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41"/>
  </p:notesMasterIdLst>
  <p:sldIdLst>
    <p:sldId id="256" r:id="rId3"/>
    <p:sldId id="264" r:id="rId4"/>
    <p:sldId id="258" r:id="rId5"/>
    <p:sldId id="271" r:id="rId6"/>
    <p:sldId id="267" r:id="rId7"/>
    <p:sldId id="259" r:id="rId8"/>
    <p:sldId id="262" r:id="rId9"/>
    <p:sldId id="273" r:id="rId10"/>
    <p:sldId id="268" r:id="rId11"/>
    <p:sldId id="261" r:id="rId12"/>
    <p:sldId id="263" r:id="rId13"/>
    <p:sldId id="274" r:id="rId14"/>
    <p:sldId id="275" r:id="rId15"/>
    <p:sldId id="276" r:id="rId16"/>
    <p:sldId id="278" r:id="rId17"/>
    <p:sldId id="277" r:id="rId18"/>
    <p:sldId id="279" r:id="rId19"/>
    <p:sldId id="280" r:id="rId20"/>
    <p:sldId id="281" r:id="rId21"/>
    <p:sldId id="283" r:id="rId22"/>
    <p:sldId id="284"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2" r:id="rId38"/>
    <p:sldId id="301" r:id="rId39"/>
    <p:sldId id="272" r:id="rId4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198E82-9ACB-4030-B7BE-90E1B45446E8}"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en-US"/>
        </a:p>
      </dgm:t>
    </dgm:pt>
    <dgm:pt modelId="{BEB32167-FAB3-4BB5-97A0-16D969D55BF6}">
      <dgm:prSet phldrT="[Text]"/>
      <dgm:spPr/>
      <dgm:t>
        <a:bodyPr/>
        <a:lstStyle/>
        <a:p>
          <a:r>
            <a:rPr lang="en-US" smtClean="0"/>
            <a:t>Simplified metrics</a:t>
          </a:r>
          <a:endParaRPr lang="en-US"/>
        </a:p>
      </dgm:t>
    </dgm:pt>
    <dgm:pt modelId="{735A82AC-6DCA-4B21-854A-52CF42B71F58}" type="parTrans" cxnId="{5C691E87-773E-44AC-A3C4-BCE6ABD25E95}">
      <dgm:prSet/>
      <dgm:spPr/>
      <dgm:t>
        <a:bodyPr/>
        <a:lstStyle/>
        <a:p>
          <a:endParaRPr lang="en-US"/>
        </a:p>
      </dgm:t>
    </dgm:pt>
    <dgm:pt modelId="{817E322E-6AD3-470F-9147-758D4D6340CE}" type="sibTrans" cxnId="{5C691E87-773E-44AC-A3C4-BCE6ABD25E95}">
      <dgm:prSet/>
      <dgm:spPr/>
      <dgm:t>
        <a:bodyPr/>
        <a:lstStyle/>
        <a:p>
          <a:endParaRPr lang="en-US"/>
        </a:p>
      </dgm:t>
    </dgm:pt>
    <dgm:pt modelId="{D2D167BB-043E-4D9A-82D8-CA412EF02C77}">
      <dgm:prSet/>
      <dgm:spPr/>
      <dgm:t>
        <a:bodyPr/>
        <a:lstStyle/>
        <a:p>
          <a:r>
            <a:rPr lang="en-US" dirty="0" smtClean="0"/>
            <a:t>Limited in number and scope.  It is very difficult to start measuring your impact, and improvement is impossible without measurement.  Needed to be SME-friendly</a:t>
          </a:r>
        </a:p>
      </dgm:t>
    </dgm:pt>
    <dgm:pt modelId="{0DC306A7-154C-4A37-AC7B-561C3D0BCBE1}" type="parTrans" cxnId="{644F1166-0D49-4737-95C0-C74B246A8F9C}">
      <dgm:prSet/>
      <dgm:spPr/>
      <dgm:t>
        <a:bodyPr/>
        <a:lstStyle/>
        <a:p>
          <a:endParaRPr lang="en-US"/>
        </a:p>
      </dgm:t>
    </dgm:pt>
    <dgm:pt modelId="{29F41803-1428-44C9-AE3C-A74129D5DBDF}" type="sibTrans" cxnId="{644F1166-0D49-4737-95C0-C74B246A8F9C}">
      <dgm:prSet/>
      <dgm:spPr/>
      <dgm:t>
        <a:bodyPr/>
        <a:lstStyle/>
        <a:p>
          <a:endParaRPr lang="en-US"/>
        </a:p>
      </dgm:t>
    </dgm:pt>
    <dgm:pt modelId="{42F098BC-887E-48EB-9B31-5CAD2AB2848C}">
      <dgm:prSet/>
      <dgm:spPr/>
      <dgm:t>
        <a:bodyPr/>
        <a:lstStyle/>
        <a:p>
          <a:r>
            <a:rPr lang="en-US" smtClean="0"/>
            <a:t>Internationally accepted</a:t>
          </a:r>
          <a:endParaRPr lang="en-US" dirty="0" smtClean="0"/>
        </a:p>
      </dgm:t>
    </dgm:pt>
    <dgm:pt modelId="{E7FF90E6-BB84-4962-80F7-011052CAFD92}" type="parTrans" cxnId="{902C6A6B-59E0-4536-AC1D-D4AB3CFA3F7D}">
      <dgm:prSet/>
      <dgm:spPr/>
      <dgm:t>
        <a:bodyPr/>
        <a:lstStyle/>
        <a:p>
          <a:endParaRPr lang="en-US"/>
        </a:p>
      </dgm:t>
    </dgm:pt>
    <dgm:pt modelId="{D32D5307-7AD0-4AC2-A637-705122060AA4}" type="sibTrans" cxnId="{902C6A6B-59E0-4536-AC1D-D4AB3CFA3F7D}">
      <dgm:prSet/>
      <dgm:spPr/>
      <dgm:t>
        <a:bodyPr/>
        <a:lstStyle/>
        <a:p>
          <a:endParaRPr lang="en-US"/>
        </a:p>
      </dgm:t>
    </dgm:pt>
    <dgm:pt modelId="{3A163ADB-C2AF-4611-97CA-F36AAA3C06C8}">
      <dgm:prSet/>
      <dgm:spPr/>
      <dgm:t>
        <a:bodyPr/>
        <a:lstStyle/>
        <a:p>
          <a:r>
            <a:rPr lang="en-US" dirty="0" smtClean="0"/>
            <a:t>OECD worked with companies and experts from many member states.</a:t>
          </a:r>
        </a:p>
      </dgm:t>
    </dgm:pt>
    <dgm:pt modelId="{877C1861-91AD-473C-837B-536A73BA914B}" type="parTrans" cxnId="{5A81E38B-57B1-46E6-8426-80FE6A482A2E}">
      <dgm:prSet/>
      <dgm:spPr/>
      <dgm:t>
        <a:bodyPr/>
        <a:lstStyle/>
        <a:p>
          <a:endParaRPr lang="en-US"/>
        </a:p>
      </dgm:t>
    </dgm:pt>
    <dgm:pt modelId="{DEBA80AA-67A6-4AF1-98D6-BC88361F1913}" type="sibTrans" cxnId="{5A81E38B-57B1-46E6-8426-80FE6A482A2E}">
      <dgm:prSet/>
      <dgm:spPr/>
      <dgm:t>
        <a:bodyPr/>
        <a:lstStyle/>
        <a:p>
          <a:endParaRPr lang="en-US"/>
        </a:p>
      </dgm:t>
    </dgm:pt>
    <dgm:pt modelId="{5DC10E9C-5096-425E-B286-C6FA86D5AF29}">
      <dgm:prSet/>
      <dgm:spPr/>
      <dgm:t>
        <a:bodyPr/>
        <a:lstStyle/>
        <a:p>
          <a:r>
            <a:rPr lang="en-US" smtClean="0"/>
            <a:t>Commonly used</a:t>
          </a:r>
          <a:endParaRPr lang="en-US" dirty="0" smtClean="0"/>
        </a:p>
      </dgm:t>
    </dgm:pt>
    <dgm:pt modelId="{6E7D7629-39DF-4A71-8EC3-6F85E900F719}" type="parTrans" cxnId="{CE28FA31-C352-42ED-A902-83D4C9C54B69}">
      <dgm:prSet/>
      <dgm:spPr/>
      <dgm:t>
        <a:bodyPr/>
        <a:lstStyle/>
        <a:p>
          <a:endParaRPr lang="en-US"/>
        </a:p>
      </dgm:t>
    </dgm:pt>
    <dgm:pt modelId="{30DC0626-FB7E-4E4F-83DE-0610AAF6AFE8}" type="sibTrans" cxnId="{CE28FA31-C352-42ED-A902-83D4C9C54B69}">
      <dgm:prSet/>
      <dgm:spPr/>
      <dgm:t>
        <a:bodyPr/>
        <a:lstStyle/>
        <a:p>
          <a:endParaRPr lang="en-US"/>
        </a:p>
      </dgm:t>
    </dgm:pt>
    <dgm:pt modelId="{56FAEE9A-0562-4B2C-B19E-FB3E3B51D876}">
      <dgm:prSet/>
      <dgm:spPr/>
      <dgm:t>
        <a:bodyPr/>
        <a:lstStyle/>
        <a:p>
          <a:r>
            <a:rPr lang="en-US" dirty="0" smtClean="0"/>
            <a:t>Based on existing sets of metrics and the indicators that are most commonly used by companies</a:t>
          </a:r>
        </a:p>
      </dgm:t>
    </dgm:pt>
    <dgm:pt modelId="{44004058-9B8F-4DF5-903F-0646E9048A16}" type="parTrans" cxnId="{974EA940-C391-4C8F-8796-30EA5C939D42}">
      <dgm:prSet/>
      <dgm:spPr/>
      <dgm:t>
        <a:bodyPr/>
        <a:lstStyle/>
        <a:p>
          <a:endParaRPr lang="en-US"/>
        </a:p>
      </dgm:t>
    </dgm:pt>
    <dgm:pt modelId="{6768B735-B80D-4241-B813-F517EC2E9C51}" type="sibTrans" cxnId="{974EA940-C391-4C8F-8796-30EA5C939D42}">
      <dgm:prSet/>
      <dgm:spPr/>
      <dgm:t>
        <a:bodyPr/>
        <a:lstStyle/>
        <a:p>
          <a:endParaRPr lang="en-US"/>
        </a:p>
      </dgm:t>
    </dgm:pt>
    <dgm:pt modelId="{DEE550CE-8116-449F-9164-6E13B4440457}">
      <dgm:prSet/>
      <dgm:spPr/>
      <dgm:t>
        <a:bodyPr/>
        <a:lstStyle/>
        <a:p>
          <a:r>
            <a:rPr lang="en-US" dirty="0" smtClean="0"/>
            <a:t>Picture of environmental sustainability</a:t>
          </a:r>
        </a:p>
      </dgm:t>
    </dgm:pt>
    <dgm:pt modelId="{D8D6C17D-771F-45FB-81E3-9B9897DE2140}" type="parTrans" cxnId="{FD30A304-47EC-442F-B32E-219847D8CC65}">
      <dgm:prSet/>
      <dgm:spPr/>
      <dgm:t>
        <a:bodyPr/>
        <a:lstStyle/>
        <a:p>
          <a:endParaRPr lang="en-US"/>
        </a:p>
      </dgm:t>
    </dgm:pt>
    <dgm:pt modelId="{E393BBDB-5795-45A6-B5E2-85CD0EB49422}" type="sibTrans" cxnId="{FD30A304-47EC-442F-B32E-219847D8CC65}">
      <dgm:prSet/>
      <dgm:spPr/>
      <dgm:t>
        <a:bodyPr/>
        <a:lstStyle/>
        <a:p>
          <a:endParaRPr lang="en-US"/>
        </a:p>
      </dgm:t>
    </dgm:pt>
    <dgm:pt modelId="{CCF5C7AE-CE27-4702-AD2A-263CEDC1C1B9}">
      <dgm:prSet/>
      <dgm:spPr/>
      <dgm:t>
        <a:bodyPr/>
        <a:lstStyle/>
        <a:p>
          <a:r>
            <a:rPr lang="en-US" smtClean="0"/>
            <a:t>Comparable</a:t>
          </a:r>
          <a:endParaRPr lang="en-US" dirty="0" smtClean="0"/>
        </a:p>
      </dgm:t>
    </dgm:pt>
    <dgm:pt modelId="{7457345C-4254-4B31-9A25-624B61B6808E}" type="parTrans" cxnId="{E6549C22-AC43-414B-BF4F-059F921E2307}">
      <dgm:prSet/>
      <dgm:spPr/>
      <dgm:t>
        <a:bodyPr/>
        <a:lstStyle/>
        <a:p>
          <a:endParaRPr lang="en-US"/>
        </a:p>
      </dgm:t>
    </dgm:pt>
    <dgm:pt modelId="{70B2D80F-017D-4F9F-9511-CEFF312DBCCA}" type="sibTrans" cxnId="{E6549C22-AC43-414B-BF4F-059F921E2307}">
      <dgm:prSet/>
      <dgm:spPr/>
      <dgm:t>
        <a:bodyPr/>
        <a:lstStyle/>
        <a:p>
          <a:endParaRPr lang="en-US"/>
        </a:p>
      </dgm:t>
    </dgm:pt>
    <dgm:pt modelId="{6B06FC94-7124-4090-B1D6-F0ECBDDE6E9B}">
      <dgm:prSet/>
      <dgm:spPr/>
      <dgm:t>
        <a:bodyPr/>
        <a:lstStyle/>
        <a:p>
          <a:r>
            <a:rPr lang="en-US" dirty="0" smtClean="0"/>
            <a:t>Voluntary reporting initiatives (GRI, EMAS and ISO 14031) are flexible frameworks with a choice of indicators and methodologies, and the indicators are usually not normalized</a:t>
          </a:r>
        </a:p>
      </dgm:t>
    </dgm:pt>
    <dgm:pt modelId="{5F903434-02A4-4C27-9C60-C54B8112E729}" type="parTrans" cxnId="{333EA8D7-F267-4F83-A45F-A410A9597A12}">
      <dgm:prSet/>
      <dgm:spPr/>
      <dgm:t>
        <a:bodyPr/>
        <a:lstStyle/>
        <a:p>
          <a:endParaRPr lang="en-US"/>
        </a:p>
      </dgm:t>
    </dgm:pt>
    <dgm:pt modelId="{D326B587-75EB-4F43-B77C-F69C489A216D}" type="sibTrans" cxnId="{333EA8D7-F267-4F83-A45F-A410A9597A12}">
      <dgm:prSet/>
      <dgm:spPr/>
      <dgm:t>
        <a:bodyPr/>
        <a:lstStyle/>
        <a:p>
          <a:endParaRPr lang="en-US"/>
        </a:p>
      </dgm:t>
    </dgm:pt>
    <dgm:pt modelId="{1FCE3BDC-BDD0-4C74-B08C-1F9D917967D9}">
      <dgm:prSet/>
      <dgm:spPr/>
      <dgm:t>
        <a:bodyPr/>
        <a:lstStyle/>
        <a:p>
          <a:r>
            <a:rPr lang="en-US" smtClean="0"/>
            <a:t>Can be used by non-experts</a:t>
          </a:r>
          <a:endParaRPr lang="en-US" dirty="0" smtClean="0"/>
        </a:p>
      </dgm:t>
    </dgm:pt>
    <dgm:pt modelId="{44629E16-7EDF-413E-8E7D-170C09DD1F7E}" type="parTrans" cxnId="{C7D6E38C-8509-4D92-A38E-7899DFEA9274}">
      <dgm:prSet/>
      <dgm:spPr/>
      <dgm:t>
        <a:bodyPr/>
        <a:lstStyle/>
        <a:p>
          <a:endParaRPr lang="en-US"/>
        </a:p>
      </dgm:t>
    </dgm:pt>
    <dgm:pt modelId="{3D97074C-2E0B-49EE-91B3-BFCABECB4F0C}" type="sibTrans" cxnId="{C7D6E38C-8509-4D92-A38E-7899DFEA9274}">
      <dgm:prSet/>
      <dgm:spPr/>
      <dgm:t>
        <a:bodyPr/>
        <a:lstStyle/>
        <a:p>
          <a:endParaRPr lang="en-US"/>
        </a:p>
      </dgm:t>
    </dgm:pt>
    <dgm:pt modelId="{DCB36675-DCA9-4EF5-89F1-45EE8C63EFF7}">
      <dgm:prSet/>
      <dgm:spPr/>
      <dgm:t>
        <a:bodyPr/>
        <a:lstStyle/>
        <a:p>
          <a:r>
            <a:rPr lang="en-US" dirty="0" smtClean="0"/>
            <a:t>More detailed and sophisticated indicators and methodologies (LCA, MFA, environmental accounting) require extra time and specialized expertise.  </a:t>
          </a:r>
        </a:p>
      </dgm:t>
    </dgm:pt>
    <dgm:pt modelId="{92727656-1E91-4683-A799-BA5AA80331EA}" type="parTrans" cxnId="{3832B62C-5972-465E-8BC5-95DEB0870C4C}">
      <dgm:prSet/>
      <dgm:spPr/>
      <dgm:t>
        <a:bodyPr/>
        <a:lstStyle/>
        <a:p>
          <a:endParaRPr lang="en-US"/>
        </a:p>
      </dgm:t>
    </dgm:pt>
    <dgm:pt modelId="{DA10F52A-2146-4AE5-8DA4-87FD59FE00B8}" type="sibTrans" cxnId="{3832B62C-5972-465E-8BC5-95DEB0870C4C}">
      <dgm:prSet/>
      <dgm:spPr/>
      <dgm:t>
        <a:bodyPr/>
        <a:lstStyle/>
        <a:p>
          <a:endParaRPr lang="en-US"/>
        </a:p>
      </dgm:t>
    </dgm:pt>
    <dgm:pt modelId="{122CFD03-A2A9-443F-A023-9EC98A4B4870}">
      <dgm:prSet/>
      <dgm:spPr/>
      <dgm:t>
        <a:bodyPr/>
        <a:lstStyle/>
        <a:p>
          <a:r>
            <a:rPr lang="en-US" dirty="0" smtClean="0"/>
            <a:t>Internal decision making</a:t>
          </a:r>
          <a:endParaRPr lang="en-US" dirty="0"/>
        </a:p>
      </dgm:t>
    </dgm:pt>
    <dgm:pt modelId="{F0A677E3-D597-4AEF-A069-6ADCDE97FE1E}" type="parTrans" cxnId="{0E38E05B-3C37-4793-BBDE-FC16C83C555A}">
      <dgm:prSet/>
      <dgm:spPr/>
      <dgm:t>
        <a:bodyPr/>
        <a:lstStyle/>
        <a:p>
          <a:endParaRPr lang="en-US"/>
        </a:p>
      </dgm:t>
    </dgm:pt>
    <dgm:pt modelId="{E70B9C14-CDEE-4222-BA95-5CF159832200}" type="sibTrans" cxnId="{0E38E05B-3C37-4793-BBDE-FC16C83C555A}">
      <dgm:prSet/>
      <dgm:spPr/>
      <dgm:t>
        <a:bodyPr/>
        <a:lstStyle/>
        <a:p>
          <a:endParaRPr lang="en-US"/>
        </a:p>
      </dgm:t>
    </dgm:pt>
    <dgm:pt modelId="{8247C1D1-8E62-4175-9053-D18AFFF3AE38}">
      <dgm:prSet/>
      <dgm:spPr/>
      <dgm:t>
        <a:bodyPr/>
        <a:lstStyle/>
        <a:p>
          <a:r>
            <a:rPr lang="en-US" dirty="0" smtClean="0"/>
            <a:t>Indicators, as a group, give a holistic picture of the facility or product’s environmental impacts over the life cycle</a:t>
          </a:r>
        </a:p>
      </dgm:t>
    </dgm:pt>
    <dgm:pt modelId="{4B14DFA7-2018-435C-BF25-E187ED8396C1}" type="parTrans" cxnId="{3F4049D6-61C3-42A5-96F3-5CE82AE0E939}">
      <dgm:prSet/>
      <dgm:spPr/>
      <dgm:t>
        <a:bodyPr/>
        <a:lstStyle/>
        <a:p>
          <a:endParaRPr lang="en-US"/>
        </a:p>
      </dgm:t>
    </dgm:pt>
    <dgm:pt modelId="{4845EB79-58B3-42AF-BBFD-9166F8C22A03}" type="sibTrans" cxnId="{3F4049D6-61C3-42A5-96F3-5CE82AE0E939}">
      <dgm:prSet/>
      <dgm:spPr/>
      <dgm:t>
        <a:bodyPr/>
        <a:lstStyle/>
        <a:p>
          <a:endParaRPr lang="en-US"/>
        </a:p>
      </dgm:t>
    </dgm:pt>
    <dgm:pt modelId="{2059F4A1-054D-46FC-BCC9-AD6B8A27892F}">
      <dgm:prSet/>
      <dgm:spPr/>
      <dgm:t>
        <a:bodyPr/>
        <a:lstStyle/>
        <a:p>
          <a:r>
            <a:rPr lang="en-US" dirty="0" smtClean="0"/>
            <a:t>Many metrics sets are used for external reporting, not improvement, and most don’t focus on the materials, processes and products</a:t>
          </a:r>
          <a:endParaRPr lang="en-US" dirty="0"/>
        </a:p>
      </dgm:t>
    </dgm:pt>
    <dgm:pt modelId="{CD7CC9F0-CF6D-4D79-A996-95C803B18421}" type="parTrans" cxnId="{2A11A81F-2A6C-48A7-BB70-D01C3FE4AB5F}">
      <dgm:prSet/>
      <dgm:spPr/>
      <dgm:t>
        <a:bodyPr/>
        <a:lstStyle/>
        <a:p>
          <a:endParaRPr lang="en-US"/>
        </a:p>
      </dgm:t>
    </dgm:pt>
    <dgm:pt modelId="{F06D546C-4FA0-4E9B-BA25-0980849B265A}" type="sibTrans" cxnId="{2A11A81F-2A6C-48A7-BB70-D01C3FE4AB5F}">
      <dgm:prSet/>
      <dgm:spPr/>
      <dgm:t>
        <a:bodyPr/>
        <a:lstStyle/>
        <a:p>
          <a:endParaRPr lang="en-US"/>
        </a:p>
      </dgm:t>
    </dgm:pt>
    <dgm:pt modelId="{A58FAB62-F16B-4921-A349-79AE7E649488}" type="pres">
      <dgm:prSet presAssocID="{30198E82-9ACB-4030-B7BE-90E1B45446E8}" presName="Name0" presStyleCnt="0">
        <dgm:presLayoutVars>
          <dgm:dir/>
          <dgm:animLvl val="lvl"/>
          <dgm:resizeHandles/>
        </dgm:presLayoutVars>
      </dgm:prSet>
      <dgm:spPr/>
      <dgm:t>
        <a:bodyPr/>
        <a:lstStyle/>
        <a:p>
          <a:endParaRPr lang="en-US"/>
        </a:p>
      </dgm:t>
    </dgm:pt>
    <dgm:pt modelId="{9C11F051-55AE-41CD-9FB3-D085F515BF1A}" type="pres">
      <dgm:prSet presAssocID="{BEB32167-FAB3-4BB5-97A0-16D969D55BF6}" presName="linNode" presStyleCnt="0"/>
      <dgm:spPr/>
    </dgm:pt>
    <dgm:pt modelId="{59E3708C-6FF7-4C9B-BA48-90B12C25BC23}" type="pres">
      <dgm:prSet presAssocID="{BEB32167-FAB3-4BB5-97A0-16D969D55BF6}" presName="parentShp" presStyleLbl="node1" presStyleIdx="0" presStyleCnt="7" custScaleX="80556" custLinFactNeighborX="-6481" custLinFactNeighborY="-669">
        <dgm:presLayoutVars>
          <dgm:bulletEnabled val="1"/>
        </dgm:presLayoutVars>
      </dgm:prSet>
      <dgm:spPr/>
      <dgm:t>
        <a:bodyPr/>
        <a:lstStyle/>
        <a:p>
          <a:endParaRPr lang="en-US"/>
        </a:p>
      </dgm:t>
    </dgm:pt>
    <dgm:pt modelId="{0C4B94F5-623B-4686-BAE7-2F9DDF34F8C0}" type="pres">
      <dgm:prSet presAssocID="{BEB32167-FAB3-4BB5-97A0-16D969D55BF6}" presName="childShp" presStyleLbl="bgAccFollowNode1" presStyleIdx="0" presStyleCnt="7" custScaleX="112346">
        <dgm:presLayoutVars>
          <dgm:bulletEnabled val="1"/>
        </dgm:presLayoutVars>
      </dgm:prSet>
      <dgm:spPr/>
      <dgm:t>
        <a:bodyPr/>
        <a:lstStyle/>
        <a:p>
          <a:endParaRPr lang="en-US"/>
        </a:p>
      </dgm:t>
    </dgm:pt>
    <dgm:pt modelId="{F94FFAF7-D98F-4AC9-9CBF-725057A08F49}" type="pres">
      <dgm:prSet presAssocID="{817E322E-6AD3-470F-9147-758D4D6340CE}" presName="spacing" presStyleCnt="0"/>
      <dgm:spPr/>
    </dgm:pt>
    <dgm:pt modelId="{57F53839-86A8-4A33-AE73-8D2457D2E4B8}" type="pres">
      <dgm:prSet presAssocID="{42F098BC-887E-48EB-9B31-5CAD2AB2848C}" presName="linNode" presStyleCnt="0"/>
      <dgm:spPr/>
    </dgm:pt>
    <dgm:pt modelId="{95B5F9F6-E089-49A2-9979-F2703D06F731}" type="pres">
      <dgm:prSet presAssocID="{42F098BC-887E-48EB-9B31-5CAD2AB2848C}" presName="parentShp" presStyleLbl="node1" presStyleIdx="1" presStyleCnt="7" custScaleX="80556" custLinFactNeighborX="-6481" custLinFactNeighborY="-669">
        <dgm:presLayoutVars>
          <dgm:bulletEnabled val="1"/>
        </dgm:presLayoutVars>
      </dgm:prSet>
      <dgm:spPr/>
      <dgm:t>
        <a:bodyPr/>
        <a:lstStyle/>
        <a:p>
          <a:endParaRPr lang="en-US"/>
        </a:p>
      </dgm:t>
    </dgm:pt>
    <dgm:pt modelId="{2A404691-35E9-4FA2-A210-6357075CB5F0}" type="pres">
      <dgm:prSet presAssocID="{42F098BC-887E-48EB-9B31-5CAD2AB2848C}" presName="childShp" presStyleLbl="bgAccFollowNode1" presStyleIdx="1" presStyleCnt="7" custScaleX="112346">
        <dgm:presLayoutVars>
          <dgm:bulletEnabled val="1"/>
        </dgm:presLayoutVars>
      </dgm:prSet>
      <dgm:spPr/>
      <dgm:t>
        <a:bodyPr/>
        <a:lstStyle/>
        <a:p>
          <a:endParaRPr lang="en-US"/>
        </a:p>
      </dgm:t>
    </dgm:pt>
    <dgm:pt modelId="{D46028AF-9D4A-4735-B154-367AF7BCA55D}" type="pres">
      <dgm:prSet presAssocID="{D32D5307-7AD0-4AC2-A637-705122060AA4}" presName="spacing" presStyleCnt="0"/>
      <dgm:spPr/>
    </dgm:pt>
    <dgm:pt modelId="{75123A04-80AD-48EF-B52A-35116079FF27}" type="pres">
      <dgm:prSet presAssocID="{5DC10E9C-5096-425E-B286-C6FA86D5AF29}" presName="linNode" presStyleCnt="0"/>
      <dgm:spPr/>
    </dgm:pt>
    <dgm:pt modelId="{DE44C56F-C4EF-4E41-83AF-FC5524BE4948}" type="pres">
      <dgm:prSet presAssocID="{5DC10E9C-5096-425E-B286-C6FA86D5AF29}" presName="parentShp" presStyleLbl="node1" presStyleIdx="2" presStyleCnt="7" custScaleX="80556" custLinFactNeighborX="-6481" custLinFactNeighborY="-669">
        <dgm:presLayoutVars>
          <dgm:bulletEnabled val="1"/>
        </dgm:presLayoutVars>
      </dgm:prSet>
      <dgm:spPr/>
      <dgm:t>
        <a:bodyPr/>
        <a:lstStyle/>
        <a:p>
          <a:endParaRPr lang="en-US"/>
        </a:p>
      </dgm:t>
    </dgm:pt>
    <dgm:pt modelId="{2AFC88D8-5719-43B9-8588-37C0FD1D6874}" type="pres">
      <dgm:prSet presAssocID="{5DC10E9C-5096-425E-B286-C6FA86D5AF29}" presName="childShp" presStyleLbl="bgAccFollowNode1" presStyleIdx="2" presStyleCnt="7" custScaleX="112346">
        <dgm:presLayoutVars>
          <dgm:bulletEnabled val="1"/>
        </dgm:presLayoutVars>
      </dgm:prSet>
      <dgm:spPr/>
      <dgm:t>
        <a:bodyPr/>
        <a:lstStyle/>
        <a:p>
          <a:endParaRPr lang="en-US"/>
        </a:p>
      </dgm:t>
    </dgm:pt>
    <dgm:pt modelId="{686B8242-6372-42E9-BE8B-CE9C03F115E7}" type="pres">
      <dgm:prSet presAssocID="{30DC0626-FB7E-4E4F-83DE-0610AAF6AFE8}" presName="spacing" presStyleCnt="0"/>
      <dgm:spPr/>
    </dgm:pt>
    <dgm:pt modelId="{B2516E8F-DC9A-49BD-A6E6-CC408F65093B}" type="pres">
      <dgm:prSet presAssocID="{DEE550CE-8116-449F-9164-6E13B4440457}" presName="linNode" presStyleCnt="0"/>
      <dgm:spPr/>
    </dgm:pt>
    <dgm:pt modelId="{D1BF5C88-F517-45E9-92E5-C14E5772246D}" type="pres">
      <dgm:prSet presAssocID="{DEE550CE-8116-449F-9164-6E13B4440457}" presName="parentShp" presStyleLbl="node1" presStyleIdx="3" presStyleCnt="7" custScaleX="80556" custLinFactNeighborX="-6481" custLinFactNeighborY="-669">
        <dgm:presLayoutVars>
          <dgm:bulletEnabled val="1"/>
        </dgm:presLayoutVars>
      </dgm:prSet>
      <dgm:spPr/>
      <dgm:t>
        <a:bodyPr/>
        <a:lstStyle/>
        <a:p>
          <a:endParaRPr lang="en-US"/>
        </a:p>
      </dgm:t>
    </dgm:pt>
    <dgm:pt modelId="{3D3A9D05-BDE8-4117-8AD2-52B36B9BADE3}" type="pres">
      <dgm:prSet presAssocID="{DEE550CE-8116-449F-9164-6E13B4440457}" presName="childShp" presStyleLbl="bgAccFollowNode1" presStyleIdx="3" presStyleCnt="7" custScaleX="112346">
        <dgm:presLayoutVars>
          <dgm:bulletEnabled val="1"/>
        </dgm:presLayoutVars>
      </dgm:prSet>
      <dgm:spPr/>
      <dgm:t>
        <a:bodyPr/>
        <a:lstStyle/>
        <a:p>
          <a:endParaRPr lang="en-US"/>
        </a:p>
      </dgm:t>
    </dgm:pt>
    <dgm:pt modelId="{DD72CB4D-FFFE-46E7-A221-3CA8FAC5BE3F}" type="pres">
      <dgm:prSet presAssocID="{E393BBDB-5795-45A6-B5E2-85CD0EB49422}" presName="spacing" presStyleCnt="0"/>
      <dgm:spPr/>
    </dgm:pt>
    <dgm:pt modelId="{BB4C7E1A-A2D4-46D4-94D2-42A0EA593DBB}" type="pres">
      <dgm:prSet presAssocID="{CCF5C7AE-CE27-4702-AD2A-263CEDC1C1B9}" presName="linNode" presStyleCnt="0"/>
      <dgm:spPr/>
    </dgm:pt>
    <dgm:pt modelId="{23AD54B0-AB66-4D11-97F2-2CC5942BA60C}" type="pres">
      <dgm:prSet presAssocID="{CCF5C7AE-CE27-4702-AD2A-263CEDC1C1B9}" presName="parentShp" presStyleLbl="node1" presStyleIdx="4" presStyleCnt="7" custScaleX="80556" custLinFactNeighborX="-6481" custLinFactNeighborY="-669">
        <dgm:presLayoutVars>
          <dgm:bulletEnabled val="1"/>
        </dgm:presLayoutVars>
      </dgm:prSet>
      <dgm:spPr/>
      <dgm:t>
        <a:bodyPr/>
        <a:lstStyle/>
        <a:p>
          <a:endParaRPr lang="en-US"/>
        </a:p>
      </dgm:t>
    </dgm:pt>
    <dgm:pt modelId="{8C4EC2C0-8846-4111-B455-F8CFA709EA30}" type="pres">
      <dgm:prSet presAssocID="{CCF5C7AE-CE27-4702-AD2A-263CEDC1C1B9}" presName="childShp" presStyleLbl="bgAccFollowNode1" presStyleIdx="4" presStyleCnt="7" custScaleX="112346">
        <dgm:presLayoutVars>
          <dgm:bulletEnabled val="1"/>
        </dgm:presLayoutVars>
      </dgm:prSet>
      <dgm:spPr/>
      <dgm:t>
        <a:bodyPr/>
        <a:lstStyle/>
        <a:p>
          <a:endParaRPr lang="en-US"/>
        </a:p>
      </dgm:t>
    </dgm:pt>
    <dgm:pt modelId="{1BB88196-F675-412F-9F7F-46B1C34C6C51}" type="pres">
      <dgm:prSet presAssocID="{70B2D80F-017D-4F9F-9511-CEFF312DBCCA}" presName="spacing" presStyleCnt="0"/>
      <dgm:spPr/>
    </dgm:pt>
    <dgm:pt modelId="{FBB48E13-6794-4BB2-A2C3-5A47E998BEA4}" type="pres">
      <dgm:prSet presAssocID="{1FCE3BDC-BDD0-4C74-B08C-1F9D917967D9}" presName="linNode" presStyleCnt="0"/>
      <dgm:spPr/>
    </dgm:pt>
    <dgm:pt modelId="{B5A0AE87-83DA-43BA-9C32-36A092CB5BD3}" type="pres">
      <dgm:prSet presAssocID="{1FCE3BDC-BDD0-4C74-B08C-1F9D917967D9}" presName="parentShp" presStyleLbl="node1" presStyleIdx="5" presStyleCnt="7" custScaleX="80556" custLinFactNeighborX="-6481" custLinFactNeighborY="-669">
        <dgm:presLayoutVars>
          <dgm:bulletEnabled val="1"/>
        </dgm:presLayoutVars>
      </dgm:prSet>
      <dgm:spPr/>
      <dgm:t>
        <a:bodyPr/>
        <a:lstStyle/>
        <a:p>
          <a:endParaRPr lang="en-US"/>
        </a:p>
      </dgm:t>
    </dgm:pt>
    <dgm:pt modelId="{1114D269-E6FA-4D0D-AF09-F450B429F431}" type="pres">
      <dgm:prSet presAssocID="{1FCE3BDC-BDD0-4C74-B08C-1F9D917967D9}" presName="childShp" presStyleLbl="bgAccFollowNode1" presStyleIdx="5" presStyleCnt="7" custScaleX="112346">
        <dgm:presLayoutVars>
          <dgm:bulletEnabled val="1"/>
        </dgm:presLayoutVars>
      </dgm:prSet>
      <dgm:spPr/>
      <dgm:t>
        <a:bodyPr/>
        <a:lstStyle/>
        <a:p>
          <a:endParaRPr lang="en-US"/>
        </a:p>
      </dgm:t>
    </dgm:pt>
    <dgm:pt modelId="{68B331E5-FB0D-46FB-A878-2EA52924B576}" type="pres">
      <dgm:prSet presAssocID="{3D97074C-2E0B-49EE-91B3-BFCABECB4F0C}" presName="spacing" presStyleCnt="0"/>
      <dgm:spPr/>
    </dgm:pt>
    <dgm:pt modelId="{F403DCF9-56FF-488F-B25A-5D156E398DA5}" type="pres">
      <dgm:prSet presAssocID="{122CFD03-A2A9-443F-A023-9EC98A4B4870}" presName="linNode" presStyleCnt="0"/>
      <dgm:spPr/>
    </dgm:pt>
    <dgm:pt modelId="{C6F7E1F4-6335-445E-B613-5D935CAEABEE}" type="pres">
      <dgm:prSet presAssocID="{122CFD03-A2A9-443F-A023-9EC98A4B4870}" presName="parentShp" presStyleLbl="node1" presStyleIdx="6" presStyleCnt="7" custScaleX="80556" custLinFactNeighborX="-6481" custLinFactNeighborY="-669">
        <dgm:presLayoutVars>
          <dgm:bulletEnabled val="1"/>
        </dgm:presLayoutVars>
      </dgm:prSet>
      <dgm:spPr/>
      <dgm:t>
        <a:bodyPr/>
        <a:lstStyle/>
        <a:p>
          <a:endParaRPr lang="en-US"/>
        </a:p>
      </dgm:t>
    </dgm:pt>
    <dgm:pt modelId="{AD588471-6FA2-4946-A3DA-7FCA1B82EA5D}" type="pres">
      <dgm:prSet presAssocID="{122CFD03-A2A9-443F-A023-9EC98A4B4870}" presName="childShp" presStyleLbl="bgAccFollowNode1" presStyleIdx="6" presStyleCnt="7" custScaleX="112346">
        <dgm:presLayoutVars>
          <dgm:bulletEnabled val="1"/>
        </dgm:presLayoutVars>
      </dgm:prSet>
      <dgm:spPr/>
      <dgm:t>
        <a:bodyPr/>
        <a:lstStyle/>
        <a:p>
          <a:endParaRPr lang="en-US"/>
        </a:p>
      </dgm:t>
    </dgm:pt>
  </dgm:ptLst>
  <dgm:cxnLst>
    <dgm:cxn modelId="{7C7607B2-64E7-412B-9E69-9158A2346CAC}" type="presOf" srcId="{CCF5C7AE-CE27-4702-AD2A-263CEDC1C1B9}" destId="{23AD54B0-AB66-4D11-97F2-2CC5942BA60C}" srcOrd="0" destOrd="0" presId="urn:microsoft.com/office/officeart/2005/8/layout/vList6"/>
    <dgm:cxn modelId="{333EA8D7-F267-4F83-A45F-A410A9597A12}" srcId="{CCF5C7AE-CE27-4702-AD2A-263CEDC1C1B9}" destId="{6B06FC94-7124-4090-B1D6-F0ECBDDE6E9B}" srcOrd="0" destOrd="0" parTransId="{5F903434-02A4-4C27-9C60-C54B8112E729}" sibTransId="{D326B587-75EB-4F43-B77C-F69C489A216D}"/>
    <dgm:cxn modelId="{C7D6E38C-8509-4D92-A38E-7899DFEA9274}" srcId="{30198E82-9ACB-4030-B7BE-90E1B45446E8}" destId="{1FCE3BDC-BDD0-4C74-B08C-1F9D917967D9}" srcOrd="5" destOrd="0" parTransId="{44629E16-7EDF-413E-8E7D-170C09DD1F7E}" sibTransId="{3D97074C-2E0B-49EE-91B3-BFCABECB4F0C}"/>
    <dgm:cxn modelId="{CE28FA31-C352-42ED-A902-83D4C9C54B69}" srcId="{30198E82-9ACB-4030-B7BE-90E1B45446E8}" destId="{5DC10E9C-5096-425E-B286-C6FA86D5AF29}" srcOrd="2" destOrd="0" parTransId="{6E7D7629-39DF-4A71-8EC3-6F85E900F719}" sibTransId="{30DC0626-FB7E-4E4F-83DE-0610AAF6AFE8}"/>
    <dgm:cxn modelId="{900A7C49-2E99-460D-8919-B917F0E9C8B9}" type="presOf" srcId="{DEE550CE-8116-449F-9164-6E13B4440457}" destId="{D1BF5C88-F517-45E9-92E5-C14E5772246D}" srcOrd="0" destOrd="0" presId="urn:microsoft.com/office/officeart/2005/8/layout/vList6"/>
    <dgm:cxn modelId="{902C6A6B-59E0-4536-AC1D-D4AB3CFA3F7D}" srcId="{30198E82-9ACB-4030-B7BE-90E1B45446E8}" destId="{42F098BC-887E-48EB-9B31-5CAD2AB2848C}" srcOrd="1" destOrd="0" parTransId="{E7FF90E6-BB84-4962-80F7-011052CAFD92}" sibTransId="{D32D5307-7AD0-4AC2-A637-705122060AA4}"/>
    <dgm:cxn modelId="{2A11A81F-2A6C-48A7-BB70-D01C3FE4AB5F}" srcId="{122CFD03-A2A9-443F-A023-9EC98A4B4870}" destId="{2059F4A1-054D-46FC-BCC9-AD6B8A27892F}" srcOrd="0" destOrd="0" parTransId="{CD7CC9F0-CF6D-4D79-A996-95C803B18421}" sibTransId="{F06D546C-4FA0-4E9B-BA25-0980849B265A}"/>
    <dgm:cxn modelId="{7DEF62BF-B78E-4C0E-A615-CBA247E56190}" type="presOf" srcId="{56FAEE9A-0562-4B2C-B19E-FB3E3B51D876}" destId="{2AFC88D8-5719-43B9-8588-37C0FD1D6874}" srcOrd="0" destOrd="0" presId="urn:microsoft.com/office/officeart/2005/8/layout/vList6"/>
    <dgm:cxn modelId="{FB614B81-F8F6-448D-80F2-FF2E6EAF72E5}" type="presOf" srcId="{30198E82-9ACB-4030-B7BE-90E1B45446E8}" destId="{A58FAB62-F16B-4921-A349-79AE7E649488}" srcOrd="0" destOrd="0" presId="urn:microsoft.com/office/officeart/2005/8/layout/vList6"/>
    <dgm:cxn modelId="{E6549C22-AC43-414B-BF4F-059F921E2307}" srcId="{30198E82-9ACB-4030-B7BE-90E1B45446E8}" destId="{CCF5C7AE-CE27-4702-AD2A-263CEDC1C1B9}" srcOrd="4" destOrd="0" parTransId="{7457345C-4254-4B31-9A25-624B61B6808E}" sibTransId="{70B2D80F-017D-4F9F-9511-CEFF312DBCCA}"/>
    <dgm:cxn modelId="{3F4049D6-61C3-42A5-96F3-5CE82AE0E939}" srcId="{DEE550CE-8116-449F-9164-6E13B4440457}" destId="{8247C1D1-8E62-4175-9053-D18AFFF3AE38}" srcOrd="0" destOrd="0" parTransId="{4B14DFA7-2018-435C-BF25-E187ED8396C1}" sibTransId="{4845EB79-58B3-42AF-BBFD-9166F8C22A03}"/>
    <dgm:cxn modelId="{9E3983FE-9422-45AB-9CF6-582E73A73036}" type="presOf" srcId="{8247C1D1-8E62-4175-9053-D18AFFF3AE38}" destId="{3D3A9D05-BDE8-4117-8AD2-52B36B9BADE3}" srcOrd="0" destOrd="0" presId="urn:microsoft.com/office/officeart/2005/8/layout/vList6"/>
    <dgm:cxn modelId="{F6D2EF3B-7482-4286-AEED-E0DE5FA59DAA}" type="presOf" srcId="{D2D167BB-043E-4D9A-82D8-CA412EF02C77}" destId="{0C4B94F5-623B-4686-BAE7-2F9DDF34F8C0}" srcOrd="0" destOrd="0" presId="urn:microsoft.com/office/officeart/2005/8/layout/vList6"/>
    <dgm:cxn modelId="{5A81E38B-57B1-46E6-8426-80FE6A482A2E}" srcId="{42F098BC-887E-48EB-9B31-5CAD2AB2848C}" destId="{3A163ADB-C2AF-4611-97CA-F36AAA3C06C8}" srcOrd="0" destOrd="0" parTransId="{877C1861-91AD-473C-837B-536A73BA914B}" sibTransId="{DEBA80AA-67A6-4AF1-98D6-BC88361F1913}"/>
    <dgm:cxn modelId="{3C31D989-119B-4697-92B3-0817C93D5735}" type="presOf" srcId="{42F098BC-887E-48EB-9B31-5CAD2AB2848C}" destId="{95B5F9F6-E089-49A2-9979-F2703D06F731}" srcOrd="0" destOrd="0" presId="urn:microsoft.com/office/officeart/2005/8/layout/vList6"/>
    <dgm:cxn modelId="{FD30A304-47EC-442F-B32E-219847D8CC65}" srcId="{30198E82-9ACB-4030-B7BE-90E1B45446E8}" destId="{DEE550CE-8116-449F-9164-6E13B4440457}" srcOrd="3" destOrd="0" parTransId="{D8D6C17D-771F-45FB-81E3-9B9897DE2140}" sibTransId="{E393BBDB-5795-45A6-B5E2-85CD0EB49422}"/>
    <dgm:cxn modelId="{09DA9EE8-C04B-4B96-8B1B-3DABDCC23B86}" type="presOf" srcId="{1FCE3BDC-BDD0-4C74-B08C-1F9D917967D9}" destId="{B5A0AE87-83DA-43BA-9C32-36A092CB5BD3}" srcOrd="0" destOrd="0" presId="urn:microsoft.com/office/officeart/2005/8/layout/vList6"/>
    <dgm:cxn modelId="{7E9E9DCF-7F23-47C6-908F-529DEF4DCA27}" type="presOf" srcId="{122CFD03-A2A9-443F-A023-9EC98A4B4870}" destId="{C6F7E1F4-6335-445E-B613-5D935CAEABEE}" srcOrd="0" destOrd="0" presId="urn:microsoft.com/office/officeart/2005/8/layout/vList6"/>
    <dgm:cxn modelId="{187144D9-CE0B-4C7D-A4E0-C81C428187A3}" type="presOf" srcId="{BEB32167-FAB3-4BB5-97A0-16D969D55BF6}" destId="{59E3708C-6FF7-4C9B-BA48-90B12C25BC23}" srcOrd="0" destOrd="0" presId="urn:microsoft.com/office/officeart/2005/8/layout/vList6"/>
    <dgm:cxn modelId="{F4A93EBB-986F-45E7-8597-82D6AF22C66F}" type="presOf" srcId="{6B06FC94-7124-4090-B1D6-F0ECBDDE6E9B}" destId="{8C4EC2C0-8846-4111-B455-F8CFA709EA30}" srcOrd="0" destOrd="0" presId="urn:microsoft.com/office/officeart/2005/8/layout/vList6"/>
    <dgm:cxn modelId="{5C691E87-773E-44AC-A3C4-BCE6ABD25E95}" srcId="{30198E82-9ACB-4030-B7BE-90E1B45446E8}" destId="{BEB32167-FAB3-4BB5-97A0-16D969D55BF6}" srcOrd="0" destOrd="0" parTransId="{735A82AC-6DCA-4B21-854A-52CF42B71F58}" sibTransId="{817E322E-6AD3-470F-9147-758D4D6340CE}"/>
    <dgm:cxn modelId="{3832B62C-5972-465E-8BC5-95DEB0870C4C}" srcId="{1FCE3BDC-BDD0-4C74-B08C-1F9D917967D9}" destId="{DCB36675-DCA9-4EF5-89F1-45EE8C63EFF7}" srcOrd="0" destOrd="0" parTransId="{92727656-1E91-4683-A799-BA5AA80331EA}" sibTransId="{DA10F52A-2146-4AE5-8DA4-87FD59FE00B8}"/>
    <dgm:cxn modelId="{0E38E05B-3C37-4793-BBDE-FC16C83C555A}" srcId="{30198E82-9ACB-4030-B7BE-90E1B45446E8}" destId="{122CFD03-A2A9-443F-A023-9EC98A4B4870}" srcOrd="6" destOrd="0" parTransId="{F0A677E3-D597-4AEF-A069-6ADCDE97FE1E}" sibTransId="{E70B9C14-CDEE-4222-BA95-5CF159832200}"/>
    <dgm:cxn modelId="{644F1166-0D49-4737-95C0-C74B246A8F9C}" srcId="{BEB32167-FAB3-4BB5-97A0-16D969D55BF6}" destId="{D2D167BB-043E-4D9A-82D8-CA412EF02C77}" srcOrd="0" destOrd="0" parTransId="{0DC306A7-154C-4A37-AC7B-561C3D0BCBE1}" sibTransId="{29F41803-1428-44C9-AE3C-A74129D5DBDF}"/>
    <dgm:cxn modelId="{5ECD8C2A-914A-4AFA-9A79-A158E75E4AFD}" type="presOf" srcId="{DCB36675-DCA9-4EF5-89F1-45EE8C63EFF7}" destId="{1114D269-E6FA-4D0D-AF09-F450B429F431}" srcOrd="0" destOrd="0" presId="urn:microsoft.com/office/officeart/2005/8/layout/vList6"/>
    <dgm:cxn modelId="{D182FAE8-A194-4861-B0AC-E0A8D52B3431}" type="presOf" srcId="{5DC10E9C-5096-425E-B286-C6FA86D5AF29}" destId="{DE44C56F-C4EF-4E41-83AF-FC5524BE4948}" srcOrd="0" destOrd="0" presId="urn:microsoft.com/office/officeart/2005/8/layout/vList6"/>
    <dgm:cxn modelId="{974EA940-C391-4C8F-8796-30EA5C939D42}" srcId="{5DC10E9C-5096-425E-B286-C6FA86D5AF29}" destId="{56FAEE9A-0562-4B2C-B19E-FB3E3B51D876}" srcOrd="0" destOrd="0" parTransId="{44004058-9B8F-4DF5-903F-0646E9048A16}" sibTransId="{6768B735-B80D-4241-B813-F517EC2E9C51}"/>
    <dgm:cxn modelId="{44C30436-523B-4AB6-824B-ADBA9045495F}" type="presOf" srcId="{2059F4A1-054D-46FC-BCC9-AD6B8A27892F}" destId="{AD588471-6FA2-4946-A3DA-7FCA1B82EA5D}" srcOrd="0" destOrd="0" presId="urn:microsoft.com/office/officeart/2005/8/layout/vList6"/>
    <dgm:cxn modelId="{6592D632-EDA2-4813-8224-417FD2137C89}" type="presOf" srcId="{3A163ADB-C2AF-4611-97CA-F36AAA3C06C8}" destId="{2A404691-35E9-4FA2-A210-6357075CB5F0}" srcOrd="0" destOrd="0" presId="urn:microsoft.com/office/officeart/2005/8/layout/vList6"/>
    <dgm:cxn modelId="{B63DF8BD-EBF1-47F2-BE11-2AB5D3D9EE41}" type="presParOf" srcId="{A58FAB62-F16B-4921-A349-79AE7E649488}" destId="{9C11F051-55AE-41CD-9FB3-D085F515BF1A}" srcOrd="0" destOrd="0" presId="urn:microsoft.com/office/officeart/2005/8/layout/vList6"/>
    <dgm:cxn modelId="{814289FE-BA69-47D8-A235-2A3E317F2E2E}" type="presParOf" srcId="{9C11F051-55AE-41CD-9FB3-D085F515BF1A}" destId="{59E3708C-6FF7-4C9B-BA48-90B12C25BC23}" srcOrd="0" destOrd="0" presId="urn:microsoft.com/office/officeart/2005/8/layout/vList6"/>
    <dgm:cxn modelId="{838302C2-547D-48F5-888F-78FCCD43FAEB}" type="presParOf" srcId="{9C11F051-55AE-41CD-9FB3-D085F515BF1A}" destId="{0C4B94F5-623B-4686-BAE7-2F9DDF34F8C0}" srcOrd="1" destOrd="0" presId="urn:microsoft.com/office/officeart/2005/8/layout/vList6"/>
    <dgm:cxn modelId="{A5A86D03-9CE6-4757-A550-05C3C885D4AE}" type="presParOf" srcId="{A58FAB62-F16B-4921-A349-79AE7E649488}" destId="{F94FFAF7-D98F-4AC9-9CBF-725057A08F49}" srcOrd="1" destOrd="0" presId="urn:microsoft.com/office/officeart/2005/8/layout/vList6"/>
    <dgm:cxn modelId="{051D0C1F-133F-4A4F-84FF-601D9B06A44F}" type="presParOf" srcId="{A58FAB62-F16B-4921-A349-79AE7E649488}" destId="{57F53839-86A8-4A33-AE73-8D2457D2E4B8}" srcOrd="2" destOrd="0" presId="urn:microsoft.com/office/officeart/2005/8/layout/vList6"/>
    <dgm:cxn modelId="{396D9791-8935-4608-B9FC-918A9286E0A8}" type="presParOf" srcId="{57F53839-86A8-4A33-AE73-8D2457D2E4B8}" destId="{95B5F9F6-E089-49A2-9979-F2703D06F731}" srcOrd="0" destOrd="0" presId="urn:microsoft.com/office/officeart/2005/8/layout/vList6"/>
    <dgm:cxn modelId="{1F8D1C76-7603-478F-9213-CA124089CAED}" type="presParOf" srcId="{57F53839-86A8-4A33-AE73-8D2457D2E4B8}" destId="{2A404691-35E9-4FA2-A210-6357075CB5F0}" srcOrd="1" destOrd="0" presId="urn:microsoft.com/office/officeart/2005/8/layout/vList6"/>
    <dgm:cxn modelId="{229936CD-BA57-4372-B4C1-BB78999384ED}" type="presParOf" srcId="{A58FAB62-F16B-4921-A349-79AE7E649488}" destId="{D46028AF-9D4A-4735-B154-367AF7BCA55D}" srcOrd="3" destOrd="0" presId="urn:microsoft.com/office/officeart/2005/8/layout/vList6"/>
    <dgm:cxn modelId="{1BF92C88-D940-4294-8A75-FA1604599BAC}" type="presParOf" srcId="{A58FAB62-F16B-4921-A349-79AE7E649488}" destId="{75123A04-80AD-48EF-B52A-35116079FF27}" srcOrd="4" destOrd="0" presId="urn:microsoft.com/office/officeart/2005/8/layout/vList6"/>
    <dgm:cxn modelId="{D2F4C45D-6C8A-4904-AA67-2DA76A1607C9}" type="presParOf" srcId="{75123A04-80AD-48EF-B52A-35116079FF27}" destId="{DE44C56F-C4EF-4E41-83AF-FC5524BE4948}" srcOrd="0" destOrd="0" presId="urn:microsoft.com/office/officeart/2005/8/layout/vList6"/>
    <dgm:cxn modelId="{C1D977F0-7C3E-4468-BBEA-957F46F64FF6}" type="presParOf" srcId="{75123A04-80AD-48EF-B52A-35116079FF27}" destId="{2AFC88D8-5719-43B9-8588-37C0FD1D6874}" srcOrd="1" destOrd="0" presId="urn:microsoft.com/office/officeart/2005/8/layout/vList6"/>
    <dgm:cxn modelId="{DD18A224-8087-4CB9-9F52-4B98A478425D}" type="presParOf" srcId="{A58FAB62-F16B-4921-A349-79AE7E649488}" destId="{686B8242-6372-42E9-BE8B-CE9C03F115E7}" srcOrd="5" destOrd="0" presId="urn:microsoft.com/office/officeart/2005/8/layout/vList6"/>
    <dgm:cxn modelId="{F696A809-1BE1-461E-B3D5-02C9B51B5177}" type="presParOf" srcId="{A58FAB62-F16B-4921-A349-79AE7E649488}" destId="{B2516E8F-DC9A-49BD-A6E6-CC408F65093B}" srcOrd="6" destOrd="0" presId="urn:microsoft.com/office/officeart/2005/8/layout/vList6"/>
    <dgm:cxn modelId="{A709FAEF-32E3-4CE4-BA33-DB385B2843A1}" type="presParOf" srcId="{B2516E8F-DC9A-49BD-A6E6-CC408F65093B}" destId="{D1BF5C88-F517-45E9-92E5-C14E5772246D}" srcOrd="0" destOrd="0" presId="urn:microsoft.com/office/officeart/2005/8/layout/vList6"/>
    <dgm:cxn modelId="{67BA1257-BF91-4667-98D3-5AEA7DA8506C}" type="presParOf" srcId="{B2516E8F-DC9A-49BD-A6E6-CC408F65093B}" destId="{3D3A9D05-BDE8-4117-8AD2-52B36B9BADE3}" srcOrd="1" destOrd="0" presId="urn:microsoft.com/office/officeart/2005/8/layout/vList6"/>
    <dgm:cxn modelId="{57B4A77D-66BC-49DD-8F1A-B00029545D24}" type="presParOf" srcId="{A58FAB62-F16B-4921-A349-79AE7E649488}" destId="{DD72CB4D-FFFE-46E7-A221-3CA8FAC5BE3F}" srcOrd="7" destOrd="0" presId="urn:microsoft.com/office/officeart/2005/8/layout/vList6"/>
    <dgm:cxn modelId="{E7F5E8F8-15E5-4EC4-8B0B-A2C706814987}" type="presParOf" srcId="{A58FAB62-F16B-4921-A349-79AE7E649488}" destId="{BB4C7E1A-A2D4-46D4-94D2-42A0EA593DBB}" srcOrd="8" destOrd="0" presId="urn:microsoft.com/office/officeart/2005/8/layout/vList6"/>
    <dgm:cxn modelId="{423AE139-810B-4B1F-99DC-D9EADF9A18A0}" type="presParOf" srcId="{BB4C7E1A-A2D4-46D4-94D2-42A0EA593DBB}" destId="{23AD54B0-AB66-4D11-97F2-2CC5942BA60C}" srcOrd="0" destOrd="0" presId="urn:microsoft.com/office/officeart/2005/8/layout/vList6"/>
    <dgm:cxn modelId="{8962C997-FB15-44C0-A8E6-8B532986CCFB}" type="presParOf" srcId="{BB4C7E1A-A2D4-46D4-94D2-42A0EA593DBB}" destId="{8C4EC2C0-8846-4111-B455-F8CFA709EA30}" srcOrd="1" destOrd="0" presId="urn:microsoft.com/office/officeart/2005/8/layout/vList6"/>
    <dgm:cxn modelId="{97BECEF1-B548-4FE4-B6B4-4AE57E8B49CF}" type="presParOf" srcId="{A58FAB62-F16B-4921-A349-79AE7E649488}" destId="{1BB88196-F675-412F-9F7F-46B1C34C6C51}" srcOrd="9" destOrd="0" presId="urn:microsoft.com/office/officeart/2005/8/layout/vList6"/>
    <dgm:cxn modelId="{3DB370BD-AB9B-4DB0-BCDB-1859C0EC164D}" type="presParOf" srcId="{A58FAB62-F16B-4921-A349-79AE7E649488}" destId="{FBB48E13-6794-4BB2-A2C3-5A47E998BEA4}" srcOrd="10" destOrd="0" presId="urn:microsoft.com/office/officeart/2005/8/layout/vList6"/>
    <dgm:cxn modelId="{0B8DFE9C-D80E-4414-976A-111CD952E21B}" type="presParOf" srcId="{FBB48E13-6794-4BB2-A2C3-5A47E998BEA4}" destId="{B5A0AE87-83DA-43BA-9C32-36A092CB5BD3}" srcOrd="0" destOrd="0" presId="urn:microsoft.com/office/officeart/2005/8/layout/vList6"/>
    <dgm:cxn modelId="{25952469-CE39-44F5-8CA2-A78247947F7F}" type="presParOf" srcId="{FBB48E13-6794-4BB2-A2C3-5A47E998BEA4}" destId="{1114D269-E6FA-4D0D-AF09-F450B429F431}" srcOrd="1" destOrd="0" presId="urn:microsoft.com/office/officeart/2005/8/layout/vList6"/>
    <dgm:cxn modelId="{6E704255-B20D-490B-B66F-769FCD44BD45}" type="presParOf" srcId="{A58FAB62-F16B-4921-A349-79AE7E649488}" destId="{68B331E5-FB0D-46FB-A878-2EA52924B576}" srcOrd="11" destOrd="0" presId="urn:microsoft.com/office/officeart/2005/8/layout/vList6"/>
    <dgm:cxn modelId="{BAF59076-658E-4CD0-9333-00636E173E52}" type="presParOf" srcId="{A58FAB62-F16B-4921-A349-79AE7E649488}" destId="{F403DCF9-56FF-488F-B25A-5D156E398DA5}" srcOrd="12" destOrd="0" presId="urn:microsoft.com/office/officeart/2005/8/layout/vList6"/>
    <dgm:cxn modelId="{A4D5AAC7-B346-489A-B7F2-3214617386E0}" type="presParOf" srcId="{F403DCF9-56FF-488F-B25A-5D156E398DA5}" destId="{C6F7E1F4-6335-445E-B613-5D935CAEABEE}" srcOrd="0" destOrd="0" presId="urn:microsoft.com/office/officeart/2005/8/layout/vList6"/>
    <dgm:cxn modelId="{5A7FBCE4-B48E-40C5-AF29-5FC12DBB21C1}" type="presParOf" srcId="{F403DCF9-56FF-488F-B25A-5D156E398DA5}" destId="{AD588471-6FA2-4946-A3DA-7FCA1B82EA5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EDDA8-FD03-4DAD-A0F2-8F7CB329EF6E}" type="doc">
      <dgm:prSet loTypeId="urn:microsoft.com/office/officeart/2005/8/layout/venn1" loCatId="relationship" qsTypeId="urn:microsoft.com/office/officeart/2005/8/quickstyle/3d1" qsCatId="3D" csTypeId="urn:microsoft.com/office/officeart/2005/8/colors/colorful4" csCatId="colorful" phldr="1"/>
      <dgm:spPr/>
    </dgm:pt>
    <dgm:pt modelId="{0DC5EC40-1A19-453A-81B3-FD0BD60C4EE0}">
      <dgm:prSet phldrT="[Text]"/>
      <dgm:spPr/>
      <dgm:t>
        <a:bodyPr/>
        <a:lstStyle/>
        <a:p>
          <a:r>
            <a:rPr lang="en-US" dirty="0" smtClean="0"/>
            <a:t>Environmental</a:t>
          </a:r>
        </a:p>
        <a:p>
          <a:r>
            <a:rPr lang="en-US" dirty="0" smtClean="0"/>
            <a:t>(Planet)</a:t>
          </a:r>
          <a:endParaRPr lang="en-US" dirty="0"/>
        </a:p>
      </dgm:t>
    </dgm:pt>
    <dgm:pt modelId="{A8DBFB03-EF37-46E3-9DBF-14C5A49E40DA}" type="parTrans" cxnId="{A528161D-341D-407C-B5E7-2D6264A8AA71}">
      <dgm:prSet/>
      <dgm:spPr/>
      <dgm:t>
        <a:bodyPr/>
        <a:lstStyle/>
        <a:p>
          <a:endParaRPr lang="en-US"/>
        </a:p>
      </dgm:t>
    </dgm:pt>
    <dgm:pt modelId="{6D1D408B-41CD-4249-80AB-9E4641E2CEF5}" type="sibTrans" cxnId="{A528161D-341D-407C-B5E7-2D6264A8AA71}">
      <dgm:prSet/>
      <dgm:spPr/>
      <dgm:t>
        <a:bodyPr/>
        <a:lstStyle/>
        <a:p>
          <a:endParaRPr lang="en-US"/>
        </a:p>
      </dgm:t>
    </dgm:pt>
    <dgm:pt modelId="{7BAABEF9-6599-441C-9DCD-FC80BCA19546}">
      <dgm:prSet phldrT="[Text]"/>
      <dgm:spPr/>
      <dgm:t>
        <a:bodyPr/>
        <a:lstStyle/>
        <a:p>
          <a:r>
            <a:rPr lang="en-US" dirty="0" smtClean="0"/>
            <a:t>Economic</a:t>
          </a:r>
        </a:p>
        <a:p>
          <a:r>
            <a:rPr lang="en-US" dirty="0" smtClean="0"/>
            <a:t>(Profit)</a:t>
          </a:r>
          <a:endParaRPr lang="en-US" dirty="0"/>
        </a:p>
      </dgm:t>
    </dgm:pt>
    <dgm:pt modelId="{C1F0BB55-4018-4968-808F-1D3D08467218}" type="parTrans" cxnId="{DB25566F-BF42-4D46-A03E-960B78053679}">
      <dgm:prSet/>
      <dgm:spPr/>
      <dgm:t>
        <a:bodyPr/>
        <a:lstStyle/>
        <a:p>
          <a:endParaRPr lang="en-US"/>
        </a:p>
      </dgm:t>
    </dgm:pt>
    <dgm:pt modelId="{E6A94C24-BC46-466F-8114-8AF3F1D99094}" type="sibTrans" cxnId="{DB25566F-BF42-4D46-A03E-960B78053679}">
      <dgm:prSet/>
      <dgm:spPr/>
      <dgm:t>
        <a:bodyPr/>
        <a:lstStyle/>
        <a:p>
          <a:endParaRPr lang="en-US"/>
        </a:p>
      </dgm:t>
    </dgm:pt>
    <dgm:pt modelId="{5F866113-6436-4ACD-8487-756D1E8C0C50}">
      <dgm:prSet phldrT="[Text]"/>
      <dgm:spPr/>
      <dgm:t>
        <a:bodyPr/>
        <a:lstStyle/>
        <a:p>
          <a:r>
            <a:rPr lang="en-US" dirty="0" smtClean="0"/>
            <a:t>Social</a:t>
          </a:r>
        </a:p>
        <a:p>
          <a:r>
            <a:rPr lang="en-US" dirty="0" smtClean="0"/>
            <a:t>(People)</a:t>
          </a:r>
          <a:endParaRPr lang="en-US" dirty="0"/>
        </a:p>
      </dgm:t>
    </dgm:pt>
    <dgm:pt modelId="{9429AA5F-C427-4615-ACA4-AAC3CA0660C1}" type="parTrans" cxnId="{35AE5736-EF5B-4466-98DF-D552173D6EA3}">
      <dgm:prSet/>
      <dgm:spPr/>
      <dgm:t>
        <a:bodyPr/>
        <a:lstStyle/>
        <a:p>
          <a:endParaRPr lang="en-US"/>
        </a:p>
      </dgm:t>
    </dgm:pt>
    <dgm:pt modelId="{046709D7-949B-49AD-A286-70604074655E}" type="sibTrans" cxnId="{35AE5736-EF5B-4466-98DF-D552173D6EA3}">
      <dgm:prSet/>
      <dgm:spPr/>
      <dgm:t>
        <a:bodyPr/>
        <a:lstStyle/>
        <a:p>
          <a:endParaRPr lang="en-US"/>
        </a:p>
      </dgm:t>
    </dgm:pt>
    <dgm:pt modelId="{ACFC5EC0-2138-49B9-954D-47855EC20581}" type="pres">
      <dgm:prSet presAssocID="{CAFEDDA8-FD03-4DAD-A0F2-8F7CB329EF6E}" presName="compositeShape" presStyleCnt="0">
        <dgm:presLayoutVars>
          <dgm:chMax val="7"/>
          <dgm:dir/>
          <dgm:resizeHandles val="exact"/>
        </dgm:presLayoutVars>
      </dgm:prSet>
      <dgm:spPr/>
    </dgm:pt>
    <dgm:pt modelId="{06292DDB-0A0E-4B10-BC21-2726CED25647}" type="pres">
      <dgm:prSet presAssocID="{0DC5EC40-1A19-453A-81B3-FD0BD60C4EE0}" presName="circ1" presStyleLbl="vennNode1" presStyleIdx="0" presStyleCnt="3"/>
      <dgm:spPr/>
      <dgm:t>
        <a:bodyPr/>
        <a:lstStyle/>
        <a:p>
          <a:endParaRPr lang="en-US"/>
        </a:p>
      </dgm:t>
    </dgm:pt>
    <dgm:pt modelId="{91B5764F-ABD8-404A-B261-0231DB81F1E8}" type="pres">
      <dgm:prSet presAssocID="{0DC5EC40-1A19-453A-81B3-FD0BD60C4EE0}" presName="circ1Tx" presStyleLbl="revTx" presStyleIdx="0" presStyleCnt="0">
        <dgm:presLayoutVars>
          <dgm:chMax val="0"/>
          <dgm:chPref val="0"/>
          <dgm:bulletEnabled val="1"/>
        </dgm:presLayoutVars>
      </dgm:prSet>
      <dgm:spPr/>
      <dgm:t>
        <a:bodyPr/>
        <a:lstStyle/>
        <a:p>
          <a:endParaRPr lang="en-US"/>
        </a:p>
      </dgm:t>
    </dgm:pt>
    <dgm:pt modelId="{62053572-8A00-4CAF-AAC8-BDFF5C5E6687}" type="pres">
      <dgm:prSet presAssocID="{7BAABEF9-6599-441C-9DCD-FC80BCA19546}" presName="circ2" presStyleLbl="vennNode1" presStyleIdx="1" presStyleCnt="3"/>
      <dgm:spPr/>
      <dgm:t>
        <a:bodyPr/>
        <a:lstStyle/>
        <a:p>
          <a:endParaRPr lang="en-US"/>
        </a:p>
      </dgm:t>
    </dgm:pt>
    <dgm:pt modelId="{7FAED629-F3F6-43B0-A56A-41080F0B475E}" type="pres">
      <dgm:prSet presAssocID="{7BAABEF9-6599-441C-9DCD-FC80BCA19546}" presName="circ2Tx" presStyleLbl="revTx" presStyleIdx="0" presStyleCnt="0">
        <dgm:presLayoutVars>
          <dgm:chMax val="0"/>
          <dgm:chPref val="0"/>
          <dgm:bulletEnabled val="1"/>
        </dgm:presLayoutVars>
      </dgm:prSet>
      <dgm:spPr/>
      <dgm:t>
        <a:bodyPr/>
        <a:lstStyle/>
        <a:p>
          <a:endParaRPr lang="en-US"/>
        </a:p>
      </dgm:t>
    </dgm:pt>
    <dgm:pt modelId="{01987466-8A85-41B6-BE77-BDC24689B125}" type="pres">
      <dgm:prSet presAssocID="{5F866113-6436-4ACD-8487-756D1E8C0C50}" presName="circ3" presStyleLbl="vennNode1" presStyleIdx="2" presStyleCnt="3"/>
      <dgm:spPr/>
      <dgm:t>
        <a:bodyPr/>
        <a:lstStyle/>
        <a:p>
          <a:endParaRPr lang="en-US"/>
        </a:p>
      </dgm:t>
    </dgm:pt>
    <dgm:pt modelId="{E437502D-AD37-4A50-A7AC-FFB461145756}" type="pres">
      <dgm:prSet presAssocID="{5F866113-6436-4ACD-8487-756D1E8C0C50}" presName="circ3Tx" presStyleLbl="revTx" presStyleIdx="0" presStyleCnt="0">
        <dgm:presLayoutVars>
          <dgm:chMax val="0"/>
          <dgm:chPref val="0"/>
          <dgm:bulletEnabled val="1"/>
        </dgm:presLayoutVars>
      </dgm:prSet>
      <dgm:spPr/>
      <dgm:t>
        <a:bodyPr/>
        <a:lstStyle/>
        <a:p>
          <a:endParaRPr lang="en-US"/>
        </a:p>
      </dgm:t>
    </dgm:pt>
  </dgm:ptLst>
  <dgm:cxnLst>
    <dgm:cxn modelId="{756F1CE1-8B8C-4CBC-AC6F-93FD4EEB40FD}" type="presOf" srcId="{CAFEDDA8-FD03-4DAD-A0F2-8F7CB329EF6E}" destId="{ACFC5EC0-2138-49B9-954D-47855EC20581}" srcOrd="0" destOrd="0" presId="urn:microsoft.com/office/officeart/2005/8/layout/venn1"/>
    <dgm:cxn modelId="{35AE5736-EF5B-4466-98DF-D552173D6EA3}" srcId="{CAFEDDA8-FD03-4DAD-A0F2-8F7CB329EF6E}" destId="{5F866113-6436-4ACD-8487-756D1E8C0C50}" srcOrd="2" destOrd="0" parTransId="{9429AA5F-C427-4615-ACA4-AAC3CA0660C1}" sibTransId="{046709D7-949B-49AD-A286-70604074655E}"/>
    <dgm:cxn modelId="{A528161D-341D-407C-B5E7-2D6264A8AA71}" srcId="{CAFEDDA8-FD03-4DAD-A0F2-8F7CB329EF6E}" destId="{0DC5EC40-1A19-453A-81B3-FD0BD60C4EE0}" srcOrd="0" destOrd="0" parTransId="{A8DBFB03-EF37-46E3-9DBF-14C5A49E40DA}" sibTransId="{6D1D408B-41CD-4249-80AB-9E4641E2CEF5}"/>
    <dgm:cxn modelId="{A5B45CD7-ADAC-458E-ACE0-55D2F4FA6DC9}" type="presOf" srcId="{0DC5EC40-1A19-453A-81B3-FD0BD60C4EE0}" destId="{91B5764F-ABD8-404A-B261-0231DB81F1E8}" srcOrd="1" destOrd="0" presId="urn:microsoft.com/office/officeart/2005/8/layout/venn1"/>
    <dgm:cxn modelId="{7BF8D87A-A668-4821-988F-D9217BDF3D4A}" type="presOf" srcId="{0DC5EC40-1A19-453A-81B3-FD0BD60C4EE0}" destId="{06292DDB-0A0E-4B10-BC21-2726CED25647}" srcOrd="0" destOrd="0" presId="urn:microsoft.com/office/officeart/2005/8/layout/venn1"/>
    <dgm:cxn modelId="{B26D0038-B2A8-4D8E-A357-B40936AB7BD0}" type="presOf" srcId="{7BAABEF9-6599-441C-9DCD-FC80BCA19546}" destId="{62053572-8A00-4CAF-AAC8-BDFF5C5E6687}" srcOrd="0" destOrd="0" presId="urn:microsoft.com/office/officeart/2005/8/layout/venn1"/>
    <dgm:cxn modelId="{0A9A240B-6C1D-4BB0-8FC2-73EFAF63B024}" type="presOf" srcId="{5F866113-6436-4ACD-8487-756D1E8C0C50}" destId="{01987466-8A85-41B6-BE77-BDC24689B125}" srcOrd="0" destOrd="0" presId="urn:microsoft.com/office/officeart/2005/8/layout/venn1"/>
    <dgm:cxn modelId="{42230DD9-8990-4761-9590-E7782C3D5B7F}" type="presOf" srcId="{7BAABEF9-6599-441C-9DCD-FC80BCA19546}" destId="{7FAED629-F3F6-43B0-A56A-41080F0B475E}" srcOrd="1" destOrd="0" presId="urn:microsoft.com/office/officeart/2005/8/layout/venn1"/>
    <dgm:cxn modelId="{DB25566F-BF42-4D46-A03E-960B78053679}" srcId="{CAFEDDA8-FD03-4DAD-A0F2-8F7CB329EF6E}" destId="{7BAABEF9-6599-441C-9DCD-FC80BCA19546}" srcOrd="1" destOrd="0" parTransId="{C1F0BB55-4018-4968-808F-1D3D08467218}" sibTransId="{E6A94C24-BC46-466F-8114-8AF3F1D99094}"/>
    <dgm:cxn modelId="{EE00ECDA-A68E-4E70-B5A3-6A963AA9060B}" type="presOf" srcId="{5F866113-6436-4ACD-8487-756D1E8C0C50}" destId="{E437502D-AD37-4A50-A7AC-FFB461145756}" srcOrd="1" destOrd="0" presId="urn:microsoft.com/office/officeart/2005/8/layout/venn1"/>
    <dgm:cxn modelId="{D62A4769-F203-48F0-A6DF-0E1ED6D71DA0}" type="presParOf" srcId="{ACFC5EC0-2138-49B9-954D-47855EC20581}" destId="{06292DDB-0A0E-4B10-BC21-2726CED25647}" srcOrd="0" destOrd="0" presId="urn:microsoft.com/office/officeart/2005/8/layout/venn1"/>
    <dgm:cxn modelId="{6A8EBBFD-8E54-4F64-8C27-5C059D5B9749}" type="presParOf" srcId="{ACFC5EC0-2138-49B9-954D-47855EC20581}" destId="{91B5764F-ABD8-404A-B261-0231DB81F1E8}" srcOrd="1" destOrd="0" presId="urn:microsoft.com/office/officeart/2005/8/layout/venn1"/>
    <dgm:cxn modelId="{F821127C-544E-4C26-BFEB-FF27C5D8D6EF}" type="presParOf" srcId="{ACFC5EC0-2138-49B9-954D-47855EC20581}" destId="{62053572-8A00-4CAF-AAC8-BDFF5C5E6687}" srcOrd="2" destOrd="0" presId="urn:microsoft.com/office/officeart/2005/8/layout/venn1"/>
    <dgm:cxn modelId="{8A478C74-FFB8-47FE-A03F-0157E71939FF}" type="presParOf" srcId="{ACFC5EC0-2138-49B9-954D-47855EC20581}" destId="{7FAED629-F3F6-43B0-A56A-41080F0B475E}" srcOrd="3" destOrd="0" presId="urn:microsoft.com/office/officeart/2005/8/layout/venn1"/>
    <dgm:cxn modelId="{BA6D950A-04E7-4B2A-BA7C-762BBCB60684}" type="presParOf" srcId="{ACFC5EC0-2138-49B9-954D-47855EC20581}" destId="{01987466-8A85-41B6-BE77-BDC24689B125}" srcOrd="4" destOrd="0" presId="urn:microsoft.com/office/officeart/2005/8/layout/venn1"/>
    <dgm:cxn modelId="{0F3C72F3-5965-4A23-A7DA-E092DA3CF470}" type="presParOf" srcId="{ACFC5EC0-2138-49B9-954D-47855EC20581}" destId="{E437502D-AD37-4A50-A7AC-FFB46114575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B4D393-EB25-431F-BEB8-0D95AE6C9167}" type="doc">
      <dgm:prSet loTypeId="urn:microsoft.com/office/officeart/2005/8/layout/hProcess9" loCatId="process" qsTypeId="urn:microsoft.com/office/officeart/2005/8/quickstyle/3d1" qsCatId="3D" csTypeId="urn:microsoft.com/office/officeart/2005/8/colors/accent4_2" csCatId="accent4" phldr="1"/>
      <dgm:spPr/>
    </dgm:pt>
    <dgm:pt modelId="{74B8050F-3803-44CA-81B0-D59B5DBBF86E}">
      <dgm:prSet phldrT="[Text]"/>
      <dgm:spPr/>
      <dgm:t>
        <a:bodyPr/>
        <a:lstStyle/>
        <a:p>
          <a:pPr algn="ctr"/>
          <a:r>
            <a:rPr lang="en-US" dirty="0" smtClean="0"/>
            <a:t>Collect all relevant cost data to understand the full costs</a:t>
          </a:r>
          <a:r>
            <a:rPr lang="en-US" baseline="30000" dirty="0" smtClean="0"/>
            <a:t>1</a:t>
          </a:r>
          <a:endParaRPr lang="en-US" dirty="0"/>
        </a:p>
      </dgm:t>
    </dgm:pt>
    <dgm:pt modelId="{1454B238-A214-4A69-AAE4-63D341645653}" type="parTrans" cxnId="{6CDE69AA-7A30-435E-8FF4-D5B72AD8F84D}">
      <dgm:prSet/>
      <dgm:spPr/>
      <dgm:t>
        <a:bodyPr/>
        <a:lstStyle/>
        <a:p>
          <a:endParaRPr lang="en-US"/>
        </a:p>
      </dgm:t>
    </dgm:pt>
    <dgm:pt modelId="{EB86F28C-C3FF-4C72-BEA2-464559783095}" type="sibTrans" cxnId="{6CDE69AA-7A30-435E-8FF4-D5B72AD8F84D}">
      <dgm:prSet/>
      <dgm:spPr/>
      <dgm:t>
        <a:bodyPr/>
        <a:lstStyle/>
        <a:p>
          <a:endParaRPr lang="en-US"/>
        </a:p>
      </dgm:t>
    </dgm:pt>
    <dgm:pt modelId="{9DCFD6A4-2878-4FD7-9622-E26428FD4806}">
      <dgm:prSet/>
      <dgm:spPr/>
      <dgm:t>
        <a:bodyPr/>
        <a:lstStyle/>
        <a:p>
          <a:pPr marL="230188" indent="-119063" algn="l"/>
          <a:r>
            <a:rPr lang="en-US" dirty="0" smtClean="0"/>
            <a:t>Identify cost generators</a:t>
          </a:r>
        </a:p>
      </dgm:t>
    </dgm:pt>
    <dgm:pt modelId="{A684599D-A4EF-4962-A766-28578AB8BEFC}" type="parTrans" cxnId="{B880B071-E4AC-4A2B-B51A-5FD8B6EC75DD}">
      <dgm:prSet/>
      <dgm:spPr/>
      <dgm:t>
        <a:bodyPr/>
        <a:lstStyle/>
        <a:p>
          <a:endParaRPr lang="en-US"/>
        </a:p>
      </dgm:t>
    </dgm:pt>
    <dgm:pt modelId="{DDF8F279-898B-46D7-B193-DF0B80C19458}" type="sibTrans" cxnId="{B880B071-E4AC-4A2B-B51A-5FD8B6EC75DD}">
      <dgm:prSet/>
      <dgm:spPr/>
      <dgm:t>
        <a:bodyPr/>
        <a:lstStyle/>
        <a:p>
          <a:endParaRPr lang="en-US"/>
        </a:p>
      </dgm:t>
    </dgm:pt>
    <dgm:pt modelId="{C8165051-997E-4D20-80BA-70BCEB7E496E}">
      <dgm:prSet/>
      <dgm:spPr/>
      <dgm:t>
        <a:bodyPr/>
        <a:lstStyle/>
        <a:p>
          <a:pPr marL="230188" indent="-119063" algn="l"/>
          <a:r>
            <a:rPr lang="en-US" dirty="0" smtClean="0"/>
            <a:t>Detailed costs after project</a:t>
          </a:r>
        </a:p>
      </dgm:t>
    </dgm:pt>
    <dgm:pt modelId="{30ABEC3C-B6A0-4C53-A19D-96F14A7EEA29}" type="parTrans" cxnId="{D87F5570-26D1-4A00-AF3D-40DDEE2F731C}">
      <dgm:prSet/>
      <dgm:spPr/>
      <dgm:t>
        <a:bodyPr/>
        <a:lstStyle/>
        <a:p>
          <a:endParaRPr lang="en-US"/>
        </a:p>
      </dgm:t>
    </dgm:pt>
    <dgm:pt modelId="{C290A9D8-5F98-42A8-9E03-0B787E5E2549}" type="sibTrans" cxnId="{D87F5570-26D1-4A00-AF3D-40DDEE2F731C}">
      <dgm:prSet/>
      <dgm:spPr/>
      <dgm:t>
        <a:bodyPr/>
        <a:lstStyle/>
        <a:p>
          <a:endParaRPr lang="en-US"/>
        </a:p>
      </dgm:t>
    </dgm:pt>
    <dgm:pt modelId="{2C742091-BA6B-4205-B5CC-FFCB86BE2E39}">
      <dgm:prSet/>
      <dgm:spPr/>
      <dgm:t>
        <a:bodyPr/>
        <a:lstStyle/>
        <a:p>
          <a:pPr algn="ctr"/>
          <a:r>
            <a:rPr lang="en-US" dirty="0" smtClean="0"/>
            <a:t>Analyze Projects using profitability measure</a:t>
          </a:r>
        </a:p>
      </dgm:t>
    </dgm:pt>
    <dgm:pt modelId="{76AFA0CF-55EE-431B-90DC-CA7313085FAB}" type="parTrans" cxnId="{8D498E81-1051-4AC1-8460-A7329F7F13F4}">
      <dgm:prSet/>
      <dgm:spPr/>
      <dgm:t>
        <a:bodyPr/>
        <a:lstStyle/>
        <a:p>
          <a:endParaRPr lang="en-US"/>
        </a:p>
      </dgm:t>
    </dgm:pt>
    <dgm:pt modelId="{4315AD92-676D-40DC-BB3D-DFD421584012}" type="sibTrans" cxnId="{8D498E81-1051-4AC1-8460-A7329F7F13F4}">
      <dgm:prSet/>
      <dgm:spPr/>
      <dgm:t>
        <a:bodyPr/>
        <a:lstStyle/>
        <a:p>
          <a:endParaRPr lang="en-US"/>
        </a:p>
      </dgm:t>
    </dgm:pt>
    <dgm:pt modelId="{CFB32539-8C7D-43FC-AABE-05827233D32D}">
      <dgm:prSet/>
      <dgm:spPr/>
      <dgm:t>
        <a:bodyPr/>
        <a:lstStyle/>
        <a:p>
          <a:pPr algn="ctr"/>
          <a:r>
            <a:rPr lang="en-US" dirty="0" smtClean="0"/>
            <a:t>Prepare a justification package</a:t>
          </a:r>
          <a:endParaRPr lang="en-US" dirty="0"/>
        </a:p>
      </dgm:t>
    </dgm:pt>
    <dgm:pt modelId="{2B5BE4EE-438C-48F3-A9C6-FD01298F82DF}" type="parTrans" cxnId="{BC1193B0-A26D-48D7-A322-8B15CDF8F550}">
      <dgm:prSet/>
      <dgm:spPr/>
      <dgm:t>
        <a:bodyPr/>
        <a:lstStyle/>
        <a:p>
          <a:endParaRPr lang="en-US"/>
        </a:p>
      </dgm:t>
    </dgm:pt>
    <dgm:pt modelId="{A357E464-85A4-4A24-97AD-EC182477D281}" type="sibTrans" cxnId="{BC1193B0-A26D-48D7-A322-8B15CDF8F550}">
      <dgm:prSet/>
      <dgm:spPr/>
      <dgm:t>
        <a:bodyPr/>
        <a:lstStyle/>
        <a:p>
          <a:endParaRPr lang="en-US"/>
        </a:p>
      </dgm:t>
    </dgm:pt>
    <dgm:pt modelId="{91403DE5-1B95-47D6-8046-543CB07F73D3}">
      <dgm:prSet/>
      <dgm:spPr/>
      <dgm:t>
        <a:bodyPr/>
        <a:lstStyle/>
        <a:p>
          <a:pPr algn="l"/>
          <a:r>
            <a:rPr lang="en-US" dirty="0" smtClean="0"/>
            <a:t>Payback Period</a:t>
          </a:r>
        </a:p>
      </dgm:t>
    </dgm:pt>
    <dgm:pt modelId="{C749858E-47FA-49A6-AFE4-54A530A33ED6}" type="parTrans" cxnId="{A356E768-12ED-47E2-9DC7-DCE1C4136E01}">
      <dgm:prSet/>
      <dgm:spPr/>
      <dgm:t>
        <a:bodyPr/>
        <a:lstStyle/>
        <a:p>
          <a:endParaRPr lang="en-US"/>
        </a:p>
      </dgm:t>
    </dgm:pt>
    <dgm:pt modelId="{1A393510-5867-4615-AA1C-F0C8CC509FA6}" type="sibTrans" cxnId="{A356E768-12ED-47E2-9DC7-DCE1C4136E01}">
      <dgm:prSet/>
      <dgm:spPr/>
      <dgm:t>
        <a:bodyPr/>
        <a:lstStyle/>
        <a:p>
          <a:endParaRPr lang="en-US"/>
        </a:p>
      </dgm:t>
    </dgm:pt>
    <dgm:pt modelId="{C4F35487-E225-4F23-A2D9-5AD99E285D60}">
      <dgm:prSet/>
      <dgm:spPr/>
      <dgm:t>
        <a:bodyPr/>
        <a:lstStyle/>
        <a:p>
          <a:pPr algn="l"/>
          <a:r>
            <a:rPr lang="en-US" dirty="0" smtClean="0"/>
            <a:t>Net Present Value (NPV)</a:t>
          </a:r>
        </a:p>
      </dgm:t>
    </dgm:pt>
    <dgm:pt modelId="{B18ABC54-A4A0-4109-B84A-F81E90E1ECB6}" type="parTrans" cxnId="{CE1726CB-93AF-40E7-BC2F-0692C7F8913B}">
      <dgm:prSet/>
      <dgm:spPr/>
      <dgm:t>
        <a:bodyPr/>
        <a:lstStyle/>
        <a:p>
          <a:endParaRPr lang="en-US"/>
        </a:p>
      </dgm:t>
    </dgm:pt>
    <dgm:pt modelId="{30BA3201-3FCC-4BD8-B8EF-72075A1D7662}" type="sibTrans" cxnId="{CE1726CB-93AF-40E7-BC2F-0692C7F8913B}">
      <dgm:prSet/>
      <dgm:spPr/>
      <dgm:t>
        <a:bodyPr/>
        <a:lstStyle/>
        <a:p>
          <a:endParaRPr lang="en-US"/>
        </a:p>
      </dgm:t>
    </dgm:pt>
    <dgm:pt modelId="{C9514070-C918-4B22-AD26-13C0ECD14446}">
      <dgm:prSet/>
      <dgm:spPr/>
      <dgm:t>
        <a:bodyPr/>
        <a:lstStyle/>
        <a:p>
          <a:pPr algn="l"/>
          <a:r>
            <a:rPr lang="en-US" dirty="0" smtClean="0"/>
            <a:t>Internal Rate of Return (IRR)</a:t>
          </a:r>
        </a:p>
      </dgm:t>
    </dgm:pt>
    <dgm:pt modelId="{49E06E15-A653-4DDB-9CFB-46CCFCC8E3CE}" type="parTrans" cxnId="{36BAD187-F3F8-4A3A-8F77-D558130847C3}">
      <dgm:prSet/>
      <dgm:spPr/>
      <dgm:t>
        <a:bodyPr/>
        <a:lstStyle/>
        <a:p>
          <a:endParaRPr lang="en-US"/>
        </a:p>
      </dgm:t>
    </dgm:pt>
    <dgm:pt modelId="{411FE909-BB83-4E75-9570-010361C21C4D}" type="sibTrans" cxnId="{36BAD187-F3F8-4A3A-8F77-D558130847C3}">
      <dgm:prSet/>
      <dgm:spPr/>
      <dgm:t>
        <a:bodyPr/>
        <a:lstStyle/>
        <a:p>
          <a:endParaRPr lang="en-US"/>
        </a:p>
      </dgm:t>
    </dgm:pt>
    <dgm:pt modelId="{E72C028B-122B-4CF1-B4DB-10184EAA6A4C}">
      <dgm:prSet/>
      <dgm:spPr/>
      <dgm:t>
        <a:bodyPr/>
        <a:lstStyle/>
        <a:p>
          <a:pPr marL="230188" indent="-119063" algn="l"/>
          <a:r>
            <a:rPr lang="en-US" dirty="0" smtClean="0"/>
            <a:t>Detailed current costs by process</a:t>
          </a:r>
        </a:p>
      </dgm:t>
    </dgm:pt>
    <dgm:pt modelId="{B11D29B3-7683-4653-A0C4-E30649C0DE9C}" type="parTrans" cxnId="{035656E0-E084-4412-AEE9-6B9870A37C88}">
      <dgm:prSet/>
      <dgm:spPr/>
      <dgm:t>
        <a:bodyPr/>
        <a:lstStyle/>
        <a:p>
          <a:endParaRPr lang="en-US"/>
        </a:p>
      </dgm:t>
    </dgm:pt>
    <dgm:pt modelId="{2CB007C1-FA57-4CC5-B315-74B740E9DE27}" type="sibTrans" cxnId="{035656E0-E084-4412-AEE9-6B9870A37C88}">
      <dgm:prSet/>
      <dgm:spPr/>
      <dgm:t>
        <a:bodyPr/>
        <a:lstStyle/>
        <a:p>
          <a:endParaRPr lang="en-US"/>
        </a:p>
      </dgm:t>
    </dgm:pt>
    <dgm:pt modelId="{40FF6974-ED2A-42E5-B543-A822B1A6112E}">
      <dgm:prSet/>
      <dgm:spPr/>
      <dgm:t>
        <a:bodyPr/>
        <a:lstStyle/>
        <a:p>
          <a:pPr marL="230188" indent="-119063" algn="l"/>
          <a:r>
            <a:rPr lang="en-US" dirty="0" smtClean="0"/>
            <a:t>Proposed costs of implementing the project </a:t>
          </a:r>
        </a:p>
      </dgm:t>
    </dgm:pt>
    <dgm:pt modelId="{6DD2E295-48D3-4B60-A244-60DADAEB70E1}" type="parTrans" cxnId="{23575D27-8578-448B-A29C-C69AB72203F0}">
      <dgm:prSet/>
      <dgm:spPr/>
      <dgm:t>
        <a:bodyPr/>
        <a:lstStyle/>
        <a:p>
          <a:endParaRPr lang="en-US"/>
        </a:p>
      </dgm:t>
    </dgm:pt>
    <dgm:pt modelId="{678B841A-643C-4C0C-B70F-5226FE83A688}" type="sibTrans" cxnId="{23575D27-8578-448B-A29C-C69AB72203F0}">
      <dgm:prSet/>
      <dgm:spPr/>
      <dgm:t>
        <a:bodyPr/>
        <a:lstStyle/>
        <a:p>
          <a:endParaRPr lang="en-US"/>
        </a:p>
      </dgm:t>
    </dgm:pt>
    <dgm:pt modelId="{B1B76F89-603E-4E5C-99C6-E46A05CF8464}">
      <dgm:prSet/>
      <dgm:spPr/>
      <dgm:t>
        <a:bodyPr/>
        <a:lstStyle/>
        <a:p>
          <a:pPr algn="l"/>
          <a:r>
            <a:rPr lang="en-US" dirty="0" smtClean="0"/>
            <a:t>Make the case for your project</a:t>
          </a:r>
          <a:endParaRPr lang="en-US" dirty="0"/>
        </a:p>
      </dgm:t>
    </dgm:pt>
    <dgm:pt modelId="{442CE054-030A-4C68-814B-9E659F4E0895}" type="parTrans" cxnId="{7896AFB1-D5F5-46F4-8F4D-8816091FB482}">
      <dgm:prSet/>
      <dgm:spPr/>
      <dgm:t>
        <a:bodyPr/>
        <a:lstStyle/>
        <a:p>
          <a:endParaRPr lang="en-US"/>
        </a:p>
      </dgm:t>
    </dgm:pt>
    <dgm:pt modelId="{C468FB82-F3A9-4C7F-BEBD-153155EC91CA}" type="sibTrans" cxnId="{7896AFB1-D5F5-46F4-8F4D-8816091FB482}">
      <dgm:prSet/>
      <dgm:spPr/>
      <dgm:t>
        <a:bodyPr/>
        <a:lstStyle/>
        <a:p>
          <a:endParaRPr lang="en-US"/>
        </a:p>
      </dgm:t>
    </dgm:pt>
    <dgm:pt modelId="{A6CA897F-1F26-4C54-AFCF-F1041A5BC062}">
      <dgm:prSet/>
      <dgm:spPr/>
      <dgm:t>
        <a:bodyPr/>
        <a:lstStyle/>
        <a:p>
          <a:pPr algn="l"/>
          <a:r>
            <a:rPr lang="en-US" dirty="0" smtClean="0"/>
            <a:t>Provide supporting information and data</a:t>
          </a:r>
          <a:endParaRPr lang="en-US" dirty="0"/>
        </a:p>
      </dgm:t>
    </dgm:pt>
    <dgm:pt modelId="{55CF7550-080B-4009-9411-424FE3F1E501}" type="parTrans" cxnId="{AFDCA254-2C12-46E6-BEB0-1E82D9E502A2}">
      <dgm:prSet/>
      <dgm:spPr/>
      <dgm:t>
        <a:bodyPr/>
        <a:lstStyle/>
        <a:p>
          <a:endParaRPr lang="en-US"/>
        </a:p>
      </dgm:t>
    </dgm:pt>
    <dgm:pt modelId="{F6D54B3F-003A-40E8-BBE9-5DFBB2C9A336}" type="sibTrans" cxnId="{AFDCA254-2C12-46E6-BEB0-1E82D9E502A2}">
      <dgm:prSet/>
      <dgm:spPr/>
      <dgm:t>
        <a:bodyPr/>
        <a:lstStyle/>
        <a:p>
          <a:endParaRPr lang="en-US"/>
        </a:p>
      </dgm:t>
    </dgm:pt>
    <dgm:pt modelId="{6F0C6E92-F4C7-46C1-8FE0-D26E3E35C2BC}">
      <dgm:prSet/>
      <dgm:spPr/>
      <dgm:t>
        <a:bodyPr/>
        <a:lstStyle/>
        <a:p>
          <a:pPr algn="l"/>
          <a:r>
            <a:rPr lang="en-US" dirty="0" smtClean="0"/>
            <a:t>present the project to company decision makers</a:t>
          </a:r>
          <a:r>
            <a:rPr lang="en-US" baseline="30000" dirty="0" smtClean="0"/>
            <a:t>2</a:t>
          </a:r>
          <a:endParaRPr lang="en-US" dirty="0"/>
        </a:p>
      </dgm:t>
    </dgm:pt>
    <dgm:pt modelId="{3E4FC5A2-A550-4761-9963-BEFC8F1DB27E}" type="parTrans" cxnId="{ED439184-CBD8-4A6B-A921-2FC6D5EC8593}">
      <dgm:prSet/>
      <dgm:spPr/>
      <dgm:t>
        <a:bodyPr/>
        <a:lstStyle/>
        <a:p>
          <a:endParaRPr lang="en-US"/>
        </a:p>
      </dgm:t>
    </dgm:pt>
    <dgm:pt modelId="{1BC21AC8-C223-4FE7-91D6-FCAF974A74AC}" type="sibTrans" cxnId="{ED439184-CBD8-4A6B-A921-2FC6D5EC8593}">
      <dgm:prSet/>
      <dgm:spPr/>
      <dgm:t>
        <a:bodyPr/>
        <a:lstStyle/>
        <a:p>
          <a:endParaRPr lang="en-US"/>
        </a:p>
      </dgm:t>
    </dgm:pt>
    <dgm:pt modelId="{23438E77-7F19-4C1A-B7CB-5C5794828D80}">
      <dgm:prSet/>
      <dgm:spPr/>
      <dgm:t>
        <a:bodyPr/>
        <a:lstStyle/>
        <a:p>
          <a:pPr algn="l"/>
          <a:r>
            <a:rPr lang="en-US" dirty="0" smtClean="0"/>
            <a:t>Link the project to company mission and goals</a:t>
          </a:r>
          <a:endParaRPr lang="en-US" dirty="0"/>
        </a:p>
      </dgm:t>
    </dgm:pt>
    <dgm:pt modelId="{7421236E-8B71-4831-8364-6A9D67D052A1}" type="parTrans" cxnId="{F67EBE18-C1FE-4368-8E8F-39EA3C347B28}">
      <dgm:prSet/>
      <dgm:spPr/>
      <dgm:t>
        <a:bodyPr/>
        <a:lstStyle/>
        <a:p>
          <a:endParaRPr lang="en-US"/>
        </a:p>
      </dgm:t>
    </dgm:pt>
    <dgm:pt modelId="{CB5E46ED-75E4-408C-AB28-77DBC73EAD36}" type="sibTrans" cxnId="{F67EBE18-C1FE-4368-8E8F-39EA3C347B28}">
      <dgm:prSet/>
      <dgm:spPr/>
      <dgm:t>
        <a:bodyPr/>
        <a:lstStyle/>
        <a:p>
          <a:endParaRPr lang="en-US"/>
        </a:p>
      </dgm:t>
    </dgm:pt>
    <dgm:pt modelId="{A01D49FD-3181-4591-934E-BE0054F9C232}" type="pres">
      <dgm:prSet presAssocID="{50B4D393-EB25-431F-BEB8-0D95AE6C9167}" presName="CompostProcess" presStyleCnt="0">
        <dgm:presLayoutVars>
          <dgm:dir/>
          <dgm:resizeHandles val="exact"/>
        </dgm:presLayoutVars>
      </dgm:prSet>
      <dgm:spPr/>
    </dgm:pt>
    <dgm:pt modelId="{17D3EEA7-42B6-4014-B02E-0E619ABF9FF7}" type="pres">
      <dgm:prSet presAssocID="{50B4D393-EB25-431F-BEB8-0D95AE6C9167}" presName="arrow" presStyleLbl="bgShp" presStyleIdx="0" presStyleCnt="1"/>
      <dgm:spPr/>
    </dgm:pt>
    <dgm:pt modelId="{8912E3A6-08AC-4438-BA94-94CD86321449}" type="pres">
      <dgm:prSet presAssocID="{50B4D393-EB25-431F-BEB8-0D95AE6C9167}" presName="linearProcess" presStyleCnt="0"/>
      <dgm:spPr/>
    </dgm:pt>
    <dgm:pt modelId="{24AE9473-2742-4E07-A8D0-F9C6B7C7D57C}" type="pres">
      <dgm:prSet presAssocID="{74B8050F-3803-44CA-81B0-D59B5DBBF86E}" presName="textNode" presStyleLbl="node1" presStyleIdx="0" presStyleCnt="3">
        <dgm:presLayoutVars>
          <dgm:bulletEnabled val="1"/>
        </dgm:presLayoutVars>
      </dgm:prSet>
      <dgm:spPr/>
      <dgm:t>
        <a:bodyPr/>
        <a:lstStyle/>
        <a:p>
          <a:endParaRPr lang="en-US"/>
        </a:p>
      </dgm:t>
    </dgm:pt>
    <dgm:pt modelId="{6618419D-CD38-43D2-9407-0BEE52848731}" type="pres">
      <dgm:prSet presAssocID="{EB86F28C-C3FF-4C72-BEA2-464559783095}" presName="sibTrans" presStyleCnt="0"/>
      <dgm:spPr/>
    </dgm:pt>
    <dgm:pt modelId="{9A680F97-CB64-4B63-9EA8-6B65FB8E2BC4}" type="pres">
      <dgm:prSet presAssocID="{2C742091-BA6B-4205-B5CC-FFCB86BE2E39}" presName="textNode" presStyleLbl="node1" presStyleIdx="1" presStyleCnt="3">
        <dgm:presLayoutVars>
          <dgm:bulletEnabled val="1"/>
        </dgm:presLayoutVars>
      </dgm:prSet>
      <dgm:spPr/>
      <dgm:t>
        <a:bodyPr/>
        <a:lstStyle/>
        <a:p>
          <a:endParaRPr lang="en-US"/>
        </a:p>
      </dgm:t>
    </dgm:pt>
    <dgm:pt modelId="{73A786E9-FAFD-4625-9E7F-92D665A5CE55}" type="pres">
      <dgm:prSet presAssocID="{4315AD92-676D-40DC-BB3D-DFD421584012}" presName="sibTrans" presStyleCnt="0"/>
      <dgm:spPr/>
    </dgm:pt>
    <dgm:pt modelId="{CA2FCC7E-30FF-4A51-AF61-8E42D79DB5FC}" type="pres">
      <dgm:prSet presAssocID="{CFB32539-8C7D-43FC-AABE-05827233D32D}" presName="textNode" presStyleLbl="node1" presStyleIdx="2" presStyleCnt="3">
        <dgm:presLayoutVars>
          <dgm:bulletEnabled val="1"/>
        </dgm:presLayoutVars>
      </dgm:prSet>
      <dgm:spPr/>
      <dgm:t>
        <a:bodyPr/>
        <a:lstStyle/>
        <a:p>
          <a:endParaRPr lang="en-US"/>
        </a:p>
      </dgm:t>
    </dgm:pt>
  </dgm:ptLst>
  <dgm:cxnLst>
    <dgm:cxn modelId="{1273C2CB-D681-4433-9C2A-2A7AA1FC4E0E}" type="presOf" srcId="{9DCFD6A4-2878-4FD7-9622-E26428FD4806}" destId="{24AE9473-2742-4E07-A8D0-F9C6B7C7D57C}" srcOrd="0" destOrd="1" presId="urn:microsoft.com/office/officeart/2005/8/layout/hProcess9"/>
    <dgm:cxn modelId="{D9F473B1-8421-42DA-8B9B-54B4FD4CEE00}" type="presOf" srcId="{CFB32539-8C7D-43FC-AABE-05827233D32D}" destId="{CA2FCC7E-30FF-4A51-AF61-8E42D79DB5FC}" srcOrd="0" destOrd="0" presId="urn:microsoft.com/office/officeart/2005/8/layout/hProcess9"/>
    <dgm:cxn modelId="{B880B071-E4AC-4A2B-B51A-5FD8B6EC75DD}" srcId="{74B8050F-3803-44CA-81B0-D59B5DBBF86E}" destId="{9DCFD6A4-2878-4FD7-9622-E26428FD4806}" srcOrd="0" destOrd="0" parTransId="{A684599D-A4EF-4962-A766-28578AB8BEFC}" sibTransId="{DDF8F279-898B-46D7-B193-DF0B80C19458}"/>
    <dgm:cxn modelId="{23575D27-8578-448B-A29C-C69AB72203F0}" srcId="{74B8050F-3803-44CA-81B0-D59B5DBBF86E}" destId="{40FF6974-ED2A-42E5-B543-A822B1A6112E}" srcOrd="3" destOrd="0" parTransId="{6DD2E295-48D3-4B60-A244-60DADAEB70E1}" sibTransId="{678B841A-643C-4C0C-B70F-5226FE83A688}"/>
    <dgm:cxn modelId="{83C91C8A-2E10-4880-B3C3-BDE3682E4A3D}" type="presOf" srcId="{91403DE5-1B95-47D6-8046-543CB07F73D3}" destId="{9A680F97-CB64-4B63-9EA8-6B65FB8E2BC4}" srcOrd="0" destOrd="1" presId="urn:microsoft.com/office/officeart/2005/8/layout/hProcess9"/>
    <dgm:cxn modelId="{D87F5570-26D1-4A00-AF3D-40DDEE2F731C}" srcId="{74B8050F-3803-44CA-81B0-D59B5DBBF86E}" destId="{C8165051-997E-4D20-80BA-70BCEB7E496E}" srcOrd="2" destOrd="0" parTransId="{30ABEC3C-B6A0-4C53-A19D-96F14A7EEA29}" sibTransId="{C290A9D8-5F98-42A8-9E03-0B787E5E2549}"/>
    <dgm:cxn modelId="{ECD61A41-2F9A-4E06-9989-0EEF05CA50C7}" type="presOf" srcId="{40FF6974-ED2A-42E5-B543-A822B1A6112E}" destId="{24AE9473-2742-4E07-A8D0-F9C6B7C7D57C}" srcOrd="0" destOrd="4" presId="urn:microsoft.com/office/officeart/2005/8/layout/hProcess9"/>
    <dgm:cxn modelId="{AFDCA254-2C12-46E6-BEB0-1E82D9E502A2}" srcId="{CFB32539-8C7D-43FC-AABE-05827233D32D}" destId="{A6CA897F-1F26-4C54-AFCF-F1041A5BC062}" srcOrd="1" destOrd="0" parTransId="{55CF7550-080B-4009-9411-424FE3F1E501}" sibTransId="{F6D54B3F-003A-40E8-BBE9-5DFBB2C9A336}"/>
    <dgm:cxn modelId="{A356E768-12ED-47E2-9DC7-DCE1C4136E01}" srcId="{2C742091-BA6B-4205-B5CC-FFCB86BE2E39}" destId="{91403DE5-1B95-47D6-8046-543CB07F73D3}" srcOrd="0" destOrd="0" parTransId="{C749858E-47FA-49A6-AFE4-54A530A33ED6}" sibTransId="{1A393510-5867-4615-AA1C-F0C8CC509FA6}"/>
    <dgm:cxn modelId="{98B0F6A1-6C09-4B51-B64D-5290726B86D4}" type="presOf" srcId="{23438E77-7F19-4C1A-B7CB-5C5794828D80}" destId="{CA2FCC7E-30FF-4A51-AF61-8E42D79DB5FC}" srcOrd="0" destOrd="3" presId="urn:microsoft.com/office/officeart/2005/8/layout/hProcess9"/>
    <dgm:cxn modelId="{067A0694-82E1-47DB-8084-DEC8683CC585}" type="presOf" srcId="{C4F35487-E225-4F23-A2D9-5AD99E285D60}" destId="{9A680F97-CB64-4B63-9EA8-6B65FB8E2BC4}" srcOrd="0" destOrd="2" presId="urn:microsoft.com/office/officeart/2005/8/layout/hProcess9"/>
    <dgm:cxn modelId="{A180538E-4B84-491C-A750-A5D888CA107E}" type="presOf" srcId="{C9514070-C918-4B22-AD26-13C0ECD14446}" destId="{9A680F97-CB64-4B63-9EA8-6B65FB8E2BC4}" srcOrd="0" destOrd="3" presId="urn:microsoft.com/office/officeart/2005/8/layout/hProcess9"/>
    <dgm:cxn modelId="{D9004DE8-BF39-4F58-97F0-B68CFF1BD060}" type="presOf" srcId="{6F0C6E92-F4C7-46C1-8FE0-D26E3E35C2BC}" destId="{CA2FCC7E-30FF-4A51-AF61-8E42D79DB5FC}" srcOrd="0" destOrd="4" presId="urn:microsoft.com/office/officeart/2005/8/layout/hProcess9"/>
    <dgm:cxn modelId="{ED439184-CBD8-4A6B-A921-2FC6D5EC8593}" srcId="{CFB32539-8C7D-43FC-AABE-05827233D32D}" destId="{6F0C6E92-F4C7-46C1-8FE0-D26E3E35C2BC}" srcOrd="3" destOrd="0" parTransId="{3E4FC5A2-A550-4761-9963-BEFC8F1DB27E}" sibTransId="{1BC21AC8-C223-4FE7-91D6-FCAF974A74AC}"/>
    <dgm:cxn modelId="{8AAA8CFF-38BB-4EC8-98F8-D0C0679243E7}" type="presOf" srcId="{74B8050F-3803-44CA-81B0-D59B5DBBF86E}" destId="{24AE9473-2742-4E07-A8D0-F9C6B7C7D57C}" srcOrd="0" destOrd="0" presId="urn:microsoft.com/office/officeart/2005/8/layout/hProcess9"/>
    <dgm:cxn modelId="{59A7E25C-302D-4F14-A4A6-F86054244B4F}" type="presOf" srcId="{A6CA897F-1F26-4C54-AFCF-F1041A5BC062}" destId="{CA2FCC7E-30FF-4A51-AF61-8E42D79DB5FC}" srcOrd="0" destOrd="2" presId="urn:microsoft.com/office/officeart/2005/8/layout/hProcess9"/>
    <dgm:cxn modelId="{7896AFB1-D5F5-46F4-8F4D-8816091FB482}" srcId="{CFB32539-8C7D-43FC-AABE-05827233D32D}" destId="{B1B76F89-603E-4E5C-99C6-E46A05CF8464}" srcOrd="0" destOrd="0" parTransId="{442CE054-030A-4C68-814B-9E659F4E0895}" sibTransId="{C468FB82-F3A9-4C7F-BEBD-153155EC91CA}"/>
    <dgm:cxn modelId="{6CDE69AA-7A30-435E-8FF4-D5B72AD8F84D}" srcId="{50B4D393-EB25-431F-BEB8-0D95AE6C9167}" destId="{74B8050F-3803-44CA-81B0-D59B5DBBF86E}" srcOrd="0" destOrd="0" parTransId="{1454B238-A214-4A69-AAE4-63D341645653}" sibTransId="{EB86F28C-C3FF-4C72-BEA2-464559783095}"/>
    <dgm:cxn modelId="{035656E0-E084-4412-AEE9-6B9870A37C88}" srcId="{74B8050F-3803-44CA-81B0-D59B5DBBF86E}" destId="{E72C028B-122B-4CF1-B4DB-10184EAA6A4C}" srcOrd="1" destOrd="0" parTransId="{B11D29B3-7683-4653-A0C4-E30649C0DE9C}" sibTransId="{2CB007C1-FA57-4CC5-B315-74B740E9DE27}"/>
    <dgm:cxn modelId="{36BAD187-F3F8-4A3A-8F77-D558130847C3}" srcId="{2C742091-BA6B-4205-B5CC-FFCB86BE2E39}" destId="{C9514070-C918-4B22-AD26-13C0ECD14446}" srcOrd="2" destOrd="0" parTransId="{49E06E15-A653-4DDB-9CFB-46CCFCC8E3CE}" sibTransId="{411FE909-BB83-4E75-9570-010361C21C4D}"/>
    <dgm:cxn modelId="{F67EBE18-C1FE-4368-8E8F-39EA3C347B28}" srcId="{CFB32539-8C7D-43FC-AABE-05827233D32D}" destId="{23438E77-7F19-4C1A-B7CB-5C5794828D80}" srcOrd="2" destOrd="0" parTransId="{7421236E-8B71-4831-8364-6A9D67D052A1}" sibTransId="{CB5E46ED-75E4-408C-AB28-77DBC73EAD36}"/>
    <dgm:cxn modelId="{CE1726CB-93AF-40E7-BC2F-0692C7F8913B}" srcId="{2C742091-BA6B-4205-B5CC-FFCB86BE2E39}" destId="{C4F35487-E225-4F23-A2D9-5AD99E285D60}" srcOrd="1" destOrd="0" parTransId="{B18ABC54-A4A0-4109-B84A-F81E90E1ECB6}" sibTransId="{30BA3201-3FCC-4BD8-B8EF-72075A1D7662}"/>
    <dgm:cxn modelId="{41C6F4A3-E307-42F6-8ABF-789C9CFF2134}" type="presOf" srcId="{C8165051-997E-4D20-80BA-70BCEB7E496E}" destId="{24AE9473-2742-4E07-A8D0-F9C6B7C7D57C}" srcOrd="0" destOrd="3" presId="urn:microsoft.com/office/officeart/2005/8/layout/hProcess9"/>
    <dgm:cxn modelId="{4CF59483-8ED7-433F-A03E-9C45450A00E0}" type="presOf" srcId="{E72C028B-122B-4CF1-B4DB-10184EAA6A4C}" destId="{24AE9473-2742-4E07-A8D0-F9C6B7C7D57C}" srcOrd="0" destOrd="2" presId="urn:microsoft.com/office/officeart/2005/8/layout/hProcess9"/>
    <dgm:cxn modelId="{3D43F6BC-CE1C-4495-98AE-76A2E8BB849A}" type="presOf" srcId="{50B4D393-EB25-431F-BEB8-0D95AE6C9167}" destId="{A01D49FD-3181-4591-934E-BE0054F9C232}" srcOrd="0" destOrd="0" presId="urn:microsoft.com/office/officeart/2005/8/layout/hProcess9"/>
    <dgm:cxn modelId="{DB162F1F-1E11-4DBC-A59E-DE45D14B63C3}" type="presOf" srcId="{B1B76F89-603E-4E5C-99C6-E46A05CF8464}" destId="{CA2FCC7E-30FF-4A51-AF61-8E42D79DB5FC}" srcOrd="0" destOrd="1" presId="urn:microsoft.com/office/officeart/2005/8/layout/hProcess9"/>
    <dgm:cxn modelId="{1AE6CBF6-5A70-4F4A-A81C-263669D52839}" type="presOf" srcId="{2C742091-BA6B-4205-B5CC-FFCB86BE2E39}" destId="{9A680F97-CB64-4B63-9EA8-6B65FB8E2BC4}" srcOrd="0" destOrd="0" presId="urn:microsoft.com/office/officeart/2005/8/layout/hProcess9"/>
    <dgm:cxn modelId="{BC1193B0-A26D-48D7-A322-8B15CDF8F550}" srcId="{50B4D393-EB25-431F-BEB8-0D95AE6C9167}" destId="{CFB32539-8C7D-43FC-AABE-05827233D32D}" srcOrd="2" destOrd="0" parTransId="{2B5BE4EE-438C-48F3-A9C6-FD01298F82DF}" sibTransId="{A357E464-85A4-4A24-97AD-EC182477D281}"/>
    <dgm:cxn modelId="{8D498E81-1051-4AC1-8460-A7329F7F13F4}" srcId="{50B4D393-EB25-431F-BEB8-0D95AE6C9167}" destId="{2C742091-BA6B-4205-B5CC-FFCB86BE2E39}" srcOrd="1" destOrd="0" parTransId="{76AFA0CF-55EE-431B-90DC-CA7313085FAB}" sibTransId="{4315AD92-676D-40DC-BB3D-DFD421584012}"/>
    <dgm:cxn modelId="{19C6DBA0-2A50-48A2-B1FF-4DAD46BB42D6}" type="presParOf" srcId="{A01D49FD-3181-4591-934E-BE0054F9C232}" destId="{17D3EEA7-42B6-4014-B02E-0E619ABF9FF7}" srcOrd="0" destOrd="0" presId="urn:microsoft.com/office/officeart/2005/8/layout/hProcess9"/>
    <dgm:cxn modelId="{D46CBEF4-C774-4A72-8267-7277A3BD51EB}" type="presParOf" srcId="{A01D49FD-3181-4591-934E-BE0054F9C232}" destId="{8912E3A6-08AC-4438-BA94-94CD86321449}" srcOrd="1" destOrd="0" presId="urn:microsoft.com/office/officeart/2005/8/layout/hProcess9"/>
    <dgm:cxn modelId="{8476B5BC-DCD7-49C7-B262-E553067ACC21}" type="presParOf" srcId="{8912E3A6-08AC-4438-BA94-94CD86321449}" destId="{24AE9473-2742-4E07-A8D0-F9C6B7C7D57C}" srcOrd="0" destOrd="0" presId="urn:microsoft.com/office/officeart/2005/8/layout/hProcess9"/>
    <dgm:cxn modelId="{7084785C-9735-4E48-BDE8-B5AC97B240D5}" type="presParOf" srcId="{8912E3A6-08AC-4438-BA94-94CD86321449}" destId="{6618419D-CD38-43D2-9407-0BEE52848731}" srcOrd="1" destOrd="0" presId="urn:microsoft.com/office/officeart/2005/8/layout/hProcess9"/>
    <dgm:cxn modelId="{055C1B1D-0EA7-4B54-BB6F-D7ADE9C7D80D}" type="presParOf" srcId="{8912E3A6-08AC-4438-BA94-94CD86321449}" destId="{9A680F97-CB64-4B63-9EA8-6B65FB8E2BC4}" srcOrd="2" destOrd="0" presId="urn:microsoft.com/office/officeart/2005/8/layout/hProcess9"/>
    <dgm:cxn modelId="{106939A4-2C75-4F48-B5B0-C63E40B9586C}" type="presParOf" srcId="{8912E3A6-08AC-4438-BA94-94CD86321449}" destId="{73A786E9-FAFD-4625-9E7F-92D665A5CE55}" srcOrd="3" destOrd="0" presId="urn:microsoft.com/office/officeart/2005/8/layout/hProcess9"/>
    <dgm:cxn modelId="{38919C2A-8256-44FE-B513-27A85B9D4985}" type="presParOf" srcId="{8912E3A6-08AC-4438-BA94-94CD86321449}" destId="{CA2FCC7E-30FF-4A51-AF61-8E42D79DB5F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557730-27CF-433B-8972-431311CA0532}" type="doc">
      <dgm:prSet loTypeId="urn:microsoft.com/office/officeart/2005/8/layout/default#1" loCatId="list" qsTypeId="urn:microsoft.com/office/officeart/2005/8/quickstyle/simple4" qsCatId="simple" csTypeId="urn:microsoft.com/office/officeart/2005/8/colors/colorful1#1" csCatId="colorful" phldr="1"/>
      <dgm:spPr/>
      <dgm:t>
        <a:bodyPr/>
        <a:lstStyle/>
        <a:p>
          <a:endParaRPr lang="en-US"/>
        </a:p>
      </dgm:t>
    </dgm:pt>
    <dgm:pt modelId="{E424BBD9-6523-442D-A349-ED6D251C7AE4}">
      <dgm:prSet phldrT="[Text]"/>
      <dgm:spPr/>
      <dgm:t>
        <a:bodyPr/>
        <a:lstStyle/>
        <a:p>
          <a:r>
            <a:rPr lang="en-US" dirty="0" smtClean="0"/>
            <a:t>Direct or Visible</a:t>
          </a:r>
          <a:endParaRPr lang="en-US" dirty="0"/>
        </a:p>
      </dgm:t>
    </dgm:pt>
    <dgm:pt modelId="{9C83CA39-888F-4523-975B-1030FD44F306}" type="parTrans" cxnId="{E5722ED0-9426-4151-BA73-6C77A3CFBA7F}">
      <dgm:prSet/>
      <dgm:spPr/>
      <dgm:t>
        <a:bodyPr/>
        <a:lstStyle/>
        <a:p>
          <a:endParaRPr lang="en-US"/>
        </a:p>
      </dgm:t>
    </dgm:pt>
    <dgm:pt modelId="{E7C27383-43D2-4944-82D8-8BBC9709F40B}" type="sibTrans" cxnId="{E5722ED0-9426-4151-BA73-6C77A3CFBA7F}">
      <dgm:prSet/>
      <dgm:spPr/>
      <dgm:t>
        <a:bodyPr/>
        <a:lstStyle/>
        <a:p>
          <a:endParaRPr lang="en-US"/>
        </a:p>
      </dgm:t>
    </dgm:pt>
    <dgm:pt modelId="{FF8012E0-27F5-4BD7-8C8E-A5879156332E}">
      <dgm:prSet phldrT="[Text]"/>
      <dgm:spPr/>
      <dgm:t>
        <a:bodyPr/>
        <a:lstStyle/>
        <a:p>
          <a:r>
            <a:rPr lang="en-US" dirty="0" smtClean="0"/>
            <a:t>Hidden or Indirect</a:t>
          </a:r>
          <a:endParaRPr lang="en-US" dirty="0"/>
        </a:p>
      </dgm:t>
    </dgm:pt>
    <dgm:pt modelId="{220B1669-CD39-4665-B67E-EA6F525B189A}" type="parTrans" cxnId="{58615664-2108-4F2D-B918-7D463395A94D}">
      <dgm:prSet/>
      <dgm:spPr/>
      <dgm:t>
        <a:bodyPr/>
        <a:lstStyle/>
        <a:p>
          <a:endParaRPr lang="en-US"/>
        </a:p>
      </dgm:t>
    </dgm:pt>
    <dgm:pt modelId="{AE3632C6-BB16-41DA-85EB-B0BEFDA0E784}" type="sibTrans" cxnId="{58615664-2108-4F2D-B918-7D463395A94D}">
      <dgm:prSet/>
      <dgm:spPr/>
      <dgm:t>
        <a:bodyPr/>
        <a:lstStyle/>
        <a:p>
          <a:endParaRPr lang="en-US"/>
        </a:p>
      </dgm:t>
    </dgm:pt>
    <dgm:pt modelId="{469E379D-A178-43C6-BBF4-EB872EB315B9}">
      <dgm:prSet phldrT="[Text]"/>
      <dgm:spPr/>
      <dgm:t>
        <a:bodyPr/>
        <a:lstStyle/>
        <a:p>
          <a:r>
            <a:rPr lang="en-US" dirty="0" smtClean="0"/>
            <a:t>Contingent Liability</a:t>
          </a:r>
          <a:endParaRPr lang="en-US" dirty="0"/>
        </a:p>
      </dgm:t>
    </dgm:pt>
    <dgm:pt modelId="{22728E7E-1871-41D4-BFFB-5E086DD71270}" type="parTrans" cxnId="{CF700AB1-574D-4EEC-AC84-7D27355FAD58}">
      <dgm:prSet/>
      <dgm:spPr/>
      <dgm:t>
        <a:bodyPr/>
        <a:lstStyle/>
        <a:p>
          <a:endParaRPr lang="en-US"/>
        </a:p>
      </dgm:t>
    </dgm:pt>
    <dgm:pt modelId="{68A64985-088B-4C96-9A98-8D90EF249139}" type="sibTrans" cxnId="{CF700AB1-574D-4EEC-AC84-7D27355FAD58}">
      <dgm:prSet/>
      <dgm:spPr/>
      <dgm:t>
        <a:bodyPr/>
        <a:lstStyle/>
        <a:p>
          <a:endParaRPr lang="en-US"/>
        </a:p>
      </dgm:t>
    </dgm:pt>
    <dgm:pt modelId="{6D751F57-B793-4979-BC2A-637B2A6B72ED}">
      <dgm:prSet phldrT="[Text]"/>
      <dgm:spPr/>
      <dgm:t>
        <a:bodyPr/>
        <a:lstStyle/>
        <a:p>
          <a:r>
            <a:rPr lang="en-US" dirty="0" smtClean="0"/>
            <a:t>Less Tangible</a:t>
          </a:r>
          <a:endParaRPr lang="en-US" dirty="0"/>
        </a:p>
      </dgm:t>
    </dgm:pt>
    <dgm:pt modelId="{F66D0B73-368E-4EA6-89CF-E9FBD008E153}" type="parTrans" cxnId="{136F7785-F616-4CAA-8A9D-B6EA3625CE5F}">
      <dgm:prSet/>
      <dgm:spPr/>
      <dgm:t>
        <a:bodyPr/>
        <a:lstStyle/>
        <a:p>
          <a:endParaRPr lang="en-US"/>
        </a:p>
      </dgm:t>
    </dgm:pt>
    <dgm:pt modelId="{9D504E69-76A9-4300-B854-589A2F15BF95}" type="sibTrans" cxnId="{136F7785-F616-4CAA-8A9D-B6EA3625CE5F}">
      <dgm:prSet/>
      <dgm:spPr/>
      <dgm:t>
        <a:bodyPr/>
        <a:lstStyle/>
        <a:p>
          <a:endParaRPr lang="en-US"/>
        </a:p>
      </dgm:t>
    </dgm:pt>
    <dgm:pt modelId="{E29025EE-6D65-48F1-A323-84F0A170C209}">
      <dgm:prSet phldrT="[Text]"/>
      <dgm:spPr/>
      <dgm:t>
        <a:bodyPr/>
        <a:lstStyle/>
        <a:p>
          <a:r>
            <a:rPr lang="en-US" dirty="0" smtClean="0"/>
            <a:t>Initial</a:t>
          </a:r>
          <a:r>
            <a:rPr lang="en-US" baseline="30000" dirty="0" smtClean="0"/>
            <a:t>2</a:t>
          </a:r>
          <a:endParaRPr lang="en-US" dirty="0"/>
        </a:p>
      </dgm:t>
    </dgm:pt>
    <dgm:pt modelId="{19377FC2-0951-49CB-8D4E-9F6681E15C40}" type="parTrans" cxnId="{3CEB8C25-FA32-4A1E-B151-E0E5FE78D2C1}">
      <dgm:prSet/>
      <dgm:spPr/>
      <dgm:t>
        <a:bodyPr/>
        <a:lstStyle/>
        <a:p>
          <a:endParaRPr lang="en-US"/>
        </a:p>
      </dgm:t>
    </dgm:pt>
    <dgm:pt modelId="{17C9AEB5-FFC6-4238-B7EC-B283BAEA7EDF}" type="sibTrans" cxnId="{3CEB8C25-FA32-4A1E-B151-E0E5FE78D2C1}">
      <dgm:prSet/>
      <dgm:spPr/>
      <dgm:t>
        <a:bodyPr/>
        <a:lstStyle/>
        <a:p>
          <a:endParaRPr lang="en-US"/>
        </a:p>
      </dgm:t>
    </dgm:pt>
    <dgm:pt modelId="{711D670E-B6B7-43EB-9C8F-7B69C5E7DDEC}" type="pres">
      <dgm:prSet presAssocID="{30557730-27CF-433B-8972-431311CA0532}" presName="diagram" presStyleCnt="0">
        <dgm:presLayoutVars>
          <dgm:dir/>
          <dgm:resizeHandles val="exact"/>
        </dgm:presLayoutVars>
      </dgm:prSet>
      <dgm:spPr/>
      <dgm:t>
        <a:bodyPr/>
        <a:lstStyle/>
        <a:p>
          <a:endParaRPr lang="en-US"/>
        </a:p>
      </dgm:t>
    </dgm:pt>
    <dgm:pt modelId="{68B7C2FD-C700-4274-ABF8-A5F18D94EF95}" type="pres">
      <dgm:prSet presAssocID="{E424BBD9-6523-442D-A349-ED6D251C7AE4}" presName="node" presStyleLbl="node1" presStyleIdx="0" presStyleCnt="5">
        <dgm:presLayoutVars>
          <dgm:bulletEnabled val="1"/>
        </dgm:presLayoutVars>
      </dgm:prSet>
      <dgm:spPr/>
      <dgm:t>
        <a:bodyPr/>
        <a:lstStyle/>
        <a:p>
          <a:endParaRPr lang="en-US"/>
        </a:p>
      </dgm:t>
    </dgm:pt>
    <dgm:pt modelId="{BA3BBAE7-842B-4F82-B356-F2731022C13C}" type="pres">
      <dgm:prSet presAssocID="{E7C27383-43D2-4944-82D8-8BBC9709F40B}" presName="sibTrans" presStyleCnt="0"/>
      <dgm:spPr/>
    </dgm:pt>
    <dgm:pt modelId="{3EBCEF18-2C2F-4062-8F4F-F6FE824603A3}" type="pres">
      <dgm:prSet presAssocID="{FF8012E0-27F5-4BD7-8C8E-A5879156332E}" presName="node" presStyleLbl="node1" presStyleIdx="1" presStyleCnt="5">
        <dgm:presLayoutVars>
          <dgm:bulletEnabled val="1"/>
        </dgm:presLayoutVars>
      </dgm:prSet>
      <dgm:spPr/>
      <dgm:t>
        <a:bodyPr/>
        <a:lstStyle/>
        <a:p>
          <a:endParaRPr lang="en-US"/>
        </a:p>
      </dgm:t>
    </dgm:pt>
    <dgm:pt modelId="{45DDD3C2-23AB-4166-A5E6-17C8E90C5D8E}" type="pres">
      <dgm:prSet presAssocID="{AE3632C6-BB16-41DA-85EB-B0BEFDA0E784}" presName="sibTrans" presStyleCnt="0"/>
      <dgm:spPr/>
    </dgm:pt>
    <dgm:pt modelId="{93DA0E3E-A013-4541-9D36-229165C9B2C1}" type="pres">
      <dgm:prSet presAssocID="{469E379D-A178-43C6-BBF4-EB872EB315B9}" presName="node" presStyleLbl="node1" presStyleIdx="2" presStyleCnt="5">
        <dgm:presLayoutVars>
          <dgm:bulletEnabled val="1"/>
        </dgm:presLayoutVars>
      </dgm:prSet>
      <dgm:spPr/>
      <dgm:t>
        <a:bodyPr/>
        <a:lstStyle/>
        <a:p>
          <a:endParaRPr lang="en-US"/>
        </a:p>
      </dgm:t>
    </dgm:pt>
    <dgm:pt modelId="{B55BE02A-7D51-4F9B-9209-E7A21B56288B}" type="pres">
      <dgm:prSet presAssocID="{68A64985-088B-4C96-9A98-8D90EF249139}" presName="sibTrans" presStyleCnt="0"/>
      <dgm:spPr/>
    </dgm:pt>
    <dgm:pt modelId="{E80E16A5-1706-4B10-BB66-24BA57E9823D}" type="pres">
      <dgm:prSet presAssocID="{6D751F57-B793-4979-BC2A-637B2A6B72ED}" presName="node" presStyleLbl="node1" presStyleIdx="3" presStyleCnt="5">
        <dgm:presLayoutVars>
          <dgm:bulletEnabled val="1"/>
        </dgm:presLayoutVars>
      </dgm:prSet>
      <dgm:spPr/>
      <dgm:t>
        <a:bodyPr/>
        <a:lstStyle/>
        <a:p>
          <a:endParaRPr lang="en-US"/>
        </a:p>
      </dgm:t>
    </dgm:pt>
    <dgm:pt modelId="{B7BB42D7-C819-4442-A09E-08521A5580A3}" type="pres">
      <dgm:prSet presAssocID="{9D504E69-76A9-4300-B854-589A2F15BF95}" presName="sibTrans" presStyleCnt="0"/>
      <dgm:spPr/>
    </dgm:pt>
    <dgm:pt modelId="{DC090F9E-C8F0-4019-BD26-386139576723}" type="pres">
      <dgm:prSet presAssocID="{E29025EE-6D65-48F1-A323-84F0A170C209}" presName="node" presStyleLbl="node1" presStyleIdx="4" presStyleCnt="5">
        <dgm:presLayoutVars>
          <dgm:bulletEnabled val="1"/>
        </dgm:presLayoutVars>
      </dgm:prSet>
      <dgm:spPr/>
      <dgm:t>
        <a:bodyPr/>
        <a:lstStyle/>
        <a:p>
          <a:endParaRPr lang="en-US"/>
        </a:p>
      </dgm:t>
    </dgm:pt>
  </dgm:ptLst>
  <dgm:cxnLst>
    <dgm:cxn modelId="{3CEB8C25-FA32-4A1E-B151-E0E5FE78D2C1}" srcId="{30557730-27CF-433B-8972-431311CA0532}" destId="{E29025EE-6D65-48F1-A323-84F0A170C209}" srcOrd="4" destOrd="0" parTransId="{19377FC2-0951-49CB-8D4E-9F6681E15C40}" sibTransId="{17C9AEB5-FFC6-4238-B7EC-B283BAEA7EDF}"/>
    <dgm:cxn modelId="{9224AE2F-BE29-47A4-B041-4065CD5E7658}" type="presOf" srcId="{469E379D-A178-43C6-BBF4-EB872EB315B9}" destId="{93DA0E3E-A013-4541-9D36-229165C9B2C1}" srcOrd="0" destOrd="0" presId="urn:microsoft.com/office/officeart/2005/8/layout/default#1"/>
    <dgm:cxn modelId="{A0CAE626-88DD-4637-92C3-E7939E87EF0C}" type="presOf" srcId="{FF8012E0-27F5-4BD7-8C8E-A5879156332E}" destId="{3EBCEF18-2C2F-4062-8F4F-F6FE824603A3}" srcOrd="0" destOrd="0" presId="urn:microsoft.com/office/officeart/2005/8/layout/default#1"/>
    <dgm:cxn modelId="{AC61B06A-75A4-4FF5-801B-F6D8139A135E}" type="presOf" srcId="{E29025EE-6D65-48F1-A323-84F0A170C209}" destId="{DC090F9E-C8F0-4019-BD26-386139576723}" srcOrd="0" destOrd="0" presId="urn:microsoft.com/office/officeart/2005/8/layout/default#1"/>
    <dgm:cxn modelId="{136F7785-F616-4CAA-8A9D-B6EA3625CE5F}" srcId="{30557730-27CF-433B-8972-431311CA0532}" destId="{6D751F57-B793-4979-BC2A-637B2A6B72ED}" srcOrd="3" destOrd="0" parTransId="{F66D0B73-368E-4EA6-89CF-E9FBD008E153}" sibTransId="{9D504E69-76A9-4300-B854-589A2F15BF95}"/>
    <dgm:cxn modelId="{CF700AB1-574D-4EEC-AC84-7D27355FAD58}" srcId="{30557730-27CF-433B-8972-431311CA0532}" destId="{469E379D-A178-43C6-BBF4-EB872EB315B9}" srcOrd="2" destOrd="0" parTransId="{22728E7E-1871-41D4-BFFB-5E086DD71270}" sibTransId="{68A64985-088B-4C96-9A98-8D90EF249139}"/>
    <dgm:cxn modelId="{E5722ED0-9426-4151-BA73-6C77A3CFBA7F}" srcId="{30557730-27CF-433B-8972-431311CA0532}" destId="{E424BBD9-6523-442D-A349-ED6D251C7AE4}" srcOrd="0" destOrd="0" parTransId="{9C83CA39-888F-4523-975B-1030FD44F306}" sibTransId="{E7C27383-43D2-4944-82D8-8BBC9709F40B}"/>
    <dgm:cxn modelId="{A4D7B241-E427-4495-9E0A-69C2D43B977D}" type="presOf" srcId="{30557730-27CF-433B-8972-431311CA0532}" destId="{711D670E-B6B7-43EB-9C8F-7B69C5E7DDEC}" srcOrd="0" destOrd="0" presId="urn:microsoft.com/office/officeart/2005/8/layout/default#1"/>
    <dgm:cxn modelId="{651FAC21-303B-4EEC-BB5B-D4552842EDD9}" type="presOf" srcId="{E424BBD9-6523-442D-A349-ED6D251C7AE4}" destId="{68B7C2FD-C700-4274-ABF8-A5F18D94EF95}" srcOrd="0" destOrd="0" presId="urn:microsoft.com/office/officeart/2005/8/layout/default#1"/>
    <dgm:cxn modelId="{B7A600C4-EA09-4011-A133-5032440B7A09}" type="presOf" srcId="{6D751F57-B793-4979-BC2A-637B2A6B72ED}" destId="{E80E16A5-1706-4B10-BB66-24BA57E9823D}" srcOrd="0" destOrd="0" presId="urn:microsoft.com/office/officeart/2005/8/layout/default#1"/>
    <dgm:cxn modelId="{58615664-2108-4F2D-B918-7D463395A94D}" srcId="{30557730-27CF-433B-8972-431311CA0532}" destId="{FF8012E0-27F5-4BD7-8C8E-A5879156332E}" srcOrd="1" destOrd="0" parTransId="{220B1669-CD39-4665-B67E-EA6F525B189A}" sibTransId="{AE3632C6-BB16-41DA-85EB-B0BEFDA0E784}"/>
    <dgm:cxn modelId="{A31E6067-61FE-412A-9E5F-BA75CEA3CBF4}" type="presParOf" srcId="{711D670E-B6B7-43EB-9C8F-7B69C5E7DDEC}" destId="{68B7C2FD-C700-4274-ABF8-A5F18D94EF95}" srcOrd="0" destOrd="0" presId="urn:microsoft.com/office/officeart/2005/8/layout/default#1"/>
    <dgm:cxn modelId="{6ED98E2D-D11A-4959-9DC7-A16607EB05D8}" type="presParOf" srcId="{711D670E-B6B7-43EB-9C8F-7B69C5E7DDEC}" destId="{BA3BBAE7-842B-4F82-B356-F2731022C13C}" srcOrd="1" destOrd="0" presId="urn:microsoft.com/office/officeart/2005/8/layout/default#1"/>
    <dgm:cxn modelId="{44D4F673-9041-4EAA-BE77-328763321F1F}" type="presParOf" srcId="{711D670E-B6B7-43EB-9C8F-7B69C5E7DDEC}" destId="{3EBCEF18-2C2F-4062-8F4F-F6FE824603A3}" srcOrd="2" destOrd="0" presId="urn:microsoft.com/office/officeart/2005/8/layout/default#1"/>
    <dgm:cxn modelId="{83FD2FA7-733D-43CC-8249-49D22C64497A}" type="presParOf" srcId="{711D670E-B6B7-43EB-9C8F-7B69C5E7DDEC}" destId="{45DDD3C2-23AB-4166-A5E6-17C8E90C5D8E}" srcOrd="3" destOrd="0" presId="urn:microsoft.com/office/officeart/2005/8/layout/default#1"/>
    <dgm:cxn modelId="{97E5499E-BB02-490E-898D-20CB3D3DAA7B}" type="presParOf" srcId="{711D670E-B6B7-43EB-9C8F-7B69C5E7DDEC}" destId="{93DA0E3E-A013-4541-9D36-229165C9B2C1}" srcOrd="4" destOrd="0" presId="urn:microsoft.com/office/officeart/2005/8/layout/default#1"/>
    <dgm:cxn modelId="{B195D743-015E-4822-AC70-98A4A41F45FD}" type="presParOf" srcId="{711D670E-B6B7-43EB-9C8F-7B69C5E7DDEC}" destId="{B55BE02A-7D51-4F9B-9209-E7A21B56288B}" srcOrd="5" destOrd="0" presId="urn:microsoft.com/office/officeart/2005/8/layout/default#1"/>
    <dgm:cxn modelId="{BF538D9F-A8A7-41E2-88D6-DC562BBF405D}" type="presParOf" srcId="{711D670E-B6B7-43EB-9C8F-7B69C5E7DDEC}" destId="{E80E16A5-1706-4B10-BB66-24BA57E9823D}" srcOrd="6" destOrd="0" presId="urn:microsoft.com/office/officeart/2005/8/layout/default#1"/>
    <dgm:cxn modelId="{16E5C591-F234-41A6-B948-7A3C6A87BBEC}" type="presParOf" srcId="{711D670E-B6B7-43EB-9C8F-7B69C5E7DDEC}" destId="{B7BB42D7-C819-4442-A09E-08521A5580A3}" srcOrd="7" destOrd="0" presId="urn:microsoft.com/office/officeart/2005/8/layout/default#1"/>
    <dgm:cxn modelId="{F16C31DD-B513-4610-843E-3543AE127105}" type="presParOf" srcId="{711D670E-B6B7-43EB-9C8F-7B69C5E7DDEC}" destId="{DC090F9E-C8F0-4019-BD26-386139576723}"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B94F5-623B-4686-BAE7-2F9DDF34F8C0}">
      <dsp:nvSpPr>
        <dsp:cNvPr id="0" name=""/>
        <dsp:cNvSpPr/>
      </dsp:nvSpPr>
      <dsp:spPr>
        <a:xfrm>
          <a:off x="2666999" y="4621"/>
          <a:ext cx="5547375" cy="690599"/>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Limited in number and scope.  It is very difficult to start measuring your impact, and improvement is impossible without measurement.  Needed to be SME-friendly</a:t>
          </a:r>
        </a:p>
      </dsp:txBody>
      <dsp:txXfrm>
        <a:off x="2666999" y="90946"/>
        <a:ext cx="5288400" cy="517949"/>
      </dsp:txXfrm>
    </dsp:sp>
    <dsp:sp modelId="{59E3708C-6FF7-4C9B-BA48-90B12C25BC23}">
      <dsp:nvSpPr>
        <dsp:cNvPr id="0" name=""/>
        <dsp:cNvSpPr/>
      </dsp:nvSpPr>
      <dsp:spPr>
        <a:xfrm>
          <a:off x="0" y="1"/>
          <a:ext cx="2651774" cy="6905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smtClean="0"/>
            <a:t>Simplified metrics</a:t>
          </a:r>
          <a:endParaRPr lang="en-US" sz="1700" kern="1200"/>
        </a:p>
      </dsp:txBody>
      <dsp:txXfrm>
        <a:off x="33712" y="33713"/>
        <a:ext cx="2584350" cy="623175"/>
      </dsp:txXfrm>
    </dsp:sp>
    <dsp:sp modelId="{2A404691-35E9-4FA2-A210-6357075CB5F0}">
      <dsp:nvSpPr>
        <dsp:cNvPr id="0" name=""/>
        <dsp:cNvSpPr/>
      </dsp:nvSpPr>
      <dsp:spPr>
        <a:xfrm>
          <a:off x="2666999" y="764280"/>
          <a:ext cx="5547375" cy="690599"/>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OECD worked with companies and experts from many member states.</a:t>
          </a:r>
        </a:p>
      </dsp:txBody>
      <dsp:txXfrm>
        <a:off x="2666999" y="850605"/>
        <a:ext cx="5288400" cy="517949"/>
      </dsp:txXfrm>
    </dsp:sp>
    <dsp:sp modelId="{95B5F9F6-E089-49A2-9979-F2703D06F731}">
      <dsp:nvSpPr>
        <dsp:cNvPr id="0" name=""/>
        <dsp:cNvSpPr/>
      </dsp:nvSpPr>
      <dsp:spPr>
        <a:xfrm>
          <a:off x="0" y="759660"/>
          <a:ext cx="2651774" cy="6905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smtClean="0"/>
            <a:t>Internationally accepted</a:t>
          </a:r>
          <a:endParaRPr lang="en-US" sz="1700" kern="1200" dirty="0" smtClean="0"/>
        </a:p>
      </dsp:txBody>
      <dsp:txXfrm>
        <a:off x="33712" y="793372"/>
        <a:ext cx="2584350" cy="623175"/>
      </dsp:txXfrm>
    </dsp:sp>
    <dsp:sp modelId="{2AFC88D8-5719-43B9-8588-37C0FD1D6874}">
      <dsp:nvSpPr>
        <dsp:cNvPr id="0" name=""/>
        <dsp:cNvSpPr/>
      </dsp:nvSpPr>
      <dsp:spPr>
        <a:xfrm>
          <a:off x="2666999" y="1523940"/>
          <a:ext cx="5547375" cy="690599"/>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Based on existing sets of metrics and the indicators that are most commonly used by companies</a:t>
          </a:r>
        </a:p>
      </dsp:txBody>
      <dsp:txXfrm>
        <a:off x="2666999" y="1610265"/>
        <a:ext cx="5288400" cy="517949"/>
      </dsp:txXfrm>
    </dsp:sp>
    <dsp:sp modelId="{DE44C56F-C4EF-4E41-83AF-FC5524BE4948}">
      <dsp:nvSpPr>
        <dsp:cNvPr id="0" name=""/>
        <dsp:cNvSpPr/>
      </dsp:nvSpPr>
      <dsp:spPr>
        <a:xfrm>
          <a:off x="0" y="1519320"/>
          <a:ext cx="2651774" cy="6905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smtClean="0"/>
            <a:t>Commonly used</a:t>
          </a:r>
          <a:endParaRPr lang="en-US" sz="1700" kern="1200" dirty="0" smtClean="0"/>
        </a:p>
      </dsp:txBody>
      <dsp:txXfrm>
        <a:off x="33712" y="1553032"/>
        <a:ext cx="2584350" cy="623175"/>
      </dsp:txXfrm>
    </dsp:sp>
    <dsp:sp modelId="{3D3A9D05-BDE8-4117-8AD2-52B36B9BADE3}">
      <dsp:nvSpPr>
        <dsp:cNvPr id="0" name=""/>
        <dsp:cNvSpPr/>
      </dsp:nvSpPr>
      <dsp:spPr>
        <a:xfrm>
          <a:off x="2666999" y="2283600"/>
          <a:ext cx="5547375" cy="690599"/>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Indicators, as a group, give a holistic picture of the facility or product’s environmental impacts over the life cycle</a:t>
          </a:r>
        </a:p>
      </dsp:txBody>
      <dsp:txXfrm>
        <a:off x="2666999" y="2369925"/>
        <a:ext cx="5288400" cy="517949"/>
      </dsp:txXfrm>
    </dsp:sp>
    <dsp:sp modelId="{D1BF5C88-F517-45E9-92E5-C14E5772246D}">
      <dsp:nvSpPr>
        <dsp:cNvPr id="0" name=""/>
        <dsp:cNvSpPr/>
      </dsp:nvSpPr>
      <dsp:spPr>
        <a:xfrm>
          <a:off x="0" y="2278980"/>
          <a:ext cx="2651774" cy="6905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Picture of environmental sustainability</a:t>
          </a:r>
        </a:p>
      </dsp:txBody>
      <dsp:txXfrm>
        <a:off x="33712" y="2312692"/>
        <a:ext cx="2584350" cy="623175"/>
      </dsp:txXfrm>
    </dsp:sp>
    <dsp:sp modelId="{8C4EC2C0-8846-4111-B455-F8CFA709EA30}">
      <dsp:nvSpPr>
        <dsp:cNvPr id="0" name=""/>
        <dsp:cNvSpPr/>
      </dsp:nvSpPr>
      <dsp:spPr>
        <a:xfrm>
          <a:off x="2666999" y="3043259"/>
          <a:ext cx="5547375" cy="690599"/>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Voluntary reporting initiatives (GRI, EMAS and ISO 14031) are flexible frameworks with a choice of indicators and methodologies, and the indicators are usually not normalized</a:t>
          </a:r>
        </a:p>
      </dsp:txBody>
      <dsp:txXfrm>
        <a:off x="2666999" y="3129584"/>
        <a:ext cx="5288400" cy="517949"/>
      </dsp:txXfrm>
    </dsp:sp>
    <dsp:sp modelId="{23AD54B0-AB66-4D11-97F2-2CC5942BA60C}">
      <dsp:nvSpPr>
        <dsp:cNvPr id="0" name=""/>
        <dsp:cNvSpPr/>
      </dsp:nvSpPr>
      <dsp:spPr>
        <a:xfrm>
          <a:off x="0" y="3038639"/>
          <a:ext cx="2651774" cy="6905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smtClean="0"/>
            <a:t>Comparable</a:t>
          </a:r>
          <a:endParaRPr lang="en-US" sz="1700" kern="1200" dirty="0" smtClean="0"/>
        </a:p>
      </dsp:txBody>
      <dsp:txXfrm>
        <a:off x="33712" y="3072351"/>
        <a:ext cx="2584350" cy="623175"/>
      </dsp:txXfrm>
    </dsp:sp>
    <dsp:sp modelId="{1114D269-E6FA-4D0D-AF09-F450B429F431}">
      <dsp:nvSpPr>
        <dsp:cNvPr id="0" name=""/>
        <dsp:cNvSpPr/>
      </dsp:nvSpPr>
      <dsp:spPr>
        <a:xfrm>
          <a:off x="2666999" y="3802919"/>
          <a:ext cx="5547375" cy="690599"/>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More detailed and sophisticated indicators and methodologies (LCA, MFA, environmental accounting) require extra time and specialized expertise.  </a:t>
          </a:r>
        </a:p>
      </dsp:txBody>
      <dsp:txXfrm>
        <a:off x="2666999" y="3889244"/>
        <a:ext cx="5288400" cy="517949"/>
      </dsp:txXfrm>
    </dsp:sp>
    <dsp:sp modelId="{B5A0AE87-83DA-43BA-9C32-36A092CB5BD3}">
      <dsp:nvSpPr>
        <dsp:cNvPr id="0" name=""/>
        <dsp:cNvSpPr/>
      </dsp:nvSpPr>
      <dsp:spPr>
        <a:xfrm>
          <a:off x="0" y="3798299"/>
          <a:ext cx="2651774" cy="6905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smtClean="0"/>
            <a:t>Can be used by non-experts</a:t>
          </a:r>
          <a:endParaRPr lang="en-US" sz="1700" kern="1200" dirty="0" smtClean="0"/>
        </a:p>
      </dsp:txBody>
      <dsp:txXfrm>
        <a:off x="33712" y="3832011"/>
        <a:ext cx="2584350" cy="623175"/>
      </dsp:txXfrm>
    </dsp:sp>
    <dsp:sp modelId="{AD588471-6FA2-4946-A3DA-7FCA1B82EA5D}">
      <dsp:nvSpPr>
        <dsp:cNvPr id="0" name=""/>
        <dsp:cNvSpPr/>
      </dsp:nvSpPr>
      <dsp:spPr>
        <a:xfrm>
          <a:off x="2666999" y="4562579"/>
          <a:ext cx="5547375" cy="690599"/>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Many metrics sets are used for external reporting, not improvement, and most don’t focus on the materials, processes and products</a:t>
          </a:r>
          <a:endParaRPr lang="en-US" sz="1200" kern="1200" dirty="0"/>
        </a:p>
      </dsp:txBody>
      <dsp:txXfrm>
        <a:off x="2666999" y="4648904"/>
        <a:ext cx="5288400" cy="517949"/>
      </dsp:txXfrm>
    </dsp:sp>
    <dsp:sp modelId="{C6F7E1F4-6335-445E-B613-5D935CAEABEE}">
      <dsp:nvSpPr>
        <dsp:cNvPr id="0" name=""/>
        <dsp:cNvSpPr/>
      </dsp:nvSpPr>
      <dsp:spPr>
        <a:xfrm>
          <a:off x="0" y="4557959"/>
          <a:ext cx="2651774" cy="6905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Internal decision making</a:t>
          </a:r>
          <a:endParaRPr lang="en-US" sz="1700" kern="1200" dirty="0"/>
        </a:p>
      </dsp:txBody>
      <dsp:txXfrm>
        <a:off x="33712" y="4591671"/>
        <a:ext cx="2584350" cy="623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92DDB-0A0E-4B10-BC21-2726CED25647}">
      <dsp:nvSpPr>
        <dsp:cNvPr id="0" name=""/>
        <dsp:cNvSpPr/>
      </dsp:nvSpPr>
      <dsp:spPr>
        <a:xfrm>
          <a:off x="899159" y="41909"/>
          <a:ext cx="2011680" cy="2011680"/>
        </a:xfrm>
        <a:prstGeom prst="ellipse">
          <a:avLst/>
        </a:prstGeom>
        <a:solidFill>
          <a:schemeClr val="accent4">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Environmental</a:t>
          </a:r>
        </a:p>
        <a:p>
          <a:pPr lvl="0" algn="ctr" defTabSz="755650">
            <a:lnSpc>
              <a:spcPct val="90000"/>
            </a:lnSpc>
            <a:spcBef>
              <a:spcPct val="0"/>
            </a:spcBef>
            <a:spcAft>
              <a:spcPct val="35000"/>
            </a:spcAft>
          </a:pPr>
          <a:r>
            <a:rPr lang="en-US" sz="1700" kern="1200" dirty="0" smtClean="0"/>
            <a:t>(Planet)</a:t>
          </a:r>
          <a:endParaRPr lang="en-US" sz="1700" kern="1200" dirty="0"/>
        </a:p>
      </dsp:txBody>
      <dsp:txXfrm>
        <a:off x="1167383" y="393953"/>
        <a:ext cx="1475232" cy="905256"/>
      </dsp:txXfrm>
    </dsp:sp>
    <dsp:sp modelId="{62053572-8A00-4CAF-AAC8-BDFF5C5E6687}">
      <dsp:nvSpPr>
        <dsp:cNvPr id="0" name=""/>
        <dsp:cNvSpPr/>
      </dsp:nvSpPr>
      <dsp:spPr>
        <a:xfrm>
          <a:off x="1625041" y="1299210"/>
          <a:ext cx="2011680" cy="2011680"/>
        </a:xfrm>
        <a:prstGeom prst="ellipse">
          <a:avLst/>
        </a:prstGeom>
        <a:solidFill>
          <a:schemeClr val="accent4">
            <a:alpha val="50000"/>
            <a:hueOff val="-3434670"/>
            <a:satOff val="0"/>
            <a:lumOff val="6667"/>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Economic</a:t>
          </a:r>
        </a:p>
        <a:p>
          <a:pPr lvl="0" algn="ctr" defTabSz="755650">
            <a:lnSpc>
              <a:spcPct val="90000"/>
            </a:lnSpc>
            <a:spcBef>
              <a:spcPct val="0"/>
            </a:spcBef>
            <a:spcAft>
              <a:spcPct val="35000"/>
            </a:spcAft>
          </a:pPr>
          <a:r>
            <a:rPr lang="en-US" sz="1700" kern="1200" dirty="0" smtClean="0"/>
            <a:t>(Profit)</a:t>
          </a:r>
          <a:endParaRPr lang="en-US" sz="1700" kern="1200" dirty="0"/>
        </a:p>
      </dsp:txBody>
      <dsp:txXfrm>
        <a:off x="2240280" y="1818894"/>
        <a:ext cx="1207008" cy="1106424"/>
      </dsp:txXfrm>
    </dsp:sp>
    <dsp:sp modelId="{01987466-8A85-41B6-BE77-BDC24689B125}">
      <dsp:nvSpPr>
        <dsp:cNvPr id="0" name=""/>
        <dsp:cNvSpPr/>
      </dsp:nvSpPr>
      <dsp:spPr>
        <a:xfrm>
          <a:off x="173278" y="1299210"/>
          <a:ext cx="2011680" cy="2011680"/>
        </a:xfrm>
        <a:prstGeom prst="ellipse">
          <a:avLst/>
        </a:prstGeom>
        <a:solidFill>
          <a:schemeClr val="accent4">
            <a:alpha val="50000"/>
            <a:hueOff val="-6869340"/>
            <a:satOff val="0"/>
            <a:lumOff val="13333"/>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Social</a:t>
          </a:r>
        </a:p>
        <a:p>
          <a:pPr lvl="0" algn="ctr" defTabSz="755650">
            <a:lnSpc>
              <a:spcPct val="90000"/>
            </a:lnSpc>
            <a:spcBef>
              <a:spcPct val="0"/>
            </a:spcBef>
            <a:spcAft>
              <a:spcPct val="35000"/>
            </a:spcAft>
          </a:pPr>
          <a:r>
            <a:rPr lang="en-US" sz="1700" kern="1200" dirty="0" smtClean="0"/>
            <a:t>(People)</a:t>
          </a:r>
          <a:endParaRPr lang="en-US" sz="1700" kern="1200" dirty="0"/>
        </a:p>
      </dsp:txBody>
      <dsp:txXfrm>
        <a:off x="362711" y="1818894"/>
        <a:ext cx="1207008" cy="1106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3EEA7-42B6-4014-B02E-0E619ABF9FF7}">
      <dsp:nvSpPr>
        <dsp:cNvPr id="0" name=""/>
        <dsp:cNvSpPr/>
      </dsp:nvSpPr>
      <dsp:spPr>
        <a:xfrm>
          <a:off x="651509" y="0"/>
          <a:ext cx="7383780" cy="5029199"/>
        </a:xfrm>
        <a:prstGeom prs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4AE9473-2742-4E07-A8D0-F9C6B7C7D57C}">
      <dsp:nvSpPr>
        <dsp:cNvPr id="0" name=""/>
        <dsp:cNvSpPr/>
      </dsp:nvSpPr>
      <dsp:spPr>
        <a:xfrm>
          <a:off x="9331" y="1508759"/>
          <a:ext cx="2796063" cy="20116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Collect all relevant cost data to understand the full costs</a:t>
          </a:r>
          <a:r>
            <a:rPr lang="en-US" sz="1500" kern="1200" baseline="30000" dirty="0" smtClean="0"/>
            <a:t>1</a:t>
          </a:r>
          <a:endParaRPr lang="en-US" sz="1500" kern="1200" dirty="0"/>
        </a:p>
        <a:p>
          <a:pPr marL="230188" lvl="1" indent="-119063" algn="l" defTabSz="533400">
            <a:lnSpc>
              <a:spcPct val="90000"/>
            </a:lnSpc>
            <a:spcBef>
              <a:spcPct val="0"/>
            </a:spcBef>
            <a:spcAft>
              <a:spcPct val="15000"/>
            </a:spcAft>
            <a:buChar char="••"/>
          </a:pPr>
          <a:r>
            <a:rPr lang="en-US" sz="1200" kern="1200" dirty="0" smtClean="0"/>
            <a:t>Identify cost generators</a:t>
          </a:r>
        </a:p>
        <a:p>
          <a:pPr marL="230188" lvl="1" indent="-119063" algn="l" defTabSz="533400">
            <a:lnSpc>
              <a:spcPct val="90000"/>
            </a:lnSpc>
            <a:spcBef>
              <a:spcPct val="0"/>
            </a:spcBef>
            <a:spcAft>
              <a:spcPct val="15000"/>
            </a:spcAft>
            <a:buChar char="••"/>
          </a:pPr>
          <a:r>
            <a:rPr lang="en-US" sz="1200" kern="1200" dirty="0" smtClean="0"/>
            <a:t>Detailed current costs by process</a:t>
          </a:r>
        </a:p>
        <a:p>
          <a:pPr marL="230188" lvl="1" indent="-119063" algn="l" defTabSz="533400">
            <a:lnSpc>
              <a:spcPct val="90000"/>
            </a:lnSpc>
            <a:spcBef>
              <a:spcPct val="0"/>
            </a:spcBef>
            <a:spcAft>
              <a:spcPct val="15000"/>
            </a:spcAft>
            <a:buChar char="••"/>
          </a:pPr>
          <a:r>
            <a:rPr lang="en-US" sz="1200" kern="1200" dirty="0" smtClean="0"/>
            <a:t>Detailed costs after project</a:t>
          </a:r>
        </a:p>
        <a:p>
          <a:pPr marL="230188" lvl="1" indent="-119063" algn="l" defTabSz="533400">
            <a:lnSpc>
              <a:spcPct val="90000"/>
            </a:lnSpc>
            <a:spcBef>
              <a:spcPct val="0"/>
            </a:spcBef>
            <a:spcAft>
              <a:spcPct val="15000"/>
            </a:spcAft>
            <a:buChar char="••"/>
          </a:pPr>
          <a:r>
            <a:rPr lang="en-US" sz="1200" kern="1200" dirty="0" smtClean="0"/>
            <a:t>Proposed costs of implementing the project </a:t>
          </a:r>
        </a:p>
      </dsp:txBody>
      <dsp:txXfrm>
        <a:off x="107533" y="1606961"/>
        <a:ext cx="2599659" cy="1815276"/>
      </dsp:txXfrm>
    </dsp:sp>
    <dsp:sp modelId="{9A680F97-CB64-4B63-9EA8-6B65FB8E2BC4}">
      <dsp:nvSpPr>
        <dsp:cNvPr id="0" name=""/>
        <dsp:cNvSpPr/>
      </dsp:nvSpPr>
      <dsp:spPr>
        <a:xfrm>
          <a:off x="2945368" y="1508759"/>
          <a:ext cx="2796063" cy="20116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Analyze Projects using profitability measure</a:t>
          </a:r>
        </a:p>
        <a:p>
          <a:pPr marL="114300" lvl="1" indent="-114300" algn="l" defTabSz="533400">
            <a:lnSpc>
              <a:spcPct val="90000"/>
            </a:lnSpc>
            <a:spcBef>
              <a:spcPct val="0"/>
            </a:spcBef>
            <a:spcAft>
              <a:spcPct val="15000"/>
            </a:spcAft>
            <a:buChar char="••"/>
          </a:pPr>
          <a:r>
            <a:rPr lang="en-US" sz="1200" kern="1200" dirty="0" smtClean="0"/>
            <a:t>Payback Period</a:t>
          </a:r>
        </a:p>
        <a:p>
          <a:pPr marL="114300" lvl="1" indent="-114300" algn="l" defTabSz="533400">
            <a:lnSpc>
              <a:spcPct val="90000"/>
            </a:lnSpc>
            <a:spcBef>
              <a:spcPct val="0"/>
            </a:spcBef>
            <a:spcAft>
              <a:spcPct val="15000"/>
            </a:spcAft>
            <a:buChar char="••"/>
          </a:pPr>
          <a:r>
            <a:rPr lang="en-US" sz="1200" kern="1200" dirty="0" smtClean="0"/>
            <a:t>Net Present Value (NPV)</a:t>
          </a:r>
        </a:p>
        <a:p>
          <a:pPr marL="114300" lvl="1" indent="-114300" algn="l" defTabSz="533400">
            <a:lnSpc>
              <a:spcPct val="90000"/>
            </a:lnSpc>
            <a:spcBef>
              <a:spcPct val="0"/>
            </a:spcBef>
            <a:spcAft>
              <a:spcPct val="15000"/>
            </a:spcAft>
            <a:buChar char="••"/>
          </a:pPr>
          <a:r>
            <a:rPr lang="en-US" sz="1200" kern="1200" dirty="0" smtClean="0"/>
            <a:t>Internal Rate of Return (IRR)</a:t>
          </a:r>
        </a:p>
      </dsp:txBody>
      <dsp:txXfrm>
        <a:off x="3043570" y="1606961"/>
        <a:ext cx="2599659" cy="1815276"/>
      </dsp:txXfrm>
    </dsp:sp>
    <dsp:sp modelId="{CA2FCC7E-30FF-4A51-AF61-8E42D79DB5FC}">
      <dsp:nvSpPr>
        <dsp:cNvPr id="0" name=""/>
        <dsp:cNvSpPr/>
      </dsp:nvSpPr>
      <dsp:spPr>
        <a:xfrm>
          <a:off x="5881404" y="1508759"/>
          <a:ext cx="2796063" cy="20116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Prepare a justification package</a:t>
          </a:r>
          <a:endParaRPr lang="en-US" sz="1500" kern="1200" dirty="0"/>
        </a:p>
        <a:p>
          <a:pPr marL="114300" lvl="1" indent="-114300" algn="l" defTabSz="533400">
            <a:lnSpc>
              <a:spcPct val="90000"/>
            </a:lnSpc>
            <a:spcBef>
              <a:spcPct val="0"/>
            </a:spcBef>
            <a:spcAft>
              <a:spcPct val="15000"/>
            </a:spcAft>
            <a:buChar char="••"/>
          </a:pPr>
          <a:r>
            <a:rPr lang="en-US" sz="1200" kern="1200" dirty="0" smtClean="0"/>
            <a:t>Make the case for your project</a:t>
          </a:r>
          <a:endParaRPr lang="en-US" sz="1200" kern="1200" dirty="0"/>
        </a:p>
        <a:p>
          <a:pPr marL="114300" lvl="1" indent="-114300" algn="l" defTabSz="533400">
            <a:lnSpc>
              <a:spcPct val="90000"/>
            </a:lnSpc>
            <a:spcBef>
              <a:spcPct val="0"/>
            </a:spcBef>
            <a:spcAft>
              <a:spcPct val="15000"/>
            </a:spcAft>
            <a:buChar char="••"/>
          </a:pPr>
          <a:r>
            <a:rPr lang="en-US" sz="1200" kern="1200" dirty="0" smtClean="0"/>
            <a:t>Provide supporting information and data</a:t>
          </a:r>
          <a:endParaRPr lang="en-US" sz="1200" kern="1200" dirty="0"/>
        </a:p>
        <a:p>
          <a:pPr marL="114300" lvl="1" indent="-114300" algn="l" defTabSz="533400">
            <a:lnSpc>
              <a:spcPct val="90000"/>
            </a:lnSpc>
            <a:spcBef>
              <a:spcPct val="0"/>
            </a:spcBef>
            <a:spcAft>
              <a:spcPct val="15000"/>
            </a:spcAft>
            <a:buChar char="••"/>
          </a:pPr>
          <a:r>
            <a:rPr lang="en-US" sz="1200" kern="1200" dirty="0" smtClean="0"/>
            <a:t>Link the project to company mission and goals</a:t>
          </a:r>
          <a:endParaRPr lang="en-US" sz="1200" kern="1200" dirty="0"/>
        </a:p>
        <a:p>
          <a:pPr marL="114300" lvl="1" indent="-114300" algn="l" defTabSz="533400">
            <a:lnSpc>
              <a:spcPct val="90000"/>
            </a:lnSpc>
            <a:spcBef>
              <a:spcPct val="0"/>
            </a:spcBef>
            <a:spcAft>
              <a:spcPct val="15000"/>
            </a:spcAft>
            <a:buChar char="••"/>
          </a:pPr>
          <a:r>
            <a:rPr lang="en-US" sz="1200" kern="1200" dirty="0" smtClean="0"/>
            <a:t>present the project to company decision makers</a:t>
          </a:r>
          <a:r>
            <a:rPr lang="en-US" sz="1200" kern="1200" baseline="30000" dirty="0" smtClean="0"/>
            <a:t>2</a:t>
          </a:r>
          <a:endParaRPr lang="en-US" sz="1200" kern="1200" dirty="0"/>
        </a:p>
      </dsp:txBody>
      <dsp:txXfrm>
        <a:off x="5979606" y="1606961"/>
        <a:ext cx="2599659" cy="18152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7C2FD-C700-4274-ABF8-A5F18D94EF95}">
      <dsp:nvSpPr>
        <dsp:cNvPr id="0" name=""/>
        <dsp:cNvSpPr/>
      </dsp:nvSpPr>
      <dsp:spPr>
        <a:xfrm>
          <a:off x="0" y="134540"/>
          <a:ext cx="2547937" cy="15287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Direct or Visible</a:t>
          </a:r>
          <a:endParaRPr lang="en-US" sz="3500" kern="1200" dirty="0"/>
        </a:p>
      </dsp:txBody>
      <dsp:txXfrm>
        <a:off x="0" y="134540"/>
        <a:ext cx="2547937" cy="1528762"/>
      </dsp:txXfrm>
    </dsp:sp>
    <dsp:sp modelId="{3EBCEF18-2C2F-4062-8F4F-F6FE824603A3}">
      <dsp:nvSpPr>
        <dsp:cNvPr id="0" name=""/>
        <dsp:cNvSpPr/>
      </dsp:nvSpPr>
      <dsp:spPr>
        <a:xfrm>
          <a:off x="2802731" y="134540"/>
          <a:ext cx="2547937" cy="152876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Hidden or Indirect</a:t>
          </a:r>
          <a:endParaRPr lang="en-US" sz="3500" kern="1200" dirty="0"/>
        </a:p>
      </dsp:txBody>
      <dsp:txXfrm>
        <a:off x="2802731" y="134540"/>
        <a:ext cx="2547937" cy="1528762"/>
      </dsp:txXfrm>
    </dsp:sp>
    <dsp:sp modelId="{93DA0E3E-A013-4541-9D36-229165C9B2C1}">
      <dsp:nvSpPr>
        <dsp:cNvPr id="0" name=""/>
        <dsp:cNvSpPr/>
      </dsp:nvSpPr>
      <dsp:spPr>
        <a:xfrm>
          <a:off x="5605462" y="134540"/>
          <a:ext cx="2547937" cy="152876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Contingent Liability</a:t>
          </a:r>
          <a:endParaRPr lang="en-US" sz="3500" kern="1200" dirty="0"/>
        </a:p>
      </dsp:txBody>
      <dsp:txXfrm>
        <a:off x="5605462" y="134540"/>
        <a:ext cx="2547937" cy="1528762"/>
      </dsp:txXfrm>
    </dsp:sp>
    <dsp:sp modelId="{E80E16A5-1706-4B10-BB66-24BA57E9823D}">
      <dsp:nvSpPr>
        <dsp:cNvPr id="0" name=""/>
        <dsp:cNvSpPr/>
      </dsp:nvSpPr>
      <dsp:spPr>
        <a:xfrm>
          <a:off x="1401365" y="1918096"/>
          <a:ext cx="2547937" cy="152876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Less Tangible</a:t>
          </a:r>
          <a:endParaRPr lang="en-US" sz="3500" kern="1200" dirty="0"/>
        </a:p>
      </dsp:txBody>
      <dsp:txXfrm>
        <a:off x="1401365" y="1918096"/>
        <a:ext cx="2547937" cy="1528762"/>
      </dsp:txXfrm>
    </dsp:sp>
    <dsp:sp modelId="{DC090F9E-C8F0-4019-BD26-386139576723}">
      <dsp:nvSpPr>
        <dsp:cNvPr id="0" name=""/>
        <dsp:cNvSpPr/>
      </dsp:nvSpPr>
      <dsp:spPr>
        <a:xfrm>
          <a:off x="4204096" y="1918096"/>
          <a:ext cx="2547937" cy="152876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Initial</a:t>
          </a:r>
          <a:r>
            <a:rPr lang="en-US" sz="3500" kern="1200" baseline="30000" dirty="0" smtClean="0"/>
            <a:t>2</a:t>
          </a:r>
          <a:endParaRPr lang="en-US" sz="3500" kern="1200" dirty="0"/>
        </a:p>
      </dsp:txBody>
      <dsp:txXfrm>
        <a:off x="4204096" y="1918096"/>
        <a:ext cx="2547937" cy="152876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B7E85E5-5E8A-4A4A-8142-599296C24F42}" type="datetimeFigureOut">
              <a:rPr lang="en-US" smtClean="0"/>
              <a:pPr/>
              <a:t>5/30/2012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7D5EA11-88A4-4CB4-9857-09E1881F3034}" type="slidenum">
              <a:rPr lang="en-US" smtClean="0"/>
              <a:pPr/>
              <a:t>‹#›</a:t>
            </a:fld>
            <a:endParaRPr lang="en-US"/>
          </a:p>
        </p:txBody>
      </p:sp>
    </p:spTree>
    <p:extLst>
      <p:ext uri="{BB962C8B-B14F-4D97-AF65-F5344CB8AC3E}">
        <p14:creationId xmlns:p14="http://schemas.microsoft.com/office/powerpoint/2010/main" val="304523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35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FEAE72-3504-403B-B834-8AE1ACF7B2B2}"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title1e.jpg                                                    00293B0BMacintosh HD                   BD7F38D4:"/>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9219" name="Rectangle 3"/>
          <p:cNvSpPr>
            <a:spLocks noGrp="1" noChangeArrowheads="1"/>
          </p:cNvSpPr>
          <p:nvPr>
            <p:ph type="ctrTitle"/>
          </p:nvPr>
        </p:nvSpPr>
        <p:spPr>
          <a:xfrm>
            <a:off x="3124200" y="1828800"/>
            <a:ext cx="5410200" cy="1143000"/>
          </a:xfrm>
        </p:spPr>
        <p:txBody>
          <a:bodyPr/>
          <a:lstStyle>
            <a:lvl1pPr>
              <a:defRPr sz="4400">
                <a:solidFill>
                  <a:srgbClr val="0067AB"/>
                </a:solidFill>
              </a:defRPr>
            </a:lvl1pPr>
          </a:lstStyle>
          <a:p>
            <a:r>
              <a:rPr lang="en-US" smtClean="0"/>
              <a:t>Click to edit Master title style</a:t>
            </a:r>
            <a:endParaRPr lang="en-US"/>
          </a:p>
        </p:txBody>
      </p:sp>
      <p:sp>
        <p:nvSpPr>
          <p:cNvPr id="9220" name="Rectangle 4"/>
          <p:cNvSpPr>
            <a:spLocks noGrp="1" noChangeArrowheads="1"/>
          </p:cNvSpPr>
          <p:nvPr>
            <p:ph type="subTitle" idx="1"/>
          </p:nvPr>
        </p:nvSpPr>
        <p:spPr>
          <a:xfrm>
            <a:off x="3124200" y="3276600"/>
            <a:ext cx="5410200" cy="1752600"/>
          </a:xfrm>
        </p:spPr>
        <p:txBody>
          <a:bodyPr/>
          <a:lstStyle>
            <a:lvl1pPr marL="0" indent="0">
              <a:buFontTx/>
              <a:buNone/>
              <a:defRPr sz="2800"/>
            </a:lvl1pPr>
          </a:lstStyle>
          <a:p>
            <a:r>
              <a:rPr lang="en-US" smtClean="0"/>
              <a:t>Click to edit Master subtitle style</a:t>
            </a: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7F1B26AE-A4B7-47C2-BD1A-EF949F4439A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152400"/>
            <a:ext cx="20764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076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7F1B26AE-A4B7-47C2-BD1A-EF949F4439AB}"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239000" cy="9144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1219200" y="2209800"/>
            <a:ext cx="3543300" cy="3886200"/>
          </a:xfrm>
        </p:spPr>
        <p:txBody>
          <a:bodyPr/>
          <a:lstStyle/>
          <a:p>
            <a:pPr lvl="0"/>
            <a:r>
              <a:rPr lang="en-US" noProof="0" smtClean="0"/>
              <a:t>Click icon to add chart</a:t>
            </a:r>
            <a:endParaRPr lang="en-US" noProof="0"/>
          </a:p>
        </p:txBody>
      </p:sp>
      <p:sp>
        <p:nvSpPr>
          <p:cNvPr id="4" name="Text Placeholder 3"/>
          <p:cNvSpPr>
            <a:spLocks noGrp="1"/>
          </p:cNvSpPr>
          <p:nvPr>
            <p:ph type="body" sz="half" idx="2"/>
          </p:nvPr>
        </p:nvSpPr>
        <p:spPr>
          <a:xfrm>
            <a:off x="4914900" y="2209800"/>
            <a:ext cx="35433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7F1B26AE-A4B7-47C2-BD1A-EF949F4439AB}" type="slidenum">
              <a:rPr lang="en-US" smtClean="0"/>
              <a:pPr/>
              <a:t>‹#›</a:t>
            </a:fld>
            <a:endParaRPr lang="en-US"/>
          </a:p>
        </p:txBody>
      </p:sp>
    </p:spTree>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5CA834-C947-491B-8850-5A4D8C57107B}" type="datetimeFigureOut">
              <a:rPr lang="en-US" smtClean="0"/>
              <a:pPr/>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B56AA-1A1D-44A6-9AFD-24AEBEFDBFF0}" type="slidenum">
              <a:rPr lang="en-US" smtClean="0"/>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5CA834-C947-491B-8850-5A4D8C57107B}" type="datetimeFigureOut">
              <a:rPr lang="en-US" smtClean="0"/>
              <a:pPr/>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B26AE-A4B7-47C2-BD1A-EF949F4439AB}" type="slidenum">
              <a:rPr lang="en-US" smtClean="0"/>
              <a:pPr/>
              <a:t>‹#›</a:t>
            </a:fld>
            <a:endParaRPr lang="en-US"/>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CA834-C947-491B-8850-5A4D8C57107B}" type="datetimeFigureOut">
              <a:rPr lang="en-US" smtClean="0"/>
              <a:pPr/>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B26AE-A4B7-47C2-BD1A-EF949F4439AB}" type="slidenum">
              <a:rPr lang="en-US" smtClean="0"/>
              <a:pPr/>
              <a:t>‹#›</a:t>
            </a:fld>
            <a:endParaRPr lang="en-US"/>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5CA834-C947-491B-8850-5A4D8C57107B}" type="datetimeFigureOut">
              <a:rPr lang="en-US" smtClean="0"/>
              <a:pPr/>
              <a:t>5/30/2012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B26AE-A4B7-47C2-BD1A-EF949F4439AB}" type="slidenum">
              <a:rPr lang="en-US" smtClean="0"/>
              <a:pPr/>
              <a:t>‹#›</a:t>
            </a:fld>
            <a:endParaRPr lang="en-US"/>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5CA834-C947-491B-8850-5A4D8C57107B}" type="datetimeFigureOut">
              <a:rPr lang="en-US" smtClean="0"/>
              <a:pPr/>
              <a:t>5/30/2012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B26AE-A4B7-47C2-BD1A-EF949F4439AB}" type="slidenum">
              <a:rPr lang="en-US" smtClean="0"/>
              <a:pPr/>
              <a:t>‹#›</a:t>
            </a:fld>
            <a:endParaRPr lang="en-US"/>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5CA834-C947-491B-8850-5A4D8C57107B}" type="datetimeFigureOut">
              <a:rPr lang="en-US" smtClean="0"/>
              <a:pPr/>
              <a:t>5/30/2012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B26AE-A4B7-47C2-BD1A-EF949F4439AB}" type="slidenum">
              <a:rPr lang="en-US" smtClean="0"/>
              <a:pPr/>
              <a:t>‹#›</a:t>
            </a:fld>
            <a:endParaRPr lang="en-US"/>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CA834-C947-491B-8850-5A4D8C57107B}" type="datetimeFigureOut">
              <a:rPr lang="en-US" smtClean="0"/>
              <a:pPr/>
              <a:t>5/30/2012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B26AE-A4B7-47C2-BD1A-EF949F4439AB}"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7F1B26AE-A4B7-47C2-BD1A-EF949F4439AB}" type="slidenum">
              <a:rPr lang="en-US" smtClean="0"/>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CA834-C947-491B-8850-5A4D8C57107B}" type="datetimeFigureOut">
              <a:rPr lang="en-US" smtClean="0"/>
              <a:pPr/>
              <a:t>5/30/2012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B26AE-A4B7-47C2-BD1A-EF949F4439AB}" type="slidenum">
              <a:rPr lang="en-US" smtClean="0"/>
              <a:pPr/>
              <a:t>‹#›</a:t>
            </a:fld>
            <a:endParaRPr lang="en-US"/>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CA834-C947-491B-8850-5A4D8C57107B}" type="datetimeFigureOut">
              <a:rPr lang="en-US" smtClean="0"/>
              <a:pPr/>
              <a:t>5/30/2012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B26AE-A4B7-47C2-BD1A-EF949F4439AB}" type="slidenum">
              <a:rPr lang="en-US" smtClean="0"/>
              <a:pPr/>
              <a:t>‹#›</a:t>
            </a:fld>
            <a:endParaRPr lang="en-US"/>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CA834-C947-491B-8850-5A4D8C57107B}" type="datetimeFigureOut">
              <a:rPr lang="en-US" smtClean="0"/>
              <a:pPr/>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B26AE-A4B7-47C2-BD1A-EF949F4439AB}" type="slidenum">
              <a:rPr lang="en-US" smtClean="0"/>
              <a:pPr/>
              <a:t>‹#›</a:t>
            </a:fld>
            <a:endParaRPr lang="en-US"/>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CA834-C947-491B-8850-5A4D8C57107B}" type="datetimeFigureOut">
              <a:rPr lang="en-US" smtClean="0"/>
              <a:pPr/>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B26AE-A4B7-47C2-BD1A-EF949F4439AB}"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7F1B26AE-A4B7-47C2-BD1A-EF949F4439A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209800"/>
            <a:ext cx="35433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2209800"/>
            <a:ext cx="35433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7F1B26AE-A4B7-47C2-BD1A-EF949F4439A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endParaRPr lang="en-US"/>
          </a:p>
        </p:txBody>
      </p:sp>
      <p:sp>
        <p:nvSpPr>
          <p:cNvPr id="8" name="Rectangle 5"/>
          <p:cNvSpPr>
            <a:spLocks noGrp="1" noChangeArrowheads="1"/>
          </p:cNvSpPr>
          <p:nvPr>
            <p:ph type="sldNum" sz="quarter" idx="11"/>
          </p:nvPr>
        </p:nvSpPr>
        <p:spPr>
          <a:ln/>
        </p:spPr>
        <p:txBody>
          <a:bodyPr/>
          <a:lstStyle>
            <a:lvl1pPr>
              <a:defRPr/>
            </a:lvl1pPr>
          </a:lstStyle>
          <a:p>
            <a:fld id="{7F1B26AE-A4B7-47C2-BD1A-EF949F4439A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endParaRPr lang="en-US"/>
          </a:p>
        </p:txBody>
      </p:sp>
      <p:sp>
        <p:nvSpPr>
          <p:cNvPr id="4" name="Rectangle 5"/>
          <p:cNvSpPr>
            <a:spLocks noGrp="1" noChangeArrowheads="1"/>
          </p:cNvSpPr>
          <p:nvPr>
            <p:ph type="sldNum" sz="quarter" idx="11"/>
          </p:nvPr>
        </p:nvSpPr>
        <p:spPr>
          <a:ln/>
        </p:spPr>
        <p:txBody>
          <a:bodyPr/>
          <a:lstStyle>
            <a:lvl1pPr>
              <a:defRPr/>
            </a:lvl1pPr>
          </a:lstStyle>
          <a:p>
            <a:fld id="{7F1B26AE-A4B7-47C2-BD1A-EF949F4439A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endParaRPr lang="en-US"/>
          </a:p>
        </p:txBody>
      </p:sp>
      <p:sp>
        <p:nvSpPr>
          <p:cNvPr id="3" name="Rectangle 5"/>
          <p:cNvSpPr>
            <a:spLocks noGrp="1" noChangeArrowheads="1"/>
          </p:cNvSpPr>
          <p:nvPr>
            <p:ph type="sldNum" sz="quarter" idx="11"/>
          </p:nvPr>
        </p:nvSpPr>
        <p:spPr>
          <a:ln/>
        </p:spPr>
        <p:txBody>
          <a:bodyPr/>
          <a:lstStyle>
            <a:lvl1pPr>
              <a:defRPr/>
            </a:lvl1pPr>
          </a:lstStyle>
          <a:p>
            <a:fld id="{7F1B26AE-A4B7-47C2-BD1A-EF949F4439A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7F1B26AE-A4B7-47C2-BD1A-EF949F4439A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7F1B26AE-A4B7-47C2-BD1A-EF949F4439A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0" descr="slide1d.jpg                                                    00293B0BMacintosh HD                   BD7F38D4:"/>
          <p:cNvPicPr>
            <a:picLocks noChangeAspect="1" noChangeArrowheads="1"/>
          </p:cNvPicPr>
          <p:nvPr/>
        </p:nvPicPr>
        <p:blipFill>
          <a:blip r:embed="rId14"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152400" y="152400"/>
            <a:ext cx="7239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219200" y="2209800"/>
            <a:ext cx="7239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ftr" sz="quarter" idx="3"/>
          </p:nvPr>
        </p:nvSpPr>
        <p:spPr bwMode="auto">
          <a:xfrm>
            <a:off x="228600" y="6477000"/>
            <a:ext cx="2514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latin typeface="Verdana" charset="0"/>
                <a:cs typeface="+mn-cs"/>
              </a:defRPr>
            </a:lvl1pPr>
          </a:lstStyle>
          <a:p>
            <a:endParaRPr lang="en-US"/>
          </a:p>
        </p:txBody>
      </p:sp>
      <p:sp>
        <p:nvSpPr>
          <p:cNvPr id="8197" name="Rectangle 5"/>
          <p:cNvSpPr>
            <a:spLocks noGrp="1" noChangeArrowheads="1"/>
          </p:cNvSpPr>
          <p:nvPr>
            <p:ph type="sldNum" sz="quarter" idx="4"/>
          </p:nvPr>
        </p:nvSpPr>
        <p:spPr bwMode="auto">
          <a:xfrm>
            <a:off x="7924800" y="6564313"/>
            <a:ext cx="106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0067AB"/>
                </a:solidFill>
                <a:latin typeface="Verdana" charset="0"/>
                <a:cs typeface="+mn-cs"/>
              </a:defRPr>
            </a:lvl1pPr>
          </a:lstStyle>
          <a:p>
            <a:fld id="{7F1B26AE-A4B7-47C2-BD1A-EF949F4439AB}" type="slidenum">
              <a:rPr lang="en-US" smtClean="0"/>
              <a:pPr/>
              <a:t>‹#›</a:t>
            </a:fld>
            <a:endParaRPr lang="en-US"/>
          </a:p>
        </p:txBody>
      </p:sp>
      <p:pic>
        <p:nvPicPr>
          <p:cNvPr id="1031" name="Picture 51" descr="DOC_ITA.jpg                                                    00293B0BMacintosh HD                   BD7F38D4:"/>
          <p:cNvPicPr>
            <a:picLocks noChangeAspect="1" noChangeArrowheads="1"/>
          </p:cNvPicPr>
          <p:nvPr/>
        </p:nvPicPr>
        <p:blipFill>
          <a:blip r:embed="rId15" cstate="print"/>
          <a:srcRect b="32895"/>
          <a:stretch>
            <a:fillRect/>
          </a:stretch>
        </p:blipFill>
        <p:spPr bwMode="auto">
          <a:xfrm>
            <a:off x="2590800" y="6578600"/>
            <a:ext cx="4414838" cy="2428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hdr="0" ftr="0" dt="0"/>
  <p:txStyles>
    <p:title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Georgia" charset="0"/>
        </a:defRPr>
      </a:lvl2pPr>
      <a:lvl3pPr algn="l" rtl="0" eaLnBrk="1" fontAlgn="base" hangingPunct="1">
        <a:spcBef>
          <a:spcPct val="0"/>
        </a:spcBef>
        <a:spcAft>
          <a:spcPct val="0"/>
        </a:spcAft>
        <a:defRPr sz="2400">
          <a:solidFill>
            <a:schemeClr val="tx1"/>
          </a:solidFill>
          <a:latin typeface="Georgia" charset="0"/>
        </a:defRPr>
      </a:lvl3pPr>
      <a:lvl4pPr algn="l" rtl="0" eaLnBrk="1" fontAlgn="base" hangingPunct="1">
        <a:spcBef>
          <a:spcPct val="0"/>
        </a:spcBef>
        <a:spcAft>
          <a:spcPct val="0"/>
        </a:spcAft>
        <a:defRPr sz="2400">
          <a:solidFill>
            <a:schemeClr val="tx1"/>
          </a:solidFill>
          <a:latin typeface="Georgia" charset="0"/>
        </a:defRPr>
      </a:lvl4pPr>
      <a:lvl5pPr algn="l" rtl="0" eaLnBrk="1" fontAlgn="base" hangingPunct="1">
        <a:spcBef>
          <a:spcPct val="0"/>
        </a:spcBef>
        <a:spcAft>
          <a:spcPct val="0"/>
        </a:spcAft>
        <a:defRPr sz="2400">
          <a:solidFill>
            <a:schemeClr val="tx1"/>
          </a:solidFill>
          <a:latin typeface="Georgia" charset="0"/>
        </a:defRPr>
      </a:lvl5pPr>
      <a:lvl6pPr marL="457200" algn="l" rtl="0" eaLnBrk="1" fontAlgn="base" hangingPunct="1">
        <a:spcBef>
          <a:spcPct val="0"/>
        </a:spcBef>
        <a:spcAft>
          <a:spcPct val="0"/>
        </a:spcAft>
        <a:defRPr sz="2400">
          <a:solidFill>
            <a:schemeClr val="tx1"/>
          </a:solidFill>
          <a:latin typeface="Georgia" charset="0"/>
        </a:defRPr>
      </a:lvl6pPr>
      <a:lvl7pPr marL="914400" algn="l" rtl="0" eaLnBrk="1" fontAlgn="base" hangingPunct="1">
        <a:spcBef>
          <a:spcPct val="0"/>
        </a:spcBef>
        <a:spcAft>
          <a:spcPct val="0"/>
        </a:spcAft>
        <a:defRPr sz="2400">
          <a:solidFill>
            <a:schemeClr val="tx1"/>
          </a:solidFill>
          <a:latin typeface="Georgia" charset="0"/>
        </a:defRPr>
      </a:lvl7pPr>
      <a:lvl8pPr marL="1371600" algn="l" rtl="0" eaLnBrk="1" fontAlgn="base" hangingPunct="1">
        <a:spcBef>
          <a:spcPct val="0"/>
        </a:spcBef>
        <a:spcAft>
          <a:spcPct val="0"/>
        </a:spcAft>
        <a:defRPr sz="2400">
          <a:solidFill>
            <a:schemeClr val="tx1"/>
          </a:solidFill>
          <a:latin typeface="Georgia" charset="0"/>
        </a:defRPr>
      </a:lvl8pPr>
      <a:lvl9pPr marL="1828800" algn="l" rtl="0" eaLnBrk="1" fontAlgn="base" hangingPunct="1">
        <a:spcBef>
          <a:spcPct val="0"/>
        </a:spcBef>
        <a:spcAft>
          <a:spcPct val="0"/>
        </a:spcAft>
        <a:defRPr sz="2400">
          <a:solidFill>
            <a:schemeClr val="tx1"/>
          </a:solidFill>
          <a:latin typeface="Georgia"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CA834-C947-491B-8850-5A4D8C57107B}" type="datetimeFigureOut">
              <a:rPr lang="en-US" smtClean="0"/>
              <a:pPr/>
              <a:t>5/30/2012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B26AE-A4B7-47C2-BD1A-EF949F4439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32.wmf"/><Relationship Id="rId11" Type="http://schemas.openxmlformats.org/officeDocument/2006/relationships/slide" Target="slide5.xml"/><Relationship Id="rId5" Type="http://schemas.openxmlformats.org/officeDocument/2006/relationships/image" Target="../media/image31.png"/><Relationship Id="rId10" Type="http://schemas.openxmlformats.org/officeDocument/2006/relationships/image" Target="../media/image36.emf"/><Relationship Id="rId4" Type="http://schemas.openxmlformats.org/officeDocument/2006/relationships/image" Target="../media/image30.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slide" Target="slide1.xml"/><Relationship Id="rId3" Type="http://schemas.openxmlformats.org/officeDocument/2006/relationships/hyperlink" Target="Introduction%20to%20Sustainable%20Manufacturing.pptx" TargetMode="External"/><Relationship Id="rId7" Type="http://schemas.openxmlformats.org/officeDocument/2006/relationships/hyperlink" Target="Getting%20Started%20Understand%20Your%20Impact.pptx" TargetMode="External"/><Relationship Id="rId12" Type="http://schemas.openxmlformats.org/officeDocument/2006/relationships/image" Target="../media/image41.wmf"/><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8.wmf"/><Relationship Id="rId11" Type="http://schemas.openxmlformats.org/officeDocument/2006/relationships/hyperlink" Target="Deciding%20on%20Financing%20and%20Implementing%20Projects.pptx" TargetMode="External"/><Relationship Id="rId5" Type="http://schemas.openxmlformats.org/officeDocument/2006/relationships/hyperlink" Target="The%20Business%20Case.pptx" TargetMode="External"/><Relationship Id="rId15" Type="http://schemas.openxmlformats.org/officeDocument/2006/relationships/image" Target="../media/image42.wmf"/><Relationship Id="rId10" Type="http://schemas.openxmlformats.org/officeDocument/2006/relationships/image" Target="../media/image40.wmf"/><Relationship Id="rId4" Type="http://schemas.openxmlformats.org/officeDocument/2006/relationships/image" Target="../media/image37.png"/><Relationship Id="rId9" Type="http://schemas.openxmlformats.org/officeDocument/2006/relationships/hyperlink" Target="Finding%20Opportunities%20for%20Improvement.pptx" TargetMode="External"/><Relationship Id="rId1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5.png"/><Relationship Id="rId4" Type="http://schemas.openxmlformats.org/officeDocument/2006/relationships/diagramLayout" Target="../diagrams/layout2.xml"/><Relationship Id="rId9" Type="http://schemas.openxmlformats.org/officeDocument/2006/relationships/slide" Target="slide1.xml"/></Relationships>
</file>

<file path=ppt/slides/_rels/slide2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1.xml"/><Relationship Id="rId3" Type="http://schemas.openxmlformats.org/officeDocument/2006/relationships/image" Target="../media/image43.wmf"/><Relationship Id="rId7" Type="http://schemas.openxmlformats.org/officeDocument/2006/relationships/image" Target="../media/image45.wmf"/><Relationship Id="rId12" Type="http://schemas.openxmlformats.org/officeDocument/2006/relationships/slide" Target="slide19.xml"/><Relationship Id="rId2" Type="http://schemas.openxmlformats.org/officeDocument/2006/relationships/slide" Target="slide11.xml"/><Relationship Id="rId1" Type="http://schemas.openxmlformats.org/officeDocument/2006/relationships/slideLayout" Target="../slideLayouts/slideLayout14.xml"/><Relationship Id="rId6" Type="http://schemas.openxmlformats.org/officeDocument/2006/relationships/slide" Target="slide16.xml"/><Relationship Id="rId11" Type="http://schemas.openxmlformats.org/officeDocument/2006/relationships/image" Target="../media/image47.png"/><Relationship Id="rId5" Type="http://schemas.openxmlformats.org/officeDocument/2006/relationships/image" Target="../media/image44.wmf"/><Relationship Id="rId10" Type="http://schemas.openxmlformats.org/officeDocument/2006/relationships/slide" Target="slide38.xml"/><Relationship Id="rId4" Type="http://schemas.openxmlformats.org/officeDocument/2006/relationships/slide" Target="slide2.xml"/><Relationship Id="rId9" Type="http://schemas.openxmlformats.org/officeDocument/2006/relationships/image" Target="../media/image46.wmf"/><Relationship Id="rId1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5.xml"/><Relationship Id="rId3" Type="http://schemas.openxmlformats.org/officeDocument/2006/relationships/slide" Target="slide9.xml"/><Relationship Id="rId7" Type="http://schemas.openxmlformats.org/officeDocument/2006/relationships/slide" Target="slide11.xml"/><Relationship Id="rId12"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49.wmf"/><Relationship Id="rId11" Type="http://schemas.openxmlformats.org/officeDocument/2006/relationships/slide" Target="slide1.xml"/><Relationship Id="rId5" Type="http://schemas.openxmlformats.org/officeDocument/2006/relationships/slide" Target="slide36.xml"/><Relationship Id="rId15" Type="http://schemas.openxmlformats.org/officeDocument/2006/relationships/image" Target="../media/image52.emf"/><Relationship Id="rId10" Type="http://schemas.openxmlformats.org/officeDocument/2006/relationships/slide" Target="slide17.xml"/><Relationship Id="rId4" Type="http://schemas.openxmlformats.org/officeDocument/2006/relationships/image" Target="../media/image48.wmf"/><Relationship Id="rId9" Type="http://schemas.openxmlformats.org/officeDocument/2006/relationships/image" Target="../media/image50.wmf"/><Relationship Id="rId14" Type="http://schemas.openxmlformats.org/officeDocument/2006/relationships/image" Target="../media/image51.emf"/></Relationships>
</file>

<file path=ppt/slides/_rels/slide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3.wmf"/><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slideLayout" Target="../slideLayouts/slideLayout14.xml"/><Relationship Id="rId6" Type="http://schemas.openxmlformats.org/officeDocument/2006/relationships/image" Target="../media/image58.png"/><Relationship Id="rId5" Type="http://schemas.openxmlformats.org/officeDocument/2006/relationships/image" Target="../media/image57.wmf"/><Relationship Id="rId10" Type="http://schemas.openxmlformats.org/officeDocument/2006/relationships/image" Target="../media/image35.png"/><Relationship Id="rId4" Type="http://schemas.openxmlformats.org/officeDocument/2006/relationships/image" Target="../media/image56.wmf"/><Relationship Id="rId9" Type="http://schemas.openxmlformats.org/officeDocument/2006/relationships/slide" Target="slide1.xml"/></Relationships>
</file>

<file path=ppt/slides/_rels/slide26.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69.wmf"/><Relationship Id="rId3" Type="http://schemas.openxmlformats.org/officeDocument/2006/relationships/slide" Target="slide27.xml"/><Relationship Id="rId7" Type="http://schemas.openxmlformats.org/officeDocument/2006/relationships/image" Target="../media/image63.png"/><Relationship Id="rId12" Type="http://schemas.openxmlformats.org/officeDocument/2006/relationships/image" Target="../media/image68.wmf"/><Relationship Id="rId17" Type="http://schemas.openxmlformats.org/officeDocument/2006/relationships/image" Target="../media/image35.png"/><Relationship Id="rId2" Type="http://schemas.openxmlformats.org/officeDocument/2006/relationships/image" Target="../media/image60.png"/><Relationship Id="rId16" Type="http://schemas.openxmlformats.org/officeDocument/2006/relationships/slide" Target="slide1.xml"/><Relationship Id="rId1" Type="http://schemas.openxmlformats.org/officeDocument/2006/relationships/slideLayout" Target="../slideLayouts/slideLayout14.xml"/><Relationship Id="rId6" Type="http://schemas.openxmlformats.org/officeDocument/2006/relationships/image" Target="../media/image62.wmf"/><Relationship Id="rId11" Type="http://schemas.openxmlformats.org/officeDocument/2006/relationships/image" Target="../media/image67.wmf"/><Relationship Id="rId5" Type="http://schemas.openxmlformats.org/officeDocument/2006/relationships/image" Target="../media/image61.wmf"/><Relationship Id="rId15" Type="http://schemas.openxmlformats.org/officeDocument/2006/relationships/image" Target="../media/image71.wmf"/><Relationship Id="rId10" Type="http://schemas.openxmlformats.org/officeDocument/2006/relationships/image" Target="../media/image66.png"/><Relationship Id="rId4" Type="http://schemas.openxmlformats.org/officeDocument/2006/relationships/slide" Target="slide5.xml"/><Relationship Id="rId9" Type="http://schemas.openxmlformats.org/officeDocument/2006/relationships/image" Target="../media/image65.wmf"/><Relationship Id="rId14" Type="http://schemas.openxmlformats.org/officeDocument/2006/relationships/image" Target="../media/image70.wmf"/></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2.wmf"/><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5.png"/><Relationship Id="rId4" Type="http://schemas.openxmlformats.org/officeDocument/2006/relationships/diagramLayout" Target="../diagrams/layout3.xml"/><Relationship Id="rId9" Type="http://schemas.openxmlformats.org/officeDocument/2006/relationships/slide" Target="slide1.xml"/></Relationships>
</file>

<file path=ppt/slides/_rels/slide29.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Layout" Target="../diagrams/layout4.xml"/><Relationship Id="rId7" Type="http://schemas.openxmlformats.org/officeDocument/2006/relationships/slide" Target="slide10.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2.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73.png"/><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4.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1.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2.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25.xml"/><Relationship Id="rId7"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slide" Target="slide31.xml"/><Relationship Id="rId5" Type="http://schemas.openxmlformats.org/officeDocument/2006/relationships/slide" Target="slide27.xml"/><Relationship Id="rId4" Type="http://schemas.openxmlformats.org/officeDocument/2006/relationships/slide" Target="slide29.xml"/></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4.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slide" Target="slide1.xml"/><Relationship Id="rId4" Type="http://schemas.openxmlformats.org/officeDocument/2006/relationships/slide" Target="slide37.xml"/></Relationships>
</file>

<file path=ppt/slides/_rels/slide38.xml.rels><?xml version="1.0" encoding="UTF-8" standalone="yes"?>
<Relationships xmlns="http://schemas.openxmlformats.org/package/2006/relationships"><Relationship Id="rId3" Type="http://schemas.openxmlformats.org/officeDocument/2006/relationships/hyperlink" Target="mailto:morgan.barr@trade.gov" TargetMode="External"/><Relationship Id="rId2" Type="http://schemas.openxmlformats.org/officeDocument/2006/relationships/hyperlink" Target="http://www.trade.gov/green" TargetMode="External"/><Relationship Id="rId1" Type="http://schemas.openxmlformats.org/officeDocument/2006/relationships/slideLayout" Target="../slideLayouts/slideLayout2.xml"/><Relationship Id="rId4" Type="http://schemas.openxmlformats.org/officeDocument/2006/relationships/hyperlink" Target="mailto:bill.mcelnea@trade.gov"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1295400"/>
            <a:ext cx="5638800" cy="2362200"/>
          </a:xfrm>
        </p:spPr>
        <p:txBody>
          <a:bodyPr/>
          <a:lstStyle/>
          <a:p>
            <a:r>
              <a:rPr lang="en-US" sz="3600" dirty="0" smtClean="0"/>
              <a:t>OECD Sustainable Manufacturing Metrics Toolkit and Sustainable Manufacturing 101 Module</a:t>
            </a:r>
            <a:endParaRPr lang="en-US" sz="3600" dirty="0"/>
          </a:p>
        </p:txBody>
      </p:sp>
      <p:sp>
        <p:nvSpPr>
          <p:cNvPr id="3" name="Subtitle 2"/>
          <p:cNvSpPr>
            <a:spLocks noGrp="1"/>
          </p:cNvSpPr>
          <p:nvPr>
            <p:ph type="subTitle" idx="1"/>
          </p:nvPr>
        </p:nvSpPr>
        <p:spPr>
          <a:xfrm>
            <a:off x="3124200" y="4419600"/>
            <a:ext cx="5410200" cy="1752600"/>
          </a:xfrm>
        </p:spPr>
        <p:txBody>
          <a:bodyPr>
            <a:normAutofit/>
          </a:bodyPr>
          <a:lstStyle/>
          <a:p>
            <a:r>
              <a:rPr lang="en-US" dirty="0" smtClean="0"/>
              <a:t>Morgan Barr</a:t>
            </a:r>
          </a:p>
          <a:p>
            <a:r>
              <a:rPr lang="en-US" dirty="0" smtClean="0"/>
              <a:t>Department of Commerce</a:t>
            </a:r>
          </a:p>
          <a:p>
            <a:r>
              <a:rPr lang="en-US" dirty="0" smtClean="0"/>
              <a:t>January 25, 2012</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Indicators Overview</a:t>
            </a:r>
            <a:endParaRPr lang="en-US" sz="3200" dirty="0"/>
          </a:p>
        </p:txBody>
      </p:sp>
      <p:sp>
        <p:nvSpPr>
          <p:cNvPr id="5" name="Slide Number Placeholder 4"/>
          <p:cNvSpPr>
            <a:spLocks noGrp="1"/>
          </p:cNvSpPr>
          <p:nvPr>
            <p:ph type="sldNum" sz="quarter" idx="11"/>
          </p:nvPr>
        </p:nvSpPr>
        <p:spPr/>
        <p:txBody>
          <a:bodyPr/>
          <a:lstStyle/>
          <a:p>
            <a:fld id="{7F1B26AE-A4B7-47C2-BD1A-EF949F4439AB}" type="slidenum">
              <a:rPr lang="en-US" smtClean="0"/>
              <a:pPr/>
              <a:t>10</a:t>
            </a:fld>
            <a:endParaRPr lang="en-US"/>
          </a:p>
        </p:txBody>
      </p:sp>
      <p:pic>
        <p:nvPicPr>
          <p:cNvPr id="13314" name="Picture 2" descr="E:\Indicators.jpg"/>
          <p:cNvPicPr>
            <a:picLocks noChangeAspect="1" noChangeArrowheads="1"/>
          </p:cNvPicPr>
          <p:nvPr/>
        </p:nvPicPr>
        <p:blipFill>
          <a:blip r:embed="rId2" cstate="print"/>
          <a:srcRect/>
          <a:stretch>
            <a:fillRect/>
          </a:stretch>
        </p:blipFill>
        <p:spPr bwMode="auto">
          <a:xfrm>
            <a:off x="1066800" y="1447800"/>
            <a:ext cx="7002229" cy="4858688"/>
          </a:xfrm>
          <a:prstGeom prst="rect">
            <a:avLst/>
          </a:prstGeom>
          <a:noFill/>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Inputs</a:t>
            </a:r>
            <a:endParaRPr lang="en-US" sz="3200" dirty="0"/>
          </a:p>
        </p:txBody>
      </p:sp>
      <p:sp>
        <p:nvSpPr>
          <p:cNvPr id="3" name="Content Placeholder 2"/>
          <p:cNvSpPr>
            <a:spLocks noGrp="1"/>
          </p:cNvSpPr>
          <p:nvPr>
            <p:ph idx="1"/>
          </p:nvPr>
        </p:nvSpPr>
        <p:spPr>
          <a:xfrm>
            <a:off x="1219200" y="1371600"/>
            <a:ext cx="7239000" cy="4724400"/>
          </a:xfrm>
        </p:spPr>
        <p:txBody>
          <a:bodyPr>
            <a:normAutofit/>
          </a:bodyPr>
          <a:lstStyle/>
          <a:p>
            <a:r>
              <a:rPr lang="en-US" sz="2600" dirty="0" smtClean="0"/>
              <a:t>I1. Non-renewable Materials Intensity</a:t>
            </a:r>
          </a:p>
          <a:p>
            <a:endParaRPr lang="en-US" sz="2600" dirty="0" smtClean="0"/>
          </a:p>
          <a:p>
            <a:endParaRPr lang="en-US" sz="2600" dirty="0" smtClean="0"/>
          </a:p>
          <a:p>
            <a:r>
              <a:rPr lang="en-US" sz="2600" dirty="0" smtClean="0"/>
              <a:t>I2. Restricted Substances Intensity</a:t>
            </a:r>
          </a:p>
          <a:p>
            <a:endParaRPr lang="en-US" sz="2600" dirty="0" smtClean="0"/>
          </a:p>
          <a:p>
            <a:endParaRPr lang="en-US" sz="2600" dirty="0" smtClean="0"/>
          </a:p>
          <a:p>
            <a:r>
              <a:rPr lang="en-US" sz="2600" dirty="0" smtClean="0"/>
              <a:t>I3. Recycled/Reused Content of Material Inputs</a:t>
            </a:r>
            <a:endParaRPr lang="en-US" sz="2600" dirty="0"/>
          </a:p>
        </p:txBody>
      </p:sp>
      <p:sp>
        <p:nvSpPr>
          <p:cNvPr id="4" name="Slide Number Placeholder 3"/>
          <p:cNvSpPr>
            <a:spLocks noGrp="1"/>
          </p:cNvSpPr>
          <p:nvPr>
            <p:ph type="sldNum" sz="quarter" idx="11"/>
          </p:nvPr>
        </p:nvSpPr>
        <p:spPr/>
        <p:txBody>
          <a:bodyPr/>
          <a:lstStyle/>
          <a:p>
            <a:fld id="{7F1B26AE-A4B7-47C2-BD1A-EF949F4439AB}" type="slidenum">
              <a:rPr lang="en-US" smtClean="0"/>
              <a:pPr/>
              <a:t>11</a:t>
            </a:fld>
            <a:endParaRPr lang="en-US"/>
          </a:p>
        </p:txBody>
      </p:sp>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81200" y="2209800"/>
            <a:ext cx="5334000" cy="438150"/>
          </a:xfrm>
          <a:prstGeom prst="rect">
            <a:avLst/>
          </a:prstGeom>
          <a:noFill/>
        </p:spPr>
      </p:pic>
      <p:sp>
        <p:nvSpPr>
          <p:cNvPr id="92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21"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3505200"/>
            <a:ext cx="4619625" cy="438150"/>
          </a:xfrm>
          <a:prstGeom prst="rect">
            <a:avLst/>
          </a:prstGeom>
          <a:noFill/>
        </p:spPr>
      </p:pic>
      <p:sp>
        <p:nvSpPr>
          <p:cNvPr id="92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23"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57400" y="5029200"/>
            <a:ext cx="5943600" cy="7620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Operations</a:t>
            </a:r>
            <a:endParaRPr lang="en-US" sz="3200" dirty="0"/>
          </a:p>
        </p:txBody>
      </p:sp>
      <p:sp>
        <p:nvSpPr>
          <p:cNvPr id="3" name="Content Placeholder 2"/>
          <p:cNvSpPr>
            <a:spLocks noGrp="1"/>
          </p:cNvSpPr>
          <p:nvPr>
            <p:ph idx="1"/>
          </p:nvPr>
        </p:nvSpPr>
        <p:spPr>
          <a:xfrm>
            <a:off x="1143000" y="1219200"/>
            <a:ext cx="7239000" cy="3886200"/>
          </a:xfrm>
        </p:spPr>
        <p:txBody>
          <a:bodyPr>
            <a:noAutofit/>
          </a:bodyPr>
          <a:lstStyle/>
          <a:p>
            <a:r>
              <a:rPr lang="en-US" sz="3200" dirty="0" smtClean="0"/>
              <a:t>O1. Water Intensity</a:t>
            </a:r>
          </a:p>
          <a:p>
            <a:endParaRPr lang="en-US" sz="3200" dirty="0" smtClean="0"/>
          </a:p>
          <a:p>
            <a:endParaRPr lang="en-US" sz="3200" dirty="0" smtClean="0"/>
          </a:p>
          <a:p>
            <a:r>
              <a:rPr lang="en-US" sz="3200" dirty="0" smtClean="0"/>
              <a:t>O2. Energy Intensity</a:t>
            </a:r>
          </a:p>
          <a:p>
            <a:endParaRPr lang="en-US" sz="3200" dirty="0" smtClean="0"/>
          </a:p>
          <a:p>
            <a:r>
              <a:rPr lang="en-US" sz="3200" dirty="0" smtClean="0"/>
              <a:t>O3. Renewable Proportion of Energy Consumed</a:t>
            </a:r>
          </a:p>
          <a:p>
            <a:endParaRPr lang="en-US" sz="3200" dirty="0"/>
          </a:p>
        </p:txBody>
      </p:sp>
      <p:sp>
        <p:nvSpPr>
          <p:cNvPr id="4" name="Slide Number Placeholder 3"/>
          <p:cNvSpPr>
            <a:spLocks noGrp="1"/>
          </p:cNvSpPr>
          <p:nvPr>
            <p:ph type="sldNum" sz="quarter" idx="11"/>
          </p:nvPr>
        </p:nvSpPr>
        <p:spPr/>
        <p:txBody>
          <a:bodyPr/>
          <a:lstStyle/>
          <a:p>
            <a:fld id="{7F1B26AE-A4B7-47C2-BD1A-EF949F4439AB}" type="slidenum">
              <a:rPr lang="en-US" smtClean="0"/>
              <a:pPr/>
              <a:t>12</a:t>
            </a:fld>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71800" y="1905000"/>
            <a:ext cx="2590800" cy="457200"/>
          </a:xfrm>
          <a:prstGeom prst="rect">
            <a:avLst/>
          </a:prstGeom>
          <a:noFill/>
        </p:spPr>
      </p:pic>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52600" y="3505200"/>
            <a:ext cx="5486400" cy="438150"/>
          </a:xfrm>
          <a:prstGeom prst="rect">
            <a:avLst/>
          </a:prstGeom>
          <a:noFill/>
        </p:spPr>
      </p:pic>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09800" y="5181600"/>
            <a:ext cx="4762500" cy="466725"/>
          </a:xfrm>
          <a:prstGeom prst="rect">
            <a:avLst/>
          </a:prstGeom>
          <a:noFill/>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Operations</a:t>
            </a:r>
            <a:endParaRPr lang="en-US" sz="3200" dirty="0"/>
          </a:p>
        </p:txBody>
      </p:sp>
      <p:sp>
        <p:nvSpPr>
          <p:cNvPr id="3" name="Content Placeholder 2"/>
          <p:cNvSpPr>
            <a:spLocks noGrp="1"/>
          </p:cNvSpPr>
          <p:nvPr>
            <p:ph idx="1"/>
          </p:nvPr>
        </p:nvSpPr>
        <p:spPr>
          <a:xfrm>
            <a:off x="1219200" y="1524000"/>
            <a:ext cx="7239000" cy="3886200"/>
          </a:xfrm>
        </p:spPr>
        <p:txBody>
          <a:bodyPr>
            <a:normAutofit/>
          </a:bodyPr>
          <a:lstStyle/>
          <a:p>
            <a:r>
              <a:rPr lang="en-US" sz="3200" dirty="0" smtClean="0"/>
              <a:t>O4. Greenhouse Gas Intensity</a:t>
            </a:r>
          </a:p>
          <a:p>
            <a:endParaRPr lang="en-US" sz="3200" dirty="0" smtClean="0"/>
          </a:p>
          <a:p>
            <a:endParaRPr lang="en-US" sz="3200" dirty="0" smtClean="0"/>
          </a:p>
          <a:p>
            <a:endParaRPr lang="en-US" sz="3200" dirty="0" smtClean="0"/>
          </a:p>
          <a:p>
            <a:r>
              <a:rPr lang="en-US" sz="3200" dirty="0" smtClean="0"/>
              <a:t>O5. Residuals Intensity</a:t>
            </a:r>
          </a:p>
          <a:p>
            <a:pPr lvl="1"/>
            <a:r>
              <a:rPr lang="en-US" sz="3200" dirty="0" smtClean="0"/>
              <a:t>Mass Balance Approach</a:t>
            </a:r>
            <a:endParaRPr lang="en-US" sz="3200" dirty="0"/>
          </a:p>
        </p:txBody>
      </p:sp>
      <p:sp>
        <p:nvSpPr>
          <p:cNvPr id="4" name="Slide Number Placeholder 3"/>
          <p:cNvSpPr>
            <a:spLocks noGrp="1"/>
          </p:cNvSpPr>
          <p:nvPr>
            <p:ph type="sldNum" sz="quarter" idx="11"/>
          </p:nvPr>
        </p:nvSpPr>
        <p:spPr/>
        <p:txBody>
          <a:bodyPr/>
          <a:lstStyle/>
          <a:p>
            <a:fld id="{7F1B26AE-A4B7-47C2-BD1A-EF949F4439AB}" type="slidenum">
              <a:rPr lang="en-US" smtClean="0"/>
              <a:pPr/>
              <a:t>13</a:t>
            </a:fld>
            <a:endParaRPr lang="en-US"/>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1981200"/>
            <a:ext cx="5943600" cy="1495425"/>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0" y="5110397"/>
            <a:ext cx="5943600" cy="742950"/>
          </a:xfrm>
          <a:prstGeom prst="rect">
            <a:avLst/>
          </a:prstGeom>
          <a:noFill/>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Operations</a:t>
            </a:r>
            <a:endParaRPr lang="en-US" sz="3200" dirty="0"/>
          </a:p>
        </p:txBody>
      </p:sp>
      <p:sp>
        <p:nvSpPr>
          <p:cNvPr id="3" name="Content Placeholder 2"/>
          <p:cNvSpPr>
            <a:spLocks noGrp="1"/>
          </p:cNvSpPr>
          <p:nvPr>
            <p:ph idx="1"/>
          </p:nvPr>
        </p:nvSpPr>
        <p:spPr>
          <a:xfrm>
            <a:off x="1219200" y="1295400"/>
            <a:ext cx="7239000" cy="4800600"/>
          </a:xfrm>
        </p:spPr>
        <p:txBody>
          <a:bodyPr>
            <a:normAutofit fontScale="92500" lnSpcReduction="10000"/>
          </a:bodyPr>
          <a:lstStyle/>
          <a:p>
            <a:r>
              <a:rPr lang="en-US" sz="3500" dirty="0" smtClean="0"/>
              <a:t>O5. Residuals Intensity</a:t>
            </a:r>
          </a:p>
          <a:p>
            <a:pPr lvl="1"/>
            <a:r>
              <a:rPr lang="en-US" sz="3500" dirty="0" smtClean="0"/>
              <a:t>Total Waste Approach</a:t>
            </a:r>
          </a:p>
          <a:p>
            <a:pPr lvl="1"/>
            <a:endParaRPr lang="en-US" sz="3500" dirty="0" smtClean="0"/>
          </a:p>
          <a:p>
            <a:pPr lvl="1"/>
            <a:endParaRPr lang="en-US" sz="2000" dirty="0" smtClean="0"/>
          </a:p>
          <a:p>
            <a:pPr lvl="1"/>
            <a:endParaRPr lang="en-US" sz="2000" dirty="0" smtClean="0"/>
          </a:p>
          <a:p>
            <a:pPr lvl="1">
              <a:buNone/>
            </a:pPr>
            <a:r>
              <a:rPr lang="en-US" sz="1200" dirty="0" smtClean="0"/>
              <a:t>R</a:t>
            </a:r>
            <a:r>
              <a:rPr lang="en-US" sz="1200" baseline="-25000" dirty="0" smtClean="0"/>
              <a:t>a</a:t>
            </a:r>
            <a:r>
              <a:rPr lang="en-US" sz="1200" dirty="0" smtClean="0"/>
              <a:t> = weight of releases to air </a:t>
            </a:r>
          </a:p>
          <a:p>
            <a:pPr lvl="1">
              <a:buNone/>
            </a:pPr>
            <a:r>
              <a:rPr lang="en-US" sz="1200" dirty="0" err="1" smtClean="0"/>
              <a:t>R</a:t>
            </a:r>
            <a:r>
              <a:rPr lang="en-US" sz="1200" baseline="-25000" dirty="0" err="1" smtClean="0"/>
              <a:t>sw</a:t>
            </a:r>
            <a:r>
              <a:rPr lang="en-US" sz="1200" dirty="0" smtClean="0"/>
              <a:t> = weight of releases to surface water </a:t>
            </a:r>
          </a:p>
          <a:p>
            <a:pPr lvl="1">
              <a:buNone/>
            </a:pPr>
            <a:r>
              <a:rPr lang="en-US" sz="1200" dirty="0" err="1" smtClean="0"/>
              <a:t>R</a:t>
            </a:r>
            <a:r>
              <a:rPr lang="en-US" sz="1200" baseline="-25000" dirty="0" err="1" smtClean="0"/>
              <a:t>l</a:t>
            </a:r>
            <a:r>
              <a:rPr lang="en-US" sz="1200" dirty="0" smtClean="0"/>
              <a:t> = weight of releases to land </a:t>
            </a:r>
          </a:p>
          <a:p>
            <a:pPr lvl="1">
              <a:buNone/>
            </a:pPr>
            <a:r>
              <a:rPr lang="en-US" sz="1200" dirty="0" err="1" smtClean="0"/>
              <a:t>R</a:t>
            </a:r>
            <a:r>
              <a:rPr lang="en-US" sz="1200" baseline="-25000" dirty="0" err="1" smtClean="0"/>
              <a:t>lf</a:t>
            </a:r>
            <a:r>
              <a:rPr lang="en-US" sz="1200" dirty="0" smtClean="0"/>
              <a:t> = weight of releases to landfills </a:t>
            </a:r>
          </a:p>
          <a:p>
            <a:pPr lvl="1">
              <a:buNone/>
            </a:pPr>
            <a:r>
              <a:rPr lang="en-US" sz="1200" dirty="0" smtClean="0"/>
              <a:t>T</a:t>
            </a:r>
            <a:r>
              <a:rPr lang="en-US" sz="1200" baseline="-25000" dirty="0" smtClean="0"/>
              <a:t>d</a:t>
            </a:r>
            <a:r>
              <a:rPr lang="en-US" sz="1200" dirty="0" smtClean="0"/>
              <a:t> = weight of transfers to disposal </a:t>
            </a:r>
          </a:p>
          <a:p>
            <a:pPr lvl="1">
              <a:buNone/>
            </a:pPr>
            <a:r>
              <a:rPr lang="en-US" sz="1200" dirty="0" err="1" smtClean="0"/>
              <a:t>T</a:t>
            </a:r>
            <a:r>
              <a:rPr lang="en-US" sz="1200" baseline="-25000" dirty="0" err="1" smtClean="0"/>
              <a:t>t</a:t>
            </a:r>
            <a:r>
              <a:rPr lang="en-US" sz="1200" dirty="0" smtClean="0"/>
              <a:t> = weight of transfers for treatment </a:t>
            </a:r>
          </a:p>
          <a:p>
            <a:pPr lvl="1">
              <a:buNone/>
            </a:pPr>
            <a:r>
              <a:rPr lang="en-US" sz="1200" dirty="0" err="1" smtClean="0"/>
              <a:t>T</a:t>
            </a:r>
            <a:r>
              <a:rPr lang="en-US" sz="1200" baseline="-25000" dirty="0" err="1" smtClean="0"/>
              <a:t>r</a:t>
            </a:r>
            <a:r>
              <a:rPr lang="en-US" sz="1200" dirty="0" smtClean="0"/>
              <a:t> = weight of transfers to recycling </a:t>
            </a:r>
          </a:p>
          <a:p>
            <a:pPr lvl="1">
              <a:buNone/>
            </a:pPr>
            <a:r>
              <a:rPr lang="en-US" sz="1200" dirty="0" err="1" smtClean="0"/>
              <a:t>T</a:t>
            </a:r>
            <a:r>
              <a:rPr lang="en-US" sz="1200" baseline="-25000" dirty="0" err="1" smtClean="0"/>
              <a:t>er</a:t>
            </a:r>
            <a:r>
              <a:rPr lang="en-US" sz="1200" dirty="0" smtClean="0"/>
              <a:t> = weight of transfers for energy recovery </a:t>
            </a:r>
          </a:p>
          <a:p>
            <a:pPr lvl="1">
              <a:buNone/>
            </a:pPr>
            <a:r>
              <a:rPr lang="en-US" sz="1200" dirty="0" smtClean="0"/>
              <a:t>T</a:t>
            </a:r>
            <a:r>
              <a:rPr lang="en-US" sz="1200" baseline="-25000" dirty="0" smtClean="0"/>
              <a:t>s</a:t>
            </a:r>
            <a:r>
              <a:rPr lang="en-US" sz="1200" dirty="0" smtClean="0"/>
              <a:t> = weight of transfers to sewage </a:t>
            </a:r>
          </a:p>
          <a:p>
            <a:pPr lvl="1">
              <a:buNone/>
            </a:pPr>
            <a:r>
              <a:rPr lang="en-US" sz="1200" dirty="0" err="1" smtClean="0"/>
              <a:t>GHG</a:t>
            </a:r>
            <a:r>
              <a:rPr lang="en-US" sz="1200" baseline="-25000" dirty="0" err="1" smtClean="0"/>
              <a:t>p</a:t>
            </a:r>
            <a:r>
              <a:rPr lang="en-US" sz="1200" baseline="-25000" dirty="0" smtClean="0"/>
              <a:t>  </a:t>
            </a:r>
            <a:r>
              <a:rPr lang="en-US" sz="1200" dirty="0" smtClean="0"/>
              <a:t>= weight of additional GHGs produced from production process </a:t>
            </a:r>
          </a:p>
          <a:p>
            <a:pPr lvl="1">
              <a:buNone/>
            </a:pPr>
            <a:r>
              <a:rPr lang="en-US" sz="1200" dirty="0" err="1" smtClean="0"/>
              <a:t>GHG</a:t>
            </a:r>
            <a:r>
              <a:rPr lang="en-US" sz="1200" baseline="-25000" dirty="0" err="1" smtClean="0"/>
              <a:t>o</a:t>
            </a:r>
            <a:r>
              <a:rPr lang="en-US" sz="1200" dirty="0" smtClean="0"/>
              <a:t> =  Weight of additional GHGs produced from overhead </a:t>
            </a:r>
          </a:p>
          <a:p>
            <a:pPr lvl="1">
              <a:buNone/>
            </a:pPr>
            <a:r>
              <a:rPr lang="en-US" sz="1200" dirty="0" err="1" smtClean="0"/>
              <a:t>C</a:t>
            </a:r>
            <a:r>
              <a:rPr lang="en-US" sz="1200" baseline="-25000" dirty="0" err="1" smtClean="0"/>
              <a:t>e</a:t>
            </a:r>
            <a:r>
              <a:rPr lang="en-US" sz="1200" dirty="0" smtClean="0"/>
              <a:t> = Carbon content of direct energy use </a:t>
            </a:r>
          </a:p>
          <a:p>
            <a:pPr marL="1373188" lvl="1">
              <a:buNone/>
            </a:pPr>
            <a:endParaRPr lang="en-US" sz="2000" dirty="0" smtClean="0"/>
          </a:p>
          <a:p>
            <a:endParaRPr lang="en-US" dirty="0"/>
          </a:p>
        </p:txBody>
      </p:sp>
      <p:sp>
        <p:nvSpPr>
          <p:cNvPr id="4" name="Slide Number Placeholder 3"/>
          <p:cNvSpPr>
            <a:spLocks noGrp="1"/>
          </p:cNvSpPr>
          <p:nvPr>
            <p:ph type="sldNum" sz="quarter" idx="11"/>
          </p:nvPr>
        </p:nvSpPr>
        <p:spPr/>
        <p:txBody>
          <a:bodyPr/>
          <a:lstStyle/>
          <a:p>
            <a:fld id="{7F1B26AE-A4B7-47C2-BD1A-EF949F4439AB}" type="slidenum">
              <a:rPr lang="en-US" smtClean="0"/>
              <a:pPr/>
              <a:t>14</a:t>
            </a:fld>
            <a:endParaRPr lang="en-US"/>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79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76400" y="2438400"/>
            <a:ext cx="5638800" cy="438150"/>
          </a:xfrm>
          <a:prstGeom prst="rect">
            <a:avLst/>
          </a:prstGeom>
          <a:noFill/>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Operations</a:t>
            </a:r>
            <a:endParaRPr lang="en-US" sz="3200" dirty="0"/>
          </a:p>
        </p:txBody>
      </p:sp>
      <p:sp>
        <p:nvSpPr>
          <p:cNvPr id="3" name="Content Placeholder 2"/>
          <p:cNvSpPr>
            <a:spLocks noGrp="1"/>
          </p:cNvSpPr>
          <p:nvPr>
            <p:ph idx="1"/>
          </p:nvPr>
        </p:nvSpPr>
        <p:spPr>
          <a:xfrm>
            <a:off x="1219200" y="1219200"/>
            <a:ext cx="7239000" cy="3886200"/>
          </a:xfrm>
        </p:spPr>
        <p:txBody>
          <a:bodyPr>
            <a:noAutofit/>
          </a:bodyPr>
          <a:lstStyle/>
          <a:p>
            <a:r>
              <a:rPr lang="en-US" sz="3200" dirty="0" smtClean="0"/>
              <a:t>O6. Intensity of Residual Releases to Air</a:t>
            </a:r>
          </a:p>
          <a:p>
            <a:endParaRPr lang="en-US" sz="3200" dirty="0" smtClean="0"/>
          </a:p>
          <a:p>
            <a:r>
              <a:rPr lang="en-US" sz="3200" dirty="0" smtClean="0"/>
              <a:t>O7. Intensity of Residual Releases to Water</a:t>
            </a:r>
          </a:p>
          <a:p>
            <a:endParaRPr lang="en-US" sz="3200" dirty="0" smtClean="0"/>
          </a:p>
          <a:p>
            <a:r>
              <a:rPr lang="en-US" sz="3200" dirty="0" smtClean="0"/>
              <a:t>O8. Percent of Land Occupied that is “Natural Cover”</a:t>
            </a:r>
            <a:endParaRPr lang="en-US" sz="3200" dirty="0"/>
          </a:p>
        </p:txBody>
      </p:sp>
      <p:sp>
        <p:nvSpPr>
          <p:cNvPr id="4" name="Slide Number Placeholder 3"/>
          <p:cNvSpPr>
            <a:spLocks noGrp="1"/>
          </p:cNvSpPr>
          <p:nvPr>
            <p:ph type="sldNum" sz="quarter" idx="11"/>
          </p:nvPr>
        </p:nvSpPr>
        <p:spPr/>
        <p:txBody>
          <a:bodyPr/>
          <a:lstStyle/>
          <a:p>
            <a:fld id="{7F1B26AE-A4B7-47C2-BD1A-EF949F4439AB}" type="slidenum">
              <a:rPr lang="en-US" smtClean="0"/>
              <a:pPr/>
              <a:t>15</a:t>
            </a:fld>
            <a:endParaRPr lang="en-US"/>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1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43200" y="2133600"/>
            <a:ext cx="3638550" cy="438150"/>
          </a:xfrm>
          <a:prstGeom prst="rect">
            <a:avLst/>
          </a:prstGeom>
          <a:noFill/>
        </p:spPr>
      </p:pic>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1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62200" y="3886200"/>
            <a:ext cx="4781550" cy="438150"/>
          </a:xfrm>
          <a:prstGeom prst="rect">
            <a:avLst/>
          </a:prstGeom>
          <a:noFill/>
        </p:spPr>
      </p:pic>
      <p:sp>
        <p:nvSpPr>
          <p:cNvPr id="34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2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19400" y="5562600"/>
            <a:ext cx="4229100" cy="438150"/>
          </a:xfrm>
          <a:prstGeom prst="rect">
            <a:avLst/>
          </a:prstGeom>
          <a:noFill/>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Products</a:t>
            </a:r>
            <a:endParaRPr lang="en-US" sz="3200" dirty="0"/>
          </a:p>
        </p:txBody>
      </p:sp>
      <p:sp>
        <p:nvSpPr>
          <p:cNvPr id="3" name="Content Placeholder 2"/>
          <p:cNvSpPr>
            <a:spLocks noGrp="1"/>
          </p:cNvSpPr>
          <p:nvPr>
            <p:ph idx="1"/>
          </p:nvPr>
        </p:nvSpPr>
        <p:spPr>
          <a:xfrm>
            <a:off x="1219200" y="914400"/>
            <a:ext cx="7239000" cy="4953000"/>
          </a:xfrm>
        </p:spPr>
        <p:txBody>
          <a:bodyPr>
            <a:noAutofit/>
          </a:bodyPr>
          <a:lstStyle/>
          <a:p>
            <a:r>
              <a:rPr lang="en-US" sz="3000" dirty="0" smtClean="0"/>
              <a:t>P1. Recycled/Reused Content of Products</a:t>
            </a:r>
          </a:p>
          <a:p>
            <a:endParaRPr lang="en-US" sz="3000" dirty="0" smtClean="0"/>
          </a:p>
          <a:p>
            <a:endParaRPr lang="en-US" sz="3000" dirty="0" smtClean="0"/>
          </a:p>
          <a:p>
            <a:r>
              <a:rPr lang="en-US" sz="3000" dirty="0" smtClean="0"/>
              <a:t>P2. Recyclability of Products</a:t>
            </a:r>
          </a:p>
          <a:p>
            <a:endParaRPr lang="en-US" sz="3000" dirty="0" smtClean="0"/>
          </a:p>
          <a:p>
            <a:endParaRPr lang="en-US" sz="2200" dirty="0" smtClean="0"/>
          </a:p>
          <a:p>
            <a:r>
              <a:rPr lang="en-US" sz="3000" dirty="0" smtClean="0"/>
              <a:t>P3. Renewable Materials Content of Products</a:t>
            </a:r>
            <a:endParaRPr lang="en-US" sz="3000" dirty="0"/>
          </a:p>
        </p:txBody>
      </p:sp>
      <p:sp>
        <p:nvSpPr>
          <p:cNvPr id="4" name="Slide Number Placeholder 3"/>
          <p:cNvSpPr>
            <a:spLocks noGrp="1"/>
          </p:cNvSpPr>
          <p:nvPr>
            <p:ph type="sldNum" sz="quarter" idx="11"/>
          </p:nvPr>
        </p:nvSpPr>
        <p:spPr/>
        <p:txBody>
          <a:bodyPr/>
          <a:lstStyle/>
          <a:p>
            <a:fld id="{7F1B26AE-A4B7-47C2-BD1A-EF949F4439AB}" type="slidenum">
              <a:rPr lang="en-US" smtClean="0"/>
              <a:pPr/>
              <a:t>16</a:t>
            </a:fld>
            <a:endParaRPr lang="en-US"/>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276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28800" y="1752600"/>
            <a:ext cx="5943600" cy="866775"/>
          </a:xfrm>
          <a:prstGeom prst="rect">
            <a:avLst/>
          </a:prstGeom>
          <a:noFill/>
        </p:spPr>
      </p:pic>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277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81200" y="3429000"/>
            <a:ext cx="5943600" cy="1162050"/>
          </a:xfrm>
          <a:prstGeom prst="rect">
            <a:avLst/>
          </a:prstGeom>
          <a:noFill/>
        </p:spPr>
      </p:pic>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277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81200" y="5486400"/>
            <a:ext cx="6457950" cy="1190625"/>
          </a:xfrm>
          <a:prstGeom prst="rect">
            <a:avLst/>
          </a:prstGeom>
          <a:noFill/>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sz="3200" dirty="0" smtClean="0"/>
              <a:t>Products</a:t>
            </a:r>
            <a:endParaRPr lang="en-US" sz="3200" dirty="0"/>
          </a:p>
        </p:txBody>
      </p:sp>
      <p:sp>
        <p:nvSpPr>
          <p:cNvPr id="3" name="Content Placeholder 2"/>
          <p:cNvSpPr>
            <a:spLocks noGrp="1"/>
          </p:cNvSpPr>
          <p:nvPr>
            <p:ph idx="1"/>
          </p:nvPr>
        </p:nvSpPr>
        <p:spPr>
          <a:xfrm>
            <a:off x="457200" y="1066800"/>
            <a:ext cx="8229600" cy="4906963"/>
          </a:xfrm>
        </p:spPr>
        <p:txBody>
          <a:bodyPr>
            <a:normAutofit/>
          </a:bodyPr>
          <a:lstStyle/>
          <a:p>
            <a:r>
              <a:rPr lang="en-US" sz="2400" dirty="0" smtClean="0"/>
              <a:t>P4. Non-Renewable Materials Intensity Over Product Lifetime</a:t>
            </a:r>
          </a:p>
          <a:p>
            <a:endParaRPr lang="en-US" sz="2400" dirty="0" smtClean="0"/>
          </a:p>
          <a:p>
            <a:r>
              <a:rPr lang="en-US" sz="2400" dirty="0" smtClean="0"/>
              <a:t>P5. Restricted Substances Content of Products</a:t>
            </a:r>
          </a:p>
          <a:p>
            <a:endParaRPr lang="en-US" sz="2400" dirty="0" smtClean="0"/>
          </a:p>
          <a:p>
            <a:endParaRPr lang="en-US" sz="2400" dirty="0" smtClean="0"/>
          </a:p>
          <a:p>
            <a:r>
              <a:rPr lang="en-US" sz="2400" dirty="0" smtClean="0"/>
              <a:t>P6. Energy Consumption Intensity</a:t>
            </a:r>
          </a:p>
          <a:p>
            <a:pPr>
              <a:buNone/>
            </a:pPr>
            <a:endParaRPr lang="en-US" sz="2400" dirty="0" smtClean="0"/>
          </a:p>
          <a:p>
            <a:pPr>
              <a:buNone/>
            </a:pPr>
            <a:endParaRPr lang="en-US" sz="2400" dirty="0" smtClean="0"/>
          </a:p>
          <a:p>
            <a:r>
              <a:rPr lang="en-US" sz="2400" dirty="0" smtClean="0"/>
              <a:t>P7. Greenhouse Gas Emissions Intensity</a:t>
            </a:r>
            <a:endParaRPr lang="en-US" sz="2400" dirty="0"/>
          </a:p>
        </p:txBody>
      </p:sp>
      <p:sp>
        <p:nvSpPr>
          <p:cNvPr id="4" name="Slide Number Placeholder 3"/>
          <p:cNvSpPr>
            <a:spLocks noGrp="1"/>
          </p:cNvSpPr>
          <p:nvPr>
            <p:ph type="sldNum" sz="quarter" idx="11"/>
          </p:nvPr>
        </p:nvSpPr>
        <p:spPr/>
        <p:txBody>
          <a:bodyPr/>
          <a:lstStyle/>
          <a:p>
            <a:fld id="{7F1B26AE-A4B7-47C2-BD1A-EF949F4439AB}" type="slidenum">
              <a:rPr lang="en-US" smtClean="0"/>
              <a:pPr/>
              <a:t>17</a:t>
            </a:fld>
            <a:endParaRPr lang="en-US"/>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1600200"/>
            <a:ext cx="5943600" cy="952500"/>
          </a:xfrm>
          <a:prstGeom prst="rect">
            <a:avLst/>
          </a:prstGeom>
          <a:noFill/>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0" y="2771775"/>
            <a:ext cx="6457950" cy="1190625"/>
          </a:xfrm>
          <a:prstGeom prst="rect">
            <a:avLst/>
          </a:prstGeom>
          <a:noFill/>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28800" y="4143375"/>
            <a:ext cx="5943600" cy="733425"/>
          </a:xfrm>
          <a:prstGeom prst="rect">
            <a:avLst/>
          </a:prstGeom>
          <a:noFill/>
        </p:spPr>
      </p:pic>
      <p:sp>
        <p:nvSpPr>
          <p:cNvPr id="358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52600" y="5334000"/>
            <a:ext cx="5943600" cy="733425"/>
          </a:xfrm>
          <a:prstGeom prst="rect">
            <a:avLst/>
          </a:prstGeom>
          <a:noFill/>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Sustainable Manufacturing 101 Module</a:t>
            </a:r>
            <a:endParaRPr lang="en-US" dirty="0"/>
          </a:p>
        </p:txBody>
      </p:sp>
      <p:sp>
        <p:nvSpPr>
          <p:cNvPr id="3" name="Content Placeholder 2"/>
          <p:cNvSpPr>
            <a:spLocks noGrp="1"/>
          </p:cNvSpPr>
          <p:nvPr>
            <p:ph idx="1"/>
          </p:nvPr>
        </p:nvSpPr>
        <p:spPr>
          <a:xfrm>
            <a:off x="1219200" y="1295400"/>
            <a:ext cx="7239000" cy="4800600"/>
          </a:xfrm>
        </p:spPr>
        <p:txBody>
          <a:bodyPr/>
          <a:lstStyle/>
          <a:p>
            <a:r>
              <a:rPr lang="en-US" sz="2200" dirty="0" smtClean="0"/>
              <a:t>Goals:</a:t>
            </a:r>
          </a:p>
          <a:p>
            <a:pPr lvl="1">
              <a:spcBef>
                <a:spcPts val="600"/>
              </a:spcBef>
              <a:spcAft>
                <a:spcPts val="1200"/>
              </a:spcAft>
            </a:pPr>
            <a:r>
              <a:rPr lang="en-US" sz="2200" dirty="0" smtClean="0"/>
              <a:t>Provide non-experts with an introduction to sustainability topics and guidance on how to begin implementing more sustainable practices</a:t>
            </a:r>
          </a:p>
          <a:p>
            <a:pPr lvl="1">
              <a:spcBef>
                <a:spcPts val="600"/>
              </a:spcBef>
              <a:spcAft>
                <a:spcPts val="1200"/>
              </a:spcAft>
            </a:pPr>
            <a:r>
              <a:rPr lang="en-US" sz="2200" dirty="0" smtClean="0"/>
              <a:t>Gather information from disparate sources into one place</a:t>
            </a:r>
          </a:p>
          <a:p>
            <a:pPr lvl="1">
              <a:spcBef>
                <a:spcPts val="600"/>
              </a:spcBef>
              <a:spcAft>
                <a:spcPts val="1200"/>
              </a:spcAft>
            </a:pPr>
            <a:r>
              <a:rPr lang="en-US" sz="2200" dirty="0" smtClean="0"/>
              <a:t>Can be used by people with a variety of training needs (specific sustainability topics to financing and decision making)</a:t>
            </a:r>
          </a:p>
          <a:p>
            <a:pPr lvl="1">
              <a:spcBef>
                <a:spcPts val="600"/>
              </a:spcBef>
              <a:spcAft>
                <a:spcPts val="1200"/>
              </a:spcAft>
            </a:pPr>
            <a:r>
              <a:rPr lang="en-US" sz="2200" dirty="0" smtClean="0"/>
              <a:t>Connect users to more in depth sources of information </a:t>
            </a:r>
            <a:endParaRPr lang="en-US" sz="2200"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F1B26AE-A4B7-47C2-BD1A-EF949F4439AB}" type="slidenum">
              <a:rPr lang="en-US" smtClean="0"/>
              <a:pPr/>
              <a:t>18</a:t>
            </a:fld>
            <a:endParaRPr lang="en-US"/>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81000" y="990600"/>
            <a:ext cx="8077200" cy="984885"/>
          </a:xfrm>
          <a:prstGeom prst="rect">
            <a:avLst/>
          </a:prstGeom>
          <a:noFill/>
        </p:spPr>
        <p:txBody>
          <a:bodyPr wrap="square" rtlCol="0">
            <a:spAutoFit/>
          </a:bodyPr>
          <a:lstStyle/>
          <a:p>
            <a:pPr algn="ctr"/>
            <a:r>
              <a:rPr lang="en-US" sz="2000" dirty="0" smtClean="0"/>
              <a:t>If you haven’t yet, first start the slide show.  Click the       at the bottom of the screen</a:t>
            </a:r>
          </a:p>
          <a:p>
            <a:endParaRPr lang="en-US" dirty="0"/>
          </a:p>
        </p:txBody>
      </p:sp>
      <p:sp>
        <p:nvSpPr>
          <p:cNvPr id="20" name="Rounded Rectangle 19"/>
          <p:cNvSpPr/>
          <p:nvPr/>
        </p:nvSpPr>
        <p:spPr>
          <a:xfrm>
            <a:off x="304800" y="3352800"/>
            <a:ext cx="7848600" cy="2819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en-US" dirty="0" smtClean="0"/>
              <a:t>Look for these icons to learn about:</a:t>
            </a:r>
          </a:p>
        </p:txBody>
      </p:sp>
      <p:sp>
        <p:nvSpPr>
          <p:cNvPr id="2" name="Title 1"/>
          <p:cNvSpPr>
            <a:spLocks noGrp="1"/>
          </p:cNvSpPr>
          <p:nvPr>
            <p:ph type="title"/>
          </p:nvPr>
        </p:nvSpPr>
        <p:spPr/>
        <p:txBody>
          <a:bodyPr/>
          <a:lstStyle/>
          <a:p>
            <a:r>
              <a:rPr lang="en-US" dirty="0" smtClean="0"/>
              <a:t>How to use this training</a:t>
            </a:r>
            <a:endParaRPr lang="en-US" dirty="0"/>
          </a:p>
        </p:txBody>
      </p:sp>
      <p:sp>
        <p:nvSpPr>
          <p:cNvPr id="3" name="Content Placeholder 2"/>
          <p:cNvSpPr>
            <a:spLocks noGrp="1"/>
          </p:cNvSpPr>
          <p:nvPr>
            <p:ph idx="1"/>
          </p:nvPr>
        </p:nvSpPr>
        <p:spPr>
          <a:xfrm>
            <a:off x="2286000" y="1828799"/>
            <a:ext cx="6553200" cy="1371601"/>
          </a:xfrm>
        </p:spPr>
        <p:txBody>
          <a:bodyPr>
            <a:normAutofit lnSpcReduction="10000"/>
          </a:bodyPr>
          <a:lstStyle/>
          <a:p>
            <a:pPr>
              <a:buNone/>
            </a:pPr>
            <a:r>
              <a:rPr lang="en-US" sz="1600" dirty="0" smtClean="0"/>
              <a:t>Click on the arrows and other indicated buttons to move through the lesson.  </a:t>
            </a:r>
          </a:p>
          <a:p>
            <a:endParaRPr lang="en-US" sz="1600" dirty="0" smtClean="0"/>
          </a:p>
          <a:p>
            <a:pPr>
              <a:buNone/>
            </a:pPr>
            <a:r>
              <a:rPr lang="en-US" sz="1600" dirty="0" smtClean="0"/>
              <a:t>Click the house button to take you back to the beginning of the lesson</a:t>
            </a:r>
            <a:endParaRPr lang="en-US" sz="2400" dirty="0" smtClean="0"/>
          </a:p>
        </p:txBody>
      </p:sp>
      <p:sp>
        <p:nvSpPr>
          <p:cNvPr id="30" name="Slide Number Placeholder 29"/>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19</a:t>
            </a:fld>
            <a:endParaRPr lang="en-US"/>
          </a:p>
        </p:txBody>
      </p:sp>
      <p:pic>
        <p:nvPicPr>
          <p:cNvPr id="4" name="Picture 3" descr="untitled.bmp"/>
          <p:cNvPicPr>
            <a:picLocks noChangeAspect="1"/>
          </p:cNvPicPr>
          <p:nvPr/>
        </p:nvPicPr>
        <p:blipFill>
          <a:blip r:embed="rId3" cstate="print"/>
          <a:stretch>
            <a:fillRect/>
          </a:stretch>
        </p:blipFill>
        <p:spPr>
          <a:xfrm>
            <a:off x="6934200" y="1066800"/>
            <a:ext cx="304762" cy="266667"/>
          </a:xfrm>
          <a:prstGeom prst="rect">
            <a:avLst/>
          </a:prstGeom>
        </p:spPr>
      </p:pic>
      <p:sp>
        <p:nvSpPr>
          <p:cNvPr id="6" name="Rectangle 5"/>
          <p:cNvSpPr/>
          <p:nvPr/>
        </p:nvSpPr>
        <p:spPr>
          <a:xfrm>
            <a:off x="457200" y="3691128"/>
            <a:ext cx="576072" cy="576072"/>
          </a:xfrm>
          <a:prstGeom prst="rect">
            <a:avLst/>
          </a:prstGeom>
          <a:blipFill rotWithShape="0">
            <a:blip r:embed="rId4" cstate="print">
              <a:duotone>
                <a:schemeClr val="accent4">
                  <a:shade val="45000"/>
                  <a:satMod val="135000"/>
                </a:schemeClr>
                <a:prstClr val="white"/>
              </a:duotone>
            </a:blip>
            <a:stretch>
              <a:fillRect/>
            </a:stretch>
          </a:blipFill>
        </p:spPr>
        <p:style>
          <a:lnRef idx="0">
            <a:schemeClr val="lt1">
              <a:hueOff val="0"/>
              <a:satOff val="0"/>
              <a:lumOff val="0"/>
              <a:alphaOff val="0"/>
            </a:schemeClr>
          </a:lnRef>
          <a:fillRef idx="1">
            <a:scrgbClr r="0" g="0" b="0"/>
          </a:fillRef>
          <a:effectRef idx="3">
            <a:schemeClr val="accent4">
              <a:tint val="50000"/>
              <a:hueOff val="0"/>
              <a:satOff val="0"/>
              <a:lumOff val="0"/>
              <a:alphaOff val="0"/>
            </a:schemeClr>
          </a:effectRef>
          <a:fontRef idx="minor">
            <a:schemeClr val="lt1">
              <a:hueOff val="0"/>
              <a:satOff val="0"/>
              <a:lumOff val="0"/>
              <a:alphaOff val="0"/>
            </a:schemeClr>
          </a:fontRef>
        </p:style>
        <p:txBody>
          <a:bodyPr/>
          <a:lstStyle/>
          <a:p>
            <a:r>
              <a:rPr lang="en-US" dirty="0" smtClean="0"/>
              <a:t>  </a:t>
            </a:r>
            <a:endParaRPr lang="en-US" dirty="0"/>
          </a:p>
        </p:txBody>
      </p:sp>
      <p:sp>
        <p:nvSpPr>
          <p:cNvPr id="7" name="Rectangle 6"/>
          <p:cNvSpPr/>
          <p:nvPr/>
        </p:nvSpPr>
        <p:spPr>
          <a:xfrm>
            <a:off x="457200" y="4419600"/>
            <a:ext cx="609600" cy="609600"/>
          </a:xfrm>
          <a:prstGeom prst="rect">
            <a:avLst/>
          </a:prstGeom>
          <a:blipFill rotWithShape="0">
            <a:blip r:embed="rId5" cstate="print"/>
            <a:stretch>
              <a:fillRect/>
            </a:stretch>
          </a:blipFill>
        </p:spPr>
        <p:style>
          <a:lnRef idx="0">
            <a:schemeClr val="lt1">
              <a:hueOff val="0"/>
              <a:satOff val="0"/>
              <a:lumOff val="0"/>
              <a:alphaOff val="0"/>
            </a:schemeClr>
          </a:lnRef>
          <a:fillRef idx="1">
            <a:scrgbClr r="0" g="0" b="0"/>
          </a:fillRef>
          <a:effectRef idx="3">
            <a:schemeClr val="accent4">
              <a:tint val="50000"/>
              <a:hueOff val="0"/>
              <a:satOff val="0"/>
              <a:lumOff val="0"/>
              <a:alphaOff val="0"/>
            </a:schemeClr>
          </a:effectRef>
          <a:fontRef idx="minor">
            <a:schemeClr val="lt1">
              <a:hueOff val="0"/>
              <a:satOff val="0"/>
              <a:lumOff val="0"/>
              <a:alphaOff val="0"/>
            </a:schemeClr>
          </a:fontRef>
        </p:style>
      </p:sp>
      <p:pic>
        <p:nvPicPr>
          <p:cNvPr id="1026" name="Picture 2" descr="C:\Documents and Settings\Morgan Barr\Local Settings\Temporary Internet Files\Content.IE5\2MHZ2K09\MCj03979710000[1].wmf"/>
          <p:cNvPicPr>
            <a:picLocks noChangeAspect="1" noChangeArrowheads="1"/>
          </p:cNvPicPr>
          <p:nvPr/>
        </p:nvPicPr>
        <p:blipFill>
          <a:blip r:embed="rId6" cstate="print"/>
          <a:srcRect/>
          <a:stretch>
            <a:fillRect/>
          </a:stretch>
        </p:blipFill>
        <p:spPr bwMode="auto">
          <a:xfrm>
            <a:off x="457200" y="5257800"/>
            <a:ext cx="605378" cy="605901"/>
          </a:xfrm>
          <a:prstGeom prst="rect">
            <a:avLst/>
          </a:prstGeom>
          <a:noFill/>
        </p:spPr>
      </p:pic>
      <p:pic>
        <p:nvPicPr>
          <p:cNvPr id="16" name="Picture 2" descr="C:\Users\Morgan\AppData\Local\Microsoft\Windows\Temporary Internet Files\Content.IE5\G1HKTB9N\MC900431585[1].png"/>
          <p:cNvPicPr>
            <a:picLocks noChangeAspect="1" noChangeArrowheads="1"/>
          </p:cNvPicPr>
          <p:nvPr/>
        </p:nvPicPr>
        <p:blipFill>
          <a:blip r:embed="rId7" cstate="print"/>
          <a:srcRect/>
          <a:stretch>
            <a:fillRect/>
          </a:stretch>
        </p:blipFill>
        <p:spPr bwMode="auto">
          <a:xfrm>
            <a:off x="5181600" y="4495800"/>
            <a:ext cx="685800" cy="685800"/>
          </a:xfrm>
          <a:prstGeom prst="rect">
            <a:avLst/>
          </a:prstGeom>
          <a:noFill/>
        </p:spPr>
      </p:pic>
      <p:pic>
        <p:nvPicPr>
          <p:cNvPr id="17" name="Picture 2" descr="C:\Users\Morgan\AppData\Local\Microsoft\Windows\Temporary Internet Files\Content.IE5\P8TQ053Y\MC900432556[1].png"/>
          <p:cNvPicPr>
            <a:picLocks noChangeAspect="1" noChangeArrowheads="1"/>
          </p:cNvPicPr>
          <p:nvPr/>
        </p:nvPicPr>
        <p:blipFill>
          <a:blip r:embed="rId8" cstate="print"/>
          <a:srcRect/>
          <a:stretch>
            <a:fillRect/>
          </a:stretch>
        </p:blipFill>
        <p:spPr bwMode="auto">
          <a:xfrm>
            <a:off x="5181600" y="5334000"/>
            <a:ext cx="685800" cy="685800"/>
          </a:xfrm>
          <a:prstGeom prst="rect">
            <a:avLst/>
          </a:prstGeom>
          <a:noFill/>
        </p:spPr>
      </p:pic>
      <p:sp>
        <p:nvSpPr>
          <p:cNvPr id="18" name="TextBox 17"/>
          <p:cNvSpPr txBox="1"/>
          <p:nvPr/>
        </p:nvSpPr>
        <p:spPr>
          <a:xfrm>
            <a:off x="5867400" y="3877032"/>
            <a:ext cx="2209800" cy="2308324"/>
          </a:xfrm>
          <a:prstGeom prst="rect">
            <a:avLst/>
          </a:prstGeom>
          <a:noFill/>
        </p:spPr>
        <p:txBody>
          <a:bodyPr wrap="square" rtlCol="0">
            <a:spAutoFit/>
          </a:bodyPr>
          <a:lstStyle/>
          <a:p>
            <a:r>
              <a:rPr lang="en-US" sz="1400" dirty="0" smtClean="0"/>
              <a:t>Advanced concepts </a:t>
            </a:r>
          </a:p>
          <a:p>
            <a:endParaRPr lang="en-US" sz="1400" dirty="0" smtClean="0"/>
          </a:p>
          <a:p>
            <a:endParaRPr lang="en-US" sz="1400" dirty="0" smtClean="0"/>
          </a:p>
          <a:p>
            <a:r>
              <a:rPr lang="en-US" sz="1400" dirty="0" smtClean="0"/>
              <a:t>Checklists with guidance to follow </a:t>
            </a:r>
          </a:p>
          <a:p>
            <a:endParaRPr lang="en-US" sz="1400" dirty="0" smtClean="0"/>
          </a:p>
          <a:p>
            <a:endParaRPr lang="en-US" sz="1400" dirty="0" smtClean="0"/>
          </a:p>
          <a:p>
            <a:r>
              <a:rPr lang="en-US" sz="1400" dirty="0" smtClean="0"/>
              <a:t>Tools and resources to pursue for help</a:t>
            </a:r>
          </a:p>
          <a:p>
            <a:endParaRPr lang="en-US" dirty="0"/>
          </a:p>
        </p:txBody>
      </p:sp>
      <p:sp>
        <p:nvSpPr>
          <p:cNvPr id="19" name="TextBox 18"/>
          <p:cNvSpPr txBox="1"/>
          <p:nvPr/>
        </p:nvSpPr>
        <p:spPr>
          <a:xfrm>
            <a:off x="1066800" y="3909298"/>
            <a:ext cx="3962400" cy="2339102"/>
          </a:xfrm>
          <a:prstGeom prst="rect">
            <a:avLst/>
          </a:prstGeom>
          <a:noFill/>
        </p:spPr>
        <p:txBody>
          <a:bodyPr wrap="square" rtlCol="0">
            <a:spAutoFit/>
          </a:bodyPr>
          <a:lstStyle/>
          <a:p>
            <a:r>
              <a:rPr lang="en-US" sz="1400" dirty="0" smtClean="0"/>
              <a:t>New or related terms</a:t>
            </a:r>
          </a:p>
          <a:p>
            <a:endParaRPr lang="en-US" sz="1400" dirty="0" smtClean="0"/>
          </a:p>
          <a:p>
            <a:endParaRPr lang="en-US" sz="1400" dirty="0" smtClean="0"/>
          </a:p>
          <a:p>
            <a:r>
              <a:rPr lang="en-US" sz="1400" dirty="0" smtClean="0"/>
              <a:t>Examples from real companies</a:t>
            </a:r>
          </a:p>
          <a:p>
            <a:endParaRPr lang="en-US" sz="1400" dirty="0" smtClean="0"/>
          </a:p>
          <a:p>
            <a:endParaRPr lang="en-US" sz="1400" dirty="0" smtClean="0"/>
          </a:p>
          <a:p>
            <a:r>
              <a:rPr lang="en-US" sz="1400" dirty="0" smtClean="0"/>
              <a:t>Terms to look for in the Sustainable Business Clearinghouse in order to find information and resources to help you</a:t>
            </a:r>
            <a:r>
              <a:rPr lang="en-US" sz="1600" dirty="0" smtClean="0"/>
              <a:t>.</a:t>
            </a:r>
          </a:p>
          <a:p>
            <a:endParaRPr lang="en-US" dirty="0"/>
          </a:p>
        </p:txBody>
      </p:sp>
      <p:sp>
        <p:nvSpPr>
          <p:cNvPr id="21" name="Right Arrow 20"/>
          <p:cNvSpPr/>
          <p:nvPr/>
        </p:nvSpPr>
        <p:spPr>
          <a:xfrm>
            <a:off x="1066800" y="17526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6" name="Right Arrow 25"/>
          <p:cNvSpPr/>
          <p:nvPr/>
        </p:nvSpPr>
        <p:spPr>
          <a:xfrm flipH="1">
            <a:off x="609600" y="17526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7" name="Picture 26" descr="House.png"/>
          <p:cNvPicPr>
            <a:picLocks noChangeAspect="1"/>
          </p:cNvPicPr>
          <p:nvPr/>
        </p:nvPicPr>
        <p:blipFill>
          <a:blip r:embed="rId9" cstate="print"/>
          <a:stretch>
            <a:fillRect/>
          </a:stretch>
        </p:blipFill>
        <p:spPr>
          <a:xfrm>
            <a:off x="1676400" y="2743200"/>
            <a:ext cx="432504" cy="365760"/>
          </a:xfrm>
          <a:prstGeom prst="rect">
            <a:avLst/>
          </a:prstGeom>
        </p:spPr>
      </p:pic>
      <p:pic>
        <p:nvPicPr>
          <p:cNvPr id="1027" name="Picture 3"/>
          <p:cNvPicPr>
            <a:picLocks noChangeAspect="1" noChangeArrowheads="1"/>
          </p:cNvPicPr>
          <p:nvPr/>
        </p:nvPicPr>
        <p:blipFill>
          <a:blip r:embed="rId10" cstate="print">
            <a:duotone>
              <a:schemeClr val="accent5">
                <a:shade val="45000"/>
                <a:satMod val="135000"/>
              </a:schemeClr>
              <a:prstClr val="white"/>
            </a:duotone>
          </a:blip>
          <a:srcRect/>
          <a:stretch>
            <a:fillRect/>
          </a:stretch>
        </p:blipFill>
        <p:spPr bwMode="auto">
          <a:xfrm>
            <a:off x="5257800" y="3810000"/>
            <a:ext cx="609600" cy="561474"/>
          </a:xfrm>
          <a:prstGeom prst="rect">
            <a:avLst/>
          </a:prstGeom>
          <a:noFill/>
          <a:ln w="9525">
            <a:noFill/>
            <a:miter lim="800000"/>
            <a:headEnd/>
            <a:tailEnd/>
          </a:ln>
          <a:effectLst/>
        </p:spPr>
      </p:pic>
      <p:sp>
        <p:nvSpPr>
          <p:cNvPr id="22" name="Right Arrow 21">
            <a:hlinkClick r:id="rId11"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8" name="Picture 27" descr="House.png">
            <a:hlinkClick r:id="rId12"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
        <p:nvSpPr>
          <p:cNvPr id="24" name="Rounded Rectangle 23"/>
          <p:cNvSpPr/>
          <p:nvPr/>
        </p:nvSpPr>
        <p:spPr>
          <a:xfrm>
            <a:off x="1524000" y="1752600"/>
            <a:ext cx="609600" cy="381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is the OECD?</a:t>
            </a:r>
            <a:endParaRPr lang="en-US" sz="3200" dirty="0"/>
          </a:p>
        </p:txBody>
      </p:sp>
      <p:sp>
        <p:nvSpPr>
          <p:cNvPr id="3" name="Content Placeholder 2"/>
          <p:cNvSpPr>
            <a:spLocks noGrp="1"/>
          </p:cNvSpPr>
          <p:nvPr>
            <p:ph idx="1"/>
          </p:nvPr>
        </p:nvSpPr>
        <p:spPr>
          <a:xfrm>
            <a:off x="457200" y="1600200"/>
            <a:ext cx="4953000" cy="4525963"/>
          </a:xfrm>
        </p:spPr>
        <p:txBody>
          <a:bodyPr>
            <a:normAutofit fontScale="92500" lnSpcReduction="10000"/>
          </a:bodyPr>
          <a:lstStyle/>
          <a:p>
            <a:r>
              <a:rPr lang="en-US" dirty="0" smtClean="0"/>
              <a:t>The OECD is an intergovernmental organization with 30 member countries</a:t>
            </a:r>
          </a:p>
          <a:p>
            <a:pPr>
              <a:buFontTx/>
              <a:buNone/>
            </a:pPr>
            <a:endParaRPr lang="en-US" dirty="0" smtClean="0"/>
          </a:p>
          <a:p>
            <a:r>
              <a:rPr lang="en-US" dirty="0" smtClean="0"/>
              <a:t>“a setting where governments compare policy experiences, seek answers to common problems, identify good practice and coordinate domestic and international policies.”</a:t>
            </a:r>
          </a:p>
          <a:p>
            <a:pPr>
              <a:buFontTx/>
              <a:buNone/>
            </a:pPr>
            <a:endParaRPr lang="en-US" dirty="0" smtClean="0"/>
          </a:p>
          <a:p>
            <a:r>
              <a:rPr lang="en-US" dirty="0" smtClean="0"/>
              <a:t>Made up of several “Directorates” and numerous committees organized by issue with government and business representation</a:t>
            </a:r>
          </a:p>
          <a:p>
            <a:pPr>
              <a:buFontTx/>
              <a:buNone/>
            </a:pPr>
            <a:endParaRPr lang="en-US" dirty="0" smtClean="0"/>
          </a:p>
          <a:p>
            <a:r>
              <a:rPr lang="en-US" dirty="0" smtClean="0"/>
              <a:t>The OECD is one of the largest sources of international economic and social statistics and data </a:t>
            </a:r>
          </a:p>
          <a:p>
            <a:endParaRPr lang="en-US" dirty="0"/>
          </a:p>
        </p:txBody>
      </p:sp>
      <p:sp>
        <p:nvSpPr>
          <p:cNvPr id="5" name="Slide Number Placeholder 4"/>
          <p:cNvSpPr>
            <a:spLocks noGrp="1"/>
          </p:cNvSpPr>
          <p:nvPr>
            <p:ph type="sldNum" sz="quarter" idx="11"/>
          </p:nvPr>
        </p:nvSpPr>
        <p:spPr/>
        <p:txBody>
          <a:bodyPr/>
          <a:lstStyle/>
          <a:p>
            <a:fld id="{7F1B26AE-A4B7-47C2-BD1A-EF949F4439AB}" type="slidenum">
              <a:rPr lang="en-US" smtClean="0"/>
              <a:pPr/>
              <a:t>2</a:t>
            </a:fld>
            <a:endParaRPr lang="en-US"/>
          </a:p>
        </p:txBody>
      </p:sp>
      <p:pic>
        <p:nvPicPr>
          <p:cNvPr id="1028" name="Picture 4" descr="http://adbprocurementforum.net/wp-content/uploads/OECD_logo.jpg"/>
          <p:cNvPicPr>
            <a:picLocks noChangeAspect="1" noChangeArrowheads="1"/>
          </p:cNvPicPr>
          <p:nvPr/>
        </p:nvPicPr>
        <p:blipFill>
          <a:blip r:embed="rId2" cstate="print"/>
          <a:srcRect/>
          <a:stretch>
            <a:fillRect/>
          </a:stretch>
        </p:blipFill>
        <p:spPr bwMode="auto">
          <a:xfrm>
            <a:off x="6248400" y="1676400"/>
            <a:ext cx="1905000" cy="1838325"/>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28" name="Slide Number Placeholder 27"/>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20</a:t>
            </a:fld>
            <a:endParaRPr lang="en-US"/>
          </a:p>
        </p:txBody>
      </p:sp>
      <p:grpSp>
        <p:nvGrpSpPr>
          <p:cNvPr id="3" name="Group 18"/>
          <p:cNvGrpSpPr/>
          <p:nvPr/>
        </p:nvGrpSpPr>
        <p:grpSpPr>
          <a:xfrm>
            <a:off x="1333500" y="990600"/>
            <a:ext cx="1981200" cy="1981200"/>
            <a:chOff x="152400" y="990600"/>
            <a:chExt cx="1981200" cy="1981200"/>
          </a:xfrm>
        </p:grpSpPr>
        <p:sp>
          <p:nvSpPr>
            <p:cNvPr id="4" name="Rounded Rectangle 3">
              <a:hlinkClick r:id="rId3" action="ppaction://hlinkpres?slideindex=1&amp;slidetitle="/>
            </p:cNvPr>
            <p:cNvSpPr/>
            <p:nvPr/>
          </p:nvSpPr>
          <p:spPr>
            <a:xfrm>
              <a:off x="152400" y="990600"/>
              <a:ext cx="1981200" cy="1981200"/>
            </a:xfrm>
            <a:prstGeom prst="roundRect">
              <a:avLst/>
            </a:prstGeom>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scene3d>
            <a:sp3d extrusionH="76200" prstMaterial="plastic">
              <a:bevelT w="127000" h="171450"/>
              <a:bevelB w="31750"/>
              <a:extrusionClr>
                <a:schemeClr val="accent4"/>
              </a:extrusionClr>
            </a:sp3d>
          </p:spPr>
          <p:style>
            <a:lnRef idx="0">
              <a:schemeClr val="accent4"/>
            </a:lnRef>
            <a:fillRef idx="3">
              <a:schemeClr val="accent4"/>
            </a:fillRef>
            <a:effectRef idx="3">
              <a:schemeClr val="accent4"/>
            </a:effectRef>
            <a:fontRef idx="minor">
              <a:schemeClr val="lt1"/>
            </a:fontRef>
          </p:style>
          <p:txBody>
            <a:bodyPr rtlCol="0" anchor="b"/>
            <a:lstStyle/>
            <a:p>
              <a:pPr algn="ctr"/>
              <a:r>
                <a:rPr lang="en-US" sz="1400" dirty="0" smtClean="0"/>
                <a:t>Introduction to Sustainable Manufacturing Concepts</a:t>
              </a:r>
              <a:endParaRPr lang="en-US" sz="1400" dirty="0"/>
            </a:p>
          </p:txBody>
        </p:sp>
        <p:pic>
          <p:nvPicPr>
            <p:cNvPr id="1026" name="Picture 2" descr="C:\Documents and Settings\Morgan Barr\Local Settings\Temporary Internet Files\Content.IE5\WTYNJG7L\MC900440379[1].png"/>
            <p:cNvPicPr>
              <a:picLocks noChangeAspect="1" noChangeArrowheads="1"/>
            </p:cNvPicPr>
            <p:nvPr/>
          </p:nvPicPr>
          <p:blipFill>
            <a:blip r:embed="rId4" cstate="print"/>
            <a:srcRect/>
            <a:stretch>
              <a:fillRect/>
            </a:stretch>
          </p:blipFill>
          <p:spPr bwMode="auto">
            <a:xfrm>
              <a:off x="533400" y="990600"/>
              <a:ext cx="1219200" cy="1219200"/>
            </a:xfrm>
            <a:prstGeom prst="rect">
              <a:avLst/>
            </a:prstGeom>
            <a:noFill/>
          </p:spPr>
        </p:pic>
      </p:grpSp>
      <p:grpSp>
        <p:nvGrpSpPr>
          <p:cNvPr id="6" name="Group 19"/>
          <p:cNvGrpSpPr/>
          <p:nvPr/>
        </p:nvGrpSpPr>
        <p:grpSpPr>
          <a:xfrm>
            <a:off x="3619500" y="990600"/>
            <a:ext cx="1981200" cy="1981200"/>
            <a:chOff x="2438400" y="990600"/>
            <a:chExt cx="1981200" cy="1981200"/>
          </a:xfrm>
        </p:grpSpPr>
        <p:sp>
          <p:nvSpPr>
            <p:cNvPr id="8" name="Rounded Rectangle 7">
              <a:hlinkClick r:id="rId5" action="ppaction://hlinkpres?slideindex=1&amp;slidetitle="/>
            </p:cNvPr>
            <p:cNvSpPr/>
            <p:nvPr/>
          </p:nvSpPr>
          <p:spPr>
            <a:xfrm>
              <a:off x="2438400" y="990600"/>
              <a:ext cx="1981200" cy="1981200"/>
            </a:xfrm>
            <a:prstGeom prst="roundRect">
              <a:avLst/>
            </a:prstGeom>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scene3d>
            <a:sp3d extrusionH="76200" prstMaterial="plastic">
              <a:bevelT w="127000" h="171450"/>
              <a:bevelB w="31750"/>
              <a:extrusionClr>
                <a:schemeClr val="accent4"/>
              </a:extrusionClr>
            </a:sp3d>
          </p:spPr>
          <p:style>
            <a:lnRef idx="0">
              <a:schemeClr val="accent4"/>
            </a:lnRef>
            <a:fillRef idx="3">
              <a:schemeClr val="accent4"/>
            </a:fillRef>
            <a:effectRef idx="3">
              <a:schemeClr val="accent4"/>
            </a:effectRef>
            <a:fontRef idx="minor">
              <a:schemeClr val="lt1"/>
            </a:fontRef>
          </p:style>
          <p:txBody>
            <a:bodyPr rtlCol="0" anchor="b"/>
            <a:lstStyle/>
            <a:p>
              <a:pPr algn="ctr"/>
              <a:r>
                <a:rPr lang="en-US" sz="1400" dirty="0" smtClean="0"/>
                <a:t>The Business Case for Sustainable Manufacturing</a:t>
              </a:r>
              <a:endParaRPr lang="en-US" sz="1400" dirty="0"/>
            </a:p>
          </p:txBody>
        </p:sp>
        <p:pic>
          <p:nvPicPr>
            <p:cNvPr id="1031" name="Picture 7" descr="C:\Documents and Settings\Morgan Barr\Local Settings\Temporary Internet Files\Content.IE5\N7MRANWI\MC900188073[1].wmf"/>
            <p:cNvPicPr>
              <a:picLocks noChangeAspect="1" noChangeArrowheads="1"/>
            </p:cNvPicPr>
            <p:nvPr/>
          </p:nvPicPr>
          <p:blipFill>
            <a:blip r:embed="rId6" cstate="print"/>
            <a:srcRect/>
            <a:stretch>
              <a:fillRect/>
            </a:stretch>
          </p:blipFill>
          <p:spPr bwMode="auto">
            <a:xfrm>
              <a:off x="3048000" y="1219661"/>
              <a:ext cx="914400" cy="913939"/>
            </a:xfrm>
            <a:prstGeom prst="rect">
              <a:avLst/>
            </a:prstGeom>
            <a:noFill/>
          </p:spPr>
        </p:pic>
      </p:grpSp>
      <p:grpSp>
        <p:nvGrpSpPr>
          <p:cNvPr id="7" name="Group 20"/>
          <p:cNvGrpSpPr/>
          <p:nvPr/>
        </p:nvGrpSpPr>
        <p:grpSpPr>
          <a:xfrm>
            <a:off x="5905500" y="990600"/>
            <a:ext cx="1981200" cy="1981200"/>
            <a:chOff x="4724400" y="990600"/>
            <a:chExt cx="1981200" cy="1981200"/>
          </a:xfrm>
        </p:grpSpPr>
        <p:sp>
          <p:nvSpPr>
            <p:cNvPr id="13" name="Rounded Rectangle 12">
              <a:hlinkClick r:id="rId7" action="ppaction://hlinkpres?slideindex=1&amp;slidetitle="/>
            </p:cNvPr>
            <p:cNvSpPr/>
            <p:nvPr/>
          </p:nvSpPr>
          <p:spPr>
            <a:xfrm>
              <a:off x="4724400" y="990600"/>
              <a:ext cx="1981200" cy="1981200"/>
            </a:xfrm>
            <a:prstGeom prst="roundRect">
              <a:avLst/>
            </a:prstGeom>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scene3d>
            <a:sp3d extrusionH="76200" prstMaterial="plastic">
              <a:bevelT w="127000" h="171450"/>
              <a:bevelB w="31750"/>
              <a:extrusionClr>
                <a:schemeClr val="accent4"/>
              </a:extrusionClr>
            </a:sp3d>
          </p:spPr>
          <p:style>
            <a:lnRef idx="0">
              <a:schemeClr val="accent4"/>
            </a:lnRef>
            <a:fillRef idx="3">
              <a:schemeClr val="accent4"/>
            </a:fillRef>
            <a:effectRef idx="3">
              <a:schemeClr val="accent4"/>
            </a:effectRef>
            <a:fontRef idx="minor">
              <a:schemeClr val="lt1"/>
            </a:fontRef>
          </p:style>
          <p:txBody>
            <a:bodyPr rtlCol="0" anchor="b"/>
            <a:lstStyle/>
            <a:p>
              <a:pPr algn="ctr"/>
              <a:r>
                <a:rPr lang="en-US" sz="1400" dirty="0" smtClean="0"/>
                <a:t>Getting Started and Understanding Your Impact</a:t>
              </a:r>
              <a:endParaRPr lang="en-US" sz="1400" dirty="0"/>
            </a:p>
          </p:txBody>
        </p:sp>
        <p:pic>
          <p:nvPicPr>
            <p:cNvPr id="1033" name="Picture 9" descr="C:\Documents and Settings\Morgan Barr\Local Settings\Temporary Internet Files\Content.IE5\SNVOIHVG\MC900295373[1].wmf"/>
            <p:cNvPicPr>
              <a:picLocks noChangeAspect="1" noChangeArrowheads="1"/>
            </p:cNvPicPr>
            <p:nvPr/>
          </p:nvPicPr>
          <p:blipFill>
            <a:blip r:embed="rId8" cstate="print"/>
            <a:srcRect/>
            <a:stretch>
              <a:fillRect/>
            </a:stretch>
          </p:blipFill>
          <p:spPr bwMode="auto">
            <a:xfrm>
              <a:off x="5181600" y="1143000"/>
              <a:ext cx="1143000" cy="1108983"/>
            </a:xfrm>
            <a:prstGeom prst="rect">
              <a:avLst/>
            </a:prstGeom>
            <a:noFill/>
          </p:spPr>
        </p:pic>
      </p:grpSp>
      <p:grpSp>
        <p:nvGrpSpPr>
          <p:cNvPr id="9" name="Group 21"/>
          <p:cNvGrpSpPr/>
          <p:nvPr/>
        </p:nvGrpSpPr>
        <p:grpSpPr>
          <a:xfrm>
            <a:off x="1333500" y="3657600"/>
            <a:ext cx="1981200" cy="1981200"/>
            <a:chOff x="7010400" y="990600"/>
            <a:chExt cx="1981200" cy="1981200"/>
          </a:xfrm>
        </p:grpSpPr>
        <p:sp>
          <p:nvSpPr>
            <p:cNvPr id="12" name="Rounded Rectangle 11">
              <a:hlinkClick r:id="rId9" action="ppaction://hlinkpres?slideindex=1&amp;slidetitle="/>
            </p:cNvPr>
            <p:cNvSpPr/>
            <p:nvPr/>
          </p:nvSpPr>
          <p:spPr>
            <a:xfrm>
              <a:off x="7010400" y="990600"/>
              <a:ext cx="1981200" cy="1981200"/>
            </a:xfrm>
            <a:prstGeom prst="roundRect">
              <a:avLst/>
            </a:prstGeom>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scene3d>
            <a:sp3d extrusionH="76200" prstMaterial="plastic">
              <a:bevelT w="127000" h="171450"/>
              <a:bevelB w="31750"/>
              <a:extrusionClr>
                <a:schemeClr val="accent4"/>
              </a:extrusionClr>
            </a:sp3d>
          </p:spPr>
          <p:style>
            <a:lnRef idx="0">
              <a:schemeClr val="accent4"/>
            </a:lnRef>
            <a:fillRef idx="3">
              <a:schemeClr val="accent4"/>
            </a:fillRef>
            <a:effectRef idx="3">
              <a:schemeClr val="accent4"/>
            </a:effectRef>
            <a:fontRef idx="minor">
              <a:schemeClr val="lt1"/>
            </a:fontRef>
          </p:style>
          <p:txBody>
            <a:bodyPr rtlCol="0" anchor="b"/>
            <a:lstStyle/>
            <a:p>
              <a:pPr algn="ctr"/>
              <a:r>
                <a:rPr lang="en-US" sz="1400" dirty="0" smtClean="0"/>
                <a:t>Finding Opportunities for Improvement</a:t>
              </a:r>
              <a:endParaRPr lang="en-US" sz="1400" dirty="0"/>
            </a:p>
          </p:txBody>
        </p:sp>
        <p:pic>
          <p:nvPicPr>
            <p:cNvPr id="1035" name="Picture 11" descr="C:\Documents and Settings\Morgan Barr\Local Settings\Temporary Internet Files\Content.IE5\G5MSNQI1\MC900388932[1].wmf"/>
            <p:cNvPicPr>
              <a:picLocks noChangeAspect="1" noChangeArrowheads="1"/>
            </p:cNvPicPr>
            <p:nvPr/>
          </p:nvPicPr>
          <p:blipFill>
            <a:blip r:embed="rId10" cstate="print"/>
            <a:srcRect/>
            <a:stretch>
              <a:fillRect/>
            </a:stretch>
          </p:blipFill>
          <p:spPr bwMode="auto">
            <a:xfrm>
              <a:off x="7543800" y="1066800"/>
              <a:ext cx="1064057" cy="1158464"/>
            </a:xfrm>
            <a:prstGeom prst="rect">
              <a:avLst/>
            </a:prstGeom>
            <a:noFill/>
          </p:spPr>
        </p:pic>
      </p:grpSp>
      <p:grpSp>
        <p:nvGrpSpPr>
          <p:cNvPr id="10" name="Group 22"/>
          <p:cNvGrpSpPr/>
          <p:nvPr/>
        </p:nvGrpSpPr>
        <p:grpSpPr>
          <a:xfrm>
            <a:off x="3619500" y="3657600"/>
            <a:ext cx="1981200" cy="1981200"/>
            <a:chOff x="1371600" y="3886200"/>
            <a:chExt cx="1981200" cy="1981200"/>
          </a:xfrm>
        </p:grpSpPr>
        <p:sp>
          <p:nvSpPr>
            <p:cNvPr id="14" name="Rounded Rectangle 13">
              <a:hlinkClick r:id="rId11" action="ppaction://hlinkpres?slideindex=1&amp;slidetitle="/>
            </p:cNvPr>
            <p:cNvSpPr/>
            <p:nvPr/>
          </p:nvSpPr>
          <p:spPr>
            <a:xfrm>
              <a:off x="1371600" y="3886200"/>
              <a:ext cx="1981200" cy="1981200"/>
            </a:xfrm>
            <a:prstGeom prst="roundRect">
              <a:avLst/>
            </a:prstGeom>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scene3d>
            <a:sp3d extrusionH="76200" prstMaterial="plastic">
              <a:bevelT w="127000" h="171450"/>
              <a:bevelB w="31750"/>
              <a:extrusionClr>
                <a:schemeClr val="accent4"/>
              </a:extrusionClr>
            </a:sp3d>
          </p:spPr>
          <p:style>
            <a:lnRef idx="0">
              <a:schemeClr val="accent4"/>
            </a:lnRef>
            <a:fillRef idx="3">
              <a:schemeClr val="accent4"/>
            </a:fillRef>
            <a:effectRef idx="3">
              <a:schemeClr val="accent4"/>
            </a:effectRef>
            <a:fontRef idx="minor">
              <a:schemeClr val="lt1"/>
            </a:fontRef>
          </p:style>
          <p:txBody>
            <a:bodyPr rtlCol="0" anchor="b"/>
            <a:lstStyle/>
            <a:p>
              <a:pPr algn="ctr"/>
              <a:r>
                <a:rPr lang="en-US" sz="1400" dirty="0" smtClean="0"/>
                <a:t>Deciding on, Financing, and Implementing Projects</a:t>
              </a:r>
              <a:endParaRPr lang="en-US" sz="1400" dirty="0"/>
            </a:p>
          </p:txBody>
        </p:sp>
        <p:pic>
          <p:nvPicPr>
            <p:cNvPr id="1039" name="Picture 15" descr="C:\Documents and Settings\Morgan Barr\Local Settings\Temporary Internet Files\Content.IE5\FFYSGHQE\MC900059637[1].wmf"/>
            <p:cNvPicPr>
              <a:picLocks noChangeAspect="1" noChangeArrowheads="1"/>
            </p:cNvPicPr>
            <p:nvPr/>
          </p:nvPicPr>
          <p:blipFill>
            <a:blip r:embed="rId12" cstate="print"/>
            <a:srcRect/>
            <a:stretch>
              <a:fillRect/>
            </a:stretch>
          </p:blipFill>
          <p:spPr bwMode="auto">
            <a:xfrm>
              <a:off x="1752600" y="3962400"/>
              <a:ext cx="1219200" cy="914400"/>
            </a:xfrm>
            <a:prstGeom prst="rect">
              <a:avLst/>
            </a:prstGeom>
            <a:noFill/>
          </p:spPr>
        </p:pic>
      </p:grpSp>
      <p:pic>
        <p:nvPicPr>
          <p:cNvPr id="27" name="Picture 26" descr="House.png">
            <a:hlinkClick r:id="rId13" action="ppaction://hlinksldjump"/>
          </p:cNvPr>
          <p:cNvPicPr>
            <a:picLocks noChangeAspect="1"/>
          </p:cNvPicPr>
          <p:nvPr/>
        </p:nvPicPr>
        <p:blipFill>
          <a:blip r:embed="rId14" cstate="print"/>
          <a:stretch>
            <a:fillRect/>
          </a:stretch>
        </p:blipFill>
        <p:spPr>
          <a:xfrm>
            <a:off x="8229600" y="6400800"/>
            <a:ext cx="432504" cy="365760"/>
          </a:xfrm>
          <a:prstGeom prst="rect">
            <a:avLst/>
          </a:prstGeom>
        </p:spPr>
      </p:pic>
      <p:grpSp>
        <p:nvGrpSpPr>
          <p:cNvPr id="11" name="Group 28"/>
          <p:cNvGrpSpPr/>
          <p:nvPr/>
        </p:nvGrpSpPr>
        <p:grpSpPr>
          <a:xfrm>
            <a:off x="5905500" y="3657600"/>
            <a:ext cx="1981200" cy="1981200"/>
            <a:chOff x="3657600" y="3886200"/>
            <a:chExt cx="1981200" cy="1981200"/>
          </a:xfrm>
        </p:grpSpPr>
        <p:sp>
          <p:nvSpPr>
            <p:cNvPr id="16" name="Rounded Rectangle 15"/>
            <p:cNvSpPr/>
            <p:nvPr/>
          </p:nvSpPr>
          <p:spPr>
            <a:xfrm>
              <a:off x="3657600" y="3886200"/>
              <a:ext cx="1981200" cy="1981200"/>
            </a:xfrm>
            <a:prstGeom prst="roundRect">
              <a:avLst/>
            </a:prstGeom>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scene3d>
            <a:sp3d extrusionH="76200" prstMaterial="plastic">
              <a:bevelT w="127000" h="171450"/>
              <a:bevelB w="31750"/>
              <a:extrusionClr>
                <a:schemeClr val="accent4"/>
              </a:extrusionClr>
            </a:sp3d>
          </p:spPr>
          <p:style>
            <a:lnRef idx="0">
              <a:schemeClr val="accent4"/>
            </a:lnRef>
            <a:fillRef idx="3">
              <a:schemeClr val="accent4"/>
            </a:fillRef>
            <a:effectRef idx="3">
              <a:schemeClr val="accent4"/>
            </a:effectRef>
            <a:fontRef idx="minor">
              <a:schemeClr val="lt1"/>
            </a:fontRef>
          </p:style>
          <p:txBody>
            <a:bodyPr rtlCol="0" anchor="b"/>
            <a:lstStyle/>
            <a:p>
              <a:pPr algn="ctr"/>
              <a:r>
                <a:rPr lang="en-US" sz="1400" dirty="0" smtClean="0"/>
                <a:t>Foreign and Domestic Regulations</a:t>
              </a:r>
              <a:endParaRPr lang="en-US" sz="1400" dirty="0"/>
            </a:p>
          </p:txBody>
        </p:sp>
        <p:pic>
          <p:nvPicPr>
            <p:cNvPr id="5" name="Picture 2" descr="C:\Documents and Settings\Morgan Barr\Local Settings\Temporary Internet Files\Content.IE5\YG4QKXWE\MC900286939[1].wmf"/>
            <p:cNvPicPr>
              <a:picLocks noChangeAspect="1" noChangeArrowheads="1"/>
            </p:cNvPicPr>
            <p:nvPr/>
          </p:nvPicPr>
          <p:blipFill>
            <a:blip r:embed="rId15" cstate="print"/>
            <a:srcRect/>
            <a:stretch>
              <a:fillRect/>
            </a:stretch>
          </p:blipFill>
          <p:spPr bwMode="auto">
            <a:xfrm>
              <a:off x="4053005" y="4038600"/>
              <a:ext cx="1204795" cy="1033873"/>
            </a:xfrm>
            <a:prstGeom prst="rect">
              <a:avLst/>
            </a:prstGeom>
            <a:noFill/>
          </p:spPr>
        </p:pic>
      </p:gr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Sustainability?</a:t>
            </a:r>
            <a:endParaRPr lang="en-US" dirty="0"/>
          </a:p>
        </p:txBody>
      </p:sp>
      <p:sp>
        <p:nvSpPr>
          <p:cNvPr id="3" name="Content Placeholder 2"/>
          <p:cNvSpPr>
            <a:spLocks noGrp="1"/>
          </p:cNvSpPr>
          <p:nvPr>
            <p:ph idx="1"/>
          </p:nvPr>
        </p:nvSpPr>
        <p:spPr>
          <a:xfrm>
            <a:off x="4038600" y="914400"/>
            <a:ext cx="4800600" cy="5211763"/>
          </a:xfrm>
        </p:spPr>
        <p:txBody>
          <a:bodyPr>
            <a:noAutofit/>
          </a:bodyPr>
          <a:lstStyle/>
          <a:p>
            <a:pPr marL="0" indent="3175">
              <a:spcAft>
                <a:spcPts val="1800"/>
              </a:spcAft>
              <a:buNone/>
            </a:pPr>
            <a:r>
              <a:rPr lang="en-US" sz="1600" dirty="0" smtClean="0"/>
              <a:t>A common definition of sustainable development is that of the UN Brundtland Commission:</a:t>
            </a:r>
          </a:p>
          <a:p>
            <a:pPr marL="0" indent="3175" algn="ctr">
              <a:spcAft>
                <a:spcPts val="1800"/>
              </a:spcAft>
              <a:buNone/>
            </a:pPr>
            <a:r>
              <a:rPr lang="en-US" sz="1600" i="1" dirty="0" smtClean="0">
                <a:solidFill>
                  <a:schemeClr val="accent4"/>
                </a:solidFill>
              </a:rPr>
              <a:t>“Sustainable development is development that meets the needs of the present without compromising the ability of future generations to meet their own needs.”</a:t>
            </a:r>
            <a:r>
              <a:rPr lang="en-US" sz="1600" i="1" baseline="30000" dirty="0" smtClean="0"/>
              <a:t>1</a:t>
            </a:r>
            <a:endParaRPr lang="en-US" sz="1600" i="1" dirty="0" smtClean="0"/>
          </a:p>
          <a:p>
            <a:pPr marL="0" indent="3175">
              <a:spcAft>
                <a:spcPts val="1800"/>
              </a:spcAft>
              <a:buNone/>
            </a:pPr>
            <a:r>
              <a:rPr lang="en-US" sz="1600" dirty="0" smtClean="0"/>
              <a:t>You will also hear about the </a:t>
            </a:r>
            <a:r>
              <a:rPr lang="en-US" sz="1600" b="1" dirty="0" smtClean="0">
                <a:solidFill>
                  <a:schemeClr val="accent5"/>
                </a:solidFill>
              </a:rPr>
              <a:t>Triple Bottom Line</a:t>
            </a:r>
            <a:r>
              <a:rPr lang="en-US" sz="1600" baseline="30000" dirty="0" smtClean="0"/>
              <a:t>2</a:t>
            </a:r>
            <a:r>
              <a:rPr lang="en-US" sz="1600" dirty="0" smtClean="0"/>
              <a:t> </a:t>
            </a:r>
          </a:p>
          <a:p>
            <a:pPr marL="457200" indent="3175">
              <a:spcAft>
                <a:spcPts val="1800"/>
              </a:spcAft>
              <a:buNone/>
            </a:pPr>
            <a:r>
              <a:rPr lang="en-US" sz="1600" dirty="0" smtClean="0"/>
              <a:t>This concept suggests that, in addition to its </a:t>
            </a:r>
            <a:r>
              <a:rPr lang="en-US" sz="1600" b="1" dirty="0" smtClean="0"/>
              <a:t>economic</a:t>
            </a:r>
            <a:r>
              <a:rPr lang="en-US" sz="1600" dirty="0" smtClean="0"/>
              <a:t> performance, a company must also account for and focus on its </a:t>
            </a:r>
            <a:r>
              <a:rPr lang="en-US" sz="1600" b="1" dirty="0" smtClean="0"/>
              <a:t>environmental</a:t>
            </a:r>
            <a:r>
              <a:rPr lang="en-US" sz="1600" dirty="0" smtClean="0"/>
              <a:t> and </a:t>
            </a:r>
            <a:r>
              <a:rPr lang="en-US" sz="1600" b="1" dirty="0" smtClean="0"/>
              <a:t>social</a:t>
            </a:r>
            <a:r>
              <a:rPr lang="en-US" sz="1600" dirty="0" smtClean="0"/>
              <a:t> performance to be truly sustainable.</a:t>
            </a:r>
          </a:p>
          <a:p>
            <a:pPr marL="0" indent="3175">
              <a:spcAft>
                <a:spcPts val="1800"/>
              </a:spcAft>
              <a:buNone/>
            </a:pPr>
            <a:r>
              <a:rPr lang="en-US" sz="1600" dirty="0" smtClean="0"/>
              <a:t>Another common way of saying this is “</a:t>
            </a:r>
            <a:r>
              <a:rPr lang="en-US" sz="1600" dirty="0" smtClean="0">
                <a:solidFill>
                  <a:schemeClr val="accent5"/>
                </a:solidFill>
              </a:rPr>
              <a:t>people, planet, profit</a:t>
            </a:r>
            <a:r>
              <a:rPr lang="en-US" sz="1600" dirty="0" smtClean="0"/>
              <a:t>”</a:t>
            </a:r>
            <a:r>
              <a:rPr lang="en-US" sz="1600" baseline="30000" dirty="0" smtClean="0"/>
              <a:t>2  </a:t>
            </a:r>
            <a:r>
              <a:rPr lang="en-US" sz="1600" dirty="0" smtClean="0"/>
              <a:t>Sustainability is the intersection of these three concepts.</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21</a:t>
            </a:fld>
            <a:endParaRPr lang="en-US"/>
          </a:p>
        </p:txBody>
      </p:sp>
      <p:sp>
        <p:nvSpPr>
          <p:cNvPr id="7" name="TextBox 6"/>
          <p:cNvSpPr txBox="1"/>
          <p:nvPr/>
        </p:nvSpPr>
        <p:spPr>
          <a:xfrm>
            <a:off x="381000" y="6096000"/>
            <a:ext cx="8458200" cy="400110"/>
          </a:xfrm>
          <a:prstGeom prst="rect">
            <a:avLst/>
          </a:prstGeom>
          <a:noFill/>
        </p:spPr>
        <p:txBody>
          <a:bodyPr wrap="square" rtlCol="0">
            <a:spAutoFit/>
          </a:bodyPr>
          <a:lstStyle/>
          <a:p>
            <a:r>
              <a:rPr lang="en-US" sz="1000" baseline="30000" dirty="0" smtClean="0"/>
              <a:t>1</a:t>
            </a:r>
            <a:r>
              <a:rPr lang="en-US" sz="1000" dirty="0" smtClean="0"/>
              <a:t>  </a:t>
            </a:r>
            <a:r>
              <a:rPr lang="en-US" sz="1000" dirty="0" err="1" smtClean="0"/>
              <a:t>Brundtland</a:t>
            </a:r>
            <a:r>
              <a:rPr lang="en-US" sz="1000" dirty="0" smtClean="0"/>
              <a:t> Commission of the United Nations</a:t>
            </a:r>
          </a:p>
          <a:p>
            <a:r>
              <a:rPr lang="en-US" sz="1000" baseline="30000" dirty="0" smtClean="0"/>
              <a:t>2</a:t>
            </a:r>
            <a:r>
              <a:rPr lang="en-US" sz="1000" dirty="0" smtClean="0"/>
              <a:t>  John </a:t>
            </a:r>
            <a:r>
              <a:rPr lang="en-US" sz="1000" dirty="0" err="1" smtClean="0"/>
              <a:t>Elkington</a:t>
            </a:r>
            <a:r>
              <a:rPr lang="en-US" sz="1000" dirty="0" smtClean="0"/>
              <a:t>, Cannibals with Forks: the Triple Bottom Line of 21</a:t>
            </a:r>
            <a:r>
              <a:rPr lang="en-US" sz="1000" baseline="30000" dirty="0" smtClean="0"/>
              <a:t>st</a:t>
            </a:r>
            <a:r>
              <a:rPr lang="en-US" sz="1000" dirty="0" smtClean="0"/>
              <a:t> Century business</a:t>
            </a:r>
            <a:endParaRPr lang="en-US" sz="1000" dirty="0"/>
          </a:p>
        </p:txBody>
      </p:sp>
      <p:graphicFrame>
        <p:nvGraphicFramePr>
          <p:cNvPr id="13" name="Diagram 12"/>
          <p:cNvGraphicFramePr/>
          <p:nvPr/>
        </p:nvGraphicFramePr>
        <p:xfrm>
          <a:off x="228600" y="1447800"/>
          <a:ext cx="3810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10" name="Freeform 9"/>
          <p:cNvSpPr/>
          <p:nvPr/>
        </p:nvSpPr>
        <p:spPr>
          <a:xfrm>
            <a:off x="1905000" y="3048001"/>
            <a:ext cx="475488" cy="502920"/>
          </a:xfrm>
          <a:custGeom>
            <a:avLst/>
            <a:gdLst>
              <a:gd name="connsiteX0" fmla="*/ 0 w 457200"/>
              <a:gd name="connsiteY0" fmla="*/ 365760 h 365760"/>
              <a:gd name="connsiteX1" fmla="*/ 228600 w 457200"/>
              <a:gd name="connsiteY1" fmla="*/ 0 h 365760"/>
              <a:gd name="connsiteX2" fmla="*/ 457200 w 457200"/>
              <a:gd name="connsiteY2" fmla="*/ 365760 h 365760"/>
              <a:gd name="connsiteX3" fmla="*/ 0 w 457200"/>
              <a:gd name="connsiteY3" fmla="*/ 365760 h 365760"/>
              <a:gd name="connsiteX0" fmla="*/ 0 w 457200"/>
              <a:gd name="connsiteY0" fmla="*/ 365760 h 365760"/>
              <a:gd name="connsiteX1" fmla="*/ 228600 w 457200"/>
              <a:gd name="connsiteY1" fmla="*/ 0 h 365760"/>
              <a:gd name="connsiteX2" fmla="*/ 381000 w 457200"/>
              <a:gd name="connsiteY2" fmla="*/ 146304 h 365760"/>
              <a:gd name="connsiteX3" fmla="*/ 457200 w 457200"/>
              <a:gd name="connsiteY3" fmla="*/ 365760 h 365760"/>
              <a:gd name="connsiteX4" fmla="*/ 0 w 457200"/>
              <a:gd name="connsiteY4" fmla="*/ 365760 h 365760"/>
              <a:gd name="connsiteX0" fmla="*/ 0 w 457200"/>
              <a:gd name="connsiteY0" fmla="*/ 365760 h 438912"/>
              <a:gd name="connsiteX1" fmla="*/ 228600 w 457200"/>
              <a:gd name="connsiteY1" fmla="*/ 0 h 438912"/>
              <a:gd name="connsiteX2" fmla="*/ 381000 w 457200"/>
              <a:gd name="connsiteY2" fmla="*/ 146304 h 438912"/>
              <a:gd name="connsiteX3" fmla="*/ 457200 w 457200"/>
              <a:gd name="connsiteY3" fmla="*/ 365760 h 438912"/>
              <a:gd name="connsiteX4" fmla="*/ 228600 w 457200"/>
              <a:gd name="connsiteY4" fmla="*/ 438912 h 438912"/>
              <a:gd name="connsiteX5" fmla="*/ 0 w 457200"/>
              <a:gd name="connsiteY5" fmla="*/ 365760 h 438912"/>
              <a:gd name="connsiteX0" fmla="*/ 0 w 457200"/>
              <a:gd name="connsiteY0" fmla="*/ 365760 h 438912"/>
              <a:gd name="connsiteX1" fmla="*/ 76200 w 457200"/>
              <a:gd name="connsiteY1" fmla="*/ 146304 h 438912"/>
              <a:gd name="connsiteX2" fmla="*/ 228600 w 457200"/>
              <a:gd name="connsiteY2" fmla="*/ 0 h 438912"/>
              <a:gd name="connsiteX3" fmla="*/ 381000 w 457200"/>
              <a:gd name="connsiteY3" fmla="*/ 146304 h 438912"/>
              <a:gd name="connsiteX4" fmla="*/ 457200 w 457200"/>
              <a:gd name="connsiteY4" fmla="*/ 365760 h 438912"/>
              <a:gd name="connsiteX5" fmla="*/ 228600 w 457200"/>
              <a:gd name="connsiteY5" fmla="*/ 438912 h 438912"/>
              <a:gd name="connsiteX6" fmla="*/ 0 w 45720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38912"/>
              <a:gd name="connsiteX1" fmla="*/ 76200 w 467090"/>
              <a:gd name="connsiteY1" fmla="*/ 146304 h 438912"/>
              <a:gd name="connsiteX2" fmla="*/ 228600 w 467090"/>
              <a:gd name="connsiteY2" fmla="*/ 0 h 438912"/>
              <a:gd name="connsiteX3" fmla="*/ 381000 w 467090"/>
              <a:gd name="connsiteY3" fmla="*/ 146304 h 438912"/>
              <a:gd name="connsiteX4" fmla="*/ 457200 w 467090"/>
              <a:gd name="connsiteY4" fmla="*/ 365760 h 438912"/>
              <a:gd name="connsiteX5" fmla="*/ 228600 w 467090"/>
              <a:gd name="connsiteY5" fmla="*/ 438912 h 438912"/>
              <a:gd name="connsiteX6" fmla="*/ 0 w 467090"/>
              <a:gd name="connsiteY6" fmla="*/ 365760 h 438912"/>
              <a:gd name="connsiteX0" fmla="*/ 0 w 467090"/>
              <a:gd name="connsiteY0" fmla="*/ 365760 h 479298"/>
              <a:gd name="connsiteX1" fmla="*/ 76200 w 467090"/>
              <a:gd name="connsiteY1" fmla="*/ 146304 h 479298"/>
              <a:gd name="connsiteX2" fmla="*/ 228600 w 467090"/>
              <a:gd name="connsiteY2" fmla="*/ 0 h 479298"/>
              <a:gd name="connsiteX3" fmla="*/ 381000 w 467090"/>
              <a:gd name="connsiteY3" fmla="*/ 146304 h 479298"/>
              <a:gd name="connsiteX4" fmla="*/ 457200 w 467090"/>
              <a:gd name="connsiteY4" fmla="*/ 438912 h 479298"/>
              <a:gd name="connsiteX5" fmla="*/ 228600 w 467090"/>
              <a:gd name="connsiteY5" fmla="*/ 438912 h 479298"/>
              <a:gd name="connsiteX6" fmla="*/ 0 w 467090"/>
              <a:gd name="connsiteY6" fmla="*/ 365760 h 479298"/>
              <a:gd name="connsiteX0" fmla="*/ 0 w 467090"/>
              <a:gd name="connsiteY0" fmla="*/ 365760 h 512064"/>
              <a:gd name="connsiteX1" fmla="*/ 76200 w 467090"/>
              <a:gd name="connsiteY1" fmla="*/ 146304 h 512064"/>
              <a:gd name="connsiteX2" fmla="*/ 228600 w 467090"/>
              <a:gd name="connsiteY2" fmla="*/ 0 h 512064"/>
              <a:gd name="connsiteX3" fmla="*/ 381000 w 467090"/>
              <a:gd name="connsiteY3" fmla="*/ 146304 h 512064"/>
              <a:gd name="connsiteX4" fmla="*/ 457200 w 467090"/>
              <a:gd name="connsiteY4" fmla="*/ 438912 h 512064"/>
              <a:gd name="connsiteX5" fmla="*/ 228600 w 467090"/>
              <a:gd name="connsiteY5" fmla="*/ 512064 h 512064"/>
              <a:gd name="connsiteX6" fmla="*/ 0 w 467090"/>
              <a:gd name="connsiteY6" fmla="*/ 365760 h 512064"/>
              <a:gd name="connsiteX0" fmla="*/ 0 w 467090"/>
              <a:gd name="connsiteY0" fmla="*/ 438911 h 512064"/>
              <a:gd name="connsiteX1" fmla="*/ 76200 w 467090"/>
              <a:gd name="connsiteY1" fmla="*/ 146304 h 512064"/>
              <a:gd name="connsiteX2" fmla="*/ 228600 w 467090"/>
              <a:gd name="connsiteY2" fmla="*/ 0 h 512064"/>
              <a:gd name="connsiteX3" fmla="*/ 381000 w 467090"/>
              <a:gd name="connsiteY3" fmla="*/ 146304 h 512064"/>
              <a:gd name="connsiteX4" fmla="*/ 457200 w 467090"/>
              <a:gd name="connsiteY4" fmla="*/ 438912 h 512064"/>
              <a:gd name="connsiteX5" fmla="*/ 228600 w 467090"/>
              <a:gd name="connsiteY5" fmla="*/ 512064 h 512064"/>
              <a:gd name="connsiteX6" fmla="*/ 0 w 467090"/>
              <a:gd name="connsiteY6" fmla="*/ 438911 h 512064"/>
              <a:gd name="connsiteX0" fmla="*/ 0 w 467090"/>
              <a:gd name="connsiteY0" fmla="*/ 438911 h 512064"/>
              <a:gd name="connsiteX1" fmla="*/ 76200 w 467090"/>
              <a:gd name="connsiteY1" fmla="*/ 146304 h 512064"/>
              <a:gd name="connsiteX2" fmla="*/ 228600 w 467090"/>
              <a:gd name="connsiteY2" fmla="*/ 0 h 512064"/>
              <a:gd name="connsiteX3" fmla="*/ 381000 w 467090"/>
              <a:gd name="connsiteY3" fmla="*/ 146304 h 512064"/>
              <a:gd name="connsiteX4" fmla="*/ 457200 w 467090"/>
              <a:gd name="connsiteY4" fmla="*/ 438912 h 512064"/>
              <a:gd name="connsiteX5" fmla="*/ 228600 w 467090"/>
              <a:gd name="connsiteY5" fmla="*/ 512064 h 512064"/>
              <a:gd name="connsiteX6" fmla="*/ 0 w 467090"/>
              <a:gd name="connsiteY6" fmla="*/ 438911 h 512064"/>
              <a:gd name="connsiteX0" fmla="*/ 0 w 467090"/>
              <a:gd name="connsiteY0" fmla="*/ 438911 h 512064"/>
              <a:gd name="connsiteX1" fmla="*/ 76200 w 467090"/>
              <a:gd name="connsiteY1" fmla="*/ 146304 h 512064"/>
              <a:gd name="connsiteX2" fmla="*/ 228600 w 467090"/>
              <a:gd name="connsiteY2" fmla="*/ 0 h 512064"/>
              <a:gd name="connsiteX3" fmla="*/ 381000 w 467090"/>
              <a:gd name="connsiteY3" fmla="*/ 146304 h 512064"/>
              <a:gd name="connsiteX4" fmla="*/ 457200 w 467090"/>
              <a:gd name="connsiteY4" fmla="*/ 438912 h 512064"/>
              <a:gd name="connsiteX5" fmla="*/ 228600 w 467090"/>
              <a:gd name="connsiteY5" fmla="*/ 512064 h 512064"/>
              <a:gd name="connsiteX6" fmla="*/ 0 w 467090"/>
              <a:gd name="connsiteY6" fmla="*/ 438911 h 51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0" h="512064">
                <a:moveTo>
                  <a:pt x="0" y="438911"/>
                </a:moveTo>
                <a:cubicBezTo>
                  <a:pt x="6350" y="363473"/>
                  <a:pt x="5556" y="233172"/>
                  <a:pt x="76200" y="146304"/>
                </a:cubicBezTo>
                <a:cubicBezTo>
                  <a:pt x="134144" y="67818"/>
                  <a:pt x="177800" y="48768"/>
                  <a:pt x="228600" y="0"/>
                </a:cubicBezTo>
                <a:cubicBezTo>
                  <a:pt x="279400" y="48768"/>
                  <a:pt x="318294" y="58674"/>
                  <a:pt x="381000" y="146304"/>
                </a:cubicBezTo>
                <a:cubicBezTo>
                  <a:pt x="467090" y="282251"/>
                  <a:pt x="448469" y="347472"/>
                  <a:pt x="457200" y="438912"/>
                </a:cubicBezTo>
                <a:cubicBezTo>
                  <a:pt x="381000" y="479298"/>
                  <a:pt x="380706" y="497379"/>
                  <a:pt x="228600" y="512064"/>
                </a:cubicBezTo>
                <a:cubicBezTo>
                  <a:pt x="102520" y="495508"/>
                  <a:pt x="119063" y="483869"/>
                  <a:pt x="0" y="438911"/>
                </a:cubicBez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TextBox 10"/>
          <p:cNvSpPr txBox="1"/>
          <p:nvPr/>
        </p:nvSpPr>
        <p:spPr>
          <a:xfrm>
            <a:off x="1143000" y="5105400"/>
            <a:ext cx="2133600" cy="369332"/>
          </a:xfrm>
          <a:prstGeom prst="rect">
            <a:avLst/>
          </a:prstGeom>
          <a:noFill/>
        </p:spPr>
        <p:txBody>
          <a:bodyPr wrap="square" rtlCol="0">
            <a:spAutoFit/>
          </a:bodyPr>
          <a:lstStyle/>
          <a:p>
            <a:pPr algn="ctr"/>
            <a:r>
              <a:rPr lang="en-US" dirty="0" smtClean="0"/>
              <a:t>Sustainability</a:t>
            </a:r>
            <a:endParaRPr lang="en-US" dirty="0"/>
          </a:p>
        </p:txBody>
      </p:sp>
      <p:sp>
        <p:nvSpPr>
          <p:cNvPr id="12" name="Up Arrow 11"/>
          <p:cNvSpPr/>
          <p:nvPr/>
        </p:nvSpPr>
        <p:spPr>
          <a:xfrm>
            <a:off x="2019300" y="3429000"/>
            <a:ext cx="228600" cy="1752600"/>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graphicEl>
                                              <a:dgm id="{06292DDB-0A0E-4B10-BC21-2726CED25647}"/>
                                            </p:graphicEl>
                                          </p:spTgt>
                                        </p:tgtEl>
                                        <p:attrNameLst>
                                          <p:attrName>style.visibility</p:attrName>
                                        </p:attrNameLst>
                                      </p:cBhvr>
                                      <p:to>
                                        <p:strVal val="visible"/>
                                      </p:to>
                                    </p:set>
                                    <p:animEffect transition="in" filter="fade">
                                      <p:cBhvr>
                                        <p:cTn id="7" dur="500"/>
                                        <p:tgtEl>
                                          <p:spTgt spid="13">
                                            <p:graphicEl>
                                              <a:dgm id="{06292DDB-0A0E-4B10-BC21-2726CED2564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graphicEl>
                                              <a:dgm id="{62053572-8A00-4CAF-AAC8-BDFF5C5E6687}"/>
                                            </p:graphicEl>
                                          </p:spTgt>
                                        </p:tgtEl>
                                        <p:attrNameLst>
                                          <p:attrName>style.visibility</p:attrName>
                                        </p:attrNameLst>
                                      </p:cBhvr>
                                      <p:to>
                                        <p:strVal val="visible"/>
                                      </p:to>
                                    </p:set>
                                    <p:animEffect transition="in" filter="fade">
                                      <p:cBhvr>
                                        <p:cTn id="12" dur="500"/>
                                        <p:tgtEl>
                                          <p:spTgt spid="13">
                                            <p:graphicEl>
                                              <a:dgm id="{62053572-8A00-4CAF-AAC8-BDFF5C5E668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graphicEl>
                                              <a:dgm id="{01987466-8A85-41B6-BE77-BDC24689B125}"/>
                                            </p:graphicEl>
                                          </p:spTgt>
                                        </p:tgtEl>
                                        <p:attrNameLst>
                                          <p:attrName>style.visibility</p:attrName>
                                        </p:attrNameLst>
                                      </p:cBhvr>
                                      <p:to>
                                        <p:strVal val="visible"/>
                                      </p:to>
                                    </p:set>
                                    <p:animEffect transition="in" filter="fade">
                                      <p:cBhvr>
                                        <p:cTn id="17" dur="500"/>
                                        <p:tgtEl>
                                          <p:spTgt spid="13">
                                            <p:graphicEl>
                                              <a:dgm id="{01987466-8A85-41B6-BE77-BDC24689B125}"/>
                                            </p:graphic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1000"/>
                                        <p:tgtEl>
                                          <p:spTgt spid="1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27" presetClass="emph" presetSubtype="0" repeatCount="3000" fill="hold" grpId="1" nodeType="afterEffect">
                                  <p:stCondLst>
                                    <p:cond delay="0"/>
                                  </p:stCondLst>
                                  <p:childTnLst>
                                    <p:animClr clrSpc="rgb" dir="cw">
                                      <p:cBhvr override="childStyle">
                                        <p:cTn id="32" dur="250" autoRev="1" fill="hold"/>
                                        <p:tgtEl>
                                          <p:spTgt spid="10"/>
                                        </p:tgtEl>
                                        <p:attrNameLst>
                                          <p:attrName>style.color</p:attrName>
                                        </p:attrNameLst>
                                      </p:cBhvr>
                                      <p:to>
                                        <a:schemeClr val="bg1"/>
                                      </p:to>
                                    </p:animClr>
                                    <p:animClr clrSpc="rgb" dir="cw">
                                      <p:cBhvr>
                                        <p:cTn id="33" dur="250" autoRev="1" fill="hold"/>
                                        <p:tgtEl>
                                          <p:spTgt spid="10"/>
                                        </p:tgtEl>
                                        <p:attrNameLst>
                                          <p:attrName>fillcolor</p:attrName>
                                        </p:attrNameLst>
                                      </p:cBhvr>
                                      <p:to>
                                        <a:schemeClr val="bg1"/>
                                      </p:to>
                                    </p:animClr>
                                    <p:set>
                                      <p:cBhvr>
                                        <p:cTn id="34" dur="250" autoRev="1" fill="hold"/>
                                        <p:tgtEl>
                                          <p:spTgt spid="10"/>
                                        </p:tgtEl>
                                        <p:attrNameLst>
                                          <p:attrName>fill.type</p:attrName>
                                        </p:attrNameLst>
                                      </p:cBhvr>
                                      <p:to>
                                        <p:strVal val="solid"/>
                                      </p:to>
                                    </p:set>
                                    <p:set>
                                      <p:cBhvr>
                                        <p:cTn id="35" dur="250" autoRev="1"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P spid="10" grpId="0" animBg="1"/>
      <p:bldP spid="10" grpId="1" animBg="1"/>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Implement Sustainable Manufacturing?</a:t>
            </a:r>
            <a:endParaRPr lang="en-US" dirty="0"/>
          </a:p>
        </p:txBody>
      </p:sp>
      <p:sp>
        <p:nvSpPr>
          <p:cNvPr id="3" name="Content Placeholder 2"/>
          <p:cNvSpPr>
            <a:spLocks noGrp="1"/>
          </p:cNvSpPr>
          <p:nvPr>
            <p:ph idx="1"/>
          </p:nvPr>
        </p:nvSpPr>
        <p:spPr>
          <a:xfrm>
            <a:off x="457200" y="990601"/>
            <a:ext cx="8229600" cy="1219200"/>
          </a:xfrm>
        </p:spPr>
        <p:txBody>
          <a:bodyPr>
            <a:normAutofit/>
          </a:bodyPr>
          <a:lstStyle/>
          <a:p>
            <a:pPr marL="3175" indent="-3175" algn="ctr">
              <a:buNone/>
            </a:pPr>
            <a:r>
              <a:rPr lang="en-US" sz="1400" dirty="0" smtClean="0"/>
              <a:t>It can be overwhelming to think about all the work that would be required to make your company more sustainable.  </a:t>
            </a:r>
          </a:p>
          <a:p>
            <a:pPr marL="3175" indent="-3175" algn="ctr">
              <a:buNone/>
            </a:pPr>
            <a:r>
              <a:rPr lang="en-US" sz="1400" dirty="0" smtClean="0"/>
              <a:t>However, there is a spectrum of efforts you can make towards sustainable manufacturing.  Some involve more effort and investment than others.</a:t>
            </a:r>
            <a:r>
              <a:rPr lang="en-US" sz="1400" baseline="30000" dirty="0" smtClean="0"/>
              <a:t>1</a:t>
            </a:r>
            <a:endParaRPr lang="en-US" sz="1400" dirty="0" smtClean="0"/>
          </a:p>
          <a:p>
            <a:pPr marL="3175" indent="-3175" algn="ctr">
              <a:buNone/>
            </a:pPr>
            <a:endParaRPr lang="en-US" sz="1400" dirty="0" smtClean="0"/>
          </a:p>
          <a:p>
            <a:endParaRPr lang="en-US" dirty="0"/>
          </a:p>
        </p:txBody>
      </p:sp>
      <p:sp>
        <p:nvSpPr>
          <p:cNvPr id="34" name="Slide Number Placeholder 33"/>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22</a:t>
            </a:fld>
            <a:endParaRPr lang="en-US"/>
          </a:p>
        </p:txBody>
      </p:sp>
      <p:grpSp>
        <p:nvGrpSpPr>
          <p:cNvPr id="10" name="Group 28"/>
          <p:cNvGrpSpPr/>
          <p:nvPr/>
        </p:nvGrpSpPr>
        <p:grpSpPr>
          <a:xfrm rot="20525231">
            <a:off x="367666" y="2690717"/>
            <a:ext cx="1752600" cy="2667000"/>
            <a:chOff x="685800" y="2743200"/>
            <a:chExt cx="1752600" cy="2667000"/>
          </a:xfrm>
        </p:grpSpPr>
        <p:sp>
          <p:nvSpPr>
            <p:cNvPr id="4" name="Rounded Rectangle 3">
              <a:hlinkClick r:id="rId2" action="ppaction://hlinksldjump"/>
            </p:cNvPr>
            <p:cNvSpPr/>
            <p:nvPr/>
          </p:nvSpPr>
          <p:spPr>
            <a:xfrm>
              <a:off x="685800" y="2743200"/>
              <a:ext cx="1752600" cy="2667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b"/>
            <a:lstStyle/>
            <a:p>
              <a:pPr algn="ctr"/>
              <a:r>
                <a:rPr lang="en-US" sz="1500" b="1" u="sng" dirty="0" smtClean="0"/>
                <a:t>Housekeeping</a:t>
              </a:r>
            </a:p>
            <a:p>
              <a:pPr lvl="0" algn="ctr"/>
              <a:r>
                <a:rPr lang="en-US" sz="1400" dirty="0" smtClean="0"/>
                <a:t>Improvements in work practices and maintenance</a:t>
              </a:r>
              <a:endParaRPr lang="en-US" sz="1400" dirty="0"/>
            </a:p>
          </p:txBody>
        </p:sp>
        <p:pic>
          <p:nvPicPr>
            <p:cNvPr id="5" name="Picture 2" descr="C:\Documents and Settings\Morgan Barr\Local Settings\Temporary Internet Files\Content.IE5\DOHFF8NG\MCj04247520000[1].wmf">
              <a:hlinkClick r:id="rId2" action="ppaction://hlinksldjump"/>
            </p:cNvPr>
            <p:cNvPicPr>
              <a:picLocks noChangeAspect="1" noChangeArrowheads="1"/>
            </p:cNvPicPr>
            <p:nvPr/>
          </p:nvPicPr>
          <p:blipFill>
            <a:blip r:embed="rId3" cstate="print"/>
            <a:srcRect/>
            <a:stretch>
              <a:fillRect/>
            </a:stretch>
          </p:blipFill>
          <p:spPr bwMode="auto">
            <a:xfrm>
              <a:off x="914400" y="3124200"/>
              <a:ext cx="1255865" cy="990600"/>
            </a:xfrm>
            <a:prstGeom prst="rect">
              <a:avLst/>
            </a:prstGeom>
            <a:noFill/>
          </p:spPr>
        </p:pic>
      </p:grpSp>
      <p:grpSp>
        <p:nvGrpSpPr>
          <p:cNvPr id="11" name="Group 29"/>
          <p:cNvGrpSpPr/>
          <p:nvPr/>
        </p:nvGrpSpPr>
        <p:grpSpPr>
          <a:xfrm rot="20989648">
            <a:off x="2029186" y="2267404"/>
            <a:ext cx="1752600" cy="2667000"/>
            <a:chOff x="2514600" y="3200400"/>
            <a:chExt cx="1752600" cy="2667000"/>
          </a:xfrm>
        </p:grpSpPr>
        <p:sp>
          <p:nvSpPr>
            <p:cNvPr id="24" name="Rounded Rectangle 23">
              <a:hlinkClick r:id="rId4" action="ppaction://hlinksldjump"/>
            </p:cNvPr>
            <p:cNvSpPr/>
            <p:nvPr/>
          </p:nvSpPr>
          <p:spPr>
            <a:xfrm>
              <a:off x="2514600" y="3200400"/>
              <a:ext cx="1752600" cy="2667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b"/>
            <a:lstStyle/>
            <a:p>
              <a:pPr lvl="0" algn="ctr"/>
              <a:r>
                <a:rPr lang="en-US" sz="1600" b="1" u="sng" dirty="0" smtClean="0"/>
                <a:t>Process Optimization</a:t>
              </a:r>
              <a:r>
                <a:rPr lang="en-US" sz="1400" dirty="0" smtClean="0"/>
                <a:t>Making adjustments to processes to increase efficiency</a:t>
              </a:r>
              <a:endParaRPr lang="en-US" sz="1400" dirty="0"/>
            </a:p>
          </p:txBody>
        </p:sp>
        <p:pic>
          <p:nvPicPr>
            <p:cNvPr id="6" name="Picture 3" descr="C:\Users\Morgan\AppData\Local\Microsoft\Windows\Temporary Internet Files\Content.IE5\P8TQ053Y\MC900371028[1].wmf"/>
            <p:cNvPicPr>
              <a:picLocks noChangeAspect="1" noChangeArrowheads="1"/>
            </p:cNvPicPr>
            <p:nvPr/>
          </p:nvPicPr>
          <p:blipFill>
            <a:blip r:embed="rId5" cstate="print"/>
            <a:srcRect/>
            <a:stretch>
              <a:fillRect/>
            </a:stretch>
          </p:blipFill>
          <p:spPr bwMode="auto">
            <a:xfrm>
              <a:off x="2743200" y="3352800"/>
              <a:ext cx="1295400" cy="872774"/>
            </a:xfrm>
            <a:prstGeom prst="rect">
              <a:avLst/>
            </a:prstGeom>
            <a:noFill/>
          </p:spPr>
        </p:pic>
      </p:grpSp>
      <p:grpSp>
        <p:nvGrpSpPr>
          <p:cNvPr id="12" name="Group 30"/>
          <p:cNvGrpSpPr/>
          <p:nvPr/>
        </p:nvGrpSpPr>
        <p:grpSpPr>
          <a:xfrm>
            <a:off x="3698725" y="2057400"/>
            <a:ext cx="1752600" cy="2667000"/>
            <a:chOff x="4724400" y="3429000"/>
            <a:chExt cx="1752600" cy="2667000"/>
          </a:xfrm>
        </p:grpSpPr>
        <p:sp>
          <p:nvSpPr>
            <p:cNvPr id="25" name="Rounded Rectangle 24">
              <a:hlinkClick r:id="rId6" action="ppaction://hlinksldjump"/>
            </p:cNvPr>
            <p:cNvSpPr/>
            <p:nvPr/>
          </p:nvSpPr>
          <p:spPr>
            <a:xfrm>
              <a:off x="4724400" y="3429000"/>
              <a:ext cx="1752600" cy="2667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b"/>
            <a:lstStyle/>
            <a:p>
              <a:pPr lvl="0" algn="ctr"/>
              <a:r>
                <a:rPr lang="en-US" sz="1600" b="1" u="sng" dirty="0" smtClean="0"/>
                <a:t>Raw Material Substitution</a:t>
              </a:r>
              <a:endParaRPr lang="en-US" sz="1600" dirty="0" smtClean="0"/>
            </a:p>
            <a:p>
              <a:pPr lvl="0" algn="ctr"/>
              <a:r>
                <a:rPr lang="en-US" sz="1400" dirty="0" smtClean="0"/>
                <a:t>Shifting to more environmentally sound inputs</a:t>
              </a:r>
              <a:endParaRPr lang="en-US" sz="1400" dirty="0"/>
            </a:p>
          </p:txBody>
        </p:sp>
        <p:pic>
          <p:nvPicPr>
            <p:cNvPr id="7" name="Picture 9" descr="C:\Users\Morgan\AppData\Local\Microsoft\Windows\Temporary Internet Files\Content.IE5\P8TQ053Y\MC900215967[1].wmf"/>
            <p:cNvPicPr>
              <a:picLocks noChangeAspect="1" noChangeArrowheads="1"/>
            </p:cNvPicPr>
            <p:nvPr/>
          </p:nvPicPr>
          <p:blipFill>
            <a:blip r:embed="rId7" cstate="print"/>
            <a:srcRect/>
            <a:stretch>
              <a:fillRect/>
            </a:stretch>
          </p:blipFill>
          <p:spPr bwMode="auto">
            <a:xfrm>
              <a:off x="5181600" y="3657600"/>
              <a:ext cx="914400" cy="979200"/>
            </a:xfrm>
            <a:prstGeom prst="rect">
              <a:avLst/>
            </a:prstGeom>
            <a:noFill/>
          </p:spPr>
        </p:pic>
      </p:grpSp>
      <p:grpSp>
        <p:nvGrpSpPr>
          <p:cNvPr id="13" name="Group 31"/>
          <p:cNvGrpSpPr/>
          <p:nvPr/>
        </p:nvGrpSpPr>
        <p:grpSpPr>
          <a:xfrm rot="552474">
            <a:off x="5424817" y="2256640"/>
            <a:ext cx="1752600" cy="2667000"/>
            <a:chOff x="6019800" y="1600200"/>
            <a:chExt cx="1752600" cy="2667000"/>
          </a:xfrm>
        </p:grpSpPr>
        <p:sp>
          <p:nvSpPr>
            <p:cNvPr id="27" name="Rounded Rectangle 26">
              <a:hlinkClick r:id="rId8" action="ppaction://hlinksldjump"/>
            </p:cNvPr>
            <p:cNvSpPr/>
            <p:nvPr/>
          </p:nvSpPr>
          <p:spPr>
            <a:xfrm>
              <a:off x="6019800" y="1600200"/>
              <a:ext cx="1752600" cy="2667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b"/>
            <a:lstStyle/>
            <a:p>
              <a:pPr lvl="0" algn="ctr"/>
              <a:r>
                <a:rPr lang="en-US" sz="1600" b="1" u="sng" dirty="0" smtClean="0"/>
                <a:t>New Technologies</a:t>
              </a:r>
              <a:endParaRPr lang="en-US" sz="1600" dirty="0" smtClean="0"/>
            </a:p>
            <a:p>
              <a:pPr lvl="0" algn="ctr"/>
              <a:r>
                <a:rPr lang="en-US" sz="1400" dirty="0" smtClean="0"/>
                <a:t>Enable lower resource consumption, waste generation, emissions</a:t>
              </a:r>
              <a:endParaRPr lang="en-US" sz="1400" dirty="0"/>
            </a:p>
          </p:txBody>
        </p:sp>
        <p:pic>
          <p:nvPicPr>
            <p:cNvPr id="8" name="Picture 6" descr="C:\Users\Morgan\AppData\Local\Microsoft\Windows\Temporary Internet Files\Content.IE5\JQTMACFJ\MC900197887[1].wmf"/>
            <p:cNvPicPr>
              <a:picLocks noChangeAspect="1" noChangeArrowheads="1"/>
            </p:cNvPicPr>
            <p:nvPr/>
          </p:nvPicPr>
          <p:blipFill>
            <a:blip r:embed="rId9" cstate="print"/>
            <a:srcRect/>
            <a:stretch>
              <a:fillRect/>
            </a:stretch>
          </p:blipFill>
          <p:spPr bwMode="auto">
            <a:xfrm>
              <a:off x="6400800" y="1644534"/>
              <a:ext cx="1066800" cy="793866"/>
            </a:xfrm>
            <a:prstGeom prst="rect">
              <a:avLst/>
            </a:prstGeom>
            <a:noFill/>
          </p:spPr>
        </p:pic>
      </p:grpSp>
      <p:grpSp>
        <p:nvGrpSpPr>
          <p:cNvPr id="14" name="Group 32"/>
          <p:cNvGrpSpPr/>
          <p:nvPr/>
        </p:nvGrpSpPr>
        <p:grpSpPr>
          <a:xfrm rot="1285933">
            <a:off x="7091127" y="2667610"/>
            <a:ext cx="1752600" cy="2667000"/>
            <a:chOff x="7560174" y="2602618"/>
            <a:chExt cx="1752600" cy="2667000"/>
          </a:xfrm>
        </p:grpSpPr>
        <p:sp>
          <p:nvSpPr>
            <p:cNvPr id="26" name="Rounded Rectangle 25">
              <a:hlinkClick r:id="rId10" action="ppaction://hlinksldjump"/>
            </p:cNvPr>
            <p:cNvSpPr/>
            <p:nvPr/>
          </p:nvSpPr>
          <p:spPr>
            <a:xfrm>
              <a:off x="7560174" y="2602618"/>
              <a:ext cx="1752600" cy="2667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b"/>
            <a:lstStyle/>
            <a:p>
              <a:pPr lvl="0" algn="ctr"/>
              <a:r>
                <a:rPr lang="en-US" sz="1600" b="1" u="sng" dirty="0" smtClean="0"/>
                <a:t>New Product Design</a:t>
              </a:r>
              <a:endParaRPr lang="en-US" sz="1600" dirty="0" smtClean="0"/>
            </a:p>
            <a:p>
              <a:pPr lvl="0" algn="ctr"/>
              <a:r>
                <a:rPr lang="en-US" sz="1400" dirty="0" smtClean="0"/>
                <a:t>Minimize impacts throughout product lifecycle</a:t>
              </a:r>
              <a:endParaRPr lang="en-US" sz="1400" dirty="0"/>
            </a:p>
          </p:txBody>
        </p:sp>
        <p:pic>
          <p:nvPicPr>
            <p:cNvPr id="9" name="Picture 2" descr="C:\Users\Morgan\AppData\Local\Microsoft\Windows\Temporary Internet Files\Content.IE5\JQTMACFJ\MC900437095[1].png"/>
            <p:cNvPicPr>
              <a:picLocks noChangeAspect="1" noChangeArrowheads="1"/>
            </p:cNvPicPr>
            <p:nvPr/>
          </p:nvPicPr>
          <p:blipFill>
            <a:blip r:embed="rId11" cstate="print"/>
            <a:srcRect/>
            <a:stretch>
              <a:fillRect/>
            </a:stretch>
          </p:blipFill>
          <p:spPr bwMode="auto">
            <a:xfrm>
              <a:off x="7924800" y="2819400"/>
              <a:ext cx="990600" cy="990600"/>
            </a:xfrm>
            <a:prstGeom prst="rect">
              <a:avLst/>
            </a:prstGeom>
            <a:noFill/>
          </p:spPr>
        </p:pic>
      </p:grpSp>
      <p:sp>
        <p:nvSpPr>
          <p:cNvPr id="28" name="TextBox 27"/>
          <p:cNvSpPr txBox="1"/>
          <p:nvPr/>
        </p:nvSpPr>
        <p:spPr>
          <a:xfrm>
            <a:off x="381000" y="6400800"/>
            <a:ext cx="7315200" cy="400110"/>
          </a:xfrm>
          <a:prstGeom prst="rect">
            <a:avLst/>
          </a:prstGeom>
          <a:noFill/>
        </p:spPr>
        <p:txBody>
          <a:bodyPr wrap="square" rtlCol="0">
            <a:spAutoFit/>
          </a:bodyPr>
          <a:lstStyle/>
          <a:p>
            <a:r>
              <a:rPr lang="en-US" sz="1000" baseline="30000" dirty="0" smtClean="0"/>
              <a:t>1</a:t>
            </a:r>
            <a:r>
              <a:rPr lang="en-US" sz="1000" dirty="0" smtClean="0"/>
              <a:t> “Government Strategies and Policies for Cleaner Production.” United Nations Environmental </a:t>
            </a:r>
            <a:r>
              <a:rPr lang="en-US" sz="1000" dirty="0" err="1" smtClean="0"/>
              <a:t>Programme</a:t>
            </a:r>
            <a:r>
              <a:rPr lang="en-US" sz="1000" dirty="0" smtClean="0"/>
              <a:t> and “Eco-Innovation in Industry: Enabling Green Growth” OECD </a:t>
            </a:r>
            <a:endParaRPr lang="en-US" sz="1000" baseline="30000" dirty="0"/>
          </a:p>
        </p:txBody>
      </p:sp>
      <p:sp>
        <p:nvSpPr>
          <p:cNvPr id="37" name="Curved Down Arrow 36"/>
          <p:cNvSpPr/>
          <p:nvPr/>
        </p:nvSpPr>
        <p:spPr>
          <a:xfrm>
            <a:off x="1371600" y="4724400"/>
            <a:ext cx="6553200" cy="990600"/>
          </a:xfrm>
          <a:prstGeom prst="curvedDownArrow">
            <a:avLst>
              <a:gd name="adj1" fmla="val 75778"/>
              <a:gd name="adj2" fmla="val 129363"/>
              <a:gd name="adj3" fmla="val 25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38" name="TextBox 37"/>
          <p:cNvSpPr txBox="1"/>
          <p:nvPr/>
        </p:nvSpPr>
        <p:spPr>
          <a:xfrm>
            <a:off x="762000" y="5726668"/>
            <a:ext cx="1981200" cy="369332"/>
          </a:xfrm>
          <a:prstGeom prst="rect">
            <a:avLst/>
          </a:prstGeom>
          <a:noFill/>
        </p:spPr>
        <p:txBody>
          <a:bodyPr wrap="square" rtlCol="0">
            <a:spAutoFit/>
          </a:bodyPr>
          <a:lstStyle/>
          <a:p>
            <a:r>
              <a:rPr lang="en-US" dirty="0" smtClean="0"/>
              <a:t>Generally easier</a:t>
            </a:r>
            <a:endParaRPr lang="en-US" dirty="0"/>
          </a:p>
        </p:txBody>
      </p:sp>
      <p:sp>
        <p:nvSpPr>
          <p:cNvPr id="39" name="TextBox 38"/>
          <p:cNvSpPr txBox="1"/>
          <p:nvPr/>
        </p:nvSpPr>
        <p:spPr>
          <a:xfrm>
            <a:off x="7162800" y="5638800"/>
            <a:ext cx="1752600" cy="369332"/>
          </a:xfrm>
          <a:prstGeom prst="rect">
            <a:avLst/>
          </a:prstGeom>
          <a:noFill/>
        </p:spPr>
        <p:txBody>
          <a:bodyPr wrap="square" rtlCol="0">
            <a:spAutoFit/>
          </a:bodyPr>
          <a:lstStyle/>
          <a:p>
            <a:r>
              <a:rPr lang="en-US" dirty="0" smtClean="0"/>
              <a:t>More Difficult</a:t>
            </a:r>
            <a:endParaRPr lang="en-US" dirty="0"/>
          </a:p>
        </p:txBody>
      </p:sp>
      <p:sp>
        <p:nvSpPr>
          <p:cNvPr id="40" name="TextBox 39"/>
          <p:cNvSpPr txBox="1"/>
          <p:nvPr/>
        </p:nvSpPr>
        <p:spPr>
          <a:xfrm>
            <a:off x="2819400" y="5486400"/>
            <a:ext cx="3429000" cy="646331"/>
          </a:xfrm>
          <a:prstGeom prst="rect">
            <a:avLst/>
          </a:prstGeom>
          <a:noFill/>
        </p:spPr>
        <p:txBody>
          <a:bodyPr wrap="square" rtlCol="0">
            <a:spAutoFit/>
          </a:bodyPr>
          <a:lstStyle/>
          <a:p>
            <a:pPr algn="ctr"/>
            <a:r>
              <a:rPr lang="en-US" i="1" dirty="0" smtClean="0"/>
              <a:t>Click on each of the boxes to learn more</a:t>
            </a:r>
            <a:endParaRPr lang="en-US" i="1" dirty="0"/>
          </a:p>
        </p:txBody>
      </p:sp>
      <p:sp>
        <p:nvSpPr>
          <p:cNvPr id="35" name="Right Arrow 34">
            <a:hlinkClick r:id="rId1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36" name="Picture 35" descr="House.png">
            <a:hlinkClick r:id="rId13" action="ppaction://hlinksldjump"/>
          </p:cNvPr>
          <p:cNvPicPr>
            <a:picLocks noChangeAspect="1"/>
          </p:cNvPicPr>
          <p:nvPr/>
        </p:nvPicPr>
        <p:blipFill>
          <a:blip r:embed="rId14" cstate="print"/>
          <a:stretch>
            <a:fillRect/>
          </a:stretch>
        </p:blipFill>
        <p:spPr>
          <a:xfrm>
            <a:off x="8229600" y="6400800"/>
            <a:ext cx="432504" cy="365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Benefits: A Closer Look</a:t>
            </a:r>
            <a:endParaRPr lang="en-US" dirty="0"/>
          </a:p>
        </p:txBody>
      </p:sp>
      <p:sp>
        <p:nvSpPr>
          <p:cNvPr id="3" name="Content Placeholder 2"/>
          <p:cNvSpPr>
            <a:spLocks noGrp="1"/>
          </p:cNvSpPr>
          <p:nvPr>
            <p:ph idx="1"/>
          </p:nvPr>
        </p:nvSpPr>
        <p:spPr>
          <a:xfrm>
            <a:off x="457200" y="838200"/>
            <a:ext cx="8229600" cy="609599"/>
          </a:xfrm>
        </p:spPr>
        <p:txBody>
          <a:bodyPr>
            <a:normAutofit fontScale="55000" lnSpcReduction="20000"/>
          </a:bodyPr>
          <a:lstStyle/>
          <a:p>
            <a:pPr algn="ctr">
              <a:buNone/>
            </a:pPr>
            <a:r>
              <a:rPr lang="en-US" dirty="0" smtClean="0"/>
              <a:t>Sustainability can have a positive effect on a number of business areas. </a:t>
            </a:r>
          </a:p>
          <a:p>
            <a:pPr algn="ctr">
              <a:buNone/>
            </a:pPr>
            <a:r>
              <a:rPr lang="en-US" dirty="0" smtClean="0"/>
              <a:t>Click on each item to learn more.</a:t>
            </a:r>
          </a:p>
          <a:p>
            <a:endParaRPr lang="en-US" dirty="0"/>
          </a:p>
        </p:txBody>
      </p:sp>
      <p:sp>
        <p:nvSpPr>
          <p:cNvPr id="24" name="Slide Number Placeholder 23"/>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23</a:t>
            </a:fld>
            <a:endParaRPr lang="en-US" dirty="0"/>
          </a:p>
        </p:txBody>
      </p:sp>
      <p:grpSp>
        <p:nvGrpSpPr>
          <p:cNvPr id="4" name="Group 3"/>
          <p:cNvGrpSpPr/>
          <p:nvPr/>
        </p:nvGrpSpPr>
        <p:grpSpPr>
          <a:xfrm>
            <a:off x="3505200" y="1600200"/>
            <a:ext cx="2133600" cy="1981200"/>
            <a:chOff x="3429000" y="3733800"/>
            <a:chExt cx="2133600" cy="1981200"/>
          </a:xfrm>
          <a:effectLst>
            <a:reflection blurRad="6350" stA="52000" endA="300" endPos="35000" dir="5400000" sy="-100000" algn="bl" rotWithShape="0"/>
          </a:effectLst>
        </p:grpSpPr>
        <p:sp>
          <p:nvSpPr>
            <p:cNvPr id="5" name="Rounded Rectangle 4">
              <a:hlinkClick r:id="rId3" action="ppaction://hlinksldjump"/>
            </p:cNvPr>
            <p:cNvSpPr/>
            <p:nvPr/>
          </p:nvSpPr>
          <p:spPr>
            <a:xfrm>
              <a:off x="3429000" y="3733800"/>
              <a:ext cx="2133600" cy="1981200"/>
            </a:xfrm>
            <a:prstGeom prst="roundRect">
              <a:avLst/>
            </a:prstGeom>
            <a:ln>
              <a:noFill/>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Regulatory Compliance Costs</a:t>
              </a:r>
              <a:endParaRPr lang="en-US" dirty="0"/>
            </a:p>
          </p:txBody>
        </p:sp>
        <p:pic>
          <p:nvPicPr>
            <p:cNvPr id="6" name="Picture 2" descr="C:\Documents and Settings\Morgan Barr\Local Settings\Temporary Internet Files\Content.IE5\KOKN5AYF\MCj02925740000[1].wmf">
              <a:hlinkClick r:id="rId3" action="ppaction://hlinksldjump"/>
            </p:cNvPr>
            <p:cNvPicPr>
              <a:picLocks noChangeAspect="1" noChangeArrowheads="1"/>
            </p:cNvPicPr>
            <p:nvPr/>
          </p:nvPicPr>
          <p:blipFill>
            <a:blip r:embed="rId4" cstate="print"/>
            <a:srcRect/>
            <a:stretch>
              <a:fillRect/>
            </a:stretch>
          </p:blipFill>
          <p:spPr bwMode="auto">
            <a:xfrm>
              <a:off x="3962400" y="3733800"/>
              <a:ext cx="1066800" cy="1083264"/>
            </a:xfrm>
            <a:prstGeom prst="rect">
              <a:avLst/>
            </a:prstGeom>
            <a:noFill/>
            <a:ln>
              <a:noFill/>
            </a:ln>
          </p:spPr>
        </p:pic>
      </p:grpSp>
      <p:grpSp>
        <p:nvGrpSpPr>
          <p:cNvPr id="7" name="Group 6"/>
          <p:cNvGrpSpPr/>
          <p:nvPr/>
        </p:nvGrpSpPr>
        <p:grpSpPr>
          <a:xfrm>
            <a:off x="762000" y="1600200"/>
            <a:ext cx="2133600" cy="1981200"/>
            <a:chOff x="609600" y="3733800"/>
            <a:chExt cx="2133600" cy="1981200"/>
          </a:xfrm>
          <a:effectLst>
            <a:reflection blurRad="6350" stA="52000" endA="300" endPos="35000" dir="5400000" sy="-100000" algn="bl" rotWithShape="0"/>
          </a:effectLst>
        </p:grpSpPr>
        <p:sp>
          <p:nvSpPr>
            <p:cNvPr id="8" name="Rounded Rectangle 7">
              <a:hlinkClick r:id="rId5" action="ppaction://hlinksldjump"/>
            </p:cNvPr>
            <p:cNvSpPr/>
            <p:nvPr/>
          </p:nvSpPr>
          <p:spPr>
            <a:xfrm>
              <a:off x="609600" y="3733800"/>
              <a:ext cx="2133600" cy="1981200"/>
            </a:xfrm>
            <a:prstGeom prst="roundRect">
              <a:avLst/>
            </a:prstGeom>
            <a:ln>
              <a:noFill/>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Resource and Production Costs</a:t>
              </a:r>
              <a:endParaRPr lang="en-US" dirty="0"/>
            </a:p>
          </p:txBody>
        </p:sp>
        <p:pic>
          <p:nvPicPr>
            <p:cNvPr id="9" name="Picture 3" descr="C:\Documents and Settings\Morgan Barr\Local Settings\Temporary Internet Files\Content.IE5\6GKNSFJD\MCj03331340000[1].wmf">
              <a:hlinkClick r:id="rId5" action="ppaction://hlinksldjump"/>
            </p:cNvPr>
            <p:cNvPicPr>
              <a:picLocks noChangeAspect="1" noChangeArrowheads="1"/>
            </p:cNvPicPr>
            <p:nvPr/>
          </p:nvPicPr>
          <p:blipFill>
            <a:blip r:embed="rId6" cstate="print"/>
            <a:srcRect/>
            <a:stretch>
              <a:fillRect/>
            </a:stretch>
          </p:blipFill>
          <p:spPr bwMode="auto">
            <a:xfrm>
              <a:off x="762000" y="3886200"/>
              <a:ext cx="1829714" cy="791870"/>
            </a:xfrm>
            <a:prstGeom prst="rect">
              <a:avLst/>
            </a:prstGeom>
            <a:noFill/>
            <a:ln>
              <a:noFill/>
            </a:ln>
          </p:spPr>
        </p:pic>
      </p:grpSp>
      <p:grpSp>
        <p:nvGrpSpPr>
          <p:cNvPr id="10" name="Group 9"/>
          <p:cNvGrpSpPr/>
          <p:nvPr/>
        </p:nvGrpSpPr>
        <p:grpSpPr>
          <a:xfrm>
            <a:off x="6172200" y="1600200"/>
            <a:ext cx="2133600" cy="1981200"/>
            <a:chOff x="6172200" y="3733800"/>
            <a:chExt cx="2133600" cy="1981200"/>
          </a:xfrm>
          <a:effectLst>
            <a:reflection blurRad="6350" stA="52000" endA="300" endPos="35000" dir="5400000" sy="-100000" algn="bl" rotWithShape="0"/>
          </a:effectLst>
        </p:grpSpPr>
        <p:sp>
          <p:nvSpPr>
            <p:cNvPr id="11" name="Rounded Rectangle 10">
              <a:hlinkClick r:id="rId7" action="ppaction://hlinksldjump"/>
            </p:cNvPr>
            <p:cNvSpPr/>
            <p:nvPr/>
          </p:nvSpPr>
          <p:spPr>
            <a:xfrm>
              <a:off x="6172200" y="3733800"/>
              <a:ext cx="2133600" cy="1981200"/>
            </a:xfrm>
            <a:prstGeom prst="roundRect">
              <a:avLst/>
            </a:prstGeom>
            <a:ln>
              <a:noFill/>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Sales and Brand Reputation</a:t>
              </a:r>
              <a:endParaRPr lang="en-US" dirty="0"/>
            </a:p>
          </p:txBody>
        </p:sp>
        <p:pic>
          <p:nvPicPr>
            <p:cNvPr id="12" name="Picture 5" descr="C:\Documents and Settings\Morgan Barr\My Documents\My Pictures\Microsoft Clip Organizer\j0240409.wmf">
              <a:hlinkClick r:id="rId8" action="ppaction://hlinksldjump"/>
            </p:cNvPr>
            <p:cNvPicPr>
              <a:picLocks noChangeAspect="1" noChangeArrowheads="1"/>
            </p:cNvPicPr>
            <p:nvPr/>
          </p:nvPicPr>
          <p:blipFill>
            <a:blip r:embed="rId9" cstate="print">
              <a:grayscl/>
              <a:lum contrast="30000"/>
            </a:blip>
            <a:srcRect/>
            <a:stretch>
              <a:fillRect/>
            </a:stretch>
          </p:blipFill>
          <p:spPr bwMode="auto">
            <a:xfrm>
              <a:off x="6705600" y="3810000"/>
              <a:ext cx="951281" cy="1105648"/>
            </a:xfrm>
            <a:prstGeom prst="rect">
              <a:avLst/>
            </a:prstGeom>
            <a:noFill/>
            <a:ln>
              <a:noFill/>
            </a:ln>
          </p:spPr>
        </p:pic>
      </p:grpSp>
      <p:sp>
        <p:nvSpPr>
          <p:cNvPr id="13" name="Right Arrow 12">
            <a:hlinkClick r:id="rId10"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4" name="Picture 13" descr="House.png">
            <a:hlinkClick r:id="rId11" action="ppaction://hlinksldjump"/>
          </p:cNvPr>
          <p:cNvPicPr>
            <a:picLocks noChangeAspect="1"/>
          </p:cNvPicPr>
          <p:nvPr/>
        </p:nvPicPr>
        <p:blipFill>
          <a:blip r:embed="rId12" cstate="print"/>
          <a:stretch>
            <a:fillRect/>
          </a:stretch>
        </p:blipFill>
        <p:spPr>
          <a:xfrm>
            <a:off x="8229600" y="6400800"/>
            <a:ext cx="432504" cy="365760"/>
          </a:xfrm>
          <a:prstGeom prst="rect">
            <a:avLst/>
          </a:prstGeom>
        </p:spPr>
      </p:pic>
      <p:grpSp>
        <p:nvGrpSpPr>
          <p:cNvPr id="15" name="Group 20"/>
          <p:cNvGrpSpPr/>
          <p:nvPr/>
        </p:nvGrpSpPr>
        <p:grpSpPr>
          <a:xfrm>
            <a:off x="5105400" y="4038600"/>
            <a:ext cx="2133600" cy="1981200"/>
            <a:chOff x="4724400" y="4038600"/>
            <a:chExt cx="2133600" cy="1981200"/>
          </a:xfrm>
          <a:effectLst>
            <a:reflection blurRad="6350" stA="52000" endA="300" endPos="35000" dir="5400000" sy="-100000" algn="bl" rotWithShape="0"/>
          </a:effectLst>
        </p:grpSpPr>
        <p:sp>
          <p:nvSpPr>
            <p:cNvPr id="19" name="Rounded Rectangle 18">
              <a:hlinkClick r:id="rId13" action="ppaction://hlinksldjump"/>
            </p:cNvPr>
            <p:cNvSpPr/>
            <p:nvPr/>
          </p:nvSpPr>
          <p:spPr>
            <a:xfrm>
              <a:off x="4724400" y="4038600"/>
              <a:ext cx="2133600" cy="1981200"/>
            </a:xfrm>
            <a:prstGeom prst="roundRect">
              <a:avLst/>
            </a:prstGeom>
            <a:ln>
              <a:noFill/>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Employee Hiring and Retention</a:t>
              </a:r>
              <a:endParaRPr lang="en-US" dirty="0"/>
            </a:p>
          </p:txBody>
        </p:sp>
        <p:pic>
          <p:nvPicPr>
            <p:cNvPr id="1027" name="Picture 3"/>
            <p:cNvPicPr>
              <a:picLocks noChangeAspect="1" noChangeArrowheads="1"/>
            </p:cNvPicPr>
            <p:nvPr/>
          </p:nvPicPr>
          <p:blipFill>
            <a:blip r:embed="rId14" cstate="print">
              <a:grayscl/>
            </a:blip>
            <a:srcRect/>
            <a:stretch>
              <a:fillRect/>
            </a:stretch>
          </p:blipFill>
          <p:spPr bwMode="auto">
            <a:xfrm>
              <a:off x="4876800" y="4038600"/>
              <a:ext cx="1733550" cy="1219200"/>
            </a:xfrm>
            <a:prstGeom prst="rect">
              <a:avLst/>
            </a:prstGeom>
            <a:noFill/>
            <a:ln w="9525">
              <a:noFill/>
              <a:miter lim="800000"/>
              <a:headEnd/>
              <a:tailEnd/>
            </a:ln>
            <a:effectLst/>
          </p:spPr>
        </p:pic>
      </p:grpSp>
      <p:grpSp>
        <p:nvGrpSpPr>
          <p:cNvPr id="17" name="Group 19"/>
          <p:cNvGrpSpPr/>
          <p:nvPr/>
        </p:nvGrpSpPr>
        <p:grpSpPr>
          <a:xfrm>
            <a:off x="2057400" y="4038600"/>
            <a:ext cx="2133600" cy="1981200"/>
            <a:chOff x="1676400" y="4038600"/>
            <a:chExt cx="2133600" cy="1981200"/>
          </a:xfrm>
          <a:effectLst>
            <a:reflection blurRad="6350" stA="52000" endA="300" endPos="35000" dir="5400000" sy="-100000" algn="bl" rotWithShape="0"/>
          </a:effectLst>
        </p:grpSpPr>
        <p:sp>
          <p:nvSpPr>
            <p:cNvPr id="16" name="Rounded Rectangle 15">
              <a:hlinkClick r:id="rId8" action="ppaction://hlinksldjump"/>
            </p:cNvPr>
            <p:cNvSpPr/>
            <p:nvPr/>
          </p:nvSpPr>
          <p:spPr>
            <a:xfrm>
              <a:off x="1676400" y="4038600"/>
              <a:ext cx="2133600" cy="1981200"/>
            </a:xfrm>
            <a:prstGeom prst="roundRect">
              <a:avLst/>
            </a:prstGeom>
            <a:ln>
              <a:noFill/>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Financing and Capital</a:t>
              </a:r>
              <a:endParaRPr lang="en-US" dirty="0"/>
            </a:p>
          </p:txBody>
        </p:sp>
        <p:pic>
          <p:nvPicPr>
            <p:cNvPr id="1028" name="Picture 4">
              <a:hlinkClick r:id="rId8" action="ppaction://hlinksldjump"/>
            </p:cNvPr>
            <p:cNvPicPr>
              <a:picLocks noChangeAspect="1" noChangeArrowheads="1"/>
            </p:cNvPicPr>
            <p:nvPr/>
          </p:nvPicPr>
          <p:blipFill>
            <a:blip r:embed="rId15" cstate="print"/>
            <a:srcRect/>
            <a:stretch>
              <a:fillRect/>
            </a:stretch>
          </p:blipFill>
          <p:spPr bwMode="auto">
            <a:xfrm>
              <a:off x="2209800" y="4114800"/>
              <a:ext cx="1066800" cy="1212045"/>
            </a:xfrm>
            <a:prstGeom prst="rect">
              <a:avLst/>
            </a:prstGeom>
            <a:noFill/>
            <a:ln w="9525">
              <a:noFill/>
              <a:miter lim="800000"/>
              <a:headEnd/>
              <a:tailEnd/>
            </a:ln>
            <a:effectLst/>
          </p:spPr>
        </p:pic>
      </p:gr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Resource and Production Costs</a:t>
            </a:r>
            <a:endParaRPr lang="en-US" dirty="0"/>
          </a:p>
        </p:txBody>
      </p:sp>
      <p:sp>
        <p:nvSpPr>
          <p:cNvPr id="3" name="Content Placeholder 2"/>
          <p:cNvSpPr>
            <a:spLocks noGrp="1"/>
          </p:cNvSpPr>
          <p:nvPr>
            <p:ph idx="1"/>
          </p:nvPr>
        </p:nvSpPr>
        <p:spPr>
          <a:xfrm>
            <a:off x="457200" y="1295400"/>
            <a:ext cx="4724400" cy="4953000"/>
          </a:xfrm>
        </p:spPr>
        <p:txBody>
          <a:bodyPr>
            <a:normAutofit/>
          </a:bodyPr>
          <a:lstStyle/>
          <a:p>
            <a:pPr lvl="0">
              <a:spcBef>
                <a:spcPts val="0"/>
              </a:spcBef>
              <a:spcAft>
                <a:spcPts val="1200"/>
              </a:spcAft>
            </a:pPr>
            <a:r>
              <a:rPr lang="en-US" sz="1600" dirty="0" smtClean="0"/>
              <a:t>Forty-four percent of CEOs from the Accenture survey reported that </a:t>
            </a:r>
            <a:r>
              <a:rPr lang="en-US" sz="1600" b="1" dirty="0" smtClean="0">
                <a:solidFill>
                  <a:schemeClr val="accent5"/>
                </a:solidFill>
              </a:rPr>
              <a:t>revenue growth or cost reduction was a major motivation</a:t>
            </a:r>
            <a:r>
              <a:rPr lang="en-US" sz="1600" dirty="0" smtClean="0"/>
              <a:t> for their sustainability efforts.</a:t>
            </a:r>
            <a:r>
              <a:rPr lang="en-US" sz="1600" baseline="30000" dirty="0" smtClean="0"/>
              <a:t>1</a:t>
            </a:r>
          </a:p>
          <a:p>
            <a:pPr>
              <a:spcBef>
                <a:spcPts val="0"/>
              </a:spcBef>
              <a:spcAft>
                <a:spcPts val="1200"/>
              </a:spcAft>
            </a:pPr>
            <a:r>
              <a:rPr lang="en-US" sz="1600" dirty="0" smtClean="0"/>
              <a:t>Sustainable manufacturing practices increase production efficiency, primarily through increased resource efficiency.   Resource efficiency includes things like energy, water, and material efficiency.  </a:t>
            </a:r>
            <a:r>
              <a:rPr lang="en-US" sz="1600" b="1" dirty="0" smtClean="0">
                <a:solidFill>
                  <a:schemeClr val="accent5"/>
                </a:solidFill>
              </a:rPr>
              <a:t>Increasing your resource efficiency will lower your material and input costs</a:t>
            </a:r>
            <a:r>
              <a:rPr lang="en-US" sz="1600" dirty="0" smtClean="0"/>
              <a:t>.</a:t>
            </a:r>
            <a:r>
              <a:rPr lang="en-US" sz="1600" baseline="30000" dirty="0" smtClean="0"/>
              <a:t>2</a:t>
            </a:r>
            <a:endParaRPr lang="en-US" sz="1600" dirty="0" smtClean="0"/>
          </a:p>
          <a:p>
            <a:pPr lvl="0">
              <a:spcBef>
                <a:spcPts val="0"/>
              </a:spcBef>
              <a:spcAft>
                <a:spcPts val="1200"/>
              </a:spcAft>
            </a:pPr>
            <a:r>
              <a:rPr lang="en-US" sz="1600" dirty="0" smtClean="0"/>
              <a:t>Sustainable manufacturing can also </a:t>
            </a:r>
            <a:r>
              <a:rPr lang="en-US" sz="1600" b="1" dirty="0" smtClean="0">
                <a:solidFill>
                  <a:schemeClr val="accent5"/>
                </a:solidFill>
              </a:rPr>
              <a:t>lower the cost of waste removal</a:t>
            </a:r>
            <a:r>
              <a:rPr lang="en-US" sz="1600" dirty="0" smtClean="0"/>
              <a:t>, as you produce less waste and byproducts, and </a:t>
            </a:r>
            <a:r>
              <a:rPr lang="en-US" sz="1600" b="1" dirty="0" smtClean="0">
                <a:solidFill>
                  <a:schemeClr val="accent5"/>
                </a:solidFill>
              </a:rPr>
              <a:t>reduce transportation costs </a:t>
            </a:r>
            <a:r>
              <a:rPr lang="en-US" sz="1600" dirty="0" smtClean="0"/>
              <a:t>through lower product weight and more efficient transportation.</a:t>
            </a:r>
            <a:r>
              <a:rPr lang="en-US" sz="1600" baseline="30000" dirty="0" smtClean="0"/>
              <a:t>3</a:t>
            </a:r>
            <a:endParaRPr lang="en-US" sz="1600" dirty="0" smtClean="0"/>
          </a:p>
        </p:txBody>
      </p:sp>
      <p:sp>
        <p:nvSpPr>
          <p:cNvPr id="14" name="Slide Number Placeholder 13"/>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24</a:t>
            </a:fld>
            <a:endParaRPr lang="en-US" dirty="0"/>
          </a:p>
        </p:txBody>
      </p:sp>
      <p:sp>
        <p:nvSpPr>
          <p:cNvPr id="6" name="TextBox 5"/>
          <p:cNvSpPr txBox="1"/>
          <p:nvPr/>
        </p:nvSpPr>
        <p:spPr>
          <a:xfrm>
            <a:off x="152400" y="6304002"/>
            <a:ext cx="8610600" cy="553998"/>
          </a:xfrm>
          <a:prstGeom prst="rect">
            <a:avLst/>
          </a:prstGeom>
          <a:noFill/>
        </p:spPr>
        <p:txBody>
          <a:bodyPr wrap="square" rtlCol="0">
            <a:spAutoFit/>
          </a:bodyPr>
          <a:lstStyle/>
          <a:p>
            <a:r>
              <a:rPr lang="en-US" sz="1000" baseline="30000" dirty="0" smtClean="0"/>
              <a:t>1</a:t>
            </a:r>
            <a:r>
              <a:rPr lang="en-US" sz="1000" dirty="0" smtClean="0"/>
              <a:t> Accenture and the United Nations Global Compact “A New Era of Sustainability: UN Global Compact-Accenture CEO Study 2010.”</a:t>
            </a:r>
          </a:p>
          <a:p>
            <a:r>
              <a:rPr lang="en-US" sz="1000" baseline="30000" dirty="0" smtClean="0"/>
              <a:t>2  </a:t>
            </a:r>
            <a:r>
              <a:rPr lang="en-US" sz="1000" dirty="0" smtClean="0"/>
              <a:t>UNEP  Life Cycle Initiative “Life Cycle Management”</a:t>
            </a:r>
          </a:p>
          <a:p>
            <a:r>
              <a:rPr lang="en-US" sz="1000" baseline="30000" dirty="0" smtClean="0"/>
              <a:t>3 </a:t>
            </a:r>
            <a:r>
              <a:rPr lang="en-US" sz="1000" dirty="0" smtClean="0"/>
              <a:t>“The Sustainability Advantage.” Bob Willard. </a:t>
            </a:r>
            <a:endParaRPr lang="en-US" sz="1000" baseline="30000" dirty="0" smtClean="0"/>
          </a:p>
        </p:txBody>
      </p:sp>
      <p:pic>
        <p:nvPicPr>
          <p:cNvPr id="2050" name="Picture 2" descr="C:\Documents and Settings\Morgan Barr\My Documents\My Pictures\Microsoft Clip Organizer\j0280796.wmf"/>
          <p:cNvPicPr>
            <a:picLocks noChangeAspect="1" noChangeArrowheads="1"/>
          </p:cNvPicPr>
          <p:nvPr/>
        </p:nvPicPr>
        <p:blipFill>
          <a:blip r:embed="rId2" cstate="print"/>
          <a:srcRect/>
          <a:stretch>
            <a:fillRect/>
          </a:stretch>
        </p:blipFill>
        <p:spPr bwMode="auto">
          <a:xfrm>
            <a:off x="7696200" y="228600"/>
            <a:ext cx="1062273" cy="1416867"/>
          </a:xfrm>
          <a:prstGeom prst="rect">
            <a:avLst/>
          </a:prstGeom>
          <a:noFill/>
        </p:spPr>
      </p:pic>
      <p:sp>
        <p:nvSpPr>
          <p:cNvPr id="9" name="Right Arrow 8">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0" name="Picture 9"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
        <p:nvSpPr>
          <p:cNvPr id="12" name="Rounded Rectangle 11"/>
          <p:cNvSpPr/>
          <p:nvPr/>
        </p:nvSpPr>
        <p:spPr>
          <a:xfrm>
            <a:off x="5486400" y="1905000"/>
            <a:ext cx="3200400" cy="4038600"/>
          </a:xfrm>
          <a:prstGeom prst="roundRect">
            <a:avLst/>
          </a:prstGeom>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rtlCol="0" anchor="t"/>
          <a:lstStyle/>
          <a:p>
            <a:pPr algn="ctr"/>
            <a:r>
              <a:rPr lang="en-US" sz="1600" dirty="0" smtClean="0"/>
              <a:t>Some Ways Sustainable Practices can Lower Production Expenses</a:t>
            </a:r>
            <a:r>
              <a:rPr lang="en-US" sz="1600" baseline="30000" dirty="0" smtClean="0"/>
              <a:t>3</a:t>
            </a:r>
            <a:endParaRPr lang="en-US" sz="1600" dirty="0" smtClean="0"/>
          </a:p>
          <a:p>
            <a:pPr>
              <a:buFont typeface="Arial" pitchFamily="34" charset="0"/>
              <a:buChar char="•"/>
            </a:pPr>
            <a:endParaRPr lang="en-US" dirty="0" smtClean="0"/>
          </a:p>
          <a:p>
            <a:pPr>
              <a:spcAft>
                <a:spcPts val="600"/>
              </a:spcAft>
              <a:buFont typeface="Arial" pitchFamily="34" charset="0"/>
              <a:buChar char="•"/>
            </a:pPr>
            <a:r>
              <a:rPr lang="en-US" sz="1400" b="1" dirty="0" smtClean="0"/>
              <a:t>Efficiency</a:t>
            </a:r>
            <a:r>
              <a:rPr lang="en-US" sz="1400" dirty="0" smtClean="0"/>
              <a:t> - Using fewer materials, energy, water and other inputs to produce each product.</a:t>
            </a:r>
          </a:p>
          <a:p>
            <a:pPr>
              <a:spcAft>
                <a:spcPts val="600"/>
              </a:spcAft>
              <a:buFont typeface="Arial" pitchFamily="34" charset="0"/>
              <a:buChar char="•"/>
            </a:pPr>
            <a:r>
              <a:rPr lang="en-US" sz="1400" b="1" dirty="0" smtClean="0"/>
              <a:t>Waste</a:t>
            </a:r>
            <a:r>
              <a:rPr lang="en-US" sz="1400" dirty="0" smtClean="0"/>
              <a:t> – Reducing or reusing scrap or wasted energy.  Recycling materials</a:t>
            </a:r>
          </a:p>
          <a:p>
            <a:pPr>
              <a:spcAft>
                <a:spcPts val="600"/>
              </a:spcAft>
              <a:buFont typeface="Arial" pitchFamily="34" charset="0"/>
              <a:buChar char="•"/>
            </a:pPr>
            <a:r>
              <a:rPr lang="en-US" sz="1400" b="1" dirty="0" smtClean="0"/>
              <a:t>Substitution</a:t>
            </a:r>
            <a:r>
              <a:rPr lang="en-US" sz="1400" dirty="0" smtClean="0"/>
              <a:t> – Use cheaper and more sustainable materials and energy sources</a:t>
            </a:r>
            <a:endParaRPr lang="en-US" sz="1400" b="1" dirty="0" smtClean="0"/>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Your Company’s Footprint?</a:t>
            </a:r>
            <a:endParaRPr lang="en-US" dirty="0"/>
          </a:p>
        </p:txBody>
      </p:sp>
      <p:sp>
        <p:nvSpPr>
          <p:cNvPr id="3" name="Content Placeholder 2"/>
          <p:cNvSpPr>
            <a:spLocks noGrp="1"/>
          </p:cNvSpPr>
          <p:nvPr>
            <p:ph idx="1"/>
          </p:nvPr>
        </p:nvSpPr>
        <p:spPr>
          <a:xfrm>
            <a:off x="457200" y="1143000"/>
            <a:ext cx="8229600" cy="2286000"/>
          </a:xfrm>
        </p:spPr>
        <p:txBody>
          <a:bodyPr>
            <a:normAutofit/>
          </a:bodyPr>
          <a:lstStyle/>
          <a:p>
            <a:pPr marL="1588" indent="-1588" algn="ctr">
              <a:spcAft>
                <a:spcPts val="1200"/>
              </a:spcAft>
              <a:buNone/>
            </a:pPr>
            <a:r>
              <a:rPr lang="en-US" sz="1800" dirty="0" smtClean="0"/>
              <a:t>When beginning to think about where you should focus your efforts, it’s tempting to start with the impacts within your operations or just within your facility.  But </a:t>
            </a:r>
            <a:r>
              <a:rPr lang="en-US" sz="1800" dirty="0" smtClean="0">
                <a:solidFill>
                  <a:schemeClr val="accent5"/>
                </a:solidFill>
              </a:rPr>
              <a:t>the effect of your product or service doesn’t stop at the factory gate</a:t>
            </a:r>
            <a:r>
              <a:rPr lang="en-US" sz="1800" dirty="0" smtClean="0"/>
              <a:t>.</a:t>
            </a:r>
          </a:p>
          <a:p>
            <a:pPr algn="ctr">
              <a:spcAft>
                <a:spcPts val="1200"/>
              </a:spcAft>
              <a:buNone/>
            </a:pPr>
            <a:r>
              <a:rPr lang="en-US" sz="1800" dirty="0" smtClean="0"/>
              <a:t>You need to think about the entire </a:t>
            </a:r>
            <a:r>
              <a:rPr lang="en-US" sz="1800" b="1" dirty="0" smtClean="0">
                <a:solidFill>
                  <a:schemeClr val="accent5"/>
                </a:solidFill>
              </a:rPr>
              <a:t>Life</a:t>
            </a:r>
            <a:r>
              <a:rPr lang="en-US" sz="1800" b="1" dirty="0" smtClean="0"/>
              <a:t> </a:t>
            </a:r>
            <a:r>
              <a:rPr lang="en-US" sz="1800" b="1" dirty="0" smtClean="0">
                <a:solidFill>
                  <a:schemeClr val="accent5"/>
                </a:solidFill>
              </a:rPr>
              <a:t>Cycle</a:t>
            </a:r>
            <a:r>
              <a:rPr lang="en-US" sz="1800" b="1" dirty="0" smtClean="0"/>
              <a:t> </a:t>
            </a:r>
            <a:r>
              <a:rPr lang="en-US" sz="1800" dirty="0" smtClean="0"/>
              <a:t>of your product, taking a </a:t>
            </a:r>
            <a:r>
              <a:rPr lang="en-US" sz="1800" b="1" dirty="0" smtClean="0">
                <a:solidFill>
                  <a:schemeClr val="accent5"/>
                </a:solidFill>
              </a:rPr>
              <a:t>cradle to grave </a:t>
            </a:r>
            <a:r>
              <a:rPr lang="en-US" sz="1800" dirty="0" smtClean="0"/>
              <a:t>approach from the inputs used to make your product to the impact it has when it is disposed of at the end of its life.</a:t>
            </a:r>
          </a:p>
        </p:txBody>
      </p:sp>
      <p:sp>
        <p:nvSpPr>
          <p:cNvPr id="22" name="Slide Number Placeholder 21"/>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25</a:t>
            </a:fld>
            <a:endParaRPr lang="en-US"/>
          </a:p>
        </p:txBody>
      </p:sp>
      <p:sp>
        <p:nvSpPr>
          <p:cNvPr id="4" name="Right Arrow 3"/>
          <p:cNvSpPr/>
          <p:nvPr/>
        </p:nvSpPr>
        <p:spPr>
          <a:xfrm>
            <a:off x="228600" y="3962400"/>
            <a:ext cx="8763000" cy="990600"/>
          </a:xfrm>
          <a:prstGeom prst="rightArrow">
            <a:avLst/>
          </a:prstGeom>
          <a:solidFill>
            <a:srgbClr val="008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Documents and Settings\Morgan Barr\Local Settings\Temporary Internet Files\Content.IE5\QG4CQ731\MCj04123040000[1].wmf"/>
          <p:cNvPicPr>
            <a:picLocks noChangeAspect="1" noChangeArrowheads="1"/>
          </p:cNvPicPr>
          <p:nvPr/>
        </p:nvPicPr>
        <p:blipFill>
          <a:blip r:embed="rId2" cstate="print">
            <a:grayscl/>
          </a:blip>
          <a:srcRect/>
          <a:stretch>
            <a:fillRect/>
          </a:stretch>
        </p:blipFill>
        <p:spPr bwMode="auto">
          <a:xfrm>
            <a:off x="5334000" y="3837198"/>
            <a:ext cx="457200" cy="825773"/>
          </a:xfrm>
          <a:prstGeom prst="rect">
            <a:avLst/>
          </a:prstGeom>
          <a:noFill/>
        </p:spPr>
      </p:pic>
      <p:pic>
        <p:nvPicPr>
          <p:cNvPr id="6" name="Picture 2" descr="C:\Documents and Settings\Morgan Barr\Local Settings\Temporary Internet Files\Content.IE5\HWTROHKK\MCj03184960000[1].wmf"/>
          <p:cNvPicPr>
            <a:picLocks noChangeAspect="1" noChangeArrowheads="1"/>
          </p:cNvPicPr>
          <p:nvPr/>
        </p:nvPicPr>
        <p:blipFill>
          <a:blip r:embed="rId3" cstate="print">
            <a:grayscl/>
          </a:blip>
          <a:srcRect/>
          <a:stretch>
            <a:fillRect/>
          </a:stretch>
        </p:blipFill>
        <p:spPr bwMode="auto">
          <a:xfrm>
            <a:off x="609600" y="4038600"/>
            <a:ext cx="1242413" cy="814491"/>
          </a:xfrm>
          <a:prstGeom prst="rect">
            <a:avLst/>
          </a:prstGeom>
          <a:noFill/>
        </p:spPr>
      </p:pic>
      <p:sp>
        <p:nvSpPr>
          <p:cNvPr id="7" name="TextBox 6"/>
          <p:cNvSpPr txBox="1"/>
          <p:nvPr/>
        </p:nvSpPr>
        <p:spPr>
          <a:xfrm>
            <a:off x="685800" y="4825425"/>
            <a:ext cx="1295400" cy="584775"/>
          </a:xfrm>
          <a:prstGeom prst="rect">
            <a:avLst/>
          </a:prstGeom>
          <a:noFill/>
        </p:spPr>
        <p:txBody>
          <a:bodyPr wrap="square" rtlCol="0">
            <a:spAutoFit/>
          </a:bodyPr>
          <a:lstStyle/>
          <a:p>
            <a:pPr algn="ctr"/>
            <a:r>
              <a:rPr lang="en-US" sz="1600" b="1" dirty="0" smtClean="0"/>
              <a:t>Materials and inputs</a:t>
            </a:r>
            <a:endParaRPr lang="en-US" sz="1600" b="1" dirty="0"/>
          </a:p>
        </p:txBody>
      </p:sp>
      <p:pic>
        <p:nvPicPr>
          <p:cNvPr id="8" name="Picture 4" descr="C:\Documents and Settings\Morgan Barr\My Documents\My Pictures\Microsoft Clip Organizer\j0281760.wmf"/>
          <p:cNvPicPr>
            <a:picLocks noChangeAspect="1" noChangeArrowheads="1"/>
          </p:cNvPicPr>
          <p:nvPr/>
        </p:nvPicPr>
        <p:blipFill>
          <a:blip r:embed="rId4" cstate="print">
            <a:lum contrast="20000"/>
          </a:blip>
          <a:srcRect/>
          <a:stretch>
            <a:fillRect/>
          </a:stretch>
        </p:blipFill>
        <p:spPr bwMode="auto">
          <a:xfrm>
            <a:off x="2814562" y="3810000"/>
            <a:ext cx="1147838" cy="990600"/>
          </a:xfrm>
          <a:prstGeom prst="rect">
            <a:avLst/>
          </a:prstGeom>
          <a:noFill/>
        </p:spPr>
      </p:pic>
      <p:sp>
        <p:nvSpPr>
          <p:cNvPr id="9" name="TextBox 8"/>
          <p:cNvSpPr txBox="1"/>
          <p:nvPr/>
        </p:nvSpPr>
        <p:spPr>
          <a:xfrm>
            <a:off x="2590800" y="4876800"/>
            <a:ext cx="1752600" cy="338554"/>
          </a:xfrm>
          <a:prstGeom prst="rect">
            <a:avLst/>
          </a:prstGeom>
          <a:noFill/>
        </p:spPr>
        <p:txBody>
          <a:bodyPr wrap="square" rtlCol="0">
            <a:spAutoFit/>
          </a:bodyPr>
          <a:lstStyle/>
          <a:p>
            <a:pPr algn="ctr"/>
            <a:r>
              <a:rPr lang="en-US" sz="1600" b="1" dirty="0" smtClean="0"/>
              <a:t>Manufacturing </a:t>
            </a:r>
            <a:endParaRPr lang="en-US" sz="1600" b="1" dirty="0"/>
          </a:p>
        </p:txBody>
      </p:sp>
      <p:pic>
        <p:nvPicPr>
          <p:cNvPr id="10" name="Picture 5" descr="C:\Documents and Settings\Morgan Barr\Local Settings\Temporary Internet Files\Content.IE5\JB0IZ5DX\MCj03985230000[1].wmf"/>
          <p:cNvPicPr>
            <a:picLocks noChangeAspect="1" noChangeArrowheads="1"/>
          </p:cNvPicPr>
          <p:nvPr/>
        </p:nvPicPr>
        <p:blipFill>
          <a:blip r:embed="rId5" cstate="print">
            <a:grayscl/>
          </a:blip>
          <a:srcRect/>
          <a:stretch>
            <a:fillRect/>
          </a:stretch>
        </p:blipFill>
        <p:spPr bwMode="auto">
          <a:xfrm>
            <a:off x="4724400" y="4343400"/>
            <a:ext cx="985021" cy="486612"/>
          </a:xfrm>
          <a:prstGeom prst="rect">
            <a:avLst/>
          </a:prstGeom>
          <a:noFill/>
        </p:spPr>
      </p:pic>
      <p:pic>
        <p:nvPicPr>
          <p:cNvPr id="11" name="Picture 7" descr="C:\Documents and Settings\Morgan Barr\Local Settings\Temporary Internet Files\Content.IE5\KTLFASY6\MCj04413350000[1].png"/>
          <p:cNvPicPr>
            <a:picLocks noChangeAspect="1" noChangeArrowheads="1"/>
          </p:cNvPicPr>
          <p:nvPr/>
        </p:nvPicPr>
        <p:blipFill>
          <a:blip r:embed="rId6" cstate="print">
            <a:grayscl/>
          </a:blip>
          <a:srcRect/>
          <a:stretch>
            <a:fillRect/>
          </a:stretch>
        </p:blipFill>
        <p:spPr bwMode="auto">
          <a:xfrm>
            <a:off x="5715000" y="4267200"/>
            <a:ext cx="609600" cy="609600"/>
          </a:xfrm>
          <a:prstGeom prst="rect">
            <a:avLst/>
          </a:prstGeom>
          <a:noFill/>
        </p:spPr>
      </p:pic>
      <p:sp>
        <p:nvSpPr>
          <p:cNvPr id="12" name="TextBox 11"/>
          <p:cNvSpPr txBox="1"/>
          <p:nvPr/>
        </p:nvSpPr>
        <p:spPr>
          <a:xfrm>
            <a:off x="4800600" y="4901625"/>
            <a:ext cx="1600200" cy="338554"/>
          </a:xfrm>
          <a:prstGeom prst="rect">
            <a:avLst/>
          </a:prstGeom>
          <a:noFill/>
        </p:spPr>
        <p:txBody>
          <a:bodyPr wrap="square" rtlCol="0">
            <a:spAutoFit/>
          </a:bodyPr>
          <a:lstStyle/>
          <a:p>
            <a:pPr algn="ctr"/>
            <a:r>
              <a:rPr lang="en-US" sz="1600" b="1" dirty="0" smtClean="0"/>
              <a:t>Product Use </a:t>
            </a:r>
            <a:endParaRPr lang="en-US" sz="1600" b="1" dirty="0"/>
          </a:p>
        </p:txBody>
      </p:sp>
      <p:pic>
        <p:nvPicPr>
          <p:cNvPr id="13" name="Picture 8" descr="C:\Documents and Settings\Morgan Barr\Local Settings\Temporary Internet Files\Content.IE5\V25ZTYR2\MCj02979870000[1].wmf"/>
          <p:cNvPicPr>
            <a:picLocks noChangeAspect="1" noChangeArrowheads="1"/>
          </p:cNvPicPr>
          <p:nvPr/>
        </p:nvPicPr>
        <p:blipFill>
          <a:blip r:embed="rId7" cstate="print"/>
          <a:srcRect/>
          <a:stretch>
            <a:fillRect/>
          </a:stretch>
        </p:blipFill>
        <p:spPr bwMode="auto">
          <a:xfrm>
            <a:off x="7306470" y="4114800"/>
            <a:ext cx="846930" cy="866790"/>
          </a:xfrm>
          <a:prstGeom prst="rect">
            <a:avLst/>
          </a:prstGeom>
          <a:noFill/>
        </p:spPr>
      </p:pic>
      <p:sp>
        <p:nvSpPr>
          <p:cNvPr id="14" name="TextBox 13"/>
          <p:cNvSpPr txBox="1"/>
          <p:nvPr/>
        </p:nvSpPr>
        <p:spPr>
          <a:xfrm>
            <a:off x="6934200" y="4901625"/>
            <a:ext cx="1828800" cy="338554"/>
          </a:xfrm>
          <a:prstGeom prst="rect">
            <a:avLst/>
          </a:prstGeom>
          <a:noFill/>
        </p:spPr>
        <p:txBody>
          <a:bodyPr wrap="square" rtlCol="0">
            <a:spAutoFit/>
          </a:bodyPr>
          <a:lstStyle/>
          <a:p>
            <a:pPr algn="ctr"/>
            <a:r>
              <a:rPr lang="en-US" sz="1600" b="1" dirty="0" smtClean="0"/>
              <a:t>End of Life</a:t>
            </a:r>
            <a:endParaRPr lang="en-US" sz="1600" b="1" dirty="0"/>
          </a:p>
        </p:txBody>
      </p:sp>
      <p:sp>
        <p:nvSpPr>
          <p:cNvPr id="15" name="TextBox 14"/>
          <p:cNvSpPr txBox="1"/>
          <p:nvPr/>
        </p:nvSpPr>
        <p:spPr>
          <a:xfrm>
            <a:off x="228600" y="3581400"/>
            <a:ext cx="8610600" cy="338554"/>
          </a:xfrm>
          <a:prstGeom prst="rect">
            <a:avLst/>
          </a:prstGeom>
          <a:noFill/>
        </p:spPr>
        <p:txBody>
          <a:bodyPr wrap="square" rtlCol="0">
            <a:spAutoFit/>
          </a:bodyPr>
          <a:lstStyle/>
          <a:p>
            <a:pPr algn="ctr"/>
            <a:r>
              <a:rPr lang="en-US" sz="1600" b="1" dirty="0" smtClean="0"/>
              <a:t>Basic Product Life Cycle</a:t>
            </a:r>
            <a:endParaRPr lang="en-US" sz="1600" b="1" dirty="0"/>
          </a:p>
        </p:txBody>
      </p:sp>
      <p:sp>
        <p:nvSpPr>
          <p:cNvPr id="17" name="TextBox 16"/>
          <p:cNvSpPr txBox="1"/>
          <p:nvPr/>
        </p:nvSpPr>
        <p:spPr>
          <a:xfrm>
            <a:off x="533400" y="6019800"/>
            <a:ext cx="8153400" cy="369332"/>
          </a:xfrm>
          <a:prstGeom prst="rect">
            <a:avLst/>
          </a:prstGeom>
          <a:noFill/>
        </p:spPr>
        <p:txBody>
          <a:bodyPr wrap="square" rtlCol="0">
            <a:spAutoFit/>
          </a:bodyPr>
          <a:lstStyle/>
          <a:p>
            <a:pPr marL="0" lvl="1"/>
            <a:r>
              <a:rPr lang="en-US" b="1" dirty="0" smtClean="0">
                <a:solidFill>
                  <a:schemeClr val="accent5"/>
                </a:solidFill>
              </a:rPr>
              <a:t>Let’s discuss how you would think about impacts across the life cycle.</a:t>
            </a:r>
            <a:endParaRPr lang="en-US" dirty="0"/>
          </a:p>
        </p:txBody>
      </p:sp>
      <p:sp>
        <p:nvSpPr>
          <p:cNvPr id="18" name="Right Arrow 17">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9" name="Picture 18"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20" name="Rounded Rectangle 19"/>
          <p:cNvSpPr/>
          <p:nvPr/>
        </p:nvSpPr>
        <p:spPr>
          <a:xfrm>
            <a:off x="609600" y="5410200"/>
            <a:ext cx="13716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Cradle</a:t>
            </a:r>
            <a:endParaRPr lang="en-US" dirty="0"/>
          </a:p>
        </p:txBody>
      </p:sp>
      <p:sp>
        <p:nvSpPr>
          <p:cNvPr id="21" name="Rounded Rectangle 20"/>
          <p:cNvSpPr/>
          <p:nvPr/>
        </p:nvSpPr>
        <p:spPr>
          <a:xfrm>
            <a:off x="7162800" y="5410200"/>
            <a:ext cx="13716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Grave</a:t>
            </a:r>
            <a:endParaRPr 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3000"/>
                            </p:stCondLst>
                            <p:childTnLst>
                              <p:par>
                                <p:cTn id="44" presetID="10" presetClass="entr" presetSubtype="0" fill="hold" grpId="0" nodeType="afterEffect">
                                  <p:stCondLst>
                                    <p:cond delay="200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2" grpId="0"/>
      <p:bldP spid="14" grpId="0"/>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Morgan Barr\Local Settings\Temporary Internet Files\Content.IE5\3T3MP2BV\MCj04401040000[1].png"/>
          <p:cNvPicPr>
            <a:picLocks noChangeAspect="1" noChangeArrowheads="1"/>
          </p:cNvPicPr>
          <p:nvPr/>
        </p:nvPicPr>
        <p:blipFill>
          <a:blip r:embed="rId2" cstate="print"/>
          <a:srcRect/>
          <a:stretch>
            <a:fillRect/>
          </a:stretch>
        </p:blipFill>
        <p:spPr bwMode="auto">
          <a:xfrm>
            <a:off x="2438400" y="3352800"/>
            <a:ext cx="483790" cy="514162"/>
          </a:xfrm>
          <a:prstGeom prst="rect">
            <a:avLst/>
          </a:prstGeom>
          <a:noFill/>
        </p:spPr>
      </p:pic>
      <p:sp>
        <p:nvSpPr>
          <p:cNvPr id="2" name="Title 1"/>
          <p:cNvSpPr>
            <a:spLocks noGrp="1"/>
          </p:cNvSpPr>
          <p:nvPr>
            <p:ph type="title"/>
          </p:nvPr>
        </p:nvSpPr>
        <p:spPr>
          <a:xfrm>
            <a:off x="152400" y="304800"/>
            <a:ext cx="6248400" cy="792162"/>
          </a:xfrm>
        </p:spPr>
        <p:txBody>
          <a:bodyPr>
            <a:normAutofit fontScale="90000"/>
          </a:bodyPr>
          <a:lstStyle/>
          <a:p>
            <a:r>
              <a:rPr lang="en-US" dirty="0" smtClean="0"/>
              <a:t>The Manufacturing and Product Life Cycle</a:t>
            </a:r>
            <a:endParaRPr lang="en-US" dirty="0"/>
          </a:p>
        </p:txBody>
      </p:sp>
      <p:sp>
        <p:nvSpPr>
          <p:cNvPr id="51" name="Slide Number Placeholder 50"/>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26</a:t>
            </a:fld>
            <a:endParaRPr lang="en-US"/>
          </a:p>
        </p:txBody>
      </p:sp>
      <p:sp>
        <p:nvSpPr>
          <p:cNvPr id="9" name="Freeform 8"/>
          <p:cNvSpPr/>
          <p:nvPr/>
        </p:nvSpPr>
        <p:spPr>
          <a:xfrm>
            <a:off x="990600" y="2057400"/>
            <a:ext cx="7162808" cy="3276600"/>
          </a:xfrm>
          <a:custGeom>
            <a:avLst/>
            <a:gdLst>
              <a:gd name="connsiteX0" fmla="*/ 0 w 7162800"/>
              <a:gd name="connsiteY0" fmla="*/ 1828800 h 3657600"/>
              <a:gd name="connsiteX1" fmla="*/ 1952665 w 7162800"/>
              <a:gd name="connsiteY1" fmla="*/ 200064 h 3657600"/>
              <a:gd name="connsiteX2" fmla="*/ 3581403 w 7162800"/>
              <a:gd name="connsiteY2" fmla="*/ 4 h 3657600"/>
              <a:gd name="connsiteX3" fmla="*/ 5210144 w 7162800"/>
              <a:gd name="connsiteY3" fmla="*/ 200066 h 3657600"/>
              <a:gd name="connsiteX4" fmla="*/ 7162801 w 7162800"/>
              <a:gd name="connsiteY4" fmla="*/ 1828810 h 3657600"/>
              <a:gd name="connsiteX5" fmla="*/ 5210139 w 7162800"/>
              <a:gd name="connsiteY5" fmla="*/ 3457549 h 3657600"/>
              <a:gd name="connsiteX6" fmla="*/ 3581400 w 7162800"/>
              <a:gd name="connsiteY6" fmla="*/ 3657610 h 3657600"/>
              <a:gd name="connsiteX7" fmla="*/ 1952660 w 7162800"/>
              <a:gd name="connsiteY7" fmla="*/ 3457548 h 3657600"/>
              <a:gd name="connsiteX8" fmla="*/ 1 w 7162800"/>
              <a:gd name="connsiteY8" fmla="*/ 1828806 h 3657600"/>
              <a:gd name="connsiteX9" fmla="*/ 0 w 7162800"/>
              <a:gd name="connsiteY9" fmla="*/ 1828800 h 3657600"/>
              <a:gd name="connsiteX10" fmla="*/ 914400 w 7162800"/>
              <a:gd name="connsiteY10" fmla="*/ 1828800 h 3657600"/>
              <a:gd name="connsiteX11" fmla="*/ 3581399 w 7162800"/>
              <a:gd name="connsiteY11" fmla="*/ 2743203 h 3657600"/>
              <a:gd name="connsiteX12" fmla="*/ 6248400 w 7162800"/>
              <a:gd name="connsiteY12" fmla="*/ 1828805 h 3657600"/>
              <a:gd name="connsiteX13" fmla="*/ 3581400 w 7162800"/>
              <a:gd name="connsiteY13" fmla="*/ 914405 h 3657600"/>
              <a:gd name="connsiteX14" fmla="*/ 914399 w 7162800"/>
              <a:gd name="connsiteY14" fmla="*/ 1828802 h 3657600"/>
              <a:gd name="connsiteX15" fmla="*/ 914400 w 7162800"/>
              <a:gd name="connsiteY15" fmla="*/ 1828800 h 3657600"/>
              <a:gd name="connsiteX0" fmla="*/ 2 w 7162808"/>
              <a:gd name="connsiteY0" fmla="*/ 1828796 h 3733796"/>
              <a:gd name="connsiteX1" fmla="*/ 1952667 w 7162808"/>
              <a:gd name="connsiteY1" fmla="*/ 200060 h 3733796"/>
              <a:gd name="connsiteX2" fmla="*/ 3581405 w 7162808"/>
              <a:gd name="connsiteY2" fmla="*/ 0 h 3733796"/>
              <a:gd name="connsiteX3" fmla="*/ 5210146 w 7162808"/>
              <a:gd name="connsiteY3" fmla="*/ 200062 h 3733796"/>
              <a:gd name="connsiteX4" fmla="*/ 7162803 w 7162808"/>
              <a:gd name="connsiteY4" fmla="*/ 1828806 h 3733796"/>
              <a:gd name="connsiteX5" fmla="*/ 5210141 w 7162808"/>
              <a:gd name="connsiteY5" fmla="*/ 3457545 h 3733796"/>
              <a:gd name="connsiteX6" fmla="*/ 3581402 w 7162808"/>
              <a:gd name="connsiteY6" fmla="*/ 3733796 h 3733796"/>
              <a:gd name="connsiteX7" fmla="*/ 1952662 w 7162808"/>
              <a:gd name="connsiteY7" fmla="*/ 3457544 h 3733796"/>
              <a:gd name="connsiteX8" fmla="*/ 3 w 7162808"/>
              <a:gd name="connsiteY8" fmla="*/ 1828802 h 3733796"/>
              <a:gd name="connsiteX9" fmla="*/ 2 w 7162808"/>
              <a:gd name="connsiteY9" fmla="*/ 1828796 h 3733796"/>
              <a:gd name="connsiteX10" fmla="*/ 914402 w 7162808"/>
              <a:gd name="connsiteY10" fmla="*/ 1828796 h 3733796"/>
              <a:gd name="connsiteX11" fmla="*/ 3581401 w 7162808"/>
              <a:gd name="connsiteY11" fmla="*/ 2743199 h 3733796"/>
              <a:gd name="connsiteX12" fmla="*/ 6248402 w 7162808"/>
              <a:gd name="connsiteY12" fmla="*/ 1828801 h 3733796"/>
              <a:gd name="connsiteX13" fmla="*/ 3581402 w 7162808"/>
              <a:gd name="connsiteY13" fmla="*/ 914401 h 3733796"/>
              <a:gd name="connsiteX14" fmla="*/ 914401 w 7162808"/>
              <a:gd name="connsiteY14" fmla="*/ 1828798 h 3733796"/>
              <a:gd name="connsiteX15" fmla="*/ 914402 w 7162808"/>
              <a:gd name="connsiteY15" fmla="*/ 1828796 h 3733796"/>
              <a:gd name="connsiteX0" fmla="*/ 2 w 7162808"/>
              <a:gd name="connsiteY0" fmla="*/ 1828796 h 3741738"/>
              <a:gd name="connsiteX1" fmla="*/ 1952667 w 7162808"/>
              <a:gd name="connsiteY1" fmla="*/ 200060 h 3741738"/>
              <a:gd name="connsiteX2" fmla="*/ 3581405 w 7162808"/>
              <a:gd name="connsiteY2" fmla="*/ 0 h 3741738"/>
              <a:gd name="connsiteX3" fmla="*/ 5210146 w 7162808"/>
              <a:gd name="connsiteY3" fmla="*/ 200062 h 3741738"/>
              <a:gd name="connsiteX4" fmla="*/ 7162803 w 7162808"/>
              <a:gd name="connsiteY4" fmla="*/ 1828806 h 3741738"/>
              <a:gd name="connsiteX5" fmla="*/ 5181602 w 7162808"/>
              <a:gd name="connsiteY5" fmla="*/ 3505196 h 3741738"/>
              <a:gd name="connsiteX6" fmla="*/ 3581402 w 7162808"/>
              <a:gd name="connsiteY6" fmla="*/ 3733796 h 3741738"/>
              <a:gd name="connsiteX7" fmla="*/ 1952662 w 7162808"/>
              <a:gd name="connsiteY7" fmla="*/ 3457544 h 3741738"/>
              <a:gd name="connsiteX8" fmla="*/ 3 w 7162808"/>
              <a:gd name="connsiteY8" fmla="*/ 1828802 h 3741738"/>
              <a:gd name="connsiteX9" fmla="*/ 2 w 7162808"/>
              <a:gd name="connsiteY9" fmla="*/ 1828796 h 3741738"/>
              <a:gd name="connsiteX10" fmla="*/ 914402 w 7162808"/>
              <a:gd name="connsiteY10" fmla="*/ 1828796 h 3741738"/>
              <a:gd name="connsiteX11" fmla="*/ 3581401 w 7162808"/>
              <a:gd name="connsiteY11" fmla="*/ 2743199 h 3741738"/>
              <a:gd name="connsiteX12" fmla="*/ 6248402 w 7162808"/>
              <a:gd name="connsiteY12" fmla="*/ 1828801 h 3741738"/>
              <a:gd name="connsiteX13" fmla="*/ 3581402 w 7162808"/>
              <a:gd name="connsiteY13" fmla="*/ 914401 h 3741738"/>
              <a:gd name="connsiteX14" fmla="*/ 914401 w 7162808"/>
              <a:gd name="connsiteY14" fmla="*/ 1828798 h 3741738"/>
              <a:gd name="connsiteX15" fmla="*/ 914402 w 7162808"/>
              <a:gd name="connsiteY15" fmla="*/ 1828796 h 3741738"/>
              <a:gd name="connsiteX0" fmla="*/ 2 w 7162808"/>
              <a:gd name="connsiteY0" fmla="*/ 1828796 h 3733796"/>
              <a:gd name="connsiteX1" fmla="*/ 1952667 w 7162808"/>
              <a:gd name="connsiteY1" fmla="*/ 200060 h 3733796"/>
              <a:gd name="connsiteX2" fmla="*/ 3581405 w 7162808"/>
              <a:gd name="connsiteY2" fmla="*/ 0 h 3733796"/>
              <a:gd name="connsiteX3" fmla="*/ 5210146 w 7162808"/>
              <a:gd name="connsiteY3" fmla="*/ 200062 h 3733796"/>
              <a:gd name="connsiteX4" fmla="*/ 7162803 w 7162808"/>
              <a:gd name="connsiteY4" fmla="*/ 1828806 h 3733796"/>
              <a:gd name="connsiteX5" fmla="*/ 5181602 w 7162808"/>
              <a:gd name="connsiteY5" fmla="*/ 3505196 h 3733796"/>
              <a:gd name="connsiteX6" fmla="*/ 3581402 w 7162808"/>
              <a:gd name="connsiteY6" fmla="*/ 3733796 h 3733796"/>
              <a:gd name="connsiteX7" fmla="*/ 1905002 w 7162808"/>
              <a:gd name="connsiteY7" fmla="*/ 3505196 h 3733796"/>
              <a:gd name="connsiteX8" fmla="*/ 3 w 7162808"/>
              <a:gd name="connsiteY8" fmla="*/ 1828802 h 3733796"/>
              <a:gd name="connsiteX9" fmla="*/ 2 w 7162808"/>
              <a:gd name="connsiteY9" fmla="*/ 1828796 h 3733796"/>
              <a:gd name="connsiteX10" fmla="*/ 914402 w 7162808"/>
              <a:gd name="connsiteY10" fmla="*/ 1828796 h 3733796"/>
              <a:gd name="connsiteX11" fmla="*/ 3581401 w 7162808"/>
              <a:gd name="connsiteY11" fmla="*/ 2743199 h 3733796"/>
              <a:gd name="connsiteX12" fmla="*/ 6248402 w 7162808"/>
              <a:gd name="connsiteY12" fmla="*/ 1828801 h 3733796"/>
              <a:gd name="connsiteX13" fmla="*/ 3581402 w 7162808"/>
              <a:gd name="connsiteY13" fmla="*/ 914401 h 3733796"/>
              <a:gd name="connsiteX14" fmla="*/ 914401 w 7162808"/>
              <a:gd name="connsiteY14" fmla="*/ 1828798 h 3733796"/>
              <a:gd name="connsiteX15" fmla="*/ 914402 w 7162808"/>
              <a:gd name="connsiteY15" fmla="*/ 1828796 h 3733796"/>
              <a:gd name="connsiteX0" fmla="*/ 2 w 7162808"/>
              <a:gd name="connsiteY0" fmla="*/ 1760234 h 3665234"/>
              <a:gd name="connsiteX1" fmla="*/ 1952667 w 7162808"/>
              <a:gd name="connsiteY1" fmla="*/ 131498 h 3665234"/>
              <a:gd name="connsiteX2" fmla="*/ 3581402 w 7162808"/>
              <a:gd name="connsiteY2" fmla="*/ 388634 h 3665234"/>
              <a:gd name="connsiteX3" fmla="*/ 5210146 w 7162808"/>
              <a:gd name="connsiteY3" fmla="*/ 131500 h 3665234"/>
              <a:gd name="connsiteX4" fmla="*/ 7162803 w 7162808"/>
              <a:gd name="connsiteY4" fmla="*/ 1760244 h 3665234"/>
              <a:gd name="connsiteX5" fmla="*/ 5181602 w 7162808"/>
              <a:gd name="connsiteY5" fmla="*/ 3436634 h 3665234"/>
              <a:gd name="connsiteX6" fmla="*/ 3581402 w 7162808"/>
              <a:gd name="connsiteY6" fmla="*/ 3665234 h 3665234"/>
              <a:gd name="connsiteX7" fmla="*/ 1905002 w 7162808"/>
              <a:gd name="connsiteY7" fmla="*/ 3436634 h 3665234"/>
              <a:gd name="connsiteX8" fmla="*/ 3 w 7162808"/>
              <a:gd name="connsiteY8" fmla="*/ 1760240 h 3665234"/>
              <a:gd name="connsiteX9" fmla="*/ 2 w 7162808"/>
              <a:gd name="connsiteY9" fmla="*/ 1760234 h 3665234"/>
              <a:gd name="connsiteX10" fmla="*/ 914402 w 7162808"/>
              <a:gd name="connsiteY10" fmla="*/ 1760234 h 3665234"/>
              <a:gd name="connsiteX11" fmla="*/ 3581401 w 7162808"/>
              <a:gd name="connsiteY11" fmla="*/ 2674637 h 3665234"/>
              <a:gd name="connsiteX12" fmla="*/ 6248402 w 7162808"/>
              <a:gd name="connsiteY12" fmla="*/ 1760239 h 3665234"/>
              <a:gd name="connsiteX13" fmla="*/ 3581402 w 7162808"/>
              <a:gd name="connsiteY13" fmla="*/ 845839 h 3665234"/>
              <a:gd name="connsiteX14" fmla="*/ 914401 w 7162808"/>
              <a:gd name="connsiteY14" fmla="*/ 1760236 h 3665234"/>
              <a:gd name="connsiteX15" fmla="*/ 914402 w 7162808"/>
              <a:gd name="connsiteY15" fmla="*/ 1760234 h 3665234"/>
              <a:gd name="connsiteX0" fmla="*/ 2 w 7162808"/>
              <a:gd name="connsiteY0" fmla="*/ 1760234 h 3665234"/>
              <a:gd name="connsiteX1" fmla="*/ 1952667 w 7162808"/>
              <a:gd name="connsiteY1" fmla="*/ 131498 h 3665234"/>
              <a:gd name="connsiteX2" fmla="*/ 3581402 w 7162808"/>
              <a:gd name="connsiteY2" fmla="*/ 388634 h 3665234"/>
              <a:gd name="connsiteX3" fmla="*/ 5257802 w 7162808"/>
              <a:gd name="connsiteY3" fmla="*/ 541034 h 3665234"/>
              <a:gd name="connsiteX4" fmla="*/ 7162803 w 7162808"/>
              <a:gd name="connsiteY4" fmla="*/ 1760244 h 3665234"/>
              <a:gd name="connsiteX5" fmla="*/ 5181602 w 7162808"/>
              <a:gd name="connsiteY5" fmla="*/ 3436634 h 3665234"/>
              <a:gd name="connsiteX6" fmla="*/ 3581402 w 7162808"/>
              <a:gd name="connsiteY6" fmla="*/ 3665234 h 3665234"/>
              <a:gd name="connsiteX7" fmla="*/ 1905002 w 7162808"/>
              <a:gd name="connsiteY7" fmla="*/ 3436634 h 3665234"/>
              <a:gd name="connsiteX8" fmla="*/ 3 w 7162808"/>
              <a:gd name="connsiteY8" fmla="*/ 1760240 h 3665234"/>
              <a:gd name="connsiteX9" fmla="*/ 2 w 7162808"/>
              <a:gd name="connsiteY9" fmla="*/ 1760234 h 3665234"/>
              <a:gd name="connsiteX10" fmla="*/ 914402 w 7162808"/>
              <a:gd name="connsiteY10" fmla="*/ 1760234 h 3665234"/>
              <a:gd name="connsiteX11" fmla="*/ 3581401 w 7162808"/>
              <a:gd name="connsiteY11" fmla="*/ 2674637 h 3665234"/>
              <a:gd name="connsiteX12" fmla="*/ 6248402 w 7162808"/>
              <a:gd name="connsiteY12" fmla="*/ 1760239 h 3665234"/>
              <a:gd name="connsiteX13" fmla="*/ 3581402 w 7162808"/>
              <a:gd name="connsiteY13" fmla="*/ 845839 h 3665234"/>
              <a:gd name="connsiteX14" fmla="*/ 914401 w 7162808"/>
              <a:gd name="connsiteY14" fmla="*/ 1760236 h 3665234"/>
              <a:gd name="connsiteX15" fmla="*/ 914402 w 7162808"/>
              <a:gd name="connsiteY15" fmla="*/ 1760234 h 3665234"/>
              <a:gd name="connsiteX0" fmla="*/ 2 w 7162808"/>
              <a:gd name="connsiteY0" fmla="*/ 1371600 h 3276600"/>
              <a:gd name="connsiteX1" fmla="*/ 1905002 w 7162808"/>
              <a:gd name="connsiteY1" fmla="*/ 152400 h 3276600"/>
              <a:gd name="connsiteX2" fmla="*/ 3581402 w 7162808"/>
              <a:gd name="connsiteY2" fmla="*/ 0 h 3276600"/>
              <a:gd name="connsiteX3" fmla="*/ 5257802 w 7162808"/>
              <a:gd name="connsiteY3" fmla="*/ 152400 h 3276600"/>
              <a:gd name="connsiteX4" fmla="*/ 7162803 w 7162808"/>
              <a:gd name="connsiteY4" fmla="*/ 1371610 h 3276600"/>
              <a:gd name="connsiteX5" fmla="*/ 5181602 w 7162808"/>
              <a:gd name="connsiteY5" fmla="*/ 3048000 h 3276600"/>
              <a:gd name="connsiteX6" fmla="*/ 3581402 w 7162808"/>
              <a:gd name="connsiteY6" fmla="*/ 3276600 h 3276600"/>
              <a:gd name="connsiteX7" fmla="*/ 19050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84300 h 3289300"/>
              <a:gd name="connsiteX1" fmla="*/ 1676402 w 7162808"/>
              <a:gd name="connsiteY1" fmla="*/ 241300 h 3289300"/>
              <a:gd name="connsiteX2" fmla="*/ 3581402 w 7162808"/>
              <a:gd name="connsiteY2" fmla="*/ 12700 h 3289300"/>
              <a:gd name="connsiteX3" fmla="*/ 5257802 w 7162808"/>
              <a:gd name="connsiteY3" fmla="*/ 165100 h 3289300"/>
              <a:gd name="connsiteX4" fmla="*/ 7162803 w 7162808"/>
              <a:gd name="connsiteY4" fmla="*/ 1384310 h 3289300"/>
              <a:gd name="connsiteX5" fmla="*/ 5181602 w 7162808"/>
              <a:gd name="connsiteY5" fmla="*/ 3060700 h 3289300"/>
              <a:gd name="connsiteX6" fmla="*/ 3581402 w 7162808"/>
              <a:gd name="connsiteY6" fmla="*/ 3289300 h 3289300"/>
              <a:gd name="connsiteX7" fmla="*/ 1905002 w 7162808"/>
              <a:gd name="connsiteY7" fmla="*/ 3060700 h 3289300"/>
              <a:gd name="connsiteX8" fmla="*/ 3 w 7162808"/>
              <a:gd name="connsiteY8" fmla="*/ 1384306 h 3289300"/>
              <a:gd name="connsiteX9" fmla="*/ 2 w 7162808"/>
              <a:gd name="connsiteY9" fmla="*/ 1384300 h 3289300"/>
              <a:gd name="connsiteX10" fmla="*/ 914402 w 7162808"/>
              <a:gd name="connsiteY10" fmla="*/ 1384300 h 3289300"/>
              <a:gd name="connsiteX11" fmla="*/ 3581401 w 7162808"/>
              <a:gd name="connsiteY11" fmla="*/ 2298703 h 3289300"/>
              <a:gd name="connsiteX12" fmla="*/ 6248402 w 7162808"/>
              <a:gd name="connsiteY12" fmla="*/ 1384305 h 3289300"/>
              <a:gd name="connsiteX13" fmla="*/ 3581402 w 7162808"/>
              <a:gd name="connsiteY13" fmla="*/ 469905 h 3289300"/>
              <a:gd name="connsiteX14" fmla="*/ 914401 w 7162808"/>
              <a:gd name="connsiteY14" fmla="*/ 1384302 h 3289300"/>
              <a:gd name="connsiteX15" fmla="*/ 914402 w 7162808"/>
              <a:gd name="connsiteY15" fmla="*/ 1384300 h 3289300"/>
              <a:gd name="connsiteX0" fmla="*/ 2 w 7162808"/>
              <a:gd name="connsiteY0" fmla="*/ 1384300 h 3289300"/>
              <a:gd name="connsiteX1" fmla="*/ 1676402 w 7162808"/>
              <a:gd name="connsiteY1" fmla="*/ 241300 h 3289300"/>
              <a:gd name="connsiteX2" fmla="*/ 3581402 w 7162808"/>
              <a:gd name="connsiteY2" fmla="*/ 12700 h 3289300"/>
              <a:gd name="connsiteX3" fmla="*/ 5562602 w 7162808"/>
              <a:gd name="connsiteY3" fmla="*/ 317500 h 3289300"/>
              <a:gd name="connsiteX4" fmla="*/ 7162803 w 7162808"/>
              <a:gd name="connsiteY4" fmla="*/ 1384310 h 3289300"/>
              <a:gd name="connsiteX5" fmla="*/ 5181602 w 7162808"/>
              <a:gd name="connsiteY5" fmla="*/ 3060700 h 3289300"/>
              <a:gd name="connsiteX6" fmla="*/ 3581402 w 7162808"/>
              <a:gd name="connsiteY6" fmla="*/ 3289300 h 3289300"/>
              <a:gd name="connsiteX7" fmla="*/ 1905002 w 7162808"/>
              <a:gd name="connsiteY7" fmla="*/ 3060700 h 3289300"/>
              <a:gd name="connsiteX8" fmla="*/ 3 w 7162808"/>
              <a:gd name="connsiteY8" fmla="*/ 1384306 h 3289300"/>
              <a:gd name="connsiteX9" fmla="*/ 2 w 7162808"/>
              <a:gd name="connsiteY9" fmla="*/ 1384300 h 3289300"/>
              <a:gd name="connsiteX10" fmla="*/ 914402 w 7162808"/>
              <a:gd name="connsiteY10" fmla="*/ 1384300 h 3289300"/>
              <a:gd name="connsiteX11" fmla="*/ 3581401 w 7162808"/>
              <a:gd name="connsiteY11" fmla="*/ 2298703 h 3289300"/>
              <a:gd name="connsiteX12" fmla="*/ 6248402 w 7162808"/>
              <a:gd name="connsiteY12" fmla="*/ 1384305 h 3289300"/>
              <a:gd name="connsiteX13" fmla="*/ 3581402 w 7162808"/>
              <a:gd name="connsiteY13" fmla="*/ 469905 h 3289300"/>
              <a:gd name="connsiteX14" fmla="*/ 914401 w 7162808"/>
              <a:gd name="connsiteY14" fmla="*/ 1384302 h 3289300"/>
              <a:gd name="connsiteX15" fmla="*/ 914402 w 7162808"/>
              <a:gd name="connsiteY15" fmla="*/ 1384300 h 32893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181602 w 7162808"/>
              <a:gd name="connsiteY5" fmla="*/ 3048000 h 3276600"/>
              <a:gd name="connsiteX6" fmla="*/ 3581402 w 7162808"/>
              <a:gd name="connsiteY6" fmla="*/ 3276600 h 3276600"/>
              <a:gd name="connsiteX7" fmla="*/ 19050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181602 w 7162808"/>
              <a:gd name="connsiteY5" fmla="*/ 3048000 h 3276600"/>
              <a:gd name="connsiteX6" fmla="*/ 3581402 w 7162808"/>
              <a:gd name="connsiteY6" fmla="*/ 3276600 h 3276600"/>
              <a:gd name="connsiteX7" fmla="*/ 19050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181602 w 7162808"/>
              <a:gd name="connsiteY5" fmla="*/ 3048000 h 3276600"/>
              <a:gd name="connsiteX6" fmla="*/ 3581402 w 7162808"/>
              <a:gd name="connsiteY6" fmla="*/ 3276600 h 3276600"/>
              <a:gd name="connsiteX7" fmla="*/ 19050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257802 w 7162808"/>
              <a:gd name="connsiteY5" fmla="*/ 3048000 h 3276600"/>
              <a:gd name="connsiteX6" fmla="*/ 3581402 w 7162808"/>
              <a:gd name="connsiteY6" fmla="*/ 3276600 h 3276600"/>
              <a:gd name="connsiteX7" fmla="*/ 19050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257802 w 7162808"/>
              <a:gd name="connsiteY5" fmla="*/ 3048000 h 3276600"/>
              <a:gd name="connsiteX6" fmla="*/ 3581402 w 7162808"/>
              <a:gd name="connsiteY6" fmla="*/ 3276600 h 3276600"/>
              <a:gd name="connsiteX7" fmla="*/ 18288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257802 w 7162808"/>
              <a:gd name="connsiteY5" fmla="*/ 3048000 h 3276600"/>
              <a:gd name="connsiteX6" fmla="*/ 3581402 w 7162808"/>
              <a:gd name="connsiteY6" fmla="*/ 3276600 h 3276600"/>
              <a:gd name="connsiteX7" fmla="*/ 18288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257802 w 7162808"/>
              <a:gd name="connsiteY5" fmla="*/ 3048000 h 3276600"/>
              <a:gd name="connsiteX6" fmla="*/ 3581402 w 7162808"/>
              <a:gd name="connsiteY6" fmla="*/ 3276600 h 3276600"/>
              <a:gd name="connsiteX7" fmla="*/ 18288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257802 w 7162808"/>
              <a:gd name="connsiteY5" fmla="*/ 3048000 h 3276600"/>
              <a:gd name="connsiteX6" fmla="*/ 3581402 w 7162808"/>
              <a:gd name="connsiteY6" fmla="*/ 3276600 h 3276600"/>
              <a:gd name="connsiteX7" fmla="*/ 18288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257802 w 7162808"/>
              <a:gd name="connsiteY5" fmla="*/ 3048000 h 3276600"/>
              <a:gd name="connsiteX6" fmla="*/ 3581402 w 7162808"/>
              <a:gd name="connsiteY6" fmla="*/ 3276600 h 3276600"/>
              <a:gd name="connsiteX7" fmla="*/ 18288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 name="connsiteX0" fmla="*/ 2 w 7162808"/>
              <a:gd name="connsiteY0" fmla="*/ 1371600 h 3276600"/>
              <a:gd name="connsiteX1" fmla="*/ 1676402 w 7162808"/>
              <a:gd name="connsiteY1" fmla="*/ 228600 h 3276600"/>
              <a:gd name="connsiteX2" fmla="*/ 3581402 w 7162808"/>
              <a:gd name="connsiteY2" fmla="*/ 0 h 3276600"/>
              <a:gd name="connsiteX3" fmla="*/ 5562602 w 7162808"/>
              <a:gd name="connsiteY3" fmla="*/ 228600 h 3276600"/>
              <a:gd name="connsiteX4" fmla="*/ 7162803 w 7162808"/>
              <a:gd name="connsiteY4" fmla="*/ 1371610 h 3276600"/>
              <a:gd name="connsiteX5" fmla="*/ 5257802 w 7162808"/>
              <a:gd name="connsiteY5" fmla="*/ 3048000 h 3276600"/>
              <a:gd name="connsiteX6" fmla="*/ 3581402 w 7162808"/>
              <a:gd name="connsiteY6" fmla="*/ 3276600 h 3276600"/>
              <a:gd name="connsiteX7" fmla="*/ 1828802 w 7162808"/>
              <a:gd name="connsiteY7" fmla="*/ 3048000 h 3276600"/>
              <a:gd name="connsiteX8" fmla="*/ 3 w 7162808"/>
              <a:gd name="connsiteY8" fmla="*/ 1371606 h 3276600"/>
              <a:gd name="connsiteX9" fmla="*/ 2 w 7162808"/>
              <a:gd name="connsiteY9" fmla="*/ 1371600 h 3276600"/>
              <a:gd name="connsiteX10" fmla="*/ 914402 w 7162808"/>
              <a:gd name="connsiteY10" fmla="*/ 1371600 h 3276600"/>
              <a:gd name="connsiteX11" fmla="*/ 3581401 w 7162808"/>
              <a:gd name="connsiteY11" fmla="*/ 2286003 h 3276600"/>
              <a:gd name="connsiteX12" fmla="*/ 6248402 w 7162808"/>
              <a:gd name="connsiteY12" fmla="*/ 1371605 h 3276600"/>
              <a:gd name="connsiteX13" fmla="*/ 3581402 w 7162808"/>
              <a:gd name="connsiteY13" fmla="*/ 457205 h 3276600"/>
              <a:gd name="connsiteX14" fmla="*/ 914401 w 7162808"/>
              <a:gd name="connsiteY14" fmla="*/ 1371602 h 3276600"/>
              <a:gd name="connsiteX15" fmla="*/ 914402 w 7162808"/>
              <a:gd name="connsiteY15" fmla="*/ 1371600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62808" h="3276600">
                <a:moveTo>
                  <a:pt x="2" y="1371600"/>
                </a:moveTo>
                <a:cubicBezTo>
                  <a:pt x="5" y="897842"/>
                  <a:pt x="477997" y="541085"/>
                  <a:pt x="1676402" y="228600"/>
                </a:cubicBezTo>
                <a:cubicBezTo>
                  <a:pt x="2180708" y="97102"/>
                  <a:pt x="2933702" y="0"/>
                  <a:pt x="3581402" y="0"/>
                </a:cubicBezTo>
                <a:cubicBezTo>
                  <a:pt x="4229102" y="0"/>
                  <a:pt x="5058295" y="97101"/>
                  <a:pt x="5562602" y="228600"/>
                </a:cubicBezTo>
                <a:cubicBezTo>
                  <a:pt x="6589559" y="493462"/>
                  <a:pt x="7162808" y="920710"/>
                  <a:pt x="7162803" y="1371610"/>
                </a:cubicBezTo>
                <a:cubicBezTo>
                  <a:pt x="7162803" y="2058729"/>
                  <a:pt x="6456208" y="2687889"/>
                  <a:pt x="5257802" y="3048000"/>
                </a:cubicBezTo>
                <a:cubicBezTo>
                  <a:pt x="4753496" y="3179499"/>
                  <a:pt x="4152902" y="3276600"/>
                  <a:pt x="3581402" y="3276600"/>
                </a:cubicBezTo>
                <a:cubicBezTo>
                  <a:pt x="3009902" y="3276600"/>
                  <a:pt x="2333108" y="3179499"/>
                  <a:pt x="1828802" y="3048000"/>
                </a:cubicBezTo>
                <a:cubicBezTo>
                  <a:pt x="611345" y="2678363"/>
                  <a:pt x="0" y="2058725"/>
                  <a:pt x="3" y="1371606"/>
                </a:cubicBezTo>
                <a:cubicBezTo>
                  <a:pt x="3" y="1371604"/>
                  <a:pt x="2" y="1371602"/>
                  <a:pt x="2" y="1371600"/>
                </a:cubicBezTo>
                <a:close/>
                <a:moveTo>
                  <a:pt x="914402" y="1371600"/>
                </a:moveTo>
                <a:cubicBezTo>
                  <a:pt x="914397" y="1876610"/>
                  <a:pt x="2108454" y="2286003"/>
                  <a:pt x="3581401" y="2286003"/>
                </a:cubicBezTo>
                <a:cubicBezTo>
                  <a:pt x="5054343" y="2286003"/>
                  <a:pt x="6248399" y="1876613"/>
                  <a:pt x="6248402" y="1371605"/>
                </a:cubicBezTo>
                <a:cubicBezTo>
                  <a:pt x="6248402" y="866596"/>
                  <a:pt x="5054345" y="457205"/>
                  <a:pt x="3581402" y="457205"/>
                </a:cubicBezTo>
                <a:cubicBezTo>
                  <a:pt x="2108462" y="457205"/>
                  <a:pt x="914406" y="866594"/>
                  <a:pt x="914401" y="1371602"/>
                </a:cubicBezTo>
                <a:cubicBezTo>
                  <a:pt x="914401" y="1371601"/>
                  <a:pt x="914402" y="1371601"/>
                  <a:pt x="914402" y="1371600"/>
                </a:cubicBez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a:off x="-228600" y="1676400"/>
            <a:ext cx="2133600" cy="1905000"/>
          </a:xfrm>
          <a:prstGeom prst="circularArrow">
            <a:avLst>
              <a:gd name="adj1" fmla="val 12500"/>
              <a:gd name="adj2" fmla="val 1142319"/>
              <a:gd name="adj3" fmla="val 20457681"/>
              <a:gd name="adj4" fmla="val 18048919"/>
              <a:gd name="adj5" fmla="val 171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rot="21418447" flipV="1">
            <a:off x="5230340" y="59573"/>
            <a:ext cx="1959919" cy="1898479"/>
          </a:xfrm>
          <a:prstGeom prst="circularArrow">
            <a:avLst>
              <a:gd name="adj1" fmla="val 12500"/>
              <a:gd name="adj2" fmla="val 1142319"/>
              <a:gd name="adj3" fmla="val 20457681"/>
              <a:gd name="adj4" fmla="val 16136164"/>
              <a:gd name="adj5" fmla="val 171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6" name="Circular Arrow 15"/>
          <p:cNvSpPr/>
          <p:nvPr/>
        </p:nvSpPr>
        <p:spPr>
          <a:xfrm rot="5225771" flipV="1">
            <a:off x="2186371" y="4468413"/>
            <a:ext cx="2133600" cy="1981200"/>
          </a:xfrm>
          <a:prstGeom prst="circularArrow">
            <a:avLst>
              <a:gd name="adj1" fmla="val 12500"/>
              <a:gd name="adj2" fmla="val 1142319"/>
              <a:gd name="adj3" fmla="val 20457681"/>
              <a:gd name="adj4" fmla="val 14359226"/>
              <a:gd name="adj5" fmla="val 171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17" name="Rounded Rectangle 16">
            <a:hlinkClick r:id="rId3" action="ppaction://hlinksldjump"/>
          </p:cNvPr>
          <p:cNvSpPr/>
          <p:nvPr/>
        </p:nvSpPr>
        <p:spPr>
          <a:xfrm>
            <a:off x="2819400" y="1676400"/>
            <a:ext cx="1295400" cy="533400"/>
          </a:xfrm>
          <a:prstGeom prst="roundRect">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t>Inputs and Procurement</a:t>
            </a:r>
            <a:endParaRPr lang="en-US" sz="1400" dirty="0"/>
          </a:p>
        </p:txBody>
      </p:sp>
      <p:sp>
        <p:nvSpPr>
          <p:cNvPr id="25" name="TextBox 24"/>
          <p:cNvSpPr txBox="1"/>
          <p:nvPr/>
        </p:nvSpPr>
        <p:spPr>
          <a:xfrm>
            <a:off x="6477000" y="228600"/>
            <a:ext cx="914400" cy="276999"/>
          </a:xfrm>
          <a:prstGeom prst="rect">
            <a:avLst/>
          </a:prstGeom>
          <a:noFill/>
        </p:spPr>
        <p:txBody>
          <a:bodyPr wrap="square" rtlCol="0">
            <a:spAutoFit/>
          </a:bodyPr>
          <a:lstStyle/>
          <a:p>
            <a:r>
              <a:rPr lang="en-US" sz="1200" dirty="0" smtClean="0"/>
              <a:t>Pollution</a:t>
            </a:r>
            <a:endParaRPr lang="en-US" sz="1200" dirty="0"/>
          </a:p>
        </p:txBody>
      </p:sp>
      <p:sp>
        <p:nvSpPr>
          <p:cNvPr id="26" name="Rounded Rectangle 25">
            <a:hlinkClick r:id="" action="ppaction://noaction"/>
          </p:cNvPr>
          <p:cNvSpPr/>
          <p:nvPr/>
        </p:nvSpPr>
        <p:spPr>
          <a:xfrm>
            <a:off x="1828800" y="4419600"/>
            <a:ext cx="1371600" cy="609600"/>
          </a:xfrm>
          <a:prstGeom prst="roundRect">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t>Product End-of-Life </a:t>
            </a:r>
            <a:endParaRPr lang="en-US" sz="1400" dirty="0"/>
          </a:p>
        </p:txBody>
      </p:sp>
      <p:sp>
        <p:nvSpPr>
          <p:cNvPr id="27" name="TextBox 26"/>
          <p:cNvSpPr txBox="1"/>
          <p:nvPr/>
        </p:nvSpPr>
        <p:spPr>
          <a:xfrm>
            <a:off x="3200400" y="6477000"/>
            <a:ext cx="838200" cy="276999"/>
          </a:xfrm>
          <a:prstGeom prst="rect">
            <a:avLst/>
          </a:prstGeom>
          <a:noFill/>
        </p:spPr>
        <p:txBody>
          <a:bodyPr wrap="square" rtlCol="0">
            <a:spAutoFit/>
          </a:bodyPr>
          <a:lstStyle/>
          <a:p>
            <a:r>
              <a:rPr lang="en-US" sz="1200" dirty="0" smtClean="0"/>
              <a:t>Disposal</a:t>
            </a:r>
            <a:endParaRPr lang="en-US" sz="1200" dirty="0"/>
          </a:p>
        </p:txBody>
      </p:sp>
      <p:sp>
        <p:nvSpPr>
          <p:cNvPr id="29" name="Circular Arrow 28"/>
          <p:cNvSpPr/>
          <p:nvPr/>
        </p:nvSpPr>
        <p:spPr>
          <a:xfrm rot="20120791" flipV="1">
            <a:off x="4599843" y="4116362"/>
            <a:ext cx="2759768" cy="2563348"/>
          </a:xfrm>
          <a:prstGeom prst="circularArrow">
            <a:avLst>
              <a:gd name="adj1" fmla="val 12500"/>
              <a:gd name="adj2" fmla="val 1142319"/>
              <a:gd name="adj3" fmla="val 20457681"/>
              <a:gd name="adj4" fmla="val 9447505"/>
              <a:gd name="adj5" fmla="val 171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30" name="TextBox 29"/>
          <p:cNvSpPr txBox="1"/>
          <p:nvPr/>
        </p:nvSpPr>
        <p:spPr>
          <a:xfrm>
            <a:off x="5486400" y="5486400"/>
            <a:ext cx="762000" cy="461665"/>
          </a:xfrm>
          <a:prstGeom prst="rect">
            <a:avLst/>
          </a:prstGeom>
          <a:noFill/>
        </p:spPr>
        <p:txBody>
          <a:bodyPr wrap="square" rtlCol="0">
            <a:spAutoFit/>
          </a:bodyPr>
          <a:lstStyle/>
          <a:p>
            <a:r>
              <a:rPr lang="en-US" sz="1200" dirty="0" smtClean="0"/>
              <a:t>Product Reuse</a:t>
            </a:r>
            <a:endParaRPr lang="en-US" sz="1200" dirty="0"/>
          </a:p>
        </p:txBody>
      </p:sp>
      <p:sp>
        <p:nvSpPr>
          <p:cNvPr id="33" name="Circular Arrow 32"/>
          <p:cNvSpPr/>
          <p:nvPr/>
        </p:nvSpPr>
        <p:spPr>
          <a:xfrm rot="17230725">
            <a:off x="2870585" y="2659831"/>
            <a:ext cx="2600523" cy="1677404"/>
          </a:xfrm>
          <a:prstGeom prst="circularArrow">
            <a:avLst>
              <a:gd name="adj1" fmla="val 12500"/>
              <a:gd name="adj2" fmla="val 982350"/>
              <a:gd name="adj3" fmla="val 20457681"/>
              <a:gd name="adj4" fmla="val 10991242"/>
              <a:gd name="adj5" fmla="val 1391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2209800" y="3124200"/>
            <a:ext cx="914400" cy="276999"/>
          </a:xfrm>
          <a:prstGeom prst="rect">
            <a:avLst/>
          </a:prstGeom>
          <a:noFill/>
        </p:spPr>
        <p:txBody>
          <a:bodyPr wrap="square" rtlCol="0">
            <a:spAutoFit/>
          </a:bodyPr>
          <a:lstStyle/>
          <a:p>
            <a:r>
              <a:rPr lang="en-US" sz="1200" dirty="0" smtClean="0"/>
              <a:t>Recycling</a:t>
            </a:r>
            <a:endParaRPr lang="en-US" sz="1200" dirty="0"/>
          </a:p>
        </p:txBody>
      </p:sp>
      <p:sp>
        <p:nvSpPr>
          <p:cNvPr id="36" name="TextBox 35"/>
          <p:cNvSpPr txBox="1"/>
          <p:nvPr/>
        </p:nvSpPr>
        <p:spPr>
          <a:xfrm>
            <a:off x="3886200" y="2895600"/>
            <a:ext cx="1447800" cy="276999"/>
          </a:xfrm>
          <a:prstGeom prst="rect">
            <a:avLst/>
          </a:prstGeom>
          <a:noFill/>
        </p:spPr>
        <p:txBody>
          <a:bodyPr wrap="square" rtlCol="0">
            <a:spAutoFit/>
          </a:bodyPr>
          <a:lstStyle/>
          <a:p>
            <a:r>
              <a:rPr lang="en-US" sz="1200" dirty="0" smtClean="0"/>
              <a:t>Remanufacturing</a:t>
            </a:r>
            <a:endParaRPr lang="en-US" sz="1200" dirty="0"/>
          </a:p>
        </p:txBody>
      </p:sp>
      <p:sp>
        <p:nvSpPr>
          <p:cNvPr id="37" name="TextBox 36"/>
          <p:cNvSpPr txBox="1"/>
          <p:nvPr/>
        </p:nvSpPr>
        <p:spPr>
          <a:xfrm>
            <a:off x="8077200" y="3200400"/>
            <a:ext cx="1066800" cy="276999"/>
          </a:xfrm>
          <a:prstGeom prst="rect">
            <a:avLst/>
          </a:prstGeom>
          <a:noFill/>
        </p:spPr>
        <p:txBody>
          <a:bodyPr wrap="square" rtlCol="0">
            <a:spAutoFit/>
          </a:bodyPr>
          <a:lstStyle/>
          <a:p>
            <a:r>
              <a:rPr lang="en-US" sz="1200" dirty="0" smtClean="0"/>
              <a:t>Distribution</a:t>
            </a:r>
            <a:endParaRPr lang="en-US" sz="1200" dirty="0"/>
          </a:p>
        </p:txBody>
      </p:sp>
      <p:sp>
        <p:nvSpPr>
          <p:cNvPr id="38" name="TextBox 37"/>
          <p:cNvSpPr txBox="1"/>
          <p:nvPr/>
        </p:nvSpPr>
        <p:spPr>
          <a:xfrm>
            <a:off x="7467600" y="4572000"/>
            <a:ext cx="1143000" cy="276999"/>
          </a:xfrm>
          <a:prstGeom prst="rect">
            <a:avLst/>
          </a:prstGeom>
          <a:noFill/>
        </p:spPr>
        <p:txBody>
          <a:bodyPr wrap="square" rtlCol="0">
            <a:spAutoFit/>
          </a:bodyPr>
          <a:lstStyle/>
          <a:p>
            <a:r>
              <a:rPr lang="en-US" sz="1200" dirty="0" smtClean="0"/>
              <a:t>Retailing</a:t>
            </a:r>
            <a:endParaRPr lang="en-US" sz="1200" dirty="0"/>
          </a:p>
        </p:txBody>
      </p:sp>
      <p:sp>
        <p:nvSpPr>
          <p:cNvPr id="39" name="TextBox 38"/>
          <p:cNvSpPr txBox="1"/>
          <p:nvPr/>
        </p:nvSpPr>
        <p:spPr>
          <a:xfrm>
            <a:off x="152400" y="1828800"/>
            <a:ext cx="1295400" cy="276999"/>
          </a:xfrm>
          <a:prstGeom prst="rect">
            <a:avLst/>
          </a:prstGeom>
          <a:noFill/>
        </p:spPr>
        <p:txBody>
          <a:bodyPr wrap="square" rtlCol="0">
            <a:spAutoFit/>
          </a:bodyPr>
          <a:lstStyle/>
          <a:p>
            <a:r>
              <a:rPr lang="en-US" sz="1200" dirty="0" smtClean="0"/>
              <a:t>Raw Materials</a:t>
            </a:r>
          </a:p>
        </p:txBody>
      </p:sp>
      <p:sp>
        <p:nvSpPr>
          <p:cNvPr id="40" name="Rounded Rectangle 39">
            <a:hlinkClick r:id="rId4" action="ppaction://hlinksldjump"/>
          </p:cNvPr>
          <p:cNvSpPr/>
          <p:nvPr/>
        </p:nvSpPr>
        <p:spPr>
          <a:xfrm>
            <a:off x="152400" y="2971800"/>
            <a:ext cx="1295400" cy="533400"/>
          </a:xfrm>
          <a:prstGeom prst="roundRect">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t>Product Design</a:t>
            </a:r>
            <a:endParaRPr lang="en-US" sz="1400" dirty="0"/>
          </a:p>
        </p:txBody>
      </p:sp>
      <p:sp>
        <p:nvSpPr>
          <p:cNvPr id="42" name="TextBox 41"/>
          <p:cNvSpPr txBox="1"/>
          <p:nvPr/>
        </p:nvSpPr>
        <p:spPr>
          <a:xfrm>
            <a:off x="1905000" y="1905000"/>
            <a:ext cx="990600" cy="276999"/>
          </a:xfrm>
          <a:prstGeom prst="rect">
            <a:avLst/>
          </a:prstGeom>
          <a:noFill/>
        </p:spPr>
        <p:txBody>
          <a:bodyPr wrap="square" rtlCol="0">
            <a:spAutoFit/>
          </a:bodyPr>
          <a:lstStyle/>
          <a:p>
            <a:r>
              <a:rPr lang="en-US" sz="1200" dirty="0" smtClean="0"/>
              <a:t>Processing</a:t>
            </a:r>
          </a:p>
        </p:txBody>
      </p:sp>
      <p:pic>
        <p:nvPicPr>
          <p:cNvPr id="1026" name="Picture 2" descr="C:\Documents and Settings\Morgan Barr\Local Settings\Temporary Internet Files\Content.IE5\DV54DEJD\MCj03039090000[1].wmf"/>
          <p:cNvPicPr>
            <a:picLocks noChangeAspect="1" noChangeArrowheads="1"/>
          </p:cNvPicPr>
          <p:nvPr/>
        </p:nvPicPr>
        <p:blipFill>
          <a:blip r:embed="rId5" cstate="print"/>
          <a:srcRect/>
          <a:stretch>
            <a:fillRect/>
          </a:stretch>
        </p:blipFill>
        <p:spPr bwMode="auto">
          <a:xfrm>
            <a:off x="5334000" y="1219200"/>
            <a:ext cx="740969" cy="573436"/>
          </a:xfrm>
          <a:prstGeom prst="rect">
            <a:avLst/>
          </a:prstGeom>
          <a:noFill/>
        </p:spPr>
      </p:pic>
      <p:pic>
        <p:nvPicPr>
          <p:cNvPr id="1030" name="Picture 6" descr="C:\Documents and Settings\Morgan Barr\Local Settings\Temporary Internet Files\Content.IE5\45QZ5ZFD\MCj01994000000[1].wmf"/>
          <p:cNvPicPr>
            <a:picLocks noChangeAspect="1" noChangeArrowheads="1"/>
          </p:cNvPicPr>
          <p:nvPr/>
        </p:nvPicPr>
        <p:blipFill>
          <a:blip r:embed="rId6" cstate="print"/>
          <a:srcRect/>
          <a:stretch>
            <a:fillRect/>
          </a:stretch>
        </p:blipFill>
        <p:spPr bwMode="auto">
          <a:xfrm>
            <a:off x="457200" y="1371600"/>
            <a:ext cx="685800" cy="533927"/>
          </a:xfrm>
          <a:prstGeom prst="rect">
            <a:avLst/>
          </a:prstGeom>
          <a:noFill/>
        </p:spPr>
      </p:pic>
      <p:pic>
        <p:nvPicPr>
          <p:cNvPr id="1031" name="Picture 7" descr="C:\Documents and Settings\Morgan Barr\Local Settings\Temporary Internet Files\Content.IE5\0KUJTW0W\MCj04370950000[1].png"/>
          <p:cNvPicPr>
            <a:picLocks noChangeAspect="1" noChangeArrowheads="1"/>
          </p:cNvPicPr>
          <p:nvPr/>
        </p:nvPicPr>
        <p:blipFill>
          <a:blip r:embed="rId7" cstate="print"/>
          <a:srcRect/>
          <a:stretch>
            <a:fillRect/>
          </a:stretch>
        </p:blipFill>
        <p:spPr bwMode="auto">
          <a:xfrm>
            <a:off x="0" y="2590800"/>
            <a:ext cx="609600" cy="609600"/>
          </a:xfrm>
          <a:prstGeom prst="rect">
            <a:avLst/>
          </a:prstGeom>
          <a:noFill/>
        </p:spPr>
      </p:pic>
      <p:pic>
        <p:nvPicPr>
          <p:cNvPr id="1032" name="Picture 8" descr="C:\Documents and Settings\Morgan Barr\Local Settings\Temporary Internet Files\Content.IE5\45QZ5ZFD\MCj03039450000[1].wmf"/>
          <p:cNvPicPr>
            <a:picLocks noChangeAspect="1" noChangeArrowheads="1"/>
          </p:cNvPicPr>
          <p:nvPr/>
        </p:nvPicPr>
        <p:blipFill>
          <a:blip r:embed="rId8" cstate="print"/>
          <a:srcRect/>
          <a:stretch>
            <a:fillRect/>
          </a:stretch>
        </p:blipFill>
        <p:spPr bwMode="auto">
          <a:xfrm>
            <a:off x="4495800" y="4038600"/>
            <a:ext cx="1029630" cy="589635"/>
          </a:xfrm>
          <a:prstGeom prst="rect">
            <a:avLst/>
          </a:prstGeom>
          <a:noFill/>
        </p:spPr>
      </p:pic>
      <p:pic>
        <p:nvPicPr>
          <p:cNvPr id="1033" name="Picture 9" descr="C:\Documents and Settings\Morgan Barr\Local Settings\Temporary Internet Files\Content.IE5\VV4NQKAF\MCj02788680000[1].wmf"/>
          <p:cNvPicPr>
            <a:picLocks noChangeAspect="1" noChangeArrowheads="1"/>
          </p:cNvPicPr>
          <p:nvPr/>
        </p:nvPicPr>
        <p:blipFill>
          <a:blip r:embed="rId9" cstate="print"/>
          <a:srcRect/>
          <a:stretch>
            <a:fillRect/>
          </a:stretch>
        </p:blipFill>
        <p:spPr bwMode="auto">
          <a:xfrm>
            <a:off x="6705600" y="457200"/>
            <a:ext cx="533400" cy="491025"/>
          </a:xfrm>
          <a:prstGeom prst="rect">
            <a:avLst/>
          </a:prstGeom>
          <a:noFill/>
        </p:spPr>
      </p:pic>
      <p:pic>
        <p:nvPicPr>
          <p:cNvPr id="1034" name="Picture 10" descr="C:\Documents and Settings\Morgan Barr\Local Settings\Temporary Internet Files\Content.IE5\72S8NM0Q\MCj04338350000[1].png"/>
          <p:cNvPicPr>
            <a:picLocks noChangeAspect="1" noChangeArrowheads="1"/>
          </p:cNvPicPr>
          <p:nvPr/>
        </p:nvPicPr>
        <p:blipFill>
          <a:blip r:embed="rId10" cstate="print"/>
          <a:srcRect/>
          <a:stretch>
            <a:fillRect/>
          </a:stretch>
        </p:blipFill>
        <p:spPr bwMode="auto">
          <a:xfrm>
            <a:off x="8077200" y="4343400"/>
            <a:ext cx="685800" cy="685800"/>
          </a:xfrm>
          <a:prstGeom prst="rect">
            <a:avLst/>
          </a:prstGeom>
          <a:noFill/>
        </p:spPr>
      </p:pic>
      <p:pic>
        <p:nvPicPr>
          <p:cNvPr id="1035" name="Picture 11" descr="C:\Documents and Settings\Morgan Barr\Local Settings\Temporary Internet Files\Content.IE5\ZER3WOGP\MCj02957450000[1].wmf"/>
          <p:cNvPicPr>
            <a:picLocks noChangeAspect="1" noChangeArrowheads="1"/>
          </p:cNvPicPr>
          <p:nvPr/>
        </p:nvPicPr>
        <p:blipFill>
          <a:blip r:embed="rId11" cstate="print"/>
          <a:srcRect/>
          <a:stretch>
            <a:fillRect/>
          </a:stretch>
        </p:blipFill>
        <p:spPr bwMode="auto">
          <a:xfrm>
            <a:off x="8153400" y="2514600"/>
            <a:ext cx="781616" cy="713468"/>
          </a:xfrm>
          <a:prstGeom prst="rect">
            <a:avLst/>
          </a:prstGeom>
          <a:noFill/>
        </p:spPr>
      </p:pic>
      <p:pic>
        <p:nvPicPr>
          <p:cNvPr id="1037" name="Picture 13" descr="C:\Documents and Settings\Morgan Barr\Local Settings\Temporary Internet Files\Content.IE5\0KUJTW0W\MCj02151920000[1].wmf"/>
          <p:cNvPicPr>
            <a:picLocks noChangeAspect="1" noChangeArrowheads="1"/>
          </p:cNvPicPr>
          <p:nvPr/>
        </p:nvPicPr>
        <p:blipFill>
          <a:blip r:embed="rId12" cstate="print"/>
          <a:srcRect/>
          <a:stretch>
            <a:fillRect/>
          </a:stretch>
        </p:blipFill>
        <p:spPr bwMode="auto">
          <a:xfrm>
            <a:off x="3276600" y="5867400"/>
            <a:ext cx="620516" cy="685800"/>
          </a:xfrm>
          <a:prstGeom prst="rect">
            <a:avLst/>
          </a:prstGeom>
          <a:noFill/>
        </p:spPr>
      </p:pic>
      <p:sp>
        <p:nvSpPr>
          <p:cNvPr id="19" name="Right Triangle 18"/>
          <p:cNvSpPr/>
          <p:nvPr/>
        </p:nvSpPr>
        <p:spPr>
          <a:xfrm rot="14448882">
            <a:off x="5775362" y="2089591"/>
            <a:ext cx="717999" cy="733011"/>
          </a:xfrm>
          <a:prstGeom prst="r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041" name="Picture 17" descr="C:\Documents and Settings\Morgan Barr\Local Settings\Temporary Internet Files\Content.IE5\FYLANA08\MCj01497220000[1].wmf"/>
          <p:cNvPicPr>
            <a:picLocks noChangeAspect="1" noChangeArrowheads="1"/>
          </p:cNvPicPr>
          <p:nvPr/>
        </p:nvPicPr>
        <p:blipFill>
          <a:blip r:embed="rId13" cstate="print"/>
          <a:srcRect/>
          <a:stretch>
            <a:fillRect/>
          </a:stretch>
        </p:blipFill>
        <p:spPr bwMode="auto">
          <a:xfrm>
            <a:off x="1981200" y="1219200"/>
            <a:ext cx="726189" cy="685800"/>
          </a:xfrm>
          <a:prstGeom prst="rect">
            <a:avLst/>
          </a:prstGeom>
          <a:noFill/>
        </p:spPr>
      </p:pic>
      <p:sp>
        <p:nvSpPr>
          <p:cNvPr id="21" name="Right Triangle 20"/>
          <p:cNvSpPr/>
          <p:nvPr/>
        </p:nvSpPr>
        <p:spPr>
          <a:xfrm rot="1778882">
            <a:off x="5520004" y="4069071"/>
            <a:ext cx="1340364" cy="1106769"/>
          </a:xfrm>
          <a:prstGeom prst="r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0" name="Right Triangle 19"/>
          <p:cNvSpPr/>
          <p:nvPr/>
        </p:nvSpPr>
        <p:spPr>
          <a:xfrm rot="19904847">
            <a:off x="7127673" y="3000836"/>
            <a:ext cx="1038538" cy="1080574"/>
          </a:xfrm>
          <a:prstGeom prst="r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8" name="Right Triangle 17"/>
          <p:cNvSpPr/>
          <p:nvPr/>
        </p:nvSpPr>
        <p:spPr>
          <a:xfrm rot="11687479">
            <a:off x="2331777" y="2226565"/>
            <a:ext cx="822845" cy="728468"/>
          </a:xfrm>
          <a:prstGeom prst="r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2" name="Right Triangle 21"/>
          <p:cNvSpPr/>
          <p:nvPr/>
        </p:nvSpPr>
        <p:spPr>
          <a:xfrm rot="6299807">
            <a:off x="1231697" y="3594830"/>
            <a:ext cx="1247319" cy="1177999"/>
          </a:xfrm>
          <a:prstGeom prst="rtTriangl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ounded Rectangle 23">
            <a:hlinkClick r:id="" action="ppaction://noaction"/>
          </p:cNvPr>
          <p:cNvSpPr/>
          <p:nvPr/>
        </p:nvSpPr>
        <p:spPr>
          <a:xfrm>
            <a:off x="4953000" y="1905000"/>
            <a:ext cx="1447800" cy="457200"/>
          </a:xfrm>
          <a:prstGeom prst="roundRect">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t>Manufacturing</a:t>
            </a:r>
            <a:endParaRPr lang="en-US" sz="1400" dirty="0"/>
          </a:p>
        </p:txBody>
      </p:sp>
      <p:sp>
        <p:nvSpPr>
          <p:cNvPr id="28" name="Rounded Rectangle 27"/>
          <p:cNvSpPr/>
          <p:nvPr/>
        </p:nvSpPr>
        <p:spPr>
          <a:xfrm>
            <a:off x="4267200" y="4724400"/>
            <a:ext cx="1371600" cy="457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t>Consumer Use</a:t>
            </a:r>
            <a:endParaRPr lang="en-US" sz="1400" dirty="0"/>
          </a:p>
        </p:txBody>
      </p:sp>
      <p:sp>
        <p:nvSpPr>
          <p:cNvPr id="41" name="Circular Arrow 40"/>
          <p:cNvSpPr/>
          <p:nvPr/>
        </p:nvSpPr>
        <p:spPr>
          <a:xfrm rot="2022070" flipH="1" flipV="1">
            <a:off x="1546230" y="2399474"/>
            <a:ext cx="2355450" cy="1892203"/>
          </a:xfrm>
          <a:prstGeom prst="circularArrow">
            <a:avLst>
              <a:gd name="adj1" fmla="val 12500"/>
              <a:gd name="adj2" fmla="val 1142319"/>
              <a:gd name="adj3" fmla="val 20457681"/>
              <a:gd name="adj4" fmla="val 14273876"/>
              <a:gd name="adj5" fmla="val 171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pic>
        <p:nvPicPr>
          <p:cNvPr id="2050" name="Picture 2" descr="C:\Documents and Settings\Morgan Barr\My Documents\My Pictures\Microsoft Clip Organizer\j0303837.wmf"/>
          <p:cNvPicPr>
            <a:picLocks noChangeAspect="1" noChangeArrowheads="1"/>
          </p:cNvPicPr>
          <p:nvPr/>
        </p:nvPicPr>
        <p:blipFill>
          <a:blip r:embed="rId14" cstate="print"/>
          <a:srcRect/>
          <a:stretch>
            <a:fillRect/>
          </a:stretch>
        </p:blipFill>
        <p:spPr bwMode="auto">
          <a:xfrm>
            <a:off x="4953000" y="3200400"/>
            <a:ext cx="838200" cy="554252"/>
          </a:xfrm>
          <a:prstGeom prst="rect">
            <a:avLst/>
          </a:prstGeom>
          <a:noFill/>
        </p:spPr>
      </p:pic>
      <p:pic>
        <p:nvPicPr>
          <p:cNvPr id="45" name="Picture 13" descr="C:\Documents and Settings\Morgan Barr\Local Settings\Temporary Internet Files\Content.IE5\0KUJTW0W\MCj02151920000[1].wmf"/>
          <p:cNvPicPr>
            <a:picLocks noChangeAspect="1" noChangeArrowheads="1"/>
          </p:cNvPicPr>
          <p:nvPr/>
        </p:nvPicPr>
        <p:blipFill>
          <a:blip r:embed="rId12" cstate="print"/>
          <a:srcRect/>
          <a:stretch>
            <a:fillRect/>
          </a:stretch>
        </p:blipFill>
        <p:spPr bwMode="auto">
          <a:xfrm>
            <a:off x="7239000" y="762000"/>
            <a:ext cx="620516" cy="685800"/>
          </a:xfrm>
          <a:prstGeom prst="rect">
            <a:avLst/>
          </a:prstGeom>
          <a:noFill/>
        </p:spPr>
      </p:pic>
      <p:sp>
        <p:nvSpPr>
          <p:cNvPr id="46" name="TextBox 45"/>
          <p:cNvSpPr txBox="1"/>
          <p:nvPr/>
        </p:nvSpPr>
        <p:spPr>
          <a:xfrm>
            <a:off x="7239000" y="533400"/>
            <a:ext cx="609600" cy="276999"/>
          </a:xfrm>
          <a:prstGeom prst="rect">
            <a:avLst/>
          </a:prstGeom>
          <a:noFill/>
        </p:spPr>
        <p:txBody>
          <a:bodyPr wrap="square" rtlCol="0">
            <a:spAutoFit/>
          </a:bodyPr>
          <a:lstStyle/>
          <a:p>
            <a:r>
              <a:rPr lang="en-US" sz="1200" dirty="0" smtClean="0"/>
              <a:t>Waste</a:t>
            </a:r>
            <a:endParaRPr lang="en-US" sz="1200" dirty="0"/>
          </a:p>
        </p:txBody>
      </p:sp>
      <p:sp>
        <p:nvSpPr>
          <p:cNvPr id="47" name="Circular Arrow 46"/>
          <p:cNvSpPr/>
          <p:nvPr/>
        </p:nvSpPr>
        <p:spPr>
          <a:xfrm rot="21232065" flipV="1">
            <a:off x="5509915" y="565491"/>
            <a:ext cx="2133600" cy="1981200"/>
          </a:xfrm>
          <a:prstGeom prst="circularArrow">
            <a:avLst>
              <a:gd name="adj1" fmla="val 12500"/>
              <a:gd name="adj2" fmla="val 1142319"/>
              <a:gd name="adj3" fmla="val 20457681"/>
              <a:gd name="adj4" fmla="val 15194639"/>
              <a:gd name="adj5" fmla="val 171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48" name="Circular Arrow 47"/>
          <p:cNvSpPr/>
          <p:nvPr/>
        </p:nvSpPr>
        <p:spPr>
          <a:xfrm rot="21232065" flipV="1">
            <a:off x="5507195" y="768688"/>
            <a:ext cx="3084637" cy="1981200"/>
          </a:xfrm>
          <a:prstGeom prst="circularArrow">
            <a:avLst>
              <a:gd name="adj1" fmla="val 12500"/>
              <a:gd name="adj2" fmla="val 950865"/>
              <a:gd name="adj3" fmla="val 20457681"/>
              <a:gd name="adj4" fmla="val 15194639"/>
              <a:gd name="adj5" fmla="val 1644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49" name="TextBox 48"/>
          <p:cNvSpPr txBox="1"/>
          <p:nvPr/>
        </p:nvSpPr>
        <p:spPr>
          <a:xfrm>
            <a:off x="8001000" y="609600"/>
            <a:ext cx="1143000" cy="276999"/>
          </a:xfrm>
          <a:prstGeom prst="rect">
            <a:avLst/>
          </a:prstGeom>
          <a:noFill/>
        </p:spPr>
        <p:txBody>
          <a:bodyPr wrap="square" rtlCol="0">
            <a:spAutoFit/>
          </a:bodyPr>
          <a:lstStyle/>
          <a:p>
            <a:r>
              <a:rPr lang="en-US" sz="1200" dirty="0" smtClean="0"/>
              <a:t>Byproducts</a:t>
            </a:r>
            <a:endParaRPr lang="en-US" sz="1200" dirty="0"/>
          </a:p>
        </p:txBody>
      </p:sp>
      <p:pic>
        <p:nvPicPr>
          <p:cNvPr id="3" name="Picture 2" descr="C:\Users\Morgan\AppData\Local\Microsoft\Windows\Temporary Internet Files\Content.IE5\P7MM7M5J\MC900238375[1].wmf"/>
          <p:cNvPicPr>
            <a:picLocks noChangeAspect="1" noChangeArrowheads="1"/>
          </p:cNvPicPr>
          <p:nvPr/>
        </p:nvPicPr>
        <p:blipFill>
          <a:blip r:embed="rId15" cstate="print"/>
          <a:srcRect/>
          <a:stretch>
            <a:fillRect/>
          </a:stretch>
        </p:blipFill>
        <p:spPr bwMode="auto">
          <a:xfrm>
            <a:off x="7924800" y="914400"/>
            <a:ext cx="1000670" cy="685800"/>
          </a:xfrm>
          <a:prstGeom prst="rect">
            <a:avLst/>
          </a:prstGeom>
          <a:noFill/>
        </p:spPr>
      </p:pic>
      <p:sp>
        <p:nvSpPr>
          <p:cNvPr id="50" name="Right Arrow 49"/>
          <p:cNvSpPr/>
          <p:nvPr/>
        </p:nvSpPr>
        <p:spPr>
          <a:xfrm rot="19376657">
            <a:off x="245378" y="4999649"/>
            <a:ext cx="2268244" cy="157458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t>Click on the green boxes for more information</a:t>
            </a:r>
            <a:endParaRPr lang="en-US" sz="1200" b="1" dirty="0"/>
          </a:p>
        </p:txBody>
      </p:sp>
      <p:sp>
        <p:nvSpPr>
          <p:cNvPr id="43" name="Rounded Rectangle 42">
            <a:hlinkClick r:id="" action="ppaction://noaction"/>
          </p:cNvPr>
          <p:cNvSpPr/>
          <p:nvPr/>
        </p:nvSpPr>
        <p:spPr>
          <a:xfrm>
            <a:off x="5715000" y="3048000"/>
            <a:ext cx="1524000" cy="685800"/>
          </a:xfrm>
          <a:prstGeom prst="roundRect">
            <a:avLst/>
          </a:prstGeom>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t>Transportation and Distribution</a:t>
            </a:r>
            <a:endParaRPr lang="en-US" sz="1400" dirty="0"/>
          </a:p>
        </p:txBody>
      </p:sp>
      <p:pic>
        <p:nvPicPr>
          <p:cNvPr id="52" name="Picture 51" descr="House.png">
            <a:hlinkClick r:id="rId16" action="ppaction://hlinksldjump"/>
          </p:cNvPr>
          <p:cNvPicPr>
            <a:picLocks noChangeAspect="1"/>
          </p:cNvPicPr>
          <p:nvPr/>
        </p:nvPicPr>
        <p:blipFill>
          <a:blip r:embed="rId17" cstate="print"/>
          <a:stretch>
            <a:fillRect/>
          </a:stretch>
        </p:blipFill>
        <p:spPr>
          <a:xfrm>
            <a:off x="8229600" y="6400800"/>
            <a:ext cx="432504" cy="365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12" fill="hold" grpId="0" nodeType="afterEffect">
                                  <p:stCondLst>
                                    <p:cond delay="0"/>
                                  </p:stCondLst>
                                  <p:iterate type="lt">
                                    <p:tmPct val="0"/>
                                  </p:iterate>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0-#ppt_w/2"/>
                                          </p:val>
                                        </p:tav>
                                        <p:tav tm="100000">
                                          <p:val>
                                            <p:strVal val="#ppt_x"/>
                                          </p:val>
                                        </p:tav>
                                      </p:tavLst>
                                    </p:anim>
                                    <p:anim calcmode="lin" valueType="num">
                                      <p:cBhvr additive="base">
                                        <p:cTn id="33" dur="500" fill="hold"/>
                                        <p:tgtEl>
                                          <p:spTgt spid="50"/>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7" presetClass="emph" presetSubtype="0" fill="hold" grpId="0" nodeType="afterEffect">
                                  <p:stCondLst>
                                    <p:cond delay="0"/>
                                  </p:stCondLst>
                                  <p:childTnLst>
                                    <p:animClr clrSpc="rgb" dir="cw">
                                      <p:cBhvr override="childStyle">
                                        <p:cTn id="36" dur="250" autoRev="1" fill="hold"/>
                                        <p:tgtEl>
                                          <p:spTgt spid="18"/>
                                        </p:tgtEl>
                                        <p:attrNameLst>
                                          <p:attrName>style.color</p:attrName>
                                        </p:attrNameLst>
                                      </p:cBhvr>
                                      <p:to>
                                        <a:schemeClr val="bg1"/>
                                      </p:to>
                                    </p:animClr>
                                    <p:animClr clrSpc="rgb" dir="cw">
                                      <p:cBhvr>
                                        <p:cTn id="37" dur="250" autoRev="1" fill="hold"/>
                                        <p:tgtEl>
                                          <p:spTgt spid="18"/>
                                        </p:tgtEl>
                                        <p:attrNameLst>
                                          <p:attrName>fillcolor</p:attrName>
                                        </p:attrNameLst>
                                      </p:cBhvr>
                                      <p:to>
                                        <a:schemeClr val="bg1"/>
                                      </p:to>
                                    </p:animClr>
                                    <p:set>
                                      <p:cBhvr>
                                        <p:cTn id="38" dur="250" autoRev="1" fill="hold"/>
                                        <p:tgtEl>
                                          <p:spTgt spid="18"/>
                                        </p:tgtEl>
                                        <p:attrNameLst>
                                          <p:attrName>fill.type</p:attrName>
                                        </p:attrNameLst>
                                      </p:cBhvr>
                                      <p:to>
                                        <p:strVal val="solid"/>
                                      </p:to>
                                    </p:set>
                                    <p:set>
                                      <p:cBhvr>
                                        <p:cTn id="39" dur="250" autoRev="1" fill="hold"/>
                                        <p:tgtEl>
                                          <p:spTgt spid="18"/>
                                        </p:tgtEl>
                                        <p:attrNameLst>
                                          <p:attrName>fill.on</p:attrName>
                                        </p:attrNameLst>
                                      </p:cBhvr>
                                      <p:to>
                                        <p:strVal val="true"/>
                                      </p:to>
                                    </p:set>
                                  </p:childTnLst>
                                </p:cTn>
                              </p:par>
                            </p:childTnLst>
                          </p:cTn>
                        </p:par>
                        <p:par>
                          <p:cTn id="40" fill="hold">
                            <p:stCondLst>
                              <p:cond delay="1500"/>
                            </p:stCondLst>
                            <p:childTnLst>
                              <p:par>
                                <p:cTn id="41" presetID="27" presetClass="emph" presetSubtype="0" fill="hold" grpId="0" nodeType="afterEffect">
                                  <p:stCondLst>
                                    <p:cond delay="0"/>
                                  </p:stCondLst>
                                  <p:childTnLst>
                                    <p:animClr clrSpc="rgb" dir="cw">
                                      <p:cBhvr override="childStyle">
                                        <p:cTn id="42" dur="250" autoRev="1" fill="hold"/>
                                        <p:tgtEl>
                                          <p:spTgt spid="19"/>
                                        </p:tgtEl>
                                        <p:attrNameLst>
                                          <p:attrName>style.color</p:attrName>
                                        </p:attrNameLst>
                                      </p:cBhvr>
                                      <p:to>
                                        <a:schemeClr val="bg1"/>
                                      </p:to>
                                    </p:animClr>
                                    <p:animClr clrSpc="rgb" dir="cw">
                                      <p:cBhvr>
                                        <p:cTn id="43" dur="250" autoRev="1" fill="hold"/>
                                        <p:tgtEl>
                                          <p:spTgt spid="19"/>
                                        </p:tgtEl>
                                        <p:attrNameLst>
                                          <p:attrName>fillcolor</p:attrName>
                                        </p:attrNameLst>
                                      </p:cBhvr>
                                      <p:to>
                                        <a:schemeClr val="bg1"/>
                                      </p:to>
                                    </p:animClr>
                                    <p:set>
                                      <p:cBhvr>
                                        <p:cTn id="44" dur="250" autoRev="1" fill="hold"/>
                                        <p:tgtEl>
                                          <p:spTgt spid="19"/>
                                        </p:tgtEl>
                                        <p:attrNameLst>
                                          <p:attrName>fill.type</p:attrName>
                                        </p:attrNameLst>
                                      </p:cBhvr>
                                      <p:to>
                                        <p:strVal val="solid"/>
                                      </p:to>
                                    </p:set>
                                    <p:set>
                                      <p:cBhvr>
                                        <p:cTn id="45" dur="250" autoRev="1" fill="hold"/>
                                        <p:tgtEl>
                                          <p:spTgt spid="19"/>
                                        </p:tgtEl>
                                        <p:attrNameLst>
                                          <p:attrName>fill.on</p:attrName>
                                        </p:attrNameLst>
                                      </p:cBhvr>
                                      <p:to>
                                        <p:strVal val="true"/>
                                      </p:to>
                                    </p:set>
                                  </p:childTnLst>
                                </p:cTn>
                              </p:par>
                            </p:childTnLst>
                          </p:cTn>
                        </p:par>
                        <p:par>
                          <p:cTn id="46" fill="hold">
                            <p:stCondLst>
                              <p:cond delay="2000"/>
                            </p:stCondLst>
                            <p:childTnLst>
                              <p:par>
                                <p:cTn id="47" presetID="27" presetClass="emph" presetSubtype="0" fill="hold" grpId="0" nodeType="afterEffect">
                                  <p:stCondLst>
                                    <p:cond delay="0"/>
                                  </p:stCondLst>
                                  <p:childTnLst>
                                    <p:animClr clrSpc="rgb" dir="cw">
                                      <p:cBhvr override="childStyle">
                                        <p:cTn id="48" dur="250" autoRev="1" fill="hold"/>
                                        <p:tgtEl>
                                          <p:spTgt spid="20"/>
                                        </p:tgtEl>
                                        <p:attrNameLst>
                                          <p:attrName>style.color</p:attrName>
                                        </p:attrNameLst>
                                      </p:cBhvr>
                                      <p:to>
                                        <a:schemeClr val="bg1"/>
                                      </p:to>
                                    </p:animClr>
                                    <p:animClr clrSpc="rgb" dir="cw">
                                      <p:cBhvr>
                                        <p:cTn id="49" dur="250" autoRev="1" fill="hold"/>
                                        <p:tgtEl>
                                          <p:spTgt spid="20"/>
                                        </p:tgtEl>
                                        <p:attrNameLst>
                                          <p:attrName>fillcolor</p:attrName>
                                        </p:attrNameLst>
                                      </p:cBhvr>
                                      <p:to>
                                        <a:schemeClr val="bg1"/>
                                      </p:to>
                                    </p:animClr>
                                    <p:set>
                                      <p:cBhvr>
                                        <p:cTn id="50" dur="250" autoRev="1" fill="hold"/>
                                        <p:tgtEl>
                                          <p:spTgt spid="20"/>
                                        </p:tgtEl>
                                        <p:attrNameLst>
                                          <p:attrName>fill.type</p:attrName>
                                        </p:attrNameLst>
                                      </p:cBhvr>
                                      <p:to>
                                        <p:strVal val="solid"/>
                                      </p:to>
                                    </p:set>
                                    <p:set>
                                      <p:cBhvr>
                                        <p:cTn id="51" dur="250" autoRev="1" fill="hold"/>
                                        <p:tgtEl>
                                          <p:spTgt spid="20"/>
                                        </p:tgtEl>
                                        <p:attrNameLst>
                                          <p:attrName>fill.on</p:attrName>
                                        </p:attrNameLst>
                                      </p:cBhvr>
                                      <p:to>
                                        <p:strVal val="true"/>
                                      </p:to>
                                    </p:set>
                                  </p:childTnLst>
                                </p:cTn>
                              </p:par>
                            </p:childTnLst>
                          </p:cTn>
                        </p:par>
                        <p:par>
                          <p:cTn id="52" fill="hold">
                            <p:stCondLst>
                              <p:cond delay="2500"/>
                            </p:stCondLst>
                            <p:childTnLst>
                              <p:par>
                                <p:cTn id="53" presetID="27" presetClass="emph" presetSubtype="0" fill="hold" grpId="0" nodeType="afterEffect">
                                  <p:stCondLst>
                                    <p:cond delay="0"/>
                                  </p:stCondLst>
                                  <p:childTnLst>
                                    <p:animClr clrSpc="rgb" dir="cw">
                                      <p:cBhvr override="childStyle">
                                        <p:cTn id="54" dur="250" autoRev="1" fill="hold"/>
                                        <p:tgtEl>
                                          <p:spTgt spid="21"/>
                                        </p:tgtEl>
                                        <p:attrNameLst>
                                          <p:attrName>style.color</p:attrName>
                                        </p:attrNameLst>
                                      </p:cBhvr>
                                      <p:to>
                                        <a:schemeClr val="bg1"/>
                                      </p:to>
                                    </p:animClr>
                                    <p:animClr clrSpc="rgb" dir="cw">
                                      <p:cBhvr>
                                        <p:cTn id="55" dur="250" autoRev="1" fill="hold"/>
                                        <p:tgtEl>
                                          <p:spTgt spid="21"/>
                                        </p:tgtEl>
                                        <p:attrNameLst>
                                          <p:attrName>fillcolor</p:attrName>
                                        </p:attrNameLst>
                                      </p:cBhvr>
                                      <p:to>
                                        <a:schemeClr val="bg1"/>
                                      </p:to>
                                    </p:animClr>
                                    <p:set>
                                      <p:cBhvr>
                                        <p:cTn id="56" dur="250" autoRev="1" fill="hold"/>
                                        <p:tgtEl>
                                          <p:spTgt spid="21"/>
                                        </p:tgtEl>
                                        <p:attrNameLst>
                                          <p:attrName>fill.type</p:attrName>
                                        </p:attrNameLst>
                                      </p:cBhvr>
                                      <p:to>
                                        <p:strVal val="solid"/>
                                      </p:to>
                                    </p:set>
                                    <p:set>
                                      <p:cBhvr>
                                        <p:cTn id="57" dur="250" autoRev="1" fill="hold"/>
                                        <p:tgtEl>
                                          <p:spTgt spid="21"/>
                                        </p:tgtEl>
                                        <p:attrNameLst>
                                          <p:attrName>fill.on</p:attrName>
                                        </p:attrNameLst>
                                      </p:cBhvr>
                                      <p:to>
                                        <p:strVal val="true"/>
                                      </p:to>
                                    </p:set>
                                  </p:childTnLst>
                                </p:cTn>
                              </p:par>
                            </p:childTnLst>
                          </p:cTn>
                        </p:par>
                        <p:par>
                          <p:cTn id="58" fill="hold">
                            <p:stCondLst>
                              <p:cond delay="3000"/>
                            </p:stCondLst>
                            <p:childTnLst>
                              <p:par>
                                <p:cTn id="59" presetID="27" presetClass="emph" presetSubtype="0" fill="hold" grpId="0" nodeType="afterEffect">
                                  <p:stCondLst>
                                    <p:cond delay="0"/>
                                  </p:stCondLst>
                                  <p:childTnLst>
                                    <p:animClr clrSpc="rgb" dir="cw">
                                      <p:cBhvr override="childStyle">
                                        <p:cTn id="60" dur="250" autoRev="1" fill="hold"/>
                                        <p:tgtEl>
                                          <p:spTgt spid="22"/>
                                        </p:tgtEl>
                                        <p:attrNameLst>
                                          <p:attrName>style.color</p:attrName>
                                        </p:attrNameLst>
                                      </p:cBhvr>
                                      <p:to>
                                        <a:schemeClr val="bg1"/>
                                      </p:to>
                                    </p:animClr>
                                    <p:animClr clrSpc="rgb" dir="cw">
                                      <p:cBhvr>
                                        <p:cTn id="61" dur="250" autoRev="1" fill="hold"/>
                                        <p:tgtEl>
                                          <p:spTgt spid="22"/>
                                        </p:tgtEl>
                                        <p:attrNameLst>
                                          <p:attrName>fillcolor</p:attrName>
                                        </p:attrNameLst>
                                      </p:cBhvr>
                                      <p:to>
                                        <a:schemeClr val="bg1"/>
                                      </p:to>
                                    </p:animClr>
                                    <p:set>
                                      <p:cBhvr>
                                        <p:cTn id="62" dur="250" autoRev="1" fill="hold"/>
                                        <p:tgtEl>
                                          <p:spTgt spid="22"/>
                                        </p:tgtEl>
                                        <p:attrNameLst>
                                          <p:attrName>fill.type</p:attrName>
                                        </p:attrNameLst>
                                      </p:cBhvr>
                                      <p:to>
                                        <p:strVal val="solid"/>
                                      </p:to>
                                    </p:set>
                                    <p:set>
                                      <p:cBhvr>
                                        <p:cTn id="63" dur="250" autoRev="1" fill="hold"/>
                                        <p:tgtEl>
                                          <p:spTgt spid="22"/>
                                        </p:tgtEl>
                                        <p:attrNameLst>
                                          <p:attrName>fill.on</p:attrName>
                                        </p:attrNameLst>
                                      </p:cBhvr>
                                      <p:to>
                                        <p:strVal val="true"/>
                                      </p:to>
                                    </p:set>
                                  </p:childTnLst>
                                </p:cTn>
                              </p:par>
                            </p:childTnLst>
                          </p:cTn>
                        </p:par>
                        <p:par>
                          <p:cTn id="64" fill="hold">
                            <p:stCondLst>
                              <p:cond delay="3500"/>
                            </p:stCondLst>
                            <p:childTnLst>
                              <p:par>
                                <p:cTn id="65" presetID="27" presetClass="emph" presetSubtype="0" repeatCount="3000" fill="hold" grpId="1" nodeType="afterEffect">
                                  <p:stCondLst>
                                    <p:cond delay="0"/>
                                  </p:stCondLst>
                                  <p:iterate type="lt">
                                    <p:tmPct val="0"/>
                                  </p:iterate>
                                  <p:childTnLst>
                                    <p:animClr clrSpc="rgb" dir="cw">
                                      <p:cBhvr override="childStyle">
                                        <p:cTn id="66" dur="250" autoRev="1" fill="hold"/>
                                        <p:tgtEl>
                                          <p:spTgt spid="50"/>
                                        </p:tgtEl>
                                        <p:attrNameLst>
                                          <p:attrName>style.color</p:attrName>
                                        </p:attrNameLst>
                                      </p:cBhvr>
                                      <p:to>
                                        <a:schemeClr val="bg1"/>
                                      </p:to>
                                    </p:animClr>
                                    <p:animClr clrSpc="rgb" dir="cw">
                                      <p:cBhvr>
                                        <p:cTn id="67" dur="250" autoRev="1" fill="hold"/>
                                        <p:tgtEl>
                                          <p:spTgt spid="50"/>
                                        </p:tgtEl>
                                        <p:attrNameLst>
                                          <p:attrName>fillcolor</p:attrName>
                                        </p:attrNameLst>
                                      </p:cBhvr>
                                      <p:to>
                                        <a:schemeClr val="bg1"/>
                                      </p:to>
                                    </p:animClr>
                                    <p:set>
                                      <p:cBhvr>
                                        <p:cTn id="68" dur="250" autoRev="1" fill="hold"/>
                                        <p:tgtEl>
                                          <p:spTgt spid="50"/>
                                        </p:tgtEl>
                                        <p:attrNameLst>
                                          <p:attrName>fill.type</p:attrName>
                                        </p:attrNameLst>
                                      </p:cBhvr>
                                      <p:to>
                                        <p:strVal val="solid"/>
                                      </p:to>
                                    </p:set>
                                    <p:set>
                                      <p:cBhvr>
                                        <p:cTn id="69" dur="250" autoRev="1"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P spid="40" grpId="0" animBg="1"/>
      <p:bldP spid="19" grpId="0" animBg="1"/>
      <p:bldP spid="21" grpId="0" animBg="1"/>
      <p:bldP spid="20" grpId="0" animBg="1"/>
      <p:bldP spid="18" grpId="0" animBg="1"/>
      <p:bldP spid="22" grpId="0" animBg="1"/>
      <p:bldP spid="24" grpId="0" animBg="1"/>
      <p:bldP spid="28" grpId="0" animBg="1"/>
      <p:bldP spid="50" grpId="0" animBg="1"/>
      <p:bldP spid="50" grpId="1"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a:t>
            </a:r>
            <a:endParaRPr lang="en-US" dirty="0"/>
          </a:p>
        </p:txBody>
      </p:sp>
      <p:sp>
        <p:nvSpPr>
          <p:cNvPr id="3" name="Content Placeholder 2"/>
          <p:cNvSpPr>
            <a:spLocks noGrp="1"/>
          </p:cNvSpPr>
          <p:nvPr>
            <p:ph idx="1"/>
          </p:nvPr>
        </p:nvSpPr>
        <p:spPr>
          <a:xfrm>
            <a:off x="5105400" y="3657600"/>
            <a:ext cx="3581400" cy="304800"/>
          </a:xfrm>
        </p:spPr>
        <p:txBody>
          <a:bodyPr>
            <a:normAutofit/>
          </a:bodyPr>
          <a:lstStyle/>
          <a:p>
            <a:pPr algn="ctr">
              <a:buNone/>
            </a:pPr>
            <a:r>
              <a:rPr lang="en-US" sz="1400" dirty="0" smtClean="0"/>
              <a:t>Click on each of the topics to learn more </a:t>
            </a:r>
          </a:p>
          <a:p>
            <a:endParaRPr lang="en-US" dirty="0"/>
          </a:p>
        </p:txBody>
      </p:sp>
      <p:sp>
        <p:nvSpPr>
          <p:cNvPr id="19" name="Slide Number Placeholder 18"/>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27</a:t>
            </a:fld>
            <a:endParaRPr lang="en-US"/>
          </a:p>
        </p:txBody>
      </p:sp>
      <p:sp>
        <p:nvSpPr>
          <p:cNvPr id="4" name="Rounded Rectangle 3">
            <a:hlinkClick r:id="" action="ppaction://noaction"/>
          </p:cNvPr>
          <p:cNvSpPr/>
          <p:nvPr/>
        </p:nvSpPr>
        <p:spPr>
          <a:xfrm>
            <a:off x="2743200" y="4329545"/>
            <a:ext cx="1524000" cy="623455"/>
          </a:xfrm>
          <a:prstGeom prst="roundRect">
            <a:avLst/>
          </a:prstGeom>
          <a:solidFill>
            <a:srgbClr val="006000"/>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Energy</a:t>
            </a:r>
            <a:endParaRPr lang="en-US" sz="1400" b="1" dirty="0">
              <a:solidFill>
                <a:schemeClr val="bg1"/>
              </a:solidFill>
            </a:endParaRPr>
          </a:p>
        </p:txBody>
      </p:sp>
      <p:sp>
        <p:nvSpPr>
          <p:cNvPr id="5" name="Rounded Rectangle 4">
            <a:hlinkClick r:id="" action="ppaction://noaction"/>
          </p:cNvPr>
          <p:cNvSpPr/>
          <p:nvPr/>
        </p:nvSpPr>
        <p:spPr>
          <a:xfrm>
            <a:off x="4419600" y="4329545"/>
            <a:ext cx="1524000" cy="623455"/>
          </a:xfrm>
          <a:prstGeom prst="roundRect">
            <a:avLst/>
          </a:prstGeom>
          <a:solidFill>
            <a:srgbClr val="006000"/>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Materials and Waste</a:t>
            </a:r>
            <a:endParaRPr lang="en-US" sz="1400" b="1" dirty="0">
              <a:solidFill>
                <a:schemeClr val="bg1"/>
              </a:solidFill>
            </a:endParaRPr>
          </a:p>
        </p:txBody>
      </p:sp>
      <p:sp>
        <p:nvSpPr>
          <p:cNvPr id="6" name="Rounded Rectangle 5">
            <a:hlinkClick r:id="" action="ppaction://noaction"/>
          </p:cNvPr>
          <p:cNvSpPr/>
          <p:nvPr/>
        </p:nvSpPr>
        <p:spPr>
          <a:xfrm>
            <a:off x="3429000" y="5167745"/>
            <a:ext cx="1524000" cy="623455"/>
          </a:xfrm>
          <a:prstGeom prst="roundRect">
            <a:avLst/>
          </a:prstGeom>
          <a:solidFill>
            <a:srgbClr val="006000"/>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Packaging</a:t>
            </a:r>
            <a:endParaRPr lang="en-US" sz="1400" b="1" dirty="0">
              <a:solidFill>
                <a:schemeClr val="bg1"/>
              </a:solidFill>
            </a:endParaRPr>
          </a:p>
        </p:txBody>
      </p:sp>
      <p:sp>
        <p:nvSpPr>
          <p:cNvPr id="7" name="Rounded Rectangle 6">
            <a:hlinkClick r:id="" action="ppaction://noaction"/>
          </p:cNvPr>
          <p:cNvSpPr/>
          <p:nvPr/>
        </p:nvSpPr>
        <p:spPr>
          <a:xfrm>
            <a:off x="6096000" y="4329545"/>
            <a:ext cx="1524000" cy="623455"/>
          </a:xfrm>
          <a:prstGeom prst="roundRect">
            <a:avLst/>
          </a:prstGeom>
          <a:solidFill>
            <a:srgbClr val="006000"/>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Greenhouse Gases</a:t>
            </a:r>
            <a:endParaRPr lang="en-US" sz="1400" b="1" dirty="0">
              <a:solidFill>
                <a:schemeClr val="bg1"/>
              </a:solidFill>
            </a:endParaRPr>
          </a:p>
        </p:txBody>
      </p:sp>
      <p:sp>
        <p:nvSpPr>
          <p:cNvPr id="8" name="Rounded Rectangle 7">
            <a:hlinkClick r:id="" action="ppaction://noaction"/>
          </p:cNvPr>
          <p:cNvSpPr/>
          <p:nvPr/>
        </p:nvSpPr>
        <p:spPr>
          <a:xfrm>
            <a:off x="1066800" y="4329545"/>
            <a:ext cx="1524000" cy="623455"/>
          </a:xfrm>
          <a:prstGeom prst="roundRect">
            <a:avLst/>
          </a:prstGeom>
          <a:solidFill>
            <a:srgbClr val="006000"/>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Water</a:t>
            </a:r>
            <a:endParaRPr lang="en-US" sz="1400" b="1" dirty="0">
              <a:solidFill>
                <a:schemeClr val="bg1"/>
              </a:solidFill>
            </a:endParaRPr>
          </a:p>
        </p:txBody>
      </p:sp>
      <p:sp>
        <p:nvSpPr>
          <p:cNvPr id="13" name="Rounded Rectangle 12"/>
          <p:cNvSpPr/>
          <p:nvPr/>
        </p:nvSpPr>
        <p:spPr>
          <a:xfrm>
            <a:off x="304800" y="990600"/>
            <a:ext cx="4648200" cy="2819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buNone/>
            </a:pPr>
            <a:r>
              <a:rPr lang="en-US" dirty="0" smtClean="0"/>
              <a:t>For each topic, you will learn:</a:t>
            </a:r>
          </a:p>
          <a:p>
            <a:pPr lvl="1">
              <a:buFont typeface="Arial" pitchFamily="34" charset="0"/>
              <a:buChar char="•"/>
            </a:pPr>
            <a:r>
              <a:rPr lang="en-US" sz="1400" dirty="0" smtClean="0"/>
              <a:t>Why it is an important sustainability issue</a:t>
            </a:r>
          </a:p>
          <a:p>
            <a:pPr lvl="1">
              <a:buFont typeface="Arial" pitchFamily="34" charset="0"/>
              <a:buChar char="•"/>
            </a:pPr>
            <a:r>
              <a:rPr lang="en-US" sz="1400" dirty="0" smtClean="0"/>
              <a:t>Important terms and concepts</a:t>
            </a:r>
          </a:p>
          <a:p>
            <a:pPr lvl="1">
              <a:buFont typeface="Arial" pitchFamily="34" charset="0"/>
              <a:buChar char="•"/>
            </a:pPr>
            <a:r>
              <a:rPr lang="en-US" sz="1400" dirty="0" smtClean="0"/>
              <a:t>An introduction to approaching the issue</a:t>
            </a:r>
          </a:p>
          <a:p>
            <a:pPr lvl="1">
              <a:buFont typeface="Arial" pitchFamily="34" charset="0"/>
              <a:buChar char="•"/>
            </a:pPr>
            <a:r>
              <a:rPr lang="en-US" sz="1400" dirty="0" smtClean="0"/>
              <a:t>Typical opportunities for improvement</a:t>
            </a:r>
          </a:p>
          <a:p>
            <a:pPr lvl="1">
              <a:buFont typeface="Arial" pitchFamily="34" charset="0"/>
              <a:buChar char="•"/>
            </a:pPr>
            <a:r>
              <a:rPr lang="en-US" sz="1400" dirty="0" smtClean="0"/>
              <a:t>Examples from real companies</a:t>
            </a:r>
          </a:p>
          <a:p>
            <a:pPr lvl="1">
              <a:buFont typeface="Arial" pitchFamily="34" charset="0"/>
              <a:buChar char="•"/>
            </a:pPr>
            <a:r>
              <a:rPr lang="en-US" sz="1400" dirty="0" smtClean="0"/>
              <a:t>A checklist to help with implementation</a:t>
            </a:r>
          </a:p>
          <a:p>
            <a:pPr lvl="1">
              <a:buFont typeface="Arial" pitchFamily="34" charset="0"/>
              <a:buChar char="•"/>
            </a:pPr>
            <a:r>
              <a:rPr lang="en-US" sz="1400" dirty="0" smtClean="0"/>
              <a:t>Search terms for the Sustainable Business Clearinghouse</a:t>
            </a:r>
          </a:p>
          <a:p>
            <a:pPr lvl="1">
              <a:buFont typeface="Arial" pitchFamily="34" charset="0"/>
              <a:buChar char="•"/>
            </a:pPr>
            <a:r>
              <a:rPr lang="en-US" sz="1400" dirty="0" smtClean="0"/>
              <a:t>Additional resources to help you </a:t>
            </a:r>
          </a:p>
        </p:txBody>
      </p:sp>
      <p:sp>
        <p:nvSpPr>
          <p:cNvPr id="15" name="Rounded Rectangle 14">
            <a:hlinkClick r:id="" action="ppaction://noaction"/>
          </p:cNvPr>
          <p:cNvSpPr/>
          <p:nvPr/>
        </p:nvSpPr>
        <p:spPr>
          <a:xfrm>
            <a:off x="1752600" y="5167745"/>
            <a:ext cx="1524000" cy="623455"/>
          </a:xfrm>
          <a:prstGeom prst="roundRect">
            <a:avLst/>
          </a:prstGeom>
          <a:solidFill>
            <a:srgbClr val="006000"/>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Air Quality</a:t>
            </a:r>
            <a:endParaRPr lang="en-US" sz="1400" b="1" dirty="0">
              <a:solidFill>
                <a:schemeClr val="bg1"/>
              </a:solidFill>
            </a:endParaRPr>
          </a:p>
        </p:txBody>
      </p:sp>
      <p:sp>
        <p:nvSpPr>
          <p:cNvPr id="14" name="Rounded Rectangle 13">
            <a:hlinkClick r:id="" action="ppaction://noaction"/>
          </p:cNvPr>
          <p:cNvSpPr/>
          <p:nvPr/>
        </p:nvSpPr>
        <p:spPr>
          <a:xfrm>
            <a:off x="5638800" y="2057400"/>
            <a:ext cx="2667000" cy="914400"/>
          </a:xfrm>
          <a:prstGeom prst="roundRect">
            <a:avLst/>
          </a:prstGeom>
          <a:scene3d>
            <a:camera prst="orthographicFront">
              <a:rot lat="0" lon="0" rev="0"/>
            </a:camera>
            <a:lightRig rig="threePt" dir="t">
              <a:rot lat="0" lon="0" rev="1200000"/>
            </a:lightRig>
          </a:scene3d>
          <a:sp3d>
            <a:bevelT w="63500" h="25400"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t>Click here to learn about common manufacturing processes that often have environmental opportunities</a:t>
            </a:r>
            <a:endParaRPr lang="en-US" sz="1200" dirty="0"/>
          </a:p>
        </p:txBody>
      </p:sp>
      <p:sp>
        <p:nvSpPr>
          <p:cNvPr id="16" name="Rounded Rectangle 15">
            <a:hlinkClick r:id="" action="ppaction://noaction"/>
          </p:cNvPr>
          <p:cNvSpPr/>
          <p:nvPr/>
        </p:nvSpPr>
        <p:spPr>
          <a:xfrm>
            <a:off x="5105400" y="5167745"/>
            <a:ext cx="1524000" cy="623455"/>
          </a:xfrm>
          <a:prstGeom prst="roundRect">
            <a:avLst/>
          </a:prstGeom>
          <a:solidFill>
            <a:srgbClr val="006000"/>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Buildings and Infrastructure</a:t>
            </a:r>
            <a:endParaRPr lang="en-US" sz="1400" b="1" dirty="0">
              <a:solidFill>
                <a:schemeClr val="bg1"/>
              </a:solidFill>
            </a:endParaRPr>
          </a:p>
        </p:txBody>
      </p:sp>
      <p:sp>
        <p:nvSpPr>
          <p:cNvPr id="17" name="Right Arrow 16">
            <a:hlinkClick r:id="rId3"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18" name="Picture 9" descr="House.png">
            <a:hlinkClick r:id="rId4" action="ppaction://hlinksldjump"/>
          </p:cNvPr>
          <p:cNvPicPr>
            <a:picLocks noChangeAspect="1"/>
          </p:cNvPicPr>
          <p:nvPr/>
        </p:nvPicPr>
        <p:blipFill>
          <a:blip r:embed="rId5" cstate="print"/>
          <a:srcRect/>
          <a:stretch>
            <a:fillRect/>
          </a:stretch>
        </p:blipFill>
        <p:spPr bwMode="auto">
          <a:xfrm>
            <a:off x="8229600" y="6400800"/>
            <a:ext cx="431800" cy="3651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Project Assessment Process</a:t>
            </a:r>
            <a:endParaRPr lang="en-US" dirty="0"/>
          </a:p>
        </p:txBody>
      </p:sp>
      <p:sp>
        <p:nvSpPr>
          <p:cNvPr id="8" name="Slide Number Placeholder 7"/>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28</a:t>
            </a:fld>
            <a:endParaRPr lang="en-US"/>
          </a:p>
        </p:txBody>
      </p:sp>
      <p:sp>
        <p:nvSpPr>
          <p:cNvPr id="5" name="TextBox 4"/>
          <p:cNvSpPr txBox="1"/>
          <p:nvPr/>
        </p:nvSpPr>
        <p:spPr>
          <a:xfrm>
            <a:off x="304800" y="6324600"/>
            <a:ext cx="8534400" cy="553998"/>
          </a:xfrm>
          <a:prstGeom prst="rect">
            <a:avLst/>
          </a:prstGeom>
          <a:noFill/>
        </p:spPr>
        <p:txBody>
          <a:bodyPr wrap="square" rtlCol="0">
            <a:spAutoFit/>
          </a:bodyPr>
          <a:lstStyle/>
          <a:p>
            <a:pPr marL="228600" indent="-228600"/>
            <a:r>
              <a:rPr lang="en-US" sz="1000" baseline="30000" dirty="0" smtClean="0"/>
              <a:t>1</a:t>
            </a:r>
            <a:r>
              <a:rPr lang="en-US" sz="1000" dirty="0" smtClean="0"/>
              <a:t>Ohio EPA “Financial Analysis of Pollution Prevention Projects”</a:t>
            </a:r>
          </a:p>
          <a:p>
            <a:pPr marL="228600" indent="-228600"/>
            <a:r>
              <a:rPr lang="en-US" sz="1000" baseline="30000" dirty="0" smtClean="0"/>
              <a:t>2</a:t>
            </a:r>
            <a:r>
              <a:rPr lang="en-US" sz="1000" dirty="0" smtClean="0"/>
              <a:t>  NEWMOA “Improving Your Competitive Position: Strategic and Financial Assessment of Pollution Prevention Investments</a:t>
            </a:r>
          </a:p>
          <a:p>
            <a:pPr marL="228600" indent="-228600">
              <a:buAutoNum type="arabicPlain"/>
            </a:pPr>
            <a:endParaRPr lang="en-US" sz="1000" dirty="0"/>
          </a:p>
        </p:txBody>
      </p:sp>
      <p:pic>
        <p:nvPicPr>
          <p:cNvPr id="1028" name="Picture 4" descr="C:\Documents and Settings\Morgan Barr\Local Settings\Temporary Internet Files\Content.IE5\00KN3NSY\MC900056653[1].wmf"/>
          <p:cNvPicPr>
            <a:picLocks noChangeAspect="1" noChangeArrowheads="1"/>
          </p:cNvPicPr>
          <p:nvPr/>
        </p:nvPicPr>
        <p:blipFill>
          <a:blip r:embed="rId2" cstate="print"/>
          <a:srcRect/>
          <a:stretch>
            <a:fillRect/>
          </a:stretch>
        </p:blipFill>
        <p:spPr bwMode="auto">
          <a:xfrm>
            <a:off x="7162800" y="609600"/>
            <a:ext cx="1682496" cy="1815084"/>
          </a:xfrm>
          <a:prstGeom prst="rect">
            <a:avLst/>
          </a:prstGeom>
          <a:noFill/>
        </p:spPr>
      </p:pic>
      <p:graphicFrame>
        <p:nvGraphicFramePr>
          <p:cNvPr id="9" name="Diagram 8"/>
          <p:cNvGraphicFramePr/>
          <p:nvPr/>
        </p:nvGraphicFramePr>
        <p:xfrm>
          <a:off x="228600" y="1219200"/>
          <a:ext cx="868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ight Arrow 10">
            <a:hlinkClick r:id="rId8"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9" action="ppaction://hlinksldjump"/>
          </p:cNvPr>
          <p:cNvPicPr>
            <a:picLocks noChangeAspect="1"/>
          </p:cNvPicPr>
          <p:nvPr/>
        </p:nvPicPr>
        <p:blipFill>
          <a:blip r:embed="rId10" cstate="print"/>
          <a:stretch>
            <a:fillRect/>
          </a:stretch>
        </p:blipFill>
        <p:spPr>
          <a:xfrm>
            <a:off x="8229600" y="6400800"/>
            <a:ext cx="432504" cy="365760"/>
          </a:xfrm>
          <a:prstGeom prst="rect">
            <a:avLst/>
          </a:prstGeom>
        </p:spPr>
      </p:pic>
      <p:sp>
        <p:nvSpPr>
          <p:cNvPr id="10" name="Rounded Rectangle 9"/>
          <p:cNvSpPr/>
          <p:nvPr/>
        </p:nvSpPr>
        <p:spPr>
          <a:xfrm>
            <a:off x="152400" y="2286000"/>
            <a:ext cx="548640" cy="5486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t>1</a:t>
            </a:r>
            <a:endParaRPr lang="en-US" sz="3200" dirty="0"/>
          </a:p>
        </p:txBody>
      </p:sp>
      <p:sp>
        <p:nvSpPr>
          <p:cNvPr id="13" name="Rounded Rectangle 12"/>
          <p:cNvSpPr/>
          <p:nvPr/>
        </p:nvSpPr>
        <p:spPr>
          <a:xfrm>
            <a:off x="3124200" y="2362200"/>
            <a:ext cx="548640" cy="5486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t>2</a:t>
            </a:r>
            <a:endParaRPr lang="en-US" sz="3200" dirty="0"/>
          </a:p>
        </p:txBody>
      </p:sp>
      <p:sp>
        <p:nvSpPr>
          <p:cNvPr id="14" name="Rounded Rectangle 13"/>
          <p:cNvSpPr/>
          <p:nvPr/>
        </p:nvSpPr>
        <p:spPr>
          <a:xfrm>
            <a:off x="6019800" y="2362200"/>
            <a:ext cx="548640" cy="5486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t>3</a:t>
            </a:r>
            <a:endParaRPr lang="en-US" sz="32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Bottom)">
                                      <p:cBhvr>
                                        <p:cTn id="11" dur="500"/>
                                        <p:tgtEl>
                                          <p:spTgt spid="1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lide(fromBottom)">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dirty="0" smtClean="0"/>
              <a:t>1: Types of Costs to Include in Analysis</a:t>
            </a:r>
            <a:r>
              <a:rPr lang="en-US" baseline="30000" dirty="0" smtClean="0"/>
              <a:t>1</a:t>
            </a:r>
            <a:endParaRPr lang="en-US" dirty="0"/>
          </a:p>
        </p:txBody>
      </p:sp>
      <p:graphicFrame>
        <p:nvGraphicFramePr>
          <p:cNvPr id="5" name="Content Placeholder 4"/>
          <p:cNvGraphicFramePr>
            <a:graphicFrameLocks noGrp="1"/>
          </p:cNvGraphicFramePr>
          <p:nvPr>
            <p:ph idx="1"/>
          </p:nvPr>
        </p:nvGraphicFramePr>
        <p:xfrm>
          <a:off x="495300" y="1828800"/>
          <a:ext cx="81534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9"/>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29</a:t>
            </a:fld>
            <a:endParaRPr lang="en-US"/>
          </a:p>
        </p:txBody>
      </p:sp>
      <p:sp>
        <p:nvSpPr>
          <p:cNvPr id="4" name="TextBox 3"/>
          <p:cNvSpPr txBox="1"/>
          <p:nvPr/>
        </p:nvSpPr>
        <p:spPr>
          <a:xfrm>
            <a:off x="304800" y="6324600"/>
            <a:ext cx="7924800" cy="400110"/>
          </a:xfrm>
          <a:prstGeom prst="rect">
            <a:avLst/>
          </a:prstGeom>
          <a:noFill/>
        </p:spPr>
        <p:txBody>
          <a:bodyPr wrap="square" rtlCol="0">
            <a:spAutoFit/>
          </a:bodyPr>
          <a:lstStyle/>
          <a:p>
            <a:r>
              <a:rPr lang="en-US" sz="1000" baseline="30000" dirty="0" smtClean="0"/>
              <a:t>1</a:t>
            </a:r>
            <a:r>
              <a:rPr lang="en-US" sz="1000" dirty="0" smtClean="0"/>
              <a:t>  GEMI “Finding Cost-Effective Pollution Prevention Initiatives: Incorporating Environmental Costs Into Business Decision Making”</a:t>
            </a:r>
          </a:p>
          <a:p>
            <a:r>
              <a:rPr lang="en-US" sz="1000" baseline="30000" dirty="0" smtClean="0"/>
              <a:t>2  </a:t>
            </a:r>
            <a:r>
              <a:rPr lang="en-US" sz="1000" dirty="0" smtClean="0"/>
              <a:t>NEWMOA “Improving Your Competitive Position: Strategic and Financial Assessment of Pollution Prevention Investments</a:t>
            </a:r>
            <a:endParaRPr lang="en-US" sz="1000" dirty="0"/>
          </a:p>
        </p:txBody>
      </p:sp>
      <p:sp>
        <p:nvSpPr>
          <p:cNvPr id="6" name="TextBox 5"/>
          <p:cNvSpPr txBox="1"/>
          <p:nvPr/>
        </p:nvSpPr>
        <p:spPr>
          <a:xfrm>
            <a:off x="800100" y="5638800"/>
            <a:ext cx="7543800" cy="369332"/>
          </a:xfrm>
          <a:prstGeom prst="rect">
            <a:avLst/>
          </a:prstGeom>
          <a:noFill/>
        </p:spPr>
        <p:txBody>
          <a:bodyPr wrap="square" rtlCol="0">
            <a:spAutoFit/>
          </a:bodyPr>
          <a:lstStyle/>
          <a:p>
            <a:pPr algn="ctr"/>
            <a:r>
              <a:rPr lang="en-US" dirty="0" smtClean="0"/>
              <a:t>Let’s take a look at each of these costs in more detail.</a:t>
            </a:r>
            <a:endParaRPr lang="en-US" dirty="0"/>
          </a:p>
        </p:txBody>
      </p:sp>
      <p:sp>
        <p:nvSpPr>
          <p:cNvPr id="7" name="Content Placeholder 2"/>
          <p:cNvSpPr txBox="1">
            <a:spLocks/>
          </p:cNvSpPr>
          <p:nvPr/>
        </p:nvSpPr>
        <p:spPr>
          <a:xfrm>
            <a:off x="685800" y="1066800"/>
            <a:ext cx="7772400" cy="685800"/>
          </a:xfrm>
          <a:prstGeom prst="rect">
            <a:avLst/>
          </a:prstGeom>
        </p:spPr>
        <p:txBody>
          <a:bodyPr vert="horz" lIns="91440" tIns="45720" rIns="91440" bIns="45720" rtlCol="0">
            <a:normAutofit/>
          </a:bodyPr>
          <a:lstStyle/>
          <a:p>
            <a:pPr marR="0" lvl="0" indent="3175"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In order to understand how a project would affect your costs, you need to </a:t>
            </a:r>
            <a:r>
              <a:rPr kumimoji="0" lang="en-US" sz="1600" b="1" i="0" u="none" strike="noStrike" kern="1200" cap="none" spc="0" normalizeH="0" baseline="0" noProof="0" dirty="0" smtClean="0">
                <a:ln>
                  <a:noFill/>
                </a:ln>
                <a:solidFill>
                  <a:schemeClr val="accent5"/>
                </a:solidFill>
                <a:effectLst/>
                <a:uLnTx/>
                <a:uFillTx/>
                <a:latin typeface="+mn-lt"/>
                <a:ea typeface="+mn-ea"/>
                <a:cs typeface="+mn-cs"/>
              </a:rPr>
              <a:t>compare the full cost before and after the project</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8" name="Right Arrow 7">
            <a:hlinkClick r:id="rId7"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8" descr="House.png">
            <a:hlinkClick r:id="rId8" action="ppaction://hlinksldjump"/>
          </p:cNvPr>
          <p:cNvPicPr>
            <a:picLocks noChangeAspect="1"/>
          </p:cNvPicPr>
          <p:nvPr/>
        </p:nvPicPr>
        <p:blipFill>
          <a:blip r:embed="rId9" cstate="print"/>
          <a:stretch>
            <a:fillRect/>
          </a:stretch>
        </p:blipFill>
        <p:spPr>
          <a:xfrm>
            <a:off x="8229600" y="6400800"/>
            <a:ext cx="432504" cy="365760"/>
          </a:xfrm>
          <a:prstGeom prst="rect">
            <a:avLst/>
          </a:prstGeom>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914400"/>
          </a:xfrm>
        </p:spPr>
        <p:txBody>
          <a:bodyPr/>
          <a:lstStyle/>
          <a:p>
            <a:r>
              <a:rPr lang="en-US" sz="3200" dirty="0" smtClean="0"/>
              <a:t>OECD Sustainable Manufacturing Toolkit</a:t>
            </a:r>
            <a:endParaRPr lang="en-US" sz="3200" dirty="0"/>
          </a:p>
        </p:txBody>
      </p:sp>
      <p:sp>
        <p:nvSpPr>
          <p:cNvPr id="3" name="Content Placeholder 2"/>
          <p:cNvSpPr>
            <a:spLocks noGrp="1"/>
          </p:cNvSpPr>
          <p:nvPr>
            <p:ph idx="1"/>
          </p:nvPr>
        </p:nvSpPr>
        <p:spPr>
          <a:xfrm>
            <a:off x="457200" y="1371600"/>
            <a:ext cx="7696200" cy="4525963"/>
          </a:xfrm>
        </p:spPr>
        <p:txBody>
          <a:bodyPr>
            <a:noAutofit/>
          </a:bodyPr>
          <a:lstStyle/>
          <a:p>
            <a:pPr>
              <a:spcAft>
                <a:spcPts val="1200"/>
              </a:spcAft>
            </a:pPr>
            <a:r>
              <a:rPr lang="en-US" sz="2400" dirty="0" smtClean="0"/>
              <a:t>U.S. proposed study in 2006 in the Committee for Industry, Innovation and Entrepreneurship (CIIE)</a:t>
            </a:r>
          </a:p>
          <a:p>
            <a:pPr>
              <a:spcAft>
                <a:spcPts val="1200"/>
              </a:spcAft>
            </a:pPr>
            <a:r>
              <a:rPr lang="en-US" sz="2400" dirty="0" smtClean="0"/>
              <a:t>Responding to industry demand with the goal of creating a useful toolkit for companies to help them start measuring their environmental performance</a:t>
            </a:r>
          </a:p>
          <a:p>
            <a:pPr>
              <a:spcAft>
                <a:spcPts val="1200"/>
              </a:spcAft>
            </a:pPr>
            <a:r>
              <a:rPr lang="en-US" sz="2400" dirty="0" smtClean="0"/>
              <a:t>Work began in early 2008</a:t>
            </a:r>
          </a:p>
        </p:txBody>
      </p:sp>
      <p:sp>
        <p:nvSpPr>
          <p:cNvPr id="5" name="Slide Number Placeholder 4"/>
          <p:cNvSpPr>
            <a:spLocks noGrp="1"/>
          </p:cNvSpPr>
          <p:nvPr>
            <p:ph type="sldNum" sz="quarter" idx="11"/>
          </p:nvPr>
        </p:nvSpPr>
        <p:spPr/>
        <p:txBody>
          <a:bodyPr/>
          <a:lstStyle/>
          <a:p>
            <a:fld id="{7F1B26AE-A4B7-47C2-BD1A-EF949F4439AB}" type="slidenum">
              <a:rPr lang="en-US" smtClean="0"/>
              <a:pPr/>
              <a:t>3</a:t>
            </a:fld>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Costs</a:t>
            </a:r>
            <a:endParaRPr lang="en-US" dirty="0"/>
          </a:p>
        </p:txBody>
      </p:sp>
      <p:sp>
        <p:nvSpPr>
          <p:cNvPr id="13" name="Slide Number Placeholder 12"/>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30</a:t>
            </a:fld>
            <a:endParaRPr lang="en-US"/>
          </a:p>
        </p:txBody>
      </p:sp>
      <p:sp>
        <p:nvSpPr>
          <p:cNvPr id="4" name="Rounded Rectangle 3"/>
          <p:cNvSpPr/>
          <p:nvPr/>
        </p:nvSpPr>
        <p:spPr>
          <a:xfrm>
            <a:off x="381000" y="1219200"/>
            <a:ext cx="5943600" cy="502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en-US" sz="2400" b="1" dirty="0" smtClean="0"/>
              <a:t>Types of Costs</a:t>
            </a:r>
            <a:r>
              <a:rPr lang="en-US" sz="2400" baseline="30000" dirty="0" smtClean="0"/>
              <a:t>1</a:t>
            </a:r>
            <a:endParaRPr lang="en-US" sz="2400" dirty="0"/>
          </a:p>
        </p:txBody>
      </p:sp>
      <p:graphicFrame>
        <p:nvGraphicFramePr>
          <p:cNvPr id="7" name="Table 6"/>
          <p:cNvGraphicFramePr>
            <a:graphicFrameLocks noGrp="1"/>
          </p:cNvGraphicFramePr>
          <p:nvPr/>
        </p:nvGraphicFramePr>
        <p:xfrm>
          <a:off x="762000" y="1791819"/>
          <a:ext cx="5105400" cy="4151781"/>
        </p:xfrm>
        <a:graphic>
          <a:graphicData uri="http://schemas.openxmlformats.org/drawingml/2006/table">
            <a:tbl>
              <a:tblPr/>
              <a:tblGrid>
                <a:gridCol w="2057400"/>
                <a:gridCol w="3048000"/>
              </a:tblGrid>
              <a:tr h="397728">
                <a:tc>
                  <a:txBody>
                    <a:bodyPr/>
                    <a:lstStyle/>
                    <a:p>
                      <a:pPr algn="l" fontAlgn="b"/>
                      <a:r>
                        <a:rPr lang="en-US" sz="1600" b="1" i="0" u="none" strike="noStrike" dirty="0">
                          <a:solidFill>
                            <a:srgbClr val="000000"/>
                          </a:solidFill>
                          <a:latin typeface="Rockwell"/>
                        </a:rPr>
                        <a:t>Cost Pool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Rockwell"/>
                        </a:rPr>
                        <a:t>Description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516151">
                <a:tc>
                  <a:txBody>
                    <a:bodyPr/>
                    <a:lstStyle/>
                    <a:p>
                      <a:pPr algn="l" fontAlgn="b"/>
                      <a:r>
                        <a:rPr lang="en-US" sz="1600" b="1" i="0" u="none" strike="noStrike" dirty="0">
                          <a:solidFill>
                            <a:srgbClr val="000000"/>
                          </a:solidFill>
                          <a:latin typeface="Rockwell"/>
                        </a:rPr>
                        <a:t>Direct Labor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1125" indent="0" algn="l" fontAlgn="b"/>
                      <a:r>
                        <a:rPr lang="en-US" sz="1600" b="0" i="1" u="none" strike="noStrike" dirty="0">
                          <a:solidFill>
                            <a:srgbClr val="000000"/>
                          </a:solidFill>
                          <a:latin typeface="Rockwell"/>
                        </a:rPr>
                        <a:t>Workers involved directly in the production process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151">
                <a:tc>
                  <a:txBody>
                    <a:bodyPr/>
                    <a:lstStyle/>
                    <a:p>
                      <a:pPr algn="l" fontAlgn="b"/>
                      <a:r>
                        <a:rPr lang="en-US" sz="1600" b="1" i="0" u="none" strike="noStrike" dirty="0">
                          <a:solidFill>
                            <a:srgbClr val="000000"/>
                          </a:solidFill>
                          <a:latin typeface="Rockwell"/>
                        </a:rPr>
                        <a:t>Direct Materials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1125" indent="0" algn="l" fontAlgn="b"/>
                      <a:r>
                        <a:rPr lang="en-US" sz="1600" b="0" i="1" u="none" strike="noStrike" dirty="0">
                          <a:solidFill>
                            <a:srgbClr val="000000"/>
                          </a:solidFill>
                          <a:latin typeface="Rockwell"/>
                        </a:rPr>
                        <a:t>Materials that are part of the product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728">
                <a:tc>
                  <a:txBody>
                    <a:bodyPr/>
                    <a:lstStyle/>
                    <a:p>
                      <a:pPr algn="l" fontAlgn="b"/>
                      <a:r>
                        <a:rPr lang="en-US" sz="2400" b="1" i="0" u="none" strike="noStrike" dirty="0">
                          <a:solidFill>
                            <a:schemeClr val="accent5"/>
                          </a:solidFill>
                          <a:latin typeface="Rockwell"/>
                        </a:rPr>
                        <a:t>Overhead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1" u="none" strike="noStrike">
                          <a:solidFill>
                            <a:srgbClr val="000000"/>
                          </a:solidFill>
                          <a:latin typeface="Rockwel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151">
                <a:tc>
                  <a:txBody>
                    <a:bodyPr/>
                    <a:lstStyle/>
                    <a:p>
                      <a:pPr lvl="1" algn="l" fontAlgn="b"/>
                      <a:r>
                        <a:rPr lang="en-US" sz="1600" b="0" i="0" u="none" strike="noStrike" dirty="0">
                          <a:solidFill>
                            <a:srgbClr val="000000"/>
                          </a:solidFill>
                          <a:latin typeface="Rockwell"/>
                        </a:rPr>
                        <a:t>Indirect Labor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1125" indent="0" algn="l" fontAlgn="b"/>
                      <a:r>
                        <a:rPr lang="en-US" sz="1600" b="0" i="1" u="none" strike="noStrike" dirty="0">
                          <a:solidFill>
                            <a:srgbClr val="000000"/>
                          </a:solidFill>
                          <a:latin typeface="Rockwell"/>
                        </a:rPr>
                        <a:t>Any other work that's not production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151">
                <a:tc>
                  <a:txBody>
                    <a:bodyPr/>
                    <a:lstStyle/>
                    <a:p>
                      <a:pPr lvl="1" algn="l" fontAlgn="b"/>
                      <a:r>
                        <a:rPr lang="en-US" sz="1600" b="0" i="0" u="none" strike="noStrike" dirty="0">
                          <a:solidFill>
                            <a:srgbClr val="000000"/>
                          </a:solidFill>
                          <a:latin typeface="Rockwell"/>
                        </a:rPr>
                        <a:t>Indirect Materials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1125" indent="0" algn="l" fontAlgn="b"/>
                      <a:r>
                        <a:rPr lang="en-US" sz="1600" b="0" i="1" u="none" strike="noStrike" dirty="0">
                          <a:solidFill>
                            <a:srgbClr val="000000"/>
                          </a:solidFill>
                          <a:latin typeface="Rockwell"/>
                        </a:rPr>
                        <a:t>Materials not in the finished product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151">
                <a:tc>
                  <a:txBody>
                    <a:bodyPr/>
                    <a:lstStyle/>
                    <a:p>
                      <a:pPr lvl="1" algn="l" fontAlgn="b"/>
                      <a:r>
                        <a:rPr lang="en-US" sz="1600" b="0" i="0" u="none" strike="noStrike" dirty="0">
                          <a:solidFill>
                            <a:srgbClr val="000000"/>
                          </a:solidFill>
                          <a:latin typeface="Rockwell"/>
                        </a:rPr>
                        <a:t>Facility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1125" indent="0" algn="l" fontAlgn="b"/>
                      <a:r>
                        <a:rPr lang="en-US" sz="1600" b="0" i="1" u="none" strike="noStrike" dirty="0">
                          <a:solidFill>
                            <a:srgbClr val="000000"/>
                          </a:solidFill>
                          <a:latin typeface="Rockwell"/>
                        </a:rPr>
                        <a:t>For the building, such as rent, heating, lighting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5570">
                <a:tc>
                  <a:txBody>
                    <a:bodyPr/>
                    <a:lstStyle/>
                    <a:p>
                      <a:pPr lvl="1" algn="l" fontAlgn="b"/>
                      <a:r>
                        <a:rPr lang="en-US" sz="1600" b="0" i="0" u="none" strike="noStrike" dirty="0">
                          <a:solidFill>
                            <a:srgbClr val="000000"/>
                          </a:solidFill>
                          <a:latin typeface="Rockwell"/>
                        </a:rPr>
                        <a:t>Corporate Expenses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1125" indent="0" algn="l" fontAlgn="b"/>
                      <a:r>
                        <a:rPr lang="en-US" sz="1600" b="0" i="1" u="none" strike="noStrike" dirty="0">
                          <a:solidFill>
                            <a:srgbClr val="000000"/>
                          </a:solidFill>
                          <a:latin typeface="Rockwell"/>
                        </a:rPr>
                        <a:t>Administration costs, including things like marketing and sales expenses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304800" y="6477000"/>
            <a:ext cx="8610600" cy="369332"/>
          </a:xfrm>
          <a:prstGeom prst="rect">
            <a:avLst/>
          </a:prstGeom>
          <a:noFill/>
        </p:spPr>
        <p:txBody>
          <a:bodyPr wrap="square" rtlCol="0">
            <a:spAutoFit/>
          </a:bodyPr>
          <a:lstStyle/>
          <a:p>
            <a:r>
              <a:rPr lang="en-US" sz="900" baseline="30000" dirty="0" smtClean="0"/>
              <a:t>1</a:t>
            </a:r>
            <a:r>
              <a:rPr lang="en-US" sz="900" dirty="0" smtClean="0"/>
              <a:t>  NEWMOA “Improving Your Competitive Position: Strategic and Financial Assessment of Pollution Prevention Investments</a:t>
            </a:r>
          </a:p>
          <a:p>
            <a:endParaRPr lang="en-US" sz="900" dirty="0"/>
          </a:p>
        </p:txBody>
      </p:sp>
      <p:sp>
        <p:nvSpPr>
          <p:cNvPr id="10" name="Left Arrow 9"/>
          <p:cNvSpPr/>
          <p:nvPr/>
        </p:nvSpPr>
        <p:spPr>
          <a:xfrm rot="20310833">
            <a:off x="4671750" y="2810610"/>
            <a:ext cx="2133600" cy="533400"/>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 name="Right Arrow 10">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sp>
        <p:nvSpPr>
          <p:cNvPr id="9" name="TextBox 8"/>
          <p:cNvSpPr txBox="1"/>
          <p:nvPr/>
        </p:nvSpPr>
        <p:spPr>
          <a:xfrm>
            <a:off x="6629400" y="1524001"/>
            <a:ext cx="2209800" cy="397031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dirty="0" smtClean="0"/>
              <a:t>Costs included in </a:t>
            </a:r>
            <a:r>
              <a:rPr lang="en-US" b="1" dirty="0" smtClean="0"/>
              <a:t>Overhead</a:t>
            </a:r>
            <a:r>
              <a:rPr lang="en-US" dirty="0" smtClean="0"/>
              <a:t> aren’t allocated to specific processes or products or are allocated using a generic proxy, so they are </a:t>
            </a:r>
            <a:r>
              <a:rPr lang="en-US" b="1" dirty="0" smtClean="0"/>
              <a:t>“hidden”</a:t>
            </a:r>
            <a:r>
              <a:rPr lang="en-US" dirty="0" smtClean="0"/>
              <a:t>.</a:t>
            </a:r>
            <a:r>
              <a:rPr lang="en-US" b="1" dirty="0" smtClean="0"/>
              <a:t>  </a:t>
            </a:r>
            <a:r>
              <a:rPr lang="en-US" dirty="0" smtClean="0"/>
              <a:t>It can, therefore, be difficult to determine the true costs of a specific process or product.</a:t>
            </a:r>
            <a:endParaRPr 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Environmental Costs</a:t>
            </a:r>
            <a:endParaRPr lang="en-US" dirty="0"/>
          </a:p>
        </p:txBody>
      </p:sp>
      <p:sp>
        <p:nvSpPr>
          <p:cNvPr id="3" name="Content Placeholder 2"/>
          <p:cNvSpPr>
            <a:spLocks noGrp="1"/>
          </p:cNvSpPr>
          <p:nvPr>
            <p:ph idx="1"/>
          </p:nvPr>
        </p:nvSpPr>
        <p:spPr>
          <a:xfrm>
            <a:off x="457200" y="1143000"/>
            <a:ext cx="4191000" cy="4602163"/>
          </a:xfrm>
        </p:spPr>
        <p:txBody>
          <a:bodyPr>
            <a:normAutofit/>
          </a:bodyPr>
          <a:lstStyle/>
          <a:p>
            <a:pPr>
              <a:spcAft>
                <a:spcPts val="1200"/>
              </a:spcAft>
            </a:pPr>
            <a:r>
              <a:rPr lang="en-US" sz="1600" dirty="0" smtClean="0"/>
              <a:t>Many times, environmental costs should be allocated to a specific process, but aren’t because they are “hidden” in the overhead.  In such cases, you could </a:t>
            </a:r>
            <a:r>
              <a:rPr lang="en-US" sz="1600" dirty="0" smtClean="0">
                <a:solidFill>
                  <a:schemeClr val="accent5"/>
                </a:solidFill>
              </a:rPr>
              <a:t>underestimate the costs or benefits </a:t>
            </a:r>
            <a:r>
              <a:rPr lang="en-US" sz="1600" dirty="0" smtClean="0"/>
              <a:t>of changing that process.</a:t>
            </a:r>
          </a:p>
          <a:p>
            <a:pPr>
              <a:spcAft>
                <a:spcPts val="1200"/>
              </a:spcAft>
            </a:pPr>
            <a:r>
              <a:rPr lang="en-US" sz="1600" dirty="0" smtClean="0"/>
              <a:t>Traditionally, company decision making processes have not taken into account all environmental costs or savings.  This can lead to the </a:t>
            </a:r>
            <a:r>
              <a:rPr lang="en-US" sz="1600" dirty="0" smtClean="0">
                <a:solidFill>
                  <a:schemeClr val="accent5"/>
                </a:solidFill>
              </a:rPr>
              <a:t>rejection of sustainability projects that have merit</a:t>
            </a:r>
            <a:r>
              <a:rPr lang="en-US" sz="1600" dirty="0" smtClean="0"/>
              <a:t>.</a:t>
            </a:r>
            <a:r>
              <a:rPr lang="en-US" sz="1600" baseline="30000" dirty="0" smtClean="0"/>
              <a:t>1</a:t>
            </a:r>
            <a:endParaRPr lang="en-US" sz="1600" dirty="0"/>
          </a:p>
        </p:txBody>
      </p:sp>
      <p:sp>
        <p:nvSpPr>
          <p:cNvPr id="14" name="Slide Number Placeholder 13"/>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31</a:t>
            </a:fld>
            <a:endParaRPr lang="en-US"/>
          </a:p>
        </p:txBody>
      </p:sp>
      <p:sp>
        <p:nvSpPr>
          <p:cNvPr id="4" name="Rounded Rectangle 3"/>
          <p:cNvSpPr/>
          <p:nvPr/>
        </p:nvSpPr>
        <p:spPr>
          <a:xfrm>
            <a:off x="4572000" y="2590800"/>
            <a:ext cx="4419600" cy="2362200"/>
          </a:xfrm>
          <a:prstGeom prst="roundRect">
            <a:avLst/>
          </a:prstGeom>
        </p:spPr>
        <p:style>
          <a:lnRef idx="1">
            <a:schemeClr val="accent4"/>
          </a:lnRef>
          <a:fillRef idx="2">
            <a:schemeClr val="accent4"/>
          </a:fillRef>
          <a:effectRef idx="1">
            <a:schemeClr val="accent4"/>
          </a:effectRef>
          <a:fontRef idx="minor">
            <a:schemeClr val="dk1"/>
          </a:fontRef>
        </p:style>
        <p:txBody>
          <a:bodyPr numCol="2" rtlCol="0" anchor="b"/>
          <a:lstStyle/>
          <a:p>
            <a:pPr marL="230188" indent="-230188">
              <a:spcAft>
                <a:spcPts val="600"/>
              </a:spcAft>
              <a:buFont typeface="Arial" pitchFamily="34" charset="0"/>
              <a:buChar char="•"/>
            </a:pPr>
            <a:r>
              <a:rPr lang="en-US" sz="1400" dirty="0" smtClean="0"/>
              <a:t>Monitoring and Reporting</a:t>
            </a:r>
          </a:p>
          <a:p>
            <a:pPr marL="230188" indent="-230188">
              <a:spcAft>
                <a:spcPts val="600"/>
              </a:spcAft>
              <a:buFont typeface="Arial" pitchFamily="34" charset="0"/>
              <a:buChar char="•"/>
            </a:pPr>
            <a:r>
              <a:rPr lang="en-US" sz="1400" dirty="0" smtClean="0"/>
              <a:t>Waste Management and Disposal</a:t>
            </a:r>
          </a:p>
          <a:p>
            <a:pPr marL="230188" indent="-230188">
              <a:spcAft>
                <a:spcPts val="600"/>
              </a:spcAft>
              <a:buFont typeface="Arial" pitchFamily="34" charset="0"/>
              <a:buChar char="•"/>
            </a:pPr>
            <a:r>
              <a:rPr lang="en-US" sz="1400" dirty="0" smtClean="0"/>
              <a:t>Capital Depreciation</a:t>
            </a:r>
          </a:p>
          <a:p>
            <a:pPr marL="230188" indent="-230188">
              <a:spcAft>
                <a:spcPts val="600"/>
              </a:spcAft>
              <a:buFont typeface="Arial" pitchFamily="34" charset="0"/>
              <a:buChar char="•"/>
            </a:pPr>
            <a:r>
              <a:rPr lang="en-US" sz="1400" dirty="0" smtClean="0"/>
              <a:t>Employee Training</a:t>
            </a:r>
          </a:p>
          <a:p>
            <a:pPr marL="230188" indent="-230188">
              <a:spcAft>
                <a:spcPts val="600"/>
              </a:spcAft>
              <a:buFont typeface="Arial" pitchFamily="34" charset="0"/>
              <a:buChar char="•"/>
            </a:pPr>
            <a:r>
              <a:rPr lang="en-US" sz="1400" dirty="0" smtClean="0"/>
              <a:t>Utilities (electricity and water)</a:t>
            </a:r>
          </a:p>
          <a:p>
            <a:pPr marL="230188" indent="-230188">
              <a:spcAft>
                <a:spcPts val="600"/>
              </a:spcAft>
              <a:buFont typeface="Arial" pitchFamily="34" charset="0"/>
              <a:buChar char="•"/>
            </a:pPr>
            <a:r>
              <a:rPr lang="en-US" sz="1400" dirty="0" smtClean="0"/>
              <a:t>Permits and Fees</a:t>
            </a:r>
          </a:p>
          <a:p>
            <a:pPr marL="230188" indent="-230188">
              <a:spcAft>
                <a:spcPts val="600"/>
              </a:spcAft>
              <a:buFont typeface="Arial" pitchFamily="34" charset="0"/>
              <a:buChar char="•"/>
            </a:pPr>
            <a:r>
              <a:rPr lang="en-US" sz="1400" dirty="0" smtClean="0"/>
              <a:t>Equipment</a:t>
            </a:r>
          </a:p>
          <a:p>
            <a:pPr marL="230188" indent="-230188">
              <a:spcAft>
                <a:spcPts val="600"/>
              </a:spcAft>
              <a:buFont typeface="Arial" pitchFamily="34" charset="0"/>
              <a:buChar char="•"/>
            </a:pPr>
            <a:r>
              <a:rPr lang="en-US" sz="1400" dirty="0" smtClean="0"/>
              <a:t>Fines and Penalties</a:t>
            </a:r>
          </a:p>
          <a:p>
            <a:pPr marL="230188" indent="-230188">
              <a:spcAft>
                <a:spcPts val="600"/>
              </a:spcAft>
              <a:buFont typeface="Arial" pitchFamily="34" charset="0"/>
              <a:buChar char="•"/>
            </a:pPr>
            <a:r>
              <a:rPr lang="en-US" sz="1400" dirty="0" smtClean="0"/>
              <a:t>Equipment Cleaning</a:t>
            </a:r>
          </a:p>
          <a:p>
            <a:pPr marL="230188" indent="-230188">
              <a:spcAft>
                <a:spcPts val="600"/>
              </a:spcAft>
              <a:buFont typeface="Arial" pitchFamily="34" charset="0"/>
              <a:buChar char="•"/>
            </a:pPr>
            <a:r>
              <a:rPr lang="en-US" sz="1400" dirty="0" smtClean="0"/>
              <a:t>Legal support</a:t>
            </a:r>
            <a:r>
              <a:rPr lang="en-US" sz="1400" baseline="30000" dirty="0" smtClean="0"/>
              <a:t>1</a:t>
            </a:r>
          </a:p>
          <a:p>
            <a:pPr marL="230188" indent="-230188">
              <a:spcAft>
                <a:spcPts val="600"/>
              </a:spcAft>
              <a:buFont typeface="Arial" pitchFamily="34" charset="0"/>
              <a:buChar char="•"/>
            </a:pPr>
            <a:r>
              <a:rPr lang="en-US" sz="1400" dirty="0" smtClean="0"/>
              <a:t>Sampling and Testing</a:t>
            </a:r>
            <a:r>
              <a:rPr lang="en-US" sz="1400" baseline="30000" dirty="0" smtClean="0"/>
              <a:t>1</a:t>
            </a:r>
            <a:endParaRPr lang="en-US" sz="1400" dirty="0" smtClean="0"/>
          </a:p>
        </p:txBody>
      </p:sp>
      <p:sp>
        <p:nvSpPr>
          <p:cNvPr id="6" name="TextBox 5"/>
          <p:cNvSpPr txBox="1"/>
          <p:nvPr/>
        </p:nvSpPr>
        <p:spPr>
          <a:xfrm>
            <a:off x="304800" y="6096000"/>
            <a:ext cx="7543800" cy="553998"/>
          </a:xfrm>
          <a:prstGeom prst="rect">
            <a:avLst/>
          </a:prstGeom>
          <a:noFill/>
        </p:spPr>
        <p:txBody>
          <a:bodyPr wrap="square" rtlCol="0">
            <a:spAutoFit/>
          </a:bodyPr>
          <a:lstStyle/>
          <a:p>
            <a:r>
              <a:rPr lang="en-US" sz="1000" baseline="30000" dirty="0" smtClean="0"/>
              <a:t>1</a:t>
            </a:r>
            <a:r>
              <a:rPr lang="en-US" sz="1000" dirty="0" smtClean="0"/>
              <a:t>  GEMI “Finding Cost-Effective Pollution Prevention Initiatives: Incorporating Environmental Costs Into Business Decision Making”</a:t>
            </a:r>
          </a:p>
          <a:p>
            <a:r>
              <a:rPr lang="en-US" sz="1000" baseline="30000" dirty="0" smtClean="0"/>
              <a:t>2  </a:t>
            </a:r>
            <a:r>
              <a:rPr lang="en-US" sz="1000" dirty="0" smtClean="0"/>
              <a:t>NEWMOA “Improving Your Competitive Position: Strategic and Financial Assessment of Pollution Prevention Investments</a:t>
            </a:r>
          </a:p>
        </p:txBody>
      </p:sp>
      <p:pic>
        <p:nvPicPr>
          <p:cNvPr id="2057" name="Picture 9" descr="C:\Documents and Settings\Morgan Barr\Local Settings\Temporary Internet Files\Content.IE5\K7XORYP2\MC900431538[1].png"/>
          <p:cNvPicPr>
            <a:picLocks noChangeAspect="1" noChangeArrowheads="1"/>
          </p:cNvPicPr>
          <p:nvPr/>
        </p:nvPicPr>
        <p:blipFill>
          <a:blip r:embed="rId2" cstate="print"/>
          <a:srcRect/>
          <a:stretch>
            <a:fillRect/>
          </a:stretch>
        </p:blipFill>
        <p:spPr bwMode="auto">
          <a:xfrm>
            <a:off x="7638168" y="609600"/>
            <a:ext cx="1315843" cy="1219200"/>
          </a:xfrm>
          <a:prstGeom prst="rect">
            <a:avLst/>
          </a:prstGeom>
          <a:noFill/>
        </p:spPr>
      </p:pic>
      <p:sp>
        <p:nvSpPr>
          <p:cNvPr id="9" name="Rounded Rectangle 8"/>
          <p:cNvSpPr/>
          <p:nvPr/>
        </p:nvSpPr>
        <p:spPr>
          <a:xfrm>
            <a:off x="4876800" y="1981200"/>
            <a:ext cx="3886200" cy="685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Environmental Costs Typically Included in Overhead</a:t>
            </a:r>
            <a:r>
              <a:rPr lang="en-US" sz="1600" baseline="30000" dirty="0" smtClean="0"/>
              <a:t>2</a:t>
            </a:r>
            <a:endParaRPr lang="en-US" sz="1600" dirty="0" smtClean="0"/>
          </a:p>
        </p:txBody>
      </p:sp>
      <p:sp>
        <p:nvSpPr>
          <p:cNvPr id="10" name="Right Arrow 9"/>
          <p:cNvSpPr/>
          <p:nvPr/>
        </p:nvSpPr>
        <p:spPr>
          <a:xfrm rot="19448933">
            <a:off x="3236587" y="4775912"/>
            <a:ext cx="1600200" cy="3810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 name="Rectangle 10"/>
          <p:cNvSpPr/>
          <p:nvPr/>
        </p:nvSpPr>
        <p:spPr>
          <a:xfrm>
            <a:off x="685800" y="5257800"/>
            <a:ext cx="5943600" cy="685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Utilities can be a major cost, but it can be hard to allocate your utilities costs to your different processes accurately.  The next lesson will give you more advice on how to do this for specific utilities.</a:t>
            </a:r>
            <a:endParaRPr lang="en-US" sz="1400" dirty="0"/>
          </a:p>
        </p:txBody>
      </p:sp>
      <p:sp>
        <p:nvSpPr>
          <p:cNvPr id="12" name="Right Arrow 11">
            <a:hlinkClick r:id="rId3"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3" name="Picture 12" descr="House.png">
            <a:hlinkClick r:id="rId4" action="ppaction://hlinksldjump"/>
          </p:cNvPr>
          <p:cNvPicPr>
            <a:picLocks noChangeAspect="1"/>
          </p:cNvPicPr>
          <p:nvPr/>
        </p:nvPicPr>
        <p:blipFill>
          <a:blip r:embed="rId5" cstate="print"/>
          <a:stretch>
            <a:fillRect/>
          </a:stretch>
        </p:blipFill>
        <p:spPr>
          <a:xfrm>
            <a:off x="8229600" y="6400800"/>
            <a:ext cx="432504" cy="365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p:cNvCxnSpPr>
            <a:endCxn id="24" idx="1"/>
          </p:cNvCxnSpPr>
          <p:nvPr/>
        </p:nvCxnSpPr>
        <p:spPr>
          <a:xfrm>
            <a:off x="5638800" y="2971800"/>
            <a:ext cx="220980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Rectangle 23"/>
          <p:cNvSpPr/>
          <p:nvPr/>
        </p:nvSpPr>
        <p:spPr>
          <a:xfrm>
            <a:off x="7848600" y="3352800"/>
            <a:ext cx="9906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1000" dirty="0" smtClean="0">
                <a:solidFill>
                  <a:schemeClr val="bg1"/>
                </a:solidFill>
              </a:rPr>
              <a:t>$10,000</a:t>
            </a:r>
            <a:endParaRPr lang="en-US" sz="1000" dirty="0">
              <a:solidFill>
                <a:schemeClr val="bg1"/>
              </a:solidFill>
            </a:endParaRPr>
          </a:p>
        </p:txBody>
      </p:sp>
      <p:sp>
        <p:nvSpPr>
          <p:cNvPr id="20" name="Rectangle 19"/>
          <p:cNvSpPr/>
          <p:nvPr/>
        </p:nvSpPr>
        <p:spPr>
          <a:xfrm>
            <a:off x="7848600" y="3048000"/>
            <a:ext cx="990600" cy="304800"/>
          </a:xfrm>
          <a:prstGeom prst="rect">
            <a:avLst/>
          </a:prstGeom>
          <a:ln/>
        </p:spPr>
        <p:style>
          <a:lnRef idx="1">
            <a:schemeClr val="accent5"/>
          </a:lnRef>
          <a:fillRef idx="3">
            <a:schemeClr val="accent5"/>
          </a:fillRef>
          <a:effectRef idx="2">
            <a:schemeClr val="accent5"/>
          </a:effectRef>
          <a:fontRef idx="minor">
            <a:schemeClr val="lt1"/>
          </a:fontRef>
        </p:style>
        <p:txBody>
          <a:bodyPr rtlCol="0" anchor="b"/>
          <a:lstStyle/>
          <a:p>
            <a:pPr algn="ctr"/>
            <a:r>
              <a:rPr lang="en-US" sz="1000" dirty="0" smtClean="0">
                <a:solidFill>
                  <a:schemeClr val="bg1"/>
                </a:solidFill>
              </a:rPr>
              <a:t>$4,500</a:t>
            </a:r>
            <a:endParaRPr lang="en-US" sz="1000" dirty="0">
              <a:solidFill>
                <a:schemeClr val="bg1"/>
              </a:solidFill>
            </a:endParaRPr>
          </a:p>
        </p:txBody>
      </p:sp>
      <p:sp>
        <p:nvSpPr>
          <p:cNvPr id="21" name="Rectangle 20"/>
          <p:cNvSpPr/>
          <p:nvPr/>
        </p:nvSpPr>
        <p:spPr>
          <a:xfrm>
            <a:off x="6477000" y="2286000"/>
            <a:ext cx="990600" cy="381000"/>
          </a:xfrm>
          <a:prstGeom prst="rect">
            <a:avLst/>
          </a:prstGeom>
          <a:ln/>
        </p:spPr>
        <p:style>
          <a:lnRef idx="1">
            <a:schemeClr val="accent5"/>
          </a:lnRef>
          <a:fillRef idx="3">
            <a:schemeClr val="accent5"/>
          </a:fillRef>
          <a:effectRef idx="2">
            <a:schemeClr val="accent5"/>
          </a:effectRef>
          <a:fontRef idx="minor">
            <a:schemeClr val="lt1"/>
          </a:fontRef>
        </p:style>
        <p:txBody>
          <a:bodyPr rtlCol="0" anchor="b"/>
          <a:lstStyle/>
          <a:p>
            <a:pPr algn="ctr"/>
            <a:r>
              <a:rPr lang="en-US" sz="1000" dirty="0" smtClean="0">
                <a:solidFill>
                  <a:schemeClr val="bg1"/>
                </a:solidFill>
              </a:rPr>
              <a:t>$5,500</a:t>
            </a:r>
            <a:endParaRPr lang="en-US" sz="1000" dirty="0">
              <a:solidFill>
                <a:schemeClr val="bg1"/>
              </a:solidFill>
            </a:endParaRPr>
          </a:p>
        </p:txBody>
      </p:sp>
      <p:sp>
        <p:nvSpPr>
          <p:cNvPr id="2" name="Title 1"/>
          <p:cNvSpPr>
            <a:spLocks noGrp="1"/>
          </p:cNvSpPr>
          <p:nvPr>
            <p:ph type="title"/>
          </p:nvPr>
        </p:nvSpPr>
        <p:spPr/>
        <p:txBody>
          <a:bodyPr/>
          <a:lstStyle/>
          <a:p>
            <a:r>
              <a:rPr lang="en-US" dirty="0" smtClean="0"/>
              <a:t>“Hidden” Costs Example</a:t>
            </a:r>
            <a:r>
              <a:rPr lang="en-US" baseline="30000" dirty="0" smtClean="0"/>
              <a:t>1</a:t>
            </a:r>
            <a:endParaRPr lang="en-US" dirty="0"/>
          </a:p>
        </p:txBody>
      </p:sp>
      <p:sp>
        <p:nvSpPr>
          <p:cNvPr id="3" name="Content Placeholder 2"/>
          <p:cNvSpPr>
            <a:spLocks noGrp="1"/>
          </p:cNvSpPr>
          <p:nvPr>
            <p:ph idx="1"/>
          </p:nvPr>
        </p:nvSpPr>
        <p:spPr>
          <a:xfrm>
            <a:off x="304800" y="990600"/>
            <a:ext cx="3505200" cy="5410200"/>
          </a:xfrm>
        </p:spPr>
        <p:txBody>
          <a:bodyPr>
            <a:normAutofit/>
          </a:bodyPr>
          <a:lstStyle/>
          <a:p>
            <a:pPr>
              <a:spcAft>
                <a:spcPts val="1200"/>
              </a:spcAft>
            </a:pPr>
            <a:r>
              <a:rPr lang="en-US" sz="1600" dirty="0" smtClean="0"/>
              <a:t>Imagine a facility with two processes, welding and surface coating.</a:t>
            </a:r>
          </a:p>
          <a:p>
            <a:pPr>
              <a:spcAft>
                <a:spcPts val="1200"/>
              </a:spcAft>
            </a:pPr>
            <a:r>
              <a:rPr lang="en-US" sz="1600" dirty="0" smtClean="0"/>
              <a:t>Only the surface coating process uses hazardous materials and produces hazardous waste.</a:t>
            </a:r>
          </a:p>
          <a:p>
            <a:pPr>
              <a:spcAft>
                <a:spcPts val="1200"/>
              </a:spcAft>
            </a:pPr>
            <a:r>
              <a:rPr lang="en-US" sz="1600" dirty="0" smtClean="0"/>
              <a:t>Overhead costs for resulting from the hazardous materials could be allocated to both processes using a proxy (such as labor hours), resulting in the costs shown in the </a:t>
            </a:r>
            <a:r>
              <a:rPr lang="en-US" sz="1600" b="1" dirty="0" smtClean="0">
                <a:solidFill>
                  <a:schemeClr val="accent5"/>
                </a:solidFill>
              </a:rPr>
              <a:t>red</a:t>
            </a:r>
            <a:r>
              <a:rPr lang="en-US" sz="1600" dirty="0" smtClean="0"/>
              <a:t> boxes.</a:t>
            </a:r>
          </a:p>
          <a:p>
            <a:pPr>
              <a:spcAft>
                <a:spcPts val="1200"/>
              </a:spcAft>
            </a:pPr>
            <a:r>
              <a:rPr lang="en-US" sz="1600" dirty="0" smtClean="0"/>
              <a:t>In reality, the surface coating process is really responsible for the costs, resulting in the cost allocation in the </a:t>
            </a:r>
            <a:r>
              <a:rPr lang="en-US" sz="1600" b="1" dirty="0" smtClean="0">
                <a:solidFill>
                  <a:schemeClr val="tx2"/>
                </a:solidFill>
              </a:rPr>
              <a:t>blue</a:t>
            </a:r>
            <a:r>
              <a:rPr lang="en-US" sz="1600" dirty="0" smtClean="0"/>
              <a:t> box.</a:t>
            </a:r>
          </a:p>
        </p:txBody>
      </p:sp>
      <p:sp>
        <p:nvSpPr>
          <p:cNvPr id="37" name="Slide Number Placeholder 36"/>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32</a:t>
            </a:fld>
            <a:endParaRPr lang="en-US"/>
          </a:p>
        </p:txBody>
      </p:sp>
      <p:sp>
        <p:nvSpPr>
          <p:cNvPr id="4" name="Rectangle 3"/>
          <p:cNvSpPr/>
          <p:nvPr/>
        </p:nvSpPr>
        <p:spPr>
          <a:xfrm>
            <a:off x="7848600" y="2286000"/>
            <a:ext cx="990600" cy="762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b"/>
          <a:lstStyle/>
          <a:p>
            <a:pPr algn="ctr"/>
            <a:r>
              <a:rPr lang="en-US" sz="1000" dirty="0" smtClean="0">
                <a:solidFill>
                  <a:schemeClr val="accent5"/>
                </a:solidFill>
              </a:rPr>
              <a:t>Hazardous Waste</a:t>
            </a:r>
          </a:p>
          <a:p>
            <a:pPr algn="ctr"/>
            <a:r>
              <a:rPr lang="en-US" sz="1000" dirty="0" smtClean="0"/>
              <a:t>Solid Waste</a:t>
            </a:r>
            <a:endParaRPr lang="en-US" sz="1000" dirty="0"/>
          </a:p>
        </p:txBody>
      </p:sp>
      <p:sp>
        <p:nvSpPr>
          <p:cNvPr id="5" name="Rectangle 4"/>
          <p:cNvSpPr/>
          <p:nvPr/>
        </p:nvSpPr>
        <p:spPr>
          <a:xfrm>
            <a:off x="7848600" y="1905000"/>
            <a:ext cx="990600" cy="609600"/>
          </a:xfrm>
          <a:prstGeom prst="rect">
            <a:avLst/>
          </a:prstGeom>
          <a:ln/>
        </p:spPr>
        <p:style>
          <a:lnRef idx="1">
            <a:schemeClr val="accent4"/>
          </a:lnRef>
          <a:fillRef idx="2">
            <a:schemeClr val="accent4"/>
          </a:fillRef>
          <a:effectRef idx="1">
            <a:schemeClr val="accent4"/>
          </a:effectRef>
          <a:fontRef idx="minor">
            <a:schemeClr val="dk1"/>
          </a:fontRef>
        </p:style>
        <p:txBody>
          <a:bodyPr rtlCol="0" anchor="b"/>
          <a:lstStyle/>
          <a:p>
            <a:pPr algn="ctr"/>
            <a:r>
              <a:rPr lang="en-US" sz="1000" dirty="0" smtClean="0"/>
              <a:t>Coatings</a:t>
            </a:r>
          </a:p>
          <a:p>
            <a:pPr algn="ctr"/>
            <a:r>
              <a:rPr lang="en-US" sz="1000" dirty="0" smtClean="0">
                <a:solidFill>
                  <a:schemeClr val="accent5"/>
                </a:solidFill>
              </a:rPr>
              <a:t>Solvents</a:t>
            </a:r>
          </a:p>
          <a:p>
            <a:pPr algn="ctr"/>
            <a:r>
              <a:rPr lang="en-US" sz="1000" dirty="0" smtClean="0"/>
              <a:t>Energy</a:t>
            </a:r>
            <a:endParaRPr lang="en-US" sz="1000" dirty="0"/>
          </a:p>
        </p:txBody>
      </p:sp>
      <p:sp>
        <p:nvSpPr>
          <p:cNvPr id="6" name="Rectangle 5"/>
          <p:cNvSpPr/>
          <p:nvPr/>
        </p:nvSpPr>
        <p:spPr>
          <a:xfrm>
            <a:off x="6477000" y="1828800"/>
            <a:ext cx="990600" cy="533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b"/>
          <a:lstStyle/>
          <a:p>
            <a:pPr algn="ctr"/>
            <a:r>
              <a:rPr lang="en-US" sz="1000" dirty="0" smtClean="0"/>
              <a:t>Air Emissions</a:t>
            </a:r>
            <a:endParaRPr lang="en-US" sz="1000" dirty="0"/>
          </a:p>
        </p:txBody>
      </p:sp>
      <p:sp>
        <p:nvSpPr>
          <p:cNvPr id="7" name="Rectangle 6"/>
          <p:cNvSpPr/>
          <p:nvPr/>
        </p:nvSpPr>
        <p:spPr>
          <a:xfrm>
            <a:off x="6477000" y="1371600"/>
            <a:ext cx="990600" cy="685800"/>
          </a:xfrm>
          <a:prstGeom prst="rect">
            <a:avLst/>
          </a:prstGeom>
          <a:ln/>
        </p:spPr>
        <p:style>
          <a:lnRef idx="1">
            <a:schemeClr val="accent4"/>
          </a:lnRef>
          <a:fillRef idx="2">
            <a:schemeClr val="accent4"/>
          </a:fillRef>
          <a:effectRef idx="1">
            <a:schemeClr val="accent4"/>
          </a:effectRef>
          <a:fontRef idx="minor">
            <a:schemeClr val="dk1"/>
          </a:fontRef>
        </p:style>
        <p:txBody>
          <a:bodyPr rtlCol="0" anchor="b"/>
          <a:lstStyle/>
          <a:p>
            <a:pPr algn="ctr"/>
            <a:r>
              <a:rPr lang="en-US" sz="1000" dirty="0" smtClean="0"/>
              <a:t>Welding Materials</a:t>
            </a:r>
          </a:p>
          <a:p>
            <a:pPr algn="ctr"/>
            <a:r>
              <a:rPr lang="en-US" sz="1000" dirty="0" smtClean="0"/>
              <a:t>Energy</a:t>
            </a:r>
            <a:endParaRPr lang="en-US" sz="1000" dirty="0"/>
          </a:p>
        </p:txBody>
      </p:sp>
      <p:sp>
        <p:nvSpPr>
          <p:cNvPr id="9" name="Rectangle 8"/>
          <p:cNvSpPr/>
          <p:nvPr/>
        </p:nvSpPr>
        <p:spPr>
          <a:xfrm>
            <a:off x="6477000" y="914400"/>
            <a:ext cx="990600" cy="533400"/>
          </a:xfrm>
          <a:prstGeom prst="rect">
            <a:avLst/>
          </a:prstGeom>
          <a:solidFill>
            <a:schemeClr val="accent4"/>
          </a:solidFill>
          <a:ln w="952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Welding</a:t>
            </a:r>
            <a:endParaRPr lang="en-US" sz="1400" dirty="0"/>
          </a:p>
        </p:txBody>
      </p:sp>
      <p:sp>
        <p:nvSpPr>
          <p:cNvPr id="10" name="Rectangle 9"/>
          <p:cNvSpPr/>
          <p:nvPr/>
        </p:nvSpPr>
        <p:spPr>
          <a:xfrm>
            <a:off x="7848600" y="1447800"/>
            <a:ext cx="990600" cy="533400"/>
          </a:xfrm>
          <a:prstGeom prst="rect">
            <a:avLst/>
          </a:prstGeom>
          <a:solidFill>
            <a:schemeClr val="accent4"/>
          </a:solidFill>
          <a:ln w="952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Surface Coating</a:t>
            </a:r>
            <a:endParaRPr lang="en-US" sz="1300" dirty="0"/>
          </a:p>
        </p:txBody>
      </p:sp>
      <p:sp>
        <p:nvSpPr>
          <p:cNvPr id="12" name="TextBox 11"/>
          <p:cNvSpPr txBox="1"/>
          <p:nvPr/>
        </p:nvSpPr>
        <p:spPr>
          <a:xfrm>
            <a:off x="304800" y="6459379"/>
            <a:ext cx="7467600" cy="246221"/>
          </a:xfrm>
          <a:prstGeom prst="rect">
            <a:avLst/>
          </a:prstGeom>
          <a:noFill/>
        </p:spPr>
        <p:txBody>
          <a:bodyPr wrap="square" rtlCol="0">
            <a:spAutoFit/>
          </a:bodyPr>
          <a:lstStyle/>
          <a:p>
            <a:pPr marL="228600" indent="-228600"/>
            <a:r>
              <a:rPr lang="en-US" sz="1000" baseline="30000" dirty="0" smtClean="0"/>
              <a:t>1  </a:t>
            </a:r>
            <a:r>
              <a:rPr lang="en-US" sz="1000" dirty="0" smtClean="0"/>
              <a:t>NEWMOA “Improving Your Competitive Position: Strategic and Financial Assessment of Pollution Prevention Investments</a:t>
            </a:r>
          </a:p>
        </p:txBody>
      </p:sp>
      <p:sp>
        <p:nvSpPr>
          <p:cNvPr id="13" name="Rectangle 12"/>
          <p:cNvSpPr/>
          <p:nvPr/>
        </p:nvSpPr>
        <p:spPr>
          <a:xfrm>
            <a:off x="3962400" y="1143000"/>
            <a:ext cx="1905000" cy="1905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smtClean="0"/>
              <a:t>Overhead Costs: </a:t>
            </a:r>
            <a:r>
              <a:rPr lang="en-US" sz="1400" b="1" u="sng" dirty="0" smtClean="0"/>
              <a:t>$10,000</a:t>
            </a:r>
          </a:p>
          <a:p>
            <a:pPr marL="234950" indent="-234950">
              <a:buFont typeface="Arial" pitchFamily="34" charset="0"/>
              <a:buChar char="•"/>
            </a:pPr>
            <a:r>
              <a:rPr lang="en-US" sz="1200" dirty="0" smtClean="0"/>
              <a:t>Hazardous Material Training</a:t>
            </a:r>
          </a:p>
          <a:p>
            <a:pPr marL="234950" indent="-234950">
              <a:buFont typeface="Arial" pitchFamily="34" charset="0"/>
              <a:buChar char="•"/>
            </a:pPr>
            <a:r>
              <a:rPr lang="en-US" sz="1200" dirty="0" smtClean="0"/>
              <a:t>Labeling and Manifesting</a:t>
            </a:r>
          </a:p>
          <a:p>
            <a:pPr marL="234950" indent="-234950">
              <a:buFont typeface="Arial" pitchFamily="34" charset="0"/>
              <a:buChar char="•"/>
            </a:pPr>
            <a:r>
              <a:rPr lang="en-US" sz="1200" dirty="0" smtClean="0"/>
              <a:t>Waste Disposal</a:t>
            </a:r>
          </a:p>
          <a:p>
            <a:pPr marL="234950" indent="-234950">
              <a:buFont typeface="Arial" pitchFamily="34" charset="0"/>
              <a:buChar char="•"/>
            </a:pPr>
            <a:r>
              <a:rPr lang="en-US" sz="1200" dirty="0" smtClean="0"/>
              <a:t>Permits and Fees</a:t>
            </a:r>
          </a:p>
          <a:p>
            <a:pPr marL="234950" indent="-234950">
              <a:buFont typeface="Arial" pitchFamily="34" charset="0"/>
              <a:buChar char="•"/>
            </a:pPr>
            <a:r>
              <a:rPr lang="en-US" sz="1200" dirty="0" smtClean="0"/>
              <a:t>Protective Gear</a:t>
            </a:r>
          </a:p>
          <a:p>
            <a:pPr algn="ctr"/>
            <a:endParaRPr lang="en-US" sz="1200" dirty="0"/>
          </a:p>
        </p:txBody>
      </p:sp>
      <p:cxnSp>
        <p:nvCxnSpPr>
          <p:cNvPr id="15" name="Straight Arrow Connector 14"/>
          <p:cNvCxnSpPr>
            <a:endCxn id="20" idx="1"/>
          </p:cNvCxnSpPr>
          <p:nvPr/>
        </p:nvCxnSpPr>
        <p:spPr>
          <a:xfrm>
            <a:off x="5867400" y="2667000"/>
            <a:ext cx="1981200" cy="533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a:stCxn id="13" idx="3"/>
            <a:endCxn id="21" idx="1"/>
          </p:cNvCxnSpPr>
          <p:nvPr/>
        </p:nvCxnSpPr>
        <p:spPr>
          <a:xfrm>
            <a:off x="5867400" y="2095500"/>
            <a:ext cx="609600" cy="381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6" name="Rounded Rectangle 35"/>
          <p:cNvSpPr/>
          <p:nvPr/>
        </p:nvSpPr>
        <p:spPr>
          <a:xfrm>
            <a:off x="4495800" y="3581400"/>
            <a:ext cx="2819400" cy="2438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1200"/>
              </a:spcAft>
            </a:pPr>
            <a:r>
              <a:rPr lang="en-US" b="1" dirty="0" smtClean="0"/>
              <a:t>Result</a:t>
            </a:r>
            <a:r>
              <a:rPr lang="en-US" sz="1400" dirty="0" smtClean="0"/>
              <a:t>: If you were considering a project to remove all hazardous materials from surface coating, using this overhead allocation </a:t>
            </a:r>
            <a:r>
              <a:rPr lang="en-US" sz="1400" b="1" dirty="0" smtClean="0"/>
              <a:t>would underestimate the true benefits</a:t>
            </a:r>
            <a:r>
              <a:rPr lang="en-US" sz="1400" dirty="0" smtClean="0"/>
              <a:t> of the project. </a:t>
            </a:r>
            <a:endParaRPr lang="en-US" sz="1400" dirty="0"/>
          </a:p>
        </p:txBody>
      </p:sp>
      <p:sp>
        <p:nvSpPr>
          <p:cNvPr id="48" name="Right Arrow 47">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49" name="Picture 48"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cxnSp>
        <p:nvCxnSpPr>
          <p:cNvPr id="22" name="Straight Connector 21"/>
          <p:cNvCxnSpPr/>
          <p:nvPr/>
        </p:nvCxnSpPr>
        <p:spPr>
          <a:xfrm flipV="1">
            <a:off x="6591300" y="2514600"/>
            <a:ext cx="762000" cy="76200"/>
          </a:xfrm>
          <a:prstGeom prst="line">
            <a:avLst/>
          </a:prstGeom>
          <a:ln w="12700"/>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V="1">
            <a:off x="8001000" y="3200400"/>
            <a:ext cx="762000" cy="76200"/>
          </a:xfrm>
          <a:prstGeom prst="line">
            <a:avLst/>
          </a:prstGeom>
          <a:ln w="12700"/>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a:stCxn id="33" idx="0"/>
            <a:endCxn id="24" idx="2"/>
          </p:cNvCxnSpPr>
          <p:nvPr/>
        </p:nvCxnSpPr>
        <p:spPr>
          <a:xfrm flipV="1">
            <a:off x="8343900" y="3657600"/>
            <a:ext cx="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3" name="TextBox 32"/>
          <p:cNvSpPr txBox="1"/>
          <p:nvPr/>
        </p:nvSpPr>
        <p:spPr>
          <a:xfrm>
            <a:off x="7772400" y="4191000"/>
            <a:ext cx="1143000" cy="73866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400" dirty="0" smtClean="0"/>
              <a:t>More accurate allocation </a:t>
            </a:r>
            <a:endParaRPr lang="en-US" sz="14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nodeType="afterEffect">
                                  <p:stCondLst>
                                    <p:cond delay="300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nodeType="withEffect">
                                  <p:stCondLst>
                                    <p:cond delay="300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5500"/>
                            </p:stCondLst>
                            <p:childTnLst>
                              <p:par>
                                <p:cTn id="28" presetID="22" presetClass="entr" presetSubtype="8"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par>
                          <p:cTn id="31" fill="hold">
                            <p:stCondLst>
                              <p:cond delay="6000"/>
                            </p:stCondLst>
                            <p:childTnLst>
                              <p:par>
                                <p:cTn id="32" presetID="1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slide(fromTop)">
                                      <p:cBhvr>
                                        <p:cTn id="34" dur="500"/>
                                        <p:tgtEl>
                                          <p:spTgt spid="24"/>
                                        </p:tgtEl>
                                      </p:cBhvr>
                                    </p:animEffect>
                                  </p:childTnLst>
                                </p:cTn>
                              </p:par>
                            </p:childTnLst>
                          </p:cTn>
                        </p:par>
                        <p:par>
                          <p:cTn id="35" fill="hold">
                            <p:stCondLst>
                              <p:cond delay="6500"/>
                            </p:stCondLst>
                            <p:childTnLst>
                              <p:par>
                                <p:cTn id="36" presetID="10" presetClass="entr" presetSubtype="0" fill="hold" grpId="0" nodeType="afterEffect">
                                  <p:stCondLst>
                                    <p:cond delay="200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childTnLst>
                                </p:cTn>
                              </p:par>
                            </p:childTnLst>
                          </p:cTn>
                        </p:par>
                        <p:par>
                          <p:cTn id="39" fill="hold">
                            <p:stCondLst>
                              <p:cond delay="9500"/>
                            </p:stCondLst>
                            <p:childTnLst>
                              <p:par>
                                <p:cTn id="40" presetID="22" presetClass="entr" presetSubtype="4"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childTnLst>
                          </p:cTn>
                        </p:par>
                        <p:par>
                          <p:cTn id="43" fill="hold">
                            <p:stCondLst>
                              <p:cond delay="10000"/>
                            </p:stCondLst>
                            <p:childTnLst>
                              <p:par>
                                <p:cTn id="44" presetID="22" presetClass="entr" presetSubtype="4"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P spid="21" grpId="0" animBg="1"/>
      <p:bldP spid="36" grpId="0" animBg="1"/>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Costs Example</a:t>
            </a:r>
            <a:endParaRPr lang="en-US" dirty="0"/>
          </a:p>
        </p:txBody>
      </p:sp>
      <p:sp>
        <p:nvSpPr>
          <p:cNvPr id="3" name="Content Placeholder 2"/>
          <p:cNvSpPr>
            <a:spLocks noGrp="1"/>
          </p:cNvSpPr>
          <p:nvPr>
            <p:ph idx="1"/>
          </p:nvPr>
        </p:nvSpPr>
        <p:spPr>
          <a:xfrm>
            <a:off x="457200" y="990600"/>
            <a:ext cx="2590800" cy="5029200"/>
          </a:xfrm>
        </p:spPr>
        <p:txBody>
          <a:bodyPr>
            <a:normAutofit fontScale="70000" lnSpcReduction="20000"/>
          </a:bodyPr>
          <a:lstStyle/>
          <a:p>
            <a:pPr>
              <a:spcAft>
                <a:spcPts val="1200"/>
              </a:spcAft>
            </a:pPr>
            <a:r>
              <a:rPr lang="en-US" dirty="0" smtClean="0"/>
              <a:t>Here we see some of the </a:t>
            </a:r>
            <a:r>
              <a:rPr lang="en-US" dirty="0" smtClean="0">
                <a:solidFill>
                  <a:schemeClr val="accent5"/>
                </a:solidFill>
              </a:rPr>
              <a:t>potential types of costs to be included when analyzing </a:t>
            </a:r>
            <a:r>
              <a:rPr lang="en-US" dirty="0" smtClean="0"/>
              <a:t>the change to the surface coating process.</a:t>
            </a:r>
          </a:p>
          <a:p>
            <a:pPr>
              <a:spcAft>
                <a:spcPts val="1200"/>
              </a:spcAft>
            </a:pPr>
            <a:r>
              <a:rPr lang="en-US" dirty="0" smtClean="0"/>
              <a:t>On the next slide, we will see how some of these costs would be quantified.</a:t>
            </a:r>
          </a:p>
          <a:p>
            <a:pPr>
              <a:spcAft>
                <a:spcPts val="1200"/>
              </a:spcAft>
            </a:pPr>
            <a:endParaRPr lang="en-US" dirty="0"/>
          </a:p>
        </p:txBody>
      </p:sp>
      <p:sp>
        <p:nvSpPr>
          <p:cNvPr id="20" name="Slide Number Placeholder 19"/>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33</a:t>
            </a:fld>
            <a:endParaRPr lang="en-US"/>
          </a:p>
        </p:txBody>
      </p:sp>
      <p:grpSp>
        <p:nvGrpSpPr>
          <p:cNvPr id="7" name="Group 7"/>
          <p:cNvGrpSpPr/>
          <p:nvPr/>
        </p:nvGrpSpPr>
        <p:grpSpPr>
          <a:xfrm>
            <a:off x="5638800" y="2819400"/>
            <a:ext cx="990600" cy="1676400"/>
            <a:chOff x="3886200" y="1981200"/>
            <a:chExt cx="990600" cy="1676400"/>
          </a:xfrm>
        </p:grpSpPr>
        <p:sp>
          <p:nvSpPr>
            <p:cNvPr id="4" name="Rectangle 3"/>
            <p:cNvSpPr/>
            <p:nvPr/>
          </p:nvSpPr>
          <p:spPr>
            <a:xfrm>
              <a:off x="3886200" y="2895600"/>
              <a:ext cx="990600" cy="762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b"/>
            <a:lstStyle/>
            <a:p>
              <a:pPr algn="ctr"/>
              <a:r>
                <a:rPr lang="en-US" sz="1000" dirty="0" smtClean="0"/>
                <a:t>Hazardous Waste</a:t>
              </a:r>
            </a:p>
            <a:p>
              <a:pPr algn="ctr"/>
              <a:r>
                <a:rPr lang="en-US" sz="1000" dirty="0" smtClean="0"/>
                <a:t>Solid Waste</a:t>
              </a:r>
              <a:endParaRPr lang="en-US" sz="1000" dirty="0"/>
            </a:p>
          </p:txBody>
        </p:sp>
        <p:sp>
          <p:nvSpPr>
            <p:cNvPr id="5" name="Rectangle 4"/>
            <p:cNvSpPr/>
            <p:nvPr/>
          </p:nvSpPr>
          <p:spPr>
            <a:xfrm>
              <a:off x="3886200" y="2438400"/>
              <a:ext cx="990600" cy="609600"/>
            </a:xfrm>
            <a:prstGeom prst="rect">
              <a:avLst/>
            </a:prstGeom>
            <a:ln/>
          </p:spPr>
          <p:style>
            <a:lnRef idx="1">
              <a:schemeClr val="accent4"/>
            </a:lnRef>
            <a:fillRef idx="2">
              <a:schemeClr val="accent4"/>
            </a:fillRef>
            <a:effectRef idx="1">
              <a:schemeClr val="accent4"/>
            </a:effectRef>
            <a:fontRef idx="minor">
              <a:schemeClr val="dk1"/>
            </a:fontRef>
          </p:style>
          <p:txBody>
            <a:bodyPr rtlCol="0" anchor="b"/>
            <a:lstStyle/>
            <a:p>
              <a:pPr algn="ctr"/>
              <a:r>
                <a:rPr lang="en-US" sz="1000" dirty="0" smtClean="0"/>
                <a:t>Coatings</a:t>
              </a:r>
            </a:p>
            <a:p>
              <a:pPr algn="ctr"/>
              <a:r>
                <a:rPr lang="en-US" sz="1000" dirty="0" smtClean="0"/>
                <a:t>Solvents</a:t>
              </a:r>
            </a:p>
            <a:p>
              <a:pPr algn="ctr"/>
              <a:r>
                <a:rPr lang="en-US" sz="1000" dirty="0" smtClean="0"/>
                <a:t>Energy</a:t>
              </a:r>
              <a:endParaRPr lang="en-US" sz="1000" dirty="0"/>
            </a:p>
          </p:txBody>
        </p:sp>
        <p:sp>
          <p:nvSpPr>
            <p:cNvPr id="6" name="Rectangle 5"/>
            <p:cNvSpPr/>
            <p:nvPr/>
          </p:nvSpPr>
          <p:spPr>
            <a:xfrm>
              <a:off x="3886200" y="1981200"/>
              <a:ext cx="990600" cy="533400"/>
            </a:xfrm>
            <a:prstGeom prst="rect">
              <a:avLst/>
            </a:prstGeom>
            <a:solidFill>
              <a:schemeClr val="accent4"/>
            </a:solidFill>
            <a:ln w="952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Surface Coating</a:t>
              </a:r>
              <a:endParaRPr lang="en-US" sz="1300" dirty="0"/>
            </a:p>
          </p:txBody>
        </p:sp>
      </p:grpSp>
      <p:sp>
        <p:nvSpPr>
          <p:cNvPr id="9" name="Rectangle 8"/>
          <p:cNvSpPr/>
          <p:nvPr/>
        </p:nvSpPr>
        <p:spPr>
          <a:xfrm>
            <a:off x="3276600" y="1752600"/>
            <a:ext cx="1371600" cy="1676400"/>
          </a:xfrm>
          <a:prstGeom prst="rect">
            <a:avLst/>
          </a:prstGeom>
        </p:spPr>
        <p:style>
          <a:lnRef idx="1">
            <a:schemeClr val="accent2"/>
          </a:lnRef>
          <a:fillRef idx="3">
            <a:schemeClr val="accent2"/>
          </a:fillRef>
          <a:effectRef idx="2">
            <a:schemeClr val="accent2"/>
          </a:effectRef>
          <a:fontRef idx="minor">
            <a:schemeClr val="lt1"/>
          </a:fontRef>
        </p:style>
        <p:txBody>
          <a:bodyPr rtlCol="0" anchor="t"/>
          <a:lstStyle/>
          <a:p>
            <a:pPr algn="ctr"/>
            <a:r>
              <a:rPr lang="en-US" sz="1400" b="1" dirty="0" smtClean="0"/>
              <a:t>Direct or Visible Costs</a:t>
            </a:r>
          </a:p>
          <a:p>
            <a:pPr marL="112713" indent="-112713">
              <a:buFont typeface="Arial" pitchFamily="34" charset="0"/>
              <a:buChar char="•"/>
            </a:pPr>
            <a:r>
              <a:rPr lang="en-US" sz="1200" dirty="0" smtClean="0"/>
              <a:t>Materials like coatings and solvents</a:t>
            </a:r>
          </a:p>
          <a:p>
            <a:pPr marL="112713" indent="-112713">
              <a:buFont typeface="Arial" pitchFamily="34" charset="0"/>
              <a:buChar char="•"/>
            </a:pPr>
            <a:r>
              <a:rPr lang="en-US" sz="1200" dirty="0" smtClean="0"/>
              <a:t>Labor</a:t>
            </a:r>
          </a:p>
          <a:p>
            <a:pPr marL="112713" indent="-112713">
              <a:buFont typeface="Arial" pitchFamily="34" charset="0"/>
              <a:buChar char="•"/>
            </a:pPr>
            <a:r>
              <a:rPr lang="en-US" sz="1200" dirty="0" smtClean="0"/>
              <a:t>Wasted materials </a:t>
            </a:r>
            <a:endParaRPr lang="en-US" sz="1200" dirty="0"/>
          </a:p>
        </p:txBody>
      </p:sp>
      <p:sp>
        <p:nvSpPr>
          <p:cNvPr id="10" name="Rectangle 9"/>
          <p:cNvSpPr/>
          <p:nvPr/>
        </p:nvSpPr>
        <p:spPr>
          <a:xfrm>
            <a:off x="5029200" y="1143000"/>
            <a:ext cx="1524000" cy="1066800"/>
          </a:xfrm>
          <a:prstGeom prst="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US" sz="1400" b="1" dirty="0" smtClean="0"/>
              <a:t>Initial Costs</a:t>
            </a:r>
          </a:p>
          <a:p>
            <a:pPr marL="112713" indent="-112713">
              <a:buFont typeface="Arial" pitchFamily="34" charset="0"/>
              <a:buChar char="•"/>
            </a:pPr>
            <a:r>
              <a:rPr lang="en-US" sz="1200" dirty="0" smtClean="0"/>
              <a:t>Purchase of new equipment</a:t>
            </a:r>
          </a:p>
          <a:p>
            <a:pPr marL="112713" indent="-112713">
              <a:buFont typeface="Arial" pitchFamily="34" charset="0"/>
              <a:buChar char="•"/>
            </a:pPr>
            <a:r>
              <a:rPr lang="en-US" sz="1200" dirty="0" smtClean="0"/>
              <a:t>Installation</a:t>
            </a:r>
          </a:p>
          <a:p>
            <a:pPr marL="112713" indent="-112713">
              <a:buFont typeface="Arial" pitchFamily="34" charset="0"/>
              <a:buChar char="•"/>
            </a:pPr>
            <a:r>
              <a:rPr lang="en-US" sz="1200" dirty="0" smtClean="0"/>
              <a:t>Training</a:t>
            </a:r>
          </a:p>
          <a:p>
            <a:pPr>
              <a:buFont typeface="Arial" pitchFamily="34" charset="0"/>
              <a:buChar char="•"/>
            </a:pPr>
            <a:endParaRPr lang="en-US" sz="1200" dirty="0"/>
          </a:p>
        </p:txBody>
      </p:sp>
      <p:sp>
        <p:nvSpPr>
          <p:cNvPr id="11" name="Rectangle 10"/>
          <p:cNvSpPr/>
          <p:nvPr/>
        </p:nvSpPr>
        <p:spPr>
          <a:xfrm>
            <a:off x="3429000" y="4114800"/>
            <a:ext cx="1600200" cy="2362200"/>
          </a:xfrm>
          <a:prstGeom prst="rect">
            <a:avLst/>
          </a:prstGeom>
        </p:spPr>
        <p:style>
          <a:lnRef idx="1">
            <a:schemeClr val="accent5"/>
          </a:lnRef>
          <a:fillRef idx="3">
            <a:schemeClr val="accent5"/>
          </a:fillRef>
          <a:effectRef idx="2">
            <a:schemeClr val="accent5"/>
          </a:effectRef>
          <a:fontRef idx="minor">
            <a:schemeClr val="lt1"/>
          </a:fontRef>
        </p:style>
        <p:txBody>
          <a:bodyPr rtlCol="0" anchor="t"/>
          <a:lstStyle/>
          <a:p>
            <a:pPr algn="ctr"/>
            <a:r>
              <a:rPr lang="en-US" sz="1400" b="1" dirty="0" smtClean="0"/>
              <a:t>Less Tangible Costs</a:t>
            </a:r>
          </a:p>
          <a:p>
            <a:pPr marL="112713" indent="-112713">
              <a:buFont typeface="Arial" pitchFamily="34" charset="0"/>
              <a:buChar char="•"/>
            </a:pPr>
            <a:r>
              <a:rPr lang="en-US" sz="1200" dirty="0" smtClean="0"/>
              <a:t>Employee health and safety from hazardous materials</a:t>
            </a:r>
          </a:p>
          <a:p>
            <a:pPr marL="112713" indent="-112713">
              <a:buFont typeface="Arial" pitchFamily="34" charset="0"/>
              <a:buChar char="•"/>
            </a:pPr>
            <a:r>
              <a:rPr lang="en-US" sz="1200" dirty="0" smtClean="0"/>
              <a:t>Company reputation</a:t>
            </a:r>
          </a:p>
          <a:p>
            <a:pPr marL="112713" indent="-112713">
              <a:buFont typeface="Arial" pitchFamily="34" charset="0"/>
              <a:buChar char="•"/>
            </a:pPr>
            <a:r>
              <a:rPr lang="en-US" sz="1200" dirty="0" smtClean="0"/>
              <a:t>Productivity increase from new process</a:t>
            </a:r>
            <a:endParaRPr lang="en-US" sz="1200" dirty="0"/>
          </a:p>
        </p:txBody>
      </p:sp>
      <p:sp>
        <p:nvSpPr>
          <p:cNvPr id="12" name="Rectangle 11"/>
          <p:cNvSpPr/>
          <p:nvPr/>
        </p:nvSpPr>
        <p:spPr>
          <a:xfrm>
            <a:off x="7086600" y="3886200"/>
            <a:ext cx="1752600" cy="990600"/>
          </a:xfrm>
          <a:prstGeom prst="rect">
            <a:avLst/>
          </a:prstGeom>
        </p:spPr>
        <p:style>
          <a:lnRef idx="1">
            <a:schemeClr val="accent4"/>
          </a:lnRef>
          <a:fillRef idx="3">
            <a:schemeClr val="accent4"/>
          </a:fillRef>
          <a:effectRef idx="2">
            <a:schemeClr val="accent4"/>
          </a:effectRef>
          <a:fontRef idx="minor">
            <a:schemeClr val="lt1"/>
          </a:fontRef>
        </p:style>
        <p:txBody>
          <a:bodyPr rtlCol="0" anchor="t"/>
          <a:lstStyle/>
          <a:p>
            <a:pPr algn="ctr"/>
            <a:r>
              <a:rPr lang="en-US" sz="1400" b="1" dirty="0" smtClean="0"/>
              <a:t>Contingent Liability</a:t>
            </a:r>
          </a:p>
          <a:p>
            <a:pPr marL="112713" indent="-112713">
              <a:buFont typeface="Arial" pitchFamily="34" charset="0"/>
              <a:buChar char="•"/>
            </a:pPr>
            <a:r>
              <a:rPr lang="en-US" sz="1200" dirty="0" smtClean="0"/>
              <a:t>Risk of hazmat spill</a:t>
            </a:r>
          </a:p>
          <a:p>
            <a:pPr marL="112713" indent="-112713">
              <a:buFont typeface="Arial" pitchFamily="34" charset="0"/>
              <a:buChar char="•"/>
            </a:pPr>
            <a:r>
              <a:rPr lang="en-US" sz="1200" dirty="0" smtClean="0"/>
              <a:t>Exposure to workers</a:t>
            </a:r>
            <a:endParaRPr lang="en-US" sz="1200" dirty="0"/>
          </a:p>
        </p:txBody>
      </p:sp>
      <p:sp>
        <p:nvSpPr>
          <p:cNvPr id="13" name="Rectangle 12"/>
          <p:cNvSpPr/>
          <p:nvPr/>
        </p:nvSpPr>
        <p:spPr>
          <a:xfrm>
            <a:off x="7162800" y="1600200"/>
            <a:ext cx="1752600" cy="1828800"/>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sz="1400" b="1" dirty="0" smtClean="0"/>
              <a:t>Hidden Costs</a:t>
            </a:r>
          </a:p>
          <a:p>
            <a:pPr marL="112713" indent="-112713">
              <a:buFont typeface="Arial" pitchFamily="34" charset="0"/>
              <a:buChar char="•"/>
            </a:pPr>
            <a:r>
              <a:rPr lang="en-US" sz="1200" dirty="0" smtClean="0"/>
              <a:t>Cost of energy in process</a:t>
            </a:r>
          </a:p>
          <a:p>
            <a:pPr marL="112713" indent="-112713">
              <a:buFont typeface="Arial" pitchFamily="34" charset="0"/>
              <a:buChar char="•"/>
            </a:pPr>
            <a:r>
              <a:rPr lang="en-US" sz="1200" dirty="0" smtClean="0"/>
              <a:t>Compliance costs (permitting, documentation, training, protective gear)</a:t>
            </a:r>
          </a:p>
          <a:p>
            <a:pPr marL="112713" indent="-112713">
              <a:buFont typeface="Arial" pitchFamily="34" charset="0"/>
              <a:buChar char="•"/>
            </a:pPr>
            <a:r>
              <a:rPr lang="en-US" sz="1200" dirty="0" smtClean="0"/>
              <a:t>Waste Management</a:t>
            </a:r>
          </a:p>
        </p:txBody>
      </p:sp>
      <p:cxnSp>
        <p:nvCxnSpPr>
          <p:cNvPr id="15" name="Straight Arrow Connector 14"/>
          <p:cNvCxnSpPr>
            <a:stCxn id="13" idx="1"/>
          </p:cNvCxnSpPr>
          <p:nvPr/>
        </p:nvCxnSpPr>
        <p:spPr>
          <a:xfrm rot="10800000" flipV="1">
            <a:off x="6629400" y="2514600"/>
            <a:ext cx="533400" cy="1066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2" idx="1"/>
          </p:cNvCxnSpPr>
          <p:nvPr/>
        </p:nvCxnSpPr>
        <p:spPr>
          <a:xfrm rot="10800000">
            <a:off x="6629400" y="4114800"/>
            <a:ext cx="457200" cy="266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10" idx="2"/>
          </p:cNvCxnSpPr>
          <p:nvPr/>
        </p:nvCxnSpPr>
        <p:spPr>
          <a:xfrm rot="16200000" flipH="1">
            <a:off x="5657850" y="2343150"/>
            <a:ext cx="609600" cy="342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9" idx="3"/>
          </p:cNvCxnSpPr>
          <p:nvPr/>
        </p:nvCxnSpPr>
        <p:spPr>
          <a:xfrm>
            <a:off x="4648200" y="2590800"/>
            <a:ext cx="990600" cy="990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1" idx="3"/>
          </p:cNvCxnSpPr>
          <p:nvPr/>
        </p:nvCxnSpPr>
        <p:spPr>
          <a:xfrm flipV="1">
            <a:off x="5029200" y="4114800"/>
            <a:ext cx="609600" cy="1181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5" name="Right Arrow 34">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36" name="Picture 35"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Project Cost Example</a:t>
            </a:r>
            <a:endParaRPr lang="en-US" dirty="0"/>
          </a:p>
        </p:txBody>
      </p:sp>
      <p:sp>
        <p:nvSpPr>
          <p:cNvPr id="13" name="Slide Number Placeholder 12"/>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34</a:t>
            </a:fld>
            <a:endParaRPr lang="en-US"/>
          </a:p>
        </p:txBody>
      </p:sp>
      <p:graphicFrame>
        <p:nvGraphicFramePr>
          <p:cNvPr id="5" name="Table 4"/>
          <p:cNvGraphicFramePr>
            <a:graphicFrameLocks noGrp="1"/>
          </p:cNvGraphicFramePr>
          <p:nvPr/>
        </p:nvGraphicFramePr>
        <p:xfrm>
          <a:off x="381000" y="838200"/>
          <a:ext cx="6781800" cy="4556760"/>
        </p:xfrm>
        <a:graphic>
          <a:graphicData uri="http://schemas.openxmlformats.org/drawingml/2006/table">
            <a:tbl>
              <a:tblPr firstRow="1" bandRow="1">
                <a:tableStyleId>{5C22544A-7EE6-4342-B048-85BDC9FD1C3A}</a:tableStyleId>
              </a:tblPr>
              <a:tblGrid>
                <a:gridCol w="3048000"/>
                <a:gridCol w="1252396"/>
                <a:gridCol w="1186004"/>
                <a:gridCol w="1295400"/>
              </a:tblGrid>
              <a:tr h="484085">
                <a:tc>
                  <a:txBody>
                    <a:bodyPr/>
                    <a:lstStyle/>
                    <a:p>
                      <a:r>
                        <a:rPr lang="en-US" sz="1400" dirty="0" smtClean="0"/>
                        <a:t>Cost</a:t>
                      </a:r>
                      <a:endParaRPr lang="en-US" sz="1400" dirty="0"/>
                    </a:p>
                  </a:txBody>
                  <a:tcPr/>
                </a:tc>
                <a:tc>
                  <a:txBody>
                    <a:bodyPr/>
                    <a:lstStyle/>
                    <a:p>
                      <a:pPr algn="ctr"/>
                      <a:r>
                        <a:rPr lang="en-US" sz="1400" dirty="0" smtClean="0"/>
                        <a:t>Before Project</a:t>
                      </a:r>
                      <a:endParaRPr lang="en-US" sz="1400" dirty="0"/>
                    </a:p>
                  </a:txBody>
                  <a:tcPr/>
                </a:tc>
                <a:tc>
                  <a:txBody>
                    <a:bodyPr/>
                    <a:lstStyle/>
                    <a:p>
                      <a:pPr algn="ctr"/>
                      <a:r>
                        <a:rPr lang="en-US" sz="1400" dirty="0" smtClean="0"/>
                        <a:t>After Project</a:t>
                      </a:r>
                      <a:endParaRPr lang="en-US" sz="1400" dirty="0"/>
                    </a:p>
                  </a:txBody>
                  <a:tcPr/>
                </a:tc>
                <a:tc>
                  <a:txBody>
                    <a:bodyPr/>
                    <a:lstStyle/>
                    <a:p>
                      <a:pPr algn="ctr"/>
                      <a:r>
                        <a:rPr lang="en-US" sz="1400" dirty="0" smtClean="0"/>
                        <a:t>Incremental </a:t>
                      </a:r>
                      <a:r>
                        <a:rPr lang="en-US" sz="1400" baseline="0" dirty="0" smtClean="0"/>
                        <a:t> Change</a:t>
                      </a:r>
                      <a:endParaRPr lang="en-US" sz="1400" dirty="0"/>
                    </a:p>
                  </a:txBody>
                  <a:tcPr/>
                </a:tc>
              </a:tr>
              <a:tr h="626463">
                <a:tc>
                  <a:txBody>
                    <a:bodyPr/>
                    <a:lstStyle/>
                    <a:p>
                      <a:r>
                        <a:rPr lang="en-US" sz="1400" b="1" dirty="0" smtClean="0"/>
                        <a:t>Initial Costs</a:t>
                      </a:r>
                    </a:p>
                    <a:p>
                      <a:pPr marL="398463" indent="0"/>
                      <a:r>
                        <a:rPr lang="en-US" sz="1100" dirty="0" smtClean="0"/>
                        <a:t>(New Equipment acquisition,</a:t>
                      </a:r>
                      <a:r>
                        <a:rPr lang="en-US" sz="1100" baseline="0" dirty="0" smtClean="0"/>
                        <a:t> installation, training, etc.)</a:t>
                      </a:r>
                      <a:endParaRPr lang="en-US" sz="1100" dirty="0"/>
                    </a:p>
                  </a:txBody>
                  <a:tcPr>
                    <a:lnB w="57150" cap="flat" cmpd="sng" algn="ctr">
                      <a:solidFill>
                        <a:schemeClr val="tx1"/>
                      </a:solidFill>
                      <a:prstDash val="solid"/>
                      <a:round/>
                      <a:headEnd type="none" w="med" len="med"/>
                      <a:tailEnd type="none" w="med" len="med"/>
                    </a:lnB>
                  </a:tcPr>
                </a:tc>
                <a:tc>
                  <a:txBody>
                    <a:bodyPr/>
                    <a:lstStyle/>
                    <a:p>
                      <a:pPr algn="ctr"/>
                      <a:r>
                        <a:rPr lang="en-US" sz="1400" dirty="0" smtClean="0"/>
                        <a:t>n/a</a:t>
                      </a:r>
                      <a:endParaRPr lang="en-US" sz="1400" dirty="0"/>
                    </a:p>
                  </a:txBody>
                  <a:tcPr anchor="ctr">
                    <a:lnB w="57150" cap="flat" cmpd="sng" algn="ctr">
                      <a:solidFill>
                        <a:schemeClr val="tx1"/>
                      </a:solidFill>
                      <a:prstDash val="solid"/>
                      <a:round/>
                      <a:headEnd type="none" w="med" len="med"/>
                      <a:tailEnd type="none" w="med" len="med"/>
                    </a:lnB>
                  </a:tcPr>
                </a:tc>
                <a:tc>
                  <a:txBody>
                    <a:bodyPr/>
                    <a:lstStyle/>
                    <a:p>
                      <a:pPr marL="3175" indent="0"/>
                      <a:r>
                        <a:rPr lang="en-US" sz="1800" b="1" dirty="0" smtClean="0"/>
                        <a:t>$75,500</a:t>
                      </a:r>
                      <a:endParaRPr lang="en-US" sz="1800" b="1" dirty="0"/>
                    </a:p>
                  </a:txBody>
                  <a:tcPr anchor="ctr">
                    <a:lnB w="57150" cap="flat" cmpd="sng" algn="ctr">
                      <a:solidFill>
                        <a:schemeClr val="tx1"/>
                      </a:solidFill>
                      <a:prstDash val="solid"/>
                      <a:round/>
                      <a:headEnd type="none" w="med" len="med"/>
                      <a:tailEnd type="none" w="med" len="med"/>
                    </a:lnB>
                  </a:tcPr>
                </a:tc>
                <a:tc>
                  <a:txBody>
                    <a:bodyPr/>
                    <a:lstStyle/>
                    <a:p>
                      <a:pPr marL="231775" indent="0"/>
                      <a:r>
                        <a:rPr lang="en-US" sz="1400" dirty="0" smtClean="0"/>
                        <a:t>($75,500)</a:t>
                      </a:r>
                      <a:endParaRPr lang="en-US" sz="1400" dirty="0"/>
                    </a:p>
                  </a:txBody>
                  <a:tcPr anchor="ctr">
                    <a:lnB w="57150" cap="flat" cmpd="sng" algn="ctr">
                      <a:solidFill>
                        <a:schemeClr val="tx1"/>
                      </a:solidFill>
                      <a:prstDash val="solid"/>
                      <a:round/>
                      <a:headEnd type="none" w="med" len="med"/>
                      <a:tailEnd type="none" w="med" len="med"/>
                    </a:lnB>
                  </a:tcPr>
                </a:tc>
              </a:tr>
              <a:tr h="287696">
                <a:tc>
                  <a:txBody>
                    <a:bodyPr/>
                    <a:lstStyle/>
                    <a:p>
                      <a:r>
                        <a:rPr lang="en-US" sz="1400" b="1" dirty="0" smtClean="0">
                          <a:solidFill>
                            <a:schemeClr val="bg1"/>
                          </a:solidFill>
                        </a:rPr>
                        <a:t>Operating Cash</a:t>
                      </a:r>
                      <a:r>
                        <a:rPr lang="en-US" sz="1400" b="1" baseline="0" dirty="0" smtClean="0">
                          <a:solidFill>
                            <a:schemeClr val="bg1"/>
                          </a:solidFill>
                        </a:rPr>
                        <a:t> Flows</a:t>
                      </a:r>
                      <a:r>
                        <a:rPr lang="en-US" sz="1400" b="1" dirty="0" smtClean="0">
                          <a:solidFill>
                            <a:schemeClr val="bg1"/>
                          </a:solidFill>
                        </a:rPr>
                        <a:t> (one year)</a:t>
                      </a:r>
                      <a:endParaRPr lang="en-US" sz="1400" b="1" dirty="0">
                        <a:solidFill>
                          <a:schemeClr val="bg1"/>
                        </a:solidFill>
                      </a:endParaRPr>
                    </a:p>
                  </a:txBody>
                  <a:tcPr>
                    <a:lnT w="57150" cap="flat" cmpd="sng" algn="ctr">
                      <a:solidFill>
                        <a:schemeClr val="tx1"/>
                      </a:solidFill>
                      <a:prstDash val="solid"/>
                      <a:round/>
                      <a:headEnd type="none" w="med" len="med"/>
                      <a:tailEnd type="none" w="med" len="med"/>
                    </a:lnT>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Before Project</a:t>
                      </a:r>
                    </a:p>
                  </a:txBody>
                  <a:tcPr anchor="ctr">
                    <a:lnT w="57150" cap="flat" cmpd="sng" algn="ctr">
                      <a:solidFill>
                        <a:schemeClr val="tx1"/>
                      </a:solidFill>
                      <a:prstDash val="solid"/>
                      <a:round/>
                      <a:headEnd type="none" w="med" len="med"/>
                      <a:tailEnd type="none" w="med" len="med"/>
                    </a:lnT>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After Project</a:t>
                      </a:r>
                    </a:p>
                  </a:txBody>
                  <a:tcPr anchor="ctr">
                    <a:lnT w="57150" cap="flat" cmpd="sng" algn="ctr">
                      <a:solidFill>
                        <a:schemeClr val="tx1"/>
                      </a:solidFill>
                      <a:prstDash val="solid"/>
                      <a:round/>
                      <a:headEnd type="none" w="med" len="med"/>
                      <a:tailEnd type="none" w="med" len="med"/>
                    </a:lnT>
                    <a:solidFill>
                      <a:schemeClr val="accent1"/>
                    </a:solidFill>
                  </a:tcPr>
                </a:tc>
                <a:tc>
                  <a:txBody>
                    <a:bodyPr/>
                    <a:lstStyle/>
                    <a:p>
                      <a:pPr algn="ctr"/>
                      <a:r>
                        <a:rPr lang="en-US" sz="1400" b="1" dirty="0" smtClean="0">
                          <a:solidFill>
                            <a:schemeClr val="bg1"/>
                          </a:solidFill>
                        </a:rPr>
                        <a:t>Savings</a:t>
                      </a:r>
                      <a:endParaRPr lang="en-US" sz="1400" b="1" dirty="0">
                        <a:solidFill>
                          <a:schemeClr val="bg1"/>
                        </a:solidFill>
                      </a:endParaRPr>
                    </a:p>
                  </a:txBody>
                  <a:tcPr anchor="ctr">
                    <a:lnT w="57150" cap="flat" cmpd="sng" algn="ctr">
                      <a:solidFill>
                        <a:schemeClr val="tx1"/>
                      </a:solidFill>
                      <a:prstDash val="solid"/>
                      <a:round/>
                      <a:headEnd type="none" w="med" len="med"/>
                      <a:tailEnd type="none" w="med" len="med"/>
                    </a:lnT>
                    <a:solidFill>
                      <a:schemeClr val="accent1"/>
                    </a:solidFill>
                  </a:tcPr>
                </a:tc>
              </a:tr>
              <a:tr h="427134">
                <a:tc>
                  <a:txBody>
                    <a:bodyPr/>
                    <a:lstStyle/>
                    <a:p>
                      <a:pPr marL="463550" indent="0"/>
                      <a:r>
                        <a:rPr lang="en-US" sz="1200" b="1" dirty="0" smtClean="0"/>
                        <a:t>Raw Materials</a:t>
                      </a:r>
                      <a:r>
                        <a:rPr lang="en-US" sz="1200" dirty="0" smtClean="0"/>
                        <a:t> </a:t>
                      </a:r>
                    </a:p>
                    <a:p>
                      <a:pPr marL="463550" indent="0"/>
                      <a:r>
                        <a:rPr lang="en-US" sz="1100" dirty="0" smtClean="0"/>
                        <a:t>(Change type</a:t>
                      </a:r>
                      <a:r>
                        <a:rPr lang="en-US" sz="1100" baseline="0" dirty="0" smtClean="0"/>
                        <a:t> of coating)</a:t>
                      </a:r>
                      <a:endParaRPr lang="en-US" sz="1100" dirty="0" smtClean="0"/>
                    </a:p>
                  </a:txBody>
                  <a:tcPr/>
                </a:tc>
                <a:tc>
                  <a:txBody>
                    <a:bodyPr/>
                    <a:lstStyle/>
                    <a:p>
                      <a:pPr marL="231775" indent="0"/>
                      <a:r>
                        <a:rPr lang="en-US" sz="1400" dirty="0" smtClean="0"/>
                        <a:t>$65,600</a:t>
                      </a:r>
                      <a:endParaRPr lang="en-US" sz="1400" dirty="0"/>
                    </a:p>
                  </a:txBody>
                  <a:tcPr anchor="ctr"/>
                </a:tc>
                <a:tc>
                  <a:txBody>
                    <a:bodyPr/>
                    <a:lstStyle/>
                    <a:p>
                      <a:pPr marL="231775" indent="0"/>
                      <a:r>
                        <a:rPr lang="en-US" sz="1400" dirty="0" smtClean="0"/>
                        <a:t>$46,800</a:t>
                      </a:r>
                      <a:endParaRPr lang="en-US" sz="1400" dirty="0"/>
                    </a:p>
                  </a:txBody>
                  <a:tcPr anchor="ctr"/>
                </a:tc>
                <a:tc>
                  <a:txBody>
                    <a:bodyPr/>
                    <a:lstStyle/>
                    <a:p>
                      <a:pPr marL="236538" indent="0"/>
                      <a:r>
                        <a:rPr lang="en-US" sz="1400" dirty="0" smtClean="0"/>
                        <a:t>$18,800</a:t>
                      </a:r>
                      <a:endParaRPr lang="en-US" sz="1400" dirty="0"/>
                    </a:p>
                  </a:txBody>
                  <a:tcPr anchor="ctr"/>
                </a:tc>
              </a:tr>
              <a:tr h="427134">
                <a:tc>
                  <a:txBody>
                    <a:bodyPr/>
                    <a:lstStyle/>
                    <a:p>
                      <a:pPr marL="463550" indent="0"/>
                      <a:r>
                        <a:rPr lang="en-US" sz="1200" b="1" dirty="0" smtClean="0"/>
                        <a:t>Solvents </a:t>
                      </a:r>
                    </a:p>
                    <a:p>
                      <a:pPr marL="463550" indent="0"/>
                      <a:r>
                        <a:rPr lang="en-US" sz="1100" dirty="0" smtClean="0"/>
                        <a:t>(No</a:t>
                      </a:r>
                      <a:r>
                        <a:rPr lang="en-US" sz="1100" baseline="0" dirty="0" smtClean="0"/>
                        <a:t> longer Needed)</a:t>
                      </a:r>
                      <a:endParaRPr lang="en-US" sz="1100" dirty="0"/>
                    </a:p>
                  </a:txBody>
                  <a:tcPr/>
                </a:tc>
                <a:tc>
                  <a:txBody>
                    <a:bodyPr/>
                    <a:lstStyle/>
                    <a:p>
                      <a:pPr marL="231775" indent="0"/>
                      <a:r>
                        <a:rPr lang="en-US" sz="1400" dirty="0" smtClean="0"/>
                        <a:t>$12,500</a:t>
                      </a:r>
                      <a:endParaRPr lang="en-US" sz="1400" dirty="0"/>
                    </a:p>
                  </a:txBody>
                  <a:tcPr anchor="ctr"/>
                </a:tc>
                <a:tc>
                  <a:txBody>
                    <a:bodyPr/>
                    <a:lstStyle/>
                    <a:p>
                      <a:pPr marL="231775" indent="0">
                        <a:tabLst>
                          <a:tab pos="282575" algn="l"/>
                        </a:tabLst>
                      </a:pPr>
                      <a:r>
                        <a:rPr lang="en-US" sz="1400" dirty="0" smtClean="0"/>
                        <a:t>$0</a:t>
                      </a:r>
                      <a:endParaRPr lang="en-US" sz="1400" dirty="0"/>
                    </a:p>
                  </a:txBody>
                  <a:tcPr anchor="ctr"/>
                </a:tc>
                <a:tc>
                  <a:txBody>
                    <a:bodyPr/>
                    <a:lstStyle/>
                    <a:p>
                      <a:pPr marL="236538" indent="0">
                        <a:tabLst>
                          <a:tab pos="282575" algn="l"/>
                        </a:tabLst>
                      </a:pPr>
                      <a:r>
                        <a:rPr lang="en-US" sz="1400" dirty="0" smtClean="0"/>
                        <a:t>$12,500</a:t>
                      </a:r>
                      <a:endParaRPr lang="en-US" sz="1400" dirty="0"/>
                    </a:p>
                  </a:txBody>
                  <a:tcPr anchor="ctr"/>
                </a:tc>
              </a:tr>
              <a:tr h="487680">
                <a:tc>
                  <a:txBody>
                    <a:bodyPr/>
                    <a:lstStyle/>
                    <a:p>
                      <a:pPr marL="463550" indent="0"/>
                      <a:r>
                        <a:rPr lang="en-US" sz="1200" b="1" dirty="0" smtClean="0"/>
                        <a:t>Energy </a:t>
                      </a:r>
                    </a:p>
                    <a:p>
                      <a:pPr marL="463550" indent="0"/>
                      <a:r>
                        <a:rPr lang="en-US" sz="1100" dirty="0" smtClean="0"/>
                        <a:t>(New Proces</a:t>
                      </a:r>
                      <a:r>
                        <a:rPr lang="en-US" sz="1100" baseline="0" dirty="0" smtClean="0"/>
                        <a:t>s requires more energy)</a:t>
                      </a:r>
                      <a:endParaRPr lang="en-US" sz="1100" dirty="0"/>
                    </a:p>
                  </a:txBody>
                  <a:tcPr/>
                </a:tc>
                <a:tc>
                  <a:txBody>
                    <a:bodyPr/>
                    <a:lstStyle/>
                    <a:p>
                      <a:pPr marL="231775" indent="0"/>
                      <a:r>
                        <a:rPr lang="en-US" sz="1400" dirty="0" smtClean="0"/>
                        <a:t>$5,000</a:t>
                      </a:r>
                      <a:endParaRPr lang="en-US" sz="1400" dirty="0"/>
                    </a:p>
                  </a:txBody>
                  <a:tcPr anchor="ctr"/>
                </a:tc>
                <a:tc>
                  <a:txBody>
                    <a:bodyPr/>
                    <a:lstStyle/>
                    <a:p>
                      <a:pPr marL="231775" indent="0"/>
                      <a:r>
                        <a:rPr lang="en-US" sz="1400" dirty="0" smtClean="0"/>
                        <a:t>$8,500</a:t>
                      </a:r>
                      <a:endParaRPr lang="en-US" sz="1400" dirty="0"/>
                    </a:p>
                  </a:txBody>
                  <a:tcPr anchor="ctr"/>
                </a:tc>
                <a:tc>
                  <a:txBody>
                    <a:bodyPr/>
                    <a:lstStyle/>
                    <a:p>
                      <a:pPr marL="233363" indent="0"/>
                      <a:r>
                        <a:rPr lang="en-US" sz="1400" dirty="0" smtClean="0"/>
                        <a:t>($3,500)</a:t>
                      </a:r>
                      <a:endParaRPr lang="en-US" sz="1400" dirty="0"/>
                    </a:p>
                  </a:txBody>
                  <a:tcPr anchor="ctr"/>
                </a:tc>
              </a:tr>
              <a:tr h="838200">
                <a:tc>
                  <a:txBody>
                    <a:bodyPr/>
                    <a:lstStyle/>
                    <a:p>
                      <a:pPr marL="46355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Hazardous</a:t>
                      </a:r>
                      <a:r>
                        <a:rPr lang="en-US" sz="1200" b="1" baseline="0" dirty="0" smtClean="0"/>
                        <a:t> Materials Management and Waste</a:t>
                      </a:r>
                      <a:endParaRPr lang="en-US" sz="1200" b="1" dirty="0" smtClean="0"/>
                    </a:p>
                    <a:p>
                      <a:pPr marL="463550" indent="0"/>
                      <a:r>
                        <a:rPr lang="en-US" sz="1200" b="1" dirty="0" smtClean="0"/>
                        <a:t>Removal </a:t>
                      </a:r>
                    </a:p>
                    <a:p>
                      <a:pPr marL="463550" indent="0"/>
                      <a:r>
                        <a:rPr lang="en-US" sz="1100" dirty="0" smtClean="0"/>
                        <a:t>(No longer needed for this process)</a:t>
                      </a:r>
                      <a:endParaRPr lang="en-US" sz="1100" dirty="0"/>
                    </a:p>
                  </a:txBody>
                  <a:tcPr/>
                </a:tc>
                <a:tc>
                  <a:txBody>
                    <a:bodyPr/>
                    <a:lstStyle/>
                    <a:p>
                      <a:pPr marL="233363" indent="0"/>
                      <a:r>
                        <a:rPr lang="en-US" sz="1400" dirty="0" smtClean="0"/>
                        <a:t>$6,500</a:t>
                      </a:r>
                      <a:endParaRPr lang="en-US" sz="1400" dirty="0"/>
                    </a:p>
                  </a:txBody>
                  <a:tcPr anchor="ctr"/>
                </a:tc>
                <a:tc>
                  <a:txBody>
                    <a:bodyPr/>
                    <a:lstStyle/>
                    <a:p>
                      <a:pPr marL="233363" indent="0"/>
                      <a:r>
                        <a:rPr lang="en-US" sz="1400" dirty="0" smtClean="0"/>
                        <a:t>$0</a:t>
                      </a:r>
                      <a:endParaRPr lang="en-US" sz="1400" dirty="0"/>
                    </a:p>
                  </a:txBody>
                  <a:tcPr anchor="ctr"/>
                </a:tc>
                <a:tc>
                  <a:txBody>
                    <a:bodyPr/>
                    <a:lstStyle/>
                    <a:p>
                      <a:pPr marL="233363" indent="0"/>
                      <a:r>
                        <a:rPr lang="en-US" sz="1400" dirty="0" smtClean="0"/>
                        <a:t>$6,500</a:t>
                      </a:r>
                      <a:endParaRPr lang="en-US" sz="1400" dirty="0"/>
                    </a:p>
                  </a:txBody>
                  <a:tcPr anchor="ctr"/>
                </a:tc>
              </a:tr>
              <a:tr h="287696">
                <a:tc>
                  <a:txBody>
                    <a:bodyPr/>
                    <a:lstStyle/>
                    <a:p>
                      <a:pPr marL="463550" indent="0"/>
                      <a:r>
                        <a:rPr lang="en-US" sz="1200" b="1" dirty="0" smtClean="0"/>
                        <a:t>Other Costs</a:t>
                      </a:r>
                      <a:endParaRPr lang="en-US" sz="1200" b="1" dirty="0"/>
                    </a:p>
                  </a:txBody>
                  <a:tcPr/>
                </a:tc>
                <a:tc>
                  <a:txBody>
                    <a:bodyPr/>
                    <a:lstStyle/>
                    <a:p>
                      <a:pPr marL="233363" indent="0"/>
                      <a:r>
                        <a:rPr lang="en-US" sz="1400" dirty="0" smtClean="0"/>
                        <a:t>$6,500</a:t>
                      </a:r>
                      <a:endParaRPr lang="en-US" sz="1400" dirty="0"/>
                    </a:p>
                  </a:txBody>
                  <a:tcPr anchor="ctr"/>
                </a:tc>
                <a:tc>
                  <a:txBody>
                    <a:bodyPr/>
                    <a:lstStyle/>
                    <a:p>
                      <a:pPr marL="233363" indent="0"/>
                      <a:r>
                        <a:rPr lang="en-US" sz="1400" dirty="0" smtClean="0"/>
                        <a:t>$2,800</a:t>
                      </a:r>
                      <a:endParaRPr lang="en-US" sz="1400" dirty="0"/>
                    </a:p>
                  </a:txBody>
                  <a:tcPr anchor="ctr"/>
                </a:tc>
                <a:tc>
                  <a:txBody>
                    <a:bodyPr/>
                    <a:lstStyle/>
                    <a:p>
                      <a:pPr marL="233363" indent="0"/>
                      <a:r>
                        <a:rPr lang="en-US" sz="1400" dirty="0" smtClean="0"/>
                        <a:t>$3,700</a:t>
                      </a:r>
                      <a:endParaRPr lang="en-US" sz="1400" dirty="0"/>
                    </a:p>
                  </a:txBody>
                  <a:tcPr anchor="ctr"/>
                </a:tc>
              </a:tr>
              <a:tr h="341707">
                <a:tc>
                  <a:txBody>
                    <a:bodyPr/>
                    <a:lstStyle/>
                    <a:p>
                      <a:r>
                        <a:rPr lang="en-US" sz="1400" b="1" dirty="0" smtClean="0"/>
                        <a:t>Total Operating Cash Flows</a:t>
                      </a:r>
                      <a:endParaRPr lang="en-US" sz="1400" b="1" dirty="0"/>
                    </a:p>
                  </a:txBody>
                  <a:tcPr/>
                </a:tc>
                <a:tc>
                  <a:txBody>
                    <a:bodyPr/>
                    <a:lstStyle/>
                    <a:p>
                      <a:pPr marL="233363" indent="0"/>
                      <a:r>
                        <a:rPr lang="en-US" sz="1400" dirty="0" smtClean="0"/>
                        <a:t>$96,100</a:t>
                      </a:r>
                      <a:endParaRPr lang="en-US" sz="1400" dirty="0"/>
                    </a:p>
                  </a:txBody>
                  <a:tcPr anchor="ctr"/>
                </a:tc>
                <a:tc>
                  <a:txBody>
                    <a:bodyPr/>
                    <a:lstStyle/>
                    <a:p>
                      <a:pPr marL="233363" indent="0"/>
                      <a:r>
                        <a:rPr lang="en-US" sz="1400" dirty="0" smtClean="0"/>
                        <a:t>$58,100</a:t>
                      </a:r>
                      <a:endParaRPr lang="en-US" sz="1400" dirty="0"/>
                    </a:p>
                  </a:txBody>
                  <a:tcPr anchor="ctr"/>
                </a:tc>
                <a:tc>
                  <a:txBody>
                    <a:bodyPr/>
                    <a:lstStyle/>
                    <a:p>
                      <a:pPr marL="0" indent="0"/>
                      <a:r>
                        <a:rPr lang="en-US" sz="1800" b="1" dirty="0" smtClean="0"/>
                        <a:t>$38,000</a:t>
                      </a:r>
                      <a:endParaRPr lang="en-US" sz="1800" b="1" dirty="0"/>
                    </a:p>
                  </a:txBody>
                  <a:tcPr anchor="ctr"/>
                </a:tc>
              </a:tr>
            </a:tbl>
          </a:graphicData>
        </a:graphic>
      </p:graphicFrame>
      <p:sp>
        <p:nvSpPr>
          <p:cNvPr id="6" name="TextBox 5"/>
          <p:cNvSpPr txBox="1"/>
          <p:nvPr/>
        </p:nvSpPr>
        <p:spPr>
          <a:xfrm>
            <a:off x="228600" y="6324600"/>
            <a:ext cx="7696200" cy="553998"/>
          </a:xfrm>
          <a:prstGeom prst="rect">
            <a:avLst/>
          </a:prstGeom>
          <a:noFill/>
        </p:spPr>
        <p:txBody>
          <a:bodyPr wrap="square" rtlCol="0">
            <a:spAutoFit/>
          </a:bodyPr>
          <a:lstStyle/>
          <a:p>
            <a:r>
              <a:rPr lang="en-US" sz="1000" dirty="0" smtClean="0"/>
              <a:t>Adapted from: NEWMOA “Improving Your Competitive Position: Strategic and Financial Assessment of Pollution Prevention Investments, “Lean and Clean Value Stream Mapping,” Green Suppliers Network, and “The Lean and Environment Toolkit,” EPA. </a:t>
            </a:r>
            <a:endParaRPr lang="en-US" sz="1000" dirty="0"/>
          </a:p>
        </p:txBody>
      </p:sp>
      <p:sp>
        <p:nvSpPr>
          <p:cNvPr id="7" name="Right Arrow 6">
            <a:hlinkClick r:id="rId2"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8" name="Picture 7"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sp>
        <p:nvSpPr>
          <p:cNvPr id="10" name="Down Arrow 9"/>
          <p:cNvSpPr/>
          <p:nvPr/>
        </p:nvSpPr>
        <p:spPr>
          <a:xfrm rot="4762308">
            <a:off x="7206636" y="3110150"/>
            <a:ext cx="304800" cy="962365"/>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Rounded Rectangle 8"/>
          <p:cNvSpPr/>
          <p:nvPr/>
        </p:nvSpPr>
        <p:spPr>
          <a:xfrm>
            <a:off x="7543800" y="2057400"/>
            <a:ext cx="1447800" cy="19050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dirty="0" smtClean="0"/>
              <a:t>*</a:t>
            </a:r>
            <a:r>
              <a:rPr lang="en-US" sz="1200" b="1" dirty="0" smtClean="0"/>
              <a:t>Tradeoffs</a:t>
            </a:r>
            <a:r>
              <a:rPr lang="en-US" sz="1200" dirty="0" smtClean="0"/>
              <a:t>: for this project, many costs fall, but energy costs increase. You will need to decide if the tradeoffs are worth undertaking.</a:t>
            </a:r>
            <a:endParaRPr lang="en-US" sz="1200" dirty="0"/>
          </a:p>
        </p:txBody>
      </p:sp>
      <p:sp>
        <p:nvSpPr>
          <p:cNvPr id="12" name="Down Arrow 11"/>
          <p:cNvSpPr/>
          <p:nvPr/>
        </p:nvSpPr>
        <p:spPr>
          <a:xfrm rot="4312937">
            <a:off x="7045883" y="4696113"/>
            <a:ext cx="304800" cy="723713"/>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1" name="Rounded Rectangle 10"/>
          <p:cNvSpPr/>
          <p:nvPr/>
        </p:nvSpPr>
        <p:spPr>
          <a:xfrm>
            <a:off x="7467600" y="4724400"/>
            <a:ext cx="1066800" cy="6096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t>Annual Savings</a:t>
            </a:r>
            <a:endParaRPr lang="en-US" sz="1400" dirty="0"/>
          </a:p>
        </p:txBody>
      </p:sp>
      <p:sp>
        <p:nvSpPr>
          <p:cNvPr id="14" name="Rounded Rectangle 13"/>
          <p:cNvSpPr/>
          <p:nvPr/>
        </p:nvSpPr>
        <p:spPr>
          <a:xfrm>
            <a:off x="457200" y="5486400"/>
            <a:ext cx="80010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So we’ve identified an initial cost of $75,500 and annual savings of $38,000.  </a:t>
            </a:r>
          </a:p>
          <a:p>
            <a:pPr algn="ctr"/>
            <a:r>
              <a:rPr lang="en-US" sz="1400" dirty="0" smtClean="0"/>
              <a:t>In a few slides, we will use these numbers to conduct a </a:t>
            </a:r>
            <a:r>
              <a:rPr lang="en-US" sz="1400" b="1" dirty="0" smtClean="0"/>
              <a:t>project profitability assessment </a:t>
            </a:r>
            <a:r>
              <a:rPr lang="en-US" sz="1400" dirty="0" smtClean="0"/>
              <a:t>to determine whether the project should be implemented.</a:t>
            </a:r>
            <a:endParaRPr lang="en-US" sz="1400" dirty="0"/>
          </a:p>
        </p:txBody>
      </p:sp>
      <p:sp>
        <p:nvSpPr>
          <p:cNvPr id="16" name="Down Arrow 15"/>
          <p:cNvSpPr/>
          <p:nvPr/>
        </p:nvSpPr>
        <p:spPr>
          <a:xfrm rot="4450576">
            <a:off x="6479758" y="417691"/>
            <a:ext cx="304800" cy="1978583"/>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7" name="Rounded Rectangle 16"/>
          <p:cNvSpPr/>
          <p:nvPr/>
        </p:nvSpPr>
        <p:spPr>
          <a:xfrm>
            <a:off x="7391400" y="990600"/>
            <a:ext cx="1066800" cy="6096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t>Initial Cost</a:t>
            </a:r>
            <a:endParaRPr lang="en-US" sz="14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1"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Project Profitability Assessment</a:t>
            </a:r>
            <a:endParaRPr lang="en-US" dirty="0"/>
          </a:p>
        </p:txBody>
      </p:sp>
      <p:sp>
        <p:nvSpPr>
          <p:cNvPr id="3" name="Content Placeholder 2"/>
          <p:cNvSpPr>
            <a:spLocks noGrp="1"/>
          </p:cNvSpPr>
          <p:nvPr>
            <p:ph idx="1"/>
          </p:nvPr>
        </p:nvSpPr>
        <p:spPr>
          <a:xfrm>
            <a:off x="381000" y="914400"/>
            <a:ext cx="8229600" cy="1600200"/>
          </a:xfrm>
        </p:spPr>
        <p:txBody>
          <a:bodyPr>
            <a:normAutofit fontScale="85000" lnSpcReduction="20000"/>
          </a:bodyPr>
          <a:lstStyle/>
          <a:p>
            <a:pPr marL="1588" indent="-1588" algn="ctr">
              <a:spcAft>
                <a:spcPts val="1200"/>
              </a:spcAft>
              <a:buNone/>
            </a:pPr>
            <a:r>
              <a:rPr lang="en-US" sz="2400" dirty="0" smtClean="0"/>
              <a:t>There are several common ways to assess the profitability of a project.</a:t>
            </a:r>
            <a:r>
              <a:rPr lang="en-US" sz="2400" baseline="30000" dirty="0" smtClean="0"/>
              <a:t>1  </a:t>
            </a:r>
            <a:r>
              <a:rPr lang="en-US" sz="2400" dirty="0" smtClean="0"/>
              <a:t>These methods will help you determine whether a proposed project will add economic value to the company.</a:t>
            </a:r>
          </a:p>
          <a:p>
            <a:pPr marL="1588" indent="-1588" algn="ctr">
              <a:spcAft>
                <a:spcPts val="1200"/>
              </a:spcAft>
              <a:buNone/>
            </a:pPr>
            <a:r>
              <a:rPr lang="en-US" sz="2400" dirty="0" smtClean="0"/>
              <a:t>Click on the boxes below to learn about each type of profitability assessment.</a:t>
            </a:r>
          </a:p>
        </p:txBody>
      </p:sp>
      <p:sp>
        <p:nvSpPr>
          <p:cNvPr id="13" name="Slide Number Placeholder 12"/>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35</a:t>
            </a:fld>
            <a:endParaRPr lang="en-US"/>
          </a:p>
        </p:txBody>
      </p:sp>
      <p:sp>
        <p:nvSpPr>
          <p:cNvPr id="6" name="TextBox 5"/>
          <p:cNvSpPr txBox="1"/>
          <p:nvPr/>
        </p:nvSpPr>
        <p:spPr>
          <a:xfrm>
            <a:off x="457200" y="6324600"/>
            <a:ext cx="7467600" cy="646331"/>
          </a:xfrm>
          <a:prstGeom prst="rect">
            <a:avLst/>
          </a:prstGeom>
          <a:noFill/>
        </p:spPr>
        <p:txBody>
          <a:bodyPr wrap="square" rtlCol="0">
            <a:spAutoFit/>
          </a:bodyPr>
          <a:lstStyle/>
          <a:p>
            <a:pPr marL="228600" indent="-228600"/>
            <a:r>
              <a:rPr lang="en-US" sz="900" baseline="30000" dirty="0" smtClean="0"/>
              <a:t>1  </a:t>
            </a:r>
            <a:r>
              <a:rPr lang="en-US" sz="900" dirty="0" smtClean="0"/>
              <a:t>Ohio EPA “Financial Analysis of Pollution Prevention Projects”</a:t>
            </a:r>
          </a:p>
          <a:p>
            <a:pPr marL="228600" indent="-228600"/>
            <a:r>
              <a:rPr lang="en-US" sz="900" dirty="0" smtClean="0"/>
              <a:t>2  </a:t>
            </a:r>
            <a:r>
              <a:rPr lang="en-US" sz="900" dirty="0" err="1" smtClean="0"/>
              <a:t>EnergyStar</a:t>
            </a:r>
            <a:r>
              <a:rPr lang="en-US" sz="900" dirty="0" smtClean="0"/>
              <a:t> Building Manual Chapter 3 Investment Analysis</a:t>
            </a:r>
          </a:p>
          <a:p>
            <a:pPr marL="228600" indent="-228600">
              <a:buAutoNum type="arabicPlain"/>
            </a:pPr>
            <a:endParaRPr lang="en-US" sz="900" dirty="0" smtClean="0"/>
          </a:p>
          <a:p>
            <a:endParaRPr lang="en-US" sz="900" dirty="0"/>
          </a:p>
        </p:txBody>
      </p:sp>
      <p:sp>
        <p:nvSpPr>
          <p:cNvPr id="7" name="Rounded Rectangle 6">
            <a:hlinkClick r:id="rId3" action="ppaction://hlinksldjump"/>
          </p:cNvPr>
          <p:cNvSpPr/>
          <p:nvPr/>
        </p:nvSpPr>
        <p:spPr>
          <a:xfrm>
            <a:off x="685800" y="2743200"/>
            <a:ext cx="2438400" cy="1219200"/>
          </a:xfrm>
          <a:prstGeom prst="roundRect">
            <a:avLst/>
          </a:prstGeom>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203200" h="12065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t>Payback Period</a:t>
            </a:r>
            <a:endParaRPr lang="en-US" b="1" dirty="0"/>
          </a:p>
        </p:txBody>
      </p:sp>
      <p:sp>
        <p:nvSpPr>
          <p:cNvPr id="8" name="Rounded Rectangle 7">
            <a:hlinkClick r:id="rId4" action="ppaction://hlinksldjump"/>
          </p:cNvPr>
          <p:cNvSpPr/>
          <p:nvPr/>
        </p:nvSpPr>
        <p:spPr>
          <a:xfrm>
            <a:off x="6019800" y="2743200"/>
            <a:ext cx="2438400" cy="1219200"/>
          </a:xfrm>
          <a:prstGeom prst="roundRect">
            <a:avLst/>
          </a:prstGeom>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203200" h="12065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t>Internal Rate of Return (IRR)</a:t>
            </a:r>
            <a:endParaRPr lang="en-US" b="1" dirty="0"/>
          </a:p>
        </p:txBody>
      </p:sp>
      <p:sp>
        <p:nvSpPr>
          <p:cNvPr id="9" name="Rounded Rectangle 8">
            <a:hlinkClick r:id="rId5" action="ppaction://hlinksldjump"/>
          </p:cNvPr>
          <p:cNvSpPr/>
          <p:nvPr/>
        </p:nvSpPr>
        <p:spPr>
          <a:xfrm>
            <a:off x="3352800" y="2743200"/>
            <a:ext cx="2438400" cy="1219200"/>
          </a:xfrm>
          <a:prstGeom prst="roundRect">
            <a:avLst/>
          </a:prstGeom>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203200" h="12065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t>Net Present Value (NPV)</a:t>
            </a:r>
            <a:endParaRPr lang="en-US" b="1" dirty="0"/>
          </a:p>
        </p:txBody>
      </p:sp>
      <p:sp>
        <p:nvSpPr>
          <p:cNvPr id="10" name="TextBox 9"/>
          <p:cNvSpPr txBox="1"/>
          <p:nvPr/>
        </p:nvSpPr>
        <p:spPr>
          <a:xfrm>
            <a:off x="533400" y="4572000"/>
            <a:ext cx="8229600" cy="1477328"/>
          </a:xfrm>
          <a:prstGeom prst="rect">
            <a:avLst/>
          </a:prstGeom>
          <a:noFill/>
        </p:spPr>
        <p:txBody>
          <a:bodyPr wrap="square" rtlCol="0">
            <a:spAutoFit/>
          </a:bodyPr>
          <a:lstStyle/>
          <a:p>
            <a:pPr marL="228600" indent="-228600">
              <a:spcAft>
                <a:spcPts val="1200"/>
              </a:spcAft>
              <a:buFont typeface="Arial" pitchFamily="34" charset="0"/>
              <a:buChar char="•"/>
            </a:pPr>
            <a:r>
              <a:rPr lang="en-US" sz="1600" dirty="0" smtClean="0"/>
              <a:t>These methods involve looking at the cash flow generated by your project.  In the case of sustainability projects, this is usually through cost savings.  The </a:t>
            </a:r>
            <a:r>
              <a:rPr lang="en-US" sz="1600" dirty="0" smtClean="0">
                <a:solidFill>
                  <a:schemeClr val="accent5"/>
                </a:solidFill>
              </a:rPr>
              <a:t>result is a single number that allows you to understand how profitable </a:t>
            </a:r>
            <a:r>
              <a:rPr lang="en-US" sz="1600" dirty="0" smtClean="0"/>
              <a:t>the project is.</a:t>
            </a:r>
          </a:p>
          <a:p>
            <a:pPr marL="228600" indent="-228600">
              <a:spcAft>
                <a:spcPts val="1200"/>
              </a:spcAft>
              <a:buFont typeface="Arial" pitchFamily="34" charset="0"/>
              <a:buChar char="•"/>
            </a:pPr>
            <a:r>
              <a:rPr lang="en-US" sz="1600" dirty="0" smtClean="0"/>
              <a:t>Your company may have a method that it typically applies when analyzing investments.</a:t>
            </a:r>
            <a:r>
              <a:rPr lang="en-US" sz="1600" baseline="30000" dirty="0" smtClean="0"/>
              <a:t>2</a:t>
            </a:r>
            <a:endParaRPr lang="en-US" sz="1600" dirty="0" smtClean="0"/>
          </a:p>
        </p:txBody>
      </p:sp>
      <p:sp>
        <p:nvSpPr>
          <p:cNvPr id="11" name="Right Arrow 10">
            <a:hlinkClick r:id="rId6" action="ppaction://hlinksldjump"/>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7" action="ppaction://hlinksldjump"/>
          </p:cNvPr>
          <p:cNvPicPr>
            <a:picLocks noChangeAspect="1"/>
          </p:cNvPicPr>
          <p:nvPr/>
        </p:nvPicPr>
        <p:blipFill>
          <a:blip r:embed="rId8" cstate="print"/>
          <a:stretch>
            <a:fillRect/>
          </a:stretch>
        </p:blipFill>
        <p:spPr>
          <a:xfrm>
            <a:off x="8229600" y="6400800"/>
            <a:ext cx="432504" cy="365760"/>
          </a:xfrm>
          <a:prstGeom prst="rect">
            <a:avLst/>
          </a:prstGeom>
        </p:spPr>
      </p:pic>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Present Value Example</a:t>
            </a:r>
            <a:endParaRPr lang="en-US" dirty="0"/>
          </a:p>
        </p:txBody>
      </p:sp>
      <p:sp>
        <p:nvSpPr>
          <p:cNvPr id="3" name="Content Placeholder 2"/>
          <p:cNvSpPr>
            <a:spLocks noGrp="1"/>
          </p:cNvSpPr>
          <p:nvPr>
            <p:ph idx="1"/>
          </p:nvPr>
        </p:nvSpPr>
        <p:spPr>
          <a:xfrm>
            <a:off x="838200" y="914401"/>
            <a:ext cx="4191000" cy="1524000"/>
          </a:xfrm>
        </p:spPr>
        <p:txBody>
          <a:bodyPr>
            <a:normAutofit lnSpcReduction="10000"/>
          </a:bodyPr>
          <a:lstStyle/>
          <a:p>
            <a:r>
              <a:rPr lang="en-US" sz="1400" dirty="0" smtClean="0"/>
              <a:t>The easiest way to calculate NPV is through the use of a spreadsheet or calculator that can calculate NPV.</a:t>
            </a:r>
            <a:r>
              <a:rPr lang="en-US" sz="1400" baseline="30000" dirty="0" smtClean="0"/>
              <a:t>1</a:t>
            </a:r>
          </a:p>
          <a:p>
            <a:r>
              <a:rPr lang="en-US" sz="1400" dirty="0" smtClean="0"/>
              <a:t>Going back to our surface coating example, let’s </a:t>
            </a:r>
            <a:r>
              <a:rPr lang="en-US" sz="1400" b="1" dirty="0" smtClean="0"/>
              <a:t>assume a cost of capital here of 10%</a:t>
            </a:r>
            <a:r>
              <a:rPr lang="en-US" sz="1400" dirty="0" smtClean="0"/>
              <a:t>, a </a:t>
            </a:r>
            <a:r>
              <a:rPr lang="en-US" sz="1400" b="1" dirty="0" smtClean="0"/>
              <a:t>project lifetime of 5 years</a:t>
            </a:r>
            <a:r>
              <a:rPr lang="en-US" sz="1400" dirty="0" smtClean="0"/>
              <a:t>, and constant annual savings.</a:t>
            </a:r>
            <a:endParaRPr lang="en-US" sz="1400" dirty="0"/>
          </a:p>
        </p:txBody>
      </p:sp>
      <p:sp>
        <p:nvSpPr>
          <p:cNvPr id="4" name="TextBox 3"/>
          <p:cNvSpPr txBox="1"/>
          <p:nvPr/>
        </p:nvSpPr>
        <p:spPr>
          <a:xfrm>
            <a:off x="152400" y="6400800"/>
            <a:ext cx="7467600" cy="230832"/>
          </a:xfrm>
          <a:prstGeom prst="rect">
            <a:avLst/>
          </a:prstGeom>
          <a:noFill/>
        </p:spPr>
        <p:txBody>
          <a:bodyPr wrap="square" rtlCol="0">
            <a:spAutoFit/>
          </a:bodyPr>
          <a:lstStyle/>
          <a:p>
            <a:r>
              <a:rPr lang="en-US" sz="900" baseline="30000" dirty="0" smtClean="0"/>
              <a:t>1  </a:t>
            </a:r>
            <a:r>
              <a:rPr lang="en-US" sz="900" dirty="0" smtClean="0"/>
              <a:t>NEWMOA “Improving Your Competitive Position: Strategic and Financial Assessment of Pollution Prevention Investments</a:t>
            </a:r>
            <a:endParaRPr lang="en-US" sz="900" dirty="0"/>
          </a:p>
        </p:txBody>
      </p:sp>
      <p:sp>
        <p:nvSpPr>
          <p:cNvPr id="5" name="Rectangle 4"/>
          <p:cNvSpPr/>
          <p:nvPr/>
        </p:nvSpPr>
        <p:spPr>
          <a:xfrm>
            <a:off x="5562600" y="990600"/>
            <a:ext cx="3048000" cy="48006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Present Value</a:t>
            </a:r>
            <a:r>
              <a:rPr lang="en-US" baseline="30000" dirty="0" smtClean="0"/>
              <a:t>1</a:t>
            </a:r>
            <a:r>
              <a:rPr lang="en-US" dirty="0" smtClean="0"/>
              <a:t> </a:t>
            </a:r>
          </a:p>
          <a:p>
            <a:pPr algn="ctr"/>
            <a:endParaRPr lang="en-US" dirty="0" smtClean="0"/>
          </a:p>
          <a:p>
            <a:pPr algn="ctr"/>
            <a:r>
              <a:rPr lang="en-US" dirty="0" smtClean="0"/>
              <a:t>=  </a:t>
            </a:r>
            <a:r>
              <a:rPr lang="en-US" u="sng" dirty="0" smtClean="0"/>
              <a:t>Future Value</a:t>
            </a:r>
          </a:p>
          <a:p>
            <a:pPr algn="ctr"/>
            <a:r>
              <a:rPr lang="en-US" dirty="0" smtClean="0"/>
              <a:t>(1+r)T</a:t>
            </a:r>
          </a:p>
          <a:p>
            <a:pPr algn="ctr"/>
            <a:endParaRPr lang="en-US" dirty="0" smtClean="0"/>
          </a:p>
          <a:p>
            <a:pPr algn="ctr"/>
            <a:r>
              <a:rPr lang="en-US" dirty="0" smtClean="0"/>
              <a:t>r= discount rate</a:t>
            </a:r>
          </a:p>
          <a:p>
            <a:pPr algn="ctr"/>
            <a:r>
              <a:rPr lang="en-US" dirty="0" smtClean="0"/>
              <a:t>T=number of periods in which interest is earned</a:t>
            </a:r>
          </a:p>
          <a:p>
            <a:pPr algn="ctr"/>
            <a:endParaRPr lang="en-US" dirty="0" smtClean="0"/>
          </a:p>
          <a:p>
            <a:pPr algn="ctr"/>
            <a:r>
              <a:rPr lang="en-US" dirty="0" smtClean="0"/>
              <a:t>NPV = </a:t>
            </a:r>
          </a:p>
          <a:p>
            <a:pPr algn="ctr"/>
            <a:r>
              <a:rPr lang="en-US" dirty="0" smtClean="0"/>
              <a:t>Present Value of all Cash Inflows - </a:t>
            </a:r>
          </a:p>
          <a:p>
            <a:pPr algn="ctr"/>
            <a:r>
              <a:rPr lang="en-US" dirty="0" smtClean="0"/>
              <a:t>Present Value of Cash Outflows</a:t>
            </a:r>
          </a:p>
          <a:p>
            <a:pPr algn="ctr"/>
            <a:endParaRPr lang="en-US" dirty="0" smtClean="0"/>
          </a:p>
        </p:txBody>
      </p:sp>
      <p:graphicFrame>
        <p:nvGraphicFramePr>
          <p:cNvPr id="8" name="Table 7"/>
          <p:cNvGraphicFramePr>
            <a:graphicFrameLocks noGrp="1"/>
          </p:cNvGraphicFramePr>
          <p:nvPr/>
        </p:nvGraphicFramePr>
        <p:xfrm>
          <a:off x="609600" y="2590800"/>
          <a:ext cx="4648201" cy="3108960"/>
        </p:xfrm>
        <a:graphic>
          <a:graphicData uri="http://schemas.openxmlformats.org/drawingml/2006/table">
            <a:tbl>
              <a:tblPr firstRow="1" bandRow="1">
                <a:tableStyleId>{5C22544A-7EE6-4342-B048-85BDC9FD1C3A}</a:tableStyleId>
              </a:tblPr>
              <a:tblGrid>
                <a:gridCol w="1103948"/>
                <a:gridCol w="1278255"/>
                <a:gridCol w="2265998"/>
              </a:tblGrid>
              <a:tr h="457200">
                <a:tc>
                  <a:txBody>
                    <a:bodyPr/>
                    <a:lstStyle/>
                    <a:p>
                      <a:pPr algn="ctr"/>
                      <a:r>
                        <a:rPr lang="en-US" sz="1600" dirty="0" smtClean="0"/>
                        <a:t>Year</a:t>
                      </a:r>
                      <a:endParaRPr lang="en-US" sz="1600" dirty="0"/>
                    </a:p>
                  </a:txBody>
                  <a:tcPr anchor="ctr"/>
                </a:tc>
                <a:tc>
                  <a:txBody>
                    <a:bodyPr/>
                    <a:lstStyle/>
                    <a:p>
                      <a:pPr algn="ctr"/>
                      <a:r>
                        <a:rPr lang="en-US" sz="1600" dirty="0" smtClean="0"/>
                        <a:t>Cash Flow</a:t>
                      </a:r>
                      <a:endParaRPr lang="en-US" sz="1600" dirty="0"/>
                    </a:p>
                  </a:txBody>
                  <a:tcPr anchor="ctr"/>
                </a:tc>
                <a:tc>
                  <a:txBody>
                    <a:bodyPr/>
                    <a:lstStyle/>
                    <a:p>
                      <a:pPr algn="ctr"/>
                      <a:r>
                        <a:rPr lang="en-US" sz="1600" dirty="0" smtClean="0"/>
                        <a:t>PV of Cash Flows</a:t>
                      </a:r>
                      <a:endParaRPr lang="en-US" sz="1600" dirty="0"/>
                    </a:p>
                  </a:txBody>
                  <a:tcPr anchor="ctr"/>
                </a:tc>
              </a:tr>
              <a:tr h="365760">
                <a:tc>
                  <a:txBody>
                    <a:bodyPr/>
                    <a:lstStyle/>
                    <a:p>
                      <a:pPr algn="ctr"/>
                      <a:r>
                        <a:rPr lang="en-US" sz="1600" dirty="0" smtClean="0"/>
                        <a:t>0</a:t>
                      </a:r>
                      <a:endParaRPr lang="en-US" sz="1600" dirty="0"/>
                    </a:p>
                  </a:txBody>
                  <a:tcPr anchor="ctr"/>
                </a:tc>
                <a:tc>
                  <a:txBody>
                    <a:bodyPr/>
                    <a:lstStyle/>
                    <a:p>
                      <a:r>
                        <a:rPr lang="en-US" dirty="0" smtClean="0"/>
                        <a:t>($75,500)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($75,500)</a:t>
                      </a:r>
                    </a:p>
                  </a:txBody>
                  <a:tcPr/>
                </a:tc>
              </a:tr>
              <a:tr h="365760">
                <a:tc>
                  <a:txBody>
                    <a:bodyPr/>
                    <a:lstStyle/>
                    <a:p>
                      <a:pPr algn="ctr"/>
                      <a:r>
                        <a:rPr lang="en-US" sz="1600" dirty="0" smtClean="0"/>
                        <a:t>1</a:t>
                      </a:r>
                      <a:endParaRPr lang="en-US" sz="1600" dirty="0"/>
                    </a:p>
                  </a:txBody>
                  <a:tcPr anchor="ctr"/>
                </a:tc>
                <a:tc>
                  <a:txBody>
                    <a:bodyPr/>
                    <a:lstStyle/>
                    <a:p>
                      <a:r>
                        <a:rPr lang="en-US" dirty="0" smtClean="0"/>
                        <a:t>$38,000</a:t>
                      </a:r>
                      <a:endParaRPr lang="en-US" dirty="0"/>
                    </a:p>
                  </a:txBody>
                  <a:tcPr/>
                </a:tc>
                <a:tc>
                  <a:txBody>
                    <a:bodyPr/>
                    <a:lstStyle/>
                    <a:p>
                      <a:r>
                        <a:rPr lang="en-US" dirty="0" smtClean="0"/>
                        <a:t>$34,546</a:t>
                      </a:r>
                      <a:endParaRPr lang="en-US" dirty="0"/>
                    </a:p>
                  </a:txBody>
                  <a:tcPr/>
                </a:tc>
              </a:tr>
              <a:tr h="365760">
                <a:tc>
                  <a:txBody>
                    <a:bodyPr/>
                    <a:lstStyle/>
                    <a:p>
                      <a:pPr algn="ctr"/>
                      <a:r>
                        <a:rPr lang="en-US" sz="1600" dirty="0" smtClean="0"/>
                        <a:t>2</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$38,000</a:t>
                      </a:r>
                    </a:p>
                  </a:txBody>
                  <a:tcPr/>
                </a:tc>
                <a:tc>
                  <a:txBody>
                    <a:bodyPr/>
                    <a:lstStyle/>
                    <a:p>
                      <a:r>
                        <a:rPr lang="en-US" dirty="0" smtClean="0"/>
                        <a:t>$31,403</a:t>
                      </a:r>
                      <a:endParaRPr lang="en-US" dirty="0"/>
                    </a:p>
                  </a:txBody>
                  <a:tcPr/>
                </a:tc>
              </a:tr>
              <a:tr h="365760">
                <a:tc>
                  <a:txBody>
                    <a:bodyPr/>
                    <a:lstStyle/>
                    <a:p>
                      <a:pPr algn="ctr"/>
                      <a:r>
                        <a:rPr lang="en-US" sz="1600" dirty="0" smtClean="0"/>
                        <a:t>3</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$38,000</a:t>
                      </a:r>
                    </a:p>
                  </a:txBody>
                  <a:tcPr/>
                </a:tc>
                <a:tc>
                  <a:txBody>
                    <a:bodyPr/>
                    <a:lstStyle/>
                    <a:p>
                      <a:r>
                        <a:rPr lang="en-US" dirty="0" smtClean="0"/>
                        <a:t>$28,549</a:t>
                      </a:r>
                      <a:endParaRPr lang="en-US" dirty="0"/>
                    </a:p>
                  </a:txBody>
                  <a:tcPr/>
                </a:tc>
              </a:tr>
              <a:tr h="365760">
                <a:tc>
                  <a:txBody>
                    <a:bodyPr/>
                    <a:lstStyle/>
                    <a:p>
                      <a:pPr algn="ctr"/>
                      <a:r>
                        <a:rPr lang="en-US" sz="1600" dirty="0" smtClean="0"/>
                        <a:t>4</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$38,000</a:t>
                      </a:r>
                    </a:p>
                  </a:txBody>
                  <a:tcPr/>
                </a:tc>
                <a:tc>
                  <a:txBody>
                    <a:bodyPr/>
                    <a:lstStyle/>
                    <a:p>
                      <a:r>
                        <a:rPr lang="en-US" dirty="0" smtClean="0"/>
                        <a:t>$25,954</a:t>
                      </a:r>
                      <a:endParaRPr lang="en-US" dirty="0"/>
                    </a:p>
                  </a:txBody>
                  <a:tcPr/>
                </a:tc>
              </a:tr>
              <a:tr h="365760">
                <a:tc>
                  <a:txBody>
                    <a:bodyPr/>
                    <a:lstStyle/>
                    <a:p>
                      <a:pPr algn="ctr"/>
                      <a:r>
                        <a:rPr lang="en-US" sz="1600" dirty="0" smtClean="0"/>
                        <a:t>5</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$38,000</a:t>
                      </a:r>
                    </a:p>
                  </a:txBody>
                  <a:tcPr/>
                </a:tc>
                <a:tc>
                  <a:txBody>
                    <a:bodyPr/>
                    <a:lstStyle/>
                    <a:p>
                      <a:r>
                        <a:rPr lang="en-US" dirty="0" smtClean="0"/>
                        <a:t>$23,594</a:t>
                      </a:r>
                      <a:endParaRPr lang="en-US" dirty="0"/>
                    </a:p>
                  </a:txBody>
                  <a:tcPr/>
                </a:tc>
              </a:tr>
              <a:tr h="457200">
                <a:tc>
                  <a:txBody>
                    <a:bodyPr/>
                    <a:lstStyle/>
                    <a:p>
                      <a:pPr algn="ctr"/>
                      <a:endParaRPr lang="en-US" sz="1600" dirty="0"/>
                    </a:p>
                  </a:txBody>
                  <a:tcPr anchor="ctr"/>
                </a:tc>
                <a:tc>
                  <a:txBody>
                    <a:bodyPr/>
                    <a:lstStyle/>
                    <a:p>
                      <a:endParaRPr lang="en-US" dirty="0"/>
                    </a:p>
                  </a:txBody>
                  <a:tcPr/>
                </a:tc>
                <a:tc>
                  <a:txBody>
                    <a:bodyPr/>
                    <a:lstStyle/>
                    <a:p>
                      <a:r>
                        <a:rPr lang="en-US" b="1" dirty="0" smtClean="0"/>
                        <a:t>$68,546</a:t>
                      </a:r>
                      <a:endParaRPr lang="en-US" b="1" dirty="0"/>
                    </a:p>
                  </a:txBody>
                  <a:tcPr/>
                </a:tc>
              </a:tr>
            </a:tbl>
          </a:graphicData>
        </a:graphic>
      </p:graphicFrame>
      <p:sp>
        <p:nvSpPr>
          <p:cNvPr id="11" name="Right Arrow 10">
            <a:hlinkClick r:id="rId2" action="ppaction://hlinksldjump"/>
          </p:cNvPr>
          <p:cNvSpPr/>
          <p:nvPr/>
        </p:nvSpPr>
        <p:spPr>
          <a:xfrm flipH="1">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House.png">
            <a:hlinkClick r:id="rId3" action="ppaction://hlinksldjump"/>
          </p:cNvPr>
          <p:cNvPicPr>
            <a:picLocks noChangeAspect="1"/>
          </p:cNvPicPr>
          <p:nvPr/>
        </p:nvPicPr>
        <p:blipFill>
          <a:blip r:embed="rId4" cstate="print"/>
          <a:stretch>
            <a:fillRect/>
          </a:stretch>
        </p:blipFill>
        <p:spPr>
          <a:xfrm>
            <a:off x="8229600" y="6400800"/>
            <a:ext cx="432504" cy="365760"/>
          </a:xfrm>
          <a:prstGeom prst="rect">
            <a:avLst/>
          </a:prstGeom>
        </p:spPr>
      </p:pic>
      <p:sp>
        <p:nvSpPr>
          <p:cNvPr id="9" name="Slide Number Placeholder 8"/>
          <p:cNvSpPr>
            <a:spLocks noGrp="1"/>
          </p:cNvSpPr>
          <p:nvPr>
            <p:ph type="sldNum" sz="quarter" idx="12"/>
          </p:nvPr>
        </p:nvSpPr>
        <p:spPr/>
        <p:txBody>
          <a:bodyPr/>
          <a:lstStyle/>
          <a:p>
            <a:fld id="{197B56AA-1A1D-44A6-9AFD-24AEBEFDBFF0}" type="slidenum">
              <a:rPr lang="en-US" smtClean="0"/>
              <a:pPr/>
              <a:t>36</a:t>
            </a:fld>
            <a:endParaRPr lang="en-US"/>
          </a:p>
        </p:txBody>
      </p:sp>
      <p:sp>
        <p:nvSpPr>
          <p:cNvPr id="13" name="Down Arrow 12"/>
          <p:cNvSpPr/>
          <p:nvPr/>
        </p:nvSpPr>
        <p:spPr>
          <a:xfrm rot="8599238">
            <a:off x="4032242" y="5440679"/>
            <a:ext cx="296749" cy="58734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 name="Rounded Rectangle 9"/>
          <p:cNvSpPr/>
          <p:nvPr/>
        </p:nvSpPr>
        <p:spPr>
          <a:xfrm>
            <a:off x="3505200" y="5867400"/>
            <a:ext cx="2133600" cy="5334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Positive NPV</a:t>
            </a:r>
            <a:endParaRPr 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Financing Environmental Investments</a:t>
            </a:r>
            <a:endParaRPr lang="en-US" dirty="0"/>
          </a:p>
        </p:txBody>
      </p:sp>
      <p:sp>
        <p:nvSpPr>
          <p:cNvPr id="3" name="Content Placeholder 2"/>
          <p:cNvSpPr>
            <a:spLocks noGrp="1"/>
          </p:cNvSpPr>
          <p:nvPr>
            <p:ph idx="1"/>
          </p:nvPr>
        </p:nvSpPr>
        <p:spPr>
          <a:xfrm>
            <a:off x="304800" y="914400"/>
            <a:ext cx="4343400" cy="5410200"/>
          </a:xfrm>
        </p:spPr>
        <p:txBody>
          <a:bodyPr>
            <a:normAutofit/>
          </a:bodyPr>
          <a:lstStyle/>
          <a:p>
            <a:pPr marL="1588" indent="-1588">
              <a:buNone/>
            </a:pPr>
            <a:r>
              <a:rPr lang="en-US" sz="1600" dirty="0" smtClean="0"/>
              <a:t>Once you’ve decided on a project, you may be able to finance it using </a:t>
            </a:r>
            <a:r>
              <a:rPr lang="en-US" sz="1600" dirty="0" smtClean="0">
                <a:solidFill>
                  <a:schemeClr val="accent5"/>
                </a:solidFill>
              </a:rPr>
              <a:t>retained earnings</a:t>
            </a:r>
            <a:r>
              <a:rPr lang="en-US" sz="1600" dirty="0" smtClean="0"/>
              <a:t>, but you may also need to look outside the company for financing.  When considering financing for your project, it’s important to </a:t>
            </a:r>
            <a:r>
              <a:rPr lang="en-US" sz="1600" dirty="0" smtClean="0">
                <a:solidFill>
                  <a:schemeClr val="accent5"/>
                </a:solidFill>
              </a:rPr>
              <a:t>find the appropriate financing vehicle for your specific situation</a:t>
            </a:r>
            <a:r>
              <a:rPr lang="en-US" sz="1600" dirty="0" smtClean="0"/>
              <a:t>.</a:t>
            </a:r>
            <a:r>
              <a:rPr lang="en-US" sz="1600" baseline="30000" dirty="0" smtClean="0"/>
              <a:t>1</a:t>
            </a:r>
            <a:endParaRPr lang="en-US" sz="1600" dirty="0" smtClean="0"/>
          </a:p>
          <a:p>
            <a:pPr marL="1588" indent="-1588">
              <a:buNone/>
            </a:pPr>
            <a:endParaRPr lang="en-US" sz="1600" dirty="0" smtClean="0"/>
          </a:p>
          <a:p>
            <a:pPr marL="1588" indent="-1588">
              <a:buNone/>
            </a:pPr>
            <a:r>
              <a:rPr lang="en-US" sz="1600" dirty="0" smtClean="0"/>
              <a:t>You should consider things like the size of your company, the kind of project you need to fund, your cash flow, other financial considerations.  It is important to start with a cash flow projection to help you determine whether you need to seek outside financing.  It will also be required for any loan.</a:t>
            </a:r>
            <a:r>
              <a:rPr lang="en-US" sz="1600" baseline="30000" dirty="0" smtClean="0"/>
              <a:t>2</a:t>
            </a:r>
            <a:endParaRPr lang="en-US" sz="1600" dirty="0" smtClean="0"/>
          </a:p>
          <a:p>
            <a:pPr marL="1588" indent="-1588">
              <a:buNone/>
            </a:pPr>
            <a:endParaRPr lang="en-US" sz="1600" dirty="0" smtClean="0"/>
          </a:p>
          <a:p>
            <a:pPr marL="1588" indent="-1588">
              <a:buNone/>
            </a:pPr>
            <a:r>
              <a:rPr lang="en-US" sz="1600" i="1" dirty="0" smtClean="0"/>
              <a:t>Click on each of the types of financing for more information</a:t>
            </a:r>
          </a:p>
          <a:p>
            <a:pPr marL="1588" indent="-1588"/>
            <a:endParaRPr lang="en-US" sz="1600" dirty="0"/>
          </a:p>
        </p:txBody>
      </p:sp>
      <p:sp>
        <p:nvSpPr>
          <p:cNvPr id="16" name="Slide Number Placeholder 15"/>
          <p:cNvSpPr>
            <a:spLocks noGrp="1"/>
          </p:cNvSpPr>
          <p:nvPr>
            <p:ph type="sldNum" sz="quarter" idx="12"/>
          </p:nvPr>
        </p:nvSpPr>
        <p:spPr>
          <a:xfrm>
            <a:off x="6553200" y="6356350"/>
            <a:ext cx="2133600" cy="365125"/>
          </a:xfrm>
          <a:prstGeom prst="rect">
            <a:avLst/>
          </a:prstGeom>
        </p:spPr>
        <p:txBody>
          <a:bodyPr/>
          <a:lstStyle/>
          <a:p>
            <a:fld id="{197B56AA-1A1D-44A6-9AFD-24AEBEFDBFF0}" type="slidenum">
              <a:rPr lang="en-US" smtClean="0"/>
              <a:pPr/>
              <a:t>37</a:t>
            </a:fld>
            <a:endParaRPr lang="en-US"/>
          </a:p>
        </p:txBody>
      </p:sp>
      <p:sp>
        <p:nvSpPr>
          <p:cNvPr id="5" name="TextBox 4"/>
          <p:cNvSpPr txBox="1"/>
          <p:nvPr/>
        </p:nvSpPr>
        <p:spPr>
          <a:xfrm>
            <a:off x="457200" y="6488668"/>
            <a:ext cx="8686800" cy="369332"/>
          </a:xfrm>
          <a:prstGeom prst="rect">
            <a:avLst/>
          </a:prstGeom>
          <a:noFill/>
        </p:spPr>
        <p:txBody>
          <a:bodyPr wrap="square" rtlCol="0">
            <a:spAutoFit/>
          </a:bodyPr>
          <a:lstStyle/>
          <a:p>
            <a:r>
              <a:rPr lang="en-US" sz="900" baseline="30000" dirty="0" smtClean="0"/>
              <a:t>1  </a:t>
            </a:r>
            <a:r>
              <a:rPr lang="en-US" sz="900" dirty="0" smtClean="0"/>
              <a:t>NIST MEP “Quick Reference Guide to Growth Financing”</a:t>
            </a:r>
          </a:p>
          <a:p>
            <a:r>
              <a:rPr lang="en-US" sz="900" baseline="30000" dirty="0" smtClean="0"/>
              <a:t>2  </a:t>
            </a:r>
            <a:r>
              <a:rPr lang="en-US" sz="900" dirty="0" smtClean="0"/>
              <a:t>Department of Energy “Financing Options, Techniques, and Strategies”</a:t>
            </a:r>
            <a:endParaRPr lang="en-US" sz="900" dirty="0"/>
          </a:p>
        </p:txBody>
      </p:sp>
      <p:sp>
        <p:nvSpPr>
          <p:cNvPr id="7" name="Hexagon 6">
            <a:hlinkClick r:id="rId3" action="ppaction://hlinksldjump"/>
          </p:cNvPr>
          <p:cNvSpPr/>
          <p:nvPr/>
        </p:nvSpPr>
        <p:spPr>
          <a:xfrm>
            <a:off x="6080760" y="1600200"/>
            <a:ext cx="1463040" cy="1371600"/>
          </a:xfrm>
          <a:prstGeom prst="hexagon">
            <a:avLst/>
          </a:prstGeom>
          <a:solidFill>
            <a:srgbClr val="EECC00"/>
          </a:solidFill>
          <a:ln w="57150">
            <a:solidFill>
              <a:schemeClr val="accent6">
                <a:lumMod val="75000"/>
              </a:schemeClr>
            </a:solidFill>
          </a:ln>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smtClean="0">
                <a:solidFill>
                  <a:schemeClr val="tx1">
                    <a:lumMod val="95000"/>
                    <a:lumOff val="5000"/>
                  </a:schemeClr>
                </a:solidFill>
              </a:rPr>
              <a:t>Federal or State  Assistance</a:t>
            </a:r>
            <a:endParaRPr lang="en-US" sz="1100" dirty="0">
              <a:solidFill>
                <a:schemeClr val="tx1">
                  <a:lumMod val="95000"/>
                  <a:lumOff val="5000"/>
                </a:schemeClr>
              </a:solidFill>
            </a:endParaRPr>
          </a:p>
        </p:txBody>
      </p:sp>
      <p:sp>
        <p:nvSpPr>
          <p:cNvPr id="9" name="Hexagon 8">
            <a:hlinkClick r:id="rId4" action="ppaction://hlinksldjump"/>
          </p:cNvPr>
          <p:cNvSpPr/>
          <p:nvPr/>
        </p:nvSpPr>
        <p:spPr>
          <a:xfrm>
            <a:off x="7239000" y="914400"/>
            <a:ext cx="1463040" cy="1371600"/>
          </a:xfrm>
          <a:prstGeom prst="hexagon">
            <a:avLst/>
          </a:prstGeom>
          <a:solidFill>
            <a:srgbClr val="F7F063"/>
          </a:solidFill>
          <a:ln w="57150">
            <a:solidFill>
              <a:schemeClr val="accent6">
                <a:lumMod val="75000"/>
              </a:schemeClr>
            </a:solidFill>
          </a:ln>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smtClean="0">
                <a:solidFill>
                  <a:schemeClr val="tx1">
                    <a:lumMod val="95000"/>
                    <a:lumOff val="5000"/>
                  </a:schemeClr>
                </a:solidFill>
              </a:rPr>
              <a:t>Commercial Loans</a:t>
            </a:r>
            <a:endParaRPr lang="en-US" sz="1100" dirty="0">
              <a:solidFill>
                <a:schemeClr val="tx1">
                  <a:lumMod val="95000"/>
                  <a:lumOff val="5000"/>
                </a:schemeClr>
              </a:solidFill>
            </a:endParaRPr>
          </a:p>
        </p:txBody>
      </p:sp>
      <p:sp>
        <p:nvSpPr>
          <p:cNvPr id="10" name="Hexagon 9">
            <a:hlinkClick r:id="" action="ppaction://noaction"/>
          </p:cNvPr>
          <p:cNvSpPr/>
          <p:nvPr/>
        </p:nvSpPr>
        <p:spPr>
          <a:xfrm>
            <a:off x="7239000" y="2286000"/>
            <a:ext cx="1463040" cy="1371600"/>
          </a:xfrm>
          <a:prstGeom prst="hexagon">
            <a:avLst/>
          </a:prstGeom>
          <a:solidFill>
            <a:srgbClr val="F5D561"/>
          </a:solidFill>
          <a:ln w="57150">
            <a:solidFill>
              <a:schemeClr val="accent6">
                <a:lumMod val="75000"/>
              </a:schemeClr>
            </a:solidFill>
          </a:ln>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tx1">
                    <a:lumMod val="95000"/>
                    <a:lumOff val="5000"/>
                  </a:schemeClr>
                </a:solidFill>
              </a:rPr>
              <a:t>Leasing/ Vendor Financing</a:t>
            </a:r>
            <a:endParaRPr lang="en-US" sz="1000" dirty="0">
              <a:solidFill>
                <a:schemeClr val="tx1">
                  <a:lumMod val="95000"/>
                  <a:lumOff val="5000"/>
                </a:schemeClr>
              </a:solidFill>
            </a:endParaRPr>
          </a:p>
        </p:txBody>
      </p:sp>
      <p:sp>
        <p:nvSpPr>
          <p:cNvPr id="13" name="Hexagon 12">
            <a:hlinkClick r:id="" action="ppaction://noaction"/>
          </p:cNvPr>
          <p:cNvSpPr/>
          <p:nvPr/>
        </p:nvSpPr>
        <p:spPr>
          <a:xfrm>
            <a:off x="4953000" y="5029200"/>
            <a:ext cx="1463040" cy="1371600"/>
          </a:xfrm>
          <a:prstGeom prst="hexagon">
            <a:avLst/>
          </a:prstGeom>
          <a:solidFill>
            <a:srgbClr val="FB9D3F"/>
          </a:solidFill>
          <a:ln w="57150">
            <a:solidFill>
              <a:schemeClr val="accent6">
                <a:lumMod val="75000"/>
              </a:schemeClr>
            </a:solidFill>
          </a:ln>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smtClean="0">
                <a:solidFill>
                  <a:schemeClr val="tx1">
                    <a:lumMod val="95000"/>
                    <a:lumOff val="5000"/>
                  </a:schemeClr>
                </a:solidFill>
              </a:rPr>
              <a:t>Tax Incentives</a:t>
            </a:r>
            <a:endParaRPr lang="en-US" sz="1100" dirty="0">
              <a:solidFill>
                <a:schemeClr val="tx1">
                  <a:lumMod val="95000"/>
                  <a:lumOff val="5000"/>
                </a:schemeClr>
              </a:solidFill>
            </a:endParaRPr>
          </a:p>
        </p:txBody>
      </p:sp>
      <p:sp>
        <p:nvSpPr>
          <p:cNvPr id="12" name="Hexagon 11">
            <a:hlinkClick r:id="" action="ppaction://noaction"/>
          </p:cNvPr>
          <p:cNvSpPr/>
          <p:nvPr/>
        </p:nvSpPr>
        <p:spPr>
          <a:xfrm>
            <a:off x="4953000" y="3657600"/>
            <a:ext cx="1463040" cy="1371600"/>
          </a:xfrm>
          <a:prstGeom prst="hexagon">
            <a:avLst/>
          </a:prstGeom>
          <a:solidFill>
            <a:srgbClr val="EABE04"/>
          </a:solidFill>
          <a:ln w="57150">
            <a:solidFill>
              <a:schemeClr val="accent6">
                <a:lumMod val="75000"/>
              </a:schemeClr>
            </a:solidFill>
          </a:ln>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smtClean="0">
                <a:solidFill>
                  <a:schemeClr val="tx1">
                    <a:lumMod val="95000"/>
                    <a:lumOff val="5000"/>
                  </a:schemeClr>
                </a:solidFill>
              </a:rPr>
              <a:t>Equity and Venture Capital</a:t>
            </a:r>
            <a:endParaRPr lang="en-US" sz="1100" dirty="0">
              <a:solidFill>
                <a:schemeClr val="tx1">
                  <a:lumMod val="95000"/>
                  <a:lumOff val="5000"/>
                </a:schemeClr>
              </a:solidFill>
            </a:endParaRPr>
          </a:p>
        </p:txBody>
      </p:sp>
      <p:sp>
        <p:nvSpPr>
          <p:cNvPr id="8" name="Hexagon 7">
            <a:hlinkClick r:id="" action="ppaction://noaction"/>
          </p:cNvPr>
          <p:cNvSpPr/>
          <p:nvPr/>
        </p:nvSpPr>
        <p:spPr>
          <a:xfrm>
            <a:off x="6096000" y="2971800"/>
            <a:ext cx="1463040" cy="1371600"/>
          </a:xfrm>
          <a:prstGeom prst="hexagon">
            <a:avLst/>
          </a:prstGeom>
          <a:ln w="57150">
            <a:solidFill>
              <a:schemeClr val="accent6">
                <a:lumMod val="75000"/>
              </a:schemeClr>
            </a:solidFill>
          </a:ln>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smtClean="0">
                <a:solidFill>
                  <a:schemeClr val="tx1">
                    <a:lumMod val="95000"/>
                    <a:lumOff val="5000"/>
                  </a:schemeClr>
                </a:solidFill>
              </a:rPr>
              <a:t>Utility Incentives and Rebates</a:t>
            </a:r>
            <a:endParaRPr lang="en-US" sz="1100" dirty="0">
              <a:solidFill>
                <a:schemeClr val="tx1">
                  <a:lumMod val="95000"/>
                  <a:lumOff val="5000"/>
                </a:schemeClr>
              </a:solidFill>
            </a:endParaRPr>
          </a:p>
        </p:txBody>
      </p:sp>
      <p:sp>
        <p:nvSpPr>
          <p:cNvPr id="11" name="Hexagon 10">
            <a:hlinkClick r:id="" action="ppaction://noaction"/>
          </p:cNvPr>
          <p:cNvSpPr/>
          <p:nvPr/>
        </p:nvSpPr>
        <p:spPr>
          <a:xfrm>
            <a:off x="6096000" y="4343400"/>
            <a:ext cx="1463040" cy="1371600"/>
          </a:xfrm>
          <a:prstGeom prst="hexagon">
            <a:avLst/>
          </a:prstGeom>
          <a:solidFill>
            <a:schemeClr val="accent6">
              <a:lumMod val="60000"/>
              <a:lumOff val="40000"/>
            </a:schemeClr>
          </a:solidFill>
          <a:ln w="57150">
            <a:solidFill>
              <a:schemeClr val="accent6">
                <a:lumMod val="75000"/>
              </a:schemeClr>
            </a:solidFill>
          </a:ln>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50" dirty="0" smtClean="0">
                <a:solidFill>
                  <a:schemeClr val="tx1">
                    <a:lumMod val="95000"/>
                    <a:lumOff val="5000"/>
                  </a:schemeClr>
                </a:solidFill>
              </a:rPr>
              <a:t>Energy Service Companies</a:t>
            </a:r>
          </a:p>
          <a:p>
            <a:pPr algn="ctr"/>
            <a:r>
              <a:rPr lang="en-US" sz="1050" dirty="0" smtClean="0">
                <a:solidFill>
                  <a:schemeClr val="tx1">
                    <a:lumMod val="95000"/>
                    <a:lumOff val="5000"/>
                  </a:schemeClr>
                </a:solidFill>
              </a:rPr>
              <a:t>(ESCOs)</a:t>
            </a:r>
            <a:endParaRPr lang="en-US" sz="1050" dirty="0">
              <a:solidFill>
                <a:schemeClr val="tx1">
                  <a:lumMod val="95000"/>
                  <a:lumOff val="5000"/>
                </a:schemeClr>
              </a:solidFill>
            </a:endParaRPr>
          </a:p>
        </p:txBody>
      </p:sp>
      <p:sp>
        <p:nvSpPr>
          <p:cNvPr id="14" name="Right Arrow 13">
            <a:hlinkClick r:id="" action="ppaction://noaction"/>
          </p:cNvPr>
          <p:cNvSpPr/>
          <p:nvPr/>
        </p:nvSpPr>
        <p:spPr>
          <a:xfrm>
            <a:off x="8702040" y="6400800"/>
            <a:ext cx="365760" cy="36576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5" name="Picture 14" descr="House.png">
            <a:hlinkClick r:id="rId5" action="ppaction://hlinksldjump"/>
          </p:cNvPr>
          <p:cNvPicPr>
            <a:picLocks noChangeAspect="1"/>
          </p:cNvPicPr>
          <p:nvPr/>
        </p:nvPicPr>
        <p:blipFill>
          <a:blip r:embed="rId6" cstate="print"/>
          <a:stretch>
            <a:fillRect/>
          </a:stretch>
        </p:blipFill>
        <p:spPr>
          <a:xfrm>
            <a:off x="8229600" y="6400800"/>
            <a:ext cx="432504" cy="36576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3" grpId="0" animBg="1"/>
      <p:bldP spid="12" grpId="0" animBg="1"/>
      <p:bldP spid="8"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sz="3200" dirty="0" smtClean="0"/>
              <a:t>Toolkit and Sustainable Manufacturing 101 Modules can be found at </a:t>
            </a:r>
            <a:r>
              <a:rPr lang="en-US" sz="3200" dirty="0" smtClean="0">
                <a:hlinkClick r:id="rId2"/>
              </a:rPr>
              <a:t>www.trade.gov/green</a:t>
            </a:r>
            <a:r>
              <a:rPr lang="en-US" sz="3200" dirty="0" smtClean="0"/>
              <a:t> </a:t>
            </a:r>
          </a:p>
          <a:p>
            <a:endParaRPr lang="en-US" sz="3200" dirty="0" smtClean="0"/>
          </a:p>
          <a:p>
            <a:r>
              <a:rPr lang="en-US" sz="2400" dirty="0" smtClean="0"/>
              <a:t>Contact information:</a:t>
            </a:r>
          </a:p>
          <a:p>
            <a:pPr lvl="1"/>
            <a:r>
              <a:rPr lang="en-US" sz="2400" dirty="0" smtClean="0"/>
              <a:t>Morgan Barr, 202-482-3704, </a:t>
            </a:r>
            <a:r>
              <a:rPr lang="en-US" sz="2400" dirty="0" smtClean="0">
                <a:hlinkClick r:id="rId3"/>
              </a:rPr>
              <a:t>morgan.barr@trade.gov</a:t>
            </a:r>
            <a:r>
              <a:rPr lang="en-US" sz="2400" dirty="0" smtClean="0"/>
              <a:t> </a:t>
            </a:r>
          </a:p>
          <a:p>
            <a:pPr lvl="1"/>
            <a:r>
              <a:rPr lang="en-US" sz="2400" dirty="0" smtClean="0"/>
              <a:t>Bill McElnea, 202-482-2831	, </a:t>
            </a:r>
            <a:r>
              <a:rPr lang="en-US" sz="2400" dirty="0" smtClean="0">
                <a:hlinkClick r:id="rId4"/>
              </a:rPr>
              <a:t>bill.mcelnea@trade.gov</a:t>
            </a:r>
            <a:endParaRPr lang="en-US" sz="2400" dirty="0" smtClean="0"/>
          </a:p>
          <a:p>
            <a:pPr lvl="1"/>
            <a:endParaRPr lang="en-US" sz="2400" dirty="0" smtClean="0"/>
          </a:p>
        </p:txBody>
      </p:sp>
      <p:sp>
        <p:nvSpPr>
          <p:cNvPr id="4" name="Slide Number Placeholder 3"/>
          <p:cNvSpPr>
            <a:spLocks noGrp="1"/>
          </p:cNvSpPr>
          <p:nvPr>
            <p:ph type="sldNum" sz="quarter" idx="11"/>
          </p:nvPr>
        </p:nvSpPr>
        <p:spPr/>
        <p:txBody>
          <a:bodyPr/>
          <a:lstStyle/>
          <a:p>
            <a:fld id="{7F1B26AE-A4B7-47C2-BD1A-EF949F4439AB}" type="slidenum">
              <a:rPr lang="en-US" smtClean="0"/>
              <a:pPr/>
              <a:t>38</a:t>
            </a:fld>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Goals</a:t>
            </a:r>
            <a:endParaRPr lang="en-US" sz="3200" dirty="0"/>
          </a:p>
        </p:txBody>
      </p:sp>
      <p:graphicFrame>
        <p:nvGraphicFramePr>
          <p:cNvPr id="4" name="Content Placeholder 3"/>
          <p:cNvGraphicFramePr>
            <a:graphicFrameLocks noGrp="1"/>
          </p:cNvGraphicFramePr>
          <p:nvPr>
            <p:ph idx="1"/>
          </p:nvPr>
        </p:nvGraphicFramePr>
        <p:xfrm>
          <a:off x="381000" y="10668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1"/>
          </p:nvPr>
        </p:nvSpPr>
        <p:spPr/>
        <p:txBody>
          <a:bodyPr/>
          <a:lstStyle/>
          <a:p>
            <a:fld id="{7F1B26AE-A4B7-47C2-BD1A-EF949F4439AB}" type="slidenum">
              <a:rPr lang="en-US" smtClean="0"/>
              <a:pPr/>
              <a:t>4</a:t>
            </a:fld>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Phase 1 Results</a:t>
            </a:r>
            <a:endParaRPr lang="en-US" sz="3200" dirty="0"/>
          </a:p>
        </p:txBody>
      </p:sp>
      <p:sp>
        <p:nvSpPr>
          <p:cNvPr id="3" name="Content Placeholder 2"/>
          <p:cNvSpPr>
            <a:spLocks noGrp="1"/>
          </p:cNvSpPr>
          <p:nvPr>
            <p:ph idx="1"/>
          </p:nvPr>
        </p:nvSpPr>
        <p:spPr>
          <a:xfrm>
            <a:off x="457200" y="1600200"/>
            <a:ext cx="6019800" cy="4525963"/>
          </a:xfrm>
        </p:spPr>
        <p:txBody>
          <a:bodyPr>
            <a:noAutofit/>
          </a:bodyPr>
          <a:lstStyle/>
          <a:p>
            <a:r>
              <a:rPr lang="en-US" sz="2000" dirty="0" smtClean="0"/>
              <a:t>The report, Eco-Innovation in Industry: Enabling Green Growth, was published in January 2010</a:t>
            </a:r>
          </a:p>
          <a:p>
            <a:endParaRPr lang="en-US" sz="2000" dirty="0" smtClean="0"/>
          </a:p>
          <a:p>
            <a:r>
              <a:rPr lang="en-US" sz="2000" dirty="0" smtClean="0"/>
              <a:t>It included chapters on:	</a:t>
            </a:r>
          </a:p>
          <a:p>
            <a:pPr lvl="1"/>
            <a:r>
              <a:rPr lang="en-US" sz="2000" dirty="0" smtClean="0"/>
              <a:t>Concept of sustainable manufacturing</a:t>
            </a:r>
          </a:p>
          <a:p>
            <a:pPr lvl="1"/>
            <a:r>
              <a:rPr lang="en-US" sz="2000" dirty="0" smtClean="0"/>
              <a:t>Eco-innovation examples</a:t>
            </a:r>
          </a:p>
          <a:p>
            <a:pPr lvl="1"/>
            <a:r>
              <a:rPr lang="en-US" sz="2000" dirty="0" smtClean="0"/>
              <a:t>Background on indicators for sustainable manufacturing</a:t>
            </a:r>
          </a:p>
          <a:p>
            <a:pPr lvl="1"/>
            <a:r>
              <a:rPr lang="en-US" sz="2000" dirty="0" smtClean="0"/>
              <a:t>Measuring eco-innovation</a:t>
            </a:r>
          </a:p>
          <a:p>
            <a:pPr lvl="1"/>
            <a:r>
              <a:rPr lang="en-US" sz="2000" dirty="0" smtClean="0"/>
              <a:t>Strategies for promoting eco-innovation</a:t>
            </a:r>
            <a:endParaRPr lang="en-US" sz="2000" dirty="0"/>
          </a:p>
        </p:txBody>
      </p:sp>
      <p:sp>
        <p:nvSpPr>
          <p:cNvPr id="5" name="Slide Number Placeholder 4"/>
          <p:cNvSpPr>
            <a:spLocks noGrp="1"/>
          </p:cNvSpPr>
          <p:nvPr>
            <p:ph type="sldNum" sz="quarter" idx="11"/>
          </p:nvPr>
        </p:nvSpPr>
        <p:spPr/>
        <p:txBody>
          <a:bodyPr/>
          <a:lstStyle/>
          <a:p>
            <a:fld id="{7F1B26AE-A4B7-47C2-BD1A-EF949F4439AB}" type="slidenum">
              <a:rPr lang="en-US" smtClean="0"/>
              <a:pPr/>
              <a:t>5</a:t>
            </a:fld>
            <a:endParaRPr lang="en-US"/>
          </a:p>
        </p:txBody>
      </p:sp>
      <p:pic>
        <p:nvPicPr>
          <p:cNvPr id="6" name="Picture 2" descr="http://books.gigaimg.com/avaxhome/37/f3/0011f337_medium.jpeg"/>
          <p:cNvPicPr>
            <a:picLocks noChangeAspect="1" noChangeArrowheads="1"/>
          </p:cNvPicPr>
          <p:nvPr/>
        </p:nvPicPr>
        <p:blipFill>
          <a:blip r:embed="rId2" cstate="print"/>
          <a:srcRect/>
          <a:stretch>
            <a:fillRect/>
          </a:stretch>
        </p:blipFill>
        <p:spPr bwMode="auto">
          <a:xfrm>
            <a:off x="6781800" y="1219200"/>
            <a:ext cx="2009775" cy="2857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Phase 2 Results</a:t>
            </a:r>
            <a:endParaRPr lang="en-US" sz="3200" dirty="0"/>
          </a:p>
        </p:txBody>
      </p:sp>
      <p:sp>
        <p:nvSpPr>
          <p:cNvPr id="3" name="Content Placeholder 2"/>
          <p:cNvSpPr>
            <a:spLocks noGrp="1"/>
          </p:cNvSpPr>
          <p:nvPr>
            <p:ph idx="1"/>
          </p:nvPr>
        </p:nvSpPr>
        <p:spPr>
          <a:xfrm>
            <a:off x="457200" y="1371600"/>
            <a:ext cx="4495800" cy="4754563"/>
          </a:xfrm>
        </p:spPr>
        <p:txBody>
          <a:bodyPr>
            <a:normAutofit lnSpcReduction="10000"/>
          </a:bodyPr>
          <a:lstStyle/>
          <a:p>
            <a:r>
              <a:rPr lang="en-US" dirty="0" smtClean="0"/>
              <a:t>Start-up Guide</a:t>
            </a:r>
          </a:p>
          <a:p>
            <a:pPr lvl="1"/>
            <a:r>
              <a:rPr lang="en-US" dirty="0" smtClean="0"/>
              <a:t>Step by step guide on how to measure</a:t>
            </a:r>
          </a:p>
          <a:p>
            <a:pPr lvl="1"/>
            <a:r>
              <a:rPr lang="en-US" dirty="0" smtClean="0"/>
              <a:t>Why measurement is important</a:t>
            </a:r>
          </a:p>
          <a:p>
            <a:pPr lvl="1"/>
            <a:r>
              <a:rPr lang="en-US" dirty="0" smtClean="0"/>
              <a:t>Benefits of sustainability</a:t>
            </a:r>
          </a:p>
          <a:p>
            <a:pPr lvl="1"/>
            <a:r>
              <a:rPr lang="en-US" dirty="0" smtClean="0"/>
              <a:t>Deals with issues of data availability, priorities, alternative sources of data</a:t>
            </a:r>
          </a:p>
          <a:p>
            <a:pPr lvl="1"/>
            <a:r>
              <a:rPr lang="en-US" dirty="0" smtClean="0"/>
              <a:t>Making decisions</a:t>
            </a:r>
          </a:p>
          <a:p>
            <a:pPr lvl="1"/>
            <a:r>
              <a:rPr lang="en-US" dirty="0" smtClean="0"/>
              <a:t>Going beyond the toolkit</a:t>
            </a:r>
          </a:p>
          <a:p>
            <a:pPr lvl="1"/>
            <a:endParaRPr lang="en-US" dirty="0" smtClean="0"/>
          </a:p>
          <a:p>
            <a:r>
              <a:rPr lang="en-US" dirty="0" smtClean="0"/>
              <a:t>Online portal</a:t>
            </a:r>
          </a:p>
          <a:p>
            <a:pPr lvl="1"/>
            <a:r>
              <a:rPr lang="en-US" dirty="0" smtClean="0"/>
              <a:t>In-depth information on how to calculate the indicators (forthcoming)</a:t>
            </a:r>
          </a:p>
          <a:p>
            <a:pPr lvl="1"/>
            <a:r>
              <a:rPr lang="en-US" dirty="0" smtClean="0"/>
              <a:t>Other advice and tools</a:t>
            </a:r>
          </a:p>
        </p:txBody>
      </p:sp>
      <p:sp>
        <p:nvSpPr>
          <p:cNvPr id="6" name="Slide Number Placeholder 5"/>
          <p:cNvSpPr>
            <a:spLocks noGrp="1"/>
          </p:cNvSpPr>
          <p:nvPr>
            <p:ph type="sldNum" sz="quarter" idx="11"/>
          </p:nvPr>
        </p:nvSpPr>
        <p:spPr/>
        <p:txBody>
          <a:bodyPr/>
          <a:lstStyle/>
          <a:p>
            <a:fld id="{7F1B26AE-A4B7-47C2-BD1A-EF949F4439AB}" type="slidenum">
              <a:rPr lang="en-US" smtClean="0"/>
              <a:pPr/>
              <a:t>6</a:t>
            </a:fld>
            <a:endParaRPr lang="en-US"/>
          </a:p>
        </p:txBody>
      </p:sp>
      <p:pic>
        <p:nvPicPr>
          <p:cNvPr id="15362" name="Picture 2" descr="http://www.oecd.org/vgn/images/portal/cit_731/21/36/48664230toolkit_sma.JPG"/>
          <p:cNvPicPr>
            <a:picLocks noChangeAspect="1" noChangeArrowheads="1"/>
          </p:cNvPicPr>
          <p:nvPr/>
        </p:nvPicPr>
        <p:blipFill>
          <a:blip r:embed="rId2" cstate="print"/>
          <a:srcRect/>
          <a:stretch>
            <a:fillRect/>
          </a:stretch>
        </p:blipFill>
        <p:spPr bwMode="auto">
          <a:xfrm>
            <a:off x="6705600" y="990600"/>
            <a:ext cx="1390650" cy="1857376"/>
          </a:xfrm>
          <a:prstGeom prst="rect">
            <a:avLst/>
          </a:prstGeom>
          <a:noFill/>
          <a:ln>
            <a:solidFill>
              <a:schemeClr val="tx1"/>
            </a:solidFill>
          </a:ln>
          <a:effectLst>
            <a:outerShdw blurRad="50800" dist="38100" dir="2700000" algn="tl" rotWithShape="0">
              <a:prstClr val="black">
                <a:alpha val="40000"/>
              </a:prstClr>
            </a:outerShdw>
          </a:effectLst>
        </p:spPr>
      </p:pic>
      <p:pic>
        <p:nvPicPr>
          <p:cNvPr id="15363" name="Picture 3" descr="E:\Untitled-2 copy.jpg"/>
          <p:cNvPicPr>
            <a:picLocks noChangeAspect="1" noChangeArrowheads="1"/>
          </p:cNvPicPr>
          <p:nvPr/>
        </p:nvPicPr>
        <p:blipFill>
          <a:blip r:embed="rId3" cstate="print"/>
          <a:srcRect/>
          <a:stretch>
            <a:fillRect/>
          </a:stretch>
        </p:blipFill>
        <p:spPr bwMode="auto">
          <a:xfrm>
            <a:off x="6019800" y="3048000"/>
            <a:ext cx="2668361" cy="3028950"/>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Measurement Process</a:t>
            </a:r>
            <a:endParaRPr lang="en-US" sz="3200" dirty="0"/>
          </a:p>
        </p:txBody>
      </p:sp>
      <p:sp>
        <p:nvSpPr>
          <p:cNvPr id="3" name="Content Placeholder 2"/>
          <p:cNvSpPr>
            <a:spLocks noGrp="1"/>
          </p:cNvSpPr>
          <p:nvPr>
            <p:ph idx="1"/>
          </p:nvPr>
        </p:nvSpPr>
        <p:spPr>
          <a:xfrm>
            <a:off x="457200" y="1447800"/>
            <a:ext cx="4495800" cy="4678363"/>
          </a:xfrm>
        </p:spPr>
        <p:txBody>
          <a:bodyPr>
            <a:normAutofit/>
          </a:bodyPr>
          <a:lstStyle/>
          <a:p>
            <a:r>
              <a:rPr lang="en-US" dirty="0" smtClean="0"/>
              <a:t>The quick-start guide describes a seven step process</a:t>
            </a:r>
          </a:p>
          <a:p>
            <a:pPr marL="514350" indent="-514350">
              <a:spcAft>
                <a:spcPts val="600"/>
              </a:spcAft>
              <a:buFont typeface="+mj-lt"/>
              <a:buAutoNum type="arabicPeriod"/>
            </a:pPr>
            <a:r>
              <a:rPr lang="en-US" dirty="0" smtClean="0"/>
              <a:t>Map impacts and set priorities</a:t>
            </a:r>
          </a:p>
          <a:p>
            <a:pPr marL="514350" indent="-514350">
              <a:spcAft>
                <a:spcPts val="600"/>
              </a:spcAft>
              <a:buFont typeface="+mj-lt"/>
              <a:buAutoNum type="arabicPeriod"/>
            </a:pPr>
            <a:r>
              <a:rPr lang="en-US" dirty="0" smtClean="0"/>
              <a:t>Choose indicators and understand data needs</a:t>
            </a:r>
          </a:p>
          <a:p>
            <a:pPr marL="514350" indent="-514350">
              <a:spcAft>
                <a:spcPts val="600"/>
              </a:spcAft>
              <a:buFont typeface="+mj-lt"/>
              <a:buAutoNum type="arabicPeriod"/>
            </a:pPr>
            <a:r>
              <a:rPr lang="en-US" dirty="0" smtClean="0"/>
              <a:t>Measure inputs used in production</a:t>
            </a:r>
          </a:p>
          <a:p>
            <a:pPr marL="514350" indent="-514350">
              <a:spcAft>
                <a:spcPts val="600"/>
              </a:spcAft>
              <a:buFont typeface="+mj-lt"/>
              <a:buAutoNum type="arabicPeriod"/>
            </a:pPr>
            <a:r>
              <a:rPr lang="en-US" dirty="0" smtClean="0"/>
              <a:t>Assess the operations of your facility</a:t>
            </a:r>
          </a:p>
          <a:p>
            <a:pPr marL="514350" indent="-514350">
              <a:spcAft>
                <a:spcPts val="600"/>
              </a:spcAft>
              <a:buFont typeface="+mj-lt"/>
              <a:buAutoNum type="arabicPeriod"/>
            </a:pPr>
            <a:r>
              <a:rPr lang="en-US" dirty="0" smtClean="0"/>
              <a:t>Evaluate your products</a:t>
            </a:r>
          </a:p>
          <a:p>
            <a:pPr marL="514350" indent="-514350">
              <a:spcAft>
                <a:spcPts val="600"/>
              </a:spcAft>
              <a:buFont typeface="+mj-lt"/>
              <a:buAutoNum type="arabicPeriod"/>
            </a:pPr>
            <a:r>
              <a:rPr lang="en-US" dirty="0" smtClean="0"/>
              <a:t>Understand your Results</a:t>
            </a:r>
          </a:p>
          <a:p>
            <a:pPr marL="514350" indent="-514350">
              <a:spcAft>
                <a:spcPts val="600"/>
              </a:spcAft>
              <a:buFont typeface="+mj-lt"/>
              <a:buAutoNum type="arabicPeriod"/>
            </a:pPr>
            <a:r>
              <a:rPr lang="en-US" dirty="0" smtClean="0"/>
              <a:t>Take action to improve your performance</a:t>
            </a:r>
            <a:endParaRPr lang="en-US" dirty="0"/>
          </a:p>
        </p:txBody>
      </p:sp>
      <p:sp>
        <p:nvSpPr>
          <p:cNvPr id="5" name="Slide Number Placeholder 4"/>
          <p:cNvSpPr>
            <a:spLocks noGrp="1"/>
          </p:cNvSpPr>
          <p:nvPr>
            <p:ph type="sldNum" sz="quarter" idx="11"/>
          </p:nvPr>
        </p:nvSpPr>
        <p:spPr/>
        <p:txBody>
          <a:bodyPr/>
          <a:lstStyle/>
          <a:p>
            <a:fld id="{7F1B26AE-A4B7-47C2-BD1A-EF949F4439AB}" type="slidenum">
              <a:rPr lang="en-US" smtClean="0"/>
              <a:pPr/>
              <a:t>7</a:t>
            </a:fld>
            <a:endParaRPr lang="en-US"/>
          </a:p>
        </p:txBody>
      </p:sp>
      <p:pic>
        <p:nvPicPr>
          <p:cNvPr id="12289" name="Picture 1" descr="E:\478448507steps.jpg"/>
          <p:cNvPicPr>
            <a:picLocks noChangeAspect="1" noChangeArrowheads="1"/>
          </p:cNvPicPr>
          <p:nvPr/>
        </p:nvPicPr>
        <p:blipFill>
          <a:blip r:embed="rId2" cstate="print"/>
          <a:srcRect/>
          <a:stretch>
            <a:fillRect/>
          </a:stretch>
        </p:blipFill>
        <p:spPr bwMode="auto">
          <a:xfrm>
            <a:off x="4908293" y="1905001"/>
            <a:ext cx="3864232" cy="2971800"/>
          </a:xfrm>
          <a:prstGeom prst="rect">
            <a:avLst/>
          </a:prstGeom>
          <a:noFill/>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Indicators Overview</a:t>
            </a:r>
            <a:endParaRPr lang="en-US" sz="3200" dirty="0"/>
          </a:p>
        </p:txBody>
      </p:sp>
      <p:sp>
        <p:nvSpPr>
          <p:cNvPr id="3" name="Content Placeholder 2"/>
          <p:cNvSpPr>
            <a:spLocks noGrp="1"/>
          </p:cNvSpPr>
          <p:nvPr>
            <p:ph idx="1"/>
          </p:nvPr>
        </p:nvSpPr>
        <p:spPr>
          <a:xfrm>
            <a:off x="1219200" y="1600200"/>
            <a:ext cx="7239000" cy="3886200"/>
          </a:xfrm>
        </p:spPr>
        <p:txBody>
          <a:bodyPr/>
          <a:lstStyle/>
          <a:p>
            <a:r>
              <a:rPr lang="en-US" sz="3200" dirty="0" smtClean="0"/>
              <a:t>18 indicators</a:t>
            </a:r>
          </a:p>
          <a:p>
            <a:r>
              <a:rPr lang="en-US" sz="3200" dirty="0" smtClean="0"/>
              <a:t>54 data points</a:t>
            </a:r>
          </a:p>
          <a:p>
            <a:r>
              <a:rPr lang="en-US" sz="3200" dirty="0" smtClean="0"/>
              <a:t>Facility level (can be aggregated)</a:t>
            </a:r>
          </a:p>
          <a:p>
            <a:r>
              <a:rPr lang="en-US" sz="3200" dirty="0" smtClean="0"/>
              <a:t>Inputs, processes, products</a:t>
            </a:r>
          </a:p>
          <a:p>
            <a:r>
              <a:rPr lang="en-US" sz="3200" dirty="0" smtClean="0"/>
              <a:t>Many are normalized</a:t>
            </a:r>
          </a:p>
          <a:p>
            <a:r>
              <a:rPr lang="en-US" sz="3200" dirty="0" smtClean="0"/>
              <a:t>Can be tracked over time</a:t>
            </a:r>
          </a:p>
        </p:txBody>
      </p:sp>
      <p:sp>
        <p:nvSpPr>
          <p:cNvPr id="4" name="Slide Number Placeholder 3"/>
          <p:cNvSpPr>
            <a:spLocks noGrp="1"/>
          </p:cNvSpPr>
          <p:nvPr>
            <p:ph type="sldNum" sz="quarter" idx="11"/>
          </p:nvPr>
        </p:nvSpPr>
        <p:spPr/>
        <p:txBody>
          <a:bodyPr/>
          <a:lstStyle/>
          <a:p>
            <a:fld id="{7F1B26AE-A4B7-47C2-BD1A-EF949F4439AB}" type="slidenum">
              <a:rPr lang="en-US" smtClean="0"/>
              <a:pPr/>
              <a:t>8</a:t>
            </a:fld>
            <a:endParaRPr 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smtClean="0"/>
              <a:t>Relationship With Other Metrics Sets</a:t>
            </a:r>
          </a:p>
        </p:txBody>
      </p:sp>
      <p:sp>
        <p:nvSpPr>
          <p:cNvPr id="17412" name="Content Placeholder 4"/>
          <p:cNvSpPr>
            <a:spLocks noGrp="1"/>
          </p:cNvSpPr>
          <p:nvPr>
            <p:ph idx="1"/>
          </p:nvPr>
        </p:nvSpPr>
        <p:spPr>
          <a:xfrm>
            <a:off x="468313" y="1323975"/>
            <a:ext cx="8218487" cy="4525963"/>
          </a:xfrm>
        </p:spPr>
        <p:txBody>
          <a:bodyPr/>
          <a:lstStyle/>
          <a:p>
            <a:pPr eaLnBrk="1" hangingPunct="1"/>
            <a:endParaRPr lang="en-US" smtClean="0"/>
          </a:p>
        </p:txBody>
      </p:sp>
      <p:sp>
        <p:nvSpPr>
          <p:cNvPr id="24" name="Slide Number Placeholder 23"/>
          <p:cNvSpPr>
            <a:spLocks noGrp="1"/>
          </p:cNvSpPr>
          <p:nvPr>
            <p:ph type="sldNum" sz="quarter" idx="11"/>
          </p:nvPr>
        </p:nvSpPr>
        <p:spPr/>
        <p:txBody>
          <a:bodyPr/>
          <a:lstStyle/>
          <a:p>
            <a:fld id="{7F1B26AE-A4B7-47C2-BD1A-EF949F4439AB}" type="slidenum">
              <a:rPr lang="en-US" smtClean="0"/>
              <a:pPr/>
              <a:t>9</a:t>
            </a:fld>
            <a:endParaRPr lang="en-US"/>
          </a:p>
        </p:txBody>
      </p:sp>
      <p:sp>
        <p:nvSpPr>
          <p:cNvPr id="7" name="Rectangle 6"/>
          <p:cNvSpPr/>
          <p:nvPr/>
        </p:nvSpPr>
        <p:spPr bwMode="auto">
          <a:xfrm>
            <a:off x="500063" y="1295400"/>
            <a:ext cx="8215312" cy="4572000"/>
          </a:xfrm>
          <a:prstGeom prst="rect">
            <a:avLst/>
          </a:prstGeom>
          <a:solidFill>
            <a:srgbClr val="4F81BD"/>
          </a:solidFill>
          <a:ln w="9525" cap="flat" cmpd="sng" algn="ctr">
            <a:solidFill>
              <a:schemeClr val="accent2">
                <a:lumMod val="20000"/>
                <a:lumOff val="80000"/>
              </a:schemeClr>
            </a:solidFill>
            <a:prstDash val="solid"/>
            <a:miter lim="800000"/>
            <a:headEnd type="none" w="med" len="med"/>
            <a:tailEnd type="none" w="med" len="med"/>
          </a:ln>
          <a:effectLst/>
        </p:spPr>
        <p:txBody>
          <a:bodyPr wrap="none"/>
          <a:lstStyle/>
          <a:p>
            <a:pPr algn="ctr" eaLnBrk="0" hangingPunct="0">
              <a:defRPr/>
            </a:pPr>
            <a:endParaRPr lang="en-GB" sz="2000" dirty="0">
              <a:latin typeface="Helvetica 65 Medium" pitchFamily="34" charset="0"/>
              <a:cs typeface="Arial" charset="0"/>
            </a:endParaRPr>
          </a:p>
          <a:p>
            <a:pPr algn="ctr" eaLnBrk="0" hangingPunct="0">
              <a:defRPr/>
            </a:pPr>
            <a:endParaRPr lang="en-GB" sz="2000" dirty="0">
              <a:latin typeface="Helvetica 65 Medium" pitchFamily="34" charset="0"/>
              <a:cs typeface="Arial" charset="0"/>
            </a:endParaRPr>
          </a:p>
          <a:p>
            <a:pPr algn="ctr" eaLnBrk="0" hangingPunct="0">
              <a:defRPr/>
            </a:pPr>
            <a:endParaRPr lang="en-GB" sz="2000" dirty="0">
              <a:latin typeface="Helvetica 65 Medium" pitchFamily="34" charset="0"/>
              <a:cs typeface="Arial" charset="0"/>
            </a:endParaRPr>
          </a:p>
          <a:p>
            <a:pPr algn="ctr" eaLnBrk="0" hangingPunct="0">
              <a:defRPr/>
            </a:pPr>
            <a:endParaRPr lang="en-GB" sz="2000" dirty="0">
              <a:latin typeface="Helvetica 65 Medium" pitchFamily="34" charset="0"/>
              <a:cs typeface="Arial" charset="0"/>
            </a:endParaRPr>
          </a:p>
          <a:p>
            <a:pPr algn="ctr" eaLnBrk="0" hangingPunct="0">
              <a:defRPr/>
            </a:pPr>
            <a:endParaRPr lang="en-GB" sz="2000" dirty="0">
              <a:latin typeface="Helvetica 65 Medium" pitchFamily="34" charset="0"/>
              <a:cs typeface="Arial" charset="0"/>
            </a:endParaRPr>
          </a:p>
          <a:p>
            <a:pPr algn="ctr" eaLnBrk="0" hangingPunct="0">
              <a:defRPr/>
            </a:pPr>
            <a:endParaRPr lang="en-GB" sz="2000" dirty="0">
              <a:latin typeface="Helvetica 65 Medium" pitchFamily="34" charset="0"/>
              <a:cs typeface="Arial" charset="0"/>
            </a:endParaRPr>
          </a:p>
          <a:p>
            <a:pPr algn="ctr" eaLnBrk="0" hangingPunct="0">
              <a:defRPr/>
            </a:pPr>
            <a:endParaRPr lang="en-GB" sz="2000" dirty="0">
              <a:latin typeface="Helvetica 65 Medium" pitchFamily="34" charset="0"/>
              <a:cs typeface="Arial" charset="0"/>
            </a:endParaRPr>
          </a:p>
          <a:p>
            <a:pPr algn="ctr" eaLnBrk="0" hangingPunct="0">
              <a:defRPr/>
            </a:pPr>
            <a:endParaRPr lang="en-GB" sz="2000" dirty="0">
              <a:latin typeface="Helvetica 65 Medium" pitchFamily="34" charset="0"/>
              <a:cs typeface="Arial" charset="0"/>
            </a:endParaRPr>
          </a:p>
          <a:p>
            <a:pPr algn="ctr" eaLnBrk="0" hangingPunct="0">
              <a:defRPr/>
            </a:pPr>
            <a:endParaRPr lang="en-GB" sz="2000" dirty="0">
              <a:latin typeface="Helvetica 65 Medium" pitchFamily="34" charset="0"/>
              <a:cs typeface="Arial" charset="0"/>
            </a:endParaRPr>
          </a:p>
          <a:p>
            <a:pPr algn="ctr" eaLnBrk="0" hangingPunct="0">
              <a:defRPr/>
            </a:pPr>
            <a:endParaRPr lang="en-GB" sz="2000" dirty="0">
              <a:latin typeface="Helvetica 65 Medium" pitchFamily="34" charset="0"/>
              <a:cs typeface="Arial" charset="0"/>
            </a:endParaRPr>
          </a:p>
          <a:p>
            <a:pPr algn="ctr" eaLnBrk="0" hangingPunct="0">
              <a:defRPr/>
            </a:pPr>
            <a:endParaRPr lang="en-GB" sz="2000" dirty="0">
              <a:latin typeface="Helvetica 65 Medium" pitchFamily="34" charset="0"/>
              <a:cs typeface="Arial" charset="0"/>
            </a:endParaRPr>
          </a:p>
          <a:p>
            <a:pPr algn="ctr" eaLnBrk="0" hangingPunct="0">
              <a:defRPr/>
            </a:pPr>
            <a:endParaRPr lang="en-GB" sz="2000" dirty="0">
              <a:latin typeface="Helvetica 65 Medium" pitchFamily="34" charset="0"/>
              <a:cs typeface="Arial" charset="0"/>
            </a:endParaRPr>
          </a:p>
          <a:p>
            <a:pPr algn="r" eaLnBrk="0" hangingPunct="0">
              <a:defRPr/>
            </a:pPr>
            <a:r>
              <a:rPr lang="en-GB" sz="1800" dirty="0">
                <a:solidFill>
                  <a:schemeClr val="bg1"/>
                </a:solidFill>
                <a:latin typeface="Helvetica 65 Medium" pitchFamily="34" charset="0"/>
                <a:cs typeface="Arial" charset="0"/>
              </a:rPr>
              <a:t>Product | process | facility | corporation | sector | country | global     </a:t>
            </a:r>
          </a:p>
          <a:p>
            <a:pPr algn="ctr" eaLnBrk="0" hangingPunct="0">
              <a:defRPr/>
            </a:pPr>
            <a:r>
              <a:rPr lang="en-GB" sz="2000" b="1" dirty="0">
                <a:solidFill>
                  <a:schemeClr val="bg1"/>
                </a:solidFill>
                <a:latin typeface="Helvetica 65 Medium" pitchFamily="34" charset="0"/>
                <a:cs typeface="Arial" charset="0"/>
              </a:rPr>
              <a:t>Measurement unit</a:t>
            </a:r>
            <a:endParaRPr lang="en-US" sz="2000" b="1" dirty="0">
              <a:solidFill>
                <a:schemeClr val="bg1"/>
              </a:solidFill>
              <a:latin typeface="Helvetica 65 Medium" pitchFamily="34" charset="0"/>
              <a:cs typeface="Arial" charset="0"/>
            </a:endParaRPr>
          </a:p>
        </p:txBody>
      </p:sp>
      <p:sp>
        <p:nvSpPr>
          <p:cNvPr id="17414" name="Rectangle 6"/>
          <p:cNvSpPr>
            <a:spLocks noChangeArrowheads="1"/>
          </p:cNvSpPr>
          <p:nvPr/>
        </p:nvSpPr>
        <p:spPr bwMode="auto">
          <a:xfrm>
            <a:off x="1857375" y="1724025"/>
            <a:ext cx="6429375" cy="3214688"/>
          </a:xfrm>
          <a:prstGeom prst="rect">
            <a:avLst/>
          </a:prstGeom>
          <a:noFill/>
          <a:ln w="25400" algn="ctr">
            <a:solidFill>
              <a:schemeClr val="tx1"/>
            </a:solidFill>
            <a:miter lim="800000"/>
            <a:headEnd/>
            <a:tailEnd/>
          </a:ln>
        </p:spPr>
        <p:txBody>
          <a:bodyPr wrap="none"/>
          <a:lstStyle/>
          <a:p>
            <a:pPr algn="ctr" eaLnBrk="0" hangingPunct="0"/>
            <a:endParaRPr lang="en-US" sz="2000">
              <a:latin typeface="Helvetica 65 Medium"/>
            </a:endParaRPr>
          </a:p>
        </p:txBody>
      </p:sp>
      <p:sp>
        <p:nvSpPr>
          <p:cNvPr id="17415" name="TextBox 7"/>
          <p:cNvSpPr txBox="1">
            <a:spLocks noChangeArrowheads="1"/>
          </p:cNvSpPr>
          <p:nvPr/>
        </p:nvSpPr>
        <p:spPr bwMode="auto">
          <a:xfrm rot="-5400000">
            <a:off x="-577056" y="2761456"/>
            <a:ext cx="2667000" cy="401638"/>
          </a:xfrm>
          <a:prstGeom prst="rect">
            <a:avLst/>
          </a:prstGeom>
          <a:noFill/>
          <a:ln w="9525">
            <a:noFill/>
            <a:miter lim="800000"/>
            <a:headEnd/>
            <a:tailEnd/>
          </a:ln>
        </p:spPr>
        <p:txBody>
          <a:bodyPr>
            <a:spAutoFit/>
          </a:bodyPr>
          <a:lstStyle/>
          <a:p>
            <a:r>
              <a:rPr lang="en-GB" sz="2000" b="1">
                <a:solidFill>
                  <a:schemeClr val="bg1"/>
                </a:solidFill>
                <a:latin typeface="Helvetica 65 Medium"/>
              </a:rPr>
              <a:t>Technical Detail</a:t>
            </a:r>
            <a:endParaRPr lang="en-US" sz="2000" b="1">
              <a:solidFill>
                <a:schemeClr val="bg1"/>
              </a:solidFill>
              <a:latin typeface="Helvetica 65 Medium"/>
            </a:endParaRPr>
          </a:p>
        </p:txBody>
      </p:sp>
      <p:sp>
        <p:nvSpPr>
          <p:cNvPr id="17416" name="TextBox 8"/>
          <p:cNvSpPr txBox="1">
            <a:spLocks noChangeArrowheads="1"/>
          </p:cNvSpPr>
          <p:nvPr/>
        </p:nvSpPr>
        <p:spPr bwMode="auto">
          <a:xfrm>
            <a:off x="1143000" y="2009775"/>
            <a:ext cx="658813" cy="369888"/>
          </a:xfrm>
          <a:prstGeom prst="rect">
            <a:avLst/>
          </a:prstGeom>
          <a:noFill/>
          <a:ln w="9525">
            <a:noFill/>
            <a:miter lim="800000"/>
            <a:headEnd/>
            <a:tailEnd/>
          </a:ln>
        </p:spPr>
        <p:txBody>
          <a:bodyPr wrap="none">
            <a:spAutoFit/>
          </a:bodyPr>
          <a:lstStyle/>
          <a:p>
            <a:r>
              <a:rPr lang="en-GB" sz="1800">
                <a:solidFill>
                  <a:schemeClr val="bg1"/>
                </a:solidFill>
                <a:latin typeface="Helvetica 65 Medium"/>
              </a:rPr>
              <a:t>High</a:t>
            </a:r>
            <a:endParaRPr lang="en-US" sz="1800">
              <a:solidFill>
                <a:schemeClr val="bg1"/>
              </a:solidFill>
              <a:latin typeface="Helvetica 65 Medium"/>
            </a:endParaRPr>
          </a:p>
        </p:txBody>
      </p:sp>
      <p:sp>
        <p:nvSpPr>
          <p:cNvPr id="17417" name="TextBox 9"/>
          <p:cNvSpPr txBox="1">
            <a:spLocks noChangeArrowheads="1"/>
          </p:cNvSpPr>
          <p:nvPr/>
        </p:nvSpPr>
        <p:spPr bwMode="auto">
          <a:xfrm>
            <a:off x="857250" y="3081338"/>
            <a:ext cx="1004888" cy="369887"/>
          </a:xfrm>
          <a:prstGeom prst="rect">
            <a:avLst/>
          </a:prstGeom>
          <a:noFill/>
          <a:ln w="9525">
            <a:noFill/>
            <a:miter lim="800000"/>
            <a:headEnd/>
            <a:tailEnd/>
          </a:ln>
        </p:spPr>
        <p:txBody>
          <a:bodyPr wrap="none">
            <a:spAutoFit/>
          </a:bodyPr>
          <a:lstStyle/>
          <a:p>
            <a:r>
              <a:rPr lang="en-GB" sz="1800">
                <a:solidFill>
                  <a:schemeClr val="bg1"/>
                </a:solidFill>
                <a:latin typeface="Helvetica 65 Medium"/>
              </a:rPr>
              <a:t>Medium</a:t>
            </a:r>
            <a:endParaRPr lang="en-US" sz="1800">
              <a:solidFill>
                <a:schemeClr val="bg1"/>
              </a:solidFill>
              <a:latin typeface="Helvetica 65 Medium"/>
            </a:endParaRPr>
          </a:p>
        </p:txBody>
      </p:sp>
      <p:sp>
        <p:nvSpPr>
          <p:cNvPr id="17418" name="TextBox 10"/>
          <p:cNvSpPr txBox="1">
            <a:spLocks noChangeArrowheads="1"/>
          </p:cNvSpPr>
          <p:nvPr/>
        </p:nvSpPr>
        <p:spPr bwMode="auto">
          <a:xfrm>
            <a:off x="1143000" y="4510088"/>
            <a:ext cx="608013" cy="369887"/>
          </a:xfrm>
          <a:prstGeom prst="rect">
            <a:avLst/>
          </a:prstGeom>
          <a:noFill/>
          <a:ln w="9525">
            <a:noFill/>
            <a:miter lim="800000"/>
            <a:headEnd/>
            <a:tailEnd/>
          </a:ln>
        </p:spPr>
        <p:txBody>
          <a:bodyPr wrap="none">
            <a:spAutoFit/>
          </a:bodyPr>
          <a:lstStyle/>
          <a:p>
            <a:r>
              <a:rPr lang="en-GB" sz="1800">
                <a:solidFill>
                  <a:schemeClr val="bg1"/>
                </a:solidFill>
                <a:latin typeface="Helvetica 65 Medium"/>
              </a:rPr>
              <a:t>Low</a:t>
            </a:r>
            <a:endParaRPr lang="en-US" sz="1800">
              <a:solidFill>
                <a:schemeClr val="bg1"/>
              </a:solidFill>
              <a:latin typeface="Helvetica 65 Medium"/>
            </a:endParaRPr>
          </a:p>
        </p:txBody>
      </p:sp>
      <p:sp>
        <p:nvSpPr>
          <p:cNvPr id="17419" name="Oval 11"/>
          <p:cNvSpPr>
            <a:spLocks noChangeArrowheads="1"/>
          </p:cNvSpPr>
          <p:nvPr/>
        </p:nvSpPr>
        <p:spPr bwMode="auto">
          <a:xfrm>
            <a:off x="2286000" y="1866900"/>
            <a:ext cx="1143000" cy="928688"/>
          </a:xfrm>
          <a:prstGeom prst="ellipse">
            <a:avLst/>
          </a:prstGeom>
          <a:solidFill>
            <a:schemeClr val="bg1"/>
          </a:solidFill>
          <a:ln w="9525" algn="ctr">
            <a:solidFill>
              <a:schemeClr val="tx1"/>
            </a:solidFill>
            <a:miter lim="800000"/>
            <a:headEnd/>
            <a:tailEnd/>
          </a:ln>
        </p:spPr>
        <p:txBody>
          <a:bodyPr wrap="none"/>
          <a:lstStyle/>
          <a:p>
            <a:pPr algn="ctr" eaLnBrk="0" hangingPunct="0"/>
            <a:r>
              <a:rPr lang="en-GB" sz="2000">
                <a:latin typeface="Helvetica 65 Medium"/>
              </a:rPr>
              <a:t>LCA</a:t>
            </a:r>
            <a:endParaRPr lang="en-US" sz="2000">
              <a:latin typeface="Helvetica 65 Medium"/>
            </a:endParaRPr>
          </a:p>
        </p:txBody>
      </p:sp>
      <p:sp>
        <p:nvSpPr>
          <p:cNvPr id="17420" name="Oval 12"/>
          <p:cNvSpPr>
            <a:spLocks noChangeArrowheads="1"/>
          </p:cNvSpPr>
          <p:nvPr/>
        </p:nvSpPr>
        <p:spPr bwMode="auto">
          <a:xfrm>
            <a:off x="4429125" y="2438400"/>
            <a:ext cx="1143000" cy="714375"/>
          </a:xfrm>
          <a:prstGeom prst="ellipse">
            <a:avLst/>
          </a:prstGeom>
          <a:solidFill>
            <a:schemeClr val="bg1"/>
          </a:solidFill>
          <a:ln w="9525" algn="ctr">
            <a:solidFill>
              <a:schemeClr val="tx1"/>
            </a:solidFill>
            <a:miter lim="800000"/>
            <a:headEnd/>
            <a:tailEnd/>
          </a:ln>
        </p:spPr>
        <p:txBody>
          <a:bodyPr wrap="none"/>
          <a:lstStyle/>
          <a:p>
            <a:pPr algn="ctr" eaLnBrk="0" hangingPunct="0"/>
            <a:r>
              <a:rPr lang="en-GB" sz="2000">
                <a:latin typeface="Helvetica 65 Medium"/>
              </a:rPr>
              <a:t>GRI</a:t>
            </a:r>
            <a:endParaRPr lang="en-US" sz="2000">
              <a:latin typeface="Helvetica 65 Medium"/>
            </a:endParaRPr>
          </a:p>
        </p:txBody>
      </p:sp>
      <p:sp>
        <p:nvSpPr>
          <p:cNvPr id="17421" name="Oval 13"/>
          <p:cNvSpPr>
            <a:spLocks noChangeArrowheads="1"/>
          </p:cNvSpPr>
          <p:nvPr/>
        </p:nvSpPr>
        <p:spPr bwMode="auto">
          <a:xfrm>
            <a:off x="5786438" y="2366963"/>
            <a:ext cx="1285875" cy="857250"/>
          </a:xfrm>
          <a:prstGeom prst="ellipse">
            <a:avLst/>
          </a:prstGeom>
          <a:solidFill>
            <a:schemeClr val="bg1"/>
          </a:solidFill>
          <a:ln w="9525" algn="ctr">
            <a:solidFill>
              <a:schemeClr val="tx1"/>
            </a:solidFill>
            <a:miter lim="800000"/>
            <a:headEnd/>
            <a:tailEnd/>
          </a:ln>
        </p:spPr>
        <p:txBody>
          <a:bodyPr wrap="none"/>
          <a:lstStyle/>
          <a:p>
            <a:pPr algn="ctr" eaLnBrk="0" hangingPunct="0"/>
            <a:r>
              <a:rPr lang="en-GB" sz="2000">
                <a:latin typeface="Helvetica 65 Medium"/>
              </a:rPr>
              <a:t>MFA</a:t>
            </a:r>
            <a:endParaRPr lang="en-US" sz="2000">
              <a:latin typeface="Helvetica 65 Medium"/>
            </a:endParaRPr>
          </a:p>
        </p:txBody>
      </p:sp>
      <p:sp>
        <p:nvSpPr>
          <p:cNvPr id="17422" name="Oval 14"/>
          <p:cNvSpPr>
            <a:spLocks noChangeArrowheads="1"/>
          </p:cNvSpPr>
          <p:nvPr/>
        </p:nvSpPr>
        <p:spPr bwMode="auto">
          <a:xfrm>
            <a:off x="6357938" y="3224213"/>
            <a:ext cx="1214437" cy="1000125"/>
          </a:xfrm>
          <a:prstGeom prst="ellipse">
            <a:avLst/>
          </a:prstGeom>
          <a:solidFill>
            <a:schemeClr val="bg1"/>
          </a:solidFill>
          <a:ln w="9525" algn="ctr">
            <a:solidFill>
              <a:schemeClr val="tx1"/>
            </a:solidFill>
            <a:miter lim="800000"/>
            <a:headEnd/>
            <a:tailEnd/>
          </a:ln>
        </p:spPr>
        <p:txBody>
          <a:bodyPr wrap="none"/>
          <a:lstStyle/>
          <a:p>
            <a:pPr algn="ctr" eaLnBrk="0" hangingPunct="0"/>
            <a:r>
              <a:rPr lang="en-GB" sz="2000">
                <a:latin typeface="Helvetica 65 Medium"/>
              </a:rPr>
              <a:t>IPCC</a:t>
            </a:r>
          </a:p>
          <a:p>
            <a:pPr algn="ctr" eaLnBrk="0" hangingPunct="0"/>
            <a:r>
              <a:rPr lang="en-GB" sz="2000">
                <a:latin typeface="Helvetica 65 Medium"/>
              </a:rPr>
              <a:t>PRTRs</a:t>
            </a:r>
            <a:endParaRPr lang="en-US" sz="2000">
              <a:latin typeface="Helvetica 65 Medium"/>
            </a:endParaRPr>
          </a:p>
        </p:txBody>
      </p:sp>
      <p:sp>
        <p:nvSpPr>
          <p:cNvPr id="17423" name="Oval 15"/>
          <p:cNvSpPr>
            <a:spLocks noChangeArrowheads="1"/>
          </p:cNvSpPr>
          <p:nvPr/>
        </p:nvSpPr>
        <p:spPr bwMode="auto">
          <a:xfrm>
            <a:off x="3643313" y="3724275"/>
            <a:ext cx="1000125" cy="785813"/>
          </a:xfrm>
          <a:prstGeom prst="ellipse">
            <a:avLst/>
          </a:prstGeom>
          <a:solidFill>
            <a:schemeClr val="bg1"/>
          </a:solidFill>
          <a:ln w="9525" algn="ctr">
            <a:solidFill>
              <a:schemeClr val="tx1"/>
            </a:solidFill>
            <a:miter lim="800000"/>
            <a:headEnd/>
            <a:tailEnd/>
          </a:ln>
        </p:spPr>
        <p:txBody>
          <a:bodyPr wrap="none"/>
          <a:lstStyle/>
          <a:p>
            <a:pPr algn="ctr" eaLnBrk="0" hangingPunct="0">
              <a:spcBef>
                <a:spcPts val="600"/>
              </a:spcBef>
            </a:pPr>
            <a:r>
              <a:rPr lang="en-GB" sz="2000">
                <a:latin typeface="Helvetica 65 Medium"/>
              </a:rPr>
              <a:t>EMAS</a:t>
            </a:r>
            <a:endParaRPr lang="en-US" sz="2000">
              <a:latin typeface="Helvetica 65 Medium"/>
            </a:endParaRPr>
          </a:p>
        </p:txBody>
      </p:sp>
      <p:sp>
        <p:nvSpPr>
          <p:cNvPr id="17424" name="Oval 16"/>
          <p:cNvSpPr>
            <a:spLocks noChangeArrowheads="1"/>
          </p:cNvSpPr>
          <p:nvPr/>
        </p:nvSpPr>
        <p:spPr bwMode="auto">
          <a:xfrm>
            <a:off x="6143625" y="4367213"/>
            <a:ext cx="928688" cy="571500"/>
          </a:xfrm>
          <a:prstGeom prst="ellipse">
            <a:avLst/>
          </a:prstGeom>
          <a:solidFill>
            <a:schemeClr val="bg1"/>
          </a:solidFill>
          <a:ln w="9525" algn="ctr">
            <a:solidFill>
              <a:schemeClr val="tx1"/>
            </a:solidFill>
            <a:miter lim="800000"/>
            <a:headEnd/>
            <a:tailEnd/>
          </a:ln>
        </p:spPr>
        <p:txBody>
          <a:bodyPr wrap="none"/>
          <a:lstStyle/>
          <a:p>
            <a:pPr algn="ctr" eaLnBrk="0" hangingPunct="0"/>
            <a:r>
              <a:rPr lang="en-GB" sz="2000">
                <a:latin typeface="Helvetica 65 Medium"/>
              </a:rPr>
              <a:t>EF</a:t>
            </a:r>
            <a:endParaRPr lang="en-US" sz="2000">
              <a:latin typeface="Helvetica 65 Medium"/>
            </a:endParaRPr>
          </a:p>
        </p:txBody>
      </p:sp>
      <p:grpSp>
        <p:nvGrpSpPr>
          <p:cNvPr id="2" name="Group 41"/>
          <p:cNvGrpSpPr>
            <a:grpSpLocks/>
          </p:cNvGrpSpPr>
          <p:nvPr/>
        </p:nvGrpSpPr>
        <p:grpSpPr bwMode="auto">
          <a:xfrm>
            <a:off x="2286000" y="2514600"/>
            <a:ext cx="4071938" cy="2066925"/>
            <a:chOff x="2285984" y="2790813"/>
            <a:chExt cx="4071966" cy="2066947"/>
          </a:xfrm>
        </p:grpSpPr>
        <p:cxnSp>
          <p:nvCxnSpPr>
            <p:cNvPr id="17426" name="Straight Arrow Connector 25"/>
            <p:cNvCxnSpPr>
              <a:cxnSpLocks noChangeShapeType="1"/>
            </p:cNvCxnSpPr>
            <p:nvPr/>
          </p:nvCxnSpPr>
          <p:spPr bwMode="auto">
            <a:xfrm flipV="1">
              <a:off x="4143372" y="3214686"/>
              <a:ext cx="357190" cy="214314"/>
            </a:xfrm>
            <a:prstGeom prst="straightConnector1">
              <a:avLst/>
            </a:prstGeom>
            <a:noFill/>
            <a:ln w="9525" algn="ctr">
              <a:solidFill>
                <a:schemeClr val="tx1"/>
              </a:solidFill>
              <a:miter lim="800000"/>
              <a:headEnd type="triangle" w="med" len="med"/>
              <a:tailEnd type="triangle" w="med" len="med"/>
            </a:ln>
          </p:spPr>
        </p:cxnSp>
        <p:cxnSp>
          <p:nvCxnSpPr>
            <p:cNvPr id="17427" name="Straight Arrow Connector 26"/>
            <p:cNvCxnSpPr>
              <a:cxnSpLocks noChangeShapeType="1"/>
            </p:cNvCxnSpPr>
            <p:nvPr/>
          </p:nvCxnSpPr>
          <p:spPr bwMode="auto">
            <a:xfrm rot="16200000" flipH="1">
              <a:off x="3786182" y="3929066"/>
              <a:ext cx="142876" cy="142876"/>
            </a:xfrm>
            <a:prstGeom prst="straightConnector1">
              <a:avLst/>
            </a:prstGeom>
            <a:noFill/>
            <a:ln w="9525" algn="ctr">
              <a:solidFill>
                <a:schemeClr val="tx1"/>
              </a:solidFill>
              <a:miter lim="800000"/>
              <a:headEnd type="triangle" w="med" len="med"/>
              <a:tailEnd type="triangle" w="med" len="med"/>
            </a:ln>
          </p:spPr>
        </p:cxnSp>
        <p:cxnSp>
          <p:nvCxnSpPr>
            <p:cNvPr id="17428" name="Straight Arrow Connector 28"/>
            <p:cNvCxnSpPr>
              <a:cxnSpLocks noChangeShapeType="1"/>
            </p:cNvCxnSpPr>
            <p:nvPr/>
          </p:nvCxnSpPr>
          <p:spPr bwMode="auto">
            <a:xfrm>
              <a:off x="4143372" y="3786190"/>
              <a:ext cx="2000264" cy="1071570"/>
            </a:xfrm>
            <a:prstGeom prst="straightConnector1">
              <a:avLst/>
            </a:prstGeom>
            <a:noFill/>
            <a:ln w="9525" algn="ctr">
              <a:solidFill>
                <a:schemeClr val="tx1"/>
              </a:solidFill>
              <a:miter lim="800000"/>
              <a:headEnd type="triangle" w="med" len="med"/>
              <a:tailEnd type="triangle" w="med" len="med"/>
            </a:ln>
          </p:spPr>
        </p:cxnSp>
        <p:cxnSp>
          <p:nvCxnSpPr>
            <p:cNvPr id="17429" name="Straight Arrow Connector 32"/>
            <p:cNvCxnSpPr>
              <a:cxnSpLocks noChangeShapeType="1"/>
            </p:cNvCxnSpPr>
            <p:nvPr/>
          </p:nvCxnSpPr>
          <p:spPr bwMode="auto">
            <a:xfrm>
              <a:off x="4214810" y="3714752"/>
              <a:ext cx="2143140" cy="428628"/>
            </a:xfrm>
            <a:prstGeom prst="straightConnector1">
              <a:avLst/>
            </a:prstGeom>
            <a:noFill/>
            <a:ln w="9525" algn="ctr">
              <a:solidFill>
                <a:schemeClr val="tx1"/>
              </a:solidFill>
              <a:miter lim="800000"/>
              <a:headEnd type="triangle" w="med" len="med"/>
              <a:tailEnd type="triangle" w="med" len="med"/>
            </a:ln>
          </p:spPr>
        </p:cxnSp>
        <p:cxnSp>
          <p:nvCxnSpPr>
            <p:cNvPr id="17430" name="Straight Arrow Connector 38"/>
            <p:cNvCxnSpPr>
              <a:cxnSpLocks noChangeShapeType="1"/>
            </p:cNvCxnSpPr>
            <p:nvPr/>
          </p:nvCxnSpPr>
          <p:spPr bwMode="auto">
            <a:xfrm rot="16200000" flipV="1">
              <a:off x="2819386" y="2867015"/>
              <a:ext cx="381006" cy="228602"/>
            </a:xfrm>
            <a:prstGeom prst="straightConnector1">
              <a:avLst/>
            </a:prstGeom>
            <a:noFill/>
            <a:ln w="9525" algn="ctr">
              <a:solidFill>
                <a:schemeClr val="tx1"/>
              </a:solidFill>
              <a:miter lim="800000"/>
              <a:headEnd type="triangle" w="med" len="med"/>
              <a:tailEnd type="triangle" w="med" len="med"/>
            </a:ln>
          </p:spPr>
        </p:cxnSp>
        <p:sp>
          <p:nvSpPr>
            <p:cNvPr id="17431" name="Oval 17"/>
            <p:cNvSpPr>
              <a:spLocks noChangeArrowheads="1"/>
            </p:cNvSpPr>
            <p:nvPr/>
          </p:nvSpPr>
          <p:spPr bwMode="auto">
            <a:xfrm>
              <a:off x="2285984" y="3143248"/>
              <a:ext cx="1929194" cy="928915"/>
            </a:xfrm>
            <a:prstGeom prst="ellipse">
              <a:avLst/>
            </a:prstGeom>
            <a:solidFill>
              <a:schemeClr val="bg1"/>
            </a:solidFill>
            <a:ln w="9525" algn="ctr">
              <a:solidFill>
                <a:schemeClr val="tx1"/>
              </a:solidFill>
              <a:miter lim="800000"/>
              <a:headEnd/>
              <a:tailEnd/>
            </a:ln>
          </p:spPr>
          <p:txBody>
            <a:bodyPr wrap="none"/>
            <a:lstStyle/>
            <a:p>
              <a:pPr algn="ctr" eaLnBrk="0" hangingPunct="0"/>
              <a:r>
                <a:rPr lang="en-GB" sz="2000">
                  <a:latin typeface="Helvetica 65 Medium"/>
                </a:rPr>
                <a:t>OECD</a:t>
              </a:r>
            </a:p>
            <a:p>
              <a:pPr algn="ctr" eaLnBrk="0" hangingPunct="0"/>
              <a:r>
                <a:rPr lang="en-GB" sz="2000">
                  <a:latin typeface="Helvetica 65 Medium"/>
                </a:rPr>
                <a:t>Toolkit</a:t>
              </a:r>
              <a:endParaRPr lang="en-US" sz="2000">
                <a:latin typeface="Helvetica 65 Medium"/>
              </a:endParaRPr>
            </a:p>
          </p:txBody>
        </p:sp>
        <p:cxnSp>
          <p:nvCxnSpPr>
            <p:cNvPr id="17432" name="Straight Arrow Connector 35"/>
            <p:cNvCxnSpPr>
              <a:cxnSpLocks noChangeShapeType="1"/>
            </p:cNvCxnSpPr>
            <p:nvPr/>
          </p:nvCxnSpPr>
          <p:spPr bwMode="auto">
            <a:xfrm flipV="1">
              <a:off x="4214810" y="3286124"/>
              <a:ext cx="1643074" cy="285752"/>
            </a:xfrm>
            <a:prstGeom prst="straightConnector1">
              <a:avLst/>
            </a:prstGeom>
            <a:noFill/>
            <a:ln w="9525" algn="ctr">
              <a:solidFill>
                <a:schemeClr val="tx1"/>
              </a:solidFill>
              <a:miter lim="800000"/>
              <a:headEnd type="triangle" w="med" len="med"/>
              <a:tailEnd type="triangle" w="med" len="med"/>
            </a:ln>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TA theme">
  <a:themeElements>
    <a:clrScheme name="ITA_titlebra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A_titlebrand">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ITA_titlebra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A_titlebra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A_titlebra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A_titlebra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A_titlebra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A_titlebra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A_titlebran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A_titlebra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A_titlebra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A_titlebra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A_titlebra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A_titlebra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TA_titlebrand 13">
        <a:dk1>
          <a:srgbClr val="000000"/>
        </a:dk1>
        <a:lt1>
          <a:srgbClr val="FFFFFF"/>
        </a:lt1>
        <a:dk2>
          <a:srgbClr val="0067AA"/>
        </a:dk2>
        <a:lt2>
          <a:srgbClr val="808080"/>
        </a:lt2>
        <a:accent1>
          <a:srgbClr val="BEB2A7"/>
        </a:accent1>
        <a:accent2>
          <a:srgbClr val="0087C7"/>
        </a:accent2>
        <a:accent3>
          <a:srgbClr val="FFFFFF"/>
        </a:accent3>
        <a:accent4>
          <a:srgbClr val="000000"/>
        </a:accent4>
        <a:accent5>
          <a:srgbClr val="DBD5D0"/>
        </a:accent5>
        <a:accent6>
          <a:srgbClr val="007AB4"/>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1 theme">
  <a:themeElements>
    <a:clrScheme name="Brights">
      <a:dk1>
        <a:sysClr val="windowText" lastClr="000000"/>
      </a:dk1>
      <a:lt1>
        <a:sysClr val="window" lastClr="FFFFFF"/>
      </a:lt1>
      <a:dk2>
        <a:srgbClr val="003359"/>
      </a:dk2>
      <a:lt2>
        <a:srgbClr val="0073E6"/>
      </a:lt2>
      <a:accent1>
        <a:srgbClr val="38B8FF"/>
      </a:accent1>
      <a:accent2>
        <a:srgbClr val="003359"/>
      </a:accent2>
      <a:accent3>
        <a:srgbClr val="660066"/>
      </a:accent3>
      <a:accent4>
        <a:srgbClr val="008000"/>
      </a:accent4>
      <a:accent5>
        <a:srgbClr val="C41200"/>
      </a:accent5>
      <a:accent6>
        <a:srgbClr val="ED8500"/>
      </a:accent6>
      <a:hlink>
        <a:srgbClr val="C41200"/>
      </a:hlink>
      <a:folHlink>
        <a:srgbClr val="46EB91"/>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TA_titlebrand 13">
    <a:dk1>
      <a:srgbClr val="000000"/>
    </a:dk1>
    <a:lt1>
      <a:srgbClr val="FFFFFF"/>
    </a:lt1>
    <a:dk2>
      <a:srgbClr val="0067AA"/>
    </a:dk2>
    <a:lt2>
      <a:srgbClr val="808080"/>
    </a:lt2>
    <a:accent1>
      <a:srgbClr val="BEB2A7"/>
    </a:accent1>
    <a:accent2>
      <a:srgbClr val="0087C7"/>
    </a:accent2>
    <a:accent3>
      <a:srgbClr val="FFFFFF"/>
    </a:accent3>
    <a:accent4>
      <a:srgbClr val="000000"/>
    </a:accent4>
    <a:accent5>
      <a:srgbClr val="DBD5D0"/>
    </a:accent5>
    <a:accent6>
      <a:srgbClr val="007AB4"/>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101 theme</Template>
  <TotalTime>3969</TotalTime>
  <Words>3237</Words>
  <Application>Microsoft Office PowerPoint</Application>
  <PresentationFormat>On-screen Show (4:3)</PresentationFormat>
  <Paragraphs>600</Paragraphs>
  <Slides>38</Slides>
  <Notes>7</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ITA theme</vt:lpstr>
      <vt:lpstr>101 theme</vt:lpstr>
      <vt:lpstr>OECD Sustainable Manufacturing Metrics Toolkit and Sustainable Manufacturing 101 Module</vt:lpstr>
      <vt:lpstr>What is the OECD?</vt:lpstr>
      <vt:lpstr>OECD Sustainable Manufacturing Toolkit</vt:lpstr>
      <vt:lpstr>Goals</vt:lpstr>
      <vt:lpstr>Phase 1 Results</vt:lpstr>
      <vt:lpstr>Phase 2 Results</vt:lpstr>
      <vt:lpstr>Measurement Process</vt:lpstr>
      <vt:lpstr>Indicators Overview</vt:lpstr>
      <vt:lpstr>Relationship With Other Metrics Sets</vt:lpstr>
      <vt:lpstr>Indicators Overview</vt:lpstr>
      <vt:lpstr>Inputs</vt:lpstr>
      <vt:lpstr>Operations</vt:lpstr>
      <vt:lpstr>Operations</vt:lpstr>
      <vt:lpstr>Operations</vt:lpstr>
      <vt:lpstr>Operations</vt:lpstr>
      <vt:lpstr>Products</vt:lpstr>
      <vt:lpstr>Products</vt:lpstr>
      <vt:lpstr>Sustainable Manufacturing 101 Module</vt:lpstr>
      <vt:lpstr>How to use this training</vt:lpstr>
      <vt:lpstr>Lessons</vt:lpstr>
      <vt:lpstr>What is Sustainability?</vt:lpstr>
      <vt:lpstr>How do you Implement Sustainable Manufacturing?</vt:lpstr>
      <vt:lpstr>Economic Benefits: A Closer Look</vt:lpstr>
      <vt:lpstr>Resource and Production Costs</vt:lpstr>
      <vt:lpstr>What is Your Company’s Footprint?</vt:lpstr>
      <vt:lpstr>The Manufacturing and Product Life Cycle</vt:lpstr>
      <vt:lpstr>Manufacturing</vt:lpstr>
      <vt:lpstr>Basic Project Assessment Process</vt:lpstr>
      <vt:lpstr>1: Types of Costs to Include in Analysis1</vt:lpstr>
      <vt:lpstr>Hidden Costs</vt:lpstr>
      <vt:lpstr>Hidden Environmental Costs</vt:lpstr>
      <vt:lpstr>“Hidden” Costs Example1</vt:lpstr>
      <vt:lpstr>Process Costs Example</vt:lpstr>
      <vt:lpstr>Hypothetical Project Cost Example</vt:lpstr>
      <vt:lpstr>2: Project Profitability Assessment</vt:lpstr>
      <vt:lpstr>Net Present Value Example</vt:lpstr>
      <vt:lpstr>Financing Environmental Investments</vt:lpstr>
      <vt:lpstr>PowerPoint Presentation</vt:lpstr>
    </vt:vector>
  </TitlesOfParts>
  <Company>DOC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OECD Sustainable Manufacturing Metrics Toolkit</dc:title>
  <dc:creator>Morgan Barr</dc:creator>
  <cp:lastModifiedBy>Heidi Sheppard</cp:lastModifiedBy>
  <cp:revision>236</cp:revision>
  <dcterms:created xsi:type="dcterms:W3CDTF">2011-09-26T16:38:27Z</dcterms:created>
  <dcterms:modified xsi:type="dcterms:W3CDTF">2012-05-30T14:21:57Z</dcterms:modified>
</cp:coreProperties>
</file>