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9" r:id="rId2"/>
    <p:sldId id="260" r:id="rId3"/>
    <p:sldId id="280" r:id="rId4"/>
    <p:sldId id="27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2"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50" autoAdjust="0"/>
  </p:normalViewPr>
  <p:slideViewPr>
    <p:cSldViewPr>
      <p:cViewPr>
        <p:scale>
          <a:sx n="60" d="100"/>
          <a:sy n="60" d="100"/>
        </p:scale>
        <p:origin x="-2021" y="-120"/>
      </p:cViewPr>
      <p:guideLst>
        <p:guide orient="horz" pos="2160"/>
        <p:guide pos="2880"/>
      </p:guideLst>
    </p:cSldViewPr>
  </p:slideViewPr>
  <p:notesTextViewPr>
    <p:cViewPr>
      <p:scale>
        <a:sx n="1" d="1"/>
        <a:sy n="1" d="1"/>
      </p:scale>
      <p:origin x="0" y="0"/>
    </p:cViewPr>
  </p:notesTextViewPr>
  <p:sorterViewPr>
    <p:cViewPr>
      <p:scale>
        <a:sx n="100" d="100"/>
        <a:sy n="100" d="100"/>
      </p:scale>
      <p:origin x="0" y="2496"/>
    </p:cViewPr>
  </p:sorterViewPr>
  <p:notesViewPr>
    <p:cSldViewPr>
      <p:cViewPr>
        <p:scale>
          <a:sx n="100" d="100"/>
          <a:sy n="100" d="100"/>
        </p:scale>
        <p:origin x="-2323" y="19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E197-0789-4641-8EB5-26DB56F0BF22}" type="doc">
      <dgm:prSet loTypeId="urn:microsoft.com/office/officeart/2005/8/layout/cycle4#2" loCatId="cycle" qsTypeId="urn:microsoft.com/office/officeart/2005/8/quickstyle/simple3" qsCatId="simple" csTypeId="urn:microsoft.com/office/officeart/2005/8/colors/accent1_2" csCatId="accent1" phldr="1"/>
      <dgm:spPr/>
      <dgm:t>
        <a:bodyPr/>
        <a:lstStyle/>
        <a:p>
          <a:endParaRPr lang="en-US"/>
        </a:p>
      </dgm:t>
    </dgm:pt>
    <dgm:pt modelId="{4160AE53-472A-4FA7-99DF-43A5DAD5E9BF}">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ACT</a:t>
          </a:r>
          <a:endParaRPr lang="en-US" sz="2000" b="1" dirty="0">
            <a:solidFill>
              <a:schemeClr val="tx1"/>
            </a:solidFill>
          </a:endParaRPr>
        </a:p>
      </dgm:t>
    </dgm:pt>
    <dgm:pt modelId="{0A78ABB9-9644-40F9-99A5-29DBBE565CC8}" type="parTrans" cxnId="{1236349E-D12F-4AA8-B4A4-587CD30A48ED}">
      <dgm:prSet/>
      <dgm:spPr/>
      <dgm:t>
        <a:bodyPr/>
        <a:lstStyle/>
        <a:p>
          <a:endParaRPr lang="en-US"/>
        </a:p>
      </dgm:t>
    </dgm:pt>
    <dgm:pt modelId="{36B4EF9F-F76F-4265-97A0-4DB215BAC50E}" type="sibTrans" cxnId="{1236349E-D12F-4AA8-B4A4-587CD30A48ED}">
      <dgm:prSet/>
      <dgm:spPr/>
      <dgm:t>
        <a:bodyPr/>
        <a:lstStyle/>
        <a:p>
          <a:endParaRPr lang="en-US"/>
        </a:p>
      </dgm:t>
    </dgm:pt>
    <dgm:pt modelId="{EE9C57E0-1A71-4C95-857F-48F8D6E5F57E}">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Take action to improve</a:t>
          </a:r>
          <a:endParaRPr lang="en-US" sz="1400" dirty="0"/>
        </a:p>
      </dgm:t>
    </dgm:pt>
    <dgm:pt modelId="{833498CB-6ABE-4735-8466-D0547F77F75B}" type="parTrans" cxnId="{C955DEF3-A64E-4797-B9F9-8F27478B9BC1}">
      <dgm:prSet/>
      <dgm:spPr/>
      <dgm:t>
        <a:bodyPr/>
        <a:lstStyle/>
        <a:p>
          <a:endParaRPr lang="en-US"/>
        </a:p>
      </dgm:t>
    </dgm:pt>
    <dgm:pt modelId="{00A4031A-A0DC-41BB-B6D4-D5E025CCB617}" type="sibTrans" cxnId="{C955DEF3-A64E-4797-B9F9-8F27478B9BC1}">
      <dgm:prSet/>
      <dgm:spPr/>
      <dgm:t>
        <a:bodyPr/>
        <a:lstStyle/>
        <a:p>
          <a:endParaRPr lang="en-US"/>
        </a:p>
      </dgm:t>
    </dgm:pt>
    <dgm:pt modelId="{4D0A4D68-0820-4147-8468-7754CE23F7E2}">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PLAN</a:t>
          </a:r>
          <a:endParaRPr lang="en-US" sz="2000" b="1" dirty="0">
            <a:solidFill>
              <a:schemeClr val="tx1"/>
            </a:solidFill>
          </a:endParaRPr>
        </a:p>
      </dgm:t>
    </dgm:pt>
    <dgm:pt modelId="{9933CA1A-E957-46A3-ABA2-AEE56716704A}" type="parTrans" cxnId="{1B160FB5-1FF2-404D-A5F3-BBEDB5196C6E}">
      <dgm:prSet/>
      <dgm:spPr/>
      <dgm:t>
        <a:bodyPr/>
        <a:lstStyle/>
        <a:p>
          <a:endParaRPr lang="en-US"/>
        </a:p>
      </dgm:t>
    </dgm:pt>
    <dgm:pt modelId="{299CD84D-FCBD-4DEC-8EA0-98F1D8419B30}" type="sibTrans" cxnId="{1B160FB5-1FF2-404D-A5F3-BBEDB5196C6E}">
      <dgm:prSet/>
      <dgm:spPr/>
      <dgm:t>
        <a:bodyPr/>
        <a:lstStyle/>
        <a:p>
          <a:endParaRPr lang="en-US"/>
        </a:p>
      </dgm:t>
    </dgm:pt>
    <dgm:pt modelId="{064C9730-27C7-4848-91A0-A362A61ABCA1}">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Set objectives and processes to deliver products that meet customer requirements</a:t>
          </a:r>
          <a:endParaRPr lang="en-US" sz="1400" dirty="0"/>
        </a:p>
      </dgm:t>
    </dgm:pt>
    <dgm:pt modelId="{70F80650-F07F-472D-8216-13311FA630C1}" type="parTrans" cxnId="{887C981E-1461-4515-A05D-15A15F86F46A}">
      <dgm:prSet/>
      <dgm:spPr/>
      <dgm:t>
        <a:bodyPr/>
        <a:lstStyle/>
        <a:p>
          <a:endParaRPr lang="en-US"/>
        </a:p>
      </dgm:t>
    </dgm:pt>
    <dgm:pt modelId="{0FC00806-601A-4D8F-B153-84DE194BBD2E}" type="sibTrans" cxnId="{887C981E-1461-4515-A05D-15A15F86F46A}">
      <dgm:prSet/>
      <dgm:spPr/>
      <dgm:t>
        <a:bodyPr/>
        <a:lstStyle/>
        <a:p>
          <a:endParaRPr lang="en-US"/>
        </a:p>
      </dgm:t>
    </dgm:pt>
    <dgm:pt modelId="{944C457F-CB4C-4C5F-9BC6-BD5E40A237E2}">
      <dgm:prSet phldrT="[Text]" custT="1">
        <dgm:style>
          <a:lnRef idx="1">
            <a:schemeClr val="accent6"/>
          </a:lnRef>
          <a:fillRef idx="2">
            <a:schemeClr val="accent6"/>
          </a:fillRef>
          <a:effectRef idx="1">
            <a:schemeClr val="accent6"/>
          </a:effectRef>
          <a:fontRef idx="minor">
            <a:schemeClr val="dk1"/>
          </a:fontRef>
        </dgm:style>
      </dgm:prSet>
      <dgm:spPr>
        <a:solidFill>
          <a:srgbClr val="A9CCDB"/>
        </a:solidFill>
      </dgm:spPr>
      <dgm:t>
        <a:bodyPr/>
        <a:lstStyle/>
        <a:p>
          <a:r>
            <a:rPr lang="en-US" sz="2000" b="1" dirty="0" smtClean="0">
              <a:solidFill>
                <a:schemeClr val="tx1"/>
              </a:solidFill>
            </a:rPr>
            <a:t>DO</a:t>
          </a:r>
          <a:endParaRPr lang="en-US" sz="2000" b="1" dirty="0">
            <a:solidFill>
              <a:schemeClr val="tx1"/>
            </a:solidFill>
          </a:endParaRPr>
        </a:p>
      </dgm:t>
    </dgm:pt>
    <dgm:pt modelId="{B41EF5F7-8E57-4F8F-A769-F15D5FD20997}" type="parTrans" cxnId="{8EFE51CF-7800-40F0-8434-8F713D64F567}">
      <dgm:prSet/>
      <dgm:spPr/>
      <dgm:t>
        <a:bodyPr/>
        <a:lstStyle/>
        <a:p>
          <a:endParaRPr lang="en-US"/>
        </a:p>
      </dgm:t>
    </dgm:pt>
    <dgm:pt modelId="{8C95C7A9-ECC2-4BDE-82CA-132292846610}" type="sibTrans" cxnId="{8EFE51CF-7800-40F0-8434-8F713D64F567}">
      <dgm:prSet/>
      <dgm:spPr/>
      <dgm:t>
        <a:bodyPr/>
        <a:lstStyle/>
        <a:p>
          <a:endParaRPr lang="en-US"/>
        </a:p>
      </dgm:t>
    </dgm:pt>
    <dgm:pt modelId="{87CC21B8-DABB-4AD6-9474-15E27FB3CD99}">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Implement processes</a:t>
          </a:r>
          <a:endParaRPr lang="en-US" sz="1400" dirty="0"/>
        </a:p>
      </dgm:t>
    </dgm:pt>
    <dgm:pt modelId="{5B6F0A3C-1298-4939-B2D7-407C99A4AE60}" type="parTrans" cxnId="{871660C5-376A-46AD-910C-3D30C188866C}">
      <dgm:prSet/>
      <dgm:spPr/>
      <dgm:t>
        <a:bodyPr/>
        <a:lstStyle/>
        <a:p>
          <a:endParaRPr lang="en-US"/>
        </a:p>
      </dgm:t>
    </dgm:pt>
    <dgm:pt modelId="{11B5EC5C-36D6-453F-A1CA-5F4615298A0F}" type="sibTrans" cxnId="{871660C5-376A-46AD-910C-3D30C188866C}">
      <dgm:prSet/>
      <dgm:spPr/>
      <dgm:t>
        <a:bodyPr/>
        <a:lstStyle/>
        <a:p>
          <a:endParaRPr lang="en-US"/>
        </a:p>
      </dgm:t>
    </dgm:pt>
    <dgm:pt modelId="{1A7787D2-82A2-4309-9416-08A04AB4CEBD}">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CHECK</a:t>
          </a:r>
          <a:endParaRPr lang="en-US" sz="2000" b="1" dirty="0">
            <a:solidFill>
              <a:schemeClr val="tx1"/>
            </a:solidFill>
          </a:endParaRPr>
        </a:p>
      </dgm:t>
    </dgm:pt>
    <dgm:pt modelId="{59FE8AC6-2C76-4E2A-808E-915FBEA6716E}" type="parTrans" cxnId="{CBD95B89-1CA4-4FDE-A3AE-57592D8C6BBA}">
      <dgm:prSet/>
      <dgm:spPr/>
      <dgm:t>
        <a:bodyPr/>
        <a:lstStyle/>
        <a:p>
          <a:endParaRPr lang="en-US"/>
        </a:p>
      </dgm:t>
    </dgm:pt>
    <dgm:pt modelId="{180B6A86-B002-4168-8FDD-D05C48A642B1}" type="sibTrans" cxnId="{CBD95B89-1CA4-4FDE-A3AE-57592D8C6BBA}">
      <dgm:prSet/>
      <dgm:spPr/>
      <dgm:t>
        <a:bodyPr/>
        <a:lstStyle/>
        <a:p>
          <a:endParaRPr lang="en-US"/>
        </a:p>
      </dgm:t>
    </dgm:pt>
    <dgm:pt modelId="{5A760FC8-CEFD-4CAA-AD0F-9124A90DFB32}">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Monitor/measure processes and products against objectives and requirements</a:t>
          </a:r>
          <a:endParaRPr lang="en-US" sz="1400" dirty="0"/>
        </a:p>
      </dgm:t>
    </dgm:pt>
    <dgm:pt modelId="{057916DE-0040-46ED-8A35-69AED43A0477}" type="parTrans" cxnId="{606BEF0E-D588-4F87-BF09-4E630EF28908}">
      <dgm:prSet/>
      <dgm:spPr/>
      <dgm:t>
        <a:bodyPr/>
        <a:lstStyle/>
        <a:p>
          <a:endParaRPr lang="en-US"/>
        </a:p>
      </dgm:t>
    </dgm:pt>
    <dgm:pt modelId="{4F366442-3EB2-4D88-BD1A-C815896837D6}" type="sibTrans" cxnId="{606BEF0E-D588-4F87-BF09-4E630EF28908}">
      <dgm:prSet/>
      <dgm:spPr/>
      <dgm:t>
        <a:bodyPr/>
        <a:lstStyle/>
        <a:p>
          <a:endParaRPr lang="en-US"/>
        </a:p>
      </dgm:t>
    </dgm:pt>
    <dgm:pt modelId="{3FE6DA02-C4DA-4343-A9D5-EE031E19B11D}">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369F6052-56F3-4B3C-BF98-6B67C110E4D9}" type="parTrans" cxnId="{398DB9B9-1F42-42E8-A24A-5B18C6837286}">
      <dgm:prSet/>
      <dgm:spPr/>
      <dgm:t>
        <a:bodyPr/>
        <a:lstStyle/>
        <a:p>
          <a:endParaRPr lang="en-US"/>
        </a:p>
      </dgm:t>
    </dgm:pt>
    <dgm:pt modelId="{452B7AF6-A87A-42E3-B2BC-8BE35EB110BD}" type="sibTrans" cxnId="{398DB9B9-1F42-42E8-A24A-5B18C6837286}">
      <dgm:prSet/>
      <dgm:spPr/>
      <dgm:t>
        <a:bodyPr/>
        <a:lstStyle/>
        <a:p>
          <a:endParaRPr lang="en-US"/>
        </a:p>
      </dgm:t>
    </dgm:pt>
    <dgm:pt modelId="{BB676AF3-5262-4D29-BD81-1A98835E6190}">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0D685FFF-8647-41BB-91DF-72F44DE76E97}" type="parTrans" cxnId="{365513D4-EE4C-4DF1-8A28-6BDD201375E5}">
      <dgm:prSet/>
      <dgm:spPr/>
      <dgm:t>
        <a:bodyPr/>
        <a:lstStyle/>
        <a:p>
          <a:endParaRPr lang="en-US"/>
        </a:p>
      </dgm:t>
    </dgm:pt>
    <dgm:pt modelId="{FB36E548-1875-4399-8086-5825A1B67963}" type="sibTrans" cxnId="{365513D4-EE4C-4DF1-8A28-6BDD201375E5}">
      <dgm:prSet/>
      <dgm:spPr/>
      <dgm:t>
        <a:bodyPr/>
        <a:lstStyle/>
        <a:p>
          <a:endParaRPr lang="en-US"/>
        </a:p>
      </dgm:t>
    </dgm:pt>
    <dgm:pt modelId="{8A8619DC-A93C-4C83-B399-0AC927279F44}" type="pres">
      <dgm:prSet presAssocID="{67B6E197-0789-4641-8EB5-26DB56F0BF22}" presName="cycleMatrixDiagram" presStyleCnt="0">
        <dgm:presLayoutVars>
          <dgm:chMax val="1"/>
          <dgm:dir/>
          <dgm:animLvl val="lvl"/>
          <dgm:resizeHandles val="exact"/>
        </dgm:presLayoutVars>
      </dgm:prSet>
      <dgm:spPr/>
      <dgm:t>
        <a:bodyPr/>
        <a:lstStyle/>
        <a:p>
          <a:endParaRPr lang="en-US"/>
        </a:p>
      </dgm:t>
    </dgm:pt>
    <dgm:pt modelId="{16055409-2CF9-4F92-8B0C-6981B38E1D16}" type="pres">
      <dgm:prSet presAssocID="{67B6E197-0789-4641-8EB5-26DB56F0BF22}" presName="children" presStyleCnt="0"/>
      <dgm:spPr/>
    </dgm:pt>
    <dgm:pt modelId="{BDCBD83F-F43D-4909-A499-5475235C3023}" type="pres">
      <dgm:prSet presAssocID="{67B6E197-0789-4641-8EB5-26DB56F0BF22}" presName="child1group" presStyleCnt="0"/>
      <dgm:spPr/>
    </dgm:pt>
    <dgm:pt modelId="{2D31EDAC-C1F9-431D-AB2A-3F6EF47BED60}" type="pres">
      <dgm:prSet presAssocID="{67B6E197-0789-4641-8EB5-26DB56F0BF22}" presName="child1" presStyleLbl="bgAcc1" presStyleIdx="0" presStyleCnt="4"/>
      <dgm:spPr/>
      <dgm:t>
        <a:bodyPr/>
        <a:lstStyle/>
        <a:p>
          <a:endParaRPr lang="en-US"/>
        </a:p>
      </dgm:t>
    </dgm:pt>
    <dgm:pt modelId="{6E4E8018-71E8-497C-A644-867C9E7A0068}" type="pres">
      <dgm:prSet presAssocID="{67B6E197-0789-4641-8EB5-26DB56F0BF22}" presName="child1Text" presStyleLbl="bgAcc1" presStyleIdx="0" presStyleCnt="4">
        <dgm:presLayoutVars>
          <dgm:bulletEnabled val="1"/>
        </dgm:presLayoutVars>
      </dgm:prSet>
      <dgm:spPr/>
      <dgm:t>
        <a:bodyPr/>
        <a:lstStyle/>
        <a:p>
          <a:endParaRPr lang="en-US"/>
        </a:p>
      </dgm:t>
    </dgm:pt>
    <dgm:pt modelId="{04B5C968-9B50-44A9-922F-E7D79ADB5BF6}" type="pres">
      <dgm:prSet presAssocID="{67B6E197-0789-4641-8EB5-26DB56F0BF22}" presName="child2group" presStyleCnt="0"/>
      <dgm:spPr/>
    </dgm:pt>
    <dgm:pt modelId="{243A2988-EABE-4CF5-85B7-55D9F89239B4}" type="pres">
      <dgm:prSet presAssocID="{67B6E197-0789-4641-8EB5-26DB56F0BF22}" presName="child2" presStyleLbl="bgAcc1" presStyleIdx="1" presStyleCnt="4" custScaleX="121402" custScaleY="103198" custLinFactNeighborX="15071" custLinFactNeighborY="-684"/>
      <dgm:spPr/>
      <dgm:t>
        <a:bodyPr/>
        <a:lstStyle/>
        <a:p>
          <a:endParaRPr lang="en-US"/>
        </a:p>
      </dgm:t>
    </dgm:pt>
    <dgm:pt modelId="{5C16089E-9E5D-4AD7-B2C0-5B83E14CAB90}" type="pres">
      <dgm:prSet presAssocID="{67B6E197-0789-4641-8EB5-26DB56F0BF22}" presName="child2Text" presStyleLbl="bgAcc1" presStyleIdx="1" presStyleCnt="4">
        <dgm:presLayoutVars>
          <dgm:bulletEnabled val="1"/>
        </dgm:presLayoutVars>
      </dgm:prSet>
      <dgm:spPr/>
      <dgm:t>
        <a:bodyPr/>
        <a:lstStyle/>
        <a:p>
          <a:endParaRPr lang="en-US"/>
        </a:p>
      </dgm:t>
    </dgm:pt>
    <dgm:pt modelId="{55BC8200-482A-4F2E-AB69-2E596BB149FD}" type="pres">
      <dgm:prSet presAssocID="{67B6E197-0789-4641-8EB5-26DB56F0BF22}" presName="child3group" presStyleCnt="0"/>
      <dgm:spPr/>
    </dgm:pt>
    <dgm:pt modelId="{E981E84D-0A03-4CDB-8189-0DEDE6C00EB5}" type="pres">
      <dgm:prSet presAssocID="{67B6E197-0789-4641-8EB5-26DB56F0BF22}" presName="child3" presStyleLbl="bgAcc1" presStyleIdx="2" presStyleCnt="4" custLinFactNeighborX="11893" custLinFactNeighborY="-684"/>
      <dgm:spPr/>
      <dgm:t>
        <a:bodyPr/>
        <a:lstStyle/>
        <a:p>
          <a:endParaRPr lang="en-US"/>
        </a:p>
      </dgm:t>
    </dgm:pt>
    <dgm:pt modelId="{B000A430-8C16-4A14-972B-C43BDD4738C3}" type="pres">
      <dgm:prSet presAssocID="{67B6E197-0789-4641-8EB5-26DB56F0BF22}" presName="child3Text" presStyleLbl="bgAcc1" presStyleIdx="2" presStyleCnt="4">
        <dgm:presLayoutVars>
          <dgm:bulletEnabled val="1"/>
        </dgm:presLayoutVars>
      </dgm:prSet>
      <dgm:spPr/>
      <dgm:t>
        <a:bodyPr/>
        <a:lstStyle/>
        <a:p>
          <a:endParaRPr lang="en-US"/>
        </a:p>
      </dgm:t>
    </dgm:pt>
    <dgm:pt modelId="{F309CCFD-7CCD-4CD5-A2C7-225B4DFB5FFD}" type="pres">
      <dgm:prSet presAssocID="{67B6E197-0789-4641-8EB5-26DB56F0BF22}" presName="child4group" presStyleCnt="0"/>
      <dgm:spPr/>
    </dgm:pt>
    <dgm:pt modelId="{B435F75D-3FB3-4A51-8028-FD9839ED4E31}" type="pres">
      <dgm:prSet presAssocID="{67B6E197-0789-4641-8EB5-26DB56F0BF22}" presName="child4" presStyleLbl="bgAcc1" presStyleIdx="3" presStyleCnt="4"/>
      <dgm:spPr/>
      <dgm:t>
        <a:bodyPr/>
        <a:lstStyle/>
        <a:p>
          <a:endParaRPr lang="en-US"/>
        </a:p>
      </dgm:t>
    </dgm:pt>
    <dgm:pt modelId="{20087C27-9AD5-4AD3-8E19-FAF1979DEC5A}" type="pres">
      <dgm:prSet presAssocID="{67B6E197-0789-4641-8EB5-26DB56F0BF22}" presName="child4Text" presStyleLbl="bgAcc1" presStyleIdx="3" presStyleCnt="4">
        <dgm:presLayoutVars>
          <dgm:bulletEnabled val="1"/>
        </dgm:presLayoutVars>
      </dgm:prSet>
      <dgm:spPr/>
      <dgm:t>
        <a:bodyPr/>
        <a:lstStyle/>
        <a:p>
          <a:endParaRPr lang="en-US"/>
        </a:p>
      </dgm:t>
    </dgm:pt>
    <dgm:pt modelId="{56006B2F-D464-4FF2-8574-BC0BFFCC2183}" type="pres">
      <dgm:prSet presAssocID="{67B6E197-0789-4641-8EB5-26DB56F0BF22}" presName="childPlaceholder" presStyleCnt="0"/>
      <dgm:spPr/>
    </dgm:pt>
    <dgm:pt modelId="{8597B415-85BD-463C-804D-7A7B2BCC9454}" type="pres">
      <dgm:prSet presAssocID="{67B6E197-0789-4641-8EB5-26DB56F0BF22}" presName="circle" presStyleCnt="0"/>
      <dgm:spPr/>
    </dgm:pt>
    <dgm:pt modelId="{825C681B-9568-4F95-87E3-A8C39978991B}" type="pres">
      <dgm:prSet presAssocID="{67B6E197-0789-4641-8EB5-26DB56F0BF22}" presName="quadrant1" presStyleLbl="node1" presStyleIdx="0" presStyleCnt="4">
        <dgm:presLayoutVars>
          <dgm:chMax val="1"/>
          <dgm:bulletEnabled val="1"/>
        </dgm:presLayoutVars>
      </dgm:prSet>
      <dgm:spPr/>
      <dgm:t>
        <a:bodyPr/>
        <a:lstStyle/>
        <a:p>
          <a:endParaRPr lang="en-US"/>
        </a:p>
      </dgm:t>
    </dgm:pt>
    <dgm:pt modelId="{048D39E8-4FCA-43BD-ADC6-D5CD4217F81F}" type="pres">
      <dgm:prSet presAssocID="{67B6E197-0789-4641-8EB5-26DB56F0BF22}" presName="quadrant2" presStyleLbl="node1" presStyleIdx="1" presStyleCnt="4">
        <dgm:presLayoutVars>
          <dgm:chMax val="1"/>
          <dgm:bulletEnabled val="1"/>
        </dgm:presLayoutVars>
      </dgm:prSet>
      <dgm:spPr/>
      <dgm:t>
        <a:bodyPr/>
        <a:lstStyle/>
        <a:p>
          <a:endParaRPr lang="en-US"/>
        </a:p>
      </dgm:t>
    </dgm:pt>
    <dgm:pt modelId="{EB002B18-9305-4660-95DC-2CD8395C39F1}" type="pres">
      <dgm:prSet presAssocID="{67B6E197-0789-4641-8EB5-26DB56F0BF22}" presName="quadrant3" presStyleLbl="node1" presStyleIdx="2" presStyleCnt="4">
        <dgm:presLayoutVars>
          <dgm:chMax val="1"/>
          <dgm:bulletEnabled val="1"/>
        </dgm:presLayoutVars>
      </dgm:prSet>
      <dgm:spPr/>
      <dgm:t>
        <a:bodyPr/>
        <a:lstStyle/>
        <a:p>
          <a:endParaRPr lang="en-US"/>
        </a:p>
      </dgm:t>
    </dgm:pt>
    <dgm:pt modelId="{6ACC24A6-D174-44EB-87C4-17466A30FB0D}" type="pres">
      <dgm:prSet presAssocID="{67B6E197-0789-4641-8EB5-26DB56F0BF22}" presName="quadrant4" presStyleLbl="node1" presStyleIdx="3" presStyleCnt="4" custScaleX="100838" custScaleY="101770" custLinFactNeighborX="788" custLinFactNeighborY="466">
        <dgm:presLayoutVars>
          <dgm:chMax val="1"/>
          <dgm:bulletEnabled val="1"/>
        </dgm:presLayoutVars>
      </dgm:prSet>
      <dgm:spPr/>
      <dgm:t>
        <a:bodyPr/>
        <a:lstStyle/>
        <a:p>
          <a:endParaRPr lang="en-US"/>
        </a:p>
      </dgm:t>
    </dgm:pt>
    <dgm:pt modelId="{F1EEDE0B-CE96-446D-8F27-44DA9535AF64}" type="pres">
      <dgm:prSet presAssocID="{67B6E197-0789-4641-8EB5-26DB56F0BF22}" presName="quadrantPlaceholder" presStyleCnt="0"/>
      <dgm:spPr/>
    </dgm:pt>
    <dgm:pt modelId="{49067D04-2CA0-4BC5-86B3-02D79C8CA63A}" type="pres">
      <dgm:prSet presAssocID="{67B6E197-0789-4641-8EB5-26DB56F0BF22}" presName="center1" presStyleLbl="fgShp" presStyleIdx="0" presStyleCnt="2"/>
      <dgm:spPr/>
    </dgm:pt>
    <dgm:pt modelId="{7B97FD27-EB99-49A6-8847-EDD1A398B9A5}" type="pres">
      <dgm:prSet presAssocID="{67B6E197-0789-4641-8EB5-26DB56F0BF22}" presName="center2" presStyleLbl="fgShp" presStyleIdx="1" presStyleCnt="2"/>
      <dgm:spPr/>
    </dgm:pt>
  </dgm:ptLst>
  <dgm:cxnLst>
    <dgm:cxn modelId="{580332EA-8385-499B-8CED-BCD31844F8CA}" type="presOf" srcId="{5A760FC8-CEFD-4CAA-AD0F-9124A90DFB32}" destId="{20087C27-9AD5-4AD3-8E19-FAF1979DEC5A}" srcOrd="1" destOrd="0" presId="urn:microsoft.com/office/officeart/2005/8/layout/cycle4#2"/>
    <dgm:cxn modelId="{871660C5-376A-46AD-910C-3D30C188866C}" srcId="{944C457F-CB4C-4C5F-9BC6-BD5E40A237E2}" destId="{87CC21B8-DABB-4AD6-9474-15E27FB3CD99}" srcOrd="1" destOrd="0" parTransId="{5B6F0A3C-1298-4939-B2D7-407C99A4AE60}" sibTransId="{11B5EC5C-36D6-453F-A1CA-5F4615298A0F}"/>
    <dgm:cxn modelId="{F60408D0-4F72-491E-869F-321571532229}" type="presOf" srcId="{EE9C57E0-1A71-4C95-857F-48F8D6E5F57E}" destId="{6E4E8018-71E8-497C-A644-867C9E7A0068}" srcOrd="1" destOrd="1" presId="urn:microsoft.com/office/officeart/2005/8/layout/cycle4#2"/>
    <dgm:cxn modelId="{1D976C15-7531-4ECA-A2ED-AE543FCAFB8B}" type="presOf" srcId="{1A7787D2-82A2-4309-9416-08A04AB4CEBD}" destId="{6ACC24A6-D174-44EB-87C4-17466A30FB0D}" srcOrd="0" destOrd="0" presId="urn:microsoft.com/office/officeart/2005/8/layout/cycle4#2"/>
    <dgm:cxn modelId="{4C1A80A4-3140-48D7-A054-7F572C275108}" type="presOf" srcId="{3FE6DA02-C4DA-4343-A9D5-EE031E19B11D}" destId="{E981E84D-0A03-4CDB-8189-0DEDE6C00EB5}" srcOrd="0" destOrd="0" presId="urn:microsoft.com/office/officeart/2005/8/layout/cycle4#2"/>
    <dgm:cxn modelId="{C308895A-98A1-42F3-9CB3-E3D326B6C921}" type="presOf" srcId="{BB676AF3-5262-4D29-BD81-1A98835E6190}" destId="{6E4E8018-71E8-497C-A644-867C9E7A0068}" srcOrd="1" destOrd="0" presId="urn:microsoft.com/office/officeart/2005/8/layout/cycle4#2"/>
    <dgm:cxn modelId="{398DB9B9-1F42-42E8-A24A-5B18C6837286}" srcId="{944C457F-CB4C-4C5F-9BC6-BD5E40A237E2}" destId="{3FE6DA02-C4DA-4343-A9D5-EE031E19B11D}" srcOrd="0" destOrd="0" parTransId="{369F6052-56F3-4B3C-BF98-6B67C110E4D9}" sibTransId="{452B7AF6-A87A-42E3-B2BC-8BE35EB110BD}"/>
    <dgm:cxn modelId="{C3428DFF-D09C-4934-A5CA-FA693F80937D}" type="presOf" srcId="{064C9730-27C7-4848-91A0-A362A61ABCA1}" destId="{243A2988-EABE-4CF5-85B7-55D9F89239B4}" srcOrd="0" destOrd="0" presId="urn:microsoft.com/office/officeart/2005/8/layout/cycle4#2"/>
    <dgm:cxn modelId="{8EFE51CF-7800-40F0-8434-8F713D64F567}" srcId="{67B6E197-0789-4641-8EB5-26DB56F0BF22}" destId="{944C457F-CB4C-4C5F-9BC6-BD5E40A237E2}" srcOrd="2" destOrd="0" parTransId="{B41EF5F7-8E57-4F8F-A769-F15D5FD20997}" sibTransId="{8C95C7A9-ECC2-4BDE-82CA-132292846610}"/>
    <dgm:cxn modelId="{941C0C20-96C7-4F3F-8421-F25EF953D606}" type="presOf" srcId="{3FE6DA02-C4DA-4343-A9D5-EE031E19B11D}" destId="{B000A430-8C16-4A14-972B-C43BDD4738C3}" srcOrd="1" destOrd="0" presId="urn:microsoft.com/office/officeart/2005/8/layout/cycle4#2"/>
    <dgm:cxn modelId="{12395F77-FF41-439A-AC9E-31CD64B6C389}" type="presOf" srcId="{BB676AF3-5262-4D29-BD81-1A98835E6190}" destId="{2D31EDAC-C1F9-431D-AB2A-3F6EF47BED60}" srcOrd="0" destOrd="0" presId="urn:microsoft.com/office/officeart/2005/8/layout/cycle4#2"/>
    <dgm:cxn modelId="{FDE3B242-0B34-4D9F-8D23-180C9C029C7F}" type="presOf" srcId="{87CC21B8-DABB-4AD6-9474-15E27FB3CD99}" destId="{B000A430-8C16-4A14-972B-C43BDD4738C3}" srcOrd="1" destOrd="1" presId="urn:microsoft.com/office/officeart/2005/8/layout/cycle4#2"/>
    <dgm:cxn modelId="{606BEF0E-D588-4F87-BF09-4E630EF28908}" srcId="{1A7787D2-82A2-4309-9416-08A04AB4CEBD}" destId="{5A760FC8-CEFD-4CAA-AD0F-9124A90DFB32}" srcOrd="0" destOrd="0" parTransId="{057916DE-0040-46ED-8A35-69AED43A0477}" sibTransId="{4F366442-3EB2-4D88-BD1A-C815896837D6}"/>
    <dgm:cxn modelId="{CBD95B89-1CA4-4FDE-A3AE-57592D8C6BBA}" srcId="{67B6E197-0789-4641-8EB5-26DB56F0BF22}" destId="{1A7787D2-82A2-4309-9416-08A04AB4CEBD}" srcOrd="3" destOrd="0" parTransId="{59FE8AC6-2C76-4E2A-808E-915FBEA6716E}" sibTransId="{180B6A86-B002-4168-8FDD-D05C48A642B1}"/>
    <dgm:cxn modelId="{9DDE9983-27C2-4984-8D43-E763499DCFC5}" type="presOf" srcId="{064C9730-27C7-4848-91A0-A362A61ABCA1}" destId="{5C16089E-9E5D-4AD7-B2C0-5B83E14CAB90}" srcOrd="1" destOrd="0" presId="urn:microsoft.com/office/officeart/2005/8/layout/cycle4#2"/>
    <dgm:cxn modelId="{29926D1A-893B-4729-8B2B-ED0A0403E6CE}" type="presOf" srcId="{4D0A4D68-0820-4147-8468-7754CE23F7E2}" destId="{048D39E8-4FCA-43BD-ADC6-D5CD4217F81F}" srcOrd="0" destOrd="0" presId="urn:microsoft.com/office/officeart/2005/8/layout/cycle4#2"/>
    <dgm:cxn modelId="{14B42B6B-08CD-45E2-B8B5-E3896DB61D42}" type="presOf" srcId="{67B6E197-0789-4641-8EB5-26DB56F0BF22}" destId="{8A8619DC-A93C-4C83-B399-0AC927279F44}" srcOrd="0" destOrd="0" presId="urn:microsoft.com/office/officeart/2005/8/layout/cycle4#2"/>
    <dgm:cxn modelId="{1B160FB5-1FF2-404D-A5F3-BBEDB5196C6E}" srcId="{67B6E197-0789-4641-8EB5-26DB56F0BF22}" destId="{4D0A4D68-0820-4147-8468-7754CE23F7E2}" srcOrd="1" destOrd="0" parTransId="{9933CA1A-E957-46A3-ABA2-AEE56716704A}" sibTransId="{299CD84D-FCBD-4DEC-8EA0-98F1D8419B30}"/>
    <dgm:cxn modelId="{BF75013A-DCA2-4B42-AD2E-7EA64BB909EC}" type="presOf" srcId="{87CC21B8-DABB-4AD6-9474-15E27FB3CD99}" destId="{E981E84D-0A03-4CDB-8189-0DEDE6C00EB5}" srcOrd="0" destOrd="1" presId="urn:microsoft.com/office/officeart/2005/8/layout/cycle4#2"/>
    <dgm:cxn modelId="{B18D4B54-C78B-4940-A920-CBAF89E599A9}" type="presOf" srcId="{944C457F-CB4C-4C5F-9BC6-BD5E40A237E2}" destId="{EB002B18-9305-4660-95DC-2CD8395C39F1}" srcOrd="0" destOrd="0" presId="urn:microsoft.com/office/officeart/2005/8/layout/cycle4#2"/>
    <dgm:cxn modelId="{5F96D38B-BFCA-43E5-8FDA-4167C070924B}" type="presOf" srcId="{EE9C57E0-1A71-4C95-857F-48F8D6E5F57E}" destId="{2D31EDAC-C1F9-431D-AB2A-3F6EF47BED60}" srcOrd="0" destOrd="1" presId="urn:microsoft.com/office/officeart/2005/8/layout/cycle4#2"/>
    <dgm:cxn modelId="{C955DEF3-A64E-4797-B9F9-8F27478B9BC1}" srcId="{4160AE53-472A-4FA7-99DF-43A5DAD5E9BF}" destId="{EE9C57E0-1A71-4C95-857F-48F8D6E5F57E}" srcOrd="1" destOrd="0" parTransId="{833498CB-6ABE-4735-8466-D0547F77F75B}" sibTransId="{00A4031A-A0DC-41BB-B6D4-D5E025CCB617}"/>
    <dgm:cxn modelId="{887C981E-1461-4515-A05D-15A15F86F46A}" srcId="{4D0A4D68-0820-4147-8468-7754CE23F7E2}" destId="{064C9730-27C7-4848-91A0-A362A61ABCA1}" srcOrd="0" destOrd="0" parTransId="{70F80650-F07F-472D-8216-13311FA630C1}" sibTransId="{0FC00806-601A-4D8F-B153-84DE194BBD2E}"/>
    <dgm:cxn modelId="{365513D4-EE4C-4DF1-8A28-6BDD201375E5}" srcId="{4160AE53-472A-4FA7-99DF-43A5DAD5E9BF}" destId="{BB676AF3-5262-4D29-BD81-1A98835E6190}" srcOrd="0" destOrd="0" parTransId="{0D685FFF-8647-41BB-91DF-72F44DE76E97}" sibTransId="{FB36E548-1875-4399-8086-5825A1B67963}"/>
    <dgm:cxn modelId="{1236349E-D12F-4AA8-B4A4-587CD30A48ED}" srcId="{67B6E197-0789-4641-8EB5-26DB56F0BF22}" destId="{4160AE53-472A-4FA7-99DF-43A5DAD5E9BF}" srcOrd="0" destOrd="0" parTransId="{0A78ABB9-9644-40F9-99A5-29DBBE565CC8}" sibTransId="{36B4EF9F-F76F-4265-97A0-4DB215BAC50E}"/>
    <dgm:cxn modelId="{5CB91478-F88B-4CE2-B23B-4049762A7770}" type="presOf" srcId="{5A760FC8-CEFD-4CAA-AD0F-9124A90DFB32}" destId="{B435F75D-3FB3-4A51-8028-FD9839ED4E31}" srcOrd="0" destOrd="0" presId="urn:microsoft.com/office/officeart/2005/8/layout/cycle4#2"/>
    <dgm:cxn modelId="{B1190D33-B62D-4E6F-AC82-A3475871D530}" type="presOf" srcId="{4160AE53-472A-4FA7-99DF-43A5DAD5E9BF}" destId="{825C681B-9568-4F95-87E3-A8C39978991B}" srcOrd="0" destOrd="0" presId="urn:microsoft.com/office/officeart/2005/8/layout/cycle4#2"/>
    <dgm:cxn modelId="{7D4B7A5C-0168-4A55-B601-FBF8C6586157}" type="presParOf" srcId="{8A8619DC-A93C-4C83-B399-0AC927279F44}" destId="{16055409-2CF9-4F92-8B0C-6981B38E1D16}" srcOrd="0" destOrd="0" presId="urn:microsoft.com/office/officeart/2005/8/layout/cycle4#2"/>
    <dgm:cxn modelId="{E512CC6C-6A32-4B12-B875-BD195B90761F}" type="presParOf" srcId="{16055409-2CF9-4F92-8B0C-6981B38E1D16}" destId="{BDCBD83F-F43D-4909-A499-5475235C3023}" srcOrd="0" destOrd="0" presId="urn:microsoft.com/office/officeart/2005/8/layout/cycle4#2"/>
    <dgm:cxn modelId="{B0DBDFC2-0465-4A19-B790-A1B39F48503F}" type="presParOf" srcId="{BDCBD83F-F43D-4909-A499-5475235C3023}" destId="{2D31EDAC-C1F9-431D-AB2A-3F6EF47BED60}" srcOrd="0" destOrd="0" presId="urn:microsoft.com/office/officeart/2005/8/layout/cycle4#2"/>
    <dgm:cxn modelId="{DE70A472-66CB-4DDD-8A91-5F21A0695DA2}" type="presParOf" srcId="{BDCBD83F-F43D-4909-A499-5475235C3023}" destId="{6E4E8018-71E8-497C-A644-867C9E7A0068}" srcOrd="1" destOrd="0" presId="urn:microsoft.com/office/officeart/2005/8/layout/cycle4#2"/>
    <dgm:cxn modelId="{B636B8CE-72A2-4FF7-AA15-E79CD536CBE2}" type="presParOf" srcId="{16055409-2CF9-4F92-8B0C-6981B38E1D16}" destId="{04B5C968-9B50-44A9-922F-E7D79ADB5BF6}" srcOrd="1" destOrd="0" presId="urn:microsoft.com/office/officeart/2005/8/layout/cycle4#2"/>
    <dgm:cxn modelId="{4AB73B5F-B038-41AD-AD87-55528D890333}" type="presParOf" srcId="{04B5C968-9B50-44A9-922F-E7D79ADB5BF6}" destId="{243A2988-EABE-4CF5-85B7-55D9F89239B4}" srcOrd="0" destOrd="0" presId="urn:microsoft.com/office/officeart/2005/8/layout/cycle4#2"/>
    <dgm:cxn modelId="{563B3644-0343-4FFB-9897-6AAC02105E54}" type="presParOf" srcId="{04B5C968-9B50-44A9-922F-E7D79ADB5BF6}" destId="{5C16089E-9E5D-4AD7-B2C0-5B83E14CAB90}" srcOrd="1" destOrd="0" presId="urn:microsoft.com/office/officeart/2005/8/layout/cycle4#2"/>
    <dgm:cxn modelId="{65925B33-7708-4DA5-9231-38B0C3F9A490}" type="presParOf" srcId="{16055409-2CF9-4F92-8B0C-6981B38E1D16}" destId="{55BC8200-482A-4F2E-AB69-2E596BB149FD}" srcOrd="2" destOrd="0" presId="urn:microsoft.com/office/officeart/2005/8/layout/cycle4#2"/>
    <dgm:cxn modelId="{DC839FA0-2047-4EAB-9289-67B642952132}" type="presParOf" srcId="{55BC8200-482A-4F2E-AB69-2E596BB149FD}" destId="{E981E84D-0A03-4CDB-8189-0DEDE6C00EB5}" srcOrd="0" destOrd="0" presId="urn:microsoft.com/office/officeart/2005/8/layout/cycle4#2"/>
    <dgm:cxn modelId="{05C6D6A5-80AC-480F-A221-27456C1FC56C}" type="presParOf" srcId="{55BC8200-482A-4F2E-AB69-2E596BB149FD}" destId="{B000A430-8C16-4A14-972B-C43BDD4738C3}" srcOrd="1" destOrd="0" presId="urn:microsoft.com/office/officeart/2005/8/layout/cycle4#2"/>
    <dgm:cxn modelId="{E84E3369-53F1-4E26-B328-E07A218AE2E2}" type="presParOf" srcId="{16055409-2CF9-4F92-8B0C-6981B38E1D16}" destId="{F309CCFD-7CCD-4CD5-A2C7-225B4DFB5FFD}" srcOrd="3" destOrd="0" presId="urn:microsoft.com/office/officeart/2005/8/layout/cycle4#2"/>
    <dgm:cxn modelId="{A1862D30-C6BA-4EC0-A9DD-80E2328954A1}" type="presParOf" srcId="{F309CCFD-7CCD-4CD5-A2C7-225B4DFB5FFD}" destId="{B435F75D-3FB3-4A51-8028-FD9839ED4E31}" srcOrd="0" destOrd="0" presId="urn:microsoft.com/office/officeart/2005/8/layout/cycle4#2"/>
    <dgm:cxn modelId="{6E8DF124-1D11-4E70-88E6-6D6BF98D942C}" type="presParOf" srcId="{F309CCFD-7CCD-4CD5-A2C7-225B4DFB5FFD}" destId="{20087C27-9AD5-4AD3-8E19-FAF1979DEC5A}" srcOrd="1" destOrd="0" presId="urn:microsoft.com/office/officeart/2005/8/layout/cycle4#2"/>
    <dgm:cxn modelId="{ACF29046-F460-4C6F-B74B-7298F50AE7BB}" type="presParOf" srcId="{16055409-2CF9-4F92-8B0C-6981B38E1D16}" destId="{56006B2F-D464-4FF2-8574-BC0BFFCC2183}" srcOrd="4" destOrd="0" presId="urn:microsoft.com/office/officeart/2005/8/layout/cycle4#2"/>
    <dgm:cxn modelId="{1B0F2874-1FD2-4E56-B46B-A7491C2FF629}" type="presParOf" srcId="{8A8619DC-A93C-4C83-B399-0AC927279F44}" destId="{8597B415-85BD-463C-804D-7A7B2BCC9454}" srcOrd="1" destOrd="0" presId="urn:microsoft.com/office/officeart/2005/8/layout/cycle4#2"/>
    <dgm:cxn modelId="{21931EB9-1F10-49CB-87EB-822DF5FEBEDA}" type="presParOf" srcId="{8597B415-85BD-463C-804D-7A7B2BCC9454}" destId="{825C681B-9568-4F95-87E3-A8C39978991B}" srcOrd="0" destOrd="0" presId="urn:microsoft.com/office/officeart/2005/8/layout/cycle4#2"/>
    <dgm:cxn modelId="{44BD9704-864D-4314-888F-279B7A70DB65}" type="presParOf" srcId="{8597B415-85BD-463C-804D-7A7B2BCC9454}" destId="{048D39E8-4FCA-43BD-ADC6-D5CD4217F81F}" srcOrd="1" destOrd="0" presId="urn:microsoft.com/office/officeart/2005/8/layout/cycle4#2"/>
    <dgm:cxn modelId="{1DAD4FF5-619C-4516-A459-C4D3CF214CAF}" type="presParOf" srcId="{8597B415-85BD-463C-804D-7A7B2BCC9454}" destId="{EB002B18-9305-4660-95DC-2CD8395C39F1}" srcOrd="2" destOrd="0" presId="urn:microsoft.com/office/officeart/2005/8/layout/cycle4#2"/>
    <dgm:cxn modelId="{D3C6D68F-7741-4593-88EE-10E7CC1C00A2}" type="presParOf" srcId="{8597B415-85BD-463C-804D-7A7B2BCC9454}" destId="{6ACC24A6-D174-44EB-87C4-17466A30FB0D}" srcOrd="3" destOrd="0" presId="urn:microsoft.com/office/officeart/2005/8/layout/cycle4#2"/>
    <dgm:cxn modelId="{E6E3AC57-BF7A-456A-ADF9-964BE1C1D9A4}" type="presParOf" srcId="{8597B415-85BD-463C-804D-7A7B2BCC9454}" destId="{F1EEDE0B-CE96-446D-8F27-44DA9535AF64}" srcOrd="4" destOrd="0" presId="urn:microsoft.com/office/officeart/2005/8/layout/cycle4#2"/>
    <dgm:cxn modelId="{4169F940-B4F4-43B1-9BB3-E8EAC0465AD0}" type="presParOf" srcId="{8A8619DC-A93C-4C83-B399-0AC927279F44}" destId="{49067D04-2CA0-4BC5-86B3-02D79C8CA63A}" srcOrd="2" destOrd="0" presId="urn:microsoft.com/office/officeart/2005/8/layout/cycle4#2"/>
    <dgm:cxn modelId="{44385567-7AA9-4EE6-B173-E1C10E794D78}" type="presParOf" srcId="{8A8619DC-A93C-4C83-B399-0AC927279F44}" destId="{7B97FD27-EB99-49A6-8847-EDD1A398B9A5}"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1E84D-0A03-4CDB-8189-0DEDE6C00EB5}">
      <dsp:nvSpPr>
        <dsp:cNvPr id="0" name=""/>
        <dsp:cNvSpPr/>
      </dsp:nvSpPr>
      <dsp:spPr>
        <a:xfrm>
          <a:off x="3569559" y="3630166"/>
          <a:ext cx="2178804" cy="1411371"/>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Implement processes</a:t>
          </a:r>
          <a:endParaRPr lang="en-US" sz="1400" kern="1200" dirty="0"/>
        </a:p>
      </dsp:txBody>
      <dsp:txXfrm>
        <a:off x="4254204" y="4014012"/>
        <a:ext cx="1463156" cy="996522"/>
      </dsp:txXfrm>
    </dsp:sp>
    <dsp:sp modelId="{B435F75D-3FB3-4A51-8028-FD9839ED4E31}">
      <dsp:nvSpPr>
        <dsp:cNvPr id="0" name=""/>
        <dsp:cNvSpPr/>
      </dsp:nvSpPr>
      <dsp:spPr>
        <a:xfrm>
          <a:off x="-109242" y="3639820"/>
          <a:ext cx="2178804" cy="1411371"/>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Monitor/measure processes and products against objectives and requirements</a:t>
          </a:r>
          <a:endParaRPr lang="en-US" sz="1400" kern="1200" dirty="0"/>
        </a:p>
      </dsp:txBody>
      <dsp:txXfrm>
        <a:off x="-78239" y="4023665"/>
        <a:ext cx="1463156" cy="996522"/>
      </dsp:txXfrm>
    </dsp:sp>
    <dsp:sp modelId="{243A2988-EABE-4CF5-85B7-55D9F89239B4}">
      <dsp:nvSpPr>
        <dsp:cNvPr id="0" name=""/>
        <dsp:cNvSpPr/>
      </dsp:nvSpPr>
      <dsp:spPr>
        <a:xfrm>
          <a:off x="3212494" y="608435"/>
          <a:ext cx="2645111" cy="145650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Set objectives and processes to deliver products that meet customer requirements</a:t>
          </a:r>
          <a:endParaRPr lang="en-US" sz="1400" kern="1200" dirty="0"/>
        </a:p>
      </dsp:txBody>
      <dsp:txXfrm>
        <a:off x="4038023" y="640430"/>
        <a:ext cx="1787588" cy="1028390"/>
      </dsp:txXfrm>
    </dsp:sp>
    <dsp:sp modelId="{2D31EDAC-C1F9-431D-AB2A-3F6EF47BED60}">
      <dsp:nvSpPr>
        <dsp:cNvPr id="0" name=""/>
        <dsp:cNvSpPr/>
      </dsp:nvSpPr>
      <dsp:spPr>
        <a:xfrm>
          <a:off x="-109242" y="640656"/>
          <a:ext cx="2178804" cy="1411371"/>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Take action to improve</a:t>
          </a:r>
          <a:endParaRPr lang="en-US" sz="1400" kern="1200" dirty="0"/>
        </a:p>
      </dsp:txBody>
      <dsp:txXfrm>
        <a:off x="-78239" y="671659"/>
        <a:ext cx="1463156" cy="996522"/>
      </dsp:txXfrm>
    </dsp:sp>
    <dsp:sp modelId="{825C681B-9568-4F95-87E3-A8C39978991B}">
      <dsp:nvSpPr>
        <dsp:cNvPr id="0" name=""/>
        <dsp:cNvSpPr/>
      </dsp:nvSpPr>
      <dsp:spPr>
        <a:xfrm>
          <a:off x="920315" y="880773"/>
          <a:ext cx="1909761" cy="1909761"/>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a:t>
          </a:r>
          <a:endParaRPr lang="en-US" sz="2000" b="1" kern="1200" dirty="0">
            <a:solidFill>
              <a:schemeClr val="tx1"/>
            </a:solidFill>
          </a:endParaRPr>
        </a:p>
      </dsp:txBody>
      <dsp:txXfrm>
        <a:off x="1479671" y="1440129"/>
        <a:ext cx="1350405" cy="1350405"/>
      </dsp:txXfrm>
    </dsp:sp>
    <dsp:sp modelId="{048D39E8-4FCA-43BD-ADC6-D5CD4217F81F}">
      <dsp:nvSpPr>
        <dsp:cNvPr id="0" name=""/>
        <dsp:cNvSpPr/>
      </dsp:nvSpPr>
      <dsp:spPr>
        <a:xfrm rot="5400000">
          <a:off x="2918287" y="880773"/>
          <a:ext cx="1909761" cy="1909761"/>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a:t>
          </a:r>
          <a:endParaRPr lang="en-US" sz="2000" b="1" kern="1200" dirty="0">
            <a:solidFill>
              <a:schemeClr val="tx1"/>
            </a:solidFill>
          </a:endParaRPr>
        </a:p>
      </dsp:txBody>
      <dsp:txXfrm rot="-5400000">
        <a:off x="2918287" y="1440129"/>
        <a:ext cx="1350405" cy="1350405"/>
      </dsp:txXfrm>
    </dsp:sp>
    <dsp:sp modelId="{EB002B18-9305-4660-95DC-2CD8395C39F1}">
      <dsp:nvSpPr>
        <dsp:cNvPr id="0" name=""/>
        <dsp:cNvSpPr/>
      </dsp:nvSpPr>
      <dsp:spPr>
        <a:xfrm rot="10800000">
          <a:off x="2918287" y="2878745"/>
          <a:ext cx="1909761" cy="1909761"/>
        </a:xfrm>
        <a:prstGeom prst="pieWedge">
          <a:avLst/>
        </a:prstGeom>
        <a:solidFill>
          <a:srgbClr val="A9CCDB"/>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a:t>
          </a:r>
          <a:endParaRPr lang="en-US" sz="2000" b="1" kern="1200" dirty="0">
            <a:solidFill>
              <a:schemeClr val="tx1"/>
            </a:solidFill>
          </a:endParaRPr>
        </a:p>
      </dsp:txBody>
      <dsp:txXfrm rot="10800000">
        <a:off x="2918287" y="2878745"/>
        <a:ext cx="1350405" cy="1350405"/>
      </dsp:txXfrm>
    </dsp:sp>
    <dsp:sp modelId="{6ACC24A6-D174-44EB-87C4-17466A30FB0D}">
      <dsp:nvSpPr>
        <dsp:cNvPr id="0" name=""/>
        <dsp:cNvSpPr/>
      </dsp:nvSpPr>
      <dsp:spPr>
        <a:xfrm rot="16200000">
          <a:off x="918462" y="2879642"/>
          <a:ext cx="1943564" cy="1925765"/>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CHECK</a:t>
          </a:r>
          <a:endParaRPr lang="en-US" sz="2000" b="1" kern="1200" dirty="0">
            <a:solidFill>
              <a:schemeClr val="tx1"/>
            </a:solidFill>
          </a:endParaRPr>
        </a:p>
      </dsp:txBody>
      <dsp:txXfrm rot="5400000">
        <a:off x="1491406" y="2870743"/>
        <a:ext cx="1361721" cy="1374307"/>
      </dsp:txXfrm>
    </dsp:sp>
    <dsp:sp modelId="{49067D04-2CA0-4BC5-86B3-02D79C8CA63A}">
      <dsp:nvSpPr>
        <dsp:cNvPr id="0" name=""/>
        <dsp:cNvSpPr/>
      </dsp:nvSpPr>
      <dsp:spPr>
        <a:xfrm>
          <a:off x="2544494" y="2437691"/>
          <a:ext cx="659374" cy="573369"/>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B97FD27-EB99-49A6-8847-EDD1A398B9A5}">
      <dsp:nvSpPr>
        <dsp:cNvPr id="0" name=""/>
        <dsp:cNvSpPr/>
      </dsp:nvSpPr>
      <dsp:spPr>
        <a:xfrm rot="10800000">
          <a:off x="2544494" y="2658218"/>
          <a:ext cx="659374" cy="573369"/>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29EEC7-187D-4389-8460-CFFC3C965AC7}" type="datetimeFigureOut">
              <a:rPr lang="en-US" smtClean="0"/>
              <a:t>10/31/2013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193F49-2A87-487D-9F61-738EE0C41938}" type="slidenum">
              <a:rPr lang="en-US" smtClean="0"/>
              <a:t>‹#›</a:t>
            </a:fld>
            <a:endParaRPr lang="en-US"/>
          </a:p>
        </p:txBody>
      </p:sp>
    </p:spTree>
    <p:extLst>
      <p:ext uri="{BB962C8B-B14F-4D97-AF65-F5344CB8AC3E}">
        <p14:creationId xmlns:p14="http://schemas.microsoft.com/office/powerpoint/2010/main" val="367235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4F443D-6533-470F-8D79-E8A63C60A160}"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7D854-7A8D-4A3D-A887-2A83629EDAD0}" type="slidenum">
              <a:rPr lang="en-US" smtClean="0"/>
              <a:t>‹#›</a:t>
            </a:fld>
            <a:endParaRPr lang="en-US"/>
          </a:p>
        </p:txBody>
      </p:sp>
    </p:spTree>
    <p:extLst>
      <p:ext uri="{BB962C8B-B14F-4D97-AF65-F5344CB8AC3E}">
        <p14:creationId xmlns:p14="http://schemas.microsoft.com/office/powerpoint/2010/main" val="69332030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spcAft>
        <a:spcPts val="600"/>
      </a:spcAft>
      <a:defRPr sz="11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380" eaLnBrk="0" hangingPunct="0">
              <a:defRPr sz="2600">
                <a:solidFill>
                  <a:schemeClr val="tx1"/>
                </a:solidFill>
                <a:latin typeface="Times New Roman" pitchFamily="18" charset="0"/>
                <a:ea typeface="ＭＳ Ｐゴシック" pitchFamily="34" charset="-128"/>
              </a:defRPr>
            </a:lvl1pPr>
            <a:lvl2pPr marL="817542" indent="-314439" defTabSz="908380" eaLnBrk="0" hangingPunct="0">
              <a:defRPr sz="2600">
                <a:solidFill>
                  <a:schemeClr val="tx1"/>
                </a:solidFill>
                <a:latin typeface="Times New Roman" pitchFamily="18" charset="0"/>
                <a:ea typeface="ＭＳ Ｐゴシック" pitchFamily="34" charset="-128"/>
              </a:defRPr>
            </a:lvl2pPr>
            <a:lvl3pPr marL="1257757" indent="-251551" defTabSz="908380" eaLnBrk="0" hangingPunct="0">
              <a:defRPr sz="2600">
                <a:solidFill>
                  <a:schemeClr val="tx1"/>
                </a:solidFill>
                <a:latin typeface="Times New Roman" pitchFamily="18" charset="0"/>
                <a:ea typeface="ＭＳ Ｐゴシック" pitchFamily="34" charset="-128"/>
              </a:defRPr>
            </a:lvl3pPr>
            <a:lvl4pPr marL="1760860" indent="-251551" defTabSz="908380" eaLnBrk="0" hangingPunct="0">
              <a:defRPr sz="2600">
                <a:solidFill>
                  <a:schemeClr val="tx1"/>
                </a:solidFill>
                <a:latin typeface="Times New Roman" pitchFamily="18" charset="0"/>
                <a:ea typeface="ＭＳ Ｐゴシック" pitchFamily="34" charset="-128"/>
              </a:defRPr>
            </a:lvl4pPr>
            <a:lvl5pPr marL="2263963" indent="-251551" defTabSz="908380" eaLnBrk="0" hangingPunct="0">
              <a:defRPr sz="2600">
                <a:solidFill>
                  <a:schemeClr val="tx1"/>
                </a:solidFill>
                <a:latin typeface="Times New Roman" pitchFamily="18" charset="0"/>
                <a:ea typeface="ＭＳ Ｐゴシック" pitchFamily="34" charset="-128"/>
              </a:defRPr>
            </a:lvl5pPr>
            <a:lvl6pPr marL="2767066"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EE383A0F-6018-457D-B946-26D5BC2BE916}" type="slidenum">
              <a:rPr lang="en-US" sz="1200"/>
              <a:pPr/>
              <a:t>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0B15A01-AC65-43A8-B251-E2C2DF3E64E2}" type="slidenum">
              <a:rPr lang="en-US" sz="1200"/>
              <a:pPr/>
              <a:t>10</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1855" indent="-221855">
              <a:buFontTx/>
              <a:buChar char="•"/>
            </a:pPr>
            <a:r>
              <a:rPr lang="en-US" dirty="0" smtClean="0"/>
              <a:t>In the Baldrige Criteria, the emphasis is on integrating all parts of your management model and improving processes while keeping the whole organization in mind. </a:t>
            </a:r>
          </a:p>
          <a:p>
            <a:pPr marL="221855" indent="-221855">
              <a:buFontTx/>
              <a:buChar char="•"/>
            </a:pPr>
            <a:r>
              <a:rPr lang="en-US" dirty="0" smtClean="0"/>
              <a:t>The Criteria can be used by large and small businesses, education and health care organizations, government and nonprofit organizations, and organizations with one site or worldwide locations. </a:t>
            </a:r>
          </a:p>
          <a:p>
            <a:pPr marL="221855" indent="-221855">
              <a:buFontTx/>
              <a:buChar char="•"/>
            </a:pPr>
            <a:r>
              <a:rPr lang="en-US" dirty="0" smtClean="0"/>
              <a:t>The Criteria can be adapted to fit your challenges and culture and help you evaluate performance, assess where improvements or innovation are most needed, get results, and ensure sustainability. </a:t>
            </a:r>
          </a:p>
          <a:p>
            <a:pPr marL="221855" indent="-221855">
              <a:buFontTx/>
              <a:buChar char="•"/>
            </a:pPr>
            <a:r>
              <a:rPr lang="en-US" dirty="0" smtClean="0"/>
              <a:t>The Criteria don’t prescribe how your organization should be structured. For example, the Criteria don’t recommend that you should or should not have departments for quality, planning, or other functions or that different units in your organization should be managed in the same way.</a:t>
            </a:r>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4763D24-831E-443F-B8B5-8C3996E95BF9}" type="slidenum">
              <a:rPr lang="en-US" sz="1200"/>
              <a:pPr/>
              <a:t>11</a:t>
            </a:fld>
            <a:endParaRPr lang="en-US" sz="1200"/>
          </a:p>
        </p:txBody>
      </p:sp>
      <p:sp>
        <p:nvSpPr>
          <p:cNvPr id="34819"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p:spPr>
        <p:txBody>
          <a:bodyPr/>
          <a:lstStyle/>
          <a:p>
            <a:pPr>
              <a:spcAft>
                <a:spcPts val="660"/>
              </a:spcAft>
              <a:defRPr/>
            </a:pPr>
            <a:r>
              <a:rPr lang="en-US" dirty="0" smtClean="0"/>
              <a:t>The Baldrige Criteria for Performance Excellence, Lean, ISO, Six Sigma … how do you know which performance improvement tools are right for your organization? </a:t>
            </a:r>
            <a:br>
              <a:rPr lang="en-US" dirty="0" smtClean="0"/>
            </a:br>
            <a:r>
              <a:rPr lang="en-US" dirty="0" smtClean="0"/>
              <a:t>These improvement tools are complementary, not mutually exclusive. For example, Baldrige, Lean, and Six Sigma all</a:t>
            </a:r>
          </a:p>
          <a:p>
            <a:pPr marL="222751" indent="-222751">
              <a:spcAft>
                <a:spcPts val="660"/>
              </a:spcAft>
              <a:buFont typeface="Arial" pitchFamily="34" charset="0"/>
              <a:buChar char="•"/>
              <a:defRPr/>
            </a:pPr>
            <a:r>
              <a:rPr lang="en-US" dirty="0" smtClean="0"/>
              <a:t>focus on results</a:t>
            </a:r>
          </a:p>
          <a:p>
            <a:pPr marL="222751" indent="-222751">
              <a:spcAft>
                <a:spcPts val="660"/>
              </a:spcAft>
              <a:buFont typeface="Arial" pitchFamily="34" charset="0"/>
              <a:buChar char="•"/>
              <a:defRPr/>
            </a:pPr>
            <a:r>
              <a:rPr lang="en-US" dirty="0" smtClean="0"/>
              <a:t>use a team approach</a:t>
            </a:r>
          </a:p>
          <a:p>
            <a:pPr marL="222751" indent="-222751">
              <a:spcAft>
                <a:spcPts val="660"/>
              </a:spcAft>
              <a:buFont typeface="Arial" pitchFamily="34" charset="0"/>
              <a:buChar char="•"/>
              <a:defRPr/>
            </a:pPr>
            <a:r>
              <a:rPr lang="en-US" dirty="0" smtClean="0"/>
              <a:t>require management by fact</a:t>
            </a:r>
          </a:p>
          <a:p>
            <a:pPr marL="222751" indent="-222751">
              <a:spcAft>
                <a:spcPts val="660"/>
              </a:spcAft>
              <a:buFont typeface="Arial" pitchFamily="34" charset="0"/>
              <a:buChar char="•"/>
              <a:defRPr/>
            </a:pPr>
            <a:r>
              <a:rPr lang="en-US" dirty="0" smtClean="0"/>
              <a:t>are customer- and market-focused</a:t>
            </a:r>
          </a:p>
          <a:p>
            <a:pPr marL="222751" indent="-222751">
              <a:spcAft>
                <a:spcPts val="660"/>
              </a:spcAft>
              <a:buFont typeface="Arial" pitchFamily="34" charset="0"/>
              <a:buChar char="•"/>
              <a:defRPr/>
            </a:pPr>
            <a:r>
              <a:rPr lang="en-US" dirty="0" smtClean="0"/>
              <a:t>require strong leadership for  long-term effectiveness</a:t>
            </a:r>
          </a:p>
          <a:p>
            <a:pPr>
              <a:spcAft>
                <a:spcPts val="660"/>
              </a:spcAft>
              <a:defRPr/>
            </a:pPr>
            <a:r>
              <a:rPr lang="en-US" dirty="0" smtClean="0"/>
              <a:t>The continuous improvement focus in the Criteria is also an integral part of the cyclical steps of Six Sigma and Lean. </a:t>
            </a:r>
          </a:p>
          <a:p>
            <a:pPr>
              <a:buFont typeface="Arial" pitchFamily="34" charset="0"/>
              <a:buChar char="•"/>
              <a:defRPr/>
            </a:pPr>
            <a:endParaRPr lang="en-US" dirty="0" smtClean="0"/>
          </a:p>
          <a:p>
            <a:pPr>
              <a:defRPr/>
            </a:pPr>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4001BC1E-4CA9-4F61-B39E-9AC3E2C1D272}" type="slidenum">
              <a:rPr lang="en-US" sz="1200"/>
              <a:pPr/>
              <a:t>12</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Here’s one difference: the Baldrige Criteria serve as a </a:t>
            </a:r>
            <a:r>
              <a:rPr lang="en-US" b="1" dirty="0" smtClean="0"/>
              <a:t>comprehensive framework</a:t>
            </a:r>
            <a:r>
              <a:rPr lang="en-US" dirty="0" smtClean="0"/>
              <a:t> for performance excellence. They focus on business results as well as organizational improvement and innovation systems. </a:t>
            </a:r>
          </a:p>
          <a:p>
            <a:r>
              <a:rPr lang="en-US" dirty="0" smtClean="0"/>
              <a:t>Lean and Six Sigma methodologies drive waste and inefficiencies out of </a:t>
            </a:r>
            <a:r>
              <a:rPr lang="en-US" b="1" dirty="0" smtClean="0"/>
              <a:t>processes</a:t>
            </a:r>
            <a:r>
              <a:rPr lang="en-US" dirty="0" smtClean="0"/>
              <a:t>, and ISO 9000 is a series of standards for an efficient </a:t>
            </a:r>
            <a:r>
              <a:rPr lang="en-US" b="1" dirty="0" smtClean="0"/>
              <a:t>quality conformance </a:t>
            </a:r>
            <a:r>
              <a:rPr lang="en-US" dirty="0" smtClean="0"/>
              <a:t>system. Overall, ISO 9000 registration covers less than 10 percent of the Baldrige Criteria.</a:t>
            </a:r>
          </a:p>
          <a:p>
            <a:r>
              <a:rPr lang="en-US" dirty="0" smtClean="0"/>
              <a:t>Any organization—no matter its sector, size, or level of maturity—can use the Baldrige Criteria as a framework—a  roadmap—for performance excellence. Six Sigma, Lean, or a variety of other performance improvement tools can be used to help improve core processes identified by thoughtful application of the Baldrige Criteria.</a:t>
            </a:r>
          </a:p>
          <a:p>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904892B-F752-48A5-A8A2-038BBBFDA775}" type="slidenum">
              <a:rPr lang="en-US" sz="1200"/>
              <a:pPr/>
              <a:t>13</a:t>
            </a:fld>
            <a:endParaRPr lang="en-US" sz="1200"/>
          </a:p>
        </p:txBody>
      </p:sp>
      <p:sp>
        <p:nvSpPr>
          <p:cNvPr id="36867"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Aft>
                <a:spcPts val="589"/>
              </a:spcAft>
              <a:defRPr/>
            </a:pPr>
            <a:r>
              <a:rPr lang="en-US" dirty="0" smtClean="0"/>
              <a:t>In fact, many organizations begin their improvement efforts by using the Baldrige Criteria for self-assessment. Through the Criteria, you pinpoint strengths and opportunities for improvement. The you can use Six Sigma, Lean, or a variety of other performance improvement tools to help improve core processes. The Criteria allow you to choose the most suitable tools for carrying out improvements. For example, you might</a:t>
            </a:r>
          </a:p>
          <a:p>
            <a:pPr marL="222751" indent="-222751">
              <a:buFont typeface="Arial" pitchFamily="34" charset="0"/>
              <a:buChar char="•"/>
              <a:defRPr/>
            </a:pPr>
            <a:r>
              <a:rPr lang="en-US" dirty="0" smtClean="0"/>
              <a:t>use Baldrige to develop an overall, systemwide performance map, identify areas for improvement, and track results</a:t>
            </a:r>
          </a:p>
          <a:p>
            <a:pPr marL="222751" indent="-222751">
              <a:buFont typeface="Arial" pitchFamily="34" charset="0"/>
              <a:buChar char="•"/>
              <a:defRPr/>
            </a:pPr>
            <a:r>
              <a:rPr lang="en-US" dirty="0" smtClean="0"/>
              <a:t>use Six Sigma, Lean, or other tools to design operations or improve processes within the organization</a:t>
            </a:r>
          </a:p>
          <a:p>
            <a:pPr>
              <a:defRPr/>
            </a:pPr>
            <a:r>
              <a:rPr lang="en-US" dirty="0" smtClean="0"/>
              <a:t>For example, in the control stage of a Six Sigma project, data are generated on an ongoing basis, and they are monitored continuously to identify needs for further improvement. Similarly, in a Lean environment, continuous work is done to identify and eliminate waste-generating processes. </a:t>
            </a:r>
            <a:endParaRPr lang="en-US" b="1" dirty="0" smtClean="0"/>
          </a:p>
          <a:p>
            <a:pPr>
              <a:defRPr/>
            </a:pPr>
            <a:endParaRPr lang="en-US" dirty="0" smtClean="0"/>
          </a:p>
          <a:p>
            <a:pPr>
              <a:defRPr/>
            </a:pP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7E66AC8-78D0-4462-86DF-D858E50C6E75}" type="slidenum">
              <a:rPr lang="en-US" sz="1200"/>
              <a:pPr/>
              <a:t>14</a:t>
            </a:fld>
            <a:endParaRPr lang="en-US" sz="1200"/>
          </a:p>
        </p:txBody>
      </p:sp>
      <p:sp>
        <p:nvSpPr>
          <p:cNvPr id="37891"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507" y="4341892"/>
            <a:ext cx="5028988" cy="4568228"/>
          </a:xfrm>
          <a:ln/>
        </p:spPr>
        <p:txBody>
          <a:bodyPr/>
          <a:lstStyle/>
          <a:p>
            <a:pPr>
              <a:defRPr/>
            </a:pPr>
            <a:r>
              <a:rPr lang="en-US" dirty="0"/>
              <a:t>The first category in the Baldrige Criteria is Leadership, reflecting the critical role of committed senior leaders in an organization. </a:t>
            </a:r>
            <a:endParaRPr lang="en-US" strike="sngStrike" dirty="0"/>
          </a:p>
          <a:p>
            <a:pPr>
              <a:defRPr/>
            </a:pPr>
            <a:r>
              <a:rPr lang="en-US" dirty="0"/>
              <a:t>The Baldrige Criteria address the entire leadership system. By responding to the questions in the Leadership category, you can, for example, identify any gaps in </a:t>
            </a:r>
          </a:p>
          <a:p>
            <a:pPr marL="222751" indent="-222751">
              <a:buFont typeface="Arial" pitchFamily="34" charset="0"/>
              <a:buChar char="•"/>
              <a:defRPr/>
            </a:pPr>
            <a:r>
              <a:rPr lang="en-US" dirty="0"/>
              <a:t>setting and deploying your vision and values</a:t>
            </a:r>
          </a:p>
          <a:p>
            <a:pPr marL="222751" indent="-222751">
              <a:buFont typeface="Arial" pitchFamily="34" charset="0"/>
              <a:buChar char="•"/>
              <a:defRPr/>
            </a:pPr>
            <a:r>
              <a:rPr lang="en-US" dirty="0"/>
              <a:t>addressing fiscal accountability and transparency in operations</a:t>
            </a:r>
          </a:p>
          <a:p>
            <a:pPr marL="222751" indent="-222751">
              <a:buFont typeface="Arial" pitchFamily="34" charset="0"/>
              <a:buChar char="•"/>
              <a:defRPr/>
            </a:pPr>
            <a:r>
              <a:rPr lang="en-US" dirty="0"/>
              <a:t>recognizing disconnects between your mission and your processes for achieving that mission. </a:t>
            </a:r>
          </a:p>
          <a:p>
            <a:pPr>
              <a:defRPr/>
            </a:pPr>
            <a:r>
              <a:rPr lang="en-US" dirty="0"/>
              <a:t>At that point, you might allocate financial and human resources to carry out Six Sigma, Lean, or other enterprise-critical initiatives. </a:t>
            </a:r>
          </a:p>
          <a:p>
            <a:pPr>
              <a:defRPr/>
            </a:pPr>
            <a:r>
              <a:rPr lang="en-US" dirty="0"/>
              <a:t>What do Baldrige, Six Sigma, and Lean share?</a:t>
            </a:r>
          </a:p>
          <a:p>
            <a:pPr>
              <a:defRPr/>
            </a:pPr>
            <a:r>
              <a:rPr lang="en-US" dirty="0"/>
              <a:t>In the use of all three, senior leaders may need to communicate new cultural norms to employees, such as fact-based decision making and process measurement. To sustain success with process improvement activities and projects over the long term—and solidify a culture of organizational excellence—senior leaders must also encourage and provide resources.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048CD115-7A83-42FF-9D88-6451A895A54A}" type="slidenum">
              <a:rPr lang="en-US" sz="1200"/>
              <a:pPr/>
              <a:t>15</a:t>
            </a:fld>
            <a:endParaRPr lang="en-US" sz="1200"/>
          </a:p>
        </p:txBody>
      </p:sp>
      <p:sp>
        <p:nvSpPr>
          <p:cNvPr id="38915"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507" y="4340005"/>
            <a:ext cx="5490217" cy="4624812"/>
          </a:xfrm>
          <a:ln/>
        </p:spPr>
        <p:txBody>
          <a:bodyPr/>
          <a:lstStyle/>
          <a:p>
            <a:pPr>
              <a:spcAft>
                <a:spcPts val="660"/>
              </a:spcAft>
              <a:defRPr/>
            </a:pPr>
            <a:r>
              <a:rPr lang="en-US" dirty="0" smtClean="0"/>
              <a:t>The Strategic Planning category examines </a:t>
            </a:r>
          </a:p>
          <a:p>
            <a:pPr marL="171450" indent="-171450">
              <a:spcAft>
                <a:spcPts val="660"/>
              </a:spcAft>
              <a:buFont typeface="Arial" pitchFamily="34" charset="0"/>
              <a:buChar char="•"/>
              <a:defRPr/>
            </a:pPr>
            <a:r>
              <a:rPr lang="en-US" dirty="0" smtClean="0"/>
              <a:t>how you develop your strategy,</a:t>
            </a:r>
          </a:p>
          <a:p>
            <a:pPr marL="171450" indent="-171450">
              <a:spcAft>
                <a:spcPts val="660"/>
              </a:spcAft>
              <a:buFont typeface="Arial" pitchFamily="34" charset="0"/>
              <a:buChar char="•"/>
              <a:defRPr/>
            </a:pPr>
            <a:r>
              <a:rPr lang="en-US" dirty="0" smtClean="0"/>
              <a:t>how you implement that strategy,</a:t>
            </a:r>
          </a:p>
          <a:p>
            <a:pPr marL="171450" indent="-171450">
              <a:spcAft>
                <a:spcPts val="660"/>
              </a:spcAft>
              <a:buFont typeface="Arial" pitchFamily="34" charset="0"/>
              <a:buChar char="•"/>
              <a:defRPr/>
            </a:pPr>
            <a:r>
              <a:rPr lang="en-US" dirty="0" smtClean="0"/>
              <a:t>how you make changes if necessary</a:t>
            </a:r>
          </a:p>
          <a:p>
            <a:pPr marL="171450" indent="-171450">
              <a:spcAft>
                <a:spcPts val="660"/>
              </a:spcAft>
              <a:buFont typeface="Arial" pitchFamily="34" charset="0"/>
              <a:buChar char="•"/>
              <a:defRPr/>
            </a:pPr>
            <a:r>
              <a:rPr lang="en-US" dirty="0" smtClean="0"/>
              <a:t>how you measure progress</a:t>
            </a:r>
          </a:p>
          <a:p>
            <a:pPr>
              <a:spcAft>
                <a:spcPts val="660"/>
              </a:spcAft>
              <a:defRPr/>
            </a:pPr>
            <a:r>
              <a:rPr lang="en-US" dirty="0" smtClean="0"/>
              <a:t>Your organization’s performance depends on the actions you take and on the totality of your operating environment. Every organization has resources that it uses to accomplish its mission, vision, and values. The coordinated use of these assets toward some set of objectives and goals is the organization’s strategy. </a:t>
            </a:r>
          </a:p>
          <a:p>
            <a:pPr>
              <a:spcAft>
                <a:spcPts val="660"/>
              </a:spcAft>
              <a:defRPr/>
            </a:pPr>
            <a:r>
              <a:rPr lang="en-US" dirty="0" smtClean="0"/>
              <a:t>Lean, Six Sigma, and other tools can be methodologies for coordinating the use of assets toward organizational objectives. As an organization defines and deploys its business strategies, these techniques help leaders analyze performance gaps and respond by setting strategic improvement goals to close those gaps.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B163FC18-8739-45B7-B771-3AB2CAB4184C}" type="slidenum">
              <a:rPr lang="en-US" sz="1200"/>
              <a:pPr/>
              <a:t>16</a:t>
            </a:fld>
            <a:endParaRPr lang="en-US" sz="1200"/>
          </a:p>
        </p:txBody>
      </p:sp>
      <p:sp>
        <p:nvSpPr>
          <p:cNvPr id="39939" name="Rectangle 2"/>
          <p:cNvSpPr>
            <a:spLocks noGrp="1" noRot="1" noChangeAspect="1" noChangeArrowheads="1" noTextEdit="1"/>
          </p:cNvSpPr>
          <p:nvPr>
            <p:ph type="sldImg"/>
          </p:nvPr>
        </p:nvSpPr>
        <p:spPr>
          <a:xfrm>
            <a:off x="1146175" y="460375"/>
            <a:ext cx="4568825" cy="3427413"/>
          </a:xfrm>
          <a:ln/>
        </p:spPr>
      </p:sp>
      <p:sp>
        <p:nvSpPr>
          <p:cNvPr id="30724" name="Rectangle 3"/>
          <p:cNvSpPr>
            <a:spLocks noGrp="1" noChangeArrowheads="1"/>
          </p:cNvSpPr>
          <p:nvPr>
            <p:ph type="body" idx="1"/>
          </p:nvPr>
        </p:nvSpPr>
        <p:spPr>
          <a:xfrm>
            <a:off x="914507" y="4085376"/>
            <a:ext cx="5028988" cy="4573887"/>
          </a:xfrm>
          <a:ln/>
        </p:spPr>
        <p:txBody>
          <a:bodyPr/>
          <a:lstStyle/>
          <a:p>
            <a:pPr>
              <a:defRPr/>
            </a:pPr>
            <a:r>
              <a:rPr lang="en-US" dirty="0"/>
              <a:t>In the Baldrige Criteria, the Customer Focus category asks how you engage customers for long-term marketplace success. This includes how your  organization </a:t>
            </a:r>
          </a:p>
          <a:p>
            <a:pPr marL="222751" indent="-222751">
              <a:buFont typeface="Arial" pitchFamily="34" charset="0"/>
              <a:buChar char="•"/>
              <a:defRPr/>
            </a:pPr>
            <a:r>
              <a:rPr lang="en-US" dirty="0"/>
              <a:t>listens to the voice of </a:t>
            </a:r>
            <a:r>
              <a:rPr lang="en-US" dirty="0" smtClean="0"/>
              <a:t>the customer</a:t>
            </a:r>
            <a:endParaRPr lang="en-US" dirty="0"/>
          </a:p>
          <a:p>
            <a:pPr marL="222751" indent="-222751">
              <a:buFont typeface="Arial" pitchFamily="34" charset="0"/>
              <a:buChar char="•"/>
              <a:defRPr/>
            </a:pPr>
            <a:r>
              <a:rPr lang="en-US" dirty="0" smtClean="0"/>
              <a:t>serve customers’ needs to engage them and build relationships</a:t>
            </a:r>
            <a:endParaRPr lang="en-US" dirty="0"/>
          </a:p>
          <a:p>
            <a:pPr>
              <a:defRPr/>
            </a:pPr>
            <a:r>
              <a:rPr lang="en-US" dirty="0"/>
              <a:t>ISO </a:t>
            </a:r>
            <a:r>
              <a:rPr lang="en-US" dirty="0" smtClean="0"/>
              <a:t>9001:2008 </a:t>
            </a:r>
            <a:r>
              <a:rPr lang="en-US" dirty="0"/>
              <a:t>also has customer requirements as one of its key elements. The ISO 9001 process approach focuses on enhancing customer satisfaction by consistently meeting customer requirements.  Defining customer requirements and monitoring customer satisfaction are critical to the approach.</a:t>
            </a:r>
          </a:p>
          <a:p>
            <a:pPr>
              <a:defRPr/>
            </a:pPr>
            <a:r>
              <a:rPr lang="en-US" dirty="0"/>
              <a:t>One of Lean’s main principles is a focus on customer requirements. In a Lean environment, all process steps should add value. Value-added process steps are those that the customer is willing to pay for, that are done right the first time, and that change the product or service in some way. To know what a customer is willing to pay for, an organization needs a customer and market focus. </a:t>
            </a:r>
          </a:p>
          <a:p>
            <a:pPr>
              <a:defRPr/>
            </a:pPr>
            <a:r>
              <a:rPr lang="en-US" dirty="0"/>
              <a:t>Six Sigma focuses improvement projects on what is important to internal product recipients and to final customers. Within Six Sigma, the voice of the customer is often used to identify areas that need improvement and gather a variety of customer and market data through such mechanisms as surveys, focus groups, industry research, and competitive analyses.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AA0341D3-B7C6-4B2D-BC31-4D91DD7E4498}" type="slidenum">
              <a:rPr lang="en-US" sz="1200"/>
              <a:pPr/>
              <a:t>17</a:t>
            </a:fld>
            <a:endParaRPr lang="en-US" sz="1200"/>
          </a:p>
        </p:txBody>
      </p:sp>
      <p:sp>
        <p:nvSpPr>
          <p:cNvPr id="40963"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337175" y="4341892"/>
            <a:ext cx="6231365" cy="4802109"/>
          </a:xfrm>
          <a:ln/>
        </p:spPr>
        <p:txBody>
          <a:bodyPr/>
          <a:lstStyle/>
          <a:p>
            <a:pPr>
              <a:spcAft>
                <a:spcPts val="330"/>
              </a:spcAft>
              <a:defRPr/>
            </a:pPr>
            <a:r>
              <a:rPr lang="en-US" dirty="0"/>
              <a:t>The Measurement, Analysis, and Knowledge Management category is the system foundation of the Baldrige framework. The Criteria ask how you </a:t>
            </a:r>
          </a:p>
          <a:p>
            <a:pPr marL="224309" indent="-224309">
              <a:spcAft>
                <a:spcPts val="330"/>
              </a:spcAft>
              <a:buFont typeface="Arial" pitchFamily="34" charset="0"/>
              <a:buChar char="•"/>
              <a:defRPr/>
            </a:pPr>
            <a:r>
              <a:rPr lang="en-US" dirty="0"/>
              <a:t>select, gather, analyze, </a:t>
            </a:r>
            <a:r>
              <a:rPr lang="en-US" dirty="0" smtClean="0"/>
              <a:t>and improve </a:t>
            </a:r>
            <a:r>
              <a:rPr lang="en-US" dirty="0"/>
              <a:t>your organization’s data, information, and knowledge assets</a:t>
            </a:r>
          </a:p>
          <a:p>
            <a:pPr marL="224309" indent="-224309">
              <a:spcAft>
                <a:spcPts val="330"/>
              </a:spcAft>
              <a:buFont typeface="Arial" pitchFamily="34" charset="0"/>
              <a:buChar char="•"/>
              <a:defRPr/>
            </a:pPr>
            <a:r>
              <a:rPr lang="en-US" dirty="0" smtClean="0"/>
              <a:t>manage organizational knowledge, information, and information </a:t>
            </a:r>
            <a:r>
              <a:rPr lang="en-US" dirty="0"/>
              <a:t>technology</a:t>
            </a:r>
          </a:p>
          <a:p>
            <a:pPr>
              <a:spcAft>
                <a:spcPts val="330"/>
              </a:spcAft>
              <a:defRPr/>
            </a:pPr>
            <a:r>
              <a:rPr lang="en-US" dirty="0" smtClean="0"/>
              <a:t>ISO </a:t>
            </a:r>
            <a:r>
              <a:rPr lang="en-US" dirty="0"/>
              <a:t>9001: 2008 relies on monitoring and measuring process performance. This information is used to assess whether the process is in compliance or not. </a:t>
            </a:r>
          </a:p>
          <a:p>
            <a:pPr>
              <a:spcAft>
                <a:spcPts val="330"/>
              </a:spcAft>
              <a:defRPr/>
            </a:pPr>
            <a:r>
              <a:rPr lang="en-US" dirty="0"/>
              <a:t>The use of data and metrics is an integral part of Six Sigma. For example, decision making must be data-driven to allow the measure, analyze, and control phases of the DMAIC process to function. Organizations that use Six Sigma have specific metrics, as well as data collection and analysis tools, built into the various steps of both DMAIC and DMADV projects. </a:t>
            </a:r>
          </a:p>
          <a:p>
            <a:pPr>
              <a:spcAft>
                <a:spcPts val="330"/>
              </a:spcAft>
              <a:defRPr/>
            </a:pPr>
            <a:r>
              <a:rPr lang="en-US" dirty="0"/>
              <a:t>Lean focuses on developing processes with zero waiting time, zero inventory, pull-based scheduling, reduction of batch sizes, work balancing, and process time reduction. Within Lean systems, quantitative measures and metrics are used to monitor processes and make decisions on the health of a process and its place within the continual process improvement cycle. </a:t>
            </a:r>
          </a:p>
          <a:p>
            <a:pPr>
              <a:spcAft>
                <a:spcPts val="330"/>
              </a:spcAft>
              <a:defRPr/>
            </a:pPr>
            <a:r>
              <a:rPr lang="en-US" dirty="0"/>
              <a:t>Organizations select Six Sigma and Lean projects based on process knowledge and potential benefit to the organization. Some of the factors used to select these projects are the potential cost savings, increased sales, reduced cycle time, and improved customer service and satisfaction.</a:t>
            </a:r>
          </a:p>
          <a:p>
            <a:pPr>
              <a:spcAft>
                <a:spcPts val="330"/>
              </a:spcAft>
              <a:defRPr/>
            </a:pPr>
            <a:r>
              <a:rPr lang="en-US" dirty="0"/>
              <a:t>Six Sigma and Lean complement the Baldrige foundation of measurement, analysis, and prioritization to improve overall organizational performance.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074CE65-09D2-464F-BEB2-687F99819A1A}" type="slidenum">
              <a:rPr lang="en-US" sz="1200"/>
              <a:pPr/>
              <a:t>18</a:t>
            </a:fld>
            <a:endParaRPr lang="en-US" sz="1200"/>
          </a:p>
        </p:txBody>
      </p:sp>
      <p:sp>
        <p:nvSpPr>
          <p:cNvPr id="41987"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507" y="4340005"/>
            <a:ext cx="5402742" cy="3930713"/>
          </a:xfrm>
          <a:ln/>
        </p:spPr>
        <p:txBody>
          <a:bodyPr/>
          <a:lstStyle/>
          <a:p>
            <a:pPr>
              <a:defRPr/>
            </a:pPr>
            <a:r>
              <a:rPr lang="en-US" dirty="0"/>
              <a:t>The Workforce Focus category examines </a:t>
            </a:r>
          </a:p>
          <a:p>
            <a:pPr marL="256793" indent="-256793">
              <a:buFont typeface="Arial" pitchFamily="34" charset="0"/>
              <a:buChar char="•"/>
              <a:defRPr/>
            </a:pPr>
            <a:r>
              <a:rPr lang="en-US" dirty="0"/>
              <a:t>your ability </a:t>
            </a:r>
            <a:r>
              <a:rPr lang="en-US" dirty="0" smtClean="0"/>
              <a:t>build and effective and supportive workforce environment</a:t>
            </a:r>
            <a:endParaRPr lang="en-US" dirty="0"/>
          </a:p>
          <a:p>
            <a:pPr marL="256793" indent="-256793">
              <a:buFont typeface="Arial" pitchFamily="34" charset="0"/>
              <a:buChar char="•"/>
              <a:defRPr/>
            </a:pPr>
            <a:r>
              <a:rPr lang="en-US" dirty="0"/>
              <a:t>how you engage, manage, and develop your workforce to use its full potential in alignment with your overall mission, strategy, and action plans. </a:t>
            </a:r>
          </a:p>
          <a:p>
            <a:pPr>
              <a:defRPr/>
            </a:pPr>
            <a:r>
              <a:rPr lang="en-US" dirty="0"/>
              <a:t>Adoption of Six Sigma, Lean, and/or ISO 9001:2008 methodologies requires some of the elements emphasized by this Baldrige category, such as human resource assets in areas of project leadership, training, and compensation alignment. </a:t>
            </a:r>
          </a:p>
          <a:p>
            <a:pPr marL="224309" indent="-224309">
              <a:buFont typeface="Arial" pitchFamily="34" charset="0"/>
              <a:buChar char="•"/>
              <a:defRPr/>
            </a:pPr>
            <a:r>
              <a:rPr lang="en-US" dirty="0"/>
              <a:t>To launch and sustain successful improvement projects, organizations need leadership and training programs. Key individuals need to be identified and trained to serve as initiative and project champions and as process owners and project facilitators. Six Sigma, Lean, and ISO 9001 expertise must be instilled in project leaders before they begin their project tasks. </a:t>
            </a:r>
          </a:p>
          <a:p>
            <a:pPr marL="224309" indent="-224309">
              <a:buFont typeface="Arial" pitchFamily="34" charset="0"/>
              <a:buChar char="•"/>
              <a:defRPr/>
            </a:pPr>
            <a:r>
              <a:rPr lang="en-US" dirty="0"/>
              <a:t>To keep the momentum going in Lean and Six Sigma, reward and recognition systems need to be developed to drive behaviors of both process owners and personnel. In Six Sigma, Lean, and ISO 9001, performance assessment tools are data-driven and results-oriented.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15B86284-0834-49B2-BEC5-86471C61535A}" type="slidenum">
              <a:rPr lang="en-US" sz="1200"/>
              <a:pPr/>
              <a:t>19</a:t>
            </a:fld>
            <a:endParaRPr lang="en-US" sz="1200"/>
          </a:p>
        </p:txBody>
      </p:sp>
      <p:sp>
        <p:nvSpPr>
          <p:cNvPr id="4301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48902" y="4230609"/>
            <a:ext cx="5522026" cy="4594634"/>
          </a:xfrm>
          <a:ln/>
        </p:spPr>
        <p:txBody>
          <a:bodyPr/>
          <a:lstStyle/>
          <a:p>
            <a:pPr>
              <a:defRPr/>
            </a:pPr>
            <a:r>
              <a:rPr lang="en-US" dirty="0"/>
              <a:t>The Operations Focus category examines</a:t>
            </a:r>
          </a:p>
          <a:p>
            <a:pPr marL="256793" indent="-256793">
              <a:buFont typeface="Arial" pitchFamily="34" charset="0"/>
              <a:buChar char="•"/>
              <a:defRPr/>
            </a:pPr>
            <a:r>
              <a:rPr lang="en-US" dirty="0"/>
              <a:t>how you design, manage, and improve your </a:t>
            </a:r>
            <a:r>
              <a:rPr lang="en-US" dirty="0" smtClean="0"/>
              <a:t>products and work processes </a:t>
            </a:r>
          </a:p>
          <a:p>
            <a:pPr marL="256793" indent="-256793">
              <a:buFont typeface="Arial" pitchFamily="34" charset="0"/>
              <a:buChar char="•"/>
              <a:defRPr/>
            </a:pPr>
            <a:r>
              <a:rPr lang="en-US" dirty="0" smtClean="0"/>
              <a:t>how you ensure effective management of your operations</a:t>
            </a:r>
            <a:endParaRPr lang="en-US" dirty="0"/>
          </a:p>
          <a:p>
            <a:pPr>
              <a:defRPr/>
            </a:pPr>
            <a:r>
              <a:rPr lang="en-US" dirty="0"/>
              <a:t>Six Sigma, Lean, and ISO 9001: 2008 all focus deeply on processes, so this is the Baldrige Criteria category that Six Sigma, Lean, and ISO 9001 most closely address. </a:t>
            </a:r>
          </a:p>
          <a:p>
            <a:pPr marL="222751" indent="-222751">
              <a:buFont typeface="Arial" pitchFamily="34" charset="0"/>
              <a:buChar char="•"/>
              <a:defRPr/>
            </a:pPr>
            <a:r>
              <a:rPr lang="en-US" dirty="0"/>
              <a:t>Like the Baldrige Criteria, all three methodologies view processes as interrelated and interdependent steps on the path to customer satisfaction and achievement of the organization’s core mission, vision, and values. For example, Six Sigma, Lean, and ISO 9001 are particularly useful in improving the efficiency and effectiveness of repetitive processes, such as manufacturing cars or billing. </a:t>
            </a:r>
          </a:p>
          <a:p>
            <a:pPr marL="222751" indent="-222751">
              <a:buFont typeface="Arial" pitchFamily="34" charset="0"/>
              <a:buChar char="•"/>
              <a:defRPr/>
            </a:pPr>
            <a:r>
              <a:rPr lang="en-US" dirty="0"/>
              <a:t>The drive for the kind of sustainable, transformational change in operations called for by Six Sigma, Lean, and ISO 9001 can be effective only if change itself becomes part of the organization’s processes and all processes become better at fulfilling customer needs. </a:t>
            </a:r>
          </a:p>
          <a:p>
            <a:pPr marL="222751" indent="-222751">
              <a:buFont typeface="Arial" pitchFamily="34" charset="0"/>
              <a:buChar char="•"/>
              <a:defRPr/>
            </a:pPr>
            <a:r>
              <a:rPr lang="en-US" dirty="0"/>
              <a:t>Six Sigma, Lean, or any of the other process improvement tool sets or standards  might be used as an organization’s methodology for improving key value-creating processes.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2361D27-983D-4063-8EE0-542B52AD5BD4}" type="slidenum">
              <a:rPr lang="en-US" sz="1200"/>
              <a:pPr/>
              <a:t>2</a:t>
            </a:fld>
            <a:endParaRPr lang="en-US" sz="1200"/>
          </a:p>
        </p:txBody>
      </p:sp>
      <p:sp>
        <p:nvSpPr>
          <p:cNvPr id="2662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pPr defTabSz="897233">
              <a:defRPr/>
            </a:pPr>
            <a:r>
              <a:rPr lang="en-US" dirty="0" smtClean="0"/>
              <a:t>The Baldrige Performance Excellence Program’s Criteria for Performance Excellence are nationally and internationally renowned as a comprehensive performance excellence framework that any organization can use to improve</a:t>
            </a:r>
            <a:r>
              <a:rPr lang="en-US" dirty="0"/>
              <a:t>. The Criteria focus on business results as well as organizational improvement and innovation systems. For many organizations, using the Criteria results in the benefits shown here.</a:t>
            </a:r>
          </a:p>
          <a:p>
            <a:pPr>
              <a:defRPr/>
            </a:pPr>
            <a:r>
              <a:rPr lang="en-US" dirty="0" smtClean="0"/>
              <a:t>The seven categories you see in the diagram make up the Criteria: Leadership; Strategic Planning; Customer Focus; Measurement, Analysis, and Knowledge Management; Workforce Focus, Operations Focus; and Results.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1D5520D-C8B1-4DA1-AB4B-4A71575D615A}" type="slidenum">
              <a:rPr lang="en-US" sz="1200"/>
              <a:pPr/>
              <a:t>20</a:t>
            </a:fld>
            <a:endParaRPr lang="en-US" sz="1200"/>
          </a:p>
        </p:txBody>
      </p:sp>
      <p:sp>
        <p:nvSpPr>
          <p:cNvPr id="44035" name="Rectangle 2"/>
          <p:cNvSpPr>
            <a:spLocks noGrp="1" noRot="1" noChangeAspect="1" noChangeArrowheads="1" noTextEdit="1"/>
          </p:cNvSpPr>
          <p:nvPr>
            <p:ph type="sldImg"/>
          </p:nvPr>
        </p:nvSpPr>
        <p:spPr>
          <a:xfrm>
            <a:off x="1262063" y="685800"/>
            <a:ext cx="4567237" cy="3427413"/>
          </a:xfrm>
          <a:ln/>
        </p:spPr>
      </p:sp>
      <p:sp>
        <p:nvSpPr>
          <p:cNvPr id="34820" name="Rectangle 3"/>
          <p:cNvSpPr>
            <a:spLocks noGrp="1" noChangeArrowheads="1"/>
          </p:cNvSpPr>
          <p:nvPr>
            <p:ph type="body" idx="1"/>
          </p:nvPr>
        </p:nvSpPr>
        <p:spPr>
          <a:xfrm>
            <a:off x="664806" y="4340006"/>
            <a:ext cx="5531569" cy="4345663"/>
          </a:xfrm>
          <a:ln/>
        </p:spPr>
        <p:txBody>
          <a:bodyPr/>
          <a:lstStyle/>
          <a:p>
            <a:pPr>
              <a:spcBef>
                <a:spcPts val="330"/>
              </a:spcBef>
              <a:defRPr/>
            </a:pPr>
            <a:r>
              <a:rPr lang="en-US" dirty="0"/>
              <a:t>In the Baldrige framework, everything points toward the final category, Results. This category asks about your organization’s performance and improvement in all areas:</a:t>
            </a:r>
          </a:p>
          <a:p>
            <a:pPr marL="256793" indent="-256793">
              <a:spcBef>
                <a:spcPts val="330"/>
              </a:spcBef>
              <a:buFont typeface="Arial" pitchFamily="34" charset="0"/>
              <a:buChar char="•"/>
              <a:defRPr/>
            </a:pPr>
            <a:r>
              <a:rPr lang="en-US" dirty="0"/>
              <a:t>product and process outcomes</a:t>
            </a:r>
          </a:p>
          <a:p>
            <a:pPr marL="256793" indent="-256793">
              <a:spcBef>
                <a:spcPts val="330"/>
              </a:spcBef>
              <a:buFont typeface="Arial" pitchFamily="34" charset="0"/>
              <a:buChar char="•"/>
              <a:defRPr/>
            </a:pPr>
            <a:r>
              <a:rPr lang="en-US" dirty="0"/>
              <a:t>customer-focused outcomes</a:t>
            </a:r>
          </a:p>
          <a:p>
            <a:pPr marL="256793" indent="-256793">
              <a:spcBef>
                <a:spcPts val="330"/>
              </a:spcBef>
              <a:buFont typeface="Arial" pitchFamily="34" charset="0"/>
              <a:buChar char="•"/>
              <a:defRPr/>
            </a:pPr>
            <a:r>
              <a:rPr lang="en-US" dirty="0"/>
              <a:t>workforce-focused outcomes</a:t>
            </a:r>
          </a:p>
          <a:p>
            <a:pPr marL="256793" indent="-256793">
              <a:spcBef>
                <a:spcPts val="330"/>
              </a:spcBef>
              <a:buFont typeface="Arial" pitchFamily="34" charset="0"/>
              <a:buChar char="•"/>
              <a:defRPr/>
            </a:pPr>
            <a:r>
              <a:rPr lang="en-US" dirty="0"/>
              <a:t>leadership and governance outcomes</a:t>
            </a:r>
          </a:p>
          <a:p>
            <a:pPr marL="256793" indent="-256793">
              <a:spcBef>
                <a:spcPts val="330"/>
              </a:spcBef>
              <a:buFont typeface="Arial" pitchFamily="34" charset="0"/>
              <a:buChar char="•"/>
              <a:defRPr/>
            </a:pPr>
            <a:r>
              <a:rPr lang="en-US" dirty="0"/>
              <a:t>financial and market outcomes</a:t>
            </a:r>
          </a:p>
          <a:p>
            <a:pPr>
              <a:spcBef>
                <a:spcPts val="330"/>
              </a:spcBef>
              <a:defRPr/>
            </a:pPr>
            <a:r>
              <a:rPr lang="en-US" dirty="0"/>
              <a:t>The category also asks how your results compare with those of other organizations with similar offerings. </a:t>
            </a:r>
          </a:p>
          <a:p>
            <a:pPr>
              <a:spcBef>
                <a:spcPts val="330"/>
              </a:spcBef>
              <a:defRPr/>
            </a:pPr>
            <a:r>
              <a:rPr lang="en-US" dirty="0"/>
              <a:t>The goals of Six Sigma, Lean, and ISO 9001:2008, which are process enhancement tools, are not to create management scorecards. However, since all three are data-driven and results-oriented, their use leads naturally to systems for tracking systems and the monitoring of results in the areas where the methodologies are applied. These include the use of performance scorecards and customer dashboards to measure and monitor process performance.</a:t>
            </a:r>
          </a:p>
          <a:p>
            <a:pPr>
              <a:spcBef>
                <a:spcPts val="330"/>
              </a:spcBef>
              <a:defRPr/>
            </a:pPr>
            <a:r>
              <a:rPr lang="en-US" dirty="0"/>
              <a:t>Both Lean and Six Sigma are at their core focused on achieving and reporting specific performance goals, applying metrics to meeting customer requirements, monitoring and sustaining high performance levels, and using performance measures to monitor operations. The development of robust processes leads to the ability to review and report process measures and to roll results from individual processes into divisional or organizational outcomes so that you can assess organizational and process performance against benchmarks</a:t>
            </a:r>
            <a:r>
              <a:rPr lang="en-US" dirty="0"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21</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conclusion, the Baldrige Criteria can be used effectively as an umbrella or systemic model for organizational performance excellence. In addition to using the Baldrige Criteria as a roadmap to organizational excellence, you might use Six Sigma, Lean, or a variety of other performance improvement tools to help improve processes identified by thoughtful application of the Criteria. </a:t>
            </a:r>
          </a:p>
          <a:p>
            <a:r>
              <a:rPr lang="en-US" dirty="0" smtClean="0"/>
              <a:t>The Baldrige Criteria focus on organizational improvement and innovation </a:t>
            </a:r>
            <a:r>
              <a:rPr lang="en-US" i="1" dirty="0" smtClean="0"/>
              <a:t>systems</a:t>
            </a:r>
            <a:r>
              <a:rPr lang="en-US" dirty="0" smtClean="0"/>
              <a:t>. Six Sigma and Lean methodologies drive waste and inefficiencies out of </a:t>
            </a:r>
            <a:r>
              <a:rPr lang="en-US" i="1" dirty="0" smtClean="0"/>
              <a:t>processes </a:t>
            </a:r>
            <a:r>
              <a:rPr lang="en-US" dirty="0" smtClean="0"/>
              <a:t>that users of the Baldrige Criteria identify for improvement. Six Sigma, Lean, and ISO 9001 focus on organizational improvement and innovation </a:t>
            </a:r>
            <a:r>
              <a:rPr lang="en-US" i="1" dirty="0" smtClean="0"/>
              <a:t>processes</a:t>
            </a:r>
            <a:r>
              <a:rPr lang="en-US" dirty="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71" eaLnBrk="0" hangingPunct="0">
              <a:defRPr sz="2500">
                <a:solidFill>
                  <a:schemeClr val="tx1"/>
                </a:solidFill>
                <a:latin typeface="Times New Roman" pitchFamily="18" charset="0"/>
                <a:ea typeface="ＭＳ Ｐゴシック" pitchFamily="34" charset="-128"/>
              </a:defRPr>
            </a:lvl1pPr>
            <a:lvl2pPr marL="817395" indent="-314382" defTabSz="906471" eaLnBrk="0" hangingPunct="0">
              <a:defRPr sz="2500">
                <a:solidFill>
                  <a:schemeClr val="tx1"/>
                </a:solidFill>
                <a:latin typeface="Times New Roman" pitchFamily="18" charset="0"/>
                <a:ea typeface="ＭＳ Ｐゴシック" pitchFamily="34" charset="-128"/>
              </a:defRPr>
            </a:lvl2pPr>
            <a:lvl3pPr marL="1257531" indent="-251505" defTabSz="906471" eaLnBrk="0" hangingPunct="0">
              <a:defRPr sz="2500">
                <a:solidFill>
                  <a:schemeClr val="tx1"/>
                </a:solidFill>
                <a:latin typeface="Times New Roman" pitchFamily="18" charset="0"/>
                <a:ea typeface="ＭＳ Ｐゴシック" pitchFamily="34" charset="-128"/>
              </a:defRPr>
            </a:lvl3pPr>
            <a:lvl4pPr marL="1760544" indent="-251505" defTabSz="906471" eaLnBrk="0" hangingPunct="0">
              <a:defRPr sz="2500">
                <a:solidFill>
                  <a:schemeClr val="tx1"/>
                </a:solidFill>
                <a:latin typeface="Times New Roman" pitchFamily="18" charset="0"/>
                <a:ea typeface="ＭＳ Ｐゴシック" pitchFamily="34" charset="-128"/>
              </a:defRPr>
            </a:lvl4pPr>
            <a:lvl5pPr marL="2263557" indent="-251505" defTabSz="906471" eaLnBrk="0" hangingPunct="0">
              <a:defRPr sz="2500">
                <a:solidFill>
                  <a:schemeClr val="tx1"/>
                </a:solidFill>
                <a:latin typeface="Times New Roman" pitchFamily="18" charset="0"/>
                <a:ea typeface="ＭＳ Ｐゴシック" pitchFamily="34" charset="-128"/>
              </a:defRPr>
            </a:lvl5pPr>
            <a:lvl6pPr marL="2766569" indent="-251505" defTabSz="906471" eaLnBrk="0" fontAlgn="base" hangingPunct="0">
              <a:spcBef>
                <a:spcPct val="0"/>
              </a:spcBef>
              <a:spcAft>
                <a:spcPct val="0"/>
              </a:spcAft>
              <a:defRPr sz="2500">
                <a:solidFill>
                  <a:schemeClr val="tx1"/>
                </a:solidFill>
                <a:latin typeface="Times New Roman" pitchFamily="18" charset="0"/>
                <a:ea typeface="ＭＳ Ｐゴシック" pitchFamily="34" charset="-128"/>
              </a:defRPr>
            </a:lvl6pPr>
            <a:lvl7pPr marL="3269582" indent="-251505" defTabSz="906471" eaLnBrk="0" fontAlgn="base" hangingPunct="0">
              <a:spcBef>
                <a:spcPct val="0"/>
              </a:spcBef>
              <a:spcAft>
                <a:spcPct val="0"/>
              </a:spcAft>
              <a:defRPr sz="2500">
                <a:solidFill>
                  <a:schemeClr val="tx1"/>
                </a:solidFill>
                <a:latin typeface="Times New Roman" pitchFamily="18" charset="0"/>
                <a:ea typeface="ＭＳ Ｐゴシック" pitchFamily="34" charset="-128"/>
              </a:defRPr>
            </a:lvl7pPr>
            <a:lvl8pPr marL="3772594" indent="-251505" defTabSz="906471" eaLnBrk="0" fontAlgn="base" hangingPunct="0">
              <a:spcBef>
                <a:spcPct val="0"/>
              </a:spcBef>
              <a:spcAft>
                <a:spcPct val="0"/>
              </a:spcAft>
              <a:defRPr sz="2500">
                <a:solidFill>
                  <a:schemeClr val="tx1"/>
                </a:solidFill>
                <a:latin typeface="Times New Roman" pitchFamily="18" charset="0"/>
                <a:ea typeface="ＭＳ Ｐゴシック" pitchFamily="34" charset="-128"/>
              </a:defRPr>
            </a:lvl8pPr>
            <a:lvl9pPr marL="4275606" indent="-251505" defTabSz="906471" eaLnBrk="0" fontAlgn="base" hangingPunct="0">
              <a:spcBef>
                <a:spcPct val="0"/>
              </a:spcBef>
              <a:spcAft>
                <a:spcPct val="0"/>
              </a:spcAft>
              <a:defRPr sz="2500">
                <a:solidFill>
                  <a:schemeClr val="tx1"/>
                </a:solidFill>
                <a:latin typeface="Times New Roman" pitchFamily="18" charset="0"/>
                <a:ea typeface="ＭＳ Ｐゴシック" pitchFamily="34" charset="-128"/>
              </a:defRPr>
            </a:lvl9pPr>
          </a:lstStyle>
          <a:p>
            <a:fld id="{83A77C9F-1FB9-4191-BF9A-2566496A23EA}" type="slidenum">
              <a:rPr lang="en-US" sz="1200"/>
              <a:pPr/>
              <a:t>22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BF5A428-90E3-4CA7-A7E5-1EC72AE64B81}" type="slidenum">
              <a:rPr lang="en-US" sz="1200"/>
              <a:pPr/>
              <a:t>3</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507" y="4224950"/>
            <a:ext cx="5197575" cy="4798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Thousands of organizations of all kinds use the Criteria for self-assessment and training and as a tool to develop and improve performance and business processes, resulting in significant growth in revenue and jobs creation, among other results. </a:t>
            </a:r>
          </a:p>
          <a:p>
            <a:r>
              <a:rPr lang="en-US" dirty="0" smtClean="0"/>
              <a:t>Alternate quotation:</a:t>
            </a:r>
          </a:p>
          <a:p>
            <a:r>
              <a:rPr lang="en-US" sz="1100" b="0" i="0" u="none" strike="noStrike" kern="1200" dirty="0" err="1" smtClean="0">
                <a:solidFill>
                  <a:schemeClr val="tx1"/>
                </a:solidFill>
                <a:effectLst/>
                <a:latin typeface="Tahoma" pitchFamily="34" charset="0"/>
                <a:ea typeface="Tahoma" pitchFamily="34" charset="0"/>
                <a:cs typeface="Tahoma" pitchFamily="34" charset="0"/>
              </a:rPr>
              <a:t>MidwayUSA</a:t>
            </a:r>
            <a:r>
              <a:rPr lang="en-US" sz="1100" b="0" i="0" u="none" strike="noStrike" kern="1200" dirty="0" smtClean="0">
                <a:solidFill>
                  <a:schemeClr val="tx1"/>
                </a:solidFill>
                <a:effectLst/>
                <a:latin typeface="Tahoma" pitchFamily="34" charset="0"/>
                <a:ea typeface="Tahoma" pitchFamily="34" charset="0"/>
                <a:cs typeface="Tahoma" pitchFamily="34" charset="0"/>
              </a:rPr>
              <a:t> has benefited tremendously from the Baldrige Criteria: Our sales are up over 20% per year over the last five years. Our profits are up over 40% per year for that same time. Customer satisfaction, at 93%, is at an all-time high. Employee satisfaction, at 82%, is at an all-time high also. All the winds are blowing in the right direction at </a:t>
            </a:r>
            <a:r>
              <a:rPr lang="en-US" sz="1100" b="0" i="0" u="none" strike="noStrike" kern="1200" dirty="0" err="1" smtClean="0">
                <a:solidFill>
                  <a:schemeClr val="tx1"/>
                </a:solidFill>
                <a:effectLst/>
                <a:latin typeface="Tahoma" pitchFamily="34" charset="0"/>
                <a:ea typeface="Tahoma" pitchFamily="34" charset="0"/>
                <a:cs typeface="Tahoma" pitchFamily="34" charset="0"/>
              </a:rPr>
              <a:t>MidwayUSA</a:t>
            </a:r>
            <a:r>
              <a:rPr lang="en-US" sz="1100" b="0" i="0" u="none" strike="noStrike" kern="1200" dirty="0" smtClean="0">
                <a:solidFill>
                  <a:schemeClr val="tx1"/>
                </a:solidFill>
                <a:effectLst/>
                <a:latin typeface="Tahoma" pitchFamily="34" charset="0"/>
                <a:ea typeface="Tahoma" pitchFamily="34" charset="0"/>
                <a:cs typeface="Tahoma" pitchFamily="34" charset="0"/>
              </a:rPr>
              <a:t>, and it’s all because of our efforts in engaging the Baldrige Criteria.</a:t>
            </a:r>
          </a:p>
          <a:p>
            <a:pPr algn="r"/>
            <a:r>
              <a:rPr lang="en-US" sz="1100" i="1" kern="1200" dirty="0" smtClean="0">
                <a:solidFill>
                  <a:schemeClr val="tx1"/>
                </a:solidFill>
                <a:latin typeface="Tahoma" pitchFamily="34" charset="0"/>
                <a:ea typeface="Tahoma" pitchFamily="34" charset="0"/>
                <a:cs typeface="Tahoma" pitchFamily="34" charset="0"/>
              </a:rPr>
              <a:t>—</a:t>
            </a:r>
            <a:r>
              <a:rPr lang="en-US" sz="1100" b="0" i="0" u="none" strike="noStrike" kern="1200" dirty="0" smtClean="0">
                <a:solidFill>
                  <a:schemeClr val="tx1"/>
                </a:solidFill>
                <a:effectLst/>
                <a:latin typeface="Tahoma" pitchFamily="34" charset="0"/>
                <a:ea typeface="Tahoma" pitchFamily="34" charset="0"/>
                <a:cs typeface="Tahoma" pitchFamily="34" charset="0"/>
              </a:rPr>
              <a:t>Larry </a:t>
            </a:r>
            <a:r>
              <a:rPr lang="en-US" sz="1100" b="0" i="0" u="none" strike="noStrike" kern="1200" dirty="0" err="1" smtClean="0">
                <a:solidFill>
                  <a:schemeClr val="tx1"/>
                </a:solidFill>
                <a:effectLst/>
                <a:latin typeface="Tahoma" pitchFamily="34" charset="0"/>
                <a:ea typeface="Tahoma" pitchFamily="34" charset="0"/>
                <a:cs typeface="Tahoma" pitchFamily="34" charset="0"/>
              </a:rPr>
              <a:t>Potterfield</a:t>
            </a:r>
            <a:r>
              <a:rPr lang="en-US" sz="1100" b="0" i="0" u="none" strike="noStrike" kern="1200" dirty="0" smtClean="0">
                <a:solidFill>
                  <a:schemeClr val="tx1"/>
                </a:solidFill>
                <a:effectLst/>
                <a:latin typeface="Tahoma" pitchFamily="34" charset="0"/>
                <a:ea typeface="Tahoma" pitchFamily="34" charset="0"/>
                <a:cs typeface="Tahoma" pitchFamily="34" charset="0"/>
              </a:rPr>
              <a:t>, CEO, Baldrige Award winner</a:t>
            </a:r>
            <a:r>
              <a:rPr lang="en-US" dirty="0" smtClean="0"/>
              <a:t> </a:t>
            </a:r>
            <a:r>
              <a:rPr lang="en-US" sz="1100" b="0" i="0" u="none" strike="noStrike" kern="1200" dirty="0" err="1" smtClean="0">
                <a:solidFill>
                  <a:schemeClr val="tx1"/>
                </a:solidFill>
                <a:effectLst/>
                <a:latin typeface="Tahoma" pitchFamily="34" charset="0"/>
                <a:ea typeface="Tahoma" pitchFamily="34" charset="0"/>
                <a:cs typeface="Tahoma" pitchFamily="34" charset="0"/>
              </a:rPr>
              <a:t>MidwayUSA</a:t>
            </a:r>
            <a:r>
              <a:rPr lang="en-US" dirty="0" smtClean="0"/>
              <a:t> </a:t>
            </a:r>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4</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 many organizations have discovered, the Baldrige Criteria can be used effectively as an umbrella or systemic model for organizational performance excellence. The Criteria help organizations of all types pinpoint their strengths and opportunities for improvement—and they allow the organizations to choose the tools best suited for them to implement those improvements. In addition to using the Baldrige Criteria as a roadmap to organizational excellence, you might use Six Sigma, Lean, or a variety of other performance improvement tools to help improve processes identified by thoughtful application of the Criteria. </a:t>
            </a:r>
          </a:p>
          <a:p>
            <a:r>
              <a:rPr lang="en-US" dirty="0" smtClean="0"/>
              <a:t>The Baldrige Criteria focus on organizational improvement and innovation </a:t>
            </a:r>
            <a:r>
              <a:rPr lang="en-US" i="1" dirty="0" smtClean="0"/>
              <a:t>systems</a:t>
            </a:r>
            <a:r>
              <a:rPr lang="en-US" dirty="0" smtClean="0"/>
              <a:t>. Six Sigma and Lean methodologies drive waste and inefficiencies out of </a:t>
            </a:r>
            <a:r>
              <a:rPr lang="en-US" i="1" dirty="0" smtClean="0"/>
              <a:t>processes </a:t>
            </a:r>
            <a:r>
              <a:rPr lang="en-US" dirty="0" smtClean="0"/>
              <a:t>that users of the Baldrige Criteria identify for improvement. Six Sigma, Lean, and ISO 9001 focus on organizational improvement and innovation </a:t>
            </a:r>
            <a:r>
              <a:rPr lang="en-US" i="1" dirty="0" smtClean="0"/>
              <a:t>processes</a:t>
            </a:r>
            <a:r>
              <a:rPr lang="en-US" dirty="0"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F4B04A-B3DD-4F24-95B6-3D78315474CD}" type="slidenum">
              <a:rPr lang="en-US" sz="1200"/>
              <a:pPr/>
              <a:t>5</a:t>
            </a:fld>
            <a:endParaRPr lang="en-US" sz="1200"/>
          </a:p>
        </p:txBody>
      </p:sp>
      <p:sp>
        <p:nvSpPr>
          <p:cNvPr id="2867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smtClean="0"/>
              <a:t>Let’s look at two commonly used improvement tools</a:t>
            </a:r>
            <a:r>
              <a:rPr lang="en-US" baseline="0" dirty="0" smtClean="0"/>
              <a:t>: Six Sigma and Lean.</a:t>
            </a:r>
          </a:p>
          <a:p>
            <a:pPr>
              <a:defRPr/>
            </a:pPr>
            <a:r>
              <a:rPr lang="en-US" dirty="0" smtClean="0"/>
              <a:t>The aim of Six Sigma is to reduce variation by using statistical methods to lower process defect rates to the “six sigma” level: fewer than 3.4 defects per million opportunities. </a:t>
            </a:r>
          </a:p>
          <a:p>
            <a:pPr>
              <a:defRPr/>
            </a:pPr>
            <a:r>
              <a:rPr lang="en-US" dirty="0" smtClean="0"/>
              <a:t>The focus is on establishing measurement systems for work processes and, through Six Sigma projects, identifying areas for reducing variation and improving processes. </a:t>
            </a:r>
          </a:p>
          <a:p>
            <a:pPr>
              <a:defRPr/>
            </a:pPr>
            <a:r>
              <a:rPr lang="en-US" dirty="0" smtClean="0"/>
              <a:t>These projects may include anything from improving the processes involved in mass-producing component piece parts, to completely redesigning, for example, an aircraft completion process so that the aircraft requires less maintenance, or to (as you see on the left) improving processes around service calls so that all calls fall within the required two-hour window. </a:t>
            </a:r>
            <a:endParaRPr lang="en-US" dirty="0">
              <a:latin typeface="Times New Roman" pitchFamily="18" charset="0"/>
            </a:endParaRPr>
          </a:p>
          <a:p>
            <a:pPr>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E85CB297-5788-4531-B287-545960773E7C}" type="slidenum">
              <a:rPr lang="en-US" sz="1200"/>
              <a:pPr/>
              <a:t>6</a:t>
            </a:fld>
            <a:endParaRPr lang="en-US" sz="1200"/>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smtClean="0"/>
              <a:t>The Six Sigma DMAIC methodology (define, measure, analyze, improve, and control) is the system for improving existing processes that fall below specifications and need incremental improvement. </a:t>
            </a:r>
          </a:p>
          <a:p>
            <a:pPr>
              <a:defRPr/>
            </a:pPr>
            <a:r>
              <a:rPr lang="en-US" dirty="0" smtClean="0"/>
              <a:t>DMADV (define, measure, analyze, design, and verify)—sometimes referred to as Design for Six Sigma, or DFSS—is used to develop new processes or products at Six-Sigma-quality levels.</a:t>
            </a:r>
          </a:p>
          <a:p>
            <a:pPr>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914507" y="4340005"/>
            <a:ext cx="5028988" cy="169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Lean is a series of tools and techniques for managing an organization’s processes. </a:t>
            </a:r>
          </a:p>
          <a:p>
            <a:r>
              <a:rPr lang="en-US" smtClean="0"/>
              <a:t>Specifically, Lean focuses on eliminating all non-value-added activities and waste from processes. Waste is defined as anything a final customer would not want to pay for. Some of the sources of waste are shown here.</a:t>
            </a:r>
          </a:p>
          <a:p>
            <a:endParaRPr lang="en-US" smtClean="0">
              <a:solidFill>
                <a:srgbClr val="FF0000"/>
              </a:solidFill>
            </a:endParaRPr>
          </a:p>
          <a:p>
            <a:endParaRPr 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380" eaLnBrk="0" hangingPunct="0">
              <a:defRPr sz="2600">
                <a:solidFill>
                  <a:schemeClr val="tx1"/>
                </a:solidFill>
                <a:latin typeface="Times New Roman" pitchFamily="18" charset="0"/>
                <a:ea typeface="ＭＳ Ｐゴシック" pitchFamily="34" charset="-128"/>
              </a:defRPr>
            </a:lvl1pPr>
            <a:lvl2pPr marL="817542" indent="-314439" defTabSz="908380" eaLnBrk="0" hangingPunct="0">
              <a:defRPr sz="2600">
                <a:solidFill>
                  <a:schemeClr val="tx1"/>
                </a:solidFill>
                <a:latin typeface="Times New Roman" pitchFamily="18" charset="0"/>
                <a:ea typeface="ＭＳ Ｐゴシック" pitchFamily="34" charset="-128"/>
              </a:defRPr>
            </a:lvl2pPr>
            <a:lvl3pPr marL="1257757" indent="-251551" defTabSz="908380" eaLnBrk="0" hangingPunct="0">
              <a:defRPr sz="2600">
                <a:solidFill>
                  <a:schemeClr val="tx1"/>
                </a:solidFill>
                <a:latin typeface="Times New Roman" pitchFamily="18" charset="0"/>
                <a:ea typeface="ＭＳ Ｐゴシック" pitchFamily="34" charset="-128"/>
              </a:defRPr>
            </a:lvl3pPr>
            <a:lvl4pPr marL="1760860" indent="-251551" defTabSz="908380" eaLnBrk="0" hangingPunct="0">
              <a:defRPr sz="2600">
                <a:solidFill>
                  <a:schemeClr val="tx1"/>
                </a:solidFill>
                <a:latin typeface="Times New Roman" pitchFamily="18" charset="0"/>
                <a:ea typeface="ＭＳ Ｐゴシック" pitchFamily="34" charset="-128"/>
              </a:defRPr>
            </a:lvl4pPr>
            <a:lvl5pPr marL="2263963" indent="-251551" defTabSz="908380" eaLnBrk="0" hangingPunct="0">
              <a:defRPr sz="2600">
                <a:solidFill>
                  <a:schemeClr val="tx1"/>
                </a:solidFill>
                <a:latin typeface="Times New Roman" pitchFamily="18" charset="0"/>
                <a:ea typeface="ＭＳ Ｐゴシック" pitchFamily="34" charset="-128"/>
              </a:defRPr>
            </a:lvl5pPr>
            <a:lvl6pPr marL="2767066"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397A6705-575B-4EB7-BED2-9D8829C73C29}"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489A32-47E4-4F40-92ED-6EA532D4B3A2}" type="slidenum">
              <a:rPr lang="en-US" sz="1200"/>
              <a:pPr/>
              <a:t>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Lean tools used differ from application to application, but all are used for both incremental and breakthrough improvements.</a:t>
            </a:r>
          </a:p>
          <a:p>
            <a:r>
              <a:rPr lang="en-US" dirty="0" smtClean="0"/>
              <a:t>Organizations that use Lean extend the concepts of waste elimination and value-adding processes to suppliers, partners, and customers. A Lean organization is said not to reach full potential until all aspects of its value chain have eliminated waste and are operating at full value-added potential. </a:t>
            </a:r>
          </a:p>
          <a:p>
            <a:r>
              <a:rPr lang="en-US" dirty="0" smtClean="0"/>
              <a:t/>
            </a:r>
            <a:br>
              <a:rPr lang="en-US" dirty="0" smtClean="0"/>
            </a:b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14507" y="4341891"/>
            <a:ext cx="5028988" cy="3588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0"/>
              </a:spcBef>
              <a:spcAft>
                <a:spcPts val="660"/>
              </a:spcAft>
            </a:pPr>
            <a:r>
              <a:rPr lang="en-US" dirty="0" smtClean="0"/>
              <a:t>ISO 9000 is a series of five international standards published by the International Organization for Standardization (ISO), in Geneva, Switzerland. </a:t>
            </a:r>
          </a:p>
          <a:p>
            <a:pPr>
              <a:spcBef>
                <a:spcPct val="0"/>
              </a:spcBef>
              <a:spcAft>
                <a:spcPts val="660"/>
              </a:spcAft>
            </a:pPr>
            <a:r>
              <a:rPr lang="en-US" dirty="0" smtClean="0"/>
              <a:t>Companies use the standards to help determine what they need to maintain an efficient quality conformance system. </a:t>
            </a:r>
          </a:p>
          <a:p>
            <a:pPr>
              <a:spcBef>
                <a:spcPct val="0"/>
              </a:spcBef>
              <a:spcAft>
                <a:spcPts val="660"/>
              </a:spcAft>
            </a:pPr>
            <a:r>
              <a:rPr lang="en-US" dirty="0" smtClean="0"/>
              <a:t>For example, the standards describe the need for an effective quality system, regular calibration of measuring and testing equipment, and an adequate record-keeping system. ISO 9000 registration determines whether a company complies with its own quality system.</a:t>
            </a:r>
          </a:p>
          <a:p>
            <a:pPr>
              <a:spcBef>
                <a:spcPct val="0"/>
              </a:spcBef>
              <a:spcAft>
                <a:spcPts val="660"/>
              </a:spcAft>
            </a:pPr>
            <a:r>
              <a:rPr lang="en-US" dirty="0" smtClean="0"/>
              <a:t>The standards define minimum requirements for quality assurance systems that directly influence product quality and customer satisfaction without suggesting tools for analysis, prioritization, and evaluation. </a:t>
            </a:r>
          </a:p>
          <a:p>
            <a:pPr>
              <a:spcBef>
                <a:spcPct val="0"/>
              </a:spcBef>
              <a:spcAft>
                <a:spcPts val="660"/>
              </a:spcAft>
            </a:pPr>
            <a:r>
              <a:rPr lang="en-US" dirty="0" smtClean="0"/>
              <a:t>The most recent version is ISO 9001:2008. It builds on ISO 9001:2000, which brought the standards closer to the Baldrige Criteria. ISO 9001:2000 placed greater emphasis on customers and continuous improvement. While ISO has expanded its perspective, it still focuses on system defects and not on business results and strategy</a:t>
            </a:r>
          </a:p>
          <a:p>
            <a:pPr>
              <a:spcBef>
                <a:spcPct val="0"/>
              </a:spcBef>
              <a:spcAft>
                <a:spcPts val="660"/>
              </a:spcAft>
            </a:pPr>
            <a:r>
              <a:rPr lang="en-US" dirty="0" smtClean="0"/>
              <a:t>A key tool is the Plan-Do-Check-Act (</a:t>
            </a:r>
            <a:r>
              <a:rPr lang="en-US" dirty="0" err="1" smtClean="0"/>
              <a:t>PDCA</a:t>
            </a:r>
            <a:r>
              <a:rPr lang="en-US" dirty="0" smtClean="0"/>
              <a:t>) cycle, which is used to define, implement, and control corrective actions and improvements to processes.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5E2367-5772-4B76-B96E-6CFD324BF240}"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5" y="2130532"/>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36" y="3885640"/>
            <a:ext cx="6401955" cy="1753721"/>
          </a:xfrm>
        </p:spPr>
        <p:txBody>
          <a:bodyPr/>
          <a:lstStyle>
            <a:lvl1pPr marL="0" indent="0" algn="ctr">
              <a:buNone/>
              <a:defRPr/>
            </a:lvl1pPr>
            <a:lvl2pPr marL="409667" indent="0" algn="ctr">
              <a:buNone/>
              <a:defRPr/>
            </a:lvl2pPr>
            <a:lvl3pPr marL="819335" indent="0" algn="ctr">
              <a:buNone/>
              <a:defRPr/>
            </a:lvl3pPr>
            <a:lvl4pPr marL="1229004" indent="0" algn="ctr">
              <a:buNone/>
              <a:defRPr/>
            </a:lvl4pPr>
            <a:lvl5pPr marL="1638671" indent="0" algn="ctr">
              <a:buNone/>
              <a:defRPr/>
            </a:lvl5pPr>
            <a:lvl6pPr marL="2048341" indent="0" algn="ctr">
              <a:buNone/>
              <a:defRPr/>
            </a:lvl6pPr>
            <a:lvl7pPr marL="2458008" indent="0" algn="ctr">
              <a:buNone/>
              <a:defRPr/>
            </a:lvl7pPr>
            <a:lvl8pPr marL="2867676" indent="0" algn="ctr">
              <a:buNone/>
              <a:defRPr/>
            </a:lvl8pPr>
            <a:lvl9pPr marL="327734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928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890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3432" y="745191"/>
            <a:ext cx="1890568"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77401" y="745191"/>
            <a:ext cx="5537488" cy="5715000"/>
          </a:xfrm>
        </p:spPr>
        <p:txBody>
          <a:bodyPr vert="eaVert"/>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2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77398" y="745191"/>
            <a:ext cx="7566602" cy="5715000"/>
          </a:xfrm>
        </p:spPr>
        <p:txBody>
          <a:bodyPr/>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673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77398" y="745191"/>
            <a:ext cx="74107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733262" y="2291603"/>
            <a:ext cx="3635375" cy="4168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5507182" y="2291603"/>
            <a:ext cx="3636818"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07182" y="4443132"/>
            <a:ext cx="3636818"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939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77398" y="745191"/>
            <a:ext cx="7410738"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33262" y="2291603"/>
            <a:ext cx="3635375" cy="4168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07182" y="2291603"/>
            <a:ext cx="3636818"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507182" y="4443132"/>
            <a:ext cx="3636818"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0727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77398" y="745191"/>
            <a:ext cx="7410738"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733262" y="2291603"/>
            <a:ext cx="3635375"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07182" y="2291603"/>
            <a:ext cx="3636818"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733262" y="4443132"/>
            <a:ext cx="3635375"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07182" y="4443132"/>
            <a:ext cx="3636818" cy="20170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06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63722" indent="-463722">
              <a:buFont typeface="Arial Narrow"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10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9667" indent="0">
              <a:buNone/>
              <a:defRPr sz="1600"/>
            </a:lvl2pPr>
            <a:lvl3pPr marL="819335" indent="0">
              <a:buNone/>
              <a:defRPr sz="1400"/>
            </a:lvl3pPr>
            <a:lvl4pPr marL="1229004" indent="0">
              <a:buNone/>
              <a:defRPr sz="1300"/>
            </a:lvl4pPr>
            <a:lvl5pPr marL="1638671" indent="0">
              <a:buNone/>
              <a:defRPr sz="1300"/>
            </a:lvl5pPr>
            <a:lvl6pPr marL="2048341" indent="0">
              <a:buNone/>
              <a:defRPr sz="1300"/>
            </a:lvl6pPr>
            <a:lvl7pPr marL="2458008" indent="0">
              <a:buNone/>
              <a:defRPr sz="1300"/>
            </a:lvl7pPr>
            <a:lvl8pPr marL="2867676" indent="0">
              <a:buNone/>
              <a:defRPr sz="1300"/>
            </a:lvl8pPr>
            <a:lvl9pPr marL="3277343" indent="0">
              <a:buNone/>
              <a:defRPr sz="1300"/>
            </a:lvl9pPr>
          </a:lstStyle>
          <a:p>
            <a:pPr lvl="0"/>
            <a:r>
              <a:rPr lang="en-US" smtClean="0"/>
              <a:t>Click to edit Master text styles</a:t>
            </a:r>
          </a:p>
        </p:txBody>
      </p:sp>
    </p:spTree>
    <p:extLst>
      <p:ext uri="{BB962C8B-B14F-4D97-AF65-F5344CB8AC3E}">
        <p14:creationId xmlns:p14="http://schemas.microsoft.com/office/powerpoint/2010/main" val="305046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3275" y="2291603"/>
            <a:ext cx="3635375" cy="4168588"/>
          </a:xfrm>
        </p:spPr>
        <p:txBody>
          <a:bodyPr/>
          <a:lstStyle>
            <a:lvl1pPr marL="463722" indent="-463722">
              <a:buFont typeface="Arial Narrow" pitchFamily="34" charset="0"/>
              <a:buChar cha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07182" y="2291603"/>
            <a:ext cx="3636818" cy="4168588"/>
          </a:xfrm>
        </p:spPr>
        <p:txBody>
          <a:bodyPr/>
          <a:lstStyle>
            <a:lvl1pPr marL="463722" indent="-463722">
              <a:buFont typeface="Arial Narrow" pitchFamily="34" charset="0"/>
              <a:buChar cha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3345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02"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marL="463722" indent="-463722">
              <a:buFont typeface="Arial Narrow" pitchFamily="34" charset="0"/>
              <a:buChar cha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9667" indent="0">
              <a:buNone/>
              <a:defRPr sz="1800" b="1"/>
            </a:lvl2pPr>
            <a:lvl3pPr marL="819335" indent="0">
              <a:buNone/>
              <a:defRPr sz="1600" b="1"/>
            </a:lvl3pPr>
            <a:lvl4pPr marL="1229004" indent="0">
              <a:buNone/>
              <a:defRPr sz="1400" b="1"/>
            </a:lvl4pPr>
            <a:lvl5pPr marL="1638671" indent="0">
              <a:buNone/>
              <a:defRPr sz="1400" b="1"/>
            </a:lvl5pPr>
            <a:lvl6pPr marL="2048341" indent="0">
              <a:buNone/>
              <a:defRPr sz="1400" b="1"/>
            </a:lvl6pPr>
            <a:lvl7pPr marL="2458008" indent="0">
              <a:buNone/>
              <a:defRPr sz="1400" b="1"/>
            </a:lvl7pPr>
            <a:lvl8pPr marL="2867676" indent="0">
              <a:buNone/>
              <a:defRPr sz="1400" b="1"/>
            </a:lvl8pPr>
            <a:lvl9pPr marL="327734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marL="463722" indent="-463722">
              <a:buFont typeface="Arial Narrow" pitchFamily="34" charset="0"/>
              <a:buChar cha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43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0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75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marL="463722" indent="-463722">
              <a:buFont typeface="Arial Narrow" pitchFamily="34" charset="0"/>
              <a:buChar cha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494" y="1435755"/>
            <a:ext cx="3007591" cy="469106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247297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5" y="4800334"/>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5" y="612122"/>
            <a:ext cx="5486977" cy="4115360"/>
          </a:xfrm>
        </p:spPr>
        <p:txBody>
          <a:bodyPr/>
          <a:lstStyle>
            <a:lvl1pPr marL="0" indent="0">
              <a:buNone/>
              <a:defRPr sz="2900"/>
            </a:lvl1pPr>
            <a:lvl2pPr marL="409667" indent="0">
              <a:buNone/>
              <a:defRPr sz="2500"/>
            </a:lvl2pPr>
            <a:lvl3pPr marL="819335" indent="0">
              <a:buNone/>
              <a:defRPr sz="2200"/>
            </a:lvl3pPr>
            <a:lvl4pPr marL="1229004" indent="0">
              <a:buNone/>
              <a:defRPr sz="1800"/>
            </a:lvl4pPr>
            <a:lvl5pPr marL="1638671" indent="0">
              <a:buNone/>
              <a:defRPr sz="1800"/>
            </a:lvl5pPr>
            <a:lvl6pPr marL="2048341" indent="0">
              <a:buNone/>
              <a:defRPr sz="1800"/>
            </a:lvl6pPr>
            <a:lvl7pPr marL="2458008" indent="0">
              <a:buNone/>
              <a:defRPr sz="1800"/>
            </a:lvl7pPr>
            <a:lvl8pPr marL="2867676" indent="0">
              <a:buNone/>
              <a:defRPr sz="1800"/>
            </a:lvl8pPr>
            <a:lvl9pPr marL="3277343" indent="0">
              <a:buNone/>
              <a:defRPr sz="1800"/>
            </a:lvl9pPr>
          </a:lstStyle>
          <a:p>
            <a:pPr lvl="0"/>
            <a:endParaRPr lang="en-US" noProof="0" smtClean="0"/>
          </a:p>
        </p:txBody>
      </p:sp>
      <p:sp>
        <p:nvSpPr>
          <p:cNvPr id="4" name="Text Placeholder 3"/>
          <p:cNvSpPr>
            <a:spLocks noGrp="1"/>
          </p:cNvSpPr>
          <p:nvPr>
            <p:ph type="body" sz="half" idx="2"/>
          </p:nvPr>
        </p:nvSpPr>
        <p:spPr>
          <a:xfrm>
            <a:off x="1792445" y="5367618"/>
            <a:ext cx="5486977" cy="804022"/>
          </a:xfrm>
        </p:spPr>
        <p:txBody>
          <a:bodyPr/>
          <a:lstStyle>
            <a:lvl1pPr marL="0" indent="0">
              <a:buNone/>
              <a:defRPr sz="1300"/>
            </a:lvl1pPr>
            <a:lvl2pPr marL="409667" indent="0">
              <a:buNone/>
              <a:defRPr sz="1100"/>
            </a:lvl2pPr>
            <a:lvl3pPr marL="819335" indent="0">
              <a:buNone/>
              <a:defRPr sz="900"/>
            </a:lvl3pPr>
            <a:lvl4pPr marL="1229004" indent="0">
              <a:buNone/>
              <a:defRPr sz="800"/>
            </a:lvl4pPr>
            <a:lvl5pPr marL="1638671" indent="0">
              <a:buNone/>
              <a:defRPr sz="800"/>
            </a:lvl5pPr>
            <a:lvl6pPr marL="2048341" indent="0">
              <a:buNone/>
              <a:defRPr sz="800"/>
            </a:lvl6pPr>
            <a:lvl7pPr marL="2458008" indent="0">
              <a:buNone/>
              <a:defRPr sz="800"/>
            </a:lvl7pPr>
            <a:lvl8pPr marL="2867676" indent="0">
              <a:buNone/>
              <a:defRPr sz="800"/>
            </a:lvl8pPr>
            <a:lvl9pPr marL="3277343" indent="0">
              <a:buNone/>
              <a:defRPr sz="800"/>
            </a:lvl9pPr>
          </a:lstStyle>
          <a:p>
            <a:pPr lvl="0"/>
            <a:r>
              <a:rPr lang="en-US" smtClean="0"/>
              <a:t>Click to edit Master text styles</a:t>
            </a:r>
          </a:p>
        </p:txBody>
      </p:sp>
    </p:spTree>
    <p:extLst>
      <p:ext uri="{BB962C8B-B14F-4D97-AF65-F5344CB8AC3E}">
        <p14:creationId xmlns:p14="http://schemas.microsoft.com/office/powerpoint/2010/main" val="394498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00545" y="745191"/>
            <a:ext cx="8087591" cy="1143000"/>
          </a:xfrm>
          <a:prstGeom prst="rect">
            <a:avLst/>
          </a:prstGeom>
          <a:noFill/>
          <a:ln w="9525">
            <a:noFill/>
            <a:miter lim="800000"/>
            <a:headEnd/>
            <a:tailEnd/>
          </a:ln>
        </p:spPr>
        <p:txBody>
          <a:bodyPr vert="horz" wrap="square" lIns="81940" tIns="40968" rIns="81940" bIns="40968" numCol="1" anchor="ctr" anchorCtr="0" compatLnSpc="1">
            <a:prstTxWarp prst="textNoShape">
              <a:avLst/>
            </a:prstTxWarp>
          </a:bodyPr>
          <a:lstStyle/>
          <a:p>
            <a:pPr lvl="0"/>
            <a:r>
              <a:rPr lang="en-US" smtClean="0"/>
              <a:t>Master Title Style goes here</a:t>
            </a:r>
          </a:p>
        </p:txBody>
      </p:sp>
      <p:sp>
        <p:nvSpPr>
          <p:cNvPr id="1027" name="Rectangle 16"/>
          <p:cNvSpPr>
            <a:spLocks noGrp="1" noChangeArrowheads="1"/>
          </p:cNvSpPr>
          <p:nvPr>
            <p:ph type="body" idx="1"/>
          </p:nvPr>
        </p:nvSpPr>
        <p:spPr bwMode="auto">
          <a:xfrm>
            <a:off x="1056409" y="2291603"/>
            <a:ext cx="8087591" cy="4168588"/>
          </a:xfrm>
          <a:prstGeom prst="rect">
            <a:avLst/>
          </a:prstGeom>
          <a:noFill/>
          <a:ln w="9525">
            <a:noFill/>
            <a:miter lim="800000"/>
            <a:headEnd/>
            <a:tailEnd/>
          </a:ln>
        </p:spPr>
        <p:txBody>
          <a:bodyPr vert="horz" wrap="square" lIns="81940" tIns="40968" rIns="81940" bIns="40968" numCol="1" anchor="t" anchorCtr="0" compatLnSpc="1">
            <a:prstTxWarp prst="textNoShape">
              <a:avLst/>
            </a:prstTxWarp>
          </a:bodyPr>
          <a:lstStyle/>
          <a:p>
            <a:pPr lvl="0"/>
            <a:r>
              <a:rPr lang="en-US" smtClean="0"/>
              <a:t>Master Style Text</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16"/>
          <p:cNvGrpSpPr>
            <a:grpSpLocks/>
          </p:cNvGrpSpPr>
          <p:nvPr userDrawn="1"/>
        </p:nvGrpSpPr>
        <p:grpSpPr bwMode="auto">
          <a:xfrm>
            <a:off x="0" y="0"/>
            <a:ext cx="9143698" cy="6934200"/>
            <a:chOff x="-701" y="-701"/>
            <a:chExt cx="10058400" cy="7860136"/>
          </a:xfrm>
        </p:grpSpPr>
        <p:pic>
          <p:nvPicPr>
            <p:cNvPr id="1031" name="Picture 14" descr="shutterstock_40118065#5D201C_cmyk.ai"/>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01" y="5421495"/>
              <a:ext cx="10058400" cy="2437940"/>
            </a:xfrm>
            <a:prstGeom prst="rect">
              <a:avLst/>
            </a:prstGeom>
            <a:noFill/>
            <a:ln w="9525">
              <a:noFill/>
              <a:miter lim="800000"/>
              <a:headEnd/>
              <a:tailEnd/>
            </a:ln>
          </p:spPr>
        </p:pic>
        <p:pic>
          <p:nvPicPr>
            <p:cNvPr id="1032" name="Picture 15" descr="top"/>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301645" y="1423"/>
              <a:ext cx="2755900" cy="1219200"/>
            </a:xfrm>
            <a:prstGeom prst="rect">
              <a:avLst/>
            </a:prstGeom>
            <a:noFill/>
            <a:ln w="9525">
              <a:noFill/>
              <a:miter lim="800000"/>
              <a:headEnd/>
              <a:tailEnd/>
            </a:ln>
          </p:spPr>
        </p:pic>
        <p:sp>
          <p:nvSpPr>
            <p:cNvPr id="12" name="Text Box 12"/>
            <p:cNvSpPr txBox="1">
              <a:spLocks noChangeArrowheads="1"/>
            </p:cNvSpPr>
            <p:nvPr userDrawn="1"/>
          </p:nvSpPr>
          <p:spPr bwMode="auto">
            <a:xfrm>
              <a:off x="9242028" y="-701"/>
              <a:ext cx="812827" cy="296543"/>
            </a:xfrm>
            <a:prstGeom prst="rect">
              <a:avLst/>
            </a:prstGeom>
            <a:noFill/>
            <a:ln w="9525">
              <a:noFill/>
              <a:miter lim="800000"/>
              <a:headEnd/>
              <a:tailEnd/>
            </a:ln>
            <a:effectLst/>
          </p:spPr>
          <p:txBody>
            <a:bodyPr>
              <a:spAutoFit/>
            </a:bodyPr>
            <a:lstStyle/>
            <a:p>
              <a:pPr algn="r" defTabSz="913010" eaLnBrk="0" fontAlgn="base" hangingPunct="0">
                <a:spcBef>
                  <a:spcPct val="0"/>
                </a:spcBef>
                <a:spcAft>
                  <a:spcPct val="0"/>
                </a:spcAft>
                <a:defRPr/>
              </a:pPr>
              <a:r>
                <a:rPr lang="en-US" sz="1100" dirty="0" smtClean="0">
                  <a:solidFill>
                    <a:srgbClr val="A6A6A6"/>
                  </a:solidFill>
                  <a:latin typeface="Arial" pitchFamily="34" charset="0"/>
                  <a:ea typeface="ＭＳ Ｐゴシック" pitchFamily="-109" charset="-128"/>
                  <a:cs typeface="Arial" pitchFamily="34" charset="0"/>
                </a:rPr>
                <a:t>2014</a:t>
              </a:r>
              <a:endParaRPr lang="en-US" sz="1100" dirty="0">
                <a:solidFill>
                  <a:srgbClr val="A6A6A6"/>
                </a:solidFill>
                <a:latin typeface="Arial" pitchFamily="34" charset="0"/>
                <a:ea typeface="ＭＳ Ｐゴシック" pitchFamily="-109" charset="-128"/>
                <a:cs typeface="Arial" pitchFamily="34" charset="0"/>
              </a:endParaRP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86591" y="5681383"/>
            <a:ext cx="815398" cy="907676"/>
          </a:xfrm>
          <a:prstGeom prst="rect">
            <a:avLst/>
          </a:prstGeom>
          <a:noFill/>
          <a:ln w="9525">
            <a:noFill/>
            <a:miter lim="800000"/>
            <a:headEnd/>
            <a:tailEnd/>
          </a:ln>
        </p:spPr>
      </p:pic>
      <p:sp>
        <p:nvSpPr>
          <p:cNvPr id="13" name="Text Box 12"/>
          <p:cNvSpPr txBox="1">
            <a:spLocks noChangeArrowheads="1"/>
          </p:cNvSpPr>
          <p:nvPr userDrawn="1"/>
        </p:nvSpPr>
        <p:spPr bwMode="auto">
          <a:xfrm>
            <a:off x="24547" y="6566648"/>
            <a:ext cx="3988955" cy="221359"/>
          </a:xfrm>
          <a:prstGeom prst="rect">
            <a:avLst/>
          </a:prstGeom>
          <a:noFill/>
          <a:ln w="9525">
            <a:noFill/>
            <a:miter lim="800000"/>
            <a:headEnd/>
            <a:tailEnd/>
          </a:ln>
          <a:effectLst/>
        </p:spPr>
        <p:txBody>
          <a:bodyPr lIns="81940" tIns="40968" rIns="81940" bIns="40968">
            <a:spAutoFit/>
          </a:bodyPr>
          <a:lstStyle/>
          <a:p>
            <a:pPr defTabSz="913010" eaLnBrk="0" fontAlgn="base" hangingPunct="0">
              <a:spcBef>
                <a:spcPct val="0"/>
              </a:spcBef>
              <a:spcAft>
                <a:spcPct val="0"/>
              </a:spcAft>
              <a:defRPr/>
            </a:pPr>
            <a:r>
              <a:rPr lang="en-US" sz="900" dirty="0">
                <a:solidFill>
                  <a:srgbClr val="FFFFFF"/>
                </a:solidFill>
                <a:latin typeface="Arial" pitchFamily="34" charset="0"/>
                <a:ea typeface="ＭＳ Ｐゴシック" pitchFamily="-109" charset="-128"/>
                <a:cs typeface="Arial" pitchFamily="34" charset="0"/>
              </a:rPr>
              <a:t>Baldrige Performance Excellence Program | www.nist.gov/baldrige</a:t>
            </a:r>
          </a:p>
        </p:txBody>
      </p:sp>
    </p:spTree>
    <p:extLst>
      <p:ext uri="{BB962C8B-B14F-4D97-AF65-F5344CB8AC3E}">
        <p14:creationId xmlns:p14="http://schemas.microsoft.com/office/powerpoint/2010/main" val="921643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p:titleStyle>
    <p:body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p:bodyStyle>
    <p:otherStyle>
      <a:defPPr>
        <a:defRPr lang="en-US"/>
      </a:defPPr>
      <a:lvl1pPr marL="0" algn="l" defTabSz="409667" rtl="0" eaLnBrk="1" latinLnBrk="0" hangingPunct="1">
        <a:defRPr sz="1600" kern="1200">
          <a:solidFill>
            <a:schemeClr val="tx1"/>
          </a:solidFill>
          <a:latin typeface="+mn-lt"/>
          <a:ea typeface="+mn-ea"/>
          <a:cs typeface="+mn-cs"/>
        </a:defRPr>
      </a:lvl1pPr>
      <a:lvl2pPr marL="409667" algn="l" defTabSz="409667" rtl="0" eaLnBrk="1" latinLnBrk="0" hangingPunct="1">
        <a:defRPr sz="1600" kern="1200">
          <a:solidFill>
            <a:schemeClr val="tx1"/>
          </a:solidFill>
          <a:latin typeface="+mn-lt"/>
          <a:ea typeface="+mn-ea"/>
          <a:cs typeface="+mn-cs"/>
        </a:defRPr>
      </a:lvl2pPr>
      <a:lvl3pPr marL="819335" algn="l" defTabSz="409667" rtl="0" eaLnBrk="1" latinLnBrk="0" hangingPunct="1">
        <a:defRPr sz="1600" kern="1200">
          <a:solidFill>
            <a:schemeClr val="tx1"/>
          </a:solidFill>
          <a:latin typeface="+mn-lt"/>
          <a:ea typeface="+mn-ea"/>
          <a:cs typeface="+mn-cs"/>
        </a:defRPr>
      </a:lvl3pPr>
      <a:lvl4pPr marL="1229004" algn="l" defTabSz="409667" rtl="0" eaLnBrk="1" latinLnBrk="0" hangingPunct="1">
        <a:defRPr sz="1600" kern="1200">
          <a:solidFill>
            <a:schemeClr val="tx1"/>
          </a:solidFill>
          <a:latin typeface="+mn-lt"/>
          <a:ea typeface="+mn-ea"/>
          <a:cs typeface="+mn-cs"/>
        </a:defRPr>
      </a:lvl4pPr>
      <a:lvl5pPr marL="1638671" algn="l" defTabSz="409667" rtl="0" eaLnBrk="1" latinLnBrk="0" hangingPunct="1">
        <a:defRPr sz="1600" kern="1200">
          <a:solidFill>
            <a:schemeClr val="tx1"/>
          </a:solidFill>
          <a:latin typeface="+mn-lt"/>
          <a:ea typeface="+mn-ea"/>
          <a:cs typeface="+mn-cs"/>
        </a:defRPr>
      </a:lvl5pPr>
      <a:lvl6pPr marL="2048341" algn="l" defTabSz="409667" rtl="0" eaLnBrk="1" latinLnBrk="0" hangingPunct="1">
        <a:defRPr sz="1600" kern="1200">
          <a:solidFill>
            <a:schemeClr val="tx1"/>
          </a:solidFill>
          <a:latin typeface="+mn-lt"/>
          <a:ea typeface="+mn-ea"/>
          <a:cs typeface="+mn-cs"/>
        </a:defRPr>
      </a:lvl6pPr>
      <a:lvl7pPr marL="2458008" algn="l" defTabSz="409667" rtl="0" eaLnBrk="1" latinLnBrk="0" hangingPunct="1">
        <a:defRPr sz="1600" kern="1200">
          <a:solidFill>
            <a:schemeClr val="tx1"/>
          </a:solidFill>
          <a:latin typeface="+mn-lt"/>
          <a:ea typeface="+mn-ea"/>
          <a:cs typeface="+mn-cs"/>
        </a:defRPr>
      </a:lvl7pPr>
      <a:lvl8pPr marL="2867676" algn="l" defTabSz="409667" rtl="0" eaLnBrk="1" latinLnBrk="0" hangingPunct="1">
        <a:defRPr sz="1600" kern="1200">
          <a:solidFill>
            <a:schemeClr val="tx1"/>
          </a:solidFill>
          <a:latin typeface="+mn-lt"/>
          <a:ea typeface="+mn-ea"/>
          <a:cs typeface="+mn-cs"/>
        </a:defRPr>
      </a:lvl8pPr>
      <a:lvl9pPr marL="3277343" algn="l" defTabSz="40966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19.xml"/><Relationship Id="rId7"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oleObject" Target="../embeddings/oleObject2.bin"/><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3"/>
          <p:cNvGrpSpPr>
            <a:grpSpLocks/>
          </p:cNvGrpSpPr>
          <p:nvPr/>
        </p:nvGrpSpPr>
        <p:grpSpPr bwMode="auto">
          <a:xfrm>
            <a:off x="0" y="0"/>
            <a:ext cx="9143700" cy="6951347"/>
            <a:chOff x="0" y="1"/>
            <a:chExt cx="10058071" cy="7878192"/>
          </a:xfrm>
        </p:grpSpPr>
        <p:grpSp>
          <p:nvGrpSpPr>
            <p:cNvPr id="3077" name="Group 16"/>
            <p:cNvGrpSpPr>
              <a:grpSpLocks/>
            </p:cNvGrpSpPr>
            <p:nvPr/>
          </p:nvGrpSpPr>
          <p:grpSpPr bwMode="auto">
            <a:xfrm>
              <a:off x="0" y="1"/>
              <a:ext cx="10058071" cy="7878192"/>
              <a:chOff x="-701" y="-701"/>
              <a:chExt cx="10058401" cy="7879573"/>
            </a:xfrm>
          </p:grpSpPr>
          <p:pic>
            <p:nvPicPr>
              <p:cNvPr id="3081" name="Picture 14" descr="shutterstock_40118065#5D201C_cmyk.ai"/>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 y="5440932"/>
                <a:ext cx="10058401"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pic>
            <p:nvPicPr>
              <p:cNvPr id="3083" name="Picture 15" descr="top"/>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91878" y="-701"/>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8" name="Baldrige_Program_Logo_2010.whitebkgd.eps" descr="/Users/louannross/Desktop/Design Center/Art Folder/Logo Folder/M/ New 2010 Logo/Final Program Logo 2010/Baldrige_Program_Logo_2010.whitebkgd.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6"/>
          <p:cNvSpPr txBox="1">
            <a:spLocks noChangeArrowheads="1"/>
          </p:cNvSpPr>
          <p:nvPr/>
        </p:nvSpPr>
        <p:spPr bwMode="auto">
          <a:xfrm>
            <a:off x="474806" y="2286000"/>
            <a:ext cx="8821594" cy="1295401"/>
          </a:xfrm>
          <a:prstGeom prst="rect">
            <a:avLst/>
          </a:prstGeom>
          <a:noFill/>
          <a:ln w="9525">
            <a:noFill/>
            <a:miter lim="800000"/>
            <a:headEnd/>
            <a:tailEnd/>
          </a:ln>
        </p:spPr>
        <p:txBody>
          <a:bodyPr lIns="82058" tIns="41029" rIns="82058" bIns="41029" anchor="ctr"/>
          <a:lstStyle>
            <a:defPPr>
              <a:defRPr lang="en-US"/>
            </a:defPPr>
            <a:lvl1pPr defTabSz="914608" eaLnBrk="0" hangingPunct="0">
              <a:lnSpc>
                <a:spcPts val="4756"/>
              </a:lnSpc>
              <a:defRPr sz="4000">
                <a:solidFill>
                  <a:schemeClr val="bg2"/>
                </a:solidFill>
                <a:latin typeface="Arial" pitchFamily="34" charset="0"/>
                <a:ea typeface="ＭＳ Ｐゴシック" pitchFamily="34" charset="-128"/>
                <a:cs typeface="Arial" pitchFamily="34" charset="0"/>
              </a:defRPr>
            </a:lvl1pPr>
          </a:lstStyle>
          <a:p>
            <a:r>
              <a:rPr lang="en-US" sz="4400" b="1" dirty="0" smtClean="0">
                <a:solidFill>
                  <a:schemeClr val="tx1"/>
                </a:solidFill>
              </a:rPr>
              <a:t>Performance Excellence: </a:t>
            </a:r>
            <a:br>
              <a:rPr lang="en-US" sz="4400" b="1" dirty="0" smtClean="0">
                <a:solidFill>
                  <a:schemeClr val="tx1"/>
                </a:solidFill>
              </a:rPr>
            </a:br>
            <a:r>
              <a:rPr lang="en-US" sz="4400" b="1" dirty="0" smtClean="0">
                <a:solidFill>
                  <a:schemeClr val="tx1"/>
                </a:solidFill>
              </a:rPr>
              <a:t>A </a:t>
            </a:r>
            <a:r>
              <a:rPr lang="en-US" sz="4400" b="1" dirty="0">
                <a:solidFill>
                  <a:schemeClr val="tx1"/>
                </a:solidFill>
              </a:rPr>
              <a:t>Systems Approach and </a:t>
            </a:r>
            <a:r>
              <a:rPr lang="en-US" sz="4400" b="1" dirty="0" smtClean="0">
                <a:solidFill>
                  <a:schemeClr val="tx1"/>
                </a:solidFill>
              </a:rPr>
              <a:t>Tools</a:t>
            </a:r>
            <a:endParaRPr lang="en-US" sz="4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228273" y="941294"/>
            <a:ext cx="6915727"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a:p>
        </p:txBody>
      </p:sp>
      <p:sp>
        <p:nvSpPr>
          <p:cNvPr id="11267" name="Text Box 4"/>
          <p:cNvSpPr txBox="1">
            <a:spLocks noChangeArrowheads="1"/>
          </p:cNvSpPr>
          <p:nvPr/>
        </p:nvSpPr>
        <p:spPr bwMode="auto">
          <a:xfrm>
            <a:off x="311727" y="2286000"/>
            <a:ext cx="2563091" cy="199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marL="457200" indent="-4572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2580"/>
              </a:lnSpc>
              <a:spcAft>
                <a:spcPts val="538"/>
              </a:spcAft>
            </a:pPr>
            <a:r>
              <a:rPr lang="en-US" sz="2500" dirty="0">
                <a:latin typeface="Arial Narrow" pitchFamily="34" charset="0"/>
              </a:rPr>
              <a:t>Emphasis on</a:t>
            </a:r>
          </a:p>
          <a:p>
            <a:pPr>
              <a:lnSpc>
                <a:spcPts val="2580"/>
              </a:lnSpc>
              <a:spcAft>
                <a:spcPts val="538"/>
              </a:spcAft>
              <a:buFont typeface="Arial" pitchFamily="34" charset="0"/>
              <a:buChar char="•"/>
            </a:pPr>
            <a:r>
              <a:rPr lang="en-US" sz="2500" dirty="0">
                <a:latin typeface="Arial Narrow" pitchFamily="34" charset="0"/>
              </a:rPr>
              <a:t>Integration</a:t>
            </a:r>
          </a:p>
          <a:p>
            <a:pPr lvl="1">
              <a:lnSpc>
                <a:spcPts val="2580"/>
              </a:lnSpc>
              <a:spcAft>
                <a:spcPts val="538"/>
              </a:spcAft>
              <a:buFont typeface="Arial" pitchFamily="34" charset="0"/>
              <a:buChar char="•"/>
            </a:pPr>
            <a:r>
              <a:rPr lang="en-US" sz="2500" dirty="0">
                <a:latin typeface="Arial Narrow" pitchFamily="34" charset="0"/>
              </a:rPr>
              <a:t>Innovation</a:t>
            </a:r>
          </a:p>
          <a:p>
            <a:pPr lvl="1">
              <a:lnSpc>
                <a:spcPts val="2580"/>
              </a:lnSpc>
              <a:spcAft>
                <a:spcPts val="538"/>
              </a:spcAft>
              <a:buFont typeface="Arial" pitchFamily="34" charset="0"/>
              <a:buChar char="•"/>
            </a:pPr>
            <a:r>
              <a:rPr lang="en-US" sz="2500" dirty="0">
                <a:latin typeface="Arial Narrow" pitchFamily="34" charset="0"/>
              </a:rPr>
              <a:t>Results</a:t>
            </a:r>
          </a:p>
          <a:p>
            <a:pPr lvl="1">
              <a:lnSpc>
                <a:spcPts val="2580"/>
              </a:lnSpc>
              <a:spcAft>
                <a:spcPts val="538"/>
              </a:spcAft>
              <a:buFont typeface="Arial" pitchFamily="34" charset="0"/>
              <a:buChar char="•"/>
            </a:pPr>
            <a:r>
              <a:rPr lang="en-US" sz="2500" dirty="0">
                <a:latin typeface="Arial Narrow" pitchFamily="34" charset="0"/>
              </a:rPr>
              <a:t>Sustainability</a:t>
            </a:r>
          </a:p>
        </p:txBody>
      </p:sp>
      <p:sp>
        <p:nvSpPr>
          <p:cNvPr id="11268" name="Rectangle 20"/>
          <p:cNvSpPr>
            <a:spLocks noGrp="1" noChangeArrowheads="1"/>
          </p:cNvSpPr>
          <p:nvPr>
            <p:ph type="title"/>
          </p:nvPr>
        </p:nvSpPr>
        <p:spPr>
          <a:xfrm>
            <a:off x="311727" y="190500"/>
            <a:ext cx="7292398" cy="902074"/>
          </a:xfrm>
        </p:spPr>
        <p:txBody>
          <a:bodyPr/>
          <a:lstStyle/>
          <a:p>
            <a:r>
              <a:rPr lang="en-US" sz="4400" dirty="0" smtClean="0">
                <a:latin typeface="Arial Narrow" pitchFamily="34" charset="0"/>
                <a:ea typeface="ＭＳ Ｐゴシック" pitchFamily="34" charset="-128"/>
                <a:cs typeface="Arial Narrow" pitchFamily="34" charset="0"/>
              </a:rPr>
              <a:t>Baldrige Criteria</a:t>
            </a:r>
          </a:p>
        </p:txBody>
      </p:sp>
      <p:sp>
        <p:nvSpPr>
          <p:cNvPr id="11269" name="Rectangle 13"/>
          <p:cNvSpPr>
            <a:spLocks noChangeArrowheads="1"/>
          </p:cNvSpPr>
          <p:nvPr/>
        </p:nvSpPr>
        <p:spPr bwMode="auto">
          <a:xfrm>
            <a:off x="1695739" y="572901"/>
            <a:ext cx="5538932" cy="67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eaLnBrk="0" hangingPunct="0">
              <a:spcBef>
                <a:spcPct val="30000"/>
              </a:spcBef>
            </a:pPr>
            <a:endParaRPr lang="en-US" sz="3900" b="1" i="1"/>
          </a:p>
        </p:txBody>
      </p:sp>
      <p:sp>
        <p:nvSpPr>
          <p:cNvPr id="13" name="Subtitle 2"/>
          <p:cNvSpPr txBox="1">
            <a:spLocks/>
          </p:cNvSpPr>
          <p:nvPr/>
        </p:nvSpPr>
        <p:spPr>
          <a:xfrm>
            <a:off x="311727" y="934291"/>
            <a:ext cx="6321136" cy="827834"/>
          </a:xfrm>
          <a:prstGeom prst="rect">
            <a:avLst/>
          </a:prstGeom>
        </p:spPr>
        <p:txBody>
          <a:bodyPr lIns="82058" tIns="41029" rIns="82058" bIns="41029"/>
          <a:lstStyle/>
          <a:p>
            <a:pPr marL="47013" indent="-47013" defTabSz="914608" eaLnBrk="0" hangingPunct="0">
              <a:lnSpc>
                <a:spcPts val="3410"/>
              </a:lnSpc>
              <a:spcBef>
                <a:spcPts val="897"/>
              </a:spcBef>
              <a:buSzPct val="50000"/>
              <a:defRPr/>
            </a:pPr>
            <a:r>
              <a:rPr lang="en-US" sz="3200" b="1" dirty="0">
                <a:ea typeface="ＭＳ Ｐゴシック" pitchFamily="-109" charset="-128"/>
              </a:rPr>
              <a:t>Integrated management framework</a:t>
            </a:r>
            <a:endParaRPr lang="en-US" sz="3200" b="1" kern="0"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2493" y="1749425"/>
            <a:ext cx="3478702" cy="3657600"/>
          </a:xfrm>
          <a:prstGeom prst="rect">
            <a:avLst/>
          </a:prstGeom>
        </p:spPr>
      </p:pic>
      <p:sp>
        <p:nvSpPr>
          <p:cNvPr id="11272" name="Text Box 5"/>
          <p:cNvSpPr txBox="1">
            <a:spLocks noChangeArrowheads="1"/>
          </p:cNvSpPr>
          <p:nvPr/>
        </p:nvSpPr>
        <p:spPr bwMode="auto">
          <a:xfrm>
            <a:off x="6172200" y="2675310"/>
            <a:ext cx="2772353" cy="15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nSpc>
                <a:spcPts val="2580"/>
              </a:lnSpc>
              <a:spcAft>
                <a:spcPts val="538"/>
              </a:spcAft>
              <a:buFont typeface="Arial" pitchFamily="34" charset="0"/>
              <a:buChar char="•"/>
            </a:pPr>
            <a:r>
              <a:rPr lang="en-US" sz="2500" dirty="0" err="1">
                <a:latin typeface="Arial Narrow" pitchFamily="34" charset="0"/>
              </a:rPr>
              <a:t>Nonprescriptive</a:t>
            </a:r>
            <a:r>
              <a:rPr lang="en-US" sz="2500" dirty="0">
                <a:latin typeface="Arial Narrow" pitchFamily="34" charset="0"/>
              </a:rPr>
              <a:t> </a:t>
            </a:r>
          </a:p>
          <a:p>
            <a:pPr lvl="1">
              <a:lnSpc>
                <a:spcPts val="2580"/>
              </a:lnSpc>
              <a:spcAft>
                <a:spcPts val="538"/>
              </a:spcAft>
              <a:buFont typeface="Arial" pitchFamily="34" charset="0"/>
              <a:buChar char="•"/>
            </a:pPr>
            <a:r>
              <a:rPr lang="en-US" sz="2500" dirty="0">
                <a:latin typeface="Arial Narrow" pitchFamily="34" charset="0"/>
              </a:rPr>
              <a:t>Holistic</a:t>
            </a:r>
          </a:p>
          <a:p>
            <a:pPr lvl="1">
              <a:lnSpc>
                <a:spcPts val="2580"/>
              </a:lnSpc>
              <a:spcAft>
                <a:spcPts val="538"/>
              </a:spcAft>
              <a:buFont typeface="Arial" pitchFamily="34" charset="0"/>
              <a:buChar char="•"/>
            </a:pPr>
            <a:r>
              <a:rPr lang="en-US" sz="2500" dirty="0">
                <a:latin typeface="Arial Narrow" pitchFamily="34" charset="0"/>
              </a:rPr>
              <a:t>Inclusive</a:t>
            </a:r>
          </a:p>
          <a:p>
            <a:pPr lvl="1">
              <a:lnSpc>
                <a:spcPts val="2580"/>
              </a:lnSpc>
              <a:spcAft>
                <a:spcPts val="538"/>
              </a:spcAft>
              <a:buFont typeface="Arial" pitchFamily="34" charset="0"/>
              <a:buChar char="•"/>
            </a:pPr>
            <a:r>
              <a:rPr lang="en-US" sz="2500" dirty="0">
                <a:latin typeface="Arial Narrow" pitchFamily="34" charset="0"/>
              </a:rPr>
              <a:t>Adaptable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2"/>
          <p:cNvSpPr txBox="1">
            <a:spLocks noChangeArrowheads="1"/>
          </p:cNvSpPr>
          <p:nvPr/>
        </p:nvSpPr>
        <p:spPr bwMode="auto">
          <a:xfrm>
            <a:off x="5019386" y="2098302"/>
            <a:ext cx="242663" cy="8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30000"/>
              </a:spcBef>
            </a:pPr>
            <a:r>
              <a:rPr lang="en-US"/>
              <a:t>.</a:t>
            </a:r>
          </a:p>
          <a:p>
            <a:endParaRPr lang="en-US"/>
          </a:p>
        </p:txBody>
      </p:sp>
      <p:pic>
        <p:nvPicPr>
          <p:cNvPr id="12291" name="Picture 16"/>
          <p:cNvPicPr>
            <a:picLocks noGrp="1" noChangeAspect="1" noChangeArrowheads="1"/>
          </p:cNvPicPr>
          <p:nvPr>
            <p:ph/>
          </p:nvPr>
        </p:nvPicPr>
        <p:blipFill>
          <a:blip r:embed="rId3" cstate="screen">
            <a:extLst>
              <a:ext uri="{28A0092B-C50C-407E-A947-70E740481C1C}">
                <a14:useLocalDpi xmlns:a14="http://schemas.microsoft.com/office/drawing/2010/main"/>
              </a:ext>
            </a:extLst>
          </a:blip>
          <a:srcRect l="1819" r="8885" b="3606"/>
          <a:stretch>
            <a:fillRect/>
          </a:stretch>
        </p:blipFill>
        <p:spPr>
          <a:xfrm>
            <a:off x="1998809" y="546287"/>
            <a:ext cx="5838885" cy="521208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990600" y="1504390"/>
            <a:ext cx="7659832" cy="33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ts val="600"/>
              </a:spcBef>
              <a:spcAft>
                <a:spcPts val="600"/>
              </a:spcAft>
            </a:pPr>
            <a:r>
              <a:rPr lang="en-US" sz="2500" dirty="0">
                <a:latin typeface="Arial Narrow" pitchFamily="34" charset="0"/>
              </a:rPr>
              <a:t>While other approaches focus on a single aspect, such as leadership or process management, </a:t>
            </a:r>
            <a:r>
              <a:rPr lang="en-US" sz="2500" b="1" dirty="0">
                <a:latin typeface="Arial Narrow" pitchFamily="34" charset="0"/>
              </a:rPr>
              <a:t>the Baldrige Criteria provide an integrated management framework that addresses all the factors that define an organization’s operations and results. </a:t>
            </a:r>
            <a:r>
              <a:rPr lang="en-US" sz="2500" dirty="0">
                <a:latin typeface="Arial Narrow" pitchFamily="34" charset="0"/>
              </a:rPr>
              <a:t>And the process is compatible with Lean and Six Sigma strategies as well as ISO 9000. </a:t>
            </a:r>
          </a:p>
          <a:p>
            <a:pPr algn="r">
              <a:spcBef>
                <a:spcPts val="600"/>
              </a:spcBef>
              <a:spcAft>
                <a:spcPts val="600"/>
              </a:spcAft>
            </a:pPr>
            <a:r>
              <a:rPr lang="en-US" sz="2500" i="1" dirty="0">
                <a:latin typeface="Arial Narrow" pitchFamily="34" charset="0"/>
              </a:rPr>
              <a:t>—Robert W. Galvin, </a:t>
            </a:r>
            <a:r>
              <a:rPr lang="en-US" sz="2500" i="1" dirty="0" smtClean="0">
                <a:latin typeface="Arial Narrow" pitchFamily="34" charset="0"/>
              </a:rPr>
              <a:t>chairman, Baldrige Award winner </a:t>
            </a:r>
            <a:r>
              <a:rPr lang="en-US" sz="2500" i="1" dirty="0">
                <a:latin typeface="Arial Narrow" pitchFamily="34" charset="0"/>
              </a:rPr>
              <a:t/>
            </a:r>
            <a:br>
              <a:rPr lang="en-US" sz="2500" i="1" dirty="0">
                <a:latin typeface="Arial Narrow" pitchFamily="34" charset="0"/>
              </a:rPr>
            </a:br>
            <a:r>
              <a:rPr lang="en-US" sz="2500" i="1" dirty="0">
                <a:latin typeface="Arial Narrow" pitchFamily="34" charset="0"/>
              </a:rPr>
              <a:t>Motorola Commercial, Government &amp; Industrial Solutions Sector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body" sz="half" idx="1"/>
          </p:nvPr>
        </p:nvSpPr>
        <p:spPr>
          <a:xfrm>
            <a:off x="458526" y="306705"/>
            <a:ext cx="7804727" cy="1285875"/>
          </a:xfrm>
        </p:spPr>
        <p:txBody>
          <a:bodyPr/>
          <a:lstStyle/>
          <a:p>
            <a:pPr marL="0" indent="0">
              <a:lnSpc>
                <a:spcPct val="100000"/>
              </a:lnSpc>
              <a:spcBef>
                <a:spcPts val="0"/>
              </a:spcBef>
              <a:spcAft>
                <a:spcPts val="600"/>
              </a:spcAft>
              <a:buNone/>
              <a:defRPr/>
            </a:pPr>
            <a:r>
              <a:rPr lang="en-US" sz="4400" b="1" dirty="0">
                <a:latin typeface="+mj-lt"/>
              </a:rPr>
              <a:t>Six Sigma, Lean, and the</a:t>
            </a:r>
          </a:p>
          <a:p>
            <a:pPr marL="0" indent="0">
              <a:lnSpc>
                <a:spcPct val="100000"/>
              </a:lnSpc>
              <a:spcBef>
                <a:spcPts val="0"/>
              </a:spcBef>
              <a:spcAft>
                <a:spcPts val="600"/>
              </a:spcAft>
              <a:buNone/>
              <a:defRPr/>
            </a:pPr>
            <a:r>
              <a:rPr lang="en-US" sz="4400" b="1" dirty="0">
                <a:latin typeface="+mj-lt"/>
              </a:rPr>
              <a:t>Baldrige Criteria</a:t>
            </a:r>
            <a:endParaRPr lang="en-US" sz="4400" dirty="0">
              <a:latin typeface="+mj-lt"/>
            </a:endParaRPr>
          </a:p>
        </p:txBody>
      </p:sp>
      <p:pic>
        <p:nvPicPr>
          <p:cNvPr id="14341" name="Picture 40" descr="six_sigma_dmaic72dp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41942" y="4572000"/>
            <a:ext cx="1991591" cy="18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 y="2423160"/>
            <a:ext cx="3522690" cy="2377440"/>
          </a:xfrm>
          <a:prstGeom prst="rect">
            <a:avLst/>
          </a:prstGeom>
        </p:spPr>
      </p:pic>
      <p:grpSp>
        <p:nvGrpSpPr>
          <p:cNvPr id="2" name="Group 1"/>
          <p:cNvGrpSpPr/>
          <p:nvPr/>
        </p:nvGrpSpPr>
        <p:grpSpPr>
          <a:xfrm>
            <a:off x="5257800" y="1447800"/>
            <a:ext cx="3491177" cy="2941320"/>
            <a:chOff x="4470515" y="1188720"/>
            <a:chExt cx="3491177" cy="2941320"/>
          </a:xfrm>
        </p:grpSpPr>
        <p:pic>
          <p:nvPicPr>
            <p:cNvPr id="4098"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349" t="-12607"/>
            <a:stretch/>
          </p:blipFill>
          <p:spPr bwMode="auto">
            <a:xfrm>
              <a:off x="4495800" y="1188720"/>
              <a:ext cx="3109306"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470515" y="1478280"/>
              <a:ext cx="3491177"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33128402"/>
              </p:ext>
            </p:extLst>
          </p:nvPr>
        </p:nvGraphicFramePr>
        <p:xfrm>
          <a:off x="304800" y="1066800"/>
          <a:ext cx="8610601" cy="4181357"/>
        </p:xfrm>
        <a:graphic>
          <a:graphicData uri="http://schemas.openxmlformats.org/drawingml/2006/table">
            <a:tbl>
              <a:tblPr firstRow="1" bandRow="1">
                <a:tableStyleId>{9DCAF9ED-07DC-4A11-8D7F-57B35C25682E}</a:tableStyleId>
              </a:tblPr>
              <a:tblGrid>
                <a:gridCol w="5019690"/>
                <a:gridCol w="1220910"/>
                <a:gridCol w="1405453"/>
                <a:gridCol w="964548"/>
              </a:tblGrid>
              <a:tr h="273867">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Narrow" pitchFamily="34" charset="0"/>
                      </a:endParaRPr>
                    </a:p>
                  </a:txBody>
                  <a:tcPr marL="83128" marR="83128" marT="40341" marB="40341">
                    <a:lnL w="12700" cmpd="sng">
                      <a:noFill/>
                    </a:lnL>
                    <a:lnR w="12700" cmpd="sng">
                      <a:noFill/>
                    </a:lnR>
                    <a:lnT w="12700" cmpd="sng">
                      <a:noFill/>
                    </a:lnT>
                    <a:lnB w="12700" cmpd="sng">
                      <a:noFill/>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lnT w="12700" cmpd="sng">
                      <a:noFill/>
                    </a:lnT>
                  </a:tcPr>
                </a:tc>
                <a:tc hMerge="1">
                  <a:txBody>
                    <a:bodyPr/>
                    <a:lstStyle/>
                    <a:p>
                      <a:endParaRPr lang="en-US" dirty="0"/>
                    </a:p>
                  </a:txBody>
                  <a:tcPr>
                    <a:lnT w="12700" cmpd="sng">
                      <a:noFill/>
                    </a:lnT>
                  </a:tcPr>
                </a:tc>
              </a:tr>
              <a:tr h="344409">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100" kern="1200" dirty="0" smtClean="0">
                        <a:solidFill>
                          <a:schemeClr val="tx1"/>
                        </a:solidFill>
                        <a:latin typeface="Arial Narrow" pitchFamily="34" charset="0"/>
                        <a:ea typeface="+mn-ea"/>
                        <a:cs typeface="+mn-cs"/>
                      </a:endParaRPr>
                    </a:p>
                  </a:txBody>
                  <a:tcPr marL="83128" marR="83128" marT="40341" marB="40341">
                    <a:lnL w="12700" cmpd="sng">
                      <a:noFill/>
                    </a:lnL>
                    <a:lnT w="12700" cmpd="sng">
                      <a:noFill/>
                    </a:lnT>
                    <a:lnB w="12700" cmpd="sng">
                      <a:noFill/>
                    </a:lnB>
                    <a:noFill/>
                  </a:tcPr>
                </a:tc>
                <a:tc>
                  <a:txBody>
                    <a:bodyPr/>
                    <a:lstStyle/>
                    <a:p>
                      <a:pPr algn="ctr"/>
                      <a:r>
                        <a:rPr lang="en-US" sz="2400" b="1" dirty="0" smtClean="0"/>
                        <a:t>Baldrige</a:t>
                      </a:r>
                      <a:endParaRPr lang="en-US" sz="2400" b="1" dirty="0"/>
                    </a:p>
                  </a:txBody>
                  <a:tcPr marL="83128" marR="83128" marT="40341" marB="40341">
                    <a:lnT w="12700" cmpd="sng">
                      <a:noFill/>
                    </a:lnT>
                    <a:lnB w="12700" cmpd="sng">
                      <a:noFill/>
                    </a:lnB>
                    <a:noFill/>
                  </a:tcPr>
                </a:tc>
                <a:tc>
                  <a:txBody>
                    <a:bodyPr/>
                    <a:lstStyle/>
                    <a:p>
                      <a:pPr algn="ctr"/>
                      <a:r>
                        <a:rPr lang="en-US" sz="2400" b="1" dirty="0" smtClean="0"/>
                        <a:t>Six Sigma</a:t>
                      </a:r>
                      <a:endParaRPr lang="en-US" sz="2400" b="1" dirty="0"/>
                    </a:p>
                  </a:txBody>
                  <a:tcPr marL="83128" marR="83128" marT="40341" marB="40341">
                    <a:lnT w="12700" cmpd="sng">
                      <a:noFill/>
                    </a:lnT>
                    <a:lnB w="12700" cmpd="sng">
                      <a:noFill/>
                    </a:lnB>
                    <a:noFill/>
                  </a:tcPr>
                </a:tc>
                <a:tc>
                  <a:txBody>
                    <a:bodyPr/>
                    <a:lstStyle/>
                    <a:p>
                      <a:pPr algn="ctr"/>
                      <a:r>
                        <a:rPr lang="en-US" sz="2400" b="1" dirty="0" smtClean="0"/>
                        <a:t>Lean</a:t>
                      </a:r>
                      <a:endParaRPr lang="en-US" sz="2400" b="1" dirty="0"/>
                    </a:p>
                  </a:txBody>
                  <a:tcPr marL="83128" marR="83128" marT="40341" marB="40341">
                    <a:lnR w="12700" cmpd="sng">
                      <a:noFill/>
                    </a:lnR>
                    <a:lnT w="12700" cmpd="sng">
                      <a:noFill/>
                    </a:lnT>
                    <a:lnB w="12700" cmpd="sng">
                      <a:noFill/>
                    </a:lnB>
                    <a:noFill/>
                  </a:tcPr>
                </a:tc>
              </a:tr>
              <a:tr h="394203">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500" dirty="0" smtClean="0"/>
                        <a:t>Address the overall leadership system</a:t>
                      </a:r>
                      <a:endParaRPr lang="en-US" sz="2500" kern="1200" dirty="0" smtClean="0">
                        <a:solidFill>
                          <a:schemeClr val="tx1"/>
                        </a:solidFill>
                        <a:latin typeface="Arial Narrow" pitchFamily="34" charset="0"/>
                        <a:ea typeface="+mn-ea"/>
                        <a:cs typeface="+mn-cs"/>
                      </a:endParaRPr>
                    </a:p>
                  </a:txBody>
                  <a:tcPr marL="83128" marR="83128" marT="40341" marB="40341">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Arial Narrow"/>
                          <a:sym typeface="SymbolPS"/>
                        </a:rPr>
                        <a:t>■</a:t>
                      </a:r>
                      <a:endParaRPr lang="en-US" sz="2800" dirty="0"/>
                    </a:p>
                  </a:txBody>
                  <a:tcPr marL="83128" marR="83128" marT="40341" marB="40341">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800" dirty="0"/>
                    </a:p>
                  </a:txBody>
                  <a:tcPr marL="83128" marR="83128" marT="40341" marB="40341">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800" dirty="0"/>
                    </a:p>
                  </a:txBody>
                  <a:tcPr marL="83128" marR="83128" marT="40341" marB="40341">
                    <a:lnL>
                      <a:noFill/>
                    </a:lnL>
                    <a:lnR w="12700" cmpd="sng">
                      <a:noFill/>
                    </a:lnR>
                    <a:lnT w="12700" cmpd="sng">
                      <a:noFill/>
                    </a:lnT>
                    <a:lnB w="12700" cmpd="sng">
                      <a:noFill/>
                    </a:lnB>
                    <a:lnTlToBr w="12700" cmpd="sng">
                      <a:noFill/>
                      <a:prstDash val="solid"/>
                    </a:lnTlToBr>
                    <a:lnBlToTr w="12700" cmpd="sng">
                      <a:noFill/>
                      <a:prstDash val="solid"/>
                    </a:lnBlToTr>
                    <a:noFill/>
                  </a:tcPr>
                </a:tc>
              </a:tr>
              <a:tr h="39420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500" dirty="0" smtClean="0"/>
                        <a:t>Benefit from leaders who</a:t>
                      </a:r>
                      <a:endParaRPr lang="en-US" sz="2500" kern="1200" dirty="0" smtClean="0">
                        <a:solidFill>
                          <a:schemeClr val="tx1"/>
                        </a:solidFill>
                        <a:latin typeface="Arial Narrow" pitchFamily="34" charset="0"/>
                        <a:ea typeface="+mn-ea"/>
                        <a:cs typeface="+mn-cs"/>
                      </a:endParaRPr>
                    </a:p>
                  </a:txBody>
                  <a:tcPr marL="83128" marR="83128" marT="40341" marB="40341">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sym typeface="SymbolPS"/>
                      </a:endParaRPr>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sym typeface="SymbolPS"/>
                      </a:endParaRPr>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sym typeface="SymbolPS"/>
                      </a:endParaRPr>
                    </a:p>
                  </a:txBody>
                  <a:tcPr marL="83128" marR="83128" marT="40341" marB="40341" anchor="ctr">
                    <a:lnL>
                      <a:noFill/>
                    </a:lnL>
                    <a:lnR w="12700" cmpd="sng">
                      <a:noFill/>
                    </a:lnR>
                    <a:lnT w="12700" cmpd="sng">
                      <a:noFill/>
                    </a:lnT>
                    <a:lnB w="12700" cmpd="sng">
                      <a:noFill/>
                    </a:lnB>
                    <a:lnTlToBr w="12700" cmpd="sng">
                      <a:noFill/>
                      <a:prstDash val="solid"/>
                    </a:lnTlToBr>
                    <a:lnBlToTr w="12700" cmpd="sng">
                      <a:noFill/>
                      <a:prstDash val="solid"/>
                    </a:lnBlToTr>
                    <a:noFill/>
                  </a:tcPr>
                </a:tc>
              </a:tr>
              <a:tr h="507623">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500" dirty="0" smtClean="0"/>
                        <a:t>Align financial and human resources</a:t>
                      </a:r>
                      <a:endParaRPr lang="en-US" sz="2500" kern="1200" dirty="0" smtClean="0">
                        <a:solidFill>
                          <a:schemeClr val="tx1"/>
                        </a:solidFill>
                        <a:latin typeface="Arial Narrow" pitchFamily="34" charset="0"/>
                        <a:ea typeface="+mn-ea"/>
                        <a:cs typeface="+mn-cs"/>
                      </a:endParaRPr>
                    </a:p>
                  </a:txBody>
                  <a:tcPr marL="83128" marR="83128" marT="40341" marB="40341">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kern="1200" dirty="0">
                        <a:solidFill>
                          <a:schemeClr val="tx1"/>
                        </a:solidFill>
                        <a:latin typeface="+mn-lt"/>
                        <a:ea typeface="+mn-ea"/>
                        <a:cs typeface="+mn-cs"/>
                        <a:sym typeface="SymbolPS"/>
                      </a:endParaRPr>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sym typeface="SymbolPS"/>
                      </a:endParaRPr>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latin typeface="+mn-lt"/>
                        <a:ea typeface="+mn-ea"/>
                        <a:cs typeface="+mn-cs"/>
                        <a:sym typeface="SymbolPS"/>
                      </a:endParaRPr>
                    </a:p>
                  </a:txBody>
                  <a:tcPr marL="83128" marR="83128" marT="40341" marB="40341" anchor="ctr">
                    <a:lnL>
                      <a:noFill/>
                    </a:lnL>
                    <a:lnR w="12700" cmpd="sng">
                      <a:noFill/>
                    </a:lnR>
                    <a:lnT w="12700" cmpd="sng">
                      <a:noFill/>
                    </a:lnT>
                    <a:lnB w="12700" cmpd="sng">
                      <a:noFill/>
                    </a:lnB>
                    <a:lnTlToBr w="12700" cmpd="sng">
                      <a:noFill/>
                      <a:prstDash val="solid"/>
                    </a:lnTlToBr>
                    <a:lnBlToTr w="12700" cmpd="sng">
                      <a:noFill/>
                      <a:prstDash val="solid"/>
                    </a:lnBlToTr>
                    <a:noFill/>
                  </a:tcPr>
                </a:tc>
              </a:tr>
              <a:tr h="394203">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500" kern="1200" dirty="0" smtClean="0"/>
                        <a:t>Communicate cultural norms </a:t>
                      </a:r>
                      <a:endParaRPr lang="en-US" sz="2500" kern="1200" dirty="0" smtClean="0">
                        <a:solidFill>
                          <a:schemeClr val="tx1"/>
                        </a:solidFill>
                        <a:latin typeface="Arial Narrow" pitchFamily="34" charset="0"/>
                        <a:ea typeface="+mn-ea"/>
                        <a:cs typeface="+mn-cs"/>
                      </a:endParaRPr>
                    </a:p>
                  </a:txBody>
                  <a:tcPr marL="83128" marR="83128" marT="40341" marB="40341">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w="12700" cmpd="sng">
                      <a:noFill/>
                    </a:lnR>
                    <a:lnT w="12700" cmpd="sng">
                      <a:noFill/>
                    </a:lnT>
                    <a:lnB w="12700" cmpd="sng">
                      <a:noFill/>
                    </a:lnB>
                    <a:lnTlToBr w="12700" cmpd="sng">
                      <a:noFill/>
                      <a:prstDash val="solid"/>
                    </a:lnTlToBr>
                    <a:lnBlToTr w="12700" cmpd="sng">
                      <a:noFill/>
                      <a:prstDash val="solid"/>
                    </a:lnBlToTr>
                    <a:noFill/>
                  </a:tcPr>
                </a:tc>
              </a:tr>
              <a:tr h="394203">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500" kern="1200" dirty="0" smtClean="0"/>
                        <a:t>Encourage and provide resources</a:t>
                      </a:r>
                      <a:endParaRPr lang="en-US" sz="2500" kern="1200" dirty="0" smtClean="0">
                        <a:solidFill>
                          <a:schemeClr val="tx1"/>
                        </a:solidFill>
                        <a:latin typeface="Arial Narrow" pitchFamily="34" charset="0"/>
                        <a:ea typeface="+mn-ea"/>
                        <a:cs typeface="+mn-cs"/>
                      </a:endParaRPr>
                    </a:p>
                  </a:txBody>
                  <a:tcPr marL="83128" marR="83128" marT="40341" marB="40341">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w="12700" cmpd="sng">
                      <a:noFill/>
                    </a:lnR>
                    <a:lnT w="12700" cmpd="sng">
                      <a:noFill/>
                    </a:lnT>
                    <a:lnB w="12700" cmpd="sng">
                      <a:noFill/>
                    </a:lnB>
                    <a:lnTlToBr w="12700" cmpd="sng">
                      <a:noFill/>
                      <a:prstDash val="solid"/>
                    </a:lnTlToBr>
                    <a:lnBlToTr w="12700" cmpd="sng">
                      <a:noFill/>
                      <a:prstDash val="solid"/>
                    </a:lnBlToTr>
                    <a:noFill/>
                  </a:tcPr>
                </a:tc>
              </a:tr>
              <a:tr h="650089">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500" kern="1200" dirty="0" smtClean="0"/>
                        <a:t>Solidify a culture of organizational excellence</a:t>
                      </a:r>
                      <a:endParaRPr lang="en-US" sz="2500" kern="1200" dirty="0" smtClean="0">
                        <a:solidFill>
                          <a:schemeClr val="tx1"/>
                        </a:solidFill>
                        <a:latin typeface="Arial Narrow" pitchFamily="34" charset="0"/>
                        <a:ea typeface="+mn-ea"/>
                        <a:cs typeface="+mn-cs"/>
                      </a:endParaRPr>
                    </a:p>
                  </a:txBody>
                  <a:tcPr marL="83128" marR="83128" marT="40341" marB="40341">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latin typeface="+mn-lt"/>
                          <a:sym typeface="SymbolPS"/>
                        </a:rPr>
                        <a:t>■</a:t>
                      </a:r>
                      <a:endParaRPr lang="en-US" sz="2800" dirty="0"/>
                    </a:p>
                  </a:txBody>
                  <a:tcPr marL="83128" marR="83128" marT="40341" marB="40341" anchor="ctr">
                    <a:lnL>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5392" name="Rectangle 20"/>
          <p:cNvSpPr>
            <a:spLocks noGrp="1" noChangeArrowheads="1"/>
          </p:cNvSpPr>
          <p:nvPr>
            <p:ph type="title"/>
          </p:nvPr>
        </p:nvSpPr>
        <p:spPr>
          <a:xfrm>
            <a:off x="304800" y="685800"/>
            <a:ext cx="7292397" cy="902074"/>
          </a:xfrm>
        </p:spPr>
        <p:txBody>
          <a:bodyPr/>
          <a:lstStyle/>
          <a:p>
            <a:r>
              <a:rPr lang="en-US" dirty="0" smtClean="0">
                <a:latin typeface="Arial Narrow" pitchFamily="34" charset="0"/>
                <a:ea typeface="ＭＳ Ｐゴシック" pitchFamily="34" charset="-128"/>
                <a:cs typeface="Arial Narrow" pitchFamily="34" charset="0"/>
              </a:rPr>
              <a:t>1  Leadership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2"/>
          <p:cNvSpPr txBox="1">
            <a:spLocks noChangeArrowheads="1"/>
          </p:cNvSpPr>
          <p:nvPr/>
        </p:nvSpPr>
        <p:spPr bwMode="auto">
          <a:xfrm>
            <a:off x="1772227" y="2456890"/>
            <a:ext cx="165783"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a:p>
        </p:txBody>
      </p:sp>
      <p:sp>
        <p:nvSpPr>
          <p:cNvPr id="13315" name="Text Box 11"/>
          <p:cNvSpPr txBox="1">
            <a:spLocks noChangeArrowheads="1"/>
          </p:cNvSpPr>
          <p:nvPr/>
        </p:nvSpPr>
        <p:spPr bwMode="auto">
          <a:xfrm>
            <a:off x="421410" y="532815"/>
            <a:ext cx="4216508" cy="683024"/>
          </a:xfrm>
          <a:prstGeom prst="rect">
            <a:avLst/>
          </a:prstGeom>
          <a:noFill/>
          <a:ln w="9525">
            <a:noFill/>
            <a:miter lim="800000"/>
            <a:headEnd/>
            <a:tailEnd/>
          </a:ln>
        </p:spPr>
        <p:txBody>
          <a:bodyPr wrap="none" lIns="82058" tIns="41029" rIns="82058" bIns="41029">
            <a:spAutoFit/>
          </a:bodyPr>
          <a:lstStyle/>
          <a:p>
            <a:pPr eaLnBrk="0" hangingPunct="0">
              <a:defRPr/>
            </a:pPr>
            <a:r>
              <a:rPr lang="en-US" sz="3900" b="1" dirty="0" smtClean="0">
                <a:latin typeface="+mj-lt"/>
                <a:ea typeface="ＭＳ Ｐゴシック" pitchFamily="-109" charset="-128"/>
              </a:rPr>
              <a:t>2  Strategic Planning</a:t>
            </a:r>
            <a:endParaRPr lang="en-US" dirty="0">
              <a:latin typeface="+mj-lt"/>
              <a:ea typeface="ＭＳ Ｐゴシック" pitchFamily="-109" charset="-128"/>
            </a:endParaRPr>
          </a:p>
        </p:txBody>
      </p:sp>
      <p:graphicFrame>
        <p:nvGraphicFramePr>
          <p:cNvPr id="16388" name="Object 87"/>
          <p:cNvGraphicFramePr>
            <a:graphicFrameLocks noGrp="1" noChangeAspect="1"/>
          </p:cNvGraphicFramePr>
          <p:nvPr>
            <p:extLst>
              <p:ext uri="{D42A27DB-BD31-4B8C-83A1-F6EECF244321}">
                <p14:modId xmlns:p14="http://schemas.microsoft.com/office/powerpoint/2010/main" val="373511777"/>
              </p:ext>
            </p:extLst>
          </p:nvPr>
        </p:nvGraphicFramePr>
        <p:xfrm>
          <a:off x="4800600" y="1940409"/>
          <a:ext cx="3874943" cy="2674003"/>
        </p:xfrm>
        <a:graphic>
          <a:graphicData uri="http://schemas.openxmlformats.org/presentationml/2006/ole">
            <mc:AlternateContent xmlns:mc="http://schemas.openxmlformats.org/markup-compatibility/2006">
              <mc:Choice xmlns:v="urn:schemas-microsoft-com:vml" Requires="v">
                <p:oleObj spid="_x0000_s1038" name="Worksheet" r:id="rId4" imgW="5877064" imgH="2724212" progId="Excel.Sheet.8">
                  <p:embed/>
                </p:oleObj>
              </mc:Choice>
              <mc:Fallback>
                <p:oleObj name="Worksheet" r:id="rId4" imgW="5877064" imgH="2724212"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40409"/>
                        <a:ext cx="3874943" cy="267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sp>
        <p:nvSpPr>
          <p:cNvPr id="10" name="Rectangle 9"/>
          <p:cNvSpPr/>
          <p:nvPr/>
        </p:nvSpPr>
        <p:spPr>
          <a:xfrm>
            <a:off x="629227" y="1215839"/>
            <a:ext cx="1217289" cy="467580"/>
          </a:xfrm>
          <a:prstGeom prst="rect">
            <a:avLst/>
          </a:prstGeom>
        </p:spPr>
        <p:txBody>
          <a:bodyPr wrap="none" lIns="82058" tIns="41029" rIns="82058" bIns="41029">
            <a:spAutoFit/>
          </a:bodyPr>
          <a:lstStyle/>
          <a:p>
            <a:pPr defTabSz="410291">
              <a:defRPr/>
            </a:pPr>
            <a:r>
              <a:rPr lang="en-US" sz="2500" b="1" dirty="0">
                <a:solidFill>
                  <a:srgbClr val="000000"/>
                </a:solidFill>
                <a:latin typeface="Arial Narrow"/>
              </a:rPr>
              <a:t>Baldrige</a:t>
            </a:r>
          </a:p>
        </p:txBody>
      </p:sp>
      <p:sp>
        <p:nvSpPr>
          <p:cNvPr id="11" name="Rectangle 10"/>
          <p:cNvSpPr/>
          <p:nvPr/>
        </p:nvSpPr>
        <p:spPr>
          <a:xfrm>
            <a:off x="629228" y="1655669"/>
            <a:ext cx="4668694" cy="1621742"/>
          </a:xfrm>
          <a:prstGeom prst="rect">
            <a:avLst/>
          </a:prstGeom>
        </p:spPr>
        <p:txBody>
          <a:bodyPr lIns="82058" tIns="41029" rIns="82058" bIns="41029">
            <a:spAutoFit/>
          </a:bodyPr>
          <a:lstStyle/>
          <a:p>
            <a:pPr marL="202296" indent="-202296">
              <a:buFont typeface="Arial" pitchFamily="34" charset="0"/>
              <a:buChar char="•"/>
              <a:defRPr/>
            </a:pPr>
            <a:r>
              <a:rPr lang="en-US" sz="2500" dirty="0">
                <a:solidFill>
                  <a:srgbClr val="000000"/>
                </a:solidFill>
                <a:latin typeface="Arial Narrow"/>
              </a:rPr>
              <a:t>Identify organizational objectives</a:t>
            </a:r>
          </a:p>
          <a:p>
            <a:pPr marL="202296" indent="-202296">
              <a:buFont typeface="Arial" pitchFamily="34" charset="0"/>
              <a:buChar char="•"/>
              <a:defRPr/>
            </a:pPr>
            <a:r>
              <a:rPr lang="en-US" sz="2500" dirty="0">
                <a:solidFill>
                  <a:srgbClr val="000000"/>
                </a:solidFill>
                <a:latin typeface="Arial Narrow"/>
                <a:sym typeface="SymbolPS"/>
              </a:rPr>
              <a:t>Measure progress</a:t>
            </a:r>
          </a:p>
          <a:p>
            <a:pPr marL="202296" indent="-202296">
              <a:buFont typeface="Arial" pitchFamily="34" charset="0"/>
              <a:buChar char="•"/>
              <a:defRPr/>
            </a:pPr>
            <a:r>
              <a:rPr lang="en-US" sz="2500" dirty="0">
                <a:solidFill>
                  <a:srgbClr val="000000"/>
                </a:solidFill>
                <a:latin typeface="Arial Narrow"/>
                <a:sym typeface="SymbolPS"/>
              </a:rPr>
              <a:t>Coordinate use of assets toward objectives</a:t>
            </a:r>
          </a:p>
        </p:txBody>
      </p:sp>
      <p:sp>
        <p:nvSpPr>
          <p:cNvPr id="12" name="Rectangle 11"/>
          <p:cNvSpPr/>
          <p:nvPr/>
        </p:nvSpPr>
        <p:spPr>
          <a:xfrm>
            <a:off x="629228" y="3258111"/>
            <a:ext cx="1422473" cy="467580"/>
          </a:xfrm>
          <a:prstGeom prst="rect">
            <a:avLst/>
          </a:prstGeom>
        </p:spPr>
        <p:txBody>
          <a:bodyPr wrap="none" lIns="82058" tIns="41029" rIns="82058" bIns="41029">
            <a:spAutoFit/>
          </a:bodyPr>
          <a:lstStyle/>
          <a:p>
            <a:pPr defTabSz="410291">
              <a:defRPr/>
            </a:pPr>
            <a:r>
              <a:rPr lang="en-US" sz="2500" b="1" dirty="0">
                <a:solidFill>
                  <a:srgbClr val="000000"/>
                </a:solidFill>
                <a:latin typeface="Arial Narrow"/>
              </a:rPr>
              <a:t>Six Sigma</a:t>
            </a:r>
          </a:p>
        </p:txBody>
      </p:sp>
      <p:sp>
        <p:nvSpPr>
          <p:cNvPr id="14" name="Rectangle 13"/>
          <p:cNvSpPr/>
          <p:nvPr/>
        </p:nvSpPr>
        <p:spPr>
          <a:xfrm>
            <a:off x="659535" y="4833938"/>
            <a:ext cx="5562023" cy="467580"/>
          </a:xfrm>
          <a:prstGeom prst="rect">
            <a:avLst/>
          </a:prstGeom>
        </p:spPr>
        <p:txBody>
          <a:bodyPr lIns="82058" tIns="41029" rIns="82058" bIns="41029">
            <a:spAutoFit/>
          </a:bodyPr>
          <a:lstStyle/>
          <a:p>
            <a:pPr marL="202296" indent="-202296">
              <a:buFont typeface="Arial" pitchFamily="34" charset="0"/>
              <a:buChar char="•"/>
              <a:defRPr/>
            </a:pPr>
            <a:r>
              <a:rPr lang="en-US" sz="2500" dirty="0">
                <a:solidFill>
                  <a:srgbClr val="000000"/>
                </a:solidFill>
                <a:latin typeface="Arial Narrow"/>
              </a:rPr>
              <a:t>Coordinate use of assets toward objectives</a:t>
            </a:r>
          </a:p>
        </p:txBody>
      </p:sp>
      <p:sp>
        <p:nvSpPr>
          <p:cNvPr id="15" name="Rectangle 14"/>
          <p:cNvSpPr/>
          <p:nvPr/>
        </p:nvSpPr>
        <p:spPr>
          <a:xfrm>
            <a:off x="629227" y="3720353"/>
            <a:ext cx="2795444" cy="467580"/>
          </a:xfrm>
          <a:prstGeom prst="rect">
            <a:avLst/>
          </a:prstGeom>
        </p:spPr>
        <p:txBody>
          <a:bodyPr lIns="82058" tIns="41029" rIns="82058" bIns="41029">
            <a:spAutoFit/>
          </a:bodyPr>
          <a:lstStyle/>
          <a:p>
            <a:pPr marL="202296" indent="-202296">
              <a:buFont typeface="Arial" pitchFamily="34" charset="0"/>
              <a:buChar char="•"/>
              <a:defRPr/>
            </a:pPr>
            <a:r>
              <a:rPr lang="en-US" sz="2500" dirty="0">
                <a:solidFill>
                  <a:srgbClr val="000000"/>
                </a:solidFill>
                <a:latin typeface="Arial Narrow"/>
              </a:rPr>
              <a:t>Measure progress</a:t>
            </a:r>
            <a:endParaRPr lang="en-US" sz="2500" dirty="0">
              <a:solidFill>
                <a:srgbClr val="000000"/>
              </a:solidFill>
              <a:latin typeface="Arial Narrow" pitchFamily="34" charset="0"/>
            </a:endParaRPr>
          </a:p>
        </p:txBody>
      </p:sp>
      <p:sp>
        <p:nvSpPr>
          <p:cNvPr id="17" name="Rectangle 16"/>
          <p:cNvSpPr/>
          <p:nvPr/>
        </p:nvSpPr>
        <p:spPr>
          <a:xfrm>
            <a:off x="659535" y="4373096"/>
            <a:ext cx="3003261" cy="467580"/>
          </a:xfrm>
          <a:prstGeom prst="rect">
            <a:avLst/>
          </a:prstGeom>
        </p:spPr>
        <p:txBody>
          <a:bodyPr lIns="82058" tIns="41029" rIns="82058" bIns="41029">
            <a:spAutoFit/>
          </a:bodyPr>
          <a:lstStyle/>
          <a:p>
            <a:pPr defTabSz="410291">
              <a:defRPr/>
            </a:pPr>
            <a:r>
              <a:rPr lang="en-US" sz="2500" b="1" dirty="0">
                <a:solidFill>
                  <a:srgbClr val="000000"/>
                </a:solidFill>
                <a:latin typeface="Arial Narrow"/>
              </a:rPr>
              <a:t>Six Sigma, Lean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74974940"/>
              </p:ext>
            </p:extLst>
          </p:nvPr>
        </p:nvGraphicFramePr>
        <p:xfrm>
          <a:off x="1047749" y="3881438"/>
          <a:ext cx="8016875" cy="1685264"/>
        </p:xfrm>
        <a:graphic>
          <a:graphicData uri="http://schemas.openxmlformats.org/drawingml/2006/table">
            <a:tbl>
              <a:tblPr firstRow="1" bandRow="1">
                <a:tableStyleId>{E8B1032C-EA38-4F05-BA0D-38AFFFC7BED3}</a:tableStyleId>
              </a:tblPr>
              <a:tblGrid>
                <a:gridCol w="2067443"/>
                <a:gridCol w="2969156"/>
                <a:gridCol w="2980276"/>
              </a:tblGrid>
              <a:tr h="457149">
                <a:tc>
                  <a:txBody>
                    <a:bodyPr/>
                    <a:lstStyle/>
                    <a:p>
                      <a:pPr algn="l"/>
                      <a:r>
                        <a:rPr lang="en-US" sz="2500" b="1" dirty="0" smtClean="0"/>
                        <a:t>Baldrige</a:t>
                      </a:r>
                      <a:endParaRPr lang="en-US" sz="2500" b="1" dirty="0"/>
                    </a:p>
                  </a:txBody>
                  <a:tcPr marL="83128" marR="83128" marT="40316" marB="40316">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500" b="1" dirty="0" smtClean="0"/>
                        <a:t>Baldrige, Six Sigma</a:t>
                      </a:r>
                      <a:endParaRPr lang="en-US" sz="2500" b="1" dirty="0"/>
                    </a:p>
                  </a:txBody>
                  <a:tcPr marL="83128" marR="83128" marT="40316" marB="40316">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500" b="1" dirty="0" smtClean="0"/>
                        <a:t>Lean</a:t>
                      </a:r>
                      <a:endParaRPr lang="en-US" sz="2500" b="1" dirty="0"/>
                    </a:p>
                  </a:txBody>
                  <a:tcPr marL="83128" marR="83128" marT="40316" marB="40316">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210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kern="1200" dirty="0" smtClean="0">
                          <a:solidFill>
                            <a:schemeClr val="tx1"/>
                          </a:solidFill>
                          <a:latin typeface="+mn-lt"/>
                          <a:ea typeface="+mn-ea"/>
                          <a:cs typeface="+mn-cs"/>
                          <a:sym typeface="SymbolPS"/>
                        </a:rPr>
                        <a:t>Build customer engagement and loyalty</a:t>
                      </a:r>
                    </a:p>
                  </a:txBody>
                  <a:tcPr marL="83128" marR="83128" marT="40316" marB="40316">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kern="1200" dirty="0" smtClean="0">
                          <a:solidFill>
                            <a:schemeClr val="tx1"/>
                          </a:solidFill>
                          <a:latin typeface="Arial Narrow" pitchFamily="34" charset="0"/>
                          <a:ea typeface="+mn-ea"/>
                          <a:cs typeface="+mn-cs"/>
                        </a:rPr>
                        <a:t>Use the voice of the customer to identify areas for improvement</a:t>
                      </a:r>
                      <a:endParaRPr lang="en-US" sz="2500" b="0" kern="1200" dirty="0" smtClean="0">
                        <a:solidFill>
                          <a:schemeClr val="tx1"/>
                        </a:solidFill>
                        <a:latin typeface="+mn-lt"/>
                        <a:ea typeface="+mn-ea"/>
                        <a:cs typeface="+mn-cs"/>
                        <a:sym typeface="SymbolPS"/>
                      </a:endParaRPr>
                    </a:p>
                  </a:txBody>
                  <a:tcPr marL="83128" marR="83128" marT="40316" marB="40316">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kern="1200" noProof="0" dirty="0" smtClean="0">
                          <a:solidFill>
                            <a:schemeClr val="tx1"/>
                          </a:solidFill>
                          <a:latin typeface="Arial Narrow" pitchFamily="34" charset="0"/>
                          <a:ea typeface="+mn-ea"/>
                          <a:cs typeface="+mn-cs"/>
                        </a:rPr>
                        <a:t>Make all process steps something the customer is willing to pay for</a:t>
                      </a:r>
                      <a:endParaRPr lang="en-US" sz="2500" b="0" dirty="0"/>
                    </a:p>
                  </a:txBody>
                  <a:tcPr marL="83128" marR="83128" marT="40316" marB="40316"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7417" name="Picture 3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173808" y="1232647"/>
            <a:ext cx="3241386" cy="2360239"/>
          </a:xfrm>
          <a:ln>
            <a:solidFill>
              <a:srgbClr val="000000"/>
            </a:solidFill>
            <a:miter lim="800000"/>
            <a:headEnd/>
            <a:tailEnd/>
          </a:ln>
        </p:spPr>
      </p:pic>
      <p:sp>
        <p:nvSpPr>
          <p:cNvPr id="17418" name="Text Box 41"/>
          <p:cNvSpPr txBox="1">
            <a:spLocks noChangeArrowheads="1"/>
          </p:cNvSpPr>
          <p:nvPr/>
        </p:nvSpPr>
        <p:spPr bwMode="auto">
          <a:xfrm>
            <a:off x="4925580" y="3971085"/>
            <a:ext cx="650875" cy="20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800"/>
          </a:p>
        </p:txBody>
      </p:sp>
      <p:sp>
        <p:nvSpPr>
          <p:cNvPr id="21" name="Text Box 11"/>
          <p:cNvSpPr txBox="1">
            <a:spLocks noChangeArrowheads="1"/>
          </p:cNvSpPr>
          <p:nvPr/>
        </p:nvSpPr>
        <p:spPr bwMode="auto">
          <a:xfrm>
            <a:off x="493568" y="198904"/>
            <a:ext cx="3851023" cy="683024"/>
          </a:xfrm>
          <a:prstGeom prst="rect">
            <a:avLst/>
          </a:prstGeom>
          <a:noFill/>
          <a:ln w="9525">
            <a:noFill/>
            <a:miter lim="800000"/>
            <a:headEnd/>
            <a:tailEnd/>
          </a:ln>
        </p:spPr>
        <p:txBody>
          <a:bodyPr wrap="none" lIns="82058" tIns="41029" rIns="82058" bIns="41029">
            <a:spAutoFit/>
          </a:bodyPr>
          <a:lstStyle/>
          <a:p>
            <a:pPr eaLnBrk="0" hangingPunct="0">
              <a:defRPr/>
            </a:pPr>
            <a:r>
              <a:rPr lang="en-US" sz="3900" b="1" dirty="0" smtClean="0">
                <a:latin typeface="+mj-lt"/>
                <a:ea typeface="ＭＳ Ｐゴシック" pitchFamily="-109" charset="-128"/>
              </a:rPr>
              <a:t>3  Customer Focus</a:t>
            </a:r>
            <a:endParaRPr lang="en-US" dirty="0">
              <a:latin typeface="+mj-lt"/>
              <a:ea typeface="ＭＳ Ｐゴシック" pitchFamily="-109" charset="-128"/>
            </a:endParaRPr>
          </a:p>
        </p:txBody>
      </p:sp>
      <p:grpSp>
        <p:nvGrpSpPr>
          <p:cNvPr id="17420" name="Group 33"/>
          <p:cNvGrpSpPr>
            <a:grpSpLocks noChangeAspect="1"/>
          </p:cNvGrpSpPr>
          <p:nvPr/>
        </p:nvGrpSpPr>
        <p:grpSpPr bwMode="auto">
          <a:xfrm>
            <a:off x="1047750" y="1855078"/>
            <a:ext cx="2472171" cy="1640689"/>
            <a:chOff x="2278062" y="2174509"/>
            <a:chExt cx="6391273" cy="4437301"/>
          </a:xfrm>
        </p:grpSpPr>
        <p:sp>
          <p:nvSpPr>
            <p:cNvPr id="24" name="Oval 8"/>
            <p:cNvSpPr>
              <a:spLocks noChangeArrowheads="1"/>
            </p:cNvSpPr>
            <p:nvPr/>
          </p:nvSpPr>
          <p:spPr bwMode="auto">
            <a:xfrm>
              <a:off x="4180892" y="5215179"/>
              <a:ext cx="2339363" cy="1352435"/>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dirty="0"/>
            </a:p>
          </p:txBody>
        </p:sp>
        <p:sp>
          <p:nvSpPr>
            <p:cNvPr id="25" name="Oval 8"/>
            <p:cNvSpPr>
              <a:spLocks noChangeArrowheads="1"/>
            </p:cNvSpPr>
            <p:nvPr/>
          </p:nvSpPr>
          <p:spPr bwMode="auto">
            <a:xfrm>
              <a:off x="4180892" y="2203450"/>
              <a:ext cx="2339363" cy="1352438"/>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dirty="0"/>
            </a:p>
          </p:txBody>
        </p:sp>
        <p:sp>
          <p:nvSpPr>
            <p:cNvPr id="26" name="Rectangle 4"/>
            <p:cNvSpPr>
              <a:spLocks noChangeAspect="1" noChangeArrowheads="1"/>
            </p:cNvSpPr>
            <p:nvPr/>
          </p:nvSpPr>
          <p:spPr bwMode="auto">
            <a:xfrm>
              <a:off x="2278062" y="3684691"/>
              <a:ext cx="1701354" cy="1178172"/>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1400" b="1" dirty="0">
                <a:solidFill>
                  <a:schemeClr val="tx1"/>
                </a:solidFill>
              </a:endParaRPr>
            </a:p>
          </p:txBody>
        </p:sp>
        <p:sp>
          <p:nvSpPr>
            <p:cNvPr id="27" name="Oval 8"/>
            <p:cNvSpPr>
              <a:spLocks noChangeArrowheads="1"/>
            </p:cNvSpPr>
            <p:nvPr/>
          </p:nvSpPr>
          <p:spPr bwMode="auto">
            <a:xfrm>
              <a:off x="6393400" y="3817282"/>
              <a:ext cx="2275935" cy="1314554"/>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dirty="0"/>
            </a:p>
          </p:txBody>
        </p:sp>
        <p:sp>
          <p:nvSpPr>
            <p:cNvPr id="28"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sp>
          <p:nvSpPr>
            <p:cNvPr id="29" name="Text Box 11"/>
            <p:cNvSpPr txBox="1">
              <a:spLocks noChangeArrowheads="1"/>
            </p:cNvSpPr>
            <p:nvPr/>
          </p:nvSpPr>
          <p:spPr bwMode="auto">
            <a:xfrm>
              <a:off x="4180893" y="2174509"/>
              <a:ext cx="2275935" cy="2204813"/>
            </a:xfrm>
            <a:prstGeom prst="rect">
              <a:avLst/>
            </a:prstGeom>
            <a:noFill/>
            <a:ln w="9525">
              <a:noFill/>
              <a:miter lim="800000"/>
              <a:headEnd/>
              <a:tailEnd/>
            </a:ln>
          </p:spPr>
          <p:txBody>
            <a:bodyPr>
              <a:spAutoFit/>
            </a:bodyPr>
            <a:lstStyle/>
            <a:p>
              <a:pPr algn="ctr" eaLnBrk="0" hangingPunct="0">
                <a:defRPr/>
              </a:pPr>
              <a:r>
                <a:rPr lang="en-US" sz="900" dirty="0">
                  <a:ea typeface="ＭＳ Ｐゴシック" pitchFamily="-109" charset="-128"/>
                </a:rPr>
                <a:t>Map and </a:t>
              </a:r>
            </a:p>
            <a:p>
              <a:pPr algn="ctr" eaLnBrk="0" hangingPunct="0">
                <a:defRPr/>
              </a:pPr>
              <a:r>
                <a:rPr lang="en-US" sz="900" dirty="0">
                  <a:ea typeface="ＭＳ Ｐゴシック" pitchFamily="-109" charset="-128"/>
                </a:rPr>
                <a:t>understand </a:t>
              </a:r>
            </a:p>
            <a:p>
              <a:pPr algn="ctr" eaLnBrk="0" hangingPunct="0">
                <a:defRPr/>
              </a:pPr>
              <a:r>
                <a:rPr lang="en-US" sz="900" dirty="0">
                  <a:ea typeface="ＭＳ Ｐゴシック" pitchFamily="-109" charset="-128"/>
                </a:rPr>
                <a:t>value stream</a:t>
              </a:r>
            </a:p>
            <a:p>
              <a:pPr eaLnBrk="0" hangingPunct="0">
                <a:defRPr/>
              </a:pPr>
              <a:endParaRPr lang="en-US" dirty="0">
                <a:ea typeface="ＭＳ Ｐゴシック" pitchFamily="-109" charset="-128"/>
              </a:endParaRPr>
            </a:p>
          </p:txBody>
        </p:sp>
        <p:sp>
          <p:nvSpPr>
            <p:cNvPr id="41" name="Text Box 12"/>
            <p:cNvSpPr txBox="1">
              <a:spLocks noChangeArrowheads="1"/>
            </p:cNvSpPr>
            <p:nvPr/>
          </p:nvSpPr>
          <p:spPr bwMode="auto">
            <a:xfrm>
              <a:off x="6393400" y="4025641"/>
              <a:ext cx="2275935" cy="998871"/>
            </a:xfrm>
            <a:prstGeom prst="rect">
              <a:avLst/>
            </a:prstGeom>
            <a:noFill/>
            <a:ln w="9525">
              <a:noFill/>
              <a:miter lim="800000"/>
              <a:headEnd/>
              <a:tailEnd/>
            </a:ln>
          </p:spPr>
          <p:txBody>
            <a:bodyPr>
              <a:spAutoFit/>
            </a:bodyPr>
            <a:lstStyle/>
            <a:p>
              <a:pPr algn="ctr" eaLnBrk="0" hangingPunct="0">
                <a:defRPr/>
              </a:pPr>
              <a:r>
                <a:rPr lang="en-US" sz="900" dirty="0">
                  <a:ea typeface="ＭＳ Ｐゴシック" pitchFamily="-109" charset="-128"/>
                </a:rPr>
                <a:t>Make value </a:t>
              </a:r>
            </a:p>
            <a:p>
              <a:pPr algn="ctr" eaLnBrk="0" hangingPunct="0">
                <a:defRPr/>
              </a:pPr>
              <a:r>
                <a:rPr lang="en-US" sz="900" dirty="0">
                  <a:ea typeface="ＭＳ Ｐゴシック" pitchFamily="-109" charset="-128"/>
                </a:rPr>
                <a:t>stream flow</a:t>
              </a:r>
            </a:p>
          </p:txBody>
        </p:sp>
        <p:sp>
          <p:nvSpPr>
            <p:cNvPr id="42" name="Text Box 13"/>
            <p:cNvSpPr txBox="1">
              <a:spLocks noChangeArrowheads="1"/>
            </p:cNvSpPr>
            <p:nvPr/>
          </p:nvSpPr>
          <p:spPr bwMode="auto">
            <a:xfrm>
              <a:off x="4307748" y="5238363"/>
              <a:ext cx="2212507" cy="1373447"/>
            </a:xfrm>
            <a:prstGeom prst="rect">
              <a:avLst/>
            </a:prstGeom>
            <a:noFill/>
            <a:ln w="9525">
              <a:noFill/>
              <a:miter lim="800000"/>
              <a:headEnd/>
              <a:tailEnd/>
            </a:ln>
          </p:spPr>
          <p:txBody>
            <a:bodyPr>
              <a:spAutoFit/>
            </a:bodyPr>
            <a:lstStyle/>
            <a:p>
              <a:pPr algn="ctr" eaLnBrk="0" hangingPunct="0">
                <a:defRPr/>
              </a:pPr>
              <a:r>
                <a:rPr lang="en-US" sz="900" dirty="0">
                  <a:ea typeface="ＭＳ Ｐゴシック" pitchFamily="-109" charset="-128"/>
                </a:rPr>
                <a:t>Continuously improve processes</a:t>
              </a:r>
            </a:p>
          </p:txBody>
        </p:sp>
        <p:sp>
          <p:nvSpPr>
            <p:cNvPr id="43"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sp>
          <p:nvSpPr>
            <p:cNvPr id="44"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sp>
          <p:nvSpPr>
            <p:cNvPr id="45"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grpSp>
      <p:cxnSp>
        <p:nvCxnSpPr>
          <p:cNvPr id="17421" name="Straight Arrow Connector 58"/>
          <p:cNvCxnSpPr>
            <a:cxnSpLocks noChangeShapeType="1"/>
          </p:cNvCxnSpPr>
          <p:nvPr/>
        </p:nvCxnSpPr>
        <p:spPr bwMode="auto">
          <a:xfrm rot="5400000" flipH="1" flipV="1">
            <a:off x="874166" y="2092678"/>
            <a:ext cx="640136" cy="1443"/>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Rectangle 59"/>
          <p:cNvSpPr/>
          <p:nvPr/>
        </p:nvSpPr>
        <p:spPr>
          <a:xfrm>
            <a:off x="353581" y="1040747"/>
            <a:ext cx="1687079" cy="636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spAutoFit/>
          </a:bodyPr>
          <a:lstStyle/>
          <a:p>
            <a:pPr eaLnBrk="0" hangingPunct="0">
              <a:defRPr/>
            </a:pPr>
            <a:r>
              <a:rPr lang="en-US" b="1" dirty="0">
                <a:solidFill>
                  <a:schemeClr val="tx1"/>
                </a:solidFill>
              </a:rPr>
              <a:t>Customer- defined value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42455" y="1857375"/>
          <a:ext cx="8598477" cy="3164563"/>
        </p:xfrm>
        <a:graphic>
          <a:graphicData uri="http://schemas.openxmlformats.org/drawingml/2006/table">
            <a:tbl>
              <a:tblPr firstRow="1" bandRow="1">
                <a:tableStyleId>{E8B1032C-EA38-4F05-BA0D-38AFFFC7BED3}</a:tableStyleId>
              </a:tblPr>
              <a:tblGrid>
                <a:gridCol w="2337955"/>
                <a:gridCol w="2067175"/>
                <a:gridCol w="2037234"/>
                <a:gridCol w="2156113"/>
              </a:tblGrid>
              <a:tr h="36309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Narrow" pitchFamily="34" charset="0"/>
                      </a:endParaRPr>
                    </a:p>
                  </a:txBody>
                  <a:tcPr marL="83127" marR="83127" marT="40341" marB="40341">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tc hMerge="1">
                  <a:txBody>
                    <a:bodyPr/>
                    <a:lstStyle/>
                    <a:p>
                      <a:endParaRPr lang="en-US"/>
                    </a:p>
                  </a:txBody>
                  <a:tcPr/>
                </a:tc>
                <a:tc hMerge="1">
                  <a:txBody>
                    <a:bodyPr/>
                    <a:lstStyle/>
                    <a:p>
                      <a:endParaRPr lang="en-US"/>
                    </a:p>
                  </a:txBody>
                  <a:tcPr/>
                </a:tc>
                <a:tc hMerge="1">
                  <a:txBody>
                    <a:bodyPr/>
                    <a:lstStyle/>
                    <a:p>
                      <a:endParaRPr lang="en-US" dirty="0"/>
                    </a:p>
                  </a:txBody>
                  <a:tcPr>
                    <a:lnT w="12700" cmpd="sng">
                      <a:noFill/>
                    </a:lnT>
                  </a:tcPr>
                </a:tc>
              </a:tr>
              <a:tr h="45720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500" b="1" dirty="0" smtClean="0"/>
                        <a:t>Baldrige</a:t>
                      </a:r>
                      <a:endParaRPr lang="en-US" sz="2500" dirty="0"/>
                    </a:p>
                  </a:txBody>
                  <a:tcPr marL="83127" marR="83127" marT="40341" marB="40341"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500" b="1" dirty="0" smtClean="0"/>
                        <a:t>ISO 9001:2008</a:t>
                      </a:r>
                      <a:endParaRPr lang="en-US" sz="2500" b="1" dirty="0"/>
                    </a:p>
                  </a:txBody>
                  <a:tcPr marL="83127" marR="83127" marT="40341" marB="40341">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t>Six Sigma</a:t>
                      </a:r>
                      <a:endParaRPr lang="en-US" sz="2500" b="1" dirty="0"/>
                    </a:p>
                  </a:txBody>
                  <a:tcPr marL="83127" marR="83127" marT="40341" marB="40341"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t>Lean</a:t>
                      </a:r>
                      <a:endParaRPr lang="en-US" sz="2500" b="1" dirty="0"/>
                    </a:p>
                  </a:txBody>
                  <a:tcPr marL="83127" marR="83127" marT="40341" marB="40341"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233978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100" dirty="0" smtClean="0">
                          <a:latin typeface="Arial Narrow" pitchFamily="34" charset="0"/>
                        </a:rPr>
                        <a:t>Measure and improve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dirty="0" smtClean="0">
                          <a:latin typeface="Arial Narrow" pitchFamily="34" charset="0"/>
                        </a:rPr>
                        <a:t>processes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dirty="0" smtClean="0">
                          <a:latin typeface="Arial Narrow" pitchFamily="34" charset="0"/>
                        </a:rPr>
                        <a:t>business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dirty="0" smtClean="0">
                          <a:latin typeface="Arial Narrow" pitchFamily="34" charset="0"/>
                        </a:rPr>
                        <a:t>overall organizational performance</a:t>
                      </a:r>
                      <a:endParaRPr lang="en-US" sz="2100" b="1" kern="1200" dirty="0" smtClean="0">
                        <a:solidFill>
                          <a:schemeClr val="tx1"/>
                        </a:solidFill>
                        <a:latin typeface="Arial Narrow" pitchFamily="34" charset="0"/>
                        <a:ea typeface="+mn-ea"/>
                        <a:cs typeface="+mn-cs"/>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100" dirty="0" smtClean="0">
                          <a:latin typeface="Arial Narrow" pitchFamily="34" charset="0"/>
                        </a:rPr>
                        <a:t>Monitor and measure process performance</a:t>
                      </a:r>
                      <a:endParaRPr lang="en-US" sz="2100" dirty="0"/>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33363" indent="-233363">
                        <a:buFontTx/>
                        <a:buChar char="•"/>
                      </a:pPr>
                      <a:r>
                        <a:rPr lang="en-US" sz="2100" kern="1200" dirty="0" smtClean="0">
                          <a:solidFill>
                            <a:schemeClr val="tx1"/>
                          </a:solidFill>
                          <a:latin typeface="Arial Narrow" pitchFamily="34" charset="0"/>
                          <a:ea typeface="+mn-ea"/>
                          <a:cs typeface="+mn-cs"/>
                        </a:rPr>
                        <a:t>Use specific metrics </a:t>
                      </a:r>
                    </a:p>
                    <a:p>
                      <a:pPr marL="233363" indent="-233363">
                        <a:buFontTx/>
                        <a:buChar char="•"/>
                      </a:pPr>
                      <a:r>
                        <a:rPr lang="en-US" sz="2100" kern="1200" dirty="0" smtClean="0">
                          <a:solidFill>
                            <a:schemeClr val="tx1"/>
                          </a:solidFill>
                          <a:latin typeface="Arial Narrow" pitchFamily="34" charset="0"/>
                          <a:ea typeface="+mn-ea"/>
                          <a:cs typeface="+mn-cs"/>
                        </a:rPr>
                        <a:t>Collect data</a:t>
                      </a:r>
                    </a:p>
                    <a:p>
                      <a:pPr marL="233363" indent="-233363">
                        <a:buFontTx/>
                        <a:buChar char="•"/>
                      </a:pPr>
                      <a:r>
                        <a:rPr lang="en-US" sz="2100" kern="1200" dirty="0" smtClean="0">
                          <a:solidFill>
                            <a:schemeClr val="tx1"/>
                          </a:solidFill>
                          <a:latin typeface="Arial Narrow" pitchFamily="34" charset="0"/>
                          <a:ea typeface="+mn-ea"/>
                          <a:cs typeface="+mn-cs"/>
                        </a:rPr>
                        <a:t>Analyze data </a:t>
                      </a:r>
                    </a:p>
                    <a:p>
                      <a:pPr marL="233363" indent="-233363">
                        <a:buFontTx/>
                        <a:buChar char="•"/>
                      </a:pPr>
                      <a:r>
                        <a:rPr lang="en-US" sz="2100" kern="1200" dirty="0" smtClean="0">
                          <a:solidFill>
                            <a:schemeClr val="tx1"/>
                          </a:solidFill>
                          <a:latin typeface="Arial Narrow" pitchFamily="34" charset="0"/>
                          <a:ea typeface="+mn-ea"/>
                          <a:cs typeface="+mn-cs"/>
                        </a:rPr>
                        <a:t>Collect control data</a:t>
                      </a:r>
                      <a:endParaRPr lang="en-US" sz="2100" kern="1200" dirty="0" smtClean="0">
                        <a:solidFill>
                          <a:schemeClr val="tx1"/>
                        </a:solidFill>
                        <a:latin typeface="Arial Narrow" pitchFamily="34" charset="0"/>
                        <a:ea typeface="+mn-ea"/>
                        <a:cs typeface="+mn-cs"/>
                        <a:sym typeface="SymbolPS"/>
                      </a:endParaRPr>
                    </a:p>
                  </a:txBody>
                  <a:tcPr marL="83127" marR="83127" marT="40341" marB="403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100" dirty="0" smtClean="0">
                          <a:latin typeface="Arial Narrow" pitchFamily="34" charset="0"/>
                        </a:rPr>
                        <a:t>Measure, analyze, and reduce</a:t>
                      </a:r>
                    </a:p>
                    <a:p>
                      <a:pPr marL="233363" indent="-233363">
                        <a:buFontTx/>
                        <a:buChar char="•"/>
                      </a:pPr>
                      <a:r>
                        <a:rPr lang="en-US" sz="2100" dirty="0" smtClean="0">
                          <a:latin typeface="Arial Narrow" pitchFamily="34" charset="0"/>
                        </a:rPr>
                        <a:t>wait time</a:t>
                      </a:r>
                    </a:p>
                    <a:p>
                      <a:pPr marL="233363" indent="-233363">
                        <a:buFontTx/>
                        <a:buChar char="•"/>
                      </a:pPr>
                      <a:r>
                        <a:rPr lang="en-US" sz="2100" dirty="0" smtClean="0">
                          <a:latin typeface="Arial Narrow" pitchFamily="34" charset="0"/>
                        </a:rPr>
                        <a:t>inventory </a:t>
                      </a:r>
                    </a:p>
                    <a:p>
                      <a:pPr marL="233363" indent="-233363">
                        <a:buFontTx/>
                        <a:buChar char="•"/>
                      </a:pPr>
                      <a:r>
                        <a:rPr lang="en-US" sz="2100" dirty="0" smtClean="0">
                          <a:latin typeface="Arial Narrow" pitchFamily="34" charset="0"/>
                        </a:rPr>
                        <a:t>batch size</a:t>
                      </a:r>
                    </a:p>
                    <a:p>
                      <a:pPr marL="233363" indent="-233363">
                        <a:buFontTx/>
                        <a:buChar char="•"/>
                      </a:pPr>
                      <a:r>
                        <a:rPr lang="en-US" sz="2100" dirty="0" smtClean="0">
                          <a:latin typeface="Arial Narrow" pitchFamily="34" charset="0"/>
                        </a:rPr>
                        <a:t>process time</a:t>
                      </a:r>
                    </a:p>
                    <a:p>
                      <a:pPr marL="233363" indent="-233363">
                        <a:buFontTx/>
                        <a:buChar char="•"/>
                      </a:pPr>
                      <a:r>
                        <a:rPr lang="en-US" sz="2100" dirty="0" smtClean="0">
                          <a:latin typeface="Arial Narrow" pitchFamily="34" charset="0"/>
                        </a:rPr>
                        <a:t>rework</a:t>
                      </a:r>
                      <a:endParaRPr lang="en-US" sz="2100" dirty="0"/>
                    </a:p>
                  </a:txBody>
                  <a:tcPr marL="83127" marR="83127" marT="40341" marB="40341"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8444" name="Picture 11" descr="MCj00788050000[1]"/>
          <p:cNvPicPr>
            <a:picLocks noGrp="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554432" y="3910853"/>
            <a:ext cx="1879023" cy="2105306"/>
          </a:xfrm>
        </p:spPr>
      </p:pic>
      <p:sp>
        <p:nvSpPr>
          <p:cNvPr id="5" name="Text Box 11"/>
          <p:cNvSpPr txBox="1">
            <a:spLocks noChangeArrowheads="1"/>
          </p:cNvSpPr>
          <p:nvPr/>
        </p:nvSpPr>
        <p:spPr bwMode="auto">
          <a:xfrm>
            <a:off x="421410" y="361390"/>
            <a:ext cx="6226224" cy="1283188"/>
          </a:xfrm>
          <a:prstGeom prst="rect">
            <a:avLst/>
          </a:prstGeom>
          <a:noFill/>
          <a:ln w="9525">
            <a:noFill/>
            <a:miter lim="800000"/>
            <a:headEnd/>
            <a:tailEnd/>
          </a:ln>
        </p:spPr>
        <p:txBody>
          <a:bodyPr wrap="none" lIns="82058" tIns="41029" rIns="82058" bIns="41029">
            <a:spAutoFit/>
          </a:bodyPr>
          <a:lstStyle/>
          <a:p>
            <a:pPr eaLnBrk="0" hangingPunct="0">
              <a:defRPr/>
            </a:pPr>
            <a:r>
              <a:rPr lang="en-US" sz="3900" b="1" dirty="0" smtClean="0">
                <a:latin typeface="+mj-lt"/>
                <a:ea typeface="ＭＳ Ｐゴシック" pitchFamily="-109" charset="-128"/>
              </a:rPr>
              <a:t>4  Measurement</a:t>
            </a:r>
            <a:r>
              <a:rPr lang="en-US" sz="3900" b="1" dirty="0">
                <a:latin typeface="+mj-lt"/>
                <a:ea typeface="ＭＳ Ｐゴシック" pitchFamily="-109" charset="-128"/>
              </a:rPr>
              <a:t>, Analysis, and </a:t>
            </a:r>
            <a:br>
              <a:rPr lang="en-US" sz="3900" b="1" dirty="0">
                <a:latin typeface="+mj-lt"/>
                <a:ea typeface="ＭＳ Ｐゴシック" pitchFamily="-109" charset="-128"/>
              </a:rPr>
            </a:br>
            <a:r>
              <a:rPr lang="en-US" sz="3900" b="1" dirty="0" smtClean="0">
                <a:latin typeface="+mj-lt"/>
                <a:ea typeface="ＭＳ Ｐゴシック" pitchFamily="-109" charset="-128"/>
              </a:rPr>
              <a:t>    Knowledge Management</a:t>
            </a:r>
            <a:endParaRPr lang="en-US" dirty="0">
              <a:latin typeface="+mj-lt"/>
              <a:ea typeface="ＭＳ Ｐゴシック" pitchFamily="-109"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1"/>
          <p:cNvGrpSpPr>
            <a:grpSpLocks noChangeAspect="1"/>
          </p:cNvGrpSpPr>
          <p:nvPr/>
        </p:nvGrpSpPr>
        <p:grpSpPr bwMode="auto">
          <a:xfrm>
            <a:off x="427182" y="1745317"/>
            <a:ext cx="3418898" cy="2701959"/>
            <a:chOff x="1777" y="1893"/>
            <a:chExt cx="10071" cy="3724"/>
          </a:xfrm>
        </p:grpSpPr>
        <p:sp>
          <p:nvSpPr>
            <p:cNvPr id="19467" name="Rectangle 12"/>
            <p:cNvSpPr>
              <a:spLocks noChangeArrowheads="1"/>
            </p:cNvSpPr>
            <p:nvPr/>
          </p:nvSpPr>
          <p:spPr bwMode="auto">
            <a:xfrm>
              <a:off x="2667" y="4735"/>
              <a:ext cx="636" cy="441"/>
            </a:xfrm>
            <a:prstGeom prst="rect">
              <a:avLst/>
            </a:prstGeom>
            <a:solidFill>
              <a:srgbClr val="A9CCDB"/>
            </a:solidFill>
            <a:ln w="12">
              <a:solidFill>
                <a:srgbClr val="000000"/>
              </a:solidFill>
              <a:miter lim="800000"/>
              <a:headEnd/>
              <a:tailEnd/>
            </a:ln>
          </p:spPr>
          <p:txBody>
            <a:bodyPr/>
            <a:lstStyle/>
            <a:p>
              <a:pPr eaLnBrk="0" hangingPunct="0"/>
              <a:endParaRPr lang="en-US"/>
            </a:p>
          </p:txBody>
        </p:sp>
        <p:sp>
          <p:nvSpPr>
            <p:cNvPr id="19468" name="Rectangle 13"/>
            <p:cNvSpPr>
              <a:spLocks noChangeArrowheads="1"/>
            </p:cNvSpPr>
            <p:nvPr/>
          </p:nvSpPr>
          <p:spPr bwMode="auto">
            <a:xfrm>
              <a:off x="4228" y="4551"/>
              <a:ext cx="635" cy="625"/>
            </a:xfrm>
            <a:prstGeom prst="rect">
              <a:avLst/>
            </a:prstGeom>
            <a:solidFill>
              <a:srgbClr val="A9CCDB"/>
            </a:solidFill>
            <a:ln w="12">
              <a:solidFill>
                <a:srgbClr val="000000"/>
              </a:solidFill>
              <a:miter lim="800000"/>
              <a:headEnd/>
              <a:tailEnd/>
            </a:ln>
          </p:spPr>
          <p:txBody>
            <a:bodyPr/>
            <a:lstStyle/>
            <a:p>
              <a:pPr eaLnBrk="0" hangingPunct="0"/>
              <a:endParaRPr lang="en-US"/>
            </a:p>
          </p:txBody>
        </p:sp>
        <p:sp>
          <p:nvSpPr>
            <p:cNvPr id="19469" name="Rectangle 14"/>
            <p:cNvSpPr>
              <a:spLocks noChangeArrowheads="1"/>
            </p:cNvSpPr>
            <p:nvPr/>
          </p:nvSpPr>
          <p:spPr bwMode="auto">
            <a:xfrm>
              <a:off x="5788" y="3853"/>
              <a:ext cx="624" cy="1323"/>
            </a:xfrm>
            <a:prstGeom prst="rect">
              <a:avLst/>
            </a:prstGeom>
            <a:solidFill>
              <a:srgbClr val="A9CCDB"/>
            </a:solidFill>
            <a:ln w="12">
              <a:solidFill>
                <a:srgbClr val="000000"/>
              </a:solidFill>
              <a:miter lim="800000"/>
              <a:headEnd/>
              <a:tailEnd/>
            </a:ln>
          </p:spPr>
          <p:txBody>
            <a:bodyPr/>
            <a:lstStyle/>
            <a:p>
              <a:pPr eaLnBrk="0" hangingPunct="0"/>
              <a:endParaRPr lang="en-US"/>
            </a:p>
          </p:txBody>
        </p:sp>
        <p:sp>
          <p:nvSpPr>
            <p:cNvPr id="19470" name="Rectangle 15"/>
            <p:cNvSpPr>
              <a:spLocks noChangeArrowheads="1"/>
            </p:cNvSpPr>
            <p:nvPr/>
          </p:nvSpPr>
          <p:spPr bwMode="auto">
            <a:xfrm>
              <a:off x="7336" y="3216"/>
              <a:ext cx="636" cy="1960"/>
            </a:xfrm>
            <a:prstGeom prst="rect">
              <a:avLst/>
            </a:prstGeom>
            <a:solidFill>
              <a:srgbClr val="A9CCDB"/>
            </a:solidFill>
            <a:ln w="12">
              <a:solidFill>
                <a:srgbClr val="000000"/>
              </a:solidFill>
              <a:miter lim="800000"/>
              <a:headEnd/>
              <a:tailEnd/>
            </a:ln>
          </p:spPr>
          <p:txBody>
            <a:bodyPr/>
            <a:lstStyle/>
            <a:p>
              <a:pPr eaLnBrk="0" hangingPunct="0"/>
              <a:endParaRPr lang="en-US"/>
            </a:p>
          </p:txBody>
        </p:sp>
        <p:sp>
          <p:nvSpPr>
            <p:cNvPr id="19471" name="Rectangle 16"/>
            <p:cNvSpPr>
              <a:spLocks noChangeArrowheads="1"/>
            </p:cNvSpPr>
            <p:nvPr/>
          </p:nvSpPr>
          <p:spPr bwMode="auto">
            <a:xfrm>
              <a:off x="8896" y="2836"/>
              <a:ext cx="636" cy="2340"/>
            </a:xfrm>
            <a:prstGeom prst="rect">
              <a:avLst/>
            </a:prstGeom>
            <a:solidFill>
              <a:srgbClr val="A9CCDB"/>
            </a:solidFill>
            <a:ln w="12">
              <a:solidFill>
                <a:srgbClr val="000000"/>
              </a:solidFill>
              <a:miter lim="800000"/>
              <a:headEnd/>
              <a:tailEnd/>
            </a:ln>
          </p:spPr>
          <p:txBody>
            <a:bodyPr/>
            <a:lstStyle/>
            <a:p>
              <a:pPr eaLnBrk="0" hangingPunct="0"/>
              <a:endParaRPr lang="en-US"/>
            </a:p>
          </p:txBody>
        </p:sp>
        <p:sp>
          <p:nvSpPr>
            <p:cNvPr id="19472" name="Line 17"/>
            <p:cNvSpPr>
              <a:spLocks noChangeShapeType="1"/>
            </p:cNvSpPr>
            <p:nvPr/>
          </p:nvSpPr>
          <p:spPr bwMode="auto">
            <a:xfrm>
              <a:off x="2205" y="1893"/>
              <a:ext cx="1" cy="32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8"/>
            <p:cNvSpPr>
              <a:spLocks noChangeShapeType="1"/>
            </p:cNvSpPr>
            <p:nvPr/>
          </p:nvSpPr>
          <p:spPr bwMode="auto">
            <a:xfrm>
              <a:off x="2136" y="517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9"/>
            <p:cNvSpPr>
              <a:spLocks noChangeShapeType="1"/>
            </p:cNvSpPr>
            <p:nvPr/>
          </p:nvSpPr>
          <p:spPr bwMode="auto">
            <a:xfrm>
              <a:off x="2136" y="484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20"/>
            <p:cNvSpPr>
              <a:spLocks noChangeShapeType="1"/>
            </p:cNvSpPr>
            <p:nvPr/>
          </p:nvSpPr>
          <p:spPr bwMode="auto">
            <a:xfrm>
              <a:off x="2136" y="451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21"/>
            <p:cNvSpPr>
              <a:spLocks noChangeShapeType="1"/>
            </p:cNvSpPr>
            <p:nvPr/>
          </p:nvSpPr>
          <p:spPr bwMode="auto">
            <a:xfrm>
              <a:off x="2136" y="419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Line 22"/>
            <p:cNvSpPr>
              <a:spLocks noChangeShapeType="1"/>
            </p:cNvSpPr>
            <p:nvPr/>
          </p:nvSpPr>
          <p:spPr bwMode="auto">
            <a:xfrm>
              <a:off x="2136" y="386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23"/>
            <p:cNvSpPr>
              <a:spLocks noChangeShapeType="1"/>
            </p:cNvSpPr>
            <p:nvPr/>
          </p:nvSpPr>
          <p:spPr bwMode="auto">
            <a:xfrm>
              <a:off x="2136" y="353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24"/>
            <p:cNvSpPr>
              <a:spLocks noChangeShapeType="1"/>
            </p:cNvSpPr>
            <p:nvPr/>
          </p:nvSpPr>
          <p:spPr bwMode="auto">
            <a:xfrm>
              <a:off x="2136" y="320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25"/>
            <p:cNvSpPr>
              <a:spLocks noChangeShapeType="1"/>
            </p:cNvSpPr>
            <p:nvPr/>
          </p:nvSpPr>
          <p:spPr bwMode="auto">
            <a:xfrm>
              <a:off x="2136" y="287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26"/>
            <p:cNvSpPr>
              <a:spLocks noChangeShapeType="1"/>
            </p:cNvSpPr>
            <p:nvPr/>
          </p:nvSpPr>
          <p:spPr bwMode="auto">
            <a:xfrm>
              <a:off x="2136" y="255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27"/>
            <p:cNvSpPr>
              <a:spLocks noChangeShapeType="1"/>
            </p:cNvSpPr>
            <p:nvPr/>
          </p:nvSpPr>
          <p:spPr bwMode="auto">
            <a:xfrm>
              <a:off x="2136" y="222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28"/>
            <p:cNvSpPr>
              <a:spLocks noChangeShapeType="1"/>
            </p:cNvSpPr>
            <p:nvPr/>
          </p:nvSpPr>
          <p:spPr bwMode="auto">
            <a:xfrm>
              <a:off x="2136" y="189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 name="Line 29"/>
            <p:cNvSpPr>
              <a:spLocks noChangeShapeType="1"/>
            </p:cNvSpPr>
            <p:nvPr/>
          </p:nvSpPr>
          <p:spPr bwMode="auto">
            <a:xfrm>
              <a:off x="2205" y="5176"/>
              <a:ext cx="778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 name="Line 30"/>
            <p:cNvSpPr>
              <a:spLocks noChangeShapeType="1"/>
            </p:cNvSpPr>
            <p:nvPr/>
          </p:nvSpPr>
          <p:spPr bwMode="auto">
            <a:xfrm flipV="1">
              <a:off x="220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 name="Line 31"/>
            <p:cNvSpPr>
              <a:spLocks noChangeShapeType="1"/>
            </p:cNvSpPr>
            <p:nvPr/>
          </p:nvSpPr>
          <p:spPr bwMode="auto">
            <a:xfrm flipV="1">
              <a:off x="376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7" name="Line 32"/>
            <p:cNvSpPr>
              <a:spLocks noChangeShapeType="1"/>
            </p:cNvSpPr>
            <p:nvPr/>
          </p:nvSpPr>
          <p:spPr bwMode="auto">
            <a:xfrm flipV="1">
              <a:off x="532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8" name="Line 33"/>
            <p:cNvSpPr>
              <a:spLocks noChangeShapeType="1"/>
            </p:cNvSpPr>
            <p:nvPr/>
          </p:nvSpPr>
          <p:spPr bwMode="auto">
            <a:xfrm flipV="1">
              <a:off x="687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 name="Line 34"/>
            <p:cNvSpPr>
              <a:spLocks noChangeShapeType="1"/>
            </p:cNvSpPr>
            <p:nvPr/>
          </p:nvSpPr>
          <p:spPr bwMode="auto">
            <a:xfrm flipV="1">
              <a:off x="843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0" name="Line 35"/>
            <p:cNvSpPr>
              <a:spLocks noChangeShapeType="1"/>
            </p:cNvSpPr>
            <p:nvPr/>
          </p:nvSpPr>
          <p:spPr bwMode="auto">
            <a:xfrm flipV="1">
              <a:off x="999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1" name="Rectangle 36"/>
            <p:cNvSpPr>
              <a:spLocks noChangeArrowheads="1"/>
            </p:cNvSpPr>
            <p:nvPr/>
          </p:nvSpPr>
          <p:spPr bwMode="auto">
            <a:xfrm>
              <a:off x="2824" y="1986"/>
              <a:ext cx="9024"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spcAft>
                  <a:spcPts val="897"/>
                </a:spcAft>
              </a:pPr>
              <a:r>
                <a:rPr lang="en-US" sz="1600" b="1">
                  <a:solidFill>
                    <a:srgbClr val="000000"/>
                  </a:solidFill>
                  <a:latin typeface="Arial" pitchFamily="34" charset="0"/>
                </a:rPr>
                <a:t>Employee Engagement</a:t>
              </a:r>
              <a:endParaRPr lang="en-US" sz="1600"/>
            </a:p>
          </p:txBody>
        </p:sp>
        <p:sp>
          <p:nvSpPr>
            <p:cNvPr id="19492" name="Rectangle 51"/>
            <p:cNvSpPr>
              <a:spLocks noChangeArrowheads="1"/>
            </p:cNvSpPr>
            <p:nvPr/>
          </p:nvSpPr>
          <p:spPr bwMode="auto">
            <a:xfrm>
              <a:off x="1777" y="2089"/>
              <a:ext cx="0"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Aft>
                  <a:spcPts val="897"/>
                </a:spcAft>
              </a:pPr>
              <a:endParaRPr lang="en-US"/>
            </a:p>
          </p:txBody>
        </p:sp>
        <p:sp>
          <p:nvSpPr>
            <p:cNvPr id="19493" name="Rectangle 53"/>
            <p:cNvSpPr>
              <a:spLocks noChangeArrowheads="1"/>
            </p:cNvSpPr>
            <p:nvPr/>
          </p:nvSpPr>
          <p:spPr bwMode="auto">
            <a:xfrm>
              <a:off x="2725" y="5384"/>
              <a:ext cx="9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Aft>
                  <a:spcPts val="897"/>
                </a:spcAft>
              </a:pPr>
              <a:r>
                <a:rPr lang="en-US" sz="1100">
                  <a:solidFill>
                    <a:srgbClr val="000000"/>
                  </a:solidFill>
                  <a:latin typeface="Arial" pitchFamily="34" charset="0"/>
                </a:rPr>
                <a:t>2005</a:t>
              </a:r>
              <a:endParaRPr lang="en-US"/>
            </a:p>
          </p:txBody>
        </p:sp>
        <p:sp>
          <p:nvSpPr>
            <p:cNvPr id="19494" name="Rectangle 54"/>
            <p:cNvSpPr>
              <a:spLocks noChangeArrowheads="1"/>
            </p:cNvSpPr>
            <p:nvPr/>
          </p:nvSpPr>
          <p:spPr bwMode="auto">
            <a:xfrm>
              <a:off x="4285" y="5384"/>
              <a:ext cx="9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Aft>
                  <a:spcPts val="897"/>
                </a:spcAft>
              </a:pPr>
              <a:r>
                <a:rPr lang="en-US" sz="1100">
                  <a:solidFill>
                    <a:srgbClr val="000000"/>
                  </a:solidFill>
                  <a:latin typeface="Arial" pitchFamily="34" charset="0"/>
                </a:rPr>
                <a:t>2006</a:t>
              </a:r>
              <a:endParaRPr lang="en-US"/>
            </a:p>
          </p:txBody>
        </p:sp>
        <p:sp>
          <p:nvSpPr>
            <p:cNvPr id="19495" name="Rectangle 55"/>
            <p:cNvSpPr>
              <a:spLocks noChangeArrowheads="1"/>
            </p:cNvSpPr>
            <p:nvPr/>
          </p:nvSpPr>
          <p:spPr bwMode="auto">
            <a:xfrm>
              <a:off x="5845" y="5384"/>
              <a:ext cx="9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Aft>
                  <a:spcPts val="897"/>
                </a:spcAft>
              </a:pPr>
              <a:r>
                <a:rPr lang="en-US" sz="1100">
                  <a:solidFill>
                    <a:srgbClr val="000000"/>
                  </a:solidFill>
                  <a:latin typeface="Arial" pitchFamily="34" charset="0"/>
                </a:rPr>
                <a:t>2007</a:t>
              </a:r>
              <a:endParaRPr lang="en-US"/>
            </a:p>
          </p:txBody>
        </p:sp>
        <p:sp>
          <p:nvSpPr>
            <p:cNvPr id="19496" name="Rectangle 56"/>
            <p:cNvSpPr>
              <a:spLocks noChangeArrowheads="1"/>
            </p:cNvSpPr>
            <p:nvPr/>
          </p:nvSpPr>
          <p:spPr bwMode="auto">
            <a:xfrm>
              <a:off x="7406" y="5384"/>
              <a:ext cx="9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Aft>
                  <a:spcPts val="897"/>
                </a:spcAft>
              </a:pPr>
              <a:r>
                <a:rPr lang="en-US" sz="1100">
                  <a:solidFill>
                    <a:srgbClr val="000000"/>
                  </a:solidFill>
                  <a:latin typeface="Arial" pitchFamily="34" charset="0"/>
                </a:rPr>
                <a:t>2008</a:t>
              </a:r>
              <a:endParaRPr lang="en-US"/>
            </a:p>
          </p:txBody>
        </p:sp>
        <p:sp>
          <p:nvSpPr>
            <p:cNvPr id="19497" name="Rectangle 57"/>
            <p:cNvSpPr>
              <a:spLocks noChangeArrowheads="1"/>
            </p:cNvSpPr>
            <p:nvPr/>
          </p:nvSpPr>
          <p:spPr bwMode="auto">
            <a:xfrm>
              <a:off x="8966" y="5384"/>
              <a:ext cx="9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Aft>
                  <a:spcPts val="897"/>
                </a:spcAft>
              </a:pPr>
              <a:r>
                <a:rPr lang="en-US" sz="1100">
                  <a:solidFill>
                    <a:srgbClr val="000000"/>
                  </a:solidFill>
                  <a:latin typeface="Arial" pitchFamily="34" charset="0"/>
                </a:rPr>
                <a:t>2009</a:t>
              </a:r>
              <a:endParaRPr lang="en-US"/>
            </a:p>
          </p:txBody>
        </p:sp>
      </p:grpSp>
      <p:sp>
        <p:nvSpPr>
          <p:cNvPr id="16386" name="Text Box 6"/>
          <p:cNvSpPr txBox="1">
            <a:spLocks noChangeArrowheads="1"/>
          </p:cNvSpPr>
          <p:nvPr/>
        </p:nvSpPr>
        <p:spPr bwMode="auto">
          <a:xfrm>
            <a:off x="215035" y="319368"/>
            <a:ext cx="7546397" cy="645449"/>
          </a:xfrm>
          <a:prstGeom prst="rect">
            <a:avLst/>
          </a:prstGeom>
          <a:noFill/>
          <a:ln w="9525">
            <a:noFill/>
            <a:miter lim="800000"/>
            <a:headEnd/>
            <a:tailEnd/>
          </a:ln>
        </p:spPr>
        <p:txBody>
          <a:bodyPr lIns="82058" tIns="41029" rIns="82058" bIns="41029">
            <a:spAutoFit/>
          </a:bodyPr>
          <a:lstStyle/>
          <a:p>
            <a:pPr eaLnBrk="0" hangingPunct="0">
              <a:lnSpc>
                <a:spcPts val="4738"/>
              </a:lnSpc>
              <a:spcBef>
                <a:spcPct val="30000"/>
              </a:spcBef>
              <a:defRPr/>
            </a:pPr>
            <a:r>
              <a:rPr lang="en-US" sz="3900" b="1" dirty="0" smtClean="0">
                <a:latin typeface="+mj-lt"/>
                <a:ea typeface="ＭＳ Ｐゴシック" pitchFamily="-109" charset="-128"/>
              </a:rPr>
              <a:t>5  Workforce Focus</a:t>
            </a:r>
            <a:endParaRPr lang="en-US" sz="3900" b="1" dirty="0">
              <a:latin typeface="+mj-lt"/>
              <a:ea typeface="ＭＳ Ｐゴシック" pitchFamily="-109" charset="-128"/>
            </a:endParaRPr>
          </a:p>
        </p:txBody>
      </p:sp>
      <p:graphicFrame>
        <p:nvGraphicFramePr>
          <p:cNvPr id="56" name="Table 55"/>
          <p:cNvGraphicFramePr>
            <a:graphicFrameLocks noGrp="1"/>
          </p:cNvGraphicFramePr>
          <p:nvPr>
            <p:extLst>
              <p:ext uri="{D42A27DB-BD31-4B8C-83A1-F6EECF244321}">
                <p14:modId xmlns:p14="http://schemas.microsoft.com/office/powerpoint/2010/main" val="1022705326"/>
              </p:ext>
            </p:extLst>
          </p:nvPr>
        </p:nvGraphicFramePr>
        <p:xfrm>
          <a:off x="3988233" y="3344022"/>
          <a:ext cx="4947227" cy="2859949"/>
        </p:xfrm>
        <a:graphic>
          <a:graphicData uri="http://schemas.openxmlformats.org/drawingml/2006/table">
            <a:tbl>
              <a:tblPr firstRow="1" bandRow="1">
                <a:tableStyleId>{E8B1032C-EA38-4F05-BA0D-38AFFFC7BED3}</a:tableStyleId>
              </a:tblPr>
              <a:tblGrid>
                <a:gridCol w="4947227"/>
              </a:tblGrid>
              <a:tr h="363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Arial Narrow" pitchFamily="34" charset="0"/>
                      </a:endParaRPr>
                    </a:p>
                  </a:txBody>
                  <a:tcPr marL="83128" marR="83128" marT="40349" marB="40349">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tr>
              <a:tr h="511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1" dirty="0" smtClean="0"/>
                        <a:t>Six Sigma,</a:t>
                      </a:r>
                      <a:r>
                        <a:rPr lang="en-US" sz="2800" b="1" baseline="0" dirty="0" smtClean="0"/>
                        <a:t> Lean,</a:t>
                      </a:r>
                      <a:r>
                        <a:rPr kumimoji="0" lang="en-US" sz="1600" b="1" i="0" u="none" strike="noStrike" kern="1200" cap="none" spc="0" normalizeH="0" baseline="0" noProof="0" dirty="0" smtClean="0">
                          <a:ln>
                            <a:noFill/>
                          </a:ln>
                          <a:solidFill>
                            <a:srgbClr val="000000"/>
                          </a:solidFill>
                          <a:effectLst/>
                          <a:uLnTx/>
                          <a:uFillTx/>
                          <a:latin typeface="+mn-lt"/>
                          <a:ea typeface="+mn-ea"/>
                          <a:cs typeface="+mn-cs"/>
                          <a:sym typeface="Wingdings"/>
                        </a:rPr>
                        <a:t> </a:t>
                      </a:r>
                      <a:r>
                        <a:rPr lang="en-US" sz="2800" b="1" dirty="0" smtClean="0"/>
                        <a:t>ISO 9001:2008</a:t>
                      </a:r>
                      <a:endParaRPr lang="en-US" sz="2800" b="1" dirty="0"/>
                    </a:p>
                  </a:txBody>
                  <a:tcPr marL="83128" marR="83128" marT="40349" marB="40349">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963639">
                <a:tc>
                  <a:txBody>
                    <a:bodyPr/>
                    <a:lstStyle/>
                    <a:p>
                      <a:pPr>
                        <a:spcBef>
                          <a:spcPts val="600"/>
                        </a:spcBef>
                        <a:buFontTx/>
                        <a:buNone/>
                      </a:pPr>
                      <a:r>
                        <a:rPr lang="en-US" sz="2100" dirty="0" smtClean="0">
                          <a:latin typeface="Arial Narrow" pitchFamily="34" charset="0"/>
                        </a:rPr>
                        <a:t>Require</a:t>
                      </a:r>
                    </a:p>
                    <a:p>
                      <a:pPr marL="452438" indent="-233363">
                        <a:spcBef>
                          <a:spcPts val="600"/>
                        </a:spcBef>
                        <a:buFont typeface="Arial" pitchFamily="34" charset="0"/>
                        <a:buChar char="•"/>
                      </a:pPr>
                      <a:r>
                        <a:rPr lang="en-US" sz="2100" dirty="0" smtClean="0">
                          <a:latin typeface="Arial Narrow" pitchFamily="34" charset="0"/>
                        </a:rPr>
                        <a:t>leadership development</a:t>
                      </a:r>
                    </a:p>
                    <a:p>
                      <a:pPr marL="452438" indent="-233363">
                        <a:spcBef>
                          <a:spcPts val="600"/>
                        </a:spcBef>
                        <a:buFont typeface="Arial" pitchFamily="34" charset="0"/>
                        <a:buChar char="•"/>
                      </a:pPr>
                      <a:r>
                        <a:rPr lang="en-US" sz="2100" dirty="0" smtClean="0">
                          <a:latin typeface="Arial Narrow" pitchFamily="34" charset="0"/>
                        </a:rPr>
                        <a:t>training</a:t>
                      </a:r>
                    </a:p>
                    <a:p>
                      <a:pPr marL="452438" indent="-233363">
                        <a:spcBef>
                          <a:spcPts val="600"/>
                        </a:spcBef>
                        <a:buFontTx/>
                        <a:buChar char="•"/>
                      </a:pPr>
                      <a:r>
                        <a:rPr lang="en-US" sz="2100" dirty="0" smtClean="0">
                          <a:latin typeface="Arial Narrow" pitchFamily="34" charset="0"/>
                        </a:rPr>
                        <a:t>compensation alignment</a:t>
                      </a:r>
                    </a:p>
                    <a:p>
                      <a:pPr marL="452438" indent="-233363">
                        <a:spcBef>
                          <a:spcPts val="600"/>
                        </a:spcBef>
                        <a:buFontTx/>
                        <a:buChar char="•"/>
                      </a:pPr>
                      <a:r>
                        <a:rPr lang="en-US" sz="2100" dirty="0" smtClean="0">
                          <a:latin typeface="Arial Narrow" pitchFamily="34" charset="0"/>
                        </a:rPr>
                        <a:t>culture shift</a:t>
                      </a:r>
                      <a:endParaRPr lang="en-US" sz="2100" dirty="0"/>
                    </a:p>
                  </a:txBody>
                  <a:tcPr marL="83128" marR="83128" marT="40349" marB="40349">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tcPr>
                </a:tc>
              </a:tr>
            </a:tbl>
          </a:graphicData>
        </a:graphic>
      </p:graphicFrame>
      <p:graphicFrame>
        <p:nvGraphicFramePr>
          <p:cNvPr id="37" name="Table 36"/>
          <p:cNvGraphicFramePr>
            <a:graphicFrameLocks noGrp="1"/>
          </p:cNvGraphicFramePr>
          <p:nvPr/>
        </p:nvGraphicFramePr>
        <p:xfrm>
          <a:off x="4064001" y="1044949"/>
          <a:ext cx="4507057" cy="2339714"/>
        </p:xfrm>
        <a:graphic>
          <a:graphicData uri="http://schemas.openxmlformats.org/drawingml/2006/table">
            <a:tbl>
              <a:tblPr firstRow="1" bandRow="1">
                <a:tableStyleId>{E8B1032C-EA38-4F05-BA0D-38AFFFC7BED3}</a:tableStyleId>
              </a:tblPr>
              <a:tblGrid>
                <a:gridCol w="4507057"/>
              </a:tblGrid>
              <a:tr h="510951">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t>Baldrige</a:t>
                      </a:r>
                      <a:endParaRPr lang="en-US" sz="2800" dirty="0"/>
                    </a:p>
                  </a:txBody>
                  <a:tcPr marL="83119" marR="83119" marT="40323" marB="40323">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828763">
                <a:tc>
                  <a:txBody>
                    <a:bodyPr/>
                    <a:lstStyle/>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100" dirty="0" smtClean="0">
                          <a:latin typeface="Arial Narrow" pitchFamily="34" charset="0"/>
                        </a:rPr>
                        <a:t>Manage workforce capability and capacity</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100" dirty="0" smtClean="0">
                          <a:latin typeface="Arial Narrow" pitchFamily="34" charset="0"/>
                        </a:rPr>
                        <a:t>Foster a high-performance environment</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100" dirty="0" smtClean="0">
                          <a:latin typeface="Arial Narrow" pitchFamily="34" charset="0"/>
                        </a:rPr>
                        <a:t>Engage, manage, and develop the workforce</a:t>
                      </a:r>
                      <a:endParaRPr lang="en-US" sz="2100" b="1" kern="1200" dirty="0" smtClean="0">
                        <a:solidFill>
                          <a:schemeClr val="tx1"/>
                        </a:solidFill>
                        <a:latin typeface="Arial Narrow" pitchFamily="34" charset="0"/>
                        <a:ea typeface="+mn-ea"/>
                        <a:cs typeface="+mn-cs"/>
                      </a:endParaRPr>
                    </a:p>
                  </a:txBody>
                  <a:tcPr marL="83119" marR="83119" marT="40323" marB="40323">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3" descr="hoq"/>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1067955" y="3185273"/>
            <a:ext cx="2443307" cy="2098301"/>
          </a:xfrm>
        </p:spPr>
      </p:pic>
      <p:graphicFrame>
        <p:nvGraphicFramePr>
          <p:cNvPr id="20483" name="Object 28"/>
          <p:cNvGraphicFramePr>
            <a:graphicFrameLocks noGrp="1" noChangeAspect="1"/>
          </p:cNvGraphicFramePr>
          <p:nvPr>
            <p:ph sz="quarter" idx="3"/>
          </p:nvPr>
        </p:nvGraphicFramePr>
        <p:xfrm>
          <a:off x="3908136" y="2421872"/>
          <a:ext cx="3297671" cy="2178143"/>
        </p:xfrm>
        <a:graphic>
          <a:graphicData uri="http://schemas.openxmlformats.org/presentationml/2006/ole">
            <mc:AlternateContent xmlns:mc="http://schemas.openxmlformats.org/markup-compatibility/2006">
              <mc:Choice xmlns:v="urn:schemas-microsoft-com:vml" Requires="v">
                <p:oleObj spid="_x0000_s2072" name="Bitmap Image" r:id="rId5" imgW="3134162" imgH="2133898" progId="PBrush">
                  <p:embed/>
                </p:oleObj>
              </mc:Choice>
              <mc:Fallback>
                <p:oleObj name="Bitmap Image" r:id="rId5" imgW="3134162" imgH="2133898"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136" y="2421872"/>
                        <a:ext cx="3297671" cy="217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Table 7"/>
          <p:cNvGraphicFramePr>
            <a:graphicFrameLocks noGrp="1"/>
          </p:cNvGraphicFramePr>
          <p:nvPr/>
        </p:nvGraphicFramePr>
        <p:xfrm>
          <a:off x="362239" y="1143001"/>
          <a:ext cx="3831647" cy="1833728"/>
        </p:xfrm>
        <a:graphic>
          <a:graphicData uri="http://schemas.openxmlformats.org/drawingml/2006/table">
            <a:tbl>
              <a:tblPr firstRow="1" bandRow="1">
                <a:tableStyleId>{E8B1032C-EA38-4F05-BA0D-38AFFFC7BED3}</a:tableStyleId>
              </a:tblPr>
              <a:tblGrid>
                <a:gridCol w="3831647"/>
              </a:tblGrid>
              <a:tr h="45734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500" b="1" dirty="0" smtClean="0"/>
                        <a:t>Baldrige</a:t>
                      </a:r>
                      <a:endParaRPr lang="en-US" sz="2500" dirty="0"/>
                    </a:p>
                  </a:txBody>
                  <a:tcPr marL="83136" marR="83136" marT="40354" marB="40354">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372020">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100" dirty="0" smtClean="0">
                          <a:latin typeface="Arial Narrow" pitchFamily="34" charset="0"/>
                        </a:rPr>
                        <a:t>Processes: interrelated, interdependent steps along the path to customer engagement and organizational sustainability</a:t>
                      </a:r>
                      <a:endParaRPr lang="en-US" sz="2100" b="1" kern="1200" dirty="0" smtClean="0">
                        <a:solidFill>
                          <a:schemeClr val="tx1"/>
                        </a:solidFill>
                        <a:latin typeface="Arial Narrow" pitchFamily="34" charset="0"/>
                        <a:ea typeface="+mn-ea"/>
                        <a:cs typeface="+mn-cs"/>
                      </a:endParaRPr>
                    </a:p>
                  </a:txBody>
                  <a:tcPr marL="83136" marR="83136" marT="40354" marB="4035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9" name="Table 8"/>
          <p:cNvGraphicFramePr>
            <a:graphicFrameLocks noGrp="1"/>
          </p:cNvGraphicFramePr>
          <p:nvPr/>
        </p:nvGraphicFramePr>
        <p:xfrm>
          <a:off x="4404591" y="4600015"/>
          <a:ext cx="4517159" cy="1834963"/>
        </p:xfrm>
        <a:graphic>
          <a:graphicData uri="http://schemas.openxmlformats.org/drawingml/2006/table">
            <a:tbl>
              <a:tblPr firstRow="1" bandRow="1">
                <a:tableStyleId>{E8B1032C-EA38-4F05-BA0D-38AFFFC7BED3}</a:tableStyleId>
              </a:tblPr>
              <a:tblGrid>
                <a:gridCol w="4517159"/>
              </a:tblGrid>
              <a:tr h="46290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500" b="1" kern="1200" dirty="0" smtClean="0">
                          <a:solidFill>
                            <a:schemeClr val="tx1"/>
                          </a:solidFill>
                          <a:latin typeface="+mn-lt"/>
                          <a:ea typeface="+mn-ea"/>
                          <a:cs typeface="+mn-cs"/>
                        </a:rPr>
                        <a:t>Six Sigma, Lean,</a:t>
                      </a:r>
                      <a:r>
                        <a:rPr lang="en-US" sz="2500" b="1" dirty="0" smtClean="0">
                          <a:latin typeface="Calibri"/>
                          <a:sym typeface="Wingdings"/>
                        </a:rPr>
                        <a:t> </a:t>
                      </a:r>
                      <a:r>
                        <a:rPr lang="en-US" sz="2500" b="1" kern="1200" dirty="0" smtClean="0">
                          <a:solidFill>
                            <a:schemeClr val="tx1"/>
                          </a:solidFill>
                          <a:latin typeface="+mn-lt"/>
                          <a:ea typeface="+mn-ea"/>
                          <a:cs typeface="+mn-cs"/>
                        </a:rPr>
                        <a:t>ISO 9001 </a:t>
                      </a:r>
                      <a:endParaRPr lang="en-US" sz="2500" b="1" kern="1200" dirty="0">
                        <a:solidFill>
                          <a:schemeClr val="tx1"/>
                        </a:solidFill>
                        <a:latin typeface="+mn-lt"/>
                        <a:ea typeface="+mn-ea"/>
                        <a:cs typeface="+mn-cs"/>
                      </a:endParaRPr>
                    </a:p>
                  </a:txBody>
                  <a:tcPr marL="83130" marR="83130" marT="40354" marB="40354">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r h="1372058">
                <a:tc>
                  <a:txBody>
                    <a:bodyPr/>
                    <a:lstStyle/>
                    <a:p>
                      <a:pPr marL="233363" indent="-233363">
                        <a:buFont typeface="Arial" pitchFamily="34" charset="0"/>
                        <a:buChar char="•"/>
                      </a:pPr>
                      <a:r>
                        <a:rPr lang="en-US" sz="2100" dirty="0" smtClean="0">
                          <a:latin typeface="Arial Narrow" pitchFamily="34" charset="0"/>
                        </a:rPr>
                        <a:t>Generate standard operating procedures</a:t>
                      </a:r>
                    </a:p>
                    <a:p>
                      <a:pPr marL="233363" indent="-233363">
                        <a:buFontTx/>
                        <a:buChar char="•"/>
                      </a:pPr>
                      <a:r>
                        <a:rPr lang="en-US" sz="2100" dirty="0" smtClean="0">
                          <a:latin typeface="Arial Narrow" pitchFamily="34" charset="0"/>
                        </a:rPr>
                        <a:t>Set specification and control limits</a:t>
                      </a:r>
                    </a:p>
                    <a:p>
                      <a:pPr marL="233363" indent="-233363">
                        <a:buFontTx/>
                        <a:buChar char="•"/>
                      </a:pPr>
                      <a:r>
                        <a:rPr lang="en-US" sz="2100" dirty="0" smtClean="0">
                          <a:latin typeface="Arial Narrow" pitchFamily="34" charset="0"/>
                        </a:rPr>
                        <a:t>Identify explicit corrective actions</a:t>
                      </a:r>
                    </a:p>
                    <a:p>
                      <a:pPr marL="233363" indent="-233363">
                        <a:buFontTx/>
                        <a:buChar char="•"/>
                      </a:pPr>
                      <a:r>
                        <a:rPr lang="en-US" sz="2100" dirty="0" smtClean="0">
                          <a:latin typeface="Arial Narrow" pitchFamily="34" charset="0"/>
                        </a:rPr>
                        <a:t>Optimize processes </a:t>
                      </a:r>
                      <a:endParaRPr lang="en-US" sz="2100" b="1" kern="1200" dirty="0" smtClean="0">
                        <a:solidFill>
                          <a:schemeClr val="tx1"/>
                        </a:solidFill>
                        <a:latin typeface="Arial Narrow" pitchFamily="34" charset="0"/>
                        <a:ea typeface="+mn-ea"/>
                        <a:cs typeface="+mn-cs"/>
                      </a:endParaRPr>
                    </a:p>
                  </a:txBody>
                  <a:tcPr marL="83130" marR="83130" marT="40354" marB="4035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Box 6"/>
          <p:cNvSpPr txBox="1">
            <a:spLocks noChangeArrowheads="1"/>
          </p:cNvSpPr>
          <p:nvPr/>
        </p:nvSpPr>
        <p:spPr bwMode="auto">
          <a:xfrm>
            <a:off x="362240" y="319368"/>
            <a:ext cx="7546397" cy="645449"/>
          </a:xfrm>
          <a:prstGeom prst="rect">
            <a:avLst/>
          </a:prstGeom>
          <a:noFill/>
          <a:ln w="9525">
            <a:noFill/>
            <a:miter lim="800000"/>
            <a:headEnd/>
            <a:tailEnd/>
          </a:ln>
        </p:spPr>
        <p:txBody>
          <a:bodyPr lIns="82058" tIns="41029" rIns="82058" bIns="41029">
            <a:spAutoFit/>
          </a:bodyPr>
          <a:lstStyle/>
          <a:p>
            <a:pPr eaLnBrk="0" hangingPunct="0">
              <a:lnSpc>
                <a:spcPts val="4738"/>
              </a:lnSpc>
              <a:spcBef>
                <a:spcPct val="30000"/>
              </a:spcBef>
              <a:defRPr/>
            </a:pPr>
            <a:r>
              <a:rPr lang="en-US" sz="3900" b="1" dirty="0" smtClean="0">
                <a:latin typeface="+mj-lt"/>
                <a:ea typeface="ＭＳ Ｐゴシック" pitchFamily="-109" charset="-128"/>
              </a:rPr>
              <a:t>6  Operations Focus</a:t>
            </a:r>
            <a:endParaRPr lang="en-US" sz="3900" b="1" dirty="0">
              <a:latin typeface="+mj-lt"/>
              <a:ea typeface="ＭＳ Ｐゴシック" pitchFamily="-109" charset="-128"/>
            </a:endParaRPr>
          </a:p>
        </p:txBody>
      </p:sp>
      <p:graphicFrame>
        <p:nvGraphicFramePr>
          <p:cNvPr id="20491" name="Object 5"/>
          <p:cNvGraphicFramePr>
            <a:graphicFrameLocks noGrp="1" noChangeAspect="1"/>
          </p:cNvGraphicFramePr>
          <p:nvPr>
            <p:ph sz="quarter" idx="1"/>
          </p:nvPr>
        </p:nvGraphicFramePr>
        <p:xfrm>
          <a:off x="5996421" y="732585"/>
          <a:ext cx="2882034" cy="2054878"/>
        </p:xfrm>
        <a:graphic>
          <a:graphicData uri="http://schemas.openxmlformats.org/presentationml/2006/ole">
            <mc:AlternateContent xmlns:mc="http://schemas.openxmlformats.org/markup-compatibility/2006">
              <mc:Choice xmlns:v="urn:schemas-microsoft-com:vml" Requires="v">
                <p:oleObj spid="_x0000_s2073" name="Slide" r:id="rId7" imgW="4571957" imgH="3428849" progId="PowerPoint.Slide.8">
                  <p:embed/>
                </p:oleObj>
              </mc:Choice>
              <mc:Fallback>
                <p:oleObj name="Slide" r:id="rId7" imgW="4571957" imgH="3428849" progId="PowerPoint.Slid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6421" y="732585"/>
                        <a:ext cx="2882034" cy="205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291149" y="1981200"/>
            <a:ext cx="3433329" cy="2647664"/>
          </a:xfrm>
          <a:prstGeom prst="rect">
            <a:avLst/>
          </a:prstGeom>
          <a:noFill/>
          <a:ln w="9525">
            <a:noFill/>
            <a:miter lim="800000"/>
            <a:headEnd/>
            <a:tailEnd/>
          </a:ln>
        </p:spPr>
        <p:txBody>
          <a:bodyPr lIns="82058" tIns="41029" rIns="82058" bIns="41029">
            <a:spAutoFit/>
          </a:bodyPr>
          <a:lstStyle/>
          <a:p>
            <a:pPr marL="415990" indent="-415990" eaLnBrk="0" hangingPunct="0">
              <a:spcBef>
                <a:spcPts val="538"/>
              </a:spcBef>
              <a:buFontTx/>
              <a:buChar char="•"/>
              <a:defRPr/>
            </a:pPr>
            <a:r>
              <a:rPr lang="en-US" sz="2500" dirty="0" smtClean="0">
                <a:latin typeface="Arial Narrow" pitchFamily="34" charset="0"/>
                <a:ea typeface="ＭＳ Ｐゴシック" pitchFamily="-109" charset="-128"/>
              </a:rPr>
              <a:t>Higher </a:t>
            </a:r>
            <a:r>
              <a:rPr lang="en-US" sz="2500" dirty="0">
                <a:latin typeface="Arial Narrow" pitchFamily="34" charset="0"/>
                <a:ea typeface="ＭＳ Ｐゴシック" pitchFamily="-109" charset="-128"/>
              </a:rPr>
              <a:t>productivity</a:t>
            </a:r>
          </a:p>
          <a:p>
            <a:pPr marL="415990" indent="-415990" eaLnBrk="0" hangingPunct="0">
              <a:spcBef>
                <a:spcPts val="538"/>
              </a:spcBef>
              <a:buFontTx/>
              <a:buChar char="•"/>
              <a:defRPr/>
            </a:pPr>
            <a:r>
              <a:rPr lang="en-US" sz="2500" dirty="0">
                <a:latin typeface="Arial Narrow" pitchFamily="34" charset="0"/>
                <a:ea typeface="ＭＳ Ｐゴシック" pitchFamily="-109" charset="-128"/>
              </a:rPr>
              <a:t>Greater customer loyalty </a:t>
            </a:r>
          </a:p>
          <a:p>
            <a:pPr marL="415990" indent="-415990" eaLnBrk="0" hangingPunct="0">
              <a:spcBef>
                <a:spcPts val="538"/>
              </a:spcBef>
              <a:buFontTx/>
              <a:buChar char="•"/>
              <a:defRPr/>
            </a:pPr>
            <a:r>
              <a:rPr lang="en-US" sz="2500" dirty="0">
                <a:latin typeface="Arial Narrow" pitchFamily="34" charset="0"/>
                <a:ea typeface="ＭＳ Ｐゴシック" pitchFamily="-109" charset="-128"/>
              </a:rPr>
              <a:t>Increased market share</a:t>
            </a:r>
          </a:p>
          <a:p>
            <a:pPr marL="415990" indent="-415990" eaLnBrk="0" hangingPunct="0">
              <a:spcBef>
                <a:spcPts val="538"/>
              </a:spcBef>
              <a:buFontTx/>
              <a:buChar char="•"/>
              <a:defRPr/>
            </a:pPr>
            <a:r>
              <a:rPr lang="en-US" sz="2500" dirty="0">
                <a:latin typeface="Arial Narrow" pitchFamily="34" charset="0"/>
                <a:ea typeface="ＭＳ Ｐゴシック" pitchFamily="-109" charset="-128"/>
              </a:rPr>
              <a:t>Improved </a:t>
            </a:r>
            <a:r>
              <a:rPr lang="en-US" sz="2500" dirty="0" smtClean="0">
                <a:latin typeface="Arial Narrow" pitchFamily="34" charset="0"/>
                <a:ea typeface="ＭＳ Ｐゴシック" pitchFamily="-109" charset="-128"/>
              </a:rPr>
              <a:t>profitability</a:t>
            </a:r>
          </a:p>
          <a:p>
            <a:pPr marL="415990" indent="-415990" eaLnBrk="0" hangingPunct="0">
              <a:spcBef>
                <a:spcPts val="538"/>
              </a:spcBef>
              <a:buFontTx/>
              <a:buChar char="•"/>
              <a:defRPr/>
            </a:pPr>
            <a:r>
              <a:rPr lang="en-US" sz="2500" dirty="0" smtClean="0">
                <a:latin typeface="Arial Narrow" pitchFamily="34" charset="0"/>
                <a:ea typeface="ＭＳ Ｐゴシック" pitchFamily="-109" charset="-128"/>
              </a:rPr>
              <a:t>Better </a:t>
            </a:r>
            <a:r>
              <a:rPr lang="en-US" sz="2500" dirty="0">
                <a:latin typeface="Arial Narrow" pitchFamily="34" charset="0"/>
                <a:ea typeface="ＭＳ Ｐゴシック" pitchFamily="-109" charset="-128"/>
              </a:rPr>
              <a:t>employee relations </a:t>
            </a:r>
          </a:p>
        </p:txBody>
      </p:sp>
      <p:sp>
        <p:nvSpPr>
          <p:cNvPr id="6148" name="Text Box 10"/>
          <p:cNvSpPr txBox="1">
            <a:spLocks noChangeArrowheads="1"/>
          </p:cNvSpPr>
          <p:nvPr/>
        </p:nvSpPr>
        <p:spPr bwMode="auto">
          <a:xfrm>
            <a:off x="449492" y="315524"/>
            <a:ext cx="5798908" cy="1437076"/>
          </a:xfrm>
          <a:prstGeom prst="rect">
            <a:avLst/>
          </a:prstGeom>
          <a:noFill/>
          <a:ln w="9525">
            <a:noFill/>
            <a:miter lim="800000"/>
            <a:headEnd/>
            <a:tailEnd/>
          </a:ln>
        </p:spPr>
        <p:txBody>
          <a:bodyPr wrap="square" lIns="82058" tIns="41029" rIns="82058" bIns="41029">
            <a:spAutoFit/>
          </a:bodyPr>
          <a:lstStyle/>
          <a:p>
            <a:pPr eaLnBrk="0" hangingPunct="0">
              <a:spcBef>
                <a:spcPct val="50000"/>
              </a:spcBef>
              <a:defRPr/>
            </a:pPr>
            <a:r>
              <a:rPr lang="en-US" sz="4400" b="1" dirty="0">
                <a:latin typeface="+mj-lt"/>
                <a:ea typeface="ＭＳ Ｐゴシック" pitchFamily="-109" charset="-128"/>
              </a:rPr>
              <a:t>Baldrige </a:t>
            </a:r>
            <a:r>
              <a:rPr lang="en-US" sz="4400" b="1" dirty="0" smtClean="0">
                <a:latin typeface="+mj-lt"/>
                <a:ea typeface="ＭＳ Ｐゴシック" pitchFamily="-109" charset="-128"/>
              </a:rPr>
              <a:t>Criteria for </a:t>
            </a:r>
            <a:br>
              <a:rPr lang="en-US" sz="4400" b="1" dirty="0" smtClean="0">
                <a:latin typeface="+mj-lt"/>
                <a:ea typeface="ＭＳ Ｐゴシック" pitchFamily="-109" charset="-128"/>
              </a:rPr>
            </a:br>
            <a:r>
              <a:rPr lang="en-US" sz="4400" b="1" dirty="0" smtClean="0">
                <a:latin typeface="+mj-lt"/>
                <a:ea typeface="ＭＳ Ｐゴシック" pitchFamily="-109" charset="-128"/>
              </a:rPr>
              <a:t>Performance Excellence</a:t>
            </a:r>
            <a:endParaRPr lang="en-US" sz="4400" b="1" dirty="0">
              <a:latin typeface="+mj-lt"/>
              <a:ea typeface="ＭＳ Ｐゴシック" pitchFamily="-109" charset="-128"/>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2438400"/>
            <a:ext cx="5419522" cy="3657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8"/>
          <p:cNvGraphicFramePr>
            <a:graphicFrameLocks noGrp="1" noChangeAspect="1"/>
          </p:cNvGraphicFramePr>
          <p:nvPr>
            <p:ph sz="quarter" idx="2"/>
          </p:nvPr>
        </p:nvGraphicFramePr>
        <p:xfrm>
          <a:off x="4986194" y="1549213"/>
          <a:ext cx="2765136" cy="2012857"/>
        </p:xfrm>
        <a:graphic>
          <a:graphicData uri="http://schemas.openxmlformats.org/presentationml/2006/ole">
            <mc:AlternateContent xmlns:mc="http://schemas.openxmlformats.org/markup-compatibility/2006">
              <mc:Choice xmlns:v="urn:schemas-microsoft-com:vml" Requires="v">
                <p:oleObj spid="_x0000_s3086" name="Photo Editor Photo" r:id="rId4" imgW="6857143" imgH="5144218" progId="">
                  <p:embed/>
                </p:oleObj>
              </mc:Choice>
              <mc:Fallback>
                <p:oleObj name="Photo Editor Photo" r:id="rId4" imgW="6857143" imgH="51442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194" y="1549213"/>
                        <a:ext cx="2765136" cy="2012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07" name="Picture 16" descr="incontrollo1"/>
          <p:cNvPicPr>
            <a:picLocks noGrp="1" noChangeAspect="1" noChangeArrowheads="1"/>
          </p:cNvPicPr>
          <p:nvPr>
            <p:ph sz="quarter" idx="3"/>
          </p:nvPr>
        </p:nvPicPr>
        <p:blipFill>
          <a:blip r:embed="rId6" cstate="screen">
            <a:extLst>
              <a:ext uri="{28A0092B-C50C-407E-A947-70E740481C1C}">
                <a14:useLocalDpi xmlns:a14="http://schemas.microsoft.com/office/drawing/2010/main"/>
              </a:ext>
            </a:extLst>
          </a:blip>
          <a:srcRect/>
          <a:stretch>
            <a:fillRect/>
          </a:stretch>
        </p:blipFill>
        <p:spPr>
          <a:xfrm>
            <a:off x="1101149" y="3562071"/>
            <a:ext cx="3050886" cy="1846169"/>
          </a:xfrm>
        </p:spPr>
      </p:pic>
      <p:graphicFrame>
        <p:nvGraphicFramePr>
          <p:cNvPr id="9" name="Table 8"/>
          <p:cNvGraphicFramePr>
            <a:graphicFrameLocks noGrp="1"/>
          </p:cNvGraphicFramePr>
          <p:nvPr/>
        </p:nvGraphicFramePr>
        <p:xfrm>
          <a:off x="751898" y="1086971"/>
          <a:ext cx="3491056" cy="2478672"/>
        </p:xfrm>
        <a:graphic>
          <a:graphicData uri="http://schemas.openxmlformats.org/drawingml/2006/table">
            <a:tbl>
              <a:tblPr firstRow="1" bandRow="1">
                <a:tableStyleId>{E8B1032C-EA38-4F05-BA0D-38AFFFC7BED3}</a:tableStyleId>
              </a:tblPr>
              <a:tblGrid>
                <a:gridCol w="3491056"/>
              </a:tblGrid>
              <a:tr h="45716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500" b="1" dirty="0" smtClean="0"/>
                        <a:t>Baldrige</a:t>
                      </a:r>
                      <a:endParaRPr lang="en-US" sz="2500" dirty="0"/>
                    </a:p>
                  </a:txBody>
                  <a:tcPr marL="83111" marR="83111" marT="40324" marB="40324">
                    <a:lnL w="12700" cmpd="sng">
                      <a:noFill/>
                    </a:lnL>
                    <a:lnR w="12700" cmpd="sng">
                      <a:noFill/>
                    </a:lnR>
                    <a:lnT w="12700" cmpd="sng">
                      <a:noFill/>
                    </a:lnT>
                    <a:lnB w="25400" cmpd="sng">
                      <a:noFill/>
                    </a:lnB>
                    <a:lnTlToBr w="12700" cmpd="sng">
                      <a:noFill/>
                      <a:prstDash val="solid"/>
                    </a:lnTlToBr>
                    <a:lnBlToTr w="12700" cmpd="sng">
                      <a:noFill/>
                      <a:prstDash val="solid"/>
                    </a:lnBlToTr>
                  </a:tcPr>
                </a:tc>
              </a:tr>
              <a:tr h="2017024">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100" dirty="0" smtClean="0">
                          <a:latin typeface="Arial Narrow" pitchFamily="34" charset="0"/>
                        </a:rPr>
                        <a:t>Addresses all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dirty="0" smtClean="0">
                          <a:latin typeface="Arial Narrow" pitchFamily="34" charset="0"/>
                        </a:rPr>
                        <a:t>Product and process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dirty="0" smtClean="0">
                          <a:latin typeface="Arial Narrow" pitchFamily="34" charset="0"/>
                        </a:rPr>
                        <a:t>Customer</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dirty="0" smtClean="0">
                          <a:latin typeface="Arial Narrow" pitchFamily="34" charset="0"/>
                        </a:rPr>
                        <a:t>Workforce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baseline="0" dirty="0" smtClean="0">
                          <a:latin typeface="Arial Narrow" pitchFamily="34" charset="0"/>
                        </a:rPr>
                        <a:t>L</a:t>
                      </a:r>
                      <a:r>
                        <a:rPr lang="en-US" sz="2100" dirty="0" smtClean="0">
                          <a:latin typeface="Arial Narrow" pitchFamily="34" charset="0"/>
                        </a:rPr>
                        <a:t>eadership and governance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100" dirty="0" smtClean="0">
                          <a:latin typeface="Arial Narrow" pitchFamily="34" charset="0"/>
                        </a:rPr>
                        <a:t>Financial and market</a:t>
                      </a:r>
                      <a:endParaRPr lang="en-US" sz="2100" b="1" kern="1200" dirty="0" smtClean="0">
                        <a:solidFill>
                          <a:schemeClr val="tx1"/>
                        </a:solidFill>
                        <a:latin typeface="Arial Narrow" pitchFamily="34" charset="0"/>
                        <a:ea typeface="+mn-ea"/>
                        <a:cs typeface="+mn-cs"/>
                      </a:endParaRPr>
                    </a:p>
                  </a:txBody>
                  <a:tcPr marL="83111" marR="83111" marT="40324" marB="40324">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nvGraphicFramePr>
        <p:xfrm>
          <a:off x="4152035" y="4305861"/>
          <a:ext cx="4686011" cy="2156011"/>
        </p:xfrm>
        <a:graphic>
          <a:graphicData uri="http://schemas.openxmlformats.org/drawingml/2006/table">
            <a:tbl>
              <a:tblPr firstRow="1" bandRow="1">
                <a:tableStyleId>{E8B1032C-EA38-4F05-BA0D-38AFFFC7BED3}</a:tableStyleId>
              </a:tblPr>
              <a:tblGrid>
                <a:gridCol w="4686011"/>
              </a:tblGrid>
              <a:tr h="45720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500" b="1" kern="1200" dirty="0" smtClean="0">
                          <a:solidFill>
                            <a:schemeClr val="tx1"/>
                          </a:solidFill>
                          <a:latin typeface="+mn-lt"/>
                          <a:ea typeface="+mn-ea"/>
                          <a:cs typeface="+mn-cs"/>
                        </a:rPr>
                        <a:t>Six Sigma, Lean,</a:t>
                      </a:r>
                      <a:r>
                        <a:rPr lang="en-US" sz="2500" b="1" dirty="0" smtClean="0">
                          <a:latin typeface="Calibri"/>
                          <a:sym typeface="Wingdings"/>
                        </a:rPr>
                        <a:t> </a:t>
                      </a:r>
                      <a:r>
                        <a:rPr lang="en-US" sz="2500" b="1" kern="1200" dirty="0" smtClean="0">
                          <a:solidFill>
                            <a:schemeClr val="tx1"/>
                          </a:solidFill>
                          <a:latin typeface="+mn-lt"/>
                          <a:ea typeface="+mn-ea"/>
                          <a:cs typeface="+mn-cs"/>
                        </a:rPr>
                        <a:t>ISO 9001 </a:t>
                      </a:r>
                      <a:endParaRPr lang="en-US" sz="2500" b="1" kern="1200" dirty="0">
                        <a:solidFill>
                          <a:schemeClr val="tx1"/>
                        </a:solidFill>
                        <a:latin typeface="+mn-lt"/>
                        <a:ea typeface="+mn-ea"/>
                        <a:cs typeface="+mn-cs"/>
                      </a:endParaRPr>
                    </a:p>
                  </a:txBody>
                  <a:tcPr marL="83139" marR="83139" marT="40341" marB="40341">
                    <a:lnL w="12700" cmpd="sng">
                      <a:noFill/>
                    </a:lnL>
                    <a:lnR w="12700" cmpd="sng">
                      <a:noFill/>
                    </a:lnR>
                    <a:lnT w="12700" cmpd="sng">
                      <a:noFill/>
                    </a:lnT>
                    <a:lnB w="25400" cmpd="sng">
                      <a:noFill/>
                    </a:lnB>
                    <a:lnTlToBr w="12700" cmpd="sng">
                      <a:noFill/>
                      <a:prstDash val="solid"/>
                    </a:lnTlToBr>
                    <a:lnBlToTr w="12700" cmpd="sng">
                      <a:noFill/>
                      <a:prstDash val="solid"/>
                    </a:lnBlToTr>
                  </a:tcPr>
                </a:tc>
              </a:tr>
              <a:tr h="1694329">
                <a:tc>
                  <a:txBody>
                    <a:bodyPr/>
                    <a:lstStyle/>
                    <a:p>
                      <a:pPr marL="0" indent="0">
                        <a:buFont typeface="Arial" pitchFamily="34" charset="0"/>
                        <a:buNone/>
                      </a:pPr>
                      <a:r>
                        <a:rPr lang="en-US" sz="2100" dirty="0" smtClean="0">
                          <a:latin typeface="Arial Narrow" pitchFamily="34" charset="0"/>
                        </a:rPr>
                        <a:t>Data-driven and results-oriented, leading to </a:t>
                      </a:r>
                    </a:p>
                    <a:p>
                      <a:pPr marL="233363" indent="-233363">
                        <a:buFont typeface="Arial" pitchFamily="34" charset="0"/>
                        <a:buChar char="•"/>
                      </a:pPr>
                      <a:r>
                        <a:rPr lang="en-US" sz="2100" dirty="0" smtClean="0">
                          <a:latin typeface="Arial Narrow" pitchFamily="34" charset="0"/>
                        </a:rPr>
                        <a:t>tracking systems (e.g., control charts, scorecards, rolled throughput yield charts) </a:t>
                      </a:r>
                    </a:p>
                    <a:p>
                      <a:pPr marL="233363" indent="-233363">
                        <a:buFont typeface="Arial" pitchFamily="34" charset="0"/>
                        <a:buChar char="•"/>
                      </a:pPr>
                      <a:r>
                        <a:rPr lang="en-US" sz="2100" dirty="0" smtClean="0">
                          <a:latin typeface="Arial Narrow" pitchFamily="34" charset="0"/>
                        </a:rPr>
                        <a:t>monitoring of functional or operational results</a:t>
                      </a:r>
                      <a:endParaRPr lang="en-US" sz="2100" b="1" kern="1200" dirty="0" smtClean="0">
                        <a:solidFill>
                          <a:schemeClr val="tx1"/>
                        </a:solidFill>
                        <a:latin typeface="Arial Narrow" pitchFamily="34" charset="0"/>
                        <a:ea typeface="+mn-ea"/>
                        <a:cs typeface="+mn-cs"/>
                      </a:endParaRPr>
                    </a:p>
                  </a:txBody>
                  <a:tcPr marL="83139" marR="83139" marT="40341" marB="40341">
                    <a:lnL w="12700" cmpd="sng">
                      <a:noFill/>
                    </a:lnL>
                    <a:lnR w="12700" cmpd="sng">
                      <a:noFill/>
                    </a:lnR>
                    <a:lnT w="25400" cmpd="sng">
                      <a:noFill/>
                    </a:lnT>
                    <a:lnB w="12700" cmpd="sng">
                      <a:noFill/>
                    </a:lnB>
                    <a:noFill/>
                  </a:tcPr>
                </a:tc>
              </a:tr>
            </a:tbl>
          </a:graphicData>
        </a:graphic>
      </p:graphicFrame>
      <p:sp>
        <p:nvSpPr>
          <p:cNvPr id="8" name="Text Box 6"/>
          <p:cNvSpPr txBox="1">
            <a:spLocks noChangeArrowheads="1"/>
          </p:cNvSpPr>
          <p:nvPr/>
        </p:nvSpPr>
        <p:spPr bwMode="auto">
          <a:xfrm>
            <a:off x="362240" y="319368"/>
            <a:ext cx="7546397" cy="645449"/>
          </a:xfrm>
          <a:prstGeom prst="rect">
            <a:avLst/>
          </a:prstGeom>
          <a:noFill/>
          <a:ln w="9525">
            <a:noFill/>
            <a:miter lim="800000"/>
            <a:headEnd/>
            <a:tailEnd/>
          </a:ln>
        </p:spPr>
        <p:txBody>
          <a:bodyPr lIns="82058" tIns="41029" rIns="82058" bIns="41029">
            <a:spAutoFit/>
          </a:bodyPr>
          <a:lstStyle/>
          <a:p>
            <a:pPr eaLnBrk="0" hangingPunct="0">
              <a:lnSpc>
                <a:spcPts val="4738"/>
              </a:lnSpc>
              <a:spcBef>
                <a:spcPct val="30000"/>
              </a:spcBef>
              <a:defRPr/>
            </a:pPr>
            <a:r>
              <a:rPr lang="en-US" sz="3900" b="1" dirty="0" smtClean="0">
                <a:latin typeface="+mj-lt"/>
                <a:ea typeface="ＭＳ Ｐゴシック" pitchFamily="-109" charset="-128"/>
              </a:rPr>
              <a:t>7  Results</a:t>
            </a:r>
            <a:endParaRPr lang="en-US" sz="3900" b="1" dirty="0">
              <a:latin typeface="+mj-lt"/>
              <a:ea typeface="ＭＳ Ｐゴシック" pitchFamily="-109"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62195274"/>
              </p:ext>
            </p:extLst>
          </p:nvPr>
        </p:nvGraphicFramePr>
        <p:xfrm>
          <a:off x="533400" y="699307"/>
          <a:ext cx="3734955" cy="1617173"/>
        </p:xfrm>
        <a:graphic>
          <a:graphicData uri="http://schemas.openxmlformats.org/drawingml/2006/table">
            <a:tbl>
              <a:tblPr firstRow="1" bandRow="1">
                <a:tableStyleId>{E8B1032C-EA38-4F05-BA0D-38AFFFC7BED3}</a:tableStyleId>
              </a:tblPr>
              <a:tblGrid>
                <a:gridCol w="3734955"/>
              </a:tblGrid>
              <a:tr h="45717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smtClean="0"/>
                        <a:t>Baldrige</a:t>
                      </a:r>
                      <a:endParaRPr lang="en-US" sz="3200" dirty="0"/>
                    </a:p>
                  </a:txBody>
                  <a:tcPr marL="83126" marR="83126" marT="40326" marB="40326">
                    <a:lnL w="12700" cmpd="sng">
                      <a:noFill/>
                    </a:lnL>
                    <a:lnR w="12700" cmpd="sng">
                      <a:noFill/>
                    </a:lnR>
                    <a:lnT w="12700" cmpd="sng">
                      <a:noFill/>
                    </a:lnT>
                    <a:lnB w="25400" cmpd="sng">
                      <a:noFill/>
                    </a:lnB>
                    <a:lnTlToBr w="12700" cmpd="sng">
                      <a:noFill/>
                      <a:prstDash val="solid"/>
                    </a:lnTlToBr>
                    <a:lnBlToTr w="12700" cmpd="sng">
                      <a:noFill/>
                      <a:prstDash val="solid"/>
                    </a:lnBlToTr>
                  </a:tcPr>
                </a:tc>
              </a:tr>
              <a:tr h="1048841">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100" dirty="0" smtClean="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100" dirty="0" smtClean="0">
                          <a:latin typeface="Arial Narrow" pitchFamily="34" charset="0"/>
                        </a:rPr>
                        <a:t>Organizational improvement and innovation </a:t>
                      </a:r>
                      <a:r>
                        <a:rPr lang="en-US" sz="2100" b="1" u="none" dirty="0" smtClean="0">
                          <a:latin typeface="Arial Narrow" pitchFamily="34" charset="0"/>
                        </a:rPr>
                        <a:t>systems</a:t>
                      </a:r>
                      <a:endParaRPr lang="en-US" sz="2100" b="1" u="none" kern="1200" dirty="0" smtClean="0">
                        <a:solidFill>
                          <a:schemeClr val="tx1"/>
                        </a:solidFill>
                        <a:latin typeface="Arial Narrow" pitchFamily="34" charset="0"/>
                        <a:ea typeface="+mn-ea"/>
                        <a:cs typeface="+mn-cs"/>
                      </a:endParaRPr>
                    </a:p>
                  </a:txBody>
                  <a:tcPr marL="83126" marR="83126" marT="40326" marB="40326">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82467867"/>
              </p:ext>
            </p:extLst>
          </p:nvPr>
        </p:nvGraphicFramePr>
        <p:xfrm>
          <a:off x="685800" y="3200400"/>
          <a:ext cx="4058227" cy="1782375"/>
        </p:xfrm>
        <a:graphic>
          <a:graphicData uri="http://schemas.openxmlformats.org/drawingml/2006/table">
            <a:tbl>
              <a:tblPr firstRow="1" bandRow="1">
                <a:tableStyleId>{E8B1032C-EA38-4F05-BA0D-38AFFFC7BED3}</a:tableStyleId>
              </a:tblPr>
              <a:tblGrid>
                <a:gridCol w="4058227"/>
              </a:tblGrid>
              <a:tr h="457309">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b="1" kern="1200" dirty="0" smtClean="0">
                          <a:solidFill>
                            <a:schemeClr val="tx1"/>
                          </a:solidFill>
                          <a:latin typeface="+mn-lt"/>
                          <a:ea typeface="+mn-ea"/>
                          <a:cs typeface="+mn-cs"/>
                        </a:rPr>
                        <a:t>Six Sigma, Lean, &amp; </a:t>
                      </a:r>
                      <a:br>
                        <a:rPr lang="en-US" sz="3200" b="1" kern="1200" dirty="0" smtClean="0">
                          <a:solidFill>
                            <a:schemeClr val="tx1"/>
                          </a:solidFill>
                          <a:latin typeface="+mn-lt"/>
                          <a:ea typeface="+mn-ea"/>
                          <a:cs typeface="+mn-cs"/>
                        </a:rPr>
                      </a:br>
                      <a:r>
                        <a:rPr lang="en-US" sz="3200" b="1" kern="1200" dirty="0" smtClean="0">
                          <a:solidFill>
                            <a:schemeClr val="tx1"/>
                          </a:solidFill>
                          <a:latin typeface="+mn-lt"/>
                          <a:ea typeface="+mn-ea"/>
                          <a:cs typeface="+mn-cs"/>
                        </a:rPr>
                        <a:t>ISO 9001 </a:t>
                      </a:r>
                      <a:endParaRPr lang="en-US" sz="3200" b="1" kern="1200" dirty="0">
                        <a:solidFill>
                          <a:schemeClr val="tx1"/>
                        </a:solidFill>
                        <a:latin typeface="+mn-lt"/>
                        <a:ea typeface="+mn-ea"/>
                        <a:cs typeface="+mn-cs"/>
                      </a:endParaRPr>
                    </a:p>
                  </a:txBody>
                  <a:tcPr marL="83114" marR="83114" marT="40351" marB="40351">
                    <a:lnL w="12700" cmpd="sng">
                      <a:noFill/>
                    </a:lnL>
                    <a:lnR w="12700" cmpd="sng">
                      <a:noFill/>
                    </a:lnR>
                    <a:lnT w="12700" cmpd="sng">
                      <a:noFill/>
                    </a:lnT>
                    <a:lnB w="25400" cmpd="sng">
                      <a:noFill/>
                    </a:lnB>
                    <a:lnTlToBr w="12700" cmpd="sng">
                      <a:noFill/>
                      <a:prstDash val="solid"/>
                    </a:lnTlToBr>
                    <a:lnBlToTr w="12700" cmpd="sng">
                      <a:noFill/>
                      <a:prstDash val="solid"/>
                    </a:lnBlToTr>
                  </a:tcPr>
                </a:tc>
              </a:tr>
              <a:tr h="726313">
                <a:tc>
                  <a:txBody>
                    <a:bodyPr/>
                    <a:lstStyle/>
                    <a:p>
                      <a:pPr marL="0" indent="0">
                        <a:buFont typeface="Arial" pitchFamily="34" charset="0"/>
                        <a:buNone/>
                      </a:pPr>
                      <a:r>
                        <a:rPr lang="en-US" sz="2100" dirty="0" smtClean="0">
                          <a:latin typeface="Arial Narrow" pitchFamily="34" charset="0"/>
                        </a:rPr>
                        <a:t>Organizational improvement and innovation </a:t>
                      </a:r>
                      <a:r>
                        <a:rPr lang="en-US" sz="2100" b="1" u="none" dirty="0" smtClean="0">
                          <a:latin typeface="Arial Narrow" pitchFamily="34" charset="0"/>
                        </a:rPr>
                        <a:t>processes</a:t>
                      </a:r>
                      <a:endParaRPr lang="en-US" sz="2100" b="1" u="none" kern="1200" dirty="0" smtClean="0">
                        <a:solidFill>
                          <a:schemeClr val="tx1"/>
                        </a:solidFill>
                        <a:latin typeface="Arial Narrow" pitchFamily="34" charset="0"/>
                        <a:ea typeface="+mn-ea"/>
                        <a:cs typeface="+mn-cs"/>
                      </a:endParaRPr>
                    </a:p>
                  </a:txBody>
                  <a:tcPr marL="83114" marR="83114" marT="40351" marB="40351">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51091907"/>
              </p:ext>
            </p:extLst>
          </p:nvPr>
        </p:nvGraphicFramePr>
        <p:xfrm>
          <a:off x="4724400" y="4724400"/>
          <a:ext cx="4101523" cy="1617176"/>
        </p:xfrm>
        <a:graphic>
          <a:graphicData uri="http://schemas.openxmlformats.org/drawingml/2006/table">
            <a:tbl>
              <a:tblPr firstRow="1" bandRow="1">
                <a:tableStyleId>{E8B1032C-EA38-4F05-BA0D-38AFFFC7BED3}</a:tableStyleId>
              </a:tblPr>
              <a:tblGrid>
                <a:gridCol w="4101523"/>
              </a:tblGrid>
              <a:tr h="457172">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b="1" kern="1200" dirty="0" smtClean="0">
                          <a:solidFill>
                            <a:schemeClr val="tx1"/>
                          </a:solidFill>
                          <a:latin typeface="+mn-lt"/>
                          <a:ea typeface="+mn-ea"/>
                          <a:cs typeface="+mn-cs"/>
                        </a:rPr>
                        <a:t>Six Sigma &amp; Lean</a:t>
                      </a:r>
                      <a:endParaRPr lang="en-US" sz="3200" b="1" kern="1200" dirty="0">
                        <a:solidFill>
                          <a:schemeClr val="tx1"/>
                        </a:solidFill>
                        <a:latin typeface="+mn-lt"/>
                        <a:ea typeface="+mn-ea"/>
                        <a:cs typeface="+mn-cs"/>
                      </a:endParaRPr>
                    </a:p>
                  </a:txBody>
                  <a:tcPr marL="83135" marR="83135" marT="40327" marB="40327">
                    <a:lnL w="12700" cmpd="sng">
                      <a:noFill/>
                    </a:lnL>
                    <a:lnR w="12700" cmpd="sng">
                      <a:noFill/>
                    </a:lnR>
                    <a:lnT w="12700" cmpd="sng">
                      <a:noFill/>
                    </a:lnT>
                    <a:lnB w="25400" cmpd="sng">
                      <a:noFill/>
                    </a:lnB>
                    <a:lnTlToBr w="12700" cmpd="sng">
                      <a:noFill/>
                      <a:prstDash val="solid"/>
                    </a:lnTlToBr>
                    <a:lnBlToTr w="12700" cmpd="sng">
                      <a:noFill/>
                      <a:prstDash val="solid"/>
                    </a:lnBlToTr>
                  </a:tcPr>
                </a:tc>
              </a:tr>
              <a:tr h="1048842">
                <a:tc>
                  <a:txBody>
                    <a:bodyPr/>
                    <a:lstStyle/>
                    <a:p>
                      <a:pPr marL="0" indent="0">
                        <a:buFont typeface="Arial" pitchFamily="34" charset="0"/>
                        <a:buNone/>
                      </a:pPr>
                      <a:r>
                        <a:rPr lang="en-US" sz="2100" dirty="0" smtClean="0">
                          <a:latin typeface="Arial Narrow" pitchFamily="34" charset="0"/>
                        </a:rPr>
                        <a:t>Drive waste and inefficiencies from </a:t>
                      </a:r>
                      <a:r>
                        <a:rPr lang="en-US" sz="2100" b="1" dirty="0" smtClean="0">
                          <a:latin typeface="Arial Narrow" pitchFamily="34" charset="0"/>
                        </a:rPr>
                        <a:t>processes</a:t>
                      </a:r>
                      <a:endParaRPr lang="en-US" sz="2100" b="1" kern="1200" dirty="0" smtClean="0">
                        <a:solidFill>
                          <a:schemeClr val="tx1"/>
                        </a:solidFill>
                        <a:latin typeface="Arial Narrow" pitchFamily="34" charset="0"/>
                        <a:ea typeface="+mn-ea"/>
                        <a:cs typeface="+mn-cs"/>
                      </a:endParaRPr>
                    </a:p>
                  </a:txBody>
                  <a:tcPr marL="83135" marR="83135" marT="40327" marB="40327">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8600" y="762000"/>
            <a:ext cx="4606594" cy="3108960"/>
          </a:xfrm>
          <a:prstGeom prst="rect">
            <a:avLst/>
          </a:prstGeom>
        </p:spPr>
      </p:pic>
    </p:spTree>
    <p:extLst>
      <p:ext uri="{BB962C8B-B14F-4D97-AF65-F5344CB8AC3E}">
        <p14:creationId xmlns:p14="http://schemas.microsoft.com/office/powerpoint/2010/main" val="960865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2886" y="4800601"/>
            <a:ext cx="9143699" cy="2150747"/>
            <a:chOff x="-3175" y="5440680"/>
            <a:chExt cx="10058069" cy="2437513"/>
          </a:xfrm>
        </p:grpSpPr>
        <p:grpSp>
          <p:nvGrpSpPr>
            <p:cNvPr id="18438" name="Group 16"/>
            <p:cNvGrpSpPr>
              <a:grpSpLocks/>
            </p:cNvGrpSpPr>
            <p:nvPr/>
          </p:nvGrpSpPr>
          <p:grpSpPr bwMode="auto">
            <a:xfrm>
              <a:off x="-3175" y="5440680"/>
              <a:ext cx="10058069" cy="2437513"/>
              <a:chOff x="-3876" y="5440932"/>
              <a:chExt cx="10058400" cy="2437940"/>
            </a:xfrm>
          </p:grpSpPr>
          <p:pic>
            <p:nvPicPr>
              <p:cNvPr id="18442" name="Picture 14" descr="shutterstock_40118065#5D201C_cmyk.ai"/>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6" y="5440932"/>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Text Box 12"/>
              <p:cNvSpPr txBox="1">
                <a:spLocks noChangeArrowheads="1"/>
              </p:cNvSpPr>
              <p:nvPr/>
            </p:nvSpPr>
            <p:spPr bwMode="auto">
              <a:xfrm>
                <a:off x="26288" y="7442803"/>
                <a:ext cx="4387994" cy="2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900">
                    <a:solidFill>
                      <a:schemeClr val="bg1"/>
                    </a:solidFill>
                    <a:latin typeface="Arial" pitchFamily="34" charset="0"/>
                    <a:cs typeface="Arial" pitchFamily="34" charset="0"/>
                  </a:rPr>
                  <a:t>Baldrige Performance Excellence Program | www.nist.gov/baldrige</a:t>
                </a:r>
              </a:p>
            </p:txBody>
          </p:sp>
        </p:grpSp>
        <p:pic>
          <p:nvPicPr>
            <p:cNvPr id="18439" name="Baldrige_Program_Logo_2010.whitebkgd.eps" descr="/Users/louannross/Desktop/Design Center/Art Folder/Logo Folder/M/ New 2010 Logo/Final Program Logo 2010/Baldrige_Program_Logo_2010.whitebkgd.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3988" y="6464300"/>
              <a:ext cx="1624012"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5" name="Rectangle 2"/>
          <p:cNvSpPr>
            <a:spLocks noGrp="1" noChangeArrowheads="1"/>
          </p:cNvSpPr>
          <p:nvPr>
            <p:ph type="title"/>
          </p:nvPr>
        </p:nvSpPr>
        <p:spPr>
          <a:xfrm>
            <a:off x="304800" y="609600"/>
            <a:ext cx="6026727" cy="707395"/>
          </a:xfrm>
        </p:spPr>
        <p:txBody>
          <a:bodyPr/>
          <a:lstStyle/>
          <a:p>
            <a:r>
              <a:rPr lang="en-US" sz="4400" dirty="0" smtClean="0">
                <a:solidFill>
                  <a:schemeClr val="tx1"/>
                </a:solidFill>
                <a:latin typeface="Arial Narrow" pitchFamily="34" charset="0"/>
                <a:ea typeface="ＭＳ Ｐゴシック" pitchFamily="34" charset="-128"/>
                <a:cs typeface="Arial Narrow" pitchFamily="34" charset="0"/>
              </a:rPr>
              <a:t>For More Information</a:t>
            </a:r>
            <a:endParaRPr lang="en-US" sz="4400" dirty="0" smtClean="0">
              <a:latin typeface="Arial Narrow" pitchFamily="34" charset="0"/>
              <a:ea typeface="ＭＳ Ｐゴシック" pitchFamily="34" charset="-128"/>
              <a:cs typeface="Arial Narrow" pitchFamily="34" charset="0"/>
            </a:endParaRPr>
          </a:p>
        </p:txBody>
      </p:sp>
      <p:sp>
        <p:nvSpPr>
          <p:cNvPr id="18436" name="Rectangle 3"/>
          <p:cNvSpPr>
            <a:spLocks noGrp="1" noChangeArrowheads="1"/>
          </p:cNvSpPr>
          <p:nvPr>
            <p:ph idx="1"/>
          </p:nvPr>
        </p:nvSpPr>
        <p:spPr>
          <a:xfrm>
            <a:off x="777367" y="1295400"/>
            <a:ext cx="7583192" cy="3643052"/>
          </a:xfrm>
        </p:spPr>
        <p:txBody>
          <a:bodyPr/>
          <a:lstStyle/>
          <a:p>
            <a:pPr>
              <a:lnSpc>
                <a:spcPct val="100000"/>
              </a:lnSpc>
              <a:spcBef>
                <a:spcPts val="0"/>
              </a:spcBef>
              <a:spcAft>
                <a:spcPts val="600"/>
              </a:spcAft>
            </a:pPr>
            <a:r>
              <a:rPr lang="en-US" sz="2800" dirty="0" smtClean="0">
                <a:ea typeface="ＭＳ Ｐゴシック" pitchFamily="34" charset="-128"/>
              </a:rPr>
              <a:t>Criteria booklets and free Criteria content</a:t>
            </a:r>
          </a:p>
          <a:p>
            <a:pPr>
              <a:lnSpc>
                <a:spcPct val="100000"/>
              </a:lnSpc>
              <a:spcBef>
                <a:spcPts val="0"/>
              </a:spcBef>
              <a:spcAft>
                <a:spcPts val="600"/>
              </a:spcAft>
            </a:pPr>
            <a:r>
              <a:rPr lang="en-US" sz="2800" dirty="0" smtClean="0">
                <a:ea typeface="ＭＳ Ｐゴシック" pitchFamily="34" charset="-128"/>
              </a:rPr>
              <a:t>Self-assessment tools </a:t>
            </a:r>
          </a:p>
          <a:p>
            <a:pPr>
              <a:lnSpc>
                <a:spcPct val="100000"/>
              </a:lnSpc>
              <a:spcBef>
                <a:spcPts val="0"/>
              </a:spcBef>
              <a:spcAft>
                <a:spcPts val="600"/>
              </a:spcAft>
            </a:pPr>
            <a:r>
              <a:rPr lang="en-US" sz="2800" dirty="0" smtClean="0">
                <a:ea typeface="ＭＳ Ｐゴシック" pitchFamily="34" charset="-128"/>
              </a:rPr>
              <a:t>Organizational </a:t>
            </a:r>
            <a:r>
              <a:rPr lang="en-US" sz="2800" dirty="0">
                <a:ea typeface="ＭＳ Ｐゴシック" pitchFamily="34" charset="-128"/>
              </a:rPr>
              <a:t>assessments</a:t>
            </a:r>
          </a:p>
          <a:p>
            <a:pPr>
              <a:lnSpc>
                <a:spcPct val="100000"/>
              </a:lnSpc>
              <a:spcBef>
                <a:spcPts val="0"/>
              </a:spcBef>
              <a:spcAft>
                <a:spcPts val="600"/>
              </a:spcAft>
            </a:pPr>
            <a:r>
              <a:rPr lang="en-US" sz="2800" dirty="0">
                <a:ea typeface="ＭＳ Ｐゴシック" pitchFamily="34" charset="-128"/>
              </a:rPr>
              <a:t>Training, conferences, and executive education</a:t>
            </a:r>
          </a:p>
          <a:p>
            <a:pPr>
              <a:lnSpc>
                <a:spcPct val="100000"/>
              </a:lnSpc>
              <a:spcBef>
                <a:spcPts val="0"/>
              </a:spcBef>
              <a:spcAft>
                <a:spcPts val="600"/>
              </a:spcAft>
            </a:pPr>
            <a:r>
              <a:rPr lang="en-US" sz="2800" dirty="0" smtClean="0">
                <a:ea typeface="ＭＳ Ｐゴシック" pitchFamily="34" charset="-128"/>
              </a:rPr>
              <a:t>Award recipient profiles</a:t>
            </a:r>
          </a:p>
          <a:p>
            <a:pPr>
              <a:lnSpc>
                <a:spcPct val="100000"/>
              </a:lnSpc>
              <a:spcBef>
                <a:spcPts val="0"/>
              </a:spcBef>
              <a:spcAft>
                <a:spcPts val="600"/>
              </a:spcAft>
            </a:pPr>
            <a:r>
              <a:rPr lang="en-US" sz="2800" dirty="0" smtClean="0">
                <a:ea typeface="ＭＳ Ｐゴシック" pitchFamily="34" charset="-128"/>
              </a:rPr>
              <a:t>Case studies</a:t>
            </a:r>
          </a:p>
          <a:p>
            <a:pPr>
              <a:lnSpc>
                <a:spcPct val="100000"/>
              </a:lnSpc>
              <a:spcBef>
                <a:spcPts val="0"/>
              </a:spcBef>
              <a:spcAft>
                <a:spcPts val="600"/>
              </a:spcAft>
            </a:pPr>
            <a:r>
              <a:rPr lang="en-US" sz="2800" dirty="0" smtClean="0">
                <a:ea typeface="ＭＳ Ｐゴシック" pitchFamily="34" charset="-128"/>
              </a:rPr>
              <a:t>Connections to the Baldrige community</a:t>
            </a:r>
          </a:p>
        </p:txBody>
      </p:sp>
      <p:sp>
        <p:nvSpPr>
          <p:cNvPr id="23" name="TextBox 22"/>
          <p:cNvSpPr txBox="1"/>
          <p:nvPr/>
        </p:nvSpPr>
        <p:spPr>
          <a:xfrm>
            <a:off x="5486400" y="4800600"/>
            <a:ext cx="3519055" cy="1190855"/>
          </a:xfrm>
          <a:prstGeom prst="rect">
            <a:avLst/>
          </a:prstGeom>
          <a:noFill/>
        </p:spPr>
        <p:txBody>
          <a:bodyPr wrap="square" lIns="82058" tIns="41029" rIns="82058" bIns="41029">
            <a:spAutoFit/>
          </a:bodyPr>
          <a:lstStyle/>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www.nist.gov/baldrige </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baldrige@nist.gov</a:t>
            </a:r>
          </a:p>
          <a:p>
            <a:pPr marL="464427" indent="-464427" algn="r" defTabSz="914608" eaLnBrk="0" hangingPunct="0">
              <a:buSzPct val="50000"/>
              <a:defRPr/>
            </a:pPr>
            <a:r>
              <a:rPr lang="en-US" sz="2400" b="1" kern="0" dirty="0">
                <a:solidFill>
                  <a:srgbClr val="000000"/>
                </a:solidFill>
                <a:latin typeface="Arial Narrow"/>
                <a:ea typeface="ＭＳ Ｐゴシック" pitchFamily="-107" charset="-128"/>
              </a:rPr>
              <a:t>(301) </a:t>
            </a:r>
            <a:r>
              <a:rPr lang="en-US" sz="2400" b="1" kern="0" dirty="0" smtClean="0">
                <a:solidFill>
                  <a:srgbClr val="000000"/>
                </a:solidFill>
                <a:latin typeface="Arial Narrow"/>
                <a:ea typeface="ＭＳ Ｐゴシック" pitchFamily="-107" charset="-128"/>
              </a:rPr>
              <a:t>975-2036</a:t>
            </a:r>
            <a:endParaRPr lang="en-US" sz="2400" dirty="0">
              <a:ea typeface="ＭＳ Ｐゴシック" pitchFamily="-109" charset="-128"/>
            </a:endParaRPr>
          </a:p>
        </p:txBody>
      </p:sp>
    </p:spTree>
    <p:extLst>
      <p:ext uri="{BB962C8B-B14F-4D97-AF65-F5344CB8AC3E}">
        <p14:creationId xmlns:p14="http://schemas.microsoft.com/office/powerpoint/2010/main" val="357442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838200" y="1447800"/>
            <a:ext cx="7162800" cy="317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spcAft>
                <a:spcPts val="600"/>
              </a:spcAft>
            </a:pPr>
            <a:r>
              <a:rPr lang="en-US" sz="2800" dirty="0" smtClean="0">
                <a:latin typeface="+mn-lt"/>
              </a:rPr>
              <a:t>It’s </a:t>
            </a:r>
            <a:r>
              <a:rPr lang="en-US" sz="2800" dirty="0">
                <a:latin typeface="+mn-lt"/>
              </a:rPr>
              <a:t>all about continuous </a:t>
            </a:r>
            <a:r>
              <a:rPr lang="en-US" sz="2800" dirty="0" smtClean="0">
                <a:latin typeface="+mn-lt"/>
              </a:rPr>
              <a:t>improvement. . . . </a:t>
            </a:r>
            <a:r>
              <a:rPr lang="en-US" sz="2800" dirty="0">
                <a:latin typeface="+mn-lt"/>
              </a:rPr>
              <a:t>By embracing all of the key dimensions of Baldrige, </a:t>
            </a:r>
            <a:r>
              <a:rPr lang="en-US" sz="2800" b="1" dirty="0">
                <a:latin typeface="+mn-lt"/>
              </a:rPr>
              <a:t>the company has doubled in size this year as a business of Bayer Health Care. We are $690 million in revenue</a:t>
            </a:r>
            <a:r>
              <a:rPr lang="en-US" sz="2800" dirty="0">
                <a:latin typeface="+mn-lt"/>
              </a:rPr>
              <a:t>, as of the end of 2010.” </a:t>
            </a:r>
          </a:p>
          <a:p>
            <a:pPr lvl="1" algn="r">
              <a:spcAft>
                <a:spcPts val="600"/>
              </a:spcAft>
            </a:pPr>
            <a:r>
              <a:rPr lang="en-US" sz="2800" i="1" dirty="0">
                <a:latin typeface="+mn-lt"/>
              </a:rPr>
              <a:t>—Samuel Liang, president and </a:t>
            </a:r>
            <a:r>
              <a:rPr lang="en-US" sz="2800" i="1" dirty="0" smtClean="0">
                <a:latin typeface="+mn-lt"/>
              </a:rPr>
              <a:t>CEO, </a:t>
            </a:r>
            <a:br>
              <a:rPr lang="en-US" sz="2800" i="1" dirty="0" smtClean="0">
                <a:latin typeface="+mn-lt"/>
              </a:rPr>
            </a:br>
            <a:r>
              <a:rPr lang="en-US" sz="2800" i="1" dirty="0" smtClean="0">
                <a:latin typeface="+mn-lt"/>
              </a:rPr>
              <a:t>two-time Baldrige </a:t>
            </a:r>
            <a:r>
              <a:rPr lang="en-US" sz="2800" i="1" dirty="0">
                <a:latin typeface="+mn-lt"/>
              </a:rPr>
              <a:t>Award </a:t>
            </a:r>
            <a:r>
              <a:rPr lang="en-US" sz="2800" i="1" dirty="0" smtClean="0">
                <a:latin typeface="+mn-lt"/>
              </a:rPr>
              <a:t> winner </a:t>
            </a:r>
            <a:r>
              <a:rPr lang="en-US" sz="2800" i="1" dirty="0" err="1" smtClean="0">
                <a:latin typeface="+mn-lt"/>
              </a:rPr>
              <a:t>MEDRAD</a:t>
            </a:r>
            <a:endParaRPr lang="en-US" sz="2800" i="1" dirty="0">
              <a:latin typeface="+mn-lt"/>
            </a:endParaRPr>
          </a:p>
        </p:txBody>
      </p:sp>
    </p:spTree>
    <p:extLst>
      <p:ext uri="{BB962C8B-B14F-4D97-AF65-F5344CB8AC3E}">
        <p14:creationId xmlns:p14="http://schemas.microsoft.com/office/powerpoint/2010/main" val="4101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42732601"/>
              </p:ext>
            </p:extLst>
          </p:nvPr>
        </p:nvGraphicFramePr>
        <p:xfrm>
          <a:off x="533400" y="699307"/>
          <a:ext cx="3734955" cy="1617173"/>
        </p:xfrm>
        <a:graphic>
          <a:graphicData uri="http://schemas.openxmlformats.org/drawingml/2006/table">
            <a:tbl>
              <a:tblPr firstRow="1" bandRow="1">
                <a:tableStyleId>{E8B1032C-EA38-4F05-BA0D-38AFFFC7BED3}</a:tableStyleId>
              </a:tblPr>
              <a:tblGrid>
                <a:gridCol w="3734955"/>
              </a:tblGrid>
              <a:tr h="45717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smtClean="0"/>
                        <a:t>Baldrige</a:t>
                      </a:r>
                      <a:endParaRPr lang="en-US" sz="3200" dirty="0"/>
                    </a:p>
                  </a:txBody>
                  <a:tcPr marL="83126" marR="83126" marT="40326" marB="40326">
                    <a:lnL w="12700" cmpd="sng">
                      <a:noFill/>
                    </a:lnL>
                    <a:lnR w="12700" cmpd="sng">
                      <a:noFill/>
                    </a:lnR>
                    <a:lnT w="12700" cmpd="sng">
                      <a:noFill/>
                    </a:lnT>
                    <a:lnB w="25400" cmpd="sng">
                      <a:noFill/>
                    </a:lnB>
                    <a:lnTlToBr w="12700" cmpd="sng">
                      <a:noFill/>
                      <a:prstDash val="solid"/>
                    </a:lnTlToBr>
                    <a:lnBlToTr w="12700" cmpd="sng">
                      <a:noFill/>
                      <a:prstDash val="solid"/>
                    </a:lnBlToTr>
                  </a:tcPr>
                </a:tc>
              </a:tr>
              <a:tr h="1048841">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100" dirty="0" smtClean="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100" dirty="0" smtClean="0">
                          <a:latin typeface="Arial Narrow" pitchFamily="34" charset="0"/>
                        </a:rPr>
                        <a:t>Organizational improvement and innovation </a:t>
                      </a:r>
                      <a:r>
                        <a:rPr lang="en-US" sz="2100" b="1" u="none" dirty="0" smtClean="0">
                          <a:latin typeface="Arial Narrow" pitchFamily="34" charset="0"/>
                        </a:rPr>
                        <a:t>systems</a:t>
                      </a:r>
                      <a:endParaRPr lang="en-US" sz="2100" b="1" u="none" kern="1200" dirty="0" smtClean="0">
                        <a:solidFill>
                          <a:schemeClr val="tx1"/>
                        </a:solidFill>
                        <a:latin typeface="Arial Narrow" pitchFamily="34" charset="0"/>
                        <a:ea typeface="+mn-ea"/>
                        <a:cs typeface="+mn-cs"/>
                      </a:endParaRPr>
                    </a:p>
                  </a:txBody>
                  <a:tcPr marL="83126" marR="83126" marT="40326" marB="40326">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34586858"/>
              </p:ext>
            </p:extLst>
          </p:nvPr>
        </p:nvGraphicFramePr>
        <p:xfrm>
          <a:off x="685800" y="3200400"/>
          <a:ext cx="4058227" cy="1782375"/>
        </p:xfrm>
        <a:graphic>
          <a:graphicData uri="http://schemas.openxmlformats.org/drawingml/2006/table">
            <a:tbl>
              <a:tblPr firstRow="1" bandRow="1">
                <a:tableStyleId>{E8B1032C-EA38-4F05-BA0D-38AFFFC7BED3}</a:tableStyleId>
              </a:tblPr>
              <a:tblGrid>
                <a:gridCol w="4058227"/>
              </a:tblGrid>
              <a:tr h="45730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b="1" kern="1200" dirty="0" smtClean="0">
                          <a:solidFill>
                            <a:schemeClr val="tx1"/>
                          </a:solidFill>
                          <a:latin typeface="+mn-lt"/>
                          <a:ea typeface="+mn-ea"/>
                          <a:cs typeface="+mn-cs"/>
                        </a:rPr>
                        <a:t>Six Sigma, Lean, &amp; </a:t>
                      </a:r>
                      <a:br>
                        <a:rPr lang="en-US" sz="3200" b="1" kern="1200" dirty="0" smtClean="0">
                          <a:solidFill>
                            <a:schemeClr val="tx1"/>
                          </a:solidFill>
                          <a:latin typeface="+mn-lt"/>
                          <a:ea typeface="+mn-ea"/>
                          <a:cs typeface="+mn-cs"/>
                        </a:rPr>
                      </a:br>
                      <a:r>
                        <a:rPr lang="en-US" sz="3200" b="1" kern="1200" dirty="0" smtClean="0">
                          <a:solidFill>
                            <a:schemeClr val="tx1"/>
                          </a:solidFill>
                          <a:latin typeface="+mn-lt"/>
                          <a:ea typeface="+mn-ea"/>
                          <a:cs typeface="+mn-cs"/>
                        </a:rPr>
                        <a:t>ISO 9001 </a:t>
                      </a:r>
                      <a:endParaRPr lang="en-US" sz="3200" b="1" kern="1200" dirty="0">
                        <a:solidFill>
                          <a:schemeClr val="tx1"/>
                        </a:solidFill>
                        <a:latin typeface="+mn-lt"/>
                        <a:ea typeface="+mn-ea"/>
                        <a:cs typeface="+mn-cs"/>
                      </a:endParaRPr>
                    </a:p>
                  </a:txBody>
                  <a:tcPr marL="83114" marR="83114" marT="40351" marB="40351">
                    <a:lnL w="12700" cmpd="sng">
                      <a:noFill/>
                    </a:lnL>
                    <a:lnR w="12700" cmpd="sng">
                      <a:noFill/>
                    </a:lnR>
                    <a:lnT w="12700" cmpd="sng">
                      <a:noFill/>
                    </a:lnT>
                    <a:lnB w="25400" cmpd="sng">
                      <a:noFill/>
                    </a:lnB>
                    <a:lnTlToBr w="12700" cmpd="sng">
                      <a:noFill/>
                      <a:prstDash val="solid"/>
                    </a:lnTlToBr>
                    <a:lnBlToTr w="12700" cmpd="sng">
                      <a:noFill/>
                      <a:prstDash val="solid"/>
                    </a:lnBlToTr>
                  </a:tcPr>
                </a:tc>
              </a:tr>
              <a:tr h="726313">
                <a:tc>
                  <a:txBody>
                    <a:bodyPr/>
                    <a:lstStyle/>
                    <a:p>
                      <a:pPr marL="0" indent="0">
                        <a:buFont typeface="Arial" pitchFamily="34" charset="0"/>
                        <a:buNone/>
                      </a:pPr>
                      <a:r>
                        <a:rPr lang="en-US" sz="2100" dirty="0" smtClean="0">
                          <a:latin typeface="Arial Narrow" pitchFamily="34" charset="0"/>
                        </a:rPr>
                        <a:t>Organizational improvement and innovation </a:t>
                      </a:r>
                      <a:r>
                        <a:rPr lang="en-US" sz="2100" b="1" u="none" dirty="0" smtClean="0">
                          <a:latin typeface="Arial Narrow" pitchFamily="34" charset="0"/>
                        </a:rPr>
                        <a:t>processes</a:t>
                      </a:r>
                      <a:endParaRPr lang="en-US" sz="2100" b="1" u="none" kern="1200" dirty="0" smtClean="0">
                        <a:solidFill>
                          <a:schemeClr val="tx1"/>
                        </a:solidFill>
                        <a:latin typeface="Arial Narrow" pitchFamily="34" charset="0"/>
                        <a:ea typeface="+mn-ea"/>
                        <a:cs typeface="+mn-cs"/>
                      </a:endParaRPr>
                    </a:p>
                  </a:txBody>
                  <a:tcPr marL="83114" marR="83114" marT="40351" marB="40351">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84177809"/>
              </p:ext>
            </p:extLst>
          </p:nvPr>
        </p:nvGraphicFramePr>
        <p:xfrm>
          <a:off x="4724400" y="4724400"/>
          <a:ext cx="4101523" cy="1617176"/>
        </p:xfrm>
        <a:graphic>
          <a:graphicData uri="http://schemas.openxmlformats.org/drawingml/2006/table">
            <a:tbl>
              <a:tblPr firstRow="1" bandRow="1">
                <a:tableStyleId>{E8B1032C-EA38-4F05-BA0D-38AFFFC7BED3}</a:tableStyleId>
              </a:tblPr>
              <a:tblGrid>
                <a:gridCol w="4101523"/>
              </a:tblGrid>
              <a:tr h="457172">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b="1" kern="1200" dirty="0" smtClean="0">
                          <a:solidFill>
                            <a:schemeClr val="tx1"/>
                          </a:solidFill>
                          <a:latin typeface="+mn-lt"/>
                          <a:ea typeface="+mn-ea"/>
                          <a:cs typeface="+mn-cs"/>
                        </a:rPr>
                        <a:t>Six Sigma &amp; Lean</a:t>
                      </a:r>
                      <a:endParaRPr lang="en-US" sz="3200" b="1" kern="1200" dirty="0">
                        <a:solidFill>
                          <a:schemeClr val="tx1"/>
                        </a:solidFill>
                        <a:latin typeface="+mn-lt"/>
                        <a:ea typeface="+mn-ea"/>
                        <a:cs typeface="+mn-cs"/>
                      </a:endParaRPr>
                    </a:p>
                  </a:txBody>
                  <a:tcPr marL="83135" marR="83135" marT="40327" marB="40327">
                    <a:lnL w="12700" cmpd="sng">
                      <a:noFill/>
                    </a:lnL>
                    <a:lnR w="12700" cmpd="sng">
                      <a:noFill/>
                    </a:lnR>
                    <a:lnT w="12700" cmpd="sng">
                      <a:noFill/>
                    </a:lnT>
                    <a:lnB w="25400" cmpd="sng">
                      <a:noFill/>
                    </a:lnB>
                    <a:lnTlToBr w="12700" cmpd="sng">
                      <a:noFill/>
                      <a:prstDash val="solid"/>
                    </a:lnTlToBr>
                    <a:lnBlToTr w="12700" cmpd="sng">
                      <a:noFill/>
                      <a:prstDash val="solid"/>
                    </a:lnBlToTr>
                  </a:tcPr>
                </a:tc>
              </a:tr>
              <a:tr h="1048842">
                <a:tc>
                  <a:txBody>
                    <a:bodyPr/>
                    <a:lstStyle/>
                    <a:p>
                      <a:pPr marL="0" indent="0">
                        <a:buFont typeface="Arial" pitchFamily="34" charset="0"/>
                        <a:buNone/>
                      </a:pPr>
                      <a:r>
                        <a:rPr lang="en-US" sz="2100" dirty="0" smtClean="0">
                          <a:latin typeface="Arial Narrow" pitchFamily="34" charset="0"/>
                        </a:rPr>
                        <a:t>Drive waste and inefficiencies from </a:t>
                      </a:r>
                      <a:r>
                        <a:rPr lang="en-US" sz="2100" b="1" dirty="0" smtClean="0">
                          <a:latin typeface="Arial Narrow" pitchFamily="34" charset="0"/>
                        </a:rPr>
                        <a:t>processes</a:t>
                      </a:r>
                      <a:endParaRPr lang="en-US" sz="2100" b="1" kern="1200" dirty="0" smtClean="0">
                        <a:solidFill>
                          <a:schemeClr val="tx1"/>
                        </a:solidFill>
                        <a:latin typeface="Arial Narrow" pitchFamily="34" charset="0"/>
                        <a:ea typeface="+mn-ea"/>
                        <a:cs typeface="+mn-cs"/>
                      </a:endParaRPr>
                    </a:p>
                  </a:txBody>
                  <a:tcPr marL="83135" marR="83135" marT="40327" marB="40327">
                    <a:lnL w="12700" cmpd="sng">
                      <a:noFill/>
                    </a:lnL>
                    <a:lnR w="12700" cmpd="sng">
                      <a:noFill/>
                    </a:lnR>
                    <a:lnT w="25400" cmpd="sng">
                      <a:noFill/>
                    </a:lnT>
                    <a:lnB w="12700" cmpd="sng">
                      <a:noFill/>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8600" y="762000"/>
            <a:ext cx="4606594" cy="31089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Six-Sigma-1"/>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4572000" y="1905000"/>
            <a:ext cx="3439708" cy="2926080"/>
          </a:xfrm>
          <a:effectLst>
            <a:outerShdw dist="50800" sx="999" sy="999" algn="ctr" rotWithShape="0">
              <a:srgbClr val="000000"/>
            </a:outerShdw>
          </a:effectLst>
        </p:spPr>
      </p:pic>
      <p:pic>
        <p:nvPicPr>
          <p:cNvPr id="614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1455" y="1666650"/>
            <a:ext cx="250665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31455" y="3657320"/>
            <a:ext cx="2430061"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ubtitle 2"/>
          <p:cNvSpPr txBox="1">
            <a:spLocks/>
          </p:cNvSpPr>
          <p:nvPr/>
        </p:nvSpPr>
        <p:spPr bwMode="auto">
          <a:xfrm>
            <a:off x="370213" y="988568"/>
            <a:ext cx="6741102" cy="565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lvl1pPr defTabSz="1019175" eaLnBrk="0" hangingPunct="0">
              <a:defRPr sz="2400">
                <a:solidFill>
                  <a:schemeClr val="tx1"/>
                </a:solidFill>
                <a:latin typeface="Times New Roman" pitchFamily="18" charset="0"/>
                <a:ea typeface="ＭＳ Ｐゴシック" pitchFamily="34" charset="-128"/>
              </a:defRPr>
            </a:lvl1pPr>
            <a:lvl2pPr marL="742950" indent="-285750" defTabSz="1019175" eaLnBrk="0" hangingPunct="0">
              <a:defRPr sz="2400">
                <a:solidFill>
                  <a:schemeClr val="tx1"/>
                </a:solidFill>
                <a:latin typeface="Times New Roman" pitchFamily="18" charset="0"/>
                <a:ea typeface="ＭＳ Ｐゴシック" pitchFamily="34" charset="-128"/>
              </a:defRPr>
            </a:lvl2pPr>
            <a:lvl3pPr marL="1143000" indent="-228600" defTabSz="1019175" eaLnBrk="0" hangingPunct="0">
              <a:defRPr sz="2400">
                <a:solidFill>
                  <a:schemeClr val="tx1"/>
                </a:solidFill>
                <a:latin typeface="Times New Roman" pitchFamily="18" charset="0"/>
                <a:ea typeface="ＭＳ Ｐゴシック" pitchFamily="34" charset="-128"/>
              </a:defRPr>
            </a:lvl3pPr>
            <a:lvl4pPr marL="1600200" indent="-228600" defTabSz="1019175" eaLnBrk="0" hangingPunct="0">
              <a:defRPr sz="2400">
                <a:solidFill>
                  <a:schemeClr val="tx1"/>
                </a:solidFill>
                <a:latin typeface="Times New Roman" pitchFamily="18" charset="0"/>
                <a:ea typeface="ＭＳ Ｐゴシック" pitchFamily="34" charset="-128"/>
              </a:defRPr>
            </a:lvl4pPr>
            <a:lvl5pPr marL="2057400" indent="-228600" defTabSz="1019175" eaLnBrk="0" hangingPunct="0">
              <a:defRPr sz="2400">
                <a:solidFill>
                  <a:schemeClr val="tx1"/>
                </a:solidFill>
                <a:latin typeface="Times New Roman" pitchFamily="18" charset="0"/>
                <a:ea typeface="ＭＳ Ｐゴシック" pitchFamily="34" charset="-128"/>
              </a:defRPr>
            </a:lvl5pPr>
            <a:lvl6pPr marL="25146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3410"/>
              </a:lnSpc>
              <a:spcBef>
                <a:spcPts val="897"/>
              </a:spcBef>
              <a:buSzPct val="50000"/>
            </a:pPr>
            <a:r>
              <a:rPr lang="en-US" sz="3200" b="1" dirty="0">
                <a:latin typeface="Arial Narrow" pitchFamily="34" charset="0"/>
              </a:rPr>
              <a:t>Reduce </a:t>
            </a:r>
            <a:r>
              <a:rPr lang="en-US" sz="3200" b="1" dirty="0" smtClean="0">
                <a:latin typeface="Arial Narrow" pitchFamily="34" charset="0"/>
              </a:rPr>
              <a:t>variation; </a:t>
            </a:r>
            <a:r>
              <a:rPr lang="en-US" sz="3200" b="1" dirty="0">
                <a:latin typeface="Arial Narrow" pitchFamily="34" charset="0"/>
              </a:rPr>
              <a:t>lower defect rates</a:t>
            </a:r>
          </a:p>
        </p:txBody>
      </p:sp>
      <p:sp>
        <p:nvSpPr>
          <p:cNvPr id="6150" name="TextBox 6"/>
          <p:cNvSpPr txBox="1">
            <a:spLocks noChangeArrowheads="1"/>
          </p:cNvSpPr>
          <p:nvPr/>
        </p:nvSpPr>
        <p:spPr bwMode="auto">
          <a:xfrm>
            <a:off x="4358408" y="5023037"/>
            <a:ext cx="4633191" cy="45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b="1">
                <a:latin typeface="Arial Narrow" pitchFamily="34" charset="0"/>
              </a:rPr>
              <a:t>&lt;  3.4 defects/million opportunities</a:t>
            </a:r>
            <a:endParaRPr lang="en-US" b="1"/>
          </a:p>
        </p:txBody>
      </p:sp>
      <p:sp>
        <p:nvSpPr>
          <p:cNvPr id="8" name="Text Box 10"/>
          <p:cNvSpPr txBox="1">
            <a:spLocks noChangeArrowheads="1"/>
          </p:cNvSpPr>
          <p:nvPr/>
        </p:nvSpPr>
        <p:spPr bwMode="auto">
          <a:xfrm>
            <a:off x="385453" y="228600"/>
            <a:ext cx="5362864" cy="759968"/>
          </a:xfrm>
          <a:prstGeom prst="rect">
            <a:avLst/>
          </a:prstGeom>
          <a:noFill/>
          <a:ln w="9525">
            <a:noFill/>
            <a:miter lim="800000"/>
            <a:headEnd/>
            <a:tailEnd/>
          </a:ln>
        </p:spPr>
        <p:txBody>
          <a:bodyPr lIns="82058" tIns="41029" rIns="82058" bIns="41029">
            <a:spAutoFit/>
          </a:bodyPr>
          <a:lstStyle/>
          <a:p>
            <a:pPr eaLnBrk="0" hangingPunct="0">
              <a:spcBef>
                <a:spcPct val="50000"/>
              </a:spcBef>
              <a:defRPr/>
            </a:pPr>
            <a:r>
              <a:rPr lang="en-US" sz="4400" b="1" dirty="0">
                <a:latin typeface="+mj-lt"/>
                <a:ea typeface="ＭＳ Ｐゴシック" pitchFamily="-109" charset="-128"/>
              </a:rPr>
              <a:t>Six Sigma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0" descr="six_sigma_dmaic72dpi"/>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393989" y="2252382"/>
            <a:ext cx="2597727" cy="2420471"/>
          </a:xfrm>
        </p:spPr>
      </p:pic>
      <p:sp>
        <p:nvSpPr>
          <p:cNvPr id="10" name="Rectangle 23"/>
          <p:cNvSpPr>
            <a:spLocks noChangeArrowheads="1"/>
          </p:cNvSpPr>
          <p:nvPr/>
        </p:nvSpPr>
        <p:spPr bwMode="auto">
          <a:xfrm>
            <a:off x="2991716" y="2252382"/>
            <a:ext cx="5961784" cy="2109055"/>
          </a:xfrm>
          <a:prstGeom prst="rect">
            <a:avLst/>
          </a:prstGeom>
          <a:noFill/>
          <a:ln w="9525">
            <a:noFill/>
            <a:miter lim="800000"/>
            <a:headEnd/>
            <a:tailEnd/>
          </a:ln>
        </p:spPr>
        <p:txBody>
          <a:bodyPr lIns="82058" tIns="41029" rIns="82058" bIns="41029">
            <a:spAutoFit/>
          </a:bodyPr>
          <a:lstStyle/>
          <a:p>
            <a:pPr marL="156708" indent="-156708" eaLnBrk="0" hangingPunct="0">
              <a:lnSpc>
                <a:spcPts val="2585"/>
              </a:lnSpc>
              <a:spcBef>
                <a:spcPts val="1795"/>
              </a:spcBef>
              <a:defRPr/>
            </a:pPr>
            <a:r>
              <a:rPr lang="en-US" sz="3200" b="1" dirty="0">
                <a:latin typeface="Arial Narrow" pitchFamily="34" charset="0"/>
                <a:ea typeface="ＭＳ Ｐゴシック" pitchFamily="-109" charset="-128"/>
              </a:rPr>
              <a:t>DMAIC</a:t>
            </a:r>
          </a:p>
          <a:p>
            <a:pPr eaLnBrk="0" hangingPunct="0">
              <a:lnSpc>
                <a:spcPts val="2692"/>
              </a:lnSpc>
              <a:spcBef>
                <a:spcPts val="1077"/>
              </a:spcBef>
              <a:spcAft>
                <a:spcPts val="1346"/>
              </a:spcAft>
              <a:defRPr/>
            </a:pPr>
            <a:r>
              <a:rPr lang="en-US" sz="2500" dirty="0">
                <a:latin typeface="Arial Narrow" pitchFamily="34" charset="0"/>
                <a:ea typeface="ＭＳ Ｐゴシック" pitchFamily="-109" charset="-128"/>
              </a:rPr>
              <a:t>Define, measure, analyze, improve, and control</a:t>
            </a:r>
          </a:p>
          <a:p>
            <a:pPr marL="156708" indent="-156708" eaLnBrk="0" hangingPunct="0">
              <a:lnSpc>
                <a:spcPts val="2585"/>
              </a:lnSpc>
              <a:spcBef>
                <a:spcPts val="1795"/>
              </a:spcBef>
              <a:defRPr/>
            </a:pPr>
            <a:r>
              <a:rPr lang="en-US" sz="3200" b="1" dirty="0">
                <a:latin typeface="Arial Narrow" pitchFamily="34" charset="0"/>
                <a:ea typeface="ＭＳ Ｐゴシック" pitchFamily="-109" charset="-128"/>
              </a:rPr>
              <a:t>DMADV</a:t>
            </a:r>
          </a:p>
          <a:p>
            <a:pPr eaLnBrk="0" hangingPunct="0">
              <a:lnSpc>
                <a:spcPts val="2585"/>
              </a:lnSpc>
              <a:spcBef>
                <a:spcPts val="1077"/>
              </a:spcBef>
              <a:defRPr/>
            </a:pPr>
            <a:r>
              <a:rPr lang="en-US" sz="2500" dirty="0">
                <a:latin typeface="Arial Narrow" pitchFamily="34" charset="0"/>
                <a:ea typeface="ＭＳ Ｐゴシック" pitchFamily="-109" charset="-128"/>
              </a:rPr>
              <a:t>Define, measure, analyze, design, and verify </a:t>
            </a:r>
          </a:p>
        </p:txBody>
      </p:sp>
      <p:sp>
        <p:nvSpPr>
          <p:cNvPr id="11" name="Subtitle 2"/>
          <p:cNvSpPr txBox="1">
            <a:spLocks/>
          </p:cNvSpPr>
          <p:nvPr/>
        </p:nvSpPr>
        <p:spPr bwMode="auto">
          <a:xfrm>
            <a:off x="394018" y="1118267"/>
            <a:ext cx="3614536" cy="875328"/>
          </a:xfrm>
          <a:prstGeom prst="rect">
            <a:avLst/>
          </a:prstGeom>
          <a:noFill/>
          <a:ln w="9525">
            <a:noFill/>
            <a:miter lim="800000"/>
            <a:headEnd/>
            <a:tailEnd/>
          </a:ln>
        </p:spPr>
        <p:txBody>
          <a:bodyPr lIns="82058" tIns="41029" rIns="82058" bIns="41029"/>
          <a:lstStyle/>
          <a:p>
            <a:pPr marL="156708" indent="-156708" eaLnBrk="0" hangingPunct="0">
              <a:defRPr/>
            </a:pPr>
            <a:r>
              <a:rPr lang="en-US" sz="3200" b="1" dirty="0">
                <a:latin typeface="Arial Narrow" pitchFamily="34" charset="0"/>
                <a:ea typeface="ＭＳ Ｐゴシック" pitchFamily="-109" charset="-128"/>
              </a:rPr>
              <a:t>Methodologies</a:t>
            </a:r>
            <a:endParaRPr lang="en-US" sz="3200" b="1" strike="sngStrike" dirty="0">
              <a:latin typeface="Arial Narrow" pitchFamily="34" charset="0"/>
              <a:ea typeface="ＭＳ Ｐゴシック" pitchFamily="-109" charset="-128"/>
            </a:endParaRPr>
          </a:p>
        </p:txBody>
      </p:sp>
      <p:sp>
        <p:nvSpPr>
          <p:cNvPr id="6" name="Text Box 10"/>
          <p:cNvSpPr txBox="1">
            <a:spLocks noChangeArrowheads="1"/>
          </p:cNvSpPr>
          <p:nvPr/>
        </p:nvSpPr>
        <p:spPr bwMode="auto">
          <a:xfrm>
            <a:off x="393989" y="439831"/>
            <a:ext cx="5362864" cy="759968"/>
          </a:xfrm>
          <a:prstGeom prst="rect">
            <a:avLst/>
          </a:prstGeom>
          <a:noFill/>
          <a:ln w="9525">
            <a:noFill/>
            <a:miter lim="800000"/>
            <a:headEnd/>
            <a:tailEnd/>
          </a:ln>
        </p:spPr>
        <p:txBody>
          <a:bodyPr lIns="82058" tIns="41029" rIns="82058" bIns="41029">
            <a:spAutoFit/>
          </a:bodyPr>
          <a:lstStyle/>
          <a:p>
            <a:pPr eaLnBrk="0" hangingPunct="0">
              <a:spcBef>
                <a:spcPct val="50000"/>
              </a:spcBef>
              <a:defRPr/>
            </a:pPr>
            <a:r>
              <a:rPr lang="en-US" sz="4400" b="1" dirty="0">
                <a:latin typeface="+mj-lt"/>
                <a:ea typeface="ＭＳ Ｐゴシック" pitchFamily="-109" charset="-128"/>
              </a:rPr>
              <a:t>Six Sigma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a:spLocks noChangeAspect="1"/>
          </p:cNvSpPr>
          <p:nvPr/>
        </p:nvSpPr>
        <p:spPr bwMode="auto">
          <a:xfrm rot="2786034">
            <a:off x="633748" y="1730949"/>
            <a:ext cx="3774982" cy="4072659"/>
          </a:xfrm>
          <a:prstGeom prst="irregularSeal2">
            <a:avLst/>
          </a:prstGeom>
          <a:solidFill>
            <a:schemeClr val="accent1"/>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82058" tIns="41029" rIns="82058" bIns="41029"/>
          <a:lstStyle/>
          <a:p>
            <a:pPr eaLnBrk="0" hangingPunct="0">
              <a:defRPr/>
            </a:pPr>
            <a:endParaRPr lang="en-US" dirty="0">
              <a:solidFill>
                <a:schemeClr val="tx1"/>
              </a:solidFill>
              <a:latin typeface="Times New Roman" pitchFamily="18" charset="0"/>
            </a:endParaRPr>
          </a:p>
        </p:txBody>
      </p:sp>
      <p:sp>
        <p:nvSpPr>
          <p:cNvPr id="4" name="Rectangle 3"/>
          <p:cNvSpPr/>
          <p:nvPr/>
        </p:nvSpPr>
        <p:spPr>
          <a:xfrm>
            <a:off x="1255568" y="2828085"/>
            <a:ext cx="2433205" cy="1621742"/>
          </a:xfrm>
          <a:prstGeom prst="rect">
            <a:avLst/>
          </a:prstGeom>
        </p:spPr>
        <p:txBody>
          <a:bodyPr lIns="82058" tIns="41029" rIns="82058" bIns="41029">
            <a:spAutoFit/>
          </a:bodyPr>
          <a:lstStyle/>
          <a:p>
            <a:pPr marL="260706" indent="-250734" algn="ctr" eaLnBrk="0" hangingPunct="0">
              <a:defRPr/>
            </a:pPr>
            <a:r>
              <a:rPr lang="en-US" sz="2500" b="1" dirty="0">
                <a:latin typeface="Arial Narrow" pitchFamily="34" charset="0"/>
                <a:ea typeface="ＭＳ Ｐゴシック" pitchFamily="-109" charset="-128"/>
              </a:rPr>
              <a:t>Waste</a:t>
            </a:r>
          </a:p>
          <a:p>
            <a:pPr eaLnBrk="0" hangingPunct="0">
              <a:defRPr/>
            </a:pPr>
            <a:r>
              <a:rPr lang="en-US" sz="2500" dirty="0">
                <a:latin typeface="Arial Narrow" pitchFamily="34" charset="0"/>
                <a:ea typeface="ＭＳ Ｐゴシック" pitchFamily="-109" charset="-128"/>
              </a:rPr>
              <a:t>Anything a final customer wouldn’t want to pay for</a:t>
            </a:r>
          </a:p>
        </p:txBody>
      </p:sp>
      <p:sp>
        <p:nvSpPr>
          <p:cNvPr id="8196" name="Rectangle 23"/>
          <p:cNvSpPr>
            <a:spLocks noChangeArrowheads="1"/>
          </p:cNvSpPr>
          <p:nvPr/>
        </p:nvSpPr>
        <p:spPr bwMode="auto">
          <a:xfrm>
            <a:off x="4921250" y="2449887"/>
            <a:ext cx="3326535" cy="313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p>
            <a:pPr marL="307718" indent="-250734" eaLnBrk="0" hangingPunct="0">
              <a:lnSpc>
                <a:spcPts val="3410"/>
              </a:lnSpc>
              <a:buFontTx/>
              <a:buChar char="•"/>
            </a:pPr>
            <a:r>
              <a:rPr lang="en-US" sz="2900" dirty="0">
                <a:latin typeface="Arial Narrow" pitchFamily="34" charset="0"/>
              </a:rPr>
              <a:t>Transportation</a:t>
            </a:r>
          </a:p>
          <a:p>
            <a:pPr marL="307718" indent="-250734" eaLnBrk="0" hangingPunct="0">
              <a:lnSpc>
                <a:spcPts val="3410"/>
              </a:lnSpc>
              <a:buFontTx/>
              <a:buChar char="•"/>
            </a:pPr>
            <a:r>
              <a:rPr lang="en-US" sz="2900" dirty="0">
                <a:latin typeface="Arial Narrow" pitchFamily="34" charset="0"/>
              </a:rPr>
              <a:t>Inventory</a:t>
            </a:r>
          </a:p>
          <a:p>
            <a:pPr marL="307718" indent="-250734" eaLnBrk="0" hangingPunct="0">
              <a:lnSpc>
                <a:spcPts val="3410"/>
              </a:lnSpc>
              <a:buFontTx/>
              <a:buChar char="•"/>
            </a:pPr>
            <a:r>
              <a:rPr lang="en-US" sz="2900" dirty="0">
                <a:latin typeface="Arial Narrow" pitchFamily="34" charset="0"/>
              </a:rPr>
              <a:t>Redundant motion</a:t>
            </a:r>
          </a:p>
          <a:p>
            <a:pPr marL="307718" indent="-250734" eaLnBrk="0" hangingPunct="0">
              <a:lnSpc>
                <a:spcPts val="3410"/>
              </a:lnSpc>
              <a:buFontTx/>
              <a:buChar char="•"/>
            </a:pPr>
            <a:r>
              <a:rPr lang="en-US" sz="2900" dirty="0">
                <a:latin typeface="Arial Narrow" pitchFamily="34" charset="0"/>
              </a:rPr>
              <a:t>Waiting</a:t>
            </a:r>
          </a:p>
          <a:p>
            <a:pPr marL="307718" indent="-250734" eaLnBrk="0" hangingPunct="0">
              <a:lnSpc>
                <a:spcPts val="3410"/>
              </a:lnSpc>
              <a:buFontTx/>
              <a:buChar char="•"/>
            </a:pPr>
            <a:r>
              <a:rPr lang="en-US" sz="2900" dirty="0" err="1">
                <a:latin typeface="Arial Narrow" pitchFamily="34" charset="0"/>
              </a:rPr>
              <a:t>Overprocessing</a:t>
            </a:r>
            <a:endParaRPr lang="en-US" sz="2900" dirty="0">
              <a:latin typeface="Arial Narrow" pitchFamily="34" charset="0"/>
            </a:endParaRPr>
          </a:p>
          <a:p>
            <a:pPr marL="307718" indent="-250734" eaLnBrk="0" hangingPunct="0">
              <a:lnSpc>
                <a:spcPts val="3410"/>
              </a:lnSpc>
              <a:buFontTx/>
              <a:buChar char="•"/>
            </a:pPr>
            <a:r>
              <a:rPr lang="en-US" sz="2900" dirty="0">
                <a:latin typeface="Arial Narrow" pitchFamily="34" charset="0"/>
              </a:rPr>
              <a:t>Overproduction</a:t>
            </a:r>
          </a:p>
          <a:p>
            <a:pPr marL="307718" indent="-250734" eaLnBrk="0" hangingPunct="0">
              <a:lnSpc>
                <a:spcPts val="3410"/>
              </a:lnSpc>
              <a:buFontTx/>
              <a:buChar char="•"/>
            </a:pPr>
            <a:r>
              <a:rPr lang="en-US" sz="2900" dirty="0">
                <a:latin typeface="Arial Narrow" pitchFamily="34" charset="0"/>
              </a:rPr>
              <a:t>Defects </a:t>
            </a:r>
          </a:p>
        </p:txBody>
      </p:sp>
      <p:sp>
        <p:nvSpPr>
          <p:cNvPr id="8197" name="Title 8"/>
          <p:cNvSpPr>
            <a:spLocks noGrp="1"/>
          </p:cNvSpPr>
          <p:nvPr>
            <p:ph type="ctrTitle"/>
          </p:nvPr>
        </p:nvSpPr>
        <p:spPr>
          <a:xfrm>
            <a:off x="474808" y="30480"/>
            <a:ext cx="7772977" cy="1469371"/>
          </a:xfrm>
        </p:spPr>
        <p:txBody>
          <a:bodyPr/>
          <a:lstStyle/>
          <a:p>
            <a:r>
              <a:rPr lang="en-US" sz="4400" dirty="0" smtClean="0">
                <a:latin typeface="Arial Narrow" pitchFamily="34" charset="0"/>
                <a:ea typeface="ＭＳ Ｐゴシック" pitchFamily="34" charset="-128"/>
                <a:cs typeface="Arial Narrow" pitchFamily="34" charset="0"/>
              </a:rPr>
              <a:t>Lean</a:t>
            </a:r>
          </a:p>
        </p:txBody>
      </p:sp>
      <p:sp>
        <p:nvSpPr>
          <p:cNvPr id="10" name="Subtitle 2"/>
          <p:cNvSpPr txBox="1">
            <a:spLocks/>
          </p:cNvSpPr>
          <p:nvPr/>
        </p:nvSpPr>
        <p:spPr bwMode="auto">
          <a:xfrm>
            <a:off x="533400" y="1419551"/>
            <a:ext cx="7880045" cy="875328"/>
          </a:xfrm>
          <a:prstGeom prst="rect">
            <a:avLst/>
          </a:prstGeom>
          <a:noFill/>
          <a:ln w="9525">
            <a:noFill/>
            <a:miter lim="800000"/>
            <a:headEnd/>
            <a:tailEnd/>
          </a:ln>
        </p:spPr>
        <p:txBody>
          <a:bodyPr lIns="82058" tIns="41029" rIns="82058" bIns="41029"/>
          <a:lstStyle/>
          <a:p>
            <a:pPr marL="156708" indent="-156708" eaLnBrk="0" hangingPunct="0">
              <a:defRPr/>
            </a:pPr>
            <a:r>
              <a:rPr lang="en-US" sz="3200" b="1" dirty="0">
                <a:latin typeface="Arial Narrow" pitchFamily="34" charset="0"/>
                <a:ea typeface="ＭＳ Ｐゴシック" pitchFamily="-109" charset="-128"/>
              </a:rPr>
              <a:t>Eliminate non-value-added activities and waste</a:t>
            </a:r>
            <a:endParaRPr lang="en-US" sz="3200" b="1" strike="sngStrike" dirty="0">
              <a:latin typeface="Arial Narrow" pitchFamily="34" charset="0"/>
              <a:ea typeface="ＭＳ Ｐゴシック" pitchFamily="-109"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4"/>
          <p:cNvSpPr txBox="1">
            <a:spLocks noChangeArrowheads="1"/>
          </p:cNvSpPr>
          <p:nvPr/>
        </p:nvSpPr>
        <p:spPr bwMode="auto">
          <a:xfrm>
            <a:off x="3479512" y="2584357"/>
            <a:ext cx="2742045" cy="1190855"/>
          </a:xfrm>
          <a:prstGeom prst="rect">
            <a:avLst/>
          </a:prstGeom>
          <a:noFill/>
          <a:ln w="9525">
            <a:noFill/>
            <a:miter lim="800000"/>
            <a:headEnd/>
            <a:tailEnd/>
          </a:ln>
        </p:spPr>
        <p:txBody>
          <a:bodyPr lIns="82058" tIns="41029" rIns="82058" bIns="41029">
            <a:spAutoFit/>
          </a:bodyPr>
          <a:lstStyle/>
          <a:p>
            <a:pPr eaLnBrk="0" hangingPunct="0">
              <a:defRPr/>
            </a:pPr>
            <a:r>
              <a:rPr lang="en-US" b="1" dirty="0">
                <a:latin typeface="Arial Narrow" pitchFamily="34" charset="0"/>
                <a:ea typeface="ＭＳ Ｐゴシック" pitchFamily="-109" charset="-128"/>
              </a:rPr>
              <a:t>Goals</a:t>
            </a:r>
            <a:r>
              <a:rPr lang="en-US" dirty="0">
                <a:latin typeface="Arial Narrow" pitchFamily="34" charset="0"/>
                <a:ea typeface="ＭＳ Ｐゴシック" pitchFamily="-109" charset="-128"/>
              </a:rPr>
              <a:t> </a:t>
            </a:r>
          </a:p>
          <a:p>
            <a:pPr marL="149586" indent="-149586" eaLnBrk="0" hangingPunct="0">
              <a:buFontTx/>
              <a:buChar char="•"/>
              <a:defRPr/>
            </a:pPr>
            <a:r>
              <a:rPr lang="en-US" dirty="0">
                <a:latin typeface="Arial Narrow" pitchFamily="34" charset="0"/>
                <a:ea typeface="ＭＳ Ｐゴシック" pitchFamily="-109" charset="-128"/>
              </a:rPr>
              <a:t>Increase productivity</a:t>
            </a:r>
          </a:p>
          <a:p>
            <a:pPr marL="149586" indent="-149586" eaLnBrk="0" hangingPunct="0">
              <a:buFontTx/>
              <a:buChar char="•"/>
              <a:defRPr/>
            </a:pPr>
            <a:r>
              <a:rPr lang="en-US" dirty="0">
                <a:latin typeface="Arial Narrow" pitchFamily="34" charset="0"/>
                <a:ea typeface="ＭＳ Ｐゴシック" pitchFamily="-109" charset="-128"/>
              </a:rPr>
              <a:t>Eliminate waste</a:t>
            </a:r>
          </a:p>
          <a:p>
            <a:pPr marL="149586" indent="-149586" eaLnBrk="0" hangingPunct="0">
              <a:buFontTx/>
              <a:buChar char="•"/>
              <a:defRPr/>
            </a:pPr>
            <a:r>
              <a:rPr lang="en-US" dirty="0">
                <a:latin typeface="Arial Narrow" pitchFamily="34" charset="0"/>
                <a:ea typeface="ＭＳ Ｐゴシック" pitchFamily="-109" charset="-128"/>
              </a:rPr>
              <a:t>Maximize resource utilization</a:t>
            </a:r>
          </a:p>
        </p:txBody>
      </p:sp>
      <p:grpSp>
        <p:nvGrpSpPr>
          <p:cNvPr id="9219" name="Group 33"/>
          <p:cNvGrpSpPr>
            <a:grpSpLocks noChangeAspect="1"/>
          </p:cNvGrpSpPr>
          <p:nvPr/>
        </p:nvGrpSpPr>
        <p:grpSpPr bwMode="auto">
          <a:xfrm>
            <a:off x="1209387" y="1047750"/>
            <a:ext cx="7416512" cy="4840941"/>
            <a:chOff x="2278062" y="2203450"/>
            <a:chExt cx="6391273" cy="4365627"/>
          </a:xfrm>
        </p:grpSpPr>
        <p:sp>
          <p:nvSpPr>
            <p:cNvPr id="33" name="Oval 8"/>
            <p:cNvSpPr>
              <a:spLocks noChangeArrowheads="1"/>
            </p:cNvSpPr>
            <p:nvPr/>
          </p:nvSpPr>
          <p:spPr bwMode="auto">
            <a:xfrm>
              <a:off x="4182137" y="5216188"/>
              <a:ext cx="2336875" cy="1352889"/>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dirty="0"/>
            </a:p>
          </p:txBody>
        </p:sp>
        <p:sp>
          <p:nvSpPr>
            <p:cNvPr id="32" name="Oval 8"/>
            <p:cNvSpPr>
              <a:spLocks noChangeArrowheads="1"/>
            </p:cNvSpPr>
            <p:nvPr/>
          </p:nvSpPr>
          <p:spPr bwMode="auto">
            <a:xfrm>
              <a:off x="4182137" y="2203450"/>
              <a:ext cx="2336875" cy="1352890"/>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dirty="0"/>
            </a:p>
          </p:txBody>
        </p:sp>
        <p:sp>
          <p:nvSpPr>
            <p:cNvPr id="19" name="Rectangle 4"/>
            <p:cNvSpPr>
              <a:spLocks noChangeAspect="1" noChangeArrowheads="1"/>
            </p:cNvSpPr>
            <p:nvPr/>
          </p:nvSpPr>
          <p:spPr bwMode="auto">
            <a:xfrm>
              <a:off x="2278062" y="3682660"/>
              <a:ext cx="1700111" cy="1179831"/>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500" b="1" dirty="0">
                  <a:solidFill>
                    <a:schemeClr val="tx1"/>
                  </a:solidFill>
                </a:rPr>
                <a:t>Customer- </a:t>
              </a:r>
            </a:p>
            <a:p>
              <a:pPr algn="ctr" eaLnBrk="0" hangingPunct="0">
                <a:defRPr/>
              </a:pPr>
              <a:r>
                <a:rPr lang="en-US" sz="2500" b="1" dirty="0">
                  <a:solidFill>
                    <a:schemeClr val="tx1"/>
                  </a:solidFill>
                </a:rPr>
                <a:t>defined value</a:t>
              </a:r>
            </a:p>
          </p:txBody>
        </p:sp>
        <p:sp>
          <p:nvSpPr>
            <p:cNvPr id="20" name="Oval 8"/>
            <p:cNvSpPr>
              <a:spLocks noChangeArrowheads="1"/>
            </p:cNvSpPr>
            <p:nvPr/>
          </p:nvSpPr>
          <p:spPr bwMode="auto">
            <a:xfrm>
              <a:off x="6394644" y="3816560"/>
              <a:ext cx="2274691" cy="1316257"/>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dirty="0"/>
            </a:p>
          </p:txBody>
        </p:sp>
        <p:sp>
          <p:nvSpPr>
            <p:cNvPr id="22"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sp>
          <p:nvSpPr>
            <p:cNvPr id="24" name="Text Box 11"/>
            <p:cNvSpPr txBox="1">
              <a:spLocks noChangeArrowheads="1"/>
            </p:cNvSpPr>
            <p:nvPr/>
          </p:nvSpPr>
          <p:spPr bwMode="auto">
            <a:xfrm>
              <a:off x="4182137" y="2443802"/>
              <a:ext cx="2274691" cy="1082473"/>
            </a:xfrm>
            <a:prstGeom prst="rect">
              <a:avLst/>
            </a:prstGeom>
            <a:noFill/>
            <a:ln w="9525">
              <a:noFill/>
              <a:miter lim="800000"/>
              <a:headEnd/>
              <a:tailEnd/>
            </a:ln>
          </p:spPr>
          <p:txBody>
            <a:bodyPr>
              <a:spAutoFit/>
            </a:bodyPr>
            <a:lstStyle/>
            <a:p>
              <a:pPr algn="ctr" eaLnBrk="0" hangingPunct="0">
                <a:defRPr/>
              </a:pPr>
              <a:r>
                <a:rPr lang="en-US" dirty="0">
                  <a:latin typeface="+mn-lt"/>
                  <a:ea typeface="ＭＳ Ｐゴシック" pitchFamily="-109" charset="-128"/>
                </a:rPr>
                <a:t>Map and </a:t>
              </a:r>
            </a:p>
            <a:p>
              <a:pPr algn="ctr" eaLnBrk="0" hangingPunct="0">
                <a:defRPr/>
              </a:pPr>
              <a:r>
                <a:rPr lang="en-US" dirty="0">
                  <a:latin typeface="+mn-lt"/>
                  <a:ea typeface="ＭＳ Ｐゴシック" pitchFamily="-109" charset="-128"/>
                </a:rPr>
                <a:t>understand </a:t>
              </a:r>
            </a:p>
            <a:p>
              <a:pPr algn="ctr" eaLnBrk="0" hangingPunct="0">
                <a:defRPr/>
              </a:pPr>
              <a:r>
                <a:rPr lang="en-US" dirty="0">
                  <a:latin typeface="+mn-lt"/>
                  <a:ea typeface="ＭＳ Ｐゴシック" pitchFamily="-109" charset="-128"/>
                </a:rPr>
                <a:t>value stream</a:t>
              </a:r>
            </a:p>
            <a:p>
              <a:pPr eaLnBrk="0" hangingPunct="0">
                <a:defRPr/>
              </a:pPr>
              <a:endParaRPr lang="en-US" dirty="0">
                <a:ea typeface="ＭＳ Ｐゴシック" pitchFamily="-109" charset="-128"/>
              </a:endParaRPr>
            </a:p>
          </p:txBody>
        </p:sp>
        <p:sp>
          <p:nvSpPr>
            <p:cNvPr id="25" name="Text Box 12"/>
            <p:cNvSpPr txBox="1">
              <a:spLocks noChangeArrowheads="1"/>
            </p:cNvSpPr>
            <p:nvPr/>
          </p:nvSpPr>
          <p:spPr bwMode="auto">
            <a:xfrm>
              <a:off x="6394644" y="4133623"/>
              <a:ext cx="2274691" cy="582870"/>
            </a:xfrm>
            <a:prstGeom prst="rect">
              <a:avLst/>
            </a:prstGeom>
            <a:noFill/>
            <a:ln w="9525">
              <a:noFill/>
              <a:miter lim="800000"/>
              <a:headEnd/>
              <a:tailEnd/>
            </a:ln>
          </p:spPr>
          <p:txBody>
            <a:bodyPr>
              <a:spAutoFit/>
            </a:bodyPr>
            <a:lstStyle/>
            <a:p>
              <a:pPr algn="ctr" eaLnBrk="0" hangingPunct="0">
                <a:defRPr/>
              </a:pPr>
              <a:r>
                <a:rPr lang="en-US" dirty="0">
                  <a:latin typeface="+mn-lt"/>
                  <a:ea typeface="ＭＳ Ｐゴシック" pitchFamily="-109" charset="-128"/>
                </a:rPr>
                <a:t>Make value </a:t>
              </a:r>
            </a:p>
            <a:p>
              <a:pPr algn="ctr" eaLnBrk="0" hangingPunct="0">
                <a:defRPr/>
              </a:pPr>
              <a:r>
                <a:rPr lang="en-US" dirty="0">
                  <a:latin typeface="+mn-lt"/>
                  <a:ea typeface="ＭＳ Ｐゴシック" pitchFamily="-109" charset="-128"/>
                </a:rPr>
                <a:t>stream flow</a:t>
              </a:r>
            </a:p>
          </p:txBody>
        </p:sp>
        <p:sp>
          <p:nvSpPr>
            <p:cNvPr id="26" name="Text Box 13"/>
            <p:cNvSpPr txBox="1">
              <a:spLocks noChangeArrowheads="1"/>
            </p:cNvSpPr>
            <p:nvPr/>
          </p:nvSpPr>
          <p:spPr bwMode="auto">
            <a:xfrm>
              <a:off x="4235615" y="5561042"/>
              <a:ext cx="2212507" cy="582870"/>
            </a:xfrm>
            <a:prstGeom prst="rect">
              <a:avLst/>
            </a:prstGeom>
            <a:noFill/>
            <a:ln w="9525">
              <a:noFill/>
              <a:miter lim="800000"/>
              <a:headEnd/>
              <a:tailEnd/>
            </a:ln>
          </p:spPr>
          <p:txBody>
            <a:bodyPr>
              <a:spAutoFit/>
            </a:bodyPr>
            <a:lstStyle/>
            <a:p>
              <a:pPr algn="ctr" eaLnBrk="0" hangingPunct="0">
                <a:defRPr/>
              </a:pPr>
              <a:r>
                <a:rPr lang="en-US" dirty="0">
                  <a:latin typeface="+mn-lt"/>
                  <a:ea typeface="ＭＳ Ｐゴシック" pitchFamily="-109" charset="-128"/>
                </a:rPr>
                <a:t>Continuously improve processes</a:t>
              </a:r>
            </a:p>
          </p:txBody>
        </p:sp>
        <p:sp>
          <p:nvSpPr>
            <p:cNvPr id="28"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sp>
          <p:nvSpPr>
            <p:cNvPr id="29"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sp>
          <p:nvSpPr>
            <p:cNvPr id="30"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dirty="0"/>
            </a:p>
          </p:txBody>
        </p:sp>
      </p:grpSp>
      <p:sp>
        <p:nvSpPr>
          <p:cNvPr id="16" name="Text Box 10"/>
          <p:cNvSpPr txBox="1">
            <a:spLocks noChangeArrowheads="1"/>
          </p:cNvSpPr>
          <p:nvPr/>
        </p:nvSpPr>
        <p:spPr bwMode="auto">
          <a:xfrm>
            <a:off x="393989" y="439831"/>
            <a:ext cx="5362864" cy="759968"/>
          </a:xfrm>
          <a:prstGeom prst="rect">
            <a:avLst/>
          </a:prstGeom>
          <a:noFill/>
          <a:ln w="9525">
            <a:noFill/>
            <a:miter lim="800000"/>
            <a:headEnd/>
            <a:tailEnd/>
          </a:ln>
        </p:spPr>
        <p:txBody>
          <a:bodyPr lIns="82058" tIns="41029" rIns="82058" bIns="41029">
            <a:spAutoFit/>
          </a:bodyPr>
          <a:lstStyle/>
          <a:p>
            <a:pPr eaLnBrk="0" hangingPunct="0">
              <a:spcBef>
                <a:spcPct val="50000"/>
              </a:spcBef>
              <a:defRPr/>
            </a:pPr>
            <a:r>
              <a:rPr lang="en-US" sz="4400" b="1" dirty="0">
                <a:latin typeface="+mj-lt"/>
                <a:ea typeface="ＭＳ Ｐゴシック" pitchFamily="-109" charset="-128"/>
              </a:rPr>
              <a:t>Lean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93989" y="986536"/>
            <a:ext cx="7553614" cy="780210"/>
          </a:xfrm>
          <a:prstGeom prst="rect">
            <a:avLst/>
          </a:prstGeom>
        </p:spPr>
        <p:txBody>
          <a:bodyPr lIns="82058" tIns="41029" rIns="82058" bIns="41029"/>
          <a:lstStyle/>
          <a:p>
            <a:pPr marL="47013" indent="-47013" defTabSz="914608" eaLnBrk="0" hangingPunct="0">
              <a:lnSpc>
                <a:spcPts val="3410"/>
              </a:lnSpc>
              <a:spcBef>
                <a:spcPts val="897"/>
              </a:spcBef>
              <a:buSzPct val="50000"/>
              <a:defRPr/>
            </a:pPr>
            <a:r>
              <a:rPr lang="en-US" sz="3200" b="1" dirty="0">
                <a:ea typeface="ＭＳ Ｐゴシック" pitchFamily="-109" charset="-128"/>
              </a:rPr>
              <a:t>Standards for quality management systems</a:t>
            </a:r>
            <a:endParaRPr lang="en-US" sz="3200" b="1" kern="0" dirty="0">
              <a:latin typeface="Arial Narrow" pitchFamily="34" charset="0"/>
            </a:endParaRPr>
          </a:p>
          <a:p>
            <a:pPr marL="464427" indent="-464427" defTabSz="914608" eaLnBrk="0" hangingPunct="0">
              <a:lnSpc>
                <a:spcPts val="3410"/>
              </a:lnSpc>
              <a:spcBef>
                <a:spcPts val="897"/>
              </a:spcBef>
              <a:buSzPct val="50000"/>
              <a:buFont typeface="Monotype Sorts" pitchFamily="2" charset="2"/>
              <a:buChar char="l"/>
              <a:defRPr/>
            </a:pPr>
            <a:endParaRPr lang="en-US" sz="3200" kern="0" dirty="0"/>
          </a:p>
        </p:txBody>
      </p:sp>
      <p:graphicFrame>
        <p:nvGraphicFramePr>
          <p:cNvPr id="7" name="Diagram 6"/>
          <p:cNvGraphicFramePr>
            <a:graphicFrameLocks noChangeAspect="1"/>
          </p:cNvGraphicFramePr>
          <p:nvPr>
            <p:extLst>
              <p:ext uri="{D42A27DB-BD31-4B8C-83A1-F6EECF244321}">
                <p14:modId xmlns:p14="http://schemas.microsoft.com/office/powerpoint/2010/main" val="2113635068"/>
              </p:ext>
            </p:extLst>
          </p:nvPr>
        </p:nvGraphicFramePr>
        <p:xfrm>
          <a:off x="3008583" y="1066800"/>
          <a:ext cx="5748364" cy="566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0"/>
          <p:cNvSpPr txBox="1">
            <a:spLocks noChangeArrowheads="1"/>
          </p:cNvSpPr>
          <p:nvPr/>
        </p:nvSpPr>
        <p:spPr bwMode="auto">
          <a:xfrm>
            <a:off x="393989" y="228600"/>
            <a:ext cx="5362864" cy="759968"/>
          </a:xfrm>
          <a:prstGeom prst="rect">
            <a:avLst/>
          </a:prstGeom>
          <a:noFill/>
          <a:ln w="9525">
            <a:noFill/>
            <a:miter lim="800000"/>
            <a:headEnd/>
            <a:tailEnd/>
          </a:ln>
        </p:spPr>
        <p:txBody>
          <a:bodyPr lIns="82058" tIns="41029" rIns="82058" bIns="41029">
            <a:spAutoFit/>
          </a:bodyPr>
          <a:lstStyle/>
          <a:p>
            <a:pPr eaLnBrk="0" hangingPunct="0">
              <a:spcBef>
                <a:spcPct val="50000"/>
              </a:spcBef>
              <a:defRPr/>
            </a:pPr>
            <a:r>
              <a:rPr lang="en-US" sz="4400" b="1" dirty="0">
                <a:latin typeface="+mj-lt"/>
                <a:ea typeface="ＭＳ Ｐゴシック" pitchFamily="-109" charset="-128"/>
              </a:rPr>
              <a:t>ISO 9001:2008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3447</Words>
  <Application>Microsoft Office PowerPoint</Application>
  <PresentationFormat>On-screen Show (4:3)</PresentationFormat>
  <Paragraphs>316</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22</vt:i4>
      </vt:variant>
    </vt:vector>
  </HeadingPairs>
  <TitlesOfParts>
    <vt:vector size="27" baseType="lpstr">
      <vt:lpstr>Blank Presentation</vt:lpstr>
      <vt:lpstr>Worksheet</vt:lpstr>
      <vt:lpstr>Bitmap Image</vt:lpstr>
      <vt:lpstr>Slide</vt:lpstr>
      <vt:lpstr>Photo Editor Photo</vt:lpstr>
      <vt:lpstr>PowerPoint Presentation</vt:lpstr>
      <vt:lpstr>PowerPoint Presentation</vt:lpstr>
      <vt:lpstr>PowerPoint Presentation</vt:lpstr>
      <vt:lpstr>PowerPoint Presentation</vt:lpstr>
      <vt:lpstr>PowerPoint Presentation</vt:lpstr>
      <vt:lpstr>PowerPoint Presentation</vt:lpstr>
      <vt:lpstr>Lean</vt:lpstr>
      <vt:lpstr>PowerPoint Presentation</vt:lpstr>
      <vt:lpstr>PowerPoint Presentation</vt:lpstr>
      <vt:lpstr>Baldrige Criteria</vt:lpstr>
      <vt:lpstr>PowerPoint Presentation</vt:lpstr>
      <vt:lpstr>PowerPoint Presentation</vt:lpstr>
      <vt:lpstr>PowerPoint Presentation</vt:lpstr>
      <vt:lpstr>1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Garshick, Ellen</dc:creator>
  <cp:lastModifiedBy>Garshick</cp:lastModifiedBy>
  <cp:revision>21</cp:revision>
  <dcterms:created xsi:type="dcterms:W3CDTF">2012-08-28T19:01:14Z</dcterms:created>
  <dcterms:modified xsi:type="dcterms:W3CDTF">2013-10-31T19:43:20Z</dcterms:modified>
</cp:coreProperties>
</file>