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5" r:id="rId1"/>
  </p:sldMasterIdLst>
  <p:notesMasterIdLst>
    <p:notesMasterId r:id="rId30"/>
  </p:notesMasterIdLst>
  <p:sldIdLst>
    <p:sldId id="257" r:id="rId2"/>
    <p:sldId id="2484" r:id="rId3"/>
    <p:sldId id="2069" r:id="rId4"/>
    <p:sldId id="2087" r:id="rId5"/>
    <p:sldId id="5267" r:id="rId6"/>
    <p:sldId id="5268" r:id="rId7"/>
    <p:sldId id="5273" r:id="rId8"/>
    <p:sldId id="266" r:id="rId9"/>
    <p:sldId id="2540" r:id="rId10"/>
    <p:sldId id="294" r:id="rId11"/>
    <p:sldId id="2505" r:id="rId12"/>
    <p:sldId id="296" r:id="rId13"/>
    <p:sldId id="5275" r:id="rId14"/>
    <p:sldId id="495" r:id="rId15"/>
    <p:sldId id="643" r:id="rId16"/>
    <p:sldId id="703" r:id="rId17"/>
    <p:sldId id="2073" r:id="rId18"/>
    <p:sldId id="2085" r:id="rId19"/>
    <p:sldId id="2084" r:id="rId20"/>
    <p:sldId id="259" r:id="rId21"/>
    <p:sldId id="2089" r:id="rId22"/>
    <p:sldId id="2074" r:id="rId23"/>
    <p:sldId id="695" r:id="rId24"/>
    <p:sldId id="710" r:id="rId25"/>
    <p:sldId id="712" r:id="rId26"/>
    <p:sldId id="2530" r:id="rId27"/>
    <p:sldId id="5277" r:id="rId28"/>
    <p:sldId id="1701" r:id="rId29"/>
  </p:sldIdLst>
  <p:sldSz cx="9144000" cy="5143500" type="screen16x9"/>
  <p:notesSz cx="6858000" cy="9144000"/>
  <p:defaultTextStyle>
    <a:defPPr>
      <a:defRPr lang="en-US"/>
    </a:defPPr>
    <a:lvl1pPr marL="0" algn="l" defTabSz="685748" rtl="0" eaLnBrk="1" latinLnBrk="0" hangingPunct="1">
      <a:defRPr sz="1400" kern="1200">
        <a:solidFill>
          <a:schemeClr val="tx1"/>
        </a:solidFill>
        <a:latin typeface="+mn-lt"/>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C8F"/>
    <a:srgbClr val="FF9900"/>
    <a:srgbClr val="7C7E80"/>
    <a:srgbClr val="3AA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EF142-07B8-4C6D-9202-02C53E20910F}" v="335" dt="2024-03-28T17:14:25.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p:restoredTop sz="86410" autoAdjust="0"/>
  </p:normalViewPr>
  <p:slideViewPr>
    <p:cSldViewPr snapToGrid="0" snapToObjects="1">
      <p:cViewPr varScale="1">
        <p:scale>
          <a:sx n="100" d="100"/>
          <a:sy n="100" d="100"/>
        </p:scale>
        <p:origin x="78" y="76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E4679-CC97-43D2-BCE7-5BF4D2E364F2}"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1B66A-FAFB-48EE-A476-6F2B2F53B70F}" type="slidenum">
              <a:rPr lang="en-US" smtClean="0"/>
              <a:t>‹#›</a:t>
            </a:fld>
            <a:endParaRPr lang="en-US"/>
          </a:p>
        </p:txBody>
      </p:sp>
    </p:spTree>
    <p:extLst>
      <p:ext uri="{BB962C8B-B14F-4D97-AF65-F5344CB8AC3E}">
        <p14:creationId xmlns:p14="http://schemas.microsoft.com/office/powerpoint/2010/main" val="323393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1B66A-FAFB-48EE-A476-6F2B2F53B70F}" type="slidenum">
              <a:rPr lang="en-US" smtClean="0"/>
              <a:t>1</a:t>
            </a:fld>
            <a:endParaRPr lang="en-US"/>
          </a:p>
        </p:txBody>
      </p:sp>
    </p:spTree>
    <p:extLst>
      <p:ext uri="{BB962C8B-B14F-4D97-AF65-F5344CB8AC3E}">
        <p14:creationId xmlns:p14="http://schemas.microsoft.com/office/powerpoint/2010/main" val="262037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13</a:t>
            </a:fld>
            <a:endParaRPr lang="en-US"/>
          </a:p>
        </p:txBody>
      </p:sp>
    </p:spTree>
    <p:extLst>
      <p:ext uri="{BB962C8B-B14F-4D97-AF65-F5344CB8AC3E}">
        <p14:creationId xmlns:p14="http://schemas.microsoft.com/office/powerpoint/2010/main" val="304478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9303DE-3E45-4DD3-9505-92EF4803EF97}" type="slidenum">
              <a:rPr lang="en-US" smtClean="0"/>
              <a:t>14</a:t>
            </a:fld>
            <a:endParaRPr lang="en-US"/>
          </a:p>
        </p:txBody>
      </p:sp>
    </p:spTree>
    <p:extLst>
      <p:ext uri="{BB962C8B-B14F-4D97-AF65-F5344CB8AC3E}">
        <p14:creationId xmlns:p14="http://schemas.microsoft.com/office/powerpoint/2010/main" val="318423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cd6803c653_0_1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Clr>
                <a:schemeClr val="dk1"/>
              </a:buClr>
              <a:buSzPts val="1200"/>
              <a:buFont typeface="Arial"/>
              <a:buNone/>
            </a:pPr>
            <a:endParaRPr dirty="0"/>
          </a:p>
        </p:txBody>
      </p:sp>
      <p:sp>
        <p:nvSpPr>
          <p:cNvPr id="926" name="Google Shape;926;gcd6803c653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75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9303DE-3E45-4DD3-9505-92EF4803EF97}" type="slidenum">
              <a:rPr lang="en-US" smtClean="0"/>
              <a:t>16</a:t>
            </a:fld>
            <a:endParaRPr lang="en-US"/>
          </a:p>
        </p:txBody>
      </p:sp>
    </p:spTree>
    <p:extLst>
      <p:ext uri="{BB962C8B-B14F-4D97-AF65-F5344CB8AC3E}">
        <p14:creationId xmlns:p14="http://schemas.microsoft.com/office/powerpoint/2010/main" val="286883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17</a:t>
            </a:fld>
            <a:endParaRPr lang="en-US"/>
          </a:p>
        </p:txBody>
      </p:sp>
    </p:spTree>
    <p:extLst>
      <p:ext uri="{BB962C8B-B14F-4D97-AF65-F5344CB8AC3E}">
        <p14:creationId xmlns:p14="http://schemas.microsoft.com/office/powerpoint/2010/main" val="845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a80e642a3_0_0: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0" name="Google Shape;100;g28a80e642a3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21</a:t>
            </a:fld>
            <a:endParaRPr lang="en-US"/>
          </a:p>
        </p:txBody>
      </p:sp>
    </p:spTree>
    <p:extLst>
      <p:ext uri="{BB962C8B-B14F-4D97-AF65-F5344CB8AC3E}">
        <p14:creationId xmlns:p14="http://schemas.microsoft.com/office/powerpoint/2010/main" val="313817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22</a:t>
            </a:fld>
            <a:endParaRPr lang="en-US"/>
          </a:p>
        </p:txBody>
      </p:sp>
    </p:spTree>
    <p:extLst>
      <p:ext uri="{BB962C8B-B14F-4D97-AF65-F5344CB8AC3E}">
        <p14:creationId xmlns:p14="http://schemas.microsoft.com/office/powerpoint/2010/main" val="1953829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9303DE-3E45-4DD3-9505-92EF4803EF97}" type="slidenum">
              <a:rPr lang="en-US" smtClean="0"/>
              <a:t>23</a:t>
            </a:fld>
            <a:endParaRPr lang="en-US"/>
          </a:p>
        </p:txBody>
      </p:sp>
    </p:spTree>
    <p:extLst>
      <p:ext uri="{BB962C8B-B14F-4D97-AF65-F5344CB8AC3E}">
        <p14:creationId xmlns:p14="http://schemas.microsoft.com/office/powerpoint/2010/main" val="168707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9303DE-3E45-4DD3-9505-92EF4803EF97}" type="slidenum">
              <a:rPr lang="en-US" smtClean="0"/>
              <a:t>24</a:t>
            </a:fld>
            <a:endParaRPr lang="en-US"/>
          </a:p>
        </p:txBody>
      </p:sp>
    </p:spTree>
    <p:extLst>
      <p:ext uri="{BB962C8B-B14F-4D97-AF65-F5344CB8AC3E}">
        <p14:creationId xmlns:p14="http://schemas.microsoft.com/office/powerpoint/2010/main" val="118472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30DB7-CAF6-43B8-A777-BA4FE3DD77A1}" type="slidenum">
              <a:rPr lang="en-US" altLang="en-US" smtClean="0"/>
              <a:pPr/>
              <a:t>2</a:t>
            </a:fld>
            <a:endParaRPr lang="en-US" altLang="en-US"/>
          </a:p>
        </p:txBody>
      </p:sp>
    </p:spTree>
    <p:extLst>
      <p:ext uri="{BB962C8B-B14F-4D97-AF65-F5344CB8AC3E}">
        <p14:creationId xmlns:p14="http://schemas.microsoft.com/office/powerpoint/2010/main" val="3665427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None/>
            </a:pP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9303DE-3E45-4DD3-9505-92EF4803EF97}" type="slidenum">
              <a:rPr lang="en-US" smtClean="0"/>
              <a:t>25</a:t>
            </a:fld>
            <a:endParaRPr lang="en-US"/>
          </a:p>
        </p:txBody>
      </p:sp>
    </p:spTree>
    <p:extLst>
      <p:ext uri="{BB962C8B-B14F-4D97-AF65-F5344CB8AC3E}">
        <p14:creationId xmlns:p14="http://schemas.microsoft.com/office/powerpoint/2010/main" val="3523404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3AF0-B6F9-9CA2-D495-E79BBB9EA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98126-3474-C4F6-DA27-192F6D894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379AF-0FBA-3E98-4615-25B917DCB4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AC8983-4B4B-0E64-16E8-7F2710912A85}"/>
              </a:ext>
            </a:extLst>
          </p:cNvPr>
          <p:cNvSpPr>
            <a:spLocks noGrp="1"/>
          </p:cNvSpPr>
          <p:nvPr>
            <p:ph type="sldNum" sz="quarter" idx="5"/>
          </p:nvPr>
        </p:nvSpPr>
        <p:spPr/>
        <p:txBody>
          <a:bodyPr/>
          <a:lstStyle/>
          <a:p>
            <a:fld id="{747B0BAD-9CB3-4124-9730-EC5264BA7E39}" type="slidenum">
              <a:rPr lang="en-US" smtClean="0"/>
              <a:t>26</a:t>
            </a:fld>
            <a:endParaRPr lang="en-US"/>
          </a:p>
        </p:txBody>
      </p:sp>
    </p:spTree>
    <p:extLst>
      <p:ext uri="{BB962C8B-B14F-4D97-AF65-F5344CB8AC3E}">
        <p14:creationId xmlns:p14="http://schemas.microsoft.com/office/powerpoint/2010/main" val="2651516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1B66A-FAFB-48EE-A476-6F2B2F53B70F}" type="slidenum">
              <a:rPr lang="en-US" smtClean="0"/>
              <a:t>27</a:t>
            </a:fld>
            <a:endParaRPr lang="en-US"/>
          </a:p>
        </p:txBody>
      </p:sp>
    </p:spTree>
    <p:extLst>
      <p:ext uri="{BB962C8B-B14F-4D97-AF65-F5344CB8AC3E}">
        <p14:creationId xmlns:p14="http://schemas.microsoft.com/office/powerpoint/2010/main" val="425661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3</a:t>
            </a:fld>
            <a:endParaRPr lang="en-US"/>
          </a:p>
        </p:txBody>
      </p:sp>
    </p:spTree>
    <p:extLst>
      <p:ext uri="{BB962C8B-B14F-4D97-AF65-F5344CB8AC3E}">
        <p14:creationId xmlns:p14="http://schemas.microsoft.com/office/powerpoint/2010/main" val="413672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C98BF-1260-4AF7-933C-4C5680798064}" type="slidenum">
              <a:rPr lang="en-US" smtClean="0"/>
              <a:t>5</a:t>
            </a:fld>
            <a:endParaRPr lang="en-US" dirty="0"/>
          </a:p>
        </p:txBody>
      </p:sp>
    </p:spTree>
    <p:extLst>
      <p:ext uri="{BB962C8B-B14F-4D97-AF65-F5344CB8AC3E}">
        <p14:creationId xmlns:p14="http://schemas.microsoft.com/office/powerpoint/2010/main" val="126906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68950" indent="-234475" defTabSz="937900">
              <a:defRPr/>
            </a:pP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21C98BF-1260-4AF7-933C-4C5680798064}" type="slidenum">
              <a:rPr lang="en-US" smtClean="0"/>
              <a:t>7</a:t>
            </a:fld>
            <a:endParaRPr lang="en-US" dirty="0"/>
          </a:p>
        </p:txBody>
      </p:sp>
    </p:spTree>
    <p:extLst>
      <p:ext uri="{BB962C8B-B14F-4D97-AF65-F5344CB8AC3E}">
        <p14:creationId xmlns:p14="http://schemas.microsoft.com/office/powerpoint/2010/main" val="268298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14265">
              <a:defRPr/>
            </a:pPr>
            <a:endParaRPr lang="en-US" dirty="0">
              <a:solidFill>
                <a:srgbClr val="343A40"/>
              </a:solidFill>
              <a:latin typeface="Open Sans"/>
            </a:endParaRPr>
          </a:p>
        </p:txBody>
      </p:sp>
      <p:sp>
        <p:nvSpPr>
          <p:cNvPr id="4" name="Slide Number Placeholder 3"/>
          <p:cNvSpPr>
            <a:spLocks noGrp="1"/>
          </p:cNvSpPr>
          <p:nvPr>
            <p:ph type="sldNum" sz="quarter" idx="5"/>
          </p:nvPr>
        </p:nvSpPr>
        <p:spPr/>
        <p:txBody>
          <a:bodyPr/>
          <a:lstStyle/>
          <a:p>
            <a:fld id="{A21C98BF-1260-4AF7-933C-4C5680798064}" type="slidenum">
              <a:rPr lang="en-US" smtClean="0"/>
              <a:t>8</a:t>
            </a:fld>
            <a:endParaRPr lang="en-US" dirty="0"/>
          </a:p>
        </p:txBody>
      </p:sp>
    </p:spTree>
    <p:extLst>
      <p:ext uri="{BB962C8B-B14F-4D97-AF65-F5344CB8AC3E}">
        <p14:creationId xmlns:p14="http://schemas.microsoft.com/office/powerpoint/2010/main" val="282937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10</a:t>
            </a:fld>
            <a:endParaRPr lang="en-US"/>
          </a:p>
        </p:txBody>
      </p:sp>
    </p:spTree>
    <p:extLst>
      <p:ext uri="{BB962C8B-B14F-4D97-AF65-F5344CB8AC3E}">
        <p14:creationId xmlns:p14="http://schemas.microsoft.com/office/powerpoint/2010/main" val="285558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11</a:t>
            </a:fld>
            <a:endParaRPr lang="en-US"/>
          </a:p>
        </p:txBody>
      </p:sp>
    </p:spTree>
    <p:extLst>
      <p:ext uri="{BB962C8B-B14F-4D97-AF65-F5344CB8AC3E}">
        <p14:creationId xmlns:p14="http://schemas.microsoft.com/office/powerpoint/2010/main" val="381510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B0BAD-9CB3-4124-9730-EC5264BA7E39}" type="slidenum">
              <a:rPr lang="en-US" smtClean="0"/>
              <a:t>12</a:t>
            </a:fld>
            <a:endParaRPr lang="en-US"/>
          </a:p>
        </p:txBody>
      </p:sp>
    </p:spTree>
    <p:extLst>
      <p:ext uri="{BB962C8B-B14F-4D97-AF65-F5344CB8AC3E}">
        <p14:creationId xmlns:p14="http://schemas.microsoft.com/office/powerpoint/2010/main" val="162939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Source Sans Pro" panose="020B0503030403020204" pitchFamily="34" charset="77"/>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9522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257" y="-722870"/>
            <a:ext cx="4004909" cy="6845999"/>
          </a:xfrm>
          <a:prstGeom prst="rect">
            <a:avLst/>
          </a:prstGeom>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8540" y="1134294"/>
            <a:ext cx="1456986" cy="2970397"/>
          </a:xfrm>
          <a:prstGeom prst="rect">
            <a:avLst/>
          </a:prstGeom>
          <a:effectLst/>
        </p:spPr>
      </p:pic>
      <p:sp>
        <p:nvSpPr>
          <p:cNvPr id="12" name="Picture Placeholder 2"/>
          <p:cNvSpPr>
            <a:spLocks noGrp="1"/>
          </p:cNvSpPr>
          <p:nvPr>
            <p:ph type="pic" sz="quarter" idx="12" hasCustomPrompt="1"/>
          </p:nvPr>
        </p:nvSpPr>
        <p:spPr>
          <a:xfrm>
            <a:off x="2302491" y="1234440"/>
            <a:ext cx="1295521" cy="277476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Slide Number Placeholder 1"/>
          <p:cNvSpPr>
            <a:spLocks noGrp="1"/>
          </p:cNvSpPr>
          <p:nvPr>
            <p:ph type="sldNum" sz="quarter" idx="13"/>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778034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3880" y="1415252"/>
            <a:ext cx="4981167" cy="2924646"/>
          </a:xfrm>
          <a:prstGeom prst="rect">
            <a:avLst/>
          </a:prstGeom>
          <a:effectLst/>
        </p:spPr>
      </p:pic>
      <p:sp>
        <p:nvSpPr>
          <p:cNvPr id="6" name="Picture Placeholder 2"/>
          <p:cNvSpPr>
            <a:spLocks noGrp="1"/>
          </p:cNvSpPr>
          <p:nvPr>
            <p:ph type="pic" sz="quarter" idx="12" hasCustomPrompt="1"/>
          </p:nvPr>
        </p:nvSpPr>
        <p:spPr>
          <a:xfrm>
            <a:off x="4249596" y="1598450"/>
            <a:ext cx="3770075" cy="237296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Rectangle 27"/>
          <p:cNvSpPr/>
          <p:nvPr userDrawn="1"/>
        </p:nvSpPr>
        <p:spPr>
          <a:xfrm>
            <a:off x="5886814" y="4070008"/>
            <a:ext cx="495300" cy="104183"/>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Slide Number Placeholder 1"/>
          <p:cNvSpPr>
            <a:spLocks noGrp="1"/>
          </p:cNvSpPr>
          <p:nvPr>
            <p:ph type="sldNum" sz="quarter" idx="13"/>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32136443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57202" y="514354"/>
            <a:ext cx="3182052" cy="921021"/>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457204" y="1739905"/>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37" name="Text Placeholder 36"/>
          <p:cNvSpPr>
            <a:spLocks noGrp="1"/>
          </p:cNvSpPr>
          <p:nvPr>
            <p:ph type="body" sz="quarter" idx="11"/>
          </p:nvPr>
        </p:nvSpPr>
        <p:spPr>
          <a:xfrm>
            <a:off x="3829051" y="514354"/>
            <a:ext cx="4857751" cy="921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3"/>
          <p:cNvSpPr>
            <a:spLocks noGrp="1"/>
          </p:cNvSpPr>
          <p:nvPr>
            <p:ph type="body" sz="quarter" idx="12" hasCustomPrompt="1"/>
          </p:nvPr>
        </p:nvSpPr>
        <p:spPr>
          <a:xfrm>
            <a:off x="2140351" y="1739905"/>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40" name="Text Placeholder 33"/>
          <p:cNvSpPr>
            <a:spLocks noGrp="1"/>
          </p:cNvSpPr>
          <p:nvPr>
            <p:ph type="body" sz="quarter" idx="13" hasCustomPrompt="1"/>
          </p:nvPr>
        </p:nvSpPr>
        <p:spPr>
          <a:xfrm>
            <a:off x="3823496" y="1739905"/>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42" name="Text Placeholder 33"/>
          <p:cNvSpPr>
            <a:spLocks noGrp="1"/>
          </p:cNvSpPr>
          <p:nvPr>
            <p:ph type="body" sz="quarter" idx="14" hasCustomPrompt="1"/>
          </p:nvPr>
        </p:nvSpPr>
        <p:spPr>
          <a:xfrm>
            <a:off x="5506644" y="1739905"/>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44" name="Text Placeholder 33"/>
          <p:cNvSpPr>
            <a:spLocks noGrp="1"/>
          </p:cNvSpPr>
          <p:nvPr>
            <p:ph type="body" sz="quarter" idx="15" hasCustomPrompt="1"/>
          </p:nvPr>
        </p:nvSpPr>
        <p:spPr>
          <a:xfrm>
            <a:off x="7189791" y="1739905"/>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25" name="Text Placeholder 33"/>
          <p:cNvSpPr>
            <a:spLocks noGrp="1"/>
          </p:cNvSpPr>
          <p:nvPr>
            <p:ph type="body" sz="quarter" idx="21" hasCustomPrompt="1"/>
          </p:nvPr>
        </p:nvSpPr>
        <p:spPr>
          <a:xfrm>
            <a:off x="457204" y="1671102"/>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26" name="Text Placeholder 33"/>
          <p:cNvSpPr>
            <a:spLocks noGrp="1"/>
          </p:cNvSpPr>
          <p:nvPr>
            <p:ph type="body" sz="quarter" idx="22" hasCustomPrompt="1"/>
          </p:nvPr>
        </p:nvSpPr>
        <p:spPr>
          <a:xfrm>
            <a:off x="2140351" y="1671102"/>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27" name="Text Placeholder 33"/>
          <p:cNvSpPr>
            <a:spLocks noGrp="1"/>
          </p:cNvSpPr>
          <p:nvPr>
            <p:ph type="body" sz="quarter" idx="23" hasCustomPrompt="1"/>
          </p:nvPr>
        </p:nvSpPr>
        <p:spPr>
          <a:xfrm>
            <a:off x="3823496" y="1671102"/>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28" name="Text Placeholder 33"/>
          <p:cNvSpPr>
            <a:spLocks noGrp="1"/>
          </p:cNvSpPr>
          <p:nvPr>
            <p:ph type="body" sz="quarter" idx="24" hasCustomPrompt="1"/>
          </p:nvPr>
        </p:nvSpPr>
        <p:spPr>
          <a:xfrm>
            <a:off x="5506644" y="1671102"/>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29" name="Text Placeholder 33"/>
          <p:cNvSpPr>
            <a:spLocks noGrp="1"/>
          </p:cNvSpPr>
          <p:nvPr>
            <p:ph type="body" sz="quarter" idx="25" hasCustomPrompt="1"/>
          </p:nvPr>
        </p:nvSpPr>
        <p:spPr>
          <a:xfrm>
            <a:off x="7189791" y="1671102"/>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71" name="Text Placeholder 33"/>
          <p:cNvSpPr>
            <a:spLocks noGrp="1"/>
          </p:cNvSpPr>
          <p:nvPr>
            <p:ph type="body" sz="quarter" idx="31" hasCustomPrompt="1"/>
          </p:nvPr>
        </p:nvSpPr>
        <p:spPr>
          <a:xfrm>
            <a:off x="457204" y="3321054"/>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72" name="Text Placeholder 33"/>
          <p:cNvSpPr>
            <a:spLocks noGrp="1"/>
          </p:cNvSpPr>
          <p:nvPr>
            <p:ph type="body" sz="quarter" idx="32" hasCustomPrompt="1"/>
          </p:nvPr>
        </p:nvSpPr>
        <p:spPr>
          <a:xfrm>
            <a:off x="2140351" y="3321054"/>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73" name="Text Placeholder 33"/>
          <p:cNvSpPr>
            <a:spLocks noGrp="1"/>
          </p:cNvSpPr>
          <p:nvPr>
            <p:ph type="body" sz="quarter" idx="33" hasCustomPrompt="1"/>
          </p:nvPr>
        </p:nvSpPr>
        <p:spPr>
          <a:xfrm>
            <a:off x="3823496" y="3321054"/>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74" name="Text Placeholder 33"/>
          <p:cNvSpPr>
            <a:spLocks noGrp="1"/>
          </p:cNvSpPr>
          <p:nvPr>
            <p:ph type="body" sz="quarter" idx="34" hasCustomPrompt="1"/>
          </p:nvPr>
        </p:nvSpPr>
        <p:spPr>
          <a:xfrm>
            <a:off x="5506644" y="3321054"/>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75" name="Text Placeholder 33"/>
          <p:cNvSpPr>
            <a:spLocks noGrp="1"/>
          </p:cNvSpPr>
          <p:nvPr>
            <p:ph type="body" sz="quarter" idx="35" hasCustomPrompt="1"/>
          </p:nvPr>
        </p:nvSpPr>
        <p:spPr>
          <a:xfrm>
            <a:off x="7189791" y="3321054"/>
            <a:ext cx="1497013" cy="812800"/>
          </a:xfrm>
        </p:spPr>
        <p:txBody>
          <a:bodyPr/>
          <a:lstStyle>
            <a:lvl1pPr>
              <a:buNone/>
              <a:defRPr sz="3713" b="1" i="0" spc="-169">
                <a:solidFill>
                  <a:schemeClr val="accent5"/>
                </a:solidFill>
                <a:latin typeface="+mj-lt"/>
              </a:defRPr>
            </a:lvl1pPr>
            <a:lvl2pPr>
              <a:buNone/>
              <a:defRPr/>
            </a:lvl2pPr>
            <a:lvl3pPr>
              <a:buNone/>
              <a:defRPr/>
            </a:lvl3pPr>
            <a:lvl4pPr marL="0" indent="0">
              <a:buNone/>
              <a:defRPr/>
            </a:lvl4pPr>
            <a:lvl5pPr marL="96439" indent="0">
              <a:buNone/>
              <a:defRPr/>
            </a:lvl5pPr>
          </a:lstStyle>
          <a:p>
            <a:pPr lvl="0"/>
            <a:r>
              <a:rPr lang="en-US" dirty="0"/>
              <a:t>##</a:t>
            </a:r>
          </a:p>
        </p:txBody>
      </p:sp>
      <p:sp>
        <p:nvSpPr>
          <p:cNvPr id="76" name="Text Placeholder 33"/>
          <p:cNvSpPr>
            <a:spLocks noGrp="1"/>
          </p:cNvSpPr>
          <p:nvPr>
            <p:ph type="body" sz="quarter" idx="36" hasCustomPrompt="1"/>
          </p:nvPr>
        </p:nvSpPr>
        <p:spPr>
          <a:xfrm>
            <a:off x="457204" y="3252251"/>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77" name="Text Placeholder 33"/>
          <p:cNvSpPr>
            <a:spLocks noGrp="1"/>
          </p:cNvSpPr>
          <p:nvPr>
            <p:ph type="body" sz="quarter" idx="37" hasCustomPrompt="1"/>
          </p:nvPr>
        </p:nvSpPr>
        <p:spPr>
          <a:xfrm>
            <a:off x="2140351" y="3252251"/>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78" name="Text Placeholder 33"/>
          <p:cNvSpPr>
            <a:spLocks noGrp="1"/>
          </p:cNvSpPr>
          <p:nvPr>
            <p:ph type="body" sz="quarter" idx="38" hasCustomPrompt="1"/>
          </p:nvPr>
        </p:nvSpPr>
        <p:spPr>
          <a:xfrm>
            <a:off x="3823496" y="3252251"/>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79" name="Text Placeholder 33"/>
          <p:cNvSpPr>
            <a:spLocks noGrp="1"/>
          </p:cNvSpPr>
          <p:nvPr>
            <p:ph type="body" sz="quarter" idx="39" hasCustomPrompt="1"/>
          </p:nvPr>
        </p:nvSpPr>
        <p:spPr>
          <a:xfrm>
            <a:off x="5506644" y="3252251"/>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
        <p:nvSpPr>
          <p:cNvPr id="80" name="Text Placeholder 33"/>
          <p:cNvSpPr>
            <a:spLocks noGrp="1"/>
          </p:cNvSpPr>
          <p:nvPr>
            <p:ph type="body" sz="quarter" idx="40" hasCustomPrompt="1"/>
          </p:nvPr>
        </p:nvSpPr>
        <p:spPr>
          <a:xfrm>
            <a:off x="7189791" y="3252251"/>
            <a:ext cx="1497013" cy="221600"/>
          </a:xfrm>
        </p:spPr>
        <p:txBody>
          <a:bodyPr anchor="b">
            <a:noAutofit/>
          </a:bodyPr>
          <a:lstStyle>
            <a:lvl1pPr>
              <a:buNone/>
              <a:defRPr sz="900" b="0" i="1" spc="0">
                <a:solidFill>
                  <a:schemeClr val="bg2"/>
                </a:solidFill>
                <a:latin typeface="Corbel" panose="020B0503020204020204" pitchFamily="34" charset="0"/>
              </a:defRPr>
            </a:lvl1pPr>
            <a:lvl2pPr>
              <a:buNone/>
              <a:defRPr/>
            </a:lvl2pPr>
            <a:lvl3pPr>
              <a:buNone/>
              <a:defRPr/>
            </a:lvl3pPr>
            <a:lvl4pPr marL="0" indent="0">
              <a:buNone/>
              <a:defRPr/>
            </a:lvl4pPr>
            <a:lvl5pPr marL="96439" indent="0">
              <a:buNone/>
              <a:defRPr/>
            </a:lvl5pPr>
          </a:lstStyle>
          <a:p>
            <a:pPr lvl="0"/>
            <a:r>
              <a:rPr lang="en-US" dirty="0"/>
              <a:t>Insert</a:t>
            </a:r>
          </a:p>
        </p:txBody>
      </p:sp>
    </p:spTree>
    <p:extLst>
      <p:ext uri="{BB962C8B-B14F-4D97-AF65-F5344CB8AC3E}">
        <p14:creationId xmlns:p14="http://schemas.microsoft.com/office/powerpoint/2010/main" val="3515133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dirty="0"/>
          </a:p>
        </p:txBody>
      </p:sp>
      <p:sp>
        <p:nvSpPr>
          <p:cNvPr id="25" name="Google Shape;25;p25"/>
          <p:cNvSpPr txBox="1">
            <a:spLocks noGrp="1"/>
          </p:cNvSpPr>
          <p:nvPr>
            <p:ph type="dt" idx="10"/>
          </p:nvPr>
        </p:nvSpPr>
        <p:spPr>
          <a:xfrm>
            <a:off x="509665" y="420138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2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a:solidFill>
                  <a:srgbClr val="888888"/>
                </a:solidFill>
              </a:defRPr>
            </a:lvl1pPr>
            <a:lvl2pPr marL="0" lvl="1" indent="0" algn="r">
              <a:spcBef>
                <a:spcPts val="0"/>
              </a:spcBef>
              <a:buNone/>
              <a:defRPr sz="675">
                <a:solidFill>
                  <a:srgbClr val="888888"/>
                </a:solidFill>
              </a:defRPr>
            </a:lvl2pPr>
            <a:lvl3pPr marL="0" lvl="2" indent="0" algn="r">
              <a:spcBef>
                <a:spcPts val="0"/>
              </a:spcBef>
              <a:buNone/>
              <a:defRPr sz="675">
                <a:solidFill>
                  <a:srgbClr val="888888"/>
                </a:solidFill>
              </a:defRPr>
            </a:lvl3pPr>
            <a:lvl4pPr marL="0" lvl="3" indent="0" algn="r">
              <a:spcBef>
                <a:spcPts val="0"/>
              </a:spcBef>
              <a:buNone/>
              <a:defRPr sz="675">
                <a:solidFill>
                  <a:srgbClr val="888888"/>
                </a:solidFill>
              </a:defRPr>
            </a:lvl4pPr>
            <a:lvl5pPr marL="0" lvl="4" indent="0" algn="r">
              <a:spcBef>
                <a:spcPts val="0"/>
              </a:spcBef>
              <a:buNone/>
              <a:defRPr sz="675">
                <a:solidFill>
                  <a:srgbClr val="888888"/>
                </a:solidFill>
              </a:defRPr>
            </a:lvl5pPr>
            <a:lvl6pPr marL="0" lvl="5" indent="0" algn="r">
              <a:spcBef>
                <a:spcPts val="0"/>
              </a:spcBef>
              <a:buNone/>
              <a:defRPr sz="675">
                <a:solidFill>
                  <a:srgbClr val="888888"/>
                </a:solidFill>
              </a:defRPr>
            </a:lvl6pPr>
            <a:lvl7pPr marL="0" lvl="6" indent="0" algn="r">
              <a:spcBef>
                <a:spcPts val="0"/>
              </a:spcBef>
              <a:buNone/>
              <a:defRPr sz="675">
                <a:solidFill>
                  <a:srgbClr val="888888"/>
                </a:solidFill>
              </a:defRPr>
            </a:lvl7pPr>
            <a:lvl8pPr marL="0" lvl="7" indent="0" algn="r">
              <a:spcBef>
                <a:spcPts val="0"/>
              </a:spcBef>
              <a:buNone/>
              <a:defRPr sz="675">
                <a:solidFill>
                  <a:srgbClr val="888888"/>
                </a:solidFill>
              </a:defRPr>
            </a:lvl8pPr>
            <a:lvl9pPr marL="0" lvl="8" indent="0" algn="r">
              <a:spcBef>
                <a:spcPts val="0"/>
              </a:spcBef>
              <a:buNone/>
              <a:defRPr sz="675">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2355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dirty="0"/>
          </a:p>
        </p:txBody>
      </p:sp>
      <p:sp>
        <p:nvSpPr>
          <p:cNvPr id="18" name="Google Shape;18;p2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4379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a:xfrm>
            <a:off x="693057" y="4767264"/>
            <a:ext cx="2133600" cy="273844"/>
          </a:xfrm>
          <a:prstGeom prst="rect">
            <a:avLst/>
          </a:prstGeom>
        </p:spPr>
        <p:txBody>
          <a:bodyPr/>
          <a:lstStyle/>
          <a:p>
            <a:fld id="{8AB2E955-1FCD-504A-A4D9-17915D554538}" type="datetimeFigureOut">
              <a:rPr lang="en-US" smtClean="0"/>
              <a:t>3/29/2024</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7" y="1027341"/>
            <a:ext cx="7993741" cy="442231"/>
          </a:xfrm>
        </p:spPr>
        <p:txBody>
          <a:bodyPr>
            <a:noAutofit/>
          </a:bodyPr>
          <a:lstStyle>
            <a:lvl1pPr marL="0" indent="0">
              <a:buNone/>
              <a:defRPr sz="1800" cap="all">
                <a:solidFill>
                  <a:schemeClr val="accent3"/>
                </a:solidFill>
              </a:defRPr>
            </a:lvl1pPr>
            <a:lvl2pPr>
              <a:defRPr sz="1800">
                <a:solidFill>
                  <a:schemeClr val="accent2">
                    <a:lumMod val="20000"/>
                    <a:lumOff val="80000"/>
                  </a:schemeClr>
                </a:solidFill>
              </a:defRPr>
            </a:lvl2pPr>
            <a:lvl3pPr>
              <a:defRPr sz="1800">
                <a:solidFill>
                  <a:schemeClr val="accent2">
                    <a:lumMod val="20000"/>
                    <a:lumOff val="80000"/>
                  </a:schemeClr>
                </a:solidFill>
              </a:defRPr>
            </a:lvl3pPr>
            <a:lvl4pPr>
              <a:defRPr sz="1800">
                <a:solidFill>
                  <a:schemeClr val="accent2">
                    <a:lumMod val="20000"/>
                    <a:lumOff val="80000"/>
                  </a:schemeClr>
                </a:solidFill>
              </a:defRPr>
            </a:lvl4pPr>
            <a:lvl5pPr>
              <a:defRPr sz="18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068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514350"/>
            <a:ext cx="3181800" cy="9210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457203" y="1739905"/>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3" name="Google Shape;53;p13"/>
          <p:cNvSpPr txBox="1">
            <a:spLocks noGrp="1"/>
          </p:cNvSpPr>
          <p:nvPr>
            <p:ph type="body" idx="2"/>
          </p:nvPr>
        </p:nvSpPr>
        <p:spPr>
          <a:xfrm>
            <a:off x="3829051" y="514350"/>
            <a:ext cx="4857600" cy="921000"/>
          </a:xfrm>
          <a:prstGeom prst="rect">
            <a:avLst/>
          </a:prstGeom>
          <a:noFill/>
          <a:ln>
            <a:noFill/>
          </a:ln>
        </p:spPr>
        <p:txBody>
          <a:bodyPr spcFirstLastPara="1" wrap="square" lIns="0" tIns="0" rIns="0" bIns="0" anchor="t" anchorCtr="0">
            <a:noAutofit/>
          </a:bodyPr>
          <a:lstStyle>
            <a:lvl1pPr marL="342892" lvl="0" indent="-238119" algn="l" rtl="0">
              <a:lnSpc>
                <a:spcPct val="120000"/>
              </a:lnSpc>
              <a:spcBef>
                <a:spcPts val="375"/>
              </a:spcBef>
              <a:spcAft>
                <a:spcPts val="0"/>
              </a:spcAft>
              <a:buClr>
                <a:schemeClr val="accent1"/>
              </a:buClr>
              <a:buSzPts val="1400"/>
              <a:buChar char="​"/>
              <a:defRPr/>
            </a:lvl1pPr>
            <a:lvl2pPr marL="685783" lvl="1" indent="-238119" algn="l" rtl="0">
              <a:lnSpc>
                <a:spcPct val="100000"/>
              </a:lnSpc>
              <a:spcBef>
                <a:spcPts val="675"/>
              </a:spcBef>
              <a:spcAft>
                <a:spcPts val="0"/>
              </a:spcAft>
              <a:buClr>
                <a:schemeClr val="dk2"/>
              </a:buClr>
              <a:buSzPts val="1400"/>
              <a:buChar char="​"/>
              <a:defRPr/>
            </a:lvl2pPr>
            <a:lvl3pPr marL="1028675" lvl="2" indent="-238119" algn="l" rtl="0">
              <a:lnSpc>
                <a:spcPct val="110000"/>
              </a:lnSpc>
              <a:spcBef>
                <a:spcPts val="375"/>
              </a:spcBef>
              <a:spcAft>
                <a:spcPts val="0"/>
              </a:spcAft>
              <a:buClr>
                <a:schemeClr val="accent4"/>
              </a:buClr>
              <a:buSzPts val="1400"/>
              <a:buChar char="​"/>
              <a:defRPr/>
            </a:lvl3pPr>
            <a:lvl4pPr marL="1371566" lvl="3" indent="-238119" algn="l" rtl="0">
              <a:lnSpc>
                <a:spcPct val="114000"/>
              </a:lnSpc>
              <a:spcBef>
                <a:spcPts val="375"/>
              </a:spcBef>
              <a:spcAft>
                <a:spcPts val="0"/>
              </a:spcAft>
              <a:buClr>
                <a:schemeClr val="dk2"/>
              </a:buClr>
              <a:buSzPts val="1400"/>
              <a:buChar char="​"/>
              <a:defRPr/>
            </a:lvl4pPr>
            <a:lvl5pPr marL="1714457" lvl="4" indent="-238119" algn="l" rtl="0">
              <a:lnSpc>
                <a:spcPct val="95000"/>
              </a:lnSpc>
              <a:spcBef>
                <a:spcPts val="375"/>
              </a:spcBef>
              <a:spcAft>
                <a:spcPts val="0"/>
              </a:spcAft>
              <a:buClr>
                <a:schemeClr val="dk2"/>
              </a:buClr>
              <a:buSzPts val="1400"/>
              <a:buChar char="•"/>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4" name="Google Shape;54;p13"/>
          <p:cNvSpPr txBox="1">
            <a:spLocks noGrp="1"/>
          </p:cNvSpPr>
          <p:nvPr>
            <p:ph type="body" idx="3"/>
          </p:nvPr>
        </p:nvSpPr>
        <p:spPr>
          <a:xfrm>
            <a:off x="2140349" y="1739905"/>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5" name="Google Shape;55;p13"/>
          <p:cNvSpPr txBox="1">
            <a:spLocks noGrp="1"/>
          </p:cNvSpPr>
          <p:nvPr>
            <p:ph type="body" idx="4"/>
          </p:nvPr>
        </p:nvSpPr>
        <p:spPr>
          <a:xfrm>
            <a:off x="3823496" y="1739905"/>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6" name="Google Shape;56;p13"/>
          <p:cNvSpPr txBox="1">
            <a:spLocks noGrp="1"/>
          </p:cNvSpPr>
          <p:nvPr>
            <p:ph type="body" idx="5"/>
          </p:nvPr>
        </p:nvSpPr>
        <p:spPr>
          <a:xfrm>
            <a:off x="5506643" y="1739905"/>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7" name="Google Shape;57;p13"/>
          <p:cNvSpPr txBox="1">
            <a:spLocks noGrp="1"/>
          </p:cNvSpPr>
          <p:nvPr>
            <p:ph type="body" idx="6"/>
          </p:nvPr>
        </p:nvSpPr>
        <p:spPr>
          <a:xfrm>
            <a:off x="7189789" y="1739905"/>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8" name="Google Shape;58;p13"/>
          <p:cNvSpPr txBox="1">
            <a:spLocks noGrp="1"/>
          </p:cNvSpPr>
          <p:nvPr>
            <p:ph type="body" idx="7"/>
          </p:nvPr>
        </p:nvSpPr>
        <p:spPr>
          <a:xfrm>
            <a:off x="457203" y="1671102"/>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59" name="Google Shape;59;p13"/>
          <p:cNvSpPr txBox="1">
            <a:spLocks noGrp="1"/>
          </p:cNvSpPr>
          <p:nvPr>
            <p:ph type="body" idx="8"/>
          </p:nvPr>
        </p:nvSpPr>
        <p:spPr>
          <a:xfrm>
            <a:off x="2140349" y="1671102"/>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0" name="Google Shape;60;p13"/>
          <p:cNvSpPr txBox="1">
            <a:spLocks noGrp="1"/>
          </p:cNvSpPr>
          <p:nvPr>
            <p:ph type="body" idx="9"/>
          </p:nvPr>
        </p:nvSpPr>
        <p:spPr>
          <a:xfrm>
            <a:off x="3823496" y="1671102"/>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1" name="Google Shape;61;p13"/>
          <p:cNvSpPr txBox="1">
            <a:spLocks noGrp="1"/>
          </p:cNvSpPr>
          <p:nvPr>
            <p:ph type="body" idx="13"/>
          </p:nvPr>
        </p:nvSpPr>
        <p:spPr>
          <a:xfrm>
            <a:off x="5506643" y="1671102"/>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2" name="Google Shape;62;p13"/>
          <p:cNvSpPr txBox="1">
            <a:spLocks noGrp="1"/>
          </p:cNvSpPr>
          <p:nvPr>
            <p:ph type="body" idx="14"/>
          </p:nvPr>
        </p:nvSpPr>
        <p:spPr>
          <a:xfrm>
            <a:off x="7189789" y="1671102"/>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3" name="Google Shape;63;p13"/>
          <p:cNvSpPr txBox="1">
            <a:spLocks noGrp="1"/>
          </p:cNvSpPr>
          <p:nvPr>
            <p:ph type="body" idx="15"/>
          </p:nvPr>
        </p:nvSpPr>
        <p:spPr>
          <a:xfrm>
            <a:off x="457203" y="3321054"/>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4" name="Google Shape;64;p13"/>
          <p:cNvSpPr txBox="1">
            <a:spLocks noGrp="1"/>
          </p:cNvSpPr>
          <p:nvPr>
            <p:ph type="body" idx="16"/>
          </p:nvPr>
        </p:nvSpPr>
        <p:spPr>
          <a:xfrm>
            <a:off x="2140349" y="3321054"/>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5" name="Google Shape;65;p13"/>
          <p:cNvSpPr txBox="1">
            <a:spLocks noGrp="1"/>
          </p:cNvSpPr>
          <p:nvPr>
            <p:ph type="body" idx="17"/>
          </p:nvPr>
        </p:nvSpPr>
        <p:spPr>
          <a:xfrm>
            <a:off x="3823496" y="3321054"/>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6" name="Google Shape;66;p13"/>
          <p:cNvSpPr txBox="1">
            <a:spLocks noGrp="1"/>
          </p:cNvSpPr>
          <p:nvPr>
            <p:ph type="body" idx="18"/>
          </p:nvPr>
        </p:nvSpPr>
        <p:spPr>
          <a:xfrm>
            <a:off x="5506643" y="3321054"/>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7" name="Google Shape;67;p13"/>
          <p:cNvSpPr txBox="1">
            <a:spLocks noGrp="1"/>
          </p:cNvSpPr>
          <p:nvPr>
            <p:ph type="body" idx="19"/>
          </p:nvPr>
        </p:nvSpPr>
        <p:spPr>
          <a:xfrm>
            <a:off x="7189789" y="3321054"/>
            <a:ext cx="1497000" cy="812700"/>
          </a:xfrm>
          <a:prstGeom prst="rect">
            <a:avLst/>
          </a:prstGeom>
          <a:noFill/>
          <a:ln>
            <a:noFill/>
          </a:ln>
        </p:spPr>
        <p:txBody>
          <a:bodyPr spcFirstLastPara="1" wrap="square" lIns="0" tIns="0" rIns="0" bIns="0" anchor="t" anchorCtr="0">
            <a:noAutofit/>
          </a:bodyPr>
          <a:lstStyle>
            <a:lvl1pPr marL="342892" lvl="0" indent="-171446" algn="l" rtl="0">
              <a:lnSpc>
                <a:spcPct val="120000"/>
              </a:lnSpc>
              <a:spcBef>
                <a:spcPts val="375"/>
              </a:spcBef>
              <a:spcAft>
                <a:spcPts val="0"/>
              </a:spcAft>
              <a:buClr>
                <a:schemeClr val="accent5"/>
              </a:buClr>
              <a:buSzPts val="5000"/>
              <a:buNone/>
              <a:defRPr sz="3750" b="1" i="0">
                <a:solidFill>
                  <a:schemeClr val="accent5"/>
                </a:solidFill>
                <a:latin typeface="Calibri"/>
                <a:ea typeface="Calibri"/>
                <a:cs typeface="Calibri"/>
                <a:sym typeface="Calibri"/>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8" name="Google Shape;68;p13"/>
          <p:cNvSpPr txBox="1">
            <a:spLocks noGrp="1"/>
          </p:cNvSpPr>
          <p:nvPr>
            <p:ph type="body" idx="20"/>
          </p:nvPr>
        </p:nvSpPr>
        <p:spPr>
          <a:xfrm>
            <a:off x="457203" y="3252251"/>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69" name="Google Shape;69;p13"/>
          <p:cNvSpPr txBox="1">
            <a:spLocks noGrp="1"/>
          </p:cNvSpPr>
          <p:nvPr>
            <p:ph type="body" idx="21"/>
          </p:nvPr>
        </p:nvSpPr>
        <p:spPr>
          <a:xfrm>
            <a:off x="2140349" y="3252251"/>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70" name="Google Shape;70;p13"/>
          <p:cNvSpPr txBox="1">
            <a:spLocks noGrp="1"/>
          </p:cNvSpPr>
          <p:nvPr>
            <p:ph type="body" idx="22"/>
          </p:nvPr>
        </p:nvSpPr>
        <p:spPr>
          <a:xfrm>
            <a:off x="3823496" y="3252251"/>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71" name="Google Shape;71;p13"/>
          <p:cNvSpPr txBox="1">
            <a:spLocks noGrp="1"/>
          </p:cNvSpPr>
          <p:nvPr>
            <p:ph type="body" idx="23"/>
          </p:nvPr>
        </p:nvSpPr>
        <p:spPr>
          <a:xfrm>
            <a:off x="5506643" y="3252251"/>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
        <p:nvSpPr>
          <p:cNvPr id="72" name="Google Shape;72;p13"/>
          <p:cNvSpPr txBox="1">
            <a:spLocks noGrp="1"/>
          </p:cNvSpPr>
          <p:nvPr>
            <p:ph type="body" idx="24"/>
          </p:nvPr>
        </p:nvSpPr>
        <p:spPr>
          <a:xfrm>
            <a:off x="7189789" y="3252251"/>
            <a:ext cx="1497000" cy="221700"/>
          </a:xfrm>
          <a:prstGeom prst="rect">
            <a:avLst/>
          </a:prstGeom>
          <a:noFill/>
          <a:ln>
            <a:noFill/>
          </a:ln>
        </p:spPr>
        <p:txBody>
          <a:bodyPr spcFirstLastPara="1" wrap="square" lIns="0" tIns="0" rIns="0" bIns="0" anchor="b" anchorCtr="0">
            <a:noAutofit/>
          </a:bodyPr>
          <a:lstStyle>
            <a:lvl1pPr marL="342892" lvl="0" indent="-171446" algn="l" rtl="0">
              <a:lnSpc>
                <a:spcPct val="120000"/>
              </a:lnSpc>
              <a:spcBef>
                <a:spcPts val="375"/>
              </a:spcBef>
              <a:spcAft>
                <a:spcPts val="0"/>
              </a:spcAft>
              <a:buClr>
                <a:schemeClr val="lt2"/>
              </a:buClr>
              <a:buSzPts val="1200"/>
              <a:buNone/>
              <a:defRPr sz="900" b="0" i="1">
                <a:solidFill>
                  <a:schemeClr val="lt2"/>
                </a:solidFill>
                <a:latin typeface="Corbel"/>
                <a:ea typeface="Corbel"/>
                <a:cs typeface="Corbel"/>
                <a:sym typeface="Corbel"/>
              </a:defRPr>
            </a:lvl1pPr>
            <a:lvl2pPr marL="685783" lvl="1" indent="-171446" algn="l" rtl="0">
              <a:lnSpc>
                <a:spcPct val="100000"/>
              </a:lnSpc>
              <a:spcBef>
                <a:spcPts val="675"/>
              </a:spcBef>
              <a:spcAft>
                <a:spcPts val="0"/>
              </a:spcAft>
              <a:buClr>
                <a:schemeClr val="dk2"/>
              </a:buClr>
              <a:buSzPts val="1100"/>
              <a:buNone/>
              <a:defRPr/>
            </a:lvl2pPr>
            <a:lvl3pPr marL="1028675" lvl="2" indent="-171446" algn="l" rtl="0">
              <a:lnSpc>
                <a:spcPct val="110000"/>
              </a:lnSpc>
              <a:spcBef>
                <a:spcPts val="375"/>
              </a:spcBef>
              <a:spcAft>
                <a:spcPts val="0"/>
              </a:spcAft>
              <a:buClr>
                <a:schemeClr val="accent4"/>
              </a:buClr>
              <a:buSzPts val="800"/>
              <a:buNone/>
              <a:defRPr/>
            </a:lvl3pPr>
            <a:lvl4pPr marL="1371566" lvl="3" indent="-171446" algn="l" rtl="0">
              <a:lnSpc>
                <a:spcPct val="114000"/>
              </a:lnSpc>
              <a:spcBef>
                <a:spcPts val="375"/>
              </a:spcBef>
              <a:spcAft>
                <a:spcPts val="0"/>
              </a:spcAft>
              <a:buClr>
                <a:schemeClr val="dk2"/>
              </a:buClr>
              <a:buSzPts val="800"/>
              <a:buNone/>
              <a:defRPr/>
            </a:lvl4pPr>
            <a:lvl5pPr marL="1714457" lvl="4" indent="-171446" algn="l" rtl="0">
              <a:lnSpc>
                <a:spcPct val="95000"/>
              </a:lnSpc>
              <a:spcBef>
                <a:spcPts val="375"/>
              </a:spcBef>
              <a:spcAft>
                <a:spcPts val="0"/>
              </a:spcAft>
              <a:buClr>
                <a:schemeClr val="dk2"/>
              </a:buClr>
              <a:buSzPts val="800"/>
              <a:buNone/>
              <a:defRPr/>
            </a:lvl5pPr>
            <a:lvl6pPr marL="2057348" lvl="5" indent="-238119" algn="l" rtl="0">
              <a:lnSpc>
                <a:spcPct val="85000"/>
              </a:lnSpc>
              <a:spcBef>
                <a:spcPts val="375"/>
              </a:spcBef>
              <a:spcAft>
                <a:spcPts val="0"/>
              </a:spcAft>
              <a:buClr>
                <a:schemeClr val="dk2"/>
              </a:buClr>
              <a:buSzPts val="1400"/>
              <a:buChar char="•"/>
              <a:defRPr/>
            </a:lvl6pPr>
            <a:lvl7pPr marL="2400240" lvl="6" indent="-238119" algn="l" rtl="0">
              <a:lnSpc>
                <a:spcPct val="100000"/>
              </a:lnSpc>
              <a:spcBef>
                <a:spcPts val="375"/>
              </a:spcBef>
              <a:spcAft>
                <a:spcPts val="0"/>
              </a:spcAft>
              <a:buSzPts val="1400"/>
              <a:buChar char="​"/>
              <a:defRPr/>
            </a:lvl7pPr>
            <a:lvl8pPr marL="2743132" lvl="7" indent="-238119" algn="l" rtl="0">
              <a:lnSpc>
                <a:spcPct val="100000"/>
              </a:lnSpc>
              <a:spcBef>
                <a:spcPts val="375"/>
              </a:spcBef>
              <a:spcAft>
                <a:spcPts val="0"/>
              </a:spcAft>
              <a:buClr>
                <a:schemeClr val="lt2"/>
              </a:buClr>
              <a:buSzPts val="1400"/>
              <a:buChar char="•"/>
              <a:defRPr/>
            </a:lvl8pPr>
            <a:lvl9pPr marL="3086023" lvl="8" indent="-238119" algn="l" rtl="0">
              <a:lnSpc>
                <a:spcPct val="100000"/>
              </a:lnSpc>
              <a:spcBef>
                <a:spcPts val="375"/>
              </a:spcBef>
              <a:spcAft>
                <a:spcPts val="375"/>
              </a:spcAft>
              <a:buClr>
                <a:schemeClr val="lt2"/>
              </a:buClr>
              <a:buSzPts val="1400"/>
              <a:buChar char="•"/>
              <a:defRPr/>
            </a:lvl9pPr>
          </a:lstStyle>
          <a:p>
            <a:endParaRPr/>
          </a:p>
        </p:txBody>
      </p:sp>
    </p:spTree>
    <p:extLst>
      <p:ext uri="{BB962C8B-B14F-4D97-AF65-F5344CB8AC3E}">
        <p14:creationId xmlns:p14="http://schemas.microsoft.com/office/powerpoint/2010/main" val="345111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ustom Layou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14" name="Picture Placeholder 13"/>
          <p:cNvSpPr>
            <a:spLocks noGrp="1"/>
          </p:cNvSpPr>
          <p:nvPr>
            <p:ph type="pic" sz="quarter" idx="13" hasCustomPrompt="1"/>
          </p:nvPr>
        </p:nvSpPr>
        <p:spPr>
          <a:xfrm>
            <a:off x="1658029" y="2596243"/>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15" name="Picture Placeholder 14"/>
          <p:cNvSpPr>
            <a:spLocks noGrp="1"/>
          </p:cNvSpPr>
          <p:nvPr>
            <p:ph type="pic" sz="quarter" idx="14" hasCustomPrompt="1"/>
          </p:nvPr>
        </p:nvSpPr>
        <p:spPr>
          <a:xfrm>
            <a:off x="2762928" y="1963498"/>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16" name="Picture Placeholder 15"/>
          <p:cNvSpPr>
            <a:spLocks noGrp="1"/>
          </p:cNvSpPr>
          <p:nvPr>
            <p:ph type="pic" sz="quarter" idx="15" hasCustomPrompt="1"/>
          </p:nvPr>
        </p:nvSpPr>
        <p:spPr>
          <a:xfrm>
            <a:off x="2762928" y="3237127"/>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17" name="Picture Placeholder 16"/>
          <p:cNvSpPr>
            <a:spLocks noGrp="1"/>
          </p:cNvSpPr>
          <p:nvPr>
            <p:ph type="pic" sz="quarter" idx="16" hasCustomPrompt="1"/>
          </p:nvPr>
        </p:nvSpPr>
        <p:spPr>
          <a:xfrm>
            <a:off x="4961842" y="1963498"/>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18" name="Picture Placeholder 17"/>
          <p:cNvSpPr>
            <a:spLocks noGrp="1"/>
          </p:cNvSpPr>
          <p:nvPr>
            <p:ph type="pic" sz="quarter" idx="17" hasCustomPrompt="1"/>
          </p:nvPr>
        </p:nvSpPr>
        <p:spPr>
          <a:xfrm>
            <a:off x="4967285" y="3237127"/>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20" name="Picture Placeholder 19"/>
          <p:cNvSpPr>
            <a:spLocks noGrp="1"/>
          </p:cNvSpPr>
          <p:nvPr>
            <p:ph type="pic" sz="quarter" idx="18" hasCustomPrompt="1"/>
          </p:nvPr>
        </p:nvSpPr>
        <p:spPr>
          <a:xfrm>
            <a:off x="6078429" y="2596243"/>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21" name="Picture Placeholder 20"/>
          <p:cNvSpPr>
            <a:spLocks noGrp="1"/>
          </p:cNvSpPr>
          <p:nvPr>
            <p:ph type="pic" sz="quarter" idx="19" hasCustomPrompt="1"/>
          </p:nvPr>
        </p:nvSpPr>
        <p:spPr>
          <a:xfrm>
            <a:off x="7184131" y="1963498"/>
            <a:ext cx="1404698" cy="1216505"/>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12" name="Title 11"/>
          <p:cNvSpPr>
            <a:spLocks noGrp="1"/>
          </p:cNvSpPr>
          <p:nvPr>
            <p:ph type="title"/>
          </p:nvPr>
        </p:nvSpPr>
        <p:spPr>
          <a:xfrm>
            <a:off x="658761" y="1713664"/>
            <a:ext cx="2931152" cy="1193986"/>
          </a:xfrm>
        </p:spPr>
        <p:txBody>
          <a:bodyPr/>
          <a:lstStyle>
            <a:lvl1pPr algn="l">
              <a:defRPr sz="3200"/>
            </a:lvl1pPr>
          </a:lstStyle>
          <a:p>
            <a:r>
              <a:rPr lang="en-US" dirty="0"/>
              <a:t>Click to edit Master title style</a:t>
            </a:r>
          </a:p>
        </p:txBody>
      </p:sp>
      <p:sp>
        <p:nvSpPr>
          <p:cNvPr id="7" name="Picture Placeholder 14"/>
          <p:cNvSpPr>
            <a:spLocks noGrp="1"/>
          </p:cNvSpPr>
          <p:nvPr>
            <p:ph type="pic" sz="quarter" idx="14" hasCustomPrompt="1"/>
          </p:nvPr>
        </p:nvSpPr>
        <p:spPr>
          <a:xfrm>
            <a:off x="3997378" y="352849"/>
            <a:ext cx="3579605" cy="3100027"/>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8" name="Picture Placeholder 14"/>
          <p:cNvSpPr>
            <a:spLocks noGrp="1"/>
          </p:cNvSpPr>
          <p:nvPr>
            <p:ph type="pic" sz="quarter" idx="15" hasCustomPrompt="1"/>
          </p:nvPr>
        </p:nvSpPr>
        <p:spPr>
          <a:xfrm>
            <a:off x="7331642" y="681924"/>
            <a:ext cx="1370102" cy="1186543"/>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9" name="Picture Placeholder 14"/>
          <p:cNvSpPr>
            <a:spLocks noGrp="1"/>
          </p:cNvSpPr>
          <p:nvPr>
            <p:ph type="pic" sz="quarter" idx="16" hasCustomPrompt="1"/>
          </p:nvPr>
        </p:nvSpPr>
        <p:spPr>
          <a:xfrm>
            <a:off x="7331642" y="3241596"/>
            <a:ext cx="1370102" cy="1186543"/>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13" name="Picture Placeholder 14"/>
          <p:cNvSpPr>
            <a:spLocks noGrp="1"/>
          </p:cNvSpPr>
          <p:nvPr>
            <p:ph type="pic" sz="quarter" idx="17" hasCustomPrompt="1"/>
          </p:nvPr>
        </p:nvSpPr>
        <p:spPr>
          <a:xfrm>
            <a:off x="7331642" y="1961760"/>
            <a:ext cx="1370102" cy="1186543"/>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9"/>
          <p:cNvSpPr>
            <a:spLocks noGrp="1"/>
          </p:cNvSpPr>
          <p:nvPr>
            <p:ph type="pic" sz="quarter" idx="11" hasCustomPrompt="1"/>
          </p:nvPr>
        </p:nvSpPr>
        <p:spPr>
          <a:xfrm>
            <a:off x="4424515" y="1"/>
            <a:ext cx="4727448" cy="4727448"/>
          </a:xfrm>
          <a:prstGeom prst="rect">
            <a:avLst/>
          </a:pr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12" name="Title 11"/>
          <p:cNvSpPr>
            <a:spLocks noGrp="1"/>
          </p:cNvSpPr>
          <p:nvPr>
            <p:ph type="title"/>
          </p:nvPr>
        </p:nvSpPr>
        <p:spPr>
          <a:xfrm>
            <a:off x="658762" y="383458"/>
            <a:ext cx="3116826" cy="2524192"/>
          </a:xfrm>
        </p:spPr>
        <p:txBody>
          <a:bodyPr/>
          <a:lstStyle>
            <a:lvl1pPr algn="l">
              <a:defRPr sz="2700"/>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9"/>
          <p:cNvSpPr>
            <a:spLocks noGrp="1"/>
          </p:cNvSpPr>
          <p:nvPr>
            <p:ph type="pic" sz="quarter" idx="11" hasCustomPrompt="1"/>
          </p:nvPr>
        </p:nvSpPr>
        <p:spPr>
          <a:xfrm>
            <a:off x="445134" y="0"/>
            <a:ext cx="4727448" cy="4727448"/>
          </a:xfrm>
          <a:prstGeom prst="rect">
            <a:avLst/>
          </a:pr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5" name="Title 11"/>
          <p:cNvSpPr>
            <a:spLocks noGrp="1"/>
          </p:cNvSpPr>
          <p:nvPr>
            <p:ph type="title"/>
          </p:nvPr>
        </p:nvSpPr>
        <p:spPr>
          <a:xfrm>
            <a:off x="5463822" y="942975"/>
            <a:ext cx="3257267" cy="1193986"/>
          </a:xfrm>
        </p:spPr>
        <p:txBody>
          <a:bodyPr/>
          <a:lstStyle>
            <a:lvl1pPr algn="l">
              <a:defRPr sz="3200"/>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685800" y="1054100"/>
            <a:ext cx="4127500" cy="2260600"/>
          </a:xfrm>
        </p:spPr>
        <p:txBody>
          <a:bodyPr/>
          <a:lstStyle>
            <a:lvl1pPr algn="l">
              <a:defRPr/>
            </a:lvl1pPr>
          </a:lstStyle>
          <a:p>
            <a:r>
              <a:rPr lang="en-US" dirty="0"/>
              <a:t>Click to edit Master title style</a:t>
            </a:r>
          </a:p>
        </p:txBody>
      </p:sp>
      <p:sp>
        <p:nvSpPr>
          <p:cNvPr id="5" name="Picture Placeholder 14"/>
          <p:cNvSpPr>
            <a:spLocks noGrp="1"/>
          </p:cNvSpPr>
          <p:nvPr>
            <p:ph type="pic" sz="quarter" idx="14" hasCustomPrompt="1"/>
          </p:nvPr>
        </p:nvSpPr>
        <p:spPr>
          <a:xfrm>
            <a:off x="5059369" y="0"/>
            <a:ext cx="5461748" cy="4730010"/>
          </a:xfrm>
          <a:custGeom>
            <a:avLst/>
            <a:gdLst>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1798902 w 3264912"/>
              <a:gd name="connsiteY6" fmla="*/ 0 h 2580892"/>
              <a:gd name="connsiteX7" fmla="*/ 3264912 w 3264912"/>
              <a:gd name="connsiteY7" fmla="*/ 0 h 2580892"/>
              <a:gd name="connsiteX8" fmla="*/ 3264912 w 3264912"/>
              <a:gd name="connsiteY8" fmla="*/ 1692802 h 2580892"/>
              <a:gd name="connsiteX9" fmla="*/ 1798902 w 3264912"/>
              <a:gd name="connsiteY9" fmla="*/ 1692802 h 2580892"/>
              <a:gd name="connsiteX0" fmla="*/ 423201 w 3264912"/>
              <a:gd name="connsiteY0" fmla="*/ 1114882 h 2580892"/>
              <a:gd name="connsiteX1" fmla="*/ 1269601 w 3264912"/>
              <a:gd name="connsiteY1" fmla="*/ 1114882 h 2580892"/>
              <a:gd name="connsiteX2" fmla="*/ 1692802 w 3264912"/>
              <a:gd name="connsiteY2" fmla="*/ 1847887 h 2580892"/>
              <a:gd name="connsiteX3" fmla="*/ 1269601 w 3264912"/>
              <a:gd name="connsiteY3" fmla="*/ 2580892 h 2580892"/>
              <a:gd name="connsiteX4" fmla="*/ 423201 w 3264912"/>
              <a:gd name="connsiteY4" fmla="*/ 2580892 h 2580892"/>
              <a:gd name="connsiteX5" fmla="*/ 0 w 3264912"/>
              <a:gd name="connsiteY5" fmla="*/ 1847887 h 2580892"/>
              <a:gd name="connsiteX6" fmla="*/ 423201 w 3264912"/>
              <a:gd name="connsiteY6" fmla="*/ 1114882 h 2580892"/>
              <a:gd name="connsiteX7" fmla="*/ 1798902 w 3264912"/>
              <a:gd name="connsiteY7" fmla="*/ 1692802 h 2580892"/>
              <a:gd name="connsiteX8" fmla="*/ 3264912 w 3264912"/>
              <a:gd name="connsiteY8" fmla="*/ 0 h 2580892"/>
              <a:gd name="connsiteX9" fmla="*/ 3264912 w 3264912"/>
              <a:gd name="connsiteY9" fmla="*/ 1692802 h 2580892"/>
              <a:gd name="connsiteX10" fmla="*/ 1798902 w 3264912"/>
              <a:gd name="connsiteY10" fmla="*/ 1692802 h 2580892"/>
              <a:gd name="connsiteX0" fmla="*/ 423201 w 3264912"/>
              <a:gd name="connsiteY0" fmla="*/ 0 h 1466010"/>
              <a:gd name="connsiteX1" fmla="*/ 1269601 w 3264912"/>
              <a:gd name="connsiteY1" fmla="*/ 0 h 1466010"/>
              <a:gd name="connsiteX2" fmla="*/ 1692802 w 3264912"/>
              <a:gd name="connsiteY2" fmla="*/ 733005 h 1466010"/>
              <a:gd name="connsiteX3" fmla="*/ 1269601 w 3264912"/>
              <a:gd name="connsiteY3" fmla="*/ 1466010 h 1466010"/>
              <a:gd name="connsiteX4" fmla="*/ 423201 w 3264912"/>
              <a:gd name="connsiteY4" fmla="*/ 1466010 h 1466010"/>
              <a:gd name="connsiteX5" fmla="*/ 0 w 3264912"/>
              <a:gd name="connsiteY5" fmla="*/ 733005 h 1466010"/>
              <a:gd name="connsiteX6" fmla="*/ 423201 w 3264912"/>
              <a:gd name="connsiteY6" fmla="*/ 0 h 1466010"/>
              <a:gd name="connsiteX7" fmla="*/ 1798902 w 3264912"/>
              <a:gd name="connsiteY7" fmla="*/ 577920 h 1466010"/>
              <a:gd name="connsiteX8" fmla="*/ 3264912 w 3264912"/>
              <a:gd name="connsiteY8" fmla="*/ 577920 h 1466010"/>
              <a:gd name="connsiteX9" fmla="*/ 1798902 w 3264912"/>
              <a:gd name="connsiteY9" fmla="*/ 577920 h 1466010"/>
              <a:gd name="connsiteX0" fmla="*/ 423201 w 1692802"/>
              <a:gd name="connsiteY0" fmla="*/ 0 h 1466010"/>
              <a:gd name="connsiteX1" fmla="*/ 1269601 w 1692802"/>
              <a:gd name="connsiteY1" fmla="*/ 0 h 1466010"/>
              <a:gd name="connsiteX2" fmla="*/ 1692802 w 1692802"/>
              <a:gd name="connsiteY2" fmla="*/ 733005 h 1466010"/>
              <a:gd name="connsiteX3" fmla="*/ 1269601 w 1692802"/>
              <a:gd name="connsiteY3" fmla="*/ 1466010 h 1466010"/>
              <a:gd name="connsiteX4" fmla="*/ 423201 w 1692802"/>
              <a:gd name="connsiteY4" fmla="*/ 1466010 h 1466010"/>
              <a:gd name="connsiteX5" fmla="*/ 0 w 1692802"/>
              <a:gd name="connsiteY5" fmla="*/ 733005 h 1466010"/>
              <a:gd name="connsiteX6" fmla="*/ 423201 w 1692802"/>
              <a:gd name="connsiteY6" fmla="*/ 0 h 14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802" h="1466010">
                <a:moveTo>
                  <a:pt x="423201" y="0"/>
                </a:moveTo>
                <a:lnTo>
                  <a:pt x="1269601" y="0"/>
                </a:lnTo>
                <a:lnTo>
                  <a:pt x="1692802" y="733005"/>
                </a:lnTo>
                <a:lnTo>
                  <a:pt x="1269601" y="1466010"/>
                </a:lnTo>
                <a:lnTo>
                  <a:pt x="423201" y="1466010"/>
                </a:lnTo>
                <a:lnTo>
                  <a:pt x="0" y="733005"/>
                </a:lnTo>
                <a:lnTo>
                  <a:pt x="423201" y="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8_Custom Layout">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0" y="0"/>
            <a:ext cx="9144000" cy="5143500"/>
          </a:xfrm>
          <a:custGeom>
            <a:avLst/>
            <a:gdLst>
              <a:gd name="connsiteX0" fmla="*/ 5179219 w 12192000"/>
              <a:gd name="connsiteY0" fmla="*/ 6543909 h 6858000"/>
              <a:gd name="connsiteX1" fmla="*/ 6037616 w 12192000"/>
              <a:gd name="connsiteY1" fmla="*/ 6543909 h 6858000"/>
              <a:gd name="connsiteX2" fmla="*/ 6218957 w 12192000"/>
              <a:gd name="connsiteY2" fmla="*/ 6858000 h 6858000"/>
              <a:gd name="connsiteX3" fmla="*/ 4997878 w 12192000"/>
              <a:gd name="connsiteY3" fmla="*/ 6858000 h 6858000"/>
              <a:gd name="connsiteX4" fmla="*/ 2470939 w 12192000"/>
              <a:gd name="connsiteY4" fmla="*/ 6543909 h 6858000"/>
              <a:gd name="connsiteX5" fmla="*/ 3329335 w 12192000"/>
              <a:gd name="connsiteY5" fmla="*/ 6543909 h 6858000"/>
              <a:gd name="connsiteX6" fmla="*/ 3510676 w 12192000"/>
              <a:gd name="connsiteY6" fmla="*/ 6858000 h 6858000"/>
              <a:gd name="connsiteX7" fmla="*/ 2289599 w 12192000"/>
              <a:gd name="connsiteY7" fmla="*/ 6858000 h 6858000"/>
              <a:gd name="connsiteX8" fmla="*/ 0 w 12192000"/>
              <a:gd name="connsiteY8" fmla="*/ 6543909 h 6858000"/>
              <a:gd name="connsiteX9" fmla="*/ 621057 w 12192000"/>
              <a:gd name="connsiteY9" fmla="*/ 6543909 h 6858000"/>
              <a:gd name="connsiteX10" fmla="*/ 802397 w 12192000"/>
              <a:gd name="connsiteY10" fmla="*/ 6858000 h 6858000"/>
              <a:gd name="connsiteX11" fmla="*/ 0 w 12192000"/>
              <a:gd name="connsiteY11" fmla="*/ 6858000 h 6858000"/>
              <a:gd name="connsiteX12" fmla="*/ 6547691 w 12192000"/>
              <a:gd name="connsiteY12" fmla="*/ 5743985 h 6858000"/>
              <a:gd name="connsiteX13" fmla="*/ 7406087 w 12192000"/>
              <a:gd name="connsiteY13" fmla="*/ 5743985 h 6858000"/>
              <a:gd name="connsiteX14" fmla="*/ 7835288 w 12192000"/>
              <a:gd name="connsiteY14" fmla="*/ 6487378 h 6858000"/>
              <a:gd name="connsiteX15" fmla="*/ 7621308 w 12192000"/>
              <a:gd name="connsiteY15" fmla="*/ 6858000 h 6858000"/>
              <a:gd name="connsiteX16" fmla="*/ 6332471 w 12192000"/>
              <a:gd name="connsiteY16" fmla="*/ 6858000 h 6858000"/>
              <a:gd name="connsiteX17" fmla="*/ 6118493 w 12192000"/>
              <a:gd name="connsiteY17" fmla="*/ 6487378 h 6858000"/>
              <a:gd name="connsiteX18" fmla="*/ 3832554 w 12192000"/>
              <a:gd name="connsiteY18" fmla="*/ 5743985 h 6858000"/>
              <a:gd name="connsiteX19" fmla="*/ 4690951 w 12192000"/>
              <a:gd name="connsiteY19" fmla="*/ 5743985 h 6858000"/>
              <a:gd name="connsiteX20" fmla="*/ 5120151 w 12192000"/>
              <a:gd name="connsiteY20" fmla="*/ 6487378 h 6858000"/>
              <a:gd name="connsiteX21" fmla="*/ 4906172 w 12192000"/>
              <a:gd name="connsiteY21" fmla="*/ 6858000 h 6858000"/>
              <a:gd name="connsiteX22" fmla="*/ 3617334 w 12192000"/>
              <a:gd name="connsiteY22" fmla="*/ 6858000 h 6858000"/>
              <a:gd name="connsiteX23" fmla="*/ 3403355 w 12192000"/>
              <a:gd name="connsiteY23" fmla="*/ 6487378 h 6858000"/>
              <a:gd name="connsiteX24" fmla="*/ 7887498 w 12192000"/>
              <a:gd name="connsiteY24" fmla="*/ 4979862 h 6858000"/>
              <a:gd name="connsiteX25" fmla="*/ 8745894 w 12192000"/>
              <a:gd name="connsiteY25" fmla="*/ 4979862 h 6858000"/>
              <a:gd name="connsiteX26" fmla="*/ 9175094 w 12192000"/>
              <a:gd name="connsiteY26" fmla="*/ 5723256 h 6858000"/>
              <a:gd name="connsiteX27" fmla="*/ 8745894 w 12192000"/>
              <a:gd name="connsiteY27" fmla="*/ 6466650 h 6858000"/>
              <a:gd name="connsiteX28" fmla="*/ 7887498 w 12192000"/>
              <a:gd name="connsiteY28" fmla="*/ 6466650 h 6858000"/>
              <a:gd name="connsiteX29" fmla="*/ 7458298 w 12192000"/>
              <a:gd name="connsiteY29" fmla="*/ 5723256 h 6858000"/>
              <a:gd name="connsiteX30" fmla="*/ 5179219 w 12192000"/>
              <a:gd name="connsiteY30" fmla="*/ 4979862 h 6858000"/>
              <a:gd name="connsiteX31" fmla="*/ 6037616 w 12192000"/>
              <a:gd name="connsiteY31" fmla="*/ 4979862 h 6858000"/>
              <a:gd name="connsiteX32" fmla="*/ 6466816 w 12192000"/>
              <a:gd name="connsiteY32" fmla="*/ 5723256 h 6858000"/>
              <a:gd name="connsiteX33" fmla="*/ 6037616 w 12192000"/>
              <a:gd name="connsiteY33" fmla="*/ 6466650 h 6858000"/>
              <a:gd name="connsiteX34" fmla="*/ 5179219 w 12192000"/>
              <a:gd name="connsiteY34" fmla="*/ 6466650 h 6858000"/>
              <a:gd name="connsiteX35" fmla="*/ 4750020 w 12192000"/>
              <a:gd name="connsiteY35" fmla="*/ 5723256 h 6858000"/>
              <a:gd name="connsiteX36" fmla="*/ 2470939 w 12192000"/>
              <a:gd name="connsiteY36" fmla="*/ 4979862 h 6858000"/>
              <a:gd name="connsiteX37" fmla="*/ 3329335 w 12192000"/>
              <a:gd name="connsiteY37" fmla="*/ 4979862 h 6858000"/>
              <a:gd name="connsiteX38" fmla="*/ 3758535 w 12192000"/>
              <a:gd name="connsiteY38" fmla="*/ 5723256 h 6858000"/>
              <a:gd name="connsiteX39" fmla="*/ 3329335 w 12192000"/>
              <a:gd name="connsiteY39" fmla="*/ 6466650 h 6858000"/>
              <a:gd name="connsiteX40" fmla="*/ 2470939 w 12192000"/>
              <a:gd name="connsiteY40" fmla="*/ 6466650 h 6858000"/>
              <a:gd name="connsiteX41" fmla="*/ 2041740 w 12192000"/>
              <a:gd name="connsiteY41" fmla="*/ 5723256 h 6858000"/>
              <a:gd name="connsiteX42" fmla="*/ 6547691 w 12192000"/>
              <a:gd name="connsiteY42" fmla="*/ 4179937 h 6858000"/>
              <a:gd name="connsiteX43" fmla="*/ 7406087 w 12192000"/>
              <a:gd name="connsiteY43" fmla="*/ 4179937 h 6858000"/>
              <a:gd name="connsiteX44" fmla="*/ 7835288 w 12192000"/>
              <a:gd name="connsiteY44" fmla="*/ 4923331 h 6858000"/>
              <a:gd name="connsiteX45" fmla="*/ 7406087 w 12192000"/>
              <a:gd name="connsiteY45" fmla="*/ 5666725 h 6858000"/>
              <a:gd name="connsiteX46" fmla="*/ 6547691 w 12192000"/>
              <a:gd name="connsiteY46" fmla="*/ 5666725 h 6858000"/>
              <a:gd name="connsiteX47" fmla="*/ 6118493 w 12192000"/>
              <a:gd name="connsiteY47" fmla="*/ 4923331 h 6858000"/>
              <a:gd name="connsiteX48" fmla="*/ 7895036 w 12192000"/>
              <a:gd name="connsiteY48" fmla="*/ 3415812 h 6858000"/>
              <a:gd name="connsiteX49" fmla="*/ 8753432 w 12192000"/>
              <a:gd name="connsiteY49" fmla="*/ 3415812 h 6858000"/>
              <a:gd name="connsiteX50" fmla="*/ 9182630 w 12192000"/>
              <a:gd name="connsiteY50" fmla="*/ 4159206 h 6858000"/>
              <a:gd name="connsiteX51" fmla="*/ 8753432 w 12192000"/>
              <a:gd name="connsiteY51" fmla="*/ 4902600 h 6858000"/>
              <a:gd name="connsiteX52" fmla="*/ 7895036 w 12192000"/>
              <a:gd name="connsiteY52" fmla="*/ 4902600 h 6858000"/>
              <a:gd name="connsiteX53" fmla="*/ 7465838 w 12192000"/>
              <a:gd name="connsiteY53" fmla="*/ 4159206 h 6858000"/>
              <a:gd name="connsiteX54" fmla="*/ 9241574 w 12192000"/>
              <a:gd name="connsiteY54" fmla="*/ 2615889 h 6858000"/>
              <a:gd name="connsiteX55" fmla="*/ 10099971 w 12192000"/>
              <a:gd name="connsiteY55" fmla="*/ 2615889 h 6858000"/>
              <a:gd name="connsiteX56" fmla="*/ 10529170 w 12192000"/>
              <a:gd name="connsiteY56" fmla="*/ 3359281 h 6858000"/>
              <a:gd name="connsiteX57" fmla="*/ 10099971 w 12192000"/>
              <a:gd name="connsiteY57" fmla="*/ 4102675 h 6858000"/>
              <a:gd name="connsiteX58" fmla="*/ 9241574 w 12192000"/>
              <a:gd name="connsiteY58" fmla="*/ 4102675 h 6858000"/>
              <a:gd name="connsiteX59" fmla="*/ 8812376 w 12192000"/>
              <a:gd name="connsiteY59" fmla="*/ 3359281 h 6858000"/>
              <a:gd name="connsiteX60" fmla="*/ 6547691 w 12192000"/>
              <a:gd name="connsiteY60" fmla="*/ 2615889 h 6858000"/>
              <a:gd name="connsiteX61" fmla="*/ 7406087 w 12192000"/>
              <a:gd name="connsiteY61" fmla="*/ 2615889 h 6858000"/>
              <a:gd name="connsiteX62" fmla="*/ 7835288 w 12192000"/>
              <a:gd name="connsiteY62" fmla="*/ 3359281 h 6858000"/>
              <a:gd name="connsiteX63" fmla="*/ 7406087 w 12192000"/>
              <a:gd name="connsiteY63" fmla="*/ 4102675 h 6858000"/>
              <a:gd name="connsiteX64" fmla="*/ 6547691 w 12192000"/>
              <a:gd name="connsiteY64" fmla="*/ 4102675 h 6858000"/>
              <a:gd name="connsiteX65" fmla="*/ 6118493 w 12192000"/>
              <a:gd name="connsiteY65" fmla="*/ 3359281 h 6858000"/>
              <a:gd name="connsiteX66" fmla="*/ 10596734 w 12192000"/>
              <a:gd name="connsiteY66" fmla="*/ 1851765 h 6858000"/>
              <a:gd name="connsiteX67" fmla="*/ 11455130 w 12192000"/>
              <a:gd name="connsiteY67" fmla="*/ 1851765 h 6858000"/>
              <a:gd name="connsiteX68" fmla="*/ 11884329 w 12192000"/>
              <a:gd name="connsiteY68" fmla="*/ 2595157 h 6858000"/>
              <a:gd name="connsiteX69" fmla="*/ 11455130 w 12192000"/>
              <a:gd name="connsiteY69" fmla="*/ 3338551 h 6858000"/>
              <a:gd name="connsiteX70" fmla="*/ 10596734 w 12192000"/>
              <a:gd name="connsiteY70" fmla="*/ 3338551 h 6858000"/>
              <a:gd name="connsiteX71" fmla="*/ 10167534 w 12192000"/>
              <a:gd name="connsiteY71" fmla="*/ 2595157 h 6858000"/>
              <a:gd name="connsiteX72" fmla="*/ 7895036 w 12192000"/>
              <a:gd name="connsiteY72" fmla="*/ 1851765 h 6858000"/>
              <a:gd name="connsiteX73" fmla="*/ 8753432 w 12192000"/>
              <a:gd name="connsiteY73" fmla="*/ 1851765 h 6858000"/>
              <a:gd name="connsiteX74" fmla="*/ 9182630 w 12192000"/>
              <a:gd name="connsiteY74" fmla="*/ 2595157 h 6858000"/>
              <a:gd name="connsiteX75" fmla="*/ 8753432 w 12192000"/>
              <a:gd name="connsiteY75" fmla="*/ 3338551 h 6858000"/>
              <a:gd name="connsiteX76" fmla="*/ 7895036 w 12192000"/>
              <a:gd name="connsiteY76" fmla="*/ 3338551 h 6858000"/>
              <a:gd name="connsiteX77" fmla="*/ 7465838 w 12192000"/>
              <a:gd name="connsiteY77" fmla="*/ 2595157 h 6858000"/>
              <a:gd name="connsiteX78" fmla="*/ 11955105 w 12192000"/>
              <a:gd name="connsiteY78" fmla="*/ 1051840 h 6858000"/>
              <a:gd name="connsiteX79" fmla="*/ 12192000 w 12192000"/>
              <a:gd name="connsiteY79" fmla="*/ 1051840 h 6858000"/>
              <a:gd name="connsiteX80" fmla="*/ 12192000 w 12192000"/>
              <a:gd name="connsiteY80" fmla="*/ 2538627 h 6858000"/>
              <a:gd name="connsiteX81" fmla="*/ 11955105 w 12192000"/>
              <a:gd name="connsiteY81" fmla="*/ 2538627 h 6858000"/>
              <a:gd name="connsiteX82" fmla="*/ 11525906 w 12192000"/>
              <a:gd name="connsiteY82" fmla="*/ 1795233 h 6858000"/>
              <a:gd name="connsiteX83" fmla="*/ 9241574 w 12192000"/>
              <a:gd name="connsiteY83" fmla="*/ 1051840 h 6858000"/>
              <a:gd name="connsiteX84" fmla="*/ 10099971 w 12192000"/>
              <a:gd name="connsiteY84" fmla="*/ 1051840 h 6858000"/>
              <a:gd name="connsiteX85" fmla="*/ 10529170 w 12192000"/>
              <a:gd name="connsiteY85" fmla="*/ 1795233 h 6858000"/>
              <a:gd name="connsiteX86" fmla="*/ 10099971 w 12192000"/>
              <a:gd name="connsiteY86" fmla="*/ 2538627 h 6858000"/>
              <a:gd name="connsiteX87" fmla="*/ 9241574 w 12192000"/>
              <a:gd name="connsiteY87" fmla="*/ 2538627 h 6858000"/>
              <a:gd name="connsiteX88" fmla="*/ 8812376 w 12192000"/>
              <a:gd name="connsiteY88" fmla="*/ 1795233 h 6858000"/>
              <a:gd name="connsiteX89" fmla="*/ 10596734 w 12192000"/>
              <a:gd name="connsiteY89" fmla="*/ 287715 h 6858000"/>
              <a:gd name="connsiteX90" fmla="*/ 11455130 w 12192000"/>
              <a:gd name="connsiteY90" fmla="*/ 287715 h 6858000"/>
              <a:gd name="connsiteX91" fmla="*/ 11884329 w 12192000"/>
              <a:gd name="connsiteY91" fmla="*/ 1031109 h 6858000"/>
              <a:gd name="connsiteX92" fmla="*/ 11455130 w 12192000"/>
              <a:gd name="connsiteY92" fmla="*/ 1774501 h 6858000"/>
              <a:gd name="connsiteX93" fmla="*/ 10596734 w 12192000"/>
              <a:gd name="connsiteY93" fmla="*/ 1774501 h 6858000"/>
              <a:gd name="connsiteX94" fmla="*/ 10167534 w 12192000"/>
              <a:gd name="connsiteY94" fmla="*/ 1031109 h 6858000"/>
              <a:gd name="connsiteX95" fmla="*/ 7895036 w 12192000"/>
              <a:gd name="connsiteY95" fmla="*/ 287715 h 6858000"/>
              <a:gd name="connsiteX96" fmla="*/ 8753432 w 12192000"/>
              <a:gd name="connsiteY96" fmla="*/ 287715 h 6858000"/>
              <a:gd name="connsiteX97" fmla="*/ 9182630 w 12192000"/>
              <a:gd name="connsiteY97" fmla="*/ 1031109 h 6858000"/>
              <a:gd name="connsiteX98" fmla="*/ 8753432 w 12192000"/>
              <a:gd name="connsiteY98" fmla="*/ 1774501 h 6858000"/>
              <a:gd name="connsiteX99" fmla="*/ 7895036 w 12192000"/>
              <a:gd name="connsiteY99" fmla="*/ 1774501 h 6858000"/>
              <a:gd name="connsiteX100" fmla="*/ 7465838 w 12192000"/>
              <a:gd name="connsiteY100" fmla="*/ 1031109 h 6858000"/>
              <a:gd name="connsiteX101" fmla="*/ 11659380 w 12192000"/>
              <a:gd name="connsiteY101" fmla="*/ 0 h 6858000"/>
              <a:gd name="connsiteX102" fmla="*/ 12192000 w 12192000"/>
              <a:gd name="connsiteY102" fmla="*/ 0 h 6858000"/>
              <a:gd name="connsiteX103" fmla="*/ 12192000 w 12192000"/>
              <a:gd name="connsiteY103" fmla="*/ 974578 h 6858000"/>
              <a:gd name="connsiteX104" fmla="*/ 11955105 w 12192000"/>
              <a:gd name="connsiteY104" fmla="*/ 974578 h 6858000"/>
              <a:gd name="connsiteX105" fmla="*/ 11525906 w 12192000"/>
              <a:gd name="connsiteY105" fmla="*/ 231184 h 6858000"/>
              <a:gd name="connsiteX106" fmla="*/ 10475229 w 12192000"/>
              <a:gd name="connsiteY106" fmla="*/ 0 h 6858000"/>
              <a:gd name="connsiteX107" fmla="*/ 11576635 w 12192000"/>
              <a:gd name="connsiteY107" fmla="*/ 0 h 6858000"/>
              <a:gd name="connsiteX108" fmla="*/ 11455130 w 12192000"/>
              <a:gd name="connsiteY108" fmla="*/ 210453 h 6858000"/>
              <a:gd name="connsiteX109" fmla="*/ 10596734 w 12192000"/>
              <a:gd name="connsiteY109" fmla="*/ 210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2000" h="6858000">
                <a:moveTo>
                  <a:pt x="5179219" y="6543909"/>
                </a:moveTo>
                <a:lnTo>
                  <a:pt x="6037616" y="6543909"/>
                </a:lnTo>
                <a:lnTo>
                  <a:pt x="6218957" y="6858000"/>
                </a:lnTo>
                <a:lnTo>
                  <a:pt x="4997878" y="6858000"/>
                </a:lnTo>
                <a:close/>
                <a:moveTo>
                  <a:pt x="2470939" y="6543909"/>
                </a:moveTo>
                <a:lnTo>
                  <a:pt x="3329335" y="6543909"/>
                </a:lnTo>
                <a:lnTo>
                  <a:pt x="3510676" y="6858000"/>
                </a:lnTo>
                <a:lnTo>
                  <a:pt x="2289599" y="6858000"/>
                </a:lnTo>
                <a:close/>
                <a:moveTo>
                  <a:pt x="0" y="6543909"/>
                </a:moveTo>
                <a:lnTo>
                  <a:pt x="621057" y="6543909"/>
                </a:lnTo>
                <a:lnTo>
                  <a:pt x="802397" y="6858000"/>
                </a:lnTo>
                <a:lnTo>
                  <a:pt x="0" y="6858000"/>
                </a:lnTo>
                <a:close/>
                <a:moveTo>
                  <a:pt x="6547691" y="5743985"/>
                </a:moveTo>
                <a:lnTo>
                  <a:pt x="7406087" y="5743985"/>
                </a:lnTo>
                <a:lnTo>
                  <a:pt x="7835288" y="6487378"/>
                </a:lnTo>
                <a:lnTo>
                  <a:pt x="7621308" y="6858000"/>
                </a:lnTo>
                <a:lnTo>
                  <a:pt x="6332471" y="6858000"/>
                </a:lnTo>
                <a:lnTo>
                  <a:pt x="6118493" y="6487378"/>
                </a:lnTo>
                <a:close/>
                <a:moveTo>
                  <a:pt x="3832554" y="5743985"/>
                </a:moveTo>
                <a:lnTo>
                  <a:pt x="4690951" y="5743985"/>
                </a:lnTo>
                <a:lnTo>
                  <a:pt x="5120151" y="6487378"/>
                </a:lnTo>
                <a:lnTo>
                  <a:pt x="4906172" y="6858000"/>
                </a:lnTo>
                <a:lnTo>
                  <a:pt x="3617334" y="6858000"/>
                </a:lnTo>
                <a:lnTo>
                  <a:pt x="3403355" y="6487378"/>
                </a:lnTo>
                <a:close/>
                <a:moveTo>
                  <a:pt x="7887498" y="4979862"/>
                </a:moveTo>
                <a:lnTo>
                  <a:pt x="8745894" y="4979862"/>
                </a:lnTo>
                <a:lnTo>
                  <a:pt x="9175094" y="5723256"/>
                </a:lnTo>
                <a:lnTo>
                  <a:pt x="8745894" y="6466650"/>
                </a:lnTo>
                <a:lnTo>
                  <a:pt x="7887498" y="6466650"/>
                </a:lnTo>
                <a:lnTo>
                  <a:pt x="7458298" y="5723256"/>
                </a:lnTo>
                <a:close/>
                <a:moveTo>
                  <a:pt x="5179219" y="4979862"/>
                </a:moveTo>
                <a:lnTo>
                  <a:pt x="6037616" y="4979862"/>
                </a:lnTo>
                <a:lnTo>
                  <a:pt x="6466816" y="5723256"/>
                </a:lnTo>
                <a:lnTo>
                  <a:pt x="6037616" y="6466650"/>
                </a:lnTo>
                <a:lnTo>
                  <a:pt x="5179219" y="6466650"/>
                </a:lnTo>
                <a:lnTo>
                  <a:pt x="4750020" y="5723256"/>
                </a:lnTo>
                <a:close/>
                <a:moveTo>
                  <a:pt x="2470939" y="4979862"/>
                </a:moveTo>
                <a:lnTo>
                  <a:pt x="3329335" y="4979862"/>
                </a:lnTo>
                <a:lnTo>
                  <a:pt x="3758535" y="5723256"/>
                </a:lnTo>
                <a:lnTo>
                  <a:pt x="3329335" y="6466650"/>
                </a:lnTo>
                <a:lnTo>
                  <a:pt x="2470939" y="6466650"/>
                </a:lnTo>
                <a:lnTo>
                  <a:pt x="2041740" y="5723256"/>
                </a:lnTo>
                <a:close/>
                <a:moveTo>
                  <a:pt x="6547691" y="4179937"/>
                </a:moveTo>
                <a:lnTo>
                  <a:pt x="7406087" y="4179937"/>
                </a:lnTo>
                <a:lnTo>
                  <a:pt x="7835288" y="4923331"/>
                </a:lnTo>
                <a:lnTo>
                  <a:pt x="7406087" y="5666725"/>
                </a:lnTo>
                <a:lnTo>
                  <a:pt x="6547691" y="5666725"/>
                </a:lnTo>
                <a:lnTo>
                  <a:pt x="6118493" y="4923331"/>
                </a:lnTo>
                <a:close/>
                <a:moveTo>
                  <a:pt x="7895036" y="3415812"/>
                </a:moveTo>
                <a:lnTo>
                  <a:pt x="8753432" y="3415812"/>
                </a:lnTo>
                <a:lnTo>
                  <a:pt x="9182630" y="4159206"/>
                </a:lnTo>
                <a:lnTo>
                  <a:pt x="8753432" y="4902600"/>
                </a:lnTo>
                <a:lnTo>
                  <a:pt x="7895036" y="4902600"/>
                </a:lnTo>
                <a:lnTo>
                  <a:pt x="7465838" y="4159206"/>
                </a:lnTo>
                <a:close/>
                <a:moveTo>
                  <a:pt x="9241574" y="2615889"/>
                </a:moveTo>
                <a:lnTo>
                  <a:pt x="10099971" y="2615889"/>
                </a:lnTo>
                <a:lnTo>
                  <a:pt x="10529170" y="3359281"/>
                </a:lnTo>
                <a:lnTo>
                  <a:pt x="10099971" y="4102675"/>
                </a:lnTo>
                <a:lnTo>
                  <a:pt x="9241574" y="4102675"/>
                </a:lnTo>
                <a:lnTo>
                  <a:pt x="8812376" y="3359281"/>
                </a:lnTo>
                <a:close/>
                <a:moveTo>
                  <a:pt x="6547691" y="2615889"/>
                </a:moveTo>
                <a:lnTo>
                  <a:pt x="7406087" y="2615889"/>
                </a:lnTo>
                <a:lnTo>
                  <a:pt x="7835288" y="3359281"/>
                </a:lnTo>
                <a:lnTo>
                  <a:pt x="7406087" y="4102675"/>
                </a:lnTo>
                <a:lnTo>
                  <a:pt x="6547691" y="4102675"/>
                </a:lnTo>
                <a:lnTo>
                  <a:pt x="6118493" y="3359281"/>
                </a:lnTo>
                <a:close/>
                <a:moveTo>
                  <a:pt x="10596734" y="1851765"/>
                </a:moveTo>
                <a:lnTo>
                  <a:pt x="11455130" y="1851765"/>
                </a:lnTo>
                <a:lnTo>
                  <a:pt x="11884329" y="2595157"/>
                </a:lnTo>
                <a:lnTo>
                  <a:pt x="11455130" y="3338551"/>
                </a:lnTo>
                <a:lnTo>
                  <a:pt x="10596734" y="3338551"/>
                </a:lnTo>
                <a:lnTo>
                  <a:pt x="10167534" y="2595157"/>
                </a:lnTo>
                <a:close/>
                <a:moveTo>
                  <a:pt x="7895036" y="1851765"/>
                </a:moveTo>
                <a:lnTo>
                  <a:pt x="8753432" y="1851765"/>
                </a:lnTo>
                <a:lnTo>
                  <a:pt x="9182630" y="2595157"/>
                </a:lnTo>
                <a:lnTo>
                  <a:pt x="8753432" y="3338551"/>
                </a:lnTo>
                <a:lnTo>
                  <a:pt x="7895036" y="3338551"/>
                </a:lnTo>
                <a:lnTo>
                  <a:pt x="7465838" y="2595157"/>
                </a:lnTo>
                <a:close/>
                <a:moveTo>
                  <a:pt x="11955105" y="1051840"/>
                </a:moveTo>
                <a:lnTo>
                  <a:pt x="12192000" y="1051840"/>
                </a:lnTo>
                <a:lnTo>
                  <a:pt x="12192000" y="2538627"/>
                </a:lnTo>
                <a:lnTo>
                  <a:pt x="11955105" y="2538627"/>
                </a:lnTo>
                <a:lnTo>
                  <a:pt x="11525906" y="1795233"/>
                </a:lnTo>
                <a:close/>
                <a:moveTo>
                  <a:pt x="9241574" y="1051840"/>
                </a:moveTo>
                <a:lnTo>
                  <a:pt x="10099971" y="1051840"/>
                </a:lnTo>
                <a:lnTo>
                  <a:pt x="10529170" y="1795233"/>
                </a:lnTo>
                <a:lnTo>
                  <a:pt x="10099971" y="2538627"/>
                </a:lnTo>
                <a:lnTo>
                  <a:pt x="9241574" y="2538627"/>
                </a:lnTo>
                <a:lnTo>
                  <a:pt x="8812376" y="1795233"/>
                </a:lnTo>
                <a:close/>
                <a:moveTo>
                  <a:pt x="10596734" y="287715"/>
                </a:moveTo>
                <a:lnTo>
                  <a:pt x="11455130" y="287715"/>
                </a:lnTo>
                <a:lnTo>
                  <a:pt x="11884329" y="1031109"/>
                </a:lnTo>
                <a:lnTo>
                  <a:pt x="11455130" y="1774501"/>
                </a:lnTo>
                <a:lnTo>
                  <a:pt x="10596734" y="1774501"/>
                </a:lnTo>
                <a:lnTo>
                  <a:pt x="10167534" y="1031109"/>
                </a:lnTo>
                <a:close/>
                <a:moveTo>
                  <a:pt x="7895036" y="287715"/>
                </a:moveTo>
                <a:lnTo>
                  <a:pt x="8753432" y="287715"/>
                </a:lnTo>
                <a:lnTo>
                  <a:pt x="9182630" y="1031109"/>
                </a:lnTo>
                <a:lnTo>
                  <a:pt x="8753432" y="1774501"/>
                </a:lnTo>
                <a:lnTo>
                  <a:pt x="7895036" y="1774501"/>
                </a:lnTo>
                <a:lnTo>
                  <a:pt x="7465838" y="1031109"/>
                </a:lnTo>
                <a:close/>
                <a:moveTo>
                  <a:pt x="11659380" y="0"/>
                </a:moveTo>
                <a:lnTo>
                  <a:pt x="12192000" y="0"/>
                </a:lnTo>
                <a:lnTo>
                  <a:pt x="12192000" y="974578"/>
                </a:lnTo>
                <a:lnTo>
                  <a:pt x="11955105" y="974578"/>
                </a:lnTo>
                <a:lnTo>
                  <a:pt x="11525906" y="231184"/>
                </a:lnTo>
                <a:close/>
                <a:moveTo>
                  <a:pt x="10475229" y="0"/>
                </a:moveTo>
                <a:lnTo>
                  <a:pt x="11576635" y="0"/>
                </a:lnTo>
                <a:lnTo>
                  <a:pt x="11455130" y="210453"/>
                </a:lnTo>
                <a:lnTo>
                  <a:pt x="10596734" y="210453"/>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5" name="Title 1"/>
          <p:cNvSpPr>
            <a:spLocks noGrp="1"/>
          </p:cNvSpPr>
          <p:nvPr>
            <p:ph type="title"/>
          </p:nvPr>
        </p:nvSpPr>
        <p:spPr>
          <a:xfrm>
            <a:off x="914400" y="508000"/>
            <a:ext cx="2781300" cy="2806700"/>
          </a:xfrm>
        </p:spPr>
        <p:txBody>
          <a:bodyPr/>
          <a:lstStyle>
            <a:lvl1pPr algn="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3789336" y="-431800"/>
            <a:ext cx="5354664" cy="5143500"/>
          </a:xfrm>
          <a:custGeom>
            <a:avLst/>
            <a:gdLst>
              <a:gd name="connsiteX0" fmla="*/ 5014356 w 7139552"/>
              <a:gd name="connsiteY0" fmla="*/ 6219213 h 6858000"/>
              <a:gd name="connsiteX1" fmla="*/ 5971548 w 7139552"/>
              <a:gd name="connsiteY1" fmla="*/ 6219213 h 6858000"/>
              <a:gd name="connsiteX2" fmla="*/ 6340351 w 7139552"/>
              <a:gd name="connsiteY2" fmla="*/ 6858000 h 6858000"/>
              <a:gd name="connsiteX3" fmla="*/ 4645550 w 7139552"/>
              <a:gd name="connsiteY3" fmla="*/ 6858000 h 6858000"/>
              <a:gd name="connsiteX4" fmla="*/ 1988520 w 7139552"/>
              <a:gd name="connsiteY4" fmla="*/ 6219213 h 6858000"/>
              <a:gd name="connsiteX5" fmla="*/ 2945711 w 7139552"/>
              <a:gd name="connsiteY5" fmla="*/ 6219213 h 6858000"/>
              <a:gd name="connsiteX6" fmla="*/ 3314515 w 7139552"/>
              <a:gd name="connsiteY6" fmla="*/ 6858000 h 6858000"/>
              <a:gd name="connsiteX7" fmla="*/ 1619713 w 7139552"/>
              <a:gd name="connsiteY7" fmla="*/ 6858000 h 6858000"/>
              <a:gd name="connsiteX8" fmla="*/ 3498580 w 7139552"/>
              <a:gd name="connsiteY8" fmla="*/ 5367145 h 6858000"/>
              <a:gd name="connsiteX9" fmla="*/ 4455770 w 7139552"/>
              <a:gd name="connsiteY9" fmla="*/ 5367145 h 6858000"/>
              <a:gd name="connsiteX10" fmla="*/ 4934366 w 7139552"/>
              <a:gd name="connsiteY10" fmla="*/ 6196098 h 6858000"/>
              <a:gd name="connsiteX11" fmla="*/ 4552216 w 7139552"/>
              <a:gd name="connsiteY11" fmla="*/ 6858000 h 6858000"/>
              <a:gd name="connsiteX12" fmla="*/ 3402132 w 7139552"/>
              <a:gd name="connsiteY12" fmla="*/ 6858000 h 6858000"/>
              <a:gd name="connsiteX13" fmla="*/ 3019983 w 7139552"/>
              <a:gd name="connsiteY13" fmla="*/ 6196098 h 6858000"/>
              <a:gd name="connsiteX14" fmla="*/ 478597 w 7139552"/>
              <a:gd name="connsiteY14" fmla="*/ 5367145 h 6858000"/>
              <a:gd name="connsiteX15" fmla="*/ 1435788 w 7139552"/>
              <a:gd name="connsiteY15" fmla="*/ 5367145 h 6858000"/>
              <a:gd name="connsiteX16" fmla="*/ 1914386 w 7139552"/>
              <a:gd name="connsiteY16" fmla="*/ 6196098 h 6858000"/>
              <a:gd name="connsiteX17" fmla="*/ 1532234 w 7139552"/>
              <a:gd name="connsiteY17" fmla="*/ 6858000 h 6858000"/>
              <a:gd name="connsiteX18" fmla="*/ 382149 w 7139552"/>
              <a:gd name="connsiteY18" fmla="*/ 6858000 h 6858000"/>
              <a:gd name="connsiteX19" fmla="*/ 0 w 7139552"/>
              <a:gd name="connsiteY19" fmla="*/ 6196098 h 6858000"/>
              <a:gd name="connsiteX20" fmla="*/ 5014356 w 7139552"/>
              <a:gd name="connsiteY20" fmla="*/ 4475155 h 6858000"/>
              <a:gd name="connsiteX21" fmla="*/ 5971548 w 7139552"/>
              <a:gd name="connsiteY21" fmla="*/ 4475155 h 6858000"/>
              <a:gd name="connsiteX22" fmla="*/ 6450144 w 7139552"/>
              <a:gd name="connsiteY22" fmla="*/ 5304108 h 6858000"/>
              <a:gd name="connsiteX23" fmla="*/ 6152652 w 7139552"/>
              <a:gd name="connsiteY23" fmla="*/ 5819381 h 6858000"/>
              <a:gd name="connsiteX24" fmla="*/ 6152652 w 7139552"/>
              <a:gd name="connsiteY24" fmla="*/ 6000919 h 6858000"/>
              <a:gd name="connsiteX25" fmla="*/ 6518561 w 7139552"/>
              <a:gd name="connsiteY25" fmla="*/ 5367145 h 6858000"/>
              <a:gd name="connsiteX26" fmla="*/ 7139552 w 7139552"/>
              <a:gd name="connsiteY26" fmla="*/ 5367145 h 6858000"/>
              <a:gd name="connsiteX27" fmla="*/ 7139552 w 7139552"/>
              <a:gd name="connsiteY27" fmla="*/ 6858000 h 6858000"/>
              <a:gd name="connsiteX28" fmla="*/ 6422113 w 7139552"/>
              <a:gd name="connsiteY28" fmla="*/ 6858000 h 6858000"/>
              <a:gd name="connsiteX29" fmla="*/ 6039965 w 7139552"/>
              <a:gd name="connsiteY29" fmla="*/ 6196098 h 6858000"/>
              <a:gd name="connsiteX30" fmla="*/ 6105506 w 7139552"/>
              <a:gd name="connsiteY30" fmla="*/ 6082576 h 6858000"/>
              <a:gd name="connsiteX31" fmla="*/ 6000695 w 7139552"/>
              <a:gd name="connsiteY31" fmla="*/ 6082576 h 6858000"/>
              <a:gd name="connsiteX32" fmla="*/ 5971548 w 7139552"/>
              <a:gd name="connsiteY32" fmla="*/ 6133061 h 6858000"/>
              <a:gd name="connsiteX33" fmla="*/ 5014356 w 7139552"/>
              <a:gd name="connsiteY33" fmla="*/ 6133061 h 6858000"/>
              <a:gd name="connsiteX34" fmla="*/ 4535759 w 7139552"/>
              <a:gd name="connsiteY34" fmla="*/ 5304108 h 6858000"/>
              <a:gd name="connsiteX35" fmla="*/ 1988520 w 7139552"/>
              <a:gd name="connsiteY35" fmla="*/ 4475155 h 6858000"/>
              <a:gd name="connsiteX36" fmla="*/ 2945711 w 7139552"/>
              <a:gd name="connsiteY36" fmla="*/ 4475155 h 6858000"/>
              <a:gd name="connsiteX37" fmla="*/ 3424307 w 7139552"/>
              <a:gd name="connsiteY37" fmla="*/ 5304108 h 6858000"/>
              <a:gd name="connsiteX38" fmla="*/ 2945711 w 7139552"/>
              <a:gd name="connsiteY38" fmla="*/ 6133061 h 6858000"/>
              <a:gd name="connsiteX39" fmla="*/ 1988520 w 7139552"/>
              <a:gd name="connsiteY39" fmla="*/ 6133061 h 6858000"/>
              <a:gd name="connsiteX40" fmla="*/ 1509922 w 7139552"/>
              <a:gd name="connsiteY40" fmla="*/ 5304108 h 6858000"/>
              <a:gd name="connsiteX41" fmla="*/ 6518561 w 7139552"/>
              <a:gd name="connsiteY41" fmla="*/ 3623088 h 6858000"/>
              <a:gd name="connsiteX42" fmla="*/ 7139552 w 7139552"/>
              <a:gd name="connsiteY42" fmla="*/ 3623088 h 6858000"/>
              <a:gd name="connsiteX43" fmla="*/ 7139552 w 7139552"/>
              <a:gd name="connsiteY43" fmla="*/ 5280994 h 6858000"/>
              <a:gd name="connsiteX44" fmla="*/ 6518561 w 7139552"/>
              <a:gd name="connsiteY44" fmla="*/ 5280994 h 6858000"/>
              <a:gd name="connsiteX45" fmla="*/ 6039965 w 7139552"/>
              <a:gd name="connsiteY45" fmla="*/ 4452041 h 6858000"/>
              <a:gd name="connsiteX46" fmla="*/ 3498580 w 7139552"/>
              <a:gd name="connsiteY46" fmla="*/ 3623088 h 6858000"/>
              <a:gd name="connsiteX47" fmla="*/ 4455770 w 7139552"/>
              <a:gd name="connsiteY47" fmla="*/ 3623088 h 6858000"/>
              <a:gd name="connsiteX48" fmla="*/ 4934366 w 7139552"/>
              <a:gd name="connsiteY48" fmla="*/ 4452041 h 6858000"/>
              <a:gd name="connsiteX49" fmla="*/ 4455770 w 7139552"/>
              <a:gd name="connsiteY49" fmla="*/ 5280994 h 6858000"/>
              <a:gd name="connsiteX50" fmla="*/ 3498580 w 7139552"/>
              <a:gd name="connsiteY50" fmla="*/ 5280994 h 6858000"/>
              <a:gd name="connsiteX51" fmla="*/ 3019983 w 7139552"/>
              <a:gd name="connsiteY51" fmla="*/ 4452041 h 6858000"/>
              <a:gd name="connsiteX52" fmla="*/ 478597 w 7139552"/>
              <a:gd name="connsiteY52" fmla="*/ 3623088 h 6858000"/>
              <a:gd name="connsiteX53" fmla="*/ 1435788 w 7139552"/>
              <a:gd name="connsiteY53" fmla="*/ 3623088 h 6858000"/>
              <a:gd name="connsiteX54" fmla="*/ 1914386 w 7139552"/>
              <a:gd name="connsiteY54" fmla="*/ 4452041 h 6858000"/>
              <a:gd name="connsiteX55" fmla="*/ 1435788 w 7139552"/>
              <a:gd name="connsiteY55" fmla="*/ 5280994 h 6858000"/>
              <a:gd name="connsiteX56" fmla="*/ 478597 w 7139552"/>
              <a:gd name="connsiteY56" fmla="*/ 5280994 h 6858000"/>
              <a:gd name="connsiteX57" fmla="*/ 0 w 7139552"/>
              <a:gd name="connsiteY57" fmla="*/ 4452041 h 6858000"/>
              <a:gd name="connsiteX58" fmla="*/ 5014356 w 7139552"/>
              <a:gd name="connsiteY58" fmla="*/ 2731098 h 6858000"/>
              <a:gd name="connsiteX59" fmla="*/ 5971548 w 7139552"/>
              <a:gd name="connsiteY59" fmla="*/ 2731098 h 6858000"/>
              <a:gd name="connsiteX60" fmla="*/ 6450144 w 7139552"/>
              <a:gd name="connsiteY60" fmla="*/ 3560051 h 6858000"/>
              <a:gd name="connsiteX61" fmla="*/ 5971548 w 7139552"/>
              <a:gd name="connsiteY61" fmla="*/ 4389004 h 6858000"/>
              <a:gd name="connsiteX62" fmla="*/ 5014356 w 7139552"/>
              <a:gd name="connsiteY62" fmla="*/ 4389004 h 6858000"/>
              <a:gd name="connsiteX63" fmla="*/ 4535759 w 7139552"/>
              <a:gd name="connsiteY63" fmla="*/ 3560051 h 6858000"/>
              <a:gd name="connsiteX64" fmla="*/ 1988520 w 7139552"/>
              <a:gd name="connsiteY64" fmla="*/ 2731098 h 6858000"/>
              <a:gd name="connsiteX65" fmla="*/ 2945711 w 7139552"/>
              <a:gd name="connsiteY65" fmla="*/ 2731098 h 6858000"/>
              <a:gd name="connsiteX66" fmla="*/ 3424307 w 7139552"/>
              <a:gd name="connsiteY66" fmla="*/ 3560051 h 6858000"/>
              <a:gd name="connsiteX67" fmla="*/ 2945711 w 7139552"/>
              <a:gd name="connsiteY67" fmla="*/ 4389004 h 6858000"/>
              <a:gd name="connsiteX68" fmla="*/ 1988520 w 7139552"/>
              <a:gd name="connsiteY68" fmla="*/ 4389004 h 6858000"/>
              <a:gd name="connsiteX69" fmla="*/ 1509922 w 7139552"/>
              <a:gd name="connsiteY69" fmla="*/ 3560051 h 6858000"/>
              <a:gd name="connsiteX70" fmla="*/ 6518561 w 7139552"/>
              <a:gd name="connsiteY70" fmla="*/ 1879028 h 6858000"/>
              <a:gd name="connsiteX71" fmla="*/ 7139552 w 7139552"/>
              <a:gd name="connsiteY71" fmla="*/ 1879028 h 6858000"/>
              <a:gd name="connsiteX72" fmla="*/ 7139552 w 7139552"/>
              <a:gd name="connsiteY72" fmla="*/ 3536933 h 6858000"/>
              <a:gd name="connsiteX73" fmla="*/ 6518561 w 7139552"/>
              <a:gd name="connsiteY73" fmla="*/ 3536933 h 6858000"/>
              <a:gd name="connsiteX74" fmla="*/ 6039965 w 7139552"/>
              <a:gd name="connsiteY74" fmla="*/ 2707982 h 6858000"/>
              <a:gd name="connsiteX75" fmla="*/ 3499647 w 7139552"/>
              <a:gd name="connsiteY75" fmla="*/ 1879028 h 6858000"/>
              <a:gd name="connsiteX76" fmla="*/ 4456836 w 7139552"/>
              <a:gd name="connsiteY76" fmla="*/ 1879028 h 6858000"/>
              <a:gd name="connsiteX77" fmla="*/ 4935434 w 7139552"/>
              <a:gd name="connsiteY77" fmla="*/ 2707982 h 6858000"/>
              <a:gd name="connsiteX78" fmla="*/ 4456836 w 7139552"/>
              <a:gd name="connsiteY78" fmla="*/ 3536933 h 6858000"/>
              <a:gd name="connsiteX79" fmla="*/ 3499647 w 7139552"/>
              <a:gd name="connsiteY79" fmla="*/ 3536933 h 6858000"/>
              <a:gd name="connsiteX80" fmla="*/ 3021049 w 7139552"/>
              <a:gd name="connsiteY80" fmla="*/ 2707982 h 6858000"/>
              <a:gd name="connsiteX81" fmla="*/ 5014356 w 7139552"/>
              <a:gd name="connsiteY81" fmla="*/ 987038 h 6858000"/>
              <a:gd name="connsiteX82" fmla="*/ 5971548 w 7139552"/>
              <a:gd name="connsiteY82" fmla="*/ 987038 h 6858000"/>
              <a:gd name="connsiteX83" fmla="*/ 6450144 w 7139552"/>
              <a:gd name="connsiteY83" fmla="*/ 1815990 h 6858000"/>
              <a:gd name="connsiteX84" fmla="*/ 5971548 w 7139552"/>
              <a:gd name="connsiteY84" fmla="*/ 2644943 h 6858000"/>
              <a:gd name="connsiteX85" fmla="*/ 5014356 w 7139552"/>
              <a:gd name="connsiteY85" fmla="*/ 2644943 h 6858000"/>
              <a:gd name="connsiteX86" fmla="*/ 4535759 w 7139552"/>
              <a:gd name="connsiteY86" fmla="*/ 1815990 h 6858000"/>
              <a:gd name="connsiteX87" fmla="*/ 1988520 w 7139552"/>
              <a:gd name="connsiteY87" fmla="*/ 987038 h 6858000"/>
              <a:gd name="connsiteX88" fmla="*/ 2945711 w 7139552"/>
              <a:gd name="connsiteY88" fmla="*/ 987038 h 6858000"/>
              <a:gd name="connsiteX89" fmla="*/ 3424307 w 7139552"/>
              <a:gd name="connsiteY89" fmla="*/ 1815990 h 6858000"/>
              <a:gd name="connsiteX90" fmla="*/ 2945711 w 7139552"/>
              <a:gd name="connsiteY90" fmla="*/ 2644943 h 6858000"/>
              <a:gd name="connsiteX91" fmla="*/ 1988520 w 7139552"/>
              <a:gd name="connsiteY91" fmla="*/ 2644943 h 6858000"/>
              <a:gd name="connsiteX92" fmla="*/ 1509922 w 7139552"/>
              <a:gd name="connsiteY92" fmla="*/ 1815990 h 6858000"/>
              <a:gd name="connsiteX93" fmla="*/ 6518561 w 7139552"/>
              <a:gd name="connsiteY93" fmla="*/ 134967 h 6858000"/>
              <a:gd name="connsiteX94" fmla="*/ 7139552 w 7139552"/>
              <a:gd name="connsiteY94" fmla="*/ 134967 h 6858000"/>
              <a:gd name="connsiteX95" fmla="*/ 7139552 w 7139552"/>
              <a:gd name="connsiteY95" fmla="*/ 1792873 h 6858000"/>
              <a:gd name="connsiteX96" fmla="*/ 6518561 w 7139552"/>
              <a:gd name="connsiteY96" fmla="*/ 1792873 h 6858000"/>
              <a:gd name="connsiteX97" fmla="*/ 6039963 w 7139552"/>
              <a:gd name="connsiteY97" fmla="*/ 963920 h 6858000"/>
              <a:gd name="connsiteX98" fmla="*/ 3499647 w 7139552"/>
              <a:gd name="connsiteY98" fmla="*/ 134967 h 6858000"/>
              <a:gd name="connsiteX99" fmla="*/ 4456836 w 7139552"/>
              <a:gd name="connsiteY99" fmla="*/ 134967 h 6858000"/>
              <a:gd name="connsiteX100" fmla="*/ 4935434 w 7139552"/>
              <a:gd name="connsiteY100" fmla="*/ 963920 h 6858000"/>
              <a:gd name="connsiteX101" fmla="*/ 4456836 w 7139552"/>
              <a:gd name="connsiteY101" fmla="*/ 1792873 h 6858000"/>
              <a:gd name="connsiteX102" fmla="*/ 3499647 w 7139552"/>
              <a:gd name="connsiteY102" fmla="*/ 1792873 h 6858000"/>
              <a:gd name="connsiteX103" fmla="*/ 3021049 w 7139552"/>
              <a:gd name="connsiteY103" fmla="*/ 963920 h 6858000"/>
              <a:gd name="connsiteX104" fmla="*/ 6490379 w 7139552"/>
              <a:gd name="connsiteY104" fmla="*/ 0 h 6858000"/>
              <a:gd name="connsiteX105" fmla="*/ 7139552 w 7139552"/>
              <a:gd name="connsiteY105" fmla="*/ 0 h 6858000"/>
              <a:gd name="connsiteX106" fmla="*/ 7139552 w 7139552"/>
              <a:gd name="connsiteY106" fmla="*/ 48813 h 6858000"/>
              <a:gd name="connsiteX107" fmla="*/ 6518561 w 7139552"/>
              <a:gd name="connsiteY107" fmla="*/ 48813 h 6858000"/>
              <a:gd name="connsiteX108" fmla="*/ 4577288 w 7139552"/>
              <a:gd name="connsiteY108" fmla="*/ 0 h 6858000"/>
              <a:gd name="connsiteX109" fmla="*/ 6408615 w 7139552"/>
              <a:gd name="connsiteY109" fmla="*/ 0 h 6858000"/>
              <a:gd name="connsiteX110" fmla="*/ 6450144 w 7139552"/>
              <a:gd name="connsiteY110" fmla="*/ 71930 h 6858000"/>
              <a:gd name="connsiteX111" fmla="*/ 5971548 w 7139552"/>
              <a:gd name="connsiteY111" fmla="*/ 900883 h 6858000"/>
              <a:gd name="connsiteX112" fmla="*/ 5014356 w 7139552"/>
              <a:gd name="connsiteY112" fmla="*/ 900883 h 6858000"/>
              <a:gd name="connsiteX113" fmla="*/ 4535759 w 7139552"/>
              <a:gd name="connsiteY113" fmla="*/ 719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139552" h="6858000">
                <a:moveTo>
                  <a:pt x="5014356" y="6219213"/>
                </a:moveTo>
                <a:lnTo>
                  <a:pt x="5971548" y="6219213"/>
                </a:lnTo>
                <a:lnTo>
                  <a:pt x="6340351" y="6858000"/>
                </a:lnTo>
                <a:lnTo>
                  <a:pt x="4645550" y="6858000"/>
                </a:lnTo>
                <a:close/>
                <a:moveTo>
                  <a:pt x="1988520" y="6219213"/>
                </a:moveTo>
                <a:lnTo>
                  <a:pt x="2945711" y="6219213"/>
                </a:lnTo>
                <a:lnTo>
                  <a:pt x="3314515" y="6858000"/>
                </a:lnTo>
                <a:lnTo>
                  <a:pt x="1619713" y="6858000"/>
                </a:lnTo>
                <a:close/>
                <a:moveTo>
                  <a:pt x="3498580" y="5367145"/>
                </a:moveTo>
                <a:lnTo>
                  <a:pt x="4455770" y="5367145"/>
                </a:lnTo>
                <a:lnTo>
                  <a:pt x="4934366" y="6196098"/>
                </a:lnTo>
                <a:lnTo>
                  <a:pt x="4552216" y="6858000"/>
                </a:lnTo>
                <a:lnTo>
                  <a:pt x="3402132" y="6858000"/>
                </a:lnTo>
                <a:lnTo>
                  <a:pt x="3019983" y="6196098"/>
                </a:lnTo>
                <a:close/>
                <a:moveTo>
                  <a:pt x="478597" y="5367145"/>
                </a:moveTo>
                <a:lnTo>
                  <a:pt x="1435788" y="5367145"/>
                </a:lnTo>
                <a:lnTo>
                  <a:pt x="1914386" y="6196098"/>
                </a:lnTo>
                <a:lnTo>
                  <a:pt x="1532234" y="6858000"/>
                </a:lnTo>
                <a:lnTo>
                  <a:pt x="382149" y="6858000"/>
                </a:lnTo>
                <a:lnTo>
                  <a:pt x="0" y="6196098"/>
                </a:lnTo>
                <a:close/>
                <a:moveTo>
                  <a:pt x="5014356" y="4475155"/>
                </a:moveTo>
                <a:lnTo>
                  <a:pt x="5971548" y="4475155"/>
                </a:lnTo>
                <a:lnTo>
                  <a:pt x="6450144" y="5304108"/>
                </a:lnTo>
                <a:lnTo>
                  <a:pt x="6152652" y="5819381"/>
                </a:lnTo>
                <a:lnTo>
                  <a:pt x="6152652" y="6000919"/>
                </a:lnTo>
                <a:lnTo>
                  <a:pt x="6518561" y="5367145"/>
                </a:lnTo>
                <a:lnTo>
                  <a:pt x="7139552" y="5367145"/>
                </a:lnTo>
                <a:lnTo>
                  <a:pt x="7139552" y="6858000"/>
                </a:lnTo>
                <a:lnTo>
                  <a:pt x="6422113" y="6858000"/>
                </a:lnTo>
                <a:lnTo>
                  <a:pt x="6039965" y="6196098"/>
                </a:lnTo>
                <a:lnTo>
                  <a:pt x="6105506" y="6082576"/>
                </a:lnTo>
                <a:lnTo>
                  <a:pt x="6000695" y="6082576"/>
                </a:lnTo>
                <a:lnTo>
                  <a:pt x="5971548" y="6133061"/>
                </a:lnTo>
                <a:lnTo>
                  <a:pt x="5014356" y="6133061"/>
                </a:lnTo>
                <a:lnTo>
                  <a:pt x="4535759" y="5304108"/>
                </a:lnTo>
                <a:close/>
                <a:moveTo>
                  <a:pt x="1988520" y="4475155"/>
                </a:moveTo>
                <a:lnTo>
                  <a:pt x="2945711" y="4475155"/>
                </a:lnTo>
                <a:lnTo>
                  <a:pt x="3424307" y="5304108"/>
                </a:lnTo>
                <a:lnTo>
                  <a:pt x="2945711" y="6133061"/>
                </a:lnTo>
                <a:lnTo>
                  <a:pt x="1988520" y="6133061"/>
                </a:lnTo>
                <a:lnTo>
                  <a:pt x="1509922" y="5304108"/>
                </a:lnTo>
                <a:close/>
                <a:moveTo>
                  <a:pt x="6518561" y="3623088"/>
                </a:moveTo>
                <a:lnTo>
                  <a:pt x="7139552" y="3623088"/>
                </a:lnTo>
                <a:lnTo>
                  <a:pt x="7139552" y="5280994"/>
                </a:lnTo>
                <a:lnTo>
                  <a:pt x="6518561" y="5280994"/>
                </a:lnTo>
                <a:lnTo>
                  <a:pt x="6039965" y="4452041"/>
                </a:lnTo>
                <a:close/>
                <a:moveTo>
                  <a:pt x="3498580" y="3623088"/>
                </a:moveTo>
                <a:lnTo>
                  <a:pt x="4455770" y="3623088"/>
                </a:lnTo>
                <a:lnTo>
                  <a:pt x="4934366" y="4452041"/>
                </a:lnTo>
                <a:lnTo>
                  <a:pt x="4455770" y="5280994"/>
                </a:lnTo>
                <a:lnTo>
                  <a:pt x="3498580" y="5280994"/>
                </a:lnTo>
                <a:lnTo>
                  <a:pt x="3019983" y="4452041"/>
                </a:lnTo>
                <a:close/>
                <a:moveTo>
                  <a:pt x="478597" y="3623088"/>
                </a:moveTo>
                <a:lnTo>
                  <a:pt x="1435788" y="3623088"/>
                </a:lnTo>
                <a:lnTo>
                  <a:pt x="1914386" y="4452041"/>
                </a:lnTo>
                <a:lnTo>
                  <a:pt x="1435788" y="5280994"/>
                </a:lnTo>
                <a:lnTo>
                  <a:pt x="478597" y="5280994"/>
                </a:lnTo>
                <a:lnTo>
                  <a:pt x="0" y="4452041"/>
                </a:lnTo>
                <a:close/>
                <a:moveTo>
                  <a:pt x="5014356" y="2731098"/>
                </a:moveTo>
                <a:lnTo>
                  <a:pt x="5971548" y="2731098"/>
                </a:lnTo>
                <a:lnTo>
                  <a:pt x="6450144" y="3560051"/>
                </a:lnTo>
                <a:lnTo>
                  <a:pt x="5971548" y="4389004"/>
                </a:lnTo>
                <a:lnTo>
                  <a:pt x="5014356" y="4389004"/>
                </a:lnTo>
                <a:lnTo>
                  <a:pt x="4535759" y="3560051"/>
                </a:lnTo>
                <a:close/>
                <a:moveTo>
                  <a:pt x="1988520" y="2731098"/>
                </a:moveTo>
                <a:lnTo>
                  <a:pt x="2945711" y="2731098"/>
                </a:lnTo>
                <a:lnTo>
                  <a:pt x="3424307" y="3560051"/>
                </a:lnTo>
                <a:lnTo>
                  <a:pt x="2945711" y="4389004"/>
                </a:lnTo>
                <a:lnTo>
                  <a:pt x="1988520" y="4389004"/>
                </a:lnTo>
                <a:lnTo>
                  <a:pt x="1509922" y="3560051"/>
                </a:lnTo>
                <a:close/>
                <a:moveTo>
                  <a:pt x="6518561" y="1879028"/>
                </a:moveTo>
                <a:lnTo>
                  <a:pt x="7139552" y="1879028"/>
                </a:lnTo>
                <a:lnTo>
                  <a:pt x="7139552" y="3536933"/>
                </a:lnTo>
                <a:lnTo>
                  <a:pt x="6518561" y="3536933"/>
                </a:lnTo>
                <a:lnTo>
                  <a:pt x="6039965" y="2707982"/>
                </a:lnTo>
                <a:close/>
                <a:moveTo>
                  <a:pt x="3499647" y="1879028"/>
                </a:moveTo>
                <a:lnTo>
                  <a:pt x="4456836" y="1879028"/>
                </a:lnTo>
                <a:lnTo>
                  <a:pt x="4935434" y="2707982"/>
                </a:lnTo>
                <a:lnTo>
                  <a:pt x="4456836" y="3536933"/>
                </a:lnTo>
                <a:lnTo>
                  <a:pt x="3499647" y="3536933"/>
                </a:lnTo>
                <a:lnTo>
                  <a:pt x="3021049" y="2707982"/>
                </a:lnTo>
                <a:close/>
                <a:moveTo>
                  <a:pt x="5014356" y="987038"/>
                </a:moveTo>
                <a:lnTo>
                  <a:pt x="5971548" y="987038"/>
                </a:lnTo>
                <a:lnTo>
                  <a:pt x="6450144" y="1815990"/>
                </a:lnTo>
                <a:lnTo>
                  <a:pt x="5971548" y="2644943"/>
                </a:lnTo>
                <a:lnTo>
                  <a:pt x="5014356" y="2644943"/>
                </a:lnTo>
                <a:lnTo>
                  <a:pt x="4535759" y="1815990"/>
                </a:lnTo>
                <a:close/>
                <a:moveTo>
                  <a:pt x="1988520" y="987038"/>
                </a:moveTo>
                <a:lnTo>
                  <a:pt x="2945711" y="987038"/>
                </a:lnTo>
                <a:lnTo>
                  <a:pt x="3424307" y="1815990"/>
                </a:lnTo>
                <a:lnTo>
                  <a:pt x="2945711" y="2644943"/>
                </a:lnTo>
                <a:lnTo>
                  <a:pt x="1988520" y="2644943"/>
                </a:lnTo>
                <a:lnTo>
                  <a:pt x="1509922" y="1815990"/>
                </a:lnTo>
                <a:close/>
                <a:moveTo>
                  <a:pt x="6518561" y="134967"/>
                </a:moveTo>
                <a:lnTo>
                  <a:pt x="7139552" y="134967"/>
                </a:lnTo>
                <a:lnTo>
                  <a:pt x="7139552" y="1792873"/>
                </a:lnTo>
                <a:lnTo>
                  <a:pt x="6518561" y="1792873"/>
                </a:lnTo>
                <a:lnTo>
                  <a:pt x="6039963" y="963920"/>
                </a:lnTo>
                <a:close/>
                <a:moveTo>
                  <a:pt x="3499647" y="134967"/>
                </a:moveTo>
                <a:lnTo>
                  <a:pt x="4456836" y="134967"/>
                </a:lnTo>
                <a:lnTo>
                  <a:pt x="4935434" y="963920"/>
                </a:lnTo>
                <a:lnTo>
                  <a:pt x="4456836" y="1792873"/>
                </a:lnTo>
                <a:lnTo>
                  <a:pt x="3499647" y="1792873"/>
                </a:lnTo>
                <a:lnTo>
                  <a:pt x="3021049" y="963920"/>
                </a:lnTo>
                <a:close/>
                <a:moveTo>
                  <a:pt x="6490379" y="0"/>
                </a:moveTo>
                <a:lnTo>
                  <a:pt x="7139552" y="0"/>
                </a:lnTo>
                <a:lnTo>
                  <a:pt x="7139552" y="48813"/>
                </a:lnTo>
                <a:lnTo>
                  <a:pt x="6518561" y="48813"/>
                </a:lnTo>
                <a:close/>
                <a:moveTo>
                  <a:pt x="4577288" y="0"/>
                </a:moveTo>
                <a:lnTo>
                  <a:pt x="6408615" y="0"/>
                </a:lnTo>
                <a:lnTo>
                  <a:pt x="6450144" y="71930"/>
                </a:lnTo>
                <a:lnTo>
                  <a:pt x="5971548" y="900883"/>
                </a:lnTo>
                <a:lnTo>
                  <a:pt x="5014356" y="900883"/>
                </a:lnTo>
                <a:lnTo>
                  <a:pt x="4535759" y="71930"/>
                </a:lnTo>
                <a:close/>
              </a:path>
            </a:pathLst>
          </a:custGeom>
          <a:pattFill prst="pct5">
            <a:fgClr>
              <a:schemeClr val="tx1"/>
            </a:fgClr>
            <a:bgClr>
              <a:schemeClr val="bg1"/>
            </a:bgClr>
          </a:pattFill>
        </p:spPr>
        <p:txBody>
          <a:bodyPr wrap="square" anchor="ctr">
            <a:noAutofit/>
          </a:bodyPr>
          <a:lstStyle>
            <a:lvl1pPr algn="ctr">
              <a:defRPr sz="900" baseline="0"/>
            </a:lvl1pPr>
          </a:lstStyle>
          <a:p>
            <a:r>
              <a:rPr lang="en-US"/>
              <a:t>Drag / Drop image</a:t>
            </a:r>
          </a:p>
        </p:txBody>
      </p:sp>
      <p:sp>
        <p:nvSpPr>
          <p:cNvPr id="5" name="Title 11"/>
          <p:cNvSpPr>
            <a:spLocks noGrp="1"/>
          </p:cNvSpPr>
          <p:nvPr>
            <p:ph type="title"/>
          </p:nvPr>
        </p:nvSpPr>
        <p:spPr>
          <a:xfrm>
            <a:off x="914401" y="381000"/>
            <a:ext cx="2675512" cy="2004136"/>
          </a:xfrm>
        </p:spPr>
        <p:txBody>
          <a:bodyPr/>
          <a:lstStyle>
            <a:lvl1pPr algn="l">
              <a:defRPr sz="2700"/>
            </a:lvl1pPr>
          </a:lstStyle>
          <a:p>
            <a:r>
              <a:rPr lang="en-US" dirty="0"/>
              <a:t>Click to edit Master title style</a:t>
            </a:r>
          </a:p>
        </p:txBody>
      </p:sp>
      <p:sp>
        <p:nvSpPr>
          <p:cNvPr id="2" name="Номер слайда 21">
            <a:extLst>
              <a:ext uri="{FF2B5EF4-FFF2-40B4-BE49-F238E27FC236}">
                <a16:creationId xmlns:a16="http://schemas.microsoft.com/office/drawing/2014/main" id="{CFCCF901-59D1-89EE-5E14-C0A0DAA8683F}"/>
              </a:ext>
            </a:extLst>
          </p:cNvPr>
          <p:cNvSpPr>
            <a:spLocks noGrp="1"/>
          </p:cNvSpPr>
          <p:nvPr>
            <p:ph type="sldNum" sz="quarter" idx="4"/>
          </p:nvPr>
        </p:nvSpPr>
        <p:spPr>
          <a:xfrm>
            <a:off x="0" y="4852190"/>
            <a:ext cx="422909" cy="211423"/>
          </a:xfrm>
          <a:prstGeom prst="rect">
            <a:avLst/>
          </a:prstGeom>
          <a:noFill/>
        </p:spPr>
        <p:txBody>
          <a:bodyPr vert="horz" lIns="0" tIns="0" rIns="0" bIns="0" rtlCol="0" anchor="ctr"/>
          <a:lstStyle>
            <a:lvl1pPr algn="ctr">
              <a:defRPr sz="600" b="1" i="0">
                <a:solidFill>
                  <a:schemeClr val="tx2">
                    <a:alpha val="30000"/>
                  </a:schemeClr>
                </a:solidFill>
                <a:latin typeface="Belleza" panose="02000503050000020003" pitchFamily="2" charset="77"/>
              </a:defRPr>
            </a:lvl1pPr>
          </a:lstStyle>
          <a:p>
            <a:fld id="{D8D877B3-D348-4611-9BDB-C5374591D95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5C5BE1F-DE3C-A441-8D3D-81105ED1D690}"/>
              </a:ext>
            </a:extLst>
          </p:cNvPr>
          <p:cNvSpPr/>
          <p:nvPr userDrawn="1"/>
        </p:nvSpPr>
        <p:spPr>
          <a:xfrm rot="10800000">
            <a:off x="-3" y="-9947"/>
            <a:ext cx="445136" cy="5163223"/>
          </a:xfrm>
          <a:prstGeom prst="rect">
            <a:avLst/>
          </a:prstGeom>
          <a:gradFill>
            <a:gsLst>
              <a:gs pos="0">
                <a:schemeClr val="accent1">
                  <a:lumMod val="5000"/>
                  <a:lumOff val="95000"/>
                </a:schemeClr>
              </a:gs>
              <a:gs pos="74000">
                <a:srgbClr val="3AA433"/>
              </a:gs>
              <a:gs pos="83000">
                <a:srgbClr val="3AA433"/>
              </a:gs>
              <a:gs pos="100000">
                <a:srgbClr val="3AA433"/>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Заголовок 1"/>
          <p:cNvSpPr>
            <a:spLocks noGrp="1"/>
          </p:cNvSpPr>
          <p:nvPr>
            <p:ph type="title"/>
          </p:nvPr>
        </p:nvSpPr>
        <p:spPr>
          <a:xfrm>
            <a:off x="673771" y="8841"/>
            <a:ext cx="8047319" cy="957531"/>
          </a:xfrm>
          <a:prstGeom prst="rect">
            <a:avLst/>
          </a:prstGeom>
          <a:effectLst/>
        </p:spPr>
        <p:txBody>
          <a:bodyPr vert="horz" lIns="0" tIns="144018" rIns="0" bIns="0" rtlCol="0" anchor="t" anchorCtr="0">
            <a:noAutofit/>
          </a:bodyPr>
          <a:lstStyle/>
          <a:p>
            <a:r>
              <a:rPr lang="en-US" dirty="0"/>
              <a:t>Your title here</a:t>
            </a:r>
          </a:p>
        </p:txBody>
      </p:sp>
      <p:sp>
        <p:nvSpPr>
          <p:cNvPr id="3" name="Текст 2"/>
          <p:cNvSpPr>
            <a:spLocks noGrp="1"/>
          </p:cNvSpPr>
          <p:nvPr>
            <p:ph type="body" idx="1"/>
          </p:nvPr>
        </p:nvSpPr>
        <p:spPr>
          <a:xfrm>
            <a:off x="880110" y="966372"/>
            <a:ext cx="7840980" cy="3596058"/>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p:txBody>
      </p:sp>
      <p:sp>
        <p:nvSpPr>
          <p:cNvPr id="6" name="Номер слайда 21"/>
          <p:cNvSpPr>
            <a:spLocks noGrp="1"/>
          </p:cNvSpPr>
          <p:nvPr>
            <p:ph type="sldNum" sz="quarter" idx="4"/>
          </p:nvPr>
        </p:nvSpPr>
        <p:spPr>
          <a:xfrm>
            <a:off x="0" y="4852190"/>
            <a:ext cx="422909" cy="211423"/>
          </a:xfrm>
          <a:prstGeom prst="rect">
            <a:avLst/>
          </a:prstGeom>
          <a:noFill/>
        </p:spPr>
        <p:txBody>
          <a:bodyPr vert="horz" lIns="0" tIns="0" rIns="0" bIns="0" rtlCol="0" anchor="ctr"/>
          <a:lstStyle>
            <a:lvl1pPr algn="ctr">
              <a:defRPr sz="600" b="1" i="0">
                <a:solidFill>
                  <a:schemeClr val="tx2">
                    <a:alpha val="30000"/>
                  </a:schemeClr>
                </a:solidFill>
                <a:latin typeface="Belleza" panose="02000503050000020003" pitchFamily="2" charset="77"/>
              </a:defRPr>
            </a:lvl1pPr>
          </a:lstStyle>
          <a:p>
            <a:fld id="{D8D877B3-D348-4611-9BDB-C5374591D951}" type="slidenum">
              <a:rPr lang="en-US" smtClean="0"/>
              <a:pPr/>
              <a:t>‹#›</a:t>
            </a:fld>
            <a:endParaRPr lang="en-US" dirty="0"/>
          </a:p>
        </p:txBody>
      </p:sp>
      <p:cxnSp>
        <p:nvCxnSpPr>
          <p:cNvPr id="5" name="Straight Connector 4">
            <a:extLst>
              <a:ext uri="{FF2B5EF4-FFF2-40B4-BE49-F238E27FC236}">
                <a16:creationId xmlns:a16="http://schemas.microsoft.com/office/drawing/2014/main" id="{4D546D36-7B8E-C943-9603-EEA937FFC3EF}"/>
              </a:ext>
            </a:extLst>
          </p:cNvPr>
          <p:cNvCxnSpPr>
            <a:cxnSpLocks/>
          </p:cNvCxnSpPr>
          <p:nvPr userDrawn="1"/>
        </p:nvCxnSpPr>
        <p:spPr>
          <a:xfrm>
            <a:off x="445135" y="-19723"/>
            <a:ext cx="0" cy="5163223"/>
          </a:xfrm>
          <a:prstGeom prst="line">
            <a:avLst/>
          </a:prstGeom>
          <a:ln w="28575">
            <a:solidFill>
              <a:srgbClr val="3AA43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A4A117-2A0C-ED44-B183-8B0090BC8E07}"/>
              </a:ext>
            </a:extLst>
          </p:cNvPr>
          <p:cNvCxnSpPr>
            <a:cxnSpLocks/>
          </p:cNvCxnSpPr>
          <p:nvPr userDrawn="1"/>
        </p:nvCxnSpPr>
        <p:spPr>
          <a:xfrm flipH="1">
            <a:off x="0" y="4749762"/>
            <a:ext cx="917828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3566975-A94F-0D4F-B215-644802170861}"/>
              </a:ext>
            </a:extLst>
          </p:cNvPr>
          <p:cNvSpPr txBox="1"/>
          <p:nvPr userDrawn="1"/>
        </p:nvSpPr>
        <p:spPr>
          <a:xfrm>
            <a:off x="571505" y="4865568"/>
            <a:ext cx="2136387" cy="184666"/>
          </a:xfrm>
          <a:prstGeom prst="rect">
            <a:avLst/>
          </a:prstGeom>
          <a:noFill/>
          <a:ln>
            <a:noFill/>
          </a:ln>
        </p:spPr>
        <p:txBody>
          <a:bodyPr wrap="square" rtlCol="0">
            <a:spAutoFit/>
          </a:bodyPr>
          <a:lstStyle/>
          <a:p>
            <a:r>
              <a:rPr lang="en-US" sz="600" dirty="0">
                <a:solidFill>
                  <a:srgbClr val="323C8F"/>
                </a:solidFill>
                <a:latin typeface="Belleza" panose="02000503050000020003" pitchFamily="2" charset="77"/>
              </a:rPr>
              <a:t>© Communities of Excellence 2026</a:t>
            </a:r>
          </a:p>
        </p:txBody>
      </p:sp>
      <p:pic>
        <p:nvPicPr>
          <p:cNvPr id="7" name="Picture 6" descr="Graphical user interface, application&#10;&#10;Description automatically generated">
            <a:extLst>
              <a:ext uri="{FF2B5EF4-FFF2-40B4-BE49-F238E27FC236}">
                <a16:creationId xmlns:a16="http://schemas.microsoft.com/office/drawing/2014/main" id="{6D8500F7-2B28-5C73-F524-C7E14A44D7F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33140" y="4733506"/>
            <a:ext cx="2413424" cy="425898"/>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7" r:id="rId1"/>
    <p:sldLayoutId id="2147484019" r:id="rId2"/>
    <p:sldLayoutId id="2147484014" r:id="rId3"/>
    <p:sldLayoutId id="2147484015" r:id="rId4"/>
    <p:sldLayoutId id="2147484052" r:id="rId5"/>
    <p:sldLayoutId id="2147484054" r:id="rId6"/>
    <p:sldLayoutId id="2147484039" r:id="rId7"/>
    <p:sldLayoutId id="2147484079" r:id="rId8"/>
    <p:sldLayoutId id="2147484078" r:id="rId9"/>
    <p:sldLayoutId id="2147484067" r:id="rId10"/>
    <p:sldLayoutId id="2147484072" r:id="rId11"/>
    <p:sldLayoutId id="2147484080" r:id="rId12"/>
    <p:sldLayoutId id="2147484081" r:id="rId13"/>
    <p:sldLayoutId id="2147484082" r:id="rId14"/>
    <p:sldLayoutId id="2147484083" r:id="rId15"/>
    <p:sldLayoutId id="2147484086" r:id="rId16"/>
  </p:sldLayoutIdLst>
  <p:hf hdr="0" dt="0"/>
  <p:txStyles>
    <p:title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p:titleStyle>
    <p:bodyStyle>
      <a:lvl1pPr marL="0" indent="0" algn="l" defTabSz="685739" rtl="0" eaLnBrk="1" latinLnBrk="0" hangingPunct="1">
        <a:lnSpc>
          <a:spcPct val="150000"/>
        </a:lnSpc>
        <a:spcBef>
          <a:spcPts val="750"/>
        </a:spcBef>
        <a:buFont typeface="Arial" panose="020B0604020202020204" pitchFamily="34" charset="0"/>
        <a:buNone/>
        <a:defRPr sz="2400" b="0" kern="1200">
          <a:solidFill>
            <a:schemeClr val="tx1"/>
          </a:solidFill>
          <a:latin typeface="Source Sans Pro" panose="020B0503030403020204" pitchFamily="34" charset="77"/>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800" kern="1200">
          <a:solidFill>
            <a:schemeClr val="accent4"/>
          </a:solidFill>
          <a:latin typeface="Source Sans Pro" panose="020B0503030403020204" pitchFamily="34" charset="77"/>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400" b="0" kern="1200">
          <a:solidFill>
            <a:schemeClr val="tx1"/>
          </a:solidFill>
          <a:latin typeface="Source Sans Pro" panose="020B0503030403020204" pitchFamily="34" charset="77"/>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800" kern="1200">
          <a:solidFill>
            <a:schemeClr val="tx1">
              <a:alpha val="70000"/>
            </a:schemeClr>
          </a:solidFill>
          <a:latin typeface="Source Sans Pro" panose="020B0503030403020204" pitchFamily="34" charset="77"/>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800" kern="1200" baseline="0">
          <a:solidFill>
            <a:schemeClr val="tx1">
              <a:alpha val="50000"/>
            </a:schemeClr>
          </a:solidFill>
          <a:latin typeface="Source Sans Pro" panose="020B0503030403020204" pitchFamily="34" charset="77"/>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9" rtl="0" eaLnBrk="1" latinLnBrk="0" hangingPunct="1">
        <a:defRPr sz="1400" kern="1200">
          <a:solidFill>
            <a:schemeClr val="tx1"/>
          </a:solidFill>
          <a:latin typeface="+mn-lt"/>
          <a:ea typeface="+mn-ea"/>
          <a:cs typeface="+mn-cs"/>
        </a:defRPr>
      </a:lvl1pPr>
      <a:lvl2pPr marL="342869" algn="l" defTabSz="685739" rtl="0" eaLnBrk="1" latinLnBrk="0" hangingPunct="1">
        <a:defRPr sz="1400" kern="1200">
          <a:solidFill>
            <a:schemeClr val="tx1"/>
          </a:solidFill>
          <a:latin typeface="+mn-lt"/>
          <a:ea typeface="+mn-ea"/>
          <a:cs typeface="+mn-cs"/>
        </a:defRPr>
      </a:lvl2pPr>
      <a:lvl3pPr marL="685739" algn="l" defTabSz="685739" rtl="0" eaLnBrk="1" latinLnBrk="0" hangingPunct="1">
        <a:defRPr sz="1400" kern="1200">
          <a:solidFill>
            <a:schemeClr val="tx1"/>
          </a:solidFill>
          <a:latin typeface="+mn-lt"/>
          <a:ea typeface="+mn-ea"/>
          <a:cs typeface="+mn-cs"/>
        </a:defRPr>
      </a:lvl3pPr>
      <a:lvl4pPr marL="1028609" algn="l" defTabSz="685739" rtl="0" eaLnBrk="1" latinLnBrk="0" hangingPunct="1">
        <a:defRPr sz="1400" kern="1200">
          <a:solidFill>
            <a:schemeClr val="tx1"/>
          </a:solidFill>
          <a:latin typeface="+mn-lt"/>
          <a:ea typeface="+mn-ea"/>
          <a:cs typeface="+mn-cs"/>
        </a:defRPr>
      </a:lvl4pPr>
      <a:lvl5pPr marL="1371477" algn="l" defTabSz="685739" rtl="0" eaLnBrk="1" latinLnBrk="0" hangingPunct="1">
        <a:defRPr sz="1400" kern="1200">
          <a:solidFill>
            <a:schemeClr val="tx1"/>
          </a:solidFill>
          <a:latin typeface="+mn-lt"/>
          <a:ea typeface="+mn-ea"/>
          <a:cs typeface="+mn-cs"/>
        </a:defRPr>
      </a:lvl5pPr>
      <a:lvl6pPr marL="1714346" algn="l" defTabSz="685739" rtl="0" eaLnBrk="1" latinLnBrk="0" hangingPunct="1">
        <a:defRPr sz="1400" kern="1200">
          <a:solidFill>
            <a:schemeClr val="tx1"/>
          </a:solidFill>
          <a:latin typeface="+mn-lt"/>
          <a:ea typeface="+mn-ea"/>
          <a:cs typeface="+mn-cs"/>
        </a:defRPr>
      </a:lvl6pPr>
      <a:lvl7pPr marL="2057215" algn="l" defTabSz="685739" rtl="0" eaLnBrk="1" latinLnBrk="0" hangingPunct="1">
        <a:defRPr sz="1400" kern="1200">
          <a:solidFill>
            <a:schemeClr val="tx1"/>
          </a:solidFill>
          <a:latin typeface="+mn-lt"/>
          <a:ea typeface="+mn-ea"/>
          <a:cs typeface="+mn-cs"/>
        </a:defRPr>
      </a:lvl7pPr>
      <a:lvl8pPr marL="2400084" algn="l" defTabSz="685739" rtl="0" eaLnBrk="1" latinLnBrk="0" hangingPunct="1">
        <a:defRPr sz="1400" kern="1200">
          <a:solidFill>
            <a:schemeClr val="tx1"/>
          </a:solidFill>
          <a:latin typeface="+mn-lt"/>
          <a:ea typeface="+mn-ea"/>
          <a:cs typeface="+mn-cs"/>
        </a:defRPr>
      </a:lvl8pPr>
      <a:lvl9pPr marL="2742953" algn="l" defTabSz="685739"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288">
          <p15:clr>
            <a:srgbClr val="F26B43"/>
          </p15:clr>
        </p15:guide>
        <p15:guide id="27" orient="horz" pos="4032">
          <p15:clr>
            <a:srgbClr val="F26B43"/>
          </p15:clr>
        </p15:guide>
        <p15:guide id="28" pos="480">
          <p15:clr>
            <a:srgbClr val="F26B43"/>
          </p15:clr>
        </p15:guide>
        <p15:guide id="29" pos="7200">
          <p15:clr>
            <a:srgbClr val="F26B43"/>
          </p15:clr>
        </p15:guide>
        <p15:guide id="39" pos="3385">
          <p15:clr>
            <a:srgbClr val="F26B43"/>
          </p15:clr>
        </p15:guide>
        <p15:guide id="40" pos="4272">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080">
          <p15:clr>
            <a:srgbClr val="F26B43"/>
          </p15:clr>
        </p15:guide>
        <p15:guide id="49" pos="6600">
          <p15:clr>
            <a:srgbClr val="F26B43"/>
          </p15:clr>
        </p15:guide>
        <p15:guide id="50" orient="horz" pos="3528">
          <p15:clr>
            <a:srgbClr val="F26B43"/>
          </p15:clr>
        </p15:guide>
        <p15:guide id="51" orient="horz" pos="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11" Type="http://schemas.microsoft.com/office/2007/relationships/hdphoto" Target="../media/hdphoto1.wdp"/><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mailto:snorling@communitiesofexcellence2026.org" TargetMode="External"/><Relationship Id="rId2" Type="http://schemas.openxmlformats.org/officeDocument/2006/relationships/hyperlink" Target="http://www.communitiesofexcellence2026.org/"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7A3DF-5A0E-EA45-A286-F2A9794B45CC}"/>
              </a:ext>
            </a:extLst>
          </p:cNvPr>
          <p:cNvSpPr>
            <a:spLocks noGrp="1"/>
          </p:cNvSpPr>
          <p:nvPr>
            <p:ph type="sldNum" sz="quarter" idx="10"/>
          </p:nvPr>
        </p:nvSpPr>
        <p:spPr/>
        <p:txBody>
          <a:bodyPr/>
          <a:lstStyle/>
          <a:p>
            <a:fld id="{D8D877B3-D348-4611-9BDB-C5374591D951}" type="slidenum">
              <a:rPr lang="en-US" smtClean="0"/>
              <a:pPr/>
              <a:t>1</a:t>
            </a:fld>
            <a:endParaRPr lang="en-US" dirty="0"/>
          </a:p>
        </p:txBody>
      </p:sp>
      <p:sp>
        <p:nvSpPr>
          <p:cNvPr id="3" name="Title 1">
            <a:extLst>
              <a:ext uri="{FF2B5EF4-FFF2-40B4-BE49-F238E27FC236}">
                <a16:creationId xmlns:a16="http://schemas.microsoft.com/office/drawing/2014/main" id="{35A39AC1-D8CE-5F4E-8B28-BFF8F7D431A8}"/>
              </a:ext>
            </a:extLst>
          </p:cNvPr>
          <p:cNvSpPr txBox="1">
            <a:spLocks/>
          </p:cNvSpPr>
          <p:nvPr/>
        </p:nvSpPr>
        <p:spPr>
          <a:xfrm>
            <a:off x="673771" y="-390381"/>
            <a:ext cx="4025229" cy="271448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endParaRPr lang="en-US" sz="2400" dirty="0">
              <a:solidFill>
                <a:srgbClr val="7C7E80"/>
              </a:solidFill>
            </a:endParaRPr>
          </a:p>
          <a:p>
            <a:r>
              <a:rPr lang="en-US" sz="3600" b="0" dirty="0">
                <a:solidFill>
                  <a:srgbClr val="FF9900"/>
                </a:solidFill>
              </a:rPr>
              <a:t>Introduction to Communities of Excellence and the  Communities of Excellence Framework</a:t>
            </a:r>
          </a:p>
          <a:p>
            <a:r>
              <a:rPr lang="en-US" sz="1800" b="0" dirty="0"/>
              <a:t>_______________________________</a:t>
            </a:r>
            <a:br>
              <a:rPr lang="en-US" dirty="0"/>
            </a:br>
            <a:endParaRPr lang="en-US" sz="2400" b="0" dirty="0">
              <a:latin typeface="Source Sans Pro" panose="020B0503030403020204" pitchFamily="34" charset="77"/>
            </a:endParaRPr>
          </a:p>
        </p:txBody>
      </p:sp>
      <p:sp>
        <p:nvSpPr>
          <p:cNvPr id="4" name="Title 1">
            <a:extLst>
              <a:ext uri="{FF2B5EF4-FFF2-40B4-BE49-F238E27FC236}">
                <a16:creationId xmlns:a16="http://schemas.microsoft.com/office/drawing/2014/main" id="{C48FCEFF-1CF8-D345-8A4D-403484C967D3}"/>
              </a:ext>
            </a:extLst>
          </p:cNvPr>
          <p:cNvSpPr txBox="1">
            <a:spLocks/>
          </p:cNvSpPr>
          <p:nvPr/>
        </p:nvSpPr>
        <p:spPr>
          <a:xfrm>
            <a:off x="673771" y="3695700"/>
            <a:ext cx="3771230" cy="890172"/>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pPr algn="r"/>
            <a:r>
              <a:rPr lang="en-US" sz="1800" dirty="0">
                <a:latin typeface="Source Sans Pro" panose="020B0503030403020204" pitchFamily="34" charset="77"/>
              </a:rPr>
              <a:t>Stephanie Norling</a:t>
            </a:r>
            <a:br>
              <a:rPr lang="en-US" sz="1800" dirty="0">
                <a:latin typeface="Source Sans Pro" panose="020B0503030403020204" pitchFamily="34" charset="77"/>
              </a:rPr>
            </a:br>
            <a:r>
              <a:rPr lang="en-US" sz="1800" dirty="0">
                <a:latin typeface="Source Sans Pro" panose="020B0503030403020204" pitchFamily="34" charset="77"/>
              </a:rPr>
              <a:t>Executive Director</a:t>
            </a:r>
          </a:p>
          <a:p>
            <a:pPr algn="r"/>
            <a:r>
              <a:rPr lang="en-US" sz="1800" b="0" dirty="0">
                <a:latin typeface="Source Sans Pro" panose="020B0503030403020204" pitchFamily="34" charset="77"/>
              </a:rPr>
              <a:t>March 2024</a:t>
            </a:r>
            <a:br>
              <a:rPr lang="en-US" sz="2400" b="0" dirty="0">
                <a:latin typeface="Source Sans Pro" panose="020B0503030403020204" pitchFamily="34" charset="77"/>
              </a:rPr>
            </a:br>
            <a:endParaRPr lang="en-US" sz="1800" b="0" dirty="0">
              <a:latin typeface="Source Sans Pro" panose="020B0503030403020204" pitchFamily="34" charset="77"/>
            </a:endParaRPr>
          </a:p>
        </p:txBody>
      </p:sp>
      <p:pic>
        <p:nvPicPr>
          <p:cNvPr id="5" name="Picture Placeholder 21">
            <a:extLst>
              <a:ext uri="{FF2B5EF4-FFF2-40B4-BE49-F238E27FC236}">
                <a16:creationId xmlns:a16="http://schemas.microsoft.com/office/drawing/2014/main" id="{A37871C6-7773-D04D-B628-F02371B9806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2433" t="-589" b="126"/>
          <a:stretch/>
        </p:blipFill>
        <p:spPr>
          <a:xfrm>
            <a:off x="4699000" y="-88900"/>
            <a:ext cx="4445000" cy="4826000"/>
          </a:xfrm>
          <a:prstGeom prst="rect">
            <a:avLst/>
          </a:prstGeom>
        </p:spPr>
      </p:pic>
      <p:sp>
        <p:nvSpPr>
          <p:cNvPr id="6" name="Title 5">
            <a:extLst>
              <a:ext uri="{FF2B5EF4-FFF2-40B4-BE49-F238E27FC236}">
                <a16:creationId xmlns:a16="http://schemas.microsoft.com/office/drawing/2014/main" id="{9CD1504C-0448-DFC6-FADA-4FA18536532F}"/>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Introduction to Communities of Excellence and the Communities of Excellence Framework</a:t>
            </a:r>
          </a:p>
        </p:txBody>
      </p:sp>
    </p:spTree>
    <p:extLst>
      <p:ext uri="{BB962C8B-B14F-4D97-AF65-F5344CB8AC3E}">
        <p14:creationId xmlns:p14="http://schemas.microsoft.com/office/powerpoint/2010/main" val="121421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E8906C-9A02-6B6E-01CD-AB86450B9D96}"/>
              </a:ext>
            </a:extLst>
          </p:cNvPr>
          <p:cNvSpPr txBox="1">
            <a:spLocks/>
          </p:cNvSpPr>
          <p:nvPr/>
        </p:nvSpPr>
        <p:spPr>
          <a:xfrm>
            <a:off x="673771" y="8841"/>
            <a:ext cx="8047319" cy="1511846"/>
          </a:xfrm>
          <a:prstGeom prst="rect">
            <a:avLst/>
          </a:prstGeom>
          <a:noFill/>
          <a:ln>
            <a:noFill/>
          </a:ln>
          <a:effectLst/>
        </p:spPr>
        <p:txBody>
          <a:bodyPr spcFirstLastPara="1" vert="horz" wrap="square" lIns="91425" tIns="45700" rIns="91425" bIns="45700" rtlCol="0" anchor="ctr" anchorCtr="0">
            <a:norm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dirty="0">
                <a:solidFill>
                  <a:srgbClr val="FF9900"/>
                </a:solidFill>
              </a:rPr>
              <a:t>Communities are Collaborative Systems or Networks…</a:t>
            </a:r>
          </a:p>
        </p:txBody>
      </p:sp>
      <p:sp>
        <p:nvSpPr>
          <p:cNvPr id="3" name="Subtitle 2">
            <a:extLst>
              <a:ext uri="{FF2B5EF4-FFF2-40B4-BE49-F238E27FC236}">
                <a16:creationId xmlns:a16="http://schemas.microsoft.com/office/drawing/2014/main" id="{F67BA5CE-CD82-FDFF-27AD-5BAF6CAFBFFB}"/>
              </a:ext>
            </a:extLst>
          </p:cNvPr>
          <p:cNvSpPr>
            <a:spLocks noGrp="1"/>
          </p:cNvSpPr>
          <p:nvPr>
            <p:ph type="subTitle" idx="1"/>
          </p:nvPr>
        </p:nvSpPr>
        <p:spPr>
          <a:xfrm>
            <a:off x="703587" y="1503294"/>
            <a:ext cx="2494722" cy="1803952"/>
          </a:xfrm>
        </p:spPr>
        <p:txBody>
          <a:bodyPr>
            <a:normAutofit fontScale="85000" lnSpcReduction="10000"/>
          </a:bodyPr>
          <a:lstStyle/>
          <a:p>
            <a:r>
              <a:rPr lang="en-US" dirty="0">
                <a:solidFill>
                  <a:srgbClr val="7C7E80"/>
                </a:solidFill>
              </a:rPr>
              <a:t>Every System Within a Community is Inter-Connected</a:t>
            </a:r>
          </a:p>
        </p:txBody>
      </p:sp>
      <p:sp>
        <p:nvSpPr>
          <p:cNvPr id="5" name="Slide Number Placeholder 4">
            <a:extLst>
              <a:ext uri="{FF2B5EF4-FFF2-40B4-BE49-F238E27FC236}">
                <a16:creationId xmlns:a16="http://schemas.microsoft.com/office/drawing/2014/main" id="{E6C76C70-18FB-D8A6-C4F1-63BBD665533E}"/>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US" smtClean="0"/>
              <a:pPr/>
              <a:t>10</a:t>
            </a:fld>
            <a:endParaRPr lang="en-US"/>
          </a:p>
        </p:txBody>
      </p:sp>
      <p:pic>
        <p:nvPicPr>
          <p:cNvPr id="9" name="Content Placeholder 4" descr="View of a town">
            <a:extLst>
              <a:ext uri="{FF2B5EF4-FFF2-40B4-BE49-F238E27FC236}">
                <a16:creationId xmlns:a16="http://schemas.microsoft.com/office/drawing/2014/main" id="{629409B1-86A0-813C-1C62-796CC79AC51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55373" y="3153903"/>
            <a:ext cx="1779197" cy="1265756"/>
          </a:xfrm>
          <a:prstGeom prst="rect">
            <a:avLst/>
          </a:prstGeom>
          <a:noFill/>
          <a:ln>
            <a:noFill/>
          </a:ln>
        </p:spPr>
      </p:pic>
      <p:pic>
        <p:nvPicPr>
          <p:cNvPr id="10" name="Picture 9" descr="Image of a city">
            <a:extLst>
              <a:ext uri="{FF2B5EF4-FFF2-40B4-BE49-F238E27FC236}">
                <a16:creationId xmlns:a16="http://schemas.microsoft.com/office/drawing/2014/main" id="{2616126E-5941-9189-6322-93AF54C4AB9A}"/>
              </a:ext>
            </a:extLst>
          </p:cNvPr>
          <p:cNvPicPr>
            <a:picLocks noChangeAspect="1"/>
          </p:cNvPicPr>
          <p:nvPr/>
        </p:nvPicPr>
        <p:blipFill>
          <a:blip r:embed="rId4"/>
          <a:stretch>
            <a:fillRect/>
          </a:stretch>
        </p:blipFill>
        <p:spPr>
          <a:xfrm>
            <a:off x="3448877" y="1657304"/>
            <a:ext cx="1353379" cy="1344778"/>
          </a:xfrm>
          <a:prstGeom prst="rect">
            <a:avLst/>
          </a:prstGeom>
        </p:spPr>
      </p:pic>
      <p:pic>
        <p:nvPicPr>
          <p:cNvPr id="11" name="Picture 10" descr="A group of coworkers in an office setting">
            <a:extLst>
              <a:ext uri="{FF2B5EF4-FFF2-40B4-BE49-F238E27FC236}">
                <a16:creationId xmlns:a16="http://schemas.microsoft.com/office/drawing/2014/main" id="{884B5976-6129-FC08-EB97-65A83AC5044C}"/>
              </a:ext>
            </a:extLst>
          </p:cNvPr>
          <p:cNvPicPr>
            <a:picLocks noChangeAspect="1"/>
          </p:cNvPicPr>
          <p:nvPr/>
        </p:nvPicPr>
        <p:blipFill>
          <a:blip r:embed="rId5"/>
          <a:stretch>
            <a:fillRect/>
          </a:stretch>
        </p:blipFill>
        <p:spPr>
          <a:xfrm>
            <a:off x="2830995" y="3205369"/>
            <a:ext cx="2183480" cy="1279212"/>
          </a:xfrm>
          <a:prstGeom prst="rect">
            <a:avLst/>
          </a:prstGeom>
        </p:spPr>
      </p:pic>
      <p:pic>
        <p:nvPicPr>
          <p:cNvPr id="2" name="Picture 1" descr="A circular image depicting a community roundtable. In the inside circle are the words: health, economy, housing, education, and other quality of life aspects. In the outer circle are the words: business and economy; city and county government; resident and visitor stakeholders; safety, law enforcement, and legal; clubs and service organizations; adult and senior organizations; arts, culture, and entertainment; youth organizations; education institutions and organizations; faith-based organizations; health care and wellness; and social service, state, and federal agencies.&#10;">
            <a:extLst>
              <a:ext uri="{FF2B5EF4-FFF2-40B4-BE49-F238E27FC236}">
                <a16:creationId xmlns:a16="http://schemas.microsoft.com/office/drawing/2014/main" id="{E4E43181-FBAA-60EA-8500-900B5E3F2AA1}"/>
              </a:ext>
            </a:extLst>
          </p:cNvPr>
          <p:cNvPicPr>
            <a:picLocks noChangeAspect="1"/>
          </p:cNvPicPr>
          <p:nvPr/>
        </p:nvPicPr>
        <p:blipFill>
          <a:blip r:embed="rId6"/>
          <a:stretch>
            <a:fillRect/>
          </a:stretch>
        </p:blipFill>
        <p:spPr>
          <a:xfrm>
            <a:off x="5358820" y="894331"/>
            <a:ext cx="3414056" cy="3420152"/>
          </a:xfrm>
          <a:prstGeom prst="rect">
            <a:avLst/>
          </a:prstGeom>
        </p:spPr>
      </p:pic>
      <p:sp>
        <p:nvSpPr>
          <p:cNvPr id="4" name="Номер слайда 21">
            <a:extLst>
              <a:ext uri="{FF2B5EF4-FFF2-40B4-BE49-F238E27FC236}">
                <a16:creationId xmlns:a16="http://schemas.microsoft.com/office/drawing/2014/main" id="{24927A1F-7E38-F1B8-1267-4AE737B79F93}"/>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10</a:t>
            </a:fld>
            <a:endParaRPr lang="en-US" dirty="0"/>
          </a:p>
        </p:txBody>
      </p:sp>
      <p:sp>
        <p:nvSpPr>
          <p:cNvPr id="7" name="Title 6">
            <a:extLst>
              <a:ext uri="{FF2B5EF4-FFF2-40B4-BE49-F238E27FC236}">
                <a16:creationId xmlns:a16="http://schemas.microsoft.com/office/drawing/2014/main" id="{DFF03579-735D-F027-08B7-BAE5F39B6EEF}"/>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fontScale="90000"/>
          </a:bodyPr>
          <a:lstStyle/>
          <a:p>
            <a:r>
              <a:rPr lang="en-US" dirty="0"/>
              <a:t>Communities are Collaborative Systems or Networks</a:t>
            </a:r>
          </a:p>
        </p:txBody>
      </p:sp>
    </p:spTree>
    <p:extLst>
      <p:ext uri="{BB962C8B-B14F-4D97-AF65-F5344CB8AC3E}">
        <p14:creationId xmlns:p14="http://schemas.microsoft.com/office/powerpoint/2010/main" val="3926728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38BB-7581-4CC9-008E-DC3E386048FE}"/>
              </a:ext>
            </a:extLst>
          </p:cNvPr>
          <p:cNvSpPr>
            <a:spLocks noGrp="1"/>
          </p:cNvSpPr>
          <p:nvPr>
            <p:ph type="title"/>
          </p:nvPr>
        </p:nvSpPr>
        <p:spPr>
          <a:xfrm>
            <a:off x="794852" y="451412"/>
            <a:ext cx="5787895" cy="857250"/>
          </a:xfrm>
        </p:spPr>
        <p:txBody>
          <a:bodyPr>
            <a:normAutofit fontScale="90000"/>
          </a:bodyPr>
          <a:lstStyle/>
          <a:p>
            <a:pPr algn="l"/>
            <a:r>
              <a:rPr lang="en-US" dirty="0">
                <a:solidFill>
                  <a:srgbClr val="FF9900"/>
                </a:solidFill>
                <a:latin typeface="Belleza" panose="02000503050000020003" pitchFamily="2" charset="0"/>
              </a:rPr>
              <a:t>Community Leadership is Different from Organizational Leadership</a:t>
            </a:r>
          </a:p>
        </p:txBody>
      </p:sp>
      <p:pic>
        <p:nvPicPr>
          <p:cNvPr id="4" name="Picture 3" descr="Depicts the hierarchy structure sample that shows two stacks. The first stack starts with board committees as the foundation. On top of that, in order, are board of directors, executive committee, board/chair president, and organizational governance. The second stack starts with employees, then managers, directors/c-suite, executive director/CEO/president, and operations and officers&#10;">
            <a:extLst>
              <a:ext uri="{FF2B5EF4-FFF2-40B4-BE49-F238E27FC236}">
                <a16:creationId xmlns:a16="http://schemas.microsoft.com/office/drawing/2014/main" id="{9FD4764E-20E0-7E32-B5B4-F75BF838CD32}"/>
              </a:ext>
            </a:extLst>
          </p:cNvPr>
          <p:cNvPicPr>
            <a:picLocks noChangeAspect="1"/>
          </p:cNvPicPr>
          <p:nvPr/>
        </p:nvPicPr>
        <p:blipFill>
          <a:blip r:embed="rId3"/>
          <a:stretch>
            <a:fillRect/>
          </a:stretch>
        </p:blipFill>
        <p:spPr>
          <a:xfrm>
            <a:off x="794852" y="1950419"/>
            <a:ext cx="3379907" cy="1200150"/>
          </a:xfrm>
          <a:prstGeom prst="rect">
            <a:avLst/>
          </a:prstGeom>
        </p:spPr>
      </p:pic>
      <p:sp>
        <p:nvSpPr>
          <p:cNvPr id="5" name="TextBox 4">
            <a:extLst>
              <a:ext uri="{FF2B5EF4-FFF2-40B4-BE49-F238E27FC236}">
                <a16:creationId xmlns:a16="http://schemas.microsoft.com/office/drawing/2014/main" id="{CD90446D-0702-3E43-C20A-2623B3A05955}"/>
              </a:ext>
            </a:extLst>
          </p:cNvPr>
          <p:cNvSpPr txBox="1"/>
          <p:nvPr/>
        </p:nvSpPr>
        <p:spPr>
          <a:xfrm>
            <a:off x="887589" y="3249386"/>
            <a:ext cx="2772281" cy="1338828"/>
          </a:xfrm>
          <a:prstGeom prst="rect">
            <a:avLst/>
          </a:prstGeom>
          <a:noFill/>
        </p:spPr>
        <p:txBody>
          <a:bodyPr wrap="square" rtlCol="0">
            <a:spAutoFit/>
          </a:bodyPr>
          <a:lstStyle/>
          <a:p>
            <a:pPr algn="ctr"/>
            <a:r>
              <a:rPr lang="en-US" sz="1350" b="1" dirty="0">
                <a:solidFill>
                  <a:schemeClr val="accent2"/>
                </a:solidFill>
                <a:latin typeface="Source Sans Pro" panose="020B0503030403020204" pitchFamily="34" charset="77"/>
              </a:rPr>
              <a:t>HIERARCHY STRUCTURE SAMPLE</a:t>
            </a:r>
          </a:p>
          <a:p>
            <a:pPr algn="ctr"/>
            <a:endParaRPr lang="en-US" sz="1350" dirty="0">
              <a:solidFill>
                <a:schemeClr val="accent2"/>
              </a:solidFill>
              <a:latin typeface="Source Sans Pro" panose="020B0503030403020204" pitchFamily="34" charset="77"/>
            </a:endParaRPr>
          </a:p>
          <a:p>
            <a:pPr algn="ctr"/>
            <a:r>
              <a:rPr lang="en-US" sz="1350" b="1" dirty="0">
                <a:solidFill>
                  <a:schemeClr val="accent2"/>
                </a:solidFill>
                <a:latin typeface="Source Sans Pro" panose="020B0503030403020204" pitchFamily="34" charset="77"/>
              </a:rPr>
              <a:t>Key Roles:</a:t>
            </a:r>
          </a:p>
          <a:p>
            <a:pPr algn="ctr"/>
            <a:r>
              <a:rPr lang="en-US" sz="1350" dirty="0">
                <a:solidFill>
                  <a:schemeClr val="accent2"/>
                </a:solidFill>
                <a:latin typeface="Source Sans Pro" panose="020B0503030403020204" pitchFamily="34" charset="77"/>
              </a:rPr>
              <a:t>Board of Directors</a:t>
            </a:r>
          </a:p>
          <a:p>
            <a:pPr algn="ctr"/>
            <a:r>
              <a:rPr lang="en-US" sz="1350" dirty="0">
                <a:solidFill>
                  <a:schemeClr val="accent2"/>
                </a:solidFill>
                <a:latin typeface="Source Sans Pro" panose="020B0503030403020204" pitchFamily="34" charset="77"/>
              </a:rPr>
              <a:t>Executive Director/CEO/President</a:t>
            </a:r>
          </a:p>
          <a:p>
            <a:pPr algn="ctr"/>
            <a:r>
              <a:rPr lang="en-US" sz="1350" dirty="0">
                <a:solidFill>
                  <a:schemeClr val="accent2"/>
                </a:solidFill>
                <a:latin typeface="Source Sans Pro" panose="020B0503030403020204" pitchFamily="34" charset="77"/>
              </a:rPr>
              <a:t>Departments (Manager/Employees)</a:t>
            </a:r>
          </a:p>
        </p:txBody>
      </p:sp>
      <p:pic>
        <p:nvPicPr>
          <p:cNvPr id="6" name="Picture 5" descr="Depicts community’s many voices. In the outer circle are task groups and the words “action network.” In the inner circle, are the words “community excellence group,” with circles for backbone, leadership council, and governance/oversight group.&#10;">
            <a:extLst>
              <a:ext uri="{FF2B5EF4-FFF2-40B4-BE49-F238E27FC236}">
                <a16:creationId xmlns:a16="http://schemas.microsoft.com/office/drawing/2014/main" id="{DF441034-08B1-95DD-BC32-9768ECE5FF48}"/>
              </a:ext>
            </a:extLst>
          </p:cNvPr>
          <p:cNvPicPr>
            <a:picLocks noChangeAspect="1"/>
          </p:cNvPicPr>
          <p:nvPr/>
        </p:nvPicPr>
        <p:blipFill>
          <a:blip r:embed="rId4"/>
          <a:stretch>
            <a:fillRect/>
          </a:stretch>
        </p:blipFill>
        <p:spPr>
          <a:xfrm>
            <a:off x="5452704" y="801806"/>
            <a:ext cx="3170546" cy="2447580"/>
          </a:xfrm>
          <a:prstGeom prst="rect">
            <a:avLst/>
          </a:prstGeom>
        </p:spPr>
      </p:pic>
      <p:sp>
        <p:nvSpPr>
          <p:cNvPr id="7" name="TextBox 6">
            <a:extLst>
              <a:ext uri="{FF2B5EF4-FFF2-40B4-BE49-F238E27FC236}">
                <a16:creationId xmlns:a16="http://schemas.microsoft.com/office/drawing/2014/main" id="{DEB3DB1A-DCC1-4702-F3DA-47B830B747F7}"/>
              </a:ext>
            </a:extLst>
          </p:cNvPr>
          <p:cNvSpPr txBox="1"/>
          <p:nvPr/>
        </p:nvSpPr>
        <p:spPr>
          <a:xfrm>
            <a:off x="5276436" y="3145511"/>
            <a:ext cx="3812594" cy="1546577"/>
          </a:xfrm>
          <a:prstGeom prst="rect">
            <a:avLst/>
          </a:prstGeom>
          <a:noFill/>
        </p:spPr>
        <p:txBody>
          <a:bodyPr wrap="square" rtlCol="0">
            <a:spAutoFit/>
          </a:bodyPr>
          <a:lstStyle/>
          <a:p>
            <a:pPr algn="ctr"/>
            <a:r>
              <a:rPr lang="en-US" sz="1350" b="1" dirty="0">
                <a:solidFill>
                  <a:schemeClr val="accent2"/>
                </a:solidFill>
                <a:latin typeface="Source Sans Pro" panose="020B0503030403020204" pitchFamily="34" charset="77"/>
              </a:rPr>
              <a:t>DISTRIBUTED STRUCTURE SAMPLE</a:t>
            </a:r>
          </a:p>
          <a:p>
            <a:pPr algn="ctr"/>
            <a:endParaRPr lang="en-US" sz="1350" dirty="0">
              <a:solidFill>
                <a:schemeClr val="accent2"/>
              </a:solidFill>
              <a:latin typeface="Source Sans Pro" panose="020B0503030403020204" pitchFamily="34" charset="77"/>
            </a:endParaRPr>
          </a:p>
          <a:p>
            <a:pPr algn="ctr"/>
            <a:r>
              <a:rPr lang="en-US" sz="1350" b="1" dirty="0">
                <a:solidFill>
                  <a:schemeClr val="accent2"/>
                </a:solidFill>
                <a:latin typeface="Source Sans Pro" panose="020B0503030403020204" pitchFamily="34" charset="77"/>
              </a:rPr>
              <a:t>Key Roles:</a:t>
            </a:r>
          </a:p>
          <a:p>
            <a:pPr algn="ctr"/>
            <a:r>
              <a:rPr lang="en-US" sz="1350" dirty="0">
                <a:solidFill>
                  <a:schemeClr val="accent2"/>
                </a:solidFill>
                <a:latin typeface="Source Sans Pro" panose="020B0503030403020204" pitchFamily="34" charset="77"/>
              </a:rPr>
              <a:t>Backbone </a:t>
            </a:r>
          </a:p>
          <a:p>
            <a:pPr algn="ctr"/>
            <a:r>
              <a:rPr lang="en-US" sz="1350" dirty="0">
                <a:solidFill>
                  <a:schemeClr val="accent2"/>
                </a:solidFill>
                <a:latin typeface="Source Sans Pro" panose="020B0503030403020204" pitchFamily="34" charset="77"/>
              </a:rPr>
              <a:t>Governance Council</a:t>
            </a:r>
          </a:p>
          <a:p>
            <a:pPr algn="ctr"/>
            <a:r>
              <a:rPr lang="en-US" sz="1350" dirty="0">
                <a:solidFill>
                  <a:schemeClr val="accent2"/>
                </a:solidFill>
                <a:latin typeface="Source Sans Pro" panose="020B0503030403020204" pitchFamily="34" charset="77"/>
              </a:rPr>
              <a:t>Leadership Council</a:t>
            </a:r>
          </a:p>
          <a:p>
            <a:pPr algn="ctr"/>
            <a:r>
              <a:rPr lang="en-US" sz="1350" dirty="0">
                <a:solidFill>
                  <a:schemeClr val="accent2"/>
                </a:solidFill>
                <a:latin typeface="Source Sans Pro" panose="020B0503030403020204" pitchFamily="34" charset="77"/>
              </a:rPr>
              <a:t>Task Groups</a:t>
            </a:r>
          </a:p>
        </p:txBody>
      </p:sp>
      <p:sp>
        <p:nvSpPr>
          <p:cNvPr id="3" name="Номер слайда 21">
            <a:extLst>
              <a:ext uri="{FF2B5EF4-FFF2-40B4-BE49-F238E27FC236}">
                <a16:creationId xmlns:a16="http://schemas.microsoft.com/office/drawing/2014/main" id="{C85DBE59-EE38-F158-4DDB-71221980A64E}"/>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11</a:t>
            </a:fld>
            <a:endParaRPr lang="en-US" dirty="0"/>
          </a:p>
        </p:txBody>
      </p:sp>
    </p:spTree>
    <p:extLst>
      <p:ext uri="{BB962C8B-B14F-4D97-AF65-F5344CB8AC3E}">
        <p14:creationId xmlns:p14="http://schemas.microsoft.com/office/powerpoint/2010/main" val="176188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6A4462-1665-5624-4DB6-CB294E8604C5}"/>
              </a:ext>
            </a:extLst>
          </p:cNvPr>
          <p:cNvSpPr txBox="1">
            <a:spLocks/>
          </p:cNvSpPr>
          <p:nvPr/>
        </p:nvSpPr>
        <p:spPr>
          <a:xfrm>
            <a:off x="548340" y="-320943"/>
            <a:ext cx="8047319" cy="1392576"/>
          </a:xfrm>
          <a:prstGeom prst="rect">
            <a:avLst/>
          </a:prstGeom>
          <a:noFill/>
          <a:ln>
            <a:noFill/>
          </a:ln>
          <a:effectLst/>
        </p:spPr>
        <p:txBody>
          <a:bodyPr spcFirstLastPara="1" vert="horz" wrap="square" lIns="91425" tIns="45700" rIns="91425" bIns="45700" rtlCol="0" anchor="ctr" anchorCtr="0">
            <a:norm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dirty="0">
                <a:solidFill>
                  <a:srgbClr val="FF9900"/>
                </a:solidFill>
              </a:rPr>
              <a:t>Most Communities are Here</a:t>
            </a:r>
          </a:p>
        </p:txBody>
      </p:sp>
      <p:pic>
        <p:nvPicPr>
          <p:cNvPr id="7" name="Picture 6" descr="Slide shows the maturity of communities of excellence, from reactive in regard to community shared activities and goals to developing to aligned to integrated. A green arrow show the trend upwards.&#10;">
            <a:extLst>
              <a:ext uri="{FF2B5EF4-FFF2-40B4-BE49-F238E27FC236}">
                <a16:creationId xmlns:a16="http://schemas.microsoft.com/office/drawing/2014/main" id="{60282F6C-4F68-C761-C4C7-A5E5C72F6CC3}"/>
              </a:ext>
            </a:extLst>
          </p:cNvPr>
          <p:cNvPicPr>
            <a:picLocks noChangeAspect="1"/>
          </p:cNvPicPr>
          <p:nvPr/>
        </p:nvPicPr>
        <p:blipFill>
          <a:blip r:embed="rId3"/>
          <a:stretch>
            <a:fillRect/>
          </a:stretch>
        </p:blipFill>
        <p:spPr>
          <a:xfrm>
            <a:off x="1473178" y="683610"/>
            <a:ext cx="6475355" cy="3999867"/>
          </a:xfrm>
          <a:prstGeom prst="rect">
            <a:avLst/>
          </a:prstGeom>
        </p:spPr>
      </p:pic>
      <p:sp>
        <p:nvSpPr>
          <p:cNvPr id="2" name="Arrow: Down 1">
            <a:extLst>
              <a:ext uri="{FF2B5EF4-FFF2-40B4-BE49-F238E27FC236}">
                <a16:creationId xmlns:a16="http://schemas.microsoft.com/office/drawing/2014/main" id="{1C5D917F-1027-F733-E0FA-B16338269C93}"/>
              </a:ext>
              <a:ext uri="{C183D7F6-B498-43B3-948B-1728B52AA6E4}">
                <adec:decorative xmlns:adec="http://schemas.microsoft.com/office/drawing/2017/decorative" val="1"/>
              </a:ext>
            </a:extLst>
          </p:cNvPr>
          <p:cNvSpPr/>
          <p:nvPr/>
        </p:nvSpPr>
        <p:spPr>
          <a:xfrm>
            <a:off x="2035295" y="1176564"/>
            <a:ext cx="401217" cy="1340954"/>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Номер слайда 21">
            <a:extLst>
              <a:ext uri="{FF2B5EF4-FFF2-40B4-BE49-F238E27FC236}">
                <a16:creationId xmlns:a16="http://schemas.microsoft.com/office/drawing/2014/main" id="{EE00D05A-888C-884B-4869-A8DF70C7C3B6}"/>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7AAE7BE-3952-FC17-E295-470EDC68AB5F}"/>
              </a:ext>
              <a:ext uri="{C183D7F6-B498-43B3-948B-1728B52AA6E4}">
                <adec:decorative xmlns:adec="http://schemas.microsoft.com/office/drawing/2017/decorative" val="1"/>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a:bodyPr>
          <a:lstStyle/>
          <a:p>
            <a:r>
              <a:rPr lang="en-US" dirty="0"/>
              <a:t>Most Communities are Here</a:t>
            </a:r>
          </a:p>
        </p:txBody>
      </p:sp>
    </p:spTree>
    <p:extLst>
      <p:ext uri="{BB962C8B-B14F-4D97-AF65-F5344CB8AC3E}">
        <p14:creationId xmlns:p14="http://schemas.microsoft.com/office/powerpoint/2010/main" val="313204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A77-DEB1-03B0-FF02-E93C0601D28E}"/>
              </a:ext>
            </a:extLst>
          </p:cNvPr>
          <p:cNvSpPr txBox="1">
            <a:spLocks noGrp="1"/>
          </p:cNvSpPr>
          <p:nvPr>
            <p:ph type="title"/>
          </p:nvPr>
        </p:nvSpPr>
        <p:spPr>
          <a:xfrm>
            <a:off x="674940" y="188661"/>
            <a:ext cx="8229600" cy="1329221"/>
          </a:xfrm>
          <a:prstGeom prst="rect">
            <a:avLst/>
          </a:prstGeom>
          <a:noFill/>
          <a:ln>
            <a:noFill/>
          </a:ln>
          <a:effectLst/>
        </p:spPr>
        <p:txBody>
          <a:bodyPr spcFirstLastPara="1" vert="horz" wrap="square" lIns="91425" tIns="45700" rIns="91425" bIns="45700" rtlCol="0" anchor="ctr" anchorCtr="0">
            <a:norm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dirty="0">
                <a:solidFill>
                  <a:srgbClr val="FF9900"/>
                </a:solidFill>
              </a:rPr>
              <a:t>Communities, like Organizations, Need Support…</a:t>
            </a:r>
          </a:p>
        </p:txBody>
      </p:sp>
      <p:pic>
        <p:nvPicPr>
          <p:cNvPr id="5" name="Picture 4" descr="The Communities of Excellence Framework">
            <a:extLst>
              <a:ext uri="{FF2B5EF4-FFF2-40B4-BE49-F238E27FC236}">
                <a16:creationId xmlns:a16="http://schemas.microsoft.com/office/drawing/2014/main" id="{BDEDB230-FD6E-73B8-8D4D-6B4DF5E6FB18}"/>
              </a:ext>
            </a:extLst>
          </p:cNvPr>
          <p:cNvPicPr>
            <a:picLocks noChangeAspect="1"/>
          </p:cNvPicPr>
          <p:nvPr/>
        </p:nvPicPr>
        <p:blipFill>
          <a:blip r:embed="rId3"/>
          <a:stretch>
            <a:fillRect/>
          </a:stretch>
        </p:blipFill>
        <p:spPr>
          <a:xfrm rot="424611">
            <a:off x="740603" y="1828801"/>
            <a:ext cx="1905352" cy="2322148"/>
          </a:xfrm>
          <a:prstGeom prst="rect">
            <a:avLst/>
          </a:prstGeom>
        </p:spPr>
      </p:pic>
      <p:pic>
        <p:nvPicPr>
          <p:cNvPr id="7" name="Picture 6" descr="the journey roadmap">
            <a:extLst>
              <a:ext uri="{FF2B5EF4-FFF2-40B4-BE49-F238E27FC236}">
                <a16:creationId xmlns:a16="http://schemas.microsoft.com/office/drawing/2014/main" id="{83DB8FFE-6FFD-D35D-85BE-19883E908BE4}"/>
              </a:ext>
            </a:extLst>
          </p:cNvPr>
          <p:cNvPicPr>
            <a:picLocks noChangeAspect="1"/>
          </p:cNvPicPr>
          <p:nvPr/>
        </p:nvPicPr>
        <p:blipFill>
          <a:blip r:embed="rId4"/>
          <a:stretch>
            <a:fillRect/>
          </a:stretch>
        </p:blipFill>
        <p:spPr>
          <a:xfrm>
            <a:off x="2781743" y="1441910"/>
            <a:ext cx="3564041" cy="2673030"/>
          </a:xfrm>
          <a:prstGeom prst="rect">
            <a:avLst/>
          </a:prstGeom>
        </p:spPr>
      </p:pic>
      <p:pic>
        <p:nvPicPr>
          <p:cNvPr id="8" name="Picture 7" descr="a graphical depiction of the categories within the framework">
            <a:extLst>
              <a:ext uri="{FF2B5EF4-FFF2-40B4-BE49-F238E27FC236}">
                <a16:creationId xmlns:a16="http://schemas.microsoft.com/office/drawing/2014/main" id="{ABC209AB-9D5B-191F-AD3C-339FAFCDA16E}"/>
              </a:ext>
            </a:extLst>
          </p:cNvPr>
          <p:cNvPicPr>
            <a:picLocks noChangeAspect="1"/>
          </p:cNvPicPr>
          <p:nvPr/>
        </p:nvPicPr>
        <p:blipFill>
          <a:blip r:embed="rId5"/>
          <a:stretch>
            <a:fillRect/>
          </a:stretch>
        </p:blipFill>
        <p:spPr>
          <a:xfrm>
            <a:off x="6518165" y="1983948"/>
            <a:ext cx="2493480" cy="2011854"/>
          </a:xfrm>
          <a:prstGeom prst="rect">
            <a:avLst/>
          </a:prstGeom>
        </p:spPr>
      </p:pic>
      <p:sp>
        <p:nvSpPr>
          <p:cNvPr id="3" name="Номер слайда 21">
            <a:extLst>
              <a:ext uri="{FF2B5EF4-FFF2-40B4-BE49-F238E27FC236}">
                <a16:creationId xmlns:a16="http://schemas.microsoft.com/office/drawing/2014/main" id="{6E88B859-0241-8F91-F60A-3434E0A4FFE8}"/>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13</a:t>
            </a:fld>
            <a:endParaRPr lang="en-US" dirty="0"/>
          </a:p>
        </p:txBody>
      </p:sp>
    </p:spTree>
    <p:extLst>
      <p:ext uri="{BB962C8B-B14F-4D97-AF65-F5344CB8AC3E}">
        <p14:creationId xmlns:p14="http://schemas.microsoft.com/office/powerpoint/2010/main" val="158608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 of a looping path from knowing the current story (seeing) to envisioning a future story (believing) to taking action to create a new story (doing) and back again.&#10;">
            <a:extLst>
              <a:ext uri="{FF2B5EF4-FFF2-40B4-BE49-F238E27FC236}">
                <a16:creationId xmlns:a16="http://schemas.microsoft.com/office/drawing/2014/main" id="{89BD201B-1B98-E9D4-79B7-C9E02365279D}"/>
              </a:ext>
            </a:extLst>
          </p:cNvPr>
          <p:cNvPicPr>
            <a:picLocks noChangeAspect="1"/>
          </p:cNvPicPr>
          <p:nvPr/>
        </p:nvPicPr>
        <p:blipFill rotWithShape="1">
          <a:blip r:embed="rId3"/>
          <a:srcRect t="16494" b="13508"/>
          <a:stretch/>
        </p:blipFill>
        <p:spPr>
          <a:xfrm>
            <a:off x="3653736" y="997527"/>
            <a:ext cx="5490264" cy="2882291"/>
          </a:xfrm>
          <a:prstGeom prst="rect">
            <a:avLst/>
          </a:prstGeom>
        </p:spPr>
      </p:pic>
      <p:sp>
        <p:nvSpPr>
          <p:cNvPr id="16" name="Title 1">
            <a:extLst>
              <a:ext uri="{FF2B5EF4-FFF2-40B4-BE49-F238E27FC236}">
                <a16:creationId xmlns:a16="http://schemas.microsoft.com/office/drawing/2014/main" id="{88C59168-4F95-F94D-AEE6-F2D66E4076C3}"/>
              </a:ext>
            </a:extLst>
          </p:cNvPr>
          <p:cNvSpPr txBox="1">
            <a:spLocks/>
          </p:cNvSpPr>
          <p:nvPr/>
        </p:nvSpPr>
        <p:spPr>
          <a:xfrm>
            <a:off x="835502" y="198263"/>
            <a:ext cx="4015329" cy="1778894"/>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a:lstStyle>
          <a:p>
            <a:pPr>
              <a:lnSpc>
                <a:spcPct val="100000"/>
              </a:lnSpc>
            </a:pPr>
            <a:r>
              <a:rPr lang="en-US" sz="3200" spc="0" dirty="0">
                <a:solidFill>
                  <a:schemeClr val="accent1"/>
                </a:solidFill>
                <a:latin typeface="Belleza" panose="02000503050000020003" pitchFamily="2" charset="77"/>
              </a:rPr>
              <a:t>A PROVEN </a:t>
            </a:r>
          </a:p>
          <a:p>
            <a:pPr>
              <a:lnSpc>
                <a:spcPct val="100000"/>
              </a:lnSpc>
            </a:pPr>
            <a:r>
              <a:rPr lang="en-US" sz="3200" spc="0" dirty="0">
                <a:solidFill>
                  <a:schemeClr val="accent1"/>
                </a:solidFill>
                <a:latin typeface="Belleza" panose="02000503050000020003" pitchFamily="2" charset="77"/>
              </a:rPr>
              <a:t>SYSTEMS APPROACH </a:t>
            </a:r>
          </a:p>
          <a:p>
            <a:pPr>
              <a:lnSpc>
                <a:spcPct val="100000"/>
              </a:lnSpc>
            </a:pPr>
            <a:r>
              <a:rPr lang="en-US" sz="3200" spc="0" dirty="0">
                <a:solidFill>
                  <a:schemeClr val="accent1"/>
                </a:solidFill>
                <a:latin typeface="Belleza" panose="02000503050000020003" pitchFamily="2" charset="77"/>
              </a:rPr>
              <a:t>IN COMMUNITIES</a:t>
            </a:r>
          </a:p>
          <a:p>
            <a:endParaRPr lang="en-US" sz="3200" spc="0" dirty="0">
              <a:solidFill>
                <a:srgbClr val="7C7E80"/>
              </a:solidFill>
              <a:latin typeface="Belleza" panose="02000503050000020003" pitchFamily="2" charset="77"/>
            </a:endParaRPr>
          </a:p>
          <a:p>
            <a:r>
              <a:rPr lang="en-US" sz="3200" spc="0" dirty="0">
                <a:solidFill>
                  <a:srgbClr val="7C7E80"/>
                </a:solidFill>
                <a:latin typeface="Belleza" panose="02000503050000020003" pitchFamily="2" charset="77"/>
              </a:rPr>
              <a:t>Engaging and supporting leaders </a:t>
            </a:r>
          </a:p>
          <a:p>
            <a:r>
              <a:rPr lang="en-US" sz="3200" spc="0" dirty="0">
                <a:solidFill>
                  <a:srgbClr val="7C7E80"/>
                </a:solidFill>
                <a:latin typeface="Belleza" panose="02000503050000020003" pitchFamily="2" charset="77"/>
              </a:rPr>
              <a:t>through a journey </a:t>
            </a:r>
          </a:p>
          <a:p>
            <a:r>
              <a:rPr lang="en-US" sz="3200" spc="0" dirty="0">
                <a:solidFill>
                  <a:srgbClr val="7C7E80"/>
                </a:solidFill>
                <a:latin typeface="Belleza" panose="02000503050000020003" pitchFamily="2" charset="77"/>
              </a:rPr>
              <a:t>by learning together </a:t>
            </a:r>
          </a:p>
          <a:p>
            <a:r>
              <a:rPr lang="en-US" sz="3200" spc="0" dirty="0">
                <a:solidFill>
                  <a:srgbClr val="7C7E80"/>
                </a:solidFill>
                <a:latin typeface="Belleza" panose="02000503050000020003" pitchFamily="2" charset="77"/>
              </a:rPr>
              <a:t>from each other </a:t>
            </a:r>
            <a:endParaRPr lang="en-US" sz="3200" b="0" spc="0" dirty="0">
              <a:solidFill>
                <a:srgbClr val="7C7E80"/>
              </a:solidFill>
              <a:latin typeface="Belleza" panose="02000503050000020003" pitchFamily="2" charset="77"/>
            </a:endParaRPr>
          </a:p>
          <a:p>
            <a:endParaRPr lang="en-US" sz="800" b="0" spc="0" dirty="0">
              <a:solidFill>
                <a:schemeClr val="accent4"/>
              </a:solidFill>
              <a:latin typeface="Belleza" panose="02000503050000020003" pitchFamily="2" charset="77"/>
            </a:endParaRPr>
          </a:p>
          <a:p>
            <a:endParaRPr lang="en-US" sz="1800" spc="0" dirty="0">
              <a:solidFill>
                <a:schemeClr val="tx1">
                  <a:lumMod val="50000"/>
                  <a:lumOff val="50000"/>
                </a:schemeClr>
              </a:solidFill>
              <a:latin typeface="Belleza" panose="02000503050000020003" pitchFamily="2" charset="77"/>
            </a:endParaRPr>
          </a:p>
        </p:txBody>
      </p:sp>
      <p:sp>
        <p:nvSpPr>
          <p:cNvPr id="24" name="Slide Number Placeholder 15">
            <a:extLst>
              <a:ext uri="{FF2B5EF4-FFF2-40B4-BE49-F238E27FC236}">
                <a16:creationId xmlns:a16="http://schemas.microsoft.com/office/drawing/2014/main" id="{A34A165C-D365-03F7-6BC9-EEF5E5CC2168}"/>
              </a:ext>
              <a:ext uri="{C183D7F6-B498-43B3-948B-1728B52AA6E4}">
                <adec:decorative xmlns:adec="http://schemas.microsoft.com/office/drawing/2017/decorative" val="1"/>
              </a:ext>
            </a:extLst>
          </p:cNvPr>
          <p:cNvSpPr txBox="1">
            <a:spLocks/>
          </p:cNvSpPr>
          <p:nvPr/>
        </p:nvSpPr>
        <p:spPr>
          <a:xfrm>
            <a:off x="8532745" y="4851155"/>
            <a:ext cx="370113" cy="2707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D8D877B3-D348-4611-9BDB-C5374591D951}" type="slidenum">
              <a:rPr lang="en-US" sz="800">
                <a:solidFill>
                  <a:schemeClr val="tx1">
                    <a:lumMod val="50000"/>
                    <a:lumOff val="50000"/>
                  </a:schemeClr>
                </a:solidFill>
                <a:latin typeface="Source Sans Pro" panose="020B0503030403020204" pitchFamily="34" charset="77"/>
                <a:cs typeface="Calibri" panose="020F0502020204030204" pitchFamily="34" charset="0"/>
              </a:rPr>
              <a:pPr algn="r"/>
              <a:t>14</a:t>
            </a:fld>
            <a:endParaRPr lang="en-US" sz="800" dirty="0">
              <a:solidFill>
                <a:schemeClr val="tx1">
                  <a:lumMod val="50000"/>
                  <a:lumOff val="50000"/>
                </a:schemeClr>
              </a:solidFill>
              <a:latin typeface="Source Sans Pro" panose="020B0503030403020204" pitchFamily="34" charset="77"/>
              <a:cs typeface="Calibri" panose="020F0502020204030204" pitchFamily="34" charset="0"/>
            </a:endParaRPr>
          </a:p>
        </p:txBody>
      </p:sp>
      <p:sp>
        <p:nvSpPr>
          <p:cNvPr id="2" name="Номер слайда 21">
            <a:extLst>
              <a:ext uri="{FF2B5EF4-FFF2-40B4-BE49-F238E27FC236}">
                <a16:creationId xmlns:a16="http://schemas.microsoft.com/office/drawing/2014/main" id="{5665DE99-37FB-F320-6766-56A16854EDB2}"/>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14</a:t>
            </a:fld>
            <a:endParaRPr lang="en-US" dirty="0"/>
          </a:p>
        </p:txBody>
      </p:sp>
      <p:sp>
        <p:nvSpPr>
          <p:cNvPr id="5" name="Title 4">
            <a:extLst>
              <a:ext uri="{FF2B5EF4-FFF2-40B4-BE49-F238E27FC236}">
                <a16:creationId xmlns:a16="http://schemas.microsoft.com/office/drawing/2014/main" id="{5576D6F5-5C80-A74D-0674-9CC8FBA26865}"/>
              </a:ext>
              <a:ext uri="{C183D7F6-B498-43B3-948B-1728B52AA6E4}">
                <adec:decorative xmlns:adec="http://schemas.microsoft.com/office/drawing/2017/decorative" val="1"/>
              </a:ext>
            </a:extLst>
          </p:cNvPr>
          <p:cNvSpPr>
            <a:spLocks noGrp="1"/>
          </p:cNvSpPr>
          <p:nvPr>
            <p:ph type="title"/>
          </p:nvPr>
        </p:nvSpPr>
        <p:spPr>
          <a:xfrm>
            <a:off x="457202" y="-921021"/>
            <a:ext cx="3182052" cy="921021"/>
          </a:xfrm>
        </p:spPr>
        <p:txBody>
          <a:bodyPr vert="horz" lIns="0" tIns="144018" rIns="0" bIns="0" rtlCol="0" anchor="b" anchorCtr="0">
            <a:noAutofit/>
          </a:bodyPr>
          <a:lstStyle/>
          <a:p>
            <a:r>
              <a:rPr lang="en-US" dirty="0"/>
              <a:t>A Proven Systems Approach in Communities</a:t>
            </a:r>
          </a:p>
        </p:txBody>
      </p:sp>
    </p:spTree>
    <p:extLst>
      <p:ext uri="{BB962C8B-B14F-4D97-AF65-F5344CB8AC3E}">
        <p14:creationId xmlns:p14="http://schemas.microsoft.com/office/powerpoint/2010/main" val="374709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50" name="Google Shape;950;gcd6803c653_0_1258">
            <a:extLst>
              <a:ext uri="{C183D7F6-B498-43B3-948B-1728B52AA6E4}">
                <adec:decorative xmlns:adec="http://schemas.microsoft.com/office/drawing/2017/decorative" val="1"/>
              </a:ext>
            </a:extLst>
          </p:cNvPr>
          <p:cNvSpPr txBox="1"/>
          <p:nvPr/>
        </p:nvSpPr>
        <p:spPr>
          <a:xfrm>
            <a:off x="5145698" y="1196853"/>
            <a:ext cx="103950" cy="207791"/>
          </a:xfrm>
          <a:prstGeom prst="rect">
            <a:avLst/>
          </a:prstGeom>
          <a:noFill/>
          <a:ln>
            <a:noFill/>
          </a:ln>
        </p:spPr>
        <p:txBody>
          <a:bodyPr spcFirstLastPara="1" wrap="square" lIns="51427" tIns="25706" rIns="51427" bIns="25706" anchor="t" anchorCtr="0">
            <a:spAutoFit/>
          </a:bodyPr>
          <a:lstStyle/>
          <a:p>
            <a:endParaRPr sz="1013">
              <a:solidFill>
                <a:schemeClr val="dk1"/>
              </a:solidFill>
              <a:latin typeface="Constantia"/>
              <a:ea typeface="Constantia"/>
              <a:cs typeface="Constantia"/>
              <a:sym typeface="Constantia"/>
            </a:endParaRPr>
          </a:p>
        </p:txBody>
      </p:sp>
      <p:sp>
        <p:nvSpPr>
          <p:cNvPr id="955" name="Google Shape;955;gcd6803c653_0_1258">
            <a:extLst>
              <a:ext uri="{C183D7F6-B498-43B3-948B-1728B52AA6E4}">
                <adec:decorative xmlns:adec="http://schemas.microsoft.com/office/drawing/2017/decorative" val="1"/>
              </a:ext>
            </a:extLst>
          </p:cNvPr>
          <p:cNvSpPr txBox="1"/>
          <p:nvPr/>
        </p:nvSpPr>
        <p:spPr>
          <a:xfrm>
            <a:off x="4838299" y="4167619"/>
            <a:ext cx="1604306" cy="259663"/>
          </a:xfrm>
          <a:prstGeom prst="rect">
            <a:avLst/>
          </a:prstGeom>
          <a:noFill/>
          <a:ln>
            <a:noFill/>
          </a:ln>
        </p:spPr>
        <p:txBody>
          <a:bodyPr spcFirstLastPara="1" wrap="square" lIns="51427" tIns="25706" rIns="51427" bIns="25706" anchor="t" anchorCtr="0">
            <a:spAutoFit/>
          </a:bodyPr>
          <a:lstStyle/>
          <a:p>
            <a:endParaRPr sz="1350" b="1">
              <a:solidFill>
                <a:schemeClr val="dk1"/>
              </a:solidFill>
              <a:latin typeface="Constantia"/>
              <a:ea typeface="Constantia"/>
              <a:cs typeface="Constantia"/>
              <a:sym typeface="Constantia"/>
            </a:endParaRPr>
          </a:p>
        </p:txBody>
      </p:sp>
      <p:sp>
        <p:nvSpPr>
          <p:cNvPr id="26" name="Google Shape;213;p31">
            <a:extLst>
              <a:ext uri="{FF2B5EF4-FFF2-40B4-BE49-F238E27FC236}">
                <a16:creationId xmlns:a16="http://schemas.microsoft.com/office/drawing/2014/main" id="{40BC40F4-05B8-4D45-8160-9A97A30FE144}"/>
              </a:ext>
            </a:extLst>
          </p:cNvPr>
          <p:cNvSpPr txBox="1"/>
          <p:nvPr/>
        </p:nvSpPr>
        <p:spPr>
          <a:xfrm>
            <a:off x="715338" y="131590"/>
            <a:ext cx="2654639" cy="887845"/>
          </a:xfrm>
          <a:prstGeom prst="rect">
            <a:avLst/>
          </a:prstGeom>
          <a:noFill/>
          <a:ln>
            <a:noFill/>
          </a:ln>
        </p:spPr>
        <p:txBody>
          <a:bodyPr spcFirstLastPara="1" wrap="square" lIns="0" tIns="0" rIns="0" bIns="0" anchor="t" anchorCtr="0">
            <a:noAutofit/>
          </a:bodyPr>
          <a:lstStyle/>
          <a:p>
            <a:pPr>
              <a:buClr>
                <a:schemeClr val="dk1"/>
              </a:buClr>
              <a:buSzPts val="3300"/>
            </a:pPr>
            <a:r>
              <a:rPr lang="en" sz="3200" b="1" dirty="0">
                <a:solidFill>
                  <a:srgbClr val="7C7E80"/>
                </a:solidFill>
                <a:latin typeface="Belleza" panose="02000503050000020003" pitchFamily="2" charset="77"/>
                <a:sym typeface="Raleway"/>
              </a:rPr>
              <a:t>Communities of Excellence Framework</a:t>
            </a:r>
            <a:r>
              <a:rPr lang="en" sz="3200" b="1" dirty="0">
                <a:solidFill>
                  <a:schemeClr val="bg2"/>
                </a:solidFill>
                <a:latin typeface="Belleza" panose="02000503050000020003" pitchFamily="2" charset="77"/>
                <a:sym typeface="Raleway"/>
              </a:rPr>
              <a:t>:</a:t>
            </a:r>
          </a:p>
          <a:p>
            <a:pPr>
              <a:buClr>
                <a:schemeClr val="dk1"/>
              </a:buClr>
              <a:buSzPts val="3300"/>
            </a:pPr>
            <a:r>
              <a:rPr lang="en" sz="1800" b="1" dirty="0">
                <a:solidFill>
                  <a:schemeClr val="accent4"/>
                </a:solidFill>
                <a:latin typeface="Belleza" panose="02000503050000020003" pitchFamily="2" charset="77"/>
                <a:sym typeface="Raleway"/>
              </a:rPr>
              <a:t>THE CRITERIA FOR C</a:t>
            </a:r>
            <a:r>
              <a:rPr lang="en-US" sz="1800" b="1" dirty="0">
                <a:solidFill>
                  <a:schemeClr val="accent4"/>
                </a:solidFill>
                <a:latin typeface="Belleza" panose="02000503050000020003" pitchFamily="2" charset="77"/>
                <a:sym typeface="Raleway"/>
              </a:rPr>
              <a:t>O</a:t>
            </a:r>
            <a:r>
              <a:rPr lang="en" sz="1800" b="1" dirty="0">
                <a:solidFill>
                  <a:schemeClr val="accent4"/>
                </a:solidFill>
                <a:latin typeface="Belleza" panose="02000503050000020003" pitchFamily="2" charset="77"/>
                <a:sym typeface="Raleway"/>
              </a:rPr>
              <a:t>MMUNITY PERFORMANCE EXCELLENCE</a:t>
            </a:r>
          </a:p>
        </p:txBody>
      </p:sp>
      <p:sp>
        <p:nvSpPr>
          <p:cNvPr id="28" name="Slide Number Placeholder 15">
            <a:extLst>
              <a:ext uri="{FF2B5EF4-FFF2-40B4-BE49-F238E27FC236}">
                <a16:creationId xmlns:a16="http://schemas.microsoft.com/office/drawing/2014/main" id="{6E0E4A04-1FB7-971E-F5DE-5AF85E8A7755}"/>
              </a:ext>
              <a:ext uri="{C183D7F6-B498-43B3-948B-1728B52AA6E4}">
                <adec:decorative xmlns:adec="http://schemas.microsoft.com/office/drawing/2017/decorative" val="1"/>
              </a:ext>
            </a:extLst>
          </p:cNvPr>
          <p:cNvSpPr txBox="1">
            <a:spLocks/>
          </p:cNvSpPr>
          <p:nvPr/>
        </p:nvSpPr>
        <p:spPr>
          <a:xfrm>
            <a:off x="8532745" y="4851155"/>
            <a:ext cx="370113" cy="2707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D8D877B3-D348-4611-9BDB-C5374591D951}" type="slidenum">
              <a:rPr lang="en-US" sz="800">
                <a:solidFill>
                  <a:schemeClr val="tx1">
                    <a:lumMod val="50000"/>
                    <a:lumOff val="50000"/>
                  </a:schemeClr>
                </a:solidFill>
                <a:latin typeface="Source Sans Pro" panose="020B0503030403020204" pitchFamily="34" charset="77"/>
                <a:cs typeface="Calibri" panose="020F0502020204030204" pitchFamily="34" charset="0"/>
              </a:rPr>
              <a:pPr algn="r"/>
              <a:t>15</a:t>
            </a:fld>
            <a:endParaRPr lang="en-US" sz="800" dirty="0">
              <a:solidFill>
                <a:schemeClr val="tx1">
                  <a:lumMod val="50000"/>
                  <a:lumOff val="50000"/>
                </a:schemeClr>
              </a:solidFill>
              <a:latin typeface="Source Sans Pro" panose="020B0503030403020204" pitchFamily="34" charset="77"/>
              <a:cs typeface="Calibri" panose="020F0502020204030204" pitchFamily="34" charset="0"/>
            </a:endParaRPr>
          </a:p>
        </p:txBody>
      </p:sp>
      <p:pic>
        <p:nvPicPr>
          <p:cNvPr id="3" name="Picture 2" descr="a graphical depiction of the categories within the framework; Leadership, Strategy, Residents and Other Stakeholders; Integration [with] People Resources, Operations, Results; Measurement, Analysis and Knowledge Management, Core Values and Concepts">
            <a:extLst>
              <a:ext uri="{FF2B5EF4-FFF2-40B4-BE49-F238E27FC236}">
                <a16:creationId xmlns:a16="http://schemas.microsoft.com/office/drawing/2014/main" id="{385F3FEE-2420-90DB-335D-421891288EAB}"/>
              </a:ext>
            </a:extLst>
          </p:cNvPr>
          <p:cNvPicPr>
            <a:picLocks noChangeAspect="1"/>
          </p:cNvPicPr>
          <p:nvPr/>
        </p:nvPicPr>
        <p:blipFill>
          <a:blip r:embed="rId3"/>
          <a:stretch>
            <a:fillRect/>
          </a:stretch>
        </p:blipFill>
        <p:spPr>
          <a:xfrm>
            <a:off x="3218153" y="161169"/>
            <a:ext cx="5684705" cy="4573313"/>
          </a:xfrm>
          <a:prstGeom prst="rect">
            <a:avLst/>
          </a:prstGeom>
        </p:spPr>
      </p:pic>
      <p:pic>
        <p:nvPicPr>
          <p:cNvPr id="14" name="Picture 13" descr="cover of the Communities of Excellence Framework">
            <a:extLst>
              <a:ext uri="{FF2B5EF4-FFF2-40B4-BE49-F238E27FC236}">
                <a16:creationId xmlns:a16="http://schemas.microsoft.com/office/drawing/2014/main" id="{884863CF-2DB6-399D-4BCA-FEB0DA5FBB32}"/>
              </a:ext>
            </a:extLst>
          </p:cNvPr>
          <p:cNvPicPr>
            <a:picLocks noChangeAspect="1"/>
          </p:cNvPicPr>
          <p:nvPr/>
        </p:nvPicPr>
        <p:blipFill>
          <a:blip r:embed="rId4"/>
          <a:stretch>
            <a:fillRect/>
          </a:stretch>
        </p:blipFill>
        <p:spPr>
          <a:xfrm rot="20840746">
            <a:off x="1304642" y="2828415"/>
            <a:ext cx="1232211" cy="1690448"/>
          </a:xfrm>
          <a:prstGeom prst="rect">
            <a:avLst/>
          </a:prstGeom>
          <a:ln>
            <a:solidFill>
              <a:schemeClr val="accent4"/>
            </a:solidFill>
          </a:ln>
        </p:spPr>
      </p:pic>
      <p:sp>
        <p:nvSpPr>
          <p:cNvPr id="2" name="Номер слайда 21">
            <a:extLst>
              <a:ext uri="{FF2B5EF4-FFF2-40B4-BE49-F238E27FC236}">
                <a16:creationId xmlns:a16="http://schemas.microsoft.com/office/drawing/2014/main" id="{B879E01F-4BC6-0A87-D3AB-FB8FE9991214}"/>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a:ln>
            <a:noFill/>
          </a:ln>
        </p:spPr>
        <p:txBody>
          <a:bodyPr spcFirstLastPara="1" vert="horz" wrap="square" lIns="0" tIns="0" rIns="0" bIns="0" rtlCol="0" anchor="ctr" anchorCtr="0">
            <a:noAutofit/>
          </a:bodyPr>
          <a:lstStyle>
            <a:lvl1pPr marL="342892" lvl="0" indent="-171446" algn="ctr" defTabSz="685739" rtl="0" eaLnBrk="1" latinLnBrk="0" hangingPunct="1">
              <a:lnSpc>
                <a:spcPct val="120000"/>
              </a:lnSpc>
              <a:spcBef>
                <a:spcPts val="375"/>
              </a:spcBef>
              <a:spcAft>
                <a:spcPts val="0"/>
              </a:spcAft>
              <a:buClr>
                <a:schemeClr val="accent5"/>
              </a:buClr>
              <a:buSzPts val="5000"/>
              <a:buFont typeface="Arial" panose="020B0604020202020204" pitchFamily="34" charset="0"/>
              <a:buNone/>
              <a:defRPr sz="600" b="1" i="0" kern="1200">
                <a:solidFill>
                  <a:schemeClr val="tx2">
                    <a:alpha val="30000"/>
                  </a:schemeClr>
                </a:solidFill>
                <a:latin typeface="Belleza" panose="02000503050000020003" pitchFamily="2" charset="77"/>
                <a:ea typeface="Calibri"/>
                <a:cs typeface="Calibri"/>
                <a:sym typeface="Calibri"/>
              </a:defRPr>
            </a:lvl1pPr>
            <a:lvl2pPr marL="685783" lvl="1" indent="-171446" algn="l" defTabSz="685739" rtl="0" eaLnBrk="1" latinLnBrk="0" hangingPunct="1">
              <a:lnSpc>
                <a:spcPct val="100000"/>
              </a:lnSpc>
              <a:spcBef>
                <a:spcPts val="675"/>
              </a:spcBef>
              <a:spcAft>
                <a:spcPts val="0"/>
              </a:spcAft>
              <a:buClr>
                <a:schemeClr val="dk2"/>
              </a:buClr>
              <a:buSzPts val="1100"/>
              <a:buFont typeface="Arial" panose="020B0604020202020204" pitchFamily="34" charset="0"/>
              <a:buNone/>
              <a:defRPr sz="1800" kern="1200">
                <a:solidFill>
                  <a:schemeClr val="accent4"/>
                </a:solidFill>
                <a:latin typeface="Source Sans Pro" panose="020B0503030403020204" pitchFamily="34" charset="77"/>
                <a:ea typeface="+mn-ea"/>
                <a:cs typeface="+mn-cs"/>
              </a:defRPr>
            </a:lvl2pPr>
            <a:lvl3pPr marL="1028675" lvl="2" indent="-171446" algn="l" defTabSz="685739" rtl="0" eaLnBrk="1" latinLnBrk="0" hangingPunct="1">
              <a:lnSpc>
                <a:spcPct val="110000"/>
              </a:lnSpc>
              <a:spcBef>
                <a:spcPts val="375"/>
              </a:spcBef>
              <a:spcAft>
                <a:spcPts val="0"/>
              </a:spcAft>
              <a:buClr>
                <a:schemeClr val="accent4"/>
              </a:buClr>
              <a:buSzPts val="800"/>
              <a:buFont typeface="Arial" panose="020B0604020202020204" pitchFamily="34" charset="0"/>
              <a:buNone/>
              <a:defRPr sz="1400" b="0" kern="1200">
                <a:solidFill>
                  <a:schemeClr val="tx1"/>
                </a:solidFill>
                <a:latin typeface="Source Sans Pro" panose="020B0503030403020204" pitchFamily="34" charset="77"/>
                <a:ea typeface="+mn-ea"/>
                <a:cs typeface="+mn-cs"/>
              </a:defRPr>
            </a:lvl3pPr>
            <a:lvl4pPr marL="1371566" lvl="3" indent="-171446" algn="l" defTabSz="685739" rtl="0" eaLnBrk="1" latinLnBrk="0" hangingPunct="1">
              <a:lnSpc>
                <a:spcPct val="114000"/>
              </a:lnSpc>
              <a:spcBef>
                <a:spcPts val="375"/>
              </a:spcBef>
              <a:spcAft>
                <a:spcPts val="0"/>
              </a:spcAft>
              <a:buClr>
                <a:schemeClr val="dk2"/>
              </a:buClr>
              <a:buSzPts val="800"/>
              <a:buFont typeface="Arial" panose="020B0604020202020204" pitchFamily="34" charset="0"/>
              <a:buNone/>
              <a:defRPr sz="800" kern="1200">
                <a:solidFill>
                  <a:schemeClr val="tx1">
                    <a:alpha val="70000"/>
                  </a:schemeClr>
                </a:solidFill>
                <a:latin typeface="Source Sans Pro" panose="020B0503030403020204" pitchFamily="34" charset="77"/>
                <a:ea typeface="+mn-ea"/>
                <a:cs typeface="+mn-cs"/>
              </a:defRPr>
            </a:lvl4pPr>
            <a:lvl5pPr marL="1714457" lvl="4" indent="-171446" algn="l" defTabSz="685739" rtl="0" eaLnBrk="1" latinLnBrk="0" hangingPunct="1">
              <a:lnSpc>
                <a:spcPct val="95000"/>
              </a:lnSpc>
              <a:spcBef>
                <a:spcPts val="375"/>
              </a:spcBef>
              <a:spcAft>
                <a:spcPts val="0"/>
              </a:spcAft>
              <a:buClr>
                <a:schemeClr val="dk2"/>
              </a:buClr>
              <a:buSzPts val="800"/>
              <a:buFont typeface="Arial" panose="020B0604020202020204" pitchFamily="34" charset="0"/>
              <a:buNone/>
              <a:defRPr sz="800" kern="1200" baseline="0">
                <a:solidFill>
                  <a:schemeClr val="tx1">
                    <a:alpha val="50000"/>
                  </a:schemeClr>
                </a:solidFill>
                <a:latin typeface="Source Sans Pro" panose="020B0503030403020204" pitchFamily="34" charset="77"/>
                <a:ea typeface="+mn-ea"/>
                <a:cs typeface="+mn-cs"/>
              </a:defRPr>
            </a:lvl5pPr>
            <a:lvl6pPr marL="2057348" lvl="5" indent="-238119" algn="l" defTabSz="685739" rtl="0" eaLnBrk="1" latinLnBrk="0" hangingPunct="1">
              <a:lnSpc>
                <a:spcPct val="85000"/>
              </a:lnSpc>
              <a:spcBef>
                <a:spcPts val="375"/>
              </a:spcBef>
              <a:spcAft>
                <a:spcPts val="0"/>
              </a:spcAft>
              <a:buClr>
                <a:schemeClr val="dk2"/>
              </a:buClr>
              <a:buSzPts val="1400"/>
              <a:buFont typeface="Arial" panose="020B0604020202020204" pitchFamily="34" charset="0"/>
              <a:buChar char="•"/>
              <a:defRPr sz="1400" kern="1200">
                <a:solidFill>
                  <a:schemeClr val="tx1"/>
                </a:solidFill>
                <a:latin typeface="+mn-lt"/>
                <a:ea typeface="+mn-ea"/>
                <a:cs typeface="+mn-cs"/>
              </a:defRPr>
            </a:lvl6pPr>
            <a:lvl7pPr marL="2400240" lvl="6" indent="-238119" algn="l" defTabSz="685739" rtl="0" eaLnBrk="1" latinLnBrk="0" hangingPunct="1">
              <a:lnSpc>
                <a:spcPct val="100000"/>
              </a:lnSpc>
              <a:spcBef>
                <a:spcPts val="375"/>
              </a:spcBef>
              <a:spcAft>
                <a:spcPts val="0"/>
              </a:spcAft>
              <a:buSzPts val="1400"/>
              <a:buFont typeface="Arial" panose="020B0604020202020204" pitchFamily="34" charset="0"/>
              <a:buChar char="​"/>
              <a:defRPr sz="1400" kern="1200">
                <a:solidFill>
                  <a:schemeClr val="tx1"/>
                </a:solidFill>
                <a:latin typeface="+mn-lt"/>
                <a:ea typeface="+mn-ea"/>
                <a:cs typeface="+mn-cs"/>
              </a:defRPr>
            </a:lvl7pPr>
            <a:lvl8pPr marL="2743132" lvl="7" indent="-238119" algn="l" defTabSz="685739" rtl="0" eaLnBrk="1" latinLnBrk="0" hangingPunct="1">
              <a:lnSpc>
                <a:spcPct val="100000"/>
              </a:lnSpc>
              <a:spcBef>
                <a:spcPts val="375"/>
              </a:spcBef>
              <a:spcAft>
                <a:spcPts val="0"/>
              </a:spcAft>
              <a:buClr>
                <a:schemeClr val="lt2"/>
              </a:buClr>
              <a:buSzPts val="1400"/>
              <a:buFont typeface="Arial" panose="020B0604020202020204" pitchFamily="34" charset="0"/>
              <a:buChar char="•"/>
              <a:defRPr sz="1400" kern="1200">
                <a:solidFill>
                  <a:schemeClr val="tx1"/>
                </a:solidFill>
                <a:latin typeface="+mn-lt"/>
                <a:ea typeface="+mn-ea"/>
                <a:cs typeface="+mn-cs"/>
              </a:defRPr>
            </a:lvl8pPr>
            <a:lvl9pPr marL="3086023" lvl="8" indent="-238119" algn="l" defTabSz="685739" rtl="0" eaLnBrk="1" latinLnBrk="0" hangingPunct="1">
              <a:lnSpc>
                <a:spcPct val="100000"/>
              </a:lnSpc>
              <a:spcBef>
                <a:spcPts val="375"/>
              </a:spcBef>
              <a:spcAft>
                <a:spcPts val="375"/>
              </a:spcAft>
              <a:buClr>
                <a:schemeClr val="lt2"/>
              </a:buClr>
              <a:buSzPts val="1400"/>
              <a:buFont typeface="Arial" panose="020B0604020202020204" pitchFamily="34" charset="0"/>
              <a:buChar char="•"/>
              <a:defRPr sz="1400" kern="1200">
                <a:solidFill>
                  <a:schemeClr val="tx1"/>
                </a:solidFill>
                <a:latin typeface="+mn-lt"/>
                <a:ea typeface="+mn-ea"/>
                <a:cs typeface="+mn-cs"/>
              </a:defRPr>
            </a:lvl9pPr>
          </a:lstStyle>
          <a:p>
            <a:pPr marL="341313" indent="-255588"/>
            <a:fld id="{D8D877B3-D348-4611-9BDB-C5374591D951}" type="slidenum">
              <a:rPr lang="en-US" smtClean="0"/>
              <a:pPr marL="341313" indent="-255588"/>
              <a:t>15</a:t>
            </a:fld>
            <a:endParaRPr lang="en-US" dirty="0"/>
          </a:p>
        </p:txBody>
      </p:sp>
      <p:sp>
        <p:nvSpPr>
          <p:cNvPr id="4" name="Title 3">
            <a:extLst>
              <a:ext uri="{FF2B5EF4-FFF2-40B4-BE49-F238E27FC236}">
                <a16:creationId xmlns:a16="http://schemas.microsoft.com/office/drawing/2014/main" id="{B8521362-2FF6-D880-8563-17A551A440CB}"/>
              </a:ext>
              <a:ext uri="{C183D7F6-B498-43B3-948B-1728B52AA6E4}">
                <adec:decorative xmlns:adec="http://schemas.microsoft.com/office/drawing/2017/decorative" val="1"/>
              </a:ext>
            </a:extLst>
          </p:cNvPr>
          <p:cNvSpPr>
            <a:spLocks noGrp="1"/>
          </p:cNvSpPr>
          <p:nvPr>
            <p:ph type="title"/>
          </p:nvPr>
        </p:nvSpPr>
        <p:spPr>
          <a:xfrm>
            <a:off x="457200" y="-921000"/>
            <a:ext cx="3181800" cy="921000"/>
          </a:xfrm>
        </p:spPr>
        <p:txBody>
          <a:bodyPr spcFirstLastPara="1" vert="horz" wrap="square" lIns="0" tIns="0" rIns="0" bIns="0" rtlCol="0" anchor="b" anchorCtr="0">
            <a:noAutofit/>
          </a:bodyPr>
          <a:lstStyle/>
          <a:p>
            <a:r>
              <a:rPr lang="en-US" dirty="0"/>
              <a:t>Communities of Excellence Framework</a:t>
            </a:r>
          </a:p>
        </p:txBody>
      </p:sp>
    </p:spTree>
    <p:extLst>
      <p:ext uri="{BB962C8B-B14F-4D97-AF65-F5344CB8AC3E}">
        <p14:creationId xmlns:p14="http://schemas.microsoft.com/office/powerpoint/2010/main" val="424760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3376D84-7F83-A2D2-84E9-DED3F135C4CF}"/>
              </a:ext>
            </a:extLst>
          </p:cNvPr>
          <p:cNvSpPr txBox="1">
            <a:spLocks/>
          </p:cNvSpPr>
          <p:nvPr/>
        </p:nvSpPr>
        <p:spPr>
          <a:xfrm>
            <a:off x="622743" y="131590"/>
            <a:ext cx="8564928" cy="1018105"/>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a:lstStyle>
          <a:p>
            <a:r>
              <a:rPr lang="en-US" sz="3200" spc="0" dirty="0">
                <a:solidFill>
                  <a:srgbClr val="7C7E80"/>
                </a:solidFill>
                <a:latin typeface="Belleza" panose="02000503050000020003" pitchFamily="2" charset="77"/>
              </a:rPr>
              <a:t>The Interconnected Activities of the </a:t>
            </a:r>
          </a:p>
          <a:p>
            <a:r>
              <a:rPr lang="en-US" sz="3200" spc="0" dirty="0">
                <a:solidFill>
                  <a:srgbClr val="7C7E80"/>
                </a:solidFill>
                <a:latin typeface="Belleza" panose="02000503050000020003" pitchFamily="2" charset="77"/>
              </a:rPr>
              <a:t>Journey Guided by The COE Framework</a:t>
            </a:r>
          </a:p>
          <a:p>
            <a:endParaRPr lang="en-US" sz="800" b="0" spc="0" dirty="0">
              <a:solidFill>
                <a:schemeClr val="accent4"/>
              </a:solidFill>
              <a:latin typeface="Belleza" panose="02000503050000020003" pitchFamily="2" charset="77"/>
            </a:endParaRPr>
          </a:p>
        </p:txBody>
      </p:sp>
      <p:sp>
        <p:nvSpPr>
          <p:cNvPr id="19" name="object 2">
            <a:extLst>
              <a:ext uri="{FF2B5EF4-FFF2-40B4-BE49-F238E27FC236}">
                <a16:creationId xmlns:a16="http://schemas.microsoft.com/office/drawing/2014/main" id="{FB4021FB-6E77-5C42-5492-7917CF3FFB9F}"/>
              </a:ext>
            </a:extLst>
          </p:cNvPr>
          <p:cNvSpPr txBox="1"/>
          <p:nvPr/>
        </p:nvSpPr>
        <p:spPr>
          <a:xfrm>
            <a:off x="707153" y="1215644"/>
            <a:ext cx="4118723" cy="3606115"/>
          </a:xfrm>
          <a:prstGeom prst="rect">
            <a:avLst/>
          </a:prstGeom>
        </p:spPr>
        <p:txBody>
          <a:bodyPr vert="horz" wrap="square" lIns="0" tIns="12700" rIns="0" bIns="0" rtlCol="0">
            <a:spAutoFit/>
          </a:bodyPr>
          <a:lstStyle/>
          <a:p>
            <a:pPr marL="12700">
              <a:spcBef>
                <a:spcPts val="100"/>
              </a:spcBef>
              <a:tabLst>
                <a:tab pos="511809" algn="l"/>
              </a:tabLst>
            </a:pPr>
            <a:r>
              <a:rPr lang="en-US" sz="2000" b="1" spc="-95" dirty="0">
                <a:solidFill>
                  <a:srgbClr val="7C7E80"/>
                </a:solidFill>
                <a:latin typeface="Belleza" panose="02000503050000020003" pitchFamily="2" charset="77"/>
                <a:cs typeface="Calibri"/>
              </a:rPr>
              <a:t>Community Values and Culture</a:t>
            </a:r>
            <a:r>
              <a:rPr lang="en-US" sz="2000" b="1" spc="-95" dirty="0">
                <a:solidFill>
                  <a:schemeClr val="bg2"/>
                </a:solidFill>
                <a:latin typeface="Belleza" panose="02000503050000020003" pitchFamily="2" charset="77"/>
                <a:cs typeface="Calibri"/>
              </a:rPr>
              <a:t>	</a:t>
            </a:r>
            <a:endParaRPr lang="en-US" sz="2000" dirty="0">
              <a:solidFill>
                <a:schemeClr val="bg2"/>
              </a:solidFill>
              <a:latin typeface="Belleza" panose="02000503050000020003" pitchFamily="2" charset="77"/>
              <a:cs typeface="Calibri"/>
            </a:endParaRPr>
          </a:p>
          <a:p>
            <a:pPr marL="558800">
              <a:spcBef>
                <a:spcPts val="25"/>
              </a:spcBef>
              <a:tabLst>
                <a:tab pos="4712335" algn="l"/>
              </a:tabLst>
            </a:pPr>
            <a:r>
              <a:rPr lang="en-US" sz="1800" b="1" spc="-10" dirty="0">
                <a:solidFill>
                  <a:schemeClr val="accent2"/>
                </a:solidFill>
                <a:latin typeface="Belleza" panose="02000503050000020003" pitchFamily="2" charset="77"/>
                <a:cs typeface="Calibri"/>
              </a:rPr>
              <a:t>How We Think and Act Together</a:t>
            </a:r>
            <a:endParaRPr lang="en-US" sz="1800" dirty="0">
              <a:solidFill>
                <a:schemeClr val="accent2"/>
              </a:solidFill>
              <a:latin typeface="Belleza" panose="02000503050000020003" pitchFamily="2" charset="77"/>
              <a:cs typeface="Calibri"/>
            </a:endParaRPr>
          </a:p>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Community Profile</a:t>
            </a:r>
          </a:p>
          <a:p>
            <a:pPr marL="12700">
              <a:lnSpc>
                <a:spcPct val="100000"/>
              </a:lnSpc>
              <a:spcBef>
                <a:spcPts val="100"/>
              </a:spcBef>
              <a:tabLst>
                <a:tab pos="511809" algn="l"/>
              </a:tabLst>
            </a:pPr>
            <a:r>
              <a:rPr lang="en-US" sz="1800" b="1" spc="-95" dirty="0">
                <a:solidFill>
                  <a:schemeClr val="accent2"/>
                </a:solidFill>
                <a:latin typeface="Belleza" panose="02000503050000020003" pitchFamily="2" charset="77"/>
                <a:cs typeface="Calibri"/>
              </a:rPr>
              <a:t>	How We Get To Know Ourselves Better</a:t>
            </a:r>
          </a:p>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Category 1: Leadership</a:t>
            </a:r>
          </a:p>
          <a:p>
            <a:pPr marL="12700">
              <a:lnSpc>
                <a:spcPct val="100000"/>
              </a:lnSpc>
              <a:spcBef>
                <a:spcPts val="100"/>
              </a:spcBef>
              <a:tabLst>
                <a:tab pos="511809" algn="l"/>
              </a:tabLst>
            </a:pPr>
            <a:r>
              <a:rPr lang="en-US" sz="1800" b="1" spc="-95" dirty="0">
                <a:solidFill>
                  <a:schemeClr val="accent2"/>
                </a:solidFill>
                <a:latin typeface="Belleza" panose="02000503050000020003" pitchFamily="2" charset="77"/>
                <a:cs typeface="Calibri"/>
              </a:rPr>
              <a:t>	How We Lead</a:t>
            </a:r>
          </a:p>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Category 2: Strategy</a:t>
            </a:r>
          </a:p>
          <a:p>
            <a:pPr marL="12700">
              <a:lnSpc>
                <a:spcPct val="100000"/>
              </a:lnSpc>
              <a:spcBef>
                <a:spcPts val="100"/>
              </a:spcBef>
              <a:tabLst>
                <a:tab pos="511809" algn="l"/>
              </a:tabLst>
            </a:pPr>
            <a:r>
              <a:rPr lang="en-US" sz="1800" b="1" spc="-95" dirty="0">
                <a:solidFill>
                  <a:schemeClr val="accent2"/>
                </a:solidFill>
                <a:latin typeface="Belleza" panose="02000503050000020003" pitchFamily="2" charset="77"/>
                <a:cs typeface="Calibri"/>
              </a:rPr>
              <a:t>	How We Plan</a:t>
            </a:r>
          </a:p>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Category 3: Residents and </a:t>
            </a:r>
          </a:p>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	             Other Stakeholders</a:t>
            </a:r>
          </a:p>
          <a:p>
            <a:pPr marL="12700">
              <a:lnSpc>
                <a:spcPct val="100000"/>
              </a:lnSpc>
              <a:spcBef>
                <a:spcPts val="100"/>
              </a:spcBef>
              <a:tabLst>
                <a:tab pos="511809" algn="l"/>
              </a:tabLst>
            </a:pPr>
            <a:r>
              <a:rPr lang="en-US" sz="1800" b="1" spc="-95" dirty="0">
                <a:solidFill>
                  <a:schemeClr val="accent2"/>
                </a:solidFill>
                <a:latin typeface="Belleza" panose="02000503050000020003" pitchFamily="2" charset="77"/>
                <a:cs typeface="Calibri"/>
              </a:rPr>
              <a:t>	How We Listen</a:t>
            </a:r>
          </a:p>
          <a:p>
            <a:pPr marL="12700">
              <a:lnSpc>
                <a:spcPct val="100000"/>
              </a:lnSpc>
              <a:spcBef>
                <a:spcPts val="100"/>
              </a:spcBef>
              <a:tabLst>
                <a:tab pos="511809" algn="l"/>
              </a:tabLst>
            </a:pPr>
            <a:endParaRPr sz="1600" dirty="0">
              <a:solidFill>
                <a:schemeClr val="tx1"/>
              </a:solidFill>
              <a:latin typeface="Belleza" panose="02000503050000020003" pitchFamily="2" charset="77"/>
              <a:cs typeface="Calibri"/>
            </a:endParaRPr>
          </a:p>
        </p:txBody>
      </p:sp>
      <p:sp>
        <p:nvSpPr>
          <p:cNvPr id="25" name="object 2">
            <a:extLst>
              <a:ext uri="{FF2B5EF4-FFF2-40B4-BE49-F238E27FC236}">
                <a16:creationId xmlns:a16="http://schemas.microsoft.com/office/drawing/2014/main" id="{5C354D95-D6E5-6D08-0129-23D04B184F2C}"/>
              </a:ext>
            </a:extLst>
          </p:cNvPr>
          <p:cNvSpPr txBox="1"/>
          <p:nvPr/>
        </p:nvSpPr>
        <p:spPr>
          <a:xfrm>
            <a:off x="5025880" y="1239572"/>
            <a:ext cx="4214310" cy="3329116"/>
          </a:xfrm>
          <a:prstGeom prst="rect">
            <a:avLst/>
          </a:prstGeom>
        </p:spPr>
        <p:txBody>
          <a:bodyPr vert="horz" wrap="square" lIns="0" tIns="12700" rIns="0" bIns="0" rtlCol="0">
            <a:spAutoFit/>
          </a:bodyPr>
          <a:lstStyle/>
          <a:p>
            <a:pPr marL="12700">
              <a:lnSpc>
                <a:spcPct val="100000"/>
              </a:lnSpc>
              <a:spcBef>
                <a:spcPts val="100"/>
              </a:spcBef>
              <a:tabLst>
                <a:tab pos="511809" algn="l"/>
              </a:tabLst>
            </a:pPr>
            <a:r>
              <a:rPr lang="en-US" sz="2000" b="1" spc="-95" dirty="0">
                <a:solidFill>
                  <a:srgbClr val="7C7E80"/>
                </a:solidFill>
                <a:latin typeface="Belleza" panose="02000503050000020003" pitchFamily="2" charset="77"/>
                <a:cs typeface="Calibri"/>
              </a:rPr>
              <a:t>Category 4: </a:t>
            </a:r>
            <a:r>
              <a:rPr lang="en-US" sz="2000" b="1" spc="-5" dirty="0">
                <a:solidFill>
                  <a:srgbClr val="7C7E80"/>
                </a:solidFill>
                <a:latin typeface="Belleza" panose="02000503050000020003" pitchFamily="2" charset="77"/>
                <a:cs typeface="Calibri"/>
              </a:rPr>
              <a:t>Measurement, Analysis, </a:t>
            </a:r>
          </a:p>
          <a:p>
            <a:pPr marL="12700">
              <a:lnSpc>
                <a:spcPct val="100000"/>
              </a:lnSpc>
              <a:spcBef>
                <a:spcPts val="100"/>
              </a:spcBef>
              <a:tabLst>
                <a:tab pos="511809" algn="l"/>
              </a:tabLst>
            </a:pPr>
            <a:r>
              <a:rPr lang="en-US" sz="2000" b="1" spc="-5" dirty="0">
                <a:solidFill>
                  <a:srgbClr val="7C7E80"/>
                </a:solidFill>
                <a:latin typeface="Belleza" panose="02000503050000020003" pitchFamily="2" charset="77"/>
                <a:cs typeface="Calibri"/>
              </a:rPr>
              <a:t>        	    and Knowledge </a:t>
            </a:r>
          </a:p>
          <a:p>
            <a:pPr marL="12700">
              <a:lnSpc>
                <a:spcPct val="100000"/>
              </a:lnSpc>
              <a:spcBef>
                <a:spcPts val="100"/>
              </a:spcBef>
              <a:tabLst>
                <a:tab pos="511809" algn="l"/>
              </a:tabLst>
            </a:pPr>
            <a:r>
              <a:rPr lang="en-US" sz="2000" b="1" spc="-5" dirty="0">
                <a:solidFill>
                  <a:srgbClr val="7C7E80"/>
                </a:solidFill>
                <a:latin typeface="Belleza" panose="02000503050000020003" pitchFamily="2" charset="77"/>
                <a:cs typeface="Calibri"/>
              </a:rPr>
              <a:t>		    Management</a:t>
            </a:r>
          </a:p>
          <a:p>
            <a:pPr marL="12700">
              <a:lnSpc>
                <a:spcPct val="100000"/>
              </a:lnSpc>
              <a:spcBef>
                <a:spcPts val="100"/>
              </a:spcBef>
              <a:tabLst>
                <a:tab pos="511809" algn="l"/>
              </a:tabLst>
            </a:pPr>
            <a:r>
              <a:rPr lang="en-US" sz="1800" b="1" spc="-5" dirty="0">
                <a:solidFill>
                  <a:schemeClr val="accent2"/>
                </a:solidFill>
                <a:latin typeface="Belleza" panose="02000503050000020003" pitchFamily="2" charset="77"/>
                <a:cs typeface="Calibri"/>
              </a:rPr>
              <a:t>	How We Measure and Learn</a:t>
            </a:r>
          </a:p>
          <a:p>
            <a:pPr marL="12700">
              <a:lnSpc>
                <a:spcPct val="100000"/>
              </a:lnSpc>
              <a:spcBef>
                <a:spcPts val="100"/>
              </a:spcBef>
              <a:tabLst>
                <a:tab pos="511809" algn="l"/>
              </a:tabLst>
            </a:pPr>
            <a:r>
              <a:rPr lang="en-US" sz="2000" b="1" spc="-5" dirty="0">
                <a:solidFill>
                  <a:srgbClr val="7C7E80"/>
                </a:solidFill>
                <a:latin typeface="Belleza" panose="02000503050000020003" pitchFamily="2" charset="77"/>
                <a:cs typeface="Calibri"/>
              </a:rPr>
              <a:t>Category 5: People Resources</a:t>
            </a:r>
          </a:p>
          <a:p>
            <a:pPr marL="12700">
              <a:lnSpc>
                <a:spcPct val="100000"/>
              </a:lnSpc>
              <a:spcBef>
                <a:spcPts val="100"/>
              </a:spcBef>
              <a:tabLst>
                <a:tab pos="511809" algn="l"/>
              </a:tabLst>
            </a:pPr>
            <a:r>
              <a:rPr lang="en-US" sz="1800" b="1" spc="-5" dirty="0">
                <a:solidFill>
                  <a:schemeClr val="accent2"/>
                </a:solidFill>
                <a:latin typeface="Belleza" panose="02000503050000020003" pitchFamily="2" charset="77"/>
                <a:cs typeface="Calibri"/>
              </a:rPr>
              <a:t>	How We Build Our Team(s)</a:t>
            </a:r>
          </a:p>
          <a:p>
            <a:pPr marL="12700">
              <a:lnSpc>
                <a:spcPct val="100000"/>
              </a:lnSpc>
              <a:spcBef>
                <a:spcPts val="100"/>
              </a:spcBef>
              <a:tabLst>
                <a:tab pos="511809" algn="l"/>
              </a:tabLst>
            </a:pPr>
            <a:r>
              <a:rPr lang="en-US" sz="2000" b="1" spc="-5" dirty="0">
                <a:solidFill>
                  <a:srgbClr val="7C7E80"/>
                </a:solidFill>
                <a:latin typeface="Belleza" panose="02000503050000020003" pitchFamily="2" charset="77"/>
                <a:cs typeface="Calibri"/>
              </a:rPr>
              <a:t>Category 6: Operations</a:t>
            </a:r>
          </a:p>
          <a:p>
            <a:pPr marL="12700">
              <a:lnSpc>
                <a:spcPct val="100000"/>
              </a:lnSpc>
              <a:spcBef>
                <a:spcPts val="100"/>
              </a:spcBef>
              <a:tabLst>
                <a:tab pos="511809" algn="l"/>
              </a:tabLst>
            </a:pPr>
            <a:r>
              <a:rPr lang="en-US" sz="1800" b="1" spc="-5" dirty="0">
                <a:solidFill>
                  <a:schemeClr val="accent2"/>
                </a:solidFill>
                <a:latin typeface="Belleza" panose="02000503050000020003" pitchFamily="2" charset="77"/>
                <a:cs typeface="Calibri"/>
              </a:rPr>
              <a:t>	How We Do Things</a:t>
            </a:r>
          </a:p>
          <a:p>
            <a:pPr marL="12700">
              <a:lnSpc>
                <a:spcPct val="100000"/>
              </a:lnSpc>
              <a:spcBef>
                <a:spcPts val="100"/>
              </a:spcBef>
              <a:tabLst>
                <a:tab pos="511809" algn="l"/>
              </a:tabLst>
            </a:pPr>
            <a:r>
              <a:rPr lang="en-US" sz="2000" b="1" spc="-5" dirty="0">
                <a:solidFill>
                  <a:srgbClr val="7C7E80"/>
                </a:solidFill>
                <a:latin typeface="Belleza" panose="02000503050000020003" pitchFamily="2" charset="77"/>
                <a:cs typeface="Calibri"/>
              </a:rPr>
              <a:t>Category 7: Results</a:t>
            </a:r>
          </a:p>
          <a:p>
            <a:pPr marL="12700">
              <a:lnSpc>
                <a:spcPct val="100000"/>
              </a:lnSpc>
              <a:spcBef>
                <a:spcPts val="100"/>
              </a:spcBef>
              <a:tabLst>
                <a:tab pos="511809" algn="l"/>
              </a:tabLst>
            </a:pPr>
            <a:r>
              <a:rPr lang="en-US" sz="1800" b="1" spc="-5" dirty="0">
                <a:solidFill>
                  <a:schemeClr val="accent2"/>
                </a:solidFill>
                <a:latin typeface="Belleza" panose="02000503050000020003" pitchFamily="2" charset="77"/>
                <a:cs typeface="Calibri"/>
              </a:rPr>
              <a:t>	How We Track and Share Progress</a:t>
            </a:r>
          </a:p>
          <a:p>
            <a:pPr marL="12700">
              <a:lnSpc>
                <a:spcPct val="100000"/>
              </a:lnSpc>
              <a:spcBef>
                <a:spcPts val="100"/>
              </a:spcBef>
              <a:tabLst>
                <a:tab pos="511809" algn="l"/>
              </a:tabLst>
            </a:pPr>
            <a:endParaRPr sz="1600" dirty="0">
              <a:solidFill>
                <a:schemeClr val="tx1"/>
              </a:solidFill>
              <a:latin typeface="Belleza" panose="02000503050000020003" pitchFamily="2" charset="77"/>
              <a:cs typeface="Calibri"/>
            </a:endParaRPr>
          </a:p>
        </p:txBody>
      </p:sp>
      <p:sp>
        <p:nvSpPr>
          <p:cNvPr id="2" name="Номер слайда 21">
            <a:extLst>
              <a:ext uri="{FF2B5EF4-FFF2-40B4-BE49-F238E27FC236}">
                <a16:creationId xmlns:a16="http://schemas.microsoft.com/office/drawing/2014/main" id="{B9B5F782-206C-70C1-BC7B-121D97AC3B53}"/>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16</a:t>
            </a:fld>
            <a:endParaRPr lang="en-US" dirty="0"/>
          </a:p>
        </p:txBody>
      </p:sp>
      <p:sp>
        <p:nvSpPr>
          <p:cNvPr id="3" name="Title 2">
            <a:extLst>
              <a:ext uri="{FF2B5EF4-FFF2-40B4-BE49-F238E27FC236}">
                <a16:creationId xmlns:a16="http://schemas.microsoft.com/office/drawing/2014/main" id="{619342F2-AF09-25A8-0248-2A6BD9878F5C}"/>
              </a:ext>
              <a:ext uri="{C183D7F6-B498-43B3-948B-1728B52AA6E4}">
                <adec:decorative xmlns:adec="http://schemas.microsoft.com/office/drawing/2017/decorative" val="1"/>
              </a:ext>
            </a:extLst>
          </p:cNvPr>
          <p:cNvSpPr>
            <a:spLocks noGrp="1"/>
          </p:cNvSpPr>
          <p:nvPr>
            <p:ph type="title"/>
          </p:nvPr>
        </p:nvSpPr>
        <p:spPr>
          <a:xfrm>
            <a:off x="457202" y="-921021"/>
            <a:ext cx="7651374" cy="921021"/>
          </a:xfrm>
        </p:spPr>
        <p:txBody>
          <a:bodyPr vert="horz" lIns="0" tIns="144018" rIns="0" bIns="0" rtlCol="0" anchor="b" anchorCtr="0">
            <a:noAutofit/>
          </a:bodyPr>
          <a:lstStyle/>
          <a:p>
            <a:r>
              <a:rPr lang="en-US" dirty="0"/>
              <a:t>The Interconnected Activities of the Journey Guided by The COE Framework</a:t>
            </a:r>
          </a:p>
        </p:txBody>
      </p:sp>
    </p:spTree>
    <p:extLst>
      <p:ext uri="{BB962C8B-B14F-4D97-AF65-F5344CB8AC3E}">
        <p14:creationId xmlns:p14="http://schemas.microsoft.com/office/powerpoint/2010/main" val="49456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B932F0-9A82-D351-D1EA-15EA3A7C933C}"/>
              </a:ext>
            </a:extLst>
          </p:cNvPr>
          <p:cNvSpPr txBox="1">
            <a:spLocks/>
          </p:cNvSpPr>
          <p:nvPr/>
        </p:nvSpPr>
        <p:spPr>
          <a:xfrm>
            <a:off x="673771" y="8841"/>
            <a:ext cx="8047319" cy="95753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latin typeface="Belleza" panose="02000503050000020003" pitchFamily="2" charset="0"/>
              </a:rPr>
              <a:t>2023-2024 Communities of Excellence Framework</a:t>
            </a:r>
          </a:p>
        </p:txBody>
      </p:sp>
      <p:sp>
        <p:nvSpPr>
          <p:cNvPr id="2" name="Slide Number Placeholder 1">
            <a:extLst>
              <a:ext uri="{FF2B5EF4-FFF2-40B4-BE49-F238E27FC236}">
                <a16:creationId xmlns:a16="http://schemas.microsoft.com/office/drawing/2014/main" id="{EDBB69C3-74C4-A8A4-CC23-53E2DDD22127}"/>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17</a:t>
            </a:fld>
            <a:endParaRPr lang="en-US" dirty="0"/>
          </a:p>
        </p:txBody>
      </p:sp>
      <p:pic>
        <p:nvPicPr>
          <p:cNvPr id="3" name="Picture 2" descr="The cover of the Communities of Excellence Framework">
            <a:extLst>
              <a:ext uri="{FF2B5EF4-FFF2-40B4-BE49-F238E27FC236}">
                <a16:creationId xmlns:a16="http://schemas.microsoft.com/office/drawing/2014/main" id="{B42CC8B6-30F3-E03A-E5AB-8EFB741B9596}"/>
              </a:ext>
            </a:extLst>
          </p:cNvPr>
          <p:cNvPicPr>
            <a:picLocks noChangeAspect="1"/>
          </p:cNvPicPr>
          <p:nvPr/>
        </p:nvPicPr>
        <p:blipFill>
          <a:blip r:embed="rId3"/>
          <a:stretch>
            <a:fillRect/>
          </a:stretch>
        </p:blipFill>
        <p:spPr>
          <a:xfrm rot="20840746">
            <a:off x="1132381" y="1572732"/>
            <a:ext cx="1967477" cy="2699146"/>
          </a:xfrm>
          <a:prstGeom prst="rect">
            <a:avLst/>
          </a:prstGeom>
          <a:ln>
            <a:solidFill>
              <a:schemeClr val="accent4"/>
            </a:solidFill>
          </a:ln>
        </p:spPr>
      </p:pic>
      <p:sp>
        <p:nvSpPr>
          <p:cNvPr id="4" name="Text Placeholder 7">
            <a:extLst>
              <a:ext uri="{FF2B5EF4-FFF2-40B4-BE49-F238E27FC236}">
                <a16:creationId xmlns:a16="http://schemas.microsoft.com/office/drawing/2014/main" id="{6E1368A9-8722-DA90-7E13-77D88B5329B6}"/>
              </a:ext>
            </a:extLst>
          </p:cNvPr>
          <p:cNvSpPr txBox="1">
            <a:spLocks/>
          </p:cNvSpPr>
          <p:nvPr/>
        </p:nvSpPr>
        <p:spPr>
          <a:xfrm>
            <a:off x="3810626" y="1259930"/>
            <a:ext cx="5215404" cy="2206009"/>
          </a:xfrm>
          <a:prstGeom prst="rect">
            <a:avLst/>
          </a:prstGeom>
          <a:noFill/>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marL="230188" lvl="1" indent="-227013">
              <a:lnSpc>
                <a:spcPct val="150000"/>
              </a:lnSpc>
              <a:buFont typeface="Apple Symbols" panose="02000000000000000000" pitchFamily="2" charset="-79"/>
              <a:buChar char="⬣"/>
            </a:pPr>
            <a:r>
              <a:rPr lang="en-US" sz="1800" i="0" dirty="0">
                <a:solidFill>
                  <a:schemeClr val="tx1">
                    <a:lumMod val="85000"/>
                    <a:lumOff val="15000"/>
                  </a:schemeClr>
                </a:solidFill>
                <a:latin typeface="Source Sans Pro" panose="020B0503030403020204" pitchFamily="34" charset="77"/>
              </a:rPr>
              <a:t>4</a:t>
            </a:r>
            <a:r>
              <a:rPr lang="en-US" sz="1800" i="0" baseline="30000" dirty="0">
                <a:solidFill>
                  <a:schemeClr val="tx1">
                    <a:lumMod val="85000"/>
                    <a:lumOff val="15000"/>
                  </a:schemeClr>
                </a:solidFill>
                <a:latin typeface="Source Sans Pro" panose="020B0503030403020204" pitchFamily="34" charset="77"/>
              </a:rPr>
              <a:t>th</a:t>
            </a:r>
            <a:r>
              <a:rPr lang="en-US" sz="1800" i="0" dirty="0">
                <a:solidFill>
                  <a:schemeClr val="tx1">
                    <a:lumMod val="85000"/>
                    <a:lumOff val="15000"/>
                  </a:schemeClr>
                </a:solidFill>
                <a:latin typeface="Source Sans Pro" panose="020B0503030403020204" pitchFamily="34" charset="77"/>
              </a:rPr>
              <a:t> and most comprehensive revision to the framework since 2013.</a:t>
            </a:r>
          </a:p>
          <a:p>
            <a:pPr marL="230188" lvl="1" indent="-227013">
              <a:lnSpc>
                <a:spcPct val="150000"/>
              </a:lnSpc>
              <a:buFont typeface="Apple Symbols" panose="02000000000000000000" pitchFamily="2" charset="-79"/>
              <a:buChar char="⬣"/>
            </a:pPr>
            <a:r>
              <a:rPr lang="en-US" sz="1800" i="0" dirty="0">
                <a:solidFill>
                  <a:schemeClr val="tx1">
                    <a:lumMod val="85000"/>
                    <a:lumOff val="15000"/>
                  </a:schemeClr>
                </a:solidFill>
                <a:latin typeface="Source Sans Pro" panose="020B0503030403020204" pitchFamily="34" charset="77"/>
              </a:rPr>
              <a:t>Six-month effort with over 100 voices contributing</a:t>
            </a:r>
          </a:p>
          <a:p>
            <a:pPr marL="230188" lvl="1" indent="-227013">
              <a:lnSpc>
                <a:spcPct val="150000"/>
              </a:lnSpc>
              <a:buFont typeface="Apple Symbols" panose="02000000000000000000" pitchFamily="2" charset="-79"/>
              <a:buChar char="⬣"/>
            </a:pPr>
            <a:r>
              <a:rPr lang="en-US" sz="1800" i="0" dirty="0">
                <a:solidFill>
                  <a:schemeClr val="tx1">
                    <a:lumMod val="85000"/>
                    <a:lumOff val="15000"/>
                  </a:schemeClr>
                </a:solidFill>
                <a:latin typeface="Source Sans Pro" panose="020B0503030403020204" pitchFamily="34" charset="77"/>
              </a:rPr>
              <a:t>Alignment to Baldrige Framework 2022-2023 Revision</a:t>
            </a:r>
          </a:p>
          <a:p>
            <a:pPr marL="230188" lvl="1" indent="-227013">
              <a:lnSpc>
                <a:spcPct val="150000"/>
              </a:lnSpc>
              <a:buFont typeface="Apple Symbols" panose="02000000000000000000" pitchFamily="2" charset="-79"/>
              <a:buChar char="⬣"/>
            </a:pPr>
            <a:r>
              <a:rPr lang="en-US" sz="1800" i="0" dirty="0">
                <a:solidFill>
                  <a:schemeClr val="tx1">
                    <a:lumMod val="85000"/>
                    <a:lumOff val="15000"/>
                  </a:schemeClr>
                </a:solidFill>
                <a:latin typeface="Source Sans Pro" panose="020B0503030403020204" pitchFamily="34" charset="77"/>
              </a:rPr>
              <a:t>Equity Task Force – Six national DEIA leaders</a:t>
            </a:r>
          </a:p>
        </p:txBody>
      </p:sp>
      <p:sp>
        <p:nvSpPr>
          <p:cNvPr id="6" name="Title 5">
            <a:extLst>
              <a:ext uri="{FF2B5EF4-FFF2-40B4-BE49-F238E27FC236}">
                <a16:creationId xmlns:a16="http://schemas.microsoft.com/office/drawing/2014/main" id="{FD6DE3DF-D9E3-8E0A-E1EA-820EDC03FC59}"/>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2023-2024 Communities of Excellence Framework</a:t>
            </a:r>
          </a:p>
        </p:txBody>
      </p:sp>
    </p:spTree>
    <p:extLst>
      <p:ext uri="{BB962C8B-B14F-4D97-AF65-F5344CB8AC3E}">
        <p14:creationId xmlns:p14="http://schemas.microsoft.com/office/powerpoint/2010/main" val="86517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B539E6-21E5-99EE-555A-E7FECA3068D6}"/>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5" name="Title 1">
            <a:extLst>
              <a:ext uri="{FF2B5EF4-FFF2-40B4-BE49-F238E27FC236}">
                <a16:creationId xmlns:a16="http://schemas.microsoft.com/office/drawing/2014/main" id="{4DEC330E-EFC2-E12A-FF1A-A5297F771BFF}"/>
              </a:ext>
            </a:extLst>
          </p:cNvPr>
          <p:cNvSpPr txBox="1">
            <a:spLocks/>
          </p:cNvSpPr>
          <p:nvPr/>
        </p:nvSpPr>
        <p:spPr>
          <a:xfrm>
            <a:off x="673771" y="8841"/>
            <a:ext cx="8047319" cy="95753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latin typeface="Belleza" panose="02000503050000020003" pitchFamily="2" charset="0"/>
              </a:rPr>
              <a:t>Initial Input – Some Examples</a:t>
            </a:r>
          </a:p>
        </p:txBody>
      </p:sp>
      <p:sp>
        <p:nvSpPr>
          <p:cNvPr id="7" name="TextBox 6">
            <a:extLst>
              <a:ext uri="{FF2B5EF4-FFF2-40B4-BE49-F238E27FC236}">
                <a16:creationId xmlns:a16="http://schemas.microsoft.com/office/drawing/2014/main" id="{29DD87E9-6977-8E03-6CB3-D038986A4F0D}"/>
              </a:ext>
            </a:extLst>
          </p:cNvPr>
          <p:cNvSpPr txBox="1"/>
          <p:nvPr/>
        </p:nvSpPr>
        <p:spPr>
          <a:xfrm>
            <a:off x="673771" y="710584"/>
            <a:ext cx="7977310" cy="4247317"/>
          </a:xfrm>
          <a:prstGeom prst="rect">
            <a:avLst/>
          </a:prstGeom>
          <a:noFill/>
        </p:spPr>
        <p:txBody>
          <a:bodyPr wrap="square">
            <a:spAutoFit/>
          </a:bodyPr>
          <a:lstStyle/>
          <a:p>
            <a:pPr marL="230188" lvl="1" indent="-227013">
              <a:buFont typeface="Apple Symbols" panose="02000000000000000000" pitchFamily="2" charset="-79"/>
              <a:buChar char="⬣"/>
            </a:pPr>
            <a:r>
              <a:rPr lang="en-US" sz="1800" dirty="0">
                <a:effectLst/>
                <a:latin typeface="Source Sans Pro" panose="020B0503030403020204" pitchFamily="34" charset="0"/>
              </a:rPr>
              <a:t>“Make a clear distinction between the community leadership group, the community  agencies/groups, and the community at large.” </a:t>
            </a:r>
          </a:p>
          <a:p>
            <a:pPr marL="230188" lvl="1" indent="-227013">
              <a:buFont typeface="Apple Symbols" panose="02000000000000000000" pitchFamily="2" charset="-79"/>
              <a:buChar char="⬣"/>
            </a:pPr>
            <a:endParaRPr lang="en-US" sz="1800" dirty="0">
              <a:latin typeface="Source Sans Pro" panose="020B0503030403020204" pitchFamily="34" charset="0"/>
            </a:endParaRPr>
          </a:p>
          <a:p>
            <a:pPr marL="230188" lvl="1" indent="-227013">
              <a:buFont typeface="Apple Symbols" panose="02000000000000000000" pitchFamily="2" charset="-79"/>
              <a:buChar char="⬣"/>
            </a:pPr>
            <a:r>
              <a:rPr lang="en-US" sz="1800" dirty="0">
                <a:solidFill>
                  <a:srgbClr val="222222"/>
                </a:solidFill>
                <a:latin typeface="Source Sans Pro" panose="020B0503030403020204" pitchFamily="34" charset="0"/>
              </a:rPr>
              <a:t>“Limited mention of elected officials and community governance.”</a:t>
            </a:r>
            <a:endParaRPr lang="en-US" sz="1800" b="0" i="0" dirty="0">
              <a:solidFill>
                <a:srgbClr val="222222"/>
              </a:solidFill>
              <a:effectLst/>
              <a:latin typeface="Source Sans Pro" panose="020B0503030403020204" pitchFamily="34" charset="0"/>
            </a:endParaRPr>
          </a:p>
          <a:p>
            <a:pPr marL="230188" lvl="1" indent="-227013">
              <a:buFont typeface="Apple Symbols" panose="02000000000000000000" pitchFamily="2" charset="-79"/>
              <a:buChar char="⬣"/>
            </a:pPr>
            <a:endParaRPr lang="en-US" sz="1800" dirty="0">
              <a:latin typeface="Source Sans Pro" panose="020B0503030403020204" pitchFamily="34" charset="0"/>
            </a:endParaRPr>
          </a:p>
          <a:p>
            <a:pPr marL="230188" lvl="1" indent="-227013">
              <a:buFont typeface="Apple Symbols" panose="02000000000000000000" pitchFamily="2" charset="-79"/>
              <a:buChar char="⬣"/>
            </a:pPr>
            <a:r>
              <a:rPr lang="en-US" sz="1800" dirty="0">
                <a:effectLst/>
                <a:latin typeface="Source Sans Pro" panose="020B0503030403020204" pitchFamily="34" charset="0"/>
              </a:rPr>
              <a:t>“One item that I have found missing in customer engagement is “Involve customers and residents in the design and improvement of programs and services to the community.”</a:t>
            </a:r>
          </a:p>
          <a:p>
            <a:pPr marL="230188" lvl="1" indent="-227013">
              <a:buFont typeface="Apple Symbols" panose="02000000000000000000" pitchFamily="2" charset="-79"/>
              <a:buChar char="⬣"/>
            </a:pPr>
            <a:endParaRPr lang="en-US" sz="1800" dirty="0">
              <a:latin typeface="Source Sans Pro" panose="020B0503030403020204" pitchFamily="34" charset="0"/>
            </a:endParaRPr>
          </a:p>
          <a:p>
            <a:pPr marL="230188" lvl="1" indent="-227013">
              <a:buFont typeface="Apple Symbols" panose="02000000000000000000" pitchFamily="2" charset="-79"/>
              <a:buChar char="⬣"/>
            </a:pPr>
            <a:r>
              <a:rPr lang="en-US" sz="1800" b="0" i="0" dirty="0">
                <a:solidFill>
                  <a:srgbClr val="222222"/>
                </a:solidFill>
                <a:effectLst/>
                <a:latin typeface="Source Sans Pro" panose="020B0503030403020204" pitchFamily="34" charset="0"/>
              </a:rPr>
              <a:t>“Safety has become an essential issue in today’s communities.   There are areas of the framework where safety could be addressed.”</a:t>
            </a:r>
          </a:p>
          <a:p>
            <a:pPr marL="230188" lvl="1" indent="-227013">
              <a:buFont typeface="Apple Symbols" panose="02000000000000000000" pitchFamily="2" charset="-79"/>
              <a:buChar char="⬣"/>
            </a:pPr>
            <a:endParaRPr lang="en-US" sz="1800" dirty="0">
              <a:solidFill>
                <a:srgbClr val="222222"/>
              </a:solidFill>
              <a:latin typeface="Source Sans Pro" panose="020B0503030403020204" pitchFamily="34" charset="0"/>
            </a:endParaRPr>
          </a:p>
          <a:p>
            <a:pPr marL="230188" lvl="1" indent="-227013">
              <a:buFont typeface="Apple Symbols" panose="02000000000000000000" pitchFamily="2" charset="-79"/>
              <a:buChar char="⬣"/>
            </a:pPr>
            <a:r>
              <a:rPr lang="en-US" sz="1800" b="0" i="0" dirty="0">
                <a:solidFill>
                  <a:srgbClr val="222222"/>
                </a:solidFill>
                <a:effectLst/>
                <a:latin typeface="Source Sans Pro" panose="020B0503030403020204" pitchFamily="34" charset="0"/>
              </a:rPr>
              <a:t>“Need additional clarity around who we should be comparing ourselves against.”</a:t>
            </a:r>
          </a:p>
          <a:p>
            <a:pPr marL="230188" lvl="1" indent="-227013">
              <a:buFont typeface="Apple Symbols" panose="02000000000000000000" pitchFamily="2" charset="-79"/>
              <a:buChar char="⬣"/>
            </a:pPr>
            <a:endParaRPr lang="en-US" sz="1800" i="0" dirty="0">
              <a:solidFill>
                <a:schemeClr val="tx1">
                  <a:lumMod val="85000"/>
                  <a:lumOff val="15000"/>
                </a:schemeClr>
              </a:solidFill>
              <a:latin typeface="Source Sans Pro" panose="020B0503030403020204" pitchFamily="34" charset="77"/>
            </a:endParaRPr>
          </a:p>
        </p:txBody>
      </p:sp>
      <p:sp>
        <p:nvSpPr>
          <p:cNvPr id="3" name="Title 2">
            <a:extLst>
              <a:ext uri="{FF2B5EF4-FFF2-40B4-BE49-F238E27FC236}">
                <a16:creationId xmlns:a16="http://schemas.microsoft.com/office/drawing/2014/main" id="{BD009A53-4655-5BF7-24EA-174896BFAE13}"/>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Initial Input – Some Examples</a:t>
            </a:r>
          </a:p>
        </p:txBody>
      </p:sp>
    </p:spTree>
    <p:extLst>
      <p:ext uri="{BB962C8B-B14F-4D97-AF65-F5344CB8AC3E}">
        <p14:creationId xmlns:p14="http://schemas.microsoft.com/office/powerpoint/2010/main" val="380807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416F25-0C5B-4928-D215-947FDECDEB0D}"/>
              </a:ext>
            </a:extLst>
          </p:cNvPr>
          <p:cNvSpPr txBox="1">
            <a:spLocks/>
          </p:cNvSpPr>
          <p:nvPr/>
        </p:nvSpPr>
        <p:spPr>
          <a:xfrm>
            <a:off x="673771" y="8841"/>
            <a:ext cx="8047319" cy="95753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latin typeface="Belleza" panose="02000503050000020003" pitchFamily="2" charset="0"/>
              </a:rPr>
              <a:t>Equity Task Force</a:t>
            </a:r>
          </a:p>
        </p:txBody>
      </p:sp>
      <p:sp>
        <p:nvSpPr>
          <p:cNvPr id="2" name="Slide Number Placeholder 1">
            <a:extLst>
              <a:ext uri="{FF2B5EF4-FFF2-40B4-BE49-F238E27FC236}">
                <a16:creationId xmlns:a16="http://schemas.microsoft.com/office/drawing/2014/main" id="{B0767056-D839-57E4-FFE2-895A490B0805}"/>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7" name="TextBox 6">
            <a:extLst>
              <a:ext uri="{FF2B5EF4-FFF2-40B4-BE49-F238E27FC236}">
                <a16:creationId xmlns:a16="http://schemas.microsoft.com/office/drawing/2014/main" id="{CAD77E08-7C5D-0CCE-4FD2-0F12E4A2D35F}"/>
              </a:ext>
            </a:extLst>
          </p:cNvPr>
          <p:cNvSpPr txBox="1"/>
          <p:nvPr/>
        </p:nvSpPr>
        <p:spPr>
          <a:xfrm>
            <a:off x="673771" y="764619"/>
            <a:ext cx="8280920" cy="3554819"/>
          </a:xfrm>
          <a:prstGeom prst="rect">
            <a:avLst/>
          </a:prstGeom>
          <a:noFill/>
        </p:spPr>
        <p:txBody>
          <a:bodyPr wrap="square">
            <a:spAutoFit/>
          </a:bodyPr>
          <a:lstStyle/>
          <a:p>
            <a:pPr algn="l"/>
            <a:r>
              <a:rPr lang="en-US" sz="2000" b="0" i="0" dirty="0">
                <a:solidFill>
                  <a:srgbClr val="3AA433"/>
                </a:solidFill>
                <a:effectLst/>
                <a:latin typeface="Source Sans Pro" panose="020B0503030403020204" pitchFamily="34" charset="0"/>
              </a:rPr>
              <a:t>Purpose:</a:t>
            </a:r>
          </a:p>
          <a:p>
            <a:pPr marL="285750" indent="-285750" algn="l">
              <a:buFont typeface="Arial" panose="020B0604020202020204" pitchFamily="34" charset="0"/>
              <a:buChar char="•"/>
            </a:pPr>
            <a:r>
              <a:rPr lang="en-US" sz="1800" b="0" i="0" dirty="0">
                <a:solidFill>
                  <a:srgbClr val="000000"/>
                </a:solidFill>
                <a:effectLst/>
                <a:latin typeface="Source Sans Pro" panose="020B0503030403020204" pitchFamily="34" charset="0"/>
              </a:rPr>
              <a:t>Provide specific recommendations to the next revision of the Communities of Excellence Framework to ensure that it is methodically integrating diversity, equity, and inclusion (DEI) into its criteria to ensure every resident can thrive.  </a:t>
            </a:r>
            <a:endParaRPr lang="en-US" sz="1800" dirty="0">
              <a:solidFill>
                <a:srgbClr val="000000"/>
              </a:solidFill>
              <a:latin typeface="Source Sans Pro" panose="020B0503030403020204" pitchFamily="34" charset="0"/>
            </a:endParaRPr>
          </a:p>
          <a:p>
            <a:pPr marL="285750" indent="-285750" algn="l">
              <a:lnSpc>
                <a:spcPct val="150000"/>
              </a:lnSpc>
              <a:buFont typeface="Arial" panose="020B0604020202020204" pitchFamily="34" charset="0"/>
              <a:buChar char="•"/>
            </a:pPr>
            <a:r>
              <a:rPr lang="en-US" sz="1800" b="0" i="0" dirty="0">
                <a:solidFill>
                  <a:srgbClr val="000000"/>
                </a:solidFill>
                <a:effectLst/>
                <a:latin typeface="Source Sans Pro" panose="020B0503030403020204" pitchFamily="34" charset="0"/>
              </a:rPr>
              <a:t>Ensure that equity and excellence are one and the same. </a:t>
            </a:r>
          </a:p>
          <a:p>
            <a:br>
              <a:rPr lang="en-US" dirty="0">
                <a:latin typeface="Source Sans Pro" panose="020B0503030403020204" pitchFamily="34" charset="0"/>
              </a:rPr>
            </a:br>
            <a:r>
              <a:rPr lang="en-US" sz="2000" dirty="0">
                <a:solidFill>
                  <a:srgbClr val="3AA433"/>
                </a:solidFill>
                <a:latin typeface="Source Sans Pro" panose="020B0503030403020204" pitchFamily="34" charset="0"/>
              </a:rPr>
              <a:t>Some of the Key Contributions:</a:t>
            </a:r>
          </a:p>
          <a:p>
            <a:pPr marL="342900" indent="-342900">
              <a:buFont typeface="Arial" panose="020B0604020202020204" pitchFamily="34" charset="0"/>
              <a:buChar char="•"/>
            </a:pPr>
            <a:r>
              <a:rPr lang="en-US" sz="1800" dirty="0">
                <a:latin typeface="Source Sans Pro" panose="020B0503030403020204" pitchFamily="34" charset="0"/>
              </a:rPr>
              <a:t>Definitions:  Diversity, Equity, Inclusion, Accessibility</a:t>
            </a:r>
          </a:p>
          <a:p>
            <a:pPr marL="342900" indent="-342900">
              <a:buFont typeface="Arial" panose="020B0604020202020204" pitchFamily="34" charset="0"/>
              <a:buChar char="•"/>
            </a:pPr>
            <a:r>
              <a:rPr lang="en-US" sz="1800" dirty="0">
                <a:latin typeface="Source Sans Pro" panose="020B0503030403020204" pitchFamily="34" charset="0"/>
              </a:rPr>
              <a:t>Addition of Housing to Core Elements </a:t>
            </a:r>
          </a:p>
          <a:p>
            <a:pPr marL="342900" indent="-342900">
              <a:buFont typeface="Arial" panose="020B0604020202020204" pitchFamily="34" charset="0"/>
              <a:buChar char="•"/>
            </a:pPr>
            <a:r>
              <a:rPr lang="en-US" sz="1800" dirty="0">
                <a:latin typeface="Source Sans Pro" panose="020B0503030403020204" pitchFamily="34" charset="0"/>
              </a:rPr>
              <a:t>Safety – Physical, Psychological, Emotional, Social</a:t>
            </a:r>
          </a:p>
          <a:p>
            <a:pPr marL="342900" indent="-342900">
              <a:buFont typeface="Arial" panose="020B0604020202020204" pitchFamily="34" charset="0"/>
              <a:buChar char="•"/>
            </a:pPr>
            <a:r>
              <a:rPr lang="en-US" sz="1800" dirty="0">
                <a:latin typeface="Source Sans Pro" panose="020B0503030403020204" pitchFamily="34" charset="0"/>
              </a:rPr>
              <a:t>Residents and Other “Stakeholders”</a:t>
            </a:r>
          </a:p>
          <a:p>
            <a:pPr marL="342900" indent="-342900">
              <a:buFont typeface="Arial" panose="020B0604020202020204" pitchFamily="34" charset="0"/>
              <a:buChar char="•"/>
            </a:pPr>
            <a:r>
              <a:rPr lang="en-US" sz="1800" dirty="0">
                <a:latin typeface="Source Sans Pro" panose="020B0503030403020204" pitchFamily="34" charset="0"/>
              </a:rPr>
              <a:t>Key Segments Defined and Questions Added in All Categories</a:t>
            </a:r>
          </a:p>
        </p:txBody>
      </p:sp>
      <p:sp>
        <p:nvSpPr>
          <p:cNvPr id="4" name="Title 3">
            <a:extLst>
              <a:ext uri="{FF2B5EF4-FFF2-40B4-BE49-F238E27FC236}">
                <a16:creationId xmlns:a16="http://schemas.microsoft.com/office/drawing/2014/main" id="{A9C2222A-D1E9-45D9-51D6-5E4FD0F4B1BA}"/>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Equity Task Force</a:t>
            </a:r>
          </a:p>
        </p:txBody>
      </p:sp>
    </p:spTree>
    <p:extLst>
      <p:ext uri="{BB962C8B-B14F-4D97-AF65-F5344CB8AC3E}">
        <p14:creationId xmlns:p14="http://schemas.microsoft.com/office/powerpoint/2010/main" val="116573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4642-01D3-4D55-8573-6F97515ACD68}"/>
              </a:ext>
            </a:extLst>
          </p:cNvPr>
          <p:cNvSpPr>
            <a:spLocks noGrp="1"/>
          </p:cNvSpPr>
          <p:nvPr>
            <p:ph type="title"/>
          </p:nvPr>
        </p:nvSpPr>
        <p:spPr>
          <a:xfrm>
            <a:off x="915469" y="76977"/>
            <a:ext cx="6229350" cy="857250"/>
          </a:xfrm>
        </p:spPr>
        <p:txBody>
          <a:bodyPr/>
          <a:lstStyle/>
          <a:p>
            <a:pPr algn="l"/>
            <a:r>
              <a:rPr lang="en-US" dirty="0">
                <a:solidFill>
                  <a:srgbClr val="FF9900"/>
                </a:solidFill>
                <a:latin typeface="Belleza" panose="02000503050000020003" pitchFamily="2" charset="0"/>
              </a:rPr>
              <a:t>Who We Are</a:t>
            </a:r>
          </a:p>
        </p:txBody>
      </p:sp>
      <p:sp>
        <p:nvSpPr>
          <p:cNvPr id="6" name="object 39">
            <a:extLst>
              <a:ext uri="{FF2B5EF4-FFF2-40B4-BE49-F238E27FC236}">
                <a16:creationId xmlns:a16="http://schemas.microsoft.com/office/drawing/2014/main" id="{EE50259A-3BE0-AA7F-9707-B15AFB8CFDD6}"/>
              </a:ext>
            </a:extLst>
          </p:cNvPr>
          <p:cNvSpPr txBox="1"/>
          <p:nvPr/>
        </p:nvSpPr>
        <p:spPr>
          <a:xfrm>
            <a:off x="835820" y="1652376"/>
            <a:ext cx="7750968" cy="2748701"/>
          </a:xfrm>
          <a:prstGeom prst="rect">
            <a:avLst/>
          </a:prstGeom>
        </p:spPr>
        <p:txBody>
          <a:bodyPr vert="horz" wrap="square" lIns="0" tIns="9525" rIns="0" bIns="0" rtlCol="0">
            <a:spAutoFit/>
          </a:bodyPr>
          <a:lstStyle/>
          <a:p>
            <a:pPr marL="9525" algn="ctr">
              <a:lnSpc>
                <a:spcPct val="150000"/>
              </a:lnSpc>
              <a:spcBef>
                <a:spcPts val="75"/>
              </a:spcBef>
            </a:pPr>
            <a:r>
              <a:rPr lang="en-US" sz="2400" dirty="0">
                <a:solidFill>
                  <a:srgbClr val="FAA61A"/>
                </a:solidFill>
                <a:latin typeface="Source Sans Pro" panose="020B0503030403020204" pitchFamily="34" charset="0"/>
                <a:cs typeface="Belleza"/>
              </a:rPr>
              <a:t>A nonprofit organization committed to improving the quality of </a:t>
            </a:r>
            <a:r>
              <a:rPr lang="en-US" sz="2400" spc="-15" dirty="0">
                <a:solidFill>
                  <a:srgbClr val="FAA61A"/>
                </a:solidFill>
                <a:latin typeface="Source Sans Pro" panose="020B0503030403020204" pitchFamily="34" charset="0"/>
                <a:cs typeface="Belleza"/>
              </a:rPr>
              <a:t>life </a:t>
            </a:r>
            <a:r>
              <a:rPr lang="en-US" sz="2400" dirty="0">
                <a:solidFill>
                  <a:srgbClr val="FAA61A"/>
                </a:solidFill>
                <a:latin typeface="Source Sans Pro" panose="020B0503030403020204" pitchFamily="34" charset="0"/>
                <a:cs typeface="Belleza"/>
              </a:rPr>
              <a:t>for all </a:t>
            </a:r>
            <a:r>
              <a:rPr lang="en-US" sz="2400" spc="-8" dirty="0">
                <a:solidFill>
                  <a:srgbClr val="FAA61A"/>
                </a:solidFill>
                <a:latin typeface="Source Sans Pro" panose="020B0503030403020204" pitchFamily="34" charset="0"/>
                <a:cs typeface="Belleza"/>
              </a:rPr>
              <a:t>residents at the community level</a:t>
            </a:r>
          </a:p>
          <a:p>
            <a:pPr marL="9525" algn="ctr">
              <a:lnSpc>
                <a:spcPct val="150000"/>
              </a:lnSpc>
              <a:spcBef>
                <a:spcPts val="75"/>
              </a:spcBef>
            </a:pPr>
            <a:r>
              <a:rPr lang="en-US" sz="1800" spc="-8" dirty="0">
                <a:solidFill>
                  <a:srgbClr val="FAA61A"/>
                </a:solidFill>
                <a:latin typeface="Source Sans Pro" panose="020B0503030403020204" pitchFamily="34" charset="0"/>
                <a:cs typeface="Belleza"/>
              </a:rPr>
              <a:t> </a:t>
            </a:r>
            <a:r>
              <a:rPr sz="1800" dirty="0">
                <a:latin typeface="Source Sans Pro" panose="020B0503030403020204" pitchFamily="34" charset="0"/>
                <a:cs typeface="Belleza"/>
              </a:rPr>
              <a:t>by assisting communities in implementing </a:t>
            </a:r>
            <a:r>
              <a:rPr sz="1800" spc="-19" dirty="0">
                <a:latin typeface="Source Sans Pro" panose="020B0503030403020204" pitchFamily="34" charset="0"/>
                <a:cs typeface="Belleza"/>
              </a:rPr>
              <a:t>the</a:t>
            </a:r>
            <a:r>
              <a:rPr lang="en-US" sz="1800" spc="-19" dirty="0">
                <a:latin typeface="Source Sans Pro" panose="020B0503030403020204" pitchFamily="34" charset="0"/>
                <a:cs typeface="Belleza"/>
              </a:rPr>
              <a:t> </a:t>
            </a:r>
            <a:r>
              <a:rPr sz="1800" dirty="0">
                <a:latin typeface="Source Sans Pro" panose="020B0503030403020204" pitchFamily="34" charset="0"/>
                <a:cs typeface="Belleza"/>
              </a:rPr>
              <a:t>Baldrige-based</a:t>
            </a:r>
            <a:r>
              <a:rPr sz="1800" spc="-4" dirty="0">
                <a:latin typeface="Source Sans Pro" panose="020B0503030403020204" pitchFamily="34" charset="0"/>
                <a:cs typeface="Belleza"/>
              </a:rPr>
              <a:t> </a:t>
            </a:r>
            <a:r>
              <a:rPr sz="1800" dirty="0">
                <a:latin typeface="Source Sans Pro" panose="020B0503030403020204" pitchFamily="34" charset="0"/>
                <a:cs typeface="Belleza"/>
              </a:rPr>
              <a:t>Communities</a:t>
            </a:r>
            <a:r>
              <a:rPr sz="1800" spc="-4" dirty="0">
                <a:latin typeface="Source Sans Pro" panose="020B0503030403020204" pitchFamily="34" charset="0"/>
                <a:cs typeface="Belleza"/>
              </a:rPr>
              <a:t> </a:t>
            </a:r>
            <a:r>
              <a:rPr sz="1800" dirty="0">
                <a:latin typeface="Source Sans Pro" panose="020B0503030403020204" pitchFamily="34" charset="0"/>
                <a:cs typeface="Belleza"/>
              </a:rPr>
              <a:t>of Excellence </a:t>
            </a:r>
            <a:r>
              <a:rPr sz="1800" spc="-8" dirty="0">
                <a:latin typeface="Source Sans Pro" panose="020B0503030403020204" pitchFamily="34" charset="0"/>
                <a:cs typeface="Belleza"/>
              </a:rPr>
              <a:t>Framework</a:t>
            </a:r>
            <a:r>
              <a:rPr lang="en-US" sz="1800" spc="-8" dirty="0">
                <a:latin typeface="Source Sans Pro" panose="020B0503030403020204" pitchFamily="34" charset="0"/>
                <a:cs typeface="Belleza"/>
              </a:rPr>
              <a:t> </a:t>
            </a:r>
            <a:r>
              <a:rPr sz="1800" dirty="0">
                <a:latin typeface="Source Sans Pro" panose="020B0503030403020204" pitchFamily="34" charset="0"/>
                <a:cs typeface="Belleza"/>
              </a:rPr>
              <a:t>as a roadmap for addressing the most pressing </a:t>
            </a:r>
            <a:r>
              <a:rPr sz="1800" spc="-8" dirty="0">
                <a:latin typeface="Source Sans Pro" panose="020B0503030403020204" pitchFamily="34" charset="0"/>
                <a:cs typeface="Belleza"/>
              </a:rPr>
              <a:t>community </a:t>
            </a:r>
            <a:r>
              <a:rPr sz="1800" dirty="0">
                <a:latin typeface="Source Sans Pro" panose="020B0503030403020204" pitchFamily="34" charset="0"/>
                <a:cs typeface="Belleza"/>
              </a:rPr>
              <a:t>challenges and opportunities with systematic thinking </a:t>
            </a:r>
            <a:r>
              <a:rPr sz="1800" spc="-19" dirty="0">
                <a:latin typeface="Source Sans Pro" panose="020B0503030403020204" pitchFamily="34" charset="0"/>
                <a:cs typeface="Belleza"/>
              </a:rPr>
              <a:t>and </a:t>
            </a:r>
            <a:r>
              <a:rPr sz="1800" dirty="0">
                <a:latin typeface="Source Sans Pro" panose="020B0503030403020204" pitchFamily="34" charset="0"/>
                <a:cs typeface="Belleza"/>
              </a:rPr>
              <a:t>action,</a:t>
            </a:r>
            <a:r>
              <a:rPr sz="1800" spc="-15" dirty="0">
                <a:latin typeface="Source Sans Pro" panose="020B0503030403020204" pitchFamily="34" charset="0"/>
                <a:cs typeface="Belleza"/>
              </a:rPr>
              <a:t> </a:t>
            </a:r>
            <a:r>
              <a:rPr sz="1800" dirty="0">
                <a:latin typeface="Source Sans Pro" panose="020B0503030403020204" pitchFamily="34" charset="0"/>
                <a:cs typeface="Belleza"/>
              </a:rPr>
              <a:t>inclusivity,</a:t>
            </a:r>
            <a:r>
              <a:rPr sz="1800" spc="-11" dirty="0">
                <a:latin typeface="Source Sans Pro" panose="020B0503030403020204" pitchFamily="34" charset="0"/>
                <a:cs typeface="Belleza"/>
              </a:rPr>
              <a:t> </a:t>
            </a:r>
            <a:r>
              <a:rPr sz="1800" dirty="0">
                <a:latin typeface="Source Sans Pro" panose="020B0503030403020204" pitchFamily="34" charset="0"/>
                <a:cs typeface="Belleza"/>
              </a:rPr>
              <a:t>collaboration,</a:t>
            </a:r>
            <a:r>
              <a:rPr sz="1800" spc="-11" dirty="0">
                <a:latin typeface="Source Sans Pro" panose="020B0503030403020204" pitchFamily="34" charset="0"/>
                <a:cs typeface="Belleza"/>
              </a:rPr>
              <a:t> </a:t>
            </a:r>
            <a:r>
              <a:rPr sz="1800" dirty="0">
                <a:latin typeface="Source Sans Pro" panose="020B0503030403020204" pitchFamily="34" charset="0"/>
                <a:cs typeface="Belleza"/>
              </a:rPr>
              <a:t>and</a:t>
            </a:r>
            <a:r>
              <a:rPr sz="1800" spc="-11" dirty="0">
                <a:latin typeface="Source Sans Pro" panose="020B0503030403020204" pitchFamily="34" charset="0"/>
                <a:cs typeface="Belleza"/>
              </a:rPr>
              <a:t> </a:t>
            </a:r>
            <a:r>
              <a:rPr sz="1800" dirty="0">
                <a:latin typeface="Source Sans Pro" panose="020B0503030403020204" pitchFamily="34" charset="0"/>
                <a:cs typeface="Belleza"/>
              </a:rPr>
              <a:t>a</a:t>
            </a:r>
            <a:r>
              <a:rPr sz="1800" spc="-11" dirty="0">
                <a:latin typeface="Source Sans Pro" panose="020B0503030403020204" pitchFamily="34" charset="0"/>
                <a:cs typeface="Belleza"/>
              </a:rPr>
              <a:t> </a:t>
            </a:r>
            <a:r>
              <a:rPr sz="1800" spc="-8" dirty="0">
                <a:latin typeface="Source Sans Pro" panose="020B0503030403020204" pitchFamily="34" charset="0"/>
                <a:cs typeface="Belleza"/>
              </a:rPr>
              <a:t>commitment</a:t>
            </a:r>
            <a:r>
              <a:rPr lang="en-US" sz="1800" spc="-8" dirty="0">
                <a:latin typeface="Source Sans Pro" panose="020B0503030403020204" pitchFamily="34" charset="0"/>
                <a:cs typeface="Belleza"/>
              </a:rPr>
              <a:t> </a:t>
            </a:r>
            <a:r>
              <a:rPr sz="1800" dirty="0">
                <a:latin typeface="Source Sans Pro" panose="020B0503030403020204" pitchFamily="34" charset="0"/>
                <a:cs typeface="Belleza"/>
              </a:rPr>
              <a:t>to performance excellence</a:t>
            </a:r>
            <a:r>
              <a:rPr sz="1800" spc="-8" dirty="0">
                <a:latin typeface="Source Sans Pro" panose="020B0503030403020204" pitchFamily="34" charset="0"/>
                <a:cs typeface="Belleza"/>
              </a:rPr>
              <a:t>.</a:t>
            </a:r>
            <a:endParaRPr sz="1800" dirty="0">
              <a:latin typeface="Source Sans Pro" panose="020B0503030403020204" pitchFamily="34" charset="0"/>
              <a:cs typeface="Belleza"/>
            </a:endParaRPr>
          </a:p>
        </p:txBody>
      </p:sp>
      <p:pic>
        <p:nvPicPr>
          <p:cNvPr id="8" name="Picture 7" descr="Communities of Excellence 2026">
            <a:extLst>
              <a:ext uri="{FF2B5EF4-FFF2-40B4-BE49-F238E27FC236}">
                <a16:creationId xmlns:a16="http://schemas.microsoft.com/office/drawing/2014/main" id="{CD6B5452-2AFE-0CB8-5FAD-CACE7BE70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063" y="887575"/>
            <a:ext cx="4333875" cy="764801"/>
          </a:xfrm>
          <a:prstGeom prst="rect">
            <a:avLst/>
          </a:prstGeom>
        </p:spPr>
      </p:pic>
      <p:sp>
        <p:nvSpPr>
          <p:cNvPr id="3" name="Номер слайда 21">
            <a:extLst>
              <a:ext uri="{FF2B5EF4-FFF2-40B4-BE49-F238E27FC236}">
                <a16:creationId xmlns:a16="http://schemas.microsoft.com/office/drawing/2014/main" id="{012AC68D-641D-7762-15BB-D1B8D0880130}"/>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2</a:t>
            </a:fld>
            <a:endParaRPr lang="en-US" dirty="0"/>
          </a:p>
        </p:txBody>
      </p:sp>
    </p:spTree>
    <p:extLst>
      <p:ext uri="{BB962C8B-B14F-4D97-AF65-F5344CB8AC3E}">
        <p14:creationId xmlns:p14="http://schemas.microsoft.com/office/powerpoint/2010/main" val="2577767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1">
            <a:extLst>
              <a:ext uri="{FF2B5EF4-FFF2-40B4-BE49-F238E27FC236}">
                <a16:creationId xmlns:a16="http://schemas.microsoft.com/office/drawing/2014/main" id="{991D6348-7501-4A42-6FE3-6BE8E94E6598}"/>
              </a:ext>
              <a:ext uri="{C183D7F6-B498-43B3-948B-1728B52AA6E4}">
                <adec:decorative xmlns:adec="http://schemas.microsoft.com/office/drawing/2017/decorative" val="0"/>
              </a:ext>
            </a:extLst>
          </p:cNvPr>
          <p:cNvSpPr>
            <a:spLocks noGrp="1"/>
          </p:cNvSpPr>
          <p:nvPr>
            <p:ph type="title"/>
          </p:nvPr>
        </p:nvSpPr>
        <p:spPr>
          <a:xfrm>
            <a:off x="673771" y="-957531"/>
            <a:ext cx="8047319" cy="957531"/>
          </a:xfrm>
        </p:spPr>
        <p:txBody>
          <a:bodyPr vert="horz" lIns="0" tIns="144018" rIns="0" bIns="0" rtlCol="0" anchor="b" anchorCtr="0">
            <a:noAutofit/>
          </a:bodyPr>
          <a:lstStyle/>
          <a:p>
            <a:r>
              <a:rPr lang="en-US" dirty="0"/>
              <a:t>Segmentation in the COE Framework</a:t>
            </a:r>
          </a:p>
        </p:txBody>
      </p:sp>
      <p:sp>
        <p:nvSpPr>
          <p:cNvPr id="102" name="Google Shape;102;g28a80e642a3_0_0">
            <a:extLst>
              <a:ext uri="{C183D7F6-B498-43B3-948B-1728B52AA6E4}">
                <adec:decorative xmlns:adec="http://schemas.microsoft.com/office/drawing/2017/decorative" val="1"/>
              </a:ext>
            </a:extLst>
          </p:cNvPr>
          <p:cNvSpPr txBox="1"/>
          <p:nvPr/>
        </p:nvSpPr>
        <p:spPr>
          <a:xfrm>
            <a:off x="751592" y="222850"/>
            <a:ext cx="8047200" cy="957600"/>
          </a:xfrm>
          <a:prstGeom prst="rect">
            <a:avLst/>
          </a:prstGeom>
          <a:noFill/>
          <a:ln>
            <a:noFill/>
          </a:ln>
        </p:spPr>
        <p:txBody>
          <a:bodyPr spcFirstLastPara="1" wrap="square" lIns="0" tIns="144000" rIns="0" bIns="0" anchor="t" anchorCtr="0">
            <a:noAutofit/>
          </a:bodyPr>
          <a:lstStyle/>
          <a:p>
            <a:pPr marL="0" marR="0" lvl="0" indent="0" algn="l" rtl="0">
              <a:lnSpc>
                <a:spcPct val="100000"/>
              </a:lnSpc>
              <a:spcBef>
                <a:spcPts val="0"/>
              </a:spcBef>
              <a:spcAft>
                <a:spcPts val="0"/>
              </a:spcAft>
              <a:buClr>
                <a:schemeClr val="dk2"/>
              </a:buClr>
              <a:buSzPts val="4000"/>
              <a:buFont typeface="Belleza"/>
              <a:buNone/>
            </a:pPr>
            <a:r>
              <a:rPr lang="en-US" sz="4000" b="1">
                <a:solidFill>
                  <a:schemeClr val="dk2"/>
                </a:solidFill>
                <a:latin typeface="Belleza"/>
                <a:ea typeface="Belleza"/>
                <a:cs typeface="Belleza"/>
                <a:sym typeface="Belleza"/>
              </a:rPr>
              <a:t>Segmentation in the COE Framework</a:t>
            </a:r>
            <a:endParaRPr/>
          </a:p>
        </p:txBody>
      </p:sp>
      <p:sp>
        <p:nvSpPr>
          <p:cNvPr id="103" name="Google Shape;103;g28a80e642a3_0_0">
            <a:extLst>
              <a:ext uri="{C183D7F6-B498-43B3-948B-1728B52AA6E4}">
                <adec:decorative xmlns:adec="http://schemas.microsoft.com/office/drawing/2017/decorative" val="1"/>
              </a:ext>
            </a:extLst>
          </p:cNvPr>
          <p:cNvSpPr txBox="1">
            <a:spLocks noGrp="1"/>
          </p:cNvSpPr>
          <p:nvPr>
            <p:ph type="sldNum" idx="12"/>
          </p:nvPr>
        </p:nvSpPr>
        <p:spPr>
          <a:xfrm>
            <a:off x="0" y="4852190"/>
            <a:ext cx="422909" cy="21142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600" b="1"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b="0" smtClean="0">
                <a:latin typeface="Belleza" panose="02000503050000020003" pitchFamily="2" charset="0"/>
              </a:rPr>
              <a:pPr marL="0" lvl="0" indent="0" algn="ctr" rtl="0">
                <a:spcBef>
                  <a:spcPts val="0"/>
                </a:spcBef>
                <a:spcAft>
                  <a:spcPts val="0"/>
                </a:spcAft>
                <a:buNone/>
              </a:pPr>
              <a:t>20</a:t>
            </a:fld>
            <a:endParaRPr b="0" dirty="0">
              <a:latin typeface="Belleza" panose="02000503050000020003" pitchFamily="2" charset="0"/>
            </a:endParaRPr>
          </a:p>
        </p:txBody>
      </p:sp>
      <p:sp>
        <p:nvSpPr>
          <p:cNvPr id="104" name="Google Shape;104;g28a80e642a3_0_0"/>
          <p:cNvSpPr txBox="1"/>
          <p:nvPr/>
        </p:nvSpPr>
        <p:spPr>
          <a:xfrm>
            <a:off x="641350" y="1099150"/>
            <a:ext cx="5133900" cy="362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dirty="0">
                <a:solidFill>
                  <a:schemeClr val="accent2"/>
                </a:solidFill>
                <a:latin typeface="Open Sans"/>
                <a:ea typeface="Open Sans"/>
                <a:cs typeface="Open Sans"/>
                <a:sym typeface="Open Sans"/>
              </a:rPr>
              <a:t>SEGMENT.</a:t>
            </a:r>
            <a:r>
              <a:rPr lang="en-US" b="1" dirty="0">
                <a:solidFill>
                  <a:schemeClr val="dk1"/>
                </a:solidFill>
                <a:latin typeface="Open Sans"/>
                <a:ea typeface="Open Sans"/>
                <a:cs typeface="Open Sans"/>
                <a:sym typeface="Open Sans"/>
              </a:rPr>
              <a:t> </a:t>
            </a:r>
            <a:r>
              <a:rPr lang="en-US" dirty="0">
                <a:solidFill>
                  <a:schemeClr val="dk1"/>
                </a:solidFill>
                <a:latin typeface="Open Sans"/>
                <a:ea typeface="Open Sans"/>
                <a:cs typeface="Open Sans"/>
                <a:sym typeface="Open Sans"/>
              </a:rPr>
              <a:t>A part of your community’s base of residents, other stakeholders, community offerings, or people resources. Your residents and other stakeholders should be segmented by </a:t>
            </a:r>
            <a:r>
              <a:rPr lang="en-US" b="1" dirty="0">
                <a:solidFill>
                  <a:schemeClr val="accent5"/>
                </a:solidFill>
                <a:latin typeface="Open Sans"/>
                <a:ea typeface="Open Sans"/>
                <a:cs typeface="Open Sans"/>
                <a:sym typeface="Open Sans"/>
              </a:rPr>
              <a:t>key protected classes appropriate to your federal, state, and your community improvement efforts.</a:t>
            </a:r>
            <a:r>
              <a:rPr lang="en-US" dirty="0">
                <a:solidFill>
                  <a:schemeClr val="dk1"/>
                </a:solidFill>
                <a:latin typeface="Open Sans"/>
                <a:ea typeface="Open Sans"/>
                <a:cs typeface="Open Sans"/>
                <a:sym typeface="Open Sans"/>
              </a:rPr>
              <a:t> At a minimum, your segments should include </a:t>
            </a:r>
            <a:r>
              <a:rPr lang="en-US" b="1" dirty="0">
                <a:solidFill>
                  <a:schemeClr val="accent3"/>
                </a:solidFill>
                <a:latin typeface="Open Sans"/>
                <a:ea typeface="Open Sans"/>
                <a:cs typeface="Open Sans"/>
                <a:sym typeface="Open Sans"/>
              </a:rPr>
              <a:t>race/color, religion, sex, national origin, age, disability, and genetic information</a:t>
            </a:r>
            <a:r>
              <a:rPr lang="en-US" dirty="0">
                <a:solidFill>
                  <a:schemeClr val="dk1"/>
                </a:solidFill>
                <a:latin typeface="Open Sans"/>
                <a:ea typeface="Open Sans"/>
                <a:cs typeface="Open Sans"/>
                <a:sym typeface="Open Sans"/>
              </a:rPr>
              <a:t>. </a:t>
            </a:r>
            <a:endParaRPr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US" dirty="0">
                <a:solidFill>
                  <a:schemeClr val="dk1"/>
                </a:solidFill>
                <a:latin typeface="Open Sans"/>
                <a:ea typeface="Open Sans"/>
                <a:cs typeface="Open Sans"/>
                <a:sym typeface="Open Sans"/>
              </a:rPr>
              <a:t>The U.S. Equal Employment Opportunity Commission references these protected classes, as does the U.S. Department of Housing and Urban Development, the U.S. Department of Health and Human Services, the U.S. Department of Justice, and more.</a:t>
            </a:r>
            <a:endParaRPr dirty="0">
              <a:solidFill>
                <a:schemeClr val="dk1"/>
              </a:solidFill>
              <a:latin typeface="Open Sans"/>
              <a:ea typeface="Open Sans"/>
              <a:cs typeface="Open Sans"/>
              <a:sym typeface="Open Sans"/>
            </a:endParaRPr>
          </a:p>
        </p:txBody>
      </p:sp>
      <p:pic>
        <p:nvPicPr>
          <p:cNvPr id="105" name="Google Shape;105;g28a80e642a3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91700" y="1095438"/>
            <a:ext cx="2590800" cy="3133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B69C3-74C4-A8A4-CC23-53E2DDD22127}"/>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5" name="Title 1">
            <a:extLst>
              <a:ext uri="{FF2B5EF4-FFF2-40B4-BE49-F238E27FC236}">
                <a16:creationId xmlns:a16="http://schemas.microsoft.com/office/drawing/2014/main" id="{F7B932F0-9A82-D351-D1EA-15EA3A7C933C}"/>
              </a:ext>
            </a:extLst>
          </p:cNvPr>
          <p:cNvSpPr txBox="1">
            <a:spLocks/>
          </p:cNvSpPr>
          <p:nvPr/>
        </p:nvSpPr>
        <p:spPr>
          <a:xfrm>
            <a:off x="673771" y="8841"/>
            <a:ext cx="8047319" cy="95753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latin typeface="Belleza" panose="02000503050000020003" pitchFamily="2" charset="0"/>
              </a:rPr>
              <a:t>Key Concepts – Community and the  Community Excellence Group</a:t>
            </a:r>
          </a:p>
        </p:txBody>
      </p:sp>
      <p:sp>
        <p:nvSpPr>
          <p:cNvPr id="9" name="TextBox 8">
            <a:extLst>
              <a:ext uri="{FF2B5EF4-FFF2-40B4-BE49-F238E27FC236}">
                <a16:creationId xmlns:a16="http://schemas.microsoft.com/office/drawing/2014/main" id="{FB589954-1849-A66F-D3B8-D5DCB46ED02C}"/>
              </a:ext>
            </a:extLst>
          </p:cNvPr>
          <p:cNvSpPr txBox="1"/>
          <p:nvPr/>
        </p:nvSpPr>
        <p:spPr>
          <a:xfrm>
            <a:off x="776155" y="1362377"/>
            <a:ext cx="3674401" cy="2957092"/>
          </a:xfrm>
          <a:prstGeom prst="rect">
            <a:avLst/>
          </a:prstGeom>
          <a:noFill/>
        </p:spPr>
        <p:txBody>
          <a:bodyPr wrap="square">
            <a:spAutoFit/>
          </a:bodyPr>
          <a:lstStyle/>
          <a:p>
            <a:pPr algn="l">
              <a:lnSpc>
                <a:spcPct val="150000"/>
              </a:lnSpc>
            </a:pPr>
            <a:r>
              <a:rPr lang="en-US" sz="1800" dirty="0">
                <a:solidFill>
                  <a:schemeClr val="accent6"/>
                </a:solidFill>
                <a:latin typeface="Source Sans Pro" panose="020B0503030403020204" pitchFamily="34" charset="0"/>
              </a:rPr>
              <a:t>Community - </a:t>
            </a:r>
            <a:r>
              <a:rPr lang="en-US" sz="1800" dirty="0">
                <a:latin typeface="Source Sans Pro" panose="020B0503030403020204" pitchFamily="34" charset="0"/>
              </a:rPr>
              <a:t>Geographic region you define in the Community Profile.</a:t>
            </a:r>
          </a:p>
          <a:p>
            <a:pPr algn="l">
              <a:lnSpc>
                <a:spcPct val="150000"/>
              </a:lnSpc>
            </a:pPr>
            <a:r>
              <a:rPr lang="en-US" sz="1800" dirty="0">
                <a:solidFill>
                  <a:schemeClr val="accent6"/>
                </a:solidFill>
                <a:latin typeface="Source Sans Pro" panose="020B0503030403020204" pitchFamily="34" charset="0"/>
              </a:rPr>
              <a:t>Community Excellence Group - </a:t>
            </a:r>
            <a:r>
              <a:rPr lang="en-US" sz="1800" dirty="0">
                <a:latin typeface="Source Sans Pro" panose="020B0503030403020204" pitchFamily="34" charset="0"/>
              </a:rPr>
              <a:t>Specific individuals, organizations, and groups that have come together for your community excellence efforts.</a:t>
            </a:r>
          </a:p>
        </p:txBody>
      </p:sp>
      <p:pic>
        <p:nvPicPr>
          <p:cNvPr id="3" name="Picture 2" descr="A graphic that depicts community’s many voices. In the outer circle are task groups and the words “action network.” In the inner circle, are the words “community excellence group,” with circles for backbone, leadership council, and governance/oversight group.&#10;">
            <a:extLst>
              <a:ext uri="{FF2B5EF4-FFF2-40B4-BE49-F238E27FC236}">
                <a16:creationId xmlns:a16="http://schemas.microsoft.com/office/drawing/2014/main" id="{69962072-DAFA-B392-4978-E94A382B0B15}"/>
              </a:ext>
            </a:extLst>
          </p:cNvPr>
          <p:cNvPicPr>
            <a:picLocks noChangeAspect="1"/>
          </p:cNvPicPr>
          <p:nvPr/>
        </p:nvPicPr>
        <p:blipFill>
          <a:blip r:embed="rId3"/>
          <a:stretch>
            <a:fillRect/>
          </a:stretch>
        </p:blipFill>
        <p:spPr>
          <a:xfrm>
            <a:off x="4987516" y="884300"/>
            <a:ext cx="3674401" cy="3703062"/>
          </a:xfrm>
          <a:prstGeom prst="rect">
            <a:avLst/>
          </a:prstGeom>
        </p:spPr>
      </p:pic>
      <p:sp>
        <p:nvSpPr>
          <p:cNvPr id="4" name="Title 3">
            <a:extLst>
              <a:ext uri="{FF2B5EF4-FFF2-40B4-BE49-F238E27FC236}">
                <a16:creationId xmlns:a16="http://schemas.microsoft.com/office/drawing/2014/main" id="{C22BB88F-92D8-AA7E-BB16-9471613309CC}"/>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Key Concepts – Community and the Community Excellence Group</a:t>
            </a:r>
          </a:p>
        </p:txBody>
      </p:sp>
    </p:spTree>
    <p:extLst>
      <p:ext uri="{BB962C8B-B14F-4D97-AF65-F5344CB8AC3E}">
        <p14:creationId xmlns:p14="http://schemas.microsoft.com/office/powerpoint/2010/main" val="176388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B69C3-74C4-A8A4-CC23-53E2DDD22127}"/>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5" name="Title 1">
            <a:extLst>
              <a:ext uri="{FF2B5EF4-FFF2-40B4-BE49-F238E27FC236}">
                <a16:creationId xmlns:a16="http://schemas.microsoft.com/office/drawing/2014/main" id="{F7B932F0-9A82-D351-D1EA-15EA3A7C933C}"/>
              </a:ext>
            </a:extLst>
          </p:cNvPr>
          <p:cNvSpPr txBox="1">
            <a:spLocks/>
          </p:cNvSpPr>
          <p:nvPr/>
        </p:nvSpPr>
        <p:spPr>
          <a:xfrm>
            <a:off x="673771" y="8841"/>
            <a:ext cx="8047319" cy="957531"/>
          </a:xfrm>
          <a:prstGeom prst="rect">
            <a:avLst/>
          </a:prstGeom>
        </p:spPr>
        <p:txBody>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latin typeface="Belleza" panose="02000503050000020003" pitchFamily="2" charset="0"/>
              </a:rPr>
              <a:t>Key Concepts – Quality of Life</a:t>
            </a:r>
          </a:p>
        </p:txBody>
      </p:sp>
      <p:pic>
        <p:nvPicPr>
          <p:cNvPr id="7" name="Picture 6" descr="A circular image depicting a community roundtable. In the inside circle are the words: health, economy, housing, education, and other quality of life aspects. In the outer circle are the words: business and economy; city and county government; resident and visitor stakeholders; safety, law enforcement, and legal; clubs and service organizations; adult and senior organizations; arts, culture, and entertainment; youth organizations; education institutions and organizations; faith-based organizations; health care and wellness; and social service, state, and federal agencies.&#10;">
            <a:extLst>
              <a:ext uri="{FF2B5EF4-FFF2-40B4-BE49-F238E27FC236}">
                <a16:creationId xmlns:a16="http://schemas.microsoft.com/office/drawing/2014/main" id="{24617399-4317-A2F1-74A8-183781178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49" y="820497"/>
            <a:ext cx="3428998" cy="3428998"/>
          </a:xfrm>
          <a:prstGeom prst="rect">
            <a:avLst/>
          </a:prstGeom>
        </p:spPr>
      </p:pic>
      <p:sp>
        <p:nvSpPr>
          <p:cNvPr id="9" name="TextBox 8">
            <a:extLst>
              <a:ext uri="{FF2B5EF4-FFF2-40B4-BE49-F238E27FC236}">
                <a16:creationId xmlns:a16="http://schemas.microsoft.com/office/drawing/2014/main" id="{FB589954-1849-A66F-D3B8-D5DCB46ED02C}"/>
              </a:ext>
            </a:extLst>
          </p:cNvPr>
          <p:cNvSpPr txBox="1"/>
          <p:nvPr/>
        </p:nvSpPr>
        <p:spPr>
          <a:xfrm>
            <a:off x="673771" y="910188"/>
            <a:ext cx="4026817" cy="3372590"/>
          </a:xfrm>
          <a:prstGeom prst="rect">
            <a:avLst/>
          </a:prstGeom>
          <a:noFill/>
        </p:spPr>
        <p:txBody>
          <a:bodyPr wrap="square">
            <a:spAutoFit/>
          </a:bodyPr>
          <a:lstStyle/>
          <a:p>
            <a:pPr algn="l">
              <a:lnSpc>
                <a:spcPct val="150000"/>
              </a:lnSpc>
            </a:pPr>
            <a:r>
              <a:rPr lang="en-US" sz="1800" dirty="0">
                <a:solidFill>
                  <a:schemeClr val="accent6"/>
                </a:solidFill>
                <a:latin typeface="Source Sans Pro" panose="020B0503030403020204" pitchFamily="34" charset="0"/>
              </a:rPr>
              <a:t>Quality of Life </a:t>
            </a:r>
            <a:r>
              <a:rPr lang="en-US" sz="1800" dirty="0">
                <a:latin typeface="Source Sans Pro" panose="020B0503030403020204" pitchFamily="34" charset="0"/>
              </a:rPr>
              <a:t>refers to the overall satisfaction and well-being experienced by individuals within a community and its natural environment, encompassing various aspects such as physical health, mental well-being, social connections, financial/economic security, and access to essential services.</a:t>
            </a:r>
          </a:p>
        </p:txBody>
      </p:sp>
      <p:sp>
        <p:nvSpPr>
          <p:cNvPr id="3" name="Title 2">
            <a:extLst>
              <a:ext uri="{FF2B5EF4-FFF2-40B4-BE49-F238E27FC236}">
                <a16:creationId xmlns:a16="http://schemas.microsoft.com/office/drawing/2014/main" id="{9E456EC7-B05D-91DB-58BD-B5E72011A3F2}"/>
              </a:ext>
              <a:ext uri="{C183D7F6-B498-43B3-948B-1728B52AA6E4}">
                <adec:decorative xmlns:adec="http://schemas.microsoft.com/office/drawing/2017/decorative" val="1"/>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Key Concepts – Quality of Life</a:t>
            </a:r>
          </a:p>
        </p:txBody>
      </p:sp>
    </p:spTree>
    <p:extLst>
      <p:ext uri="{BB962C8B-B14F-4D97-AF65-F5344CB8AC3E}">
        <p14:creationId xmlns:p14="http://schemas.microsoft.com/office/powerpoint/2010/main" val="4100495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8C59168-4F95-F94D-AEE6-F2D66E4076C3}"/>
              </a:ext>
            </a:extLst>
          </p:cNvPr>
          <p:cNvSpPr txBox="1">
            <a:spLocks/>
          </p:cNvSpPr>
          <p:nvPr/>
        </p:nvSpPr>
        <p:spPr>
          <a:xfrm>
            <a:off x="578450" y="104322"/>
            <a:ext cx="8564928" cy="1778894"/>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a:lstStyle>
          <a:p>
            <a:r>
              <a:rPr lang="en-US" sz="3600" spc="0" dirty="0">
                <a:solidFill>
                  <a:srgbClr val="FF9900"/>
                </a:solidFill>
                <a:latin typeface="Belleza" panose="02000503050000020003" pitchFamily="2" charset="77"/>
              </a:rPr>
              <a:t>COE Common Community Scorecard</a:t>
            </a:r>
            <a:endParaRPr lang="en-US" sz="3600" b="0" spc="0" dirty="0">
              <a:solidFill>
                <a:srgbClr val="FF9900"/>
              </a:solidFill>
              <a:latin typeface="Belleza" panose="02000503050000020003" pitchFamily="2" charset="77"/>
            </a:endParaRPr>
          </a:p>
          <a:p>
            <a:endParaRPr lang="en-US" sz="800" b="0" spc="0" dirty="0">
              <a:solidFill>
                <a:schemeClr val="accent4"/>
              </a:solidFill>
              <a:latin typeface="Belleza" panose="02000503050000020003" pitchFamily="2" charset="77"/>
            </a:endParaRPr>
          </a:p>
          <a:p>
            <a:r>
              <a:rPr lang="en-US" sz="1800" spc="0" dirty="0">
                <a:solidFill>
                  <a:srgbClr val="00B0F0"/>
                </a:solidFill>
                <a:latin typeface="Belleza" panose="02000503050000020003" pitchFamily="2" charset="77"/>
              </a:rPr>
              <a:t>THE INDICATORS (a.k.a. Primary or KEY Metrics)</a:t>
            </a:r>
          </a:p>
        </p:txBody>
      </p:sp>
      <p:sp>
        <p:nvSpPr>
          <p:cNvPr id="24" name="Slide Number Placeholder 15">
            <a:extLst>
              <a:ext uri="{FF2B5EF4-FFF2-40B4-BE49-F238E27FC236}">
                <a16:creationId xmlns:a16="http://schemas.microsoft.com/office/drawing/2014/main" id="{A34A165C-D365-03F7-6BC9-EEF5E5CC2168}"/>
              </a:ext>
              <a:ext uri="{C183D7F6-B498-43B3-948B-1728B52AA6E4}">
                <adec:decorative xmlns:adec="http://schemas.microsoft.com/office/drawing/2017/decorative" val="1"/>
              </a:ext>
            </a:extLst>
          </p:cNvPr>
          <p:cNvSpPr txBox="1">
            <a:spLocks/>
          </p:cNvSpPr>
          <p:nvPr/>
        </p:nvSpPr>
        <p:spPr>
          <a:xfrm>
            <a:off x="8532745" y="4851155"/>
            <a:ext cx="370113" cy="2707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D8D877B3-D348-4611-9BDB-C5374591D951}" type="slidenum">
              <a:rPr lang="en-US" sz="800">
                <a:solidFill>
                  <a:schemeClr val="tx1">
                    <a:lumMod val="50000"/>
                    <a:lumOff val="50000"/>
                  </a:schemeClr>
                </a:solidFill>
                <a:latin typeface="Source Sans Pro" panose="020B0503030403020204" pitchFamily="34" charset="77"/>
                <a:cs typeface="Calibri" panose="020F0502020204030204" pitchFamily="34" charset="0"/>
              </a:rPr>
              <a:pPr algn="r"/>
              <a:t>23</a:t>
            </a:fld>
            <a:endParaRPr lang="en-US" sz="800" dirty="0">
              <a:solidFill>
                <a:schemeClr val="tx1">
                  <a:lumMod val="50000"/>
                  <a:lumOff val="50000"/>
                </a:schemeClr>
              </a:solidFill>
              <a:latin typeface="Source Sans Pro" panose="020B0503030403020204" pitchFamily="34" charset="77"/>
              <a:cs typeface="Calibri" panose="020F0502020204030204" pitchFamily="34" charset="0"/>
            </a:endParaRPr>
          </a:p>
        </p:txBody>
      </p:sp>
      <p:pic>
        <p:nvPicPr>
          <p:cNvPr id="12" name="Picture 11" descr="The Indicators (a.k.a. Primary or Key Metrics); Health - Life Expectancy; Education - HS Graduation Rate; Economy - Median Household Income; Housing- Homes with Suboptimal Conditions; Quality of Life: Social and Community - Adults with 14+ &quot;Not Good&quot; Mental Health Days Per Month">
            <a:extLst>
              <a:ext uri="{FF2B5EF4-FFF2-40B4-BE49-F238E27FC236}">
                <a16:creationId xmlns:a16="http://schemas.microsoft.com/office/drawing/2014/main" id="{91C4A56D-C39C-45CA-889D-1B2E458050A5}"/>
              </a:ext>
            </a:extLst>
          </p:cNvPr>
          <p:cNvPicPr>
            <a:picLocks noChangeAspect="1"/>
          </p:cNvPicPr>
          <p:nvPr/>
        </p:nvPicPr>
        <p:blipFill>
          <a:blip r:embed="rId3"/>
          <a:stretch>
            <a:fillRect/>
          </a:stretch>
        </p:blipFill>
        <p:spPr>
          <a:xfrm>
            <a:off x="1599942" y="1195875"/>
            <a:ext cx="5944115" cy="3444539"/>
          </a:xfrm>
          <a:prstGeom prst="rect">
            <a:avLst/>
          </a:prstGeom>
        </p:spPr>
      </p:pic>
      <p:sp>
        <p:nvSpPr>
          <p:cNvPr id="2" name="Номер слайда 21">
            <a:extLst>
              <a:ext uri="{FF2B5EF4-FFF2-40B4-BE49-F238E27FC236}">
                <a16:creationId xmlns:a16="http://schemas.microsoft.com/office/drawing/2014/main" id="{3A365B52-51FE-66E7-EAB3-9394B2ABD3AD}"/>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23</a:t>
            </a:fld>
            <a:endParaRPr lang="en-US" dirty="0"/>
          </a:p>
        </p:txBody>
      </p:sp>
      <p:sp>
        <p:nvSpPr>
          <p:cNvPr id="4" name="Title 3">
            <a:extLst>
              <a:ext uri="{FF2B5EF4-FFF2-40B4-BE49-F238E27FC236}">
                <a16:creationId xmlns:a16="http://schemas.microsoft.com/office/drawing/2014/main" id="{736AF8B6-AF38-EF11-C648-961A73987FFE}"/>
              </a:ext>
              <a:ext uri="{C183D7F6-B498-43B3-948B-1728B52AA6E4}">
                <adec:decorative xmlns:adec="http://schemas.microsoft.com/office/drawing/2017/decorative" val="1"/>
              </a:ext>
            </a:extLst>
          </p:cNvPr>
          <p:cNvSpPr>
            <a:spLocks noGrp="1"/>
          </p:cNvSpPr>
          <p:nvPr>
            <p:ph type="title"/>
          </p:nvPr>
        </p:nvSpPr>
        <p:spPr>
          <a:xfrm>
            <a:off x="457202" y="-921021"/>
            <a:ext cx="8564928" cy="921021"/>
          </a:xfrm>
        </p:spPr>
        <p:txBody>
          <a:bodyPr vert="horz" lIns="0" tIns="144018" rIns="0" bIns="0" rtlCol="0" anchor="b" anchorCtr="0">
            <a:noAutofit/>
          </a:bodyPr>
          <a:lstStyle/>
          <a:p>
            <a:r>
              <a:rPr lang="en-US" dirty="0"/>
              <a:t>COE Common Community Scorecard</a:t>
            </a:r>
          </a:p>
        </p:txBody>
      </p:sp>
    </p:spTree>
    <p:extLst>
      <p:ext uri="{BB962C8B-B14F-4D97-AF65-F5344CB8AC3E}">
        <p14:creationId xmlns:p14="http://schemas.microsoft.com/office/powerpoint/2010/main" val="1328143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A95AC-3294-4571-51CC-C2BB4FC13F52}"/>
              </a:ext>
            </a:extLst>
          </p:cNvPr>
          <p:cNvSpPr txBox="1">
            <a:spLocks/>
          </p:cNvSpPr>
          <p:nvPr/>
        </p:nvSpPr>
        <p:spPr>
          <a:xfrm>
            <a:off x="627252" y="211212"/>
            <a:ext cx="8564928" cy="484715"/>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a:lstStyle>
          <a:p>
            <a:r>
              <a:rPr lang="en-US" sz="3600" spc="0" dirty="0">
                <a:solidFill>
                  <a:schemeClr val="accent4"/>
                </a:solidFill>
                <a:latin typeface="Belleza" panose="02000503050000020003" pitchFamily="2" charset="77"/>
              </a:rPr>
              <a:t>The Common Community Scorecard Toolkit</a:t>
            </a:r>
            <a:endParaRPr lang="en-US" sz="3600" b="0" spc="0" dirty="0">
              <a:solidFill>
                <a:schemeClr val="accent4"/>
              </a:solidFill>
              <a:latin typeface="Belleza" panose="02000503050000020003" pitchFamily="2" charset="77"/>
            </a:endParaRPr>
          </a:p>
          <a:p>
            <a:endParaRPr lang="en-US" sz="3600" b="0" spc="0" dirty="0">
              <a:solidFill>
                <a:schemeClr val="accent4"/>
              </a:solidFill>
              <a:latin typeface="Belleza" panose="02000503050000020003" pitchFamily="2" charset="77"/>
            </a:endParaRPr>
          </a:p>
        </p:txBody>
      </p:sp>
      <p:sp>
        <p:nvSpPr>
          <p:cNvPr id="6" name="TextBox 5">
            <a:extLst>
              <a:ext uri="{FF2B5EF4-FFF2-40B4-BE49-F238E27FC236}">
                <a16:creationId xmlns:a16="http://schemas.microsoft.com/office/drawing/2014/main" id="{89AD3B70-163F-D90E-A839-713E340298D0}"/>
              </a:ext>
              <a:ext uri="{C183D7F6-B498-43B3-948B-1728B52AA6E4}">
                <adec:decorative xmlns:adec="http://schemas.microsoft.com/office/drawing/2017/decorative" val="1"/>
              </a:ext>
            </a:extLst>
          </p:cNvPr>
          <p:cNvSpPr txBox="1"/>
          <p:nvPr/>
        </p:nvSpPr>
        <p:spPr>
          <a:xfrm>
            <a:off x="369868" y="598013"/>
            <a:ext cx="8403020" cy="769441"/>
          </a:xfrm>
          <a:prstGeom prst="rect">
            <a:avLst/>
          </a:prstGeom>
          <a:noFill/>
        </p:spPr>
        <p:txBody>
          <a:bodyPr wrap="square">
            <a:spAutoFit/>
          </a:bodyPr>
          <a:lstStyle/>
          <a:p>
            <a:pPr algn="ctr"/>
            <a:r>
              <a:rPr lang="en-US" sz="4400" b="1" dirty="0">
                <a:solidFill>
                  <a:schemeClr val="bg1"/>
                </a:solidFill>
                <a:latin typeface="Source Sans Pro" panose="020B0503030403020204" pitchFamily="34" charset="77"/>
              </a:rPr>
              <a:t>Quantitative Measures</a:t>
            </a:r>
          </a:p>
        </p:txBody>
      </p:sp>
      <p:sp>
        <p:nvSpPr>
          <p:cNvPr id="5" name="TextBox 4">
            <a:extLst>
              <a:ext uri="{FF2B5EF4-FFF2-40B4-BE49-F238E27FC236}">
                <a16:creationId xmlns:a16="http://schemas.microsoft.com/office/drawing/2014/main" id="{1DD85923-D5CB-28CF-8B3A-93B319617B90}"/>
              </a:ext>
            </a:extLst>
          </p:cNvPr>
          <p:cNvSpPr txBox="1"/>
          <p:nvPr/>
        </p:nvSpPr>
        <p:spPr>
          <a:xfrm>
            <a:off x="671852" y="889211"/>
            <a:ext cx="6866550" cy="3693319"/>
          </a:xfrm>
          <a:prstGeom prst="rect">
            <a:avLst/>
          </a:prstGeom>
          <a:noFill/>
        </p:spPr>
        <p:txBody>
          <a:bodyPr wrap="square">
            <a:spAutoFit/>
          </a:bodyPr>
          <a:lstStyle/>
          <a:p>
            <a:r>
              <a:rPr lang="en-US" sz="1800" b="1" dirty="0">
                <a:solidFill>
                  <a:srgbClr val="3AA433"/>
                </a:solidFill>
                <a:latin typeface="Belleza" panose="02000503050000020003" pitchFamily="2" charset="77"/>
              </a:rPr>
              <a:t>INTENDED OUTCOMES:</a:t>
            </a:r>
          </a:p>
          <a:p>
            <a:endParaRPr lang="en-US" sz="1800" b="1" dirty="0">
              <a:solidFill>
                <a:schemeClr val="bg2"/>
              </a:solidFill>
              <a:latin typeface="Belleza" panose="02000503050000020003" pitchFamily="2" charset="77"/>
            </a:endParaRPr>
          </a:p>
          <a:p>
            <a:pPr marL="342900" indent="-342900">
              <a:buFont typeface="+mj-lt"/>
              <a:buAutoNum type="arabicParenR"/>
            </a:pPr>
            <a:r>
              <a:rPr lang="en-US" sz="1800" b="1" dirty="0">
                <a:solidFill>
                  <a:schemeClr val="accent2"/>
                </a:solidFill>
                <a:latin typeface="Source Sans Pro" panose="020B0503030403020204" pitchFamily="34" charset="77"/>
              </a:rPr>
              <a:t>Empower community excellence groups with the necessary information to engage with residents, other stakeholders, partners, and collaborators on specific outcomes.</a:t>
            </a:r>
          </a:p>
          <a:p>
            <a:pPr marL="342900" indent="-342900">
              <a:buFont typeface="+mj-lt"/>
              <a:buAutoNum type="arabicParenR"/>
            </a:pPr>
            <a:endParaRPr lang="en-US" sz="1800" b="1" dirty="0">
              <a:solidFill>
                <a:schemeClr val="accent2"/>
              </a:solidFill>
              <a:latin typeface="Source Sans Pro" panose="020B0503030403020204" pitchFamily="34" charset="77"/>
            </a:endParaRPr>
          </a:p>
          <a:p>
            <a:pPr marL="342900" indent="-342900">
              <a:buFont typeface="+mj-lt"/>
              <a:buAutoNum type="arabicParenR"/>
            </a:pPr>
            <a:r>
              <a:rPr lang="en-US" sz="1800" b="1" dirty="0">
                <a:solidFill>
                  <a:schemeClr val="accent2"/>
                </a:solidFill>
                <a:latin typeface="Source Sans Pro" panose="020B0503030403020204" pitchFamily="34" charset="77"/>
              </a:rPr>
              <a:t>Provide updated, relevant, timely tools, resources and information (data) to support ongoing awareness, education, and engagement across various communities.</a:t>
            </a:r>
          </a:p>
          <a:p>
            <a:pPr marL="342900" indent="-342900">
              <a:buFont typeface="+mj-lt"/>
              <a:buAutoNum type="arabicParenR"/>
            </a:pPr>
            <a:endParaRPr lang="en-US" sz="1800" b="1" dirty="0">
              <a:solidFill>
                <a:schemeClr val="accent2"/>
              </a:solidFill>
              <a:latin typeface="Source Sans Pro" panose="020B0503030403020204" pitchFamily="34" charset="77"/>
            </a:endParaRPr>
          </a:p>
          <a:p>
            <a:pPr marL="342900" indent="-342900">
              <a:buFont typeface="+mj-lt"/>
              <a:buAutoNum type="arabicParenR"/>
            </a:pPr>
            <a:r>
              <a:rPr lang="en-US" sz="1800" b="1" dirty="0">
                <a:solidFill>
                  <a:schemeClr val="accent2"/>
                </a:solidFill>
                <a:latin typeface="Source Sans Pro" panose="020B0503030403020204" pitchFamily="34" charset="77"/>
              </a:rPr>
              <a:t>Drive progress towards the COE Common Community Scorecard indicators and shared community-specific strategic objectives.</a:t>
            </a:r>
            <a:endParaRPr lang="en-US" sz="1800" dirty="0">
              <a:latin typeface="Source Sans Pro" panose="020B0503030403020204" pitchFamily="34" charset="77"/>
            </a:endParaRPr>
          </a:p>
        </p:txBody>
      </p:sp>
      <p:sp>
        <p:nvSpPr>
          <p:cNvPr id="2" name="Номер слайда 21">
            <a:extLst>
              <a:ext uri="{FF2B5EF4-FFF2-40B4-BE49-F238E27FC236}">
                <a16:creationId xmlns:a16="http://schemas.microsoft.com/office/drawing/2014/main" id="{4B3D75C4-F466-8C80-2622-5040D4C48C95}"/>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24</a:t>
            </a:fld>
            <a:endParaRPr lang="en-US" dirty="0"/>
          </a:p>
        </p:txBody>
      </p:sp>
      <p:sp>
        <p:nvSpPr>
          <p:cNvPr id="3" name="Title 2">
            <a:extLst>
              <a:ext uri="{FF2B5EF4-FFF2-40B4-BE49-F238E27FC236}">
                <a16:creationId xmlns:a16="http://schemas.microsoft.com/office/drawing/2014/main" id="{7EDBCDA6-CD09-11DD-7BBC-F440AB90B87D}"/>
              </a:ext>
              <a:ext uri="{C183D7F6-B498-43B3-948B-1728B52AA6E4}">
                <adec:decorative xmlns:adec="http://schemas.microsoft.com/office/drawing/2017/decorative" val="1"/>
              </a:ext>
            </a:extLst>
          </p:cNvPr>
          <p:cNvSpPr>
            <a:spLocks noGrp="1"/>
          </p:cNvSpPr>
          <p:nvPr>
            <p:ph type="title"/>
          </p:nvPr>
        </p:nvSpPr>
        <p:spPr>
          <a:xfrm>
            <a:off x="457202" y="-921021"/>
            <a:ext cx="8686798" cy="921021"/>
          </a:xfrm>
        </p:spPr>
        <p:txBody>
          <a:bodyPr vert="horz" lIns="0" tIns="144018" rIns="0" bIns="0" rtlCol="0" anchor="b" anchorCtr="0">
            <a:noAutofit/>
          </a:bodyPr>
          <a:lstStyle/>
          <a:p>
            <a:r>
              <a:rPr lang="en-US" dirty="0"/>
              <a:t>The Common Community Scorecard Toolkit</a:t>
            </a:r>
          </a:p>
        </p:txBody>
      </p:sp>
    </p:spTree>
    <p:extLst>
      <p:ext uri="{BB962C8B-B14F-4D97-AF65-F5344CB8AC3E}">
        <p14:creationId xmlns:p14="http://schemas.microsoft.com/office/powerpoint/2010/main" val="3859895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2E250D-3732-0ED5-3100-E94E3D9D5AEA}"/>
              </a:ext>
            </a:extLst>
          </p:cNvPr>
          <p:cNvSpPr txBox="1">
            <a:spLocks/>
          </p:cNvSpPr>
          <p:nvPr/>
        </p:nvSpPr>
        <p:spPr>
          <a:xfrm>
            <a:off x="627252" y="211212"/>
            <a:ext cx="8564928" cy="484715"/>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a:lstStyle>
          <a:p>
            <a:r>
              <a:rPr lang="en-US" sz="3600" spc="0" dirty="0">
                <a:solidFill>
                  <a:schemeClr val="accent4"/>
                </a:solidFill>
                <a:latin typeface="Belleza" panose="02000503050000020003" pitchFamily="2" charset="77"/>
              </a:rPr>
              <a:t>The Common Community Scorecard Toolkit</a:t>
            </a:r>
            <a:endParaRPr lang="en-US" sz="3600" b="0" spc="0" dirty="0">
              <a:solidFill>
                <a:schemeClr val="accent4"/>
              </a:solidFill>
              <a:latin typeface="Belleza" panose="02000503050000020003" pitchFamily="2" charset="77"/>
            </a:endParaRPr>
          </a:p>
          <a:p>
            <a:endParaRPr lang="en-US" sz="3600" b="0" spc="0" dirty="0">
              <a:solidFill>
                <a:schemeClr val="accent4"/>
              </a:solidFill>
              <a:latin typeface="Belleza" panose="02000503050000020003" pitchFamily="2" charset="77"/>
            </a:endParaRPr>
          </a:p>
        </p:txBody>
      </p:sp>
      <p:sp>
        <p:nvSpPr>
          <p:cNvPr id="6" name="TextBox 5">
            <a:extLst>
              <a:ext uri="{FF2B5EF4-FFF2-40B4-BE49-F238E27FC236}">
                <a16:creationId xmlns:a16="http://schemas.microsoft.com/office/drawing/2014/main" id="{89AD3B70-163F-D90E-A839-713E340298D0}"/>
              </a:ext>
              <a:ext uri="{C183D7F6-B498-43B3-948B-1728B52AA6E4}">
                <adec:decorative xmlns:adec="http://schemas.microsoft.com/office/drawing/2017/decorative" val="1"/>
              </a:ext>
            </a:extLst>
          </p:cNvPr>
          <p:cNvSpPr txBox="1"/>
          <p:nvPr/>
        </p:nvSpPr>
        <p:spPr>
          <a:xfrm>
            <a:off x="369868" y="598013"/>
            <a:ext cx="8403020" cy="769441"/>
          </a:xfrm>
          <a:prstGeom prst="rect">
            <a:avLst/>
          </a:prstGeom>
          <a:noFill/>
        </p:spPr>
        <p:txBody>
          <a:bodyPr wrap="square">
            <a:spAutoFit/>
          </a:bodyPr>
          <a:lstStyle/>
          <a:p>
            <a:pPr algn="ctr"/>
            <a:r>
              <a:rPr lang="en-US" sz="4400" b="1" dirty="0">
                <a:solidFill>
                  <a:schemeClr val="bg1"/>
                </a:solidFill>
                <a:latin typeface="Source Sans Pro" panose="020B0503030403020204" pitchFamily="34" charset="77"/>
              </a:rPr>
              <a:t>Quantitative Measures</a:t>
            </a:r>
          </a:p>
        </p:txBody>
      </p:sp>
      <p:pic>
        <p:nvPicPr>
          <p:cNvPr id="10" name="Picture 9">
            <a:extLst>
              <a:ext uri="{FF2B5EF4-FFF2-40B4-BE49-F238E27FC236}">
                <a16:creationId xmlns:a16="http://schemas.microsoft.com/office/drawing/2014/main" id="{3E2A532C-E955-2CE0-43F8-4A4C655874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21" y="991613"/>
            <a:ext cx="1795971" cy="2324194"/>
          </a:xfrm>
          <a:prstGeom prst="rect">
            <a:avLst/>
          </a:prstGeom>
          <a:ln>
            <a:solidFill>
              <a:schemeClr val="tx1"/>
            </a:solidFill>
          </a:ln>
        </p:spPr>
      </p:pic>
      <p:pic>
        <p:nvPicPr>
          <p:cNvPr id="12" name="Picture 11">
            <a:extLst>
              <a:ext uri="{FF2B5EF4-FFF2-40B4-BE49-F238E27FC236}">
                <a16:creationId xmlns:a16="http://schemas.microsoft.com/office/drawing/2014/main" id="{4EF136E1-00F1-E29D-080A-C9380F1474D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08554">
            <a:off x="1200897" y="1934297"/>
            <a:ext cx="1794422" cy="2322192"/>
          </a:xfrm>
          <a:prstGeom prst="rect">
            <a:avLst/>
          </a:prstGeom>
          <a:ln>
            <a:solidFill>
              <a:schemeClr val="tx1"/>
            </a:solidFill>
          </a:ln>
        </p:spPr>
      </p:pic>
      <p:grpSp>
        <p:nvGrpSpPr>
          <p:cNvPr id="25" name="Group 24" descr="Graphics of a laptop and thumbnail small images from the Common Community Scorecard Toolkit">
            <a:extLst>
              <a:ext uri="{FF2B5EF4-FFF2-40B4-BE49-F238E27FC236}">
                <a16:creationId xmlns:a16="http://schemas.microsoft.com/office/drawing/2014/main" id="{DA294899-9BE1-1C6E-9F18-B17A785824DD}"/>
              </a:ext>
              <a:ext uri="{C183D7F6-B498-43B3-948B-1728B52AA6E4}">
                <adec:decorative xmlns:adec="http://schemas.microsoft.com/office/drawing/2017/decorative" val="0"/>
              </a:ext>
            </a:extLst>
          </p:cNvPr>
          <p:cNvGrpSpPr/>
          <p:nvPr/>
        </p:nvGrpSpPr>
        <p:grpSpPr>
          <a:xfrm>
            <a:off x="2975198" y="2967116"/>
            <a:ext cx="2194848" cy="1619845"/>
            <a:chOff x="2838350" y="3262406"/>
            <a:chExt cx="2194848" cy="1619845"/>
          </a:xfrm>
        </p:grpSpPr>
        <p:sp>
          <p:nvSpPr>
            <p:cNvPr id="14" name="TextBox 13">
              <a:extLst>
                <a:ext uri="{FF2B5EF4-FFF2-40B4-BE49-F238E27FC236}">
                  <a16:creationId xmlns:a16="http://schemas.microsoft.com/office/drawing/2014/main" id="{C0649EC9-A647-B82B-5204-80B7D8CAE14F}"/>
                </a:ext>
              </a:extLst>
            </p:cNvPr>
            <p:cNvSpPr txBox="1"/>
            <p:nvPr/>
          </p:nvSpPr>
          <p:spPr>
            <a:xfrm>
              <a:off x="3059694" y="3378185"/>
              <a:ext cx="540500" cy="954107"/>
            </a:xfrm>
            <a:prstGeom prst="rect">
              <a:avLst/>
            </a:prstGeom>
            <a:solidFill>
              <a:schemeClr val="bg1"/>
            </a:solidFill>
          </p:spPr>
          <p:txBody>
            <a:bodyPr wrap="square" rtlCol="0">
              <a:spAutoFit/>
            </a:bodyPr>
            <a:lstStyle/>
            <a:p>
              <a:r>
                <a:rPr lang="en-US" dirty="0"/>
                <a:t>     </a:t>
              </a:r>
            </a:p>
            <a:p>
              <a:endParaRPr lang="en-US" dirty="0"/>
            </a:p>
            <a:p>
              <a:endParaRPr lang="en-US" dirty="0"/>
            </a:p>
            <a:p>
              <a:endParaRPr lang="en-US" dirty="0"/>
            </a:p>
          </p:txBody>
        </p:sp>
        <p:grpSp>
          <p:nvGrpSpPr>
            <p:cNvPr id="13" name="Group 12">
              <a:extLst>
                <a:ext uri="{FF2B5EF4-FFF2-40B4-BE49-F238E27FC236}">
                  <a16:creationId xmlns:a16="http://schemas.microsoft.com/office/drawing/2014/main" id="{46E86760-38E6-672A-1514-379026A07750}"/>
                </a:ext>
              </a:extLst>
            </p:cNvPr>
            <p:cNvGrpSpPr/>
            <p:nvPr/>
          </p:nvGrpSpPr>
          <p:grpSpPr>
            <a:xfrm>
              <a:off x="2838350" y="3262406"/>
              <a:ext cx="2194848" cy="1619845"/>
              <a:chOff x="2033040" y="3085991"/>
              <a:chExt cx="1780675" cy="1314176"/>
            </a:xfrm>
          </p:grpSpPr>
          <p:pic>
            <p:nvPicPr>
              <p:cNvPr id="9" name="Picture 8" descr="Text&#10;&#10;Description automatically generated">
                <a:extLst>
                  <a:ext uri="{FF2B5EF4-FFF2-40B4-BE49-F238E27FC236}">
                    <a16:creationId xmlns:a16="http://schemas.microsoft.com/office/drawing/2014/main" id="{1CD0A87C-6D7A-647E-2D07-218325893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616" y="3194987"/>
                <a:ext cx="1400517" cy="784829"/>
              </a:xfrm>
              <a:prstGeom prst="rect">
                <a:avLst/>
              </a:prstGeom>
            </p:spPr>
          </p:pic>
          <p:pic>
            <p:nvPicPr>
              <p:cNvPr id="7" name="Picture 6">
                <a:extLst>
                  <a:ext uri="{FF2B5EF4-FFF2-40B4-BE49-F238E27FC236}">
                    <a16:creationId xmlns:a16="http://schemas.microsoft.com/office/drawing/2014/main" id="{D9AC6B90-6B38-5380-8E18-6EA286E26C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33040" y="3085991"/>
                <a:ext cx="1780675" cy="1314176"/>
              </a:xfrm>
              <a:prstGeom prst="rect">
                <a:avLst/>
              </a:prstGeom>
            </p:spPr>
          </p:pic>
        </p:grpSp>
      </p:grpSp>
      <p:pic>
        <p:nvPicPr>
          <p:cNvPr id="18" name="Picture 17">
            <a:extLst>
              <a:ext uri="{FF2B5EF4-FFF2-40B4-BE49-F238E27FC236}">
                <a16:creationId xmlns:a16="http://schemas.microsoft.com/office/drawing/2014/main" id="{74B78E1A-8427-CB55-3854-2F9198BBE0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331" y="982733"/>
            <a:ext cx="1746164" cy="2259742"/>
          </a:xfrm>
          <a:prstGeom prst="rect">
            <a:avLst/>
          </a:prstGeom>
          <a:ln>
            <a:solidFill>
              <a:schemeClr val="tx1"/>
            </a:solidFill>
          </a:ln>
        </p:spPr>
      </p:pic>
      <p:grpSp>
        <p:nvGrpSpPr>
          <p:cNvPr id="19" name="Group 18">
            <a:extLst>
              <a:ext uri="{FF2B5EF4-FFF2-40B4-BE49-F238E27FC236}">
                <a16:creationId xmlns:a16="http://schemas.microsoft.com/office/drawing/2014/main" id="{B52DD73D-CFD8-B371-F772-96E5607C353E}"/>
              </a:ext>
              <a:ext uri="{C183D7F6-B498-43B3-948B-1728B52AA6E4}">
                <adec:decorative xmlns:adec="http://schemas.microsoft.com/office/drawing/2017/decorative" val="1"/>
              </a:ext>
            </a:extLst>
          </p:cNvPr>
          <p:cNvGrpSpPr/>
          <p:nvPr/>
        </p:nvGrpSpPr>
        <p:grpSpPr>
          <a:xfrm rot="458127">
            <a:off x="5979219" y="2689722"/>
            <a:ext cx="2290566" cy="1752836"/>
            <a:chOff x="6172166" y="1916095"/>
            <a:chExt cx="3035492" cy="2345608"/>
          </a:xfrm>
        </p:grpSpPr>
        <p:pic>
          <p:nvPicPr>
            <p:cNvPr id="21" name="Picture 20" descr="A screenshot of a computer&#10;&#10;Description automatically generated">
              <a:extLst>
                <a:ext uri="{FF2B5EF4-FFF2-40B4-BE49-F238E27FC236}">
                  <a16:creationId xmlns:a16="http://schemas.microsoft.com/office/drawing/2014/main" id="{85586A9F-6BE9-D99D-435C-9AF071FF9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166" y="1916095"/>
              <a:ext cx="3035492" cy="2345608"/>
            </a:xfrm>
            <a:prstGeom prst="rect">
              <a:avLst/>
            </a:prstGeom>
            <a:ln>
              <a:solidFill>
                <a:schemeClr val="tx1"/>
              </a:solidFill>
            </a:ln>
          </p:spPr>
        </p:pic>
        <p:sp>
          <p:nvSpPr>
            <p:cNvPr id="22" name="Rectangle 21">
              <a:extLst>
                <a:ext uri="{FF2B5EF4-FFF2-40B4-BE49-F238E27FC236}">
                  <a16:creationId xmlns:a16="http://schemas.microsoft.com/office/drawing/2014/main" id="{890FA1FF-69C4-C9E1-46A1-CCAF734054D0}"/>
                </a:ext>
              </a:extLst>
            </p:cNvPr>
            <p:cNvSpPr/>
            <p:nvPr/>
          </p:nvSpPr>
          <p:spPr>
            <a:xfrm>
              <a:off x="6841292" y="2229799"/>
              <a:ext cx="914400" cy="82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FE719D16-BCB4-17BD-156E-B10D345FEA1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010117" y="1137416"/>
            <a:ext cx="2253902" cy="1741651"/>
          </a:xfrm>
          <a:prstGeom prst="rect">
            <a:avLst/>
          </a:prstGeom>
          <a:ln>
            <a:solidFill>
              <a:schemeClr val="tx1">
                <a:lumMod val="50000"/>
                <a:lumOff val="50000"/>
              </a:schemeClr>
            </a:solidFill>
          </a:ln>
        </p:spPr>
      </p:pic>
      <p:pic>
        <p:nvPicPr>
          <p:cNvPr id="15" name="Picture 14">
            <a:extLst>
              <a:ext uri="{FF2B5EF4-FFF2-40B4-BE49-F238E27FC236}">
                <a16:creationId xmlns:a16="http://schemas.microsoft.com/office/drawing/2014/main" id="{AE19BBA3-16F4-9F19-39BB-C68891393B87}"/>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rot="20956719">
            <a:off x="4605394" y="1215116"/>
            <a:ext cx="2188916" cy="1691435"/>
          </a:xfrm>
          <a:prstGeom prst="rect">
            <a:avLst/>
          </a:prstGeom>
          <a:ln>
            <a:solidFill>
              <a:schemeClr val="tx1">
                <a:lumMod val="50000"/>
                <a:lumOff val="50000"/>
              </a:schemeClr>
            </a:solidFill>
          </a:ln>
        </p:spPr>
      </p:pic>
      <p:sp>
        <p:nvSpPr>
          <p:cNvPr id="2" name="Номер слайда 21">
            <a:extLst>
              <a:ext uri="{FF2B5EF4-FFF2-40B4-BE49-F238E27FC236}">
                <a16:creationId xmlns:a16="http://schemas.microsoft.com/office/drawing/2014/main" id="{BCB41040-9C17-5503-1E21-89BC9740B387}"/>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25</a:t>
            </a:fld>
            <a:endParaRPr lang="en-US" dirty="0"/>
          </a:p>
        </p:txBody>
      </p:sp>
      <p:sp>
        <p:nvSpPr>
          <p:cNvPr id="4" name="Title 3">
            <a:extLst>
              <a:ext uri="{FF2B5EF4-FFF2-40B4-BE49-F238E27FC236}">
                <a16:creationId xmlns:a16="http://schemas.microsoft.com/office/drawing/2014/main" id="{B31A40E6-B3CD-4A01-014B-1EB740F81F38}"/>
              </a:ext>
              <a:ext uri="{C183D7F6-B498-43B3-948B-1728B52AA6E4}">
                <adec:decorative xmlns:adec="http://schemas.microsoft.com/office/drawing/2017/decorative" val="1"/>
              </a:ext>
            </a:extLst>
          </p:cNvPr>
          <p:cNvSpPr>
            <a:spLocks noGrp="1"/>
          </p:cNvSpPr>
          <p:nvPr>
            <p:ph type="title"/>
          </p:nvPr>
        </p:nvSpPr>
        <p:spPr>
          <a:xfrm>
            <a:off x="457202" y="-921021"/>
            <a:ext cx="8686798" cy="921021"/>
          </a:xfrm>
        </p:spPr>
        <p:txBody>
          <a:bodyPr vert="horz" lIns="0" tIns="144018" rIns="0" bIns="0" rtlCol="0" anchor="b" anchorCtr="0">
            <a:noAutofit/>
          </a:bodyPr>
          <a:lstStyle/>
          <a:p>
            <a:r>
              <a:rPr lang="en-US" dirty="0"/>
              <a:t>The Common Community Scorecard Toolkit (cont.)</a:t>
            </a:r>
          </a:p>
        </p:txBody>
      </p:sp>
    </p:spTree>
    <p:extLst>
      <p:ext uri="{BB962C8B-B14F-4D97-AF65-F5344CB8AC3E}">
        <p14:creationId xmlns:p14="http://schemas.microsoft.com/office/powerpoint/2010/main" val="2995171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17EF-ADEE-3519-6774-C5D571ACB02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122087A-41E0-8025-BC70-8ADD6E268304}"/>
              </a:ext>
            </a:extLst>
          </p:cNvPr>
          <p:cNvSpPr>
            <a:spLocks noGrp="1"/>
          </p:cNvSpPr>
          <p:nvPr>
            <p:ph type="title"/>
          </p:nvPr>
        </p:nvSpPr>
        <p:spPr>
          <a:xfrm>
            <a:off x="686185" y="152399"/>
            <a:ext cx="8047319" cy="957531"/>
          </a:xfrm>
        </p:spPr>
        <p:txBody>
          <a:bodyPr/>
          <a:lstStyle/>
          <a:p>
            <a:r>
              <a:rPr lang="en-US" dirty="0">
                <a:solidFill>
                  <a:srgbClr val="FF9900"/>
                </a:solidFill>
              </a:rPr>
              <a:t>How Do You Get Started in a Community?</a:t>
            </a:r>
          </a:p>
        </p:txBody>
      </p:sp>
      <p:sp>
        <p:nvSpPr>
          <p:cNvPr id="3" name="Slide Number Placeholder 1">
            <a:extLst>
              <a:ext uri="{FF2B5EF4-FFF2-40B4-BE49-F238E27FC236}">
                <a16:creationId xmlns:a16="http://schemas.microsoft.com/office/drawing/2014/main" id="{E9AFD221-FBDC-7576-8BCC-0B0CC2760201}"/>
              </a:ext>
              <a:ext uri="{C183D7F6-B498-43B3-948B-1728B52AA6E4}">
                <adec:decorative xmlns:adec="http://schemas.microsoft.com/office/drawing/2017/decorative" val="1"/>
              </a:ext>
            </a:extLst>
          </p:cNvPr>
          <p:cNvSpPr>
            <a:spLocks noGrp="1"/>
          </p:cNvSpPr>
          <p:nvPr>
            <p:ph type="sldNum" sz="quarter" idx="10"/>
          </p:nvPr>
        </p:nvSpPr>
        <p:spPr>
          <a:xfrm>
            <a:off x="0" y="4852190"/>
            <a:ext cx="422909" cy="211423"/>
          </a:xfrm>
        </p:spPr>
        <p:txBody>
          <a:bodyPr/>
          <a:lstStyle/>
          <a:p>
            <a:fld id="{D8D877B3-D348-4611-9BDB-C5374591D951}" type="slidenum">
              <a:rPr lang="en-US" smtClean="0"/>
              <a:pPr/>
              <a:t>26</a:t>
            </a:fld>
            <a:endParaRPr lang="en-US" dirty="0"/>
          </a:p>
        </p:txBody>
      </p:sp>
      <p:sp>
        <p:nvSpPr>
          <p:cNvPr id="4" name="Content Placeholder 2">
            <a:extLst>
              <a:ext uri="{FF2B5EF4-FFF2-40B4-BE49-F238E27FC236}">
                <a16:creationId xmlns:a16="http://schemas.microsoft.com/office/drawing/2014/main" id="{85088A6B-37E0-38B2-916A-42DFCDE913A1}"/>
              </a:ext>
            </a:extLst>
          </p:cNvPr>
          <p:cNvSpPr txBox="1">
            <a:spLocks/>
          </p:cNvSpPr>
          <p:nvPr/>
        </p:nvSpPr>
        <p:spPr>
          <a:xfrm>
            <a:off x="737489" y="1630769"/>
            <a:ext cx="7854467" cy="2620063"/>
          </a:xfrm>
          <a:prstGeom prst="rect">
            <a:avLst/>
          </a:prstGeom>
        </p:spPr>
        <p:txBody>
          <a:bodyPr>
            <a:noAutofit/>
          </a:bodyPr>
          <a:lstStyle>
            <a:lvl1pPr marL="0" indent="0" algn="l" defTabSz="685739" rtl="0" eaLnBrk="1" latinLnBrk="0" hangingPunct="1">
              <a:lnSpc>
                <a:spcPct val="150000"/>
              </a:lnSpc>
              <a:spcBef>
                <a:spcPts val="750"/>
              </a:spcBef>
              <a:buFont typeface="Arial" panose="020B0604020202020204" pitchFamily="34" charset="0"/>
              <a:buNone/>
              <a:defRPr sz="2400" b="0" kern="1200">
                <a:solidFill>
                  <a:schemeClr val="tx1"/>
                </a:solidFill>
                <a:latin typeface="Source Sans Pro" panose="020B0503030403020204" pitchFamily="34" charset="77"/>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800" kern="1200">
                <a:solidFill>
                  <a:schemeClr val="accent4"/>
                </a:solidFill>
                <a:latin typeface="Source Sans Pro" panose="020B0503030403020204" pitchFamily="34" charset="77"/>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400" b="0" kern="1200">
                <a:solidFill>
                  <a:schemeClr val="tx1"/>
                </a:solidFill>
                <a:latin typeface="Source Sans Pro" panose="020B0503030403020204" pitchFamily="34" charset="77"/>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800" kern="1200">
                <a:solidFill>
                  <a:schemeClr val="tx1">
                    <a:alpha val="70000"/>
                  </a:schemeClr>
                </a:solidFill>
                <a:latin typeface="Source Sans Pro" panose="020B0503030403020204" pitchFamily="34" charset="77"/>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800" kern="1200" baseline="0">
                <a:solidFill>
                  <a:schemeClr val="tx1">
                    <a:alpha val="50000"/>
                  </a:schemeClr>
                </a:solidFill>
                <a:latin typeface="Source Sans Pro" panose="020B0503030403020204" pitchFamily="34" charset="77"/>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a:lstStyle>
          <a:p>
            <a:pPr marL="457200" indent="-457200" fontAlgn="ctr">
              <a:lnSpc>
                <a:spcPct val="100000"/>
              </a:lnSpc>
              <a:spcBef>
                <a:spcPts val="0"/>
              </a:spcBef>
              <a:buFont typeface="Arial" panose="020B0604020202020204" pitchFamily="34" charset="0"/>
              <a:buChar char="•"/>
            </a:pPr>
            <a:r>
              <a:rPr lang="en-US" dirty="0">
                <a:solidFill>
                  <a:srgbClr val="000000"/>
                </a:solidFill>
                <a:latin typeface="Source Sans Pro" panose="020B0503030403020204" pitchFamily="34" charset="0"/>
              </a:rPr>
              <a:t>Look at the data</a:t>
            </a:r>
          </a:p>
          <a:p>
            <a:pPr marL="457200" indent="-457200" fontAlgn="ctr">
              <a:lnSpc>
                <a:spcPct val="100000"/>
              </a:lnSpc>
              <a:spcBef>
                <a:spcPts val="0"/>
              </a:spcBef>
              <a:buFont typeface="Arial" panose="020B0604020202020204" pitchFamily="34" charset="0"/>
              <a:buChar char="•"/>
            </a:pPr>
            <a:r>
              <a:rPr lang="en-US" dirty="0">
                <a:solidFill>
                  <a:srgbClr val="000000"/>
                </a:solidFill>
                <a:latin typeface="Source Sans Pro" panose="020B0503030403020204" pitchFamily="34" charset="0"/>
              </a:rPr>
              <a:t>Listen to your residents and stakeholders</a:t>
            </a:r>
          </a:p>
          <a:p>
            <a:pPr marL="457200" indent="-457200" fontAlgn="ctr">
              <a:lnSpc>
                <a:spcPct val="100000"/>
              </a:lnSpc>
              <a:spcBef>
                <a:spcPts val="0"/>
              </a:spcBef>
              <a:buFont typeface="Arial" panose="020B0604020202020204" pitchFamily="34" charset="0"/>
              <a:buChar char="•"/>
            </a:pPr>
            <a:r>
              <a:rPr lang="en-US" dirty="0">
                <a:solidFill>
                  <a:srgbClr val="000000"/>
                </a:solidFill>
                <a:latin typeface="Source Sans Pro" panose="020B0503030403020204" pitchFamily="34" charset="0"/>
              </a:rPr>
              <a:t>Identify a call to action</a:t>
            </a:r>
          </a:p>
          <a:p>
            <a:pPr marL="457200" marR="0" indent="-457200" algn="l" rtl="0" eaLnBrk="1" fontAlgn="ctr" latinLnBrk="0" hangingPunct="1">
              <a:lnSpc>
                <a:spcPct val="100000"/>
              </a:lnSpc>
              <a:spcBef>
                <a:spcPts val="0"/>
              </a:spcBef>
              <a:spcAft>
                <a:spcPts val="0"/>
              </a:spcAft>
              <a:buFont typeface="Arial" panose="020B0604020202020204" pitchFamily="34" charset="0"/>
              <a:buChar char="•"/>
            </a:pPr>
            <a:r>
              <a:rPr lang="en-US" dirty="0">
                <a:solidFill>
                  <a:srgbClr val="000000"/>
                </a:solidFill>
                <a:latin typeface="Source Sans Pro" panose="020B0503030403020204" pitchFamily="34" charset="0"/>
              </a:rPr>
              <a:t>Start the conversations</a:t>
            </a:r>
          </a:p>
          <a:p>
            <a:pPr marL="457200" marR="0" indent="-457200" algn="l" rtl="0" eaLnBrk="1" fontAlgn="ctr" latinLnBrk="0" hangingPunct="1">
              <a:lnSpc>
                <a:spcPct val="100000"/>
              </a:lnSpc>
              <a:spcBef>
                <a:spcPts val="0"/>
              </a:spcBef>
              <a:spcAft>
                <a:spcPts val="0"/>
              </a:spcAft>
              <a:buFont typeface="Arial" panose="020B0604020202020204" pitchFamily="34" charset="0"/>
              <a:buChar char="•"/>
            </a:pPr>
            <a:r>
              <a:rPr lang="en-US" dirty="0">
                <a:solidFill>
                  <a:srgbClr val="000000"/>
                </a:solidFill>
                <a:latin typeface="Source Sans Pro" panose="020B0503030403020204" pitchFamily="34" charset="0"/>
              </a:rPr>
              <a:t>Find common interests</a:t>
            </a:r>
          </a:p>
          <a:p>
            <a:pPr marL="457200" marR="0" indent="-457200" algn="l" rtl="0" eaLnBrk="1" fontAlgn="ctr" latinLnBrk="0" hangingPunct="1">
              <a:lnSpc>
                <a:spcPct val="100000"/>
              </a:lnSpc>
              <a:spcBef>
                <a:spcPts val="0"/>
              </a:spcBef>
              <a:spcAft>
                <a:spcPts val="0"/>
              </a:spcAft>
              <a:buFont typeface="Arial" panose="020B0604020202020204" pitchFamily="34" charset="0"/>
              <a:buChar char="•"/>
            </a:pPr>
            <a:r>
              <a:rPr lang="en-US" dirty="0">
                <a:solidFill>
                  <a:srgbClr val="000000"/>
                </a:solidFill>
                <a:latin typeface="Source Sans Pro" panose="020B0503030403020204" pitchFamily="34" charset="0"/>
              </a:rPr>
              <a:t>Grow partnerships</a:t>
            </a:r>
          </a:p>
          <a:p>
            <a:pPr marL="457200" marR="0" indent="-457200" algn="l" rtl="0" eaLnBrk="1" fontAlgn="ctr" latinLnBrk="0" hangingPunct="1">
              <a:lnSpc>
                <a:spcPct val="100000"/>
              </a:lnSpc>
              <a:spcBef>
                <a:spcPts val="0"/>
              </a:spcBef>
              <a:spcAft>
                <a:spcPts val="0"/>
              </a:spcAft>
              <a:buFont typeface="Arial" panose="020B0604020202020204" pitchFamily="34" charset="0"/>
              <a:buChar char="•"/>
            </a:pPr>
            <a:r>
              <a:rPr lang="en-US" b="1" dirty="0">
                <a:solidFill>
                  <a:srgbClr val="3AA433"/>
                </a:solidFill>
                <a:latin typeface="Source Sans Pro" panose="020B0503030403020204" pitchFamily="34" charset="0"/>
              </a:rPr>
              <a:t>Begin the journey</a:t>
            </a:r>
          </a:p>
        </p:txBody>
      </p:sp>
    </p:spTree>
    <p:extLst>
      <p:ext uri="{BB962C8B-B14F-4D97-AF65-F5344CB8AC3E}">
        <p14:creationId xmlns:p14="http://schemas.microsoft.com/office/powerpoint/2010/main" val="3504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0871D-A9B8-D21A-B601-6F638694F9F7}"/>
              </a:ext>
            </a:extLst>
          </p:cNvPr>
          <p:cNvSpPr>
            <a:spLocks noGrp="1"/>
          </p:cNvSpPr>
          <p:nvPr>
            <p:ph type="title"/>
          </p:nvPr>
        </p:nvSpPr>
        <p:spPr>
          <a:xfrm>
            <a:off x="673771" y="-957531"/>
            <a:ext cx="8047319" cy="957531"/>
          </a:xfrm>
        </p:spPr>
        <p:txBody>
          <a:bodyPr vert="horz" lIns="0" tIns="144018" rIns="0" bIns="0" rtlCol="0" anchor="b" anchorCtr="0">
            <a:noAutofit/>
          </a:bodyPr>
          <a:lstStyle/>
          <a:p>
            <a:r>
              <a:rPr lang="en-US" dirty="0"/>
              <a:t>Communities of Excellence 2026 National Learning Collaborative</a:t>
            </a:r>
          </a:p>
        </p:txBody>
      </p:sp>
      <p:pic>
        <p:nvPicPr>
          <p:cNvPr id="7" name="object 7">
            <a:extLst>
              <a:ext uri="{FF2B5EF4-FFF2-40B4-BE49-F238E27FC236}">
                <a16:creationId xmlns:a16="http://schemas.microsoft.com/office/drawing/2014/main" id="{8CC34A82-E793-761E-CE20-D17AC5AAA586}"/>
              </a:ext>
              <a:ext uri="{C183D7F6-B498-43B3-948B-1728B52AA6E4}">
                <adec:decorative xmlns:adec="http://schemas.microsoft.com/office/drawing/2017/decorative" val="1"/>
              </a:ext>
            </a:extLst>
          </p:cNvPr>
          <p:cNvPicPr/>
          <p:nvPr/>
        </p:nvPicPr>
        <p:blipFill>
          <a:blip r:embed="rId3" cstate="print"/>
          <a:stretch>
            <a:fillRect/>
          </a:stretch>
        </p:blipFill>
        <p:spPr>
          <a:xfrm>
            <a:off x="623754" y="318639"/>
            <a:ext cx="3513597" cy="683968"/>
          </a:xfrm>
          <a:prstGeom prst="rect">
            <a:avLst/>
          </a:prstGeom>
        </p:spPr>
      </p:pic>
      <p:sp>
        <p:nvSpPr>
          <p:cNvPr id="30" name="TextBox 29">
            <a:extLst>
              <a:ext uri="{FF2B5EF4-FFF2-40B4-BE49-F238E27FC236}">
                <a16:creationId xmlns:a16="http://schemas.microsoft.com/office/drawing/2014/main" id="{AEC33507-8E9E-39DE-E6B6-B65A5E1E4A07}"/>
              </a:ext>
            </a:extLst>
          </p:cNvPr>
          <p:cNvSpPr txBox="1"/>
          <p:nvPr/>
        </p:nvSpPr>
        <p:spPr>
          <a:xfrm>
            <a:off x="623754" y="1336536"/>
            <a:ext cx="5246524" cy="2323713"/>
          </a:xfrm>
          <a:prstGeom prst="rect">
            <a:avLst/>
          </a:prstGeom>
          <a:noFill/>
        </p:spPr>
        <p:txBody>
          <a:bodyPr wrap="square">
            <a:spAutoFit/>
          </a:bodyPr>
          <a:lstStyle/>
          <a:p>
            <a:pPr marL="12700" marR="2000250">
              <a:lnSpc>
                <a:spcPts val="2000"/>
              </a:lnSpc>
              <a:spcBef>
                <a:spcPts val="300"/>
              </a:spcBef>
            </a:pPr>
            <a:r>
              <a:rPr lang="en-US" sz="2000" dirty="0">
                <a:solidFill>
                  <a:srgbClr val="FF9900"/>
                </a:solidFill>
                <a:latin typeface="Belleza"/>
                <a:cs typeface="Belleza"/>
              </a:rPr>
              <a:t>We</a:t>
            </a:r>
            <a:r>
              <a:rPr lang="en-US" sz="2000" spc="-40" dirty="0">
                <a:solidFill>
                  <a:srgbClr val="FF9900"/>
                </a:solidFill>
                <a:latin typeface="Belleza"/>
                <a:cs typeface="Belleza"/>
              </a:rPr>
              <a:t> </a:t>
            </a:r>
            <a:r>
              <a:rPr lang="en-US" sz="2000" spc="-10" dirty="0">
                <a:solidFill>
                  <a:srgbClr val="FF9900"/>
                </a:solidFill>
                <a:latin typeface="Belleza"/>
                <a:cs typeface="Belleza"/>
              </a:rPr>
              <a:t>believe communities </a:t>
            </a:r>
            <a:r>
              <a:rPr lang="en-US" sz="2000" dirty="0">
                <a:solidFill>
                  <a:srgbClr val="FF9900"/>
                </a:solidFill>
                <a:latin typeface="Belleza"/>
                <a:cs typeface="Belleza"/>
              </a:rPr>
              <a:t>can achieve . . </a:t>
            </a:r>
            <a:r>
              <a:rPr lang="en-US" sz="2000" spc="-50" dirty="0">
                <a:solidFill>
                  <a:srgbClr val="FF9900"/>
                </a:solidFill>
                <a:latin typeface="Belleza"/>
                <a:cs typeface="Belleza"/>
              </a:rPr>
              <a:t>.</a:t>
            </a:r>
            <a:endParaRPr lang="en-US" sz="2000" dirty="0">
              <a:solidFill>
                <a:srgbClr val="FF9900"/>
              </a:solidFill>
              <a:latin typeface="Belleza"/>
              <a:cs typeface="Belleza"/>
            </a:endParaRPr>
          </a:p>
          <a:p>
            <a:pPr marL="234950" marR="2004060" indent="-222250">
              <a:lnSpc>
                <a:spcPts val="1600"/>
              </a:lnSpc>
              <a:spcBef>
                <a:spcPts val="1019"/>
              </a:spcBef>
              <a:buChar char="•"/>
              <a:tabLst>
                <a:tab pos="240665" algn="l"/>
                <a:tab pos="241935" algn="l"/>
              </a:tabLst>
            </a:pPr>
            <a:r>
              <a:rPr lang="en-US" sz="2000" spc="-10" dirty="0">
                <a:solidFill>
                  <a:srgbClr val="FF9900"/>
                </a:solidFill>
                <a:latin typeface="Belleza"/>
                <a:cs typeface="Belleza"/>
              </a:rPr>
              <a:t>EDUCATIONAL SUCCESS</a:t>
            </a:r>
            <a:endParaRPr lang="en-US" sz="2000" dirty="0">
              <a:solidFill>
                <a:srgbClr val="FF9900"/>
              </a:solidFill>
              <a:latin typeface="Belleza"/>
              <a:cs typeface="Belleza"/>
            </a:endParaRPr>
          </a:p>
          <a:p>
            <a:pPr marL="240665" indent="-228600">
              <a:lnSpc>
                <a:spcPct val="100000"/>
              </a:lnSpc>
              <a:spcBef>
                <a:spcPts val="280"/>
              </a:spcBef>
              <a:buChar char="•"/>
              <a:tabLst>
                <a:tab pos="240665" algn="l"/>
                <a:tab pos="241935" algn="l"/>
              </a:tabLst>
            </a:pPr>
            <a:r>
              <a:rPr lang="en-US" sz="2000" dirty="0">
                <a:solidFill>
                  <a:srgbClr val="FF9900"/>
                </a:solidFill>
                <a:latin typeface="Belleza"/>
                <a:cs typeface="Belleza"/>
              </a:rPr>
              <a:t>HEALTH</a:t>
            </a:r>
            <a:r>
              <a:rPr lang="en-US" sz="2000" spc="-45" dirty="0">
                <a:solidFill>
                  <a:srgbClr val="FF9900"/>
                </a:solidFill>
                <a:latin typeface="Belleza"/>
                <a:cs typeface="Belleza"/>
              </a:rPr>
              <a:t> </a:t>
            </a:r>
            <a:r>
              <a:rPr lang="en-US" sz="2000" dirty="0">
                <a:solidFill>
                  <a:srgbClr val="FF9900"/>
                </a:solidFill>
                <a:latin typeface="Belleza"/>
                <a:cs typeface="Belleza"/>
              </a:rPr>
              <a:t>AND</a:t>
            </a:r>
            <a:r>
              <a:rPr lang="en-US" sz="2000" spc="-40" dirty="0">
                <a:solidFill>
                  <a:srgbClr val="FF9900"/>
                </a:solidFill>
                <a:latin typeface="Belleza"/>
                <a:cs typeface="Belleza"/>
              </a:rPr>
              <a:t> </a:t>
            </a:r>
            <a:r>
              <a:rPr lang="en-US" sz="2000" spc="-10" dirty="0">
                <a:solidFill>
                  <a:srgbClr val="FF9900"/>
                </a:solidFill>
                <a:latin typeface="Belleza"/>
                <a:cs typeface="Belleza"/>
              </a:rPr>
              <a:t>WELLNESS</a:t>
            </a:r>
            <a:endParaRPr lang="en-US" sz="2000" dirty="0">
              <a:solidFill>
                <a:srgbClr val="FF9900"/>
              </a:solidFill>
              <a:latin typeface="Belleza"/>
              <a:cs typeface="Belleza"/>
            </a:endParaRPr>
          </a:p>
          <a:p>
            <a:pPr marL="240665" indent="-228600">
              <a:lnSpc>
                <a:spcPct val="100000"/>
              </a:lnSpc>
              <a:spcBef>
                <a:spcPts val="320"/>
              </a:spcBef>
              <a:buChar char="•"/>
              <a:tabLst>
                <a:tab pos="240665" algn="l"/>
                <a:tab pos="241935" algn="l"/>
              </a:tabLst>
            </a:pPr>
            <a:r>
              <a:rPr lang="en-US" sz="2000" dirty="0">
                <a:solidFill>
                  <a:srgbClr val="FF9900"/>
                </a:solidFill>
                <a:latin typeface="Belleza"/>
                <a:cs typeface="Belleza"/>
              </a:rPr>
              <a:t>EQUITABLE</a:t>
            </a:r>
            <a:r>
              <a:rPr lang="en-US" sz="2000" spc="-95" dirty="0">
                <a:solidFill>
                  <a:srgbClr val="FF9900"/>
                </a:solidFill>
                <a:latin typeface="Belleza"/>
                <a:cs typeface="Belleza"/>
              </a:rPr>
              <a:t> </a:t>
            </a:r>
            <a:r>
              <a:rPr lang="en-US" sz="2000" spc="-10" dirty="0">
                <a:solidFill>
                  <a:srgbClr val="FF9900"/>
                </a:solidFill>
                <a:latin typeface="Belleza"/>
                <a:cs typeface="Belleza"/>
              </a:rPr>
              <a:t>OUTCOMES</a:t>
            </a:r>
            <a:endParaRPr lang="en-US" sz="2000" dirty="0">
              <a:solidFill>
                <a:srgbClr val="FF9900"/>
              </a:solidFill>
              <a:latin typeface="Belleza"/>
              <a:cs typeface="Belleza"/>
            </a:endParaRPr>
          </a:p>
          <a:p>
            <a:pPr marL="240665" indent="-228600">
              <a:lnSpc>
                <a:spcPct val="100000"/>
              </a:lnSpc>
              <a:spcBef>
                <a:spcPts val="320"/>
              </a:spcBef>
              <a:buChar char="•"/>
              <a:tabLst>
                <a:tab pos="240665" algn="l"/>
                <a:tab pos="241935" algn="l"/>
              </a:tabLst>
            </a:pPr>
            <a:r>
              <a:rPr lang="en-US" sz="2000" dirty="0">
                <a:solidFill>
                  <a:srgbClr val="FF9900"/>
                </a:solidFill>
                <a:latin typeface="Belleza"/>
                <a:cs typeface="Belleza"/>
              </a:rPr>
              <a:t>OVERALL IMPROVED</a:t>
            </a:r>
            <a:r>
              <a:rPr lang="en-US" sz="2000" spc="350" dirty="0">
                <a:solidFill>
                  <a:srgbClr val="FF9900"/>
                </a:solidFill>
                <a:latin typeface="Belleza"/>
                <a:cs typeface="Belleza"/>
              </a:rPr>
              <a:t> </a:t>
            </a:r>
          </a:p>
          <a:p>
            <a:pPr marL="12065">
              <a:lnSpc>
                <a:spcPct val="100000"/>
              </a:lnSpc>
              <a:spcBef>
                <a:spcPts val="320"/>
              </a:spcBef>
              <a:tabLst>
                <a:tab pos="240665" algn="l"/>
                <a:tab pos="241935" algn="l"/>
              </a:tabLst>
            </a:pPr>
            <a:r>
              <a:rPr lang="en-US" sz="2000" spc="350" dirty="0">
                <a:solidFill>
                  <a:srgbClr val="FF9900"/>
                </a:solidFill>
                <a:latin typeface="Belleza"/>
                <a:cs typeface="Belleza"/>
              </a:rPr>
              <a:t>  </a:t>
            </a:r>
            <a:r>
              <a:rPr lang="en-US" sz="2000" dirty="0">
                <a:solidFill>
                  <a:srgbClr val="FF9900"/>
                </a:solidFill>
                <a:latin typeface="Belleza"/>
                <a:cs typeface="Belleza"/>
              </a:rPr>
              <a:t>COMMUNITY </a:t>
            </a:r>
            <a:r>
              <a:rPr lang="en-US" sz="2000" spc="-20" dirty="0">
                <a:solidFill>
                  <a:srgbClr val="FF9900"/>
                </a:solidFill>
                <a:latin typeface="Belleza"/>
                <a:cs typeface="Belleza"/>
              </a:rPr>
              <a:t>LIFE</a:t>
            </a:r>
            <a:endParaRPr lang="en-US" sz="2000" dirty="0">
              <a:solidFill>
                <a:srgbClr val="FF9900"/>
              </a:solidFill>
            </a:endParaRPr>
          </a:p>
        </p:txBody>
      </p:sp>
      <p:sp>
        <p:nvSpPr>
          <p:cNvPr id="32" name="TextBox 31">
            <a:extLst>
              <a:ext uri="{FF2B5EF4-FFF2-40B4-BE49-F238E27FC236}">
                <a16:creationId xmlns:a16="http://schemas.microsoft.com/office/drawing/2014/main" id="{8647F128-D387-184E-D8DA-EDD6377511E3}"/>
              </a:ext>
            </a:extLst>
          </p:cNvPr>
          <p:cNvSpPr txBox="1"/>
          <p:nvPr/>
        </p:nvSpPr>
        <p:spPr>
          <a:xfrm>
            <a:off x="570449" y="3748215"/>
            <a:ext cx="8366966" cy="1216102"/>
          </a:xfrm>
          <a:prstGeom prst="rect">
            <a:avLst/>
          </a:prstGeom>
          <a:noFill/>
        </p:spPr>
        <p:txBody>
          <a:bodyPr wrap="square">
            <a:spAutoFit/>
          </a:bodyPr>
          <a:lstStyle/>
          <a:p>
            <a:pPr marL="12700" marR="5080">
              <a:lnSpc>
                <a:spcPct val="104200"/>
              </a:lnSpc>
              <a:spcBef>
                <a:spcPts val="60"/>
              </a:spcBef>
            </a:pPr>
            <a:r>
              <a:rPr lang="en-US" sz="1400" spc="-5" dirty="0">
                <a:solidFill>
                  <a:srgbClr val="231F20"/>
                </a:solidFill>
                <a:latin typeface="Source Sans Pro"/>
                <a:cs typeface="Source Sans Pro"/>
              </a:rPr>
              <a:t>This </a:t>
            </a:r>
            <a:r>
              <a:rPr lang="en-US" sz="1400" spc="-10" dirty="0">
                <a:solidFill>
                  <a:srgbClr val="231F20"/>
                </a:solidFill>
                <a:latin typeface="Source Sans Pro"/>
                <a:cs typeface="Source Sans Pro"/>
              </a:rPr>
              <a:t>three-</a:t>
            </a:r>
            <a:r>
              <a:rPr lang="en-US" sz="1400" dirty="0">
                <a:solidFill>
                  <a:srgbClr val="231F20"/>
                </a:solidFill>
                <a:latin typeface="Source Sans Pro"/>
                <a:cs typeface="Source Sans Pro"/>
              </a:rPr>
              <a:t>phase</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experience</a:t>
            </a:r>
            <a:r>
              <a:rPr lang="en-US" sz="1400" spc="-10" dirty="0">
                <a:solidFill>
                  <a:srgbClr val="231F20"/>
                </a:solidFill>
                <a:latin typeface="Source Sans Pro"/>
                <a:cs typeface="Source Sans Pro"/>
              </a:rPr>
              <a:t> is </a:t>
            </a:r>
            <a:r>
              <a:rPr lang="en-US" sz="1400" dirty="0">
                <a:solidFill>
                  <a:srgbClr val="231F20"/>
                </a:solidFill>
                <a:latin typeface="Source Sans Pro"/>
                <a:cs typeface="Source Sans Pro"/>
              </a:rPr>
              <a:t>designed</a:t>
            </a:r>
            <a:r>
              <a:rPr lang="en-US" sz="1400" spc="-5" dirty="0">
                <a:solidFill>
                  <a:srgbClr val="231F20"/>
                </a:solidFill>
                <a:latin typeface="Source Sans Pro"/>
                <a:cs typeface="Source Sans Pro"/>
              </a:rPr>
              <a:t> </a:t>
            </a:r>
            <a:r>
              <a:rPr lang="en-US" sz="1400" spc="-25" dirty="0">
                <a:solidFill>
                  <a:srgbClr val="231F20"/>
                </a:solidFill>
                <a:latin typeface="Source Sans Pro"/>
                <a:cs typeface="Source Sans Pro"/>
              </a:rPr>
              <a:t>for</a:t>
            </a:r>
            <a:r>
              <a:rPr lang="en-US" spc="500" dirty="0">
                <a:solidFill>
                  <a:srgbClr val="231F20"/>
                </a:solidFill>
                <a:latin typeface="Source Sans Pro"/>
                <a:cs typeface="Source Sans Pro"/>
              </a:rPr>
              <a:t> </a:t>
            </a:r>
            <a:r>
              <a:rPr lang="en-US" sz="1400" dirty="0">
                <a:solidFill>
                  <a:srgbClr val="231F20"/>
                </a:solidFill>
                <a:latin typeface="Source Sans Pro"/>
                <a:cs typeface="Source Sans Pro"/>
              </a:rPr>
              <a:t>communities to</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align</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and</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strengthen</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their</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collaborative</a:t>
            </a:r>
            <a:r>
              <a:rPr lang="en-US" sz="1400" spc="5" dirty="0">
                <a:solidFill>
                  <a:srgbClr val="231F20"/>
                </a:solidFill>
                <a:latin typeface="Source Sans Pro"/>
                <a:cs typeface="Source Sans Pro"/>
              </a:rPr>
              <a:t> </a:t>
            </a:r>
            <a:r>
              <a:rPr lang="en-US" sz="1400" spc="210" dirty="0">
                <a:solidFill>
                  <a:srgbClr val="231F20"/>
                </a:solidFill>
                <a:latin typeface="Source Sans Pro"/>
                <a:cs typeface="Source Sans Pro"/>
              </a:rPr>
              <a:t>e</a:t>
            </a:r>
            <a:r>
              <a:rPr lang="en-US" spc="75" dirty="0">
                <a:solidFill>
                  <a:srgbClr val="231F20"/>
                </a:solidFill>
                <a:latin typeface="Source Sans Pro"/>
                <a:cs typeface="Source Sans Pro"/>
              </a:rPr>
              <a:t>ff</a:t>
            </a:r>
            <a:r>
              <a:rPr lang="en-US" sz="1400" dirty="0">
                <a:solidFill>
                  <a:srgbClr val="231F20"/>
                </a:solidFill>
                <a:latin typeface="Source Sans Pro"/>
                <a:cs typeface="Source Sans Pro"/>
              </a:rPr>
              <a:t>orts</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while</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learning</a:t>
            </a:r>
            <a:r>
              <a:rPr lang="en-US" sz="1400" spc="500" dirty="0">
                <a:solidFill>
                  <a:srgbClr val="231F20"/>
                </a:solidFill>
                <a:latin typeface="Source Sans Pro"/>
                <a:cs typeface="Source Sans Pro"/>
              </a:rPr>
              <a:t> </a:t>
            </a:r>
            <a:r>
              <a:rPr lang="en-US" sz="1400" dirty="0">
                <a:solidFill>
                  <a:srgbClr val="231F20"/>
                </a:solidFill>
                <a:latin typeface="Source Sans Pro"/>
                <a:cs typeface="Source Sans Pro"/>
              </a:rPr>
              <a:t>how to identify,</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prioritize, and</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act on</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strategic</a:t>
            </a:r>
            <a:r>
              <a:rPr lang="en-US" sz="1400" dirty="0">
                <a:solidFill>
                  <a:srgbClr val="231F20"/>
                </a:solidFill>
                <a:latin typeface="Source Sans Pro"/>
                <a:cs typeface="Source Sans Pro"/>
              </a:rPr>
              <a:t> </a:t>
            </a:r>
            <a:r>
              <a:rPr lang="en-US" sz="1400" spc="-10" dirty="0">
                <a:solidFill>
                  <a:srgbClr val="231F20"/>
                </a:solidFill>
                <a:latin typeface="Source Sans Pro"/>
                <a:cs typeface="Source Sans Pro"/>
              </a:rPr>
              <a:t>advantages,</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challenges,</a:t>
            </a:r>
            <a:r>
              <a:rPr lang="en-US" sz="1400" spc="500" dirty="0">
                <a:solidFill>
                  <a:srgbClr val="231F20"/>
                </a:solidFill>
                <a:latin typeface="Source Sans Pro"/>
                <a:cs typeface="Source Sans Pro"/>
              </a:rPr>
              <a:t> </a:t>
            </a:r>
            <a:r>
              <a:rPr lang="en-US" sz="1400" dirty="0">
                <a:solidFill>
                  <a:srgbClr val="231F20"/>
                </a:solidFill>
                <a:latin typeface="Source Sans Pro"/>
                <a:cs typeface="Source Sans Pro"/>
              </a:rPr>
              <a:t>and</a:t>
            </a:r>
            <a:r>
              <a:rPr lang="en-US" sz="1400" spc="-10" dirty="0">
                <a:solidFill>
                  <a:srgbClr val="231F20"/>
                </a:solidFill>
                <a:latin typeface="Source Sans Pro"/>
                <a:cs typeface="Source Sans Pro"/>
              </a:rPr>
              <a:t> </a:t>
            </a:r>
            <a:r>
              <a:rPr lang="en-US" sz="1400" dirty="0">
                <a:solidFill>
                  <a:srgbClr val="231F20"/>
                </a:solidFill>
                <a:latin typeface="Source Sans Pro"/>
                <a:cs typeface="Source Sans Pro"/>
              </a:rPr>
              <a:t>opportunities.</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Multi-</a:t>
            </a:r>
            <a:r>
              <a:rPr lang="en-US" sz="1400" dirty="0">
                <a:solidFill>
                  <a:srgbClr val="231F20"/>
                </a:solidFill>
                <a:latin typeface="Source Sans Pro"/>
                <a:cs typeface="Source Sans Pro"/>
              </a:rPr>
              <a:t>sector</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groups</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learn</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in</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cohorts</a:t>
            </a:r>
            <a:r>
              <a:rPr lang="en-US" sz="1400" spc="-10" dirty="0">
                <a:solidFill>
                  <a:srgbClr val="231F20"/>
                </a:solidFill>
                <a:latin typeface="Source Sans Pro"/>
                <a:cs typeface="Source Sans Pro"/>
              </a:rPr>
              <a:t> </a:t>
            </a:r>
            <a:r>
              <a:rPr lang="en-US" sz="1400" dirty="0">
                <a:solidFill>
                  <a:srgbClr val="231F20"/>
                </a:solidFill>
                <a:latin typeface="Source Sans Pro"/>
                <a:cs typeface="Source Sans Pro"/>
              </a:rPr>
              <a:t>of</a:t>
            </a:r>
            <a:r>
              <a:rPr lang="en-US" sz="1400" spc="-5" dirty="0">
                <a:solidFill>
                  <a:srgbClr val="231F20"/>
                </a:solidFill>
                <a:latin typeface="Source Sans Pro"/>
                <a:cs typeface="Source Sans Pro"/>
              </a:rPr>
              <a:t> </a:t>
            </a:r>
            <a:r>
              <a:rPr lang="en-US" sz="1400" dirty="0">
                <a:solidFill>
                  <a:srgbClr val="231F20"/>
                </a:solidFill>
                <a:latin typeface="Source Sans Pro"/>
                <a:cs typeface="Source Sans Pro"/>
              </a:rPr>
              <a:t>several</a:t>
            </a:r>
            <a:r>
              <a:rPr lang="en-US" sz="1400" spc="-5" dirty="0">
                <a:solidFill>
                  <a:srgbClr val="231F20"/>
                </a:solidFill>
                <a:latin typeface="Source Sans Pro"/>
                <a:cs typeface="Source Sans Pro"/>
              </a:rPr>
              <a:t> </a:t>
            </a:r>
            <a:r>
              <a:rPr lang="en-US" sz="1400" spc="-10" dirty="0">
                <a:solidFill>
                  <a:srgbClr val="231F20"/>
                </a:solidFill>
                <a:latin typeface="Source Sans Pro"/>
                <a:cs typeface="Source Sans Pro"/>
              </a:rPr>
              <a:t>communities</a:t>
            </a:r>
            <a:r>
              <a:rPr lang="en-US" sz="1400" spc="500" dirty="0">
                <a:solidFill>
                  <a:srgbClr val="231F20"/>
                </a:solidFill>
                <a:latin typeface="Source Sans Pro"/>
                <a:cs typeface="Source Sans Pro"/>
              </a:rPr>
              <a:t> </a:t>
            </a:r>
            <a:r>
              <a:rPr lang="en-US" sz="1400" dirty="0">
                <a:solidFill>
                  <a:srgbClr val="231F20"/>
                </a:solidFill>
                <a:latin typeface="Source Sans Pro"/>
                <a:cs typeface="Source Sans Pro"/>
              </a:rPr>
              <a:t>that</a:t>
            </a:r>
            <a:r>
              <a:rPr lang="en-US" sz="1400" spc="-25" dirty="0">
                <a:solidFill>
                  <a:srgbClr val="231F20"/>
                </a:solidFill>
                <a:latin typeface="Source Sans Pro"/>
                <a:cs typeface="Source Sans Pro"/>
              </a:rPr>
              <a:t> </a:t>
            </a:r>
            <a:r>
              <a:rPr lang="en-US" sz="1400" dirty="0">
                <a:solidFill>
                  <a:srgbClr val="231F20"/>
                </a:solidFill>
                <a:latin typeface="Source Sans Pro"/>
                <a:cs typeface="Source Sans Pro"/>
              </a:rPr>
              <a:t>have</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committed</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to</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participate</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in</a:t>
            </a:r>
            <a:r>
              <a:rPr lang="en-US" sz="1400" spc="-10" dirty="0">
                <a:solidFill>
                  <a:srgbClr val="231F20"/>
                </a:solidFill>
                <a:latin typeface="Source Sans Pro"/>
                <a:cs typeface="Source Sans Pro"/>
              </a:rPr>
              <a:t> </a:t>
            </a:r>
            <a:r>
              <a:rPr lang="en-US" sz="1400" spc="-20" dirty="0">
                <a:solidFill>
                  <a:srgbClr val="231F20"/>
                </a:solidFill>
                <a:latin typeface="Source Sans Pro"/>
                <a:cs typeface="Source Sans Pro"/>
              </a:rPr>
              <a:t>each </a:t>
            </a:r>
            <a:r>
              <a:rPr lang="en-US" sz="1400" dirty="0">
                <a:solidFill>
                  <a:srgbClr val="231F20"/>
                </a:solidFill>
                <a:latin typeface="Source Sans Pro"/>
                <a:cs typeface="Source Sans Pro"/>
              </a:rPr>
              <a:t>phase</a:t>
            </a:r>
            <a:r>
              <a:rPr lang="en-US" sz="1400" spc="10" dirty="0">
                <a:solidFill>
                  <a:srgbClr val="231F20"/>
                </a:solidFill>
                <a:latin typeface="Source Sans Pro"/>
                <a:cs typeface="Source Sans Pro"/>
              </a:rPr>
              <a:t> </a:t>
            </a:r>
            <a:r>
              <a:rPr lang="en-US" sz="1400" spc="-10" dirty="0">
                <a:solidFill>
                  <a:srgbClr val="231F20"/>
                </a:solidFill>
                <a:latin typeface="Source Sans Pro"/>
                <a:cs typeface="Source Sans Pro"/>
              </a:rPr>
              <a:t>facilitated</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over</a:t>
            </a:r>
            <a:r>
              <a:rPr lang="en-US" sz="1400" spc="15" dirty="0">
                <a:solidFill>
                  <a:srgbClr val="231F20"/>
                </a:solidFill>
                <a:latin typeface="Source Sans Pro"/>
                <a:cs typeface="Source Sans Pro"/>
              </a:rPr>
              <a:t> </a:t>
            </a:r>
            <a:r>
              <a:rPr lang="en-US" sz="1400" dirty="0">
                <a:solidFill>
                  <a:srgbClr val="231F20"/>
                </a:solidFill>
                <a:latin typeface="Source Sans Pro"/>
                <a:cs typeface="Source Sans Pro"/>
              </a:rPr>
              <a:t>12</a:t>
            </a:r>
            <a:r>
              <a:rPr lang="en-US" sz="1400" spc="15" dirty="0">
                <a:solidFill>
                  <a:srgbClr val="231F20"/>
                </a:solidFill>
                <a:latin typeface="Source Sans Pro"/>
                <a:cs typeface="Source Sans Pro"/>
              </a:rPr>
              <a:t> </a:t>
            </a:r>
            <a:r>
              <a:rPr lang="en-US" sz="1400" spc="-10" dirty="0">
                <a:solidFill>
                  <a:srgbClr val="231F20"/>
                </a:solidFill>
                <a:latin typeface="Source Sans Pro"/>
                <a:cs typeface="Source Sans Pro"/>
              </a:rPr>
              <a:t>months.</a:t>
            </a:r>
          </a:p>
          <a:p>
            <a:pPr marL="12700" marR="5080">
              <a:lnSpc>
                <a:spcPct val="104200"/>
              </a:lnSpc>
              <a:spcBef>
                <a:spcPts val="60"/>
              </a:spcBef>
            </a:pPr>
            <a:endParaRPr lang="en-US" spc="-10" dirty="0">
              <a:solidFill>
                <a:srgbClr val="231F20"/>
              </a:solidFill>
              <a:latin typeface="Source Sans Pro"/>
              <a:cs typeface="Source Sans Pro"/>
            </a:endParaRPr>
          </a:p>
        </p:txBody>
      </p:sp>
      <p:pic>
        <p:nvPicPr>
          <p:cNvPr id="34" name="Picture 33" descr="A graphic that illustrates the National Learning Collaborative Model that includes a green arrow titles growing community engagement and visible progress. There are also steps for align, engage, and learn, as well as steps for identify, prioritize, plan, implement, analyze, and accelerate.&#10;">
            <a:extLst>
              <a:ext uri="{FF2B5EF4-FFF2-40B4-BE49-F238E27FC236}">
                <a16:creationId xmlns:a16="http://schemas.microsoft.com/office/drawing/2014/main" id="{3290A1D0-2670-4ED3-C2F0-71E53F605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351" y="-15290"/>
            <a:ext cx="4756580" cy="3675539"/>
          </a:xfrm>
          <a:prstGeom prst="rect">
            <a:avLst/>
          </a:prstGeom>
        </p:spPr>
      </p:pic>
      <p:sp>
        <p:nvSpPr>
          <p:cNvPr id="2" name="Номер слайда 21">
            <a:extLst>
              <a:ext uri="{FF2B5EF4-FFF2-40B4-BE49-F238E27FC236}">
                <a16:creationId xmlns:a16="http://schemas.microsoft.com/office/drawing/2014/main" id="{E9374714-6114-F5B9-CDE7-3ADDFA627BC6}"/>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27</a:t>
            </a:fld>
            <a:endParaRPr lang="en-US" dirty="0"/>
          </a:p>
        </p:txBody>
      </p:sp>
    </p:spTree>
    <p:extLst>
      <p:ext uri="{BB962C8B-B14F-4D97-AF65-F5344CB8AC3E}">
        <p14:creationId xmlns:p14="http://schemas.microsoft.com/office/powerpoint/2010/main" val="33384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E6073-1C24-B711-96E0-00F76AF4E090}"/>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Thank you</a:t>
            </a:r>
          </a:p>
        </p:txBody>
      </p:sp>
      <p:sp>
        <p:nvSpPr>
          <p:cNvPr id="5" name="Title 1">
            <a:extLst>
              <a:ext uri="{FF2B5EF4-FFF2-40B4-BE49-F238E27FC236}">
                <a16:creationId xmlns:a16="http://schemas.microsoft.com/office/drawing/2014/main" id="{C2FD9E1C-93DC-99FB-3267-5ED4E1E16C97}"/>
              </a:ext>
            </a:extLst>
          </p:cNvPr>
          <p:cNvSpPr txBox="1">
            <a:spLocks/>
          </p:cNvSpPr>
          <p:nvPr/>
        </p:nvSpPr>
        <p:spPr>
          <a:xfrm>
            <a:off x="1667655" y="2150671"/>
            <a:ext cx="6029794" cy="2349892"/>
          </a:xfrm>
          <a:prstGeom prst="rect">
            <a:avLst/>
          </a:prstGeom>
        </p:spPr>
        <p:txBody>
          <a:bodyPr>
            <a:normAutofit fontScale="92500" lnSpcReduction="10000"/>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pPr algn="ctr"/>
            <a:r>
              <a:rPr lang="en-US" dirty="0">
                <a:solidFill>
                  <a:srgbClr val="FF9900"/>
                </a:solidFill>
              </a:rPr>
              <a:t>Thank you!</a:t>
            </a:r>
          </a:p>
          <a:p>
            <a:pPr algn="ctr"/>
            <a:endParaRPr lang="en-US" sz="1900" dirty="0">
              <a:solidFill>
                <a:srgbClr val="FF9900"/>
              </a:solidFill>
            </a:endParaRPr>
          </a:p>
          <a:p>
            <a:pPr algn="ctr"/>
            <a:r>
              <a:rPr lang="en-US" sz="1900" dirty="0">
                <a:solidFill>
                  <a:srgbClr val="FF9900"/>
                </a:solidFill>
              </a:rPr>
              <a:t>For More Information:</a:t>
            </a:r>
          </a:p>
          <a:p>
            <a:pPr algn="ctr"/>
            <a:endParaRPr lang="en-US" sz="2200" dirty="0">
              <a:solidFill>
                <a:srgbClr val="FF9900"/>
              </a:solidFill>
            </a:endParaRPr>
          </a:p>
          <a:p>
            <a:pPr algn="ctr"/>
            <a:r>
              <a:rPr lang="en-US" sz="2200" dirty="0">
                <a:solidFill>
                  <a:srgbClr val="FF9900"/>
                </a:solidFill>
                <a:hlinkClick r:id="rId2"/>
              </a:rPr>
              <a:t>www.communitiesofexcellence2026.org</a:t>
            </a:r>
            <a:r>
              <a:rPr lang="en-US" sz="2200" dirty="0">
                <a:solidFill>
                  <a:srgbClr val="FF9900"/>
                </a:solidFill>
              </a:rPr>
              <a:t> </a:t>
            </a:r>
          </a:p>
          <a:p>
            <a:pPr algn="ctr"/>
            <a:endParaRPr lang="en-US" sz="2200" dirty="0">
              <a:solidFill>
                <a:srgbClr val="FF9900"/>
              </a:solidFill>
            </a:endParaRPr>
          </a:p>
          <a:p>
            <a:pPr algn="ctr"/>
            <a:r>
              <a:rPr lang="en-US" sz="2200" dirty="0">
                <a:solidFill>
                  <a:srgbClr val="FF9900"/>
                </a:solidFill>
                <a:hlinkClick r:id="rId3"/>
              </a:rPr>
              <a:t>snorling@communitiesofexcellence2026.org</a:t>
            </a:r>
            <a:r>
              <a:rPr lang="en-US" sz="2200" dirty="0">
                <a:solidFill>
                  <a:srgbClr val="FF9900"/>
                </a:solidFill>
              </a:rPr>
              <a:t> </a:t>
            </a:r>
          </a:p>
        </p:txBody>
      </p:sp>
      <p:sp>
        <p:nvSpPr>
          <p:cNvPr id="2" name="Slide Number Placeholder 1">
            <a:extLst>
              <a:ext uri="{FF2B5EF4-FFF2-40B4-BE49-F238E27FC236}">
                <a16:creationId xmlns:a16="http://schemas.microsoft.com/office/drawing/2014/main" id="{B76B64F7-2159-11A6-ECC2-362DF59881CC}"/>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28</a:t>
            </a:fld>
            <a:endParaRPr lang="en-US" dirty="0"/>
          </a:p>
        </p:txBody>
      </p:sp>
      <p:pic>
        <p:nvPicPr>
          <p:cNvPr id="3" name="Picture 2">
            <a:extLst>
              <a:ext uri="{FF2B5EF4-FFF2-40B4-BE49-F238E27FC236}">
                <a16:creationId xmlns:a16="http://schemas.microsoft.com/office/drawing/2014/main" id="{FFE287A2-7EB3-5EB1-4B2C-6ABA3ECBB9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3609" y="0"/>
            <a:ext cx="8690391" cy="1854763"/>
          </a:xfrm>
          <a:prstGeom prst="rect">
            <a:avLst/>
          </a:prstGeom>
        </p:spPr>
      </p:pic>
    </p:spTree>
    <p:extLst>
      <p:ext uri="{BB962C8B-B14F-4D97-AF65-F5344CB8AC3E}">
        <p14:creationId xmlns:p14="http://schemas.microsoft.com/office/powerpoint/2010/main" val="64527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C6020-7775-6E84-A74C-66B07F3784EA}"/>
              </a:ext>
            </a:extLst>
          </p:cNvPr>
          <p:cNvSpPr>
            <a:spLocks noGrp="1"/>
          </p:cNvSpPr>
          <p:nvPr>
            <p:ph type="title"/>
          </p:nvPr>
        </p:nvSpPr>
        <p:spPr>
          <a:xfrm>
            <a:off x="673771" y="-957531"/>
            <a:ext cx="8047319" cy="957531"/>
          </a:xfrm>
        </p:spPr>
        <p:txBody>
          <a:bodyPr vert="horz" lIns="0" tIns="144018" rIns="0" bIns="0" rtlCol="0" anchor="b" anchorCtr="0">
            <a:noAutofit/>
          </a:bodyPr>
          <a:lstStyle/>
          <a:p>
            <a:r>
              <a:rPr lang="en-US" dirty="0"/>
              <a:t>Who We Are (cont.)</a:t>
            </a:r>
          </a:p>
        </p:txBody>
      </p:sp>
      <p:sp>
        <p:nvSpPr>
          <p:cNvPr id="9" name="TextBox 8">
            <a:extLst>
              <a:ext uri="{FF2B5EF4-FFF2-40B4-BE49-F238E27FC236}">
                <a16:creationId xmlns:a16="http://schemas.microsoft.com/office/drawing/2014/main" id="{565D3687-CFAA-6C65-802A-46142D552FBF}"/>
              </a:ext>
            </a:extLst>
          </p:cNvPr>
          <p:cNvSpPr txBox="1"/>
          <p:nvPr/>
        </p:nvSpPr>
        <p:spPr>
          <a:xfrm>
            <a:off x="587661" y="74984"/>
            <a:ext cx="8276034" cy="1710596"/>
          </a:xfrm>
          <a:prstGeom prst="rect">
            <a:avLst/>
          </a:prstGeom>
          <a:noFill/>
        </p:spPr>
        <p:txBody>
          <a:bodyPr wrap="square">
            <a:spAutoFit/>
          </a:bodyPr>
          <a:lstStyle/>
          <a:p>
            <a:pPr>
              <a:lnSpc>
                <a:spcPct val="150000"/>
              </a:lnSpc>
              <a:defRPr/>
            </a:pPr>
            <a:r>
              <a:rPr lang="en-US" altLang="en-US" sz="1800" b="1" dirty="0">
                <a:solidFill>
                  <a:srgbClr val="FF9900"/>
                </a:solidFill>
                <a:latin typeface="Belleza" panose="02000503050000020003" pitchFamily="2" charset="0"/>
              </a:rPr>
              <a:t>Our Foundation Statement:  </a:t>
            </a:r>
            <a:r>
              <a:rPr lang="en-US" altLang="en-US" sz="1800" dirty="0">
                <a:latin typeface="Source Sans Pro" panose="020B0503030403020204" pitchFamily="34" charset="77"/>
              </a:rPr>
              <a:t>For America to sustain its vitality, promote opportunity, and ensure a more equitable society during its second 250 years of existence, we must improve the performance of  communities and the people who lead and live in them.</a:t>
            </a:r>
          </a:p>
        </p:txBody>
      </p:sp>
      <p:sp>
        <p:nvSpPr>
          <p:cNvPr id="4" name="TextBox 3">
            <a:extLst>
              <a:ext uri="{FF2B5EF4-FFF2-40B4-BE49-F238E27FC236}">
                <a16:creationId xmlns:a16="http://schemas.microsoft.com/office/drawing/2014/main" id="{BED34525-6AB0-4461-B451-06AD0D07D7D4}"/>
              </a:ext>
            </a:extLst>
          </p:cNvPr>
          <p:cNvSpPr txBox="1"/>
          <p:nvPr/>
        </p:nvSpPr>
        <p:spPr>
          <a:xfrm>
            <a:off x="616364" y="1890800"/>
            <a:ext cx="8276034" cy="879600"/>
          </a:xfrm>
          <a:prstGeom prst="rect">
            <a:avLst/>
          </a:prstGeom>
          <a:noFill/>
        </p:spPr>
        <p:txBody>
          <a:bodyPr wrap="square">
            <a:spAutoFit/>
          </a:bodyPr>
          <a:lstStyle/>
          <a:p>
            <a:pPr>
              <a:lnSpc>
                <a:spcPct val="150000"/>
              </a:lnSpc>
              <a:defRPr/>
            </a:pPr>
            <a:r>
              <a:rPr lang="en-US" altLang="en-US" sz="1800" b="1" dirty="0">
                <a:solidFill>
                  <a:srgbClr val="FF9900"/>
                </a:solidFill>
                <a:latin typeface="Belleza" panose="02000503050000020003" pitchFamily="2" charset="0"/>
              </a:rPr>
              <a:t>Why We Exist:  </a:t>
            </a:r>
            <a:r>
              <a:rPr lang="en-US" altLang="en-US" sz="1800" dirty="0">
                <a:latin typeface="Source Sans Pro" panose="020B0503030403020204" pitchFamily="34" charset="77"/>
              </a:rPr>
              <a:t>To ensure that every person in America has the opportunity to live their best life in communities that are thriving.</a:t>
            </a:r>
          </a:p>
        </p:txBody>
      </p:sp>
      <p:sp>
        <p:nvSpPr>
          <p:cNvPr id="5" name="TextBox 4">
            <a:extLst>
              <a:ext uri="{FF2B5EF4-FFF2-40B4-BE49-F238E27FC236}">
                <a16:creationId xmlns:a16="http://schemas.microsoft.com/office/drawing/2014/main" id="{1C1C257D-5FF4-D3C0-EE76-CFAAC13D3D7A}"/>
              </a:ext>
            </a:extLst>
          </p:cNvPr>
          <p:cNvSpPr txBox="1"/>
          <p:nvPr/>
        </p:nvSpPr>
        <p:spPr>
          <a:xfrm>
            <a:off x="587661" y="2875620"/>
            <a:ext cx="8113042" cy="1710596"/>
          </a:xfrm>
          <a:prstGeom prst="rect">
            <a:avLst/>
          </a:prstGeom>
          <a:noFill/>
        </p:spPr>
        <p:txBody>
          <a:bodyPr wrap="square">
            <a:spAutoFit/>
          </a:bodyPr>
          <a:lstStyle/>
          <a:p>
            <a:pPr>
              <a:lnSpc>
                <a:spcPct val="150000"/>
              </a:lnSpc>
              <a:defRPr/>
            </a:pPr>
            <a:r>
              <a:rPr lang="en-US" sz="1800" b="1" dirty="0">
                <a:solidFill>
                  <a:srgbClr val="FF9900"/>
                </a:solidFill>
                <a:latin typeface="Belleza" panose="02000503050000020003" pitchFamily="2" charset="0"/>
              </a:rPr>
              <a:t>Envisioned Future:  </a:t>
            </a:r>
            <a:r>
              <a:rPr lang="en-US" sz="1800" b="0" dirty="0">
                <a:latin typeface="Source Sans Pro" panose="020B0503030403020204" pitchFamily="34" charset="77"/>
              </a:rPr>
              <a:t>Communities that adopt the Baldrige-based Communities of Excellence Framework are recognized as the top-performing in the nation and are catalysts for our country to again lead the world in educational attainment, economic prosperity, health and wellness, and quality of life.</a:t>
            </a:r>
            <a:endParaRPr lang="en-US" altLang="en-US" sz="1800" b="0" dirty="0">
              <a:latin typeface="Source Sans Pro" panose="020B0503030403020204" pitchFamily="34" charset="77"/>
            </a:endParaRPr>
          </a:p>
        </p:txBody>
      </p:sp>
      <p:sp>
        <p:nvSpPr>
          <p:cNvPr id="2" name="Номер слайда 21">
            <a:extLst>
              <a:ext uri="{FF2B5EF4-FFF2-40B4-BE49-F238E27FC236}">
                <a16:creationId xmlns:a16="http://schemas.microsoft.com/office/drawing/2014/main" id="{3D7FE9A7-9531-58E1-3D2A-0F395A6B982C}"/>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3</a:t>
            </a:fld>
            <a:endParaRPr lang="en-US" dirty="0"/>
          </a:p>
        </p:txBody>
      </p:sp>
    </p:spTree>
    <p:extLst>
      <p:ext uri="{BB962C8B-B14F-4D97-AF65-F5344CB8AC3E}">
        <p14:creationId xmlns:p14="http://schemas.microsoft.com/office/powerpoint/2010/main" val="376050025"/>
      </p:ext>
    </p:extLst>
  </p:cSld>
  <p:clrMapOvr>
    <a:masterClrMapping/>
  </p:clrMapOvr>
  <mc:AlternateContent xmlns:mc="http://schemas.openxmlformats.org/markup-compatibility/2006" xmlns:p14="http://schemas.microsoft.com/office/powerpoint/2010/main">
    <mc:Choice Requires="p14">
      <p:transition spd="slow" p14:dur="2000" advTm="9116"/>
    </mc:Choice>
    <mc:Fallback xmlns="">
      <p:transition spd="slow" advTm="91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503D4D-E38E-7160-82DB-2E0CAB15AC1E}"/>
              </a:ext>
              <a:ext uri="{C183D7F6-B498-43B3-948B-1728B52AA6E4}">
                <adec:decorative xmlns:adec="http://schemas.microsoft.com/office/drawing/2017/decorative" val="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3" name="Title 2">
            <a:extLst>
              <a:ext uri="{FF2B5EF4-FFF2-40B4-BE49-F238E27FC236}">
                <a16:creationId xmlns:a16="http://schemas.microsoft.com/office/drawing/2014/main" id="{E31AA94E-7102-2E27-8C82-94A91A47A98F}"/>
              </a:ext>
            </a:extLst>
          </p:cNvPr>
          <p:cNvSpPr>
            <a:spLocks noGrp="1"/>
          </p:cNvSpPr>
          <p:nvPr>
            <p:ph type="title" idx="4294967295"/>
          </p:nvPr>
        </p:nvSpPr>
        <p:spPr>
          <a:xfrm>
            <a:off x="673771" y="-957531"/>
            <a:ext cx="8047319" cy="957531"/>
          </a:xfrm>
        </p:spPr>
        <p:txBody>
          <a:bodyPr vert="horz" lIns="0" tIns="144018" rIns="0" bIns="0" rtlCol="0" anchor="b" anchorCtr="0">
            <a:noAutofit/>
          </a:bodyPr>
          <a:lstStyle/>
          <a:p>
            <a:r>
              <a:rPr lang="en-US" dirty="0"/>
              <a:t>Who’s Involved</a:t>
            </a:r>
          </a:p>
        </p:txBody>
      </p:sp>
      <p:pic>
        <p:nvPicPr>
          <p:cNvPr id="4" name="Picture 3" descr="Communities throughout the United States that are currently participating in Communities of Excellence programs:&#10;&#10;East: &#10;Saratoga County, NY, population: 304,000&#10;Delaware, population: 973,000&#10;Tri-State Maryland, Pennsylvania, West Virginia: population 250,000&#10;Kanawha County, West Virginia: population 190,000&#10;Coral Springs, FL: population 134,000&#10;Coral Gables, FL: population: 50,000&#10;West Kendall, FL: population: 390,000&#10;&#10;Central: &#10;Midland County, MI: population 84,000&#10;Greater Freemont, OH: population 27,000&#10;Toledo, OH: population 280,000&#10;St. Louis Region, MO: population 2,800,000&#10;Region 5 (North Central) Minnesota: population 166,000&#10;Central Minnesota: population 195,000&#10;Ames, IA: population 67,000&#10;Louisiana (4 Parishes): population 1,502,900&#10;Northwest Missouri: population 260,000&#10;Excelsior Springs, MO: population 11,000&#10;&#10;West:&#10;McCook Nebraska: population 7,500&#10;North Central New Mexico: population 253,000&#10;Larimer County, Colorado: population 362,500&#10;Castle Pines, CO: population 10,300&#10;North Central New Mexico: population 253,000&#10;San Diego County’s North Central Region, California: population 656,000&#10;San Diego County’s Central Region, California: population 490,000&#10;San Diego County’s South Region, California: population 500,000&#10;">
            <a:extLst>
              <a:ext uri="{FF2B5EF4-FFF2-40B4-BE49-F238E27FC236}">
                <a16:creationId xmlns:a16="http://schemas.microsoft.com/office/drawing/2014/main" id="{245CF9AA-481D-2997-2865-DBA1332EF322}"/>
              </a:ext>
            </a:extLst>
          </p:cNvPr>
          <p:cNvPicPr>
            <a:picLocks noChangeAspect="1"/>
          </p:cNvPicPr>
          <p:nvPr/>
        </p:nvPicPr>
        <p:blipFill rotWithShape="1">
          <a:blip r:embed="rId2"/>
          <a:srcRect b="6786"/>
          <a:stretch/>
        </p:blipFill>
        <p:spPr>
          <a:xfrm>
            <a:off x="751180" y="496661"/>
            <a:ext cx="7174811" cy="4232502"/>
          </a:xfrm>
          <a:prstGeom prst="rect">
            <a:avLst/>
          </a:prstGeom>
        </p:spPr>
      </p:pic>
      <p:sp>
        <p:nvSpPr>
          <p:cNvPr id="5" name="Title 1">
            <a:extLst>
              <a:ext uri="{FF2B5EF4-FFF2-40B4-BE49-F238E27FC236}">
                <a16:creationId xmlns:a16="http://schemas.microsoft.com/office/drawing/2014/main" id="{9AFB290D-CB23-9651-1C2D-98BAAD9251A7}"/>
              </a:ext>
              <a:ext uri="{C183D7F6-B498-43B3-948B-1728B52AA6E4}">
                <adec:decorative xmlns:adec="http://schemas.microsoft.com/office/drawing/2017/decorative" val="1"/>
              </a:ext>
            </a:extLst>
          </p:cNvPr>
          <p:cNvSpPr txBox="1">
            <a:spLocks/>
          </p:cNvSpPr>
          <p:nvPr/>
        </p:nvSpPr>
        <p:spPr>
          <a:xfrm>
            <a:off x="630907" y="48422"/>
            <a:ext cx="8334203" cy="957531"/>
          </a:xfrm>
          <a:prstGeom prst="rect">
            <a:avLst/>
          </a:prstGeom>
          <a:effectLst/>
        </p:spPr>
        <p:txBody>
          <a:bodyPr vert="horz" lIns="0" tIns="144018" rIns="0" bIns="0" rtlCol="0" anchor="t" anchorCtr="0">
            <a:noAutofit/>
          </a:bodyPr>
          <a:lstStyle>
            <a:lvl1pPr algn="l" defTabSz="685739" rtl="0" eaLnBrk="1" latinLnBrk="0" hangingPunct="1">
              <a:lnSpc>
                <a:spcPct val="100000"/>
              </a:lnSpc>
              <a:spcBef>
                <a:spcPct val="0"/>
              </a:spcBef>
              <a:buNone/>
              <a:defRPr sz="4000" b="1" kern="1200" spc="0" baseline="0">
                <a:solidFill>
                  <a:schemeClr val="tx2"/>
                </a:solidFill>
                <a:latin typeface="Belleza" panose="02000503050000020003" pitchFamily="2" charset="77"/>
                <a:ea typeface="+mj-ea"/>
                <a:cs typeface="+mj-cs"/>
              </a:defRPr>
            </a:lvl1pPr>
          </a:lstStyle>
          <a:p>
            <a:r>
              <a:rPr lang="en-US" sz="3600" dirty="0">
                <a:solidFill>
                  <a:srgbClr val="FF9900"/>
                </a:solidFill>
              </a:rPr>
              <a:t>Who’s Involved</a:t>
            </a:r>
          </a:p>
        </p:txBody>
      </p:sp>
    </p:spTree>
    <p:extLst>
      <p:ext uri="{BB962C8B-B14F-4D97-AF65-F5344CB8AC3E}">
        <p14:creationId xmlns:p14="http://schemas.microsoft.com/office/powerpoint/2010/main" val="3519863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8E13C5B-4B70-D459-6B55-F7CBA5880397}"/>
              </a:ext>
            </a:extLst>
          </p:cNvPr>
          <p:cNvSpPr txBox="1">
            <a:spLocks/>
          </p:cNvSpPr>
          <p:nvPr/>
        </p:nvSpPr>
        <p:spPr>
          <a:xfrm>
            <a:off x="673771" y="103253"/>
            <a:ext cx="8274286" cy="957531"/>
          </a:xfrm>
          <a:prstGeom prst="rect">
            <a:avLst/>
          </a:prstGeom>
          <a:noFill/>
          <a:ln>
            <a:noFill/>
          </a:ln>
          <a:effectLst/>
        </p:spPr>
        <p:txBody>
          <a:bodyPr spcFirstLastPara="1" vert="horz" wrap="square" lIns="91425" tIns="45700" rIns="91425" bIns="45700" rtlCol="0" anchor="ctr" anchorCtr="0">
            <a:no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sz="3400" dirty="0">
                <a:solidFill>
                  <a:srgbClr val="FF9900"/>
                </a:solidFill>
              </a:rPr>
              <a:t>What is Being Done to Address our Many Challenges?</a:t>
            </a:r>
          </a:p>
        </p:txBody>
      </p:sp>
      <p:pic>
        <p:nvPicPr>
          <p:cNvPr id="27" name="Picture 26" descr="A collage of articles and websites about communities of excellence. Collage images that include the words “democracy collaborative: building community wealth,” “live longer, better,” “100 resilient cities,” “100 million healthier lives,” and “the build health challenge.”&#10;">
            <a:extLst>
              <a:ext uri="{FF2B5EF4-FFF2-40B4-BE49-F238E27FC236}">
                <a16:creationId xmlns:a16="http://schemas.microsoft.com/office/drawing/2014/main" id="{B2CBF917-9F2D-BAE9-1DFF-1FF915DC1537}"/>
              </a:ext>
            </a:extLst>
          </p:cNvPr>
          <p:cNvPicPr>
            <a:picLocks noChangeAspect="1"/>
          </p:cNvPicPr>
          <p:nvPr/>
        </p:nvPicPr>
        <p:blipFill>
          <a:blip r:embed="rId3"/>
          <a:stretch>
            <a:fillRect/>
          </a:stretch>
        </p:blipFill>
        <p:spPr>
          <a:xfrm>
            <a:off x="1006692" y="1129656"/>
            <a:ext cx="6952422" cy="3548810"/>
          </a:xfrm>
          <a:prstGeom prst="rect">
            <a:avLst/>
          </a:prstGeom>
        </p:spPr>
      </p:pic>
      <p:sp>
        <p:nvSpPr>
          <p:cNvPr id="2" name="Номер слайда 21">
            <a:extLst>
              <a:ext uri="{FF2B5EF4-FFF2-40B4-BE49-F238E27FC236}">
                <a16:creationId xmlns:a16="http://schemas.microsoft.com/office/drawing/2014/main" id="{88194B8C-ED75-388E-C7A9-056D742C90A3}"/>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5</a:t>
            </a:fld>
            <a:endParaRPr lang="en-US" dirty="0"/>
          </a:p>
        </p:txBody>
      </p:sp>
      <p:sp>
        <p:nvSpPr>
          <p:cNvPr id="3" name="Title 2">
            <a:extLst>
              <a:ext uri="{FF2B5EF4-FFF2-40B4-BE49-F238E27FC236}">
                <a16:creationId xmlns:a16="http://schemas.microsoft.com/office/drawing/2014/main" id="{4AC509AA-011F-88B7-DB34-11736232FC24}"/>
              </a:ext>
              <a:ext uri="{C183D7F6-B498-43B3-948B-1728B52AA6E4}">
                <adec:decorative xmlns:adec="http://schemas.microsoft.com/office/drawing/2017/decorative" val="1"/>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fontScale="90000"/>
          </a:bodyPr>
          <a:lstStyle/>
          <a:p>
            <a:r>
              <a:rPr lang="en-US" dirty="0"/>
              <a:t>What is Being Done to Address our Many Challenges?</a:t>
            </a:r>
          </a:p>
        </p:txBody>
      </p:sp>
    </p:spTree>
    <p:extLst>
      <p:ext uri="{BB962C8B-B14F-4D97-AF65-F5344CB8AC3E}">
        <p14:creationId xmlns:p14="http://schemas.microsoft.com/office/powerpoint/2010/main" val="176027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510D-FA91-FFDB-FCC9-2C25F5ECB820}"/>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dirty="0"/>
              <a:t>No Systematic Approach</a:t>
            </a:r>
          </a:p>
        </p:txBody>
      </p:sp>
      <p:sp>
        <p:nvSpPr>
          <p:cNvPr id="3" name="Slide Number Placeholder 2">
            <a:extLst>
              <a:ext uri="{FF2B5EF4-FFF2-40B4-BE49-F238E27FC236}">
                <a16:creationId xmlns:a16="http://schemas.microsoft.com/office/drawing/2014/main" id="{31AF6A51-2AF5-C9C2-D34E-41373836864E}"/>
              </a:ext>
              <a:ext uri="{C183D7F6-B498-43B3-948B-1728B52AA6E4}">
                <adec:decorative xmlns:adec="http://schemas.microsoft.com/office/drawing/2017/decorative" val="1"/>
              </a:ext>
            </a:extLst>
          </p:cNvPr>
          <p:cNvSpPr>
            <a:spLocks noGrp="1"/>
          </p:cNvSpPr>
          <p:nvPr>
            <p:ph type="sldNum" sz="quarter" idx="1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a:lstStyle>
          <a:p>
            <a:fld id="{CFBA6597-D7DA-DC49-90B6-6291F05CD5D3}" type="slidenum">
              <a:rPr lang="en-US" smtClean="0"/>
              <a:t>6</a:t>
            </a:fld>
            <a:endParaRPr lang="en-US"/>
          </a:p>
        </p:txBody>
      </p:sp>
      <p:sp>
        <p:nvSpPr>
          <p:cNvPr id="4" name="Text Placeholder 3">
            <a:extLst>
              <a:ext uri="{FF2B5EF4-FFF2-40B4-BE49-F238E27FC236}">
                <a16:creationId xmlns:a16="http://schemas.microsoft.com/office/drawing/2014/main" id="{3D0AF9FD-64A2-A04E-01F5-5B0DFF53B89B}"/>
              </a:ext>
              <a:ext uri="{C183D7F6-B498-43B3-948B-1728B52AA6E4}">
                <adec:decorative xmlns:adec="http://schemas.microsoft.com/office/drawing/2017/decorative" val="1"/>
              </a:ext>
            </a:extLst>
          </p:cNvPr>
          <p:cNvSpPr>
            <a:spLocks noGrp="1"/>
          </p:cNvSpPr>
          <p:nvPr>
            <p:ph type="body" sz="quarter" idx="13"/>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endParaRPr lang="en-US"/>
          </a:p>
        </p:txBody>
      </p:sp>
      <p:pic>
        <p:nvPicPr>
          <p:cNvPr id="7" name="Content Placeholder 6">
            <a:extLst>
              <a:ext uri="{FF2B5EF4-FFF2-40B4-BE49-F238E27FC236}">
                <a16:creationId xmlns:a16="http://schemas.microsoft.com/office/drawing/2014/main" id="{733483D6-2C3B-337C-21F1-AF97AE200B9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20139" y="-65399"/>
            <a:ext cx="9264139" cy="5211079"/>
          </a:xfrm>
        </p:spPr>
      </p:pic>
    </p:spTree>
    <p:extLst>
      <p:ext uri="{BB962C8B-B14F-4D97-AF65-F5344CB8AC3E}">
        <p14:creationId xmlns:p14="http://schemas.microsoft.com/office/powerpoint/2010/main" val="2639801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011C02-B090-AB3C-1D24-7E77B2EB2673}"/>
              </a:ext>
            </a:extLst>
          </p:cNvPr>
          <p:cNvSpPr txBox="1">
            <a:spLocks/>
          </p:cNvSpPr>
          <p:nvPr/>
        </p:nvSpPr>
        <p:spPr>
          <a:xfrm>
            <a:off x="673771" y="8841"/>
            <a:ext cx="8047319" cy="957531"/>
          </a:xfrm>
          <a:prstGeom prst="rect">
            <a:avLst/>
          </a:prstGeom>
          <a:noFill/>
          <a:ln>
            <a:noFill/>
          </a:ln>
          <a:effectLst/>
        </p:spPr>
        <p:txBody>
          <a:bodyPr spcFirstLastPara="1" vert="horz" wrap="square" lIns="91425" tIns="45700" rIns="91425" bIns="45700" rtlCol="0" anchor="ctr" anchorCtr="0">
            <a:norm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dirty="0">
                <a:solidFill>
                  <a:srgbClr val="FF9900"/>
                </a:solidFill>
              </a:rPr>
              <a:t>Our Belief</a:t>
            </a:r>
          </a:p>
        </p:txBody>
      </p:sp>
      <p:sp>
        <p:nvSpPr>
          <p:cNvPr id="3" name="Subtitle 2"/>
          <p:cNvSpPr>
            <a:spLocks noGrp="1"/>
          </p:cNvSpPr>
          <p:nvPr>
            <p:ph type="subTitle" idx="1"/>
          </p:nvPr>
        </p:nvSpPr>
        <p:spPr>
          <a:xfrm>
            <a:off x="889552" y="1188179"/>
            <a:ext cx="7829849" cy="3286125"/>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US" altLang="en-US" sz="2700" dirty="0">
                <a:solidFill>
                  <a:schemeClr val="tx1"/>
                </a:solidFill>
                <a:latin typeface="Source Sans Pro" panose="020B0503030403020204" pitchFamily="34" charset="0"/>
              </a:rPr>
              <a:t>That a </a:t>
            </a:r>
            <a:r>
              <a:rPr lang="en-US" altLang="en-US" sz="2700" b="1" dirty="0">
                <a:solidFill>
                  <a:schemeClr val="tx1"/>
                </a:solidFill>
                <a:latin typeface="Source Sans Pro" panose="020B0503030403020204" pitchFamily="34" charset="0"/>
              </a:rPr>
              <a:t>systems framework </a:t>
            </a:r>
            <a:r>
              <a:rPr lang="en-US" altLang="en-US" sz="2700" dirty="0">
                <a:solidFill>
                  <a:schemeClr val="tx1"/>
                </a:solidFill>
                <a:latin typeface="Source Sans Pro" panose="020B0503030403020204" pitchFamily="34" charset="0"/>
              </a:rPr>
              <a:t>proven to drive performance excellence in </a:t>
            </a:r>
            <a:r>
              <a:rPr lang="en-US" altLang="en-US" sz="2700" i="1" dirty="0">
                <a:solidFill>
                  <a:srgbClr val="323C8F"/>
                </a:solidFill>
                <a:latin typeface="Source Sans Pro" panose="020B0503030403020204" pitchFamily="34" charset="0"/>
              </a:rPr>
              <a:t>companies and organizations</a:t>
            </a:r>
            <a:r>
              <a:rPr lang="en-US" altLang="en-US" sz="2700" i="1" dirty="0">
                <a:solidFill>
                  <a:srgbClr val="FF9900"/>
                </a:solidFill>
                <a:latin typeface="Source Sans Pro" panose="020B0503030403020204" pitchFamily="34" charset="0"/>
              </a:rPr>
              <a:t> </a:t>
            </a:r>
            <a:r>
              <a:rPr lang="en-US" altLang="en-US" sz="2700" i="1" dirty="0">
                <a:solidFill>
                  <a:schemeClr val="tx1"/>
                </a:solidFill>
                <a:latin typeface="Source Sans Pro" panose="020B0503030403020204" pitchFamily="34" charset="0"/>
              </a:rPr>
              <a:t>– </a:t>
            </a:r>
            <a:r>
              <a:rPr lang="en-US" altLang="en-US" sz="2700" dirty="0">
                <a:solidFill>
                  <a:schemeClr val="tx1"/>
                </a:solidFill>
                <a:latin typeface="Source Sans Pro" panose="020B0503030403020204" pitchFamily="34" charset="0"/>
              </a:rPr>
              <a:t>the Baldrige Framework - can be modified to achieve performance excellence in </a:t>
            </a:r>
            <a:r>
              <a:rPr lang="en-US" altLang="en-US" sz="2700" i="1" dirty="0">
                <a:solidFill>
                  <a:srgbClr val="323C8F"/>
                </a:solidFill>
                <a:latin typeface="Source Sans Pro" panose="020B0503030403020204" pitchFamily="34" charset="0"/>
              </a:rPr>
              <a:t>communities</a:t>
            </a:r>
            <a:r>
              <a:rPr lang="en-US" altLang="en-US" sz="2700" b="1" i="1" dirty="0">
                <a:solidFill>
                  <a:schemeClr val="tx1"/>
                </a:solidFill>
                <a:latin typeface="Source Sans Pro" panose="020B0503030403020204" pitchFamily="34" charset="0"/>
              </a:rPr>
              <a:t> </a:t>
            </a:r>
            <a:r>
              <a:rPr lang="en-US" altLang="en-US" sz="2700" dirty="0">
                <a:solidFill>
                  <a:schemeClr val="tx1"/>
                </a:solidFill>
                <a:latin typeface="Source Sans Pro" panose="020B0503030403020204" pitchFamily="34" charset="0"/>
              </a:rPr>
              <a:t>to benefit the health and wellbeing of all residents</a:t>
            </a:r>
            <a:r>
              <a:rPr lang="en-US" altLang="en-US" sz="2700" i="1" dirty="0">
                <a:solidFill>
                  <a:schemeClr val="tx1"/>
                </a:solidFill>
                <a:latin typeface="Source Sans Pro" panose="020B0503030403020204" pitchFamily="34" charset="0"/>
              </a:rPr>
              <a:t>.</a:t>
            </a:r>
          </a:p>
          <a:p>
            <a:r>
              <a:rPr lang="en-US" altLang="en-US" i="1" dirty="0">
                <a:solidFill>
                  <a:schemeClr val="tx1"/>
                </a:solidFill>
                <a:latin typeface="Source Sans Pro" panose="020B0503030403020204" pitchFamily="34" charset="0"/>
              </a:rPr>
              <a:t>  </a:t>
            </a:r>
            <a:endParaRPr lang="en-US" dirty="0">
              <a:solidFill>
                <a:srgbClr val="3AA433"/>
              </a:solidFill>
              <a:latin typeface="Source Sans Pro" panose="020B0503030403020204" pitchFamily="34" charset="0"/>
            </a:endParaRPr>
          </a:p>
        </p:txBody>
      </p:sp>
      <p:sp>
        <p:nvSpPr>
          <p:cNvPr id="2" name="Номер слайда 21">
            <a:extLst>
              <a:ext uri="{FF2B5EF4-FFF2-40B4-BE49-F238E27FC236}">
                <a16:creationId xmlns:a16="http://schemas.microsoft.com/office/drawing/2014/main" id="{FF53E453-6843-DAB2-13D3-C359CE32A726}"/>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7</a:t>
            </a:fld>
            <a:endParaRPr lang="en-US" dirty="0"/>
          </a:p>
        </p:txBody>
      </p:sp>
      <p:sp>
        <p:nvSpPr>
          <p:cNvPr id="5" name="Title 4">
            <a:extLst>
              <a:ext uri="{FF2B5EF4-FFF2-40B4-BE49-F238E27FC236}">
                <a16:creationId xmlns:a16="http://schemas.microsoft.com/office/drawing/2014/main" id="{93BC5580-6D50-6F9C-3917-F337A10622D2}"/>
              </a:ext>
              <a:ext uri="{C183D7F6-B498-43B3-948B-1728B52AA6E4}">
                <adec:decorative xmlns:adec="http://schemas.microsoft.com/office/drawing/2017/decorative" val="1"/>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a:bodyPr>
          <a:lstStyle/>
          <a:p>
            <a:r>
              <a:rPr lang="en-US" dirty="0"/>
              <a:t>Our Belief</a:t>
            </a:r>
          </a:p>
        </p:txBody>
      </p:sp>
    </p:spTree>
    <p:extLst>
      <p:ext uri="{BB962C8B-B14F-4D97-AF65-F5344CB8AC3E}">
        <p14:creationId xmlns:p14="http://schemas.microsoft.com/office/powerpoint/2010/main" val="136691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C0C62-F31E-41CF-80A8-2CD59D13B5F2}"/>
              </a:ext>
            </a:extLst>
          </p:cNvPr>
          <p:cNvSpPr txBox="1">
            <a:spLocks/>
          </p:cNvSpPr>
          <p:nvPr/>
        </p:nvSpPr>
        <p:spPr>
          <a:xfrm>
            <a:off x="673771" y="8841"/>
            <a:ext cx="8047319" cy="957531"/>
          </a:xfrm>
          <a:prstGeom prst="rect">
            <a:avLst/>
          </a:prstGeom>
          <a:noFill/>
          <a:ln>
            <a:noFill/>
          </a:ln>
          <a:effectLst/>
        </p:spPr>
        <p:txBody>
          <a:bodyPr spcFirstLastPara="1" vert="horz" wrap="square" lIns="91425" tIns="45700" rIns="91425" bIns="45700" rtlCol="0" anchor="ctr" anchorCtr="0">
            <a:normAutofit/>
          </a:bodyPr>
          <a:lstStyle>
            <a:lvl1pPr lvl="0" algn="ctr" defTabSz="685739" rtl="0" eaLnBrk="1" latinLnBrk="0" hangingPunct="1">
              <a:lnSpc>
                <a:spcPct val="100000"/>
              </a:lnSpc>
              <a:spcBef>
                <a:spcPts val="0"/>
              </a:spcBef>
              <a:spcAft>
                <a:spcPts val="0"/>
              </a:spcAft>
              <a:buClr>
                <a:schemeClr val="dk1"/>
              </a:buClr>
              <a:buSzPts val="1800"/>
              <a:buNone/>
              <a:defRPr sz="4000" b="1" kern="1200" spc="0" baseline="0">
                <a:solidFill>
                  <a:schemeClr val="tx2"/>
                </a:solidFill>
                <a:latin typeface="Belleza" panose="02000503050000020003" pitchFamily="2" charset="77"/>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en-US" dirty="0">
                <a:solidFill>
                  <a:srgbClr val="FF9900"/>
                </a:solidFill>
              </a:rPr>
              <a:t>Why Base this on Baldrige?</a:t>
            </a:r>
          </a:p>
        </p:txBody>
      </p:sp>
      <p:sp>
        <p:nvSpPr>
          <p:cNvPr id="6" name="Content Placeholder 3">
            <a:extLst>
              <a:ext uri="{FF2B5EF4-FFF2-40B4-BE49-F238E27FC236}">
                <a16:creationId xmlns:a16="http://schemas.microsoft.com/office/drawing/2014/main" id="{3065338B-F885-07FB-EF42-E650DB01A13D}"/>
              </a:ext>
            </a:extLst>
          </p:cNvPr>
          <p:cNvSpPr txBox="1">
            <a:spLocks/>
          </p:cNvSpPr>
          <p:nvPr/>
        </p:nvSpPr>
        <p:spPr>
          <a:xfrm>
            <a:off x="4897699" y="1139642"/>
            <a:ext cx="3959751" cy="3740727"/>
          </a:xfrm>
          <a:prstGeom prst="rect">
            <a:avLst/>
          </a:prstGeom>
        </p:spPr>
        <p:txBody>
          <a:bodyPr vert="horz" lIns="68580" tIns="34290" rIns="68580" bIns="3429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l"/>
            <a:r>
              <a:rPr lang="en-US" sz="2400" b="1" dirty="0">
                <a:solidFill>
                  <a:srgbClr val="323C8F"/>
                </a:solidFill>
                <a:latin typeface="Belleza" panose="02000503050000020003" pitchFamily="2" charset="0"/>
              </a:rPr>
              <a:t>Three Important Questions:</a:t>
            </a:r>
          </a:p>
          <a:p>
            <a:pPr algn="l"/>
            <a:endParaRPr lang="en-US" sz="2400" b="1" dirty="0">
              <a:solidFill>
                <a:srgbClr val="FF9900"/>
              </a:solidFill>
              <a:latin typeface="Belleza" panose="02000503050000020003" pitchFamily="2" charset="0"/>
            </a:endParaRPr>
          </a:p>
          <a:p>
            <a:pPr marL="600075" lvl="1" indent="-257175" algn="l">
              <a:spcAft>
                <a:spcPts val="900"/>
              </a:spcAft>
              <a:buClr>
                <a:srgbClr val="3AA433"/>
              </a:buClr>
              <a:buFont typeface="Arial" panose="020B0604020202020204" pitchFamily="34" charset="0"/>
              <a:buChar char="•"/>
            </a:pPr>
            <a:r>
              <a:rPr lang="en-US" sz="2000" dirty="0">
                <a:solidFill>
                  <a:schemeClr val="tx1">
                    <a:lumMod val="85000"/>
                    <a:lumOff val="15000"/>
                  </a:schemeClr>
                </a:solidFill>
                <a:latin typeface="Source Sans Pro" panose="020B0503030403020204" pitchFamily="34" charset="0"/>
              </a:rPr>
              <a:t>Are we doing as well as we could?</a:t>
            </a:r>
          </a:p>
          <a:p>
            <a:pPr marL="600075" lvl="1" indent="-257175" algn="l">
              <a:spcAft>
                <a:spcPts val="900"/>
              </a:spcAft>
              <a:buClr>
                <a:srgbClr val="3AA433"/>
              </a:buClr>
              <a:buFont typeface="Arial" panose="020B0604020202020204" pitchFamily="34" charset="0"/>
              <a:buChar char="•"/>
            </a:pPr>
            <a:r>
              <a:rPr lang="en-US" sz="2000" dirty="0">
                <a:solidFill>
                  <a:schemeClr val="tx1">
                    <a:lumMod val="85000"/>
                    <a:lumOff val="15000"/>
                  </a:schemeClr>
                </a:solidFill>
                <a:latin typeface="Source Sans Pro" panose="020B0503030403020204" pitchFamily="34" charset="0"/>
              </a:rPr>
              <a:t>How do we know?</a:t>
            </a:r>
          </a:p>
          <a:p>
            <a:pPr marL="600075" lvl="1" indent="-257175" algn="l">
              <a:buClr>
                <a:srgbClr val="3AA433"/>
              </a:buClr>
              <a:buFont typeface="Arial" panose="020B0604020202020204" pitchFamily="34" charset="0"/>
              <a:buChar char="•"/>
            </a:pPr>
            <a:r>
              <a:rPr lang="en-US" sz="2000" dirty="0">
                <a:solidFill>
                  <a:schemeClr val="tx1">
                    <a:lumMod val="85000"/>
                    <a:lumOff val="15000"/>
                  </a:schemeClr>
                </a:solidFill>
                <a:latin typeface="Source Sans Pro" panose="020B0503030403020204" pitchFamily="34" charset="0"/>
              </a:rPr>
              <a:t>What and how could we improve or change?</a:t>
            </a:r>
          </a:p>
        </p:txBody>
      </p:sp>
      <p:pic>
        <p:nvPicPr>
          <p:cNvPr id="4" name="Picture 3" descr="A clinician helping an elderly woman">
            <a:extLst>
              <a:ext uri="{FF2B5EF4-FFF2-40B4-BE49-F238E27FC236}">
                <a16:creationId xmlns:a16="http://schemas.microsoft.com/office/drawing/2014/main" id="{724E7C8F-24C5-FCCF-84D1-1A81AD28BB62}"/>
              </a:ext>
            </a:extLst>
          </p:cNvPr>
          <p:cNvPicPr>
            <a:picLocks noChangeAspect="1"/>
          </p:cNvPicPr>
          <p:nvPr/>
        </p:nvPicPr>
        <p:blipFill>
          <a:blip r:embed="rId3"/>
          <a:stretch>
            <a:fillRect/>
          </a:stretch>
        </p:blipFill>
        <p:spPr>
          <a:xfrm>
            <a:off x="1341889" y="881220"/>
            <a:ext cx="2544310" cy="1590194"/>
          </a:xfrm>
          <a:prstGeom prst="rect">
            <a:avLst/>
          </a:prstGeom>
        </p:spPr>
      </p:pic>
      <p:pic>
        <p:nvPicPr>
          <p:cNvPr id="7" name="Picture 6" descr="An American Indian child receiving a health exam">
            <a:extLst>
              <a:ext uri="{FF2B5EF4-FFF2-40B4-BE49-F238E27FC236}">
                <a16:creationId xmlns:a16="http://schemas.microsoft.com/office/drawing/2014/main" id="{8454045E-B454-708B-D2C7-897DE0C320E7}"/>
              </a:ext>
            </a:extLst>
          </p:cNvPr>
          <p:cNvPicPr>
            <a:picLocks noChangeAspect="1"/>
          </p:cNvPicPr>
          <p:nvPr/>
        </p:nvPicPr>
        <p:blipFill>
          <a:blip r:embed="rId4"/>
          <a:stretch>
            <a:fillRect/>
          </a:stretch>
        </p:blipFill>
        <p:spPr>
          <a:xfrm>
            <a:off x="799750" y="2165483"/>
            <a:ext cx="1640103" cy="1342503"/>
          </a:xfrm>
          <a:prstGeom prst="rect">
            <a:avLst/>
          </a:prstGeom>
        </p:spPr>
      </p:pic>
      <p:pic>
        <p:nvPicPr>
          <p:cNvPr id="5" name="Picture 4" descr="A high school student graduating">
            <a:extLst>
              <a:ext uri="{FF2B5EF4-FFF2-40B4-BE49-F238E27FC236}">
                <a16:creationId xmlns:a16="http://schemas.microsoft.com/office/drawing/2014/main" id="{E2A69EA1-FEE8-5CF1-0B33-1C7DFC55E3AF}"/>
              </a:ext>
            </a:extLst>
          </p:cNvPr>
          <p:cNvPicPr>
            <a:picLocks noChangeAspect="1"/>
          </p:cNvPicPr>
          <p:nvPr/>
        </p:nvPicPr>
        <p:blipFill>
          <a:blip r:embed="rId5"/>
          <a:stretch>
            <a:fillRect/>
          </a:stretch>
        </p:blipFill>
        <p:spPr>
          <a:xfrm>
            <a:off x="2347203" y="2283380"/>
            <a:ext cx="2044746" cy="1355755"/>
          </a:xfrm>
          <a:prstGeom prst="rect">
            <a:avLst/>
          </a:prstGeom>
        </p:spPr>
      </p:pic>
      <p:pic>
        <p:nvPicPr>
          <p:cNvPr id="2" name="Picture 1" descr="A group of people holding letters that spell “donate life.”">
            <a:extLst>
              <a:ext uri="{FF2B5EF4-FFF2-40B4-BE49-F238E27FC236}">
                <a16:creationId xmlns:a16="http://schemas.microsoft.com/office/drawing/2014/main" id="{6763B674-F18D-4B96-F9AA-0F59C66243EA}"/>
              </a:ext>
            </a:extLst>
          </p:cNvPr>
          <p:cNvPicPr>
            <a:picLocks noChangeAspect="1"/>
          </p:cNvPicPr>
          <p:nvPr/>
        </p:nvPicPr>
        <p:blipFill>
          <a:blip r:embed="rId6"/>
          <a:stretch>
            <a:fillRect/>
          </a:stretch>
        </p:blipFill>
        <p:spPr>
          <a:xfrm>
            <a:off x="1307226" y="3467372"/>
            <a:ext cx="2196346" cy="1144077"/>
          </a:xfrm>
          <a:prstGeom prst="rect">
            <a:avLst/>
          </a:prstGeom>
        </p:spPr>
      </p:pic>
      <p:sp>
        <p:nvSpPr>
          <p:cNvPr id="8" name="Номер слайда 21">
            <a:extLst>
              <a:ext uri="{FF2B5EF4-FFF2-40B4-BE49-F238E27FC236}">
                <a16:creationId xmlns:a16="http://schemas.microsoft.com/office/drawing/2014/main" id="{F3949E1B-770F-DEA7-306D-3A9927036EE2}"/>
              </a:ext>
              <a:ext uri="{C183D7F6-B498-43B3-948B-1728B52AA6E4}">
                <adec:decorative xmlns:adec="http://schemas.microsoft.com/office/drawing/2017/decorative" val="1"/>
              </a:ext>
            </a:extLst>
          </p:cNvPr>
          <p:cNvSpPr txBox="1">
            <a:spLocks/>
          </p:cNvSpPr>
          <p:nvPr/>
        </p:nvSpPr>
        <p:spPr>
          <a:xfrm>
            <a:off x="0" y="4852190"/>
            <a:ext cx="422909" cy="211423"/>
          </a:xfrm>
          <a:prstGeom prst="rect">
            <a:avLst/>
          </a:prstGeom>
          <a:noFill/>
        </p:spPr>
        <p:txBody>
          <a:bodyPr vert="horz" lIns="0" tIns="0" rIns="0" bIns="0" rtlCol="0" anchor="ctr"/>
          <a:lstStyle>
            <a:defPPr>
              <a:defRPr lang="en-US"/>
            </a:defPPr>
            <a:lvl1pPr marL="0" algn="ctr" defTabSz="685748" rtl="0" eaLnBrk="1" latinLnBrk="0" hangingPunct="1">
              <a:defRPr sz="600" b="1" i="0" kern="1200">
                <a:solidFill>
                  <a:schemeClr val="tx2">
                    <a:alpha val="30000"/>
                  </a:schemeClr>
                </a:solidFill>
                <a:latin typeface="Belleza" panose="02000503050000020003" pitchFamily="2" charset="77"/>
                <a:ea typeface="+mn-ea"/>
                <a:cs typeface="+mn-cs"/>
              </a:defRPr>
            </a:lvl1pPr>
            <a:lvl2pPr marL="342874"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1" algn="l" defTabSz="685748" rtl="0" eaLnBrk="1" latinLnBrk="0" hangingPunct="1">
              <a:defRPr sz="1400" kern="1200">
                <a:solidFill>
                  <a:schemeClr val="tx1"/>
                </a:solidFill>
                <a:latin typeface="+mn-lt"/>
                <a:ea typeface="+mn-ea"/>
                <a:cs typeface="+mn-cs"/>
              </a:defRPr>
            </a:lvl4pPr>
            <a:lvl5pPr marL="1371495"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3" algn="l" defTabSz="685748" rtl="0" eaLnBrk="1" latinLnBrk="0" hangingPunct="1">
              <a:defRPr sz="1400" kern="1200">
                <a:solidFill>
                  <a:schemeClr val="tx1"/>
                </a:solidFill>
                <a:latin typeface="+mn-lt"/>
                <a:ea typeface="+mn-ea"/>
                <a:cs typeface="+mn-cs"/>
              </a:defRPr>
            </a:lvl7pPr>
            <a:lvl8pPr marL="2400116" algn="l" defTabSz="685748" rtl="0" eaLnBrk="1" latinLnBrk="0" hangingPunct="1">
              <a:defRPr sz="1400" kern="1200">
                <a:solidFill>
                  <a:schemeClr val="tx1"/>
                </a:solidFill>
                <a:latin typeface="+mn-lt"/>
                <a:ea typeface="+mn-ea"/>
                <a:cs typeface="+mn-cs"/>
              </a:defRPr>
            </a:lvl8pPr>
            <a:lvl9pPr marL="2742990" algn="l" defTabSz="685748" rtl="0" eaLnBrk="1" latinLnBrk="0" hangingPunct="1">
              <a:defRPr sz="1400" kern="1200">
                <a:solidFill>
                  <a:schemeClr val="tx1"/>
                </a:solidFill>
                <a:latin typeface="+mn-lt"/>
                <a:ea typeface="+mn-ea"/>
                <a:cs typeface="+mn-cs"/>
              </a:defRPr>
            </a:lvl9pPr>
          </a:lstStyle>
          <a:p>
            <a:fld id="{D8D877B3-D348-4611-9BDB-C5374591D951}" type="slidenum">
              <a:rPr lang="en-US" smtClean="0"/>
              <a:pPr/>
              <a:t>8</a:t>
            </a:fld>
            <a:endParaRPr lang="en-US" dirty="0"/>
          </a:p>
        </p:txBody>
      </p:sp>
      <p:sp>
        <p:nvSpPr>
          <p:cNvPr id="10" name="Title 9">
            <a:extLst>
              <a:ext uri="{FF2B5EF4-FFF2-40B4-BE49-F238E27FC236}">
                <a16:creationId xmlns:a16="http://schemas.microsoft.com/office/drawing/2014/main" id="{B7DF1988-6CF7-4F7B-95EB-4A1BD1EE7BBF}"/>
              </a:ext>
              <a:ext uri="{C183D7F6-B498-43B3-948B-1728B52AA6E4}">
                <adec:decorative xmlns:adec="http://schemas.microsoft.com/office/drawing/2017/decorative" val="1"/>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a:bodyPr>
          <a:lstStyle/>
          <a:p>
            <a:r>
              <a:rPr lang="en-US" dirty="0"/>
              <a:t>Why Base this on Baldrige?</a:t>
            </a:r>
          </a:p>
        </p:txBody>
      </p:sp>
    </p:spTree>
    <p:extLst>
      <p:ext uri="{BB962C8B-B14F-4D97-AF65-F5344CB8AC3E}">
        <p14:creationId xmlns:p14="http://schemas.microsoft.com/office/powerpoint/2010/main" val="170258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C16126-2249-52C0-48FF-7B1041A71E65}"/>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6" name="Title 1">
            <a:extLst>
              <a:ext uri="{FF2B5EF4-FFF2-40B4-BE49-F238E27FC236}">
                <a16:creationId xmlns:a16="http://schemas.microsoft.com/office/drawing/2014/main" id="{5389BFC0-5289-DA7A-1506-CBB7BA894C46}"/>
              </a:ext>
            </a:extLst>
          </p:cNvPr>
          <p:cNvSpPr txBox="1">
            <a:spLocks/>
          </p:cNvSpPr>
          <p:nvPr/>
        </p:nvSpPr>
        <p:spPr>
          <a:xfrm>
            <a:off x="401210" y="1479171"/>
            <a:ext cx="8703425" cy="33898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3000" dirty="0">
                <a:latin typeface="Belleza" panose="02000503050000020003" pitchFamily="2" charset="0"/>
              </a:rPr>
              <a:t>Could we envision a community that works </a:t>
            </a:r>
          </a:p>
          <a:p>
            <a:pPr lvl="0" algn="ctr"/>
            <a:r>
              <a:rPr lang="en-US" sz="3000" dirty="0">
                <a:latin typeface="Belleza" panose="02000503050000020003" pitchFamily="2" charset="0"/>
              </a:rPr>
              <a:t>like a </a:t>
            </a:r>
            <a:r>
              <a:rPr lang="en-US" sz="3000" b="1" dirty="0">
                <a:solidFill>
                  <a:srgbClr val="60C219"/>
                </a:solidFill>
                <a:latin typeface="Belleza" panose="02000503050000020003" pitchFamily="2" charset="0"/>
              </a:rPr>
              <a:t>well-run organization</a:t>
            </a:r>
            <a:r>
              <a:rPr lang="en-US" sz="3000" dirty="0">
                <a:latin typeface="Belleza" panose="02000503050000020003" pitchFamily="2" charset="0"/>
              </a:rPr>
              <a:t>, that creates a </a:t>
            </a:r>
          </a:p>
          <a:p>
            <a:pPr lvl="0" algn="ctr"/>
            <a:r>
              <a:rPr lang="en-US" sz="3000" b="1" dirty="0">
                <a:solidFill>
                  <a:srgbClr val="60C219"/>
                </a:solidFill>
                <a:latin typeface="Belleza" panose="02000503050000020003" pitchFamily="2" charset="0"/>
              </a:rPr>
              <a:t>strategic plan</a:t>
            </a:r>
            <a:r>
              <a:rPr lang="en-US" sz="3000" dirty="0">
                <a:latin typeface="Belleza" panose="02000503050000020003" pitchFamily="2" charset="0"/>
              </a:rPr>
              <a:t>, has a disciplined decision-making </a:t>
            </a:r>
            <a:r>
              <a:rPr lang="en-US" sz="3000" b="1" dirty="0">
                <a:solidFill>
                  <a:srgbClr val="60C219"/>
                </a:solidFill>
                <a:latin typeface="Belleza" panose="02000503050000020003" pitchFamily="2" charset="0"/>
              </a:rPr>
              <a:t>processes</a:t>
            </a:r>
            <a:r>
              <a:rPr lang="en-US" sz="3000" dirty="0">
                <a:latin typeface="Belleza" panose="02000503050000020003" pitchFamily="2" charset="0"/>
              </a:rPr>
              <a:t> with </a:t>
            </a:r>
            <a:r>
              <a:rPr lang="en-US" sz="3000" b="1" dirty="0">
                <a:solidFill>
                  <a:srgbClr val="60C219"/>
                </a:solidFill>
                <a:latin typeface="Belleza" panose="02000503050000020003" pitchFamily="2" charset="0"/>
              </a:rPr>
              <a:t>clear</a:t>
            </a:r>
            <a:r>
              <a:rPr lang="en-US" sz="3000" dirty="0">
                <a:solidFill>
                  <a:srgbClr val="60C219"/>
                </a:solidFill>
                <a:latin typeface="Belleza" panose="02000503050000020003" pitchFamily="2" charset="0"/>
              </a:rPr>
              <a:t> </a:t>
            </a:r>
            <a:r>
              <a:rPr lang="en-US" sz="3000" dirty="0">
                <a:latin typeface="Belleza" panose="02000503050000020003" pitchFamily="2" charset="0"/>
              </a:rPr>
              <a:t>authority, and can </a:t>
            </a:r>
            <a:r>
              <a:rPr lang="en-US" sz="3000" b="1" dirty="0">
                <a:solidFill>
                  <a:srgbClr val="60C219"/>
                </a:solidFill>
                <a:latin typeface="Belleza" panose="02000503050000020003" pitchFamily="2" charset="0"/>
              </a:rPr>
              <a:t>measure</a:t>
            </a:r>
            <a:r>
              <a:rPr lang="en-US" sz="3000" dirty="0">
                <a:solidFill>
                  <a:srgbClr val="60C219"/>
                </a:solidFill>
                <a:latin typeface="Belleza" panose="02000503050000020003" pitchFamily="2" charset="0"/>
              </a:rPr>
              <a:t> </a:t>
            </a:r>
            <a:r>
              <a:rPr lang="en-US" sz="3000" dirty="0">
                <a:latin typeface="Belleza" panose="02000503050000020003" pitchFamily="2" charset="0"/>
              </a:rPr>
              <a:t>and</a:t>
            </a:r>
            <a:r>
              <a:rPr lang="en-US" sz="3000" dirty="0">
                <a:solidFill>
                  <a:schemeClr val="bg1"/>
                </a:solidFill>
                <a:latin typeface="Belleza" panose="02000503050000020003" pitchFamily="2" charset="0"/>
              </a:rPr>
              <a:t> </a:t>
            </a:r>
            <a:r>
              <a:rPr lang="en-US" sz="3000" dirty="0">
                <a:latin typeface="Belleza" panose="02000503050000020003" pitchFamily="2" charset="0"/>
              </a:rPr>
              <a:t>articulate</a:t>
            </a:r>
            <a:r>
              <a:rPr lang="en-US" sz="3000" dirty="0">
                <a:solidFill>
                  <a:schemeClr val="bg1"/>
                </a:solidFill>
                <a:latin typeface="Belleza" panose="02000503050000020003" pitchFamily="2" charset="0"/>
              </a:rPr>
              <a:t> </a:t>
            </a:r>
            <a:r>
              <a:rPr lang="en-US" sz="3000" b="1" dirty="0">
                <a:solidFill>
                  <a:srgbClr val="60C219"/>
                </a:solidFill>
                <a:latin typeface="Belleza" panose="02000503050000020003" pitchFamily="2" charset="0"/>
              </a:rPr>
              <a:t>results</a:t>
            </a:r>
            <a:r>
              <a:rPr lang="en-US" sz="3000" dirty="0">
                <a:latin typeface="Belleza" panose="02000503050000020003" pitchFamily="2" charset="0"/>
              </a:rPr>
              <a:t> clearly and </a:t>
            </a:r>
            <a:r>
              <a:rPr lang="en-US" sz="3000" b="1" dirty="0">
                <a:solidFill>
                  <a:srgbClr val="60C219"/>
                </a:solidFill>
                <a:latin typeface="Belleza" panose="02000503050000020003" pitchFamily="2" charset="0"/>
              </a:rPr>
              <a:t>continually</a:t>
            </a:r>
            <a:r>
              <a:rPr lang="en-US" sz="3000" dirty="0">
                <a:latin typeface="Belleza" panose="02000503050000020003" pitchFamily="2" charset="0"/>
              </a:rPr>
              <a:t>?</a:t>
            </a:r>
          </a:p>
        </p:txBody>
      </p:sp>
      <p:sp>
        <p:nvSpPr>
          <p:cNvPr id="2" name="TextBox 1">
            <a:extLst>
              <a:ext uri="{FF2B5EF4-FFF2-40B4-BE49-F238E27FC236}">
                <a16:creationId xmlns:a16="http://schemas.microsoft.com/office/drawing/2014/main" id="{69626025-A28F-91EB-AA4C-A224595A77CE}"/>
              </a:ext>
            </a:extLst>
          </p:cNvPr>
          <p:cNvSpPr txBox="1"/>
          <p:nvPr/>
        </p:nvSpPr>
        <p:spPr>
          <a:xfrm>
            <a:off x="1740158" y="386488"/>
            <a:ext cx="6498771" cy="830997"/>
          </a:xfrm>
          <a:prstGeom prst="rect">
            <a:avLst/>
          </a:prstGeom>
          <a:noFill/>
        </p:spPr>
        <p:txBody>
          <a:bodyPr wrap="square" rtlCol="0">
            <a:spAutoFit/>
          </a:bodyPr>
          <a:lstStyle/>
          <a:p>
            <a:r>
              <a:rPr lang="en-US" sz="4800" b="1" dirty="0">
                <a:solidFill>
                  <a:schemeClr val="bg1"/>
                </a:solidFill>
                <a:latin typeface="Belleza" panose="02000503050000020003" pitchFamily="2" charset="0"/>
              </a:rPr>
              <a:t>Our Guiding Question…</a:t>
            </a:r>
          </a:p>
        </p:txBody>
      </p:sp>
      <p:pic>
        <p:nvPicPr>
          <p:cNvPr id="7" name="Picture 6">
            <a:extLst>
              <a:ext uri="{FF2B5EF4-FFF2-40B4-BE49-F238E27FC236}">
                <a16:creationId xmlns:a16="http://schemas.microsoft.com/office/drawing/2014/main" id="{96767757-5FDB-DB60-7AD2-17A2D708EC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8640" y="0"/>
            <a:ext cx="8675360" cy="1853345"/>
          </a:xfrm>
          <a:prstGeom prst="rect">
            <a:avLst/>
          </a:prstGeom>
        </p:spPr>
      </p:pic>
      <p:sp>
        <p:nvSpPr>
          <p:cNvPr id="3" name="Title 2">
            <a:extLst>
              <a:ext uri="{FF2B5EF4-FFF2-40B4-BE49-F238E27FC236}">
                <a16:creationId xmlns:a16="http://schemas.microsoft.com/office/drawing/2014/main" id="{BB4D8B49-6C33-E843-3239-0CFC161811CE}"/>
              </a:ext>
              <a:ext uri="{C183D7F6-B498-43B3-948B-1728B52AA6E4}">
                <adec:decorative xmlns:adec="http://schemas.microsoft.com/office/drawing/2017/decorative" val="1"/>
              </a:ext>
            </a:extLst>
          </p:cNvPr>
          <p:cNvSpPr>
            <a:spLocks noGrp="1"/>
          </p:cNvSpPr>
          <p:nvPr>
            <p:ph type="ctrTitle"/>
          </p:nvPr>
        </p:nvSpPr>
        <p:spPr>
          <a:xfrm>
            <a:off x="685800" y="-1102519"/>
            <a:ext cx="7772400" cy="1102519"/>
          </a:xfrm>
        </p:spPr>
        <p:txBody>
          <a:bodyPr spcFirstLastPara="1" vert="horz" wrap="square" lIns="91425" tIns="45700" rIns="91425" bIns="45700" rtlCol="0" anchor="b" anchorCtr="0">
            <a:normAutofit/>
          </a:bodyPr>
          <a:lstStyle/>
          <a:p>
            <a:r>
              <a:rPr lang="en-US" dirty="0"/>
              <a:t>Our Guiding Question</a:t>
            </a:r>
          </a:p>
        </p:txBody>
      </p:sp>
    </p:spTree>
    <p:extLst>
      <p:ext uri="{BB962C8B-B14F-4D97-AF65-F5344CB8AC3E}">
        <p14:creationId xmlns:p14="http://schemas.microsoft.com/office/powerpoint/2010/main" val="3602871579"/>
      </p:ext>
    </p:extLst>
  </p:cSld>
  <p:clrMapOvr>
    <a:masterClrMapping/>
  </p:clrMapOvr>
</p:sld>
</file>

<file path=ppt/theme/theme1.xml><?xml version="1.0" encoding="utf-8"?>
<a:theme xmlns:a="http://schemas.openxmlformats.org/drawingml/2006/main" name="Default Theme">
  <a:themeElements>
    <a:clrScheme name="Custom 1">
      <a:dk1>
        <a:sysClr val="windowText" lastClr="000000"/>
      </a:dk1>
      <a:lt1>
        <a:sysClr val="window" lastClr="FFFFFF"/>
      </a:lt1>
      <a:dk2>
        <a:srgbClr val="7C7E80"/>
      </a:dk2>
      <a:lt2>
        <a:srgbClr val="E7E6E6"/>
      </a:lt2>
      <a:accent1>
        <a:srgbClr val="323C8F"/>
      </a:accent1>
      <a:accent2>
        <a:srgbClr val="7070B7"/>
      </a:accent2>
      <a:accent3>
        <a:srgbClr val="C1C1E0"/>
      </a:accent3>
      <a:accent4>
        <a:srgbClr val="FF9900"/>
      </a:accent4>
      <a:accent5>
        <a:srgbClr val="41B6E6"/>
      </a:accent5>
      <a:accent6>
        <a:srgbClr val="3AA433"/>
      </a:accent6>
      <a:hlink>
        <a:srgbClr val="323C8F"/>
      </a:hlink>
      <a:folHlink>
        <a:srgbClr val="7070B7"/>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E 2026 PP Template A_2022" id="{ACF80E84-CC8B-CA4D-A89D-800674F87DFF}" vid="{3F1CC3D2-967D-F842-A930-8DD4081F62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3502</TotalTime>
  <Words>1419</Words>
  <Application>Microsoft Office PowerPoint</Application>
  <PresentationFormat>On-screen Show (16:9)</PresentationFormat>
  <Paragraphs>225</Paragraphs>
  <Slides>28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Apple Symbols</vt:lpstr>
      <vt:lpstr>Arial</vt:lpstr>
      <vt:lpstr>Belleza</vt:lpstr>
      <vt:lpstr>Calibri</vt:lpstr>
      <vt:lpstr>Constantia</vt:lpstr>
      <vt:lpstr>Corbel</vt:lpstr>
      <vt:lpstr>Montserrat-Bold</vt:lpstr>
      <vt:lpstr>Open Sans</vt:lpstr>
      <vt:lpstr>Source Sans Pro</vt:lpstr>
      <vt:lpstr>Default Theme</vt:lpstr>
      <vt:lpstr>Introduction to Communities of Excellence and the Communities of Excellence Framework</vt:lpstr>
      <vt:lpstr>Who We Are</vt:lpstr>
      <vt:lpstr>Who We Are (cont.)</vt:lpstr>
      <vt:lpstr>Who’s Involved</vt:lpstr>
      <vt:lpstr>What is Being Done to Address our Many Challenges?</vt:lpstr>
      <vt:lpstr>No Systematic Approach</vt:lpstr>
      <vt:lpstr>Our Belief</vt:lpstr>
      <vt:lpstr>Why Base this on Baldrige?</vt:lpstr>
      <vt:lpstr>Our Guiding Question</vt:lpstr>
      <vt:lpstr>Communities are Collaborative Systems or Networks</vt:lpstr>
      <vt:lpstr>Community Leadership is Different from Organizational Leadership</vt:lpstr>
      <vt:lpstr>Most Communities are Here</vt:lpstr>
      <vt:lpstr>Communities, like Organizations, Need Support…</vt:lpstr>
      <vt:lpstr>A Proven Systems Approach in Communities</vt:lpstr>
      <vt:lpstr>Communities of Excellence Framework</vt:lpstr>
      <vt:lpstr>The Interconnected Activities of the Journey Guided by The COE Framework</vt:lpstr>
      <vt:lpstr>2023-2024 Communities of Excellence Framework</vt:lpstr>
      <vt:lpstr>Initial Input – Some Examples</vt:lpstr>
      <vt:lpstr>Equity Task Force</vt:lpstr>
      <vt:lpstr>Segmentation in the COE Framework</vt:lpstr>
      <vt:lpstr>Key Concepts – Community and the Community Excellence Group</vt:lpstr>
      <vt:lpstr>Key Concepts – Quality of Life</vt:lpstr>
      <vt:lpstr>COE Common Community Scorecard</vt:lpstr>
      <vt:lpstr>The Common Community Scorecard Toolkit</vt:lpstr>
      <vt:lpstr>The Common Community Scorecard Toolkit (cont.)</vt:lpstr>
      <vt:lpstr>How Do You Get Started in a Community?</vt:lpstr>
      <vt:lpstr>Communities of Excellence 2026 National Learning Collaborative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Christel Gollnick</dc:creator>
  <cp:lastModifiedBy>Eastman, Mary R. (Fed)</cp:lastModifiedBy>
  <cp:revision>65</cp:revision>
  <dcterms:created xsi:type="dcterms:W3CDTF">2022-03-24T02:35:44Z</dcterms:created>
  <dcterms:modified xsi:type="dcterms:W3CDTF">2024-03-29T13:45:25Z</dcterms:modified>
</cp:coreProperties>
</file>