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26"/>
  </p:notesMasterIdLst>
  <p:sldIdLst>
    <p:sldId id="256" r:id="rId2"/>
    <p:sldId id="294" r:id="rId3"/>
    <p:sldId id="296" r:id="rId4"/>
    <p:sldId id="297" r:id="rId5"/>
    <p:sldId id="295" r:id="rId6"/>
    <p:sldId id="288" r:id="rId7"/>
    <p:sldId id="286" r:id="rId8"/>
    <p:sldId id="289" r:id="rId9"/>
    <p:sldId id="292" r:id="rId10"/>
    <p:sldId id="298" r:id="rId11"/>
    <p:sldId id="259" r:id="rId12"/>
    <p:sldId id="279" r:id="rId13"/>
    <p:sldId id="272" r:id="rId14"/>
    <p:sldId id="280" r:id="rId15"/>
    <p:sldId id="276" r:id="rId16"/>
    <p:sldId id="293" r:id="rId17"/>
    <p:sldId id="281" r:id="rId18"/>
    <p:sldId id="275" r:id="rId19"/>
    <p:sldId id="282" r:id="rId20"/>
    <p:sldId id="271" r:id="rId21"/>
    <p:sldId id="278" r:id="rId22"/>
    <p:sldId id="299" r:id="rId23"/>
    <p:sldId id="290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70" autoAdjust="0"/>
  </p:normalViewPr>
  <p:slideViewPr>
    <p:cSldViewPr snapToGrid="0">
      <p:cViewPr varScale="1">
        <p:scale>
          <a:sx n="105" d="100"/>
          <a:sy n="105" d="100"/>
        </p:scale>
        <p:origin x="10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83BEB-BC19-4F39-8CD8-91E2ED95520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8F56C81-0BF8-46EB-8154-3E99BD0E77B8}">
      <dgm:prSet/>
      <dgm:spPr/>
      <dgm:t>
        <a:bodyPr/>
        <a:lstStyle/>
        <a:p>
          <a:pPr>
            <a:defRPr cap="all"/>
          </a:pPr>
          <a:r>
            <a:rPr lang="en-US"/>
            <a:t>Question A entails question B if every answer to B is also a correct answer to A</a:t>
          </a:r>
        </a:p>
      </dgm:t>
    </dgm:pt>
    <dgm:pt modelId="{2D3A443D-CD27-448C-9C27-3261293C0644}" type="parTrans" cxnId="{205F0A67-05E6-4687-B588-F5D0EEB85794}">
      <dgm:prSet/>
      <dgm:spPr/>
      <dgm:t>
        <a:bodyPr/>
        <a:lstStyle/>
        <a:p>
          <a:endParaRPr lang="en-US"/>
        </a:p>
      </dgm:t>
    </dgm:pt>
    <dgm:pt modelId="{93F57D2B-A82D-42D5-881A-43E4B4DE4DF7}" type="sibTrans" cxnId="{205F0A67-05E6-4687-B588-F5D0EEB85794}">
      <dgm:prSet/>
      <dgm:spPr/>
      <dgm:t>
        <a:bodyPr/>
        <a:lstStyle/>
        <a:p>
          <a:endParaRPr lang="en-US"/>
        </a:p>
      </dgm:t>
    </dgm:pt>
    <dgm:pt modelId="{E68E5C82-84A5-4ABC-A56D-4B97282DB3BF}">
      <dgm:prSet/>
      <dgm:spPr/>
      <dgm:t>
        <a:bodyPr/>
        <a:lstStyle/>
        <a:p>
          <a:pPr>
            <a:defRPr cap="all"/>
          </a:pPr>
          <a:r>
            <a:rPr lang="en-US"/>
            <a:t>Question A can be considered a “superquestion” and question B a “subquestion”</a:t>
          </a:r>
        </a:p>
      </dgm:t>
    </dgm:pt>
    <dgm:pt modelId="{552D940C-5186-4EA9-9406-4B59E7DA9524}" type="parTrans" cxnId="{D1DBD4D8-8D4D-4AC5-B7B1-62BB0EC0EB37}">
      <dgm:prSet/>
      <dgm:spPr/>
      <dgm:t>
        <a:bodyPr/>
        <a:lstStyle/>
        <a:p>
          <a:endParaRPr lang="en-US"/>
        </a:p>
      </dgm:t>
    </dgm:pt>
    <dgm:pt modelId="{56FEFF05-6F00-483B-94EF-727311DB5D8E}" type="sibTrans" cxnId="{D1DBD4D8-8D4D-4AC5-B7B1-62BB0EC0EB37}">
      <dgm:prSet/>
      <dgm:spPr/>
      <dgm:t>
        <a:bodyPr/>
        <a:lstStyle/>
        <a:p>
          <a:endParaRPr lang="en-US"/>
        </a:p>
      </dgm:t>
    </dgm:pt>
    <dgm:pt modelId="{119A5F6F-F87B-44A9-88F6-47427D1E51A9}" type="pres">
      <dgm:prSet presAssocID="{AD583BEB-BC19-4F39-8CD8-91E2ED955204}" presName="root" presStyleCnt="0">
        <dgm:presLayoutVars>
          <dgm:dir/>
          <dgm:resizeHandles val="exact"/>
        </dgm:presLayoutVars>
      </dgm:prSet>
      <dgm:spPr/>
    </dgm:pt>
    <dgm:pt modelId="{5D9F7E82-3DF2-4C61-8350-F0385276EBCC}" type="pres">
      <dgm:prSet presAssocID="{F8F56C81-0BF8-46EB-8154-3E99BD0E77B8}" presName="compNode" presStyleCnt="0"/>
      <dgm:spPr/>
    </dgm:pt>
    <dgm:pt modelId="{F8B2D733-14F5-4269-B5E2-F7692338B549}" type="pres">
      <dgm:prSet presAssocID="{F8F56C81-0BF8-46EB-8154-3E99BD0E77B8}" presName="iconBgRect" presStyleLbl="bgShp" presStyleIdx="0" presStyleCnt="2"/>
      <dgm:spPr/>
    </dgm:pt>
    <dgm:pt modelId="{437240D1-B48D-4FAE-AB70-5E393AB21C93}" type="pres">
      <dgm:prSet presAssocID="{F8F56C81-0BF8-46EB-8154-3E99BD0E77B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683CE14-81DC-475C-96D2-D92BF7EEA8B0}" type="pres">
      <dgm:prSet presAssocID="{F8F56C81-0BF8-46EB-8154-3E99BD0E77B8}" presName="spaceRect" presStyleCnt="0"/>
      <dgm:spPr/>
    </dgm:pt>
    <dgm:pt modelId="{CD9E898E-893C-4A8B-8C27-0CB90A523C60}" type="pres">
      <dgm:prSet presAssocID="{F8F56C81-0BF8-46EB-8154-3E99BD0E77B8}" presName="textRect" presStyleLbl="revTx" presStyleIdx="0" presStyleCnt="2">
        <dgm:presLayoutVars>
          <dgm:chMax val="1"/>
          <dgm:chPref val="1"/>
        </dgm:presLayoutVars>
      </dgm:prSet>
      <dgm:spPr/>
    </dgm:pt>
    <dgm:pt modelId="{7F0DA79C-E8B6-4C43-B90C-F8195191CEC1}" type="pres">
      <dgm:prSet presAssocID="{93F57D2B-A82D-42D5-881A-43E4B4DE4DF7}" presName="sibTrans" presStyleCnt="0"/>
      <dgm:spPr/>
    </dgm:pt>
    <dgm:pt modelId="{C778953A-1FC8-418B-AAEC-28517FF14A97}" type="pres">
      <dgm:prSet presAssocID="{E68E5C82-84A5-4ABC-A56D-4B97282DB3BF}" presName="compNode" presStyleCnt="0"/>
      <dgm:spPr/>
    </dgm:pt>
    <dgm:pt modelId="{36BF73E9-933E-4888-B04B-E21142954165}" type="pres">
      <dgm:prSet presAssocID="{E68E5C82-84A5-4ABC-A56D-4B97282DB3BF}" presName="iconBgRect" presStyleLbl="bgShp" presStyleIdx="1" presStyleCnt="2"/>
      <dgm:spPr/>
    </dgm:pt>
    <dgm:pt modelId="{3A253E8B-1C5C-4116-89D1-0341F8BBADC8}" type="pres">
      <dgm:prSet presAssocID="{E68E5C82-84A5-4ABC-A56D-4B97282DB3B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A1F2002E-D6BE-4849-84C2-DD202DF31DF2}" type="pres">
      <dgm:prSet presAssocID="{E68E5C82-84A5-4ABC-A56D-4B97282DB3BF}" presName="spaceRect" presStyleCnt="0"/>
      <dgm:spPr/>
    </dgm:pt>
    <dgm:pt modelId="{BB80096C-35B4-4BB6-BD0B-99F6A2302D74}" type="pres">
      <dgm:prSet presAssocID="{E68E5C82-84A5-4ABC-A56D-4B97282DB3B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F934E33-E50C-4AD1-862E-205B356D986B}" type="presOf" srcId="{E68E5C82-84A5-4ABC-A56D-4B97282DB3BF}" destId="{BB80096C-35B4-4BB6-BD0B-99F6A2302D74}" srcOrd="0" destOrd="0" presId="urn:microsoft.com/office/officeart/2018/5/layout/IconCircleLabelList"/>
    <dgm:cxn modelId="{205F0A67-05E6-4687-B588-F5D0EEB85794}" srcId="{AD583BEB-BC19-4F39-8CD8-91E2ED955204}" destId="{F8F56C81-0BF8-46EB-8154-3E99BD0E77B8}" srcOrd="0" destOrd="0" parTransId="{2D3A443D-CD27-448C-9C27-3261293C0644}" sibTransId="{93F57D2B-A82D-42D5-881A-43E4B4DE4DF7}"/>
    <dgm:cxn modelId="{FCB6756E-844A-4DD5-8427-97859A867C65}" type="presOf" srcId="{F8F56C81-0BF8-46EB-8154-3E99BD0E77B8}" destId="{CD9E898E-893C-4A8B-8C27-0CB90A523C60}" srcOrd="0" destOrd="0" presId="urn:microsoft.com/office/officeart/2018/5/layout/IconCircleLabelList"/>
    <dgm:cxn modelId="{275412BA-8B11-4F02-907E-60006D85D008}" type="presOf" srcId="{AD583BEB-BC19-4F39-8CD8-91E2ED955204}" destId="{119A5F6F-F87B-44A9-88F6-47427D1E51A9}" srcOrd="0" destOrd="0" presId="urn:microsoft.com/office/officeart/2018/5/layout/IconCircleLabelList"/>
    <dgm:cxn modelId="{D1DBD4D8-8D4D-4AC5-B7B1-62BB0EC0EB37}" srcId="{AD583BEB-BC19-4F39-8CD8-91E2ED955204}" destId="{E68E5C82-84A5-4ABC-A56D-4B97282DB3BF}" srcOrd="1" destOrd="0" parTransId="{552D940C-5186-4EA9-9406-4B59E7DA9524}" sibTransId="{56FEFF05-6F00-483B-94EF-727311DB5D8E}"/>
    <dgm:cxn modelId="{345AC6CD-9806-44D8-8E45-17D7C837263D}" type="presParOf" srcId="{119A5F6F-F87B-44A9-88F6-47427D1E51A9}" destId="{5D9F7E82-3DF2-4C61-8350-F0385276EBCC}" srcOrd="0" destOrd="0" presId="urn:microsoft.com/office/officeart/2018/5/layout/IconCircleLabelList"/>
    <dgm:cxn modelId="{D0B362B5-9F23-4651-BB97-EE7B89F6C8EF}" type="presParOf" srcId="{5D9F7E82-3DF2-4C61-8350-F0385276EBCC}" destId="{F8B2D733-14F5-4269-B5E2-F7692338B549}" srcOrd="0" destOrd="0" presId="urn:microsoft.com/office/officeart/2018/5/layout/IconCircleLabelList"/>
    <dgm:cxn modelId="{C3526603-3E33-4E88-B255-8786775569CC}" type="presParOf" srcId="{5D9F7E82-3DF2-4C61-8350-F0385276EBCC}" destId="{437240D1-B48D-4FAE-AB70-5E393AB21C93}" srcOrd="1" destOrd="0" presId="urn:microsoft.com/office/officeart/2018/5/layout/IconCircleLabelList"/>
    <dgm:cxn modelId="{21C75E4E-469A-464F-BC62-30785631282F}" type="presParOf" srcId="{5D9F7E82-3DF2-4C61-8350-F0385276EBCC}" destId="{7683CE14-81DC-475C-96D2-D92BF7EEA8B0}" srcOrd="2" destOrd="0" presId="urn:microsoft.com/office/officeart/2018/5/layout/IconCircleLabelList"/>
    <dgm:cxn modelId="{F079FFDE-891E-4F7D-B099-68696E279807}" type="presParOf" srcId="{5D9F7E82-3DF2-4C61-8350-F0385276EBCC}" destId="{CD9E898E-893C-4A8B-8C27-0CB90A523C60}" srcOrd="3" destOrd="0" presId="urn:microsoft.com/office/officeart/2018/5/layout/IconCircleLabelList"/>
    <dgm:cxn modelId="{AB6F4795-3E61-43E4-947C-E88DD4EE145C}" type="presParOf" srcId="{119A5F6F-F87B-44A9-88F6-47427D1E51A9}" destId="{7F0DA79C-E8B6-4C43-B90C-F8195191CEC1}" srcOrd="1" destOrd="0" presId="urn:microsoft.com/office/officeart/2018/5/layout/IconCircleLabelList"/>
    <dgm:cxn modelId="{E2A6D710-5143-4BF8-955A-20DA5E7C0EB5}" type="presParOf" srcId="{119A5F6F-F87B-44A9-88F6-47427D1E51A9}" destId="{C778953A-1FC8-418B-AAEC-28517FF14A97}" srcOrd="2" destOrd="0" presId="urn:microsoft.com/office/officeart/2018/5/layout/IconCircleLabelList"/>
    <dgm:cxn modelId="{32FBE666-C9DD-41A6-880E-B7E05C17EE9D}" type="presParOf" srcId="{C778953A-1FC8-418B-AAEC-28517FF14A97}" destId="{36BF73E9-933E-4888-B04B-E21142954165}" srcOrd="0" destOrd="0" presId="urn:microsoft.com/office/officeart/2018/5/layout/IconCircleLabelList"/>
    <dgm:cxn modelId="{B300D503-0BCD-4B98-B948-B03BB5742EC7}" type="presParOf" srcId="{C778953A-1FC8-418B-AAEC-28517FF14A97}" destId="{3A253E8B-1C5C-4116-89D1-0341F8BBADC8}" srcOrd="1" destOrd="0" presId="urn:microsoft.com/office/officeart/2018/5/layout/IconCircleLabelList"/>
    <dgm:cxn modelId="{77108FB2-376E-4D88-B327-B3978AE08370}" type="presParOf" srcId="{C778953A-1FC8-418B-AAEC-28517FF14A97}" destId="{A1F2002E-D6BE-4849-84C2-DD202DF31DF2}" srcOrd="2" destOrd="0" presId="urn:microsoft.com/office/officeart/2018/5/layout/IconCircleLabelList"/>
    <dgm:cxn modelId="{8DC86E86-4CA6-461F-A8B9-9B05A20917E1}" type="presParOf" srcId="{C778953A-1FC8-418B-AAEC-28517FF14A97}" destId="{BB80096C-35B4-4BB6-BD0B-99F6A2302D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31F15-B635-46C2-B292-9F66BA959B5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6E43B5-29F7-4B71-AAB0-34D477727115}">
      <dgm:prSet/>
      <dgm:spPr/>
      <dgm:t>
        <a:bodyPr/>
        <a:lstStyle/>
        <a:p>
          <a:r>
            <a:rPr lang="en-US"/>
            <a:t>Predict possible questions for a document</a:t>
          </a:r>
        </a:p>
      </dgm:t>
    </dgm:pt>
    <dgm:pt modelId="{CE5219D7-7512-4F5B-A991-4F4E1C0485F6}" type="parTrans" cxnId="{6A795E4D-5FDC-4AF4-89E1-E2DAE96ADAE6}">
      <dgm:prSet/>
      <dgm:spPr/>
      <dgm:t>
        <a:bodyPr/>
        <a:lstStyle/>
        <a:p>
          <a:endParaRPr lang="en-US"/>
        </a:p>
      </dgm:t>
    </dgm:pt>
    <dgm:pt modelId="{B45721C5-A2E3-4DC9-917C-834F314346C0}" type="sibTrans" cxnId="{6A795E4D-5FDC-4AF4-89E1-E2DAE96ADAE6}">
      <dgm:prSet/>
      <dgm:spPr/>
      <dgm:t>
        <a:bodyPr/>
        <a:lstStyle/>
        <a:p>
          <a:endParaRPr lang="en-US"/>
        </a:p>
      </dgm:t>
    </dgm:pt>
    <dgm:pt modelId="{20AA6155-D1F5-4CA2-A890-84163EB5E6E8}">
      <dgm:prSet/>
      <dgm:spPr/>
      <dgm:t>
        <a:bodyPr/>
        <a:lstStyle/>
        <a:p>
          <a:r>
            <a:rPr lang="en-US"/>
            <a:t>Append those predicted questions to the document during indexing to improve search results</a:t>
          </a:r>
        </a:p>
      </dgm:t>
    </dgm:pt>
    <dgm:pt modelId="{55133638-C0E0-450D-9E70-F35E71DFD234}" type="parTrans" cxnId="{9F07942D-3B16-4046-9134-822ACB12124D}">
      <dgm:prSet/>
      <dgm:spPr/>
      <dgm:t>
        <a:bodyPr/>
        <a:lstStyle/>
        <a:p>
          <a:endParaRPr lang="en-US"/>
        </a:p>
      </dgm:t>
    </dgm:pt>
    <dgm:pt modelId="{8D770348-796B-47B5-A0A4-4FB76DDD27ED}" type="sibTrans" cxnId="{9F07942D-3B16-4046-9134-822ACB12124D}">
      <dgm:prSet/>
      <dgm:spPr/>
      <dgm:t>
        <a:bodyPr/>
        <a:lstStyle/>
        <a:p>
          <a:endParaRPr lang="en-US"/>
        </a:p>
      </dgm:t>
    </dgm:pt>
    <dgm:pt modelId="{24A522C5-6D55-464B-9590-5E046F095102}">
      <dgm:prSet/>
      <dgm:spPr/>
      <dgm:t>
        <a:bodyPr/>
        <a:lstStyle/>
        <a:p>
          <a:r>
            <a:rPr lang="en-US"/>
            <a:t>Typically used with classical term-based retrieval techniques such as BM25</a:t>
          </a:r>
        </a:p>
      </dgm:t>
    </dgm:pt>
    <dgm:pt modelId="{0DF09FEB-316E-43F1-AB52-16E3A6914648}" type="parTrans" cxnId="{CABA732F-F4A9-4BE9-A22D-9DFD1C85262F}">
      <dgm:prSet/>
      <dgm:spPr/>
      <dgm:t>
        <a:bodyPr/>
        <a:lstStyle/>
        <a:p>
          <a:endParaRPr lang="en-US"/>
        </a:p>
      </dgm:t>
    </dgm:pt>
    <dgm:pt modelId="{D8DD44C7-B3B1-47A4-82D5-0FCF1D098EF1}" type="sibTrans" cxnId="{CABA732F-F4A9-4BE9-A22D-9DFD1C85262F}">
      <dgm:prSet/>
      <dgm:spPr/>
      <dgm:t>
        <a:bodyPr/>
        <a:lstStyle/>
        <a:p>
          <a:endParaRPr lang="en-US"/>
        </a:p>
      </dgm:t>
    </dgm:pt>
    <dgm:pt modelId="{A2A590C0-DC16-4777-ADB7-09F4DE72D978}" type="pres">
      <dgm:prSet presAssocID="{D4431F15-B635-46C2-B292-9F66BA959B5D}" presName="outerComposite" presStyleCnt="0">
        <dgm:presLayoutVars>
          <dgm:chMax val="5"/>
          <dgm:dir/>
          <dgm:resizeHandles val="exact"/>
        </dgm:presLayoutVars>
      </dgm:prSet>
      <dgm:spPr/>
    </dgm:pt>
    <dgm:pt modelId="{E77E850B-4AB1-42D8-A607-6C3EA8DA6DD2}" type="pres">
      <dgm:prSet presAssocID="{D4431F15-B635-46C2-B292-9F66BA959B5D}" presName="dummyMaxCanvas" presStyleCnt="0">
        <dgm:presLayoutVars/>
      </dgm:prSet>
      <dgm:spPr/>
    </dgm:pt>
    <dgm:pt modelId="{B2BD26F6-FA44-47F4-A591-F2EE3A89B1B7}" type="pres">
      <dgm:prSet presAssocID="{D4431F15-B635-46C2-B292-9F66BA959B5D}" presName="ThreeNodes_1" presStyleLbl="node1" presStyleIdx="0" presStyleCnt="3">
        <dgm:presLayoutVars>
          <dgm:bulletEnabled val="1"/>
        </dgm:presLayoutVars>
      </dgm:prSet>
      <dgm:spPr/>
    </dgm:pt>
    <dgm:pt modelId="{9EB71974-4A6B-45BE-A4F0-757E95D2F902}" type="pres">
      <dgm:prSet presAssocID="{D4431F15-B635-46C2-B292-9F66BA959B5D}" presName="ThreeNodes_2" presStyleLbl="node1" presStyleIdx="1" presStyleCnt="3">
        <dgm:presLayoutVars>
          <dgm:bulletEnabled val="1"/>
        </dgm:presLayoutVars>
      </dgm:prSet>
      <dgm:spPr/>
    </dgm:pt>
    <dgm:pt modelId="{CB0FCE44-D011-47F8-A850-DAC506C97578}" type="pres">
      <dgm:prSet presAssocID="{D4431F15-B635-46C2-B292-9F66BA959B5D}" presName="ThreeNodes_3" presStyleLbl="node1" presStyleIdx="2" presStyleCnt="3">
        <dgm:presLayoutVars>
          <dgm:bulletEnabled val="1"/>
        </dgm:presLayoutVars>
      </dgm:prSet>
      <dgm:spPr/>
    </dgm:pt>
    <dgm:pt modelId="{54940521-8C92-4C55-99A9-9113DEA2C4F0}" type="pres">
      <dgm:prSet presAssocID="{D4431F15-B635-46C2-B292-9F66BA959B5D}" presName="ThreeConn_1-2" presStyleLbl="fgAccFollowNode1" presStyleIdx="0" presStyleCnt="2">
        <dgm:presLayoutVars>
          <dgm:bulletEnabled val="1"/>
        </dgm:presLayoutVars>
      </dgm:prSet>
      <dgm:spPr/>
    </dgm:pt>
    <dgm:pt modelId="{F252C1D3-F176-45F8-AFF7-FC0A971304B5}" type="pres">
      <dgm:prSet presAssocID="{D4431F15-B635-46C2-B292-9F66BA959B5D}" presName="ThreeConn_2-3" presStyleLbl="fgAccFollowNode1" presStyleIdx="1" presStyleCnt="2">
        <dgm:presLayoutVars>
          <dgm:bulletEnabled val="1"/>
        </dgm:presLayoutVars>
      </dgm:prSet>
      <dgm:spPr/>
    </dgm:pt>
    <dgm:pt modelId="{6F733D91-EC79-4DE6-8723-4877B46BBB52}" type="pres">
      <dgm:prSet presAssocID="{D4431F15-B635-46C2-B292-9F66BA959B5D}" presName="ThreeNodes_1_text" presStyleLbl="node1" presStyleIdx="2" presStyleCnt="3">
        <dgm:presLayoutVars>
          <dgm:bulletEnabled val="1"/>
        </dgm:presLayoutVars>
      </dgm:prSet>
      <dgm:spPr/>
    </dgm:pt>
    <dgm:pt modelId="{E8745565-D7A9-4A7B-836C-B5FC51C59CF9}" type="pres">
      <dgm:prSet presAssocID="{D4431F15-B635-46C2-B292-9F66BA959B5D}" presName="ThreeNodes_2_text" presStyleLbl="node1" presStyleIdx="2" presStyleCnt="3">
        <dgm:presLayoutVars>
          <dgm:bulletEnabled val="1"/>
        </dgm:presLayoutVars>
      </dgm:prSet>
      <dgm:spPr/>
    </dgm:pt>
    <dgm:pt modelId="{26B14094-E0B0-4258-95D0-D76A0167B035}" type="pres">
      <dgm:prSet presAssocID="{D4431F15-B635-46C2-B292-9F66BA959B5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F07942D-3B16-4046-9134-822ACB12124D}" srcId="{D4431F15-B635-46C2-B292-9F66BA959B5D}" destId="{20AA6155-D1F5-4CA2-A890-84163EB5E6E8}" srcOrd="1" destOrd="0" parTransId="{55133638-C0E0-450D-9E70-F35E71DFD234}" sibTransId="{8D770348-796B-47B5-A0A4-4FB76DDD27ED}"/>
    <dgm:cxn modelId="{CABA732F-F4A9-4BE9-A22D-9DFD1C85262F}" srcId="{D4431F15-B635-46C2-B292-9F66BA959B5D}" destId="{24A522C5-6D55-464B-9590-5E046F095102}" srcOrd="2" destOrd="0" parTransId="{0DF09FEB-316E-43F1-AB52-16E3A6914648}" sibTransId="{D8DD44C7-B3B1-47A4-82D5-0FCF1D098EF1}"/>
    <dgm:cxn modelId="{1A724E40-8255-4A36-B7F8-DDED454026D5}" type="presOf" srcId="{D4431F15-B635-46C2-B292-9F66BA959B5D}" destId="{A2A590C0-DC16-4777-ADB7-09F4DE72D978}" srcOrd="0" destOrd="0" presId="urn:microsoft.com/office/officeart/2005/8/layout/vProcess5"/>
    <dgm:cxn modelId="{FBA1DB5E-0A50-497C-835B-1746A7CBFB71}" type="presOf" srcId="{2E6E43B5-29F7-4B71-AAB0-34D477727115}" destId="{6F733D91-EC79-4DE6-8723-4877B46BBB52}" srcOrd="1" destOrd="0" presId="urn:microsoft.com/office/officeart/2005/8/layout/vProcess5"/>
    <dgm:cxn modelId="{E55EB560-D51E-4B3F-94C0-87D2274A7332}" type="presOf" srcId="{8D770348-796B-47B5-A0A4-4FB76DDD27ED}" destId="{F252C1D3-F176-45F8-AFF7-FC0A971304B5}" srcOrd="0" destOrd="0" presId="urn:microsoft.com/office/officeart/2005/8/layout/vProcess5"/>
    <dgm:cxn modelId="{BC4C6241-E64B-46F9-8611-1AD479C05198}" type="presOf" srcId="{20AA6155-D1F5-4CA2-A890-84163EB5E6E8}" destId="{E8745565-D7A9-4A7B-836C-B5FC51C59CF9}" srcOrd="1" destOrd="0" presId="urn:microsoft.com/office/officeart/2005/8/layout/vProcess5"/>
    <dgm:cxn modelId="{50800547-47FD-4128-89E6-BB077625C0A3}" type="presOf" srcId="{24A522C5-6D55-464B-9590-5E046F095102}" destId="{CB0FCE44-D011-47F8-A850-DAC506C97578}" srcOrd="0" destOrd="0" presId="urn:microsoft.com/office/officeart/2005/8/layout/vProcess5"/>
    <dgm:cxn modelId="{E7A1E76B-B4FD-4711-A384-F1C73C626D14}" type="presOf" srcId="{2E6E43B5-29F7-4B71-AAB0-34D477727115}" destId="{B2BD26F6-FA44-47F4-A591-F2EE3A89B1B7}" srcOrd="0" destOrd="0" presId="urn:microsoft.com/office/officeart/2005/8/layout/vProcess5"/>
    <dgm:cxn modelId="{6A795E4D-5FDC-4AF4-89E1-E2DAE96ADAE6}" srcId="{D4431F15-B635-46C2-B292-9F66BA959B5D}" destId="{2E6E43B5-29F7-4B71-AAB0-34D477727115}" srcOrd="0" destOrd="0" parTransId="{CE5219D7-7512-4F5B-A991-4F4E1C0485F6}" sibTransId="{B45721C5-A2E3-4DC9-917C-834F314346C0}"/>
    <dgm:cxn modelId="{015AF372-6FFD-4ABC-9CF4-792C324B2947}" type="presOf" srcId="{B45721C5-A2E3-4DC9-917C-834F314346C0}" destId="{54940521-8C92-4C55-99A9-9113DEA2C4F0}" srcOrd="0" destOrd="0" presId="urn:microsoft.com/office/officeart/2005/8/layout/vProcess5"/>
    <dgm:cxn modelId="{5B910B9E-39C3-48C6-AE35-61CF2DAAA7DE}" type="presOf" srcId="{20AA6155-D1F5-4CA2-A890-84163EB5E6E8}" destId="{9EB71974-4A6B-45BE-A4F0-757E95D2F902}" srcOrd="0" destOrd="0" presId="urn:microsoft.com/office/officeart/2005/8/layout/vProcess5"/>
    <dgm:cxn modelId="{63F611F6-8EB5-4102-A3DB-DD831D4B8C2F}" type="presOf" srcId="{24A522C5-6D55-464B-9590-5E046F095102}" destId="{26B14094-E0B0-4258-95D0-D76A0167B035}" srcOrd="1" destOrd="0" presId="urn:microsoft.com/office/officeart/2005/8/layout/vProcess5"/>
    <dgm:cxn modelId="{68CF8DAB-DE87-420D-8AD9-9E4BEB4024AE}" type="presParOf" srcId="{A2A590C0-DC16-4777-ADB7-09F4DE72D978}" destId="{E77E850B-4AB1-42D8-A607-6C3EA8DA6DD2}" srcOrd="0" destOrd="0" presId="urn:microsoft.com/office/officeart/2005/8/layout/vProcess5"/>
    <dgm:cxn modelId="{228AE0BC-D4DF-4346-A6A7-6199BDBEC62E}" type="presParOf" srcId="{A2A590C0-DC16-4777-ADB7-09F4DE72D978}" destId="{B2BD26F6-FA44-47F4-A591-F2EE3A89B1B7}" srcOrd="1" destOrd="0" presId="urn:microsoft.com/office/officeart/2005/8/layout/vProcess5"/>
    <dgm:cxn modelId="{DFF7EBA6-A0C1-4766-B213-AA701293691C}" type="presParOf" srcId="{A2A590C0-DC16-4777-ADB7-09F4DE72D978}" destId="{9EB71974-4A6B-45BE-A4F0-757E95D2F902}" srcOrd="2" destOrd="0" presId="urn:microsoft.com/office/officeart/2005/8/layout/vProcess5"/>
    <dgm:cxn modelId="{578022DD-851F-4A60-9CE1-54573B6A70C1}" type="presParOf" srcId="{A2A590C0-DC16-4777-ADB7-09F4DE72D978}" destId="{CB0FCE44-D011-47F8-A850-DAC506C97578}" srcOrd="3" destOrd="0" presId="urn:microsoft.com/office/officeart/2005/8/layout/vProcess5"/>
    <dgm:cxn modelId="{71378BD0-AC74-4F2A-9B09-2D0BE3848C36}" type="presParOf" srcId="{A2A590C0-DC16-4777-ADB7-09F4DE72D978}" destId="{54940521-8C92-4C55-99A9-9113DEA2C4F0}" srcOrd="4" destOrd="0" presId="urn:microsoft.com/office/officeart/2005/8/layout/vProcess5"/>
    <dgm:cxn modelId="{75065B1E-BA95-4838-BFFE-97ED4AAAA2BF}" type="presParOf" srcId="{A2A590C0-DC16-4777-ADB7-09F4DE72D978}" destId="{F252C1D3-F176-45F8-AFF7-FC0A971304B5}" srcOrd="5" destOrd="0" presId="urn:microsoft.com/office/officeart/2005/8/layout/vProcess5"/>
    <dgm:cxn modelId="{424D034D-10BA-4F6A-B191-384DC4E26E6C}" type="presParOf" srcId="{A2A590C0-DC16-4777-ADB7-09F4DE72D978}" destId="{6F733D91-EC79-4DE6-8723-4877B46BBB52}" srcOrd="6" destOrd="0" presId="urn:microsoft.com/office/officeart/2005/8/layout/vProcess5"/>
    <dgm:cxn modelId="{CDEB8C1A-4681-4EB6-9F96-BAC84E558F42}" type="presParOf" srcId="{A2A590C0-DC16-4777-ADB7-09F4DE72D978}" destId="{E8745565-D7A9-4A7B-836C-B5FC51C59CF9}" srcOrd="7" destOrd="0" presId="urn:microsoft.com/office/officeart/2005/8/layout/vProcess5"/>
    <dgm:cxn modelId="{6762C0BF-007C-4C46-8306-D1F0AF190CCB}" type="presParOf" srcId="{A2A590C0-DC16-4777-ADB7-09F4DE72D978}" destId="{26B14094-E0B0-4258-95D0-D76A0167B03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34291E-730D-4E14-BDFA-91156C83F27C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8B4FA9F-B77D-4FA6-AADB-680A3CA938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T5 model (docTTTTTquery) trained on MSMARCO to generate questions from answers</a:t>
          </a:r>
        </a:p>
      </dgm:t>
    </dgm:pt>
    <dgm:pt modelId="{AA37118F-F364-45F8-8817-7038C4B27FAD}" type="parTrans" cxnId="{A649CA70-2862-40BE-B854-C920B796655F}">
      <dgm:prSet/>
      <dgm:spPr/>
      <dgm:t>
        <a:bodyPr/>
        <a:lstStyle/>
        <a:p>
          <a:endParaRPr lang="en-US"/>
        </a:p>
      </dgm:t>
    </dgm:pt>
    <dgm:pt modelId="{88B6DD35-24D1-49E1-8000-198E4A399AC9}" type="sibTrans" cxnId="{A649CA70-2862-40BE-B854-C920B796655F}">
      <dgm:prSet/>
      <dgm:spPr/>
      <dgm:t>
        <a:bodyPr/>
        <a:lstStyle/>
        <a:p>
          <a:endParaRPr lang="en-US"/>
        </a:p>
      </dgm:t>
    </dgm:pt>
    <dgm:pt modelId="{140A9B52-4118-4196-9034-75876F9CB1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 questions are generated for every answer provided by the context-ranking module</a:t>
          </a:r>
        </a:p>
      </dgm:t>
    </dgm:pt>
    <dgm:pt modelId="{D74C5AC9-F821-4C38-A0C3-2B8D32ABC10A}" type="parTrans" cxnId="{C6D8AA85-AEDE-43FB-AB7A-FE6AC75E1FD3}">
      <dgm:prSet/>
      <dgm:spPr/>
      <dgm:t>
        <a:bodyPr/>
        <a:lstStyle/>
        <a:p>
          <a:endParaRPr lang="en-US"/>
        </a:p>
      </dgm:t>
    </dgm:pt>
    <dgm:pt modelId="{753D2E95-F3A9-4374-8698-C6A83F030E96}" type="sibTrans" cxnId="{C6D8AA85-AEDE-43FB-AB7A-FE6AC75E1FD3}">
      <dgm:prSet/>
      <dgm:spPr/>
      <dgm:t>
        <a:bodyPr/>
        <a:lstStyle/>
        <a:p>
          <a:endParaRPr lang="en-US"/>
        </a:p>
      </dgm:t>
    </dgm:pt>
    <dgm:pt modelId="{B725CBB1-D5FF-4B43-B2A8-94B443B65286}" type="pres">
      <dgm:prSet presAssocID="{C934291E-730D-4E14-BDFA-91156C83F27C}" presName="diagram" presStyleCnt="0">
        <dgm:presLayoutVars>
          <dgm:dir/>
          <dgm:resizeHandles/>
        </dgm:presLayoutVars>
      </dgm:prSet>
      <dgm:spPr/>
    </dgm:pt>
    <dgm:pt modelId="{0B95732A-A7EE-4546-B5D8-28855C24DED3}" type="pres">
      <dgm:prSet presAssocID="{A8B4FA9F-B77D-4FA6-AADB-680A3CA9380D}" presName="firstNode" presStyleLbl="node1" presStyleIdx="0" presStyleCnt="2">
        <dgm:presLayoutVars>
          <dgm:bulletEnabled val="1"/>
        </dgm:presLayoutVars>
      </dgm:prSet>
      <dgm:spPr/>
    </dgm:pt>
    <dgm:pt modelId="{B2835A26-6FF4-49C2-B46F-EE7A1B338DEF}" type="pres">
      <dgm:prSet presAssocID="{88B6DD35-24D1-49E1-8000-198E4A399AC9}" presName="sibTrans" presStyleLbl="sibTrans2D1" presStyleIdx="0" presStyleCnt="1"/>
      <dgm:spPr/>
    </dgm:pt>
    <dgm:pt modelId="{30FC4E71-2349-41E1-8DD6-B7060A79AE34}" type="pres">
      <dgm:prSet presAssocID="{140A9B52-4118-4196-9034-75876F9CB1E1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FBD52F06-7540-4D21-AB19-B7C4BF24151E}" type="presOf" srcId="{A8B4FA9F-B77D-4FA6-AADB-680A3CA9380D}" destId="{0B95732A-A7EE-4546-B5D8-28855C24DED3}" srcOrd="0" destOrd="0" presId="urn:microsoft.com/office/officeart/2005/8/layout/bProcess2"/>
    <dgm:cxn modelId="{35F33B0D-ED77-42BF-8663-0AB9CB8521E4}" type="presOf" srcId="{C934291E-730D-4E14-BDFA-91156C83F27C}" destId="{B725CBB1-D5FF-4B43-B2A8-94B443B65286}" srcOrd="0" destOrd="0" presId="urn:microsoft.com/office/officeart/2005/8/layout/bProcess2"/>
    <dgm:cxn modelId="{A649CA70-2862-40BE-B854-C920B796655F}" srcId="{C934291E-730D-4E14-BDFA-91156C83F27C}" destId="{A8B4FA9F-B77D-4FA6-AADB-680A3CA9380D}" srcOrd="0" destOrd="0" parTransId="{AA37118F-F364-45F8-8817-7038C4B27FAD}" sibTransId="{88B6DD35-24D1-49E1-8000-198E4A399AC9}"/>
    <dgm:cxn modelId="{C6D8AA85-AEDE-43FB-AB7A-FE6AC75E1FD3}" srcId="{C934291E-730D-4E14-BDFA-91156C83F27C}" destId="{140A9B52-4118-4196-9034-75876F9CB1E1}" srcOrd="1" destOrd="0" parTransId="{D74C5AC9-F821-4C38-A0C3-2B8D32ABC10A}" sibTransId="{753D2E95-F3A9-4374-8698-C6A83F030E96}"/>
    <dgm:cxn modelId="{D51093B8-6E21-478B-BE45-914A316724A2}" type="presOf" srcId="{140A9B52-4118-4196-9034-75876F9CB1E1}" destId="{30FC4E71-2349-41E1-8DD6-B7060A79AE34}" srcOrd="0" destOrd="0" presId="urn:microsoft.com/office/officeart/2005/8/layout/bProcess2"/>
    <dgm:cxn modelId="{A5A914E0-E8EF-4D0F-80AD-B8B87A185CFF}" type="presOf" srcId="{88B6DD35-24D1-49E1-8000-198E4A399AC9}" destId="{B2835A26-6FF4-49C2-B46F-EE7A1B338DEF}" srcOrd="0" destOrd="0" presId="urn:microsoft.com/office/officeart/2005/8/layout/bProcess2"/>
    <dgm:cxn modelId="{D959A398-F780-479F-8B27-DB35F39CF5BD}" type="presParOf" srcId="{B725CBB1-D5FF-4B43-B2A8-94B443B65286}" destId="{0B95732A-A7EE-4546-B5D8-28855C24DED3}" srcOrd="0" destOrd="0" presId="urn:microsoft.com/office/officeart/2005/8/layout/bProcess2"/>
    <dgm:cxn modelId="{C7E6A1B2-5A5A-4386-8DBC-B2C35DCB6C4A}" type="presParOf" srcId="{B725CBB1-D5FF-4B43-B2A8-94B443B65286}" destId="{B2835A26-6FF4-49C2-B46F-EE7A1B338DEF}" srcOrd="1" destOrd="0" presId="urn:microsoft.com/office/officeart/2005/8/layout/bProcess2"/>
    <dgm:cxn modelId="{05076792-D073-44A2-B832-C9EF7E253721}" type="presParOf" srcId="{B725CBB1-D5FF-4B43-B2A8-94B443B65286}" destId="{30FC4E71-2349-41E1-8DD6-B7060A79AE34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75E33-5B9F-47EC-A7EF-F2B501C1BB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D5383221-B084-4898-940A-80809839A6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Infer presence of nuggets from Answer Nugget Asking Questions produced by the Entailed Question Graph</a:t>
          </a:r>
        </a:p>
      </dgm:t>
    </dgm:pt>
    <dgm:pt modelId="{94878441-0E05-48A1-AB0B-8D1E1BCC0632}" type="parTrans" cxnId="{21D16E7E-9EFB-4A82-8DEE-949068365950}">
      <dgm:prSet/>
      <dgm:spPr/>
      <dgm:t>
        <a:bodyPr/>
        <a:lstStyle/>
        <a:p>
          <a:endParaRPr lang="en-US"/>
        </a:p>
      </dgm:t>
    </dgm:pt>
    <dgm:pt modelId="{D02A9F36-2F05-42D1-A4E1-24228C88C9FA}" type="sibTrans" cxnId="{21D16E7E-9EFB-4A82-8DEE-949068365950}">
      <dgm:prSet/>
      <dgm:spPr/>
      <dgm:t>
        <a:bodyPr/>
        <a:lstStyle/>
        <a:p>
          <a:endParaRPr lang="en-US"/>
        </a:p>
      </dgm:t>
    </dgm:pt>
    <dgm:pt modelId="{E716B962-DB10-4155-94AD-6E4E7E823F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Nugget presence or absence indicates novel quality of answers</a:t>
          </a:r>
        </a:p>
      </dgm:t>
    </dgm:pt>
    <dgm:pt modelId="{630D9A92-46DC-4D44-ACD2-643CE4D98425}" type="parTrans" cxnId="{BC27E9F7-25F4-445F-96EE-6142337F4215}">
      <dgm:prSet/>
      <dgm:spPr/>
      <dgm:t>
        <a:bodyPr/>
        <a:lstStyle/>
        <a:p>
          <a:endParaRPr lang="en-US"/>
        </a:p>
      </dgm:t>
    </dgm:pt>
    <dgm:pt modelId="{C4263070-BCF2-49BA-BDD2-46B4D300B37D}" type="sibTrans" cxnId="{BC27E9F7-25F4-445F-96EE-6142337F4215}">
      <dgm:prSet/>
      <dgm:spPr/>
      <dgm:t>
        <a:bodyPr/>
        <a:lstStyle/>
        <a:p>
          <a:endParaRPr lang="en-US"/>
        </a:p>
      </dgm:t>
    </dgm:pt>
    <dgm:pt modelId="{A6BF83A8-4A5E-465D-B78B-4D74D6565E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Re-rank answers using Normalized Discount Novelty Score (NDNS) algorithm using inferred nuggets</a:t>
          </a:r>
        </a:p>
      </dgm:t>
    </dgm:pt>
    <dgm:pt modelId="{7E8D3897-4709-43BB-8A55-F50930DC18B0}" type="parTrans" cxnId="{E48B98B2-7B55-4FDF-88FB-69285623E033}">
      <dgm:prSet/>
      <dgm:spPr/>
      <dgm:t>
        <a:bodyPr/>
        <a:lstStyle/>
        <a:p>
          <a:endParaRPr lang="en-US"/>
        </a:p>
      </dgm:t>
    </dgm:pt>
    <dgm:pt modelId="{F75916C2-E9F0-4F8B-A052-42C794C57777}" type="sibTrans" cxnId="{E48B98B2-7B55-4FDF-88FB-69285623E033}">
      <dgm:prSet/>
      <dgm:spPr/>
      <dgm:t>
        <a:bodyPr/>
        <a:lstStyle/>
        <a:p>
          <a:endParaRPr lang="en-US"/>
        </a:p>
      </dgm:t>
    </dgm:pt>
    <dgm:pt modelId="{3FB5CC28-8A21-4AC2-9FCB-DE16CF35F34B}" type="pres">
      <dgm:prSet presAssocID="{48675E33-5B9F-47EC-A7EF-F2B501C1BB9D}" presName="root" presStyleCnt="0">
        <dgm:presLayoutVars>
          <dgm:dir/>
          <dgm:resizeHandles val="exact"/>
        </dgm:presLayoutVars>
      </dgm:prSet>
      <dgm:spPr/>
    </dgm:pt>
    <dgm:pt modelId="{03DAA519-958A-4655-8413-8399141550C8}" type="pres">
      <dgm:prSet presAssocID="{D5383221-B084-4898-940A-80809839A6C8}" presName="compNode" presStyleCnt="0"/>
      <dgm:spPr/>
    </dgm:pt>
    <dgm:pt modelId="{127783DB-699B-4633-B03B-66213F87A7C2}" type="pres">
      <dgm:prSet presAssocID="{D5383221-B084-4898-940A-80809839A6C8}" presName="bgRect" presStyleLbl="bgShp" presStyleIdx="0" presStyleCnt="3"/>
      <dgm:spPr/>
    </dgm:pt>
    <dgm:pt modelId="{8CEC1A57-7BFD-4F4F-8DEB-BEE40FDB9710}" type="pres">
      <dgm:prSet presAssocID="{D5383221-B084-4898-940A-80809839A6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C28389A-7799-4457-91C8-82D6D43E06F7}" type="pres">
      <dgm:prSet presAssocID="{D5383221-B084-4898-940A-80809839A6C8}" presName="spaceRect" presStyleCnt="0"/>
      <dgm:spPr/>
    </dgm:pt>
    <dgm:pt modelId="{A1B984D3-47BB-41D6-9001-FDC8C4F1AC6B}" type="pres">
      <dgm:prSet presAssocID="{D5383221-B084-4898-940A-80809839A6C8}" presName="parTx" presStyleLbl="revTx" presStyleIdx="0" presStyleCnt="3">
        <dgm:presLayoutVars>
          <dgm:chMax val="0"/>
          <dgm:chPref val="0"/>
        </dgm:presLayoutVars>
      </dgm:prSet>
      <dgm:spPr/>
    </dgm:pt>
    <dgm:pt modelId="{9A60D532-6649-4A21-9772-3A92853997F5}" type="pres">
      <dgm:prSet presAssocID="{D02A9F36-2F05-42D1-A4E1-24228C88C9FA}" presName="sibTrans" presStyleCnt="0"/>
      <dgm:spPr/>
    </dgm:pt>
    <dgm:pt modelId="{3B64C606-548E-4E74-9D24-4F97BFE4E162}" type="pres">
      <dgm:prSet presAssocID="{E716B962-DB10-4155-94AD-6E4E7E823F85}" presName="compNode" presStyleCnt="0"/>
      <dgm:spPr/>
    </dgm:pt>
    <dgm:pt modelId="{F904E0DE-1803-48BA-A866-708ADF88451B}" type="pres">
      <dgm:prSet presAssocID="{E716B962-DB10-4155-94AD-6E4E7E823F85}" presName="bgRect" presStyleLbl="bgShp" presStyleIdx="1" presStyleCnt="3"/>
      <dgm:spPr/>
    </dgm:pt>
    <dgm:pt modelId="{EF198B97-377E-4788-85CE-CD1107788599}" type="pres">
      <dgm:prSet presAssocID="{E716B962-DB10-4155-94AD-6E4E7E823F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68F792E-FD51-44CD-B17B-E2F1DB9C4190}" type="pres">
      <dgm:prSet presAssocID="{E716B962-DB10-4155-94AD-6E4E7E823F85}" presName="spaceRect" presStyleCnt="0"/>
      <dgm:spPr/>
    </dgm:pt>
    <dgm:pt modelId="{3C292D58-30C4-4744-AA67-413E7BC45AC4}" type="pres">
      <dgm:prSet presAssocID="{E716B962-DB10-4155-94AD-6E4E7E823F85}" presName="parTx" presStyleLbl="revTx" presStyleIdx="1" presStyleCnt="3">
        <dgm:presLayoutVars>
          <dgm:chMax val="0"/>
          <dgm:chPref val="0"/>
        </dgm:presLayoutVars>
      </dgm:prSet>
      <dgm:spPr/>
    </dgm:pt>
    <dgm:pt modelId="{5542A44A-A4EE-42F5-BD22-7C587A52A922}" type="pres">
      <dgm:prSet presAssocID="{C4263070-BCF2-49BA-BDD2-46B4D300B37D}" presName="sibTrans" presStyleCnt="0"/>
      <dgm:spPr/>
    </dgm:pt>
    <dgm:pt modelId="{15FB4E69-8314-476B-8D3F-27485D9F34B4}" type="pres">
      <dgm:prSet presAssocID="{A6BF83A8-4A5E-465D-B78B-4D74D6565E2F}" presName="compNode" presStyleCnt="0"/>
      <dgm:spPr/>
    </dgm:pt>
    <dgm:pt modelId="{F4AC2EC1-444E-4A27-ADDD-110613A25805}" type="pres">
      <dgm:prSet presAssocID="{A6BF83A8-4A5E-465D-B78B-4D74D6565E2F}" presName="bgRect" presStyleLbl="bgShp" presStyleIdx="2" presStyleCnt="3"/>
      <dgm:spPr/>
    </dgm:pt>
    <dgm:pt modelId="{FFF236E4-FF0F-4F96-BB63-19D89112693D}" type="pres">
      <dgm:prSet presAssocID="{A6BF83A8-4A5E-465D-B78B-4D74D6565E2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B79B22AE-2274-4D5E-B605-1DEFC46E8F80}" type="pres">
      <dgm:prSet presAssocID="{A6BF83A8-4A5E-465D-B78B-4D74D6565E2F}" presName="spaceRect" presStyleCnt="0"/>
      <dgm:spPr/>
    </dgm:pt>
    <dgm:pt modelId="{C5ACC8E5-1530-4FAD-BCAA-FE6C0768C00B}" type="pres">
      <dgm:prSet presAssocID="{A6BF83A8-4A5E-465D-B78B-4D74D6565E2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CDD700E-51FA-4829-B556-0B311DDB2A33}" type="presOf" srcId="{A6BF83A8-4A5E-465D-B78B-4D74D6565E2F}" destId="{C5ACC8E5-1530-4FAD-BCAA-FE6C0768C00B}" srcOrd="0" destOrd="0" presId="urn:microsoft.com/office/officeart/2018/2/layout/IconVerticalSolidList"/>
    <dgm:cxn modelId="{911C0666-6B76-4B7C-B926-5380439CD9A2}" type="presOf" srcId="{D5383221-B084-4898-940A-80809839A6C8}" destId="{A1B984D3-47BB-41D6-9001-FDC8C4F1AC6B}" srcOrd="0" destOrd="0" presId="urn:microsoft.com/office/officeart/2018/2/layout/IconVerticalSolidList"/>
    <dgm:cxn modelId="{7ED79C70-1530-4BE6-85A4-E9A0A226556E}" type="presOf" srcId="{E716B962-DB10-4155-94AD-6E4E7E823F85}" destId="{3C292D58-30C4-4744-AA67-413E7BC45AC4}" srcOrd="0" destOrd="0" presId="urn:microsoft.com/office/officeart/2018/2/layout/IconVerticalSolidList"/>
    <dgm:cxn modelId="{21D16E7E-9EFB-4A82-8DEE-949068365950}" srcId="{48675E33-5B9F-47EC-A7EF-F2B501C1BB9D}" destId="{D5383221-B084-4898-940A-80809839A6C8}" srcOrd="0" destOrd="0" parTransId="{94878441-0E05-48A1-AB0B-8D1E1BCC0632}" sibTransId="{D02A9F36-2F05-42D1-A4E1-24228C88C9FA}"/>
    <dgm:cxn modelId="{C69A5087-159C-4407-B185-5EE9D70EBE6D}" type="presOf" srcId="{48675E33-5B9F-47EC-A7EF-F2B501C1BB9D}" destId="{3FB5CC28-8A21-4AC2-9FCB-DE16CF35F34B}" srcOrd="0" destOrd="0" presId="urn:microsoft.com/office/officeart/2018/2/layout/IconVerticalSolidList"/>
    <dgm:cxn modelId="{E48B98B2-7B55-4FDF-88FB-69285623E033}" srcId="{48675E33-5B9F-47EC-A7EF-F2B501C1BB9D}" destId="{A6BF83A8-4A5E-465D-B78B-4D74D6565E2F}" srcOrd="2" destOrd="0" parTransId="{7E8D3897-4709-43BB-8A55-F50930DC18B0}" sibTransId="{F75916C2-E9F0-4F8B-A052-42C794C57777}"/>
    <dgm:cxn modelId="{BC27E9F7-25F4-445F-96EE-6142337F4215}" srcId="{48675E33-5B9F-47EC-A7EF-F2B501C1BB9D}" destId="{E716B962-DB10-4155-94AD-6E4E7E823F85}" srcOrd="1" destOrd="0" parTransId="{630D9A92-46DC-4D44-ACD2-643CE4D98425}" sibTransId="{C4263070-BCF2-49BA-BDD2-46B4D300B37D}"/>
    <dgm:cxn modelId="{B3C90504-07A7-4073-9EF8-F7A1E12CB9A0}" type="presParOf" srcId="{3FB5CC28-8A21-4AC2-9FCB-DE16CF35F34B}" destId="{03DAA519-958A-4655-8413-8399141550C8}" srcOrd="0" destOrd="0" presId="urn:microsoft.com/office/officeart/2018/2/layout/IconVerticalSolidList"/>
    <dgm:cxn modelId="{90A0503A-2965-4091-9A5E-878E99328B70}" type="presParOf" srcId="{03DAA519-958A-4655-8413-8399141550C8}" destId="{127783DB-699B-4633-B03B-66213F87A7C2}" srcOrd="0" destOrd="0" presId="urn:microsoft.com/office/officeart/2018/2/layout/IconVerticalSolidList"/>
    <dgm:cxn modelId="{DFBCFC43-7A8E-45B8-B72E-5A57BA9C8E83}" type="presParOf" srcId="{03DAA519-958A-4655-8413-8399141550C8}" destId="{8CEC1A57-7BFD-4F4F-8DEB-BEE40FDB9710}" srcOrd="1" destOrd="0" presId="urn:microsoft.com/office/officeart/2018/2/layout/IconVerticalSolidList"/>
    <dgm:cxn modelId="{9DA0FAEF-B67C-4305-B851-99C29F757CC5}" type="presParOf" srcId="{03DAA519-958A-4655-8413-8399141550C8}" destId="{FC28389A-7799-4457-91C8-82D6D43E06F7}" srcOrd="2" destOrd="0" presId="urn:microsoft.com/office/officeart/2018/2/layout/IconVerticalSolidList"/>
    <dgm:cxn modelId="{5BF6603C-449C-4053-8595-7CD7378B7D79}" type="presParOf" srcId="{03DAA519-958A-4655-8413-8399141550C8}" destId="{A1B984D3-47BB-41D6-9001-FDC8C4F1AC6B}" srcOrd="3" destOrd="0" presId="urn:microsoft.com/office/officeart/2018/2/layout/IconVerticalSolidList"/>
    <dgm:cxn modelId="{F3440933-1A1B-4098-9047-1AE0A92E4D4C}" type="presParOf" srcId="{3FB5CC28-8A21-4AC2-9FCB-DE16CF35F34B}" destId="{9A60D532-6649-4A21-9772-3A92853997F5}" srcOrd="1" destOrd="0" presId="urn:microsoft.com/office/officeart/2018/2/layout/IconVerticalSolidList"/>
    <dgm:cxn modelId="{BCF3DA16-50DF-4F98-ABEA-5E733B893090}" type="presParOf" srcId="{3FB5CC28-8A21-4AC2-9FCB-DE16CF35F34B}" destId="{3B64C606-548E-4E74-9D24-4F97BFE4E162}" srcOrd="2" destOrd="0" presId="urn:microsoft.com/office/officeart/2018/2/layout/IconVerticalSolidList"/>
    <dgm:cxn modelId="{031F1B12-FE53-4E3F-B6DA-8D03D5D46CCF}" type="presParOf" srcId="{3B64C606-548E-4E74-9D24-4F97BFE4E162}" destId="{F904E0DE-1803-48BA-A866-708ADF88451B}" srcOrd="0" destOrd="0" presId="urn:microsoft.com/office/officeart/2018/2/layout/IconVerticalSolidList"/>
    <dgm:cxn modelId="{79191738-1376-4C98-8D94-28EDAD1E7523}" type="presParOf" srcId="{3B64C606-548E-4E74-9D24-4F97BFE4E162}" destId="{EF198B97-377E-4788-85CE-CD1107788599}" srcOrd="1" destOrd="0" presId="urn:microsoft.com/office/officeart/2018/2/layout/IconVerticalSolidList"/>
    <dgm:cxn modelId="{5B8D6E62-5FF7-4F30-A836-C48DF3D1D033}" type="presParOf" srcId="{3B64C606-548E-4E74-9D24-4F97BFE4E162}" destId="{B68F792E-FD51-44CD-B17B-E2F1DB9C4190}" srcOrd="2" destOrd="0" presId="urn:microsoft.com/office/officeart/2018/2/layout/IconVerticalSolidList"/>
    <dgm:cxn modelId="{48A88B8A-6769-4184-A491-E64B7EFCDAF7}" type="presParOf" srcId="{3B64C606-548E-4E74-9D24-4F97BFE4E162}" destId="{3C292D58-30C4-4744-AA67-413E7BC45AC4}" srcOrd="3" destOrd="0" presId="urn:microsoft.com/office/officeart/2018/2/layout/IconVerticalSolidList"/>
    <dgm:cxn modelId="{2D12224A-E198-4535-8BBE-323DA75100CE}" type="presParOf" srcId="{3FB5CC28-8A21-4AC2-9FCB-DE16CF35F34B}" destId="{5542A44A-A4EE-42F5-BD22-7C587A52A922}" srcOrd="3" destOrd="0" presId="urn:microsoft.com/office/officeart/2018/2/layout/IconVerticalSolidList"/>
    <dgm:cxn modelId="{2DD6D121-160C-49C0-904C-DE5FC8C32D9C}" type="presParOf" srcId="{3FB5CC28-8A21-4AC2-9FCB-DE16CF35F34B}" destId="{15FB4E69-8314-476B-8D3F-27485D9F34B4}" srcOrd="4" destOrd="0" presId="urn:microsoft.com/office/officeart/2018/2/layout/IconVerticalSolidList"/>
    <dgm:cxn modelId="{EE24A2CF-DCD3-4E98-A055-AA67879BE878}" type="presParOf" srcId="{15FB4E69-8314-476B-8D3F-27485D9F34B4}" destId="{F4AC2EC1-444E-4A27-ADDD-110613A25805}" srcOrd="0" destOrd="0" presId="urn:microsoft.com/office/officeart/2018/2/layout/IconVerticalSolidList"/>
    <dgm:cxn modelId="{286920CC-310B-49AF-9EEB-765390429AC0}" type="presParOf" srcId="{15FB4E69-8314-476B-8D3F-27485D9F34B4}" destId="{FFF236E4-FF0F-4F96-BB63-19D89112693D}" srcOrd="1" destOrd="0" presId="urn:microsoft.com/office/officeart/2018/2/layout/IconVerticalSolidList"/>
    <dgm:cxn modelId="{0609F966-7D02-4A2D-B417-42675470C912}" type="presParOf" srcId="{15FB4E69-8314-476B-8D3F-27485D9F34B4}" destId="{B79B22AE-2274-4D5E-B605-1DEFC46E8F80}" srcOrd="2" destOrd="0" presId="urn:microsoft.com/office/officeart/2018/2/layout/IconVerticalSolidList"/>
    <dgm:cxn modelId="{1D5014D7-701A-45FE-8379-06600054EFED}" type="presParOf" srcId="{15FB4E69-8314-476B-8D3F-27485D9F34B4}" destId="{C5ACC8E5-1530-4FAD-BCAA-FE6C0768C0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2D733-14F5-4269-B5E2-F7692338B549}">
      <dsp:nvSpPr>
        <dsp:cNvPr id="0" name=""/>
        <dsp:cNvSpPr/>
      </dsp:nvSpPr>
      <dsp:spPr>
        <a:xfrm>
          <a:off x="2303514" y="294614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240D1-B48D-4FAE-AB70-5E393AB21C93}">
      <dsp:nvSpPr>
        <dsp:cNvPr id="0" name=""/>
        <dsp:cNvSpPr/>
      </dsp:nvSpPr>
      <dsp:spPr>
        <a:xfrm>
          <a:off x="277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E898E-893C-4A8B-8C27-0CB90A523C60}">
      <dsp:nvSpPr>
        <dsp:cNvPr id="0" name=""/>
        <dsp:cNvSpPr/>
      </dsp:nvSpPr>
      <dsp:spPr>
        <a:xfrm>
          <a:off x="160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Question A entails question B if every answer to B is also a correct answer to A</a:t>
          </a:r>
        </a:p>
      </dsp:txBody>
      <dsp:txXfrm>
        <a:off x="1601514" y="3174614"/>
        <a:ext cx="3600000" cy="720000"/>
      </dsp:txXfrm>
    </dsp:sp>
    <dsp:sp modelId="{36BF73E9-933E-4888-B04B-E21142954165}">
      <dsp:nvSpPr>
        <dsp:cNvPr id="0" name=""/>
        <dsp:cNvSpPr/>
      </dsp:nvSpPr>
      <dsp:spPr>
        <a:xfrm>
          <a:off x="6533514" y="294614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53E8B-1C5C-4116-89D1-0341F8BBADC8}">
      <dsp:nvSpPr>
        <dsp:cNvPr id="0" name=""/>
        <dsp:cNvSpPr/>
      </dsp:nvSpPr>
      <dsp:spPr>
        <a:xfrm>
          <a:off x="7001514" y="76261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0096C-35B4-4BB6-BD0B-99F6A2302D74}">
      <dsp:nvSpPr>
        <dsp:cNvPr id="0" name=""/>
        <dsp:cNvSpPr/>
      </dsp:nvSpPr>
      <dsp:spPr>
        <a:xfrm>
          <a:off x="5831514" y="3174614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Question A can be considered a “superquestion” and question B a “subquestion”</a:t>
          </a:r>
        </a:p>
      </dsp:txBody>
      <dsp:txXfrm>
        <a:off x="5831514" y="3174614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D26F6-FA44-47F4-A591-F2EE3A89B1B7}">
      <dsp:nvSpPr>
        <dsp:cNvPr id="0" name=""/>
        <dsp:cNvSpPr/>
      </dsp:nvSpPr>
      <dsp:spPr>
        <a:xfrm>
          <a:off x="0" y="0"/>
          <a:ext cx="6154124" cy="17830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Predict possible questions for a document</a:t>
          </a:r>
        </a:p>
      </dsp:txBody>
      <dsp:txXfrm>
        <a:off x="52225" y="52225"/>
        <a:ext cx="4230040" cy="1678630"/>
      </dsp:txXfrm>
    </dsp:sp>
    <dsp:sp modelId="{9EB71974-4A6B-45BE-A4F0-757E95D2F902}">
      <dsp:nvSpPr>
        <dsp:cNvPr id="0" name=""/>
        <dsp:cNvSpPr/>
      </dsp:nvSpPr>
      <dsp:spPr>
        <a:xfrm>
          <a:off x="543010" y="2080260"/>
          <a:ext cx="6154124" cy="1783080"/>
        </a:xfrm>
        <a:prstGeom prst="roundRect">
          <a:avLst>
            <a:gd name="adj" fmla="val 10000"/>
          </a:avLst>
        </a:prstGeom>
        <a:solidFill>
          <a:schemeClr val="accent2">
            <a:hueOff val="-755153"/>
            <a:satOff val="-94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Append those predicted questions to the document during indexing to improve search results</a:t>
          </a:r>
        </a:p>
      </dsp:txBody>
      <dsp:txXfrm>
        <a:off x="595235" y="2132485"/>
        <a:ext cx="4347661" cy="1678630"/>
      </dsp:txXfrm>
    </dsp:sp>
    <dsp:sp modelId="{CB0FCE44-D011-47F8-A850-DAC506C97578}">
      <dsp:nvSpPr>
        <dsp:cNvPr id="0" name=""/>
        <dsp:cNvSpPr/>
      </dsp:nvSpPr>
      <dsp:spPr>
        <a:xfrm>
          <a:off x="1086021" y="4160520"/>
          <a:ext cx="6154124" cy="1783080"/>
        </a:xfrm>
        <a:prstGeom prst="roundRect">
          <a:avLst>
            <a:gd name="adj" fmla="val 10000"/>
          </a:avLst>
        </a:prstGeom>
        <a:solidFill>
          <a:schemeClr val="accent2">
            <a:hueOff val="-1510305"/>
            <a:satOff val="-188"/>
            <a:lumOff val="6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Typically used with classical term-based retrieval techniques such as BM25</a:t>
          </a:r>
        </a:p>
      </dsp:txBody>
      <dsp:txXfrm>
        <a:off x="1138246" y="4212745"/>
        <a:ext cx="4347661" cy="1678630"/>
      </dsp:txXfrm>
    </dsp:sp>
    <dsp:sp modelId="{54940521-8C92-4C55-99A9-9113DEA2C4F0}">
      <dsp:nvSpPr>
        <dsp:cNvPr id="0" name=""/>
        <dsp:cNvSpPr/>
      </dsp:nvSpPr>
      <dsp:spPr>
        <a:xfrm>
          <a:off x="4995122" y="1352168"/>
          <a:ext cx="1159002" cy="1159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55897" y="1352168"/>
        <a:ext cx="637452" cy="872149"/>
      </dsp:txXfrm>
    </dsp:sp>
    <dsp:sp modelId="{F252C1D3-F176-45F8-AFF7-FC0A971304B5}">
      <dsp:nvSpPr>
        <dsp:cNvPr id="0" name=""/>
        <dsp:cNvSpPr/>
      </dsp:nvSpPr>
      <dsp:spPr>
        <a:xfrm>
          <a:off x="5538133" y="3420541"/>
          <a:ext cx="1159002" cy="1159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57397"/>
            <a:satOff val="2186"/>
            <a:lumOff val="128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057397"/>
              <a:satOff val="2186"/>
              <a:lumOff val="12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98908" y="3420541"/>
        <a:ext cx="637452" cy="872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5732A-A7EE-4546-B5D8-28855C24DED3}">
      <dsp:nvSpPr>
        <dsp:cNvPr id="0" name=""/>
        <dsp:cNvSpPr/>
      </dsp:nvSpPr>
      <dsp:spPr>
        <a:xfrm>
          <a:off x="26493" y="1027"/>
          <a:ext cx="4112744" cy="41127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T5 model (docTTTTTquery) trained on MSMARCO to generate questions from answers</a:t>
          </a:r>
        </a:p>
      </dsp:txBody>
      <dsp:txXfrm>
        <a:off x="628790" y="603324"/>
        <a:ext cx="2908150" cy="2908150"/>
      </dsp:txXfrm>
    </dsp:sp>
    <dsp:sp modelId="{B2835A26-6FF4-49C2-B46F-EE7A1B338DEF}">
      <dsp:nvSpPr>
        <dsp:cNvPr id="0" name=""/>
        <dsp:cNvSpPr/>
      </dsp:nvSpPr>
      <dsp:spPr>
        <a:xfrm rot="5400000">
          <a:off x="4478538" y="1512461"/>
          <a:ext cx="1439460" cy="108987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C4E71-2349-41E1-8DD6-B7060A79AE34}">
      <dsp:nvSpPr>
        <dsp:cNvPr id="0" name=""/>
        <dsp:cNvSpPr/>
      </dsp:nvSpPr>
      <dsp:spPr>
        <a:xfrm>
          <a:off x="6195609" y="1027"/>
          <a:ext cx="4112744" cy="41127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 questions are generated for every answer provided by the context-ranking module</a:t>
          </a:r>
        </a:p>
      </dsp:txBody>
      <dsp:txXfrm>
        <a:off x="6797906" y="603324"/>
        <a:ext cx="2908150" cy="2908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783DB-699B-4633-B03B-66213F87A7C2}">
      <dsp:nvSpPr>
        <dsp:cNvPr id="0" name=""/>
        <dsp:cNvSpPr/>
      </dsp:nvSpPr>
      <dsp:spPr>
        <a:xfrm>
          <a:off x="0" y="511"/>
          <a:ext cx="11033029" cy="11966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C1A57-7BFD-4F4F-8DEB-BEE40FDB9710}">
      <dsp:nvSpPr>
        <dsp:cNvPr id="0" name=""/>
        <dsp:cNvSpPr/>
      </dsp:nvSpPr>
      <dsp:spPr>
        <a:xfrm>
          <a:off x="361980" y="269753"/>
          <a:ext cx="658146" cy="6581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984D3-47BB-41D6-9001-FDC8C4F1AC6B}">
      <dsp:nvSpPr>
        <dsp:cNvPr id="0" name=""/>
        <dsp:cNvSpPr/>
      </dsp:nvSpPr>
      <dsp:spPr>
        <a:xfrm>
          <a:off x="1382108" y="511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Infer presence of nuggets from Answer Nugget Asking Questions produced by the Entailed Question Graph</a:t>
          </a:r>
        </a:p>
      </dsp:txBody>
      <dsp:txXfrm>
        <a:off x="1382108" y="511"/>
        <a:ext cx="9650920" cy="1196630"/>
      </dsp:txXfrm>
    </dsp:sp>
    <dsp:sp modelId="{F904E0DE-1803-48BA-A866-708ADF88451B}">
      <dsp:nvSpPr>
        <dsp:cNvPr id="0" name=""/>
        <dsp:cNvSpPr/>
      </dsp:nvSpPr>
      <dsp:spPr>
        <a:xfrm>
          <a:off x="0" y="1496299"/>
          <a:ext cx="11033029" cy="11966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98B97-377E-4788-85CE-CD1107788599}">
      <dsp:nvSpPr>
        <dsp:cNvPr id="0" name=""/>
        <dsp:cNvSpPr/>
      </dsp:nvSpPr>
      <dsp:spPr>
        <a:xfrm>
          <a:off x="361980" y="1765541"/>
          <a:ext cx="658146" cy="6581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92D58-30C4-4744-AA67-413E7BC45AC4}">
      <dsp:nvSpPr>
        <dsp:cNvPr id="0" name=""/>
        <dsp:cNvSpPr/>
      </dsp:nvSpPr>
      <dsp:spPr>
        <a:xfrm>
          <a:off x="1382108" y="1496299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Nugget presence or absence indicates novel quality of answers</a:t>
          </a:r>
        </a:p>
      </dsp:txBody>
      <dsp:txXfrm>
        <a:off x="1382108" y="1496299"/>
        <a:ext cx="9650920" cy="1196630"/>
      </dsp:txXfrm>
    </dsp:sp>
    <dsp:sp modelId="{F4AC2EC1-444E-4A27-ADDD-110613A25805}">
      <dsp:nvSpPr>
        <dsp:cNvPr id="0" name=""/>
        <dsp:cNvSpPr/>
      </dsp:nvSpPr>
      <dsp:spPr>
        <a:xfrm>
          <a:off x="0" y="2992087"/>
          <a:ext cx="11033029" cy="11966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236E4-FF0F-4F96-BB63-19D89112693D}">
      <dsp:nvSpPr>
        <dsp:cNvPr id="0" name=""/>
        <dsp:cNvSpPr/>
      </dsp:nvSpPr>
      <dsp:spPr>
        <a:xfrm>
          <a:off x="361980" y="3261329"/>
          <a:ext cx="658146" cy="6581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CC8E5-1530-4FAD-BCAA-FE6C0768C00B}">
      <dsp:nvSpPr>
        <dsp:cNvPr id="0" name=""/>
        <dsp:cNvSpPr/>
      </dsp:nvSpPr>
      <dsp:spPr>
        <a:xfrm>
          <a:off x="1382108" y="2992087"/>
          <a:ext cx="9650920" cy="1196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643" tIns="126643" rIns="126643" bIns="12664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Re-rank answers using Normalized Discount Novelty Score (NDNS) algorithm using inferred nuggets</a:t>
          </a:r>
        </a:p>
      </dsp:txBody>
      <dsp:txXfrm>
        <a:off x="1382108" y="2992087"/>
        <a:ext cx="9650920" cy="1196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AED3-E1AA-4835-8737-23E93650AD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C2960-52F5-4157-A9F9-51DB645FC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7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Language Technology Research Institute at The University of Texas at Dallas</a:t>
            </a:r>
          </a:p>
          <a:p>
            <a:endParaRPr lang="en-US" dirty="0"/>
          </a:p>
          <a:p>
            <a:r>
              <a:rPr lang="en-US" dirty="0"/>
              <a:t>Maxwell Weinzierl</a:t>
            </a:r>
          </a:p>
          <a:p>
            <a:r>
              <a:rPr lang="en-US" dirty="0"/>
              <a:t>Dr. Sanda Harabagiu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4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SIR! For EQUNOVA</a:t>
            </a:r>
          </a:p>
          <a:p>
            <a:r>
              <a:rPr lang="en-US" dirty="0"/>
              <a:t>Safari </a:t>
            </a:r>
            <a:r>
              <a:rPr lang="en-US" dirty="0" err="1"/>
              <a:t>qnova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3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4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4C2960-52F5-4157-A9F9-51DB645FC09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7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Monday, February 22,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3773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EFFE9620-9C90-4BC3-B883-01E7265F5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tx2">
                  <a:lumMod val="50000"/>
                  <a:lumOff val="50000"/>
                  <a:alpha val="53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29"/>
            <a:ext cx="12192002" cy="6408743"/>
          </a:xfrm>
          <a:prstGeom prst="rect">
            <a:avLst/>
          </a:prstGeom>
          <a:gradFill>
            <a:gsLst>
              <a:gs pos="0">
                <a:schemeClr val="accent5">
                  <a:alpha val="95000"/>
                </a:schemeClr>
              </a:gs>
              <a:gs pos="100000">
                <a:schemeClr val="tx2">
                  <a:lumMod val="75000"/>
                  <a:lumOff val="25000"/>
                  <a:alpha val="64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3608179" cy="6858001"/>
          </a:xfrm>
          <a:prstGeom prst="rect">
            <a:avLst/>
          </a:prstGeom>
          <a:gradFill>
            <a:gsLst>
              <a:gs pos="22000">
                <a:schemeClr val="accent2">
                  <a:alpha val="32000"/>
                </a:schemeClr>
              </a:gs>
              <a:gs pos="99000">
                <a:schemeClr val="accent6">
                  <a:lumMod val="75000"/>
                  <a:alpha val="5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41">
            <a:extLst>
              <a:ext uri="{FF2B5EF4-FFF2-40B4-BE49-F238E27FC236}">
                <a16:creationId xmlns:a16="http://schemas.microsoft.com/office/drawing/2014/main" id="{A467AAD5-A599-4928-9605-09F207D75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70924" y="-863506"/>
            <a:ext cx="6857571" cy="8584581"/>
          </a:xfrm>
          <a:prstGeom prst="rect">
            <a:avLst/>
          </a:prstGeom>
          <a:gradFill>
            <a:gsLst>
              <a:gs pos="0">
                <a:schemeClr val="accent2">
                  <a:alpha val="61000"/>
                </a:schemeClr>
              </a:gs>
              <a:gs pos="84000">
                <a:schemeClr val="accent6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835682F0-7BC6-4526-8BFA-58EA002C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1348001" y="892771"/>
            <a:ext cx="4675167" cy="5009112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43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E39E6D-F945-4F2A-830D-4DAE70D47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1803" y="1173479"/>
            <a:ext cx="6598597" cy="233648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SEaRching for Entailed QUestions revealing NOVel nuggets of Answers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5CEE-A6E6-4AEA-8EB7-5976D7E5B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1803" y="3758499"/>
            <a:ext cx="6598597" cy="2336483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UT Dallas HLTRI @TAC 2020 EPIDEMIC QUESTION Answering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Maxwell Weinzierl, 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Dr. Sanda Harabagiu</a:t>
            </a:r>
          </a:p>
        </p:txBody>
      </p:sp>
      <p:pic>
        <p:nvPicPr>
          <p:cNvPr id="117" name="Picture 116" descr="Watercolor painting white textured background">
            <a:extLst>
              <a:ext uri="{FF2B5EF4-FFF2-40B4-BE49-F238E27FC236}">
                <a16:creationId xmlns:a16="http://schemas.microsoft.com/office/drawing/2014/main" id="{2CC01579-7CC5-4D47-A507-9C1374063A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95" r="5352" b="2"/>
          <a:stretch/>
        </p:blipFill>
        <p:spPr>
          <a:xfrm>
            <a:off x="1037820" y="896184"/>
            <a:ext cx="2569597" cy="5051526"/>
          </a:xfrm>
          <a:custGeom>
            <a:avLst/>
            <a:gdLst/>
            <a:ahLst/>
            <a:cxnLst/>
            <a:rect l="l" t="t" r="r" b="b"/>
            <a:pathLst>
              <a:path w="2569597" h="5051526">
                <a:moveTo>
                  <a:pt x="2525763" y="0"/>
                </a:moveTo>
                <a:lnTo>
                  <a:pt x="2569597" y="2214"/>
                </a:lnTo>
                <a:lnTo>
                  <a:pt x="2569597" y="5049313"/>
                </a:lnTo>
                <a:lnTo>
                  <a:pt x="2525763" y="5051526"/>
                </a:lnTo>
                <a:cubicBezTo>
                  <a:pt x="1130823" y="5051526"/>
                  <a:pt x="0" y="3920703"/>
                  <a:pt x="0" y="2525763"/>
                </a:cubicBezTo>
                <a:cubicBezTo>
                  <a:pt x="0" y="1130823"/>
                  <a:pt x="1130823" y="0"/>
                  <a:pt x="25257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6347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F1DA978-2FF0-4E09-976F-91C6D4AA5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80619" y="381383"/>
            <a:ext cx="6858000" cy="609523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25488" y="125488"/>
            <a:ext cx="6346209" cy="6095235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788104" y="2550870"/>
            <a:ext cx="2501979" cy="6112279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79BBB12-9455-421B-86B2-0EA775202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72450" y="728296"/>
            <a:ext cx="4808302" cy="4808302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054E2-3ED0-4231-8D68-2C32F16D8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556" y="740563"/>
            <a:ext cx="4688488" cy="323256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D5C3F5"/>
                </a:solidFill>
              </a:rPr>
              <a:t>SER4EQUNOVA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45437-1085-4436-B057-C3C063A8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56" y="4484913"/>
            <a:ext cx="4688488" cy="1360853"/>
          </a:xfrm>
        </p:spPr>
        <p:txBody>
          <a:bodyPr>
            <a:normAutofit/>
          </a:bodyPr>
          <a:lstStyle/>
          <a:p>
            <a:pPr algn="l"/>
            <a:r>
              <a:rPr lang="en-US" sz="1400" b="1" dirty="0">
                <a:solidFill>
                  <a:srgbClr val="D5C3F5"/>
                </a:solidFill>
              </a:rPr>
              <a:t>SE</a:t>
            </a:r>
            <a:r>
              <a:rPr lang="en-US" sz="1400" b="1" dirty="0">
                <a:solidFill>
                  <a:schemeClr val="bg1"/>
                </a:solidFill>
              </a:rPr>
              <a:t>a</a:t>
            </a:r>
            <a:r>
              <a:rPr lang="en-US" sz="1400" b="1" dirty="0">
                <a:solidFill>
                  <a:srgbClr val="D5C3F5"/>
                </a:solidFill>
              </a:rPr>
              <a:t>R</a:t>
            </a:r>
            <a:r>
              <a:rPr lang="en-US" sz="1400" b="1" dirty="0">
                <a:solidFill>
                  <a:schemeClr val="bg1"/>
                </a:solidFill>
              </a:rPr>
              <a:t>ching </a:t>
            </a:r>
            <a:r>
              <a:rPr lang="en-US" sz="1400" b="1" dirty="0">
                <a:solidFill>
                  <a:srgbClr val="D5C3F5"/>
                </a:solidFill>
              </a:rPr>
              <a:t>for E</a:t>
            </a:r>
            <a:r>
              <a:rPr lang="en-US" sz="1400" b="1" dirty="0">
                <a:solidFill>
                  <a:schemeClr val="bg1"/>
                </a:solidFill>
              </a:rPr>
              <a:t>ntailed </a:t>
            </a:r>
            <a:r>
              <a:rPr lang="en-US" sz="1400" b="1" dirty="0">
                <a:solidFill>
                  <a:srgbClr val="D5C3F5"/>
                </a:solidFill>
              </a:rPr>
              <a:t>QU</a:t>
            </a:r>
            <a:r>
              <a:rPr lang="en-US" sz="1400" b="1" dirty="0">
                <a:solidFill>
                  <a:schemeClr val="bg1"/>
                </a:solidFill>
              </a:rPr>
              <a:t>estions revealing </a:t>
            </a:r>
            <a:r>
              <a:rPr lang="en-US" sz="1400" b="1" dirty="0">
                <a:solidFill>
                  <a:srgbClr val="D5C3F5"/>
                </a:solidFill>
              </a:rPr>
              <a:t>NOV</a:t>
            </a:r>
            <a:r>
              <a:rPr lang="en-US" sz="1400" b="1" dirty="0">
                <a:solidFill>
                  <a:schemeClr val="bg1"/>
                </a:solidFill>
              </a:rPr>
              <a:t>el nuggets of </a:t>
            </a:r>
            <a:r>
              <a:rPr lang="en-US" sz="1400" b="1" dirty="0">
                <a:solidFill>
                  <a:srgbClr val="D5C3F5"/>
                </a:solidFill>
              </a:rPr>
              <a:t>A</a:t>
            </a:r>
            <a:r>
              <a:rPr lang="en-US" sz="1400" b="1" dirty="0">
                <a:solidFill>
                  <a:schemeClr val="bg1"/>
                </a:solidFill>
              </a:rPr>
              <a:t>nswers</a:t>
            </a:r>
          </a:p>
        </p:txBody>
      </p:sp>
      <p:pic>
        <p:nvPicPr>
          <p:cNvPr id="27" name="Graphic 26" descr="Document Search">
            <a:extLst>
              <a:ext uri="{FF2B5EF4-FFF2-40B4-BE49-F238E27FC236}">
                <a16:creationId xmlns:a16="http://schemas.microsoft.com/office/drawing/2014/main" id="{D1476C35-AB74-4599-959A-B7206CFDB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9154" y="1199785"/>
            <a:ext cx="4449692" cy="44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8AE83-4C1A-4D89-A5CA-556B1C4DA003}"/>
              </a:ext>
            </a:extLst>
          </p:cNvPr>
          <p:cNvSpPr txBox="1">
            <a:spLocks/>
          </p:cNvSpPr>
          <p:nvPr/>
        </p:nvSpPr>
        <p:spPr>
          <a:xfrm>
            <a:off x="143301" y="681317"/>
            <a:ext cx="3787254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rgbClr val="D5C3F5"/>
                </a:solidFill>
              </a:rPr>
              <a:t>SER4EQUNOVA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36B3-003A-4F80-89AB-DA0D93B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37" y="457200"/>
            <a:ext cx="4418702" cy="595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8AE83-4C1A-4D89-A5CA-556B1C4DA003}"/>
              </a:ext>
            </a:extLst>
          </p:cNvPr>
          <p:cNvSpPr txBox="1">
            <a:spLocks/>
          </p:cNvSpPr>
          <p:nvPr/>
        </p:nvSpPr>
        <p:spPr>
          <a:xfrm>
            <a:off x="143301" y="681317"/>
            <a:ext cx="3787254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rgbClr val="D5C3F5"/>
                </a:solidFill>
              </a:rPr>
              <a:t>SER4EQUNOVA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36B3-003A-4F80-89AB-DA0D93B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48" y="453442"/>
            <a:ext cx="4418702" cy="5951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52F261-D82A-4E97-93FF-0F765329AE2B}"/>
              </a:ext>
            </a:extLst>
          </p:cNvPr>
          <p:cNvSpPr/>
          <p:nvPr/>
        </p:nvSpPr>
        <p:spPr>
          <a:xfrm>
            <a:off x="6096000" y="138622"/>
            <a:ext cx="3610061" cy="1638008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A2B3B2-347E-45D8-9862-FB638168BCC1}"/>
              </a:ext>
            </a:extLst>
          </p:cNvPr>
          <p:cNvSpPr/>
          <p:nvPr/>
        </p:nvSpPr>
        <p:spPr>
          <a:xfrm>
            <a:off x="5389620" y="715310"/>
            <a:ext cx="666371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3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4D27479-B1D4-4079-B983-2540C820C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94286"/>
            <a:ext cx="10363200" cy="4069427"/>
          </a:xfrm>
          <a:prstGeom prst="rect">
            <a:avLst/>
          </a:prstGeom>
        </p:spPr>
      </p:pic>
      <p:sp>
        <p:nvSpPr>
          <p:cNvPr id="48" name="Title 3">
            <a:extLst>
              <a:ext uri="{FF2B5EF4-FFF2-40B4-BE49-F238E27FC236}">
                <a16:creationId xmlns:a16="http://schemas.microsoft.com/office/drawing/2014/main" id="{B9E79DE8-01E3-4945-A4D3-CD9C3FA9636C}"/>
              </a:ext>
            </a:extLst>
          </p:cNvPr>
          <p:cNvSpPr txBox="1">
            <a:spLocks/>
          </p:cNvSpPr>
          <p:nvPr/>
        </p:nvSpPr>
        <p:spPr>
          <a:xfrm>
            <a:off x="2409217" y="0"/>
            <a:ext cx="7373566" cy="116113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/>
              <a:t>Context-Ranking Module</a:t>
            </a:r>
          </a:p>
        </p:txBody>
      </p:sp>
    </p:spTree>
    <p:extLst>
      <p:ext uri="{BB962C8B-B14F-4D97-AF65-F5344CB8AC3E}">
        <p14:creationId xmlns:p14="http://schemas.microsoft.com/office/powerpoint/2010/main" val="3449553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8AE83-4C1A-4D89-A5CA-556B1C4DA003}"/>
              </a:ext>
            </a:extLst>
          </p:cNvPr>
          <p:cNvSpPr txBox="1">
            <a:spLocks/>
          </p:cNvSpPr>
          <p:nvPr/>
        </p:nvSpPr>
        <p:spPr>
          <a:xfrm>
            <a:off x="143301" y="681317"/>
            <a:ext cx="3787254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rgbClr val="D5C3F5"/>
                </a:solidFill>
              </a:rPr>
              <a:t>SER4EQUNOVA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36B3-003A-4F80-89AB-DA0D93B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48" y="453442"/>
            <a:ext cx="4418702" cy="5951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52F261-D82A-4E97-93FF-0F765329AE2B}"/>
              </a:ext>
            </a:extLst>
          </p:cNvPr>
          <p:cNvSpPr/>
          <p:nvPr/>
        </p:nvSpPr>
        <p:spPr>
          <a:xfrm>
            <a:off x="8047164" y="1333500"/>
            <a:ext cx="1620711" cy="962025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A2B3B2-347E-45D8-9862-FB638168BCC1}"/>
              </a:ext>
            </a:extLst>
          </p:cNvPr>
          <p:cNvSpPr/>
          <p:nvPr/>
        </p:nvSpPr>
        <p:spPr>
          <a:xfrm rot="10800000">
            <a:off x="9684920" y="1572196"/>
            <a:ext cx="666371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7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CC4AFFA-9868-4B7D-9F63-93C34D36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B9E79DE8-01E3-4945-A4D3-CD9C3FA9636C}"/>
              </a:ext>
            </a:extLst>
          </p:cNvPr>
          <p:cNvSpPr txBox="1">
            <a:spLocks/>
          </p:cNvSpPr>
          <p:nvPr/>
        </p:nvSpPr>
        <p:spPr>
          <a:xfrm>
            <a:off x="1371601" y="457200"/>
            <a:ext cx="9549442" cy="10100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600" spc="700"/>
              <a:t>Question Generation Module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24CCFE6-8D32-4963-9B5D-E74204429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3414B78-940D-4BE3-A24D-B003E1C9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TextBox 2">
            <a:extLst>
              <a:ext uri="{FF2B5EF4-FFF2-40B4-BE49-F238E27FC236}">
                <a16:creationId xmlns:a16="http://schemas.microsoft.com/office/drawing/2014/main" id="{7A18309D-BFE6-4783-90DE-A3731D9DB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9421381"/>
              </p:ext>
            </p:extLst>
          </p:nvPr>
        </p:nvGraphicFramePr>
        <p:xfrm>
          <a:off x="898451" y="1834632"/>
          <a:ext cx="1033484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71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Example </a:t>
            </a:r>
          </a:p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from EPIC-QA Expert Task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0C5EAF-2EE4-4F27-A19C-FC4637B0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09" y="317411"/>
            <a:ext cx="9239182" cy="46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0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8AE83-4C1A-4D89-A5CA-556B1C4DA003}"/>
              </a:ext>
            </a:extLst>
          </p:cNvPr>
          <p:cNvSpPr txBox="1">
            <a:spLocks/>
          </p:cNvSpPr>
          <p:nvPr/>
        </p:nvSpPr>
        <p:spPr>
          <a:xfrm>
            <a:off x="143301" y="681317"/>
            <a:ext cx="3787254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rgbClr val="D5C3F5"/>
                </a:solidFill>
              </a:rPr>
              <a:t>SER4EQUNOVA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36B3-003A-4F80-89AB-DA0D93B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48" y="453442"/>
            <a:ext cx="4418702" cy="5951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52F261-D82A-4E97-93FF-0F765329AE2B}"/>
              </a:ext>
            </a:extLst>
          </p:cNvPr>
          <p:cNvSpPr/>
          <p:nvPr/>
        </p:nvSpPr>
        <p:spPr>
          <a:xfrm>
            <a:off x="6962775" y="3790950"/>
            <a:ext cx="3361875" cy="1325255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A2B3B2-347E-45D8-9862-FB638168BCC1}"/>
              </a:ext>
            </a:extLst>
          </p:cNvPr>
          <p:cNvSpPr/>
          <p:nvPr/>
        </p:nvSpPr>
        <p:spPr>
          <a:xfrm rot="10800000">
            <a:off x="10341695" y="4211261"/>
            <a:ext cx="666371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4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3">
            <a:extLst>
              <a:ext uri="{FF2B5EF4-FFF2-40B4-BE49-F238E27FC236}">
                <a16:creationId xmlns:a16="http://schemas.microsoft.com/office/drawing/2014/main" id="{B9E79DE8-01E3-4945-A4D3-CD9C3FA9636C}"/>
              </a:ext>
            </a:extLst>
          </p:cNvPr>
          <p:cNvSpPr txBox="1">
            <a:spLocks/>
          </p:cNvSpPr>
          <p:nvPr/>
        </p:nvSpPr>
        <p:spPr>
          <a:xfrm>
            <a:off x="3053976" y="361950"/>
            <a:ext cx="6084046" cy="116113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/>
              <a:t>Question Entailment Recognition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444998-E071-47D9-B2F6-7BEEA574A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593362"/>
            <a:ext cx="4462659" cy="2414225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8F36D46B-B35F-498C-8010-CE504EF74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" y="2069922"/>
            <a:ext cx="5103477" cy="2718156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52722D81-FC85-4B5E-A6A7-736F59FD6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6140" y="2069922"/>
            <a:ext cx="1682376" cy="352710"/>
          </a:xfrm>
        </p:spPr>
        <p:txBody>
          <a:bodyPr anchor="b">
            <a:normAutofit/>
          </a:bodyPr>
          <a:lstStyle/>
          <a:p>
            <a:pPr algn="l"/>
            <a:r>
              <a:rPr lang="en-US" sz="1400" dirty="0"/>
              <a:t>QBERT-RQE</a:t>
            </a:r>
          </a:p>
        </p:txBody>
      </p:sp>
    </p:spTree>
    <p:extLst>
      <p:ext uri="{BB962C8B-B14F-4D97-AF65-F5344CB8AC3E}">
        <p14:creationId xmlns:p14="http://schemas.microsoft.com/office/powerpoint/2010/main" val="320503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0B8AE83-4C1A-4D89-A5CA-556B1C4DA003}"/>
              </a:ext>
            </a:extLst>
          </p:cNvPr>
          <p:cNvSpPr txBox="1">
            <a:spLocks/>
          </p:cNvSpPr>
          <p:nvPr/>
        </p:nvSpPr>
        <p:spPr>
          <a:xfrm>
            <a:off x="143301" y="681317"/>
            <a:ext cx="3787254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rgbClr val="D5C3F5"/>
                </a:solidFill>
              </a:rPr>
              <a:t>SER4EQUNOVA</a:t>
            </a:r>
          </a:p>
          <a:p>
            <a:pPr algn="r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B36B3-003A-4F80-89AB-DA0D93B7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948" y="453442"/>
            <a:ext cx="4418702" cy="595111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52F261-D82A-4E97-93FF-0F765329AE2B}"/>
              </a:ext>
            </a:extLst>
          </p:cNvPr>
          <p:cNvSpPr/>
          <p:nvPr/>
        </p:nvSpPr>
        <p:spPr>
          <a:xfrm>
            <a:off x="5048250" y="4695894"/>
            <a:ext cx="5959815" cy="2057330"/>
          </a:xfrm>
          <a:prstGeom prst="ellipse">
            <a:avLst/>
          </a:prstGeom>
          <a:noFill/>
          <a:ln w="571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1A2B3B2-347E-45D8-9862-FB638168BCC1}"/>
              </a:ext>
            </a:extLst>
          </p:cNvPr>
          <p:cNvSpPr/>
          <p:nvPr/>
        </p:nvSpPr>
        <p:spPr>
          <a:xfrm>
            <a:off x="4350100" y="5482243"/>
            <a:ext cx="666371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C35B46-FDC5-44F9-8F3A-DAB239874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28701"/>
            <a:ext cx="4372550" cy="251843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GoaL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0B476-BD8E-47B0-94ED-19CAA96C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81756"/>
            <a:ext cx="4372550" cy="1793757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Novelty in factual content Across answers (NugGets)</a:t>
            </a:r>
          </a:p>
        </p:txBody>
      </p:sp>
      <p:pic>
        <p:nvPicPr>
          <p:cNvPr id="7" name="Graphic 6" descr="Check List">
            <a:extLst>
              <a:ext uri="{FF2B5EF4-FFF2-40B4-BE49-F238E27FC236}">
                <a16:creationId xmlns:a16="http://schemas.microsoft.com/office/drawing/2014/main" id="{BCE25A67-48F4-4EC5-92F0-152F2342DA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222" y="1028700"/>
            <a:ext cx="4617259" cy="4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01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186498E4-2702-4E5D-9CB7-6B766A831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75" y="266132"/>
            <a:ext cx="8432249" cy="604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64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B9E79DE8-01E3-4945-A4D3-CD9C3FA9636C}"/>
              </a:ext>
            </a:extLst>
          </p:cNvPr>
          <p:cNvSpPr txBox="1">
            <a:spLocks/>
          </p:cNvSpPr>
          <p:nvPr/>
        </p:nvSpPr>
        <p:spPr>
          <a:xfrm>
            <a:off x="1157084" y="374427"/>
            <a:ext cx="10374517" cy="97151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spc="700">
                <a:solidFill>
                  <a:schemeClr val="bg1"/>
                </a:solidFill>
              </a:rPr>
              <a:t>Answer Re-Ranking Module</a:t>
            </a:r>
          </a:p>
        </p:txBody>
      </p:sp>
      <p:graphicFrame>
        <p:nvGraphicFramePr>
          <p:cNvPr id="52" name="TextBox 2">
            <a:extLst>
              <a:ext uri="{FF2B5EF4-FFF2-40B4-BE49-F238E27FC236}">
                <a16:creationId xmlns:a16="http://schemas.microsoft.com/office/drawing/2014/main" id="{F2E543CC-5D9C-4D8D-8066-1B21AE6C9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7616991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0379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Re-Ranking 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9279A-059B-4FDE-840A-1873E4FB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403" y="751572"/>
            <a:ext cx="8513194" cy="4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6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DBC8414-BE7E-4B6C-A114-B2C3795C8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EC398C5-5C2E-4038-9DB3-DE2B5A9BE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318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F10B26-073B-4B10-8AAA-161242DD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53806" y="1153804"/>
            <a:ext cx="6346209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2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10DBBC7-698F-4A54-B1CB-A99F9CC3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59574" y="3578975"/>
            <a:ext cx="2502407" cy="4055644"/>
          </a:xfrm>
          <a:prstGeom prst="rect">
            <a:avLst/>
          </a:prstGeom>
          <a:gradFill>
            <a:gsLst>
              <a:gs pos="2000">
                <a:schemeClr val="accent5">
                  <a:alpha val="28000"/>
                </a:schemeClr>
              </a:gs>
              <a:gs pos="100000">
                <a:schemeClr val="accent4">
                  <a:alpha val="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E6E822A-8BCF-432C-83E6-BBE821476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13000">
                <a:schemeClr val="accent4">
                  <a:lumMod val="20000"/>
                  <a:lumOff val="80000"/>
                  <a:alpha val="200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Title 3">
            <a:extLst>
              <a:ext uri="{FF2B5EF4-FFF2-40B4-BE49-F238E27FC236}">
                <a16:creationId xmlns:a16="http://schemas.microsoft.com/office/drawing/2014/main" id="{B9E79DE8-01E3-4945-A4D3-CD9C3FA9636C}"/>
              </a:ext>
            </a:extLst>
          </p:cNvPr>
          <p:cNvSpPr txBox="1">
            <a:spLocks/>
          </p:cNvSpPr>
          <p:nvPr/>
        </p:nvSpPr>
        <p:spPr>
          <a:xfrm>
            <a:off x="474243" y="681317"/>
            <a:ext cx="3236613" cy="340618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60DEE36-CB31-45E4-85DB-63E959DE3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19" y="1692347"/>
            <a:ext cx="7214138" cy="3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9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89CC62-2AD7-4FDA-B5D8-826C1DBA5E32}"/>
              </a:ext>
            </a:extLst>
          </p:cNvPr>
          <p:cNvSpPr txBox="1">
            <a:spLocks/>
          </p:cNvSpPr>
          <p:nvPr/>
        </p:nvSpPr>
        <p:spPr>
          <a:xfrm>
            <a:off x="1371600" y="1028701"/>
            <a:ext cx="4372550" cy="25184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/>
              <a:t>Thanks! </a:t>
            </a:r>
          </a:p>
          <a:p>
            <a:pPr algn="l">
              <a:spcAft>
                <a:spcPts val="600"/>
              </a:spcAft>
            </a:pPr>
            <a:r>
              <a:rPr lang="en-US"/>
              <a:t>Questions?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Graphic 47" descr="Help">
            <a:extLst>
              <a:ext uri="{FF2B5EF4-FFF2-40B4-BE49-F238E27FC236}">
                <a16:creationId xmlns:a16="http://schemas.microsoft.com/office/drawing/2014/main" id="{D8E33CFE-21D8-4480-B50C-1818491C4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222" y="1028700"/>
            <a:ext cx="4617259" cy="4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Example of Novel “Nuggets” in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DF2AB-74DD-424D-9032-77EB03E20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9" y="624319"/>
            <a:ext cx="8670168" cy="40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Example of Novel “Nuggets” in Answers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539ACB-7CAE-4F91-BBFF-3CB996D99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7724"/>
            <a:ext cx="11405194" cy="40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59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0054E2-3ED0-4231-8D68-2C32F16D8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028701"/>
            <a:ext cx="4372550" cy="251843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Idea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45437-1085-4436-B057-C3C063A8B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81756"/>
            <a:ext cx="5562600" cy="179375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</a:rPr>
              <a:t>combine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Recognizing Question Entailment</a:t>
            </a:r>
            <a:r>
              <a:rPr lang="en-US" sz="2000" b="1" dirty="0">
                <a:solidFill>
                  <a:schemeClr val="bg1"/>
                </a:solidFill>
              </a:rPr>
              <a:t> 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RQE</a:t>
            </a:r>
            <a:r>
              <a:rPr lang="en-US" sz="2000" b="1" dirty="0">
                <a:solidFill>
                  <a:schemeClr val="bg1"/>
                </a:solidFill>
              </a:rPr>
              <a:t>) with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Document Expansion by Query Prediction</a:t>
            </a:r>
          </a:p>
        </p:txBody>
      </p:sp>
      <p:pic>
        <p:nvPicPr>
          <p:cNvPr id="24" name="Graphic 6" descr="Group Brainstorm">
            <a:extLst>
              <a:ext uri="{FF2B5EF4-FFF2-40B4-BE49-F238E27FC236}">
                <a16:creationId xmlns:a16="http://schemas.microsoft.com/office/drawing/2014/main" id="{8E9A227C-85E4-4028-BC2B-847FABE5F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222" y="1028700"/>
            <a:ext cx="4617259" cy="461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13">
            <a:extLst>
              <a:ext uri="{FF2B5EF4-FFF2-40B4-BE49-F238E27FC236}">
                <a16:creationId xmlns:a16="http://schemas.microsoft.com/office/drawing/2014/main" id="{E383CC5D-71E8-4CB2-8E4A-F1E4FF6D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E2DA5AC1-43C5-4243-9028-07DBB80D0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7">
            <a:extLst>
              <a:ext uri="{FF2B5EF4-FFF2-40B4-BE49-F238E27FC236}">
                <a16:creationId xmlns:a16="http://schemas.microsoft.com/office/drawing/2014/main" id="{8A4EDA1C-27A1-4C83-ACE4-6675EC924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22000">
                <a:schemeClr val="accent2">
                  <a:alpha val="0"/>
                </a:schemeClr>
              </a:gs>
              <a:gs pos="99000">
                <a:schemeClr val="accent2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1C2185E4-B584-4B9D-9440-DEA0FB9D9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021976" y="-906246"/>
            <a:ext cx="1602951" cy="3416298"/>
          </a:xfrm>
          <a:prstGeom prst="rect">
            <a:avLst/>
          </a:prstGeom>
          <a:gradFill>
            <a:gsLst>
              <a:gs pos="45000">
                <a:schemeClr val="accent4">
                  <a:alpha val="0"/>
                </a:schemeClr>
              </a:gs>
              <a:gs pos="99000">
                <a:schemeClr val="accent6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1">
            <a:extLst>
              <a:ext uri="{FF2B5EF4-FFF2-40B4-BE49-F238E27FC236}">
                <a16:creationId xmlns:a16="http://schemas.microsoft.com/office/drawing/2014/main" id="{FF33EC8A-EE0A-4395-97E2-DAD467CF7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chemeClr val="accent5">
                  <a:alpha val="30000"/>
                </a:schemeClr>
              </a:gs>
              <a:gs pos="99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85DA95-16A4-404E-9BFF-27F8E4FC7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chemeClr val="accent5">
                  <a:alpha val="21000"/>
                </a:schemeClr>
              </a:gs>
              <a:gs pos="99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92AB1-CD68-44A3-AC97-38FAADA0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7084" y="374427"/>
            <a:ext cx="10374517" cy="971512"/>
          </a:xfrm>
        </p:spPr>
        <p:txBody>
          <a:bodyPr vert="horz" lIns="0" tIns="0" rIns="0" bIns="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spc="700">
                <a:solidFill>
                  <a:schemeClr val="bg1"/>
                </a:solidFill>
              </a:rPr>
              <a:t>Recognizing Question Entailment (RQE)</a:t>
            </a:r>
          </a:p>
        </p:txBody>
      </p:sp>
      <p:graphicFrame>
        <p:nvGraphicFramePr>
          <p:cNvPr id="32" name="TextBox 3">
            <a:extLst>
              <a:ext uri="{FF2B5EF4-FFF2-40B4-BE49-F238E27FC236}">
                <a16:creationId xmlns:a16="http://schemas.microsoft.com/office/drawing/2014/main" id="{72FBBAFF-CDA2-469F-8B04-C2ACF8402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495938"/>
              </p:ext>
            </p:extLst>
          </p:nvPr>
        </p:nvGraphicFramePr>
        <p:xfrm>
          <a:off x="579474" y="2062715"/>
          <a:ext cx="11033029" cy="418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40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RQE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BEB7A-8F7E-4322-BED5-A781C1800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25" y="738580"/>
            <a:ext cx="11270875" cy="38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56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92AB1-CD68-44A3-AC97-38FAADA09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68280"/>
            <a:ext cx="3390645" cy="3363597"/>
          </a:xfrm>
        </p:spPr>
        <p:txBody>
          <a:bodyPr vert="horz" lIns="0" tIns="0" rIns="0" bIns="0" rtlCol="0" anchor="b">
            <a:normAutofit/>
          </a:bodyPr>
          <a:lstStyle/>
          <a:p>
            <a:pPr algn="r"/>
            <a:r>
              <a:rPr lang="en-US" sz="3200" spc="700">
                <a:solidFill>
                  <a:schemeClr val="bg1"/>
                </a:solidFill>
              </a:rPr>
              <a:t>Document Expansion by Query Prediction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20F32068-985F-4406-81CB-CD31970ED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057264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86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BB02F283-AD3D-43EB-8EB3-EEABE7B68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87267ACD-C9FA-48F7-BA90-C05046F4E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74922"/>
            <a:ext cx="12198726" cy="1606049"/>
          </a:xfrm>
          <a:prstGeom prst="rect">
            <a:avLst/>
          </a:prstGeom>
          <a:gradFill>
            <a:gsLst>
              <a:gs pos="0">
                <a:schemeClr val="accent5">
                  <a:alpha val="83000"/>
                </a:schemeClr>
              </a:gs>
              <a:gs pos="100000">
                <a:schemeClr val="accent4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53E17AA8-C417-4F74-9F1B-EAD82A19B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270744" y="1998314"/>
            <a:ext cx="1605188" cy="8160125"/>
          </a:xfrm>
          <a:prstGeom prst="rect">
            <a:avLst/>
          </a:prstGeom>
          <a:gradFill>
            <a:gsLst>
              <a:gs pos="5000">
                <a:schemeClr val="accent2">
                  <a:alpha val="68000"/>
                </a:schemeClr>
              </a:gs>
              <a:gs pos="100000">
                <a:schemeClr val="accent5">
                  <a:alpha val="4300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79F9CB9-0076-49F5-845A-C97CCFC16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2413" y="2532510"/>
            <a:ext cx="1605189" cy="7090015"/>
          </a:xfrm>
          <a:prstGeom prst="rect">
            <a:avLst/>
          </a:prstGeom>
          <a:gradFill>
            <a:gsLst>
              <a:gs pos="42000">
                <a:schemeClr val="accent4">
                  <a:alpha val="0"/>
                </a:schemeClr>
              </a:gs>
              <a:gs pos="99000">
                <a:schemeClr val="accent6">
                  <a:alpha val="48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567348B-D4F9-4978-8FB4-D4031CD13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930450" y="5273748"/>
            <a:ext cx="7275001" cy="1150514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56000">
                <a:schemeClr val="accent5">
                  <a:alpha val="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tle 3">
            <a:extLst>
              <a:ext uri="{FF2B5EF4-FFF2-40B4-BE49-F238E27FC236}">
                <a16:creationId xmlns:a16="http://schemas.microsoft.com/office/drawing/2014/main" id="{F47A8B06-7EA9-4B26-B85A-FFCE273A7BA0}"/>
              </a:ext>
            </a:extLst>
          </p:cNvPr>
          <p:cNvSpPr txBox="1">
            <a:spLocks/>
          </p:cNvSpPr>
          <p:nvPr/>
        </p:nvSpPr>
        <p:spPr>
          <a:xfrm>
            <a:off x="667569" y="5553718"/>
            <a:ext cx="7203004" cy="105464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</a:rPr>
              <a:t>Doc Expansion by Query Prediction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E26E9E-C3B2-4B17-9A16-1B80951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103" y="457200"/>
            <a:ext cx="9164519" cy="44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03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33A3E"/>
      </a:dk2>
      <a:lt2>
        <a:srgbClr val="E3E8E2"/>
      </a:lt2>
      <a:accent1>
        <a:srgbClr val="CF75E7"/>
      </a:accent1>
      <a:accent2>
        <a:srgbClr val="8A57E2"/>
      </a:accent2>
      <a:accent3>
        <a:srgbClr val="757BE7"/>
      </a:accent3>
      <a:accent4>
        <a:srgbClr val="5797E2"/>
      </a:accent4>
      <a:accent5>
        <a:srgbClr val="3FB2C2"/>
      </a:accent5>
      <a:accent6>
        <a:srgbClr val="46B594"/>
      </a:accent6>
      <a:hlink>
        <a:srgbClr val="638F56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285</Words>
  <Application>Microsoft Office PowerPoint</Application>
  <PresentationFormat>Widescreen</PresentationFormat>
  <Paragraphs>60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Tw Cen MT</vt:lpstr>
      <vt:lpstr>GradientRiseVTI</vt:lpstr>
      <vt:lpstr>SEaRching for Entailed QUestions revealing NOVel nuggets of Answers</vt:lpstr>
      <vt:lpstr>GoaL</vt:lpstr>
      <vt:lpstr>PowerPoint Presentation</vt:lpstr>
      <vt:lpstr>PowerPoint Presentation</vt:lpstr>
      <vt:lpstr>Idea</vt:lpstr>
      <vt:lpstr>Recognizing Question Entailment (RQE)</vt:lpstr>
      <vt:lpstr>PowerPoint Presentation</vt:lpstr>
      <vt:lpstr>Document Expansion by Query Prediction</vt:lpstr>
      <vt:lpstr>PowerPoint Presentation</vt:lpstr>
      <vt:lpstr>SER4EQUNOVA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Entailed QUestions revealing NOVel nuggets of Answers</dc:title>
  <dc:creator>Maxwell Weinzierl</dc:creator>
  <cp:lastModifiedBy>Maxwell Weinzierl</cp:lastModifiedBy>
  <cp:revision>2</cp:revision>
  <dcterms:created xsi:type="dcterms:W3CDTF">2021-02-23T03:27:53Z</dcterms:created>
  <dcterms:modified xsi:type="dcterms:W3CDTF">2021-02-23T03:32:39Z</dcterms:modified>
</cp:coreProperties>
</file>