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7"/>
  </p:notesMasterIdLst>
  <p:sldIdLst>
    <p:sldId id="260" r:id="rId2"/>
    <p:sldId id="422" r:id="rId3"/>
    <p:sldId id="261" r:id="rId4"/>
    <p:sldId id="341" r:id="rId5"/>
    <p:sldId id="265" r:id="rId6"/>
    <p:sldId id="343" r:id="rId7"/>
    <p:sldId id="435" r:id="rId8"/>
    <p:sldId id="452" r:id="rId9"/>
    <p:sldId id="453" r:id="rId10"/>
    <p:sldId id="454" r:id="rId11"/>
    <p:sldId id="455" r:id="rId12"/>
    <p:sldId id="456" r:id="rId13"/>
    <p:sldId id="312" r:id="rId14"/>
    <p:sldId id="342" r:id="rId15"/>
    <p:sldId id="437" r:id="rId16"/>
    <p:sldId id="438" r:id="rId17"/>
    <p:sldId id="439" r:id="rId18"/>
    <p:sldId id="440" r:id="rId19"/>
    <p:sldId id="423" r:id="rId20"/>
    <p:sldId id="441" r:id="rId21"/>
    <p:sldId id="442" r:id="rId22"/>
    <p:sldId id="426" r:id="rId23"/>
    <p:sldId id="427" r:id="rId24"/>
    <p:sldId id="443" r:id="rId25"/>
    <p:sldId id="444" r:id="rId26"/>
    <p:sldId id="445" r:id="rId27"/>
    <p:sldId id="447" r:id="rId28"/>
    <p:sldId id="345" r:id="rId29"/>
    <p:sldId id="457" r:id="rId30"/>
    <p:sldId id="458" r:id="rId31"/>
    <p:sldId id="459" r:id="rId32"/>
    <p:sldId id="434" r:id="rId33"/>
    <p:sldId id="409" r:id="rId34"/>
    <p:sldId id="432" r:id="rId35"/>
    <p:sldId id="30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D194"/>
    <a:srgbClr val="424857"/>
    <a:srgbClr val="9EA7BB"/>
    <a:srgbClr val="6C7690"/>
    <a:srgbClr val="AAD15D"/>
    <a:srgbClr val="23262E"/>
    <a:srgbClr val="B1D1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66"/>
    <p:restoredTop sz="92932"/>
  </p:normalViewPr>
  <p:slideViewPr>
    <p:cSldViewPr snapToGrid="0" snapToObjects="1">
      <p:cViewPr varScale="1">
        <p:scale>
          <a:sx n="92" d="100"/>
          <a:sy n="92" d="100"/>
        </p:scale>
        <p:origin x="360" y="23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D254F2-1860-F64A-A7CA-FD5A99702E82}" type="datetimeFigureOut">
              <a:rPr lang="en-US" smtClean="0"/>
              <a:t>11/12/19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B3FA7-EFAF-D041-9374-CD5CA9CD8D2D}" type="slidenum">
              <a:rPr lang="en-US" smtClean="0"/>
              <a:t>‹#›</a:t>
            </a:fld>
            <a:endParaRPr lang="en-US"/>
          </a:p>
        </p:txBody>
      </p:sp>
    </p:spTree>
    <p:extLst>
      <p:ext uri="{BB962C8B-B14F-4D97-AF65-F5344CB8AC3E}">
        <p14:creationId xmlns:p14="http://schemas.microsoft.com/office/powerpoint/2010/main" val="3432971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1</a:t>
            </a:fld>
            <a:endParaRPr lang="en-US"/>
          </a:p>
        </p:txBody>
      </p:sp>
    </p:spTree>
    <p:extLst>
      <p:ext uri="{BB962C8B-B14F-4D97-AF65-F5344CB8AC3E}">
        <p14:creationId xmlns:p14="http://schemas.microsoft.com/office/powerpoint/2010/main" val="167380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 name="Google Shape;8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3522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Enhance </a:t>
            </a:r>
            <a:r>
              <a:rPr lang="en-US" dirty="0" err="1" smtClean="0"/>
              <a:t>english</a:t>
            </a:r>
            <a:r>
              <a:rPr lang="en-US" dirty="0" smtClean="0"/>
              <a:t> capability. then help others. Milk</a:t>
            </a:r>
            <a:r>
              <a:rPr lang="en-US" baseline="0" dirty="0" smtClean="0"/>
              <a:t> training data. Grow then help other kids. </a:t>
            </a:r>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13</a:t>
            </a:fld>
            <a:endParaRPr lang="en-US"/>
          </a:p>
        </p:txBody>
      </p:sp>
    </p:spTree>
    <p:extLst>
      <p:ext uri="{BB962C8B-B14F-4D97-AF65-F5344CB8AC3E}">
        <p14:creationId xmlns:p14="http://schemas.microsoft.com/office/powerpoint/2010/main" val="1689081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14</a:t>
            </a:fld>
            <a:endParaRPr lang="en-US"/>
          </a:p>
        </p:txBody>
      </p:sp>
    </p:spTree>
    <p:extLst>
      <p:ext uri="{BB962C8B-B14F-4D97-AF65-F5344CB8AC3E}">
        <p14:creationId xmlns:p14="http://schemas.microsoft.com/office/powerpoint/2010/main" val="327247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6034b91cd4_2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0" name="Google Shape;140;g6034b91cd4_2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96765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6034b91cd4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Image help text: (1) </a:t>
            </a:r>
            <a:r>
              <a:rPr lang="en-US" dirty="0" err="1"/>
              <a:t>resistence</a:t>
            </a:r>
            <a:r>
              <a:rPr lang="en-US" dirty="0"/>
              <a:t> </a:t>
            </a:r>
            <a:endParaRPr dirty="0"/>
          </a:p>
          <a:p>
            <a:pPr marL="0" lvl="0" indent="0" algn="l" rtl="0">
              <a:lnSpc>
                <a:spcPct val="100000"/>
              </a:lnSpc>
              <a:spcBef>
                <a:spcPts val="0"/>
              </a:spcBef>
              <a:spcAft>
                <a:spcPts val="0"/>
              </a:spcAft>
              <a:buSzPts val="1400"/>
              <a:buNone/>
            </a:pPr>
            <a:r>
              <a:rPr lang="en-US" dirty="0"/>
              <a:t>text help image: (1) attacker,   (what kind of image info is helping text event extraction?)</a:t>
            </a:r>
            <a:endParaRPr dirty="0"/>
          </a:p>
          <a:p>
            <a:pPr marL="0" lvl="0" indent="0" algn="l" rtl="0">
              <a:lnSpc>
                <a:spcPct val="100000"/>
              </a:lnSpc>
              <a:spcBef>
                <a:spcPts val="0"/>
              </a:spcBef>
              <a:spcAft>
                <a:spcPts val="0"/>
              </a:spcAft>
              <a:buClr>
                <a:schemeClr val="dk1"/>
              </a:buClr>
              <a:buSzPts val="1100"/>
              <a:buFont typeface="Arial"/>
              <a:buNone/>
            </a:pPr>
            <a:r>
              <a:rPr lang="en-US" dirty="0"/>
              <a:t>(2) new roles</a:t>
            </a:r>
            <a:endParaRPr dirty="0"/>
          </a:p>
          <a:p>
            <a:pPr marL="0" lvl="0" indent="0" algn="l" rtl="0">
              <a:lnSpc>
                <a:spcPct val="100000"/>
              </a:lnSpc>
              <a:spcBef>
                <a:spcPts val="0"/>
              </a:spcBef>
              <a:spcAft>
                <a:spcPts val="0"/>
              </a:spcAft>
              <a:buSzPts val="1400"/>
              <a:buNone/>
            </a:pPr>
            <a:endParaRPr dirty="0"/>
          </a:p>
        </p:txBody>
      </p:sp>
      <p:sp>
        <p:nvSpPr>
          <p:cNvPr id="133" name="Google Shape;133;g6034b91cd4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88317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46d1fd5dd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46d1fd5dd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g646d1fd5dd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extLst>
      <p:ext uri="{BB962C8B-B14F-4D97-AF65-F5344CB8AC3E}">
        <p14:creationId xmlns:p14="http://schemas.microsoft.com/office/powerpoint/2010/main" val="1571779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46d1fd5dd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46d1fd5dd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g646d1fd5dd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spTree>
    <p:extLst>
      <p:ext uri="{BB962C8B-B14F-4D97-AF65-F5344CB8AC3E}">
        <p14:creationId xmlns:p14="http://schemas.microsoft.com/office/powerpoint/2010/main" val="252160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46d1fd5dd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46d1fd5dd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g646d1fd5dd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extLst>
      <p:ext uri="{BB962C8B-B14F-4D97-AF65-F5344CB8AC3E}">
        <p14:creationId xmlns:p14="http://schemas.microsoft.com/office/powerpoint/2010/main" val="42100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33</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682690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34</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48893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Nowadays, the </a:t>
            </a:r>
            <a:r>
              <a:rPr lang="en-US" sz="1200" b="0" i="0" u="none" strike="noStrike" cap="none" dirty="0">
                <a:solidFill>
                  <a:schemeClr val="dk1"/>
                </a:solidFill>
                <a:effectLst/>
                <a:latin typeface="Calibri"/>
                <a:ea typeface="Calibri"/>
                <a:cs typeface="Calibri"/>
                <a:sym typeface="Calibri"/>
              </a:rPr>
              <a:t>practice of journalism often distributes news content via multimedia.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2170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7"/>
        <p:cNvGrpSpPr/>
        <p:nvPr/>
      </p:nvGrpSpPr>
      <p:grpSpPr>
        <a:xfrm>
          <a:off x="0" y="0"/>
          <a:ext cx="0" cy="0"/>
          <a:chOff x="0" y="0"/>
          <a:chExt cx="0" cy="0"/>
        </a:xfrm>
      </p:grpSpPr>
      <p:sp>
        <p:nvSpPr>
          <p:cNvPr id="1818" name="Google Shape;1818;p95:notes"/>
          <p:cNvSpPr txBox="1">
            <a:spLocks noGrp="1"/>
          </p:cNvSpPr>
          <p:nvPr>
            <p:ph type="body" idx="1"/>
          </p:nvPr>
        </p:nvSpPr>
        <p:spPr>
          <a:xfrm>
            <a:off x="917575" y="4416425"/>
            <a:ext cx="5046663" cy="4183063"/>
          </a:xfrm>
          <a:prstGeom prst="rect">
            <a:avLst/>
          </a:prstGeom>
        </p:spPr>
        <p:txBody>
          <a:bodyPr spcFirstLastPara="1" wrap="square" lIns="93150" tIns="46575" rIns="93150" bIns="46575" anchor="t" anchorCtr="0">
            <a:noAutofit/>
          </a:bodyPr>
          <a:lstStyle/>
          <a:p>
            <a:pPr marL="0" lvl="0" indent="0" algn="l" rtl="0">
              <a:spcBef>
                <a:spcPts val="360"/>
              </a:spcBef>
              <a:spcAft>
                <a:spcPts val="0"/>
              </a:spcAft>
              <a:buNone/>
            </a:pPr>
            <a:endParaRPr/>
          </a:p>
        </p:txBody>
      </p:sp>
      <p:sp>
        <p:nvSpPr>
          <p:cNvPr id="1819" name="Google Shape;1819;p95: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6740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Application is to do IE.</a:t>
            </a:r>
            <a:r>
              <a:rPr lang="en-US" baseline="0" dirty="0" smtClean="0"/>
              <a:t> Nodes. edges</a:t>
            </a:r>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3</a:t>
            </a:fld>
            <a:endParaRPr lang="en-US"/>
          </a:p>
        </p:txBody>
      </p:sp>
    </p:spTree>
    <p:extLst>
      <p:ext uri="{BB962C8B-B14F-4D97-AF65-F5344CB8AC3E}">
        <p14:creationId xmlns:p14="http://schemas.microsoft.com/office/powerpoint/2010/main" val="1042005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zh-CN" dirty="0"/>
              <a:t>Improve</a:t>
            </a:r>
            <a:r>
              <a:rPr lang="zh-CN" altLang="en-US" dirty="0"/>
              <a:t> </a:t>
            </a:r>
            <a:r>
              <a:rPr lang="en-US" altLang="zh-CN" dirty="0"/>
              <a:t>the</a:t>
            </a:r>
            <a:r>
              <a:rPr lang="zh-CN" altLang="en-US" dirty="0"/>
              <a:t> </a:t>
            </a:r>
            <a:r>
              <a:rPr lang="en-US" altLang="zh-CN" dirty="0" err="1"/>
              <a:t>corss</a:t>
            </a:r>
            <a:r>
              <a:rPr lang="zh-CN" altLang="en-US" dirty="0"/>
              <a:t> </a:t>
            </a:r>
            <a:r>
              <a:rPr lang="en-US" altLang="zh-CN" dirty="0"/>
              <a:t>media</a:t>
            </a:r>
            <a:r>
              <a:rPr lang="zh-CN" altLang="en-US" dirty="0"/>
              <a:t> </a:t>
            </a:r>
            <a:r>
              <a:rPr lang="en-US" altLang="zh-CN" dirty="0"/>
              <a:t>common</a:t>
            </a:r>
            <a:r>
              <a:rPr lang="zh-CN" altLang="en-US" dirty="0"/>
              <a:t> </a:t>
            </a:r>
            <a:r>
              <a:rPr lang="en-US" altLang="zh-CN" dirty="0"/>
              <a:t>space</a:t>
            </a:r>
            <a:r>
              <a:rPr lang="zh-CN" altLang="en-US" dirty="0"/>
              <a:t> </a:t>
            </a:r>
            <a:r>
              <a:rPr lang="en-US" altLang="zh-CN" dirty="0"/>
              <a:t>using</a:t>
            </a:r>
            <a:r>
              <a:rPr lang="zh-CN" altLang="en-US" dirty="0"/>
              <a:t> </a:t>
            </a:r>
            <a:r>
              <a:rPr lang="en-US" altLang="zh-CN" dirty="0"/>
              <a:t>more</a:t>
            </a:r>
            <a:r>
              <a:rPr lang="zh-CN" altLang="en-US" dirty="0"/>
              <a:t> </a:t>
            </a:r>
            <a:r>
              <a:rPr lang="en-US" altLang="zh-CN" dirty="0"/>
              <a:t>high</a:t>
            </a:r>
            <a:r>
              <a:rPr lang="zh-CN" altLang="en-US" dirty="0"/>
              <a:t> </a:t>
            </a:r>
            <a:r>
              <a:rPr lang="en-US" altLang="zh-CN" dirty="0"/>
              <a:t>level</a:t>
            </a:r>
            <a:r>
              <a:rPr lang="zh-CN" altLang="en-US" dirty="0"/>
              <a:t> </a:t>
            </a:r>
            <a:r>
              <a:rPr lang="en-US" altLang="zh-CN" dirty="0"/>
              <a:t>structures.</a:t>
            </a:r>
            <a:r>
              <a:rPr lang="zh-CN" altLang="en-US" dirty="0"/>
              <a:t> </a:t>
            </a:r>
            <a:endParaRPr lang="en-US" dirty="0"/>
          </a:p>
          <a:p>
            <a:r>
              <a:rPr lang="en-US" altLang="zh-CN" dirty="0"/>
              <a:t>Further</a:t>
            </a:r>
            <a:r>
              <a:rPr lang="zh-CN" altLang="en-US" dirty="0"/>
              <a:t> </a:t>
            </a:r>
            <a:r>
              <a:rPr lang="en-US" altLang="zh-CN" dirty="0"/>
              <a:t>Explore</a:t>
            </a:r>
            <a:r>
              <a:rPr lang="zh-CN" altLang="en-US" dirty="0"/>
              <a:t> </a:t>
            </a:r>
            <a:r>
              <a:rPr lang="en-US" altLang="zh-CN" dirty="0"/>
              <a:t>cross</a:t>
            </a:r>
            <a:r>
              <a:rPr lang="zh-CN" altLang="en-US" dirty="0"/>
              <a:t> </a:t>
            </a:r>
            <a:r>
              <a:rPr lang="en-US" altLang="zh-CN" dirty="0" err="1"/>
              <a:t>linugal</a:t>
            </a:r>
            <a:r>
              <a:rPr lang="zh-CN" altLang="en-US" dirty="0"/>
              <a:t> </a:t>
            </a:r>
            <a:r>
              <a:rPr lang="en-US" altLang="zh-CN" dirty="0"/>
              <a:t>event</a:t>
            </a:r>
            <a:r>
              <a:rPr lang="zh-CN" altLang="en-US" dirty="0"/>
              <a:t> </a:t>
            </a:r>
            <a:r>
              <a:rPr lang="en-US" altLang="zh-CN" dirty="0"/>
              <a:t>structure</a:t>
            </a:r>
            <a:r>
              <a:rPr lang="zh-CN" altLang="en-US" dirty="0"/>
              <a:t> </a:t>
            </a:r>
            <a:r>
              <a:rPr lang="en-US" altLang="zh-CN" dirty="0"/>
              <a:t>#transfer</a:t>
            </a:r>
            <a:r>
              <a:rPr lang="zh-CN" altLang="en-US" dirty="0"/>
              <a:t> </a:t>
            </a:r>
            <a:r>
              <a:rPr lang="en-US" altLang="zh-CN" dirty="0"/>
              <a:t>learning</a:t>
            </a:r>
            <a:r>
              <a:rPr lang="zh-CN" altLang="en-US" dirty="0"/>
              <a:t> </a:t>
            </a:r>
            <a:r>
              <a:rPr lang="en-US" altLang="zh-CN" dirty="0"/>
              <a:t>for</a:t>
            </a:r>
            <a:r>
              <a:rPr lang="zh-CN" altLang="en-US" dirty="0"/>
              <a:t> </a:t>
            </a:r>
            <a:r>
              <a:rPr lang="en-US" altLang="zh-CN" dirty="0"/>
              <a:t>event</a:t>
            </a:r>
            <a:r>
              <a:rPr lang="zh-CN" altLang="en-US" dirty="0"/>
              <a:t> </a:t>
            </a:r>
            <a:r>
              <a:rPr lang="en-US" altLang="zh-CN" dirty="0"/>
              <a:t>argument</a:t>
            </a:r>
            <a:r>
              <a:rPr lang="zh-CN" altLang="en-US" dirty="0"/>
              <a:t> </a:t>
            </a:r>
            <a:r>
              <a:rPr lang="en-US" altLang="zh-CN" dirty="0"/>
              <a:t>labeling</a:t>
            </a:r>
          </a:p>
          <a:p>
            <a:r>
              <a:rPr lang="zh-CN" altLang="en-US" dirty="0"/>
              <a:t> </a:t>
            </a:r>
            <a:r>
              <a:rPr lang="en-US" altLang="zh-CN" dirty="0"/>
              <a:t>and</a:t>
            </a:r>
            <a:r>
              <a:rPr lang="zh-CN" altLang="en-US" dirty="0"/>
              <a:t> </a:t>
            </a:r>
            <a:r>
              <a:rPr lang="en-US" altLang="zh-CN" dirty="0"/>
              <a:t>extend</a:t>
            </a:r>
            <a:r>
              <a:rPr lang="zh-CN" altLang="en-US" dirty="0"/>
              <a:t> </a:t>
            </a:r>
            <a:r>
              <a:rPr lang="en-US" altLang="zh-CN" dirty="0"/>
              <a:t>memory</a:t>
            </a:r>
            <a:r>
              <a:rPr lang="zh-CN" altLang="en-US" dirty="0"/>
              <a:t> </a:t>
            </a:r>
            <a:r>
              <a:rPr lang="en-US" altLang="zh-CN" dirty="0"/>
              <a:t>network</a:t>
            </a:r>
            <a:r>
              <a:rPr lang="zh-CN" altLang="en-US" dirty="0"/>
              <a:t> </a:t>
            </a:r>
            <a:r>
              <a:rPr lang="en-US" altLang="zh-CN" dirty="0"/>
              <a:t>to</a:t>
            </a:r>
            <a:r>
              <a:rPr lang="zh-CN" altLang="en-US" dirty="0"/>
              <a:t> </a:t>
            </a:r>
            <a:r>
              <a:rPr lang="en-US" altLang="zh-CN" dirty="0"/>
              <a:t>other</a:t>
            </a:r>
            <a:r>
              <a:rPr lang="zh-CN" altLang="en-US" dirty="0"/>
              <a:t> </a:t>
            </a:r>
            <a:r>
              <a:rPr lang="en-US" altLang="zh-CN" dirty="0"/>
              <a:t>extraction</a:t>
            </a:r>
            <a:r>
              <a:rPr lang="zh-CN" altLang="en-US" dirty="0"/>
              <a:t> </a:t>
            </a:r>
            <a:r>
              <a:rPr lang="en-US" altLang="zh-CN" dirty="0"/>
              <a:t>tasks.</a:t>
            </a:r>
            <a:r>
              <a:rPr lang="zh-CN" altLang="en-US" dirty="0"/>
              <a:t> </a:t>
            </a:r>
            <a:endParaRPr lang="en-US" dirty="0"/>
          </a:p>
        </p:txBody>
      </p:sp>
    </p:spTree>
    <p:extLst>
      <p:ext uri="{BB962C8B-B14F-4D97-AF65-F5344CB8AC3E}">
        <p14:creationId xmlns:p14="http://schemas.microsoft.com/office/powerpoint/2010/main" val="1344674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a:t>
            </a:r>
            <a:r>
              <a:rPr lang="en-US" baseline="0" dirty="0" smtClean="0"/>
              <a:t> these cool things are about </a:t>
            </a:r>
            <a:r>
              <a:rPr lang="en-US" baseline="0" dirty="0" err="1" smtClean="0"/>
              <a:t>english</a:t>
            </a:r>
            <a:r>
              <a:rPr lang="en-US" baseline="0" dirty="0" smtClean="0"/>
              <a:t>. But foreign languages are very important. E.g.. Burmese. </a:t>
            </a:r>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5</a:t>
            </a:fld>
            <a:endParaRPr lang="en-US"/>
          </a:p>
        </p:txBody>
      </p:sp>
    </p:spTree>
    <p:extLst>
      <p:ext uri="{BB962C8B-B14F-4D97-AF65-F5344CB8AC3E}">
        <p14:creationId xmlns:p14="http://schemas.microsoft.com/office/powerpoint/2010/main" val="1500108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 name="Google Shape;8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49201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 name="Google Shape;8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49397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 name="Google Shape;8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8773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 name="Google Shape;8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5202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f"/><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 xmlns:a16="http://schemas.microsoft.com/office/drawing/2014/main" id="{3CB2BC46-ED5E-0141-B93F-65FA75B67B71}"/>
              </a:ext>
            </a:extLst>
          </p:cNvPr>
          <p:cNvSpPr/>
          <p:nvPr userDrawn="1"/>
        </p:nvSpPr>
        <p:spPr>
          <a:xfrm>
            <a:off x="0" y="-1"/>
            <a:ext cx="12192000" cy="5319983"/>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 xmlns:a16="http://schemas.microsoft.com/office/drawing/2014/main" id="{BC0F4068-C37C-E041-A803-C79180CD40E7}"/>
              </a:ext>
            </a:extLst>
          </p:cNvPr>
          <p:cNvPicPr>
            <a:picLocks noChangeAspect="1"/>
          </p:cNvPicPr>
          <p:nvPr userDrawn="1"/>
        </p:nvPicPr>
        <p:blipFill rotWithShape="1">
          <a:blip r:embed="rId2">
            <a:alphaModFix amt="50000"/>
          </a:blip>
          <a:srcRect t="15541" b="18941"/>
          <a:stretch/>
        </p:blipFill>
        <p:spPr>
          <a:xfrm>
            <a:off x="0" y="0"/>
            <a:ext cx="12192000" cy="5319984"/>
          </a:xfrm>
          <a:prstGeom prst="rect">
            <a:avLst/>
          </a:prstGeom>
        </p:spPr>
      </p:pic>
      <p:sp>
        <p:nvSpPr>
          <p:cNvPr id="2" name="Title 1">
            <a:extLst>
              <a:ext uri="{FF2B5EF4-FFF2-40B4-BE49-F238E27FC236}">
                <a16:creationId xmlns="" xmlns:a16="http://schemas.microsoft.com/office/drawing/2014/main" id="{86671775-BEEB-6448-9397-5A531133324A}"/>
              </a:ext>
            </a:extLst>
          </p:cNvPr>
          <p:cNvSpPr>
            <a:spLocks noGrp="1"/>
          </p:cNvSpPr>
          <p:nvPr>
            <p:ph type="ctrTitle"/>
          </p:nvPr>
        </p:nvSpPr>
        <p:spPr>
          <a:xfrm>
            <a:off x="349250" y="2118860"/>
            <a:ext cx="11493500" cy="1535112"/>
          </a:xfrm>
        </p:spPr>
        <p:txBody>
          <a:bodyPr anchor="b">
            <a:normAutofit/>
          </a:bodyPr>
          <a:lstStyle>
            <a:lvl1pPr algn="ctr">
              <a:defRPr sz="5400">
                <a:solidFill>
                  <a:srgbClr val="23262E"/>
                </a:solidFill>
              </a:defRPr>
            </a:lvl1pPr>
          </a:lstStyle>
          <a:p>
            <a:r>
              <a:rPr lang="en-US" dirty="0"/>
              <a:t>Click to edit Master title style</a:t>
            </a:r>
          </a:p>
        </p:txBody>
      </p:sp>
      <p:sp>
        <p:nvSpPr>
          <p:cNvPr id="3" name="Subtitle 2">
            <a:extLst>
              <a:ext uri="{FF2B5EF4-FFF2-40B4-BE49-F238E27FC236}">
                <a16:creationId xmlns="" xmlns:a16="http://schemas.microsoft.com/office/drawing/2014/main" id="{66825E03-CDD3-D64F-988B-383BE0A756E5}"/>
              </a:ext>
            </a:extLst>
          </p:cNvPr>
          <p:cNvSpPr>
            <a:spLocks noGrp="1"/>
          </p:cNvSpPr>
          <p:nvPr>
            <p:ph type="subTitle" idx="1"/>
          </p:nvPr>
        </p:nvSpPr>
        <p:spPr>
          <a:xfrm>
            <a:off x="1524000" y="3829050"/>
            <a:ext cx="9144000" cy="615950"/>
          </a:xfrm>
        </p:spPr>
        <p:txBody>
          <a:bodyPr>
            <a:normAutofit/>
          </a:bodyPr>
          <a:lstStyle>
            <a:lvl1pPr marL="0" indent="0" algn="ctr">
              <a:buNone/>
              <a:defRPr sz="2000">
                <a:solidFill>
                  <a:srgbClr val="4248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TextBox 14">
            <a:extLst>
              <a:ext uri="{FF2B5EF4-FFF2-40B4-BE49-F238E27FC236}">
                <a16:creationId xmlns="" xmlns:a16="http://schemas.microsoft.com/office/drawing/2014/main" id="{9D7D7EAC-EB52-9944-AAFF-5EA0F52A95FF}"/>
              </a:ext>
            </a:extLst>
          </p:cNvPr>
          <p:cNvSpPr txBox="1"/>
          <p:nvPr userDrawn="1"/>
        </p:nvSpPr>
        <p:spPr>
          <a:xfrm>
            <a:off x="4031044" y="6194967"/>
            <a:ext cx="4129913" cy="307777"/>
          </a:xfrm>
          <a:prstGeom prst="rect">
            <a:avLst/>
          </a:prstGeom>
          <a:noFill/>
        </p:spPr>
        <p:txBody>
          <a:bodyPr wrap="none" rtlCol="0">
            <a:spAutoFit/>
          </a:bodyPr>
          <a:lstStyle/>
          <a:p>
            <a:pPr algn="ctr"/>
            <a:r>
              <a:rPr lang="en-US" sz="1400" b="1" dirty="0">
                <a:solidFill>
                  <a:srgbClr val="424857"/>
                </a:solidFill>
                <a:latin typeface="+mj-lt"/>
                <a:cs typeface="Arial" panose="020B0604020202020204" pitchFamily="34" charset="0"/>
              </a:rPr>
              <a:t>B L E N D E R | </a:t>
            </a:r>
            <a:r>
              <a:rPr lang="en-US" sz="1400" b="0" dirty="0">
                <a:solidFill>
                  <a:srgbClr val="424857"/>
                </a:solidFill>
                <a:latin typeface="+mj-lt"/>
                <a:cs typeface="Arial" panose="020B0604020202020204" pitchFamily="34" charset="0"/>
              </a:rPr>
              <a:t>Cross-source Information Extraction Lab</a:t>
            </a:r>
            <a:endParaRPr lang="en-US" sz="1400" b="1" dirty="0">
              <a:solidFill>
                <a:srgbClr val="424857"/>
              </a:solidFill>
              <a:latin typeface="+mj-lt"/>
              <a:cs typeface="Arial" panose="020B0604020202020204" pitchFamily="34" charset="0"/>
            </a:endParaRPr>
          </a:p>
        </p:txBody>
      </p:sp>
      <p:pic>
        <p:nvPicPr>
          <p:cNvPr id="18" name="Picture 17">
            <a:extLst>
              <a:ext uri="{FF2B5EF4-FFF2-40B4-BE49-F238E27FC236}">
                <a16:creationId xmlns="" xmlns:a16="http://schemas.microsoft.com/office/drawing/2014/main" id="{A0670433-4FD5-A74E-874F-00D17C070FF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87875" b="-305"/>
          <a:stretch/>
        </p:blipFill>
        <p:spPr>
          <a:xfrm>
            <a:off x="5984225" y="5765456"/>
            <a:ext cx="223551" cy="321019"/>
          </a:xfrm>
          <a:prstGeom prst="rect">
            <a:avLst/>
          </a:prstGeom>
        </p:spPr>
      </p:pic>
    </p:spTree>
    <p:extLst>
      <p:ext uri="{BB962C8B-B14F-4D97-AF65-F5344CB8AC3E}">
        <p14:creationId xmlns:p14="http://schemas.microsoft.com/office/powerpoint/2010/main" val="3533995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3B1016-CCD8-684B-9E64-27502B8B57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DB10AD6-EF2A-5B42-9996-62A40D84B9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E8C2A78-DE61-4C49-9750-40BE82A3468B}"/>
              </a:ext>
            </a:extLst>
          </p:cNvPr>
          <p:cNvSpPr>
            <a:spLocks noGrp="1"/>
          </p:cNvSpPr>
          <p:nvPr>
            <p:ph type="dt" sz="half" idx="10"/>
          </p:nvPr>
        </p:nvSpPr>
        <p:spPr/>
        <p:txBody>
          <a:bodyPr/>
          <a:lstStyle/>
          <a:p>
            <a:fld id="{E64E2E36-3D31-E442-A911-D149FB6B38DD}" type="datetime1">
              <a:rPr lang="en-US" smtClean="0"/>
              <a:t>11/12/19</a:t>
            </a:fld>
            <a:endParaRPr lang="en-US"/>
          </a:p>
        </p:txBody>
      </p:sp>
      <p:sp>
        <p:nvSpPr>
          <p:cNvPr id="6" name="Slide Number Placeholder 5">
            <a:extLst>
              <a:ext uri="{FF2B5EF4-FFF2-40B4-BE49-F238E27FC236}">
                <a16:creationId xmlns="" xmlns:a16="http://schemas.microsoft.com/office/drawing/2014/main" id="{DC9F4CA7-E1FE-4A4E-B412-E166E81B0196}"/>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662322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5B86C53-8A7D-2346-9DDF-DA5B8BBD40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43F3D23-5EB7-4B47-A5D3-D0AB5EB0A7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D3A7DED-66E2-4040-ADC0-AAC48425C590}"/>
              </a:ext>
            </a:extLst>
          </p:cNvPr>
          <p:cNvSpPr>
            <a:spLocks noGrp="1"/>
          </p:cNvSpPr>
          <p:nvPr>
            <p:ph type="dt" sz="half" idx="10"/>
          </p:nvPr>
        </p:nvSpPr>
        <p:spPr/>
        <p:txBody>
          <a:bodyPr/>
          <a:lstStyle/>
          <a:p>
            <a:fld id="{76421C6E-51E1-0045-8E04-727B0E92214F}" type="datetime1">
              <a:rPr lang="en-US" smtClean="0"/>
              <a:t>11/12/19</a:t>
            </a:fld>
            <a:endParaRPr lang="en-US"/>
          </a:p>
        </p:txBody>
      </p:sp>
      <p:sp>
        <p:nvSpPr>
          <p:cNvPr id="6" name="Slide Number Placeholder 5">
            <a:extLst>
              <a:ext uri="{FF2B5EF4-FFF2-40B4-BE49-F238E27FC236}">
                <a16:creationId xmlns="" xmlns:a16="http://schemas.microsoft.com/office/drawing/2014/main" id="{5FFB0A8F-7FD3-1C42-90C0-E97BA15D0A5A}"/>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3790092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2CBB9E-0844-E94B-8AA3-C166E5ABAC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488D30F-5332-2442-BD0A-342C8BD200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A43428-A6E0-3B41-A602-2D3BA56A0274}"/>
              </a:ext>
            </a:extLst>
          </p:cNvPr>
          <p:cNvSpPr>
            <a:spLocks noGrp="1"/>
          </p:cNvSpPr>
          <p:nvPr>
            <p:ph type="dt" sz="half" idx="10"/>
          </p:nvPr>
        </p:nvSpPr>
        <p:spPr/>
        <p:txBody>
          <a:bodyPr/>
          <a:lstStyle/>
          <a:p>
            <a:fld id="{B78DB298-2CF2-9749-B7DA-B43D8F11D612}" type="datetime1">
              <a:rPr lang="en-US" smtClean="0"/>
              <a:t>11/12/19</a:t>
            </a:fld>
            <a:endParaRPr lang="en-US"/>
          </a:p>
        </p:txBody>
      </p:sp>
      <p:sp>
        <p:nvSpPr>
          <p:cNvPr id="6" name="Slide Number Placeholder 5">
            <a:extLst>
              <a:ext uri="{FF2B5EF4-FFF2-40B4-BE49-F238E27FC236}">
                <a16:creationId xmlns="" xmlns:a16="http://schemas.microsoft.com/office/drawing/2014/main" id="{E1B3219D-05CE-3B45-B5E7-FFBE53BDDD28}"/>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12846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F76407-E97B-7840-9652-77C1D24CBB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3D54E31-F7A3-C04C-B108-3218B8FC2A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0CC3B4A-80E8-084A-A75B-1A23F82FBC14}"/>
              </a:ext>
            </a:extLst>
          </p:cNvPr>
          <p:cNvSpPr>
            <a:spLocks noGrp="1"/>
          </p:cNvSpPr>
          <p:nvPr>
            <p:ph type="dt" sz="half" idx="10"/>
          </p:nvPr>
        </p:nvSpPr>
        <p:spPr/>
        <p:txBody>
          <a:bodyPr/>
          <a:lstStyle/>
          <a:p>
            <a:fld id="{59AAA00E-6528-9147-827F-54EABC190D3E}" type="datetime1">
              <a:rPr lang="en-US" smtClean="0"/>
              <a:t>11/12/19</a:t>
            </a:fld>
            <a:endParaRPr lang="en-US"/>
          </a:p>
        </p:txBody>
      </p:sp>
      <p:sp>
        <p:nvSpPr>
          <p:cNvPr id="6" name="Slide Number Placeholder 5">
            <a:extLst>
              <a:ext uri="{FF2B5EF4-FFF2-40B4-BE49-F238E27FC236}">
                <a16:creationId xmlns="" xmlns:a16="http://schemas.microsoft.com/office/drawing/2014/main" id="{58C11ED7-DE80-8F48-B1D2-BBF230673581}"/>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686134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95150A-DCCB-4A40-A89B-11EDB1D2D0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9775DF-46F4-9D4C-91C2-82B4A5430F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A17EAA3-E561-7749-8721-69932F551E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7D188B68-6512-0A4F-A005-B60FC995BB88}"/>
              </a:ext>
            </a:extLst>
          </p:cNvPr>
          <p:cNvSpPr>
            <a:spLocks noGrp="1"/>
          </p:cNvSpPr>
          <p:nvPr>
            <p:ph type="dt" sz="half" idx="10"/>
          </p:nvPr>
        </p:nvSpPr>
        <p:spPr/>
        <p:txBody>
          <a:bodyPr/>
          <a:lstStyle/>
          <a:p>
            <a:fld id="{678C2240-76F3-E147-906E-E0ADE39AECB5}" type="datetime1">
              <a:rPr lang="en-US" smtClean="0"/>
              <a:t>11/12/19</a:t>
            </a:fld>
            <a:endParaRPr lang="en-US"/>
          </a:p>
        </p:txBody>
      </p:sp>
      <p:sp>
        <p:nvSpPr>
          <p:cNvPr id="7" name="Slide Number Placeholder 6">
            <a:extLst>
              <a:ext uri="{FF2B5EF4-FFF2-40B4-BE49-F238E27FC236}">
                <a16:creationId xmlns="" xmlns:a16="http://schemas.microsoft.com/office/drawing/2014/main" id="{B949D4FF-F49C-BB40-BC72-A19F38ADE2F9}"/>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61748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BFE004-83E6-5948-A982-6F79A37D6B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9B43D4C-4F09-D14A-9884-8BDD31B955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0F7E00E-7F15-414A-8150-83E75630DF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0D4FBF-4A66-C247-906F-F76A9B7827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DB5596F-1335-C642-8928-390C71F55C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1FBA73F-E1B3-C645-A949-5D22BD577A98}"/>
              </a:ext>
            </a:extLst>
          </p:cNvPr>
          <p:cNvSpPr>
            <a:spLocks noGrp="1"/>
          </p:cNvSpPr>
          <p:nvPr>
            <p:ph type="dt" sz="half" idx="10"/>
          </p:nvPr>
        </p:nvSpPr>
        <p:spPr/>
        <p:txBody>
          <a:bodyPr/>
          <a:lstStyle/>
          <a:p>
            <a:fld id="{CA278B2C-C152-BF4E-B097-5C9983E3892C}" type="datetime1">
              <a:rPr lang="en-US" smtClean="0"/>
              <a:t>11/12/19</a:t>
            </a:fld>
            <a:endParaRPr lang="en-US"/>
          </a:p>
        </p:txBody>
      </p:sp>
      <p:sp>
        <p:nvSpPr>
          <p:cNvPr id="9" name="Slide Number Placeholder 8">
            <a:extLst>
              <a:ext uri="{FF2B5EF4-FFF2-40B4-BE49-F238E27FC236}">
                <a16:creationId xmlns="" xmlns:a16="http://schemas.microsoft.com/office/drawing/2014/main" id="{42C06236-21A8-2D4F-B5A4-568F9DCB6532}"/>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3196375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489BA7-CAF9-A14F-8DE3-FA0849D33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DD23F26-F063-1945-96B6-D910113260ED}"/>
              </a:ext>
            </a:extLst>
          </p:cNvPr>
          <p:cNvSpPr>
            <a:spLocks noGrp="1"/>
          </p:cNvSpPr>
          <p:nvPr>
            <p:ph type="dt" sz="half" idx="10"/>
          </p:nvPr>
        </p:nvSpPr>
        <p:spPr/>
        <p:txBody>
          <a:bodyPr/>
          <a:lstStyle/>
          <a:p>
            <a:fld id="{52120A6D-50D7-DC49-9240-3B897313C86C}" type="datetime1">
              <a:rPr lang="en-US" smtClean="0"/>
              <a:t>11/12/19</a:t>
            </a:fld>
            <a:endParaRPr lang="en-US"/>
          </a:p>
        </p:txBody>
      </p:sp>
      <p:sp>
        <p:nvSpPr>
          <p:cNvPr id="5" name="Slide Number Placeholder 4">
            <a:extLst>
              <a:ext uri="{FF2B5EF4-FFF2-40B4-BE49-F238E27FC236}">
                <a16:creationId xmlns="" xmlns:a16="http://schemas.microsoft.com/office/drawing/2014/main" id="{61A22A20-7622-7C43-A0E9-FB9DA0D80277}"/>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9365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128B80E-B106-E444-A711-8A25C56DDD4B}"/>
              </a:ext>
            </a:extLst>
          </p:cNvPr>
          <p:cNvSpPr>
            <a:spLocks noGrp="1"/>
          </p:cNvSpPr>
          <p:nvPr>
            <p:ph type="dt" sz="half" idx="10"/>
          </p:nvPr>
        </p:nvSpPr>
        <p:spPr/>
        <p:txBody>
          <a:bodyPr/>
          <a:lstStyle/>
          <a:p>
            <a:fld id="{3EC8B993-7EA8-E14C-B192-82FAF47DDB33}" type="datetime1">
              <a:rPr lang="en-US" smtClean="0"/>
              <a:t>11/12/19</a:t>
            </a:fld>
            <a:endParaRPr lang="en-US"/>
          </a:p>
        </p:txBody>
      </p:sp>
      <p:sp>
        <p:nvSpPr>
          <p:cNvPr id="4" name="Slide Number Placeholder 3">
            <a:extLst>
              <a:ext uri="{FF2B5EF4-FFF2-40B4-BE49-F238E27FC236}">
                <a16:creationId xmlns="" xmlns:a16="http://schemas.microsoft.com/office/drawing/2014/main" id="{1030C6B5-F440-B547-9D6E-C63763AA500C}"/>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76785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643DDB-D32A-EC4B-AA87-C4C2AFDFC7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7B4170E-CBBF-6D48-B0A2-DD2F122C7C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BA956FA-F781-004D-80E8-66573429C9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9F85AE9-1ED6-AC44-AC59-1FB2EF67FC52}"/>
              </a:ext>
            </a:extLst>
          </p:cNvPr>
          <p:cNvSpPr>
            <a:spLocks noGrp="1"/>
          </p:cNvSpPr>
          <p:nvPr>
            <p:ph type="dt" sz="half" idx="10"/>
          </p:nvPr>
        </p:nvSpPr>
        <p:spPr/>
        <p:txBody>
          <a:bodyPr/>
          <a:lstStyle/>
          <a:p>
            <a:fld id="{45F12868-9C68-1E4A-8153-ED8FC06C0642}" type="datetime1">
              <a:rPr lang="en-US" smtClean="0"/>
              <a:t>11/12/19</a:t>
            </a:fld>
            <a:endParaRPr lang="en-US"/>
          </a:p>
        </p:txBody>
      </p:sp>
      <p:sp>
        <p:nvSpPr>
          <p:cNvPr id="7" name="Slide Number Placeholder 6">
            <a:extLst>
              <a:ext uri="{FF2B5EF4-FFF2-40B4-BE49-F238E27FC236}">
                <a16:creationId xmlns="" xmlns:a16="http://schemas.microsoft.com/office/drawing/2014/main" id="{7EA99A85-1E0F-E54F-AE76-B4FAD4BB5E22}"/>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536787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691BD5-F4F9-3D49-96FE-AB1663138B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90EE14B5-362D-3444-BD24-388AAE73E6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44FE05A-D6EC-A74E-A452-52C484803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AB6E73A-7F1D-CA47-91F5-AE1537B8052B}"/>
              </a:ext>
            </a:extLst>
          </p:cNvPr>
          <p:cNvSpPr>
            <a:spLocks noGrp="1"/>
          </p:cNvSpPr>
          <p:nvPr>
            <p:ph type="dt" sz="half" idx="10"/>
          </p:nvPr>
        </p:nvSpPr>
        <p:spPr/>
        <p:txBody>
          <a:bodyPr/>
          <a:lstStyle/>
          <a:p>
            <a:fld id="{0923CB2D-CAA9-E94A-90B0-BE0AA3893111}" type="datetime1">
              <a:rPr lang="en-US" smtClean="0"/>
              <a:t>11/12/19</a:t>
            </a:fld>
            <a:endParaRPr lang="en-US"/>
          </a:p>
        </p:txBody>
      </p:sp>
      <p:sp>
        <p:nvSpPr>
          <p:cNvPr id="7" name="Slide Number Placeholder 6">
            <a:extLst>
              <a:ext uri="{FF2B5EF4-FFF2-40B4-BE49-F238E27FC236}">
                <a16:creationId xmlns="" xmlns:a16="http://schemas.microsoft.com/office/drawing/2014/main" id="{A7239AB1-D26C-E845-8039-73E570FACAD9}"/>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9889787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F070095-B045-D446-9DD3-7FE928375E18}"/>
              </a:ext>
            </a:extLst>
          </p:cNvPr>
          <p:cNvSpPr>
            <a:spLocks noGrp="1"/>
          </p:cNvSpPr>
          <p:nvPr>
            <p:ph type="title"/>
          </p:nvPr>
        </p:nvSpPr>
        <p:spPr>
          <a:xfrm>
            <a:off x="838200" y="365125"/>
            <a:ext cx="10515600" cy="6889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5FF9BD9-8171-704B-8B6D-BD766ABA0F15}"/>
              </a:ext>
            </a:extLst>
          </p:cNvPr>
          <p:cNvSpPr>
            <a:spLocks noGrp="1"/>
          </p:cNvSpPr>
          <p:nvPr>
            <p:ph type="body" idx="1"/>
          </p:nvPr>
        </p:nvSpPr>
        <p:spPr>
          <a:xfrm>
            <a:off x="838200" y="1231900"/>
            <a:ext cx="10515600" cy="4945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6B2F74C-EB85-124D-817C-0C42379930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424857"/>
                </a:solidFill>
              </a:defRPr>
            </a:lvl1pPr>
          </a:lstStyle>
          <a:p>
            <a:fld id="{2CEB0B01-2759-9947-9E10-CC8EA41D4B67}" type="datetime1">
              <a:rPr lang="en-US" smtClean="0"/>
              <a:t>11/12/19</a:t>
            </a:fld>
            <a:endParaRPr lang="en-US"/>
          </a:p>
        </p:txBody>
      </p:sp>
      <p:sp>
        <p:nvSpPr>
          <p:cNvPr id="6" name="Slide Number Placeholder 5">
            <a:extLst>
              <a:ext uri="{FF2B5EF4-FFF2-40B4-BE49-F238E27FC236}">
                <a16:creationId xmlns="" xmlns:a16="http://schemas.microsoft.com/office/drawing/2014/main" id="{3C859492-509B-D842-858A-E98B477DEB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424857"/>
                </a:solidFill>
              </a:defRPr>
            </a:lvl1pPr>
          </a:lstStyle>
          <a:p>
            <a:fld id="{89057327-5C45-3844-9BAD-8A2E33F71C3A}" type="slidenum">
              <a:rPr lang="en-US" smtClean="0"/>
              <a:pPr/>
              <a:t>‹#›</a:t>
            </a:fld>
            <a:endParaRPr lang="en-US"/>
          </a:p>
        </p:txBody>
      </p:sp>
    </p:spTree>
    <p:extLst>
      <p:ext uri="{BB962C8B-B14F-4D97-AF65-F5344CB8AC3E}">
        <p14:creationId xmlns:p14="http://schemas.microsoft.com/office/powerpoint/2010/main" val="1673775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png"/><Relationship Id="rId5" Type="http://schemas.openxmlformats.org/officeDocument/2006/relationships/image" Target="../media/image5.tiff"/><Relationship Id="rId6" Type="http://schemas.openxmlformats.org/officeDocument/2006/relationships/image" Target="../media/image6.tiff"/><Relationship Id="rId7" Type="http://schemas.openxmlformats.org/officeDocument/2006/relationships/image" Target="../media/image7.tiff"/><Relationship Id="rId8" Type="http://schemas.openxmlformats.org/officeDocument/2006/relationships/image" Target="../media/image8.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9.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5.emf"/></Relationships>
</file>

<file path=ppt/slides/_rels/slide2.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5" Type="http://schemas.openxmlformats.org/officeDocument/2006/relationships/image" Target="../media/image11.tiff"/><Relationship Id="rId6" Type="http://schemas.openxmlformats.org/officeDocument/2006/relationships/image" Target="../media/image12.tiff"/><Relationship Id="rId7"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10.xml"/><Relationship Id="rId2"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1.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3.tiff"/></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tiff"/><Relationship Id="rId6" Type="http://schemas.openxmlformats.org/officeDocument/2006/relationships/image" Target="../media/image18.tiff"/><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8853" y="1317305"/>
            <a:ext cx="8273143" cy="1470025"/>
          </a:xfrm>
        </p:spPr>
        <p:txBody>
          <a:bodyPr>
            <a:noAutofit/>
          </a:bodyPr>
          <a:lstStyle/>
          <a:p>
            <a:r>
              <a:rPr lang="en-US" sz="4000" dirty="0"/>
              <a:t>Cross-media Structured </a:t>
            </a:r>
            <a:r>
              <a:rPr lang="en-US" sz="4000"/>
              <a:t>Common </a:t>
            </a:r>
            <a:r>
              <a:rPr lang="en-US" sz="4000" smtClean="0"/>
              <a:t>Space for Multimedia </a:t>
            </a:r>
            <a:r>
              <a:rPr lang="en-US" sz="4000" dirty="0" smtClean="0"/>
              <a:t>Event </a:t>
            </a:r>
            <a:r>
              <a:rPr lang="en-US" sz="4000" dirty="0" smtClean="0"/>
              <a:t>Extraction</a:t>
            </a:r>
            <a:endParaRPr lang="en-US" sz="4800" dirty="0"/>
          </a:p>
        </p:txBody>
      </p:sp>
      <p:sp>
        <p:nvSpPr>
          <p:cNvPr id="3" name="Subtitle 2"/>
          <p:cNvSpPr>
            <a:spLocks noGrp="1"/>
          </p:cNvSpPr>
          <p:nvPr>
            <p:ph type="subTitle" idx="1"/>
          </p:nvPr>
        </p:nvSpPr>
        <p:spPr>
          <a:xfrm>
            <a:off x="1524000" y="3783012"/>
            <a:ext cx="9258300" cy="2057400"/>
          </a:xfrm>
        </p:spPr>
        <p:txBody>
          <a:bodyPr>
            <a:noAutofit/>
          </a:bodyPr>
          <a:lstStyle/>
          <a:p>
            <a:pPr algn="ctr"/>
            <a:r>
              <a:rPr lang="en-US" sz="2800" dirty="0" err="1" smtClean="0"/>
              <a:t>Manling</a:t>
            </a:r>
            <a:r>
              <a:rPr lang="en-US" sz="2800" dirty="0" smtClean="0"/>
              <a:t> Li, </a:t>
            </a:r>
            <a:r>
              <a:rPr lang="en-US" sz="2800" dirty="0" err="1" smtClean="0"/>
              <a:t>Alireza</a:t>
            </a:r>
            <a:r>
              <a:rPr lang="en-US" sz="2800" dirty="0" smtClean="0"/>
              <a:t> </a:t>
            </a:r>
            <a:r>
              <a:rPr lang="en-US" sz="2800" dirty="0" err="1" smtClean="0"/>
              <a:t>Zareian</a:t>
            </a:r>
            <a:r>
              <a:rPr lang="en-US" sz="2800" dirty="0" smtClean="0"/>
              <a:t>, Qi Zeng, </a:t>
            </a:r>
            <a:r>
              <a:rPr lang="en-US" sz="2800" dirty="0" err="1" smtClean="0"/>
              <a:t>Heng</a:t>
            </a:r>
            <a:r>
              <a:rPr lang="en-US" sz="2800" dirty="0" smtClean="0"/>
              <a:t> Ji and Shih-Fu Chang</a:t>
            </a:r>
          </a:p>
          <a:p>
            <a:pPr algn="ctr"/>
            <a:r>
              <a:rPr lang="en-US" sz="2800" dirty="0" smtClean="0"/>
              <a:t> UIUC</a:t>
            </a:r>
            <a:r>
              <a:rPr lang="en-US" sz="2800" dirty="0"/>
              <a:t> </a:t>
            </a:r>
            <a:r>
              <a:rPr lang="en-US" sz="2800" dirty="0" smtClean="0"/>
              <a:t>and Columbia</a:t>
            </a:r>
            <a:endParaRPr lang="en-US" sz="2800" dirty="0"/>
          </a:p>
        </p:txBody>
      </p:sp>
      <p:sp>
        <p:nvSpPr>
          <p:cNvPr id="4" name="Slide Number Placeholder 3"/>
          <p:cNvSpPr>
            <a:spLocks noGrp="1"/>
          </p:cNvSpPr>
          <p:nvPr>
            <p:ph type="sldNum" sz="quarter" idx="4294967295"/>
          </p:nvPr>
        </p:nvSpPr>
        <p:spPr>
          <a:xfrm>
            <a:off x="8839200" y="6324601"/>
            <a:ext cx="1524000" cy="365125"/>
          </a:xfrm>
          <a:prstGeom prst="rect">
            <a:avLst/>
          </a:prstGeom>
        </p:spPr>
        <p:txBody>
          <a:bodyPr/>
          <a:lstStyle/>
          <a:p>
            <a:fld id="{024B13ED-57CC-4817-AFF2-A39BFC804D6C}" type="slidenum">
              <a:rPr lang="en-US" smtClean="0"/>
              <a:pPr/>
              <a:t>1</a:t>
            </a:fld>
            <a:endParaRPr lang="en-US" dirty="0"/>
          </a:p>
        </p:txBody>
      </p:sp>
      <p:pic>
        <p:nvPicPr>
          <p:cNvPr id="5" name="Picture 4"/>
          <p:cNvPicPr>
            <a:picLocks noChangeAspect="1"/>
          </p:cNvPicPr>
          <p:nvPr/>
        </p:nvPicPr>
        <p:blipFill>
          <a:blip r:embed="rId3"/>
          <a:stretch>
            <a:fillRect/>
          </a:stretch>
        </p:blipFill>
        <p:spPr>
          <a:xfrm>
            <a:off x="11426300" y="0"/>
            <a:ext cx="765699" cy="991724"/>
          </a:xfrm>
          <a:prstGeom prst="rect">
            <a:avLst/>
          </a:prstGeom>
        </p:spPr>
      </p:pic>
      <p:pic>
        <p:nvPicPr>
          <p:cNvPr id="6" name="Picture 5"/>
          <p:cNvPicPr>
            <a:picLocks noChangeAspect="1"/>
          </p:cNvPicPr>
          <p:nvPr/>
        </p:nvPicPr>
        <p:blipFill>
          <a:blip r:embed="rId4"/>
          <a:stretch>
            <a:fillRect/>
          </a:stretch>
        </p:blipFill>
        <p:spPr>
          <a:xfrm>
            <a:off x="0" y="-172595"/>
            <a:ext cx="1576852" cy="1576852"/>
          </a:xfrm>
          <a:prstGeom prst="rect">
            <a:avLst/>
          </a:prstGeom>
        </p:spPr>
      </p:pic>
      <p:pic>
        <p:nvPicPr>
          <p:cNvPr id="7" name="Picture 6"/>
          <p:cNvPicPr>
            <a:picLocks noChangeAspect="1"/>
          </p:cNvPicPr>
          <p:nvPr/>
        </p:nvPicPr>
        <p:blipFill>
          <a:blip r:embed="rId5"/>
          <a:stretch>
            <a:fillRect/>
          </a:stretch>
        </p:blipFill>
        <p:spPr>
          <a:xfrm>
            <a:off x="10482943" y="4585572"/>
            <a:ext cx="1709056" cy="2272428"/>
          </a:xfrm>
          <a:prstGeom prst="rect">
            <a:avLst/>
          </a:prstGeom>
        </p:spPr>
      </p:pic>
      <p:pic>
        <p:nvPicPr>
          <p:cNvPr id="8" name="Picture 7"/>
          <p:cNvPicPr>
            <a:picLocks noChangeAspect="1"/>
          </p:cNvPicPr>
          <p:nvPr/>
        </p:nvPicPr>
        <p:blipFill>
          <a:blip r:embed="rId6"/>
          <a:stretch>
            <a:fillRect/>
          </a:stretch>
        </p:blipFill>
        <p:spPr>
          <a:xfrm>
            <a:off x="8857303" y="4585572"/>
            <a:ext cx="1625640" cy="1625640"/>
          </a:xfrm>
          <a:prstGeom prst="rect">
            <a:avLst/>
          </a:prstGeom>
        </p:spPr>
      </p:pic>
      <p:pic>
        <p:nvPicPr>
          <p:cNvPr id="9" name="Picture 8"/>
          <p:cNvPicPr>
            <a:picLocks noChangeAspect="1"/>
          </p:cNvPicPr>
          <p:nvPr/>
        </p:nvPicPr>
        <p:blipFill>
          <a:blip r:embed="rId7"/>
          <a:stretch>
            <a:fillRect/>
          </a:stretch>
        </p:blipFill>
        <p:spPr>
          <a:xfrm>
            <a:off x="45394" y="4953448"/>
            <a:ext cx="1486064" cy="1486064"/>
          </a:xfrm>
          <a:prstGeom prst="rect">
            <a:avLst/>
          </a:prstGeom>
        </p:spPr>
      </p:pic>
      <p:pic>
        <p:nvPicPr>
          <p:cNvPr id="10" name="Picture 9"/>
          <p:cNvPicPr>
            <a:picLocks noChangeAspect="1"/>
          </p:cNvPicPr>
          <p:nvPr/>
        </p:nvPicPr>
        <p:blipFill>
          <a:blip r:embed="rId8"/>
          <a:stretch>
            <a:fillRect/>
          </a:stretch>
        </p:blipFill>
        <p:spPr>
          <a:xfrm>
            <a:off x="1651201" y="4953448"/>
            <a:ext cx="1613935" cy="1486064"/>
          </a:xfrm>
          <a:prstGeom prst="rect">
            <a:avLst/>
          </a:prstGeom>
        </p:spPr>
      </p:pic>
    </p:spTree>
    <p:extLst>
      <p:ext uri="{BB962C8B-B14F-4D97-AF65-F5344CB8AC3E}">
        <p14:creationId xmlns:p14="http://schemas.microsoft.com/office/powerpoint/2010/main" val="20770905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5" name="Google Shape;85;p8"/>
          <p:cNvSpPr txBox="1">
            <a:spLocks noGrp="1"/>
          </p:cNvSpPr>
          <p:nvPr>
            <p:ph type="body" idx="1"/>
          </p:nvPr>
        </p:nvSpPr>
        <p:spPr>
          <a:xfrm>
            <a:off x="838200" y="1231900"/>
            <a:ext cx="10751820" cy="5260975"/>
          </a:xfrm>
          <a:prstGeom prst="rect">
            <a:avLst/>
          </a:prstGeom>
          <a:noFill/>
          <a:ln>
            <a:noFill/>
          </a:ln>
        </p:spPr>
        <p:txBody>
          <a:bodyPr spcFirstLastPara="1" wrap="square" lIns="91425" tIns="45700" rIns="91425" bIns="45700" anchor="t" anchorCtr="0">
            <a:normAutofit/>
          </a:bodyPr>
          <a:lstStyle/>
          <a:p>
            <a:pPr marL="342900">
              <a:spcBef>
                <a:spcPts val="0"/>
              </a:spcBef>
            </a:pPr>
            <a:r>
              <a:rPr lang="en-US" dirty="0"/>
              <a:t>Bounding box </a:t>
            </a:r>
            <a:r>
              <a:rPr lang="en-US" dirty="0" smtClean="0"/>
              <a:t>annotation:</a:t>
            </a:r>
            <a:endParaRPr lang="en-US" dirty="0"/>
          </a:p>
          <a:p>
            <a:pPr marL="685800" lvl="1" indent="-228600">
              <a:spcBef>
                <a:spcPts val="0"/>
              </a:spcBef>
            </a:pPr>
            <a:r>
              <a:rPr lang="en-US" dirty="0"/>
              <a:t>Union bounding box:</a:t>
            </a:r>
          </a:p>
          <a:p>
            <a:pPr marL="1143000" lvl="2" indent="-228600">
              <a:spcBef>
                <a:spcPts val="0"/>
              </a:spcBef>
            </a:pPr>
            <a:r>
              <a:rPr lang="en-US" dirty="0"/>
              <a:t>For each role, annotate </a:t>
            </a:r>
            <a:r>
              <a:rPr lang="en-US" dirty="0" smtClean="0"/>
              <a:t>the </a:t>
            </a:r>
            <a:r>
              <a:rPr lang="en-US" dirty="0"/>
              <a:t>smallest bounding box covering all the arguments</a:t>
            </a:r>
          </a:p>
          <a:p>
            <a:pPr marL="685800" lvl="1" indent="-228600">
              <a:spcBef>
                <a:spcPts val="0"/>
              </a:spcBef>
            </a:pPr>
            <a:r>
              <a:rPr lang="en-US" dirty="0"/>
              <a:t>Instance bounding box:</a:t>
            </a:r>
          </a:p>
          <a:p>
            <a:pPr marL="1143000" lvl="2" indent="-228600">
              <a:spcBef>
                <a:spcPts val="0"/>
              </a:spcBef>
            </a:pPr>
            <a:r>
              <a:rPr lang="en-US" dirty="0"/>
              <a:t>For each role, annotate multiple bounding boxes, where each bounding box is the smallest region that covers one argument</a:t>
            </a:r>
          </a:p>
          <a:p>
            <a:pPr marL="1143000" lvl="2" indent="-228600">
              <a:spcBef>
                <a:spcPts val="0"/>
              </a:spcBef>
            </a:pPr>
            <a:r>
              <a:rPr lang="en-US" dirty="0"/>
              <a:t>F</a:t>
            </a:r>
            <a:r>
              <a:rPr lang="en-US" dirty="0" smtClean="0">
                <a:solidFill>
                  <a:schemeClr val="tx1"/>
                </a:solidFill>
              </a:rPr>
              <a:t>ollows </a:t>
            </a:r>
            <a:r>
              <a:rPr lang="en-US" dirty="0">
                <a:solidFill>
                  <a:schemeClr val="tx1"/>
                </a:solidFill>
              </a:rPr>
              <a:t>VOC2011 Annotation </a:t>
            </a:r>
            <a:r>
              <a:rPr lang="en-US" dirty="0" smtClean="0">
                <a:solidFill>
                  <a:schemeClr val="tx1"/>
                </a:solidFill>
              </a:rPr>
              <a:t>Guidelines </a:t>
            </a:r>
            <a:r>
              <a:rPr lang="en-US" dirty="0" smtClean="0"/>
              <a:t>(http</a:t>
            </a:r>
            <a:r>
              <a:rPr lang="en-US" dirty="0"/>
              <a:t>://host.robots.ox.ac.uk/pascal/VOC/voc2011/guidelines.html)</a:t>
            </a:r>
          </a:p>
          <a:p>
            <a:pPr marL="685800" lvl="1" indent="-228600">
              <a:spcBef>
                <a:spcPts val="0"/>
              </a:spcBef>
            </a:pPr>
            <a:endParaRPr lang="en-US" dirty="0"/>
          </a:p>
          <a:p>
            <a:pPr marL="685800" lvl="1" indent="-228600">
              <a:spcBef>
                <a:spcPts val="0"/>
              </a:spcBef>
            </a:pPr>
            <a:endParaRPr lang="en-US" dirty="0"/>
          </a:p>
          <a:p>
            <a:pPr marL="685800" lvl="1" indent="-228600">
              <a:spcBef>
                <a:spcPts val="0"/>
              </a:spcBef>
            </a:pPr>
            <a:endParaRPr lang="en-US" dirty="0"/>
          </a:p>
          <a:p>
            <a:pPr marL="685800" lvl="1" indent="-228600">
              <a:spcBef>
                <a:spcPts val="0"/>
              </a:spcBef>
            </a:pPr>
            <a:endParaRPr lang="en-US" dirty="0"/>
          </a:p>
          <a:p>
            <a:pPr marL="685800" lvl="1" indent="-228600">
              <a:spcBef>
                <a:spcPts val="0"/>
              </a:spcBef>
            </a:pPr>
            <a:endParaRPr lang="en-US" dirty="0"/>
          </a:p>
          <a:p>
            <a:pPr marL="685800" lvl="1" indent="-228600">
              <a:spcBef>
                <a:spcPts val="0"/>
              </a:spcBef>
            </a:pPr>
            <a:endParaRPr dirty="0"/>
          </a:p>
          <a:p>
            <a:pPr marL="228600" lvl="0" indent="-76200" algn="l" rtl="0">
              <a:lnSpc>
                <a:spcPct val="100000"/>
              </a:lnSpc>
              <a:spcBef>
                <a:spcPts val="1000"/>
              </a:spcBef>
              <a:spcAft>
                <a:spcPts val="0"/>
              </a:spcAft>
              <a:buClr>
                <a:schemeClr val="dk1"/>
              </a:buClr>
              <a:buSzPts val="2400"/>
              <a:buNone/>
            </a:pPr>
            <a:endParaRPr dirty="0"/>
          </a:p>
        </p:txBody>
      </p:sp>
      <p:sp>
        <p:nvSpPr>
          <p:cNvPr id="86" name="Google Shape;8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sp>
        <p:nvSpPr>
          <p:cNvPr id="4" name="Rectangle 3">
            <a:extLst>
              <a:ext uri="{FF2B5EF4-FFF2-40B4-BE49-F238E27FC236}">
                <a16:creationId xmlns="" xmlns:a16="http://schemas.microsoft.com/office/drawing/2014/main" id="{9ECB4EA3-ED24-CD43-A00B-C292C414D5B6}"/>
              </a:ext>
            </a:extLst>
          </p:cNvPr>
          <p:cNvSpPr/>
          <p:nvPr/>
        </p:nvSpPr>
        <p:spPr>
          <a:xfrm>
            <a:off x="2758759" y="6142017"/>
            <a:ext cx="1776448" cy="307777"/>
          </a:xfrm>
          <a:prstGeom prst="rect">
            <a:avLst/>
          </a:prstGeom>
        </p:spPr>
        <p:txBody>
          <a:bodyPr wrap="none">
            <a:spAutoFit/>
          </a:bodyPr>
          <a:lstStyle/>
          <a:p>
            <a:r>
              <a:rPr lang="en-US" dirty="0"/>
              <a:t>Union bounding box</a:t>
            </a:r>
          </a:p>
        </p:txBody>
      </p:sp>
      <p:sp>
        <p:nvSpPr>
          <p:cNvPr id="8" name="Rectangle 7">
            <a:extLst>
              <a:ext uri="{FF2B5EF4-FFF2-40B4-BE49-F238E27FC236}">
                <a16:creationId xmlns="" xmlns:a16="http://schemas.microsoft.com/office/drawing/2014/main" id="{BCA9145C-0214-7D4D-98A7-82E59F779AD0}"/>
              </a:ext>
            </a:extLst>
          </p:cNvPr>
          <p:cNvSpPr/>
          <p:nvPr/>
        </p:nvSpPr>
        <p:spPr>
          <a:xfrm>
            <a:off x="7165422" y="6131222"/>
            <a:ext cx="1984839" cy="307777"/>
          </a:xfrm>
          <a:prstGeom prst="rect">
            <a:avLst/>
          </a:prstGeom>
        </p:spPr>
        <p:txBody>
          <a:bodyPr wrap="none">
            <a:spAutoFit/>
          </a:bodyPr>
          <a:lstStyle/>
          <a:p>
            <a:r>
              <a:rPr lang="en-US" dirty="0"/>
              <a:t>Instance bounding box</a:t>
            </a:r>
          </a:p>
        </p:txBody>
      </p:sp>
      <p:pic>
        <p:nvPicPr>
          <p:cNvPr id="6" name="Picture 5">
            <a:extLst>
              <a:ext uri="{FF2B5EF4-FFF2-40B4-BE49-F238E27FC236}">
                <a16:creationId xmlns="" xmlns:a16="http://schemas.microsoft.com/office/drawing/2014/main" id="{395EECC2-8551-6449-970C-01E961198895}"/>
              </a:ext>
            </a:extLst>
          </p:cNvPr>
          <p:cNvPicPr>
            <a:picLocks noChangeAspect="1"/>
          </p:cNvPicPr>
          <p:nvPr/>
        </p:nvPicPr>
        <p:blipFill>
          <a:blip r:embed="rId3"/>
          <a:stretch>
            <a:fillRect/>
          </a:stretch>
        </p:blipFill>
        <p:spPr>
          <a:xfrm>
            <a:off x="6283953" y="3856871"/>
            <a:ext cx="3747776" cy="2078990"/>
          </a:xfrm>
          <a:prstGeom prst="rect">
            <a:avLst/>
          </a:prstGeom>
        </p:spPr>
      </p:pic>
      <p:grpSp>
        <p:nvGrpSpPr>
          <p:cNvPr id="10" name="Group 9">
            <a:extLst>
              <a:ext uri="{FF2B5EF4-FFF2-40B4-BE49-F238E27FC236}">
                <a16:creationId xmlns="" xmlns:a16="http://schemas.microsoft.com/office/drawing/2014/main" id="{0CA939C6-34A3-0043-ABDB-4B7BFC7E2836}"/>
              </a:ext>
            </a:extLst>
          </p:cNvPr>
          <p:cNvGrpSpPr/>
          <p:nvPr/>
        </p:nvGrpSpPr>
        <p:grpSpPr>
          <a:xfrm>
            <a:off x="1831059" y="3856871"/>
            <a:ext cx="3756948" cy="2078990"/>
            <a:chOff x="1831059" y="3856871"/>
            <a:chExt cx="3756948" cy="2078990"/>
          </a:xfrm>
        </p:grpSpPr>
        <p:pic>
          <p:nvPicPr>
            <p:cNvPr id="9" name="Google Shape;144;p28">
              <a:extLst>
                <a:ext uri="{FF2B5EF4-FFF2-40B4-BE49-F238E27FC236}">
                  <a16:creationId xmlns="" xmlns:a16="http://schemas.microsoft.com/office/drawing/2014/main" id="{9EB906FB-76E2-1742-A185-46AA157E15E0}"/>
                </a:ext>
              </a:extLst>
            </p:cNvPr>
            <p:cNvPicPr preferRelativeResize="0"/>
            <p:nvPr/>
          </p:nvPicPr>
          <p:blipFill>
            <a:blip r:embed="rId4">
              <a:alphaModFix/>
            </a:blip>
            <a:stretch>
              <a:fillRect/>
            </a:stretch>
          </p:blipFill>
          <p:spPr>
            <a:xfrm>
              <a:off x="1831059" y="3856871"/>
              <a:ext cx="3756948" cy="2078990"/>
            </a:xfrm>
            <a:prstGeom prst="rect">
              <a:avLst/>
            </a:prstGeom>
            <a:noFill/>
            <a:ln>
              <a:noFill/>
            </a:ln>
          </p:spPr>
        </p:pic>
        <p:sp>
          <p:nvSpPr>
            <p:cNvPr id="7" name="Rectangle 6">
              <a:extLst>
                <a:ext uri="{FF2B5EF4-FFF2-40B4-BE49-F238E27FC236}">
                  <a16:creationId xmlns="" xmlns:a16="http://schemas.microsoft.com/office/drawing/2014/main" id="{C944E58C-94E0-9249-A14F-F0661551C5C0}"/>
                </a:ext>
              </a:extLst>
            </p:cNvPr>
            <p:cNvSpPr/>
            <p:nvPr/>
          </p:nvSpPr>
          <p:spPr>
            <a:xfrm>
              <a:off x="1853919" y="5017770"/>
              <a:ext cx="3666771" cy="81153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446E379C-35B7-AB4E-889C-70B622B9951E}"/>
                </a:ext>
              </a:extLst>
            </p:cNvPr>
            <p:cNvSpPr/>
            <p:nvPr/>
          </p:nvSpPr>
          <p:spPr>
            <a:xfrm>
              <a:off x="1887577" y="4583431"/>
              <a:ext cx="3518813" cy="5257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Google Shape;1130;p104"/>
          <p:cNvSpPr txBox="1">
            <a:spLocks noGrp="1"/>
          </p:cNvSpPr>
          <p:nvPr>
            <p:ph type="title"/>
          </p:nvPr>
        </p:nvSpPr>
        <p:spPr>
          <a:xfrm>
            <a:off x="1541253" y="0"/>
            <a:ext cx="9989486" cy="1143000"/>
          </a:xfrm>
          <a:prstGeom prst="rect">
            <a:avLst/>
          </a:prstGeom>
          <a:noFill/>
          <a:ln>
            <a:noFill/>
          </a:ln>
        </p:spPr>
        <p:txBody>
          <a:bodyPr spcFirstLastPara="1" vert="horz" wrap="square" lIns="91425" tIns="45700" rIns="91425" bIns="45700" rtlCol="0" anchor="ctr" anchorCtr="0">
            <a:noAutofit/>
          </a:bodyPr>
          <a:lstStyle/>
          <a:p>
            <a:r>
              <a:rPr lang="en-US" dirty="0" smtClean="0"/>
              <a:t>A </a:t>
            </a:r>
            <a:r>
              <a:rPr lang="en-US" smtClean="0"/>
              <a:t>New Data Set on Multimedia Event Extraction</a:t>
            </a:r>
            <a:endParaRPr dirty="0">
              <a:sym typeface="Palatino Linotype"/>
            </a:endParaRPr>
          </a:p>
        </p:txBody>
      </p:sp>
    </p:spTree>
    <p:extLst>
      <p:ext uri="{BB962C8B-B14F-4D97-AF65-F5344CB8AC3E}">
        <p14:creationId xmlns:p14="http://schemas.microsoft.com/office/powerpoint/2010/main" val="5283123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5" name="Google Shape;85;p8"/>
          <p:cNvSpPr txBox="1">
            <a:spLocks noGrp="1"/>
          </p:cNvSpPr>
          <p:nvPr>
            <p:ph type="body" idx="1"/>
          </p:nvPr>
        </p:nvSpPr>
        <p:spPr>
          <a:xfrm>
            <a:off x="838200" y="1231900"/>
            <a:ext cx="10774680" cy="5260975"/>
          </a:xfrm>
          <a:prstGeom prst="rect">
            <a:avLst/>
          </a:prstGeom>
          <a:noFill/>
          <a:ln>
            <a:noFill/>
          </a:ln>
        </p:spPr>
        <p:txBody>
          <a:bodyPr spcFirstLastPara="1" wrap="square" lIns="91425" tIns="45700" rIns="91425" bIns="45700" anchor="t" anchorCtr="0">
            <a:normAutofit/>
          </a:bodyPr>
          <a:lstStyle/>
          <a:p>
            <a:pPr marL="228600" lvl="0" indent="-228600">
              <a:spcBef>
                <a:spcPts val="0"/>
              </a:spcBef>
              <a:buSzPts val="2400"/>
            </a:pPr>
            <a:r>
              <a:rPr lang="en-US" dirty="0"/>
              <a:t>Each image is annotated by checking the caption as </a:t>
            </a:r>
            <a:r>
              <a:rPr lang="en-US" dirty="0" smtClean="0"/>
              <a:t>reference context</a:t>
            </a:r>
            <a:endParaRPr lang="en-US" dirty="0"/>
          </a:p>
          <a:p>
            <a:pPr marL="685800" lvl="1" indent="-228600">
              <a:spcBef>
                <a:spcPts val="0"/>
              </a:spcBef>
              <a:buSzPts val="2400"/>
            </a:pPr>
            <a:r>
              <a:rPr lang="en-US" dirty="0"/>
              <a:t>E.g. can not </a:t>
            </a:r>
            <a:r>
              <a:rPr lang="en-US" dirty="0" smtClean="0"/>
              <a:t>determine </a:t>
            </a:r>
            <a:r>
              <a:rPr lang="en-US" i="1" dirty="0" err="1" smtClean="0"/>
              <a:t>Transport.Transportation</a:t>
            </a:r>
            <a:r>
              <a:rPr lang="en-US" dirty="0" smtClean="0"/>
              <a:t> </a:t>
            </a:r>
            <a:r>
              <a:rPr lang="en-US" dirty="0"/>
              <a:t>event and </a:t>
            </a:r>
            <a:r>
              <a:rPr lang="en-US" dirty="0" err="1"/>
              <a:t>Contact.Meet</a:t>
            </a:r>
            <a:r>
              <a:rPr lang="en-US" dirty="0"/>
              <a:t> event without </a:t>
            </a:r>
            <a:r>
              <a:rPr lang="en-US" dirty="0" smtClean="0"/>
              <a:t>captions:</a:t>
            </a:r>
            <a:endParaRPr lang="en-US" dirty="0"/>
          </a:p>
          <a:p>
            <a:pPr marL="685800" lvl="1" indent="-228600">
              <a:spcBef>
                <a:spcPts val="0"/>
              </a:spcBef>
            </a:pPr>
            <a:endParaRPr lang="en-US" dirty="0"/>
          </a:p>
          <a:p>
            <a:pPr marL="685800" lvl="1" indent="-228600">
              <a:spcBef>
                <a:spcPts val="0"/>
              </a:spcBef>
            </a:pPr>
            <a:endParaRPr lang="en-US" dirty="0"/>
          </a:p>
          <a:p>
            <a:pPr marL="685800" lvl="1" indent="-228600">
              <a:spcBef>
                <a:spcPts val="0"/>
              </a:spcBef>
            </a:pPr>
            <a:endParaRPr lang="en-US" dirty="0"/>
          </a:p>
          <a:p>
            <a:pPr marL="685800" lvl="1" indent="-228600">
              <a:spcBef>
                <a:spcPts val="0"/>
              </a:spcBef>
            </a:pPr>
            <a:endParaRPr lang="en-US" dirty="0"/>
          </a:p>
          <a:p>
            <a:pPr marL="685800" lvl="1" indent="-228600">
              <a:spcBef>
                <a:spcPts val="0"/>
              </a:spcBef>
            </a:pPr>
            <a:endParaRPr lang="en-US" dirty="0"/>
          </a:p>
          <a:p>
            <a:pPr marL="685800" lvl="1" indent="-228600">
              <a:spcBef>
                <a:spcPts val="0"/>
              </a:spcBef>
            </a:pPr>
            <a:endParaRPr lang="en-US" dirty="0"/>
          </a:p>
          <a:p>
            <a:pPr marL="685800" lvl="1" indent="-228600">
              <a:spcBef>
                <a:spcPts val="0"/>
              </a:spcBef>
            </a:pPr>
            <a:endParaRPr lang="en-US" dirty="0"/>
          </a:p>
          <a:p>
            <a:pPr marL="685800" lvl="1" indent="-228600">
              <a:spcBef>
                <a:spcPts val="0"/>
              </a:spcBef>
            </a:pPr>
            <a:endParaRPr lang="en-US" dirty="0"/>
          </a:p>
          <a:p>
            <a:pPr marL="685800" lvl="1" indent="-228600">
              <a:spcBef>
                <a:spcPts val="0"/>
              </a:spcBef>
            </a:pPr>
            <a:endParaRPr dirty="0"/>
          </a:p>
          <a:p>
            <a:pPr marL="228600" lvl="0" indent="-76200" algn="l" rtl="0">
              <a:lnSpc>
                <a:spcPct val="100000"/>
              </a:lnSpc>
              <a:spcBef>
                <a:spcPts val="1000"/>
              </a:spcBef>
              <a:spcAft>
                <a:spcPts val="0"/>
              </a:spcAft>
              <a:buClr>
                <a:schemeClr val="dk1"/>
              </a:buClr>
              <a:buSzPts val="2400"/>
              <a:buNone/>
            </a:pPr>
            <a:endParaRPr dirty="0"/>
          </a:p>
        </p:txBody>
      </p:sp>
      <p:sp>
        <p:nvSpPr>
          <p:cNvPr id="86" name="Google Shape;8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pic>
        <p:nvPicPr>
          <p:cNvPr id="3" name="Picture 2">
            <a:extLst>
              <a:ext uri="{FF2B5EF4-FFF2-40B4-BE49-F238E27FC236}">
                <a16:creationId xmlns="" xmlns:a16="http://schemas.microsoft.com/office/drawing/2014/main" id="{9C46D3DE-6E92-8C42-9F60-5784CB2FE4DE}"/>
              </a:ext>
            </a:extLst>
          </p:cNvPr>
          <p:cNvPicPr>
            <a:picLocks noChangeAspect="1"/>
          </p:cNvPicPr>
          <p:nvPr/>
        </p:nvPicPr>
        <p:blipFill>
          <a:blip r:embed="rId3"/>
          <a:stretch>
            <a:fillRect/>
          </a:stretch>
        </p:blipFill>
        <p:spPr>
          <a:xfrm>
            <a:off x="1162050" y="2452687"/>
            <a:ext cx="4311476" cy="2885123"/>
          </a:xfrm>
          <a:prstGeom prst="rect">
            <a:avLst/>
          </a:prstGeom>
        </p:spPr>
      </p:pic>
      <p:sp>
        <p:nvSpPr>
          <p:cNvPr id="4" name="Rectangle 3">
            <a:extLst>
              <a:ext uri="{FF2B5EF4-FFF2-40B4-BE49-F238E27FC236}">
                <a16:creationId xmlns="" xmlns:a16="http://schemas.microsoft.com/office/drawing/2014/main" id="{3943645F-E4C8-7446-89FE-DF95B55D3EF5}"/>
              </a:ext>
            </a:extLst>
          </p:cNvPr>
          <p:cNvSpPr/>
          <p:nvPr/>
        </p:nvSpPr>
        <p:spPr>
          <a:xfrm>
            <a:off x="1162050" y="5399817"/>
            <a:ext cx="4392930" cy="1031051"/>
          </a:xfrm>
          <a:prstGeom prst="rect">
            <a:avLst/>
          </a:prstGeom>
        </p:spPr>
        <p:txBody>
          <a:bodyPr wrap="square">
            <a:spAutoFit/>
          </a:bodyPr>
          <a:lstStyle/>
          <a:p>
            <a:pPr>
              <a:spcAft>
                <a:spcPts val="600"/>
              </a:spcAft>
            </a:pPr>
            <a:r>
              <a:rPr lang="en-US" dirty="0">
                <a:latin typeface="Times" pitchFamily="2" charset="0"/>
              </a:rPr>
              <a:t>Image Caption:</a:t>
            </a:r>
          </a:p>
          <a:p>
            <a:pPr>
              <a:spcAft>
                <a:spcPts val="600"/>
              </a:spcAft>
            </a:pPr>
            <a:r>
              <a:rPr lang="en-US" dirty="0">
                <a:latin typeface="Times" pitchFamily="2" charset="0"/>
              </a:rPr>
              <a:t>Migrants are </a:t>
            </a:r>
            <a:r>
              <a:rPr lang="en-US" dirty="0">
                <a:solidFill>
                  <a:srgbClr val="FF0000"/>
                </a:solidFill>
                <a:latin typeface="Times" pitchFamily="2" charset="0"/>
              </a:rPr>
              <a:t>disembarked</a:t>
            </a:r>
            <a:r>
              <a:rPr lang="en-US" dirty="0">
                <a:latin typeface="Times" pitchFamily="2" charset="0"/>
              </a:rPr>
              <a:t> from the Italian navy ship 'Vega' in the Sicilian </a:t>
            </a:r>
            <a:r>
              <a:rPr lang="en-US" dirty="0" err="1">
                <a:latin typeface="Times" pitchFamily="2" charset="0"/>
              </a:rPr>
              <a:t>harbour</a:t>
            </a:r>
            <a:r>
              <a:rPr lang="en-US" dirty="0">
                <a:latin typeface="Times" pitchFamily="2" charset="0"/>
              </a:rPr>
              <a:t> of Augusta, southern Italy, May 4, 2015.</a:t>
            </a:r>
            <a:endParaRPr lang="en-US" dirty="0"/>
          </a:p>
        </p:txBody>
      </p:sp>
      <p:pic>
        <p:nvPicPr>
          <p:cNvPr id="6" name="Picture 5">
            <a:extLst>
              <a:ext uri="{FF2B5EF4-FFF2-40B4-BE49-F238E27FC236}">
                <a16:creationId xmlns="" xmlns:a16="http://schemas.microsoft.com/office/drawing/2014/main" id="{A7031FF9-710F-6146-8E6A-14845B510F80}"/>
              </a:ext>
            </a:extLst>
          </p:cNvPr>
          <p:cNvPicPr>
            <a:picLocks noChangeAspect="1"/>
          </p:cNvPicPr>
          <p:nvPr/>
        </p:nvPicPr>
        <p:blipFill>
          <a:blip r:embed="rId4"/>
          <a:stretch>
            <a:fillRect/>
          </a:stretch>
        </p:blipFill>
        <p:spPr>
          <a:xfrm>
            <a:off x="6230623" y="2452686"/>
            <a:ext cx="4366080" cy="2885123"/>
          </a:xfrm>
          <a:prstGeom prst="rect">
            <a:avLst/>
          </a:prstGeom>
        </p:spPr>
      </p:pic>
      <p:sp>
        <p:nvSpPr>
          <p:cNvPr id="10" name="Rectangle 9">
            <a:extLst>
              <a:ext uri="{FF2B5EF4-FFF2-40B4-BE49-F238E27FC236}">
                <a16:creationId xmlns="" xmlns:a16="http://schemas.microsoft.com/office/drawing/2014/main" id="{0154EAB6-908C-AE41-B430-6EAF544F1A7C}"/>
              </a:ext>
            </a:extLst>
          </p:cNvPr>
          <p:cNvSpPr/>
          <p:nvPr/>
        </p:nvSpPr>
        <p:spPr>
          <a:xfrm>
            <a:off x="6217198" y="5399817"/>
            <a:ext cx="4392930" cy="1031051"/>
          </a:xfrm>
          <a:prstGeom prst="rect">
            <a:avLst/>
          </a:prstGeom>
        </p:spPr>
        <p:txBody>
          <a:bodyPr wrap="square">
            <a:spAutoFit/>
          </a:bodyPr>
          <a:lstStyle/>
          <a:p>
            <a:pPr>
              <a:spcAft>
                <a:spcPts val="600"/>
              </a:spcAft>
            </a:pPr>
            <a:r>
              <a:rPr lang="en-US" dirty="0">
                <a:latin typeface="Times" pitchFamily="2" charset="0"/>
              </a:rPr>
              <a:t>Image Caption:</a:t>
            </a:r>
          </a:p>
          <a:p>
            <a:pPr>
              <a:spcAft>
                <a:spcPts val="600"/>
              </a:spcAft>
            </a:pPr>
            <a:r>
              <a:rPr lang="en-US" dirty="0">
                <a:latin typeface="Times" pitchFamily="2" charset="0"/>
              </a:rPr>
              <a:t>Secessionist referendum official Alexander </a:t>
            </a:r>
            <a:r>
              <a:rPr lang="en-US" dirty="0" err="1">
                <a:latin typeface="Times" pitchFamily="2" charset="0"/>
              </a:rPr>
              <a:t>Malyhin</a:t>
            </a:r>
            <a:r>
              <a:rPr lang="en-US" dirty="0">
                <a:latin typeface="Times" pitchFamily="2" charset="0"/>
              </a:rPr>
              <a:t> holds a document as he </a:t>
            </a:r>
            <a:r>
              <a:rPr lang="en-US" dirty="0">
                <a:solidFill>
                  <a:srgbClr val="FF0000"/>
                </a:solidFill>
                <a:latin typeface="Times" pitchFamily="2" charset="0"/>
              </a:rPr>
              <a:t>speaks</a:t>
            </a:r>
            <a:r>
              <a:rPr lang="en-US" dirty="0">
                <a:latin typeface="Times" pitchFamily="2" charset="0"/>
              </a:rPr>
              <a:t> to journalists in the eastern Ukrainian city of Luhansk May 12, 2014.</a:t>
            </a:r>
            <a:endParaRPr lang="en-US" dirty="0"/>
          </a:p>
        </p:txBody>
      </p:sp>
      <p:sp>
        <p:nvSpPr>
          <p:cNvPr id="11" name="Google Shape;1130;p104"/>
          <p:cNvSpPr txBox="1">
            <a:spLocks noGrp="1"/>
          </p:cNvSpPr>
          <p:nvPr>
            <p:ph type="title"/>
          </p:nvPr>
        </p:nvSpPr>
        <p:spPr>
          <a:xfrm>
            <a:off x="1541253" y="0"/>
            <a:ext cx="9989486" cy="1143000"/>
          </a:xfrm>
          <a:prstGeom prst="rect">
            <a:avLst/>
          </a:prstGeom>
          <a:noFill/>
          <a:ln>
            <a:noFill/>
          </a:ln>
        </p:spPr>
        <p:txBody>
          <a:bodyPr spcFirstLastPara="1" vert="horz" wrap="square" lIns="91425" tIns="45700" rIns="91425" bIns="45700" rtlCol="0" anchor="ctr" anchorCtr="0">
            <a:noAutofit/>
          </a:bodyPr>
          <a:lstStyle/>
          <a:p>
            <a:r>
              <a:rPr lang="en-US" dirty="0" smtClean="0"/>
              <a:t>A </a:t>
            </a:r>
            <a:r>
              <a:rPr lang="en-US" smtClean="0"/>
              <a:t>New Data Set on Multimedia Event Extraction</a:t>
            </a:r>
            <a:endParaRPr dirty="0">
              <a:sym typeface="Palatino Linotype"/>
            </a:endParaRPr>
          </a:p>
        </p:txBody>
      </p:sp>
    </p:spTree>
    <p:extLst>
      <p:ext uri="{BB962C8B-B14F-4D97-AF65-F5344CB8AC3E}">
        <p14:creationId xmlns:p14="http://schemas.microsoft.com/office/powerpoint/2010/main" val="19624820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5" name="Google Shape;85;p8"/>
          <p:cNvSpPr txBox="1">
            <a:spLocks noGrp="1"/>
          </p:cNvSpPr>
          <p:nvPr>
            <p:ph type="body" idx="1"/>
          </p:nvPr>
        </p:nvSpPr>
        <p:spPr>
          <a:xfrm>
            <a:off x="838200" y="1231900"/>
            <a:ext cx="10515600" cy="5260975"/>
          </a:xfrm>
          <a:prstGeom prst="rect">
            <a:avLst/>
          </a:prstGeom>
          <a:noFill/>
          <a:ln>
            <a:noFill/>
          </a:ln>
        </p:spPr>
        <p:txBody>
          <a:bodyPr spcFirstLastPara="1" wrap="square" lIns="91425" tIns="45700" rIns="91425" bIns="45700" anchor="t" anchorCtr="0">
            <a:normAutofit/>
          </a:bodyPr>
          <a:lstStyle/>
          <a:p>
            <a:pPr marL="228600" indent="-228600">
              <a:spcBef>
                <a:spcPts val="0"/>
              </a:spcBef>
              <a:buSzPts val="2400"/>
            </a:pPr>
            <a:r>
              <a:rPr lang="en-US" dirty="0"/>
              <a:t>Data Source: </a:t>
            </a:r>
            <a:r>
              <a:rPr lang="en-US" dirty="0" smtClean="0"/>
              <a:t>VOA </a:t>
            </a:r>
            <a:r>
              <a:rPr lang="en-US" dirty="0"/>
              <a:t>news from 2006-2017</a:t>
            </a:r>
          </a:p>
          <a:p>
            <a:pPr lvl="1">
              <a:spcBef>
                <a:spcPts val="0"/>
              </a:spcBef>
              <a:buSzPts val="2400"/>
            </a:pPr>
            <a:r>
              <a:rPr lang="en-US" dirty="0" smtClean="0"/>
              <a:t>Informative: Select documents with the most images and extracted </a:t>
            </a:r>
            <a:r>
              <a:rPr lang="en-US" dirty="0"/>
              <a:t>events</a:t>
            </a:r>
          </a:p>
          <a:p>
            <a:pPr lvl="1">
              <a:spcBef>
                <a:spcPts val="0"/>
              </a:spcBef>
              <a:buSzPts val="2400"/>
            </a:pPr>
            <a:r>
              <a:rPr lang="en-US" dirty="0" smtClean="0"/>
              <a:t>Diversity: Collect more images that have low-frequent event types in captions by running AIDA text event extraction system</a:t>
            </a:r>
            <a:endParaRPr lang="en-US" dirty="0"/>
          </a:p>
          <a:p>
            <a:pPr marL="228600" lvl="0" indent="-228600">
              <a:spcBef>
                <a:spcPts val="0"/>
              </a:spcBef>
              <a:buSzPts val="2400"/>
            </a:pPr>
            <a:endParaRPr lang="en-US" dirty="0"/>
          </a:p>
          <a:p>
            <a:pPr marL="228600" lvl="0" indent="-228600">
              <a:spcBef>
                <a:spcPts val="0"/>
              </a:spcBef>
              <a:buSzPts val="2400"/>
            </a:pPr>
            <a:r>
              <a:rPr lang="en-US" dirty="0"/>
              <a:t>Data Statistics: </a:t>
            </a:r>
          </a:p>
          <a:p>
            <a:pPr marL="685800" lvl="1" indent="-228600">
              <a:spcBef>
                <a:spcPts val="0"/>
              </a:spcBef>
            </a:pPr>
            <a:r>
              <a:rPr lang="en-US" dirty="0" smtClean="0"/>
              <a:t>Target by Nov 30, 2019: ~300 </a:t>
            </a:r>
            <a:r>
              <a:rPr lang="en-US" dirty="0"/>
              <a:t>news articles, ~1000 images, ~40 images for each event </a:t>
            </a:r>
            <a:r>
              <a:rPr lang="en-US" dirty="0" smtClean="0"/>
              <a:t>type </a:t>
            </a:r>
            <a:endParaRPr lang="en-US" dirty="0"/>
          </a:p>
          <a:p>
            <a:pPr marL="685800" lvl="1" indent="-228600">
              <a:spcBef>
                <a:spcPts val="0"/>
              </a:spcBef>
            </a:pPr>
            <a:r>
              <a:rPr lang="en-US" dirty="0" smtClean="0"/>
              <a:t>Complete:</a:t>
            </a:r>
            <a:endParaRPr lang="en-US" dirty="0"/>
          </a:p>
          <a:p>
            <a:pPr marL="1143000" lvl="2" indent="-228600">
              <a:spcBef>
                <a:spcPts val="0"/>
              </a:spcBef>
            </a:pPr>
            <a:r>
              <a:rPr lang="en-US" dirty="0"/>
              <a:t>115 news articles, 612 images</a:t>
            </a:r>
          </a:p>
          <a:p>
            <a:pPr marL="1143000" lvl="2" indent="-228600">
              <a:spcBef>
                <a:spcPts val="0"/>
              </a:spcBef>
            </a:pPr>
            <a:r>
              <a:rPr lang="en-US" dirty="0"/>
              <a:t>497 textual events, 1532 textual arguments</a:t>
            </a:r>
          </a:p>
          <a:p>
            <a:pPr marL="1143000" lvl="2" indent="-228600">
              <a:spcBef>
                <a:spcPts val="0"/>
              </a:spcBef>
            </a:pPr>
            <a:r>
              <a:rPr lang="en-US" dirty="0"/>
              <a:t>178 visual events, 771 visual arguments</a:t>
            </a:r>
          </a:p>
          <a:p>
            <a:pPr marL="685800" lvl="1" indent="-228600">
              <a:spcBef>
                <a:spcPts val="0"/>
              </a:spcBef>
            </a:pPr>
            <a:endParaRPr lang="en-US" dirty="0"/>
          </a:p>
          <a:p>
            <a:pPr>
              <a:spcBef>
                <a:spcPts val="0"/>
              </a:spcBef>
            </a:pPr>
            <a:r>
              <a:rPr lang="en-US" dirty="0" smtClean="0"/>
              <a:t>Will be released through LDC (thanks to Stephanie’s team’s help in advance) </a:t>
            </a:r>
          </a:p>
          <a:p>
            <a:pPr lvl="1">
              <a:spcBef>
                <a:spcPts val="0"/>
              </a:spcBef>
            </a:pPr>
            <a:r>
              <a:rPr lang="en-US" dirty="0" smtClean="0"/>
              <a:t>Need ideas to share image annotations legally</a:t>
            </a:r>
            <a:endParaRPr lang="en-US" dirty="0"/>
          </a:p>
          <a:p>
            <a:pPr marL="685800" lvl="1" indent="-228600">
              <a:spcBef>
                <a:spcPts val="0"/>
              </a:spcBef>
            </a:pPr>
            <a:endParaRPr lang="en-US" dirty="0"/>
          </a:p>
          <a:p>
            <a:pPr marL="685800" lvl="1" indent="-228600">
              <a:spcBef>
                <a:spcPts val="0"/>
              </a:spcBef>
            </a:pPr>
            <a:endParaRPr lang="en-US" dirty="0"/>
          </a:p>
          <a:p>
            <a:pPr marL="685800" lvl="1" indent="-228600">
              <a:spcBef>
                <a:spcPts val="0"/>
              </a:spcBef>
            </a:pPr>
            <a:endParaRPr lang="en-US" dirty="0"/>
          </a:p>
          <a:p>
            <a:pPr marL="685800" lvl="1" indent="-228600">
              <a:spcBef>
                <a:spcPts val="0"/>
              </a:spcBef>
            </a:pPr>
            <a:endParaRPr lang="en-US" dirty="0"/>
          </a:p>
          <a:p>
            <a:pPr marL="685800" lvl="1" indent="-228600">
              <a:spcBef>
                <a:spcPts val="0"/>
              </a:spcBef>
            </a:pPr>
            <a:endParaRPr lang="en-US" dirty="0"/>
          </a:p>
          <a:p>
            <a:pPr marL="685800" lvl="1" indent="-228600">
              <a:spcBef>
                <a:spcPts val="0"/>
              </a:spcBef>
            </a:pPr>
            <a:endParaRPr dirty="0"/>
          </a:p>
          <a:p>
            <a:pPr marL="228600" lvl="0" indent="-76200" algn="l" rtl="0">
              <a:lnSpc>
                <a:spcPct val="100000"/>
              </a:lnSpc>
              <a:spcBef>
                <a:spcPts val="1000"/>
              </a:spcBef>
              <a:spcAft>
                <a:spcPts val="0"/>
              </a:spcAft>
              <a:buClr>
                <a:schemeClr val="dk1"/>
              </a:buClr>
              <a:buSzPts val="2400"/>
              <a:buNone/>
            </a:pPr>
            <a:endParaRPr dirty="0"/>
          </a:p>
        </p:txBody>
      </p:sp>
      <p:sp>
        <p:nvSpPr>
          <p:cNvPr id="86" name="Google Shape;8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sp>
        <p:nvSpPr>
          <p:cNvPr id="6" name="Google Shape;1130;p104"/>
          <p:cNvSpPr txBox="1">
            <a:spLocks noGrp="1"/>
          </p:cNvSpPr>
          <p:nvPr>
            <p:ph type="title"/>
          </p:nvPr>
        </p:nvSpPr>
        <p:spPr>
          <a:xfrm>
            <a:off x="1541253" y="0"/>
            <a:ext cx="9989486" cy="1143000"/>
          </a:xfrm>
          <a:prstGeom prst="rect">
            <a:avLst/>
          </a:prstGeom>
          <a:noFill/>
          <a:ln>
            <a:noFill/>
          </a:ln>
        </p:spPr>
        <p:txBody>
          <a:bodyPr spcFirstLastPara="1" vert="horz" wrap="square" lIns="91425" tIns="45700" rIns="91425" bIns="45700" rtlCol="0" anchor="ctr" anchorCtr="0">
            <a:noAutofit/>
          </a:bodyPr>
          <a:lstStyle/>
          <a:p>
            <a:r>
              <a:rPr lang="en-US" dirty="0" smtClean="0"/>
              <a:t>A </a:t>
            </a:r>
            <a:r>
              <a:rPr lang="en-US" smtClean="0"/>
              <a:t>New Data Set on Multimedia Event Extraction</a:t>
            </a:r>
            <a:endParaRPr dirty="0">
              <a:sym typeface="Palatino Linotype"/>
            </a:endParaRPr>
          </a:p>
        </p:txBody>
      </p:sp>
    </p:spTree>
    <p:extLst>
      <p:ext uri="{BB962C8B-B14F-4D97-AF65-F5344CB8AC3E}">
        <p14:creationId xmlns:p14="http://schemas.microsoft.com/office/powerpoint/2010/main" val="16831793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18044427-8A40-6543-AB39-A078EE679B03}"/>
              </a:ext>
            </a:extLst>
          </p:cNvPr>
          <p:cNvSpPr>
            <a:spLocks noGrp="1"/>
          </p:cNvSpPr>
          <p:nvPr>
            <p:ph type="sldNum" sz="quarter" idx="12"/>
          </p:nvPr>
        </p:nvSpPr>
        <p:spPr/>
        <p:txBody>
          <a:bodyPr/>
          <a:lstStyle/>
          <a:p>
            <a:fld id="{024B13ED-57CC-4817-AFF2-A39BFC804D6C}" type="slidenum">
              <a:rPr lang="en-US" smtClean="0"/>
              <a:pPr/>
              <a:t>13</a:t>
            </a:fld>
            <a:endParaRPr lang="en-US"/>
          </a:p>
        </p:txBody>
      </p:sp>
      <p:pic>
        <p:nvPicPr>
          <p:cNvPr id="5" name="Picture 4"/>
          <p:cNvPicPr>
            <a:picLocks noChangeAspect="1"/>
          </p:cNvPicPr>
          <p:nvPr/>
        </p:nvPicPr>
        <p:blipFill>
          <a:blip r:embed="rId3"/>
          <a:stretch>
            <a:fillRect/>
          </a:stretch>
        </p:blipFill>
        <p:spPr>
          <a:xfrm>
            <a:off x="1870320" y="1083763"/>
            <a:ext cx="2850716" cy="1899022"/>
          </a:xfrm>
          <a:prstGeom prst="rect">
            <a:avLst/>
          </a:prstGeom>
        </p:spPr>
      </p:pic>
      <p:pic>
        <p:nvPicPr>
          <p:cNvPr id="6" name="Picture 5"/>
          <p:cNvPicPr>
            <a:picLocks noChangeAspect="1"/>
          </p:cNvPicPr>
          <p:nvPr/>
        </p:nvPicPr>
        <p:blipFill>
          <a:blip r:embed="rId4"/>
          <a:stretch>
            <a:fillRect/>
          </a:stretch>
        </p:blipFill>
        <p:spPr>
          <a:xfrm>
            <a:off x="1870330" y="4647394"/>
            <a:ext cx="2698465" cy="1818217"/>
          </a:xfrm>
          <a:prstGeom prst="rect">
            <a:avLst/>
          </a:prstGeom>
        </p:spPr>
      </p:pic>
      <p:pic>
        <p:nvPicPr>
          <p:cNvPr id="7" name="Picture 6"/>
          <p:cNvPicPr>
            <a:picLocks noChangeAspect="1"/>
          </p:cNvPicPr>
          <p:nvPr/>
        </p:nvPicPr>
        <p:blipFill>
          <a:blip r:embed="rId5"/>
          <a:stretch>
            <a:fillRect/>
          </a:stretch>
        </p:blipFill>
        <p:spPr>
          <a:xfrm>
            <a:off x="7462809" y="4541531"/>
            <a:ext cx="3020404" cy="2008569"/>
          </a:xfrm>
          <a:prstGeom prst="rect">
            <a:avLst/>
          </a:prstGeom>
        </p:spPr>
      </p:pic>
      <p:sp>
        <p:nvSpPr>
          <p:cNvPr id="8" name="Right Arrow 7"/>
          <p:cNvSpPr/>
          <p:nvPr/>
        </p:nvSpPr>
        <p:spPr>
          <a:xfrm>
            <a:off x="5506765" y="5753890"/>
            <a:ext cx="1096703" cy="44260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p:cNvSpPr/>
          <p:nvPr/>
        </p:nvSpPr>
        <p:spPr>
          <a:xfrm>
            <a:off x="2909308" y="3463880"/>
            <a:ext cx="423289" cy="78899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Google Shape;888;p82"/>
          <p:cNvSpPr txBox="1">
            <a:spLocks noGrp="1"/>
          </p:cNvSpPr>
          <p:nvPr>
            <p:ph type="body" idx="1"/>
          </p:nvPr>
        </p:nvSpPr>
        <p:spPr>
          <a:xfrm>
            <a:off x="3409560" y="3368003"/>
            <a:ext cx="6310850" cy="1368895"/>
          </a:xfrm>
          <a:prstGeom prst="rect">
            <a:avLst/>
          </a:prstGeom>
          <a:noFill/>
          <a:ln>
            <a:noFill/>
          </a:ln>
        </p:spPr>
        <p:txBody>
          <a:bodyPr spcFirstLastPara="1" vert="horz" wrap="square" lIns="91425" tIns="45700" rIns="91425" bIns="45700" rtlCol="0" anchor="t" anchorCtr="0">
            <a:noAutofit/>
          </a:bodyPr>
          <a:lstStyle/>
          <a:p>
            <a:pPr marL="0" indent="0">
              <a:spcBef>
                <a:spcPts val="0"/>
              </a:spcBef>
              <a:buClr>
                <a:srgbClr val="170981"/>
              </a:buClr>
              <a:buSzPts val="2880"/>
              <a:buNone/>
            </a:pPr>
            <a:r>
              <a:rPr lang="en-US" dirty="0">
                <a:solidFill>
                  <a:schemeClr val="dk1"/>
                </a:solidFill>
                <a:sym typeface="Calibri"/>
              </a:rPr>
              <a:t>Enhance Quality </a:t>
            </a:r>
            <a:r>
              <a:rPr lang="en-US" dirty="0"/>
              <a:t>with deep knowledge acquisition and reasoning</a:t>
            </a:r>
            <a:endParaRPr sz="1200" dirty="0"/>
          </a:p>
        </p:txBody>
      </p:sp>
      <p:sp>
        <p:nvSpPr>
          <p:cNvPr id="14" name="Google Shape;888;p82"/>
          <p:cNvSpPr txBox="1">
            <a:spLocks/>
          </p:cNvSpPr>
          <p:nvPr/>
        </p:nvSpPr>
        <p:spPr>
          <a:xfrm>
            <a:off x="4717908" y="4501835"/>
            <a:ext cx="3540233" cy="136889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0" indent="0">
              <a:spcBef>
                <a:spcPts val="0"/>
              </a:spcBef>
              <a:buSzPts val="2880"/>
              <a:buNone/>
            </a:pPr>
            <a:r>
              <a:rPr lang="en-US" dirty="0"/>
              <a:t>Transfer knowledge across domain/genre/language/data modality</a:t>
            </a:r>
            <a:endParaRPr lang="en-US" sz="1600" dirty="0"/>
          </a:p>
        </p:txBody>
      </p:sp>
      <p:sp>
        <p:nvSpPr>
          <p:cNvPr id="12" name="Title 1">
            <a:extLst>
              <a:ext uri="{FF2B5EF4-FFF2-40B4-BE49-F238E27FC236}">
                <a16:creationId xmlns="" xmlns:a16="http://schemas.microsoft.com/office/drawing/2014/main" id="{1730F170-35D1-2348-955A-E3113D05D06E}"/>
              </a:ext>
            </a:extLst>
          </p:cNvPr>
          <p:cNvSpPr>
            <a:spLocks noGrp="1"/>
          </p:cNvSpPr>
          <p:nvPr>
            <p:ph type="title"/>
          </p:nvPr>
        </p:nvSpPr>
        <p:spPr>
          <a:xfrm>
            <a:off x="1240972" y="194267"/>
            <a:ext cx="9911442" cy="762000"/>
          </a:xfrm>
        </p:spPr>
        <p:txBody>
          <a:bodyPr>
            <a:normAutofit/>
          </a:bodyPr>
          <a:lstStyle/>
          <a:p>
            <a:r>
              <a:rPr lang="en-US" dirty="0" smtClean="0"/>
              <a:t>Solution for </a:t>
            </a:r>
            <a:r>
              <a:rPr lang="en-US" smtClean="0"/>
              <a:t>Low-resource Setting: </a:t>
            </a:r>
            <a:r>
              <a:rPr lang="en-US" dirty="0"/>
              <a:t>Share and Transfer</a:t>
            </a:r>
          </a:p>
        </p:txBody>
      </p:sp>
    </p:spTree>
    <p:extLst>
      <p:ext uri="{BB962C8B-B14F-4D97-AF65-F5344CB8AC3E}">
        <p14:creationId xmlns:p14="http://schemas.microsoft.com/office/powerpoint/2010/main" val="183811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4169574C-E7CD-F84A-BF84-BACFC93AF8FD}"/>
              </a:ext>
            </a:extLst>
          </p:cNvPr>
          <p:cNvSpPr>
            <a:spLocks noGrp="1"/>
          </p:cNvSpPr>
          <p:nvPr>
            <p:ph idx="1"/>
          </p:nvPr>
        </p:nvSpPr>
        <p:spPr>
          <a:xfrm>
            <a:off x="1752600" y="1447801"/>
            <a:ext cx="8915400" cy="5699125"/>
          </a:xfrm>
        </p:spPr>
        <p:txBody>
          <a:bodyPr>
            <a:noAutofit/>
          </a:bodyPr>
          <a:lstStyle/>
          <a:p>
            <a:pPr marL="342900" lvl="1" indent="-342900">
              <a:lnSpc>
                <a:spcPct val="120000"/>
              </a:lnSpc>
            </a:pPr>
            <a:r>
              <a:rPr lang="en-US" altLang="zh-CN" sz="2200" dirty="0"/>
              <a:t>Treat Image/Video as a foreign language</a:t>
            </a:r>
          </a:p>
        </p:txBody>
      </p:sp>
      <p:sp>
        <p:nvSpPr>
          <p:cNvPr id="4" name="Slide Number Placeholder 3">
            <a:extLst>
              <a:ext uri="{FF2B5EF4-FFF2-40B4-BE49-F238E27FC236}">
                <a16:creationId xmlns="" xmlns:a16="http://schemas.microsoft.com/office/drawing/2014/main" id="{CB9324AD-2084-C640-AD90-448673AFA68D}"/>
              </a:ext>
            </a:extLst>
          </p:cNvPr>
          <p:cNvSpPr>
            <a:spLocks noGrp="1"/>
          </p:cNvSpPr>
          <p:nvPr>
            <p:ph type="sldNum" sz="quarter" idx="12"/>
          </p:nvPr>
        </p:nvSpPr>
        <p:spPr/>
        <p:txBody>
          <a:bodyPr/>
          <a:lstStyle/>
          <a:p>
            <a:fld id="{024B13ED-57CC-4817-AFF2-A39BFC804D6C}" type="slidenum">
              <a:rPr lang="en-US" smtClean="0"/>
              <a:pPr/>
              <a:t>14</a:t>
            </a:fld>
            <a:endParaRPr lang="en-US"/>
          </a:p>
        </p:txBody>
      </p:sp>
      <p:pic>
        <p:nvPicPr>
          <p:cNvPr id="7" name="Picture 6"/>
          <p:cNvPicPr>
            <a:picLocks noChangeAspect="1"/>
          </p:cNvPicPr>
          <p:nvPr/>
        </p:nvPicPr>
        <p:blipFill>
          <a:blip r:embed="rId3"/>
          <a:stretch>
            <a:fillRect/>
          </a:stretch>
        </p:blipFill>
        <p:spPr>
          <a:xfrm>
            <a:off x="1643260" y="2182319"/>
            <a:ext cx="6698974" cy="2745481"/>
          </a:xfrm>
          <a:prstGeom prst="rect">
            <a:avLst/>
          </a:prstGeom>
        </p:spPr>
      </p:pic>
      <p:sp>
        <p:nvSpPr>
          <p:cNvPr id="8" name="Title 1">
            <a:extLst>
              <a:ext uri="{FF2B5EF4-FFF2-40B4-BE49-F238E27FC236}">
                <a16:creationId xmlns="" xmlns:a16="http://schemas.microsoft.com/office/drawing/2014/main" id="{1730F170-35D1-2348-955A-E3113D05D06E}"/>
              </a:ext>
            </a:extLst>
          </p:cNvPr>
          <p:cNvSpPr>
            <a:spLocks noGrp="1"/>
          </p:cNvSpPr>
          <p:nvPr>
            <p:ph type="title"/>
          </p:nvPr>
        </p:nvSpPr>
        <p:spPr>
          <a:xfrm>
            <a:off x="2057399" y="228600"/>
            <a:ext cx="9724869" cy="762000"/>
          </a:xfrm>
        </p:spPr>
        <p:txBody>
          <a:bodyPr>
            <a:normAutofit fontScale="90000"/>
          </a:bodyPr>
          <a:lstStyle/>
          <a:p>
            <a:r>
              <a:rPr lang="en-US" smtClean="0"/>
              <a:t>Cross-media </a:t>
            </a:r>
            <a:r>
              <a:rPr lang="en-US" dirty="0" smtClean="0"/>
              <a:t>Structured Common Space Construction</a:t>
            </a:r>
            <a:endParaRPr lang="en-US" dirty="0"/>
          </a:p>
        </p:txBody>
      </p:sp>
    </p:spTree>
    <p:extLst>
      <p:ext uri="{BB962C8B-B14F-4D97-AF65-F5344CB8AC3E}">
        <p14:creationId xmlns:p14="http://schemas.microsoft.com/office/powerpoint/2010/main" val="19771814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A311BA74-0A9B-D54E-86D3-AB50570D01F2}"/>
              </a:ext>
            </a:extLst>
          </p:cNvPr>
          <p:cNvSpPr>
            <a:spLocks noGrp="1"/>
          </p:cNvSpPr>
          <p:nvPr>
            <p:ph type="body" idx="1"/>
          </p:nvPr>
        </p:nvSpPr>
        <p:spPr/>
        <p:txBody>
          <a:bodyPr/>
          <a:lstStyle/>
          <a:p>
            <a:r>
              <a:rPr lang="en-US" dirty="0" smtClean="0"/>
              <a:t>Graph </a:t>
            </a:r>
            <a:r>
              <a:rPr lang="en-US" dirty="0"/>
              <a:t>1: Object-based Graph</a:t>
            </a:r>
          </a:p>
          <a:p>
            <a:pPr lvl="1"/>
            <a:r>
              <a:rPr lang="en-US" dirty="0"/>
              <a:t>Use the the bounding boxes of object detection system (</a:t>
            </a:r>
            <a:r>
              <a:rPr lang="en-US" dirty="0" smtClean="0"/>
              <a:t>no </a:t>
            </a:r>
            <a:r>
              <a:rPr lang="en-US" dirty="0"/>
              <a:t>labels)</a:t>
            </a:r>
          </a:p>
          <a:p>
            <a:pPr lvl="1"/>
            <a:r>
              <a:rPr lang="en-US" dirty="0"/>
              <a:t>Pros: good localization quality</a:t>
            </a:r>
          </a:p>
          <a:p>
            <a:pPr lvl="1"/>
            <a:r>
              <a:rPr lang="en-US" dirty="0"/>
              <a:t>Cons: some object types are not covered, such as </a:t>
            </a:r>
            <a:r>
              <a:rPr lang="en-US" i="1" dirty="0"/>
              <a:t>stone</a:t>
            </a:r>
            <a:r>
              <a:rPr lang="en-US" dirty="0"/>
              <a:t>, </a:t>
            </a:r>
            <a:r>
              <a:rPr lang="en-US" i="1" dirty="0" smtClean="0"/>
              <a:t>stretcher</a:t>
            </a:r>
            <a:r>
              <a:rPr lang="en-US" dirty="0" smtClean="0"/>
              <a:t>, </a:t>
            </a:r>
            <a:r>
              <a:rPr lang="en-US" dirty="0"/>
              <a:t>etc.</a:t>
            </a:r>
          </a:p>
          <a:p>
            <a:pPr lvl="1"/>
            <a:r>
              <a:rPr lang="en-US" dirty="0"/>
              <a:t>Cons: imbalanced number of objects in each image, such as </a:t>
            </a:r>
            <a:r>
              <a:rPr lang="en-US" i="1" dirty="0"/>
              <a:t>crowd</a:t>
            </a:r>
            <a:r>
              <a:rPr lang="en-US" dirty="0"/>
              <a:t> vs </a:t>
            </a:r>
            <a:r>
              <a:rPr lang="en-US" i="1" dirty="0"/>
              <a:t>one person</a:t>
            </a:r>
          </a:p>
        </p:txBody>
      </p:sp>
      <p:sp>
        <p:nvSpPr>
          <p:cNvPr id="4" name="Slide Number Placeholder 3">
            <a:extLst>
              <a:ext uri="{FF2B5EF4-FFF2-40B4-BE49-F238E27FC236}">
                <a16:creationId xmlns:a16="http://schemas.microsoft.com/office/drawing/2014/main" xmlns="" id="{56A0E17A-4CB0-7946-9E73-CDA06D78F8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pic>
        <p:nvPicPr>
          <p:cNvPr id="5" name="Picture 4">
            <a:extLst>
              <a:ext uri="{FF2B5EF4-FFF2-40B4-BE49-F238E27FC236}">
                <a16:creationId xmlns:a16="http://schemas.microsoft.com/office/drawing/2014/main" xmlns="" id="{1714E7FD-E71D-DB44-8650-DABB2FB9164A}"/>
              </a:ext>
            </a:extLst>
          </p:cNvPr>
          <p:cNvPicPr>
            <a:picLocks noChangeAspect="1"/>
          </p:cNvPicPr>
          <p:nvPr/>
        </p:nvPicPr>
        <p:blipFill>
          <a:blip r:embed="rId2"/>
          <a:stretch>
            <a:fillRect/>
          </a:stretch>
        </p:blipFill>
        <p:spPr>
          <a:xfrm>
            <a:off x="838200" y="3804657"/>
            <a:ext cx="5554209" cy="2372306"/>
          </a:xfrm>
          <a:prstGeom prst="rect">
            <a:avLst/>
          </a:prstGeom>
        </p:spPr>
      </p:pic>
      <p:pic>
        <p:nvPicPr>
          <p:cNvPr id="8" name="Picture 7">
            <a:extLst>
              <a:ext uri="{FF2B5EF4-FFF2-40B4-BE49-F238E27FC236}">
                <a16:creationId xmlns:a16="http://schemas.microsoft.com/office/drawing/2014/main" xmlns="" id="{0F7324B6-559F-3340-98AA-CEE94C9E72CB}"/>
              </a:ext>
            </a:extLst>
          </p:cNvPr>
          <p:cNvPicPr>
            <a:picLocks noChangeAspect="1"/>
          </p:cNvPicPr>
          <p:nvPr/>
        </p:nvPicPr>
        <p:blipFill>
          <a:blip r:embed="rId3"/>
          <a:stretch>
            <a:fillRect/>
          </a:stretch>
        </p:blipFill>
        <p:spPr>
          <a:xfrm>
            <a:off x="6993504" y="3761603"/>
            <a:ext cx="3759200" cy="2603500"/>
          </a:xfrm>
          <a:prstGeom prst="rect">
            <a:avLst/>
          </a:prstGeom>
        </p:spPr>
      </p:pic>
      <p:sp>
        <p:nvSpPr>
          <p:cNvPr id="9" name="Title 1">
            <a:extLst>
              <a:ext uri="{FF2B5EF4-FFF2-40B4-BE49-F238E27FC236}">
                <a16:creationId xmlns="" xmlns:a16="http://schemas.microsoft.com/office/drawing/2014/main" id="{1730F170-35D1-2348-955A-E3113D05D06E}"/>
              </a:ext>
            </a:extLst>
          </p:cNvPr>
          <p:cNvSpPr>
            <a:spLocks noGrp="1"/>
          </p:cNvSpPr>
          <p:nvPr>
            <p:ph type="title"/>
          </p:nvPr>
        </p:nvSpPr>
        <p:spPr>
          <a:xfrm>
            <a:off x="2057399" y="228600"/>
            <a:ext cx="9724869" cy="762000"/>
          </a:xfrm>
        </p:spPr>
        <p:txBody>
          <a:bodyPr>
            <a:normAutofit fontScale="90000"/>
          </a:bodyPr>
          <a:lstStyle/>
          <a:p>
            <a:r>
              <a:rPr lang="en-US" smtClean="0"/>
              <a:t>Cross-media </a:t>
            </a:r>
            <a:r>
              <a:rPr lang="en-US" dirty="0" smtClean="0"/>
              <a:t>Structured Common Space Construction</a:t>
            </a:r>
            <a:endParaRPr lang="en-US" dirty="0"/>
          </a:p>
        </p:txBody>
      </p:sp>
    </p:spTree>
    <p:extLst>
      <p:ext uri="{BB962C8B-B14F-4D97-AF65-F5344CB8AC3E}">
        <p14:creationId xmlns:p14="http://schemas.microsoft.com/office/powerpoint/2010/main" val="1047796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A311BA74-0A9B-D54E-86D3-AB50570D01F2}"/>
              </a:ext>
            </a:extLst>
          </p:cNvPr>
          <p:cNvSpPr>
            <a:spLocks noGrp="1"/>
          </p:cNvSpPr>
          <p:nvPr>
            <p:ph type="body" idx="1"/>
          </p:nvPr>
        </p:nvSpPr>
        <p:spPr/>
        <p:txBody>
          <a:bodyPr/>
          <a:lstStyle/>
          <a:p>
            <a:r>
              <a:rPr lang="en-US" dirty="0" smtClean="0"/>
              <a:t>Graph </a:t>
            </a:r>
            <a:r>
              <a:rPr lang="en-US" dirty="0"/>
              <a:t>2: Role-attentive Graph</a:t>
            </a:r>
          </a:p>
          <a:p>
            <a:pPr lvl="1"/>
            <a:r>
              <a:rPr lang="en-US" dirty="0"/>
              <a:t>“Role”: situation recognition roles (192 roles)</a:t>
            </a:r>
          </a:p>
          <a:p>
            <a:pPr lvl="1"/>
            <a:r>
              <a:rPr lang="en-US" dirty="0"/>
              <a:t>Pros: </a:t>
            </a:r>
            <a:r>
              <a:rPr lang="en-US" dirty="0" smtClean="0"/>
              <a:t>semantic </a:t>
            </a:r>
            <a:r>
              <a:rPr lang="en-US" dirty="0"/>
              <a:t>graph structure is similar to AMR graph</a:t>
            </a:r>
          </a:p>
          <a:p>
            <a:pPr lvl="1"/>
            <a:r>
              <a:rPr lang="en-US" dirty="0"/>
              <a:t>Cons: </a:t>
            </a:r>
            <a:r>
              <a:rPr lang="en-US" dirty="0" smtClean="0"/>
              <a:t>bounding </a:t>
            </a:r>
            <a:r>
              <a:rPr lang="en-US" dirty="0"/>
              <a:t>boxes generated by attention are not precise</a:t>
            </a:r>
          </a:p>
          <a:p>
            <a:endParaRPr lang="en-US" dirty="0"/>
          </a:p>
        </p:txBody>
      </p:sp>
      <p:sp>
        <p:nvSpPr>
          <p:cNvPr id="4" name="Slide Number Placeholder 3">
            <a:extLst>
              <a:ext uri="{FF2B5EF4-FFF2-40B4-BE49-F238E27FC236}">
                <a16:creationId xmlns:a16="http://schemas.microsoft.com/office/drawing/2014/main" xmlns="" id="{56A0E17A-4CB0-7946-9E73-CDA06D78F8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pic>
        <p:nvPicPr>
          <p:cNvPr id="5" name="Picture 4">
            <a:extLst>
              <a:ext uri="{FF2B5EF4-FFF2-40B4-BE49-F238E27FC236}">
                <a16:creationId xmlns:a16="http://schemas.microsoft.com/office/drawing/2014/main" xmlns="" id="{1714E7FD-E71D-DB44-8650-DABB2FB9164A}"/>
              </a:ext>
            </a:extLst>
          </p:cNvPr>
          <p:cNvPicPr>
            <a:picLocks noChangeAspect="1"/>
          </p:cNvPicPr>
          <p:nvPr/>
        </p:nvPicPr>
        <p:blipFill>
          <a:blip r:embed="rId2"/>
          <a:stretch>
            <a:fillRect/>
          </a:stretch>
        </p:blipFill>
        <p:spPr>
          <a:xfrm>
            <a:off x="972646" y="3681653"/>
            <a:ext cx="5554209" cy="2372306"/>
          </a:xfrm>
          <a:prstGeom prst="rect">
            <a:avLst/>
          </a:prstGeom>
        </p:spPr>
      </p:pic>
      <p:pic>
        <p:nvPicPr>
          <p:cNvPr id="6" name="Picture 5">
            <a:extLst>
              <a:ext uri="{FF2B5EF4-FFF2-40B4-BE49-F238E27FC236}">
                <a16:creationId xmlns:a16="http://schemas.microsoft.com/office/drawing/2014/main" xmlns="" id="{D4F432F7-F11C-D942-AF51-C5416C3040D4}"/>
              </a:ext>
            </a:extLst>
          </p:cNvPr>
          <p:cNvPicPr>
            <a:picLocks noChangeAspect="1"/>
          </p:cNvPicPr>
          <p:nvPr/>
        </p:nvPicPr>
        <p:blipFill>
          <a:blip r:embed="rId3"/>
          <a:stretch>
            <a:fillRect/>
          </a:stretch>
        </p:blipFill>
        <p:spPr>
          <a:xfrm>
            <a:off x="6661301" y="3599339"/>
            <a:ext cx="5207934" cy="2536934"/>
          </a:xfrm>
          <a:prstGeom prst="rect">
            <a:avLst/>
          </a:prstGeom>
        </p:spPr>
      </p:pic>
      <p:sp>
        <p:nvSpPr>
          <p:cNvPr id="8" name="Title 1">
            <a:extLst>
              <a:ext uri="{FF2B5EF4-FFF2-40B4-BE49-F238E27FC236}">
                <a16:creationId xmlns="" xmlns:a16="http://schemas.microsoft.com/office/drawing/2014/main" id="{1730F170-35D1-2348-955A-E3113D05D06E}"/>
              </a:ext>
            </a:extLst>
          </p:cNvPr>
          <p:cNvSpPr>
            <a:spLocks noGrp="1"/>
          </p:cNvSpPr>
          <p:nvPr>
            <p:ph type="title"/>
          </p:nvPr>
        </p:nvSpPr>
        <p:spPr>
          <a:xfrm>
            <a:off x="2057399" y="228600"/>
            <a:ext cx="9724869" cy="762000"/>
          </a:xfrm>
        </p:spPr>
        <p:txBody>
          <a:bodyPr>
            <a:normAutofit fontScale="90000"/>
          </a:bodyPr>
          <a:lstStyle/>
          <a:p>
            <a:r>
              <a:rPr lang="en-US" smtClean="0"/>
              <a:t>Cross-media </a:t>
            </a:r>
            <a:r>
              <a:rPr lang="en-US" dirty="0" smtClean="0"/>
              <a:t>Structured Common Space Construction</a:t>
            </a:r>
            <a:endParaRPr lang="en-US" dirty="0"/>
          </a:p>
        </p:txBody>
      </p:sp>
    </p:spTree>
    <p:extLst>
      <p:ext uri="{BB962C8B-B14F-4D97-AF65-F5344CB8AC3E}">
        <p14:creationId xmlns:p14="http://schemas.microsoft.com/office/powerpoint/2010/main" val="945634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A311BA74-0A9B-D54E-86D3-AB50570D01F2}"/>
              </a:ext>
            </a:extLst>
          </p:cNvPr>
          <p:cNvSpPr>
            <a:spLocks noGrp="1"/>
          </p:cNvSpPr>
          <p:nvPr>
            <p:ph type="body" idx="1"/>
          </p:nvPr>
        </p:nvSpPr>
        <p:spPr/>
        <p:txBody>
          <a:bodyPr/>
          <a:lstStyle/>
          <a:p>
            <a:r>
              <a:rPr lang="en-US" dirty="0"/>
              <a:t>Situation Recognition Encoder Training:</a:t>
            </a:r>
          </a:p>
          <a:p>
            <a:pPr lvl="1"/>
            <a:r>
              <a:rPr lang="en-US" dirty="0"/>
              <a:t>Graph 1: Object-based Graph Training</a:t>
            </a:r>
          </a:p>
          <a:p>
            <a:pPr lvl="1"/>
            <a:r>
              <a:rPr lang="en-US" dirty="0"/>
              <a:t>Learn to project </a:t>
            </a:r>
            <a:r>
              <a:rPr lang="en-US" dirty="0" smtClean="0"/>
              <a:t>image </a:t>
            </a:r>
            <a:r>
              <a:rPr lang="en-US" dirty="0"/>
              <a:t>embedding to verb embedding</a:t>
            </a:r>
          </a:p>
          <a:p>
            <a:pPr lvl="1"/>
            <a:r>
              <a:rPr lang="en-US" dirty="0"/>
              <a:t>Learn a </a:t>
            </a:r>
            <a:r>
              <a:rPr lang="en-US" dirty="0" smtClean="0"/>
              <a:t>role </a:t>
            </a:r>
            <a:r>
              <a:rPr lang="en-US" dirty="0"/>
              <a:t>classifier to </a:t>
            </a:r>
            <a:r>
              <a:rPr lang="en-US" dirty="0" smtClean="0"/>
              <a:t>obtain </a:t>
            </a:r>
            <a:r>
              <a:rPr lang="en-US" dirty="0"/>
              <a:t>edge types based on situation recognition annotation</a:t>
            </a:r>
          </a:p>
        </p:txBody>
      </p:sp>
      <p:sp>
        <p:nvSpPr>
          <p:cNvPr id="4" name="Slide Number Placeholder 3">
            <a:extLst>
              <a:ext uri="{FF2B5EF4-FFF2-40B4-BE49-F238E27FC236}">
                <a16:creationId xmlns:a16="http://schemas.microsoft.com/office/drawing/2014/main" xmlns="" id="{56A0E17A-4CB0-7946-9E73-CDA06D78F8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pic>
        <p:nvPicPr>
          <p:cNvPr id="6" name="Picture 5">
            <a:extLst>
              <a:ext uri="{FF2B5EF4-FFF2-40B4-BE49-F238E27FC236}">
                <a16:creationId xmlns:a16="http://schemas.microsoft.com/office/drawing/2014/main" xmlns="" id="{975A4279-0DE3-E14F-9EAB-AA8645C7995A}"/>
              </a:ext>
            </a:extLst>
          </p:cNvPr>
          <p:cNvPicPr>
            <a:picLocks noChangeAspect="1"/>
          </p:cNvPicPr>
          <p:nvPr/>
        </p:nvPicPr>
        <p:blipFill>
          <a:blip r:embed="rId2"/>
          <a:stretch>
            <a:fillRect/>
          </a:stretch>
        </p:blipFill>
        <p:spPr>
          <a:xfrm>
            <a:off x="608239" y="3091770"/>
            <a:ext cx="10975522" cy="3020786"/>
          </a:xfrm>
          <a:prstGeom prst="rect">
            <a:avLst/>
          </a:prstGeom>
        </p:spPr>
      </p:pic>
      <p:sp>
        <p:nvSpPr>
          <p:cNvPr id="7" name="Title 1">
            <a:extLst>
              <a:ext uri="{FF2B5EF4-FFF2-40B4-BE49-F238E27FC236}">
                <a16:creationId xmlns="" xmlns:a16="http://schemas.microsoft.com/office/drawing/2014/main" id="{1730F170-35D1-2348-955A-E3113D05D06E}"/>
              </a:ext>
            </a:extLst>
          </p:cNvPr>
          <p:cNvSpPr>
            <a:spLocks noGrp="1"/>
          </p:cNvSpPr>
          <p:nvPr>
            <p:ph type="title"/>
          </p:nvPr>
        </p:nvSpPr>
        <p:spPr>
          <a:xfrm>
            <a:off x="2057399" y="228600"/>
            <a:ext cx="9724869" cy="762000"/>
          </a:xfrm>
        </p:spPr>
        <p:txBody>
          <a:bodyPr>
            <a:normAutofit fontScale="90000"/>
          </a:bodyPr>
          <a:lstStyle/>
          <a:p>
            <a:r>
              <a:rPr lang="en-US" smtClean="0"/>
              <a:t>Cross-media </a:t>
            </a:r>
            <a:r>
              <a:rPr lang="en-US" dirty="0" smtClean="0"/>
              <a:t>Structured Common Space Construction</a:t>
            </a:r>
            <a:endParaRPr lang="en-US" dirty="0"/>
          </a:p>
        </p:txBody>
      </p:sp>
    </p:spTree>
    <p:extLst>
      <p:ext uri="{BB962C8B-B14F-4D97-AF65-F5344CB8AC3E}">
        <p14:creationId xmlns:p14="http://schemas.microsoft.com/office/powerpoint/2010/main" val="201655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A311BA74-0A9B-D54E-86D3-AB50570D01F2}"/>
              </a:ext>
            </a:extLst>
          </p:cNvPr>
          <p:cNvSpPr>
            <a:spLocks noGrp="1"/>
          </p:cNvSpPr>
          <p:nvPr>
            <p:ph type="body" idx="1"/>
          </p:nvPr>
        </p:nvSpPr>
        <p:spPr/>
        <p:txBody>
          <a:bodyPr/>
          <a:lstStyle/>
          <a:p>
            <a:r>
              <a:rPr lang="en-US" dirty="0"/>
              <a:t>Situation Recognition Encoder Training:</a:t>
            </a:r>
          </a:p>
          <a:p>
            <a:pPr lvl="1"/>
            <a:r>
              <a:rPr lang="en-US" dirty="0"/>
              <a:t>Graph 2: Role-driven Attention Graph</a:t>
            </a:r>
          </a:p>
          <a:p>
            <a:pPr lvl="2"/>
            <a:r>
              <a:rPr lang="en-US" dirty="0"/>
              <a:t>Learn to </a:t>
            </a:r>
            <a:r>
              <a:rPr lang="en-US" dirty="0" smtClean="0"/>
              <a:t>project </a:t>
            </a:r>
            <a:r>
              <a:rPr lang="en-US" dirty="0"/>
              <a:t>image embedding to verb embedding</a:t>
            </a:r>
          </a:p>
          <a:p>
            <a:pPr lvl="2"/>
            <a:r>
              <a:rPr lang="en-US" dirty="0"/>
              <a:t>Learn to project </a:t>
            </a:r>
            <a:r>
              <a:rPr lang="en-US" dirty="0" smtClean="0"/>
              <a:t>role </a:t>
            </a:r>
            <a:r>
              <a:rPr lang="en-US" dirty="0"/>
              <a:t>attention heatmap to noun embedding</a:t>
            </a:r>
          </a:p>
        </p:txBody>
      </p:sp>
      <p:sp>
        <p:nvSpPr>
          <p:cNvPr id="4" name="Slide Number Placeholder 3">
            <a:extLst>
              <a:ext uri="{FF2B5EF4-FFF2-40B4-BE49-F238E27FC236}">
                <a16:creationId xmlns:a16="http://schemas.microsoft.com/office/drawing/2014/main" xmlns="" id="{56A0E17A-4CB0-7946-9E73-CDA06D78F8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pic>
        <p:nvPicPr>
          <p:cNvPr id="7" name="Picture 6">
            <a:extLst>
              <a:ext uri="{FF2B5EF4-FFF2-40B4-BE49-F238E27FC236}">
                <a16:creationId xmlns:a16="http://schemas.microsoft.com/office/drawing/2014/main" xmlns="" id="{4304CEC6-C820-8D46-AF37-D8271ECA48AB}"/>
              </a:ext>
            </a:extLst>
          </p:cNvPr>
          <p:cNvPicPr>
            <a:picLocks noChangeAspect="1"/>
          </p:cNvPicPr>
          <p:nvPr/>
        </p:nvPicPr>
        <p:blipFill>
          <a:blip r:embed="rId2"/>
          <a:stretch>
            <a:fillRect/>
          </a:stretch>
        </p:blipFill>
        <p:spPr>
          <a:xfrm>
            <a:off x="1188448" y="2959503"/>
            <a:ext cx="9815104" cy="3088925"/>
          </a:xfrm>
          <a:prstGeom prst="rect">
            <a:avLst/>
          </a:prstGeom>
        </p:spPr>
      </p:pic>
      <p:sp>
        <p:nvSpPr>
          <p:cNvPr id="8" name="Title 1">
            <a:extLst>
              <a:ext uri="{FF2B5EF4-FFF2-40B4-BE49-F238E27FC236}">
                <a16:creationId xmlns="" xmlns:a16="http://schemas.microsoft.com/office/drawing/2014/main" id="{1730F170-35D1-2348-955A-E3113D05D06E}"/>
              </a:ext>
            </a:extLst>
          </p:cNvPr>
          <p:cNvSpPr>
            <a:spLocks noGrp="1"/>
          </p:cNvSpPr>
          <p:nvPr>
            <p:ph type="title"/>
          </p:nvPr>
        </p:nvSpPr>
        <p:spPr>
          <a:xfrm>
            <a:off x="2057399" y="228600"/>
            <a:ext cx="9724869" cy="762000"/>
          </a:xfrm>
        </p:spPr>
        <p:txBody>
          <a:bodyPr>
            <a:normAutofit fontScale="90000"/>
          </a:bodyPr>
          <a:lstStyle/>
          <a:p>
            <a:r>
              <a:rPr lang="en-US" smtClean="0"/>
              <a:t>Cross-media </a:t>
            </a:r>
            <a:r>
              <a:rPr lang="en-US" dirty="0" smtClean="0"/>
              <a:t>Structured Common Space Construction</a:t>
            </a:r>
            <a:endParaRPr lang="en-US" dirty="0"/>
          </a:p>
        </p:txBody>
      </p:sp>
    </p:spTree>
    <p:extLst>
      <p:ext uri="{BB962C8B-B14F-4D97-AF65-F5344CB8AC3E}">
        <p14:creationId xmlns:p14="http://schemas.microsoft.com/office/powerpoint/2010/main" val="491280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6034b91cd4_2_15"/>
          <p:cNvSpPr txBox="1">
            <a:spLocks noGrp="1"/>
          </p:cNvSpPr>
          <p:nvPr>
            <p:ph type="title"/>
          </p:nvPr>
        </p:nvSpPr>
        <p:spPr>
          <a:xfrm>
            <a:off x="838200" y="365125"/>
            <a:ext cx="10515600" cy="68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libri"/>
              <a:buNone/>
            </a:pPr>
            <a:r>
              <a:rPr lang="en-US" sz="3200" b="1" dirty="0"/>
              <a:t>Weakly Aligned Structured Embedding (WASE) </a:t>
            </a:r>
            <a:endParaRPr sz="3200" b="1" dirty="0"/>
          </a:p>
          <a:p>
            <a:pPr marL="0" lvl="0" indent="0" algn="l" rtl="0">
              <a:lnSpc>
                <a:spcPct val="90000"/>
              </a:lnSpc>
              <a:spcBef>
                <a:spcPts val="0"/>
              </a:spcBef>
              <a:spcAft>
                <a:spcPts val="0"/>
              </a:spcAft>
              <a:buClr>
                <a:schemeClr val="dk1"/>
              </a:buClr>
              <a:buSzPts val="3600"/>
              <a:buFont typeface="Calibri"/>
              <a:buNone/>
            </a:pPr>
            <a:r>
              <a:rPr lang="en-US" sz="2400" dirty="0"/>
              <a:t>-- Training Phase (Common Space Construction)</a:t>
            </a:r>
            <a:endParaRPr sz="2400" dirty="0"/>
          </a:p>
        </p:txBody>
      </p:sp>
      <p:sp>
        <p:nvSpPr>
          <p:cNvPr id="143" name="Google Shape;143;g6034b91cd4_2_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a:t>
            </a:fld>
            <a:endParaRPr/>
          </a:p>
        </p:txBody>
      </p:sp>
      <p:pic>
        <p:nvPicPr>
          <p:cNvPr id="3" name="Picture 2">
            <a:extLst>
              <a:ext uri="{FF2B5EF4-FFF2-40B4-BE49-F238E27FC236}">
                <a16:creationId xmlns:a16="http://schemas.microsoft.com/office/drawing/2014/main" xmlns="" id="{71359938-F351-B94A-A9AB-E8AE035194FD}"/>
              </a:ext>
            </a:extLst>
          </p:cNvPr>
          <p:cNvPicPr>
            <a:picLocks noChangeAspect="1"/>
          </p:cNvPicPr>
          <p:nvPr/>
        </p:nvPicPr>
        <p:blipFill>
          <a:blip r:embed="rId3"/>
          <a:stretch>
            <a:fillRect/>
          </a:stretch>
        </p:blipFill>
        <p:spPr>
          <a:xfrm>
            <a:off x="265045" y="1264495"/>
            <a:ext cx="11734347" cy="5347648"/>
          </a:xfrm>
          <a:prstGeom prst="rect">
            <a:avLst/>
          </a:prstGeom>
        </p:spPr>
      </p:pic>
    </p:spTree>
    <p:extLst>
      <p:ext uri="{BB962C8B-B14F-4D97-AF65-F5344CB8AC3E}">
        <p14:creationId xmlns:p14="http://schemas.microsoft.com/office/powerpoint/2010/main" val="1377703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573135-744C-B144-BBC3-EC24DB67D8EA}"/>
              </a:ext>
            </a:extLst>
          </p:cNvPr>
          <p:cNvSpPr>
            <a:spLocks noGrp="1"/>
          </p:cNvSpPr>
          <p:nvPr>
            <p:ph type="title"/>
          </p:nvPr>
        </p:nvSpPr>
        <p:spPr/>
        <p:txBody>
          <a:bodyPr>
            <a:normAutofit/>
          </a:bodyPr>
          <a:lstStyle/>
          <a:p>
            <a:pPr algn="ctr"/>
            <a:r>
              <a:rPr lang="en-US" sz="3200" dirty="0">
                <a:sym typeface="Palatino Linotype"/>
              </a:rPr>
              <a:t>Information Overload: Multimedia Multilingual Data</a:t>
            </a:r>
            <a:endParaRPr lang="en-US" sz="3200" dirty="0"/>
          </a:p>
        </p:txBody>
      </p:sp>
      <p:sp>
        <p:nvSpPr>
          <p:cNvPr id="4" name="Slide Number Placeholder 3">
            <a:extLst>
              <a:ext uri="{FF2B5EF4-FFF2-40B4-BE49-F238E27FC236}">
                <a16:creationId xmlns:a16="http://schemas.microsoft.com/office/drawing/2014/main" xmlns="" id="{15704ED3-1774-A342-9144-8A09442F34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pic>
        <p:nvPicPr>
          <p:cNvPr id="5" name="Picture 4">
            <a:extLst>
              <a:ext uri="{FF2B5EF4-FFF2-40B4-BE49-F238E27FC236}">
                <a16:creationId xmlns:a16="http://schemas.microsoft.com/office/drawing/2014/main" xmlns="" id="{22BF4FE0-19DF-244C-A126-72555BC7011E}"/>
              </a:ext>
            </a:extLst>
          </p:cNvPr>
          <p:cNvPicPr>
            <a:picLocks noChangeAspect="1"/>
          </p:cNvPicPr>
          <p:nvPr/>
        </p:nvPicPr>
        <p:blipFill>
          <a:blip r:embed="rId3"/>
          <a:stretch>
            <a:fillRect/>
          </a:stretch>
        </p:blipFill>
        <p:spPr>
          <a:xfrm>
            <a:off x="1623772" y="1070769"/>
            <a:ext cx="3894711" cy="2494000"/>
          </a:xfrm>
          <a:prstGeom prst="rect">
            <a:avLst/>
          </a:prstGeom>
        </p:spPr>
      </p:pic>
      <p:pic>
        <p:nvPicPr>
          <p:cNvPr id="6" name="Picture 5">
            <a:extLst>
              <a:ext uri="{FF2B5EF4-FFF2-40B4-BE49-F238E27FC236}">
                <a16:creationId xmlns:a16="http://schemas.microsoft.com/office/drawing/2014/main" xmlns="" id="{DD760182-0F57-9942-873B-9890632EC4A0}"/>
              </a:ext>
            </a:extLst>
          </p:cNvPr>
          <p:cNvPicPr>
            <a:picLocks noChangeAspect="1"/>
          </p:cNvPicPr>
          <p:nvPr/>
        </p:nvPicPr>
        <p:blipFill>
          <a:blip r:embed="rId4"/>
          <a:stretch>
            <a:fillRect/>
          </a:stretch>
        </p:blipFill>
        <p:spPr>
          <a:xfrm>
            <a:off x="6304054" y="1087437"/>
            <a:ext cx="4867099" cy="2074678"/>
          </a:xfrm>
          <a:prstGeom prst="rect">
            <a:avLst/>
          </a:prstGeom>
        </p:spPr>
      </p:pic>
      <p:pic>
        <p:nvPicPr>
          <p:cNvPr id="7" name="Picture 6">
            <a:extLst>
              <a:ext uri="{FF2B5EF4-FFF2-40B4-BE49-F238E27FC236}">
                <a16:creationId xmlns:a16="http://schemas.microsoft.com/office/drawing/2014/main" xmlns="" id="{3FE25998-56A5-5447-ACDD-2BBAADD7F157}"/>
              </a:ext>
            </a:extLst>
          </p:cNvPr>
          <p:cNvPicPr>
            <a:picLocks noChangeAspect="1"/>
          </p:cNvPicPr>
          <p:nvPr/>
        </p:nvPicPr>
        <p:blipFill>
          <a:blip r:embed="rId5"/>
          <a:stretch>
            <a:fillRect/>
          </a:stretch>
        </p:blipFill>
        <p:spPr>
          <a:xfrm>
            <a:off x="7892661" y="3581437"/>
            <a:ext cx="3899363" cy="2844800"/>
          </a:xfrm>
          <a:prstGeom prst="rect">
            <a:avLst/>
          </a:prstGeom>
        </p:spPr>
      </p:pic>
      <p:pic>
        <p:nvPicPr>
          <p:cNvPr id="8" name="Picture 7">
            <a:extLst>
              <a:ext uri="{FF2B5EF4-FFF2-40B4-BE49-F238E27FC236}">
                <a16:creationId xmlns:a16="http://schemas.microsoft.com/office/drawing/2014/main" xmlns="" id="{2ABAF4ED-E982-F249-8B07-9499018B0B23}"/>
              </a:ext>
            </a:extLst>
          </p:cNvPr>
          <p:cNvPicPr>
            <a:picLocks noChangeAspect="1"/>
          </p:cNvPicPr>
          <p:nvPr/>
        </p:nvPicPr>
        <p:blipFill>
          <a:blip r:embed="rId6"/>
          <a:stretch>
            <a:fillRect/>
          </a:stretch>
        </p:blipFill>
        <p:spPr>
          <a:xfrm>
            <a:off x="3806578" y="3581437"/>
            <a:ext cx="4208772" cy="2641600"/>
          </a:xfrm>
          <a:prstGeom prst="rect">
            <a:avLst/>
          </a:prstGeom>
        </p:spPr>
      </p:pic>
      <p:pic>
        <p:nvPicPr>
          <p:cNvPr id="9" name="Picture 8">
            <a:extLst>
              <a:ext uri="{FF2B5EF4-FFF2-40B4-BE49-F238E27FC236}">
                <a16:creationId xmlns:a16="http://schemas.microsoft.com/office/drawing/2014/main" xmlns="" id="{79D93187-A5B6-9249-B079-33D770C30818}"/>
              </a:ext>
            </a:extLst>
          </p:cNvPr>
          <p:cNvPicPr>
            <a:picLocks noChangeAspect="1"/>
          </p:cNvPicPr>
          <p:nvPr/>
        </p:nvPicPr>
        <p:blipFill>
          <a:blip r:embed="rId7"/>
          <a:stretch>
            <a:fillRect/>
          </a:stretch>
        </p:blipFill>
        <p:spPr>
          <a:xfrm>
            <a:off x="457323" y="3581437"/>
            <a:ext cx="3136386" cy="2117476"/>
          </a:xfrm>
          <a:prstGeom prst="rect">
            <a:avLst/>
          </a:prstGeom>
        </p:spPr>
      </p:pic>
    </p:spTree>
    <p:extLst>
      <p:ext uri="{BB962C8B-B14F-4D97-AF65-F5344CB8AC3E}">
        <p14:creationId xmlns:p14="http://schemas.microsoft.com/office/powerpoint/2010/main" val="6670331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B297A4-ECF3-254B-B5AF-3123655C9AD1}"/>
              </a:ext>
            </a:extLst>
          </p:cNvPr>
          <p:cNvSpPr>
            <a:spLocks noGrp="1"/>
          </p:cNvSpPr>
          <p:nvPr>
            <p:ph type="title"/>
          </p:nvPr>
        </p:nvSpPr>
        <p:spPr/>
        <p:txBody>
          <a:bodyPr>
            <a:normAutofit fontScale="90000"/>
          </a:bodyPr>
          <a:lstStyle/>
          <a:p>
            <a:pPr lvl="0"/>
            <a:r>
              <a:rPr lang="en-US" b="1" dirty="0"/>
              <a:t>Weakly Aligned Structured Embedding (WASE) </a:t>
            </a:r>
            <a:br>
              <a:rPr lang="en-US" b="1" dirty="0"/>
            </a:br>
            <a:r>
              <a:rPr lang="en-US" dirty="0"/>
              <a:t>-- Training Phase (Common Space Construction)</a:t>
            </a:r>
          </a:p>
        </p:txBody>
      </p:sp>
      <p:sp>
        <p:nvSpPr>
          <p:cNvPr id="4" name="Slide Number Placeholder 3">
            <a:extLst>
              <a:ext uri="{FF2B5EF4-FFF2-40B4-BE49-F238E27FC236}">
                <a16:creationId xmlns:a16="http://schemas.microsoft.com/office/drawing/2014/main" xmlns="" id="{CABA0028-918B-4449-B8FC-3EA19D2F5A5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sp>
        <p:nvSpPr>
          <p:cNvPr id="64" name="Rectangle: Folded Corner 15">
            <a:extLst>
              <a:ext uri="{FF2B5EF4-FFF2-40B4-BE49-F238E27FC236}">
                <a16:creationId xmlns:a16="http://schemas.microsoft.com/office/drawing/2014/main" xmlns="" id="{A37E21F6-CDF1-BD43-877A-9A47E7D9AF63}"/>
              </a:ext>
            </a:extLst>
          </p:cNvPr>
          <p:cNvSpPr/>
          <p:nvPr/>
        </p:nvSpPr>
        <p:spPr>
          <a:xfrm>
            <a:off x="1080720" y="1231900"/>
            <a:ext cx="2000868" cy="2553928"/>
          </a:xfrm>
          <a:prstGeom prst="foldedCorner">
            <a:avLst>
              <a:gd name="adj" fmla="val 13370"/>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a:ea typeface="+mn-ea"/>
                <a:cs typeface="+mn-cs"/>
              </a:rPr>
              <a:t>Thai opposition protesters attack a bus carrying pro-government Red Shirt supporters on their way to a rally at a stadium in Bangkok</a:t>
            </a:r>
          </a:p>
        </p:txBody>
      </p:sp>
      <p:sp>
        <p:nvSpPr>
          <p:cNvPr id="65" name="Arrow: Pentagon 16">
            <a:extLst>
              <a:ext uri="{FF2B5EF4-FFF2-40B4-BE49-F238E27FC236}">
                <a16:creationId xmlns:a16="http://schemas.microsoft.com/office/drawing/2014/main" xmlns="" id="{B847D1FF-E51D-8345-AE7C-91991B032A45}"/>
              </a:ext>
            </a:extLst>
          </p:cNvPr>
          <p:cNvSpPr/>
          <p:nvPr/>
        </p:nvSpPr>
        <p:spPr>
          <a:xfrm>
            <a:off x="3325993" y="1992392"/>
            <a:ext cx="1055388" cy="910371"/>
          </a:xfrm>
          <a:prstGeom prst="homePlate">
            <a:avLst>
              <a:gd name="adj" fmla="val 36105"/>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WASE </a:t>
            </a:r>
            <a:b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b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(text)</a:t>
            </a:r>
          </a:p>
        </p:txBody>
      </p:sp>
      <p:grpSp>
        <p:nvGrpSpPr>
          <p:cNvPr id="66" name="Group 65">
            <a:extLst>
              <a:ext uri="{FF2B5EF4-FFF2-40B4-BE49-F238E27FC236}">
                <a16:creationId xmlns:a16="http://schemas.microsoft.com/office/drawing/2014/main" xmlns="" id="{47BC2A56-02D0-5147-9D34-4F8B03CA5E98}"/>
              </a:ext>
            </a:extLst>
          </p:cNvPr>
          <p:cNvGrpSpPr/>
          <p:nvPr/>
        </p:nvGrpSpPr>
        <p:grpSpPr>
          <a:xfrm>
            <a:off x="4625786" y="2257709"/>
            <a:ext cx="1003021" cy="365760"/>
            <a:chOff x="5018725" y="1973345"/>
            <a:chExt cx="1003021" cy="365760"/>
          </a:xfrm>
        </p:grpSpPr>
        <p:sp>
          <p:nvSpPr>
            <p:cNvPr id="67" name="Rectangle: Rounded Corners 71">
              <a:extLst>
                <a:ext uri="{FF2B5EF4-FFF2-40B4-BE49-F238E27FC236}">
                  <a16:creationId xmlns:a16="http://schemas.microsoft.com/office/drawing/2014/main" xmlns="" id="{9833B4FD-976F-FB47-A758-3EDDDEADAC8A}"/>
                </a:ext>
              </a:extLst>
            </p:cNvPr>
            <p:cNvSpPr/>
            <p:nvPr/>
          </p:nvSpPr>
          <p:spPr>
            <a:xfrm>
              <a:off x="5018725" y="1973345"/>
              <a:ext cx="1003021" cy="365760"/>
            </a:xfrm>
            <a:prstGeom prst="roundRect">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8" name="Oval 67">
              <a:extLst>
                <a:ext uri="{FF2B5EF4-FFF2-40B4-BE49-F238E27FC236}">
                  <a16:creationId xmlns:a16="http://schemas.microsoft.com/office/drawing/2014/main" xmlns="" id="{D9C4E22F-B76B-3745-AE24-ED9BF9425987}"/>
                </a:ext>
              </a:extLst>
            </p:cNvPr>
            <p:cNvSpPr/>
            <p:nvPr/>
          </p:nvSpPr>
          <p:spPr>
            <a:xfrm>
              <a:off x="5382070"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9" name="Oval 68">
              <a:extLst>
                <a:ext uri="{FF2B5EF4-FFF2-40B4-BE49-F238E27FC236}">
                  <a16:creationId xmlns:a16="http://schemas.microsoft.com/office/drawing/2014/main" xmlns="" id="{BEEC30DD-3B71-7049-8442-66DBBD042AFA}"/>
                </a:ext>
              </a:extLst>
            </p:cNvPr>
            <p:cNvSpPr/>
            <p:nvPr/>
          </p:nvSpPr>
          <p:spPr>
            <a:xfrm>
              <a:off x="506323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0" name="Oval 69">
              <a:extLst>
                <a:ext uri="{FF2B5EF4-FFF2-40B4-BE49-F238E27FC236}">
                  <a16:creationId xmlns:a16="http://schemas.microsoft.com/office/drawing/2014/main" xmlns="" id="{F739B11B-B47D-CB44-BE0E-7628154453A2}"/>
                </a:ext>
              </a:extLst>
            </p:cNvPr>
            <p:cNvSpPr/>
            <p:nvPr/>
          </p:nvSpPr>
          <p:spPr>
            <a:xfrm>
              <a:off x="570331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71" name="Group 70">
            <a:extLst>
              <a:ext uri="{FF2B5EF4-FFF2-40B4-BE49-F238E27FC236}">
                <a16:creationId xmlns:a16="http://schemas.microsoft.com/office/drawing/2014/main" xmlns="" id="{27AE5629-46B3-224B-8ACB-6B817D75C2AE}"/>
              </a:ext>
            </a:extLst>
          </p:cNvPr>
          <p:cNvGrpSpPr/>
          <p:nvPr/>
        </p:nvGrpSpPr>
        <p:grpSpPr>
          <a:xfrm>
            <a:off x="5880300" y="2257709"/>
            <a:ext cx="1003021" cy="365760"/>
            <a:chOff x="5018725" y="1973345"/>
            <a:chExt cx="1003021" cy="365760"/>
          </a:xfrm>
        </p:grpSpPr>
        <p:sp>
          <p:nvSpPr>
            <p:cNvPr id="72" name="Rectangle: Rounded Corners 77">
              <a:extLst>
                <a:ext uri="{FF2B5EF4-FFF2-40B4-BE49-F238E27FC236}">
                  <a16:creationId xmlns:a16="http://schemas.microsoft.com/office/drawing/2014/main" xmlns="" id="{0F514402-928E-A745-8600-A2837644D109}"/>
                </a:ext>
              </a:extLst>
            </p:cNvPr>
            <p:cNvSpPr/>
            <p:nvPr/>
          </p:nvSpPr>
          <p:spPr>
            <a:xfrm>
              <a:off x="5018725" y="1973345"/>
              <a:ext cx="1003021" cy="365760"/>
            </a:xfrm>
            <a:prstGeom prst="roundRect">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3" name="Oval 72">
              <a:extLst>
                <a:ext uri="{FF2B5EF4-FFF2-40B4-BE49-F238E27FC236}">
                  <a16:creationId xmlns:a16="http://schemas.microsoft.com/office/drawing/2014/main" xmlns="" id="{6C152D4C-3FC8-5143-8400-BECBC907A1F7}"/>
                </a:ext>
              </a:extLst>
            </p:cNvPr>
            <p:cNvSpPr/>
            <p:nvPr/>
          </p:nvSpPr>
          <p:spPr>
            <a:xfrm>
              <a:off x="5382070"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4" name="Oval 73">
              <a:extLst>
                <a:ext uri="{FF2B5EF4-FFF2-40B4-BE49-F238E27FC236}">
                  <a16:creationId xmlns:a16="http://schemas.microsoft.com/office/drawing/2014/main" xmlns="" id="{BDFC09EF-CB23-144E-AFDC-4073501DB7DA}"/>
                </a:ext>
              </a:extLst>
            </p:cNvPr>
            <p:cNvSpPr/>
            <p:nvPr/>
          </p:nvSpPr>
          <p:spPr>
            <a:xfrm>
              <a:off x="506323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5" name="Oval 74">
              <a:extLst>
                <a:ext uri="{FF2B5EF4-FFF2-40B4-BE49-F238E27FC236}">
                  <a16:creationId xmlns:a16="http://schemas.microsoft.com/office/drawing/2014/main" xmlns="" id="{A6F988D1-0100-F94D-92E8-28853DFCF3A8}"/>
                </a:ext>
              </a:extLst>
            </p:cNvPr>
            <p:cNvSpPr/>
            <p:nvPr/>
          </p:nvSpPr>
          <p:spPr>
            <a:xfrm>
              <a:off x="570331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76" name="Group 75">
            <a:extLst>
              <a:ext uri="{FF2B5EF4-FFF2-40B4-BE49-F238E27FC236}">
                <a16:creationId xmlns:a16="http://schemas.microsoft.com/office/drawing/2014/main" xmlns="" id="{594EC962-1C2C-0441-BC89-84E2C75B8F3B}"/>
              </a:ext>
            </a:extLst>
          </p:cNvPr>
          <p:cNvGrpSpPr/>
          <p:nvPr/>
        </p:nvGrpSpPr>
        <p:grpSpPr>
          <a:xfrm>
            <a:off x="7134814" y="2257709"/>
            <a:ext cx="1003021" cy="365760"/>
            <a:chOff x="5018725" y="1973345"/>
            <a:chExt cx="1003021" cy="365760"/>
          </a:xfrm>
        </p:grpSpPr>
        <p:sp>
          <p:nvSpPr>
            <p:cNvPr id="77" name="Rectangle: Rounded Corners 82">
              <a:extLst>
                <a:ext uri="{FF2B5EF4-FFF2-40B4-BE49-F238E27FC236}">
                  <a16:creationId xmlns:a16="http://schemas.microsoft.com/office/drawing/2014/main" xmlns="" id="{279C1524-4648-FF4C-9511-4C1582C5C436}"/>
                </a:ext>
              </a:extLst>
            </p:cNvPr>
            <p:cNvSpPr/>
            <p:nvPr/>
          </p:nvSpPr>
          <p:spPr>
            <a:xfrm>
              <a:off x="5018725" y="1973345"/>
              <a:ext cx="1003021" cy="365760"/>
            </a:xfrm>
            <a:prstGeom prst="roundRect">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8" name="Oval 77">
              <a:extLst>
                <a:ext uri="{FF2B5EF4-FFF2-40B4-BE49-F238E27FC236}">
                  <a16:creationId xmlns:a16="http://schemas.microsoft.com/office/drawing/2014/main" xmlns="" id="{E610656B-72AA-6F40-8526-BC4EAB9F3056}"/>
                </a:ext>
              </a:extLst>
            </p:cNvPr>
            <p:cNvSpPr/>
            <p:nvPr/>
          </p:nvSpPr>
          <p:spPr>
            <a:xfrm>
              <a:off x="5382070"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9" name="Oval 78">
              <a:extLst>
                <a:ext uri="{FF2B5EF4-FFF2-40B4-BE49-F238E27FC236}">
                  <a16:creationId xmlns:a16="http://schemas.microsoft.com/office/drawing/2014/main" xmlns="" id="{F56E646C-56B0-C947-AACC-DF1CD31FEBD6}"/>
                </a:ext>
              </a:extLst>
            </p:cNvPr>
            <p:cNvSpPr/>
            <p:nvPr/>
          </p:nvSpPr>
          <p:spPr>
            <a:xfrm>
              <a:off x="506323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0" name="Oval 79">
              <a:extLst>
                <a:ext uri="{FF2B5EF4-FFF2-40B4-BE49-F238E27FC236}">
                  <a16:creationId xmlns:a16="http://schemas.microsoft.com/office/drawing/2014/main" xmlns="" id="{7688D38D-F97E-1440-8DAA-E9ED3B9E1A60}"/>
                </a:ext>
              </a:extLst>
            </p:cNvPr>
            <p:cNvSpPr/>
            <p:nvPr/>
          </p:nvSpPr>
          <p:spPr>
            <a:xfrm>
              <a:off x="570331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81" name="Group 80">
            <a:extLst>
              <a:ext uri="{FF2B5EF4-FFF2-40B4-BE49-F238E27FC236}">
                <a16:creationId xmlns:a16="http://schemas.microsoft.com/office/drawing/2014/main" xmlns="" id="{8ADF3CF5-1ADF-7B44-9754-C4BCA1EE4B8B}"/>
              </a:ext>
            </a:extLst>
          </p:cNvPr>
          <p:cNvGrpSpPr/>
          <p:nvPr/>
        </p:nvGrpSpPr>
        <p:grpSpPr>
          <a:xfrm>
            <a:off x="8561055" y="2261684"/>
            <a:ext cx="1003021" cy="365760"/>
            <a:chOff x="5018725" y="1973345"/>
            <a:chExt cx="1003021" cy="365760"/>
          </a:xfrm>
        </p:grpSpPr>
        <p:sp>
          <p:nvSpPr>
            <p:cNvPr id="82" name="Rectangle: Rounded Corners 87">
              <a:extLst>
                <a:ext uri="{FF2B5EF4-FFF2-40B4-BE49-F238E27FC236}">
                  <a16:creationId xmlns:a16="http://schemas.microsoft.com/office/drawing/2014/main" xmlns="" id="{35ACD09E-C6B2-7348-B03D-6D614B2D8541}"/>
                </a:ext>
              </a:extLst>
            </p:cNvPr>
            <p:cNvSpPr/>
            <p:nvPr/>
          </p:nvSpPr>
          <p:spPr>
            <a:xfrm>
              <a:off x="5018725" y="1973345"/>
              <a:ext cx="1003021" cy="365760"/>
            </a:xfrm>
            <a:prstGeom prst="roundRect">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3" name="Oval 82">
              <a:extLst>
                <a:ext uri="{FF2B5EF4-FFF2-40B4-BE49-F238E27FC236}">
                  <a16:creationId xmlns:a16="http://schemas.microsoft.com/office/drawing/2014/main" xmlns="" id="{C06E1B7D-105A-3B48-8A4B-954BBF41A158}"/>
                </a:ext>
              </a:extLst>
            </p:cNvPr>
            <p:cNvSpPr/>
            <p:nvPr/>
          </p:nvSpPr>
          <p:spPr>
            <a:xfrm>
              <a:off x="5382070"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4" name="Oval 83">
              <a:extLst>
                <a:ext uri="{FF2B5EF4-FFF2-40B4-BE49-F238E27FC236}">
                  <a16:creationId xmlns:a16="http://schemas.microsoft.com/office/drawing/2014/main" xmlns="" id="{D04A5DCF-EBE7-154D-9FB2-68F1D1857577}"/>
                </a:ext>
              </a:extLst>
            </p:cNvPr>
            <p:cNvSpPr/>
            <p:nvPr/>
          </p:nvSpPr>
          <p:spPr>
            <a:xfrm>
              <a:off x="506323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5" name="Oval 84">
              <a:extLst>
                <a:ext uri="{FF2B5EF4-FFF2-40B4-BE49-F238E27FC236}">
                  <a16:creationId xmlns:a16="http://schemas.microsoft.com/office/drawing/2014/main" xmlns="" id="{3A2C2FBF-3FA7-C744-998F-E5098AE56B98}"/>
                </a:ext>
              </a:extLst>
            </p:cNvPr>
            <p:cNvSpPr/>
            <p:nvPr/>
          </p:nvSpPr>
          <p:spPr>
            <a:xfrm>
              <a:off x="570331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86" name="Group 85">
            <a:extLst>
              <a:ext uri="{FF2B5EF4-FFF2-40B4-BE49-F238E27FC236}">
                <a16:creationId xmlns:a16="http://schemas.microsoft.com/office/drawing/2014/main" xmlns="" id="{0A4D3CB6-3840-384D-A58F-5C7092E6012F}"/>
              </a:ext>
            </a:extLst>
          </p:cNvPr>
          <p:cNvGrpSpPr/>
          <p:nvPr/>
        </p:nvGrpSpPr>
        <p:grpSpPr>
          <a:xfrm>
            <a:off x="9815569" y="2261684"/>
            <a:ext cx="1003021" cy="365760"/>
            <a:chOff x="5018725" y="1973345"/>
            <a:chExt cx="1003021" cy="365760"/>
          </a:xfrm>
        </p:grpSpPr>
        <p:sp>
          <p:nvSpPr>
            <p:cNvPr id="87" name="Rectangle: Rounded Corners 92">
              <a:extLst>
                <a:ext uri="{FF2B5EF4-FFF2-40B4-BE49-F238E27FC236}">
                  <a16:creationId xmlns:a16="http://schemas.microsoft.com/office/drawing/2014/main" xmlns="" id="{5365245D-E4C2-884F-A8A6-4765A36CD6A1}"/>
                </a:ext>
              </a:extLst>
            </p:cNvPr>
            <p:cNvSpPr/>
            <p:nvPr/>
          </p:nvSpPr>
          <p:spPr>
            <a:xfrm>
              <a:off x="5018725" y="1973345"/>
              <a:ext cx="1003021" cy="365760"/>
            </a:xfrm>
            <a:prstGeom prst="roundRect">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8" name="Oval 87">
              <a:extLst>
                <a:ext uri="{FF2B5EF4-FFF2-40B4-BE49-F238E27FC236}">
                  <a16:creationId xmlns:a16="http://schemas.microsoft.com/office/drawing/2014/main" xmlns="" id="{FB658FEC-532E-E64A-A1F6-E166E5D46EF2}"/>
                </a:ext>
              </a:extLst>
            </p:cNvPr>
            <p:cNvSpPr/>
            <p:nvPr/>
          </p:nvSpPr>
          <p:spPr>
            <a:xfrm>
              <a:off x="5382070"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9" name="Oval 88">
              <a:extLst>
                <a:ext uri="{FF2B5EF4-FFF2-40B4-BE49-F238E27FC236}">
                  <a16:creationId xmlns:a16="http://schemas.microsoft.com/office/drawing/2014/main" xmlns="" id="{8A7877BF-9786-9C44-8319-20CF5443280A}"/>
                </a:ext>
              </a:extLst>
            </p:cNvPr>
            <p:cNvSpPr/>
            <p:nvPr/>
          </p:nvSpPr>
          <p:spPr>
            <a:xfrm>
              <a:off x="506323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0" name="Oval 89">
              <a:extLst>
                <a:ext uri="{FF2B5EF4-FFF2-40B4-BE49-F238E27FC236}">
                  <a16:creationId xmlns:a16="http://schemas.microsoft.com/office/drawing/2014/main" xmlns="" id="{8350F592-49FB-514E-BA80-F9A046D0F8C5}"/>
                </a:ext>
              </a:extLst>
            </p:cNvPr>
            <p:cNvSpPr/>
            <p:nvPr/>
          </p:nvSpPr>
          <p:spPr>
            <a:xfrm>
              <a:off x="570331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91" name="TextBox 90">
            <a:extLst>
              <a:ext uri="{FF2B5EF4-FFF2-40B4-BE49-F238E27FC236}">
                <a16:creationId xmlns:a16="http://schemas.microsoft.com/office/drawing/2014/main" xmlns="" id="{DE208CAD-49B9-AA48-BD55-F396ED7F8A17}"/>
              </a:ext>
            </a:extLst>
          </p:cNvPr>
          <p:cNvSpPr txBox="1"/>
          <p:nvPr/>
        </p:nvSpPr>
        <p:spPr>
          <a:xfrm>
            <a:off x="5343481" y="1934990"/>
            <a:ext cx="2244525" cy="276999"/>
          </a:xfrm>
          <a:prstGeom prst="rect">
            <a:avLst/>
          </a:prstGeom>
          <a:noFill/>
        </p:spPr>
        <p:txBody>
          <a:bodyPr wrap="none" rtlCol="0">
            <a:spAutoFit/>
          </a:bodyPr>
          <a:lstStyle/>
          <a:p>
            <a:pPr defTabSz="457200">
              <a:buClrTx/>
              <a:buFontTx/>
              <a:buNone/>
            </a:pPr>
            <a:r>
              <a:rPr lang="en-US" sz="1200" b="1" kern="1200" dirty="0">
                <a:solidFill>
                  <a:prstClr val="black"/>
                </a:solidFill>
                <a:latin typeface="Century Gothic" panose="020B0502020202020204"/>
                <a:ea typeface="+mn-ea"/>
                <a:cs typeface="+mn-cs"/>
              </a:rPr>
              <a:t>Event argument candidates</a:t>
            </a:r>
          </a:p>
        </p:txBody>
      </p:sp>
      <p:sp>
        <p:nvSpPr>
          <p:cNvPr id="92" name="TextBox 91">
            <a:extLst>
              <a:ext uri="{FF2B5EF4-FFF2-40B4-BE49-F238E27FC236}">
                <a16:creationId xmlns:a16="http://schemas.microsoft.com/office/drawing/2014/main" xmlns="" id="{17D8A2C6-8F5B-DD4A-AB6A-DDA3F5D5BDB9}"/>
              </a:ext>
            </a:extLst>
          </p:cNvPr>
          <p:cNvSpPr txBox="1"/>
          <p:nvPr/>
        </p:nvSpPr>
        <p:spPr>
          <a:xfrm>
            <a:off x="8605568" y="1950891"/>
            <a:ext cx="2000869" cy="276999"/>
          </a:xfrm>
          <a:prstGeom prst="rect">
            <a:avLst/>
          </a:prstGeom>
          <a:noFill/>
        </p:spPr>
        <p:txBody>
          <a:bodyPr wrap="none" rtlCol="0">
            <a:spAutoFit/>
          </a:bodyPr>
          <a:lstStyle/>
          <a:p>
            <a:pPr defTabSz="457200">
              <a:buClrTx/>
              <a:buFontTx/>
              <a:buNone/>
            </a:pPr>
            <a:r>
              <a:rPr lang="en-US" sz="1200" b="1" kern="1200" dirty="0">
                <a:solidFill>
                  <a:prstClr val="black"/>
                </a:solidFill>
                <a:latin typeface="Century Gothic" panose="020B0502020202020204"/>
                <a:ea typeface="+mn-ea"/>
                <a:cs typeface="+mn-cs"/>
              </a:rPr>
              <a:t>Event trigger candidates</a:t>
            </a:r>
          </a:p>
        </p:txBody>
      </p:sp>
      <p:sp>
        <p:nvSpPr>
          <p:cNvPr id="93" name="Arrow: Pentagon 105">
            <a:extLst>
              <a:ext uri="{FF2B5EF4-FFF2-40B4-BE49-F238E27FC236}">
                <a16:creationId xmlns:a16="http://schemas.microsoft.com/office/drawing/2014/main" xmlns="" id="{38E3F81E-1D8E-FD41-98CC-3743A2A2C298}"/>
              </a:ext>
            </a:extLst>
          </p:cNvPr>
          <p:cNvSpPr/>
          <p:nvPr/>
        </p:nvSpPr>
        <p:spPr>
          <a:xfrm>
            <a:off x="3325993" y="4659191"/>
            <a:ext cx="1055388" cy="910371"/>
          </a:xfrm>
          <a:prstGeom prst="homePlate">
            <a:avLst>
              <a:gd name="adj" fmla="val 36105"/>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WASE </a:t>
            </a:r>
            <a:b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b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a:t>
            </a:r>
            <a:r>
              <a:rPr kumimoji="0" lang="en-US" sz="1800" b="0" i="0" u="none" strike="noStrike" kern="1200" cap="none" spc="0" normalizeH="0" baseline="0" noProof="0" dirty="0" err="1">
                <a:ln>
                  <a:noFill/>
                </a:ln>
                <a:solidFill>
                  <a:prstClr val="black"/>
                </a:solidFill>
                <a:effectLst/>
                <a:uLnTx/>
                <a:uFillTx/>
                <a:latin typeface="Century Gothic" panose="020B0502020202020204"/>
                <a:ea typeface="+mn-ea"/>
                <a:cs typeface="+mn-cs"/>
              </a:rPr>
              <a:t>img</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a:t>
            </a:r>
          </a:p>
        </p:txBody>
      </p:sp>
      <p:grpSp>
        <p:nvGrpSpPr>
          <p:cNvPr id="94" name="Group 93">
            <a:extLst>
              <a:ext uri="{FF2B5EF4-FFF2-40B4-BE49-F238E27FC236}">
                <a16:creationId xmlns:a16="http://schemas.microsoft.com/office/drawing/2014/main" xmlns="" id="{408895E2-AFEE-8247-8D3B-150ED9847B84}"/>
              </a:ext>
            </a:extLst>
          </p:cNvPr>
          <p:cNvGrpSpPr/>
          <p:nvPr/>
        </p:nvGrpSpPr>
        <p:grpSpPr>
          <a:xfrm>
            <a:off x="7498159" y="4927656"/>
            <a:ext cx="1003021" cy="365760"/>
            <a:chOff x="5018725" y="1973345"/>
            <a:chExt cx="1003021" cy="365760"/>
          </a:xfrm>
        </p:grpSpPr>
        <p:sp>
          <p:nvSpPr>
            <p:cNvPr id="95" name="Rectangle: Rounded Corners 112">
              <a:extLst>
                <a:ext uri="{FF2B5EF4-FFF2-40B4-BE49-F238E27FC236}">
                  <a16:creationId xmlns:a16="http://schemas.microsoft.com/office/drawing/2014/main" xmlns="" id="{E320BBA6-7521-924D-ABF5-88533392F0C9}"/>
                </a:ext>
              </a:extLst>
            </p:cNvPr>
            <p:cNvSpPr/>
            <p:nvPr/>
          </p:nvSpPr>
          <p:spPr>
            <a:xfrm>
              <a:off x="5018725" y="1973345"/>
              <a:ext cx="1003021" cy="365760"/>
            </a:xfrm>
            <a:prstGeom prst="roundRect">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6" name="Oval 95">
              <a:extLst>
                <a:ext uri="{FF2B5EF4-FFF2-40B4-BE49-F238E27FC236}">
                  <a16:creationId xmlns:a16="http://schemas.microsoft.com/office/drawing/2014/main" xmlns="" id="{E26E39B6-D29B-AA4F-BF7E-5F191199B7F2}"/>
                </a:ext>
              </a:extLst>
            </p:cNvPr>
            <p:cNvSpPr/>
            <p:nvPr/>
          </p:nvSpPr>
          <p:spPr>
            <a:xfrm>
              <a:off x="5382070"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7" name="Oval 96">
              <a:extLst>
                <a:ext uri="{FF2B5EF4-FFF2-40B4-BE49-F238E27FC236}">
                  <a16:creationId xmlns:a16="http://schemas.microsoft.com/office/drawing/2014/main" xmlns="" id="{3E57A89D-CE2A-5D41-A43C-78C1FD2C4823}"/>
                </a:ext>
              </a:extLst>
            </p:cNvPr>
            <p:cNvSpPr/>
            <p:nvPr/>
          </p:nvSpPr>
          <p:spPr>
            <a:xfrm>
              <a:off x="506323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8" name="Oval 97">
              <a:extLst>
                <a:ext uri="{FF2B5EF4-FFF2-40B4-BE49-F238E27FC236}">
                  <a16:creationId xmlns:a16="http://schemas.microsoft.com/office/drawing/2014/main" xmlns="" id="{3198EE95-AA1A-E446-A754-31280BEF6386}"/>
                </a:ext>
              </a:extLst>
            </p:cNvPr>
            <p:cNvSpPr/>
            <p:nvPr/>
          </p:nvSpPr>
          <p:spPr>
            <a:xfrm>
              <a:off x="570331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99" name="Group 98">
            <a:extLst>
              <a:ext uri="{FF2B5EF4-FFF2-40B4-BE49-F238E27FC236}">
                <a16:creationId xmlns:a16="http://schemas.microsoft.com/office/drawing/2014/main" xmlns="" id="{07F99EA0-8980-F44A-839A-A59D176FC415}"/>
              </a:ext>
            </a:extLst>
          </p:cNvPr>
          <p:cNvGrpSpPr/>
          <p:nvPr/>
        </p:nvGrpSpPr>
        <p:grpSpPr>
          <a:xfrm>
            <a:off x="4625313" y="4924309"/>
            <a:ext cx="1003021" cy="365760"/>
            <a:chOff x="5018725" y="1973345"/>
            <a:chExt cx="1003021" cy="365760"/>
          </a:xfrm>
        </p:grpSpPr>
        <p:sp>
          <p:nvSpPr>
            <p:cNvPr id="100" name="Rectangle: Rounded Corners 122">
              <a:extLst>
                <a:ext uri="{FF2B5EF4-FFF2-40B4-BE49-F238E27FC236}">
                  <a16:creationId xmlns:a16="http://schemas.microsoft.com/office/drawing/2014/main" xmlns="" id="{FC8B7C96-B66C-4241-9E42-0F5BB79750EA}"/>
                </a:ext>
              </a:extLst>
            </p:cNvPr>
            <p:cNvSpPr/>
            <p:nvPr/>
          </p:nvSpPr>
          <p:spPr>
            <a:xfrm>
              <a:off x="5018725" y="1973345"/>
              <a:ext cx="1003021" cy="365760"/>
            </a:xfrm>
            <a:prstGeom prst="roundRect">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1" name="Oval 100">
              <a:extLst>
                <a:ext uri="{FF2B5EF4-FFF2-40B4-BE49-F238E27FC236}">
                  <a16:creationId xmlns:a16="http://schemas.microsoft.com/office/drawing/2014/main" xmlns="" id="{EBF6DC79-7210-6E45-BECE-4AFE57EC7244}"/>
                </a:ext>
              </a:extLst>
            </p:cNvPr>
            <p:cNvSpPr/>
            <p:nvPr/>
          </p:nvSpPr>
          <p:spPr>
            <a:xfrm>
              <a:off x="5382070"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2" name="Oval 101">
              <a:extLst>
                <a:ext uri="{FF2B5EF4-FFF2-40B4-BE49-F238E27FC236}">
                  <a16:creationId xmlns:a16="http://schemas.microsoft.com/office/drawing/2014/main" xmlns="" id="{32593B60-36DA-A240-8B26-F62F30C8CA87}"/>
                </a:ext>
              </a:extLst>
            </p:cNvPr>
            <p:cNvSpPr/>
            <p:nvPr/>
          </p:nvSpPr>
          <p:spPr>
            <a:xfrm>
              <a:off x="506323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3" name="Oval 102">
              <a:extLst>
                <a:ext uri="{FF2B5EF4-FFF2-40B4-BE49-F238E27FC236}">
                  <a16:creationId xmlns:a16="http://schemas.microsoft.com/office/drawing/2014/main" xmlns="" id="{01D134E5-3D2C-B14F-816B-0C42095B6EC2}"/>
                </a:ext>
              </a:extLst>
            </p:cNvPr>
            <p:cNvSpPr/>
            <p:nvPr/>
          </p:nvSpPr>
          <p:spPr>
            <a:xfrm>
              <a:off x="570331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104" name="Group 103">
            <a:extLst>
              <a:ext uri="{FF2B5EF4-FFF2-40B4-BE49-F238E27FC236}">
                <a16:creationId xmlns:a16="http://schemas.microsoft.com/office/drawing/2014/main" xmlns="" id="{D206F8A6-A8D5-624B-8F08-A25C49AEF98A}"/>
              </a:ext>
            </a:extLst>
          </p:cNvPr>
          <p:cNvGrpSpPr/>
          <p:nvPr/>
        </p:nvGrpSpPr>
        <p:grpSpPr>
          <a:xfrm>
            <a:off x="5879827" y="4924309"/>
            <a:ext cx="1003021" cy="365760"/>
            <a:chOff x="5018725" y="1973345"/>
            <a:chExt cx="1003021" cy="365760"/>
          </a:xfrm>
        </p:grpSpPr>
        <p:sp>
          <p:nvSpPr>
            <p:cNvPr id="105" name="Rectangle: Rounded Corners 127">
              <a:extLst>
                <a:ext uri="{FF2B5EF4-FFF2-40B4-BE49-F238E27FC236}">
                  <a16:creationId xmlns:a16="http://schemas.microsoft.com/office/drawing/2014/main" xmlns="" id="{817A097A-85AC-2B47-9FE1-0A245965BAA5}"/>
                </a:ext>
              </a:extLst>
            </p:cNvPr>
            <p:cNvSpPr/>
            <p:nvPr/>
          </p:nvSpPr>
          <p:spPr>
            <a:xfrm>
              <a:off x="5018725" y="1973345"/>
              <a:ext cx="1003021" cy="365760"/>
            </a:xfrm>
            <a:prstGeom prst="roundRect">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6" name="Oval 105">
              <a:extLst>
                <a:ext uri="{FF2B5EF4-FFF2-40B4-BE49-F238E27FC236}">
                  <a16:creationId xmlns:a16="http://schemas.microsoft.com/office/drawing/2014/main" xmlns="" id="{8BCC0888-4973-CA40-9166-EAF116D50544}"/>
                </a:ext>
              </a:extLst>
            </p:cNvPr>
            <p:cNvSpPr/>
            <p:nvPr/>
          </p:nvSpPr>
          <p:spPr>
            <a:xfrm>
              <a:off x="5382070"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7" name="Oval 106">
              <a:extLst>
                <a:ext uri="{FF2B5EF4-FFF2-40B4-BE49-F238E27FC236}">
                  <a16:creationId xmlns:a16="http://schemas.microsoft.com/office/drawing/2014/main" xmlns="" id="{3CA80164-5E82-4142-BA17-490B97C5FB83}"/>
                </a:ext>
              </a:extLst>
            </p:cNvPr>
            <p:cNvSpPr/>
            <p:nvPr/>
          </p:nvSpPr>
          <p:spPr>
            <a:xfrm>
              <a:off x="506323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8" name="Oval 107">
              <a:extLst>
                <a:ext uri="{FF2B5EF4-FFF2-40B4-BE49-F238E27FC236}">
                  <a16:creationId xmlns:a16="http://schemas.microsoft.com/office/drawing/2014/main" xmlns="" id="{41AB31C8-BA56-D14C-87CD-C33F5EF0002A}"/>
                </a:ext>
              </a:extLst>
            </p:cNvPr>
            <p:cNvSpPr/>
            <p:nvPr/>
          </p:nvSpPr>
          <p:spPr>
            <a:xfrm>
              <a:off x="570331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109" name="TextBox 108">
            <a:extLst>
              <a:ext uri="{FF2B5EF4-FFF2-40B4-BE49-F238E27FC236}">
                <a16:creationId xmlns:a16="http://schemas.microsoft.com/office/drawing/2014/main" xmlns="" id="{25891CA5-8C01-E14F-B488-B58A91B8E6D5}"/>
              </a:ext>
            </a:extLst>
          </p:cNvPr>
          <p:cNvSpPr txBox="1"/>
          <p:nvPr/>
        </p:nvSpPr>
        <p:spPr>
          <a:xfrm>
            <a:off x="7029825" y="5339136"/>
            <a:ext cx="2000869" cy="276999"/>
          </a:xfrm>
          <a:prstGeom prst="rect">
            <a:avLst/>
          </a:prstGeom>
          <a:noFill/>
        </p:spPr>
        <p:txBody>
          <a:bodyPr wrap="none" rtlCol="0">
            <a:spAutoFit/>
          </a:bodyPr>
          <a:lstStyle/>
          <a:p>
            <a:pPr defTabSz="457200">
              <a:buClrTx/>
              <a:buFontTx/>
              <a:buNone/>
            </a:pPr>
            <a:r>
              <a:rPr lang="en-US" sz="1200" b="1" kern="1200" dirty="0">
                <a:solidFill>
                  <a:prstClr val="black"/>
                </a:solidFill>
                <a:latin typeface="Century Gothic" panose="020B0502020202020204"/>
                <a:ea typeface="+mn-ea"/>
                <a:cs typeface="+mn-cs"/>
              </a:rPr>
              <a:t>Event trigger candidate</a:t>
            </a:r>
          </a:p>
        </p:txBody>
      </p:sp>
      <p:sp>
        <p:nvSpPr>
          <p:cNvPr id="110" name="TextBox 109">
            <a:extLst>
              <a:ext uri="{FF2B5EF4-FFF2-40B4-BE49-F238E27FC236}">
                <a16:creationId xmlns:a16="http://schemas.microsoft.com/office/drawing/2014/main" xmlns="" id="{2D5192A1-7E35-224E-896D-F52F1B859EA1}"/>
              </a:ext>
            </a:extLst>
          </p:cNvPr>
          <p:cNvSpPr txBox="1"/>
          <p:nvPr/>
        </p:nvSpPr>
        <p:spPr>
          <a:xfrm>
            <a:off x="4648140" y="5335789"/>
            <a:ext cx="2244525" cy="276999"/>
          </a:xfrm>
          <a:prstGeom prst="rect">
            <a:avLst/>
          </a:prstGeom>
          <a:noFill/>
        </p:spPr>
        <p:txBody>
          <a:bodyPr wrap="none" rtlCol="0">
            <a:spAutoFit/>
          </a:bodyPr>
          <a:lstStyle/>
          <a:p>
            <a:pPr defTabSz="457200">
              <a:buClrTx/>
              <a:buFontTx/>
              <a:buNone/>
            </a:pPr>
            <a:r>
              <a:rPr lang="en-US" sz="1200" b="1" kern="1200" dirty="0">
                <a:solidFill>
                  <a:prstClr val="black"/>
                </a:solidFill>
                <a:latin typeface="Century Gothic" panose="020B0502020202020204"/>
                <a:ea typeface="+mn-ea"/>
                <a:cs typeface="+mn-cs"/>
              </a:rPr>
              <a:t>Event argument candidates</a:t>
            </a:r>
          </a:p>
        </p:txBody>
      </p:sp>
      <p:sp>
        <p:nvSpPr>
          <p:cNvPr id="111" name="Rectangle 110">
            <a:extLst>
              <a:ext uri="{FF2B5EF4-FFF2-40B4-BE49-F238E27FC236}">
                <a16:creationId xmlns:a16="http://schemas.microsoft.com/office/drawing/2014/main" xmlns="" id="{AFA418C5-9296-DC4E-A2D9-B94D40DF39D6}"/>
              </a:ext>
            </a:extLst>
          </p:cNvPr>
          <p:cNvSpPr/>
          <p:nvPr/>
        </p:nvSpPr>
        <p:spPr>
          <a:xfrm>
            <a:off x="4880056" y="2978162"/>
            <a:ext cx="421843" cy="1591454"/>
          </a:xfrm>
          <a:prstGeom prst="rect">
            <a:avLst/>
          </a:prstGeom>
          <a:solidFill>
            <a:sysClr val="window" lastClr="FFFFFF"/>
          </a:solidFill>
          <a:ln w="19050" cap="rnd" cmpd="sng" algn="ctr">
            <a:solidFill>
              <a:sysClr val="windowText" lastClr="000000"/>
            </a:solidFill>
            <a:prstDash val="solid"/>
          </a:ln>
          <a:effectLst/>
        </p:spPr>
        <p:txBody>
          <a:bodyPr vert="vert"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Co-Attention</a:t>
            </a:r>
          </a:p>
        </p:txBody>
      </p:sp>
      <p:cxnSp>
        <p:nvCxnSpPr>
          <p:cNvPr id="112" name="Connector: Elbow 25">
            <a:extLst>
              <a:ext uri="{FF2B5EF4-FFF2-40B4-BE49-F238E27FC236}">
                <a16:creationId xmlns:a16="http://schemas.microsoft.com/office/drawing/2014/main" xmlns="" id="{8D78C1E9-9406-7547-A825-691526491671}"/>
              </a:ext>
            </a:extLst>
          </p:cNvPr>
          <p:cNvCxnSpPr>
            <a:cxnSpLocks/>
            <a:stCxn id="87" idx="2"/>
            <a:endCxn id="111" idx="1"/>
          </p:cNvCxnSpPr>
          <p:nvPr/>
        </p:nvCxnSpPr>
        <p:spPr>
          <a:xfrm rot="5400000">
            <a:off x="7025346" y="482154"/>
            <a:ext cx="1146445" cy="5437024"/>
          </a:xfrm>
          <a:prstGeom prst="bentConnector4">
            <a:avLst>
              <a:gd name="adj1" fmla="val 15296"/>
              <a:gd name="adj2" fmla="val 104205"/>
            </a:avLst>
          </a:prstGeom>
          <a:noFill/>
          <a:ln w="28575" cap="rnd" cmpd="sng" algn="ctr">
            <a:solidFill>
              <a:sysClr val="windowText" lastClr="000000"/>
            </a:solidFill>
            <a:prstDash val="solid"/>
            <a:headEnd type="none" w="med" len="med"/>
            <a:tailEnd type="arrow" w="med" len="med"/>
          </a:ln>
          <a:effectLst/>
        </p:spPr>
      </p:cxnSp>
      <p:cxnSp>
        <p:nvCxnSpPr>
          <p:cNvPr id="113" name="Connector: Elbow 97">
            <a:extLst>
              <a:ext uri="{FF2B5EF4-FFF2-40B4-BE49-F238E27FC236}">
                <a16:creationId xmlns:a16="http://schemas.microsoft.com/office/drawing/2014/main" xmlns="" id="{2E01B92A-64D8-704B-9396-B3D17E8F2B22}"/>
              </a:ext>
            </a:extLst>
          </p:cNvPr>
          <p:cNvCxnSpPr>
            <a:cxnSpLocks/>
            <a:stCxn id="95" idx="0"/>
            <a:endCxn id="111" idx="1"/>
          </p:cNvCxnSpPr>
          <p:nvPr/>
        </p:nvCxnSpPr>
        <p:spPr>
          <a:xfrm rot="16200000" flipV="1">
            <a:off x="5862980" y="2790966"/>
            <a:ext cx="1153767" cy="3119614"/>
          </a:xfrm>
          <a:prstGeom prst="bentConnector4">
            <a:avLst>
              <a:gd name="adj1" fmla="val 15516"/>
              <a:gd name="adj2" fmla="val 107328"/>
            </a:avLst>
          </a:prstGeom>
          <a:noFill/>
          <a:ln w="28575" cap="rnd" cmpd="sng" algn="ctr">
            <a:solidFill>
              <a:sysClr val="windowText" lastClr="000000"/>
            </a:solidFill>
            <a:prstDash val="solid"/>
            <a:headEnd type="none" w="med" len="med"/>
            <a:tailEnd type="arrow" w="med" len="med"/>
          </a:ln>
          <a:effectLst/>
        </p:spPr>
      </p:cxnSp>
      <p:cxnSp>
        <p:nvCxnSpPr>
          <p:cNvPr id="114" name="Connector: Elbow 98">
            <a:extLst>
              <a:ext uri="{FF2B5EF4-FFF2-40B4-BE49-F238E27FC236}">
                <a16:creationId xmlns:a16="http://schemas.microsoft.com/office/drawing/2014/main" xmlns="" id="{54A51237-73C1-C143-9063-AC0C2D5151A9}"/>
              </a:ext>
            </a:extLst>
          </p:cNvPr>
          <p:cNvCxnSpPr>
            <a:cxnSpLocks/>
            <a:stCxn id="82" idx="2"/>
            <a:endCxn id="111" idx="1"/>
          </p:cNvCxnSpPr>
          <p:nvPr/>
        </p:nvCxnSpPr>
        <p:spPr>
          <a:xfrm rot="5400000">
            <a:off x="6398089" y="1109411"/>
            <a:ext cx="1146445" cy="4182510"/>
          </a:xfrm>
          <a:prstGeom prst="bentConnector4">
            <a:avLst>
              <a:gd name="adj1" fmla="val 15296"/>
              <a:gd name="adj2" fmla="val 105466"/>
            </a:avLst>
          </a:prstGeom>
          <a:noFill/>
          <a:ln w="28575" cap="rnd" cmpd="sng" algn="ctr">
            <a:solidFill>
              <a:sysClr val="windowText" lastClr="000000"/>
            </a:solidFill>
            <a:prstDash val="solid"/>
            <a:headEnd type="none" w="med" len="med"/>
            <a:tailEnd type="arrow" w="med" len="med"/>
          </a:ln>
          <a:effectLst/>
        </p:spPr>
      </p:cxnSp>
      <p:cxnSp>
        <p:nvCxnSpPr>
          <p:cNvPr id="115" name="Connector: Elbow 99">
            <a:extLst>
              <a:ext uri="{FF2B5EF4-FFF2-40B4-BE49-F238E27FC236}">
                <a16:creationId xmlns:a16="http://schemas.microsoft.com/office/drawing/2014/main" xmlns="" id="{25AAEE82-E53E-6C47-9B67-8A460ACD0718}"/>
              </a:ext>
            </a:extLst>
          </p:cNvPr>
          <p:cNvCxnSpPr>
            <a:cxnSpLocks/>
            <a:stCxn id="77" idx="2"/>
            <a:endCxn id="111" idx="1"/>
          </p:cNvCxnSpPr>
          <p:nvPr/>
        </p:nvCxnSpPr>
        <p:spPr>
          <a:xfrm rot="5400000">
            <a:off x="5682981" y="1820545"/>
            <a:ext cx="1150420" cy="2756269"/>
          </a:xfrm>
          <a:prstGeom prst="bentConnector4">
            <a:avLst>
              <a:gd name="adj1" fmla="val 15416"/>
              <a:gd name="adj2" fmla="val 108294"/>
            </a:avLst>
          </a:prstGeom>
          <a:noFill/>
          <a:ln w="28575" cap="rnd" cmpd="sng" algn="ctr">
            <a:solidFill>
              <a:sysClr val="windowText" lastClr="000000"/>
            </a:solidFill>
            <a:prstDash val="solid"/>
            <a:headEnd type="none" w="med" len="med"/>
            <a:tailEnd type="arrow" w="med" len="med"/>
          </a:ln>
          <a:effectLst/>
        </p:spPr>
      </p:cxnSp>
      <p:cxnSp>
        <p:nvCxnSpPr>
          <p:cNvPr id="116" name="Connector: Elbow 100">
            <a:extLst>
              <a:ext uri="{FF2B5EF4-FFF2-40B4-BE49-F238E27FC236}">
                <a16:creationId xmlns:a16="http://schemas.microsoft.com/office/drawing/2014/main" xmlns="" id="{7DCEA0F0-4B40-C64A-ACCC-13435C8D6E65}"/>
              </a:ext>
            </a:extLst>
          </p:cNvPr>
          <p:cNvCxnSpPr>
            <a:cxnSpLocks/>
            <a:stCxn id="72" idx="2"/>
            <a:endCxn id="111" idx="1"/>
          </p:cNvCxnSpPr>
          <p:nvPr/>
        </p:nvCxnSpPr>
        <p:spPr>
          <a:xfrm rot="5400000">
            <a:off x="5055724" y="2447802"/>
            <a:ext cx="1150420" cy="1501755"/>
          </a:xfrm>
          <a:prstGeom prst="bentConnector4">
            <a:avLst>
              <a:gd name="adj1" fmla="val 15416"/>
              <a:gd name="adj2" fmla="val 115222"/>
            </a:avLst>
          </a:prstGeom>
          <a:noFill/>
          <a:ln w="28575" cap="rnd" cmpd="sng" algn="ctr">
            <a:solidFill>
              <a:sysClr val="windowText" lastClr="000000"/>
            </a:solidFill>
            <a:prstDash val="solid"/>
            <a:headEnd type="none" w="med" len="med"/>
            <a:tailEnd type="arrow" w="med" len="med"/>
          </a:ln>
          <a:effectLst/>
        </p:spPr>
      </p:cxnSp>
      <p:cxnSp>
        <p:nvCxnSpPr>
          <p:cNvPr id="117" name="Connector: Elbow 103">
            <a:extLst>
              <a:ext uri="{FF2B5EF4-FFF2-40B4-BE49-F238E27FC236}">
                <a16:creationId xmlns:a16="http://schemas.microsoft.com/office/drawing/2014/main" xmlns="" id="{F705EF07-ED17-9B46-80E5-E5577E64763C}"/>
              </a:ext>
            </a:extLst>
          </p:cNvPr>
          <p:cNvCxnSpPr>
            <a:cxnSpLocks/>
            <a:stCxn id="67" idx="2"/>
            <a:endCxn id="111" idx="1"/>
          </p:cNvCxnSpPr>
          <p:nvPr/>
        </p:nvCxnSpPr>
        <p:spPr>
          <a:xfrm rot="5400000">
            <a:off x="4428467" y="3075059"/>
            <a:ext cx="1150420" cy="247241"/>
          </a:xfrm>
          <a:prstGeom prst="bentConnector4">
            <a:avLst>
              <a:gd name="adj1" fmla="val 15416"/>
              <a:gd name="adj2" fmla="val 192460"/>
            </a:avLst>
          </a:prstGeom>
          <a:noFill/>
          <a:ln w="28575" cap="rnd" cmpd="sng" algn="ctr">
            <a:solidFill>
              <a:sysClr val="windowText" lastClr="000000"/>
            </a:solidFill>
            <a:prstDash val="solid"/>
            <a:headEnd type="none" w="med" len="med"/>
            <a:tailEnd type="arrow" w="med" len="med"/>
          </a:ln>
          <a:effectLst/>
        </p:spPr>
      </p:cxnSp>
      <p:cxnSp>
        <p:nvCxnSpPr>
          <p:cNvPr id="118" name="Connector: Elbow 106">
            <a:extLst>
              <a:ext uri="{FF2B5EF4-FFF2-40B4-BE49-F238E27FC236}">
                <a16:creationId xmlns:a16="http://schemas.microsoft.com/office/drawing/2014/main" xmlns="" id="{63383084-1FDF-374B-813D-0B17D124CDA6}"/>
              </a:ext>
            </a:extLst>
          </p:cNvPr>
          <p:cNvCxnSpPr>
            <a:cxnSpLocks/>
            <a:stCxn id="105" idx="0"/>
            <a:endCxn id="111" idx="1"/>
          </p:cNvCxnSpPr>
          <p:nvPr/>
        </p:nvCxnSpPr>
        <p:spPr>
          <a:xfrm rot="16200000" flipV="1">
            <a:off x="5055487" y="3598458"/>
            <a:ext cx="1150420" cy="1501282"/>
          </a:xfrm>
          <a:prstGeom prst="bentConnector4">
            <a:avLst>
              <a:gd name="adj1" fmla="val 15416"/>
              <a:gd name="adj2" fmla="val 115227"/>
            </a:avLst>
          </a:prstGeom>
          <a:noFill/>
          <a:ln w="28575" cap="rnd" cmpd="sng" algn="ctr">
            <a:solidFill>
              <a:sysClr val="windowText" lastClr="000000"/>
            </a:solidFill>
            <a:prstDash val="solid"/>
            <a:headEnd type="none" w="med" len="med"/>
            <a:tailEnd type="arrow" w="med" len="med"/>
          </a:ln>
          <a:effectLst/>
        </p:spPr>
      </p:cxnSp>
      <p:cxnSp>
        <p:nvCxnSpPr>
          <p:cNvPr id="119" name="Connector: Elbow 107">
            <a:extLst>
              <a:ext uri="{FF2B5EF4-FFF2-40B4-BE49-F238E27FC236}">
                <a16:creationId xmlns:a16="http://schemas.microsoft.com/office/drawing/2014/main" xmlns="" id="{AF2DD486-486F-0E45-AC04-DA973770D7A4}"/>
              </a:ext>
            </a:extLst>
          </p:cNvPr>
          <p:cNvCxnSpPr>
            <a:cxnSpLocks/>
            <a:stCxn id="100" idx="0"/>
            <a:endCxn id="111" idx="1"/>
          </p:cNvCxnSpPr>
          <p:nvPr/>
        </p:nvCxnSpPr>
        <p:spPr>
          <a:xfrm rot="16200000" flipV="1">
            <a:off x="4428230" y="4225715"/>
            <a:ext cx="1150420" cy="246768"/>
          </a:xfrm>
          <a:prstGeom prst="bentConnector4">
            <a:avLst>
              <a:gd name="adj1" fmla="val 15416"/>
              <a:gd name="adj2" fmla="val 191396"/>
            </a:avLst>
          </a:prstGeom>
          <a:noFill/>
          <a:ln w="28575" cap="rnd" cmpd="sng" algn="ctr">
            <a:solidFill>
              <a:sysClr val="windowText" lastClr="000000"/>
            </a:solidFill>
            <a:prstDash val="solid"/>
            <a:headEnd type="none" w="med" len="med"/>
            <a:tailEnd type="arrow" w="med" len="med"/>
          </a:ln>
          <a:effectLst/>
        </p:spPr>
      </p:cxnSp>
      <p:graphicFrame>
        <p:nvGraphicFramePr>
          <p:cNvPr id="120" name="Table 50">
            <a:extLst>
              <a:ext uri="{FF2B5EF4-FFF2-40B4-BE49-F238E27FC236}">
                <a16:creationId xmlns:a16="http://schemas.microsoft.com/office/drawing/2014/main" xmlns="" id="{80644C74-7033-8041-88CD-2B5B668FA88B}"/>
              </a:ext>
            </a:extLst>
          </p:cNvPr>
          <p:cNvGraphicFramePr>
            <a:graphicFrameLocks noGrp="1"/>
          </p:cNvGraphicFramePr>
          <p:nvPr/>
        </p:nvGraphicFramePr>
        <p:xfrm>
          <a:off x="5821226" y="3220842"/>
          <a:ext cx="1828800" cy="1097280"/>
        </p:xfrm>
        <a:graphic>
          <a:graphicData uri="http://schemas.openxmlformats.org/drawingml/2006/table">
            <a:tbl>
              <a:tblPr firstRow="1" bandRow="1"/>
              <a:tblGrid>
                <a:gridCol w="365760">
                  <a:extLst>
                    <a:ext uri="{9D8B030D-6E8A-4147-A177-3AD203B41FA5}">
                      <a16:colId xmlns:a16="http://schemas.microsoft.com/office/drawing/2014/main" xmlns="" val="3732885801"/>
                    </a:ext>
                  </a:extLst>
                </a:gridCol>
                <a:gridCol w="365760">
                  <a:extLst>
                    <a:ext uri="{9D8B030D-6E8A-4147-A177-3AD203B41FA5}">
                      <a16:colId xmlns:a16="http://schemas.microsoft.com/office/drawing/2014/main" xmlns="" val="3421645789"/>
                    </a:ext>
                  </a:extLst>
                </a:gridCol>
                <a:gridCol w="365760">
                  <a:extLst>
                    <a:ext uri="{9D8B030D-6E8A-4147-A177-3AD203B41FA5}">
                      <a16:colId xmlns:a16="http://schemas.microsoft.com/office/drawing/2014/main" xmlns="" val="4269107074"/>
                    </a:ext>
                  </a:extLst>
                </a:gridCol>
                <a:gridCol w="365760">
                  <a:extLst>
                    <a:ext uri="{9D8B030D-6E8A-4147-A177-3AD203B41FA5}">
                      <a16:colId xmlns:a16="http://schemas.microsoft.com/office/drawing/2014/main" xmlns="" val="13747233"/>
                    </a:ext>
                  </a:extLst>
                </a:gridCol>
                <a:gridCol w="365760">
                  <a:extLst>
                    <a:ext uri="{9D8B030D-6E8A-4147-A177-3AD203B41FA5}">
                      <a16:colId xmlns:a16="http://schemas.microsoft.com/office/drawing/2014/main" xmlns="" val="2073704873"/>
                    </a:ext>
                  </a:extLst>
                </a:gridCol>
              </a:tblGrid>
              <a:tr h="36576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01513">
                        <a:lumMod val="20000"/>
                        <a:lumOff val="8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01513">
                        <a:lumMod val="20000"/>
                        <a:lumOff val="8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01513">
                        <a:lumMod val="60000"/>
                        <a:lumOff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01513">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01513">
                        <a:lumMod val="20000"/>
                        <a:lumOff val="80000"/>
                      </a:srgbClr>
                    </a:solidFill>
                  </a:tcPr>
                </a:tc>
                <a:extLst>
                  <a:ext uri="{0D108BD9-81ED-4DB2-BD59-A6C34878D82A}">
                    <a16:rowId xmlns:a16="http://schemas.microsoft.com/office/drawing/2014/main" xmlns="" val="1990848365"/>
                  </a:ext>
                </a:extLst>
              </a:tr>
              <a:tr h="36576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01513">
                        <a:lumMod val="60000"/>
                        <a:lumOff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01513">
                        <a:lumMod val="20000"/>
                        <a:lumOff val="8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01513">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01513">
                        <a:lumMod val="20000"/>
                        <a:lumOff val="8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01513">
                        <a:lumMod val="20000"/>
                        <a:lumOff val="80000"/>
                      </a:srgbClr>
                    </a:solidFill>
                  </a:tcPr>
                </a:tc>
                <a:extLst>
                  <a:ext uri="{0D108BD9-81ED-4DB2-BD59-A6C34878D82A}">
                    <a16:rowId xmlns:a16="http://schemas.microsoft.com/office/drawing/2014/main" xmlns="" val="3881640903"/>
                  </a:ext>
                </a:extLst>
              </a:tr>
              <a:tr h="36576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01513">
                        <a:lumMod val="20000"/>
                        <a:lumOff val="8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01513">
                        <a:lumMod val="20000"/>
                        <a:lumOff val="8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01513">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01513">
                        <a:lumMod val="60000"/>
                        <a:lumOff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01513">
                        <a:lumMod val="40000"/>
                        <a:lumOff val="60000"/>
                      </a:srgbClr>
                    </a:solidFill>
                  </a:tcPr>
                </a:tc>
                <a:extLst>
                  <a:ext uri="{0D108BD9-81ED-4DB2-BD59-A6C34878D82A}">
                    <a16:rowId xmlns:a16="http://schemas.microsoft.com/office/drawing/2014/main" xmlns="" val="1051283745"/>
                  </a:ext>
                </a:extLst>
              </a:tr>
            </a:tbl>
          </a:graphicData>
        </a:graphic>
      </p:graphicFrame>
      <p:cxnSp>
        <p:nvCxnSpPr>
          <p:cNvPr id="121" name="Straight Arrow Connector 120">
            <a:extLst>
              <a:ext uri="{FF2B5EF4-FFF2-40B4-BE49-F238E27FC236}">
                <a16:creationId xmlns:a16="http://schemas.microsoft.com/office/drawing/2014/main" xmlns="" id="{49518C41-0810-0E40-BC63-82A60B1D9B49}"/>
              </a:ext>
            </a:extLst>
          </p:cNvPr>
          <p:cNvCxnSpPr>
            <a:cxnSpLocks/>
            <a:stCxn id="111" idx="3"/>
            <a:endCxn id="120" idx="1"/>
          </p:cNvCxnSpPr>
          <p:nvPr/>
        </p:nvCxnSpPr>
        <p:spPr>
          <a:xfrm flipV="1">
            <a:off x="5301899" y="3769482"/>
            <a:ext cx="519327" cy="4407"/>
          </a:xfrm>
          <a:prstGeom prst="straightConnector1">
            <a:avLst/>
          </a:prstGeom>
          <a:noFill/>
          <a:ln w="28575" cap="rnd" cmpd="sng" algn="ctr">
            <a:solidFill>
              <a:sysClr val="windowText" lastClr="000000"/>
            </a:solidFill>
            <a:prstDash val="solid"/>
            <a:headEnd type="none" w="med" len="med"/>
            <a:tailEnd type="arrow" w="med" len="med"/>
          </a:ln>
          <a:effectLst/>
        </p:spPr>
      </p:cxnSp>
      <p:pic>
        <p:nvPicPr>
          <p:cNvPr id="122" name="Picture 121">
            <a:extLst>
              <a:ext uri="{FF2B5EF4-FFF2-40B4-BE49-F238E27FC236}">
                <a16:creationId xmlns:a16="http://schemas.microsoft.com/office/drawing/2014/main" xmlns="" id="{59442537-7F9A-064D-85E5-8F3439DB4DCE}"/>
              </a:ext>
            </a:extLst>
          </p:cNvPr>
          <p:cNvPicPr>
            <a:picLocks noChangeAspect="1"/>
          </p:cNvPicPr>
          <p:nvPr/>
        </p:nvPicPr>
        <p:blipFill>
          <a:blip r:embed="rId2"/>
          <a:stretch>
            <a:fillRect/>
          </a:stretch>
        </p:blipFill>
        <p:spPr>
          <a:xfrm>
            <a:off x="1080720" y="4065010"/>
            <a:ext cx="2041100" cy="2024069"/>
          </a:xfrm>
          <a:prstGeom prst="rect">
            <a:avLst/>
          </a:prstGeom>
        </p:spPr>
      </p:pic>
    </p:spTree>
    <p:extLst>
      <p:ext uri="{BB962C8B-B14F-4D97-AF65-F5344CB8AC3E}">
        <p14:creationId xmlns:p14="http://schemas.microsoft.com/office/powerpoint/2010/main" val="106148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0FF19F-37F8-2A40-9A54-BC2A27CA7FB5}"/>
              </a:ext>
            </a:extLst>
          </p:cNvPr>
          <p:cNvSpPr>
            <a:spLocks noGrp="1"/>
          </p:cNvSpPr>
          <p:nvPr>
            <p:ph type="title"/>
          </p:nvPr>
        </p:nvSpPr>
        <p:spPr/>
        <p:txBody>
          <a:bodyPr>
            <a:normAutofit fontScale="90000"/>
          </a:bodyPr>
          <a:lstStyle/>
          <a:p>
            <a:pPr lvl="0"/>
            <a:r>
              <a:rPr lang="en-US" b="1" dirty="0"/>
              <a:t>Weakly Aligned Structured Embedding (WASE) </a:t>
            </a:r>
            <a:br>
              <a:rPr lang="en-US" b="1" dirty="0"/>
            </a:br>
            <a:r>
              <a:rPr lang="en-US" dirty="0"/>
              <a:t>-- Training Phase (Common Space Construction)</a:t>
            </a:r>
          </a:p>
        </p:txBody>
      </p:sp>
      <p:sp>
        <p:nvSpPr>
          <p:cNvPr id="4" name="Slide Number Placeholder 3">
            <a:extLst>
              <a:ext uri="{FF2B5EF4-FFF2-40B4-BE49-F238E27FC236}">
                <a16:creationId xmlns:a16="http://schemas.microsoft.com/office/drawing/2014/main" xmlns="" id="{9CD4537B-763D-8B43-B45E-68368E8408B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sp>
        <p:nvSpPr>
          <p:cNvPr id="64" name="Arrow: Pentagon 16">
            <a:extLst>
              <a:ext uri="{FF2B5EF4-FFF2-40B4-BE49-F238E27FC236}">
                <a16:creationId xmlns:a16="http://schemas.microsoft.com/office/drawing/2014/main" xmlns="" id="{C8C806A1-5805-BA46-8A15-ECD69AFA1530}"/>
              </a:ext>
            </a:extLst>
          </p:cNvPr>
          <p:cNvSpPr/>
          <p:nvPr/>
        </p:nvSpPr>
        <p:spPr>
          <a:xfrm>
            <a:off x="3325993" y="1992392"/>
            <a:ext cx="1055388" cy="910371"/>
          </a:xfrm>
          <a:prstGeom prst="homePlate">
            <a:avLst>
              <a:gd name="adj" fmla="val 36105"/>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WASE </a:t>
            </a:r>
            <a:b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b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(text)</a:t>
            </a:r>
          </a:p>
        </p:txBody>
      </p:sp>
      <p:grpSp>
        <p:nvGrpSpPr>
          <p:cNvPr id="65" name="Group 64">
            <a:extLst>
              <a:ext uri="{FF2B5EF4-FFF2-40B4-BE49-F238E27FC236}">
                <a16:creationId xmlns:a16="http://schemas.microsoft.com/office/drawing/2014/main" xmlns="" id="{8B6ABAE4-528F-FD40-A2C9-6E2D9D024B6D}"/>
              </a:ext>
            </a:extLst>
          </p:cNvPr>
          <p:cNvGrpSpPr/>
          <p:nvPr/>
        </p:nvGrpSpPr>
        <p:grpSpPr>
          <a:xfrm>
            <a:off x="4625786" y="2257709"/>
            <a:ext cx="1003021" cy="365760"/>
            <a:chOff x="5018725" y="1973345"/>
            <a:chExt cx="1003021" cy="365760"/>
          </a:xfrm>
        </p:grpSpPr>
        <p:sp>
          <p:nvSpPr>
            <p:cNvPr id="66" name="Rectangle: Rounded Corners 71">
              <a:extLst>
                <a:ext uri="{FF2B5EF4-FFF2-40B4-BE49-F238E27FC236}">
                  <a16:creationId xmlns:a16="http://schemas.microsoft.com/office/drawing/2014/main" xmlns="" id="{18D5BCA1-FB8F-BE4D-B39A-0A15BC17EC0B}"/>
                </a:ext>
              </a:extLst>
            </p:cNvPr>
            <p:cNvSpPr/>
            <p:nvPr/>
          </p:nvSpPr>
          <p:spPr>
            <a:xfrm>
              <a:off x="5018725" y="1973345"/>
              <a:ext cx="1003021" cy="365760"/>
            </a:xfrm>
            <a:prstGeom prst="roundRect">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7" name="Oval 66">
              <a:extLst>
                <a:ext uri="{FF2B5EF4-FFF2-40B4-BE49-F238E27FC236}">
                  <a16:creationId xmlns:a16="http://schemas.microsoft.com/office/drawing/2014/main" xmlns="" id="{37A96ED1-1811-FB47-BBD7-9ADDDCF67F2D}"/>
                </a:ext>
              </a:extLst>
            </p:cNvPr>
            <p:cNvSpPr/>
            <p:nvPr/>
          </p:nvSpPr>
          <p:spPr>
            <a:xfrm>
              <a:off x="5382070"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8" name="Oval 67">
              <a:extLst>
                <a:ext uri="{FF2B5EF4-FFF2-40B4-BE49-F238E27FC236}">
                  <a16:creationId xmlns:a16="http://schemas.microsoft.com/office/drawing/2014/main" xmlns="" id="{96B894A9-A14F-DE44-BEAC-94B79C1A4765}"/>
                </a:ext>
              </a:extLst>
            </p:cNvPr>
            <p:cNvSpPr/>
            <p:nvPr/>
          </p:nvSpPr>
          <p:spPr>
            <a:xfrm>
              <a:off x="506323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9" name="Oval 68">
              <a:extLst>
                <a:ext uri="{FF2B5EF4-FFF2-40B4-BE49-F238E27FC236}">
                  <a16:creationId xmlns:a16="http://schemas.microsoft.com/office/drawing/2014/main" xmlns="" id="{F36C9257-6FF4-1C42-82B9-AEA360579B01}"/>
                </a:ext>
              </a:extLst>
            </p:cNvPr>
            <p:cNvSpPr/>
            <p:nvPr/>
          </p:nvSpPr>
          <p:spPr>
            <a:xfrm>
              <a:off x="570331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70" name="Group 69">
            <a:extLst>
              <a:ext uri="{FF2B5EF4-FFF2-40B4-BE49-F238E27FC236}">
                <a16:creationId xmlns:a16="http://schemas.microsoft.com/office/drawing/2014/main" xmlns="" id="{6C0D05C3-161D-4D47-B2FA-E91C92E28C04}"/>
              </a:ext>
            </a:extLst>
          </p:cNvPr>
          <p:cNvGrpSpPr/>
          <p:nvPr/>
        </p:nvGrpSpPr>
        <p:grpSpPr>
          <a:xfrm>
            <a:off x="5880300" y="2257709"/>
            <a:ext cx="1003021" cy="365760"/>
            <a:chOff x="5018725" y="1973345"/>
            <a:chExt cx="1003021" cy="365760"/>
          </a:xfrm>
        </p:grpSpPr>
        <p:sp>
          <p:nvSpPr>
            <p:cNvPr id="71" name="Rectangle: Rounded Corners 77">
              <a:extLst>
                <a:ext uri="{FF2B5EF4-FFF2-40B4-BE49-F238E27FC236}">
                  <a16:creationId xmlns:a16="http://schemas.microsoft.com/office/drawing/2014/main" xmlns="" id="{8719EB5C-F28F-1E40-BBC5-0BE06761F4CA}"/>
                </a:ext>
              </a:extLst>
            </p:cNvPr>
            <p:cNvSpPr/>
            <p:nvPr/>
          </p:nvSpPr>
          <p:spPr>
            <a:xfrm>
              <a:off x="5018725" y="1973345"/>
              <a:ext cx="1003021" cy="365760"/>
            </a:xfrm>
            <a:prstGeom prst="roundRect">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2" name="Oval 71">
              <a:extLst>
                <a:ext uri="{FF2B5EF4-FFF2-40B4-BE49-F238E27FC236}">
                  <a16:creationId xmlns:a16="http://schemas.microsoft.com/office/drawing/2014/main" xmlns="" id="{304DCDC2-1CBC-394F-BFD5-3E43EDC2A63A}"/>
                </a:ext>
              </a:extLst>
            </p:cNvPr>
            <p:cNvSpPr/>
            <p:nvPr/>
          </p:nvSpPr>
          <p:spPr>
            <a:xfrm>
              <a:off x="5382070"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3" name="Oval 72">
              <a:extLst>
                <a:ext uri="{FF2B5EF4-FFF2-40B4-BE49-F238E27FC236}">
                  <a16:creationId xmlns:a16="http://schemas.microsoft.com/office/drawing/2014/main" xmlns="" id="{936AE8A7-F9E6-984D-B79A-1FDEDEB46EBD}"/>
                </a:ext>
              </a:extLst>
            </p:cNvPr>
            <p:cNvSpPr/>
            <p:nvPr/>
          </p:nvSpPr>
          <p:spPr>
            <a:xfrm>
              <a:off x="506323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4" name="Oval 73">
              <a:extLst>
                <a:ext uri="{FF2B5EF4-FFF2-40B4-BE49-F238E27FC236}">
                  <a16:creationId xmlns:a16="http://schemas.microsoft.com/office/drawing/2014/main" xmlns="" id="{D9D7A1EF-2010-3440-AEB4-D736D652BAE0}"/>
                </a:ext>
              </a:extLst>
            </p:cNvPr>
            <p:cNvSpPr/>
            <p:nvPr/>
          </p:nvSpPr>
          <p:spPr>
            <a:xfrm>
              <a:off x="570331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75" name="Group 74">
            <a:extLst>
              <a:ext uri="{FF2B5EF4-FFF2-40B4-BE49-F238E27FC236}">
                <a16:creationId xmlns:a16="http://schemas.microsoft.com/office/drawing/2014/main" xmlns="" id="{F7C8C086-CF57-7E4C-B065-A61B762AD822}"/>
              </a:ext>
            </a:extLst>
          </p:cNvPr>
          <p:cNvGrpSpPr/>
          <p:nvPr/>
        </p:nvGrpSpPr>
        <p:grpSpPr>
          <a:xfrm>
            <a:off x="7134814" y="2257709"/>
            <a:ext cx="1003021" cy="365760"/>
            <a:chOff x="5018725" y="1973345"/>
            <a:chExt cx="1003021" cy="365760"/>
          </a:xfrm>
        </p:grpSpPr>
        <p:sp>
          <p:nvSpPr>
            <p:cNvPr id="76" name="Rectangle: Rounded Corners 82">
              <a:extLst>
                <a:ext uri="{FF2B5EF4-FFF2-40B4-BE49-F238E27FC236}">
                  <a16:creationId xmlns:a16="http://schemas.microsoft.com/office/drawing/2014/main" xmlns="" id="{32313D20-7C82-8A42-B18D-59F3592F3381}"/>
                </a:ext>
              </a:extLst>
            </p:cNvPr>
            <p:cNvSpPr/>
            <p:nvPr/>
          </p:nvSpPr>
          <p:spPr>
            <a:xfrm>
              <a:off x="5018725" y="1973345"/>
              <a:ext cx="1003021" cy="365760"/>
            </a:xfrm>
            <a:prstGeom prst="roundRect">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7" name="Oval 76">
              <a:extLst>
                <a:ext uri="{FF2B5EF4-FFF2-40B4-BE49-F238E27FC236}">
                  <a16:creationId xmlns:a16="http://schemas.microsoft.com/office/drawing/2014/main" xmlns="" id="{0E32193B-1D17-9648-A30E-C911B9180CCB}"/>
                </a:ext>
              </a:extLst>
            </p:cNvPr>
            <p:cNvSpPr/>
            <p:nvPr/>
          </p:nvSpPr>
          <p:spPr>
            <a:xfrm>
              <a:off x="5382070"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8" name="Oval 77">
              <a:extLst>
                <a:ext uri="{FF2B5EF4-FFF2-40B4-BE49-F238E27FC236}">
                  <a16:creationId xmlns:a16="http://schemas.microsoft.com/office/drawing/2014/main" xmlns="" id="{66A1390C-4070-434C-A977-BE8F5687BBD1}"/>
                </a:ext>
              </a:extLst>
            </p:cNvPr>
            <p:cNvSpPr/>
            <p:nvPr/>
          </p:nvSpPr>
          <p:spPr>
            <a:xfrm>
              <a:off x="506323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9" name="Oval 78">
              <a:extLst>
                <a:ext uri="{FF2B5EF4-FFF2-40B4-BE49-F238E27FC236}">
                  <a16:creationId xmlns:a16="http://schemas.microsoft.com/office/drawing/2014/main" xmlns="" id="{B674DDA3-90DA-8449-ABC9-8D8176E9B6A3}"/>
                </a:ext>
              </a:extLst>
            </p:cNvPr>
            <p:cNvSpPr/>
            <p:nvPr/>
          </p:nvSpPr>
          <p:spPr>
            <a:xfrm>
              <a:off x="570331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80" name="Group 79">
            <a:extLst>
              <a:ext uri="{FF2B5EF4-FFF2-40B4-BE49-F238E27FC236}">
                <a16:creationId xmlns:a16="http://schemas.microsoft.com/office/drawing/2014/main" xmlns="" id="{9BC8CF9C-1212-954B-BA0E-F968DC541060}"/>
              </a:ext>
            </a:extLst>
          </p:cNvPr>
          <p:cNvGrpSpPr/>
          <p:nvPr/>
        </p:nvGrpSpPr>
        <p:grpSpPr>
          <a:xfrm>
            <a:off x="8561055" y="2261684"/>
            <a:ext cx="1003021" cy="365760"/>
            <a:chOff x="5018725" y="1973345"/>
            <a:chExt cx="1003021" cy="365760"/>
          </a:xfrm>
        </p:grpSpPr>
        <p:sp>
          <p:nvSpPr>
            <p:cNvPr id="81" name="Rectangle: Rounded Corners 87">
              <a:extLst>
                <a:ext uri="{FF2B5EF4-FFF2-40B4-BE49-F238E27FC236}">
                  <a16:creationId xmlns:a16="http://schemas.microsoft.com/office/drawing/2014/main" xmlns="" id="{C870AD65-5CF2-F649-B081-7CE83828DBCF}"/>
                </a:ext>
              </a:extLst>
            </p:cNvPr>
            <p:cNvSpPr/>
            <p:nvPr/>
          </p:nvSpPr>
          <p:spPr>
            <a:xfrm>
              <a:off x="5018725" y="1973345"/>
              <a:ext cx="1003021" cy="365760"/>
            </a:xfrm>
            <a:prstGeom prst="roundRect">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2" name="Oval 81">
              <a:extLst>
                <a:ext uri="{FF2B5EF4-FFF2-40B4-BE49-F238E27FC236}">
                  <a16:creationId xmlns:a16="http://schemas.microsoft.com/office/drawing/2014/main" xmlns="" id="{253D1449-5AFB-5743-9614-413FFE8F187C}"/>
                </a:ext>
              </a:extLst>
            </p:cNvPr>
            <p:cNvSpPr/>
            <p:nvPr/>
          </p:nvSpPr>
          <p:spPr>
            <a:xfrm>
              <a:off x="5382070"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3" name="Oval 82">
              <a:extLst>
                <a:ext uri="{FF2B5EF4-FFF2-40B4-BE49-F238E27FC236}">
                  <a16:creationId xmlns:a16="http://schemas.microsoft.com/office/drawing/2014/main" xmlns="" id="{201D2D80-46DB-9F4D-B0A6-0162AEF831D0}"/>
                </a:ext>
              </a:extLst>
            </p:cNvPr>
            <p:cNvSpPr/>
            <p:nvPr/>
          </p:nvSpPr>
          <p:spPr>
            <a:xfrm>
              <a:off x="506323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4" name="Oval 83">
              <a:extLst>
                <a:ext uri="{FF2B5EF4-FFF2-40B4-BE49-F238E27FC236}">
                  <a16:creationId xmlns:a16="http://schemas.microsoft.com/office/drawing/2014/main" xmlns="" id="{581B5CA4-09A6-1445-A1EF-89076F820792}"/>
                </a:ext>
              </a:extLst>
            </p:cNvPr>
            <p:cNvSpPr/>
            <p:nvPr/>
          </p:nvSpPr>
          <p:spPr>
            <a:xfrm>
              <a:off x="570331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85" name="Group 84">
            <a:extLst>
              <a:ext uri="{FF2B5EF4-FFF2-40B4-BE49-F238E27FC236}">
                <a16:creationId xmlns:a16="http://schemas.microsoft.com/office/drawing/2014/main" xmlns="" id="{8DD70907-ADD8-254B-9902-5897284A5E9B}"/>
              </a:ext>
            </a:extLst>
          </p:cNvPr>
          <p:cNvGrpSpPr/>
          <p:nvPr/>
        </p:nvGrpSpPr>
        <p:grpSpPr>
          <a:xfrm>
            <a:off x="9815569" y="2261684"/>
            <a:ext cx="1003021" cy="365760"/>
            <a:chOff x="5018725" y="1973345"/>
            <a:chExt cx="1003021" cy="365760"/>
          </a:xfrm>
        </p:grpSpPr>
        <p:sp>
          <p:nvSpPr>
            <p:cNvPr id="86" name="Rectangle: Rounded Corners 92">
              <a:extLst>
                <a:ext uri="{FF2B5EF4-FFF2-40B4-BE49-F238E27FC236}">
                  <a16:creationId xmlns:a16="http://schemas.microsoft.com/office/drawing/2014/main" xmlns="" id="{214783B4-F63B-2342-91DF-F6250FDBF0A4}"/>
                </a:ext>
              </a:extLst>
            </p:cNvPr>
            <p:cNvSpPr/>
            <p:nvPr/>
          </p:nvSpPr>
          <p:spPr>
            <a:xfrm>
              <a:off x="5018725" y="1973345"/>
              <a:ext cx="1003021" cy="365760"/>
            </a:xfrm>
            <a:prstGeom prst="roundRect">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7" name="Oval 86">
              <a:extLst>
                <a:ext uri="{FF2B5EF4-FFF2-40B4-BE49-F238E27FC236}">
                  <a16:creationId xmlns:a16="http://schemas.microsoft.com/office/drawing/2014/main" xmlns="" id="{05B1E743-E624-3A41-9AF7-C4317214F0B6}"/>
                </a:ext>
              </a:extLst>
            </p:cNvPr>
            <p:cNvSpPr/>
            <p:nvPr/>
          </p:nvSpPr>
          <p:spPr>
            <a:xfrm>
              <a:off x="5382070"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8" name="Oval 87">
              <a:extLst>
                <a:ext uri="{FF2B5EF4-FFF2-40B4-BE49-F238E27FC236}">
                  <a16:creationId xmlns:a16="http://schemas.microsoft.com/office/drawing/2014/main" xmlns="" id="{91B9CAD3-D479-2C45-9C8D-B94FA9E5A5FA}"/>
                </a:ext>
              </a:extLst>
            </p:cNvPr>
            <p:cNvSpPr/>
            <p:nvPr/>
          </p:nvSpPr>
          <p:spPr>
            <a:xfrm>
              <a:off x="506323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9" name="Oval 88">
              <a:extLst>
                <a:ext uri="{FF2B5EF4-FFF2-40B4-BE49-F238E27FC236}">
                  <a16:creationId xmlns:a16="http://schemas.microsoft.com/office/drawing/2014/main" xmlns="" id="{0BE205B2-960B-AE4D-8A8C-12AB521A55E0}"/>
                </a:ext>
              </a:extLst>
            </p:cNvPr>
            <p:cNvSpPr/>
            <p:nvPr/>
          </p:nvSpPr>
          <p:spPr>
            <a:xfrm>
              <a:off x="570331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90" name="TextBox 89">
            <a:extLst>
              <a:ext uri="{FF2B5EF4-FFF2-40B4-BE49-F238E27FC236}">
                <a16:creationId xmlns:a16="http://schemas.microsoft.com/office/drawing/2014/main" xmlns="" id="{878740E4-C87C-AF4C-8DA8-3741B5703030}"/>
              </a:ext>
            </a:extLst>
          </p:cNvPr>
          <p:cNvSpPr txBox="1"/>
          <p:nvPr/>
        </p:nvSpPr>
        <p:spPr>
          <a:xfrm>
            <a:off x="5343481" y="1934990"/>
            <a:ext cx="2244525" cy="276999"/>
          </a:xfrm>
          <a:prstGeom prst="rect">
            <a:avLst/>
          </a:prstGeom>
          <a:noFill/>
        </p:spPr>
        <p:txBody>
          <a:bodyPr wrap="none" rtlCol="0">
            <a:spAutoFit/>
          </a:bodyPr>
          <a:lstStyle/>
          <a:p>
            <a:pPr defTabSz="457200">
              <a:buClrTx/>
              <a:buFontTx/>
              <a:buNone/>
            </a:pPr>
            <a:r>
              <a:rPr lang="en-US" sz="1200" b="1" kern="1200" dirty="0">
                <a:solidFill>
                  <a:prstClr val="black"/>
                </a:solidFill>
                <a:latin typeface="Century Gothic" panose="020B0502020202020204"/>
                <a:ea typeface="+mn-ea"/>
                <a:cs typeface="+mn-cs"/>
              </a:rPr>
              <a:t>Event argument candidates</a:t>
            </a:r>
          </a:p>
        </p:txBody>
      </p:sp>
      <p:sp>
        <p:nvSpPr>
          <p:cNvPr id="91" name="TextBox 90">
            <a:extLst>
              <a:ext uri="{FF2B5EF4-FFF2-40B4-BE49-F238E27FC236}">
                <a16:creationId xmlns:a16="http://schemas.microsoft.com/office/drawing/2014/main" xmlns="" id="{CF525DBE-0466-BD4D-BCF3-0B43C81072A3}"/>
              </a:ext>
            </a:extLst>
          </p:cNvPr>
          <p:cNvSpPr txBox="1"/>
          <p:nvPr/>
        </p:nvSpPr>
        <p:spPr>
          <a:xfrm>
            <a:off x="8605568" y="1950891"/>
            <a:ext cx="2000869" cy="276999"/>
          </a:xfrm>
          <a:prstGeom prst="rect">
            <a:avLst/>
          </a:prstGeom>
          <a:noFill/>
        </p:spPr>
        <p:txBody>
          <a:bodyPr wrap="none" rtlCol="0">
            <a:spAutoFit/>
          </a:bodyPr>
          <a:lstStyle/>
          <a:p>
            <a:pPr defTabSz="457200">
              <a:buClrTx/>
              <a:buFontTx/>
              <a:buNone/>
            </a:pPr>
            <a:r>
              <a:rPr lang="en-US" sz="1200" b="1" kern="1200" dirty="0">
                <a:solidFill>
                  <a:prstClr val="black"/>
                </a:solidFill>
                <a:latin typeface="Century Gothic" panose="020B0502020202020204"/>
                <a:ea typeface="+mn-ea"/>
                <a:cs typeface="+mn-cs"/>
              </a:rPr>
              <a:t>Event trigger candidates</a:t>
            </a:r>
          </a:p>
        </p:txBody>
      </p:sp>
      <p:sp>
        <p:nvSpPr>
          <p:cNvPr id="92" name="Arrow: Pentagon 105">
            <a:extLst>
              <a:ext uri="{FF2B5EF4-FFF2-40B4-BE49-F238E27FC236}">
                <a16:creationId xmlns:a16="http://schemas.microsoft.com/office/drawing/2014/main" xmlns="" id="{620C7926-5438-4047-BC81-FCCA411E2171}"/>
              </a:ext>
            </a:extLst>
          </p:cNvPr>
          <p:cNvSpPr/>
          <p:nvPr/>
        </p:nvSpPr>
        <p:spPr>
          <a:xfrm>
            <a:off x="3325993" y="4659191"/>
            <a:ext cx="1055388" cy="910371"/>
          </a:xfrm>
          <a:prstGeom prst="homePlate">
            <a:avLst>
              <a:gd name="adj" fmla="val 36105"/>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WASE </a:t>
            </a:r>
            <a:b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b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a:t>
            </a:r>
            <a:r>
              <a:rPr kumimoji="0" lang="en-US" sz="1800" b="0" i="0" u="none" strike="noStrike" kern="1200" cap="none" spc="0" normalizeH="0" baseline="0" noProof="0" dirty="0" err="1">
                <a:ln>
                  <a:noFill/>
                </a:ln>
                <a:solidFill>
                  <a:prstClr val="black"/>
                </a:solidFill>
                <a:effectLst/>
                <a:uLnTx/>
                <a:uFillTx/>
                <a:latin typeface="Century Gothic" panose="020B0502020202020204"/>
                <a:ea typeface="+mn-ea"/>
                <a:cs typeface="+mn-cs"/>
              </a:rPr>
              <a:t>img</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a:t>
            </a:r>
          </a:p>
        </p:txBody>
      </p:sp>
      <p:grpSp>
        <p:nvGrpSpPr>
          <p:cNvPr id="93" name="Group 92">
            <a:extLst>
              <a:ext uri="{FF2B5EF4-FFF2-40B4-BE49-F238E27FC236}">
                <a16:creationId xmlns:a16="http://schemas.microsoft.com/office/drawing/2014/main" xmlns="" id="{C0966122-6772-6B40-B46E-2BA6E795FD95}"/>
              </a:ext>
            </a:extLst>
          </p:cNvPr>
          <p:cNvGrpSpPr/>
          <p:nvPr/>
        </p:nvGrpSpPr>
        <p:grpSpPr>
          <a:xfrm>
            <a:off x="7498159" y="4927656"/>
            <a:ext cx="1003021" cy="365760"/>
            <a:chOff x="5018725" y="1973345"/>
            <a:chExt cx="1003021" cy="365760"/>
          </a:xfrm>
        </p:grpSpPr>
        <p:sp>
          <p:nvSpPr>
            <p:cNvPr id="94" name="Rectangle: Rounded Corners 112">
              <a:extLst>
                <a:ext uri="{FF2B5EF4-FFF2-40B4-BE49-F238E27FC236}">
                  <a16:creationId xmlns:a16="http://schemas.microsoft.com/office/drawing/2014/main" xmlns="" id="{D862A168-3956-4746-86EB-672AD28A93B6}"/>
                </a:ext>
              </a:extLst>
            </p:cNvPr>
            <p:cNvSpPr/>
            <p:nvPr/>
          </p:nvSpPr>
          <p:spPr>
            <a:xfrm>
              <a:off x="5018725" y="1973345"/>
              <a:ext cx="1003021" cy="365760"/>
            </a:xfrm>
            <a:prstGeom prst="roundRect">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5" name="Oval 94">
              <a:extLst>
                <a:ext uri="{FF2B5EF4-FFF2-40B4-BE49-F238E27FC236}">
                  <a16:creationId xmlns:a16="http://schemas.microsoft.com/office/drawing/2014/main" xmlns="" id="{D5003B90-8D62-BF4B-B83F-3527710328E1}"/>
                </a:ext>
              </a:extLst>
            </p:cNvPr>
            <p:cNvSpPr/>
            <p:nvPr/>
          </p:nvSpPr>
          <p:spPr>
            <a:xfrm>
              <a:off x="5382070"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6" name="Oval 95">
              <a:extLst>
                <a:ext uri="{FF2B5EF4-FFF2-40B4-BE49-F238E27FC236}">
                  <a16:creationId xmlns:a16="http://schemas.microsoft.com/office/drawing/2014/main" xmlns="" id="{73DA9ABF-A304-C741-9D99-E99926852B0A}"/>
                </a:ext>
              </a:extLst>
            </p:cNvPr>
            <p:cNvSpPr/>
            <p:nvPr/>
          </p:nvSpPr>
          <p:spPr>
            <a:xfrm>
              <a:off x="506323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7" name="Oval 96">
              <a:extLst>
                <a:ext uri="{FF2B5EF4-FFF2-40B4-BE49-F238E27FC236}">
                  <a16:creationId xmlns:a16="http://schemas.microsoft.com/office/drawing/2014/main" xmlns="" id="{2C6106DF-020B-2945-A7F7-FA16567A6167}"/>
                </a:ext>
              </a:extLst>
            </p:cNvPr>
            <p:cNvSpPr/>
            <p:nvPr/>
          </p:nvSpPr>
          <p:spPr>
            <a:xfrm>
              <a:off x="570331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98" name="Group 97">
            <a:extLst>
              <a:ext uri="{FF2B5EF4-FFF2-40B4-BE49-F238E27FC236}">
                <a16:creationId xmlns:a16="http://schemas.microsoft.com/office/drawing/2014/main" xmlns="" id="{75CCD7A0-93BC-2544-B7B5-48FBA319C6CD}"/>
              </a:ext>
            </a:extLst>
          </p:cNvPr>
          <p:cNvGrpSpPr/>
          <p:nvPr/>
        </p:nvGrpSpPr>
        <p:grpSpPr>
          <a:xfrm>
            <a:off x="4625313" y="4924309"/>
            <a:ext cx="1003021" cy="365760"/>
            <a:chOff x="5018725" y="1973345"/>
            <a:chExt cx="1003021" cy="365760"/>
          </a:xfrm>
        </p:grpSpPr>
        <p:sp>
          <p:nvSpPr>
            <p:cNvPr id="99" name="Rectangle: Rounded Corners 122">
              <a:extLst>
                <a:ext uri="{FF2B5EF4-FFF2-40B4-BE49-F238E27FC236}">
                  <a16:creationId xmlns:a16="http://schemas.microsoft.com/office/drawing/2014/main" xmlns="" id="{903DB6E8-1911-3F45-BC99-4DFAF2031622}"/>
                </a:ext>
              </a:extLst>
            </p:cNvPr>
            <p:cNvSpPr/>
            <p:nvPr/>
          </p:nvSpPr>
          <p:spPr>
            <a:xfrm>
              <a:off x="5018725" y="1973345"/>
              <a:ext cx="1003021" cy="365760"/>
            </a:xfrm>
            <a:prstGeom prst="roundRect">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0" name="Oval 99">
              <a:extLst>
                <a:ext uri="{FF2B5EF4-FFF2-40B4-BE49-F238E27FC236}">
                  <a16:creationId xmlns:a16="http://schemas.microsoft.com/office/drawing/2014/main" xmlns="" id="{DEC9A5EF-23E0-CA46-8D36-DF1AD64CF710}"/>
                </a:ext>
              </a:extLst>
            </p:cNvPr>
            <p:cNvSpPr/>
            <p:nvPr/>
          </p:nvSpPr>
          <p:spPr>
            <a:xfrm>
              <a:off x="5382070"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1" name="Oval 100">
              <a:extLst>
                <a:ext uri="{FF2B5EF4-FFF2-40B4-BE49-F238E27FC236}">
                  <a16:creationId xmlns:a16="http://schemas.microsoft.com/office/drawing/2014/main" xmlns="" id="{76FB4EEF-C431-844E-98EA-C6D24EBC1DDF}"/>
                </a:ext>
              </a:extLst>
            </p:cNvPr>
            <p:cNvSpPr/>
            <p:nvPr/>
          </p:nvSpPr>
          <p:spPr>
            <a:xfrm>
              <a:off x="506323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2" name="Oval 101">
              <a:extLst>
                <a:ext uri="{FF2B5EF4-FFF2-40B4-BE49-F238E27FC236}">
                  <a16:creationId xmlns:a16="http://schemas.microsoft.com/office/drawing/2014/main" xmlns="" id="{3D555B2C-784C-8A4D-A151-9EA30A444FA2}"/>
                </a:ext>
              </a:extLst>
            </p:cNvPr>
            <p:cNvSpPr/>
            <p:nvPr/>
          </p:nvSpPr>
          <p:spPr>
            <a:xfrm>
              <a:off x="570331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103" name="Group 102">
            <a:extLst>
              <a:ext uri="{FF2B5EF4-FFF2-40B4-BE49-F238E27FC236}">
                <a16:creationId xmlns:a16="http://schemas.microsoft.com/office/drawing/2014/main" xmlns="" id="{7DD9E716-9D18-7143-8CE7-75B957334308}"/>
              </a:ext>
            </a:extLst>
          </p:cNvPr>
          <p:cNvGrpSpPr/>
          <p:nvPr/>
        </p:nvGrpSpPr>
        <p:grpSpPr>
          <a:xfrm>
            <a:off x="5879827" y="4924309"/>
            <a:ext cx="1003021" cy="365760"/>
            <a:chOff x="5018725" y="1973345"/>
            <a:chExt cx="1003021" cy="365760"/>
          </a:xfrm>
        </p:grpSpPr>
        <p:sp>
          <p:nvSpPr>
            <p:cNvPr id="104" name="Rectangle: Rounded Corners 127">
              <a:extLst>
                <a:ext uri="{FF2B5EF4-FFF2-40B4-BE49-F238E27FC236}">
                  <a16:creationId xmlns:a16="http://schemas.microsoft.com/office/drawing/2014/main" xmlns="" id="{35C3CF2D-7A75-B44F-AABB-E18F7A6CB203}"/>
                </a:ext>
              </a:extLst>
            </p:cNvPr>
            <p:cNvSpPr/>
            <p:nvPr/>
          </p:nvSpPr>
          <p:spPr>
            <a:xfrm>
              <a:off x="5018725" y="1973345"/>
              <a:ext cx="1003021" cy="365760"/>
            </a:xfrm>
            <a:prstGeom prst="roundRect">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5" name="Oval 104">
              <a:extLst>
                <a:ext uri="{FF2B5EF4-FFF2-40B4-BE49-F238E27FC236}">
                  <a16:creationId xmlns:a16="http://schemas.microsoft.com/office/drawing/2014/main" xmlns="" id="{3545997E-F1D8-C540-906D-7B0F79A9DE80}"/>
                </a:ext>
              </a:extLst>
            </p:cNvPr>
            <p:cNvSpPr/>
            <p:nvPr/>
          </p:nvSpPr>
          <p:spPr>
            <a:xfrm>
              <a:off x="5382070"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6" name="Oval 105">
              <a:extLst>
                <a:ext uri="{FF2B5EF4-FFF2-40B4-BE49-F238E27FC236}">
                  <a16:creationId xmlns:a16="http://schemas.microsoft.com/office/drawing/2014/main" xmlns="" id="{5FA15C24-AC12-B943-967F-C22990684863}"/>
                </a:ext>
              </a:extLst>
            </p:cNvPr>
            <p:cNvSpPr/>
            <p:nvPr/>
          </p:nvSpPr>
          <p:spPr>
            <a:xfrm>
              <a:off x="506323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7" name="Oval 106">
              <a:extLst>
                <a:ext uri="{FF2B5EF4-FFF2-40B4-BE49-F238E27FC236}">
                  <a16:creationId xmlns:a16="http://schemas.microsoft.com/office/drawing/2014/main" xmlns="" id="{EA07AB8D-8964-7D45-BF87-1F12DD18B31A}"/>
                </a:ext>
              </a:extLst>
            </p:cNvPr>
            <p:cNvSpPr/>
            <p:nvPr/>
          </p:nvSpPr>
          <p:spPr>
            <a:xfrm>
              <a:off x="570331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108" name="TextBox 107">
            <a:extLst>
              <a:ext uri="{FF2B5EF4-FFF2-40B4-BE49-F238E27FC236}">
                <a16:creationId xmlns:a16="http://schemas.microsoft.com/office/drawing/2014/main" xmlns="" id="{78C39457-3AE8-F446-BEFA-07FDFDB53B13}"/>
              </a:ext>
            </a:extLst>
          </p:cNvPr>
          <p:cNvSpPr txBox="1"/>
          <p:nvPr/>
        </p:nvSpPr>
        <p:spPr>
          <a:xfrm>
            <a:off x="7029825" y="5339136"/>
            <a:ext cx="2000869" cy="276999"/>
          </a:xfrm>
          <a:prstGeom prst="rect">
            <a:avLst/>
          </a:prstGeom>
          <a:noFill/>
        </p:spPr>
        <p:txBody>
          <a:bodyPr wrap="none" rtlCol="0">
            <a:spAutoFit/>
          </a:bodyPr>
          <a:lstStyle/>
          <a:p>
            <a:pPr defTabSz="457200">
              <a:buClrTx/>
              <a:buFontTx/>
              <a:buNone/>
            </a:pPr>
            <a:r>
              <a:rPr lang="en-US" sz="1200" b="1" kern="1200" dirty="0">
                <a:solidFill>
                  <a:prstClr val="black"/>
                </a:solidFill>
                <a:latin typeface="Century Gothic" panose="020B0502020202020204"/>
                <a:ea typeface="+mn-ea"/>
                <a:cs typeface="+mn-cs"/>
              </a:rPr>
              <a:t>Event trigger candidate</a:t>
            </a:r>
          </a:p>
        </p:txBody>
      </p:sp>
      <p:sp>
        <p:nvSpPr>
          <p:cNvPr id="109" name="TextBox 108">
            <a:extLst>
              <a:ext uri="{FF2B5EF4-FFF2-40B4-BE49-F238E27FC236}">
                <a16:creationId xmlns:a16="http://schemas.microsoft.com/office/drawing/2014/main" xmlns="" id="{85C8E103-FD88-0B47-84A6-8A3235210FA6}"/>
              </a:ext>
            </a:extLst>
          </p:cNvPr>
          <p:cNvSpPr txBox="1"/>
          <p:nvPr/>
        </p:nvSpPr>
        <p:spPr>
          <a:xfrm>
            <a:off x="4648140" y="5335789"/>
            <a:ext cx="2244525" cy="276999"/>
          </a:xfrm>
          <a:prstGeom prst="rect">
            <a:avLst/>
          </a:prstGeom>
          <a:noFill/>
        </p:spPr>
        <p:txBody>
          <a:bodyPr wrap="none" rtlCol="0">
            <a:spAutoFit/>
          </a:bodyPr>
          <a:lstStyle/>
          <a:p>
            <a:pPr defTabSz="457200">
              <a:buClrTx/>
              <a:buFontTx/>
              <a:buNone/>
            </a:pPr>
            <a:r>
              <a:rPr lang="en-US" sz="1200" b="1" kern="1200" dirty="0">
                <a:solidFill>
                  <a:prstClr val="black"/>
                </a:solidFill>
                <a:latin typeface="Century Gothic" panose="020B0502020202020204"/>
                <a:ea typeface="+mn-ea"/>
                <a:cs typeface="+mn-cs"/>
              </a:rPr>
              <a:t>Event argument candidates</a:t>
            </a:r>
          </a:p>
        </p:txBody>
      </p:sp>
      <p:sp>
        <p:nvSpPr>
          <p:cNvPr id="110" name="Rectangle 109">
            <a:extLst>
              <a:ext uri="{FF2B5EF4-FFF2-40B4-BE49-F238E27FC236}">
                <a16:creationId xmlns:a16="http://schemas.microsoft.com/office/drawing/2014/main" xmlns="" id="{C4361050-3043-9D42-8BEA-BB024502A2CE}"/>
              </a:ext>
            </a:extLst>
          </p:cNvPr>
          <p:cNvSpPr/>
          <p:nvPr/>
        </p:nvSpPr>
        <p:spPr>
          <a:xfrm>
            <a:off x="4880056" y="2978162"/>
            <a:ext cx="421843" cy="1591454"/>
          </a:xfrm>
          <a:prstGeom prst="rect">
            <a:avLst/>
          </a:prstGeom>
          <a:solidFill>
            <a:sysClr val="window" lastClr="FFFFFF"/>
          </a:solidFill>
          <a:ln w="19050" cap="rnd" cmpd="sng" algn="ctr">
            <a:solidFill>
              <a:sysClr val="windowText" lastClr="000000"/>
            </a:solidFill>
            <a:prstDash val="solid"/>
          </a:ln>
          <a:effectLst/>
        </p:spPr>
        <p:txBody>
          <a:bodyPr vert="vert"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Co-Attention</a:t>
            </a:r>
          </a:p>
        </p:txBody>
      </p:sp>
      <p:cxnSp>
        <p:nvCxnSpPr>
          <p:cNvPr id="111" name="Connector: Elbow 25">
            <a:extLst>
              <a:ext uri="{FF2B5EF4-FFF2-40B4-BE49-F238E27FC236}">
                <a16:creationId xmlns:a16="http://schemas.microsoft.com/office/drawing/2014/main" xmlns="" id="{55CE9760-D8F3-3E48-A369-33CD255E347B}"/>
              </a:ext>
            </a:extLst>
          </p:cNvPr>
          <p:cNvCxnSpPr>
            <a:cxnSpLocks/>
            <a:stCxn id="86" idx="2"/>
            <a:endCxn id="110" idx="1"/>
          </p:cNvCxnSpPr>
          <p:nvPr/>
        </p:nvCxnSpPr>
        <p:spPr>
          <a:xfrm rot="5400000">
            <a:off x="7025346" y="482154"/>
            <a:ext cx="1146445" cy="5437024"/>
          </a:xfrm>
          <a:prstGeom prst="bentConnector4">
            <a:avLst>
              <a:gd name="adj1" fmla="val 15296"/>
              <a:gd name="adj2" fmla="val 104205"/>
            </a:avLst>
          </a:prstGeom>
          <a:noFill/>
          <a:ln w="28575" cap="rnd" cmpd="sng" algn="ctr">
            <a:solidFill>
              <a:sysClr val="windowText" lastClr="000000"/>
            </a:solidFill>
            <a:prstDash val="solid"/>
            <a:headEnd type="none" w="med" len="med"/>
            <a:tailEnd type="arrow" w="med" len="med"/>
          </a:ln>
          <a:effectLst/>
        </p:spPr>
      </p:cxnSp>
      <p:cxnSp>
        <p:nvCxnSpPr>
          <p:cNvPr id="112" name="Connector: Elbow 97">
            <a:extLst>
              <a:ext uri="{FF2B5EF4-FFF2-40B4-BE49-F238E27FC236}">
                <a16:creationId xmlns:a16="http://schemas.microsoft.com/office/drawing/2014/main" xmlns="" id="{C23BE570-E8DA-9546-91E6-6A225AAD7688}"/>
              </a:ext>
            </a:extLst>
          </p:cNvPr>
          <p:cNvCxnSpPr>
            <a:cxnSpLocks/>
            <a:stCxn id="94" idx="0"/>
            <a:endCxn id="110" idx="1"/>
          </p:cNvCxnSpPr>
          <p:nvPr/>
        </p:nvCxnSpPr>
        <p:spPr>
          <a:xfrm rot="16200000" flipV="1">
            <a:off x="5862980" y="2790966"/>
            <a:ext cx="1153767" cy="3119614"/>
          </a:xfrm>
          <a:prstGeom prst="bentConnector4">
            <a:avLst>
              <a:gd name="adj1" fmla="val 15516"/>
              <a:gd name="adj2" fmla="val 107328"/>
            </a:avLst>
          </a:prstGeom>
          <a:noFill/>
          <a:ln w="28575" cap="rnd" cmpd="sng" algn="ctr">
            <a:solidFill>
              <a:sysClr val="windowText" lastClr="000000"/>
            </a:solidFill>
            <a:prstDash val="solid"/>
            <a:headEnd type="none" w="med" len="med"/>
            <a:tailEnd type="arrow" w="med" len="med"/>
          </a:ln>
          <a:effectLst/>
        </p:spPr>
      </p:cxnSp>
      <p:cxnSp>
        <p:nvCxnSpPr>
          <p:cNvPr id="113" name="Connector: Elbow 98">
            <a:extLst>
              <a:ext uri="{FF2B5EF4-FFF2-40B4-BE49-F238E27FC236}">
                <a16:creationId xmlns:a16="http://schemas.microsoft.com/office/drawing/2014/main" xmlns="" id="{3C5F2DE6-E356-CD45-BDB8-CF171CFF3837}"/>
              </a:ext>
            </a:extLst>
          </p:cNvPr>
          <p:cNvCxnSpPr>
            <a:cxnSpLocks/>
            <a:stCxn id="81" idx="2"/>
            <a:endCxn id="110" idx="1"/>
          </p:cNvCxnSpPr>
          <p:nvPr/>
        </p:nvCxnSpPr>
        <p:spPr>
          <a:xfrm rot="5400000">
            <a:off x="6398089" y="1109411"/>
            <a:ext cx="1146445" cy="4182510"/>
          </a:xfrm>
          <a:prstGeom prst="bentConnector4">
            <a:avLst>
              <a:gd name="adj1" fmla="val 15296"/>
              <a:gd name="adj2" fmla="val 105466"/>
            </a:avLst>
          </a:prstGeom>
          <a:noFill/>
          <a:ln w="28575" cap="rnd" cmpd="sng" algn="ctr">
            <a:solidFill>
              <a:sysClr val="windowText" lastClr="000000"/>
            </a:solidFill>
            <a:prstDash val="solid"/>
            <a:headEnd type="none" w="med" len="med"/>
            <a:tailEnd type="arrow" w="med" len="med"/>
          </a:ln>
          <a:effectLst/>
        </p:spPr>
      </p:cxnSp>
      <p:cxnSp>
        <p:nvCxnSpPr>
          <p:cNvPr id="114" name="Connector: Elbow 99">
            <a:extLst>
              <a:ext uri="{FF2B5EF4-FFF2-40B4-BE49-F238E27FC236}">
                <a16:creationId xmlns:a16="http://schemas.microsoft.com/office/drawing/2014/main" xmlns="" id="{BA9813EF-2C55-DA4A-BE70-14C5E1F484FA}"/>
              </a:ext>
            </a:extLst>
          </p:cNvPr>
          <p:cNvCxnSpPr>
            <a:cxnSpLocks/>
            <a:stCxn id="76" idx="2"/>
            <a:endCxn id="110" idx="1"/>
          </p:cNvCxnSpPr>
          <p:nvPr/>
        </p:nvCxnSpPr>
        <p:spPr>
          <a:xfrm rot="5400000">
            <a:off x="5682981" y="1820545"/>
            <a:ext cx="1150420" cy="2756269"/>
          </a:xfrm>
          <a:prstGeom prst="bentConnector4">
            <a:avLst>
              <a:gd name="adj1" fmla="val 15416"/>
              <a:gd name="adj2" fmla="val 108294"/>
            </a:avLst>
          </a:prstGeom>
          <a:noFill/>
          <a:ln w="28575" cap="rnd" cmpd="sng" algn="ctr">
            <a:solidFill>
              <a:sysClr val="windowText" lastClr="000000"/>
            </a:solidFill>
            <a:prstDash val="solid"/>
            <a:headEnd type="none" w="med" len="med"/>
            <a:tailEnd type="arrow" w="med" len="med"/>
          </a:ln>
          <a:effectLst/>
        </p:spPr>
      </p:cxnSp>
      <p:cxnSp>
        <p:nvCxnSpPr>
          <p:cNvPr id="115" name="Connector: Elbow 100">
            <a:extLst>
              <a:ext uri="{FF2B5EF4-FFF2-40B4-BE49-F238E27FC236}">
                <a16:creationId xmlns:a16="http://schemas.microsoft.com/office/drawing/2014/main" xmlns="" id="{1B39A523-FD5B-D44A-A431-14CEB592FCC5}"/>
              </a:ext>
            </a:extLst>
          </p:cNvPr>
          <p:cNvCxnSpPr>
            <a:cxnSpLocks/>
            <a:stCxn id="71" idx="2"/>
            <a:endCxn id="110" idx="1"/>
          </p:cNvCxnSpPr>
          <p:nvPr/>
        </p:nvCxnSpPr>
        <p:spPr>
          <a:xfrm rot="5400000">
            <a:off x="5055724" y="2447802"/>
            <a:ext cx="1150420" cy="1501755"/>
          </a:xfrm>
          <a:prstGeom prst="bentConnector4">
            <a:avLst>
              <a:gd name="adj1" fmla="val 15416"/>
              <a:gd name="adj2" fmla="val 115222"/>
            </a:avLst>
          </a:prstGeom>
          <a:noFill/>
          <a:ln w="28575" cap="rnd" cmpd="sng" algn="ctr">
            <a:solidFill>
              <a:sysClr val="windowText" lastClr="000000"/>
            </a:solidFill>
            <a:prstDash val="solid"/>
            <a:headEnd type="none" w="med" len="med"/>
            <a:tailEnd type="arrow" w="med" len="med"/>
          </a:ln>
          <a:effectLst/>
        </p:spPr>
      </p:cxnSp>
      <p:cxnSp>
        <p:nvCxnSpPr>
          <p:cNvPr id="116" name="Connector: Elbow 103">
            <a:extLst>
              <a:ext uri="{FF2B5EF4-FFF2-40B4-BE49-F238E27FC236}">
                <a16:creationId xmlns:a16="http://schemas.microsoft.com/office/drawing/2014/main" xmlns="" id="{BB1CD302-CD8B-2243-88A5-331D981E847F}"/>
              </a:ext>
            </a:extLst>
          </p:cNvPr>
          <p:cNvCxnSpPr>
            <a:cxnSpLocks/>
            <a:stCxn id="66" idx="2"/>
            <a:endCxn id="110" idx="1"/>
          </p:cNvCxnSpPr>
          <p:nvPr/>
        </p:nvCxnSpPr>
        <p:spPr>
          <a:xfrm rot="5400000">
            <a:off x="4428467" y="3075059"/>
            <a:ext cx="1150420" cy="247241"/>
          </a:xfrm>
          <a:prstGeom prst="bentConnector4">
            <a:avLst>
              <a:gd name="adj1" fmla="val 15416"/>
              <a:gd name="adj2" fmla="val 192460"/>
            </a:avLst>
          </a:prstGeom>
          <a:noFill/>
          <a:ln w="28575" cap="rnd" cmpd="sng" algn="ctr">
            <a:solidFill>
              <a:sysClr val="windowText" lastClr="000000"/>
            </a:solidFill>
            <a:prstDash val="solid"/>
            <a:headEnd type="none" w="med" len="med"/>
            <a:tailEnd type="arrow" w="med" len="med"/>
          </a:ln>
          <a:effectLst/>
        </p:spPr>
      </p:cxnSp>
      <p:cxnSp>
        <p:nvCxnSpPr>
          <p:cNvPr id="117" name="Connector: Elbow 106">
            <a:extLst>
              <a:ext uri="{FF2B5EF4-FFF2-40B4-BE49-F238E27FC236}">
                <a16:creationId xmlns:a16="http://schemas.microsoft.com/office/drawing/2014/main" xmlns="" id="{55712EBE-5A7E-3742-BFDA-50FB00034941}"/>
              </a:ext>
            </a:extLst>
          </p:cNvPr>
          <p:cNvCxnSpPr>
            <a:cxnSpLocks/>
            <a:stCxn id="104" idx="0"/>
            <a:endCxn id="110" idx="1"/>
          </p:cNvCxnSpPr>
          <p:nvPr/>
        </p:nvCxnSpPr>
        <p:spPr>
          <a:xfrm rot="16200000" flipV="1">
            <a:off x="5055487" y="3598458"/>
            <a:ext cx="1150420" cy="1501282"/>
          </a:xfrm>
          <a:prstGeom prst="bentConnector4">
            <a:avLst>
              <a:gd name="adj1" fmla="val 15416"/>
              <a:gd name="adj2" fmla="val 115227"/>
            </a:avLst>
          </a:prstGeom>
          <a:noFill/>
          <a:ln w="28575" cap="rnd" cmpd="sng" algn="ctr">
            <a:solidFill>
              <a:sysClr val="windowText" lastClr="000000"/>
            </a:solidFill>
            <a:prstDash val="solid"/>
            <a:headEnd type="none" w="med" len="med"/>
            <a:tailEnd type="arrow" w="med" len="med"/>
          </a:ln>
          <a:effectLst/>
        </p:spPr>
      </p:cxnSp>
      <p:cxnSp>
        <p:nvCxnSpPr>
          <p:cNvPr id="118" name="Connector: Elbow 107">
            <a:extLst>
              <a:ext uri="{FF2B5EF4-FFF2-40B4-BE49-F238E27FC236}">
                <a16:creationId xmlns:a16="http://schemas.microsoft.com/office/drawing/2014/main" xmlns="" id="{002F0C91-D543-6A4B-9833-8E6BC5D3E813}"/>
              </a:ext>
            </a:extLst>
          </p:cNvPr>
          <p:cNvCxnSpPr>
            <a:cxnSpLocks/>
            <a:stCxn id="99" idx="0"/>
            <a:endCxn id="110" idx="1"/>
          </p:cNvCxnSpPr>
          <p:nvPr/>
        </p:nvCxnSpPr>
        <p:spPr>
          <a:xfrm rot="16200000" flipV="1">
            <a:off x="4428230" y="4225715"/>
            <a:ext cx="1150420" cy="246768"/>
          </a:xfrm>
          <a:prstGeom prst="bentConnector4">
            <a:avLst>
              <a:gd name="adj1" fmla="val 15416"/>
              <a:gd name="adj2" fmla="val 191396"/>
            </a:avLst>
          </a:prstGeom>
          <a:noFill/>
          <a:ln w="28575" cap="rnd" cmpd="sng" algn="ctr">
            <a:solidFill>
              <a:sysClr val="windowText" lastClr="000000"/>
            </a:solidFill>
            <a:prstDash val="solid"/>
            <a:headEnd type="none" w="med" len="med"/>
            <a:tailEnd type="arrow" w="med" len="med"/>
          </a:ln>
          <a:effectLst/>
        </p:spPr>
      </p:cxnSp>
      <p:graphicFrame>
        <p:nvGraphicFramePr>
          <p:cNvPr id="119" name="Table 50">
            <a:extLst>
              <a:ext uri="{FF2B5EF4-FFF2-40B4-BE49-F238E27FC236}">
                <a16:creationId xmlns:a16="http://schemas.microsoft.com/office/drawing/2014/main" xmlns="" id="{EEEB73E5-0176-8F4B-BCDB-944A649ADE0D}"/>
              </a:ext>
            </a:extLst>
          </p:cNvPr>
          <p:cNvGraphicFramePr>
            <a:graphicFrameLocks noGrp="1"/>
          </p:cNvGraphicFramePr>
          <p:nvPr/>
        </p:nvGraphicFramePr>
        <p:xfrm>
          <a:off x="5821226" y="3220842"/>
          <a:ext cx="1828800" cy="1097280"/>
        </p:xfrm>
        <a:graphic>
          <a:graphicData uri="http://schemas.openxmlformats.org/drawingml/2006/table">
            <a:tbl>
              <a:tblPr firstRow="1" bandRow="1"/>
              <a:tblGrid>
                <a:gridCol w="365760">
                  <a:extLst>
                    <a:ext uri="{9D8B030D-6E8A-4147-A177-3AD203B41FA5}">
                      <a16:colId xmlns:a16="http://schemas.microsoft.com/office/drawing/2014/main" xmlns="" val="3732885801"/>
                    </a:ext>
                  </a:extLst>
                </a:gridCol>
                <a:gridCol w="365760">
                  <a:extLst>
                    <a:ext uri="{9D8B030D-6E8A-4147-A177-3AD203B41FA5}">
                      <a16:colId xmlns:a16="http://schemas.microsoft.com/office/drawing/2014/main" xmlns="" val="3421645789"/>
                    </a:ext>
                  </a:extLst>
                </a:gridCol>
                <a:gridCol w="365760">
                  <a:extLst>
                    <a:ext uri="{9D8B030D-6E8A-4147-A177-3AD203B41FA5}">
                      <a16:colId xmlns:a16="http://schemas.microsoft.com/office/drawing/2014/main" xmlns="" val="4269107074"/>
                    </a:ext>
                  </a:extLst>
                </a:gridCol>
                <a:gridCol w="365760">
                  <a:extLst>
                    <a:ext uri="{9D8B030D-6E8A-4147-A177-3AD203B41FA5}">
                      <a16:colId xmlns:a16="http://schemas.microsoft.com/office/drawing/2014/main" xmlns="" val="13747233"/>
                    </a:ext>
                  </a:extLst>
                </a:gridCol>
                <a:gridCol w="365760">
                  <a:extLst>
                    <a:ext uri="{9D8B030D-6E8A-4147-A177-3AD203B41FA5}">
                      <a16:colId xmlns:a16="http://schemas.microsoft.com/office/drawing/2014/main" xmlns="" val="2073704873"/>
                    </a:ext>
                  </a:extLst>
                </a:gridCol>
              </a:tblGrid>
              <a:tr h="36576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01513">
                        <a:lumMod val="60000"/>
                        <a:lumOff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xmlns="" val="1990848365"/>
                  </a:ext>
                </a:extLst>
              </a:tr>
              <a:tr h="36576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01513">
                        <a:lumMod val="60000"/>
                        <a:lumOff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xmlns="" val="3881640903"/>
                  </a:ext>
                </a:extLst>
              </a:tr>
              <a:tr h="36576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01513">
                        <a:lumMod val="60000"/>
                        <a:lumOff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xmlns="" val="1051283745"/>
                  </a:ext>
                </a:extLst>
              </a:tr>
            </a:tbl>
          </a:graphicData>
        </a:graphic>
      </p:graphicFrame>
      <p:cxnSp>
        <p:nvCxnSpPr>
          <p:cNvPr id="120" name="Straight Arrow Connector 119">
            <a:extLst>
              <a:ext uri="{FF2B5EF4-FFF2-40B4-BE49-F238E27FC236}">
                <a16:creationId xmlns:a16="http://schemas.microsoft.com/office/drawing/2014/main" xmlns="" id="{7729B53A-938E-4E42-AF02-22071C970974}"/>
              </a:ext>
            </a:extLst>
          </p:cNvPr>
          <p:cNvCxnSpPr>
            <a:cxnSpLocks/>
            <a:stCxn id="110" idx="3"/>
            <a:endCxn id="119" idx="1"/>
          </p:cNvCxnSpPr>
          <p:nvPr/>
        </p:nvCxnSpPr>
        <p:spPr>
          <a:xfrm flipV="1">
            <a:off x="5301899" y="3769482"/>
            <a:ext cx="519327" cy="4407"/>
          </a:xfrm>
          <a:prstGeom prst="straightConnector1">
            <a:avLst/>
          </a:prstGeom>
          <a:noFill/>
          <a:ln w="28575" cap="rnd" cmpd="sng" algn="ctr">
            <a:solidFill>
              <a:sysClr val="windowText" lastClr="000000"/>
            </a:solidFill>
            <a:prstDash val="solid"/>
            <a:headEnd type="none" w="med" len="med"/>
            <a:tailEnd type="arrow" w="med" len="med"/>
          </a:ln>
          <a:effectLst/>
        </p:spPr>
      </p:cxnSp>
      <p:sp>
        <p:nvSpPr>
          <p:cNvPr id="121" name="Rectangle: Folded Corner 63">
            <a:extLst>
              <a:ext uri="{FF2B5EF4-FFF2-40B4-BE49-F238E27FC236}">
                <a16:creationId xmlns:a16="http://schemas.microsoft.com/office/drawing/2014/main" xmlns="" id="{9AE71F7C-B005-B143-8243-18848D050CE4}"/>
              </a:ext>
            </a:extLst>
          </p:cNvPr>
          <p:cNvSpPr/>
          <p:nvPr/>
        </p:nvSpPr>
        <p:spPr>
          <a:xfrm>
            <a:off x="1080720" y="1231900"/>
            <a:ext cx="2000868" cy="2553928"/>
          </a:xfrm>
          <a:prstGeom prst="foldedCorner">
            <a:avLst>
              <a:gd name="adj" fmla="val 13370"/>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a:ea typeface="+mn-ea"/>
                <a:cs typeface="+mn-cs"/>
              </a:rPr>
              <a:t>Thai opposition protesters attack a bus carrying pro-government Red Shirt supporters on their way to a rally at a stadium in Bangkok</a:t>
            </a:r>
          </a:p>
        </p:txBody>
      </p:sp>
      <p:pic>
        <p:nvPicPr>
          <p:cNvPr id="122" name="Picture 121">
            <a:extLst>
              <a:ext uri="{FF2B5EF4-FFF2-40B4-BE49-F238E27FC236}">
                <a16:creationId xmlns:a16="http://schemas.microsoft.com/office/drawing/2014/main" xmlns="" id="{096FB762-A99B-914B-A8C3-170696949BD4}"/>
              </a:ext>
            </a:extLst>
          </p:cNvPr>
          <p:cNvPicPr>
            <a:picLocks noChangeAspect="1"/>
          </p:cNvPicPr>
          <p:nvPr/>
        </p:nvPicPr>
        <p:blipFill>
          <a:blip r:embed="rId2"/>
          <a:stretch>
            <a:fillRect/>
          </a:stretch>
        </p:blipFill>
        <p:spPr>
          <a:xfrm>
            <a:off x="1080720" y="4065010"/>
            <a:ext cx="2041100" cy="2024069"/>
          </a:xfrm>
          <a:prstGeom prst="rect">
            <a:avLst/>
          </a:prstGeom>
        </p:spPr>
      </p:pic>
    </p:spTree>
    <p:extLst>
      <p:ext uri="{BB962C8B-B14F-4D97-AF65-F5344CB8AC3E}">
        <p14:creationId xmlns:p14="http://schemas.microsoft.com/office/powerpoint/2010/main" val="119024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8BE5CF-7B68-3543-BCA5-4DB400A9A6D7}"/>
              </a:ext>
            </a:extLst>
          </p:cNvPr>
          <p:cNvSpPr>
            <a:spLocks noGrp="1"/>
          </p:cNvSpPr>
          <p:nvPr>
            <p:ph type="title"/>
          </p:nvPr>
        </p:nvSpPr>
        <p:spPr/>
        <p:txBody>
          <a:bodyPr>
            <a:normAutofit fontScale="90000"/>
          </a:bodyPr>
          <a:lstStyle/>
          <a:p>
            <a:r>
              <a:rPr lang="en-US" b="1" dirty="0"/>
              <a:t>Weakly Aligned Structured Embedding (WASE) </a:t>
            </a:r>
            <a:br>
              <a:rPr lang="en-US" b="1" dirty="0"/>
            </a:br>
            <a:r>
              <a:rPr lang="en-US" dirty="0"/>
              <a:t>-- Training Phase (Common Space Construction)</a:t>
            </a:r>
          </a:p>
        </p:txBody>
      </p:sp>
      <p:sp>
        <p:nvSpPr>
          <p:cNvPr id="3" name="Text Placeholder 2">
            <a:extLst>
              <a:ext uri="{FF2B5EF4-FFF2-40B4-BE49-F238E27FC236}">
                <a16:creationId xmlns:a16="http://schemas.microsoft.com/office/drawing/2014/main" xmlns="" id="{0D40DA13-3FDC-A544-A4FD-6D2488A1EC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BABC68A0-8693-9647-90F3-3A9D32D9A20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sp>
        <p:nvSpPr>
          <p:cNvPr id="161" name="Arrow: Pentagon 16">
            <a:extLst>
              <a:ext uri="{FF2B5EF4-FFF2-40B4-BE49-F238E27FC236}">
                <a16:creationId xmlns:a16="http://schemas.microsoft.com/office/drawing/2014/main" xmlns="" id="{B6DECFAD-76FA-BF4E-ADE3-4A93577D2C3E}"/>
              </a:ext>
            </a:extLst>
          </p:cNvPr>
          <p:cNvSpPr/>
          <p:nvPr/>
        </p:nvSpPr>
        <p:spPr>
          <a:xfrm>
            <a:off x="3332020" y="1992392"/>
            <a:ext cx="1055388" cy="910371"/>
          </a:xfrm>
          <a:prstGeom prst="homePlate">
            <a:avLst>
              <a:gd name="adj" fmla="val 36105"/>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WASE </a:t>
            </a:r>
            <a:b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b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(text)</a:t>
            </a:r>
          </a:p>
        </p:txBody>
      </p:sp>
      <p:grpSp>
        <p:nvGrpSpPr>
          <p:cNvPr id="162" name="Group 161">
            <a:extLst>
              <a:ext uri="{FF2B5EF4-FFF2-40B4-BE49-F238E27FC236}">
                <a16:creationId xmlns:a16="http://schemas.microsoft.com/office/drawing/2014/main" xmlns="" id="{2D5F3D73-5DA8-5544-94BA-61333A543C4F}"/>
              </a:ext>
            </a:extLst>
          </p:cNvPr>
          <p:cNvGrpSpPr/>
          <p:nvPr/>
        </p:nvGrpSpPr>
        <p:grpSpPr>
          <a:xfrm>
            <a:off x="4631813" y="2257709"/>
            <a:ext cx="1003021" cy="365760"/>
            <a:chOff x="5018725" y="1973345"/>
            <a:chExt cx="1003021" cy="365760"/>
          </a:xfrm>
        </p:grpSpPr>
        <p:sp>
          <p:nvSpPr>
            <p:cNvPr id="163" name="Rectangle: Rounded Corners 71">
              <a:extLst>
                <a:ext uri="{FF2B5EF4-FFF2-40B4-BE49-F238E27FC236}">
                  <a16:creationId xmlns:a16="http://schemas.microsoft.com/office/drawing/2014/main" xmlns="" id="{8A6F9326-EBB2-F345-839C-8F9FF1C5A674}"/>
                </a:ext>
              </a:extLst>
            </p:cNvPr>
            <p:cNvSpPr/>
            <p:nvPr/>
          </p:nvSpPr>
          <p:spPr>
            <a:xfrm>
              <a:off x="5018725" y="1973345"/>
              <a:ext cx="1003021" cy="365760"/>
            </a:xfrm>
            <a:prstGeom prst="roundRect">
              <a:avLst/>
            </a:prstGeom>
            <a:solidFill>
              <a:sysClr val="window" lastClr="FFFFFF"/>
            </a:solidFill>
            <a:ln w="19050" cap="rnd"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4" name="Oval 163">
              <a:extLst>
                <a:ext uri="{FF2B5EF4-FFF2-40B4-BE49-F238E27FC236}">
                  <a16:creationId xmlns:a16="http://schemas.microsoft.com/office/drawing/2014/main" xmlns="" id="{A7310C93-EC01-1D4C-A2E3-E1D6A0C08BC5}"/>
                </a:ext>
              </a:extLst>
            </p:cNvPr>
            <p:cNvSpPr/>
            <p:nvPr/>
          </p:nvSpPr>
          <p:spPr>
            <a:xfrm>
              <a:off x="5382070" y="2019065"/>
              <a:ext cx="274320" cy="274320"/>
            </a:xfrm>
            <a:prstGeom prst="ellipse">
              <a:avLst/>
            </a:prstGeom>
            <a:solidFill>
              <a:sysClr val="window" lastClr="FFFFFF"/>
            </a:solidFill>
            <a:ln w="19050" cap="rnd"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5" name="Oval 164">
              <a:extLst>
                <a:ext uri="{FF2B5EF4-FFF2-40B4-BE49-F238E27FC236}">
                  <a16:creationId xmlns:a16="http://schemas.microsoft.com/office/drawing/2014/main" xmlns="" id="{5734375D-63A8-1247-9C46-DD51E2210464}"/>
                </a:ext>
              </a:extLst>
            </p:cNvPr>
            <p:cNvSpPr/>
            <p:nvPr/>
          </p:nvSpPr>
          <p:spPr>
            <a:xfrm>
              <a:off x="5063238" y="2019065"/>
              <a:ext cx="274320" cy="274320"/>
            </a:xfrm>
            <a:prstGeom prst="ellipse">
              <a:avLst/>
            </a:prstGeom>
            <a:solidFill>
              <a:sysClr val="window" lastClr="FFFFFF"/>
            </a:solidFill>
            <a:ln w="19050" cap="rnd"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6" name="Oval 165">
              <a:extLst>
                <a:ext uri="{FF2B5EF4-FFF2-40B4-BE49-F238E27FC236}">
                  <a16:creationId xmlns:a16="http://schemas.microsoft.com/office/drawing/2014/main" xmlns="" id="{53C08974-3913-3F47-ADE9-5D89E318AC03}"/>
                </a:ext>
              </a:extLst>
            </p:cNvPr>
            <p:cNvSpPr/>
            <p:nvPr/>
          </p:nvSpPr>
          <p:spPr>
            <a:xfrm>
              <a:off x="5703318" y="2019065"/>
              <a:ext cx="274320" cy="274320"/>
            </a:xfrm>
            <a:prstGeom prst="ellipse">
              <a:avLst/>
            </a:prstGeom>
            <a:solidFill>
              <a:sysClr val="window" lastClr="FFFFFF"/>
            </a:solidFill>
            <a:ln w="19050" cap="rnd"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167" name="Group 166">
            <a:extLst>
              <a:ext uri="{FF2B5EF4-FFF2-40B4-BE49-F238E27FC236}">
                <a16:creationId xmlns:a16="http://schemas.microsoft.com/office/drawing/2014/main" xmlns="" id="{1346EA13-0A02-9E40-B40D-987166A5E9CC}"/>
              </a:ext>
            </a:extLst>
          </p:cNvPr>
          <p:cNvGrpSpPr/>
          <p:nvPr/>
        </p:nvGrpSpPr>
        <p:grpSpPr>
          <a:xfrm>
            <a:off x="5886327" y="2257709"/>
            <a:ext cx="1003021" cy="365760"/>
            <a:chOff x="5018725" y="1973345"/>
            <a:chExt cx="1003021" cy="365760"/>
          </a:xfrm>
        </p:grpSpPr>
        <p:sp>
          <p:nvSpPr>
            <p:cNvPr id="168" name="Rectangle: Rounded Corners 77">
              <a:extLst>
                <a:ext uri="{FF2B5EF4-FFF2-40B4-BE49-F238E27FC236}">
                  <a16:creationId xmlns:a16="http://schemas.microsoft.com/office/drawing/2014/main" xmlns="" id="{F172884D-0C01-3B48-888F-01819D533A90}"/>
                </a:ext>
              </a:extLst>
            </p:cNvPr>
            <p:cNvSpPr/>
            <p:nvPr/>
          </p:nvSpPr>
          <p:spPr>
            <a:xfrm>
              <a:off x="5018725" y="1973345"/>
              <a:ext cx="1003021" cy="365760"/>
            </a:xfrm>
            <a:prstGeom prst="roundRect">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9" name="Oval 168">
              <a:extLst>
                <a:ext uri="{FF2B5EF4-FFF2-40B4-BE49-F238E27FC236}">
                  <a16:creationId xmlns:a16="http://schemas.microsoft.com/office/drawing/2014/main" xmlns="" id="{80B772DD-5215-FF45-9748-DC6CE2EA2DFE}"/>
                </a:ext>
              </a:extLst>
            </p:cNvPr>
            <p:cNvSpPr/>
            <p:nvPr/>
          </p:nvSpPr>
          <p:spPr>
            <a:xfrm>
              <a:off x="5382070"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0" name="Oval 169">
              <a:extLst>
                <a:ext uri="{FF2B5EF4-FFF2-40B4-BE49-F238E27FC236}">
                  <a16:creationId xmlns:a16="http://schemas.microsoft.com/office/drawing/2014/main" xmlns="" id="{1E47FF7D-BD52-F644-A0A3-764B45490188}"/>
                </a:ext>
              </a:extLst>
            </p:cNvPr>
            <p:cNvSpPr/>
            <p:nvPr/>
          </p:nvSpPr>
          <p:spPr>
            <a:xfrm>
              <a:off x="506323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1" name="Oval 170">
              <a:extLst>
                <a:ext uri="{FF2B5EF4-FFF2-40B4-BE49-F238E27FC236}">
                  <a16:creationId xmlns:a16="http://schemas.microsoft.com/office/drawing/2014/main" xmlns="" id="{4165F8ED-9FBE-AA41-9A85-447DAFCD577A}"/>
                </a:ext>
              </a:extLst>
            </p:cNvPr>
            <p:cNvSpPr/>
            <p:nvPr/>
          </p:nvSpPr>
          <p:spPr>
            <a:xfrm>
              <a:off x="570331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172" name="Group 171">
            <a:extLst>
              <a:ext uri="{FF2B5EF4-FFF2-40B4-BE49-F238E27FC236}">
                <a16:creationId xmlns:a16="http://schemas.microsoft.com/office/drawing/2014/main" xmlns="" id="{7D419C54-7495-9C45-97E7-5140DC2EE520}"/>
              </a:ext>
            </a:extLst>
          </p:cNvPr>
          <p:cNvGrpSpPr/>
          <p:nvPr/>
        </p:nvGrpSpPr>
        <p:grpSpPr>
          <a:xfrm>
            <a:off x="7140841" y="2257709"/>
            <a:ext cx="1003021" cy="365760"/>
            <a:chOff x="5018725" y="1973345"/>
            <a:chExt cx="1003021" cy="365760"/>
          </a:xfrm>
        </p:grpSpPr>
        <p:sp>
          <p:nvSpPr>
            <p:cNvPr id="173" name="Rectangle: Rounded Corners 82">
              <a:extLst>
                <a:ext uri="{FF2B5EF4-FFF2-40B4-BE49-F238E27FC236}">
                  <a16:creationId xmlns:a16="http://schemas.microsoft.com/office/drawing/2014/main" xmlns="" id="{54B9F542-EE89-4740-A832-E2A2FA3E6714}"/>
                </a:ext>
              </a:extLst>
            </p:cNvPr>
            <p:cNvSpPr/>
            <p:nvPr/>
          </p:nvSpPr>
          <p:spPr>
            <a:xfrm>
              <a:off x="5018725" y="1973345"/>
              <a:ext cx="1003021" cy="365760"/>
            </a:xfrm>
            <a:prstGeom prst="roundRect">
              <a:avLst/>
            </a:prstGeom>
            <a:solidFill>
              <a:sysClr val="window" lastClr="FFFFFF"/>
            </a:solidFill>
            <a:ln w="19050" cap="rnd" cmpd="sng" algn="ctr">
              <a:solidFill>
                <a:srgbClr val="9E5E9B"/>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4" name="Oval 173">
              <a:extLst>
                <a:ext uri="{FF2B5EF4-FFF2-40B4-BE49-F238E27FC236}">
                  <a16:creationId xmlns:a16="http://schemas.microsoft.com/office/drawing/2014/main" xmlns="" id="{B8FB5135-CADC-334C-AA50-29C8B155C423}"/>
                </a:ext>
              </a:extLst>
            </p:cNvPr>
            <p:cNvSpPr/>
            <p:nvPr/>
          </p:nvSpPr>
          <p:spPr>
            <a:xfrm>
              <a:off x="5382070" y="2019065"/>
              <a:ext cx="274320" cy="274320"/>
            </a:xfrm>
            <a:prstGeom prst="ellipse">
              <a:avLst/>
            </a:prstGeom>
            <a:solidFill>
              <a:sysClr val="window" lastClr="FFFFFF"/>
            </a:solidFill>
            <a:ln w="19050" cap="rnd" cmpd="sng" algn="ctr">
              <a:solidFill>
                <a:srgbClr val="9E5E9B"/>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5" name="Oval 174">
              <a:extLst>
                <a:ext uri="{FF2B5EF4-FFF2-40B4-BE49-F238E27FC236}">
                  <a16:creationId xmlns:a16="http://schemas.microsoft.com/office/drawing/2014/main" xmlns="" id="{7851CF3A-5B53-C34C-A4C9-CEFB2A47E0EA}"/>
                </a:ext>
              </a:extLst>
            </p:cNvPr>
            <p:cNvSpPr/>
            <p:nvPr/>
          </p:nvSpPr>
          <p:spPr>
            <a:xfrm>
              <a:off x="5063238" y="2019065"/>
              <a:ext cx="274320" cy="274320"/>
            </a:xfrm>
            <a:prstGeom prst="ellipse">
              <a:avLst/>
            </a:prstGeom>
            <a:solidFill>
              <a:sysClr val="window" lastClr="FFFFFF"/>
            </a:solidFill>
            <a:ln w="19050" cap="rnd" cmpd="sng" algn="ctr">
              <a:solidFill>
                <a:srgbClr val="9E5E9B"/>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6" name="Oval 175">
              <a:extLst>
                <a:ext uri="{FF2B5EF4-FFF2-40B4-BE49-F238E27FC236}">
                  <a16:creationId xmlns:a16="http://schemas.microsoft.com/office/drawing/2014/main" xmlns="" id="{923F3D50-48CA-F949-B75A-D0042CB2F96A}"/>
                </a:ext>
              </a:extLst>
            </p:cNvPr>
            <p:cNvSpPr/>
            <p:nvPr/>
          </p:nvSpPr>
          <p:spPr>
            <a:xfrm>
              <a:off x="5703318" y="2019065"/>
              <a:ext cx="274320" cy="274320"/>
            </a:xfrm>
            <a:prstGeom prst="ellipse">
              <a:avLst/>
            </a:prstGeom>
            <a:solidFill>
              <a:sysClr val="window" lastClr="FFFFFF"/>
            </a:solidFill>
            <a:ln w="19050" cap="rnd" cmpd="sng" algn="ctr">
              <a:solidFill>
                <a:srgbClr val="9E5E9B"/>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177" name="Group 176">
            <a:extLst>
              <a:ext uri="{FF2B5EF4-FFF2-40B4-BE49-F238E27FC236}">
                <a16:creationId xmlns:a16="http://schemas.microsoft.com/office/drawing/2014/main" xmlns="" id="{6B9B88AE-53D0-E643-B20C-7EA2D6BD61DD}"/>
              </a:ext>
            </a:extLst>
          </p:cNvPr>
          <p:cNvGrpSpPr/>
          <p:nvPr/>
        </p:nvGrpSpPr>
        <p:grpSpPr>
          <a:xfrm>
            <a:off x="8567082" y="2261684"/>
            <a:ext cx="1003021" cy="365760"/>
            <a:chOff x="5018725" y="1973345"/>
            <a:chExt cx="1003021" cy="365760"/>
          </a:xfrm>
        </p:grpSpPr>
        <p:sp>
          <p:nvSpPr>
            <p:cNvPr id="178" name="Rectangle: Rounded Corners 87">
              <a:extLst>
                <a:ext uri="{FF2B5EF4-FFF2-40B4-BE49-F238E27FC236}">
                  <a16:creationId xmlns:a16="http://schemas.microsoft.com/office/drawing/2014/main" xmlns="" id="{6C8504FB-19CA-9745-994B-BB186C29BE4A}"/>
                </a:ext>
              </a:extLst>
            </p:cNvPr>
            <p:cNvSpPr/>
            <p:nvPr/>
          </p:nvSpPr>
          <p:spPr>
            <a:xfrm>
              <a:off x="5018725" y="1973345"/>
              <a:ext cx="1003021" cy="365760"/>
            </a:xfrm>
            <a:prstGeom prst="roundRect">
              <a:avLst/>
            </a:prstGeom>
            <a:solidFill>
              <a:sysClr val="window" lastClr="FFFFFF"/>
            </a:solidFill>
            <a:ln w="19050" cap="rnd" cmpd="sng" algn="ctr">
              <a:solidFill>
                <a:srgbClr val="00B05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9" name="Oval 178">
              <a:extLst>
                <a:ext uri="{FF2B5EF4-FFF2-40B4-BE49-F238E27FC236}">
                  <a16:creationId xmlns:a16="http://schemas.microsoft.com/office/drawing/2014/main" xmlns="" id="{B86DADDC-E7D6-0643-BF48-DCA46792B5EE}"/>
                </a:ext>
              </a:extLst>
            </p:cNvPr>
            <p:cNvSpPr/>
            <p:nvPr/>
          </p:nvSpPr>
          <p:spPr>
            <a:xfrm>
              <a:off x="5382070" y="2019065"/>
              <a:ext cx="274320" cy="274320"/>
            </a:xfrm>
            <a:prstGeom prst="ellipse">
              <a:avLst/>
            </a:prstGeom>
            <a:solidFill>
              <a:sysClr val="window" lastClr="FFFFFF"/>
            </a:solidFill>
            <a:ln w="19050" cap="rnd" cmpd="sng" algn="ctr">
              <a:solidFill>
                <a:srgbClr val="00B05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0" name="Oval 179">
              <a:extLst>
                <a:ext uri="{FF2B5EF4-FFF2-40B4-BE49-F238E27FC236}">
                  <a16:creationId xmlns:a16="http://schemas.microsoft.com/office/drawing/2014/main" xmlns="" id="{17E0CD69-EAF5-3644-94E6-172ABDB21759}"/>
                </a:ext>
              </a:extLst>
            </p:cNvPr>
            <p:cNvSpPr/>
            <p:nvPr/>
          </p:nvSpPr>
          <p:spPr>
            <a:xfrm>
              <a:off x="5063238" y="2019065"/>
              <a:ext cx="274320" cy="274320"/>
            </a:xfrm>
            <a:prstGeom prst="ellipse">
              <a:avLst/>
            </a:prstGeom>
            <a:solidFill>
              <a:sysClr val="window" lastClr="FFFFFF"/>
            </a:solidFill>
            <a:ln w="19050" cap="rnd" cmpd="sng" algn="ctr">
              <a:solidFill>
                <a:srgbClr val="00B05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1" name="Oval 180">
              <a:extLst>
                <a:ext uri="{FF2B5EF4-FFF2-40B4-BE49-F238E27FC236}">
                  <a16:creationId xmlns:a16="http://schemas.microsoft.com/office/drawing/2014/main" xmlns="" id="{C768376D-C7F6-B547-AF1F-074124AB5E70}"/>
                </a:ext>
              </a:extLst>
            </p:cNvPr>
            <p:cNvSpPr/>
            <p:nvPr/>
          </p:nvSpPr>
          <p:spPr>
            <a:xfrm>
              <a:off x="5703318" y="2019065"/>
              <a:ext cx="274320" cy="274320"/>
            </a:xfrm>
            <a:prstGeom prst="ellipse">
              <a:avLst/>
            </a:prstGeom>
            <a:solidFill>
              <a:sysClr val="window" lastClr="FFFFFF"/>
            </a:solidFill>
            <a:ln w="19050" cap="rnd" cmpd="sng" algn="ctr">
              <a:solidFill>
                <a:srgbClr val="00B05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182" name="Group 181">
            <a:extLst>
              <a:ext uri="{FF2B5EF4-FFF2-40B4-BE49-F238E27FC236}">
                <a16:creationId xmlns:a16="http://schemas.microsoft.com/office/drawing/2014/main" xmlns="" id="{B033220F-3747-D143-92C1-9234A380D603}"/>
              </a:ext>
            </a:extLst>
          </p:cNvPr>
          <p:cNvGrpSpPr/>
          <p:nvPr/>
        </p:nvGrpSpPr>
        <p:grpSpPr>
          <a:xfrm>
            <a:off x="9821596" y="2261684"/>
            <a:ext cx="1003021" cy="365760"/>
            <a:chOff x="5018725" y="1973345"/>
            <a:chExt cx="1003021" cy="365760"/>
          </a:xfrm>
        </p:grpSpPr>
        <p:sp>
          <p:nvSpPr>
            <p:cNvPr id="183" name="Rectangle: Rounded Corners 92">
              <a:extLst>
                <a:ext uri="{FF2B5EF4-FFF2-40B4-BE49-F238E27FC236}">
                  <a16:creationId xmlns:a16="http://schemas.microsoft.com/office/drawing/2014/main" xmlns="" id="{D8B31AC7-6172-F544-ABEB-3E2D6FFAA2EE}"/>
                </a:ext>
              </a:extLst>
            </p:cNvPr>
            <p:cNvSpPr/>
            <p:nvPr/>
          </p:nvSpPr>
          <p:spPr>
            <a:xfrm>
              <a:off x="5018725" y="1973345"/>
              <a:ext cx="1003021" cy="365760"/>
            </a:xfrm>
            <a:prstGeom prst="roundRect">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4" name="Oval 183">
              <a:extLst>
                <a:ext uri="{FF2B5EF4-FFF2-40B4-BE49-F238E27FC236}">
                  <a16:creationId xmlns:a16="http://schemas.microsoft.com/office/drawing/2014/main" xmlns="" id="{9D7A1EDD-9D5F-0B42-96E5-F62DCE18CC86}"/>
                </a:ext>
              </a:extLst>
            </p:cNvPr>
            <p:cNvSpPr/>
            <p:nvPr/>
          </p:nvSpPr>
          <p:spPr>
            <a:xfrm>
              <a:off x="5382070"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5" name="Oval 184">
              <a:extLst>
                <a:ext uri="{FF2B5EF4-FFF2-40B4-BE49-F238E27FC236}">
                  <a16:creationId xmlns:a16="http://schemas.microsoft.com/office/drawing/2014/main" xmlns="" id="{A462288C-B070-F742-8339-D1D438D14C32}"/>
                </a:ext>
              </a:extLst>
            </p:cNvPr>
            <p:cNvSpPr/>
            <p:nvPr/>
          </p:nvSpPr>
          <p:spPr>
            <a:xfrm>
              <a:off x="506323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6" name="Oval 185">
              <a:extLst>
                <a:ext uri="{FF2B5EF4-FFF2-40B4-BE49-F238E27FC236}">
                  <a16:creationId xmlns:a16="http://schemas.microsoft.com/office/drawing/2014/main" xmlns="" id="{F8FFBE45-28D9-4343-8B77-335C22DA4B5F}"/>
                </a:ext>
              </a:extLst>
            </p:cNvPr>
            <p:cNvSpPr/>
            <p:nvPr/>
          </p:nvSpPr>
          <p:spPr>
            <a:xfrm>
              <a:off x="5703318" y="2019065"/>
              <a:ext cx="274320" cy="274320"/>
            </a:xfrm>
            <a:prstGeom prst="ellipse">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187" name="TextBox 186">
            <a:extLst>
              <a:ext uri="{FF2B5EF4-FFF2-40B4-BE49-F238E27FC236}">
                <a16:creationId xmlns:a16="http://schemas.microsoft.com/office/drawing/2014/main" xmlns="" id="{E7C1CEA4-6E1B-0C40-9C80-561820B90CC4}"/>
              </a:ext>
            </a:extLst>
          </p:cNvPr>
          <p:cNvSpPr txBox="1"/>
          <p:nvPr/>
        </p:nvSpPr>
        <p:spPr>
          <a:xfrm>
            <a:off x="5349508" y="1934990"/>
            <a:ext cx="2244525" cy="276999"/>
          </a:xfrm>
          <a:prstGeom prst="rect">
            <a:avLst/>
          </a:prstGeom>
          <a:noFill/>
        </p:spPr>
        <p:txBody>
          <a:bodyPr wrap="none" rtlCol="0">
            <a:spAutoFit/>
          </a:bodyPr>
          <a:lstStyle/>
          <a:p>
            <a:pPr defTabSz="457200">
              <a:buClrTx/>
              <a:buFontTx/>
              <a:buNone/>
            </a:pPr>
            <a:r>
              <a:rPr lang="en-US" sz="1200" b="1" kern="1200" dirty="0">
                <a:solidFill>
                  <a:prstClr val="black"/>
                </a:solidFill>
                <a:latin typeface="Century Gothic" panose="020B0502020202020204"/>
                <a:ea typeface="+mn-ea"/>
                <a:cs typeface="+mn-cs"/>
              </a:rPr>
              <a:t>Event argument candidates</a:t>
            </a:r>
          </a:p>
        </p:txBody>
      </p:sp>
      <p:sp>
        <p:nvSpPr>
          <p:cNvPr id="188" name="TextBox 187">
            <a:extLst>
              <a:ext uri="{FF2B5EF4-FFF2-40B4-BE49-F238E27FC236}">
                <a16:creationId xmlns:a16="http://schemas.microsoft.com/office/drawing/2014/main" xmlns="" id="{749B1D67-3545-0043-A3BC-645C0EA593CB}"/>
              </a:ext>
            </a:extLst>
          </p:cNvPr>
          <p:cNvSpPr txBox="1"/>
          <p:nvPr/>
        </p:nvSpPr>
        <p:spPr>
          <a:xfrm>
            <a:off x="8611595" y="1950891"/>
            <a:ext cx="2000869" cy="276999"/>
          </a:xfrm>
          <a:prstGeom prst="rect">
            <a:avLst/>
          </a:prstGeom>
          <a:noFill/>
        </p:spPr>
        <p:txBody>
          <a:bodyPr wrap="none" rtlCol="0">
            <a:spAutoFit/>
          </a:bodyPr>
          <a:lstStyle/>
          <a:p>
            <a:pPr defTabSz="457200">
              <a:buClrTx/>
              <a:buFontTx/>
              <a:buNone/>
            </a:pPr>
            <a:r>
              <a:rPr lang="en-US" sz="1200" b="1" kern="1200" dirty="0">
                <a:solidFill>
                  <a:prstClr val="black"/>
                </a:solidFill>
                <a:latin typeface="Century Gothic" panose="020B0502020202020204"/>
                <a:ea typeface="+mn-ea"/>
                <a:cs typeface="+mn-cs"/>
              </a:rPr>
              <a:t>Event trigger candidates</a:t>
            </a:r>
          </a:p>
        </p:txBody>
      </p:sp>
      <p:sp>
        <p:nvSpPr>
          <p:cNvPr id="189" name="Arrow: Pentagon 105">
            <a:extLst>
              <a:ext uri="{FF2B5EF4-FFF2-40B4-BE49-F238E27FC236}">
                <a16:creationId xmlns:a16="http://schemas.microsoft.com/office/drawing/2014/main" xmlns="" id="{4445DAA0-DF59-9C4E-BCDC-C2355C2865CC}"/>
              </a:ext>
            </a:extLst>
          </p:cNvPr>
          <p:cNvSpPr/>
          <p:nvPr/>
        </p:nvSpPr>
        <p:spPr>
          <a:xfrm>
            <a:off x="3332020" y="4659191"/>
            <a:ext cx="1055388" cy="910371"/>
          </a:xfrm>
          <a:prstGeom prst="homePlate">
            <a:avLst>
              <a:gd name="adj" fmla="val 36105"/>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WASE </a:t>
            </a:r>
            <a:b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b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a:t>
            </a:r>
            <a:r>
              <a:rPr kumimoji="0" lang="en-US" sz="1800" b="0" i="0" u="none" strike="noStrike" kern="1200" cap="none" spc="0" normalizeH="0" baseline="0" noProof="0" dirty="0" err="1">
                <a:ln>
                  <a:noFill/>
                </a:ln>
                <a:solidFill>
                  <a:prstClr val="black"/>
                </a:solidFill>
                <a:effectLst/>
                <a:uLnTx/>
                <a:uFillTx/>
                <a:latin typeface="Century Gothic" panose="020B0502020202020204"/>
                <a:ea typeface="+mn-ea"/>
                <a:cs typeface="+mn-cs"/>
              </a:rPr>
              <a:t>img</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a:t>
            </a:r>
          </a:p>
        </p:txBody>
      </p:sp>
      <p:grpSp>
        <p:nvGrpSpPr>
          <p:cNvPr id="190" name="Group 189">
            <a:extLst>
              <a:ext uri="{FF2B5EF4-FFF2-40B4-BE49-F238E27FC236}">
                <a16:creationId xmlns:a16="http://schemas.microsoft.com/office/drawing/2014/main" xmlns="" id="{0320CA91-8287-2D47-8279-5F2ACE456553}"/>
              </a:ext>
            </a:extLst>
          </p:cNvPr>
          <p:cNvGrpSpPr/>
          <p:nvPr/>
        </p:nvGrpSpPr>
        <p:grpSpPr>
          <a:xfrm>
            <a:off x="7504186" y="4927656"/>
            <a:ext cx="1003021" cy="365760"/>
            <a:chOff x="5018725" y="1973345"/>
            <a:chExt cx="1003021" cy="365760"/>
          </a:xfrm>
        </p:grpSpPr>
        <p:sp>
          <p:nvSpPr>
            <p:cNvPr id="191" name="Rectangle: Rounded Corners 112">
              <a:extLst>
                <a:ext uri="{FF2B5EF4-FFF2-40B4-BE49-F238E27FC236}">
                  <a16:creationId xmlns:a16="http://schemas.microsoft.com/office/drawing/2014/main" xmlns="" id="{A1A17BAD-44A3-A340-9748-1D2736E04E72}"/>
                </a:ext>
              </a:extLst>
            </p:cNvPr>
            <p:cNvSpPr/>
            <p:nvPr/>
          </p:nvSpPr>
          <p:spPr>
            <a:xfrm>
              <a:off x="5018725" y="1973345"/>
              <a:ext cx="1003021" cy="365760"/>
            </a:xfrm>
            <a:prstGeom prst="roundRect">
              <a:avLst/>
            </a:prstGeom>
            <a:solidFill>
              <a:sysClr val="window" lastClr="FFFFFF"/>
            </a:solidFill>
            <a:ln w="19050" cap="rnd" cmpd="sng" algn="ctr">
              <a:solidFill>
                <a:srgbClr val="00B05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2" name="Oval 191">
              <a:extLst>
                <a:ext uri="{FF2B5EF4-FFF2-40B4-BE49-F238E27FC236}">
                  <a16:creationId xmlns:a16="http://schemas.microsoft.com/office/drawing/2014/main" xmlns="" id="{B4ECF5BE-6F48-B14C-83BC-13BB2DCDB92E}"/>
                </a:ext>
              </a:extLst>
            </p:cNvPr>
            <p:cNvSpPr/>
            <p:nvPr/>
          </p:nvSpPr>
          <p:spPr>
            <a:xfrm>
              <a:off x="5382070" y="2019065"/>
              <a:ext cx="274320" cy="274320"/>
            </a:xfrm>
            <a:prstGeom prst="ellipse">
              <a:avLst/>
            </a:prstGeom>
            <a:solidFill>
              <a:sysClr val="window" lastClr="FFFFFF"/>
            </a:solidFill>
            <a:ln w="19050" cap="rnd" cmpd="sng" algn="ctr">
              <a:solidFill>
                <a:srgbClr val="00B05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3" name="Oval 192">
              <a:extLst>
                <a:ext uri="{FF2B5EF4-FFF2-40B4-BE49-F238E27FC236}">
                  <a16:creationId xmlns:a16="http://schemas.microsoft.com/office/drawing/2014/main" xmlns="" id="{28EFF52D-0BAF-A74C-8E54-4FBB90CE3FF3}"/>
                </a:ext>
              </a:extLst>
            </p:cNvPr>
            <p:cNvSpPr/>
            <p:nvPr/>
          </p:nvSpPr>
          <p:spPr>
            <a:xfrm>
              <a:off x="5063238" y="2019065"/>
              <a:ext cx="274320" cy="274320"/>
            </a:xfrm>
            <a:prstGeom prst="ellipse">
              <a:avLst/>
            </a:prstGeom>
            <a:solidFill>
              <a:sysClr val="window" lastClr="FFFFFF"/>
            </a:solidFill>
            <a:ln w="19050" cap="rnd" cmpd="sng" algn="ctr">
              <a:solidFill>
                <a:srgbClr val="00B05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4" name="Oval 193">
              <a:extLst>
                <a:ext uri="{FF2B5EF4-FFF2-40B4-BE49-F238E27FC236}">
                  <a16:creationId xmlns:a16="http://schemas.microsoft.com/office/drawing/2014/main" xmlns="" id="{2E07B3CD-4D31-5F4C-A369-8A988C43E22E}"/>
                </a:ext>
              </a:extLst>
            </p:cNvPr>
            <p:cNvSpPr/>
            <p:nvPr/>
          </p:nvSpPr>
          <p:spPr>
            <a:xfrm>
              <a:off x="5703318" y="2019065"/>
              <a:ext cx="274320" cy="274320"/>
            </a:xfrm>
            <a:prstGeom prst="ellipse">
              <a:avLst/>
            </a:prstGeom>
            <a:solidFill>
              <a:sysClr val="window" lastClr="FFFFFF"/>
            </a:solidFill>
            <a:ln w="19050" cap="rnd" cmpd="sng" algn="ctr">
              <a:solidFill>
                <a:srgbClr val="00B05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195" name="Group 194">
            <a:extLst>
              <a:ext uri="{FF2B5EF4-FFF2-40B4-BE49-F238E27FC236}">
                <a16:creationId xmlns:a16="http://schemas.microsoft.com/office/drawing/2014/main" xmlns="" id="{18CC3DAC-AA36-7F4C-8B30-E04673577E76}"/>
              </a:ext>
            </a:extLst>
          </p:cNvPr>
          <p:cNvGrpSpPr/>
          <p:nvPr/>
        </p:nvGrpSpPr>
        <p:grpSpPr>
          <a:xfrm>
            <a:off x="4631340" y="4924309"/>
            <a:ext cx="1003021" cy="365760"/>
            <a:chOff x="5018725" y="1973345"/>
            <a:chExt cx="1003021" cy="365760"/>
          </a:xfrm>
        </p:grpSpPr>
        <p:sp>
          <p:nvSpPr>
            <p:cNvPr id="196" name="Rectangle: Rounded Corners 122">
              <a:extLst>
                <a:ext uri="{FF2B5EF4-FFF2-40B4-BE49-F238E27FC236}">
                  <a16:creationId xmlns:a16="http://schemas.microsoft.com/office/drawing/2014/main" xmlns="" id="{48E70B62-A7FC-3E4F-8D48-6F6E41070719}"/>
                </a:ext>
              </a:extLst>
            </p:cNvPr>
            <p:cNvSpPr/>
            <p:nvPr/>
          </p:nvSpPr>
          <p:spPr>
            <a:xfrm>
              <a:off x="5018725" y="1973345"/>
              <a:ext cx="1003021" cy="365760"/>
            </a:xfrm>
            <a:prstGeom prst="roundRect">
              <a:avLst/>
            </a:prstGeom>
            <a:solidFill>
              <a:sysClr val="window" lastClr="FFFFFF"/>
            </a:solidFill>
            <a:ln w="19050" cap="rnd" cmpd="sng" algn="ctr">
              <a:solidFill>
                <a:srgbClr val="9E5E9B"/>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7" name="Oval 196">
              <a:extLst>
                <a:ext uri="{FF2B5EF4-FFF2-40B4-BE49-F238E27FC236}">
                  <a16:creationId xmlns:a16="http://schemas.microsoft.com/office/drawing/2014/main" xmlns="" id="{D2095152-C748-814B-A7AA-04BA585CD652}"/>
                </a:ext>
              </a:extLst>
            </p:cNvPr>
            <p:cNvSpPr/>
            <p:nvPr/>
          </p:nvSpPr>
          <p:spPr>
            <a:xfrm>
              <a:off x="5382070" y="2019065"/>
              <a:ext cx="274320" cy="274320"/>
            </a:xfrm>
            <a:prstGeom prst="ellipse">
              <a:avLst/>
            </a:prstGeom>
            <a:solidFill>
              <a:sysClr val="window" lastClr="FFFFFF"/>
            </a:solidFill>
            <a:ln w="19050" cap="rnd" cmpd="sng" algn="ctr">
              <a:solidFill>
                <a:srgbClr val="9E5E9B"/>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8" name="Oval 197">
              <a:extLst>
                <a:ext uri="{FF2B5EF4-FFF2-40B4-BE49-F238E27FC236}">
                  <a16:creationId xmlns:a16="http://schemas.microsoft.com/office/drawing/2014/main" xmlns="" id="{2BCA4038-9B4C-AD4B-8BCA-BC42BEFF5044}"/>
                </a:ext>
              </a:extLst>
            </p:cNvPr>
            <p:cNvSpPr/>
            <p:nvPr/>
          </p:nvSpPr>
          <p:spPr>
            <a:xfrm>
              <a:off x="5063238" y="2019065"/>
              <a:ext cx="274320" cy="274320"/>
            </a:xfrm>
            <a:prstGeom prst="ellipse">
              <a:avLst/>
            </a:prstGeom>
            <a:solidFill>
              <a:sysClr val="window" lastClr="FFFFFF"/>
            </a:solidFill>
            <a:ln w="19050" cap="rnd" cmpd="sng" algn="ctr">
              <a:solidFill>
                <a:srgbClr val="9E5E9B"/>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9" name="Oval 198">
              <a:extLst>
                <a:ext uri="{FF2B5EF4-FFF2-40B4-BE49-F238E27FC236}">
                  <a16:creationId xmlns:a16="http://schemas.microsoft.com/office/drawing/2014/main" xmlns="" id="{CB491B12-B655-3542-9B17-44C893E65428}"/>
                </a:ext>
              </a:extLst>
            </p:cNvPr>
            <p:cNvSpPr/>
            <p:nvPr/>
          </p:nvSpPr>
          <p:spPr>
            <a:xfrm>
              <a:off x="5703318" y="2019065"/>
              <a:ext cx="274320" cy="274320"/>
            </a:xfrm>
            <a:prstGeom prst="ellipse">
              <a:avLst/>
            </a:prstGeom>
            <a:solidFill>
              <a:sysClr val="window" lastClr="FFFFFF"/>
            </a:solidFill>
            <a:ln w="19050" cap="rnd" cmpd="sng" algn="ctr">
              <a:solidFill>
                <a:srgbClr val="9E5E9B"/>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00" name="Group 199">
            <a:extLst>
              <a:ext uri="{FF2B5EF4-FFF2-40B4-BE49-F238E27FC236}">
                <a16:creationId xmlns:a16="http://schemas.microsoft.com/office/drawing/2014/main" xmlns="" id="{18E5F8F9-A1EB-B94F-89F9-1A4C8FA9A715}"/>
              </a:ext>
            </a:extLst>
          </p:cNvPr>
          <p:cNvGrpSpPr/>
          <p:nvPr/>
        </p:nvGrpSpPr>
        <p:grpSpPr>
          <a:xfrm>
            <a:off x="5885854" y="4924309"/>
            <a:ext cx="1003021" cy="365760"/>
            <a:chOff x="5018725" y="1973345"/>
            <a:chExt cx="1003021" cy="365760"/>
          </a:xfrm>
        </p:grpSpPr>
        <p:sp>
          <p:nvSpPr>
            <p:cNvPr id="201" name="Rectangle: Rounded Corners 127">
              <a:extLst>
                <a:ext uri="{FF2B5EF4-FFF2-40B4-BE49-F238E27FC236}">
                  <a16:creationId xmlns:a16="http://schemas.microsoft.com/office/drawing/2014/main" xmlns="" id="{73768D10-816D-4344-B2EA-62D57DD1AF83}"/>
                </a:ext>
              </a:extLst>
            </p:cNvPr>
            <p:cNvSpPr/>
            <p:nvPr/>
          </p:nvSpPr>
          <p:spPr>
            <a:xfrm>
              <a:off x="5018725" y="1973345"/>
              <a:ext cx="1003021" cy="365760"/>
            </a:xfrm>
            <a:prstGeom prst="roundRect">
              <a:avLst/>
            </a:prstGeom>
            <a:solidFill>
              <a:sysClr val="window" lastClr="FFFFFF"/>
            </a:solidFill>
            <a:ln w="19050" cap="rnd"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2" name="Oval 201">
              <a:extLst>
                <a:ext uri="{FF2B5EF4-FFF2-40B4-BE49-F238E27FC236}">
                  <a16:creationId xmlns:a16="http://schemas.microsoft.com/office/drawing/2014/main" xmlns="" id="{542D49EB-095D-0844-BBDD-7B8873E3B9F1}"/>
                </a:ext>
              </a:extLst>
            </p:cNvPr>
            <p:cNvSpPr/>
            <p:nvPr/>
          </p:nvSpPr>
          <p:spPr>
            <a:xfrm>
              <a:off x="5382070" y="2019065"/>
              <a:ext cx="274320" cy="274320"/>
            </a:xfrm>
            <a:prstGeom prst="ellipse">
              <a:avLst/>
            </a:prstGeom>
            <a:solidFill>
              <a:sysClr val="window" lastClr="FFFFFF"/>
            </a:solidFill>
            <a:ln w="19050" cap="rnd"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3" name="Oval 202">
              <a:extLst>
                <a:ext uri="{FF2B5EF4-FFF2-40B4-BE49-F238E27FC236}">
                  <a16:creationId xmlns:a16="http://schemas.microsoft.com/office/drawing/2014/main" xmlns="" id="{4B2ACC38-77EA-2B4D-BB86-82BC02BB38B9}"/>
                </a:ext>
              </a:extLst>
            </p:cNvPr>
            <p:cNvSpPr/>
            <p:nvPr/>
          </p:nvSpPr>
          <p:spPr>
            <a:xfrm>
              <a:off x="5063238" y="2019065"/>
              <a:ext cx="274320" cy="274320"/>
            </a:xfrm>
            <a:prstGeom prst="ellipse">
              <a:avLst/>
            </a:prstGeom>
            <a:solidFill>
              <a:sysClr val="window" lastClr="FFFFFF"/>
            </a:solidFill>
            <a:ln w="19050" cap="rnd"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4" name="Oval 203">
              <a:extLst>
                <a:ext uri="{FF2B5EF4-FFF2-40B4-BE49-F238E27FC236}">
                  <a16:creationId xmlns:a16="http://schemas.microsoft.com/office/drawing/2014/main" xmlns="" id="{A63C1E9D-3904-4842-8425-54AF2E907945}"/>
                </a:ext>
              </a:extLst>
            </p:cNvPr>
            <p:cNvSpPr/>
            <p:nvPr/>
          </p:nvSpPr>
          <p:spPr>
            <a:xfrm>
              <a:off x="5703318" y="2019065"/>
              <a:ext cx="274320" cy="274320"/>
            </a:xfrm>
            <a:prstGeom prst="ellipse">
              <a:avLst/>
            </a:prstGeom>
            <a:solidFill>
              <a:sysClr val="window" lastClr="FFFFFF"/>
            </a:solidFill>
            <a:ln w="19050" cap="rnd"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05" name="TextBox 204">
            <a:extLst>
              <a:ext uri="{FF2B5EF4-FFF2-40B4-BE49-F238E27FC236}">
                <a16:creationId xmlns:a16="http://schemas.microsoft.com/office/drawing/2014/main" xmlns="" id="{BC8C318E-85D9-B44A-92F6-3921A6BD07B3}"/>
              </a:ext>
            </a:extLst>
          </p:cNvPr>
          <p:cNvSpPr txBox="1"/>
          <p:nvPr/>
        </p:nvSpPr>
        <p:spPr>
          <a:xfrm>
            <a:off x="7035852" y="5339136"/>
            <a:ext cx="2000869" cy="276999"/>
          </a:xfrm>
          <a:prstGeom prst="rect">
            <a:avLst/>
          </a:prstGeom>
          <a:noFill/>
        </p:spPr>
        <p:txBody>
          <a:bodyPr wrap="none" rtlCol="0">
            <a:spAutoFit/>
          </a:bodyPr>
          <a:lstStyle/>
          <a:p>
            <a:pPr defTabSz="457200">
              <a:buClrTx/>
              <a:buFontTx/>
              <a:buNone/>
            </a:pPr>
            <a:r>
              <a:rPr lang="en-US" sz="1200" b="1" kern="1200" dirty="0">
                <a:solidFill>
                  <a:prstClr val="black"/>
                </a:solidFill>
                <a:latin typeface="Century Gothic" panose="020B0502020202020204"/>
                <a:ea typeface="+mn-ea"/>
                <a:cs typeface="+mn-cs"/>
              </a:rPr>
              <a:t>Event trigger candidate</a:t>
            </a:r>
          </a:p>
        </p:txBody>
      </p:sp>
      <p:sp>
        <p:nvSpPr>
          <p:cNvPr id="206" name="TextBox 205">
            <a:extLst>
              <a:ext uri="{FF2B5EF4-FFF2-40B4-BE49-F238E27FC236}">
                <a16:creationId xmlns:a16="http://schemas.microsoft.com/office/drawing/2014/main" xmlns="" id="{2B874A2E-ADE7-574C-9CC5-0D79EE7557E5}"/>
              </a:ext>
            </a:extLst>
          </p:cNvPr>
          <p:cNvSpPr txBox="1"/>
          <p:nvPr/>
        </p:nvSpPr>
        <p:spPr>
          <a:xfrm>
            <a:off x="4654167" y="5335789"/>
            <a:ext cx="2244525" cy="276999"/>
          </a:xfrm>
          <a:prstGeom prst="rect">
            <a:avLst/>
          </a:prstGeom>
          <a:noFill/>
        </p:spPr>
        <p:txBody>
          <a:bodyPr wrap="none" rtlCol="0">
            <a:spAutoFit/>
          </a:bodyPr>
          <a:lstStyle/>
          <a:p>
            <a:pPr defTabSz="457200">
              <a:buClrTx/>
              <a:buFontTx/>
              <a:buNone/>
            </a:pPr>
            <a:r>
              <a:rPr lang="en-US" sz="1200" b="1" kern="1200" dirty="0">
                <a:solidFill>
                  <a:prstClr val="black"/>
                </a:solidFill>
                <a:latin typeface="Century Gothic" panose="020B0502020202020204"/>
                <a:ea typeface="+mn-ea"/>
                <a:cs typeface="+mn-cs"/>
              </a:rPr>
              <a:t>Event argument candidates</a:t>
            </a:r>
          </a:p>
        </p:txBody>
      </p:sp>
      <p:cxnSp>
        <p:nvCxnSpPr>
          <p:cNvPr id="207" name="Connector: Curved 5">
            <a:extLst>
              <a:ext uri="{FF2B5EF4-FFF2-40B4-BE49-F238E27FC236}">
                <a16:creationId xmlns:a16="http://schemas.microsoft.com/office/drawing/2014/main" xmlns="" id="{C242BF6A-3BA4-F248-8D52-CA21AB3BA0D4}"/>
              </a:ext>
            </a:extLst>
          </p:cNvPr>
          <p:cNvCxnSpPr>
            <a:stCxn id="178" idx="2"/>
            <a:endCxn id="191" idx="0"/>
          </p:cNvCxnSpPr>
          <p:nvPr/>
        </p:nvCxnSpPr>
        <p:spPr>
          <a:xfrm rot="5400000">
            <a:off x="7387039" y="3246102"/>
            <a:ext cx="2300212" cy="1062896"/>
          </a:xfrm>
          <a:prstGeom prst="curvedConnector3">
            <a:avLst/>
          </a:prstGeom>
          <a:noFill/>
          <a:ln w="28575" cap="rnd" cmpd="sng" algn="ctr">
            <a:solidFill>
              <a:srgbClr val="B01513"/>
            </a:solidFill>
            <a:prstDash val="dash"/>
          </a:ln>
          <a:effectLst/>
        </p:spPr>
      </p:cxnSp>
      <p:cxnSp>
        <p:nvCxnSpPr>
          <p:cNvPr id="208" name="Connector: Curved 65">
            <a:extLst>
              <a:ext uri="{FF2B5EF4-FFF2-40B4-BE49-F238E27FC236}">
                <a16:creationId xmlns:a16="http://schemas.microsoft.com/office/drawing/2014/main" xmlns="" id="{D6D6A9EE-2DB8-304B-B127-426816018BC4}"/>
              </a:ext>
            </a:extLst>
          </p:cNvPr>
          <p:cNvCxnSpPr>
            <a:cxnSpLocks/>
            <a:stCxn id="173" idx="2"/>
            <a:endCxn id="197" idx="0"/>
          </p:cNvCxnSpPr>
          <p:nvPr/>
        </p:nvCxnSpPr>
        <p:spPr>
          <a:xfrm rot="5400000">
            <a:off x="5213819" y="2541496"/>
            <a:ext cx="2346560" cy="2510507"/>
          </a:xfrm>
          <a:prstGeom prst="curvedConnector3">
            <a:avLst>
              <a:gd name="adj1" fmla="val 11605"/>
            </a:avLst>
          </a:prstGeom>
          <a:noFill/>
          <a:ln w="28575" cap="rnd" cmpd="sng" algn="ctr">
            <a:solidFill>
              <a:srgbClr val="B01513"/>
            </a:solidFill>
            <a:prstDash val="dash"/>
          </a:ln>
          <a:effectLst/>
        </p:spPr>
      </p:cxnSp>
      <p:cxnSp>
        <p:nvCxnSpPr>
          <p:cNvPr id="209" name="Connector: Curved 68">
            <a:extLst>
              <a:ext uri="{FF2B5EF4-FFF2-40B4-BE49-F238E27FC236}">
                <a16:creationId xmlns:a16="http://schemas.microsoft.com/office/drawing/2014/main" xmlns="" id="{6B264FF2-0709-B44D-9F9F-C7CBCE488814}"/>
              </a:ext>
            </a:extLst>
          </p:cNvPr>
          <p:cNvCxnSpPr>
            <a:cxnSpLocks/>
            <a:stCxn id="163" idx="2"/>
            <a:endCxn id="201" idx="0"/>
          </p:cNvCxnSpPr>
          <p:nvPr/>
        </p:nvCxnSpPr>
        <p:spPr>
          <a:xfrm rot="16200000" flipH="1">
            <a:off x="4609924" y="3146868"/>
            <a:ext cx="2300840" cy="1254041"/>
          </a:xfrm>
          <a:prstGeom prst="curvedConnector3">
            <a:avLst>
              <a:gd name="adj1" fmla="val 77469"/>
            </a:avLst>
          </a:prstGeom>
          <a:noFill/>
          <a:ln w="28575" cap="rnd" cmpd="sng" algn="ctr">
            <a:solidFill>
              <a:srgbClr val="B01513"/>
            </a:solidFill>
            <a:prstDash val="dash"/>
          </a:ln>
          <a:effectLst/>
        </p:spPr>
      </p:cxnSp>
      <p:graphicFrame>
        <p:nvGraphicFramePr>
          <p:cNvPr id="210" name="Table 50">
            <a:extLst>
              <a:ext uri="{FF2B5EF4-FFF2-40B4-BE49-F238E27FC236}">
                <a16:creationId xmlns:a16="http://schemas.microsoft.com/office/drawing/2014/main" xmlns="" id="{28895FA8-F5D4-CC4D-9422-3EA14E348553}"/>
              </a:ext>
            </a:extLst>
          </p:cNvPr>
          <p:cNvGraphicFramePr>
            <a:graphicFrameLocks noGrp="1"/>
          </p:cNvGraphicFramePr>
          <p:nvPr/>
        </p:nvGraphicFramePr>
        <p:xfrm>
          <a:off x="5827253" y="3220842"/>
          <a:ext cx="1828800" cy="1097280"/>
        </p:xfrm>
        <a:graphic>
          <a:graphicData uri="http://schemas.openxmlformats.org/drawingml/2006/table">
            <a:tbl>
              <a:tblPr firstRow="1" bandRow="1"/>
              <a:tblGrid>
                <a:gridCol w="365760">
                  <a:extLst>
                    <a:ext uri="{9D8B030D-6E8A-4147-A177-3AD203B41FA5}">
                      <a16:colId xmlns:a16="http://schemas.microsoft.com/office/drawing/2014/main" xmlns="" val="3732885801"/>
                    </a:ext>
                  </a:extLst>
                </a:gridCol>
                <a:gridCol w="365760">
                  <a:extLst>
                    <a:ext uri="{9D8B030D-6E8A-4147-A177-3AD203B41FA5}">
                      <a16:colId xmlns:a16="http://schemas.microsoft.com/office/drawing/2014/main" xmlns="" val="3421645789"/>
                    </a:ext>
                  </a:extLst>
                </a:gridCol>
                <a:gridCol w="365760">
                  <a:extLst>
                    <a:ext uri="{9D8B030D-6E8A-4147-A177-3AD203B41FA5}">
                      <a16:colId xmlns:a16="http://schemas.microsoft.com/office/drawing/2014/main" xmlns="" val="4269107074"/>
                    </a:ext>
                  </a:extLst>
                </a:gridCol>
                <a:gridCol w="365760">
                  <a:extLst>
                    <a:ext uri="{9D8B030D-6E8A-4147-A177-3AD203B41FA5}">
                      <a16:colId xmlns:a16="http://schemas.microsoft.com/office/drawing/2014/main" xmlns="" val="13747233"/>
                    </a:ext>
                  </a:extLst>
                </a:gridCol>
                <a:gridCol w="365760">
                  <a:extLst>
                    <a:ext uri="{9D8B030D-6E8A-4147-A177-3AD203B41FA5}">
                      <a16:colId xmlns:a16="http://schemas.microsoft.com/office/drawing/2014/main" xmlns="" val="2073704873"/>
                    </a:ext>
                  </a:extLst>
                </a:gridCol>
              </a:tblGrid>
              <a:tr h="36576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01513">
                        <a:lumMod val="60000"/>
                        <a:lumOff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xmlns="" val="1990848365"/>
                  </a:ext>
                </a:extLst>
              </a:tr>
              <a:tr h="36576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01513">
                        <a:lumMod val="60000"/>
                        <a:lumOff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xmlns="" val="3881640903"/>
                  </a:ext>
                </a:extLst>
              </a:tr>
              <a:tr h="36576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01513">
                        <a:lumMod val="60000"/>
                        <a:lumOff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panose="020B0502020202020204"/>
                          <a:sym typeface="Arial"/>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xmlns="" val="1051283745"/>
                  </a:ext>
                </a:extLst>
              </a:tr>
            </a:tbl>
          </a:graphicData>
        </a:graphic>
      </p:graphicFrame>
      <p:sp>
        <p:nvSpPr>
          <p:cNvPr id="211" name="Rectangle: Folded Corner 108">
            <a:extLst>
              <a:ext uri="{FF2B5EF4-FFF2-40B4-BE49-F238E27FC236}">
                <a16:creationId xmlns:a16="http://schemas.microsoft.com/office/drawing/2014/main" xmlns="" id="{84701C9C-DCB0-7549-B090-AE232150F070}"/>
              </a:ext>
            </a:extLst>
          </p:cNvPr>
          <p:cNvSpPr/>
          <p:nvPr/>
        </p:nvSpPr>
        <p:spPr>
          <a:xfrm>
            <a:off x="1086747" y="1231900"/>
            <a:ext cx="2000868" cy="2553928"/>
          </a:xfrm>
          <a:prstGeom prst="foldedCorner">
            <a:avLst>
              <a:gd name="adj" fmla="val 13370"/>
            </a:avLst>
          </a:prstGeom>
          <a:solidFill>
            <a:sysClr val="window" lastClr="FFFFFF"/>
          </a:solidFill>
          <a:ln w="19050" cap="rnd" cmpd="sng" algn="ctr">
            <a:solidFill>
              <a:sysClr val="windowText" lastClr="000000"/>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a:ea typeface="+mn-ea"/>
                <a:cs typeface="+mn-cs"/>
              </a:rPr>
              <a:t>Thai opposition protesters attack a bus carrying pro-government Red Shirt supporters on their way to a rally at a stadium in Bangkok</a:t>
            </a:r>
          </a:p>
        </p:txBody>
      </p:sp>
      <p:pic>
        <p:nvPicPr>
          <p:cNvPr id="212" name="Picture 211">
            <a:extLst>
              <a:ext uri="{FF2B5EF4-FFF2-40B4-BE49-F238E27FC236}">
                <a16:creationId xmlns:a16="http://schemas.microsoft.com/office/drawing/2014/main" xmlns="" id="{BAC16305-74E5-AF4E-8554-6F94ACD56E92}"/>
              </a:ext>
            </a:extLst>
          </p:cNvPr>
          <p:cNvPicPr>
            <a:picLocks noChangeAspect="1"/>
          </p:cNvPicPr>
          <p:nvPr/>
        </p:nvPicPr>
        <p:blipFill>
          <a:blip r:embed="rId2"/>
          <a:stretch>
            <a:fillRect/>
          </a:stretch>
        </p:blipFill>
        <p:spPr>
          <a:xfrm>
            <a:off x="1086747" y="4065010"/>
            <a:ext cx="2041100" cy="2024069"/>
          </a:xfrm>
          <a:prstGeom prst="rect">
            <a:avLst/>
          </a:prstGeom>
        </p:spPr>
      </p:pic>
    </p:spTree>
    <p:extLst>
      <p:ext uri="{BB962C8B-B14F-4D97-AF65-F5344CB8AC3E}">
        <p14:creationId xmlns:p14="http://schemas.microsoft.com/office/powerpoint/2010/main" val="70377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6034b91cd4_0_1"/>
          <p:cNvSpPr txBox="1">
            <a:spLocks noGrp="1"/>
          </p:cNvSpPr>
          <p:nvPr>
            <p:ph type="title"/>
          </p:nvPr>
        </p:nvSpPr>
        <p:spPr>
          <a:xfrm>
            <a:off x="838200" y="365125"/>
            <a:ext cx="10515600" cy="68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libri"/>
              <a:buNone/>
            </a:pPr>
            <a:r>
              <a:rPr lang="en-US" b="1" dirty="0"/>
              <a:t>Weakly Aligned Structured Embedding (WASE) </a:t>
            </a:r>
            <a:endParaRPr b="1" dirty="0"/>
          </a:p>
          <a:p>
            <a:pPr marL="0" lvl="0" indent="0" algn="l" rtl="0">
              <a:lnSpc>
                <a:spcPct val="90000"/>
              </a:lnSpc>
              <a:spcBef>
                <a:spcPts val="0"/>
              </a:spcBef>
              <a:spcAft>
                <a:spcPts val="0"/>
              </a:spcAft>
              <a:buClr>
                <a:schemeClr val="dk1"/>
              </a:buClr>
              <a:buSzPts val="3600"/>
              <a:buFont typeface="Calibri"/>
              <a:buNone/>
            </a:pPr>
            <a:r>
              <a:rPr lang="en-US" sz="2800" dirty="0"/>
              <a:t>-- Testing &amp; Training Phase</a:t>
            </a:r>
            <a:endParaRPr sz="2800" dirty="0"/>
          </a:p>
        </p:txBody>
      </p:sp>
      <p:sp>
        <p:nvSpPr>
          <p:cNvPr id="136" name="Google Shape;136;g6034b91cd4_0_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23</a:t>
            </a:fld>
            <a:endParaRPr/>
          </a:p>
        </p:txBody>
      </p:sp>
      <p:pic>
        <p:nvPicPr>
          <p:cNvPr id="137" name="Google Shape;137;g6034b91cd4_0_1"/>
          <p:cNvPicPr preferRelativeResize="0"/>
          <p:nvPr/>
        </p:nvPicPr>
        <p:blipFill>
          <a:blip r:embed="rId3">
            <a:alphaModFix/>
          </a:blip>
          <a:stretch>
            <a:fillRect/>
          </a:stretch>
        </p:blipFill>
        <p:spPr>
          <a:xfrm>
            <a:off x="76200" y="1511425"/>
            <a:ext cx="12039600" cy="4694486"/>
          </a:xfrm>
          <a:prstGeom prst="rect">
            <a:avLst/>
          </a:prstGeom>
          <a:noFill/>
          <a:ln>
            <a:noFill/>
          </a:ln>
        </p:spPr>
      </p:pic>
    </p:spTree>
    <p:extLst>
      <p:ext uri="{BB962C8B-B14F-4D97-AF65-F5344CB8AC3E}">
        <p14:creationId xmlns:p14="http://schemas.microsoft.com/office/powerpoint/2010/main" val="20967363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F8104A-3A26-DF46-BDEE-7E1AA0BA0DDE}"/>
              </a:ext>
            </a:extLst>
          </p:cNvPr>
          <p:cNvSpPr>
            <a:spLocks noGrp="1"/>
          </p:cNvSpPr>
          <p:nvPr>
            <p:ph type="title"/>
          </p:nvPr>
        </p:nvSpPr>
        <p:spPr/>
        <p:txBody>
          <a:bodyPr/>
          <a:lstStyle/>
          <a:p>
            <a:r>
              <a:rPr lang="en-US" b="1" dirty="0"/>
              <a:t>Experiments on </a:t>
            </a:r>
            <a:r>
              <a:rPr lang="en-US" b="1" dirty="0" smtClean="0"/>
              <a:t>Text Data</a:t>
            </a:r>
            <a:endParaRPr lang="en-US" b="1" dirty="0"/>
          </a:p>
        </p:txBody>
      </p:sp>
      <p:sp>
        <p:nvSpPr>
          <p:cNvPr id="3" name="Text Placeholder 2">
            <a:extLst>
              <a:ext uri="{FF2B5EF4-FFF2-40B4-BE49-F238E27FC236}">
                <a16:creationId xmlns:a16="http://schemas.microsoft.com/office/drawing/2014/main" xmlns="" id="{E2DFE937-D96A-5844-8E4D-F57B6BC8F47D}"/>
              </a:ext>
            </a:extLst>
          </p:cNvPr>
          <p:cNvSpPr>
            <a:spLocks noGrp="1"/>
          </p:cNvSpPr>
          <p:nvPr>
            <p:ph type="body" idx="1"/>
          </p:nvPr>
        </p:nvSpPr>
        <p:spPr/>
        <p:txBody>
          <a:bodyPr/>
          <a:lstStyle/>
          <a:p>
            <a:r>
              <a:rPr lang="en-US" dirty="0"/>
              <a:t>Compare with text-only extraction </a:t>
            </a:r>
          </a:p>
          <a:p>
            <a:pPr lvl="1"/>
            <a:r>
              <a:rPr lang="en-US" dirty="0"/>
              <a:t>ACE dataset</a:t>
            </a:r>
          </a:p>
          <a:p>
            <a:pPr lvl="1"/>
            <a:r>
              <a:rPr lang="en-US" dirty="0"/>
              <a:t>Input: Text</a:t>
            </a:r>
          </a:p>
          <a:p>
            <a:pPr lvl="1"/>
            <a:r>
              <a:rPr lang="en-US" dirty="0"/>
              <a:t>Output: ACE Events &amp; Roles</a:t>
            </a:r>
          </a:p>
          <a:p>
            <a:endParaRPr lang="en-US" dirty="0"/>
          </a:p>
        </p:txBody>
      </p:sp>
      <p:sp>
        <p:nvSpPr>
          <p:cNvPr id="4" name="Slide Number Placeholder 3">
            <a:extLst>
              <a:ext uri="{FF2B5EF4-FFF2-40B4-BE49-F238E27FC236}">
                <a16:creationId xmlns:a16="http://schemas.microsoft.com/office/drawing/2014/main" xmlns="" id="{483B6180-F288-3444-9189-02F339A5DC3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graphicFrame>
        <p:nvGraphicFramePr>
          <p:cNvPr id="5" name="Table 4">
            <a:extLst>
              <a:ext uri="{FF2B5EF4-FFF2-40B4-BE49-F238E27FC236}">
                <a16:creationId xmlns:a16="http://schemas.microsoft.com/office/drawing/2014/main" xmlns="" id="{ED1703DB-3F32-C744-95E7-317A47521C3B}"/>
              </a:ext>
            </a:extLst>
          </p:cNvPr>
          <p:cNvGraphicFramePr>
            <a:graphicFrameLocks noGrp="1"/>
          </p:cNvGraphicFramePr>
          <p:nvPr>
            <p:extLst>
              <p:ext uri="{D42A27DB-BD31-4B8C-83A1-F6EECF244321}">
                <p14:modId xmlns:p14="http://schemas.microsoft.com/office/powerpoint/2010/main" val="1665979845"/>
              </p:ext>
            </p:extLst>
          </p:nvPr>
        </p:nvGraphicFramePr>
        <p:xfrm>
          <a:off x="838200" y="3051230"/>
          <a:ext cx="10343387" cy="2064081"/>
        </p:xfrm>
        <a:graphic>
          <a:graphicData uri="http://schemas.openxmlformats.org/drawingml/2006/table">
            <a:tbl>
              <a:tblPr firstRow="1" bandRow="1"/>
              <a:tblGrid>
                <a:gridCol w="3454885">
                  <a:extLst>
                    <a:ext uri="{9D8B030D-6E8A-4147-A177-3AD203B41FA5}">
                      <a16:colId xmlns:a16="http://schemas.microsoft.com/office/drawing/2014/main" xmlns="" val="1639915758"/>
                    </a:ext>
                  </a:extLst>
                </a:gridCol>
                <a:gridCol w="1102883">
                  <a:extLst>
                    <a:ext uri="{9D8B030D-6E8A-4147-A177-3AD203B41FA5}">
                      <a16:colId xmlns:a16="http://schemas.microsoft.com/office/drawing/2014/main" xmlns="" val="2513442775"/>
                    </a:ext>
                  </a:extLst>
                </a:gridCol>
                <a:gridCol w="1139044">
                  <a:extLst>
                    <a:ext uri="{9D8B030D-6E8A-4147-A177-3AD203B41FA5}">
                      <a16:colId xmlns:a16="http://schemas.microsoft.com/office/drawing/2014/main" xmlns="" val="1923149386"/>
                    </a:ext>
                  </a:extLst>
                </a:gridCol>
                <a:gridCol w="1084804">
                  <a:extLst>
                    <a:ext uri="{9D8B030D-6E8A-4147-A177-3AD203B41FA5}">
                      <a16:colId xmlns:a16="http://schemas.microsoft.com/office/drawing/2014/main" xmlns="" val="3140205588"/>
                    </a:ext>
                  </a:extLst>
                </a:gridCol>
                <a:gridCol w="1066723">
                  <a:extLst>
                    <a:ext uri="{9D8B030D-6E8A-4147-A177-3AD203B41FA5}">
                      <a16:colId xmlns:a16="http://schemas.microsoft.com/office/drawing/2014/main" xmlns="" val="4133546930"/>
                    </a:ext>
                  </a:extLst>
                </a:gridCol>
                <a:gridCol w="1301765">
                  <a:extLst>
                    <a:ext uri="{9D8B030D-6E8A-4147-A177-3AD203B41FA5}">
                      <a16:colId xmlns:a16="http://schemas.microsoft.com/office/drawing/2014/main" xmlns="" val="3603897863"/>
                    </a:ext>
                  </a:extLst>
                </a:gridCol>
                <a:gridCol w="1193283">
                  <a:extLst>
                    <a:ext uri="{9D8B030D-6E8A-4147-A177-3AD203B41FA5}">
                      <a16:colId xmlns:a16="http://schemas.microsoft.com/office/drawing/2014/main" xmlns="" val="3607372485"/>
                    </a:ext>
                  </a:extLst>
                </a:gridCol>
              </a:tblGrid>
              <a:tr h="325509">
                <a:tc rowSpan="2">
                  <a:txBody>
                    <a:bodyPr/>
                    <a:lstStyle/>
                    <a:p>
                      <a:pPr algn="ctr"/>
                      <a:r>
                        <a:rPr lang="en-US" sz="1600" b="0" dirty="0">
                          <a:solidFill>
                            <a:schemeClr val="tx1"/>
                          </a:solidFill>
                          <a:latin typeface="Times New Roman" panose="02020603050405020304" pitchFamily="18" charset="0"/>
                          <a:cs typeface="Times New Roman" panose="02020603050405020304" pitchFamily="18" charset="0"/>
                        </a:rPr>
                        <a:t/>
                      </a:r>
                      <a:br>
                        <a:rPr lang="en-US" sz="1600" b="0" dirty="0">
                          <a:solidFill>
                            <a:schemeClr val="tx1"/>
                          </a:solidFill>
                          <a:latin typeface="Times New Roman" panose="02020603050405020304" pitchFamily="18" charset="0"/>
                          <a:cs typeface="Times New Roman" panose="02020603050405020304" pitchFamily="18" charset="0"/>
                        </a:rPr>
                      </a:br>
                      <a:r>
                        <a:rPr lang="en-US" sz="1600" b="0" dirty="0">
                          <a:solidFill>
                            <a:schemeClr val="tx1"/>
                          </a:solidFill>
                          <a:latin typeface="Times New Roman" panose="02020603050405020304" pitchFamily="18" charset="0"/>
                          <a:cs typeface="Times New Roman" panose="02020603050405020304" pitchFamily="18" charset="0"/>
                        </a:rPr>
                        <a:t>Method</a:t>
                      </a:r>
                    </a:p>
                  </a:txBody>
                  <a:tcPr>
                    <a:lnL w="12700" cap="flat" cmpd="sng" algn="ctr">
                      <a:noFill/>
                      <a:prstDash val="solid"/>
                      <a:round/>
                      <a:headEnd type="none" w="med" len="med"/>
                      <a:tailEnd type="none" w="med" len="med"/>
                    </a:lnL>
                  </a:tcPr>
                </a:tc>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Times New Roman" panose="02020603050405020304" pitchFamily="18" charset="0"/>
                          <a:cs typeface="Times New Roman" panose="02020603050405020304" pitchFamily="18" charset="0"/>
                        </a:rPr>
                        <a:t>Event Trigger Extraction</a:t>
                      </a:r>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Times New Roman" panose="02020603050405020304" pitchFamily="18" charset="0"/>
                          <a:cs typeface="Times New Roman" panose="02020603050405020304" pitchFamily="18" charset="0"/>
                        </a:rPr>
                        <a:t>Argument Role Extraction</a:t>
                      </a:r>
                    </a:p>
                  </a:txBody>
                  <a:tcPr>
                    <a:lnR w="12700" cap="flat" cmpd="sng" algn="ctr">
                      <a:noFill/>
                      <a:prstDash val="solid"/>
                      <a:round/>
                      <a:headEnd type="none" w="med" len="med"/>
                      <a:tailEnd type="none" w="med" len="med"/>
                    </a:ln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863959383"/>
                  </a:ext>
                </a:extLst>
              </a:tr>
              <a:tr h="347241">
                <a:tc vMerge="1">
                  <a:txBody>
                    <a:bodyPr/>
                    <a:lstStyle/>
                    <a:p>
                      <a:endParaRPr lang="en-US" sz="16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en-US" sz="1600" b="0" dirty="0">
                          <a:solidFill>
                            <a:schemeClr val="tx1"/>
                          </a:solidFill>
                          <a:latin typeface="Times New Roman" panose="02020603050405020304" pitchFamily="18" charset="0"/>
                          <a:cs typeface="Times New Roman" panose="02020603050405020304" pitchFamily="18" charset="0"/>
                        </a:rPr>
                        <a:t>P(%)</a:t>
                      </a:r>
                    </a:p>
                  </a:txBody>
                  <a:tcPr>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latin typeface="Times New Roman" panose="02020603050405020304" pitchFamily="18" charset="0"/>
                          <a:cs typeface="Times New Roman" panose="02020603050405020304" pitchFamily="18" charset="0"/>
                        </a:rPr>
                        <a:t>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latin typeface="Times New Roman" panose="02020603050405020304" pitchFamily="18" charset="0"/>
                          <a:cs typeface="Times New Roman" panose="02020603050405020304" pitchFamily="18" charset="0"/>
                        </a:rPr>
                        <a:t>F</a:t>
                      </a:r>
                      <a:r>
                        <a:rPr lang="en-US" sz="1600" b="0" baseline="-25000" dirty="0">
                          <a:solidFill>
                            <a:schemeClr val="tx1"/>
                          </a:solidFill>
                          <a:latin typeface="Times New Roman" panose="02020603050405020304" pitchFamily="18" charset="0"/>
                          <a:cs typeface="Times New Roman" panose="02020603050405020304" pitchFamily="18" charset="0"/>
                        </a:rPr>
                        <a:t>1</a:t>
                      </a:r>
                      <a:r>
                        <a:rPr lang="en-US" sz="1600" b="0" dirty="0">
                          <a:solidFill>
                            <a:schemeClr val="tx1"/>
                          </a:solidFill>
                          <a:latin typeface="Times New Roman" panose="02020603050405020304" pitchFamily="18" charset="0"/>
                          <a:cs typeface="Times New Roman" panose="02020603050405020304" pitchFamily="18" charset="0"/>
                        </a:rPr>
                        <a:t>(%)</a:t>
                      </a:r>
                    </a:p>
                  </a:txBody>
                  <a:tcPr>
                    <a:lnL w="12700" cap="flat" cmpd="sng" algn="ctr">
                      <a:noFill/>
                      <a:prstDash val="solid"/>
                      <a:round/>
                      <a:headEnd type="none" w="med" len="med"/>
                      <a:tailEnd type="none" w="med" len="med"/>
                    </a:lnL>
                  </a:tcPr>
                </a:tc>
                <a:tc>
                  <a:txBody>
                    <a:bodyPr/>
                    <a:lstStyle/>
                    <a:p>
                      <a:pPr algn="ctr"/>
                      <a:r>
                        <a:rPr lang="en-US" sz="1600" b="0" dirty="0">
                          <a:solidFill>
                            <a:schemeClr val="tx1"/>
                          </a:solidFill>
                          <a:latin typeface="Times New Roman" panose="02020603050405020304" pitchFamily="18" charset="0"/>
                          <a:cs typeface="Times New Roman" panose="02020603050405020304" pitchFamily="18" charset="0"/>
                        </a:rPr>
                        <a:t>P(%)</a:t>
                      </a:r>
                    </a:p>
                  </a:txBody>
                  <a:tcPr>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latin typeface="Times New Roman" panose="02020603050405020304" pitchFamily="18" charset="0"/>
                          <a:cs typeface="Times New Roman" panose="02020603050405020304" pitchFamily="18" charset="0"/>
                        </a:rPr>
                        <a:t>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latin typeface="Times New Roman" panose="02020603050405020304" pitchFamily="18" charset="0"/>
                          <a:cs typeface="Times New Roman" panose="02020603050405020304" pitchFamily="18" charset="0"/>
                        </a:rPr>
                        <a:t>F</a:t>
                      </a:r>
                      <a:r>
                        <a:rPr lang="en-US" sz="1600" b="0" baseline="-25000" dirty="0">
                          <a:solidFill>
                            <a:schemeClr val="tx1"/>
                          </a:solidFill>
                          <a:latin typeface="Times New Roman" panose="02020603050405020304" pitchFamily="18" charset="0"/>
                          <a:cs typeface="Times New Roman" panose="02020603050405020304" pitchFamily="18" charset="0"/>
                        </a:rPr>
                        <a:t>1</a:t>
                      </a:r>
                      <a:r>
                        <a:rPr lang="en-US" sz="1600" b="0" dirty="0">
                          <a:solidFill>
                            <a:schemeClr val="tx1"/>
                          </a:solidFill>
                          <a:latin typeface="Times New Roman" panose="02020603050405020304" pitchFamily="18" charset="0"/>
                          <a:cs typeface="Times New Roman" panose="02020603050405020304" pitchFamily="18"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xmlns="" val="2245627922"/>
                  </a:ext>
                </a:extLst>
              </a:tr>
              <a:tr h="46716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Times New Roman" panose="02020603050405020304" pitchFamily="18" charset="0"/>
                          <a:cs typeface="Times New Roman" panose="02020603050405020304" pitchFamily="18" charset="0"/>
                        </a:rPr>
                        <a:t>JMEE (Text-only) [1]</a:t>
                      </a:r>
                    </a:p>
                  </a:txBody>
                  <a:tcPr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49.12</a:t>
                      </a:r>
                    </a:p>
                  </a:txBody>
                  <a:tcPr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72.64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58.61</a:t>
                      </a:r>
                    </a:p>
                  </a:txBody>
                  <a:tcPr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31.63  </a:t>
                      </a:r>
                    </a:p>
                  </a:txBody>
                  <a:tcPr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38.63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34.78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xmlns="" val="3905529397"/>
                  </a:ext>
                </a:extLst>
              </a:tr>
              <a:tr h="41081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Times New Roman" panose="02020603050405020304" pitchFamily="18" charset="0"/>
                          <a:cs typeface="Times New Roman" panose="02020603050405020304" pitchFamily="18" charset="0"/>
                        </a:rPr>
                        <a:t>Multimedia Flat Embedding</a:t>
                      </a: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56.08</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62.03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58.91</a:t>
                      </a: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26.28</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39.71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29.53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xmlns="" val="1013800520"/>
                  </a:ext>
                </a:extLst>
              </a:tr>
              <a:tr h="38174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Times New Roman" panose="02020603050405020304" pitchFamily="18" charset="0"/>
                          <a:cs typeface="Times New Roman" panose="02020603050405020304" pitchFamily="18" charset="0"/>
                        </a:rPr>
                        <a:t>WASE</a:t>
                      </a:r>
                    </a:p>
                  </a:txBody>
                  <a:tcPr anchor="ctr">
                    <a:lnL w="12700" cap="flat" cmpd="sng" algn="ctr">
                      <a:noFill/>
                      <a:prstDash val="solid"/>
                      <a:round/>
                      <a:headEnd type="none" w="med" len="med"/>
                      <a:tailEnd type="none" w="med" len="med"/>
                    </a:lnL>
                  </a:tcPr>
                </a:tc>
                <a:tc>
                  <a:txBody>
                    <a:bodyPr/>
                    <a:lstStyle/>
                    <a:p>
                      <a:pPr algn="ctr">
                        <a:lnSpc>
                          <a:spcPct val="150000"/>
                        </a:lnSpc>
                      </a:pPr>
                      <a:r>
                        <a:rPr lang="en-US" sz="1600" b="1" dirty="0">
                          <a:solidFill>
                            <a:schemeClr val="tx1"/>
                          </a:solidFill>
                          <a:latin typeface="Times New Roman" panose="02020603050405020304" pitchFamily="18" charset="0"/>
                          <a:cs typeface="Times New Roman" panose="02020603050405020304" pitchFamily="18" charset="0"/>
                        </a:rPr>
                        <a:t>59.55</a:t>
                      </a:r>
                    </a:p>
                  </a:txBody>
                  <a:tcPr anchor="ctr">
                    <a:lnR w="12700" cap="flat" cmpd="sng" algn="ctr">
                      <a:noFill/>
                      <a:prstDash val="solid"/>
                      <a:round/>
                      <a:headEnd type="none" w="med" len="med"/>
                      <a:tailEnd type="none" w="med" len="med"/>
                    </a:lnR>
                  </a:tcPr>
                </a:tc>
                <a:tc>
                  <a:txBody>
                    <a:bodyPr/>
                    <a:lstStyle/>
                    <a:p>
                      <a:pPr algn="ctr">
                        <a:lnSpc>
                          <a:spcPct val="150000"/>
                        </a:lnSpc>
                      </a:pPr>
                      <a:r>
                        <a:rPr lang="en-US" sz="1600" b="1" dirty="0">
                          <a:solidFill>
                            <a:schemeClr val="tx1"/>
                          </a:solidFill>
                          <a:latin typeface="Times New Roman" panose="02020603050405020304" pitchFamily="18" charset="0"/>
                          <a:cs typeface="Times New Roman" panose="02020603050405020304" pitchFamily="18" charset="0"/>
                        </a:rPr>
                        <a:t>66.43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lnSpc>
                          <a:spcPct val="150000"/>
                        </a:lnSpc>
                      </a:pPr>
                      <a:r>
                        <a:rPr lang="en-US" sz="1600" b="1" dirty="0">
                          <a:solidFill>
                            <a:schemeClr val="tx1"/>
                          </a:solidFill>
                          <a:latin typeface="Times New Roman" panose="02020603050405020304" pitchFamily="18" charset="0"/>
                          <a:cs typeface="Times New Roman" panose="02020603050405020304" pitchFamily="18" charset="0"/>
                        </a:rPr>
                        <a:t>62.80</a:t>
                      </a:r>
                    </a:p>
                  </a:txBody>
                  <a:tcPr anchor="ctr">
                    <a:lnL w="12700" cap="flat" cmpd="sng" algn="ctr">
                      <a:noFill/>
                      <a:prstDash val="solid"/>
                      <a:round/>
                      <a:headEnd type="none" w="med" len="med"/>
                      <a:tailEnd type="none" w="med" len="med"/>
                    </a:lnL>
                  </a:tcPr>
                </a:tc>
                <a:tc>
                  <a:txBody>
                    <a:bodyPr/>
                    <a:lstStyle/>
                    <a:p>
                      <a:pPr algn="ctr">
                        <a:lnSpc>
                          <a:spcPct val="150000"/>
                        </a:lnSpc>
                      </a:pPr>
                      <a:r>
                        <a:rPr lang="en-US" sz="1600" b="1" dirty="0">
                          <a:solidFill>
                            <a:schemeClr val="tx1"/>
                          </a:solidFill>
                          <a:latin typeface="Times New Roman" panose="02020603050405020304" pitchFamily="18" charset="0"/>
                          <a:cs typeface="Times New Roman" panose="02020603050405020304" pitchFamily="18" charset="0"/>
                        </a:rPr>
                        <a:t>33.75</a:t>
                      </a:r>
                    </a:p>
                  </a:txBody>
                  <a:tcPr anchor="ctr">
                    <a:lnR w="12700" cap="flat" cmpd="sng" algn="ctr">
                      <a:noFill/>
                      <a:prstDash val="solid"/>
                      <a:round/>
                      <a:headEnd type="none" w="med" len="med"/>
                      <a:tailEnd type="none" w="med" len="med"/>
                    </a:lnR>
                  </a:tcPr>
                </a:tc>
                <a:tc>
                  <a:txBody>
                    <a:bodyPr/>
                    <a:lstStyle/>
                    <a:p>
                      <a:pPr algn="ctr">
                        <a:lnSpc>
                          <a:spcPct val="150000"/>
                        </a:lnSpc>
                      </a:pPr>
                      <a:r>
                        <a:rPr lang="en-US" sz="1600" b="1" dirty="0">
                          <a:solidFill>
                            <a:schemeClr val="tx1"/>
                          </a:solidFill>
                          <a:latin typeface="Times New Roman" panose="02020603050405020304" pitchFamily="18" charset="0"/>
                          <a:cs typeface="Times New Roman" panose="02020603050405020304" pitchFamily="18" charset="0"/>
                        </a:rPr>
                        <a:t>31.47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lnSpc>
                          <a:spcPct val="150000"/>
                        </a:lnSpc>
                      </a:pPr>
                      <a:r>
                        <a:rPr lang="en-US" sz="1600" b="1" dirty="0">
                          <a:solidFill>
                            <a:schemeClr val="tx1"/>
                          </a:solidFill>
                          <a:latin typeface="Times New Roman" panose="02020603050405020304" pitchFamily="18" charset="0"/>
                          <a:cs typeface="Times New Roman" panose="02020603050405020304" pitchFamily="18" charset="0"/>
                        </a:rPr>
                        <a:t>36.37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xmlns="" val="2411582656"/>
                  </a:ext>
                </a:extLst>
              </a:tr>
            </a:tbl>
          </a:graphicData>
        </a:graphic>
      </p:graphicFrame>
      <p:sp>
        <p:nvSpPr>
          <p:cNvPr id="6" name="Rectangle 5">
            <a:extLst>
              <a:ext uri="{FF2B5EF4-FFF2-40B4-BE49-F238E27FC236}">
                <a16:creationId xmlns:a16="http://schemas.microsoft.com/office/drawing/2014/main" xmlns="" id="{24176332-2C30-6C48-8F49-FB284A9F151A}"/>
              </a:ext>
            </a:extLst>
          </p:cNvPr>
          <p:cNvSpPr/>
          <p:nvPr/>
        </p:nvSpPr>
        <p:spPr>
          <a:xfrm>
            <a:off x="838200" y="5481827"/>
            <a:ext cx="10343387" cy="523220"/>
          </a:xfrm>
          <a:prstGeom prst="rect">
            <a:avLst/>
          </a:prstGeom>
        </p:spPr>
        <p:txBody>
          <a:bodyPr wrap="square">
            <a:spAutoFit/>
          </a:bodyPr>
          <a:lstStyle/>
          <a:p>
            <a:r>
              <a:rPr lang="en-US" dirty="0">
                <a:solidFill>
                  <a:schemeClr val="tx1"/>
                </a:solidFill>
                <a:latin typeface="Times New Roman" panose="02020603050405020304" pitchFamily="18" charset="0"/>
                <a:cs typeface="Times New Roman" panose="02020603050405020304" pitchFamily="18" charset="0"/>
              </a:rPr>
              <a:t>[1] </a:t>
            </a:r>
            <a:r>
              <a:rPr lang="en-US" dirty="0">
                <a:latin typeface="Times New Roman" panose="02020603050405020304" pitchFamily="18" charset="0"/>
                <a:cs typeface="Times New Roman" panose="02020603050405020304" pitchFamily="18" charset="0"/>
              </a:rPr>
              <a:t>Xiao Liu, </a:t>
            </a:r>
            <a:r>
              <a:rPr lang="en-US" dirty="0" err="1">
                <a:latin typeface="Times New Roman" panose="02020603050405020304" pitchFamily="18" charset="0"/>
                <a:cs typeface="Times New Roman" panose="02020603050405020304" pitchFamily="18" charset="0"/>
              </a:rPr>
              <a:t>Zhunchen</a:t>
            </a:r>
            <a:r>
              <a:rPr lang="en-US" dirty="0">
                <a:latin typeface="Times New Roman" panose="02020603050405020304" pitchFamily="18" charset="0"/>
                <a:cs typeface="Times New Roman" panose="02020603050405020304" pitchFamily="18" charset="0"/>
              </a:rPr>
              <a:t> Luo, and </a:t>
            </a:r>
            <a:r>
              <a:rPr lang="en-US" dirty="0" err="1">
                <a:latin typeface="Times New Roman" panose="02020603050405020304" pitchFamily="18" charset="0"/>
                <a:cs typeface="Times New Roman" panose="02020603050405020304" pitchFamily="18" charset="0"/>
              </a:rPr>
              <a:t>Heyan</a:t>
            </a:r>
            <a:r>
              <a:rPr lang="en-US" dirty="0">
                <a:latin typeface="Times New Roman" panose="02020603050405020304" pitchFamily="18" charset="0"/>
                <a:cs typeface="Times New Roman" panose="02020603050405020304" pitchFamily="18" charset="0"/>
              </a:rPr>
              <a:t> Huang. 2018a. Jointly multiple events extraction via attention-based graph information aggregation. EMNLP 2018</a:t>
            </a:r>
          </a:p>
        </p:txBody>
      </p:sp>
      <p:pic>
        <p:nvPicPr>
          <p:cNvPr id="7" name="Picture 6">
            <a:extLst>
              <a:ext uri="{FF2B5EF4-FFF2-40B4-BE49-F238E27FC236}">
                <a16:creationId xmlns:a16="http://schemas.microsoft.com/office/drawing/2014/main" xmlns="" id="{34B0C16A-845B-8B48-9C37-42901A600A90}"/>
              </a:ext>
            </a:extLst>
          </p:cNvPr>
          <p:cNvPicPr>
            <a:picLocks noChangeAspect="1"/>
          </p:cNvPicPr>
          <p:nvPr/>
        </p:nvPicPr>
        <p:blipFill>
          <a:blip r:embed="rId2"/>
          <a:stretch>
            <a:fillRect/>
          </a:stretch>
        </p:blipFill>
        <p:spPr>
          <a:xfrm>
            <a:off x="4470400" y="1981485"/>
            <a:ext cx="6711187" cy="539189"/>
          </a:xfrm>
          <a:prstGeom prst="rect">
            <a:avLst/>
          </a:prstGeom>
        </p:spPr>
      </p:pic>
    </p:spTree>
    <p:extLst>
      <p:ext uri="{BB962C8B-B14F-4D97-AF65-F5344CB8AC3E}">
        <p14:creationId xmlns:p14="http://schemas.microsoft.com/office/powerpoint/2010/main" val="1863976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F8104A-3A26-DF46-BDEE-7E1AA0BA0DDE}"/>
              </a:ext>
            </a:extLst>
          </p:cNvPr>
          <p:cNvSpPr>
            <a:spLocks noGrp="1"/>
          </p:cNvSpPr>
          <p:nvPr>
            <p:ph type="title"/>
          </p:nvPr>
        </p:nvSpPr>
        <p:spPr/>
        <p:txBody>
          <a:bodyPr/>
          <a:lstStyle/>
          <a:p>
            <a:r>
              <a:rPr lang="en-US" b="1" dirty="0"/>
              <a:t>Experiments on </a:t>
            </a:r>
            <a:r>
              <a:rPr lang="en-US" b="1" dirty="0" smtClean="0"/>
              <a:t>Image Data</a:t>
            </a:r>
            <a:endParaRPr lang="en-US" b="1" dirty="0"/>
          </a:p>
        </p:txBody>
      </p:sp>
      <p:sp>
        <p:nvSpPr>
          <p:cNvPr id="3" name="Text Placeholder 2">
            <a:extLst>
              <a:ext uri="{FF2B5EF4-FFF2-40B4-BE49-F238E27FC236}">
                <a16:creationId xmlns:a16="http://schemas.microsoft.com/office/drawing/2014/main" xmlns="" id="{E2DFE937-D96A-5844-8E4D-F57B6BC8F47D}"/>
              </a:ext>
            </a:extLst>
          </p:cNvPr>
          <p:cNvSpPr>
            <a:spLocks noGrp="1"/>
          </p:cNvSpPr>
          <p:nvPr>
            <p:ph type="body" idx="1"/>
          </p:nvPr>
        </p:nvSpPr>
        <p:spPr/>
        <p:txBody>
          <a:bodyPr/>
          <a:lstStyle/>
          <a:p>
            <a:r>
              <a:rPr lang="en-US" dirty="0"/>
              <a:t>Compare with image-only extraction (Situation Recognition)</a:t>
            </a:r>
          </a:p>
          <a:p>
            <a:pPr lvl="1"/>
            <a:r>
              <a:rPr lang="en-US" dirty="0" err="1"/>
              <a:t>imSitu</a:t>
            </a:r>
            <a:r>
              <a:rPr lang="en-US" dirty="0"/>
              <a:t> dataset</a:t>
            </a:r>
          </a:p>
          <a:p>
            <a:pPr lvl="1"/>
            <a:r>
              <a:rPr lang="en-US" dirty="0"/>
              <a:t>Input: Image</a:t>
            </a:r>
          </a:p>
          <a:p>
            <a:pPr lvl="1"/>
            <a:r>
              <a:rPr lang="en-US" dirty="0"/>
              <a:t>Output: Situation Recognition Verbs &amp; Roles &amp; Nouns</a:t>
            </a:r>
          </a:p>
          <a:p>
            <a:endParaRPr lang="en-US" dirty="0"/>
          </a:p>
        </p:txBody>
      </p:sp>
      <p:sp>
        <p:nvSpPr>
          <p:cNvPr id="4" name="Slide Number Placeholder 3">
            <a:extLst>
              <a:ext uri="{FF2B5EF4-FFF2-40B4-BE49-F238E27FC236}">
                <a16:creationId xmlns:a16="http://schemas.microsoft.com/office/drawing/2014/main" xmlns="" id="{483B6180-F288-3444-9189-02F339A5DC3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graphicFrame>
        <p:nvGraphicFramePr>
          <p:cNvPr id="5" name="Table 4">
            <a:extLst>
              <a:ext uri="{FF2B5EF4-FFF2-40B4-BE49-F238E27FC236}">
                <a16:creationId xmlns:a16="http://schemas.microsoft.com/office/drawing/2014/main" xmlns="" id="{6E64D618-87A9-B74F-B7E3-FB5D451361B8}"/>
              </a:ext>
            </a:extLst>
          </p:cNvPr>
          <p:cNvGraphicFramePr>
            <a:graphicFrameLocks noGrp="1"/>
          </p:cNvGraphicFramePr>
          <p:nvPr>
            <p:extLst>
              <p:ext uri="{D42A27DB-BD31-4B8C-83A1-F6EECF244321}">
                <p14:modId xmlns:p14="http://schemas.microsoft.com/office/powerpoint/2010/main" val="1937878364"/>
              </p:ext>
            </p:extLst>
          </p:nvPr>
        </p:nvGraphicFramePr>
        <p:xfrm>
          <a:off x="838200" y="3000975"/>
          <a:ext cx="10343387" cy="2511321"/>
        </p:xfrm>
        <a:graphic>
          <a:graphicData uri="http://schemas.openxmlformats.org/drawingml/2006/table">
            <a:tbl>
              <a:tblPr firstRow="1" bandRow="1"/>
              <a:tblGrid>
                <a:gridCol w="3454885">
                  <a:extLst>
                    <a:ext uri="{9D8B030D-6E8A-4147-A177-3AD203B41FA5}">
                      <a16:colId xmlns:a16="http://schemas.microsoft.com/office/drawing/2014/main" xmlns="" val="1639915758"/>
                    </a:ext>
                  </a:extLst>
                </a:gridCol>
                <a:gridCol w="1102883">
                  <a:extLst>
                    <a:ext uri="{9D8B030D-6E8A-4147-A177-3AD203B41FA5}">
                      <a16:colId xmlns:a16="http://schemas.microsoft.com/office/drawing/2014/main" xmlns="" val="2513442775"/>
                    </a:ext>
                  </a:extLst>
                </a:gridCol>
                <a:gridCol w="1139044">
                  <a:extLst>
                    <a:ext uri="{9D8B030D-6E8A-4147-A177-3AD203B41FA5}">
                      <a16:colId xmlns:a16="http://schemas.microsoft.com/office/drawing/2014/main" xmlns="" val="1923149386"/>
                    </a:ext>
                  </a:extLst>
                </a:gridCol>
                <a:gridCol w="1084804">
                  <a:extLst>
                    <a:ext uri="{9D8B030D-6E8A-4147-A177-3AD203B41FA5}">
                      <a16:colId xmlns:a16="http://schemas.microsoft.com/office/drawing/2014/main" xmlns="" val="3140205588"/>
                    </a:ext>
                  </a:extLst>
                </a:gridCol>
                <a:gridCol w="1066723">
                  <a:extLst>
                    <a:ext uri="{9D8B030D-6E8A-4147-A177-3AD203B41FA5}">
                      <a16:colId xmlns:a16="http://schemas.microsoft.com/office/drawing/2014/main" xmlns="" val="4133546930"/>
                    </a:ext>
                  </a:extLst>
                </a:gridCol>
                <a:gridCol w="1301765">
                  <a:extLst>
                    <a:ext uri="{9D8B030D-6E8A-4147-A177-3AD203B41FA5}">
                      <a16:colId xmlns:a16="http://schemas.microsoft.com/office/drawing/2014/main" xmlns="" val="3603897863"/>
                    </a:ext>
                  </a:extLst>
                </a:gridCol>
                <a:gridCol w="1193283">
                  <a:extLst>
                    <a:ext uri="{9D8B030D-6E8A-4147-A177-3AD203B41FA5}">
                      <a16:colId xmlns:a16="http://schemas.microsoft.com/office/drawing/2014/main" xmlns="" val="3607372485"/>
                    </a:ext>
                  </a:extLst>
                </a:gridCol>
              </a:tblGrid>
              <a:tr h="325509">
                <a:tc rowSpan="2">
                  <a:txBody>
                    <a:bodyPr/>
                    <a:lstStyle/>
                    <a:p>
                      <a:pPr algn="ctr"/>
                      <a:r>
                        <a:rPr lang="en-US" sz="1600" b="0" dirty="0">
                          <a:solidFill>
                            <a:schemeClr val="tx1"/>
                          </a:solidFill>
                          <a:latin typeface="Times New Roman" panose="02020603050405020304" pitchFamily="18" charset="0"/>
                          <a:cs typeface="Times New Roman" panose="02020603050405020304" pitchFamily="18" charset="0"/>
                        </a:rPr>
                        <a:t/>
                      </a:r>
                      <a:br>
                        <a:rPr lang="en-US" sz="1600" b="0" dirty="0">
                          <a:solidFill>
                            <a:schemeClr val="tx1"/>
                          </a:solidFill>
                          <a:latin typeface="Times New Roman" panose="02020603050405020304" pitchFamily="18" charset="0"/>
                          <a:cs typeface="Times New Roman" panose="02020603050405020304" pitchFamily="18" charset="0"/>
                        </a:rPr>
                      </a:br>
                      <a:r>
                        <a:rPr lang="en-US" sz="1600" b="0" dirty="0">
                          <a:solidFill>
                            <a:schemeClr val="tx1"/>
                          </a:solidFill>
                          <a:latin typeface="Times New Roman" panose="02020603050405020304" pitchFamily="18" charset="0"/>
                          <a:cs typeface="Times New Roman" panose="02020603050405020304" pitchFamily="18" charset="0"/>
                        </a:rPr>
                        <a:t>Method</a:t>
                      </a:r>
                    </a:p>
                  </a:txBody>
                  <a:tcPr>
                    <a:lnL w="12700" cap="flat" cmpd="sng" algn="ctr">
                      <a:noFill/>
                      <a:prstDash val="solid"/>
                      <a:round/>
                      <a:headEnd type="none" w="med" len="med"/>
                      <a:tailEnd type="none" w="med" len="med"/>
                    </a:lnL>
                  </a:tcPr>
                </a:tc>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Times New Roman" panose="02020603050405020304" pitchFamily="18" charset="0"/>
                          <a:cs typeface="Times New Roman" panose="02020603050405020304" pitchFamily="18" charset="0"/>
                        </a:rPr>
                        <a:t>Event Type Detection</a:t>
                      </a:r>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Times New Roman" panose="02020603050405020304" pitchFamily="18" charset="0"/>
                          <a:cs typeface="Times New Roman" panose="02020603050405020304" pitchFamily="18" charset="0"/>
                        </a:rPr>
                        <a:t>Argument Role Extraction</a:t>
                      </a:r>
                    </a:p>
                  </a:txBody>
                  <a:tcPr>
                    <a:lnR w="12700" cap="flat" cmpd="sng" algn="ctr">
                      <a:noFill/>
                      <a:prstDash val="solid"/>
                      <a:round/>
                      <a:headEnd type="none" w="med" len="med"/>
                      <a:tailEnd type="none" w="med" len="med"/>
                    </a:ln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863959383"/>
                  </a:ext>
                </a:extLst>
              </a:tr>
              <a:tr h="347241">
                <a:tc vMerge="1">
                  <a:txBody>
                    <a:bodyPr/>
                    <a:lstStyle/>
                    <a:p>
                      <a:endParaRPr lang="en-US" sz="16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en-US" sz="1600" b="0" dirty="0">
                          <a:solidFill>
                            <a:schemeClr val="tx1"/>
                          </a:solidFill>
                          <a:latin typeface="Times New Roman" panose="02020603050405020304" pitchFamily="18" charset="0"/>
                          <a:cs typeface="Times New Roman" panose="02020603050405020304" pitchFamily="18" charset="0"/>
                        </a:rPr>
                        <a:t>P(%)</a:t>
                      </a:r>
                    </a:p>
                  </a:txBody>
                  <a:tcPr>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latin typeface="Times New Roman" panose="02020603050405020304" pitchFamily="18" charset="0"/>
                          <a:cs typeface="Times New Roman" panose="02020603050405020304" pitchFamily="18" charset="0"/>
                        </a:rPr>
                        <a:t>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latin typeface="Times New Roman" panose="02020603050405020304" pitchFamily="18" charset="0"/>
                          <a:cs typeface="Times New Roman" panose="02020603050405020304" pitchFamily="18" charset="0"/>
                        </a:rPr>
                        <a:t>F</a:t>
                      </a:r>
                      <a:r>
                        <a:rPr lang="en-US" sz="1600" b="0" baseline="-25000" dirty="0">
                          <a:solidFill>
                            <a:schemeClr val="tx1"/>
                          </a:solidFill>
                          <a:latin typeface="Times New Roman" panose="02020603050405020304" pitchFamily="18" charset="0"/>
                          <a:cs typeface="Times New Roman" panose="02020603050405020304" pitchFamily="18" charset="0"/>
                        </a:rPr>
                        <a:t>1</a:t>
                      </a:r>
                      <a:r>
                        <a:rPr lang="en-US" sz="1600" b="0" dirty="0">
                          <a:solidFill>
                            <a:schemeClr val="tx1"/>
                          </a:solidFill>
                          <a:latin typeface="Times New Roman" panose="02020603050405020304" pitchFamily="18" charset="0"/>
                          <a:cs typeface="Times New Roman" panose="02020603050405020304" pitchFamily="18" charset="0"/>
                        </a:rPr>
                        <a:t>(%)</a:t>
                      </a:r>
                    </a:p>
                  </a:txBody>
                  <a:tcPr>
                    <a:lnL w="12700" cap="flat" cmpd="sng" algn="ctr">
                      <a:noFill/>
                      <a:prstDash val="solid"/>
                      <a:round/>
                      <a:headEnd type="none" w="med" len="med"/>
                      <a:tailEnd type="none" w="med" len="med"/>
                    </a:lnL>
                  </a:tcPr>
                </a:tc>
                <a:tc>
                  <a:txBody>
                    <a:bodyPr/>
                    <a:lstStyle/>
                    <a:p>
                      <a:pPr algn="ctr"/>
                      <a:r>
                        <a:rPr lang="en-US" sz="1600" b="0" dirty="0">
                          <a:solidFill>
                            <a:schemeClr val="tx1"/>
                          </a:solidFill>
                          <a:latin typeface="Times New Roman" panose="02020603050405020304" pitchFamily="18" charset="0"/>
                          <a:cs typeface="Times New Roman" panose="02020603050405020304" pitchFamily="18" charset="0"/>
                        </a:rPr>
                        <a:t>P(%)</a:t>
                      </a:r>
                    </a:p>
                  </a:txBody>
                  <a:tcPr>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latin typeface="Times New Roman" panose="02020603050405020304" pitchFamily="18" charset="0"/>
                          <a:cs typeface="Times New Roman" panose="02020603050405020304" pitchFamily="18" charset="0"/>
                        </a:rPr>
                        <a:t>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latin typeface="Times New Roman" panose="02020603050405020304" pitchFamily="18" charset="0"/>
                          <a:cs typeface="Times New Roman" panose="02020603050405020304" pitchFamily="18" charset="0"/>
                        </a:rPr>
                        <a:t>F</a:t>
                      </a:r>
                      <a:r>
                        <a:rPr lang="en-US" sz="1600" b="0" baseline="-25000" dirty="0">
                          <a:solidFill>
                            <a:schemeClr val="tx1"/>
                          </a:solidFill>
                          <a:latin typeface="Times New Roman" panose="02020603050405020304" pitchFamily="18" charset="0"/>
                          <a:cs typeface="Times New Roman" panose="02020603050405020304" pitchFamily="18" charset="0"/>
                        </a:rPr>
                        <a:t>1</a:t>
                      </a:r>
                      <a:r>
                        <a:rPr lang="en-US" sz="1600" b="0" dirty="0">
                          <a:solidFill>
                            <a:schemeClr val="tx1"/>
                          </a:solidFill>
                          <a:latin typeface="Times New Roman" panose="02020603050405020304" pitchFamily="18" charset="0"/>
                          <a:cs typeface="Times New Roman" panose="02020603050405020304" pitchFamily="18"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xmlns="" val="2245627922"/>
                  </a:ext>
                </a:extLst>
              </a:tr>
              <a:tr h="44231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err="1">
                          <a:solidFill>
                            <a:schemeClr val="tx1"/>
                          </a:solidFill>
                          <a:latin typeface="Times New Roman" panose="02020603050405020304" pitchFamily="18" charset="0"/>
                          <a:cs typeface="Times New Roman" panose="02020603050405020304" pitchFamily="18" charset="0"/>
                        </a:rPr>
                        <a:t>FC_Graph</a:t>
                      </a:r>
                      <a:r>
                        <a:rPr lang="en-US" sz="1600" b="0" dirty="0">
                          <a:solidFill>
                            <a:schemeClr val="tx1"/>
                          </a:solidFill>
                          <a:latin typeface="Times New Roman" panose="02020603050405020304" pitchFamily="18" charset="0"/>
                          <a:cs typeface="Times New Roman" panose="02020603050405020304" pitchFamily="18" charset="0"/>
                        </a:rPr>
                        <a:t>(Vision-only) [2]</a:t>
                      </a:r>
                    </a:p>
                  </a:txBody>
                  <a:tcPr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36.75 </a:t>
                      </a:r>
                    </a:p>
                  </a:txBody>
                  <a:tcPr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36.75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36.75</a:t>
                      </a:r>
                    </a:p>
                  </a:txBody>
                  <a:tcPr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19.15</a:t>
                      </a:r>
                    </a:p>
                  </a:txBody>
                  <a:tcPr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19.15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19.15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xmlns="" val="3041360715"/>
                  </a:ext>
                </a:extLst>
              </a:tr>
              <a:tr h="41081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Times New Roman" panose="02020603050405020304" pitchFamily="18" charset="0"/>
                          <a:cs typeface="Times New Roman" panose="02020603050405020304" pitchFamily="18" charset="0"/>
                        </a:rPr>
                        <a:t>Multimedia Flat Embedding</a:t>
                      </a: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35.39</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35.39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35.39</a:t>
                      </a: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32.48</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34.24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33.34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xmlns="" val="1013800520"/>
                  </a:ext>
                </a:extLst>
              </a:tr>
              <a:tr h="38174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Times New Roman" panose="02020603050405020304" pitchFamily="18" charset="0"/>
                          <a:cs typeface="Times New Roman" panose="02020603050405020304" pitchFamily="18" charset="0"/>
                        </a:rPr>
                        <a:t>WASE (role-attentive graph)</a:t>
                      </a:r>
                    </a:p>
                  </a:txBody>
                  <a:tcPr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33.23</a:t>
                      </a:r>
                    </a:p>
                  </a:txBody>
                  <a:tcPr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33.23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33.23</a:t>
                      </a:r>
                    </a:p>
                  </a:txBody>
                  <a:tcPr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algn="ctr">
                        <a:lnSpc>
                          <a:spcPct val="150000"/>
                        </a:lnSpc>
                      </a:pPr>
                      <a:r>
                        <a:rPr lang="en-US" sz="1600" b="1" dirty="0">
                          <a:solidFill>
                            <a:schemeClr val="tx1"/>
                          </a:solidFill>
                          <a:latin typeface="Times New Roman" panose="02020603050405020304" pitchFamily="18" charset="0"/>
                          <a:cs typeface="Times New Roman" panose="02020603050405020304" pitchFamily="18" charset="0"/>
                        </a:rPr>
                        <a:t>35.67</a:t>
                      </a:r>
                    </a:p>
                  </a:txBody>
                  <a:tcPr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lnSpc>
                          <a:spcPct val="150000"/>
                        </a:lnSpc>
                      </a:pPr>
                      <a:r>
                        <a:rPr lang="en-US" sz="1600" b="1" dirty="0">
                          <a:solidFill>
                            <a:schemeClr val="tx1"/>
                          </a:solidFill>
                          <a:latin typeface="Times New Roman" panose="02020603050405020304" pitchFamily="18" charset="0"/>
                          <a:cs typeface="Times New Roman" panose="02020603050405020304" pitchFamily="18" charset="0"/>
                        </a:rPr>
                        <a:t>37.26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lnSpc>
                          <a:spcPct val="150000"/>
                        </a:lnSpc>
                      </a:pPr>
                      <a:r>
                        <a:rPr lang="en-US" sz="1600" b="1" dirty="0">
                          <a:solidFill>
                            <a:schemeClr val="tx1"/>
                          </a:solidFill>
                          <a:latin typeface="Times New Roman" panose="02020603050405020304" pitchFamily="18" charset="0"/>
                          <a:cs typeface="Times New Roman" panose="02020603050405020304" pitchFamily="18" charset="0"/>
                        </a:rPr>
                        <a:t>36.45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xmlns="" val="2411582656"/>
                  </a:ext>
                </a:extLst>
              </a:tr>
              <a:tr h="38174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Times New Roman" panose="02020603050405020304" pitchFamily="18" charset="0"/>
                          <a:cs typeface="Times New Roman" panose="02020603050405020304" pitchFamily="18" charset="0"/>
                        </a:rPr>
                        <a:t>WASE (object-based graph)</a:t>
                      </a: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lnSpc>
                          <a:spcPct val="150000"/>
                        </a:lnSpc>
                      </a:pPr>
                      <a:r>
                        <a:rPr lang="en-US" sz="1600" b="1" dirty="0">
                          <a:solidFill>
                            <a:schemeClr val="tx1"/>
                          </a:solidFill>
                          <a:latin typeface="Times New Roman" panose="02020603050405020304" pitchFamily="18" charset="0"/>
                          <a:cs typeface="Times New Roman" panose="02020603050405020304" pitchFamily="18" charset="0"/>
                        </a:rPr>
                        <a:t>48.17</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lnSpc>
                          <a:spcPct val="150000"/>
                        </a:lnSpc>
                      </a:pPr>
                      <a:r>
                        <a:rPr lang="en-US" sz="1600" b="1" dirty="0">
                          <a:solidFill>
                            <a:schemeClr val="tx1"/>
                          </a:solidFill>
                          <a:latin typeface="Times New Roman" panose="02020603050405020304" pitchFamily="18" charset="0"/>
                          <a:cs typeface="Times New Roman" panose="02020603050405020304" pitchFamily="18" charset="0"/>
                        </a:rPr>
                        <a:t>48.17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lnSpc>
                          <a:spcPct val="150000"/>
                        </a:lnSpc>
                      </a:pPr>
                      <a:r>
                        <a:rPr lang="en-US" sz="1600" b="1" dirty="0">
                          <a:solidFill>
                            <a:schemeClr val="tx1"/>
                          </a:solidFill>
                          <a:latin typeface="Times New Roman" panose="02020603050405020304" pitchFamily="18" charset="0"/>
                          <a:cs typeface="Times New Roman" panose="02020603050405020304" pitchFamily="18" charset="0"/>
                        </a:rPr>
                        <a:t>48.17</a:t>
                      </a: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31.23</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13.31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18.66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xmlns="" val="2584327723"/>
                  </a:ext>
                </a:extLst>
              </a:tr>
            </a:tbl>
          </a:graphicData>
        </a:graphic>
      </p:graphicFrame>
      <p:sp>
        <p:nvSpPr>
          <p:cNvPr id="6" name="Rectangle 5">
            <a:extLst>
              <a:ext uri="{FF2B5EF4-FFF2-40B4-BE49-F238E27FC236}">
                <a16:creationId xmlns:a16="http://schemas.microsoft.com/office/drawing/2014/main" xmlns="" id="{4D119F7F-22D9-0F46-B131-6DDC51730338}"/>
              </a:ext>
            </a:extLst>
          </p:cNvPr>
          <p:cNvSpPr/>
          <p:nvPr/>
        </p:nvSpPr>
        <p:spPr>
          <a:xfrm>
            <a:off x="838200" y="5915353"/>
            <a:ext cx="10112577" cy="523220"/>
          </a:xfrm>
          <a:prstGeom prst="rect">
            <a:avLst/>
          </a:prstGeom>
        </p:spPr>
        <p:txBody>
          <a:bodyPr wrap="square">
            <a:spAutoFit/>
          </a:bodyPr>
          <a:lstStyle/>
          <a:p>
            <a:r>
              <a:rPr lang="en-US" dirty="0">
                <a:solidFill>
                  <a:schemeClr val="tx1"/>
                </a:solidFill>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Ruiyu</a:t>
            </a:r>
            <a:r>
              <a:rPr lang="en-US" dirty="0">
                <a:latin typeface="Times New Roman" panose="02020603050405020304" pitchFamily="18" charset="0"/>
                <a:cs typeface="Times New Roman" panose="02020603050405020304" pitchFamily="18" charset="0"/>
              </a:rPr>
              <a:t> Li, Makarand </a:t>
            </a:r>
            <a:r>
              <a:rPr lang="en-US" dirty="0" err="1">
                <a:latin typeface="Times New Roman" panose="02020603050405020304" pitchFamily="18" charset="0"/>
                <a:cs typeface="Times New Roman" panose="02020603050405020304" pitchFamily="18" charset="0"/>
              </a:rPr>
              <a:t>Tapaswi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Renjie</a:t>
            </a:r>
            <a:r>
              <a:rPr lang="en-US" dirty="0">
                <a:latin typeface="Times New Roman" panose="02020603050405020304" pitchFamily="18" charset="0"/>
                <a:cs typeface="Times New Roman" panose="02020603050405020304" pitchFamily="18" charset="0"/>
              </a:rPr>
              <a:t> Liao, </a:t>
            </a:r>
            <a:r>
              <a:rPr lang="en-US" dirty="0" err="1">
                <a:latin typeface="Times New Roman" panose="02020603050405020304" pitchFamily="18" charset="0"/>
                <a:cs typeface="Times New Roman" panose="02020603050405020304" pitchFamily="18" charset="0"/>
              </a:rPr>
              <a:t>Jiaya</a:t>
            </a:r>
            <a:r>
              <a:rPr lang="en-US" dirty="0">
                <a:latin typeface="Times New Roman" panose="02020603050405020304" pitchFamily="18" charset="0"/>
                <a:cs typeface="Times New Roman" panose="02020603050405020304" pitchFamily="18" charset="0"/>
              </a:rPr>
              <a:t> Jia, Raquel </a:t>
            </a:r>
            <a:r>
              <a:rPr lang="en-US" dirty="0" err="1">
                <a:latin typeface="Times New Roman" panose="02020603050405020304" pitchFamily="18" charset="0"/>
                <a:cs typeface="Times New Roman" panose="02020603050405020304" pitchFamily="18" charset="0"/>
              </a:rPr>
              <a:t>Urtasun</a:t>
            </a:r>
            <a:r>
              <a:rPr lang="en-US" dirty="0">
                <a:latin typeface="Times New Roman" panose="02020603050405020304" pitchFamily="18" charset="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Sanja</a:t>
            </a:r>
            <a:r>
              <a:rPr lang="en-US" dirty="0">
                <a:latin typeface="Times New Roman" panose="02020603050405020304" pitchFamily="18" charset="0"/>
                <a:cs typeface="Times New Roman" panose="02020603050405020304" pitchFamily="18" charset="0"/>
              </a:rPr>
              <a:t> Fidler. 2017. Situation recognition with graph neural networks. ICCV 2017</a:t>
            </a:r>
          </a:p>
        </p:txBody>
      </p:sp>
      <p:pic>
        <p:nvPicPr>
          <p:cNvPr id="10" name="Picture 9">
            <a:extLst>
              <a:ext uri="{FF2B5EF4-FFF2-40B4-BE49-F238E27FC236}">
                <a16:creationId xmlns:a16="http://schemas.microsoft.com/office/drawing/2014/main" xmlns="" id="{698BE62B-684D-4B45-939E-D67A3EAE7C8D}"/>
              </a:ext>
            </a:extLst>
          </p:cNvPr>
          <p:cNvPicPr>
            <a:picLocks noChangeAspect="1"/>
          </p:cNvPicPr>
          <p:nvPr/>
        </p:nvPicPr>
        <p:blipFill rotWithShape="1">
          <a:blip r:embed="rId2"/>
          <a:srcRect l="1" r="1307"/>
          <a:stretch/>
        </p:blipFill>
        <p:spPr>
          <a:xfrm>
            <a:off x="9226550" y="549082"/>
            <a:ext cx="1792354" cy="2362200"/>
          </a:xfrm>
          <a:prstGeom prst="rect">
            <a:avLst/>
          </a:prstGeom>
        </p:spPr>
      </p:pic>
    </p:spTree>
    <p:extLst>
      <p:ext uri="{BB962C8B-B14F-4D97-AF65-F5344CB8AC3E}">
        <p14:creationId xmlns:p14="http://schemas.microsoft.com/office/powerpoint/2010/main" val="357878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493B63C1-EDF0-3A4F-85CD-D9F976907BE1}"/>
              </a:ext>
            </a:extLst>
          </p:cNvPr>
          <p:cNvSpPr>
            <a:spLocks noGrp="1"/>
          </p:cNvSpPr>
          <p:nvPr>
            <p:ph type="body" idx="1"/>
          </p:nvPr>
        </p:nvSpPr>
        <p:spPr>
          <a:xfrm>
            <a:off x="838200" y="1231900"/>
            <a:ext cx="10629900" cy="4318000"/>
          </a:xfrm>
        </p:spPr>
        <p:txBody>
          <a:bodyPr>
            <a:normAutofit/>
          </a:bodyPr>
          <a:lstStyle/>
          <a:p>
            <a:r>
              <a:rPr lang="en-US" dirty="0" smtClean="0"/>
              <a:t>Evaluation: correctness of localization</a:t>
            </a:r>
            <a:endParaRPr lang="en-US" dirty="0"/>
          </a:p>
          <a:p>
            <a:pPr lvl="1"/>
            <a:r>
              <a:rPr lang="en-US" dirty="0"/>
              <a:t>Attention based methods, compared with ground truth union bounding </a:t>
            </a:r>
            <a:r>
              <a:rPr lang="en-US" dirty="0" smtClean="0"/>
              <a:t>box:</a:t>
            </a:r>
            <a:endParaRPr lang="en-US" dirty="0"/>
          </a:p>
          <a:p>
            <a:pPr lvl="2"/>
            <a:r>
              <a:rPr lang="en-US" dirty="0"/>
              <a:t>Attention Pointing Game[3]: correct if the attention peak falls into the ground truth union bounding box</a:t>
            </a:r>
          </a:p>
          <a:p>
            <a:pPr lvl="2"/>
            <a:r>
              <a:rPr lang="en-US" dirty="0"/>
              <a:t>Attention Correctness[3]: correct if </a:t>
            </a:r>
            <a:r>
              <a:rPr lang="en-US" dirty="0" smtClean="0"/>
              <a:t>at least 50</a:t>
            </a:r>
            <a:r>
              <a:rPr lang="en-US" dirty="0"/>
              <a:t>% of the attention </a:t>
            </a:r>
            <a:r>
              <a:rPr lang="en-US" dirty="0" err="1"/>
              <a:t>heatmap</a:t>
            </a:r>
            <a:r>
              <a:rPr lang="en-US" dirty="0"/>
              <a:t> </a:t>
            </a:r>
            <a:r>
              <a:rPr lang="en-US" dirty="0" smtClean="0"/>
              <a:t>falls </a:t>
            </a:r>
            <a:r>
              <a:rPr lang="en-US" dirty="0"/>
              <a:t>into the ground truth union bounding box</a:t>
            </a:r>
          </a:p>
          <a:p>
            <a:pPr lvl="2"/>
            <a:r>
              <a:rPr lang="en-US" dirty="0"/>
              <a:t>Attention Bounding Box </a:t>
            </a:r>
            <a:r>
              <a:rPr lang="en-US" dirty="0" err="1"/>
              <a:t>IoU</a:t>
            </a:r>
            <a:r>
              <a:rPr lang="en-US" dirty="0"/>
              <a:t> (Intersection over Union): correct if </a:t>
            </a:r>
            <a:r>
              <a:rPr lang="en-US" dirty="0" err="1"/>
              <a:t>IoU</a:t>
            </a:r>
            <a:r>
              <a:rPr lang="en-US" dirty="0"/>
              <a:t> larger than 0.5</a:t>
            </a:r>
          </a:p>
          <a:p>
            <a:pPr lvl="1"/>
            <a:r>
              <a:rPr lang="en-US" dirty="0"/>
              <a:t>Object based methods, compared with ground truth instance bounding box:</a:t>
            </a:r>
          </a:p>
          <a:p>
            <a:pPr lvl="2"/>
            <a:r>
              <a:rPr lang="en-US" dirty="0"/>
              <a:t>Object Bounding Box </a:t>
            </a:r>
            <a:r>
              <a:rPr lang="en-US" dirty="0" err="1"/>
              <a:t>IoU</a:t>
            </a:r>
            <a:r>
              <a:rPr lang="en-US" dirty="0"/>
              <a:t> (Intersection over Union): correct if </a:t>
            </a:r>
            <a:r>
              <a:rPr lang="en-US" dirty="0" err="1"/>
              <a:t>IoU</a:t>
            </a:r>
            <a:r>
              <a:rPr lang="en-US" dirty="0"/>
              <a:t> larger than 0.5</a:t>
            </a:r>
          </a:p>
          <a:p>
            <a:pPr lvl="2"/>
            <a:endParaRPr lang="en-US" dirty="0"/>
          </a:p>
          <a:p>
            <a:pPr lvl="2"/>
            <a:endParaRPr lang="en-US" dirty="0"/>
          </a:p>
          <a:p>
            <a:endParaRPr lang="en-US" dirty="0"/>
          </a:p>
        </p:txBody>
      </p:sp>
      <p:sp>
        <p:nvSpPr>
          <p:cNvPr id="2" name="Title 1">
            <a:extLst>
              <a:ext uri="{FF2B5EF4-FFF2-40B4-BE49-F238E27FC236}">
                <a16:creationId xmlns:a16="http://schemas.microsoft.com/office/drawing/2014/main" xmlns="" id="{FDFA01F5-9145-9B49-A8D2-9A4ED05FEEBF}"/>
              </a:ext>
            </a:extLst>
          </p:cNvPr>
          <p:cNvSpPr>
            <a:spLocks noGrp="1"/>
          </p:cNvSpPr>
          <p:nvPr>
            <p:ph type="title"/>
          </p:nvPr>
        </p:nvSpPr>
        <p:spPr/>
        <p:txBody>
          <a:bodyPr>
            <a:normAutofit/>
          </a:bodyPr>
          <a:lstStyle/>
          <a:p>
            <a:r>
              <a:rPr lang="en-US" b="1" dirty="0"/>
              <a:t>Experiments on </a:t>
            </a:r>
            <a:r>
              <a:rPr lang="en-US" b="1" dirty="0" smtClean="0"/>
              <a:t>New Multimedia Data</a:t>
            </a:r>
            <a:endParaRPr lang="en-US" dirty="0"/>
          </a:p>
        </p:txBody>
      </p:sp>
      <p:sp>
        <p:nvSpPr>
          <p:cNvPr id="4" name="Slide Number Placeholder 3">
            <a:extLst>
              <a:ext uri="{FF2B5EF4-FFF2-40B4-BE49-F238E27FC236}">
                <a16:creationId xmlns:a16="http://schemas.microsoft.com/office/drawing/2014/main" xmlns="" id="{79AC65DA-DFE8-774F-94D5-CCBAAFC845D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a:p>
        </p:txBody>
      </p:sp>
      <p:sp>
        <p:nvSpPr>
          <p:cNvPr id="17" name="Rectangle 16">
            <a:extLst>
              <a:ext uri="{FF2B5EF4-FFF2-40B4-BE49-F238E27FC236}">
                <a16:creationId xmlns:a16="http://schemas.microsoft.com/office/drawing/2014/main" xmlns="" id="{76CADEFF-7928-B841-820B-3198D22774FC}"/>
              </a:ext>
            </a:extLst>
          </p:cNvPr>
          <p:cNvSpPr/>
          <p:nvPr/>
        </p:nvSpPr>
        <p:spPr>
          <a:xfrm>
            <a:off x="838200" y="6015692"/>
            <a:ext cx="10112577" cy="523220"/>
          </a:xfrm>
          <a:prstGeom prst="rect">
            <a:avLst/>
          </a:prstGeom>
        </p:spPr>
        <p:txBody>
          <a:bodyPr wrap="square">
            <a:spAutoFit/>
          </a:bodyPr>
          <a:lstStyle/>
          <a:p>
            <a:r>
              <a:rPr lang="en-US" dirty="0">
                <a:solidFill>
                  <a:schemeClr val="tx1"/>
                </a:solidFill>
                <a:latin typeface="Times New Roman" panose="02020603050405020304" pitchFamily="18" charset="0"/>
                <a:cs typeface="Times New Roman" panose="02020603050405020304" pitchFamily="18" charset="0"/>
              </a:rPr>
              <a:t>[1] </a:t>
            </a:r>
            <a:r>
              <a:rPr lang="en-US" dirty="0">
                <a:latin typeface="Times New Roman" panose="02020603050405020304" pitchFamily="18" charset="0"/>
                <a:cs typeface="Times New Roman" panose="02020603050405020304" pitchFamily="18" charset="0"/>
              </a:rPr>
              <a:t>Akbari, H., </a:t>
            </a:r>
            <a:r>
              <a:rPr lang="en-US" dirty="0" err="1">
                <a:latin typeface="Times New Roman" panose="02020603050405020304" pitchFamily="18" charset="0"/>
                <a:cs typeface="Times New Roman" panose="02020603050405020304" pitchFamily="18" charset="0"/>
              </a:rPr>
              <a:t>Karaman</a:t>
            </a:r>
            <a:r>
              <a:rPr lang="en-US" dirty="0">
                <a:latin typeface="Times New Roman" panose="02020603050405020304" pitchFamily="18" charset="0"/>
                <a:cs typeface="Times New Roman" panose="02020603050405020304" pitchFamily="18" charset="0"/>
              </a:rPr>
              <a:t>, S., Bhargava, S., Chen, B., </a:t>
            </a:r>
            <a:r>
              <a:rPr lang="en-US" dirty="0" err="1">
                <a:latin typeface="Times New Roman" panose="02020603050405020304" pitchFamily="18" charset="0"/>
                <a:cs typeface="Times New Roman" panose="02020603050405020304" pitchFamily="18" charset="0"/>
              </a:rPr>
              <a:t>Vondrick</a:t>
            </a:r>
            <a:r>
              <a:rPr lang="en-US" dirty="0">
                <a:latin typeface="Times New Roman" panose="02020603050405020304" pitchFamily="18" charset="0"/>
                <a:cs typeface="Times New Roman" panose="02020603050405020304" pitchFamily="18" charset="0"/>
              </a:rPr>
              <a:t>, C., &amp; Chang, S. F. (2019). Multi-level Multimodal Common Semantic Space for Image-Phrase Grounding. CVPR 2019 (pp. 12476-12486). </a:t>
            </a:r>
          </a:p>
        </p:txBody>
      </p:sp>
      <p:graphicFrame>
        <p:nvGraphicFramePr>
          <p:cNvPr id="6" name="Table 5">
            <a:extLst>
              <a:ext uri="{FF2B5EF4-FFF2-40B4-BE49-F238E27FC236}">
                <a16:creationId xmlns:a16="http://schemas.microsoft.com/office/drawing/2014/main" xmlns="" id="{E3C96173-9793-4444-90FC-9465DEBA603E}"/>
              </a:ext>
            </a:extLst>
          </p:cNvPr>
          <p:cNvGraphicFramePr>
            <a:graphicFrameLocks noGrp="1"/>
          </p:cNvGraphicFramePr>
          <p:nvPr>
            <p:extLst>
              <p:ext uri="{D42A27DB-BD31-4B8C-83A1-F6EECF244321}">
                <p14:modId xmlns:p14="http://schemas.microsoft.com/office/powerpoint/2010/main" val="1775512345"/>
              </p:ext>
            </p:extLst>
          </p:nvPr>
        </p:nvGraphicFramePr>
        <p:xfrm>
          <a:off x="838200" y="4293637"/>
          <a:ext cx="10343387" cy="1596921"/>
        </p:xfrm>
        <a:graphic>
          <a:graphicData uri="http://schemas.openxmlformats.org/drawingml/2006/table">
            <a:tbl>
              <a:tblPr firstRow="1" bandRow="1"/>
              <a:tblGrid>
                <a:gridCol w="3454885">
                  <a:extLst>
                    <a:ext uri="{9D8B030D-6E8A-4147-A177-3AD203B41FA5}">
                      <a16:colId xmlns:a16="http://schemas.microsoft.com/office/drawing/2014/main" xmlns="" val="1639915758"/>
                    </a:ext>
                  </a:extLst>
                </a:gridCol>
                <a:gridCol w="1102883">
                  <a:extLst>
                    <a:ext uri="{9D8B030D-6E8A-4147-A177-3AD203B41FA5}">
                      <a16:colId xmlns:a16="http://schemas.microsoft.com/office/drawing/2014/main" xmlns="" val="2513442775"/>
                    </a:ext>
                  </a:extLst>
                </a:gridCol>
                <a:gridCol w="1139044">
                  <a:extLst>
                    <a:ext uri="{9D8B030D-6E8A-4147-A177-3AD203B41FA5}">
                      <a16:colId xmlns:a16="http://schemas.microsoft.com/office/drawing/2014/main" xmlns="" val="1923149386"/>
                    </a:ext>
                  </a:extLst>
                </a:gridCol>
                <a:gridCol w="1084804">
                  <a:extLst>
                    <a:ext uri="{9D8B030D-6E8A-4147-A177-3AD203B41FA5}">
                      <a16:colId xmlns:a16="http://schemas.microsoft.com/office/drawing/2014/main" xmlns="" val="3140205588"/>
                    </a:ext>
                  </a:extLst>
                </a:gridCol>
                <a:gridCol w="1066723">
                  <a:extLst>
                    <a:ext uri="{9D8B030D-6E8A-4147-A177-3AD203B41FA5}">
                      <a16:colId xmlns:a16="http://schemas.microsoft.com/office/drawing/2014/main" xmlns="" val="4133546930"/>
                    </a:ext>
                  </a:extLst>
                </a:gridCol>
                <a:gridCol w="1301765">
                  <a:extLst>
                    <a:ext uri="{9D8B030D-6E8A-4147-A177-3AD203B41FA5}">
                      <a16:colId xmlns:a16="http://schemas.microsoft.com/office/drawing/2014/main" xmlns="" val="3603897863"/>
                    </a:ext>
                  </a:extLst>
                </a:gridCol>
                <a:gridCol w="1193283">
                  <a:extLst>
                    <a:ext uri="{9D8B030D-6E8A-4147-A177-3AD203B41FA5}">
                      <a16:colId xmlns:a16="http://schemas.microsoft.com/office/drawing/2014/main" xmlns="" val="3607372485"/>
                    </a:ext>
                  </a:extLst>
                </a:gridCol>
              </a:tblGrid>
              <a:tr h="325509">
                <a:tc rowSpan="2">
                  <a:txBody>
                    <a:bodyPr/>
                    <a:lstStyle/>
                    <a:p>
                      <a:pPr algn="ctr"/>
                      <a:r>
                        <a:rPr lang="en-US" sz="1600" b="0" dirty="0">
                          <a:solidFill>
                            <a:schemeClr val="tx1"/>
                          </a:solidFill>
                          <a:latin typeface="Times New Roman" panose="02020603050405020304" pitchFamily="18" charset="0"/>
                          <a:cs typeface="Times New Roman" panose="02020603050405020304" pitchFamily="18" charset="0"/>
                        </a:rPr>
                        <a:t/>
                      </a:r>
                      <a:br>
                        <a:rPr lang="en-US" sz="1600" b="0" dirty="0">
                          <a:solidFill>
                            <a:schemeClr val="tx1"/>
                          </a:solidFill>
                          <a:latin typeface="Times New Roman" panose="02020603050405020304" pitchFamily="18" charset="0"/>
                          <a:cs typeface="Times New Roman" panose="02020603050405020304" pitchFamily="18" charset="0"/>
                        </a:rPr>
                      </a:br>
                      <a:r>
                        <a:rPr lang="en-US" sz="1600" b="0" dirty="0">
                          <a:solidFill>
                            <a:schemeClr val="tx1"/>
                          </a:solidFill>
                          <a:latin typeface="Times New Roman" panose="02020603050405020304" pitchFamily="18" charset="0"/>
                          <a:cs typeface="Times New Roman" panose="02020603050405020304" pitchFamily="18" charset="0"/>
                        </a:rPr>
                        <a:t>Method</a:t>
                      </a:r>
                    </a:p>
                  </a:txBody>
                  <a:tcPr>
                    <a:lnL w="12700" cap="flat" cmpd="sng" algn="ctr">
                      <a:noFill/>
                      <a:prstDash val="solid"/>
                      <a:round/>
                      <a:headEnd type="none" w="med" len="med"/>
                      <a:tailEnd type="none" w="med" len="med"/>
                    </a:lnL>
                  </a:tcPr>
                </a:tc>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Times New Roman" panose="02020603050405020304" pitchFamily="18" charset="0"/>
                          <a:cs typeface="Times New Roman" panose="02020603050405020304" pitchFamily="18" charset="0"/>
                        </a:rPr>
                        <a:t>Event Type Detection</a:t>
                      </a:r>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Times New Roman" panose="02020603050405020304" pitchFamily="18" charset="0"/>
                          <a:cs typeface="Times New Roman" panose="02020603050405020304" pitchFamily="18" charset="0"/>
                        </a:rPr>
                        <a:t>Argument Role Extraction</a:t>
                      </a:r>
                    </a:p>
                  </a:txBody>
                  <a:tcPr>
                    <a:lnR w="12700" cap="flat" cmpd="sng" algn="ctr">
                      <a:noFill/>
                      <a:prstDash val="solid"/>
                      <a:round/>
                      <a:headEnd type="none" w="med" len="med"/>
                      <a:tailEnd type="none" w="med" len="med"/>
                    </a:ln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863959383"/>
                  </a:ext>
                </a:extLst>
              </a:tr>
              <a:tr h="347241">
                <a:tc vMerge="1">
                  <a:txBody>
                    <a:bodyPr/>
                    <a:lstStyle/>
                    <a:p>
                      <a:endParaRPr lang="en-US" sz="16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en-US" sz="1600" b="0" dirty="0">
                          <a:solidFill>
                            <a:schemeClr val="tx1"/>
                          </a:solidFill>
                          <a:latin typeface="Times New Roman" panose="02020603050405020304" pitchFamily="18" charset="0"/>
                          <a:cs typeface="Times New Roman" panose="02020603050405020304" pitchFamily="18" charset="0"/>
                        </a:rPr>
                        <a:t>P(%)</a:t>
                      </a:r>
                    </a:p>
                  </a:txBody>
                  <a:tcPr>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latin typeface="Times New Roman" panose="02020603050405020304" pitchFamily="18" charset="0"/>
                          <a:cs typeface="Times New Roman" panose="02020603050405020304" pitchFamily="18" charset="0"/>
                        </a:rPr>
                        <a:t>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latin typeface="Times New Roman" panose="02020603050405020304" pitchFamily="18" charset="0"/>
                          <a:cs typeface="Times New Roman" panose="02020603050405020304" pitchFamily="18" charset="0"/>
                        </a:rPr>
                        <a:t>F</a:t>
                      </a:r>
                      <a:r>
                        <a:rPr lang="en-US" sz="1600" b="0" baseline="-25000" dirty="0">
                          <a:solidFill>
                            <a:schemeClr val="tx1"/>
                          </a:solidFill>
                          <a:latin typeface="Times New Roman" panose="02020603050405020304" pitchFamily="18" charset="0"/>
                          <a:cs typeface="Times New Roman" panose="02020603050405020304" pitchFamily="18" charset="0"/>
                        </a:rPr>
                        <a:t>1</a:t>
                      </a:r>
                      <a:r>
                        <a:rPr lang="en-US" sz="1600" b="0" dirty="0">
                          <a:solidFill>
                            <a:schemeClr val="tx1"/>
                          </a:solidFill>
                          <a:latin typeface="Times New Roman" panose="02020603050405020304" pitchFamily="18" charset="0"/>
                          <a:cs typeface="Times New Roman" panose="02020603050405020304" pitchFamily="18" charset="0"/>
                        </a:rPr>
                        <a:t>(%)</a:t>
                      </a:r>
                    </a:p>
                  </a:txBody>
                  <a:tcPr>
                    <a:lnL w="12700" cap="flat" cmpd="sng" algn="ctr">
                      <a:noFill/>
                      <a:prstDash val="solid"/>
                      <a:round/>
                      <a:headEnd type="none" w="med" len="med"/>
                      <a:tailEnd type="none" w="med" len="med"/>
                    </a:lnL>
                  </a:tcPr>
                </a:tc>
                <a:tc>
                  <a:txBody>
                    <a:bodyPr/>
                    <a:lstStyle/>
                    <a:p>
                      <a:pPr algn="ctr"/>
                      <a:r>
                        <a:rPr lang="en-US" sz="1600" b="0" dirty="0">
                          <a:solidFill>
                            <a:schemeClr val="tx1"/>
                          </a:solidFill>
                          <a:latin typeface="Times New Roman" panose="02020603050405020304" pitchFamily="18" charset="0"/>
                          <a:cs typeface="Times New Roman" panose="02020603050405020304" pitchFamily="18" charset="0"/>
                        </a:rPr>
                        <a:t>P(%)</a:t>
                      </a:r>
                    </a:p>
                  </a:txBody>
                  <a:tcPr>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latin typeface="Times New Roman" panose="02020603050405020304" pitchFamily="18" charset="0"/>
                          <a:cs typeface="Times New Roman" panose="02020603050405020304" pitchFamily="18" charset="0"/>
                        </a:rPr>
                        <a:t>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latin typeface="Times New Roman" panose="02020603050405020304" pitchFamily="18" charset="0"/>
                          <a:cs typeface="Times New Roman" panose="02020603050405020304" pitchFamily="18" charset="0"/>
                        </a:rPr>
                        <a:t>F</a:t>
                      </a:r>
                      <a:r>
                        <a:rPr lang="en-US" sz="1600" b="0" baseline="-25000" dirty="0">
                          <a:solidFill>
                            <a:schemeClr val="tx1"/>
                          </a:solidFill>
                          <a:latin typeface="Times New Roman" panose="02020603050405020304" pitchFamily="18" charset="0"/>
                          <a:cs typeface="Times New Roman" panose="02020603050405020304" pitchFamily="18" charset="0"/>
                        </a:rPr>
                        <a:t>1</a:t>
                      </a:r>
                      <a:r>
                        <a:rPr lang="en-US" sz="1600" b="0" dirty="0">
                          <a:solidFill>
                            <a:schemeClr val="tx1"/>
                          </a:solidFill>
                          <a:latin typeface="Times New Roman" panose="02020603050405020304" pitchFamily="18" charset="0"/>
                          <a:cs typeface="Times New Roman" panose="02020603050405020304" pitchFamily="18"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xmlns="" val="2245627922"/>
                  </a:ext>
                </a:extLst>
              </a:tr>
              <a:tr h="41081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Times New Roman" panose="02020603050405020304" pitchFamily="18" charset="0"/>
                          <a:cs typeface="Times New Roman" panose="02020603050405020304" pitchFamily="18" charset="0"/>
                        </a:rPr>
                        <a:t>Multimedia Flat Embedding</a:t>
                      </a:r>
                    </a:p>
                  </a:txBody>
                  <a:tcPr anchor="ctr">
                    <a:lnL w="12700" cap="flat" cmpd="sng" algn="ctr">
                      <a:noFill/>
                      <a:prstDash val="solid"/>
                      <a:round/>
                      <a:headEnd type="none" w="med" len="med"/>
                      <a:tailEnd type="none" w="med" len="med"/>
                    </a:lnL>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12.71</a:t>
                      </a:r>
                    </a:p>
                  </a:txBody>
                  <a:tcPr anchor="ctr">
                    <a:lnR w="12700" cap="flat" cmpd="sng" algn="ctr">
                      <a:noFill/>
                      <a:prstDash val="solid"/>
                      <a:round/>
                      <a:headEnd type="none" w="med" len="med"/>
                      <a:tailEnd type="none" w="med" len="med"/>
                    </a:lnR>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52.14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20.43</a:t>
                      </a:r>
                    </a:p>
                  </a:txBody>
                  <a:tcPr anchor="ctr">
                    <a:lnL w="12700" cap="flat" cmpd="sng" algn="ctr">
                      <a:noFill/>
                      <a:prstDash val="solid"/>
                      <a:round/>
                      <a:headEnd type="none" w="med" len="med"/>
                      <a:tailEnd type="none" w="med" len="med"/>
                    </a:lnL>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13.35</a:t>
                      </a:r>
                    </a:p>
                  </a:txBody>
                  <a:tcPr anchor="ctr">
                    <a:lnR w="12700" cap="flat" cmpd="sng" algn="ctr">
                      <a:noFill/>
                      <a:prstDash val="solid"/>
                      <a:round/>
                      <a:headEnd type="none" w="med" len="med"/>
                      <a:tailEnd type="none" w="med" len="med"/>
                    </a:lnR>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20.87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lnSpc>
                          <a:spcPct val="150000"/>
                        </a:lnSpc>
                      </a:pPr>
                      <a:r>
                        <a:rPr lang="en-US" sz="1600" b="0" dirty="0">
                          <a:solidFill>
                            <a:schemeClr val="tx1"/>
                          </a:solidFill>
                          <a:latin typeface="Times New Roman" panose="02020603050405020304" pitchFamily="18" charset="0"/>
                          <a:cs typeface="Times New Roman" panose="02020603050405020304" pitchFamily="18" charset="0"/>
                        </a:rPr>
                        <a:t>16.28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xmlns="" val="1013800520"/>
                  </a:ext>
                </a:extLst>
              </a:tr>
              <a:tr h="36127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Times New Roman" panose="02020603050405020304" pitchFamily="18" charset="0"/>
                          <a:cs typeface="Times New Roman" panose="02020603050405020304" pitchFamily="18" charset="0"/>
                        </a:rPr>
                        <a:t>WASE</a:t>
                      </a:r>
                      <a:r>
                        <a:rPr lang="zh-CN" altLang="en-US" sz="1600" b="0" dirty="0">
                          <a:solidFill>
                            <a:schemeClr val="tx1"/>
                          </a:solidFill>
                          <a:latin typeface="Times New Roman" panose="02020603050405020304" pitchFamily="18" charset="0"/>
                          <a:cs typeface="Times New Roman" panose="02020603050405020304" pitchFamily="18" charset="0"/>
                        </a:rPr>
                        <a:t> </a:t>
                      </a:r>
                      <a:r>
                        <a:rPr lang="en-US" altLang="zh-CN" sz="1600" b="0" dirty="0">
                          <a:solidFill>
                            <a:schemeClr val="tx1"/>
                          </a:solidFill>
                          <a:latin typeface="Times New Roman" panose="02020603050405020304" pitchFamily="18" charset="0"/>
                          <a:cs typeface="Times New Roman" panose="02020603050405020304" pitchFamily="18" charset="0"/>
                        </a:rPr>
                        <a:t>(attention pointing game)</a:t>
                      </a:r>
                      <a:endParaRPr lang="en-US" sz="1600" b="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algn="ctr">
                        <a:lnSpc>
                          <a:spcPct val="150000"/>
                        </a:lnSpc>
                      </a:pPr>
                      <a:r>
                        <a:rPr lang="en-US" sz="1600" b="1" dirty="0">
                          <a:solidFill>
                            <a:schemeClr val="tx1"/>
                          </a:solidFill>
                          <a:latin typeface="Times New Roman" panose="02020603050405020304" pitchFamily="18" charset="0"/>
                          <a:cs typeface="Times New Roman" panose="02020603050405020304" pitchFamily="18" charset="0"/>
                        </a:rPr>
                        <a:t>13.40</a:t>
                      </a:r>
                    </a:p>
                  </a:txBody>
                  <a:tcPr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lnSpc>
                          <a:spcPct val="150000"/>
                        </a:lnSpc>
                      </a:pPr>
                      <a:r>
                        <a:rPr lang="en-US" sz="1600" b="1" dirty="0">
                          <a:solidFill>
                            <a:schemeClr val="tx1"/>
                          </a:solidFill>
                          <a:latin typeface="Times New Roman" panose="02020603050405020304" pitchFamily="18" charset="0"/>
                          <a:cs typeface="Times New Roman" panose="02020603050405020304" pitchFamily="18" charset="0"/>
                        </a:rPr>
                        <a:t>54.25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lnSpc>
                          <a:spcPct val="150000"/>
                        </a:lnSpc>
                      </a:pPr>
                      <a:r>
                        <a:rPr lang="en-US" sz="1600" b="1" dirty="0">
                          <a:solidFill>
                            <a:schemeClr val="tx1"/>
                          </a:solidFill>
                          <a:latin typeface="Times New Roman" panose="02020603050405020304" pitchFamily="18" charset="0"/>
                          <a:cs typeface="Times New Roman" panose="02020603050405020304" pitchFamily="18" charset="0"/>
                        </a:rPr>
                        <a:t>30.74</a:t>
                      </a:r>
                    </a:p>
                  </a:txBody>
                  <a:tcPr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algn="ctr">
                        <a:lnSpc>
                          <a:spcPct val="150000"/>
                        </a:lnSpc>
                      </a:pPr>
                      <a:r>
                        <a:rPr lang="en-US" sz="1600" b="1" dirty="0">
                          <a:solidFill>
                            <a:schemeClr val="tx1"/>
                          </a:solidFill>
                          <a:latin typeface="Times New Roman" panose="02020603050405020304" pitchFamily="18" charset="0"/>
                          <a:cs typeface="Times New Roman" panose="02020603050405020304" pitchFamily="18" charset="0"/>
                        </a:rPr>
                        <a:t>16.02</a:t>
                      </a:r>
                    </a:p>
                  </a:txBody>
                  <a:tcPr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lnSpc>
                          <a:spcPct val="150000"/>
                        </a:lnSpc>
                      </a:pPr>
                      <a:r>
                        <a:rPr lang="en-US" sz="1600" b="1" dirty="0">
                          <a:solidFill>
                            <a:schemeClr val="tx1"/>
                          </a:solidFill>
                          <a:latin typeface="Times New Roman" panose="02020603050405020304" pitchFamily="18" charset="0"/>
                          <a:cs typeface="Times New Roman" panose="02020603050405020304" pitchFamily="18" charset="0"/>
                        </a:rPr>
                        <a:t>22.64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lnSpc>
                          <a:spcPct val="150000"/>
                        </a:lnSpc>
                      </a:pPr>
                      <a:r>
                        <a:rPr lang="en-US" sz="1600" b="1" dirty="0">
                          <a:solidFill>
                            <a:schemeClr val="tx1"/>
                          </a:solidFill>
                          <a:latin typeface="Times New Roman" panose="02020603050405020304" pitchFamily="18" charset="0"/>
                          <a:cs typeface="Times New Roman" panose="02020603050405020304" pitchFamily="18" charset="0"/>
                        </a:rPr>
                        <a:t>18.76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xmlns="" val="2411582656"/>
                  </a:ext>
                </a:extLst>
              </a:tr>
            </a:tbl>
          </a:graphicData>
        </a:graphic>
      </p:graphicFrame>
    </p:spTree>
    <p:extLst>
      <p:ext uri="{BB962C8B-B14F-4D97-AF65-F5344CB8AC3E}">
        <p14:creationId xmlns:p14="http://schemas.microsoft.com/office/powerpoint/2010/main" val="2113209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g646d1fd5dd_0_8"/>
          <p:cNvSpPr txBox="1">
            <a:spLocks noGrp="1"/>
          </p:cNvSpPr>
          <p:nvPr>
            <p:ph type="title"/>
          </p:nvPr>
        </p:nvSpPr>
        <p:spPr>
          <a:xfrm>
            <a:off x="838200" y="365125"/>
            <a:ext cx="10515600" cy="68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1" dirty="0" smtClean="0"/>
              <a:t>Visual </a:t>
            </a:r>
            <a:r>
              <a:rPr lang="en-US" b="1" dirty="0"/>
              <a:t>Role Extraction </a:t>
            </a:r>
            <a:r>
              <a:rPr lang="en-US" b="1" dirty="0" smtClean="0"/>
              <a:t>Output Example</a:t>
            </a:r>
            <a:endParaRPr b="1" dirty="0"/>
          </a:p>
        </p:txBody>
      </p:sp>
      <p:sp>
        <p:nvSpPr>
          <p:cNvPr id="93" name="Google Shape;93;g646d1fd5dd_0_8"/>
          <p:cNvSpPr txBox="1">
            <a:spLocks noGrp="1"/>
          </p:cNvSpPr>
          <p:nvPr>
            <p:ph type="body" idx="1"/>
          </p:nvPr>
        </p:nvSpPr>
        <p:spPr>
          <a:xfrm>
            <a:off x="838200" y="1231900"/>
            <a:ext cx="10515600" cy="4945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94" name="Google Shape;94;g646d1fd5dd_0_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pic>
        <p:nvPicPr>
          <p:cNvPr id="3" name="Picture 2">
            <a:extLst>
              <a:ext uri="{FF2B5EF4-FFF2-40B4-BE49-F238E27FC236}">
                <a16:creationId xmlns:a16="http://schemas.microsoft.com/office/drawing/2014/main" xmlns="" id="{28A169F5-7925-5341-855E-8B27B9AD87F3}"/>
              </a:ext>
            </a:extLst>
          </p:cNvPr>
          <p:cNvPicPr>
            <a:picLocks noChangeAspect="1"/>
          </p:cNvPicPr>
          <p:nvPr/>
        </p:nvPicPr>
        <p:blipFill rotWithShape="1">
          <a:blip r:embed="rId3"/>
          <a:srcRect t="335" r="729"/>
          <a:stretch/>
        </p:blipFill>
        <p:spPr>
          <a:xfrm>
            <a:off x="241299" y="1061150"/>
            <a:ext cx="11621357" cy="2527165"/>
          </a:xfrm>
          <a:prstGeom prst="rect">
            <a:avLst/>
          </a:prstGeom>
        </p:spPr>
      </p:pic>
      <p:pic>
        <p:nvPicPr>
          <p:cNvPr id="5" name="Picture 4">
            <a:extLst>
              <a:ext uri="{FF2B5EF4-FFF2-40B4-BE49-F238E27FC236}">
                <a16:creationId xmlns:a16="http://schemas.microsoft.com/office/drawing/2014/main" xmlns="" id="{41208EB1-D277-7C4A-8EC9-B7472CD1317D}"/>
              </a:ext>
            </a:extLst>
          </p:cNvPr>
          <p:cNvPicPr>
            <a:picLocks noChangeAspect="1"/>
          </p:cNvPicPr>
          <p:nvPr/>
        </p:nvPicPr>
        <p:blipFill>
          <a:blip r:embed="rId4"/>
          <a:stretch>
            <a:fillRect/>
          </a:stretch>
        </p:blipFill>
        <p:spPr>
          <a:xfrm>
            <a:off x="609600" y="3780700"/>
            <a:ext cx="10972800" cy="3111500"/>
          </a:xfrm>
          <a:prstGeom prst="rect">
            <a:avLst/>
          </a:prstGeom>
        </p:spPr>
      </p:pic>
    </p:spTree>
    <p:extLst>
      <p:ext uri="{BB962C8B-B14F-4D97-AF65-F5344CB8AC3E}">
        <p14:creationId xmlns:p14="http://schemas.microsoft.com/office/powerpoint/2010/main" val="503392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974C31-4C7C-204E-AC17-808AE9A565FD}"/>
              </a:ext>
            </a:extLst>
          </p:cNvPr>
          <p:cNvSpPr>
            <a:spLocks noGrp="1"/>
          </p:cNvSpPr>
          <p:nvPr>
            <p:ph type="title"/>
          </p:nvPr>
        </p:nvSpPr>
        <p:spPr>
          <a:xfrm>
            <a:off x="449704" y="151988"/>
            <a:ext cx="11742295" cy="1143000"/>
          </a:xfrm>
        </p:spPr>
        <p:txBody>
          <a:bodyPr>
            <a:normAutofit/>
          </a:bodyPr>
          <a:lstStyle/>
          <a:p>
            <a:r>
              <a:rPr lang="en-US" dirty="0" smtClean="0"/>
              <a:t>Compare to State-of-the-art Cross-media Flat Representation</a:t>
            </a:r>
            <a:endParaRPr lang="en-US" dirty="0"/>
          </a:p>
        </p:txBody>
      </p:sp>
      <p:pic>
        <p:nvPicPr>
          <p:cNvPr id="12" name="Picture 11" descr="A group of people walking down a dirt road&#10;&#10;Description automatically generated">
            <a:extLst>
              <a:ext uri="{FF2B5EF4-FFF2-40B4-BE49-F238E27FC236}">
                <a16:creationId xmlns:a16="http://schemas.microsoft.com/office/drawing/2014/main" xmlns="" id="{BA9F2320-AE22-E847-86EE-2404DD496030}"/>
              </a:ext>
            </a:extLst>
          </p:cNvPr>
          <p:cNvPicPr>
            <a:picLocks noChangeAspect="1"/>
          </p:cNvPicPr>
          <p:nvPr/>
        </p:nvPicPr>
        <p:blipFill>
          <a:blip r:embed="rId2"/>
          <a:stretch>
            <a:fillRect/>
          </a:stretch>
        </p:blipFill>
        <p:spPr>
          <a:xfrm>
            <a:off x="1084438" y="1512445"/>
            <a:ext cx="3132652" cy="2005383"/>
          </a:xfrm>
          <a:prstGeom prst="rect">
            <a:avLst/>
          </a:prstGeom>
        </p:spPr>
      </p:pic>
      <p:sp>
        <p:nvSpPr>
          <p:cNvPr id="13" name="Rectangle 12">
            <a:extLst>
              <a:ext uri="{FF2B5EF4-FFF2-40B4-BE49-F238E27FC236}">
                <a16:creationId xmlns:a16="http://schemas.microsoft.com/office/drawing/2014/main" xmlns="" id="{5267C985-71E9-614C-B371-6A2C594594EF}"/>
              </a:ext>
            </a:extLst>
          </p:cNvPr>
          <p:cNvSpPr/>
          <p:nvPr/>
        </p:nvSpPr>
        <p:spPr>
          <a:xfrm>
            <a:off x="644576" y="3804793"/>
            <a:ext cx="4120792" cy="2164696"/>
          </a:xfrm>
          <a:prstGeom prst="rect">
            <a:avLst/>
          </a:prstGeom>
        </p:spPr>
        <p:txBody>
          <a:bodyPr wrap="square">
            <a:spAutoFit/>
          </a:bodyPr>
          <a:lstStyle/>
          <a:p>
            <a:pPr marL="514350" lvl="1" indent="-171450">
              <a:spcBef>
                <a:spcPts val="750"/>
              </a:spcBef>
              <a:buClr>
                <a:srgbClr val="1E5155">
                  <a:lumMod val="40000"/>
                  <a:lumOff val="60000"/>
                </a:srgbClr>
              </a:buClr>
              <a:buSzPct val="80000"/>
              <a:buFont typeface="Wingdings 3" charset="2"/>
              <a:buChar char=""/>
            </a:pPr>
            <a:r>
              <a:rPr lang="en-US" sz="1600" dirty="0">
                <a:solidFill>
                  <a:prstClr val="black"/>
                </a:solidFill>
                <a:ea typeface="+mj-ea"/>
                <a:cs typeface="+mj-cs"/>
              </a:rPr>
              <a:t>Baseline: </a:t>
            </a:r>
          </a:p>
          <a:p>
            <a:pPr marL="857250" lvl="2" indent="-171450">
              <a:buClr>
                <a:srgbClr val="1E5155">
                  <a:lumMod val="40000"/>
                  <a:lumOff val="60000"/>
                </a:srgbClr>
              </a:buClr>
              <a:buSzPct val="80000"/>
              <a:buFont typeface="Wingdings 3" charset="2"/>
              <a:buChar char=""/>
            </a:pPr>
            <a:r>
              <a:rPr lang="en-US" sz="1600" dirty="0">
                <a:solidFill>
                  <a:prstClr val="black"/>
                </a:solidFill>
                <a:ea typeface="+mj-ea"/>
                <a:cs typeface="+mj-cs"/>
              </a:rPr>
              <a:t>Event: </a:t>
            </a:r>
            <a:r>
              <a:rPr lang="en-US" sz="1600" dirty="0" err="1">
                <a:solidFill>
                  <a:prstClr val="black"/>
                </a:solidFill>
                <a:ea typeface="+mj-ea"/>
                <a:cs typeface="+mj-cs"/>
              </a:rPr>
              <a:t>Justice:Arrest-Jail</a:t>
            </a:r>
            <a:endParaRPr lang="en-US" sz="1600" dirty="0">
              <a:solidFill>
                <a:prstClr val="black"/>
              </a:solidFill>
              <a:ea typeface="+mj-ea"/>
              <a:cs typeface="+mj-cs"/>
            </a:endParaRPr>
          </a:p>
          <a:p>
            <a:pPr marL="857250" lvl="2" indent="-171450">
              <a:buClr>
                <a:srgbClr val="1E5155">
                  <a:lumMod val="40000"/>
                  <a:lumOff val="60000"/>
                </a:srgbClr>
              </a:buClr>
              <a:buSzPct val="80000"/>
              <a:buFont typeface="Wingdings 3" charset="2"/>
              <a:buChar char=""/>
            </a:pPr>
            <a:r>
              <a:rPr lang="en-US" sz="1600" dirty="0">
                <a:solidFill>
                  <a:prstClr val="black"/>
                </a:solidFill>
                <a:ea typeface="+mj-ea"/>
                <a:cs typeface="+mj-cs"/>
              </a:rPr>
              <a:t>Roles:   </a:t>
            </a:r>
          </a:p>
          <a:p>
            <a:pPr marL="1200150" lvl="3" indent="-171450">
              <a:buClr>
                <a:srgbClr val="1E5155">
                  <a:lumMod val="40000"/>
                  <a:lumOff val="60000"/>
                </a:srgbClr>
              </a:buClr>
              <a:buSzPct val="80000"/>
              <a:buFont typeface="Wingdings 3" charset="2"/>
              <a:buChar char=""/>
            </a:pPr>
            <a:r>
              <a:rPr lang="en-US" sz="1600" dirty="0">
                <a:solidFill>
                  <a:prstClr val="black"/>
                </a:solidFill>
                <a:ea typeface="+mj-ea"/>
                <a:cs typeface="+mj-cs"/>
              </a:rPr>
              <a:t>None</a:t>
            </a:r>
          </a:p>
          <a:p>
            <a:pPr marL="514350" lvl="1" indent="-171450">
              <a:spcBef>
                <a:spcPts val="750"/>
              </a:spcBef>
              <a:buClr>
                <a:srgbClr val="1E5155">
                  <a:lumMod val="40000"/>
                  <a:lumOff val="60000"/>
                </a:srgbClr>
              </a:buClr>
              <a:buSzPct val="80000"/>
              <a:buFont typeface="Wingdings 3" charset="2"/>
              <a:buChar char=""/>
            </a:pPr>
            <a:r>
              <a:rPr lang="en-US" sz="1600" dirty="0">
                <a:solidFill>
                  <a:prstClr val="black"/>
                </a:solidFill>
                <a:ea typeface="+mj-ea"/>
                <a:cs typeface="+mj-cs"/>
              </a:rPr>
              <a:t>Our Approach:</a:t>
            </a:r>
          </a:p>
          <a:p>
            <a:pPr marL="857250" lvl="2" indent="-171450">
              <a:buClr>
                <a:srgbClr val="1E5155">
                  <a:lumMod val="40000"/>
                  <a:lumOff val="60000"/>
                </a:srgbClr>
              </a:buClr>
              <a:buSzPct val="80000"/>
              <a:buFont typeface="Wingdings 3" charset="2"/>
              <a:buChar char=""/>
            </a:pPr>
            <a:r>
              <a:rPr lang="en-US" sz="1600" dirty="0">
                <a:solidFill>
                  <a:prstClr val="black"/>
                </a:solidFill>
                <a:ea typeface="+mj-ea"/>
                <a:cs typeface="+mj-cs"/>
              </a:rPr>
              <a:t>Event: </a:t>
            </a:r>
            <a:r>
              <a:rPr lang="en-US" sz="1600" dirty="0" err="1">
                <a:solidFill>
                  <a:prstClr val="black"/>
                </a:solidFill>
                <a:ea typeface="+mj-ea"/>
                <a:cs typeface="+mj-cs"/>
              </a:rPr>
              <a:t>Conflict.Attack</a:t>
            </a:r>
            <a:endParaRPr lang="en-US" sz="1600" dirty="0">
              <a:solidFill>
                <a:prstClr val="black"/>
              </a:solidFill>
              <a:ea typeface="+mj-ea"/>
              <a:cs typeface="+mj-cs"/>
            </a:endParaRPr>
          </a:p>
          <a:p>
            <a:pPr marL="857250" lvl="2" indent="-171450">
              <a:buClr>
                <a:srgbClr val="1E5155">
                  <a:lumMod val="40000"/>
                  <a:lumOff val="60000"/>
                </a:srgbClr>
              </a:buClr>
              <a:buSzPct val="80000"/>
              <a:buFont typeface="Wingdings 3" charset="2"/>
              <a:buChar char=""/>
            </a:pPr>
            <a:r>
              <a:rPr lang="en-US" sz="1600" dirty="0">
                <a:solidFill>
                  <a:prstClr val="black"/>
                </a:solidFill>
              </a:rPr>
              <a:t>Roles:   </a:t>
            </a:r>
          </a:p>
          <a:p>
            <a:pPr marL="1200150" lvl="3" indent="-171450">
              <a:buClr>
                <a:srgbClr val="1E5155">
                  <a:lumMod val="40000"/>
                  <a:lumOff val="60000"/>
                </a:srgbClr>
              </a:buClr>
              <a:buSzPct val="80000"/>
              <a:buFont typeface="Wingdings 3" charset="2"/>
              <a:buChar char=""/>
            </a:pPr>
            <a:r>
              <a:rPr lang="en-US" sz="1600" dirty="0">
                <a:solidFill>
                  <a:prstClr val="black"/>
                </a:solidFill>
                <a:ea typeface="+mj-ea"/>
                <a:cs typeface="+mj-cs"/>
              </a:rPr>
              <a:t>Instrument = weapon</a:t>
            </a:r>
            <a:endParaRPr lang="en-US" sz="1600" dirty="0">
              <a:solidFill>
                <a:prstClr val="black"/>
              </a:solidFill>
            </a:endParaRPr>
          </a:p>
        </p:txBody>
      </p:sp>
      <p:pic>
        <p:nvPicPr>
          <p:cNvPr id="14" name="Picture 13" descr="A group of people riding on the back of a truck&#10;&#10;Description automatically generated">
            <a:extLst>
              <a:ext uri="{FF2B5EF4-FFF2-40B4-BE49-F238E27FC236}">
                <a16:creationId xmlns:a16="http://schemas.microsoft.com/office/drawing/2014/main" xmlns="" id="{1B841A0E-37D2-D94E-8B9A-EF36E3CDC444}"/>
              </a:ext>
            </a:extLst>
          </p:cNvPr>
          <p:cNvPicPr>
            <a:picLocks noChangeAspect="1"/>
          </p:cNvPicPr>
          <p:nvPr/>
        </p:nvPicPr>
        <p:blipFill>
          <a:blip r:embed="rId3"/>
          <a:stretch>
            <a:fillRect/>
          </a:stretch>
        </p:blipFill>
        <p:spPr>
          <a:xfrm>
            <a:off x="8506156" y="1473120"/>
            <a:ext cx="3012346" cy="2053666"/>
          </a:xfrm>
          <a:prstGeom prst="rect">
            <a:avLst/>
          </a:prstGeom>
        </p:spPr>
      </p:pic>
      <p:sp>
        <p:nvSpPr>
          <p:cNvPr id="15" name="Rectangle 14">
            <a:extLst>
              <a:ext uri="{FF2B5EF4-FFF2-40B4-BE49-F238E27FC236}">
                <a16:creationId xmlns:a16="http://schemas.microsoft.com/office/drawing/2014/main" xmlns="" id="{E96C9F3B-12CB-594E-A230-5FC61F6D8543}"/>
              </a:ext>
            </a:extLst>
          </p:cNvPr>
          <p:cNvSpPr/>
          <p:nvPr/>
        </p:nvSpPr>
        <p:spPr>
          <a:xfrm>
            <a:off x="8089833" y="3681491"/>
            <a:ext cx="3572514" cy="2164696"/>
          </a:xfrm>
          <a:prstGeom prst="rect">
            <a:avLst/>
          </a:prstGeom>
        </p:spPr>
        <p:txBody>
          <a:bodyPr wrap="square">
            <a:spAutoFit/>
          </a:bodyPr>
          <a:lstStyle/>
          <a:p>
            <a:pPr marL="514350" lvl="1" indent="-171450">
              <a:spcBef>
                <a:spcPts val="750"/>
              </a:spcBef>
              <a:buClr>
                <a:srgbClr val="1E5155">
                  <a:lumMod val="40000"/>
                  <a:lumOff val="60000"/>
                </a:srgbClr>
              </a:buClr>
              <a:buSzPct val="80000"/>
              <a:buFont typeface="Wingdings 3" charset="2"/>
              <a:buChar char=""/>
            </a:pPr>
            <a:r>
              <a:rPr lang="en-US" sz="1600" dirty="0">
                <a:solidFill>
                  <a:prstClr val="black"/>
                </a:solidFill>
                <a:ea typeface="+mj-ea"/>
                <a:cs typeface="+mj-cs"/>
              </a:rPr>
              <a:t>Baseline: </a:t>
            </a:r>
          </a:p>
          <a:p>
            <a:pPr marL="857250" lvl="2" indent="-171450">
              <a:buClr>
                <a:srgbClr val="1E5155">
                  <a:lumMod val="40000"/>
                  <a:lumOff val="60000"/>
                </a:srgbClr>
              </a:buClr>
              <a:buSzPct val="80000"/>
              <a:buFont typeface="Wingdings 3" charset="2"/>
              <a:buChar char=""/>
            </a:pPr>
            <a:r>
              <a:rPr lang="en-US" sz="1600" dirty="0">
                <a:solidFill>
                  <a:prstClr val="black"/>
                </a:solidFill>
                <a:ea typeface="+mj-ea"/>
                <a:cs typeface="+mj-cs"/>
              </a:rPr>
              <a:t>Event: </a:t>
            </a:r>
            <a:r>
              <a:rPr lang="en-US" sz="1600" dirty="0" err="1">
                <a:solidFill>
                  <a:prstClr val="black"/>
                </a:solidFill>
                <a:ea typeface="+mj-ea"/>
                <a:cs typeface="+mj-cs"/>
              </a:rPr>
              <a:t>Justice:Arrest-Jail</a:t>
            </a:r>
            <a:endParaRPr lang="en-US" sz="1600" dirty="0">
              <a:solidFill>
                <a:prstClr val="black"/>
              </a:solidFill>
              <a:ea typeface="+mj-ea"/>
              <a:cs typeface="+mj-cs"/>
            </a:endParaRPr>
          </a:p>
          <a:p>
            <a:pPr marL="857250" lvl="2" indent="-171450">
              <a:buClr>
                <a:srgbClr val="1E5155">
                  <a:lumMod val="40000"/>
                  <a:lumOff val="60000"/>
                </a:srgbClr>
              </a:buClr>
              <a:buSzPct val="80000"/>
              <a:buFont typeface="Wingdings 3" charset="2"/>
              <a:buChar char=""/>
            </a:pPr>
            <a:r>
              <a:rPr lang="en-US" sz="1600" dirty="0">
                <a:solidFill>
                  <a:prstClr val="black"/>
                </a:solidFill>
                <a:ea typeface="+mj-ea"/>
                <a:cs typeface="+mj-cs"/>
              </a:rPr>
              <a:t>Roles:   </a:t>
            </a:r>
          </a:p>
          <a:p>
            <a:pPr marL="1200150" lvl="3" indent="-171450">
              <a:buClr>
                <a:srgbClr val="1E5155">
                  <a:lumMod val="40000"/>
                  <a:lumOff val="60000"/>
                </a:srgbClr>
              </a:buClr>
              <a:buSzPct val="80000"/>
              <a:buFont typeface="Wingdings 3" charset="2"/>
              <a:buChar char=""/>
            </a:pPr>
            <a:r>
              <a:rPr lang="en-US" sz="1600" dirty="0">
                <a:solidFill>
                  <a:prstClr val="black"/>
                </a:solidFill>
                <a:ea typeface="+mj-ea"/>
                <a:cs typeface="+mj-cs"/>
              </a:rPr>
              <a:t>Agent = man</a:t>
            </a:r>
          </a:p>
          <a:p>
            <a:pPr marL="514350" lvl="1" indent="-171450">
              <a:spcBef>
                <a:spcPts val="750"/>
              </a:spcBef>
              <a:buClr>
                <a:srgbClr val="1E5155">
                  <a:lumMod val="40000"/>
                  <a:lumOff val="60000"/>
                </a:srgbClr>
              </a:buClr>
              <a:buSzPct val="80000"/>
              <a:buFont typeface="Wingdings 3" charset="2"/>
              <a:buChar char=""/>
            </a:pPr>
            <a:r>
              <a:rPr lang="en-US" sz="1600" dirty="0">
                <a:solidFill>
                  <a:prstClr val="black"/>
                </a:solidFill>
                <a:ea typeface="+mj-ea"/>
                <a:cs typeface="+mj-cs"/>
              </a:rPr>
              <a:t>Our Approach:</a:t>
            </a:r>
          </a:p>
          <a:p>
            <a:pPr marL="857250" lvl="2" indent="-171450">
              <a:buClr>
                <a:srgbClr val="1E5155">
                  <a:lumMod val="40000"/>
                  <a:lumOff val="60000"/>
                </a:srgbClr>
              </a:buClr>
              <a:buSzPct val="80000"/>
              <a:buFont typeface="Wingdings 3" charset="2"/>
              <a:buChar char=""/>
            </a:pPr>
            <a:r>
              <a:rPr lang="en-US" sz="1600" dirty="0">
                <a:solidFill>
                  <a:prstClr val="black"/>
                </a:solidFill>
                <a:ea typeface="+mj-ea"/>
                <a:cs typeface="+mj-cs"/>
              </a:rPr>
              <a:t>Event: </a:t>
            </a:r>
            <a:r>
              <a:rPr lang="en-US" sz="1600" dirty="0" err="1">
                <a:solidFill>
                  <a:prstClr val="black"/>
                </a:solidFill>
              </a:rPr>
              <a:t>Justice:Arrest-Jail</a:t>
            </a:r>
            <a:endParaRPr lang="en-US" sz="1600" dirty="0">
              <a:solidFill>
                <a:prstClr val="black"/>
              </a:solidFill>
              <a:ea typeface="+mj-ea"/>
              <a:cs typeface="+mj-cs"/>
            </a:endParaRPr>
          </a:p>
          <a:p>
            <a:pPr marL="857250" lvl="2" indent="-171450">
              <a:buClr>
                <a:srgbClr val="1E5155">
                  <a:lumMod val="40000"/>
                  <a:lumOff val="60000"/>
                </a:srgbClr>
              </a:buClr>
              <a:buSzPct val="80000"/>
              <a:buFont typeface="Wingdings 3" charset="2"/>
              <a:buChar char=""/>
            </a:pPr>
            <a:r>
              <a:rPr lang="en-US" sz="1600" dirty="0">
                <a:solidFill>
                  <a:prstClr val="black"/>
                </a:solidFill>
              </a:rPr>
              <a:t>Roles:   </a:t>
            </a:r>
          </a:p>
          <a:p>
            <a:pPr marL="1200150" lvl="3" indent="-171450">
              <a:buClr>
                <a:srgbClr val="1E5155">
                  <a:lumMod val="40000"/>
                  <a:lumOff val="60000"/>
                </a:srgbClr>
              </a:buClr>
              <a:buSzPct val="80000"/>
              <a:buFont typeface="Wingdings 3" charset="2"/>
              <a:buChar char=""/>
            </a:pPr>
            <a:r>
              <a:rPr lang="en-US" sz="1600" dirty="0">
                <a:solidFill>
                  <a:prstClr val="black"/>
                </a:solidFill>
                <a:ea typeface="+mj-ea"/>
                <a:cs typeface="+mj-cs"/>
              </a:rPr>
              <a:t>Person = man</a:t>
            </a:r>
            <a:endParaRPr lang="en-US" sz="1600" dirty="0">
              <a:solidFill>
                <a:prstClr val="black"/>
              </a:solidFill>
            </a:endParaRPr>
          </a:p>
        </p:txBody>
      </p:sp>
      <p:pic>
        <p:nvPicPr>
          <p:cNvPr id="16" name="Picture 15" descr="A crowd of people walking down a street&#10;&#10;Description automatically generated">
            <a:extLst>
              <a:ext uri="{FF2B5EF4-FFF2-40B4-BE49-F238E27FC236}">
                <a16:creationId xmlns:a16="http://schemas.microsoft.com/office/drawing/2014/main" xmlns="" id="{37472D00-CB16-4F41-BE44-D2C0BE26519F}"/>
              </a:ext>
            </a:extLst>
          </p:cNvPr>
          <p:cNvPicPr>
            <a:picLocks noChangeAspect="1"/>
          </p:cNvPicPr>
          <p:nvPr/>
        </p:nvPicPr>
        <p:blipFill>
          <a:blip r:embed="rId4"/>
          <a:stretch>
            <a:fillRect/>
          </a:stretch>
        </p:blipFill>
        <p:spPr>
          <a:xfrm>
            <a:off x="4863822" y="1509776"/>
            <a:ext cx="3186423" cy="2017011"/>
          </a:xfrm>
          <a:prstGeom prst="rect">
            <a:avLst/>
          </a:prstGeom>
        </p:spPr>
      </p:pic>
      <p:sp>
        <p:nvSpPr>
          <p:cNvPr id="17" name="Rectangle 16">
            <a:extLst>
              <a:ext uri="{FF2B5EF4-FFF2-40B4-BE49-F238E27FC236}">
                <a16:creationId xmlns:a16="http://schemas.microsoft.com/office/drawing/2014/main" xmlns="" id="{016F19CF-7801-0B4E-B998-2FE0D04FB46E}"/>
              </a:ext>
            </a:extLst>
          </p:cNvPr>
          <p:cNvSpPr/>
          <p:nvPr/>
        </p:nvSpPr>
        <p:spPr>
          <a:xfrm>
            <a:off x="4368428" y="3743142"/>
            <a:ext cx="4021706" cy="2164696"/>
          </a:xfrm>
          <a:prstGeom prst="rect">
            <a:avLst/>
          </a:prstGeom>
        </p:spPr>
        <p:txBody>
          <a:bodyPr wrap="square">
            <a:spAutoFit/>
          </a:bodyPr>
          <a:lstStyle/>
          <a:p>
            <a:pPr marL="514350" lvl="1" indent="-171450">
              <a:spcBef>
                <a:spcPts val="750"/>
              </a:spcBef>
              <a:buClr>
                <a:srgbClr val="1E5155">
                  <a:lumMod val="40000"/>
                  <a:lumOff val="60000"/>
                </a:srgbClr>
              </a:buClr>
              <a:buSzPct val="80000"/>
              <a:buFont typeface="Wingdings 3" charset="2"/>
              <a:buChar char=""/>
            </a:pPr>
            <a:r>
              <a:rPr lang="en-US" sz="1600" dirty="0">
                <a:solidFill>
                  <a:prstClr val="black"/>
                </a:solidFill>
                <a:ea typeface="+mj-ea"/>
                <a:cs typeface="+mj-cs"/>
              </a:rPr>
              <a:t>Baseline: </a:t>
            </a:r>
          </a:p>
          <a:p>
            <a:pPr marL="857250" lvl="2" indent="-171450">
              <a:buClr>
                <a:srgbClr val="1E5155">
                  <a:lumMod val="40000"/>
                  <a:lumOff val="60000"/>
                </a:srgbClr>
              </a:buClr>
              <a:buSzPct val="80000"/>
              <a:buFont typeface="Wingdings 3" charset="2"/>
              <a:buChar char=""/>
            </a:pPr>
            <a:r>
              <a:rPr lang="en-US" sz="1600" dirty="0">
                <a:solidFill>
                  <a:prstClr val="black"/>
                </a:solidFill>
                <a:ea typeface="+mj-ea"/>
                <a:cs typeface="+mj-cs"/>
              </a:rPr>
              <a:t>Event: </a:t>
            </a:r>
            <a:r>
              <a:rPr lang="en-US" sz="1600" dirty="0" err="1">
                <a:solidFill>
                  <a:prstClr val="black"/>
                </a:solidFill>
                <a:ea typeface="+mj-ea"/>
                <a:cs typeface="+mj-cs"/>
              </a:rPr>
              <a:t>Justice:Arrest-Jail</a:t>
            </a:r>
            <a:endParaRPr lang="en-US" sz="1600" dirty="0">
              <a:solidFill>
                <a:prstClr val="black"/>
              </a:solidFill>
              <a:ea typeface="+mj-ea"/>
              <a:cs typeface="+mj-cs"/>
            </a:endParaRPr>
          </a:p>
          <a:p>
            <a:pPr marL="857250" lvl="2" indent="-171450">
              <a:buClr>
                <a:srgbClr val="1E5155">
                  <a:lumMod val="40000"/>
                  <a:lumOff val="60000"/>
                </a:srgbClr>
              </a:buClr>
              <a:buSzPct val="80000"/>
              <a:buFont typeface="Wingdings 3" charset="2"/>
              <a:buChar char=""/>
            </a:pPr>
            <a:r>
              <a:rPr lang="en-US" sz="1600" dirty="0">
                <a:solidFill>
                  <a:prstClr val="black"/>
                </a:solidFill>
                <a:ea typeface="+mj-ea"/>
                <a:cs typeface="+mj-cs"/>
              </a:rPr>
              <a:t>Roles:   </a:t>
            </a:r>
          </a:p>
          <a:p>
            <a:pPr marL="1200150" lvl="3" indent="-171450">
              <a:buClr>
                <a:srgbClr val="1E5155">
                  <a:lumMod val="40000"/>
                  <a:lumOff val="60000"/>
                </a:srgbClr>
              </a:buClr>
              <a:buSzPct val="80000"/>
              <a:buFont typeface="Wingdings 3" charset="2"/>
              <a:buChar char=""/>
            </a:pPr>
            <a:r>
              <a:rPr lang="en-US" sz="1600" dirty="0">
                <a:solidFill>
                  <a:prstClr val="black"/>
                </a:solidFill>
                <a:ea typeface="+mj-ea"/>
                <a:cs typeface="+mj-cs"/>
              </a:rPr>
              <a:t>Entity = man</a:t>
            </a:r>
          </a:p>
          <a:p>
            <a:pPr marL="514350" lvl="1" indent="-171450">
              <a:spcBef>
                <a:spcPts val="750"/>
              </a:spcBef>
              <a:buClr>
                <a:srgbClr val="1E5155">
                  <a:lumMod val="40000"/>
                  <a:lumOff val="60000"/>
                </a:srgbClr>
              </a:buClr>
              <a:buSzPct val="80000"/>
              <a:buFont typeface="Wingdings 3" charset="2"/>
              <a:buChar char=""/>
            </a:pPr>
            <a:r>
              <a:rPr lang="en-US" sz="1600" dirty="0">
                <a:solidFill>
                  <a:prstClr val="black"/>
                </a:solidFill>
                <a:ea typeface="+mj-ea"/>
                <a:cs typeface="+mj-cs"/>
              </a:rPr>
              <a:t>Our Approach:</a:t>
            </a:r>
          </a:p>
          <a:p>
            <a:pPr marL="857250" lvl="2" indent="-171450">
              <a:buClr>
                <a:srgbClr val="1E5155">
                  <a:lumMod val="40000"/>
                  <a:lumOff val="60000"/>
                </a:srgbClr>
              </a:buClr>
              <a:buSzPct val="80000"/>
              <a:buFont typeface="Wingdings 3" charset="2"/>
              <a:buChar char=""/>
            </a:pPr>
            <a:r>
              <a:rPr lang="en-US" sz="1600" dirty="0">
                <a:solidFill>
                  <a:prstClr val="black"/>
                </a:solidFill>
                <a:ea typeface="+mj-ea"/>
                <a:cs typeface="+mj-cs"/>
              </a:rPr>
              <a:t>Event: </a:t>
            </a:r>
            <a:r>
              <a:rPr lang="en-US" sz="1600" dirty="0" err="1">
                <a:solidFill>
                  <a:prstClr val="black"/>
                </a:solidFill>
              </a:rPr>
              <a:t>Conflict:Demonstrate</a:t>
            </a:r>
            <a:endParaRPr lang="en-US" sz="1600" dirty="0">
              <a:solidFill>
                <a:prstClr val="black"/>
              </a:solidFill>
              <a:ea typeface="+mj-ea"/>
              <a:cs typeface="+mj-cs"/>
            </a:endParaRPr>
          </a:p>
          <a:p>
            <a:pPr marL="857250" lvl="2" indent="-171450">
              <a:buClr>
                <a:srgbClr val="1E5155">
                  <a:lumMod val="40000"/>
                  <a:lumOff val="60000"/>
                </a:srgbClr>
              </a:buClr>
              <a:buSzPct val="80000"/>
              <a:buFont typeface="Wingdings 3" charset="2"/>
              <a:buChar char=""/>
            </a:pPr>
            <a:r>
              <a:rPr lang="en-US" sz="1600" dirty="0">
                <a:solidFill>
                  <a:prstClr val="black"/>
                </a:solidFill>
              </a:rPr>
              <a:t>Roles:   </a:t>
            </a:r>
          </a:p>
          <a:p>
            <a:pPr marL="1200150" lvl="3" indent="-171450">
              <a:buClr>
                <a:srgbClr val="1E5155">
                  <a:lumMod val="40000"/>
                  <a:lumOff val="60000"/>
                </a:srgbClr>
              </a:buClr>
              <a:buSzPct val="80000"/>
              <a:buFont typeface="Wingdings 3" charset="2"/>
              <a:buChar char=""/>
            </a:pPr>
            <a:r>
              <a:rPr lang="en-US" sz="1600" dirty="0">
                <a:solidFill>
                  <a:prstClr val="black"/>
                </a:solidFill>
                <a:ea typeface="+mj-ea"/>
                <a:cs typeface="+mj-cs"/>
              </a:rPr>
              <a:t>Entity = man</a:t>
            </a:r>
            <a:endParaRPr lang="en-US" sz="1600" dirty="0">
              <a:solidFill>
                <a:prstClr val="black"/>
              </a:solidFill>
            </a:endParaRPr>
          </a:p>
        </p:txBody>
      </p:sp>
    </p:spTree>
    <p:extLst>
      <p:ext uri="{BB962C8B-B14F-4D97-AF65-F5344CB8AC3E}">
        <p14:creationId xmlns:p14="http://schemas.microsoft.com/office/powerpoint/2010/main" val="200087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g646d1fd5dd_0_8"/>
          <p:cNvSpPr txBox="1">
            <a:spLocks noGrp="1"/>
          </p:cNvSpPr>
          <p:nvPr>
            <p:ph type="title"/>
          </p:nvPr>
        </p:nvSpPr>
        <p:spPr>
          <a:xfrm>
            <a:off x="0" y="293534"/>
            <a:ext cx="12654643" cy="689100"/>
          </a:xfrm>
          <a:prstGeom prst="rect">
            <a:avLst/>
          </a:prstGeom>
        </p:spPr>
        <p:txBody>
          <a:bodyPr spcFirstLastPara="1" wrap="square" lIns="91425" tIns="45700" rIns="91425" bIns="45700" anchor="ctr" anchorCtr="0">
            <a:noAutofit/>
          </a:bodyPr>
          <a:lstStyle/>
          <a:p>
            <a:pPr lvl="0"/>
            <a:r>
              <a:rPr lang="en-US" b="1" smtClean="0"/>
              <a:t>Remaining Challenges: </a:t>
            </a:r>
            <a:r>
              <a:rPr lang="en-US" b="1" dirty="0"/>
              <a:t>correct entity name but wrong localization</a:t>
            </a:r>
            <a:endParaRPr b="1" dirty="0"/>
          </a:p>
        </p:txBody>
      </p:sp>
      <p:sp>
        <p:nvSpPr>
          <p:cNvPr id="93" name="Google Shape;93;g646d1fd5dd_0_8"/>
          <p:cNvSpPr txBox="1">
            <a:spLocks noGrp="1"/>
          </p:cNvSpPr>
          <p:nvPr>
            <p:ph type="body" idx="1"/>
          </p:nvPr>
        </p:nvSpPr>
        <p:spPr>
          <a:xfrm>
            <a:off x="838200" y="1231900"/>
            <a:ext cx="10515600" cy="4945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94" name="Google Shape;94;g646d1fd5dd_0_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pic>
        <p:nvPicPr>
          <p:cNvPr id="3" name="Picture 2">
            <a:extLst>
              <a:ext uri="{FF2B5EF4-FFF2-40B4-BE49-F238E27FC236}">
                <a16:creationId xmlns:a16="http://schemas.microsoft.com/office/drawing/2014/main" xmlns="" id="{59567759-73D6-D448-ADF4-713314ADC173}"/>
              </a:ext>
            </a:extLst>
          </p:cNvPr>
          <p:cNvPicPr>
            <a:picLocks noChangeAspect="1"/>
          </p:cNvPicPr>
          <p:nvPr/>
        </p:nvPicPr>
        <p:blipFill>
          <a:blip r:embed="rId3"/>
          <a:stretch>
            <a:fillRect/>
          </a:stretch>
        </p:blipFill>
        <p:spPr>
          <a:xfrm>
            <a:off x="838200" y="982634"/>
            <a:ext cx="10407650" cy="2890353"/>
          </a:xfrm>
          <a:prstGeom prst="rect">
            <a:avLst/>
          </a:prstGeom>
        </p:spPr>
      </p:pic>
      <p:pic>
        <p:nvPicPr>
          <p:cNvPr id="5" name="Picture 4">
            <a:extLst>
              <a:ext uri="{FF2B5EF4-FFF2-40B4-BE49-F238E27FC236}">
                <a16:creationId xmlns:a16="http://schemas.microsoft.com/office/drawing/2014/main" xmlns="" id="{9BA161AC-EF71-0141-AB54-CD3696B0CE4E}"/>
              </a:ext>
            </a:extLst>
          </p:cNvPr>
          <p:cNvPicPr>
            <a:picLocks noChangeAspect="1"/>
          </p:cNvPicPr>
          <p:nvPr/>
        </p:nvPicPr>
        <p:blipFill rotWithShape="1">
          <a:blip r:embed="rId4"/>
          <a:srcRect t="2309"/>
          <a:stretch/>
        </p:blipFill>
        <p:spPr>
          <a:xfrm>
            <a:off x="952500" y="4050662"/>
            <a:ext cx="10295494" cy="2807338"/>
          </a:xfrm>
          <a:prstGeom prst="rect">
            <a:avLst/>
          </a:prstGeom>
        </p:spPr>
      </p:pic>
    </p:spTree>
    <p:extLst>
      <p:ext uri="{BB962C8B-B14F-4D97-AF65-F5344CB8AC3E}">
        <p14:creationId xmlns:p14="http://schemas.microsoft.com/office/powerpoint/2010/main" val="2088978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30F170-35D1-2348-955A-E3113D05D06E}"/>
              </a:ext>
            </a:extLst>
          </p:cNvPr>
          <p:cNvSpPr>
            <a:spLocks noGrp="1"/>
          </p:cNvSpPr>
          <p:nvPr>
            <p:ph type="title"/>
          </p:nvPr>
        </p:nvSpPr>
        <p:spPr>
          <a:xfrm>
            <a:off x="2286000" y="76200"/>
            <a:ext cx="7391400" cy="1143000"/>
          </a:xfrm>
        </p:spPr>
        <p:txBody>
          <a:bodyPr>
            <a:normAutofit fontScale="90000"/>
          </a:bodyPr>
          <a:lstStyle/>
          <a:p>
            <a:r>
              <a:rPr lang="en-US" dirty="0" smtClean="0"/>
              <a:t>Text Information </a:t>
            </a:r>
            <a:r>
              <a:rPr lang="en-US" dirty="0"/>
              <a:t>Extraction: turn unstructured data to structured information</a:t>
            </a:r>
          </a:p>
        </p:txBody>
      </p:sp>
      <p:sp>
        <p:nvSpPr>
          <p:cNvPr id="4" name="Slide Number Placeholder 3">
            <a:extLst>
              <a:ext uri="{FF2B5EF4-FFF2-40B4-BE49-F238E27FC236}">
                <a16:creationId xmlns="" xmlns:a16="http://schemas.microsoft.com/office/drawing/2014/main" id="{CB9324AD-2084-C640-AD90-448673AFA68D}"/>
              </a:ext>
            </a:extLst>
          </p:cNvPr>
          <p:cNvSpPr>
            <a:spLocks noGrp="1"/>
          </p:cNvSpPr>
          <p:nvPr>
            <p:ph type="sldNum" sz="quarter" idx="12"/>
          </p:nvPr>
        </p:nvSpPr>
        <p:spPr/>
        <p:txBody>
          <a:bodyPr/>
          <a:lstStyle/>
          <a:p>
            <a:fld id="{024B13ED-57CC-4817-AFF2-A39BFC804D6C}" type="slidenum">
              <a:rPr lang="en-US" smtClean="0"/>
              <a:pPr/>
              <a:t>3</a:t>
            </a:fld>
            <a:endParaRPr lang="en-US"/>
          </a:p>
        </p:txBody>
      </p:sp>
      <p:pic>
        <p:nvPicPr>
          <p:cNvPr id="6" name="Picture 5"/>
          <p:cNvPicPr>
            <a:picLocks noChangeAspect="1"/>
          </p:cNvPicPr>
          <p:nvPr/>
        </p:nvPicPr>
        <p:blipFill>
          <a:blip r:embed="rId3"/>
          <a:stretch>
            <a:fillRect/>
          </a:stretch>
        </p:blipFill>
        <p:spPr>
          <a:xfrm>
            <a:off x="2667000" y="2057400"/>
            <a:ext cx="7150100" cy="2348420"/>
          </a:xfrm>
          <a:prstGeom prst="rect">
            <a:avLst/>
          </a:prstGeom>
        </p:spPr>
      </p:pic>
      <p:sp>
        <p:nvSpPr>
          <p:cNvPr id="7" name="Content Placeholder 2">
            <a:extLst>
              <a:ext uri="{FF2B5EF4-FFF2-40B4-BE49-F238E27FC236}">
                <a16:creationId xmlns="" xmlns:a16="http://schemas.microsoft.com/office/drawing/2014/main" id="{4169574C-E7CD-F84A-BF84-BACFC93AF8FD}"/>
              </a:ext>
            </a:extLst>
          </p:cNvPr>
          <p:cNvSpPr>
            <a:spLocks noGrp="1"/>
          </p:cNvSpPr>
          <p:nvPr>
            <p:ph idx="1"/>
          </p:nvPr>
        </p:nvSpPr>
        <p:spPr>
          <a:xfrm>
            <a:off x="1676400" y="2057400"/>
            <a:ext cx="1981200" cy="609600"/>
          </a:xfrm>
          <a:solidFill>
            <a:schemeClr val="tx2">
              <a:lumMod val="20000"/>
              <a:lumOff val="80000"/>
            </a:schemeClr>
          </a:solidFill>
        </p:spPr>
        <p:txBody>
          <a:bodyPr>
            <a:noAutofit/>
          </a:bodyPr>
          <a:lstStyle/>
          <a:p>
            <a:pPr marL="0" lvl="1" indent="0">
              <a:lnSpc>
                <a:spcPct val="120000"/>
              </a:lnSpc>
              <a:buNone/>
            </a:pPr>
            <a:r>
              <a:rPr lang="en-US" altLang="zh-CN" sz="1800"/>
              <a:t>Relation Extraction</a:t>
            </a:r>
            <a:endParaRPr lang="en-US" altLang="zh-CN" sz="1800" dirty="0"/>
          </a:p>
          <a:p>
            <a:pPr marL="342900" lvl="1" indent="-342900">
              <a:lnSpc>
                <a:spcPct val="120000"/>
              </a:lnSpc>
            </a:pPr>
            <a:endParaRPr lang="en-US" altLang="zh-CN" sz="1800" dirty="0"/>
          </a:p>
        </p:txBody>
      </p:sp>
      <p:sp>
        <p:nvSpPr>
          <p:cNvPr id="11" name="Content Placeholder 2">
            <a:extLst>
              <a:ext uri="{FF2B5EF4-FFF2-40B4-BE49-F238E27FC236}">
                <a16:creationId xmlns="" xmlns:a16="http://schemas.microsoft.com/office/drawing/2014/main" id="{4169574C-E7CD-F84A-BF84-BACFC93AF8FD}"/>
              </a:ext>
            </a:extLst>
          </p:cNvPr>
          <p:cNvSpPr txBox="1">
            <a:spLocks/>
          </p:cNvSpPr>
          <p:nvPr/>
        </p:nvSpPr>
        <p:spPr>
          <a:xfrm>
            <a:off x="1693985" y="4450810"/>
            <a:ext cx="6002216" cy="609600"/>
          </a:xfrm>
          <a:prstGeom prst="rect">
            <a:avLst/>
          </a:prstGeom>
          <a:solidFill>
            <a:schemeClr val="tx2">
              <a:lumMod val="20000"/>
              <a:lumOff val="8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nSpc>
                <a:spcPct val="120000"/>
              </a:lnSpc>
              <a:buNone/>
            </a:pPr>
            <a:r>
              <a:rPr lang="en-US" altLang="zh-CN" sz="1800" dirty="0"/>
              <a:t>Event Extraction (Trigger Labeling </a:t>
            </a:r>
            <a:r>
              <a:rPr lang="en-US" altLang="zh-CN" sz="1800"/>
              <a:t>+ Argument Role Labeling)</a:t>
            </a:r>
            <a:endParaRPr lang="en-US" altLang="zh-CN" sz="1800" dirty="0"/>
          </a:p>
          <a:p>
            <a:pPr marL="342900" lvl="1" indent="-342900">
              <a:lnSpc>
                <a:spcPct val="120000"/>
              </a:lnSpc>
              <a:buFont typeface="Arial" pitchFamily="34" charset="0"/>
              <a:buChar char="•"/>
            </a:pPr>
            <a:endParaRPr lang="en-US" altLang="zh-CN" sz="1800" dirty="0"/>
          </a:p>
        </p:txBody>
      </p:sp>
    </p:spTree>
    <p:extLst>
      <p:ext uri="{BB962C8B-B14F-4D97-AF65-F5344CB8AC3E}">
        <p14:creationId xmlns:p14="http://schemas.microsoft.com/office/powerpoint/2010/main" val="21079359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g646d1fd5dd_0_8"/>
          <p:cNvSpPr txBox="1">
            <a:spLocks noGrp="1"/>
          </p:cNvSpPr>
          <p:nvPr>
            <p:ph type="title"/>
          </p:nvPr>
        </p:nvSpPr>
        <p:spPr>
          <a:xfrm>
            <a:off x="838200" y="365125"/>
            <a:ext cx="10515600" cy="689100"/>
          </a:xfrm>
          <a:prstGeom prst="rect">
            <a:avLst/>
          </a:prstGeom>
        </p:spPr>
        <p:txBody>
          <a:bodyPr spcFirstLastPara="1" wrap="square" lIns="91425" tIns="45700" rIns="91425" bIns="45700" anchor="ctr" anchorCtr="0">
            <a:noAutofit/>
          </a:bodyPr>
          <a:lstStyle/>
          <a:p>
            <a:pPr lvl="0"/>
            <a:r>
              <a:rPr lang="en-US" b="1" dirty="0" smtClean="0"/>
              <a:t>Remaining Challenges: </a:t>
            </a:r>
            <a:r>
              <a:rPr lang="en-US" b="1" dirty="0"/>
              <a:t>too many instances</a:t>
            </a:r>
            <a:endParaRPr b="1" dirty="0"/>
          </a:p>
        </p:txBody>
      </p:sp>
      <p:sp>
        <p:nvSpPr>
          <p:cNvPr id="94" name="Google Shape;94;g646d1fd5dd_0_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pic>
        <p:nvPicPr>
          <p:cNvPr id="3" name="Picture 2">
            <a:extLst>
              <a:ext uri="{FF2B5EF4-FFF2-40B4-BE49-F238E27FC236}">
                <a16:creationId xmlns:a16="http://schemas.microsoft.com/office/drawing/2014/main" xmlns="" id="{BA88A84B-0176-A04C-8B67-67B89776D328}"/>
              </a:ext>
            </a:extLst>
          </p:cNvPr>
          <p:cNvPicPr>
            <a:picLocks noChangeAspect="1"/>
          </p:cNvPicPr>
          <p:nvPr/>
        </p:nvPicPr>
        <p:blipFill rotWithShape="1">
          <a:blip r:embed="rId3"/>
          <a:srcRect t="612"/>
          <a:stretch/>
        </p:blipFill>
        <p:spPr>
          <a:xfrm>
            <a:off x="596900" y="2311400"/>
            <a:ext cx="10998200" cy="3092450"/>
          </a:xfrm>
          <a:prstGeom prst="rect">
            <a:avLst/>
          </a:prstGeom>
        </p:spPr>
      </p:pic>
      <p:sp>
        <p:nvSpPr>
          <p:cNvPr id="2" name="Rectangle 1">
            <a:extLst>
              <a:ext uri="{FF2B5EF4-FFF2-40B4-BE49-F238E27FC236}">
                <a16:creationId xmlns:a16="http://schemas.microsoft.com/office/drawing/2014/main" xmlns="" id="{35EF76B8-98B2-464F-A332-033D91945B94}"/>
              </a:ext>
            </a:extLst>
          </p:cNvPr>
          <p:cNvSpPr/>
          <p:nvPr/>
        </p:nvSpPr>
        <p:spPr>
          <a:xfrm>
            <a:off x="5978820" y="3275112"/>
            <a:ext cx="234360" cy="307777"/>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10707416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FDF7B9-B887-364A-ADC0-E898BB9AEA99}"/>
              </a:ext>
            </a:extLst>
          </p:cNvPr>
          <p:cNvSpPr>
            <a:spLocks noGrp="1"/>
          </p:cNvSpPr>
          <p:nvPr>
            <p:ph type="title"/>
          </p:nvPr>
        </p:nvSpPr>
        <p:spPr>
          <a:xfrm>
            <a:off x="419100" y="250825"/>
            <a:ext cx="11353800" cy="688975"/>
          </a:xfrm>
        </p:spPr>
        <p:txBody>
          <a:bodyPr>
            <a:normAutofit fontScale="90000"/>
          </a:bodyPr>
          <a:lstStyle/>
          <a:p>
            <a:r>
              <a:rPr lang="en-US" b="1" smtClean="0"/>
              <a:t>Remaining Challenges: </a:t>
            </a:r>
            <a:r>
              <a:rPr lang="en-US" b="1" dirty="0"/>
              <a:t>similar attention heatmap for different roles</a:t>
            </a:r>
          </a:p>
        </p:txBody>
      </p:sp>
      <p:sp>
        <p:nvSpPr>
          <p:cNvPr id="3" name="Text Placeholder 2">
            <a:extLst>
              <a:ext uri="{FF2B5EF4-FFF2-40B4-BE49-F238E27FC236}">
                <a16:creationId xmlns:a16="http://schemas.microsoft.com/office/drawing/2014/main" xmlns="" id="{C89A3818-FC8C-2C42-9246-560BC318B48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4C4C3B3C-4E9C-864A-AA62-C6F4A8F4BF0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a:p>
        </p:txBody>
      </p:sp>
      <p:pic>
        <p:nvPicPr>
          <p:cNvPr id="6" name="Picture 5">
            <a:extLst>
              <a:ext uri="{FF2B5EF4-FFF2-40B4-BE49-F238E27FC236}">
                <a16:creationId xmlns:a16="http://schemas.microsoft.com/office/drawing/2014/main" xmlns="" id="{7768788C-4BBA-874A-AFEF-17E155C99051}"/>
              </a:ext>
            </a:extLst>
          </p:cNvPr>
          <p:cNvPicPr>
            <a:picLocks noChangeAspect="1"/>
          </p:cNvPicPr>
          <p:nvPr/>
        </p:nvPicPr>
        <p:blipFill rotWithShape="1">
          <a:blip r:embed="rId2"/>
          <a:srcRect t="1446"/>
          <a:stretch/>
        </p:blipFill>
        <p:spPr>
          <a:xfrm>
            <a:off x="0" y="4248907"/>
            <a:ext cx="12192000" cy="2220156"/>
          </a:xfrm>
          <a:prstGeom prst="rect">
            <a:avLst/>
          </a:prstGeom>
        </p:spPr>
      </p:pic>
      <p:pic>
        <p:nvPicPr>
          <p:cNvPr id="8" name="Picture 7">
            <a:extLst>
              <a:ext uri="{FF2B5EF4-FFF2-40B4-BE49-F238E27FC236}">
                <a16:creationId xmlns:a16="http://schemas.microsoft.com/office/drawing/2014/main" xmlns="" id="{C72BEAC9-C205-F540-B0B6-6675560D4B76}"/>
              </a:ext>
            </a:extLst>
          </p:cNvPr>
          <p:cNvPicPr>
            <a:picLocks noChangeAspect="1"/>
          </p:cNvPicPr>
          <p:nvPr/>
        </p:nvPicPr>
        <p:blipFill rotWithShape="1">
          <a:blip r:embed="rId3"/>
          <a:srcRect t="1228" b="-1"/>
          <a:stretch/>
        </p:blipFill>
        <p:spPr>
          <a:xfrm>
            <a:off x="603250" y="1125415"/>
            <a:ext cx="10985500" cy="3123492"/>
          </a:xfrm>
          <a:prstGeom prst="rect">
            <a:avLst/>
          </a:prstGeom>
        </p:spPr>
      </p:pic>
    </p:spTree>
    <p:extLst>
      <p:ext uri="{BB962C8B-B14F-4D97-AF65-F5344CB8AC3E}">
        <p14:creationId xmlns:p14="http://schemas.microsoft.com/office/powerpoint/2010/main" val="1068597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673757" y="1190354"/>
            <a:ext cx="693965" cy="6613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p:cNvPicPr>
            <a:picLocks noChangeAspect="1"/>
          </p:cNvPicPr>
          <p:nvPr/>
        </p:nvPicPr>
        <p:blipFill>
          <a:blip r:embed="rId2"/>
          <a:stretch>
            <a:fillRect/>
          </a:stretch>
        </p:blipFill>
        <p:spPr>
          <a:xfrm>
            <a:off x="1524000" y="1247776"/>
            <a:ext cx="9144000" cy="4347023"/>
          </a:xfrm>
          <a:prstGeom prst="rect">
            <a:avLst/>
          </a:prstGeom>
        </p:spPr>
      </p:pic>
      <p:sp>
        <p:nvSpPr>
          <p:cNvPr id="4" name="Shape 1422"/>
          <p:cNvSpPr txBox="1">
            <a:spLocks/>
          </p:cNvSpPr>
          <p:nvPr/>
        </p:nvSpPr>
        <p:spPr>
          <a:xfrm>
            <a:off x="2134038" y="178405"/>
            <a:ext cx="7886700" cy="812512"/>
          </a:xfrm>
          <a:prstGeom prst="rect">
            <a:avLst/>
          </a:prstGeom>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effectLst/>
              </a:defRPr>
            </a:pPr>
            <a:r>
              <a:rPr lang="en-US" sz="3200" dirty="0" smtClean="0">
                <a:sym typeface="Tahoma"/>
              </a:rPr>
              <a:t>Application: Multimedia Event Recommendation</a:t>
            </a:r>
          </a:p>
        </p:txBody>
      </p:sp>
      <p:sp>
        <p:nvSpPr>
          <p:cNvPr id="5" name="Rectangle 4"/>
          <p:cNvSpPr/>
          <p:nvPr/>
        </p:nvSpPr>
        <p:spPr>
          <a:xfrm>
            <a:off x="1524000" y="5993670"/>
            <a:ext cx="10399572" cy="369332"/>
          </a:xfrm>
          <a:prstGeom prst="rect">
            <a:avLst/>
          </a:prstGeom>
        </p:spPr>
        <p:txBody>
          <a:bodyPr wrap="square">
            <a:spAutoFit/>
          </a:bodyPr>
          <a:lstStyle/>
          <a:p>
            <a:r>
              <a:rPr lang="en-US" dirty="0"/>
              <a:t>https://blender04.cs.rpi.edu/~lud2/video_recommendation_demo2019/</a:t>
            </a:r>
            <a:r>
              <a:rPr lang="en-US" dirty="0" err="1"/>
              <a:t>navigation_dark.html</a:t>
            </a:r>
            <a:endParaRPr lang="en-US" dirty="0"/>
          </a:p>
        </p:txBody>
      </p:sp>
    </p:spTree>
    <p:extLst>
      <p:ext uri="{BB962C8B-B14F-4D97-AF65-F5344CB8AC3E}">
        <p14:creationId xmlns:p14="http://schemas.microsoft.com/office/powerpoint/2010/main" val="13205935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Application: </a:t>
            </a:r>
            <a:r>
              <a:rPr lang="en-US" sz="3200" dirty="0">
                <a:sym typeface="Palatino Linotype"/>
              </a:rPr>
              <a:t>Let’s Write a History Book!</a:t>
            </a:r>
            <a:endParaRPr sz="3200" dirty="0">
              <a:sym typeface="Palatino Linotype"/>
            </a:endParaRPr>
          </a:p>
        </p:txBody>
      </p:sp>
      <p:sp>
        <p:nvSpPr>
          <p:cNvPr id="1131" name="Google Shape;1131;p104"/>
          <p:cNvSpPr txBox="1">
            <a:spLocks noGrp="1"/>
          </p:cNvSpPr>
          <p:nvPr>
            <p:ph type="body" idx="1"/>
          </p:nvPr>
        </p:nvSpPr>
        <p:spPr>
          <a:xfrm>
            <a:off x="687050" y="961256"/>
            <a:ext cx="10990288" cy="5059363"/>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rgbClr val="170981"/>
              </a:buClr>
              <a:buSzPts val="1776"/>
              <a:buFont typeface="Noto Sans Symbols"/>
              <a:buChar char="▪"/>
            </a:pPr>
            <a:r>
              <a:rPr lang="en-US" altLang="zh-CN" sz="2220" dirty="0">
                <a:solidFill>
                  <a:schemeClr val="dk1"/>
                </a:solidFill>
                <a:ea typeface="Calibri"/>
                <a:cs typeface="Calibri"/>
                <a:sym typeface="Calibri"/>
              </a:rPr>
              <a:t>History is written by the </a:t>
            </a:r>
            <a:r>
              <a:rPr lang="en-US" altLang="zh-CN" sz="2220" dirty="0" smtClean="0">
                <a:solidFill>
                  <a:schemeClr val="dk1"/>
                </a:solidFill>
                <a:ea typeface="Calibri"/>
                <a:cs typeface="Calibri"/>
                <a:sym typeface="Calibri"/>
              </a:rPr>
              <a:t>victors</a:t>
            </a:r>
          </a:p>
          <a:p>
            <a:pPr marL="342900" indent="-342900">
              <a:spcBef>
                <a:spcPts val="0"/>
              </a:spcBef>
              <a:buClr>
                <a:srgbClr val="170981"/>
              </a:buClr>
              <a:buSzPts val="1776"/>
              <a:buFont typeface="Noto Sans Symbols"/>
              <a:buChar char="▪"/>
            </a:pPr>
            <a:r>
              <a:rPr lang="en-US" sz="2000" dirty="0">
                <a:solidFill>
                  <a:schemeClr val="dk1"/>
                </a:solidFill>
                <a:ea typeface="Calibri"/>
                <a:cs typeface="Calibri"/>
                <a:sym typeface="Calibri"/>
              </a:rPr>
              <a:t>Entity-centric knowledge base is much easier to construct than event-centric </a:t>
            </a:r>
            <a:r>
              <a:rPr lang="en-US" sz="2000" dirty="0" smtClean="0">
                <a:solidFill>
                  <a:schemeClr val="dk1"/>
                </a:solidFill>
                <a:ea typeface="Calibri"/>
                <a:cs typeface="Calibri"/>
                <a:sym typeface="Calibri"/>
              </a:rPr>
              <a:t>one</a:t>
            </a:r>
            <a:endParaRPr lang="en-US" sz="2220" dirty="0" smtClean="0">
              <a:solidFill>
                <a:schemeClr val="dk1"/>
              </a:solidFill>
              <a:latin typeface="Calibri"/>
              <a:ea typeface="Calibri"/>
              <a:cs typeface="Calibri"/>
              <a:sym typeface="Calibri"/>
            </a:endParaRPr>
          </a:p>
          <a:p>
            <a:pPr marL="800100" lvl="1" indent="-342900">
              <a:spcBef>
                <a:spcPts val="0"/>
              </a:spcBef>
              <a:buClr>
                <a:srgbClr val="170981"/>
              </a:buClr>
              <a:buSzPts val="1776"/>
              <a:buFont typeface="Noto Sans Symbols"/>
              <a:buChar char="▪"/>
            </a:pPr>
            <a:r>
              <a:rPr lang="en-US" sz="1820" dirty="0" smtClean="0">
                <a:solidFill>
                  <a:schemeClr val="dk1"/>
                </a:solidFill>
                <a:latin typeface="Calibri"/>
                <a:ea typeface="Calibri"/>
                <a:cs typeface="Calibri"/>
                <a:sym typeface="Calibri"/>
              </a:rPr>
              <a:t>Who </a:t>
            </a:r>
            <a:r>
              <a:rPr lang="en-US" sz="1820" dirty="0">
                <a:solidFill>
                  <a:schemeClr val="dk1"/>
                </a:solidFill>
                <a:latin typeface="Calibri"/>
                <a:ea typeface="Calibri"/>
                <a:cs typeface="Calibri"/>
                <a:sym typeface="Calibri"/>
              </a:rPr>
              <a:t>is Barack Obama’s wife</a:t>
            </a:r>
            <a:r>
              <a:rPr lang="en-US" sz="1820" dirty="0" smtClean="0">
                <a:solidFill>
                  <a:schemeClr val="dk1"/>
                </a:solidFill>
                <a:latin typeface="Calibri"/>
                <a:ea typeface="Calibri"/>
                <a:cs typeface="Calibri"/>
                <a:sym typeface="Calibri"/>
              </a:rPr>
              <a:t>?</a:t>
            </a:r>
          </a:p>
          <a:p>
            <a:pPr marL="342900" indent="-342900">
              <a:spcBef>
                <a:spcPts val="0"/>
              </a:spcBef>
              <a:buClr>
                <a:srgbClr val="170981"/>
              </a:buClr>
              <a:buSzPts val="1776"/>
              <a:buFont typeface="Noto Sans Symbols"/>
              <a:buChar char="▪"/>
            </a:pPr>
            <a:r>
              <a:rPr lang="en-US" sz="2200" dirty="0">
                <a:solidFill>
                  <a:schemeClr val="dk1"/>
                </a:solidFill>
                <a:ea typeface="Calibri"/>
                <a:cs typeface="Calibri"/>
                <a:sym typeface="Calibri"/>
              </a:rPr>
              <a:t>Requires exhaustive search and information </a:t>
            </a:r>
            <a:r>
              <a:rPr lang="en-US" sz="2200" dirty="0" smtClean="0">
                <a:solidFill>
                  <a:schemeClr val="dk1"/>
                </a:solidFill>
                <a:ea typeface="Calibri"/>
                <a:cs typeface="Calibri"/>
                <a:sym typeface="Calibri"/>
              </a:rPr>
              <a:t>aggregation</a:t>
            </a:r>
            <a:endParaRPr lang="en-US" sz="1820" dirty="0">
              <a:solidFill>
                <a:schemeClr val="dk1"/>
              </a:solidFill>
              <a:latin typeface="Calibri"/>
              <a:ea typeface="Calibri"/>
              <a:cs typeface="Calibri"/>
              <a:sym typeface="Calibri"/>
            </a:endParaRPr>
          </a:p>
          <a:p>
            <a:pPr marL="800100" lvl="1" indent="-342900">
              <a:spcBef>
                <a:spcPts val="444"/>
              </a:spcBef>
              <a:buClr>
                <a:srgbClr val="170981"/>
              </a:buClr>
              <a:buSzPts val="1776"/>
              <a:buFont typeface="Noto Sans Symbols"/>
              <a:buChar char="▪"/>
            </a:pPr>
            <a:r>
              <a:rPr lang="en-US" sz="1820" dirty="0">
                <a:solidFill>
                  <a:schemeClr val="dk1"/>
                </a:solidFill>
                <a:latin typeface="Calibri"/>
                <a:ea typeface="Calibri"/>
                <a:cs typeface="Calibri"/>
                <a:sym typeface="Calibri"/>
              </a:rPr>
              <a:t>How many people died in 911? Who are they</a:t>
            </a:r>
            <a:r>
              <a:rPr lang="en-US" sz="1820" dirty="0" smtClean="0">
                <a:solidFill>
                  <a:schemeClr val="dk1"/>
                </a:solidFill>
                <a:latin typeface="Calibri"/>
                <a:ea typeface="Calibri"/>
                <a:cs typeface="Calibri"/>
                <a:sym typeface="Calibri"/>
              </a:rPr>
              <a:t>?</a:t>
            </a:r>
          </a:p>
          <a:p>
            <a:pPr marL="342900" indent="-342900">
              <a:spcBef>
                <a:spcPts val="444"/>
              </a:spcBef>
              <a:buClr>
                <a:srgbClr val="170981"/>
              </a:buClr>
              <a:buSzPts val="1776"/>
              <a:buFont typeface="Noto Sans Symbols"/>
              <a:buChar char="▪"/>
            </a:pPr>
            <a:r>
              <a:rPr lang="en-US" sz="2200" dirty="0"/>
              <a:t>Multi-view </a:t>
            </a:r>
            <a:r>
              <a:rPr lang="en-US" sz="2200" dirty="0" smtClean="0"/>
              <a:t>verification</a:t>
            </a:r>
            <a:endParaRPr lang="en-US" sz="1820" dirty="0"/>
          </a:p>
          <a:p>
            <a:pPr marL="800100" lvl="1" indent="-342900">
              <a:spcBef>
                <a:spcPts val="444"/>
              </a:spcBef>
              <a:buClr>
                <a:srgbClr val="170981"/>
              </a:buClr>
              <a:buSzPts val="1776"/>
              <a:buFont typeface="Noto Sans Symbols"/>
              <a:buChar char="▪"/>
            </a:pPr>
            <a:r>
              <a:rPr lang="en-US" sz="1820" dirty="0"/>
              <a:t>What happened in 1989 Tiananmen Square</a:t>
            </a:r>
            <a:r>
              <a:rPr lang="en-US" sz="1820" dirty="0" smtClean="0"/>
              <a:t>?</a:t>
            </a:r>
          </a:p>
          <a:p>
            <a:pPr marL="800100" lvl="1" indent="-342900">
              <a:spcBef>
                <a:spcPts val="444"/>
              </a:spcBef>
              <a:buClr>
                <a:srgbClr val="170981"/>
              </a:buClr>
              <a:buSzPts val="1776"/>
              <a:buFont typeface="Noto Sans Symbols"/>
              <a:buChar char="▪"/>
            </a:pPr>
            <a:r>
              <a:rPr lang="en-US" sz="1800" dirty="0"/>
              <a:t>What happened in Hong Kong Protest 2019</a:t>
            </a:r>
            <a:r>
              <a:rPr lang="en-US" sz="1800" dirty="0" smtClean="0"/>
              <a:t>?</a:t>
            </a:r>
          </a:p>
          <a:p>
            <a:pPr marL="800100" lvl="1" indent="-342900">
              <a:spcBef>
                <a:spcPts val="444"/>
              </a:spcBef>
              <a:buClr>
                <a:srgbClr val="170981"/>
              </a:buClr>
              <a:buSzPts val="1776"/>
              <a:buFont typeface="Noto Sans Symbols"/>
              <a:buChar char="▪"/>
            </a:pPr>
            <a:endParaRPr lang="en-US" sz="1820" dirty="0"/>
          </a:p>
          <a:p>
            <a:pPr marL="342900" indent="-342900">
              <a:spcBef>
                <a:spcPts val="444"/>
              </a:spcBef>
              <a:buClr>
                <a:srgbClr val="170981"/>
              </a:buClr>
              <a:buSzPts val="1776"/>
              <a:buFont typeface="Noto Sans Symbols"/>
              <a:buChar char="▪"/>
            </a:pPr>
            <a:r>
              <a:rPr lang="en-US" sz="2220" dirty="0"/>
              <a:t>It’s international human right to know </a:t>
            </a:r>
            <a:r>
              <a:rPr lang="en-US" sz="2220" dirty="0" smtClean="0"/>
              <a:t/>
            </a:r>
            <a:br>
              <a:rPr lang="en-US" sz="2220" dirty="0" smtClean="0"/>
            </a:br>
            <a:r>
              <a:rPr lang="en-US" sz="2220" dirty="0" smtClean="0"/>
              <a:t>what </a:t>
            </a:r>
            <a:r>
              <a:rPr lang="en-US" sz="2220" dirty="0"/>
              <a:t>happened in the history</a:t>
            </a:r>
            <a:endParaRPr lang="en-US" sz="2220" dirty="0">
              <a:solidFill>
                <a:schemeClr val="dk1"/>
              </a:solidFill>
              <a:ea typeface="Calibri"/>
              <a:cs typeface="Calibri"/>
              <a:sym typeface="Calibri"/>
            </a:endParaRPr>
          </a:p>
          <a:p>
            <a:pPr marL="342900" indent="-342900">
              <a:spcBef>
                <a:spcPts val="444"/>
              </a:spcBef>
              <a:buClr>
                <a:srgbClr val="170981"/>
              </a:buClr>
              <a:buSzPts val="1776"/>
              <a:buFont typeface="Noto Sans Symbols"/>
              <a:buChar char="▪"/>
            </a:pPr>
            <a:r>
              <a:rPr lang="en-US" sz="2220" dirty="0">
                <a:solidFill>
                  <a:schemeClr val="dk1"/>
                </a:solidFill>
                <a:ea typeface="Calibri"/>
                <a:cs typeface="Calibri"/>
                <a:sym typeface="Calibri"/>
              </a:rPr>
              <a:t>We aim to create a history book </a:t>
            </a:r>
            <a:r>
              <a:rPr lang="en-US" sz="2220" dirty="0" smtClean="0">
                <a:solidFill>
                  <a:schemeClr val="dk1"/>
                </a:solidFill>
                <a:ea typeface="Calibri"/>
                <a:cs typeface="Calibri"/>
                <a:sym typeface="Calibri"/>
              </a:rPr>
              <a:t>automatically</a:t>
            </a:r>
            <a:br>
              <a:rPr lang="en-US" sz="2220" dirty="0" smtClean="0">
                <a:solidFill>
                  <a:schemeClr val="dk1"/>
                </a:solidFill>
                <a:ea typeface="Calibri"/>
                <a:cs typeface="Calibri"/>
                <a:sym typeface="Calibri"/>
              </a:rPr>
            </a:br>
            <a:r>
              <a:rPr lang="en-US" sz="2220" dirty="0" smtClean="0">
                <a:solidFill>
                  <a:schemeClr val="dk1"/>
                </a:solidFill>
                <a:ea typeface="Calibri"/>
                <a:cs typeface="Calibri"/>
                <a:sym typeface="Calibri"/>
              </a:rPr>
              <a:t>so </a:t>
            </a:r>
            <a:r>
              <a:rPr lang="en-US" sz="2220" dirty="0">
                <a:solidFill>
                  <a:schemeClr val="dk1"/>
                </a:solidFill>
                <a:ea typeface="Calibri"/>
                <a:cs typeface="Calibri"/>
                <a:sym typeface="Calibri"/>
              </a:rPr>
              <a:t>it can be more complete and authentic </a:t>
            </a:r>
            <a:r>
              <a:rPr lang="en-US" sz="2220" dirty="0" smtClean="0">
                <a:solidFill>
                  <a:schemeClr val="dk1"/>
                </a:solidFill>
                <a:ea typeface="Calibri"/>
                <a:cs typeface="Calibri"/>
                <a:sym typeface="Calibri"/>
              </a:rPr>
              <a:t/>
            </a:r>
            <a:br>
              <a:rPr lang="en-US" sz="2220" dirty="0" smtClean="0">
                <a:solidFill>
                  <a:schemeClr val="dk1"/>
                </a:solidFill>
                <a:ea typeface="Calibri"/>
                <a:cs typeface="Calibri"/>
                <a:sym typeface="Calibri"/>
              </a:rPr>
            </a:br>
            <a:r>
              <a:rPr lang="en-US" sz="2220" dirty="0" smtClean="0">
                <a:solidFill>
                  <a:schemeClr val="dk1"/>
                </a:solidFill>
                <a:ea typeface="Calibri"/>
                <a:cs typeface="Calibri"/>
                <a:sym typeface="Calibri"/>
              </a:rPr>
              <a:t>than </a:t>
            </a:r>
            <a:r>
              <a:rPr lang="en-US" sz="2220" dirty="0">
                <a:solidFill>
                  <a:schemeClr val="dk1"/>
                </a:solidFill>
                <a:ea typeface="Calibri"/>
                <a:cs typeface="Calibri"/>
                <a:sym typeface="Calibri"/>
              </a:rPr>
              <a:t>human created </a:t>
            </a:r>
            <a:r>
              <a:rPr lang="en-US" sz="2220" dirty="0" smtClean="0">
                <a:solidFill>
                  <a:schemeClr val="dk1"/>
                </a:solidFill>
                <a:ea typeface="Calibri"/>
                <a:cs typeface="Calibri"/>
                <a:sym typeface="Calibri"/>
              </a:rPr>
              <a:t>ones</a:t>
            </a:r>
            <a:endParaRPr lang="en-US" sz="2220" dirty="0"/>
          </a:p>
          <a:p>
            <a:pPr marL="342900" indent="-342900">
              <a:spcBef>
                <a:spcPts val="444"/>
              </a:spcBef>
              <a:buClr>
                <a:srgbClr val="170981"/>
              </a:buClr>
              <a:buSzPts val="1776"/>
              <a:buFont typeface="Noto Sans Symbols"/>
              <a:buChar char="▪"/>
            </a:pPr>
            <a:endParaRPr lang="en-US" sz="2220" dirty="0"/>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33</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6344529" y="2622116"/>
            <a:ext cx="5666321" cy="3946960"/>
          </a:xfrm>
          <a:prstGeom prst="rect">
            <a:avLst/>
          </a:prstGeom>
        </p:spPr>
      </p:pic>
    </p:spTree>
    <p:extLst>
      <p:ext uri="{BB962C8B-B14F-4D97-AF65-F5344CB8AC3E}">
        <p14:creationId xmlns:p14="http://schemas.microsoft.com/office/powerpoint/2010/main" val="16686304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1981200" y="29937"/>
            <a:ext cx="86868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What will such a History Book look like?</a:t>
            </a:r>
            <a:endParaRPr sz="3200" dirty="0">
              <a:sym typeface="Palatino Linotype"/>
            </a:endParaRPr>
          </a:p>
        </p:txBody>
      </p:sp>
      <p:sp>
        <p:nvSpPr>
          <p:cNvPr id="1131" name="Google Shape;1131;p104"/>
          <p:cNvSpPr txBox="1">
            <a:spLocks noGrp="1"/>
          </p:cNvSpPr>
          <p:nvPr>
            <p:ph type="body" idx="1"/>
          </p:nvPr>
        </p:nvSpPr>
        <p:spPr>
          <a:xfrm>
            <a:off x="638322" y="972733"/>
            <a:ext cx="6330513" cy="5059363"/>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rgbClr val="170981"/>
              </a:buClr>
              <a:buSzPts val="1776"/>
              <a:buFont typeface="Noto Sans Symbols"/>
              <a:buChar char="▪"/>
            </a:pPr>
            <a:r>
              <a:rPr lang="en-US" dirty="0" smtClean="0">
                <a:solidFill>
                  <a:schemeClr val="dk1"/>
                </a:solidFill>
                <a:latin typeface="Calibri"/>
                <a:ea typeface="Calibri"/>
                <a:cs typeface="Calibri"/>
                <a:sym typeface="Calibri"/>
              </a:rPr>
              <a:t>Each chapter looks like a Wikipedia page</a:t>
            </a:r>
          </a:p>
          <a:p>
            <a:pPr marL="800100" lvl="1" indent="-342900">
              <a:spcBef>
                <a:spcPts val="0"/>
              </a:spcBef>
              <a:buClr>
                <a:srgbClr val="170981"/>
              </a:buClr>
              <a:buSzPts val="1776"/>
              <a:buFont typeface="Noto Sans Symbols"/>
              <a:buChar char="▪"/>
            </a:pPr>
            <a:r>
              <a:rPr lang="en-US" sz="1800" dirty="0" smtClean="0">
                <a:solidFill>
                  <a:schemeClr val="dk1"/>
                </a:solidFill>
                <a:latin typeface="Calibri"/>
                <a:ea typeface="Calibri"/>
                <a:cs typeface="Calibri"/>
                <a:sym typeface="Calibri"/>
              </a:rPr>
              <a:t>The description is organized by multimedia timeline with detailed source and evidence information, links to original news articles</a:t>
            </a:r>
          </a:p>
          <a:p>
            <a:pPr marL="800100" lvl="1" indent="-342900">
              <a:spcBef>
                <a:spcPts val="0"/>
              </a:spcBef>
              <a:buClr>
                <a:srgbClr val="170981"/>
              </a:buClr>
              <a:buSzPts val="1776"/>
              <a:buFont typeface="Noto Sans Symbols"/>
              <a:buChar char="▪"/>
            </a:pPr>
            <a:r>
              <a:rPr lang="en-US" sz="1800" dirty="0" smtClean="0">
                <a:solidFill>
                  <a:schemeClr val="dk1"/>
                </a:solidFill>
                <a:latin typeface="Calibri"/>
                <a:ea typeface="Calibri"/>
                <a:cs typeface="Calibri"/>
                <a:sym typeface="Calibri"/>
              </a:rPr>
              <a:t>Detailed participants (arguments) and their roles, and their connections and relations</a:t>
            </a:r>
          </a:p>
          <a:p>
            <a:pPr marL="800100" lvl="1" indent="-342900">
              <a:spcBef>
                <a:spcPts val="0"/>
              </a:spcBef>
              <a:buClr>
                <a:srgbClr val="170981"/>
              </a:buClr>
              <a:buSzPts val="1776"/>
              <a:buFont typeface="Noto Sans Symbols"/>
              <a:buChar char="▪"/>
            </a:pPr>
            <a:r>
              <a:rPr lang="en-US" sz="1800" dirty="0" err="1" smtClean="0">
                <a:solidFill>
                  <a:schemeClr val="dk1"/>
                </a:solidFill>
                <a:latin typeface="Calibri"/>
                <a:ea typeface="Calibri"/>
                <a:cs typeface="Calibri"/>
                <a:sym typeface="Calibri"/>
              </a:rPr>
              <a:t>Infobox</a:t>
            </a:r>
            <a:r>
              <a:rPr lang="en-US" sz="1800" dirty="0" smtClean="0">
                <a:solidFill>
                  <a:schemeClr val="dk1"/>
                </a:solidFill>
                <a:latin typeface="Calibri"/>
                <a:ea typeface="Calibri"/>
                <a:cs typeface="Calibri"/>
                <a:sym typeface="Calibri"/>
              </a:rPr>
              <a:t> shows event-event relations: temporal, </a:t>
            </a:r>
            <a:br>
              <a:rPr lang="en-US" sz="180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causal and hierarchical</a:t>
            </a:r>
          </a:p>
          <a:p>
            <a:pPr marL="342900" indent="-342900">
              <a:spcBef>
                <a:spcPts val="0"/>
              </a:spcBef>
              <a:buClr>
                <a:srgbClr val="170981"/>
              </a:buClr>
              <a:buSzPts val="1776"/>
              <a:buFont typeface="Noto Sans Symbols"/>
              <a:buChar char="▪"/>
            </a:pPr>
            <a:r>
              <a:rPr lang="en-US" sz="2400" dirty="0" smtClean="0">
                <a:solidFill>
                  <a:schemeClr val="dk1"/>
                </a:solidFill>
                <a:latin typeface="Calibri"/>
                <a:ea typeface="Calibri"/>
                <a:cs typeface="Calibri"/>
                <a:sym typeface="Calibri"/>
              </a:rPr>
              <a:t>Building blocks</a:t>
            </a:r>
            <a:endParaRPr lang="en-US" sz="2400" dirty="0">
              <a:solidFill>
                <a:schemeClr val="dk1"/>
              </a:solidFill>
              <a:latin typeface="Calibri"/>
              <a:ea typeface="Calibri"/>
              <a:cs typeface="Calibri"/>
              <a:sym typeface="Calibri"/>
            </a:endParaRPr>
          </a:p>
          <a:p>
            <a:pPr marL="800100" lvl="1" indent="-342900">
              <a:spcBef>
                <a:spcPts val="0"/>
              </a:spcBef>
              <a:buClr>
                <a:srgbClr val="170981"/>
              </a:buClr>
              <a:buSzPts val="1776"/>
              <a:buFont typeface="Noto Sans Symbols"/>
              <a:buChar char="▪"/>
            </a:pPr>
            <a:r>
              <a:rPr lang="en-US" sz="1800" dirty="0" smtClean="0">
                <a:solidFill>
                  <a:schemeClr val="dk1"/>
                </a:solidFill>
                <a:ea typeface="Calibri"/>
                <a:cs typeface="Calibri"/>
                <a:sym typeface="Calibri"/>
              </a:rPr>
              <a:t>Open-domain </a:t>
            </a:r>
            <a:r>
              <a:rPr lang="en-US" sz="1800" dirty="0">
                <a:solidFill>
                  <a:schemeClr val="dk1"/>
                </a:solidFill>
                <a:ea typeface="Calibri"/>
                <a:cs typeface="Calibri"/>
                <a:sym typeface="Calibri"/>
              </a:rPr>
              <a:t>Multilingual Multimedia Event </a:t>
            </a:r>
            <a:r>
              <a:rPr lang="en-US" sz="1800" dirty="0" smtClean="0">
                <a:solidFill>
                  <a:schemeClr val="dk1"/>
                </a:solidFill>
                <a:ea typeface="Calibri"/>
                <a:cs typeface="Calibri"/>
                <a:sym typeface="Calibri"/>
              </a:rPr>
              <a:t>Extraction</a:t>
            </a:r>
          </a:p>
          <a:p>
            <a:pPr marL="800100" lvl="1" indent="-342900">
              <a:spcBef>
                <a:spcPts val="0"/>
              </a:spcBef>
              <a:buClr>
                <a:srgbClr val="170981"/>
              </a:buClr>
              <a:buSzPts val="1776"/>
              <a:buFont typeface="Noto Sans Symbols"/>
              <a:buChar char="▪"/>
            </a:pPr>
            <a:r>
              <a:rPr lang="en-US" sz="1800" dirty="0" smtClean="0">
                <a:solidFill>
                  <a:schemeClr val="dk1"/>
                </a:solidFill>
                <a:ea typeface="Calibri"/>
                <a:cs typeface="Calibri"/>
                <a:sym typeface="Calibri"/>
              </a:rPr>
              <a:t>Cross-document </a:t>
            </a:r>
            <a:r>
              <a:rPr lang="en-US" sz="1800" dirty="0">
                <a:solidFill>
                  <a:schemeClr val="dk1"/>
                </a:solidFill>
                <a:ea typeface="Calibri"/>
                <a:cs typeface="Calibri"/>
                <a:sym typeface="Calibri"/>
              </a:rPr>
              <a:t>Event </a:t>
            </a:r>
            <a:r>
              <a:rPr lang="en-US" sz="1800" dirty="0" err="1">
                <a:solidFill>
                  <a:schemeClr val="dk1"/>
                </a:solidFill>
                <a:ea typeface="Calibri"/>
                <a:cs typeface="Calibri"/>
                <a:sym typeface="Calibri"/>
              </a:rPr>
              <a:t>Coreference</a:t>
            </a:r>
            <a:r>
              <a:rPr lang="en-US" sz="1800" dirty="0">
                <a:solidFill>
                  <a:schemeClr val="dk1"/>
                </a:solidFill>
                <a:ea typeface="Calibri"/>
                <a:cs typeface="Calibri"/>
                <a:sym typeface="Calibri"/>
              </a:rPr>
              <a:t> Resolution and </a:t>
            </a:r>
            <a:r>
              <a:rPr lang="en-US" sz="1800" dirty="0" smtClean="0">
                <a:solidFill>
                  <a:schemeClr val="dk1"/>
                </a:solidFill>
                <a:ea typeface="Calibri"/>
                <a:cs typeface="Calibri"/>
                <a:sym typeface="Calibri"/>
              </a:rPr>
              <a:t>Ranking</a:t>
            </a:r>
          </a:p>
          <a:p>
            <a:pPr marL="800100" lvl="1" indent="-342900">
              <a:spcBef>
                <a:spcPts val="0"/>
              </a:spcBef>
              <a:buClr>
                <a:srgbClr val="170981"/>
              </a:buClr>
              <a:buSzPts val="1776"/>
              <a:buFont typeface="Noto Sans Symbols"/>
              <a:buChar char="▪"/>
            </a:pPr>
            <a:r>
              <a:rPr lang="en-US" sz="1800" dirty="0" smtClean="0">
                <a:solidFill>
                  <a:schemeClr val="dk1"/>
                </a:solidFill>
                <a:ea typeface="Calibri"/>
                <a:cs typeface="Calibri"/>
                <a:sym typeface="Calibri"/>
              </a:rPr>
              <a:t>Event </a:t>
            </a:r>
            <a:r>
              <a:rPr lang="en-US" sz="1800" dirty="0">
                <a:solidFill>
                  <a:schemeClr val="dk1"/>
                </a:solidFill>
                <a:ea typeface="Calibri"/>
                <a:cs typeface="Calibri"/>
                <a:sym typeface="Calibri"/>
              </a:rPr>
              <a:t>Schema Induction and Event-Event Relation </a:t>
            </a:r>
            <a:r>
              <a:rPr lang="en-US" sz="1800" dirty="0" smtClean="0">
                <a:solidFill>
                  <a:schemeClr val="dk1"/>
                </a:solidFill>
                <a:ea typeface="Calibri"/>
                <a:cs typeface="Calibri"/>
                <a:sym typeface="Calibri"/>
              </a:rPr>
              <a:t>Extraction</a:t>
            </a:r>
          </a:p>
          <a:p>
            <a:pPr marL="800100" lvl="1" indent="-342900">
              <a:spcBef>
                <a:spcPts val="0"/>
              </a:spcBef>
              <a:buClr>
                <a:srgbClr val="170981"/>
              </a:buClr>
              <a:buSzPts val="1776"/>
              <a:buFont typeface="Noto Sans Symbols"/>
              <a:buChar char="▪"/>
            </a:pPr>
            <a:r>
              <a:rPr lang="en-US" sz="1800" dirty="0" smtClean="0">
                <a:solidFill>
                  <a:schemeClr val="dk1"/>
                </a:solidFill>
                <a:ea typeface="Calibri"/>
                <a:cs typeface="Calibri"/>
                <a:sym typeface="Calibri"/>
              </a:rPr>
              <a:t>Cross-source </a:t>
            </a:r>
            <a:r>
              <a:rPr lang="en-US" sz="1800" dirty="0">
                <a:solidFill>
                  <a:schemeClr val="dk1"/>
                </a:solidFill>
                <a:ea typeface="Calibri"/>
                <a:cs typeface="Calibri"/>
                <a:sym typeface="Calibri"/>
              </a:rPr>
              <a:t>Information Verification and Truth </a:t>
            </a:r>
            <a:r>
              <a:rPr lang="en-US" sz="1800" dirty="0" smtClean="0">
                <a:solidFill>
                  <a:schemeClr val="dk1"/>
                </a:solidFill>
                <a:ea typeface="Calibri"/>
                <a:cs typeface="Calibri"/>
                <a:sym typeface="Calibri"/>
              </a:rPr>
              <a:t>Finding</a:t>
            </a:r>
          </a:p>
          <a:p>
            <a:pPr marL="800100" lvl="1" indent="-342900">
              <a:spcBef>
                <a:spcPts val="0"/>
              </a:spcBef>
              <a:buClr>
                <a:srgbClr val="170981"/>
              </a:buClr>
              <a:buSzPts val="1776"/>
              <a:buFont typeface="Noto Sans Symbols"/>
              <a:buChar char="▪"/>
            </a:pPr>
            <a:r>
              <a:rPr lang="en-US" sz="1800" dirty="0" smtClean="0">
                <a:solidFill>
                  <a:schemeClr val="dk1"/>
                </a:solidFill>
                <a:ea typeface="Calibri"/>
                <a:cs typeface="Calibri"/>
                <a:sym typeface="Calibri"/>
              </a:rPr>
              <a:t>Abstract </a:t>
            </a:r>
            <a:r>
              <a:rPr lang="en-US" sz="1800" dirty="0">
                <a:solidFill>
                  <a:schemeClr val="dk1"/>
                </a:solidFill>
                <a:ea typeface="Calibri"/>
                <a:cs typeface="Calibri"/>
                <a:sym typeface="Calibri"/>
              </a:rPr>
              <a:t>Summarization for Event </a:t>
            </a:r>
            <a:r>
              <a:rPr lang="en-US" sz="1800" dirty="0" smtClean="0">
                <a:solidFill>
                  <a:schemeClr val="dk1"/>
                </a:solidFill>
                <a:ea typeface="Calibri"/>
                <a:cs typeface="Calibri"/>
                <a:sym typeface="Calibri"/>
              </a:rPr>
              <a:t>Description</a:t>
            </a:r>
            <a:endParaRPr lang="en-US" sz="1800" dirty="0" smtClean="0">
              <a:solidFill>
                <a:schemeClr val="dk1"/>
              </a:solidFill>
              <a:latin typeface="Calibri"/>
              <a:ea typeface="Calibri"/>
              <a:cs typeface="Calibri"/>
              <a:sym typeface="Calibri"/>
            </a:endParaRPr>
          </a:p>
          <a:p>
            <a:pPr marL="342900" indent="-342900">
              <a:spcBef>
                <a:spcPts val="0"/>
              </a:spcBef>
              <a:buClr>
                <a:srgbClr val="170981"/>
              </a:buClr>
              <a:buSzPts val="1776"/>
              <a:buFont typeface="Noto Sans Symbols"/>
              <a:buChar char="▪"/>
            </a:pPr>
            <a:r>
              <a:rPr lang="en-US" sz="2220" dirty="0" smtClean="0">
                <a:solidFill>
                  <a:schemeClr val="dk1"/>
                </a:solidFill>
                <a:latin typeface="Calibri"/>
                <a:ea typeface="Calibri"/>
                <a:cs typeface="Calibri"/>
                <a:sym typeface="Calibri"/>
              </a:rPr>
              <a:t>Never-ending updated over time; put up to the </a:t>
            </a:r>
            <a:br>
              <a:rPr lang="en-US" sz="2220" dirty="0" smtClean="0">
                <a:solidFill>
                  <a:schemeClr val="dk1"/>
                </a:solidFill>
                <a:latin typeface="Calibri"/>
                <a:ea typeface="Calibri"/>
                <a:cs typeface="Calibri"/>
                <a:sym typeface="Calibri"/>
              </a:rPr>
            </a:br>
            <a:r>
              <a:rPr lang="en-US" sz="2220" dirty="0" smtClean="0">
                <a:solidFill>
                  <a:schemeClr val="dk1"/>
                </a:solidFill>
                <a:latin typeface="Calibri"/>
                <a:ea typeface="Calibri"/>
                <a:cs typeface="Calibri"/>
                <a:sym typeface="Calibri"/>
              </a:rPr>
              <a:t>wild for human editing and curation</a:t>
            </a:r>
          </a:p>
          <a:p>
            <a:pPr marL="800100" lvl="1" indent="-342900">
              <a:spcBef>
                <a:spcPts val="0"/>
              </a:spcBef>
              <a:buClr>
                <a:srgbClr val="170981"/>
              </a:buClr>
              <a:buSzPts val="1776"/>
              <a:buFont typeface="Noto Sans Symbols"/>
              <a:buChar char="▪"/>
            </a:pPr>
            <a:endParaRPr lang="en-US" sz="1820" dirty="0" smtClean="0">
              <a:solidFill>
                <a:schemeClr val="dk1"/>
              </a:solidFill>
              <a:latin typeface="Calibri"/>
              <a:ea typeface="Calibri"/>
              <a:cs typeface="Calibri"/>
              <a:sym typeface="Calibri"/>
            </a:endParaRPr>
          </a:p>
          <a:p>
            <a:pPr marL="342900" indent="-342900">
              <a:spcBef>
                <a:spcPts val="0"/>
              </a:spcBef>
              <a:buClr>
                <a:srgbClr val="170981"/>
              </a:buClr>
              <a:buSzPts val="1776"/>
              <a:buFont typeface="Noto Sans Symbols"/>
              <a:buChar char="▪"/>
            </a:pPr>
            <a:endParaRPr lang="en-US" sz="2220" dirty="0">
              <a:solidFill>
                <a:schemeClr val="dk1"/>
              </a:solidFill>
              <a:latin typeface="Calibri"/>
              <a:ea typeface="Calibri"/>
              <a:cs typeface="Calibri"/>
              <a:sym typeface="Calibri"/>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34</a:t>
            </a:fld>
            <a:endParaRPr sz="1400" b="1">
              <a:solidFill>
                <a:srgbClr val="000000"/>
              </a:solidFill>
              <a:latin typeface="Calibri"/>
              <a:ea typeface="Calibri"/>
              <a:cs typeface="Calibri"/>
              <a:sym typeface="Calibri"/>
            </a:endParaRPr>
          </a:p>
        </p:txBody>
      </p:sp>
      <p:pic>
        <p:nvPicPr>
          <p:cNvPr id="7" name="Picture 6">
            <a:extLst>
              <a:ext uri="{FF2B5EF4-FFF2-40B4-BE49-F238E27FC236}">
                <a16:creationId xmlns:a16="http://schemas.microsoft.com/office/drawing/2014/main" xmlns="" id="{4B1966A0-4546-4149-9300-E5060879E35B}"/>
              </a:ext>
            </a:extLst>
          </p:cNvPr>
          <p:cNvPicPr>
            <a:picLocks noChangeAspect="1"/>
          </p:cNvPicPr>
          <p:nvPr/>
        </p:nvPicPr>
        <p:blipFill>
          <a:blip r:embed="rId3"/>
          <a:stretch>
            <a:fillRect/>
          </a:stretch>
        </p:blipFill>
        <p:spPr>
          <a:xfrm>
            <a:off x="6968835" y="1229139"/>
            <a:ext cx="5017193" cy="4546553"/>
          </a:xfrm>
          <a:prstGeom prst="rect">
            <a:avLst/>
          </a:prstGeom>
          <a:ln>
            <a:solidFill>
              <a:schemeClr val="tx1"/>
            </a:solidFill>
          </a:ln>
        </p:spPr>
      </p:pic>
    </p:spTree>
    <p:extLst>
      <p:ext uri="{BB962C8B-B14F-4D97-AF65-F5344CB8AC3E}">
        <p14:creationId xmlns:p14="http://schemas.microsoft.com/office/powerpoint/2010/main" val="1295768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20"/>
        <p:cNvGrpSpPr/>
        <p:nvPr/>
      </p:nvGrpSpPr>
      <p:grpSpPr>
        <a:xfrm>
          <a:off x="0" y="0"/>
          <a:ext cx="0" cy="0"/>
          <a:chOff x="0" y="0"/>
          <a:chExt cx="0" cy="0"/>
        </a:xfrm>
      </p:grpSpPr>
      <p:sp>
        <p:nvSpPr>
          <p:cNvPr id="1821" name="Google Shape;1821;p162"/>
          <p:cNvSpPr txBox="1">
            <a:spLocks noGrp="1"/>
          </p:cNvSpPr>
          <p:nvPr>
            <p:ph type="title"/>
          </p:nvPr>
        </p:nvSpPr>
        <p:spPr>
          <a:xfrm>
            <a:off x="1501776" y="333246"/>
            <a:ext cx="8229600" cy="1139825"/>
          </a:xfrm>
          <a:prstGeom prst="rect">
            <a:avLst/>
          </a:prstGeom>
          <a:noFill/>
          <a:ln>
            <a:noFill/>
          </a:ln>
        </p:spPr>
        <p:txBody>
          <a:bodyPr spcFirstLastPara="1" vert="horz" wrap="square" lIns="91425" tIns="45700" rIns="91425" bIns="45700" rtlCol="0" anchor="ctr" anchorCtr="0">
            <a:noAutofit/>
          </a:bodyPr>
          <a:lstStyle/>
          <a:p>
            <a:pPr>
              <a:lnSpc>
                <a:spcPct val="170588"/>
              </a:lnSpc>
              <a:spcBef>
                <a:spcPts val="0"/>
              </a:spcBef>
            </a:pPr>
            <a:r>
              <a:rPr lang="en-US" sz="3400">
                <a:solidFill>
                  <a:srgbClr val="990000"/>
                </a:solidFill>
                <a:latin typeface="Palatino Linotype"/>
                <a:ea typeface="Palatino Linotype"/>
                <a:cs typeface="Palatino Linotype"/>
                <a:sym typeface="Palatino Linotype"/>
              </a:rPr>
              <a:t>Thank You</a:t>
            </a:r>
            <a:endParaRPr sz="3400">
              <a:solidFill>
                <a:srgbClr val="990000"/>
              </a:solidFill>
              <a:latin typeface="Palatino Linotype"/>
              <a:ea typeface="Palatino Linotype"/>
              <a:cs typeface="Palatino Linotype"/>
              <a:sym typeface="Palatino Linotype"/>
            </a:endParaRPr>
          </a:p>
        </p:txBody>
      </p:sp>
      <p:sp>
        <p:nvSpPr>
          <p:cNvPr id="1824" name="Google Shape;1824;p162"/>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35</a:t>
            </a:fld>
            <a:endParaRPr sz="1400" b="1">
              <a:solidFill>
                <a:srgbClr val="000000"/>
              </a:solidFill>
              <a:latin typeface="Calibri"/>
              <a:ea typeface="Calibri"/>
              <a:cs typeface="Calibri"/>
              <a:sym typeface="Calibri"/>
            </a:endParaRPr>
          </a:p>
        </p:txBody>
      </p:sp>
      <p:pic>
        <p:nvPicPr>
          <p:cNvPr id="14" name="Picture 13"/>
          <p:cNvPicPr>
            <a:picLocks noChangeAspect="1"/>
          </p:cNvPicPr>
          <p:nvPr/>
        </p:nvPicPr>
        <p:blipFill>
          <a:blip r:embed="rId3"/>
          <a:stretch>
            <a:fillRect/>
          </a:stretch>
        </p:blipFill>
        <p:spPr>
          <a:xfrm>
            <a:off x="3708400" y="1943100"/>
            <a:ext cx="3525157" cy="2193848"/>
          </a:xfrm>
          <a:prstGeom prst="rect">
            <a:avLst/>
          </a:prstGeom>
        </p:spPr>
      </p:pic>
    </p:spTree>
    <p:extLst>
      <p:ext uri="{BB962C8B-B14F-4D97-AF65-F5344CB8AC3E}">
        <p14:creationId xmlns:p14="http://schemas.microsoft.com/office/powerpoint/2010/main" val="644973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 name="Shape 1423"/>
          <p:cNvSpPr>
            <a:spLocks noGrp="1"/>
          </p:cNvSpPr>
          <p:nvPr>
            <p:ph type="body" idx="1"/>
          </p:nvPr>
        </p:nvSpPr>
        <p:spPr>
          <a:xfrm rot="16200000">
            <a:off x="6530458" y="-1358179"/>
            <a:ext cx="2514881" cy="7578670"/>
          </a:xfrm>
          <a:prstGeom prst="rect">
            <a:avLst/>
          </a:prstGeom>
        </p:spPr>
        <p:txBody>
          <a:bodyPr>
            <a:noAutofit/>
          </a:bodyPr>
          <a:lstStyle/>
          <a:p>
            <a:pPr marL="137160" indent="-137160" defTabSz="548640">
              <a:spcBef>
                <a:spcPts val="600"/>
              </a:spcBef>
              <a:defRPr sz="2240"/>
            </a:pPr>
            <a:r>
              <a:rPr lang="en-US" dirty="0"/>
              <a:t>We produce and consume news content simultaneously through different media</a:t>
            </a:r>
          </a:p>
          <a:p>
            <a:pPr marL="137160" indent="-137160" defTabSz="548640">
              <a:spcBef>
                <a:spcPts val="600"/>
              </a:spcBef>
              <a:defRPr sz="2240"/>
            </a:pPr>
            <a:endParaRPr lang="en-US" dirty="0"/>
          </a:p>
          <a:p>
            <a:pPr marL="137160" indent="-137160" defTabSz="548640">
              <a:spcBef>
                <a:spcPts val="600"/>
              </a:spcBef>
              <a:defRPr sz="2240"/>
            </a:pPr>
            <a:r>
              <a:rPr lang="en-US" dirty="0"/>
              <a:t>By randomly checking 100 multimedia documents from Voice of America, 34% images contain visual objects that serve as event arguments which are not mentioned in surrounding texts</a:t>
            </a:r>
          </a:p>
          <a:p>
            <a:pPr marL="137160" indent="-137160" defTabSz="548640">
              <a:spcBef>
                <a:spcPts val="600"/>
              </a:spcBef>
              <a:defRPr sz="2240"/>
            </a:pPr>
            <a:endParaRPr lang="en-US" dirty="0"/>
          </a:p>
        </p:txBody>
      </p:sp>
      <p:pic>
        <p:nvPicPr>
          <p:cNvPr id="2" name="Picture 1"/>
          <p:cNvPicPr>
            <a:picLocks noChangeAspect="1"/>
          </p:cNvPicPr>
          <p:nvPr/>
        </p:nvPicPr>
        <p:blipFill>
          <a:blip r:embed="rId3"/>
          <a:stretch>
            <a:fillRect/>
          </a:stretch>
        </p:blipFill>
        <p:spPr>
          <a:xfrm>
            <a:off x="395286" y="1173715"/>
            <a:ext cx="3324225" cy="4752975"/>
          </a:xfrm>
          <a:prstGeom prst="rect">
            <a:avLst/>
          </a:prstGeom>
        </p:spPr>
      </p:pic>
      <p:sp>
        <p:nvSpPr>
          <p:cNvPr id="4" name="Title 1">
            <a:extLst>
              <a:ext uri="{FF2B5EF4-FFF2-40B4-BE49-F238E27FC236}">
                <a16:creationId xmlns="" xmlns:a16="http://schemas.microsoft.com/office/drawing/2014/main" id="{1730F170-35D1-2348-955A-E3113D05D06E}"/>
              </a:ext>
            </a:extLst>
          </p:cNvPr>
          <p:cNvSpPr>
            <a:spLocks noGrp="1"/>
          </p:cNvSpPr>
          <p:nvPr>
            <p:ph type="title"/>
          </p:nvPr>
        </p:nvSpPr>
        <p:spPr>
          <a:xfrm>
            <a:off x="2057399" y="228600"/>
            <a:ext cx="9020331" cy="762000"/>
          </a:xfrm>
        </p:spPr>
        <p:txBody>
          <a:bodyPr>
            <a:normAutofit/>
          </a:bodyPr>
          <a:lstStyle/>
          <a:p>
            <a:r>
              <a:rPr lang="en-US" dirty="0" smtClean="0"/>
              <a:t>Let’s watch out of the well</a:t>
            </a:r>
            <a:endParaRPr lang="en-US" dirty="0"/>
          </a:p>
        </p:txBody>
      </p:sp>
      <p:pic>
        <p:nvPicPr>
          <p:cNvPr id="5" name="Picture 4" descr="A picture containing floor, person, table, indoor&#10;&#10;Description automatically generated">
            <a:extLst>
              <a:ext uri="{FF2B5EF4-FFF2-40B4-BE49-F238E27FC236}">
                <a16:creationId xmlns:a16="http://schemas.microsoft.com/office/drawing/2014/main" xmlns="" id="{6B7B0456-F938-D54F-9482-D9FD2CBD6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2778" y="3688597"/>
            <a:ext cx="2692155" cy="1534959"/>
          </a:xfrm>
          <a:prstGeom prst="rect">
            <a:avLst/>
          </a:prstGeom>
        </p:spPr>
      </p:pic>
      <p:sp>
        <p:nvSpPr>
          <p:cNvPr id="6" name="Text Placeholder 2">
            <a:extLst>
              <a:ext uri="{FF2B5EF4-FFF2-40B4-BE49-F238E27FC236}">
                <a16:creationId xmlns:a16="http://schemas.microsoft.com/office/drawing/2014/main" xmlns="" id="{E1B504EA-888A-B343-A287-B889911B27C6}"/>
              </a:ext>
            </a:extLst>
          </p:cNvPr>
          <p:cNvSpPr txBox="1">
            <a:spLocks/>
          </p:cNvSpPr>
          <p:nvPr/>
        </p:nvSpPr>
        <p:spPr>
          <a:xfrm>
            <a:off x="4498040" y="5347740"/>
            <a:ext cx="2860160" cy="194930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lvl1pPr marL="342900" marR="0" indent="-342900" algn="l" defTabSz="914400" rtl="0" latinLnBrk="0">
              <a:lnSpc>
                <a:spcPct val="100000"/>
              </a:lnSpc>
              <a:spcBef>
                <a:spcPts val="500"/>
              </a:spcBef>
              <a:spcAft>
                <a:spcPts val="0"/>
              </a:spcAft>
              <a:buClr>
                <a:srgbClr val="170981"/>
              </a:buClr>
              <a:buSzPct val="80000"/>
              <a:buFont typeface="Wingdings"/>
              <a:buChar char="▪"/>
              <a:tabLst/>
              <a:defRPr sz="2400" b="0" i="0" u="none" strike="noStrike" cap="none" spc="0" baseline="0">
                <a:ln>
                  <a:noFill/>
                </a:ln>
                <a:solidFill>
                  <a:srgbClr val="000000"/>
                </a:solidFill>
                <a:uFillTx/>
                <a:latin typeface="Calibri"/>
                <a:ea typeface="Calibri"/>
                <a:cs typeface="Calibri"/>
                <a:sym typeface="Calibri"/>
              </a:defRPr>
            </a:lvl1pPr>
            <a:lvl2pPr marL="742950" marR="0" indent="-285750" algn="l" defTabSz="914400" rtl="0" latinLnBrk="0">
              <a:lnSpc>
                <a:spcPct val="100000"/>
              </a:lnSpc>
              <a:spcBef>
                <a:spcPts val="500"/>
              </a:spcBef>
              <a:spcAft>
                <a:spcPts val="0"/>
              </a:spcAft>
              <a:buClr>
                <a:srgbClr val="170981"/>
              </a:buClr>
              <a:buSzPct val="80000"/>
              <a:buFont typeface="Wingdings"/>
              <a:buChar char="▪"/>
              <a:tabLst/>
              <a:defRPr sz="2400" b="0" i="0" u="none" strike="noStrike" cap="none" spc="0" baseline="0">
                <a:ln>
                  <a:noFill/>
                </a:ln>
                <a:solidFill>
                  <a:srgbClr val="000000"/>
                </a:solidFill>
                <a:uFillTx/>
                <a:latin typeface="Calibri"/>
                <a:ea typeface="Calibri"/>
                <a:cs typeface="Calibri"/>
                <a:sym typeface="Calibri"/>
              </a:defRPr>
            </a:lvl2pPr>
            <a:lvl3pPr marL="1188719" marR="0" indent="-274319" algn="l" defTabSz="914400" rtl="0" latinLnBrk="0">
              <a:lnSpc>
                <a:spcPct val="100000"/>
              </a:lnSpc>
              <a:spcBef>
                <a:spcPts val="500"/>
              </a:spcBef>
              <a:spcAft>
                <a:spcPts val="0"/>
              </a:spcAft>
              <a:buClr>
                <a:srgbClr val="170981"/>
              </a:buClr>
              <a:buSzPct val="80000"/>
              <a:buFont typeface="Wingdings"/>
              <a:buChar char="▪"/>
              <a:tabLst/>
              <a:defRPr sz="2400" b="0" i="0" u="none" strike="noStrike" cap="none" spc="0" baseline="0">
                <a:ln>
                  <a:noFill/>
                </a:ln>
                <a:solidFill>
                  <a:srgbClr val="000000"/>
                </a:solidFill>
                <a:uFillTx/>
                <a:latin typeface="Calibri"/>
                <a:ea typeface="Calibri"/>
                <a:cs typeface="Calibri"/>
                <a:sym typeface="Calibri"/>
              </a:defRPr>
            </a:lvl3pPr>
            <a:lvl4pPr marL="1645920" marR="0" indent="-274319" algn="l" defTabSz="914400" rtl="0" latinLnBrk="0">
              <a:lnSpc>
                <a:spcPct val="100000"/>
              </a:lnSpc>
              <a:spcBef>
                <a:spcPts val="500"/>
              </a:spcBef>
              <a:spcAft>
                <a:spcPts val="0"/>
              </a:spcAft>
              <a:buClr>
                <a:srgbClr val="170981"/>
              </a:buClr>
              <a:buSzPct val="80000"/>
              <a:buFont typeface="Wingdings"/>
              <a:buChar char="▪"/>
              <a:tabLst/>
              <a:defRPr sz="2400" b="0" i="0" u="none" strike="noStrike" cap="none" spc="0" baseline="0">
                <a:ln>
                  <a:noFill/>
                </a:ln>
                <a:solidFill>
                  <a:srgbClr val="000000"/>
                </a:solidFill>
                <a:uFillTx/>
                <a:latin typeface="Calibri"/>
                <a:ea typeface="Calibri"/>
                <a:cs typeface="Calibri"/>
                <a:sym typeface="Calibri"/>
              </a:defRPr>
            </a:lvl4pPr>
            <a:lvl5pPr marL="2103120" marR="0" indent="-274320" algn="l" defTabSz="914400" rtl="0" latinLnBrk="0">
              <a:lnSpc>
                <a:spcPct val="100000"/>
              </a:lnSpc>
              <a:spcBef>
                <a:spcPts val="500"/>
              </a:spcBef>
              <a:spcAft>
                <a:spcPts val="0"/>
              </a:spcAft>
              <a:buClr>
                <a:srgbClr val="170981"/>
              </a:buClr>
              <a:buSzPct val="100000"/>
              <a:buFont typeface="Wingdings"/>
              <a:buChar char="»"/>
              <a:tabLst/>
              <a:defRPr sz="2400" b="0" i="0" u="none" strike="noStrike" cap="none" spc="0" baseline="0">
                <a:ln>
                  <a:noFill/>
                </a:ln>
                <a:solidFill>
                  <a:srgbClr val="000000"/>
                </a:solidFill>
                <a:uFillTx/>
                <a:latin typeface="Calibri"/>
                <a:ea typeface="Calibri"/>
                <a:cs typeface="Calibri"/>
                <a:sym typeface="Calibri"/>
              </a:defRPr>
            </a:lvl5pPr>
            <a:lvl6pPr marL="25603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6pPr>
            <a:lvl7pPr marL="30175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7pPr>
            <a:lvl8pPr marL="34747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8pPr>
            <a:lvl9pPr marL="39319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9pPr>
          </a:lstStyle>
          <a:p>
            <a:pPr marL="0" indent="0" hangingPunct="1">
              <a:buNone/>
            </a:pPr>
            <a:r>
              <a:rPr lang="en-US" altLang="zh-CN" sz="2000" i="1" dirty="0"/>
              <a:t>Vote_?</a:t>
            </a:r>
            <a:r>
              <a:rPr lang="zh-CN" altLang="en-US" sz="2000" i="1" dirty="0"/>
              <a:t> </a:t>
            </a:r>
            <a:r>
              <a:rPr lang="en-US" altLang="zh-CN" sz="2000" i="1" dirty="0"/>
              <a:t>=</a:t>
            </a:r>
            <a:r>
              <a:rPr lang="zh-CN" altLang="en-US" sz="2000" i="1" dirty="0"/>
              <a:t> </a:t>
            </a:r>
            <a:r>
              <a:rPr lang="en-US" altLang="zh-CN" sz="2000" i="1" dirty="0"/>
              <a:t>soldier</a:t>
            </a:r>
          </a:p>
        </p:txBody>
      </p:sp>
      <p:pic>
        <p:nvPicPr>
          <p:cNvPr id="7" name="Picture 6">
            <a:extLst>
              <a:ext uri="{FF2B5EF4-FFF2-40B4-BE49-F238E27FC236}">
                <a16:creationId xmlns:a16="http://schemas.microsoft.com/office/drawing/2014/main" xmlns="" id="{2C4CAAA5-DEE6-3E4B-BE2C-4F612EAED776}"/>
              </a:ext>
            </a:extLst>
          </p:cNvPr>
          <p:cNvPicPr>
            <a:picLocks noChangeAspect="1"/>
          </p:cNvPicPr>
          <p:nvPr/>
        </p:nvPicPr>
        <p:blipFill>
          <a:blip r:embed="rId5"/>
          <a:stretch>
            <a:fillRect/>
          </a:stretch>
        </p:blipFill>
        <p:spPr>
          <a:xfrm>
            <a:off x="7863354" y="3687664"/>
            <a:ext cx="2735458" cy="1535892"/>
          </a:xfrm>
          <a:prstGeom prst="rect">
            <a:avLst/>
          </a:prstGeom>
        </p:spPr>
      </p:pic>
      <p:sp>
        <p:nvSpPr>
          <p:cNvPr id="8" name="Text Placeholder 2">
            <a:extLst>
              <a:ext uri="{FF2B5EF4-FFF2-40B4-BE49-F238E27FC236}">
                <a16:creationId xmlns:a16="http://schemas.microsoft.com/office/drawing/2014/main" xmlns="" id="{06BDB29B-EB56-9947-AF2D-4B1BADA3BBFB}"/>
              </a:ext>
            </a:extLst>
          </p:cNvPr>
          <p:cNvSpPr txBox="1">
            <a:spLocks/>
          </p:cNvSpPr>
          <p:nvPr/>
        </p:nvSpPr>
        <p:spPr>
          <a:xfrm>
            <a:off x="7842675" y="5347739"/>
            <a:ext cx="4349325" cy="194930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lvl1pPr marL="342900" marR="0" indent="-342900" algn="l" defTabSz="914400" rtl="0" latinLnBrk="0">
              <a:lnSpc>
                <a:spcPct val="100000"/>
              </a:lnSpc>
              <a:spcBef>
                <a:spcPts val="500"/>
              </a:spcBef>
              <a:spcAft>
                <a:spcPts val="0"/>
              </a:spcAft>
              <a:buClr>
                <a:srgbClr val="170981"/>
              </a:buClr>
              <a:buSzPct val="80000"/>
              <a:buFont typeface="Wingdings"/>
              <a:buChar char="▪"/>
              <a:tabLst/>
              <a:defRPr sz="2400" b="0" i="0" u="none" strike="noStrike" cap="none" spc="0" baseline="0">
                <a:ln>
                  <a:noFill/>
                </a:ln>
                <a:solidFill>
                  <a:srgbClr val="000000"/>
                </a:solidFill>
                <a:uFillTx/>
                <a:latin typeface="Calibri"/>
                <a:ea typeface="Calibri"/>
                <a:cs typeface="Calibri"/>
                <a:sym typeface="Calibri"/>
              </a:defRPr>
            </a:lvl1pPr>
            <a:lvl2pPr marL="742950" marR="0" indent="-285750" algn="l" defTabSz="914400" rtl="0" latinLnBrk="0">
              <a:lnSpc>
                <a:spcPct val="100000"/>
              </a:lnSpc>
              <a:spcBef>
                <a:spcPts val="500"/>
              </a:spcBef>
              <a:spcAft>
                <a:spcPts val="0"/>
              </a:spcAft>
              <a:buClr>
                <a:srgbClr val="170981"/>
              </a:buClr>
              <a:buSzPct val="80000"/>
              <a:buFont typeface="Wingdings"/>
              <a:buChar char="▪"/>
              <a:tabLst/>
              <a:defRPr sz="2400" b="0" i="0" u="none" strike="noStrike" cap="none" spc="0" baseline="0">
                <a:ln>
                  <a:noFill/>
                </a:ln>
                <a:solidFill>
                  <a:srgbClr val="000000"/>
                </a:solidFill>
                <a:uFillTx/>
                <a:latin typeface="Calibri"/>
                <a:ea typeface="Calibri"/>
                <a:cs typeface="Calibri"/>
                <a:sym typeface="Calibri"/>
              </a:defRPr>
            </a:lvl2pPr>
            <a:lvl3pPr marL="1188719" marR="0" indent="-274319" algn="l" defTabSz="914400" rtl="0" latinLnBrk="0">
              <a:lnSpc>
                <a:spcPct val="100000"/>
              </a:lnSpc>
              <a:spcBef>
                <a:spcPts val="500"/>
              </a:spcBef>
              <a:spcAft>
                <a:spcPts val="0"/>
              </a:spcAft>
              <a:buClr>
                <a:srgbClr val="170981"/>
              </a:buClr>
              <a:buSzPct val="80000"/>
              <a:buFont typeface="Wingdings"/>
              <a:buChar char="▪"/>
              <a:tabLst/>
              <a:defRPr sz="2400" b="0" i="0" u="none" strike="noStrike" cap="none" spc="0" baseline="0">
                <a:ln>
                  <a:noFill/>
                </a:ln>
                <a:solidFill>
                  <a:srgbClr val="000000"/>
                </a:solidFill>
                <a:uFillTx/>
                <a:latin typeface="Calibri"/>
                <a:ea typeface="Calibri"/>
                <a:cs typeface="Calibri"/>
                <a:sym typeface="Calibri"/>
              </a:defRPr>
            </a:lvl3pPr>
            <a:lvl4pPr marL="1645920" marR="0" indent="-274319" algn="l" defTabSz="914400" rtl="0" latinLnBrk="0">
              <a:lnSpc>
                <a:spcPct val="100000"/>
              </a:lnSpc>
              <a:spcBef>
                <a:spcPts val="500"/>
              </a:spcBef>
              <a:spcAft>
                <a:spcPts val="0"/>
              </a:spcAft>
              <a:buClr>
                <a:srgbClr val="170981"/>
              </a:buClr>
              <a:buSzPct val="80000"/>
              <a:buFont typeface="Wingdings"/>
              <a:buChar char="▪"/>
              <a:tabLst/>
              <a:defRPr sz="2400" b="0" i="0" u="none" strike="noStrike" cap="none" spc="0" baseline="0">
                <a:ln>
                  <a:noFill/>
                </a:ln>
                <a:solidFill>
                  <a:srgbClr val="000000"/>
                </a:solidFill>
                <a:uFillTx/>
                <a:latin typeface="Calibri"/>
                <a:ea typeface="Calibri"/>
                <a:cs typeface="Calibri"/>
                <a:sym typeface="Calibri"/>
              </a:defRPr>
            </a:lvl4pPr>
            <a:lvl5pPr marL="2103120" marR="0" indent="-274320" algn="l" defTabSz="914400" rtl="0" latinLnBrk="0">
              <a:lnSpc>
                <a:spcPct val="100000"/>
              </a:lnSpc>
              <a:spcBef>
                <a:spcPts val="500"/>
              </a:spcBef>
              <a:spcAft>
                <a:spcPts val="0"/>
              </a:spcAft>
              <a:buClr>
                <a:srgbClr val="170981"/>
              </a:buClr>
              <a:buSzPct val="100000"/>
              <a:buFont typeface="Wingdings"/>
              <a:buChar char="»"/>
              <a:tabLst/>
              <a:defRPr sz="2400" b="0" i="0" u="none" strike="noStrike" cap="none" spc="0" baseline="0">
                <a:ln>
                  <a:noFill/>
                </a:ln>
                <a:solidFill>
                  <a:srgbClr val="000000"/>
                </a:solidFill>
                <a:uFillTx/>
                <a:latin typeface="Calibri"/>
                <a:ea typeface="Calibri"/>
                <a:cs typeface="Calibri"/>
                <a:sym typeface="Calibri"/>
              </a:defRPr>
            </a:lvl5pPr>
            <a:lvl6pPr marL="25603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6pPr>
            <a:lvl7pPr marL="30175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7pPr>
            <a:lvl8pPr marL="34747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8pPr>
            <a:lvl9pPr marL="39319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9pPr>
          </a:lstStyle>
          <a:p>
            <a:pPr marL="0" indent="0" hangingPunct="1">
              <a:buNone/>
            </a:pPr>
            <a:r>
              <a:rPr lang="en-US" altLang="zh-CN" sz="1800" i="1" dirty="0" err="1"/>
              <a:t>TransportPerson_Instrument</a:t>
            </a:r>
            <a:r>
              <a:rPr lang="zh-CN" altLang="en-US" sz="1800" i="1" dirty="0"/>
              <a:t> </a:t>
            </a:r>
            <a:r>
              <a:rPr lang="en-US" altLang="zh-CN" sz="1800" i="1" dirty="0"/>
              <a:t>=</a:t>
            </a:r>
            <a:r>
              <a:rPr lang="zh-CN" altLang="en-US" sz="1800" i="1" dirty="0"/>
              <a:t> </a:t>
            </a:r>
            <a:r>
              <a:rPr lang="en-US" sz="1800" dirty="0"/>
              <a:t>stretcher</a:t>
            </a:r>
            <a:endParaRPr lang="en-US" altLang="zh-CN" sz="1800" i="1" dirty="0"/>
          </a:p>
        </p:txBody>
      </p:sp>
      <p:pic>
        <p:nvPicPr>
          <p:cNvPr id="9" name="Picture 8"/>
          <p:cNvPicPr>
            <a:picLocks noChangeAspect="1"/>
          </p:cNvPicPr>
          <p:nvPr/>
        </p:nvPicPr>
        <p:blipFill>
          <a:blip r:embed="rId6"/>
          <a:stretch>
            <a:fillRect/>
          </a:stretch>
        </p:blipFill>
        <p:spPr>
          <a:xfrm>
            <a:off x="119791" y="99275"/>
            <a:ext cx="1658556" cy="1020650"/>
          </a:xfrm>
          <a:prstGeom prst="rect">
            <a:avLst/>
          </a:prstGeom>
        </p:spPr>
      </p:pic>
    </p:spTree>
    <p:extLst>
      <p:ext uri="{BB962C8B-B14F-4D97-AF65-F5344CB8AC3E}">
        <p14:creationId xmlns:p14="http://schemas.microsoft.com/office/powerpoint/2010/main" val="1398046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30F170-35D1-2348-955A-E3113D05D06E}"/>
              </a:ext>
            </a:extLst>
          </p:cNvPr>
          <p:cNvSpPr>
            <a:spLocks noGrp="1"/>
          </p:cNvSpPr>
          <p:nvPr>
            <p:ph type="title"/>
          </p:nvPr>
        </p:nvSpPr>
        <p:spPr>
          <a:xfrm>
            <a:off x="304800" y="260350"/>
            <a:ext cx="11887200" cy="762000"/>
          </a:xfrm>
        </p:spPr>
        <p:txBody>
          <a:bodyPr>
            <a:normAutofit fontScale="90000"/>
          </a:bodyPr>
          <a:lstStyle/>
          <a:p>
            <a:r>
              <a:rPr lang="en-US" dirty="0" smtClean="0"/>
              <a:t>Vision is a bit behind NLP on </a:t>
            </a:r>
            <a:r>
              <a:rPr lang="en-US" smtClean="0"/>
              <a:t>Newsworthy Complex Event </a:t>
            </a:r>
            <a:r>
              <a:rPr lang="en-US" dirty="0" smtClean="0"/>
              <a:t>Extraction</a:t>
            </a:r>
            <a:endParaRPr lang="en-US" dirty="0"/>
          </a:p>
        </p:txBody>
      </p:sp>
      <p:sp>
        <p:nvSpPr>
          <p:cNvPr id="3" name="Content Placeholder 2">
            <a:extLst>
              <a:ext uri="{FF2B5EF4-FFF2-40B4-BE49-F238E27FC236}">
                <a16:creationId xmlns="" xmlns:a16="http://schemas.microsoft.com/office/drawing/2014/main" id="{4169574C-E7CD-F84A-BF84-BACFC93AF8FD}"/>
              </a:ext>
            </a:extLst>
          </p:cNvPr>
          <p:cNvSpPr>
            <a:spLocks noGrp="1"/>
          </p:cNvSpPr>
          <p:nvPr>
            <p:ph idx="1"/>
          </p:nvPr>
        </p:nvSpPr>
        <p:spPr>
          <a:xfrm>
            <a:off x="298553" y="1022350"/>
            <a:ext cx="11468725" cy="5699125"/>
          </a:xfrm>
        </p:spPr>
        <p:txBody>
          <a:bodyPr>
            <a:noAutofit/>
          </a:bodyPr>
          <a:lstStyle/>
          <a:p>
            <a:pPr marL="342900" lvl="1" indent="-342900">
              <a:lnSpc>
                <a:spcPct val="120000"/>
              </a:lnSpc>
            </a:pPr>
            <a:r>
              <a:rPr lang="en-US" sz="2400" dirty="0" smtClean="0"/>
              <a:t>Visual Event Extraction mainly focuses on peaceful daily life scenarios including sports, cooking and fashion</a:t>
            </a:r>
          </a:p>
          <a:p>
            <a:pPr marL="342900" lvl="1" indent="-342900">
              <a:lnSpc>
                <a:spcPct val="120000"/>
              </a:lnSpc>
            </a:pPr>
            <a:r>
              <a:rPr lang="en-US" sz="2400" dirty="0" smtClean="0"/>
              <a:t>The closest task is visual </a:t>
            </a:r>
            <a:r>
              <a:rPr lang="en-US" sz="2400" dirty="0"/>
              <a:t>situation recognition (</a:t>
            </a:r>
            <a:r>
              <a:rPr lang="en-US" sz="2400" dirty="0" err="1"/>
              <a:t>Yatskar</a:t>
            </a:r>
            <a:r>
              <a:rPr lang="en-US" sz="2400" dirty="0"/>
              <a:t> et al., 2016)</a:t>
            </a:r>
          </a:p>
          <a:p>
            <a:pPr marL="800100" lvl="2" indent="-342900">
              <a:lnSpc>
                <a:spcPct val="120000"/>
              </a:lnSpc>
            </a:pPr>
            <a:r>
              <a:rPr lang="en-US" sz="2200" dirty="0" smtClean="0"/>
              <a:t>Classify an image as one of 500+ verbs instead of event </a:t>
            </a:r>
            <a:r>
              <a:rPr lang="en-US" sz="2200" dirty="0" smtClean="0"/>
              <a:t>type (verbs are from </a:t>
            </a:r>
            <a:r>
              <a:rPr lang="en-US" sz="2200" dirty="0" err="1" smtClean="0"/>
              <a:t>FrameNet</a:t>
            </a:r>
            <a:r>
              <a:rPr lang="en-US" sz="2200" dirty="0" smtClean="0"/>
              <a:t>)</a:t>
            </a:r>
            <a:endParaRPr lang="en-US" sz="2200" dirty="0" smtClean="0"/>
          </a:p>
          <a:p>
            <a:pPr marL="800100" lvl="2" indent="-342900">
              <a:lnSpc>
                <a:spcPct val="120000"/>
              </a:lnSpc>
            </a:pPr>
            <a:r>
              <a:rPr lang="en-US" sz="2200" dirty="0" smtClean="0"/>
              <a:t>Classify a region as one of 192 generic semantic roles instead of event argument roles</a:t>
            </a:r>
          </a:p>
          <a:p>
            <a:pPr marL="342900" lvl="1" indent="-342900">
              <a:lnSpc>
                <a:spcPct val="120000"/>
              </a:lnSpc>
            </a:pPr>
            <a:endParaRPr lang="en-US" altLang="zh-CN" sz="1800" dirty="0"/>
          </a:p>
        </p:txBody>
      </p:sp>
      <p:sp>
        <p:nvSpPr>
          <p:cNvPr id="4" name="Slide Number Placeholder 3">
            <a:extLst>
              <a:ext uri="{FF2B5EF4-FFF2-40B4-BE49-F238E27FC236}">
                <a16:creationId xmlns="" xmlns:a16="http://schemas.microsoft.com/office/drawing/2014/main" id="{CB9324AD-2084-C640-AD90-448673AFA68D}"/>
              </a:ext>
            </a:extLst>
          </p:cNvPr>
          <p:cNvSpPr>
            <a:spLocks noGrp="1"/>
          </p:cNvSpPr>
          <p:nvPr>
            <p:ph type="sldNum" sz="quarter" idx="12"/>
          </p:nvPr>
        </p:nvSpPr>
        <p:spPr/>
        <p:txBody>
          <a:bodyPr/>
          <a:lstStyle/>
          <a:p>
            <a:fld id="{024B13ED-57CC-4817-AFF2-A39BFC804D6C}" type="slidenum">
              <a:rPr lang="en-US" smtClean="0"/>
              <a:pPr/>
              <a:t>5</a:t>
            </a:fld>
            <a:endParaRPr lang="en-US"/>
          </a:p>
        </p:txBody>
      </p:sp>
      <p:pic>
        <p:nvPicPr>
          <p:cNvPr id="7" name="Picture 6" descr="A picture containing sky&#10;&#10;Description automatically generated">
            <a:extLst>
              <a:ext uri="{FF2B5EF4-FFF2-40B4-BE49-F238E27FC236}">
                <a16:creationId xmlns:a16="http://schemas.microsoft.com/office/drawing/2014/main" xmlns="" id="{A3C53F8C-6BA7-E44C-94D1-A5AAF6F97F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88" y="3453904"/>
            <a:ext cx="9975979" cy="3085008"/>
          </a:xfrm>
          <a:prstGeom prst="rect">
            <a:avLst/>
          </a:prstGeom>
        </p:spPr>
      </p:pic>
    </p:spTree>
    <p:extLst>
      <p:ext uri="{BB962C8B-B14F-4D97-AF65-F5344CB8AC3E}">
        <p14:creationId xmlns:p14="http://schemas.microsoft.com/office/powerpoint/2010/main" val="8247372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 xmlns:a16="http://schemas.microsoft.com/office/drawing/2014/main" id="{FBC7ACFF-2CA5-7840-91BD-6A3923D62D87}"/>
              </a:ext>
            </a:extLst>
          </p:cNvPr>
          <p:cNvGraphicFramePr>
            <a:graphicFrameLocks noGrp="1"/>
          </p:cNvGraphicFramePr>
          <p:nvPr>
            <p:extLst/>
          </p:nvPr>
        </p:nvGraphicFramePr>
        <p:xfrm>
          <a:off x="2909115" y="4566776"/>
          <a:ext cx="5435819" cy="1059180"/>
        </p:xfrm>
        <a:graphic>
          <a:graphicData uri="http://schemas.openxmlformats.org/drawingml/2006/table">
            <a:tbl>
              <a:tblPr firstRow="1" bandRow="1">
                <a:tableStyleId>{5940675A-B579-460E-94D1-54222C63F5DA}</a:tableStyleId>
              </a:tblPr>
              <a:tblGrid>
                <a:gridCol w="1506367">
                  <a:extLst>
                    <a:ext uri="{9D8B030D-6E8A-4147-A177-3AD203B41FA5}">
                      <a16:colId xmlns="" xmlns:a16="http://schemas.microsoft.com/office/drawing/2014/main" val="2539623119"/>
                    </a:ext>
                  </a:extLst>
                </a:gridCol>
                <a:gridCol w="1983260">
                  <a:extLst>
                    <a:ext uri="{9D8B030D-6E8A-4147-A177-3AD203B41FA5}">
                      <a16:colId xmlns="" xmlns:a16="http://schemas.microsoft.com/office/drawing/2014/main" val="4007010910"/>
                    </a:ext>
                  </a:extLst>
                </a:gridCol>
                <a:gridCol w="1946192">
                  <a:extLst>
                    <a:ext uri="{9D8B030D-6E8A-4147-A177-3AD203B41FA5}">
                      <a16:colId xmlns="" xmlns:a16="http://schemas.microsoft.com/office/drawing/2014/main" val="540242175"/>
                    </a:ext>
                  </a:extLst>
                </a:gridCol>
              </a:tblGrid>
              <a:tr h="480060">
                <a:tc>
                  <a:txBody>
                    <a:bodyPr/>
                    <a:lstStyle/>
                    <a:p>
                      <a:pPr algn="ctr"/>
                      <a:r>
                        <a:rPr lang="en-US" sz="1400" b="0" dirty="0"/>
                        <a:t>Visual</a:t>
                      </a:r>
                      <a:br>
                        <a:rPr lang="en-US" sz="1400" b="0" dirty="0"/>
                      </a:br>
                      <a:r>
                        <a:rPr lang="en-US" sz="1400" b="0" dirty="0"/>
                        <a:t>Events</a:t>
                      </a:r>
                    </a:p>
                  </a:txBody>
                  <a:tcPr marL="68580" marR="68580" marT="34290" marB="34290" anchor="ctr"/>
                </a:tc>
                <a:tc gridSpan="2">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400" b="0" dirty="0"/>
                        <a:t>airstrikes [</a:t>
                      </a:r>
                      <a:r>
                        <a:rPr lang="en-US" sz="1400" b="0" dirty="0" err="1"/>
                        <a:t>Conflict.Attack</a:t>
                      </a:r>
                      <a:r>
                        <a:rPr lang="en-US" sz="1400" b="0" dirty="0"/>
                        <a:t>]</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400" b="0" dirty="0"/>
                        <a:t>raids [</a:t>
                      </a:r>
                      <a:r>
                        <a:rPr lang="en-US" sz="1400" b="0" dirty="0" err="1"/>
                        <a:t>Conflict.Attack</a:t>
                      </a:r>
                      <a:r>
                        <a:rPr lang="en-US" sz="1400" b="0" dirty="0"/>
                        <a:t>]</a:t>
                      </a:r>
                    </a:p>
                  </a:txBody>
                  <a:tcPr marL="68580" marR="68580" marT="34290" marB="34290" anchor="ctr"/>
                </a:tc>
                <a:tc hMerge="1">
                  <a:txBody>
                    <a:bodyPr/>
                    <a:lstStyle/>
                    <a:p>
                      <a:endParaRPr lang="en-US" dirty="0"/>
                    </a:p>
                  </a:txBody>
                  <a:tcPr/>
                </a:tc>
                <a:extLst>
                  <a:ext uri="{0D108BD9-81ED-4DB2-BD59-A6C34878D82A}">
                    <a16:rowId xmlns="" xmlns:a16="http://schemas.microsoft.com/office/drawing/2014/main" val="3411189135"/>
                  </a:ext>
                </a:extLst>
              </a:tr>
              <a:tr h="278130">
                <a:tc rowSpan="2">
                  <a:txBody>
                    <a:bodyPr/>
                    <a:lstStyle/>
                    <a:p>
                      <a:pPr algn="ctr"/>
                      <a:r>
                        <a:rPr lang="en-US" sz="1400" b="0" dirty="0"/>
                        <a:t>Visual </a:t>
                      </a:r>
                      <a:br>
                        <a:rPr lang="en-US" sz="1400" b="0" dirty="0"/>
                      </a:br>
                      <a:r>
                        <a:rPr lang="en-US" sz="1400" b="0" dirty="0"/>
                        <a:t>Arguments</a:t>
                      </a:r>
                    </a:p>
                  </a:txBody>
                  <a:tcPr marL="68580" marR="68580" marT="34290" marB="34290" anchor="ctr"/>
                </a:tc>
                <a:tc>
                  <a:txBody>
                    <a:bodyPr/>
                    <a:lstStyle/>
                    <a:p>
                      <a:pPr algn="ctr"/>
                      <a:r>
                        <a:rPr lang="en-US" sz="1400" b="0" dirty="0"/>
                        <a:t>Target</a:t>
                      </a:r>
                    </a:p>
                  </a:txBody>
                  <a:tcPr marL="68580" marR="68580" marT="34290" marB="34290" anchor="ctr"/>
                </a:tc>
                <a:tc>
                  <a:txBody>
                    <a:bodyPr/>
                    <a:lstStyle/>
                    <a:p>
                      <a:pPr algn="ctr"/>
                      <a:r>
                        <a:rPr lang="en-US" sz="1400" b="0" dirty="0"/>
                        <a:t>airplane</a:t>
                      </a:r>
                    </a:p>
                  </a:txBody>
                  <a:tcPr marL="68580" marR="68580" marT="34290" marB="34290" anchor="ctr"/>
                </a:tc>
                <a:extLst>
                  <a:ext uri="{0D108BD9-81ED-4DB2-BD59-A6C34878D82A}">
                    <a16:rowId xmlns="" xmlns:a16="http://schemas.microsoft.com/office/drawing/2014/main" val="2657658122"/>
                  </a:ext>
                </a:extLst>
              </a:tr>
              <a:tr h="278130">
                <a:tc vMerge="1">
                  <a:txBody>
                    <a:bodyPr/>
                    <a:lstStyle/>
                    <a:p>
                      <a:pPr algn="l"/>
                      <a:endParaRPr lang="en-US" dirty="0"/>
                    </a:p>
                  </a:txBody>
                  <a:tcPr anchor="ctr"/>
                </a:tc>
                <a:tc>
                  <a:txBody>
                    <a:bodyPr/>
                    <a:lstStyle/>
                    <a:p>
                      <a:pPr algn="ctr"/>
                      <a:r>
                        <a:rPr lang="en-US" sz="1400" b="0" dirty="0"/>
                        <a:t>Target</a:t>
                      </a:r>
                    </a:p>
                  </a:txBody>
                  <a:tcPr marL="68580" marR="68580" marT="34290" marB="34290" anchor="ctr"/>
                </a:tc>
                <a:tc>
                  <a:txBody>
                    <a:bodyPr/>
                    <a:lstStyle/>
                    <a:p>
                      <a:pPr algn="ctr"/>
                      <a:r>
                        <a:rPr lang="en-US" sz="1400" b="0" dirty="0"/>
                        <a:t>vehicle</a:t>
                      </a:r>
                    </a:p>
                  </a:txBody>
                  <a:tcPr marL="68580" marR="68580" marT="34290" marB="34290" anchor="ctr"/>
                </a:tc>
                <a:extLst>
                  <a:ext uri="{0D108BD9-81ED-4DB2-BD59-A6C34878D82A}">
                    <a16:rowId xmlns="" xmlns:a16="http://schemas.microsoft.com/office/drawing/2014/main" val="1979528343"/>
                  </a:ext>
                </a:extLst>
              </a:tr>
            </a:tbl>
          </a:graphicData>
        </a:graphic>
      </p:graphicFrame>
      <p:sp>
        <p:nvSpPr>
          <p:cNvPr id="16" name="Text Placeholder 2">
            <a:extLst>
              <a:ext uri="{FF2B5EF4-FFF2-40B4-BE49-F238E27FC236}">
                <a16:creationId xmlns="" xmlns:a16="http://schemas.microsoft.com/office/drawing/2014/main" id="{513FCB55-BA4F-AA44-BC0E-7BE12D19970D}"/>
              </a:ext>
            </a:extLst>
          </p:cNvPr>
          <p:cNvSpPr txBox="1">
            <a:spLocks/>
          </p:cNvSpPr>
          <p:nvPr/>
        </p:nvSpPr>
        <p:spPr>
          <a:xfrm>
            <a:off x="2001429" y="4267528"/>
            <a:ext cx="4839466" cy="289286"/>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normAutofit lnSpcReduction="10000"/>
          </a:bodyPr>
          <a:lstStyle>
            <a:lvl1pPr marL="342900" marR="0" indent="-342900" algn="l" defTabSz="914400" rtl="0" latinLnBrk="0">
              <a:lnSpc>
                <a:spcPct val="100000"/>
              </a:lnSpc>
              <a:spcBef>
                <a:spcPts val="500"/>
              </a:spcBef>
              <a:spcAft>
                <a:spcPts val="0"/>
              </a:spcAft>
              <a:buClr>
                <a:srgbClr val="170981"/>
              </a:buClr>
              <a:buSzPct val="80000"/>
              <a:buFont typeface="Wingdings"/>
              <a:buChar char="▪"/>
              <a:tabLst/>
              <a:defRPr sz="2400" b="0" i="0" u="none" strike="noStrike" cap="none" spc="0" baseline="0">
                <a:ln>
                  <a:noFill/>
                </a:ln>
                <a:solidFill>
                  <a:srgbClr val="000000"/>
                </a:solidFill>
                <a:uFillTx/>
                <a:latin typeface="Calibri"/>
                <a:ea typeface="Calibri"/>
                <a:cs typeface="Calibri"/>
                <a:sym typeface="Calibri"/>
              </a:defRPr>
            </a:lvl1pPr>
            <a:lvl2pPr marL="742950" marR="0" indent="-285750" algn="l" defTabSz="914400" rtl="0" latinLnBrk="0">
              <a:lnSpc>
                <a:spcPct val="100000"/>
              </a:lnSpc>
              <a:spcBef>
                <a:spcPts val="500"/>
              </a:spcBef>
              <a:spcAft>
                <a:spcPts val="0"/>
              </a:spcAft>
              <a:buClr>
                <a:srgbClr val="170981"/>
              </a:buClr>
              <a:buSzPct val="80000"/>
              <a:buFont typeface="Wingdings"/>
              <a:buChar char="▪"/>
              <a:tabLst/>
              <a:defRPr sz="2400" b="0" i="0" u="none" strike="noStrike" cap="none" spc="0" baseline="0">
                <a:ln>
                  <a:noFill/>
                </a:ln>
                <a:solidFill>
                  <a:srgbClr val="000000"/>
                </a:solidFill>
                <a:uFillTx/>
                <a:latin typeface="Calibri"/>
                <a:ea typeface="Calibri"/>
                <a:cs typeface="Calibri"/>
                <a:sym typeface="Calibri"/>
              </a:defRPr>
            </a:lvl2pPr>
            <a:lvl3pPr marL="1188719" marR="0" indent="-274319" algn="l" defTabSz="914400" rtl="0" latinLnBrk="0">
              <a:lnSpc>
                <a:spcPct val="100000"/>
              </a:lnSpc>
              <a:spcBef>
                <a:spcPts val="500"/>
              </a:spcBef>
              <a:spcAft>
                <a:spcPts val="0"/>
              </a:spcAft>
              <a:buClr>
                <a:srgbClr val="170981"/>
              </a:buClr>
              <a:buSzPct val="80000"/>
              <a:buFont typeface="Wingdings"/>
              <a:buChar char="▪"/>
              <a:tabLst/>
              <a:defRPr sz="2400" b="0" i="0" u="none" strike="noStrike" cap="none" spc="0" baseline="0">
                <a:ln>
                  <a:noFill/>
                </a:ln>
                <a:solidFill>
                  <a:srgbClr val="000000"/>
                </a:solidFill>
                <a:uFillTx/>
                <a:latin typeface="Calibri"/>
                <a:ea typeface="Calibri"/>
                <a:cs typeface="Calibri"/>
                <a:sym typeface="Calibri"/>
              </a:defRPr>
            </a:lvl3pPr>
            <a:lvl4pPr marL="1645920" marR="0" indent="-274319" algn="l" defTabSz="914400" rtl="0" latinLnBrk="0">
              <a:lnSpc>
                <a:spcPct val="100000"/>
              </a:lnSpc>
              <a:spcBef>
                <a:spcPts val="500"/>
              </a:spcBef>
              <a:spcAft>
                <a:spcPts val="0"/>
              </a:spcAft>
              <a:buClr>
                <a:srgbClr val="170981"/>
              </a:buClr>
              <a:buSzPct val="80000"/>
              <a:buFont typeface="Wingdings"/>
              <a:buChar char="▪"/>
              <a:tabLst/>
              <a:defRPr sz="2400" b="0" i="0" u="none" strike="noStrike" cap="none" spc="0" baseline="0">
                <a:ln>
                  <a:noFill/>
                </a:ln>
                <a:solidFill>
                  <a:srgbClr val="000000"/>
                </a:solidFill>
                <a:uFillTx/>
                <a:latin typeface="Calibri"/>
                <a:ea typeface="Calibri"/>
                <a:cs typeface="Calibri"/>
                <a:sym typeface="Calibri"/>
              </a:defRPr>
            </a:lvl4pPr>
            <a:lvl5pPr marL="2103120" marR="0" indent="-274320" algn="l" defTabSz="914400" rtl="0" latinLnBrk="0">
              <a:lnSpc>
                <a:spcPct val="100000"/>
              </a:lnSpc>
              <a:spcBef>
                <a:spcPts val="500"/>
              </a:spcBef>
              <a:spcAft>
                <a:spcPts val="0"/>
              </a:spcAft>
              <a:buClr>
                <a:srgbClr val="170981"/>
              </a:buClr>
              <a:buSzPct val="100000"/>
              <a:buFont typeface="Wingdings"/>
              <a:buChar char="»"/>
              <a:tabLst/>
              <a:defRPr sz="2400" b="0" i="0" u="none" strike="noStrike" cap="none" spc="0" baseline="0">
                <a:ln>
                  <a:noFill/>
                </a:ln>
                <a:solidFill>
                  <a:srgbClr val="000000"/>
                </a:solidFill>
                <a:uFillTx/>
                <a:latin typeface="Calibri"/>
                <a:ea typeface="Calibri"/>
                <a:cs typeface="Calibri"/>
                <a:sym typeface="Calibri"/>
              </a:defRPr>
            </a:lvl5pPr>
            <a:lvl6pPr marL="25603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6pPr>
            <a:lvl7pPr marL="30175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7pPr>
            <a:lvl8pPr marL="34747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8pPr>
            <a:lvl9pPr marL="39319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9pPr>
          </a:lstStyle>
          <a:p>
            <a:pPr hangingPunct="1"/>
            <a:r>
              <a:rPr lang="en-US" sz="1500" dirty="0"/>
              <a:t>Output: Image-related Events &amp; Visual Argument Roles</a:t>
            </a:r>
          </a:p>
        </p:txBody>
      </p:sp>
      <p:sp>
        <p:nvSpPr>
          <p:cNvPr id="3" name="Text Placeholder 2">
            <a:extLst>
              <a:ext uri="{FF2B5EF4-FFF2-40B4-BE49-F238E27FC236}">
                <a16:creationId xmlns="" xmlns:a16="http://schemas.microsoft.com/office/drawing/2014/main" id="{A7634527-4D5A-F640-9FDB-3F4FA3C8AF62}"/>
              </a:ext>
            </a:extLst>
          </p:cNvPr>
          <p:cNvSpPr>
            <a:spLocks noGrp="1"/>
          </p:cNvSpPr>
          <p:nvPr>
            <p:ph type="body" idx="1"/>
          </p:nvPr>
        </p:nvSpPr>
        <p:spPr>
          <a:xfrm rot="16200000">
            <a:off x="1779931" y="1785812"/>
            <a:ext cx="3183261" cy="2675702"/>
          </a:xfrm>
        </p:spPr>
        <p:txBody>
          <a:bodyPr>
            <a:normAutofit/>
          </a:bodyPr>
          <a:lstStyle/>
          <a:p>
            <a:r>
              <a:rPr lang="en-US" sz="1500" dirty="0"/>
              <a:t>Input: News Article &amp; Events</a:t>
            </a:r>
          </a:p>
        </p:txBody>
      </p:sp>
      <p:sp>
        <p:nvSpPr>
          <p:cNvPr id="30" name="TextBox 29">
            <a:extLst>
              <a:ext uri="{FF2B5EF4-FFF2-40B4-BE49-F238E27FC236}">
                <a16:creationId xmlns="" xmlns:a16="http://schemas.microsoft.com/office/drawing/2014/main" id="{C0F6302F-2463-9E45-A165-72A221F921AE}"/>
              </a:ext>
            </a:extLst>
          </p:cNvPr>
          <p:cNvSpPr txBox="1"/>
          <p:nvPr/>
        </p:nvSpPr>
        <p:spPr>
          <a:xfrm>
            <a:off x="2108170" y="2044910"/>
            <a:ext cx="3987830" cy="1985159"/>
          </a:xfrm>
          <a:prstGeom prst="rect">
            <a:avLst/>
          </a:prstGeom>
          <a:noFill/>
          <a:ln>
            <a:solidFill>
              <a:sysClr val="windowText" lastClr="000000"/>
            </a:solidFill>
          </a:ln>
        </p:spPr>
        <p:txBody>
          <a:bodyPr wrap="square" rtlCol="0">
            <a:spAutoFit/>
          </a:bodyPr>
          <a:lstStyle/>
          <a:p>
            <a:pPr algn="just" defTabSz="342900">
              <a:spcAft>
                <a:spcPts val="900"/>
              </a:spcAft>
              <a:defRPr/>
            </a:pPr>
            <a:r>
              <a:rPr lang="en-US" sz="1200" dirty="0">
                <a:solidFill>
                  <a:prstClr val="black"/>
                </a:solidFill>
                <a:latin typeface="Times New Roman" panose="02020603050405020304" pitchFamily="18" charset="0"/>
                <a:cs typeface="Times New Roman" panose="02020603050405020304" pitchFamily="18" charset="0"/>
              </a:rPr>
              <a:t>In March , Turkish forces escalated </a:t>
            </a:r>
            <a:r>
              <a:rPr lang="en-US" sz="1200" dirty="0">
                <a:solidFill>
                  <a:srgbClr val="C00000"/>
                </a:solidFill>
                <a:latin typeface="Times New Roman" panose="02020603050405020304" pitchFamily="18" charset="0"/>
                <a:cs typeface="Times New Roman" panose="02020603050405020304" pitchFamily="18" charset="0"/>
              </a:rPr>
              <a:t>attacks</a:t>
            </a:r>
            <a:r>
              <a:rPr lang="en-US" sz="1200" dirty="0">
                <a:solidFill>
                  <a:prstClr val="black"/>
                </a:solidFill>
                <a:latin typeface="Times New Roman" panose="02020603050405020304" pitchFamily="18" charset="0"/>
                <a:cs typeface="Times New Roman" panose="02020603050405020304" pitchFamily="18" charset="0"/>
              </a:rPr>
              <a:t> </a:t>
            </a:r>
            <a:r>
              <a:rPr lang="en-US" sz="1350" dirty="0">
                <a:solidFill>
                  <a:prstClr val="black"/>
                </a:solidFill>
                <a:latin typeface="Times New Roman" panose="02020603050405020304" pitchFamily="18" charset="0"/>
                <a:cs typeface="Times New Roman" panose="02020603050405020304" pitchFamily="18" charset="0"/>
              </a:rPr>
              <a:t>[</a:t>
            </a:r>
            <a:r>
              <a:rPr lang="en-US" sz="1350" dirty="0" err="1">
                <a:solidFill>
                  <a:srgbClr val="C00000"/>
                </a:solidFill>
                <a:latin typeface="Times New Roman" panose="02020603050405020304" pitchFamily="18" charset="0"/>
                <a:cs typeface="Times New Roman" panose="02020603050405020304" pitchFamily="18" charset="0"/>
              </a:rPr>
              <a:t>Conflict.Attack</a:t>
            </a:r>
            <a:r>
              <a:rPr lang="en-US" sz="1350" dirty="0">
                <a:solidFill>
                  <a:prstClr val="black"/>
                </a:solidFill>
                <a:latin typeface="Times New Roman" panose="02020603050405020304" pitchFamily="18" charset="0"/>
                <a:cs typeface="Times New Roman" panose="02020603050405020304" pitchFamily="18" charset="0"/>
              </a:rPr>
              <a:t>] </a:t>
            </a:r>
            <a:r>
              <a:rPr lang="en-US" sz="1200" dirty="0">
                <a:solidFill>
                  <a:prstClr val="black"/>
                </a:solidFill>
                <a:latin typeface="Times New Roman" panose="02020603050405020304" pitchFamily="18" charset="0"/>
                <a:cs typeface="Times New Roman" panose="02020603050405020304" pitchFamily="18" charset="0"/>
              </a:rPr>
              <a:t>on the YPG in northern Syria , forcing U.S. to </a:t>
            </a:r>
            <a:r>
              <a:rPr lang="en-US" sz="1200" dirty="0">
                <a:solidFill>
                  <a:srgbClr val="C00000"/>
                </a:solidFill>
                <a:latin typeface="Times New Roman" panose="02020603050405020304" pitchFamily="18" charset="0"/>
                <a:cs typeface="Times New Roman" panose="02020603050405020304" pitchFamily="18" charset="0"/>
              </a:rPr>
              <a:t>deploy</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srgbClr val="C00000"/>
                </a:solidFill>
                <a:latin typeface="Times New Roman" panose="02020603050405020304" pitchFamily="18" charset="0"/>
                <a:cs typeface="Times New Roman" panose="02020603050405020304" pitchFamily="18" charset="0"/>
              </a:rPr>
              <a:t>Movement.TransportPerson</a:t>
            </a:r>
            <a:r>
              <a:rPr lang="en-US" sz="1200" dirty="0">
                <a:solidFill>
                  <a:prstClr val="black"/>
                </a:solidFill>
                <a:latin typeface="Times New Roman" panose="02020603050405020304" pitchFamily="18" charset="0"/>
                <a:cs typeface="Times New Roman" panose="02020603050405020304" pitchFamily="18" charset="0"/>
              </a:rPr>
              <a:t>] a small number of forces in and around the town of </a:t>
            </a:r>
            <a:r>
              <a:rPr lang="en-US" sz="1200" dirty="0" err="1">
                <a:solidFill>
                  <a:prstClr val="black"/>
                </a:solidFill>
                <a:latin typeface="Times New Roman" panose="02020603050405020304" pitchFamily="18" charset="0"/>
                <a:cs typeface="Times New Roman" panose="02020603050405020304" pitchFamily="18" charset="0"/>
              </a:rPr>
              <a:t>Manbij</a:t>
            </a:r>
            <a:r>
              <a:rPr lang="en-US" sz="1200" dirty="0">
                <a:solidFill>
                  <a:prstClr val="black"/>
                </a:solidFill>
                <a:latin typeface="Times New Roman" panose="02020603050405020304" pitchFamily="18" charset="0"/>
                <a:cs typeface="Times New Roman" panose="02020603050405020304" pitchFamily="18" charset="0"/>
              </a:rPr>
              <a:t> to the northwest of Raqqa to “deter” Turkish - SDF clashes and ensure the focus remains on Islamic State.  Meanwhile, Raqqa is being pummeled by </a:t>
            </a:r>
            <a:r>
              <a:rPr lang="en-US" sz="1200" dirty="0">
                <a:solidFill>
                  <a:srgbClr val="C00000"/>
                </a:solidFill>
                <a:latin typeface="Times New Roman" panose="02020603050405020304" pitchFamily="18" charset="0"/>
                <a:cs typeface="Times New Roman" panose="02020603050405020304" pitchFamily="18" charset="0"/>
              </a:rPr>
              <a:t>airstrikes</a:t>
            </a:r>
            <a:r>
              <a:rPr lang="en-US" sz="1200" dirty="0">
                <a:solidFill>
                  <a:prstClr val="black"/>
                </a:solidFill>
                <a:latin typeface="Times New Roman" panose="02020603050405020304" pitchFamily="18" charset="0"/>
                <a:cs typeface="Times New Roman" panose="02020603050405020304" pitchFamily="18" charset="0"/>
              </a:rPr>
              <a:t> </a:t>
            </a:r>
            <a:r>
              <a:rPr lang="en-US" sz="1350" dirty="0">
                <a:solidFill>
                  <a:prstClr val="black"/>
                </a:solidFill>
                <a:latin typeface="Times New Roman" panose="02020603050405020304" pitchFamily="18" charset="0"/>
                <a:cs typeface="Times New Roman" panose="02020603050405020304" pitchFamily="18" charset="0"/>
              </a:rPr>
              <a:t>[</a:t>
            </a:r>
            <a:r>
              <a:rPr lang="en-US" sz="1350" dirty="0" err="1">
                <a:solidFill>
                  <a:srgbClr val="C00000"/>
                </a:solidFill>
                <a:latin typeface="Times New Roman" panose="02020603050405020304" pitchFamily="18" charset="0"/>
                <a:cs typeface="Times New Roman" panose="02020603050405020304" pitchFamily="18" charset="0"/>
              </a:rPr>
              <a:t>Conflict.Attack</a:t>
            </a:r>
            <a:r>
              <a:rPr lang="en-US" sz="1350" dirty="0">
                <a:solidFill>
                  <a:prstClr val="black"/>
                </a:solidFill>
                <a:latin typeface="Times New Roman" panose="02020603050405020304" pitchFamily="18" charset="0"/>
                <a:cs typeface="Times New Roman" panose="02020603050405020304" pitchFamily="18" charset="0"/>
              </a:rPr>
              <a:t>] </a:t>
            </a:r>
            <a:r>
              <a:rPr lang="en-US" sz="1200" dirty="0">
                <a:solidFill>
                  <a:prstClr val="black"/>
                </a:solidFill>
                <a:latin typeface="Times New Roman" panose="02020603050405020304" pitchFamily="18" charset="0"/>
                <a:cs typeface="Times New Roman" panose="02020603050405020304" pitchFamily="18" charset="0"/>
              </a:rPr>
              <a:t>mounted by U.S.-led coalition forces and Syrian warplanes. Local anti-IS activists say the air </a:t>
            </a:r>
            <a:r>
              <a:rPr lang="en-US" sz="1200" dirty="0">
                <a:solidFill>
                  <a:srgbClr val="C00000"/>
                </a:solidFill>
                <a:latin typeface="Times New Roman" panose="02020603050405020304" pitchFamily="18" charset="0"/>
                <a:cs typeface="Times New Roman" panose="02020603050405020304" pitchFamily="18" charset="0"/>
              </a:rPr>
              <a:t>raids</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srgbClr val="C00000"/>
                </a:solidFill>
                <a:latin typeface="Times New Roman" panose="02020603050405020304" pitchFamily="18" charset="0"/>
                <a:cs typeface="Times New Roman" panose="02020603050405020304" pitchFamily="18" charset="0"/>
              </a:rPr>
              <a:t>Conflict.Attack</a:t>
            </a:r>
            <a:r>
              <a:rPr lang="en-US" sz="1200" dirty="0">
                <a:solidFill>
                  <a:prstClr val="black"/>
                </a:solidFill>
                <a:latin typeface="Times New Roman" panose="02020603050405020304" pitchFamily="18" charset="0"/>
                <a:cs typeface="Times New Roman" panose="02020603050405020304" pitchFamily="18" charset="0"/>
              </a:rPr>
              <a:t>] fail to distinguish between military and non-military targets … </a:t>
            </a:r>
          </a:p>
        </p:txBody>
      </p:sp>
      <p:pic>
        <p:nvPicPr>
          <p:cNvPr id="31" name="Picture 30" descr="A picture containing ground, sky, outdoor&#10;&#10;Description automatically generated">
            <a:extLst>
              <a:ext uri="{FF2B5EF4-FFF2-40B4-BE49-F238E27FC236}">
                <a16:creationId xmlns="" xmlns:a16="http://schemas.microsoft.com/office/drawing/2014/main" id="{03FDF454-33E7-484D-A7D4-D8B518D94F34}"/>
              </a:ext>
            </a:extLst>
          </p:cNvPr>
          <p:cNvPicPr>
            <a:picLocks noChangeAspect="1"/>
          </p:cNvPicPr>
          <p:nvPr/>
        </p:nvPicPr>
        <p:blipFill>
          <a:blip r:embed="rId2"/>
          <a:stretch>
            <a:fillRect/>
          </a:stretch>
        </p:blipFill>
        <p:spPr>
          <a:xfrm>
            <a:off x="6610077" y="1985261"/>
            <a:ext cx="3315960" cy="2188265"/>
          </a:xfrm>
          <a:prstGeom prst="rect">
            <a:avLst/>
          </a:prstGeom>
        </p:spPr>
      </p:pic>
      <p:cxnSp>
        <p:nvCxnSpPr>
          <p:cNvPr id="33" name="Straight Arrow Connector 32">
            <a:extLst>
              <a:ext uri="{FF2B5EF4-FFF2-40B4-BE49-F238E27FC236}">
                <a16:creationId xmlns="" xmlns:a16="http://schemas.microsoft.com/office/drawing/2014/main" id="{8B5FEA9D-5D32-3B4D-99FE-BDA4271791C7}"/>
              </a:ext>
            </a:extLst>
          </p:cNvPr>
          <p:cNvCxnSpPr>
            <a:cxnSpLocks/>
          </p:cNvCxnSpPr>
          <p:nvPr/>
        </p:nvCxnSpPr>
        <p:spPr>
          <a:xfrm>
            <a:off x="3118130" y="3351159"/>
            <a:ext cx="2316784" cy="1316739"/>
          </a:xfrm>
          <a:prstGeom prst="straightConnector1">
            <a:avLst/>
          </a:prstGeom>
          <a:noFill/>
          <a:ln w="9525" cap="rnd" cmpd="sng" algn="ctr">
            <a:solidFill>
              <a:srgbClr val="B01513"/>
            </a:solidFill>
            <a:prstDash val="solid"/>
            <a:tailEnd type="triangle"/>
          </a:ln>
          <a:effectLst/>
        </p:spPr>
      </p:cxnSp>
      <p:cxnSp>
        <p:nvCxnSpPr>
          <p:cNvPr id="34" name="Straight Arrow Connector 33">
            <a:extLst>
              <a:ext uri="{FF2B5EF4-FFF2-40B4-BE49-F238E27FC236}">
                <a16:creationId xmlns="" xmlns:a16="http://schemas.microsoft.com/office/drawing/2014/main" id="{FD68A629-CD14-2F47-8A23-1BA0BF9305DB}"/>
              </a:ext>
            </a:extLst>
          </p:cNvPr>
          <p:cNvCxnSpPr>
            <a:cxnSpLocks/>
          </p:cNvCxnSpPr>
          <p:nvPr/>
        </p:nvCxnSpPr>
        <p:spPr>
          <a:xfrm>
            <a:off x="4611148" y="3683860"/>
            <a:ext cx="1387379" cy="1171379"/>
          </a:xfrm>
          <a:prstGeom prst="straightConnector1">
            <a:avLst/>
          </a:prstGeom>
          <a:noFill/>
          <a:ln w="9525" cap="rnd" cmpd="sng" algn="ctr">
            <a:solidFill>
              <a:srgbClr val="B01513"/>
            </a:solidFill>
            <a:prstDash val="solid"/>
            <a:tailEnd type="triangle"/>
          </a:ln>
          <a:effectLst/>
        </p:spPr>
      </p:cxnSp>
      <p:sp>
        <p:nvSpPr>
          <p:cNvPr id="35" name="Rectangle 34">
            <a:extLst>
              <a:ext uri="{FF2B5EF4-FFF2-40B4-BE49-F238E27FC236}">
                <a16:creationId xmlns="" xmlns:a16="http://schemas.microsoft.com/office/drawing/2014/main" id="{6CBAED18-C50F-874A-ABB7-8A3089C4F32F}"/>
              </a:ext>
            </a:extLst>
          </p:cNvPr>
          <p:cNvSpPr/>
          <p:nvPr/>
        </p:nvSpPr>
        <p:spPr>
          <a:xfrm>
            <a:off x="8866932" y="2654039"/>
            <a:ext cx="1024763" cy="764579"/>
          </a:xfrm>
          <a:prstGeom prst="rect">
            <a:avLst/>
          </a:prstGeom>
          <a:noFill/>
          <a:ln w="76200" cap="rnd" cmpd="sng" algn="ctr">
            <a:solidFill>
              <a:srgbClr val="0000FF"/>
            </a:solidFill>
            <a:prstDash val="solid"/>
          </a:ln>
          <a:effectLst/>
        </p:spPr>
        <p:txBody>
          <a:bodyPr rtlCol="0" anchor="ctr"/>
          <a:lstStyle/>
          <a:p>
            <a:pPr algn="ctr" defTabSz="342900">
              <a:defRPr/>
            </a:pPr>
            <a:endParaRPr lang="en-US" sz="1350">
              <a:solidFill>
                <a:prstClr val="white"/>
              </a:solidFill>
              <a:latin typeface="Century Gothic" panose="020B0502020202020204"/>
            </a:endParaRPr>
          </a:p>
        </p:txBody>
      </p:sp>
      <p:cxnSp>
        <p:nvCxnSpPr>
          <p:cNvPr id="36" name="Straight Arrow Connector 35">
            <a:extLst>
              <a:ext uri="{FF2B5EF4-FFF2-40B4-BE49-F238E27FC236}">
                <a16:creationId xmlns="" xmlns:a16="http://schemas.microsoft.com/office/drawing/2014/main" id="{63839397-3E78-B24A-9066-670659FAE97D}"/>
              </a:ext>
            </a:extLst>
          </p:cNvPr>
          <p:cNvCxnSpPr>
            <a:cxnSpLocks/>
          </p:cNvCxnSpPr>
          <p:nvPr/>
        </p:nvCxnSpPr>
        <p:spPr>
          <a:xfrm flipH="1">
            <a:off x="7684306" y="3111626"/>
            <a:ext cx="242803" cy="2019005"/>
          </a:xfrm>
          <a:prstGeom prst="straightConnector1">
            <a:avLst/>
          </a:prstGeom>
          <a:noFill/>
          <a:ln w="28575" cap="rnd" cmpd="sng" algn="ctr">
            <a:solidFill>
              <a:srgbClr val="0000FF"/>
            </a:solidFill>
            <a:prstDash val="solid"/>
            <a:tailEnd type="triangle"/>
          </a:ln>
          <a:effectLst>
            <a:outerShdw blurRad="38100" dist="25400" dir="5400000" rotWithShape="0">
              <a:srgbClr val="000000">
                <a:alpha val="45000"/>
              </a:srgbClr>
            </a:outerShdw>
          </a:effectLst>
        </p:spPr>
      </p:cxnSp>
      <p:cxnSp>
        <p:nvCxnSpPr>
          <p:cNvPr id="37" name="Straight Arrow Connector 36">
            <a:extLst>
              <a:ext uri="{FF2B5EF4-FFF2-40B4-BE49-F238E27FC236}">
                <a16:creationId xmlns="" xmlns:a16="http://schemas.microsoft.com/office/drawing/2014/main" id="{07DE10FF-79F8-AA45-91AD-1E0A3CBE13F8}"/>
              </a:ext>
            </a:extLst>
          </p:cNvPr>
          <p:cNvCxnSpPr>
            <a:cxnSpLocks/>
          </p:cNvCxnSpPr>
          <p:nvPr/>
        </p:nvCxnSpPr>
        <p:spPr>
          <a:xfrm flipH="1">
            <a:off x="7684304" y="3439385"/>
            <a:ext cx="1658922" cy="2019005"/>
          </a:xfrm>
          <a:prstGeom prst="straightConnector1">
            <a:avLst/>
          </a:prstGeom>
          <a:noFill/>
          <a:ln w="28575" cap="rnd" cmpd="sng" algn="ctr">
            <a:solidFill>
              <a:srgbClr val="0000FF"/>
            </a:solidFill>
            <a:prstDash val="solid"/>
            <a:tailEnd type="triangle"/>
          </a:ln>
          <a:effectLst>
            <a:outerShdw blurRad="38100" dist="25400" dir="5400000" rotWithShape="0">
              <a:srgbClr val="000000">
                <a:alpha val="45000"/>
              </a:srgbClr>
            </a:outerShdw>
          </a:effectLst>
        </p:spPr>
      </p:cxnSp>
      <p:sp>
        <p:nvSpPr>
          <p:cNvPr id="5" name="TextBox 4">
            <a:extLst>
              <a:ext uri="{FF2B5EF4-FFF2-40B4-BE49-F238E27FC236}">
                <a16:creationId xmlns="" xmlns:a16="http://schemas.microsoft.com/office/drawing/2014/main" id="{FD1F03DD-CEF2-314F-A306-ADDD1BDCC197}"/>
              </a:ext>
            </a:extLst>
          </p:cNvPr>
          <p:cNvSpPr txBox="1"/>
          <p:nvPr/>
        </p:nvSpPr>
        <p:spPr>
          <a:xfrm>
            <a:off x="7642057" y="2218954"/>
            <a:ext cx="714998" cy="276997"/>
          </a:xfrm>
          <a:prstGeom prst="rect">
            <a:avLst/>
          </a:prstGeom>
          <a:solidFill>
            <a:srgbClr val="0432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hangingPunct="0"/>
            <a:r>
              <a:rPr lang="en-US" sz="1350" dirty="0">
                <a:solidFill>
                  <a:schemeClr val="bg1"/>
                </a:solidFill>
              </a:rPr>
              <a:t>a</a:t>
            </a:r>
            <a:r>
              <a:rPr lang="en-US" sz="1350" dirty="0">
                <a:solidFill>
                  <a:schemeClr val="bg1"/>
                </a:solidFill>
                <a:latin typeface="+mj-lt"/>
                <a:ea typeface="+mj-ea"/>
                <a:cs typeface="+mj-cs"/>
                <a:sym typeface="Helvetica"/>
              </a:rPr>
              <a:t>irplane</a:t>
            </a:r>
            <a:endParaRPr lang="en-US" dirty="0">
              <a:solidFill>
                <a:schemeClr val="bg1"/>
              </a:solidFill>
              <a:latin typeface="+mj-lt"/>
              <a:ea typeface="+mj-ea"/>
              <a:cs typeface="+mj-cs"/>
              <a:sym typeface="Helvetica"/>
            </a:endParaRPr>
          </a:p>
        </p:txBody>
      </p:sp>
      <p:sp>
        <p:nvSpPr>
          <p:cNvPr id="15" name="TextBox 14">
            <a:extLst>
              <a:ext uri="{FF2B5EF4-FFF2-40B4-BE49-F238E27FC236}">
                <a16:creationId xmlns="" xmlns:a16="http://schemas.microsoft.com/office/drawing/2014/main" id="{0E6E0427-E8B3-D249-8530-B82FC5925092}"/>
              </a:ext>
            </a:extLst>
          </p:cNvPr>
          <p:cNvSpPr txBox="1"/>
          <p:nvPr/>
        </p:nvSpPr>
        <p:spPr>
          <a:xfrm>
            <a:off x="9289305" y="2374916"/>
            <a:ext cx="612579" cy="276997"/>
          </a:xfrm>
          <a:prstGeom prst="rect">
            <a:avLst/>
          </a:prstGeom>
          <a:solidFill>
            <a:srgbClr val="0432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hangingPunct="0"/>
            <a:r>
              <a:rPr lang="en-US" sz="1350" dirty="0">
                <a:solidFill>
                  <a:schemeClr val="bg1"/>
                </a:solidFill>
              </a:rPr>
              <a:t>v</a:t>
            </a:r>
            <a:r>
              <a:rPr lang="en-US" sz="1350" dirty="0">
                <a:solidFill>
                  <a:schemeClr val="bg1"/>
                </a:solidFill>
                <a:latin typeface="+mj-lt"/>
                <a:ea typeface="+mj-ea"/>
                <a:cs typeface="+mj-cs"/>
                <a:sym typeface="Helvetica"/>
              </a:rPr>
              <a:t>ehicle</a:t>
            </a:r>
            <a:endParaRPr lang="en-US" dirty="0">
              <a:solidFill>
                <a:schemeClr val="bg1"/>
              </a:solidFill>
              <a:latin typeface="+mj-lt"/>
              <a:ea typeface="+mj-ea"/>
              <a:cs typeface="+mj-cs"/>
              <a:sym typeface="Helvetica"/>
            </a:endParaRPr>
          </a:p>
        </p:txBody>
      </p:sp>
      <p:sp>
        <p:nvSpPr>
          <p:cNvPr id="7" name="Rectangle 6">
            <a:extLst>
              <a:ext uri="{FF2B5EF4-FFF2-40B4-BE49-F238E27FC236}">
                <a16:creationId xmlns="" xmlns:a16="http://schemas.microsoft.com/office/drawing/2014/main" id="{191016E5-0D01-3144-A20C-CB21761CE1CD}"/>
              </a:ext>
            </a:extLst>
          </p:cNvPr>
          <p:cNvSpPr/>
          <p:nvPr/>
        </p:nvSpPr>
        <p:spPr>
          <a:xfrm>
            <a:off x="6457830" y="1666511"/>
            <a:ext cx="2751138" cy="323165"/>
          </a:xfrm>
          <a:prstGeom prst="rect">
            <a:avLst/>
          </a:prstGeom>
        </p:spPr>
        <p:txBody>
          <a:bodyPr wrap="none">
            <a:spAutoFit/>
          </a:bodyPr>
          <a:lstStyle/>
          <a:p>
            <a:pPr marL="257175" indent="-257175">
              <a:spcBef>
                <a:spcPts val="375"/>
              </a:spcBef>
              <a:buClr>
                <a:srgbClr val="170981"/>
              </a:buClr>
              <a:buSzPct val="80000"/>
              <a:buFont typeface="Wingdings"/>
              <a:buChar char="▪"/>
            </a:pPr>
            <a:r>
              <a:rPr lang="en-US" sz="1500" dirty="0">
                <a:latin typeface="Calibri"/>
                <a:cs typeface="Calibri"/>
                <a:sym typeface="Calibri"/>
              </a:rPr>
              <a:t>Input: Image &amp; Visual Objects</a:t>
            </a:r>
          </a:p>
        </p:txBody>
      </p:sp>
      <p:sp>
        <p:nvSpPr>
          <p:cNvPr id="17" name="Shape 1422"/>
          <p:cNvSpPr>
            <a:spLocks noGrp="1"/>
          </p:cNvSpPr>
          <p:nvPr>
            <p:ph type="title"/>
          </p:nvPr>
        </p:nvSpPr>
        <p:spPr>
          <a:xfrm>
            <a:off x="2108170" y="269211"/>
            <a:ext cx="9144000" cy="540545"/>
          </a:xfrm>
          <a:prstGeom prst="rect">
            <a:avLst/>
          </a:prstGeom>
        </p:spPr>
        <p:txBody>
          <a:bodyPr>
            <a:normAutofit fontScale="90000"/>
          </a:bodyPr>
          <a:lstStyle/>
          <a:p>
            <a:pPr>
              <a:defRPr>
                <a:effectLst/>
              </a:defRPr>
            </a:pPr>
            <a:r>
              <a:rPr lang="en-US" dirty="0"/>
              <a:t>A New Task: Multimedia Event Extraction</a:t>
            </a:r>
            <a:endParaRPr dirty="0"/>
          </a:p>
        </p:txBody>
      </p:sp>
      <p:sp>
        <p:nvSpPr>
          <p:cNvPr id="21" name="Google Shape;84;p8"/>
          <p:cNvSpPr txBox="1">
            <a:spLocks/>
          </p:cNvSpPr>
          <p:nvPr/>
        </p:nvSpPr>
        <p:spPr>
          <a:xfrm>
            <a:off x="527957" y="920599"/>
            <a:ext cx="10515600" cy="688975"/>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lvl="0">
              <a:spcBef>
                <a:spcPts val="0"/>
              </a:spcBef>
              <a:buClr>
                <a:schemeClr val="dk1"/>
              </a:buClr>
              <a:buSzPts val="3600"/>
            </a:pPr>
            <a:r>
              <a:rPr lang="en-US" sz="2000" b="1" dirty="0" smtClean="0"/>
              <a:t>Thanks to AIDA Event Ontology </a:t>
            </a:r>
            <a:r>
              <a:rPr lang="en-US" sz="2000" b="1" dirty="0"/>
              <a:t>- Many events and argument roles are visually displayable</a:t>
            </a:r>
          </a:p>
        </p:txBody>
      </p:sp>
    </p:spTree>
    <p:extLst>
      <p:ext uri="{BB962C8B-B14F-4D97-AF65-F5344CB8AC3E}">
        <p14:creationId xmlns:p14="http://schemas.microsoft.com/office/powerpoint/2010/main" val="350003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1076CAD7-7C18-884A-967E-4942C0B68FA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graphicFrame>
        <p:nvGraphicFramePr>
          <p:cNvPr id="5" name="Table 4">
            <a:extLst>
              <a:ext uri="{FF2B5EF4-FFF2-40B4-BE49-F238E27FC236}">
                <a16:creationId xmlns:a16="http://schemas.microsoft.com/office/drawing/2014/main" xmlns="" id="{5E710404-BBEF-6A4C-B6C8-3430562039F8}"/>
              </a:ext>
            </a:extLst>
          </p:cNvPr>
          <p:cNvGraphicFramePr>
            <a:graphicFrameLocks noGrp="1"/>
          </p:cNvGraphicFramePr>
          <p:nvPr>
            <p:extLst/>
          </p:nvPr>
        </p:nvGraphicFramePr>
        <p:xfrm>
          <a:off x="1846819" y="4946034"/>
          <a:ext cx="7247758" cy="1381760"/>
        </p:xfrm>
        <a:graphic>
          <a:graphicData uri="http://schemas.openxmlformats.org/drawingml/2006/table">
            <a:tbl>
              <a:tblPr firstRow="1" bandRow="1">
                <a:tableStyleId>{5940675A-B579-460E-94D1-54222C63F5DA}</a:tableStyleId>
              </a:tblPr>
              <a:tblGrid>
                <a:gridCol w="2008489">
                  <a:extLst>
                    <a:ext uri="{9D8B030D-6E8A-4147-A177-3AD203B41FA5}">
                      <a16:colId xmlns:a16="http://schemas.microsoft.com/office/drawing/2014/main" xmlns="" val="2539623119"/>
                    </a:ext>
                  </a:extLst>
                </a:gridCol>
                <a:gridCol w="2644346">
                  <a:extLst>
                    <a:ext uri="{9D8B030D-6E8A-4147-A177-3AD203B41FA5}">
                      <a16:colId xmlns:a16="http://schemas.microsoft.com/office/drawing/2014/main" xmlns="" val="4007010910"/>
                    </a:ext>
                  </a:extLst>
                </a:gridCol>
                <a:gridCol w="2594923">
                  <a:extLst>
                    <a:ext uri="{9D8B030D-6E8A-4147-A177-3AD203B41FA5}">
                      <a16:colId xmlns:a16="http://schemas.microsoft.com/office/drawing/2014/main" xmlns="" val="540242175"/>
                    </a:ext>
                  </a:extLst>
                </a:gridCol>
              </a:tblGrid>
              <a:tr h="370840">
                <a:tc>
                  <a:txBody>
                    <a:bodyPr/>
                    <a:lstStyle/>
                    <a:p>
                      <a:pPr algn="ctr"/>
                      <a:r>
                        <a:rPr lang="en-US" sz="1800" b="1" dirty="0"/>
                        <a:t>Visual</a:t>
                      </a:r>
                      <a:br>
                        <a:rPr lang="en-US" sz="1800" b="1" dirty="0"/>
                      </a:br>
                      <a:r>
                        <a:rPr lang="en-US" sz="1800" b="1" dirty="0"/>
                        <a:t>Events</a:t>
                      </a:r>
                    </a:p>
                  </a:txBody>
                  <a:tcPr anchor="ctr"/>
                </a:tc>
                <a:tc gridSpan="2">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800" b="0" dirty="0"/>
                        <a:t>deploy [</a:t>
                      </a:r>
                      <a:r>
                        <a:rPr lang="en-US" sz="1800" b="0" dirty="0" err="1"/>
                        <a:t>Movement.TransportPerson</a:t>
                      </a:r>
                      <a:r>
                        <a:rPr lang="en-US" sz="1800" b="0" dirty="0"/>
                        <a:t>]</a:t>
                      </a:r>
                    </a:p>
                  </a:txBody>
                  <a:tcPr anchor="ctr"/>
                </a:tc>
                <a:tc hMerge="1">
                  <a:txBody>
                    <a:bodyPr/>
                    <a:lstStyle/>
                    <a:p>
                      <a:endParaRPr lang="en-US" dirty="0"/>
                    </a:p>
                  </a:txBody>
                  <a:tcPr/>
                </a:tc>
                <a:extLst>
                  <a:ext uri="{0D108BD9-81ED-4DB2-BD59-A6C34878D82A}">
                    <a16:rowId xmlns:a16="http://schemas.microsoft.com/office/drawing/2014/main" xmlns="" val="3411189135"/>
                  </a:ext>
                </a:extLst>
              </a:tr>
              <a:tr h="370840">
                <a:tc rowSpan="2">
                  <a:txBody>
                    <a:bodyPr/>
                    <a:lstStyle/>
                    <a:p>
                      <a:pPr algn="ctr"/>
                      <a:r>
                        <a:rPr lang="en-US" sz="1800" b="1" dirty="0"/>
                        <a:t>Visual </a:t>
                      </a:r>
                      <a:br>
                        <a:rPr lang="en-US" sz="1800" b="1" dirty="0"/>
                      </a:br>
                      <a:r>
                        <a:rPr lang="en-US" sz="1800" b="1" dirty="0"/>
                        <a:t>Arguments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t>Vehicle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err="1"/>
                        <a:t>land_vehicle</a:t>
                      </a:r>
                      <a:endParaRPr lang="en-US" sz="1800" b="0" dirty="0"/>
                    </a:p>
                  </a:txBody>
                  <a:tcPr anchor="ctr"/>
                </a:tc>
                <a:extLst>
                  <a:ext uri="{0D108BD9-81ED-4DB2-BD59-A6C34878D82A}">
                    <a16:rowId xmlns:a16="http://schemas.microsoft.com/office/drawing/2014/main" xmlns="" val="2657658122"/>
                  </a:ext>
                </a:extLst>
              </a:tr>
              <a:tr h="370840">
                <a:tc vMerge="1">
                  <a:txBody>
                    <a:bodyPr/>
                    <a:lstStyle/>
                    <a:p>
                      <a:pPr algn="l"/>
                      <a:endParaRPr 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t>Vehicle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err="1"/>
                        <a:t>land_vehicle</a:t>
                      </a:r>
                      <a:endParaRPr lang="en-US" sz="1800" b="0" dirty="0"/>
                    </a:p>
                  </a:txBody>
                  <a:tcPr anchor="ctr"/>
                </a:tc>
                <a:extLst>
                  <a:ext uri="{0D108BD9-81ED-4DB2-BD59-A6C34878D82A}">
                    <a16:rowId xmlns:a16="http://schemas.microsoft.com/office/drawing/2014/main" xmlns="" val="1979528343"/>
                  </a:ext>
                </a:extLst>
              </a:tr>
            </a:tbl>
          </a:graphicData>
        </a:graphic>
      </p:graphicFrame>
      <p:pic>
        <p:nvPicPr>
          <p:cNvPr id="6" name="Picture 5" descr="A truck driving down a dirt road&#10;&#10;Description automatically generated">
            <a:extLst>
              <a:ext uri="{FF2B5EF4-FFF2-40B4-BE49-F238E27FC236}">
                <a16:creationId xmlns:a16="http://schemas.microsoft.com/office/drawing/2014/main" xmlns="" id="{30806651-6742-0842-AF41-9153E239FAA6}"/>
              </a:ext>
            </a:extLst>
          </p:cNvPr>
          <p:cNvPicPr>
            <a:picLocks noChangeAspect="1"/>
          </p:cNvPicPr>
          <p:nvPr/>
        </p:nvPicPr>
        <p:blipFill>
          <a:blip r:embed="rId2"/>
          <a:stretch>
            <a:fillRect/>
          </a:stretch>
        </p:blipFill>
        <p:spPr>
          <a:xfrm>
            <a:off x="6688931" y="1483202"/>
            <a:ext cx="5189765" cy="3183905"/>
          </a:xfrm>
          <a:prstGeom prst="rect">
            <a:avLst/>
          </a:prstGeom>
        </p:spPr>
      </p:pic>
      <p:sp>
        <p:nvSpPr>
          <p:cNvPr id="7" name="TextBox 6">
            <a:extLst>
              <a:ext uri="{FF2B5EF4-FFF2-40B4-BE49-F238E27FC236}">
                <a16:creationId xmlns:a16="http://schemas.microsoft.com/office/drawing/2014/main" xmlns="" id="{AE54F912-0A2D-6C40-AAFE-64C8034AFE73}"/>
              </a:ext>
            </a:extLst>
          </p:cNvPr>
          <p:cNvSpPr txBox="1"/>
          <p:nvPr/>
        </p:nvSpPr>
        <p:spPr>
          <a:xfrm>
            <a:off x="653795" y="1519361"/>
            <a:ext cx="5555276" cy="2800767"/>
          </a:xfrm>
          <a:prstGeom prst="rect">
            <a:avLst/>
          </a:prstGeom>
          <a:noFill/>
          <a:ln>
            <a:solidFill>
              <a:sysClr val="windowText" lastClr="000000"/>
            </a:solidFill>
          </a:ln>
        </p:spPr>
        <p:txBody>
          <a:bodyPr wrap="square" rtlCol="0">
            <a:spAutoFit/>
          </a:bodyPr>
          <a:lstStyle/>
          <a:p>
            <a:pPr marL="0" marR="0" lvl="0" indent="0" defTabSz="45720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Last week , U.S . Secretary of State Rex Tillerson </a:t>
            </a:r>
            <a:b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1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visited</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Movement.TransportPerson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Ankara, the first senior administration official to </a:t>
            </a:r>
            <a:r>
              <a:rPr kumimoji="0" lang="en-US" sz="1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visit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Movement.TransportPerson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Turkey, to try to seal a deal about the </a:t>
            </a:r>
            <a:r>
              <a:rPr kumimoji="0" lang="en-US" sz="1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battle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Conflict.Attack</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Raqqa and to overcome President Recep Tayyip Erdogan's strong objections to Washington's backing of the Kurdish Democratic Union Party (PYD) militias.  Turkish forces have attacked SDF forces in the past around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Manbij</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west of Raqqa, forcing the United States to </a:t>
            </a:r>
            <a:r>
              <a:rPr kumimoji="0" lang="en-US" sz="1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deploy</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Movement.TransportPerson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dozens of soldiers on the outskirts of the town in a mission to prevent a repeat of clashes, which risk derailing an assault on Raqqa .   </a:t>
            </a:r>
          </a:p>
        </p:txBody>
      </p:sp>
      <p:cxnSp>
        <p:nvCxnSpPr>
          <p:cNvPr id="8" name="Straight Arrow Connector 7">
            <a:extLst>
              <a:ext uri="{FF2B5EF4-FFF2-40B4-BE49-F238E27FC236}">
                <a16:creationId xmlns:a16="http://schemas.microsoft.com/office/drawing/2014/main" xmlns="" id="{22221486-2F53-9144-8A74-74C892D024A4}"/>
              </a:ext>
            </a:extLst>
          </p:cNvPr>
          <p:cNvCxnSpPr>
            <a:cxnSpLocks/>
          </p:cNvCxnSpPr>
          <p:nvPr/>
        </p:nvCxnSpPr>
        <p:spPr>
          <a:xfrm>
            <a:off x="2458995" y="3704310"/>
            <a:ext cx="2289363" cy="1473171"/>
          </a:xfrm>
          <a:prstGeom prst="straightConnector1">
            <a:avLst/>
          </a:prstGeom>
          <a:noFill/>
          <a:ln w="9525" cap="rnd" cmpd="sng" algn="ctr">
            <a:solidFill>
              <a:srgbClr val="B01513"/>
            </a:solidFill>
            <a:prstDash val="solid"/>
            <a:tailEnd type="triangle"/>
          </a:ln>
          <a:effectLst/>
        </p:spPr>
      </p:cxnSp>
      <p:sp>
        <p:nvSpPr>
          <p:cNvPr id="9" name="Rectangle 8">
            <a:extLst>
              <a:ext uri="{FF2B5EF4-FFF2-40B4-BE49-F238E27FC236}">
                <a16:creationId xmlns:a16="http://schemas.microsoft.com/office/drawing/2014/main" xmlns="" id="{51E96407-DC84-EF45-B1E1-A030C8E56FDA}"/>
              </a:ext>
            </a:extLst>
          </p:cNvPr>
          <p:cNvSpPr/>
          <p:nvPr/>
        </p:nvSpPr>
        <p:spPr>
          <a:xfrm>
            <a:off x="6845643" y="2273643"/>
            <a:ext cx="3221929" cy="2072808"/>
          </a:xfrm>
          <a:prstGeom prst="rect">
            <a:avLst/>
          </a:prstGeom>
          <a:noFill/>
          <a:ln w="76200" cap="rnd" cmpd="sng" algn="ctr">
            <a:solidFill>
              <a:srgbClr val="0000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cxnSp>
        <p:nvCxnSpPr>
          <p:cNvPr id="10" name="Straight Arrow Connector 9">
            <a:extLst>
              <a:ext uri="{FF2B5EF4-FFF2-40B4-BE49-F238E27FC236}">
                <a16:creationId xmlns:a16="http://schemas.microsoft.com/office/drawing/2014/main" xmlns="" id="{17DF557E-68C2-4A4F-9CB1-75214654C72E}"/>
              </a:ext>
            </a:extLst>
          </p:cNvPr>
          <p:cNvCxnSpPr>
            <a:cxnSpLocks/>
          </p:cNvCxnSpPr>
          <p:nvPr/>
        </p:nvCxnSpPr>
        <p:spPr>
          <a:xfrm flipH="1">
            <a:off x="8320781" y="4346451"/>
            <a:ext cx="230097" cy="1290463"/>
          </a:xfrm>
          <a:prstGeom prst="straightConnector1">
            <a:avLst/>
          </a:prstGeom>
          <a:noFill/>
          <a:ln w="28575" cap="rnd" cmpd="sng" algn="ctr">
            <a:solidFill>
              <a:srgbClr val="0000FF"/>
            </a:solidFill>
            <a:prstDash val="solid"/>
            <a:tailEnd type="triangle"/>
          </a:ln>
          <a:effectLst>
            <a:outerShdw blurRad="38100" dist="25400" dir="5400000" rotWithShape="0">
              <a:srgbClr val="000000">
                <a:alpha val="45000"/>
              </a:srgbClr>
            </a:outerShdw>
          </a:effectLst>
        </p:spPr>
      </p:cxnSp>
      <p:cxnSp>
        <p:nvCxnSpPr>
          <p:cNvPr id="11" name="Straight Arrow Connector 10">
            <a:extLst>
              <a:ext uri="{FF2B5EF4-FFF2-40B4-BE49-F238E27FC236}">
                <a16:creationId xmlns:a16="http://schemas.microsoft.com/office/drawing/2014/main" xmlns="" id="{4E1615EF-1F75-254C-932D-7F99DF9BB1C7}"/>
              </a:ext>
            </a:extLst>
          </p:cNvPr>
          <p:cNvCxnSpPr>
            <a:cxnSpLocks/>
          </p:cNvCxnSpPr>
          <p:nvPr/>
        </p:nvCxnSpPr>
        <p:spPr>
          <a:xfrm flipH="1">
            <a:off x="8456607" y="3898430"/>
            <a:ext cx="2210736" cy="2230521"/>
          </a:xfrm>
          <a:prstGeom prst="straightConnector1">
            <a:avLst/>
          </a:prstGeom>
          <a:noFill/>
          <a:ln w="28575" cap="rnd" cmpd="sng" algn="ctr">
            <a:solidFill>
              <a:srgbClr val="0000FF"/>
            </a:solidFill>
            <a:prstDash val="solid"/>
            <a:tailEnd type="triangle"/>
          </a:ln>
          <a:effectLst>
            <a:outerShdw blurRad="38100" dist="25400" dir="5400000" rotWithShape="0">
              <a:srgbClr val="000000">
                <a:alpha val="45000"/>
              </a:srgbClr>
            </a:outerShdw>
          </a:effectLst>
        </p:spPr>
      </p:cxnSp>
      <p:sp>
        <p:nvSpPr>
          <p:cNvPr id="12" name="Text Placeholder 2">
            <a:extLst>
              <a:ext uri="{FF2B5EF4-FFF2-40B4-BE49-F238E27FC236}">
                <a16:creationId xmlns:a16="http://schemas.microsoft.com/office/drawing/2014/main" xmlns="" id="{E115F14E-C32A-1641-9EA1-20C361C06D21}"/>
              </a:ext>
            </a:extLst>
          </p:cNvPr>
          <p:cNvSpPr>
            <a:spLocks noGrp="1"/>
          </p:cNvSpPr>
          <p:nvPr>
            <p:ph type="body" idx="1"/>
          </p:nvPr>
        </p:nvSpPr>
        <p:spPr>
          <a:xfrm>
            <a:off x="648928" y="1116084"/>
            <a:ext cx="4244348" cy="485408"/>
          </a:xfrm>
        </p:spPr>
        <p:txBody>
          <a:bodyPr>
            <a:normAutofit/>
          </a:bodyPr>
          <a:lstStyle/>
          <a:p>
            <a:r>
              <a:rPr lang="en-US" sz="2000" dirty="0"/>
              <a:t>Input: News article text</a:t>
            </a:r>
          </a:p>
        </p:txBody>
      </p:sp>
      <p:sp>
        <p:nvSpPr>
          <p:cNvPr id="13" name="Rectangle 12">
            <a:extLst>
              <a:ext uri="{FF2B5EF4-FFF2-40B4-BE49-F238E27FC236}">
                <a16:creationId xmlns:a16="http://schemas.microsoft.com/office/drawing/2014/main" xmlns="" id="{9E9DD196-CD53-054E-B515-8CFC0EBA3D87}"/>
              </a:ext>
            </a:extLst>
          </p:cNvPr>
          <p:cNvSpPr/>
          <p:nvPr/>
        </p:nvSpPr>
        <p:spPr>
          <a:xfrm>
            <a:off x="6578440" y="1079013"/>
            <a:ext cx="1853392" cy="400110"/>
          </a:xfrm>
          <a:prstGeom prst="rect">
            <a:avLst/>
          </a:prstGeom>
        </p:spPr>
        <p:txBody>
          <a:bodyPr wrap="none">
            <a:spAutoFit/>
          </a:bodyPr>
          <a:lstStyle/>
          <a:p>
            <a:pPr marL="342900" lvl="0" indent="-342900" hangingPunct="1">
              <a:spcBef>
                <a:spcPts val="500"/>
              </a:spcBef>
              <a:buClr>
                <a:srgbClr val="170981"/>
              </a:buClr>
              <a:buSzPct val="80000"/>
              <a:buFont typeface="Wingdings"/>
              <a:buChar char="▪"/>
            </a:pPr>
            <a:r>
              <a:rPr lang="en-US" sz="2000" dirty="0">
                <a:latin typeface="Calibri"/>
                <a:cs typeface="Calibri"/>
                <a:sym typeface="Calibri"/>
              </a:rPr>
              <a:t>Input: Image</a:t>
            </a:r>
          </a:p>
        </p:txBody>
      </p:sp>
      <p:sp>
        <p:nvSpPr>
          <p:cNvPr id="14" name="Text Placeholder 2">
            <a:extLst>
              <a:ext uri="{FF2B5EF4-FFF2-40B4-BE49-F238E27FC236}">
                <a16:creationId xmlns:a16="http://schemas.microsoft.com/office/drawing/2014/main" xmlns="" id="{2FFBC993-EF40-3843-BC0C-200F62D74188}"/>
              </a:ext>
            </a:extLst>
          </p:cNvPr>
          <p:cNvSpPr txBox="1">
            <a:spLocks/>
          </p:cNvSpPr>
          <p:nvPr/>
        </p:nvSpPr>
        <p:spPr>
          <a:xfrm>
            <a:off x="636571" y="4547036"/>
            <a:ext cx="6452621" cy="38571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lnSpcReduction="10000"/>
          </a:bodyPr>
          <a:lstStyle>
            <a:lvl1pPr marL="342900" marR="0" indent="-342900" algn="l" defTabSz="914400" rtl="0" latinLnBrk="0">
              <a:lnSpc>
                <a:spcPct val="100000"/>
              </a:lnSpc>
              <a:spcBef>
                <a:spcPts val="500"/>
              </a:spcBef>
              <a:spcAft>
                <a:spcPts val="0"/>
              </a:spcAft>
              <a:buClr>
                <a:srgbClr val="170981"/>
              </a:buClr>
              <a:buSzPct val="80000"/>
              <a:buFont typeface="Wingdings"/>
              <a:buChar char="▪"/>
              <a:tabLst/>
              <a:defRPr sz="2400" b="0" i="0" u="none" strike="noStrike" cap="none" spc="0" baseline="0">
                <a:ln>
                  <a:noFill/>
                </a:ln>
                <a:solidFill>
                  <a:srgbClr val="000000"/>
                </a:solidFill>
                <a:uFillTx/>
                <a:latin typeface="Calibri"/>
                <a:ea typeface="Calibri"/>
                <a:cs typeface="Calibri"/>
                <a:sym typeface="Calibri"/>
              </a:defRPr>
            </a:lvl1pPr>
            <a:lvl2pPr marL="742950" marR="0" indent="-285750" algn="l" defTabSz="914400" rtl="0" latinLnBrk="0">
              <a:lnSpc>
                <a:spcPct val="100000"/>
              </a:lnSpc>
              <a:spcBef>
                <a:spcPts val="500"/>
              </a:spcBef>
              <a:spcAft>
                <a:spcPts val="0"/>
              </a:spcAft>
              <a:buClr>
                <a:srgbClr val="170981"/>
              </a:buClr>
              <a:buSzPct val="80000"/>
              <a:buFont typeface="Wingdings"/>
              <a:buChar char="▪"/>
              <a:tabLst/>
              <a:defRPr sz="2400" b="0" i="0" u="none" strike="noStrike" cap="none" spc="0" baseline="0">
                <a:ln>
                  <a:noFill/>
                </a:ln>
                <a:solidFill>
                  <a:srgbClr val="000000"/>
                </a:solidFill>
                <a:uFillTx/>
                <a:latin typeface="Calibri"/>
                <a:ea typeface="Calibri"/>
                <a:cs typeface="Calibri"/>
                <a:sym typeface="Calibri"/>
              </a:defRPr>
            </a:lvl2pPr>
            <a:lvl3pPr marL="1188719" marR="0" indent="-274319" algn="l" defTabSz="914400" rtl="0" latinLnBrk="0">
              <a:lnSpc>
                <a:spcPct val="100000"/>
              </a:lnSpc>
              <a:spcBef>
                <a:spcPts val="500"/>
              </a:spcBef>
              <a:spcAft>
                <a:spcPts val="0"/>
              </a:spcAft>
              <a:buClr>
                <a:srgbClr val="170981"/>
              </a:buClr>
              <a:buSzPct val="80000"/>
              <a:buFont typeface="Wingdings"/>
              <a:buChar char="▪"/>
              <a:tabLst/>
              <a:defRPr sz="2400" b="0" i="0" u="none" strike="noStrike" cap="none" spc="0" baseline="0">
                <a:ln>
                  <a:noFill/>
                </a:ln>
                <a:solidFill>
                  <a:srgbClr val="000000"/>
                </a:solidFill>
                <a:uFillTx/>
                <a:latin typeface="Calibri"/>
                <a:ea typeface="Calibri"/>
                <a:cs typeface="Calibri"/>
                <a:sym typeface="Calibri"/>
              </a:defRPr>
            </a:lvl3pPr>
            <a:lvl4pPr marL="1645920" marR="0" indent="-274319" algn="l" defTabSz="914400" rtl="0" latinLnBrk="0">
              <a:lnSpc>
                <a:spcPct val="100000"/>
              </a:lnSpc>
              <a:spcBef>
                <a:spcPts val="500"/>
              </a:spcBef>
              <a:spcAft>
                <a:spcPts val="0"/>
              </a:spcAft>
              <a:buClr>
                <a:srgbClr val="170981"/>
              </a:buClr>
              <a:buSzPct val="80000"/>
              <a:buFont typeface="Wingdings"/>
              <a:buChar char="▪"/>
              <a:tabLst/>
              <a:defRPr sz="2400" b="0" i="0" u="none" strike="noStrike" cap="none" spc="0" baseline="0">
                <a:ln>
                  <a:noFill/>
                </a:ln>
                <a:solidFill>
                  <a:srgbClr val="000000"/>
                </a:solidFill>
                <a:uFillTx/>
                <a:latin typeface="Calibri"/>
                <a:ea typeface="Calibri"/>
                <a:cs typeface="Calibri"/>
                <a:sym typeface="Calibri"/>
              </a:defRPr>
            </a:lvl4pPr>
            <a:lvl5pPr marL="2103120" marR="0" indent="-274320" algn="l" defTabSz="914400" rtl="0" latinLnBrk="0">
              <a:lnSpc>
                <a:spcPct val="100000"/>
              </a:lnSpc>
              <a:spcBef>
                <a:spcPts val="500"/>
              </a:spcBef>
              <a:spcAft>
                <a:spcPts val="0"/>
              </a:spcAft>
              <a:buClr>
                <a:srgbClr val="170981"/>
              </a:buClr>
              <a:buSzPct val="100000"/>
              <a:buFont typeface="Wingdings"/>
              <a:buChar char="»"/>
              <a:tabLst/>
              <a:defRPr sz="2400" b="0" i="0" u="none" strike="noStrike" cap="none" spc="0" baseline="0">
                <a:ln>
                  <a:noFill/>
                </a:ln>
                <a:solidFill>
                  <a:srgbClr val="000000"/>
                </a:solidFill>
                <a:uFillTx/>
                <a:latin typeface="Calibri"/>
                <a:ea typeface="Calibri"/>
                <a:cs typeface="Calibri"/>
                <a:sym typeface="Calibri"/>
              </a:defRPr>
            </a:lvl5pPr>
            <a:lvl6pPr marL="25603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6pPr>
            <a:lvl7pPr marL="30175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7pPr>
            <a:lvl8pPr marL="34747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8pPr>
            <a:lvl9pPr marL="39319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9pPr>
          </a:lstStyle>
          <a:p>
            <a:pPr hangingPunct="1"/>
            <a:r>
              <a:rPr lang="en-US" sz="2000" dirty="0"/>
              <a:t>Output: Events &amp; Arguments</a:t>
            </a:r>
          </a:p>
        </p:txBody>
      </p:sp>
      <p:sp>
        <p:nvSpPr>
          <p:cNvPr id="15" name="TextBox 14">
            <a:extLst>
              <a:ext uri="{FF2B5EF4-FFF2-40B4-BE49-F238E27FC236}">
                <a16:creationId xmlns:a16="http://schemas.microsoft.com/office/drawing/2014/main" xmlns="" id="{38AAA62F-75C1-6141-BD00-3673F7817FF9}"/>
              </a:ext>
            </a:extLst>
          </p:cNvPr>
          <p:cNvSpPr txBox="1"/>
          <p:nvPr/>
        </p:nvSpPr>
        <p:spPr>
          <a:xfrm>
            <a:off x="8697921" y="1900751"/>
            <a:ext cx="1394365" cy="369328"/>
          </a:xfrm>
          <a:prstGeom prst="rect">
            <a:avLst/>
          </a:prstGeom>
          <a:solidFill>
            <a:srgbClr val="0432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800" dirty="0" err="1">
                <a:solidFill>
                  <a:schemeClr val="bg1"/>
                </a:solidFill>
              </a:rPr>
              <a:t>land_vehicle</a:t>
            </a:r>
            <a:endParaRPr kumimoji="0" lang="en-US" sz="2400" i="0" u="none" strike="noStrike" cap="none" spc="0" normalizeH="0" baseline="0" dirty="0">
              <a:ln>
                <a:noFill/>
              </a:ln>
              <a:solidFill>
                <a:schemeClr val="bg1"/>
              </a:solidFill>
              <a:effectLst/>
              <a:uFillTx/>
              <a:latin typeface="+mj-lt"/>
              <a:ea typeface="+mj-ea"/>
              <a:cs typeface="+mj-cs"/>
              <a:sym typeface="Helvetica"/>
            </a:endParaRPr>
          </a:p>
        </p:txBody>
      </p:sp>
      <p:sp>
        <p:nvSpPr>
          <p:cNvPr id="16" name="TextBox 15">
            <a:extLst>
              <a:ext uri="{FF2B5EF4-FFF2-40B4-BE49-F238E27FC236}">
                <a16:creationId xmlns:a16="http://schemas.microsoft.com/office/drawing/2014/main" xmlns="" id="{9CA0533C-ADDB-D042-87FC-BDAE5ADBD1AC}"/>
              </a:ext>
            </a:extLst>
          </p:cNvPr>
          <p:cNvSpPr txBox="1"/>
          <p:nvPr/>
        </p:nvSpPr>
        <p:spPr>
          <a:xfrm>
            <a:off x="10187213" y="2289096"/>
            <a:ext cx="1394365" cy="369328"/>
          </a:xfrm>
          <a:prstGeom prst="rect">
            <a:avLst/>
          </a:prstGeom>
          <a:solidFill>
            <a:srgbClr val="0432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800" dirty="0" err="1">
                <a:solidFill>
                  <a:schemeClr val="bg1"/>
                </a:solidFill>
              </a:rPr>
              <a:t>land_vehicle</a:t>
            </a:r>
            <a:endParaRPr kumimoji="0" lang="en-US" sz="2400" i="0" u="none" strike="noStrike" cap="none" spc="0" normalizeH="0" baseline="0" dirty="0">
              <a:ln>
                <a:noFill/>
              </a:ln>
              <a:solidFill>
                <a:schemeClr val="bg1"/>
              </a:solidFill>
              <a:effectLst/>
              <a:uFillTx/>
              <a:latin typeface="+mj-lt"/>
              <a:ea typeface="+mj-ea"/>
              <a:cs typeface="+mj-cs"/>
              <a:sym typeface="Helvetica"/>
            </a:endParaRPr>
          </a:p>
        </p:txBody>
      </p:sp>
      <p:sp>
        <p:nvSpPr>
          <p:cNvPr id="17" name="Shape 1422"/>
          <p:cNvSpPr>
            <a:spLocks noGrp="1"/>
          </p:cNvSpPr>
          <p:nvPr>
            <p:ph type="title"/>
          </p:nvPr>
        </p:nvSpPr>
        <p:spPr>
          <a:xfrm>
            <a:off x="2108170" y="269211"/>
            <a:ext cx="9144000" cy="540545"/>
          </a:xfrm>
          <a:prstGeom prst="rect">
            <a:avLst/>
          </a:prstGeom>
        </p:spPr>
        <p:txBody>
          <a:bodyPr>
            <a:normAutofit fontScale="90000"/>
          </a:bodyPr>
          <a:lstStyle/>
          <a:p>
            <a:pPr>
              <a:defRPr>
                <a:effectLst/>
              </a:defRPr>
            </a:pPr>
            <a:r>
              <a:rPr lang="en-US" dirty="0"/>
              <a:t>A New Task</a:t>
            </a:r>
            <a:r>
              <a:rPr lang="en-US"/>
              <a:t>: Multimedia Event Extraction</a:t>
            </a:r>
            <a:endParaRPr dirty="0"/>
          </a:p>
        </p:txBody>
      </p:sp>
    </p:spTree>
    <p:extLst>
      <p:ext uri="{BB962C8B-B14F-4D97-AF65-F5344CB8AC3E}">
        <p14:creationId xmlns:p14="http://schemas.microsoft.com/office/powerpoint/2010/main" val="14023324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5" name="Google Shape;85;p8"/>
          <p:cNvSpPr txBox="1">
            <a:spLocks noGrp="1"/>
          </p:cNvSpPr>
          <p:nvPr>
            <p:ph type="body" idx="1"/>
          </p:nvPr>
        </p:nvSpPr>
        <p:spPr>
          <a:xfrm>
            <a:off x="838200" y="1231900"/>
            <a:ext cx="10515600" cy="5260975"/>
          </a:xfrm>
          <a:prstGeom prst="rect">
            <a:avLst/>
          </a:prstGeom>
          <a:noFill/>
          <a:ln>
            <a:noFill/>
          </a:ln>
        </p:spPr>
        <p:txBody>
          <a:bodyPr spcFirstLastPara="1" wrap="square" lIns="91425" tIns="45700" rIns="91425" bIns="45700" anchor="t" anchorCtr="0">
            <a:normAutofit/>
          </a:bodyPr>
          <a:lstStyle/>
          <a:p>
            <a:pPr>
              <a:spcBef>
                <a:spcPts val="0"/>
              </a:spcBef>
              <a:buClr>
                <a:schemeClr val="dk1"/>
              </a:buClr>
              <a:buSzPts val="2400"/>
            </a:pPr>
            <a:r>
              <a:rPr lang="en-US" dirty="0"/>
              <a:t>Ontology: </a:t>
            </a:r>
            <a:r>
              <a:rPr lang="en-US" dirty="0" smtClean="0"/>
              <a:t>overlapped </a:t>
            </a:r>
            <a:r>
              <a:rPr lang="en-US" dirty="0"/>
              <a:t>set between ACE and </a:t>
            </a:r>
            <a:r>
              <a:rPr lang="en-US" dirty="0" err="1" smtClean="0"/>
              <a:t>imSitu</a:t>
            </a:r>
            <a:endParaRPr lang="en-US" dirty="0"/>
          </a:p>
          <a:p>
            <a:pPr marL="685800" lvl="1" indent="-228600">
              <a:spcBef>
                <a:spcPts val="0"/>
              </a:spcBef>
            </a:pPr>
            <a:r>
              <a:rPr lang="en-US" dirty="0" smtClean="0"/>
              <a:t>Event Types: </a:t>
            </a:r>
            <a:endParaRPr lang="en-US" dirty="0"/>
          </a:p>
          <a:p>
            <a:pPr marL="1143000" lvl="2" indent="-228600">
              <a:spcBef>
                <a:spcPts val="0"/>
              </a:spcBef>
            </a:pPr>
            <a:r>
              <a:rPr lang="en-US" dirty="0"/>
              <a:t>Manually map verbs </a:t>
            </a:r>
            <a:r>
              <a:rPr lang="en-US" dirty="0" smtClean="0"/>
              <a:t>in </a:t>
            </a:r>
            <a:r>
              <a:rPr lang="en-US" dirty="0" err="1"/>
              <a:t>imSitu</a:t>
            </a:r>
            <a:r>
              <a:rPr lang="en-US" dirty="0"/>
              <a:t> to ACE to obtain the overlapped event types</a:t>
            </a:r>
          </a:p>
          <a:p>
            <a:pPr marL="685800" lvl="1" indent="-228600">
              <a:spcBef>
                <a:spcPts val="0"/>
              </a:spcBef>
            </a:pPr>
            <a:r>
              <a:rPr lang="en-US" dirty="0"/>
              <a:t>Argument </a:t>
            </a:r>
            <a:r>
              <a:rPr lang="en-US" dirty="0" smtClean="0"/>
              <a:t>Roles: </a:t>
            </a:r>
            <a:endParaRPr lang="en-US" dirty="0"/>
          </a:p>
          <a:p>
            <a:pPr lvl="2">
              <a:spcBef>
                <a:spcPts val="0"/>
              </a:spcBef>
            </a:pPr>
            <a:r>
              <a:rPr lang="en-US" dirty="0"/>
              <a:t>Based on ACE argument roles, add additional detectable visual roles </a:t>
            </a:r>
            <a:r>
              <a:rPr lang="en-US" dirty="0" smtClean="0"/>
              <a:t>(marked in red)</a:t>
            </a:r>
            <a:endParaRPr lang="en-US" dirty="0"/>
          </a:p>
          <a:p>
            <a:pPr marL="685800" lvl="1" indent="-228600">
              <a:spcBef>
                <a:spcPts val="0"/>
              </a:spcBef>
            </a:pPr>
            <a:endParaRPr lang="en-US" dirty="0"/>
          </a:p>
          <a:p>
            <a:pPr marL="685800" lvl="1" indent="-228600">
              <a:spcBef>
                <a:spcPts val="0"/>
              </a:spcBef>
            </a:pPr>
            <a:endParaRPr lang="en-US" dirty="0"/>
          </a:p>
          <a:p>
            <a:pPr marL="685800" lvl="1" indent="-228600">
              <a:spcBef>
                <a:spcPts val="0"/>
              </a:spcBef>
            </a:pPr>
            <a:endParaRPr lang="en-US" dirty="0"/>
          </a:p>
          <a:p>
            <a:pPr marL="685800" lvl="1" indent="-228600">
              <a:spcBef>
                <a:spcPts val="0"/>
              </a:spcBef>
            </a:pPr>
            <a:endParaRPr lang="en-US" dirty="0"/>
          </a:p>
          <a:p>
            <a:pPr marL="685800" lvl="1" indent="-228600">
              <a:spcBef>
                <a:spcPts val="0"/>
              </a:spcBef>
            </a:pPr>
            <a:endParaRPr lang="en-US" dirty="0"/>
          </a:p>
          <a:p>
            <a:pPr marL="685800" lvl="1" indent="-228600">
              <a:spcBef>
                <a:spcPts val="0"/>
              </a:spcBef>
            </a:pPr>
            <a:endParaRPr lang="en-US" dirty="0"/>
          </a:p>
          <a:p>
            <a:pPr marL="685800" lvl="1" indent="-228600">
              <a:spcBef>
                <a:spcPts val="0"/>
              </a:spcBef>
            </a:pPr>
            <a:endParaRPr lang="en-US" dirty="0"/>
          </a:p>
          <a:p>
            <a:pPr marL="685800" lvl="1" indent="-228600">
              <a:spcBef>
                <a:spcPts val="0"/>
              </a:spcBef>
            </a:pPr>
            <a:endParaRPr lang="en-US" dirty="0"/>
          </a:p>
          <a:p>
            <a:pPr marL="685800" lvl="1" indent="-228600">
              <a:spcBef>
                <a:spcPts val="0"/>
              </a:spcBef>
            </a:pPr>
            <a:endParaRPr dirty="0"/>
          </a:p>
          <a:p>
            <a:pPr marL="228600" lvl="0" indent="-76200" algn="l" rtl="0">
              <a:lnSpc>
                <a:spcPct val="100000"/>
              </a:lnSpc>
              <a:spcBef>
                <a:spcPts val="1000"/>
              </a:spcBef>
              <a:spcAft>
                <a:spcPts val="0"/>
              </a:spcAft>
              <a:buClr>
                <a:schemeClr val="dk1"/>
              </a:buClr>
              <a:buSzPts val="2400"/>
              <a:buNone/>
            </a:pPr>
            <a:endParaRPr dirty="0"/>
          </a:p>
        </p:txBody>
      </p:sp>
      <p:sp>
        <p:nvSpPr>
          <p:cNvPr id="86" name="Google Shape;8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graphicFrame>
        <p:nvGraphicFramePr>
          <p:cNvPr id="7" name="Google Shape;1308;p122">
            <a:extLst>
              <a:ext uri="{FF2B5EF4-FFF2-40B4-BE49-F238E27FC236}">
                <a16:creationId xmlns="" xmlns:a16="http://schemas.microsoft.com/office/drawing/2014/main" id="{5CF6980A-1A3A-F74A-906C-C6EE78609CA9}"/>
              </a:ext>
            </a:extLst>
          </p:cNvPr>
          <p:cNvGraphicFramePr/>
          <p:nvPr>
            <p:extLst/>
          </p:nvPr>
        </p:nvGraphicFramePr>
        <p:xfrm>
          <a:off x="1494439" y="3277329"/>
          <a:ext cx="8487761" cy="3079021"/>
        </p:xfrm>
        <a:graphic>
          <a:graphicData uri="http://schemas.openxmlformats.org/drawingml/2006/table">
            <a:tbl>
              <a:tblPr firstRow="1" bandRow="1">
                <a:tableStyleId>{8EC20E35-A176-4012-BC5E-935CFFF8708E}</a:tableStyleId>
              </a:tblPr>
              <a:tblGrid>
                <a:gridCol w="2645761">
                  <a:extLst>
                    <a:ext uri="{9D8B030D-6E8A-4147-A177-3AD203B41FA5}">
                      <a16:colId xmlns="" xmlns:a16="http://schemas.microsoft.com/office/drawing/2014/main" val="20001"/>
                    </a:ext>
                  </a:extLst>
                </a:gridCol>
                <a:gridCol w="5842000">
                  <a:extLst>
                    <a:ext uri="{9D8B030D-6E8A-4147-A177-3AD203B41FA5}">
                      <a16:colId xmlns="" xmlns:a16="http://schemas.microsoft.com/office/drawing/2014/main" val="20002"/>
                    </a:ext>
                  </a:extLst>
                </a:gridCol>
              </a:tblGrid>
              <a:tr h="317915">
                <a:tc>
                  <a:txBody>
                    <a:bodyPr/>
                    <a:lstStyle/>
                    <a:p>
                      <a:pPr algn="ctr" rtl="0" fontAlgn="b"/>
                      <a:r>
                        <a:rPr lang="en-US" sz="1400" dirty="0">
                          <a:effectLst/>
                        </a:rPr>
                        <a:t>Event Type</a:t>
                      </a:r>
                      <a:endParaRPr lang="en-US" sz="1400" b="1" dirty="0">
                        <a:effectLst/>
                        <a:latin typeface="Arial" panose="020B0604020202020204" pitchFamily="34" charset="0"/>
                        <a:cs typeface="Arial" panose="020B0604020202020204" pitchFamily="34" charset="0"/>
                      </a:endParaRPr>
                    </a:p>
                  </a:txBody>
                  <a:tcPr marL="28575" marR="28575" marT="19050" marB="19050" anchor="ctr"/>
                </a:tc>
                <a:tc>
                  <a:txBody>
                    <a:bodyPr/>
                    <a:lstStyle/>
                    <a:p>
                      <a:pPr algn="ctr" rtl="0" fontAlgn="b"/>
                      <a:r>
                        <a:rPr lang="en-US" sz="1400" dirty="0">
                          <a:effectLst/>
                        </a:rPr>
                        <a:t>Argument Roles</a:t>
                      </a:r>
                      <a:endParaRPr lang="en-US" sz="1400" b="1" dirty="0">
                        <a:effectLst/>
                        <a:latin typeface="Arial" panose="020B0604020202020204" pitchFamily="34" charset="0"/>
                        <a:cs typeface="Arial" panose="020B0604020202020204" pitchFamily="34" charset="0"/>
                      </a:endParaRPr>
                    </a:p>
                  </a:txBody>
                  <a:tcPr marL="28575" marR="28575" marT="19050" marB="19050" anchor="ctr"/>
                </a:tc>
                <a:extLst>
                  <a:ext uri="{0D108BD9-81ED-4DB2-BD59-A6C34878D82A}">
                    <a16:rowId xmlns="" xmlns:a16="http://schemas.microsoft.com/office/drawing/2014/main" val="10000"/>
                  </a:ext>
                </a:extLst>
              </a:tr>
              <a:tr h="317915">
                <a:tc>
                  <a:txBody>
                    <a:bodyPr/>
                    <a:lstStyle/>
                    <a:p>
                      <a:pPr rtl="0" fontAlgn="b"/>
                      <a:r>
                        <a:rPr lang="en-US" sz="1400" dirty="0" err="1">
                          <a:effectLst/>
                        </a:rPr>
                        <a:t>Life.Die</a:t>
                      </a:r>
                      <a:endParaRPr lang="en-US" sz="1400" dirty="0">
                        <a:effectLst/>
                        <a:latin typeface="Arial" panose="020B0604020202020204" pitchFamily="34" charset="0"/>
                        <a:cs typeface="Arial" panose="020B0604020202020204" pitchFamily="34" charset="0"/>
                      </a:endParaRPr>
                    </a:p>
                  </a:txBody>
                  <a:tcPr marL="28575" marR="28575" marT="19050" marB="19050" anchor="ctr"/>
                </a:tc>
                <a:tc>
                  <a:txBody>
                    <a:bodyPr/>
                    <a:lstStyle/>
                    <a:p>
                      <a:pPr rtl="0" fontAlgn="b"/>
                      <a:r>
                        <a:rPr lang="en-US" sz="1400" dirty="0">
                          <a:effectLst/>
                        </a:rPr>
                        <a:t>Agent, Victim, Instrument, Place, Time</a:t>
                      </a:r>
                      <a:endParaRPr lang="en-US" sz="1400" dirty="0">
                        <a:effectLst/>
                        <a:latin typeface="Arial" panose="020B0604020202020204" pitchFamily="34" charset="0"/>
                        <a:cs typeface="Arial" panose="020B0604020202020204" pitchFamily="34" charset="0"/>
                      </a:endParaRPr>
                    </a:p>
                  </a:txBody>
                  <a:tcPr marL="28575" marR="28575" marT="19050" marB="19050" anchor="ctr"/>
                </a:tc>
                <a:extLst>
                  <a:ext uri="{0D108BD9-81ED-4DB2-BD59-A6C34878D82A}">
                    <a16:rowId xmlns="" xmlns:a16="http://schemas.microsoft.com/office/drawing/2014/main" val="10003"/>
                  </a:ext>
                </a:extLst>
              </a:tr>
              <a:tr h="324589">
                <a:tc>
                  <a:txBody>
                    <a:bodyPr/>
                    <a:lstStyle/>
                    <a:p>
                      <a:pPr rtl="0" fontAlgn="b"/>
                      <a:r>
                        <a:rPr lang="en-US" sz="1400">
                          <a:effectLst/>
                        </a:rPr>
                        <a:t>Transaction.TransferMoney</a:t>
                      </a:r>
                      <a:endParaRPr lang="en-US" sz="1400">
                        <a:effectLst/>
                        <a:latin typeface="Arial" panose="020B0604020202020204" pitchFamily="34" charset="0"/>
                        <a:cs typeface="Arial" panose="020B0604020202020204" pitchFamily="34" charset="0"/>
                      </a:endParaRPr>
                    </a:p>
                  </a:txBody>
                  <a:tcPr marL="28575" marR="28575" marT="19050" marB="19050" anchor="ctr"/>
                </a:tc>
                <a:tc>
                  <a:txBody>
                    <a:bodyPr/>
                    <a:lstStyle/>
                    <a:p>
                      <a:pPr rtl="0" fontAlgn="b"/>
                      <a:r>
                        <a:rPr lang="en-US" sz="1400" dirty="0">
                          <a:effectLst/>
                        </a:rPr>
                        <a:t>Giver, Recipient, Beneficiary, Money, </a:t>
                      </a:r>
                      <a:r>
                        <a:rPr lang="en-US" sz="1400" b="0" dirty="0">
                          <a:solidFill>
                            <a:srgbClr val="FF0000"/>
                          </a:solidFill>
                          <a:effectLst/>
                        </a:rPr>
                        <a:t>Instrument</a:t>
                      </a:r>
                      <a:r>
                        <a:rPr lang="en-US" sz="1400" dirty="0">
                          <a:effectLst/>
                        </a:rPr>
                        <a:t>, Place, Time</a:t>
                      </a:r>
                      <a:endParaRPr lang="en-US" sz="1400" dirty="0">
                        <a:effectLst/>
                        <a:latin typeface="Arial" panose="020B0604020202020204" pitchFamily="34" charset="0"/>
                        <a:cs typeface="Arial" panose="020B0604020202020204" pitchFamily="34" charset="0"/>
                      </a:endParaRPr>
                    </a:p>
                  </a:txBody>
                  <a:tcPr marL="28575" marR="28575" marT="19050" marB="19050" anchor="ctr"/>
                </a:tc>
                <a:extLst>
                  <a:ext uri="{0D108BD9-81ED-4DB2-BD59-A6C34878D82A}">
                    <a16:rowId xmlns="" xmlns:a16="http://schemas.microsoft.com/office/drawing/2014/main" val="10004"/>
                  </a:ext>
                </a:extLst>
              </a:tr>
              <a:tr h="332691">
                <a:tc>
                  <a:txBody>
                    <a:bodyPr/>
                    <a:lstStyle/>
                    <a:p>
                      <a:pPr rtl="0" fontAlgn="b"/>
                      <a:r>
                        <a:rPr lang="en-US" sz="1400">
                          <a:effectLst/>
                        </a:rPr>
                        <a:t>Conflict.Attack</a:t>
                      </a:r>
                      <a:endParaRPr lang="en-US" sz="1400">
                        <a:effectLst/>
                        <a:latin typeface="Arial" panose="020B0604020202020204" pitchFamily="34" charset="0"/>
                        <a:cs typeface="Arial" panose="020B0604020202020204" pitchFamily="34" charset="0"/>
                      </a:endParaRPr>
                    </a:p>
                  </a:txBody>
                  <a:tcPr marL="28575" marR="28575" marT="19050" marB="19050" anchor="ctr"/>
                </a:tc>
                <a:tc>
                  <a:txBody>
                    <a:bodyPr/>
                    <a:lstStyle/>
                    <a:p>
                      <a:pPr rtl="0" fontAlgn="b"/>
                      <a:r>
                        <a:rPr lang="en-US" sz="1400" dirty="0">
                          <a:effectLst/>
                        </a:rPr>
                        <a:t>Attacker, Instrument, Place, Target, Time</a:t>
                      </a:r>
                      <a:endParaRPr lang="en-US" sz="1400" dirty="0">
                        <a:effectLst/>
                        <a:latin typeface="Arial" panose="020B0604020202020204" pitchFamily="34" charset="0"/>
                        <a:cs typeface="Arial" panose="020B0604020202020204" pitchFamily="34" charset="0"/>
                      </a:endParaRPr>
                    </a:p>
                  </a:txBody>
                  <a:tcPr marL="28575" marR="28575" marT="19050" marB="19050" anchor="ctr"/>
                </a:tc>
                <a:extLst>
                  <a:ext uri="{0D108BD9-81ED-4DB2-BD59-A6C34878D82A}">
                    <a16:rowId xmlns="" xmlns:a16="http://schemas.microsoft.com/office/drawing/2014/main" val="10006"/>
                  </a:ext>
                </a:extLst>
              </a:tr>
              <a:tr h="332691">
                <a:tc>
                  <a:txBody>
                    <a:bodyPr/>
                    <a:lstStyle/>
                    <a:p>
                      <a:pPr rtl="0" fontAlgn="b"/>
                      <a:r>
                        <a:rPr lang="en-US" sz="1400">
                          <a:effectLst/>
                        </a:rPr>
                        <a:t>Conflict.Demonstrate</a:t>
                      </a:r>
                      <a:endParaRPr lang="en-US" sz="1400">
                        <a:effectLst/>
                        <a:latin typeface="Arial" panose="020B0604020202020204" pitchFamily="34" charset="0"/>
                        <a:cs typeface="Arial" panose="020B0604020202020204" pitchFamily="34" charset="0"/>
                      </a:endParaRPr>
                    </a:p>
                  </a:txBody>
                  <a:tcPr marL="28575" marR="28575" marT="19050" marB="19050" anchor="ctr"/>
                </a:tc>
                <a:tc>
                  <a:txBody>
                    <a:bodyPr/>
                    <a:lstStyle/>
                    <a:p>
                      <a:pPr rtl="0" fontAlgn="b"/>
                      <a:r>
                        <a:rPr lang="en-US" sz="1400" dirty="0">
                          <a:effectLst/>
                        </a:rPr>
                        <a:t>Demonstrator, </a:t>
                      </a:r>
                      <a:r>
                        <a:rPr lang="en-US" sz="1400" b="0" dirty="0">
                          <a:solidFill>
                            <a:srgbClr val="FF0000"/>
                          </a:solidFill>
                          <a:effectLst/>
                        </a:rPr>
                        <a:t>Instrument</a:t>
                      </a:r>
                      <a:r>
                        <a:rPr lang="en-US" sz="1400" dirty="0">
                          <a:effectLst/>
                        </a:rPr>
                        <a:t>, </a:t>
                      </a:r>
                      <a:r>
                        <a:rPr lang="en-US" sz="1400" b="0" dirty="0">
                          <a:solidFill>
                            <a:srgbClr val="FF0000"/>
                          </a:solidFill>
                          <a:effectLst/>
                        </a:rPr>
                        <a:t>Police</a:t>
                      </a:r>
                      <a:r>
                        <a:rPr lang="en-US" sz="1400" dirty="0">
                          <a:effectLst/>
                        </a:rPr>
                        <a:t>, Place, Time</a:t>
                      </a:r>
                      <a:endParaRPr lang="en-US" sz="1400" dirty="0">
                        <a:effectLst/>
                        <a:latin typeface="Arial" panose="020B0604020202020204" pitchFamily="34" charset="0"/>
                        <a:cs typeface="Arial" panose="020B0604020202020204" pitchFamily="34" charset="0"/>
                      </a:endParaRPr>
                    </a:p>
                  </a:txBody>
                  <a:tcPr marL="28575" marR="28575" marT="19050" marB="19050" anchor="ctr"/>
                </a:tc>
                <a:extLst>
                  <a:ext uri="{0D108BD9-81ED-4DB2-BD59-A6C34878D82A}">
                    <a16:rowId xmlns="" xmlns:a16="http://schemas.microsoft.com/office/drawing/2014/main" val="3471575021"/>
                  </a:ext>
                </a:extLst>
              </a:tr>
              <a:tr h="363305">
                <a:tc>
                  <a:txBody>
                    <a:bodyPr/>
                    <a:lstStyle/>
                    <a:p>
                      <a:pPr rtl="0" fontAlgn="b"/>
                      <a:r>
                        <a:rPr lang="en-US" sz="1400">
                          <a:effectLst/>
                        </a:rPr>
                        <a:t>Contact.Phone-Write</a:t>
                      </a:r>
                      <a:endParaRPr lang="en-US" sz="1400" b="0">
                        <a:solidFill>
                          <a:srgbClr val="000000"/>
                        </a:solidFill>
                        <a:effectLst/>
                        <a:latin typeface="Arial" panose="020B0604020202020204" pitchFamily="34" charset="0"/>
                        <a:cs typeface="Arial" panose="020B0604020202020204" pitchFamily="34" charset="0"/>
                      </a:endParaRPr>
                    </a:p>
                  </a:txBody>
                  <a:tcPr marL="28575" marR="28575" marT="19050" marB="19050" anchor="ctr"/>
                </a:tc>
                <a:tc>
                  <a:txBody>
                    <a:bodyPr/>
                    <a:lstStyle/>
                    <a:p>
                      <a:pPr rtl="0" fontAlgn="b"/>
                      <a:r>
                        <a:rPr lang="en-US" sz="1400" dirty="0">
                          <a:effectLst/>
                        </a:rPr>
                        <a:t>Participant, </a:t>
                      </a:r>
                      <a:r>
                        <a:rPr lang="en-US" sz="1400" b="0" dirty="0">
                          <a:solidFill>
                            <a:srgbClr val="FF0000"/>
                          </a:solidFill>
                          <a:effectLst/>
                        </a:rPr>
                        <a:t>Instrument</a:t>
                      </a:r>
                      <a:r>
                        <a:rPr lang="en-US" sz="1400" dirty="0">
                          <a:effectLst/>
                        </a:rPr>
                        <a:t>, Place, Time</a:t>
                      </a:r>
                      <a:endParaRPr lang="en-US" sz="1400" dirty="0">
                        <a:effectLst/>
                        <a:latin typeface="Arial" panose="020B0604020202020204" pitchFamily="34" charset="0"/>
                        <a:cs typeface="Arial" panose="020B0604020202020204" pitchFamily="34" charset="0"/>
                      </a:endParaRPr>
                    </a:p>
                  </a:txBody>
                  <a:tcPr marL="28575" marR="28575" marT="19050" marB="19050" anchor="ctr"/>
                </a:tc>
                <a:extLst>
                  <a:ext uri="{0D108BD9-81ED-4DB2-BD59-A6C34878D82A}">
                    <a16:rowId xmlns="" xmlns:a16="http://schemas.microsoft.com/office/drawing/2014/main" val="10007"/>
                  </a:ext>
                </a:extLst>
              </a:tr>
              <a:tr h="363305">
                <a:tc>
                  <a:txBody>
                    <a:bodyPr/>
                    <a:lstStyle/>
                    <a:p>
                      <a:pPr rtl="0" fontAlgn="b"/>
                      <a:r>
                        <a:rPr lang="en-US" sz="1400">
                          <a:effectLst/>
                        </a:rPr>
                        <a:t>Contact.Meet</a:t>
                      </a:r>
                      <a:endParaRPr lang="en-US" sz="1400">
                        <a:effectLst/>
                        <a:latin typeface="Arial" panose="020B0604020202020204" pitchFamily="34" charset="0"/>
                        <a:cs typeface="Arial" panose="020B0604020202020204" pitchFamily="34" charset="0"/>
                      </a:endParaRPr>
                    </a:p>
                  </a:txBody>
                  <a:tcPr marL="28575" marR="28575" marT="19050" marB="19050" anchor="ctr"/>
                </a:tc>
                <a:tc>
                  <a:txBody>
                    <a:bodyPr/>
                    <a:lstStyle/>
                    <a:p>
                      <a:pPr rtl="0" fontAlgn="b"/>
                      <a:r>
                        <a:rPr lang="en-US" sz="1400" dirty="0">
                          <a:effectLst/>
                        </a:rPr>
                        <a:t>Participant, Place, Time</a:t>
                      </a:r>
                      <a:endParaRPr lang="en-US" sz="1400" dirty="0">
                        <a:effectLst/>
                        <a:latin typeface="Arial" panose="020B0604020202020204" pitchFamily="34" charset="0"/>
                        <a:cs typeface="Arial" panose="020B0604020202020204" pitchFamily="34" charset="0"/>
                      </a:endParaRPr>
                    </a:p>
                  </a:txBody>
                  <a:tcPr marL="28575" marR="28575" marT="19050" marB="19050" anchor="ctr"/>
                </a:tc>
                <a:extLst>
                  <a:ext uri="{0D108BD9-81ED-4DB2-BD59-A6C34878D82A}">
                    <a16:rowId xmlns="" xmlns:a16="http://schemas.microsoft.com/office/drawing/2014/main" val="3206661980"/>
                  </a:ext>
                </a:extLst>
              </a:tr>
              <a:tr h="363305">
                <a:tc>
                  <a:txBody>
                    <a:bodyPr/>
                    <a:lstStyle/>
                    <a:p>
                      <a:pPr rtl="0" fontAlgn="b"/>
                      <a:r>
                        <a:rPr lang="en-US" sz="1400" dirty="0" err="1">
                          <a:effectLst/>
                        </a:rPr>
                        <a:t>Justice.ArrestJail</a:t>
                      </a:r>
                      <a:endParaRPr lang="en-US" sz="1400" dirty="0">
                        <a:effectLst/>
                        <a:latin typeface="Arial" panose="020B0604020202020204" pitchFamily="34" charset="0"/>
                        <a:cs typeface="Arial" panose="020B0604020202020204" pitchFamily="34" charset="0"/>
                      </a:endParaRPr>
                    </a:p>
                  </a:txBody>
                  <a:tcPr marL="28575" marR="28575" marT="19050" marB="19050" anchor="ctr"/>
                </a:tc>
                <a:tc>
                  <a:txBody>
                    <a:bodyPr/>
                    <a:lstStyle/>
                    <a:p>
                      <a:pPr rtl="0" fontAlgn="b"/>
                      <a:r>
                        <a:rPr lang="en-US" sz="1400" dirty="0">
                          <a:effectLst/>
                        </a:rPr>
                        <a:t>Agent, Person, </a:t>
                      </a:r>
                      <a:r>
                        <a:rPr lang="en-US" sz="1400" b="0" dirty="0">
                          <a:solidFill>
                            <a:srgbClr val="FF0000"/>
                          </a:solidFill>
                          <a:effectLst/>
                        </a:rPr>
                        <a:t>Instrument</a:t>
                      </a:r>
                      <a:r>
                        <a:rPr lang="en-US" sz="1400" dirty="0">
                          <a:effectLst/>
                        </a:rPr>
                        <a:t>, Place, Time</a:t>
                      </a:r>
                      <a:endParaRPr lang="en-US" sz="1400" dirty="0">
                        <a:effectLst/>
                        <a:latin typeface="Arial" panose="020B0604020202020204" pitchFamily="34" charset="0"/>
                        <a:cs typeface="Arial" panose="020B0604020202020204" pitchFamily="34" charset="0"/>
                      </a:endParaRPr>
                    </a:p>
                  </a:txBody>
                  <a:tcPr marL="28575" marR="28575" marT="19050" marB="19050" anchor="ctr"/>
                </a:tc>
                <a:extLst>
                  <a:ext uri="{0D108BD9-81ED-4DB2-BD59-A6C34878D82A}">
                    <a16:rowId xmlns="" xmlns:a16="http://schemas.microsoft.com/office/drawing/2014/main" val="718222848"/>
                  </a:ext>
                </a:extLst>
              </a:tr>
              <a:tr h="363305">
                <a:tc>
                  <a:txBody>
                    <a:bodyPr/>
                    <a:lstStyle/>
                    <a:p>
                      <a:pPr rtl="0" fontAlgn="b"/>
                      <a:r>
                        <a:rPr lang="en-US" sz="1400" dirty="0" err="1">
                          <a:effectLst/>
                        </a:rPr>
                        <a:t>Movement.Transport</a:t>
                      </a:r>
                      <a:endParaRPr lang="en-US" sz="1400" dirty="0">
                        <a:effectLst/>
                        <a:latin typeface="Arial" panose="020B0604020202020204" pitchFamily="34" charset="0"/>
                        <a:cs typeface="Arial" panose="020B0604020202020204" pitchFamily="34" charset="0"/>
                      </a:endParaRPr>
                    </a:p>
                  </a:txBody>
                  <a:tcPr marL="28575" marR="28575" marT="19050" marB="19050" anchor="ctr"/>
                </a:tc>
                <a:tc>
                  <a:txBody>
                    <a:bodyPr/>
                    <a:lstStyle/>
                    <a:p>
                      <a:pPr rtl="0" fontAlgn="b"/>
                      <a:r>
                        <a:rPr lang="en-US" sz="1400" dirty="0">
                          <a:effectLst/>
                        </a:rPr>
                        <a:t>Agent, Artifact/Person, Instrument, Destination, Origin, Time</a:t>
                      </a:r>
                      <a:endParaRPr lang="en-US" sz="1400" dirty="0">
                        <a:effectLst/>
                        <a:latin typeface="Arial" panose="020B0604020202020204" pitchFamily="34" charset="0"/>
                        <a:cs typeface="Arial" panose="020B0604020202020204" pitchFamily="34" charset="0"/>
                      </a:endParaRPr>
                    </a:p>
                  </a:txBody>
                  <a:tcPr marL="28575" marR="28575" marT="19050" marB="19050" anchor="ctr"/>
                </a:tc>
                <a:extLst>
                  <a:ext uri="{0D108BD9-81ED-4DB2-BD59-A6C34878D82A}">
                    <a16:rowId xmlns="" xmlns:a16="http://schemas.microsoft.com/office/drawing/2014/main" val="3189000633"/>
                  </a:ext>
                </a:extLst>
              </a:tr>
            </a:tbl>
          </a:graphicData>
        </a:graphic>
      </p:graphicFrame>
      <p:sp>
        <p:nvSpPr>
          <p:cNvPr id="8" name="Google Shape;1130;p104"/>
          <p:cNvSpPr txBox="1">
            <a:spLocks noGrp="1"/>
          </p:cNvSpPr>
          <p:nvPr>
            <p:ph type="title"/>
          </p:nvPr>
        </p:nvSpPr>
        <p:spPr>
          <a:xfrm>
            <a:off x="1541253" y="0"/>
            <a:ext cx="9989486" cy="1143000"/>
          </a:xfrm>
          <a:prstGeom prst="rect">
            <a:avLst/>
          </a:prstGeom>
          <a:noFill/>
          <a:ln>
            <a:noFill/>
          </a:ln>
        </p:spPr>
        <p:txBody>
          <a:bodyPr spcFirstLastPara="1" vert="horz" wrap="square" lIns="91425" tIns="45700" rIns="91425" bIns="45700" rtlCol="0" anchor="ctr" anchorCtr="0">
            <a:noAutofit/>
          </a:bodyPr>
          <a:lstStyle/>
          <a:p>
            <a:r>
              <a:rPr lang="en-US" dirty="0" smtClean="0"/>
              <a:t>A </a:t>
            </a:r>
            <a:r>
              <a:rPr lang="en-US" smtClean="0"/>
              <a:t>New Data Set on Multimedia Event Extraction</a:t>
            </a:r>
            <a:endParaRPr dirty="0">
              <a:sym typeface="Palatino Linotype"/>
            </a:endParaRPr>
          </a:p>
        </p:txBody>
      </p:sp>
    </p:spTree>
    <p:extLst>
      <p:ext uri="{BB962C8B-B14F-4D97-AF65-F5344CB8AC3E}">
        <p14:creationId xmlns:p14="http://schemas.microsoft.com/office/powerpoint/2010/main" val="17498000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5" name="Google Shape;85;p8"/>
          <p:cNvSpPr txBox="1">
            <a:spLocks noGrp="1"/>
          </p:cNvSpPr>
          <p:nvPr>
            <p:ph type="body" idx="1"/>
          </p:nvPr>
        </p:nvSpPr>
        <p:spPr>
          <a:xfrm>
            <a:off x="838200" y="1231900"/>
            <a:ext cx="11353800" cy="5260975"/>
          </a:xfrm>
          <a:prstGeom prst="rect">
            <a:avLst/>
          </a:prstGeom>
          <a:noFill/>
          <a:ln>
            <a:noFill/>
          </a:ln>
        </p:spPr>
        <p:txBody>
          <a:bodyPr spcFirstLastPara="1" wrap="square" lIns="91425" tIns="45700" rIns="91425" bIns="45700" anchor="t" anchorCtr="0">
            <a:normAutofit/>
          </a:bodyPr>
          <a:lstStyle/>
          <a:p>
            <a:pPr>
              <a:spcBef>
                <a:spcPts val="0"/>
              </a:spcBef>
            </a:pPr>
            <a:r>
              <a:rPr lang="en-US" sz="2800" dirty="0" smtClean="0"/>
              <a:t>Event </a:t>
            </a:r>
            <a:r>
              <a:rPr lang="en-US" sz="2800" dirty="0"/>
              <a:t>type annotation</a:t>
            </a:r>
          </a:p>
          <a:p>
            <a:pPr lvl="1">
              <a:spcBef>
                <a:spcPts val="0"/>
              </a:spcBef>
            </a:pPr>
            <a:r>
              <a:rPr lang="en-US" sz="2400" dirty="0"/>
              <a:t>Text: </a:t>
            </a:r>
            <a:r>
              <a:rPr lang="en-US" sz="2400" dirty="0" smtClean="0"/>
              <a:t>Event </a:t>
            </a:r>
            <a:r>
              <a:rPr lang="en-US" sz="2400" dirty="0"/>
              <a:t>Type  &amp;  Trigger</a:t>
            </a:r>
          </a:p>
          <a:p>
            <a:pPr lvl="1">
              <a:spcBef>
                <a:spcPts val="0"/>
              </a:spcBef>
            </a:pPr>
            <a:r>
              <a:rPr lang="en-US" sz="2400" dirty="0"/>
              <a:t>Image: </a:t>
            </a:r>
            <a:r>
              <a:rPr lang="en-US" sz="2400" dirty="0" smtClean="0"/>
              <a:t>Event </a:t>
            </a:r>
            <a:r>
              <a:rPr lang="en-US" sz="2400" dirty="0"/>
              <a:t>Type</a:t>
            </a:r>
          </a:p>
          <a:p>
            <a:pPr>
              <a:spcBef>
                <a:spcPts val="0"/>
              </a:spcBef>
            </a:pPr>
            <a:r>
              <a:rPr lang="en-US" sz="2800" dirty="0"/>
              <a:t>Argument role annotation</a:t>
            </a:r>
          </a:p>
          <a:p>
            <a:pPr lvl="1">
              <a:spcBef>
                <a:spcPts val="0"/>
              </a:spcBef>
            </a:pPr>
            <a:r>
              <a:rPr lang="en-US" sz="2400" dirty="0"/>
              <a:t>Text: </a:t>
            </a:r>
            <a:r>
              <a:rPr lang="en-US" sz="2400" dirty="0" smtClean="0"/>
              <a:t>Argument </a:t>
            </a:r>
            <a:r>
              <a:rPr lang="en-US" sz="2400" dirty="0"/>
              <a:t>Role  &amp;  Entity</a:t>
            </a:r>
          </a:p>
          <a:p>
            <a:pPr lvl="1">
              <a:spcBef>
                <a:spcPts val="0"/>
              </a:spcBef>
            </a:pPr>
            <a:r>
              <a:rPr lang="en-US" sz="2400" dirty="0"/>
              <a:t>Image: Argument Role  &amp;  Bounding </a:t>
            </a:r>
            <a:r>
              <a:rPr lang="en-US" sz="2400" dirty="0" smtClean="0"/>
              <a:t>Box (except time and place) </a:t>
            </a:r>
            <a:r>
              <a:rPr lang="en-US" sz="2400" baseline="30000" dirty="0" smtClean="0"/>
              <a:t> </a:t>
            </a:r>
            <a:endParaRPr lang="en-US" sz="2400" baseline="30000" dirty="0"/>
          </a:p>
          <a:p>
            <a:pPr>
              <a:spcBef>
                <a:spcPts val="0"/>
              </a:spcBef>
            </a:pPr>
            <a:r>
              <a:rPr lang="en-US" sz="2800" dirty="0" smtClean="0"/>
              <a:t>Cross-media event </a:t>
            </a:r>
            <a:r>
              <a:rPr lang="en-US" sz="2800" dirty="0" err="1"/>
              <a:t>coreference</a:t>
            </a:r>
            <a:r>
              <a:rPr lang="en-US" sz="2800" dirty="0"/>
              <a:t> </a:t>
            </a:r>
            <a:r>
              <a:rPr lang="en-US" sz="2800" dirty="0" smtClean="0"/>
              <a:t>resolution</a:t>
            </a:r>
            <a:endParaRPr lang="en-US" sz="2800" dirty="0"/>
          </a:p>
          <a:p>
            <a:pPr marL="228600" indent="-228600">
              <a:spcBef>
                <a:spcPts val="0"/>
              </a:spcBef>
            </a:pPr>
            <a:r>
              <a:rPr lang="en-US" sz="2800" dirty="0" smtClean="0"/>
              <a:t>Two independent annotations + expert annotator adjudication</a:t>
            </a:r>
            <a:endParaRPr lang="en-US" sz="2000" dirty="0" smtClean="0"/>
          </a:p>
          <a:p>
            <a:pPr marL="228600" lvl="0" indent="-76200" algn="l" rtl="0">
              <a:lnSpc>
                <a:spcPct val="100000"/>
              </a:lnSpc>
              <a:spcBef>
                <a:spcPts val="1000"/>
              </a:spcBef>
              <a:spcAft>
                <a:spcPts val="0"/>
              </a:spcAft>
              <a:buClr>
                <a:schemeClr val="dk1"/>
              </a:buClr>
              <a:buSzPts val="2400"/>
              <a:buNone/>
            </a:pPr>
            <a:endParaRPr dirty="0"/>
          </a:p>
        </p:txBody>
      </p:sp>
      <p:sp>
        <p:nvSpPr>
          <p:cNvPr id="86" name="Google Shape;8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sp>
        <p:nvSpPr>
          <p:cNvPr id="7" name="Google Shape;1130;p104"/>
          <p:cNvSpPr txBox="1">
            <a:spLocks noGrp="1"/>
          </p:cNvSpPr>
          <p:nvPr>
            <p:ph type="title"/>
          </p:nvPr>
        </p:nvSpPr>
        <p:spPr>
          <a:xfrm>
            <a:off x="1541253" y="0"/>
            <a:ext cx="9989486" cy="1143000"/>
          </a:xfrm>
          <a:prstGeom prst="rect">
            <a:avLst/>
          </a:prstGeom>
          <a:noFill/>
          <a:ln>
            <a:noFill/>
          </a:ln>
        </p:spPr>
        <p:txBody>
          <a:bodyPr spcFirstLastPara="1" vert="horz" wrap="square" lIns="91425" tIns="45700" rIns="91425" bIns="45700" rtlCol="0" anchor="ctr" anchorCtr="0">
            <a:noAutofit/>
          </a:bodyPr>
          <a:lstStyle/>
          <a:p>
            <a:r>
              <a:rPr lang="en-US" dirty="0" smtClean="0"/>
              <a:t>A </a:t>
            </a:r>
            <a:r>
              <a:rPr lang="en-US" smtClean="0"/>
              <a:t>New Data Set on Multimedia Event Extraction</a:t>
            </a:r>
            <a:endParaRPr dirty="0">
              <a:sym typeface="Palatino Linotype"/>
            </a:endParaRPr>
          </a:p>
        </p:txBody>
      </p:sp>
    </p:spTree>
    <p:extLst>
      <p:ext uri="{BB962C8B-B14F-4D97-AF65-F5344CB8AC3E}">
        <p14:creationId xmlns:p14="http://schemas.microsoft.com/office/powerpoint/2010/main" val="15357800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2572</TotalTime>
  <Words>1979</Words>
  <Application>Microsoft Macintosh PowerPoint</Application>
  <PresentationFormat>Widescreen</PresentationFormat>
  <Paragraphs>418</Paragraphs>
  <Slides>35</Slides>
  <Notes>20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35</vt:i4>
      </vt:variant>
    </vt:vector>
  </HeadingPairs>
  <TitlesOfParts>
    <vt:vector size="49" baseType="lpstr">
      <vt:lpstr>Calibri</vt:lpstr>
      <vt:lpstr>Calibri Light</vt:lpstr>
      <vt:lpstr>Century Gothic</vt:lpstr>
      <vt:lpstr>Helvetica</vt:lpstr>
      <vt:lpstr>Noto Sans Symbols</vt:lpstr>
      <vt:lpstr>Palatino Linotype</vt:lpstr>
      <vt:lpstr>Tahoma</vt:lpstr>
      <vt:lpstr>Times</vt:lpstr>
      <vt:lpstr>Times New Roman</vt:lpstr>
      <vt:lpstr>Wingdings</vt:lpstr>
      <vt:lpstr>Wingdings 3</vt:lpstr>
      <vt:lpstr>等线</vt:lpstr>
      <vt:lpstr>Arial</vt:lpstr>
      <vt:lpstr>Office Theme</vt:lpstr>
      <vt:lpstr>Cross-media Structured Common Space for Multimedia Event Extraction</vt:lpstr>
      <vt:lpstr>Information Overload: Multimedia Multilingual Data</vt:lpstr>
      <vt:lpstr>Text Information Extraction: turn unstructured data to structured information</vt:lpstr>
      <vt:lpstr>Let’s watch out of the well</vt:lpstr>
      <vt:lpstr>Vision is a bit behind NLP on Newsworthy Complex Event Extraction</vt:lpstr>
      <vt:lpstr>A New Task: Multimedia Event Extraction</vt:lpstr>
      <vt:lpstr>A New Task: Multimedia Event Extraction</vt:lpstr>
      <vt:lpstr>A New Data Set on Multimedia Event Extraction</vt:lpstr>
      <vt:lpstr>A New Data Set on Multimedia Event Extraction</vt:lpstr>
      <vt:lpstr>A New Data Set on Multimedia Event Extraction</vt:lpstr>
      <vt:lpstr>A New Data Set on Multimedia Event Extraction</vt:lpstr>
      <vt:lpstr>A New Data Set on Multimedia Event Extraction</vt:lpstr>
      <vt:lpstr>Solution for Low-resource Setting: Share and Transfer</vt:lpstr>
      <vt:lpstr>Cross-media Structured Common Space Construction</vt:lpstr>
      <vt:lpstr>Cross-media Structured Common Space Construction</vt:lpstr>
      <vt:lpstr>Cross-media Structured Common Space Construction</vt:lpstr>
      <vt:lpstr>Cross-media Structured Common Space Construction</vt:lpstr>
      <vt:lpstr>Cross-media Structured Common Space Construction</vt:lpstr>
      <vt:lpstr>Weakly Aligned Structured Embedding (WASE)  -- Training Phase (Common Space Construction)</vt:lpstr>
      <vt:lpstr>Weakly Aligned Structured Embedding (WASE)  -- Training Phase (Common Space Construction)</vt:lpstr>
      <vt:lpstr>Weakly Aligned Structured Embedding (WASE)  -- Training Phase (Common Space Construction)</vt:lpstr>
      <vt:lpstr>Weakly Aligned Structured Embedding (WASE)  -- Training Phase (Common Space Construction)</vt:lpstr>
      <vt:lpstr>Weakly Aligned Structured Embedding (WASE)  -- Testing &amp; Training Phase</vt:lpstr>
      <vt:lpstr>Experiments on Text Data</vt:lpstr>
      <vt:lpstr>Experiments on Image Data</vt:lpstr>
      <vt:lpstr>Experiments on New Multimedia Data</vt:lpstr>
      <vt:lpstr>Visual Role Extraction Output Example</vt:lpstr>
      <vt:lpstr>Compare to State-of-the-art Cross-media Flat Representation</vt:lpstr>
      <vt:lpstr>Remaining Challenges: correct entity name but wrong localization</vt:lpstr>
      <vt:lpstr>Remaining Challenges: too many instances</vt:lpstr>
      <vt:lpstr>Remaining Challenges: similar attention heatmap for different roles</vt:lpstr>
      <vt:lpstr>PowerPoint Presentation</vt:lpstr>
      <vt:lpstr>Application: Let’s Write a History Book!</vt:lpstr>
      <vt:lpstr>What will such a History Book look like?</vt:lpstr>
      <vt:lpstr>Thank You</vt:lpstr>
    </vt:vector>
  </TitlesOfParts>
  <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 Ying</dc:creator>
  <cp:lastModifiedBy>Microsoft Office User</cp:lastModifiedBy>
  <cp:revision>281</cp:revision>
  <dcterms:created xsi:type="dcterms:W3CDTF">2019-08-31T18:49:10Z</dcterms:created>
  <dcterms:modified xsi:type="dcterms:W3CDTF">2019-11-13T15:29:19Z</dcterms:modified>
</cp:coreProperties>
</file>