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60" r:id="rId2"/>
    <p:sldId id="496" r:id="rId3"/>
    <p:sldId id="497" r:id="rId4"/>
    <p:sldId id="498" r:id="rId5"/>
    <p:sldId id="313" r:id="rId6"/>
    <p:sldId id="509" r:id="rId7"/>
    <p:sldId id="529" r:id="rId8"/>
    <p:sldId id="532" r:id="rId9"/>
    <p:sldId id="533" r:id="rId10"/>
    <p:sldId id="528" r:id="rId11"/>
    <p:sldId id="530" r:id="rId12"/>
    <p:sldId id="512" r:id="rId13"/>
    <p:sldId id="513" r:id="rId14"/>
    <p:sldId id="508" r:id="rId15"/>
    <p:sldId id="511" r:id="rId16"/>
    <p:sldId id="510" r:id="rId17"/>
    <p:sldId id="519" r:id="rId18"/>
    <p:sldId id="535" r:id="rId19"/>
    <p:sldId id="531" r:id="rId20"/>
    <p:sldId id="522" r:id="rId21"/>
    <p:sldId id="523" r:id="rId22"/>
    <p:sldId id="524" r:id="rId23"/>
    <p:sldId id="525" r:id="rId24"/>
    <p:sldId id="526" r:id="rId25"/>
    <p:sldId id="527" r:id="rId26"/>
    <p:sldId id="520" r:id="rId27"/>
    <p:sldId id="521" r:id="rId28"/>
    <p:sldId id="53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194"/>
    <a:srgbClr val="424857"/>
    <a:srgbClr val="9EA7BB"/>
    <a:srgbClr val="6C7690"/>
    <a:srgbClr val="AAD15D"/>
    <a:srgbClr val="23262E"/>
    <a:srgbClr val="B1D1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63"/>
    <p:restoredTop sz="86164"/>
  </p:normalViewPr>
  <p:slideViewPr>
    <p:cSldViewPr snapToGrid="0" snapToObjects="1">
      <p:cViewPr varScale="1">
        <p:scale>
          <a:sx n="119" d="100"/>
          <a:sy n="119" d="100"/>
        </p:scale>
        <p:origin x="1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254F2-1860-F64A-A7CA-FD5A99702E82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B3FA7-EFAF-D041-9374-CD5CA9CD8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7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0943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0666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46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\subsection{Capturing Type Inter-dependency}Fine-grained entity typing is usually formulated as a multi-label classification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problem.Previous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approaches~\cite{ling2012fine,choi2018ultra,xin2018improving} typically address it with binary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relevancethat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decomposes the problem into isolated binary classification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subproblems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independently predicts each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type.However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this method is commonly criticized for its label independence assumption, which is not valid for %does not hold true in fine-grained entity typing. For example, if the model is confident at predicting the type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{artist}, it should promote its parent type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{person} but discourage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{organization} and its descendant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types.In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order to capture inter-dependencies between types, UIUC team~\cite{LinACL2019,LinTAC2019} has developed a hybrid model that incorporates latent type representation in addition to binary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relevance.Specifically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model learns to predict a low-dimensional vector that encodes latent type features obtained through Principle Label Space Transformation~\cite{tai2012multilabel} and reconstruct the sparse and high-dimensional type vector from this latent representation.\subsection{Differentiating Similar Types}Another major challenge in fine-grained entity typing is to differentiate similar types, such as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{director} and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{actor}, which requires the model to capture slightly different nuances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texts.Previous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neural models~\cite{shimaoka2016attentive,xin2018improving,choi2018ultra,xu2018neural} generally extract features from pre-trained word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embeddings.Instead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UIUC team~\cite{LinACL2019,LinTAC2019} adopts contextualized word representations~\cite{peters2018elmo}, which can capture context-aware word semantics and better represent out-of-vocabulary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words.They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further propose a two-step attention mechanism to actively extract the most relevant information from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sentence.Particularly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they calculate the attention for context words in a mention-aware manner, allowing the model to focus on different parts of the sentence for different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mentions.For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example, in the following sentence, ``\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textit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{In 2005 two {federal agencies}, the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{US Geological Survey} and the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{Fish and Wildlife Service}, began to identify {fish} in the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{Potomac} and {tributaries}} ...'', the model should use ``federal agencies'' to help classify ``US Geological Survey'' and ``Fish and Wildlife Service'' as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{government\_agency},but focus on ``fish'' and ``tributaries'' to determine that ``Potomac'' should be a %river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{body\_of\_water} (river) instead of a %city \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{city}.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9488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4958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5615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9614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6C92A-8B7C-4776-9366-AF764449AB5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6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6C92A-8B7C-4776-9366-AF764449AB5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7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3556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6C92A-8B7C-4776-9366-AF764449AB5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5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827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3889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6382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5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701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CB2BC46-ED5E-0141-B93F-65FA75B67B71}"/>
              </a:ext>
            </a:extLst>
          </p:cNvPr>
          <p:cNvSpPr/>
          <p:nvPr userDrawn="1"/>
        </p:nvSpPr>
        <p:spPr>
          <a:xfrm>
            <a:off x="0" y="-1"/>
            <a:ext cx="12192000" cy="5319983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0F4068-C37C-E041-A803-C79180CD4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541" b="18941"/>
          <a:stretch/>
        </p:blipFill>
        <p:spPr>
          <a:xfrm>
            <a:off x="0" y="0"/>
            <a:ext cx="12192000" cy="531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671775-BEEB-6448-9397-5A5311333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2118860"/>
            <a:ext cx="11493500" cy="153511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2326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825E03-CDD3-D64F-988B-383BE0A75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9050"/>
            <a:ext cx="9144000" cy="6159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248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D7EAC-EB52-9944-AAFF-5EA0F52A95FF}"/>
              </a:ext>
            </a:extLst>
          </p:cNvPr>
          <p:cNvSpPr txBox="1"/>
          <p:nvPr userDrawn="1"/>
        </p:nvSpPr>
        <p:spPr>
          <a:xfrm>
            <a:off x="4031044" y="6194967"/>
            <a:ext cx="412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B L E N D E R | </a:t>
            </a:r>
            <a:r>
              <a:rPr lang="en-US" sz="1400" b="0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Cross-source Information Extraction Lab</a:t>
            </a:r>
            <a:endParaRPr lang="en-US" sz="1400" b="1" dirty="0">
              <a:solidFill>
                <a:srgbClr val="42485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670433-4FD5-A74E-874F-00D17C070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75" b="-305"/>
          <a:stretch/>
        </p:blipFill>
        <p:spPr>
          <a:xfrm>
            <a:off x="5984225" y="5765456"/>
            <a:ext cx="223551" cy="3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1016-CCD8-684B-9E64-27502B8B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10AD6-EF2A-5B42-9996-62A40D84B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C2A78-DE61-4C49-9750-40BE82A3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2E36-3D31-E442-A911-D149FB6B38DD}" type="datetime1">
              <a:rPr lang="en-US" smtClean="0"/>
              <a:t>11/12/19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F4CA7-E1FE-4A4E-B412-E166E81B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B86C53-8A7D-2346-9DDF-DA5B8BBD4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3F3D23-5EB7-4B47-A5D3-D0AB5EB0A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A7DED-66E2-4040-ADC0-AAC48425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C6E-51E1-0045-8E04-727B0E92214F}" type="datetime1">
              <a:rPr lang="en-US" smtClean="0"/>
              <a:t>11/12/19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B0A8F-7FD3-1C42-90C0-E97BA15D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BB9E-0844-E94B-8AA3-C166E5AB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8D30F-5332-2442-BD0A-342C8BD20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43428-A6E0-3B41-A602-2D3BA56A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298-2CF2-9749-B7DA-B43D8F11D612}" type="datetime1">
              <a:rPr lang="en-US" smtClean="0"/>
              <a:t>11/12/19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3219D-05CE-3B45-B5E7-FFBE53BD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6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6407-E97B-7840-9652-77C1D24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54E31-F7A3-C04C-B108-3218B8FC2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C3B4A-80E8-084A-A75B-1A23F82F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A00E-6528-9147-827F-54EABC190D3E}" type="datetime1">
              <a:rPr lang="en-US" smtClean="0"/>
              <a:t>11/12/19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11ED7-DE80-8F48-B1D2-BBF23067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5150A-DCCB-4A40-A89B-11EDB1D2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75DF-46F4-9D4C-91C2-82B4A5430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7EAA3-E561-7749-8721-69932F55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88B68-6512-0A4F-A005-B60FC995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2240-76F3-E147-906E-E0ADE39AECB5}" type="datetime1">
              <a:rPr lang="en-US" smtClean="0"/>
              <a:t>11/12/19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9D4FF-F49C-BB40-BC72-A19F38AD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E004-83E6-5948-A982-6F79A37D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43D4C-4F09-D14A-9884-8BDD31B95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7E00E-7F15-414A-8150-83E75630D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D4FBF-4A66-C247-906F-F76A9B782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B5596F-1335-C642-8928-390C71F5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BA73F-E1B3-C645-A949-5D22BD57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8B2C-C152-BF4E-B097-5C9983E3892C}" type="datetime1">
              <a:rPr lang="en-US" smtClean="0"/>
              <a:t>11/12/19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C06236-21A8-2D4F-B5A4-568F9DCB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9BA7-CAF9-A14F-8DE3-FA0849D3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23F26-F063-1945-96B6-D9101132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0A6D-50D7-DC49-9240-3B897313C86C}" type="datetime1">
              <a:rPr lang="en-US" smtClean="0"/>
              <a:t>11/12/19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22A20-7622-7C43-A0E9-FB9DA0D8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28B80E-B106-E444-A711-8A25C56D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B993-7EA8-E14C-B192-82FAF47DDB33}" type="datetime1">
              <a:rPr lang="en-US" smtClean="0"/>
              <a:t>11/12/19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0C6B5-F440-B547-9D6E-C63763AA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43DDB-D32A-EC4B-AA87-C4C2AFDF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4170E-CBBF-6D48-B0A2-DD2F122C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956FA-F781-004D-80E8-66573429C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85AE9-1ED6-AC44-AC59-1FB2EF67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2868-9C68-1E4A-8153-ED8FC06C0642}" type="datetime1">
              <a:rPr lang="en-US" smtClean="0"/>
              <a:t>11/12/19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99A85-1E0F-E54F-AE76-B4FAD4B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1BD5-F4F9-3D49-96FE-AB166313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E14B5-362D-3444-BD24-388AAE73E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FE05A-D6EC-A74E-A452-52C48480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6E73A-7F1D-CA47-91F5-AE1537B8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B2D-CAA9-E94A-90B0-BE0AA3893111}" type="datetime1">
              <a:rPr lang="en-US" smtClean="0"/>
              <a:t>11/12/19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39AB1-D26C-E845-8039-73E570FA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7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70095-B045-D446-9DD3-7FE92837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F9BD9-8171-704B-8B6D-BD766ABA0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31900"/>
            <a:ext cx="10515600" cy="494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2F74C-EB85-124D-817C-0C4237993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24857"/>
                </a:solidFill>
              </a:defRPr>
            </a:lvl1pPr>
          </a:lstStyle>
          <a:p>
            <a:fld id="{2CEB0B01-2759-9947-9E10-CC8EA41D4B67}" type="datetime1">
              <a:rPr lang="en-US" smtClean="0"/>
              <a:t>11/12/19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59492-509B-D842-858A-E98B477DE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24857"/>
                </a:solidFill>
              </a:defRPr>
            </a:lvl1pPr>
          </a:lstStyle>
          <a:p>
            <a:fld id="{89057327-5C45-3844-9BAD-8A2E33F71C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991724"/>
            <a:ext cx="7391400" cy="147002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Overview of TAC-KBP2019 </a:t>
            </a:r>
            <a:br>
              <a:rPr lang="en-US" sz="4000" dirty="0"/>
            </a:br>
            <a:r>
              <a:rPr lang="en-US" sz="4000" dirty="0"/>
              <a:t>Fine-grained Entity Extraction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83012"/>
            <a:ext cx="9258300" cy="20574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/>
              <a:t>Heng</a:t>
            </a:r>
            <a:r>
              <a:rPr lang="en-US" sz="2800" dirty="0"/>
              <a:t> Ji (UIUC), </a:t>
            </a:r>
            <a:r>
              <a:rPr lang="en-US" sz="2800" dirty="0" err="1"/>
              <a:t>Avirup</a:t>
            </a:r>
            <a:r>
              <a:rPr lang="en-US" sz="2800" dirty="0"/>
              <a:t> </a:t>
            </a:r>
            <a:r>
              <a:rPr lang="en-US" sz="2800" dirty="0" err="1"/>
              <a:t>Sil</a:t>
            </a:r>
            <a:r>
              <a:rPr lang="en-US" sz="2800" dirty="0"/>
              <a:t> (IBM), </a:t>
            </a:r>
            <a:r>
              <a:rPr lang="en-US" sz="2800" dirty="0" err="1"/>
              <a:t>Hoa</a:t>
            </a:r>
            <a:r>
              <a:rPr lang="en-US" sz="2800" dirty="0"/>
              <a:t> Trang Dang (NIST), Ian </a:t>
            </a:r>
            <a:r>
              <a:rPr lang="en-US" sz="2800" dirty="0" err="1"/>
              <a:t>Soboroff</a:t>
            </a:r>
            <a:r>
              <a:rPr lang="en-US" sz="2800"/>
              <a:t> (NIST) </a:t>
            </a:r>
            <a:r>
              <a:rPr lang="en-US" sz="2800" dirty="0"/>
              <a:t>and Joel </a:t>
            </a:r>
            <a:r>
              <a:rPr lang="en-US" sz="2800" dirty="0" err="1"/>
              <a:t>Nothman</a:t>
            </a:r>
            <a:r>
              <a:rPr lang="en-US" sz="2800" dirty="0"/>
              <a:t> (Sydney Informatics Hub)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9200" y="6324601"/>
            <a:ext cx="15240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300" y="0"/>
            <a:ext cx="765699" cy="9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90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Overall Performance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964852"/>
              </p:ext>
            </p:extLst>
          </p:nvPr>
        </p:nvGraphicFramePr>
        <p:xfrm>
          <a:off x="1117600" y="1299527"/>
          <a:ext cx="918612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2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2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2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23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1587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Team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Without</a:t>
                      </a:r>
                      <a:r>
                        <a:rPr lang="en-US" sz="2400" baseline="0" dirty="0"/>
                        <a:t> Feedback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With Feedback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587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06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Impact of Human Feedback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11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37" y="1158876"/>
            <a:ext cx="8940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Successful Methods: Incorporating Contextual Embedding Representations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rmAutofit/>
          </a:bodyPr>
          <a:lstStyle/>
          <a:p>
            <a:r>
              <a:rPr lang="en-US" sz="2800" dirty="0"/>
              <a:t>Most teams have incorporated deep contextual embedding representations in deep neural networks models</a:t>
            </a:r>
          </a:p>
          <a:p>
            <a:pPr lvl="1"/>
            <a:r>
              <a:rPr lang="en-US" sz="2400" dirty="0"/>
              <a:t>UIUC team (Lin and Ji, EMNLP2019) has used ELMO </a:t>
            </a:r>
            <a:r>
              <a:rPr lang="en-US" sz="2400" dirty="0" err="1"/>
              <a:t>embeddings</a:t>
            </a:r>
            <a:r>
              <a:rPr lang="en-US" sz="2400" dirty="0"/>
              <a:t> for both coarse-grained and fine-grained extraction</a:t>
            </a:r>
          </a:p>
          <a:p>
            <a:pPr lvl="1"/>
            <a:r>
              <a:rPr lang="en-US" sz="2400" dirty="0"/>
              <a:t>IBM team uses regular BERT model for coarse-grained extraction, based name tagger, and a mention-centric classifier using </a:t>
            </a:r>
            <a:r>
              <a:rPr lang="en-US" sz="2400" dirty="0" err="1"/>
              <a:t>RoBERTa</a:t>
            </a:r>
            <a:r>
              <a:rPr lang="en-US" sz="2400" dirty="0"/>
              <a:t> and has features that comprise each mention and its context separately to specialize the mention into a fine-grained type</a:t>
            </a:r>
          </a:p>
        </p:txBody>
      </p:sp>
    </p:spTree>
    <p:extLst>
      <p:ext uri="{BB962C8B-B14F-4D97-AF65-F5344CB8AC3E}">
        <p14:creationId xmlns:p14="http://schemas.microsoft.com/office/powerpoint/2010/main" val="160146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Successful Methods: Joint Fine-grained Entity Identification, Classification and Linking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Autofit/>
          </a:bodyPr>
          <a:lstStyle/>
          <a:p>
            <a:r>
              <a:rPr lang="en-US" dirty="0" err="1"/>
              <a:t>Ousia</a:t>
            </a:r>
            <a:r>
              <a:rPr lang="en-US" dirty="0"/>
              <a:t> Team performs joint entity identification along with type classification</a:t>
            </a:r>
          </a:p>
          <a:p>
            <a:pPr lvl="1"/>
            <a:r>
              <a:rPr lang="en-US" dirty="0"/>
              <a:t>pre-training phase: encode the given context with BERT along with </a:t>
            </a:r>
            <a:r>
              <a:rPr lang="en-US" dirty="0" err="1"/>
              <a:t>BiLSTM</a:t>
            </a:r>
            <a:r>
              <a:rPr lang="en-US" dirty="0"/>
              <a:t>; then they compute two layers: one performing a CRF to get standard BIO tags and the other computes YAGO tags</a:t>
            </a:r>
          </a:p>
          <a:p>
            <a:pPr lvl="1"/>
            <a:r>
              <a:rPr lang="en-US" dirty="0"/>
              <a:t>fine-tuning phase: these two layers are combined to learn a mapping to output AIDA tags.    </a:t>
            </a:r>
          </a:p>
          <a:p>
            <a:r>
              <a:rPr lang="en-US" dirty="0"/>
              <a:t>UIUC team and </a:t>
            </a:r>
            <a:r>
              <a:rPr lang="en-US" dirty="0" err="1"/>
              <a:t>Diffbot</a:t>
            </a:r>
            <a:r>
              <a:rPr lang="en-US" dirty="0"/>
              <a:t> team use Entity Linking (EL) to link mentions to the KB and then infer the types from the KB</a:t>
            </a:r>
          </a:p>
          <a:p>
            <a:pPr lvl="1"/>
            <a:r>
              <a:rPr lang="en-US" dirty="0"/>
              <a:t>The types from the KB are restricted to the AIDA types: in particular they use the parent types of the linked entity in the type </a:t>
            </a:r>
            <a:r>
              <a:rPr lang="en-US" dirty="0" err="1"/>
              <a:t>ontolog</a:t>
            </a:r>
            <a:endParaRPr lang="en-US" dirty="0"/>
          </a:p>
          <a:p>
            <a:pPr lvl="1"/>
            <a:r>
              <a:rPr lang="en-US" dirty="0" err="1"/>
              <a:t>Diffbot</a:t>
            </a:r>
            <a:r>
              <a:rPr lang="en-US" dirty="0"/>
              <a:t> system further uses 10 representative entities for each type using a popularity metric</a:t>
            </a:r>
          </a:p>
        </p:txBody>
      </p:sp>
    </p:spTree>
    <p:extLst>
      <p:ext uri="{BB962C8B-B14F-4D97-AF65-F5344CB8AC3E}">
        <p14:creationId xmlns:p14="http://schemas.microsoft.com/office/powerpoint/2010/main" val="108710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Successful Methods: Capturing Type Interdependency and Differentiating Similar Types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5855" y="921433"/>
            <a:ext cx="10515600" cy="4945063"/>
          </a:xfrm>
        </p:spPr>
        <p:txBody>
          <a:bodyPr/>
          <a:lstStyle/>
          <a:p>
            <a:r>
              <a:rPr lang="en-US" dirty="0"/>
              <a:t>(Lin and Ji, EMNLP2019)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48" y="1347820"/>
            <a:ext cx="9762978" cy="3165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75" y="4445925"/>
            <a:ext cx="3913851" cy="2488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663" y="4571481"/>
            <a:ext cx="5785487" cy="19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Some Impressive Fine-grained Entity Extraction Results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rmAutofit lnSpcReduction="10000"/>
          </a:bodyPr>
          <a:lstStyle/>
          <a:p>
            <a:r>
              <a:rPr lang="en-US" sz="2000" dirty="0" err="1"/>
              <a:t>PER.ProfessionalPosition.Journalist</a:t>
            </a:r>
            <a:br>
              <a:rPr lang="en-US" sz="2000" dirty="0"/>
            </a:br>
            <a:r>
              <a:rPr lang="en-US" sz="2000" dirty="0" err="1">
                <a:solidFill>
                  <a:srgbClr val="FF0000"/>
                </a:solidFill>
              </a:rPr>
              <a:t>Buzina</a:t>
            </a:r>
            <a:r>
              <a:rPr lang="en-US" sz="2000" dirty="0"/>
              <a:t> founded his own website, featuring blogs and sale of some of his books online .</a:t>
            </a:r>
          </a:p>
          <a:p>
            <a:endParaRPr lang="en-US" sz="2000" dirty="0"/>
          </a:p>
          <a:p>
            <a:r>
              <a:rPr lang="en-US" sz="2000" dirty="0" err="1"/>
              <a:t>PER.ProfessionalPosition.Journalist</a:t>
            </a:r>
            <a:br>
              <a:rPr lang="en-US" sz="2000" dirty="0"/>
            </a:br>
            <a:r>
              <a:rPr lang="en-US" sz="2000" dirty="0"/>
              <a:t>The UN official stressed that </a:t>
            </a:r>
            <a:r>
              <a:rPr lang="en-US" sz="2000" dirty="0" err="1"/>
              <a:t>Buzina</a:t>
            </a:r>
            <a:r>
              <a:rPr lang="en-US" sz="2000" dirty="0"/>
              <a:t> was a </a:t>
            </a:r>
            <a:r>
              <a:rPr lang="en-US" sz="2000" dirty="0">
                <a:solidFill>
                  <a:srgbClr val="FF0000"/>
                </a:solidFill>
              </a:rPr>
              <a:t>critic</a:t>
            </a:r>
            <a:r>
              <a:rPr lang="en-US" sz="2000" dirty="0"/>
              <a:t> of the current Ukrainian government adding that it is still unclear who is responsible for his murder.</a:t>
            </a:r>
          </a:p>
          <a:p>
            <a:endParaRPr lang="en-US" sz="2000" dirty="0"/>
          </a:p>
          <a:p>
            <a:r>
              <a:rPr lang="en-US" sz="2000" dirty="0" err="1"/>
              <a:t>PER.Protester</a:t>
            </a:r>
            <a:br>
              <a:rPr lang="en-US" sz="2000" dirty="0"/>
            </a:br>
            <a:r>
              <a:rPr lang="en-US" sz="2000" dirty="0"/>
              <a:t>we see him another , please consulting with mask men who are presenting </a:t>
            </a:r>
            <a:r>
              <a:rPr lang="en-US" sz="2000" dirty="0">
                <a:solidFill>
                  <a:srgbClr val="FF0000"/>
                </a:solidFill>
              </a:rPr>
              <a:t>themselves</a:t>
            </a:r>
            <a:r>
              <a:rPr lang="en-US" sz="2000" dirty="0"/>
              <a:t> into protesters.</a:t>
            </a:r>
          </a:p>
          <a:p>
            <a:endParaRPr lang="en-US" sz="2000" dirty="0"/>
          </a:p>
          <a:p>
            <a:r>
              <a:rPr lang="en-US" sz="2000" dirty="0"/>
              <a:t> </a:t>
            </a:r>
            <a:r>
              <a:rPr lang="en-US" sz="2000" dirty="0" err="1"/>
              <a:t>VEH.MilitaryVehicle.FighterAircraft</a:t>
            </a:r>
            <a:br>
              <a:rPr lang="en-US" sz="2000" dirty="0"/>
            </a:br>
            <a:r>
              <a:rPr lang="en-US" sz="2000" dirty="0"/>
              <a:t>Arriving at the facility , the Guardian also saw a fighter jet resembling a </a:t>
            </a:r>
            <a:r>
              <a:rPr lang="en-US" sz="2000" dirty="0">
                <a:solidFill>
                  <a:srgbClr val="FF0000"/>
                </a:solidFill>
              </a:rPr>
              <a:t>Su-27</a:t>
            </a:r>
            <a:r>
              <a:rPr lang="en-US" sz="2000" dirty="0"/>
              <a:t> circling around the airfield .</a:t>
            </a:r>
          </a:p>
          <a:p>
            <a:endParaRPr lang="en-US" sz="2000" dirty="0"/>
          </a:p>
          <a:p>
            <a:pPr marL="182880" indent="-182880" defTabSz="731520">
              <a:spcBef>
                <a:spcPts val="800"/>
              </a:spcBef>
              <a:defRPr sz="2240"/>
            </a:pPr>
            <a:endParaRPr lang="en-US" sz="224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3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Remaining Challenges: Spurious Entity Extraction Errors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16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Coreference</a:t>
            </a:r>
            <a:r>
              <a:rPr lang="en-US" dirty="0"/>
              <a:t> error</a:t>
            </a:r>
          </a:p>
          <a:p>
            <a:r>
              <a:rPr lang="en-US" dirty="0" err="1"/>
              <a:t>PER.ProfessionalPosition.Journalist</a:t>
            </a:r>
            <a:br>
              <a:rPr lang="en-US" dirty="0"/>
            </a:br>
            <a:r>
              <a:rPr lang="en-US" dirty="0"/>
              <a:t>When </a:t>
            </a:r>
            <a:r>
              <a:rPr lang="en-US" dirty="0" err="1"/>
              <a:t>Melnychuks</a:t>
            </a:r>
            <a:r>
              <a:rPr lang="en-US" dirty="0"/>
              <a:t> body was found on 22 March , police initially told local journalists </a:t>
            </a:r>
            <a:r>
              <a:rPr lang="en-US" dirty="0">
                <a:solidFill>
                  <a:srgbClr val="FF0000"/>
                </a:solidFill>
              </a:rPr>
              <a:t>he</a:t>
            </a:r>
            <a:r>
              <a:rPr lang="en-US" dirty="0"/>
              <a:t> had committed suicide .</a:t>
            </a:r>
          </a:p>
          <a:p>
            <a:endParaRPr lang="en-US" dirty="0"/>
          </a:p>
          <a:p>
            <a:r>
              <a:rPr lang="en-US" dirty="0"/>
              <a:t>Need background knowledge</a:t>
            </a:r>
          </a:p>
          <a:p>
            <a:r>
              <a:rPr lang="en-US" dirty="0" err="1"/>
              <a:t>FAC.Building.House</a:t>
            </a:r>
            <a:br>
              <a:rPr lang="en-US" dirty="0"/>
            </a:br>
            <a:r>
              <a:rPr lang="en-US" dirty="0"/>
              <a:t>President Barack Obama speaks about Afghanistan at the </a:t>
            </a:r>
            <a:r>
              <a:rPr lang="en-US" dirty="0">
                <a:solidFill>
                  <a:srgbClr val="FF0000"/>
                </a:solidFill>
              </a:rPr>
              <a:t>White House Rose Garden</a:t>
            </a:r>
            <a:r>
              <a:rPr lang="en-US" dirty="0"/>
              <a:t> on May 27, 2014 </a:t>
            </a:r>
          </a:p>
          <a:p>
            <a:endParaRPr lang="en-US" dirty="0"/>
          </a:p>
          <a:p>
            <a:r>
              <a:rPr lang="en-US" dirty="0"/>
              <a:t>Need better context association and reasoning: Current language modeling based embedding features often fail to select the most indicative features and filter noise in contexts</a:t>
            </a:r>
          </a:p>
          <a:p>
            <a:r>
              <a:rPr lang="en-US" dirty="0" err="1"/>
              <a:t>CRM.ViolentCrime.Terrorism</a:t>
            </a:r>
            <a:br>
              <a:rPr lang="en-US" dirty="0"/>
            </a:br>
            <a:r>
              <a:rPr lang="en-US" dirty="0"/>
              <a:t>According to Greg </a:t>
            </a:r>
            <a:r>
              <a:rPr lang="en-US" dirty="0" err="1"/>
              <a:t>Fealy</a:t>
            </a:r>
            <a:r>
              <a:rPr lang="en-US" dirty="0"/>
              <a:t> , an associate professor at the Australian National University who studies </a:t>
            </a:r>
            <a:r>
              <a:rPr lang="en-US" dirty="0">
                <a:solidFill>
                  <a:srgbClr val="FF0000"/>
                </a:solidFill>
              </a:rPr>
              <a:t>terrorism</a:t>
            </a:r>
            <a:r>
              <a:rPr lang="en-US" dirty="0"/>
              <a:t> in Indonesia , the IS terror threat in Indonesia has been rising since mid-2014 .</a:t>
            </a:r>
          </a:p>
        </p:txBody>
      </p:sp>
    </p:spTree>
    <p:extLst>
      <p:ext uri="{BB962C8B-B14F-4D97-AF65-F5344CB8AC3E}">
        <p14:creationId xmlns:p14="http://schemas.microsoft.com/office/powerpoint/2010/main" val="3920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EDL Discussion: Plans for KBP2020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rmAutofit/>
          </a:bodyPr>
          <a:lstStyle/>
          <a:p>
            <a:r>
              <a:rPr lang="en-US" dirty="0"/>
              <a:t>Real ultra-fine-grained entity extraction for 16,000 entity types by addressing annotation challenges</a:t>
            </a:r>
          </a:p>
          <a:p>
            <a:endParaRPr lang="en-US" dirty="0"/>
          </a:p>
          <a:p>
            <a:pPr fontAlgn="base"/>
            <a:r>
              <a:rPr lang="en-US" dirty="0"/>
              <a:t>Add entity linking and </a:t>
            </a:r>
            <a:r>
              <a:rPr lang="en-US"/>
              <a:t>foreign languages</a:t>
            </a:r>
            <a:endParaRPr lang="en-US" dirty="0"/>
          </a:p>
          <a:p>
            <a:pPr lvl="1" fontAlgn="base"/>
            <a:r>
              <a:rPr lang="en-US" dirty="0"/>
              <a:t>Add </a:t>
            </a:r>
            <a:r>
              <a:rPr lang="en-US" dirty="0" err="1"/>
              <a:t>wikia</a:t>
            </a:r>
            <a:r>
              <a:rPr lang="en-US" dirty="0"/>
              <a:t> ; other fine-grained KBs?</a:t>
            </a:r>
          </a:p>
          <a:p>
            <a:pPr lvl="1" fontAlgn="base"/>
            <a:r>
              <a:rPr lang="en-US" dirty="0"/>
              <a:t>New applications in Alexa: new entity clustering and initiate proactive conversations</a:t>
            </a:r>
          </a:p>
          <a:p>
            <a:pPr lvl="1" fontAlgn="base"/>
            <a:endParaRPr lang="en-US" dirty="0"/>
          </a:p>
          <a:p>
            <a:pPr fontAlgn="base"/>
            <a:r>
              <a:rPr lang="en-US" dirty="0"/>
              <a:t>Add nominal mentions (but not distinguishing mention type) </a:t>
            </a:r>
            <a:r>
              <a:rPr lang="mr-IN" dirty="0"/>
              <a:t>–</a:t>
            </a:r>
            <a:r>
              <a:rPr lang="en-US" dirty="0"/>
              <a:t> hope LCC can participate next time!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Cross-media fine-grained entity extraction and grounding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29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380D-AFA4-174F-994A-9E367C441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EDL Discussion (</a:t>
            </a:r>
            <a:r>
              <a:rPr lang="en-US" dirty="0" err="1"/>
              <a:t>contd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9EE17-B651-2E48-B799-15E0E5C5B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GPU access to participants from NIST</a:t>
            </a:r>
          </a:p>
          <a:p>
            <a:pPr lvl="1"/>
            <a:r>
              <a:rPr lang="en-US" dirty="0"/>
              <a:t>Some teams complained about too much data but not much GPUs to train BERT !</a:t>
            </a:r>
          </a:p>
          <a:p>
            <a:endParaRPr lang="en-US" dirty="0"/>
          </a:p>
          <a:p>
            <a:r>
              <a:rPr lang="en-US" dirty="0"/>
              <a:t>System code release to attract more participants</a:t>
            </a:r>
          </a:p>
          <a:p>
            <a:pPr lvl="1"/>
            <a:r>
              <a:rPr lang="en-US" dirty="0"/>
              <a:t>Successful teams like IBM (Wrapper around </a:t>
            </a:r>
            <a:r>
              <a:rPr lang="en-US" dirty="0" err="1"/>
              <a:t>Huggingface</a:t>
            </a:r>
            <a:r>
              <a:rPr lang="en-US" dirty="0"/>
              <a:t>) , </a:t>
            </a:r>
            <a:r>
              <a:rPr lang="en-US" dirty="0" err="1"/>
              <a:t>Ousia</a:t>
            </a:r>
            <a:r>
              <a:rPr lang="en-US" dirty="0"/>
              <a:t>, UIUC</a:t>
            </a:r>
          </a:p>
          <a:p>
            <a:pPr lvl="1"/>
            <a:r>
              <a:rPr lang="en-US" dirty="0"/>
              <a:t>Start building on top of these SOTA systems</a:t>
            </a:r>
          </a:p>
          <a:p>
            <a:pPr lvl="1"/>
            <a:r>
              <a:rPr lang="en-US" dirty="0"/>
              <a:t>Docker </a:t>
            </a:r>
            <a:r>
              <a:rPr lang="en-US"/>
              <a:t>container-based package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Local vs global context for mentions</a:t>
            </a:r>
          </a:p>
          <a:p>
            <a:pPr lvl="1"/>
            <a:r>
              <a:rPr lang="en-US" dirty="0"/>
              <a:t>E.g. Obama: president vs head of the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DB5A9-86C9-0C42-8767-9634D5CB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9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1684000" cy="685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Extend to Thousands of Entity Types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96462"/>
            <a:ext cx="11480800" cy="5334000"/>
          </a:xfrm>
        </p:spPr>
        <p:txBody>
          <a:bodyPr>
            <a:normAutofit/>
          </a:bodyPr>
          <a:lstStyle/>
          <a:p>
            <a:r>
              <a:rPr lang="en-US" sz="1800" dirty="0"/>
              <a:t>7,297 hierarchical entity types defined in YAGO, derived from WordNet </a:t>
            </a:r>
            <a:r>
              <a:rPr lang="en-US" sz="1800" dirty="0" err="1"/>
              <a:t>synsets</a:t>
            </a:r>
            <a:endParaRPr lang="en-US" sz="1800" dirty="0"/>
          </a:p>
          <a:p>
            <a:pPr lvl="1"/>
            <a:r>
              <a:rPr lang="en-US" sz="1600" dirty="0"/>
              <a:t>Top level: thing</a:t>
            </a:r>
          </a:p>
          <a:p>
            <a:pPr lvl="1"/>
            <a:r>
              <a:rPr lang="en-US" sz="1600" dirty="0"/>
              <a:t>Second level: person, organization, building, artifact, abstraction, physical entity, geographical entity</a:t>
            </a:r>
          </a:p>
          <a:p>
            <a:pPr lvl="1"/>
            <a:r>
              <a:rPr lang="en-US" sz="1600" dirty="0"/>
              <a:t>Each type has at least 10 Wikipedia entries</a:t>
            </a:r>
          </a:p>
          <a:p>
            <a:endParaRPr lang="en-US" sz="20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10" y="2439572"/>
            <a:ext cx="9144000" cy="40716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8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“entities”?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338" y="1006620"/>
            <a:ext cx="108518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[Main meaning]</a:t>
            </a:r>
          </a:p>
          <a:p>
            <a:r>
              <a:rPr lang="en-US" sz="3200" dirty="0"/>
              <a:t>- unique world bodies with (non-unique) names, such as</a:t>
            </a:r>
          </a:p>
          <a:p>
            <a:r>
              <a:rPr lang="en-US" sz="3200" dirty="0"/>
              <a:t>   people, organizations, locations</a:t>
            </a:r>
          </a:p>
          <a:p>
            <a:r>
              <a:rPr lang="en-US" sz="3200" dirty="0"/>
              <a:t>   e.g. </a:t>
            </a:r>
            <a:r>
              <a:rPr lang="en-US" sz="3200" b="1" i="1" dirty="0">
                <a:solidFill>
                  <a:schemeClr val="tx2"/>
                </a:solidFill>
              </a:rPr>
              <a:t>Washington County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[Extended meaning – information extraction]</a:t>
            </a:r>
          </a:p>
          <a:p>
            <a:r>
              <a:rPr lang="en-US" sz="3200" dirty="0"/>
              <a:t>- unique identifiers, such as URLs, email addresses, tracking numbers, hashtags</a:t>
            </a:r>
          </a:p>
          <a:p>
            <a:r>
              <a:rPr lang="en-US" sz="3200" dirty="0"/>
              <a:t>- expressions of time, quantities, monetary values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Concepts (e.g. </a:t>
            </a:r>
            <a:r>
              <a:rPr lang="en-US" sz="3200" b="1" i="1" dirty="0">
                <a:solidFill>
                  <a:schemeClr val="tx2"/>
                </a:solidFill>
              </a:rPr>
              <a:t>county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But, everything is ambiguous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9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Hormone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 err="1"/>
              <a:t>Briain</a:t>
            </a:r>
            <a:r>
              <a:rPr lang="en-US" altLang="zh-CN" sz="1600" b="1" i="1" dirty="0"/>
              <a:t>-derived </a:t>
            </a:r>
            <a:r>
              <a:rPr lang="en-US" altLang="zh-CN" sz="1600" b="1" i="1" dirty="0" err="1"/>
              <a:t>neuotrophic</a:t>
            </a:r>
            <a:r>
              <a:rPr lang="en-US" altLang="zh-CN" sz="1600" b="1" i="1" dirty="0"/>
              <a:t> factor</a:t>
            </a:r>
            <a:r>
              <a:rPr lang="en-US" altLang="zh-CN" sz="1600" dirty="0"/>
              <a:t> (“</a:t>
            </a:r>
            <a:r>
              <a:rPr lang="en-US" altLang="zh-CN" sz="1600" b="1" i="1" dirty="0"/>
              <a:t>BDNF</a:t>
            </a:r>
            <a:r>
              <a:rPr lang="en-US" altLang="zh-CN" sz="1600" dirty="0"/>
              <a:t>”), another important gene in neural plasticity, has also been shown to have reduced methylation and increased transcription in animals that have undergone learning.</a:t>
            </a:r>
            <a:endParaRPr lang="en-US" altLang="zh-CN" sz="2000" dirty="0"/>
          </a:p>
          <a:p>
            <a:pPr>
              <a:lnSpc>
                <a:spcPct val="120000"/>
              </a:lnSpc>
            </a:pPr>
            <a:r>
              <a:rPr lang="en-US" altLang="zh-CN" sz="2000" dirty="0"/>
              <a:t>Infectious Disease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Notable exceptions include the </a:t>
            </a:r>
            <a:r>
              <a:rPr lang="en-US" altLang="zh-CN" sz="1600" b="1" i="1" dirty="0"/>
              <a:t>Large Pine Weevil </a:t>
            </a:r>
            <a:r>
              <a:rPr lang="en-US" altLang="zh-CN" sz="1600" dirty="0"/>
              <a:t>(“</a:t>
            </a:r>
            <a:r>
              <a:rPr lang="en-US" altLang="zh-CN" sz="1600" b="1" i="1" dirty="0" err="1"/>
              <a:t>Hylobius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abietis</a:t>
            </a:r>
            <a:r>
              <a:rPr lang="en-US" altLang="zh-CN" sz="1600" dirty="0"/>
              <a:t>”), which can kill young conifers.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Dumpling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 err="1"/>
              <a:t>Shengjian</a:t>
            </a:r>
            <a:r>
              <a:rPr lang="en-US" altLang="zh-CN" sz="1600" b="1" i="1" dirty="0"/>
              <a:t>  </a:t>
            </a:r>
            <a:r>
              <a:rPr lang="en-US" altLang="zh-CN" sz="1600" b="1" i="1" dirty="0" err="1"/>
              <a:t>mantou</a:t>
            </a:r>
            <a:r>
              <a:rPr lang="en-US" altLang="zh-CN" sz="1600" dirty="0"/>
              <a:t>  is  a  type  of  small  ,  pan  -  fried  "   baozi  "  (  steamed  buns  )  which  is  a  specialty  of  Shanghai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Fairy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background  story  of  the  game  starts  somewhere  in  the  desert  where  Anwar  ,  a  pure  hearted  young  man  finds  a  rusty  oil  lamp  from  what  he  releases  a  very  powerful  and  evil   </a:t>
            </a:r>
            <a:r>
              <a:rPr lang="en-US" altLang="zh-CN" sz="1600" b="1" i="1" dirty="0"/>
              <a:t>djinn </a:t>
            </a:r>
            <a:r>
              <a:rPr lang="en-US" altLang="zh-CN" sz="1600" dirty="0"/>
              <a:t> the  Nadir 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47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Lawsuit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landmark </a:t>
            </a:r>
            <a:r>
              <a:rPr lang="en-US" altLang="zh-CN" sz="1600" b="1" i="1" dirty="0"/>
              <a:t>Brown v. Board of Education</a:t>
            </a:r>
            <a:r>
              <a:rPr lang="en-US" altLang="zh-CN" sz="1600" dirty="0"/>
              <a:t> decision paved they way for PARC v. Commonwealth of Pennsylvania and Mills vs. Board of Education of District of Columbia, which challenged the segregation of students with special needs.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Mental Disorder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Many of these veterans suffer from post </a:t>
            </a:r>
            <a:r>
              <a:rPr lang="en-US" altLang="zh-CN" sz="1600" b="1" i="1" dirty="0"/>
              <a:t>traumatic stress disorder</a:t>
            </a:r>
            <a:r>
              <a:rPr lang="en-US" altLang="zh-CN" sz="1600" dirty="0"/>
              <a:t>, an anxiety disorder that often occurs after extreme emotional trauma involving threat or injury.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Military Academy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year after, the prince went back to France,[2] where he eventually entered the prestigious academy of </a:t>
            </a:r>
            <a:r>
              <a:rPr lang="en-US" altLang="zh-CN" sz="1600" b="1" i="1" dirty="0" err="1"/>
              <a:t>École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spéciale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militaire</a:t>
            </a:r>
            <a:r>
              <a:rPr lang="en-US" altLang="zh-CN" sz="1600" b="1" i="1" dirty="0"/>
              <a:t> de Saint-Cyr-</a:t>
            </a:r>
            <a:r>
              <a:rPr lang="en-US" altLang="zh-CN" sz="1600" b="1" i="1" dirty="0" err="1"/>
              <a:t>Coëtquidan</a:t>
            </a:r>
            <a:r>
              <a:rPr lang="en-US" altLang="zh-CN" sz="1600" dirty="0"/>
              <a:t>.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Military Uniform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following below depicted gallery of mounting loops are practically in use in conjunction with the </a:t>
            </a:r>
            <a:r>
              <a:rPr lang="en-US" altLang="zh-CN" sz="1600" b="1" i="1" dirty="0"/>
              <a:t>5- or 3 color </a:t>
            </a:r>
            <a:r>
              <a:rPr lang="en-US" altLang="zh-CN" sz="1600" b="1" i="1" dirty="0" err="1"/>
              <a:t>flectarn</a:t>
            </a:r>
            <a:r>
              <a:rPr lang="en-US" altLang="zh-CN" sz="1600" dirty="0"/>
              <a:t> fighting suit. </a:t>
            </a:r>
          </a:p>
          <a:p>
            <a:pPr>
              <a:lnSpc>
                <a:spcPct val="120000"/>
              </a:lnSpc>
            </a:pP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71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Fundraiser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U.S. Fund administers the long-running </a:t>
            </a:r>
            <a:r>
              <a:rPr lang="en-US" altLang="zh-CN" sz="1600" b="1" i="1" dirty="0"/>
              <a:t>Trick-or-Treat for UNICEF </a:t>
            </a:r>
            <a:r>
              <a:rPr lang="en-US" altLang="zh-CN" sz="1600" dirty="0" err="1"/>
              <a:t>compaign</a:t>
            </a:r>
            <a:r>
              <a:rPr lang="en-US" altLang="zh-CN" sz="1600" dirty="0"/>
              <a:t> which began as a local fundraising event in Pennsylvania in 1950 and has since raised more than US $170 million to support UNICEF’s work.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Investigator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Samuel Hume was born in San Francisco, California in 1885, the son of </a:t>
            </a:r>
            <a:r>
              <a:rPr lang="en-US" altLang="zh-CN" sz="1600" b="1" i="1" dirty="0"/>
              <a:t>James B. Hume</a:t>
            </a:r>
            <a:r>
              <a:rPr lang="en-US" altLang="zh-CN" sz="1600" dirty="0"/>
              <a:t>, a famous Wells Fargo detective.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Lobbyist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Represented by </a:t>
            </a:r>
            <a:r>
              <a:rPr lang="en-US" altLang="zh-CN" sz="1600" b="1" i="1" dirty="0"/>
              <a:t>Lanny Davis</a:t>
            </a:r>
            <a:r>
              <a:rPr lang="en-US" altLang="zh-CN" sz="1600" dirty="0"/>
              <a:t>, the CES lobbied for changes to the “gainful employment rule”.</a:t>
            </a:r>
            <a:endParaRPr lang="en-US" altLang="zh-CN" sz="2000" dirty="0"/>
          </a:p>
          <a:p>
            <a:pPr>
              <a:lnSpc>
                <a:spcPct val="120000"/>
              </a:lnSpc>
            </a:pPr>
            <a:r>
              <a:rPr lang="en-US" altLang="zh-CN" sz="2000" dirty="0"/>
              <a:t>Medical Scientist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 err="1"/>
              <a:t>Pillemer</a:t>
            </a:r>
            <a:r>
              <a:rPr lang="en-US" altLang="zh-CN" sz="1600" dirty="0"/>
              <a:t> was born on October 15, 1954, to Jean Burrell </a:t>
            </a:r>
            <a:r>
              <a:rPr lang="en-US" altLang="zh-CN" sz="1600" dirty="0" err="1"/>
              <a:t>Pillemer</a:t>
            </a:r>
            <a:r>
              <a:rPr lang="en-US" altLang="zh-CN" sz="1600" dirty="0"/>
              <a:t> and </a:t>
            </a:r>
            <a:r>
              <a:rPr lang="en-US" altLang="zh-CN" sz="1600" b="1" i="1" dirty="0"/>
              <a:t>Louis </a:t>
            </a:r>
            <a:r>
              <a:rPr lang="en-US" altLang="zh-CN" sz="1600" b="1" i="1" dirty="0" err="1"/>
              <a:t>Pillemer</a:t>
            </a:r>
            <a:r>
              <a:rPr lang="en-US" altLang="zh-CN" sz="1600" dirty="0"/>
              <a:t>, and early pioneer in the filed of immunology at Case Western Reserve University.</a:t>
            </a:r>
          </a:p>
          <a:p>
            <a:pPr lvl="1">
              <a:lnSpc>
                <a:spcPct val="120000"/>
              </a:lnSpc>
            </a:pPr>
            <a:endParaRPr lang="en-US" altLang="zh-CN" sz="1600" dirty="0"/>
          </a:p>
          <a:p>
            <a:pPr lvl="1">
              <a:lnSpc>
                <a:spcPct val="120000"/>
              </a:lnSpc>
            </a:pPr>
            <a:endParaRPr lang="en-US" altLang="zh-CN" sz="1600" dirty="0"/>
          </a:p>
          <a:p>
            <a:pPr>
              <a:lnSpc>
                <a:spcPct val="120000"/>
              </a:lnSpc>
            </a:pP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87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Molecular Biologist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Meanwhile  an  overlapping  class  of  transposable  element  was  described  under  the  name  " </a:t>
            </a:r>
            <a:r>
              <a:rPr lang="en-US" altLang="zh-CN" sz="1600" dirty="0" err="1"/>
              <a:t>polintons</a:t>
            </a:r>
            <a:r>
              <a:rPr lang="en-US" altLang="zh-CN" sz="1600" dirty="0"/>
              <a:t>",  derived  from  the  key  proteins  polymerase  and  integrase,  by  </a:t>
            </a:r>
            <a:r>
              <a:rPr lang="en-US" altLang="zh-CN" sz="1600" b="1" i="1" dirty="0"/>
              <a:t>Vladimir  </a:t>
            </a:r>
            <a:r>
              <a:rPr lang="en-US" altLang="zh-CN" sz="1600" b="1" i="1" dirty="0" err="1"/>
              <a:t>Kapitonov</a:t>
            </a:r>
            <a:r>
              <a:rPr lang="en-US" altLang="zh-CN" sz="1600" b="1" i="1" dirty="0"/>
              <a:t> </a:t>
            </a:r>
            <a:r>
              <a:rPr lang="en-US" altLang="zh-CN" sz="1600" dirty="0"/>
              <a:t> and  </a:t>
            </a:r>
            <a:r>
              <a:rPr lang="en-US" altLang="zh-CN" sz="1600" b="1" i="1" dirty="0"/>
              <a:t>Jerzy  Jurka</a:t>
            </a:r>
            <a:r>
              <a:rPr lang="en-US" altLang="zh-CN" sz="1600" dirty="0"/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Natural Language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 </a:t>
            </a:r>
            <a:r>
              <a:rPr lang="en-US" altLang="zh-CN" sz="1600" b="1" i="1" dirty="0" err="1"/>
              <a:t>Vai</a:t>
            </a:r>
            <a:r>
              <a:rPr lang="en-US" altLang="zh-CN" sz="1600" dirty="0"/>
              <a:t>  language  ,  also  called  </a:t>
            </a:r>
            <a:r>
              <a:rPr lang="en-US" altLang="zh-CN" sz="1600" b="1" i="1" dirty="0" err="1"/>
              <a:t>Vy</a:t>
            </a:r>
            <a:r>
              <a:rPr lang="en-US" altLang="zh-CN" sz="1600" dirty="0"/>
              <a:t>  or  </a:t>
            </a:r>
            <a:r>
              <a:rPr lang="en-US" altLang="zh-CN" sz="1600" b="1" i="1" dirty="0"/>
              <a:t>Gallinas</a:t>
            </a:r>
            <a:r>
              <a:rPr lang="en-US" altLang="zh-CN" sz="1600" dirty="0"/>
              <a:t>  ,  is  a  Mande  language  spoken  by  the  </a:t>
            </a:r>
            <a:r>
              <a:rPr lang="en-US" altLang="zh-CN" sz="1600" dirty="0" err="1"/>
              <a:t>Vai</a:t>
            </a:r>
            <a:r>
              <a:rPr lang="en-US" altLang="zh-CN" sz="1600" dirty="0"/>
              <a:t>  people  ,  roughly  104,000  in  Liberia ,  and  by  smaller  populations  ,  some  15,500  ,  in  Sierra  Leone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Naval Commander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His  ship  drifting  dangerously  inshore ,  at  14:30  Captain  </a:t>
            </a:r>
            <a:r>
              <a:rPr lang="en-US" altLang="zh-CN" sz="1600" b="1" i="1" dirty="0"/>
              <a:t>Thomas  Frederick</a:t>
            </a:r>
            <a:r>
              <a:rPr lang="en-US" altLang="zh-CN" sz="1600" dirty="0"/>
              <a:t>  gave  control  to  a  sailor  on  board  who  claimed  to  have  navigated  the  region  and  knew  a  safe  anchorage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Naval Gun</a:t>
            </a:r>
          </a:p>
          <a:p>
            <a:pPr lvl="1">
              <a:lnSpc>
                <a:spcPct val="120000"/>
              </a:lnSpc>
            </a:pPr>
            <a:r>
              <a:rPr lang="mr-IN" altLang="zh-CN" sz="1600" dirty="0" err="1"/>
              <a:t>She</a:t>
            </a:r>
            <a:r>
              <a:rPr lang="mr-IN" altLang="zh-CN" sz="1600" dirty="0"/>
              <a:t> </a:t>
            </a:r>
            <a:r>
              <a:rPr lang="mr-IN" altLang="zh-CN" sz="1600" dirty="0" err="1"/>
              <a:t>carried</a:t>
            </a:r>
            <a:r>
              <a:rPr lang="mr-IN" altLang="zh-CN" sz="1600" dirty="0"/>
              <a:t> one</a:t>
            </a:r>
            <a:r>
              <a:rPr lang="mr-IN" altLang="zh-CN" sz="1600" b="1" i="1" dirty="0"/>
              <a:t>15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L/45  </a:t>
            </a:r>
            <a:r>
              <a:rPr lang="mr-IN" altLang="zh-CN" sz="1600" b="1" i="1" dirty="0" err="1"/>
              <a:t>gun</a:t>
            </a:r>
            <a:r>
              <a:rPr lang="mr-IN" altLang="zh-CN" sz="1600" dirty="0"/>
              <a:t>, </a:t>
            </a:r>
            <a:r>
              <a:rPr lang="mr-IN" altLang="zh-CN" sz="1600" dirty="0" err="1"/>
              <a:t>four</a:t>
            </a:r>
            <a:r>
              <a:rPr lang="en-US" altLang="zh-CN" sz="1600" dirty="0"/>
              <a:t> </a:t>
            </a:r>
            <a:r>
              <a:rPr lang="mr-IN" altLang="zh-CN" sz="1600" b="1" i="1" dirty="0"/>
              <a:t>10.5 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L/45  </a:t>
            </a:r>
            <a:r>
              <a:rPr lang="mr-IN" altLang="zh-CN" sz="1600" b="1" i="1" dirty="0" err="1"/>
              <a:t>guns</a:t>
            </a:r>
            <a:r>
              <a:rPr lang="mr-IN" altLang="zh-CN" sz="1600" dirty="0"/>
              <a:t>,  </a:t>
            </a:r>
            <a:r>
              <a:rPr lang="mr-IN" altLang="zh-CN" sz="1600" dirty="0" err="1"/>
              <a:t>four</a:t>
            </a:r>
            <a:r>
              <a:rPr lang="mr-IN" altLang="zh-CN" sz="1600" dirty="0"/>
              <a:t> </a:t>
            </a:r>
            <a:r>
              <a:rPr lang="mr-IN" altLang="zh-CN" sz="1600" b="1" i="1" dirty="0"/>
              <a:t>SK  L/45  </a:t>
            </a:r>
            <a:r>
              <a:rPr lang="mr-IN" altLang="zh-CN" sz="1600" b="1" i="1" dirty="0" err="1"/>
              <a:t>gun</a:t>
            </a:r>
            <a:r>
              <a:rPr lang="mr-IN" altLang="zh-CN" sz="1600" dirty="0"/>
              <a:t>, </a:t>
            </a:r>
            <a:r>
              <a:rPr lang="mr-IN" altLang="zh-CN" sz="1600" dirty="0" err="1"/>
              <a:t>four</a:t>
            </a:r>
            <a:r>
              <a:rPr lang="mr-IN" altLang="zh-CN" sz="1600" dirty="0"/>
              <a:t> </a:t>
            </a:r>
            <a:r>
              <a:rPr lang="mr-IN" altLang="zh-CN" sz="1600" b="1" i="1" dirty="0"/>
              <a:t>8.8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L/35  </a:t>
            </a:r>
            <a:r>
              <a:rPr lang="mr-IN" altLang="zh-CN" sz="1600" b="1" i="1" dirty="0" err="1"/>
              <a:t>guns</a:t>
            </a:r>
            <a:r>
              <a:rPr lang="mr-IN" altLang="zh-CN" sz="1600" dirty="0"/>
              <a:t>,  </a:t>
            </a:r>
            <a:r>
              <a:rPr lang="mr-IN" altLang="zh-CN" sz="1600" dirty="0" err="1"/>
              <a:t>five</a:t>
            </a:r>
            <a:r>
              <a:rPr lang="en-US" altLang="zh-CN" sz="1600" dirty="0"/>
              <a:t> </a:t>
            </a:r>
            <a:r>
              <a:rPr lang="mr-IN" altLang="zh-CN" sz="1600" b="1" i="1" dirty="0"/>
              <a:t>8.8 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L/30  </a:t>
            </a:r>
            <a:r>
              <a:rPr lang="mr-IN" altLang="zh-CN" sz="1600" b="1" i="1" dirty="0" err="1"/>
              <a:t>guns</a:t>
            </a:r>
            <a:r>
              <a:rPr lang="mr-IN" altLang="zh-CN" sz="1600" dirty="0"/>
              <a:t>,  </a:t>
            </a:r>
            <a:r>
              <a:rPr lang="mr-IN" altLang="zh-CN" sz="1600" dirty="0" err="1"/>
              <a:t>and</a:t>
            </a:r>
            <a:r>
              <a:rPr lang="mr-IN" altLang="zh-CN" sz="1600" dirty="0"/>
              <a:t> </a:t>
            </a:r>
            <a:r>
              <a:rPr lang="mr-IN" altLang="zh-CN" sz="1600" dirty="0" err="1"/>
              <a:t>one</a:t>
            </a:r>
            <a:r>
              <a:rPr lang="mr-IN" altLang="zh-CN" sz="1600" dirty="0"/>
              <a:t> </a:t>
            </a:r>
            <a:r>
              <a:rPr lang="mr-IN" altLang="zh-CN" sz="1600" b="1" i="1" dirty="0"/>
              <a:t>8.8 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L/30  </a:t>
            </a:r>
            <a:r>
              <a:rPr lang="mr-IN" altLang="zh-CN" sz="1600" b="1" i="1" dirty="0" err="1"/>
              <a:t>gun</a:t>
            </a:r>
            <a:r>
              <a:rPr lang="mr-IN" altLang="zh-CN" sz="1600" dirty="0"/>
              <a:t> </a:t>
            </a:r>
            <a:r>
              <a:rPr lang="mr-IN" altLang="zh-CN" sz="1600" dirty="0" err="1"/>
              <a:t>in</a:t>
            </a:r>
            <a:r>
              <a:rPr lang="mr-IN" altLang="zh-CN" sz="1600" dirty="0"/>
              <a:t> </a:t>
            </a:r>
            <a:r>
              <a:rPr lang="mr-IN" altLang="zh-CN" sz="1600" dirty="0" err="1"/>
              <a:t>a</a:t>
            </a:r>
            <a:r>
              <a:rPr lang="mr-IN" altLang="zh-CN" sz="1600" dirty="0"/>
              <a:t>  </a:t>
            </a:r>
            <a:r>
              <a:rPr lang="mr-IN" altLang="zh-CN" sz="1600" dirty="0" err="1"/>
              <a:t>U</a:t>
            </a:r>
            <a:r>
              <a:rPr lang="mr-IN" altLang="zh-CN" sz="1600" dirty="0"/>
              <a:t>- </a:t>
            </a:r>
            <a:r>
              <a:rPr lang="mr-IN" altLang="zh-CN" sz="1600" dirty="0" err="1"/>
              <a:t>boat</a:t>
            </a:r>
            <a:r>
              <a:rPr lang="mr-IN" altLang="zh-CN" sz="1600" dirty="0"/>
              <a:t> </a:t>
            </a:r>
            <a:r>
              <a:rPr lang="mr-IN" altLang="zh-CN" sz="1600" dirty="0" err="1"/>
              <a:t>mounting</a:t>
            </a:r>
            <a:r>
              <a:rPr lang="mr-IN" altLang="zh-CN" sz="1600" dirty="0"/>
              <a:t>.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31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Poisoner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It  began  to  be  used  for  murderers  who  used  poisons  after  the  Bishop  of  Rochester  's  cook  ,   </a:t>
            </a:r>
            <a:r>
              <a:rPr lang="en-US" altLang="zh-CN" sz="1600" b="1" i="1" dirty="0"/>
              <a:t>Richard  Rice</a:t>
            </a:r>
            <a:r>
              <a:rPr lang="en-US" altLang="zh-CN" sz="1600" dirty="0"/>
              <a:t>  ,  gave  a  number  of  people  poisoned  porridge  ,  resulting  in  two  deaths  in  February  1532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President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Founder 's  Day  is  national  public  holiday  observed  in  Ghana  to  mark  the  birthday  of  Ghana  's  first  president ,   Dr.  </a:t>
            </a:r>
            <a:r>
              <a:rPr lang="en-US" altLang="zh-CN" sz="1600" b="1" i="1" dirty="0"/>
              <a:t>Kwame  Nkrumah  </a:t>
            </a:r>
            <a:r>
              <a:rPr lang="en-US" altLang="zh-CN" sz="1600" dirty="0"/>
              <a:t>the  key  founding  father  of  Ghana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Queen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He  later  became  the  King  of  Spain  and  married  twice  to  </a:t>
            </a:r>
            <a:r>
              <a:rPr lang="en-US" altLang="zh-CN" sz="1600" b="1" i="1" dirty="0"/>
              <a:t>Marie  Louise  of  Savoy  </a:t>
            </a:r>
            <a:r>
              <a:rPr lang="en-US" altLang="zh-CN" sz="1600" dirty="0"/>
              <a:t>and  then   </a:t>
            </a:r>
            <a:r>
              <a:rPr lang="en-US" altLang="zh-CN" sz="1600" b="1" i="1" dirty="0"/>
              <a:t>Elisabeth  Farnese</a:t>
            </a:r>
            <a:r>
              <a:rPr lang="en-US" altLang="zh-CN" sz="1600" dirty="0"/>
              <a:t>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Religion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 </a:t>
            </a:r>
            <a:r>
              <a:rPr lang="en-US" altLang="zh-CN" sz="1600" b="1" i="1" dirty="0" err="1"/>
              <a:t>Mu'tazila</a:t>
            </a:r>
            <a:r>
              <a:rPr lang="en-US" altLang="zh-CN" sz="1600" dirty="0"/>
              <a:t>  tradition  of  </a:t>
            </a:r>
            <a:r>
              <a:rPr lang="en-US" altLang="zh-CN" sz="1600" dirty="0" err="1"/>
              <a:t>tafsir</a:t>
            </a:r>
            <a:r>
              <a:rPr lang="en-US" altLang="zh-CN" sz="1600" dirty="0"/>
              <a:t>  has  received  little  attention  in  modern  scholarship  ,  owing  to  several  reasons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Salad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/>
              <a:t>Texas  caviar</a:t>
            </a:r>
            <a:r>
              <a:rPr lang="en-US" altLang="zh-CN" sz="1600" dirty="0"/>
              <a:t>  is  a  salad  of  black  -  eyed  peas  lightly  pickled  in  a  vinaigrette  -  style  dressing  ,  often  eaten  as  a  dip  accompaniment  to  tortilla  chips 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6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Seafood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 err="1"/>
              <a:t>Lauriea</a:t>
            </a:r>
            <a:r>
              <a:rPr lang="en-US" altLang="zh-CN" sz="1600" b="1" i="1" dirty="0"/>
              <a:t>  </a:t>
            </a:r>
            <a:r>
              <a:rPr lang="en-US" altLang="zh-CN" sz="1600" b="1" i="1" dirty="0" err="1"/>
              <a:t>siagiani</a:t>
            </a:r>
            <a:r>
              <a:rPr lang="en-US" altLang="zh-CN" sz="1600" dirty="0"/>
              <a:t>,  is  a  species  of  </a:t>
            </a:r>
            <a:r>
              <a:rPr lang="en-US" altLang="zh-CN" sz="1600" b="1" i="1" dirty="0"/>
              <a:t>squat lobster</a:t>
            </a:r>
            <a:r>
              <a:rPr lang="en-US" altLang="zh-CN" sz="1600" dirty="0"/>
              <a:t>  in  the  family  </a:t>
            </a:r>
            <a:r>
              <a:rPr lang="en-US" altLang="zh-CN" sz="1600" dirty="0" err="1"/>
              <a:t>Galatheidae</a:t>
            </a:r>
            <a:r>
              <a:rPr lang="en-US" altLang="zh-CN" sz="1600" dirty="0"/>
              <a:t>,  genus "   </a:t>
            </a:r>
            <a:r>
              <a:rPr lang="en-US" altLang="zh-CN" sz="1600" b="1" i="1" dirty="0" err="1"/>
              <a:t>Lauriea</a:t>
            </a:r>
            <a:r>
              <a:rPr lang="en-US" altLang="zh-CN" sz="1600" dirty="0"/>
              <a:t>"  .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Sign Language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Following  this  ,  he  has  been  at  many  festivals  ,  including  </a:t>
            </a:r>
            <a:r>
              <a:rPr lang="en-US" altLang="zh-CN" sz="1600" dirty="0" err="1"/>
              <a:t>Ferstival</a:t>
            </a:r>
            <a:r>
              <a:rPr lang="en-US" altLang="zh-CN" sz="1600" dirty="0"/>
              <a:t>  </a:t>
            </a:r>
            <a:r>
              <a:rPr lang="en-US" altLang="zh-CN" sz="1600" dirty="0" err="1"/>
              <a:t>Clin</a:t>
            </a:r>
            <a:r>
              <a:rPr lang="en-US" altLang="zh-CN" sz="1600" dirty="0"/>
              <a:t>  </a:t>
            </a:r>
            <a:r>
              <a:rPr lang="en-US" altLang="zh-CN" sz="1600" dirty="0" err="1"/>
              <a:t>d’Œil</a:t>
            </a:r>
            <a:r>
              <a:rPr lang="en-US" altLang="zh-CN" sz="1600" dirty="0"/>
              <a:t>  throughout  Europe  as  an  actor  ,  performer  in  various  sign  languages  like  </a:t>
            </a:r>
            <a:r>
              <a:rPr lang="en-US" altLang="zh-CN" sz="1600" b="1" i="1" dirty="0"/>
              <a:t>DGS</a:t>
            </a:r>
            <a:r>
              <a:rPr lang="en-US" altLang="zh-CN" sz="1600" dirty="0"/>
              <a:t>  ,   </a:t>
            </a:r>
            <a:r>
              <a:rPr lang="en-US" altLang="zh-CN" sz="1600" b="1" i="1" dirty="0"/>
              <a:t>BSL</a:t>
            </a:r>
            <a:r>
              <a:rPr lang="en-US" altLang="zh-CN" sz="1600" dirty="0"/>
              <a:t>  ,   </a:t>
            </a:r>
            <a:r>
              <a:rPr lang="en-US" altLang="zh-CN" sz="1600" b="1" i="1" dirty="0"/>
              <a:t>LIS</a:t>
            </a:r>
            <a:r>
              <a:rPr lang="en-US" altLang="zh-CN" sz="1600" dirty="0"/>
              <a:t>  and  </a:t>
            </a:r>
            <a:r>
              <a:rPr lang="en-US" altLang="zh-CN" sz="1600" b="1" i="1" dirty="0"/>
              <a:t>LSF</a:t>
            </a:r>
            <a:r>
              <a:rPr lang="en-US" altLang="zh-CN" sz="1600" dirty="0"/>
              <a:t>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Appetizer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This  invention  of  a  faux  Polynesian  experience  is  heavily  influenced  by  Don  the  Beachcomber  ,  who  is  credited  for  the  creation  of  the   </a:t>
            </a:r>
            <a:r>
              <a:rPr lang="en-US" altLang="zh-CN" sz="1600" b="1" i="1" dirty="0"/>
              <a:t>"</a:t>
            </a:r>
            <a:r>
              <a:rPr lang="en-US" altLang="zh-CN" sz="1600" b="1" i="1" dirty="0" err="1"/>
              <a:t>pūpū</a:t>
            </a:r>
            <a:r>
              <a:rPr lang="en-US" altLang="zh-CN" sz="1600" b="1" i="1" dirty="0"/>
              <a:t>"  platter  </a:t>
            </a:r>
            <a:r>
              <a:rPr lang="en-US" altLang="zh-CN" sz="1600" dirty="0"/>
              <a:t>and  the  drink  named  the  "  Zombie  "  for  his  Hollywood  restaurant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Bomber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carburetor  intake  was  much  larger  ,  a  long  duct  like  that  on  the  Nakajima  B6N  </a:t>
            </a:r>
            <a:r>
              <a:rPr lang="en-US" altLang="zh-CN" sz="1600" dirty="0" err="1"/>
              <a:t>Tenzan</a:t>
            </a:r>
            <a:r>
              <a:rPr lang="en-US" altLang="zh-CN" sz="1600" dirty="0"/>
              <a:t>  was  added  ,  and  a  large  spinner  —  like  that  on  the   </a:t>
            </a:r>
            <a:r>
              <a:rPr lang="en-US" altLang="zh-CN" sz="1600" b="1" i="1" dirty="0"/>
              <a:t>Yokosuka  D4Y  </a:t>
            </a:r>
            <a:r>
              <a:rPr lang="en-US" altLang="zh-CN" sz="1600" b="1" i="1" dirty="0" err="1"/>
              <a:t>Suisei</a:t>
            </a:r>
            <a:r>
              <a:rPr lang="en-US" altLang="zh-CN" sz="1600" b="1" i="1" dirty="0"/>
              <a:t>  </a:t>
            </a:r>
            <a:r>
              <a:rPr lang="en-US" altLang="zh-CN" sz="1600" dirty="0"/>
              <a:t>with  the  </a:t>
            </a:r>
            <a:r>
              <a:rPr lang="en-US" altLang="zh-CN" sz="1600" dirty="0" err="1"/>
              <a:t>Kinsei</a:t>
            </a:r>
            <a:r>
              <a:rPr lang="en-US" altLang="zh-CN" sz="1600" dirty="0"/>
              <a:t>  62—was  mounted 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Chinese 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Vector</a:t>
            </a:r>
          </a:p>
          <a:p>
            <a:pPr lvl="1">
              <a:lnSpc>
                <a:spcPct val="120000"/>
              </a:lnSpc>
            </a:pPr>
            <a:r>
              <a:rPr lang="sk-SK" sz="1600" dirty="0"/>
              <a:t> </a:t>
            </a:r>
            <a:r>
              <a:rPr lang="sk-SK" sz="1600" dirty="0" err="1"/>
              <a:t>一般</a:t>
            </a:r>
            <a:r>
              <a:rPr lang="sk-SK" sz="1600" dirty="0"/>
              <a:t> </a:t>
            </a:r>
            <a:r>
              <a:rPr lang="sk-SK" sz="1600" dirty="0" err="1"/>
              <a:t>的</a:t>
            </a:r>
            <a:r>
              <a:rPr lang="sk-SK" sz="1600" dirty="0"/>
              <a:t> ， </a:t>
            </a:r>
            <a:r>
              <a:rPr lang="sk-SK" sz="1600" dirty="0" err="1"/>
              <a:t>令</a:t>
            </a:r>
            <a:r>
              <a:rPr lang="sk-SK" sz="1600" dirty="0"/>
              <a:t> D </a:t>
            </a:r>
            <a:r>
              <a:rPr lang="sk-SK" sz="1600" dirty="0" err="1"/>
              <a:t>是</a:t>
            </a:r>
            <a:r>
              <a:rPr lang="sk-SK" sz="1600" dirty="0"/>
              <a:t> </a:t>
            </a:r>
            <a:r>
              <a:rPr lang="sk-SK" sz="1600" dirty="0" err="1"/>
              <a:t>作用</a:t>
            </a:r>
            <a:r>
              <a:rPr lang="sk-SK" sz="1600" dirty="0"/>
              <a:t> </a:t>
            </a:r>
            <a:r>
              <a:rPr lang="sk-SK" sz="1600" dirty="0" err="1"/>
              <a:t>于</a:t>
            </a:r>
            <a:r>
              <a:rPr lang="sk-SK" sz="1600" dirty="0"/>
              <a:t> </a:t>
            </a:r>
            <a:r>
              <a:rPr lang="sk-SK" sz="1600" dirty="0" err="1"/>
              <a:t>黎曼流</a:t>
            </a:r>
            <a:r>
              <a:rPr lang="sk-SK" sz="1600" dirty="0"/>
              <a:t> </a:t>
            </a:r>
            <a:r>
              <a:rPr lang="sk-SK" sz="1600" dirty="0" err="1"/>
              <a:t>形</a:t>
            </a:r>
            <a:r>
              <a:rPr lang="sk-SK" sz="1600" dirty="0"/>
              <a:t> M </a:t>
            </a:r>
            <a:r>
              <a:rPr lang="sk-SK" sz="1600" dirty="0" err="1"/>
              <a:t>上</a:t>
            </a:r>
            <a:r>
              <a:rPr lang="sk-SK" sz="1600" dirty="0"/>
              <a:t> </a:t>
            </a:r>
            <a:r>
              <a:rPr lang="sk-SK" sz="1600" dirty="0" err="1"/>
              <a:t>的</a:t>
            </a:r>
            <a:r>
              <a:rPr lang="sk-SK" sz="1600" dirty="0"/>
              <a:t> </a:t>
            </a:r>
            <a:r>
              <a:rPr lang="sk-SK" sz="1600" b="1" dirty="0"/>
              <a:t> </a:t>
            </a:r>
            <a:r>
              <a:rPr lang="sk-SK" sz="1600" b="1" i="1" dirty="0" err="1"/>
              <a:t>向量丛</a:t>
            </a:r>
            <a:r>
              <a:rPr lang="sk-SK" sz="1600" dirty="0"/>
              <a:t> V </a:t>
            </a:r>
            <a:r>
              <a:rPr lang="sk-SK" sz="1600" dirty="0" err="1"/>
              <a:t>的</a:t>
            </a:r>
            <a:r>
              <a:rPr lang="sk-SK" sz="1600" dirty="0"/>
              <a:t> </a:t>
            </a:r>
            <a:r>
              <a:rPr lang="sk-SK" sz="1600" dirty="0" err="1"/>
              <a:t>一阶</a:t>
            </a:r>
            <a:r>
              <a:rPr lang="sk-SK" sz="1600" dirty="0"/>
              <a:t> </a:t>
            </a:r>
            <a:r>
              <a:rPr lang="sk-SK" sz="1600" dirty="0" err="1"/>
              <a:t>微分</a:t>
            </a:r>
            <a:r>
              <a:rPr lang="sk-SK" sz="1600" dirty="0"/>
              <a:t> </a:t>
            </a:r>
            <a:r>
              <a:rPr lang="sk-SK" sz="1600" dirty="0" err="1"/>
              <a:t>算子</a:t>
            </a:r>
            <a:r>
              <a:rPr lang="sk-SK" sz="1600" dirty="0"/>
              <a:t> </a:t>
            </a:r>
            <a:r>
              <a:rPr lang="sk-SK" sz="1600" dirty="0">
                <a:latin typeface="+mj-lt"/>
              </a:rPr>
              <a:t>。</a:t>
            </a:r>
            <a:br>
              <a:rPr lang="sk-SK" sz="1600" dirty="0">
                <a:latin typeface="+mj-lt"/>
              </a:rPr>
            </a:br>
            <a:r>
              <a:rPr lang="sk-SK" sz="1600" dirty="0">
                <a:latin typeface="+mj-lt"/>
              </a:rPr>
              <a:t>(In </a:t>
            </a:r>
            <a:r>
              <a:rPr lang="sk-SK" sz="1600" dirty="0" err="1">
                <a:latin typeface="+mj-lt"/>
              </a:rPr>
              <a:t>general</a:t>
            </a:r>
            <a:r>
              <a:rPr lang="sk-SK" sz="1600" dirty="0">
                <a:latin typeface="+mj-lt"/>
              </a:rPr>
              <a:t>, let D </a:t>
            </a:r>
            <a:r>
              <a:rPr lang="sk-SK" sz="1600" dirty="0" err="1">
                <a:latin typeface="+mj-lt"/>
              </a:rPr>
              <a:t>be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the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first-order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differential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operator</a:t>
            </a:r>
            <a:r>
              <a:rPr lang="sk-SK" sz="1600" dirty="0">
                <a:latin typeface="+mj-lt"/>
              </a:rPr>
              <a:t> of </a:t>
            </a:r>
            <a:r>
              <a:rPr lang="sk-SK" sz="1600" b="1" i="1" dirty="0" err="1">
                <a:latin typeface="+mj-lt"/>
              </a:rPr>
              <a:t>the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vector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bundle</a:t>
            </a:r>
            <a:r>
              <a:rPr lang="sk-SK" sz="1600" dirty="0">
                <a:latin typeface="+mj-lt"/>
              </a:rPr>
              <a:t> V </a:t>
            </a:r>
            <a:r>
              <a:rPr lang="sk-SK" sz="1600" dirty="0" err="1">
                <a:latin typeface="+mj-lt"/>
              </a:rPr>
              <a:t>acting</a:t>
            </a:r>
            <a:r>
              <a:rPr lang="sk-SK" sz="1600" dirty="0">
                <a:latin typeface="+mj-lt"/>
              </a:rPr>
              <a:t> on </a:t>
            </a:r>
            <a:r>
              <a:rPr lang="sk-SK" sz="1600" dirty="0" err="1">
                <a:latin typeface="+mj-lt"/>
              </a:rPr>
              <a:t>the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Riemannian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manifold</a:t>
            </a:r>
            <a:r>
              <a:rPr lang="sk-SK" sz="1600" dirty="0">
                <a:latin typeface="+mj-lt"/>
              </a:rPr>
              <a:t> M.)</a:t>
            </a:r>
            <a:endParaRPr lang="en-US" altLang="zh-CN" sz="2000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dirty="0"/>
              <a:t> 柯西 </a:t>
            </a:r>
            <a:r>
              <a:rPr lang="en-US" altLang="zh-CN" sz="1600" dirty="0"/>
              <a:t>- </a:t>
            </a:r>
            <a:r>
              <a:rPr lang="zh-CN" altLang="en-US" sz="1600" dirty="0"/>
              <a:t>施瓦茨 不等式 叙述 ， 对于 一个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内积空间</a:t>
            </a:r>
            <a:r>
              <a:rPr lang="zh-CN" altLang="en-US" sz="1600" dirty="0"/>
              <a:t> 所有 向量 </a:t>
            </a:r>
            <a:r>
              <a:rPr lang="en-US" altLang="zh-CN" sz="1600" dirty="0"/>
              <a:t>" x " </a:t>
            </a:r>
            <a:r>
              <a:rPr lang="zh-CN" altLang="en-US" sz="1600" dirty="0"/>
              <a:t>和 </a:t>
            </a:r>
            <a:r>
              <a:rPr lang="en-US" altLang="zh-CN" sz="1600" dirty="0"/>
              <a:t>" y " </a:t>
            </a:r>
            <a:br>
              <a:rPr lang="en-US" altLang="zh-CN" sz="1600" dirty="0"/>
            </a:br>
            <a:r>
              <a:rPr lang="en-US" altLang="zh-CN" sz="1600" dirty="0"/>
              <a:t>(Cauchy - Schwarz inequality description, for </a:t>
            </a:r>
            <a:r>
              <a:rPr lang="en-US" altLang="zh-CN" sz="1600" b="1" i="1" dirty="0"/>
              <a:t>an inner product space</a:t>
            </a:r>
            <a:r>
              <a:rPr lang="en-US" altLang="zh-CN" sz="1600" dirty="0"/>
              <a:t> of all vectors "x" and "y”)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Footbridge</a:t>
            </a:r>
          </a:p>
          <a:p>
            <a:pPr lvl="1">
              <a:lnSpc>
                <a:spcPct val="120000"/>
              </a:lnSpc>
            </a:pPr>
            <a:r>
              <a:rPr lang="mr-IN" altLang="zh-CN" sz="1600" dirty="0"/>
              <a:t> </a:t>
            </a:r>
            <a:r>
              <a:rPr lang="zh-CN" altLang="mr-IN" sz="1600" dirty="0"/>
              <a:t>而  较  高  的  一座  哥特式  塔楼  于  </a:t>
            </a:r>
            <a:r>
              <a:rPr lang="mr-IN" altLang="zh-CN" sz="1600" dirty="0"/>
              <a:t>1357  </a:t>
            </a:r>
            <a:r>
              <a:rPr lang="zh-CN" altLang="mr-IN" sz="1600" dirty="0"/>
              <a:t>年  与   </a:t>
            </a:r>
            <a:r>
              <a:rPr lang="zh-CN" altLang="mr-IN" sz="1600" b="1" i="1" dirty="0"/>
              <a:t>查理大桥</a:t>
            </a:r>
            <a:r>
              <a:rPr lang="zh-CN" altLang="mr-IN" sz="1600" dirty="0"/>
              <a:t>  一起  由  彼得  帕尔  莱勒  兴建  ，  直到  </a:t>
            </a:r>
            <a:r>
              <a:rPr lang="mr-IN" altLang="zh-CN" sz="1600" dirty="0"/>
              <a:t>1464  </a:t>
            </a:r>
            <a:r>
              <a:rPr lang="zh-CN" altLang="mr-IN" sz="1600" dirty="0"/>
              <a:t>年  才  完成  。</a:t>
            </a:r>
            <a:br>
              <a:rPr lang="en-US" altLang="zh-CN" sz="1600" dirty="0"/>
            </a:br>
            <a:r>
              <a:rPr lang="en-US" altLang="zh-CN" sz="1600" dirty="0"/>
              <a:t>(The taller Gothic tower was built in 1357 by Peter </a:t>
            </a:r>
            <a:r>
              <a:rPr lang="en-US" altLang="zh-CN" sz="1600" dirty="0" err="1"/>
              <a:t>Parleler</a:t>
            </a:r>
            <a:r>
              <a:rPr lang="en-US" altLang="zh-CN" sz="1600" dirty="0"/>
              <a:t> with the </a:t>
            </a:r>
            <a:r>
              <a:rPr lang="en-US" altLang="zh-CN" sz="1600" b="1" i="1" dirty="0"/>
              <a:t>Charles Bridge </a:t>
            </a:r>
            <a:r>
              <a:rPr lang="en-US" altLang="zh-CN" sz="1600" dirty="0"/>
              <a:t>until 1464.)</a:t>
            </a:r>
          </a:p>
          <a:p>
            <a:pPr lvl="1">
              <a:lnSpc>
                <a:spcPct val="120000"/>
              </a:lnSpc>
            </a:pPr>
            <a:r>
              <a:rPr lang="zh-CN" altLang="en-US" sz="1600" dirty="0"/>
              <a:t> 而 中国 最着 名 的 铁索 吊桥 是 四川省 甘孜 的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泸定桥</a:t>
            </a:r>
            <a:r>
              <a:rPr lang="zh-CN" altLang="en-US" sz="1600" dirty="0"/>
              <a:t> 。</a:t>
            </a:r>
            <a:br>
              <a:rPr lang="en-US" altLang="zh-CN" sz="1600" dirty="0"/>
            </a:br>
            <a:r>
              <a:rPr lang="en-US" altLang="zh-CN" sz="1600" dirty="0"/>
              <a:t>(The most famous iron suspension bridge in China is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Luding</a:t>
            </a:r>
            <a:r>
              <a:rPr lang="en-US" altLang="zh-CN" sz="1600" b="1" i="1" dirty="0"/>
              <a:t> Bridge</a:t>
            </a:r>
            <a:r>
              <a:rPr lang="en-US" altLang="zh-CN" sz="1600" dirty="0"/>
              <a:t> in </a:t>
            </a:r>
            <a:r>
              <a:rPr lang="en-US" altLang="zh-CN" sz="1600" dirty="0" err="1"/>
              <a:t>Garze</a:t>
            </a:r>
            <a:r>
              <a:rPr lang="en-US" altLang="zh-CN" sz="1600" dirty="0"/>
              <a:t>, Sichuan Province.)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0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/>
              <a:t>AutomotiveTechnology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sk-SK" sz="1600" dirty="0"/>
              <a:t> </a:t>
            </a:r>
            <a:r>
              <a:rPr lang="zh-CN" altLang="en-US" sz="1600" dirty="0"/>
              <a:t>同时， 奥迪 也 在 这 一代 </a:t>
            </a:r>
            <a:r>
              <a:rPr lang="en-US" altLang="zh-CN" sz="1600" dirty="0"/>
              <a:t>A4 </a:t>
            </a:r>
            <a:r>
              <a:rPr lang="zh-CN" altLang="en-US" sz="1600" dirty="0"/>
              <a:t>中 引入 了 当时 全新 开发 的 </a:t>
            </a:r>
            <a:r>
              <a:rPr lang="en-US" altLang="zh-CN" sz="1600" dirty="0" err="1"/>
              <a:t>Tiptronic</a:t>
            </a:r>
            <a:r>
              <a:rPr lang="en-US" altLang="zh-CN" sz="1600" dirty="0"/>
              <a:t>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手自一体变速箱 </a:t>
            </a:r>
            <a:br>
              <a:rPr lang="en-US" altLang="zh-CN" sz="1600" b="1" dirty="0"/>
            </a:br>
            <a:r>
              <a:rPr lang="sk-SK" sz="1600" dirty="0">
                <a:latin typeface="+mj-lt"/>
              </a:rPr>
              <a:t>(At </a:t>
            </a:r>
            <a:r>
              <a:rPr lang="sk-SK" sz="1600" dirty="0" err="1">
                <a:latin typeface="+mj-lt"/>
              </a:rPr>
              <a:t>the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same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time</a:t>
            </a:r>
            <a:r>
              <a:rPr lang="sk-SK" sz="1600" dirty="0">
                <a:latin typeface="+mj-lt"/>
              </a:rPr>
              <a:t>, Audi </a:t>
            </a:r>
            <a:r>
              <a:rPr lang="sk-SK" sz="1600" dirty="0" err="1">
                <a:latin typeface="+mj-lt"/>
              </a:rPr>
              <a:t>also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introduced</a:t>
            </a:r>
            <a:r>
              <a:rPr lang="sk-SK" sz="1600" dirty="0">
                <a:latin typeface="+mj-lt"/>
              </a:rPr>
              <a:t> a </a:t>
            </a:r>
            <a:r>
              <a:rPr lang="sk-SK" sz="1600" dirty="0" err="1">
                <a:latin typeface="+mj-lt"/>
              </a:rPr>
              <a:t>newly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developed</a:t>
            </a:r>
            <a:r>
              <a:rPr lang="sk-SK" sz="1600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Tiptronic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tiptronic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transmission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dirty="0"/>
              <a:t>to </a:t>
            </a:r>
            <a:r>
              <a:rPr lang="sk-SK" sz="1600" dirty="0" err="1"/>
              <a:t>this</a:t>
            </a:r>
            <a:r>
              <a:rPr lang="sk-SK" sz="1600" dirty="0"/>
              <a:t> </a:t>
            </a:r>
            <a:r>
              <a:rPr lang="sk-SK" sz="1600" dirty="0" err="1"/>
              <a:t>generation</a:t>
            </a:r>
            <a:r>
              <a:rPr lang="sk-SK" sz="1600" dirty="0"/>
              <a:t> of A4 </a:t>
            </a:r>
            <a:r>
              <a:rPr lang="sk-SK" sz="1600" dirty="0">
                <a:latin typeface="+mj-lt"/>
              </a:rPr>
              <a:t>)</a:t>
            </a:r>
            <a:endParaRPr lang="en-US" altLang="zh-CN" sz="2000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b="1" dirty="0"/>
              <a:t> </a:t>
            </a:r>
            <a:r>
              <a:rPr lang="zh-CN" altLang="en-US" sz="1600" b="1" i="1" dirty="0"/>
              <a:t>电子稳定程序</a:t>
            </a:r>
            <a:r>
              <a:rPr lang="zh-CN" altLang="en-US" sz="1600" dirty="0"/>
              <a:t> ， 亦 称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车身动态稳定系统</a:t>
            </a:r>
            <a:r>
              <a:rPr lang="zh-CN" altLang="en-US" sz="1600" dirty="0"/>
              <a:t> （ 常 缩写 为 </a:t>
            </a:r>
            <a:r>
              <a:rPr lang="zh-CN" altLang="en-US" sz="1600" b="1" dirty="0"/>
              <a:t> </a:t>
            </a:r>
            <a:r>
              <a:rPr lang="en-US" altLang="zh-CN" sz="1600" b="1" i="1" dirty="0"/>
              <a:t>ESP®</a:t>
            </a:r>
            <a:r>
              <a:rPr lang="zh-CN" altLang="en-US" sz="1600" dirty="0"/>
              <a:t> ） ， 又称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电子稳定控制系统</a:t>
            </a:r>
            <a:r>
              <a:rPr lang="zh-CN" altLang="en-US" sz="1600" dirty="0"/>
              <a:t> （ 缩写 ： </a:t>
            </a:r>
            <a:r>
              <a:rPr lang="zh-CN" altLang="en-US" sz="1600" b="1" dirty="0"/>
              <a:t> </a:t>
            </a:r>
            <a:r>
              <a:rPr lang="en-US" altLang="zh-CN" sz="1600" b="1" i="1" dirty="0"/>
              <a:t>ESC</a:t>
            </a:r>
            <a:r>
              <a:rPr lang="zh-CN" altLang="en-US" sz="1600" dirty="0"/>
              <a:t> ） ， 是 对 旨在 提升 车辆 的 操控 表现 的 同时 、 有效 地 防止 汽车 达到 其 动态 极限 时 失控 的 系统 或 程序 的 通称。</a:t>
            </a:r>
            <a:br>
              <a:rPr lang="en-US" altLang="zh-CN" sz="1600" dirty="0"/>
            </a:br>
            <a:r>
              <a:rPr lang="en-US" altLang="zh-CN" sz="1600" dirty="0"/>
              <a:t>(</a:t>
            </a:r>
            <a:r>
              <a:rPr lang="en-US" altLang="zh-CN" sz="1600" b="1" i="1" dirty="0"/>
              <a:t>Electronic stability program</a:t>
            </a:r>
            <a:r>
              <a:rPr lang="en-US" altLang="zh-CN" sz="1600" dirty="0"/>
              <a:t>, also known as </a:t>
            </a:r>
            <a:r>
              <a:rPr lang="en-US" altLang="zh-CN" sz="1600" b="1" i="1" dirty="0"/>
              <a:t>dynamic body stability system</a:t>
            </a:r>
            <a:r>
              <a:rPr lang="en-US" altLang="zh-CN" sz="1600" dirty="0"/>
              <a:t> (often abbreviated as </a:t>
            </a:r>
            <a:r>
              <a:rPr lang="en-US" altLang="zh-CN" sz="1600" b="1" i="1" dirty="0"/>
              <a:t>ESP®</a:t>
            </a:r>
            <a:r>
              <a:rPr lang="en-US" altLang="zh-CN" sz="1600" dirty="0"/>
              <a:t>), also known as electronic stability control system (abbreviation: </a:t>
            </a:r>
            <a:r>
              <a:rPr lang="en-US" altLang="zh-CN" sz="1600" b="1" i="1" dirty="0"/>
              <a:t>ESC</a:t>
            </a:r>
            <a:r>
              <a:rPr lang="en-US" altLang="zh-CN" sz="1600" dirty="0"/>
              <a:t>), is designed to improve vehicle handling performance, while effectively preventing the car to reach The generic term for a system or program out of control at its dynamic limits.)</a:t>
            </a:r>
          </a:p>
          <a:p>
            <a:pPr>
              <a:lnSpc>
                <a:spcPct val="120000"/>
              </a:lnSpc>
            </a:pPr>
            <a:r>
              <a:rPr lang="en-US" altLang="zh-CN" sz="2000" dirty="0" err="1"/>
              <a:t>DataInputDevice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zh-CN" altLang="en-US" sz="1600" dirty="0"/>
              <a:t>多数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键盘布局</a:t>
            </a:r>
            <a:r>
              <a:rPr lang="zh-CN" altLang="en-US" sz="1600" dirty="0"/>
              <a:t> 及 输入法 皆 可 用于 输入 拉丁文 字 或 汉字 。</a:t>
            </a:r>
            <a:br>
              <a:rPr lang="en-US" altLang="zh-CN" sz="1600" dirty="0"/>
            </a:br>
            <a:r>
              <a:rPr lang="en-US" altLang="zh-CN" sz="1600" dirty="0"/>
              <a:t>(Most </a:t>
            </a:r>
            <a:r>
              <a:rPr lang="en-US" altLang="zh-CN" sz="1600" b="1" i="1" dirty="0"/>
              <a:t>keyboard layouts </a:t>
            </a:r>
            <a:r>
              <a:rPr lang="en-US" altLang="zh-CN" sz="1600" dirty="0"/>
              <a:t>and input methods are available for entering Latin text or Chinese characters.)</a:t>
            </a:r>
          </a:p>
          <a:p>
            <a:pPr lvl="1">
              <a:lnSpc>
                <a:spcPct val="120000"/>
              </a:lnSpc>
            </a:pPr>
            <a:endParaRPr lang="en-US" altLang="zh-CN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Chinese 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75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380D-AFA4-174F-994A-9E367C441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EDL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9EE17-B651-2E48-B799-15E0E5C5B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GPU access to participants from NIST</a:t>
            </a:r>
          </a:p>
          <a:p>
            <a:pPr lvl="1"/>
            <a:r>
              <a:rPr lang="en-US" dirty="0"/>
              <a:t>Some teams complained about too much data but not much GPUs to train BERT !</a:t>
            </a:r>
          </a:p>
          <a:p>
            <a:endParaRPr lang="en-US" dirty="0"/>
          </a:p>
          <a:p>
            <a:r>
              <a:rPr lang="en-US" dirty="0"/>
              <a:t>System code release to attract more participants</a:t>
            </a:r>
          </a:p>
          <a:p>
            <a:pPr lvl="1"/>
            <a:r>
              <a:rPr lang="en-US" dirty="0"/>
              <a:t>Successful teams like IBM, </a:t>
            </a:r>
            <a:r>
              <a:rPr lang="en-US" dirty="0" err="1"/>
              <a:t>Ousia</a:t>
            </a:r>
            <a:r>
              <a:rPr lang="en-US" dirty="0"/>
              <a:t>, UIUC</a:t>
            </a:r>
          </a:p>
          <a:p>
            <a:pPr lvl="1"/>
            <a:r>
              <a:rPr lang="en-US" dirty="0"/>
              <a:t>Start building on top of these SOTA systems</a:t>
            </a:r>
          </a:p>
          <a:p>
            <a:endParaRPr lang="en-US" dirty="0"/>
          </a:p>
          <a:p>
            <a:r>
              <a:rPr lang="en-US" dirty="0"/>
              <a:t>Bring Entity Linking back</a:t>
            </a:r>
          </a:p>
          <a:p>
            <a:pPr lvl="1"/>
            <a:r>
              <a:rPr lang="en-US" dirty="0" err="1"/>
              <a:t>Wikia</a:t>
            </a:r>
            <a:r>
              <a:rPr lang="en-US" dirty="0"/>
              <a:t> as a KB; other fine-grained KBs</a:t>
            </a:r>
          </a:p>
          <a:p>
            <a:endParaRPr lang="en-US" dirty="0"/>
          </a:p>
          <a:p>
            <a:r>
              <a:rPr lang="en-US" dirty="0"/>
              <a:t>Nominal vs name mentions</a:t>
            </a:r>
          </a:p>
          <a:p>
            <a:pPr lvl="1"/>
            <a:r>
              <a:rPr lang="en-US" dirty="0"/>
              <a:t>reduce confusion</a:t>
            </a:r>
          </a:p>
          <a:p>
            <a:pPr lvl="1"/>
            <a:endParaRPr lang="en-US" dirty="0"/>
          </a:p>
          <a:p>
            <a:r>
              <a:rPr lang="en-US" dirty="0"/>
              <a:t>Local vs global context for mentions</a:t>
            </a:r>
          </a:p>
          <a:p>
            <a:pPr lvl="1"/>
            <a:r>
              <a:rPr lang="en-US" dirty="0"/>
              <a:t>E.g. Obama: president vs head of the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DB5A9-86C9-0C42-8767-9634D5CB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8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Are Entities Important?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59D5C-3B5C-423E-BBCC-0404A63552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9910" b="-3740"/>
          <a:stretch/>
        </p:blipFill>
        <p:spPr>
          <a:xfrm>
            <a:off x="3805955" y="2510485"/>
            <a:ext cx="731520" cy="1837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91423B-AA84-4485-AA0B-A716A7E0A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56" y="2457846"/>
            <a:ext cx="3462651" cy="1837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AC2AB-A601-4E7A-8CD8-0AF10FEB1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9910" b="-3740"/>
          <a:stretch/>
        </p:blipFill>
        <p:spPr>
          <a:xfrm>
            <a:off x="3805955" y="2510485"/>
            <a:ext cx="731520" cy="1837030"/>
          </a:xfrm>
          <a:prstGeom prst="rect">
            <a:avLst/>
          </a:prstGeom>
        </p:spPr>
      </p:pic>
      <p:pic>
        <p:nvPicPr>
          <p:cNvPr id="10" name="Picture 9" descr="Untitled-2.jpg">
            <a:extLst>
              <a:ext uri="{FF2B5EF4-FFF2-40B4-BE49-F238E27FC236}">
                <a16:creationId xmlns:a16="http://schemas.microsoft.com/office/drawing/2014/main" id="{EDF1A90D-83F0-4CE1-807E-1FA78C9F68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-0.jpg">
            <a:extLst>
              <a:ext uri="{FF2B5EF4-FFF2-40B4-BE49-F238E27FC236}">
                <a16:creationId xmlns:a16="http://schemas.microsoft.com/office/drawing/2014/main" id="{9599B85E-2C0A-41D9-8AE9-2764FEF022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33" y="2"/>
            <a:ext cx="12168267" cy="68446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03748" y="1140432"/>
            <a:ext cx="9495376" cy="518845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Named places on Earth: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10 million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Books written: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130 million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People: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8 billion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Species on Earth: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 trillion (of which ~10 million catalogued)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Stars in the Universe: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 billion trillion (</a:t>
            </a:r>
            <a:r>
              <a:rPr lang="en-US" b="1" dirty="0">
                <a:solidFill>
                  <a:schemeClr val="bg1"/>
                </a:solidFill>
                <a:effectLst/>
              </a:rPr>
              <a:t>1,000,000,000,000,000,000,000)</a:t>
            </a: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6103" y="230242"/>
            <a:ext cx="8045547" cy="6620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Many Entities Are There?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9172AB-8596-4D41-9DB3-C85739C5D9A8}"/>
              </a:ext>
            </a:extLst>
          </p:cNvPr>
          <p:cNvGrpSpPr/>
          <p:nvPr/>
        </p:nvGrpSpPr>
        <p:grpSpPr>
          <a:xfrm>
            <a:off x="5403382" y="2007207"/>
            <a:ext cx="6382887" cy="1891611"/>
            <a:chOff x="5403381" y="2007205"/>
            <a:chExt cx="6382887" cy="1891611"/>
          </a:xfrm>
        </p:grpSpPr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78985DC2-97E4-48C0-BAA2-36197BEE98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90525" y="2606101"/>
              <a:ext cx="5395743" cy="66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9pPr>
            </a:lstStyle>
            <a:p>
              <a:pPr algn="ctr"/>
              <a:r>
                <a:rPr lang="en-US" kern="0" dirty="0">
                  <a:solidFill>
                    <a:srgbClr val="FFC000"/>
                  </a:solidFill>
                </a:rPr>
                <a:t>How Many Relationships?</a:t>
              </a:r>
            </a:p>
          </p:txBody>
        </p: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ABF23D30-F570-450E-B1E8-CA7F5333DD4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3381" y="2007205"/>
              <a:ext cx="5395743" cy="66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9pPr>
            </a:lstStyle>
            <a:p>
              <a:pPr algn="ctr"/>
              <a:r>
                <a:rPr lang="en-US" kern="0" dirty="0">
                  <a:solidFill>
                    <a:srgbClr val="FFC000"/>
                  </a:solidFill>
                </a:rPr>
                <a:t>How Many Attributes?</a:t>
              </a:r>
            </a:p>
          </p:txBody>
        </p:sp>
        <p:sp>
          <p:nvSpPr>
            <p:cNvPr id="7" name="Title 2">
              <a:extLst>
                <a:ext uri="{FF2B5EF4-FFF2-40B4-BE49-F238E27FC236}">
                  <a16:creationId xmlns:a16="http://schemas.microsoft.com/office/drawing/2014/main" id="{55D5E4A6-ABAF-48A8-A872-D8DCF6C7839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46030" y="3236777"/>
              <a:ext cx="4191128" cy="66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9pPr>
            </a:lstStyle>
            <a:p>
              <a:pPr algn="ctr"/>
              <a:r>
                <a:rPr lang="en-US" kern="0" dirty="0">
                  <a:solidFill>
                    <a:srgbClr val="FFC000"/>
                  </a:solidFill>
                </a:rPr>
                <a:t>How Many Mentions?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8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Toward Fine-grained Entity Extraction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rmAutofit/>
          </a:bodyPr>
          <a:lstStyle/>
          <a:p>
            <a:r>
              <a:rPr lang="en-US" dirty="0"/>
              <a:t>Real-world applications in scenarios such as disaster relief and technical support require us to significantly extend EDL capabilities to a wider variety of fine-grained entity types (e.g., technical terms, lawsuits, disease, crisis, vehicles, food, biomedical entities)</a:t>
            </a:r>
          </a:p>
          <a:p>
            <a:pPr lvl="1"/>
            <a:r>
              <a:rPr lang="en-US" dirty="0"/>
              <a:t>e.g., the most frequent questions people ask Amazon's Alexa often involve new products, movies and actors</a:t>
            </a:r>
          </a:p>
          <a:p>
            <a:r>
              <a:rPr lang="en-US" dirty="0"/>
              <a:t>What’s New</a:t>
            </a:r>
          </a:p>
          <a:p>
            <a:pPr lvl="1"/>
            <a:r>
              <a:rPr lang="en-US" dirty="0"/>
              <a:t>Low-resource setting: some silver-standard annotation but limited gold-standard annotation for training </a:t>
            </a:r>
          </a:p>
          <a:p>
            <a:pPr lvl="1"/>
            <a:r>
              <a:rPr lang="en-US" dirty="0"/>
              <a:t>Human-in-the-loop: provide limited “feedback” on system output, which should be used to improve each system. The feedback will be provided based on a user model of how analysts might interact with the system while giving feedback on system output</a:t>
            </a:r>
          </a:p>
          <a:p>
            <a:pPr lvl="1"/>
            <a:r>
              <a:rPr lang="en-US" dirty="0"/>
              <a:t>A new benchmark for both identification and classification of fine-grained entity types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79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Task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332"/>
            <a:ext cx="12192000" cy="24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4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Human Feedback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777" y="1143000"/>
            <a:ext cx="10802319" cy="49831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Simulate how analysts might interact with the system:</a:t>
            </a:r>
          </a:p>
          <a:p>
            <a:r>
              <a:rPr lang="en-US" dirty="0"/>
              <a:t>The user is reviewing a document and working through it from the beginning to the end. During this sequential process, if at time t the user encounters an incorrect system-generated annotation (which could be a miss, an error in mention extent, or a type error), the user tags the error and provides the correction</a:t>
            </a:r>
          </a:p>
          <a:p>
            <a:r>
              <a:rPr lang="en-US" dirty="0"/>
              <a:t>The user has some tolerance value k for the amount of error they are willing to see before they lose confidence in the system’s annotations and stop reviewing the document</a:t>
            </a:r>
          </a:p>
          <a:p>
            <a:endParaRPr lang="en-US" dirty="0"/>
          </a:p>
          <a:p>
            <a:r>
              <a:rPr lang="en-US" dirty="0"/>
              <a:t>Error </a:t>
            </a:r>
            <a:r>
              <a:rPr lang="en-US" dirty="0" err="1"/>
              <a:t>function:Err</a:t>
            </a:r>
            <a:r>
              <a:rPr lang="en-US" dirty="0"/>
              <a:t>(</a:t>
            </a:r>
            <a:r>
              <a:rPr lang="en-US" dirty="0" err="1"/>
              <a:t>d,t</a:t>
            </a:r>
            <a:r>
              <a:rPr lang="en-US" dirty="0"/>
              <a:t>) = total number of errors seen up to time t</a:t>
            </a:r>
          </a:p>
          <a:p>
            <a:r>
              <a:rPr lang="en-US" dirty="0"/>
              <a:t>Feedback was given until k=10 errors were detected in the document</a:t>
            </a:r>
          </a:p>
          <a:p>
            <a:r>
              <a:rPr lang="en-US" dirty="0"/>
              <a:t>All participants in EDL Evaluation Window 1 were given feedback on the same set of 10 documents</a:t>
            </a:r>
          </a:p>
          <a:p>
            <a:r>
              <a:rPr lang="en-US" dirty="0"/>
              <a:t>The 10 documents for feedback were selected to be documents where many of the runs submitted to Evaluation Window 1 had low confidence</a:t>
            </a:r>
          </a:p>
        </p:txBody>
      </p:sp>
    </p:spTree>
    <p:extLst>
      <p:ext uri="{BB962C8B-B14F-4D97-AF65-F5344CB8AC3E}">
        <p14:creationId xmlns:p14="http://schemas.microsoft.com/office/powerpoint/2010/main" val="1650647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Data Annotation and Resources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Autofit/>
          </a:bodyPr>
          <a:lstStyle/>
          <a:p>
            <a:r>
              <a:rPr lang="en-US" sz="2800" dirty="0"/>
              <a:t>The Source collection for the evaluation includes 300K documents; only a core subset of 300 documents is evaluated</a:t>
            </a:r>
          </a:p>
          <a:p>
            <a:r>
              <a:rPr lang="en-US" sz="2800" dirty="0"/>
              <a:t>Jeremy will present details about the evaluation set and AIDA related annotations</a:t>
            </a:r>
          </a:p>
          <a:p>
            <a:r>
              <a:rPr lang="en-US" sz="2800" dirty="0"/>
              <a:t>UIUC has annotated 144 additional documents following the AIDA ontology and shared the annotations along with the annotation interface with the community</a:t>
            </a:r>
          </a:p>
          <a:p>
            <a:r>
              <a:rPr lang="en-US" sz="2800" dirty="0"/>
              <a:t>Because ultra-fine-grained entity types bring significant challenges to both of the annotation interface and human annotation, UIUC team has created silver-standard annotation derived from Wikipedia markups (Pan et al., 2017) for 16K+ YAGO entity types (571GB)</a:t>
            </a:r>
          </a:p>
        </p:txBody>
      </p:sp>
    </p:spTree>
    <p:extLst>
      <p:ext uri="{BB962C8B-B14F-4D97-AF65-F5344CB8AC3E}">
        <p14:creationId xmlns:p14="http://schemas.microsoft.com/office/powerpoint/2010/main" val="120680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Participants (alphabetical order)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0976"/>
            <a:ext cx="12192000" cy="341604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67" y="937417"/>
            <a:ext cx="10802319" cy="4983163"/>
          </a:xfrm>
        </p:spPr>
        <p:txBody>
          <a:bodyPr>
            <a:noAutofit/>
          </a:bodyPr>
          <a:lstStyle/>
          <a:p>
            <a:r>
              <a:rPr lang="en-US" sz="2800" dirty="0"/>
              <a:t>39 teams registered, 9 teams submitted results</a:t>
            </a:r>
          </a:p>
        </p:txBody>
      </p:sp>
    </p:spTree>
    <p:extLst>
      <p:ext uri="{BB962C8B-B14F-4D97-AF65-F5344CB8AC3E}">
        <p14:creationId xmlns:p14="http://schemas.microsoft.com/office/powerpoint/2010/main" val="2014216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</TotalTime>
  <Words>3534</Words>
  <Application>Microsoft Macintosh PowerPoint</Application>
  <PresentationFormat>Widescreen</PresentationFormat>
  <Paragraphs>345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Overview of TAC-KBP2019  Fine-grained Entity Extraction</vt:lpstr>
      <vt:lpstr>What are “entities”?</vt:lpstr>
      <vt:lpstr>Why Are Entities Important?</vt:lpstr>
      <vt:lpstr>How Many Entities Are There?</vt:lpstr>
      <vt:lpstr>Toward Fine-grained Entity Extraction</vt:lpstr>
      <vt:lpstr>Task</vt:lpstr>
      <vt:lpstr>Human Feedback</vt:lpstr>
      <vt:lpstr>Data Annotation and Resources</vt:lpstr>
      <vt:lpstr>Participants (alphabetical order)</vt:lpstr>
      <vt:lpstr>Overall Performance</vt:lpstr>
      <vt:lpstr>Impact of Human Feedback</vt:lpstr>
      <vt:lpstr>Successful Methods: Incorporating Contextual Embedding Representations</vt:lpstr>
      <vt:lpstr>Successful Methods: Joint Fine-grained Entity Identification, Classification and Linking</vt:lpstr>
      <vt:lpstr>Successful Methods: Capturing Type Interdependency and Differentiating Similar Types</vt:lpstr>
      <vt:lpstr>Some Impressive Fine-grained Entity Extraction Results</vt:lpstr>
      <vt:lpstr>Remaining Challenges: Spurious Entity Extraction Errors</vt:lpstr>
      <vt:lpstr>EDL Discussion: Plans for KBP2020</vt:lpstr>
      <vt:lpstr>EDL Discussion (contd)</vt:lpstr>
      <vt:lpstr>Extend to Thousands of Entity Types</vt:lpstr>
      <vt:lpstr>Ultra-fine-grained Entity Extraction Examples</vt:lpstr>
      <vt:lpstr>Ultra-fine-grained Entity Extraction Examples</vt:lpstr>
      <vt:lpstr>Ultra-fine-grained Entity Extraction Examples</vt:lpstr>
      <vt:lpstr>Ultra-fine-grained Entity Extraction Examples</vt:lpstr>
      <vt:lpstr>Ultra-fine-grained Entity Extraction Examples</vt:lpstr>
      <vt:lpstr>Ultra-fine-grained Entity Extraction Examples</vt:lpstr>
      <vt:lpstr>Chinese Ultra-fine-grained Entity Extraction Examples</vt:lpstr>
      <vt:lpstr>Chinese Ultra-fine-grained Entity Extraction Examples</vt:lpstr>
      <vt:lpstr>EDL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Lin, Ying</dc:creator>
  <cp:lastModifiedBy>Microsoft Office User</cp:lastModifiedBy>
  <cp:revision>336</cp:revision>
  <dcterms:created xsi:type="dcterms:W3CDTF">2019-08-31T18:49:10Z</dcterms:created>
  <dcterms:modified xsi:type="dcterms:W3CDTF">2019-11-12T19:37:45Z</dcterms:modified>
</cp:coreProperties>
</file>