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19"/>
  </p:notesMasterIdLst>
  <p:handoutMasterIdLst>
    <p:handoutMasterId r:id="rId20"/>
  </p:handoutMasterIdLst>
  <p:sldIdLst>
    <p:sldId id="971" r:id="rId2"/>
    <p:sldId id="1161" r:id="rId3"/>
    <p:sldId id="1166" r:id="rId4"/>
    <p:sldId id="1172" r:id="rId5"/>
    <p:sldId id="1173" r:id="rId6"/>
    <p:sldId id="1162" r:id="rId7"/>
    <p:sldId id="1174" r:id="rId8"/>
    <p:sldId id="1177" r:id="rId9"/>
    <p:sldId id="1175" r:id="rId10"/>
    <p:sldId id="1176" r:id="rId11"/>
    <p:sldId id="1178" r:id="rId12"/>
    <p:sldId id="1179" r:id="rId13"/>
    <p:sldId id="1180" r:id="rId14"/>
    <p:sldId id="1181" r:id="rId15"/>
    <p:sldId id="1182" r:id="rId16"/>
    <p:sldId id="1183" r:id="rId17"/>
    <p:sldId id="1184" r:id="rId18"/>
  </p:sldIdLst>
  <p:sldSz cx="9144000" cy="6858000" type="screen4x3"/>
  <p:notesSz cx="68580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BC205D2-657F-4798-8DF3-707256C5FD4C}">
          <p14:sldIdLst>
            <p14:sldId id="971"/>
            <p14:sldId id="1161"/>
            <p14:sldId id="1166"/>
            <p14:sldId id="1172"/>
            <p14:sldId id="1173"/>
            <p14:sldId id="1162"/>
            <p14:sldId id="1174"/>
            <p14:sldId id="1177"/>
            <p14:sldId id="1175"/>
            <p14:sldId id="1176"/>
            <p14:sldId id="1178"/>
            <p14:sldId id="1179"/>
            <p14:sldId id="1180"/>
            <p14:sldId id="1181"/>
            <p14:sldId id="1182"/>
            <p14:sldId id="1183"/>
            <p14:sldId id="1184"/>
          </p14:sldIdLst>
        </p14:section>
        <p14:section name="Untitled Section" id="{0534C54B-8382-4BC3-81A1-6311CBA5019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du Florian" initials="RF" lastIdx="1" clrIdx="0">
    <p:extLst>
      <p:ext uri="{19B8F6BF-5375-455C-9EA6-DF929625EA0E}">
        <p15:presenceInfo xmlns:p15="http://schemas.microsoft.com/office/powerpoint/2012/main" userId="64ea4c3b6c3eea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CCFF"/>
    <a:srgbClr val="41BCF9"/>
    <a:srgbClr val="FFCCFF"/>
    <a:srgbClr val="41963A"/>
    <a:srgbClr val="D529A8"/>
    <a:srgbClr val="B8FFFF"/>
    <a:srgbClr val="CC3399"/>
    <a:srgbClr val="B39339"/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5853" autoAdjust="0"/>
  </p:normalViewPr>
  <p:slideViewPr>
    <p:cSldViewPr snapToGrid="0">
      <p:cViewPr>
        <p:scale>
          <a:sx n="128" d="100"/>
          <a:sy n="128" d="100"/>
        </p:scale>
        <p:origin x="252" y="-651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rflor\Documents\My%20Presentations\NIST\plot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Masked Mention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Acc-SST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1.6632016632016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FE-4CBD-976E-20EA9C2346E7}"/>
                </c:ext>
              </c:extLst>
            </c:dLbl>
            <c:dLbl>
              <c:idx val="1"/>
              <c:layout>
                <c:manualLayout>
                  <c:x val="0"/>
                  <c:y val="-2.494802494802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FE-4CBD-976E-20EA9C2346E7}"/>
                </c:ext>
              </c:extLst>
            </c:dLbl>
            <c:dLbl>
              <c:idx val="2"/>
              <c:layout>
                <c:manualLayout>
                  <c:x val="-5.7887120115774236E-3"/>
                  <c:y val="-1.1088011088011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FE-4CBD-976E-20EA9C23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BERT large uncased</c:v>
                </c:pt>
                <c:pt idx="1">
                  <c:v>BERT large cased</c:v>
                </c:pt>
                <c:pt idx="2">
                  <c:v>RoBERTa large</c:v>
                </c:pt>
              </c:strCache>
            </c:strRef>
          </c:cat>
          <c:val>
            <c:numRef>
              <c:f>Sheet2!$B$2:$D$2</c:f>
              <c:numCache>
                <c:formatCode>0.0</c:formatCode>
                <c:ptCount val="3"/>
                <c:pt idx="0">
                  <c:v>68.400000000000006</c:v>
                </c:pt>
                <c:pt idx="1">
                  <c:v>67.760000000000005</c:v>
                </c:pt>
                <c:pt idx="2">
                  <c:v>70.06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FE-4CBD-976E-20EA9C2346E7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Acc-ST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2.772002772002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FE-4CBD-976E-20EA9C2346E7}"/>
                </c:ext>
              </c:extLst>
            </c:dLbl>
            <c:dLbl>
              <c:idx val="1"/>
              <c:layout>
                <c:manualLayout>
                  <c:x val="-1.9295706705258788E-3"/>
                  <c:y val="-1.9404019404019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FE-4CBD-976E-20EA9C2346E7}"/>
                </c:ext>
              </c:extLst>
            </c:dLbl>
            <c:dLbl>
              <c:idx val="2"/>
              <c:layout>
                <c:manualLayout>
                  <c:x val="-5.7887120115774236E-3"/>
                  <c:y val="-2.4948024948024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FE-4CBD-976E-20EA9C23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BERT large uncased</c:v>
                </c:pt>
                <c:pt idx="1">
                  <c:v>BERT large cased</c:v>
                </c:pt>
                <c:pt idx="2">
                  <c:v>RoBERTa large</c:v>
                </c:pt>
              </c:strCache>
            </c:strRef>
          </c:cat>
          <c:val>
            <c:numRef>
              <c:f>Sheet2!$B$3:$D$3</c:f>
              <c:numCache>
                <c:formatCode>0.0</c:formatCode>
                <c:ptCount val="3"/>
                <c:pt idx="0">
                  <c:v>78.959999999999994</c:v>
                </c:pt>
                <c:pt idx="1">
                  <c:v>79.86</c:v>
                </c:pt>
                <c:pt idx="2">
                  <c:v>78.22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FE-4CBD-976E-20EA9C2346E7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Acc-T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3154848046309694E-2"/>
                  <c:y val="-8.3160083160083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FE-4CBD-976E-20EA9C2346E7}"/>
                </c:ext>
              </c:extLst>
            </c:dLbl>
            <c:dLbl>
              <c:idx val="1"/>
              <c:layout>
                <c:manualLayout>
                  <c:x val="2.3154848046309694E-2"/>
                  <c:y val="-8.3160083160083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FE-4CBD-976E-20EA9C2346E7}"/>
                </c:ext>
              </c:extLst>
            </c:dLbl>
            <c:dLbl>
              <c:idx val="2"/>
              <c:layout>
                <c:manualLayout>
                  <c:x val="1.3506994693680656E-2"/>
                  <c:y val="-1.3860013860013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FE-4CBD-976E-20EA9C23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BERT large uncased</c:v>
                </c:pt>
                <c:pt idx="1">
                  <c:v>BERT large cased</c:v>
                </c:pt>
                <c:pt idx="2">
                  <c:v>RoBERTa large</c:v>
                </c:pt>
              </c:strCache>
            </c:strRef>
          </c:cat>
          <c:val>
            <c:numRef>
              <c:f>Sheet2!$B$4:$D$4</c:f>
              <c:numCache>
                <c:formatCode>0.0</c:formatCode>
                <c:ptCount val="3"/>
                <c:pt idx="0">
                  <c:v>99.76</c:v>
                </c:pt>
                <c:pt idx="1">
                  <c:v>99.73</c:v>
                </c:pt>
                <c:pt idx="2">
                  <c:v>99.75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FE-4CBD-976E-20EA9C234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6302591"/>
        <c:axId val="1485189887"/>
        <c:axId val="0"/>
      </c:bar3DChart>
      <c:catAx>
        <c:axId val="149630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5189887"/>
        <c:crosses val="autoZero"/>
        <c:auto val="1"/>
        <c:lblAlgn val="ctr"/>
        <c:lblOffset val="100"/>
        <c:noMultiLvlLbl val="0"/>
      </c:catAx>
      <c:valAx>
        <c:axId val="148518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302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FFFFFF">
          <a:lumMod val="85000"/>
        </a:srgb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Type Boundary</a:t>
            </a:r>
            <a:endParaRPr lang="en-US"/>
          </a:p>
        </c:rich>
      </c:tx>
      <c:layout>
        <c:manualLayout>
          <c:xMode val="edge"/>
          <c:yMode val="edge"/>
          <c:x val="0.4327502173683398"/>
          <c:y val="2.208419599723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Acc-SST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8919630080029711E-17"/>
                  <c:y val="-5.521048999309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A-4B85-B142-801D8C0F7E2E}"/>
                </c:ext>
              </c:extLst>
            </c:dLbl>
            <c:dLbl>
              <c:idx val="1"/>
              <c:layout>
                <c:manualLayout>
                  <c:x val="2.0639834881320948E-3"/>
                  <c:y val="-8.2815734989648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A-4B85-B142-801D8C0F7E2E}"/>
                </c:ext>
              </c:extLst>
            </c:dLbl>
            <c:dLbl>
              <c:idx val="2"/>
              <c:layout>
                <c:manualLayout>
                  <c:x val="0"/>
                  <c:y val="-1.6563146997929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A-4B85-B142-801D8C0F7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Sheet2!$E$1:$G$1</c:f>
              <c:strCache>
                <c:ptCount val="3"/>
                <c:pt idx="0">
                  <c:v>BERT large uncased</c:v>
                </c:pt>
                <c:pt idx="1">
                  <c:v>BERT large cased</c:v>
                </c:pt>
                <c:pt idx="2">
                  <c:v>RoBERTa large*</c:v>
                </c:pt>
              </c:strCache>
            </c:strRef>
          </c:cat>
          <c:val>
            <c:numRef>
              <c:f>Sheet2!$E$2:$G$2</c:f>
              <c:numCache>
                <c:formatCode>0.0</c:formatCode>
                <c:ptCount val="3"/>
                <c:pt idx="0">
                  <c:v>71.09</c:v>
                </c:pt>
                <c:pt idx="1">
                  <c:v>69.5</c:v>
                </c:pt>
                <c:pt idx="2">
                  <c:v>69.58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EA-4B85-B142-801D8C0F7E2E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Acc-ST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8.2815734989648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A-4B85-B142-801D8C0F7E2E}"/>
                </c:ext>
              </c:extLst>
            </c:dLbl>
            <c:dLbl>
              <c:idx val="1"/>
              <c:layout>
                <c:manualLayout>
                  <c:x val="0"/>
                  <c:y val="-1.6563146997929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A-4B85-B142-801D8C0F7E2E}"/>
                </c:ext>
              </c:extLst>
            </c:dLbl>
            <c:dLbl>
              <c:idx val="2"/>
              <c:layout>
                <c:manualLayout>
                  <c:x val="0"/>
                  <c:y val="-1.6563146997929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EA-4B85-B142-801D8C0F7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Sheet2!$E$1:$G$1</c:f>
              <c:strCache>
                <c:ptCount val="3"/>
                <c:pt idx="0">
                  <c:v>BERT large uncased</c:v>
                </c:pt>
                <c:pt idx="1">
                  <c:v>BERT large cased</c:v>
                </c:pt>
                <c:pt idx="2">
                  <c:v>RoBERTa large*</c:v>
                </c:pt>
              </c:strCache>
            </c:strRef>
          </c:cat>
          <c:val>
            <c:numRef>
              <c:f>Sheet2!$E$3:$G$3</c:f>
              <c:numCache>
                <c:formatCode>0.0</c:formatCode>
                <c:ptCount val="3"/>
                <c:pt idx="0">
                  <c:v>80.37</c:v>
                </c:pt>
                <c:pt idx="1">
                  <c:v>78.3</c:v>
                </c:pt>
                <c:pt idx="2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EA-4B85-B142-801D8C0F7E2E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Acc-T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6511867905056758E-2"/>
                  <c:y val="-8.281573498964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EA-4B85-B142-801D8C0F7E2E}"/>
                </c:ext>
              </c:extLst>
            </c:dLbl>
            <c:dLbl>
              <c:idx val="1"/>
              <c:layout>
                <c:manualLayout>
                  <c:x val="2.2703818369453045E-2"/>
                  <c:y val="-1.38026224982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EA-4B85-B142-801D8C0F7E2E}"/>
                </c:ext>
              </c:extLst>
            </c:dLbl>
            <c:dLbl>
              <c:idx val="2"/>
              <c:layout>
                <c:manualLayout>
                  <c:x val="2.4767801857584988E-2"/>
                  <c:y val="-2.4844720496894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EA-4B85-B142-801D8C0F7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Sheet2!$E$1:$G$1</c:f>
              <c:strCache>
                <c:ptCount val="3"/>
                <c:pt idx="0">
                  <c:v>BERT large uncased</c:v>
                </c:pt>
                <c:pt idx="1">
                  <c:v>BERT large cased</c:v>
                </c:pt>
                <c:pt idx="2">
                  <c:v>RoBERTa large*</c:v>
                </c:pt>
              </c:strCache>
            </c:strRef>
          </c:cat>
          <c:val>
            <c:numRef>
              <c:f>Sheet2!$E$4:$G$4</c:f>
              <c:numCache>
                <c:formatCode>0.0</c:formatCode>
                <c:ptCount val="3"/>
                <c:pt idx="0">
                  <c:v>99.85</c:v>
                </c:pt>
                <c:pt idx="1">
                  <c:v>99.83</c:v>
                </c:pt>
                <c:pt idx="2">
                  <c:v>99.84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BEA-4B85-B142-801D8C0F7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9018111"/>
        <c:axId val="1988636223"/>
        <c:axId val="0"/>
      </c:bar3DChart>
      <c:catAx>
        <c:axId val="1689018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636223"/>
        <c:crosses val="autoZero"/>
        <c:auto val="1"/>
        <c:lblAlgn val="ctr"/>
        <c:lblOffset val="100"/>
        <c:noMultiLvlLbl val="0"/>
      </c:catAx>
      <c:valAx>
        <c:axId val="198863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901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FFFFFF">
          <a:lumMod val="85000"/>
        </a:srgb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F8F1DD8-A3E7-48B0-A2A7-9CBB87DB9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9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83DB473-2A72-413F-8C50-C3B90B7D8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11E1CC-03DF-419B-88F8-0B2C7416C82A}" type="slidenum">
              <a:rPr lang="en-US" altLang="en-US" b="0" smtClean="0"/>
              <a:pPr eaLnBrk="1" hangingPunct="1"/>
              <a:t>1</a:t>
            </a:fld>
            <a:endParaRPr lang="en-US" altLang="en-US" b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" descr="satellite image of a hurricane storm's eye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3665538"/>
            <a:ext cx="8593137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74638" y="105092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800" b="0" dirty="0">
                <a:solidFill>
                  <a:srgbClr val="000000"/>
                </a:solidFill>
              </a:rPr>
              <a:t> IBM </a:t>
            </a:r>
            <a:r>
              <a:rPr lang="en-US" altLang="en-US" sz="800" b="0" i="1" dirty="0">
                <a:solidFill>
                  <a:srgbClr val="000000"/>
                </a:solidFill>
              </a:rPr>
              <a:t>Research</a:t>
            </a:r>
            <a:r>
              <a:rPr lang="en-US" altLang="en-US" sz="800" b="0" dirty="0">
                <a:solidFill>
                  <a:srgbClr val="000000"/>
                </a:solidFill>
              </a:rPr>
              <a:t> AI</a:t>
            </a:r>
            <a:endParaRPr lang="en-US" altLang="en-US" b="0" dirty="0">
              <a:solidFill>
                <a:srgbClr val="000000"/>
              </a:solidFill>
            </a:endParaRPr>
          </a:p>
        </p:txBody>
      </p:sp>
      <p:pic>
        <p:nvPicPr>
          <p:cNvPr id="7" name="Picture 12" descr="R120_G137_B251-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684213"/>
            <a:ext cx="5889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1"/>
          <p:cNvGrpSpPr>
            <a:grpSpLocks/>
          </p:cNvGrpSpPr>
          <p:nvPr userDrawn="1"/>
        </p:nvGrpSpPr>
        <p:grpSpPr bwMode="auto">
          <a:xfrm>
            <a:off x="274638" y="3665538"/>
            <a:ext cx="8594725" cy="2233612"/>
            <a:chOff x="160" y="2308"/>
            <a:chExt cx="5437" cy="1399"/>
          </a:xfrm>
        </p:grpSpPr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160" y="2308"/>
              <a:ext cx="858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160" y="2862"/>
              <a:ext cx="858" cy="289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160" y="3419"/>
              <a:ext cx="269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4739" y="2308"/>
              <a:ext cx="858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4739" y="2862"/>
              <a:ext cx="858" cy="289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5328" y="3419"/>
              <a:ext cx="269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  <p:sp>
          <p:nvSpPr>
            <p:cNvPr id="15" name="Freeform 28"/>
            <p:cNvSpPr>
              <a:spLocks/>
            </p:cNvSpPr>
            <p:nvPr/>
          </p:nvSpPr>
          <p:spPr bwMode="auto">
            <a:xfrm>
              <a:off x="1305" y="2308"/>
              <a:ext cx="2862" cy="288"/>
            </a:xfrm>
            <a:custGeom>
              <a:avLst/>
              <a:gdLst>
                <a:gd name="T0" fmla="*/ 0 w 2880"/>
                <a:gd name="T1" fmla="*/ 0 h 288"/>
                <a:gd name="T2" fmla="*/ 0 w 2880"/>
                <a:gd name="T3" fmla="*/ 288 h 288"/>
                <a:gd name="T4" fmla="*/ 2826 w 2880"/>
                <a:gd name="T5" fmla="*/ 288 h 288"/>
                <a:gd name="T6" fmla="*/ 2784 w 2880"/>
                <a:gd name="T7" fmla="*/ 256 h 288"/>
                <a:gd name="T8" fmla="*/ 2610 w 2880"/>
                <a:gd name="T9" fmla="*/ 134 h 288"/>
                <a:gd name="T10" fmla="*/ 2385 w 2880"/>
                <a:gd name="T11" fmla="*/ 46 h 288"/>
                <a:gd name="T12" fmla="*/ 2188 w 2880"/>
                <a:gd name="T13" fmla="*/ 10 h 288"/>
                <a:gd name="T14" fmla="*/ 2073 w 2880"/>
                <a:gd name="T15" fmla="*/ 0 h 288"/>
                <a:gd name="T16" fmla="*/ 0 w 2880"/>
                <a:gd name="T17" fmla="*/ 0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1305" y="2862"/>
              <a:ext cx="3174" cy="291"/>
            </a:xfrm>
            <a:custGeom>
              <a:avLst/>
              <a:gdLst>
                <a:gd name="T0" fmla="*/ 0 w 3194"/>
                <a:gd name="T1" fmla="*/ 0 h 290"/>
                <a:gd name="T2" fmla="*/ 0 w 3194"/>
                <a:gd name="T3" fmla="*/ 291 h 290"/>
                <a:gd name="T4" fmla="*/ 3134 w 3194"/>
                <a:gd name="T5" fmla="*/ 293 h 290"/>
                <a:gd name="T6" fmla="*/ 3128 w 3194"/>
                <a:gd name="T7" fmla="*/ 259 h 290"/>
                <a:gd name="T8" fmla="*/ 3100 w 3194"/>
                <a:gd name="T9" fmla="*/ 149 h 290"/>
                <a:gd name="T10" fmla="*/ 3060 w 3194"/>
                <a:gd name="T11" fmla="*/ 34 h 290"/>
                <a:gd name="T12" fmla="*/ 3045 w 3194"/>
                <a:gd name="T13" fmla="*/ 2 h 290"/>
                <a:gd name="T14" fmla="*/ 0 w 3194"/>
                <a:gd name="T15" fmla="*/ 0 h 2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30"/>
            <p:cNvSpPr>
              <a:spLocks/>
            </p:cNvSpPr>
            <p:nvPr/>
          </p:nvSpPr>
          <p:spPr bwMode="auto">
            <a:xfrm>
              <a:off x="3595" y="3417"/>
              <a:ext cx="916" cy="290"/>
            </a:xfrm>
            <a:custGeom>
              <a:avLst/>
              <a:gdLst>
                <a:gd name="T0" fmla="*/ 0 w 3194"/>
                <a:gd name="T1" fmla="*/ 290 h 290"/>
                <a:gd name="T2" fmla="*/ 0 w 3194"/>
                <a:gd name="T3" fmla="*/ 2 h 290"/>
                <a:gd name="T4" fmla="*/ 75 w 3194"/>
                <a:gd name="T5" fmla="*/ 0 h 290"/>
                <a:gd name="T6" fmla="*/ 75 w 3194"/>
                <a:gd name="T7" fmla="*/ 156 h 290"/>
                <a:gd name="T8" fmla="*/ 74 w 3194"/>
                <a:gd name="T9" fmla="*/ 254 h 290"/>
                <a:gd name="T10" fmla="*/ 74 w 3194"/>
                <a:gd name="T11" fmla="*/ 290 h 290"/>
                <a:gd name="T12" fmla="*/ 0 w 3194"/>
                <a:gd name="T13" fmla="*/ 290 h 2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1877" y="3419"/>
              <a:ext cx="858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endParaRPr lang="en-US" altLang="en-US" sz="2200" b="0">
                <a:solidFill>
                  <a:srgbClr val="7889FB"/>
                </a:solidFill>
              </a:endParaRPr>
            </a:p>
          </p:txBody>
        </p:sp>
      </p:grp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700" y="1417638"/>
            <a:ext cx="8729663" cy="2011362"/>
          </a:xfrm>
        </p:spPr>
        <p:txBody>
          <a:bodyPr anchor="b"/>
          <a:lstStyle>
            <a:lvl1pPr>
              <a:defRPr sz="3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528638"/>
            <a:ext cx="7769225" cy="530225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1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068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96D694E-CA19-4ACD-9A9B-71BA3DA68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0D28148-4AF4-44E6-A270-E2CD0BC38300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7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593725"/>
            <a:ext cx="2171700" cy="5761038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593725"/>
            <a:ext cx="6362700" cy="5761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D68DB66-17DA-4BF8-B26A-8DBFA40F1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4163" y="6537325"/>
            <a:ext cx="5943600" cy="18415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IBM Confidential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A812DFC-3AAA-4E96-9D5E-C646864B1540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7504E3C-AD1A-43B7-A4C1-0361E0BDF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4A51B96-E6DA-47B2-B7EA-5C1D0EA13B8B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5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CAD8E79-DCE9-4CFA-997C-BDE097973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F873313-F07C-4B7E-AFA1-19A7AFA60211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2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1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290D0B4-BD73-4EF3-BB44-EBAEEC52A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A6C25F3-9E62-4CE6-B5BD-69F5B62B5CB9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7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EA1C5EE-650E-460B-943A-18B38982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2E29BA-53B8-4CEB-8C96-A56375BE617D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CE2F3-6B17-40F6-A0A8-573D3BFCD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F706FD0-BBC1-415B-AB0D-0676F96DA4F3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20850BB-539B-49A1-A911-E1431501C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A640D65-3962-4788-AA4E-2415D59A4C67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0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D46D481-EF19-46AC-978E-946B66FF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6470329-395C-4E18-8D6D-0CC3BECA3FD1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7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B616C9E-C3D5-4D17-9499-D5C56225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F4440B7-67C9-4AB3-A3A9-99CCAA7875D8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68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 flipV="1">
            <a:off x="274638" y="54927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black">
          <a:xfrm>
            <a:off x="7213600" y="6537325"/>
            <a:ext cx="17478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800" b="0" dirty="0">
                <a:solidFill>
                  <a:schemeClr val="accent1">
                    <a:lumMod val="50000"/>
                  </a:schemeClr>
                </a:solidFill>
              </a:rPr>
              <a:t>Radu Florian</a:t>
            </a:r>
            <a:r>
              <a:rPr lang="en-US" altLang="en-US" sz="800" b="0" dirty="0">
                <a:solidFill>
                  <a:srgbClr val="000000"/>
                </a:solidFill>
              </a:rPr>
              <a:t>,  IBM </a:t>
            </a:r>
            <a:r>
              <a:rPr lang="en-US" altLang="en-US" sz="800" b="0" i="1" dirty="0">
                <a:solidFill>
                  <a:srgbClr val="000000"/>
                </a:solidFill>
              </a:rPr>
              <a:t>Research</a:t>
            </a:r>
            <a:r>
              <a:rPr lang="en-US" altLang="en-US" sz="800" b="0" dirty="0">
                <a:solidFill>
                  <a:srgbClr val="000000"/>
                </a:solidFill>
              </a:rPr>
              <a:t> AI</a:t>
            </a:r>
            <a:endParaRPr lang="en-US" altLang="en-US" b="0" dirty="0">
              <a:solidFill>
                <a:srgbClr val="000000"/>
              </a:solidFill>
            </a:endParaRP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82563" y="6537325"/>
            <a:ext cx="3667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 b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2C972E-1E95-4BEF-9C19-7FD2D2A7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537325"/>
            <a:ext cx="1004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 b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D12ACF-3803-44CE-9F34-4DC722FBC0BC}" type="datetime3">
              <a:rPr lang="en-US"/>
              <a:pPr>
                <a:defRPr/>
              </a:pPr>
              <a:t>12 November 2019</a:t>
            </a:fld>
            <a:endParaRPr lang="en-US"/>
          </a:p>
        </p:txBody>
      </p:sp>
      <p:pic>
        <p:nvPicPr>
          <p:cNvPr id="1032" name="Picture 10" descr="R120_G137_B251-2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593725"/>
            <a:ext cx="8686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charset="0"/>
        </a:defRPr>
      </a:lvl9pPr>
    </p:titleStyle>
    <p:bodyStyle>
      <a:lvl1pPr marL="173038" indent="-17303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855663" indent="-173038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+mn-lt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5pPr>
      <a:lvl6pPr marL="19970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6pPr>
      <a:lvl7pPr marL="24542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7pPr>
      <a:lvl8pPr marL="29114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8pPr>
      <a:lvl9pPr marL="33686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huggingface/transformer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436632" y="1589325"/>
            <a:ext cx="8707368" cy="1131887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Cascaded Fine-Grained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			Named Entity Recognition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9913" y="2794000"/>
            <a:ext cx="5791200" cy="295650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396874" y="6426885"/>
            <a:ext cx="74052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chemeClr val="hlink"/>
              </a:buClr>
            </a:pPr>
            <a:r>
              <a:rPr lang="en-US" altLang="en-US" sz="1500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Parul Awasthy, Taesun Moon, Jian Ni, </a:t>
            </a:r>
            <a:r>
              <a:rPr lang="en-US" altLang="en-US" sz="15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Radu Florian</a:t>
            </a:r>
          </a:p>
        </p:txBody>
      </p:sp>
      <p:pic>
        <p:nvPicPr>
          <p:cNvPr id="1026" name="Picture 2" descr="Image result for sesame street bert">
            <a:extLst>
              <a:ext uri="{FF2B5EF4-FFF2-40B4-BE49-F238E27FC236}">
                <a16:creationId xmlns:a16="http://schemas.microsoft.com/office/drawing/2014/main" id="{9D5C3D3D-9854-4151-B8A3-E0E47170D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404" y="2721212"/>
            <a:ext cx="938964" cy="93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103-5E5D-411B-9DF7-17AE7780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61" y="501"/>
            <a:ext cx="8686800" cy="639763"/>
          </a:xfrm>
        </p:spPr>
        <p:txBody>
          <a:bodyPr/>
          <a:lstStyle/>
          <a:p>
            <a:r>
              <a:rPr lang="en-US" dirty="0"/>
              <a:t>Fine-grained NER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871204-8C26-4839-A5D4-DD2855AAD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CE2F3-6B17-40F6-A0A8-573D3BFCD3E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46AD255-345B-49E3-8565-6901BD1FE686}"/>
              </a:ext>
            </a:extLst>
          </p:cNvPr>
          <p:cNvSpPr txBox="1"/>
          <p:nvPr/>
        </p:nvSpPr>
        <p:spPr>
          <a:xfrm>
            <a:off x="1358270" y="513719"/>
            <a:ext cx="112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Y</a:t>
            </a:r>
            <a:r>
              <a:rPr lang="en-US" baseline="40000" dirty="0"/>
              <a:t>^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10BF035E-4C0A-423E-AE4B-7D45C2931995}"/>
              </a:ext>
            </a:extLst>
          </p:cNvPr>
          <p:cNvSpPr/>
          <p:nvPr/>
        </p:nvSpPr>
        <p:spPr>
          <a:xfrm>
            <a:off x="2202141" y="2893177"/>
            <a:ext cx="293014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0D7FBFCC-B947-4FF3-B339-1609AE449E35}"/>
              </a:ext>
            </a:extLst>
          </p:cNvPr>
          <p:cNvSpPr/>
          <p:nvPr/>
        </p:nvSpPr>
        <p:spPr>
          <a:xfrm>
            <a:off x="3519374" y="2893175"/>
            <a:ext cx="293014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BCC27DF3-7553-4BE4-938B-CE499ABE460E}"/>
              </a:ext>
            </a:extLst>
          </p:cNvPr>
          <p:cNvSpPr/>
          <p:nvPr/>
        </p:nvSpPr>
        <p:spPr>
          <a:xfrm>
            <a:off x="2849492" y="2900053"/>
            <a:ext cx="293014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50C87FB4-9E52-4132-8BAB-BCFE7696E383}"/>
              </a:ext>
            </a:extLst>
          </p:cNvPr>
          <p:cNvSpPr/>
          <p:nvPr/>
        </p:nvSpPr>
        <p:spPr>
          <a:xfrm>
            <a:off x="2187876" y="3376383"/>
            <a:ext cx="305112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ED01F4E-6F0B-4106-BA68-316788E86E13}"/>
              </a:ext>
            </a:extLst>
          </p:cNvPr>
          <p:cNvSpPr/>
          <p:nvPr/>
        </p:nvSpPr>
        <p:spPr>
          <a:xfrm>
            <a:off x="3474435" y="3381352"/>
            <a:ext cx="305112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A32141DA-EB02-4F34-8A22-05F67CE2392A}"/>
              </a:ext>
            </a:extLst>
          </p:cNvPr>
          <p:cNvSpPr/>
          <p:nvPr/>
        </p:nvSpPr>
        <p:spPr>
          <a:xfrm>
            <a:off x="2835935" y="3386321"/>
            <a:ext cx="305112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AF336288-5437-4D22-B794-225F5A77BD65}"/>
              </a:ext>
            </a:extLst>
          </p:cNvPr>
          <p:cNvSpPr/>
          <p:nvPr/>
        </p:nvSpPr>
        <p:spPr>
          <a:xfrm>
            <a:off x="6921443" y="2916576"/>
            <a:ext cx="293014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AA86697F-4367-45F6-85AF-00C7E8771FEF}"/>
              </a:ext>
            </a:extLst>
          </p:cNvPr>
          <p:cNvSpPr/>
          <p:nvPr/>
        </p:nvSpPr>
        <p:spPr>
          <a:xfrm>
            <a:off x="6909345" y="3376382"/>
            <a:ext cx="305112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99402509-0B29-443D-BC34-DF12E879ED9E}"/>
              </a:ext>
            </a:extLst>
          </p:cNvPr>
          <p:cNvCxnSpPr>
            <a:cxnSpLocks/>
            <a:stCxn id="216" idx="0"/>
            <a:endCxn id="213" idx="4"/>
          </p:cNvCxnSpPr>
          <p:nvPr/>
        </p:nvCxnSpPr>
        <p:spPr>
          <a:xfrm flipV="1">
            <a:off x="2340431" y="3157156"/>
            <a:ext cx="8217" cy="219227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AAE00D16-32E8-468C-A17C-2C027D004ECA}"/>
              </a:ext>
            </a:extLst>
          </p:cNvPr>
          <p:cNvCxnSpPr>
            <a:cxnSpLocks/>
            <a:stCxn id="218" idx="0"/>
            <a:endCxn id="215" idx="4"/>
          </p:cNvCxnSpPr>
          <p:nvPr/>
        </p:nvCxnSpPr>
        <p:spPr>
          <a:xfrm flipV="1">
            <a:off x="2988491" y="3164032"/>
            <a:ext cx="7508" cy="22228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9D888B70-E95A-451E-AF6D-EB2A15C32CCD}"/>
              </a:ext>
            </a:extLst>
          </p:cNvPr>
          <p:cNvCxnSpPr>
            <a:cxnSpLocks/>
            <a:stCxn id="217" idx="0"/>
            <a:endCxn id="214" idx="4"/>
          </p:cNvCxnSpPr>
          <p:nvPr/>
        </p:nvCxnSpPr>
        <p:spPr>
          <a:xfrm flipV="1">
            <a:off x="3626991" y="3157154"/>
            <a:ext cx="38892" cy="22419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1F4ACE6D-80E4-4BC8-ADE8-D5407EAC1300}"/>
              </a:ext>
            </a:extLst>
          </p:cNvPr>
          <p:cNvCxnSpPr>
            <a:cxnSpLocks/>
            <a:stCxn id="220" idx="0"/>
            <a:endCxn id="219" idx="4"/>
          </p:cNvCxnSpPr>
          <p:nvPr/>
        </p:nvCxnSpPr>
        <p:spPr>
          <a:xfrm flipV="1">
            <a:off x="7061901" y="3180554"/>
            <a:ext cx="6049" cy="19582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id="{BEA10053-F7EA-48B9-8C23-0E0ACD193896}"/>
              </a:ext>
            </a:extLst>
          </p:cNvPr>
          <p:cNvCxnSpPr>
            <a:cxnSpLocks/>
            <a:stCxn id="216" idx="0"/>
            <a:endCxn id="215" idx="4"/>
          </p:cNvCxnSpPr>
          <p:nvPr/>
        </p:nvCxnSpPr>
        <p:spPr>
          <a:xfrm flipV="1">
            <a:off x="2340431" y="3164032"/>
            <a:ext cx="655568" cy="21235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24EF8054-9A39-4952-A21D-44A663C52B0C}"/>
              </a:ext>
            </a:extLst>
          </p:cNvPr>
          <p:cNvCxnSpPr>
            <a:cxnSpLocks/>
            <a:stCxn id="218" idx="0"/>
            <a:endCxn id="214" idx="4"/>
          </p:cNvCxnSpPr>
          <p:nvPr/>
        </p:nvCxnSpPr>
        <p:spPr>
          <a:xfrm flipV="1">
            <a:off x="2988491" y="3157154"/>
            <a:ext cx="677391" cy="229167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8CC81585-D6C5-43B9-93D3-09684706392F}"/>
              </a:ext>
            </a:extLst>
          </p:cNvPr>
          <p:cNvCxnSpPr>
            <a:cxnSpLocks/>
            <a:stCxn id="216" idx="0"/>
            <a:endCxn id="219" idx="4"/>
          </p:cNvCxnSpPr>
          <p:nvPr/>
        </p:nvCxnSpPr>
        <p:spPr>
          <a:xfrm flipV="1">
            <a:off x="2340431" y="3180554"/>
            <a:ext cx="4727519" cy="19582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F8E9B0E8-511E-4E98-838C-B323C8475D0E}"/>
              </a:ext>
            </a:extLst>
          </p:cNvPr>
          <p:cNvCxnSpPr>
            <a:cxnSpLocks/>
            <a:stCxn id="216" idx="0"/>
            <a:endCxn id="214" idx="4"/>
          </p:cNvCxnSpPr>
          <p:nvPr/>
        </p:nvCxnSpPr>
        <p:spPr>
          <a:xfrm flipV="1">
            <a:off x="2340431" y="3157154"/>
            <a:ext cx="1325451" cy="21922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3DE4F116-C4BC-43E4-8AA8-40190059313D}"/>
              </a:ext>
            </a:extLst>
          </p:cNvPr>
          <p:cNvCxnSpPr>
            <a:cxnSpLocks/>
            <a:stCxn id="216" idx="0"/>
            <a:endCxn id="219" idx="4"/>
          </p:cNvCxnSpPr>
          <p:nvPr/>
        </p:nvCxnSpPr>
        <p:spPr>
          <a:xfrm flipV="1">
            <a:off x="2340431" y="3180554"/>
            <a:ext cx="4727519" cy="19582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4F0CB28B-1AA7-41DE-81C8-7C39E8883164}"/>
              </a:ext>
            </a:extLst>
          </p:cNvPr>
          <p:cNvCxnSpPr>
            <a:cxnSpLocks/>
            <a:stCxn id="218" idx="0"/>
            <a:endCxn id="219" idx="4"/>
          </p:cNvCxnSpPr>
          <p:nvPr/>
        </p:nvCxnSpPr>
        <p:spPr>
          <a:xfrm flipV="1">
            <a:off x="2988491" y="3180554"/>
            <a:ext cx="4079459" cy="205766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2F44C102-9841-460A-AB0C-F386352EDF8F}"/>
              </a:ext>
            </a:extLst>
          </p:cNvPr>
          <p:cNvCxnSpPr>
            <a:cxnSpLocks/>
            <a:stCxn id="218" idx="0"/>
            <a:endCxn id="213" idx="4"/>
          </p:cNvCxnSpPr>
          <p:nvPr/>
        </p:nvCxnSpPr>
        <p:spPr>
          <a:xfrm flipH="1" flipV="1">
            <a:off x="2348649" y="3157156"/>
            <a:ext cx="639842" cy="229165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FAD7516A-673C-4530-81E8-8CF0260A054D}"/>
              </a:ext>
            </a:extLst>
          </p:cNvPr>
          <p:cNvCxnSpPr>
            <a:cxnSpLocks/>
            <a:stCxn id="217" idx="0"/>
            <a:endCxn id="213" idx="4"/>
          </p:cNvCxnSpPr>
          <p:nvPr/>
        </p:nvCxnSpPr>
        <p:spPr>
          <a:xfrm flipH="1" flipV="1">
            <a:off x="2348649" y="3157156"/>
            <a:ext cx="1278342" cy="224196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94ABDE3C-44ED-430D-BEC2-A8FEDA19E1D8}"/>
              </a:ext>
            </a:extLst>
          </p:cNvPr>
          <p:cNvCxnSpPr>
            <a:cxnSpLocks/>
            <a:stCxn id="220" idx="0"/>
            <a:endCxn id="214" idx="4"/>
          </p:cNvCxnSpPr>
          <p:nvPr/>
        </p:nvCxnSpPr>
        <p:spPr>
          <a:xfrm flipH="1" flipV="1">
            <a:off x="3665882" y="3157154"/>
            <a:ext cx="3396019" cy="21922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4150A974-B401-4670-BEB2-802BEA9F2033}"/>
              </a:ext>
            </a:extLst>
          </p:cNvPr>
          <p:cNvCxnSpPr>
            <a:cxnSpLocks/>
            <a:stCxn id="220" idx="0"/>
            <a:endCxn id="213" idx="4"/>
          </p:cNvCxnSpPr>
          <p:nvPr/>
        </p:nvCxnSpPr>
        <p:spPr>
          <a:xfrm flipH="1" flipV="1">
            <a:off x="2348649" y="3157156"/>
            <a:ext cx="4713252" cy="219226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DF563456-701A-4C9F-B108-028509A57544}"/>
              </a:ext>
            </a:extLst>
          </p:cNvPr>
          <p:cNvCxnSpPr>
            <a:cxnSpLocks/>
            <a:stCxn id="220" idx="0"/>
            <a:endCxn id="213" idx="4"/>
          </p:cNvCxnSpPr>
          <p:nvPr/>
        </p:nvCxnSpPr>
        <p:spPr>
          <a:xfrm flipH="1" flipV="1">
            <a:off x="2348649" y="3157156"/>
            <a:ext cx="4713252" cy="219226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1FF32ACC-D213-43B7-8E3B-CF7FA18FF345}"/>
              </a:ext>
            </a:extLst>
          </p:cNvPr>
          <p:cNvCxnSpPr>
            <a:cxnSpLocks/>
            <a:stCxn id="266" idx="0"/>
            <a:endCxn id="216" idx="4"/>
          </p:cNvCxnSpPr>
          <p:nvPr/>
        </p:nvCxnSpPr>
        <p:spPr>
          <a:xfrm flipV="1">
            <a:off x="2340431" y="3640362"/>
            <a:ext cx="0" cy="15384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C9E35DA0-AF63-4D46-8E0A-ABA6FFBDEC4A}"/>
              </a:ext>
            </a:extLst>
          </p:cNvPr>
          <p:cNvCxnSpPr>
            <a:cxnSpLocks/>
            <a:stCxn id="213" idx="0"/>
          </p:cNvCxnSpPr>
          <p:nvPr/>
        </p:nvCxnSpPr>
        <p:spPr>
          <a:xfrm flipH="1" flipV="1">
            <a:off x="2340431" y="2731787"/>
            <a:ext cx="8217" cy="16139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689357AB-F068-4BD6-A6F7-DEA418638E1E}"/>
              </a:ext>
            </a:extLst>
          </p:cNvPr>
          <p:cNvCxnSpPr>
            <a:cxnSpLocks/>
            <a:stCxn id="215" idx="0"/>
          </p:cNvCxnSpPr>
          <p:nvPr/>
        </p:nvCxnSpPr>
        <p:spPr>
          <a:xfrm flipV="1">
            <a:off x="2995999" y="2731787"/>
            <a:ext cx="0" cy="168266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4C407E58-F852-46DB-B1D4-9E4FA574A4B6}"/>
              </a:ext>
            </a:extLst>
          </p:cNvPr>
          <p:cNvCxnSpPr>
            <a:cxnSpLocks/>
            <a:stCxn id="214" idx="0"/>
          </p:cNvCxnSpPr>
          <p:nvPr/>
        </p:nvCxnSpPr>
        <p:spPr>
          <a:xfrm flipV="1">
            <a:off x="3665882" y="2731787"/>
            <a:ext cx="0" cy="16138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0" name="Straight Arrow Connector 239">
            <a:extLst>
              <a:ext uri="{FF2B5EF4-FFF2-40B4-BE49-F238E27FC236}">
                <a16:creationId xmlns:a16="http://schemas.microsoft.com/office/drawing/2014/main" id="{7DB691E7-20D6-4528-A70D-9123D1590024}"/>
              </a:ext>
            </a:extLst>
          </p:cNvPr>
          <p:cNvCxnSpPr>
            <a:cxnSpLocks/>
            <a:stCxn id="219" idx="0"/>
          </p:cNvCxnSpPr>
          <p:nvPr/>
        </p:nvCxnSpPr>
        <p:spPr>
          <a:xfrm flipH="1" flipV="1">
            <a:off x="7067949" y="2731787"/>
            <a:ext cx="1" cy="18478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673DC659-E3FD-464E-A0C4-CE4B8650D3D1}"/>
              </a:ext>
            </a:extLst>
          </p:cNvPr>
          <p:cNvCxnSpPr>
            <a:cxnSpLocks/>
            <a:stCxn id="265" idx="0"/>
            <a:endCxn id="218" idx="4"/>
          </p:cNvCxnSpPr>
          <p:nvPr/>
        </p:nvCxnSpPr>
        <p:spPr>
          <a:xfrm flipV="1">
            <a:off x="2987257" y="3650300"/>
            <a:ext cx="1234" cy="143902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3FC54C7B-C6C7-4723-8883-118CBC3577D4}"/>
              </a:ext>
            </a:extLst>
          </p:cNvPr>
          <p:cNvCxnSpPr>
            <a:cxnSpLocks/>
            <a:stCxn id="267" idx="0"/>
            <a:endCxn id="217" idx="4"/>
          </p:cNvCxnSpPr>
          <p:nvPr/>
        </p:nvCxnSpPr>
        <p:spPr>
          <a:xfrm flipH="1" flipV="1">
            <a:off x="3626991" y="3645331"/>
            <a:ext cx="2166" cy="14887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1B296863-4394-4A87-A0A3-B288575D5C87}"/>
              </a:ext>
            </a:extLst>
          </p:cNvPr>
          <p:cNvCxnSpPr>
            <a:cxnSpLocks/>
            <a:stCxn id="217" idx="0"/>
            <a:endCxn id="219" idx="4"/>
          </p:cNvCxnSpPr>
          <p:nvPr/>
        </p:nvCxnSpPr>
        <p:spPr>
          <a:xfrm flipV="1">
            <a:off x="3626991" y="3180554"/>
            <a:ext cx="3440960" cy="200797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4287E658-292B-4B5C-AA57-1C8BDC1C5D9E}"/>
              </a:ext>
            </a:extLst>
          </p:cNvPr>
          <p:cNvCxnSpPr>
            <a:cxnSpLocks/>
          </p:cNvCxnSpPr>
          <p:nvPr/>
        </p:nvCxnSpPr>
        <p:spPr>
          <a:xfrm flipH="1" flipV="1">
            <a:off x="7055995" y="3638462"/>
            <a:ext cx="2166" cy="14887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5DD68940-4011-40D7-9233-13022DE827EE}"/>
              </a:ext>
            </a:extLst>
          </p:cNvPr>
          <p:cNvCxnSpPr>
            <a:cxnSpLocks/>
            <a:stCxn id="217" idx="0"/>
            <a:endCxn id="215" idx="4"/>
          </p:cNvCxnSpPr>
          <p:nvPr/>
        </p:nvCxnSpPr>
        <p:spPr>
          <a:xfrm flipH="1" flipV="1">
            <a:off x="2995999" y="3164032"/>
            <a:ext cx="630991" cy="21732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46" name="Oval 245">
            <a:extLst>
              <a:ext uri="{FF2B5EF4-FFF2-40B4-BE49-F238E27FC236}">
                <a16:creationId xmlns:a16="http://schemas.microsoft.com/office/drawing/2014/main" id="{1632F478-32F7-437C-A484-E59B9BA1709B}"/>
              </a:ext>
            </a:extLst>
          </p:cNvPr>
          <p:cNvSpPr/>
          <p:nvPr/>
        </p:nvSpPr>
        <p:spPr>
          <a:xfrm>
            <a:off x="4775586" y="2887759"/>
            <a:ext cx="293014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3789F677-5320-4AF9-961F-566430ED8A47}"/>
              </a:ext>
            </a:extLst>
          </p:cNvPr>
          <p:cNvSpPr/>
          <p:nvPr/>
        </p:nvSpPr>
        <p:spPr>
          <a:xfrm>
            <a:off x="4105703" y="2894637"/>
            <a:ext cx="293014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98784869-17B7-4F53-8573-200DF098D0A1}"/>
              </a:ext>
            </a:extLst>
          </p:cNvPr>
          <p:cNvSpPr/>
          <p:nvPr/>
        </p:nvSpPr>
        <p:spPr>
          <a:xfrm>
            <a:off x="4730646" y="3375936"/>
            <a:ext cx="305112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EAF0DB49-E73C-499B-A960-65962C6446F6}"/>
              </a:ext>
            </a:extLst>
          </p:cNvPr>
          <p:cNvSpPr/>
          <p:nvPr/>
        </p:nvSpPr>
        <p:spPr>
          <a:xfrm>
            <a:off x="4092146" y="3380905"/>
            <a:ext cx="305112" cy="26397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9E7E3037-9DD9-48A3-B16C-B1853277614C}"/>
              </a:ext>
            </a:extLst>
          </p:cNvPr>
          <p:cNvCxnSpPr>
            <a:cxnSpLocks/>
            <a:stCxn id="249" idx="0"/>
            <a:endCxn id="247" idx="4"/>
          </p:cNvCxnSpPr>
          <p:nvPr/>
        </p:nvCxnSpPr>
        <p:spPr>
          <a:xfrm flipV="1">
            <a:off x="4244702" y="3158616"/>
            <a:ext cx="7508" cy="22228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CAD7391C-55DC-473F-B15D-B8BFE033282A}"/>
              </a:ext>
            </a:extLst>
          </p:cNvPr>
          <p:cNvCxnSpPr>
            <a:cxnSpLocks/>
            <a:stCxn id="248" idx="0"/>
            <a:endCxn id="246" idx="4"/>
          </p:cNvCxnSpPr>
          <p:nvPr/>
        </p:nvCxnSpPr>
        <p:spPr>
          <a:xfrm flipV="1">
            <a:off x="4883202" y="3151738"/>
            <a:ext cx="38892" cy="22419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17DFF0A6-F2EA-4E09-950F-00EAC1578369}"/>
              </a:ext>
            </a:extLst>
          </p:cNvPr>
          <p:cNvCxnSpPr>
            <a:cxnSpLocks/>
            <a:stCxn id="249" idx="0"/>
            <a:endCxn id="246" idx="4"/>
          </p:cNvCxnSpPr>
          <p:nvPr/>
        </p:nvCxnSpPr>
        <p:spPr>
          <a:xfrm flipV="1">
            <a:off x="4244702" y="3151738"/>
            <a:ext cx="677391" cy="229167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EC81702E-734F-4183-BE6F-C0B9436B791F}"/>
              </a:ext>
            </a:extLst>
          </p:cNvPr>
          <p:cNvCxnSpPr>
            <a:cxnSpLocks/>
            <a:endCxn id="249" idx="4"/>
          </p:cNvCxnSpPr>
          <p:nvPr/>
        </p:nvCxnSpPr>
        <p:spPr>
          <a:xfrm flipV="1">
            <a:off x="4243468" y="3644883"/>
            <a:ext cx="1234" cy="143902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9472DD5E-AFA0-4956-ACD4-9DEF6DD72E08}"/>
              </a:ext>
            </a:extLst>
          </p:cNvPr>
          <p:cNvCxnSpPr>
            <a:cxnSpLocks/>
            <a:endCxn id="248" idx="4"/>
          </p:cNvCxnSpPr>
          <p:nvPr/>
        </p:nvCxnSpPr>
        <p:spPr>
          <a:xfrm flipH="1" flipV="1">
            <a:off x="4883202" y="3639915"/>
            <a:ext cx="2166" cy="14887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D07A93A4-EF7C-48BB-9F92-4285E7075606}"/>
              </a:ext>
            </a:extLst>
          </p:cNvPr>
          <p:cNvCxnSpPr>
            <a:cxnSpLocks/>
            <a:stCxn id="248" idx="0"/>
            <a:endCxn id="247" idx="4"/>
          </p:cNvCxnSpPr>
          <p:nvPr/>
        </p:nvCxnSpPr>
        <p:spPr>
          <a:xfrm flipH="1" flipV="1">
            <a:off x="4252210" y="3158616"/>
            <a:ext cx="630991" cy="21732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9718B3E5-FBC2-466D-9A01-1DB20892516C}"/>
              </a:ext>
            </a:extLst>
          </p:cNvPr>
          <p:cNvCxnSpPr>
            <a:cxnSpLocks/>
          </p:cNvCxnSpPr>
          <p:nvPr/>
        </p:nvCxnSpPr>
        <p:spPr>
          <a:xfrm flipV="1">
            <a:off x="4269239" y="2755187"/>
            <a:ext cx="0" cy="16138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63835207-F19C-41D4-9C78-DE181F692ED0}"/>
              </a:ext>
            </a:extLst>
          </p:cNvPr>
          <p:cNvCxnSpPr>
            <a:cxnSpLocks/>
          </p:cNvCxnSpPr>
          <p:nvPr/>
        </p:nvCxnSpPr>
        <p:spPr>
          <a:xfrm flipV="1">
            <a:off x="4938575" y="2738665"/>
            <a:ext cx="0" cy="161388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C3DF1CA-3428-466C-8FF3-AA0E634F629D}"/>
              </a:ext>
            </a:extLst>
          </p:cNvPr>
          <p:cNvCxnSpPr>
            <a:cxnSpLocks/>
          </p:cNvCxnSpPr>
          <p:nvPr/>
        </p:nvCxnSpPr>
        <p:spPr>
          <a:xfrm flipH="1" flipV="1">
            <a:off x="3633235" y="3147550"/>
            <a:ext cx="630991" cy="21732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96918215-1FE5-4850-A66F-1FFFB36A77AC}"/>
              </a:ext>
            </a:extLst>
          </p:cNvPr>
          <p:cNvCxnSpPr>
            <a:cxnSpLocks/>
            <a:stCxn id="217" idx="0"/>
            <a:endCxn id="247" idx="4"/>
          </p:cNvCxnSpPr>
          <p:nvPr/>
        </p:nvCxnSpPr>
        <p:spPr>
          <a:xfrm flipV="1">
            <a:off x="3626991" y="3158616"/>
            <a:ext cx="625220" cy="222736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27C30983-2679-4235-9861-5EEF127BAD23}"/>
              </a:ext>
            </a:extLst>
          </p:cNvPr>
          <p:cNvCxnSpPr>
            <a:cxnSpLocks/>
            <a:stCxn id="248" idx="0"/>
            <a:endCxn id="219" idx="4"/>
          </p:cNvCxnSpPr>
          <p:nvPr/>
        </p:nvCxnSpPr>
        <p:spPr>
          <a:xfrm flipV="1">
            <a:off x="4883202" y="3180554"/>
            <a:ext cx="2184748" cy="19538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EB8069F7-D79D-4FC3-B002-0620DC730E4C}"/>
              </a:ext>
            </a:extLst>
          </p:cNvPr>
          <p:cNvCxnSpPr>
            <a:cxnSpLocks/>
            <a:stCxn id="249" idx="0"/>
            <a:endCxn id="219" idx="4"/>
          </p:cNvCxnSpPr>
          <p:nvPr/>
        </p:nvCxnSpPr>
        <p:spPr>
          <a:xfrm flipV="1">
            <a:off x="4244702" y="3180554"/>
            <a:ext cx="2823248" cy="20035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873547FF-53D6-4428-B0EF-24D1C3468621}"/>
              </a:ext>
            </a:extLst>
          </p:cNvPr>
          <p:cNvCxnSpPr>
            <a:cxnSpLocks/>
            <a:stCxn id="220" idx="0"/>
            <a:endCxn id="247" idx="5"/>
          </p:cNvCxnSpPr>
          <p:nvPr/>
        </p:nvCxnSpPr>
        <p:spPr>
          <a:xfrm flipH="1" flipV="1">
            <a:off x="4355806" y="3119958"/>
            <a:ext cx="2706095" cy="256425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1CEAFFF0-269A-4BF8-82F2-491FBCF5330C}"/>
              </a:ext>
            </a:extLst>
          </p:cNvPr>
          <p:cNvCxnSpPr>
            <a:cxnSpLocks/>
            <a:stCxn id="220" idx="0"/>
            <a:endCxn id="246" idx="4"/>
          </p:cNvCxnSpPr>
          <p:nvPr/>
        </p:nvCxnSpPr>
        <p:spPr>
          <a:xfrm flipH="1" flipV="1">
            <a:off x="4922093" y="3151738"/>
            <a:ext cx="2139808" cy="224644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64" name="Rectangle 263">
            <a:extLst>
              <a:ext uri="{FF2B5EF4-FFF2-40B4-BE49-F238E27FC236}">
                <a16:creationId xmlns:a16="http://schemas.microsoft.com/office/drawing/2014/main" id="{2A4C50F3-BE93-4F30-A7BE-93436F40F2A6}"/>
              </a:ext>
            </a:extLst>
          </p:cNvPr>
          <p:cNvSpPr/>
          <p:nvPr/>
        </p:nvSpPr>
        <p:spPr>
          <a:xfrm>
            <a:off x="1999794" y="2348075"/>
            <a:ext cx="5381555" cy="1886980"/>
          </a:xfrm>
          <a:prstGeom prst="rect">
            <a:avLst/>
          </a:prstGeom>
          <a:solidFill>
            <a:srgbClr val="4472C4">
              <a:alpha val="66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FDEC7D2-2B8F-49B7-86E6-1E6A715DDBDE}"/>
              </a:ext>
            </a:extLst>
          </p:cNvPr>
          <p:cNvSpPr/>
          <p:nvPr/>
        </p:nvSpPr>
        <p:spPr>
          <a:xfrm>
            <a:off x="2705047" y="3794202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t1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CB354C24-E205-457B-BABB-A9ADB6448E58}"/>
              </a:ext>
            </a:extLst>
          </p:cNvPr>
          <p:cNvSpPr/>
          <p:nvPr/>
        </p:nvSpPr>
        <p:spPr>
          <a:xfrm>
            <a:off x="2058222" y="3794203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CLS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1CC7D014-1C26-4B16-A102-AA12A0614D2A}"/>
              </a:ext>
            </a:extLst>
          </p:cNvPr>
          <p:cNvSpPr/>
          <p:nvPr/>
        </p:nvSpPr>
        <p:spPr>
          <a:xfrm>
            <a:off x="3346947" y="3794202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t2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7E03E0AC-9C08-4DFC-AE7B-74A889F86D26}"/>
              </a:ext>
            </a:extLst>
          </p:cNvPr>
          <p:cNvSpPr/>
          <p:nvPr/>
        </p:nvSpPr>
        <p:spPr>
          <a:xfrm>
            <a:off x="4007285" y="3794202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t3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F9C8EC48-76F7-49C2-B42B-A190A4E6B369}"/>
              </a:ext>
            </a:extLst>
          </p:cNvPr>
          <p:cNvSpPr/>
          <p:nvPr/>
        </p:nvSpPr>
        <p:spPr>
          <a:xfrm>
            <a:off x="6752714" y="3802871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tn</a:t>
            </a:r>
            <a:endPara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A97C19D4-B37C-44A3-AB3A-79D61E01AD97}"/>
              </a:ext>
            </a:extLst>
          </p:cNvPr>
          <p:cNvSpPr/>
          <p:nvPr/>
        </p:nvSpPr>
        <p:spPr>
          <a:xfrm>
            <a:off x="4656365" y="3794202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t4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140295CB-9C7F-44AF-B293-27E9B1170BC1}"/>
              </a:ext>
            </a:extLst>
          </p:cNvPr>
          <p:cNvSpPr/>
          <p:nvPr/>
        </p:nvSpPr>
        <p:spPr>
          <a:xfrm>
            <a:off x="6046139" y="3802871"/>
            <a:ext cx="564419" cy="299063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tn-1</a:t>
            </a:r>
          </a:p>
        </p:txBody>
      </p: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90C98FB9-E329-498A-8872-6A897201FB45}"/>
              </a:ext>
            </a:extLst>
          </p:cNvPr>
          <p:cNvCxnSpPr>
            <a:cxnSpLocks/>
            <a:endCxn id="266" idx="2"/>
          </p:cNvCxnSpPr>
          <p:nvPr/>
        </p:nvCxnSpPr>
        <p:spPr>
          <a:xfrm flipV="1">
            <a:off x="2340431" y="4093267"/>
            <a:ext cx="0" cy="220037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998811DD-EB00-4687-8D27-37A958A179A8}"/>
              </a:ext>
            </a:extLst>
          </p:cNvPr>
          <p:cNvCxnSpPr>
            <a:cxnSpLocks/>
            <a:endCxn id="265" idx="2"/>
          </p:cNvCxnSpPr>
          <p:nvPr/>
        </p:nvCxnSpPr>
        <p:spPr>
          <a:xfrm flipV="1">
            <a:off x="2987257" y="4093265"/>
            <a:ext cx="0" cy="220038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4" name="Straight Arrow Connector 273">
            <a:extLst>
              <a:ext uri="{FF2B5EF4-FFF2-40B4-BE49-F238E27FC236}">
                <a16:creationId xmlns:a16="http://schemas.microsoft.com/office/drawing/2014/main" id="{5483F954-099E-4E63-908B-F38AF59E82B2}"/>
              </a:ext>
            </a:extLst>
          </p:cNvPr>
          <p:cNvCxnSpPr>
            <a:cxnSpLocks/>
            <a:endCxn id="267" idx="2"/>
          </p:cNvCxnSpPr>
          <p:nvPr/>
        </p:nvCxnSpPr>
        <p:spPr>
          <a:xfrm flipV="1">
            <a:off x="3629156" y="4093265"/>
            <a:ext cx="0" cy="220038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D6442BBA-859E-4BC6-B20D-AC113685F2EB}"/>
              </a:ext>
            </a:extLst>
          </p:cNvPr>
          <p:cNvCxnSpPr>
            <a:cxnSpLocks/>
            <a:endCxn id="268" idx="2"/>
          </p:cNvCxnSpPr>
          <p:nvPr/>
        </p:nvCxnSpPr>
        <p:spPr>
          <a:xfrm flipV="1">
            <a:off x="4287433" y="4093265"/>
            <a:ext cx="2062" cy="208850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08EC48D0-3911-488D-B13F-0F917D28C3EC}"/>
              </a:ext>
            </a:extLst>
          </p:cNvPr>
          <p:cNvCxnSpPr>
            <a:cxnSpLocks/>
          </p:cNvCxnSpPr>
          <p:nvPr/>
        </p:nvCxnSpPr>
        <p:spPr>
          <a:xfrm flipV="1">
            <a:off x="4943045" y="4072373"/>
            <a:ext cx="9657" cy="208850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C198008D-E3E3-4315-BC50-274017A74055}"/>
              </a:ext>
            </a:extLst>
          </p:cNvPr>
          <p:cNvCxnSpPr>
            <a:cxnSpLocks/>
            <a:endCxn id="271" idx="2"/>
          </p:cNvCxnSpPr>
          <p:nvPr/>
        </p:nvCxnSpPr>
        <p:spPr>
          <a:xfrm flipV="1">
            <a:off x="6328348" y="4101935"/>
            <a:ext cx="0" cy="200180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8" name="Straight Arrow Connector 277">
            <a:extLst>
              <a:ext uri="{FF2B5EF4-FFF2-40B4-BE49-F238E27FC236}">
                <a16:creationId xmlns:a16="http://schemas.microsoft.com/office/drawing/2014/main" id="{C09D16BD-5373-43D5-94BA-D8D30C2968E1}"/>
              </a:ext>
            </a:extLst>
          </p:cNvPr>
          <p:cNvCxnSpPr>
            <a:cxnSpLocks/>
          </p:cNvCxnSpPr>
          <p:nvPr/>
        </p:nvCxnSpPr>
        <p:spPr>
          <a:xfrm flipV="1">
            <a:off x="7016494" y="4101936"/>
            <a:ext cx="0" cy="200178"/>
          </a:xfrm>
          <a:prstGeom prst="straightConnector1">
            <a:avLst/>
          </a:prstGeom>
          <a:noFill/>
          <a:ln w="508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9" name="Straight Arrow Connector 278">
            <a:extLst>
              <a:ext uri="{FF2B5EF4-FFF2-40B4-BE49-F238E27FC236}">
                <a16:creationId xmlns:a16="http://schemas.microsoft.com/office/drawing/2014/main" id="{FEEA986F-B829-40B4-83A4-327B09E1D869}"/>
              </a:ext>
            </a:extLst>
          </p:cNvPr>
          <p:cNvCxnSpPr>
            <a:cxnSpLocks/>
          </p:cNvCxnSpPr>
          <p:nvPr/>
        </p:nvCxnSpPr>
        <p:spPr>
          <a:xfrm flipH="1">
            <a:off x="7164061" y="2674317"/>
            <a:ext cx="13898" cy="1421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80" name="Rectangle 279">
            <a:extLst>
              <a:ext uri="{FF2B5EF4-FFF2-40B4-BE49-F238E27FC236}">
                <a16:creationId xmlns:a16="http://schemas.microsoft.com/office/drawing/2014/main" id="{78F5FECE-2187-4C98-AF3F-95955FE8AD35}"/>
              </a:ext>
            </a:extLst>
          </p:cNvPr>
          <p:cNvSpPr/>
          <p:nvPr/>
        </p:nvSpPr>
        <p:spPr>
          <a:xfrm>
            <a:off x="2705047" y="2408951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t1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ED0511AC-D6D6-4C96-8ABB-C1F60986BC7E}"/>
              </a:ext>
            </a:extLst>
          </p:cNvPr>
          <p:cNvSpPr/>
          <p:nvPr/>
        </p:nvSpPr>
        <p:spPr>
          <a:xfrm>
            <a:off x="2058222" y="2408953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3FBFAF83-A6A1-4483-A2A1-D93358195E11}"/>
              </a:ext>
            </a:extLst>
          </p:cNvPr>
          <p:cNvSpPr/>
          <p:nvPr/>
        </p:nvSpPr>
        <p:spPr>
          <a:xfrm>
            <a:off x="3346947" y="2408951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t2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BEE416E-BED2-4291-9413-2831C97CEDC7}"/>
              </a:ext>
            </a:extLst>
          </p:cNvPr>
          <p:cNvSpPr/>
          <p:nvPr/>
        </p:nvSpPr>
        <p:spPr>
          <a:xfrm>
            <a:off x="4007285" y="2408951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t3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E675E45D-BC4C-4A9D-A771-03C02BB9946E}"/>
              </a:ext>
            </a:extLst>
          </p:cNvPr>
          <p:cNvSpPr/>
          <p:nvPr/>
        </p:nvSpPr>
        <p:spPr>
          <a:xfrm>
            <a:off x="6752714" y="2417621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600" b="0" i="0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tn</a:t>
            </a:r>
            <a:endPara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E512DDD1-96A8-4007-9654-87EA2C0BAD97}"/>
              </a:ext>
            </a:extLst>
          </p:cNvPr>
          <p:cNvSpPr/>
          <p:nvPr/>
        </p:nvSpPr>
        <p:spPr>
          <a:xfrm>
            <a:off x="4656365" y="2408951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t4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2F5E209D-F665-442A-B1C2-B362DA4811D3}"/>
              </a:ext>
            </a:extLst>
          </p:cNvPr>
          <p:cNvSpPr/>
          <p:nvPr/>
        </p:nvSpPr>
        <p:spPr>
          <a:xfrm>
            <a:off x="6046139" y="2417621"/>
            <a:ext cx="564419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tn-1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7BC9FA81-ABB2-487D-8A55-1D073D5D19BF}"/>
              </a:ext>
            </a:extLst>
          </p:cNvPr>
          <p:cNvSpPr txBox="1"/>
          <p:nvPr/>
        </p:nvSpPr>
        <p:spPr>
          <a:xfrm>
            <a:off x="2137756" y="4245502"/>
            <a:ext cx="5293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CLS            t1             t2            t3             t4              …..         t</a:t>
            </a:r>
            <a:r>
              <a:rPr lang="en-US" sz="1400" b="0" baseline="-25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n-1</a:t>
            </a:r>
            <a:r>
              <a:rPr lang="en-US" sz="14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  </a:t>
            </a:r>
            <a:r>
              <a:rPr lang="en-US" sz="1400" b="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tn</a:t>
            </a:r>
            <a:endParaRPr lang="en-US" sz="1400" b="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0D5399D0-D38E-4995-B76E-3EFFBA0931A2}"/>
              </a:ext>
            </a:extLst>
          </p:cNvPr>
          <p:cNvSpPr/>
          <p:nvPr/>
        </p:nvSpPr>
        <p:spPr>
          <a:xfrm>
            <a:off x="2101233" y="1383493"/>
            <a:ext cx="1525756" cy="259394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Filter Function</a:t>
            </a:r>
            <a:endPara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3D63889A-1859-4EB9-B83E-7A73FD0A3B9D}"/>
              </a:ext>
            </a:extLst>
          </p:cNvPr>
          <p:cNvSpPr txBox="1"/>
          <p:nvPr/>
        </p:nvSpPr>
        <p:spPr>
          <a:xfrm>
            <a:off x="5354407" y="2915613"/>
            <a:ext cx="1981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BERT/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RoBERTa</a:t>
            </a:r>
            <a:endParaRPr lang="en-US" sz="20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DCE8CB4D-CE9C-4364-B5BB-A909CA32DC07}"/>
              </a:ext>
            </a:extLst>
          </p:cNvPr>
          <p:cNvSpPr txBox="1"/>
          <p:nvPr/>
        </p:nvSpPr>
        <p:spPr>
          <a:xfrm>
            <a:off x="5477665" y="2459094"/>
            <a:ext cx="231189" cy="30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…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7B4AC8BE-1666-4DED-B28F-D7F0739E2F0A}"/>
              </a:ext>
            </a:extLst>
          </p:cNvPr>
          <p:cNvSpPr txBox="1"/>
          <p:nvPr/>
        </p:nvSpPr>
        <p:spPr>
          <a:xfrm>
            <a:off x="5518566" y="3753950"/>
            <a:ext cx="231189" cy="30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…</a:t>
            </a:r>
          </a:p>
        </p:txBody>
      </p:sp>
      <p:cxnSp>
        <p:nvCxnSpPr>
          <p:cNvPr id="292" name="Straight Arrow Connector 291">
            <a:extLst>
              <a:ext uri="{FF2B5EF4-FFF2-40B4-BE49-F238E27FC236}">
                <a16:creationId xmlns:a16="http://schemas.microsoft.com/office/drawing/2014/main" id="{FC0B165B-C5F6-404F-8BA5-C85661786CE8}"/>
              </a:ext>
            </a:extLst>
          </p:cNvPr>
          <p:cNvCxnSpPr>
            <a:cxnSpLocks/>
          </p:cNvCxnSpPr>
          <p:nvPr/>
        </p:nvCxnSpPr>
        <p:spPr>
          <a:xfrm flipV="1">
            <a:off x="2334347" y="2122625"/>
            <a:ext cx="0" cy="275360"/>
          </a:xfrm>
          <a:prstGeom prst="straightConnector1">
            <a:avLst/>
          </a:prstGeom>
          <a:noFill/>
          <a:ln w="508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93" name="Rectangle 292">
            <a:extLst>
              <a:ext uri="{FF2B5EF4-FFF2-40B4-BE49-F238E27FC236}">
                <a16:creationId xmlns:a16="http://schemas.microsoft.com/office/drawing/2014/main" id="{3092E0B8-30C4-43D1-8E89-2F7C7455F02D}"/>
              </a:ext>
            </a:extLst>
          </p:cNvPr>
          <p:cNvSpPr/>
          <p:nvPr/>
        </p:nvSpPr>
        <p:spPr>
          <a:xfrm>
            <a:off x="2101231" y="1857201"/>
            <a:ext cx="5138120" cy="299063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Linear Classifier</a:t>
            </a:r>
            <a:endPara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294" name="Straight Arrow Connector 293">
            <a:extLst>
              <a:ext uri="{FF2B5EF4-FFF2-40B4-BE49-F238E27FC236}">
                <a16:creationId xmlns:a16="http://schemas.microsoft.com/office/drawing/2014/main" id="{2B35FEF1-27E5-4B3A-A582-BB2292D3BD10}"/>
              </a:ext>
            </a:extLst>
          </p:cNvPr>
          <p:cNvCxnSpPr>
            <a:cxnSpLocks/>
          </p:cNvCxnSpPr>
          <p:nvPr/>
        </p:nvCxnSpPr>
        <p:spPr>
          <a:xfrm flipV="1">
            <a:off x="2330812" y="1147044"/>
            <a:ext cx="0" cy="21632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802D63A7-B249-4513-8611-DD9782A91ECE}"/>
              </a:ext>
            </a:extLst>
          </p:cNvPr>
          <p:cNvCxnSpPr>
            <a:cxnSpLocks/>
          </p:cNvCxnSpPr>
          <p:nvPr/>
        </p:nvCxnSpPr>
        <p:spPr>
          <a:xfrm flipV="1">
            <a:off x="2324195" y="1652862"/>
            <a:ext cx="0" cy="20433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5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96" name="Rectangle 295">
            <a:extLst>
              <a:ext uri="{FF2B5EF4-FFF2-40B4-BE49-F238E27FC236}">
                <a16:creationId xmlns:a16="http://schemas.microsoft.com/office/drawing/2014/main" id="{4AEB78BD-5C56-4A9E-B83B-A063BB5D0150}"/>
              </a:ext>
            </a:extLst>
          </p:cNvPr>
          <p:cNvSpPr/>
          <p:nvPr/>
        </p:nvSpPr>
        <p:spPr>
          <a:xfrm>
            <a:off x="1970073" y="5939174"/>
            <a:ext cx="5271613" cy="486481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110000"/>
                  <a:satMod val="105000"/>
                  <a:tint val="67000"/>
                </a:sysClr>
              </a:gs>
              <a:gs pos="50000">
                <a:sysClr val="windowText" lastClr="000000">
                  <a:lumMod val="105000"/>
                  <a:satMod val="103000"/>
                  <a:tint val="73000"/>
                </a:sysClr>
              </a:gs>
              <a:gs pos="100000">
                <a:sysClr val="windowText" lastClr="000000">
                  <a:lumMod val="105000"/>
                  <a:satMod val="109000"/>
                  <a:tint val="81000"/>
                </a:sysClr>
              </a:gs>
            </a:gsLst>
            <a:lin ang="5400000" scaled="0"/>
          </a:gra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Coarse-Grained Classifier</a:t>
            </a: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A2F2ECA9-5348-4CD6-846C-72B2B843D36B}"/>
              </a:ext>
            </a:extLst>
          </p:cNvPr>
          <p:cNvSpPr/>
          <p:nvPr/>
        </p:nvSpPr>
        <p:spPr>
          <a:xfrm>
            <a:off x="1999884" y="4733677"/>
            <a:ext cx="5381466" cy="95557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170CD9E9-2B6E-401F-94D9-FE70707F2FDB}"/>
                  </a:ext>
                </a:extLst>
              </p:cNvPr>
              <p:cNvSpPr/>
              <p:nvPr/>
            </p:nvSpPr>
            <p:spPr>
              <a:xfrm>
                <a:off x="2830254" y="4753762"/>
                <a:ext cx="4551088" cy="326243"/>
              </a:xfrm>
              <a:prstGeom prst="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𝑀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 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cs typeface="+mn-cs"/>
                  </a:rPr>
                  <a:t>              </a:t>
                </a:r>
              </a:p>
            </p:txBody>
          </p:sp>
        </mc:Choice>
        <mc:Fallback xmlns=""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170CD9E9-2B6E-401F-94D9-FE70707F2F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54" y="4753762"/>
                <a:ext cx="4551088" cy="326243"/>
              </a:xfrm>
              <a:prstGeom prst="rect">
                <a:avLst/>
              </a:prstGeom>
              <a:blipFill>
                <a:blip r:embed="rId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3" name="TextBox 302">
            <a:extLst>
              <a:ext uri="{FF2B5EF4-FFF2-40B4-BE49-F238E27FC236}">
                <a16:creationId xmlns:a16="http://schemas.microsoft.com/office/drawing/2014/main" id="{924B70F8-590F-4D04-BA07-E54977A796F9}"/>
              </a:ext>
            </a:extLst>
          </p:cNvPr>
          <p:cNvSpPr txBox="1"/>
          <p:nvPr/>
        </p:nvSpPr>
        <p:spPr>
          <a:xfrm>
            <a:off x="2006003" y="4733677"/>
            <a:ext cx="489152" cy="369332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</a:t>
            </a:r>
            <a:r>
              <a: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82053E1B-B693-4584-80F7-B1480DE65AF8}"/>
              </a:ext>
            </a:extLst>
          </p:cNvPr>
          <p:cNvSpPr txBox="1"/>
          <p:nvPr/>
        </p:nvSpPr>
        <p:spPr>
          <a:xfrm>
            <a:off x="1863369" y="503887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T</a:t>
            </a:r>
            <a:r>
              <a: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D1ED0CA5-B805-4C1C-AC7F-95A3D9972BD8}"/>
              </a:ext>
            </a:extLst>
          </p:cNvPr>
          <p:cNvSpPr txBox="1"/>
          <p:nvPr/>
        </p:nvSpPr>
        <p:spPr>
          <a:xfrm>
            <a:off x="4208953" y="5091848"/>
            <a:ext cx="396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..</a:t>
            </a:r>
          </a:p>
        </p:txBody>
      </p:sp>
      <p:cxnSp>
        <p:nvCxnSpPr>
          <p:cNvPr id="306" name="Straight Arrow Connector 305">
            <a:extLst>
              <a:ext uri="{FF2B5EF4-FFF2-40B4-BE49-F238E27FC236}">
                <a16:creationId xmlns:a16="http://schemas.microsoft.com/office/drawing/2014/main" id="{510DF2DA-F0A4-4FD4-A117-BEA1FD447BAC}"/>
              </a:ext>
            </a:extLst>
          </p:cNvPr>
          <p:cNvCxnSpPr>
            <a:cxnSpLocks/>
          </p:cNvCxnSpPr>
          <p:nvPr/>
        </p:nvCxnSpPr>
        <p:spPr>
          <a:xfrm flipH="1" flipV="1">
            <a:off x="4179532" y="4500288"/>
            <a:ext cx="1" cy="239336"/>
          </a:xfrm>
          <a:prstGeom prst="straightConnector1">
            <a:avLst/>
          </a:prstGeom>
          <a:noFill/>
          <a:ln w="41275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08" name="Rounded Rectangle 156">
            <a:extLst>
              <a:ext uri="{FF2B5EF4-FFF2-40B4-BE49-F238E27FC236}">
                <a16:creationId xmlns:a16="http://schemas.microsoft.com/office/drawing/2014/main" id="{F231BAAA-612E-40C5-90A8-BE8800FE9294}"/>
              </a:ext>
            </a:extLst>
          </p:cNvPr>
          <p:cNvSpPr/>
          <p:nvPr/>
        </p:nvSpPr>
        <p:spPr>
          <a:xfrm>
            <a:off x="2137756" y="4301479"/>
            <a:ext cx="5006991" cy="236078"/>
          </a:xfrm>
          <a:prstGeom prst="roundRect">
            <a:avLst/>
          </a:prstGeom>
          <a:solidFill>
            <a:srgbClr val="70AD47">
              <a:lumMod val="20000"/>
              <a:lumOff val="80000"/>
              <a:alpha val="34000"/>
            </a:srgbClr>
          </a:solidFill>
          <a:ln w="12700" cap="flat" cmpd="sng" algn="ctr">
            <a:solidFill>
              <a:srgbClr val="44546A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32CA991-A7DF-4EB8-8637-A0C7FB5AE473}"/>
              </a:ext>
            </a:extLst>
          </p:cNvPr>
          <p:cNvCxnSpPr>
            <a:cxnSpLocks/>
          </p:cNvCxnSpPr>
          <p:nvPr/>
        </p:nvCxnSpPr>
        <p:spPr>
          <a:xfrm flipH="1" flipV="1">
            <a:off x="4162602" y="5709915"/>
            <a:ext cx="1" cy="239336"/>
          </a:xfrm>
          <a:prstGeom prst="straightConnector1">
            <a:avLst/>
          </a:prstGeom>
          <a:noFill/>
          <a:ln w="41275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D4154926-5AD5-4580-84CC-2E138B597085}"/>
              </a:ext>
            </a:extLst>
          </p:cNvPr>
          <p:cNvCxnSpPr>
            <a:cxnSpLocks/>
          </p:cNvCxnSpPr>
          <p:nvPr/>
        </p:nvCxnSpPr>
        <p:spPr>
          <a:xfrm flipH="1" flipV="1">
            <a:off x="4179538" y="6438056"/>
            <a:ext cx="1" cy="239336"/>
          </a:xfrm>
          <a:prstGeom prst="straightConnector1">
            <a:avLst/>
          </a:prstGeom>
          <a:noFill/>
          <a:ln w="41275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510EE032-FE34-4282-84D9-2F22A727C7C4}"/>
              </a:ext>
            </a:extLst>
          </p:cNvPr>
          <p:cNvSpPr/>
          <p:nvPr/>
        </p:nvSpPr>
        <p:spPr>
          <a:xfrm>
            <a:off x="2110605" y="884272"/>
            <a:ext cx="1432520" cy="259393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ArgMax</a:t>
            </a:r>
            <a:endParaRPr kumimoji="0" lang="en-US" sz="16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F2C2AB08-2923-417C-BB6C-AEE77D9F8A8A}"/>
              </a:ext>
            </a:extLst>
          </p:cNvPr>
          <p:cNvCxnSpPr>
            <a:cxnSpLocks/>
          </p:cNvCxnSpPr>
          <p:nvPr/>
        </p:nvCxnSpPr>
        <p:spPr>
          <a:xfrm flipH="1" flipV="1">
            <a:off x="2324194" y="605268"/>
            <a:ext cx="1" cy="239336"/>
          </a:xfrm>
          <a:prstGeom prst="straightConnector1">
            <a:avLst/>
          </a:prstGeom>
          <a:noFill/>
          <a:ln w="41275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14" name="TextBox 313">
            <a:extLst>
              <a:ext uri="{FF2B5EF4-FFF2-40B4-BE49-F238E27FC236}">
                <a16:creationId xmlns:a16="http://schemas.microsoft.com/office/drawing/2014/main" id="{00C649D0-40A2-4476-92AA-AC7B73B3BD34}"/>
              </a:ext>
            </a:extLst>
          </p:cNvPr>
          <p:cNvSpPr txBox="1"/>
          <p:nvPr/>
        </p:nvSpPr>
        <p:spPr>
          <a:xfrm>
            <a:off x="1358270" y="513719"/>
            <a:ext cx="112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         Y</a:t>
            </a:r>
            <a:r>
              <a:rPr lang="en-US" b="0" baseline="40000" dirty="0">
                <a:solidFill>
                  <a:prstClr val="black"/>
                </a:solidFill>
                <a:latin typeface="Calibri" panose="020F0502020204030204"/>
                <a:cs typeface="+mn-cs"/>
              </a:rPr>
              <a:t>^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39C3BEB-FD9E-4B8D-ABA1-143CE2E40C50}"/>
              </a:ext>
            </a:extLst>
          </p:cNvPr>
          <p:cNvSpPr txBox="1"/>
          <p:nvPr/>
        </p:nvSpPr>
        <p:spPr>
          <a:xfrm>
            <a:off x="1873262" y="531002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  </a:t>
            </a:r>
            <a:r>
              <a:rPr lang="en-US" b="0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cs typeface="+mn-cs"/>
              </a:rPr>
              <a:t>T</a:t>
            </a:r>
            <a:r>
              <a:rPr lang="en-US" b="0" baseline="-25000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  <a:cs typeface="+mn-cs"/>
              </a:rPr>
              <a:t>k </a:t>
            </a:r>
            <a:endParaRPr lang="en-US" b="0" dirty="0">
              <a:solidFill>
                <a:srgbClr val="ED7D31">
                  <a:lumMod val="50000"/>
                </a:srgbClr>
              </a:solidFill>
              <a:latin typeface="Calibri" panose="020F0502020204030204"/>
              <a:cs typeface="+mn-cs"/>
            </a:endParaRPr>
          </a:p>
        </p:txBody>
      </p:sp>
      <p:cxnSp>
        <p:nvCxnSpPr>
          <p:cNvPr id="316" name="Elbow Connector 2">
            <a:extLst>
              <a:ext uri="{FF2B5EF4-FFF2-40B4-BE49-F238E27FC236}">
                <a16:creationId xmlns:a16="http://schemas.microsoft.com/office/drawing/2014/main" id="{6C0C15AD-0B25-48EF-99C4-475735E7A027}"/>
              </a:ext>
            </a:extLst>
          </p:cNvPr>
          <p:cNvCxnSpPr>
            <a:stCxn id="303" idx="1"/>
            <a:endCxn id="288" idx="1"/>
          </p:cNvCxnSpPr>
          <p:nvPr/>
        </p:nvCxnSpPr>
        <p:spPr>
          <a:xfrm rot="10800000" flipH="1">
            <a:off x="2006003" y="1513191"/>
            <a:ext cx="95230" cy="3405153"/>
          </a:xfrm>
          <a:prstGeom prst="bentConnector3">
            <a:avLst>
              <a:gd name="adj1" fmla="val -240050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5167599B-C4DE-4518-90EB-C05CF07A5190}"/>
                  </a:ext>
                </a:extLst>
              </p:cNvPr>
              <p:cNvSpPr/>
              <p:nvPr/>
            </p:nvSpPr>
            <p:spPr>
              <a:xfrm>
                <a:off x="2830254" y="5058599"/>
                <a:ext cx="4551092" cy="334835"/>
              </a:xfrm>
              <a:prstGeom prst="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𝑀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 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cs typeface="+mn-cs"/>
                  </a:rPr>
                  <a:t>              </a:t>
                </a:r>
              </a:p>
            </p:txBody>
          </p:sp>
        </mc:Choice>
        <mc:Fallback xmlns=""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5167599B-C4DE-4518-90EB-C05CF07A51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54" y="5058599"/>
                <a:ext cx="4551092" cy="3348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631025CB-83D2-40C8-9FD9-325EAAD8FA87}"/>
                  </a:ext>
                </a:extLst>
              </p:cNvPr>
              <p:cNvSpPr/>
              <p:nvPr/>
            </p:nvSpPr>
            <p:spPr>
              <a:xfrm>
                <a:off x="2830254" y="5354419"/>
                <a:ext cx="4551092" cy="334835"/>
              </a:xfrm>
              <a:prstGeom prst="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𝑀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3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 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cs typeface="+mn-cs"/>
                  </a:rPr>
                  <a:t>              </a:t>
                </a:r>
              </a:p>
            </p:txBody>
          </p:sp>
        </mc:Choice>
        <mc:Fallback xmlns=""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631025CB-83D2-40C8-9FD9-325EAAD8FA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54" y="5354419"/>
                <a:ext cx="4551092" cy="3348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890BD697-4862-4BF7-844E-B8D1573C6683}"/>
                  </a:ext>
                </a:extLst>
              </p:cNvPr>
              <p:cNvSpPr/>
              <p:nvPr/>
            </p:nvSpPr>
            <p:spPr>
              <a:xfrm>
                <a:off x="2797126" y="6498413"/>
                <a:ext cx="4367711" cy="334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…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4472C4">
                                    <a:lumMod val="50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… 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−1</m:t>
                        </m:r>
                      </m:sub>
                    </m:sSub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    </m:t>
                        </m:r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4472C4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cs typeface="+mn-cs"/>
                  </a:rPr>
                  <a:t>              </a:t>
                </a:r>
              </a:p>
            </p:txBody>
          </p:sp>
        </mc:Choice>
        <mc:Fallback xmlns=""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890BD697-4862-4BF7-844E-B8D1573C66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26" y="6498413"/>
                <a:ext cx="4367711" cy="3348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E8C8EA5-7241-4185-9B30-90E820FA617A}"/>
              </a:ext>
            </a:extLst>
          </p:cNvPr>
          <p:cNvSpPr txBox="1"/>
          <p:nvPr/>
        </p:nvSpPr>
        <p:spPr>
          <a:xfrm>
            <a:off x="7562249" y="1857201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122 classes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888F3FD-1316-4A2A-9AA4-1C382129A263}"/>
              </a:ext>
            </a:extLst>
          </p:cNvPr>
          <p:cNvSpPr txBox="1"/>
          <p:nvPr/>
        </p:nvSpPr>
        <p:spPr>
          <a:xfrm>
            <a:off x="3961266" y="1341148"/>
            <a:ext cx="3345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Filters based on the coarse NER type</a:t>
            </a:r>
          </a:p>
        </p:txBody>
      </p:sp>
    </p:spTree>
    <p:extLst>
      <p:ext uri="{BB962C8B-B14F-4D97-AF65-F5344CB8AC3E}">
        <p14:creationId xmlns:p14="http://schemas.microsoft.com/office/powerpoint/2010/main" val="323875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9E1D0-1ECD-44DE-9772-CEE01665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experimented with several ways of encoding mentions:</a:t>
            </a:r>
          </a:p>
          <a:p>
            <a:pPr lvl="1"/>
            <a:r>
              <a:rPr lang="en-US" dirty="0"/>
              <a:t> Masking the mention: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Flanking with the entity type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2DE1148-A85D-45CD-8BFC-12F9664AFCCD}"/>
              </a:ext>
            </a:extLst>
          </p:cNvPr>
          <p:cNvSpPr/>
          <p:nvPr/>
        </p:nvSpPr>
        <p:spPr bwMode="auto">
          <a:xfrm>
            <a:off x="274637" y="4845520"/>
            <a:ext cx="1965860" cy="5628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964864C-2C84-4F6F-9FDA-F2805EBDBA1B}"/>
              </a:ext>
            </a:extLst>
          </p:cNvPr>
          <p:cNvSpPr/>
          <p:nvPr/>
        </p:nvSpPr>
        <p:spPr bwMode="auto">
          <a:xfrm>
            <a:off x="274637" y="2917507"/>
            <a:ext cx="1965860" cy="551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80CE5-687F-4FE3-B5D4-3FE8B661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Mention Encoding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977F3A-1D36-4E2F-A2A2-BA63ACF0C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CE2F3-6B17-40F6-A0A8-573D3BFCD3E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F31CB0-9276-471F-BD39-639A3BFD338E}"/>
              </a:ext>
            </a:extLst>
          </p:cNvPr>
          <p:cNvSpPr/>
          <p:nvPr/>
        </p:nvSpPr>
        <p:spPr>
          <a:xfrm>
            <a:off x="218850" y="2877731"/>
            <a:ext cx="8805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Manchester United threw away a  3-0 lead against Everton 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C8A840-6B3C-443E-BBA6-BC201D3DCBCF}"/>
              </a:ext>
            </a:extLst>
          </p:cNvPr>
          <p:cNvSpPr/>
          <p:nvPr/>
        </p:nvSpPr>
        <p:spPr>
          <a:xfrm>
            <a:off x="338025" y="3426375"/>
            <a:ext cx="8805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&lt;MASK&gt; threw away a  3-0 lead against Everton … &lt;SEP&gt; Manchester United 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ED8D411-3BD3-44EB-A929-8E4C25222CF9}"/>
              </a:ext>
            </a:extLst>
          </p:cNvPr>
          <p:cNvSpPr/>
          <p:nvPr/>
        </p:nvSpPr>
        <p:spPr bwMode="auto">
          <a:xfrm>
            <a:off x="4255644" y="3199281"/>
            <a:ext cx="277353" cy="329358"/>
          </a:xfrm>
          <a:prstGeom prst="downArrow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52A88D-85EA-4F97-A32E-C80CB546AFB5}"/>
              </a:ext>
            </a:extLst>
          </p:cNvPr>
          <p:cNvSpPr/>
          <p:nvPr/>
        </p:nvSpPr>
        <p:spPr>
          <a:xfrm>
            <a:off x="218850" y="4798600"/>
            <a:ext cx="8805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Manchester United threw away a  3-0 lead against Everton 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18726B-CBB3-4288-B220-27D4742419F1}"/>
              </a:ext>
            </a:extLst>
          </p:cNvPr>
          <p:cNvSpPr/>
          <p:nvPr/>
        </p:nvSpPr>
        <p:spPr>
          <a:xfrm>
            <a:off x="117009" y="5482536"/>
            <a:ext cx="9026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&lt;ORG&gt; Manchester United &lt;ORG&gt; threw away a  3-0 lead against Everton … &lt;SEP&gt;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E4D0F0E-F39F-4597-9BD2-E2741E51A65B}"/>
              </a:ext>
            </a:extLst>
          </p:cNvPr>
          <p:cNvSpPr/>
          <p:nvPr/>
        </p:nvSpPr>
        <p:spPr bwMode="auto">
          <a:xfrm>
            <a:off x="4255644" y="5167932"/>
            <a:ext cx="277353" cy="329358"/>
          </a:xfrm>
          <a:prstGeom prst="downArrow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57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0A6F-41EF-46DD-A1E6-1B524CCA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Fine-Grained Named Entity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34B38-8960-4EC4-A0BE-ECD0E4A8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data</a:t>
            </a:r>
          </a:p>
          <a:p>
            <a:pPr lvl="1"/>
            <a:r>
              <a:rPr lang="en-US" dirty="0"/>
              <a:t>RPI community annotated data</a:t>
            </a:r>
          </a:p>
          <a:p>
            <a:r>
              <a:rPr lang="en-US" dirty="0"/>
              <a:t>Development data</a:t>
            </a:r>
          </a:p>
          <a:p>
            <a:pPr lvl="1"/>
            <a:r>
              <a:rPr lang="en-US" dirty="0"/>
              <a:t>The feedback data, once available</a:t>
            </a:r>
          </a:p>
          <a:p>
            <a:pPr lvl="1"/>
            <a:r>
              <a:rPr lang="en-US" dirty="0"/>
              <a:t>Split of the RPI community data before that</a:t>
            </a:r>
          </a:p>
          <a:p>
            <a:r>
              <a:rPr lang="en-US" dirty="0"/>
              <a:t>If model is confident, override the Coarse NER</a:t>
            </a:r>
          </a:p>
          <a:p>
            <a:pPr lvl="1"/>
            <a:r>
              <a:rPr lang="en-US" dirty="0"/>
              <a:t>Helps a little bit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D6E2B-DBAE-4551-8133-8C77543DA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A79C-DAF9-414F-BAF9-9C12D07C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Coarse NER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7D2AB5C9-3017-4F0B-BBBA-97D05675F0F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38304579"/>
                  </p:ext>
                </p:extLst>
              </p:nvPr>
            </p:nvGraphicFramePr>
            <p:xfrm>
              <a:off x="228600" y="1816970"/>
              <a:ext cx="8686800" cy="148336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{6E25E649-3F16-4E02-A733-19D2CDBF48F0}</a:tableStyleId>
                  </a:tblPr>
                  <a:tblGrid>
                    <a:gridCol w="2863992">
                      <a:extLst>
                        <a:ext uri="{9D8B030D-6E8A-4147-A177-3AD203B41FA5}">
                          <a16:colId xmlns:a16="http://schemas.microsoft.com/office/drawing/2014/main" val="646489960"/>
                        </a:ext>
                      </a:extLst>
                    </a:gridCol>
                    <a:gridCol w="1469107">
                      <a:extLst>
                        <a:ext uri="{9D8B030D-6E8A-4147-A177-3AD203B41FA5}">
                          <a16:colId xmlns:a16="http://schemas.microsoft.com/office/drawing/2014/main" val="577041949"/>
                        </a:ext>
                      </a:extLst>
                    </a:gridCol>
                    <a:gridCol w="1118082">
                      <a:extLst>
                        <a:ext uri="{9D8B030D-6E8A-4147-A177-3AD203B41FA5}">
                          <a16:colId xmlns:a16="http://schemas.microsoft.com/office/drawing/2014/main" val="4257950321"/>
                        </a:ext>
                      </a:extLst>
                    </a:gridCol>
                    <a:gridCol w="1646787">
                      <a:extLst>
                        <a:ext uri="{9D8B030D-6E8A-4147-A177-3AD203B41FA5}">
                          <a16:colId xmlns:a16="http://schemas.microsoft.com/office/drawing/2014/main" val="2082490167"/>
                        </a:ext>
                      </a:extLst>
                    </a:gridCol>
                    <a:gridCol w="1588832">
                      <a:extLst>
                        <a:ext uri="{9D8B030D-6E8A-4147-A177-3AD203B41FA5}">
                          <a16:colId xmlns:a16="http://schemas.microsoft.com/office/drawing/2014/main" val="105033101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Model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Mean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Max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Mean Eval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Eval @Max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75724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bert</a:t>
                          </a:r>
                          <a:r>
                            <a:rPr lang="en-US" dirty="0"/>
                            <a:t>-large-uncased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76.0±2.6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78.4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77.3±1.0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79.4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0610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bert</a:t>
                          </a:r>
                          <a:r>
                            <a:rPr lang="en-US" dirty="0"/>
                            <a:t>-large-cased-</a:t>
                          </a:r>
                          <a:r>
                            <a:rPr lang="en-US" dirty="0" err="1"/>
                            <a:t>wwm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76.0±1.0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78.3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78.5±1.3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80.0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0965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bert</a:t>
                          </a:r>
                          <a:r>
                            <a:rPr lang="en-US" dirty="0"/>
                            <a:t>-base-multilingual-cased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79.9±0.2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80.1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34807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7D2AB5C9-3017-4F0B-BBBA-97D05675F0F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38304579"/>
                  </p:ext>
                </p:extLst>
              </p:nvPr>
            </p:nvGraphicFramePr>
            <p:xfrm>
              <a:off x="228600" y="1816970"/>
              <a:ext cx="8686800" cy="148336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{6E25E649-3F16-4E02-A733-19D2CDBF48F0}</a:tableStyleId>
                  </a:tblPr>
                  <a:tblGrid>
                    <a:gridCol w="2863992">
                      <a:extLst>
                        <a:ext uri="{9D8B030D-6E8A-4147-A177-3AD203B41FA5}">
                          <a16:colId xmlns:a16="http://schemas.microsoft.com/office/drawing/2014/main" val="646489960"/>
                        </a:ext>
                      </a:extLst>
                    </a:gridCol>
                    <a:gridCol w="1469107">
                      <a:extLst>
                        <a:ext uri="{9D8B030D-6E8A-4147-A177-3AD203B41FA5}">
                          <a16:colId xmlns:a16="http://schemas.microsoft.com/office/drawing/2014/main" val="577041949"/>
                        </a:ext>
                      </a:extLst>
                    </a:gridCol>
                    <a:gridCol w="1118082">
                      <a:extLst>
                        <a:ext uri="{9D8B030D-6E8A-4147-A177-3AD203B41FA5}">
                          <a16:colId xmlns:a16="http://schemas.microsoft.com/office/drawing/2014/main" val="4257950321"/>
                        </a:ext>
                      </a:extLst>
                    </a:gridCol>
                    <a:gridCol w="1646787">
                      <a:extLst>
                        <a:ext uri="{9D8B030D-6E8A-4147-A177-3AD203B41FA5}">
                          <a16:colId xmlns:a16="http://schemas.microsoft.com/office/drawing/2014/main" val="2082490167"/>
                        </a:ext>
                      </a:extLst>
                    </a:gridCol>
                    <a:gridCol w="1588832">
                      <a:extLst>
                        <a:ext uri="{9D8B030D-6E8A-4147-A177-3AD203B41FA5}">
                          <a16:colId xmlns:a16="http://schemas.microsoft.com/office/drawing/2014/main" val="105033101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Model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6680" t="-9836" r="-302905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8587" t="-9836" r="-296739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2963" t="-9836" r="-102222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7893" t="-9836" r="-5747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5724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bert</a:t>
                          </a:r>
                          <a:r>
                            <a:rPr lang="en-US" dirty="0"/>
                            <a:t>-large-uncased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6680" t="-109836" r="-302905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8587" t="-109836" r="-29673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2963" t="-109836" r="-102222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7893" t="-109836" r="-5747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0610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bert</a:t>
                          </a:r>
                          <a:r>
                            <a:rPr lang="en-US" dirty="0"/>
                            <a:t>-large-cased-</a:t>
                          </a:r>
                          <a:r>
                            <a:rPr lang="en-US" dirty="0" err="1"/>
                            <a:t>wwm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6680" t="-209836" r="-30290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8587" t="-209836" r="-29673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2963" t="-209836" r="-10222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7893" t="-209836" r="-5747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80965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bert</a:t>
                          </a:r>
                          <a:r>
                            <a:rPr lang="en-US" dirty="0"/>
                            <a:t>-base-multilingual-cased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2963" t="-309836" r="-10222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7893" t="-309836" r="-5747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4807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E2F89-1E49-440E-B4E3-0C6F61C382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7F99A43-EE8C-48BF-A7CA-5B56B8510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0780"/>
              </p:ext>
            </p:extLst>
          </p:nvPr>
        </p:nvGraphicFramePr>
        <p:xfrm>
          <a:off x="2440419" y="3557671"/>
          <a:ext cx="4208660" cy="28213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{6E25E649-3F16-4E02-A733-19D2CDBF48F0}</a:tableStyleId>
              </a:tblPr>
              <a:tblGrid>
                <a:gridCol w="841732">
                  <a:extLst>
                    <a:ext uri="{9D8B030D-6E8A-4147-A177-3AD203B41FA5}">
                      <a16:colId xmlns:a16="http://schemas.microsoft.com/office/drawing/2014/main" val="502182746"/>
                    </a:ext>
                  </a:extLst>
                </a:gridCol>
                <a:gridCol w="731049">
                  <a:extLst>
                    <a:ext uri="{9D8B030D-6E8A-4147-A177-3AD203B41FA5}">
                      <a16:colId xmlns:a16="http://schemas.microsoft.com/office/drawing/2014/main" val="2377909159"/>
                    </a:ext>
                  </a:extLst>
                </a:gridCol>
                <a:gridCol w="952415">
                  <a:extLst>
                    <a:ext uri="{9D8B030D-6E8A-4147-A177-3AD203B41FA5}">
                      <a16:colId xmlns:a16="http://schemas.microsoft.com/office/drawing/2014/main" val="3871064412"/>
                    </a:ext>
                  </a:extLst>
                </a:gridCol>
                <a:gridCol w="841732">
                  <a:extLst>
                    <a:ext uri="{9D8B030D-6E8A-4147-A177-3AD203B41FA5}">
                      <a16:colId xmlns:a16="http://schemas.microsoft.com/office/drawing/2014/main" val="3552140888"/>
                    </a:ext>
                  </a:extLst>
                </a:gridCol>
                <a:gridCol w="841732">
                  <a:extLst>
                    <a:ext uri="{9D8B030D-6E8A-4147-A177-3AD203B41FA5}">
                      <a16:colId xmlns:a16="http://schemas.microsoft.com/office/drawing/2014/main" val="2645495721"/>
                    </a:ext>
                  </a:extLst>
                </a:gridCol>
              </a:tblGrid>
              <a:tr h="287653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Count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1851851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COM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832763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FAC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618012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GPE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79.4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88.6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7197626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LAW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8490904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LOC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4286204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ORG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3256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66.6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0561844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PER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4546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94.7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879074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SID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7720309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1829726"/>
                  </a:ext>
                </a:extLst>
              </a:tr>
              <a:tr h="212223">
                <a:tc>
                  <a:txBody>
                    <a:bodyPr/>
                    <a:lstStyle/>
                    <a:p>
                      <a:pPr marL="274320" algn="l" fontAlgn="b"/>
                      <a:r>
                        <a:rPr lang="en-US" sz="1600" u="none" strike="noStrike" dirty="0">
                          <a:effectLst/>
                        </a:rPr>
                        <a:t>VEH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3979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39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5E32-F7BB-4CA2-91F4-E5C091F6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Fine-</a:t>
            </a:r>
            <a:r>
              <a:rPr lang="ro-RO" dirty="0" err="1"/>
              <a:t>Grained</a:t>
            </a:r>
            <a:r>
              <a:rPr lang="ro-RO" dirty="0"/>
              <a:t> </a:t>
            </a:r>
            <a:r>
              <a:rPr lang="ro-RO" dirty="0" err="1"/>
              <a:t>Results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52655-DAE9-46A1-80D7-0E0E118A60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29370CC-B547-464A-8699-570EEA094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008558"/>
              </p:ext>
            </p:extLst>
          </p:nvPr>
        </p:nvGraphicFramePr>
        <p:xfrm>
          <a:off x="1" y="1820863"/>
          <a:ext cx="4423454" cy="3099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75EE511-0BF7-4954-86A0-FAF6740B80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656670"/>
              </p:ext>
            </p:extLst>
          </p:nvPr>
        </p:nvGraphicFramePr>
        <p:xfrm>
          <a:off x="4546948" y="1820526"/>
          <a:ext cx="4425696" cy="309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7D9D1CD-2FF1-4C52-B3EE-2856F57EAE15}"/>
              </a:ext>
            </a:extLst>
          </p:cNvPr>
          <p:cNvSpPr/>
          <p:nvPr/>
        </p:nvSpPr>
        <p:spPr>
          <a:xfrm>
            <a:off x="61913" y="542105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&lt;MASK&gt; threw away … &lt;SEP&gt; Manchester United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880CDA-3E3E-4653-B913-431E2FD3D2ED}"/>
              </a:ext>
            </a:extLst>
          </p:cNvPr>
          <p:cNvSpPr/>
          <p:nvPr/>
        </p:nvSpPr>
        <p:spPr>
          <a:xfrm>
            <a:off x="4419600" y="5447589"/>
            <a:ext cx="9026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&lt;ORG&gt; Manchester United &lt;ORG&gt; threw away … &lt;SEP&gt;</a:t>
            </a:r>
          </a:p>
        </p:txBody>
      </p:sp>
    </p:spTree>
    <p:extLst>
      <p:ext uri="{BB962C8B-B14F-4D97-AF65-F5344CB8AC3E}">
        <p14:creationId xmlns:p14="http://schemas.microsoft.com/office/powerpoint/2010/main" val="3511411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214F-7778-4738-8634-200FCBD8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Fine-Grained Results: To Filter or not to Filter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011DD-847B-4984-881E-7089075816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68D6284-0432-402E-8D0F-009917A76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64381"/>
              </p:ext>
            </p:extLst>
          </p:nvPr>
        </p:nvGraphicFramePr>
        <p:xfrm>
          <a:off x="1579562" y="2545398"/>
          <a:ext cx="5761038" cy="27124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30006">
                  <a:extLst>
                    <a:ext uri="{9D8B030D-6E8A-4147-A177-3AD203B41FA5}">
                      <a16:colId xmlns:a16="http://schemas.microsoft.com/office/drawing/2014/main" val="4028094948"/>
                    </a:ext>
                  </a:extLst>
                </a:gridCol>
                <a:gridCol w="857758">
                  <a:extLst>
                    <a:ext uri="{9D8B030D-6E8A-4147-A177-3AD203B41FA5}">
                      <a16:colId xmlns:a16="http://schemas.microsoft.com/office/drawing/2014/main" val="679391636"/>
                    </a:ext>
                  </a:extLst>
                </a:gridCol>
                <a:gridCol w="857758">
                  <a:extLst>
                    <a:ext uri="{9D8B030D-6E8A-4147-A177-3AD203B41FA5}">
                      <a16:colId xmlns:a16="http://schemas.microsoft.com/office/drawing/2014/main" val="1747531229"/>
                    </a:ext>
                  </a:extLst>
                </a:gridCol>
                <a:gridCol w="857758">
                  <a:extLst>
                    <a:ext uri="{9D8B030D-6E8A-4147-A177-3AD203B41FA5}">
                      <a16:colId xmlns:a16="http://schemas.microsoft.com/office/drawing/2014/main" val="1560400874"/>
                    </a:ext>
                  </a:extLst>
                </a:gridCol>
                <a:gridCol w="857758">
                  <a:extLst>
                    <a:ext uri="{9D8B030D-6E8A-4147-A177-3AD203B41FA5}">
                      <a16:colId xmlns:a16="http://schemas.microsoft.com/office/drawing/2014/main" val="1373146796"/>
                    </a:ext>
                  </a:extLst>
                </a:gridCol>
              </a:tblGrid>
              <a:tr h="3827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Coarse Input System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Thr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Acc-SST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Acc-ST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Acc-T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04641"/>
                  </a:ext>
                </a:extLst>
              </a:tr>
              <a:tr h="382749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-large-uncased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563309"/>
                  </a:ext>
                </a:extLst>
              </a:tr>
              <a:tr h="382749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986439"/>
                  </a:ext>
                </a:extLst>
              </a:tr>
              <a:tr h="458925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90887"/>
                  </a:ext>
                </a:extLst>
              </a:tr>
              <a:tr h="339734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-large-cased-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492367"/>
                  </a:ext>
                </a:extLst>
              </a:tr>
              <a:tr h="382749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98341"/>
                  </a:ext>
                </a:extLst>
              </a:tr>
              <a:tr h="382749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77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627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717E-223E-4557-9A97-E3B2250BE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to End Results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4CD99A-18B4-44A5-87F8-0FD7FDDF28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552237"/>
              </p:ext>
            </p:extLst>
          </p:nvPr>
        </p:nvGraphicFramePr>
        <p:xfrm>
          <a:off x="228600" y="2859088"/>
          <a:ext cx="8686800" cy="2072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656302215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287871505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3549591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479938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Run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r>
                        <a:rPr lang="en-US" sz="28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28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Phase 1 Run1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54.0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51.7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52.8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7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Phase 2 Run2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23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Phase 2 Run3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79230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2E905-B1DD-4FD9-BA40-451CE2523B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5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ECC2-7201-491C-9C75-0FA24D57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D2C4B-AAD9-4017-904F-54DCE5D43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Fine-grained deep-learning based NER by: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Coarse type mention detection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Fine-grained mention classification</a:t>
            </a:r>
          </a:p>
          <a:p>
            <a:pPr>
              <a:spcBef>
                <a:spcPts val="2400"/>
              </a:spcBef>
            </a:pPr>
            <a:r>
              <a:rPr lang="en-US" dirty="0"/>
              <a:t>Reuse existing datasets, enhancing them with missing types</a:t>
            </a:r>
          </a:p>
          <a:p>
            <a:pPr>
              <a:spcBef>
                <a:spcPts val="2400"/>
              </a:spcBef>
            </a:pPr>
            <a:r>
              <a:rPr lang="en-US" dirty="0"/>
              <a:t>Multi-lingual BERT is surprisingly good (even though it’s a smaller model)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F2FE7-A170-49A8-B26E-77DDEA5FBE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9A3F-6A2D-9C44-9225-F0DF4BB6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AEEC-6AE7-9443-9D2B-3728E66E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200" dirty="0"/>
              <a:t>Fine Grained Named Entity Recognition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sz="2200" dirty="0"/>
              <a:t>Modelling the tasks</a:t>
            </a:r>
          </a:p>
          <a:p>
            <a:pPr eaLnBrk="1" hangingPunct="1"/>
            <a:endParaRPr lang="en-US" sz="2200" dirty="0"/>
          </a:p>
          <a:p>
            <a:pPr eaLnBrk="1" hangingPunct="1"/>
            <a:r>
              <a:rPr lang="en-US" sz="2200" dirty="0"/>
              <a:t>Results and Conclusion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5E964-3999-BF4C-AC27-16D27457DF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4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35F8869-30CF-469E-A978-8F80ED590F62}"/>
              </a:ext>
            </a:extLst>
          </p:cNvPr>
          <p:cNvSpPr/>
          <p:nvPr/>
        </p:nvSpPr>
        <p:spPr bwMode="auto">
          <a:xfrm>
            <a:off x="257319" y="4802466"/>
            <a:ext cx="8686800" cy="1641744"/>
          </a:xfrm>
          <a:prstGeom prst="roundRect">
            <a:avLst/>
          </a:prstGeom>
          <a:solidFill>
            <a:srgbClr val="CCCCFF">
              <a:alpha val="18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rPr>
              <a:t>2.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D9C6950-402F-43B5-897C-2094BCCD4CA8}"/>
              </a:ext>
            </a:extLst>
          </p:cNvPr>
          <p:cNvSpPr/>
          <p:nvPr/>
        </p:nvSpPr>
        <p:spPr bwMode="auto">
          <a:xfrm>
            <a:off x="593245" y="4842722"/>
            <a:ext cx="2070682" cy="611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62D5B0-712F-45C2-BD17-CF30841FB570}"/>
              </a:ext>
            </a:extLst>
          </p:cNvPr>
          <p:cNvSpPr txBox="1"/>
          <p:nvPr/>
        </p:nvSpPr>
        <p:spPr>
          <a:xfrm>
            <a:off x="549275" y="4802466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Manchester United threw away a  3-0 lead against Everton at Goodison Park    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C9A3F-6A2D-9C44-9225-F0DF4BB6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Model for Fine-Grained 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AEEC-6AE7-9443-9D2B-3728E66EC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63" y="1874839"/>
            <a:ext cx="8686800" cy="1617724"/>
          </a:xfrm>
        </p:spPr>
        <p:txBody>
          <a:bodyPr/>
          <a:lstStyle/>
          <a:p>
            <a:r>
              <a:rPr lang="en-US" dirty="0"/>
              <a:t>Based on data availability, we decided on a 2-stage process:</a:t>
            </a:r>
          </a:p>
          <a:p>
            <a:pPr lvl="1"/>
            <a:r>
              <a:rPr lang="en-US" dirty="0"/>
              <a:t>First, identify coarse-based mentions (a la TAC17)</a:t>
            </a:r>
          </a:p>
          <a:p>
            <a:pPr lvl="1"/>
            <a:r>
              <a:rPr lang="en-US" dirty="0"/>
              <a:t>Second, treat fine-grained mention detection as a mention classification task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5E964-3999-BF4C-AC27-16D27457DF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AF3D5F-F418-464D-9FBA-75F2CA5EABF4}"/>
              </a:ext>
            </a:extLst>
          </p:cNvPr>
          <p:cNvSpPr txBox="1"/>
          <p:nvPr/>
        </p:nvSpPr>
        <p:spPr>
          <a:xfrm>
            <a:off x="549275" y="3681674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Manchester United threw away a  3-0 lead against Everton at Goodison Park   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ADE87-12EC-46FF-A72F-47F548705797}"/>
              </a:ext>
            </a:extLst>
          </p:cNvPr>
          <p:cNvSpPr txBox="1"/>
          <p:nvPr/>
        </p:nvSpPr>
        <p:spPr>
          <a:xfrm>
            <a:off x="834747" y="4042015"/>
            <a:ext cx="87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36C4FB-B73D-4023-BA52-8C0438FE73E3}"/>
              </a:ext>
            </a:extLst>
          </p:cNvPr>
          <p:cNvSpPr txBox="1"/>
          <p:nvPr/>
        </p:nvSpPr>
        <p:spPr>
          <a:xfrm>
            <a:off x="1905264" y="4042015"/>
            <a:ext cx="796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I-ORG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2D3DA-7E20-441F-BAB8-89B5CC074597}"/>
              </a:ext>
            </a:extLst>
          </p:cNvPr>
          <p:cNvSpPr txBox="1"/>
          <p:nvPr/>
        </p:nvSpPr>
        <p:spPr>
          <a:xfrm>
            <a:off x="283642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E8F4BA-1AF3-400D-888C-67E527E4A455}"/>
              </a:ext>
            </a:extLst>
          </p:cNvPr>
          <p:cNvSpPr txBox="1"/>
          <p:nvPr/>
        </p:nvSpPr>
        <p:spPr>
          <a:xfrm>
            <a:off x="343302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3C33E-7D4D-4306-83A5-A855374E1994}"/>
              </a:ext>
            </a:extLst>
          </p:cNvPr>
          <p:cNvSpPr txBox="1"/>
          <p:nvPr/>
        </p:nvSpPr>
        <p:spPr>
          <a:xfrm>
            <a:off x="383580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716779-E3D1-45F0-A32A-8E2D15BBBBE4}"/>
              </a:ext>
            </a:extLst>
          </p:cNvPr>
          <p:cNvSpPr txBox="1"/>
          <p:nvPr/>
        </p:nvSpPr>
        <p:spPr>
          <a:xfrm>
            <a:off x="416454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A1CCEF-68D3-441D-B9C4-C4D74BCA598C}"/>
              </a:ext>
            </a:extLst>
          </p:cNvPr>
          <p:cNvSpPr txBox="1"/>
          <p:nvPr/>
        </p:nvSpPr>
        <p:spPr>
          <a:xfrm>
            <a:off x="4572000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D4F11B-F228-4FBA-85D7-AD898ACE8C07}"/>
              </a:ext>
            </a:extLst>
          </p:cNvPr>
          <p:cNvSpPr txBox="1"/>
          <p:nvPr/>
        </p:nvSpPr>
        <p:spPr>
          <a:xfrm>
            <a:off x="5312441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15E037-6F8A-4096-96B8-F6AEF7157B32}"/>
              </a:ext>
            </a:extLst>
          </p:cNvPr>
          <p:cNvSpPr txBox="1"/>
          <p:nvPr/>
        </p:nvSpPr>
        <p:spPr>
          <a:xfrm>
            <a:off x="5875099" y="4042015"/>
            <a:ext cx="87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B-ORG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0C7C91-240D-46FD-94E8-A8C1F86B85C9}"/>
              </a:ext>
            </a:extLst>
          </p:cNvPr>
          <p:cNvSpPr txBox="1"/>
          <p:nvPr/>
        </p:nvSpPr>
        <p:spPr>
          <a:xfrm>
            <a:off x="6677351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1CEA7-04E0-418B-A7C5-3FB2C0CA5048}"/>
              </a:ext>
            </a:extLst>
          </p:cNvPr>
          <p:cNvSpPr txBox="1"/>
          <p:nvPr/>
        </p:nvSpPr>
        <p:spPr>
          <a:xfrm>
            <a:off x="7113143" y="4042015"/>
            <a:ext cx="810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B-LOC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6D8F53-9172-4A10-8F8D-171C0AC0C1CA}"/>
              </a:ext>
            </a:extLst>
          </p:cNvPr>
          <p:cNvSpPr txBox="1"/>
          <p:nvPr/>
        </p:nvSpPr>
        <p:spPr>
          <a:xfrm>
            <a:off x="7903949" y="4042015"/>
            <a:ext cx="735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I-LOC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59B211-7BB0-4634-ABFB-1DBC360E3E1C}"/>
              </a:ext>
            </a:extLst>
          </p:cNvPr>
          <p:cNvCxnSpPr/>
          <p:nvPr/>
        </p:nvCxnSpPr>
        <p:spPr bwMode="auto">
          <a:xfrm>
            <a:off x="593245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5F231C8-BC94-4A55-9CFB-FBE3C07921E3}"/>
              </a:ext>
            </a:extLst>
          </p:cNvPr>
          <p:cNvCxnSpPr/>
          <p:nvPr/>
        </p:nvCxnSpPr>
        <p:spPr bwMode="auto">
          <a:xfrm>
            <a:off x="1914947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CADE57C-CB51-4DC3-ABF1-008A8A45B694}"/>
              </a:ext>
            </a:extLst>
          </p:cNvPr>
          <p:cNvCxnSpPr/>
          <p:nvPr/>
        </p:nvCxnSpPr>
        <p:spPr bwMode="auto">
          <a:xfrm>
            <a:off x="2663927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177E0F-B767-46A1-903E-78F28C619B0A}"/>
              </a:ext>
            </a:extLst>
          </p:cNvPr>
          <p:cNvCxnSpPr/>
          <p:nvPr/>
        </p:nvCxnSpPr>
        <p:spPr bwMode="auto">
          <a:xfrm>
            <a:off x="331641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122872-2841-4365-81B2-BBC366ABB82F}"/>
              </a:ext>
            </a:extLst>
          </p:cNvPr>
          <p:cNvCxnSpPr/>
          <p:nvPr/>
        </p:nvCxnSpPr>
        <p:spPr bwMode="auto">
          <a:xfrm>
            <a:off x="3913761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97E286-8A58-4D45-9671-05F0AA83C36A}"/>
              </a:ext>
            </a:extLst>
          </p:cNvPr>
          <p:cNvCxnSpPr/>
          <p:nvPr/>
        </p:nvCxnSpPr>
        <p:spPr bwMode="auto">
          <a:xfrm>
            <a:off x="412972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053ACE-5A5F-4937-94EB-B7A9D6AD98E0}"/>
              </a:ext>
            </a:extLst>
          </p:cNvPr>
          <p:cNvCxnSpPr/>
          <p:nvPr/>
        </p:nvCxnSpPr>
        <p:spPr bwMode="auto">
          <a:xfrm>
            <a:off x="4533995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193391-D886-48BF-8F27-86AA677C1C7D}"/>
              </a:ext>
            </a:extLst>
          </p:cNvPr>
          <p:cNvCxnSpPr/>
          <p:nvPr/>
        </p:nvCxnSpPr>
        <p:spPr bwMode="auto">
          <a:xfrm>
            <a:off x="5048632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240C08-025E-4988-961D-FFE506FEBD35}"/>
              </a:ext>
            </a:extLst>
          </p:cNvPr>
          <p:cNvCxnSpPr/>
          <p:nvPr/>
        </p:nvCxnSpPr>
        <p:spPr bwMode="auto">
          <a:xfrm>
            <a:off x="5838968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22D666-252F-4064-92FF-3A5BC2F25D67}"/>
              </a:ext>
            </a:extLst>
          </p:cNvPr>
          <p:cNvCxnSpPr/>
          <p:nvPr/>
        </p:nvCxnSpPr>
        <p:spPr bwMode="auto">
          <a:xfrm>
            <a:off x="6689891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5E7335-9C20-46BC-AC39-8390C63362E6}"/>
              </a:ext>
            </a:extLst>
          </p:cNvPr>
          <p:cNvCxnSpPr/>
          <p:nvPr/>
        </p:nvCxnSpPr>
        <p:spPr bwMode="auto">
          <a:xfrm>
            <a:off x="6965590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F04746-E745-4090-AA2A-82888E676B71}"/>
              </a:ext>
            </a:extLst>
          </p:cNvPr>
          <p:cNvCxnSpPr/>
          <p:nvPr/>
        </p:nvCxnSpPr>
        <p:spPr bwMode="auto">
          <a:xfrm>
            <a:off x="798567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58C4AA-5D99-4600-A78A-1B0A8A8B8D69}"/>
              </a:ext>
            </a:extLst>
          </p:cNvPr>
          <p:cNvCxnSpPr/>
          <p:nvPr/>
        </p:nvCxnSpPr>
        <p:spPr bwMode="auto">
          <a:xfrm>
            <a:off x="8648013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A26ADCD-28AC-4C90-A054-39928B6D0A5B}"/>
              </a:ext>
            </a:extLst>
          </p:cNvPr>
          <p:cNvSpPr/>
          <p:nvPr/>
        </p:nvSpPr>
        <p:spPr bwMode="auto">
          <a:xfrm>
            <a:off x="257319" y="3607056"/>
            <a:ext cx="8686800" cy="928184"/>
          </a:xfrm>
          <a:prstGeom prst="roundRect">
            <a:avLst/>
          </a:prstGeom>
          <a:solidFill>
            <a:srgbClr val="FFFF00">
              <a:alpha val="18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rPr>
              <a:t>1.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6A5D1D63-2359-48B8-8AB0-E818615D65B2}"/>
              </a:ext>
            </a:extLst>
          </p:cNvPr>
          <p:cNvSpPr/>
          <p:nvPr/>
        </p:nvSpPr>
        <p:spPr bwMode="auto">
          <a:xfrm>
            <a:off x="1396872" y="5490995"/>
            <a:ext cx="363003" cy="386313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BA50052-76C5-45E7-9A0A-0A8726A42EDF}"/>
              </a:ext>
            </a:extLst>
          </p:cNvPr>
          <p:cNvSpPr/>
          <p:nvPr/>
        </p:nvSpPr>
        <p:spPr bwMode="auto">
          <a:xfrm>
            <a:off x="593245" y="5923258"/>
            <a:ext cx="2172930" cy="3410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Association::Team</a:t>
            </a:r>
          </a:p>
        </p:txBody>
      </p:sp>
    </p:spTree>
    <p:extLst>
      <p:ext uri="{BB962C8B-B14F-4D97-AF65-F5344CB8AC3E}">
        <p14:creationId xmlns:p14="http://schemas.microsoft.com/office/powerpoint/2010/main" val="36275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3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34" grpId="0" animBg="1"/>
      <p:bldP spid="3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35F8869-30CF-469E-A978-8F80ED590F62}"/>
              </a:ext>
            </a:extLst>
          </p:cNvPr>
          <p:cNvSpPr/>
          <p:nvPr/>
        </p:nvSpPr>
        <p:spPr bwMode="auto">
          <a:xfrm>
            <a:off x="257319" y="4802466"/>
            <a:ext cx="8686800" cy="1641744"/>
          </a:xfrm>
          <a:prstGeom prst="roundRect">
            <a:avLst/>
          </a:prstGeom>
          <a:solidFill>
            <a:srgbClr val="CCCCFF">
              <a:alpha val="18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rPr>
              <a:t>2.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D9C6950-402F-43B5-897C-2094BCCD4CA8}"/>
              </a:ext>
            </a:extLst>
          </p:cNvPr>
          <p:cNvSpPr/>
          <p:nvPr/>
        </p:nvSpPr>
        <p:spPr bwMode="auto">
          <a:xfrm>
            <a:off x="5838968" y="4842722"/>
            <a:ext cx="850923" cy="611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62D5B0-712F-45C2-BD17-CF30841FB570}"/>
              </a:ext>
            </a:extLst>
          </p:cNvPr>
          <p:cNvSpPr txBox="1"/>
          <p:nvPr/>
        </p:nvSpPr>
        <p:spPr>
          <a:xfrm>
            <a:off x="549275" y="4802466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Manchester United threw away a  3-0 lead against Everton at Goodison Park    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C9A3F-6A2D-9C44-9225-F0DF4BB6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Model for Fine-Grained 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AEEC-6AE7-9443-9D2B-3728E66EC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63" y="1874839"/>
            <a:ext cx="8686800" cy="1617724"/>
          </a:xfrm>
        </p:spPr>
        <p:txBody>
          <a:bodyPr/>
          <a:lstStyle/>
          <a:p>
            <a:r>
              <a:rPr lang="en-US" dirty="0"/>
              <a:t>Based on data availability, we decided on a 2-stage process:</a:t>
            </a:r>
          </a:p>
          <a:p>
            <a:pPr lvl="1"/>
            <a:r>
              <a:rPr lang="en-US" dirty="0"/>
              <a:t>First, identify coarse-based mentions</a:t>
            </a:r>
          </a:p>
          <a:p>
            <a:pPr lvl="1"/>
            <a:r>
              <a:rPr lang="en-US" dirty="0"/>
              <a:t>Second, treat fine-grained mention detection as a mention classification task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5E964-3999-BF4C-AC27-16D27457DF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AF3D5F-F418-464D-9FBA-75F2CA5EABF4}"/>
              </a:ext>
            </a:extLst>
          </p:cNvPr>
          <p:cNvSpPr txBox="1"/>
          <p:nvPr/>
        </p:nvSpPr>
        <p:spPr>
          <a:xfrm>
            <a:off x="549275" y="3681674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Manchester United threw away a  3-0 lead against Everton at Goodison Park   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ADE87-12EC-46FF-A72F-47F548705797}"/>
              </a:ext>
            </a:extLst>
          </p:cNvPr>
          <p:cNvSpPr txBox="1"/>
          <p:nvPr/>
        </p:nvSpPr>
        <p:spPr>
          <a:xfrm>
            <a:off x="834747" y="4042015"/>
            <a:ext cx="87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36C4FB-B73D-4023-BA52-8C0438FE73E3}"/>
              </a:ext>
            </a:extLst>
          </p:cNvPr>
          <p:cNvSpPr txBox="1"/>
          <p:nvPr/>
        </p:nvSpPr>
        <p:spPr>
          <a:xfrm>
            <a:off x="1905264" y="4042015"/>
            <a:ext cx="796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I-ORG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2D3DA-7E20-441F-BAB8-89B5CC074597}"/>
              </a:ext>
            </a:extLst>
          </p:cNvPr>
          <p:cNvSpPr txBox="1"/>
          <p:nvPr/>
        </p:nvSpPr>
        <p:spPr>
          <a:xfrm>
            <a:off x="283642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E8F4BA-1AF3-400D-888C-67E527E4A455}"/>
              </a:ext>
            </a:extLst>
          </p:cNvPr>
          <p:cNvSpPr txBox="1"/>
          <p:nvPr/>
        </p:nvSpPr>
        <p:spPr>
          <a:xfrm>
            <a:off x="343302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3C33E-7D4D-4306-83A5-A855374E1994}"/>
              </a:ext>
            </a:extLst>
          </p:cNvPr>
          <p:cNvSpPr txBox="1"/>
          <p:nvPr/>
        </p:nvSpPr>
        <p:spPr>
          <a:xfrm>
            <a:off x="383580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716779-E3D1-45F0-A32A-8E2D15BBBBE4}"/>
              </a:ext>
            </a:extLst>
          </p:cNvPr>
          <p:cNvSpPr txBox="1"/>
          <p:nvPr/>
        </p:nvSpPr>
        <p:spPr>
          <a:xfrm>
            <a:off x="416454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A1CCEF-68D3-441D-B9C4-C4D74BCA598C}"/>
              </a:ext>
            </a:extLst>
          </p:cNvPr>
          <p:cNvSpPr txBox="1"/>
          <p:nvPr/>
        </p:nvSpPr>
        <p:spPr>
          <a:xfrm>
            <a:off x="4572000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D4F11B-F228-4FBA-85D7-AD898ACE8C07}"/>
              </a:ext>
            </a:extLst>
          </p:cNvPr>
          <p:cNvSpPr txBox="1"/>
          <p:nvPr/>
        </p:nvSpPr>
        <p:spPr>
          <a:xfrm>
            <a:off x="5312441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15E037-6F8A-4096-96B8-F6AEF7157B32}"/>
              </a:ext>
            </a:extLst>
          </p:cNvPr>
          <p:cNvSpPr txBox="1"/>
          <p:nvPr/>
        </p:nvSpPr>
        <p:spPr>
          <a:xfrm>
            <a:off x="5875099" y="4042015"/>
            <a:ext cx="87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B-ORG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0C7C91-240D-46FD-94E8-A8C1F86B85C9}"/>
              </a:ext>
            </a:extLst>
          </p:cNvPr>
          <p:cNvSpPr txBox="1"/>
          <p:nvPr/>
        </p:nvSpPr>
        <p:spPr>
          <a:xfrm>
            <a:off x="6677351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1CEA7-04E0-418B-A7C5-3FB2C0CA5048}"/>
              </a:ext>
            </a:extLst>
          </p:cNvPr>
          <p:cNvSpPr txBox="1"/>
          <p:nvPr/>
        </p:nvSpPr>
        <p:spPr>
          <a:xfrm>
            <a:off x="7113143" y="4042015"/>
            <a:ext cx="810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B-LOC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6D8F53-9172-4A10-8F8D-171C0AC0C1CA}"/>
              </a:ext>
            </a:extLst>
          </p:cNvPr>
          <p:cNvSpPr txBox="1"/>
          <p:nvPr/>
        </p:nvSpPr>
        <p:spPr>
          <a:xfrm>
            <a:off x="7903949" y="4042015"/>
            <a:ext cx="735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I-LOC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59B211-7BB0-4634-ABFB-1DBC360E3E1C}"/>
              </a:ext>
            </a:extLst>
          </p:cNvPr>
          <p:cNvCxnSpPr/>
          <p:nvPr/>
        </p:nvCxnSpPr>
        <p:spPr bwMode="auto">
          <a:xfrm>
            <a:off x="593245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5F231C8-BC94-4A55-9CFB-FBE3C07921E3}"/>
              </a:ext>
            </a:extLst>
          </p:cNvPr>
          <p:cNvCxnSpPr/>
          <p:nvPr/>
        </p:nvCxnSpPr>
        <p:spPr bwMode="auto">
          <a:xfrm>
            <a:off x="1914947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CADE57C-CB51-4DC3-ABF1-008A8A45B694}"/>
              </a:ext>
            </a:extLst>
          </p:cNvPr>
          <p:cNvCxnSpPr/>
          <p:nvPr/>
        </p:nvCxnSpPr>
        <p:spPr bwMode="auto">
          <a:xfrm>
            <a:off x="2663927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177E0F-B767-46A1-903E-78F28C619B0A}"/>
              </a:ext>
            </a:extLst>
          </p:cNvPr>
          <p:cNvCxnSpPr/>
          <p:nvPr/>
        </p:nvCxnSpPr>
        <p:spPr bwMode="auto">
          <a:xfrm>
            <a:off x="331641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122872-2841-4365-81B2-BBC366ABB82F}"/>
              </a:ext>
            </a:extLst>
          </p:cNvPr>
          <p:cNvCxnSpPr/>
          <p:nvPr/>
        </p:nvCxnSpPr>
        <p:spPr bwMode="auto">
          <a:xfrm>
            <a:off x="3913761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97E286-8A58-4D45-9671-05F0AA83C36A}"/>
              </a:ext>
            </a:extLst>
          </p:cNvPr>
          <p:cNvCxnSpPr/>
          <p:nvPr/>
        </p:nvCxnSpPr>
        <p:spPr bwMode="auto">
          <a:xfrm>
            <a:off x="412972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053ACE-5A5F-4937-94EB-B7A9D6AD98E0}"/>
              </a:ext>
            </a:extLst>
          </p:cNvPr>
          <p:cNvCxnSpPr/>
          <p:nvPr/>
        </p:nvCxnSpPr>
        <p:spPr bwMode="auto">
          <a:xfrm>
            <a:off x="4533995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193391-D886-48BF-8F27-86AA677C1C7D}"/>
              </a:ext>
            </a:extLst>
          </p:cNvPr>
          <p:cNvCxnSpPr/>
          <p:nvPr/>
        </p:nvCxnSpPr>
        <p:spPr bwMode="auto">
          <a:xfrm>
            <a:off x="5048632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240C08-025E-4988-961D-FFE506FEBD35}"/>
              </a:ext>
            </a:extLst>
          </p:cNvPr>
          <p:cNvCxnSpPr/>
          <p:nvPr/>
        </p:nvCxnSpPr>
        <p:spPr bwMode="auto">
          <a:xfrm>
            <a:off x="5838968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22D666-252F-4064-92FF-3A5BC2F25D67}"/>
              </a:ext>
            </a:extLst>
          </p:cNvPr>
          <p:cNvCxnSpPr/>
          <p:nvPr/>
        </p:nvCxnSpPr>
        <p:spPr bwMode="auto">
          <a:xfrm>
            <a:off x="6689891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5E7335-9C20-46BC-AC39-8390C63362E6}"/>
              </a:ext>
            </a:extLst>
          </p:cNvPr>
          <p:cNvCxnSpPr/>
          <p:nvPr/>
        </p:nvCxnSpPr>
        <p:spPr bwMode="auto">
          <a:xfrm>
            <a:off x="6965590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F04746-E745-4090-AA2A-82888E676B71}"/>
              </a:ext>
            </a:extLst>
          </p:cNvPr>
          <p:cNvCxnSpPr/>
          <p:nvPr/>
        </p:nvCxnSpPr>
        <p:spPr bwMode="auto">
          <a:xfrm>
            <a:off x="798567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58C4AA-5D99-4600-A78A-1B0A8A8B8D69}"/>
              </a:ext>
            </a:extLst>
          </p:cNvPr>
          <p:cNvCxnSpPr/>
          <p:nvPr/>
        </p:nvCxnSpPr>
        <p:spPr bwMode="auto">
          <a:xfrm>
            <a:off x="8648013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A26ADCD-28AC-4C90-A054-39928B6D0A5B}"/>
              </a:ext>
            </a:extLst>
          </p:cNvPr>
          <p:cNvSpPr/>
          <p:nvPr/>
        </p:nvSpPr>
        <p:spPr bwMode="auto">
          <a:xfrm>
            <a:off x="257319" y="3607056"/>
            <a:ext cx="8686800" cy="928184"/>
          </a:xfrm>
          <a:prstGeom prst="roundRect">
            <a:avLst/>
          </a:prstGeom>
          <a:solidFill>
            <a:srgbClr val="FFFF00">
              <a:alpha val="18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rPr>
              <a:t>1.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6A5D1D63-2359-48B8-8AB0-E818615D65B2}"/>
              </a:ext>
            </a:extLst>
          </p:cNvPr>
          <p:cNvSpPr/>
          <p:nvPr/>
        </p:nvSpPr>
        <p:spPr bwMode="auto">
          <a:xfrm>
            <a:off x="6116068" y="5490995"/>
            <a:ext cx="363003" cy="386313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BA50052-76C5-45E7-9A0A-0A8726A42EDF}"/>
              </a:ext>
            </a:extLst>
          </p:cNvPr>
          <p:cNvSpPr/>
          <p:nvPr/>
        </p:nvSpPr>
        <p:spPr bwMode="auto">
          <a:xfrm>
            <a:off x="5312441" y="5923258"/>
            <a:ext cx="2172930" cy="3410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Association::Team</a:t>
            </a:r>
          </a:p>
        </p:txBody>
      </p:sp>
    </p:spTree>
    <p:extLst>
      <p:ext uri="{BB962C8B-B14F-4D97-AF65-F5344CB8AC3E}">
        <p14:creationId xmlns:p14="http://schemas.microsoft.com/office/powerpoint/2010/main" val="167461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35F8869-30CF-469E-A978-8F80ED590F62}"/>
              </a:ext>
            </a:extLst>
          </p:cNvPr>
          <p:cNvSpPr/>
          <p:nvPr/>
        </p:nvSpPr>
        <p:spPr bwMode="auto">
          <a:xfrm>
            <a:off x="257319" y="4802466"/>
            <a:ext cx="8686800" cy="1641744"/>
          </a:xfrm>
          <a:prstGeom prst="roundRect">
            <a:avLst/>
          </a:prstGeom>
          <a:solidFill>
            <a:srgbClr val="CCCCFF">
              <a:alpha val="18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rPr>
              <a:t>2.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D9C6950-402F-43B5-897C-2094BCCD4CA8}"/>
              </a:ext>
            </a:extLst>
          </p:cNvPr>
          <p:cNvSpPr/>
          <p:nvPr/>
        </p:nvSpPr>
        <p:spPr bwMode="auto">
          <a:xfrm>
            <a:off x="6965590" y="4842722"/>
            <a:ext cx="1544303" cy="611132"/>
          </a:xfrm>
          <a:prstGeom prst="roundRect">
            <a:avLst/>
          </a:prstGeom>
          <a:solidFill>
            <a:srgbClr val="99FFCC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62D5B0-712F-45C2-BD17-CF30841FB570}"/>
              </a:ext>
            </a:extLst>
          </p:cNvPr>
          <p:cNvSpPr txBox="1"/>
          <p:nvPr/>
        </p:nvSpPr>
        <p:spPr>
          <a:xfrm>
            <a:off x="549275" y="4802466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Manchester United threw away a  3-0 lead against Everton at Goodison Park    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C9A3F-6A2D-9C44-9225-F0DF4BB6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Model for Fine-Grained 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AEEC-6AE7-9443-9D2B-3728E66EC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63" y="1874839"/>
            <a:ext cx="8686800" cy="1617724"/>
          </a:xfrm>
        </p:spPr>
        <p:txBody>
          <a:bodyPr/>
          <a:lstStyle/>
          <a:p>
            <a:r>
              <a:rPr lang="en-US" dirty="0"/>
              <a:t>Based on data availability, we decided on a 2-stage process:</a:t>
            </a:r>
          </a:p>
          <a:p>
            <a:pPr lvl="1"/>
            <a:r>
              <a:rPr lang="en-US" dirty="0"/>
              <a:t>First, identify coarse-based mentions, based on TAC17 data</a:t>
            </a:r>
          </a:p>
          <a:p>
            <a:pPr lvl="1"/>
            <a:r>
              <a:rPr lang="en-US" dirty="0"/>
              <a:t>Second, treat fine-grained mention detection as a mention classification task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5E964-3999-BF4C-AC27-16D27457DF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AF3D5F-F418-464D-9FBA-75F2CA5EABF4}"/>
              </a:ext>
            </a:extLst>
          </p:cNvPr>
          <p:cNvSpPr txBox="1"/>
          <p:nvPr/>
        </p:nvSpPr>
        <p:spPr>
          <a:xfrm>
            <a:off x="549275" y="3681674"/>
            <a:ext cx="8504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Manchester United threw away a  3-0 lead against Everton at Goodison Park   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ADE87-12EC-46FF-A72F-47F548705797}"/>
              </a:ext>
            </a:extLst>
          </p:cNvPr>
          <p:cNvSpPr txBox="1"/>
          <p:nvPr/>
        </p:nvSpPr>
        <p:spPr>
          <a:xfrm>
            <a:off x="834747" y="4042015"/>
            <a:ext cx="87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36C4FB-B73D-4023-BA52-8C0438FE73E3}"/>
              </a:ext>
            </a:extLst>
          </p:cNvPr>
          <p:cNvSpPr txBox="1"/>
          <p:nvPr/>
        </p:nvSpPr>
        <p:spPr>
          <a:xfrm>
            <a:off x="1905264" y="4042015"/>
            <a:ext cx="796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I-ORG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2D3DA-7E20-441F-BAB8-89B5CC074597}"/>
              </a:ext>
            </a:extLst>
          </p:cNvPr>
          <p:cNvSpPr txBox="1"/>
          <p:nvPr/>
        </p:nvSpPr>
        <p:spPr>
          <a:xfrm>
            <a:off x="283642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E8F4BA-1AF3-400D-888C-67E527E4A455}"/>
              </a:ext>
            </a:extLst>
          </p:cNvPr>
          <p:cNvSpPr txBox="1"/>
          <p:nvPr/>
        </p:nvSpPr>
        <p:spPr>
          <a:xfrm>
            <a:off x="343302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13C33E-7D4D-4306-83A5-A855374E1994}"/>
              </a:ext>
            </a:extLst>
          </p:cNvPr>
          <p:cNvSpPr txBox="1"/>
          <p:nvPr/>
        </p:nvSpPr>
        <p:spPr>
          <a:xfrm>
            <a:off x="383580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716779-E3D1-45F0-A32A-8E2D15BBBBE4}"/>
              </a:ext>
            </a:extLst>
          </p:cNvPr>
          <p:cNvSpPr txBox="1"/>
          <p:nvPr/>
        </p:nvSpPr>
        <p:spPr>
          <a:xfrm>
            <a:off x="4164548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A1CCEF-68D3-441D-B9C4-C4D74BCA598C}"/>
              </a:ext>
            </a:extLst>
          </p:cNvPr>
          <p:cNvSpPr txBox="1"/>
          <p:nvPr/>
        </p:nvSpPr>
        <p:spPr>
          <a:xfrm>
            <a:off x="4572000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D4F11B-F228-4FBA-85D7-AD898ACE8C07}"/>
              </a:ext>
            </a:extLst>
          </p:cNvPr>
          <p:cNvSpPr txBox="1"/>
          <p:nvPr/>
        </p:nvSpPr>
        <p:spPr>
          <a:xfrm>
            <a:off x="5312441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15E037-6F8A-4096-96B8-F6AEF7157B32}"/>
              </a:ext>
            </a:extLst>
          </p:cNvPr>
          <p:cNvSpPr txBox="1"/>
          <p:nvPr/>
        </p:nvSpPr>
        <p:spPr>
          <a:xfrm>
            <a:off x="5875099" y="4042015"/>
            <a:ext cx="87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B-ORG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0C7C91-240D-46FD-94E8-A8C1F86B85C9}"/>
              </a:ext>
            </a:extLst>
          </p:cNvPr>
          <p:cNvSpPr txBox="1"/>
          <p:nvPr/>
        </p:nvSpPr>
        <p:spPr>
          <a:xfrm>
            <a:off x="6677351" y="404201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1CEA7-04E0-418B-A7C5-3FB2C0CA5048}"/>
              </a:ext>
            </a:extLst>
          </p:cNvPr>
          <p:cNvSpPr txBox="1"/>
          <p:nvPr/>
        </p:nvSpPr>
        <p:spPr>
          <a:xfrm>
            <a:off x="7113143" y="4042015"/>
            <a:ext cx="810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B-LOC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6D8F53-9172-4A10-8F8D-171C0AC0C1CA}"/>
              </a:ext>
            </a:extLst>
          </p:cNvPr>
          <p:cNvSpPr txBox="1"/>
          <p:nvPr/>
        </p:nvSpPr>
        <p:spPr>
          <a:xfrm>
            <a:off x="7903949" y="4042015"/>
            <a:ext cx="735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I-LOC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59B211-7BB0-4634-ABFB-1DBC360E3E1C}"/>
              </a:ext>
            </a:extLst>
          </p:cNvPr>
          <p:cNvCxnSpPr/>
          <p:nvPr/>
        </p:nvCxnSpPr>
        <p:spPr bwMode="auto">
          <a:xfrm>
            <a:off x="593245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5F231C8-BC94-4A55-9CFB-FBE3C07921E3}"/>
              </a:ext>
            </a:extLst>
          </p:cNvPr>
          <p:cNvCxnSpPr/>
          <p:nvPr/>
        </p:nvCxnSpPr>
        <p:spPr bwMode="auto">
          <a:xfrm>
            <a:off x="1914947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CADE57C-CB51-4DC3-ABF1-008A8A45B694}"/>
              </a:ext>
            </a:extLst>
          </p:cNvPr>
          <p:cNvCxnSpPr/>
          <p:nvPr/>
        </p:nvCxnSpPr>
        <p:spPr bwMode="auto">
          <a:xfrm>
            <a:off x="2663927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177E0F-B767-46A1-903E-78F28C619B0A}"/>
              </a:ext>
            </a:extLst>
          </p:cNvPr>
          <p:cNvCxnSpPr/>
          <p:nvPr/>
        </p:nvCxnSpPr>
        <p:spPr bwMode="auto">
          <a:xfrm>
            <a:off x="331641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122872-2841-4365-81B2-BBC366ABB82F}"/>
              </a:ext>
            </a:extLst>
          </p:cNvPr>
          <p:cNvCxnSpPr/>
          <p:nvPr/>
        </p:nvCxnSpPr>
        <p:spPr bwMode="auto">
          <a:xfrm>
            <a:off x="3913761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97E286-8A58-4D45-9671-05F0AA83C36A}"/>
              </a:ext>
            </a:extLst>
          </p:cNvPr>
          <p:cNvCxnSpPr/>
          <p:nvPr/>
        </p:nvCxnSpPr>
        <p:spPr bwMode="auto">
          <a:xfrm>
            <a:off x="412972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053ACE-5A5F-4937-94EB-B7A9D6AD98E0}"/>
              </a:ext>
            </a:extLst>
          </p:cNvPr>
          <p:cNvCxnSpPr/>
          <p:nvPr/>
        </p:nvCxnSpPr>
        <p:spPr bwMode="auto">
          <a:xfrm>
            <a:off x="4533995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193391-D886-48BF-8F27-86AA677C1C7D}"/>
              </a:ext>
            </a:extLst>
          </p:cNvPr>
          <p:cNvCxnSpPr/>
          <p:nvPr/>
        </p:nvCxnSpPr>
        <p:spPr bwMode="auto">
          <a:xfrm>
            <a:off x="5048632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240C08-025E-4988-961D-FFE506FEBD35}"/>
              </a:ext>
            </a:extLst>
          </p:cNvPr>
          <p:cNvCxnSpPr/>
          <p:nvPr/>
        </p:nvCxnSpPr>
        <p:spPr bwMode="auto">
          <a:xfrm>
            <a:off x="5838968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22D666-252F-4064-92FF-3A5BC2F25D67}"/>
              </a:ext>
            </a:extLst>
          </p:cNvPr>
          <p:cNvCxnSpPr/>
          <p:nvPr/>
        </p:nvCxnSpPr>
        <p:spPr bwMode="auto">
          <a:xfrm>
            <a:off x="6689891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5E7335-9C20-46BC-AC39-8390C63362E6}"/>
              </a:ext>
            </a:extLst>
          </p:cNvPr>
          <p:cNvCxnSpPr/>
          <p:nvPr/>
        </p:nvCxnSpPr>
        <p:spPr bwMode="auto">
          <a:xfrm>
            <a:off x="6965590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F04746-E745-4090-AA2A-82888E676B71}"/>
              </a:ext>
            </a:extLst>
          </p:cNvPr>
          <p:cNvCxnSpPr/>
          <p:nvPr/>
        </p:nvCxnSpPr>
        <p:spPr bwMode="auto">
          <a:xfrm>
            <a:off x="7985674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58C4AA-5D99-4600-A78A-1B0A8A8B8D69}"/>
              </a:ext>
            </a:extLst>
          </p:cNvPr>
          <p:cNvCxnSpPr/>
          <p:nvPr/>
        </p:nvCxnSpPr>
        <p:spPr bwMode="auto">
          <a:xfrm>
            <a:off x="8648013" y="3681674"/>
            <a:ext cx="0" cy="76045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A26ADCD-28AC-4C90-A054-39928B6D0A5B}"/>
              </a:ext>
            </a:extLst>
          </p:cNvPr>
          <p:cNvSpPr/>
          <p:nvPr/>
        </p:nvSpPr>
        <p:spPr bwMode="auto">
          <a:xfrm>
            <a:off x="257319" y="3607056"/>
            <a:ext cx="8686800" cy="928184"/>
          </a:xfrm>
          <a:prstGeom prst="roundRect">
            <a:avLst/>
          </a:prstGeom>
          <a:solidFill>
            <a:srgbClr val="FFFF00">
              <a:alpha val="18000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rPr>
              <a:t>1.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6A5D1D63-2359-48B8-8AB0-E818615D65B2}"/>
              </a:ext>
            </a:extLst>
          </p:cNvPr>
          <p:cNvSpPr/>
          <p:nvPr/>
        </p:nvSpPr>
        <p:spPr bwMode="auto">
          <a:xfrm>
            <a:off x="7574816" y="5490995"/>
            <a:ext cx="363003" cy="386313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BA50052-76C5-45E7-9A0A-0A8726A42EDF}"/>
              </a:ext>
            </a:extLst>
          </p:cNvPr>
          <p:cNvSpPr/>
          <p:nvPr/>
        </p:nvSpPr>
        <p:spPr bwMode="auto">
          <a:xfrm>
            <a:off x="6975351" y="5923258"/>
            <a:ext cx="1544303" cy="341017"/>
          </a:xfrm>
          <a:prstGeom prst="roundRect">
            <a:avLst/>
          </a:prstGeom>
          <a:solidFill>
            <a:srgbClr val="99FFCC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Building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3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3C5D-23BC-F14A-B09D-59274152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Build a Cascade System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877E-FEB4-2347-9732-4D48CA8EC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There is a large amount of data available for the coarse NER:</a:t>
            </a:r>
          </a:p>
          <a:p>
            <a:pPr lvl="1"/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TAC 2017</a:t>
            </a:r>
          </a:p>
          <a:p>
            <a:pPr lvl="1"/>
            <a:r>
              <a:rPr lang="en-US" sz="2200" dirty="0"/>
              <a:t>ACE</a:t>
            </a:r>
          </a:p>
          <a:p>
            <a:pPr lvl="1"/>
            <a:r>
              <a:rPr lang="en-US" sz="2200" dirty="0"/>
              <a:t>Rich ERE</a:t>
            </a:r>
          </a:p>
          <a:p>
            <a:pPr lvl="1"/>
            <a:r>
              <a:rPr lang="en-US" sz="2200" dirty="0"/>
              <a:t>Projections from other systems:</a:t>
            </a:r>
          </a:p>
          <a:p>
            <a:pPr lvl="2"/>
            <a:r>
              <a:rPr lang="en-US" sz="2200" dirty="0"/>
              <a:t>KLUE (IBM internal dataset)</a:t>
            </a:r>
          </a:p>
          <a:p>
            <a:pPr lvl="2"/>
            <a:r>
              <a:rPr lang="en-US" sz="2200" dirty="0"/>
              <a:t>OntoNotes</a:t>
            </a:r>
          </a:p>
          <a:p>
            <a:pPr lvl="1"/>
            <a:r>
              <a:rPr lang="en-US" sz="2200" dirty="0"/>
              <a:t>Also tried trilingual TAC17 NER (just because; post-hoc)</a:t>
            </a:r>
          </a:p>
          <a:p>
            <a:r>
              <a:rPr lang="en-US" sz="2200" dirty="0"/>
              <a:t>The coarse NER has a smaller classification space (9 tags</a:t>
            </a:r>
            <a:r>
              <a:rPr lang="en-US" sz="2200"/>
              <a:t>: CRM </a:t>
            </a:r>
            <a:r>
              <a:rPr lang="en-US" sz="2200" dirty="0"/>
              <a:t>FAC GPE LOC ORG PER LAW VEH WEA) </a:t>
            </a:r>
          </a:p>
          <a:p>
            <a:r>
              <a:rPr lang="en-US" sz="2200" dirty="0"/>
              <a:t>The fine-grained NER is simplified by not having to predict chunk boundaries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0D0E9-255C-D24C-974D-221C58658C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0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C2E0-5561-47DD-8817-CBDC14DC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the Coarse Data with Types not in TAC2017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82A41F-4EE1-43E2-BD5B-25CA6FF6F5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enhance the gold data with silver data for new types:</a:t>
                </a:r>
              </a:p>
              <a:p>
                <a:pPr lvl="1"/>
                <a:r>
                  <a:rPr lang="en-US" dirty="0"/>
                  <a:t>Repeat for all datasets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 </a:t>
                </a:r>
              </a:p>
              <a:p>
                <a:pPr lvl="2"/>
                <a:r>
                  <a:rPr lang="en-US" dirty="0"/>
                  <a:t>Train system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on dataset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2"/>
                <a:r>
                  <a:rPr lang="en-US" dirty="0"/>
                  <a:t>Apply system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</a:t>
                </a:r>
                <a:r>
                  <a:rPr lang="en-US" dirty="0"/>
                  <a:t>on the training/dev data</a:t>
                </a:r>
              </a:p>
              <a:p>
                <a:pPr lvl="2"/>
                <a:r>
                  <a:rPr lang="en-US" dirty="0"/>
                  <a:t>Add only mentions that do not overlap with existing mentions</a:t>
                </a:r>
              </a:p>
              <a:p>
                <a:r>
                  <a:rPr lang="en-US" dirty="0"/>
                  <a:t>We used:</a:t>
                </a:r>
              </a:p>
              <a:p>
                <a:pPr lvl="1"/>
                <a:r>
                  <a:rPr lang="en-US" dirty="0"/>
                  <a:t>ACE 2005 for WEA and VEH</a:t>
                </a:r>
              </a:p>
              <a:p>
                <a:pPr lvl="1"/>
                <a:r>
                  <a:rPr lang="en-US" dirty="0"/>
                  <a:t>KLUE for CRM and LAW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82A41F-4EE1-43E2-BD5B-25CA6FF6F5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82" t="-1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D921A-65EC-4197-B3F4-2E51BC425E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504E3C-AD1A-43B7-A4C1-0361E0BDFB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9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090C-4577-4F54-BEFC-5E6CAADC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Coarse Grained NER: BERT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BE175C-E7EC-4310-B785-6633FC864D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CE2F3-6B17-40F6-A0A8-573D3BFCD3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4C21AF90-2CD1-43D1-86AA-40B9AA6B784E}"/>
              </a:ext>
            </a:extLst>
          </p:cNvPr>
          <p:cNvGrpSpPr/>
          <p:nvPr/>
        </p:nvGrpSpPr>
        <p:grpSpPr>
          <a:xfrm>
            <a:off x="1446081" y="1672254"/>
            <a:ext cx="6159764" cy="3653089"/>
            <a:chOff x="2151919" y="1433904"/>
            <a:chExt cx="6159764" cy="3653089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CE036BA2-47D4-4586-BC69-8F579D5644F7}"/>
                </a:ext>
              </a:extLst>
            </p:cNvPr>
            <p:cNvSpPr/>
            <p:nvPr/>
          </p:nvSpPr>
          <p:spPr>
            <a:xfrm>
              <a:off x="2381391" y="3125297"/>
              <a:ext cx="332293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F283894-F536-4594-91AC-30DB54141C2C}"/>
                </a:ext>
              </a:extLst>
            </p:cNvPr>
            <p:cNvSpPr/>
            <p:nvPr/>
          </p:nvSpPr>
          <p:spPr>
            <a:xfrm>
              <a:off x="3875200" y="3125295"/>
              <a:ext cx="332293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4769BE2-005A-468D-96F4-FCDEB76CB361}"/>
                </a:ext>
              </a:extLst>
            </p:cNvPr>
            <p:cNvSpPr/>
            <p:nvPr/>
          </p:nvSpPr>
          <p:spPr>
            <a:xfrm>
              <a:off x="3115519" y="3133707"/>
              <a:ext cx="332293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52BAB704-BE51-46F9-86D2-6636A47AA33B}"/>
                </a:ext>
              </a:extLst>
            </p:cNvPr>
            <p:cNvSpPr/>
            <p:nvPr/>
          </p:nvSpPr>
          <p:spPr>
            <a:xfrm>
              <a:off x="2365213" y="3716267"/>
              <a:ext cx="346012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765D7EB-5968-4C33-8D25-FD0A7AAFF07F}"/>
                </a:ext>
              </a:extLst>
            </p:cNvPr>
            <p:cNvSpPr/>
            <p:nvPr/>
          </p:nvSpPr>
          <p:spPr>
            <a:xfrm>
              <a:off x="3824236" y="3722344"/>
              <a:ext cx="346012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C488EE3-46A1-4D6A-9538-08DA0ECD60B3}"/>
                </a:ext>
              </a:extLst>
            </p:cNvPr>
            <p:cNvSpPr/>
            <p:nvPr/>
          </p:nvSpPr>
          <p:spPr>
            <a:xfrm>
              <a:off x="3100145" y="3728421"/>
              <a:ext cx="346012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441DBA88-CEC0-4468-AA31-630C91299F06}"/>
                </a:ext>
              </a:extLst>
            </p:cNvPr>
            <p:cNvSpPr/>
            <p:nvPr/>
          </p:nvSpPr>
          <p:spPr>
            <a:xfrm>
              <a:off x="7733317" y="3153914"/>
              <a:ext cx="332293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82A6BC4-7828-4274-8C65-BC56947D1C47}"/>
                </a:ext>
              </a:extLst>
            </p:cNvPr>
            <p:cNvSpPr/>
            <p:nvPr/>
          </p:nvSpPr>
          <p:spPr>
            <a:xfrm>
              <a:off x="7719598" y="3716266"/>
              <a:ext cx="346012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5D5740C3-932C-4B7F-ADE9-62E4474EA71C}"/>
                </a:ext>
              </a:extLst>
            </p:cNvPr>
            <p:cNvCxnSpPr>
              <a:cxnSpLocks/>
              <a:stCxn id="99" idx="0"/>
              <a:endCxn id="96" idx="4"/>
            </p:cNvCxnSpPr>
            <p:nvPr/>
          </p:nvCxnSpPr>
          <p:spPr>
            <a:xfrm flipV="1">
              <a:off x="2538219" y="3448148"/>
              <a:ext cx="9319" cy="268119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78B411B7-3543-4402-B65B-6B1BA54E663C}"/>
                </a:ext>
              </a:extLst>
            </p:cNvPr>
            <p:cNvCxnSpPr>
              <a:cxnSpLocks/>
              <a:stCxn id="101" idx="0"/>
              <a:endCxn id="98" idx="4"/>
            </p:cNvCxnSpPr>
            <p:nvPr/>
          </p:nvCxnSpPr>
          <p:spPr>
            <a:xfrm flipV="1">
              <a:off x="3273151" y="3456558"/>
              <a:ext cx="8515" cy="27186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3AC6A2D5-D863-4E17-AC1C-BE4BDDEBDEA2}"/>
                </a:ext>
              </a:extLst>
            </p:cNvPr>
            <p:cNvCxnSpPr>
              <a:cxnSpLocks/>
              <a:stCxn id="100" idx="0"/>
              <a:endCxn id="97" idx="4"/>
            </p:cNvCxnSpPr>
            <p:nvPr/>
          </p:nvCxnSpPr>
          <p:spPr>
            <a:xfrm flipV="1">
              <a:off x="3997242" y="3448146"/>
              <a:ext cx="44105" cy="274198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6C8EC305-97ED-40A6-BEFC-0DBFAB225F60}"/>
                </a:ext>
              </a:extLst>
            </p:cNvPr>
            <p:cNvCxnSpPr>
              <a:cxnSpLocks/>
              <a:stCxn id="103" idx="0"/>
              <a:endCxn id="102" idx="4"/>
            </p:cNvCxnSpPr>
            <p:nvPr/>
          </p:nvCxnSpPr>
          <p:spPr>
            <a:xfrm flipV="1">
              <a:off x="7892604" y="3476765"/>
              <a:ext cx="6860" cy="239501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E76B1414-276C-45BE-A4BB-28D8E523E837}"/>
                </a:ext>
              </a:extLst>
            </p:cNvPr>
            <p:cNvCxnSpPr>
              <a:cxnSpLocks/>
              <a:stCxn id="99" idx="0"/>
              <a:endCxn id="98" idx="4"/>
            </p:cNvCxnSpPr>
            <p:nvPr/>
          </p:nvCxnSpPr>
          <p:spPr>
            <a:xfrm flipV="1">
              <a:off x="2538219" y="3456558"/>
              <a:ext cx="743447" cy="259709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D18F3AD2-FB0A-4C7C-9CC3-C64568A2AF73}"/>
                </a:ext>
              </a:extLst>
            </p:cNvPr>
            <p:cNvCxnSpPr>
              <a:cxnSpLocks/>
              <a:stCxn id="101" idx="0"/>
              <a:endCxn id="97" idx="4"/>
            </p:cNvCxnSpPr>
            <p:nvPr/>
          </p:nvCxnSpPr>
          <p:spPr>
            <a:xfrm flipV="1">
              <a:off x="3273151" y="3448146"/>
              <a:ext cx="768196" cy="280275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5D26BBE1-AD41-4854-9457-551306C08171}"/>
                </a:ext>
              </a:extLst>
            </p:cNvPr>
            <p:cNvCxnSpPr>
              <a:cxnSpLocks/>
              <a:stCxn id="99" idx="0"/>
              <a:endCxn id="102" idx="4"/>
            </p:cNvCxnSpPr>
            <p:nvPr/>
          </p:nvCxnSpPr>
          <p:spPr>
            <a:xfrm flipV="1">
              <a:off x="2538219" y="3476765"/>
              <a:ext cx="5361245" cy="23950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DE0F9C1C-3F5A-4501-840A-294F3C41921F}"/>
                </a:ext>
              </a:extLst>
            </p:cNvPr>
            <p:cNvCxnSpPr>
              <a:cxnSpLocks/>
              <a:stCxn id="99" idx="0"/>
              <a:endCxn id="97" idx="4"/>
            </p:cNvCxnSpPr>
            <p:nvPr/>
          </p:nvCxnSpPr>
          <p:spPr>
            <a:xfrm flipV="1">
              <a:off x="2538219" y="3448146"/>
              <a:ext cx="1503128" cy="268121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ECA1C498-AEE8-4A27-92BC-ADC3424F9464}"/>
                </a:ext>
              </a:extLst>
            </p:cNvPr>
            <p:cNvCxnSpPr>
              <a:cxnSpLocks/>
              <a:stCxn id="99" idx="0"/>
              <a:endCxn id="102" idx="4"/>
            </p:cNvCxnSpPr>
            <p:nvPr/>
          </p:nvCxnSpPr>
          <p:spPr>
            <a:xfrm flipV="1">
              <a:off x="2538219" y="3476765"/>
              <a:ext cx="5361245" cy="23950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CE5AB682-9638-429D-B048-4CA3058ED030}"/>
                </a:ext>
              </a:extLst>
            </p:cNvPr>
            <p:cNvCxnSpPr>
              <a:cxnSpLocks/>
              <a:stCxn id="101" idx="0"/>
              <a:endCxn id="102" idx="4"/>
            </p:cNvCxnSpPr>
            <p:nvPr/>
          </p:nvCxnSpPr>
          <p:spPr>
            <a:xfrm flipV="1">
              <a:off x="3273151" y="3476765"/>
              <a:ext cx="4626313" cy="251656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AF85EC95-49BA-4C3C-BB96-D1A040D7A7E6}"/>
                </a:ext>
              </a:extLst>
            </p:cNvPr>
            <p:cNvCxnSpPr>
              <a:cxnSpLocks/>
              <a:stCxn id="101" idx="0"/>
              <a:endCxn id="96" idx="4"/>
            </p:cNvCxnSpPr>
            <p:nvPr/>
          </p:nvCxnSpPr>
          <p:spPr>
            <a:xfrm flipH="1" flipV="1">
              <a:off x="2547538" y="3448148"/>
              <a:ext cx="725613" cy="28027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958ACB74-002E-411F-B31D-883A1EB32BBF}"/>
                </a:ext>
              </a:extLst>
            </p:cNvPr>
            <p:cNvCxnSpPr>
              <a:cxnSpLocks/>
              <a:stCxn id="100" idx="0"/>
              <a:endCxn id="96" idx="4"/>
            </p:cNvCxnSpPr>
            <p:nvPr/>
          </p:nvCxnSpPr>
          <p:spPr>
            <a:xfrm flipH="1" flipV="1">
              <a:off x="2547538" y="3448148"/>
              <a:ext cx="1449704" cy="274196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89CF5B3-5804-410A-83D7-C3994A2E88E6}"/>
                </a:ext>
              </a:extLst>
            </p:cNvPr>
            <p:cNvCxnSpPr>
              <a:cxnSpLocks/>
              <a:stCxn id="103" idx="0"/>
              <a:endCxn id="97" idx="4"/>
            </p:cNvCxnSpPr>
            <p:nvPr/>
          </p:nvCxnSpPr>
          <p:spPr>
            <a:xfrm flipH="1" flipV="1">
              <a:off x="4041347" y="3448146"/>
              <a:ext cx="3851257" cy="268120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80A42832-4D22-4410-9F5A-E2E217640F30}"/>
                </a:ext>
              </a:extLst>
            </p:cNvPr>
            <p:cNvCxnSpPr>
              <a:cxnSpLocks/>
              <a:stCxn id="103" idx="0"/>
              <a:endCxn id="96" idx="4"/>
            </p:cNvCxnSpPr>
            <p:nvPr/>
          </p:nvCxnSpPr>
          <p:spPr>
            <a:xfrm flipH="1" flipV="1">
              <a:off x="2547538" y="3448148"/>
              <a:ext cx="5345066" cy="268118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0227677E-5319-4AAF-A3FC-AC8200DBCC9D}"/>
                </a:ext>
              </a:extLst>
            </p:cNvPr>
            <p:cNvCxnSpPr>
              <a:cxnSpLocks/>
              <a:stCxn id="103" idx="0"/>
              <a:endCxn id="96" idx="4"/>
            </p:cNvCxnSpPr>
            <p:nvPr/>
          </p:nvCxnSpPr>
          <p:spPr>
            <a:xfrm flipH="1" flipV="1">
              <a:off x="2547538" y="3448148"/>
              <a:ext cx="5345066" cy="268118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4987755E-CAEC-48E9-9D2A-5E04AA0C396A}"/>
                </a:ext>
              </a:extLst>
            </p:cNvPr>
            <p:cNvCxnSpPr>
              <a:cxnSpLocks/>
              <a:stCxn id="149" idx="0"/>
              <a:endCxn id="99" idx="4"/>
            </p:cNvCxnSpPr>
            <p:nvPr/>
          </p:nvCxnSpPr>
          <p:spPr>
            <a:xfrm flipV="1">
              <a:off x="2538219" y="4039118"/>
              <a:ext cx="0" cy="188151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51991B7C-D4A8-4C23-B5A0-81D761D399D9}"/>
                </a:ext>
              </a:extLst>
            </p:cNvPr>
            <p:cNvCxnSpPr>
              <a:cxnSpLocks/>
              <a:stCxn id="96" idx="0"/>
            </p:cNvCxnSpPr>
            <p:nvPr/>
          </p:nvCxnSpPr>
          <p:spPr>
            <a:xfrm flipH="1" flipV="1">
              <a:off x="2538219" y="2927914"/>
              <a:ext cx="9319" cy="19738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6342F22F-A575-4CBA-863D-B00620FE2BAD}"/>
                </a:ext>
              </a:extLst>
            </p:cNvPr>
            <p:cNvCxnSpPr>
              <a:cxnSpLocks/>
              <a:stCxn id="98" idx="0"/>
            </p:cNvCxnSpPr>
            <p:nvPr/>
          </p:nvCxnSpPr>
          <p:spPr>
            <a:xfrm flipV="1">
              <a:off x="3281666" y="2927914"/>
              <a:ext cx="0" cy="20579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E7150220-ECE6-4736-986A-A2330D917960}"/>
                </a:ext>
              </a:extLst>
            </p:cNvPr>
            <p:cNvCxnSpPr>
              <a:cxnSpLocks/>
              <a:stCxn id="97" idx="0"/>
            </p:cNvCxnSpPr>
            <p:nvPr/>
          </p:nvCxnSpPr>
          <p:spPr>
            <a:xfrm flipV="1">
              <a:off x="4041347" y="2927914"/>
              <a:ext cx="0" cy="197381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0FB76DE1-1540-49B6-AC81-9B9C5EAC0735}"/>
                </a:ext>
              </a:extLst>
            </p:cNvPr>
            <p:cNvCxnSpPr>
              <a:cxnSpLocks/>
              <a:stCxn id="102" idx="0"/>
            </p:cNvCxnSpPr>
            <p:nvPr/>
          </p:nvCxnSpPr>
          <p:spPr>
            <a:xfrm flipH="1" flipV="1">
              <a:off x="7899463" y="2927914"/>
              <a:ext cx="1" cy="226000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98782992-0C13-4177-B1A4-1836F396617C}"/>
                </a:ext>
              </a:extLst>
            </p:cNvPr>
            <p:cNvCxnSpPr>
              <a:cxnSpLocks/>
              <a:stCxn id="148" idx="0"/>
              <a:endCxn id="101" idx="4"/>
            </p:cNvCxnSpPr>
            <p:nvPr/>
          </p:nvCxnSpPr>
          <p:spPr>
            <a:xfrm flipV="1">
              <a:off x="3271752" y="4051272"/>
              <a:ext cx="1399" cy="175995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81C7667F-7DBB-441C-A179-BC5A918FAF48}"/>
                </a:ext>
              </a:extLst>
            </p:cNvPr>
            <p:cNvCxnSpPr>
              <a:cxnSpLocks/>
              <a:stCxn id="150" idx="0"/>
              <a:endCxn id="100" idx="4"/>
            </p:cNvCxnSpPr>
            <p:nvPr/>
          </p:nvCxnSpPr>
          <p:spPr>
            <a:xfrm flipH="1" flipV="1">
              <a:off x="3997242" y="4045195"/>
              <a:ext cx="2456" cy="18207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EF2CE926-F80E-4325-8BD1-6A20E4133258}"/>
                </a:ext>
              </a:extLst>
            </p:cNvPr>
            <p:cNvCxnSpPr>
              <a:cxnSpLocks/>
              <a:stCxn id="100" idx="0"/>
              <a:endCxn id="102" idx="4"/>
            </p:cNvCxnSpPr>
            <p:nvPr/>
          </p:nvCxnSpPr>
          <p:spPr>
            <a:xfrm flipV="1">
              <a:off x="3997242" y="3476765"/>
              <a:ext cx="3902222" cy="245579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7E167829-2370-4DAA-87E3-AB4E1C4ED2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85906" y="4036795"/>
              <a:ext cx="2456" cy="18207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881E2EF8-A0AD-4C6C-A00B-1A7CCC62F65D}"/>
                </a:ext>
              </a:extLst>
            </p:cNvPr>
            <p:cNvCxnSpPr>
              <a:cxnSpLocks/>
              <a:stCxn id="100" idx="0"/>
              <a:endCxn id="98" idx="4"/>
            </p:cNvCxnSpPr>
            <p:nvPr/>
          </p:nvCxnSpPr>
          <p:spPr>
            <a:xfrm flipH="1" flipV="1">
              <a:off x="3281666" y="3456558"/>
              <a:ext cx="715576" cy="265786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583C656E-9E17-4BB0-8256-C52B22121F48}"/>
                </a:ext>
              </a:extLst>
            </p:cNvPr>
            <p:cNvSpPr/>
            <p:nvPr/>
          </p:nvSpPr>
          <p:spPr>
            <a:xfrm>
              <a:off x="5299807" y="3118671"/>
              <a:ext cx="332293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86E70C26-FD38-4A63-99BD-B218AD54A34B}"/>
                </a:ext>
              </a:extLst>
            </p:cNvPr>
            <p:cNvSpPr/>
            <p:nvPr/>
          </p:nvSpPr>
          <p:spPr>
            <a:xfrm>
              <a:off x="4540126" y="3127083"/>
              <a:ext cx="332293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E36E366-8239-469A-92E3-BD71AB4175D7}"/>
                </a:ext>
              </a:extLst>
            </p:cNvPr>
            <p:cNvSpPr/>
            <p:nvPr/>
          </p:nvSpPr>
          <p:spPr>
            <a:xfrm>
              <a:off x="5248843" y="3715720"/>
              <a:ext cx="346012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467557A-378F-4275-821D-9CC0FF3D3C84}"/>
                </a:ext>
              </a:extLst>
            </p:cNvPr>
            <p:cNvSpPr/>
            <p:nvPr/>
          </p:nvSpPr>
          <p:spPr>
            <a:xfrm>
              <a:off x="4524752" y="3721797"/>
              <a:ext cx="346012" cy="3228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CAE3ECC8-8FEF-4284-9EF5-8913B5D20154}"/>
                </a:ext>
              </a:extLst>
            </p:cNvPr>
            <p:cNvCxnSpPr>
              <a:cxnSpLocks/>
              <a:stCxn id="132" idx="0"/>
              <a:endCxn id="130" idx="4"/>
            </p:cNvCxnSpPr>
            <p:nvPr/>
          </p:nvCxnSpPr>
          <p:spPr>
            <a:xfrm flipV="1">
              <a:off x="4697758" y="3449934"/>
              <a:ext cx="8515" cy="27186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0533B349-1847-48F8-8FAC-7251CF77F172}"/>
                </a:ext>
              </a:extLst>
            </p:cNvPr>
            <p:cNvCxnSpPr>
              <a:cxnSpLocks/>
              <a:stCxn id="131" idx="0"/>
              <a:endCxn id="129" idx="4"/>
            </p:cNvCxnSpPr>
            <p:nvPr/>
          </p:nvCxnSpPr>
          <p:spPr>
            <a:xfrm flipV="1">
              <a:off x="5421849" y="3441522"/>
              <a:ext cx="44105" cy="274198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E92DB368-FEB4-47B4-AA00-B204BB4BC49C}"/>
                </a:ext>
              </a:extLst>
            </p:cNvPr>
            <p:cNvCxnSpPr>
              <a:cxnSpLocks/>
              <a:stCxn id="132" idx="0"/>
              <a:endCxn id="129" idx="4"/>
            </p:cNvCxnSpPr>
            <p:nvPr/>
          </p:nvCxnSpPr>
          <p:spPr>
            <a:xfrm flipV="1">
              <a:off x="4697758" y="3441522"/>
              <a:ext cx="768196" cy="280275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F90AAAEB-994A-4E44-8410-BD12EE4527E7}"/>
                </a:ext>
              </a:extLst>
            </p:cNvPr>
            <p:cNvCxnSpPr>
              <a:cxnSpLocks/>
              <a:endCxn id="132" idx="4"/>
            </p:cNvCxnSpPr>
            <p:nvPr/>
          </p:nvCxnSpPr>
          <p:spPr>
            <a:xfrm flipV="1">
              <a:off x="4696359" y="4044648"/>
              <a:ext cx="1399" cy="175995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48E86599-24FE-4AEF-A4B2-00430AA557AE}"/>
                </a:ext>
              </a:extLst>
            </p:cNvPr>
            <p:cNvCxnSpPr>
              <a:cxnSpLocks/>
              <a:endCxn id="131" idx="4"/>
            </p:cNvCxnSpPr>
            <p:nvPr/>
          </p:nvCxnSpPr>
          <p:spPr>
            <a:xfrm flipH="1" flipV="1">
              <a:off x="5421849" y="4038571"/>
              <a:ext cx="2456" cy="18207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9ECC4ABC-CA89-4875-A1C7-BCD93ED1B303}"/>
                </a:ext>
              </a:extLst>
            </p:cNvPr>
            <p:cNvCxnSpPr>
              <a:cxnSpLocks/>
              <a:stCxn id="131" idx="0"/>
              <a:endCxn id="130" idx="4"/>
            </p:cNvCxnSpPr>
            <p:nvPr/>
          </p:nvCxnSpPr>
          <p:spPr>
            <a:xfrm flipH="1" flipV="1">
              <a:off x="4706273" y="3449934"/>
              <a:ext cx="715576" cy="265786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BE69162F-CF29-4F98-9F10-19AF1B0BF8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5584" y="2956533"/>
              <a:ext cx="0" cy="197381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7666B9F4-DE30-424A-B705-6DC3176162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4645" y="2936326"/>
              <a:ext cx="0" cy="197381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1909E60A-A42D-426C-B867-5050181A9A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04324" y="3436400"/>
              <a:ext cx="715576" cy="265786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6BE27727-86B5-49BF-9910-A31E2BA64B85}"/>
                </a:ext>
              </a:extLst>
            </p:cNvPr>
            <p:cNvCxnSpPr>
              <a:cxnSpLocks/>
              <a:stCxn id="100" idx="0"/>
              <a:endCxn id="130" idx="4"/>
            </p:cNvCxnSpPr>
            <p:nvPr/>
          </p:nvCxnSpPr>
          <p:spPr>
            <a:xfrm flipV="1">
              <a:off x="3997242" y="3449934"/>
              <a:ext cx="709031" cy="272410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277D7DC9-466B-4E2C-A4EB-333FDAC1390E}"/>
                </a:ext>
              </a:extLst>
            </p:cNvPr>
            <p:cNvCxnSpPr>
              <a:cxnSpLocks/>
              <a:stCxn id="131" idx="0"/>
              <a:endCxn id="102" idx="4"/>
            </p:cNvCxnSpPr>
            <p:nvPr/>
          </p:nvCxnSpPr>
          <p:spPr>
            <a:xfrm flipV="1">
              <a:off x="5421849" y="3476765"/>
              <a:ext cx="2477615" cy="238955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2110DE44-C9FF-4B01-A112-3C52CD5EA723}"/>
                </a:ext>
              </a:extLst>
            </p:cNvPr>
            <p:cNvCxnSpPr>
              <a:cxnSpLocks/>
              <a:stCxn id="132" idx="0"/>
              <a:endCxn id="102" idx="4"/>
            </p:cNvCxnSpPr>
            <p:nvPr/>
          </p:nvCxnSpPr>
          <p:spPr>
            <a:xfrm flipV="1">
              <a:off x="4697758" y="3476765"/>
              <a:ext cx="3201706" cy="24503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7577AFCA-01C5-4389-B42A-F207241E5EFB}"/>
                </a:ext>
              </a:extLst>
            </p:cNvPr>
            <p:cNvCxnSpPr>
              <a:cxnSpLocks/>
              <a:stCxn id="103" idx="0"/>
              <a:endCxn id="130" idx="5"/>
            </p:cNvCxnSpPr>
            <p:nvPr/>
          </p:nvCxnSpPr>
          <p:spPr>
            <a:xfrm flipH="1" flipV="1">
              <a:off x="4823756" y="3402654"/>
              <a:ext cx="3068848" cy="313612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48E77393-A81E-4AB9-8466-6743EABEE8F0}"/>
                </a:ext>
              </a:extLst>
            </p:cNvPr>
            <p:cNvCxnSpPr>
              <a:cxnSpLocks/>
              <a:stCxn id="103" idx="0"/>
              <a:endCxn id="129" idx="4"/>
            </p:cNvCxnSpPr>
            <p:nvPr/>
          </p:nvCxnSpPr>
          <p:spPr>
            <a:xfrm flipH="1" flipV="1">
              <a:off x="5465954" y="3441522"/>
              <a:ext cx="2426650" cy="274744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ABEF0076-ED17-4479-BB96-88177E41B1E0}"/>
                </a:ext>
              </a:extLst>
            </p:cNvPr>
            <p:cNvSpPr/>
            <p:nvPr/>
          </p:nvSpPr>
          <p:spPr>
            <a:xfrm>
              <a:off x="2151919" y="2458627"/>
              <a:ext cx="6102955" cy="2307812"/>
            </a:xfrm>
            <a:prstGeom prst="rect">
              <a:avLst/>
            </a:prstGeom>
            <a:solidFill>
              <a:srgbClr val="4472C4">
                <a:alpha val="66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C631D3C3-5F93-4F43-B9C5-B982529E04CC}"/>
                </a:ext>
              </a:extLst>
            </p:cNvPr>
            <p:cNvSpPr/>
            <p:nvPr/>
          </p:nvSpPr>
          <p:spPr>
            <a:xfrm>
              <a:off x="2951712" y="4227267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EU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7F8BD09-0157-47D1-8EB0-9A64B988E531}"/>
                </a:ext>
              </a:extLst>
            </p:cNvPr>
            <p:cNvSpPr/>
            <p:nvPr/>
          </p:nvSpPr>
          <p:spPr>
            <a:xfrm>
              <a:off x="2218179" y="4227269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CLS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7D42A71-8116-44BB-BDD3-9F64CBC09C25}"/>
                </a:ext>
              </a:extLst>
            </p:cNvPr>
            <p:cNvSpPr/>
            <p:nvPr/>
          </p:nvSpPr>
          <p:spPr>
            <a:xfrm>
              <a:off x="3679658" y="4227267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re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46F433FD-E980-4DCF-808C-987DD4276284}"/>
                </a:ext>
              </a:extLst>
            </p:cNvPr>
            <p:cNvSpPr/>
            <p:nvPr/>
          </p:nvSpPr>
          <p:spPr>
            <a:xfrm>
              <a:off x="4428515" y="4227267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##jects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096B4A89-9252-446A-A83D-B2B6553D1180}"/>
                </a:ext>
              </a:extLst>
            </p:cNvPr>
            <p:cNvSpPr/>
            <p:nvPr/>
          </p:nvSpPr>
          <p:spPr>
            <a:xfrm>
              <a:off x="7541970" y="4237870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##cot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117C2D5-DF7B-4BAB-8B1B-72A6A60114EC}"/>
                </a:ext>
              </a:extLst>
            </p:cNvPr>
            <p:cNvSpPr/>
            <p:nvPr/>
          </p:nvSpPr>
          <p:spPr>
            <a:xfrm>
              <a:off x="5164605" y="4227267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German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3309F21-C8F6-4B28-9D96-B5B04E74C767}"/>
                </a:ext>
              </a:extLst>
            </p:cNvPr>
            <p:cNvSpPr/>
            <p:nvPr/>
          </p:nvSpPr>
          <p:spPr>
            <a:xfrm>
              <a:off x="6740678" y="4237870"/>
              <a:ext cx="640080" cy="36576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en-US" sz="1600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boy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C35BF955-8173-4751-A56C-B972491043A8}"/>
                </a:ext>
              </a:extLst>
            </p:cNvPr>
            <p:cNvCxnSpPr>
              <a:cxnSpLocks/>
              <a:endCxn id="149" idx="2"/>
            </p:cNvCxnSpPr>
            <p:nvPr/>
          </p:nvCxnSpPr>
          <p:spPr>
            <a:xfrm flipV="1">
              <a:off x="2538219" y="4593029"/>
              <a:ext cx="0" cy="269109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AF1ABBD3-A4A6-4D13-BABB-743478FF51C3}"/>
                </a:ext>
              </a:extLst>
            </p:cNvPr>
            <p:cNvCxnSpPr>
              <a:cxnSpLocks/>
              <a:endCxn id="148" idx="2"/>
            </p:cNvCxnSpPr>
            <p:nvPr/>
          </p:nvCxnSpPr>
          <p:spPr>
            <a:xfrm flipV="1">
              <a:off x="3271752" y="4593027"/>
              <a:ext cx="0" cy="269111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F29822A5-D87E-43CE-B691-3A7A7B37EC37}"/>
                </a:ext>
              </a:extLst>
            </p:cNvPr>
            <p:cNvCxnSpPr>
              <a:cxnSpLocks/>
              <a:endCxn id="150" idx="2"/>
            </p:cNvCxnSpPr>
            <p:nvPr/>
          </p:nvCxnSpPr>
          <p:spPr>
            <a:xfrm flipV="1">
              <a:off x="3999698" y="4593027"/>
              <a:ext cx="0" cy="269111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26B3AD29-0DFD-4437-91DE-4537789EA9B8}"/>
                </a:ext>
              </a:extLst>
            </p:cNvPr>
            <p:cNvCxnSpPr>
              <a:cxnSpLocks/>
              <a:endCxn id="151" idx="2"/>
            </p:cNvCxnSpPr>
            <p:nvPr/>
          </p:nvCxnSpPr>
          <p:spPr>
            <a:xfrm flipV="1">
              <a:off x="4746217" y="4593027"/>
              <a:ext cx="2338" cy="255427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0B28E0DB-1939-4C10-8B33-09DF009720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9714" y="4567476"/>
              <a:ext cx="10951" cy="255427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8E07AE54-38B4-4C2C-BE7E-9BAFDC68DE7B}"/>
                </a:ext>
              </a:extLst>
            </p:cNvPr>
            <p:cNvCxnSpPr>
              <a:cxnSpLocks/>
              <a:endCxn id="154" idx="2"/>
            </p:cNvCxnSpPr>
            <p:nvPr/>
          </p:nvCxnSpPr>
          <p:spPr>
            <a:xfrm flipV="1">
              <a:off x="7060718" y="4603630"/>
              <a:ext cx="0" cy="244824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562B7B7F-0D19-4C4C-9000-2F772EA63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41110" y="4603632"/>
              <a:ext cx="0" cy="244822"/>
            </a:xfrm>
            <a:prstGeom prst="straightConnector1">
              <a:avLst/>
            </a:prstGeom>
            <a:noFill/>
            <a:ln w="5080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51CA7059-641C-424D-8043-F3F65C448B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08458" y="2857627"/>
              <a:ext cx="15761" cy="17380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97D34E24-75FC-42A9-BDC6-0FB06C65CCF6}"/>
                </a:ext>
              </a:extLst>
            </p:cNvPr>
            <p:cNvSpPr/>
            <p:nvPr/>
          </p:nvSpPr>
          <p:spPr>
            <a:xfrm>
              <a:off x="2951712" y="2533080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EU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DCBD84F2-9672-462E-8B6A-1D9DC59DC7CB}"/>
                </a:ext>
              </a:extLst>
            </p:cNvPr>
            <p:cNvSpPr/>
            <p:nvPr/>
          </p:nvSpPr>
          <p:spPr>
            <a:xfrm>
              <a:off x="2218179" y="2533082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CLS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34AD2212-1E87-4E62-A30A-24983838844C}"/>
                </a:ext>
              </a:extLst>
            </p:cNvPr>
            <p:cNvSpPr/>
            <p:nvPr/>
          </p:nvSpPr>
          <p:spPr>
            <a:xfrm>
              <a:off x="3679658" y="2533080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re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F23BC70A-B097-4CD6-9994-471B44508496}"/>
                </a:ext>
              </a:extLst>
            </p:cNvPr>
            <p:cNvSpPr/>
            <p:nvPr/>
          </p:nvSpPr>
          <p:spPr>
            <a:xfrm>
              <a:off x="4428515" y="2533080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##jects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349730E7-D948-4895-86AA-DAD13AF52528}"/>
                </a:ext>
              </a:extLst>
            </p:cNvPr>
            <p:cNvSpPr/>
            <p:nvPr/>
          </p:nvSpPr>
          <p:spPr>
            <a:xfrm>
              <a:off x="7541970" y="2543683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##cot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7240B72B-01C3-42AB-BB0E-5D881A723961}"/>
                </a:ext>
              </a:extLst>
            </p:cNvPr>
            <p:cNvSpPr/>
            <p:nvPr/>
          </p:nvSpPr>
          <p:spPr>
            <a:xfrm>
              <a:off x="5164605" y="2533080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German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33792CEC-47C6-4413-B4C9-844FE0FD87D8}"/>
                </a:ext>
              </a:extLst>
            </p:cNvPr>
            <p:cNvSpPr/>
            <p:nvPr/>
          </p:nvSpPr>
          <p:spPr>
            <a:xfrm>
              <a:off x="6740678" y="2543683"/>
              <a:ext cx="640080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</a:t>
              </a:r>
              <a:r>
                <a:rPr kumimoji="0" lang="en-US" sz="1600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boy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6FD7749C-1BD3-4D48-AE54-F14D7D51B0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4544" y="2182898"/>
              <a:ext cx="0" cy="336770"/>
            </a:xfrm>
            <a:prstGeom prst="straightConnector1">
              <a:avLst/>
            </a:prstGeom>
            <a:noFill/>
            <a:ln w="508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47591CA9-5D49-40E3-B25D-D23F15F630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2490" y="2182898"/>
              <a:ext cx="0" cy="336770"/>
            </a:xfrm>
            <a:prstGeom prst="straightConnector1">
              <a:avLst/>
            </a:prstGeom>
            <a:noFill/>
            <a:ln w="508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FC382F6E-F78A-437B-83FF-94414F2EC6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6953" y="2182898"/>
              <a:ext cx="0" cy="336770"/>
            </a:xfrm>
            <a:prstGeom prst="straightConnector1">
              <a:avLst/>
            </a:prstGeom>
            <a:noFill/>
            <a:ln w="508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F688D744-6D20-4C2F-B09B-2648D0B296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9628" y="2193501"/>
              <a:ext cx="0" cy="336770"/>
            </a:xfrm>
            <a:prstGeom prst="straightConnector1">
              <a:avLst/>
            </a:prstGeom>
            <a:noFill/>
            <a:ln w="508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6CEEEE2E-6EFF-4D37-9F79-3288FCB4AA9D}"/>
                </a:ext>
              </a:extLst>
            </p:cNvPr>
            <p:cNvSpPr txBox="1"/>
            <p:nvPr/>
          </p:nvSpPr>
          <p:spPr>
            <a:xfrm>
              <a:off x="2987219" y="1451294"/>
              <a:ext cx="678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B-ORG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C5FC83BC-B37A-4F29-BDE7-347A27CC2A69}"/>
                </a:ext>
              </a:extLst>
            </p:cNvPr>
            <p:cNvSpPr txBox="1"/>
            <p:nvPr/>
          </p:nvSpPr>
          <p:spPr>
            <a:xfrm>
              <a:off x="3636556" y="1451294"/>
              <a:ext cx="678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      O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78FA8420-7538-4296-9A13-87131B141E3A}"/>
                </a:ext>
              </a:extLst>
            </p:cNvPr>
            <p:cNvSpPr txBox="1"/>
            <p:nvPr/>
          </p:nvSpPr>
          <p:spPr>
            <a:xfrm>
              <a:off x="5164605" y="1451294"/>
              <a:ext cx="678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B-GPE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A412541D-F887-4ADB-8C20-D1B15AA4277F}"/>
                </a:ext>
              </a:extLst>
            </p:cNvPr>
            <p:cNvSpPr txBox="1"/>
            <p:nvPr/>
          </p:nvSpPr>
          <p:spPr>
            <a:xfrm>
              <a:off x="6776284" y="1451294"/>
              <a:ext cx="678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     O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CC3513E-F1EA-401E-B2E4-0D9830EBE206}"/>
                </a:ext>
              </a:extLst>
            </p:cNvPr>
            <p:cNvSpPr txBox="1"/>
            <p:nvPr/>
          </p:nvSpPr>
          <p:spPr>
            <a:xfrm>
              <a:off x="2308375" y="4779216"/>
              <a:ext cx="60033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CLS           EU              re            ##jects       German …..                  boy               ##</a:t>
              </a:r>
              <a:r>
                <a:rPr lang="en-US" sz="1400" b="0" dirty="0" err="1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cott</a:t>
              </a:r>
              <a:r>
                <a:rPr lang="en-US" sz="1400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                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D127587D-91BA-4B82-9601-05D4CB59B9BF}"/>
                </a:ext>
              </a:extLst>
            </p:cNvPr>
            <p:cNvSpPr/>
            <p:nvPr/>
          </p:nvSpPr>
          <p:spPr>
            <a:xfrm>
              <a:off x="2339613" y="1850381"/>
              <a:ext cx="5684606" cy="36576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Linear </a:t>
              </a: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classifer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layer</a:t>
              </a:r>
              <a:endPara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cxnSp>
          <p:nvCxnSpPr>
            <p:cNvPr id="180" name="Straight Arrow Connector 179">
              <a:extLst>
                <a:ext uri="{FF2B5EF4-FFF2-40B4-BE49-F238E27FC236}">
                  <a16:creationId xmlns:a16="http://schemas.microsoft.com/office/drawing/2014/main" id="{AF753D03-8F41-4183-BE08-0151FD6609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85571" y="1702119"/>
              <a:ext cx="9319" cy="19738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1" name="Straight Arrow Connector 180">
              <a:extLst>
                <a:ext uri="{FF2B5EF4-FFF2-40B4-BE49-F238E27FC236}">
                  <a16:creationId xmlns:a16="http://schemas.microsoft.com/office/drawing/2014/main" id="{ED317124-44DF-4EF1-BADF-5B6D31AF1D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5766" y="1688867"/>
              <a:ext cx="0" cy="20579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2" name="Straight Arrow Connector 181">
              <a:extLst>
                <a:ext uri="{FF2B5EF4-FFF2-40B4-BE49-F238E27FC236}">
                  <a16:creationId xmlns:a16="http://schemas.microsoft.com/office/drawing/2014/main" id="{7C7978EA-853D-426D-9B4B-5783B6B890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66878" y="1695495"/>
              <a:ext cx="0" cy="20579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F408D4B5-BA36-4ED3-9F36-51F5DDDB5B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14229" y="1724717"/>
              <a:ext cx="0" cy="205793"/>
            </a:xfrm>
            <a:prstGeom prst="straightConnector1">
              <a:avLst/>
            </a:prstGeom>
            <a:noFill/>
            <a:ln w="6350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C4D19C1B-330C-4C57-A2D0-C16EBED3C9F7}"/>
                </a:ext>
              </a:extLst>
            </p:cNvPr>
            <p:cNvSpPr txBox="1"/>
            <p:nvPr/>
          </p:nvSpPr>
          <p:spPr>
            <a:xfrm>
              <a:off x="5668546" y="3177410"/>
              <a:ext cx="1280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BERT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FD1B5369-B83B-435C-A939-AED2F6CF3919}"/>
                </a:ext>
              </a:extLst>
            </p:cNvPr>
            <p:cNvSpPr txBox="1"/>
            <p:nvPr/>
          </p:nvSpPr>
          <p:spPr>
            <a:xfrm>
              <a:off x="6096000" y="2594406"/>
              <a:ext cx="262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…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0A4AEE04-C02A-4F32-93E5-FF76BE7FB7D3}"/>
                </a:ext>
              </a:extLst>
            </p:cNvPr>
            <p:cNvSpPr txBox="1"/>
            <p:nvPr/>
          </p:nvSpPr>
          <p:spPr>
            <a:xfrm>
              <a:off x="6142384" y="4178039"/>
              <a:ext cx="262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…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FD0211E0-F57F-4F93-B2B0-676F160285B1}"/>
                </a:ext>
              </a:extLst>
            </p:cNvPr>
            <p:cNvSpPr txBox="1"/>
            <p:nvPr/>
          </p:nvSpPr>
          <p:spPr>
            <a:xfrm>
              <a:off x="6190111" y="1433904"/>
              <a:ext cx="262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/>
                  </a:solidFill>
                  <a:latin typeface="Calibri" panose="020F0502020204030204"/>
                  <a:cs typeface="+mn-cs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909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D095-8C38-42BC-8C05-804F227E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Coarse Model Description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31B4A0-070E-4CFB-9905-23D74A6D7C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CE2F3-6B17-40F6-A0A8-573D3BFCD3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CAE3782-3F95-42A2-8F1F-57158A3B4C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2563" y="1874838"/>
                <a:ext cx="8686800" cy="4479925"/>
              </a:xfrm>
              <a:prstGeom prst="rect">
                <a:avLst/>
              </a:prstGeom>
            </p:spPr>
            <p:txBody>
              <a:bodyPr/>
              <a:lstStyle>
                <a:lvl1pPr marL="173038" indent="-173038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588" indent="-163513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buFont typeface="Arial" pitchFamily="34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855663" indent="-173038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203325" indent="-1730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defRPr sz="1600">
                    <a:solidFill>
                      <a:schemeClr val="bg1"/>
                    </a:solidFill>
                    <a:latin typeface="+mn-lt"/>
                  </a:defRPr>
                </a:lvl4pPr>
                <a:lvl5pPr marL="1539875" indent="-1635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1600">
                    <a:solidFill>
                      <a:schemeClr val="bg1"/>
                    </a:solidFill>
                    <a:latin typeface="+mn-lt"/>
                  </a:defRPr>
                </a:lvl5pPr>
                <a:lvl6pPr marL="1997075" indent="-1635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1600">
                    <a:solidFill>
                      <a:schemeClr val="bg1"/>
                    </a:solidFill>
                    <a:latin typeface="+mn-lt"/>
                  </a:defRPr>
                </a:lvl6pPr>
                <a:lvl7pPr marL="2454275" indent="-1635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1600">
                    <a:solidFill>
                      <a:schemeClr val="bg1"/>
                    </a:solidFill>
                    <a:latin typeface="+mn-lt"/>
                  </a:defRPr>
                </a:lvl7pPr>
                <a:lvl8pPr marL="2911475" indent="-1635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1600">
                    <a:solidFill>
                      <a:schemeClr val="bg1"/>
                    </a:solidFill>
                    <a:latin typeface="+mn-lt"/>
                  </a:defRPr>
                </a:lvl8pPr>
                <a:lvl9pPr marL="3368675" indent="-1635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1600">
                    <a:solidFill>
                      <a:schemeClr val="bg1"/>
                    </a:solidFill>
                    <a:latin typeface="+mn-lt"/>
                  </a:defRPr>
                </a:lvl9pPr>
              </a:lstStyle>
              <a:p>
                <a:r>
                  <a:rPr lang="en-US" sz="2200" b="0" kern="0" dirty="0"/>
                  <a:t>Codebase: </a:t>
                </a:r>
                <a:r>
                  <a:rPr lang="en-US" sz="2200" b="0" kern="0" dirty="0" err="1"/>
                  <a:t>HuggingFace</a:t>
                </a:r>
                <a:r>
                  <a:rPr lang="en-US" sz="2200" b="0" kern="0" dirty="0"/>
                  <a:t> </a:t>
                </a:r>
                <a:r>
                  <a:rPr lang="en-US" sz="2200" b="0" kern="0" dirty="0">
                    <a:hlinkClick r:id="rId2"/>
                  </a:rPr>
                  <a:t>pytorch-transformers</a:t>
                </a:r>
                <a:endParaRPr lang="en-US" sz="2200" b="0" kern="0" dirty="0"/>
              </a:p>
              <a:p>
                <a:r>
                  <a:rPr lang="en-US" sz="2200" b="0" kern="0" dirty="0"/>
                  <a:t>Model parameters:</a:t>
                </a:r>
              </a:p>
              <a:p>
                <a:pPr lvl="1"/>
                <a:r>
                  <a:rPr lang="en-US" sz="2200" b="0" kern="0" dirty="0"/>
                  <a:t>BERT large</a:t>
                </a:r>
              </a:p>
              <a:p>
                <a:pPr lvl="2"/>
                <a:r>
                  <a:rPr lang="en-US" sz="2200" b="0" kern="0" dirty="0" err="1"/>
                  <a:t>bert</a:t>
                </a:r>
                <a:r>
                  <a:rPr lang="en-US" sz="2200" b="0" kern="0" dirty="0"/>
                  <a:t>-large-uncased</a:t>
                </a:r>
              </a:p>
              <a:p>
                <a:pPr lvl="2"/>
                <a:r>
                  <a:rPr lang="en-US" sz="2200" b="0" kern="0" dirty="0" err="1"/>
                  <a:t>bert</a:t>
                </a:r>
                <a:r>
                  <a:rPr lang="en-US" sz="2200" b="0" kern="0" dirty="0"/>
                  <a:t>-large-cased-whole-word-masking</a:t>
                </a:r>
              </a:p>
              <a:p>
                <a:pPr lvl="1"/>
                <a:r>
                  <a:rPr lang="en-US" sz="2200" b="0" kern="0" dirty="0"/>
                  <a:t>Learning rate </a:t>
                </a:r>
                <a14:m>
                  <m:oMath xmlns:m="http://schemas.openxmlformats.org/officeDocument/2006/math">
                    <m:r>
                      <a:rPr lang="en-US" sz="2200" b="0" i="1" kern="0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sz="2200" b="0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kern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200" b="0" i="1" kern="0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US" sz="2200" b="0" kern="0" dirty="0"/>
              </a:p>
              <a:p>
                <a:pPr lvl="1"/>
                <a:r>
                  <a:rPr lang="en-US" sz="2200" b="0" kern="0" dirty="0"/>
                  <a:t>Training batch size: </a:t>
                </a:r>
                <a14:m>
                  <m:oMath xmlns:m="http://schemas.openxmlformats.org/officeDocument/2006/math">
                    <m:r>
                      <a:rPr lang="en-US" sz="2200" b="0" i="1" kern="0" dirty="0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US" sz="2200" b="0" kern="0" dirty="0"/>
              </a:p>
              <a:p>
                <a:pPr lvl="1"/>
                <a:r>
                  <a:rPr lang="en-US" sz="2200" b="0" kern="0" dirty="0"/>
                  <a:t>Max window size: 128</a:t>
                </a:r>
              </a:p>
              <a:p>
                <a:pPr lvl="1"/>
                <a:r>
                  <a:rPr lang="en-US" sz="2200" b="0" kern="0" dirty="0"/>
                  <a:t>Stride 64</a:t>
                </a:r>
              </a:p>
              <a:p>
                <a:pPr lvl="1"/>
                <a:endParaRPr lang="en-US" sz="2200" b="0" kern="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CAE3782-3F95-42A2-8F1F-57158A3B4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63" y="1874838"/>
                <a:ext cx="8686800" cy="4479925"/>
              </a:xfrm>
              <a:prstGeom prst="rect">
                <a:avLst/>
              </a:prstGeom>
              <a:blipFill>
                <a:blip r:embed="rId3"/>
                <a:stretch>
                  <a:fillRect l="-772" t="-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166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445&quot;&gt;&lt;/object&gt;&lt;object type=&quot;2&quot; unique_id=&quot;10446&quot;&gt;&lt;object type=&quot;3&quot; unique_id=&quot;10447&quot;&gt;&lt;property id=&quot;20148&quot; value=&quot;5&quot;/&gt;&lt;property id=&quot;20300&quot; value=&quot;Slide 1 - &amp;quot;Professional Services Briefing&amp;#x0D;&amp;#x0A;Exciting things in store for 2008&amp;quot;&quot;/&gt;&lt;property id=&quot;20307&quot; value=&quot;861&quot;/&gt;&lt;/object&gt;&lt;object type=&quot;3&quot; unique_id=&quot;11853&quot;&gt;&lt;property id=&quot;20148&quot; value=&quot;5&quot;/&gt;&lt;property id=&quot;20300&quot; value=&quot;Slide 34 - &amp;quot;Why Change?&amp;quot;&quot;/&gt;&lt;property id=&quot;20307&quot; value=&quot;872&quot;/&gt;&lt;/object&gt;&lt;object type=&quot;3&quot; unique_id=&quot;11869&quot;&gt;&lt;property id=&quot;20148&quot; value=&quot;5&quot;/&gt;&lt;property id=&quot;20300&quot; value=&quot;Slide 50 - &amp;quot;What We Can’t Answer Yet&amp;quot;&quot;/&gt;&lt;property id=&quot;20307&quot; value=&quot;888&quot;/&gt;&lt;/object&gt;&lt;object type=&quot;3&quot; unique_id=&quot;12296&quot;&gt;&lt;property id=&quot;20148&quot; value=&quot;5&quot;/&gt;&lt;property id=&quot;20300&quot; value=&quot;Slide 51 - &amp;quot;FAQs&amp;quot;&quot;/&gt;&lt;property id=&quot;20307&quot; value=&quot;894&quot;/&gt;&lt;/object&gt;&lt;object type=&quot;3&quot; unique_id=&quot;12752&quot;&gt;&lt;property id=&quot;20148&quot; value=&quot;5&quot;/&gt;&lt;property id=&quot;20300&quot; value=&quot;Slide 35 - &amp;quot;Who Is Viecore?&amp;quot;&quot;/&gt;&lt;property id=&quot;20307&quot; value=&quot;906&quot;/&gt;&lt;/object&gt;&lt;object type=&quot;3&quot; unique_id=&quot;12753&quot;&gt;&lt;property id=&quot;20148&quot; value=&quot;5&quot;/&gt;&lt;property id=&quot;20300&quot; value=&quot;Slide 36 - &amp;quot;Viecore’s Value to Nuance&amp;quot;&quot;/&gt;&lt;property id=&quot;20307&quot; value=&quot;907&quot;/&gt;&lt;/object&gt;&lt;object type=&quot;3&quot; unique_id=&quot;12757&quot;&gt;&lt;property id=&quot;20148&quot; value=&quot;5&quot;/&gt;&lt;property id=&quot;20300&quot; value=&quot;Slide 38 - &amp;quot;Interaction Solutions Portfolio is Complimented By a Comprehensive Contact Center Services Portfolio&amp;quot;&quot;/&gt;&lt;property id=&quot;20307&quot; value=&quot;908&quot;/&gt;&lt;/object&gt;&lt;object type=&quot;3&quot; unique_id=&quot;12758&quot;&gt;&lt;property id=&quot;20148&quot; value=&quot;5&quot;/&gt;&lt;property id=&quot;20300&quot; value=&quot;Slide 57&quot;/&gt;&lt;property id=&quot;20307&quot; value=&quot;902&quot;/&gt;&lt;/object&gt;&lt;object type=&quot;3&quot; unique_id=&quot;12819&quot;&gt;&lt;property id=&quot;20148&quot; value=&quot;5&quot;/&gt;&lt;property id=&quot;20300&quot; value=&quot;Slide 52 - &amp;quot;FAQs&amp;quot;&quot;/&gt;&lt;property id=&quot;20307&quot; value=&quot;909&quot;/&gt;&lt;/object&gt;&lt;object type=&quot;3&quot; unique_id=&quot;12820&quot;&gt;&lt;property id=&quot;20148&quot; value=&quot;5&quot;/&gt;&lt;property id=&quot;20300&quot; value=&quot;Slide 53 - &amp;quot;FAQs&amp;quot;&quot;/&gt;&lt;property id=&quot;20307&quot; value=&quot;911&quot;/&gt;&lt;/object&gt;&lt;object type=&quot;3&quot; unique_id=&quot;12821&quot;&gt;&lt;property id=&quot;20148&quot; value=&quot;5&quot;/&gt;&lt;property id=&quot;20300&quot; value=&quot;Slide 54 - &amp;quot;FAQs&amp;quot;&quot;/&gt;&lt;property id=&quot;20307&quot; value=&quot;910&quot;/&gt;&lt;/object&gt;&lt;object type=&quot;3&quot; unique_id=&quot;12822&quot;&gt;&lt;property id=&quot;20148&quot; value=&quot;5&quot;/&gt;&lt;property id=&quot;20300&quot; value=&quot;Slide 55 - &amp;quot;FAQs&amp;quot;&quot;/&gt;&lt;property id=&quot;20307&quot; value=&quot;912&quot;/&gt;&lt;/object&gt;&lt;object type=&quot;3&quot; unique_id=&quot;13121&quot;&gt;&lt;property id=&quot;20148&quot; value=&quot;5&quot;/&gt;&lt;property id=&quot;20300&quot; value=&quot;Slide 2 - &amp;quot;Agenda&amp;quot;&quot;/&gt;&lt;property id=&quot;20307&quot; value=&quot;914&quot;/&gt;&lt;/object&gt;&lt;object type=&quot;3&quot; unique_id=&quot;13126&quot;&gt;&lt;property id=&quot;20148&quot; value=&quot;5&quot;/&gt;&lt;property id=&quot;20300&quot; value=&quot;Slide 33 - &amp;quot;Viecore Acquisition: What it means for Nuance PS&amp;quot;&quot;/&gt;&lt;property id=&quot;20307&quot; value=&quot;915&quot;/&gt;&lt;/object&gt;&lt;object type=&quot;3&quot; unique_id=&quot;13196&quot;&gt;&lt;property id=&quot;20148&quot; value=&quot;5&quot;/&gt;&lt;property id=&quot;20300&quot; value=&quot;Slide 56 - &amp;quot;FAQs&amp;quot;&quot;/&gt;&lt;property id=&quot;20307&quot; value=&quot;920&quot;/&gt;&lt;/object&gt;&lt;object type=&quot;3&quot; unique_id=&quot;14998&quot;&gt;&lt;property id=&quot;20148&quot; value=&quot;5&quot;/&gt;&lt;property id=&quot;20300&quot; value=&quot;Slide 37 - &amp;quot;Expanded Scope of Services&amp;quot;&quot;/&gt;&lt;property id=&quot;20307&quot; value=&quot;956&quot;/&gt;&lt;/object&gt;&lt;object type=&quot;3&quot; unique_id=&quot;14999&quot;&gt;&lt;property id=&quot;20148&quot; value=&quot;5&quot;/&gt;&lt;property id=&quot;20300&quot; value=&quot;Slide 39 - &amp;quot;Strategy Development Services&amp;quot;&quot;/&gt;&lt;property id=&quot;20307&quot; value=&quot;957&quot;/&gt;&lt;/object&gt;&lt;object type=&quot;3&quot; unique_id=&quot;15000&quot;&gt;&lt;property id=&quot;20148&quot; value=&quot;5&quot;/&gt;&lt;property id=&quot;20300&quot; value=&quot;Slide 40 - &amp;quot;Implementation Services&amp;quot;&quot;/&gt;&lt;property id=&quot;20307&quot; value=&quot;958&quot;/&gt;&lt;/object&gt;&lt;object type=&quot;3&quot; unique_id=&quot;15001&quot;&gt;&lt;property id=&quot;20148&quot; value=&quot;5&quot;/&gt;&lt;property id=&quot;20300&quot; value=&quot;Slide 41 - &amp;quot;Caller Interaction Services: Design Details&amp;quot;&quot;/&gt;&lt;property id=&quot;20307&quot; value=&quot;959&quot;/&gt;&lt;/object&gt;&lt;object type=&quot;3&quot; unique_id=&quot;15002&quot;&gt;&lt;property id=&quot;20148&quot; value=&quot;5&quot;/&gt;&lt;property id=&quot;20300&quot; value=&quot;Slide 42 - &amp;quot;CTI Services – Typical Viecore Solutions&amp;quot;&quot;/&gt;&lt;property id=&quot;20307&quot; value=&quot;962&quot;/&gt;&lt;/object&gt;&lt;object type=&quot;3&quot; unique_id=&quot;15003&quot;&gt;&lt;property id=&quot;20148&quot; value=&quot;5&quot;/&gt;&lt;property id=&quot;20300&quot; value=&quot;Slide 43 - &amp;quot;Desktop Services – Typical Viecore Solutions&amp;quot;&quot;/&gt;&lt;property id=&quot;20307&quot; value=&quot;961&quot;/&gt;&lt;/object&gt;&lt;object type=&quot;3&quot; unique_id=&quot;15004&quot;&gt;&lt;property id=&quot;20148&quot; value=&quot;5&quot;/&gt;&lt;property id=&quot;20300&quot; value=&quot;Slide 44 - &amp;quot;Solution Lifecycle Services&amp;quot;&quot;/&gt;&lt;property id=&quot;20307&quot; value=&quot;963&quot;/&gt;&lt;/object&gt;&lt;object type=&quot;3&quot; unique_id=&quot;15005&quot;&gt;&lt;property id=&quot;20148&quot; value=&quot;5&quot;/&gt;&lt;property id=&quot;20300&quot; value=&quot;Slide 45 - &amp;quot;How Does This Expansion Change Our Relationships?&amp;quot;&quot;/&gt;&lt;property id=&quot;20307&quot; value=&quot;964&quot;/&gt;&lt;/object&gt;&lt;object type=&quot;3&quot; unique_id=&quot;15006&quot;&gt;&lt;property id=&quot;20148&quot; value=&quot;5&quot;/&gt;&lt;property id=&quot;20300&quot; value=&quot;Slide 46 - &amp;quot;How Does This Expansion Change Our Relationships?&amp;quot;&quot;/&gt;&lt;property id=&quot;20307&quot; value=&quot;965&quot;/&gt;&lt;/object&gt;&lt;object type=&quot;3&quot; unique_id=&quot;15007&quot;&gt;&lt;property id=&quot;20148&quot; value=&quot;5&quot;/&gt;&lt;property id=&quot;20300&quot; value=&quot;Slide 47 - &amp;quot;How Does This Expansion Change Our Relationships?&amp;quot;&quot;/&gt;&lt;property id=&quot;20307&quot; value=&quot;966&quot;/&gt;&lt;/object&gt;&lt;object type=&quot;3&quot; unique_id=&quot;15008&quot;&gt;&lt;property id=&quot;20148&quot; value=&quot;5&quot;/&gt;&lt;property id=&quot;20300&quot; value=&quot;Slide 48 - &amp;quot;Combined, Nuance and Viecore Uniquely Deliver…&amp;quot;&quot;/&gt;&lt;property id=&quot;20307&quot; value=&quot;967&quot;/&gt;&lt;/object&gt;&lt;object type=&quot;3&quot; unique_id=&quot;15009&quot;&gt;&lt;property id=&quot;20148&quot; value=&quot;5&quot;/&gt;&lt;property id=&quot;20300&quot; value=&quot;Slide 49 - &amp;quot;Acquisition &amp;amp; Sales Training Timeline&amp;quot;&quot;/&gt;&lt;property id=&quot;20307&quot; value=&quot;968&quot;/&gt;&lt;/object&gt;&lt;object type=&quot;3&quot; unique_id=&quot;16450&quot;&gt;&lt;property id=&quot;20148&quot; value=&quot;5&quot;/&gt;&lt;property id=&quot;20300&quot; value=&quot;Slide 3 - &amp;quot;Nuance’s Solutions for a Care 2.0 World&amp;quot;&quot;/&gt;&lt;property id=&quot;20307&quot; value=&quot;969&quot;/&gt;&lt;/object&gt;&lt;object type=&quot;3&quot; unique_id=&quot;16451&quot;&gt;&lt;property id=&quot;20148&quot; value=&quot;5&quot;/&gt;&lt;property id=&quot;20300&quot; value=&quot;Slide 4 - &amp;quot;The Rise of the Consumer&amp;quot;&quot;/&gt;&lt;property id=&quot;20307&quot; value=&quot;970&quot;/&gt;&lt;/object&gt;&lt;object type=&quot;3&quot; unique_id=&quot;16452&quot;&gt;&lt;property id=&quot;20148&quot; value=&quot;5&quot;/&gt;&lt;property id=&quot;20300&quot; value=&quot;Slide 5 - &amp;quot;All Those People Need Care&amp;quot;&quot;/&gt;&lt;property id=&quot;20307&quot; value=&quot;971&quot;/&gt;&lt;/object&gt;&lt;object type=&quot;3&quot; unique_id=&quot;16453&quot;&gt;&lt;property id=&quot;20148&quot; value=&quot;5&quot;/&gt;&lt;property id=&quot;20300&quot; value=&quot;Slide 6 - &amp;quot;The Phone Remains the Most Influential Customer Service Channel&amp;quot;&quot;/&gt;&lt;property id=&quot;20307&quot; value=&quot;972&quot;/&gt;&lt;/object&gt;&lt;object type=&quot;3&quot; unique_id=&quot;16454&quot;&gt;&lt;property id=&quot;20148&quot; value=&quot;5&quot;/&gt;&lt;property id=&quot;20300&quot; value=&quot;Slide 7 - &amp;quot;Contact Center – High level trends&amp;quot;&quot;/&gt;&lt;property id=&quot;20307&quot; value=&quot;973&quot;/&gt;&lt;/object&gt;&lt;object type=&quot;3&quot; unique_id=&quot;16455&quot;&gt;&lt;property id=&quot;20148&quot; value=&quot;5&quot;/&gt;&lt;property id=&quot;20300&quot; value=&quot;Slide 8 - &amp;quot;IVR market – High level trends&amp;quot;&quot;/&gt;&lt;property id=&quot;20307&quot; value=&quot;974&quot;/&gt;&lt;/object&gt;&lt;object type=&quot;3&quot; unique_id=&quot;16456&quot;&gt;&lt;property id=&quot;20148&quot; value=&quot;5&quot;/&gt;&lt;property id=&quot;20300&quot; value=&quot;Slide 9 - &amp;quot;Voice Market – High level trends&amp;quot;&quot;/&gt;&lt;property id=&quot;20307&quot; value=&quot;975&quot;/&gt;&lt;/object&gt;&lt;object type=&quot;3&quot; unique_id=&quot;16457&quot;&gt;&lt;property id=&quot;20148&quot; value=&quot;5&quot;/&gt;&lt;property id=&quot;20300&quot; value=&quot;Slide 10 - &amp;quot;We See a $4.5B Market&amp;quot;&quot;/&gt;&lt;property id=&quot;20307&quot; value=&quot;976&quot;/&gt;&lt;/object&gt;&lt;object type=&quot;3&quot; unique_id=&quot;16458&quot;&gt;&lt;property id=&quot;20148&quot; value=&quot;5&quot;/&gt;&lt;property id=&quot;20300&quot; value=&quot;Slide 11 - &amp;quot;The Technology Adoption Life Cycle and Nuance Markets&amp;quot;&quot;/&gt;&lt;property id=&quot;20307&quot; value=&quot;977&quot;/&gt;&lt;/object&gt;&lt;object type=&quot;3&quot; unique_id=&quot;16459&quot;&gt;&lt;property id=&quot;20148&quot; value=&quot;5&quot;/&gt;&lt;property id=&quot;20300&quot; value=&quot;Slide 12 - &amp;quot;Nuance Customer Wants/Needs&amp;quot;&quot;/&gt;&lt;property id=&quot;20307&quot; value=&quot;978&quot;/&gt;&lt;/object&gt;&lt;object type=&quot;3&quot; unique_id=&quot;16460&quot;&gt;&lt;property id=&quot;20148&quot; value=&quot;5&quot;/&gt;&lt;property id=&quot;20300&quot; value=&quot;Slide 13 - &amp;quot;Keys to Nuance and Market Growth&amp;quot;&quot;/&gt;&lt;property id=&quot;20307&quot; value=&quot;979&quot;/&gt;&lt;/object&gt;&lt;object type=&quot;3&quot; unique_id=&quot;16461&quot;&gt;&lt;property id=&quot;20148&quot; value=&quot;5&quot;/&gt;&lt;property id=&quot;20300&quot; value=&quot;Slide 14 - &amp;quot;End Game&amp;quot;&quot;/&gt;&lt;property id=&quot;20307&quot; value=&quot;980&quot;/&gt;&lt;/object&gt;&lt;object type=&quot;3&quot; unique_id=&quot;16462&quot;&gt;&lt;property id=&quot;20148&quot; value=&quot;5&quot;/&gt;&lt;property id=&quot;20300&quot; value=&quot;Slide 15 - &amp;quot;Strategic Direction Summary&amp;quot;&quot;/&gt;&lt;property id=&quot;20307&quot; value=&quot;981&quot;/&gt;&lt;/object&gt;&lt;object type=&quot;3&quot; unique_id=&quot;16463&quot;&gt;&lt;property id=&quot;20148&quot; value=&quot;5&quot;/&gt;&lt;property id=&quot;20300&quot; value=&quot;Slide 16 - &amp;quot;Interaction Solutions for the Voice Channel&amp;quot;&quot;/&gt;&lt;property id=&quot;20307&quot; value=&quot;982&quot;/&gt;&lt;/object&gt;&lt;object type=&quot;3&quot; unique_id=&quot;16464&quot;&gt;&lt;property id=&quot;20148&quot; value=&quot;5&quot;/&gt;&lt;property id=&quot;20300&quot; value=&quot;Slide 17 - &amp;quot;Nuance Focus Today&amp;quot;&quot;/&gt;&lt;property id=&quot;20307&quot; value=&quot;983&quot;/&gt;&lt;/object&gt;&lt;object type=&quot;3&quot; unique_id=&quot;16465&quot;&gt;&lt;property id=&quot;20148&quot; value=&quot;5&quot;/&gt;&lt;property id=&quot;20300&quot; value=&quot;Slide 18 - &amp;quot;Nuance’s Expanded Focus&amp;quot;&quot;/&gt;&lt;property id=&quot;20307&quot; value=&quot;984&quot;/&gt;&lt;/object&gt;&lt;object type=&quot;3&quot; unique_id=&quot;16466&quot;&gt;&lt;property id=&quot;20148&quot; value=&quot;5&quot;/&gt;&lt;property id=&quot;20300&quot; value=&quot;Slide 19 - &amp;quot;Nuance’s Mission in the Care Market&amp;quot;&quot;/&gt;&lt;property id=&quot;20307&quot; value=&quot;985&quot;/&gt;&lt;/object&gt;&lt;object type=&quot;3&quot; unique_id=&quot;16467&quot;&gt;&lt;property id=&quot;20148&quot; value=&quot;5&quot;/&gt;&lt;property id=&quot;20300&quot; value=&quot;Slide 20 - &amp;quot;Dynamics Driving the Care Market&amp;quot;&quot;/&gt;&lt;property id=&quot;20307&quot; value=&quot;986&quot;/&gt;&lt;/object&gt;&lt;object type=&quot;3&quot; unique_id=&quot;16468&quot;&gt;&lt;property id=&quot;20148&quot; value=&quot;5&quot;/&gt;&lt;property id=&quot;20300&quot; value=&quot;Slide 21 - &amp;quot;Technology Has Caused Significant Changes &amp;#x0D;&amp;#x0A;in the World of Customer Care&amp;quot;&quot;/&gt;&lt;property id=&quot;20307&quot; value=&quot;987&quot;/&gt;&lt;/object&gt;&lt;object type=&quot;3&quot; unique_id=&quot;16469&quot;&gt;&lt;property id=&quot;20148&quot; value=&quot;5&quot;/&gt;&lt;property id=&quot;20300&quot; value=&quot;Slide 22 - &amp;quot;Customers Are Now in Charge&amp;quot;&quot;/&gt;&lt;property id=&quot;20307&quot; value=&quot;988&quot;/&gt;&lt;/object&gt;&lt;object type=&quot;3&quot; unique_id=&quot;16470&quot;&gt;&lt;property id=&quot;20148&quot; value=&quot;5&quot;/&gt;&lt;property id=&quot;20300&quot; value=&quot;Slide 23 - &amp;quot;The Velocity of Innovation Is Collapsing Product Lifecycles&amp;quot;&quot;/&gt;&lt;property id=&quot;20307&quot; value=&quot;989&quot;/&gt;&lt;/object&gt;&lt;object type=&quot;3&quot; unique_id=&quot;16471&quot;&gt;&lt;property id=&quot;20148&quot; value=&quot;5&quot;/&gt;&lt;property id=&quot;20300&quot; value=&quot;Slide 24 - &amp;quot;The Customer Experience Has Taken On &amp;#x0D;&amp;#x0A;New Importance&amp;quot;&quot;/&gt;&lt;property id=&quot;20307&quot; value=&quot;990&quot;/&gt;&lt;/object&gt;&lt;object type=&quot;3&quot; unique_id=&quot;16472&quot;&gt;&lt;property id=&quot;20148&quot; value=&quot;5&quot;/&gt;&lt;property id=&quot;20300&quot; value=&quot;Slide 25 - &amp;quot;We’re Operating in a New World&amp;quot;&quot;/&gt;&lt;property id=&quot;20307&quot; value=&quot;991&quot;/&gt;&lt;/object&gt;&lt;object type=&quot;3&quot; unique_id=&quot;16473&quot;&gt;&lt;property id=&quot;20148&quot; value=&quot;5&quot;/&gt;&lt;property id=&quot;20300&quot; value=&quot;Slide 26 - &amp;quot;The Role of the Care Organization&amp;#x0D;&amp;#x0A;Has Changed&amp;quot;&quot;/&gt;&lt;property id=&quot;20307&quot; value=&quot;992&quot;/&gt;&lt;/object&gt;&lt;object type=&quot;3&quot; unique_id=&quot;16474&quot;&gt;&lt;property id=&quot;20148&quot; value=&quot;5&quot;/&gt;&lt;property id=&quot;20300&quot; value=&quot;Slide 27 - &amp;quot;A New Approach is Needed&amp;quot;&quot;/&gt;&lt;property id=&quot;20307&quot; value=&quot;993&quot;/&gt;&lt;/object&gt;&lt;object type=&quot;3&quot; unique_id=&quot;16475&quot;&gt;&lt;property id=&quot;20148&quot; value=&quot;5&quot;/&gt;&lt;property id=&quot;20300&quot; value=&quot;Slide 28 - &amp;quot;Nuance Provides Interaction Solutions&amp;#x0D;&amp;#x0A;for the Voice Channel…&amp;quot;&quot;/&gt;&lt;property id=&quot;20307&quot; value=&quot;994&quot;/&gt;&lt;/object&gt;&lt;object type=&quot;3&quot; unique_id=&quot;16476&quot;&gt;&lt;property id=&quot;20148&quot; value=&quot;5&quot;/&gt;&lt;property id=&quot;20300&quot; value=&quot;Slide 29 - &amp;quot;…Complimented By a Comprehensive&amp;#x0D;&amp;#x0A;Services Portfolio&amp;quot;&quot;/&gt;&lt;property id=&quot;20307&quot; value=&quot;995&quot;/&gt;&lt;/object&gt;&lt;object type=&quot;3&quot; unique_id=&quot;16477&quot;&gt;&lt;property id=&quot;20148&quot; value=&quot;5&quot;/&gt;&lt;property id=&quot;20300&quot; value=&quot;Slide 30 - &amp;quot;Nuance Interaction Solutions&amp;quot;&quot;/&gt;&lt;property id=&quot;20307&quot; value=&quot;996&quot;/&gt;&lt;/object&gt;&lt;object type=&quot;3&quot; unique_id=&quot;16478&quot;&gt;&lt;property id=&quot;20148&quot; value=&quot;5&quot;/&gt;&lt;property id=&quot;20300&quot; value=&quot;Slide 31 - &amp;quot;Why Nuance&amp;quot;&quot;/&gt;&lt;property id=&quot;20307&quot; value=&quot;997&quot;/&gt;&lt;/object&gt;&lt;object type=&quot;3&quot; unique_id=&quot;16479&quot;&gt;&lt;property id=&quot;20148&quot; value=&quot;5&quot;/&gt;&lt;property id=&quot;20300&quot; value=&quot;Slide 32 - &amp;quot;Summary&amp;quot;&quot;/&gt;&lt;property id=&quot;20307&quot; value=&quot;998&quot;/&gt;&lt;/object&gt;&lt;/object&gt;&lt;/object&gt;&lt;/database&gt;"/>
</p:tagLst>
</file>

<file path=ppt/theme/theme1.xml><?xml version="1.0" encoding="utf-8"?>
<a:theme xmlns:a="http://schemas.openxmlformats.org/drawingml/2006/main" name="10 September 2009">
  <a:themeElements>
    <a:clrScheme name="10 September 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009999"/>
      </a:accent2>
      <a:accent3>
        <a:srgbClr val="FFFFFF"/>
      </a:accent3>
      <a:accent4>
        <a:srgbClr val="000000"/>
      </a:accent4>
      <a:accent5>
        <a:srgbClr val="BEC4FD"/>
      </a:accent5>
      <a:accent6>
        <a:srgbClr val="008A8A"/>
      </a:accent6>
      <a:hlink>
        <a:srgbClr val="7889FB"/>
      </a:hlink>
      <a:folHlink>
        <a:srgbClr val="9900C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sq" cmpd="sng" algn="ctr">
          <a:solidFill>
            <a:schemeClr val="bg2">
              <a:lumMod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/>
      <a:lstStyle/>
    </a:lnDef>
  </a:objectDefaults>
  <a:extraClrSchemeLst>
    <a:extraClrScheme>
      <a:clrScheme name="10 September 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008A8A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42781</TotalTime>
  <Words>979</Words>
  <Application>Microsoft Office PowerPoint</Application>
  <PresentationFormat>On-screen Show (4:3)</PresentationFormat>
  <Paragraphs>359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Rounded MT Bold</vt:lpstr>
      <vt:lpstr>Calibri</vt:lpstr>
      <vt:lpstr>Calibri Light</vt:lpstr>
      <vt:lpstr>Cambria Math</vt:lpstr>
      <vt:lpstr>Wingdings</vt:lpstr>
      <vt:lpstr>10 September 2009</vt:lpstr>
      <vt:lpstr>Cascaded Fine-Grained     Named Entity Recognition</vt:lpstr>
      <vt:lpstr>Overview</vt:lpstr>
      <vt:lpstr>Cascaded Model for Fine-Grained NER</vt:lpstr>
      <vt:lpstr>Cascaded Model for Fine-Grained NER</vt:lpstr>
      <vt:lpstr>Cascaded Model for Fine-Grained NER</vt:lpstr>
      <vt:lpstr>Why Build a Cascade System </vt:lpstr>
      <vt:lpstr>Enhancing the Coarse Data with Types not in TAC2017</vt:lpstr>
      <vt:lpstr>Coarse Grained NER: BERT</vt:lpstr>
      <vt:lpstr>Coarse Model Description</vt:lpstr>
      <vt:lpstr>Fine-grained NER</vt:lpstr>
      <vt:lpstr>Mention Encoding</vt:lpstr>
      <vt:lpstr>Considerations for Fine-Grained Named Entity Classification</vt:lpstr>
      <vt:lpstr>Coarse NER Results</vt:lpstr>
      <vt:lpstr>Fine-Grained Results</vt:lpstr>
      <vt:lpstr>Fine-Grained Results: To Filter or not to Filter</vt:lpstr>
      <vt:lpstr>End to End Results</vt:lpstr>
      <vt:lpstr>Conclusion</vt:lpstr>
    </vt:vector>
  </TitlesOfParts>
  <Company>ScanSoft,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SIRE Overview</dc:title>
  <dc:subject>Description of the SIRE Toolkit and the JDA Project</dc:subject>
  <dc:creator>Radu Florian</dc:creator>
  <cp:keywords>SIRE Talk</cp:keywords>
  <cp:lastModifiedBy>Radu Florian</cp:lastModifiedBy>
  <cp:revision>1448</cp:revision>
  <dcterms:created xsi:type="dcterms:W3CDTF">2006-06-26T20:56:35Z</dcterms:created>
  <dcterms:modified xsi:type="dcterms:W3CDTF">2019-11-12T18:50:19Z</dcterms:modified>
</cp:coreProperties>
</file>