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74" r:id="rId2"/>
    <p:sldId id="365" r:id="rId3"/>
    <p:sldId id="341" r:id="rId4"/>
    <p:sldId id="322" r:id="rId5"/>
    <p:sldId id="323" r:id="rId6"/>
    <p:sldId id="374" r:id="rId7"/>
    <p:sldId id="347" r:id="rId8"/>
    <p:sldId id="317" r:id="rId9"/>
    <p:sldId id="348" r:id="rId10"/>
    <p:sldId id="349" r:id="rId11"/>
    <p:sldId id="328" r:id="rId12"/>
    <p:sldId id="368" r:id="rId13"/>
    <p:sldId id="310" r:id="rId14"/>
    <p:sldId id="331" r:id="rId15"/>
    <p:sldId id="356" r:id="rId16"/>
    <p:sldId id="369" r:id="rId17"/>
    <p:sldId id="336" r:id="rId18"/>
    <p:sldId id="338" r:id="rId19"/>
    <p:sldId id="334" r:id="rId20"/>
    <p:sldId id="345" r:id="rId21"/>
    <p:sldId id="262" r:id="rId22"/>
    <p:sldId id="257" r:id="rId23"/>
    <p:sldId id="258" r:id="rId24"/>
    <p:sldId id="261" r:id="rId25"/>
    <p:sldId id="357" r:id="rId26"/>
    <p:sldId id="364" r:id="rId27"/>
    <p:sldId id="361" r:id="rId28"/>
    <p:sldId id="362" r:id="rId29"/>
    <p:sldId id="366" r:id="rId30"/>
    <p:sldId id="373" r:id="rId31"/>
    <p:sldId id="367" r:id="rId32"/>
    <p:sldId id="35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82"/>
    <p:restoredTop sz="75300"/>
  </p:normalViewPr>
  <p:slideViewPr>
    <p:cSldViewPr snapToGrid="0" snapToObjects="1">
      <p:cViewPr varScale="1">
        <p:scale>
          <a:sx n="97" d="100"/>
          <a:sy n="97" d="100"/>
        </p:scale>
        <p:origin x="1272" y="184"/>
      </p:cViewPr>
      <p:guideLst/>
    </p:cSldViewPr>
  </p:slideViewPr>
  <p:notesTextViewPr>
    <p:cViewPr>
      <p:scale>
        <a:sx n="1" d="1"/>
        <a:sy n="1" d="1"/>
      </p:scale>
      <p:origin x="0" y="0"/>
    </p:cViewPr>
  </p:notesTextViewPr>
  <p:sorterViewPr>
    <p:cViewPr>
      <p:scale>
        <a:sx n="131" d="100"/>
        <a:sy n="131" d="100"/>
      </p:scale>
      <p:origin x="0" y="0"/>
    </p:cViewPr>
  </p:sorterViewPr>
  <p:notesViewPr>
    <p:cSldViewPr snapToGrid="0" snapToObjects="1">
      <p:cViewPr varScale="1">
        <p:scale>
          <a:sx n="85" d="100"/>
          <a:sy n="85" d="100"/>
        </p:scale>
        <p:origin x="3280"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home/skr1/aida/utils/stats/pool/zerohop/plots/stats_tabulized_ALL.tx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ome/skr1/aida/tools/scorer/output/zerohop-system-recall-annotations-qrel.txt"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ZeroHop responses in Pool </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stats_tabulized_ALL!$B$1</c:f>
              <c:strCache>
                <c:ptCount val="1"/>
                <c:pt idx="0">
                  <c:v>BBN_1-NIL-task1a</c:v>
                </c:pt>
              </c:strCache>
            </c:strRef>
          </c:tx>
          <c:spPr>
            <a:ln w="22225" cap="rnd">
              <a:solidFill>
                <a:schemeClr val="accent1"/>
              </a:solidFill>
            </a:ln>
            <a:effectLst>
              <a:glow rad="139700">
                <a:schemeClr val="accent1">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stats_tabulized_ALL!$B$2:$B$21</c:f>
              <c:numCache>
                <c:formatCode>General</c:formatCode>
                <c:ptCount val="20"/>
                <c:pt idx="0">
                  <c:v>26</c:v>
                </c:pt>
                <c:pt idx="1">
                  <c:v>2</c:v>
                </c:pt>
                <c:pt idx="2">
                  <c:v>0</c:v>
                </c:pt>
                <c:pt idx="3">
                  <c:v>0</c:v>
                </c:pt>
                <c:pt idx="4">
                  <c:v>21</c:v>
                </c:pt>
                <c:pt idx="5">
                  <c:v>172</c:v>
                </c:pt>
                <c:pt idx="6">
                  <c:v>4</c:v>
                </c:pt>
                <c:pt idx="7">
                  <c:v>0</c:v>
                </c:pt>
                <c:pt idx="8">
                  <c:v>33</c:v>
                </c:pt>
                <c:pt idx="9">
                  <c:v>479</c:v>
                </c:pt>
                <c:pt idx="10">
                  <c:v>7</c:v>
                </c:pt>
                <c:pt idx="11">
                  <c:v>1</c:v>
                </c:pt>
                <c:pt idx="12">
                  <c:v>1</c:v>
                </c:pt>
                <c:pt idx="13">
                  <c:v>188</c:v>
                </c:pt>
                <c:pt idx="14">
                  <c:v>0</c:v>
                </c:pt>
                <c:pt idx="15">
                  <c:v>168</c:v>
                </c:pt>
                <c:pt idx="16">
                  <c:v>20</c:v>
                </c:pt>
                <c:pt idx="17">
                  <c:v>32</c:v>
                </c:pt>
                <c:pt idx="18">
                  <c:v>0</c:v>
                </c:pt>
                <c:pt idx="19">
                  <c:v>0</c:v>
                </c:pt>
              </c:numCache>
            </c:numRef>
          </c:val>
          <c:smooth val="0"/>
          <c:extLst>
            <c:ext xmlns:c16="http://schemas.microsoft.com/office/drawing/2014/chart" uri="{C3380CC4-5D6E-409C-BE32-E72D297353CC}">
              <c16:uniqueId val="{00000000-7E94-2142-ACA6-751C171CB083}"/>
            </c:ext>
          </c:extLst>
        </c:ser>
        <c:ser>
          <c:idx val="1"/>
          <c:order val="1"/>
          <c:tx>
            <c:strRef>
              <c:f>stats_tabulized_ALL!$C$1</c:f>
              <c:strCache>
                <c:ptCount val="1"/>
                <c:pt idx="0">
                  <c:v>BBN_1.SAMSON_3-NIL-task2</c:v>
                </c:pt>
              </c:strCache>
            </c:strRef>
          </c:tx>
          <c:spPr>
            <a:ln w="22225" cap="rnd">
              <a:solidFill>
                <a:schemeClr val="accent2"/>
              </a:solidFill>
            </a:ln>
            <a:effectLst>
              <a:glow rad="139700">
                <a:schemeClr val="accent2">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stats_tabulized_ALL!$C$2:$C$21</c:f>
              <c:numCache>
                <c:formatCode>General</c:formatCode>
                <c:ptCount val="20"/>
                <c:pt idx="0">
                  <c:v>3</c:v>
                </c:pt>
                <c:pt idx="1">
                  <c:v>0</c:v>
                </c:pt>
                <c:pt idx="2">
                  <c:v>0</c:v>
                </c:pt>
                <c:pt idx="3">
                  <c:v>0</c:v>
                </c:pt>
                <c:pt idx="4">
                  <c:v>3</c:v>
                </c:pt>
                <c:pt idx="5">
                  <c:v>221</c:v>
                </c:pt>
                <c:pt idx="6">
                  <c:v>4</c:v>
                </c:pt>
                <c:pt idx="7">
                  <c:v>0</c:v>
                </c:pt>
                <c:pt idx="8">
                  <c:v>0</c:v>
                </c:pt>
                <c:pt idx="9">
                  <c:v>208</c:v>
                </c:pt>
                <c:pt idx="10">
                  <c:v>0</c:v>
                </c:pt>
                <c:pt idx="11">
                  <c:v>3</c:v>
                </c:pt>
                <c:pt idx="12">
                  <c:v>0</c:v>
                </c:pt>
                <c:pt idx="13">
                  <c:v>68</c:v>
                </c:pt>
                <c:pt idx="14">
                  <c:v>0</c:v>
                </c:pt>
                <c:pt idx="15">
                  <c:v>159</c:v>
                </c:pt>
                <c:pt idx="16">
                  <c:v>0</c:v>
                </c:pt>
                <c:pt idx="17">
                  <c:v>3</c:v>
                </c:pt>
                <c:pt idx="18">
                  <c:v>0</c:v>
                </c:pt>
                <c:pt idx="19">
                  <c:v>0</c:v>
                </c:pt>
              </c:numCache>
            </c:numRef>
          </c:val>
          <c:smooth val="0"/>
          <c:extLst>
            <c:ext xmlns:c16="http://schemas.microsoft.com/office/drawing/2014/chart" uri="{C3380CC4-5D6E-409C-BE32-E72D297353CC}">
              <c16:uniqueId val="{00000001-7E94-2142-ACA6-751C171CB083}"/>
            </c:ext>
          </c:extLst>
        </c:ser>
        <c:ser>
          <c:idx val="2"/>
          <c:order val="2"/>
          <c:tx>
            <c:strRef>
              <c:f>stats_tabulized_ALL!$D$1</c:f>
              <c:strCache>
                <c:ptCount val="1"/>
                <c:pt idx="0">
                  <c:v>BBN_2-NIL-task1a</c:v>
                </c:pt>
              </c:strCache>
            </c:strRef>
          </c:tx>
          <c:spPr>
            <a:ln w="22225" cap="rnd">
              <a:solidFill>
                <a:schemeClr val="accent3"/>
              </a:solidFill>
            </a:ln>
            <a:effectLst>
              <a:glow rad="139700">
                <a:schemeClr val="accent3">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stats_tabulized_ALL!$D$2:$D$21</c:f>
              <c:numCache>
                <c:formatCode>General</c:formatCode>
                <c:ptCount val="20"/>
                <c:pt idx="0">
                  <c:v>34</c:v>
                </c:pt>
                <c:pt idx="1">
                  <c:v>3</c:v>
                </c:pt>
                <c:pt idx="2">
                  <c:v>0</c:v>
                </c:pt>
                <c:pt idx="3">
                  <c:v>0</c:v>
                </c:pt>
                <c:pt idx="4">
                  <c:v>35</c:v>
                </c:pt>
                <c:pt idx="5">
                  <c:v>191</c:v>
                </c:pt>
                <c:pt idx="6">
                  <c:v>14</c:v>
                </c:pt>
                <c:pt idx="7">
                  <c:v>0</c:v>
                </c:pt>
                <c:pt idx="8">
                  <c:v>48</c:v>
                </c:pt>
                <c:pt idx="9">
                  <c:v>562</c:v>
                </c:pt>
                <c:pt idx="10">
                  <c:v>11</c:v>
                </c:pt>
                <c:pt idx="11">
                  <c:v>1</c:v>
                </c:pt>
                <c:pt idx="12">
                  <c:v>1</c:v>
                </c:pt>
                <c:pt idx="13">
                  <c:v>258</c:v>
                </c:pt>
                <c:pt idx="14">
                  <c:v>0</c:v>
                </c:pt>
                <c:pt idx="15">
                  <c:v>205</c:v>
                </c:pt>
                <c:pt idx="16">
                  <c:v>22</c:v>
                </c:pt>
                <c:pt idx="17">
                  <c:v>32</c:v>
                </c:pt>
                <c:pt idx="18">
                  <c:v>1</c:v>
                </c:pt>
                <c:pt idx="19">
                  <c:v>0</c:v>
                </c:pt>
              </c:numCache>
            </c:numRef>
          </c:val>
          <c:smooth val="0"/>
          <c:extLst>
            <c:ext xmlns:c16="http://schemas.microsoft.com/office/drawing/2014/chart" uri="{C3380CC4-5D6E-409C-BE32-E72D297353CC}">
              <c16:uniqueId val="{00000002-7E94-2142-ACA6-751C171CB083}"/>
            </c:ext>
          </c:extLst>
        </c:ser>
        <c:ser>
          <c:idx val="3"/>
          <c:order val="3"/>
          <c:tx>
            <c:strRef>
              <c:f>stats_tabulized_ALL!$E$1</c:f>
              <c:strCache>
                <c:ptCount val="1"/>
                <c:pt idx="0">
                  <c:v>BBN_2-P103_Q002_H001_0hop-task1b</c:v>
                </c:pt>
              </c:strCache>
            </c:strRef>
          </c:tx>
          <c:spPr>
            <a:ln w="22225" cap="rnd">
              <a:solidFill>
                <a:schemeClr val="accent4"/>
              </a:solidFill>
            </a:ln>
            <a:effectLst>
              <a:glow rad="139700">
                <a:schemeClr val="accent4">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stats_tabulized_ALL!$E$2:$E$21</c:f>
              <c:numCache>
                <c:formatCode>General</c:formatCode>
                <c:ptCount val="20"/>
                <c:pt idx="0">
                  <c:v>34</c:v>
                </c:pt>
                <c:pt idx="1">
                  <c:v>3</c:v>
                </c:pt>
                <c:pt idx="2">
                  <c:v>0</c:v>
                </c:pt>
                <c:pt idx="3">
                  <c:v>0</c:v>
                </c:pt>
                <c:pt idx="4">
                  <c:v>45</c:v>
                </c:pt>
                <c:pt idx="5">
                  <c:v>184</c:v>
                </c:pt>
                <c:pt idx="6">
                  <c:v>14</c:v>
                </c:pt>
                <c:pt idx="7">
                  <c:v>0</c:v>
                </c:pt>
                <c:pt idx="8">
                  <c:v>48</c:v>
                </c:pt>
                <c:pt idx="9">
                  <c:v>563</c:v>
                </c:pt>
                <c:pt idx="10">
                  <c:v>11</c:v>
                </c:pt>
                <c:pt idx="11">
                  <c:v>1</c:v>
                </c:pt>
                <c:pt idx="12">
                  <c:v>1</c:v>
                </c:pt>
                <c:pt idx="13">
                  <c:v>248</c:v>
                </c:pt>
                <c:pt idx="14">
                  <c:v>0</c:v>
                </c:pt>
                <c:pt idx="15">
                  <c:v>205</c:v>
                </c:pt>
                <c:pt idx="16">
                  <c:v>22</c:v>
                </c:pt>
                <c:pt idx="17">
                  <c:v>32</c:v>
                </c:pt>
                <c:pt idx="18">
                  <c:v>1</c:v>
                </c:pt>
                <c:pt idx="19">
                  <c:v>0</c:v>
                </c:pt>
              </c:numCache>
            </c:numRef>
          </c:val>
          <c:smooth val="0"/>
          <c:extLst>
            <c:ext xmlns:c16="http://schemas.microsoft.com/office/drawing/2014/chart" uri="{C3380CC4-5D6E-409C-BE32-E72D297353CC}">
              <c16:uniqueId val="{00000003-7E94-2142-ACA6-751C171CB083}"/>
            </c:ext>
          </c:extLst>
        </c:ser>
        <c:ser>
          <c:idx val="4"/>
          <c:order val="4"/>
          <c:tx>
            <c:strRef>
              <c:f>stats_tabulized_ALL!$F$1</c:f>
              <c:strCache>
                <c:ptCount val="1"/>
                <c:pt idx="0">
                  <c:v>BBN_2-P103_Q002_H001_1hop-task1b</c:v>
                </c:pt>
              </c:strCache>
            </c:strRef>
          </c:tx>
          <c:spPr>
            <a:ln w="22225" cap="rnd">
              <a:solidFill>
                <a:schemeClr val="accent5"/>
              </a:solidFill>
            </a:ln>
            <a:effectLst>
              <a:glow rad="139700">
                <a:schemeClr val="accent5">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stats_tabulized_ALL!$F$2:$F$21</c:f>
              <c:numCache>
                <c:formatCode>General</c:formatCode>
                <c:ptCount val="20"/>
                <c:pt idx="0">
                  <c:v>34</c:v>
                </c:pt>
                <c:pt idx="1">
                  <c:v>3</c:v>
                </c:pt>
                <c:pt idx="2">
                  <c:v>0</c:v>
                </c:pt>
                <c:pt idx="3">
                  <c:v>0</c:v>
                </c:pt>
                <c:pt idx="4">
                  <c:v>45</c:v>
                </c:pt>
                <c:pt idx="5">
                  <c:v>184</c:v>
                </c:pt>
                <c:pt idx="6">
                  <c:v>14</c:v>
                </c:pt>
                <c:pt idx="7">
                  <c:v>0</c:v>
                </c:pt>
                <c:pt idx="8">
                  <c:v>48</c:v>
                </c:pt>
                <c:pt idx="9">
                  <c:v>563</c:v>
                </c:pt>
                <c:pt idx="10">
                  <c:v>11</c:v>
                </c:pt>
                <c:pt idx="11">
                  <c:v>1</c:v>
                </c:pt>
                <c:pt idx="12">
                  <c:v>1</c:v>
                </c:pt>
                <c:pt idx="13">
                  <c:v>248</c:v>
                </c:pt>
                <c:pt idx="14">
                  <c:v>0</c:v>
                </c:pt>
                <c:pt idx="15">
                  <c:v>205</c:v>
                </c:pt>
                <c:pt idx="16">
                  <c:v>22</c:v>
                </c:pt>
                <c:pt idx="17">
                  <c:v>32</c:v>
                </c:pt>
                <c:pt idx="18">
                  <c:v>1</c:v>
                </c:pt>
                <c:pt idx="19">
                  <c:v>0</c:v>
                </c:pt>
              </c:numCache>
            </c:numRef>
          </c:val>
          <c:smooth val="0"/>
          <c:extLst>
            <c:ext xmlns:c16="http://schemas.microsoft.com/office/drawing/2014/chart" uri="{C3380CC4-5D6E-409C-BE32-E72D297353CC}">
              <c16:uniqueId val="{00000004-7E94-2142-ACA6-751C171CB083}"/>
            </c:ext>
          </c:extLst>
        </c:ser>
        <c:ser>
          <c:idx val="5"/>
          <c:order val="5"/>
          <c:tx>
            <c:strRef>
              <c:f>stats_tabulized_ALL!$G$1</c:f>
              <c:strCache>
                <c:ptCount val="1"/>
                <c:pt idx="0">
                  <c:v>BBN_2-P103_Q002_H001_Q004_H001-task1b</c:v>
                </c:pt>
              </c:strCache>
            </c:strRef>
          </c:tx>
          <c:spPr>
            <a:ln w="22225" cap="rnd">
              <a:solidFill>
                <a:schemeClr val="accent6"/>
              </a:solidFill>
            </a:ln>
            <a:effectLst>
              <a:glow rad="139700">
                <a:schemeClr val="accent6">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stats_tabulized_ALL!$G$2:$G$21</c:f>
              <c:numCache>
                <c:formatCode>General</c:formatCode>
                <c:ptCount val="20"/>
                <c:pt idx="0">
                  <c:v>34</c:v>
                </c:pt>
                <c:pt idx="1">
                  <c:v>3</c:v>
                </c:pt>
                <c:pt idx="2">
                  <c:v>0</c:v>
                </c:pt>
                <c:pt idx="3">
                  <c:v>0</c:v>
                </c:pt>
                <c:pt idx="4">
                  <c:v>45</c:v>
                </c:pt>
                <c:pt idx="5">
                  <c:v>184</c:v>
                </c:pt>
                <c:pt idx="6">
                  <c:v>14</c:v>
                </c:pt>
                <c:pt idx="7">
                  <c:v>0</c:v>
                </c:pt>
                <c:pt idx="8">
                  <c:v>48</c:v>
                </c:pt>
                <c:pt idx="9">
                  <c:v>563</c:v>
                </c:pt>
                <c:pt idx="10">
                  <c:v>11</c:v>
                </c:pt>
                <c:pt idx="11">
                  <c:v>1</c:v>
                </c:pt>
                <c:pt idx="12">
                  <c:v>1</c:v>
                </c:pt>
                <c:pt idx="13">
                  <c:v>248</c:v>
                </c:pt>
                <c:pt idx="14">
                  <c:v>0</c:v>
                </c:pt>
                <c:pt idx="15">
                  <c:v>205</c:v>
                </c:pt>
                <c:pt idx="16">
                  <c:v>22</c:v>
                </c:pt>
                <c:pt idx="17">
                  <c:v>32</c:v>
                </c:pt>
                <c:pt idx="18">
                  <c:v>1</c:v>
                </c:pt>
                <c:pt idx="19">
                  <c:v>0</c:v>
                </c:pt>
              </c:numCache>
            </c:numRef>
          </c:val>
          <c:smooth val="0"/>
          <c:extLst>
            <c:ext xmlns:c16="http://schemas.microsoft.com/office/drawing/2014/chart" uri="{C3380CC4-5D6E-409C-BE32-E72D297353CC}">
              <c16:uniqueId val="{00000005-7E94-2142-ACA6-751C171CB083}"/>
            </c:ext>
          </c:extLst>
        </c:ser>
        <c:ser>
          <c:idx val="6"/>
          <c:order val="6"/>
          <c:tx>
            <c:strRef>
              <c:f>stats_tabulized_ALL!$H$1</c:f>
              <c:strCache>
                <c:ptCount val="1"/>
                <c:pt idx="0">
                  <c:v>BBN_2-P103_Q004_H001_1hop-task1b</c:v>
                </c:pt>
              </c:strCache>
            </c:strRef>
          </c:tx>
          <c:spPr>
            <a:ln w="22225" cap="rnd">
              <a:solidFill>
                <a:schemeClr val="accent1">
                  <a:lumMod val="60000"/>
                </a:schemeClr>
              </a:solidFill>
            </a:ln>
            <a:effectLst>
              <a:glow rad="139700">
                <a:schemeClr val="accent1">
                  <a:lumMod val="6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stats_tabulized_ALL!$H$2:$H$21</c:f>
              <c:numCache>
                <c:formatCode>General</c:formatCode>
                <c:ptCount val="20"/>
                <c:pt idx="0">
                  <c:v>34</c:v>
                </c:pt>
                <c:pt idx="1">
                  <c:v>3</c:v>
                </c:pt>
                <c:pt idx="2">
                  <c:v>0</c:v>
                </c:pt>
                <c:pt idx="3">
                  <c:v>0</c:v>
                </c:pt>
                <c:pt idx="4">
                  <c:v>35</c:v>
                </c:pt>
                <c:pt idx="5">
                  <c:v>191</c:v>
                </c:pt>
                <c:pt idx="6">
                  <c:v>14</c:v>
                </c:pt>
                <c:pt idx="7">
                  <c:v>0</c:v>
                </c:pt>
                <c:pt idx="8">
                  <c:v>48</c:v>
                </c:pt>
                <c:pt idx="9">
                  <c:v>562</c:v>
                </c:pt>
                <c:pt idx="10">
                  <c:v>11</c:v>
                </c:pt>
                <c:pt idx="11">
                  <c:v>1</c:v>
                </c:pt>
                <c:pt idx="12">
                  <c:v>1</c:v>
                </c:pt>
                <c:pt idx="13">
                  <c:v>258</c:v>
                </c:pt>
                <c:pt idx="14">
                  <c:v>0</c:v>
                </c:pt>
                <c:pt idx="15">
                  <c:v>205</c:v>
                </c:pt>
                <c:pt idx="16">
                  <c:v>22</c:v>
                </c:pt>
                <c:pt idx="17">
                  <c:v>32</c:v>
                </c:pt>
                <c:pt idx="18">
                  <c:v>1</c:v>
                </c:pt>
                <c:pt idx="19">
                  <c:v>0</c:v>
                </c:pt>
              </c:numCache>
            </c:numRef>
          </c:val>
          <c:smooth val="0"/>
          <c:extLst>
            <c:ext xmlns:c16="http://schemas.microsoft.com/office/drawing/2014/chart" uri="{C3380CC4-5D6E-409C-BE32-E72D297353CC}">
              <c16:uniqueId val="{00000006-7E94-2142-ACA6-751C171CB083}"/>
            </c:ext>
          </c:extLst>
        </c:ser>
        <c:ser>
          <c:idx val="7"/>
          <c:order val="7"/>
          <c:tx>
            <c:strRef>
              <c:f>stats_tabulized_ALL!$I$1</c:f>
              <c:strCache>
                <c:ptCount val="1"/>
                <c:pt idx="0">
                  <c:v>BBN_2-P103_Q004_H003_1hop-task1b</c:v>
                </c:pt>
              </c:strCache>
            </c:strRef>
          </c:tx>
          <c:spPr>
            <a:ln w="22225" cap="rnd">
              <a:solidFill>
                <a:schemeClr val="accent2">
                  <a:lumMod val="60000"/>
                </a:schemeClr>
              </a:solidFill>
            </a:ln>
            <a:effectLst>
              <a:glow rad="139700">
                <a:schemeClr val="accent2">
                  <a:lumMod val="6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stats_tabulized_ALL!$I$2:$I$21</c:f>
              <c:numCache>
                <c:formatCode>General</c:formatCode>
                <c:ptCount val="20"/>
                <c:pt idx="0">
                  <c:v>34</c:v>
                </c:pt>
                <c:pt idx="1">
                  <c:v>3</c:v>
                </c:pt>
                <c:pt idx="2">
                  <c:v>0</c:v>
                </c:pt>
                <c:pt idx="3">
                  <c:v>0</c:v>
                </c:pt>
                <c:pt idx="4">
                  <c:v>35</c:v>
                </c:pt>
                <c:pt idx="5">
                  <c:v>191</c:v>
                </c:pt>
                <c:pt idx="6">
                  <c:v>14</c:v>
                </c:pt>
                <c:pt idx="7">
                  <c:v>0</c:v>
                </c:pt>
                <c:pt idx="8">
                  <c:v>48</c:v>
                </c:pt>
                <c:pt idx="9">
                  <c:v>562</c:v>
                </c:pt>
                <c:pt idx="10">
                  <c:v>11</c:v>
                </c:pt>
                <c:pt idx="11">
                  <c:v>1</c:v>
                </c:pt>
                <c:pt idx="12">
                  <c:v>1</c:v>
                </c:pt>
                <c:pt idx="13">
                  <c:v>258</c:v>
                </c:pt>
                <c:pt idx="14">
                  <c:v>0</c:v>
                </c:pt>
                <c:pt idx="15">
                  <c:v>205</c:v>
                </c:pt>
                <c:pt idx="16">
                  <c:v>22</c:v>
                </c:pt>
                <c:pt idx="17">
                  <c:v>32</c:v>
                </c:pt>
                <c:pt idx="18">
                  <c:v>1</c:v>
                </c:pt>
                <c:pt idx="19">
                  <c:v>0</c:v>
                </c:pt>
              </c:numCache>
            </c:numRef>
          </c:val>
          <c:smooth val="0"/>
          <c:extLst>
            <c:ext xmlns:c16="http://schemas.microsoft.com/office/drawing/2014/chart" uri="{C3380CC4-5D6E-409C-BE32-E72D297353CC}">
              <c16:uniqueId val="{00000007-7E94-2142-ACA6-751C171CB083}"/>
            </c:ext>
          </c:extLst>
        </c:ser>
        <c:ser>
          <c:idx val="8"/>
          <c:order val="8"/>
          <c:tx>
            <c:strRef>
              <c:f>stats_tabulized_ALL!$J$1</c:f>
              <c:strCache>
                <c:ptCount val="1"/>
                <c:pt idx="0">
                  <c:v>Decomp_JH_UR_1-NIL-task1a</c:v>
                </c:pt>
              </c:strCache>
            </c:strRef>
          </c:tx>
          <c:spPr>
            <a:ln w="22225" cap="rnd">
              <a:solidFill>
                <a:schemeClr val="accent3">
                  <a:lumMod val="60000"/>
                </a:schemeClr>
              </a:solidFill>
            </a:ln>
            <a:effectLst>
              <a:glow rad="139700">
                <a:schemeClr val="accent3">
                  <a:lumMod val="6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stats_tabulized_ALL!$J$2:$J$21</c:f>
              <c:numCache>
                <c:formatCode>General</c:formatCode>
                <c:ptCount val="20"/>
                <c:pt idx="0">
                  <c:v>9</c:v>
                </c:pt>
                <c:pt idx="1">
                  <c:v>0</c:v>
                </c:pt>
                <c:pt idx="2">
                  <c:v>0</c:v>
                </c:pt>
                <c:pt idx="3">
                  <c:v>0</c:v>
                </c:pt>
                <c:pt idx="4">
                  <c:v>32</c:v>
                </c:pt>
                <c:pt idx="5">
                  <c:v>484</c:v>
                </c:pt>
                <c:pt idx="6">
                  <c:v>17</c:v>
                </c:pt>
                <c:pt idx="7">
                  <c:v>97</c:v>
                </c:pt>
                <c:pt idx="8">
                  <c:v>150</c:v>
                </c:pt>
                <c:pt idx="9">
                  <c:v>82</c:v>
                </c:pt>
                <c:pt idx="10">
                  <c:v>5</c:v>
                </c:pt>
                <c:pt idx="11">
                  <c:v>0</c:v>
                </c:pt>
                <c:pt idx="12">
                  <c:v>1</c:v>
                </c:pt>
                <c:pt idx="13">
                  <c:v>586</c:v>
                </c:pt>
                <c:pt idx="14">
                  <c:v>1</c:v>
                </c:pt>
                <c:pt idx="15">
                  <c:v>49</c:v>
                </c:pt>
                <c:pt idx="16">
                  <c:v>31</c:v>
                </c:pt>
                <c:pt idx="17">
                  <c:v>1</c:v>
                </c:pt>
                <c:pt idx="18">
                  <c:v>3</c:v>
                </c:pt>
                <c:pt idx="19">
                  <c:v>0</c:v>
                </c:pt>
              </c:numCache>
            </c:numRef>
          </c:val>
          <c:smooth val="0"/>
          <c:extLst>
            <c:ext xmlns:c16="http://schemas.microsoft.com/office/drawing/2014/chart" uri="{C3380CC4-5D6E-409C-BE32-E72D297353CC}">
              <c16:uniqueId val="{00000008-7E94-2142-ACA6-751C171CB083}"/>
            </c:ext>
          </c:extLst>
        </c:ser>
        <c:ser>
          <c:idx val="9"/>
          <c:order val="9"/>
          <c:tx>
            <c:strRef>
              <c:f>stats_tabulized_ALL!$K$1</c:f>
              <c:strCache>
                <c:ptCount val="1"/>
                <c:pt idx="0">
                  <c:v>Decomp_JH_UR_1-P103_Q002_H001_0hop-task1b</c:v>
                </c:pt>
              </c:strCache>
            </c:strRef>
          </c:tx>
          <c:spPr>
            <a:ln w="22225" cap="rnd">
              <a:solidFill>
                <a:schemeClr val="accent4">
                  <a:lumMod val="60000"/>
                </a:schemeClr>
              </a:solidFill>
            </a:ln>
            <a:effectLst>
              <a:glow rad="139700">
                <a:schemeClr val="accent4">
                  <a:lumMod val="6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stats_tabulized_ALL!$K$2:$K$21</c:f>
              <c:numCache>
                <c:formatCode>General</c:formatCode>
                <c:ptCount val="20"/>
                <c:pt idx="0">
                  <c:v>16</c:v>
                </c:pt>
                <c:pt idx="1">
                  <c:v>0</c:v>
                </c:pt>
                <c:pt idx="2">
                  <c:v>0</c:v>
                </c:pt>
                <c:pt idx="3">
                  <c:v>0</c:v>
                </c:pt>
                <c:pt idx="4">
                  <c:v>12</c:v>
                </c:pt>
                <c:pt idx="5">
                  <c:v>117</c:v>
                </c:pt>
                <c:pt idx="6">
                  <c:v>3</c:v>
                </c:pt>
                <c:pt idx="7">
                  <c:v>29</c:v>
                </c:pt>
                <c:pt idx="8">
                  <c:v>145</c:v>
                </c:pt>
                <c:pt idx="9">
                  <c:v>45</c:v>
                </c:pt>
                <c:pt idx="10">
                  <c:v>6</c:v>
                </c:pt>
                <c:pt idx="11">
                  <c:v>3</c:v>
                </c:pt>
                <c:pt idx="12">
                  <c:v>2</c:v>
                </c:pt>
                <c:pt idx="13">
                  <c:v>251</c:v>
                </c:pt>
                <c:pt idx="14">
                  <c:v>1</c:v>
                </c:pt>
                <c:pt idx="15">
                  <c:v>2</c:v>
                </c:pt>
                <c:pt idx="16">
                  <c:v>31</c:v>
                </c:pt>
                <c:pt idx="17">
                  <c:v>0</c:v>
                </c:pt>
                <c:pt idx="18">
                  <c:v>5</c:v>
                </c:pt>
                <c:pt idx="19">
                  <c:v>1</c:v>
                </c:pt>
              </c:numCache>
            </c:numRef>
          </c:val>
          <c:smooth val="0"/>
          <c:extLst>
            <c:ext xmlns:c16="http://schemas.microsoft.com/office/drawing/2014/chart" uri="{C3380CC4-5D6E-409C-BE32-E72D297353CC}">
              <c16:uniqueId val="{00000009-7E94-2142-ACA6-751C171CB083}"/>
            </c:ext>
          </c:extLst>
        </c:ser>
        <c:ser>
          <c:idx val="10"/>
          <c:order val="10"/>
          <c:tx>
            <c:strRef>
              <c:f>stats_tabulized_ALL!$L$1</c:f>
              <c:strCache>
                <c:ptCount val="1"/>
                <c:pt idx="0">
                  <c:v>Decomp_JH_UR_1-P103_Q002_H001_1hop-task1b</c:v>
                </c:pt>
              </c:strCache>
            </c:strRef>
          </c:tx>
          <c:spPr>
            <a:ln w="22225" cap="rnd">
              <a:solidFill>
                <a:schemeClr val="accent5">
                  <a:lumMod val="60000"/>
                </a:schemeClr>
              </a:solidFill>
            </a:ln>
            <a:effectLst>
              <a:glow rad="139700">
                <a:schemeClr val="accent5">
                  <a:lumMod val="6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stats_tabulized_ALL!$L$2:$L$21</c:f>
              <c:numCache>
                <c:formatCode>General</c:formatCode>
                <c:ptCount val="20"/>
                <c:pt idx="0">
                  <c:v>16</c:v>
                </c:pt>
                <c:pt idx="1">
                  <c:v>0</c:v>
                </c:pt>
                <c:pt idx="2">
                  <c:v>0</c:v>
                </c:pt>
                <c:pt idx="3">
                  <c:v>0</c:v>
                </c:pt>
                <c:pt idx="4">
                  <c:v>12</c:v>
                </c:pt>
                <c:pt idx="5">
                  <c:v>117</c:v>
                </c:pt>
                <c:pt idx="6">
                  <c:v>3</c:v>
                </c:pt>
                <c:pt idx="7">
                  <c:v>29</c:v>
                </c:pt>
                <c:pt idx="8">
                  <c:v>145</c:v>
                </c:pt>
                <c:pt idx="9">
                  <c:v>45</c:v>
                </c:pt>
                <c:pt idx="10">
                  <c:v>6</c:v>
                </c:pt>
                <c:pt idx="11">
                  <c:v>3</c:v>
                </c:pt>
                <c:pt idx="12">
                  <c:v>2</c:v>
                </c:pt>
                <c:pt idx="13">
                  <c:v>251</c:v>
                </c:pt>
                <c:pt idx="14">
                  <c:v>1</c:v>
                </c:pt>
                <c:pt idx="15">
                  <c:v>2</c:v>
                </c:pt>
                <c:pt idx="16">
                  <c:v>31</c:v>
                </c:pt>
                <c:pt idx="17">
                  <c:v>0</c:v>
                </c:pt>
                <c:pt idx="18">
                  <c:v>5</c:v>
                </c:pt>
                <c:pt idx="19">
                  <c:v>1</c:v>
                </c:pt>
              </c:numCache>
            </c:numRef>
          </c:val>
          <c:smooth val="0"/>
          <c:extLst>
            <c:ext xmlns:c16="http://schemas.microsoft.com/office/drawing/2014/chart" uri="{C3380CC4-5D6E-409C-BE32-E72D297353CC}">
              <c16:uniqueId val="{0000000A-7E94-2142-ACA6-751C171CB083}"/>
            </c:ext>
          </c:extLst>
        </c:ser>
        <c:ser>
          <c:idx val="11"/>
          <c:order val="11"/>
          <c:tx>
            <c:strRef>
              <c:f>stats_tabulized_ALL!$M$1</c:f>
              <c:strCache>
                <c:ptCount val="1"/>
                <c:pt idx="0">
                  <c:v>Decomp_JH_UR_1-P103_Q002_H001_Q004_H001-task1b</c:v>
                </c:pt>
              </c:strCache>
            </c:strRef>
          </c:tx>
          <c:spPr>
            <a:ln w="22225" cap="rnd">
              <a:solidFill>
                <a:schemeClr val="accent6">
                  <a:lumMod val="60000"/>
                </a:schemeClr>
              </a:solidFill>
            </a:ln>
            <a:effectLst>
              <a:glow rad="139700">
                <a:schemeClr val="accent6">
                  <a:lumMod val="6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stats_tabulized_ALL!$M$2:$M$21</c:f>
              <c:numCache>
                <c:formatCode>General</c:formatCode>
                <c:ptCount val="20"/>
                <c:pt idx="0">
                  <c:v>16</c:v>
                </c:pt>
                <c:pt idx="1">
                  <c:v>0</c:v>
                </c:pt>
                <c:pt idx="2">
                  <c:v>0</c:v>
                </c:pt>
                <c:pt idx="3">
                  <c:v>0</c:v>
                </c:pt>
                <c:pt idx="4">
                  <c:v>12</c:v>
                </c:pt>
                <c:pt idx="5">
                  <c:v>117</c:v>
                </c:pt>
                <c:pt idx="6">
                  <c:v>3</c:v>
                </c:pt>
                <c:pt idx="7">
                  <c:v>29</c:v>
                </c:pt>
                <c:pt idx="8">
                  <c:v>145</c:v>
                </c:pt>
                <c:pt idx="9">
                  <c:v>45</c:v>
                </c:pt>
                <c:pt idx="10">
                  <c:v>6</c:v>
                </c:pt>
                <c:pt idx="11">
                  <c:v>3</c:v>
                </c:pt>
                <c:pt idx="12">
                  <c:v>2</c:v>
                </c:pt>
                <c:pt idx="13">
                  <c:v>251</c:v>
                </c:pt>
                <c:pt idx="14">
                  <c:v>1</c:v>
                </c:pt>
                <c:pt idx="15">
                  <c:v>2</c:v>
                </c:pt>
                <c:pt idx="16">
                  <c:v>31</c:v>
                </c:pt>
                <c:pt idx="17">
                  <c:v>0</c:v>
                </c:pt>
                <c:pt idx="18">
                  <c:v>5</c:v>
                </c:pt>
                <c:pt idx="19">
                  <c:v>1</c:v>
                </c:pt>
              </c:numCache>
            </c:numRef>
          </c:val>
          <c:smooth val="0"/>
          <c:extLst>
            <c:ext xmlns:c16="http://schemas.microsoft.com/office/drawing/2014/chart" uri="{C3380CC4-5D6E-409C-BE32-E72D297353CC}">
              <c16:uniqueId val="{0000000B-7E94-2142-ACA6-751C171CB083}"/>
            </c:ext>
          </c:extLst>
        </c:ser>
        <c:ser>
          <c:idx val="12"/>
          <c:order val="12"/>
          <c:tx>
            <c:strRef>
              <c:f>stats_tabulized_ALL!$N$1</c:f>
              <c:strCache>
                <c:ptCount val="1"/>
                <c:pt idx="0">
                  <c:v>Decomp_JH_UR_1-P103_Q004_H001_1hop-task1b</c:v>
                </c:pt>
              </c:strCache>
            </c:strRef>
          </c:tx>
          <c:spPr>
            <a:ln w="22225" cap="rnd">
              <a:solidFill>
                <a:schemeClr val="accent1">
                  <a:lumMod val="80000"/>
                  <a:lumOff val="20000"/>
                </a:schemeClr>
              </a:solidFill>
            </a:ln>
            <a:effectLst>
              <a:glow rad="139700">
                <a:schemeClr val="accent1">
                  <a:lumMod val="80000"/>
                  <a:lumOff val="2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stats_tabulized_ALL!$N$2:$N$21</c:f>
              <c:numCache>
                <c:formatCode>General</c:formatCode>
                <c:ptCount val="20"/>
                <c:pt idx="0">
                  <c:v>16</c:v>
                </c:pt>
                <c:pt idx="1">
                  <c:v>0</c:v>
                </c:pt>
                <c:pt idx="2">
                  <c:v>0</c:v>
                </c:pt>
                <c:pt idx="3">
                  <c:v>0</c:v>
                </c:pt>
                <c:pt idx="4">
                  <c:v>12</c:v>
                </c:pt>
                <c:pt idx="5">
                  <c:v>117</c:v>
                </c:pt>
                <c:pt idx="6">
                  <c:v>3</c:v>
                </c:pt>
                <c:pt idx="7">
                  <c:v>29</c:v>
                </c:pt>
                <c:pt idx="8">
                  <c:v>145</c:v>
                </c:pt>
                <c:pt idx="9">
                  <c:v>45</c:v>
                </c:pt>
                <c:pt idx="10">
                  <c:v>6</c:v>
                </c:pt>
                <c:pt idx="11">
                  <c:v>3</c:v>
                </c:pt>
                <c:pt idx="12">
                  <c:v>2</c:v>
                </c:pt>
                <c:pt idx="13">
                  <c:v>251</c:v>
                </c:pt>
                <c:pt idx="14">
                  <c:v>1</c:v>
                </c:pt>
                <c:pt idx="15">
                  <c:v>2</c:v>
                </c:pt>
                <c:pt idx="16">
                  <c:v>31</c:v>
                </c:pt>
                <c:pt idx="17">
                  <c:v>0</c:v>
                </c:pt>
                <c:pt idx="18">
                  <c:v>5</c:v>
                </c:pt>
                <c:pt idx="19">
                  <c:v>1</c:v>
                </c:pt>
              </c:numCache>
            </c:numRef>
          </c:val>
          <c:smooth val="0"/>
          <c:extLst>
            <c:ext xmlns:c16="http://schemas.microsoft.com/office/drawing/2014/chart" uri="{C3380CC4-5D6E-409C-BE32-E72D297353CC}">
              <c16:uniqueId val="{0000000C-7E94-2142-ACA6-751C171CB083}"/>
            </c:ext>
          </c:extLst>
        </c:ser>
        <c:ser>
          <c:idx val="13"/>
          <c:order val="13"/>
          <c:tx>
            <c:strRef>
              <c:f>stats_tabulized_ALL!$O$1</c:f>
              <c:strCache>
                <c:ptCount val="1"/>
                <c:pt idx="0">
                  <c:v>Decomp_JH_UR_1-P103_Q004_H003_1hop-task1b</c:v>
                </c:pt>
              </c:strCache>
            </c:strRef>
          </c:tx>
          <c:spPr>
            <a:ln w="22225" cap="rnd">
              <a:solidFill>
                <a:schemeClr val="accent2">
                  <a:lumMod val="80000"/>
                  <a:lumOff val="20000"/>
                </a:schemeClr>
              </a:solidFill>
            </a:ln>
            <a:effectLst>
              <a:glow rad="139700">
                <a:schemeClr val="accent2">
                  <a:lumMod val="80000"/>
                  <a:lumOff val="2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stats_tabulized_ALL!$O$2:$O$21</c:f>
              <c:numCache>
                <c:formatCode>General</c:formatCode>
                <c:ptCount val="20"/>
                <c:pt idx="0">
                  <c:v>16</c:v>
                </c:pt>
                <c:pt idx="1">
                  <c:v>0</c:v>
                </c:pt>
                <c:pt idx="2">
                  <c:v>0</c:v>
                </c:pt>
                <c:pt idx="3">
                  <c:v>0</c:v>
                </c:pt>
                <c:pt idx="4">
                  <c:v>12</c:v>
                </c:pt>
                <c:pt idx="5">
                  <c:v>117</c:v>
                </c:pt>
                <c:pt idx="6">
                  <c:v>3</c:v>
                </c:pt>
                <c:pt idx="7">
                  <c:v>29</c:v>
                </c:pt>
                <c:pt idx="8">
                  <c:v>145</c:v>
                </c:pt>
                <c:pt idx="9">
                  <c:v>45</c:v>
                </c:pt>
                <c:pt idx="10">
                  <c:v>6</c:v>
                </c:pt>
                <c:pt idx="11">
                  <c:v>3</c:v>
                </c:pt>
                <c:pt idx="12">
                  <c:v>2</c:v>
                </c:pt>
                <c:pt idx="13">
                  <c:v>251</c:v>
                </c:pt>
                <c:pt idx="14">
                  <c:v>1</c:v>
                </c:pt>
                <c:pt idx="15">
                  <c:v>2</c:v>
                </c:pt>
                <c:pt idx="16">
                  <c:v>31</c:v>
                </c:pt>
                <c:pt idx="17">
                  <c:v>0</c:v>
                </c:pt>
                <c:pt idx="18">
                  <c:v>5</c:v>
                </c:pt>
                <c:pt idx="19">
                  <c:v>1</c:v>
                </c:pt>
              </c:numCache>
            </c:numRef>
          </c:val>
          <c:smooth val="0"/>
          <c:extLst>
            <c:ext xmlns:c16="http://schemas.microsoft.com/office/drawing/2014/chart" uri="{C3380CC4-5D6E-409C-BE32-E72D297353CC}">
              <c16:uniqueId val="{0000000D-7E94-2142-ACA6-751C171CB083}"/>
            </c:ext>
          </c:extLst>
        </c:ser>
        <c:ser>
          <c:idx val="14"/>
          <c:order val="14"/>
          <c:tx>
            <c:strRef>
              <c:f>stats_tabulized_ALL!$P$1</c:f>
              <c:strCache>
                <c:ptCount val="1"/>
                <c:pt idx="0">
                  <c:v>GAIA_1-NIL-task1a</c:v>
                </c:pt>
              </c:strCache>
            </c:strRef>
          </c:tx>
          <c:spPr>
            <a:ln w="22225" cap="rnd">
              <a:solidFill>
                <a:schemeClr val="accent3">
                  <a:lumMod val="80000"/>
                  <a:lumOff val="20000"/>
                </a:schemeClr>
              </a:solidFill>
            </a:ln>
            <a:effectLst>
              <a:glow rad="139700">
                <a:schemeClr val="accent3">
                  <a:lumMod val="80000"/>
                  <a:lumOff val="2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stats_tabulized_ALL!$P$2:$P$21</c:f>
              <c:numCache>
                <c:formatCode>General</c:formatCode>
                <c:ptCount val="20"/>
                <c:pt idx="0">
                  <c:v>13</c:v>
                </c:pt>
                <c:pt idx="1">
                  <c:v>1</c:v>
                </c:pt>
                <c:pt idx="2">
                  <c:v>1</c:v>
                </c:pt>
                <c:pt idx="3">
                  <c:v>1</c:v>
                </c:pt>
                <c:pt idx="4">
                  <c:v>22</c:v>
                </c:pt>
                <c:pt idx="5">
                  <c:v>338</c:v>
                </c:pt>
                <c:pt idx="6">
                  <c:v>3</c:v>
                </c:pt>
                <c:pt idx="7">
                  <c:v>1</c:v>
                </c:pt>
                <c:pt idx="8">
                  <c:v>30</c:v>
                </c:pt>
                <c:pt idx="9">
                  <c:v>501</c:v>
                </c:pt>
                <c:pt idx="10">
                  <c:v>10</c:v>
                </c:pt>
                <c:pt idx="11">
                  <c:v>1</c:v>
                </c:pt>
                <c:pt idx="12">
                  <c:v>0</c:v>
                </c:pt>
                <c:pt idx="13">
                  <c:v>654</c:v>
                </c:pt>
                <c:pt idx="14">
                  <c:v>1</c:v>
                </c:pt>
                <c:pt idx="15">
                  <c:v>142</c:v>
                </c:pt>
                <c:pt idx="16">
                  <c:v>16</c:v>
                </c:pt>
                <c:pt idx="17">
                  <c:v>1</c:v>
                </c:pt>
                <c:pt idx="18">
                  <c:v>5</c:v>
                </c:pt>
                <c:pt idx="19">
                  <c:v>0</c:v>
                </c:pt>
              </c:numCache>
            </c:numRef>
          </c:val>
          <c:smooth val="0"/>
          <c:extLst>
            <c:ext xmlns:c16="http://schemas.microsoft.com/office/drawing/2014/chart" uri="{C3380CC4-5D6E-409C-BE32-E72D297353CC}">
              <c16:uniqueId val="{0000000E-7E94-2142-ACA6-751C171CB083}"/>
            </c:ext>
          </c:extLst>
        </c:ser>
        <c:ser>
          <c:idx val="15"/>
          <c:order val="15"/>
          <c:tx>
            <c:strRef>
              <c:f>stats_tabulized_ALL!$Q$1</c:f>
              <c:strCache>
                <c:ptCount val="1"/>
                <c:pt idx="0">
                  <c:v>GAIA_1-P103_Q002_H001_0hop-task1b</c:v>
                </c:pt>
              </c:strCache>
            </c:strRef>
          </c:tx>
          <c:spPr>
            <a:ln w="22225" cap="rnd">
              <a:solidFill>
                <a:schemeClr val="accent4">
                  <a:lumMod val="80000"/>
                  <a:lumOff val="20000"/>
                </a:schemeClr>
              </a:solidFill>
            </a:ln>
            <a:effectLst>
              <a:glow rad="139700">
                <a:schemeClr val="accent4">
                  <a:lumMod val="80000"/>
                  <a:lumOff val="2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stats_tabulized_ALL!$Q$2:$Q$21</c:f>
              <c:numCache>
                <c:formatCode>General</c:formatCode>
                <c:ptCount val="20"/>
                <c:pt idx="0">
                  <c:v>13</c:v>
                </c:pt>
                <c:pt idx="1">
                  <c:v>1</c:v>
                </c:pt>
                <c:pt idx="2">
                  <c:v>1</c:v>
                </c:pt>
                <c:pt idx="3">
                  <c:v>1</c:v>
                </c:pt>
                <c:pt idx="4">
                  <c:v>20</c:v>
                </c:pt>
                <c:pt idx="5">
                  <c:v>340</c:v>
                </c:pt>
                <c:pt idx="6">
                  <c:v>3</c:v>
                </c:pt>
                <c:pt idx="7">
                  <c:v>1</c:v>
                </c:pt>
                <c:pt idx="8">
                  <c:v>31</c:v>
                </c:pt>
                <c:pt idx="9">
                  <c:v>514</c:v>
                </c:pt>
                <c:pt idx="10">
                  <c:v>10</c:v>
                </c:pt>
                <c:pt idx="11">
                  <c:v>1</c:v>
                </c:pt>
                <c:pt idx="12">
                  <c:v>0</c:v>
                </c:pt>
                <c:pt idx="13">
                  <c:v>655</c:v>
                </c:pt>
                <c:pt idx="14">
                  <c:v>1</c:v>
                </c:pt>
                <c:pt idx="15">
                  <c:v>142</c:v>
                </c:pt>
                <c:pt idx="16">
                  <c:v>21</c:v>
                </c:pt>
                <c:pt idx="17">
                  <c:v>1</c:v>
                </c:pt>
                <c:pt idx="18">
                  <c:v>5</c:v>
                </c:pt>
                <c:pt idx="19">
                  <c:v>0</c:v>
                </c:pt>
              </c:numCache>
            </c:numRef>
          </c:val>
          <c:smooth val="0"/>
          <c:extLst>
            <c:ext xmlns:c16="http://schemas.microsoft.com/office/drawing/2014/chart" uri="{C3380CC4-5D6E-409C-BE32-E72D297353CC}">
              <c16:uniqueId val="{0000000F-7E94-2142-ACA6-751C171CB083}"/>
            </c:ext>
          </c:extLst>
        </c:ser>
        <c:ser>
          <c:idx val="16"/>
          <c:order val="16"/>
          <c:tx>
            <c:strRef>
              <c:f>stats_tabulized_ALL!$R$1</c:f>
              <c:strCache>
                <c:ptCount val="1"/>
                <c:pt idx="0">
                  <c:v>GAIA_1-P103_Q002_H001_1hop-task1b</c:v>
                </c:pt>
              </c:strCache>
            </c:strRef>
          </c:tx>
          <c:spPr>
            <a:ln w="22225" cap="rnd">
              <a:solidFill>
                <a:schemeClr val="accent5">
                  <a:lumMod val="80000"/>
                  <a:lumOff val="20000"/>
                </a:schemeClr>
              </a:solidFill>
            </a:ln>
            <a:effectLst>
              <a:glow rad="139700">
                <a:schemeClr val="accent5">
                  <a:lumMod val="80000"/>
                  <a:lumOff val="2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stats_tabulized_ALL!$R$2:$R$21</c:f>
              <c:numCache>
                <c:formatCode>General</c:formatCode>
                <c:ptCount val="20"/>
                <c:pt idx="0">
                  <c:v>13</c:v>
                </c:pt>
                <c:pt idx="1">
                  <c:v>1</c:v>
                </c:pt>
                <c:pt idx="2">
                  <c:v>1</c:v>
                </c:pt>
                <c:pt idx="3">
                  <c:v>1</c:v>
                </c:pt>
                <c:pt idx="4">
                  <c:v>20</c:v>
                </c:pt>
                <c:pt idx="5">
                  <c:v>340</c:v>
                </c:pt>
                <c:pt idx="6">
                  <c:v>3</c:v>
                </c:pt>
                <c:pt idx="7">
                  <c:v>1</c:v>
                </c:pt>
                <c:pt idx="8">
                  <c:v>30</c:v>
                </c:pt>
                <c:pt idx="9">
                  <c:v>501</c:v>
                </c:pt>
                <c:pt idx="10">
                  <c:v>10</c:v>
                </c:pt>
                <c:pt idx="11">
                  <c:v>1</c:v>
                </c:pt>
                <c:pt idx="12">
                  <c:v>0</c:v>
                </c:pt>
                <c:pt idx="13">
                  <c:v>655</c:v>
                </c:pt>
                <c:pt idx="14">
                  <c:v>1</c:v>
                </c:pt>
                <c:pt idx="15">
                  <c:v>142</c:v>
                </c:pt>
                <c:pt idx="16">
                  <c:v>23</c:v>
                </c:pt>
                <c:pt idx="17">
                  <c:v>1</c:v>
                </c:pt>
                <c:pt idx="18">
                  <c:v>5</c:v>
                </c:pt>
                <c:pt idx="19">
                  <c:v>0</c:v>
                </c:pt>
              </c:numCache>
            </c:numRef>
          </c:val>
          <c:smooth val="0"/>
          <c:extLst>
            <c:ext xmlns:c16="http://schemas.microsoft.com/office/drawing/2014/chart" uri="{C3380CC4-5D6E-409C-BE32-E72D297353CC}">
              <c16:uniqueId val="{00000010-7E94-2142-ACA6-751C171CB083}"/>
            </c:ext>
          </c:extLst>
        </c:ser>
        <c:ser>
          <c:idx val="17"/>
          <c:order val="17"/>
          <c:tx>
            <c:strRef>
              <c:f>stats_tabulized_ALL!$S$1</c:f>
              <c:strCache>
                <c:ptCount val="1"/>
                <c:pt idx="0">
                  <c:v>GAIA_1-P103_Q002_H001_Q004_H001-task1b</c:v>
                </c:pt>
              </c:strCache>
            </c:strRef>
          </c:tx>
          <c:spPr>
            <a:ln w="22225" cap="rnd">
              <a:solidFill>
                <a:schemeClr val="accent6">
                  <a:lumMod val="80000"/>
                  <a:lumOff val="20000"/>
                </a:schemeClr>
              </a:solidFill>
            </a:ln>
            <a:effectLst>
              <a:glow rad="139700">
                <a:schemeClr val="accent6">
                  <a:lumMod val="80000"/>
                  <a:lumOff val="2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stats_tabulized_ALL!$S$2:$S$21</c:f>
              <c:numCache>
                <c:formatCode>General</c:formatCode>
                <c:ptCount val="20"/>
                <c:pt idx="0">
                  <c:v>13</c:v>
                </c:pt>
                <c:pt idx="1">
                  <c:v>1</c:v>
                </c:pt>
                <c:pt idx="2">
                  <c:v>1</c:v>
                </c:pt>
                <c:pt idx="3">
                  <c:v>1</c:v>
                </c:pt>
                <c:pt idx="4">
                  <c:v>20</c:v>
                </c:pt>
                <c:pt idx="5">
                  <c:v>333</c:v>
                </c:pt>
                <c:pt idx="6">
                  <c:v>2</c:v>
                </c:pt>
                <c:pt idx="7">
                  <c:v>1</c:v>
                </c:pt>
                <c:pt idx="8">
                  <c:v>31</c:v>
                </c:pt>
                <c:pt idx="9">
                  <c:v>514</c:v>
                </c:pt>
                <c:pt idx="10">
                  <c:v>10</c:v>
                </c:pt>
                <c:pt idx="11">
                  <c:v>1</c:v>
                </c:pt>
                <c:pt idx="12">
                  <c:v>0</c:v>
                </c:pt>
                <c:pt idx="13">
                  <c:v>655</c:v>
                </c:pt>
                <c:pt idx="14">
                  <c:v>1</c:v>
                </c:pt>
                <c:pt idx="15">
                  <c:v>142</c:v>
                </c:pt>
                <c:pt idx="16">
                  <c:v>17</c:v>
                </c:pt>
                <c:pt idx="17">
                  <c:v>1</c:v>
                </c:pt>
                <c:pt idx="18">
                  <c:v>5</c:v>
                </c:pt>
                <c:pt idx="19">
                  <c:v>0</c:v>
                </c:pt>
              </c:numCache>
            </c:numRef>
          </c:val>
          <c:smooth val="0"/>
          <c:extLst>
            <c:ext xmlns:c16="http://schemas.microsoft.com/office/drawing/2014/chart" uri="{C3380CC4-5D6E-409C-BE32-E72D297353CC}">
              <c16:uniqueId val="{00000011-7E94-2142-ACA6-751C171CB083}"/>
            </c:ext>
          </c:extLst>
        </c:ser>
        <c:ser>
          <c:idx val="18"/>
          <c:order val="18"/>
          <c:tx>
            <c:strRef>
              <c:f>stats_tabulized_ALL!$T$1</c:f>
              <c:strCache>
                <c:ptCount val="1"/>
                <c:pt idx="0">
                  <c:v>GAIA_1-P103_Q004_H001_1hop-task1b</c:v>
                </c:pt>
              </c:strCache>
            </c:strRef>
          </c:tx>
          <c:spPr>
            <a:ln w="22225" cap="rnd">
              <a:solidFill>
                <a:schemeClr val="accent1">
                  <a:lumMod val="80000"/>
                </a:schemeClr>
              </a:solidFill>
            </a:ln>
            <a:effectLst>
              <a:glow rad="139700">
                <a:schemeClr val="accent1">
                  <a:lumMod val="8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stats_tabulized_ALL!$T$2:$T$21</c:f>
              <c:numCache>
                <c:formatCode>General</c:formatCode>
                <c:ptCount val="20"/>
                <c:pt idx="0">
                  <c:v>13</c:v>
                </c:pt>
                <c:pt idx="1">
                  <c:v>1</c:v>
                </c:pt>
                <c:pt idx="2">
                  <c:v>1</c:v>
                </c:pt>
                <c:pt idx="3">
                  <c:v>1</c:v>
                </c:pt>
                <c:pt idx="4">
                  <c:v>20</c:v>
                </c:pt>
                <c:pt idx="5">
                  <c:v>333</c:v>
                </c:pt>
                <c:pt idx="6">
                  <c:v>2</c:v>
                </c:pt>
                <c:pt idx="7">
                  <c:v>1</c:v>
                </c:pt>
                <c:pt idx="8">
                  <c:v>31</c:v>
                </c:pt>
                <c:pt idx="9">
                  <c:v>501</c:v>
                </c:pt>
                <c:pt idx="10">
                  <c:v>10</c:v>
                </c:pt>
                <c:pt idx="11">
                  <c:v>1</c:v>
                </c:pt>
                <c:pt idx="12">
                  <c:v>0</c:v>
                </c:pt>
                <c:pt idx="13">
                  <c:v>655</c:v>
                </c:pt>
                <c:pt idx="14">
                  <c:v>1</c:v>
                </c:pt>
                <c:pt idx="15">
                  <c:v>142</c:v>
                </c:pt>
                <c:pt idx="16">
                  <c:v>19</c:v>
                </c:pt>
                <c:pt idx="17">
                  <c:v>1</c:v>
                </c:pt>
                <c:pt idx="18">
                  <c:v>5</c:v>
                </c:pt>
                <c:pt idx="19">
                  <c:v>0</c:v>
                </c:pt>
              </c:numCache>
            </c:numRef>
          </c:val>
          <c:smooth val="0"/>
          <c:extLst>
            <c:ext xmlns:c16="http://schemas.microsoft.com/office/drawing/2014/chart" uri="{C3380CC4-5D6E-409C-BE32-E72D297353CC}">
              <c16:uniqueId val="{00000012-7E94-2142-ACA6-751C171CB083}"/>
            </c:ext>
          </c:extLst>
        </c:ser>
        <c:ser>
          <c:idx val="19"/>
          <c:order val="19"/>
          <c:tx>
            <c:strRef>
              <c:f>stats_tabulized_ALL!$U$1</c:f>
              <c:strCache>
                <c:ptCount val="1"/>
                <c:pt idx="0">
                  <c:v>GAIA_1-P103_Q004_H003_1hop-task1b</c:v>
                </c:pt>
              </c:strCache>
            </c:strRef>
          </c:tx>
          <c:spPr>
            <a:ln w="22225" cap="rnd">
              <a:solidFill>
                <a:schemeClr val="accent2">
                  <a:lumMod val="80000"/>
                </a:schemeClr>
              </a:solidFill>
            </a:ln>
            <a:effectLst>
              <a:glow rad="139700">
                <a:schemeClr val="accent2">
                  <a:lumMod val="8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stats_tabulized_ALL!$U$2:$U$21</c:f>
              <c:numCache>
                <c:formatCode>General</c:formatCode>
                <c:ptCount val="20"/>
                <c:pt idx="0">
                  <c:v>13</c:v>
                </c:pt>
                <c:pt idx="1">
                  <c:v>1</c:v>
                </c:pt>
                <c:pt idx="2">
                  <c:v>1</c:v>
                </c:pt>
                <c:pt idx="3">
                  <c:v>1</c:v>
                </c:pt>
                <c:pt idx="4">
                  <c:v>20</c:v>
                </c:pt>
                <c:pt idx="5">
                  <c:v>333</c:v>
                </c:pt>
                <c:pt idx="6">
                  <c:v>2</c:v>
                </c:pt>
                <c:pt idx="7">
                  <c:v>1</c:v>
                </c:pt>
                <c:pt idx="8">
                  <c:v>31</c:v>
                </c:pt>
                <c:pt idx="9">
                  <c:v>501</c:v>
                </c:pt>
                <c:pt idx="10">
                  <c:v>10</c:v>
                </c:pt>
                <c:pt idx="11">
                  <c:v>1</c:v>
                </c:pt>
                <c:pt idx="12">
                  <c:v>0</c:v>
                </c:pt>
                <c:pt idx="13">
                  <c:v>655</c:v>
                </c:pt>
                <c:pt idx="14">
                  <c:v>1</c:v>
                </c:pt>
                <c:pt idx="15">
                  <c:v>142</c:v>
                </c:pt>
                <c:pt idx="16">
                  <c:v>19</c:v>
                </c:pt>
                <c:pt idx="17">
                  <c:v>1</c:v>
                </c:pt>
                <c:pt idx="18">
                  <c:v>5</c:v>
                </c:pt>
                <c:pt idx="19">
                  <c:v>0</c:v>
                </c:pt>
              </c:numCache>
            </c:numRef>
          </c:val>
          <c:smooth val="0"/>
          <c:extLst>
            <c:ext xmlns:c16="http://schemas.microsoft.com/office/drawing/2014/chart" uri="{C3380CC4-5D6E-409C-BE32-E72D297353CC}">
              <c16:uniqueId val="{00000013-7E94-2142-ACA6-751C171CB083}"/>
            </c:ext>
          </c:extLst>
        </c:ser>
        <c:ser>
          <c:idx val="20"/>
          <c:order val="20"/>
          <c:tx>
            <c:strRef>
              <c:f>stats_tabulized_ALL!$V$1</c:f>
              <c:strCache>
                <c:ptCount val="1"/>
                <c:pt idx="0">
                  <c:v>GAIA_1.GAIA_1-NIL-task2</c:v>
                </c:pt>
              </c:strCache>
            </c:strRef>
          </c:tx>
          <c:spPr>
            <a:ln w="22225" cap="rnd">
              <a:solidFill>
                <a:schemeClr val="accent3">
                  <a:lumMod val="80000"/>
                </a:schemeClr>
              </a:solidFill>
            </a:ln>
            <a:effectLst>
              <a:glow rad="139700">
                <a:schemeClr val="accent3">
                  <a:lumMod val="8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stats_tabulized_ALL!$V$2:$V$21</c:f>
              <c:numCache>
                <c:formatCode>General</c:formatCode>
                <c:ptCount val="20"/>
                <c:pt idx="0">
                  <c:v>3328</c:v>
                </c:pt>
                <c:pt idx="1">
                  <c:v>1</c:v>
                </c:pt>
                <c:pt idx="2">
                  <c:v>1</c:v>
                </c:pt>
                <c:pt idx="3">
                  <c:v>2</c:v>
                </c:pt>
                <c:pt idx="4">
                  <c:v>1572</c:v>
                </c:pt>
                <c:pt idx="5">
                  <c:v>669</c:v>
                </c:pt>
                <c:pt idx="6">
                  <c:v>3</c:v>
                </c:pt>
                <c:pt idx="7">
                  <c:v>1</c:v>
                </c:pt>
                <c:pt idx="8">
                  <c:v>156</c:v>
                </c:pt>
                <c:pt idx="9">
                  <c:v>6497</c:v>
                </c:pt>
                <c:pt idx="10">
                  <c:v>10</c:v>
                </c:pt>
                <c:pt idx="11">
                  <c:v>1</c:v>
                </c:pt>
                <c:pt idx="12">
                  <c:v>0</c:v>
                </c:pt>
                <c:pt idx="13">
                  <c:v>6508</c:v>
                </c:pt>
                <c:pt idx="14">
                  <c:v>26</c:v>
                </c:pt>
                <c:pt idx="15">
                  <c:v>6199</c:v>
                </c:pt>
                <c:pt idx="16">
                  <c:v>1725</c:v>
                </c:pt>
                <c:pt idx="17">
                  <c:v>14</c:v>
                </c:pt>
                <c:pt idx="18">
                  <c:v>8</c:v>
                </c:pt>
                <c:pt idx="19">
                  <c:v>0</c:v>
                </c:pt>
              </c:numCache>
            </c:numRef>
          </c:val>
          <c:smooth val="0"/>
          <c:extLst>
            <c:ext xmlns:c16="http://schemas.microsoft.com/office/drawing/2014/chart" uri="{C3380CC4-5D6E-409C-BE32-E72D297353CC}">
              <c16:uniqueId val="{00000014-7E94-2142-ACA6-751C171CB083}"/>
            </c:ext>
          </c:extLst>
        </c:ser>
        <c:ser>
          <c:idx val="21"/>
          <c:order val="21"/>
          <c:tx>
            <c:strRef>
              <c:f>stats_tabulized_ALL!$W$1</c:f>
              <c:strCache>
                <c:ptCount val="1"/>
                <c:pt idx="0">
                  <c:v>GAIA_2-NIL-task1a</c:v>
                </c:pt>
              </c:strCache>
            </c:strRef>
          </c:tx>
          <c:spPr>
            <a:ln w="22225" cap="rnd">
              <a:solidFill>
                <a:schemeClr val="accent4">
                  <a:lumMod val="80000"/>
                </a:schemeClr>
              </a:solidFill>
            </a:ln>
            <a:effectLst>
              <a:glow rad="139700">
                <a:schemeClr val="accent4">
                  <a:lumMod val="8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stats_tabulized_ALL!$W$2:$W$21</c:f>
              <c:numCache>
                <c:formatCode>General</c:formatCode>
                <c:ptCount val="20"/>
                <c:pt idx="0">
                  <c:v>13</c:v>
                </c:pt>
                <c:pt idx="1">
                  <c:v>1</c:v>
                </c:pt>
                <c:pt idx="2">
                  <c:v>1</c:v>
                </c:pt>
                <c:pt idx="3">
                  <c:v>1</c:v>
                </c:pt>
                <c:pt idx="4">
                  <c:v>22</c:v>
                </c:pt>
                <c:pt idx="5">
                  <c:v>338</c:v>
                </c:pt>
                <c:pt idx="6">
                  <c:v>3</c:v>
                </c:pt>
                <c:pt idx="7">
                  <c:v>1</c:v>
                </c:pt>
                <c:pt idx="8">
                  <c:v>30</c:v>
                </c:pt>
                <c:pt idx="9">
                  <c:v>501</c:v>
                </c:pt>
                <c:pt idx="10">
                  <c:v>10</c:v>
                </c:pt>
                <c:pt idx="11">
                  <c:v>1</c:v>
                </c:pt>
                <c:pt idx="12">
                  <c:v>0</c:v>
                </c:pt>
                <c:pt idx="13">
                  <c:v>654</c:v>
                </c:pt>
                <c:pt idx="14">
                  <c:v>1</c:v>
                </c:pt>
                <c:pt idx="15">
                  <c:v>142</c:v>
                </c:pt>
                <c:pt idx="16">
                  <c:v>16</c:v>
                </c:pt>
                <c:pt idx="17">
                  <c:v>1</c:v>
                </c:pt>
                <c:pt idx="18">
                  <c:v>5</c:v>
                </c:pt>
                <c:pt idx="19">
                  <c:v>0</c:v>
                </c:pt>
              </c:numCache>
            </c:numRef>
          </c:val>
          <c:smooth val="0"/>
          <c:extLst>
            <c:ext xmlns:c16="http://schemas.microsoft.com/office/drawing/2014/chart" uri="{C3380CC4-5D6E-409C-BE32-E72D297353CC}">
              <c16:uniqueId val="{00000015-7E94-2142-ACA6-751C171CB083}"/>
            </c:ext>
          </c:extLst>
        </c:ser>
        <c:ser>
          <c:idx val="22"/>
          <c:order val="22"/>
          <c:tx>
            <c:strRef>
              <c:f>stats_tabulized_ALL!$X$1</c:f>
              <c:strCache>
                <c:ptCount val="1"/>
                <c:pt idx="0">
                  <c:v>GAIA_2-P103_Q002_H001_0hop-task1b</c:v>
                </c:pt>
              </c:strCache>
            </c:strRef>
          </c:tx>
          <c:spPr>
            <a:ln w="22225" cap="rnd">
              <a:solidFill>
                <a:schemeClr val="accent5">
                  <a:lumMod val="80000"/>
                </a:schemeClr>
              </a:solidFill>
            </a:ln>
            <a:effectLst>
              <a:glow rad="139700">
                <a:schemeClr val="accent5">
                  <a:lumMod val="8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stats_tabulized_ALL!$X$2:$X$21</c:f>
              <c:numCache>
                <c:formatCode>General</c:formatCode>
                <c:ptCount val="20"/>
                <c:pt idx="0">
                  <c:v>13</c:v>
                </c:pt>
                <c:pt idx="1">
                  <c:v>1</c:v>
                </c:pt>
                <c:pt idx="2">
                  <c:v>1</c:v>
                </c:pt>
                <c:pt idx="3">
                  <c:v>1</c:v>
                </c:pt>
                <c:pt idx="4">
                  <c:v>22</c:v>
                </c:pt>
                <c:pt idx="5">
                  <c:v>340</c:v>
                </c:pt>
                <c:pt idx="6">
                  <c:v>3</c:v>
                </c:pt>
                <c:pt idx="7">
                  <c:v>1</c:v>
                </c:pt>
                <c:pt idx="8">
                  <c:v>31</c:v>
                </c:pt>
                <c:pt idx="9">
                  <c:v>514</c:v>
                </c:pt>
                <c:pt idx="10">
                  <c:v>10</c:v>
                </c:pt>
                <c:pt idx="11">
                  <c:v>1</c:v>
                </c:pt>
                <c:pt idx="12">
                  <c:v>0</c:v>
                </c:pt>
                <c:pt idx="13">
                  <c:v>655</c:v>
                </c:pt>
                <c:pt idx="14">
                  <c:v>1</c:v>
                </c:pt>
                <c:pt idx="15">
                  <c:v>142</c:v>
                </c:pt>
                <c:pt idx="16">
                  <c:v>21</c:v>
                </c:pt>
                <c:pt idx="17">
                  <c:v>1</c:v>
                </c:pt>
                <c:pt idx="18">
                  <c:v>5</c:v>
                </c:pt>
                <c:pt idx="19">
                  <c:v>0</c:v>
                </c:pt>
              </c:numCache>
            </c:numRef>
          </c:val>
          <c:smooth val="0"/>
          <c:extLst>
            <c:ext xmlns:c16="http://schemas.microsoft.com/office/drawing/2014/chart" uri="{C3380CC4-5D6E-409C-BE32-E72D297353CC}">
              <c16:uniqueId val="{00000016-7E94-2142-ACA6-751C171CB083}"/>
            </c:ext>
          </c:extLst>
        </c:ser>
        <c:ser>
          <c:idx val="23"/>
          <c:order val="23"/>
          <c:tx>
            <c:strRef>
              <c:f>stats_tabulized_ALL!$Y$1</c:f>
              <c:strCache>
                <c:ptCount val="1"/>
                <c:pt idx="0">
                  <c:v>GAIA_2-P103_Q002_H001_1hop-task1b</c:v>
                </c:pt>
              </c:strCache>
            </c:strRef>
          </c:tx>
          <c:spPr>
            <a:ln w="22225" cap="rnd">
              <a:solidFill>
                <a:schemeClr val="accent6">
                  <a:lumMod val="80000"/>
                </a:schemeClr>
              </a:solidFill>
            </a:ln>
            <a:effectLst>
              <a:glow rad="139700">
                <a:schemeClr val="accent6">
                  <a:lumMod val="8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stats_tabulized_ALL!$Y$2:$Y$21</c:f>
              <c:numCache>
                <c:formatCode>General</c:formatCode>
                <c:ptCount val="20"/>
                <c:pt idx="0">
                  <c:v>13</c:v>
                </c:pt>
                <c:pt idx="1">
                  <c:v>1</c:v>
                </c:pt>
                <c:pt idx="2">
                  <c:v>1</c:v>
                </c:pt>
                <c:pt idx="3">
                  <c:v>1</c:v>
                </c:pt>
                <c:pt idx="4">
                  <c:v>22</c:v>
                </c:pt>
                <c:pt idx="5">
                  <c:v>340</c:v>
                </c:pt>
                <c:pt idx="6">
                  <c:v>3</c:v>
                </c:pt>
                <c:pt idx="7">
                  <c:v>1</c:v>
                </c:pt>
                <c:pt idx="8">
                  <c:v>30</c:v>
                </c:pt>
                <c:pt idx="9">
                  <c:v>501</c:v>
                </c:pt>
                <c:pt idx="10">
                  <c:v>10</c:v>
                </c:pt>
                <c:pt idx="11">
                  <c:v>1</c:v>
                </c:pt>
                <c:pt idx="12">
                  <c:v>0</c:v>
                </c:pt>
                <c:pt idx="13">
                  <c:v>655</c:v>
                </c:pt>
                <c:pt idx="14">
                  <c:v>1</c:v>
                </c:pt>
                <c:pt idx="15">
                  <c:v>142</c:v>
                </c:pt>
                <c:pt idx="16">
                  <c:v>23</c:v>
                </c:pt>
                <c:pt idx="17">
                  <c:v>1</c:v>
                </c:pt>
                <c:pt idx="18">
                  <c:v>5</c:v>
                </c:pt>
                <c:pt idx="19">
                  <c:v>0</c:v>
                </c:pt>
              </c:numCache>
            </c:numRef>
          </c:val>
          <c:smooth val="0"/>
          <c:extLst>
            <c:ext xmlns:c16="http://schemas.microsoft.com/office/drawing/2014/chart" uri="{C3380CC4-5D6E-409C-BE32-E72D297353CC}">
              <c16:uniqueId val="{00000017-7E94-2142-ACA6-751C171CB083}"/>
            </c:ext>
          </c:extLst>
        </c:ser>
        <c:ser>
          <c:idx val="24"/>
          <c:order val="24"/>
          <c:tx>
            <c:strRef>
              <c:f>stats_tabulized_ALL!$Z$1</c:f>
              <c:strCache>
                <c:ptCount val="1"/>
                <c:pt idx="0">
                  <c:v>GAIA_2-P103_Q002_H001_Q004_H001-task1b</c:v>
                </c:pt>
              </c:strCache>
            </c:strRef>
          </c:tx>
          <c:spPr>
            <a:ln w="22225" cap="rnd">
              <a:solidFill>
                <a:schemeClr val="accent1">
                  <a:lumMod val="60000"/>
                  <a:lumOff val="40000"/>
                </a:schemeClr>
              </a:solidFill>
            </a:ln>
            <a:effectLst>
              <a:glow rad="139700">
                <a:schemeClr val="accent1">
                  <a:lumMod val="60000"/>
                  <a:lumOff val="4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stats_tabulized_ALL!$Z$2:$Z$21</c:f>
              <c:numCache>
                <c:formatCode>General</c:formatCode>
                <c:ptCount val="20"/>
                <c:pt idx="0">
                  <c:v>13</c:v>
                </c:pt>
                <c:pt idx="1">
                  <c:v>1</c:v>
                </c:pt>
                <c:pt idx="2">
                  <c:v>1</c:v>
                </c:pt>
                <c:pt idx="3">
                  <c:v>1</c:v>
                </c:pt>
                <c:pt idx="4">
                  <c:v>22</c:v>
                </c:pt>
                <c:pt idx="5">
                  <c:v>333</c:v>
                </c:pt>
                <c:pt idx="6">
                  <c:v>2</c:v>
                </c:pt>
                <c:pt idx="7">
                  <c:v>1</c:v>
                </c:pt>
                <c:pt idx="8">
                  <c:v>31</c:v>
                </c:pt>
                <c:pt idx="9">
                  <c:v>514</c:v>
                </c:pt>
                <c:pt idx="10">
                  <c:v>10</c:v>
                </c:pt>
                <c:pt idx="11">
                  <c:v>1</c:v>
                </c:pt>
                <c:pt idx="12">
                  <c:v>0</c:v>
                </c:pt>
                <c:pt idx="13">
                  <c:v>655</c:v>
                </c:pt>
                <c:pt idx="14">
                  <c:v>1</c:v>
                </c:pt>
                <c:pt idx="15">
                  <c:v>142</c:v>
                </c:pt>
                <c:pt idx="16">
                  <c:v>17</c:v>
                </c:pt>
                <c:pt idx="17">
                  <c:v>1</c:v>
                </c:pt>
                <c:pt idx="18">
                  <c:v>5</c:v>
                </c:pt>
                <c:pt idx="19">
                  <c:v>0</c:v>
                </c:pt>
              </c:numCache>
            </c:numRef>
          </c:val>
          <c:smooth val="0"/>
          <c:extLst>
            <c:ext xmlns:c16="http://schemas.microsoft.com/office/drawing/2014/chart" uri="{C3380CC4-5D6E-409C-BE32-E72D297353CC}">
              <c16:uniqueId val="{00000018-7E94-2142-ACA6-751C171CB083}"/>
            </c:ext>
          </c:extLst>
        </c:ser>
        <c:ser>
          <c:idx val="25"/>
          <c:order val="25"/>
          <c:tx>
            <c:strRef>
              <c:f>stats_tabulized_ALL!$AA$1</c:f>
              <c:strCache>
                <c:ptCount val="1"/>
                <c:pt idx="0">
                  <c:v>GAIA_2-P103_Q004_H001_1hop-task1b</c:v>
                </c:pt>
              </c:strCache>
            </c:strRef>
          </c:tx>
          <c:spPr>
            <a:ln w="22225" cap="rnd">
              <a:solidFill>
                <a:schemeClr val="accent2">
                  <a:lumMod val="60000"/>
                  <a:lumOff val="40000"/>
                </a:schemeClr>
              </a:solidFill>
            </a:ln>
            <a:effectLst>
              <a:glow rad="139700">
                <a:schemeClr val="accent2">
                  <a:lumMod val="60000"/>
                  <a:lumOff val="4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stats_tabulized_ALL!$AA$2:$AA$21</c:f>
              <c:numCache>
                <c:formatCode>General</c:formatCode>
                <c:ptCount val="20"/>
                <c:pt idx="0">
                  <c:v>13</c:v>
                </c:pt>
                <c:pt idx="1">
                  <c:v>1</c:v>
                </c:pt>
                <c:pt idx="2">
                  <c:v>1</c:v>
                </c:pt>
                <c:pt idx="3">
                  <c:v>1</c:v>
                </c:pt>
                <c:pt idx="4">
                  <c:v>22</c:v>
                </c:pt>
                <c:pt idx="5">
                  <c:v>333</c:v>
                </c:pt>
                <c:pt idx="6">
                  <c:v>2</c:v>
                </c:pt>
                <c:pt idx="7">
                  <c:v>1</c:v>
                </c:pt>
                <c:pt idx="8">
                  <c:v>31</c:v>
                </c:pt>
                <c:pt idx="9">
                  <c:v>501</c:v>
                </c:pt>
                <c:pt idx="10">
                  <c:v>10</c:v>
                </c:pt>
                <c:pt idx="11">
                  <c:v>1</c:v>
                </c:pt>
                <c:pt idx="12">
                  <c:v>0</c:v>
                </c:pt>
                <c:pt idx="13">
                  <c:v>655</c:v>
                </c:pt>
                <c:pt idx="14">
                  <c:v>1</c:v>
                </c:pt>
                <c:pt idx="15">
                  <c:v>142</c:v>
                </c:pt>
                <c:pt idx="16">
                  <c:v>19</c:v>
                </c:pt>
                <c:pt idx="17">
                  <c:v>1</c:v>
                </c:pt>
                <c:pt idx="18">
                  <c:v>5</c:v>
                </c:pt>
                <c:pt idx="19">
                  <c:v>0</c:v>
                </c:pt>
              </c:numCache>
            </c:numRef>
          </c:val>
          <c:smooth val="0"/>
          <c:extLst>
            <c:ext xmlns:c16="http://schemas.microsoft.com/office/drawing/2014/chart" uri="{C3380CC4-5D6E-409C-BE32-E72D297353CC}">
              <c16:uniqueId val="{00000019-7E94-2142-ACA6-751C171CB083}"/>
            </c:ext>
          </c:extLst>
        </c:ser>
        <c:ser>
          <c:idx val="26"/>
          <c:order val="26"/>
          <c:tx>
            <c:strRef>
              <c:f>stats_tabulized_ALL!$AB$1</c:f>
              <c:strCache>
                <c:ptCount val="1"/>
                <c:pt idx="0">
                  <c:v>GAIA_2-P103_Q004_H003_1hop-task1b</c:v>
                </c:pt>
              </c:strCache>
            </c:strRef>
          </c:tx>
          <c:spPr>
            <a:ln w="22225" cap="rnd">
              <a:solidFill>
                <a:schemeClr val="accent3">
                  <a:lumMod val="60000"/>
                  <a:lumOff val="40000"/>
                </a:schemeClr>
              </a:solidFill>
            </a:ln>
            <a:effectLst>
              <a:glow rad="139700">
                <a:schemeClr val="accent3">
                  <a:lumMod val="60000"/>
                  <a:lumOff val="4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stats_tabulized_ALL!$AB$2:$AB$21</c:f>
              <c:numCache>
                <c:formatCode>General</c:formatCode>
                <c:ptCount val="20"/>
                <c:pt idx="0">
                  <c:v>13</c:v>
                </c:pt>
                <c:pt idx="1">
                  <c:v>1</c:v>
                </c:pt>
                <c:pt idx="2">
                  <c:v>1</c:v>
                </c:pt>
                <c:pt idx="3">
                  <c:v>1</c:v>
                </c:pt>
                <c:pt idx="4">
                  <c:v>22</c:v>
                </c:pt>
                <c:pt idx="5">
                  <c:v>337</c:v>
                </c:pt>
                <c:pt idx="6">
                  <c:v>2</c:v>
                </c:pt>
                <c:pt idx="7">
                  <c:v>1</c:v>
                </c:pt>
                <c:pt idx="8">
                  <c:v>30</c:v>
                </c:pt>
                <c:pt idx="9">
                  <c:v>501</c:v>
                </c:pt>
                <c:pt idx="10">
                  <c:v>10</c:v>
                </c:pt>
                <c:pt idx="11">
                  <c:v>1</c:v>
                </c:pt>
                <c:pt idx="12">
                  <c:v>0</c:v>
                </c:pt>
                <c:pt idx="13">
                  <c:v>655</c:v>
                </c:pt>
                <c:pt idx="14">
                  <c:v>1</c:v>
                </c:pt>
                <c:pt idx="15">
                  <c:v>142</c:v>
                </c:pt>
                <c:pt idx="16">
                  <c:v>19</c:v>
                </c:pt>
                <c:pt idx="17">
                  <c:v>1</c:v>
                </c:pt>
                <c:pt idx="18">
                  <c:v>5</c:v>
                </c:pt>
                <c:pt idx="19">
                  <c:v>0</c:v>
                </c:pt>
              </c:numCache>
            </c:numRef>
          </c:val>
          <c:smooth val="0"/>
          <c:extLst>
            <c:ext xmlns:c16="http://schemas.microsoft.com/office/drawing/2014/chart" uri="{C3380CC4-5D6E-409C-BE32-E72D297353CC}">
              <c16:uniqueId val="{0000001A-7E94-2142-ACA6-751C171CB083}"/>
            </c:ext>
          </c:extLst>
        </c:ser>
        <c:ser>
          <c:idx val="27"/>
          <c:order val="27"/>
          <c:tx>
            <c:strRef>
              <c:f>stats_tabulized_ALL!$AC$1</c:f>
              <c:strCache>
                <c:ptCount val="1"/>
                <c:pt idx="0">
                  <c:v>GAIA_2.GAIA_2-NIL-task2</c:v>
                </c:pt>
              </c:strCache>
            </c:strRef>
          </c:tx>
          <c:spPr>
            <a:ln w="22225" cap="rnd">
              <a:solidFill>
                <a:schemeClr val="accent4">
                  <a:lumMod val="60000"/>
                  <a:lumOff val="40000"/>
                </a:schemeClr>
              </a:solidFill>
            </a:ln>
            <a:effectLst>
              <a:glow rad="139700">
                <a:schemeClr val="accent4">
                  <a:lumMod val="60000"/>
                  <a:lumOff val="4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stats_tabulized_ALL!$AC$2:$AC$21</c:f>
              <c:numCache>
                <c:formatCode>General</c:formatCode>
                <c:ptCount val="20"/>
                <c:pt idx="0">
                  <c:v>3334</c:v>
                </c:pt>
                <c:pt idx="1">
                  <c:v>1</c:v>
                </c:pt>
                <c:pt idx="2">
                  <c:v>1</c:v>
                </c:pt>
                <c:pt idx="3">
                  <c:v>2</c:v>
                </c:pt>
                <c:pt idx="4">
                  <c:v>1576</c:v>
                </c:pt>
                <c:pt idx="5">
                  <c:v>669</c:v>
                </c:pt>
                <c:pt idx="6">
                  <c:v>3</c:v>
                </c:pt>
                <c:pt idx="7">
                  <c:v>1</c:v>
                </c:pt>
                <c:pt idx="8">
                  <c:v>156</c:v>
                </c:pt>
                <c:pt idx="9">
                  <c:v>6518</c:v>
                </c:pt>
                <c:pt idx="10">
                  <c:v>10</c:v>
                </c:pt>
                <c:pt idx="11">
                  <c:v>1</c:v>
                </c:pt>
                <c:pt idx="12">
                  <c:v>0</c:v>
                </c:pt>
                <c:pt idx="13">
                  <c:v>6529</c:v>
                </c:pt>
                <c:pt idx="14">
                  <c:v>26</c:v>
                </c:pt>
                <c:pt idx="15">
                  <c:v>6216</c:v>
                </c:pt>
                <c:pt idx="16">
                  <c:v>1728</c:v>
                </c:pt>
                <c:pt idx="17">
                  <c:v>14</c:v>
                </c:pt>
                <c:pt idx="18">
                  <c:v>8</c:v>
                </c:pt>
                <c:pt idx="19">
                  <c:v>0</c:v>
                </c:pt>
              </c:numCache>
            </c:numRef>
          </c:val>
          <c:smooth val="0"/>
          <c:extLst>
            <c:ext xmlns:c16="http://schemas.microsoft.com/office/drawing/2014/chart" uri="{C3380CC4-5D6E-409C-BE32-E72D297353CC}">
              <c16:uniqueId val="{0000001B-7E94-2142-ACA6-751C171CB083}"/>
            </c:ext>
          </c:extLst>
        </c:ser>
        <c:ser>
          <c:idx val="28"/>
          <c:order val="28"/>
          <c:tx>
            <c:strRef>
              <c:f>stats_tabulized_ALL!$AD$1</c:f>
              <c:strCache>
                <c:ptCount val="1"/>
                <c:pt idx="0">
                  <c:v>GAIA_3-NIL-task1a</c:v>
                </c:pt>
              </c:strCache>
            </c:strRef>
          </c:tx>
          <c:spPr>
            <a:ln w="22225" cap="rnd">
              <a:solidFill>
                <a:schemeClr val="accent5">
                  <a:lumMod val="60000"/>
                  <a:lumOff val="40000"/>
                </a:schemeClr>
              </a:solidFill>
            </a:ln>
            <a:effectLst>
              <a:glow rad="139700">
                <a:schemeClr val="accent5">
                  <a:lumMod val="60000"/>
                  <a:lumOff val="4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stats_tabulized_ALL!$AD$2:$AD$21</c:f>
              <c:numCache>
                <c:formatCode>General</c:formatCode>
                <c:ptCount val="20"/>
                <c:pt idx="0">
                  <c:v>13</c:v>
                </c:pt>
                <c:pt idx="1">
                  <c:v>1</c:v>
                </c:pt>
                <c:pt idx="2">
                  <c:v>1</c:v>
                </c:pt>
                <c:pt idx="3">
                  <c:v>1</c:v>
                </c:pt>
                <c:pt idx="4">
                  <c:v>20</c:v>
                </c:pt>
                <c:pt idx="5">
                  <c:v>338</c:v>
                </c:pt>
                <c:pt idx="6">
                  <c:v>3</c:v>
                </c:pt>
                <c:pt idx="7">
                  <c:v>1</c:v>
                </c:pt>
                <c:pt idx="8">
                  <c:v>30</c:v>
                </c:pt>
                <c:pt idx="9">
                  <c:v>501</c:v>
                </c:pt>
                <c:pt idx="10">
                  <c:v>10</c:v>
                </c:pt>
                <c:pt idx="11">
                  <c:v>1</c:v>
                </c:pt>
                <c:pt idx="12">
                  <c:v>0</c:v>
                </c:pt>
                <c:pt idx="13">
                  <c:v>654</c:v>
                </c:pt>
                <c:pt idx="14">
                  <c:v>1</c:v>
                </c:pt>
                <c:pt idx="15">
                  <c:v>142</c:v>
                </c:pt>
                <c:pt idx="16">
                  <c:v>16</c:v>
                </c:pt>
                <c:pt idx="17">
                  <c:v>1</c:v>
                </c:pt>
                <c:pt idx="18">
                  <c:v>5</c:v>
                </c:pt>
                <c:pt idx="19">
                  <c:v>0</c:v>
                </c:pt>
              </c:numCache>
            </c:numRef>
          </c:val>
          <c:smooth val="0"/>
          <c:extLst>
            <c:ext xmlns:c16="http://schemas.microsoft.com/office/drawing/2014/chart" uri="{C3380CC4-5D6E-409C-BE32-E72D297353CC}">
              <c16:uniqueId val="{0000001C-7E94-2142-ACA6-751C171CB083}"/>
            </c:ext>
          </c:extLst>
        </c:ser>
        <c:ser>
          <c:idx val="29"/>
          <c:order val="29"/>
          <c:tx>
            <c:strRef>
              <c:f>stats_tabulized_ALL!$AE$1</c:f>
              <c:strCache>
                <c:ptCount val="1"/>
                <c:pt idx="0">
                  <c:v>GAIA_3-P103_Q002_H001_0hop-task1b</c:v>
                </c:pt>
              </c:strCache>
            </c:strRef>
          </c:tx>
          <c:spPr>
            <a:ln w="22225" cap="rnd">
              <a:solidFill>
                <a:schemeClr val="accent6">
                  <a:lumMod val="60000"/>
                  <a:lumOff val="40000"/>
                </a:schemeClr>
              </a:solidFill>
            </a:ln>
            <a:effectLst>
              <a:glow rad="139700">
                <a:schemeClr val="accent6">
                  <a:lumMod val="60000"/>
                  <a:lumOff val="4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stats_tabulized_ALL!$AE$2:$AE$21</c:f>
              <c:numCache>
                <c:formatCode>General</c:formatCode>
                <c:ptCount val="20"/>
                <c:pt idx="0">
                  <c:v>13</c:v>
                </c:pt>
                <c:pt idx="1">
                  <c:v>1</c:v>
                </c:pt>
                <c:pt idx="2">
                  <c:v>1</c:v>
                </c:pt>
                <c:pt idx="3">
                  <c:v>1</c:v>
                </c:pt>
                <c:pt idx="4">
                  <c:v>22</c:v>
                </c:pt>
                <c:pt idx="5">
                  <c:v>340</c:v>
                </c:pt>
                <c:pt idx="6">
                  <c:v>3</c:v>
                </c:pt>
                <c:pt idx="7">
                  <c:v>1</c:v>
                </c:pt>
                <c:pt idx="8">
                  <c:v>31</c:v>
                </c:pt>
                <c:pt idx="9">
                  <c:v>514</c:v>
                </c:pt>
                <c:pt idx="10">
                  <c:v>10</c:v>
                </c:pt>
                <c:pt idx="11">
                  <c:v>1</c:v>
                </c:pt>
                <c:pt idx="12">
                  <c:v>0</c:v>
                </c:pt>
                <c:pt idx="13">
                  <c:v>655</c:v>
                </c:pt>
                <c:pt idx="14">
                  <c:v>1</c:v>
                </c:pt>
                <c:pt idx="15">
                  <c:v>142</c:v>
                </c:pt>
                <c:pt idx="16">
                  <c:v>21</c:v>
                </c:pt>
                <c:pt idx="17">
                  <c:v>1</c:v>
                </c:pt>
                <c:pt idx="18">
                  <c:v>5</c:v>
                </c:pt>
                <c:pt idx="19">
                  <c:v>0</c:v>
                </c:pt>
              </c:numCache>
            </c:numRef>
          </c:val>
          <c:smooth val="0"/>
          <c:extLst>
            <c:ext xmlns:c16="http://schemas.microsoft.com/office/drawing/2014/chart" uri="{C3380CC4-5D6E-409C-BE32-E72D297353CC}">
              <c16:uniqueId val="{0000001D-7E94-2142-ACA6-751C171CB083}"/>
            </c:ext>
          </c:extLst>
        </c:ser>
        <c:ser>
          <c:idx val="30"/>
          <c:order val="30"/>
          <c:tx>
            <c:strRef>
              <c:f>stats_tabulized_ALL!$AF$1</c:f>
              <c:strCache>
                <c:ptCount val="1"/>
                <c:pt idx="0">
                  <c:v>GAIA_3-P103_Q002_H001_1hop-task1b</c:v>
                </c:pt>
              </c:strCache>
            </c:strRef>
          </c:tx>
          <c:spPr>
            <a:ln w="22225" cap="rnd">
              <a:solidFill>
                <a:schemeClr val="accent1">
                  <a:lumMod val="50000"/>
                </a:schemeClr>
              </a:solidFill>
            </a:ln>
            <a:effectLst>
              <a:glow rad="139700">
                <a:schemeClr val="accent1">
                  <a:lumMod val="5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stats_tabulized_ALL!$AF$2:$AF$21</c:f>
              <c:numCache>
                <c:formatCode>General</c:formatCode>
                <c:ptCount val="20"/>
                <c:pt idx="0">
                  <c:v>13</c:v>
                </c:pt>
                <c:pt idx="1">
                  <c:v>1</c:v>
                </c:pt>
                <c:pt idx="2">
                  <c:v>1</c:v>
                </c:pt>
                <c:pt idx="3">
                  <c:v>1</c:v>
                </c:pt>
                <c:pt idx="4">
                  <c:v>22</c:v>
                </c:pt>
                <c:pt idx="5">
                  <c:v>340</c:v>
                </c:pt>
                <c:pt idx="6">
                  <c:v>3</c:v>
                </c:pt>
                <c:pt idx="7">
                  <c:v>1</c:v>
                </c:pt>
                <c:pt idx="8">
                  <c:v>30</c:v>
                </c:pt>
                <c:pt idx="9">
                  <c:v>501</c:v>
                </c:pt>
                <c:pt idx="10">
                  <c:v>10</c:v>
                </c:pt>
                <c:pt idx="11">
                  <c:v>1</c:v>
                </c:pt>
                <c:pt idx="12">
                  <c:v>0</c:v>
                </c:pt>
                <c:pt idx="13">
                  <c:v>655</c:v>
                </c:pt>
                <c:pt idx="14">
                  <c:v>1</c:v>
                </c:pt>
                <c:pt idx="15">
                  <c:v>142</c:v>
                </c:pt>
                <c:pt idx="16">
                  <c:v>23</c:v>
                </c:pt>
                <c:pt idx="17">
                  <c:v>1</c:v>
                </c:pt>
                <c:pt idx="18">
                  <c:v>5</c:v>
                </c:pt>
                <c:pt idx="19">
                  <c:v>0</c:v>
                </c:pt>
              </c:numCache>
            </c:numRef>
          </c:val>
          <c:smooth val="0"/>
          <c:extLst>
            <c:ext xmlns:c16="http://schemas.microsoft.com/office/drawing/2014/chart" uri="{C3380CC4-5D6E-409C-BE32-E72D297353CC}">
              <c16:uniqueId val="{0000001E-7E94-2142-ACA6-751C171CB083}"/>
            </c:ext>
          </c:extLst>
        </c:ser>
        <c:ser>
          <c:idx val="31"/>
          <c:order val="31"/>
          <c:tx>
            <c:strRef>
              <c:f>stats_tabulized_ALL!$AG$1</c:f>
              <c:strCache>
                <c:ptCount val="1"/>
                <c:pt idx="0">
                  <c:v>GAIA_3-P103_Q002_H001_Q004_H001-task1b</c:v>
                </c:pt>
              </c:strCache>
            </c:strRef>
          </c:tx>
          <c:spPr>
            <a:ln w="22225" cap="rnd">
              <a:solidFill>
                <a:schemeClr val="accent2">
                  <a:lumMod val="50000"/>
                </a:schemeClr>
              </a:solidFill>
            </a:ln>
            <a:effectLst>
              <a:glow rad="139700">
                <a:schemeClr val="accent2">
                  <a:lumMod val="5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stats_tabulized_ALL!$AG$2:$AG$21</c:f>
              <c:numCache>
                <c:formatCode>General</c:formatCode>
                <c:ptCount val="20"/>
                <c:pt idx="0">
                  <c:v>13</c:v>
                </c:pt>
                <c:pt idx="1">
                  <c:v>1</c:v>
                </c:pt>
                <c:pt idx="2">
                  <c:v>1</c:v>
                </c:pt>
                <c:pt idx="3">
                  <c:v>1</c:v>
                </c:pt>
                <c:pt idx="4">
                  <c:v>22</c:v>
                </c:pt>
                <c:pt idx="5">
                  <c:v>333</c:v>
                </c:pt>
                <c:pt idx="6">
                  <c:v>2</c:v>
                </c:pt>
                <c:pt idx="7">
                  <c:v>1</c:v>
                </c:pt>
                <c:pt idx="8">
                  <c:v>31</c:v>
                </c:pt>
                <c:pt idx="9">
                  <c:v>514</c:v>
                </c:pt>
                <c:pt idx="10">
                  <c:v>10</c:v>
                </c:pt>
                <c:pt idx="11">
                  <c:v>1</c:v>
                </c:pt>
                <c:pt idx="12">
                  <c:v>0</c:v>
                </c:pt>
                <c:pt idx="13">
                  <c:v>655</c:v>
                </c:pt>
                <c:pt idx="14">
                  <c:v>1</c:v>
                </c:pt>
                <c:pt idx="15">
                  <c:v>142</c:v>
                </c:pt>
                <c:pt idx="16">
                  <c:v>17</c:v>
                </c:pt>
                <c:pt idx="17">
                  <c:v>1</c:v>
                </c:pt>
                <c:pt idx="18">
                  <c:v>5</c:v>
                </c:pt>
                <c:pt idx="19">
                  <c:v>0</c:v>
                </c:pt>
              </c:numCache>
            </c:numRef>
          </c:val>
          <c:smooth val="0"/>
          <c:extLst>
            <c:ext xmlns:c16="http://schemas.microsoft.com/office/drawing/2014/chart" uri="{C3380CC4-5D6E-409C-BE32-E72D297353CC}">
              <c16:uniqueId val="{0000001F-7E94-2142-ACA6-751C171CB083}"/>
            </c:ext>
          </c:extLst>
        </c:ser>
        <c:ser>
          <c:idx val="32"/>
          <c:order val="32"/>
          <c:tx>
            <c:strRef>
              <c:f>stats_tabulized_ALL!$AH$1</c:f>
              <c:strCache>
                <c:ptCount val="1"/>
                <c:pt idx="0">
                  <c:v>GAIA_3-P103_Q004_H001_1hop-task1b</c:v>
                </c:pt>
              </c:strCache>
            </c:strRef>
          </c:tx>
          <c:spPr>
            <a:ln w="22225" cap="rnd">
              <a:solidFill>
                <a:schemeClr val="accent3">
                  <a:lumMod val="50000"/>
                </a:schemeClr>
              </a:solidFill>
            </a:ln>
            <a:effectLst>
              <a:glow rad="139700">
                <a:schemeClr val="accent3">
                  <a:lumMod val="5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stats_tabulized_ALL!$AH$2:$AH$21</c:f>
              <c:numCache>
                <c:formatCode>General</c:formatCode>
                <c:ptCount val="20"/>
                <c:pt idx="0">
                  <c:v>13</c:v>
                </c:pt>
                <c:pt idx="1">
                  <c:v>1</c:v>
                </c:pt>
                <c:pt idx="2">
                  <c:v>1</c:v>
                </c:pt>
                <c:pt idx="3">
                  <c:v>1</c:v>
                </c:pt>
                <c:pt idx="4">
                  <c:v>22</c:v>
                </c:pt>
                <c:pt idx="5">
                  <c:v>333</c:v>
                </c:pt>
                <c:pt idx="6">
                  <c:v>2</c:v>
                </c:pt>
                <c:pt idx="7">
                  <c:v>1</c:v>
                </c:pt>
                <c:pt idx="8">
                  <c:v>31</c:v>
                </c:pt>
                <c:pt idx="9">
                  <c:v>501</c:v>
                </c:pt>
                <c:pt idx="10">
                  <c:v>10</c:v>
                </c:pt>
                <c:pt idx="11">
                  <c:v>1</c:v>
                </c:pt>
                <c:pt idx="12">
                  <c:v>0</c:v>
                </c:pt>
                <c:pt idx="13">
                  <c:v>655</c:v>
                </c:pt>
                <c:pt idx="14">
                  <c:v>1</c:v>
                </c:pt>
                <c:pt idx="15">
                  <c:v>142</c:v>
                </c:pt>
                <c:pt idx="16">
                  <c:v>19</c:v>
                </c:pt>
                <c:pt idx="17">
                  <c:v>1</c:v>
                </c:pt>
                <c:pt idx="18">
                  <c:v>5</c:v>
                </c:pt>
                <c:pt idx="19">
                  <c:v>0</c:v>
                </c:pt>
              </c:numCache>
            </c:numRef>
          </c:val>
          <c:smooth val="0"/>
          <c:extLst>
            <c:ext xmlns:c16="http://schemas.microsoft.com/office/drawing/2014/chart" uri="{C3380CC4-5D6E-409C-BE32-E72D297353CC}">
              <c16:uniqueId val="{00000020-7E94-2142-ACA6-751C171CB083}"/>
            </c:ext>
          </c:extLst>
        </c:ser>
        <c:ser>
          <c:idx val="33"/>
          <c:order val="33"/>
          <c:tx>
            <c:strRef>
              <c:f>stats_tabulized_ALL!$AI$1</c:f>
              <c:strCache>
                <c:ptCount val="1"/>
                <c:pt idx="0">
                  <c:v>GAIA_3-P103_Q004_H003_1hop-task1b</c:v>
                </c:pt>
              </c:strCache>
            </c:strRef>
          </c:tx>
          <c:spPr>
            <a:ln w="22225" cap="rnd">
              <a:solidFill>
                <a:schemeClr val="accent4">
                  <a:lumMod val="50000"/>
                </a:schemeClr>
              </a:solidFill>
            </a:ln>
            <a:effectLst>
              <a:glow rad="139700">
                <a:schemeClr val="accent4">
                  <a:lumMod val="5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stats_tabulized_ALL!$AI$2:$AI$21</c:f>
              <c:numCache>
                <c:formatCode>General</c:formatCode>
                <c:ptCount val="20"/>
                <c:pt idx="0">
                  <c:v>13</c:v>
                </c:pt>
                <c:pt idx="1">
                  <c:v>1</c:v>
                </c:pt>
                <c:pt idx="2">
                  <c:v>1</c:v>
                </c:pt>
                <c:pt idx="3">
                  <c:v>1</c:v>
                </c:pt>
                <c:pt idx="4">
                  <c:v>22</c:v>
                </c:pt>
                <c:pt idx="5">
                  <c:v>337</c:v>
                </c:pt>
                <c:pt idx="6">
                  <c:v>2</c:v>
                </c:pt>
                <c:pt idx="7">
                  <c:v>1</c:v>
                </c:pt>
                <c:pt idx="8">
                  <c:v>30</c:v>
                </c:pt>
                <c:pt idx="9">
                  <c:v>501</c:v>
                </c:pt>
                <c:pt idx="10">
                  <c:v>10</c:v>
                </c:pt>
                <c:pt idx="11">
                  <c:v>1</c:v>
                </c:pt>
                <c:pt idx="12">
                  <c:v>0</c:v>
                </c:pt>
                <c:pt idx="13">
                  <c:v>655</c:v>
                </c:pt>
                <c:pt idx="14">
                  <c:v>1</c:v>
                </c:pt>
                <c:pt idx="15">
                  <c:v>142</c:v>
                </c:pt>
                <c:pt idx="16">
                  <c:v>19</c:v>
                </c:pt>
                <c:pt idx="17">
                  <c:v>1</c:v>
                </c:pt>
                <c:pt idx="18">
                  <c:v>5</c:v>
                </c:pt>
                <c:pt idx="19">
                  <c:v>0</c:v>
                </c:pt>
              </c:numCache>
            </c:numRef>
          </c:val>
          <c:smooth val="0"/>
          <c:extLst>
            <c:ext xmlns:c16="http://schemas.microsoft.com/office/drawing/2014/chart" uri="{C3380CC4-5D6E-409C-BE32-E72D297353CC}">
              <c16:uniqueId val="{00000021-7E94-2142-ACA6-751C171CB083}"/>
            </c:ext>
          </c:extLst>
        </c:ser>
        <c:ser>
          <c:idx val="34"/>
          <c:order val="34"/>
          <c:tx>
            <c:strRef>
              <c:f>stats_tabulized_ALL!$AJ$1</c:f>
              <c:strCache>
                <c:ptCount val="1"/>
                <c:pt idx="0">
                  <c:v>GAIA_3.GAIA_3-NIL-task2</c:v>
                </c:pt>
              </c:strCache>
            </c:strRef>
          </c:tx>
          <c:spPr>
            <a:ln w="22225" cap="rnd">
              <a:solidFill>
                <a:schemeClr val="accent5">
                  <a:lumMod val="50000"/>
                </a:schemeClr>
              </a:solidFill>
            </a:ln>
            <a:effectLst>
              <a:glow rad="139700">
                <a:schemeClr val="accent5">
                  <a:lumMod val="5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stats_tabulized_ALL!$AJ$2:$AJ$21</c:f>
              <c:numCache>
                <c:formatCode>General</c:formatCode>
                <c:ptCount val="20"/>
                <c:pt idx="0">
                  <c:v>3334</c:v>
                </c:pt>
                <c:pt idx="1">
                  <c:v>1</c:v>
                </c:pt>
                <c:pt idx="2">
                  <c:v>1</c:v>
                </c:pt>
                <c:pt idx="3">
                  <c:v>2</c:v>
                </c:pt>
                <c:pt idx="4">
                  <c:v>1610</c:v>
                </c:pt>
                <c:pt idx="5">
                  <c:v>669</c:v>
                </c:pt>
                <c:pt idx="6">
                  <c:v>3</c:v>
                </c:pt>
                <c:pt idx="7">
                  <c:v>1</c:v>
                </c:pt>
                <c:pt idx="8">
                  <c:v>156</c:v>
                </c:pt>
                <c:pt idx="9">
                  <c:v>6517</c:v>
                </c:pt>
                <c:pt idx="10">
                  <c:v>10</c:v>
                </c:pt>
                <c:pt idx="11">
                  <c:v>1</c:v>
                </c:pt>
                <c:pt idx="12">
                  <c:v>0</c:v>
                </c:pt>
                <c:pt idx="13">
                  <c:v>6528</c:v>
                </c:pt>
                <c:pt idx="14">
                  <c:v>26</c:v>
                </c:pt>
                <c:pt idx="15">
                  <c:v>6215</c:v>
                </c:pt>
                <c:pt idx="16">
                  <c:v>1760</c:v>
                </c:pt>
                <c:pt idx="17">
                  <c:v>14</c:v>
                </c:pt>
                <c:pt idx="18">
                  <c:v>8</c:v>
                </c:pt>
                <c:pt idx="19">
                  <c:v>0</c:v>
                </c:pt>
              </c:numCache>
            </c:numRef>
          </c:val>
          <c:smooth val="0"/>
          <c:extLst>
            <c:ext xmlns:c16="http://schemas.microsoft.com/office/drawing/2014/chart" uri="{C3380CC4-5D6E-409C-BE32-E72D297353CC}">
              <c16:uniqueId val="{00000022-7E94-2142-ACA6-751C171CB083}"/>
            </c:ext>
          </c:extLst>
        </c:ser>
        <c:ser>
          <c:idx val="35"/>
          <c:order val="35"/>
          <c:tx>
            <c:strRef>
              <c:f>stats_tabulized_ALL!$AK$1</c:f>
              <c:strCache>
                <c:ptCount val="1"/>
                <c:pt idx="0">
                  <c:v>GAIA_3.ramfis_aida_1-NIL-task2</c:v>
                </c:pt>
              </c:strCache>
            </c:strRef>
          </c:tx>
          <c:spPr>
            <a:ln w="22225" cap="rnd">
              <a:solidFill>
                <a:schemeClr val="accent6">
                  <a:lumMod val="50000"/>
                </a:schemeClr>
              </a:solidFill>
            </a:ln>
            <a:effectLst>
              <a:glow rad="139700">
                <a:schemeClr val="accent6">
                  <a:lumMod val="5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stats_tabulized_ALL!$AK$2:$AK$21</c:f>
              <c:numCache>
                <c:formatCode>General</c:formatCode>
                <c:ptCount val="20"/>
                <c:pt idx="0">
                  <c:v>12</c:v>
                </c:pt>
                <c:pt idx="1">
                  <c:v>1</c:v>
                </c:pt>
                <c:pt idx="2">
                  <c:v>1</c:v>
                </c:pt>
                <c:pt idx="3">
                  <c:v>1</c:v>
                </c:pt>
                <c:pt idx="4">
                  <c:v>307</c:v>
                </c:pt>
                <c:pt idx="5">
                  <c:v>367</c:v>
                </c:pt>
                <c:pt idx="6">
                  <c:v>3</c:v>
                </c:pt>
                <c:pt idx="7">
                  <c:v>1</c:v>
                </c:pt>
                <c:pt idx="8">
                  <c:v>63</c:v>
                </c:pt>
                <c:pt idx="9">
                  <c:v>881</c:v>
                </c:pt>
                <c:pt idx="10">
                  <c:v>10</c:v>
                </c:pt>
                <c:pt idx="11">
                  <c:v>1</c:v>
                </c:pt>
                <c:pt idx="12">
                  <c:v>0</c:v>
                </c:pt>
                <c:pt idx="13">
                  <c:v>508</c:v>
                </c:pt>
                <c:pt idx="14">
                  <c:v>1</c:v>
                </c:pt>
                <c:pt idx="15">
                  <c:v>920</c:v>
                </c:pt>
                <c:pt idx="16">
                  <c:v>605</c:v>
                </c:pt>
                <c:pt idx="17">
                  <c:v>170</c:v>
                </c:pt>
                <c:pt idx="18">
                  <c:v>5</c:v>
                </c:pt>
                <c:pt idx="19">
                  <c:v>0</c:v>
                </c:pt>
              </c:numCache>
            </c:numRef>
          </c:val>
          <c:smooth val="0"/>
          <c:extLst>
            <c:ext xmlns:c16="http://schemas.microsoft.com/office/drawing/2014/chart" uri="{C3380CC4-5D6E-409C-BE32-E72D297353CC}">
              <c16:uniqueId val="{00000023-7E94-2142-ACA6-751C171CB083}"/>
            </c:ext>
          </c:extLst>
        </c:ser>
        <c:ser>
          <c:idx val="36"/>
          <c:order val="36"/>
          <c:tx>
            <c:strRef>
              <c:f>stats_tabulized_ALL!$AL$1</c:f>
              <c:strCache>
                <c:ptCount val="1"/>
                <c:pt idx="0">
                  <c:v>GAIA_4-NIL-task1a</c:v>
                </c:pt>
              </c:strCache>
            </c:strRef>
          </c:tx>
          <c:spPr>
            <a:ln w="22225" cap="rnd">
              <a:solidFill>
                <a:schemeClr val="accent1">
                  <a:lumMod val="70000"/>
                  <a:lumOff val="30000"/>
                </a:schemeClr>
              </a:solidFill>
            </a:ln>
            <a:effectLst>
              <a:glow rad="139700">
                <a:schemeClr val="accent1">
                  <a:lumMod val="70000"/>
                  <a:lumOff val="3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stats_tabulized_ALL!$AL$2:$AL$21</c:f>
              <c:numCache>
                <c:formatCode>General</c:formatCode>
                <c:ptCount val="20"/>
                <c:pt idx="0">
                  <c:v>13</c:v>
                </c:pt>
                <c:pt idx="1">
                  <c:v>1</c:v>
                </c:pt>
                <c:pt idx="2">
                  <c:v>1</c:v>
                </c:pt>
                <c:pt idx="3">
                  <c:v>1</c:v>
                </c:pt>
                <c:pt idx="4">
                  <c:v>20</c:v>
                </c:pt>
                <c:pt idx="5">
                  <c:v>338</c:v>
                </c:pt>
                <c:pt idx="6">
                  <c:v>3</c:v>
                </c:pt>
                <c:pt idx="7">
                  <c:v>1</c:v>
                </c:pt>
                <c:pt idx="8">
                  <c:v>30</c:v>
                </c:pt>
                <c:pt idx="9">
                  <c:v>501</c:v>
                </c:pt>
                <c:pt idx="10">
                  <c:v>10</c:v>
                </c:pt>
                <c:pt idx="11">
                  <c:v>1</c:v>
                </c:pt>
                <c:pt idx="12">
                  <c:v>0</c:v>
                </c:pt>
                <c:pt idx="13">
                  <c:v>654</c:v>
                </c:pt>
                <c:pt idx="14">
                  <c:v>1</c:v>
                </c:pt>
                <c:pt idx="15">
                  <c:v>142</c:v>
                </c:pt>
                <c:pt idx="16">
                  <c:v>16</c:v>
                </c:pt>
                <c:pt idx="17">
                  <c:v>1</c:v>
                </c:pt>
                <c:pt idx="18">
                  <c:v>5</c:v>
                </c:pt>
                <c:pt idx="19">
                  <c:v>0</c:v>
                </c:pt>
              </c:numCache>
            </c:numRef>
          </c:val>
          <c:smooth val="0"/>
          <c:extLst>
            <c:ext xmlns:c16="http://schemas.microsoft.com/office/drawing/2014/chart" uri="{C3380CC4-5D6E-409C-BE32-E72D297353CC}">
              <c16:uniqueId val="{00000024-7E94-2142-ACA6-751C171CB083}"/>
            </c:ext>
          </c:extLst>
        </c:ser>
        <c:ser>
          <c:idx val="37"/>
          <c:order val="37"/>
          <c:tx>
            <c:strRef>
              <c:f>stats_tabulized_ALL!$AM$1</c:f>
              <c:strCache>
                <c:ptCount val="1"/>
                <c:pt idx="0">
                  <c:v>GAIA_4-P103_Q002_H001_0hop-task1b</c:v>
                </c:pt>
              </c:strCache>
            </c:strRef>
          </c:tx>
          <c:spPr>
            <a:ln w="22225" cap="rnd">
              <a:solidFill>
                <a:schemeClr val="accent2">
                  <a:lumMod val="70000"/>
                  <a:lumOff val="30000"/>
                </a:schemeClr>
              </a:solidFill>
            </a:ln>
            <a:effectLst>
              <a:glow rad="139700">
                <a:schemeClr val="accent2">
                  <a:lumMod val="70000"/>
                  <a:lumOff val="3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stats_tabulized_ALL!$AM$2:$AM$21</c:f>
              <c:numCache>
                <c:formatCode>General</c:formatCode>
                <c:ptCount val="20"/>
                <c:pt idx="0">
                  <c:v>13</c:v>
                </c:pt>
                <c:pt idx="1">
                  <c:v>1</c:v>
                </c:pt>
                <c:pt idx="2">
                  <c:v>1</c:v>
                </c:pt>
                <c:pt idx="3">
                  <c:v>1</c:v>
                </c:pt>
                <c:pt idx="4">
                  <c:v>22</c:v>
                </c:pt>
                <c:pt idx="5">
                  <c:v>340</c:v>
                </c:pt>
                <c:pt idx="6">
                  <c:v>3</c:v>
                </c:pt>
                <c:pt idx="7">
                  <c:v>1</c:v>
                </c:pt>
                <c:pt idx="8">
                  <c:v>31</c:v>
                </c:pt>
                <c:pt idx="9">
                  <c:v>514</c:v>
                </c:pt>
                <c:pt idx="10">
                  <c:v>10</c:v>
                </c:pt>
                <c:pt idx="11">
                  <c:v>1</c:v>
                </c:pt>
                <c:pt idx="12">
                  <c:v>0</c:v>
                </c:pt>
                <c:pt idx="13">
                  <c:v>655</c:v>
                </c:pt>
                <c:pt idx="14">
                  <c:v>1</c:v>
                </c:pt>
                <c:pt idx="15">
                  <c:v>142</c:v>
                </c:pt>
                <c:pt idx="16">
                  <c:v>21</c:v>
                </c:pt>
                <c:pt idx="17">
                  <c:v>1</c:v>
                </c:pt>
                <c:pt idx="18">
                  <c:v>5</c:v>
                </c:pt>
                <c:pt idx="19">
                  <c:v>0</c:v>
                </c:pt>
              </c:numCache>
            </c:numRef>
          </c:val>
          <c:smooth val="0"/>
          <c:extLst>
            <c:ext xmlns:c16="http://schemas.microsoft.com/office/drawing/2014/chart" uri="{C3380CC4-5D6E-409C-BE32-E72D297353CC}">
              <c16:uniqueId val="{00000025-7E94-2142-ACA6-751C171CB083}"/>
            </c:ext>
          </c:extLst>
        </c:ser>
        <c:ser>
          <c:idx val="38"/>
          <c:order val="38"/>
          <c:tx>
            <c:strRef>
              <c:f>stats_tabulized_ALL!$AN$1</c:f>
              <c:strCache>
                <c:ptCount val="1"/>
                <c:pt idx="0">
                  <c:v>GAIA_4-P103_Q002_H001_1hop-task1b</c:v>
                </c:pt>
              </c:strCache>
            </c:strRef>
          </c:tx>
          <c:spPr>
            <a:ln w="22225" cap="rnd">
              <a:solidFill>
                <a:schemeClr val="accent3">
                  <a:lumMod val="70000"/>
                  <a:lumOff val="30000"/>
                </a:schemeClr>
              </a:solidFill>
            </a:ln>
            <a:effectLst>
              <a:glow rad="139700">
                <a:schemeClr val="accent3">
                  <a:lumMod val="70000"/>
                  <a:lumOff val="3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stats_tabulized_ALL!$AN$2:$AN$21</c:f>
              <c:numCache>
                <c:formatCode>General</c:formatCode>
                <c:ptCount val="20"/>
                <c:pt idx="0">
                  <c:v>13</c:v>
                </c:pt>
                <c:pt idx="1">
                  <c:v>1</c:v>
                </c:pt>
                <c:pt idx="2">
                  <c:v>1</c:v>
                </c:pt>
                <c:pt idx="3">
                  <c:v>1</c:v>
                </c:pt>
                <c:pt idx="4">
                  <c:v>22</c:v>
                </c:pt>
                <c:pt idx="5">
                  <c:v>340</c:v>
                </c:pt>
                <c:pt idx="6">
                  <c:v>3</c:v>
                </c:pt>
                <c:pt idx="7">
                  <c:v>1</c:v>
                </c:pt>
                <c:pt idx="8">
                  <c:v>30</c:v>
                </c:pt>
                <c:pt idx="9">
                  <c:v>501</c:v>
                </c:pt>
                <c:pt idx="10">
                  <c:v>10</c:v>
                </c:pt>
                <c:pt idx="11">
                  <c:v>1</c:v>
                </c:pt>
                <c:pt idx="12">
                  <c:v>0</c:v>
                </c:pt>
                <c:pt idx="13">
                  <c:v>655</c:v>
                </c:pt>
                <c:pt idx="14">
                  <c:v>1</c:v>
                </c:pt>
                <c:pt idx="15">
                  <c:v>142</c:v>
                </c:pt>
                <c:pt idx="16">
                  <c:v>23</c:v>
                </c:pt>
                <c:pt idx="17">
                  <c:v>1</c:v>
                </c:pt>
                <c:pt idx="18">
                  <c:v>5</c:v>
                </c:pt>
                <c:pt idx="19">
                  <c:v>0</c:v>
                </c:pt>
              </c:numCache>
            </c:numRef>
          </c:val>
          <c:smooth val="0"/>
          <c:extLst>
            <c:ext xmlns:c16="http://schemas.microsoft.com/office/drawing/2014/chart" uri="{C3380CC4-5D6E-409C-BE32-E72D297353CC}">
              <c16:uniqueId val="{00000026-7E94-2142-ACA6-751C171CB083}"/>
            </c:ext>
          </c:extLst>
        </c:ser>
        <c:ser>
          <c:idx val="39"/>
          <c:order val="39"/>
          <c:tx>
            <c:strRef>
              <c:f>stats_tabulized_ALL!$AO$1</c:f>
              <c:strCache>
                <c:ptCount val="1"/>
                <c:pt idx="0">
                  <c:v>GAIA_4-P103_Q002_H001_Q004_H001-task1b</c:v>
                </c:pt>
              </c:strCache>
            </c:strRef>
          </c:tx>
          <c:spPr>
            <a:ln w="22225" cap="rnd">
              <a:solidFill>
                <a:schemeClr val="accent4">
                  <a:lumMod val="70000"/>
                  <a:lumOff val="30000"/>
                </a:schemeClr>
              </a:solidFill>
            </a:ln>
            <a:effectLst>
              <a:glow rad="139700">
                <a:schemeClr val="accent4">
                  <a:lumMod val="70000"/>
                  <a:lumOff val="3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stats_tabulized_ALL!$AO$2:$AO$21</c:f>
              <c:numCache>
                <c:formatCode>General</c:formatCode>
                <c:ptCount val="20"/>
                <c:pt idx="0">
                  <c:v>13</c:v>
                </c:pt>
                <c:pt idx="1">
                  <c:v>1</c:v>
                </c:pt>
                <c:pt idx="2">
                  <c:v>1</c:v>
                </c:pt>
                <c:pt idx="3">
                  <c:v>1</c:v>
                </c:pt>
                <c:pt idx="4">
                  <c:v>22</c:v>
                </c:pt>
                <c:pt idx="5">
                  <c:v>333</c:v>
                </c:pt>
                <c:pt idx="6">
                  <c:v>2</c:v>
                </c:pt>
                <c:pt idx="7">
                  <c:v>1</c:v>
                </c:pt>
                <c:pt idx="8">
                  <c:v>31</c:v>
                </c:pt>
                <c:pt idx="9">
                  <c:v>514</c:v>
                </c:pt>
                <c:pt idx="10">
                  <c:v>10</c:v>
                </c:pt>
                <c:pt idx="11">
                  <c:v>1</c:v>
                </c:pt>
                <c:pt idx="12">
                  <c:v>0</c:v>
                </c:pt>
                <c:pt idx="13">
                  <c:v>655</c:v>
                </c:pt>
                <c:pt idx="14">
                  <c:v>1</c:v>
                </c:pt>
                <c:pt idx="15">
                  <c:v>142</c:v>
                </c:pt>
                <c:pt idx="16">
                  <c:v>17</c:v>
                </c:pt>
                <c:pt idx="17">
                  <c:v>1</c:v>
                </c:pt>
                <c:pt idx="18">
                  <c:v>5</c:v>
                </c:pt>
                <c:pt idx="19">
                  <c:v>0</c:v>
                </c:pt>
              </c:numCache>
            </c:numRef>
          </c:val>
          <c:smooth val="0"/>
          <c:extLst>
            <c:ext xmlns:c16="http://schemas.microsoft.com/office/drawing/2014/chart" uri="{C3380CC4-5D6E-409C-BE32-E72D297353CC}">
              <c16:uniqueId val="{00000027-7E94-2142-ACA6-751C171CB083}"/>
            </c:ext>
          </c:extLst>
        </c:ser>
        <c:ser>
          <c:idx val="40"/>
          <c:order val="40"/>
          <c:tx>
            <c:strRef>
              <c:f>stats_tabulized_ALL!$AP$1</c:f>
              <c:strCache>
                <c:ptCount val="1"/>
                <c:pt idx="0">
                  <c:v>GAIA_4-P103_Q004_H001_1hop-task1b</c:v>
                </c:pt>
              </c:strCache>
            </c:strRef>
          </c:tx>
          <c:spPr>
            <a:ln w="22225" cap="rnd">
              <a:solidFill>
                <a:schemeClr val="accent5">
                  <a:lumMod val="70000"/>
                  <a:lumOff val="30000"/>
                </a:schemeClr>
              </a:solidFill>
            </a:ln>
            <a:effectLst>
              <a:glow rad="139700">
                <a:schemeClr val="accent5">
                  <a:lumMod val="70000"/>
                  <a:lumOff val="3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stats_tabulized_ALL!$AP$2:$AP$21</c:f>
              <c:numCache>
                <c:formatCode>General</c:formatCode>
                <c:ptCount val="20"/>
                <c:pt idx="0">
                  <c:v>13</c:v>
                </c:pt>
                <c:pt idx="1">
                  <c:v>1</c:v>
                </c:pt>
                <c:pt idx="2">
                  <c:v>1</c:v>
                </c:pt>
                <c:pt idx="3">
                  <c:v>1</c:v>
                </c:pt>
                <c:pt idx="4">
                  <c:v>22</c:v>
                </c:pt>
                <c:pt idx="5">
                  <c:v>333</c:v>
                </c:pt>
                <c:pt idx="6">
                  <c:v>2</c:v>
                </c:pt>
                <c:pt idx="7">
                  <c:v>1</c:v>
                </c:pt>
                <c:pt idx="8">
                  <c:v>31</c:v>
                </c:pt>
                <c:pt idx="9">
                  <c:v>501</c:v>
                </c:pt>
                <c:pt idx="10">
                  <c:v>10</c:v>
                </c:pt>
                <c:pt idx="11">
                  <c:v>1</c:v>
                </c:pt>
                <c:pt idx="12">
                  <c:v>0</c:v>
                </c:pt>
                <c:pt idx="13">
                  <c:v>655</c:v>
                </c:pt>
                <c:pt idx="14">
                  <c:v>1</c:v>
                </c:pt>
                <c:pt idx="15">
                  <c:v>142</c:v>
                </c:pt>
                <c:pt idx="16">
                  <c:v>19</c:v>
                </c:pt>
                <c:pt idx="17">
                  <c:v>1</c:v>
                </c:pt>
                <c:pt idx="18">
                  <c:v>5</c:v>
                </c:pt>
                <c:pt idx="19">
                  <c:v>0</c:v>
                </c:pt>
              </c:numCache>
            </c:numRef>
          </c:val>
          <c:smooth val="0"/>
          <c:extLst>
            <c:ext xmlns:c16="http://schemas.microsoft.com/office/drawing/2014/chart" uri="{C3380CC4-5D6E-409C-BE32-E72D297353CC}">
              <c16:uniqueId val="{00000028-7E94-2142-ACA6-751C171CB083}"/>
            </c:ext>
          </c:extLst>
        </c:ser>
        <c:ser>
          <c:idx val="41"/>
          <c:order val="41"/>
          <c:tx>
            <c:strRef>
              <c:f>stats_tabulized_ALL!$AQ$1</c:f>
              <c:strCache>
                <c:ptCount val="1"/>
                <c:pt idx="0">
                  <c:v>GAIA_4-P103_Q004_H003_1hop-task1b</c:v>
                </c:pt>
              </c:strCache>
            </c:strRef>
          </c:tx>
          <c:spPr>
            <a:ln w="22225" cap="rnd">
              <a:solidFill>
                <a:schemeClr val="accent6">
                  <a:lumMod val="70000"/>
                  <a:lumOff val="30000"/>
                </a:schemeClr>
              </a:solidFill>
            </a:ln>
            <a:effectLst>
              <a:glow rad="139700">
                <a:schemeClr val="accent6">
                  <a:lumMod val="70000"/>
                  <a:lumOff val="3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stats_tabulized_ALL!$AQ$2:$AQ$21</c:f>
              <c:numCache>
                <c:formatCode>General</c:formatCode>
                <c:ptCount val="20"/>
                <c:pt idx="0">
                  <c:v>13</c:v>
                </c:pt>
                <c:pt idx="1">
                  <c:v>1</c:v>
                </c:pt>
                <c:pt idx="2">
                  <c:v>1</c:v>
                </c:pt>
                <c:pt idx="3">
                  <c:v>1</c:v>
                </c:pt>
                <c:pt idx="4">
                  <c:v>22</c:v>
                </c:pt>
                <c:pt idx="5">
                  <c:v>337</c:v>
                </c:pt>
                <c:pt idx="6">
                  <c:v>2</c:v>
                </c:pt>
                <c:pt idx="7">
                  <c:v>1</c:v>
                </c:pt>
                <c:pt idx="8">
                  <c:v>30</c:v>
                </c:pt>
                <c:pt idx="9">
                  <c:v>501</c:v>
                </c:pt>
                <c:pt idx="10">
                  <c:v>10</c:v>
                </c:pt>
                <c:pt idx="11">
                  <c:v>1</c:v>
                </c:pt>
                <c:pt idx="12">
                  <c:v>0</c:v>
                </c:pt>
                <c:pt idx="13">
                  <c:v>655</c:v>
                </c:pt>
                <c:pt idx="14">
                  <c:v>1</c:v>
                </c:pt>
                <c:pt idx="15">
                  <c:v>142</c:v>
                </c:pt>
                <c:pt idx="16">
                  <c:v>19</c:v>
                </c:pt>
                <c:pt idx="17">
                  <c:v>1</c:v>
                </c:pt>
                <c:pt idx="18">
                  <c:v>5</c:v>
                </c:pt>
                <c:pt idx="19">
                  <c:v>0</c:v>
                </c:pt>
              </c:numCache>
            </c:numRef>
          </c:val>
          <c:smooth val="0"/>
          <c:extLst>
            <c:ext xmlns:c16="http://schemas.microsoft.com/office/drawing/2014/chart" uri="{C3380CC4-5D6E-409C-BE32-E72D297353CC}">
              <c16:uniqueId val="{00000029-7E94-2142-ACA6-751C171CB083}"/>
            </c:ext>
          </c:extLst>
        </c:ser>
        <c:ser>
          <c:idx val="42"/>
          <c:order val="42"/>
          <c:tx>
            <c:strRef>
              <c:f>stats_tabulized_ALL!$AR$1</c:f>
              <c:strCache>
                <c:ptCount val="1"/>
                <c:pt idx="0">
                  <c:v>GAIA_4.GAIA_4-NIL-task2</c:v>
                </c:pt>
              </c:strCache>
            </c:strRef>
          </c:tx>
          <c:spPr>
            <a:ln w="22225" cap="rnd">
              <a:solidFill>
                <a:schemeClr val="accent1">
                  <a:lumMod val="70000"/>
                </a:schemeClr>
              </a:solidFill>
            </a:ln>
            <a:effectLst>
              <a:glow rad="139700">
                <a:schemeClr val="accent1">
                  <a:lumMod val="7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stats_tabulized_ALL!$AR$2:$AR$21</c:f>
              <c:numCache>
                <c:formatCode>General</c:formatCode>
                <c:ptCount val="20"/>
                <c:pt idx="0">
                  <c:v>3334</c:v>
                </c:pt>
                <c:pt idx="1">
                  <c:v>1</c:v>
                </c:pt>
                <c:pt idx="2">
                  <c:v>1</c:v>
                </c:pt>
                <c:pt idx="3">
                  <c:v>2</c:v>
                </c:pt>
                <c:pt idx="4">
                  <c:v>1576</c:v>
                </c:pt>
                <c:pt idx="5">
                  <c:v>669</c:v>
                </c:pt>
                <c:pt idx="6">
                  <c:v>3</c:v>
                </c:pt>
                <c:pt idx="7">
                  <c:v>1</c:v>
                </c:pt>
                <c:pt idx="8">
                  <c:v>156</c:v>
                </c:pt>
                <c:pt idx="9">
                  <c:v>6517</c:v>
                </c:pt>
                <c:pt idx="10">
                  <c:v>10</c:v>
                </c:pt>
                <c:pt idx="11">
                  <c:v>1</c:v>
                </c:pt>
                <c:pt idx="12">
                  <c:v>0</c:v>
                </c:pt>
                <c:pt idx="13">
                  <c:v>6528</c:v>
                </c:pt>
                <c:pt idx="14">
                  <c:v>26</c:v>
                </c:pt>
                <c:pt idx="15">
                  <c:v>6215</c:v>
                </c:pt>
                <c:pt idx="16">
                  <c:v>1728</c:v>
                </c:pt>
                <c:pt idx="17">
                  <c:v>14</c:v>
                </c:pt>
                <c:pt idx="18">
                  <c:v>8</c:v>
                </c:pt>
                <c:pt idx="19">
                  <c:v>0</c:v>
                </c:pt>
              </c:numCache>
            </c:numRef>
          </c:val>
          <c:smooth val="0"/>
          <c:extLst>
            <c:ext xmlns:c16="http://schemas.microsoft.com/office/drawing/2014/chart" uri="{C3380CC4-5D6E-409C-BE32-E72D297353CC}">
              <c16:uniqueId val="{0000002A-7E94-2142-ACA6-751C171CB083}"/>
            </c:ext>
          </c:extLst>
        </c:ser>
        <c:ser>
          <c:idx val="43"/>
          <c:order val="43"/>
          <c:tx>
            <c:strRef>
              <c:f>stats_tabulized_ALL!$AS$1</c:f>
              <c:strCache>
                <c:ptCount val="1"/>
                <c:pt idx="0">
                  <c:v>LDC-NIL-task1a</c:v>
                </c:pt>
              </c:strCache>
            </c:strRef>
          </c:tx>
          <c:spPr>
            <a:ln w="22225" cap="rnd">
              <a:solidFill>
                <a:schemeClr val="accent2">
                  <a:lumMod val="70000"/>
                </a:schemeClr>
              </a:solidFill>
            </a:ln>
            <a:effectLst>
              <a:glow rad="139700">
                <a:schemeClr val="accent2">
                  <a:lumMod val="7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stats_tabulized_ALL!$AS$2:$AS$21</c:f>
              <c:numCache>
                <c:formatCode>General</c:formatCode>
                <c:ptCount val="20"/>
                <c:pt idx="0">
                  <c:v>19</c:v>
                </c:pt>
                <c:pt idx="1">
                  <c:v>3</c:v>
                </c:pt>
                <c:pt idx="2">
                  <c:v>1</c:v>
                </c:pt>
                <c:pt idx="3">
                  <c:v>1</c:v>
                </c:pt>
                <c:pt idx="4">
                  <c:v>54</c:v>
                </c:pt>
                <c:pt idx="5">
                  <c:v>65</c:v>
                </c:pt>
                <c:pt idx="6">
                  <c:v>7</c:v>
                </c:pt>
                <c:pt idx="7">
                  <c:v>5</c:v>
                </c:pt>
                <c:pt idx="8">
                  <c:v>26</c:v>
                </c:pt>
                <c:pt idx="9">
                  <c:v>37</c:v>
                </c:pt>
                <c:pt idx="10">
                  <c:v>10</c:v>
                </c:pt>
                <c:pt idx="11">
                  <c:v>1</c:v>
                </c:pt>
                <c:pt idx="12">
                  <c:v>3</c:v>
                </c:pt>
                <c:pt idx="13">
                  <c:v>74</c:v>
                </c:pt>
                <c:pt idx="14">
                  <c:v>1</c:v>
                </c:pt>
                <c:pt idx="15">
                  <c:v>12</c:v>
                </c:pt>
                <c:pt idx="16">
                  <c:v>16</c:v>
                </c:pt>
                <c:pt idx="17">
                  <c:v>1</c:v>
                </c:pt>
                <c:pt idx="18">
                  <c:v>4</c:v>
                </c:pt>
                <c:pt idx="19">
                  <c:v>5</c:v>
                </c:pt>
              </c:numCache>
            </c:numRef>
          </c:val>
          <c:smooth val="0"/>
          <c:extLst>
            <c:ext xmlns:c16="http://schemas.microsoft.com/office/drawing/2014/chart" uri="{C3380CC4-5D6E-409C-BE32-E72D297353CC}">
              <c16:uniqueId val="{0000002B-7E94-2142-ACA6-751C171CB083}"/>
            </c:ext>
          </c:extLst>
        </c:ser>
        <c:ser>
          <c:idx val="44"/>
          <c:order val="44"/>
          <c:tx>
            <c:strRef>
              <c:f>stats_tabulized_ALL!$AT$1</c:f>
              <c:strCache>
                <c:ptCount val="1"/>
                <c:pt idx="0">
                  <c:v>LDC-NIL-task2</c:v>
                </c:pt>
              </c:strCache>
            </c:strRef>
          </c:tx>
          <c:spPr>
            <a:ln w="22225" cap="rnd">
              <a:solidFill>
                <a:schemeClr val="accent3">
                  <a:lumMod val="70000"/>
                </a:schemeClr>
              </a:solidFill>
            </a:ln>
            <a:effectLst>
              <a:glow rad="139700">
                <a:schemeClr val="accent3">
                  <a:lumMod val="7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stats_tabulized_ALL!$AT$2:$AT$21</c:f>
              <c:numCache>
                <c:formatCode>General</c:formatCode>
                <c:ptCount val="20"/>
                <c:pt idx="0">
                  <c:v>40</c:v>
                </c:pt>
                <c:pt idx="1">
                  <c:v>18</c:v>
                </c:pt>
                <c:pt idx="2">
                  <c:v>7</c:v>
                </c:pt>
                <c:pt idx="3">
                  <c:v>4</c:v>
                </c:pt>
                <c:pt idx="4">
                  <c:v>92</c:v>
                </c:pt>
                <c:pt idx="5">
                  <c:v>81</c:v>
                </c:pt>
                <c:pt idx="6">
                  <c:v>33</c:v>
                </c:pt>
                <c:pt idx="7">
                  <c:v>26</c:v>
                </c:pt>
                <c:pt idx="8">
                  <c:v>103</c:v>
                </c:pt>
                <c:pt idx="9">
                  <c:v>44</c:v>
                </c:pt>
                <c:pt idx="10">
                  <c:v>29</c:v>
                </c:pt>
                <c:pt idx="11">
                  <c:v>3</c:v>
                </c:pt>
                <c:pt idx="12">
                  <c:v>6</c:v>
                </c:pt>
                <c:pt idx="13">
                  <c:v>91</c:v>
                </c:pt>
                <c:pt idx="14">
                  <c:v>3</c:v>
                </c:pt>
                <c:pt idx="15">
                  <c:v>14</c:v>
                </c:pt>
                <c:pt idx="16">
                  <c:v>38</c:v>
                </c:pt>
                <c:pt idx="17">
                  <c:v>1</c:v>
                </c:pt>
                <c:pt idx="18">
                  <c:v>6</c:v>
                </c:pt>
                <c:pt idx="19">
                  <c:v>22</c:v>
                </c:pt>
              </c:numCache>
            </c:numRef>
          </c:val>
          <c:smooth val="0"/>
          <c:extLst>
            <c:ext xmlns:c16="http://schemas.microsoft.com/office/drawing/2014/chart" uri="{C3380CC4-5D6E-409C-BE32-E72D297353CC}">
              <c16:uniqueId val="{0000002C-7E94-2142-ACA6-751C171CB083}"/>
            </c:ext>
          </c:extLst>
        </c:ser>
        <c:ser>
          <c:idx val="45"/>
          <c:order val="45"/>
          <c:tx>
            <c:strRef>
              <c:f>stats_tabulized_ALL!$AU$1</c:f>
              <c:strCache>
                <c:ptCount val="1"/>
                <c:pt idx="0">
                  <c:v>Michigan_1-NIL-task1a</c:v>
                </c:pt>
              </c:strCache>
            </c:strRef>
          </c:tx>
          <c:spPr>
            <a:ln w="22225" cap="rnd">
              <a:solidFill>
                <a:schemeClr val="accent4">
                  <a:lumMod val="70000"/>
                </a:schemeClr>
              </a:solidFill>
            </a:ln>
            <a:effectLst>
              <a:glow rad="139700">
                <a:schemeClr val="accent4">
                  <a:lumMod val="7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stats_tabulized_ALL!$AU$2:$AU$21</c:f>
              <c:numCache>
                <c:formatCode>General</c:formatCode>
                <c:ptCount val="20"/>
                <c:pt idx="0">
                  <c:v>0</c:v>
                </c:pt>
                <c:pt idx="1">
                  <c:v>0</c:v>
                </c:pt>
                <c:pt idx="2">
                  <c:v>0</c:v>
                </c:pt>
                <c:pt idx="3">
                  <c:v>0</c:v>
                </c:pt>
                <c:pt idx="4">
                  <c:v>0</c:v>
                </c:pt>
                <c:pt idx="5">
                  <c:v>17</c:v>
                </c:pt>
                <c:pt idx="6">
                  <c:v>0</c:v>
                </c:pt>
                <c:pt idx="7">
                  <c:v>0</c:v>
                </c:pt>
                <c:pt idx="8">
                  <c:v>3</c:v>
                </c:pt>
                <c:pt idx="9">
                  <c:v>6</c:v>
                </c:pt>
                <c:pt idx="10">
                  <c:v>2</c:v>
                </c:pt>
                <c:pt idx="11">
                  <c:v>0</c:v>
                </c:pt>
                <c:pt idx="12">
                  <c:v>0</c:v>
                </c:pt>
                <c:pt idx="13">
                  <c:v>14</c:v>
                </c:pt>
                <c:pt idx="14">
                  <c:v>0</c:v>
                </c:pt>
                <c:pt idx="15">
                  <c:v>2</c:v>
                </c:pt>
                <c:pt idx="16">
                  <c:v>1</c:v>
                </c:pt>
                <c:pt idx="17">
                  <c:v>0</c:v>
                </c:pt>
                <c:pt idx="18">
                  <c:v>0</c:v>
                </c:pt>
                <c:pt idx="19">
                  <c:v>0</c:v>
                </c:pt>
              </c:numCache>
            </c:numRef>
          </c:val>
          <c:smooth val="0"/>
          <c:extLst>
            <c:ext xmlns:c16="http://schemas.microsoft.com/office/drawing/2014/chart" uri="{C3380CC4-5D6E-409C-BE32-E72D297353CC}">
              <c16:uniqueId val="{0000002D-7E94-2142-ACA6-751C171CB083}"/>
            </c:ext>
          </c:extLst>
        </c:ser>
        <c:ser>
          <c:idx val="46"/>
          <c:order val="46"/>
          <c:tx>
            <c:strRef>
              <c:f>stats_tabulized_ALL!$AV$1</c:f>
              <c:strCache>
                <c:ptCount val="1"/>
                <c:pt idx="0">
                  <c:v>Michigan_1-P103_Q002_H001_0hop-task1b</c:v>
                </c:pt>
              </c:strCache>
            </c:strRef>
          </c:tx>
          <c:spPr>
            <a:ln w="22225" cap="rnd">
              <a:solidFill>
                <a:schemeClr val="accent5">
                  <a:lumMod val="70000"/>
                </a:schemeClr>
              </a:solidFill>
            </a:ln>
            <a:effectLst>
              <a:glow rad="139700">
                <a:schemeClr val="accent5">
                  <a:lumMod val="7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stats_tabulized_ALL!$AV$2:$AV$21</c:f>
              <c:numCache>
                <c:formatCode>General</c:formatCode>
                <c:ptCount val="20"/>
                <c:pt idx="0">
                  <c:v>0</c:v>
                </c:pt>
                <c:pt idx="1">
                  <c:v>0</c:v>
                </c:pt>
                <c:pt idx="2">
                  <c:v>0</c:v>
                </c:pt>
                <c:pt idx="3">
                  <c:v>0</c:v>
                </c:pt>
                <c:pt idx="4">
                  <c:v>0</c:v>
                </c:pt>
                <c:pt idx="5">
                  <c:v>18</c:v>
                </c:pt>
                <c:pt idx="6">
                  <c:v>0</c:v>
                </c:pt>
                <c:pt idx="7">
                  <c:v>0</c:v>
                </c:pt>
                <c:pt idx="8">
                  <c:v>5</c:v>
                </c:pt>
                <c:pt idx="9">
                  <c:v>6</c:v>
                </c:pt>
                <c:pt idx="10">
                  <c:v>2</c:v>
                </c:pt>
                <c:pt idx="11">
                  <c:v>0</c:v>
                </c:pt>
                <c:pt idx="12">
                  <c:v>0</c:v>
                </c:pt>
                <c:pt idx="13">
                  <c:v>15</c:v>
                </c:pt>
                <c:pt idx="14">
                  <c:v>0</c:v>
                </c:pt>
                <c:pt idx="15">
                  <c:v>2</c:v>
                </c:pt>
                <c:pt idx="16">
                  <c:v>1</c:v>
                </c:pt>
                <c:pt idx="17">
                  <c:v>0</c:v>
                </c:pt>
                <c:pt idx="18">
                  <c:v>0</c:v>
                </c:pt>
                <c:pt idx="19">
                  <c:v>0</c:v>
                </c:pt>
              </c:numCache>
            </c:numRef>
          </c:val>
          <c:smooth val="0"/>
          <c:extLst>
            <c:ext xmlns:c16="http://schemas.microsoft.com/office/drawing/2014/chart" uri="{C3380CC4-5D6E-409C-BE32-E72D297353CC}">
              <c16:uniqueId val="{0000002E-7E94-2142-ACA6-751C171CB083}"/>
            </c:ext>
          </c:extLst>
        </c:ser>
        <c:ser>
          <c:idx val="47"/>
          <c:order val="47"/>
          <c:tx>
            <c:strRef>
              <c:f>stats_tabulized_ALL!$AW$1</c:f>
              <c:strCache>
                <c:ptCount val="1"/>
                <c:pt idx="0">
                  <c:v>Michigan_1-P103_Q002_H001_1hop-task1b</c:v>
                </c:pt>
              </c:strCache>
            </c:strRef>
          </c:tx>
          <c:spPr>
            <a:ln w="22225" cap="rnd">
              <a:solidFill>
                <a:schemeClr val="accent6">
                  <a:lumMod val="70000"/>
                </a:schemeClr>
              </a:solidFill>
            </a:ln>
            <a:effectLst>
              <a:glow rad="139700">
                <a:schemeClr val="accent6">
                  <a:lumMod val="7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stats_tabulized_ALL!$AW$2:$AW$21</c:f>
              <c:numCache>
                <c:formatCode>General</c:formatCode>
                <c:ptCount val="20"/>
                <c:pt idx="0">
                  <c:v>0</c:v>
                </c:pt>
                <c:pt idx="1">
                  <c:v>0</c:v>
                </c:pt>
                <c:pt idx="2">
                  <c:v>0</c:v>
                </c:pt>
                <c:pt idx="3">
                  <c:v>0</c:v>
                </c:pt>
                <c:pt idx="4">
                  <c:v>0</c:v>
                </c:pt>
                <c:pt idx="5">
                  <c:v>18</c:v>
                </c:pt>
                <c:pt idx="6">
                  <c:v>0</c:v>
                </c:pt>
                <c:pt idx="7">
                  <c:v>0</c:v>
                </c:pt>
                <c:pt idx="8">
                  <c:v>5</c:v>
                </c:pt>
                <c:pt idx="9">
                  <c:v>6</c:v>
                </c:pt>
                <c:pt idx="10">
                  <c:v>2</c:v>
                </c:pt>
                <c:pt idx="11">
                  <c:v>0</c:v>
                </c:pt>
                <c:pt idx="12">
                  <c:v>0</c:v>
                </c:pt>
                <c:pt idx="13">
                  <c:v>15</c:v>
                </c:pt>
                <c:pt idx="14">
                  <c:v>0</c:v>
                </c:pt>
                <c:pt idx="15">
                  <c:v>2</c:v>
                </c:pt>
                <c:pt idx="16">
                  <c:v>1</c:v>
                </c:pt>
                <c:pt idx="17">
                  <c:v>0</c:v>
                </c:pt>
                <c:pt idx="18">
                  <c:v>0</c:v>
                </c:pt>
                <c:pt idx="19">
                  <c:v>0</c:v>
                </c:pt>
              </c:numCache>
            </c:numRef>
          </c:val>
          <c:smooth val="0"/>
          <c:extLst>
            <c:ext xmlns:c16="http://schemas.microsoft.com/office/drawing/2014/chart" uri="{C3380CC4-5D6E-409C-BE32-E72D297353CC}">
              <c16:uniqueId val="{0000002F-7E94-2142-ACA6-751C171CB083}"/>
            </c:ext>
          </c:extLst>
        </c:ser>
        <c:ser>
          <c:idx val="48"/>
          <c:order val="48"/>
          <c:tx>
            <c:strRef>
              <c:f>stats_tabulized_ALL!$AX$1</c:f>
              <c:strCache>
                <c:ptCount val="1"/>
                <c:pt idx="0">
                  <c:v>Michigan_1-P103_Q002_H001_Q004_H001-task1b</c:v>
                </c:pt>
              </c:strCache>
            </c:strRef>
          </c:tx>
          <c:spPr>
            <a:ln w="22225" cap="rnd">
              <a:solidFill>
                <a:schemeClr val="accent1">
                  <a:lumMod val="50000"/>
                  <a:lumOff val="50000"/>
                </a:schemeClr>
              </a:solidFill>
            </a:ln>
            <a:effectLst>
              <a:glow rad="139700">
                <a:schemeClr val="accent1">
                  <a:lumMod val="50000"/>
                  <a:lumOff val="5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stats_tabulized_ALL!$AX$2:$AX$21</c:f>
              <c:numCache>
                <c:formatCode>General</c:formatCode>
                <c:ptCount val="20"/>
                <c:pt idx="0">
                  <c:v>0</c:v>
                </c:pt>
                <c:pt idx="1">
                  <c:v>0</c:v>
                </c:pt>
                <c:pt idx="2">
                  <c:v>0</c:v>
                </c:pt>
                <c:pt idx="3">
                  <c:v>0</c:v>
                </c:pt>
                <c:pt idx="4">
                  <c:v>0</c:v>
                </c:pt>
                <c:pt idx="5">
                  <c:v>18</c:v>
                </c:pt>
                <c:pt idx="6">
                  <c:v>0</c:v>
                </c:pt>
                <c:pt idx="7">
                  <c:v>0</c:v>
                </c:pt>
                <c:pt idx="8">
                  <c:v>5</c:v>
                </c:pt>
                <c:pt idx="9">
                  <c:v>6</c:v>
                </c:pt>
                <c:pt idx="10">
                  <c:v>2</c:v>
                </c:pt>
                <c:pt idx="11">
                  <c:v>0</c:v>
                </c:pt>
                <c:pt idx="12">
                  <c:v>0</c:v>
                </c:pt>
                <c:pt idx="13">
                  <c:v>15</c:v>
                </c:pt>
                <c:pt idx="14">
                  <c:v>0</c:v>
                </c:pt>
                <c:pt idx="15">
                  <c:v>2</c:v>
                </c:pt>
                <c:pt idx="16">
                  <c:v>1</c:v>
                </c:pt>
                <c:pt idx="17">
                  <c:v>0</c:v>
                </c:pt>
                <c:pt idx="18">
                  <c:v>0</c:v>
                </c:pt>
                <c:pt idx="19">
                  <c:v>0</c:v>
                </c:pt>
              </c:numCache>
            </c:numRef>
          </c:val>
          <c:smooth val="0"/>
          <c:extLst>
            <c:ext xmlns:c16="http://schemas.microsoft.com/office/drawing/2014/chart" uri="{C3380CC4-5D6E-409C-BE32-E72D297353CC}">
              <c16:uniqueId val="{00000030-7E94-2142-ACA6-751C171CB083}"/>
            </c:ext>
          </c:extLst>
        </c:ser>
        <c:ser>
          <c:idx val="49"/>
          <c:order val="49"/>
          <c:tx>
            <c:strRef>
              <c:f>stats_tabulized_ALL!$AY$1</c:f>
              <c:strCache>
                <c:ptCount val="1"/>
                <c:pt idx="0">
                  <c:v>Michigan_1-P103_Q004_H001_1hop-task1b</c:v>
                </c:pt>
              </c:strCache>
            </c:strRef>
          </c:tx>
          <c:spPr>
            <a:ln w="22225" cap="rnd">
              <a:solidFill>
                <a:schemeClr val="accent2">
                  <a:lumMod val="50000"/>
                  <a:lumOff val="50000"/>
                </a:schemeClr>
              </a:solidFill>
            </a:ln>
            <a:effectLst>
              <a:glow rad="139700">
                <a:schemeClr val="accent2">
                  <a:lumMod val="50000"/>
                  <a:lumOff val="5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stats_tabulized_ALL!$AY$2:$AY$21</c:f>
              <c:numCache>
                <c:formatCode>General</c:formatCode>
                <c:ptCount val="20"/>
                <c:pt idx="0">
                  <c:v>0</c:v>
                </c:pt>
                <c:pt idx="1">
                  <c:v>0</c:v>
                </c:pt>
                <c:pt idx="2">
                  <c:v>0</c:v>
                </c:pt>
                <c:pt idx="3">
                  <c:v>0</c:v>
                </c:pt>
                <c:pt idx="4">
                  <c:v>0</c:v>
                </c:pt>
                <c:pt idx="5">
                  <c:v>18</c:v>
                </c:pt>
                <c:pt idx="6">
                  <c:v>0</c:v>
                </c:pt>
                <c:pt idx="7">
                  <c:v>0</c:v>
                </c:pt>
                <c:pt idx="8">
                  <c:v>5</c:v>
                </c:pt>
                <c:pt idx="9">
                  <c:v>6</c:v>
                </c:pt>
                <c:pt idx="10">
                  <c:v>2</c:v>
                </c:pt>
                <c:pt idx="11">
                  <c:v>0</c:v>
                </c:pt>
                <c:pt idx="12">
                  <c:v>0</c:v>
                </c:pt>
                <c:pt idx="13">
                  <c:v>15</c:v>
                </c:pt>
                <c:pt idx="14">
                  <c:v>0</c:v>
                </c:pt>
                <c:pt idx="15">
                  <c:v>2</c:v>
                </c:pt>
                <c:pt idx="16">
                  <c:v>1</c:v>
                </c:pt>
                <c:pt idx="17">
                  <c:v>0</c:v>
                </c:pt>
                <c:pt idx="18">
                  <c:v>0</c:v>
                </c:pt>
                <c:pt idx="19">
                  <c:v>0</c:v>
                </c:pt>
              </c:numCache>
            </c:numRef>
          </c:val>
          <c:smooth val="0"/>
          <c:extLst>
            <c:ext xmlns:c16="http://schemas.microsoft.com/office/drawing/2014/chart" uri="{C3380CC4-5D6E-409C-BE32-E72D297353CC}">
              <c16:uniqueId val="{00000031-7E94-2142-ACA6-751C171CB083}"/>
            </c:ext>
          </c:extLst>
        </c:ser>
        <c:ser>
          <c:idx val="50"/>
          <c:order val="50"/>
          <c:tx>
            <c:strRef>
              <c:f>stats_tabulized_ALL!$AZ$1</c:f>
              <c:strCache>
                <c:ptCount val="1"/>
                <c:pt idx="0">
                  <c:v>Michigan_1-P103_Q004_H003_1hop-task1b</c:v>
                </c:pt>
              </c:strCache>
            </c:strRef>
          </c:tx>
          <c:spPr>
            <a:ln w="22225" cap="rnd">
              <a:solidFill>
                <a:schemeClr val="accent3">
                  <a:lumMod val="50000"/>
                  <a:lumOff val="50000"/>
                </a:schemeClr>
              </a:solidFill>
            </a:ln>
            <a:effectLst>
              <a:glow rad="139700">
                <a:schemeClr val="accent3">
                  <a:lumMod val="50000"/>
                  <a:lumOff val="5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stats_tabulized_ALL!$AZ$2:$AZ$21</c:f>
              <c:numCache>
                <c:formatCode>General</c:formatCode>
                <c:ptCount val="20"/>
                <c:pt idx="0">
                  <c:v>0</c:v>
                </c:pt>
                <c:pt idx="1">
                  <c:v>0</c:v>
                </c:pt>
                <c:pt idx="2">
                  <c:v>0</c:v>
                </c:pt>
                <c:pt idx="3">
                  <c:v>0</c:v>
                </c:pt>
                <c:pt idx="4">
                  <c:v>0</c:v>
                </c:pt>
                <c:pt idx="5">
                  <c:v>18</c:v>
                </c:pt>
                <c:pt idx="6">
                  <c:v>0</c:v>
                </c:pt>
                <c:pt idx="7">
                  <c:v>0</c:v>
                </c:pt>
                <c:pt idx="8">
                  <c:v>5</c:v>
                </c:pt>
                <c:pt idx="9">
                  <c:v>6</c:v>
                </c:pt>
                <c:pt idx="10">
                  <c:v>2</c:v>
                </c:pt>
                <c:pt idx="11">
                  <c:v>0</c:v>
                </c:pt>
                <c:pt idx="12">
                  <c:v>0</c:v>
                </c:pt>
                <c:pt idx="13">
                  <c:v>15</c:v>
                </c:pt>
                <c:pt idx="14">
                  <c:v>0</c:v>
                </c:pt>
                <c:pt idx="15">
                  <c:v>2</c:v>
                </c:pt>
                <c:pt idx="16">
                  <c:v>1</c:v>
                </c:pt>
                <c:pt idx="17">
                  <c:v>0</c:v>
                </c:pt>
                <c:pt idx="18">
                  <c:v>0</c:v>
                </c:pt>
                <c:pt idx="19">
                  <c:v>0</c:v>
                </c:pt>
              </c:numCache>
            </c:numRef>
          </c:val>
          <c:smooth val="0"/>
          <c:extLst>
            <c:ext xmlns:c16="http://schemas.microsoft.com/office/drawing/2014/chart" uri="{C3380CC4-5D6E-409C-BE32-E72D297353CC}">
              <c16:uniqueId val="{00000032-7E94-2142-ACA6-751C171CB083}"/>
            </c:ext>
          </c:extLst>
        </c:ser>
        <c:ser>
          <c:idx val="51"/>
          <c:order val="51"/>
          <c:tx>
            <c:strRef>
              <c:f>stats_tabulized_ALL!$BA$1</c:f>
              <c:strCache>
                <c:ptCount val="1"/>
                <c:pt idx="0">
                  <c:v>OPERA_1-NIL-task1a</c:v>
                </c:pt>
              </c:strCache>
            </c:strRef>
          </c:tx>
          <c:spPr>
            <a:ln w="22225" cap="rnd">
              <a:solidFill>
                <a:schemeClr val="accent4">
                  <a:lumMod val="50000"/>
                  <a:lumOff val="50000"/>
                </a:schemeClr>
              </a:solidFill>
            </a:ln>
            <a:effectLst>
              <a:glow rad="139700">
                <a:schemeClr val="accent4">
                  <a:lumMod val="50000"/>
                  <a:lumOff val="5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stats_tabulized_ALL!$BA$2:$BA$21</c:f>
              <c:numCache>
                <c:formatCode>General</c:formatCode>
                <c:ptCount val="20"/>
                <c:pt idx="0">
                  <c:v>43</c:v>
                </c:pt>
                <c:pt idx="1">
                  <c:v>3</c:v>
                </c:pt>
                <c:pt idx="2">
                  <c:v>8</c:v>
                </c:pt>
                <c:pt idx="3">
                  <c:v>1</c:v>
                </c:pt>
                <c:pt idx="4">
                  <c:v>22</c:v>
                </c:pt>
                <c:pt idx="5">
                  <c:v>28</c:v>
                </c:pt>
                <c:pt idx="6">
                  <c:v>6</c:v>
                </c:pt>
                <c:pt idx="7">
                  <c:v>8</c:v>
                </c:pt>
                <c:pt idx="8">
                  <c:v>54</c:v>
                </c:pt>
                <c:pt idx="9">
                  <c:v>140</c:v>
                </c:pt>
                <c:pt idx="10">
                  <c:v>4</c:v>
                </c:pt>
                <c:pt idx="11">
                  <c:v>1</c:v>
                </c:pt>
                <c:pt idx="12">
                  <c:v>6</c:v>
                </c:pt>
                <c:pt idx="13">
                  <c:v>34</c:v>
                </c:pt>
                <c:pt idx="14">
                  <c:v>1</c:v>
                </c:pt>
                <c:pt idx="15">
                  <c:v>19</c:v>
                </c:pt>
                <c:pt idx="16">
                  <c:v>129</c:v>
                </c:pt>
                <c:pt idx="17">
                  <c:v>0</c:v>
                </c:pt>
                <c:pt idx="18">
                  <c:v>2</c:v>
                </c:pt>
                <c:pt idx="19">
                  <c:v>1</c:v>
                </c:pt>
              </c:numCache>
            </c:numRef>
          </c:val>
          <c:smooth val="0"/>
          <c:extLst>
            <c:ext xmlns:c16="http://schemas.microsoft.com/office/drawing/2014/chart" uri="{C3380CC4-5D6E-409C-BE32-E72D297353CC}">
              <c16:uniqueId val="{00000033-7E94-2142-ACA6-751C171CB083}"/>
            </c:ext>
          </c:extLst>
        </c:ser>
        <c:ser>
          <c:idx val="52"/>
          <c:order val="52"/>
          <c:tx>
            <c:strRef>
              <c:f>stats_tabulized_ALL!$BB$1</c:f>
              <c:strCache>
                <c:ptCount val="1"/>
                <c:pt idx="0">
                  <c:v>OPERA_1.OPERA_1-NIL-task2</c:v>
                </c:pt>
              </c:strCache>
            </c:strRef>
          </c:tx>
          <c:spPr>
            <a:ln w="22225" cap="rnd">
              <a:solidFill>
                <a:schemeClr val="accent5">
                  <a:lumMod val="50000"/>
                  <a:lumOff val="50000"/>
                </a:schemeClr>
              </a:solidFill>
            </a:ln>
            <a:effectLst>
              <a:glow rad="139700">
                <a:schemeClr val="accent5">
                  <a:lumMod val="50000"/>
                  <a:lumOff val="5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stats_tabulized_ALL!$BB$2:$BB$21</c:f>
              <c:numCache>
                <c:formatCode>General</c:formatCode>
                <c:ptCount val="20"/>
                <c:pt idx="0">
                  <c:v>16</c:v>
                </c:pt>
                <c:pt idx="1">
                  <c:v>2</c:v>
                </c:pt>
                <c:pt idx="2">
                  <c:v>8</c:v>
                </c:pt>
                <c:pt idx="3">
                  <c:v>1</c:v>
                </c:pt>
                <c:pt idx="4">
                  <c:v>10</c:v>
                </c:pt>
                <c:pt idx="5">
                  <c:v>26</c:v>
                </c:pt>
                <c:pt idx="6">
                  <c:v>3</c:v>
                </c:pt>
                <c:pt idx="7">
                  <c:v>6</c:v>
                </c:pt>
                <c:pt idx="8">
                  <c:v>41</c:v>
                </c:pt>
                <c:pt idx="9">
                  <c:v>33</c:v>
                </c:pt>
                <c:pt idx="10">
                  <c:v>1</c:v>
                </c:pt>
                <c:pt idx="11">
                  <c:v>8</c:v>
                </c:pt>
                <c:pt idx="12">
                  <c:v>6</c:v>
                </c:pt>
                <c:pt idx="13">
                  <c:v>29</c:v>
                </c:pt>
                <c:pt idx="14">
                  <c:v>1</c:v>
                </c:pt>
                <c:pt idx="15">
                  <c:v>28</c:v>
                </c:pt>
                <c:pt idx="16">
                  <c:v>18</c:v>
                </c:pt>
                <c:pt idx="17">
                  <c:v>0</c:v>
                </c:pt>
                <c:pt idx="18">
                  <c:v>0</c:v>
                </c:pt>
                <c:pt idx="19">
                  <c:v>0</c:v>
                </c:pt>
              </c:numCache>
            </c:numRef>
          </c:val>
          <c:smooth val="0"/>
          <c:extLst>
            <c:ext xmlns:c16="http://schemas.microsoft.com/office/drawing/2014/chart" uri="{C3380CC4-5D6E-409C-BE32-E72D297353CC}">
              <c16:uniqueId val="{00000034-7E94-2142-ACA6-751C171CB083}"/>
            </c:ext>
          </c:extLst>
        </c:ser>
        <c:ser>
          <c:idx val="53"/>
          <c:order val="53"/>
          <c:tx>
            <c:strRef>
              <c:f>stats_tabulized_ALL!$BC$1</c:f>
              <c:strCache>
                <c:ptCount val="1"/>
                <c:pt idx="0">
                  <c:v>OPERA_2-NIL-task1a</c:v>
                </c:pt>
              </c:strCache>
            </c:strRef>
          </c:tx>
          <c:spPr>
            <a:ln w="22225" cap="rnd">
              <a:solidFill>
                <a:schemeClr val="accent6">
                  <a:lumMod val="50000"/>
                  <a:lumOff val="50000"/>
                </a:schemeClr>
              </a:solidFill>
            </a:ln>
            <a:effectLst>
              <a:glow rad="139700">
                <a:schemeClr val="accent6">
                  <a:lumMod val="50000"/>
                  <a:lumOff val="5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stats_tabulized_ALL!$BC$2:$BC$21</c:f>
              <c:numCache>
                <c:formatCode>General</c:formatCode>
                <c:ptCount val="20"/>
                <c:pt idx="0">
                  <c:v>44</c:v>
                </c:pt>
                <c:pt idx="1">
                  <c:v>3</c:v>
                </c:pt>
                <c:pt idx="2">
                  <c:v>8</c:v>
                </c:pt>
                <c:pt idx="3">
                  <c:v>1</c:v>
                </c:pt>
                <c:pt idx="4">
                  <c:v>28</c:v>
                </c:pt>
                <c:pt idx="5">
                  <c:v>148</c:v>
                </c:pt>
                <c:pt idx="6">
                  <c:v>24</c:v>
                </c:pt>
                <c:pt idx="7">
                  <c:v>25</c:v>
                </c:pt>
                <c:pt idx="8">
                  <c:v>54</c:v>
                </c:pt>
                <c:pt idx="9">
                  <c:v>513</c:v>
                </c:pt>
                <c:pt idx="10">
                  <c:v>4</c:v>
                </c:pt>
                <c:pt idx="11">
                  <c:v>1</c:v>
                </c:pt>
                <c:pt idx="12">
                  <c:v>6</c:v>
                </c:pt>
                <c:pt idx="13">
                  <c:v>135</c:v>
                </c:pt>
                <c:pt idx="14">
                  <c:v>1</c:v>
                </c:pt>
                <c:pt idx="15">
                  <c:v>166</c:v>
                </c:pt>
                <c:pt idx="16">
                  <c:v>129</c:v>
                </c:pt>
                <c:pt idx="17">
                  <c:v>11</c:v>
                </c:pt>
                <c:pt idx="18">
                  <c:v>2</c:v>
                </c:pt>
                <c:pt idx="19">
                  <c:v>1</c:v>
                </c:pt>
              </c:numCache>
            </c:numRef>
          </c:val>
          <c:smooth val="0"/>
          <c:extLst>
            <c:ext xmlns:c16="http://schemas.microsoft.com/office/drawing/2014/chart" uri="{C3380CC4-5D6E-409C-BE32-E72D297353CC}">
              <c16:uniqueId val="{00000035-7E94-2142-ACA6-751C171CB083}"/>
            </c:ext>
          </c:extLst>
        </c:ser>
        <c:ser>
          <c:idx val="54"/>
          <c:order val="54"/>
          <c:tx>
            <c:strRef>
              <c:f>stats_tabulized_ALL!$BD$1</c:f>
              <c:strCache>
                <c:ptCount val="1"/>
                <c:pt idx="0">
                  <c:v>OPERA_2-P103_Q002_H001_0hop-task1b</c:v>
                </c:pt>
              </c:strCache>
            </c:strRef>
          </c:tx>
          <c:spPr>
            <a:ln w="22225" cap="rnd">
              <a:solidFill>
                <a:schemeClr val="accent1"/>
              </a:solidFill>
            </a:ln>
            <a:effectLst>
              <a:glow rad="139700">
                <a:schemeClr val="accent1">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stats_tabulized_ALL!$BD$2:$BD$21</c:f>
              <c:numCache>
                <c:formatCode>General</c:formatCode>
                <c:ptCount val="20"/>
                <c:pt idx="0">
                  <c:v>52</c:v>
                </c:pt>
                <c:pt idx="1">
                  <c:v>3</c:v>
                </c:pt>
                <c:pt idx="2">
                  <c:v>8</c:v>
                </c:pt>
                <c:pt idx="3">
                  <c:v>1</c:v>
                </c:pt>
                <c:pt idx="4">
                  <c:v>31</c:v>
                </c:pt>
                <c:pt idx="5">
                  <c:v>145</c:v>
                </c:pt>
                <c:pt idx="6">
                  <c:v>24</c:v>
                </c:pt>
                <c:pt idx="7">
                  <c:v>25</c:v>
                </c:pt>
                <c:pt idx="8">
                  <c:v>54</c:v>
                </c:pt>
                <c:pt idx="9">
                  <c:v>558</c:v>
                </c:pt>
                <c:pt idx="10">
                  <c:v>4</c:v>
                </c:pt>
                <c:pt idx="11">
                  <c:v>1</c:v>
                </c:pt>
                <c:pt idx="12">
                  <c:v>6</c:v>
                </c:pt>
                <c:pt idx="13">
                  <c:v>138</c:v>
                </c:pt>
                <c:pt idx="14">
                  <c:v>1</c:v>
                </c:pt>
                <c:pt idx="15">
                  <c:v>189</c:v>
                </c:pt>
                <c:pt idx="16">
                  <c:v>129</c:v>
                </c:pt>
                <c:pt idx="17">
                  <c:v>11</c:v>
                </c:pt>
                <c:pt idx="18">
                  <c:v>2</c:v>
                </c:pt>
                <c:pt idx="19">
                  <c:v>1</c:v>
                </c:pt>
              </c:numCache>
            </c:numRef>
          </c:val>
          <c:smooth val="0"/>
          <c:extLst>
            <c:ext xmlns:c16="http://schemas.microsoft.com/office/drawing/2014/chart" uri="{C3380CC4-5D6E-409C-BE32-E72D297353CC}">
              <c16:uniqueId val="{00000036-7E94-2142-ACA6-751C171CB083}"/>
            </c:ext>
          </c:extLst>
        </c:ser>
        <c:ser>
          <c:idx val="55"/>
          <c:order val="55"/>
          <c:tx>
            <c:strRef>
              <c:f>stats_tabulized_ALL!$BE$1</c:f>
              <c:strCache>
                <c:ptCount val="1"/>
                <c:pt idx="0">
                  <c:v>OPERA_2-P103_Q002_H001_1hop-task1b</c:v>
                </c:pt>
              </c:strCache>
            </c:strRef>
          </c:tx>
          <c:spPr>
            <a:ln w="22225" cap="rnd">
              <a:solidFill>
                <a:schemeClr val="accent2"/>
              </a:solidFill>
            </a:ln>
            <a:effectLst>
              <a:glow rad="139700">
                <a:schemeClr val="accent2">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stats_tabulized_ALL!$BE$2:$BE$21</c:f>
              <c:numCache>
                <c:formatCode>General</c:formatCode>
                <c:ptCount val="20"/>
                <c:pt idx="0">
                  <c:v>44</c:v>
                </c:pt>
                <c:pt idx="1">
                  <c:v>3</c:v>
                </c:pt>
                <c:pt idx="2">
                  <c:v>8</c:v>
                </c:pt>
                <c:pt idx="3">
                  <c:v>1</c:v>
                </c:pt>
                <c:pt idx="4">
                  <c:v>31</c:v>
                </c:pt>
                <c:pt idx="5">
                  <c:v>159</c:v>
                </c:pt>
                <c:pt idx="6">
                  <c:v>14</c:v>
                </c:pt>
                <c:pt idx="7">
                  <c:v>25</c:v>
                </c:pt>
                <c:pt idx="8">
                  <c:v>54</c:v>
                </c:pt>
                <c:pt idx="9">
                  <c:v>558</c:v>
                </c:pt>
                <c:pt idx="10">
                  <c:v>4</c:v>
                </c:pt>
                <c:pt idx="11">
                  <c:v>1</c:v>
                </c:pt>
                <c:pt idx="12">
                  <c:v>6</c:v>
                </c:pt>
                <c:pt idx="13">
                  <c:v>150</c:v>
                </c:pt>
                <c:pt idx="14">
                  <c:v>1</c:v>
                </c:pt>
                <c:pt idx="15">
                  <c:v>198</c:v>
                </c:pt>
                <c:pt idx="16">
                  <c:v>129</c:v>
                </c:pt>
                <c:pt idx="17">
                  <c:v>11</c:v>
                </c:pt>
                <c:pt idx="18">
                  <c:v>2</c:v>
                </c:pt>
                <c:pt idx="19">
                  <c:v>1</c:v>
                </c:pt>
              </c:numCache>
            </c:numRef>
          </c:val>
          <c:smooth val="0"/>
          <c:extLst>
            <c:ext xmlns:c16="http://schemas.microsoft.com/office/drawing/2014/chart" uri="{C3380CC4-5D6E-409C-BE32-E72D297353CC}">
              <c16:uniqueId val="{00000037-7E94-2142-ACA6-751C171CB083}"/>
            </c:ext>
          </c:extLst>
        </c:ser>
        <c:ser>
          <c:idx val="56"/>
          <c:order val="56"/>
          <c:tx>
            <c:strRef>
              <c:f>stats_tabulized_ALL!$BF$1</c:f>
              <c:strCache>
                <c:ptCount val="1"/>
                <c:pt idx="0">
                  <c:v>OPERA_2-P103_Q002_H001_Q004_H001-task1b</c:v>
                </c:pt>
              </c:strCache>
            </c:strRef>
          </c:tx>
          <c:spPr>
            <a:ln w="22225" cap="rnd">
              <a:solidFill>
                <a:schemeClr val="accent3"/>
              </a:solidFill>
            </a:ln>
            <a:effectLst>
              <a:glow rad="139700">
                <a:schemeClr val="accent3">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stats_tabulized_ALL!$BF$2:$BF$21</c:f>
              <c:numCache>
                <c:formatCode>General</c:formatCode>
                <c:ptCount val="20"/>
                <c:pt idx="0">
                  <c:v>52</c:v>
                </c:pt>
                <c:pt idx="1">
                  <c:v>5</c:v>
                </c:pt>
                <c:pt idx="2">
                  <c:v>16</c:v>
                </c:pt>
                <c:pt idx="3">
                  <c:v>5</c:v>
                </c:pt>
                <c:pt idx="4">
                  <c:v>37</c:v>
                </c:pt>
                <c:pt idx="5">
                  <c:v>143</c:v>
                </c:pt>
                <c:pt idx="6">
                  <c:v>24</c:v>
                </c:pt>
                <c:pt idx="7">
                  <c:v>25</c:v>
                </c:pt>
                <c:pt idx="8">
                  <c:v>82</c:v>
                </c:pt>
                <c:pt idx="9">
                  <c:v>544</c:v>
                </c:pt>
                <c:pt idx="10">
                  <c:v>4</c:v>
                </c:pt>
                <c:pt idx="11">
                  <c:v>1</c:v>
                </c:pt>
                <c:pt idx="12">
                  <c:v>22</c:v>
                </c:pt>
                <c:pt idx="13">
                  <c:v>162</c:v>
                </c:pt>
                <c:pt idx="14">
                  <c:v>1</c:v>
                </c:pt>
                <c:pt idx="15">
                  <c:v>189</c:v>
                </c:pt>
                <c:pt idx="16">
                  <c:v>151</c:v>
                </c:pt>
                <c:pt idx="17">
                  <c:v>11</c:v>
                </c:pt>
                <c:pt idx="18">
                  <c:v>2</c:v>
                </c:pt>
                <c:pt idx="19">
                  <c:v>1</c:v>
                </c:pt>
              </c:numCache>
            </c:numRef>
          </c:val>
          <c:smooth val="0"/>
          <c:extLst>
            <c:ext xmlns:c16="http://schemas.microsoft.com/office/drawing/2014/chart" uri="{C3380CC4-5D6E-409C-BE32-E72D297353CC}">
              <c16:uniqueId val="{00000038-7E94-2142-ACA6-751C171CB083}"/>
            </c:ext>
          </c:extLst>
        </c:ser>
        <c:ser>
          <c:idx val="57"/>
          <c:order val="57"/>
          <c:tx>
            <c:strRef>
              <c:f>stats_tabulized_ALL!$BG$1</c:f>
              <c:strCache>
                <c:ptCount val="1"/>
                <c:pt idx="0">
                  <c:v>OPERA_2-P103_Q004_H001_1hop-task1b</c:v>
                </c:pt>
              </c:strCache>
            </c:strRef>
          </c:tx>
          <c:spPr>
            <a:ln w="22225" cap="rnd">
              <a:solidFill>
                <a:schemeClr val="accent4"/>
              </a:solidFill>
            </a:ln>
            <a:effectLst>
              <a:glow rad="139700">
                <a:schemeClr val="accent4">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stats_tabulized_ALL!$BG$2:$BG$21</c:f>
              <c:numCache>
                <c:formatCode>General</c:formatCode>
                <c:ptCount val="20"/>
                <c:pt idx="0">
                  <c:v>52</c:v>
                </c:pt>
                <c:pt idx="1">
                  <c:v>5</c:v>
                </c:pt>
                <c:pt idx="2">
                  <c:v>16</c:v>
                </c:pt>
                <c:pt idx="3">
                  <c:v>5</c:v>
                </c:pt>
                <c:pt idx="4">
                  <c:v>31</c:v>
                </c:pt>
                <c:pt idx="5">
                  <c:v>149</c:v>
                </c:pt>
                <c:pt idx="6">
                  <c:v>24</c:v>
                </c:pt>
                <c:pt idx="7">
                  <c:v>25</c:v>
                </c:pt>
                <c:pt idx="8">
                  <c:v>82</c:v>
                </c:pt>
                <c:pt idx="9">
                  <c:v>564</c:v>
                </c:pt>
                <c:pt idx="10">
                  <c:v>4</c:v>
                </c:pt>
                <c:pt idx="11">
                  <c:v>1</c:v>
                </c:pt>
                <c:pt idx="12">
                  <c:v>22</c:v>
                </c:pt>
                <c:pt idx="13">
                  <c:v>156</c:v>
                </c:pt>
                <c:pt idx="14">
                  <c:v>1</c:v>
                </c:pt>
                <c:pt idx="15">
                  <c:v>191</c:v>
                </c:pt>
                <c:pt idx="16">
                  <c:v>151</c:v>
                </c:pt>
                <c:pt idx="17">
                  <c:v>11</c:v>
                </c:pt>
                <c:pt idx="18">
                  <c:v>2</c:v>
                </c:pt>
                <c:pt idx="19">
                  <c:v>1</c:v>
                </c:pt>
              </c:numCache>
            </c:numRef>
          </c:val>
          <c:smooth val="0"/>
          <c:extLst>
            <c:ext xmlns:c16="http://schemas.microsoft.com/office/drawing/2014/chart" uri="{C3380CC4-5D6E-409C-BE32-E72D297353CC}">
              <c16:uniqueId val="{00000039-7E94-2142-ACA6-751C171CB083}"/>
            </c:ext>
          </c:extLst>
        </c:ser>
        <c:ser>
          <c:idx val="58"/>
          <c:order val="58"/>
          <c:tx>
            <c:strRef>
              <c:f>stats_tabulized_ALL!$BH$1</c:f>
              <c:strCache>
                <c:ptCount val="1"/>
                <c:pt idx="0">
                  <c:v>OPERA_2-P103_Q004_H003_1hop-task1b</c:v>
                </c:pt>
              </c:strCache>
            </c:strRef>
          </c:tx>
          <c:spPr>
            <a:ln w="22225" cap="rnd">
              <a:solidFill>
                <a:schemeClr val="accent5"/>
              </a:solidFill>
            </a:ln>
            <a:effectLst>
              <a:glow rad="139700">
                <a:schemeClr val="accent5">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stats_tabulized_ALL!$BH$2:$BH$21</c:f>
              <c:numCache>
                <c:formatCode>General</c:formatCode>
                <c:ptCount val="20"/>
                <c:pt idx="0">
                  <c:v>52</c:v>
                </c:pt>
                <c:pt idx="1">
                  <c:v>5</c:v>
                </c:pt>
                <c:pt idx="2">
                  <c:v>16</c:v>
                </c:pt>
                <c:pt idx="3">
                  <c:v>5</c:v>
                </c:pt>
                <c:pt idx="4">
                  <c:v>31</c:v>
                </c:pt>
                <c:pt idx="5">
                  <c:v>143</c:v>
                </c:pt>
                <c:pt idx="6">
                  <c:v>14</c:v>
                </c:pt>
                <c:pt idx="7">
                  <c:v>25</c:v>
                </c:pt>
                <c:pt idx="8">
                  <c:v>82</c:v>
                </c:pt>
                <c:pt idx="9">
                  <c:v>561</c:v>
                </c:pt>
                <c:pt idx="10">
                  <c:v>4</c:v>
                </c:pt>
                <c:pt idx="11">
                  <c:v>1</c:v>
                </c:pt>
                <c:pt idx="12">
                  <c:v>22</c:v>
                </c:pt>
                <c:pt idx="13">
                  <c:v>167</c:v>
                </c:pt>
                <c:pt idx="14">
                  <c:v>1</c:v>
                </c:pt>
                <c:pt idx="15">
                  <c:v>188</c:v>
                </c:pt>
                <c:pt idx="16">
                  <c:v>151</c:v>
                </c:pt>
                <c:pt idx="17">
                  <c:v>11</c:v>
                </c:pt>
                <c:pt idx="18">
                  <c:v>2</c:v>
                </c:pt>
                <c:pt idx="19">
                  <c:v>1</c:v>
                </c:pt>
              </c:numCache>
            </c:numRef>
          </c:val>
          <c:smooth val="0"/>
          <c:extLst>
            <c:ext xmlns:c16="http://schemas.microsoft.com/office/drawing/2014/chart" uri="{C3380CC4-5D6E-409C-BE32-E72D297353CC}">
              <c16:uniqueId val="{0000003A-7E94-2142-ACA6-751C171CB083}"/>
            </c:ext>
          </c:extLst>
        </c:ser>
        <c:ser>
          <c:idx val="59"/>
          <c:order val="59"/>
          <c:tx>
            <c:strRef>
              <c:f>stats_tabulized_ALL!$BI$1</c:f>
              <c:strCache>
                <c:ptCount val="1"/>
                <c:pt idx="0">
                  <c:v>OPERA_2.OPERA_2-NIL-task2</c:v>
                </c:pt>
              </c:strCache>
            </c:strRef>
          </c:tx>
          <c:spPr>
            <a:ln w="22225" cap="rnd">
              <a:solidFill>
                <a:schemeClr val="accent6"/>
              </a:solidFill>
            </a:ln>
            <a:effectLst>
              <a:glow rad="139700">
                <a:schemeClr val="accent6">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stats_tabulized_ALL!$BI$2:$BI$21</c:f>
              <c:numCache>
                <c:formatCode>General</c:formatCode>
                <c:ptCount val="20"/>
                <c:pt idx="0">
                  <c:v>17</c:v>
                </c:pt>
                <c:pt idx="1">
                  <c:v>3</c:v>
                </c:pt>
                <c:pt idx="2">
                  <c:v>8</c:v>
                </c:pt>
                <c:pt idx="3">
                  <c:v>1</c:v>
                </c:pt>
                <c:pt idx="4">
                  <c:v>10</c:v>
                </c:pt>
                <c:pt idx="5">
                  <c:v>32</c:v>
                </c:pt>
                <c:pt idx="6">
                  <c:v>6</c:v>
                </c:pt>
                <c:pt idx="7">
                  <c:v>6</c:v>
                </c:pt>
                <c:pt idx="8">
                  <c:v>47</c:v>
                </c:pt>
                <c:pt idx="9">
                  <c:v>33</c:v>
                </c:pt>
                <c:pt idx="10">
                  <c:v>1</c:v>
                </c:pt>
                <c:pt idx="11">
                  <c:v>8</c:v>
                </c:pt>
                <c:pt idx="12">
                  <c:v>7</c:v>
                </c:pt>
                <c:pt idx="13">
                  <c:v>41</c:v>
                </c:pt>
                <c:pt idx="14">
                  <c:v>1</c:v>
                </c:pt>
                <c:pt idx="15">
                  <c:v>28</c:v>
                </c:pt>
                <c:pt idx="16">
                  <c:v>25</c:v>
                </c:pt>
                <c:pt idx="17">
                  <c:v>0</c:v>
                </c:pt>
                <c:pt idx="18">
                  <c:v>0</c:v>
                </c:pt>
                <c:pt idx="19">
                  <c:v>0</c:v>
                </c:pt>
              </c:numCache>
            </c:numRef>
          </c:val>
          <c:smooth val="0"/>
          <c:extLst>
            <c:ext xmlns:c16="http://schemas.microsoft.com/office/drawing/2014/chart" uri="{C3380CC4-5D6E-409C-BE32-E72D297353CC}">
              <c16:uniqueId val="{0000003B-7E94-2142-ACA6-751C171CB083}"/>
            </c:ext>
          </c:extLst>
        </c:ser>
        <c:ser>
          <c:idx val="60"/>
          <c:order val="60"/>
          <c:tx>
            <c:strRef>
              <c:f>stats_tabulized_ALL!$BJ$1</c:f>
              <c:strCache>
                <c:ptCount val="1"/>
                <c:pt idx="0">
                  <c:v>OPERA_3-NIL-task1a</c:v>
                </c:pt>
              </c:strCache>
            </c:strRef>
          </c:tx>
          <c:spPr>
            <a:ln w="22225" cap="rnd">
              <a:solidFill>
                <a:schemeClr val="accent1">
                  <a:lumMod val="60000"/>
                </a:schemeClr>
              </a:solidFill>
            </a:ln>
            <a:effectLst>
              <a:glow rad="139700">
                <a:schemeClr val="accent1">
                  <a:lumMod val="6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stats_tabulized_ALL!$BJ$2:$BJ$21</c:f>
              <c:numCache>
                <c:formatCode>General</c:formatCode>
                <c:ptCount val="20"/>
                <c:pt idx="0">
                  <c:v>53</c:v>
                </c:pt>
                <c:pt idx="1">
                  <c:v>3</c:v>
                </c:pt>
                <c:pt idx="2">
                  <c:v>2</c:v>
                </c:pt>
                <c:pt idx="3">
                  <c:v>1</c:v>
                </c:pt>
                <c:pt idx="4">
                  <c:v>20</c:v>
                </c:pt>
                <c:pt idx="5">
                  <c:v>155</c:v>
                </c:pt>
                <c:pt idx="6">
                  <c:v>7</c:v>
                </c:pt>
                <c:pt idx="7">
                  <c:v>15</c:v>
                </c:pt>
                <c:pt idx="8">
                  <c:v>24</c:v>
                </c:pt>
                <c:pt idx="9">
                  <c:v>231</c:v>
                </c:pt>
                <c:pt idx="10">
                  <c:v>4</c:v>
                </c:pt>
                <c:pt idx="11">
                  <c:v>1</c:v>
                </c:pt>
                <c:pt idx="12">
                  <c:v>3</c:v>
                </c:pt>
                <c:pt idx="13">
                  <c:v>100</c:v>
                </c:pt>
                <c:pt idx="14">
                  <c:v>1</c:v>
                </c:pt>
                <c:pt idx="15">
                  <c:v>117</c:v>
                </c:pt>
                <c:pt idx="16">
                  <c:v>47</c:v>
                </c:pt>
                <c:pt idx="17">
                  <c:v>11</c:v>
                </c:pt>
                <c:pt idx="18">
                  <c:v>2</c:v>
                </c:pt>
                <c:pt idx="19">
                  <c:v>0</c:v>
                </c:pt>
              </c:numCache>
            </c:numRef>
          </c:val>
          <c:smooth val="0"/>
          <c:extLst>
            <c:ext xmlns:c16="http://schemas.microsoft.com/office/drawing/2014/chart" uri="{C3380CC4-5D6E-409C-BE32-E72D297353CC}">
              <c16:uniqueId val="{0000003C-7E94-2142-ACA6-751C171CB083}"/>
            </c:ext>
          </c:extLst>
        </c:ser>
        <c:ser>
          <c:idx val="61"/>
          <c:order val="61"/>
          <c:tx>
            <c:strRef>
              <c:f>stats_tabulized_ALL!$BK$1</c:f>
              <c:strCache>
                <c:ptCount val="1"/>
                <c:pt idx="0">
                  <c:v>OPERA_3.OPERA_3-NIL-task2</c:v>
                </c:pt>
              </c:strCache>
            </c:strRef>
          </c:tx>
          <c:spPr>
            <a:ln w="22225" cap="rnd">
              <a:solidFill>
                <a:schemeClr val="accent2">
                  <a:lumMod val="60000"/>
                </a:schemeClr>
              </a:solidFill>
            </a:ln>
            <a:effectLst>
              <a:glow rad="139700">
                <a:schemeClr val="accent2">
                  <a:lumMod val="6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stats_tabulized_ALL!$BK$2:$BK$21</c:f>
              <c:numCache>
                <c:formatCode>General</c:formatCode>
                <c:ptCount val="20"/>
                <c:pt idx="0">
                  <c:v>306</c:v>
                </c:pt>
                <c:pt idx="1">
                  <c:v>3</c:v>
                </c:pt>
                <c:pt idx="2">
                  <c:v>2</c:v>
                </c:pt>
                <c:pt idx="3">
                  <c:v>1</c:v>
                </c:pt>
                <c:pt idx="4">
                  <c:v>20</c:v>
                </c:pt>
                <c:pt idx="5">
                  <c:v>283</c:v>
                </c:pt>
                <c:pt idx="6">
                  <c:v>7</c:v>
                </c:pt>
                <c:pt idx="7">
                  <c:v>89</c:v>
                </c:pt>
                <c:pt idx="8">
                  <c:v>24</c:v>
                </c:pt>
                <c:pt idx="9">
                  <c:v>1008</c:v>
                </c:pt>
                <c:pt idx="10">
                  <c:v>4</c:v>
                </c:pt>
                <c:pt idx="11">
                  <c:v>19</c:v>
                </c:pt>
                <c:pt idx="12">
                  <c:v>8</c:v>
                </c:pt>
                <c:pt idx="13">
                  <c:v>215</c:v>
                </c:pt>
                <c:pt idx="14">
                  <c:v>1</c:v>
                </c:pt>
                <c:pt idx="15">
                  <c:v>520</c:v>
                </c:pt>
                <c:pt idx="16">
                  <c:v>328</c:v>
                </c:pt>
                <c:pt idx="17">
                  <c:v>51</c:v>
                </c:pt>
                <c:pt idx="18">
                  <c:v>2</c:v>
                </c:pt>
                <c:pt idx="19">
                  <c:v>0</c:v>
                </c:pt>
              </c:numCache>
            </c:numRef>
          </c:val>
          <c:smooth val="0"/>
          <c:extLst>
            <c:ext xmlns:c16="http://schemas.microsoft.com/office/drawing/2014/chart" uri="{C3380CC4-5D6E-409C-BE32-E72D297353CC}">
              <c16:uniqueId val="{0000003D-7E94-2142-ACA6-751C171CB083}"/>
            </c:ext>
          </c:extLst>
        </c:ser>
        <c:ser>
          <c:idx val="62"/>
          <c:order val="62"/>
          <c:tx>
            <c:strRef>
              <c:f>stats_tabulized_ALL!$BL$1</c:f>
              <c:strCache>
                <c:ptCount val="1"/>
                <c:pt idx="0">
                  <c:v>OPERA_3.OPERA_4-NIL-task2</c:v>
                </c:pt>
              </c:strCache>
            </c:strRef>
          </c:tx>
          <c:spPr>
            <a:ln w="22225" cap="rnd">
              <a:solidFill>
                <a:schemeClr val="accent3">
                  <a:lumMod val="60000"/>
                </a:schemeClr>
              </a:solidFill>
            </a:ln>
            <a:effectLst>
              <a:glow rad="139700">
                <a:schemeClr val="accent3">
                  <a:lumMod val="60000"/>
                  <a:satMod val="175000"/>
                  <a:alpha val="14000"/>
                </a:schemeClr>
              </a:glow>
            </a:effectLst>
          </c:spPr>
          <c:marker>
            <c:symbol val="none"/>
          </c:marker>
          <c:cat>
            <c:strRef>
              <c:f>stats_tabulized_ALL!$A$2:$A$21</c:f>
              <c:strCache>
                <c:ptCount val="20"/>
                <c:pt idx="0">
                  <c:v>E0613</c:v>
                </c:pt>
                <c:pt idx="1">
                  <c:v>E0614</c:v>
                </c:pt>
                <c:pt idx="2">
                  <c:v>E0616</c:v>
                </c:pt>
                <c:pt idx="3">
                  <c:v>E0617</c:v>
                </c:pt>
                <c:pt idx="4">
                  <c:v>E0623</c:v>
                </c:pt>
                <c:pt idx="5">
                  <c:v>E0626</c:v>
                </c:pt>
                <c:pt idx="6">
                  <c:v>E0627</c:v>
                </c:pt>
                <c:pt idx="7">
                  <c:v>E0629</c:v>
                </c:pt>
                <c:pt idx="8">
                  <c:v>E0632</c:v>
                </c:pt>
                <c:pt idx="9">
                  <c:v>E0635</c:v>
                </c:pt>
                <c:pt idx="10">
                  <c:v>E0636</c:v>
                </c:pt>
                <c:pt idx="11">
                  <c:v>E0638</c:v>
                </c:pt>
                <c:pt idx="12">
                  <c:v>E0639</c:v>
                </c:pt>
                <c:pt idx="13">
                  <c:v>E0640</c:v>
                </c:pt>
                <c:pt idx="14">
                  <c:v>E0644</c:v>
                </c:pt>
                <c:pt idx="15">
                  <c:v>E0645</c:v>
                </c:pt>
                <c:pt idx="16">
                  <c:v>E0650</c:v>
                </c:pt>
                <c:pt idx="17">
                  <c:v>E0653</c:v>
                </c:pt>
                <c:pt idx="18">
                  <c:v>E0669</c:v>
                </c:pt>
                <c:pt idx="19">
                  <c:v>E0674</c:v>
                </c:pt>
              </c:strCache>
            </c:strRef>
          </c:cat>
          <c:val>
            <c:numRef>
              <c:f>stats_tabulized_ALL!$BL$2:$BL$21</c:f>
              <c:numCache>
                <c:formatCode>General</c:formatCode>
                <c:ptCount val="20"/>
                <c:pt idx="0">
                  <c:v>488</c:v>
                </c:pt>
                <c:pt idx="1">
                  <c:v>3</c:v>
                </c:pt>
                <c:pt idx="2">
                  <c:v>2</c:v>
                </c:pt>
                <c:pt idx="3">
                  <c:v>1</c:v>
                </c:pt>
                <c:pt idx="4">
                  <c:v>20</c:v>
                </c:pt>
                <c:pt idx="5">
                  <c:v>570</c:v>
                </c:pt>
                <c:pt idx="6">
                  <c:v>7</c:v>
                </c:pt>
                <c:pt idx="7">
                  <c:v>99</c:v>
                </c:pt>
                <c:pt idx="8">
                  <c:v>24</c:v>
                </c:pt>
                <c:pt idx="9">
                  <c:v>1432</c:v>
                </c:pt>
                <c:pt idx="10">
                  <c:v>4</c:v>
                </c:pt>
                <c:pt idx="11">
                  <c:v>24</c:v>
                </c:pt>
                <c:pt idx="12">
                  <c:v>8</c:v>
                </c:pt>
                <c:pt idx="13">
                  <c:v>223</c:v>
                </c:pt>
                <c:pt idx="14">
                  <c:v>1</c:v>
                </c:pt>
                <c:pt idx="15">
                  <c:v>1017</c:v>
                </c:pt>
                <c:pt idx="16">
                  <c:v>497</c:v>
                </c:pt>
                <c:pt idx="17">
                  <c:v>68</c:v>
                </c:pt>
                <c:pt idx="18">
                  <c:v>2</c:v>
                </c:pt>
                <c:pt idx="19">
                  <c:v>0</c:v>
                </c:pt>
              </c:numCache>
            </c:numRef>
          </c:val>
          <c:smooth val="0"/>
          <c:extLst>
            <c:ext xmlns:c16="http://schemas.microsoft.com/office/drawing/2014/chart" uri="{C3380CC4-5D6E-409C-BE32-E72D297353CC}">
              <c16:uniqueId val="{0000003E-7E94-2142-ACA6-751C171CB083}"/>
            </c:ext>
          </c:extLst>
        </c:ser>
        <c:dLbls>
          <c:showLegendKey val="0"/>
          <c:showVal val="0"/>
          <c:showCatName val="0"/>
          <c:showSerName val="0"/>
          <c:showPercent val="0"/>
          <c:showBubbleSize val="0"/>
        </c:dLbls>
        <c:smooth val="0"/>
        <c:axId val="166350863"/>
        <c:axId val="166385007"/>
      </c:lineChart>
      <c:catAx>
        <c:axId val="166350863"/>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66385007"/>
        <c:crosses val="autoZero"/>
        <c:auto val="1"/>
        <c:lblAlgn val="ctr"/>
        <c:lblOffset val="100"/>
        <c:noMultiLvlLbl val="0"/>
      </c:catAx>
      <c:valAx>
        <c:axId val="166385007"/>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66350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System Recall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'zerohop-system-recall-annotatio'!$A$1:$A$63</c:f>
              <c:strCache>
                <c:ptCount val="63"/>
                <c:pt idx="0">
                  <c:v>LDC-task2-NOHYPOTHESIS</c:v>
                </c:pt>
                <c:pt idx="1">
                  <c:v>GAIA_3.ramfis_aida_1-task2-NOHYPOTHESIS</c:v>
                </c:pt>
                <c:pt idx="2">
                  <c:v>OPERA_3.OPERA_3-task2-NOHYPOTHESIS</c:v>
                </c:pt>
                <c:pt idx="3">
                  <c:v>OPERA_3.OPERA_4-task2-NOHYPOTHESIS</c:v>
                </c:pt>
                <c:pt idx="4">
                  <c:v>LDC-task1a-NOHYPOTHESIS</c:v>
                </c:pt>
                <c:pt idx="5">
                  <c:v>GAIA_1.GAIA_1-task2-NOHYPOTHESIS</c:v>
                </c:pt>
                <c:pt idx="6">
                  <c:v>GAIA_2.GAIA_2-task2-NOHYPOTHESIS</c:v>
                </c:pt>
                <c:pt idx="7">
                  <c:v>GAIA_3.GAIA_3-task2-NOHYPOTHESIS</c:v>
                </c:pt>
                <c:pt idx="8">
                  <c:v>GAIA_4.GAIA_4-task2-NOHYPOTHESIS</c:v>
                </c:pt>
                <c:pt idx="9">
                  <c:v>OPERA_3-task1a-NOHYPOTHESIS</c:v>
                </c:pt>
                <c:pt idx="10">
                  <c:v>OPERA_2-task1a-NOHYPOTHESIS</c:v>
                </c:pt>
                <c:pt idx="11">
                  <c:v>OPERA_2-task1b-P103_Q002_H001_0hop</c:v>
                </c:pt>
                <c:pt idx="12">
                  <c:v>OPERA_2-task1b-P103_Q002_H001_1hop</c:v>
                </c:pt>
                <c:pt idx="13">
                  <c:v>OPERA_2-task1b-P103_Q002_H001_Q004_H001</c:v>
                </c:pt>
                <c:pt idx="14">
                  <c:v>OPERA_2-task1b-P103_Q004_H001_1hop</c:v>
                </c:pt>
                <c:pt idx="15">
                  <c:v>OPERA_2-task1b-P103_Q004_H003_1hop</c:v>
                </c:pt>
                <c:pt idx="16">
                  <c:v>GAIA_2-task1b-P103_Q002_H001_0hop</c:v>
                </c:pt>
                <c:pt idx="17">
                  <c:v>GAIA_2-task1b-P103_Q002_H001_1hop</c:v>
                </c:pt>
                <c:pt idx="18">
                  <c:v>GAIA_2-task1b-P103_Q004_H003_1hop</c:v>
                </c:pt>
                <c:pt idx="19">
                  <c:v>GAIA_3-task1b-P103_Q002_H001_0hop</c:v>
                </c:pt>
                <c:pt idx="20">
                  <c:v>GAIA_3-task1b-P103_Q002_H001_1hop</c:v>
                </c:pt>
                <c:pt idx="21">
                  <c:v>GAIA_3-task1b-P103_Q004_H003_1hop</c:v>
                </c:pt>
                <c:pt idx="22">
                  <c:v>GAIA_4-task1b-P103_Q002_H001_0hop</c:v>
                </c:pt>
                <c:pt idx="23">
                  <c:v>GAIA_4-task1b-P103_Q002_H001_1hop</c:v>
                </c:pt>
                <c:pt idx="24">
                  <c:v>GAIA_4-task1b-P103_Q004_H003_1hop</c:v>
                </c:pt>
                <c:pt idx="25">
                  <c:v>GAIA_1-task1a-NOHYPOTHESIS</c:v>
                </c:pt>
                <c:pt idx="26">
                  <c:v>GAIA_1-task1b-P103_Q002_H001_0hop</c:v>
                </c:pt>
                <c:pt idx="27">
                  <c:v>GAIA_1-task1b-P103_Q002_H001_1hop</c:v>
                </c:pt>
                <c:pt idx="28">
                  <c:v>GAIA_2-task1a-NOHYPOTHESIS</c:v>
                </c:pt>
                <c:pt idx="29">
                  <c:v>GAIA_2-task1b-P103_Q002_H001_Q004_H001</c:v>
                </c:pt>
                <c:pt idx="30">
                  <c:v>GAIA_2-task1b-P103_Q004_H001_1hop</c:v>
                </c:pt>
                <c:pt idx="31">
                  <c:v>GAIA_3-task1b-P103_Q002_H001_Q004_H001</c:v>
                </c:pt>
                <c:pt idx="32">
                  <c:v>GAIA_3-task1b-P103_Q004_H001_1hop</c:v>
                </c:pt>
                <c:pt idx="33">
                  <c:v>GAIA_4-task1b-P103_Q002_H001_Q004_H001</c:v>
                </c:pt>
                <c:pt idx="34">
                  <c:v>GAIA_4-task1b-P103_Q004_H001_1hop</c:v>
                </c:pt>
                <c:pt idx="35">
                  <c:v>BBN_2-task1a-NOHYPOTHESIS</c:v>
                </c:pt>
                <c:pt idx="36">
                  <c:v>BBN_2-task1b-P103_Q002_H001_0hop</c:v>
                </c:pt>
                <c:pt idx="37">
                  <c:v>BBN_2-task1b-P103_Q002_H001_1hop</c:v>
                </c:pt>
                <c:pt idx="38">
                  <c:v>BBN_2-task1b-P103_Q002_H001_Q004_H001</c:v>
                </c:pt>
                <c:pt idx="39">
                  <c:v>BBN_2-task1b-P103_Q004_H001_1hop</c:v>
                </c:pt>
                <c:pt idx="40">
                  <c:v>BBN_2-task1b-P103_Q004_H003_1hop</c:v>
                </c:pt>
                <c:pt idx="41">
                  <c:v>GAIA_1-task1b-P103_Q002_H001_Q004_H001</c:v>
                </c:pt>
                <c:pt idx="42">
                  <c:v>GAIA_1-task1b-P103_Q004_H001_1hop</c:v>
                </c:pt>
                <c:pt idx="43">
                  <c:v>GAIA_1-task1b-P103_Q004_H003_1hop</c:v>
                </c:pt>
                <c:pt idx="44">
                  <c:v>GAIA_3-task1a-NOHYPOTHESIS</c:v>
                </c:pt>
                <c:pt idx="45">
                  <c:v>GAIA_4-task1a-NOHYPOTHESIS</c:v>
                </c:pt>
                <c:pt idx="46">
                  <c:v>BBN_1-task1a-NOHYPOTHESIS</c:v>
                </c:pt>
                <c:pt idx="47">
                  <c:v>BBN_1.SAMSON_3-task2-NOHYPOTHESIS</c:v>
                </c:pt>
                <c:pt idx="48">
                  <c:v>OPERA_1-task1a-NOHYPOTHESIS</c:v>
                </c:pt>
                <c:pt idx="49">
                  <c:v>Decomp_JH_UR_1-task1a-NOHYPOTHESIS</c:v>
                </c:pt>
                <c:pt idx="50">
                  <c:v>OPERA_2.OPERA_2-task2-NOHYPOTHESIS</c:v>
                </c:pt>
                <c:pt idx="51">
                  <c:v>Decomp_JH_UR_1-task1b-P103_Q002_H001_0hop</c:v>
                </c:pt>
                <c:pt idx="52">
                  <c:v>Decomp_JH_UR_1-task1b-P103_Q002_H001_1hop</c:v>
                </c:pt>
                <c:pt idx="53">
                  <c:v>Decomp_JH_UR_1-task1b-P103_Q002_H001_Q004_H001</c:v>
                </c:pt>
                <c:pt idx="54">
                  <c:v>Decomp_JH_UR_1-task1b-P103_Q004_H001_1hop</c:v>
                </c:pt>
                <c:pt idx="55">
                  <c:v>Decomp_JH_UR_1-task1b-P103_Q004_H003_1hop</c:v>
                </c:pt>
                <c:pt idx="56">
                  <c:v>OPERA_1.OPERA_1-task2-NOHYPOTHESIS</c:v>
                </c:pt>
                <c:pt idx="57">
                  <c:v>Michigan_1-task1a-NOHYPOTHESIS</c:v>
                </c:pt>
                <c:pt idx="58">
                  <c:v>Michigan_1-task1b-P103_Q002_H001_0hop</c:v>
                </c:pt>
                <c:pt idx="59">
                  <c:v>Michigan_1-task1b-P103_Q002_H001_1hop</c:v>
                </c:pt>
                <c:pt idx="60">
                  <c:v>Michigan_1-task1b-P103_Q002_H001_Q004_H001</c:v>
                </c:pt>
                <c:pt idx="61">
                  <c:v>Michigan_1-task1b-P103_Q004_H001_1hop</c:v>
                </c:pt>
                <c:pt idx="62">
                  <c:v>Michigan_1-task1b-P103_Q004_H003_1hop</c:v>
                </c:pt>
              </c:strCache>
            </c:strRef>
          </c:cat>
          <c:val>
            <c:numRef>
              <c:f>'zerohop-system-recall-annotatio'!$B$1:$B$63</c:f>
              <c:numCache>
                <c:formatCode>General</c:formatCode>
                <c:ptCount val="63"/>
                <c:pt idx="0">
                  <c:v>0.82369999999999999</c:v>
                </c:pt>
                <c:pt idx="1">
                  <c:v>6.7100000000000007E-2</c:v>
                </c:pt>
                <c:pt idx="2">
                  <c:v>5.4300000000000001E-2</c:v>
                </c:pt>
                <c:pt idx="3">
                  <c:v>4.8500000000000001E-2</c:v>
                </c:pt>
                <c:pt idx="4">
                  <c:v>3.8899999999999997E-2</c:v>
                </c:pt>
                <c:pt idx="5">
                  <c:v>2.06E-2</c:v>
                </c:pt>
                <c:pt idx="6">
                  <c:v>2.0500000000000001E-2</c:v>
                </c:pt>
                <c:pt idx="7">
                  <c:v>2.0500000000000001E-2</c:v>
                </c:pt>
                <c:pt idx="8">
                  <c:v>2.0500000000000001E-2</c:v>
                </c:pt>
                <c:pt idx="9">
                  <c:v>1.9400000000000001E-2</c:v>
                </c:pt>
                <c:pt idx="10">
                  <c:v>1.9300000000000001E-2</c:v>
                </c:pt>
                <c:pt idx="11">
                  <c:v>1.9199999999999998E-2</c:v>
                </c:pt>
                <c:pt idx="12">
                  <c:v>1.9199999999999998E-2</c:v>
                </c:pt>
                <c:pt idx="13">
                  <c:v>1.9199999999999998E-2</c:v>
                </c:pt>
                <c:pt idx="14">
                  <c:v>1.9199999999999998E-2</c:v>
                </c:pt>
                <c:pt idx="15">
                  <c:v>1.9199999999999998E-2</c:v>
                </c:pt>
                <c:pt idx="16">
                  <c:v>1.9099999999999999E-2</c:v>
                </c:pt>
                <c:pt idx="17">
                  <c:v>1.9099999999999999E-2</c:v>
                </c:pt>
                <c:pt idx="18">
                  <c:v>1.9099999999999999E-2</c:v>
                </c:pt>
                <c:pt idx="19">
                  <c:v>1.9099999999999999E-2</c:v>
                </c:pt>
                <c:pt idx="20">
                  <c:v>1.9099999999999999E-2</c:v>
                </c:pt>
                <c:pt idx="21">
                  <c:v>1.9099999999999999E-2</c:v>
                </c:pt>
                <c:pt idx="22">
                  <c:v>1.9099999999999999E-2</c:v>
                </c:pt>
                <c:pt idx="23">
                  <c:v>1.9099999999999999E-2</c:v>
                </c:pt>
                <c:pt idx="24">
                  <c:v>1.9099999999999999E-2</c:v>
                </c:pt>
                <c:pt idx="25">
                  <c:v>1.9E-2</c:v>
                </c:pt>
                <c:pt idx="26">
                  <c:v>1.9E-2</c:v>
                </c:pt>
                <c:pt idx="27">
                  <c:v>1.9E-2</c:v>
                </c:pt>
                <c:pt idx="28">
                  <c:v>1.9E-2</c:v>
                </c:pt>
                <c:pt idx="29">
                  <c:v>1.9E-2</c:v>
                </c:pt>
                <c:pt idx="30">
                  <c:v>1.9E-2</c:v>
                </c:pt>
                <c:pt idx="31">
                  <c:v>1.9E-2</c:v>
                </c:pt>
                <c:pt idx="32">
                  <c:v>1.9E-2</c:v>
                </c:pt>
                <c:pt idx="33">
                  <c:v>1.9E-2</c:v>
                </c:pt>
                <c:pt idx="34">
                  <c:v>1.9E-2</c:v>
                </c:pt>
                <c:pt idx="35">
                  <c:v>1.89E-2</c:v>
                </c:pt>
                <c:pt idx="36">
                  <c:v>1.89E-2</c:v>
                </c:pt>
                <c:pt idx="37">
                  <c:v>1.89E-2</c:v>
                </c:pt>
                <c:pt idx="38">
                  <c:v>1.89E-2</c:v>
                </c:pt>
                <c:pt idx="39">
                  <c:v>1.89E-2</c:v>
                </c:pt>
                <c:pt idx="40">
                  <c:v>1.89E-2</c:v>
                </c:pt>
                <c:pt idx="41">
                  <c:v>1.89E-2</c:v>
                </c:pt>
                <c:pt idx="42">
                  <c:v>1.89E-2</c:v>
                </c:pt>
                <c:pt idx="43">
                  <c:v>1.89E-2</c:v>
                </c:pt>
                <c:pt idx="44">
                  <c:v>1.89E-2</c:v>
                </c:pt>
                <c:pt idx="45">
                  <c:v>1.89E-2</c:v>
                </c:pt>
                <c:pt idx="46">
                  <c:v>1.54E-2</c:v>
                </c:pt>
                <c:pt idx="47">
                  <c:v>1.21E-2</c:v>
                </c:pt>
                <c:pt idx="48">
                  <c:v>1.2E-2</c:v>
                </c:pt>
                <c:pt idx="49">
                  <c:v>1.0999999999999999E-2</c:v>
                </c:pt>
                <c:pt idx="50">
                  <c:v>8.0999999999999996E-3</c:v>
                </c:pt>
                <c:pt idx="51">
                  <c:v>7.4000000000000003E-3</c:v>
                </c:pt>
                <c:pt idx="52">
                  <c:v>7.4000000000000003E-3</c:v>
                </c:pt>
                <c:pt idx="53">
                  <c:v>7.4000000000000003E-3</c:v>
                </c:pt>
                <c:pt idx="54">
                  <c:v>7.4000000000000003E-3</c:v>
                </c:pt>
                <c:pt idx="55">
                  <c:v>7.4000000000000003E-3</c:v>
                </c:pt>
                <c:pt idx="56">
                  <c:v>7.1999999999999998E-3</c:v>
                </c:pt>
                <c:pt idx="57">
                  <c:v>3.3999999999999998E-3</c:v>
                </c:pt>
                <c:pt idx="58">
                  <c:v>3.3999999999999998E-3</c:v>
                </c:pt>
                <c:pt idx="59">
                  <c:v>3.3999999999999998E-3</c:v>
                </c:pt>
                <c:pt idx="60">
                  <c:v>3.3999999999999998E-3</c:v>
                </c:pt>
                <c:pt idx="61">
                  <c:v>3.3999999999999998E-3</c:v>
                </c:pt>
                <c:pt idx="62">
                  <c:v>3.3999999999999998E-3</c:v>
                </c:pt>
              </c:numCache>
            </c:numRef>
          </c:val>
          <c:extLst>
            <c:ext xmlns:c16="http://schemas.microsoft.com/office/drawing/2014/chart" uri="{C3380CC4-5D6E-409C-BE32-E72D297353CC}">
              <c16:uniqueId val="{00000000-1296-854A-8820-2A2CB647F93C}"/>
            </c:ext>
          </c:extLst>
        </c:ser>
        <c:dLbls>
          <c:showLegendKey val="0"/>
          <c:showVal val="0"/>
          <c:showCatName val="0"/>
          <c:showSerName val="0"/>
          <c:showPercent val="0"/>
          <c:showBubbleSize val="0"/>
        </c:dLbls>
        <c:gapWidth val="219"/>
        <c:overlap val="-27"/>
        <c:axId val="216427007"/>
        <c:axId val="216428687"/>
      </c:barChart>
      <c:catAx>
        <c:axId val="21642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6428687"/>
        <c:crosses val="autoZero"/>
        <c:auto val="1"/>
        <c:lblAlgn val="ctr"/>
        <c:lblOffset val="100"/>
        <c:noMultiLvlLbl val="0"/>
      </c:catAx>
      <c:valAx>
        <c:axId val="2164286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6427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0AAB4-49EA-CB44-ACA6-73D72B71D887}" type="datetimeFigureOut">
              <a:rPr lang="en-US" smtClean="0"/>
              <a:t>12/7/18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1F1FE-1AF3-D64C-B83F-A0193798DC5D}" type="slidenum">
              <a:rPr lang="en-US" smtClean="0"/>
              <a:t>‹#›</a:t>
            </a:fld>
            <a:endParaRPr lang="en-US"/>
          </a:p>
        </p:txBody>
      </p:sp>
    </p:spTree>
    <p:extLst>
      <p:ext uri="{BB962C8B-B14F-4D97-AF65-F5344CB8AC3E}">
        <p14:creationId xmlns:p14="http://schemas.microsoft.com/office/powerpoint/2010/main" val="1847512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1F1FE-1AF3-D64C-B83F-A0193798DC5D}" type="slidenum">
              <a:rPr lang="en-US" smtClean="0"/>
              <a:t>1</a:t>
            </a:fld>
            <a:endParaRPr lang="en-US"/>
          </a:p>
        </p:txBody>
      </p:sp>
    </p:spTree>
    <p:extLst>
      <p:ext uri="{BB962C8B-B14F-4D97-AF65-F5344CB8AC3E}">
        <p14:creationId xmlns:p14="http://schemas.microsoft.com/office/powerpoint/2010/main" val="3763507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Spikes are from GAIA TA2 KBs</a:t>
            </a:r>
          </a:p>
        </p:txBody>
      </p:sp>
      <p:sp>
        <p:nvSpPr>
          <p:cNvPr id="4" name="Slide Number Placeholder 3"/>
          <p:cNvSpPr>
            <a:spLocks noGrp="1"/>
          </p:cNvSpPr>
          <p:nvPr>
            <p:ph type="sldNum" sz="quarter" idx="5"/>
          </p:nvPr>
        </p:nvSpPr>
        <p:spPr/>
        <p:txBody>
          <a:bodyPr/>
          <a:lstStyle/>
          <a:p>
            <a:fld id="{F301F1FE-1AF3-D64C-B83F-A0193798DC5D}" type="slidenum">
              <a:rPr lang="en-US" smtClean="0"/>
              <a:t>29</a:t>
            </a:fld>
            <a:endParaRPr lang="en-US"/>
          </a:p>
        </p:txBody>
      </p:sp>
    </p:spTree>
    <p:extLst>
      <p:ext uri="{BB962C8B-B14F-4D97-AF65-F5344CB8AC3E}">
        <p14:creationId xmlns:p14="http://schemas.microsoft.com/office/powerpoint/2010/main" val="2811596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Systems contributing most to assessment pool didn’t have highest recall of LDC’s mentions</a:t>
            </a:r>
          </a:p>
        </p:txBody>
      </p:sp>
      <p:sp>
        <p:nvSpPr>
          <p:cNvPr id="4" name="Slide Number Placeholder 3"/>
          <p:cNvSpPr>
            <a:spLocks noGrp="1"/>
          </p:cNvSpPr>
          <p:nvPr>
            <p:ph type="sldNum" sz="quarter" idx="5"/>
          </p:nvPr>
        </p:nvSpPr>
        <p:spPr/>
        <p:txBody>
          <a:bodyPr/>
          <a:lstStyle/>
          <a:p>
            <a:fld id="{F301F1FE-1AF3-D64C-B83F-A0193798DC5D}" type="slidenum">
              <a:rPr lang="en-US" smtClean="0"/>
              <a:t>31</a:t>
            </a:fld>
            <a:endParaRPr lang="en-US"/>
          </a:p>
        </p:txBody>
      </p:sp>
    </p:spTree>
    <p:extLst>
      <p:ext uri="{BB962C8B-B14F-4D97-AF65-F5344CB8AC3E}">
        <p14:creationId xmlns:p14="http://schemas.microsoft.com/office/powerpoint/2010/main" val="267040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Scenarios involve situations such as international conflicts, natural disasters, violence at international events, or protests and demonstrations.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scenario includes real-world events about which there are conflicting assertions coming out of the raw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Scenario-Specific Ontology: TAC KBP / DEFT ERE ontology of entities, relations, events, belief and sentiment extended to include additional concepts that are needed to cover information conflicts in each topic in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1" dirty="0"/>
          </a:p>
        </p:txBody>
      </p:sp>
      <p:sp>
        <p:nvSpPr>
          <p:cNvPr id="4" name="Slide Number Placeholder 3"/>
          <p:cNvSpPr>
            <a:spLocks noGrp="1"/>
          </p:cNvSpPr>
          <p:nvPr>
            <p:ph type="sldNum" sz="quarter" idx="5"/>
          </p:nvPr>
        </p:nvSpPr>
        <p:spPr/>
        <p:txBody>
          <a:bodyPr/>
          <a:lstStyle/>
          <a:p>
            <a:fld id="{F301F1FE-1AF3-D64C-B83F-A0193798DC5D}" type="slidenum">
              <a:rPr lang="en-US" smtClean="0"/>
              <a:t>5</a:t>
            </a:fld>
            <a:endParaRPr lang="en-US"/>
          </a:p>
        </p:txBody>
      </p:sp>
    </p:spTree>
    <p:extLst>
      <p:ext uri="{BB962C8B-B14F-4D97-AF65-F5344CB8AC3E}">
        <p14:creationId xmlns:p14="http://schemas.microsoft.com/office/powerpoint/2010/main" val="35014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KG consists of Knowledge Elements; each KE can be a node or an edge in the Knowledge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Node types and edge labels are drawn from scenario-specific ontology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Seedling ontology: extension of TAC / DEFT ERE ontology of entities, relations, events, extended to include additional concepts that are needed to cover information conflicts in each topic in the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301F1FE-1AF3-D64C-B83F-A0193798DC5D}" type="slidenum">
              <a:rPr lang="en-US" smtClean="0"/>
              <a:t>6</a:t>
            </a:fld>
            <a:endParaRPr lang="en-US"/>
          </a:p>
        </p:txBody>
      </p:sp>
    </p:spTree>
    <p:extLst>
      <p:ext uri="{BB962C8B-B14F-4D97-AF65-F5344CB8AC3E}">
        <p14:creationId xmlns:p14="http://schemas.microsoft.com/office/powerpoint/2010/main" val="357237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1F1FE-1AF3-D64C-B83F-A0193798DC5D}" type="slidenum">
              <a:rPr lang="en-US" smtClean="0"/>
              <a:t>8</a:t>
            </a:fld>
            <a:endParaRPr lang="en-US"/>
          </a:p>
        </p:txBody>
      </p:sp>
    </p:spTree>
    <p:extLst>
      <p:ext uri="{BB962C8B-B14F-4D97-AF65-F5344CB8AC3E}">
        <p14:creationId xmlns:p14="http://schemas.microsoft.com/office/powerpoint/2010/main" val="100593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Semantic indexing (SIN): given a one-sentence definition of the concept, do high level feature detection</a:t>
            </a:r>
          </a:p>
          <a:p>
            <a:pPr marL="171450" indent="-171450">
              <a:buFont typeface="Arial" charset="0"/>
              <a:buChar char="•"/>
            </a:pPr>
            <a:r>
              <a:rPr lang="en-US" dirty="0"/>
              <a:t>Predefined concepts like sporting events, person, locations, objects, actions (sitting, walking)</a:t>
            </a:r>
          </a:p>
          <a:p>
            <a:pPr marL="171450" indent="-171450">
              <a:buFont typeface="Arial" charset="0"/>
              <a:buChar char="•"/>
            </a:pPr>
            <a:r>
              <a:rPr lang="en-US" dirty="0"/>
              <a:t>TRECVID teams often run google image search using the text description, for distant supervision</a:t>
            </a:r>
          </a:p>
          <a:p>
            <a:endParaRPr lang="en-US" dirty="0"/>
          </a:p>
        </p:txBody>
      </p:sp>
      <p:sp>
        <p:nvSpPr>
          <p:cNvPr id="4" name="Slide Number Placeholder 3"/>
          <p:cNvSpPr>
            <a:spLocks noGrp="1"/>
          </p:cNvSpPr>
          <p:nvPr>
            <p:ph type="sldNum" sz="quarter" idx="10"/>
          </p:nvPr>
        </p:nvSpPr>
        <p:spPr/>
        <p:txBody>
          <a:bodyPr/>
          <a:lstStyle/>
          <a:p>
            <a:fld id="{65CE882D-EED2-094C-B0EA-788AB1DB47E0}" type="slidenum">
              <a:rPr lang="en-US" smtClean="0"/>
              <a:t>11</a:t>
            </a:fld>
            <a:endParaRPr lang="en-US"/>
          </a:p>
        </p:txBody>
      </p:sp>
    </p:spTree>
    <p:extLst>
      <p:ext uri="{BB962C8B-B14F-4D97-AF65-F5344CB8AC3E}">
        <p14:creationId xmlns:p14="http://schemas.microsoft.com/office/powerpoint/2010/main" val="9867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t>How is Task 1 different from past TRECVID and TAC component tasks</a:t>
            </a:r>
          </a:p>
          <a:p>
            <a:pPr marL="0" lvl="1"/>
            <a:endParaRPr lang="en-US" dirty="0"/>
          </a:p>
          <a:p>
            <a:pPr marL="0" lvl="1"/>
            <a:r>
              <a:rPr lang="en-US" dirty="0"/>
              <a:t>Note that streaming nature of the input does not affect the ground truth in the evaluation.</a:t>
            </a:r>
          </a:p>
          <a:p>
            <a:endParaRPr lang="en-US" dirty="0"/>
          </a:p>
        </p:txBody>
      </p:sp>
      <p:sp>
        <p:nvSpPr>
          <p:cNvPr id="4" name="Slide Number Placeholder 3"/>
          <p:cNvSpPr>
            <a:spLocks noGrp="1"/>
          </p:cNvSpPr>
          <p:nvPr>
            <p:ph type="sldNum" sz="quarter" idx="10"/>
          </p:nvPr>
        </p:nvSpPr>
        <p:spPr/>
        <p:txBody>
          <a:bodyPr/>
          <a:lstStyle/>
          <a:p>
            <a:fld id="{F301F1FE-1AF3-D64C-B83F-A0193798DC5D}" type="slidenum">
              <a:rPr lang="en-US" smtClean="0"/>
              <a:t>13</a:t>
            </a:fld>
            <a:endParaRPr lang="en-US"/>
          </a:p>
        </p:txBody>
      </p:sp>
    </p:spTree>
    <p:extLst>
      <p:ext uri="{BB962C8B-B14F-4D97-AF65-F5344CB8AC3E}">
        <p14:creationId xmlns:p14="http://schemas.microsoft.com/office/powerpoint/2010/main" val="812181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Task 3 is different from anything previously done in KBP and TRECVID</a:t>
            </a:r>
          </a:p>
          <a:p>
            <a:endParaRPr lang="en-US" dirty="0"/>
          </a:p>
        </p:txBody>
      </p:sp>
      <p:sp>
        <p:nvSpPr>
          <p:cNvPr id="4" name="Slide Number Placeholder 3"/>
          <p:cNvSpPr>
            <a:spLocks noGrp="1"/>
          </p:cNvSpPr>
          <p:nvPr>
            <p:ph type="sldNum" sz="quarter" idx="5"/>
          </p:nvPr>
        </p:nvSpPr>
        <p:spPr/>
        <p:txBody>
          <a:bodyPr/>
          <a:lstStyle/>
          <a:p>
            <a:fld id="{F301F1FE-1AF3-D64C-B83F-A0193798DC5D}" type="slidenum">
              <a:rPr lang="en-US" smtClean="0"/>
              <a:t>15</a:t>
            </a:fld>
            <a:endParaRPr lang="en-US"/>
          </a:p>
        </p:txBody>
      </p:sp>
    </p:spTree>
    <p:extLst>
      <p:ext uri="{BB962C8B-B14F-4D97-AF65-F5344CB8AC3E}">
        <p14:creationId xmlns:p14="http://schemas.microsoft.com/office/powerpoint/2010/main" val="128390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Queries generated from LDC annotation files; graph structure isn’t exactly what’s desired (e.g., LDC uses a single relation node to represent two different relations); </a:t>
            </a:r>
          </a:p>
          <a:p>
            <a:r>
              <a:rPr lang="en-US" dirty="0"/>
              <a:t>If following this approach in future, consider using </a:t>
            </a:r>
            <a:r>
              <a:rPr lang="en-US" dirty="0" err="1"/>
              <a:t>NextCentury’s</a:t>
            </a:r>
            <a:r>
              <a:rPr lang="en-US" dirty="0"/>
              <a:t> translation of LDC hypothesis into AIF</a:t>
            </a:r>
          </a:p>
        </p:txBody>
      </p:sp>
      <p:sp>
        <p:nvSpPr>
          <p:cNvPr id="4" name="Slide Number Placeholder 3"/>
          <p:cNvSpPr>
            <a:spLocks noGrp="1"/>
          </p:cNvSpPr>
          <p:nvPr>
            <p:ph type="sldNum" sz="quarter" idx="5"/>
          </p:nvPr>
        </p:nvSpPr>
        <p:spPr/>
        <p:txBody>
          <a:bodyPr/>
          <a:lstStyle/>
          <a:p>
            <a:fld id="{F301F1FE-1AF3-D64C-B83F-A0193798DC5D}" type="slidenum">
              <a:rPr lang="en-US" smtClean="0"/>
              <a:t>23</a:t>
            </a:fld>
            <a:endParaRPr lang="en-US"/>
          </a:p>
        </p:txBody>
      </p:sp>
    </p:spTree>
    <p:extLst>
      <p:ext uri="{BB962C8B-B14F-4D97-AF65-F5344CB8AC3E}">
        <p14:creationId xmlns:p14="http://schemas.microsoft.com/office/powerpoint/2010/main" val="202564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 submitted 2 Task 1b KBs but submitted query responses for only 1 KB</a:t>
            </a:r>
          </a:p>
          <a:p>
            <a:r>
              <a:rPr lang="en-US" dirty="0" err="1"/>
              <a:t>ramfis_aida</a:t>
            </a:r>
            <a:r>
              <a:rPr lang="en-US" dirty="0"/>
              <a:t> submitted 2 Task 2 KBs but submitted query responses for only 1 KB</a:t>
            </a:r>
          </a:p>
        </p:txBody>
      </p:sp>
      <p:sp>
        <p:nvSpPr>
          <p:cNvPr id="4" name="Slide Number Placeholder 3"/>
          <p:cNvSpPr>
            <a:spLocks noGrp="1"/>
          </p:cNvSpPr>
          <p:nvPr>
            <p:ph type="sldNum" sz="quarter" idx="5"/>
          </p:nvPr>
        </p:nvSpPr>
        <p:spPr/>
        <p:txBody>
          <a:bodyPr/>
          <a:lstStyle/>
          <a:p>
            <a:fld id="{F301F1FE-1AF3-D64C-B83F-A0193798DC5D}" type="slidenum">
              <a:rPr lang="en-US" smtClean="0"/>
              <a:t>27</a:t>
            </a:fld>
            <a:endParaRPr lang="en-US"/>
          </a:p>
        </p:txBody>
      </p:sp>
    </p:spTree>
    <p:extLst>
      <p:ext uri="{BB962C8B-B14F-4D97-AF65-F5344CB8AC3E}">
        <p14:creationId xmlns:p14="http://schemas.microsoft.com/office/powerpoint/2010/main" val="119599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7ED0C0-CF0D-A04A-9EA3-B9E8E292421D}"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76383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ED0C0-CF0D-A04A-9EA3-B9E8E292421D}"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35226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ED0C0-CF0D-A04A-9EA3-B9E8E292421D}"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210963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ED0C0-CF0D-A04A-9EA3-B9E8E292421D}"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06B73-879E-7149-81B9-18DBE517912C}"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7819" y="5953051"/>
            <a:ext cx="1904181" cy="806597"/>
          </a:xfrm>
          <a:prstGeom prst="rect">
            <a:avLst/>
          </a:prstGeom>
        </p:spPr>
      </p:pic>
    </p:spTree>
    <p:extLst>
      <p:ext uri="{BB962C8B-B14F-4D97-AF65-F5344CB8AC3E}">
        <p14:creationId xmlns:p14="http://schemas.microsoft.com/office/powerpoint/2010/main" val="181180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7ED0C0-CF0D-A04A-9EA3-B9E8E292421D}"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1259672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7ED0C0-CF0D-A04A-9EA3-B9E8E292421D}" type="datetimeFigureOut">
              <a:rPr lang="en-US" smtClean="0"/>
              <a:t>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142364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7ED0C0-CF0D-A04A-9EA3-B9E8E292421D}" type="datetimeFigureOut">
              <a:rPr lang="en-US" smtClean="0"/>
              <a:t>12/7/18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211133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7ED0C0-CF0D-A04A-9EA3-B9E8E292421D}" type="datetimeFigureOut">
              <a:rPr lang="en-US" smtClean="0"/>
              <a:t>12/7/18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10752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ED0C0-CF0D-A04A-9EA3-B9E8E292421D}" type="datetimeFigureOut">
              <a:rPr lang="en-US" smtClean="0"/>
              <a:t>12/7/18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117318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7ED0C0-CF0D-A04A-9EA3-B9E8E292421D}" type="datetimeFigureOut">
              <a:rPr lang="en-US" smtClean="0"/>
              <a:t>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159795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7ED0C0-CF0D-A04A-9EA3-B9E8E292421D}" type="datetimeFigureOut">
              <a:rPr lang="en-US" smtClean="0"/>
              <a:t>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06B73-879E-7149-81B9-18DBE517912C}" type="slidenum">
              <a:rPr lang="en-US" smtClean="0"/>
              <a:t>‹#›</a:t>
            </a:fld>
            <a:endParaRPr lang="en-US"/>
          </a:p>
        </p:txBody>
      </p:sp>
    </p:spTree>
    <p:extLst>
      <p:ext uri="{BB962C8B-B14F-4D97-AF65-F5344CB8AC3E}">
        <p14:creationId xmlns:p14="http://schemas.microsoft.com/office/powerpoint/2010/main" val="41375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ED0C0-CF0D-A04A-9EA3-B9E8E292421D}" type="datetimeFigureOut">
              <a:rPr lang="en-US" smtClean="0"/>
              <a:t>12/7/18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06B73-879E-7149-81B9-18DBE517912C}" type="slidenum">
              <a:rPr lang="en-US" smtClean="0"/>
              <a:t>‹#›</a:t>
            </a:fld>
            <a:endParaRPr lang="en-US"/>
          </a:p>
        </p:txBody>
      </p:sp>
    </p:spTree>
    <p:extLst>
      <p:ext uri="{BB962C8B-B14F-4D97-AF65-F5344CB8AC3E}">
        <p14:creationId xmlns:p14="http://schemas.microsoft.com/office/powerpoint/2010/main" val="838109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1710027" y="727552"/>
            <a:ext cx="8680505" cy="1188720"/>
          </a:xfrm>
        </p:spPr>
        <p:txBody>
          <a:bodyPr>
            <a:normAutofit/>
          </a:bodyPr>
          <a:lstStyle/>
          <a:p>
            <a:pPr algn="ctr" eaLnBrk="1" hangingPunct="1"/>
            <a:r>
              <a:rPr lang="en-US" altLang="en-US" sz="3600" dirty="0"/>
              <a:t>Overview of the Streaming Multimedia Knowledge Base Population Track</a:t>
            </a:r>
            <a:endParaRPr lang="en-US" altLang="en-US" sz="3600" dirty="0">
              <a:ea typeface="ヒラギノ角ゴ Pro W6" charset="-128"/>
            </a:endParaRPr>
          </a:p>
        </p:txBody>
      </p:sp>
      <p:sp>
        <p:nvSpPr>
          <p:cNvPr id="26626" name="Rectangle 2"/>
          <p:cNvSpPr>
            <a:spLocks noGrp="1" noChangeArrowheads="1"/>
          </p:cNvSpPr>
          <p:nvPr>
            <p:ph idx="1"/>
          </p:nvPr>
        </p:nvSpPr>
        <p:spPr>
          <a:xfrm>
            <a:off x="3518521" y="5202078"/>
            <a:ext cx="5063518" cy="1186332"/>
          </a:xfrm>
        </p:spPr>
        <p:txBody>
          <a:bodyPr>
            <a:normAutofit/>
          </a:bodyPr>
          <a:lstStyle/>
          <a:p>
            <a:pPr marL="0" indent="0">
              <a:buNone/>
            </a:pPr>
            <a:r>
              <a:rPr lang="en-US" altLang="en-US" sz="1980" dirty="0"/>
              <a:t>Oleg </a:t>
            </a:r>
            <a:r>
              <a:rPr lang="en-US" altLang="en-US" sz="1980" dirty="0" err="1"/>
              <a:t>Aulov</a:t>
            </a:r>
            <a:r>
              <a:rPr lang="en-US" altLang="en-US" sz="1980"/>
              <a:t>, George </a:t>
            </a:r>
            <a:r>
              <a:rPr lang="en-US" altLang="en-US" sz="1980" dirty="0" err="1"/>
              <a:t>Awad</a:t>
            </a:r>
            <a:r>
              <a:rPr lang="en-US" altLang="en-US" sz="1980" dirty="0"/>
              <a:t>, </a:t>
            </a:r>
            <a:r>
              <a:rPr lang="en-US" altLang="en-US" sz="1980" dirty="0" err="1"/>
              <a:t>Asad</a:t>
            </a:r>
            <a:r>
              <a:rPr lang="en-US" altLang="en-US" sz="1980" dirty="0"/>
              <a:t> Butt</a:t>
            </a:r>
            <a:r>
              <a:rPr lang="en-US" altLang="en-US" sz="1980" b="1" dirty="0">
                <a:ea typeface="ヒラギノ角ゴ Pro W6" charset="-128"/>
              </a:rPr>
              <a:t>,</a:t>
            </a:r>
            <a:br>
              <a:rPr lang="en-US" altLang="en-US" sz="1980" b="1" dirty="0">
                <a:ea typeface="ヒラギノ角ゴ Pro W6" charset="-128"/>
              </a:rPr>
            </a:br>
            <a:r>
              <a:rPr lang="en-US" altLang="en-US" sz="1980" b="1" dirty="0" err="1"/>
              <a:t>Hoa</a:t>
            </a:r>
            <a:r>
              <a:rPr lang="en-US" altLang="en-US" sz="1980" b="1" dirty="0"/>
              <a:t> Trang Dang</a:t>
            </a:r>
            <a:r>
              <a:rPr lang="en-US" altLang="en-US" sz="1980" dirty="0"/>
              <a:t>, Shahzad Rajput, Ian </a:t>
            </a:r>
            <a:r>
              <a:rPr lang="en-US" altLang="en-US" sz="1980" dirty="0" err="1"/>
              <a:t>Soboroff</a:t>
            </a:r>
            <a:endParaRPr lang="en-US" altLang="en-US" sz="1980" dirty="0"/>
          </a:p>
          <a:p>
            <a:pPr marL="0" indent="0">
              <a:buNone/>
            </a:pPr>
            <a:r>
              <a:rPr lang="en-US" altLang="en-US" sz="1980" i="1" dirty="0"/>
              <a:t>National Institute of Standards and Technology</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788" y="2514045"/>
            <a:ext cx="2883218" cy="216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6"/>
          <p:cNvSpPr>
            <a:spLocks/>
          </p:cNvSpPr>
          <p:nvPr/>
        </p:nvSpPr>
        <p:spPr bwMode="auto">
          <a:xfrm>
            <a:off x="3262118" y="4829175"/>
            <a:ext cx="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ts val="338"/>
              </a:spcBef>
              <a:buClr>
                <a:srgbClr val="A04DA3"/>
              </a:buClr>
              <a:buFont typeface="Georgia" charset="0"/>
              <a:buChar char="•"/>
              <a:defRPr sz="3100">
                <a:solidFill>
                  <a:schemeClr val="tx1"/>
                </a:solidFill>
                <a:latin typeface="Georgia" charset="0"/>
                <a:ea typeface="ＭＳ Ｐゴシック" charset="-128"/>
              </a:defRPr>
            </a:lvl1pPr>
            <a:lvl2pPr marL="742950" indent="-285750">
              <a:spcBef>
                <a:spcPts val="338"/>
              </a:spcBef>
              <a:buClr>
                <a:schemeClr val="accent2"/>
              </a:buClr>
              <a:buFont typeface="Georgia" charset="0"/>
              <a:buChar char="▫"/>
              <a:defRPr sz="2900">
                <a:solidFill>
                  <a:schemeClr val="accent2"/>
                </a:solidFill>
                <a:latin typeface="Georgia" charset="0"/>
                <a:ea typeface="ＭＳ Ｐゴシック" charset="-128"/>
              </a:defRPr>
            </a:lvl2pPr>
            <a:lvl3pPr marL="1143000" indent="-228600">
              <a:spcBef>
                <a:spcPts val="338"/>
              </a:spcBef>
              <a:buClr>
                <a:schemeClr val="accent1"/>
              </a:buClr>
              <a:buFont typeface="Wingdings 2" charset="2"/>
              <a:buChar char=""/>
              <a:defRPr sz="2700">
                <a:solidFill>
                  <a:schemeClr val="accent1"/>
                </a:solidFill>
                <a:latin typeface="Georgia" charset="0"/>
                <a:ea typeface="ＭＳ Ｐゴシック" charset="-128"/>
              </a:defRPr>
            </a:lvl3pPr>
            <a:lvl4pPr marL="1600200" indent="-228600">
              <a:spcBef>
                <a:spcPts val="338"/>
              </a:spcBef>
              <a:buClr>
                <a:schemeClr val="accent1"/>
              </a:buClr>
              <a:buFont typeface="Wingdings 2" charset="2"/>
              <a:buChar char=""/>
              <a:defRPr sz="2400">
                <a:solidFill>
                  <a:schemeClr val="accent1"/>
                </a:solidFill>
                <a:latin typeface="Georgia" charset="0"/>
                <a:ea typeface="ＭＳ Ｐゴシック" charset="-128"/>
              </a:defRPr>
            </a:lvl4pPr>
            <a:lvl5pPr marL="2057400" indent="-228600">
              <a:spcBef>
                <a:spcPts val="338"/>
              </a:spcBef>
              <a:buClr>
                <a:srgbClr val="A04DA3"/>
              </a:buClr>
              <a:buFont typeface="Georgia" charset="0"/>
              <a:buChar char="▫"/>
              <a:defRPr sz="22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buChar char="▫"/>
              <a:defRPr sz="22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buChar char="▫"/>
              <a:defRPr sz="22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buChar char="▫"/>
              <a:defRPr sz="22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buChar char="▫"/>
              <a:defRPr sz="2200">
                <a:solidFill>
                  <a:srgbClr val="A04DA3"/>
                </a:solidFill>
                <a:latin typeface="Georgia" charset="0"/>
                <a:ea typeface="ＭＳ Ｐゴシック" charset="-128"/>
              </a:defRPr>
            </a:lvl9pPr>
          </a:lstStyle>
          <a:p>
            <a:pPr algn="ctr" eaLnBrk="1" hangingPunct="1">
              <a:spcBef>
                <a:spcPct val="0"/>
              </a:spcBef>
              <a:buClrTx/>
              <a:buFontTx/>
              <a:buNone/>
            </a:pPr>
            <a:endParaRPr lang="en-US" altLang="en-US" sz="2880" dirty="0">
              <a:latin typeface="Gill Sans" charset="0"/>
              <a:ea typeface="ヒラギノ角ゴ Pro W3" charset="-128"/>
            </a:endParaRPr>
          </a:p>
        </p:txBody>
      </p:sp>
      <p:pic>
        <p:nvPicPr>
          <p:cNvPr id="2" name="Picture 1"/>
          <p:cNvPicPr>
            <a:picLocks noChangeAspect="1"/>
          </p:cNvPicPr>
          <p:nvPr/>
        </p:nvPicPr>
        <p:blipFill rotWithShape="1">
          <a:blip r:embed="rId4"/>
          <a:srcRect r="45200"/>
          <a:stretch/>
        </p:blipFill>
        <p:spPr>
          <a:xfrm>
            <a:off x="1942994" y="2289175"/>
            <a:ext cx="3479800" cy="2540000"/>
          </a:xfrm>
          <a:prstGeom prst="rect">
            <a:avLst/>
          </a:prstGeom>
        </p:spPr>
      </p:pic>
    </p:spTree>
    <p:extLst>
      <p:ext uri="{BB962C8B-B14F-4D97-AF65-F5344CB8AC3E}">
        <p14:creationId xmlns:p14="http://schemas.microsoft.com/office/powerpoint/2010/main" val="125373142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3: Generating Coherent Hypotheses</a:t>
            </a:r>
          </a:p>
        </p:txBody>
      </p:sp>
      <p:sp>
        <p:nvSpPr>
          <p:cNvPr id="3" name="Content Placeholder 2"/>
          <p:cNvSpPr>
            <a:spLocks noGrp="1"/>
          </p:cNvSpPr>
          <p:nvPr>
            <p:ph idx="1"/>
          </p:nvPr>
        </p:nvSpPr>
        <p:spPr>
          <a:xfrm>
            <a:off x="4339988" y="1825625"/>
            <a:ext cx="7013812" cy="4351338"/>
          </a:xfrm>
        </p:spPr>
        <p:txBody>
          <a:bodyPr>
            <a:normAutofit/>
          </a:bodyPr>
          <a:lstStyle/>
          <a:p>
            <a:r>
              <a:rPr lang="en-US" dirty="0"/>
              <a:t>Generate semantically coherent hypotheses from TA2 KBs.</a:t>
            </a:r>
          </a:p>
          <a:p>
            <a:r>
              <a:rPr lang="en-US" dirty="0"/>
              <a:t>Evaluate by Gricean Maxims to measure semantic coherence</a:t>
            </a:r>
          </a:p>
          <a:p>
            <a:pPr lvl="1"/>
            <a:r>
              <a:rPr lang="en-US" dirty="0"/>
              <a:t>Operationalize by alignment with reference hypothesis</a:t>
            </a:r>
          </a:p>
          <a:p>
            <a:pPr lvl="1"/>
            <a:r>
              <a:rPr lang="en-US" dirty="0"/>
              <a:t>Maxim of Quality evaluated by queries (with entry points) and assessment of justifications</a:t>
            </a:r>
          </a:p>
          <a:p>
            <a:pPr lvl="2"/>
            <a:r>
              <a:rPr lang="en-US" dirty="0"/>
              <a:t>Queries target KEs needed to produce semantically coherent hypotheses</a:t>
            </a:r>
          </a:p>
          <a:p>
            <a:r>
              <a:rPr lang="en-US" dirty="0"/>
              <a:t>AIDA-internal evaluation pilot in 2018.</a:t>
            </a:r>
          </a:p>
        </p:txBody>
      </p:sp>
      <p:pic>
        <p:nvPicPr>
          <p:cNvPr id="5" name="Picture 4" descr="aida_framework.jpg">
            <a:extLst>
              <a:ext uri="{FF2B5EF4-FFF2-40B4-BE49-F238E27FC236}">
                <a16:creationId xmlns:a16="http://schemas.microsoft.com/office/drawing/2014/main" id="{1F2E4CD2-E67A-4E1C-A656-BE6FF9E18306}"/>
              </a:ext>
            </a:extLst>
          </p:cNvPr>
          <p:cNvPicPr>
            <a:picLocks noChangeAspect="1"/>
          </p:cNvPicPr>
          <p:nvPr/>
        </p:nvPicPr>
        <p:blipFill rotWithShape="1">
          <a:blip r:embed="rId2"/>
          <a:srcRect l="62499"/>
          <a:stretch/>
        </p:blipFill>
        <p:spPr>
          <a:xfrm>
            <a:off x="245659" y="2350233"/>
            <a:ext cx="3639479" cy="3302122"/>
          </a:xfrm>
          <a:prstGeom prst="rect">
            <a:avLst/>
          </a:prstGeom>
        </p:spPr>
      </p:pic>
    </p:spTree>
    <p:extLst>
      <p:ext uri="{BB962C8B-B14F-4D97-AF65-F5344CB8AC3E}">
        <p14:creationId xmlns:p14="http://schemas.microsoft.com/office/powerpoint/2010/main" val="134600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Historical TRECVID tasks relevant to SM-KBP</a:t>
            </a:r>
          </a:p>
        </p:txBody>
      </p:sp>
      <p:sp>
        <p:nvSpPr>
          <p:cNvPr id="14" name="Content Placeholder 13"/>
          <p:cNvSpPr>
            <a:spLocks noGrp="1"/>
          </p:cNvSpPr>
          <p:nvPr>
            <p:ph idx="1"/>
          </p:nvPr>
        </p:nvSpPr>
        <p:spPr>
          <a:xfrm>
            <a:off x="838200" y="1595779"/>
            <a:ext cx="10819129" cy="5156203"/>
          </a:xfrm>
        </p:spPr>
        <p:txBody>
          <a:bodyPr>
            <a:normAutofit fontScale="62500" lnSpcReduction="20000"/>
          </a:bodyPr>
          <a:lstStyle/>
          <a:p>
            <a:r>
              <a:rPr lang="en-US" dirty="0"/>
              <a:t>High-level feature extraction / Semantic Indexing: Given a standard set of shot boundaries and a list of feature (concepts) definitions, return a ranked list of shots according to the highest possibility of detecting the presence of each feature</a:t>
            </a:r>
          </a:p>
          <a:p>
            <a:r>
              <a:rPr lang="en-US" dirty="0"/>
              <a:t>Ad-hoc Video Search: Given a statement of information need, return a ranked list of shots which best satisfy the need; similar to semantic indexing, but with complex concepts (combination of concepts); e.g., find group of children playing frisbee in a park.</a:t>
            </a:r>
          </a:p>
          <a:p>
            <a:r>
              <a:rPr lang="en-US" dirty="0"/>
              <a:t>Surveillance event detection: detect a set of predefined events and identify their occurrences temporally</a:t>
            </a:r>
          </a:p>
          <a:p>
            <a:r>
              <a:rPr lang="en-US" dirty="0"/>
              <a:t>Instance Search: Given a collection of test videos, a master shot reference, and a collection of queries that delimit a person, object, or place entity in some example video, locate for each query the 1000 shots most likely to contain a recognizable instance of the entity [SM-KBP Task 2 cross-doc </a:t>
            </a:r>
            <a:r>
              <a:rPr lang="en-US" dirty="0" err="1"/>
              <a:t>coref</a:t>
            </a:r>
            <a:r>
              <a:rPr lang="en-US" dirty="0"/>
              <a:t>]</a:t>
            </a:r>
          </a:p>
          <a:p>
            <a:r>
              <a:rPr lang="en-US" dirty="0"/>
              <a:t>Multimedia Event Detection: Given a collection of test videos and a list of test events, indicate whether each of the test events is present anywhere in each of the test videos and give the strength of evidence for each such judgment</a:t>
            </a:r>
          </a:p>
          <a:p>
            <a:r>
              <a:rPr lang="en-US" dirty="0"/>
              <a:t>Localization: Given a video shot, Determine the presence of a concept temporally within the shot, with respect to a subset of the frames comprised by the shot, and, spatially, for each such frame that contains the concept, to a bounding rectangle [SM-KBP provenance bounding box]</a:t>
            </a:r>
          </a:p>
          <a:p>
            <a:r>
              <a:rPr lang="en-US" dirty="0"/>
              <a:t>Video-to-Text: Given a set of 2000 URLs of Twitter (Vine) videos and sets of text descriptions (each composed of 2000 sentences), automatically generate for each video URL a text description [SM-KBP fringe types associated with image/video shots]</a:t>
            </a:r>
          </a:p>
        </p:txBody>
      </p:sp>
    </p:spTree>
    <p:extLst>
      <p:ext uri="{BB962C8B-B14F-4D97-AF65-F5344CB8AC3E}">
        <p14:creationId xmlns:p14="http://schemas.microsoft.com/office/powerpoint/2010/main" val="18706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TAC KBP tasks relevant to SM-KBP</a:t>
            </a:r>
          </a:p>
        </p:txBody>
      </p:sp>
      <p:sp>
        <p:nvSpPr>
          <p:cNvPr id="3" name="Content Placeholder 2"/>
          <p:cNvSpPr>
            <a:spLocks noGrp="1"/>
          </p:cNvSpPr>
          <p:nvPr>
            <p:ph idx="1"/>
          </p:nvPr>
        </p:nvSpPr>
        <p:spPr>
          <a:xfrm>
            <a:off x="838200" y="1446415"/>
            <a:ext cx="10515600" cy="5037512"/>
          </a:xfrm>
        </p:spPr>
        <p:txBody>
          <a:bodyPr>
            <a:normAutofit fontScale="55000" lnSpcReduction="20000"/>
          </a:bodyPr>
          <a:lstStyle/>
          <a:p>
            <a:pPr marL="0" indent="0">
              <a:buNone/>
            </a:pPr>
            <a:endParaRPr lang="en-US" dirty="0"/>
          </a:p>
          <a:p>
            <a:r>
              <a:rPr lang="en-US" sz="3800" dirty="0">
                <a:solidFill>
                  <a:srgbClr val="C00000"/>
                </a:solidFill>
              </a:rPr>
              <a:t>Entity Discovery and Linking: extract all name and nominal entity mentions, label the entity type, and either link the mention to an entity node in the reference KB or cluster it with other mentions of the same entity</a:t>
            </a:r>
          </a:p>
          <a:p>
            <a:r>
              <a:rPr lang="en-US" sz="3800" dirty="0">
                <a:solidFill>
                  <a:srgbClr val="C00000"/>
                </a:solidFill>
              </a:rPr>
              <a:t>Slot Filling: extract attributes (i.e., fill in “slots”) for a given entity</a:t>
            </a:r>
          </a:p>
          <a:p>
            <a:r>
              <a:rPr lang="en-US" sz="3800" dirty="0"/>
              <a:t>Temporal Slot Filling: determine the range of start and end dates for when a given relation holds true</a:t>
            </a:r>
          </a:p>
          <a:p>
            <a:r>
              <a:rPr lang="en-US" sz="3800" dirty="0"/>
              <a:t>Event Nugget Detection and Coreference: for each document, extract all event mentions and determine which mentions are </a:t>
            </a:r>
            <a:r>
              <a:rPr lang="en-US" sz="3800" dirty="0" err="1"/>
              <a:t>coreferent</a:t>
            </a:r>
            <a:endParaRPr lang="en-US" sz="3800" dirty="0"/>
          </a:p>
          <a:p>
            <a:r>
              <a:rPr lang="en-US" sz="3800" dirty="0">
                <a:solidFill>
                  <a:srgbClr val="C00000"/>
                </a:solidFill>
              </a:rPr>
              <a:t>Event Argument Extraction and Linking: for each document, identify entities that participate in an event and their role, and group together participants in the same event into event frames</a:t>
            </a:r>
          </a:p>
          <a:p>
            <a:r>
              <a:rPr lang="en-US" sz="3800" dirty="0"/>
              <a:t>Targeted Belief and Sentiment Detection: d</a:t>
            </a:r>
            <a:r>
              <a:rPr lang="en-US" altLang="en-US" sz="3800" dirty="0">
                <a:solidFill>
                  <a:srgbClr val="000000"/>
                </a:solidFill>
              </a:rPr>
              <a:t>etect belief (Committed, Non-Committed, Reported) and sentiment (positive, negative), including source entities and targets</a:t>
            </a:r>
          </a:p>
          <a:p>
            <a:r>
              <a:rPr lang="en-US" altLang="en-US" sz="3800" dirty="0">
                <a:solidFill>
                  <a:srgbClr val="C00000"/>
                </a:solidFill>
              </a:rPr>
              <a:t>Cold Start KB Construction: </a:t>
            </a:r>
            <a:r>
              <a:rPr lang="en-US" sz="3800" dirty="0">
                <a:solidFill>
                  <a:srgbClr val="C00000"/>
                </a:solidFill>
              </a:rPr>
              <a:t>Given a document collection and KB schema, construct a KB from scratch containing all KB elements found in the documents</a:t>
            </a:r>
            <a:endParaRPr lang="en-US" altLang="en-US" sz="3800" dirty="0">
              <a:solidFill>
                <a:srgbClr val="C00000"/>
              </a:solidFill>
            </a:endParaRPr>
          </a:p>
          <a:p>
            <a:endParaRPr lang="en-US" dirty="0"/>
          </a:p>
        </p:txBody>
      </p:sp>
    </p:spTree>
    <p:extLst>
      <p:ext uri="{BB962C8B-B14F-4D97-AF65-F5344CB8AC3E}">
        <p14:creationId xmlns:p14="http://schemas.microsoft.com/office/powerpoint/2010/main" val="163008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16" y="365126"/>
            <a:ext cx="11210707" cy="1325563"/>
          </a:xfrm>
        </p:spPr>
        <p:txBody>
          <a:bodyPr>
            <a:normAutofit/>
          </a:bodyPr>
          <a:lstStyle/>
          <a:p>
            <a:r>
              <a:rPr lang="en-US" sz="4000" dirty="0"/>
              <a:t>Task 1: New challenges for TAC/TRECVID components</a:t>
            </a:r>
          </a:p>
        </p:txBody>
      </p:sp>
      <p:sp>
        <p:nvSpPr>
          <p:cNvPr id="3" name="Content Placeholder 2"/>
          <p:cNvSpPr>
            <a:spLocks noGrp="1"/>
          </p:cNvSpPr>
          <p:nvPr>
            <p:ph idx="1"/>
          </p:nvPr>
        </p:nvSpPr>
        <p:spPr>
          <a:xfrm>
            <a:off x="838199" y="1545545"/>
            <a:ext cx="10889343" cy="4351338"/>
          </a:xfrm>
        </p:spPr>
        <p:txBody>
          <a:bodyPr>
            <a:noAutofit/>
          </a:bodyPr>
          <a:lstStyle/>
          <a:p>
            <a:pPr>
              <a:buClr>
                <a:schemeClr val="tx1"/>
              </a:buClr>
            </a:pPr>
            <a:r>
              <a:rPr lang="en-US" dirty="0"/>
              <a:t>Multimedia, Multilingual: Each document can contain a mix of text, speech, image, video; English plus 1-2 foreign languages</a:t>
            </a:r>
          </a:p>
          <a:p>
            <a:r>
              <a:rPr lang="en-US" dirty="0"/>
              <a:t>Extract all mentions of all instances of a class of entities; e.g., all mentions of persons, grouped together by person</a:t>
            </a:r>
          </a:p>
          <a:p>
            <a:pPr lvl="1"/>
            <a:r>
              <a:rPr lang="en-US" dirty="0"/>
              <a:t>not the same as instance search; no query at extraction time. </a:t>
            </a:r>
          </a:p>
          <a:p>
            <a:r>
              <a:rPr lang="en-US" dirty="0"/>
              <a:t>Streaming input</a:t>
            </a:r>
          </a:p>
          <a:p>
            <a:pPr lvl="1"/>
            <a:r>
              <a:rPr lang="en-US" dirty="0"/>
              <a:t>Can’t go back to reanalyze raw docs</a:t>
            </a:r>
          </a:p>
          <a:p>
            <a:r>
              <a:rPr lang="en-US" dirty="0"/>
              <a:t>Multiple hypotheses and interpretations</a:t>
            </a:r>
          </a:p>
          <a:p>
            <a:pPr lvl="1"/>
            <a:r>
              <a:rPr lang="en-US" dirty="0"/>
              <a:t>TA1 outputs all possible extractions and interpretations, not just the most confident ones</a:t>
            </a:r>
          </a:p>
          <a:p>
            <a:pPr lvl="1"/>
            <a:r>
              <a:rPr lang="en-US" dirty="0"/>
              <a:t>Task 1b extraction from data items may be conditioned on “what-if” hypothesis</a:t>
            </a:r>
          </a:p>
          <a:p>
            <a:pPr lvl="1"/>
            <a:endParaRPr lang="en-US" dirty="0"/>
          </a:p>
          <a:p>
            <a:pPr lvl="1"/>
            <a:endParaRPr lang="en-US" dirty="0"/>
          </a:p>
        </p:txBody>
      </p:sp>
    </p:spTree>
    <p:extLst>
      <p:ext uri="{BB962C8B-B14F-4D97-AF65-F5344CB8AC3E}">
        <p14:creationId xmlns:p14="http://schemas.microsoft.com/office/powerpoint/2010/main" val="863979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2: New challenges for Cold Start KBP</a:t>
            </a:r>
          </a:p>
        </p:txBody>
      </p:sp>
      <p:sp>
        <p:nvSpPr>
          <p:cNvPr id="3" name="Content Placeholder 2"/>
          <p:cNvSpPr>
            <a:spLocks noGrp="1"/>
          </p:cNvSpPr>
          <p:nvPr>
            <p:ph idx="1"/>
          </p:nvPr>
        </p:nvSpPr>
        <p:spPr>
          <a:xfrm>
            <a:off x="838199" y="1545545"/>
            <a:ext cx="10889343" cy="4351338"/>
          </a:xfrm>
        </p:spPr>
        <p:txBody>
          <a:bodyPr>
            <a:noAutofit/>
          </a:bodyPr>
          <a:lstStyle/>
          <a:p>
            <a:endParaRPr lang="en-US" dirty="0"/>
          </a:p>
          <a:p>
            <a:r>
              <a:rPr lang="en-US" dirty="0"/>
              <a:t>Streaming input</a:t>
            </a:r>
          </a:p>
          <a:p>
            <a:pPr lvl="1"/>
            <a:r>
              <a:rPr lang="en-US" dirty="0"/>
              <a:t>TA2 has no access to raw data items to assist in fusing incoming KEs with existing KB; can only use what’s represented in the incoming TA1 KEs and existing TA2 KB</a:t>
            </a:r>
          </a:p>
          <a:p>
            <a:pPr lvl="2"/>
            <a:r>
              <a:rPr lang="en-US" dirty="0"/>
              <a:t>Puts onus on representation of KEs that preserves meaning without revealing source documents</a:t>
            </a:r>
          </a:p>
          <a:p>
            <a:r>
              <a:rPr lang="en-US" dirty="0"/>
              <a:t>Multiple hypotheses and interpretations</a:t>
            </a:r>
          </a:p>
          <a:p>
            <a:pPr lvl="1"/>
            <a:r>
              <a:rPr lang="en-US" dirty="0"/>
              <a:t>TA2 KB must maintain all possible KEs (even low-confidence KEs) in order to support creation of multiple hypotheses and disparate interpretations</a:t>
            </a:r>
          </a:p>
          <a:p>
            <a:pPr lvl="1"/>
            <a:r>
              <a:rPr lang="en-US" dirty="0"/>
              <a:t>(TA2 KEs and confidences theoretically could be conditioned on hypothesis in future, but for 2018 the TA2 KB is independent of any “what if” hypotheses.)</a:t>
            </a:r>
          </a:p>
          <a:p>
            <a:pPr lvl="1"/>
            <a:endParaRPr lang="en-US" dirty="0"/>
          </a:p>
          <a:p>
            <a:pPr lvl="1"/>
            <a:endParaRPr lang="en-US" dirty="0"/>
          </a:p>
        </p:txBody>
      </p:sp>
    </p:spTree>
    <p:extLst>
      <p:ext uri="{BB962C8B-B14F-4D97-AF65-F5344CB8AC3E}">
        <p14:creationId xmlns:p14="http://schemas.microsoft.com/office/powerpoint/2010/main" val="122553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3: New challenges</a:t>
            </a:r>
          </a:p>
        </p:txBody>
      </p:sp>
      <p:sp>
        <p:nvSpPr>
          <p:cNvPr id="3" name="Content Placeholder 2"/>
          <p:cNvSpPr>
            <a:spLocks noGrp="1"/>
          </p:cNvSpPr>
          <p:nvPr>
            <p:ph idx="1"/>
          </p:nvPr>
        </p:nvSpPr>
        <p:spPr>
          <a:xfrm>
            <a:off x="838199" y="1545545"/>
            <a:ext cx="10889343" cy="4351338"/>
          </a:xfrm>
        </p:spPr>
        <p:txBody>
          <a:bodyPr>
            <a:noAutofit/>
          </a:bodyPr>
          <a:lstStyle/>
          <a:p>
            <a:pPr>
              <a:buClr>
                <a:schemeClr val="tx1"/>
              </a:buClr>
              <a:buFont typeface="Arial" charset="0"/>
              <a:buChar char="•"/>
            </a:pPr>
            <a:r>
              <a:rPr lang="en-US" dirty="0"/>
              <a:t>Wade through alternative interpretations from large TA2 KB, identify semantically coherent set of KEs to form each hypothesis</a:t>
            </a:r>
          </a:p>
          <a:p>
            <a:pPr lvl="1">
              <a:buClr>
                <a:schemeClr val="tx1"/>
              </a:buClr>
              <a:buFont typeface="Arial" charset="0"/>
              <a:buChar char="•"/>
            </a:pPr>
            <a:r>
              <a:rPr lang="en-US" dirty="0"/>
              <a:t>Which KEs (events, relations, event arguments, etc.) can be true at same time? </a:t>
            </a:r>
          </a:p>
          <a:p>
            <a:pPr lvl="1">
              <a:buClr>
                <a:schemeClr val="tx1"/>
              </a:buClr>
              <a:buFont typeface="Arial" charset="0"/>
              <a:buChar char="•"/>
            </a:pPr>
            <a:r>
              <a:rPr lang="en-US" dirty="0"/>
              <a:t>Which alternative coreference of entities and events make sense?</a:t>
            </a:r>
          </a:p>
          <a:p>
            <a:pPr>
              <a:buClr>
                <a:schemeClr val="tx1"/>
              </a:buClr>
              <a:buFont typeface="Arial" charset="0"/>
              <a:buChar char="•"/>
            </a:pPr>
            <a:r>
              <a:rPr lang="en-US" dirty="0"/>
              <a:t>Hypotheses can be viewed as structured summaries of the data </a:t>
            </a:r>
            <a:r>
              <a:rPr lang="en-US" dirty="0">
                <a:sym typeface="Wingdings" pitchFamily="2" charset="2"/>
              </a:rPr>
              <a:t>  Draw on experience with DUC and TAC Summarization track</a:t>
            </a:r>
            <a:r>
              <a:rPr lang="en-US" dirty="0"/>
              <a:t> </a:t>
            </a:r>
          </a:p>
          <a:p>
            <a:pPr lvl="1">
              <a:buClr>
                <a:schemeClr val="tx1"/>
              </a:buClr>
              <a:buFont typeface="Arial" charset="0"/>
              <a:buChar char="•"/>
            </a:pPr>
            <a:r>
              <a:rPr lang="en-US" dirty="0"/>
              <a:t>Summaries guided by facets</a:t>
            </a:r>
          </a:p>
          <a:p>
            <a:pPr lvl="1">
              <a:buClr>
                <a:schemeClr val="tx1"/>
              </a:buClr>
              <a:buFont typeface="Arial" charset="0"/>
              <a:buChar char="•"/>
            </a:pPr>
            <a:r>
              <a:rPr lang="en-US" dirty="0"/>
              <a:t>Comparison of submitted summaries to reference summaries</a:t>
            </a:r>
          </a:p>
          <a:p>
            <a:pPr>
              <a:buClr>
                <a:schemeClr val="tx1"/>
              </a:buClr>
              <a:buFont typeface="Arial" charset="0"/>
              <a:buChar char="•"/>
            </a:pPr>
            <a:r>
              <a:rPr lang="en-US" dirty="0"/>
              <a:t>Also assess justifications to ensure assertions are grounded in data</a:t>
            </a:r>
          </a:p>
          <a:p>
            <a:pPr lvl="1"/>
            <a:endParaRPr lang="en-US" dirty="0"/>
          </a:p>
        </p:txBody>
      </p:sp>
    </p:spTree>
    <p:extLst>
      <p:ext uri="{BB962C8B-B14F-4D97-AF65-F5344CB8AC3E}">
        <p14:creationId xmlns:p14="http://schemas.microsoft.com/office/powerpoint/2010/main" val="1400304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0E47-EA1B-F146-A862-28C794F1F8F8}"/>
              </a:ext>
            </a:extLst>
          </p:cNvPr>
          <p:cNvSpPr>
            <a:spLocks noGrp="1"/>
          </p:cNvSpPr>
          <p:nvPr>
            <p:ph type="title"/>
          </p:nvPr>
        </p:nvSpPr>
        <p:spPr/>
        <p:txBody>
          <a:bodyPr/>
          <a:lstStyle/>
          <a:p>
            <a:r>
              <a:rPr lang="en-US" dirty="0"/>
              <a:t>M9: Laying the groundwork for M18</a:t>
            </a:r>
          </a:p>
        </p:txBody>
      </p:sp>
      <p:sp>
        <p:nvSpPr>
          <p:cNvPr id="3" name="Content Placeholder 2">
            <a:extLst>
              <a:ext uri="{FF2B5EF4-FFF2-40B4-BE49-F238E27FC236}">
                <a16:creationId xmlns:a16="http://schemas.microsoft.com/office/drawing/2014/main" id="{2C98F939-91A5-3444-86F7-27E34CB6CC4C}"/>
              </a:ext>
            </a:extLst>
          </p:cNvPr>
          <p:cNvSpPr>
            <a:spLocks noGrp="1"/>
          </p:cNvSpPr>
          <p:nvPr>
            <p:ph idx="1"/>
          </p:nvPr>
        </p:nvSpPr>
        <p:spPr/>
        <p:txBody>
          <a:bodyPr>
            <a:normAutofit fontScale="92500" lnSpcReduction="20000"/>
          </a:bodyPr>
          <a:lstStyle/>
          <a:p>
            <a:r>
              <a:rPr lang="en-US" dirty="0"/>
              <a:t>Define range of tasks to be evaluated, explore options for evaluation process (evaluation plan)</a:t>
            </a:r>
          </a:p>
          <a:p>
            <a:r>
              <a:rPr lang="en-US" dirty="0"/>
              <a:t>Define features that can be passed from TA1 to TA2 and TA3</a:t>
            </a:r>
          </a:p>
          <a:p>
            <a:r>
              <a:rPr lang="en-US" dirty="0"/>
              <a:t>Define AIDA Interchange Format (AIF): RDF turtle representation of knowledge elements and graphs</a:t>
            </a:r>
          </a:p>
          <a:p>
            <a:pPr lvl="1"/>
            <a:r>
              <a:rPr lang="en-US" dirty="0"/>
              <a:t>AIF allows flexibility of representation, to allow TAs to explore research avenues in simultaneous representation of multiple interpretations</a:t>
            </a:r>
          </a:p>
          <a:p>
            <a:pPr lvl="1"/>
            <a:r>
              <a:rPr lang="en-US" dirty="0"/>
              <a:t>Evaluation requires a more restricted version of AIF that enforces greater standardization of representation across teams.</a:t>
            </a:r>
          </a:p>
          <a:p>
            <a:r>
              <a:rPr lang="en-US" dirty="0"/>
              <a:t>Run pilot on pre-existing “seedling” ontology and annotations from LDC, even though guidelines for producing seedling annotations were developed before AIDA program kick-off</a:t>
            </a:r>
          </a:p>
          <a:p>
            <a:pPr lvl="1"/>
            <a:r>
              <a:rPr lang="en-US" dirty="0"/>
              <a:t>In the process, identify gaps and required extensions for M18 evaluation</a:t>
            </a:r>
          </a:p>
        </p:txBody>
      </p:sp>
    </p:spTree>
    <p:extLst>
      <p:ext uri="{BB962C8B-B14F-4D97-AF65-F5344CB8AC3E}">
        <p14:creationId xmlns:p14="http://schemas.microsoft.com/office/powerpoint/2010/main" val="1253734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features allowed in KB representation</a:t>
            </a:r>
          </a:p>
        </p:txBody>
      </p:sp>
      <p:sp>
        <p:nvSpPr>
          <p:cNvPr id="3" name="Content Placeholder 2"/>
          <p:cNvSpPr>
            <a:spLocks noGrp="1"/>
          </p:cNvSpPr>
          <p:nvPr>
            <p:ph idx="1"/>
          </p:nvPr>
        </p:nvSpPr>
        <p:spPr/>
        <p:txBody>
          <a:bodyPr>
            <a:normAutofit fontScale="92500" lnSpcReduction="20000"/>
          </a:bodyPr>
          <a:lstStyle/>
          <a:p>
            <a:r>
              <a:rPr lang="en-US" dirty="0"/>
              <a:t>AIDA: “Although there may be need for some natural language, image thumbnails, </a:t>
            </a:r>
            <a:r>
              <a:rPr lang="en-US" dirty="0" err="1"/>
              <a:t>featurized</a:t>
            </a:r>
            <a:r>
              <a:rPr lang="en-US" dirty="0"/>
              <a:t> media, etc. in the KB for reference, registration, or matching purposes, it is expected that most of the assertions in the KB will be expressible in the structured representation, with elements derived from an ontology.”</a:t>
            </a:r>
          </a:p>
          <a:p>
            <a:r>
              <a:rPr lang="en-US" dirty="0"/>
              <a:t>Features accessible to TA2/TA3 in KE cannot be document-level content features.  Allowable features include</a:t>
            </a:r>
          </a:p>
          <a:p>
            <a:pPr lvl="1"/>
            <a:r>
              <a:rPr lang="en-US" dirty="0"/>
              <a:t>Timestamps of supporting docs, and links to docs (but can’t read docs)</a:t>
            </a:r>
          </a:p>
          <a:p>
            <a:pPr lvl="1"/>
            <a:r>
              <a:rPr lang="en-US" dirty="0"/>
              <a:t>Ontology types (evaluated) and fringe subtypes (not evaluated) for KE</a:t>
            </a:r>
          </a:p>
          <a:p>
            <a:pPr lvl="1"/>
            <a:r>
              <a:rPr lang="en-US" dirty="0"/>
              <a:t>Fringe subtypes (not evaluated) for images and video shots</a:t>
            </a:r>
          </a:p>
          <a:p>
            <a:pPr lvl="1"/>
            <a:r>
              <a:rPr lang="en-US" dirty="0"/>
              <a:t>Strings (</a:t>
            </a:r>
            <a:r>
              <a:rPr lang="en-US" dirty="0" err="1"/>
              <a:t>hasName</a:t>
            </a:r>
            <a:r>
              <a:rPr lang="en-US" dirty="0"/>
              <a:t>, </a:t>
            </a:r>
            <a:r>
              <a:rPr lang="en-US" dirty="0" err="1"/>
              <a:t>numericalValue</a:t>
            </a:r>
            <a:r>
              <a:rPr lang="en-US" dirty="0"/>
              <a:t>, </a:t>
            </a:r>
            <a:r>
              <a:rPr lang="en-US" dirty="0" err="1"/>
              <a:t>textValue</a:t>
            </a:r>
            <a:r>
              <a:rPr lang="en-US" dirty="0"/>
              <a:t> properties) for certain entity/filler types</a:t>
            </a:r>
          </a:p>
          <a:p>
            <a:pPr lvl="1"/>
            <a:r>
              <a:rPr lang="en-US" dirty="0"/>
              <a:t>Vectorized representation of the KE</a:t>
            </a:r>
          </a:p>
          <a:p>
            <a:endParaRPr lang="en-US" dirty="0"/>
          </a:p>
          <a:p>
            <a:endParaRPr lang="en-US" dirty="0"/>
          </a:p>
        </p:txBody>
      </p:sp>
    </p:spTree>
    <p:extLst>
      <p:ext uri="{BB962C8B-B14F-4D97-AF65-F5344CB8AC3E}">
        <p14:creationId xmlns:p14="http://schemas.microsoft.com/office/powerpoint/2010/main" val="153177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91191" cy="1325563"/>
          </a:xfrm>
        </p:spPr>
        <p:txBody>
          <a:bodyPr>
            <a:normAutofit/>
          </a:bodyPr>
          <a:lstStyle/>
          <a:p>
            <a:r>
              <a:rPr lang="en-US" sz="4000" dirty="0"/>
              <a:t>Defined Representation (AIDA Interchange Format)</a:t>
            </a:r>
          </a:p>
        </p:txBody>
      </p:sp>
      <p:sp>
        <p:nvSpPr>
          <p:cNvPr id="3" name="Content Placeholder 2"/>
          <p:cNvSpPr>
            <a:spLocks noGrp="1"/>
          </p:cNvSpPr>
          <p:nvPr>
            <p:ph idx="1"/>
          </p:nvPr>
        </p:nvSpPr>
        <p:spPr/>
        <p:txBody>
          <a:bodyPr>
            <a:normAutofit/>
          </a:bodyPr>
          <a:lstStyle/>
          <a:p>
            <a:r>
              <a:rPr lang="en-US" dirty="0"/>
              <a:t>Knowledge Element (KE) is a structured representation of entities, relations, events, etc. represented as an augmented triple:</a:t>
            </a:r>
          </a:p>
          <a:p>
            <a:pPr marL="0" indent="0">
              <a:buNone/>
            </a:pPr>
            <a:r>
              <a:rPr lang="en-US" dirty="0"/>
              <a:t>	(predicate, arg1, arg2, provenance, confidence)</a:t>
            </a:r>
          </a:p>
          <a:p>
            <a:r>
              <a:rPr lang="en-US" dirty="0"/>
              <a:t>Provenance is a set of justifications, with justification-level confidence</a:t>
            </a:r>
          </a:p>
          <a:p>
            <a:r>
              <a:rPr lang="en-US" dirty="0"/>
              <a:t>KE-level confidence is explicitly provided by TA1 and TA2, and is an aggregation of justification-level confidences</a:t>
            </a:r>
          </a:p>
          <a:p>
            <a:r>
              <a:rPr lang="en-US" dirty="0"/>
              <a:t>KB contains conflicting KEs (as found in the raw documents)</a:t>
            </a:r>
          </a:p>
          <a:p>
            <a:pPr lvl="1"/>
            <a:r>
              <a:rPr lang="en-US" dirty="0"/>
              <a:t>Representation – not reconciliation – of conflicts</a:t>
            </a:r>
          </a:p>
          <a:p>
            <a:pPr marL="0" indent="0">
              <a:buNone/>
            </a:pPr>
            <a:endParaRPr lang="en-US" dirty="0"/>
          </a:p>
        </p:txBody>
      </p:sp>
    </p:spTree>
    <p:extLst>
      <p:ext uri="{BB962C8B-B14F-4D97-AF65-F5344CB8AC3E}">
        <p14:creationId xmlns:p14="http://schemas.microsoft.com/office/powerpoint/2010/main" val="2105037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Defined necessary extensions to seedling annotations</a:t>
            </a:r>
          </a:p>
        </p:txBody>
      </p:sp>
      <p:sp>
        <p:nvSpPr>
          <p:cNvPr id="3" name="Content Placeholder 2"/>
          <p:cNvSpPr>
            <a:spLocks noGrp="1"/>
          </p:cNvSpPr>
          <p:nvPr>
            <p:ph idx="1"/>
          </p:nvPr>
        </p:nvSpPr>
        <p:spPr/>
        <p:txBody>
          <a:bodyPr>
            <a:normAutofit fontScale="92500" lnSpcReduction="10000"/>
          </a:bodyPr>
          <a:lstStyle/>
          <a:p>
            <a:r>
              <a:rPr lang="en-US" dirty="0"/>
              <a:t>Segmentation of video into shots with keyframes</a:t>
            </a:r>
          </a:p>
          <a:p>
            <a:r>
              <a:rPr lang="en-US" dirty="0"/>
              <a:t>Shot-level provenance to represent video spans; optional bounding box to further localize entities in images and video keyframes</a:t>
            </a:r>
          </a:p>
          <a:p>
            <a:r>
              <a:rPr lang="en-US" dirty="0"/>
              <a:t>Multiple mentions of each entity per document (to support entry points for TA1 queries); mentions will be across document elements and modalities</a:t>
            </a:r>
          </a:p>
          <a:p>
            <a:r>
              <a:rPr lang="en-US" dirty="0"/>
              <a:t>Statement of information need for each topic, focusing on facets (expressed as ontology types and roles) that are likely to have informational conflict</a:t>
            </a:r>
          </a:p>
          <a:p>
            <a:r>
              <a:rPr lang="en-US" dirty="0"/>
              <a:t>Global coreference of KEs (so hypothesis graph can comprise a single connected component, as desired by DARPA)</a:t>
            </a:r>
          </a:p>
          <a:p>
            <a:r>
              <a:rPr lang="en-US" dirty="0"/>
              <a:t>Semantically coherent topic-level reference hypotheses for each topic</a:t>
            </a:r>
          </a:p>
          <a:p>
            <a:endParaRPr lang="en-US" dirty="0"/>
          </a:p>
          <a:p>
            <a:pPr lvl="1"/>
            <a:endParaRPr lang="en-US" dirty="0"/>
          </a:p>
        </p:txBody>
      </p:sp>
    </p:spTree>
    <p:extLst>
      <p:ext uri="{BB962C8B-B14F-4D97-AF65-F5344CB8AC3E}">
        <p14:creationId xmlns:p14="http://schemas.microsoft.com/office/powerpoint/2010/main" val="183933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8D-7219-E840-BA39-0AFEC8C3634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EDD5208-69F3-FE48-9A45-BCA95A83188F}"/>
              </a:ext>
            </a:extLst>
          </p:cNvPr>
          <p:cNvSpPr>
            <a:spLocks noGrp="1"/>
          </p:cNvSpPr>
          <p:nvPr>
            <p:ph idx="1"/>
          </p:nvPr>
        </p:nvSpPr>
        <p:spPr/>
        <p:txBody>
          <a:bodyPr/>
          <a:lstStyle/>
          <a:p>
            <a:r>
              <a:rPr lang="en-US" dirty="0"/>
              <a:t>SM-KBP relation to DARPA AIDA program</a:t>
            </a:r>
          </a:p>
          <a:p>
            <a:r>
              <a:rPr lang="en-US" dirty="0"/>
              <a:t>SM-KBP evaluation tasks</a:t>
            </a:r>
          </a:p>
          <a:p>
            <a:r>
              <a:rPr lang="en-US" dirty="0"/>
              <a:t>Comparison between SM-KBP tasks and past TAC/TRECVID tasks</a:t>
            </a:r>
          </a:p>
          <a:p>
            <a:r>
              <a:rPr lang="en-US" dirty="0"/>
              <a:t>SM-KBP 2018 pilot exercise</a:t>
            </a:r>
          </a:p>
          <a:p>
            <a:pPr lvl="1"/>
            <a:r>
              <a:rPr lang="en-US" dirty="0"/>
              <a:t>scenario, topics, hypotheses, evaluation queries</a:t>
            </a:r>
          </a:p>
          <a:p>
            <a:pPr lvl="1"/>
            <a:r>
              <a:rPr lang="en-US" dirty="0"/>
              <a:t>participants</a:t>
            </a:r>
          </a:p>
          <a:p>
            <a:pPr lvl="2"/>
            <a:r>
              <a:rPr lang="en-US" dirty="0"/>
              <a:t>preliminary results for cross-modal entity discovery and linking</a:t>
            </a:r>
          </a:p>
        </p:txBody>
      </p:sp>
    </p:spTree>
    <p:extLst>
      <p:ext uri="{BB962C8B-B14F-4D97-AF65-F5344CB8AC3E}">
        <p14:creationId xmlns:p14="http://schemas.microsoft.com/office/powerpoint/2010/main" val="3837088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by Queries</a:t>
            </a:r>
          </a:p>
        </p:txBody>
      </p:sp>
      <p:sp>
        <p:nvSpPr>
          <p:cNvPr id="3" name="Content Placeholder 2"/>
          <p:cNvSpPr>
            <a:spLocks noGrp="1"/>
          </p:cNvSpPr>
          <p:nvPr>
            <p:ph idx="1"/>
          </p:nvPr>
        </p:nvSpPr>
        <p:spPr/>
        <p:txBody>
          <a:bodyPr>
            <a:normAutofit/>
          </a:bodyPr>
          <a:lstStyle/>
          <a:p>
            <a:r>
              <a:rPr lang="en-US" altLang="en-US" dirty="0">
                <a:solidFill>
                  <a:srgbClr val="000000"/>
                </a:solidFill>
              </a:rPr>
              <a:t>Post-submission evaluation queries traverse TA1/TA2/TA3 KB starting from one or more entities/fillers that serve as entry points into the KB</a:t>
            </a:r>
          </a:p>
          <a:p>
            <a:pPr lvl="1"/>
            <a:r>
              <a:rPr lang="en-US" altLang="en-US" dirty="0">
                <a:solidFill>
                  <a:srgbClr val="000000"/>
                </a:solidFill>
              </a:rPr>
              <a:t>Each entry point has at least one descriptor, which is a name string or span that identifies the entity</a:t>
            </a:r>
          </a:p>
          <a:p>
            <a:pPr lvl="1"/>
            <a:r>
              <a:rPr lang="en-US" dirty="0"/>
              <a:t>KB  and query entry point “match” if they have the same name string or there’s non-zero overlap of spans</a:t>
            </a:r>
            <a:endParaRPr lang="en-US" altLang="en-US" dirty="0">
              <a:solidFill>
                <a:srgbClr val="000000"/>
              </a:solidFill>
            </a:endParaRPr>
          </a:p>
          <a:p>
            <a:r>
              <a:rPr lang="en-US" dirty="0"/>
              <a:t>Evaluation queries search output KB for nodes and edges of a hypothesis graph</a:t>
            </a:r>
          </a:p>
          <a:p>
            <a:pPr lvl="1"/>
            <a:r>
              <a:rPr lang="en-US" dirty="0"/>
              <a:t>How many hypothesis-relevant KEs (nodes and edges) does the KB contain?</a:t>
            </a:r>
          </a:p>
          <a:p>
            <a:pPr marL="457200" lvl="1" indent="0">
              <a:buNone/>
            </a:pPr>
            <a:endParaRPr lang="en-US" dirty="0"/>
          </a:p>
        </p:txBody>
      </p:sp>
    </p:spTree>
    <p:extLst>
      <p:ext uri="{BB962C8B-B14F-4D97-AF65-F5344CB8AC3E}">
        <p14:creationId xmlns:p14="http://schemas.microsoft.com/office/powerpoint/2010/main" val="204354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B48B-FDB5-E741-A2EE-03DC7324EE75}"/>
              </a:ext>
            </a:extLst>
          </p:cNvPr>
          <p:cNvSpPr>
            <a:spLocks noGrp="1"/>
          </p:cNvSpPr>
          <p:nvPr>
            <p:ph type="title"/>
          </p:nvPr>
        </p:nvSpPr>
        <p:spPr/>
        <p:txBody>
          <a:bodyPr/>
          <a:lstStyle/>
          <a:p>
            <a:r>
              <a:rPr lang="en-US" dirty="0"/>
              <a:t>Example single facet hypothesis: Q2H1</a:t>
            </a:r>
          </a:p>
        </p:txBody>
      </p:sp>
      <p:sp>
        <p:nvSpPr>
          <p:cNvPr id="3" name="Content Placeholder 2">
            <a:extLst>
              <a:ext uri="{FF2B5EF4-FFF2-40B4-BE49-F238E27FC236}">
                <a16:creationId xmlns:a16="http://schemas.microsoft.com/office/drawing/2014/main" id="{F744C18D-B4EA-BF4F-8761-F8E77E0E65EE}"/>
              </a:ext>
            </a:extLst>
          </p:cNvPr>
          <p:cNvSpPr>
            <a:spLocks noGrp="1"/>
          </p:cNvSpPr>
          <p:nvPr>
            <p:ph idx="1"/>
          </p:nvPr>
        </p:nvSpPr>
        <p:spPr/>
        <p:txBody>
          <a:bodyPr>
            <a:normAutofit fontScale="92500" lnSpcReduction="20000"/>
          </a:bodyPr>
          <a:lstStyle/>
          <a:p>
            <a:r>
              <a:rPr lang="en-US" dirty="0"/>
              <a:t>P103: Battles of Kramatorsk</a:t>
            </a:r>
          </a:p>
          <a:p>
            <a:r>
              <a:rPr lang="en-US" dirty="0"/>
              <a:t>Q2: Who gave tanks and weapons to separatist forces in the Battles of Kramatorsk and/or Sloviansk?</a:t>
            </a:r>
          </a:p>
          <a:p>
            <a:r>
              <a:rPr lang="en-US" dirty="0"/>
              <a:t>Q2 Frame:</a:t>
            </a:r>
          </a:p>
          <a:p>
            <a:pPr lvl="1"/>
            <a:r>
              <a:rPr lang="en-US" dirty="0" err="1"/>
              <a:t>Transaction.Transfer-Ownership_Giver</a:t>
            </a:r>
            <a:r>
              <a:rPr lang="en-US" dirty="0"/>
              <a:t>	?</a:t>
            </a:r>
          </a:p>
          <a:p>
            <a:pPr lvl="1"/>
            <a:r>
              <a:rPr lang="en-US" dirty="0" err="1"/>
              <a:t>Transaction.Transfer-Ownership_Recipient</a:t>
            </a:r>
            <a:r>
              <a:rPr lang="en-US" dirty="0"/>
              <a:t>	E0632 (pro-Russia insurgents, separatists)</a:t>
            </a:r>
          </a:p>
          <a:p>
            <a:pPr lvl="1"/>
            <a:r>
              <a:rPr lang="en-US" dirty="0" err="1"/>
              <a:t>Transaction.Transfer-Ownership_Thing</a:t>
            </a:r>
            <a:r>
              <a:rPr lang="en-US" dirty="0"/>
              <a:t>	E0674 (APCs)</a:t>
            </a:r>
          </a:p>
          <a:p>
            <a:pPr lvl="1"/>
            <a:r>
              <a:rPr lang="en-US" dirty="0" err="1"/>
              <a:t>Transaction.Transfer-Ownership_Place</a:t>
            </a:r>
            <a:r>
              <a:rPr lang="en-US" dirty="0"/>
              <a:t>	E0626 (Kramatorsk)</a:t>
            </a:r>
          </a:p>
          <a:p>
            <a:pPr lvl="1"/>
            <a:r>
              <a:rPr lang="en-US" dirty="0" err="1"/>
              <a:t>Transaction.Transfer-Ownership_Time</a:t>
            </a:r>
            <a:r>
              <a:rPr lang="en-US" dirty="0"/>
              <a:t>	E0667</a:t>
            </a:r>
          </a:p>
          <a:p>
            <a:endParaRPr lang="en-US" dirty="0"/>
          </a:p>
          <a:p>
            <a:r>
              <a:rPr lang="en-US" dirty="0"/>
              <a:t>Hypothesis Q2H1:  The Russian military provided tanks and weapons to the separatists.</a:t>
            </a:r>
          </a:p>
        </p:txBody>
      </p:sp>
    </p:spTree>
    <p:extLst>
      <p:ext uri="{BB962C8B-B14F-4D97-AF65-F5344CB8AC3E}">
        <p14:creationId xmlns:p14="http://schemas.microsoft.com/office/powerpoint/2010/main" val="3738038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E721-3F70-2649-9E6C-9B007D198A31}"/>
              </a:ext>
            </a:extLst>
          </p:cNvPr>
          <p:cNvSpPr>
            <a:spLocks noGrp="1"/>
          </p:cNvSpPr>
          <p:nvPr>
            <p:ph type="title"/>
          </p:nvPr>
        </p:nvSpPr>
        <p:spPr/>
        <p:txBody>
          <a:bodyPr/>
          <a:lstStyle/>
          <a:p>
            <a:r>
              <a:rPr lang="en-US" dirty="0"/>
              <a:t>P103 Q2H1, 0 Hop (only the KEs and roles explicit in frame)</a:t>
            </a:r>
          </a:p>
        </p:txBody>
      </p:sp>
      <p:pic>
        <p:nvPicPr>
          <p:cNvPr id="6" name="Content Placeholder 5">
            <a:extLst>
              <a:ext uri="{FF2B5EF4-FFF2-40B4-BE49-F238E27FC236}">
                <a16:creationId xmlns:a16="http://schemas.microsoft.com/office/drawing/2014/main" id="{98162556-70EA-204E-BBEE-C7FF67DA84D2}"/>
              </a:ext>
            </a:extLst>
          </p:cNvPr>
          <p:cNvPicPr>
            <a:picLocks noGrp="1" noChangeAspect="1"/>
          </p:cNvPicPr>
          <p:nvPr>
            <p:ph idx="1"/>
          </p:nvPr>
        </p:nvPicPr>
        <p:blipFill rotWithShape="1">
          <a:blip r:embed="rId2">
            <a:extLst>
              <a:ext uri="{96DAC541-7B7A-43D3-8B79-37D633B846F1}">
                <asvg:svgBlip xmlns:asvg="http://schemas.microsoft.com/office/drawing/2016/SVG/main" r:embed="rId3"/>
              </a:ext>
            </a:extLst>
          </a:blip>
          <a:srcRect l="26279" t="25874" r="34286" b="24863"/>
          <a:stretch/>
        </p:blipFill>
        <p:spPr>
          <a:xfrm>
            <a:off x="3020338" y="1866053"/>
            <a:ext cx="6151323" cy="4067698"/>
          </a:xfrm>
        </p:spPr>
      </p:pic>
      <p:grpSp>
        <p:nvGrpSpPr>
          <p:cNvPr id="11" name="Group 10">
            <a:extLst>
              <a:ext uri="{FF2B5EF4-FFF2-40B4-BE49-F238E27FC236}">
                <a16:creationId xmlns:a16="http://schemas.microsoft.com/office/drawing/2014/main" id="{41D6CF07-8DCD-0E49-A34C-577CE1B3F251}"/>
              </a:ext>
            </a:extLst>
          </p:cNvPr>
          <p:cNvGrpSpPr/>
          <p:nvPr/>
        </p:nvGrpSpPr>
        <p:grpSpPr>
          <a:xfrm>
            <a:off x="213604" y="5507284"/>
            <a:ext cx="1221900" cy="1203805"/>
            <a:chOff x="6124073" y="2294256"/>
            <a:chExt cx="1221900" cy="1203805"/>
          </a:xfrm>
        </p:grpSpPr>
        <p:sp>
          <p:nvSpPr>
            <p:cNvPr id="12" name="Parallelogram 11">
              <a:extLst>
                <a:ext uri="{FF2B5EF4-FFF2-40B4-BE49-F238E27FC236}">
                  <a16:creationId xmlns:a16="http://schemas.microsoft.com/office/drawing/2014/main" id="{778C2B35-E7EC-CC40-9A59-746EDA9D4663}"/>
                </a:ext>
              </a:extLst>
            </p:cNvPr>
            <p:cNvSpPr/>
            <p:nvPr/>
          </p:nvSpPr>
          <p:spPr>
            <a:xfrm>
              <a:off x="6124073" y="2364622"/>
              <a:ext cx="272331" cy="228600"/>
            </a:xfrm>
            <a:prstGeom prst="parallelogram">
              <a:avLst/>
            </a:prstGeom>
            <a:solidFill>
              <a:srgbClr val="99FF99"/>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EBC8D3-8CA2-1C4D-9DB8-13738FE99806}"/>
                </a:ext>
              </a:extLst>
            </p:cNvPr>
            <p:cNvSpPr/>
            <p:nvPr/>
          </p:nvSpPr>
          <p:spPr>
            <a:xfrm>
              <a:off x="6124073" y="2644346"/>
              <a:ext cx="228600" cy="228600"/>
            </a:xfrm>
            <a:prstGeom prst="ellipse">
              <a:avLst/>
            </a:prstGeom>
            <a:solidFill>
              <a:srgbClr val="FE98FE"/>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868044F0-85ED-CB42-8858-468F5D118284}"/>
                </a:ext>
              </a:extLst>
            </p:cNvPr>
            <p:cNvSpPr/>
            <p:nvPr/>
          </p:nvSpPr>
          <p:spPr>
            <a:xfrm>
              <a:off x="6124073" y="2924070"/>
              <a:ext cx="274320" cy="228600"/>
            </a:xfrm>
            <a:prstGeom prst="triangle">
              <a:avLst/>
            </a:prstGeom>
            <a:solidFill>
              <a:srgbClr val="F8C695"/>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C3C61A99-8C7D-4B40-B5AB-A56FECB23354}"/>
                </a:ext>
              </a:extLst>
            </p:cNvPr>
            <p:cNvSpPr/>
            <p:nvPr/>
          </p:nvSpPr>
          <p:spPr>
            <a:xfrm>
              <a:off x="6124073" y="3207013"/>
              <a:ext cx="274320" cy="274320"/>
            </a:xfrm>
            <a:prstGeom prst="diamond">
              <a:avLst/>
            </a:prstGeom>
            <a:solidFill>
              <a:srgbClr val="FF9999"/>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AC50DFF-0407-DA4C-8BBC-AC9306DE5C28}"/>
                </a:ext>
              </a:extLst>
            </p:cNvPr>
            <p:cNvSpPr txBox="1"/>
            <p:nvPr/>
          </p:nvSpPr>
          <p:spPr>
            <a:xfrm>
              <a:off x="6396404" y="2573980"/>
              <a:ext cx="747346" cy="338554"/>
            </a:xfrm>
            <a:prstGeom prst="rect">
              <a:avLst/>
            </a:prstGeom>
            <a:noFill/>
          </p:spPr>
          <p:txBody>
            <a:bodyPr wrap="square" rtlCol="0">
              <a:spAutoFit/>
            </a:bodyPr>
            <a:lstStyle/>
            <a:p>
              <a:r>
                <a:rPr lang="en-US" sz="1600" dirty="0"/>
                <a:t>Entity</a:t>
              </a:r>
            </a:p>
          </p:txBody>
        </p:sp>
        <p:sp>
          <p:nvSpPr>
            <p:cNvPr id="17" name="TextBox 16">
              <a:extLst>
                <a:ext uri="{FF2B5EF4-FFF2-40B4-BE49-F238E27FC236}">
                  <a16:creationId xmlns:a16="http://schemas.microsoft.com/office/drawing/2014/main" id="{AEE0A04D-E443-D047-9091-5F989BE1BBE2}"/>
                </a:ext>
              </a:extLst>
            </p:cNvPr>
            <p:cNvSpPr txBox="1"/>
            <p:nvPr/>
          </p:nvSpPr>
          <p:spPr>
            <a:xfrm>
              <a:off x="6396404" y="3159507"/>
              <a:ext cx="707781" cy="338554"/>
            </a:xfrm>
            <a:prstGeom prst="rect">
              <a:avLst/>
            </a:prstGeom>
            <a:noFill/>
          </p:spPr>
          <p:txBody>
            <a:bodyPr wrap="square" rtlCol="0">
              <a:spAutoFit/>
            </a:bodyPr>
            <a:lstStyle/>
            <a:p>
              <a:r>
                <a:rPr lang="en-US" sz="1600" dirty="0"/>
                <a:t>Event</a:t>
              </a:r>
            </a:p>
          </p:txBody>
        </p:sp>
        <p:sp>
          <p:nvSpPr>
            <p:cNvPr id="18" name="TextBox 17">
              <a:extLst>
                <a:ext uri="{FF2B5EF4-FFF2-40B4-BE49-F238E27FC236}">
                  <a16:creationId xmlns:a16="http://schemas.microsoft.com/office/drawing/2014/main" id="{6D6E2A69-74DE-654F-80AC-569E84A92583}"/>
                </a:ext>
              </a:extLst>
            </p:cNvPr>
            <p:cNvSpPr txBox="1"/>
            <p:nvPr/>
          </p:nvSpPr>
          <p:spPr>
            <a:xfrm>
              <a:off x="6396404" y="2853704"/>
              <a:ext cx="949569" cy="338554"/>
            </a:xfrm>
            <a:prstGeom prst="rect">
              <a:avLst/>
            </a:prstGeom>
            <a:noFill/>
          </p:spPr>
          <p:txBody>
            <a:bodyPr wrap="square" rtlCol="0">
              <a:spAutoFit/>
            </a:bodyPr>
            <a:lstStyle/>
            <a:p>
              <a:r>
                <a:rPr lang="en-US" sz="1600" dirty="0"/>
                <a:t>Relation</a:t>
              </a:r>
            </a:p>
          </p:txBody>
        </p:sp>
        <p:sp>
          <p:nvSpPr>
            <p:cNvPr id="19" name="TextBox 18">
              <a:extLst>
                <a:ext uri="{FF2B5EF4-FFF2-40B4-BE49-F238E27FC236}">
                  <a16:creationId xmlns:a16="http://schemas.microsoft.com/office/drawing/2014/main" id="{DBF611EC-3FF8-764E-B0AD-64FB2B68B0EF}"/>
                </a:ext>
              </a:extLst>
            </p:cNvPr>
            <p:cNvSpPr txBox="1"/>
            <p:nvPr/>
          </p:nvSpPr>
          <p:spPr>
            <a:xfrm>
              <a:off x="6396404" y="2294256"/>
              <a:ext cx="677008" cy="338554"/>
            </a:xfrm>
            <a:prstGeom prst="rect">
              <a:avLst/>
            </a:prstGeom>
            <a:noFill/>
          </p:spPr>
          <p:txBody>
            <a:bodyPr wrap="square" rtlCol="0">
              <a:spAutoFit/>
            </a:bodyPr>
            <a:lstStyle/>
            <a:p>
              <a:r>
                <a:rPr lang="en-US" sz="1600" dirty="0"/>
                <a:t>Filler</a:t>
              </a:r>
            </a:p>
          </p:txBody>
        </p:sp>
      </p:grpSp>
    </p:spTree>
    <p:extLst>
      <p:ext uri="{BB962C8B-B14F-4D97-AF65-F5344CB8AC3E}">
        <p14:creationId xmlns:p14="http://schemas.microsoft.com/office/powerpoint/2010/main" val="3321127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E721-3F70-2649-9E6C-9B007D198A31}"/>
              </a:ext>
            </a:extLst>
          </p:cNvPr>
          <p:cNvSpPr>
            <a:spLocks noGrp="1"/>
          </p:cNvSpPr>
          <p:nvPr>
            <p:ph type="title"/>
          </p:nvPr>
        </p:nvSpPr>
        <p:spPr/>
        <p:txBody>
          <a:bodyPr/>
          <a:lstStyle/>
          <a:p>
            <a:r>
              <a:rPr lang="en-US" dirty="0"/>
              <a:t>P103 Q2H1, 1 Hop </a:t>
            </a:r>
          </a:p>
        </p:txBody>
      </p:sp>
      <p:pic>
        <p:nvPicPr>
          <p:cNvPr id="8" name="Content Placeholder 7">
            <a:extLst>
              <a:ext uri="{FF2B5EF4-FFF2-40B4-BE49-F238E27FC236}">
                <a16:creationId xmlns:a16="http://schemas.microsoft.com/office/drawing/2014/main" id="{7493C181-492A-C04B-9561-C9544FF7304A}"/>
              </a:ext>
            </a:extLst>
          </p:cNvPr>
          <p:cNvPicPr>
            <a:picLocks noGrp="1" noChangeAspect="1"/>
          </p:cNvPicPr>
          <p:nvPr>
            <p:ph idx="1"/>
          </p:nvPr>
        </p:nvPicPr>
        <p:blipFill rotWithShape="1">
          <a:blip r:embed="rId3">
            <a:extLst>
              <a:ext uri="{96DAC541-7B7A-43D3-8B79-37D633B846F1}">
                <asvg:svgBlip xmlns:asvg="http://schemas.microsoft.com/office/drawing/2016/SVG/main" r:embed="rId4"/>
              </a:ext>
            </a:extLst>
          </a:blip>
          <a:srcRect l="12839" t="29069" r="27764" b="18425"/>
          <a:stretch/>
        </p:blipFill>
        <p:spPr>
          <a:xfrm>
            <a:off x="838199" y="1832149"/>
            <a:ext cx="9495773" cy="4443391"/>
          </a:xfrm>
        </p:spPr>
      </p:pic>
      <p:grpSp>
        <p:nvGrpSpPr>
          <p:cNvPr id="7" name="Group 6">
            <a:extLst>
              <a:ext uri="{FF2B5EF4-FFF2-40B4-BE49-F238E27FC236}">
                <a16:creationId xmlns:a16="http://schemas.microsoft.com/office/drawing/2014/main" id="{FB6B4C00-4FF6-9A4C-8385-4576DB29967F}"/>
              </a:ext>
            </a:extLst>
          </p:cNvPr>
          <p:cNvGrpSpPr/>
          <p:nvPr/>
        </p:nvGrpSpPr>
        <p:grpSpPr>
          <a:xfrm>
            <a:off x="213604" y="5507284"/>
            <a:ext cx="1221900" cy="1203805"/>
            <a:chOff x="6124073" y="2294256"/>
            <a:chExt cx="1221900" cy="1203805"/>
          </a:xfrm>
        </p:grpSpPr>
        <p:sp>
          <p:nvSpPr>
            <p:cNvPr id="9" name="Parallelogram 8">
              <a:extLst>
                <a:ext uri="{FF2B5EF4-FFF2-40B4-BE49-F238E27FC236}">
                  <a16:creationId xmlns:a16="http://schemas.microsoft.com/office/drawing/2014/main" id="{BCB13683-DA0F-6D44-B579-5ABB02F37B71}"/>
                </a:ext>
              </a:extLst>
            </p:cNvPr>
            <p:cNvSpPr/>
            <p:nvPr/>
          </p:nvSpPr>
          <p:spPr>
            <a:xfrm>
              <a:off x="6124073" y="2364622"/>
              <a:ext cx="272331" cy="228600"/>
            </a:xfrm>
            <a:prstGeom prst="parallelogram">
              <a:avLst/>
            </a:prstGeom>
            <a:solidFill>
              <a:srgbClr val="99FF99"/>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E89BD94-2003-8B43-B280-31E63BAD2D1E}"/>
                </a:ext>
              </a:extLst>
            </p:cNvPr>
            <p:cNvSpPr/>
            <p:nvPr/>
          </p:nvSpPr>
          <p:spPr>
            <a:xfrm>
              <a:off x="6124073" y="2644346"/>
              <a:ext cx="228600" cy="228600"/>
            </a:xfrm>
            <a:prstGeom prst="ellipse">
              <a:avLst/>
            </a:prstGeom>
            <a:solidFill>
              <a:srgbClr val="FE98FE"/>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A333051C-9BE5-264A-BFAE-E1FBBABE8A68}"/>
                </a:ext>
              </a:extLst>
            </p:cNvPr>
            <p:cNvSpPr/>
            <p:nvPr/>
          </p:nvSpPr>
          <p:spPr>
            <a:xfrm>
              <a:off x="6124073" y="2924070"/>
              <a:ext cx="274320" cy="228600"/>
            </a:xfrm>
            <a:prstGeom prst="triangle">
              <a:avLst/>
            </a:prstGeom>
            <a:solidFill>
              <a:srgbClr val="F8C695"/>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414095F3-0545-AD4B-9A11-184F320B28BC}"/>
                </a:ext>
              </a:extLst>
            </p:cNvPr>
            <p:cNvSpPr/>
            <p:nvPr/>
          </p:nvSpPr>
          <p:spPr>
            <a:xfrm>
              <a:off x="6124073" y="3207013"/>
              <a:ext cx="274320" cy="274320"/>
            </a:xfrm>
            <a:prstGeom prst="diamond">
              <a:avLst/>
            </a:prstGeom>
            <a:solidFill>
              <a:srgbClr val="FF9999"/>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CE822E7-DD07-124E-979F-21B93D3648FD}"/>
                </a:ext>
              </a:extLst>
            </p:cNvPr>
            <p:cNvSpPr txBox="1"/>
            <p:nvPr/>
          </p:nvSpPr>
          <p:spPr>
            <a:xfrm>
              <a:off x="6396404" y="2573980"/>
              <a:ext cx="747346" cy="338554"/>
            </a:xfrm>
            <a:prstGeom prst="rect">
              <a:avLst/>
            </a:prstGeom>
            <a:noFill/>
          </p:spPr>
          <p:txBody>
            <a:bodyPr wrap="square" rtlCol="0">
              <a:spAutoFit/>
            </a:bodyPr>
            <a:lstStyle/>
            <a:p>
              <a:r>
                <a:rPr lang="en-US" sz="1600" dirty="0"/>
                <a:t>Entity</a:t>
              </a:r>
            </a:p>
          </p:txBody>
        </p:sp>
        <p:sp>
          <p:nvSpPr>
            <p:cNvPr id="14" name="TextBox 13">
              <a:extLst>
                <a:ext uri="{FF2B5EF4-FFF2-40B4-BE49-F238E27FC236}">
                  <a16:creationId xmlns:a16="http://schemas.microsoft.com/office/drawing/2014/main" id="{5E9D5517-E87D-1B4B-A1F5-10258B5EFC00}"/>
                </a:ext>
              </a:extLst>
            </p:cNvPr>
            <p:cNvSpPr txBox="1"/>
            <p:nvPr/>
          </p:nvSpPr>
          <p:spPr>
            <a:xfrm>
              <a:off x="6396404" y="3159507"/>
              <a:ext cx="707781" cy="338554"/>
            </a:xfrm>
            <a:prstGeom prst="rect">
              <a:avLst/>
            </a:prstGeom>
            <a:noFill/>
          </p:spPr>
          <p:txBody>
            <a:bodyPr wrap="square" rtlCol="0">
              <a:spAutoFit/>
            </a:bodyPr>
            <a:lstStyle/>
            <a:p>
              <a:r>
                <a:rPr lang="en-US" sz="1600" dirty="0"/>
                <a:t>Event</a:t>
              </a:r>
            </a:p>
          </p:txBody>
        </p:sp>
        <p:sp>
          <p:nvSpPr>
            <p:cNvPr id="15" name="TextBox 14">
              <a:extLst>
                <a:ext uri="{FF2B5EF4-FFF2-40B4-BE49-F238E27FC236}">
                  <a16:creationId xmlns:a16="http://schemas.microsoft.com/office/drawing/2014/main" id="{E58ED989-6128-CF49-9D66-4B2CFB78AC31}"/>
                </a:ext>
              </a:extLst>
            </p:cNvPr>
            <p:cNvSpPr txBox="1"/>
            <p:nvPr/>
          </p:nvSpPr>
          <p:spPr>
            <a:xfrm>
              <a:off x="6396404" y="2853704"/>
              <a:ext cx="949569" cy="338554"/>
            </a:xfrm>
            <a:prstGeom prst="rect">
              <a:avLst/>
            </a:prstGeom>
            <a:noFill/>
          </p:spPr>
          <p:txBody>
            <a:bodyPr wrap="square" rtlCol="0">
              <a:spAutoFit/>
            </a:bodyPr>
            <a:lstStyle/>
            <a:p>
              <a:r>
                <a:rPr lang="en-US" sz="1600" dirty="0"/>
                <a:t>Relation</a:t>
              </a:r>
            </a:p>
          </p:txBody>
        </p:sp>
        <p:sp>
          <p:nvSpPr>
            <p:cNvPr id="16" name="TextBox 15">
              <a:extLst>
                <a:ext uri="{FF2B5EF4-FFF2-40B4-BE49-F238E27FC236}">
                  <a16:creationId xmlns:a16="http://schemas.microsoft.com/office/drawing/2014/main" id="{47456128-661F-744A-8801-E42207F44360}"/>
                </a:ext>
              </a:extLst>
            </p:cNvPr>
            <p:cNvSpPr txBox="1"/>
            <p:nvPr/>
          </p:nvSpPr>
          <p:spPr>
            <a:xfrm>
              <a:off x="6396404" y="2294256"/>
              <a:ext cx="677008" cy="338554"/>
            </a:xfrm>
            <a:prstGeom prst="rect">
              <a:avLst/>
            </a:prstGeom>
            <a:noFill/>
          </p:spPr>
          <p:txBody>
            <a:bodyPr wrap="square" rtlCol="0">
              <a:spAutoFit/>
            </a:bodyPr>
            <a:lstStyle/>
            <a:p>
              <a:r>
                <a:rPr lang="en-US" sz="1600" dirty="0"/>
                <a:t>Filler</a:t>
              </a:r>
            </a:p>
          </p:txBody>
        </p:sp>
      </p:grpSp>
    </p:spTree>
    <p:extLst>
      <p:ext uri="{BB962C8B-B14F-4D97-AF65-F5344CB8AC3E}">
        <p14:creationId xmlns:p14="http://schemas.microsoft.com/office/powerpoint/2010/main" val="3994554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9A6BE9-2121-354B-BC6F-90D70BB06091}"/>
              </a:ext>
            </a:extLst>
          </p:cNvPr>
          <p:cNvPicPr>
            <a:picLocks noGrp="1" noChangeAspect="1"/>
          </p:cNvPicPr>
          <p:nvPr>
            <p:ph idx="1"/>
          </p:nvPr>
        </p:nvPicPr>
        <p:blipFill rotWithShape="1">
          <a:blip r:embed="rId2">
            <a:extLst>
              <a:ext uri="{96DAC541-7B7A-43D3-8B79-37D633B846F1}">
                <asvg:svgBlip xmlns:asvg="http://schemas.microsoft.com/office/drawing/2016/SVG/main" r:embed="rId3"/>
              </a:ext>
            </a:extLst>
          </a:blip>
          <a:srcRect l="13439" t="13943" r="22709" b="12507"/>
          <a:stretch/>
        </p:blipFill>
        <p:spPr>
          <a:xfrm>
            <a:off x="2795016" y="1325135"/>
            <a:ext cx="9073896" cy="5532865"/>
          </a:xfrm>
        </p:spPr>
      </p:pic>
      <p:sp>
        <p:nvSpPr>
          <p:cNvPr id="2" name="Title 1">
            <a:extLst>
              <a:ext uri="{FF2B5EF4-FFF2-40B4-BE49-F238E27FC236}">
                <a16:creationId xmlns:a16="http://schemas.microsoft.com/office/drawing/2014/main" id="{95EF4020-6285-2C42-87C6-758267E60B65}"/>
              </a:ext>
            </a:extLst>
          </p:cNvPr>
          <p:cNvSpPr>
            <a:spLocks noGrp="1"/>
          </p:cNvSpPr>
          <p:nvPr>
            <p:ph type="title"/>
          </p:nvPr>
        </p:nvSpPr>
        <p:spPr>
          <a:xfrm>
            <a:off x="824439" y="89552"/>
            <a:ext cx="10515600" cy="1488727"/>
          </a:xfrm>
        </p:spPr>
        <p:txBody>
          <a:bodyPr/>
          <a:lstStyle/>
          <a:p>
            <a:r>
              <a:rPr lang="en-US" dirty="0"/>
              <a:t>P103 Topic Level Hypothesis:</a:t>
            </a:r>
            <a:br>
              <a:rPr lang="en-US" dirty="0"/>
            </a:br>
            <a:r>
              <a:rPr lang="en-US" dirty="0"/>
              <a:t>Q2H1 + Q4H3</a:t>
            </a:r>
          </a:p>
        </p:txBody>
      </p:sp>
      <p:grpSp>
        <p:nvGrpSpPr>
          <p:cNvPr id="6" name="Group 5">
            <a:extLst>
              <a:ext uri="{FF2B5EF4-FFF2-40B4-BE49-F238E27FC236}">
                <a16:creationId xmlns:a16="http://schemas.microsoft.com/office/drawing/2014/main" id="{9DB037F6-BEB5-7B4C-90B0-A259D3B1F0C7}"/>
              </a:ext>
            </a:extLst>
          </p:cNvPr>
          <p:cNvGrpSpPr/>
          <p:nvPr/>
        </p:nvGrpSpPr>
        <p:grpSpPr>
          <a:xfrm>
            <a:off x="213604" y="5507284"/>
            <a:ext cx="1221900" cy="1203805"/>
            <a:chOff x="6124073" y="2294256"/>
            <a:chExt cx="1221900" cy="1203805"/>
          </a:xfrm>
        </p:grpSpPr>
        <p:sp>
          <p:nvSpPr>
            <p:cNvPr id="7" name="Parallelogram 6">
              <a:extLst>
                <a:ext uri="{FF2B5EF4-FFF2-40B4-BE49-F238E27FC236}">
                  <a16:creationId xmlns:a16="http://schemas.microsoft.com/office/drawing/2014/main" id="{6447AB14-F60C-6A4D-8484-21DE69BBDF01}"/>
                </a:ext>
              </a:extLst>
            </p:cNvPr>
            <p:cNvSpPr/>
            <p:nvPr/>
          </p:nvSpPr>
          <p:spPr>
            <a:xfrm>
              <a:off x="6124073" y="2364622"/>
              <a:ext cx="272331" cy="228600"/>
            </a:xfrm>
            <a:prstGeom prst="parallelogram">
              <a:avLst/>
            </a:prstGeom>
            <a:solidFill>
              <a:srgbClr val="99FF99"/>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2D6C5AE-FC65-074D-B31F-35677FB11559}"/>
                </a:ext>
              </a:extLst>
            </p:cNvPr>
            <p:cNvSpPr/>
            <p:nvPr/>
          </p:nvSpPr>
          <p:spPr>
            <a:xfrm>
              <a:off x="6124073" y="2644346"/>
              <a:ext cx="228600" cy="228600"/>
            </a:xfrm>
            <a:prstGeom prst="ellipse">
              <a:avLst/>
            </a:prstGeom>
            <a:solidFill>
              <a:srgbClr val="FE98FE"/>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8">
              <a:extLst>
                <a:ext uri="{FF2B5EF4-FFF2-40B4-BE49-F238E27FC236}">
                  <a16:creationId xmlns:a16="http://schemas.microsoft.com/office/drawing/2014/main" id="{A9A84D81-A7F7-4C49-B4C8-0B6A96C1343A}"/>
                </a:ext>
              </a:extLst>
            </p:cNvPr>
            <p:cNvSpPr/>
            <p:nvPr/>
          </p:nvSpPr>
          <p:spPr>
            <a:xfrm>
              <a:off x="6124073" y="2924070"/>
              <a:ext cx="274320" cy="228600"/>
            </a:xfrm>
            <a:prstGeom prst="triangle">
              <a:avLst/>
            </a:prstGeom>
            <a:solidFill>
              <a:srgbClr val="F8C695"/>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7CDD5DE1-B733-564F-BEAE-51ECFA1C5A70}"/>
                </a:ext>
              </a:extLst>
            </p:cNvPr>
            <p:cNvSpPr/>
            <p:nvPr/>
          </p:nvSpPr>
          <p:spPr>
            <a:xfrm>
              <a:off x="6124073" y="3207013"/>
              <a:ext cx="274320" cy="274320"/>
            </a:xfrm>
            <a:prstGeom prst="diamond">
              <a:avLst/>
            </a:prstGeom>
            <a:solidFill>
              <a:srgbClr val="FF9999"/>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048B821-722E-2E4A-AA67-FA3732FDC4B6}"/>
                </a:ext>
              </a:extLst>
            </p:cNvPr>
            <p:cNvSpPr txBox="1"/>
            <p:nvPr/>
          </p:nvSpPr>
          <p:spPr>
            <a:xfrm>
              <a:off x="6396404" y="2573980"/>
              <a:ext cx="747346" cy="338554"/>
            </a:xfrm>
            <a:prstGeom prst="rect">
              <a:avLst/>
            </a:prstGeom>
            <a:noFill/>
          </p:spPr>
          <p:txBody>
            <a:bodyPr wrap="square" rtlCol="0">
              <a:spAutoFit/>
            </a:bodyPr>
            <a:lstStyle/>
            <a:p>
              <a:r>
                <a:rPr lang="en-US" sz="1600" dirty="0"/>
                <a:t>Entity</a:t>
              </a:r>
            </a:p>
          </p:txBody>
        </p:sp>
        <p:sp>
          <p:nvSpPr>
            <p:cNvPr id="12" name="TextBox 11">
              <a:extLst>
                <a:ext uri="{FF2B5EF4-FFF2-40B4-BE49-F238E27FC236}">
                  <a16:creationId xmlns:a16="http://schemas.microsoft.com/office/drawing/2014/main" id="{89AC3912-2A1E-934E-97FC-4FC86C40E64D}"/>
                </a:ext>
              </a:extLst>
            </p:cNvPr>
            <p:cNvSpPr txBox="1"/>
            <p:nvPr/>
          </p:nvSpPr>
          <p:spPr>
            <a:xfrm>
              <a:off x="6396404" y="3159507"/>
              <a:ext cx="707781" cy="338554"/>
            </a:xfrm>
            <a:prstGeom prst="rect">
              <a:avLst/>
            </a:prstGeom>
            <a:noFill/>
          </p:spPr>
          <p:txBody>
            <a:bodyPr wrap="square" rtlCol="0">
              <a:spAutoFit/>
            </a:bodyPr>
            <a:lstStyle/>
            <a:p>
              <a:r>
                <a:rPr lang="en-US" sz="1600" dirty="0"/>
                <a:t>Event</a:t>
              </a:r>
            </a:p>
          </p:txBody>
        </p:sp>
        <p:sp>
          <p:nvSpPr>
            <p:cNvPr id="13" name="TextBox 12">
              <a:extLst>
                <a:ext uri="{FF2B5EF4-FFF2-40B4-BE49-F238E27FC236}">
                  <a16:creationId xmlns:a16="http://schemas.microsoft.com/office/drawing/2014/main" id="{86685BD2-7704-914A-B61A-11B787F114E3}"/>
                </a:ext>
              </a:extLst>
            </p:cNvPr>
            <p:cNvSpPr txBox="1"/>
            <p:nvPr/>
          </p:nvSpPr>
          <p:spPr>
            <a:xfrm>
              <a:off x="6396404" y="2853704"/>
              <a:ext cx="949569" cy="338554"/>
            </a:xfrm>
            <a:prstGeom prst="rect">
              <a:avLst/>
            </a:prstGeom>
            <a:noFill/>
          </p:spPr>
          <p:txBody>
            <a:bodyPr wrap="square" rtlCol="0">
              <a:spAutoFit/>
            </a:bodyPr>
            <a:lstStyle/>
            <a:p>
              <a:r>
                <a:rPr lang="en-US" sz="1600" dirty="0"/>
                <a:t>Relation</a:t>
              </a:r>
            </a:p>
          </p:txBody>
        </p:sp>
        <p:sp>
          <p:nvSpPr>
            <p:cNvPr id="14" name="TextBox 13">
              <a:extLst>
                <a:ext uri="{FF2B5EF4-FFF2-40B4-BE49-F238E27FC236}">
                  <a16:creationId xmlns:a16="http://schemas.microsoft.com/office/drawing/2014/main" id="{D9BC17B5-9C10-AD46-BF29-37EF905B7C6A}"/>
                </a:ext>
              </a:extLst>
            </p:cNvPr>
            <p:cNvSpPr txBox="1"/>
            <p:nvPr/>
          </p:nvSpPr>
          <p:spPr>
            <a:xfrm>
              <a:off x="6396404" y="2294256"/>
              <a:ext cx="677008" cy="338554"/>
            </a:xfrm>
            <a:prstGeom prst="rect">
              <a:avLst/>
            </a:prstGeom>
            <a:noFill/>
          </p:spPr>
          <p:txBody>
            <a:bodyPr wrap="square" rtlCol="0">
              <a:spAutoFit/>
            </a:bodyPr>
            <a:lstStyle/>
            <a:p>
              <a:r>
                <a:rPr lang="en-US" sz="1600" dirty="0"/>
                <a:t>Filler</a:t>
              </a:r>
            </a:p>
          </p:txBody>
        </p:sp>
      </p:grpSp>
    </p:spTree>
    <p:extLst>
      <p:ext uri="{BB962C8B-B14F-4D97-AF65-F5344CB8AC3E}">
        <p14:creationId xmlns:p14="http://schemas.microsoft.com/office/powerpoint/2010/main" val="2905077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Levels of Evaluation Queries</a:t>
            </a:r>
          </a:p>
        </p:txBody>
      </p:sp>
      <p:sp>
        <p:nvSpPr>
          <p:cNvPr id="3" name="Content Placeholder 2"/>
          <p:cNvSpPr>
            <a:spLocks noGrp="1"/>
          </p:cNvSpPr>
          <p:nvPr>
            <p:ph idx="1"/>
          </p:nvPr>
        </p:nvSpPr>
        <p:spPr/>
        <p:txBody>
          <a:bodyPr>
            <a:normAutofit fontScale="85000" lnSpcReduction="20000"/>
          </a:bodyPr>
          <a:lstStyle/>
          <a:p>
            <a:r>
              <a:rPr lang="en-US" dirty="0"/>
              <a:t>Class-based queries – entity type classification</a:t>
            </a:r>
          </a:p>
          <a:p>
            <a:pPr lvl="1"/>
            <a:r>
              <a:rPr lang="en-US" dirty="0"/>
              <a:t>Given entity type, return all mentions of entities of that type</a:t>
            </a:r>
          </a:p>
          <a:p>
            <a:pPr lvl="1"/>
            <a:r>
              <a:rPr lang="en-US" dirty="0"/>
              <a:t>Evaluated by P/R/F</a:t>
            </a:r>
          </a:p>
          <a:p>
            <a:r>
              <a:rPr lang="en-US" dirty="0"/>
              <a:t>Zero-hop queries – entity linking</a:t>
            </a:r>
          </a:p>
          <a:p>
            <a:pPr lvl="1"/>
            <a:r>
              <a:rPr lang="en-US" dirty="0"/>
              <a:t>Given descriptors for an entity, return all mentions of of the entity.</a:t>
            </a:r>
          </a:p>
          <a:p>
            <a:pPr lvl="1"/>
            <a:r>
              <a:rPr lang="en-US" dirty="0"/>
              <a:t>Evaluated by P/R/F1, macro-averaged over entities</a:t>
            </a:r>
          </a:p>
          <a:p>
            <a:r>
              <a:rPr lang="en-US" dirty="0"/>
              <a:t>Graph queries – relation/event argument extraction</a:t>
            </a:r>
          </a:p>
          <a:p>
            <a:pPr lvl="1"/>
            <a:r>
              <a:rPr lang="en-US" dirty="0"/>
              <a:t>e.g., find all </a:t>
            </a:r>
            <a:r>
              <a:rPr lang="en-US" dirty="0" err="1"/>
              <a:t>Conflict.Attack</a:t>
            </a:r>
            <a:r>
              <a:rPr lang="en-US" dirty="0"/>
              <a:t> events where </a:t>
            </a:r>
            <a:r>
              <a:rPr lang="en-US" dirty="0" err="1"/>
              <a:t>Conflict.Attack_Attacker</a:t>
            </a:r>
            <a:r>
              <a:rPr lang="en-US" dirty="0"/>
              <a:t> is entity E0623</a:t>
            </a:r>
          </a:p>
          <a:p>
            <a:pPr lvl="1"/>
            <a:r>
              <a:rPr lang="en-US" dirty="0"/>
              <a:t>evaluated on 3 levels</a:t>
            </a:r>
          </a:p>
          <a:p>
            <a:pPr lvl="2"/>
            <a:r>
              <a:rPr lang="en-US" dirty="0"/>
              <a:t>Relation/Event Argument Extraction: Are the predicate justifications correct? Score is F1 of Precision and Recall of (correct) edges, and possibly MAP</a:t>
            </a:r>
          </a:p>
          <a:p>
            <a:pPr lvl="2"/>
            <a:r>
              <a:rPr lang="en-US" dirty="0"/>
              <a:t>Edge Salience: Do the triples with correct predicate justifications represent relations between the entities and events of interest? An edge is salient if any of its justifications represents the relation between the entities and events of interest.  Score is Recall of salient edges.</a:t>
            </a:r>
          </a:p>
          <a:p>
            <a:pPr lvl="2"/>
            <a:r>
              <a:rPr lang="en-US" dirty="0"/>
              <a:t>Graph Connectivity: Are the endpoints of salient edges correctly </a:t>
            </a:r>
            <a:r>
              <a:rPr lang="en-US" dirty="0" err="1"/>
              <a:t>coreferenced</a:t>
            </a:r>
            <a:r>
              <a:rPr lang="en-US" dirty="0"/>
              <a:t>?</a:t>
            </a:r>
          </a:p>
          <a:p>
            <a:endParaRPr lang="en-US" dirty="0"/>
          </a:p>
          <a:p>
            <a:pPr lvl="1"/>
            <a:endParaRPr lang="en-US" dirty="0"/>
          </a:p>
          <a:p>
            <a:pPr lvl="1"/>
            <a:endParaRPr lang="en-US" dirty="0"/>
          </a:p>
        </p:txBody>
      </p:sp>
    </p:spTree>
    <p:extLst>
      <p:ext uri="{BB962C8B-B14F-4D97-AF65-F5344CB8AC3E}">
        <p14:creationId xmlns:p14="http://schemas.microsoft.com/office/powerpoint/2010/main" val="1539304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4AF18-512F-7B4A-A1AF-434AD0936F16}"/>
              </a:ext>
            </a:extLst>
          </p:cNvPr>
          <p:cNvSpPr>
            <a:spLocks noGrp="1"/>
          </p:cNvSpPr>
          <p:nvPr>
            <p:ph type="title"/>
          </p:nvPr>
        </p:nvSpPr>
        <p:spPr>
          <a:xfrm>
            <a:off x="331304" y="244451"/>
            <a:ext cx="10828130" cy="1325563"/>
          </a:xfrm>
        </p:spPr>
        <p:txBody>
          <a:bodyPr/>
          <a:lstStyle/>
          <a:p>
            <a:r>
              <a:rPr lang="en-US" dirty="0"/>
              <a:t>M9 query entry point “entities” and descriptors</a:t>
            </a:r>
          </a:p>
        </p:txBody>
      </p:sp>
      <p:graphicFrame>
        <p:nvGraphicFramePr>
          <p:cNvPr id="4" name="Table 3">
            <a:extLst>
              <a:ext uri="{FF2B5EF4-FFF2-40B4-BE49-F238E27FC236}">
                <a16:creationId xmlns:a16="http://schemas.microsoft.com/office/drawing/2014/main" id="{41F62B6B-EF17-E346-9326-CB5B579A4AC7}"/>
              </a:ext>
            </a:extLst>
          </p:cNvPr>
          <p:cNvGraphicFramePr>
            <a:graphicFrameLocks noGrp="1"/>
          </p:cNvGraphicFramePr>
          <p:nvPr>
            <p:extLst>
              <p:ext uri="{D42A27DB-BD31-4B8C-83A1-F6EECF244321}">
                <p14:modId xmlns:p14="http://schemas.microsoft.com/office/powerpoint/2010/main" val="642460745"/>
              </p:ext>
            </p:extLst>
          </p:nvPr>
        </p:nvGraphicFramePr>
        <p:xfrm>
          <a:off x="165652" y="1391920"/>
          <a:ext cx="11860696" cy="4074160"/>
        </p:xfrm>
        <a:graphic>
          <a:graphicData uri="http://schemas.openxmlformats.org/drawingml/2006/table">
            <a:tbl>
              <a:tblPr firstRow="1" bandRow="1">
                <a:tableStyleId>{5C22544A-7EE6-4342-B048-85BDC9FD1C3A}</a:tableStyleId>
              </a:tblPr>
              <a:tblGrid>
                <a:gridCol w="804272">
                  <a:extLst>
                    <a:ext uri="{9D8B030D-6E8A-4147-A177-3AD203B41FA5}">
                      <a16:colId xmlns:a16="http://schemas.microsoft.com/office/drawing/2014/main" val="510609699"/>
                    </a:ext>
                  </a:extLst>
                </a:gridCol>
                <a:gridCol w="693224">
                  <a:extLst>
                    <a:ext uri="{9D8B030D-6E8A-4147-A177-3AD203B41FA5}">
                      <a16:colId xmlns:a16="http://schemas.microsoft.com/office/drawing/2014/main" val="990228130"/>
                    </a:ext>
                  </a:extLst>
                </a:gridCol>
                <a:gridCol w="1152939">
                  <a:extLst>
                    <a:ext uri="{9D8B030D-6E8A-4147-A177-3AD203B41FA5}">
                      <a16:colId xmlns:a16="http://schemas.microsoft.com/office/drawing/2014/main" val="2024882716"/>
                    </a:ext>
                  </a:extLst>
                </a:gridCol>
                <a:gridCol w="3710609">
                  <a:extLst>
                    <a:ext uri="{9D8B030D-6E8A-4147-A177-3AD203B41FA5}">
                      <a16:colId xmlns:a16="http://schemas.microsoft.com/office/drawing/2014/main" val="1219605259"/>
                    </a:ext>
                  </a:extLst>
                </a:gridCol>
                <a:gridCol w="795130">
                  <a:extLst>
                    <a:ext uri="{9D8B030D-6E8A-4147-A177-3AD203B41FA5}">
                      <a16:colId xmlns:a16="http://schemas.microsoft.com/office/drawing/2014/main" val="3774757258"/>
                    </a:ext>
                  </a:extLst>
                </a:gridCol>
                <a:gridCol w="636105">
                  <a:extLst>
                    <a:ext uri="{9D8B030D-6E8A-4147-A177-3AD203B41FA5}">
                      <a16:colId xmlns:a16="http://schemas.microsoft.com/office/drawing/2014/main" val="2716725412"/>
                    </a:ext>
                  </a:extLst>
                </a:gridCol>
                <a:gridCol w="1276576">
                  <a:extLst>
                    <a:ext uri="{9D8B030D-6E8A-4147-A177-3AD203B41FA5}">
                      <a16:colId xmlns:a16="http://schemas.microsoft.com/office/drawing/2014/main" val="3251334181"/>
                    </a:ext>
                  </a:extLst>
                </a:gridCol>
                <a:gridCol w="2791841">
                  <a:extLst>
                    <a:ext uri="{9D8B030D-6E8A-4147-A177-3AD203B41FA5}">
                      <a16:colId xmlns:a16="http://schemas.microsoft.com/office/drawing/2014/main" val="3417873"/>
                    </a:ext>
                  </a:extLst>
                </a:gridCol>
              </a:tblGrid>
              <a:tr h="0">
                <a:tc>
                  <a:txBody>
                    <a:bodyPr/>
                    <a:lstStyle/>
                    <a:p>
                      <a:r>
                        <a:rPr lang="en-US" dirty="0" err="1"/>
                        <a:t>Kbid</a:t>
                      </a: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dirty="0" err="1"/>
                        <a:t>Desc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dirty="0"/>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dirty="0"/>
                        <a:t>Handle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dirty="0" err="1"/>
                        <a:t>Kbid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dirty="0" err="1"/>
                        <a:t>Desc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dirty="0"/>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dirty="0"/>
                        <a:t>Handle</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98557974"/>
                  </a:ext>
                </a:extLst>
              </a:tr>
              <a:tr h="370840">
                <a:tc>
                  <a:txBody>
                    <a:bodyPr/>
                    <a:lstStyle/>
                    <a:p>
                      <a:r>
                        <a:rPr lang="en-US" dirty="0"/>
                        <a:t>E0627</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en-US" dirty="0"/>
                        <a:t>FAC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Kramatorsk Airport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en-US" dirty="0"/>
                        <a:t>E0613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en-US"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en-US" dirty="0"/>
                        <a:t>ORG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en-US" dirty="0"/>
                        <a:t>Armed Forces of Ukraine</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6115060"/>
                  </a:ext>
                </a:extLst>
              </a:tr>
              <a:tr h="370840">
                <a:tc>
                  <a:txBody>
                    <a:bodyPr/>
                    <a:lstStyle/>
                    <a:p>
                      <a:r>
                        <a:rPr lang="en-US" dirty="0"/>
                        <a:t>E0629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FAC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Kramatorsk police station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E0617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ORG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Donbass People's Militia</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4283712"/>
                  </a:ext>
                </a:extLst>
              </a:tr>
              <a:tr h="370840">
                <a:tc>
                  <a:txBody>
                    <a:bodyPr/>
                    <a:lstStyle/>
                    <a:p>
                      <a:r>
                        <a:rPr lang="en-US" dirty="0"/>
                        <a:t>E0639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FAC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Security Service of Ukraine building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E0638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ORG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Security Service of Ukraine</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4486529"/>
                  </a:ext>
                </a:extLst>
              </a:tr>
              <a:tr h="370840">
                <a:tc>
                  <a:txBody>
                    <a:bodyPr/>
                    <a:lstStyle/>
                    <a:p>
                      <a:r>
                        <a:rPr lang="en-US" dirty="0"/>
                        <a:t>E0669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WEA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Kalashnikov rifles (AK-47)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E0644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ORG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National Guard of Ukraine</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0770941"/>
                  </a:ext>
                </a:extLst>
              </a:tr>
              <a:tr h="370840">
                <a:tc>
                  <a:txBody>
                    <a:bodyPr/>
                    <a:lstStyle/>
                    <a:p>
                      <a:r>
                        <a:rPr lang="en-US" dirty="0"/>
                        <a:t>E0674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WEA, VEH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Ukrainian Armored Personnel Carriers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E0614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Civilians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7270154"/>
                  </a:ext>
                </a:extLst>
              </a:tr>
              <a:tr h="370840">
                <a:tc>
                  <a:txBody>
                    <a:bodyPr/>
                    <a:lstStyle/>
                    <a:p>
                      <a:r>
                        <a:rPr lang="en-US" dirty="0"/>
                        <a:t>E0626</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GPE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Kramatorsk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E0650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Ukrainian soldiers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64630672"/>
                  </a:ext>
                </a:extLst>
              </a:tr>
              <a:tr h="370840">
                <a:tc>
                  <a:txBody>
                    <a:bodyPr/>
                    <a:lstStyle/>
                    <a:p>
                      <a:r>
                        <a:rPr lang="en-US" dirty="0"/>
                        <a:t>E0635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GPE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Russian Federation (Russia)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E0653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Vladimir Putin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4638883"/>
                  </a:ext>
                </a:extLst>
              </a:tr>
              <a:tr h="370840">
                <a:tc>
                  <a:txBody>
                    <a:bodyPr/>
                    <a:lstStyle/>
                    <a:p>
                      <a:r>
                        <a:rPr lang="en-US" dirty="0"/>
                        <a:t>E0640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GPE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Sloviansk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E0623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PER, ORG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Little Green Men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18124250"/>
                  </a:ext>
                </a:extLst>
              </a:tr>
              <a:tr h="370840">
                <a:tc>
                  <a:txBody>
                    <a:bodyPr/>
                    <a:lstStyle/>
                    <a:p>
                      <a:r>
                        <a:rPr lang="en-US" dirty="0"/>
                        <a:t>E0645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GPE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Ukraine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E0632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PER, ORG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Pro-Russian insurgents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0693003"/>
                  </a:ext>
                </a:extLst>
              </a:tr>
              <a:tr h="370840">
                <a:tc>
                  <a:txBody>
                    <a:bodyPr/>
                    <a:lstStyle/>
                    <a:p>
                      <a:r>
                        <a:rPr lang="en-US" dirty="0"/>
                        <a:t>E0616</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LOC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Donbass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E0636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PER, ORG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t>Russian forces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28670493"/>
                  </a:ext>
                </a:extLst>
              </a:tr>
            </a:tbl>
          </a:graphicData>
        </a:graphic>
      </p:graphicFrame>
      <p:sp>
        <p:nvSpPr>
          <p:cNvPr id="5" name="TextBox 4">
            <a:extLst>
              <a:ext uri="{FF2B5EF4-FFF2-40B4-BE49-F238E27FC236}">
                <a16:creationId xmlns:a16="http://schemas.microsoft.com/office/drawing/2014/main" id="{72DFBD22-0591-D140-A804-5F051A025E8B}"/>
              </a:ext>
            </a:extLst>
          </p:cNvPr>
          <p:cNvSpPr txBox="1"/>
          <p:nvPr/>
        </p:nvSpPr>
        <p:spPr>
          <a:xfrm>
            <a:off x="331304" y="5930153"/>
            <a:ext cx="11335029" cy="400110"/>
          </a:xfrm>
          <a:prstGeom prst="rect">
            <a:avLst/>
          </a:prstGeom>
          <a:noFill/>
        </p:spPr>
        <p:txBody>
          <a:bodyPr wrap="square" rtlCol="0">
            <a:spAutoFit/>
          </a:bodyPr>
          <a:lstStyle/>
          <a:p>
            <a:r>
              <a:rPr lang="en-US" sz="2000" dirty="0"/>
              <a:t>Entry points limited to 7 types: Person, Organization, Geopolitical Entity, Location, Weapon, Vehicle, Facility</a:t>
            </a:r>
          </a:p>
        </p:txBody>
      </p:sp>
    </p:spTree>
    <p:extLst>
      <p:ext uri="{BB962C8B-B14F-4D97-AF65-F5344CB8AC3E}">
        <p14:creationId xmlns:p14="http://schemas.microsoft.com/office/powerpoint/2010/main" val="3115929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E33F-910E-FA46-BDA7-BD1136A9827E}"/>
              </a:ext>
            </a:extLst>
          </p:cNvPr>
          <p:cNvSpPr>
            <a:spLocks noGrp="1"/>
          </p:cNvSpPr>
          <p:nvPr>
            <p:ph type="title"/>
          </p:nvPr>
        </p:nvSpPr>
        <p:spPr/>
        <p:txBody>
          <a:bodyPr/>
          <a:lstStyle/>
          <a:p>
            <a:r>
              <a:rPr lang="en-US" dirty="0"/>
              <a:t>Participants and submissions</a:t>
            </a:r>
          </a:p>
        </p:txBody>
      </p:sp>
      <p:graphicFrame>
        <p:nvGraphicFramePr>
          <p:cNvPr id="3" name="Table 2">
            <a:extLst>
              <a:ext uri="{FF2B5EF4-FFF2-40B4-BE49-F238E27FC236}">
                <a16:creationId xmlns:a16="http://schemas.microsoft.com/office/drawing/2014/main" id="{0DF6CDBF-10AC-5C42-8B93-1E313C9A74A0}"/>
              </a:ext>
            </a:extLst>
          </p:cNvPr>
          <p:cNvGraphicFramePr>
            <a:graphicFrameLocks noGrp="1"/>
          </p:cNvGraphicFramePr>
          <p:nvPr>
            <p:extLst>
              <p:ext uri="{D42A27DB-BD31-4B8C-83A1-F6EECF244321}">
                <p14:modId xmlns:p14="http://schemas.microsoft.com/office/powerpoint/2010/main" val="3455400184"/>
              </p:ext>
            </p:extLst>
          </p:nvPr>
        </p:nvGraphicFramePr>
        <p:xfrm>
          <a:off x="265044" y="1581056"/>
          <a:ext cx="11489635" cy="4892040"/>
        </p:xfrm>
        <a:graphic>
          <a:graphicData uri="http://schemas.openxmlformats.org/drawingml/2006/table">
            <a:tbl>
              <a:tblPr firstRow="1" bandRow="1">
                <a:tableStyleId>{5C22544A-7EE6-4342-B048-85BDC9FD1C3A}</a:tableStyleId>
              </a:tblPr>
              <a:tblGrid>
                <a:gridCol w="1842052">
                  <a:extLst>
                    <a:ext uri="{9D8B030D-6E8A-4147-A177-3AD203B41FA5}">
                      <a16:colId xmlns:a16="http://schemas.microsoft.com/office/drawing/2014/main" val="1311698982"/>
                    </a:ext>
                  </a:extLst>
                </a:gridCol>
                <a:gridCol w="6033798">
                  <a:extLst>
                    <a:ext uri="{9D8B030D-6E8A-4147-A177-3AD203B41FA5}">
                      <a16:colId xmlns:a16="http://schemas.microsoft.com/office/drawing/2014/main" val="975753985"/>
                    </a:ext>
                  </a:extLst>
                </a:gridCol>
                <a:gridCol w="910343">
                  <a:extLst>
                    <a:ext uri="{9D8B030D-6E8A-4147-A177-3AD203B41FA5}">
                      <a16:colId xmlns:a16="http://schemas.microsoft.com/office/drawing/2014/main" val="3159575266"/>
                    </a:ext>
                  </a:extLst>
                </a:gridCol>
                <a:gridCol w="979309">
                  <a:extLst>
                    <a:ext uri="{9D8B030D-6E8A-4147-A177-3AD203B41FA5}">
                      <a16:colId xmlns:a16="http://schemas.microsoft.com/office/drawing/2014/main" val="1298593020"/>
                    </a:ext>
                  </a:extLst>
                </a:gridCol>
                <a:gridCol w="924912">
                  <a:extLst>
                    <a:ext uri="{9D8B030D-6E8A-4147-A177-3AD203B41FA5}">
                      <a16:colId xmlns:a16="http://schemas.microsoft.com/office/drawing/2014/main" val="3095146054"/>
                    </a:ext>
                  </a:extLst>
                </a:gridCol>
                <a:gridCol w="799221">
                  <a:extLst>
                    <a:ext uri="{9D8B030D-6E8A-4147-A177-3AD203B41FA5}">
                      <a16:colId xmlns:a16="http://schemas.microsoft.com/office/drawing/2014/main" val="3940403344"/>
                    </a:ext>
                  </a:extLst>
                </a:gridCol>
              </a:tblGrid>
              <a:tr h="370840">
                <a:tc>
                  <a:txBody>
                    <a:bodyPr/>
                    <a:lstStyle/>
                    <a:p>
                      <a:r>
                        <a:rPr lang="en-US" dirty="0"/>
                        <a:t>Team</a:t>
                      </a:r>
                    </a:p>
                  </a:txBody>
                  <a:tcPr/>
                </a:tc>
                <a:tc>
                  <a:txBody>
                    <a:bodyPr/>
                    <a:lstStyle/>
                    <a:p>
                      <a:r>
                        <a:rPr lang="en-US" dirty="0"/>
                        <a:t>Organizations</a:t>
                      </a:r>
                    </a:p>
                  </a:txBody>
                  <a:tcPr/>
                </a:tc>
                <a:tc>
                  <a:txBody>
                    <a:bodyPr/>
                    <a:lstStyle/>
                    <a:p>
                      <a:pPr algn="ctr"/>
                      <a:r>
                        <a:rPr lang="en-US" dirty="0"/>
                        <a:t>Task 1a</a:t>
                      </a:r>
                    </a:p>
                  </a:txBody>
                  <a:tcPr/>
                </a:tc>
                <a:tc>
                  <a:txBody>
                    <a:bodyPr/>
                    <a:lstStyle/>
                    <a:p>
                      <a:pPr algn="ctr"/>
                      <a:r>
                        <a:rPr lang="en-US" dirty="0"/>
                        <a:t>Task 1b</a:t>
                      </a:r>
                    </a:p>
                  </a:txBody>
                  <a:tcPr/>
                </a:tc>
                <a:tc>
                  <a:txBody>
                    <a:bodyPr/>
                    <a:lstStyle/>
                    <a:p>
                      <a:pPr algn="ctr"/>
                      <a:r>
                        <a:rPr lang="en-US" dirty="0"/>
                        <a:t>Task 2</a:t>
                      </a:r>
                    </a:p>
                  </a:txBody>
                  <a:tcPr/>
                </a:tc>
                <a:tc>
                  <a:txBody>
                    <a:bodyPr/>
                    <a:lstStyle/>
                    <a:p>
                      <a:pPr algn="ctr"/>
                      <a:r>
                        <a:rPr lang="en-US" dirty="0"/>
                        <a:t>Task 3</a:t>
                      </a:r>
                    </a:p>
                  </a:txBody>
                  <a:tcPr/>
                </a:tc>
                <a:extLst>
                  <a:ext uri="{0D108BD9-81ED-4DB2-BD59-A6C34878D82A}">
                    <a16:rowId xmlns:a16="http://schemas.microsoft.com/office/drawing/2014/main" val="884834430"/>
                  </a:ext>
                </a:extLst>
              </a:tr>
              <a:tr h="370840">
                <a:tc>
                  <a:txBody>
                    <a:bodyPr/>
                    <a:lstStyle/>
                    <a:p>
                      <a:r>
                        <a:rPr lang="en-US" dirty="0"/>
                        <a:t>BBN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kern="1200" dirty="0">
                          <a:solidFill>
                            <a:schemeClr val="dk1"/>
                          </a:solidFill>
                          <a:effectLst/>
                          <a:latin typeface="+mn-lt"/>
                          <a:ea typeface="+mn-ea"/>
                          <a:cs typeface="+mn-cs"/>
                        </a:rPr>
                        <a:t>Raytheon BBN Technologies</a:t>
                      </a:r>
                      <a:endParaRPr lang="en-US" sz="1800" b="0" i="0" u="none" strike="noStrike"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2</a:t>
                      </a:r>
                    </a:p>
                  </a:txBody>
                  <a:tcPr/>
                </a:tc>
                <a:tc>
                  <a:txBody>
                    <a:bodyPr/>
                    <a:lstStyle/>
                    <a:p>
                      <a:pPr algn="ctr"/>
                      <a:r>
                        <a:rPr lang="en-US" dirty="0"/>
                        <a:t>1</a:t>
                      </a:r>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568473031"/>
                  </a:ext>
                </a:extLst>
              </a:tr>
              <a:tr h="370840">
                <a:tc>
                  <a:txBody>
                    <a:bodyPr/>
                    <a:lstStyle/>
                    <a:p>
                      <a:r>
                        <a:rPr lang="en-US" dirty="0"/>
                        <a:t>SAMSON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kern="1200" dirty="0">
                          <a:solidFill>
                            <a:schemeClr val="dk1"/>
                          </a:solidFill>
                          <a:effectLst/>
                          <a:latin typeface="+mn-lt"/>
                          <a:ea typeface="+mn-ea"/>
                          <a:cs typeface="+mn-cs"/>
                        </a:rPr>
                        <a:t>Raytheon BBN Technologies; Polaris Alpha</a:t>
                      </a:r>
                      <a:endParaRPr lang="en-US" sz="1800" b="0" i="0" u="none" strike="noStrike"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dirty="0">
                        <a:solidFill>
                          <a:schemeClr val="dk1"/>
                        </a:solidFill>
                        <a:effectLst/>
                        <a:latin typeface="+mn-lt"/>
                        <a:ea typeface="+mn-ea"/>
                        <a:cs typeface="+mn-cs"/>
                      </a:endParaRPr>
                    </a:p>
                  </a:txBody>
                  <a:tcPr/>
                </a:tc>
                <a:tc>
                  <a:txBody>
                    <a:bodyPr/>
                    <a:lstStyle/>
                    <a:p>
                      <a:pPr algn="ctr"/>
                      <a:endParaRPr lang="en-US"/>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1240322701"/>
                  </a:ext>
                </a:extLst>
              </a:tr>
              <a:tr h="370840">
                <a:tc>
                  <a:txBody>
                    <a:bodyPr/>
                    <a:lstStyle/>
                    <a:p>
                      <a:r>
                        <a:rPr lang="en-US" dirty="0"/>
                        <a:t>GAIA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kern="1200" dirty="0">
                          <a:solidFill>
                            <a:schemeClr val="dk1"/>
                          </a:solidFill>
                          <a:effectLst/>
                          <a:latin typeface="+mn-lt"/>
                          <a:ea typeface="+mn-ea"/>
                          <a:cs typeface="+mn-cs"/>
                        </a:rPr>
                        <a:t>Information Sciences Institute; Columbia University; Rensselaer Polytechnic Institute; University of Florida; University of Southern California</a:t>
                      </a:r>
                      <a:endParaRPr lang="en-US" sz="1800" b="0" i="0" u="none" strike="noStrike"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4</a:t>
                      </a:r>
                    </a:p>
                  </a:txBody>
                  <a:tcPr/>
                </a:tc>
                <a:tc>
                  <a:txBody>
                    <a:bodyPr/>
                    <a:lstStyle/>
                    <a:p>
                      <a:pPr algn="ctr"/>
                      <a:r>
                        <a:rPr lang="en-US" dirty="0"/>
                        <a:t>4</a:t>
                      </a:r>
                    </a:p>
                  </a:txBody>
                  <a:tcPr/>
                </a:tc>
                <a:tc>
                  <a:txBody>
                    <a:bodyPr/>
                    <a:lstStyle/>
                    <a:p>
                      <a:pPr algn="ctr"/>
                      <a:r>
                        <a:rPr lang="en-US" dirty="0"/>
                        <a:t>4</a:t>
                      </a:r>
                    </a:p>
                  </a:txBody>
                  <a:tcPr/>
                </a:tc>
                <a:tc>
                  <a:txBody>
                    <a:bodyPr/>
                    <a:lstStyle/>
                    <a:p>
                      <a:pPr algn="ctr"/>
                      <a:r>
                        <a:rPr lang="en-US" dirty="0"/>
                        <a:t>13</a:t>
                      </a:r>
                    </a:p>
                  </a:txBody>
                  <a:tcPr/>
                </a:tc>
                <a:extLst>
                  <a:ext uri="{0D108BD9-81ED-4DB2-BD59-A6C34878D82A}">
                    <a16:rowId xmlns:a16="http://schemas.microsoft.com/office/drawing/2014/main" val="3457435525"/>
                  </a:ext>
                </a:extLst>
              </a:tr>
              <a:tr h="370840">
                <a:tc>
                  <a:txBody>
                    <a:bodyPr/>
                    <a:lstStyle/>
                    <a:p>
                      <a:r>
                        <a:rPr lang="en-US" dirty="0"/>
                        <a:t>OPERA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kern="1200" dirty="0">
                          <a:solidFill>
                            <a:schemeClr val="dk1"/>
                          </a:solidFill>
                          <a:effectLst/>
                          <a:latin typeface="+mn-lt"/>
                          <a:ea typeface="+mn-ea"/>
                          <a:cs typeface="+mn-cs"/>
                        </a:rPr>
                        <a:t>Carnegie Mellon University; USC Information Sciences Institute</a:t>
                      </a:r>
                      <a:endParaRPr lang="en-US" sz="1800" b="0" i="0" u="none" strike="noStrike"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3</a:t>
                      </a:r>
                    </a:p>
                  </a:txBody>
                  <a:tcPr/>
                </a:tc>
                <a:tc>
                  <a:txBody>
                    <a:bodyPr/>
                    <a:lstStyle/>
                    <a:p>
                      <a:pPr algn="ctr"/>
                      <a:r>
                        <a:rPr lang="en-US" dirty="0"/>
                        <a:t>1 (2)</a:t>
                      </a:r>
                    </a:p>
                  </a:txBody>
                  <a:tcPr/>
                </a:tc>
                <a:tc>
                  <a:txBody>
                    <a:bodyPr/>
                    <a:lstStyle/>
                    <a:p>
                      <a:pPr algn="ctr"/>
                      <a:r>
                        <a:rPr lang="en-US" dirty="0"/>
                        <a:t>4</a:t>
                      </a:r>
                    </a:p>
                  </a:txBody>
                  <a:tcPr/>
                </a:tc>
                <a:tc>
                  <a:txBody>
                    <a:bodyPr/>
                    <a:lstStyle/>
                    <a:p>
                      <a:pPr algn="ctr"/>
                      <a:r>
                        <a:rPr lang="en-US" dirty="0"/>
                        <a:t>4</a:t>
                      </a:r>
                    </a:p>
                  </a:txBody>
                  <a:tcPr/>
                </a:tc>
                <a:extLst>
                  <a:ext uri="{0D108BD9-81ED-4DB2-BD59-A6C34878D82A}">
                    <a16:rowId xmlns:a16="http://schemas.microsoft.com/office/drawing/2014/main" val="493574232"/>
                  </a:ext>
                </a:extLst>
              </a:tr>
              <a:tr h="370840">
                <a:tc>
                  <a:txBody>
                    <a:bodyPr/>
                    <a:lstStyle/>
                    <a:p>
                      <a:r>
                        <a:rPr lang="en-US" dirty="0" err="1"/>
                        <a:t>Decomp_JHU_UR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kern="1200" dirty="0">
                          <a:solidFill>
                            <a:schemeClr val="dk1"/>
                          </a:solidFill>
                          <a:effectLst/>
                          <a:latin typeface="+mn-lt"/>
                          <a:ea typeface="+mn-ea"/>
                          <a:cs typeface="+mn-cs"/>
                        </a:rPr>
                        <a:t>Johns Hopkins University; University of Rochester</a:t>
                      </a:r>
                      <a:endParaRPr lang="en-US" sz="1800" b="0" i="0" u="none" strike="noStrike"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1</a:t>
                      </a:r>
                    </a:p>
                  </a:txBody>
                  <a:tcPr/>
                </a:tc>
                <a:tc>
                  <a:txBody>
                    <a:bodyPr/>
                    <a:lstStyle/>
                    <a:p>
                      <a:pPr algn="ctr"/>
                      <a:r>
                        <a:rPr lang="en-US" dirty="0"/>
                        <a:t>1</a:t>
                      </a:r>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3238555228"/>
                  </a:ext>
                </a:extLst>
              </a:tr>
              <a:tr h="370840">
                <a:tc>
                  <a:txBody>
                    <a:bodyPr/>
                    <a:lstStyle/>
                    <a:p>
                      <a:r>
                        <a:rPr lang="en-US" dirty="0"/>
                        <a:t>Michigan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kern="1200" dirty="0">
                          <a:solidFill>
                            <a:schemeClr val="dk1"/>
                          </a:solidFill>
                          <a:effectLst/>
                          <a:latin typeface="+mn-lt"/>
                          <a:ea typeface="+mn-ea"/>
                          <a:cs typeface="+mn-cs"/>
                        </a:rPr>
                        <a:t>University of Michigan</a:t>
                      </a:r>
                      <a:endParaRPr lang="en-US" sz="1800" b="0" i="0" u="none" strike="noStrike"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1</a:t>
                      </a:r>
                    </a:p>
                  </a:txBody>
                  <a:tcPr/>
                </a:tc>
                <a:tc>
                  <a:txBody>
                    <a:bodyPr/>
                    <a:lstStyle/>
                    <a:p>
                      <a:pPr algn="ctr"/>
                      <a:r>
                        <a:rPr lang="en-US" dirty="0"/>
                        <a:t>1</a:t>
                      </a:r>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715755714"/>
                  </a:ext>
                </a:extLst>
              </a:tr>
              <a:tr h="370840">
                <a:tc>
                  <a:txBody>
                    <a:bodyPr/>
                    <a:lstStyle/>
                    <a:p>
                      <a:r>
                        <a:rPr lang="en-US" dirty="0" err="1"/>
                        <a:t>ramfis_aida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kern="1200" dirty="0">
                          <a:solidFill>
                            <a:schemeClr val="dk1"/>
                          </a:solidFill>
                          <a:effectLst/>
                          <a:latin typeface="+mn-lt"/>
                          <a:ea typeface="+mn-ea"/>
                          <a:cs typeface="+mn-cs"/>
                        </a:rPr>
                        <a:t>University of Colorado at Boulder</a:t>
                      </a:r>
                      <a:endParaRPr lang="en-US" sz="1800" b="0" i="0" u="none" strike="noStrike"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dirty="0">
                        <a:solidFill>
                          <a:schemeClr val="dk1"/>
                        </a:solidFill>
                        <a:effectLst/>
                        <a:latin typeface="+mn-lt"/>
                        <a:ea typeface="+mn-ea"/>
                        <a:cs typeface="+mn-cs"/>
                      </a:endParaRPr>
                    </a:p>
                  </a:txBody>
                  <a:tcPr/>
                </a:tc>
                <a:tc>
                  <a:txBody>
                    <a:bodyPr/>
                    <a:lstStyle/>
                    <a:p>
                      <a:pPr algn="ctr"/>
                      <a:endParaRPr lang="en-US"/>
                    </a:p>
                  </a:txBody>
                  <a:tcPr/>
                </a:tc>
                <a:tc>
                  <a:txBody>
                    <a:bodyPr/>
                    <a:lstStyle/>
                    <a:p>
                      <a:pPr algn="ctr"/>
                      <a:r>
                        <a:rPr lang="en-US" dirty="0"/>
                        <a:t>1 (2)</a:t>
                      </a:r>
                    </a:p>
                  </a:txBody>
                  <a:tcPr/>
                </a:tc>
                <a:tc>
                  <a:txBody>
                    <a:bodyPr/>
                    <a:lstStyle/>
                    <a:p>
                      <a:pPr algn="ctr"/>
                      <a:endParaRPr lang="en-US"/>
                    </a:p>
                  </a:txBody>
                  <a:tcPr/>
                </a:tc>
                <a:extLst>
                  <a:ext uri="{0D108BD9-81ED-4DB2-BD59-A6C34878D82A}">
                    <a16:rowId xmlns:a16="http://schemas.microsoft.com/office/drawing/2014/main" val="2122466508"/>
                  </a:ext>
                </a:extLst>
              </a:tr>
              <a:tr h="370840">
                <a:tc>
                  <a:txBody>
                    <a:bodyPr/>
                    <a:lstStyle/>
                    <a:p>
                      <a:r>
                        <a:rPr lang="en-US" dirty="0" err="1"/>
                        <a:t>Hyperthesis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kern="1200" dirty="0">
                          <a:solidFill>
                            <a:schemeClr val="dk1"/>
                          </a:solidFill>
                          <a:effectLst/>
                          <a:latin typeface="+mn-lt"/>
                          <a:ea typeface="+mn-ea"/>
                          <a:cs typeface="+mn-cs"/>
                        </a:rPr>
                        <a:t>Pacific Northwest National Laboratory; Georgetown University; American University</a:t>
                      </a:r>
                      <a:endParaRPr lang="en-US" sz="1800" b="0" i="0" u="none" strike="noStrike"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dirty="0">
                        <a:solidFill>
                          <a:schemeClr val="dk1"/>
                        </a:solidFill>
                        <a:effectLst/>
                        <a:latin typeface="+mn-lt"/>
                        <a:ea typeface="+mn-ea"/>
                        <a:cs typeface="+mn-cs"/>
                      </a:endParaRPr>
                    </a:p>
                  </a:txBody>
                  <a:tcPr/>
                </a:tc>
                <a:tc>
                  <a:txBody>
                    <a:bodyPr/>
                    <a:lstStyle/>
                    <a:p>
                      <a:pPr algn="ctr"/>
                      <a:endParaRPr lang="en-US"/>
                    </a:p>
                  </a:txBody>
                  <a:tcPr/>
                </a:tc>
                <a:tc>
                  <a:txBody>
                    <a:bodyPr/>
                    <a:lstStyle/>
                    <a:p>
                      <a:pPr algn="ctr"/>
                      <a:r>
                        <a:rPr lang="en-US" dirty="0"/>
                        <a:t>1</a:t>
                      </a:r>
                    </a:p>
                  </a:txBody>
                  <a:tcPr/>
                </a:tc>
                <a:tc>
                  <a:txBody>
                    <a:bodyPr/>
                    <a:lstStyle/>
                    <a:p>
                      <a:pPr algn="ctr"/>
                      <a:r>
                        <a:rPr lang="en-US" dirty="0"/>
                        <a:t>3</a:t>
                      </a:r>
                    </a:p>
                  </a:txBody>
                  <a:tcPr/>
                </a:tc>
                <a:extLst>
                  <a:ext uri="{0D108BD9-81ED-4DB2-BD59-A6C34878D82A}">
                    <a16:rowId xmlns:a16="http://schemas.microsoft.com/office/drawing/2014/main" val="137547912"/>
                  </a:ext>
                </a:extLst>
              </a:tr>
              <a:tr h="370840">
                <a:tc>
                  <a:txBody>
                    <a:bodyPr/>
                    <a:lstStyle/>
                    <a:p>
                      <a:r>
                        <a:rPr lang="en-US" dirty="0" err="1"/>
                        <a:t>UTexas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kern="1200" dirty="0">
                          <a:solidFill>
                            <a:schemeClr val="dk1"/>
                          </a:solidFill>
                          <a:effectLst/>
                          <a:latin typeface="+mn-lt"/>
                          <a:ea typeface="+mn-ea"/>
                          <a:cs typeface="+mn-cs"/>
                        </a:rPr>
                        <a:t>University of Texas at Austin</a:t>
                      </a:r>
                      <a:endParaRPr lang="en-US" sz="1800" b="0" i="0" u="none" strike="noStrike"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dirty="0">
                        <a:solidFill>
                          <a:schemeClr val="dk1"/>
                        </a:solidFill>
                        <a:effectLst/>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r>
                        <a:rPr lang="en-US" dirty="0"/>
                        <a:t>1</a:t>
                      </a:r>
                    </a:p>
                  </a:txBody>
                  <a:tcPr/>
                </a:tc>
                <a:extLst>
                  <a:ext uri="{0D108BD9-81ED-4DB2-BD59-A6C34878D82A}">
                    <a16:rowId xmlns:a16="http://schemas.microsoft.com/office/drawing/2014/main" val="1566511220"/>
                  </a:ext>
                </a:extLst>
              </a:tr>
              <a:tr h="370840">
                <a:tc>
                  <a:txBody>
                    <a:bodyPr/>
                    <a:lstStyle/>
                    <a:p>
                      <a:r>
                        <a:rPr lang="en-US" dirty="0" err="1"/>
                        <a:t>PoTsKG</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kern="1200" dirty="0">
                          <a:solidFill>
                            <a:schemeClr val="dk1"/>
                          </a:solidFill>
                          <a:effectLst/>
                          <a:latin typeface="+mn-lt"/>
                          <a:ea typeface="+mn-ea"/>
                          <a:cs typeface="+mn-cs"/>
                        </a:rPr>
                        <a:t>Huawei Technologies Co., Ltd; Tsinghua university</a:t>
                      </a:r>
                      <a:endParaRPr lang="en-US" sz="1800" b="0" i="0" u="none" strike="noStrike"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1</a:t>
                      </a:r>
                    </a:p>
                  </a:txBody>
                  <a:tcPr/>
                </a:tc>
                <a:tc>
                  <a:txBody>
                    <a:bodyPr/>
                    <a:lstStyle/>
                    <a:p>
                      <a:pPr algn="ctr"/>
                      <a:endParaRPr lang="en-US" dirty="0"/>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850109788"/>
                  </a:ext>
                </a:extLst>
              </a:tr>
            </a:tbl>
          </a:graphicData>
        </a:graphic>
      </p:graphicFrame>
    </p:spTree>
    <p:extLst>
      <p:ext uri="{BB962C8B-B14F-4D97-AF65-F5344CB8AC3E}">
        <p14:creationId xmlns:p14="http://schemas.microsoft.com/office/powerpoint/2010/main" val="3143759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Evaluate zero-hop (instance-level) queries</a:t>
            </a:r>
          </a:p>
        </p:txBody>
      </p:sp>
      <p:sp>
        <p:nvSpPr>
          <p:cNvPr id="3" name="Content Placeholder 2"/>
          <p:cNvSpPr>
            <a:spLocks noGrp="1"/>
          </p:cNvSpPr>
          <p:nvPr>
            <p:ph idx="1"/>
          </p:nvPr>
        </p:nvSpPr>
        <p:spPr/>
        <p:txBody>
          <a:bodyPr>
            <a:normAutofit/>
          </a:bodyPr>
          <a:lstStyle/>
          <a:p>
            <a:r>
              <a:rPr lang="en-US" dirty="0"/>
              <a:t>Only the k highest confidence KEs for each query are pooled and assessed</a:t>
            </a:r>
          </a:p>
          <a:p>
            <a:pPr lvl="1"/>
            <a:r>
              <a:rPr lang="en-US" dirty="0"/>
              <a:t>Zero-hop: For each run, assess top k=10 most confident responses for each modality for each document for each entry point descriptor for each query.</a:t>
            </a:r>
          </a:p>
          <a:p>
            <a:pPr lvl="2"/>
            <a:r>
              <a:rPr lang="en-US" dirty="0"/>
              <a:t>35K responses to assess, including LDC’s annotations</a:t>
            </a:r>
          </a:p>
          <a:p>
            <a:r>
              <a:rPr lang="en-US" dirty="0"/>
              <a:t>Response is assessed as “correct” if it is plausible (as opposed to probably or certainly true) given the justification/context</a:t>
            </a:r>
          </a:p>
        </p:txBody>
      </p:sp>
    </p:spTree>
    <p:extLst>
      <p:ext uri="{BB962C8B-B14F-4D97-AF65-F5344CB8AC3E}">
        <p14:creationId xmlns:p14="http://schemas.microsoft.com/office/powerpoint/2010/main" val="819636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0D4EFAB-B188-0744-9D08-F75F147325D9}"/>
              </a:ext>
            </a:extLst>
          </p:cNvPr>
          <p:cNvGraphicFramePr>
            <a:graphicFrameLocks/>
          </p:cNvGraphicFramePr>
          <p:nvPr>
            <p:extLst>
              <p:ext uri="{D42A27DB-BD31-4B8C-83A1-F6EECF244321}">
                <p14:modId xmlns:p14="http://schemas.microsoft.com/office/powerpoint/2010/main" val="1090203454"/>
              </p:ext>
            </p:extLst>
          </p:nvPr>
        </p:nvGraphicFramePr>
        <p:xfrm>
          <a:off x="188259" y="147918"/>
          <a:ext cx="10186520" cy="63051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155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16244" cy="1325563"/>
          </a:xfrm>
        </p:spPr>
        <p:txBody>
          <a:bodyPr>
            <a:normAutofit/>
          </a:bodyPr>
          <a:lstStyle/>
          <a:p>
            <a:r>
              <a:rPr lang="en-US" sz="4000" dirty="0"/>
              <a:t>DARPA AIDA Evaluation in TAC/TRECVID SM-KBP</a:t>
            </a:r>
          </a:p>
        </p:txBody>
      </p:sp>
      <p:sp>
        <p:nvSpPr>
          <p:cNvPr id="3" name="Content Placeholder 2"/>
          <p:cNvSpPr>
            <a:spLocks noGrp="1"/>
          </p:cNvSpPr>
          <p:nvPr>
            <p:ph idx="1"/>
          </p:nvPr>
        </p:nvSpPr>
        <p:spPr/>
        <p:txBody>
          <a:bodyPr>
            <a:normAutofit lnSpcReduction="10000"/>
          </a:bodyPr>
          <a:lstStyle/>
          <a:p>
            <a:r>
              <a:rPr lang="en-US" dirty="0"/>
              <a:t>Often, TAC and TRECVID host tasks that double as evaluations of government research programs.</a:t>
            </a:r>
          </a:p>
          <a:p>
            <a:pPr lvl="1"/>
            <a:r>
              <a:rPr lang="en-US" dirty="0"/>
              <a:t>DARPA DEFT 	-&gt; TAC KBP</a:t>
            </a:r>
          </a:p>
          <a:p>
            <a:pPr lvl="1"/>
            <a:r>
              <a:rPr lang="en-US" dirty="0"/>
              <a:t>IARPA ALADDIN	-&gt; TRECVID multimedia event detection</a:t>
            </a:r>
          </a:p>
          <a:p>
            <a:pPr lvl="1"/>
            <a:r>
              <a:rPr lang="en-US" dirty="0"/>
              <a:t>DARPA AIDA	-&gt; TAC/TRECVID SM-KBP</a:t>
            </a:r>
          </a:p>
          <a:p>
            <a:r>
              <a:rPr lang="en-US" dirty="0"/>
              <a:t>AIDA evaluations take place as tasks in TAC/TRECVID Streaming Multimedia Knowledge Base Population track (SM-KBP).</a:t>
            </a:r>
          </a:p>
          <a:p>
            <a:pPr lvl="1"/>
            <a:r>
              <a:rPr lang="en-US" dirty="0"/>
              <a:t>Multiple evaluation tasks; pipelines bridge evaluation tasks</a:t>
            </a:r>
          </a:p>
          <a:p>
            <a:r>
              <a:rPr lang="en-US" dirty="0"/>
              <a:t>AIDA program kick-off in January 2018</a:t>
            </a:r>
          </a:p>
          <a:p>
            <a:r>
              <a:rPr lang="en-US" dirty="0"/>
              <a:t>Three 18-month phases </a:t>
            </a:r>
            <a:r>
              <a:rPr lang="en-US" dirty="0">
                <a:sym typeface="Wingdings" pitchFamily="2" charset="2"/>
              </a:rPr>
              <a:t> Three evaluations for AIDA, at month 18 (M18), month 36 (M36), and month 54 (M54)</a:t>
            </a:r>
          </a:p>
        </p:txBody>
      </p:sp>
    </p:spTree>
    <p:extLst>
      <p:ext uri="{BB962C8B-B14F-4D97-AF65-F5344CB8AC3E}">
        <p14:creationId xmlns:p14="http://schemas.microsoft.com/office/powerpoint/2010/main" val="2004091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4F6AC-3D17-2945-8548-B48D833F78BA}"/>
              </a:ext>
            </a:extLst>
          </p:cNvPr>
          <p:cNvSpPr>
            <a:spLocks noGrp="1"/>
          </p:cNvSpPr>
          <p:nvPr>
            <p:ph type="title"/>
          </p:nvPr>
        </p:nvSpPr>
        <p:spPr/>
        <p:txBody>
          <a:bodyPr/>
          <a:lstStyle/>
          <a:p>
            <a:r>
              <a:rPr lang="en-US" dirty="0"/>
              <a:t>Zero-hop results</a:t>
            </a:r>
          </a:p>
        </p:txBody>
      </p:sp>
      <p:sp>
        <p:nvSpPr>
          <p:cNvPr id="3" name="Content Placeholder 2">
            <a:extLst>
              <a:ext uri="{FF2B5EF4-FFF2-40B4-BE49-F238E27FC236}">
                <a16:creationId xmlns:a16="http://schemas.microsoft.com/office/drawing/2014/main" id="{EFF5DF6D-532C-E94F-B7D7-1F68ACC5D09B}"/>
              </a:ext>
            </a:extLst>
          </p:cNvPr>
          <p:cNvSpPr>
            <a:spLocks noGrp="1"/>
          </p:cNvSpPr>
          <p:nvPr>
            <p:ph idx="1"/>
          </p:nvPr>
        </p:nvSpPr>
        <p:spPr/>
        <p:txBody>
          <a:bodyPr/>
          <a:lstStyle/>
          <a:p>
            <a:r>
              <a:rPr lang="en-US" dirty="0"/>
              <a:t>Assessment is ramping up, no assessment-based scores yet</a:t>
            </a:r>
          </a:p>
          <a:p>
            <a:r>
              <a:rPr lang="en-US" dirty="0"/>
              <a:t>Estimate Recall of submissions against LDC’s annotations</a:t>
            </a:r>
          </a:p>
          <a:p>
            <a:pPr lvl="1"/>
            <a:r>
              <a:rPr lang="en-US" dirty="0"/>
              <a:t>Map LDC spans and submitted spans to equivalence classes (EC):</a:t>
            </a:r>
          </a:p>
          <a:p>
            <a:pPr lvl="2"/>
            <a:r>
              <a:rPr lang="en-US" dirty="0"/>
              <a:t>Image span (possibly with bounding box) -&gt;  entire image (document element)</a:t>
            </a:r>
          </a:p>
          <a:p>
            <a:pPr lvl="2"/>
            <a:r>
              <a:rPr lang="en-US" dirty="0"/>
              <a:t>Video span -&gt; entire video (document element)</a:t>
            </a:r>
          </a:p>
          <a:p>
            <a:pPr lvl="2"/>
            <a:r>
              <a:rPr lang="en-US" dirty="0"/>
              <a:t>Text span -&gt; enclosing “sentence” (as defined by automatic segmentation distributed with corpus)</a:t>
            </a:r>
          </a:p>
          <a:p>
            <a:pPr lvl="1"/>
            <a:r>
              <a:rPr lang="en-US" dirty="0"/>
              <a:t>EC is relevant if it contains a span returned by LDC</a:t>
            </a:r>
          </a:p>
        </p:txBody>
      </p:sp>
    </p:spTree>
    <p:extLst>
      <p:ext uri="{BB962C8B-B14F-4D97-AF65-F5344CB8AC3E}">
        <p14:creationId xmlns:p14="http://schemas.microsoft.com/office/powerpoint/2010/main" val="1966193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11D520E-BA31-F747-9A01-C8F8042FBB7C}"/>
              </a:ext>
            </a:extLst>
          </p:cNvPr>
          <p:cNvGraphicFramePr>
            <a:graphicFrameLocks/>
          </p:cNvGraphicFramePr>
          <p:nvPr>
            <p:extLst>
              <p:ext uri="{D42A27DB-BD31-4B8C-83A1-F6EECF244321}">
                <p14:modId xmlns:p14="http://schemas.microsoft.com/office/powerpoint/2010/main" val="328718039"/>
              </p:ext>
            </p:extLst>
          </p:nvPr>
        </p:nvGraphicFramePr>
        <p:xfrm>
          <a:off x="198783" y="344557"/>
          <a:ext cx="11847443" cy="62815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9607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4D44-7AE9-F34A-A91C-C2FA7D17227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9A821EC-901D-B547-8A0C-948845A083A6}"/>
              </a:ext>
            </a:extLst>
          </p:cNvPr>
          <p:cNvSpPr>
            <a:spLocks noGrp="1"/>
          </p:cNvSpPr>
          <p:nvPr>
            <p:ph idx="1"/>
          </p:nvPr>
        </p:nvSpPr>
        <p:spPr>
          <a:xfrm>
            <a:off x="838200" y="1825625"/>
            <a:ext cx="10749742" cy="4351338"/>
          </a:xfrm>
        </p:spPr>
        <p:txBody>
          <a:bodyPr>
            <a:normAutofit/>
          </a:bodyPr>
          <a:lstStyle/>
          <a:p>
            <a:r>
              <a:rPr lang="en-US" dirty="0"/>
              <a:t>Many evaluation pre-requisites completed since January 2018 AIDA kick-off</a:t>
            </a:r>
          </a:p>
          <a:p>
            <a:r>
              <a:rPr lang="en-US" dirty="0"/>
              <a:t>Much needs to be done to fully exercise evaluation plan for M18 and beyond</a:t>
            </a:r>
          </a:p>
          <a:p>
            <a:pPr lvl="1"/>
            <a:r>
              <a:rPr lang="en-US" dirty="0"/>
              <a:t>SM-KBP Discussion/Planning sessions Tuesday PM, Wednesday AM</a:t>
            </a:r>
          </a:p>
        </p:txBody>
      </p:sp>
    </p:spTree>
    <p:extLst>
      <p:ext uri="{BB962C8B-B14F-4D97-AF65-F5344CB8AC3E}">
        <p14:creationId xmlns:p14="http://schemas.microsoft.com/office/powerpoint/2010/main" val="87752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SM-KBP 2018: Laying the groundwork</a:t>
            </a:r>
          </a:p>
        </p:txBody>
      </p:sp>
      <p:sp>
        <p:nvSpPr>
          <p:cNvPr id="3" name="Content Placeholder 2"/>
          <p:cNvSpPr>
            <a:spLocks noGrp="1"/>
          </p:cNvSpPr>
          <p:nvPr>
            <p:ph idx="1"/>
          </p:nvPr>
        </p:nvSpPr>
        <p:spPr/>
        <p:txBody>
          <a:bodyPr>
            <a:normAutofit/>
          </a:bodyPr>
          <a:lstStyle/>
          <a:p>
            <a:r>
              <a:rPr lang="en-US" dirty="0">
                <a:sym typeface="Wingdings" pitchFamily="2" charset="2"/>
              </a:rPr>
              <a:t>SM-KBP 2018 pilot at month 9 (M9) is a “dry run” for M18:</a:t>
            </a:r>
          </a:p>
          <a:p>
            <a:pPr lvl="1"/>
            <a:r>
              <a:rPr lang="en-US" dirty="0">
                <a:sym typeface="Wingdings" pitchFamily="2" charset="2"/>
              </a:rPr>
              <a:t>Organizers define tasks, metrics, interchange format between tasks</a:t>
            </a:r>
          </a:p>
          <a:p>
            <a:pPr lvl="1"/>
            <a:r>
              <a:rPr lang="en-US" dirty="0">
                <a:sym typeface="Wingdings" pitchFamily="2" charset="2"/>
              </a:rPr>
              <a:t>Organizers develop training data and annotation/assessment guidelines</a:t>
            </a:r>
          </a:p>
          <a:p>
            <a:pPr lvl="1"/>
            <a:r>
              <a:rPr lang="en-US" dirty="0">
                <a:sym typeface="Wingdings" pitchFamily="2" charset="2"/>
              </a:rPr>
              <a:t>Organizers build evaluation tools and infrastructure</a:t>
            </a:r>
          </a:p>
          <a:p>
            <a:pPr lvl="1"/>
            <a:r>
              <a:rPr lang="en-US" dirty="0"/>
              <a:t>Participants build baseline systems for each task – “test the plumbing”</a:t>
            </a:r>
          </a:p>
          <a:p>
            <a:r>
              <a:rPr lang="en-US" dirty="0"/>
              <a:t>Pilot is run on pre-existing “seedling” ontology, annotations, and annotation guidelines not designed to fully support the evaluation</a:t>
            </a:r>
          </a:p>
          <a:p>
            <a:r>
              <a:rPr lang="en-US" dirty="0"/>
              <a:t>No scores, but a progress report</a:t>
            </a:r>
          </a:p>
          <a:p>
            <a:pPr lvl="1"/>
            <a:r>
              <a:rPr lang="en-US" dirty="0"/>
              <a:t>focus on lessons learned, ways to improve evaluation and systems for M18</a:t>
            </a:r>
          </a:p>
        </p:txBody>
      </p:sp>
    </p:spTree>
    <p:extLst>
      <p:ext uri="{BB962C8B-B14F-4D97-AF65-F5344CB8AC3E}">
        <p14:creationId xmlns:p14="http://schemas.microsoft.com/office/powerpoint/2010/main" val="76859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69D8C-93AA-4460-A07F-DEA9D29C2CA5}"/>
              </a:ext>
            </a:extLst>
          </p:cNvPr>
          <p:cNvSpPr>
            <a:spLocks noGrp="1"/>
          </p:cNvSpPr>
          <p:nvPr>
            <p:ph type="title"/>
          </p:nvPr>
        </p:nvSpPr>
        <p:spPr>
          <a:xfrm>
            <a:off x="245660" y="-69038"/>
            <a:ext cx="11750722" cy="1325563"/>
          </a:xfrm>
        </p:spPr>
        <p:txBody>
          <a:bodyPr>
            <a:normAutofit/>
          </a:bodyPr>
          <a:lstStyle/>
          <a:p>
            <a:r>
              <a:rPr lang="en-US" sz="3600" dirty="0"/>
              <a:t>ACTIVE INTERPRETATION OF DISPARATE ALTERNATIVES (AIDA)</a:t>
            </a:r>
            <a:endParaRPr lang="en-US" sz="3600" dirty="0">
              <a:solidFill>
                <a:schemeClr val="tx1"/>
              </a:solidFill>
            </a:endParaRPr>
          </a:p>
        </p:txBody>
      </p:sp>
      <p:sp>
        <p:nvSpPr>
          <p:cNvPr id="3" name="Content Placeholder 2">
            <a:extLst>
              <a:ext uri="{FF2B5EF4-FFF2-40B4-BE49-F238E27FC236}">
                <a16:creationId xmlns:a16="http://schemas.microsoft.com/office/drawing/2014/main" id="{A085E121-4F91-4D38-A893-DB1B1E4EE12E}"/>
              </a:ext>
            </a:extLst>
          </p:cNvPr>
          <p:cNvSpPr>
            <a:spLocks noGrp="1"/>
          </p:cNvSpPr>
          <p:nvPr>
            <p:ph idx="1"/>
          </p:nvPr>
        </p:nvSpPr>
        <p:spPr>
          <a:xfrm>
            <a:off x="545910" y="595373"/>
            <a:ext cx="10799502" cy="4351338"/>
          </a:xfrm>
        </p:spPr>
        <p:txBody>
          <a:bodyPr vert="horz" lIns="91440" tIns="45720" rIns="91440" bIns="45720" rtlCol="0" anchor="t">
            <a:normAutofit/>
          </a:bodyPr>
          <a:lstStyle/>
          <a:p>
            <a:pPr>
              <a:buClr>
                <a:srgbClr val="9E3611"/>
              </a:buClr>
            </a:pPr>
            <a:endParaRPr lang="en-US" dirty="0"/>
          </a:p>
          <a:p>
            <a:pPr>
              <a:buClr>
                <a:srgbClr val="9E3611"/>
              </a:buClr>
            </a:pPr>
            <a:r>
              <a:rPr lang="en-US" sz="2400" dirty="0"/>
              <a:t>Given a scenario (“Russia-Ukraine”) and document stream:</a:t>
            </a:r>
          </a:p>
          <a:p>
            <a:pPr lvl="1">
              <a:buClr>
                <a:srgbClr val="9E3611"/>
              </a:buClr>
            </a:pPr>
            <a:r>
              <a:rPr lang="en-US" dirty="0"/>
              <a:t>TA1 outputs all Knowledge Elements (entity, relation, event</a:t>
            </a:r>
            <a:r>
              <a:rPr lang="en-US"/>
              <a:t>, etc., </a:t>
            </a:r>
            <a:r>
              <a:rPr lang="en-US" dirty="0"/>
              <a:t>defined in the ontology) in the documents, including alternative interpretations</a:t>
            </a:r>
          </a:p>
          <a:p>
            <a:pPr lvl="1">
              <a:buClr>
                <a:srgbClr val="9E3611"/>
              </a:buClr>
            </a:pPr>
            <a:r>
              <a:rPr lang="en-US" dirty="0"/>
              <a:t>TA2 fuses KEs from TA1 into the TA2 KB, maintaining alternative interpretations</a:t>
            </a:r>
          </a:p>
          <a:p>
            <a:pPr lvl="1">
              <a:buClr>
                <a:srgbClr val="9E3611"/>
              </a:buClr>
            </a:pPr>
            <a:r>
              <a:rPr lang="en-US" dirty="0"/>
              <a:t>TA3 constructs internally consistent hypotheses (partial KBs) from TA2 KB</a:t>
            </a:r>
          </a:p>
        </p:txBody>
      </p:sp>
      <p:pic>
        <p:nvPicPr>
          <p:cNvPr id="4" name="Picture 4" descr="aida_framework.jpg">
            <a:extLst>
              <a:ext uri="{FF2B5EF4-FFF2-40B4-BE49-F238E27FC236}">
                <a16:creationId xmlns:a16="http://schemas.microsoft.com/office/drawing/2014/main" id="{1F2E4CD2-E67A-4E1C-A656-BE6FF9E18306}"/>
              </a:ext>
            </a:extLst>
          </p:cNvPr>
          <p:cNvPicPr>
            <a:picLocks noChangeAspect="1"/>
          </p:cNvPicPr>
          <p:nvPr/>
        </p:nvPicPr>
        <p:blipFill>
          <a:blip r:embed="rId3"/>
          <a:stretch>
            <a:fillRect/>
          </a:stretch>
        </p:blipFill>
        <p:spPr>
          <a:xfrm>
            <a:off x="1249565" y="3295650"/>
            <a:ext cx="9705114" cy="3302122"/>
          </a:xfrm>
          <a:prstGeom prst="rect">
            <a:avLst/>
          </a:prstGeom>
        </p:spPr>
      </p:pic>
      <p:sp>
        <p:nvSpPr>
          <p:cNvPr id="5" name="TextBox 4"/>
          <p:cNvSpPr txBox="1"/>
          <p:nvPr/>
        </p:nvSpPr>
        <p:spPr>
          <a:xfrm>
            <a:off x="3294148" y="6488668"/>
            <a:ext cx="5923128" cy="369332"/>
          </a:xfrm>
          <a:prstGeom prst="rect">
            <a:avLst/>
          </a:prstGeom>
          <a:noFill/>
        </p:spPr>
        <p:txBody>
          <a:bodyPr wrap="square" rtlCol="0">
            <a:spAutoFit/>
          </a:bodyPr>
          <a:lstStyle/>
          <a:p>
            <a:r>
              <a:rPr lang="en-US" dirty="0"/>
              <a:t>TA1                                        TA2                                        TA3</a:t>
            </a:r>
          </a:p>
        </p:txBody>
      </p:sp>
    </p:spTree>
    <p:extLst>
      <p:ext uri="{BB962C8B-B14F-4D97-AF65-F5344CB8AC3E}">
        <p14:creationId xmlns:p14="http://schemas.microsoft.com/office/powerpoint/2010/main" val="15086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E721-3F70-2649-9E6C-9B007D198A31}"/>
              </a:ext>
            </a:extLst>
          </p:cNvPr>
          <p:cNvSpPr>
            <a:spLocks noGrp="1"/>
          </p:cNvSpPr>
          <p:nvPr>
            <p:ph type="title"/>
          </p:nvPr>
        </p:nvSpPr>
        <p:spPr>
          <a:xfrm>
            <a:off x="599661" y="376840"/>
            <a:ext cx="11035747" cy="1325563"/>
          </a:xfrm>
        </p:spPr>
        <p:txBody>
          <a:bodyPr/>
          <a:lstStyle/>
          <a:p>
            <a:r>
              <a:rPr lang="en-US" dirty="0"/>
              <a:t>TA1, TA2, TA3 each outputs knowledge graphs</a:t>
            </a:r>
          </a:p>
        </p:txBody>
      </p:sp>
      <p:pic>
        <p:nvPicPr>
          <p:cNvPr id="8" name="Content Placeholder 7">
            <a:extLst>
              <a:ext uri="{FF2B5EF4-FFF2-40B4-BE49-F238E27FC236}">
                <a16:creationId xmlns:a16="http://schemas.microsoft.com/office/drawing/2014/main" id="{7493C181-492A-C04B-9561-C9544FF7304A}"/>
              </a:ext>
            </a:extLst>
          </p:cNvPr>
          <p:cNvPicPr>
            <a:picLocks noGrp="1" noChangeAspect="1"/>
          </p:cNvPicPr>
          <p:nvPr>
            <p:ph idx="1"/>
          </p:nvPr>
        </p:nvPicPr>
        <p:blipFill rotWithShape="1">
          <a:blip r:embed="rId3">
            <a:extLst>
              <a:ext uri="{96DAC541-7B7A-43D3-8B79-37D633B846F1}">
                <asvg:svgBlip xmlns:asvg="http://schemas.microsoft.com/office/drawing/2016/SVG/main" r:embed="rId4"/>
              </a:ext>
            </a:extLst>
          </a:blip>
          <a:srcRect l="12839" t="29069" r="27764" b="18425"/>
          <a:stretch/>
        </p:blipFill>
        <p:spPr>
          <a:xfrm>
            <a:off x="838199" y="1832149"/>
            <a:ext cx="9495773" cy="4443391"/>
          </a:xfrm>
        </p:spPr>
      </p:pic>
      <p:grpSp>
        <p:nvGrpSpPr>
          <p:cNvPr id="7" name="Group 6">
            <a:extLst>
              <a:ext uri="{FF2B5EF4-FFF2-40B4-BE49-F238E27FC236}">
                <a16:creationId xmlns:a16="http://schemas.microsoft.com/office/drawing/2014/main" id="{FB6B4C00-4FF6-9A4C-8385-4576DB29967F}"/>
              </a:ext>
            </a:extLst>
          </p:cNvPr>
          <p:cNvGrpSpPr/>
          <p:nvPr/>
        </p:nvGrpSpPr>
        <p:grpSpPr>
          <a:xfrm>
            <a:off x="213604" y="5507284"/>
            <a:ext cx="1221900" cy="1203805"/>
            <a:chOff x="6124073" y="2294256"/>
            <a:chExt cx="1221900" cy="1203805"/>
          </a:xfrm>
        </p:grpSpPr>
        <p:sp>
          <p:nvSpPr>
            <p:cNvPr id="9" name="Parallelogram 8">
              <a:extLst>
                <a:ext uri="{FF2B5EF4-FFF2-40B4-BE49-F238E27FC236}">
                  <a16:creationId xmlns:a16="http://schemas.microsoft.com/office/drawing/2014/main" id="{BCB13683-DA0F-6D44-B579-5ABB02F37B71}"/>
                </a:ext>
              </a:extLst>
            </p:cNvPr>
            <p:cNvSpPr/>
            <p:nvPr/>
          </p:nvSpPr>
          <p:spPr>
            <a:xfrm>
              <a:off x="6124073" y="2364622"/>
              <a:ext cx="272331" cy="228600"/>
            </a:xfrm>
            <a:prstGeom prst="parallelogram">
              <a:avLst/>
            </a:prstGeom>
            <a:solidFill>
              <a:srgbClr val="99FF99"/>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E89BD94-2003-8B43-B280-31E63BAD2D1E}"/>
                </a:ext>
              </a:extLst>
            </p:cNvPr>
            <p:cNvSpPr/>
            <p:nvPr/>
          </p:nvSpPr>
          <p:spPr>
            <a:xfrm>
              <a:off x="6124073" y="2644346"/>
              <a:ext cx="228600" cy="228600"/>
            </a:xfrm>
            <a:prstGeom prst="ellipse">
              <a:avLst/>
            </a:prstGeom>
            <a:solidFill>
              <a:srgbClr val="FE98FE"/>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A333051C-9BE5-264A-BFAE-E1FBBABE8A68}"/>
                </a:ext>
              </a:extLst>
            </p:cNvPr>
            <p:cNvSpPr/>
            <p:nvPr/>
          </p:nvSpPr>
          <p:spPr>
            <a:xfrm>
              <a:off x="6124073" y="2924070"/>
              <a:ext cx="274320" cy="228600"/>
            </a:xfrm>
            <a:prstGeom prst="triangle">
              <a:avLst/>
            </a:prstGeom>
            <a:solidFill>
              <a:srgbClr val="F8C695"/>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414095F3-0545-AD4B-9A11-184F320B28BC}"/>
                </a:ext>
              </a:extLst>
            </p:cNvPr>
            <p:cNvSpPr/>
            <p:nvPr/>
          </p:nvSpPr>
          <p:spPr>
            <a:xfrm>
              <a:off x="6124073" y="3207013"/>
              <a:ext cx="274320" cy="274320"/>
            </a:xfrm>
            <a:prstGeom prst="diamond">
              <a:avLst/>
            </a:prstGeom>
            <a:solidFill>
              <a:srgbClr val="FF9999"/>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CE822E7-DD07-124E-979F-21B93D3648FD}"/>
                </a:ext>
              </a:extLst>
            </p:cNvPr>
            <p:cNvSpPr txBox="1"/>
            <p:nvPr/>
          </p:nvSpPr>
          <p:spPr>
            <a:xfrm>
              <a:off x="6396404" y="2573980"/>
              <a:ext cx="747346" cy="338554"/>
            </a:xfrm>
            <a:prstGeom prst="rect">
              <a:avLst/>
            </a:prstGeom>
            <a:noFill/>
          </p:spPr>
          <p:txBody>
            <a:bodyPr wrap="square" rtlCol="0">
              <a:spAutoFit/>
            </a:bodyPr>
            <a:lstStyle/>
            <a:p>
              <a:r>
                <a:rPr lang="en-US" sz="1600" dirty="0"/>
                <a:t>Entity</a:t>
              </a:r>
            </a:p>
          </p:txBody>
        </p:sp>
        <p:sp>
          <p:nvSpPr>
            <p:cNvPr id="14" name="TextBox 13">
              <a:extLst>
                <a:ext uri="{FF2B5EF4-FFF2-40B4-BE49-F238E27FC236}">
                  <a16:creationId xmlns:a16="http://schemas.microsoft.com/office/drawing/2014/main" id="{5E9D5517-E87D-1B4B-A1F5-10258B5EFC00}"/>
                </a:ext>
              </a:extLst>
            </p:cNvPr>
            <p:cNvSpPr txBox="1"/>
            <p:nvPr/>
          </p:nvSpPr>
          <p:spPr>
            <a:xfrm>
              <a:off x="6396404" y="3159507"/>
              <a:ext cx="707781" cy="338554"/>
            </a:xfrm>
            <a:prstGeom prst="rect">
              <a:avLst/>
            </a:prstGeom>
            <a:noFill/>
          </p:spPr>
          <p:txBody>
            <a:bodyPr wrap="square" rtlCol="0">
              <a:spAutoFit/>
            </a:bodyPr>
            <a:lstStyle/>
            <a:p>
              <a:r>
                <a:rPr lang="en-US" sz="1600" dirty="0"/>
                <a:t>Event</a:t>
              </a:r>
            </a:p>
          </p:txBody>
        </p:sp>
        <p:sp>
          <p:nvSpPr>
            <p:cNvPr id="15" name="TextBox 14">
              <a:extLst>
                <a:ext uri="{FF2B5EF4-FFF2-40B4-BE49-F238E27FC236}">
                  <a16:creationId xmlns:a16="http://schemas.microsoft.com/office/drawing/2014/main" id="{E58ED989-6128-CF49-9D66-4B2CFB78AC31}"/>
                </a:ext>
              </a:extLst>
            </p:cNvPr>
            <p:cNvSpPr txBox="1"/>
            <p:nvPr/>
          </p:nvSpPr>
          <p:spPr>
            <a:xfrm>
              <a:off x="6396404" y="2853704"/>
              <a:ext cx="949569" cy="338554"/>
            </a:xfrm>
            <a:prstGeom prst="rect">
              <a:avLst/>
            </a:prstGeom>
            <a:noFill/>
          </p:spPr>
          <p:txBody>
            <a:bodyPr wrap="square" rtlCol="0">
              <a:spAutoFit/>
            </a:bodyPr>
            <a:lstStyle/>
            <a:p>
              <a:r>
                <a:rPr lang="en-US" sz="1600" dirty="0"/>
                <a:t>Relation</a:t>
              </a:r>
            </a:p>
          </p:txBody>
        </p:sp>
        <p:sp>
          <p:nvSpPr>
            <p:cNvPr id="16" name="TextBox 15">
              <a:extLst>
                <a:ext uri="{FF2B5EF4-FFF2-40B4-BE49-F238E27FC236}">
                  <a16:creationId xmlns:a16="http://schemas.microsoft.com/office/drawing/2014/main" id="{47456128-661F-744A-8801-E42207F44360}"/>
                </a:ext>
              </a:extLst>
            </p:cNvPr>
            <p:cNvSpPr txBox="1"/>
            <p:nvPr/>
          </p:nvSpPr>
          <p:spPr>
            <a:xfrm>
              <a:off x="6396404" y="2294256"/>
              <a:ext cx="677008" cy="338554"/>
            </a:xfrm>
            <a:prstGeom prst="rect">
              <a:avLst/>
            </a:prstGeom>
            <a:noFill/>
          </p:spPr>
          <p:txBody>
            <a:bodyPr wrap="square" rtlCol="0">
              <a:spAutoFit/>
            </a:bodyPr>
            <a:lstStyle/>
            <a:p>
              <a:r>
                <a:rPr lang="en-US" sz="1600" dirty="0"/>
                <a:t>Filler</a:t>
              </a:r>
            </a:p>
          </p:txBody>
        </p:sp>
      </p:grpSp>
    </p:spTree>
    <p:extLst>
      <p:ext uri="{BB962C8B-B14F-4D97-AF65-F5344CB8AC3E}">
        <p14:creationId xmlns:p14="http://schemas.microsoft.com/office/powerpoint/2010/main" val="680023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80761" cy="1325563"/>
          </a:xfrm>
        </p:spPr>
        <p:txBody>
          <a:bodyPr>
            <a:normAutofit/>
          </a:bodyPr>
          <a:lstStyle/>
          <a:p>
            <a:r>
              <a:rPr lang="en-US" sz="4000" dirty="0"/>
              <a:t>Evaluation Task 1: streaming multimedia extraction</a:t>
            </a:r>
          </a:p>
        </p:txBody>
      </p:sp>
      <p:sp>
        <p:nvSpPr>
          <p:cNvPr id="3" name="Content Placeholder 2"/>
          <p:cNvSpPr>
            <a:spLocks noGrp="1"/>
          </p:cNvSpPr>
          <p:nvPr>
            <p:ph idx="1"/>
          </p:nvPr>
        </p:nvSpPr>
        <p:spPr>
          <a:xfrm>
            <a:off x="3848669" y="1825625"/>
            <a:ext cx="7505131" cy="4351338"/>
          </a:xfrm>
        </p:spPr>
        <p:txBody>
          <a:bodyPr>
            <a:normAutofit fontScale="85000" lnSpcReduction="10000"/>
          </a:bodyPr>
          <a:lstStyle/>
          <a:p>
            <a:r>
              <a:rPr lang="en-US" dirty="0"/>
              <a:t>Extract all events, entities, relations, locations, [time, and sentiment] from </a:t>
            </a:r>
            <a:r>
              <a:rPr lang="en-US" b="1" dirty="0"/>
              <a:t>multimedia </a:t>
            </a:r>
            <a:r>
              <a:rPr lang="en-US" dirty="0"/>
              <a:t>document </a:t>
            </a:r>
            <a:r>
              <a:rPr lang="en-US" b="1" dirty="0"/>
              <a:t>stream</a:t>
            </a:r>
            <a:r>
              <a:rPr lang="en-US" dirty="0"/>
              <a:t> , conditioned on zero or more different contexts, or “what if” </a:t>
            </a:r>
            <a:r>
              <a:rPr lang="en-US" b="1" dirty="0"/>
              <a:t>hypotheses</a:t>
            </a:r>
            <a:endParaRPr lang="en-US" dirty="0"/>
          </a:p>
          <a:p>
            <a:pPr lvl="1"/>
            <a:r>
              <a:rPr lang="en-US" dirty="0"/>
              <a:t>Output a KB for each document with all possible interpretations of KEs, including confidence and provenance (spans)</a:t>
            </a:r>
          </a:p>
          <a:p>
            <a:pPr lvl="1"/>
            <a:r>
              <a:rPr lang="en-US" dirty="0"/>
              <a:t>Mention-level output, including within-document linking</a:t>
            </a:r>
          </a:p>
          <a:p>
            <a:r>
              <a:rPr lang="en-US" dirty="0"/>
              <a:t>Evaluate by queries (with entry points) and assessment</a:t>
            </a:r>
          </a:p>
          <a:p>
            <a:pPr lvl="1"/>
            <a:r>
              <a:rPr lang="en-US" dirty="0"/>
              <a:t>Queries target KEs needed to produce semantically coherent hypotheses</a:t>
            </a:r>
          </a:p>
          <a:p>
            <a:pPr lvl="1"/>
            <a:r>
              <a:rPr lang="en-US" dirty="0"/>
              <a:t>Queries assume within-doc (cross-modal, cross-lingual) </a:t>
            </a:r>
            <a:r>
              <a:rPr lang="en-US" dirty="0" err="1"/>
              <a:t>coref</a:t>
            </a:r>
            <a:r>
              <a:rPr lang="en-US" dirty="0"/>
              <a:t> of entities/fillers, relations, and events</a:t>
            </a:r>
          </a:p>
          <a:p>
            <a:r>
              <a:rPr lang="en-US" dirty="0"/>
              <a:t>Joint TAC-TRECVID 2018 task.</a:t>
            </a:r>
          </a:p>
        </p:txBody>
      </p:sp>
      <p:pic>
        <p:nvPicPr>
          <p:cNvPr id="4" name="Picture 4" descr="aida_framework.jpg">
            <a:extLst>
              <a:ext uri="{FF2B5EF4-FFF2-40B4-BE49-F238E27FC236}">
                <a16:creationId xmlns:a16="http://schemas.microsoft.com/office/drawing/2014/main" id="{1F2E4CD2-E67A-4E1C-A656-BE6FF9E18306}"/>
              </a:ext>
            </a:extLst>
          </p:cNvPr>
          <p:cNvPicPr>
            <a:picLocks noChangeAspect="1"/>
          </p:cNvPicPr>
          <p:nvPr/>
        </p:nvPicPr>
        <p:blipFill rotWithShape="1">
          <a:blip r:embed="rId2"/>
          <a:srcRect r="65344"/>
          <a:stretch/>
        </p:blipFill>
        <p:spPr>
          <a:xfrm>
            <a:off x="212335" y="2350233"/>
            <a:ext cx="3363378" cy="3302122"/>
          </a:xfrm>
          <a:prstGeom prst="rect">
            <a:avLst/>
          </a:prstGeom>
        </p:spPr>
      </p:pic>
    </p:spTree>
    <p:extLst>
      <p:ext uri="{BB962C8B-B14F-4D97-AF65-F5344CB8AC3E}">
        <p14:creationId xmlns:p14="http://schemas.microsoft.com/office/powerpoint/2010/main" val="132791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1b: Extraction Conditioned on Context</a:t>
            </a:r>
          </a:p>
        </p:txBody>
      </p:sp>
      <p:sp>
        <p:nvSpPr>
          <p:cNvPr id="3" name="Content Placeholder 2"/>
          <p:cNvSpPr>
            <a:spLocks noGrp="1"/>
          </p:cNvSpPr>
          <p:nvPr>
            <p:ph idx="1"/>
          </p:nvPr>
        </p:nvSpPr>
        <p:spPr>
          <a:xfrm>
            <a:off x="838200" y="1690688"/>
            <a:ext cx="10515600" cy="4351338"/>
          </a:xfrm>
        </p:spPr>
        <p:txBody>
          <a:bodyPr>
            <a:noAutofit/>
          </a:bodyPr>
          <a:lstStyle/>
          <a:p>
            <a:pPr>
              <a:buClr>
                <a:srgbClr val="9E3611"/>
              </a:buClr>
            </a:pPr>
            <a:r>
              <a:rPr lang="en-US" dirty="0"/>
              <a:t>TA1 must be capable of accepting </a:t>
            </a:r>
            <a:r>
              <a:rPr lang="en-US" b="1" dirty="0">
                <a:solidFill>
                  <a:srgbClr val="C00000"/>
                </a:solidFill>
              </a:rPr>
              <a:t>alternate contexts</a:t>
            </a:r>
            <a:r>
              <a:rPr lang="en-US" dirty="0">
                <a:solidFill>
                  <a:srgbClr val="C00000"/>
                </a:solidFill>
              </a:rPr>
              <a:t> </a:t>
            </a:r>
            <a:r>
              <a:rPr lang="en-US" dirty="0"/>
              <a:t>(“what if” hypotheses) and producing </a:t>
            </a:r>
            <a:r>
              <a:rPr lang="en-US" b="1" dirty="0">
                <a:solidFill>
                  <a:srgbClr val="C00000"/>
                </a:solidFill>
              </a:rPr>
              <a:t>alternate analyses</a:t>
            </a:r>
            <a:r>
              <a:rPr lang="en-US" dirty="0">
                <a:solidFill>
                  <a:srgbClr val="C00000"/>
                </a:solidFill>
              </a:rPr>
              <a:t> </a:t>
            </a:r>
            <a:r>
              <a:rPr lang="en-US" dirty="0"/>
              <a:t>for each context (possibly simply reweighting confidence values).</a:t>
            </a:r>
          </a:p>
          <a:p>
            <a:pPr lvl="1">
              <a:buClr>
                <a:srgbClr val="9E3611"/>
              </a:buClr>
            </a:pPr>
            <a:r>
              <a:rPr lang="en-US" dirty="0"/>
              <a:t>For example, the analysis of a certain image produces knowledge elements representing a </a:t>
            </a:r>
            <a:r>
              <a:rPr lang="en-US" b="1" dirty="0">
                <a:solidFill>
                  <a:srgbClr val="0070C0"/>
                </a:solidFill>
              </a:rPr>
              <a:t>bus on a road</a:t>
            </a:r>
            <a:r>
              <a:rPr lang="en-US" dirty="0"/>
              <a:t>. However, knowledge elements in one or more hypotheses suggest that this is a </a:t>
            </a:r>
            <a:r>
              <a:rPr lang="en-US" b="1" dirty="0">
                <a:solidFill>
                  <a:srgbClr val="0070C0"/>
                </a:solidFill>
              </a:rPr>
              <a:t>river rather than a road</a:t>
            </a:r>
            <a:r>
              <a:rPr lang="en-US" dirty="0"/>
              <a:t>. The analysis  algorithm should use this information for additional analysis of the image with priors favoring a </a:t>
            </a:r>
            <a:r>
              <a:rPr lang="en-US" b="1" dirty="0">
                <a:solidFill>
                  <a:srgbClr val="0070C0"/>
                </a:solidFill>
              </a:rPr>
              <a:t>boat</a:t>
            </a:r>
            <a:r>
              <a:rPr lang="en-US" dirty="0"/>
              <a:t>.</a:t>
            </a:r>
          </a:p>
          <a:p>
            <a:r>
              <a:rPr lang="en-US" dirty="0"/>
              <a:t>Simplifications for 2018 pilot:</a:t>
            </a:r>
          </a:p>
          <a:p>
            <a:pPr lvl="1"/>
            <a:r>
              <a:rPr lang="en-US" dirty="0"/>
              <a:t>Contexts are mostly coherent hypotheses drawn from a small static set of possible hypotheses that are produced manually by LDC; no provenance</a:t>
            </a:r>
          </a:p>
          <a:p>
            <a:pPr lvl="1"/>
            <a:r>
              <a:rPr lang="en-US" dirty="0"/>
              <a:t>KEs and confidence values resulting from “what if” hypotheses do not get passed on to TA2 but are evaluated separately</a:t>
            </a:r>
          </a:p>
          <a:p>
            <a:endParaRPr lang="en-US" dirty="0"/>
          </a:p>
        </p:txBody>
      </p:sp>
    </p:spTree>
    <p:extLst>
      <p:ext uri="{BB962C8B-B14F-4D97-AF65-F5344CB8AC3E}">
        <p14:creationId xmlns:p14="http://schemas.microsoft.com/office/powerpoint/2010/main" val="121644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2: Noisy KB Construction</a:t>
            </a:r>
          </a:p>
        </p:txBody>
      </p:sp>
      <p:sp>
        <p:nvSpPr>
          <p:cNvPr id="3" name="Content Placeholder 2"/>
          <p:cNvSpPr>
            <a:spLocks noGrp="1"/>
          </p:cNvSpPr>
          <p:nvPr>
            <p:ph idx="1"/>
          </p:nvPr>
        </p:nvSpPr>
        <p:spPr>
          <a:xfrm>
            <a:off x="3971498" y="1825625"/>
            <a:ext cx="7382301" cy="4351338"/>
          </a:xfrm>
        </p:spPr>
        <p:txBody>
          <a:bodyPr>
            <a:normAutofit lnSpcReduction="10000"/>
          </a:bodyPr>
          <a:lstStyle/>
          <a:p>
            <a:r>
              <a:rPr lang="en-US" dirty="0"/>
              <a:t>Build KB by aggregating all KEs from TA1</a:t>
            </a:r>
          </a:p>
          <a:p>
            <a:pPr lvl="1"/>
            <a:r>
              <a:rPr lang="en-US" dirty="0"/>
              <a:t>Output is KB including cross-doc linking</a:t>
            </a:r>
          </a:p>
          <a:p>
            <a:pPr lvl="1"/>
            <a:r>
              <a:rPr lang="en-US" dirty="0"/>
              <a:t>Will contain conflicting information</a:t>
            </a:r>
          </a:p>
          <a:p>
            <a:r>
              <a:rPr lang="en-US" dirty="0"/>
              <a:t>Evaluated by queries (with entry points) and assessment</a:t>
            </a:r>
          </a:p>
          <a:p>
            <a:pPr lvl="1"/>
            <a:r>
              <a:rPr lang="en-US" dirty="0"/>
              <a:t>Queries target KEs needed to produce semantically coherent hypotheses</a:t>
            </a:r>
          </a:p>
          <a:p>
            <a:pPr lvl="1"/>
            <a:r>
              <a:rPr lang="en-US" dirty="0"/>
              <a:t>Queries assume within-doc (cross-modal, cross-lingual) and cross-doc </a:t>
            </a:r>
            <a:r>
              <a:rPr lang="en-US" dirty="0" err="1"/>
              <a:t>coref</a:t>
            </a:r>
            <a:r>
              <a:rPr lang="en-US" dirty="0"/>
              <a:t> of entities/fillers, relations, and events</a:t>
            </a:r>
          </a:p>
          <a:p>
            <a:r>
              <a:rPr lang="en-US" dirty="0"/>
              <a:t>Task in TAC 2018.</a:t>
            </a:r>
          </a:p>
          <a:p>
            <a:pPr lvl="1"/>
            <a:endParaRPr lang="en-US" dirty="0"/>
          </a:p>
        </p:txBody>
      </p:sp>
      <p:pic>
        <p:nvPicPr>
          <p:cNvPr id="4" name="Picture 4" descr="aida_framework.jpg">
            <a:extLst>
              <a:ext uri="{FF2B5EF4-FFF2-40B4-BE49-F238E27FC236}">
                <a16:creationId xmlns:a16="http://schemas.microsoft.com/office/drawing/2014/main" id="{1F2E4CD2-E67A-4E1C-A656-BE6FF9E18306}"/>
              </a:ext>
            </a:extLst>
          </p:cNvPr>
          <p:cNvPicPr>
            <a:picLocks noChangeAspect="1"/>
          </p:cNvPicPr>
          <p:nvPr/>
        </p:nvPicPr>
        <p:blipFill rotWithShape="1">
          <a:blip r:embed="rId2"/>
          <a:srcRect l="32124" r="37079"/>
          <a:stretch/>
        </p:blipFill>
        <p:spPr>
          <a:xfrm>
            <a:off x="450376" y="2350233"/>
            <a:ext cx="2988859" cy="3302122"/>
          </a:xfrm>
          <a:prstGeom prst="rect">
            <a:avLst/>
          </a:prstGeom>
        </p:spPr>
      </p:pic>
    </p:spTree>
    <p:extLst>
      <p:ext uri="{BB962C8B-B14F-4D97-AF65-F5344CB8AC3E}">
        <p14:creationId xmlns:p14="http://schemas.microsoft.com/office/powerpoint/2010/main" val="1540890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70850</TotalTime>
  <Words>2945</Words>
  <Application>Microsoft Macintosh PowerPoint</Application>
  <PresentationFormat>Widescreen</PresentationFormat>
  <Paragraphs>380</Paragraphs>
  <Slides>32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Gill Sans</vt:lpstr>
      <vt:lpstr>Office Theme</vt:lpstr>
      <vt:lpstr>Overview of the Streaming Multimedia Knowledge Base Population Track</vt:lpstr>
      <vt:lpstr>Outline</vt:lpstr>
      <vt:lpstr>DARPA AIDA Evaluation in TAC/TRECVID SM-KBP</vt:lpstr>
      <vt:lpstr> SM-KBP 2018: Laying the groundwork</vt:lpstr>
      <vt:lpstr>ACTIVE INTERPRETATION OF DISPARATE ALTERNATIVES (AIDA)</vt:lpstr>
      <vt:lpstr>TA1, TA2, TA3 each outputs knowledge graphs</vt:lpstr>
      <vt:lpstr>Evaluation Task 1: streaming multimedia extraction</vt:lpstr>
      <vt:lpstr>Task 1b: Extraction Conditioned on Context</vt:lpstr>
      <vt:lpstr>Task 2: Noisy KB Construction</vt:lpstr>
      <vt:lpstr>Task 3: Generating Coherent Hypotheses</vt:lpstr>
      <vt:lpstr>Historical TRECVID tasks relevant to SM-KBP</vt:lpstr>
      <vt:lpstr>Historical TAC KBP tasks relevant to SM-KBP</vt:lpstr>
      <vt:lpstr>Task 1: New challenges for TAC/TRECVID components</vt:lpstr>
      <vt:lpstr>Task 2: New challenges for Cold Start KBP</vt:lpstr>
      <vt:lpstr>Task 3: New challenges</vt:lpstr>
      <vt:lpstr>M9: Laying the groundwork for M18</vt:lpstr>
      <vt:lpstr>Defined features allowed in KB representation</vt:lpstr>
      <vt:lpstr>Defined Representation (AIDA Interchange Format)</vt:lpstr>
      <vt:lpstr>Defined necessary extensions to seedling annotations</vt:lpstr>
      <vt:lpstr>Evaluation by Queries</vt:lpstr>
      <vt:lpstr>Example single facet hypothesis: Q2H1</vt:lpstr>
      <vt:lpstr>P103 Q2H1, 0 Hop (only the KEs and roles explicit in frame)</vt:lpstr>
      <vt:lpstr>P103 Q2H1, 1 Hop </vt:lpstr>
      <vt:lpstr>P103 Topic Level Hypothesis: Q2H1 + Q4H3</vt:lpstr>
      <vt:lpstr>3 Levels of Evaluation Queries</vt:lpstr>
      <vt:lpstr>M9 query entry point “entities” and descriptors</vt:lpstr>
      <vt:lpstr>Participants and submissions</vt:lpstr>
      <vt:lpstr>Evaluate zero-hop (instance-level) queries</vt:lpstr>
      <vt:lpstr>PowerPoint Presentation</vt:lpstr>
      <vt:lpstr>Zero-hop results</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Discussion</dc:title>
  <dc:creator>Dang, Hoa T. (Fed)</dc:creator>
  <cp:lastModifiedBy>Dang, Hoa T. (Fed)</cp:lastModifiedBy>
  <cp:revision>910</cp:revision>
  <cp:lastPrinted>2017-11-15T19:07:45Z</cp:lastPrinted>
  <dcterms:created xsi:type="dcterms:W3CDTF">2016-10-07T06:49:35Z</dcterms:created>
  <dcterms:modified xsi:type="dcterms:W3CDTF">2018-12-07T17:22:17Z</dcterms:modified>
</cp:coreProperties>
</file>