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Lato Black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898C757-BFC0-46CF-8D7C-9475D97A8223}">
  <a:tblStyle styleId="{8898C757-BFC0-46CF-8D7C-9475D97A822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Black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aleway-italic.fntdata"/><Relationship Id="rId10" Type="http://schemas.openxmlformats.org/officeDocument/2006/relationships/slide" Target="slides/slide4.xml"/><Relationship Id="rId32" Type="http://schemas.openxmlformats.org/officeDocument/2006/relationships/font" Target="fonts/Raleway-bold.fntdata"/><Relationship Id="rId13" Type="http://schemas.openxmlformats.org/officeDocument/2006/relationships/slide" Target="slides/slide7.xml"/><Relationship Id="rId35" Type="http://schemas.openxmlformats.org/officeDocument/2006/relationships/font" Target="fonts/Lato-regular.fntdata"/><Relationship Id="rId12" Type="http://schemas.openxmlformats.org/officeDocument/2006/relationships/slide" Target="slides/slide6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9.xml"/><Relationship Id="rId37" Type="http://schemas.openxmlformats.org/officeDocument/2006/relationships/font" Target="fonts/Lato-italic.fntdata"/><Relationship Id="rId14" Type="http://schemas.openxmlformats.org/officeDocument/2006/relationships/slide" Target="slides/slide8.xml"/><Relationship Id="rId36" Type="http://schemas.openxmlformats.org/officeDocument/2006/relationships/font" Target="fonts/Lato-bold.fntdata"/><Relationship Id="rId17" Type="http://schemas.openxmlformats.org/officeDocument/2006/relationships/slide" Target="slides/slide11.xml"/><Relationship Id="rId39" Type="http://schemas.openxmlformats.org/officeDocument/2006/relationships/font" Target="fonts/LatoBlack-bold.fntdata"/><Relationship Id="rId16" Type="http://schemas.openxmlformats.org/officeDocument/2006/relationships/slide" Target="slides/slide10.xml"/><Relationship Id="rId38" Type="http://schemas.openxmlformats.org/officeDocument/2006/relationships/font" Target="fonts/La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a3c89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a3c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5e4489f1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5e4489f1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6c9abe6e5_0_7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6c9abe6e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5e4489f1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5e4489f1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6c9abe6e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6c9abe6e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53540bc41_1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53540bc4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5358033c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5358033c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6654e897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6654e897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6654e897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6654e897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53540bc41_1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53540bc41_1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5599c566d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5599c566d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a3c898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a3c8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53540bc41_1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53540bc41_1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6d0d0a184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6d0d0a184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53540bc41_1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53540bc41_1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6fa3c898_0_6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c6fa3c89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53540bc41_1_5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53540bc41_1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6654e897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6654e897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5599c566d_0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5599c566d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a3c898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a3c89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6c9abe6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6c9abe6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6c9abe6e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6c9abe6e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6fa3c898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6fa3c89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6c9abe6e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6c9abe6e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951475" y="1595775"/>
            <a:ext cx="67803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6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effectLst>
            <a:outerShdw blurRad="57150" rotWithShape="0" algn="bl" dir="5400000" dist="57150">
              <a:srgbClr val="000000">
                <a:alpha val="62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HypoGator: Hypotheses Generation and Ranking</a:t>
            </a:r>
            <a:endParaRPr sz="4000"/>
          </a:p>
        </p:txBody>
      </p:sp>
      <p:sp>
        <p:nvSpPr>
          <p:cNvPr id="71" name="Google Shape;71;p13"/>
          <p:cNvSpPr txBox="1"/>
          <p:nvPr>
            <p:ph idx="1" type="subTitle"/>
          </p:nvPr>
        </p:nvSpPr>
        <p:spPr>
          <a:xfrm>
            <a:off x="2390275" y="3359875"/>
            <a:ext cx="6113100" cy="1120500"/>
          </a:xfrm>
          <a:prstGeom prst="rect">
            <a:avLst/>
          </a:prstGeom>
          <a:effectLst>
            <a:outerShdw blurRad="100013" rotWithShape="0" algn="bl" dir="5400000" dist="38100">
              <a:srgbClr val="000000">
                <a:alpha val="49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Ali Sadeghian, Sourav Dutta, Giacomo Bergami, Miguel Rodriguez, Daisy Zhe Wang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UF-GAIA TA3 • 2018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Extraction Errors leading to L.I.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1941625" y="1429875"/>
            <a:ext cx="67803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Possible sources of inconsistencies due to extraction errors are: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Swapped Arguments</a:t>
            </a: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“Organization </a:t>
            </a:r>
            <a:r>
              <a:rPr i="1"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Ukraine</a:t>
            </a: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is affiliated with Arseny Iatsenuik” vs.“Person </a:t>
            </a:r>
            <a:r>
              <a:rPr i="1"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Ukraine</a:t>
            </a: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is affiliated with Trucks”. 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Unresolved Pronouns</a:t>
            </a: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i="1"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Organization</a:t>
            </a: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Sergei Grits is the employer of Ukraine” vs.“</a:t>
            </a:r>
            <a:r>
              <a:rPr i="1"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Organization </a:t>
            </a:r>
            <a:r>
              <a:rPr b="1" i="1"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i="1"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 the employer of Ukraine”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Reflexive Relationships:</a:t>
            </a:r>
            <a:endParaRPr b="1"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“BUK 332 is </a:t>
            </a:r>
            <a:r>
              <a:rPr i="1"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affiliated</a:t>
            </a: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with a truck” vs. “BUK 332 is </a:t>
            </a:r>
            <a:r>
              <a:rPr i="1"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affiliated</a:t>
            </a: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to BUK 332”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resolution of such errors will lead to a better hypothesis generation.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- Hypothesis Clustering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String similarity based</a:t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1200"/>
              </a:spcAft>
              <a:buSzPts val="1600"/>
              <a:buChar char="●"/>
            </a:pPr>
            <a:r>
              <a:rPr lang="en" sz="1600"/>
              <a:t>Compute a similarity score for each pair of hypothesis based on the string representation of their entities and relations.</a:t>
            </a:r>
            <a:endParaRPr sz="1600"/>
          </a:p>
        </p:txBody>
      </p:sp>
      <p:sp>
        <p:nvSpPr>
          <p:cNvPr id="152" name="Google Shape;152;p23"/>
          <p:cNvSpPr txBox="1"/>
          <p:nvPr>
            <p:ph idx="2" type="body"/>
          </p:nvPr>
        </p:nvSpPr>
        <p:spPr>
          <a:xfrm>
            <a:off x="5650575" y="1602675"/>
            <a:ext cx="31845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Cluster_id based</a:t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TA2 ent. clusters to cluster identical hypothesis .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1200"/>
              </a:spcAft>
              <a:buSzPts val="1600"/>
              <a:buChar char="●"/>
            </a:pPr>
            <a:r>
              <a:rPr lang="en" sz="1600"/>
              <a:t>Combine with string similarity for better performance.</a:t>
            </a:r>
            <a:endParaRPr sz="1600"/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b="7235" l="13758" r="5498" t="0"/>
          <a:stretch/>
        </p:blipFill>
        <p:spPr>
          <a:xfrm>
            <a:off x="282623" y="808424"/>
            <a:ext cx="1315353" cy="1505897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" name="Google Shape;154;p23"/>
          <p:cNvPicPr preferRelativeResize="0"/>
          <p:nvPr/>
        </p:nvPicPr>
        <p:blipFill rotWithShape="1">
          <a:blip r:embed="rId4">
            <a:alphaModFix/>
          </a:blip>
          <a:srcRect b="7209" l="8870" r="6890" t="0"/>
          <a:stretch/>
        </p:blipFill>
        <p:spPr>
          <a:xfrm>
            <a:off x="855800" y="1818800"/>
            <a:ext cx="1315348" cy="1505897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5">
            <a:alphaModFix/>
          </a:blip>
          <a:srcRect b="0" l="19736" r="4614" t="0"/>
          <a:stretch/>
        </p:blipFill>
        <p:spPr>
          <a:xfrm>
            <a:off x="543224" y="2907258"/>
            <a:ext cx="1315348" cy="1505891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1361175" y="575950"/>
            <a:ext cx="74799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Clustering Results: </a:t>
            </a:r>
            <a:r>
              <a:rPr b="0" lang="en"/>
              <a:t>Top 3 No Clustering</a:t>
            </a:r>
            <a:endParaRPr b="0"/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b="7235" l="13758" r="5498" t="0"/>
          <a:stretch/>
        </p:blipFill>
        <p:spPr>
          <a:xfrm>
            <a:off x="238600" y="1559000"/>
            <a:ext cx="2743202" cy="3108959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2" name="Google Shape;162;p24"/>
          <p:cNvPicPr preferRelativeResize="0"/>
          <p:nvPr/>
        </p:nvPicPr>
        <p:blipFill rotWithShape="1">
          <a:blip r:embed="rId4">
            <a:alphaModFix/>
          </a:blip>
          <a:srcRect b="7209" l="8870" r="6890" t="0"/>
          <a:stretch/>
        </p:blipFill>
        <p:spPr>
          <a:xfrm>
            <a:off x="3200825" y="1559000"/>
            <a:ext cx="2743201" cy="3108959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3" name="Google Shape;163;p24"/>
          <p:cNvPicPr preferRelativeResize="0"/>
          <p:nvPr/>
        </p:nvPicPr>
        <p:blipFill rotWithShape="1">
          <a:blip r:embed="rId5">
            <a:alphaModFix/>
          </a:blip>
          <a:srcRect b="0" l="19736" r="4614" t="0"/>
          <a:stretch/>
        </p:blipFill>
        <p:spPr>
          <a:xfrm>
            <a:off x="6163056" y="1559000"/>
            <a:ext cx="2743201" cy="3108959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1369050" y="575950"/>
            <a:ext cx="735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Clustering Results: </a:t>
            </a:r>
            <a:r>
              <a:rPr b="0" lang="en"/>
              <a:t>Top 3 + Clustering</a:t>
            </a:r>
            <a:endParaRPr b="0"/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3">
            <a:alphaModFix/>
          </a:blip>
          <a:srcRect b="7235" l="13758" r="5498" t="0"/>
          <a:stretch/>
        </p:blipFill>
        <p:spPr>
          <a:xfrm>
            <a:off x="237744" y="1554480"/>
            <a:ext cx="2743202" cy="3108959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25"/>
          <p:cNvPicPr preferRelativeResize="0"/>
          <p:nvPr/>
        </p:nvPicPr>
        <p:blipFill rotWithShape="1">
          <a:blip r:embed="rId4">
            <a:alphaModFix/>
          </a:blip>
          <a:srcRect b="0" l="13185" r="5519" t="0"/>
          <a:stretch/>
        </p:blipFill>
        <p:spPr>
          <a:xfrm>
            <a:off x="3200399" y="1554488"/>
            <a:ext cx="2743202" cy="3108959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1" name="Google Shape;171;p25"/>
          <p:cNvPicPr preferRelativeResize="0"/>
          <p:nvPr/>
        </p:nvPicPr>
        <p:blipFill rotWithShape="1">
          <a:blip r:embed="rId5">
            <a:alphaModFix/>
          </a:blip>
          <a:srcRect b="0" l="12936" r="12929" t="0"/>
          <a:stretch/>
        </p:blipFill>
        <p:spPr>
          <a:xfrm>
            <a:off x="6163062" y="1554488"/>
            <a:ext cx="2743202" cy="3108959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- Hypothesis Clustering</a:t>
            </a:r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2421397" y="1436750"/>
            <a:ext cx="62793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String-similarity based</a:t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Clustering top 100 hypothesis with 10 cluster centers.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graphicFrame>
        <p:nvGraphicFramePr>
          <p:cNvPr id="178" name="Google Shape;178;p26"/>
          <p:cNvGraphicFramePr/>
          <p:nvPr/>
        </p:nvGraphicFramePr>
        <p:xfrm>
          <a:off x="2964400" y="2494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{8898C757-BFC0-46CF-8D7C-9475D97A8223}</a:tableStyleId>
              </a:tblPr>
              <a:tblGrid>
                <a:gridCol w="1200150"/>
                <a:gridCol w="1343025"/>
              </a:tblGrid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Hand labels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Clustering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 (?:B)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 (?:B)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 (?:C)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/>
        </p:nvSpPr>
        <p:spPr>
          <a:xfrm>
            <a:off x="298103" y="102225"/>
            <a:ext cx="7790400" cy="12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HypoGator  </a:t>
            </a:r>
            <a:r>
              <a:rPr lang="en" sz="3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System </a:t>
            </a:r>
            <a:r>
              <a:rPr lang="en" sz="3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Architecture</a:t>
            </a:r>
            <a:endParaRPr sz="30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275966" y="3675126"/>
            <a:ext cx="2088936" cy="918000"/>
          </a:xfrm>
          <a:prstGeom prst="flowChartMultidocument">
            <a:avLst/>
          </a:prstGeom>
          <a:solidFill>
            <a:srgbClr val="DDEAF6"/>
          </a:solidFill>
          <a:ln cap="flat" cmpd="sng" w="28575">
            <a:solidFill>
              <a:srgbClr val="1E4E7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2481966" y="2535770"/>
            <a:ext cx="2088900" cy="899700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2857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2575640" y="2799355"/>
            <a:ext cx="1892400" cy="591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Local Graph Expansion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A* Algorithm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2575645" y="2581216"/>
            <a:ext cx="1892400" cy="172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Candidate Hypothesis Gen.</a:t>
            </a:r>
            <a:endParaRPr b="1" i="0" sz="95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4735089" y="2535770"/>
            <a:ext cx="2088900" cy="899700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2857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4828764" y="2799355"/>
            <a:ext cx="1892400" cy="591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Hierarchical Logical Inconsistency Detection</a:t>
            </a:r>
            <a:endParaRPr i="0" sz="1100" u="none" cap="none" strike="noStrike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Google Shape;190;p27"/>
          <p:cNvSpPr/>
          <p:nvPr/>
        </p:nvSpPr>
        <p:spPr>
          <a:xfrm>
            <a:off x="4828764" y="2581215"/>
            <a:ext cx="1892400" cy="172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Inconsistency feature</a:t>
            </a:r>
            <a:endParaRPr b="1" i="0" sz="1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7010859" y="2535770"/>
            <a:ext cx="2088900" cy="899700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2857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7104534" y="2799355"/>
            <a:ext cx="1892400" cy="591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Query Relevance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Edge Intensity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Entity Correlation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7104534" y="2581215"/>
            <a:ext cx="1892400" cy="172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Coherence feature</a:t>
            </a:r>
            <a:endParaRPr b="1" i="0" sz="1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2481966" y="1426877"/>
            <a:ext cx="2088900" cy="899700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2857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2575640" y="1690462"/>
            <a:ext cx="1892400" cy="591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latin typeface="Georgia"/>
                <a:ea typeface="Georgia"/>
                <a:cs typeface="Georgia"/>
                <a:sym typeface="Georgia"/>
              </a:rPr>
              <a:t>String/offset Similarity Entry Point Extraction</a:t>
            </a:r>
            <a:endParaRPr i="0" sz="1100" u="none" cap="none" strike="noStrike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2575640" y="1472322"/>
            <a:ext cx="1892400" cy="172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Query-Processor</a:t>
            </a:r>
            <a:endParaRPr b="1" i="0" sz="11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4735089" y="3662849"/>
            <a:ext cx="2088900" cy="899700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2857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4828764" y="3926434"/>
            <a:ext cx="1892400" cy="591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latin typeface="Georgia"/>
                <a:ea typeface="Georgia"/>
                <a:cs typeface="Georgia"/>
                <a:sym typeface="Georgia"/>
              </a:rPr>
              <a:t>String/offset Similarity Entry Point Extraction</a:t>
            </a:r>
            <a:endParaRPr i="0" sz="1100" u="none" cap="none" strike="noStrike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4828764" y="3708294"/>
            <a:ext cx="1892400" cy="172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Hypothesis Clustering</a:t>
            </a:r>
            <a:endParaRPr b="1" i="0" sz="1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7010859" y="3662849"/>
            <a:ext cx="2088900" cy="899700"/>
          </a:xfrm>
          <a:prstGeom prst="roundRect">
            <a:avLst>
              <a:gd fmla="val 16667" name="adj"/>
            </a:avLst>
          </a:prstGeom>
          <a:solidFill>
            <a:srgbClr val="DDEAF6"/>
          </a:solidFill>
          <a:ln cap="flat" cmpd="sng" w="2857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7104534" y="3926434"/>
            <a:ext cx="1892400" cy="5910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Score calculation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100">
                <a:latin typeface="Georgia"/>
                <a:ea typeface="Georgia"/>
                <a:cs typeface="Georgia"/>
                <a:sym typeface="Georgia"/>
              </a:rPr>
              <a:t>Ensamblar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7104534" y="3708294"/>
            <a:ext cx="1892400" cy="172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chemeClr val="dk1"/>
                </a:solidFill>
              </a:rPr>
              <a:t>Confidence Computation</a:t>
            </a:r>
            <a:endParaRPr b="1" i="0" sz="115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03" name="Google Shape;203;p27"/>
          <p:cNvCxnSpPr>
            <a:stCxn id="194" idx="2"/>
            <a:endCxn id="185" idx="0"/>
          </p:cNvCxnSpPr>
          <p:nvPr/>
        </p:nvCxnSpPr>
        <p:spPr>
          <a:xfrm>
            <a:off x="3526416" y="2326577"/>
            <a:ext cx="0" cy="209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4" name="Google Shape;204;p27"/>
          <p:cNvCxnSpPr>
            <a:stCxn id="185" idx="3"/>
            <a:endCxn id="188" idx="1"/>
          </p:cNvCxnSpPr>
          <p:nvPr/>
        </p:nvCxnSpPr>
        <p:spPr>
          <a:xfrm>
            <a:off x="4570866" y="2985620"/>
            <a:ext cx="164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5" name="Google Shape;205;p27"/>
          <p:cNvCxnSpPr>
            <a:stCxn id="188" idx="3"/>
            <a:endCxn id="191" idx="1"/>
          </p:cNvCxnSpPr>
          <p:nvPr/>
        </p:nvCxnSpPr>
        <p:spPr>
          <a:xfrm>
            <a:off x="6823989" y="2985620"/>
            <a:ext cx="186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6" name="Google Shape;206;p27"/>
          <p:cNvCxnSpPr>
            <a:stCxn id="191" idx="2"/>
            <a:endCxn id="200" idx="0"/>
          </p:cNvCxnSpPr>
          <p:nvPr/>
        </p:nvCxnSpPr>
        <p:spPr>
          <a:xfrm>
            <a:off x="8055309" y="3435470"/>
            <a:ext cx="0" cy="22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7" name="Google Shape;207;p27"/>
          <p:cNvCxnSpPr>
            <a:stCxn id="200" idx="1"/>
            <a:endCxn id="197" idx="3"/>
          </p:cNvCxnSpPr>
          <p:nvPr/>
        </p:nvCxnSpPr>
        <p:spPr>
          <a:xfrm rot="10800000">
            <a:off x="6823959" y="4112699"/>
            <a:ext cx="186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8" name="Google Shape;208;p27"/>
          <p:cNvCxnSpPr>
            <a:stCxn id="197" idx="1"/>
            <a:endCxn id="184" idx="3"/>
          </p:cNvCxnSpPr>
          <p:nvPr/>
        </p:nvCxnSpPr>
        <p:spPr>
          <a:xfrm flipH="1">
            <a:off x="2364789" y="4112699"/>
            <a:ext cx="2370300" cy="21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9" name="Google Shape;209;p27"/>
          <p:cNvSpPr/>
          <p:nvPr/>
        </p:nvSpPr>
        <p:spPr>
          <a:xfrm>
            <a:off x="355714" y="3932140"/>
            <a:ext cx="1639500" cy="448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latin typeface="Georgia"/>
                <a:ea typeface="Georgia"/>
                <a:cs typeface="Georgia"/>
                <a:sym typeface="Georgia"/>
              </a:rPr>
              <a:t>AIDA Hypothesis</a:t>
            </a:r>
            <a:endParaRPr b="1" i="0" sz="1400" u="none" cap="none" strike="noStrike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776538" y="2595520"/>
            <a:ext cx="1488649" cy="787211"/>
          </a:xfrm>
          <a:prstGeom prst="flowChartMagneticDisk">
            <a:avLst/>
          </a:prstGeom>
          <a:solidFill>
            <a:srgbClr val="DDEAF6"/>
          </a:solidFill>
          <a:ln cap="flat" cmpd="sng" w="2857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775386" y="1587285"/>
            <a:ext cx="1490995" cy="590854"/>
          </a:xfrm>
          <a:prstGeom prst="flowChartPunchedCard">
            <a:avLst/>
          </a:prstGeom>
          <a:solidFill>
            <a:srgbClr val="DDEAF6"/>
          </a:solidFill>
          <a:ln cap="flat" cmpd="sng" w="2857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889337" y="3015798"/>
            <a:ext cx="1263000" cy="1578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b="1" lang="en" sz="1400">
                <a:latin typeface="Cambria"/>
                <a:ea typeface="Cambria"/>
                <a:cs typeface="Cambria"/>
                <a:sym typeface="Cambria"/>
              </a:rPr>
              <a:t>A2</a:t>
            </a:r>
            <a:r>
              <a:rPr b="1" i="0" lang="en" sz="1400" u="none" cap="none" strike="noStrike">
                <a:latin typeface="Cambria"/>
                <a:ea typeface="Cambria"/>
                <a:cs typeface="Cambria"/>
                <a:sym typeface="Cambria"/>
              </a:rPr>
              <a:t> KB</a:t>
            </a:r>
            <a:endParaRPr b="1" i="0" sz="1400" u="none" cap="none" strike="noStrike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796842" y="1789937"/>
            <a:ext cx="1458900" cy="368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latin typeface="Georgia"/>
                <a:ea typeface="Georgia"/>
                <a:cs typeface="Georgia"/>
                <a:sym typeface="Georgia"/>
              </a:rPr>
              <a:t>Information need</a:t>
            </a:r>
            <a:endParaRPr b="1" i="0" sz="1100" u="none" cap="none" strike="noStrike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14" name="Google Shape;214;p27"/>
          <p:cNvCxnSpPr>
            <a:stCxn id="211" idx="3"/>
            <a:endCxn id="194" idx="1"/>
          </p:cNvCxnSpPr>
          <p:nvPr/>
        </p:nvCxnSpPr>
        <p:spPr>
          <a:xfrm flipH="1" rot="10800000">
            <a:off x="2266380" y="1876712"/>
            <a:ext cx="215700" cy="6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5" name="Google Shape;215;p27"/>
          <p:cNvCxnSpPr>
            <a:stCxn id="210" idx="4"/>
            <a:endCxn id="185" idx="1"/>
          </p:cNvCxnSpPr>
          <p:nvPr/>
        </p:nvCxnSpPr>
        <p:spPr>
          <a:xfrm flipH="1" rot="10800000">
            <a:off x="2265187" y="2985525"/>
            <a:ext cx="216900" cy="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6" name="Google Shape;216;p27"/>
          <p:cNvSpPr/>
          <p:nvPr/>
        </p:nvSpPr>
        <p:spPr>
          <a:xfrm>
            <a:off x="773839" y="2525736"/>
            <a:ext cx="1488600" cy="279900"/>
          </a:xfrm>
          <a:prstGeom prst="ellipse">
            <a:avLst/>
          </a:prstGeom>
          <a:solidFill>
            <a:srgbClr val="DDEAF6"/>
          </a:solidFill>
          <a:ln cap="flat" cmpd="sng" w="28575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7"/>
          <p:cNvSpPr/>
          <p:nvPr/>
        </p:nvSpPr>
        <p:spPr>
          <a:xfrm>
            <a:off x="773839" y="2461999"/>
            <a:ext cx="1488600" cy="279900"/>
          </a:xfrm>
          <a:prstGeom prst="ellipse">
            <a:avLst/>
          </a:prstGeom>
          <a:solidFill>
            <a:srgbClr val="DDEAF6"/>
          </a:solidFill>
          <a:ln cap="flat" cmpd="sng" w="28575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8" name="Google Shape;218;p27"/>
          <p:cNvCxnSpPr/>
          <p:nvPr/>
        </p:nvCxnSpPr>
        <p:spPr>
          <a:xfrm>
            <a:off x="8050716" y="3444615"/>
            <a:ext cx="0" cy="209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Pre-processing</a:t>
            </a:r>
            <a:endParaRPr/>
          </a:p>
        </p:txBody>
      </p:sp>
      <p:sp>
        <p:nvSpPr>
          <p:cNvPr id="224" name="Google Shape;224;p28"/>
          <p:cNvSpPr txBox="1"/>
          <p:nvPr>
            <p:ph idx="1" type="body"/>
          </p:nvPr>
        </p:nvSpPr>
        <p:spPr>
          <a:xfrm>
            <a:off x="1941625" y="1263950"/>
            <a:ext cx="67803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 RDF data was flattened to obtain tuples of the form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EventID, Role, EntityID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, assertionID, event properties, entity properties&gt;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		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Event properties include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Event document id, event cluster id, event type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Entity properties include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Entity string,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entity string in english, entity type, entity start and end offset in the document</a:t>
            </a:r>
            <a:endParaRPr/>
          </a:p>
        </p:txBody>
      </p:sp>
      <p:pic>
        <p:nvPicPr>
          <p:cNvPr id="225" name="Google Shape;2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7" y="3708800"/>
            <a:ext cx="9097525" cy="9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Post-processing</a:t>
            </a:r>
            <a:endParaRPr/>
          </a:p>
        </p:txBody>
      </p:sp>
      <p:sp>
        <p:nvSpPr>
          <p:cNvPr id="231" name="Google Shape;231;p29"/>
          <p:cNvSpPr txBox="1"/>
          <p:nvPr>
            <p:ph idx="1" type="body"/>
          </p:nvPr>
        </p:nvSpPr>
        <p:spPr>
          <a:xfrm>
            <a:off x="1951475" y="1595775"/>
            <a:ext cx="67803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Hypotheses returned as a list of assertion IDs representing edes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Converted back to RDF form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Add subgraph/connected component for each assertion ID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 rotWithShape="1">
          <a:blip r:embed="rId3">
            <a:alphaModFix/>
          </a:blip>
          <a:srcRect b="0" l="0" r="1903" t="0"/>
          <a:stretch/>
        </p:blipFill>
        <p:spPr>
          <a:xfrm>
            <a:off x="76200" y="3161500"/>
            <a:ext cx="8970025" cy="16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</a:t>
            </a:r>
            <a:endParaRPr/>
          </a:p>
        </p:txBody>
      </p:sp>
      <p:graphicFrame>
        <p:nvGraphicFramePr>
          <p:cNvPr id="238" name="Google Shape;238;p30"/>
          <p:cNvGraphicFramePr/>
          <p:nvPr/>
        </p:nvGraphicFramePr>
        <p:xfrm>
          <a:off x="6461825" y="1429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{8898C757-BFC0-46CF-8D7C-9475D97A8223}</a:tableStyleId>
              </a:tblPr>
              <a:tblGrid>
                <a:gridCol w="723025"/>
                <a:gridCol w="723025"/>
                <a:gridCol w="723025"/>
              </a:tblGrid>
              <a:tr h="304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Features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Run1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Run 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scorer_nc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scorer_nd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scorer_er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scorer_qer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scorer_ps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0.65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scorer_li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-0.1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-0.5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scorer_hs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scorer_ei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scorer_eec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0.005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9" name="Google Shape;239;p30"/>
          <p:cNvSpPr txBox="1"/>
          <p:nvPr>
            <p:ph idx="1" type="body"/>
          </p:nvPr>
        </p:nvSpPr>
        <p:spPr>
          <a:xfrm>
            <a:off x="626825" y="1429425"/>
            <a:ext cx="5835000" cy="30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Run 1: 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Weights and features set influenced by training data.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/>
              <a:t>Run 2: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Manually tuned new weights.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New scorer_ps.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String similarity threshold: 0.7 -&gt; 0.75.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Ordering: Sort on scorer_qer then on score_x.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Returning top 25 instead of top 10.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/>
              <a:t>Run 3: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Similar to run 1 + </a:t>
            </a:r>
            <a:r>
              <a:rPr lang="en" sz="1600"/>
              <a:t>inconsistency</a:t>
            </a:r>
            <a:r>
              <a:rPr lang="en" sz="1600"/>
              <a:t> detection feature.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</a:t>
            </a:r>
            <a:r>
              <a:rPr lang="en"/>
              <a:t> </a:t>
            </a:r>
            <a:r>
              <a:rPr lang="en"/>
              <a:t>Challenges</a:t>
            </a:r>
            <a:endParaRPr/>
          </a:p>
        </p:txBody>
      </p:sp>
      <p:sp>
        <p:nvSpPr>
          <p:cNvPr id="245" name="Google Shape;245;p31"/>
          <p:cNvSpPr txBox="1"/>
          <p:nvPr>
            <p:ph idx="1" type="body"/>
          </p:nvPr>
        </p:nvSpPr>
        <p:spPr>
          <a:xfrm>
            <a:off x="1951475" y="1595775"/>
            <a:ext cx="67803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/>
              <a:t>Memory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</a:pPr>
            <a:r>
              <a:rPr lang="en" sz="1800"/>
              <a:t>Reading the knowledge graph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/>
              <a:t>Runtime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</a:pPr>
            <a:r>
              <a:rPr lang="en" sz="1800"/>
              <a:t>Preprocessing of data to get internal format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</a:pPr>
            <a:r>
              <a:rPr lang="en" sz="1800"/>
              <a:t>Instantiating entry points from query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</a:pPr>
            <a:r>
              <a:rPr lang="en" sz="1800"/>
              <a:t>Generating subgraphs</a:t>
            </a:r>
            <a:endParaRPr sz="1800"/>
          </a:p>
          <a:p>
            <a:pPr indent="0" lvl="0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Introduction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</a:t>
            </a:r>
            <a:r>
              <a:rPr b="1" lang="en"/>
              <a:t>rogress</a:t>
            </a:r>
            <a:endParaRPr b="1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Semantic Coherence</a:t>
            </a:r>
            <a:endParaRPr sz="1500"/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L</a:t>
            </a:r>
            <a:r>
              <a:rPr lang="en" sz="1500"/>
              <a:t>ogical Coherence</a:t>
            </a:r>
            <a:endParaRPr sz="1500"/>
          </a:p>
          <a:p>
            <a:pPr indent="-3238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Hypothesis clustering</a:t>
            </a:r>
            <a:endParaRPr sz="1500"/>
          </a:p>
          <a:p>
            <a:pPr indent="-3238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</a:pPr>
            <a:r>
              <a:rPr b="1" lang="en"/>
              <a:t>System architecture</a:t>
            </a:r>
            <a:endParaRPr b="1"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Experiments and Results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Next steps</a:t>
            </a:r>
            <a:endParaRPr b="1"/>
          </a:p>
        </p:txBody>
      </p:sp>
      <p:sp>
        <p:nvSpPr>
          <p:cNvPr id="77" name="Google Shape;77;p14"/>
          <p:cNvSpPr txBox="1"/>
          <p:nvPr/>
        </p:nvSpPr>
        <p:spPr>
          <a:xfrm>
            <a:off x="382928" y="1782445"/>
            <a:ext cx="3738600" cy="15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Overview</a:t>
            </a:r>
            <a:endParaRPr b="1" sz="3600">
              <a:solidFill>
                <a:srgbClr val="F4652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Top results - GAIA1 - F001Q002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32"/>
          <p:cNvGrpSpPr/>
          <p:nvPr/>
        </p:nvGrpSpPr>
        <p:grpSpPr>
          <a:xfrm>
            <a:off x="248850" y="1614540"/>
            <a:ext cx="8672869" cy="3079883"/>
            <a:chOff x="248850" y="1614540"/>
            <a:chExt cx="8672869" cy="3079883"/>
          </a:xfrm>
        </p:grpSpPr>
        <p:pic>
          <p:nvPicPr>
            <p:cNvPr id="252" name="Google Shape;252;p32"/>
            <p:cNvPicPr preferRelativeResize="0"/>
            <p:nvPr/>
          </p:nvPicPr>
          <p:blipFill rotWithShape="1">
            <a:blip r:embed="rId3">
              <a:alphaModFix/>
            </a:blip>
            <a:srcRect b="6898" l="14010" r="7453" t="0"/>
            <a:stretch/>
          </p:blipFill>
          <p:spPr>
            <a:xfrm>
              <a:off x="248850" y="1614540"/>
              <a:ext cx="2592522" cy="3079877"/>
            </a:xfrm>
            <a:prstGeom prst="rect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53" name="Google Shape;253;p32"/>
            <p:cNvPicPr preferRelativeResize="0"/>
            <p:nvPr/>
          </p:nvPicPr>
          <p:blipFill rotWithShape="1">
            <a:blip r:embed="rId4">
              <a:alphaModFix/>
            </a:blip>
            <a:srcRect b="0" l="7820" r="7820" t="0"/>
            <a:stretch/>
          </p:blipFill>
          <p:spPr>
            <a:xfrm>
              <a:off x="2968925" y="1614545"/>
              <a:ext cx="2851722" cy="3079877"/>
            </a:xfrm>
            <a:prstGeom prst="rect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54" name="Google Shape;254;p32"/>
            <p:cNvPicPr preferRelativeResize="0"/>
            <p:nvPr/>
          </p:nvPicPr>
          <p:blipFill rotWithShape="1">
            <a:blip r:embed="rId5">
              <a:alphaModFix/>
            </a:blip>
            <a:srcRect b="0" l="6828" r="6837" t="0"/>
            <a:stretch/>
          </p:blipFill>
          <p:spPr>
            <a:xfrm>
              <a:off x="6070000" y="1614545"/>
              <a:ext cx="2851719" cy="3079878"/>
            </a:xfrm>
            <a:prstGeom prst="rect">
              <a:avLst/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255" name="Google Shape;255;p32"/>
          <p:cNvGrpSpPr/>
          <p:nvPr/>
        </p:nvGrpSpPr>
        <p:grpSpPr>
          <a:xfrm>
            <a:off x="2806157" y="1316747"/>
            <a:ext cx="3558275" cy="3301470"/>
            <a:chOff x="2634363" y="1291775"/>
            <a:chExt cx="3875273" cy="3725423"/>
          </a:xfrm>
        </p:grpSpPr>
        <p:pic>
          <p:nvPicPr>
            <p:cNvPr id="256" name="Google Shape;256;p32"/>
            <p:cNvPicPr preferRelativeResize="0"/>
            <p:nvPr/>
          </p:nvPicPr>
          <p:blipFill rotWithShape="1">
            <a:blip r:embed="rId6">
              <a:alphaModFix/>
            </a:blip>
            <a:srcRect b="8130" l="20647" r="0" t="0"/>
            <a:stretch/>
          </p:blipFill>
          <p:spPr>
            <a:xfrm>
              <a:off x="2634363" y="1291775"/>
              <a:ext cx="3875273" cy="3725423"/>
            </a:xfrm>
            <a:prstGeom prst="rect">
              <a:avLst/>
            </a:prstGeom>
            <a:noFill/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257" name="Google Shape;257;p32"/>
            <p:cNvSpPr txBox="1"/>
            <p:nvPr/>
          </p:nvSpPr>
          <p:spPr>
            <a:xfrm>
              <a:off x="2853225" y="4529350"/>
              <a:ext cx="1023600" cy="3327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Query 2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Top results - </a:t>
            </a:r>
            <a:r>
              <a:rPr lang="en"/>
              <a:t>BBN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- F001Q002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204450" y="1573075"/>
            <a:ext cx="8735096" cy="3079882"/>
            <a:chOff x="186625" y="1573075"/>
            <a:chExt cx="8735096" cy="3079882"/>
          </a:xfrm>
        </p:grpSpPr>
        <p:pic>
          <p:nvPicPr>
            <p:cNvPr id="264" name="Google Shape;264;p33"/>
            <p:cNvPicPr preferRelativeResize="0"/>
            <p:nvPr/>
          </p:nvPicPr>
          <p:blipFill rotWithShape="1">
            <a:blip r:embed="rId3">
              <a:alphaModFix/>
            </a:blip>
            <a:srcRect b="0" l="11657" r="3989" t="0"/>
            <a:stretch/>
          </p:blipFill>
          <p:spPr>
            <a:xfrm>
              <a:off x="186625" y="1573075"/>
              <a:ext cx="2851722" cy="3079877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65" name="Google Shape;265;p33"/>
            <p:cNvPicPr preferRelativeResize="0"/>
            <p:nvPr/>
          </p:nvPicPr>
          <p:blipFill rotWithShape="1">
            <a:blip r:embed="rId4">
              <a:alphaModFix/>
            </a:blip>
            <a:srcRect b="0" l="15942" r="6968" t="0"/>
            <a:stretch/>
          </p:blipFill>
          <p:spPr>
            <a:xfrm>
              <a:off x="3277224" y="1573075"/>
              <a:ext cx="2553900" cy="3079877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66" name="Google Shape;266;p33"/>
            <p:cNvPicPr preferRelativeResize="0"/>
            <p:nvPr/>
          </p:nvPicPr>
          <p:blipFill rotWithShape="1">
            <a:blip r:embed="rId5">
              <a:alphaModFix/>
            </a:blip>
            <a:srcRect b="0" l="8895" r="8895" t="0"/>
            <a:stretch/>
          </p:blipFill>
          <p:spPr>
            <a:xfrm>
              <a:off x="6070000" y="1573080"/>
              <a:ext cx="2851721" cy="3079877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</a:t>
            </a:r>
            <a:endParaRPr/>
          </a:p>
        </p:txBody>
      </p:sp>
      <p:sp>
        <p:nvSpPr>
          <p:cNvPr id="272" name="Google Shape;272;p34"/>
          <p:cNvSpPr txBox="1"/>
          <p:nvPr>
            <p:ph idx="1" type="body"/>
          </p:nvPr>
        </p:nvSpPr>
        <p:spPr>
          <a:xfrm>
            <a:off x="1951475" y="1595775"/>
            <a:ext cx="67803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properties of actual TA2 data differs extensively from Annotated data, direct training on the current annotations is not very useful.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Manually annotate TA2 data?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Novel methods that can take advantage of the current annotations?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278" name="Google Shape;278;p35"/>
          <p:cNvSpPr txBox="1"/>
          <p:nvPr>
            <p:ph idx="1" type="body"/>
          </p:nvPr>
        </p:nvSpPr>
        <p:spPr>
          <a:xfrm>
            <a:off x="1951475" y="1595775"/>
            <a:ext cx="67803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Refactoring and speed up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Cleaning the data folders and code, addressing TODOs.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Advanced Clustering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Graph/entity embeddings for clustering</a:t>
            </a:r>
            <a:endParaRPr sz="16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Graph Attention Networks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 for clustering or direct hypothesis mining.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Archimedes (Probabilistic Database)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/>
              <a:t>Uncertainty, relational, logic (e.g., mutual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/>
              <a:t>exclusion): Possible worlds and contradictions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/>
          <p:nvPr>
            <p:ph type="title"/>
          </p:nvPr>
        </p:nvSpPr>
        <p:spPr>
          <a:xfrm>
            <a:off x="423600" y="387152"/>
            <a:ext cx="8296800" cy="25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>
                <a:latin typeface="Lato"/>
                <a:ea typeface="Lato"/>
                <a:cs typeface="Lato"/>
                <a:sym typeface="Lato"/>
              </a:rPr>
              <a:t>Thank You!</a:t>
            </a:r>
            <a:endParaRPr b="0" i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Introduction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1941625" y="1211350"/>
            <a:ext cx="67803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An analyst is presented with multiple sources of information and is required to provide insights about </a:t>
            </a:r>
            <a:r>
              <a:rPr b="1" lang="en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“Who shot down MH17?”</a:t>
            </a:r>
            <a:endParaRPr b="1"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The analyst has to make sense of noisy, conflicting and deceptive data.</a:t>
            </a:r>
            <a:endParaRPr sz="17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Alternative narratives can be:</a:t>
            </a:r>
            <a:endParaRPr sz="17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“Russian shot down </a:t>
            </a: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MH17</a:t>
            </a: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“Ukrainian separatists shot down MH17 with BUK missile”</a:t>
            </a:r>
            <a:endParaRPr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The information from various sources can be modeled as a knowledge graph to understand the relation between entities.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951475" y="1595775"/>
            <a:ext cx="67803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Our problem is to </a:t>
            </a:r>
            <a:r>
              <a:rPr b="1" lang="en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generate hypothesis </a:t>
            </a:r>
            <a:r>
              <a:rPr lang="en" sz="17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from a knowledge graph such that they</a:t>
            </a:r>
            <a:endParaRPr sz="17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Trebuchet MS"/>
              <a:buChar char="●"/>
            </a:pPr>
            <a:r>
              <a:rPr lang="en" sz="15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Are consistent and coherent</a:t>
            </a:r>
            <a:endParaRPr sz="15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500"/>
              <a:buFont typeface="Trebuchet MS"/>
              <a:buChar char="●"/>
            </a:pPr>
            <a:r>
              <a:rPr lang="en" sz="15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Have a confidence and coherence measure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- </a:t>
            </a:r>
            <a:r>
              <a:rPr lang="en"/>
              <a:t>Semantic Coherence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Training on LDC annot.</a:t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Feature engineering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1200"/>
              </a:spcAft>
              <a:buSzPts val="1600"/>
              <a:buChar char="●"/>
            </a:pPr>
            <a:r>
              <a:rPr lang="en" sz="1600"/>
              <a:t>Feature selection: Their effectiveness is evaluated on the annotated data.</a:t>
            </a:r>
            <a:endParaRPr sz="1600"/>
          </a:p>
        </p:txBody>
      </p:sp>
      <p:sp>
        <p:nvSpPr>
          <p:cNvPr id="96" name="Google Shape;96;p1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b="1" lang="en" sz="2100">
                <a:solidFill>
                  <a:schemeClr val="dk1"/>
                </a:solidFill>
              </a:rPr>
              <a:t>Testing on TA2 data</a:t>
            </a:r>
            <a:endParaRPr b="1" sz="21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1200"/>
              </a:spcAft>
              <a:buSzPts val="1600"/>
              <a:buChar char="●"/>
            </a:pPr>
            <a:r>
              <a:rPr lang="en" sz="1600"/>
              <a:t>Obtained features were used to measure the semantic coherence of each hypothesis.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9348" r="9356" t="0"/>
          <a:stretch/>
        </p:blipFill>
        <p:spPr>
          <a:xfrm>
            <a:off x="5815550" y="1291600"/>
            <a:ext cx="3200400" cy="3354148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0" l="16778" r="-1950" t="0"/>
          <a:stretch/>
        </p:blipFill>
        <p:spPr>
          <a:xfrm>
            <a:off x="2436950" y="1291600"/>
            <a:ext cx="3248372" cy="3354148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p18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Examples: Query Relevance</a:t>
            </a:r>
            <a:endParaRPr/>
          </a:p>
        </p:txBody>
      </p:sp>
      <p:grpSp>
        <p:nvGrpSpPr>
          <p:cNvPr id="104" name="Google Shape;104;p18"/>
          <p:cNvGrpSpPr/>
          <p:nvPr/>
        </p:nvGrpSpPr>
        <p:grpSpPr>
          <a:xfrm>
            <a:off x="217400" y="346596"/>
            <a:ext cx="1824348" cy="2663138"/>
            <a:chOff x="300725" y="1934975"/>
            <a:chExt cx="1824348" cy="2663138"/>
          </a:xfrm>
        </p:grpSpPr>
        <p:pic>
          <p:nvPicPr>
            <p:cNvPr id="105" name="Google Shape;105;p18"/>
            <p:cNvPicPr preferRelativeResize="0"/>
            <p:nvPr/>
          </p:nvPicPr>
          <p:blipFill rotWithShape="1">
            <a:blip r:embed="rId5">
              <a:alphaModFix/>
            </a:blip>
            <a:srcRect b="0" l="19392" r="5763" t="0"/>
            <a:stretch/>
          </p:blipFill>
          <p:spPr>
            <a:xfrm>
              <a:off x="300725" y="1934975"/>
              <a:ext cx="1824348" cy="2187952"/>
            </a:xfrm>
            <a:prstGeom prst="rect">
              <a:avLst/>
            </a:prstGeom>
            <a:noFill/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06" name="Google Shape;106;p18"/>
            <p:cNvSpPr txBox="1"/>
            <p:nvPr/>
          </p:nvSpPr>
          <p:spPr>
            <a:xfrm>
              <a:off x="508650" y="4322413"/>
              <a:ext cx="1408500" cy="27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2"/>
                  </a:solidFill>
                </a:rPr>
                <a:t>Query004</a:t>
              </a:r>
              <a:endParaRPr/>
            </a:p>
          </p:txBody>
        </p:sp>
      </p:grpSp>
      <p:pic>
        <p:nvPicPr>
          <p:cNvPr id="107" name="Google Shape;107;p18"/>
          <p:cNvPicPr preferRelativeResize="0"/>
          <p:nvPr/>
        </p:nvPicPr>
        <p:blipFill rotWithShape="1">
          <a:blip r:embed="rId6">
            <a:alphaModFix/>
          </a:blip>
          <a:srcRect b="20626" l="9116" r="9116" t="12532"/>
          <a:stretch/>
        </p:blipFill>
        <p:spPr>
          <a:xfrm>
            <a:off x="-301880" y="3184200"/>
            <a:ext cx="2632600" cy="1592825"/>
          </a:xfrm>
          <a:prstGeom prst="rect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8" name="Google Shape;108;p18"/>
          <p:cNvSpPr txBox="1"/>
          <p:nvPr/>
        </p:nvSpPr>
        <p:spPr>
          <a:xfrm>
            <a:off x="2360750" y="4396880"/>
            <a:ext cx="3248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scorer_qer = 0.27</a:t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5715350" y="4390115"/>
            <a:ext cx="3248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scorer_qer = </a:t>
            </a:r>
            <a:r>
              <a:rPr b="1"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0.13</a:t>
            </a:r>
            <a:endParaRPr/>
          </a:p>
        </p:txBody>
      </p:sp>
      <p:cxnSp>
        <p:nvCxnSpPr>
          <p:cNvPr id="110" name="Google Shape;110;p18"/>
          <p:cNvCxnSpPr>
            <a:stCxn id="106" idx="0"/>
            <a:endCxn id="105" idx="2"/>
          </p:cNvCxnSpPr>
          <p:nvPr/>
        </p:nvCxnSpPr>
        <p:spPr>
          <a:xfrm rot="10800000">
            <a:off x="1129575" y="2534533"/>
            <a:ext cx="0" cy="19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18"/>
          <p:cNvCxnSpPr>
            <a:stCxn id="106" idx="2"/>
            <a:endCxn id="107" idx="0"/>
          </p:cNvCxnSpPr>
          <p:nvPr/>
        </p:nvCxnSpPr>
        <p:spPr>
          <a:xfrm flipH="1">
            <a:off x="1014375" y="3009733"/>
            <a:ext cx="115200" cy="17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6536" r="6536" t="0"/>
          <a:stretch/>
        </p:blipFill>
        <p:spPr>
          <a:xfrm>
            <a:off x="5739350" y="1291600"/>
            <a:ext cx="3200400" cy="3354148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 b="0" l="5884" r="5884" t="0"/>
          <a:stretch/>
        </p:blipFill>
        <p:spPr>
          <a:xfrm>
            <a:off x="2360750" y="1291600"/>
            <a:ext cx="3248372" cy="3354148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19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Examples: </a:t>
            </a:r>
            <a:r>
              <a:rPr lang="en"/>
              <a:t>Event Edge Count </a:t>
            </a:r>
            <a:endParaRPr/>
          </a:p>
        </p:txBody>
      </p:sp>
      <p:grpSp>
        <p:nvGrpSpPr>
          <p:cNvPr id="119" name="Google Shape;119;p19"/>
          <p:cNvGrpSpPr/>
          <p:nvPr/>
        </p:nvGrpSpPr>
        <p:grpSpPr>
          <a:xfrm>
            <a:off x="310150" y="1679250"/>
            <a:ext cx="1824348" cy="2578850"/>
            <a:chOff x="300725" y="1934975"/>
            <a:chExt cx="1824348" cy="2578850"/>
          </a:xfrm>
        </p:grpSpPr>
        <p:pic>
          <p:nvPicPr>
            <p:cNvPr id="120" name="Google Shape;120;p19"/>
            <p:cNvPicPr preferRelativeResize="0"/>
            <p:nvPr/>
          </p:nvPicPr>
          <p:blipFill rotWithShape="1">
            <a:blip r:embed="rId5">
              <a:alphaModFix/>
            </a:blip>
            <a:srcRect b="0" l="19392" r="5763" t="0"/>
            <a:stretch/>
          </p:blipFill>
          <p:spPr>
            <a:xfrm>
              <a:off x="300725" y="1934975"/>
              <a:ext cx="1824348" cy="2187952"/>
            </a:xfrm>
            <a:prstGeom prst="rect">
              <a:avLst/>
            </a:prstGeom>
            <a:noFill/>
            <a:ln cap="flat" cmpd="sng" w="19050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21" name="Google Shape;121;p19"/>
            <p:cNvSpPr txBox="1"/>
            <p:nvPr/>
          </p:nvSpPr>
          <p:spPr>
            <a:xfrm>
              <a:off x="300750" y="4122925"/>
              <a:ext cx="1824300" cy="39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2"/>
                  </a:solidFill>
                </a:rPr>
                <a:t>Query004</a:t>
              </a:r>
              <a:endParaRPr/>
            </a:p>
          </p:txBody>
        </p:sp>
      </p:grpSp>
      <p:sp>
        <p:nvSpPr>
          <p:cNvPr id="122" name="Google Shape;122;p19"/>
          <p:cNvSpPr txBox="1"/>
          <p:nvPr/>
        </p:nvSpPr>
        <p:spPr>
          <a:xfrm>
            <a:off x="2360750" y="4396880"/>
            <a:ext cx="3248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scorer_eec = 0.</a:t>
            </a:r>
            <a:r>
              <a:rPr b="1"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043</a:t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5715350" y="4390115"/>
            <a:ext cx="32484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scorer_eec = 0.</a:t>
            </a:r>
            <a:r>
              <a:rPr b="1"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036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- </a:t>
            </a:r>
            <a:r>
              <a:rPr lang="en"/>
              <a:t>Logical Coherence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808875" y="1602675"/>
            <a:ext cx="40962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Application</a:t>
            </a:r>
            <a:r>
              <a:rPr b="1" lang="en" sz="2100">
                <a:solidFill>
                  <a:schemeClr val="dk1"/>
                </a:solidFill>
              </a:rPr>
              <a:t> 1</a:t>
            </a:r>
            <a:endParaRPr b="1" sz="2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Ontology Based Inconsistency Detection</a:t>
            </a: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E.g. The GeoPolitical Entity “Ukraine” cannot appear as a Person argument for a GeneralAffiliation.MORE relationship.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30" name="Google Shape;130;p20"/>
          <p:cNvSpPr txBox="1"/>
          <p:nvPr>
            <p:ph idx="2" type="body"/>
          </p:nvPr>
        </p:nvSpPr>
        <p:spPr>
          <a:xfrm>
            <a:off x="4759800" y="1602675"/>
            <a:ext cx="39621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Application</a:t>
            </a:r>
            <a:r>
              <a:rPr b="1" lang="en" sz="2100">
                <a:solidFill>
                  <a:schemeClr val="dk1"/>
                </a:solidFill>
              </a:rPr>
              <a:t> 2</a:t>
            </a:r>
            <a:endParaRPr b="1" sz="21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Event/Relationship-Wise Inconsistency Detection</a:t>
            </a: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 functional dependencies and hierarchical matching to find Logical Inconsistencies. 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1248925" y="575950"/>
            <a:ext cx="7473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Logical Coherence Examples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7431" r="7440" t="0"/>
          <a:stretch/>
        </p:blipFill>
        <p:spPr>
          <a:xfrm>
            <a:off x="3124525" y="1680325"/>
            <a:ext cx="2873373" cy="2951375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 b="0" l="17785" r="4241" t="0"/>
          <a:stretch/>
        </p:blipFill>
        <p:spPr>
          <a:xfrm>
            <a:off x="6195400" y="1680325"/>
            <a:ext cx="2720102" cy="2951375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p21"/>
          <p:cNvSpPr txBox="1"/>
          <p:nvPr/>
        </p:nvSpPr>
        <p:spPr>
          <a:xfrm>
            <a:off x="1248925" y="1211350"/>
            <a:ext cx="53715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Example </a:t>
            </a:r>
            <a:r>
              <a:rPr lang="en">
                <a:solidFill>
                  <a:schemeClr val="dk2"/>
                </a:solidFill>
              </a:rPr>
              <a:t>FD: Conflict.Attack-Attacker attacker is unique.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404425" y="2932313"/>
            <a:ext cx="27201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Instances</a:t>
            </a:r>
            <a:r>
              <a:rPr lang="en">
                <a:solidFill>
                  <a:schemeClr val="dk2"/>
                </a:solidFill>
              </a:rPr>
              <a:t> detected via this F.D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