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28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24384000" cy="13716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solidFill>
                <a:srgbClr val="7695B6"/>
              </a:solidFill>
              <a:prstDash val="solid"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BD8CD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EBE2">
              <a:alpha val="85000"/>
            </a:srgbClr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solidFill>
                <a:srgbClr val="A8A49D"/>
              </a:solidFill>
              <a:prstDash val="solid"/>
              <a:miter lim="400000"/>
            </a:ln>
          </a:left>
          <a:right>
            <a:ln w="12700" cap="flat">
              <a:solidFill>
                <a:srgbClr val="A8A49D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A8A49D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solidFill>
            <a:srgbClr val="8C8982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D6D3CB"/>
              </a:solidFill>
              <a:prstDash val="solid"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615F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D6D3CB"/>
              </a:solidFill>
              <a:prstDash val="solid"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62" y="3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48133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839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152D1-CDB9-43F5-ADEB-EEEF10019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3661706-E543-4F0E-9636-DB1D7D20E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69718E-44DD-4717-BB89-82A6B3DE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0D9922-8FA2-42B6-8CB8-0EC52721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CBF20F-F7F3-4198-AAB8-64EDE6F9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138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C2F6A5-A4A3-4A98-9245-1346E657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72C967-AE2C-4316-A618-C65D157DD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3DB736-A813-4FDC-8A1B-056AD9F95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EAC335-C961-4E03-8F92-57887373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B74F00-5B4C-4D6E-A0A7-E3AB2E777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13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33F248-9CB9-47CA-9402-F2A25E4A1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92B3511-ACD6-4A05-88F6-928BE9CD7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5EC56E-7298-4745-8A96-CED2019A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93C327-94CF-4432-8E64-657DB633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53D7F8-383A-4711-A55B-1A907F6F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60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标题 - 居中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标题文本"/>
          <p:cNvSpPr txBox="1">
            <a:spLocks noGrp="1"/>
          </p:cNvSpPr>
          <p:nvPr>
            <p:ph type="title"/>
          </p:nvPr>
        </p:nvSpPr>
        <p:spPr>
          <a:xfrm>
            <a:off x="673100" y="3695700"/>
            <a:ext cx="23050500" cy="2959100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标题文本</a:t>
            </a:r>
          </a:p>
        </p:txBody>
      </p:sp>
      <p:sp>
        <p:nvSpPr>
          <p:cNvPr id="4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092761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标题文本</a:t>
            </a:r>
          </a:p>
        </p:txBody>
      </p:sp>
      <p:sp>
        <p:nvSpPr>
          <p:cNvPr id="70" name="正文级别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58190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15A6F1-3C59-476A-805C-6E84C4B10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ACE2C1-8425-42FA-AA21-7FE881870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2D2500-782E-421A-BA82-B9B3CC5AB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B7C38F-AB8B-495D-AE2D-267995B9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5F2061-2763-4D6B-BE33-E47FA2850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540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E64E75-4B0D-4A82-8FCE-11631A31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CCDB18-E2EC-412F-97D7-86D099217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C20ECE-1341-48D5-8A82-5B0B5514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E8D841-ECFF-4FCF-A854-040ACBBA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CA80DE-9529-4C1D-A968-BA4E1C93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416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0AF187-0AE5-409F-A54B-7337826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FAC090-8976-4306-B9D3-F832A2967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1AE29A9-26DB-40CB-9B6A-A5694198D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E39347-DC82-4AF5-80EE-706857F9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C05D8C-786C-4CAB-95F8-542109EB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E65168-1230-4D54-9F51-B5693B1A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78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7DBFF3-AF23-4A96-9B25-EA189A2BF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B5733E-D39E-4F28-B6D6-70D0BBB5C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0389FEE-032B-41B7-B65F-4AC3CD51B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4683C9C-4305-4880-A063-11DF54C86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2D9E3B7-DC84-4D5C-B2B3-7E78330DF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C7DE2D4-CFF3-4966-AC02-59F2F7B07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F3161BA-EF07-405D-8A26-8E7A28FC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F9D0C30-A0F0-4262-9E49-A7B98D44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27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C5060F-CAC8-420E-9FE7-7100010F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C050486-12C4-42DB-9D8C-077EA96B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DDCA5C4-C0A8-49A3-9D57-2BE64B94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7C493E-4DBB-41FA-8C50-1AE4D6A09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155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7A2A12F-2DBE-4D6C-86BB-ADB1FB4B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B3BE538-C705-4E1E-8BF7-C6E8017B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EE49F1-C001-4C86-B472-C2C4BC4F5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368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DDD8B9-407F-4A4C-B258-5ED1064A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F8C4E3-E6BA-42B8-86CD-F5588DAAD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E0A01E6-821A-4B98-B620-74F7FC153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469CBD-1E04-4108-BA17-CA4ADAA08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0A68838-1297-4100-B1C8-9C4398C4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85B2F2-2E80-4FCC-85C0-5506E656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7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EA4635-014F-4487-ADE3-C1015284F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E74B86A-C9F3-48DC-BE9C-CA8B33399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4DF0D8-3B1B-488E-A2A2-CB0AB4DB5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3D1D9B-E930-48A7-9D21-BF272FD6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DE8522-1800-4855-A6BE-33DAA9F0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288A18-12E7-4EF0-A025-027F3193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621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921048A-38F8-4A79-8872-F9BA2DF3B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1524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367E12-4B8A-41DB-AF77-74DCAA606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2427889"/>
            <a:ext cx="21031200" cy="10326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2DF934-DABF-4D21-9636-E70CA117B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985749"/>
            <a:ext cx="5486400" cy="4572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594363-D5D7-4C9F-9795-BE632E9A8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985749"/>
            <a:ext cx="8229600" cy="4572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372E88-BE0E-499C-8B06-8E45F30AE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985749"/>
            <a:ext cx="5486400" cy="4572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US" altLang="zh-CN" smtClean="0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736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标题 1"/>
          <p:cNvSpPr txBox="1">
            <a:spLocks noGrp="1"/>
          </p:cNvSpPr>
          <p:nvPr>
            <p:ph type="title"/>
          </p:nvPr>
        </p:nvSpPr>
        <p:spPr>
          <a:xfrm>
            <a:off x="673100" y="1251285"/>
            <a:ext cx="23050500" cy="39884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6400" spc="-128">
                <a:latin typeface="Helvetica"/>
                <a:ea typeface="Helvetica"/>
                <a:cs typeface="Helvetica"/>
                <a:sym typeface="Helvetica"/>
              </a:defRPr>
            </a:pPr>
            <a:r>
              <a:rPr sz="8800" dirty="0"/>
              <a:t>Two-Step Joint Model for </a:t>
            </a:r>
            <a:br>
              <a:rPr lang="en-US" altLang="zh-CN" sz="8800" dirty="0"/>
            </a:br>
            <a:r>
              <a:rPr sz="8800" dirty="0"/>
              <a:t>Drug-Drug Interaction Extraction</a:t>
            </a:r>
          </a:p>
        </p:txBody>
      </p:sp>
      <p:sp>
        <p:nvSpPr>
          <p:cNvPr id="135" name="标题 1"/>
          <p:cNvSpPr txBox="1"/>
          <p:nvPr/>
        </p:nvSpPr>
        <p:spPr>
          <a:xfrm>
            <a:off x="666750" y="7162800"/>
            <a:ext cx="23050500" cy="2959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615F5C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n-US" altLang="zh-CN" sz="4400" b="1" dirty="0"/>
          </a:p>
          <a:p>
            <a:pPr algn="ctr">
              <a:lnSpc>
                <a:spcPct val="90000"/>
              </a:lnSpc>
              <a:spcBef>
                <a:spcPts val="1000"/>
              </a:spcBef>
              <a:defRPr sz="4000">
                <a:solidFill>
                  <a:srgbClr val="615F5C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altLang="zh-CN" sz="4400" b="1" dirty="0"/>
              <a:t>HIKE_DCD_ZJU Team</a:t>
            </a:r>
            <a:endParaRPr sz="4400" b="1" dirty="0"/>
          </a:p>
        </p:txBody>
      </p:sp>
      <p:sp>
        <p:nvSpPr>
          <p:cNvPr id="10" name="AutoShape 10" descr="“usc logo”的图片搜索结果">
            <a:extLst>
              <a:ext uri="{FF2B5EF4-FFF2-40B4-BE49-F238E27FC236}">
                <a16:creationId xmlns:a16="http://schemas.microsoft.com/office/drawing/2014/main" id="{7CCBE63B-88C9-4751-AD2C-169086524B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96413" y="3986213"/>
            <a:ext cx="5591175" cy="574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C044B7B2-6AB3-4E16-8983-C1B68196767F}"/>
              </a:ext>
            </a:extLst>
          </p:cNvPr>
          <p:cNvGrpSpPr/>
          <p:nvPr/>
        </p:nvGrpSpPr>
        <p:grpSpPr>
          <a:xfrm>
            <a:off x="7802257" y="9519660"/>
            <a:ext cx="8792186" cy="2220480"/>
            <a:chOff x="2033337" y="9553420"/>
            <a:chExt cx="8792186" cy="2220480"/>
          </a:xfrm>
        </p:grpSpPr>
        <p:pic>
          <p:nvPicPr>
            <p:cNvPr id="1028" name="Picture 4" descr="âzhejiang university logoâçå¾çæç´¢ç»æ">
              <a:extLst>
                <a:ext uri="{FF2B5EF4-FFF2-40B4-BE49-F238E27FC236}">
                  <a16:creationId xmlns:a16="http://schemas.microsoft.com/office/drawing/2014/main" id="{37C6E33C-E5E5-4189-9B6D-DDE8AC73E1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3337" y="9613900"/>
              <a:ext cx="2160000" cy="21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2A8882FB-4657-4505-968E-9E1BB6920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430" y="10448092"/>
              <a:ext cx="3600000" cy="783871"/>
            </a:xfrm>
            <a:prstGeom prst="rect">
              <a:avLst/>
            </a:prstGeom>
          </p:spPr>
        </p:pic>
        <p:pic>
          <p:nvPicPr>
            <p:cNvPr id="1036" name="Picture 12" descr="âusc logoâçå¾çæç´¢ç»æ">
              <a:extLst>
                <a:ext uri="{FF2B5EF4-FFF2-40B4-BE49-F238E27FC236}">
                  <a16:creationId xmlns:a16="http://schemas.microsoft.com/office/drawing/2014/main" id="{FD6245CE-2AAE-444F-9FB4-872BE98CB2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65523" y="9553420"/>
              <a:ext cx="2160000" cy="22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id="{121D689F-60D8-466C-8028-8CD30B213059}"/>
              </a:ext>
            </a:extLst>
          </p:cNvPr>
          <p:cNvSpPr/>
          <p:nvPr/>
        </p:nvSpPr>
        <p:spPr>
          <a:xfrm>
            <a:off x="6096000" y="6142315"/>
            <a:ext cx="1219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CN" sz="3200" b="1" dirty="0"/>
              <a:t>TAC 2018 Drug-Drug Interaction Extraction from Drug Labels</a:t>
            </a:r>
            <a:endParaRPr lang="zh-CN" altLang="en-US" sz="3200" b="1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Input Features</a:t>
            </a:r>
            <a:r>
              <a:rPr lang="en-US" dirty="0"/>
              <a:t> </a:t>
            </a:r>
            <a:r>
              <a:rPr lang="en-US" altLang="zh-CN" dirty="0"/>
              <a:t>(2</a:t>
            </a:r>
            <a:r>
              <a:rPr lang="en-US" altLang="zh-CN" baseline="30000" dirty="0"/>
              <a:t>nd</a:t>
            </a:r>
            <a:r>
              <a:rPr lang="en-US" altLang="zh-CN" dirty="0"/>
              <a:t> step)</a:t>
            </a:r>
            <a:endParaRPr dirty="0"/>
          </a:p>
        </p:txBody>
      </p:sp>
      <p:sp>
        <p:nvSpPr>
          <p:cNvPr id="161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803563" indent="-803563">
              <a:defRPr sz="5200"/>
            </a:pPr>
            <a:r>
              <a:rPr dirty="0"/>
              <a:t>Features </a:t>
            </a:r>
            <a:r>
              <a:rPr lang="en-US" dirty="0"/>
              <a:t>used </a:t>
            </a:r>
            <a:r>
              <a:rPr dirty="0"/>
              <a:t>in </a:t>
            </a:r>
            <a:r>
              <a:rPr lang="en-US" dirty="0"/>
              <a:t>the </a:t>
            </a:r>
            <a:r>
              <a:rPr dirty="0"/>
              <a:t>second step</a:t>
            </a:r>
          </a:p>
          <a:p>
            <a:pPr marL="1239519" lvl="1" indent="-502919"/>
            <a:r>
              <a:rPr lang="en-US" altLang="zh-CN" dirty="0"/>
              <a:t>coarse-grained position features of </a:t>
            </a:r>
            <a:r>
              <a:rPr lang="en-US" altLang="zh-CN" b="1" dirty="0"/>
              <a:t>precipitants </a:t>
            </a:r>
            <a:r>
              <a:rPr lang="en-US" altLang="zh-CN" dirty="0"/>
              <a:t>(from the first step)</a:t>
            </a:r>
          </a:p>
          <a:p>
            <a:pPr marL="1239519" lvl="1" indent="-502919"/>
            <a:r>
              <a:rPr dirty="0"/>
              <a:t>word embeddings</a:t>
            </a:r>
          </a:p>
          <a:p>
            <a:pPr marL="1239519" lvl="1" indent="-502919"/>
            <a:r>
              <a:rPr lang="en-US" altLang="zh-CN" dirty="0"/>
              <a:t>character </a:t>
            </a:r>
            <a:r>
              <a:rPr lang="en-US" altLang="zh-CN" dirty="0" err="1"/>
              <a:t>embeddings</a:t>
            </a:r>
            <a:endParaRPr lang="en-US" altLang="zh-CN" dirty="0"/>
          </a:p>
          <a:p>
            <a:pPr marL="1239519" lvl="1" indent="-502919"/>
            <a:endParaRPr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1042214-95E4-4B95-914F-2F1D5ADAD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10</a:t>
            </a:fld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Tagging Schema</a:t>
            </a:r>
          </a:p>
        </p:txBody>
      </p:sp>
      <p:sp>
        <p:nvSpPr>
          <p:cNvPr id="164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86861" indent="-386861"/>
            <a:r>
              <a:rPr dirty="0"/>
              <a:t>Traditional BIO tagging</a:t>
            </a:r>
          </a:p>
          <a:p>
            <a:pPr marL="1330960" lvl="1" indent="-594360"/>
            <a:r>
              <a:rPr dirty="0"/>
              <a:t>B means beginning</a:t>
            </a:r>
          </a:p>
          <a:p>
            <a:pPr marL="1330960" lvl="1" indent="-594360"/>
            <a:r>
              <a:rPr dirty="0"/>
              <a:t>I means inside</a:t>
            </a:r>
          </a:p>
          <a:p>
            <a:pPr marL="1330960" lvl="1" indent="-594360"/>
            <a:r>
              <a:rPr dirty="0"/>
              <a:t>O means outside</a:t>
            </a:r>
          </a:p>
          <a:p>
            <a:pPr marL="1311932" lvl="1" indent="-575332"/>
            <a:endParaRPr dirty="0"/>
          </a:p>
          <a:p>
            <a:pPr marL="386861" indent="-386861"/>
            <a:r>
              <a:rPr dirty="0"/>
              <a:t>Disadvantages</a:t>
            </a:r>
          </a:p>
          <a:p>
            <a:pPr marL="1330960" lvl="1" indent="-594360"/>
            <a:r>
              <a:rPr dirty="0"/>
              <a:t>Unable to handle disjoint mentions with </a:t>
            </a:r>
            <a:r>
              <a:rPr b="1" u="sng" dirty="0"/>
              <a:t>overlapping</a:t>
            </a:r>
            <a:r>
              <a:rPr dirty="0"/>
              <a:t> words and </a:t>
            </a:r>
            <a:r>
              <a:rPr b="1" u="sng" dirty="0"/>
              <a:t>discontinuous</a:t>
            </a:r>
            <a:r>
              <a:rPr dirty="0"/>
              <a:t> </a:t>
            </a:r>
            <a:r>
              <a:rPr b="1" u="sng" dirty="0"/>
              <a:t>spans</a:t>
            </a:r>
          </a:p>
          <a:p>
            <a:pPr marL="1330960" lvl="1" indent="-594360"/>
            <a:r>
              <a:rPr dirty="0"/>
              <a:t>E.g., increase the blood pressure and heart rate</a:t>
            </a:r>
          </a:p>
          <a:p>
            <a:pPr marL="1930400" lvl="2" indent="-457200">
              <a:defRPr sz="3600"/>
            </a:pPr>
            <a:r>
              <a:rPr dirty="0" err="1"/>
              <a:t>SI1</a:t>
            </a:r>
            <a:r>
              <a:rPr dirty="0"/>
              <a:t>: increase the blood pressure</a:t>
            </a:r>
          </a:p>
          <a:p>
            <a:pPr marL="1930400" lvl="2" indent="-457200">
              <a:defRPr sz="3600"/>
            </a:pPr>
            <a:r>
              <a:rPr dirty="0" err="1"/>
              <a:t>SI2</a:t>
            </a:r>
            <a:r>
              <a:rPr dirty="0"/>
              <a:t>: increase </a:t>
            </a:r>
            <a:r>
              <a:rPr lang="en-US" dirty="0"/>
              <a:t>…</a:t>
            </a:r>
            <a:r>
              <a:rPr dirty="0"/>
              <a:t> heart rate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EE222ED-1F9E-4223-8415-267FD6817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11</a:t>
            </a:fld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Tagging Schema</a:t>
            </a:r>
          </a:p>
        </p:txBody>
      </p:sp>
      <p:sp>
        <p:nvSpPr>
          <p:cNvPr id="167" name="内容占位符 2"/>
          <p:cNvSpPr txBox="1">
            <a:spLocks noGrp="1"/>
          </p:cNvSpPr>
          <p:nvPr>
            <p:ph idx="1"/>
          </p:nvPr>
        </p:nvSpPr>
        <p:spPr>
          <a:xfrm>
            <a:off x="1676399" y="2427889"/>
            <a:ext cx="22376969" cy="10326413"/>
          </a:xfrm>
          <a:prstGeom prst="rect">
            <a:avLst/>
          </a:prstGeom>
        </p:spPr>
        <p:txBody>
          <a:bodyPr/>
          <a:lstStyle/>
          <a:p>
            <a:pPr marL="870527" indent="-870527">
              <a:defRPr sz="5200"/>
            </a:pPr>
            <a:r>
              <a:rPr lang="en-US" sz="4800" dirty="0"/>
              <a:t>1</a:t>
            </a:r>
            <a:r>
              <a:rPr lang="en-US" sz="4800" baseline="30000" dirty="0"/>
              <a:t>st</a:t>
            </a:r>
            <a:r>
              <a:rPr lang="en-US" sz="4800" dirty="0"/>
              <a:t> Step: </a:t>
            </a:r>
            <a:r>
              <a:rPr sz="4800" dirty="0"/>
              <a:t>Extended BIOHD tagging: </a:t>
            </a:r>
            <a:r>
              <a:rPr sz="4800" b="1" i="1" dirty="0"/>
              <a:t>{H, D} × {B, I} ∪ {O}</a:t>
            </a:r>
          </a:p>
          <a:p>
            <a:pPr marL="1473200" lvl="1" indent="-736600"/>
            <a:r>
              <a:rPr dirty="0"/>
              <a:t>H means overlapping portions</a:t>
            </a:r>
          </a:p>
          <a:p>
            <a:pPr marL="1473200" lvl="1" indent="-736600"/>
            <a:r>
              <a:rPr dirty="0"/>
              <a:t>D means shared potions</a:t>
            </a:r>
          </a:p>
          <a:p>
            <a:pPr marL="1095828" lvl="1" indent="-359228"/>
            <a:endParaRPr dirty="0"/>
          </a:p>
          <a:p>
            <a:pPr marL="1095828" lvl="1" indent="-359228"/>
            <a:endParaRPr dirty="0"/>
          </a:p>
          <a:p>
            <a:pPr marL="1095828" lvl="1" indent="-359228"/>
            <a:endParaRPr dirty="0"/>
          </a:p>
          <a:p>
            <a:pPr marL="870527" indent="-870527">
              <a:defRPr sz="5200"/>
            </a:pPr>
            <a:r>
              <a:rPr lang="en-US" sz="4800" dirty="0"/>
              <a:t>2</a:t>
            </a:r>
            <a:r>
              <a:rPr lang="en-US" sz="4800" baseline="30000" dirty="0"/>
              <a:t>nd</a:t>
            </a:r>
            <a:r>
              <a:rPr lang="en-US" sz="4800" dirty="0"/>
              <a:t> Step: </a:t>
            </a:r>
            <a:r>
              <a:rPr sz="4800" dirty="0"/>
              <a:t>Fine-grained BIOHD tagging: </a:t>
            </a:r>
            <a:r>
              <a:rPr sz="4800" b="1" i="1" dirty="0"/>
              <a:t>{{H, D} × {B, I} ∪ {O}} {PK, PD, UN}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0534A6A-CA8A-446F-A90F-AE1959FB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12</a:t>
            </a:fld>
            <a:endParaRPr lang="en-US" altLang="zh-CN"/>
          </a:p>
        </p:txBody>
      </p:sp>
      <p:pic>
        <p:nvPicPr>
          <p:cNvPr id="169" name="内容占位符 3" descr="内容占位符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13594" y="8174741"/>
            <a:ext cx="14556812" cy="216053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矩形 3"/>
          <p:cNvSpPr/>
          <p:nvPr/>
        </p:nvSpPr>
        <p:spPr>
          <a:xfrm>
            <a:off x="3518099" y="10819820"/>
            <a:ext cx="166125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/>
              <a:t>Recognize the associated trigger of precipitant identified in the first step, thereby determining the </a:t>
            </a:r>
            <a:r>
              <a:rPr lang="en-US" altLang="zh-CN" sz="4400" b="1" dirty="0" err="1"/>
              <a:t>DDI</a:t>
            </a:r>
            <a:r>
              <a:rPr lang="en-US" altLang="zh-CN" sz="4400" b="1" dirty="0"/>
              <a:t> type simultaneously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B78BB69-1F4A-4348-9A1F-61228D9DE1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" t="24323" r="3759" b="26487"/>
          <a:stretch/>
        </p:blipFill>
        <p:spPr>
          <a:xfrm>
            <a:off x="4443984" y="5111491"/>
            <a:ext cx="15686712" cy="117958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Tagging </a:t>
            </a:r>
            <a:r>
              <a:rPr dirty="0"/>
              <a:t>Model</a:t>
            </a:r>
          </a:p>
        </p:txBody>
      </p:sp>
      <p:sp>
        <p:nvSpPr>
          <p:cNvPr id="172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736600" indent="-736600">
              <a:spcBef>
                <a:spcPts val="3000"/>
              </a:spcBef>
              <a:defRPr sz="5200"/>
            </a:pPr>
            <a:r>
              <a:rPr lang="en-US" altLang="zh-CN" dirty="0"/>
              <a:t>Sequence Labeling Model</a:t>
            </a:r>
            <a:endParaRPr lang="en-US" b="0" dirty="0"/>
          </a:p>
          <a:p>
            <a:pPr marL="1651000" lvl="1" indent="-736600">
              <a:spcBef>
                <a:spcPts val="3000"/>
              </a:spcBef>
              <a:defRPr sz="5200"/>
            </a:pPr>
            <a:r>
              <a:rPr lang="en-US" sz="4800" b="0" dirty="0"/>
              <a:t>LSTM</a:t>
            </a:r>
          </a:p>
          <a:p>
            <a:pPr marL="1651000" lvl="1" indent="-736600">
              <a:spcBef>
                <a:spcPts val="3000"/>
              </a:spcBef>
              <a:defRPr sz="5200"/>
            </a:pPr>
            <a:r>
              <a:rPr lang="en-US" altLang="zh-CN" sz="4800" dirty="0"/>
              <a:t>LSTM + </a:t>
            </a:r>
            <a:r>
              <a:rPr lang="en-US" altLang="zh-CN" sz="4800" dirty="0" err="1"/>
              <a:t>CRF</a:t>
            </a:r>
            <a:endParaRPr lang="en-US" altLang="zh-CN" sz="4800" dirty="0"/>
          </a:p>
          <a:p>
            <a:pPr lvl="1">
              <a:spcBef>
                <a:spcPts val="3000"/>
              </a:spcBef>
              <a:buFont typeface="Wingdings" panose="05000000000000000000" pitchFamily="2" charset="2"/>
              <a:buChar char="ü"/>
              <a:defRPr sz="5200"/>
            </a:pPr>
            <a:r>
              <a:rPr lang="en-US" sz="4800" dirty="0"/>
              <a:t>  </a:t>
            </a:r>
            <a:r>
              <a:rPr sz="4800" b="0" dirty="0"/>
              <a:t>CNN-based encoder</a:t>
            </a:r>
            <a:r>
              <a:rPr lang="en-US" sz="4800" b="0" dirty="0"/>
              <a:t> [ Conv</a:t>
            </a:r>
            <a:r>
              <a:rPr lang="en-US" altLang="zh-CN" sz="4800" dirty="0"/>
              <a:t> * 3 ] + </a:t>
            </a:r>
            <a:r>
              <a:rPr sz="4800" b="0" dirty="0" err="1"/>
              <a:t>RNN</a:t>
            </a:r>
            <a:r>
              <a:rPr sz="4800" b="0" dirty="0"/>
              <a:t>-based decoder </a:t>
            </a:r>
            <a:r>
              <a:rPr lang="en-US" sz="4800" b="0" dirty="0"/>
              <a:t>[ </a:t>
            </a:r>
            <a:r>
              <a:rPr sz="4800" b="0" dirty="0"/>
              <a:t>bidirectional </a:t>
            </a:r>
            <a:r>
              <a:rPr sz="4800" b="0" dirty="0" err="1"/>
              <a:t>GRU</a:t>
            </a:r>
            <a:r>
              <a:rPr lang="en-US" sz="4800" b="0" dirty="0"/>
              <a:t> ]</a:t>
            </a:r>
            <a:endParaRPr sz="4800" b="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C1D187D-7A4A-49A8-9B11-B10083C6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13</a:t>
            </a:fld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标题 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1524218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Tagging Model</a:t>
            </a:r>
            <a:endParaRPr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361AD22-C60B-47C4-A011-3A29320F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14</a:t>
            </a:fld>
            <a:endParaRPr lang="en-US" altLang="zh-CN"/>
          </a:p>
        </p:txBody>
      </p:sp>
      <p:grpSp>
        <p:nvGrpSpPr>
          <p:cNvPr id="78" name="组合 77">
            <a:extLst>
              <a:ext uri="{FF2B5EF4-FFF2-40B4-BE49-F238E27FC236}">
                <a16:creationId xmlns:a16="http://schemas.microsoft.com/office/drawing/2014/main" id="{6B9F14C1-F425-41E1-8904-1612CFE18F4C}"/>
              </a:ext>
            </a:extLst>
          </p:cNvPr>
          <p:cNvGrpSpPr/>
          <p:nvPr/>
        </p:nvGrpSpPr>
        <p:grpSpPr>
          <a:xfrm>
            <a:off x="4278737" y="3016481"/>
            <a:ext cx="14980309" cy="9208182"/>
            <a:chOff x="4278737" y="3290801"/>
            <a:chExt cx="14980309" cy="9208182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80FFB4D6-4A1E-4DB1-9EA5-EBEA9B513134}"/>
                </a:ext>
              </a:extLst>
            </p:cNvPr>
            <p:cNvSpPr txBox="1"/>
            <p:nvPr/>
          </p:nvSpPr>
          <p:spPr>
            <a:xfrm>
              <a:off x="7663677" y="10682965"/>
              <a:ext cx="4125817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3600" dirty="0"/>
                <a:t>feature embedding </a:t>
              </a:r>
              <a:endParaRPr kumimoji="1" lang="zh-CN" altLang="en-US" sz="3600" dirty="0"/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081E5F0-E81C-4B4C-925B-B9037C554F89}"/>
                </a:ext>
              </a:extLst>
            </p:cNvPr>
            <p:cNvSpPr/>
            <p:nvPr/>
          </p:nvSpPr>
          <p:spPr>
            <a:xfrm>
              <a:off x="4278737" y="9833054"/>
              <a:ext cx="2880000" cy="4932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800">
                  <a:solidFill>
                    <a:schemeClr val="tx1"/>
                  </a:solidFill>
                </a:rPr>
                <a:t>word embedding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76F1E999-E6D8-4146-87BC-7868F30129F8}"/>
                </a:ext>
              </a:extLst>
            </p:cNvPr>
            <p:cNvSpPr/>
            <p:nvPr/>
          </p:nvSpPr>
          <p:spPr>
            <a:xfrm>
              <a:off x="7141492" y="9833054"/>
              <a:ext cx="3283483" cy="4932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800">
                  <a:solidFill>
                    <a:schemeClr val="tx1"/>
                  </a:solidFill>
                </a:rPr>
                <a:t>position embedding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BC819D5C-AE40-42EB-891B-334F4F3013B7}"/>
                </a:ext>
              </a:extLst>
            </p:cNvPr>
            <p:cNvSpPr txBox="1"/>
            <p:nvPr/>
          </p:nvSpPr>
          <p:spPr>
            <a:xfrm>
              <a:off x="10424976" y="9616005"/>
              <a:ext cx="12752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mr-IN" altLang="zh-CN" sz="4800" dirty="0"/>
                <a:t>…</a:t>
              </a:r>
              <a:endParaRPr kumimoji="1" lang="zh-CN" altLang="en-US" sz="4800" dirty="0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ADC3B7A8-7690-4E09-A386-3708756617F5}"/>
                </a:ext>
              </a:extLst>
            </p:cNvPr>
            <p:cNvSpPr txBox="1"/>
            <p:nvPr/>
          </p:nvSpPr>
          <p:spPr>
            <a:xfrm>
              <a:off x="7663677" y="8905433"/>
              <a:ext cx="3189527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3600" dirty="0"/>
                <a:t>CNN encoder</a:t>
              </a:r>
              <a:endParaRPr kumimoji="1" lang="zh-CN" altLang="en-US" sz="3600" dirty="0"/>
            </a:p>
          </p:txBody>
        </p:sp>
        <p:cxnSp>
          <p:nvCxnSpPr>
            <p:cNvPr id="44" name="直线箭头连接符 60">
              <a:extLst>
                <a:ext uri="{FF2B5EF4-FFF2-40B4-BE49-F238E27FC236}">
                  <a16:creationId xmlns:a16="http://schemas.microsoft.com/office/drawing/2014/main" id="{7B1B70A5-F2F8-4785-87ED-53EA1D14F939}"/>
                </a:ext>
              </a:extLst>
            </p:cNvPr>
            <p:cNvCxnSpPr>
              <a:cxnSpLocks/>
            </p:cNvCxnSpPr>
            <p:nvPr/>
          </p:nvCxnSpPr>
          <p:spPr>
            <a:xfrm>
              <a:off x="8760058" y="5657149"/>
              <a:ext cx="1627363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BBF8716D-CC18-456E-B150-E8BF10CF8294}"/>
                </a:ext>
              </a:extLst>
            </p:cNvPr>
            <p:cNvSpPr txBox="1"/>
            <p:nvPr/>
          </p:nvSpPr>
          <p:spPr>
            <a:xfrm>
              <a:off x="13754849" y="7896765"/>
              <a:ext cx="8512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mr-IN" altLang="zh-CN" sz="4800" dirty="0"/>
                <a:t>…</a:t>
              </a:r>
              <a:endParaRPr kumimoji="1" lang="zh-CN" altLang="en-US" sz="4800" dirty="0"/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C1841828-18C1-4E26-AF89-BE8E43A47CF6}"/>
                </a:ext>
              </a:extLst>
            </p:cNvPr>
            <p:cNvSpPr txBox="1"/>
            <p:nvPr/>
          </p:nvSpPr>
          <p:spPr>
            <a:xfrm>
              <a:off x="13754849" y="5252043"/>
              <a:ext cx="8512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mr-IN" altLang="zh-CN" sz="4800"/>
                <a:t>…</a:t>
              </a:r>
              <a:endParaRPr kumimoji="1" lang="zh-CN" altLang="en-US" sz="4800" dirty="0"/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6C1AECEC-5A8C-4BC3-9701-FBA9D7C42707}"/>
                </a:ext>
              </a:extLst>
            </p:cNvPr>
            <p:cNvSpPr txBox="1"/>
            <p:nvPr/>
          </p:nvSpPr>
          <p:spPr>
            <a:xfrm>
              <a:off x="13754849" y="5896659"/>
              <a:ext cx="8512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mr-IN" altLang="zh-CN" sz="4800"/>
                <a:t>…</a:t>
              </a:r>
              <a:endParaRPr kumimoji="1" lang="zh-CN" altLang="en-US" sz="4800" dirty="0"/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61F59B42-E00B-4DD2-B348-4A88A93597CA}"/>
                </a:ext>
              </a:extLst>
            </p:cNvPr>
            <p:cNvGrpSpPr/>
            <p:nvPr/>
          </p:nvGrpSpPr>
          <p:grpSpPr>
            <a:xfrm>
              <a:off x="14984920" y="3290801"/>
              <a:ext cx="3081874" cy="8131177"/>
              <a:chOff x="14984920" y="3290801"/>
              <a:chExt cx="3081874" cy="8131177"/>
            </a:xfrm>
          </p:grpSpPr>
          <p:cxnSp>
            <p:nvCxnSpPr>
              <p:cNvPr id="17" name="直线箭头连接符 28">
                <a:extLst>
                  <a:ext uri="{FF2B5EF4-FFF2-40B4-BE49-F238E27FC236}">
                    <a16:creationId xmlns:a16="http://schemas.microsoft.com/office/drawing/2014/main" id="{2C78CA55-B6F5-445E-A4BA-00C9E7335D2F}"/>
                  </a:ext>
                </a:extLst>
              </p:cNvPr>
              <p:cNvCxnSpPr/>
              <p:nvPr/>
            </p:nvCxnSpPr>
            <p:spPr>
              <a:xfrm flipV="1">
                <a:off x="16525857" y="10390543"/>
                <a:ext cx="0" cy="103143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36C09346-042C-4A26-8706-BEBC6F653B99}"/>
                  </a:ext>
                </a:extLst>
              </p:cNvPr>
              <p:cNvSpPr txBox="1"/>
              <p:nvPr/>
            </p:nvSpPr>
            <p:spPr>
              <a:xfrm>
                <a:off x="15888228" y="9708878"/>
                <a:ext cx="12752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mr-IN" altLang="zh-CN" sz="4800"/>
                  <a:t>…</a:t>
                </a:r>
                <a:endParaRPr kumimoji="1" lang="zh-CN" altLang="en-US" sz="4800" dirty="0"/>
              </a:p>
            </p:txBody>
          </p:sp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6D240D15-AA4A-4D8A-B883-B4266DC6262C}"/>
                  </a:ext>
                </a:extLst>
              </p:cNvPr>
              <p:cNvSpPr/>
              <p:nvPr/>
            </p:nvSpPr>
            <p:spPr>
              <a:xfrm>
                <a:off x="14984920" y="8058851"/>
                <a:ext cx="3081874" cy="494383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dirty="0">
                    <a:solidFill>
                      <a:schemeClr val="tx1"/>
                    </a:solidFill>
                  </a:rPr>
                  <a:t>encoder feature </a:t>
                </a:r>
              </a:p>
            </p:txBody>
          </p:sp>
          <p:cxnSp>
            <p:nvCxnSpPr>
              <p:cNvPr id="26" name="直线箭头连接符 37">
                <a:extLst>
                  <a:ext uri="{FF2B5EF4-FFF2-40B4-BE49-F238E27FC236}">
                    <a16:creationId xmlns:a16="http://schemas.microsoft.com/office/drawing/2014/main" id="{F9C83B1B-02B3-41DE-B15A-EE2592F6576D}"/>
                  </a:ext>
                </a:extLst>
              </p:cNvPr>
              <p:cNvCxnSpPr/>
              <p:nvPr/>
            </p:nvCxnSpPr>
            <p:spPr>
              <a:xfrm flipV="1">
                <a:off x="16525857" y="6750863"/>
                <a:ext cx="0" cy="103143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C4A01C8D-379D-4DE6-80E2-67264C614E16}"/>
                  </a:ext>
                </a:extLst>
              </p:cNvPr>
              <p:cNvSpPr/>
              <p:nvPr/>
            </p:nvSpPr>
            <p:spPr>
              <a:xfrm>
                <a:off x="15327699" y="5981365"/>
                <a:ext cx="2396316" cy="612000"/>
              </a:xfrm>
              <a:prstGeom prst="rect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3600" dirty="0"/>
                  <a:t>GRU cell</a:t>
                </a:r>
              </a:p>
            </p:txBody>
          </p:sp>
          <p:cxnSp>
            <p:nvCxnSpPr>
              <p:cNvPr id="34" name="直线箭头连接符 49">
                <a:extLst>
                  <a:ext uri="{FF2B5EF4-FFF2-40B4-BE49-F238E27FC236}">
                    <a16:creationId xmlns:a16="http://schemas.microsoft.com/office/drawing/2014/main" id="{E3847AC7-1DE8-4A38-B1F9-724FE0701D0C}"/>
                  </a:ext>
                </a:extLst>
              </p:cNvPr>
              <p:cNvCxnSpPr/>
              <p:nvPr/>
            </p:nvCxnSpPr>
            <p:spPr>
              <a:xfrm flipV="1">
                <a:off x="16525857" y="8697492"/>
                <a:ext cx="0" cy="103143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67E83EB2-D188-4A8A-A5A4-D6EB0B9261ED}"/>
                  </a:ext>
                </a:extLst>
              </p:cNvPr>
              <p:cNvSpPr/>
              <p:nvPr/>
            </p:nvSpPr>
            <p:spPr>
              <a:xfrm>
                <a:off x="15327699" y="5369965"/>
                <a:ext cx="2396316" cy="612000"/>
              </a:xfrm>
              <a:prstGeom prst="rect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3600" dirty="0">
                    <a:solidFill>
                      <a:schemeClr val="dk1"/>
                    </a:solidFill>
                  </a:rPr>
                  <a:t>GRU cell</a:t>
                </a:r>
              </a:p>
            </p:txBody>
          </p:sp>
          <p:cxnSp>
            <p:nvCxnSpPr>
              <p:cNvPr id="43" name="直线箭头连接符 58">
                <a:extLst>
                  <a:ext uri="{FF2B5EF4-FFF2-40B4-BE49-F238E27FC236}">
                    <a16:creationId xmlns:a16="http://schemas.microsoft.com/office/drawing/2014/main" id="{59873239-9A5F-4E76-8639-291A5CFD1789}"/>
                  </a:ext>
                </a:extLst>
              </p:cNvPr>
              <p:cNvCxnSpPr/>
              <p:nvPr/>
            </p:nvCxnSpPr>
            <p:spPr>
              <a:xfrm flipV="1">
                <a:off x="16525857" y="4142000"/>
                <a:ext cx="0" cy="103143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4C326D1C-9472-49E1-A6D2-B65EAF606609}"/>
                  </a:ext>
                </a:extLst>
              </p:cNvPr>
              <p:cNvSpPr txBox="1"/>
              <p:nvPr/>
            </p:nvSpPr>
            <p:spPr>
              <a:xfrm>
                <a:off x="16037556" y="3290801"/>
                <a:ext cx="9766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zh-CN" sz="4800" dirty="0"/>
                  <a:t>o</a:t>
                </a:r>
                <a:endParaRPr kumimoji="1" lang="zh-CN" altLang="en-US" sz="4800" dirty="0"/>
              </a:p>
            </p:txBody>
          </p:sp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412107C0-21D6-47C1-9FA9-24A8B3FEF025}"/>
                </a:ext>
              </a:extLst>
            </p:cNvPr>
            <p:cNvGrpSpPr/>
            <p:nvPr/>
          </p:nvGrpSpPr>
          <p:grpSpPr>
            <a:xfrm>
              <a:off x="10405448" y="3290801"/>
              <a:ext cx="3081874" cy="8131177"/>
              <a:chOff x="14984920" y="3290801"/>
              <a:chExt cx="3081874" cy="8131177"/>
            </a:xfrm>
          </p:grpSpPr>
          <p:cxnSp>
            <p:nvCxnSpPr>
              <p:cNvPr id="56" name="直线箭头连接符 28">
                <a:extLst>
                  <a:ext uri="{FF2B5EF4-FFF2-40B4-BE49-F238E27FC236}">
                    <a16:creationId xmlns:a16="http://schemas.microsoft.com/office/drawing/2014/main" id="{B6515E6C-B7D3-4DD4-BBBD-8F681A764BCC}"/>
                  </a:ext>
                </a:extLst>
              </p:cNvPr>
              <p:cNvCxnSpPr/>
              <p:nvPr/>
            </p:nvCxnSpPr>
            <p:spPr>
              <a:xfrm flipV="1">
                <a:off x="16525857" y="10390543"/>
                <a:ext cx="0" cy="103143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5E06024C-53E5-4667-988F-E00C6E358855}"/>
                  </a:ext>
                </a:extLst>
              </p:cNvPr>
              <p:cNvSpPr txBox="1"/>
              <p:nvPr/>
            </p:nvSpPr>
            <p:spPr>
              <a:xfrm>
                <a:off x="15888228" y="9708878"/>
                <a:ext cx="127525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mr-IN" altLang="zh-CN" sz="4800"/>
                  <a:t>…</a:t>
                </a:r>
                <a:endParaRPr kumimoji="1" lang="zh-CN" altLang="en-US" sz="4800" dirty="0"/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8C41968B-DE63-459D-A4A2-63083C9C6E2C}"/>
                  </a:ext>
                </a:extLst>
              </p:cNvPr>
              <p:cNvSpPr/>
              <p:nvPr/>
            </p:nvSpPr>
            <p:spPr>
              <a:xfrm>
                <a:off x="14984920" y="8058851"/>
                <a:ext cx="3081874" cy="494383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dirty="0">
                    <a:solidFill>
                      <a:schemeClr val="tx1"/>
                    </a:solidFill>
                  </a:rPr>
                  <a:t>encoder feature </a:t>
                </a:r>
              </a:p>
            </p:txBody>
          </p:sp>
          <p:cxnSp>
            <p:nvCxnSpPr>
              <p:cNvPr id="59" name="直线箭头连接符 37">
                <a:extLst>
                  <a:ext uri="{FF2B5EF4-FFF2-40B4-BE49-F238E27FC236}">
                    <a16:creationId xmlns:a16="http://schemas.microsoft.com/office/drawing/2014/main" id="{FEC40653-D0AF-4F52-848D-58979C497C78}"/>
                  </a:ext>
                </a:extLst>
              </p:cNvPr>
              <p:cNvCxnSpPr/>
              <p:nvPr/>
            </p:nvCxnSpPr>
            <p:spPr>
              <a:xfrm flipV="1">
                <a:off x="16525857" y="6750863"/>
                <a:ext cx="0" cy="103143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0275A6B6-C0B3-4AF4-8FD5-B7A98DD3DCAF}"/>
                  </a:ext>
                </a:extLst>
              </p:cNvPr>
              <p:cNvSpPr/>
              <p:nvPr/>
            </p:nvSpPr>
            <p:spPr>
              <a:xfrm>
                <a:off x="15327699" y="5981365"/>
                <a:ext cx="2396316" cy="612000"/>
              </a:xfrm>
              <a:prstGeom prst="rect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3600" dirty="0"/>
                  <a:t>GRU cell</a:t>
                </a:r>
              </a:p>
            </p:txBody>
          </p:sp>
          <p:cxnSp>
            <p:nvCxnSpPr>
              <p:cNvPr id="61" name="直线箭头连接符 49">
                <a:extLst>
                  <a:ext uri="{FF2B5EF4-FFF2-40B4-BE49-F238E27FC236}">
                    <a16:creationId xmlns:a16="http://schemas.microsoft.com/office/drawing/2014/main" id="{3CBB11E2-E773-4BEE-A789-8DB63F17D5D3}"/>
                  </a:ext>
                </a:extLst>
              </p:cNvPr>
              <p:cNvCxnSpPr/>
              <p:nvPr/>
            </p:nvCxnSpPr>
            <p:spPr>
              <a:xfrm flipV="1">
                <a:off x="16525857" y="8697492"/>
                <a:ext cx="0" cy="103143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A50E9877-3B1B-4BE5-8396-49828A6E1BB9}"/>
                  </a:ext>
                </a:extLst>
              </p:cNvPr>
              <p:cNvSpPr/>
              <p:nvPr/>
            </p:nvSpPr>
            <p:spPr>
              <a:xfrm>
                <a:off x="15327699" y="5369965"/>
                <a:ext cx="2396316" cy="612000"/>
              </a:xfrm>
              <a:prstGeom prst="rect">
                <a:avLst/>
              </a:prstGeom>
              <a:ln w="38100"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3600" dirty="0">
                    <a:solidFill>
                      <a:schemeClr val="dk1"/>
                    </a:solidFill>
                  </a:rPr>
                  <a:t>GRU cell</a:t>
                </a:r>
              </a:p>
            </p:txBody>
          </p:sp>
          <p:cxnSp>
            <p:nvCxnSpPr>
              <p:cNvPr id="63" name="直线箭头连接符 58">
                <a:extLst>
                  <a:ext uri="{FF2B5EF4-FFF2-40B4-BE49-F238E27FC236}">
                    <a16:creationId xmlns:a16="http://schemas.microsoft.com/office/drawing/2014/main" id="{DFC198E7-587B-46B3-815E-0429EDAA915E}"/>
                  </a:ext>
                </a:extLst>
              </p:cNvPr>
              <p:cNvCxnSpPr/>
              <p:nvPr/>
            </p:nvCxnSpPr>
            <p:spPr>
              <a:xfrm flipV="1">
                <a:off x="16525857" y="4142000"/>
                <a:ext cx="0" cy="103143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3207030C-FD0E-45C2-9BCC-7F8412496045}"/>
                  </a:ext>
                </a:extLst>
              </p:cNvPr>
              <p:cNvSpPr txBox="1"/>
              <p:nvPr/>
            </p:nvSpPr>
            <p:spPr>
              <a:xfrm>
                <a:off x="16037556" y="3290801"/>
                <a:ext cx="9766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zh-CN" sz="4800" dirty="0"/>
                  <a:t>o</a:t>
                </a:r>
                <a:endParaRPr kumimoji="1" lang="zh-CN" altLang="en-US" sz="4800" dirty="0"/>
              </a:p>
            </p:txBody>
          </p:sp>
        </p:grpSp>
        <p:cxnSp>
          <p:nvCxnSpPr>
            <p:cNvPr id="66" name="直线箭头连接符 28">
              <a:extLst>
                <a:ext uri="{FF2B5EF4-FFF2-40B4-BE49-F238E27FC236}">
                  <a16:creationId xmlns:a16="http://schemas.microsoft.com/office/drawing/2014/main" id="{D5D51617-2A18-4DCE-B572-4EA009CFD121}"/>
                </a:ext>
              </a:extLst>
            </p:cNvPr>
            <p:cNvCxnSpPr/>
            <p:nvPr/>
          </p:nvCxnSpPr>
          <p:spPr>
            <a:xfrm flipV="1">
              <a:off x="7287519" y="10390543"/>
              <a:ext cx="0" cy="10314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B1F6E05C-D781-495E-AFC1-1F7A9BA06BCA}"/>
                </a:ext>
              </a:extLst>
            </p:cNvPr>
            <p:cNvSpPr/>
            <p:nvPr/>
          </p:nvSpPr>
          <p:spPr>
            <a:xfrm>
              <a:off x="5880058" y="8058851"/>
              <a:ext cx="2880000" cy="494383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800" dirty="0">
                  <a:solidFill>
                    <a:schemeClr val="tx1"/>
                  </a:solidFill>
                </a:rPr>
                <a:t>encoder feature </a:t>
              </a:r>
            </a:p>
          </p:txBody>
        </p:sp>
        <p:cxnSp>
          <p:nvCxnSpPr>
            <p:cNvPr id="69" name="直线箭头连接符 37">
              <a:extLst>
                <a:ext uri="{FF2B5EF4-FFF2-40B4-BE49-F238E27FC236}">
                  <a16:creationId xmlns:a16="http://schemas.microsoft.com/office/drawing/2014/main" id="{58F3FC13-1DFC-43BD-8C16-90A1981E9F75}"/>
                </a:ext>
              </a:extLst>
            </p:cNvPr>
            <p:cNvCxnSpPr/>
            <p:nvPr/>
          </p:nvCxnSpPr>
          <p:spPr>
            <a:xfrm flipV="1">
              <a:off x="7287519" y="6750863"/>
              <a:ext cx="0" cy="10314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DD5A39D9-0478-4E69-A86C-8168E9403036}"/>
                </a:ext>
              </a:extLst>
            </p:cNvPr>
            <p:cNvSpPr/>
            <p:nvPr/>
          </p:nvSpPr>
          <p:spPr>
            <a:xfrm>
              <a:off x="6089361" y="5981365"/>
              <a:ext cx="2396316" cy="612000"/>
            </a:xfrm>
            <a:prstGeom prst="rect">
              <a:avLst/>
            </a:prstGeom>
            <a:ln w="381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3600" dirty="0"/>
                <a:t>GRU cell</a:t>
              </a:r>
            </a:p>
          </p:txBody>
        </p:sp>
        <p:cxnSp>
          <p:nvCxnSpPr>
            <p:cNvPr id="71" name="直线箭头连接符 49">
              <a:extLst>
                <a:ext uri="{FF2B5EF4-FFF2-40B4-BE49-F238E27FC236}">
                  <a16:creationId xmlns:a16="http://schemas.microsoft.com/office/drawing/2014/main" id="{7E1A4AE4-6847-4C0F-8451-FA11A7DAB09C}"/>
                </a:ext>
              </a:extLst>
            </p:cNvPr>
            <p:cNvCxnSpPr/>
            <p:nvPr/>
          </p:nvCxnSpPr>
          <p:spPr>
            <a:xfrm flipV="1">
              <a:off x="7287519" y="8697492"/>
              <a:ext cx="0" cy="10314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4DAADE6E-CB94-4A35-A610-FA15029DC546}"/>
                </a:ext>
              </a:extLst>
            </p:cNvPr>
            <p:cNvSpPr/>
            <p:nvPr/>
          </p:nvSpPr>
          <p:spPr>
            <a:xfrm>
              <a:off x="6089361" y="5369965"/>
              <a:ext cx="2396316" cy="612000"/>
            </a:xfrm>
            <a:prstGeom prst="rect">
              <a:avLst/>
            </a:prstGeom>
            <a:ln w="381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3600" dirty="0">
                  <a:solidFill>
                    <a:schemeClr val="dk1"/>
                  </a:solidFill>
                </a:rPr>
                <a:t>GRU cell</a:t>
              </a:r>
            </a:p>
          </p:txBody>
        </p:sp>
        <p:cxnSp>
          <p:nvCxnSpPr>
            <p:cNvPr id="73" name="直线箭头连接符 58">
              <a:extLst>
                <a:ext uri="{FF2B5EF4-FFF2-40B4-BE49-F238E27FC236}">
                  <a16:creationId xmlns:a16="http://schemas.microsoft.com/office/drawing/2014/main" id="{65B8E777-76F3-4ADE-886E-D254B7ACACF4}"/>
                </a:ext>
              </a:extLst>
            </p:cNvPr>
            <p:cNvCxnSpPr/>
            <p:nvPr/>
          </p:nvCxnSpPr>
          <p:spPr>
            <a:xfrm flipV="1">
              <a:off x="7287519" y="4142000"/>
              <a:ext cx="0" cy="10314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文本框 73">
              <a:extLst>
                <a:ext uri="{FF2B5EF4-FFF2-40B4-BE49-F238E27FC236}">
                  <a16:creationId xmlns:a16="http://schemas.microsoft.com/office/drawing/2014/main" id="{53003159-A002-4843-9C8A-13994D7BED00}"/>
                </a:ext>
              </a:extLst>
            </p:cNvPr>
            <p:cNvSpPr txBox="1"/>
            <p:nvPr/>
          </p:nvSpPr>
          <p:spPr>
            <a:xfrm>
              <a:off x="6799218" y="3290801"/>
              <a:ext cx="9766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4800" dirty="0"/>
                <a:t>o</a:t>
              </a:r>
              <a:endParaRPr kumimoji="1" lang="zh-CN" altLang="en-US" sz="4800" dirty="0"/>
            </a:p>
          </p:txBody>
        </p:sp>
        <p:cxnSp>
          <p:nvCxnSpPr>
            <p:cNvPr id="76" name="直线箭头连接符 60">
              <a:extLst>
                <a:ext uri="{FF2B5EF4-FFF2-40B4-BE49-F238E27FC236}">
                  <a16:creationId xmlns:a16="http://schemas.microsoft.com/office/drawing/2014/main" id="{EAB7A1DF-3D87-4907-9CAE-F0C91D4E84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60059" y="6312157"/>
              <a:ext cx="1627362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文本框 2">
              <a:extLst>
                <a:ext uri="{FF2B5EF4-FFF2-40B4-BE49-F238E27FC236}">
                  <a16:creationId xmlns:a16="http://schemas.microsoft.com/office/drawing/2014/main" id="{F06900B9-84F2-40DB-93A6-595D41B1A072}"/>
                </a:ext>
              </a:extLst>
            </p:cNvPr>
            <p:cNvSpPr txBox="1"/>
            <p:nvPr/>
          </p:nvSpPr>
          <p:spPr>
            <a:xfrm>
              <a:off x="5610327" y="11791097"/>
              <a:ext cx="136487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zh-CN" sz="4000" dirty="0" err="1"/>
                <a:t>Coadministration</a:t>
              </a:r>
              <a:r>
                <a:rPr kumimoji="1" lang="en-US" altLang="zh-CN" sz="4000" dirty="0"/>
                <a:t>                 of       </a:t>
              </a:r>
              <a:r>
                <a:rPr kumimoji="1" lang="mr-IN" altLang="zh-CN" sz="4000" dirty="0"/>
                <a:t>…</a:t>
              </a:r>
              <a:r>
                <a:rPr kumimoji="1" lang="en-US" altLang="zh-CN" sz="4000" dirty="0"/>
                <a:t> </a:t>
              </a:r>
              <a:r>
                <a:rPr kumimoji="1" lang="mr-IN" altLang="zh-CN" sz="4000" dirty="0"/>
                <a:t>…</a:t>
              </a:r>
              <a:r>
                <a:rPr kumimoji="1" lang="en-US" altLang="zh-CN" sz="4000" dirty="0"/>
                <a:t> </a:t>
              </a:r>
              <a:r>
                <a:rPr kumimoji="1" lang="mr-IN" altLang="zh-CN" sz="4000" dirty="0"/>
                <a:t>…</a:t>
              </a:r>
              <a:r>
                <a:rPr kumimoji="1" lang="en-US" altLang="zh-CN" sz="4000" dirty="0"/>
                <a:t>           rate </a:t>
              </a:r>
              <a:endParaRPr kumimoji="1" lang="zh-CN" altLang="en-US" sz="4000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Hyperparameter Setting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Hyperparameter Settings</a:t>
            </a:r>
          </a:p>
        </p:txBody>
      </p:sp>
      <p:sp>
        <p:nvSpPr>
          <p:cNvPr id="178" name="Tune the model using cross-validation on the available dataset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736600" indent="-736600">
              <a:defRPr sz="5200"/>
            </a:pPr>
            <a:r>
              <a:rPr dirty="0"/>
              <a:t>Tune the model using cross-validation on the</a:t>
            </a:r>
            <a:r>
              <a:rPr lang="en-US" dirty="0"/>
              <a:t> all</a:t>
            </a:r>
            <a:r>
              <a:rPr dirty="0"/>
              <a:t> available dataset</a:t>
            </a:r>
            <a:r>
              <a:rPr lang="en-US" dirty="0"/>
              <a:t>s</a:t>
            </a:r>
            <a:endParaRPr dirty="0"/>
          </a:p>
          <a:p>
            <a:pPr marL="736600" indent="-736600">
              <a:defRPr sz="5200"/>
            </a:pPr>
            <a:r>
              <a:rPr dirty="0"/>
              <a:t>Use grid search to determine the optimal parameters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4EC22F0-5C88-4EE3-B020-C3E2E909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15</a:t>
            </a:fld>
            <a:endParaRPr lang="en-US" altLang="zh-CN"/>
          </a:p>
        </p:txBody>
      </p:sp>
      <p:graphicFrame>
        <p:nvGraphicFramePr>
          <p:cNvPr id="179" name="内容占位符 3"/>
          <p:cNvGraphicFramePr/>
          <p:nvPr>
            <p:extLst>
              <p:ext uri="{D42A27DB-BD31-4B8C-83A1-F6EECF244321}">
                <p14:modId xmlns:p14="http://schemas.microsoft.com/office/powerpoint/2010/main" val="80159266"/>
              </p:ext>
            </p:extLst>
          </p:nvPr>
        </p:nvGraphicFramePr>
        <p:xfrm>
          <a:off x="5377208" y="5435920"/>
          <a:ext cx="13629584" cy="6048612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8385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3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332"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Parameter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7695B6"/>
                      </a:solidFill>
                      <a:miter lim="400000"/>
                    </a:lnL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Setting</a:t>
                      </a:r>
                    </a:p>
                  </a:txBody>
                  <a:tcPr marL="45720" marR="45720" anchor="ctr" horzOverflow="overflow">
                    <a:lnR w="12700">
                      <a:solidFill>
                        <a:srgbClr val="7695B6"/>
                      </a:solidFill>
                      <a:miter lim="400000"/>
                    </a:lnR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332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Early stopping number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10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658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Decoder output size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28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658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Encoder output size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400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658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Beam size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8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658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Encoder filter size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3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658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Dropout rate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0.25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658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Batch size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32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PK Subtype Classification</a:t>
            </a:r>
          </a:p>
        </p:txBody>
      </p:sp>
      <p:sp>
        <p:nvSpPr>
          <p:cNvPr id="182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633476" indent="-633476" defTabSz="709930">
              <a:spcBef>
                <a:spcPts val="2500"/>
              </a:spcBef>
              <a:defRPr sz="4472"/>
            </a:pPr>
            <a:r>
              <a:rPr dirty="0"/>
              <a:t>Goal: PK must be further classified and coded according to an FDA picklist</a:t>
            </a:r>
          </a:p>
          <a:p>
            <a:pPr marL="633476" indent="-633476" defTabSz="709930">
              <a:spcBef>
                <a:spcPts val="2500"/>
              </a:spcBef>
              <a:defRPr sz="4472"/>
            </a:pPr>
            <a:r>
              <a:rPr dirty="0"/>
              <a:t>PK interactions consist 20 subtypes depending on 3 factors:</a:t>
            </a:r>
          </a:p>
          <a:p>
            <a:pPr marL="1266952" lvl="1" indent="-633476" defTabSz="709930">
              <a:spcBef>
                <a:spcPts val="2500"/>
              </a:spcBef>
              <a:defRPr sz="3784"/>
            </a:pPr>
            <a:r>
              <a:rPr dirty="0"/>
              <a:t>Trend: INCREASED or DECREASED</a:t>
            </a:r>
          </a:p>
          <a:p>
            <a:pPr marL="1266952" lvl="1" indent="-633476" defTabSz="709930">
              <a:spcBef>
                <a:spcPts val="2500"/>
              </a:spcBef>
              <a:defRPr sz="3784"/>
            </a:pPr>
            <a:r>
              <a:rPr dirty="0"/>
              <a:t>Affected parameter: AUC, </a:t>
            </a:r>
            <a:r>
              <a:rPr dirty="0" err="1"/>
              <a:t>Cmax</a:t>
            </a:r>
            <a:r>
              <a:rPr dirty="0"/>
              <a:t>, half-life, LEVEL, </a:t>
            </a:r>
            <a:r>
              <a:rPr dirty="0" err="1"/>
              <a:t>Tmax</a:t>
            </a:r>
            <a:endParaRPr dirty="0"/>
          </a:p>
          <a:p>
            <a:pPr marL="1266952" lvl="1" indent="-633476" defTabSz="709930">
              <a:spcBef>
                <a:spcPts val="2500"/>
              </a:spcBef>
              <a:defRPr sz="3784"/>
            </a:pPr>
            <a:r>
              <a:rPr dirty="0"/>
              <a:t>Effect on: DRUG or CONCOMITANT DRUG</a:t>
            </a:r>
          </a:p>
          <a:p>
            <a:pPr marL="536018" indent="-536018" defTabSz="709930">
              <a:spcBef>
                <a:spcPts val="2500"/>
              </a:spcBef>
              <a:defRPr sz="3784"/>
            </a:pPr>
            <a:endParaRPr dirty="0"/>
          </a:p>
          <a:p>
            <a:pPr marL="633476" indent="-633476" defTabSz="709930">
              <a:spcBef>
                <a:spcPts val="2500"/>
              </a:spcBef>
              <a:defRPr sz="4472"/>
            </a:pPr>
            <a:r>
              <a:rPr dirty="0"/>
              <a:t>For a certain PK interaction, inputs are:</a:t>
            </a:r>
          </a:p>
          <a:p>
            <a:pPr marL="1266952" lvl="1" indent="-633476" defTabSz="709930">
              <a:spcBef>
                <a:spcPts val="2500"/>
              </a:spcBef>
              <a:defRPr sz="3784"/>
            </a:pPr>
            <a:r>
              <a:rPr dirty="0"/>
              <a:t>its corresponding sentence</a:t>
            </a:r>
          </a:p>
          <a:p>
            <a:pPr marL="1266952" lvl="1" indent="-633476" defTabSz="709930">
              <a:spcBef>
                <a:spcPts val="2500"/>
              </a:spcBef>
              <a:defRPr sz="3784"/>
            </a:pPr>
            <a:r>
              <a:rPr dirty="0"/>
              <a:t>trigger</a:t>
            </a:r>
          </a:p>
          <a:p>
            <a:pPr marL="1266952" lvl="1" indent="-633476" defTabSz="709930">
              <a:spcBef>
                <a:spcPts val="2500"/>
              </a:spcBef>
              <a:defRPr sz="3784"/>
            </a:pPr>
            <a:r>
              <a:rPr dirty="0"/>
              <a:t>precipitant</a:t>
            </a:r>
          </a:p>
          <a:p>
            <a:pPr marL="1266952" lvl="1" indent="-633476" defTabSz="709930">
              <a:spcBef>
                <a:spcPts val="2500"/>
              </a:spcBef>
              <a:defRPr sz="3784"/>
            </a:pPr>
            <a:r>
              <a:rPr dirty="0"/>
              <a:t>label drug which is implicitly or explicitly described in the sentence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E3E04A8-CE86-4D09-8E76-DAD3FA11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K Subtype Classific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PK Subtype Classification</a:t>
            </a:r>
          </a:p>
        </p:txBody>
      </p:sp>
      <p:sp>
        <p:nvSpPr>
          <p:cNvPr id="185" name="Trigger word itself contains enough information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736600" indent="-736600">
              <a:defRPr sz="5200"/>
            </a:pPr>
            <a:r>
              <a:rPr dirty="0"/>
              <a:t>Trigger word itself contains enough information</a:t>
            </a:r>
          </a:p>
          <a:p>
            <a:pPr marL="736600" indent="-736600">
              <a:defRPr sz="5200"/>
            </a:pPr>
            <a:r>
              <a:rPr dirty="0"/>
              <a:t>A dictionary-based method for the former two factors</a:t>
            </a:r>
            <a:r>
              <a:rPr lang="en-US" dirty="0"/>
              <a:t> (</a:t>
            </a:r>
            <a:r>
              <a:rPr lang="en-US" altLang="zh-CN" dirty="0"/>
              <a:t>Trend, Affected parameter</a:t>
            </a:r>
            <a:r>
              <a:rPr lang="en-US" dirty="0"/>
              <a:t>)</a:t>
            </a:r>
            <a:r>
              <a:rPr dirty="0"/>
              <a:t>:</a:t>
            </a:r>
          </a:p>
          <a:p>
            <a:pPr marL="1479550" lvl="1" indent="-742950">
              <a:buFont typeface="+mj-lt"/>
              <a:buAutoNum type="arabicPeriod"/>
            </a:pPr>
            <a:r>
              <a:rPr dirty="0"/>
              <a:t>Collect trigger keywords from training data</a:t>
            </a:r>
          </a:p>
          <a:p>
            <a:pPr marL="1479550" lvl="1" indent="-742950">
              <a:buFont typeface="+mj-lt"/>
              <a:buAutoNum type="arabicPeriod"/>
            </a:pPr>
            <a:r>
              <a:rPr dirty="0"/>
              <a:t>Built up a trend dictionary and a parameter dictionary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B9F1A09-1644-44EF-A01A-CE232EB7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17</a:t>
            </a:fld>
            <a:endParaRPr lang="en-US" altLang="zh-CN"/>
          </a:p>
        </p:txBody>
      </p:sp>
      <p:graphicFrame>
        <p:nvGraphicFramePr>
          <p:cNvPr id="186" name="内容占位符 3"/>
          <p:cNvGraphicFramePr/>
          <p:nvPr>
            <p:extLst>
              <p:ext uri="{D42A27DB-BD31-4B8C-83A1-F6EECF244321}">
                <p14:modId xmlns:p14="http://schemas.microsoft.com/office/powerpoint/2010/main" val="2156091199"/>
              </p:ext>
            </p:extLst>
          </p:nvPr>
        </p:nvGraphicFramePr>
        <p:xfrm>
          <a:off x="1595871" y="6831826"/>
          <a:ext cx="21018499" cy="4487882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741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7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2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4865">
                <a:tc>
                  <a:txBody>
                    <a:bodyPr/>
                    <a:lstStyle/>
                    <a:p>
                      <a:pPr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Examples of PK triggers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7695B6"/>
                      </a:solidFill>
                      <a:miter lim="400000"/>
                    </a:lnL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Trend keyword</a:t>
                      </a:r>
                    </a:p>
                  </a:txBody>
                  <a:tcPr marL="45720" marR="45720" anchor="ctr" horzOverflow="overflow"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Parameter keyword</a:t>
                      </a:r>
                    </a:p>
                  </a:txBody>
                  <a:tcPr marL="45720" marR="45720" anchor="ctr" horzOverflow="overflow"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Prediction</a:t>
                      </a:r>
                    </a:p>
                  </a:txBody>
                  <a:tcPr marL="45720" marR="45720" anchor="ctr" horzOverflow="overflow">
                    <a:lnR w="12700">
                      <a:solidFill>
                        <a:srgbClr val="7695B6"/>
                      </a:solidFill>
                      <a:miter lim="400000"/>
                    </a:lnR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865"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increases exposure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increases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exposure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INCREASED LEVEL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538"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elevated plasma concentrations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elevated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concentrations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INCREASED LEVEL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538"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decreases exposure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decreases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exposure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DECREASED LEVEL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38"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lower serum levels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lower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levels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DECREASED LEVEL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9538"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increased Cmax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increased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Cmax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36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INCREASED CMAX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7" name="文本框 6"/>
          <p:cNvSpPr txBox="1"/>
          <p:nvPr/>
        </p:nvSpPr>
        <p:spPr>
          <a:xfrm>
            <a:off x="1595871" y="11826321"/>
            <a:ext cx="2117396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dirty="0"/>
              <a:t>Examples of PK triggers matching with the trend dictionary and parameter dictionary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K Subtype Classific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PK Subtype Classification</a:t>
            </a:r>
          </a:p>
        </p:txBody>
      </p:sp>
      <p:sp>
        <p:nvSpPr>
          <p:cNvPr id="190" name="A rule-based method for the third factor: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86861" indent="-386861">
              <a:defRPr sz="5200"/>
            </a:pPr>
            <a:r>
              <a:rPr dirty="0"/>
              <a:t>A rule-based method for the third factor</a:t>
            </a:r>
            <a:r>
              <a:rPr lang="en-US" dirty="0"/>
              <a:t> (</a:t>
            </a:r>
            <a:r>
              <a:rPr lang="en-US" altLang="zh-CN" dirty="0"/>
              <a:t>Effect on</a:t>
            </a:r>
            <a:r>
              <a:rPr lang="en-US" dirty="0"/>
              <a:t>)</a:t>
            </a:r>
            <a:r>
              <a:rPr dirty="0"/>
              <a:t>:</a:t>
            </a:r>
          </a:p>
          <a:p>
            <a:pPr marL="1123461" lvl="1" indent="-386861"/>
            <a:r>
              <a:rPr dirty="0"/>
              <a:t>Compute distance between trigger and label drug</a:t>
            </a:r>
          </a:p>
          <a:p>
            <a:pPr marL="1123461" lvl="1" indent="-386861"/>
            <a:r>
              <a:rPr dirty="0"/>
              <a:t>Compute distance between trigger and precipitant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C3CA2F1-9C37-419D-B5D0-CF2DB2B2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18</a:t>
            </a:fld>
            <a:endParaRPr lang="en-US" alt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PK Subtype Classification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42BCEF3-F23C-40FE-89C6-B7E35C71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19</a:t>
            </a:fld>
            <a:endParaRPr lang="en-US" altLang="zh-CN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7DED4843-53D3-4971-A2AC-0844F720A5A5}"/>
              </a:ext>
            </a:extLst>
          </p:cNvPr>
          <p:cNvGrpSpPr/>
          <p:nvPr/>
        </p:nvGrpSpPr>
        <p:grpSpPr>
          <a:xfrm>
            <a:off x="2041657" y="2444336"/>
            <a:ext cx="20300686" cy="10501861"/>
            <a:chOff x="890935" y="1036577"/>
            <a:chExt cx="23144517" cy="11973020"/>
          </a:xfrm>
        </p:grpSpPr>
        <p:sp>
          <p:nvSpPr>
            <p:cNvPr id="28" name="Aspirin / increased / nitroglycerin / levels">
              <a:extLst>
                <a:ext uri="{FF2B5EF4-FFF2-40B4-BE49-F238E27FC236}">
                  <a16:creationId xmlns:a16="http://schemas.microsoft.com/office/drawing/2014/main" id="{E1C10D22-BBB0-43E8-A095-CF8F5ABFF419}"/>
                </a:ext>
              </a:extLst>
            </p:cNvPr>
            <p:cNvSpPr txBox="1"/>
            <p:nvPr/>
          </p:nvSpPr>
          <p:spPr>
            <a:xfrm>
              <a:off x="7924773" y="1740269"/>
              <a:ext cx="7432688" cy="60821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defTabSz="642937" hangingPunct="0"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sz="2800" kern="0" dirty="0">
                  <a:solidFill>
                    <a:srgbClr val="00A2FF">
                      <a:lumOff val="-13575"/>
                    </a:srgbClr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Aspirin</a:t>
              </a:r>
              <a:r>
                <a:rPr sz="2800" kern="0" dirty="0">
                  <a:solidFill>
                    <a:srgbClr val="0000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 / </a:t>
              </a:r>
              <a:r>
                <a:rPr sz="2800" kern="0" dirty="0">
                  <a:solidFill>
                    <a:schemeClr val="accent2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increased</a:t>
              </a:r>
              <a:r>
                <a:rPr sz="2800" kern="0" dirty="0">
                  <a:solidFill>
                    <a:srgbClr val="0000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 / </a:t>
              </a:r>
              <a:r>
                <a:rPr sz="2800" kern="0" dirty="0">
                  <a:solidFill>
                    <a:srgbClr val="FF644E">
                      <a:hueOff val="-82419"/>
                      <a:satOff val="-9513"/>
                      <a:lumOff val="-16343"/>
                    </a:srgbClr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nitroglycerin</a:t>
              </a:r>
              <a:r>
                <a:rPr sz="2800" kern="0" dirty="0">
                  <a:solidFill>
                    <a:srgbClr val="0000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 / </a:t>
              </a:r>
              <a:r>
                <a:rPr sz="2800" kern="0" dirty="0">
                  <a:solidFill>
                    <a:schemeClr val="accent2"/>
                  </a:solidFill>
                  <a:latin typeface="Helvetica Neue Light"/>
                  <a:sym typeface="Helvetica Neue Light"/>
                </a:rPr>
                <a:t>levels</a:t>
              </a:r>
            </a:p>
          </p:txBody>
        </p:sp>
        <p:sp>
          <p:nvSpPr>
            <p:cNvPr id="29" name="0            1                  2               3">
              <a:extLst>
                <a:ext uri="{FF2B5EF4-FFF2-40B4-BE49-F238E27FC236}">
                  <a16:creationId xmlns:a16="http://schemas.microsoft.com/office/drawing/2014/main" id="{245A9C35-C8CC-4642-B48D-E5CDE4AC39F3}"/>
                </a:ext>
              </a:extLst>
            </p:cNvPr>
            <p:cNvSpPr txBox="1"/>
            <p:nvPr/>
          </p:nvSpPr>
          <p:spPr>
            <a:xfrm>
              <a:off x="8422506" y="2424291"/>
              <a:ext cx="6356255" cy="60821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algn="l" defTabSz="642937"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marL="0" marR="0" lvl="0" indent="0" algn="l" defTabSz="642937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 Neue Light"/>
                  <a:sym typeface="Helvetica Neue Light"/>
                </a:rPr>
                <a:t>  0            1                  2               3</a:t>
              </a:r>
            </a:p>
          </p:txBody>
        </p:sp>
        <p:sp>
          <p:nvSpPr>
            <p:cNvPr id="30" name="increase | levels">
              <a:extLst>
                <a:ext uri="{FF2B5EF4-FFF2-40B4-BE49-F238E27FC236}">
                  <a16:creationId xmlns:a16="http://schemas.microsoft.com/office/drawing/2014/main" id="{F442EEDF-873B-4F6F-8BA4-211D3574EBB9}"/>
                </a:ext>
              </a:extLst>
            </p:cNvPr>
            <p:cNvSpPr txBox="1"/>
            <p:nvPr/>
          </p:nvSpPr>
          <p:spPr>
            <a:xfrm>
              <a:off x="3134213" y="6299391"/>
              <a:ext cx="4060910" cy="60821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anchor="ctr">
              <a:spAutoFit/>
            </a:bodyPr>
            <a:lstStyle>
              <a:lvl1pPr algn="l" defTabSz="642937"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 algn="ctr" hangingPunct="0"/>
              <a:r>
                <a:rPr lang="en-US" altLang="zh-CN" sz="2800" kern="0" dirty="0">
                  <a:solidFill>
                    <a:schemeClr val="accent2"/>
                  </a:solidFill>
                </a:rPr>
                <a:t>increased | level</a:t>
              </a:r>
              <a:endParaRPr sz="2800" kern="0" dirty="0">
                <a:solidFill>
                  <a:schemeClr val="accent2"/>
                </a:solidFill>
              </a:endParaRPr>
            </a:p>
          </p:txBody>
        </p:sp>
        <p:sp>
          <p:nvSpPr>
            <p:cNvPr id="31" name="precipitant…">
              <a:extLst>
                <a:ext uri="{FF2B5EF4-FFF2-40B4-BE49-F238E27FC236}">
                  <a16:creationId xmlns:a16="http://schemas.microsoft.com/office/drawing/2014/main" id="{A22FDD7E-0D03-489B-BF96-9F5F681674D4}"/>
                </a:ext>
              </a:extLst>
            </p:cNvPr>
            <p:cNvSpPr txBox="1"/>
            <p:nvPr/>
          </p:nvSpPr>
          <p:spPr>
            <a:xfrm>
              <a:off x="12217830" y="6321480"/>
              <a:ext cx="4858701" cy="13163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algn="ctr" defTabSz="642937" hangingPunct="0">
                <a:lnSpc>
                  <a:spcPct val="130000"/>
                </a:lnSpc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sz="2800" kern="0" dirty="0">
                  <a:solidFill>
                    <a:srgbClr val="00A2FF">
                      <a:lumOff val="-13575"/>
                    </a:srgbClr>
                  </a:solidFill>
                  <a:latin typeface="Helvetica Neue Light"/>
                  <a:sym typeface="Helvetica Neue Light"/>
                </a:rPr>
                <a:t>precipitant</a:t>
              </a:r>
            </a:p>
            <a:p>
              <a:pPr algn="ctr" defTabSz="642937" hangingPunct="0">
                <a:lnSpc>
                  <a:spcPct val="130000"/>
                </a:lnSpc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sz="2800" kern="0" dirty="0">
                  <a:solidFill>
                    <a:srgbClr val="0000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( | 1 - 0 | + | 3 - 0 | ) / 2 = 2</a:t>
              </a:r>
            </a:p>
          </p:txBody>
        </p:sp>
        <p:sp>
          <p:nvSpPr>
            <p:cNvPr id="32" name="INCREASED                     LEVEL">
              <a:extLst>
                <a:ext uri="{FF2B5EF4-FFF2-40B4-BE49-F238E27FC236}">
                  <a16:creationId xmlns:a16="http://schemas.microsoft.com/office/drawing/2014/main" id="{C6FCE35C-CA73-4636-A51A-85DE2ABA2EF2}"/>
                </a:ext>
              </a:extLst>
            </p:cNvPr>
            <p:cNvSpPr txBox="1"/>
            <p:nvPr/>
          </p:nvSpPr>
          <p:spPr>
            <a:xfrm>
              <a:off x="1973891" y="9285457"/>
              <a:ext cx="6157051" cy="60821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algn="l" defTabSz="642937"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marL="0" marR="0" lvl="0" indent="0" algn="l" defTabSz="642937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 Neue Light"/>
                  <a:sym typeface="Helvetica Neue Light"/>
                </a:rPr>
                <a:t>INCREASED                     LEVEL</a:t>
              </a:r>
            </a:p>
          </p:txBody>
        </p:sp>
        <p:sp>
          <p:nvSpPr>
            <p:cNvPr id="33" name="label drug…">
              <a:extLst>
                <a:ext uri="{FF2B5EF4-FFF2-40B4-BE49-F238E27FC236}">
                  <a16:creationId xmlns:a16="http://schemas.microsoft.com/office/drawing/2014/main" id="{DDFDC2C5-F3A5-4DB3-A345-05AB2B6703AE}"/>
                </a:ext>
              </a:extLst>
            </p:cNvPr>
            <p:cNvSpPr txBox="1"/>
            <p:nvPr/>
          </p:nvSpPr>
          <p:spPr>
            <a:xfrm>
              <a:off x="18411376" y="6321480"/>
              <a:ext cx="4858701" cy="131632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algn="ctr" defTabSz="642937" hangingPunct="0">
                <a:lnSpc>
                  <a:spcPct val="130000"/>
                </a:lnSpc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sz="2800" kern="0" dirty="0">
                  <a:solidFill>
                    <a:srgbClr val="FF644E">
                      <a:hueOff val="-82419"/>
                      <a:satOff val="-9513"/>
                      <a:lumOff val="-16343"/>
                    </a:srgbClr>
                  </a:solidFill>
                  <a:latin typeface="Helvetica Neue Light"/>
                  <a:sym typeface="Helvetica Neue Light"/>
                </a:rPr>
                <a:t>label drug</a:t>
              </a:r>
            </a:p>
            <a:p>
              <a:pPr algn="ctr" defTabSz="642937" hangingPunct="0">
                <a:lnSpc>
                  <a:spcPct val="130000"/>
                </a:lnSpc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sz="2800" kern="0" dirty="0">
                  <a:solidFill>
                    <a:srgbClr val="000000"/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( | 1 - 2 | + | 3 - 2 | ) / 2 = 1</a:t>
              </a:r>
            </a:p>
          </p:txBody>
        </p:sp>
        <p:sp>
          <p:nvSpPr>
            <p:cNvPr id="34" name="DRUG">
              <a:extLst>
                <a:ext uri="{FF2B5EF4-FFF2-40B4-BE49-F238E27FC236}">
                  <a16:creationId xmlns:a16="http://schemas.microsoft.com/office/drawing/2014/main" id="{C7A51081-908C-413E-911B-07361D891571}"/>
                </a:ext>
              </a:extLst>
            </p:cNvPr>
            <p:cNvSpPr txBox="1"/>
            <p:nvPr/>
          </p:nvSpPr>
          <p:spPr>
            <a:xfrm>
              <a:off x="17051752" y="9753517"/>
              <a:ext cx="1323154" cy="60821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algn="l" defTabSz="642937"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marL="0" marR="0" lvl="0" indent="0" algn="l" defTabSz="642937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 Neue Light"/>
                  <a:sym typeface="Helvetica Neue Light"/>
                </a:rPr>
                <a:t>DRUG</a:t>
              </a:r>
            </a:p>
          </p:txBody>
        </p:sp>
        <p:sp>
          <p:nvSpPr>
            <p:cNvPr id="35" name="INCREASED DRUG LEVEL">
              <a:extLst>
                <a:ext uri="{FF2B5EF4-FFF2-40B4-BE49-F238E27FC236}">
                  <a16:creationId xmlns:a16="http://schemas.microsoft.com/office/drawing/2014/main" id="{7BCBC54D-8211-4EFC-88BF-7005183CF1BA}"/>
                </a:ext>
              </a:extLst>
            </p:cNvPr>
            <p:cNvSpPr txBox="1"/>
            <p:nvPr/>
          </p:nvSpPr>
          <p:spPr>
            <a:xfrm>
              <a:off x="9446017" y="12401385"/>
              <a:ext cx="5210375" cy="60821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algn="l" defTabSz="642937"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marL="0" marR="0" lvl="0" indent="0" algn="l" defTabSz="642937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 Neue Light"/>
                  <a:sym typeface="Helvetica Neue Light"/>
                </a:rPr>
                <a:t>INCREASED DRUG LEVEL</a:t>
              </a:r>
            </a:p>
          </p:txBody>
        </p:sp>
        <p:sp>
          <p:nvSpPr>
            <p:cNvPr id="36" name="Compare differences, 2 &gt; 1">
              <a:extLst>
                <a:ext uri="{FF2B5EF4-FFF2-40B4-BE49-F238E27FC236}">
                  <a16:creationId xmlns:a16="http://schemas.microsoft.com/office/drawing/2014/main" id="{4435A9A7-69D5-45FA-B458-FE3C4AB66BF6}"/>
                </a:ext>
              </a:extLst>
            </p:cNvPr>
            <p:cNvSpPr txBox="1"/>
            <p:nvPr/>
          </p:nvSpPr>
          <p:spPr>
            <a:xfrm>
              <a:off x="18062968" y="8571956"/>
              <a:ext cx="4451540" cy="53347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algn="l" defTabSz="642937">
                <a:defRPr sz="32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marL="0" marR="0" lvl="0" indent="0" algn="l" defTabSz="642937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 Neue Light"/>
                  <a:sym typeface="Helvetica Neue Light"/>
                </a:rPr>
                <a:t>Compare differences, 2 &gt; 1</a:t>
              </a:r>
            </a:p>
          </p:txBody>
        </p:sp>
        <p:sp>
          <p:nvSpPr>
            <p:cNvPr id="37" name="矩形">
              <a:extLst>
                <a:ext uri="{FF2B5EF4-FFF2-40B4-BE49-F238E27FC236}">
                  <a16:creationId xmlns:a16="http://schemas.microsoft.com/office/drawing/2014/main" id="{46DD7DEC-E115-4B28-89A9-C777824C5438}"/>
                </a:ext>
              </a:extLst>
            </p:cNvPr>
            <p:cNvSpPr/>
            <p:nvPr/>
          </p:nvSpPr>
          <p:spPr>
            <a:xfrm>
              <a:off x="1350244" y="5968495"/>
              <a:ext cx="7977328" cy="1270001"/>
            </a:xfrm>
            <a:prstGeom prst="rect">
              <a:avLst/>
            </a:prstGeom>
            <a:ln w="12700">
              <a:solidFill>
                <a:srgbClr val="000000"/>
              </a:solidFill>
              <a:miter lim="400000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38" name="矩形">
              <a:extLst>
                <a:ext uri="{FF2B5EF4-FFF2-40B4-BE49-F238E27FC236}">
                  <a16:creationId xmlns:a16="http://schemas.microsoft.com/office/drawing/2014/main" id="{D465627A-8619-4517-988E-ED422AF337EA}"/>
                </a:ext>
              </a:extLst>
            </p:cNvPr>
            <p:cNvSpPr/>
            <p:nvPr/>
          </p:nvSpPr>
          <p:spPr>
            <a:xfrm>
              <a:off x="11604297" y="5968495"/>
              <a:ext cx="12087781" cy="2022292"/>
            </a:xfrm>
            <a:prstGeom prst="rect">
              <a:avLst/>
            </a:prstGeom>
            <a:ln w="12700">
              <a:solidFill>
                <a:srgbClr val="000000"/>
              </a:solidFill>
              <a:miter lim="400000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39" name="线条">
              <a:extLst>
                <a:ext uri="{FF2B5EF4-FFF2-40B4-BE49-F238E27FC236}">
                  <a16:creationId xmlns:a16="http://schemas.microsoft.com/office/drawing/2014/main" id="{C27343A1-FFAA-4C54-9AD6-929951B9F1FA}"/>
                </a:ext>
              </a:extLst>
            </p:cNvPr>
            <p:cNvSpPr/>
            <p:nvPr/>
          </p:nvSpPr>
          <p:spPr>
            <a:xfrm>
              <a:off x="17648187" y="8153896"/>
              <a:ext cx="1" cy="1369600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40" name="线条">
              <a:extLst>
                <a:ext uri="{FF2B5EF4-FFF2-40B4-BE49-F238E27FC236}">
                  <a16:creationId xmlns:a16="http://schemas.microsoft.com/office/drawing/2014/main" id="{091E5A06-D5AF-48BA-9F80-61AFF0E101CA}"/>
                </a:ext>
              </a:extLst>
            </p:cNvPr>
            <p:cNvSpPr/>
            <p:nvPr/>
          </p:nvSpPr>
          <p:spPr>
            <a:xfrm flipV="1">
              <a:off x="11823569" y="3268210"/>
              <a:ext cx="1" cy="908639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41" name="线条">
              <a:extLst>
                <a:ext uri="{FF2B5EF4-FFF2-40B4-BE49-F238E27FC236}">
                  <a16:creationId xmlns:a16="http://schemas.microsoft.com/office/drawing/2014/main" id="{3230291F-2970-469B-9475-3D09E1E41B6D}"/>
                </a:ext>
              </a:extLst>
            </p:cNvPr>
            <p:cNvSpPr/>
            <p:nvPr/>
          </p:nvSpPr>
          <p:spPr>
            <a:xfrm>
              <a:off x="5192965" y="4165044"/>
              <a:ext cx="12588632" cy="1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42" name="线条">
              <a:extLst>
                <a:ext uri="{FF2B5EF4-FFF2-40B4-BE49-F238E27FC236}">
                  <a16:creationId xmlns:a16="http://schemas.microsoft.com/office/drawing/2014/main" id="{178ACD8F-2C1D-47A9-94D2-7934BF27060D}"/>
                </a:ext>
              </a:extLst>
            </p:cNvPr>
            <p:cNvSpPr/>
            <p:nvPr/>
          </p:nvSpPr>
          <p:spPr>
            <a:xfrm>
              <a:off x="17769353" y="4169750"/>
              <a:ext cx="1" cy="1369601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43" name="线条">
              <a:extLst>
                <a:ext uri="{FF2B5EF4-FFF2-40B4-BE49-F238E27FC236}">
                  <a16:creationId xmlns:a16="http://schemas.microsoft.com/office/drawing/2014/main" id="{99023D79-1CAA-4130-96FE-AB32A54B4959}"/>
                </a:ext>
              </a:extLst>
            </p:cNvPr>
            <p:cNvSpPr/>
            <p:nvPr/>
          </p:nvSpPr>
          <p:spPr>
            <a:xfrm>
              <a:off x="5207844" y="4157050"/>
              <a:ext cx="1" cy="1369601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44" name="线条">
              <a:extLst>
                <a:ext uri="{FF2B5EF4-FFF2-40B4-BE49-F238E27FC236}">
                  <a16:creationId xmlns:a16="http://schemas.microsoft.com/office/drawing/2014/main" id="{05F6F7AA-7499-4B3F-9CEA-02E919581A1D}"/>
                </a:ext>
              </a:extLst>
            </p:cNvPr>
            <p:cNvSpPr/>
            <p:nvPr/>
          </p:nvSpPr>
          <p:spPr>
            <a:xfrm>
              <a:off x="5338908" y="7411730"/>
              <a:ext cx="1" cy="1369600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45" name="Match keywords">
              <a:extLst>
                <a:ext uri="{FF2B5EF4-FFF2-40B4-BE49-F238E27FC236}">
                  <a16:creationId xmlns:a16="http://schemas.microsoft.com/office/drawing/2014/main" id="{56B98DB5-BEE9-4EFA-914E-F7486A01CDC5}"/>
                </a:ext>
              </a:extLst>
            </p:cNvPr>
            <p:cNvSpPr txBox="1"/>
            <p:nvPr/>
          </p:nvSpPr>
          <p:spPr>
            <a:xfrm>
              <a:off x="5892467" y="7616978"/>
              <a:ext cx="3181784" cy="95910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algn="l" defTabSz="642937">
                <a:defRPr sz="32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lvl="0" hangingPunct="0"/>
              <a:r>
                <a:rPr lang="en-US" altLang="zh-CN" sz="2400" dirty="0"/>
                <a:t>Dictionary-based </a:t>
              </a:r>
            </a:p>
            <a:p>
              <a:pPr lvl="0" hangingPunct="0"/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 Neue Light"/>
                  <a:sym typeface="Helvetica Neue Light"/>
                </a:rPr>
                <a:t>Keywords</a:t>
              </a:r>
              <a:r>
                <a:rPr lang="en-US" altLang="zh-CN" sz="2400" kern="0" dirty="0">
                  <a:solidFill>
                    <a:srgbClr val="000000"/>
                  </a:solidFill>
                </a:rPr>
                <a:t> Matching</a:t>
              </a:r>
            </a:p>
          </p:txBody>
        </p:sp>
        <p:sp>
          <p:nvSpPr>
            <p:cNvPr id="46" name="矩形">
              <a:extLst>
                <a:ext uri="{FF2B5EF4-FFF2-40B4-BE49-F238E27FC236}">
                  <a16:creationId xmlns:a16="http://schemas.microsoft.com/office/drawing/2014/main" id="{84A50AFE-3088-4ECC-9C8A-B10A8E4E645B}"/>
                </a:ext>
              </a:extLst>
            </p:cNvPr>
            <p:cNvSpPr/>
            <p:nvPr/>
          </p:nvSpPr>
          <p:spPr>
            <a:xfrm>
              <a:off x="890935" y="5592350"/>
              <a:ext cx="23144517" cy="5130145"/>
            </a:xfrm>
            <a:prstGeom prst="rect">
              <a:avLst/>
            </a:prstGeom>
            <a:ln w="12700">
              <a:solidFill>
                <a:srgbClr val="000000"/>
              </a:solidFill>
              <a:miter lim="400000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47" name="Concatenate three factors">
              <a:extLst>
                <a:ext uri="{FF2B5EF4-FFF2-40B4-BE49-F238E27FC236}">
                  <a16:creationId xmlns:a16="http://schemas.microsoft.com/office/drawing/2014/main" id="{40F604DA-EBF7-4A21-AEC5-83249671956C}"/>
                </a:ext>
              </a:extLst>
            </p:cNvPr>
            <p:cNvSpPr txBox="1"/>
            <p:nvPr/>
          </p:nvSpPr>
          <p:spPr>
            <a:xfrm>
              <a:off x="11985314" y="11316486"/>
              <a:ext cx="4241546" cy="53347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 algn="l" defTabSz="642937">
                <a:defRPr sz="32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lvl1pPr>
            </a:lstStyle>
            <a:p>
              <a:pPr marL="0" marR="0" lvl="0" indent="0" algn="l" defTabSz="642937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 Neue Light"/>
                  <a:sym typeface="Helvetica Neue Light"/>
                </a:rPr>
                <a:t>Concatenate three factors</a:t>
              </a:r>
            </a:p>
          </p:txBody>
        </p:sp>
        <p:sp>
          <p:nvSpPr>
            <p:cNvPr id="48" name="线条">
              <a:extLst>
                <a:ext uri="{FF2B5EF4-FFF2-40B4-BE49-F238E27FC236}">
                  <a16:creationId xmlns:a16="http://schemas.microsoft.com/office/drawing/2014/main" id="{9B8F255E-D3C3-4511-A085-EEFF943B7B8D}"/>
                </a:ext>
              </a:extLst>
            </p:cNvPr>
            <p:cNvSpPr/>
            <p:nvPr/>
          </p:nvSpPr>
          <p:spPr>
            <a:xfrm>
              <a:off x="11570532" y="10898425"/>
              <a:ext cx="1" cy="1369601"/>
            </a:xfrm>
            <a:prstGeom prst="line">
              <a:avLst/>
            </a:prstGeom>
            <a:ln w="25400">
              <a:solidFill>
                <a:srgbClr val="000000"/>
              </a:solidFill>
              <a:miter lim="400000"/>
              <a:tailEnd type="triangle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49" name="矩形">
              <a:extLst>
                <a:ext uri="{FF2B5EF4-FFF2-40B4-BE49-F238E27FC236}">
                  <a16:creationId xmlns:a16="http://schemas.microsoft.com/office/drawing/2014/main" id="{93DD64D8-E990-4956-B4BE-55E3BE9A869E}"/>
                </a:ext>
              </a:extLst>
            </p:cNvPr>
            <p:cNvSpPr/>
            <p:nvPr/>
          </p:nvSpPr>
          <p:spPr>
            <a:xfrm>
              <a:off x="7498617" y="1466841"/>
              <a:ext cx="8952668" cy="1578776"/>
            </a:xfrm>
            <a:prstGeom prst="rect">
              <a:avLst/>
            </a:prstGeom>
            <a:ln w="12700">
              <a:solidFill>
                <a:srgbClr val="000000"/>
              </a:solidFill>
              <a:miter lim="400000"/>
            </a:ln>
          </p:spPr>
          <p:txBody>
            <a:bodyPr lIns="0" tIns="0" rIns="0" bIns="0" anchor="ctr"/>
            <a:lstStyle/>
            <a:p>
              <a:pPr algn="ctr" defTabSz="825500" hangingPunct="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2400" kern="0">
                <a:solidFill>
                  <a:srgbClr val="FFFFFF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50" name="precipitant: Aspirin…">
              <a:extLst>
                <a:ext uri="{FF2B5EF4-FFF2-40B4-BE49-F238E27FC236}">
                  <a16:creationId xmlns:a16="http://schemas.microsoft.com/office/drawing/2014/main" id="{1ABBD612-5B29-4912-8289-31D8A384C4AB}"/>
                </a:ext>
              </a:extLst>
            </p:cNvPr>
            <p:cNvSpPr txBox="1"/>
            <p:nvPr/>
          </p:nvSpPr>
          <p:spPr>
            <a:xfrm>
              <a:off x="18767941" y="1036577"/>
              <a:ext cx="4445128" cy="195649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defTabSz="642937" hangingPunct="0">
                <a:lnSpc>
                  <a:spcPct val="130000"/>
                </a:lnSpc>
                <a:defRPr sz="3600" b="0">
                  <a:solidFill>
                    <a:srgbClr val="00A2FF">
                      <a:lumOff val="-13575"/>
                    </a:srgbClr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sz="2800" kern="0" dirty="0">
                  <a:solidFill>
                    <a:srgbClr val="00A2FF">
                      <a:lumOff val="-13575"/>
                    </a:srgbClr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precipitant: Aspirin</a:t>
              </a:r>
            </a:p>
            <a:p>
              <a:pPr defTabSz="642937" hangingPunct="0">
                <a:lnSpc>
                  <a:spcPct val="130000"/>
                </a:lnSpc>
                <a:defRPr sz="3600" b="0">
                  <a:solidFill>
                    <a:srgbClr val="FF644E">
                      <a:hueOff val="-82419"/>
                      <a:satOff val="-9513"/>
                      <a:lumOff val="-16343"/>
                    </a:srgbClr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sz="2800" kern="0" dirty="0">
                  <a:solidFill>
                    <a:srgbClr val="FF644E">
                      <a:hueOff val="-82419"/>
                      <a:satOff val="-9513"/>
                      <a:lumOff val="-16343"/>
                    </a:srgbClr>
                  </a:solidFill>
                  <a:latin typeface="Helvetica Neue Light"/>
                  <a:ea typeface="Helvetica Neue Light"/>
                  <a:cs typeface="Helvetica Neue Light"/>
                  <a:sym typeface="Helvetica Neue Light"/>
                </a:rPr>
                <a:t>label drug: nitroglycerin</a:t>
              </a:r>
            </a:p>
            <a:p>
              <a:pPr defTabSz="642937" hangingPunct="0">
                <a:lnSpc>
                  <a:spcPct val="130000"/>
                </a:lnSpc>
                <a:defRPr sz="3600" b="0">
                  <a:latin typeface="Helvetica Neue Light"/>
                  <a:ea typeface="Helvetica Neue Light"/>
                  <a:cs typeface="Helvetica Neue Light"/>
                  <a:sym typeface="Helvetica Neue Light"/>
                </a:defRPr>
              </a:pPr>
              <a:r>
                <a:rPr sz="2800" kern="0" dirty="0">
                  <a:solidFill>
                    <a:schemeClr val="accent2"/>
                  </a:solidFill>
                  <a:latin typeface="Helvetica Neue Light"/>
                  <a:sym typeface="Helvetica Neue Light"/>
                </a:rPr>
                <a:t>trigger: increased | level</a:t>
              </a:r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3C011BEC-4DF7-479F-82AB-A41F52D51203}"/>
              </a:ext>
            </a:extLst>
          </p:cNvPr>
          <p:cNvSpPr/>
          <p:nvPr/>
        </p:nvSpPr>
        <p:spPr>
          <a:xfrm>
            <a:off x="16606575" y="7214530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kern="0" dirty="0">
                <a:solidFill>
                  <a:schemeClr val="bg1">
                    <a:lumMod val="50000"/>
                  </a:schemeClr>
                </a:solidFill>
                <a:latin typeface="Helvetica Neue Light"/>
                <a:sym typeface="Helvetica Neue Light"/>
              </a:rPr>
              <a:t>OR</a:t>
            </a:r>
            <a:endParaRPr lang="zh-CN" altLang="en-US" sz="2800" kern="0" dirty="0">
              <a:solidFill>
                <a:schemeClr val="bg1">
                  <a:lumMod val="50000"/>
                </a:schemeClr>
              </a:solidFill>
              <a:latin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665F22E2-3212-49ED-B2A0-EBA01F90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HIKE_DCD_ZJU Team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96AF649-8106-4279-A38D-CE865B0012E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2</a:t>
            </a:fld>
            <a:endParaRPr lang="en-US" altLang="zh-CN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3F0761F-1364-4BE3-9F1F-1D13B1CAF29A}"/>
              </a:ext>
            </a:extLst>
          </p:cNvPr>
          <p:cNvSpPr/>
          <p:nvPr/>
        </p:nvSpPr>
        <p:spPr>
          <a:xfrm>
            <a:off x="6371875" y="8534653"/>
            <a:ext cx="13809093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defRPr sz="4000">
                <a:solidFill>
                  <a:srgbClr val="615F5C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altLang="zh-CN" b="1" dirty="0"/>
              <a:t>Department of Computer Science, University of Southern California</a:t>
            </a:r>
          </a:p>
          <a:p>
            <a:pPr>
              <a:spcBef>
                <a:spcPts val="1000"/>
              </a:spcBef>
              <a:defRPr sz="4000">
                <a:solidFill>
                  <a:srgbClr val="615F5C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altLang="zh-CN" dirty="0"/>
              <a:t>Xiang Ren</a:t>
            </a:r>
          </a:p>
        </p:txBody>
      </p:sp>
      <p:pic>
        <p:nvPicPr>
          <p:cNvPr id="16" name="Picture 4" descr="âzhejiang university logoâçå¾çæç´¢ç»æ">
            <a:extLst>
              <a:ext uri="{FF2B5EF4-FFF2-40B4-BE49-F238E27FC236}">
                <a16:creationId xmlns:a16="http://schemas.microsoft.com/office/drawing/2014/main" id="{E6F17F30-8EAA-4B93-8725-01E28BA6A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889" y="2723325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C8D17909-8590-4075-AE0E-5015BD5AEC09}"/>
              </a:ext>
            </a:extLst>
          </p:cNvPr>
          <p:cNvSpPr/>
          <p:nvPr/>
        </p:nvSpPr>
        <p:spPr>
          <a:xfrm>
            <a:off x="6371875" y="3277641"/>
            <a:ext cx="17004631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defRPr sz="4000">
                <a:solidFill>
                  <a:srgbClr val="615F5C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altLang="zh-CN" b="1" dirty="0"/>
              <a:t>DCD Lab, College of Computer Science, Zhejiang University</a:t>
            </a:r>
          </a:p>
          <a:p>
            <a:pPr>
              <a:spcBef>
                <a:spcPts val="1000"/>
              </a:spcBef>
              <a:defRPr sz="4000">
                <a:solidFill>
                  <a:srgbClr val="615F5C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altLang="zh-CN" dirty="0"/>
              <a:t>Siliang Tang, Qi Zhang, </a:t>
            </a:r>
            <a:r>
              <a:rPr lang="en-US" altLang="zh-CN" dirty="0" err="1"/>
              <a:t>Tianpeng</a:t>
            </a:r>
            <a:r>
              <a:rPr lang="en-US" altLang="zh-CN" dirty="0"/>
              <a:t> Zheng, </a:t>
            </a:r>
            <a:r>
              <a:rPr lang="en-US" altLang="zh-CN" dirty="0" err="1"/>
              <a:t>Mengdi</a:t>
            </a:r>
            <a:r>
              <a:rPr lang="en-US" altLang="zh-CN" dirty="0"/>
              <a:t> Zhou, Fei Wu, Yueting Zhuang 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84A96D70-D4A1-494D-BA15-D207CBABBF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889" y="6392333"/>
            <a:ext cx="3600000" cy="783871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AAE88890-5C7B-4BB4-BB69-3A539466AF9C}"/>
              </a:ext>
            </a:extLst>
          </p:cNvPr>
          <p:cNvSpPr/>
          <p:nvPr/>
        </p:nvSpPr>
        <p:spPr>
          <a:xfrm>
            <a:off x="6371875" y="5895172"/>
            <a:ext cx="7726731" cy="14516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000"/>
              </a:spcBef>
              <a:defRPr sz="4000">
                <a:solidFill>
                  <a:srgbClr val="615F5C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altLang="zh-CN" b="1" dirty="0"/>
              <a:t>NLP group, Hikvision</a:t>
            </a:r>
          </a:p>
          <a:p>
            <a:pPr>
              <a:spcBef>
                <a:spcPts val="1000"/>
              </a:spcBef>
              <a:defRPr sz="4000">
                <a:solidFill>
                  <a:srgbClr val="615F5C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altLang="zh-CN" dirty="0" err="1"/>
              <a:t>Lixing</a:t>
            </a:r>
            <a:r>
              <a:rPr lang="en-US" altLang="zh-CN" dirty="0"/>
              <a:t> Shen, Zhan Chen, </a:t>
            </a:r>
            <a:r>
              <a:rPr lang="en-US" altLang="zh-CN" dirty="0" err="1"/>
              <a:t>Shiliang</a:t>
            </a:r>
            <a:r>
              <a:rPr lang="en-US" altLang="zh-CN" dirty="0"/>
              <a:t> Pan </a:t>
            </a:r>
          </a:p>
        </p:txBody>
      </p:sp>
      <p:pic>
        <p:nvPicPr>
          <p:cNvPr id="20" name="Picture 12" descr="âusc logoâçå¾çæç´¢ç»æ">
            <a:extLst>
              <a:ext uri="{FF2B5EF4-FFF2-40B4-BE49-F238E27FC236}">
                <a16:creationId xmlns:a16="http://schemas.microsoft.com/office/drawing/2014/main" id="{7C0C6ACD-1570-424C-B4F8-4BEFDCCBB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889" y="7965212"/>
            <a:ext cx="2520000" cy="259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61103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Data and Extra Resources</a:t>
            </a:r>
          </a:p>
        </p:txBody>
      </p:sp>
      <p:sp>
        <p:nvSpPr>
          <p:cNvPr id="196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86861" indent="-386861">
              <a:defRPr sz="5200"/>
            </a:pPr>
            <a:r>
              <a:rPr dirty="0"/>
              <a:t>Data</a:t>
            </a:r>
          </a:p>
          <a:p>
            <a:pPr marL="1330959" lvl="1" indent="-594359"/>
            <a:r>
              <a:rPr dirty="0"/>
              <a:t>Training-22: handle some problems</a:t>
            </a:r>
          </a:p>
          <a:p>
            <a:pPr marL="2067560" lvl="2" indent="-594360">
              <a:defRPr sz="3600"/>
            </a:pPr>
            <a:r>
              <a:rPr dirty="0"/>
              <a:t>Sample duplication</a:t>
            </a:r>
          </a:p>
          <a:p>
            <a:pPr marL="2067560" lvl="2" indent="-594360">
              <a:defRPr sz="3600"/>
            </a:pPr>
            <a:r>
              <a:rPr dirty="0"/>
              <a:t>Annotation incorrectness</a:t>
            </a:r>
          </a:p>
          <a:p>
            <a:pPr marL="2067560" lvl="2" indent="-594360">
              <a:defRPr sz="3600"/>
            </a:pPr>
            <a:r>
              <a:rPr dirty="0"/>
              <a:t>Inconsistency with validation guideline, especially trigger annotations</a:t>
            </a:r>
          </a:p>
          <a:p>
            <a:pPr marL="1330959" lvl="1" indent="-594359"/>
            <a:r>
              <a:rPr dirty="0" err="1"/>
              <a:t>NLM</a:t>
            </a:r>
            <a:r>
              <a:rPr dirty="0"/>
              <a:t>-180: transformed into gold standard format, the same as Training-22</a:t>
            </a:r>
          </a:p>
          <a:p>
            <a:pPr marL="2067560" lvl="2" indent="-594360">
              <a:defRPr sz="3600"/>
            </a:pPr>
            <a:r>
              <a:rPr dirty="0"/>
              <a:t>Explicitly annotated label drug in </a:t>
            </a:r>
            <a:r>
              <a:rPr dirty="0" err="1"/>
              <a:t>NLM</a:t>
            </a:r>
            <a:r>
              <a:rPr dirty="0"/>
              <a:t>-180 —&gt; filter out</a:t>
            </a:r>
          </a:p>
          <a:p>
            <a:pPr marL="2067560" lvl="2" indent="-594360">
              <a:defRPr sz="3600"/>
            </a:pPr>
            <a:r>
              <a:rPr dirty="0"/>
              <a:t>Triggers of PD in </a:t>
            </a:r>
            <a:r>
              <a:rPr dirty="0" err="1"/>
              <a:t>NLM</a:t>
            </a:r>
            <a:r>
              <a:rPr dirty="0"/>
              <a:t>-180 —&gt; </a:t>
            </a:r>
            <a:r>
              <a:rPr dirty="0" err="1"/>
              <a:t>SpecificInteraction</a:t>
            </a:r>
            <a:r>
              <a:rPr dirty="0"/>
              <a:t> of PD in Training-22</a:t>
            </a:r>
          </a:p>
          <a:p>
            <a:pPr marL="2067560" lvl="2" indent="-594360">
              <a:defRPr sz="3600"/>
            </a:pPr>
            <a:r>
              <a:rPr dirty="0"/>
              <a:t>Manually add triggers for PD in Training-22</a:t>
            </a:r>
          </a:p>
          <a:p>
            <a:pPr marL="1330959" lvl="1" indent="-594359"/>
            <a:r>
              <a:rPr lang="en-US" dirty="0"/>
              <a:t>M</a:t>
            </a:r>
            <a:r>
              <a:rPr dirty="0"/>
              <a:t>anually annotate </a:t>
            </a:r>
            <a:r>
              <a:rPr dirty="0" err="1"/>
              <a:t>DailyMed</a:t>
            </a:r>
            <a:r>
              <a:rPr dirty="0"/>
              <a:t> raw data</a:t>
            </a:r>
          </a:p>
          <a:p>
            <a:pPr marL="2067560" lvl="2" indent="-594360">
              <a:defRPr sz="3600"/>
            </a:pPr>
            <a:r>
              <a:rPr dirty="0"/>
              <a:t>Approximately 1100 sentences</a:t>
            </a:r>
          </a:p>
          <a:p>
            <a:pPr marL="2067560" lvl="2" indent="-594360">
              <a:defRPr sz="3600"/>
            </a:pPr>
            <a:r>
              <a:rPr dirty="0"/>
              <a:t>Split into two equal amount parts, </a:t>
            </a:r>
            <a:r>
              <a:rPr b="1" dirty="0"/>
              <a:t>HS-</a:t>
            </a:r>
            <a:r>
              <a:rPr b="1" dirty="0" err="1"/>
              <a:t>part1</a:t>
            </a:r>
            <a:r>
              <a:rPr dirty="0"/>
              <a:t> and </a:t>
            </a:r>
            <a:r>
              <a:rPr b="1" dirty="0"/>
              <a:t>HS-</a:t>
            </a:r>
            <a:r>
              <a:rPr b="1" dirty="0" err="1"/>
              <a:t>part2</a:t>
            </a:r>
            <a:endParaRPr b="1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DAE45F6-F891-4F6F-A643-756054B9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20</a:t>
            </a:fld>
            <a:endParaRPr lang="en-US" altLang="zh-C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Data and Extra Resources</a:t>
            </a:r>
          </a:p>
        </p:txBody>
      </p:sp>
      <p:sp>
        <p:nvSpPr>
          <p:cNvPr id="199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623276" indent="-623276">
              <a:defRPr sz="5200"/>
            </a:pPr>
            <a:r>
              <a:t>Extra resources</a:t>
            </a:r>
          </a:p>
          <a:p>
            <a:pPr marL="1473200" lvl="1" indent="-736600"/>
            <a:r>
              <a:t>PubMed</a:t>
            </a:r>
          </a:p>
          <a:p>
            <a:pPr marL="1473200" lvl="1" indent="-736600"/>
            <a:r>
              <a:t>PubMed Central (PMC) corpus</a:t>
            </a:r>
          </a:p>
          <a:p>
            <a:pPr marL="1473200" lvl="1" indent="-736600"/>
            <a:r>
              <a:t>Google Word2vec tool to train word embeddings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ECD8C1C-DF84-4C74-97F9-1E53BD4C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21</a:t>
            </a:fld>
            <a:endParaRPr lang="en-US" altLang="zh-C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Final Submission</a:t>
            </a:r>
          </a:p>
        </p:txBody>
      </p:sp>
      <p:sp>
        <p:nvSpPr>
          <p:cNvPr id="202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736600" indent="-736600">
              <a:lnSpc>
                <a:spcPct val="110000"/>
              </a:lnSpc>
              <a:spcBef>
                <a:spcPts val="3000"/>
              </a:spcBef>
              <a:defRPr sz="5200"/>
            </a:pPr>
            <a:r>
              <a:rPr b="0" dirty="0"/>
              <a:t>Divide datasets into several parts</a:t>
            </a:r>
          </a:p>
          <a:p>
            <a:pPr marL="736600" indent="-736600">
              <a:lnSpc>
                <a:spcPct val="110000"/>
              </a:lnSpc>
              <a:spcBef>
                <a:spcPts val="3000"/>
              </a:spcBef>
              <a:defRPr sz="5200"/>
            </a:pPr>
            <a:r>
              <a:rPr b="0" dirty="0"/>
              <a:t>Train model with </a:t>
            </a:r>
            <a:r>
              <a:rPr b="0" dirty="0" err="1"/>
              <a:t>Adadelta</a:t>
            </a:r>
            <a:r>
              <a:rPr b="0" dirty="0"/>
              <a:t> algorithm, adjusting learning rate dynamically</a:t>
            </a:r>
          </a:p>
          <a:p>
            <a:pPr marL="736600" indent="-736600">
              <a:lnSpc>
                <a:spcPct val="110000"/>
              </a:lnSpc>
              <a:spcBef>
                <a:spcPts val="3000"/>
              </a:spcBef>
              <a:defRPr sz="5200"/>
            </a:pPr>
            <a:r>
              <a:rPr b="0" dirty="0"/>
              <a:t>Beam search is used as a trade-off of greedy search decoding method and Viterbi decoding method during the test time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74D28A9-4480-4C09-BA4A-1C58BAA0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22</a:t>
            </a:fld>
            <a:endParaRPr lang="en-US" altLang="zh-C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Final Submission</a:t>
            </a:r>
          </a:p>
        </p:txBody>
      </p:sp>
      <p:sp>
        <p:nvSpPr>
          <p:cNvPr id="205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736600" indent="-736600">
              <a:spcBef>
                <a:spcPts val="3000"/>
              </a:spcBef>
              <a:defRPr sz="5200"/>
            </a:pPr>
            <a:r>
              <a:rPr lang="en-US" dirty="0"/>
              <a:t>Submission </a:t>
            </a:r>
            <a:r>
              <a:rPr dirty="0"/>
              <a:t>1 and </a:t>
            </a:r>
            <a:r>
              <a:rPr lang="en-US" altLang="zh-CN" dirty="0"/>
              <a:t>Submission 2</a:t>
            </a:r>
            <a:r>
              <a:rPr dirty="0"/>
              <a:t> are individual models (model1, model2)</a:t>
            </a:r>
          </a:p>
          <a:p>
            <a:pPr marL="736600" indent="-736600">
              <a:spcBef>
                <a:spcPts val="3000"/>
              </a:spcBef>
              <a:defRPr sz="5200"/>
            </a:pPr>
            <a:r>
              <a:rPr lang="en-US" altLang="zh-CN" dirty="0"/>
              <a:t>Submission 3</a:t>
            </a:r>
            <a:r>
              <a:rPr dirty="0"/>
              <a:t> is an ensemble model (model1 + model2 + model3)</a:t>
            </a:r>
          </a:p>
          <a:p>
            <a:pPr marL="1473200" lvl="1" indent="-736600">
              <a:spcBef>
                <a:spcPts val="3000"/>
              </a:spcBef>
            </a:pPr>
            <a:r>
              <a:rPr dirty="0"/>
              <a:t>S1</a:t>
            </a:r>
            <a:r>
              <a:rPr lang="en-US" altLang="zh-CN" baseline="-25000" dirty="0"/>
              <a:t>1</a:t>
            </a:r>
            <a:r>
              <a:rPr dirty="0"/>
              <a:t>: score of the best sequence MS</a:t>
            </a:r>
            <a:r>
              <a:rPr lang="en-US" altLang="zh-CN" dirty="0"/>
              <a:t>_1</a:t>
            </a:r>
            <a:r>
              <a:rPr dirty="0"/>
              <a:t> predicted by </a:t>
            </a:r>
            <a:r>
              <a:rPr lang="en-US" dirty="0"/>
              <a:t>one of above three </a:t>
            </a:r>
            <a:r>
              <a:rPr dirty="0"/>
              <a:t>model</a:t>
            </a:r>
            <a:r>
              <a:rPr lang="en-US" dirty="0"/>
              <a:t>s</a:t>
            </a:r>
            <a:endParaRPr dirty="0"/>
          </a:p>
          <a:p>
            <a:pPr marL="1473200" lvl="1" indent="-736600">
              <a:spcBef>
                <a:spcPts val="3000"/>
              </a:spcBef>
            </a:pPr>
            <a:r>
              <a:rPr dirty="0"/>
              <a:t>S1</a:t>
            </a:r>
            <a:r>
              <a:rPr baseline="-25000" dirty="0"/>
              <a:t>2</a:t>
            </a:r>
            <a:r>
              <a:rPr dirty="0"/>
              <a:t>, S1</a:t>
            </a:r>
            <a:r>
              <a:rPr baseline="-25000" dirty="0"/>
              <a:t>3</a:t>
            </a:r>
            <a:r>
              <a:rPr dirty="0"/>
              <a:t>: score of MS</a:t>
            </a:r>
            <a:r>
              <a:rPr lang="en-US" altLang="zh-CN" dirty="0"/>
              <a:t>_1</a:t>
            </a:r>
            <a:r>
              <a:rPr dirty="0"/>
              <a:t> using the other two models</a:t>
            </a:r>
          </a:p>
          <a:p>
            <a:pPr marL="1473200" lvl="1" indent="-736600">
              <a:spcBef>
                <a:spcPts val="3000"/>
              </a:spcBef>
            </a:pPr>
            <a:r>
              <a:rPr dirty="0"/>
              <a:t>S</a:t>
            </a:r>
            <a:r>
              <a:rPr baseline="-25000" dirty="0"/>
              <a:t>1</a:t>
            </a:r>
            <a:r>
              <a:rPr dirty="0"/>
              <a:t>: the final score of MS</a:t>
            </a:r>
            <a:r>
              <a:rPr lang="en-US" altLang="zh-CN" dirty="0"/>
              <a:t>_</a:t>
            </a:r>
            <a:r>
              <a:rPr dirty="0"/>
              <a:t>1, S</a:t>
            </a:r>
            <a:r>
              <a:rPr baseline="-25000" dirty="0"/>
              <a:t>1</a:t>
            </a:r>
            <a:r>
              <a:rPr dirty="0"/>
              <a:t> = S1</a:t>
            </a:r>
            <a:r>
              <a:rPr baseline="-25000" dirty="0"/>
              <a:t>1</a:t>
            </a:r>
            <a:r>
              <a:rPr dirty="0"/>
              <a:t> + S1</a:t>
            </a:r>
            <a:r>
              <a:rPr baseline="-25000" dirty="0"/>
              <a:t>2</a:t>
            </a:r>
            <a:r>
              <a:rPr dirty="0"/>
              <a:t> + S1</a:t>
            </a:r>
            <a:r>
              <a:rPr baseline="-25000" dirty="0"/>
              <a:t>3</a:t>
            </a:r>
          </a:p>
          <a:p>
            <a:pPr marL="1473200" lvl="1" indent="-736600">
              <a:spcBef>
                <a:spcPts val="3000"/>
              </a:spcBef>
            </a:pPr>
            <a:r>
              <a:rPr dirty="0"/>
              <a:t>Similarly, compute S</a:t>
            </a:r>
            <a:r>
              <a:rPr baseline="-25000" dirty="0"/>
              <a:t>2</a:t>
            </a:r>
            <a:r>
              <a:rPr dirty="0"/>
              <a:t> and S</a:t>
            </a:r>
            <a:r>
              <a:rPr baseline="-25000" dirty="0"/>
              <a:t>3</a:t>
            </a:r>
          </a:p>
          <a:p>
            <a:pPr marL="1473200" lvl="1" indent="-736600">
              <a:spcBef>
                <a:spcPts val="3000"/>
              </a:spcBef>
            </a:pPr>
            <a:r>
              <a:rPr dirty="0"/>
              <a:t>The maximum score S</a:t>
            </a:r>
            <a:r>
              <a:rPr baseline="-25000" dirty="0"/>
              <a:t>i</a:t>
            </a:r>
            <a:r>
              <a:rPr dirty="0"/>
              <a:t> —&gt; the optimal sequence </a:t>
            </a:r>
            <a:r>
              <a:rPr dirty="0" err="1"/>
              <a:t>M</a:t>
            </a:r>
            <a:r>
              <a:rPr lang="en-US" dirty="0" err="1"/>
              <a:t>S_i</a:t>
            </a:r>
            <a:endParaRPr baseline="-250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606B99C-9F66-47DC-A908-2350AAF9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23</a:t>
            </a:fld>
            <a:endParaRPr lang="en-US" altLang="zh-C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Final Submission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9EC4C06-7D46-446E-9F57-F70A1DF0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24</a:t>
            </a:fld>
            <a:endParaRPr lang="en-US" altLang="zh-CN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18CEBF23-EFE3-4145-922B-78C1D541089F}"/>
              </a:ext>
            </a:extLst>
          </p:cNvPr>
          <p:cNvGrpSpPr/>
          <p:nvPr/>
        </p:nvGrpSpPr>
        <p:grpSpPr>
          <a:xfrm>
            <a:off x="4066967" y="3598269"/>
            <a:ext cx="15947109" cy="7160332"/>
            <a:chOff x="4949284" y="4503065"/>
            <a:chExt cx="12087920" cy="5427536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D935C19B-7368-4218-85E0-A370AC427470}"/>
                </a:ext>
              </a:extLst>
            </p:cNvPr>
            <p:cNvSpPr txBox="1"/>
            <p:nvPr/>
          </p:nvSpPr>
          <p:spPr>
            <a:xfrm>
              <a:off x="5629508" y="4863693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/>
                <a:t>Gold-22</a:t>
              </a:r>
              <a:endParaRPr kumimoji="1" lang="zh-CN" altLang="en-US" sz="2400" dirty="0"/>
            </a:p>
          </p:txBody>
        </p:sp>
        <p:sp>
          <p:nvSpPr>
            <p:cNvPr id="6" name="框架 5">
              <a:extLst>
                <a:ext uri="{FF2B5EF4-FFF2-40B4-BE49-F238E27FC236}">
                  <a16:creationId xmlns:a16="http://schemas.microsoft.com/office/drawing/2014/main" id="{C250E11A-C181-4501-A880-5EC316E93145}"/>
                </a:ext>
              </a:extLst>
            </p:cNvPr>
            <p:cNvSpPr/>
            <p:nvPr/>
          </p:nvSpPr>
          <p:spPr>
            <a:xfrm>
              <a:off x="5428786" y="4729879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EA93BDE9-124A-4F12-B5E9-8901E694B1D7}"/>
                </a:ext>
              </a:extLst>
            </p:cNvPr>
            <p:cNvSpPr txBox="1"/>
            <p:nvPr/>
          </p:nvSpPr>
          <p:spPr>
            <a:xfrm>
              <a:off x="5584903" y="5879642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NLM-180</a:t>
              </a:r>
              <a:endParaRPr kumimoji="1" lang="zh-CN" altLang="en-US" sz="2400" dirty="0"/>
            </a:p>
          </p:txBody>
        </p:sp>
        <p:sp>
          <p:nvSpPr>
            <p:cNvPr id="8" name="框架 7">
              <a:extLst>
                <a:ext uri="{FF2B5EF4-FFF2-40B4-BE49-F238E27FC236}">
                  <a16:creationId xmlns:a16="http://schemas.microsoft.com/office/drawing/2014/main" id="{F72C3015-13E2-472E-9829-F07D8FC3B108}"/>
                </a:ext>
              </a:extLst>
            </p:cNvPr>
            <p:cNvSpPr/>
            <p:nvPr/>
          </p:nvSpPr>
          <p:spPr>
            <a:xfrm>
              <a:off x="5428786" y="5740923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A4EF609A-7584-4EC1-8023-1C397E4D6EDD}"/>
                </a:ext>
              </a:extLst>
            </p:cNvPr>
            <p:cNvSpPr txBox="1"/>
            <p:nvPr/>
          </p:nvSpPr>
          <p:spPr>
            <a:xfrm>
              <a:off x="5534723" y="6731962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HS-part1</a:t>
              </a:r>
              <a:endParaRPr kumimoji="1" lang="zh-CN" altLang="en-US" sz="2400" dirty="0"/>
            </a:p>
          </p:txBody>
        </p:sp>
        <p:sp>
          <p:nvSpPr>
            <p:cNvPr id="10" name="框架 9">
              <a:extLst>
                <a:ext uri="{FF2B5EF4-FFF2-40B4-BE49-F238E27FC236}">
                  <a16:creationId xmlns:a16="http://schemas.microsoft.com/office/drawing/2014/main" id="{748664B2-4009-4F87-A59F-69B972A861E3}"/>
                </a:ext>
              </a:extLst>
            </p:cNvPr>
            <p:cNvSpPr/>
            <p:nvPr/>
          </p:nvSpPr>
          <p:spPr>
            <a:xfrm>
              <a:off x="5428786" y="6569830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A831B3BE-974B-4DC5-B9D0-6566DE944BD6}"/>
                </a:ext>
              </a:extLst>
            </p:cNvPr>
            <p:cNvSpPr txBox="1"/>
            <p:nvPr/>
          </p:nvSpPr>
          <p:spPr>
            <a:xfrm>
              <a:off x="5584903" y="7537456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HS-part2</a:t>
              </a:r>
              <a:endParaRPr kumimoji="1" lang="zh-CN" altLang="en-US" sz="2400" dirty="0"/>
            </a:p>
          </p:txBody>
        </p:sp>
        <p:sp>
          <p:nvSpPr>
            <p:cNvPr id="12" name="框架 11">
              <a:extLst>
                <a:ext uri="{FF2B5EF4-FFF2-40B4-BE49-F238E27FC236}">
                  <a16:creationId xmlns:a16="http://schemas.microsoft.com/office/drawing/2014/main" id="{DAD778F9-8B4C-4AEA-8B79-895F10B86981}"/>
                </a:ext>
              </a:extLst>
            </p:cNvPr>
            <p:cNvSpPr/>
            <p:nvPr/>
          </p:nvSpPr>
          <p:spPr>
            <a:xfrm>
              <a:off x="5428786" y="7398737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6547F3DE-843F-4CA3-A4F3-965F7AF63DED}"/>
                </a:ext>
              </a:extLst>
            </p:cNvPr>
            <p:cNvSpPr/>
            <p:nvPr/>
          </p:nvSpPr>
          <p:spPr>
            <a:xfrm>
              <a:off x="4949284" y="5633127"/>
              <a:ext cx="2397512" cy="28324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8154665-86A4-4FE7-A047-D49DD04DC125}"/>
                </a:ext>
              </a:extLst>
            </p:cNvPr>
            <p:cNvSpPr/>
            <p:nvPr/>
          </p:nvSpPr>
          <p:spPr>
            <a:xfrm>
              <a:off x="4949284" y="4518005"/>
              <a:ext cx="2397512" cy="11151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A83E99FD-21FC-4FBD-B81B-9D478D95B974}"/>
                </a:ext>
              </a:extLst>
            </p:cNvPr>
            <p:cNvSpPr txBox="1"/>
            <p:nvPr/>
          </p:nvSpPr>
          <p:spPr>
            <a:xfrm>
              <a:off x="5746596" y="8076277"/>
              <a:ext cx="1064941" cy="396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800" dirty="0"/>
                <a:t>train</a:t>
              </a:r>
              <a:endParaRPr kumimoji="1" lang="zh-CN" altLang="en-US" sz="2800" dirty="0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40166B02-1BA9-47CC-8677-B86F8BA11CF5}"/>
                </a:ext>
              </a:extLst>
            </p:cNvPr>
            <p:cNvSpPr txBox="1"/>
            <p:nvPr/>
          </p:nvSpPr>
          <p:spPr>
            <a:xfrm>
              <a:off x="5588669" y="5334940"/>
              <a:ext cx="1129531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validation</a:t>
              </a:r>
              <a:endParaRPr kumimoji="1" lang="zh-CN" altLang="en-US" sz="2400" dirty="0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3E181B12-B8CC-49E5-B7E5-E0B92E795930}"/>
                </a:ext>
              </a:extLst>
            </p:cNvPr>
            <p:cNvSpPr txBox="1"/>
            <p:nvPr/>
          </p:nvSpPr>
          <p:spPr>
            <a:xfrm>
              <a:off x="8651488" y="4848753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HS-part1</a:t>
              </a:r>
              <a:endParaRPr kumimoji="1" lang="zh-CN" altLang="en-US" sz="2400" dirty="0"/>
            </a:p>
          </p:txBody>
        </p:sp>
        <p:sp>
          <p:nvSpPr>
            <p:cNvPr id="18" name="框架 18">
              <a:extLst>
                <a:ext uri="{FF2B5EF4-FFF2-40B4-BE49-F238E27FC236}">
                  <a16:creationId xmlns:a16="http://schemas.microsoft.com/office/drawing/2014/main" id="{F78CEB3E-18D0-48A0-A765-02BAAE12894A}"/>
                </a:ext>
              </a:extLst>
            </p:cNvPr>
            <p:cNvSpPr/>
            <p:nvPr/>
          </p:nvSpPr>
          <p:spPr>
            <a:xfrm>
              <a:off x="8450766" y="4714939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ED9876FD-3104-4C21-B1F9-97EC8F34A825}"/>
                </a:ext>
              </a:extLst>
            </p:cNvPr>
            <p:cNvSpPr txBox="1"/>
            <p:nvPr/>
          </p:nvSpPr>
          <p:spPr>
            <a:xfrm>
              <a:off x="8606883" y="5864702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NLM-180</a:t>
              </a:r>
              <a:endParaRPr kumimoji="1" lang="zh-CN" altLang="en-US" sz="2400" dirty="0"/>
            </a:p>
          </p:txBody>
        </p:sp>
        <p:sp>
          <p:nvSpPr>
            <p:cNvPr id="20" name="框架 20">
              <a:extLst>
                <a:ext uri="{FF2B5EF4-FFF2-40B4-BE49-F238E27FC236}">
                  <a16:creationId xmlns:a16="http://schemas.microsoft.com/office/drawing/2014/main" id="{2FDCC602-ED91-4EFE-A2B8-E8C90E408B8B}"/>
                </a:ext>
              </a:extLst>
            </p:cNvPr>
            <p:cNvSpPr/>
            <p:nvPr/>
          </p:nvSpPr>
          <p:spPr>
            <a:xfrm>
              <a:off x="8450766" y="5725983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CC362CC3-39D6-4922-87F0-5D73AE9B2B0C}"/>
                </a:ext>
              </a:extLst>
            </p:cNvPr>
            <p:cNvSpPr txBox="1"/>
            <p:nvPr/>
          </p:nvSpPr>
          <p:spPr>
            <a:xfrm>
              <a:off x="8556703" y="6717022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Gold-22</a:t>
              </a:r>
              <a:endParaRPr kumimoji="1" lang="zh-CN" altLang="en-US" sz="2400" dirty="0"/>
            </a:p>
          </p:txBody>
        </p:sp>
        <p:sp>
          <p:nvSpPr>
            <p:cNvPr id="22" name="框架 22">
              <a:extLst>
                <a:ext uri="{FF2B5EF4-FFF2-40B4-BE49-F238E27FC236}">
                  <a16:creationId xmlns:a16="http://schemas.microsoft.com/office/drawing/2014/main" id="{9E8F26BB-F8BA-4EC6-AC95-AC19D84635C1}"/>
                </a:ext>
              </a:extLst>
            </p:cNvPr>
            <p:cNvSpPr/>
            <p:nvPr/>
          </p:nvSpPr>
          <p:spPr>
            <a:xfrm>
              <a:off x="8450766" y="6554890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24169CC5-71E8-4491-BBDF-88B2E3FC3F31}"/>
                </a:ext>
              </a:extLst>
            </p:cNvPr>
            <p:cNvSpPr txBox="1"/>
            <p:nvPr/>
          </p:nvSpPr>
          <p:spPr>
            <a:xfrm>
              <a:off x="8606883" y="7522516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HS-part2</a:t>
              </a:r>
              <a:endParaRPr kumimoji="1" lang="zh-CN" altLang="en-US" sz="2400" dirty="0"/>
            </a:p>
          </p:txBody>
        </p:sp>
        <p:sp>
          <p:nvSpPr>
            <p:cNvPr id="24" name="框架 24">
              <a:extLst>
                <a:ext uri="{FF2B5EF4-FFF2-40B4-BE49-F238E27FC236}">
                  <a16:creationId xmlns:a16="http://schemas.microsoft.com/office/drawing/2014/main" id="{E71840DE-19E7-4233-965E-70CB703C7926}"/>
                </a:ext>
              </a:extLst>
            </p:cNvPr>
            <p:cNvSpPr/>
            <p:nvPr/>
          </p:nvSpPr>
          <p:spPr>
            <a:xfrm>
              <a:off x="8450766" y="7383797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6962A43A-965D-4B68-B4F2-61D44EB20BFE}"/>
                </a:ext>
              </a:extLst>
            </p:cNvPr>
            <p:cNvSpPr/>
            <p:nvPr/>
          </p:nvSpPr>
          <p:spPr>
            <a:xfrm>
              <a:off x="7971264" y="5618187"/>
              <a:ext cx="2397512" cy="28324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AF59C0FF-326F-40D2-8D8D-C6BA25882C42}"/>
                </a:ext>
              </a:extLst>
            </p:cNvPr>
            <p:cNvSpPr/>
            <p:nvPr/>
          </p:nvSpPr>
          <p:spPr>
            <a:xfrm>
              <a:off x="7971264" y="4503065"/>
              <a:ext cx="2397512" cy="11151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0D223C9-C00E-436E-942C-54435FFA020C}"/>
                </a:ext>
              </a:extLst>
            </p:cNvPr>
            <p:cNvSpPr txBox="1"/>
            <p:nvPr/>
          </p:nvSpPr>
          <p:spPr>
            <a:xfrm>
              <a:off x="8768576" y="8061337"/>
              <a:ext cx="1064941" cy="396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800" dirty="0"/>
                <a:t>train</a:t>
              </a:r>
              <a:endParaRPr kumimoji="1" lang="zh-CN" altLang="en-US" sz="2800" dirty="0"/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01C0D189-85ED-4A26-A928-A5E05E6A373D}"/>
                </a:ext>
              </a:extLst>
            </p:cNvPr>
            <p:cNvSpPr txBox="1"/>
            <p:nvPr/>
          </p:nvSpPr>
          <p:spPr>
            <a:xfrm>
              <a:off x="8623896" y="5308242"/>
              <a:ext cx="1150147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validation</a:t>
              </a:r>
              <a:endParaRPr kumimoji="1" lang="zh-CN" altLang="en-US" sz="2400" dirty="0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3843895B-686F-4750-8824-C1AFAC387712}"/>
                </a:ext>
              </a:extLst>
            </p:cNvPr>
            <p:cNvSpPr txBox="1"/>
            <p:nvPr/>
          </p:nvSpPr>
          <p:spPr>
            <a:xfrm>
              <a:off x="11673468" y="4863693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HS-part2</a:t>
              </a:r>
              <a:endParaRPr kumimoji="1" lang="zh-CN" altLang="en-US" sz="2400" dirty="0"/>
            </a:p>
          </p:txBody>
        </p:sp>
        <p:sp>
          <p:nvSpPr>
            <p:cNvPr id="30" name="框架 30">
              <a:extLst>
                <a:ext uri="{FF2B5EF4-FFF2-40B4-BE49-F238E27FC236}">
                  <a16:creationId xmlns:a16="http://schemas.microsoft.com/office/drawing/2014/main" id="{C0618850-3050-475A-9841-83CFD32BFED1}"/>
                </a:ext>
              </a:extLst>
            </p:cNvPr>
            <p:cNvSpPr/>
            <p:nvPr/>
          </p:nvSpPr>
          <p:spPr>
            <a:xfrm>
              <a:off x="11472746" y="4729879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9CDCA989-C7CC-44B1-B3CA-38D67A77AB18}"/>
                </a:ext>
              </a:extLst>
            </p:cNvPr>
            <p:cNvSpPr txBox="1"/>
            <p:nvPr/>
          </p:nvSpPr>
          <p:spPr>
            <a:xfrm>
              <a:off x="11628863" y="5879642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NLM-180</a:t>
              </a:r>
              <a:endParaRPr kumimoji="1" lang="zh-CN" altLang="en-US" sz="2400" dirty="0"/>
            </a:p>
          </p:txBody>
        </p:sp>
        <p:sp>
          <p:nvSpPr>
            <p:cNvPr id="32" name="框架 32">
              <a:extLst>
                <a:ext uri="{FF2B5EF4-FFF2-40B4-BE49-F238E27FC236}">
                  <a16:creationId xmlns:a16="http://schemas.microsoft.com/office/drawing/2014/main" id="{0A58D609-429D-478F-A095-3F840367DA33}"/>
                </a:ext>
              </a:extLst>
            </p:cNvPr>
            <p:cNvSpPr/>
            <p:nvPr/>
          </p:nvSpPr>
          <p:spPr>
            <a:xfrm>
              <a:off x="11472746" y="5740923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C139D024-C983-45B8-8A3B-4ED62F34A585}"/>
                </a:ext>
              </a:extLst>
            </p:cNvPr>
            <p:cNvSpPr txBox="1"/>
            <p:nvPr/>
          </p:nvSpPr>
          <p:spPr>
            <a:xfrm>
              <a:off x="11578683" y="6731962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HS-part1</a:t>
              </a:r>
              <a:endParaRPr kumimoji="1" lang="zh-CN" altLang="en-US" sz="2400" dirty="0"/>
            </a:p>
          </p:txBody>
        </p:sp>
        <p:sp>
          <p:nvSpPr>
            <p:cNvPr id="34" name="框架 34">
              <a:extLst>
                <a:ext uri="{FF2B5EF4-FFF2-40B4-BE49-F238E27FC236}">
                  <a16:creationId xmlns:a16="http://schemas.microsoft.com/office/drawing/2014/main" id="{6B8B97AD-8564-4053-8FAB-08671BC1A163}"/>
                </a:ext>
              </a:extLst>
            </p:cNvPr>
            <p:cNvSpPr/>
            <p:nvPr/>
          </p:nvSpPr>
          <p:spPr>
            <a:xfrm>
              <a:off x="11472746" y="6569830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8BD6638E-8FF2-4A5F-9AFA-F1A5000CFD2C}"/>
                </a:ext>
              </a:extLst>
            </p:cNvPr>
            <p:cNvSpPr txBox="1"/>
            <p:nvPr/>
          </p:nvSpPr>
          <p:spPr>
            <a:xfrm>
              <a:off x="11628863" y="7537456"/>
              <a:ext cx="122663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Gold-22</a:t>
              </a:r>
              <a:endParaRPr kumimoji="1" lang="zh-CN" altLang="en-US" sz="2400" dirty="0"/>
            </a:p>
          </p:txBody>
        </p:sp>
        <p:sp>
          <p:nvSpPr>
            <p:cNvPr id="36" name="框架 36">
              <a:extLst>
                <a:ext uri="{FF2B5EF4-FFF2-40B4-BE49-F238E27FC236}">
                  <a16:creationId xmlns:a16="http://schemas.microsoft.com/office/drawing/2014/main" id="{E2EEF9F9-7D79-4211-AB6F-BBA8EF75B839}"/>
                </a:ext>
              </a:extLst>
            </p:cNvPr>
            <p:cNvSpPr/>
            <p:nvPr/>
          </p:nvSpPr>
          <p:spPr>
            <a:xfrm>
              <a:off x="11472746" y="7398737"/>
              <a:ext cx="1382751" cy="646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7D2E74C9-7B6D-48D3-9867-C6348C2F00F9}"/>
                </a:ext>
              </a:extLst>
            </p:cNvPr>
            <p:cNvSpPr/>
            <p:nvPr/>
          </p:nvSpPr>
          <p:spPr>
            <a:xfrm>
              <a:off x="10993244" y="5633127"/>
              <a:ext cx="2397512" cy="28324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A3D37232-DEAE-451E-9E6B-86198DA37BBD}"/>
                </a:ext>
              </a:extLst>
            </p:cNvPr>
            <p:cNvSpPr/>
            <p:nvPr/>
          </p:nvSpPr>
          <p:spPr>
            <a:xfrm>
              <a:off x="10993244" y="4518005"/>
              <a:ext cx="2397512" cy="11151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F53E1294-6FBA-419F-A0F8-752B51DFB186}"/>
                </a:ext>
              </a:extLst>
            </p:cNvPr>
            <p:cNvSpPr txBox="1"/>
            <p:nvPr/>
          </p:nvSpPr>
          <p:spPr>
            <a:xfrm>
              <a:off x="11790556" y="8076277"/>
              <a:ext cx="1064941" cy="396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800" dirty="0"/>
                <a:t>train</a:t>
              </a:r>
              <a:endParaRPr kumimoji="1" lang="zh-CN" altLang="en-US" sz="1600" dirty="0"/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667E6FF7-F525-416F-A0BC-B3F05E1EB1BC}"/>
                </a:ext>
              </a:extLst>
            </p:cNvPr>
            <p:cNvSpPr txBox="1"/>
            <p:nvPr/>
          </p:nvSpPr>
          <p:spPr>
            <a:xfrm>
              <a:off x="11598024" y="5347563"/>
              <a:ext cx="1190394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validation</a:t>
              </a:r>
              <a:endParaRPr kumimoji="1" lang="zh-CN" altLang="en-US" sz="2400" dirty="0"/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FE126128-8316-4FB9-A2BA-FD43EA6CE6DB}"/>
                </a:ext>
              </a:extLst>
            </p:cNvPr>
            <p:cNvSpPr txBox="1"/>
            <p:nvPr/>
          </p:nvSpPr>
          <p:spPr>
            <a:xfrm>
              <a:off x="5534723" y="8588201"/>
              <a:ext cx="953429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model1</a:t>
              </a:r>
              <a:endParaRPr kumimoji="1" lang="zh-CN" altLang="en-US" sz="2400" dirty="0"/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D5B68885-BFA2-4946-A3D1-19F7CABD87B1}"/>
                </a:ext>
              </a:extLst>
            </p:cNvPr>
            <p:cNvSpPr txBox="1"/>
            <p:nvPr/>
          </p:nvSpPr>
          <p:spPr>
            <a:xfrm>
              <a:off x="8693305" y="8522409"/>
              <a:ext cx="953429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model2</a:t>
              </a:r>
              <a:endParaRPr kumimoji="1" lang="zh-CN" altLang="en-US" sz="2400" dirty="0"/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E5AC4651-9796-41E1-9091-47127BE9611C}"/>
                </a:ext>
              </a:extLst>
            </p:cNvPr>
            <p:cNvSpPr txBox="1"/>
            <p:nvPr/>
          </p:nvSpPr>
          <p:spPr>
            <a:xfrm>
              <a:off x="11765465" y="8522409"/>
              <a:ext cx="953429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model3</a:t>
              </a:r>
              <a:endParaRPr kumimoji="1" lang="zh-CN" altLang="en-US" sz="2400" dirty="0"/>
            </a:p>
          </p:txBody>
        </p:sp>
        <p:cxnSp>
          <p:nvCxnSpPr>
            <p:cNvPr id="44" name="直线箭头连接符 2">
              <a:extLst>
                <a:ext uri="{FF2B5EF4-FFF2-40B4-BE49-F238E27FC236}">
                  <a16:creationId xmlns:a16="http://schemas.microsoft.com/office/drawing/2014/main" id="{42E98080-F95F-490D-835C-860E2AF4D8A0}"/>
                </a:ext>
              </a:extLst>
            </p:cNvPr>
            <p:cNvCxnSpPr>
              <a:stCxn id="41" idx="2"/>
            </p:cNvCxnSpPr>
            <p:nvPr/>
          </p:nvCxnSpPr>
          <p:spPr>
            <a:xfrm flipH="1">
              <a:off x="6011163" y="8938143"/>
              <a:ext cx="274" cy="6356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121276B3-90EB-474F-ACFE-34B48DD58C5E}"/>
                </a:ext>
              </a:extLst>
            </p:cNvPr>
            <p:cNvSpPr txBox="1"/>
            <p:nvPr/>
          </p:nvSpPr>
          <p:spPr>
            <a:xfrm>
              <a:off x="5332923" y="9580659"/>
              <a:ext cx="1524377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Submission 1</a:t>
              </a:r>
              <a:endParaRPr kumimoji="1" lang="zh-CN" altLang="en-US" sz="2400" dirty="0"/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D8CE4B4F-B84B-49EE-89B0-40A78C187E2C}"/>
                </a:ext>
              </a:extLst>
            </p:cNvPr>
            <p:cNvSpPr txBox="1"/>
            <p:nvPr/>
          </p:nvSpPr>
          <p:spPr>
            <a:xfrm>
              <a:off x="8380640" y="9565719"/>
              <a:ext cx="1523002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Submission 2</a:t>
              </a:r>
              <a:endParaRPr kumimoji="1" lang="zh-CN" altLang="en-US" sz="2400" dirty="0"/>
            </a:p>
          </p:txBody>
        </p:sp>
        <p:cxnSp>
          <p:nvCxnSpPr>
            <p:cNvPr id="47" name="直线箭头连接符 45">
              <a:extLst>
                <a:ext uri="{FF2B5EF4-FFF2-40B4-BE49-F238E27FC236}">
                  <a16:creationId xmlns:a16="http://schemas.microsoft.com/office/drawing/2014/main" id="{5D829205-E4F1-4528-856F-BE81D3E62329}"/>
                </a:ext>
              </a:extLst>
            </p:cNvPr>
            <p:cNvCxnSpPr/>
            <p:nvPr/>
          </p:nvCxnSpPr>
          <p:spPr>
            <a:xfrm flipH="1">
              <a:off x="9108727" y="8891741"/>
              <a:ext cx="275" cy="616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FB2FE677-4AF0-418C-9732-2423A2176CDA}"/>
                </a:ext>
              </a:extLst>
            </p:cNvPr>
            <p:cNvSpPr/>
            <p:nvPr/>
          </p:nvSpPr>
          <p:spPr>
            <a:xfrm>
              <a:off x="13957427" y="5218085"/>
              <a:ext cx="1081826" cy="166397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32FDF92B-5EF8-4EA6-80F1-EC82DBEB2BA7}"/>
                </a:ext>
              </a:extLst>
            </p:cNvPr>
            <p:cNvSpPr txBox="1"/>
            <p:nvPr/>
          </p:nvSpPr>
          <p:spPr>
            <a:xfrm>
              <a:off x="14021625" y="5428396"/>
              <a:ext cx="953429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model1</a:t>
              </a:r>
              <a:endParaRPr kumimoji="1" lang="zh-CN" altLang="en-US" sz="2400" dirty="0"/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0D46252A-9A06-41B3-8188-D2C44AC7CFD1}"/>
                </a:ext>
              </a:extLst>
            </p:cNvPr>
            <p:cNvSpPr txBox="1"/>
            <p:nvPr/>
          </p:nvSpPr>
          <p:spPr>
            <a:xfrm>
              <a:off x="14021625" y="5797728"/>
              <a:ext cx="953429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model2</a:t>
              </a:r>
              <a:endParaRPr kumimoji="1" lang="zh-CN" altLang="en-US" sz="2400" dirty="0"/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19CD4289-6227-4C71-B7CB-23EDA8AD30C2}"/>
                </a:ext>
              </a:extLst>
            </p:cNvPr>
            <p:cNvSpPr txBox="1"/>
            <p:nvPr/>
          </p:nvSpPr>
          <p:spPr>
            <a:xfrm>
              <a:off x="14021625" y="6152219"/>
              <a:ext cx="953429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model3</a:t>
              </a:r>
              <a:endParaRPr kumimoji="1" lang="zh-CN" altLang="en-US" sz="2400" dirty="0"/>
            </a:p>
          </p:txBody>
        </p:sp>
        <p:cxnSp>
          <p:nvCxnSpPr>
            <p:cNvPr id="52" name="直线箭头连接符 50">
              <a:extLst>
                <a:ext uri="{FF2B5EF4-FFF2-40B4-BE49-F238E27FC236}">
                  <a16:creationId xmlns:a16="http://schemas.microsoft.com/office/drawing/2014/main" id="{69AB4896-D3EE-40CB-BEA4-685008F2711C}"/>
                </a:ext>
              </a:extLst>
            </p:cNvPr>
            <p:cNvCxnSpPr/>
            <p:nvPr/>
          </p:nvCxnSpPr>
          <p:spPr>
            <a:xfrm>
              <a:off x="15129405" y="6064308"/>
              <a:ext cx="32197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32AFDA3C-1DE9-4C34-B217-BFC2ADA535D8}"/>
                </a:ext>
              </a:extLst>
            </p:cNvPr>
            <p:cNvSpPr txBox="1"/>
            <p:nvPr/>
          </p:nvSpPr>
          <p:spPr>
            <a:xfrm>
              <a:off x="15444269" y="5864702"/>
              <a:ext cx="1592935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Submission 3</a:t>
              </a:r>
              <a:endParaRPr kumimoji="1" lang="zh-CN" altLang="en-US" sz="2400" dirty="0"/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396C0881-C042-4D25-8E40-7C1A5F3803B1}"/>
                </a:ext>
              </a:extLst>
            </p:cNvPr>
            <p:cNvSpPr txBox="1"/>
            <p:nvPr/>
          </p:nvSpPr>
          <p:spPr>
            <a:xfrm>
              <a:off x="13957427" y="4726405"/>
              <a:ext cx="1236569" cy="349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dirty="0"/>
                <a:t>ensemble</a:t>
              </a:r>
              <a:endParaRPr kumimoji="1" lang="zh-CN" altLang="en-US" sz="2400" dirty="0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Results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C224AAC-67F1-4C19-83F1-A00D984A0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25</a:t>
            </a:fld>
            <a:endParaRPr lang="en-US" altLang="zh-CN"/>
          </a:p>
        </p:txBody>
      </p:sp>
      <p:graphicFrame>
        <p:nvGraphicFramePr>
          <p:cNvPr id="211" name="内容占位符 3"/>
          <p:cNvGraphicFramePr/>
          <p:nvPr>
            <p:extLst>
              <p:ext uri="{D42A27DB-BD31-4B8C-83A1-F6EECF244321}">
                <p14:modId xmlns:p14="http://schemas.microsoft.com/office/powerpoint/2010/main" val="27594010"/>
              </p:ext>
            </p:extLst>
          </p:nvPr>
        </p:nvGraphicFramePr>
        <p:xfrm>
          <a:off x="1689100" y="3349357"/>
          <a:ext cx="21018500" cy="2262545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525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599"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4200"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7695B6"/>
                      </a:solidFill>
                      <a:miter lim="400000"/>
                    </a:lnL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Submission </a:t>
                      </a:r>
                      <a:r>
                        <a:rPr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1</a:t>
                      </a:r>
                    </a:p>
                  </a:txBody>
                  <a:tcPr marL="45720" marR="45720" anchor="ctr" horzOverflow="overflow"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Submission 2</a:t>
                      </a:r>
                      <a:endParaRPr sz="4200" dirty="0">
                        <a:solidFill>
                          <a:srgbClr val="F6F4EF"/>
                        </a:solidFill>
                        <a:effectLst>
                          <a:outerShdw blurRad="254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  <a:latin typeface="Helvetica Light"/>
                        <a:ea typeface="Helvetica Light"/>
                        <a:cs typeface="Helvetica Light"/>
                        <a:sym typeface="Helvetica Light"/>
                      </a:endParaRPr>
                    </a:p>
                  </a:txBody>
                  <a:tcPr marL="45720" marR="45720" anchor="ctr" horzOverflow="overflow"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Submission 3</a:t>
                      </a:r>
                      <a:endParaRPr sz="4200" dirty="0">
                        <a:solidFill>
                          <a:srgbClr val="F6F4EF"/>
                        </a:solidFill>
                        <a:effectLst>
                          <a:outerShdw blurRad="254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  <a:latin typeface="Helvetica Light"/>
                        <a:ea typeface="Helvetica Light"/>
                        <a:cs typeface="Helvetica Light"/>
                        <a:sym typeface="Helvetica Light"/>
                      </a:endParaRPr>
                    </a:p>
                  </a:txBody>
                  <a:tcPr marL="45720" marR="45720" anchor="ctr" horzOverflow="overflow">
                    <a:lnR w="12700">
                      <a:solidFill>
                        <a:srgbClr val="7695B6"/>
                      </a:solidFill>
                      <a:miter lim="400000"/>
                    </a:lnR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599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Task1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b="1" dirty="0">
                          <a:solidFill>
                            <a:srgbClr val="615F5C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46.36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43.81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45.25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347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Task2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40.46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36.67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b="1" dirty="0">
                          <a:solidFill>
                            <a:srgbClr val="615F5C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40.90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2" name="内容占位符 3"/>
          <p:cNvGraphicFramePr/>
          <p:nvPr>
            <p:extLst>
              <p:ext uri="{D42A27DB-BD31-4B8C-83A1-F6EECF244321}">
                <p14:modId xmlns:p14="http://schemas.microsoft.com/office/powerpoint/2010/main" val="3469153733"/>
              </p:ext>
            </p:extLst>
          </p:nvPr>
        </p:nvGraphicFramePr>
        <p:xfrm>
          <a:off x="1689100" y="7645802"/>
          <a:ext cx="21018500" cy="2262545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525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599"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4200"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defRPr>
                      </a:pPr>
                      <a:endParaRPr dirty="0"/>
                    </a:p>
                  </a:txBody>
                  <a:tcPr marL="45720" marR="45720" anchor="ctr" horzOverflow="overflow">
                    <a:lnL w="12700">
                      <a:solidFill>
                        <a:srgbClr val="7695B6"/>
                      </a:solidFill>
                      <a:miter lim="400000"/>
                    </a:lnL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Submission </a:t>
                      </a:r>
                      <a:r>
                        <a:rPr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1</a:t>
                      </a:r>
                    </a:p>
                  </a:txBody>
                  <a:tcPr marL="45720" marR="45720" anchor="ctr" horzOverflow="overflow"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Submission 2</a:t>
                      </a:r>
                      <a:endParaRPr sz="4200" dirty="0">
                        <a:solidFill>
                          <a:srgbClr val="F6F4EF"/>
                        </a:solidFill>
                        <a:effectLst>
                          <a:outerShdw blurRad="254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  <a:latin typeface="Helvetica Light"/>
                        <a:ea typeface="Helvetica Light"/>
                        <a:cs typeface="Helvetica Light"/>
                        <a:sym typeface="Helvetica Light"/>
                      </a:endParaRPr>
                    </a:p>
                  </a:txBody>
                  <a:tcPr marL="45720" marR="45720" anchor="ctr" horzOverflow="overflow"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1282700" algn="l"/>
                        </a:tabLst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4200" dirty="0">
                          <a:solidFill>
                            <a:srgbClr val="F6F4EF"/>
                          </a:solidFill>
                          <a:effectLst>
                            <a:outerShdw blurRad="25400" dist="12700" dir="5400000" rotWithShape="0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Submission 3</a:t>
                      </a:r>
                      <a:endParaRPr sz="4200" dirty="0">
                        <a:solidFill>
                          <a:srgbClr val="F6F4EF"/>
                        </a:solidFill>
                        <a:effectLst>
                          <a:outerShdw blurRad="25400" dist="12700" dir="5400000" rotWithShape="0">
                            <a:srgbClr val="000000">
                              <a:alpha val="50000"/>
                            </a:srgbClr>
                          </a:outerShdw>
                        </a:effectLst>
                        <a:latin typeface="Helvetica Light"/>
                        <a:ea typeface="Helvetica Light"/>
                        <a:cs typeface="Helvetica Light"/>
                        <a:sym typeface="Helvetica Light"/>
                      </a:endParaRPr>
                    </a:p>
                  </a:txBody>
                  <a:tcPr marL="45720" marR="45720" anchor="ctr" horzOverflow="overflow">
                    <a:lnR w="12700">
                      <a:solidFill>
                        <a:srgbClr val="7695B6"/>
                      </a:solidFill>
                      <a:miter lim="400000"/>
                    </a:lnR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599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Task1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b="1" dirty="0">
                          <a:solidFill>
                            <a:srgbClr val="615F5C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46.69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43.48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45.66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347"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Task2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b="1" dirty="0">
                          <a:solidFill>
                            <a:srgbClr val="615F5C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35.72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32.93</a:t>
                      </a: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ctr" defTabSz="6477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200" dirty="0">
                          <a:solidFill>
                            <a:srgbClr val="615F5C"/>
                          </a:solidFill>
                          <a:latin typeface="Helvetica Light"/>
                          <a:ea typeface="Helvetica Light"/>
                          <a:cs typeface="Helvetica Light"/>
                          <a:sym typeface="Helvetica Light"/>
                        </a:rPr>
                        <a:t>34.79</a:t>
                      </a:r>
                    </a:p>
                  </a:txBody>
                  <a:tcPr marL="45720" marR="4572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3" name="文本框 6"/>
          <p:cNvSpPr txBox="1"/>
          <p:nvPr/>
        </p:nvSpPr>
        <p:spPr>
          <a:xfrm>
            <a:off x="7386949" y="5914910"/>
            <a:ext cx="961010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dirty="0"/>
              <a:t>F1-score for each submission in test1</a:t>
            </a:r>
          </a:p>
        </p:txBody>
      </p:sp>
      <p:sp>
        <p:nvSpPr>
          <p:cNvPr id="214" name="文本框 7"/>
          <p:cNvSpPr txBox="1"/>
          <p:nvPr/>
        </p:nvSpPr>
        <p:spPr>
          <a:xfrm>
            <a:off x="7564643" y="10130789"/>
            <a:ext cx="925471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dirty="0" err="1"/>
              <a:t>F1</a:t>
            </a:r>
            <a:r>
              <a:rPr dirty="0"/>
              <a:t>-score for each submission in </a:t>
            </a:r>
            <a:r>
              <a:rPr dirty="0" err="1"/>
              <a:t>test2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rPr lang="en-US" dirty="0"/>
              <a:t>Thanks for Your Listening!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EA0CB2-5106-49EA-9A15-55869D2607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altLang="zh-CN" dirty="0"/>
          </a:p>
          <a:p>
            <a:pPr algn="r"/>
            <a:r>
              <a:rPr lang="en-US" altLang="zh-CN" dirty="0"/>
              <a:t>siliang@zju.edu.cn</a:t>
            </a:r>
          </a:p>
          <a:p>
            <a:pPr algn="r"/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TAC 2018 DDI Challenge</a:t>
            </a:r>
          </a:p>
        </p:txBody>
      </p:sp>
      <p:sp>
        <p:nvSpPr>
          <p:cNvPr id="138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722537" indent="-722537" defTabSz="685165">
              <a:spcBef>
                <a:spcPts val="1600"/>
              </a:spcBef>
              <a:defRPr sz="4316"/>
            </a:pPr>
            <a:r>
              <a:rPr sz="5200" dirty="0"/>
              <a:t>We participate in the first two tasks</a:t>
            </a:r>
            <a:endParaRPr lang="en-US" altLang="zh-CN" sz="5200" dirty="0"/>
          </a:p>
          <a:p>
            <a:pPr marL="1636937" lvl="1" indent="-722537" defTabSz="685165">
              <a:spcBef>
                <a:spcPts val="1600"/>
              </a:spcBef>
              <a:defRPr sz="4316"/>
            </a:pPr>
            <a:r>
              <a:rPr lang="en-US" altLang="zh-CN" dirty="0"/>
              <a:t>Task 1: Extract Mentions of </a:t>
            </a:r>
            <a:r>
              <a:rPr lang="en-US" altLang="zh-CN" b="1" dirty="0">
                <a:sym typeface="Calibri"/>
              </a:rPr>
              <a:t>Interacting Drugs/Substances</a:t>
            </a:r>
            <a:r>
              <a:rPr lang="en-US" altLang="zh-CN" b="1" dirty="0"/>
              <a:t>, </a:t>
            </a:r>
            <a:r>
              <a:rPr lang="en-US" altLang="zh-CN" b="1" dirty="0">
                <a:sym typeface="Calibri"/>
              </a:rPr>
              <a:t>interaction triggers</a:t>
            </a:r>
            <a:r>
              <a:rPr lang="en-US" altLang="zh-CN" b="1" dirty="0"/>
              <a:t> </a:t>
            </a:r>
            <a:r>
              <a:rPr lang="en-US" altLang="zh-CN" dirty="0"/>
              <a:t>and</a:t>
            </a:r>
            <a:r>
              <a:rPr lang="en-US" altLang="zh-CN" dirty="0">
                <a:sym typeface="Calibri"/>
              </a:rPr>
              <a:t> </a:t>
            </a:r>
            <a:r>
              <a:rPr lang="en-US" altLang="zh-CN" b="1" dirty="0">
                <a:sym typeface="Calibri"/>
              </a:rPr>
              <a:t>specific interactions</a:t>
            </a:r>
            <a:r>
              <a:rPr lang="en-US" altLang="zh-CN" b="1" dirty="0"/>
              <a:t> </a:t>
            </a:r>
            <a:r>
              <a:rPr lang="en-US" altLang="zh-CN" dirty="0"/>
              <a:t>at sentence level</a:t>
            </a:r>
          </a:p>
          <a:p>
            <a:pPr marL="2551337" lvl="2" indent="-722537" defTabSz="685165">
              <a:spcBef>
                <a:spcPts val="1600"/>
              </a:spcBef>
              <a:defRPr sz="4316"/>
            </a:pPr>
            <a:r>
              <a:rPr lang="en-US" altLang="zh-CN" b="1" dirty="0"/>
              <a:t>Precipitant</a:t>
            </a:r>
          </a:p>
          <a:p>
            <a:pPr marL="2551337" lvl="2" indent="-722537" defTabSz="685165">
              <a:spcBef>
                <a:spcPts val="1600"/>
              </a:spcBef>
              <a:defRPr sz="4316"/>
            </a:pPr>
            <a:r>
              <a:rPr lang="en-US" altLang="zh-CN" b="1" dirty="0"/>
              <a:t>Trigger</a:t>
            </a:r>
          </a:p>
          <a:p>
            <a:pPr marL="2551337" lvl="2" indent="-722537" defTabSz="685165">
              <a:spcBef>
                <a:spcPts val="1600"/>
              </a:spcBef>
              <a:defRPr sz="4316"/>
            </a:pPr>
            <a:r>
              <a:rPr lang="en-US" altLang="zh-CN" b="1" dirty="0" err="1"/>
              <a:t>SpecificInteraction</a:t>
            </a:r>
            <a:endParaRPr lang="en-US" altLang="zh-CN" b="1" dirty="0"/>
          </a:p>
          <a:p>
            <a:pPr marL="1636937" lvl="1" indent="-722537" defTabSz="685165">
              <a:spcBef>
                <a:spcPts val="1600"/>
              </a:spcBef>
              <a:defRPr sz="4316"/>
            </a:pPr>
            <a:r>
              <a:rPr lang="en-US" altLang="zh-CN" dirty="0"/>
              <a:t>Task 2: Identify interactions at sentence level, including: the interacting drugs, the specific interaction types:</a:t>
            </a:r>
          </a:p>
          <a:p>
            <a:pPr marL="2551337" lvl="2" indent="-722537" defTabSz="685165">
              <a:spcBef>
                <a:spcPts val="1600"/>
              </a:spcBef>
              <a:defRPr sz="4316"/>
            </a:pPr>
            <a:r>
              <a:rPr lang="en-US" altLang="zh-CN" b="1" dirty="0"/>
              <a:t>pharmacokinetic</a:t>
            </a:r>
          </a:p>
          <a:p>
            <a:pPr marL="2551337" lvl="2" indent="-722537" defTabSz="685165">
              <a:spcBef>
                <a:spcPts val="1600"/>
              </a:spcBef>
              <a:defRPr sz="4316"/>
            </a:pPr>
            <a:r>
              <a:rPr lang="en-US" altLang="zh-CN" b="1" dirty="0"/>
              <a:t>pharmacodynamic</a:t>
            </a:r>
          </a:p>
          <a:p>
            <a:pPr marL="2551337" lvl="2" indent="-722537" defTabSz="685165">
              <a:spcBef>
                <a:spcPts val="1600"/>
              </a:spcBef>
              <a:defRPr sz="4316"/>
            </a:pPr>
            <a:r>
              <a:rPr lang="en-US" altLang="zh-CN" b="1" dirty="0"/>
              <a:t>unspecified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9CC64CB-B4A8-419B-ADCF-4C4A7CFF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TAC 2018 DDI Challenge</a:t>
            </a:r>
            <a:endParaRPr dirty="0"/>
          </a:p>
        </p:txBody>
      </p:sp>
      <p:sp>
        <p:nvSpPr>
          <p:cNvPr id="141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86861" indent="-386861">
              <a:defRPr sz="5200"/>
            </a:pPr>
            <a:r>
              <a:rPr dirty="0"/>
              <a:t>Traditional method</a:t>
            </a:r>
            <a:r>
              <a:rPr lang="en-US" dirty="0"/>
              <a:t>s</a:t>
            </a:r>
            <a:endParaRPr dirty="0"/>
          </a:p>
          <a:p>
            <a:pPr marL="1330959" lvl="1" indent="-594359"/>
            <a:r>
              <a:rPr dirty="0"/>
              <a:t>detecting and classifying mentions first --&gt; Task 1</a:t>
            </a:r>
          </a:p>
          <a:p>
            <a:pPr marL="1330959" lvl="1" indent="-594359"/>
            <a:r>
              <a:rPr dirty="0"/>
              <a:t>then extracting relations based on mentions --&gt; Task 2</a:t>
            </a:r>
          </a:p>
          <a:p>
            <a:pPr marL="1330959" lvl="1" indent="-594359"/>
            <a:r>
              <a:rPr dirty="0"/>
              <a:t>NER + RE pipeline system</a:t>
            </a:r>
          </a:p>
          <a:p>
            <a:pPr marL="1311932" lvl="1" indent="-575332"/>
            <a:endParaRPr dirty="0"/>
          </a:p>
          <a:p>
            <a:pPr marL="386861" indent="-386861">
              <a:defRPr sz="5200"/>
            </a:pPr>
            <a:r>
              <a:rPr sz="5200" dirty="0"/>
              <a:t>Instead, we propose a </a:t>
            </a:r>
            <a:r>
              <a:rPr sz="5200" dirty="0">
                <a:sym typeface="Calibri"/>
              </a:rPr>
              <a:t>two-step joint model</a:t>
            </a:r>
          </a:p>
          <a:p>
            <a:pPr marL="1330959" lvl="1" indent="-594359"/>
            <a:r>
              <a:rPr dirty="0"/>
              <a:t>handling with task1 and task2 simultaneously</a:t>
            </a:r>
          </a:p>
          <a:p>
            <a:pPr marL="1330959" lvl="1" indent="-594359"/>
            <a:r>
              <a:rPr dirty="0"/>
              <a:t>utilizing fine-grained triggers to obtain relation types directly</a:t>
            </a:r>
          </a:p>
          <a:p>
            <a:pPr marL="1330959" lvl="1" indent="-594359"/>
            <a:r>
              <a:rPr dirty="0"/>
              <a:t>our system achieves the highest F1-score in both two tasks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0098E6E-2405-453F-A526-EDFA86014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Related Challenges</a:t>
            </a:r>
          </a:p>
        </p:txBody>
      </p:sp>
      <p:sp>
        <p:nvSpPr>
          <p:cNvPr id="144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10000"/>
              </a:lnSpc>
              <a:defRPr sz="5200"/>
            </a:pPr>
            <a:r>
              <a:rPr dirty="0" err="1"/>
              <a:t>DDI</a:t>
            </a:r>
            <a:r>
              <a:rPr dirty="0"/>
              <a:t> Extraction 2011 task</a:t>
            </a:r>
          </a:p>
          <a:p>
            <a:pPr marL="1330959" lvl="1" indent="-594359">
              <a:lnSpc>
                <a:spcPct val="110000"/>
              </a:lnSpc>
            </a:pPr>
            <a:r>
              <a:rPr dirty="0"/>
              <a:t>Goal: detection of drug-drug interactions from biomedical texts</a:t>
            </a:r>
          </a:p>
          <a:p>
            <a:pPr marL="1330959" lvl="1" indent="-594359">
              <a:lnSpc>
                <a:spcPct val="110000"/>
              </a:lnSpc>
            </a:pPr>
            <a:r>
              <a:rPr dirty="0"/>
              <a:t>Relatively  simple  as  it only  focused  on  judging  whether  if  there contains  </a:t>
            </a:r>
            <a:r>
              <a:rPr dirty="0" err="1"/>
              <a:t>DDI</a:t>
            </a:r>
            <a:r>
              <a:rPr dirty="0"/>
              <a:t>  information  or  not  with  given drug-drug pairs in a sentence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4A4F16C-C38A-4F49-864F-2E2DEF92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5</a:t>
            </a:fld>
            <a:endParaRPr lang="en-US" altLang="zh-CN"/>
          </a:p>
        </p:txBody>
      </p:sp>
      <p:pic>
        <p:nvPicPr>
          <p:cNvPr id="145" name="图片 4" descr="图片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356" y="6875310"/>
            <a:ext cx="23424244" cy="4044735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文本框 6"/>
          <p:cNvSpPr txBox="1"/>
          <p:nvPr/>
        </p:nvSpPr>
        <p:spPr>
          <a:xfrm>
            <a:off x="9185788" y="11669386"/>
            <a:ext cx="6012424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/>
            </a:lvl1pPr>
          </a:lstStyle>
          <a:p>
            <a:r>
              <a:t>An instance in test set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标题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Related Challenges</a:t>
            </a:r>
          </a:p>
        </p:txBody>
      </p:sp>
      <p:sp>
        <p:nvSpPr>
          <p:cNvPr id="149" name="内容占位符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86861" indent="-386861">
              <a:lnSpc>
                <a:spcPct val="110000"/>
              </a:lnSpc>
              <a:defRPr sz="5200"/>
            </a:pPr>
            <a:r>
              <a:rPr dirty="0"/>
              <a:t>DDI Extraction 2013 task</a:t>
            </a:r>
          </a:p>
          <a:p>
            <a:pPr marL="1330959" lvl="1" indent="-594359">
              <a:lnSpc>
                <a:spcPct val="110000"/>
              </a:lnSpc>
            </a:pPr>
            <a:r>
              <a:rPr dirty="0"/>
              <a:t>Goal: the recognition and classification of drug names &amp; the extraction and classification of their interactions</a:t>
            </a:r>
          </a:p>
          <a:p>
            <a:pPr marL="1330959" lvl="1" indent="-594359">
              <a:lnSpc>
                <a:spcPct val="110000"/>
              </a:lnSpc>
            </a:pPr>
            <a:r>
              <a:rPr dirty="0"/>
              <a:t>Resembles task 1 and task 2 in TAC 2018, but there are many differences in detail:</a:t>
            </a:r>
          </a:p>
          <a:p>
            <a:pPr marL="1930400" lvl="2" indent="-457200">
              <a:lnSpc>
                <a:spcPct val="110000"/>
              </a:lnSpc>
              <a:defRPr sz="3600"/>
            </a:pPr>
            <a:r>
              <a:rPr dirty="0"/>
              <a:t>NER: it only requests to detect and classify drug types (4 subtypes), including label-drugs</a:t>
            </a:r>
          </a:p>
          <a:p>
            <a:pPr marL="1930400" lvl="2" indent="-457200">
              <a:lnSpc>
                <a:spcPct val="110000"/>
              </a:lnSpc>
              <a:defRPr sz="3600"/>
            </a:pPr>
            <a:r>
              <a:rPr dirty="0"/>
              <a:t>RE: it does not rely on the result of NER, in addition with disparate relation types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CC2236B-4160-48D8-A310-545490AA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6</a:t>
            </a:fld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System Architecture</a:t>
            </a:r>
          </a:p>
        </p:txBody>
      </p:sp>
      <p:sp>
        <p:nvSpPr>
          <p:cNvPr id="152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86861" indent="-386861">
              <a:spcBef>
                <a:spcPts val="3000"/>
              </a:spcBef>
              <a:defRPr sz="5200"/>
            </a:pPr>
            <a:r>
              <a:rPr dirty="0"/>
              <a:t>Fine-grained </a:t>
            </a:r>
            <a:r>
              <a:rPr dirty="0" err="1"/>
              <a:t>BIOHD</a:t>
            </a:r>
            <a:r>
              <a:rPr dirty="0"/>
              <a:t> tagging</a:t>
            </a:r>
          </a:p>
          <a:p>
            <a:pPr marL="386861" indent="-386861">
              <a:spcBef>
                <a:spcPts val="3000"/>
              </a:spcBef>
              <a:defRPr sz="5200"/>
            </a:pPr>
            <a:r>
              <a:rPr dirty="0"/>
              <a:t>Two-step joint model</a:t>
            </a:r>
          </a:p>
          <a:p>
            <a:pPr marL="1330960" lvl="1" indent="-594360">
              <a:spcBef>
                <a:spcPts val="3000"/>
              </a:spcBef>
            </a:pPr>
            <a:r>
              <a:rPr dirty="0"/>
              <a:t>Understand </a:t>
            </a:r>
            <a:r>
              <a:rPr dirty="0" err="1"/>
              <a:t>DDI</a:t>
            </a:r>
            <a:r>
              <a:rPr dirty="0"/>
              <a:t> tasks from human perspectives</a:t>
            </a:r>
          </a:p>
          <a:p>
            <a:pPr marL="1330960" lvl="1" indent="-594360">
              <a:spcBef>
                <a:spcPts val="3000"/>
              </a:spcBef>
            </a:pPr>
            <a:r>
              <a:rPr dirty="0"/>
              <a:t>Transform traditional </a:t>
            </a:r>
            <a:r>
              <a:rPr dirty="0" err="1"/>
              <a:t>NER</a:t>
            </a:r>
            <a:r>
              <a:rPr dirty="0"/>
              <a:t> + RE into a simple </a:t>
            </a:r>
            <a:r>
              <a:rPr dirty="0" err="1"/>
              <a:t>NER</a:t>
            </a:r>
            <a:r>
              <a:rPr dirty="0"/>
              <a:t> task</a:t>
            </a:r>
          </a:p>
          <a:p>
            <a:pPr marL="386861" indent="-386861">
              <a:spcBef>
                <a:spcPts val="3000"/>
              </a:spcBef>
              <a:defRPr sz="5200"/>
            </a:pPr>
            <a:r>
              <a:rPr dirty="0" err="1"/>
              <a:t>PK</a:t>
            </a:r>
            <a:r>
              <a:rPr dirty="0"/>
              <a:t> subtype classification</a:t>
            </a:r>
          </a:p>
          <a:p>
            <a:pPr marL="1330960" lvl="1" indent="-594360">
              <a:spcBef>
                <a:spcPts val="3000"/>
              </a:spcBef>
            </a:pPr>
            <a:r>
              <a:rPr dirty="0"/>
              <a:t>Dictionary-based method</a:t>
            </a:r>
          </a:p>
          <a:p>
            <a:pPr marL="1330960" lvl="1" indent="-594360">
              <a:spcBef>
                <a:spcPts val="3000"/>
              </a:spcBef>
            </a:pPr>
            <a:r>
              <a:rPr dirty="0"/>
              <a:t>Rule-based method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E5ED279-E178-4AB2-B343-3A15C15F7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7</a:t>
            </a:fld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System Architecture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7B520AD-EFC3-4054-BEC1-060EFCEA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8</a:t>
            </a:fld>
            <a:endParaRPr lang="en-US" altLang="zh-CN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87DA1E7-7E07-41F3-B47C-40DF579D6927}"/>
              </a:ext>
            </a:extLst>
          </p:cNvPr>
          <p:cNvSpPr txBox="1"/>
          <p:nvPr/>
        </p:nvSpPr>
        <p:spPr>
          <a:xfrm>
            <a:off x="3524495" y="3820674"/>
            <a:ext cx="17731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err="1"/>
              <a:t>Coadministration</a:t>
            </a:r>
            <a:r>
              <a:rPr kumimoji="1" lang="en-US" altLang="zh-CN" sz="2800" dirty="0"/>
              <a:t> of </a:t>
            </a:r>
            <a:r>
              <a:rPr kumimoji="1" lang="en-US" altLang="zh-CN" sz="2800" b="1" dirty="0">
                <a:solidFill>
                  <a:srgbClr val="FF0000"/>
                </a:solidFill>
              </a:rPr>
              <a:t>aspirin</a:t>
            </a:r>
            <a:r>
              <a:rPr kumimoji="1" lang="en-US" altLang="zh-CN" sz="2800" dirty="0"/>
              <a:t> , heparin and nitroglycerin will increase the blood pressure and heart rate </a:t>
            </a:r>
            <a:endParaRPr kumimoji="1" lang="zh-CN" altLang="en-US" sz="28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F011FB6-B4F6-43F2-A973-B9211AC8C9A9}"/>
              </a:ext>
            </a:extLst>
          </p:cNvPr>
          <p:cNvSpPr txBox="1"/>
          <p:nvPr/>
        </p:nvSpPr>
        <p:spPr>
          <a:xfrm>
            <a:off x="16552418" y="2971258"/>
            <a:ext cx="4266332" cy="611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>
                <a:solidFill>
                  <a:srgbClr val="FF0000"/>
                </a:solidFill>
              </a:rPr>
              <a:t> </a:t>
            </a:r>
            <a:r>
              <a:rPr kumimoji="1" lang="en-US" altLang="zh-CN" sz="2800" dirty="0">
                <a:solidFill>
                  <a:srgbClr val="FF0000"/>
                </a:solidFill>
              </a:rPr>
              <a:t>Label Drug:</a:t>
            </a:r>
            <a:r>
              <a:rPr kumimoji="1" lang="zh-CN" altLang="en-US" sz="2800" dirty="0">
                <a:solidFill>
                  <a:srgbClr val="FF0000"/>
                </a:solidFill>
              </a:rPr>
              <a:t> </a:t>
            </a:r>
            <a:r>
              <a:rPr kumimoji="1" lang="en-US" altLang="zh-CN" sz="2800" dirty="0">
                <a:solidFill>
                  <a:srgbClr val="FF0000"/>
                </a:solidFill>
              </a:rPr>
              <a:t>aspirin</a:t>
            </a:r>
            <a:endParaRPr kumimoji="1" lang="zh-CN" altLang="en-US" sz="2800" dirty="0"/>
          </a:p>
        </p:txBody>
      </p:sp>
      <p:cxnSp>
        <p:nvCxnSpPr>
          <p:cNvPr id="9" name="直线箭头连接符 7">
            <a:extLst>
              <a:ext uri="{FF2B5EF4-FFF2-40B4-BE49-F238E27FC236}">
                <a16:creationId xmlns:a16="http://schemas.microsoft.com/office/drawing/2014/main" id="{866EE1A7-85C4-4CB5-A341-EDEAA0A3FA71}"/>
              </a:ext>
            </a:extLst>
          </p:cNvPr>
          <p:cNvCxnSpPr/>
          <p:nvPr/>
        </p:nvCxnSpPr>
        <p:spPr>
          <a:xfrm>
            <a:off x="12077972" y="4470729"/>
            <a:ext cx="0" cy="6464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0AD31F5F-162B-49B5-BEFB-39177D9893CF}"/>
              </a:ext>
            </a:extLst>
          </p:cNvPr>
          <p:cNvSpPr txBox="1"/>
          <p:nvPr/>
        </p:nvSpPr>
        <p:spPr>
          <a:xfrm>
            <a:off x="3524495" y="5117151"/>
            <a:ext cx="17731294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zh-CN" sz="2800" dirty="0" err="1"/>
              <a:t>Coadministration</a:t>
            </a:r>
            <a:r>
              <a:rPr kumimoji="1" lang="en-US" altLang="zh-CN" sz="2800" dirty="0"/>
              <a:t> of </a:t>
            </a:r>
            <a:r>
              <a:rPr kumimoji="1" lang="en-US" altLang="zh-CN" sz="2800" b="1" dirty="0">
                <a:solidFill>
                  <a:srgbClr val="FF0000"/>
                </a:solidFill>
              </a:rPr>
              <a:t>aspirin</a:t>
            </a:r>
            <a:r>
              <a:rPr kumimoji="1" lang="en-US" altLang="zh-CN" sz="2800" dirty="0"/>
              <a:t> , </a:t>
            </a:r>
            <a:r>
              <a:rPr kumimoji="1" lang="en-US" altLang="zh-CN" sz="2800" b="1" dirty="0">
                <a:solidFill>
                  <a:schemeClr val="accent2"/>
                </a:solidFill>
              </a:rPr>
              <a:t>heparin</a:t>
            </a:r>
            <a:r>
              <a:rPr kumimoji="1" lang="en-US" altLang="zh-CN" sz="2800" dirty="0"/>
              <a:t> and </a:t>
            </a:r>
            <a:r>
              <a:rPr kumimoji="1" lang="en-US" altLang="zh-CN" sz="2800" b="1" dirty="0">
                <a:solidFill>
                  <a:schemeClr val="accent2"/>
                </a:solidFill>
              </a:rPr>
              <a:t>nitroglycerin</a:t>
            </a:r>
            <a:r>
              <a:rPr kumimoji="1" lang="en-US" altLang="zh-CN" sz="2800" dirty="0"/>
              <a:t> will increase the blood pressure and heart rate </a:t>
            </a:r>
            <a:endParaRPr kumimoji="1" lang="zh-CN" altLang="en-US" sz="28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14C447D-3FD1-4A73-927A-DAB2CD9B52EE}"/>
              </a:ext>
            </a:extLst>
          </p:cNvPr>
          <p:cNvSpPr txBox="1"/>
          <p:nvPr/>
        </p:nvSpPr>
        <p:spPr>
          <a:xfrm>
            <a:off x="12390142" y="4470729"/>
            <a:ext cx="4807428" cy="5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/>
              <a:t>1</a:t>
            </a:r>
            <a:r>
              <a:rPr kumimoji="1" lang="en-US" altLang="zh-CN" sz="2800" baseline="30000" dirty="0"/>
              <a:t>st</a:t>
            </a:r>
            <a:r>
              <a:rPr kumimoji="1" lang="en-US" altLang="zh-CN" sz="2800" dirty="0"/>
              <a:t>  step tagging model</a:t>
            </a:r>
            <a:endParaRPr kumimoji="1" lang="zh-CN" altLang="en-US" sz="2800" dirty="0"/>
          </a:p>
        </p:txBody>
      </p:sp>
      <p:cxnSp>
        <p:nvCxnSpPr>
          <p:cNvPr id="12" name="直线箭头连接符 14">
            <a:extLst>
              <a:ext uri="{FF2B5EF4-FFF2-40B4-BE49-F238E27FC236}">
                <a16:creationId xmlns:a16="http://schemas.microsoft.com/office/drawing/2014/main" id="{1E36073E-543C-4117-9BDD-73930FB9551E}"/>
              </a:ext>
            </a:extLst>
          </p:cNvPr>
          <p:cNvCxnSpPr>
            <a:cxnSpLocks/>
          </p:cNvCxnSpPr>
          <p:nvPr/>
        </p:nvCxnSpPr>
        <p:spPr>
          <a:xfrm flipH="1">
            <a:off x="5896992" y="5728381"/>
            <a:ext cx="2765744" cy="9981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6">
            <a:extLst>
              <a:ext uri="{FF2B5EF4-FFF2-40B4-BE49-F238E27FC236}">
                <a16:creationId xmlns:a16="http://schemas.microsoft.com/office/drawing/2014/main" id="{3B8C8874-817B-4698-821C-26B77465F65E}"/>
              </a:ext>
            </a:extLst>
          </p:cNvPr>
          <p:cNvCxnSpPr>
            <a:cxnSpLocks/>
          </p:cNvCxnSpPr>
          <p:nvPr/>
        </p:nvCxnSpPr>
        <p:spPr>
          <a:xfrm>
            <a:off x="11035233" y="5728381"/>
            <a:ext cx="7306965" cy="9087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DBFC90A3-6E17-4EA6-957E-0FE437811F80}"/>
              </a:ext>
            </a:extLst>
          </p:cNvPr>
          <p:cNvSpPr txBox="1"/>
          <p:nvPr/>
        </p:nvSpPr>
        <p:spPr>
          <a:xfrm>
            <a:off x="2005263" y="6749514"/>
            <a:ext cx="1304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err="1"/>
              <a:t>Coadministration</a:t>
            </a:r>
            <a:r>
              <a:rPr kumimoji="1" lang="en-US" altLang="zh-CN" sz="2000" dirty="0"/>
              <a:t> of aspirin , </a:t>
            </a:r>
            <a:r>
              <a:rPr kumimoji="1" lang="en-US" altLang="zh-CN" sz="2000" b="1" dirty="0">
                <a:solidFill>
                  <a:schemeClr val="accent2"/>
                </a:solidFill>
              </a:rPr>
              <a:t>heparin</a:t>
            </a:r>
            <a:r>
              <a:rPr kumimoji="1" lang="en-US" altLang="zh-CN" sz="2000" dirty="0"/>
              <a:t> and nitroglycerin will increase the blood pressure and heart rate </a:t>
            </a:r>
            <a:endParaRPr kumimoji="1" lang="zh-CN" altLang="en-US" sz="20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6348C1C-5F6B-4D56-9ABF-9A983FA4311C}"/>
              </a:ext>
            </a:extLst>
          </p:cNvPr>
          <p:cNvSpPr txBox="1"/>
          <p:nvPr/>
        </p:nvSpPr>
        <p:spPr>
          <a:xfrm>
            <a:off x="16796085" y="7256131"/>
            <a:ext cx="2966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mr-IN" altLang="zh-CN" sz="2800" dirty="0"/>
              <a:t>………</a:t>
            </a:r>
            <a:endParaRPr kumimoji="1" lang="zh-CN" altLang="en-US" sz="2800" dirty="0"/>
          </a:p>
          <a:p>
            <a:r>
              <a:rPr kumimoji="1" lang="mr-IN" altLang="zh-CN" sz="2800" dirty="0"/>
              <a:t>………</a:t>
            </a:r>
            <a:endParaRPr kumimoji="1" lang="en-US" altLang="zh-CN" sz="2800" dirty="0"/>
          </a:p>
          <a:p>
            <a:r>
              <a:rPr kumimoji="1" lang="mr-IN" altLang="zh-CN" sz="2800" dirty="0"/>
              <a:t>………</a:t>
            </a:r>
            <a:endParaRPr kumimoji="1" lang="zh-CN" altLang="en-US" sz="2800" dirty="0"/>
          </a:p>
        </p:txBody>
      </p:sp>
      <p:cxnSp>
        <p:nvCxnSpPr>
          <p:cNvPr id="16" name="直线箭头连接符 22">
            <a:extLst>
              <a:ext uri="{FF2B5EF4-FFF2-40B4-BE49-F238E27FC236}">
                <a16:creationId xmlns:a16="http://schemas.microsoft.com/office/drawing/2014/main" id="{3A63036C-C0B0-4CDF-A5C0-CD35D0A1EB32}"/>
              </a:ext>
            </a:extLst>
          </p:cNvPr>
          <p:cNvCxnSpPr/>
          <p:nvPr/>
        </p:nvCxnSpPr>
        <p:spPr>
          <a:xfrm>
            <a:off x="6975108" y="7287214"/>
            <a:ext cx="0" cy="6464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8EC347C4-42AF-4C84-BAD5-B636B232EC18}"/>
              </a:ext>
            </a:extLst>
          </p:cNvPr>
          <p:cNvSpPr txBox="1"/>
          <p:nvPr/>
        </p:nvSpPr>
        <p:spPr>
          <a:xfrm>
            <a:off x="7104544" y="7312484"/>
            <a:ext cx="4807428" cy="5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/>
              <a:t>2</a:t>
            </a:r>
            <a:r>
              <a:rPr kumimoji="1" lang="en-US" altLang="zh-CN" sz="2800" baseline="30000" dirty="0"/>
              <a:t>nd</a:t>
            </a:r>
            <a:r>
              <a:rPr kumimoji="1" lang="en-US" altLang="zh-CN" sz="2800" dirty="0"/>
              <a:t>  step tagging model</a:t>
            </a:r>
            <a:endParaRPr kumimoji="1" lang="zh-CN" altLang="en-US" sz="28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5C72531-AB76-447E-AD86-A3BB37DDA283}"/>
              </a:ext>
            </a:extLst>
          </p:cNvPr>
          <p:cNvSpPr txBox="1"/>
          <p:nvPr/>
        </p:nvSpPr>
        <p:spPr>
          <a:xfrm>
            <a:off x="2005262" y="7995183"/>
            <a:ext cx="1304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err="1"/>
              <a:t>Coadministration</a:t>
            </a:r>
            <a:r>
              <a:rPr kumimoji="1" lang="en-US" altLang="zh-CN" sz="2000" dirty="0"/>
              <a:t> of aspirin , </a:t>
            </a:r>
            <a:r>
              <a:rPr kumimoji="1" lang="en-US" altLang="zh-CN" sz="2000" b="1" dirty="0">
                <a:solidFill>
                  <a:schemeClr val="accent2"/>
                </a:solidFill>
              </a:rPr>
              <a:t>heparin</a:t>
            </a:r>
            <a:r>
              <a:rPr kumimoji="1" lang="en-US" altLang="zh-CN" sz="2000" dirty="0"/>
              <a:t> and nitroglycerin will </a:t>
            </a:r>
            <a:r>
              <a:rPr kumimoji="1" lang="en-US" altLang="zh-CN" sz="2000" b="1" dirty="0">
                <a:solidFill>
                  <a:schemeClr val="accent1">
                    <a:lumMod val="75000"/>
                  </a:schemeClr>
                </a:solidFill>
              </a:rPr>
              <a:t>increase the blood pressure</a:t>
            </a:r>
            <a:r>
              <a:rPr kumimoji="1" lang="en-US" altLang="zh-CN" sz="2000" b="1" dirty="0"/>
              <a:t> </a:t>
            </a:r>
            <a:r>
              <a:rPr kumimoji="1" lang="en-US" altLang="zh-CN" sz="2000" dirty="0"/>
              <a:t>and </a:t>
            </a:r>
            <a:r>
              <a:rPr kumimoji="1" lang="en-US" altLang="zh-CN" sz="2000" b="1" dirty="0">
                <a:solidFill>
                  <a:schemeClr val="accent1">
                    <a:lumMod val="75000"/>
                  </a:schemeClr>
                </a:solidFill>
              </a:rPr>
              <a:t>heart rate </a:t>
            </a:r>
            <a:endParaRPr kumimoji="1" lang="zh-CN" alt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07568290-7854-49EA-BEBF-7AE2B077B8A7}"/>
              </a:ext>
            </a:extLst>
          </p:cNvPr>
          <p:cNvSpPr txBox="1"/>
          <p:nvPr/>
        </p:nvSpPr>
        <p:spPr>
          <a:xfrm>
            <a:off x="2005260" y="9570012"/>
            <a:ext cx="1304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err="1"/>
              <a:t>Coadministration</a:t>
            </a:r>
            <a:r>
              <a:rPr kumimoji="1" lang="en-US" altLang="zh-CN" sz="2000" dirty="0"/>
              <a:t> of aspirin , </a:t>
            </a:r>
            <a:r>
              <a:rPr kumimoji="1" lang="en-US" altLang="zh-CN" sz="2000" b="1" dirty="0">
                <a:solidFill>
                  <a:schemeClr val="accent2"/>
                </a:solidFill>
              </a:rPr>
              <a:t>heparin</a:t>
            </a:r>
            <a:r>
              <a:rPr kumimoji="1" lang="en-US" altLang="zh-CN" sz="2000" dirty="0"/>
              <a:t> and nitroglycerin will increase the blood pressure and heart rate </a:t>
            </a:r>
            <a:endParaRPr kumimoji="1" lang="zh-CN" altLang="en-US" sz="2000" dirty="0"/>
          </a:p>
        </p:txBody>
      </p:sp>
      <p:cxnSp>
        <p:nvCxnSpPr>
          <p:cNvPr id="20" name="直线箭头连接符 26">
            <a:extLst>
              <a:ext uri="{FF2B5EF4-FFF2-40B4-BE49-F238E27FC236}">
                <a16:creationId xmlns:a16="http://schemas.microsoft.com/office/drawing/2014/main" id="{C79DAAA3-DB5E-440D-8C42-4FFB59352408}"/>
              </a:ext>
            </a:extLst>
          </p:cNvPr>
          <p:cNvCxnSpPr/>
          <p:nvPr/>
        </p:nvCxnSpPr>
        <p:spPr>
          <a:xfrm>
            <a:off x="6983023" y="10111726"/>
            <a:ext cx="0" cy="6464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507B908A-4C09-4F00-A813-A79245B99E8B}"/>
              </a:ext>
            </a:extLst>
          </p:cNvPr>
          <p:cNvSpPr txBox="1"/>
          <p:nvPr/>
        </p:nvSpPr>
        <p:spPr>
          <a:xfrm>
            <a:off x="7120578" y="10103612"/>
            <a:ext cx="7382964" cy="5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/>
              <a:t>2</a:t>
            </a:r>
            <a:r>
              <a:rPr kumimoji="1" lang="en-US" altLang="zh-CN" sz="2800" baseline="30000" dirty="0"/>
              <a:t>nd</a:t>
            </a:r>
            <a:r>
              <a:rPr kumimoji="1" lang="en-US" altLang="zh-CN" sz="2800" dirty="0"/>
              <a:t>  step tagging model for PD real trigger </a:t>
            </a:r>
            <a:endParaRPr kumimoji="1" lang="zh-CN" altLang="en-US" sz="2800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A2AF6AF1-6A0C-448A-BA1A-F6A363D8FD70}"/>
              </a:ext>
            </a:extLst>
          </p:cNvPr>
          <p:cNvSpPr txBox="1"/>
          <p:nvPr/>
        </p:nvSpPr>
        <p:spPr>
          <a:xfrm>
            <a:off x="2005265" y="10746021"/>
            <a:ext cx="1304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err="1"/>
              <a:t>Coadministration</a:t>
            </a:r>
            <a:r>
              <a:rPr kumimoji="1" lang="en-US" altLang="zh-CN" sz="2000" dirty="0"/>
              <a:t> of aspirin , </a:t>
            </a:r>
            <a:r>
              <a:rPr kumimoji="1" lang="en-US" altLang="zh-CN" sz="2000" b="1" dirty="0">
                <a:solidFill>
                  <a:schemeClr val="accent2"/>
                </a:solidFill>
              </a:rPr>
              <a:t>heparin</a:t>
            </a:r>
            <a:r>
              <a:rPr kumimoji="1" lang="en-US" altLang="zh-CN" sz="2000" dirty="0"/>
              <a:t> and nitroglycerin will </a:t>
            </a:r>
            <a:r>
              <a:rPr kumimoji="1" lang="en-US" altLang="zh-CN" sz="2000" b="1" dirty="0">
                <a:solidFill>
                  <a:schemeClr val="accent1">
                    <a:lumMod val="75000"/>
                  </a:schemeClr>
                </a:solidFill>
              </a:rPr>
              <a:t>increase</a:t>
            </a:r>
            <a:r>
              <a:rPr kumimoji="1" lang="en-US" altLang="zh-CN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kumimoji="1" lang="en-US" altLang="zh-CN" sz="2000" dirty="0"/>
              <a:t>the blood pressure and heart rate </a:t>
            </a:r>
            <a:endParaRPr kumimoji="1" lang="zh-CN" altLang="en-US" sz="2000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A214D2EB-9095-4CF9-A013-0E681C0679DA}"/>
              </a:ext>
            </a:extLst>
          </p:cNvPr>
          <p:cNvSpPr/>
          <p:nvPr/>
        </p:nvSpPr>
        <p:spPr>
          <a:xfrm>
            <a:off x="1676400" y="6814583"/>
            <a:ext cx="12344400" cy="476781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865CE9D-1A79-47E7-B928-81065C98BD25}"/>
              </a:ext>
            </a:extLst>
          </p:cNvPr>
          <p:cNvSpPr/>
          <p:nvPr/>
        </p:nvSpPr>
        <p:spPr>
          <a:xfrm>
            <a:off x="14363969" y="6814582"/>
            <a:ext cx="6891820" cy="476781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标题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Input Features</a:t>
            </a:r>
            <a:r>
              <a:rPr lang="en-US" dirty="0"/>
              <a:t> (1</a:t>
            </a:r>
            <a:r>
              <a:rPr lang="en-US" baseline="30000" dirty="0"/>
              <a:t>st</a:t>
            </a:r>
            <a:r>
              <a:rPr lang="en-US" dirty="0"/>
              <a:t> step)</a:t>
            </a:r>
            <a:endParaRPr dirty="0"/>
          </a:p>
        </p:txBody>
      </p:sp>
      <p:sp>
        <p:nvSpPr>
          <p:cNvPr id="158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457200">
              <a:defRPr sz="4800"/>
            </a:pPr>
            <a:r>
              <a:rPr dirty="0"/>
              <a:t>Features </a:t>
            </a:r>
            <a:r>
              <a:rPr lang="en-US" altLang="zh-CN" dirty="0"/>
              <a:t>used </a:t>
            </a:r>
            <a:r>
              <a:rPr dirty="0"/>
              <a:t>in </a:t>
            </a:r>
            <a:r>
              <a:rPr lang="en-US" dirty="0"/>
              <a:t>the </a:t>
            </a:r>
            <a:r>
              <a:rPr dirty="0"/>
              <a:t>first step</a:t>
            </a:r>
          </a:p>
          <a:p>
            <a:pPr marL="1330959" lvl="1" indent="-594359"/>
            <a:r>
              <a:rPr dirty="0"/>
              <a:t>word </a:t>
            </a:r>
            <a:r>
              <a:rPr dirty="0" err="1"/>
              <a:t>embeddings</a:t>
            </a:r>
            <a:r>
              <a:rPr lang="en-US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pubmed</a:t>
            </a:r>
            <a:r>
              <a:rPr lang="en-US" altLang="zh-CN" dirty="0"/>
              <a:t> + PMC + Google </a:t>
            </a:r>
            <a:r>
              <a:rPr lang="en-US" altLang="zh-CN" dirty="0" err="1"/>
              <a:t>w2v</a:t>
            </a:r>
            <a:r>
              <a:rPr lang="en-US" altLang="zh-CN" dirty="0"/>
              <a:t>, pre-trained)</a:t>
            </a:r>
            <a:endParaRPr dirty="0"/>
          </a:p>
          <a:p>
            <a:pPr marL="1330959" lvl="1" indent="-594359"/>
            <a:r>
              <a:rPr dirty="0"/>
              <a:t>char </a:t>
            </a:r>
            <a:r>
              <a:rPr dirty="0" err="1"/>
              <a:t>embedding</a:t>
            </a:r>
            <a:r>
              <a:rPr lang="en-US" dirty="0" err="1"/>
              <a:t>s</a:t>
            </a:r>
            <a:endParaRPr lang="en-US" dirty="0"/>
          </a:p>
          <a:p>
            <a:pPr marL="1330959" lvl="1" indent="-594359"/>
            <a:r>
              <a:rPr lang="en-US" dirty="0"/>
              <a:t>hand-crafted features</a:t>
            </a:r>
            <a:endParaRPr dirty="0"/>
          </a:p>
          <a:p>
            <a:pPr marL="1930400" lvl="2" indent="-457200">
              <a:defRPr sz="3600"/>
            </a:pPr>
            <a:r>
              <a:rPr b="1" dirty="0"/>
              <a:t>UPPER</a:t>
            </a:r>
            <a:r>
              <a:rPr dirty="0"/>
              <a:t>: letters of the word are capitalized</a:t>
            </a:r>
          </a:p>
          <a:p>
            <a:pPr marL="1930400" lvl="2" indent="-457200">
              <a:defRPr sz="3600"/>
            </a:pPr>
            <a:r>
              <a:rPr b="1" dirty="0"/>
              <a:t>LOWER</a:t>
            </a:r>
            <a:r>
              <a:rPr dirty="0"/>
              <a:t>: letters of the word are lowercase</a:t>
            </a:r>
          </a:p>
          <a:p>
            <a:pPr marL="1930400" lvl="2" indent="-457200">
              <a:defRPr sz="3600"/>
            </a:pPr>
            <a:r>
              <a:rPr b="1" dirty="0"/>
              <a:t>UPPER_FIRST</a:t>
            </a:r>
            <a:r>
              <a:rPr dirty="0"/>
              <a:t>: only the first letter of the word is capitalized</a:t>
            </a:r>
          </a:p>
          <a:p>
            <a:pPr marL="1930400" lvl="2" indent="-457200">
              <a:defRPr sz="3600"/>
            </a:pPr>
            <a:r>
              <a:rPr b="1" dirty="0"/>
              <a:t>NUM_PUNC</a:t>
            </a:r>
            <a:r>
              <a:rPr dirty="0"/>
              <a:t>: number, punctuation or their combination, e.g. 86%</a:t>
            </a:r>
            <a:endParaRPr lang="en-US" dirty="0"/>
          </a:p>
          <a:p>
            <a:pPr marL="1930400" lvl="2" indent="-457200">
              <a:defRPr sz="3600"/>
            </a:pPr>
            <a:r>
              <a:rPr dirty="0"/>
              <a:t>label-drug position</a:t>
            </a:r>
          </a:p>
          <a:p>
            <a:pPr marL="2844800" lvl="3">
              <a:defRPr sz="3600"/>
            </a:pPr>
            <a:r>
              <a:rPr dirty="0"/>
              <a:t>defining distance as the number of words between label-drug and current word</a:t>
            </a:r>
          </a:p>
          <a:p>
            <a:pPr marL="2844800" lvl="3">
              <a:defRPr sz="3600"/>
            </a:pPr>
            <a:r>
              <a:rPr dirty="0"/>
              <a:t>mapping distance to coarse-grained feature value according to pre-defined intervals</a:t>
            </a:r>
          </a:p>
          <a:p>
            <a:pPr marL="2844800" lvl="3">
              <a:defRPr sz="3600"/>
            </a:pPr>
            <a:r>
              <a:rPr dirty="0"/>
              <a:t>setting position value as a fixed value if label-drug does not exist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ADBE144-74D1-48B4-B6CD-4370AD6A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CN" smtClean="0"/>
              <a:t>9</a:t>
            </a:fld>
            <a:endParaRPr lang="en-US" altLang="zh-CN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itorial">
  <a:themeElements>
    <a:clrScheme name="Editorial">
      <a:dk1>
        <a:srgbClr val="000000"/>
      </a:dk1>
      <a:lt1>
        <a:srgbClr val="FFFFFF"/>
      </a:lt1>
      <a:dk2>
        <a:srgbClr val="615F5C"/>
      </a:dk2>
      <a:lt2>
        <a:srgbClr val="D6D3CB"/>
      </a:lt2>
      <a:accent1>
        <a:srgbClr val="4D76A4"/>
      </a:accent1>
      <a:accent2>
        <a:srgbClr val="729460"/>
      </a:accent2>
      <a:accent3>
        <a:srgbClr val="D6AD40"/>
      </a:accent3>
      <a:accent4>
        <a:srgbClr val="DC7D39"/>
      </a:accent4>
      <a:accent5>
        <a:srgbClr val="C36061"/>
      </a:accent5>
      <a:accent6>
        <a:srgbClr val="7E649B"/>
      </a:accent6>
      <a:hlink>
        <a:srgbClr val="0000FF"/>
      </a:hlink>
      <a:folHlink>
        <a:srgbClr val="FF00FF"/>
      </a:folHlink>
    </a:clrScheme>
    <a:fontScheme name="Editorial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>
              <a:hueOff val="109193"/>
              <a:satOff val="-4874"/>
              <a:lumOff val="12971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1464</Words>
  <Application>Microsoft Office PowerPoint</Application>
  <PresentationFormat>自定义</PresentationFormat>
  <Paragraphs>326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9" baseType="lpstr">
      <vt:lpstr>Helvetica Light</vt:lpstr>
      <vt:lpstr>Helvetica Neue</vt:lpstr>
      <vt:lpstr>Helvetica Neue Light</vt:lpstr>
      <vt:lpstr>Helvetica Neue Medium</vt:lpstr>
      <vt:lpstr>等线</vt:lpstr>
      <vt:lpstr>等线 Light</vt:lpstr>
      <vt:lpstr>Arial</vt:lpstr>
      <vt:lpstr>Calibri</vt:lpstr>
      <vt:lpstr>Calibri Light</vt:lpstr>
      <vt:lpstr>Helvetica</vt:lpstr>
      <vt:lpstr>Mangal</vt:lpstr>
      <vt:lpstr>Wingdings</vt:lpstr>
      <vt:lpstr>Office 主题​​</vt:lpstr>
      <vt:lpstr>Two-Step Joint Model for  Drug-Drug Interaction Extraction</vt:lpstr>
      <vt:lpstr>The HIKE_DCD_ZJU Team</vt:lpstr>
      <vt:lpstr>TAC 2018 DDI Challenge</vt:lpstr>
      <vt:lpstr>TAC 2018 DDI Challenge</vt:lpstr>
      <vt:lpstr>Related Challenges</vt:lpstr>
      <vt:lpstr>Related Challenges</vt:lpstr>
      <vt:lpstr>System Architecture</vt:lpstr>
      <vt:lpstr>System Architecture</vt:lpstr>
      <vt:lpstr>Input Features (1st step)</vt:lpstr>
      <vt:lpstr>Input Features (2nd step)</vt:lpstr>
      <vt:lpstr>Tagging Schema</vt:lpstr>
      <vt:lpstr>Tagging Schema</vt:lpstr>
      <vt:lpstr>Tagging Model</vt:lpstr>
      <vt:lpstr>Tagging Model</vt:lpstr>
      <vt:lpstr>Hyperparameter Settings</vt:lpstr>
      <vt:lpstr>PK Subtype Classification</vt:lpstr>
      <vt:lpstr>PK Subtype Classification</vt:lpstr>
      <vt:lpstr>PK Subtype Classification</vt:lpstr>
      <vt:lpstr>PK Subtype Classification</vt:lpstr>
      <vt:lpstr>Data and Extra Resources</vt:lpstr>
      <vt:lpstr>Data and Extra Resources</vt:lpstr>
      <vt:lpstr>Final Submission</vt:lpstr>
      <vt:lpstr>Final Submission</vt:lpstr>
      <vt:lpstr>Final Submission</vt:lpstr>
      <vt:lpstr>Results</vt:lpstr>
      <vt:lpstr>Thanks for Your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Two-Step Joint Model for Drug-Drug Interaction Extraction</dc:title>
  <dc:creator>Siliang Tang</dc:creator>
  <cp:lastModifiedBy>Tang Siliang</cp:lastModifiedBy>
  <cp:revision>45</cp:revision>
  <dcterms:modified xsi:type="dcterms:W3CDTF">2018-11-12T15:35:23Z</dcterms:modified>
</cp:coreProperties>
</file>