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13" r:id="rId1"/>
  </p:sldMasterIdLst>
  <p:handoutMasterIdLst>
    <p:handoutMasterId r:id="rId21"/>
  </p:handoutMasterIdLst>
  <p:sldIdLst>
    <p:sldId id="258" r:id="rId2"/>
    <p:sldId id="259" r:id="rId3"/>
    <p:sldId id="269" r:id="rId4"/>
    <p:sldId id="270" r:id="rId5"/>
    <p:sldId id="260" r:id="rId6"/>
    <p:sldId id="272" r:id="rId7"/>
    <p:sldId id="267" r:id="rId8"/>
    <p:sldId id="273" r:id="rId9"/>
    <p:sldId id="277" r:id="rId10"/>
    <p:sldId id="261" r:id="rId11"/>
    <p:sldId id="279" r:id="rId12"/>
    <p:sldId id="280" r:id="rId13"/>
    <p:sldId id="262" r:id="rId14"/>
    <p:sldId id="278" r:id="rId15"/>
    <p:sldId id="281" r:id="rId16"/>
    <p:sldId id="283" r:id="rId17"/>
    <p:sldId id="263" r:id="rId18"/>
    <p:sldId id="275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86"/>
  </p:normalViewPr>
  <p:slideViewPr>
    <p:cSldViewPr snapToGrid="0" snapToObjects="1">
      <p:cViewPr>
        <p:scale>
          <a:sx n="92" d="100"/>
          <a:sy n="92" d="100"/>
        </p:scale>
        <p:origin x="40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54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AA0D1-73C3-0C4D-BA27-478DA156F36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AF25D-24A7-E943-BCD0-4F84D9B5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IBM Research</a:t>
            </a:r>
          </a:p>
        </p:txBody>
      </p:sp>
    </p:spTree>
    <p:extLst>
      <p:ext uri="{BB962C8B-B14F-4D97-AF65-F5344CB8AC3E}">
        <p14:creationId xmlns:p14="http://schemas.microsoft.com/office/powerpoint/2010/main" val="4101685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067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3481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1186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0378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0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65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77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15ED-3AB4-9547-B637-0880E2F59384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640-03D5-E04E-B673-38A18B97A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4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3715ED-3AB4-9547-B637-0880E2F59384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IBM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2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4" r:id="rId1"/>
    <p:sldLayoutId id="2147484615" r:id="rId2"/>
    <p:sldLayoutId id="2147484616" r:id="rId3"/>
    <p:sldLayoutId id="2147484617" r:id="rId4"/>
    <p:sldLayoutId id="2147484618" r:id="rId5"/>
    <p:sldLayoutId id="2147484619" r:id="rId6"/>
    <p:sldLayoutId id="2147484620" r:id="rId7"/>
    <p:sldLayoutId id="2147484621" r:id="rId8"/>
    <p:sldLayoutId id="2147484622" r:id="rId9"/>
    <p:sldLayoutId id="2147484623" r:id="rId10"/>
    <p:sldLayoutId id="214748462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182" y="1884219"/>
            <a:ext cx="9916015" cy="1343890"/>
          </a:xfrm>
        </p:spPr>
        <p:txBody>
          <a:bodyPr>
            <a:noAutofit/>
          </a:bodyPr>
          <a:lstStyle/>
          <a:p>
            <a:pPr algn="ctr"/>
            <a:r>
              <a:rPr lang="en-US" sz="3000" b="0" i="0" u="none" strike="noStrike" dirty="0" smtClean="0">
                <a:solidFill>
                  <a:schemeClr val="bg2">
                    <a:lumMod val="50000"/>
                  </a:schemeClr>
                </a:solidFill>
              </a:rPr>
              <a:t>IBM Research System at TAC 2017</a:t>
            </a:r>
            <a:br>
              <a:rPr lang="en-US" sz="3000" b="0" i="0" u="none" strike="noStrike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000" b="0" i="0" u="none" strike="noStrike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3000" b="0" i="0" u="none" strike="noStrike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000" b="0" i="0" u="none" strike="noStrike" dirty="0" smtClean="0">
                <a:solidFill>
                  <a:schemeClr val="bg2">
                    <a:lumMod val="50000"/>
                  </a:schemeClr>
                </a:solidFill>
              </a:rPr>
              <a:t>Adverse Drug Reactions Extraction from Drug Labels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55438"/>
              </p:ext>
            </p:extLst>
          </p:nvPr>
        </p:nvGraphicFramePr>
        <p:xfrm>
          <a:off x="6885709" y="4810035"/>
          <a:ext cx="5112328" cy="1310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12328"/>
              </a:tblGrid>
              <a:tr h="117513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Bharath Dandala</a:t>
                      </a:r>
                      <a:r>
                        <a:rPr lang="en-US" sz="200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en-US" sz="20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bdand@us.ibm.com)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Diwakar Mahajan</a:t>
                      </a:r>
                      <a:r>
                        <a:rPr lang="en-US" sz="200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en-US" sz="20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dmahaja@us.ibm.com)</a:t>
                      </a:r>
                    </a:p>
                    <a:p>
                      <a:r>
                        <a:rPr lang="en-US" sz="20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Murthy Devarakonda</a:t>
                      </a:r>
                      <a:r>
                        <a:rPr lang="en-US" sz="2000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en-US" sz="20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mdev@us.ibm.com)</a:t>
                      </a:r>
                    </a:p>
                    <a:p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8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304770"/>
            <a:ext cx="10601498" cy="69923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Concept Extraction Architecture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200151"/>
            <a:ext cx="9251789" cy="4668838"/>
          </a:xfrm>
        </p:spPr>
      </p:pic>
      <p:sp>
        <p:nvSpPr>
          <p:cNvPr id="6" name="Rectangle 5"/>
          <p:cNvSpPr/>
          <p:nvPr/>
        </p:nvSpPr>
        <p:spPr>
          <a:xfrm>
            <a:off x="995424" y="1100139"/>
            <a:ext cx="5291076" cy="4964996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olid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6486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304770"/>
            <a:ext cx="10601498" cy="69923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Concept Extraction Architecture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108364"/>
            <a:ext cx="10934007" cy="476073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Our concept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extraction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architecture contains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two sub-models, namely, </a:t>
            </a:r>
          </a:p>
          <a:p>
            <a:pPr>
              <a:buFont typeface="Wingdings" charset="2"/>
              <a:buChar char="Ø"/>
            </a:pPr>
            <a:r>
              <a:rPr lang="en-US" sz="1800" i="1" dirty="0" smtClean="0">
                <a:solidFill>
                  <a:schemeClr val="bg1">
                    <a:lumMod val="75000"/>
                  </a:schemeClr>
                </a:solidFill>
              </a:rPr>
              <a:t>Sequence</a:t>
            </a:r>
            <a:r>
              <a:rPr lang="en-US" sz="18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bg1">
                    <a:lumMod val="75000"/>
                  </a:schemeClr>
                </a:solidFill>
              </a:rPr>
              <a:t>Labelling sub-model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: A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sequence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labeling model  that labels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each word of an input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sentence using BILSTM-CRF . The labels are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r>
              <a:rPr lang="en-US" sz="1800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mr-IN" sz="1800" dirty="0" smtClean="0">
                <a:solidFill>
                  <a:schemeClr val="bg1">
                    <a:lumMod val="75000"/>
                  </a:schemeClr>
                </a:solidFill>
              </a:rPr>
              <a:t>×</a:t>
            </a:r>
            <a:r>
              <a:rPr lang="en-US" sz="1800" i="1" dirty="0" err="1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mr-IN" sz="1800" dirty="0" smtClean="0">
                <a:solidFill>
                  <a:schemeClr val="bg1">
                    <a:lumMod val="75000"/>
                  </a:schemeClr>
                </a:solidFill>
              </a:rPr>
              <a:t>={(</a:t>
            </a:r>
            <a:r>
              <a:rPr lang="mr-IN" sz="1800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mr-IN" sz="1800" dirty="0">
                <a:solidFill>
                  <a:schemeClr val="bg1">
                    <a:lumMod val="75000"/>
                  </a:schemeClr>
                </a:solidFill>
              </a:rPr>
              <a:t>,</a:t>
            </a:r>
            <a:r>
              <a:rPr lang="mr-IN" sz="1800" i="1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mr-IN" sz="1800" dirty="0">
                <a:solidFill>
                  <a:schemeClr val="bg1">
                    <a:lumMod val="75000"/>
                  </a:schemeClr>
                </a:solidFill>
              </a:rPr>
              <a:t>)|</a:t>
            </a:r>
            <a:r>
              <a:rPr lang="mr-IN" sz="1800" i="1" dirty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mr-IN" sz="1800" dirty="0" smtClean="0">
                <a:solidFill>
                  <a:schemeClr val="bg1">
                    <a:lumMod val="75000"/>
                  </a:schemeClr>
                </a:solidFill>
              </a:rPr>
              <a:t>∈</a:t>
            </a:r>
            <a:r>
              <a:rPr lang="en-US" sz="1800" i="1" dirty="0" err="1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mr-IN" sz="1800" dirty="0" smtClean="0">
                <a:solidFill>
                  <a:schemeClr val="bg1">
                    <a:lumMod val="75000"/>
                  </a:schemeClr>
                </a:solidFill>
              </a:rPr>
              <a:t>,</a:t>
            </a:r>
            <a:r>
              <a:rPr lang="mr-IN" sz="1800" i="1" dirty="0" err="1" smtClean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mr-IN" sz="1800" dirty="0" smtClean="0">
                <a:solidFill>
                  <a:schemeClr val="bg1">
                    <a:lumMod val="75000"/>
                  </a:schemeClr>
                </a:solidFill>
              </a:rPr>
              <a:t>∈</a:t>
            </a:r>
            <a:r>
              <a:rPr lang="en-US" sz="1800" i="1" dirty="0" err="1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mr-IN" sz="1800" dirty="0" smtClean="0">
                <a:solidFill>
                  <a:schemeClr val="bg1">
                    <a:lumMod val="75000"/>
                  </a:schemeClr>
                </a:solidFill>
              </a:rPr>
              <a:t>}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Where X is {B,D,I,O,H} and Y is {Adverse reaction, factor, severity, </a:t>
            </a:r>
            <a:r>
              <a:rPr lang="da-DK" sz="1800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Animal</a:t>
            </a:r>
            <a:r>
              <a:rPr lang="da-DK" sz="1800" dirty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a-DK" sz="1800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Factor</a:t>
            </a:r>
            <a:r>
              <a:rPr lang="da-DK" sz="1800" dirty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a-DK" sz="1800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Drug </a:t>
            </a:r>
            <a:r>
              <a:rPr lang="da-DK" sz="1800" dirty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Class </a:t>
            </a:r>
            <a:r>
              <a:rPr lang="da-DK" sz="1800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Negation}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</a:rPr>
              <a:t>Disjoint concept extraction sub-model: </a:t>
            </a:r>
            <a:r>
              <a:rPr lang="en-US" sz="1800" dirty="0" smtClean="0"/>
              <a:t> </a:t>
            </a:r>
            <a:r>
              <a:rPr lang="en-US" sz="1800" dirty="0"/>
              <a:t>Attention-based Bidirectional LSTM </a:t>
            </a:r>
            <a:r>
              <a:rPr lang="en-US" sz="1800" dirty="0" smtClean="0"/>
              <a:t>classification sub-model determines </a:t>
            </a:r>
            <a:r>
              <a:rPr lang="en-US" sz="1800" dirty="0"/>
              <a:t>whether two </a:t>
            </a:r>
            <a:r>
              <a:rPr lang="en-US" sz="1800" dirty="0" smtClean="0"/>
              <a:t>components (discontinuous and header components) </a:t>
            </a:r>
            <a:r>
              <a:rPr lang="en-US" sz="1800" dirty="0"/>
              <a:t>should be </a:t>
            </a:r>
            <a:r>
              <a:rPr lang="en-US" sz="1800" dirty="0" smtClean="0"/>
              <a:t>combined. </a:t>
            </a:r>
          </a:p>
          <a:p>
            <a:pPr lvl="1">
              <a:buFont typeface="Wingdings" charset="2"/>
              <a:buChar char="v"/>
            </a:pPr>
            <a:r>
              <a:rPr lang="en-US" sz="1600" dirty="0"/>
              <a:t>W</a:t>
            </a:r>
            <a:r>
              <a:rPr lang="en-US" sz="1600" dirty="0" smtClean="0"/>
              <a:t>e </a:t>
            </a:r>
            <a:r>
              <a:rPr lang="en-US" sz="1600" dirty="0"/>
              <a:t>insert </a:t>
            </a:r>
            <a:r>
              <a:rPr lang="en-US" sz="1600" dirty="0" smtClean="0"/>
              <a:t>positional indicators </a:t>
            </a:r>
            <a:r>
              <a:rPr lang="en-US" sz="1600" dirty="0"/>
              <a:t>&lt;TARGET&gt;&lt;/TARGET&gt;  around the </a:t>
            </a:r>
            <a:r>
              <a:rPr lang="en-US" sz="1600" dirty="0" smtClean="0"/>
              <a:t>target components.</a:t>
            </a:r>
          </a:p>
        </p:txBody>
      </p:sp>
    </p:spTree>
    <p:extLst>
      <p:ext uri="{BB962C8B-B14F-4D97-AF65-F5344CB8AC3E}">
        <p14:creationId xmlns:p14="http://schemas.microsoft.com/office/powerpoint/2010/main" val="39546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304770"/>
            <a:ext cx="10601498" cy="69923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Concept Extraction Architecture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200151"/>
            <a:ext cx="9251789" cy="4668838"/>
          </a:xfrm>
        </p:spPr>
      </p:pic>
      <p:sp>
        <p:nvSpPr>
          <p:cNvPr id="6" name="Rectangle 5"/>
          <p:cNvSpPr/>
          <p:nvPr/>
        </p:nvSpPr>
        <p:spPr>
          <a:xfrm>
            <a:off x="6204733" y="1004005"/>
            <a:ext cx="5291076" cy="4964996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olid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392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4" y="217331"/>
            <a:ext cx="10058400" cy="64208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Relation Extraction Architecture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1288473"/>
            <a:ext cx="10490662" cy="458062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800" dirty="0" smtClean="0"/>
              <a:t> We </a:t>
            </a:r>
            <a:r>
              <a:rPr lang="en-US" sz="1800" dirty="0"/>
              <a:t>used </a:t>
            </a:r>
            <a:r>
              <a:rPr lang="en-US" sz="1800" dirty="0" smtClean="0"/>
              <a:t>Attention-</a:t>
            </a:r>
            <a:r>
              <a:rPr lang="en-US" sz="1800" dirty="0" err="1" smtClean="0"/>
              <a:t>BiLSTM</a:t>
            </a:r>
            <a:r>
              <a:rPr lang="en-US" sz="1800" dirty="0"/>
              <a:t> </a:t>
            </a:r>
            <a:r>
              <a:rPr lang="en-US" sz="1800" dirty="0" smtClean="0"/>
              <a:t>architecture </a:t>
            </a:r>
            <a:r>
              <a:rPr lang="en-US" sz="1800" dirty="0"/>
              <a:t>introduced by (Zhou et al. , 2016 ) for </a:t>
            </a:r>
            <a:r>
              <a:rPr lang="en-US" sz="1800" dirty="0" smtClean="0"/>
              <a:t>relation extraction.</a:t>
            </a:r>
          </a:p>
          <a:p>
            <a:pPr>
              <a:buFont typeface="Wingdings" charset="2"/>
              <a:buChar char="Ø"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89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4" y="217331"/>
            <a:ext cx="10058400" cy="64208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Relation Extraction Architecture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6" y="1271588"/>
            <a:ext cx="8701088" cy="4597400"/>
          </a:xfrm>
        </p:spPr>
      </p:pic>
    </p:spTree>
    <p:extLst>
      <p:ext uri="{BB962C8B-B14F-4D97-AF65-F5344CB8AC3E}">
        <p14:creationId xmlns:p14="http://schemas.microsoft.com/office/powerpoint/2010/main" val="14821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4" y="217331"/>
            <a:ext cx="10058400" cy="64208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Relation Extraction Architecture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1288473"/>
            <a:ext cx="10490662" cy="458062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We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used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Attention-Bidirectional LSTM architecture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introduced by (Zhou et al. , 2016 ) for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relation extraction.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 </a:t>
            </a:r>
            <a:r>
              <a:rPr lang="en-US" sz="1800" dirty="0"/>
              <a:t> </a:t>
            </a:r>
            <a:r>
              <a:rPr lang="en-US" sz="1800" dirty="0" smtClean="0"/>
              <a:t>We reserved &lt;TARGET</a:t>
            </a:r>
            <a:r>
              <a:rPr lang="en-US" sz="1800" dirty="0"/>
              <a:t>&gt;&lt; /TARGET&gt;  positional indicators </a:t>
            </a:r>
            <a:r>
              <a:rPr lang="en-US" sz="1800" dirty="0" smtClean="0"/>
              <a:t>for adverse </a:t>
            </a:r>
            <a:r>
              <a:rPr lang="en-US" sz="1800" dirty="0"/>
              <a:t>reactions </a:t>
            </a:r>
            <a:r>
              <a:rPr lang="en-US" sz="1800" dirty="0" smtClean="0"/>
              <a:t>and</a:t>
            </a:r>
          </a:p>
          <a:p>
            <a:pPr marL="0" indent="0">
              <a:buNone/>
            </a:pPr>
            <a:r>
              <a:rPr lang="en-US" sz="1800" dirty="0" smtClean="0"/>
              <a:t>&lt;SOURCE&gt;&lt;/</a:t>
            </a:r>
            <a:r>
              <a:rPr lang="en-US" sz="1800" dirty="0"/>
              <a:t>SOURCE</a:t>
            </a:r>
            <a:r>
              <a:rPr lang="en-US" sz="1800" dirty="0" smtClean="0"/>
              <a:t>&gt; </a:t>
            </a:r>
            <a:r>
              <a:rPr lang="en-US" sz="1800" dirty="0"/>
              <a:t>positional indicators for other concept types</a:t>
            </a:r>
            <a:r>
              <a:rPr lang="en-US" sz="18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sz="1800" dirty="0"/>
              <a:t>Pre-trained word </a:t>
            </a:r>
            <a:r>
              <a:rPr lang="en-US" sz="1800" dirty="0" smtClean="0"/>
              <a:t>embeddings(200) </a:t>
            </a:r>
            <a:r>
              <a:rPr lang="en-US" sz="1800" dirty="0"/>
              <a:t>are obtained using </a:t>
            </a:r>
            <a:r>
              <a:rPr lang="en-US" sz="1800" i="1" dirty="0"/>
              <a:t>unannotated adverse drug reaction documents  </a:t>
            </a:r>
            <a:r>
              <a:rPr lang="en-US" sz="1800" dirty="0"/>
              <a:t>released as part of the task. </a:t>
            </a:r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1800" dirty="0"/>
              <a:t> </a:t>
            </a:r>
            <a:r>
              <a:rPr lang="en-US" sz="1800" dirty="0" smtClean="0"/>
              <a:t>Part-of-speech embeddings are initialized randomly.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10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4" y="217331"/>
            <a:ext cx="10058400" cy="64208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Experimental Settings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5" y="1288473"/>
            <a:ext cx="11554690" cy="458062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We used 20% of released training data as development data. </a:t>
            </a:r>
          </a:p>
          <a:p>
            <a:pPr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We </a:t>
            </a:r>
            <a:r>
              <a:rPr lang="en-US" sz="1800" dirty="0">
                <a:solidFill>
                  <a:schemeClr val="tx1"/>
                </a:solidFill>
              </a:rPr>
              <a:t>used early stopping(Graves , 2013 ) based </a:t>
            </a:r>
            <a:r>
              <a:rPr lang="en-US" sz="1800" dirty="0" smtClean="0">
                <a:solidFill>
                  <a:schemeClr val="tx1"/>
                </a:solidFill>
              </a:rPr>
              <a:t>on performance </a:t>
            </a:r>
            <a:r>
              <a:rPr lang="en-US" sz="1800" dirty="0">
                <a:solidFill>
                  <a:schemeClr val="tx1"/>
                </a:solidFill>
              </a:rPr>
              <a:t>on development dataset. The </a:t>
            </a:r>
            <a:r>
              <a:rPr lang="en-US" sz="1800" dirty="0" smtClean="0">
                <a:solidFill>
                  <a:schemeClr val="tx1"/>
                </a:solidFill>
              </a:rPr>
              <a:t>best performance </a:t>
            </a:r>
            <a:r>
              <a:rPr lang="en-US" sz="1800" dirty="0">
                <a:solidFill>
                  <a:schemeClr val="tx1"/>
                </a:solidFill>
              </a:rPr>
              <a:t>appear at around 20 epochs and </a:t>
            </a:r>
            <a:r>
              <a:rPr lang="en-US" sz="1800" dirty="0" smtClean="0">
                <a:solidFill>
                  <a:schemeClr val="tx1"/>
                </a:solidFill>
              </a:rPr>
              <a:t>15 epochs </a:t>
            </a:r>
            <a:r>
              <a:rPr lang="en-US" sz="1800" dirty="0">
                <a:solidFill>
                  <a:schemeClr val="tx1"/>
                </a:solidFill>
              </a:rPr>
              <a:t>for concept extraction and relation </a:t>
            </a:r>
            <a:r>
              <a:rPr lang="en-US" sz="1800" dirty="0" smtClean="0">
                <a:solidFill>
                  <a:schemeClr val="tx1"/>
                </a:solidFill>
              </a:rPr>
              <a:t>extraction. </a:t>
            </a:r>
          </a:p>
          <a:p>
            <a:pPr>
              <a:buFont typeface="Wingdings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Hyper-parameter tuning:</a:t>
            </a:r>
          </a:p>
          <a:p>
            <a:pPr>
              <a:buFont typeface="Wingdings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56492"/>
              </p:ext>
            </p:extLst>
          </p:nvPr>
        </p:nvGraphicFramePr>
        <p:xfrm>
          <a:off x="346364" y="2797848"/>
          <a:ext cx="5999019" cy="2680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9754"/>
                <a:gridCol w="702158"/>
                <a:gridCol w="1073867"/>
                <a:gridCol w="2723240"/>
              </a:tblGrid>
              <a:tr h="422039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Concept Extraction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 smtClean="0"/>
                        <a:t> parameter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BIO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 smtClean="0"/>
                        <a:t>NerOne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OurSystem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7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dropout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Learning 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regularization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1e-6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1e-6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8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Hidden</a:t>
                      </a:r>
                      <a:r>
                        <a:rPr lang="en-US" baseline="0" dirty="0" smtClean="0"/>
                        <a:t> layer size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8847"/>
              </p:ext>
            </p:extLst>
          </p:nvPr>
        </p:nvGraphicFramePr>
        <p:xfrm>
          <a:off x="6553201" y="2797848"/>
          <a:ext cx="5126182" cy="2712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0965"/>
                <a:gridCol w="1774750"/>
                <a:gridCol w="1680467"/>
              </a:tblGrid>
              <a:tr h="35225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 Extraction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6891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 smtClean="0"/>
                        <a:t> parameter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Extraction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Classification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56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dropout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Learning 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regularization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1e-7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16">
                <a:tc>
                  <a:txBody>
                    <a:bodyPr/>
                    <a:lstStyle/>
                    <a:p>
                      <a:r>
                        <a:rPr lang="en-US" dirty="0" smtClean="0"/>
                        <a:t>Hidden</a:t>
                      </a:r>
                      <a:r>
                        <a:rPr lang="en-US" baseline="0" dirty="0" smtClean="0"/>
                        <a:t> layer</a:t>
                      </a:r>
                    </a:p>
                    <a:p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7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0"/>
            <a:ext cx="10906298" cy="463802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Results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013472"/>
              </p:ext>
            </p:extLst>
          </p:nvPr>
        </p:nvGraphicFramePr>
        <p:xfrm>
          <a:off x="1097278" y="1205806"/>
          <a:ext cx="5123412" cy="466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853"/>
                <a:gridCol w="1280853"/>
                <a:gridCol w="1280853"/>
                <a:gridCol w="1280853"/>
              </a:tblGrid>
              <a:tr h="51816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Concept Extraction (Task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Precision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Recall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dirty="0" smtClean="0"/>
                        <a:t>Exact (-type) 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81.12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75.50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dirty="0" smtClean="0"/>
                        <a:t>78.21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dirty="0" smtClean="0"/>
                        <a:t>Exact (</a:t>
                      </a:r>
                      <a:r>
                        <a:rPr lang="en-US" sz="1400" dirty="0" smtClean="0"/>
                        <a:t>+</a:t>
                      </a:r>
                      <a:r>
                        <a:rPr lang="mr-IN" sz="1400" dirty="0" smtClean="0"/>
                        <a:t>type) 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80.90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75.30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dirty="0" smtClean="0"/>
                        <a:t>78.00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Relation Extraction (Task</a:t>
                      </a:r>
                      <a:r>
                        <a:rPr lang="en-US" sz="1400" baseline="0" dirty="0" smtClean="0"/>
                        <a:t> 2)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54.62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38.50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45.16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 (+type)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53.94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38.02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44.60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Full (</a:t>
                      </a:r>
                      <a:r>
                        <a:rPr lang="en-US" sz="1400" dirty="0" smtClean="0"/>
                        <a:t>-</a:t>
                      </a:r>
                      <a:r>
                        <a:rPr lang="mr-IN" sz="1400" dirty="0" smtClean="0"/>
                        <a:t>type)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48.64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32.89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dirty="0" smtClean="0"/>
                        <a:t>39.24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Full (</a:t>
                      </a:r>
                      <a:r>
                        <a:rPr lang="en-US" sz="1400" dirty="0" smtClean="0"/>
                        <a:t>+</a:t>
                      </a:r>
                      <a:r>
                        <a:rPr lang="mr-IN" sz="1400" dirty="0" smtClean="0"/>
                        <a:t>type)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48.13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32.54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dirty="0" smtClean="0"/>
                        <a:t>38.83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8145" y="579720"/>
            <a:ext cx="5666510" cy="268995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34056"/>
              </p:ext>
            </p:extLst>
          </p:nvPr>
        </p:nvGraphicFramePr>
        <p:xfrm>
          <a:off x="6763788" y="687646"/>
          <a:ext cx="5123412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853"/>
                <a:gridCol w="1280853"/>
                <a:gridCol w="1280853"/>
                <a:gridCol w="1280853"/>
              </a:tblGrid>
              <a:tr h="51816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Concept Extraction (Task 1) </a:t>
                      </a:r>
                      <a:r>
                        <a:rPr lang="mr-IN" sz="1400" b="0" i="0" baseline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US" sz="1400" b="0" i="0" baseline="0" dirty="0" smtClean="0">
                          <a:solidFill>
                            <a:schemeClr val="tx1"/>
                          </a:solidFill>
                        </a:rPr>
                        <a:t> Comparison (Exact + type)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Precision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Recall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BIO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75.31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hr-H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Nerone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79.80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74.30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76.95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Our system 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80.90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78.00</a:t>
                      </a:r>
                      <a:endParaRPr lang="en-US" sz="1100" dirty="0" smtClean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Relation Classification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51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90.06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92.38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86.75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 (+type)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86.75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88.99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87.86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Full (</a:t>
                      </a:r>
                      <a:r>
                        <a:rPr lang="en-US" sz="1400" dirty="0" smtClean="0"/>
                        <a:t>-</a:t>
                      </a:r>
                      <a:r>
                        <a:rPr lang="mr-IN" sz="1400" dirty="0" smtClean="0"/>
                        <a:t>type)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87.48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85.03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86.24</a:t>
                      </a:r>
                      <a:endParaRPr lang="mr-IN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mr-IN" sz="1400" dirty="0" smtClean="0"/>
                        <a:t>Full (</a:t>
                      </a:r>
                      <a:r>
                        <a:rPr lang="en-US" sz="1400" dirty="0" smtClean="0"/>
                        <a:t>+</a:t>
                      </a:r>
                      <a:r>
                        <a:rPr lang="mr-IN" sz="1400" dirty="0" smtClean="0"/>
                        <a:t>type)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84.09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811.74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82.90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580910" y="579720"/>
            <a:ext cx="5430982" cy="26987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7058" y="3278446"/>
            <a:ext cx="5649887" cy="27067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80910" y="3269673"/>
            <a:ext cx="5430982" cy="27154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7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457200"/>
            <a:ext cx="10629208" cy="48490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Future Directions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1039091"/>
            <a:ext cx="10532225" cy="483000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Potential headroom for improvements:</a:t>
            </a:r>
          </a:p>
          <a:p>
            <a:pPr lvl="1">
              <a:buFont typeface="Wingdings" charset="2"/>
              <a:buChar char="v"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Embeddings: </a:t>
            </a:r>
            <a:r>
              <a:rPr lang="en-US" dirty="0" smtClean="0"/>
              <a:t>Using PUBMED embeddings or embeddings trained on complete Drug Label Data.</a:t>
            </a:r>
          </a:p>
          <a:p>
            <a:pPr lvl="1">
              <a:buFont typeface="Wingdings" charset="2"/>
              <a:buChar char="v"/>
            </a:pPr>
            <a:endParaRPr lang="en-US" dirty="0" smtClean="0"/>
          </a:p>
          <a:p>
            <a:pPr lvl="1">
              <a:buFont typeface="Wingdings" charset="2"/>
              <a:buChar char="v"/>
            </a:pPr>
            <a:r>
              <a:rPr lang="en-US" dirty="0"/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Skewed distribution: </a:t>
            </a:r>
            <a:r>
              <a:rPr lang="en-US" dirty="0" smtClean="0"/>
              <a:t>Tackling rare concept types separately, specifically those participate in relations, by building a combination of rule-based/machine learning methodologies exploiting their properties.</a:t>
            </a:r>
          </a:p>
          <a:p>
            <a:pPr lvl="1">
              <a:buFont typeface="Wingdings" charset="2"/>
              <a:buChar char="v"/>
            </a:pPr>
            <a:endParaRPr lang="en-US" dirty="0" smtClean="0"/>
          </a:p>
          <a:p>
            <a:pPr lvl="1">
              <a:buFont typeface="Wingdings" charset="2"/>
              <a:buChar char="v"/>
            </a:pPr>
            <a:r>
              <a:rPr lang="en-US" dirty="0"/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Representation: </a:t>
            </a:r>
            <a:r>
              <a:rPr lang="en-US" dirty="0" smtClean="0"/>
              <a:t>Handling disjoint concepts with more advanced decoding schemes thus avoiding lossy representation. </a:t>
            </a:r>
            <a:r>
              <a:rPr lang="en-US" dirty="0"/>
              <a:t>[</a:t>
            </a:r>
            <a:r>
              <a:rPr lang="en-US" i="1" dirty="0" err="1" smtClean="0"/>
              <a:t>Muis</a:t>
            </a:r>
            <a:r>
              <a:rPr lang="en-US" i="1" dirty="0" smtClean="0"/>
              <a:t> et. al 2016</a:t>
            </a:r>
            <a:r>
              <a:rPr lang="en-US" dirty="0" smtClean="0"/>
              <a:t>].</a:t>
            </a:r>
          </a:p>
          <a:p>
            <a:pPr lvl="1">
              <a:buFont typeface="Wingdings" charset="2"/>
              <a:buChar char="v"/>
            </a:pPr>
            <a:endParaRPr lang="en-US" dirty="0"/>
          </a:p>
          <a:p>
            <a:pPr lvl="1">
              <a:buFont typeface="Wingdings" charset="2"/>
              <a:buChar char="v"/>
            </a:pPr>
            <a:r>
              <a:rPr lang="en-US" dirty="0"/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Semi-Structured nature of Drug label data</a:t>
            </a:r>
            <a:r>
              <a:rPr lang="en-US" dirty="0" smtClean="0"/>
              <a:t>: Drug-label data has rich semi-structured information such as sub-headings</a:t>
            </a:r>
            <a:r>
              <a:rPr lang="en-US" dirty="0"/>
              <a:t> </a:t>
            </a:r>
            <a:r>
              <a:rPr lang="en-US" dirty="0" smtClean="0"/>
              <a:t>and tabular contents. In future, we plan to build cascading models which can also exploit the structure of the content.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7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989" y="1769040"/>
            <a:ext cx="9168938" cy="1450757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457200"/>
            <a:ext cx="10629208" cy="48490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1039091"/>
            <a:ext cx="10532225" cy="483000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800" dirty="0"/>
              <a:t>Drug </a:t>
            </a:r>
            <a:r>
              <a:rPr lang="en-US" sz="1800" dirty="0" smtClean="0"/>
              <a:t>label data is one </a:t>
            </a:r>
            <a:r>
              <a:rPr lang="en-US" sz="1800" dirty="0"/>
              <a:t>of many </a:t>
            </a:r>
            <a:r>
              <a:rPr lang="en-US" sz="1800" dirty="0" smtClean="0"/>
              <a:t>sources of medical information, and </a:t>
            </a:r>
            <a:r>
              <a:rPr lang="en-US" sz="1800" dirty="0"/>
              <a:t>automatic </a:t>
            </a:r>
            <a:r>
              <a:rPr lang="en-US" sz="1800" dirty="0" smtClean="0"/>
              <a:t>extraction of </a:t>
            </a:r>
            <a:r>
              <a:rPr lang="en-US" sz="1800" dirty="0"/>
              <a:t>ADRs from </a:t>
            </a:r>
            <a:r>
              <a:rPr lang="en-US" sz="1800" dirty="0" smtClean="0"/>
              <a:t>this corpus </a:t>
            </a:r>
            <a:r>
              <a:rPr lang="en-US" sz="1800" dirty="0"/>
              <a:t>enables </a:t>
            </a:r>
            <a:r>
              <a:rPr lang="en-US" sz="1800" dirty="0" smtClean="0"/>
              <a:t>many clinical </a:t>
            </a:r>
            <a:r>
              <a:rPr lang="en-US" sz="1800" dirty="0"/>
              <a:t>decision support applications</a:t>
            </a:r>
            <a:r>
              <a:rPr lang="en-US" sz="18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Named Entity Recognition </a:t>
            </a:r>
            <a:r>
              <a:rPr lang="en-US" sz="1800" dirty="0"/>
              <a:t>(NER) and Relation Extraction </a:t>
            </a:r>
            <a:r>
              <a:rPr lang="en-US" sz="1800" dirty="0" smtClean="0"/>
              <a:t>are two </a:t>
            </a:r>
            <a:r>
              <a:rPr lang="en-US" sz="1800" dirty="0"/>
              <a:t>fundamental </a:t>
            </a:r>
            <a:r>
              <a:rPr lang="en-US" sz="1800" dirty="0" smtClean="0"/>
              <a:t>requirements </a:t>
            </a:r>
            <a:r>
              <a:rPr lang="en-US" sz="1800" dirty="0"/>
              <a:t>in automatic ADR </a:t>
            </a:r>
            <a:r>
              <a:rPr lang="en-US" sz="1800" dirty="0" smtClean="0"/>
              <a:t>extraction for </a:t>
            </a:r>
            <a:r>
              <a:rPr lang="en-US" sz="1800" dirty="0"/>
              <a:t>drug labels</a:t>
            </a:r>
            <a:r>
              <a:rPr lang="en-US" sz="1800" dirty="0" smtClean="0"/>
              <a:t>.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1800" dirty="0"/>
              <a:t>O</a:t>
            </a:r>
            <a:r>
              <a:rPr lang="en-US" sz="1800" dirty="0" smtClean="0"/>
              <a:t>ur </a:t>
            </a:r>
            <a:r>
              <a:rPr lang="en-US" sz="1800" dirty="0"/>
              <a:t>contributions are as </a:t>
            </a:r>
            <a:r>
              <a:rPr lang="en-US" sz="1800" dirty="0" smtClean="0"/>
              <a:t>follows: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State-of-the-art </a:t>
            </a:r>
            <a:r>
              <a:rPr lang="en-US" dirty="0"/>
              <a:t>deep learning architectures </a:t>
            </a:r>
            <a:r>
              <a:rPr lang="en-US" dirty="0" smtClean="0"/>
              <a:t>for Named </a:t>
            </a:r>
            <a:r>
              <a:rPr lang="en-US" dirty="0"/>
              <a:t>Entity Recognition and Relation </a:t>
            </a:r>
            <a:r>
              <a:rPr lang="en-US" dirty="0" smtClean="0"/>
              <a:t>Extraction for </a:t>
            </a:r>
            <a:r>
              <a:rPr lang="en-US" dirty="0"/>
              <a:t>ADR </a:t>
            </a:r>
            <a:r>
              <a:rPr lang="en-US" dirty="0" smtClean="0"/>
              <a:t>extraction.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Novel deep-learning architecture for </a:t>
            </a:r>
            <a:r>
              <a:rPr lang="en-US" dirty="0"/>
              <a:t>identifying </a:t>
            </a:r>
            <a:r>
              <a:rPr lang="en-US" dirty="0" smtClean="0"/>
              <a:t>disjoint(discontinuous and </a:t>
            </a:r>
            <a:r>
              <a:rPr lang="en-US" dirty="0"/>
              <a:t>overlapping) </a:t>
            </a:r>
            <a:r>
              <a:rPr lang="en-US" dirty="0" smtClean="0"/>
              <a:t>concepts.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9" y="96982"/>
            <a:ext cx="10605980" cy="83127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Datasets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039091"/>
            <a:ext cx="11319164" cy="4830003"/>
          </a:xfrm>
        </p:spPr>
        <p:txBody>
          <a:bodyPr/>
          <a:lstStyle/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Concepts: </a:t>
            </a:r>
          </a:p>
          <a:p>
            <a:pPr>
              <a:buFont typeface="Wingdings" charset="2"/>
              <a:buChar char="Ø"/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15722 Concepts in training data</a:t>
            </a:r>
          </a:p>
          <a:p>
            <a:pPr>
              <a:buFont typeface="Wingdings" charset="2"/>
              <a:buChar char="Ø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Characteristic 1: Skewed Distribution 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13795 Adverse Reactions, 934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Severity, </a:t>
            </a:r>
            <a:r>
              <a:rPr lang="da-DK" dirty="0">
                <a:latin typeface="Calibri" charset="0"/>
                <a:ea typeface="Calibri" charset="0"/>
                <a:cs typeface="Calibri" charset="0"/>
              </a:rPr>
              <a:t>, 602 </a:t>
            </a:r>
            <a:r>
              <a:rPr lang="da-DK" dirty="0" smtClean="0">
                <a:latin typeface="Calibri" charset="0"/>
                <a:ea typeface="Calibri" charset="0"/>
                <a:cs typeface="Calibri" charset="0"/>
              </a:rPr>
              <a:t>Factor, </a:t>
            </a:r>
            <a:r>
              <a:rPr lang="da-DK" dirty="0">
                <a:latin typeface="Calibri" charset="0"/>
                <a:ea typeface="Calibri" charset="0"/>
                <a:cs typeface="Calibri" charset="0"/>
              </a:rPr>
              <a:t>249 Drug </a:t>
            </a:r>
            <a:r>
              <a:rPr lang="da-DK" dirty="0" smtClean="0">
                <a:latin typeface="Calibri" charset="0"/>
                <a:ea typeface="Calibri" charset="0"/>
                <a:cs typeface="Calibri" charset="0"/>
              </a:rPr>
              <a:t>Class, 98 Negation, 44 Animal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>
              <a:buFont typeface="Wingdings" charset="2"/>
              <a:buChar char="Ø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Characteristic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2: Disjoint Concepts 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7% of the concepts are disjoint concepts either with overlapping spans or discontinuous spans.</a:t>
            </a:r>
          </a:p>
          <a:p>
            <a:pPr lvl="1">
              <a:buFont typeface="Wingdings" charset="2"/>
              <a:buChar char="v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Swallowing  and breathing difficulties -&gt; Swallowing difficulties, breathing difficulties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Relations: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3228 </a:t>
            </a:r>
            <a:r>
              <a:rPr lang="en-US" sz="1800" dirty="0"/>
              <a:t>relations (1454 </a:t>
            </a:r>
            <a:r>
              <a:rPr lang="en-US" sz="1800" dirty="0" smtClean="0"/>
              <a:t>Effect, 1611 </a:t>
            </a:r>
            <a:r>
              <a:rPr lang="en-US" sz="1800" dirty="0"/>
              <a:t>Hypothetical and 163 Negated</a:t>
            </a:r>
            <a:r>
              <a:rPr lang="en-US" sz="1800" dirty="0" smtClean="0"/>
              <a:t>) in training data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Characteristic </a:t>
            </a:r>
            <a:r>
              <a:rPr lang="en-US" dirty="0"/>
              <a:t>1</a:t>
            </a:r>
            <a:r>
              <a:rPr lang="en-US" dirty="0" smtClean="0"/>
              <a:t>: 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relationship is always between adverse </a:t>
            </a:r>
            <a:r>
              <a:rPr lang="en-US" dirty="0" smtClean="0"/>
              <a:t>reactions and </a:t>
            </a:r>
            <a:r>
              <a:rPr lang="en-US" dirty="0"/>
              <a:t>other concept </a:t>
            </a:r>
            <a:r>
              <a:rPr lang="en-US" dirty="0" smtClean="0"/>
              <a:t>types. </a:t>
            </a:r>
          </a:p>
          <a:p>
            <a:pPr lvl="1">
              <a:buFont typeface="Wingdings" charset="2"/>
              <a:buChar char="v"/>
            </a:pPr>
            <a:r>
              <a:rPr lang="en-US" dirty="0"/>
              <a:t> </a:t>
            </a:r>
            <a:r>
              <a:rPr lang="en-US" dirty="0" smtClean="0"/>
              <a:t>Characteristic 2: Task is relation extraction but not relation classification. Thus, the system should perform well on recognizing low frequency concept types.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286603"/>
            <a:ext cx="10837025" cy="82176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Concept Extraction - Encoding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288474"/>
            <a:ext cx="10726189" cy="392083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/>
              <a:t>Typically, the named entities or concepts are </a:t>
            </a:r>
            <a:r>
              <a:rPr lang="en-US" dirty="0" smtClean="0"/>
              <a:t>continuous sequences </a:t>
            </a:r>
            <a:r>
              <a:rPr lang="en-US" dirty="0"/>
              <a:t>of words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>
              <a:buFont typeface="Wingdings" charset="2"/>
              <a:buChar char="v"/>
            </a:pPr>
            <a:r>
              <a:rPr lang="en-US" dirty="0" smtClean="0"/>
              <a:t>Thus, in machine learning-based concept extraction systems, annotated </a:t>
            </a:r>
            <a:r>
              <a:rPr lang="en-US" dirty="0"/>
              <a:t>data is encoded using BIO </a:t>
            </a:r>
            <a:r>
              <a:rPr lang="en-US" dirty="0" smtClean="0"/>
              <a:t>tagging, where </a:t>
            </a:r>
            <a:r>
              <a:rPr lang="en-US" dirty="0"/>
              <a:t>each word is assigned into one of three </a:t>
            </a:r>
            <a:r>
              <a:rPr lang="en-US" dirty="0" smtClean="0"/>
              <a:t>labels: B means </a:t>
            </a:r>
            <a:r>
              <a:rPr lang="en-US" dirty="0"/>
              <a:t>beginning, I </a:t>
            </a:r>
            <a:r>
              <a:rPr lang="en-US" dirty="0" smtClean="0"/>
              <a:t>means </a:t>
            </a:r>
            <a:r>
              <a:rPr lang="en-US" dirty="0"/>
              <a:t>inside, and </a:t>
            </a:r>
            <a:r>
              <a:rPr lang="en-US" dirty="0" smtClean="0"/>
              <a:t>O means </a:t>
            </a:r>
            <a:r>
              <a:rPr lang="en-US" dirty="0"/>
              <a:t>outside of a concept. 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However</a:t>
            </a:r>
            <a:r>
              <a:rPr lang="en-US" dirty="0"/>
              <a:t>, BIO </a:t>
            </a:r>
            <a:r>
              <a:rPr lang="en-US" dirty="0" smtClean="0"/>
              <a:t>encoding is </a:t>
            </a:r>
            <a:r>
              <a:rPr lang="en-US" dirty="0"/>
              <a:t>not sufficient for disjoint concepts</a:t>
            </a:r>
            <a:r>
              <a:rPr lang="en-US" sz="1800" dirty="0" smtClean="0"/>
              <a:t>.</a:t>
            </a:r>
          </a:p>
          <a:p>
            <a:pPr lvl="1">
              <a:buFont typeface="Wingdings" charset="2"/>
              <a:buChar char="v"/>
            </a:pPr>
            <a:r>
              <a:rPr lang="en-US" i="1" dirty="0"/>
              <a:t>Tang et al., (2013 ; 2015 ) </a:t>
            </a:r>
            <a:r>
              <a:rPr lang="en-US" dirty="0"/>
              <a:t>tried to </a:t>
            </a:r>
            <a:r>
              <a:rPr lang="en-US" dirty="0" smtClean="0"/>
              <a:t>address this </a:t>
            </a:r>
            <a:r>
              <a:rPr lang="en-US" dirty="0"/>
              <a:t>problem by using alternative label </a:t>
            </a:r>
            <a:r>
              <a:rPr lang="en-US" dirty="0" smtClean="0"/>
              <a:t>encodings such </a:t>
            </a:r>
            <a:r>
              <a:rPr lang="en-US" dirty="0"/>
              <a:t>as: BIOHD and </a:t>
            </a:r>
            <a:r>
              <a:rPr lang="en-US" dirty="0" smtClean="0"/>
              <a:t>BIOHD1234. 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HB </a:t>
            </a:r>
            <a:r>
              <a:rPr lang="en-US" dirty="0"/>
              <a:t>and HI refers to tokens that are shared </a:t>
            </a:r>
            <a:r>
              <a:rPr lang="en-US" dirty="0" smtClean="0"/>
              <a:t>by multiple concepts,</a:t>
            </a:r>
            <a:r>
              <a:rPr lang="en-US" dirty="0"/>
              <a:t> </a:t>
            </a:r>
            <a:r>
              <a:rPr lang="en-US" dirty="0" smtClean="0"/>
              <a:t>DB </a:t>
            </a:r>
            <a:r>
              <a:rPr lang="en-US" dirty="0"/>
              <a:t>and DI refers to tokens that belong to </a:t>
            </a:r>
            <a:r>
              <a:rPr lang="en-US" dirty="0" smtClean="0"/>
              <a:t>discontinuous concepts, B </a:t>
            </a:r>
            <a:r>
              <a:rPr lang="en-US" dirty="0"/>
              <a:t>and I are used to label the tokens that </a:t>
            </a:r>
            <a:r>
              <a:rPr lang="en-US" dirty="0" smtClean="0"/>
              <a:t>belong to </a:t>
            </a:r>
            <a:r>
              <a:rPr lang="en-US" dirty="0"/>
              <a:t>continuous concepts </a:t>
            </a:r>
            <a:r>
              <a:rPr lang="en-US" dirty="0" smtClean="0"/>
              <a:t>and </a:t>
            </a:r>
            <a:r>
              <a:rPr lang="en-US" dirty="0"/>
              <a:t>O refers to tokens that are outside of concepts.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7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76" y="522130"/>
            <a:ext cx="10559934" cy="60991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Concept Extraction </a:t>
            </a:r>
            <a:r>
              <a:rPr lang="mr-IN" sz="3000" dirty="0" smtClean="0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 BIOHD Encoding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7" y="1496291"/>
            <a:ext cx="11388437" cy="4608330"/>
          </a:xfrm>
          <a:noFill/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SENTENCE: 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alibri" charset="0"/>
            </a:endParaRPr>
          </a:p>
          <a:p>
            <a:r>
              <a:rPr lang="en-US" sz="1800" dirty="0">
                <a:latin typeface="calibri" charset="0"/>
              </a:rPr>
              <a:t>Swallowing and breathing difficulties can be life threatening and there have been reports of </a:t>
            </a:r>
            <a:r>
              <a:rPr lang="en-US" sz="1800" dirty="0" smtClean="0">
                <a:latin typeface="calibri" charset="0"/>
              </a:rPr>
              <a:t>death related </a:t>
            </a:r>
            <a:r>
              <a:rPr lang="en-US" sz="1800" dirty="0">
                <a:latin typeface="calibri" charset="0"/>
              </a:rPr>
              <a:t>to </a:t>
            </a:r>
            <a:r>
              <a:rPr lang="en-US" sz="1800" dirty="0" smtClean="0">
                <a:latin typeface="calibri" charset="0"/>
              </a:rPr>
              <a:t>the spread </a:t>
            </a:r>
            <a:r>
              <a:rPr lang="en-US" sz="1800" dirty="0">
                <a:latin typeface="calibri" charset="0"/>
              </a:rPr>
              <a:t>of toxin effects </a:t>
            </a:r>
            <a:r>
              <a:rPr lang="en-US" sz="1800" dirty="0" smtClean="0">
                <a:latin typeface="calibri" charset="0"/>
              </a:rPr>
              <a:t>.</a:t>
            </a:r>
            <a:endParaRPr lang="en-US" sz="1800" b="1" dirty="0" smtClean="0">
              <a:latin typeface="calibri" charset="0"/>
            </a:endParaRP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ENCODING: 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alibri" charset="0"/>
            </a:endParaRPr>
          </a:p>
          <a:p>
            <a:r>
              <a:rPr lang="en-US" sz="1800" dirty="0">
                <a:latin typeface="calibri" charset="0"/>
              </a:rPr>
              <a:t>Swallowing/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DB_ADR</a:t>
            </a:r>
            <a:r>
              <a:rPr lang="en-US" sz="1800" dirty="0">
                <a:latin typeface="calibri" charset="0"/>
              </a:rPr>
              <a:t> </a:t>
            </a:r>
            <a:r>
              <a:rPr lang="en-US" sz="1800" dirty="0" smtClean="0">
                <a:latin typeface="calibri" charset="0"/>
              </a:rPr>
              <a:t> and/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 smtClean="0">
                <a:latin typeface="calibri" charset="0"/>
              </a:rPr>
              <a:t>  breathing/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DB_ADR</a:t>
            </a:r>
            <a:r>
              <a:rPr lang="en-US" sz="1800" dirty="0" smtClean="0">
                <a:latin typeface="calibri" charset="0"/>
              </a:rPr>
              <a:t>    difficulties/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HB_ADR  </a:t>
            </a:r>
            <a:r>
              <a:rPr lang="en-US" sz="1800" dirty="0" smtClean="0">
                <a:latin typeface="calibri" charset="0"/>
              </a:rPr>
              <a:t>  can/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B_Factor</a:t>
            </a:r>
            <a:r>
              <a:rPr lang="en-US" sz="1800" dirty="0" smtClean="0">
                <a:latin typeface="calibri" charset="0"/>
              </a:rPr>
              <a:t>   </a:t>
            </a:r>
            <a:r>
              <a:rPr lang="en-US" sz="1800" dirty="0">
                <a:latin typeface="calibri" charset="0"/>
              </a:rPr>
              <a:t>be/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>
                <a:latin typeface="calibri" charset="0"/>
              </a:rPr>
              <a:t> </a:t>
            </a:r>
          </a:p>
          <a:p>
            <a:r>
              <a:rPr lang="en-US" sz="1800" dirty="0" smtClean="0">
                <a:latin typeface="calibri" charset="0"/>
              </a:rPr>
              <a:t>life/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B_Severity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 </a:t>
            </a:r>
            <a:r>
              <a:rPr lang="en-US" sz="1800" dirty="0" smtClean="0">
                <a:latin typeface="calibri" charset="0"/>
              </a:rPr>
              <a:t>threatening/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I_Severity</a:t>
            </a:r>
            <a:r>
              <a:rPr lang="en-US" sz="1800" dirty="0" smtClean="0">
                <a:latin typeface="calibri" charset="0"/>
              </a:rPr>
              <a:t> and/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 smtClean="0">
                <a:latin typeface="calibri" charset="0"/>
              </a:rPr>
              <a:t> </a:t>
            </a:r>
            <a:r>
              <a:rPr lang="en-US" sz="1800" dirty="0">
                <a:latin typeface="calibri" charset="0"/>
              </a:rPr>
              <a:t>there/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>
                <a:latin typeface="calibri" charset="0"/>
              </a:rPr>
              <a:t> have/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>
                <a:latin typeface="calibri" charset="0"/>
              </a:rPr>
              <a:t> been/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>
                <a:latin typeface="calibri" charset="0"/>
              </a:rPr>
              <a:t> reports/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>
                <a:latin typeface="calibri" charset="0"/>
              </a:rPr>
              <a:t> of/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>
                <a:latin typeface="calibri" charset="0"/>
              </a:rPr>
              <a:t> death/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B_ADR</a:t>
            </a:r>
            <a:r>
              <a:rPr lang="en-US" sz="1800" dirty="0">
                <a:latin typeface="calibri" charset="0"/>
              </a:rPr>
              <a:t>  </a:t>
            </a:r>
            <a:r>
              <a:rPr lang="en-US" sz="1800" dirty="0" smtClean="0">
                <a:latin typeface="calibri" charset="0"/>
              </a:rPr>
              <a:t>related/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 smtClean="0">
                <a:latin typeface="calibri" charset="0"/>
              </a:rPr>
              <a:t> to/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 </a:t>
            </a:r>
          </a:p>
          <a:p>
            <a:r>
              <a:rPr lang="en-US" sz="1800" dirty="0" smtClean="0">
                <a:latin typeface="calibri" charset="0"/>
              </a:rPr>
              <a:t>the/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O</a:t>
            </a:r>
            <a:r>
              <a:rPr lang="en-US" sz="1800" dirty="0" smtClean="0">
                <a:latin typeface="calibri" charset="0"/>
              </a:rPr>
              <a:t>  spread/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B_ADR</a:t>
            </a:r>
            <a:r>
              <a:rPr lang="en-US" sz="1800" dirty="0" smtClean="0">
                <a:latin typeface="calibri" charset="0"/>
              </a:rPr>
              <a:t> </a:t>
            </a:r>
            <a:r>
              <a:rPr lang="en-US" sz="1800" dirty="0">
                <a:latin typeface="calibri" charset="0"/>
              </a:rPr>
              <a:t>of/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I_ADR</a:t>
            </a:r>
            <a:r>
              <a:rPr lang="en-US" sz="1800" dirty="0">
                <a:latin typeface="calibri" charset="0"/>
              </a:rPr>
              <a:t> toxin/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I_ADR</a:t>
            </a:r>
            <a:r>
              <a:rPr lang="en-US" sz="1800" dirty="0">
                <a:latin typeface="calibri" charset="0"/>
              </a:rPr>
              <a:t> </a:t>
            </a:r>
            <a:r>
              <a:rPr lang="en-US" sz="1800" dirty="0" smtClean="0">
                <a:latin typeface="calibri" charset="0"/>
              </a:rPr>
              <a:t>effects/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I_ADR</a:t>
            </a:r>
            <a:r>
              <a:rPr lang="en-US" sz="1800" dirty="0" smtClean="0">
                <a:latin typeface="calibri" charset="0"/>
              </a:rPr>
              <a:t>  </a:t>
            </a:r>
            <a:endParaRPr lang="en-US" sz="1800" dirty="0">
              <a:latin typeface="calibri" charset="0"/>
            </a:endParaRPr>
          </a:p>
          <a:p>
            <a:pPr>
              <a:buFont typeface="Wingdings" charset="2"/>
              <a:buChar char="Ø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CONCEPTS: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calibri" charset="0"/>
            </a:endParaRPr>
          </a:p>
          <a:p>
            <a:r>
              <a:rPr lang="en-US" sz="1800" b="1" dirty="0" smtClean="0">
                <a:latin typeface="calibri" charset="0"/>
              </a:rPr>
              <a:t>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ADRs</a:t>
            </a:r>
            <a:r>
              <a:rPr lang="en-US" sz="1800" b="1" dirty="0">
                <a:latin typeface="calibri" charset="0"/>
              </a:rPr>
              <a:t>: </a:t>
            </a:r>
            <a:r>
              <a:rPr lang="en-US" sz="1800" dirty="0">
                <a:latin typeface="calibri" charset="0"/>
              </a:rPr>
              <a:t>Swallowing </a:t>
            </a:r>
            <a:r>
              <a:rPr lang="en-US" sz="1800" dirty="0" smtClean="0">
                <a:latin typeface="calibri" charset="0"/>
              </a:rPr>
              <a:t>difficulties ,  breathing difficulties     ,  death    ,   spread </a:t>
            </a:r>
            <a:r>
              <a:rPr lang="en-US" sz="1800" dirty="0">
                <a:latin typeface="calibri" charset="0"/>
              </a:rPr>
              <a:t>of toxin </a:t>
            </a:r>
            <a:r>
              <a:rPr lang="en-US" sz="1800" dirty="0" smtClean="0">
                <a:latin typeface="calibri" charset="0"/>
              </a:rPr>
              <a:t>effects</a:t>
            </a:r>
            <a:endParaRPr lang="en-US" sz="1800" dirty="0">
              <a:latin typeface="calibri" charset="0"/>
            </a:endParaRPr>
          </a:p>
          <a:p>
            <a:r>
              <a:rPr lang="en-US" sz="1800" b="1" dirty="0" smtClean="0">
                <a:latin typeface="calibri" charset="0"/>
              </a:rPr>
              <a:t>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Factor</a:t>
            </a:r>
            <a:r>
              <a:rPr lang="en-US" sz="1800" b="1" dirty="0">
                <a:latin typeface="calibri" charset="0"/>
              </a:rPr>
              <a:t>: </a:t>
            </a:r>
            <a:r>
              <a:rPr lang="en-US" sz="1800" dirty="0">
                <a:latin typeface="calibri" charset="0"/>
              </a:rPr>
              <a:t>can</a:t>
            </a:r>
          </a:p>
          <a:p>
            <a:r>
              <a:rPr lang="en-US" sz="1800" b="1" dirty="0" smtClean="0">
                <a:latin typeface="calibri" charset="0"/>
              </a:rPr>
              <a:t>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</a:rPr>
              <a:t>Severity</a:t>
            </a:r>
            <a:r>
              <a:rPr lang="en-US" sz="1800" b="1" dirty="0">
                <a:latin typeface="calibri" charset="0"/>
              </a:rPr>
              <a:t>: </a:t>
            </a:r>
            <a:r>
              <a:rPr lang="en-US" sz="1800" dirty="0">
                <a:latin typeface="calibri" charset="0"/>
              </a:rPr>
              <a:t>Life Threatening </a:t>
            </a:r>
          </a:p>
          <a:p>
            <a:endParaRPr lang="en-US" sz="1600" dirty="0">
              <a:latin typeface="calibri" charset="0"/>
            </a:endParaRPr>
          </a:p>
          <a:p>
            <a:endParaRPr lang="en-US" sz="1600" dirty="0">
              <a:latin typeface="calibri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2507" y="3020290"/>
            <a:ext cx="6650184" cy="2064327"/>
            <a:chOff x="678874" y="2660073"/>
            <a:chExt cx="6650184" cy="2064327"/>
          </a:xfrm>
        </p:grpSpPr>
        <p:sp>
          <p:nvSpPr>
            <p:cNvPr id="4" name="Rounded Rectangle 3"/>
            <p:cNvSpPr/>
            <p:nvPr/>
          </p:nvSpPr>
          <p:spPr>
            <a:xfrm>
              <a:off x="678874" y="2687782"/>
              <a:ext cx="2131569" cy="31865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422075" y="2687782"/>
              <a:ext cx="1916751" cy="346364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35806" y="2660073"/>
              <a:ext cx="1893252" cy="346364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 flipV="1">
              <a:off x="1399310" y="4283570"/>
              <a:ext cx="2175166" cy="44083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733047" y="4283570"/>
              <a:ext cx="2002737" cy="44083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2506" y="2992581"/>
            <a:ext cx="9337967" cy="2951019"/>
            <a:chOff x="332506" y="2992581"/>
            <a:chExt cx="9337967" cy="2951019"/>
          </a:xfrm>
        </p:grpSpPr>
        <p:grpSp>
          <p:nvGrpSpPr>
            <p:cNvPr id="12" name="Group 11"/>
            <p:cNvGrpSpPr/>
            <p:nvPr/>
          </p:nvGrpSpPr>
          <p:grpSpPr>
            <a:xfrm>
              <a:off x="332506" y="2992581"/>
              <a:ext cx="9337967" cy="2951019"/>
              <a:chOff x="820292" y="2604655"/>
              <a:chExt cx="9337967" cy="2951019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7567457" y="2604655"/>
                <a:ext cx="1427019" cy="374073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820292" y="3061856"/>
                <a:ext cx="9337967" cy="2493818"/>
                <a:chOff x="820292" y="3061856"/>
                <a:chExt cx="9337967" cy="2493818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820292" y="3151215"/>
                  <a:ext cx="3629893" cy="219469"/>
                </a:xfrm>
                <a:prstGeom prst="round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9"/>
                <p:cNvGrpSpPr/>
                <p:nvPr/>
              </p:nvGrpSpPr>
              <p:grpSpPr>
                <a:xfrm>
                  <a:off x="1665423" y="3061856"/>
                  <a:ext cx="8492836" cy="2493818"/>
                  <a:chOff x="1665423" y="3061856"/>
                  <a:chExt cx="8492836" cy="2493818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8836250" y="3061856"/>
                    <a:ext cx="1322009" cy="308828"/>
                  </a:xfrm>
                  <a:prstGeom prst="roundRect">
                    <a:avLst/>
                  </a:prstGeom>
                  <a:no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1665423" y="4255861"/>
                    <a:ext cx="7689272" cy="1299813"/>
                    <a:chOff x="1665423" y="4255861"/>
                    <a:chExt cx="7689272" cy="1299813"/>
                  </a:xfrm>
                </p:grpSpPr>
                <p:sp>
                  <p:nvSpPr>
                    <p:cNvPr id="55" name="Rounded Rectangle 54"/>
                    <p:cNvSpPr/>
                    <p:nvPr/>
                  </p:nvSpPr>
                  <p:spPr>
                    <a:xfrm flipV="1">
                      <a:off x="6198419" y="4255861"/>
                      <a:ext cx="676311" cy="440830"/>
                    </a:xfrm>
                    <a:prstGeom prst="roundRect">
                      <a:avLst/>
                    </a:prstGeom>
                    <a:noFill/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Rounded Rectangle 55"/>
                    <p:cNvSpPr/>
                    <p:nvPr/>
                  </p:nvSpPr>
                  <p:spPr>
                    <a:xfrm>
                      <a:off x="7046103" y="4255861"/>
                      <a:ext cx="2308592" cy="440830"/>
                    </a:xfrm>
                    <a:prstGeom prst="roundRect">
                      <a:avLst/>
                    </a:prstGeom>
                    <a:noFill/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Rounded Rectangle 56"/>
                    <p:cNvSpPr/>
                    <p:nvPr/>
                  </p:nvSpPr>
                  <p:spPr>
                    <a:xfrm flipV="1">
                      <a:off x="1665423" y="4862946"/>
                      <a:ext cx="484908" cy="216127"/>
                    </a:xfrm>
                    <a:prstGeom prst="roundRect">
                      <a:avLst/>
                    </a:prstGeom>
                    <a:noFill/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ounded Rectangle 57"/>
                    <p:cNvSpPr/>
                    <p:nvPr/>
                  </p:nvSpPr>
                  <p:spPr>
                    <a:xfrm>
                      <a:off x="1859386" y="5245328"/>
                      <a:ext cx="1704108" cy="310346"/>
                    </a:xfrm>
                    <a:prstGeom prst="roundRect">
                      <a:avLst/>
                    </a:prstGeom>
                    <a:noFill/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59" name="Rounded Rectangle 58"/>
            <p:cNvSpPr/>
            <p:nvPr/>
          </p:nvSpPr>
          <p:spPr>
            <a:xfrm>
              <a:off x="1052942" y="3897155"/>
              <a:ext cx="4890657" cy="364248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93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286603"/>
            <a:ext cx="10837025" cy="82176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Concept Extraction - Encoding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288473"/>
            <a:ext cx="10726189" cy="461478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800" i="1" dirty="0" smtClean="0">
                <a:solidFill>
                  <a:schemeClr val="bg1">
                    <a:lumMod val="75000"/>
                  </a:schemeClr>
                </a:solidFill>
              </a:rPr>
              <a:t>Tang </a:t>
            </a:r>
            <a:r>
              <a:rPr lang="en-US" sz="1800" i="1" dirty="0">
                <a:solidFill>
                  <a:schemeClr val="bg1">
                    <a:lumMod val="75000"/>
                  </a:schemeClr>
                </a:solidFill>
              </a:rPr>
              <a:t>et al., (2013 ; 2015 )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tried to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address this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problem by using alternative label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encodings such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as: BIOHD and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BIOHD1234. </a:t>
            </a:r>
          </a:p>
          <a:p>
            <a:pPr>
              <a:buFont typeface="Wingdings" charset="2"/>
              <a:buChar char="Ø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HB and HI refers to tokens that are shared by multiple concepts, DB and DI refers to tokens that belong to discontinuous concepts, B and I are used to label the tokens that belong to continuous concepts and O refers to tokens that are outside of concepts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lvl="1">
              <a:buFont typeface="Wingdings" charset="2"/>
              <a:buChar char="v"/>
            </a:pPr>
            <a:r>
              <a:rPr lang="en-US" dirty="0"/>
              <a:t> </a:t>
            </a:r>
            <a:r>
              <a:rPr lang="en-US" dirty="0" smtClean="0"/>
              <a:t>This </a:t>
            </a:r>
            <a:r>
              <a:rPr lang="en-US" dirty="0"/>
              <a:t>encoding is </a:t>
            </a:r>
            <a:r>
              <a:rPr lang="en-US" dirty="0" smtClean="0"/>
              <a:t>still lossy</a:t>
            </a:r>
            <a:r>
              <a:rPr lang="en-US" dirty="0"/>
              <a:t>, since the </a:t>
            </a:r>
            <a:r>
              <a:rPr lang="en-US" dirty="0" smtClean="0"/>
              <a:t>information on </a:t>
            </a:r>
            <a:r>
              <a:rPr lang="en-US" dirty="0"/>
              <a:t>which parts constitute the same </a:t>
            </a:r>
            <a:r>
              <a:rPr lang="en-US" dirty="0" smtClean="0"/>
              <a:t>concept is lost when decoding.</a:t>
            </a:r>
          </a:p>
          <a:p>
            <a:pPr lvl="1">
              <a:buFont typeface="Wingdings" charset="2"/>
              <a:buChar char="v"/>
            </a:pPr>
            <a:r>
              <a:rPr lang="en-US" i="1" dirty="0" smtClean="0"/>
              <a:t>Li et al</a:t>
            </a:r>
            <a:r>
              <a:rPr lang="en-US" i="1" dirty="0"/>
              <a:t>. (2017 ) </a:t>
            </a:r>
            <a:r>
              <a:rPr lang="en-US" dirty="0"/>
              <a:t>used BIOHD encoding and proposed a </a:t>
            </a:r>
            <a:r>
              <a:rPr lang="en-US" dirty="0" smtClean="0"/>
              <a:t>decoding scheme </a:t>
            </a:r>
            <a:r>
              <a:rPr lang="en-US" dirty="0"/>
              <a:t>that is better suited for such an </a:t>
            </a:r>
            <a:r>
              <a:rPr lang="en-US" dirty="0" smtClean="0"/>
              <a:t>encoding.</a:t>
            </a:r>
          </a:p>
          <a:p>
            <a:pPr lvl="2">
              <a:buFont typeface="Wingdings" charset="2"/>
              <a:buChar char="q"/>
            </a:pPr>
            <a:r>
              <a:rPr lang="en-US" sz="1600" dirty="0" smtClean="0"/>
              <a:t>Step 1: </a:t>
            </a:r>
            <a:r>
              <a:rPr lang="en-US" sz="1600" dirty="0"/>
              <a:t>first identify continuous </a:t>
            </a:r>
            <a:r>
              <a:rPr lang="en-US" sz="1600" dirty="0" smtClean="0"/>
              <a:t>concepts and </a:t>
            </a:r>
            <a:r>
              <a:rPr lang="en-US" sz="1600" dirty="0"/>
              <a:t>the components of disjoint concepts (</a:t>
            </a:r>
            <a:r>
              <a:rPr lang="en-US" sz="1600" dirty="0" smtClean="0"/>
              <a:t>head and </a:t>
            </a:r>
            <a:r>
              <a:rPr lang="en-US" sz="1600" dirty="0"/>
              <a:t>discontinuous components) </a:t>
            </a:r>
            <a:r>
              <a:rPr lang="en-US" sz="1600" dirty="0" smtClean="0"/>
              <a:t>.</a:t>
            </a:r>
          </a:p>
          <a:p>
            <a:pPr lvl="2">
              <a:buFont typeface="Wingdings" charset="2"/>
              <a:buChar char="q"/>
            </a:pPr>
            <a:r>
              <a:rPr lang="en-US" sz="1600" dirty="0" smtClean="0"/>
              <a:t>Step 2: construct </a:t>
            </a:r>
            <a:r>
              <a:rPr lang="en-US" sz="1600" dirty="0"/>
              <a:t>a graph G = (</a:t>
            </a:r>
            <a:r>
              <a:rPr lang="en-US" sz="1600" dirty="0" smtClean="0"/>
              <a:t>V,E) </a:t>
            </a:r>
            <a:r>
              <a:rPr lang="en-US" sz="1600" dirty="0"/>
              <a:t>, </a:t>
            </a:r>
            <a:r>
              <a:rPr lang="en-US" sz="1600" dirty="0" smtClean="0"/>
              <a:t>where the </a:t>
            </a:r>
            <a:r>
              <a:rPr lang="en-US" sz="1600" dirty="0"/>
              <a:t>vertex set V represents all components and </a:t>
            </a:r>
            <a:r>
              <a:rPr lang="en-US" sz="1600" dirty="0" smtClean="0"/>
              <a:t>the edge </a:t>
            </a:r>
            <a:r>
              <a:rPr lang="en-US" sz="1600" dirty="0"/>
              <a:t>set E represents the positive </a:t>
            </a:r>
            <a:r>
              <a:rPr lang="en-US" sz="1600" dirty="0" smtClean="0"/>
              <a:t>relations. </a:t>
            </a:r>
            <a:r>
              <a:rPr lang="en-US" sz="1600" dirty="0"/>
              <a:t>The decoding objective is </a:t>
            </a:r>
            <a:r>
              <a:rPr lang="en-US" sz="1600" dirty="0" smtClean="0"/>
              <a:t>to extract find </a:t>
            </a:r>
            <a:r>
              <a:rPr lang="en-US" sz="1600" dirty="0"/>
              <a:t>all </a:t>
            </a:r>
            <a:r>
              <a:rPr lang="en-US" sz="1600" dirty="0" smtClean="0"/>
              <a:t>complete sub-graphs  </a:t>
            </a:r>
            <a:r>
              <a:rPr lang="en-US" sz="1600" dirty="0"/>
              <a:t>in which </a:t>
            </a:r>
            <a:r>
              <a:rPr lang="en-US" sz="1600" dirty="0" smtClean="0"/>
              <a:t>every pair </a:t>
            </a:r>
            <a:r>
              <a:rPr lang="en-US" sz="1600" dirty="0"/>
              <a:t>of distinct vertices is connected by a unique edge.</a:t>
            </a:r>
            <a:endParaRPr lang="en-US" sz="1600" dirty="0" smtClean="0"/>
          </a:p>
          <a:p>
            <a:pPr lvl="1">
              <a:buFont typeface="Wingdings" charset="2"/>
              <a:buChar char="Ø"/>
            </a:pPr>
            <a:endParaRPr lang="en-US" dirty="0" smtClean="0"/>
          </a:p>
          <a:p>
            <a:pPr lvl="1">
              <a:buFont typeface="Wingdings" charset="2"/>
              <a:buChar char="Ø"/>
            </a:pPr>
            <a:endParaRPr lang="en-US" dirty="0" smtClean="0"/>
          </a:p>
          <a:p>
            <a:pPr lvl="1"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0" y="269040"/>
            <a:ext cx="10920153" cy="602237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Concept Extraction </a:t>
            </a:r>
            <a:r>
              <a:rPr lang="mr-IN" sz="3000" dirty="0" smtClean="0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 BIOHD Decoding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" y="888840"/>
            <a:ext cx="11030991" cy="540112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Sentence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800" dirty="0"/>
              <a:t>Patients treated with TREANDA may also have changes in their creatinine levels .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Encoding: </a:t>
            </a:r>
            <a:r>
              <a:rPr lang="en-US" sz="1800" dirty="0" smtClean="0">
                <a:solidFill>
                  <a:schemeClr val="tx1"/>
                </a:solidFill>
              </a:rPr>
              <a:t>Patients/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 treated/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 with/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 TREANDA/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 may/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B_Factor</a:t>
            </a:r>
            <a:r>
              <a:rPr lang="en-US" sz="1800" dirty="0" smtClean="0">
                <a:solidFill>
                  <a:schemeClr val="tx1"/>
                </a:solidFill>
              </a:rPr>
              <a:t> also/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 have/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 changes/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DB_ADR</a:t>
            </a:r>
            <a:r>
              <a:rPr lang="en-US" sz="1800" dirty="0" smtClean="0">
                <a:solidFill>
                  <a:schemeClr val="tx1"/>
                </a:solidFill>
              </a:rPr>
              <a:t> in/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DB_ADR</a:t>
            </a:r>
            <a:r>
              <a:rPr lang="en-US" sz="1800" dirty="0" smtClean="0">
                <a:solidFill>
                  <a:schemeClr val="tx1"/>
                </a:solidFill>
              </a:rPr>
              <a:t> their/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 </a:t>
            </a:r>
            <a:r>
              <a:rPr lang="en-US" sz="1800" dirty="0" smtClean="0">
                <a:solidFill>
                  <a:schemeClr val="tx1"/>
                </a:solidFill>
              </a:rPr>
              <a:t>creatinine/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DB_ADR</a:t>
            </a:r>
            <a:r>
              <a:rPr lang="en-US" sz="1800" dirty="0" smtClean="0">
                <a:solidFill>
                  <a:schemeClr val="tx1"/>
                </a:solidFill>
              </a:rPr>
              <a:t> levels/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DR_ADR</a:t>
            </a:r>
            <a:r>
              <a:rPr lang="en-US" sz="1800" dirty="0" smtClean="0">
                <a:solidFill>
                  <a:schemeClr val="tx1"/>
                </a:solidFill>
              </a:rPr>
              <a:t> ./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140352" y="3589402"/>
            <a:ext cx="1949823" cy="6723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105836" y="2783540"/>
            <a:ext cx="2375646" cy="6723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Changes 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105836" y="4536752"/>
            <a:ext cx="2375646" cy="6723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Creatinine levels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3" idx="2"/>
            <a:endCxn id="34" idx="0"/>
          </p:cNvCxnSpPr>
          <p:nvPr/>
        </p:nvCxnSpPr>
        <p:spPr>
          <a:xfrm>
            <a:off x="5293659" y="3455893"/>
            <a:ext cx="0" cy="1080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 rot="16200000">
            <a:off x="3859320" y="2380842"/>
            <a:ext cx="2868678" cy="3324451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6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0" y="198067"/>
            <a:ext cx="10920153" cy="602237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Concept Extraction </a:t>
            </a:r>
            <a:r>
              <a:rPr lang="mr-IN" sz="3000" dirty="0" smtClean="0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 BIOHD Decoding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" y="888840"/>
            <a:ext cx="11194474" cy="540112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Sentence: </a:t>
            </a:r>
            <a:r>
              <a:rPr lang="en-US" sz="1800" dirty="0" smtClean="0"/>
              <a:t>Patient has Chest pain, pressure, squeezing or tightness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Encoding: </a:t>
            </a:r>
            <a:r>
              <a:rPr lang="en-US" sz="1800" dirty="0" smtClean="0"/>
              <a:t>Patient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/O </a:t>
            </a:r>
            <a:r>
              <a:rPr lang="en-US" sz="1800" dirty="0" smtClean="0"/>
              <a:t>has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/O </a:t>
            </a:r>
            <a:r>
              <a:rPr lang="en-US" sz="1800" dirty="0" smtClean="0"/>
              <a:t>Chest/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HB_ADR</a:t>
            </a:r>
            <a:r>
              <a:rPr lang="en-US" sz="1800" dirty="0" smtClean="0"/>
              <a:t> pain/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DB_ADR</a:t>
            </a:r>
            <a:r>
              <a:rPr lang="en-US" sz="1800" dirty="0" smtClean="0"/>
              <a:t> ,/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dirty="0" smtClean="0"/>
              <a:t> pressure/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DB_ADR</a:t>
            </a:r>
            <a:r>
              <a:rPr lang="en-US" sz="1800" dirty="0"/>
              <a:t> </a:t>
            </a:r>
            <a:r>
              <a:rPr lang="en-US" sz="1800" dirty="0" smtClean="0"/>
              <a:t>,/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 </a:t>
            </a:r>
            <a:r>
              <a:rPr lang="en-US" sz="1800" dirty="0" smtClean="0"/>
              <a:t>squeezing/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DB_ADR</a:t>
            </a:r>
            <a:r>
              <a:rPr lang="en-US" sz="1800" dirty="0" smtClean="0"/>
              <a:t> or/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O_ADR</a:t>
            </a:r>
            <a:r>
              <a:rPr lang="en-US" sz="1800" dirty="0" smtClean="0"/>
              <a:t> tightness/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DB_ADR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744487" y="2818932"/>
            <a:ext cx="4123906" cy="2501213"/>
            <a:chOff x="1445622" y="2088512"/>
            <a:chExt cx="4123906" cy="2040143"/>
          </a:xfrm>
        </p:grpSpPr>
        <p:grpSp>
          <p:nvGrpSpPr>
            <p:cNvPr id="21" name="Group 20"/>
            <p:cNvGrpSpPr/>
            <p:nvPr/>
          </p:nvGrpSpPr>
          <p:grpSpPr>
            <a:xfrm>
              <a:off x="1445622" y="2088512"/>
              <a:ext cx="4123906" cy="2040143"/>
              <a:chOff x="2928058" y="2199349"/>
              <a:chExt cx="4486895" cy="2250134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928058" y="2199349"/>
                <a:ext cx="4486895" cy="2250134"/>
                <a:chOff x="2100400" y="1301423"/>
                <a:chExt cx="4077305" cy="3301986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2100400" y="1301423"/>
                  <a:ext cx="1487013" cy="473620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Pain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2100400" y="4102642"/>
                  <a:ext cx="1487013" cy="500767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Squeezing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3587413" y="2774219"/>
                  <a:ext cx="1157359" cy="429491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Chest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4764541" y="1301423"/>
                  <a:ext cx="1413164" cy="473620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tightness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4764541" y="4149014"/>
                  <a:ext cx="1413164" cy="454395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pressure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1" name="Straight Connector 10"/>
              <p:cNvCxnSpPr>
                <a:endCxn id="7" idx="0"/>
              </p:cNvCxnSpPr>
              <p:nvPr/>
            </p:nvCxnSpPr>
            <p:spPr>
              <a:xfrm>
                <a:off x="3740727" y="2522097"/>
                <a:ext cx="1460535" cy="6808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8" idx="2"/>
                <a:endCxn id="7" idx="0"/>
              </p:cNvCxnSpPr>
              <p:nvPr/>
            </p:nvCxnSpPr>
            <p:spPr>
              <a:xfrm flipH="1">
                <a:off x="5201262" y="2522097"/>
                <a:ext cx="1436129" cy="6808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6" idx="0"/>
                <a:endCxn id="7" idx="2"/>
              </p:cNvCxnSpPr>
              <p:nvPr/>
            </p:nvCxnSpPr>
            <p:spPr>
              <a:xfrm flipV="1">
                <a:off x="3746254" y="3495660"/>
                <a:ext cx="1455008" cy="6125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9" idx="0"/>
              </p:cNvCxnSpPr>
              <p:nvPr/>
            </p:nvCxnSpPr>
            <p:spPr>
              <a:xfrm flipH="1" flipV="1">
                <a:off x="5201262" y="3495660"/>
                <a:ext cx="1436129" cy="6441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/>
            <p:nvPr/>
          </p:nvCxnSpPr>
          <p:spPr>
            <a:xfrm>
              <a:off x="2192546" y="2409791"/>
              <a:ext cx="0" cy="14381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3357305" y="2405457"/>
            <a:ext cx="3081772" cy="3112675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19663929">
            <a:off x="4988579" y="2618432"/>
            <a:ext cx="3279313" cy="1510972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1077172">
            <a:off x="5061737" y="3688292"/>
            <a:ext cx="3134034" cy="1666369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7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8" grpId="0" animBg="1"/>
      <p:bldP spid="28" grpId="1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304770"/>
            <a:ext cx="10601498" cy="69923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Concept Extraction Architecture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108364"/>
            <a:ext cx="10934007" cy="476073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Our concept </a:t>
            </a:r>
            <a:r>
              <a:rPr lang="en-US" sz="1800" dirty="0"/>
              <a:t>extraction </a:t>
            </a:r>
            <a:r>
              <a:rPr lang="en-US" sz="1800" dirty="0" smtClean="0"/>
              <a:t>architecture contains </a:t>
            </a:r>
            <a:r>
              <a:rPr lang="en-US" sz="1800" dirty="0"/>
              <a:t>two sub-models, namely, </a:t>
            </a:r>
          </a:p>
          <a:p>
            <a:pPr>
              <a:buFont typeface="Wingdings" charset="2"/>
              <a:buChar char="Ø"/>
            </a:pP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</a:rPr>
              <a:t>Sequence</a:t>
            </a:r>
            <a:r>
              <a:rPr lang="en-US" sz="1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</a:rPr>
              <a:t>Labelling sub-model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800" dirty="0" smtClean="0"/>
              <a:t>A </a:t>
            </a:r>
            <a:r>
              <a:rPr lang="en-US" sz="1800" dirty="0"/>
              <a:t>sequence </a:t>
            </a:r>
            <a:r>
              <a:rPr lang="en-US" sz="1800" dirty="0" smtClean="0"/>
              <a:t>labeling model labels </a:t>
            </a:r>
            <a:r>
              <a:rPr lang="en-US" sz="1800" dirty="0"/>
              <a:t>each word of an input </a:t>
            </a:r>
            <a:r>
              <a:rPr lang="en-US" sz="1800" dirty="0" smtClean="0"/>
              <a:t>sentence using BILSTM-CRF . The labels are</a:t>
            </a:r>
          </a:p>
          <a:p>
            <a:pPr marL="0" indent="0"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3000" i="1" dirty="0"/>
              <a:t>X</a:t>
            </a:r>
            <a:r>
              <a:rPr lang="mr-IN" sz="3000" dirty="0" smtClean="0"/>
              <a:t>×</a:t>
            </a:r>
            <a:r>
              <a:rPr lang="en-US" sz="3000" i="1" dirty="0"/>
              <a:t>Y</a:t>
            </a:r>
            <a:r>
              <a:rPr lang="mr-IN" sz="3000" dirty="0" smtClean="0"/>
              <a:t>={(</a:t>
            </a:r>
            <a:r>
              <a:rPr lang="mr-IN" sz="3000" i="1" dirty="0"/>
              <a:t>x</a:t>
            </a:r>
            <a:r>
              <a:rPr lang="mr-IN" sz="3000" dirty="0"/>
              <a:t>,</a:t>
            </a:r>
            <a:r>
              <a:rPr lang="mr-IN" sz="3000" i="1" dirty="0"/>
              <a:t>y</a:t>
            </a:r>
            <a:r>
              <a:rPr lang="mr-IN" sz="3000" dirty="0"/>
              <a:t>)|</a:t>
            </a:r>
            <a:r>
              <a:rPr lang="mr-IN" sz="3000" i="1" dirty="0"/>
              <a:t>x</a:t>
            </a:r>
            <a:r>
              <a:rPr lang="mr-IN" sz="3000" dirty="0" smtClean="0"/>
              <a:t>∈</a:t>
            </a:r>
            <a:r>
              <a:rPr lang="en-US" sz="3000" i="1" dirty="0" smtClean="0"/>
              <a:t>X</a:t>
            </a:r>
            <a:r>
              <a:rPr lang="en-US" sz="3000" dirty="0"/>
              <a:t> </a:t>
            </a:r>
            <a:r>
              <a:rPr lang="en-US" sz="3000" dirty="0" smtClean="0"/>
              <a:t>, </a:t>
            </a:r>
            <a:r>
              <a:rPr lang="mr-IN" sz="3000" i="1" dirty="0" smtClean="0"/>
              <a:t>y</a:t>
            </a:r>
            <a:r>
              <a:rPr lang="mr-IN" sz="3000" dirty="0" smtClean="0"/>
              <a:t>∈</a:t>
            </a:r>
            <a:r>
              <a:rPr lang="en-US" sz="3000" i="1" dirty="0"/>
              <a:t>Y</a:t>
            </a:r>
            <a:r>
              <a:rPr lang="mr-IN" sz="3000" dirty="0" smtClean="0"/>
              <a:t>}</a:t>
            </a:r>
            <a:endParaRPr lang="en-US" sz="3000" dirty="0" smtClean="0"/>
          </a:p>
          <a:p>
            <a:r>
              <a:rPr lang="en-US" sz="1800" dirty="0" smtClean="0"/>
              <a:t>Where X is {B,D,I,O,H} and Y is {Adverse reaction, factor, severity, </a:t>
            </a:r>
            <a:r>
              <a:rPr lang="da-DK" sz="1800" dirty="0" smtClean="0">
                <a:latin typeface="Calibri" charset="0"/>
                <a:ea typeface="Calibri" charset="0"/>
                <a:cs typeface="Calibri" charset="0"/>
              </a:rPr>
              <a:t>Animal</a:t>
            </a:r>
            <a:r>
              <a:rPr lang="da-DK" sz="18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a-DK" sz="1800" dirty="0" smtClean="0">
                <a:latin typeface="Calibri" charset="0"/>
                <a:ea typeface="Calibri" charset="0"/>
                <a:cs typeface="Calibri" charset="0"/>
              </a:rPr>
              <a:t>Factor</a:t>
            </a:r>
            <a:r>
              <a:rPr lang="da-DK" sz="18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a-DK" sz="1800" dirty="0" smtClean="0">
                <a:latin typeface="Calibri" charset="0"/>
                <a:ea typeface="Calibri" charset="0"/>
                <a:cs typeface="Calibri" charset="0"/>
              </a:rPr>
              <a:t>Drug </a:t>
            </a:r>
            <a:r>
              <a:rPr lang="da-DK" sz="1800" dirty="0">
                <a:latin typeface="Calibri" charset="0"/>
                <a:ea typeface="Calibri" charset="0"/>
                <a:cs typeface="Calibri" charset="0"/>
              </a:rPr>
              <a:t>Class </a:t>
            </a:r>
            <a:r>
              <a:rPr lang="da-DK" sz="1800" dirty="0" smtClean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 Negation}</a:t>
            </a:r>
            <a:r>
              <a:rPr lang="de-DE" sz="1800" dirty="0"/>
              <a:t> </a:t>
            </a:r>
            <a:endParaRPr lang="de-DE" sz="1800" dirty="0" smtClean="0"/>
          </a:p>
          <a:p>
            <a:pPr>
              <a:buFont typeface="Wingdings" charset="2"/>
              <a:buChar char="Ø"/>
            </a:pPr>
            <a:r>
              <a:rPr lang="de-DE" sz="1800" dirty="0" smtClean="0"/>
              <a:t>  </a:t>
            </a:r>
            <a:r>
              <a:rPr lang="en-US" sz="1800" dirty="0" smtClean="0"/>
              <a:t>Pre-trained word embeddings are obtained using </a:t>
            </a:r>
            <a:r>
              <a:rPr lang="en-US" sz="1800" i="1" dirty="0"/>
              <a:t>unannotated adverse </a:t>
            </a:r>
            <a:r>
              <a:rPr lang="en-US" sz="1800" i="1" dirty="0" smtClean="0"/>
              <a:t>drug reaction </a:t>
            </a:r>
            <a:r>
              <a:rPr lang="en-US" sz="1800" i="1" dirty="0"/>
              <a:t>documents  </a:t>
            </a:r>
            <a:r>
              <a:rPr lang="en-US" sz="1800" dirty="0"/>
              <a:t>released as part of the task</a:t>
            </a:r>
            <a:r>
              <a:rPr lang="en-US" sz="1800" dirty="0" smtClean="0"/>
              <a:t>. </a:t>
            </a:r>
          </a:p>
          <a:p>
            <a:pPr>
              <a:buFont typeface="Wingdings" charset="2"/>
              <a:buChar char="Ø"/>
            </a:pPr>
            <a:r>
              <a:rPr lang="en-US" sz="1800" dirty="0"/>
              <a:t> </a:t>
            </a:r>
            <a:r>
              <a:rPr lang="en-US" sz="1800" dirty="0" smtClean="0"/>
              <a:t>We used character (50) , word (200) , part-of-speech (20) embeddings.</a:t>
            </a:r>
            <a:endParaRPr lang="de-DE" sz="1800" dirty="0" smtClean="0"/>
          </a:p>
          <a:p>
            <a:pPr>
              <a:buFont typeface="Wingdings" charset="2"/>
              <a:buChar char="Ø"/>
            </a:pPr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6388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1401</Words>
  <Application>Microsoft Macintosh PowerPoint</Application>
  <PresentationFormat>Widescreen</PresentationFormat>
  <Paragraphs>216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Calibri</vt:lpstr>
      <vt:lpstr>Calibri Light</vt:lpstr>
      <vt:lpstr>Mangal</vt:lpstr>
      <vt:lpstr>Wingdings</vt:lpstr>
      <vt:lpstr>Retrospect</vt:lpstr>
      <vt:lpstr>IBM Research System at TAC 2017  Adverse Drug Reactions Extraction from Drug Labels</vt:lpstr>
      <vt:lpstr>Introduction</vt:lpstr>
      <vt:lpstr>Datasets</vt:lpstr>
      <vt:lpstr>Concept Extraction - Encoding</vt:lpstr>
      <vt:lpstr>Concept Extraction – BIOHD Encoding</vt:lpstr>
      <vt:lpstr>Concept Extraction - Encoding</vt:lpstr>
      <vt:lpstr>Concept Extraction – BIOHD Decoding</vt:lpstr>
      <vt:lpstr>Concept Extraction – BIOHD Decoding</vt:lpstr>
      <vt:lpstr>Concept Extraction Architecture</vt:lpstr>
      <vt:lpstr>Concept Extraction Architecture</vt:lpstr>
      <vt:lpstr>Concept Extraction Architecture</vt:lpstr>
      <vt:lpstr>Concept Extraction Architecture</vt:lpstr>
      <vt:lpstr>Relation Extraction Architecture</vt:lpstr>
      <vt:lpstr>Relation Extraction Architecture</vt:lpstr>
      <vt:lpstr>Relation Extraction Architecture</vt:lpstr>
      <vt:lpstr>Experimental Settings</vt:lpstr>
      <vt:lpstr>Results</vt:lpstr>
      <vt:lpstr>Future Directions</vt:lpstr>
      <vt:lpstr>Thank You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Research System at TAC 2017:  Adverse Drug Reactions Extraction from Drug Labels</dc:title>
  <dc:creator>BHARATH DANDALA</dc:creator>
  <cp:lastModifiedBy>Dang, Hoa T. (Fed)</cp:lastModifiedBy>
  <cp:revision>187</cp:revision>
  <dcterms:created xsi:type="dcterms:W3CDTF">2017-11-13T19:10:18Z</dcterms:created>
  <dcterms:modified xsi:type="dcterms:W3CDTF">2017-11-16T15:46:32Z</dcterms:modified>
</cp:coreProperties>
</file>