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42"/>
  </p:notesMasterIdLst>
  <p:handoutMasterIdLst>
    <p:handoutMasterId r:id="rId43"/>
  </p:handoutMasterIdLst>
  <p:sldIdLst>
    <p:sldId id="563" r:id="rId2"/>
    <p:sldId id="583" r:id="rId3"/>
    <p:sldId id="565" r:id="rId4"/>
    <p:sldId id="566"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05" r:id="rId22"/>
    <p:sldId id="526" r:id="rId23"/>
    <p:sldId id="541" r:id="rId24"/>
    <p:sldId id="528" r:id="rId25"/>
    <p:sldId id="529" r:id="rId26"/>
    <p:sldId id="530" r:id="rId27"/>
    <p:sldId id="531" r:id="rId28"/>
    <p:sldId id="532" r:id="rId29"/>
    <p:sldId id="533" r:id="rId30"/>
    <p:sldId id="534" r:id="rId31"/>
    <p:sldId id="535" r:id="rId32"/>
    <p:sldId id="536" r:id="rId33"/>
    <p:sldId id="543" r:id="rId34"/>
    <p:sldId id="537" r:id="rId35"/>
    <p:sldId id="538" r:id="rId36"/>
    <p:sldId id="539" r:id="rId37"/>
    <p:sldId id="540" r:id="rId38"/>
    <p:sldId id="524" r:id="rId39"/>
    <p:sldId id="542" r:id="rId40"/>
    <p:sldId id="440" r:id="rId41"/>
  </p:sldIdLst>
  <p:sldSz cx="9144000" cy="6858000" type="screen4x3"/>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D237835B-6194-1443-B7D9-80F4A5AA3785}">
          <p14:sldIdLst>
            <p14:sldId id="563"/>
            <p14:sldId id="583"/>
            <p14:sldId id="565"/>
          </p14:sldIdLst>
        </p14:section>
        <p14:section name="Stanford KBP system" id="{A35220E6-A7DE-8849-9662-30756E2B5106}">
          <p14:sldIdLst>
            <p14:sldId id="566"/>
            <p14:sldId id="567"/>
            <p14:sldId id="568"/>
            <p14:sldId id="569"/>
          </p14:sldIdLst>
        </p14:section>
        <p14:section name="English KBP" id="{C9E60899-083D-F54D-AFB1-D75E81C30289}">
          <p14:sldIdLst>
            <p14:sldId id="570"/>
            <p14:sldId id="571"/>
            <p14:sldId id="572"/>
            <p14:sldId id="573"/>
            <p14:sldId id="574"/>
            <p14:sldId id="575"/>
            <p14:sldId id="576"/>
            <p14:sldId id="577"/>
            <p14:sldId id="578"/>
            <p14:sldId id="579"/>
            <p14:sldId id="580"/>
            <p14:sldId id="581"/>
            <p14:sldId id="582"/>
          </p14:sldIdLst>
        </p14:section>
        <p14:section name="Chinese KBP" id="{34E29F3F-38A4-D14A-9436-CDE90F2800DF}">
          <p14:sldIdLst>
            <p14:sldId id="505"/>
            <p14:sldId id="526"/>
            <p14:sldId id="541"/>
            <p14:sldId id="528"/>
            <p14:sldId id="529"/>
            <p14:sldId id="530"/>
            <p14:sldId id="531"/>
            <p14:sldId id="532"/>
            <p14:sldId id="533"/>
            <p14:sldId id="534"/>
            <p14:sldId id="535"/>
            <p14:sldId id="536"/>
            <p14:sldId id="543"/>
            <p14:sldId id="537"/>
            <p14:sldId id="538"/>
            <p14:sldId id="539"/>
            <p14:sldId id="540"/>
          </p14:sldIdLst>
        </p14:section>
        <p14:section name="Conclusions" id="{792D3120-52E6-D942-8BCA-8D57CD287CE0}">
          <p14:sldIdLst>
            <p14:sldId id="524"/>
            <p14:sldId id="542"/>
            <p14:sldId id="440"/>
          </p14:sldIdLst>
        </p14:section>
      </p14:sectionLst>
    </p:ex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A4001D"/>
    <a:srgbClr val="A405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2" autoAdjust="0"/>
    <p:restoredTop sz="78091" autoAdjust="0"/>
  </p:normalViewPr>
  <p:slideViewPr>
    <p:cSldViewPr>
      <p:cViewPr>
        <p:scale>
          <a:sx n="95" d="100"/>
          <a:sy n="95" d="100"/>
        </p:scale>
        <p:origin x="1104" y="14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440058168405"/>
          <c:y val="0.271762875079804"/>
          <c:w val="0.837559941831595"/>
          <c:h val="0.550857363268781"/>
        </c:manualLayout>
      </c:layout>
      <c:barChart>
        <c:barDir val="bar"/>
        <c:grouping val="clustered"/>
        <c:varyColors val="0"/>
        <c:ser>
          <c:idx val="1"/>
          <c:order val="0"/>
          <c:tx>
            <c:strRef>
              <c:f>Sheet1!$B$1</c:f>
              <c:strCache>
                <c:ptCount val="1"/>
                <c:pt idx="0">
                  <c:v>Stanford F1</c:v>
                </c:pt>
              </c:strCache>
            </c:strRef>
          </c:tx>
          <c:spPr>
            <a:solidFill>
              <a:schemeClr val="accent2"/>
            </a:solidFill>
            <a:ln>
              <a:noFill/>
            </a:ln>
            <a:effectLst/>
          </c:spPr>
          <c:invertIfNegative val="0"/>
          <c:cat>
            <c:strRef>
              <c:f>Sheet1!$A$2:$A$6</c:f>
              <c:strCache>
                <c:ptCount val="5"/>
                <c:pt idx="0">
                  <c:v>gpe:residents</c:v>
                </c:pt>
                <c:pt idx="1">
                  <c:v>gpe:employees_or_members</c:v>
                </c:pt>
                <c:pt idx="2">
                  <c:v>gpe:residents_of_stateprovince</c:v>
                </c:pt>
                <c:pt idx="3">
                  <c:v>org:students</c:v>
                </c:pt>
                <c:pt idx="4">
                  <c:v>gpe:births_in_stateprovince</c:v>
                </c:pt>
              </c:strCache>
            </c:strRef>
          </c:cat>
          <c:val>
            <c:numRef>
              <c:f>Sheet1!$B$2:$B$6</c:f>
              <c:numCache>
                <c:formatCode>0.00%</c:formatCode>
                <c:ptCount val="5"/>
                <c:pt idx="0">
                  <c:v>0.2172</c:v>
                </c:pt>
                <c:pt idx="1">
                  <c:v>0.1707</c:v>
                </c:pt>
                <c:pt idx="2">
                  <c:v>0.1791</c:v>
                </c:pt>
                <c:pt idx="3">
                  <c:v>0.3938</c:v>
                </c:pt>
                <c:pt idx="4">
                  <c:v>0.1801</c:v>
                </c:pt>
              </c:numCache>
            </c:numRef>
          </c:val>
        </c:ser>
        <c:ser>
          <c:idx val="2"/>
          <c:order val="1"/>
          <c:tx>
            <c:strRef>
              <c:f>Sheet1!$C$1</c:f>
              <c:strCache>
                <c:ptCount val="1"/>
                <c:pt idx="0">
                  <c:v>Another team's F1</c:v>
                </c:pt>
              </c:strCache>
            </c:strRef>
          </c:tx>
          <c:spPr>
            <a:solidFill>
              <a:schemeClr val="accent3"/>
            </a:solidFill>
            <a:ln>
              <a:noFill/>
            </a:ln>
            <a:effectLst/>
          </c:spPr>
          <c:invertIfNegative val="0"/>
          <c:cat>
            <c:strRef>
              <c:f>Sheet1!$A$2:$A$6</c:f>
              <c:strCache>
                <c:ptCount val="5"/>
                <c:pt idx="0">
                  <c:v>gpe:residents</c:v>
                </c:pt>
                <c:pt idx="1">
                  <c:v>gpe:employees_or_members</c:v>
                </c:pt>
                <c:pt idx="2">
                  <c:v>gpe:residents_of_stateprovince</c:v>
                </c:pt>
                <c:pt idx="3">
                  <c:v>org:students</c:v>
                </c:pt>
                <c:pt idx="4">
                  <c:v>gpe:births_in_stateprovince</c:v>
                </c:pt>
              </c:strCache>
            </c:strRef>
          </c:cat>
          <c:val>
            <c:numRef>
              <c:f>Sheet1!$C$2:$C$6</c:f>
              <c:numCache>
                <c:formatCode>0.00%</c:formatCode>
                <c:ptCount val="5"/>
                <c:pt idx="0">
                  <c:v>0.415</c:v>
                </c:pt>
                <c:pt idx="1">
                  <c:v>0.4415</c:v>
                </c:pt>
                <c:pt idx="2">
                  <c:v>0.4011</c:v>
                </c:pt>
                <c:pt idx="3">
                  <c:v>0.5751</c:v>
                </c:pt>
                <c:pt idx="4">
                  <c:v>0.3362</c:v>
                </c:pt>
              </c:numCache>
            </c:numRef>
          </c:val>
        </c:ser>
        <c:dLbls>
          <c:showLegendKey val="0"/>
          <c:showVal val="0"/>
          <c:showCatName val="0"/>
          <c:showSerName val="0"/>
          <c:showPercent val="0"/>
          <c:showBubbleSize val="0"/>
        </c:dLbls>
        <c:gapWidth val="150"/>
        <c:axId val="-406442624"/>
        <c:axId val="-406442096"/>
      </c:barChart>
      <c:catAx>
        <c:axId val="-40644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6442096"/>
        <c:crosses val="autoZero"/>
        <c:auto val="1"/>
        <c:lblAlgn val="ctr"/>
        <c:lblOffset val="100"/>
        <c:noMultiLvlLbl val="0"/>
      </c:catAx>
      <c:valAx>
        <c:axId val="-406442096"/>
        <c:scaling>
          <c:orientation val="minMax"/>
          <c:max val="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mtClean="0"/>
                  <a:t>F1</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442624"/>
        <c:crosses val="autoZero"/>
        <c:crossBetween val="between"/>
      </c:valAx>
      <c:spPr>
        <a:noFill/>
        <a:ln>
          <a:noFill/>
        </a:ln>
        <a:effectLst/>
      </c:spPr>
    </c:plotArea>
    <c:legend>
      <c:legendPos val="tr"/>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936904945705"/>
          <c:y val="0.0544769781148392"/>
          <c:w val="0.555190546034687"/>
          <c:h val="0.679396219541892"/>
        </c:manualLayout>
      </c:layout>
      <c:barChart>
        <c:barDir val="bar"/>
        <c:grouping val="stacked"/>
        <c:varyColors val="0"/>
        <c:ser>
          <c:idx val="0"/>
          <c:order val="0"/>
          <c:tx>
            <c:strRef>
              <c:f>Sheet1!$B$1</c:f>
              <c:strCache>
                <c:ptCount val="1"/>
                <c:pt idx="0">
                  <c:v>Patterns</c:v>
                </c:pt>
              </c:strCache>
            </c:strRef>
          </c:tx>
          <c:spPr>
            <a:solidFill>
              <a:schemeClr val="accent1"/>
            </a:solidFill>
            <a:ln>
              <a:noFill/>
            </a:ln>
            <a:effectLst/>
          </c:spPr>
          <c:invertIfNegative val="0"/>
          <c:cat>
            <c:strRef>
              <c:f>Sheet1!$A$2:$A$5</c:f>
              <c:strCache>
                <c:ptCount val="4"/>
                <c:pt idx="0">
                  <c:v>org:country_of_headquarters</c:v>
                </c:pt>
                <c:pt idx="1">
                  <c:v>org:stateorprovince_of_headquarters</c:v>
                </c:pt>
                <c:pt idx="2">
                  <c:v>per:countries_of_residence</c:v>
                </c:pt>
                <c:pt idx="3">
                  <c:v>per:stateorprovinces_of_residence</c:v>
                </c:pt>
              </c:strCache>
            </c:strRef>
          </c:cat>
          <c:val>
            <c:numRef>
              <c:f>Sheet1!$B$2:$B$5</c:f>
              <c:numCache>
                <c:formatCode>General</c:formatCode>
                <c:ptCount val="4"/>
                <c:pt idx="0">
                  <c:v>1575.0</c:v>
                </c:pt>
                <c:pt idx="1">
                  <c:v>287.0</c:v>
                </c:pt>
                <c:pt idx="2">
                  <c:v>454.0</c:v>
                </c:pt>
                <c:pt idx="3">
                  <c:v>166.0</c:v>
                </c:pt>
              </c:numCache>
            </c:numRef>
          </c:val>
        </c:ser>
        <c:ser>
          <c:idx val="1"/>
          <c:order val="1"/>
          <c:tx>
            <c:strRef>
              <c:f>Sheet1!$C$1</c:f>
              <c:strCache>
                <c:ptCount val="1"/>
                <c:pt idx="0">
                  <c:v>Inferred</c:v>
                </c:pt>
              </c:strCache>
            </c:strRef>
          </c:tx>
          <c:spPr>
            <a:solidFill>
              <a:schemeClr val="accent2"/>
            </a:solidFill>
            <a:ln>
              <a:noFill/>
            </a:ln>
            <a:effectLst/>
          </c:spPr>
          <c:invertIfNegative val="0"/>
          <c:cat>
            <c:strRef>
              <c:f>Sheet1!$A$2:$A$5</c:f>
              <c:strCache>
                <c:ptCount val="4"/>
                <c:pt idx="0">
                  <c:v>org:country_of_headquarters</c:v>
                </c:pt>
                <c:pt idx="1">
                  <c:v>org:stateorprovince_of_headquarters</c:v>
                </c:pt>
                <c:pt idx="2">
                  <c:v>per:countries_of_residence</c:v>
                </c:pt>
                <c:pt idx="3">
                  <c:v>per:stateorprovinces_of_residence</c:v>
                </c:pt>
              </c:strCache>
            </c:strRef>
          </c:cat>
          <c:val>
            <c:numRef>
              <c:f>Sheet1!$C$2:$C$5</c:f>
              <c:numCache>
                <c:formatCode>General</c:formatCode>
                <c:ptCount val="4"/>
                <c:pt idx="0">
                  <c:v>842.0</c:v>
                </c:pt>
                <c:pt idx="1">
                  <c:v>222.0</c:v>
                </c:pt>
                <c:pt idx="2">
                  <c:v>464.0</c:v>
                </c:pt>
                <c:pt idx="3">
                  <c:v>114.0</c:v>
                </c:pt>
              </c:numCache>
            </c:numRef>
          </c:val>
        </c:ser>
        <c:dLbls>
          <c:showLegendKey val="0"/>
          <c:showVal val="0"/>
          <c:showCatName val="0"/>
          <c:showSerName val="0"/>
          <c:showPercent val="0"/>
          <c:showBubbleSize val="0"/>
        </c:dLbls>
        <c:gapWidth val="219"/>
        <c:overlap val="100"/>
        <c:axId val="-406474672"/>
        <c:axId val="-406497936"/>
      </c:barChart>
      <c:catAx>
        <c:axId val="-40647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6497936"/>
        <c:crosses val="autoZero"/>
        <c:auto val="1"/>
        <c:lblAlgn val="ctr"/>
        <c:lblOffset val="100"/>
        <c:noMultiLvlLbl val="0"/>
      </c:catAx>
      <c:valAx>
        <c:axId val="-406497936"/>
        <c:scaling>
          <c:orientation val="minMax"/>
          <c:max val="2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 of </a:t>
                </a:r>
                <a:r>
                  <a:rPr lang="en-US" sz="1600" dirty="0" err="1" smtClean="0"/>
                  <a:t>slotfills</a:t>
                </a:r>
                <a:endParaRPr lang="en-US" sz="1600"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474672"/>
        <c:crosses val="autoZero"/>
        <c:crossBetween val="between"/>
      </c:valAx>
      <c:spPr>
        <a:noFill/>
        <a:ln>
          <a:noFill/>
        </a:ln>
        <a:effectLst/>
      </c:spPr>
    </c:plotArea>
    <c:legend>
      <c:legendPos val="r"/>
      <c:layout>
        <c:manualLayout>
          <c:xMode val="edge"/>
          <c:yMode val="edge"/>
          <c:x val="0.812799006741804"/>
          <c:y val="0.0585912933184366"/>
          <c:w val="0.130011450774536"/>
          <c:h val="0.2290936759850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baseline="0" dirty="0" smtClean="0">
                <a:effectLst/>
              </a:rPr>
              <a:t> Macro</a:t>
            </a:r>
            <a:r>
              <a:rPr lang="en-US" altLang="zh-CN" sz="2400" b="0" i="0" u="none" strike="noStrike" baseline="0" dirty="0" smtClean="0">
                <a:effectLst/>
              </a:rPr>
              <a:t>-averaged</a:t>
            </a:r>
            <a:r>
              <a:rPr lang="en-US" sz="2400" b="0" i="0" u="none" strike="noStrike" baseline="0" dirty="0" smtClean="0"/>
              <a:t> </a:t>
            </a:r>
            <a:r>
              <a:rPr lang="en-US" sz="2400" dirty="0" smtClean="0"/>
              <a:t>LDC-MEAN:</a:t>
            </a:r>
            <a:r>
              <a:rPr lang="en-US" sz="2400" baseline="0" dirty="0" smtClean="0"/>
              <a:t> SF Track</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Sheet1!$A$2:$A$5</c:f>
              <c:strCache>
                <c:ptCount val="4"/>
                <c:pt idx="0">
                  <c:v>High precision</c:v>
                </c:pt>
                <c:pt idx="1">
                  <c:v>Model comb.</c:v>
                </c:pt>
                <c:pt idx="2">
                  <c:v>Medium precision</c:v>
                </c:pt>
                <c:pt idx="3">
                  <c:v>High recall</c:v>
                </c:pt>
              </c:strCache>
            </c:strRef>
          </c:cat>
          <c:val>
            <c:numRef>
              <c:f>Sheet1!$B$2:$B$5</c:f>
              <c:numCache>
                <c:formatCode>General</c:formatCode>
                <c:ptCount val="4"/>
                <c:pt idx="0">
                  <c:v>14.6</c:v>
                </c:pt>
                <c:pt idx="1">
                  <c:v>14.0</c:v>
                </c:pt>
                <c:pt idx="2">
                  <c:v>20.3</c:v>
                </c:pt>
                <c:pt idx="3">
                  <c:v>22.0</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Sheet1!$A$2:$A$5</c:f>
              <c:strCache>
                <c:ptCount val="4"/>
                <c:pt idx="0">
                  <c:v>High precision</c:v>
                </c:pt>
                <c:pt idx="1">
                  <c:v>Model comb.</c:v>
                </c:pt>
                <c:pt idx="2">
                  <c:v>Medium precision</c:v>
                </c:pt>
                <c:pt idx="3">
                  <c:v>High recall</c:v>
                </c:pt>
              </c:strCache>
            </c:strRef>
          </c:cat>
          <c:val>
            <c:numRef>
              <c:f>Sheet1!$C$2:$C$5</c:f>
              <c:numCache>
                <c:formatCode>General</c:formatCode>
                <c:ptCount val="4"/>
                <c:pt idx="0">
                  <c:v>12.3</c:v>
                </c:pt>
                <c:pt idx="1">
                  <c:v>13.8</c:v>
                </c:pt>
                <c:pt idx="2">
                  <c:v>18.7</c:v>
                </c:pt>
                <c:pt idx="3">
                  <c:v>26.0</c:v>
                </c:pt>
              </c:numCache>
            </c:numRef>
          </c:val>
        </c:ser>
        <c:ser>
          <c:idx val="2"/>
          <c:order val="2"/>
          <c:tx>
            <c:strRef>
              <c:f>Sheet1!$D$1</c:f>
              <c:strCache>
                <c:ptCount val="1"/>
                <c:pt idx="0">
                  <c:v>F1</c:v>
                </c:pt>
              </c:strCache>
            </c:strRef>
          </c:tx>
          <c:spPr>
            <a:solidFill>
              <a:schemeClr val="accent3"/>
            </a:solidFill>
            <a:ln>
              <a:noFill/>
            </a:ln>
            <a:effectLst/>
          </c:spPr>
          <c:invertIfNegative val="0"/>
          <c:cat>
            <c:strRef>
              <c:f>Sheet1!$A$2:$A$5</c:f>
              <c:strCache>
                <c:ptCount val="4"/>
                <c:pt idx="0">
                  <c:v>High precision</c:v>
                </c:pt>
                <c:pt idx="1">
                  <c:v>Model comb.</c:v>
                </c:pt>
                <c:pt idx="2">
                  <c:v>Medium precision</c:v>
                </c:pt>
                <c:pt idx="3">
                  <c:v>High recall</c:v>
                </c:pt>
              </c:strCache>
            </c:strRef>
          </c:cat>
          <c:val>
            <c:numRef>
              <c:f>Sheet1!$D$2:$D$5</c:f>
              <c:numCache>
                <c:formatCode>General</c:formatCode>
                <c:ptCount val="4"/>
                <c:pt idx="0">
                  <c:v>12.4</c:v>
                </c:pt>
                <c:pt idx="1">
                  <c:v>12.5</c:v>
                </c:pt>
                <c:pt idx="2">
                  <c:v>17.9</c:v>
                </c:pt>
                <c:pt idx="3">
                  <c:v>22.0</c:v>
                </c:pt>
              </c:numCache>
            </c:numRef>
          </c:val>
        </c:ser>
        <c:dLbls>
          <c:showLegendKey val="0"/>
          <c:showVal val="0"/>
          <c:showCatName val="0"/>
          <c:showSerName val="0"/>
          <c:showPercent val="0"/>
          <c:showBubbleSize val="0"/>
        </c:dLbls>
        <c:gapWidth val="219"/>
        <c:overlap val="-27"/>
        <c:axId val="-406331520"/>
        <c:axId val="-406328768"/>
      </c:barChart>
      <c:catAx>
        <c:axId val="-4063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328768"/>
        <c:crosses val="autoZero"/>
        <c:auto val="1"/>
        <c:lblAlgn val="ctr"/>
        <c:lblOffset val="100"/>
        <c:noMultiLvlLbl val="0"/>
      </c:catAx>
      <c:valAx>
        <c:axId val="-40632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3315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u="none" strike="noStrike" baseline="0" dirty="0" smtClean="0">
                <a:effectLst/>
              </a:rPr>
              <a:t> Macro</a:t>
            </a:r>
            <a:r>
              <a:rPr lang="en-US" altLang="zh-CN" sz="2400" b="0" i="0" u="none" strike="noStrike" baseline="0" dirty="0" smtClean="0">
                <a:effectLst/>
              </a:rPr>
              <a:t>-averaged</a:t>
            </a:r>
            <a:r>
              <a:rPr lang="en-US" sz="2400" b="0" i="0" u="none" strike="noStrike" baseline="0" dirty="0" smtClean="0"/>
              <a:t> </a:t>
            </a:r>
            <a:r>
              <a:rPr lang="en-US" sz="2400" dirty="0" smtClean="0"/>
              <a:t>LDC-MEAN: KB</a:t>
            </a:r>
            <a:r>
              <a:rPr lang="en-US" sz="2400" baseline="0" dirty="0" smtClean="0"/>
              <a:t> Track</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Sheet1!$A$2:$A$4</c:f>
              <c:strCache>
                <c:ptCount val="3"/>
                <c:pt idx="0">
                  <c:v>High precision</c:v>
                </c:pt>
                <c:pt idx="1">
                  <c:v>Medium precision</c:v>
                </c:pt>
                <c:pt idx="2">
                  <c:v>High recall</c:v>
                </c:pt>
              </c:strCache>
            </c:strRef>
          </c:cat>
          <c:val>
            <c:numRef>
              <c:f>Sheet1!$B$2:$B$4</c:f>
              <c:numCache>
                <c:formatCode>General</c:formatCode>
                <c:ptCount val="3"/>
                <c:pt idx="0">
                  <c:v>13.5</c:v>
                </c:pt>
                <c:pt idx="1">
                  <c:v>20.2</c:v>
                </c:pt>
                <c:pt idx="2">
                  <c:v>22.1</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Sheet1!$A$2:$A$4</c:f>
              <c:strCache>
                <c:ptCount val="3"/>
                <c:pt idx="0">
                  <c:v>High precision</c:v>
                </c:pt>
                <c:pt idx="1">
                  <c:v>Medium precision</c:v>
                </c:pt>
                <c:pt idx="2">
                  <c:v>High recall</c:v>
                </c:pt>
              </c:strCache>
            </c:strRef>
          </c:cat>
          <c:val>
            <c:numRef>
              <c:f>Sheet1!$C$2:$C$4</c:f>
              <c:numCache>
                <c:formatCode>General</c:formatCode>
                <c:ptCount val="3"/>
                <c:pt idx="0">
                  <c:v>12.0</c:v>
                </c:pt>
                <c:pt idx="1">
                  <c:v>19.4</c:v>
                </c:pt>
                <c:pt idx="2">
                  <c:v>25.9</c:v>
                </c:pt>
              </c:numCache>
            </c:numRef>
          </c:val>
        </c:ser>
        <c:ser>
          <c:idx val="2"/>
          <c:order val="2"/>
          <c:tx>
            <c:strRef>
              <c:f>Sheet1!$D$1</c:f>
              <c:strCache>
                <c:ptCount val="1"/>
                <c:pt idx="0">
                  <c:v>F1</c:v>
                </c:pt>
              </c:strCache>
            </c:strRef>
          </c:tx>
          <c:spPr>
            <a:solidFill>
              <a:schemeClr val="accent3"/>
            </a:solidFill>
            <a:ln>
              <a:noFill/>
            </a:ln>
            <a:effectLst/>
          </c:spPr>
          <c:invertIfNegative val="0"/>
          <c:cat>
            <c:strRef>
              <c:f>Sheet1!$A$2:$A$4</c:f>
              <c:strCache>
                <c:ptCount val="3"/>
                <c:pt idx="0">
                  <c:v>High precision</c:v>
                </c:pt>
                <c:pt idx="1">
                  <c:v>Medium precision</c:v>
                </c:pt>
                <c:pt idx="2">
                  <c:v>High recall</c:v>
                </c:pt>
              </c:strCache>
            </c:strRef>
          </c:cat>
          <c:val>
            <c:numRef>
              <c:f>Sheet1!$D$2:$D$4</c:f>
              <c:numCache>
                <c:formatCode>General</c:formatCode>
                <c:ptCount val="3"/>
                <c:pt idx="0">
                  <c:v>11.6</c:v>
                </c:pt>
                <c:pt idx="1">
                  <c:v>17.9</c:v>
                </c:pt>
                <c:pt idx="2">
                  <c:v>22.0</c:v>
                </c:pt>
              </c:numCache>
            </c:numRef>
          </c:val>
        </c:ser>
        <c:dLbls>
          <c:showLegendKey val="0"/>
          <c:showVal val="0"/>
          <c:showCatName val="0"/>
          <c:showSerName val="0"/>
          <c:showPercent val="0"/>
          <c:showBubbleSize val="0"/>
        </c:dLbls>
        <c:gapWidth val="219"/>
        <c:overlap val="-27"/>
        <c:axId val="-406286784"/>
        <c:axId val="-406284032"/>
      </c:barChart>
      <c:catAx>
        <c:axId val="-40628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284032"/>
        <c:crosses val="autoZero"/>
        <c:auto val="1"/>
        <c:lblAlgn val="ctr"/>
        <c:lblOffset val="100"/>
        <c:noMultiLvlLbl val="0"/>
      </c:catAx>
      <c:valAx>
        <c:axId val="-40628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867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dirty="0" smtClean="0"/>
              <a:t>LDC-MAX</a:t>
            </a:r>
            <a:r>
              <a:rPr lang="en-US" sz="2000" baseline="0" dirty="0" smtClean="0"/>
              <a:t> (Micro): SF Track</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420139670041245"/>
          <c:y val="0.2278"/>
          <c:w val="0.935664604424447"/>
          <c:h val="0.610283914510686"/>
        </c:manualLayout>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Sheet1!$A$2:$A$5</c:f>
              <c:strCache>
                <c:ptCount val="4"/>
                <c:pt idx="0">
                  <c:v>High recall</c:v>
                </c:pt>
                <c:pt idx="1">
                  <c:v>High precision</c:v>
                </c:pt>
                <c:pt idx="2">
                  <c:v>Med. precision</c:v>
                </c:pt>
                <c:pt idx="3">
                  <c:v>Model comb.</c:v>
                </c:pt>
              </c:strCache>
            </c:strRef>
          </c:cat>
          <c:val>
            <c:numRef>
              <c:f>Sheet1!$B$2:$B$5</c:f>
              <c:numCache>
                <c:formatCode>General</c:formatCode>
                <c:ptCount val="4"/>
                <c:pt idx="0">
                  <c:v>11.1</c:v>
                </c:pt>
                <c:pt idx="1">
                  <c:v>50.0</c:v>
                </c:pt>
                <c:pt idx="2">
                  <c:v>20.1</c:v>
                </c:pt>
                <c:pt idx="3">
                  <c:v>30.4</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Sheet1!$A$2:$A$5</c:f>
              <c:strCache>
                <c:ptCount val="4"/>
                <c:pt idx="0">
                  <c:v>High recall</c:v>
                </c:pt>
                <c:pt idx="1">
                  <c:v>High precision</c:v>
                </c:pt>
                <c:pt idx="2">
                  <c:v>Med. precision</c:v>
                </c:pt>
                <c:pt idx="3">
                  <c:v>Model comb.</c:v>
                </c:pt>
              </c:strCache>
            </c:strRef>
          </c:cat>
          <c:val>
            <c:numRef>
              <c:f>Sheet1!$C$2:$C$5</c:f>
              <c:numCache>
                <c:formatCode>General</c:formatCode>
                <c:ptCount val="4"/>
                <c:pt idx="0">
                  <c:v>26.1</c:v>
                </c:pt>
                <c:pt idx="1">
                  <c:v>9.9</c:v>
                </c:pt>
                <c:pt idx="2">
                  <c:v>15.8</c:v>
                </c:pt>
                <c:pt idx="3">
                  <c:v>13.3</c:v>
                </c:pt>
              </c:numCache>
            </c:numRef>
          </c:val>
        </c:ser>
        <c:ser>
          <c:idx val="2"/>
          <c:order val="2"/>
          <c:tx>
            <c:strRef>
              <c:f>Sheet1!$D$1</c:f>
              <c:strCache>
                <c:ptCount val="1"/>
                <c:pt idx="0">
                  <c:v>F1</c:v>
                </c:pt>
              </c:strCache>
            </c:strRef>
          </c:tx>
          <c:spPr>
            <a:solidFill>
              <a:schemeClr val="accent3"/>
            </a:solidFill>
            <a:ln>
              <a:noFill/>
            </a:ln>
            <a:effectLst/>
          </c:spPr>
          <c:invertIfNegative val="0"/>
          <c:cat>
            <c:strRef>
              <c:f>Sheet1!$A$2:$A$5</c:f>
              <c:strCache>
                <c:ptCount val="4"/>
                <c:pt idx="0">
                  <c:v>High recall</c:v>
                </c:pt>
                <c:pt idx="1">
                  <c:v>High precision</c:v>
                </c:pt>
                <c:pt idx="2">
                  <c:v>Med. precision</c:v>
                </c:pt>
                <c:pt idx="3">
                  <c:v>Model comb.</c:v>
                </c:pt>
              </c:strCache>
            </c:strRef>
          </c:cat>
          <c:val>
            <c:numRef>
              <c:f>Sheet1!$D$2:$D$5</c:f>
              <c:numCache>
                <c:formatCode>General</c:formatCode>
                <c:ptCount val="4"/>
                <c:pt idx="0">
                  <c:v>15.6</c:v>
                </c:pt>
                <c:pt idx="1">
                  <c:v>16.5</c:v>
                </c:pt>
                <c:pt idx="2">
                  <c:v>17.7</c:v>
                </c:pt>
                <c:pt idx="3">
                  <c:v>18.5</c:v>
                </c:pt>
              </c:numCache>
            </c:numRef>
          </c:val>
        </c:ser>
        <c:dLbls>
          <c:showLegendKey val="0"/>
          <c:showVal val="0"/>
          <c:showCatName val="0"/>
          <c:showSerName val="0"/>
          <c:showPercent val="0"/>
          <c:showBubbleSize val="0"/>
        </c:dLbls>
        <c:gapWidth val="219"/>
        <c:overlap val="-27"/>
        <c:axId val="-406242400"/>
        <c:axId val="-406239648"/>
      </c:barChart>
      <c:catAx>
        <c:axId val="-40624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6239648"/>
        <c:crosses val="autoZero"/>
        <c:auto val="1"/>
        <c:lblAlgn val="ctr"/>
        <c:lblOffset val="100"/>
        <c:noMultiLvlLbl val="0"/>
      </c:catAx>
      <c:valAx>
        <c:axId val="-406239648"/>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242400"/>
        <c:crosses val="autoZero"/>
        <c:crossBetween val="between"/>
        <c:majorUnit val="5.0"/>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ltLang="zh-CN" sz="2400" dirty="0" smtClean="0"/>
              <a:t>Development</a:t>
            </a:r>
            <a:r>
              <a:rPr lang="zh-CN" altLang="en-US" sz="2400" dirty="0" smtClean="0"/>
              <a:t> </a:t>
            </a:r>
            <a:r>
              <a:rPr lang="en-US" altLang="zh-CN" sz="2400" dirty="0" smtClean="0"/>
              <a:t>Result</a:t>
            </a:r>
            <a:r>
              <a:rPr lang="zh-CN" altLang="en-US" sz="2400" dirty="0" smtClean="0"/>
              <a:t> </a:t>
            </a:r>
            <a:r>
              <a:rPr lang="en-US" altLang="zh-CN" sz="2400" dirty="0" smtClean="0"/>
              <a:t>(Hop-0</a:t>
            </a:r>
            <a:r>
              <a:rPr lang="zh-CN" altLang="en-US" sz="2400" dirty="0" smtClean="0"/>
              <a:t> </a:t>
            </a:r>
            <a:r>
              <a:rPr lang="en-US" altLang="zh-CN" sz="2400" dirty="0" smtClean="0"/>
              <a:t>Only)</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Sheet1!$A$2:$A$4</c:f>
              <c:strCache>
                <c:ptCount val="3"/>
                <c:pt idx="0">
                  <c:v>Distant supervision (DS)</c:v>
                </c:pt>
                <c:pt idx="1">
                  <c:v>Patterns</c:v>
                </c:pt>
                <c:pt idx="2">
                  <c:v>Patterns + rule-based + DS</c:v>
                </c:pt>
              </c:strCache>
            </c:strRef>
          </c:cat>
          <c:val>
            <c:numRef>
              <c:f>Sheet1!$B$2:$B$4</c:f>
              <c:numCache>
                <c:formatCode>General</c:formatCode>
                <c:ptCount val="3"/>
                <c:pt idx="0">
                  <c:v>21.8</c:v>
                </c:pt>
                <c:pt idx="1">
                  <c:v>42.4</c:v>
                </c:pt>
                <c:pt idx="2">
                  <c:v>24.0</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Sheet1!$A$2:$A$4</c:f>
              <c:strCache>
                <c:ptCount val="3"/>
                <c:pt idx="0">
                  <c:v>Distant supervision (DS)</c:v>
                </c:pt>
                <c:pt idx="1">
                  <c:v>Patterns</c:v>
                </c:pt>
                <c:pt idx="2">
                  <c:v>Patterns + rule-based + DS</c:v>
                </c:pt>
              </c:strCache>
            </c:strRef>
          </c:cat>
          <c:val>
            <c:numRef>
              <c:f>Sheet1!$C$2:$C$4</c:f>
              <c:numCache>
                <c:formatCode>General</c:formatCode>
                <c:ptCount val="3"/>
                <c:pt idx="0">
                  <c:v>29.8</c:v>
                </c:pt>
                <c:pt idx="1">
                  <c:v>26.3</c:v>
                </c:pt>
                <c:pt idx="2">
                  <c:v>34.4</c:v>
                </c:pt>
              </c:numCache>
            </c:numRef>
          </c:val>
        </c:ser>
        <c:ser>
          <c:idx val="2"/>
          <c:order val="2"/>
          <c:tx>
            <c:strRef>
              <c:f>Sheet1!$D$1</c:f>
              <c:strCache>
                <c:ptCount val="1"/>
                <c:pt idx="0">
                  <c:v>F1</c:v>
                </c:pt>
              </c:strCache>
            </c:strRef>
          </c:tx>
          <c:spPr>
            <a:solidFill>
              <a:schemeClr val="accent3"/>
            </a:solidFill>
            <a:ln>
              <a:noFill/>
            </a:ln>
            <a:effectLst/>
          </c:spPr>
          <c:invertIfNegative val="0"/>
          <c:cat>
            <c:strRef>
              <c:f>Sheet1!$A$2:$A$4</c:f>
              <c:strCache>
                <c:ptCount val="3"/>
                <c:pt idx="0">
                  <c:v>Distant supervision (DS)</c:v>
                </c:pt>
                <c:pt idx="1">
                  <c:v>Patterns</c:v>
                </c:pt>
                <c:pt idx="2">
                  <c:v>Patterns + rule-based + DS</c:v>
                </c:pt>
              </c:strCache>
            </c:strRef>
          </c:cat>
          <c:val>
            <c:numRef>
              <c:f>Sheet1!$D$2:$D$4</c:f>
              <c:numCache>
                <c:formatCode>General</c:formatCode>
                <c:ptCount val="3"/>
                <c:pt idx="0">
                  <c:v>25.2</c:v>
                </c:pt>
                <c:pt idx="1">
                  <c:v>32.4</c:v>
                </c:pt>
                <c:pt idx="2">
                  <c:v>28.3</c:v>
                </c:pt>
              </c:numCache>
            </c:numRef>
          </c:val>
        </c:ser>
        <c:dLbls>
          <c:showLegendKey val="0"/>
          <c:showVal val="0"/>
          <c:showCatName val="0"/>
          <c:showSerName val="0"/>
          <c:showPercent val="0"/>
          <c:showBubbleSize val="0"/>
        </c:dLbls>
        <c:gapWidth val="219"/>
        <c:overlap val="-27"/>
        <c:axId val="-408558176"/>
        <c:axId val="-408555424"/>
      </c:barChart>
      <c:catAx>
        <c:axId val="-40855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8555424"/>
        <c:crosses val="autoZero"/>
        <c:auto val="1"/>
        <c:lblAlgn val="ctr"/>
        <c:lblOffset val="100"/>
        <c:noMultiLvlLbl val="0"/>
      </c:catAx>
      <c:valAx>
        <c:axId val="-408555424"/>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85581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2400" dirty="0" smtClean="0"/>
              <a:t>Preliminary</a:t>
            </a:r>
            <a:r>
              <a:rPr lang="zh-CN" altLang="en-US" sz="2400" baseline="0" dirty="0" smtClean="0"/>
              <a:t> </a:t>
            </a:r>
            <a:r>
              <a:rPr lang="en-US" altLang="zh-CN" sz="2400" dirty="0" smtClean="0"/>
              <a:t>Official SF</a:t>
            </a:r>
            <a:r>
              <a:rPr lang="zh-CN" altLang="en-US" sz="2400" dirty="0" smtClean="0"/>
              <a:t> </a:t>
            </a:r>
            <a:r>
              <a:rPr lang="en-US" altLang="zh-CN" sz="2400" dirty="0" smtClean="0"/>
              <a:t>LDC-MEAN</a:t>
            </a:r>
            <a:r>
              <a:rPr lang="zh-CN" altLang="en-US" sz="2400" dirty="0" smtClean="0"/>
              <a:t> </a:t>
            </a:r>
            <a:r>
              <a:rPr lang="en-US" altLang="zh-CN" sz="2400" dirty="0" smtClean="0"/>
              <a:t>(Hop-all)</a:t>
            </a:r>
            <a:endParaRPr lang="en-US" sz="24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cat>
            <c:strRef>
              <c:f>Sheet1!$A$2:$A$4</c:f>
              <c:strCache>
                <c:ptCount val="3"/>
                <c:pt idx="0">
                  <c:v>Patterns</c:v>
                </c:pt>
                <c:pt idx="1">
                  <c:v>Patterns + rule-based</c:v>
                </c:pt>
                <c:pt idx="2">
                  <c:v>Patterns + rule-based + DS</c:v>
                </c:pt>
              </c:strCache>
            </c:strRef>
          </c:cat>
          <c:val>
            <c:numRef>
              <c:f>Sheet1!$B$2:$B$4</c:f>
              <c:numCache>
                <c:formatCode>General</c:formatCode>
                <c:ptCount val="3"/>
                <c:pt idx="0">
                  <c:v>9.9</c:v>
                </c:pt>
                <c:pt idx="1">
                  <c:v>10.5</c:v>
                </c:pt>
                <c:pt idx="2">
                  <c:v>12.3</c:v>
                </c:pt>
              </c:numCache>
            </c:numRef>
          </c:val>
        </c:ser>
        <c:ser>
          <c:idx val="1"/>
          <c:order val="1"/>
          <c:tx>
            <c:strRef>
              <c:f>Sheet1!$C$1</c:f>
              <c:strCache>
                <c:ptCount val="1"/>
                <c:pt idx="0">
                  <c:v>Recall</c:v>
                </c:pt>
              </c:strCache>
            </c:strRef>
          </c:tx>
          <c:spPr>
            <a:solidFill>
              <a:schemeClr val="accent2"/>
            </a:solidFill>
            <a:ln>
              <a:noFill/>
            </a:ln>
            <a:effectLst/>
          </c:spPr>
          <c:invertIfNegative val="0"/>
          <c:cat>
            <c:strRef>
              <c:f>Sheet1!$A$2:$A$4</c:f>
              <c:strCache>
                <c:ptCount val="3"/>
                <c:pt idx="0">
                  <c:v>Patterns</c:v>
                </c:pt>
                <c:pt idx="1">
                  <c:v>Patterns + rule-based</c:v>
                </c:pt>
                <c:pt idx="2">
                  <c:v>Patterns + rule-based + DS</c:v>
                </c:pt>
              </c:strCache>
            </c:strRef>
          </c:cat>
          <c:val>
            <c:numRef>
              <c:f>Sheet1!$C$2:$C$4</c:f>
              <c:numCache>
                <c:formatCode>General</c:formatCode>
                <c:ptCount val="3"/>
                <c:pt idx="0">
                  <c:v>8.9</c:v>
                </c:pt>
                <c:pt idx="1">
                  <c:v>9.7</c:v>
                </c:pt>
                <c:pt idx="2">
                  <c:v>16.8</c:v>
                </c:pt>
              </c:numCache>
            </c:numRef>
          </c:val>
        </c:ser>
        <c:ser>
          <c:idx val="2"/>
          <c:order val="2"/>
          <c:tx>
            <c:strRef>
              <c:f>Sheet1!$D$1</c:f>
              <c:strCache>
                <c:ptCount val="1"/>
                <c:pt idx="0">
                  <c:v>F1</c:v>
                </c:pt>
              </c:strCache>
            </c:strRef>
          </c:tx>
          <c:spPr>
            <a:solidFill>
              <a:schemeClr val="accent3"/>
            </a:solidFill>
            <a:ln>
              <a:noFill/>
            </a:ln>
            <a:effectLst/>
          </c:spPr>
          <c:invertIfNegative val="0"/>
          <c:cat>
            <c:strRef>
              <c:f>Sheet1!$A$2:$A$4</c:f>
              <c:strCache>
                <c:ptCount val="3"/>
                <c:pt idx="0">
                  <c:v>Patterns</c:v>
                </c:pt>
                <c:pt idx="1">
                  <c:v>Patterns + rule-based</c:v>
                </c:pt>
                <c:pt idx="2">
                  <c:v>Patterns + rule-based + DS</c:v>
                </c:pt>
              </c:strCache>
            </c:strRef>
          </c:cat>
          <c:val>
            <c:numRef>
              <c:f>Sheet1!$D$2:$D$4</c:f>
              <c:numCache>
                <c:formatCode>General</c:formatCode>
                <c:ptCount val="3"/>
                <c:pt idx="0">
                  <c:v>8.8</c:v>
                </c:pt>
                <c:pt idx="1">
                  <c:v>9.5</c:v>
                </c:pt>
                <c:pt idx="2">
                  <c:v>12.4</c:v>
                </c:pt>
              </c:numCache>
            </c:numRef>
          </c:val>
        </c:ser>
        <c:dLbls>
          <c:showLegendKey val="0"/>
          <c:showVal val="0"/>
          <c:showCatName val="0"/>
          <c:showSerName val="0"/>
          <c:showPercent val="0"/>
          <c:showBubbleSize val="0"/>
        </c:dLbls>
        <c:gapWidth val="219"/>
        <c:overlap val="-27"/>
        <c:axId val="-408518544"/>
        <c:axId val="-408515792"/>
      </c:barChart>
      <c:catAx>
        <c:axId val="-40851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8515792"/>
        <c:crosses val="autoZero"/>
        <c:auto val="1"/>
        <c:lblAlgn val="ctr"/>
        <c:lblOffset val="100"/>
        <c:noMultiLvlLbl val="0"/>
      </c:catAx>
      <c:valAx>
        <c:axId val="-408515792"/>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8518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73150" y="704850"/>
            <a:ext cx="4699000" cy="35242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a:t>
            </a:fld>
            <a:endParaRPr lang="en-US" sz="1200"/>
          </a:p>
        </p:txBody>
      </p:sp>
      <p:sp>
        <p:nvSpPr>
          <p:cNvPr id="17411" name="Rectangle 2"/>
          <p:cNvSpPr>
            <a:spLocks noGrp="1" noRot="1" noChangeAspect="1" noChangeArrowheads="1" noTextEdit="1"/>
          </p:cNvSpPr>
          <p:nvPr>
            <p:ph type="sldImg"/>
          </p:nvPr>
        </p:nvSpPr>
        <p:spPr>
          <a:xfrm>
            <a:off x="1073150" y="704850"/>
            <a:ext cx="4699000"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617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12</a:t>
            </a:fld>
            <a:endParaRPr lang="en-US"/>
          </a:p>
        </p:txBody>
      </p:sp>
    </p:spTree>
    <p:extLst>
      <p:ext uri="{BB962C8B-B14F-4D97-AF65-F5344CB8AC3E}">
        <p14:creationId xmlns:p14="http://schemas.microsoft.com/office/powerpoint/2010/main" val="1015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13</a:t>
            </a:fld>
            <a:endParaRPr lang="en-US"/>
          </a:p>
        </p:txBody>
      </p:sp>
    </p:spTree>
    <p:extLst>
      <p:ext uri="{BB962C8B-B14F-4D97-AF65-F5344CB8AC3E}">
        <p14:creationId xmlns:p14="http://schemas.microsoft.com/office/powerpoint/2010/main" val="151899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30%-50% precision; 300-1000 extractions</a:t>
            </a:r>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14</a:t>
            </a:fld>
            <a:endParaRPr lang="en-US"/>
          </a:p>
        </p:txBody>
      </p:sp>
    </p:spTree>
    <p:extLst>
      <p:ext uri="{BB962C8B-B14F-4D97-AF65-F5344CB8AC3E}">
        <p14:creationId xmlns:p14="http://schemas.microsoft.com/office/powerpoint/2010/main" val="4419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33k </a:t>
            </a:r>
          </a:p>
          <a:p>
            <a:r>
              <a:rPr lang="en-US" dirty="0" smtClean="0"/>
              <a:t>New crowdsourcing dataset</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16</a:t>
            </a:fld>
            <a:endParaRPr lang="en-US"/>
          </a:p>
        </p:txBody>
      </p:sp>
    </p:spTree>
    <p:extLst>
      <p:ext uri="{BB962C8B-B14F-4D97-AF65-F5344CB8AC3E}">
        <p14:creationId xmlns:p14="http://schemas.microsoft.com/office/powerpoint/2010/main" val="6523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find and include LDC</a:t>
            </a:r>
            <a:r>
              <a:rPr lang="en-US" baseline="0" dirty="0" smtClean="0"/>
              <a:t> results as a comparison?</a:t>
            </a:r>
          </a:p>
          <a:p>
            <a:r>
              <a:rPr lang="en-US" baseline="0" dirty="0" smtClean="0"/>
              <a:t>There are too many numbers being shown and this needs to be simplified. Maybe do Sf/KB results separately?</a:t>
            </a:r>
            <a:endParaRPr lang="en-US" dirty="0" smtClean="0"/>
          </a:p>
          <a:p>
            <a:endParaRPr lang="en-US" dirty="0" smtClean="0"/>
          </a:p>
          <a:p>
            <a:r>
              <a:rPr lang="en-US" dirty="0" smtClean="0"/>
              <a:t>Basically our high</a:t>
            </a:r>
            <a:r>
              <a:rPr lang="en-US" baseline="0" dirty="0" smtClean="0"/>
              <a:t> recall do the best, followed by </a:t>
            </a:r>
            <a:br>
              <a:rPr lang="en-US" baseline="0" dirty="0" smtClean="0"/>
            </a:br>
            <a:r>
              <a:rPr lang="en-US" baseline="0" dirty="0" smtClean="0"/>
              <a:t>“medium precision”, union over a fewer elements, followed by model combination, followed by high precision.</a:t>
            </a:r>
          </a:p>
          <a:p>
            <a:r>
              <a:rPr lang="en-US" dirty="0" smtClean="0"/>
              <a:t>The</a:t>
            </a:r>
            <a:r>
              <a:rPr lang="en-US" baseline="0" dirty="0" smtClean="0"/>
              <a:t> macro metric is very forgiving to high recall, poor precision systems.</a:t>
            </a:r>
          </a:p>
          <a:p>
            <a:endParaRPr lang="en-US" baseline="0" dirty="0" smtClean="0"/>
          </a:p>
          <a:p>
            <a:r>
              <a:rPr lang="en-US" baseline="0" dirty="0" smtClean="0"/>
              <a:t>However, the LDC-MAX metric is far more conservative and it turns out that the model combination system does best here.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17</a:t>
            </a:fld>
            <a:endParaRPr lang="en-US"/>
          </a:p>
        </p:txBody>
      </p:sp>
    </p:spTree>
    <p:extLst>
      <p:ext uri="{BB962C8B-B14F-4D97-AF65-F5344CB8AC3E}">
        <p14:creationId xmlns:p14="http://schemas.microsoft.com/office/powerpoint/2010/main" val="77125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find and include LDC</a:t>
            </a:r>
            <a:r>
              <a:rPr lang="en-US" baseline="0" dirty="0" smtClean="0"/>
              <a:t> results as a comparison?</a:t>
            </a:r>
          </a:p>
          <a:p>
            <a:r>
              <a:rPr lang="en-US" baseline="0" dirty="0" smtClean="0"/>
              <a:t>There are too many numbers being shown and this needs to be simplified. Maybe do Sf/KB results separately?</a:t>
            </a:r>
            <a:endParaRPr lang="en-US" dirty="0" smtClean="0"/>
          </a:p>
          <a:p>
            <a:endParaRPr lang="en-US" dirty="0" smtClean="0"/>
          </a:p>
          <a:p>
            <a:r>
              <a:rPr lang="en-US" dirty="0" smtClean="0"/>
              <a:t>Basically our high</a:t>
            </a:r>
            <a:r>
              <a:rPr lang="en-US" baseline="0" dirty="0" smtClean="0"/>
              <a:t> recall do the best, followed by </a:t>
            </a:r>
            <a:br>
              <a:rPr lang="en-US" baseline="0" dirty="0" smtClean="0"/>
            </a:br>
            <a:r>
              <a:rPr lang="en-US" baseline="0" dirty="0" smtClean="0"/>
              <a:t>“medium precision”, union over a fewer elements, followed by model combination, followed by high precision.</a:t>
            </a:r>
          </a:p>
          <a:p>
            <a:r>
              <a:rPr lang="en-US" dirty="0" smtClean="0"/>
              <a:t>The</a:t>
            </a:r>
            <a:r>
              <a:rPr lang="en-US" baseline="0" dirty="0" smtClean="0"/>
              <a:t> macro metric is very forgiving to high recall, poor precision systems.</a:t>
            </a:r>
          </a:p>
          <a:p>
            <a:endParaRPr lang="en-US" baseline="0" dirty="0" smtClean="0"/>
          </a:p>
          <a:p>
            <a:r>
              <a:rPr lang="en-US" baseline="0" dirty="0" smtClean="0"/>
              <a:t>However, the LDC-MAX metric is far more conservative and it turns out that the model combination system does best here.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18</a:t>
            </a:fld>
            <a:endParaRPr lang="en-US"/>
          </a:p>
        </p:txBody>
      </p:sp>
    </p:spTree>
    <p:extLst>
      <p:ext uri="{BB962C8B-B14F-4D97-AF65-F5344CB8AC3E}">
        <p14:creationId xmlns:p14="http://schemas.microsoft.com/office/powerpoint/2010/main" val="203462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When</a:t>
            </a:r>
            <a:r>
              <a:rPr lang="zh-CN" altLang="en-US" baseline="0" dirty="0" smtClean="0"/>
              <a:t> </a:t>
            </a:r>
            <a:r>
              <a:rPr lang="en-US" altLang="zh-CN" baseline="0" dirty="0" smtClean="0"/>
              <a:t>we</a:t>
            </a:r>
            <a:r>
              <a:rPr lang="zh-CN" altLang="en-US" baseline="0" dirty="0" smtClean="0"/>
              <a:t> </a:t>
            </a:r>
            <a:r>
              <a:rPr lang="en-US" altLang="zh-CN" baseline="0" dirty="0" smtClean="0"/>
              <a:t>started</a:t>
            </a:r>
            <a:r>
              <a:rPr lang="zh-CN" altLang="en-US" baseline="0" dirty="0" smtClean="0"/>
              <a:t> </a:t>
            </a:r>
            <a:r>
              <a:rPr lang="en-US" altLang="zh-CN" baseline="0" dirty="0" smtClean="0"/>
              <a:t>KBP,</a:t>
            </a:r>
            <a:r>
              <a:rPr lang="zh-CN" altLang="en-US" baseline="0" dirty="0" smtClean="0"/>
              <a:t> </a:t>
            </a:r>
            <a:r>
              <a:rPr lang="en-US" altLang="zh-CN" baseline="0" dirty="0" smtClean="0"/>
              <a:t>our</a:t>
            </a:r>
            <a:r>
              <a:rPr lang="zh-CN" altLang="en-US" baseline="0" dirty="0" smtClean="0"/>
              <a:t> </a:t>
            </a:r>
            <a:r>
              <a:rPr lang="en-US" altLang="zh-CN" baseline="0" dirty="0" smtClean="0"/>
              <a:t>English</a:t>
            </a:r>
            <a:r>
              <a:rPr lang="zh-CN" altLang="en-US" baseline="0" dirty="0" smtClean="0"/>
              <a:t> </a:t>
            </a:r>
            <a:r>
              <a:rPr lang="en-US" altLang="zh-CN" baseline="0" dirty="0" smtClean="0"/>
              <a:t>system</a:t>
            </a:r>
            <a:r>
              <a:rPr lang="zh-CN" altLang="en-US" baseline="0" dirty="0" smtClean="0"/>
              <a:t> </a:t>
            </a:r>
            <a:r>
              <a:rPr lang="en-US" altLang="zh-CN" baseline="0" dirty="0" smtClean="0"/>
              <a:t>is</a:t>
            </a:r>
            <a:r>
              <a:rPr lang="zh-CN" altLang="en-US" baseline="0" dirty="0" smtClean="0"/>
              <a:t> </a:t>
            </a:r>
            <a:r>
              <a:rPr lang="en-US" altLang="zh-CN" baseline="0" dirty="0" smtClean="0"/>
              <a:t>a</a:t>
            </a:r>
            <a:r>
              <a:rPr lang="zh-CN" altLang="en-US" baseline="0" dirty="0" smtClean="0"/>
              <a:t> </a:t>
            </a:r>
            <a:r>
              <a:rPr lang="en-US" altLang="zh-CN" baseline="0" dirty="0" smtClean="0"/>
              <a:t>pretty</a:t>
            </a:r>
            <a:r>
              <a:rPr lang="zh-CN" altLang="en-US" baseline="0" dirty="0" smtClean="0"/>
              <a:t> </a:t>
            </a:r>
            <a:r>
              <a:rPr lang="en-US" altLang="zh-CN" baseline="0" dirty="0" smtClean="0"/>
              <a:t>mature</a:t>
            </a:r>
            <a:r>
              <a:rPr lang="zh-CN" altLang="en-US" baseline="0" dirty="0" smtClean="0"/>
              <a:t> </a:t>
            </a:r>
            <a:r>
              <a:rPr lang="en-US" altLang="zh-CN" baseline="0" dirty="0" smtClean="0"/>
              <a:t>pipeline.</a:t>
            </a:r>
          </a:p>
          <a:p>
            <a:r>
              <a:rPr lang="en-US" altLang="zh-CN" baseline="0" dirty="0" smtClean="0"/>
              <a:t>While</a:t>
            </a:r>
            <a:r>
              <a:rPr lang="zh-CN" altLang="en-US" baseline="0" dirty="0" smtClean="0"/>
              <a:t> </a:t>
            </a:r>
            <a:r>
              <a:rPr lang="en-US" altLang="zh-CN" baseline="0" dirty="0" smtClean="0"/>
              <a:t>for</a:t>
            </a:r>
            <a:r>
              <a:rPr lang="zh-CN" altLang="en-US" baseline="0" dirty="0" smtClean="0"/>
              <a:t> </a:t>
            </a:r>
            <a:r>
              <a:rPr lang="en-US" altLang="zh-CN" baseline="0" dirty="0" smtClean="0"/>
              <a:t>Chinese,</a:t>
            </a:r>
            <a:r>
              <a:rPr lang="zh-CN" altLang="en-US" baseline="0" dirty="0" smtClean="0"/>
              <a:t> </a:t>
            </a:r>
            <a:r>
              <a:rPr lang="en-US" altLang="zh-CN" baseline="0" dirty="0" smtClean="0"/>
              <a:t>we</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build</a:t>
            </a:r>
            <a:r>
              <a:rPr lang="zh-CN" altLang="en-US" baseline="0" dirty="0" smtClean="0"/>
              <a:t> </a:t>
            </a:r>
            <a:r>
              <a:rPr lang="en-US" altLang="zh-CN" baseline="0" dirty="0" smtClean="0"/>
              <a:t>from</a:t>
            </a:r>
            <a:r>
              <a:rPr lang="zh-CN" altLang="en-US" baseline="0" dirty="0" smtClean="0"/>
              <a:t> </a:t>
            </a:r>
            <a:r>
              <a:rPr lang="en-US" altLang="zh-CN" baseline="0" dirty="0" smtClean="0"/>
              <a:t>scratch.</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22</a:t>
            </a:fld>
            <a:endParaRPr lang="en-US"/>
          </a:p>
        </p:txBody>
      </p:sp>
    </p:spTree>
    <p:extLst>
      <p:ext uri="{BB962C8B-B14F-4D97-AF65-F5344CB8AC3E}">
        <p14:creationId xmlns:p14="http://schemas.microsoft.com/office/powerpoint/2010/main" val="138513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In such  context, a</a:t>
            </a:r>
            <a:r>
              <a:rPr lang="zh-CN" altLang="en-US" baseline="0" dirty="0" smtClean="0"/>
              <a:t> </a:t>
            </a:r>
            <a:r>
              <a:rPr lang="en-US" altLang="zh-CN" baseline="0" dirty="0" smtClean="0"/>
              <a:t>natural</a:t>
            </a:r>
            <a:r>
              <a:rPr lang="zh-CN" altLang="en-US" baseline="0" dirty="0" smtClean="0"/>
              <a:t> </a:t>
            </a:r>
            <a:r>
              <a:rPr lang="en-US" altLang="zh-CN" baseline="0" dirty="0" smtClean="0"/>
              <a:t>decision</a:t>
            </a:r>
            <a:r>
              <a:rPr lang="zh-CN" altLang="en-US" baseline="0" dirty="0" smtClean="0"/>
              <a:t> </a:t>
            </a:r>
            <a:r>
              <a:rPr lang="en-US" altLang="zh-CN" baseline="0" dirty="0" smtClean="0"/>
              <a:t>for</a:t>
            </a:r>
            <a:r>
              <a:rPr lang="zh-CN" altLang="en-US" baseline="0" dirty="0" smtClean="0"/>
              <a:t> </a:t>
            </a:r>
            <a:r>
              <a:rPr lang="en-US" altLang="zh-CN" baseline="0" dirty="0" smtClean="0"/>
              <a:t>us</a:t>
            </a:r>
            <a:r>
              <a:rPr lang="zh-CN" altLang="en-US" baseline="0" dirty="0" smtClean="0"/>
              <a:t> </a:t>
            </a:r>
            <a:r>
              <a:rPr lang="en-US" altLang="zh-CN" baseline="0" dirty="0" smtClean="0"/>
              <a:t>is</a:t>
            </a:r>
            <a:r>
              <a:rPr lang="zh-CN" altLang="en-US" baseline="0" dirty="0" smtClean="0"/>
              <a:t> </a:t>
            </a:r>
            <a:r>
              <a:rPr lang="en-US" altLang="zh-CN" baseline="0" dirty="0" smtClean="0"/>
              <a:t>to</a:t>
            </a:r>
            <a:r>
              <a:rPr lang="zh-CN" altLang="en-US" baseline="0" dirty="0" smtClean="0"/>
              <a:t> </a:t>
            </a:r>
            <a:r>
              <a:rPr lang="en-US" altLang="zh-CN" baseline="0" dirty="0" smtClean="0"/>
              <a:t>reuse</a:t>
            </a:r>
            <a:r>
              <a:rPr lang="zh-CN" altLang="en-US" baseline="0" dirty="0" smtClean="0"/>
              <a:t> </a:t>
            </a:r>
            <a:r>
              <a:rPr lang="en-US" altLang="zh-CN" baseline="0" dirty="0" smtClean="0"/>
              <a:t>the</a:t>
            </a:r>
            <a:r>
              <a:rPr lang="zh-CN" altLang="en-US" baseline="0" dirty="0" smtClean="0"/>
              <a:t> </a:t>
            </a:r>
            <a:r>
              <a:rPr lang="en-US" altLang="zh-CN" baseline="0" dirty="0" smtClean="0"/>
              <a:t>English</a:t>
            </a:r>
            <a:r>
              <a:rPr lang="zh-CN" altLang="en-US" baseline="0" dirty="0" smtClean="0"/>
              <a:t> </a:t>
            </a:r>
            <a:r>
              <a:rPr lang="en-US" altLang="zh-CN" baseline="0" dirty="0" smtClean="0"/>
              <a:t>pipeline</a:t>
            </a:r>
            <a:r>
              <a:rPr lang="zh-CN" altLang="en-US" baseline="0" dirty="0" smtClean="0"/>
              <a:t> </a:t>
            </a:r>
            <a:r>
              <a:rPr lang="en-US" altLang="zh-CN" baseline="0" dirty="0" smtClean="0"/>
              <a:t>and</a:t>
            </a:r>
            <a:r>
              <a:rPr lang="zh-CN" altLang="en-US" baseline="0" dirty="0" smtClean="0"/>
              <a:t> </a:t>
            </a:r>
            <a:r>
              <a:rPr lang="en-US" altLang="zh-CN" baseline="0" dirty="0" smtClean="0"/>
              <a:t>infrastructure/database</a:t>
            </a:r>
            <a:r>
              <a:rPr lang="zh-CN" altLang="en-US" baseline="0" dirty="0" smtClean="0"/>
              <a:t> </a:t>
            </a:r>
            <a:r>
              <a:rPr lang="en-US" altLang="zh-CN" baseline="0" dirty="0" smtClean="0"/>
              <a:t>for</a:t>
            </a:r>
            <a:r>
              <a:rPr lang="zh-CN" altLang="en-US" baseline="0" dirty="0" smtClean="0"/>
              <a:t> </a:t>
            </a:r>
            <a:r>
              <a:rPr lang="en-US" altLang="zh-CN" baseline="0" dirty="0" smtClean="0"/>
              <a:t>Chinese</a:t>
            </a:r>
            <a:r>
              <a:rPr lang="zh-CN" altLang="en-US" baseline="0" dirty="0" smtClean="0"/>
              <a:t> </a:t>
            </a:r>
            <a:r>
              <a:rPr lang="en-US" altLang="zh-CN" baseline="0" dirty="0" smtClean="0"/>
              <a:t>system.</a:t>
            </a:r>
          </a:p>
          <a:p>
            <a:r>
              <a:rPr lang="en-US" altLang="zh-CN" baseline="0" dirty="0" smtClean="0"/>
              <a:t>Stanford</a:t>
            </a:r>
            <a:r>
              <a:rPr lang="zh-CN" altLang="en-US" baseline="0" dirty="0" smtClean="0"/>
              <a:t> </a:t>
            </a:r>
            <a:r>
              <a:rPr lang="en-US" altLang="zh-CN" baseline="0" dirty="0" err="1" smtClean="0"/>
              <a:t>CoreNLP</a:t>
            </a:r>
            <a:r>
              <a:rPr lang="zh-CN" altLang="en-US" baseline="0" dirty="0" smtClean="0"/>
              <a:t> </a:t>
            </a:r>
            <a:r>
              <a:rPr lang="en-US" altLang="zh-CN" baseline="0" dirty="0" smtClean="0"/>
              <a:t>already</a:t>
            </a:r>
            <a:r>
              <a:rPr lang="zh-CN" altLang="en-US" baseline="0" dirty="0" smtClean="0"/>
              <a:t> </a:t>
            </a:r>
            <a:r>
              <a:rPr lang="en-US" altLang="zh-CN" baseline="0" dirty="0" smtClean="0"/>
              <a:t>contains</a:t>
            </a:r>
            <a:r>
              <a:rPr lang="zh-CN" altLang="en-US" baseline="0" dirty="0" smtClean="0"/>
              <a:t> </a:t>
            </a:r>
            <a:r>
              <a:rPr lang="en-US" altLang="zh-CN" baseline="0" dirty="0" smtClean="0"/>
              <a:t>many</a:t>
            </a:r>
            <a:r>
              <a:rPr lang="zh-CN" altLang="en-US" baseline="0" dirty="0" smtClean="0"/>
              <a:t> </a:t>
            </a:r>
            <a:r>
              <a:rPr lang="en-US" altLang="zh-CN" baseline="0" dirty="0" smtClean="0"/>
              <a:t>annotator,</a:t>
            </a:r>
            <a:r>
              <a:rPr lang="zh-CN" altLang="en-US" baseline="0" dirty="0" smtClean="0"/>
              <a:t> </a:t>
            </a:r>
            <a:r>
              <a:rPr lang="en-US" altLang="zh-CN" baseline="0" dirty="0" smtClean="0"/>
              <a:t>our</a:t>
            </a:r>
            <a:r>
              <a:rPr lang="zh-CN" altLang="en-US" baseline="0" dirty="0" smtClean="0"/>
              <a:t> </a:t>
            </a:r>
            <a:r>
              <a:rPr lang="en-US" altLang="zh-CN" baseline="0" dirty="0" smtClean="0"/>
              <a:t>work in KBP</a:t>
            </a:r>
            <a:r>
              <a:rPr lang="zh-CN" altLang="en-US" baseline="0" dirty="0" smtClean="0"/>
              <a:t> </a:t>
            </a:r>
            <a:r>
              <a:rPr lang="en-US" altLang="zh-CN" baseline="0" dirty="0" smtClean="0"/>
              <a:t>was</a:t>
            </a:r>
            <a:r>
              <a:rPr lang="zh-CN" altLang="en-US" baseline="0" dirty="0" smtClean="0"/>
              <a:t> </a:t>
            </a:r>
            <a:r>
              <a:rPr lang="en-US" altLang="zh-CN" baseline="0" dirty="0" smtClean="0"/>
              <a:t>focused</a:t>
            </a:r>
            <a:r>
              <a:rPr lang="zh-CN" altLang="en-US" baseline="0" dirty="0" smtClean="0"/>
              <a:t> </a:t>
            </a:r>
            <a:r>
              <a:rPr lang="en-US" altLang="zh-CN" baseline="0" dirty="0" smtClean="0"/>
              <a:t>on</a:t>
            </a:r>
            <a:r>
              <a:rPr lang="zh-CN" altLang="en-US" baseline="0" dirty="0" smtClean="0"/>
              <a:t> </a:t>
            </a:r>
            <a:r>
              <a:rPr lang="en-US" altLang="zh-CN" baseline="0" dirty="0" smtClean="0"/>
              <a:t>entity</a:t>
            </a:r>
            <a:r>
              <a:rPr lang="zh-CN" altLang="en-US" baseline="0" dirty="0" smtClean="0"/>
              <a:t> </a:t>
            </a:r>
            <a:r>
              <a:rPr lang="en-US" altLang="zh-CN" baseline="0" dirty="0" smtClean="0"/>
              <a:t>detection</a:t>
            </a:r>
            <a:r>
              <a:rPr lang="zh-CN" altLang="en-US" baseline="0" dirty="0" smtClean="0"/>
              <a:t> </a:t>
            </a:r>
            <a:r>
              <a:rPr lang="en-US" altLang="zh-CN" baseline="0" dirty="0" smtClean="0"/>
              <a:t>&amp;</a:t>
            </a:r>
            <a:r>
              <a:rPr lang="zh-CN" altLang="en-US" baseline="0" dirty="0" smtClean="0"/>
              <a:t> </a:t>
            </a:r>
            <a:r>
              <a:rPr lang="en-US" altLang="zh-CN" baseline="0" dirty="0" smtClean="0"/>
              <a:t>linking</a:t>
            </a:r>
            <a:r>
              <a:rPr lang="zh-CN" altLang="en-US" baseline="0" dirty="0" smtClean="0"/>
              <a:t> </a:t>
            </a:r>
            <a:r>
              <a:rPr lang="en-US" altLang="zh-CN" baseline="0" dirty="0" smtClean="0"/>
              <a:t>module</a:t>
            </a:r>
            <a:r>
              <a:rPr lang="zh-CN" altLang="en-US" baseline="0" dirty="0" smtClean="0"/>
              <a:t> </a:t>
            </a:r>
            <a:r>
              <a:rPr lang="en-US" altLang="zh-CN" baseline="0" dirty="0" smtClean="0"/>
              <a:t>and</a:t>
            </a:r>
            <a:r>
              <a:rPr lang="zh-CN" altLang="en-US" baseline="0" dirty="0" smtClean="0"/>
              <a:t> </a:t>
            </a:r>
            <a:r>
              <a:rPr lang="en-US" altLang="zh-CN" baseline="0" dirty="0" smtClean="0"/>
              <a:t>relations</a:t>
            </a:r>
            <a:r>
              <a:rPr lang="zh-CN" altLang="en-US" baseline="0" dirty="0" smtClean="0"/>
              <a:t> </a:t>
            </a:r>
            <a:r>
              <a:rPr lang="en-US" altLang="zh-CN" baseline="0" dirty="0" smtClean="0"/>
              <a:t>extractors.</a:t>
            </a:r>
            <a:endParaRPr lang="en-US" baseline="0" dirty="0" smtClean="0"/>
          </a:p>
        </p:txBody>
      </p:sp>
      <p:sp>
        <p:nvSpPr>
          <p:cNvPr id="4" name="Slide Number Placeholder 3"/>
          <p:cNvSpPr>
            <a:spLocks noGrp="1"/>
          </p:cNvSpPr>
          <p:nvPr>
            <p:ph type="sldNum" sz="quarter" idx="10"/>
          </p:nvPr>
        </p:nvSpPr>
        <p:spPr/>
        <p:txBody>
          <a:bodyPr/>
          <a:lstStyle/>
          <a:p>
            <a:fld id="{3EB9031F-EB71-7642-8F3C-6FDC1408CB92}" type="slidenum">
              <a:rPr lang="en-US" smtClean="0"/>
              <a:pPr/>
              <a:t>23</a:t>
            </a:fld>
            <a:endParaRPr lang="en-US"/>
          </a:p>
        </p:txBody>
      </p:sp>
    </p:spTree>
    <p:extLst>
      <p:ext uri="{BB962C8B-B14F-4D97-AF65-F5344CB8AC3E}">
        <p14:creationId xmlns:p14="http://schemas.microsoft.com/office/powerpoint/2010/main" val="205131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charset="0"/>
              <a:buChar char="•"/>
            </a:pPr>
            <a:r>
              <a:rPr lang="en-US" altLang="zh-CN" baseline="0" dirty="0" smtClean="0"/>
              <a:t>Existing</a:t>
            </a:r>
            <a:r>
              <a:rPr lang="zh-CN" altLang="en-US" baseline="0" dirty="0" smtClean="0"/>
              <a:t> </a:t>
            </a:r>
            <a:r>
              <a:rPr lang="en-US" altLang="zh-CN" baseline="0" dirty="0" smtClean="0"/>
              <a:t>NER</a:t>
            </a:r>
            <a:r>
              <a:rPr lang="zh-CN" altLang="en-US" baseline="0" dirty="0" smtClean="0"/>
              <a:t> </a:t>
            </a:r>
            <a:r>
              <a:rPr lang="en-US" altLang="zh-CN" baseline="0" dirty="0" smtClean="0"/>
              <a:t>system:</a:t>
            </a:r>
          </a:p>
          <a:p>
            <a:pPr marL="628650" lvl="1" indent="-171450">
              <a:buFont typeface="Arial" charset="0"/>
              <a:buChar char="•"/>
            </a:pPr>
            <a:r>
              <a:rPr lang="en-US" altLang="zh-CN" baseline="0" dirty="0" smtClean="0"/>
              <a:t>very</a:t>
            </a:r>
            <a:r>
              <a:rPr lang="zh-CN" altLang="en-US" baseline="0" dirty="0" smtClean="0"/>
              <a:t> </a:t>
            </a:r>
            <a:r>
              <a:rPr lang="en-US" altLang="zh-CN" baseline="0" dirty="0" smtClean="0"/>
              <a:t>poorly</a:t>
            </a:r>
            <a:r>
              <a:rPr lang="zh-CN" altLang="en-US" baseline="0" dirty="0" smtClean="0"/>
              <a:t> </a:t>
            </a:r>
            <a:r>
              <a:rPr lang="en-US" altLang="zh-CN" baseline="0" dirty="0" smtClean="0"/>
              <a:t>on</a:t>
            </a:r>
            <a:r>
              <a:rPr lang="zh-CN" altLang="en-US" baseline="0" dirty="0" smtClean="0"/>
              <a:t> </a:t>
            </a:r>
            <a:r>
              <a:rPr lang="en-US" altLang="zh-CN" baseline="0" dirty="0" smtClean="0"/>
              <a:t>recognizing</a:t>
            </a:r>
            <a:r>
              <a:rPr lang="zh-CN" altLang="en-US" baseline="0" dirty="0" smtClean="0"/>
              <a:t> </a:t>
            </a:r>
            <a:r>
              <a:rPr lang="en-US" altLang="zh-CN" baseline="0" dirty="0" smtClean="0"/>
              <a:t>Chinese</a:t>
            </a:r>
            <a:r>
              <a:rPr lang="zh-CN" altLang="en-US" baseline="0" dirty="0" smtClean="0"/>
              <a:t> </a:t>
            </a:r>
            <a:r>
              <a:rPr lang="en-US" altLang="zh-CN" baseline="0" dirty="0" smtClean="0"/>
              <a:t>names.</a:t>
            </a:r>
          </a:p>
          <a:p>
            <a:pPr marL="628650" lvl="1" indent="-171450">
              <a:buFont typeface="Arial" charset="0"/>
              <a:buChar char="•"/>
            </a:pPr>
            <a:r>
              <a:rPr lang="en-US" altLang="zh-CN" baseline="0" dirty="0" smtClean="0"/>
              <a:t>Limited</a:t>
            </a:r>
            <a:r>
              <a:rPr lang="zh-CN" altLang="en-US" baseline="0" dirty="0" smtClean="0"/>
              <a:t> </a:t>
            </a:r>
            <a:r>
              <a:rPr lang="en-US" altLang="zh-CN" baseline="0" dirty="0" smtClean="0"/>
              <a:t>to</a:t>
            </a:r>
            <a:r>
              <a:rPr lang="zh-CN" altLang="en-US" baseline="0" dirty="0" smtClean="0"/>
              <a:t> </a:t>
            </a:r>
            <a:r>
              <a:rPr lang="en-US" altLang="zh-CN" baseline="0" dirty="0" smtClean="0"/>
              <a:t>7</a:t>
            </a:r>
            <a:r>
              <a:rPr lang="zh-CN" altLang="en-US" baseline="0" dirty="0" smtClean="0"/>
              <a:t> </a:t>
            </a:r>
            <a:r>
              <a:rPr lang="en-US" altLang="zh-CN" baseline="0" dirty="0" err="1" smtClean="0"/>
              <a:t>OntoNotes</a:t>
            </a:r>
            <a:r>
              <a:rPr lang="zh-CN" altLang="en-US" baseline="0" dirty="0" smtClean="0"/>
              <a:t> </a:t>
            </a:r>
            <a:r>
              <a:rPr lang="en-US" altLang="zh-CN" baseline="0" dirty="0" smtClean="0"/>
              <a:t>labels</a:t>
            </a:r>
          </a:p>
          <a:p>
            <a:pPr marL="171450" indent="-171450">
              <a:buFont typeface="Arial" charset="0"/>
              <a:buChar char="•"/>
            </a:pPr>
            <a:r>
              <a:rPr lang="en-US" altLang="zh-CN" baseline="0" dirty="0" smtClean="0"/>
              <a:t>We</a:t>
            </a:r>
            <a:r>
              <a:rPr lang="zh-CN" altLang="en-US" baseline="0" dirty="0" smtClean="0"/>
              <a:t> </a:t>
            </a:r>
            <a:r>
              <a:rPr lang="en-US" altLang="zh-CN" baseline="0" dirty="0" smtClean="0"/>
              <a:t>augment</a:t>
            </a:r>
            <a:r>
              <a:rPr lang="zh-CN" altLang="en-US" baseline="0" dirty="0" smtClean="0"/>
              <a:t> </a:t>
            </a:r>
            <a:r>
              <a:rPr lang="en-US" altLang="zh-CN" baseline="0" dirty="0" err="1" smtClean="0"/>
              <a:t>OntoNotes</a:t>
            </a:r>
            <a:r>
              <a:rPr lang="zh-CN" altLang="en-US" baseline="0" dirty="0" smtClean="0"/>
              <a:t> </a:t>
            </a:r>
            <a:r>
              <a:rPr lang="en-US" altLang="zh-CN" baseline="0" dirty="0" smtClean="0"/>
              <a:t>5</a:t>
            </a:r>
            <a:r>
              <a:rPr lang="zh-CN" altLang="en-US" baseline="0" dirty="0" smtClean="0"/>
              <a:t> </a:t>
            </a:r>
            <a:r>
              <a:rPr lang="en-US" altLang="zh-CN" baseline="0" dirty="0" smtClean="0"/>
              <a:t>by</a:t>
            </a:r>
            <a:r>
              <a:rPr lang="zh-CN" altLang="en-US" baseline="0" dirty="0" smtClean="0"/>
              <a:t> </a:t>
            </a:r>
            <a:r>
              <a:rPr lang="en-US" altLang="zh-CN" baseline="0" dirty="0" err="1" smtClean="0"/>
              <a:t>subsituting</a:t>
            </a:r>
            <a:r>
              <a:rPr lang="zh-CN" altLang="en-US" baseline="0" dirty="0" smtClean="0"/>
              <a:t> </a:t>
            </a:r>
            <a:r>
              <a:rPr lang="en-US" altLang="zh-CN" baseline="0" dirty="0" smtClean="0"/>
              <a:t>450</a:t>
            </a:r>
            <a:r>
              <a:rPr lang="zh-CN" altLang="en-US" baseline="0" dirty="0" smtClean="0"/>
              <a:t> </a:t>
            </a:r>
            <a:r>
              <a:rPr lang="en-US" altLang="zh-CN" baseline="0" dirty="0" smtClean="0"/>
              <a:t>additional</a:t>
            </a:r>
            <a:r>
              <a:rPr lang="zh-CN" altLang="en-US" baseline="0" dirty="0" smtClean="0"/>
              <a:t> </a:t>
            </a:r>
            <a:r>
              <a:rPr lang="en-US" altLang="zh-CN" baseline="0" dirty="0" smtClean="0"/>
              <a:t>Chinese</a:t>
            </a:r>
            <a:r>
              <a:rPr lang="zh-CN" altLang="en-US" baseline="0" dirty="0" smtClean="0"/>
              <a:t> </a:t>
            </a:r>
            <a:r>
              <a:rPr lang="en-US" altLang="zh-CN" baseline="0" dirty="0" smtClean="0"/>
              <a:t>names</a:t>
            </a:r>
            <a:r>
              <a:rPr lang="zh-CN" altLang="en-US" baseline="0" dirty="0" smtClean="0"/>
              <a:t> </a:t>
            </a:r>
            <a:r>
              <a:rPr lang="en-US" altLang="zh-CN" baseline="0" dirty="0" smtClean="0"/>
              <a:t>(+1.9</a:t>
            </a:r>
            <a:r>
              <a:rPr lang="zh-CN" altLang="en-US" baseline="0" dirty="0" smtClean="0"/>
              <a:t> </a:t>
            </a:r>
            <a:r>
              <a:rPr lang="en-US" altLang="zh-CN" baseline="0" dirty="0" smtClean="0"/>
              <a:t>F1</a:t>
            </a:r>
            <a:r>
              <a:rPr lang="zh-CN" altLang="en-US" baseline="0" dirty="0" smtClean="0"/>
              <a:t> </a:t>
            </a:r>
            <a:r>
              <a:rPr lang="en-US" altLang="zh-CN" baseline="0" dirty="0" smtClean="0"/>
              <a:t>on</a:t>
            </a:r>
            <a:r>
              <a:rPr lang="zh-CN" altLang="en-US" baseline="0" dirty="0" smtClean="0"/>
              <a:t> </a:t>
            </a:r>
            <a:r>
              <a:rPr lang="en-US" altLang="zh-CN" baseline="0" dirty="0" smtClean="0"/>
              <a:t>EDL)</a:t>
            </a:r>
          </a:p>
          <a:p>
            <a:pPr marL="171450" indent="-171450">
              <a:buFont typeface="Arial" charset="0"/>
              <a:buChar char="•"/>
            </a:pPr>
            <a:r>
              <a:rPr lang="en-US" altLang="zh-CN" baseline="0" dirty="0" smtClean="0"/>
              <a:t>New</a:t>
            </a:r>
            <a:r>
              <a:rPr lang="zh-CN" altLang="en-US" baseline="0" dirty="0" smtClean="0"/>
              <a:t> </a:t>
            </a:r>
            <a:r>
              <a:rPr lang="en-US" altLang="zh-CN" baseline="0" dirty="0" smtClean="0"/>
              <a:t>rule-based</a:t>
            </a:r>
            <a:r>
              <a:rPr lang="zh-CN" altLang="en-US" baseline="0" dirty="0" smtClean="0"/>
              <a:t> </a:t>
            </a:r>
            <a:r>
              <a:rPr lang="en-US" altLang="zh-CN" baseline="0" dirty="0" smtClean="0"/>
              <a:t>numeric</a:t>
            </a:r>
            <a:r>
              <a:rPr lang="zh-CN" altLang="en-US" baseline="0" dirty="0" smtClean="0"/>
              <a:t> </a:t>
            </a:r>
            <a:r>
              <a:rPr lang="en-US" altLang="zh-CN" baseline="0" dirty="0" smtClean="0"/>
              <a:t>NER</a:t>
            </a:r>
          </a:p>
          <a:p>
            <a:pPr marL="171450" indent="-171450">
              <a:buFont typeface="Arial" charset="0"/>
              <a:buChar char="•"/>
            </a:pPr>
            <a:r>
              <a:rPr lang="en-US" altLang="zh-CN" baseline="0" dirty="0" smtClean="0"/>
              <a:t>New</a:t>
            </a:r>
            <a:r>
              <a:rPr lang="zh-CN" altLang="en-US" baseline="0" dirty="0" smtClean="0"/>
              <a:t> </a:t>
            </a:r>
            <a:r>
              <a:rPr lang="en-US" altLang="zh-CN" baseline="0" dirty="0" err="1" smtClean="0"/>
              <a:t>gazetter</a:t>
            </a:r>
            <a:r>
              <a:rPr lang="en-US" altLang="zh-CN" baseline="0" dirty="0" smtClean="0"/>
              <a:t>-based</a:t>
            </a:r>
            <a:r>
              <a:rPr lang="zh-CN" altLang="en-US" baseline="0" dirty="0" smtClean="0"/>
              <a:t> </a:t>
            </a:r>
            <a:r>
              <a:rPr lang="en-US" altLang="zh-CN" baseline="0" dirty="0" smtClean="0"/>
              <a:t>fine</a:t>
            </a:r>
            <a:r>
              <a:rPr lang="zh-CN" altLang="en-US" baseline="0" dirty="0" smtClean="0"/>
              <a:t> </a:t>
            </a:r>
            <a:r>
              <a:rPr lang="en-US" altLang="zh-CN" baseline="0" dirty="0" smtClean="0"/>
              <a:t>grained</a:t>
            </a:r>
            <a:r>
              <a:rPr lang="zh-CN" altLang="en-US" baseline="0" dirty="0" smtClean="0"/>
              <a:t> </a:t>
            </a:r>
            <a:r>
              <a:rPr lang="en-US" altLang="zh-CN" baseline="0" dirty="0" smtClean="0"/>
              <a:t>NER</a:t>
            </a:r>
            <a:r>
              <a:rPr lang="zh-CN" altLang="en-US" baseline="0" dirty="0" smtClean="0"/>
              <a:t> </a:t>
            </a:r>
            <a:r>
              <a:rPr lang="en-US" altLang="zh-CN" baseline="0" dirty="0" smtClean="0"/>
              <a:t>for</a:t>
            </a:r>
            <a:r>
              <a:rPr lang="zh-CN" altLang="en-US" baseline="0" dirty="0" smtClean="0"/>
              <a:t> </a:t>
            </a:r>
            <a:r>
              <a:rPr lang="en-US" altLang="zh-CN" baseline="0" dirty="0" smtClean="0"/>
              <a:t>all</a:t>
            </a:r>
            <a:r>
              <a:rPr lang="zh-CN" altLang="en-US" baseline="0" dirty="0" smtClean="0"/>
              <a:t> </a:t>
            </a:r>
            <a:r>
              <a:rPr lang="en-US" altLang="zh-CN" baseline="0" dirty="0" smtClean="0"/>
              <a:t>22</a:t>
            </a:r>
            <a:r>
              <a:rPr lang="zh-CN" altLang="en-US" baseline="0" dirty="0" smtClean="0"/>
              <a:t> </a:t>
            </a:r>
            <a:r>
              <a:rPr lang="en-US" altLang="zh-CN" baseline="0" dirty="0" smtClean="0"/>
              <a:t>label</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24</a:t>
            </a:fld>
            <a:endParaRPr lang="en-US"/>
          </a:p>
        </p:txBody>
      </p:sp>
    </p:spTree>
    <p:extLst>
      <p:ext uri="{BB962C8B-B14F-4D97-AF65-F5344CB8AC3E}">
        <p14:creationId xmlns:p14="http://schemas.microsoft.com/office/powerpoint/2010/main" val="156863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However</a:t>
            </a:r>
            <a:r>
              <a:rPr lang="zh-CN" altLang="en-US" baseline="0" dirty="0" smtClean="0"/>
              <a:t> </a:t>
            </a:r>
            <a:r>
              <a:rPr lang="en-US" altLang="zh-CN" baseline="0" dirty="0" smtClean="0"/>
              <a:t>this</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only</a:t>
            </a:r>
            <a:r>
              <a:rPr lang="zh-CN" altLang="en-US" baseline="0" dirty="0" smtClean="0"/>
              <a:t> </a:t>
            </a:r>
            <a:r>
              <a:rPr lang="en-US" altLang="zh-CN" baseline="0" dirty="0" smtClean="0"/>
              <a:t>dataset</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when</a:t>
            </a:r>
            <a:r>
              <a:rPr lang="zh-CN" altLang="en-US" baseline="0" dirty="0" smtClean="0"/>
              <a:t> </a:t>
            </a:r>
            <a:r>
              <a:rPr lang="en-US" altLang="zh-CN" baseline="0" dirty="0" smtClean="0"/>
              <a:t>we</a:t>
            </a:r>
            <a:r>
              <a:rPr lang="zh-CN" altLang="en-US" baseline="0" dirty="0" smtClean="0"/>
              <a:t> </a:t>
            </a:r>
            <a:r>
              <a:rPr lang="en-US" altLang="zh-CN" baseline="0" dirty="0" smtClean="0"/>
              <a:t>started,</a:t>
            </a:r>
            <a:r>
              <a:rPr lang="zh-CN" altLang="en-US" baseline="0" dirty="0" smtClean="0"/>
              <a:t> </a:t>
            </a:r>
            <a:r>
              <a:rPr lang="en-US" altLang="zh-CN" baseline="0" dirty="0" smtClean="0"/>
              <a:t>so</a:t>
            </a:r>
            <a:r>
              <a:rPr lang="zh-CN" altLang="en-US" baseline="0" dirty="0" smtClean="0"/>
              <a:t> </a:t>
            </a:r>
            <a:r>
              <a:rPr lang="en-US" altLang="zh-CN" baseline="0" dirty="0" smtClean="0"/>
              <a:t>there</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much</a:t>
            </a:r>
            <a:r>
              <a:rPr lang="zh-CN" altLang="en-US" baseline="0" dirty="0" smtClean="0"/>
              <a:t> </a:t>
            </a:r>
            <a:r>
              <a:rPr lang="en-US" altLang="zh-CN" baseline="0" dirty="0" smtClean="0"/>
              <a:t>choice</a:t>
            </a:r>
            <a:r>
              <a:rPr lang="zh-CN" altLang="en-US" baseline="0" dirty="0" smtClean="0"/>
              <a:t> </a:t>
            </a:r>
            <a:r>
              <a:rPr lang="en-US" altLang="zh-CN" baseline="0" dirty="0" smtClean="0"/>
              <a:t>and</a:t>
            </a:r>
            <a:r>
              <a:rPr lang="zh-CN" altLang="en-US" baseline="0" dirty="0" smtClean="0"/>
              <a:t> </a:t>
            </a:r>
            <a:r>
              <a:rPr lang="en-US" altLang="zh-CN" baseline="0" dirty="0" smtClean="0"/>
              <a:t>we</a:t>
            </a:r>
            <a:r>
              <a:rPr lang="zh-CN" altLang="en-US" baseline="0" dirty="0" smtClean="0"/>
              <a:t> </a:t>
            </a:r>
            <a:r>
              <a:rPr lang="en-US" altLang="zh-CN" baseline="0" dirty="0" smtClean="0"/>
              <a:t>decided</a:t>
            </a:r>
            <a:r>
              <a:rPr lang="zh-CN" altLang="en-US" baseline="0" dirty="0" smtClean="0"/>
              <a:t> </a:t>
            </a:r>
            <a:r>
              <a:rPr lang="en-US" altLang="zh-CN" baseline="0" dirty="0" smtClean="0"/>
              <a:t>to</a:t>
            </a:r>
            <a:r>
              <a:rPr lang="zh-CN" altLang="en-US" baseline="0" dirty="0" smtClean="0"/>
              <a:t> </a:t>
            </a:r>
            <a:r>
              <a:rPr lang="en-US" altLang="zh-CN" baseline="0" dirty="0" smtClean="0"/>
              <a:t>use</a:t>
            </a:r>
            <a:r>
              <a:rPr lang="zh-CN" altLang="en-US" baseline="0" dirty="0" smtClean="0"/>
              <a:t> </a:t>
            </a:r>
            <a:r>
              <a:rPr lang="en-US" altLang="zh-CN" baseline="0" dirty="0" smtClean="0"/>
              <a:t>it.</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27</a:t>
            </a:fld>
            <a:endParaRPr lang="en-US"/>
          </a:p>
        </p:txBody>
      </p:sp>
    </p:spTree>
    <p:extLst>
      <p:ext uri="{BB962C8B-B14F-4D97-AF65-F5344CB8AC3E}">
        <p14:creationId xmlns:p14="http://schemas.microsoft.com/office/powerpoint/2010/main" val="168897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mostly included as a humorous ice-breaker.</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a:t>
            </a:fld>
            <a:endParaRPr lang="en-US"/>
          </a:p>
        </p:txBody>
      </p:sp>
    </p:spTree>
    <p:extLst>
      <p:ext uri="{BB962C8B-B14F-4D97-AF65-F5344CB8AC3E}">
        <p14:creationId xmlns:p14="http://schemas.microsoft.com/office/powerpoint/2010/main" val="178264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As</a:t>
            </a:r>
            <a:r>
              <a:rPr lang="zh-CN" altLang="en-US" baseline="0" dirty="0" smtClean="0"/>
              <a:t> </a:t>
            </a:r>
            <a:r>
              <a:rPr lang="en-US" altLang="zh-CN" baseline="0" dirty="0" smtClean="0"/>
              <a:t>we</a:t>
            </a:r>
            <a:r>
              <a:rPr lang="zh-CN" altLang="en-US" baseline="0" dirty="0" smtClean="0"/>
              <a:t> </a:t>
            </a:r>
            <a:r>
              <a:rPr lang="en-US" altLang="zh-CN" baseline="0" dirty="0" smtClean="0"/>
              <a:t>move</a:t>
            </a:r>
            <a:r>
              <a:rPr lang="zh-CN" altLang="en-US" baseline="0" dirty="0" smtClean="0"/>
              <a:t> </a:t>
            </a:r>
            <a:r>
              <a:rPr lang="en-US" altLang="zh-CN" baseline="0" dirty="0" smtClean="0"/>
              <a:t>on</a:t>
            </a:r>
            <a:r>
              <a:rPr lang="zh-CN" altLang="en-US" baseline="0" dirty="0" smtClean="0"/>
              <a:t> </a:t>
            </a:r>
            <a:r>
              <a:rPr lang="en-US" altLang="zh-CN" baseline="0" dirty="0" smtClean="0"/>
              <a:t>to</a:t>
            </a:r>
            <a:r>
              <a:rPr lang="zh-CN" altLang="en-US" baseline="0" dirty="0" smtClean="0"/>
              <a:t> </a:t>
            </a:r>
            <a:r>
              <a:rPr lang="en-US" altLang="zh-CN" baseline="0" dirty="0" smtClean="0"/>
              <a:t>build</a:t>
            </a:r>
            <a:r>
              <a:rPr lang="zh-CN" altLang="en-US" baseline="0" dirty="0" smtClean="0"/>
              <a:t> </a:t>
            </a:r>
            <a:r>
              <a:rPr lang="en-US" altLang="zh-CN" baseline="0" dirty="0" smtClean="0"/>
              <a:t>our</a:t>
            </a:r>
            <a:r>
              <a:rPr lang="zh-CN" altLang="en-US" baseline="0" dirty="0" smtClean="0"/>
              <a:t> </a:t>
            </a:r>
            <a:r>
              <a:rPr lang="en-US" altLang="zh-CN" baseline="0" dirty="0" smtClean="0"/>
              <a:t>relation</a:t>
            </a:r>
            <a:r>
              <a:rPr lang="zh-CN" altLang="en-US" baseline="0" dirty="0" smtClean="0"/>
              <a:t> </a:t>
            </a:r>
            <a:r>
              <a:rPr lang="en-US" altLang="zh-CN" baseline="0" dirty="0" smtClean="0"/>
              <a:t>extractors,</a:t>
            </a:r>
            <a:r>
              <a:rPr lang="zh-CN" altLang="en-US" baseline="0" dirty="0" smtClean="0"/>
              <a:t> </a:t>
            </a:r>
            <a:r>
              <a:rPr lang="en-US" altLang="zh-CN" baseline="0" dirty="0" smtClean="0"/>
              <a:t>we</a:t>
            </a:r>
            <a:r>
              <a:rPr lang="zh-CN" altLang="en-US" baseline="0" dirty="0" smtClean="0"/>
              <a:t> </a:t>
            </a:r>
            <a:r>
              <a:rPr lang="en-US" altLang="zh-CN" baseline="0" dirty="0" smtClean="0"/>
              <a:t>found</a:t>
            </a:r>
            <a:r>
              <a:rPr lang="zh-CN" altLang="en-US" baseline="0" dirty="0" smtClean="0"/>
              <a:t> </a:t>
            </a:r>
            <a:r>
              <a:rPr lang="en-US" altLang="zh-CN" baseline="0" dirty="0" smtClean="0"/>
              <a:t>another</a:t>
            </a:r>
            <a:r>
              <a:rPr lang="zh-CN" altLang="en-US" baseline="0" dirty="0" smtClean="0"/>
              <a:t> </a:t>
            </a:r>
            <a:r>
              <a:rPr lang="en-US" altLang="zh-CN" baseline="0" dirty="0" smtClean="0"/>
              <a:t>problem</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do</a:t>
            </a:r>
            <a:r>
              <a:rPr lang="zh-CN" altLang="en-US" baseline="0" dirty="0" smtClean="0"/>
              <a:t> </a:t>
            </a:r>
            <a:r>
              <a:rPr lang="en-US" altLang="zh-CN" baseline="0" dirty="0" smtClean="0"/>
              <a:t>not</a:t>
            </a:r>
            <a:r>
              <a:rPr lang="zh-CN" altLang="en-US" baseline="0" dirty="0" smtClean="0"/>
              <a:t> </a:t>
            </a:r>
            <a:r>
              <a:rPr lang="en-US" altLang="zh-CN" baseline="0" dirty="0" smtClean="0"/>
              <a:t>have</a:t>
            </a:r>
            <a:r>
              <a:rPr lang="zh-CN" altLang="en-US" baseline="0" dirty="0" smtClean="0"/>
              <a:t> </a:t>
            </a:r>
            <a:r>
              <a:rPr lang="en-US" altLang="zh-CN" baseline="0" dirty="0" smtClean="0"/>
              <a:t>any</a:t>
            </a:r>
            <a:r>
              <a:rPr lang="zh-CN" altLang="en-US" baseline="0" dirty="0" smtClean="0"/>
              <a:t> </a:t>
            </a:r>
            <a:r>
              <a:rPr lang="en-US" altLang="zh-CN" baseline="0" dirty="0" smtClean="0"/>
              <a:t>training</a:t>
            </a:r>
            <a:r>
              <a:rPr lang="zh-CN" altLang="en-US" baseline="0" dirty="0" smtClean="0"/>
              <a:t> </a:t>
            </a:r>
            <a:r>
              <a:rPr lang="en-US" altLang="zh-CN" baseline="0" dirty="0" smtClean="0"/>
              <a:t>data.</a:t>
            </a:r>
            <a:r>
              <a:rPr lang="zh-CN" altLang="en-US" baseline="0" dirty="0" smtClean="0"/>
              <a:t> </a:t>
            </a:r>
            <a:r>
              <a:rPr lang="en-US" altLang="zh-CN" baseline="0" dirty="0" smtClean="0"/>
              <a:t>This</a:t>
            </a:r>
            <a:r>
              <a:rPr lang="zh-CN" altLang="en-US" baseline="0" dirty="0" smtClean="0"/>
              <a:t> </a:t>
            </a:r>
            <a:r>
              <a:rPr lang="en-US" altLang="zh-CN" baseline="0" dirty="0" smtClean="0"/>
              <a:t>means</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cannot</a:t>
            </a:r>
            <a:r>
              <a:rPr lang="zh-CN" altLang="en-US" baseline="0" dirty="0" smtClean="0"/>
              <a:t> </a:t>
            </a:r>
            <a:r>
              <a:rPr lang="en-US" altLang="zh-CN" baseline="0" dirty="0" smtClean="0"/>
              <a:t>use</a:t>
            </a:r>
            <a:r>
              <a:rPr lang="zh-CN" altLang="en-US" baseline="0" dirty="0" smtClean="0"/>
              <a:t> </a:t>
            </a:r>
            <a:r>
              <a:rPr lang="en-US" altLang="zh-CN" baseline="0" dirty="0" smtClean="0"/>
              <a:t>any</a:t>
            </a:r>
            <a:r>
              <a:rPr lang="zh-CN" altLang="en-US" baseline="0" dirty="0" smtClean="0"/>
              <a:t> </a:t>
            </a:r>
            <a:r>
              <a:rPr lang="en-US" altLang="zh-CN" baseline="0" dirty="0" smtClean="0"/>
              <a:t>supervised</a:t>
            </a:r>
            <a:r>
              <a:rPr lang="zh-CN" altLang="en-US" baseline="0" dirty="0" smtClean="0"/>
              <a:t> </a:t>
            </a:r>
            <a:r>
              <a:rPr lang="en-US" altLang="zh-CN" baseline="0" dirty="0" smtClean="0"/>
              <a:t>methods.</a:t>
            </a:r>
          </a:p>
          <a:p>
            <a:r>
              <a:rPr lang="en-US" altLang="zh-CN" baseline="0" dirty="0" smtClean="0"/>
              <a:t>However,</a:t>
            </a:r>
            <a:r>
              <a:rPr lang="zh-CN" altLang="en-US" baseline="0" dirty="0" smtClean="0"/>
              <a:t> </a:t>
            </a:r>
            <a:r>
              <a:rPr lang="en-US" altLang="zh-CN" baseline="0" dirty="0" smtClean="0"/>
              <a:t>the</a:t>
            </a:r>
            <a:r>
              <a:rPr lang="zh-CN" altLang="en-US" baseline="0" dirty="0" smtClean="0"/>
              <a:t> </a:t>
            </a:r>
            <a:r>
              <a:rPr lang="en-US" altLang="zh-CN" baseline="0" dirty="0" smtClean="0"/>
              <a:t>good</a:t>
            </a:r>
            <a:r>
              <a:rPr lang="zh-CN" altLang="en-US" baseline="0" dirty="0" smtClean="0"/>
              <a:t> </a:t>
            </a:r>
            <a:r>
              <a:rPr lang="en-US" altLang="zh-CN" baseline="0" dirty="0" smtClean="0"/>
              <a:t>news</a:t>
            </a:r>
            <a:r>
              <a:rPr lang="zh-CN" altLang="en-US" baseline="0" dirty="0" smtClean="0"/>
              <a:t> </a:t>
            </a:r>
            <a:r>
              <a:rPr lang="en-US" altLang="zh-CN" baseline="0" dirty="0" smtClean="0"/>
              <a:t>is</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do</a:t>
            </a:r>
            <a:r>
              <a:rPr lang="zh-CN" altLang="en-US" baseline="0" dirty="0" smtClean="0"/>
              <a:t> </a:t>
            </a:r>
            <a:r>
              <a:rPr lang="en-US" altLang="zh-CN" baseline="0" dirty="0" smtClean="0"/>
              <a:t>have</a:t>
            </a:r>
            <a:r>
              <a:rPr lang="zh-CN" altLang="en-US" baseline="0" dirty="0" smtClean="0"/>
              <a:t> </a:t>
            </a:r>
            <a:r>
              <a:rPr lang="en-US" altLang="zh-CN" baseline="0" dirty="0" smtClean="0"/>
              <a:t>a</a:t>
            </a:r>
            <a:r>
              <a:rPr lang="zh-CN" altLang="en-US" baseline="0" dirty="0" smtClean="0"/>
              <a:t> </a:t>
            </a:r>
            <a:r>
              <a:rPr lang="en-US" altLang="zh-CN" baseline="0" dirty="0" smtClean="0"/>
              <a:t>very</a:t>
            </a:r>
            <a:r>
              <a:rPr lang="zh-CN" altLang="en-US" baseline="0" dirty="0" smtClean="0"/>
              <a:t> </a:t>
            </a:r>
            <a:r>
              <a:rPr lang="en-US" altLang="zh-CN" baseline="0" dirty="0" smtClean="0"/>
              <a:t>large</a:t>
            </a:r>
            <a:r>
              <a:rPr lang="zh-CN" altLang="en-US" baseline="0" dirty="0" smtClean="0"/>
              <a:t> </a:t>
            </a:r>
            <a:r>
              <a:rPr lang="en-US" altLang="zh-CN" baseline="0" dirty="0" smtClean="0"/>
              <a:t>corpus</a:t>
            </a:r>
            <a:r>
              <a:rPr lang="zh-CN" altLang="en-US" baseline="0" dirty="0" smtClean="0"/>
              <a:t> </a:t>
            </a:r>
            <a:r>
              <a:rPr lang="en-US" altLang="zh-CN" baseline="0" dirty="0" smtClean="0"/>
              <a:t>that</a:t>
            </a:r>
            <a:r>
              <a:rPr lang="zh-CN" altLang="en-US" baseline="0" dirty="0" smtClean="0"/>
              <a:t> </a:t>
            </a:r>
            <a:r>
              <a:rPr lang="en-US" altLang="zh-CN" baseline="0" dirty="0" smtClean="0"/>
              <a:t>have</a:t>
            </a:r>
            <a:r>
              <a:rPr lang="zh-CN" altLang="en-US" baseline="0" dirty="0" smtClean="0"/>
              <a:t> </a:t>
            </a:r>
            <a:r>
              <a:rPr lang="en-US" altLang="zh-CN" baseline="0" dirty="0" smtClean="0"/>
              <a:t>~</a:t>
            </a:r>
            <a:r>
              <a:rPr lang="zh-CN" altLang="en-US" baseline="0" dirty="0" smtClean="0"/>
              <a:t> </a:t>
            </a:r>
            <a:r>
              <a:rPr lang="en-US" altLang="zh-CN" baseline="0" dirty="0" smtClean="0"/>
              <a:t>80M</a:t>
            </a:r>
            <a:r>
              <a:rPr lang="zh-CN" altLang="en-US" baseline="0" dirty="0" smtClean="0"/>
              <a:t> </a:t>
            </a:r>
            <a:r>
              <a:rPr lang="en-US" altLang="zh-CN" baseline="0" dirty="0" smtClean="0"/>
              <a:t>sent,</a:t>
            </a:r>
            <a:r>
              <a:rPr lang="zh-CN" altLang="en-US" baseline="0" dirty="0" smtClean="0"/>
              <a:t> </a:t>
            </a:r>
            <a:r>
              <a:rPr lang="en-US" altLang="zh-CN" baseline="0" dirty="0" smtClean="0"/>
              <a:t>and</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an</a:t>
            </a:r>
            <a:r>
              <a:rPr lang="zh-CN" altLang="en-US" baseline="0" dirty="0" smtClean="0"/>
              <a:t> </a:t>
            </a:r>
            <a:r>
              <a:rPr lang="en-US" altLang="zh-CN" baseline="0" dirty="0" smtClean="0"/>
              <a:t>entity</a:t>
            </a:r>
            <a:r>
              <a:rPr lang="zh-CN" altLang="en-US" baseline="0" dirty="0" smtClean="0"/>
              <a:t> </a:t>
            </a:r>
            <a:r>
              <a:rPr lang="en-US" altLang="zh-CN" baseline="0" dirty="0" smtClean="0"/>
              <a:t>linker</a:t>
            </a:r>
            <a:r>
              <a:rPr lang="zh-CN" altLang="en-US" baseline="0" dirty="0" smtClean="0"/>
              <a:t> </a:t>
            </a:r>
            <a:r>
              <a:rPr lang="en-US" altLang="zh-CN" baseline="0" dirty="0" smtClean="0"/>
              <a:t>that</a:t>
            </a:r>
            <a:r>
              <a:rPr lang="zh-CN" altLang="en-US" baseline="0" dirty="0" smtClean="0"/>
              <a:t> </a:t>
            </a:r>
            <a:r>
              <a:rPr lang="en-US" altLang="zh-CN" baseline="0" dirty="0" smtClean="0"/>
              <a:t>can</a:t>
            </a:r>
            <a:r>
              <a:rPr lang="zh-CN" altLang="en-US" baseline="0" dirty="0" smtClean="0"/>
              <a:t> </a:t>
            </a:r>
            <a:r>
              <a:rPr lang="en-US" altLang="zh-CN" baseline="0" dirty="0" smtClean="0"/>
              <a:t>link</a:t>
            </a:r>
            <a:r>
              <a:rPr lang="zh-CN" altLang="en-US" baseline="0" dirty="0" smtClean="0"/>
              <a:t> </a:t>
            </a:r>
            <a:r>
              <a:rPr lang="en-US" altLang="zh-CN" baseline="0" dirty="0" smtClean="0"/>
              <a:t>to</a:t>
            </a:r>
            <a:r>
              <a:rPr lang="zh-CN" altLang="en-US" baseline="0" dirty="0" smtClean="0"/>
              <a:t> </a:t>
            </a:r>
            <a:r>
              <a:rPr lang="en-US" altLang="zh-CN" baseline="0" dirty="0" err="1" smtClean="0"/>
              <a:t>knowelege</a:t>
            </a:r>
            <a:r>
              <a:rPr lang="zh-CN" altLang="en-US" baseline="0" dirty="0" smtClean="0"/>
              <a:t> </a:t>
            </a:r>
            <a:r>
              <a:rPr lang="en-US" altLang="zh-CN" baseline="0" dirty="0" smtClean="0"/>
              <a:t>bases</a:t>
            </a:r>
            <a:r>
              <a:rPr lang="zh-CN" altLang="en-US" baseline="0" dirty="0" smtClean="0"/>
              <a:t> </a:t>
            </a:r>
            <a:r>
              <a:rPr lang="en-US" altLang="zh-CN" baseline="0" dirty="0" smtClean="0"/>
              <a:t>like</a:t>
            </a:r>
            <a:r>
              <a:rPr lang="zh-CN" altLang="en-US" baseline="0" dirty="0" smtClean="0"/>
              <a:t> </a:t>
            </a:r>
            <a:r>
              <a:rPr lang="en-US" altLang="zh-CN" baseline="0" dirty="0" smtClean="0"/>
              <a:t>Wikipedia.</a:t>
            </a:r>
            <a:r>
              <a:rPr lang="zh-CN" altLang="en-US" baseline="0" dirty="0" smtClean="0"/>
              <a:t> </a:t>
            </a:r>
            <a:r>
              <a:rPr lang="en-US" altLang="zh-CN" baseline="0" dirty="0" smtClean="0"/>
              <a:t>This</a:t>
            </a:r>
            <a:r>
              <a:rPr lang="zh-CN" altLang="en-US" baseline="0" dirty="0" smtClean="0"/>
              <a:t> </a:t>
            </a:r>
            <a:r>
              <a:rPr lang="en-US" altLang="zh-CN" baseline="0" dirty="0" smtClean="0"/>
              <a:t>gives</a:t>
            </a:r>
            <a:r>
              <a:rPr lang="zh-CN" altLang="en-US" baseline="0" dirty="0" smtClean="0"/>
              <a:t> </a:t>
            </a:r>
            <a:r>
              <a:rPr lang="en-US" altLang="zh-CN" baseline="0" dirty="0" smtClean="0"/>
              <a:t>us</a:t>
            </a:r>
            <a:r>
              <a:rPr lang="zh-CN" altLang="en-US" baseline="0" dirty="0" smtClean="0"/>
              <a:t> </a:t>
            </a:r>
            <a:r>
              <a:rPr lang="en-US" altLang="zh-CN" baseline="0" dirty="0" smtClean="0"/>
              <a:t>the</a:t>
            </a:r>
            <a:r>
              <a:rPr lang="zh-CN" altLang="en-US" baseline="0" dirty="0" smtClean="0"/>
              <a:t> </a:t>
            </a:r>
            <a:r>
              <a:rPr lang="en-US" altLang="zh-CN" baseline="0" dirty="0" smtClean="0"/>
              <a:t>opportunity</a:t>
            </a:r>
            <a:r>
              <a:rPr lang="zh-CN" altLang="en-US" baseline="0" dirty="0" smtClean="0"/>
              <a:t> </a:t>
            </a:r>
            <a:r>
              <a:rPr lang="en-US" altLang="zh-CN" baseline="0" dirty="0" smtClean="0"/>
              <a:t>to</a:t>
            </a:r>
            <a:r>
              <a:rPr lang="zh-CN" altLang="en-US" baseline="0" dirty="0" smtClean="0"/>
              <a:t> </a:t>
            </a:r>
            <a:r>
              <a:rPr lang="en-US" altLang="zh-CN" baseline="0" dirty="0" smtClean="0"/>
              <a:t>do</a:t>
            </a:r>
            <a:r>
              <a:rPr lang="zh-CN" altLang="en-US" baseline="0" dirty="0" smtClean="0"/>
              <a:t> </a:t>
            </a:r>
            <a:r>
              <a:rPr lang="en-US" altLang="zh-CN" baseline="0" dirty="0" smtClean="0"/>
              <a:t>Distant</a:t>
            </a:r>
            <a:r>
              <a:rPr lang="zh-CN" altLang="en-US" baseline="0" dirty="0" smtClean="0"/>
              <a:t> </a:t>
            </a:r>
            <a:r>
              <a:rPr lang="en-US" altLang="zh-CN" baseline="0" dirty="0" smtClean="0"/>
              <a:t>Supervision!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28</a:t>
            </a:fld>
            <a:endParaRPr lang="en-US"/>
          </a:p>
        </p:txBody>
      </p:sp>
    </p:spTree>
    <p:extLst>
      <p:ext uri="{BB962C8B-B14F-4D97-AF65-F5344CB8AC3E}">
        <p14:creationId xmlns:p14="http://schemas.microsoft.com/office/powerpoint/2010/main" val="182290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Distant</a:t>
            </a:r>
            <a:r>
              <a:rPr lang="zh-CN" altLang="en-US" dirty="0" smtClean="0"/>
              <a:t> </a:t>
            </a:r>
            <a:r>
              <a:rPr lang="en-US" altLang="zh-CN" dirty="0" smtClean="0"/>
              <a:t>supervision</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technique</a:t>
            </a:r>
            <a:r>
              <a:rPr lang="zh-CN" altLang="en-US" dirty="0" smtClean="0"/>
              <a:t> </a:t>
            </a:r>
            <a:r>
              <a:rPr lang="en-US" altLang="zh-CN" dirty="0" smtClean="0"/>
              <a:t>where</a:t>
            </a:r>
            <a:r>
              <a:rPr lang="zh-CN" altLang="en-US" dirty="0" smtClean="0"/>
              <a:t> </a:t>
            </a:r>
            <a:r>
              <a:rPr lang="en-US" altLang="zh-CN" dirty="0" smtClean="0"/>
              <a:t>given</a:t>
            </a:r>
            <a:r>
              <a:rPr lang="zh-CN" altLang="en-US" baseline="0" dirty="0" smtClean="0"/>
              <a:t> </a:t>
            </a:r>
            <a:r>
              <a:rPr lang="en-US" altLang="zh-CN" baseline="0" dirty="0" smtClean="0"/>
              <a:t>a</a:t>
            </a:r>
            <a:r>
              <a:rPr lang="zh-CN" altLang="en-US" baseline="0" dirty="0" smtClean="0"/>
              <a:t> </a:t>
            </a:r>
            <a:r>
              <a:rPr lang="en-US" altLang="zh-CN" baseline="0" dirty="0" smtClean="0"/>
              <a:t>knowledge</a:t>
            </a:r>
            <a:r>
              <a:rPr lang="zh-CN" altLang="en-US" baseline="0" dirty="0" smtClean="0"/>
              <a:t> </a:t>
            </a:r>
            <a:r>
              <a:rPr lang="en-US" altLang="zh-CN" baseline="0" dirty="0" smtClean="0"/>
              <a:t>base</a:t>
            </a:r>
            <a:r>
              <a:rPr lang="zh-CN" altLang="en-US" baseline="0" dirty="0" smtClean="0"/>
              <a:t> </a:t>
            </a:r>
            <a:r>
              <a:rPr lang="en-US" altLang="zh-CN" baseline="0" dirty="0" smtClean="0"/>
              <a:t>with</a:t>
            </a:r>
            <a:r>
              <a:rPr lang="zh-CN" altLang="en-US" baseline="0" dirty="0" smtClean="0"/>
              <a:t> </a:t>
            </a:r>
            <a:r>
              <a:rPr lang="en-US" altLang="zh-CN" baseline="0" dirty="0" smtClean="0"/>
              <a:t>all</a:t>
            </a:r>
            <a:r>
              <a:rPr lang="zh-CN" altLang="en-US" baseline="0" dirty="0" smtClean="0"/>
              <a:t> </a:t>
            </a:r>
            <a:r>
              <a:rPr lang="en-US" altLang="zh-CN" baseline="0" dirty="0" smtClean="0"/>
              <a:t>known</a:t>
            </a:r>
            <a:r>
              <a:rPr lang="zh-CN" altLang="en-US" baseline="0" dirty="0" smtClean="0"/>
              <a:t> </a:t>
            </a:r>
            <a:r>
              <a:rPr lang="en-US" altLang="zh-CN" baseline="0" dirty="0" smtClean="0"/>
              <a:t>relation</a:t>
            </a:r>
            <a:r>
              <a:rPr lang="zh-CN" altLang="en-US" baseline="0" dirty="0" smtClean="0"/>
              <a:t> </a:t>
            </a:r>
            <a:r>
              <a:rPr lang="en-US" altLang="zh-CN" baseline="0" dirty="0" smtClean="0"/>
              <a:t>pairs,</a:t>
            </a:r>
            <a:r>
              <a:rPr lang="zh-CN" altLang="en-US" baseline="0" dirty="0" smtClean="0"/>
              <a:t> </a:t>
            </a:r>
            <a:r>
              <a:rPr lang="en-US" altLang="zh-CN" baseline="0" dirty="0" smtClean="0"/>
              <a:t>we</a:t>
            </a:r>
            <a:r>
              <a:rPr lang="zh-CN" altLang="en-US" baseline="0" dirty="0" smtClean="0"/>
              <a:t> </a:t>
            </a:r>
            <a:r>
              <a:rPr lang="en-US" altLang="zh-CN" baseline="0" dirty="0" smtClean="0"/>
              <a:t>identify</a:t>
            </a:r>
            <a:r>
              <a:rPr lang="zh-CN" altLang="en-US" baseline="0" dirty="0" smtClean="0"/>
              <a:t> </a:t>
            </a:r>
            <a:r>
              <a:rPr lang="en-US" altLang="zh-CN" baseline="0" dirty="0" smtClean="0"/>
              <a:t>all</a:t>
            </a:r>
            <a:r>
              <a:rPr lang="zh-CN" altLang="en-US" baseline="0" dirty="0" smtClean="0"/>
              <a:t> </a:t>
            </a:r>
            <a:r>
              <a:rPr lang="en-US" altLang="zh-CN" baseline="0" dirty="0" smtClean="0"/>
              <a:t>the</a:t>
            </a:r>
            <a:r>
              <a:rPr lang="zh-CN" altLang="en-US" baseline="0" dirty="0" smtClean="0"/>
              <a:t> </a:t>
            </a:r>
            <a:r>
              <a:rPr lang="en-US" altLang="zh-CN" baseline="0" dirty="0" smtClean="0"/>
              <a:t>co-occurrence</a:t>
            </a:r>
            <a:r>
              <a:rPr lang="zh-CN" altLang="en-US" baseline="0" dirty="0" smtClean="0"/>
              <a:t> </a:t>
            </a:r>
            <a:r>
              <a:rPr lang="en-US" altLang="zh-CN" baseline="0" dirty="0" smtClean="0"/>
              <a:t>of</a:t>
            </a:r>
            <a:r>
              <a:rPr lang="zh-CN" altLang="en-US" baseline="0" dirty="0" smtClean="0"/>
              <a:t> </a:t>
            </a:r>
            <a:r>
              <a:rPr lang="en-US" altLang="zh-CN" baseline="0" dirty="0" smtClean="0"/>
              <a:t>these</a:t>
            </a:r>
            <a:r>
              <a:rPr lang="zh-CN" altLang="en-US" baseline="0" dirty="0" smtClean="0"/>
              <a:t> </a:t>
            </a:r>
            <a:r>
              <a:rPr lang="en-US" altLang="zh-CN" baseline="0" dirty="0" smtClean="0"/>
              <a:t>pairs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corpus</a:t>
            </a:r>
            <a:r>
              <a:rPr lang="zh-CN" altLang="en-US" baseline="0" dirty="0" smtClean="0"/>
              <a:t> </a:t>
            </a:r>
            <a:r>
              <a:rPr lang="en-US" altLang="zh-CN" baseline="0" dirty="0" smtClean="0"/>
              <a:t>and</a:t>
            </a:r>
            <a:r>
              <a:rPr lang="zh-CN" altLang="en-US" baseline="0" dirty="0" smtClean="0"/>
              <a:t> </a:t>
            </a:r>
            <a:r>
              <a:rPr lang="en-US" altLang="zh-CN" baseline="0" dirty="0" smtClean="0"/>
              <a:t>assume</a:t>
            </a:r>
            <a:r>
              <a:rPr lang="zh-CN" altLang="en-US" baseline="0" dirty="0" smtClean="0"/>
              <a:t> </a:t>
            </a:r>
            <a:r>
              <a:rPr lang="en-US" altLang="zh-CN" baseline="0" dirty="0" smtClean="0"/>
              <a:t>them</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positive</a:t>
            </a:r>
            <a:r>
              <a:rPr lang="zh-CN" altLang="en-US" baseline="0" dirty="0" smtClean="0"/>
              <a:t> </a:t>
            </a:r>
            <a:r>
              <a:rPr lang="en-US" altLang="zh-CN" baseline="0" dirty="0" smtClean="0"/>
              <a:t>examples</a:t>
            </a:r>
            <a:r>
              <a:rPr lang="zh-CN" altLang="en-US" baseline="0" dirty="0" smtClean="0"/>
              <a:t> </a:t>
            </a:r>
            <a:r>
              <a:rPr lang="en-US" altLang="zh-CN" baseline="0" dirty="0" smtClean="0"/>
              <a:t>for</a:t>
            </a:r>
            <a:r>
              <a:rPr lang="zh-CN" altLang="en-US" baseline="0" dirty="0" smtClean="0"/>
              <a:t> </a:t>
            </a:r>
            <a:r>
              <a:rPr lang="en-US" altLang="zh-CN" baseline="0" dirty="0" smtClean="0"/>
              <a:t>that</a:t>
            </a:r>
            <a:r>
              <a:rPr lang="zh-CN" altLang="en-US" baseline="0" dirty="0" smtClean="0"/>
              <a:t> </a:t>
            </a:r>
            <a:r>
              <a:rPr lang="en-US" altLang="zh-CN" baseline="0" dirty="0" smtClean="0"/>
              <a:t>relation.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29</a:t>
            </a:fld>
            <a:endParaRPr lang="en-US"/>
          </a:p>
        </p:txBody>
      </p:sp>
    </p:spTree>
    <p:extLst>
      <p:ext uri="{BB962C8B-B14F-4D97-AF65-F5344CB8AC3E}">
        <p14:creationId xmlns:p14="http://schemas.microsoft.com/office/powerpoint/2010/main" val="16681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31</a:t>
            </a:fld>
            <a:endParaRPr lang="en-US"/>
          </a:p>
        </p:txBody>
      </p:sp>
    </p:spTree>
    <p:extLst>
      <p:ext uri="{BB962C8B-B14F-4D97-AF65-F5344CB8AC3E}">
        <p14:creationId xmlns:p14="http://schemas.microsoft.com/office/powerpoint/2010/main" val="81721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Another</a:t>
            </a:r>
            <a:r>
              <a:rPr lang="zh-CN" altLang="en-US" dirty="0" smtClean="0"/>
              <a:t> </a:t>
            </a:r>
            <a:r>
              <a:rPr lang="en-US" altLang="zh-CN" dirty="0" smtClean="0"/>
              <a:t>benefit</a:t>
            </a:r>
            <a:r>
              <a:rPr lang="zh-CN" altLang="en-US" dirty="0" smtClean="0"/>
              <a:t> </a:t>
            </a:r>
            <a:r>
              <a:rPr lang="en-US" altLang="zh-CN" dirty="0" smtClean="0"/>
              <a:t>of</a:t>
            </a:r>
            <a:r>
              <a:rPr lang="zh-CN" altLang="en-US" dirty="0" smtClean="0"/>
              <a:t> </a:t>
            </a:r>
            <a:r>
              <a:rPr lang="en-US" altLang="zh-CN" dirty="0" smtClean="0"/>
              <a:t>UD</a:t>
            </a:r>
            <a:r>
              <a:rPr lang="zh-CN" altLang="en-US" dirty="0" smtClean="0"/>
              <a:t> </a:t>
            </a:r>
            <a:r>
              <a:rPr lang="en-US" altLang="zh-CN" dirty="0" smtClean="0"/>
              <a:t>is</a:t>
            </a:r>
            <a:r>
              <a:rPr lang="zh-CN" altLang="en-US" dirty="0" smtClean="0"/>
              <a:t> </a:t>
            </a:r>
            <a:r>
              <a:rPr lang="en-US" altLang="zh-CN" dirty="0" smtClean="0"/>
              <a:t>that</a:t>
            </a:r>
            <a:r>
              <a:rPr lang="zh-CN" altLang="en-US" baseline="0" dirty="0" smtClean="0"/>
              <a:t> </a:t>
            </a:r>
            <a:r>
              <a:rPr lang="en-US" altLang="zh-CN" baseline="0" dirty="0" smtClean="0"/>
              <a:t>many</a:t>
            </a:r>
            <a:r>
              <a:rPr lang="zh-CN" altLang="en-US" baseline="0" dirty="0" smtClean="0"/>
              <a:t> </a:t>
            </a:r>
            <a:r>
              <a:rPr lang="en-US" altLang="zh-CN" baseline="0" dirty="0" smtClean="0"/>
              <a:t>UD</a:t>
            </a:r>
            <a:r>
              <a:rPr lang="zh-CN" altLang="en-US" baseline="0" dirty="0" smtClean="0"/>
              <a:t> </a:t>
            </a:r>
            <a:r>
              <a:rPr lang="en-US" altLang="zh-CN" baseline="0" dirty="0" smtClean="0"/>
              <a:t>structures</a:t>
            </a:r>
            <a:r>
              <a:rPr lang="zh-CN" altLang="en-US" baseline="0" dirty="0" smtClean="0"/>
              <a:t> </a:t>
            </a:r>
            <a:r>
              <a:rPr lang="en-US" altLang="zh-CN" baseline="0" dirty="0" smtClean="0"/>
              <a:t>are</a:t>
            </a:r>
            <a:r>
              <a:rPr lang="zh-CN" altLang="en-US" baseline="0" dirty="0" smtClean="0"/>
              <a:t> </a:t>
            </a:r>
            <a:r>
              <a:rPr lang="en-US" altLang="zh-CN" baseline="0" dirty="0" smtClean="0"/>
              <a:t>shared</a:t>
            </a:r>
            <a:r>
              <a:rPr lang="zh-CN" altLang="en-US" baseline="0" dirty="0" smtClean="0"/>
              <a:t> </a:t>
            </a:r>
            <a:r>
              <a:rPr lang="en-US" altLang="zh-CN" baseline="0" dirty="0" smtClean="0"/>
              <a:t>across</a:t>
            </a:r>
            <a:r>
              <a:rPr lang="zh-CN" altLang="en-US" baseline="0" dirty="0" smtClean="0"/>
              <a:t> </a:t>
            </a:r>
            <a:r>
              <a:rPr lang="en-US" altLang="zh-CN" baseline="0" dirty="0" smtClean="0"/>
              <a:t>languages,</a:t>
            </a:r>
            <a:r>
              <a:rPr lang="zh-CN" altLang="en-US" baseline="0" dirty="0" smtClean="0"/>
              <a:t> </a:t>
            </a:r>
            <a:r>
              <a:rPr lang="en-US" altLang="zh-CN" baseline="0" dirty="0" smtClean="0"/>
              <a:t>so</a:t>
            </a:r>
            <a:r>
              <a:rPr lang="zh-CN" altLang="en-US" baseline="0" dirty="0" smtClean="0"/>
              <a:t> </a:t>
            </a:r>
            <a:r>
              <a:rPr lang="en-US" altLang="zh-CN" baseline="0" dirty="0" smtClean="0"/>
              <a:t>this</a:t>
            </a:r>
            <a:r>
              <a:rPr lang="zh-CN" altLang="en-US" baseline="0" dirty="0" smtClean="0"/>
              <a:t> </a:t>
            </a:r>
            <a:r>
              <a:rPr lang="en-US" altLang="zh-CN" baseline="0" dirty="0" smtClean="0"/>
              <a:t>enabled</a:t>
            </a:r>
            <a:r>
              <a:rPr lang="zh-CN" altLang="en-US" baseline="0" dirty="0" smtClean="0"/>
              <a:t> </a:t>
            </a:r>
            <a:r>
              <a:rPr lang="en-US" altLang="zh-CN" baseline="0" dirty="0" smtClean="0"/>
              <a:t>us</a:t>
            </a:r>
            <a:r>
              <a:rPr lang="zh-CN" altLang="en-US" baseline="0" dirty="0" smtClean="0"/>
              <a:t> </a:t>
            </a:r>
            <a:r>
              <a:rPr lang="en-US" altLang="zh-CN" baseline="0" dirty="0" smtClean="0"/>
              <a:t>to</a:t>
            </a:r>
            <a:r>
              <a:rPr lang="zh-CN" altLang="en-US" baseline="0" dirty="0" smtClean="0"/>
              <a:t> </a:t>
            </a:r>
            <a:r>
              <a:rPr lang="en-US" altLang="zh-CN" baseline="0" dirty="0" smtClean="0"/>
              <a:t>reuse</a:t>
            </a:r>
            <a:r>
              <a:rPr lang="zh-CN" altLang="en-US" baseline="0" dirty="0" smtClean="0"/>
              <a:t> </a:t>
            </a:r>
            <a:r>
              <a:rPr lang="en-US" altLang="zh-CN" baseline="0" dirty="0" smtClean="0"/>
              <a:t>some</a:t>
            </a:r>
            <a:r>
              <a:rPr lang="zh-CN" altLang="en-US" baseline="0" dirty="0" smtClean="0"/>
              <a:t> </a:t>
            </a:r>
            <a:r>
              <a:rPr lang="en-US" altLang="zh-CN" baseline="0" dirty="0" err="1" smtClean="0"/>
              <a:t>Semgrex</a:t>
            </a:r>
            <a:r>
              <a:rPr lang="zh-CN" altLang="en-US" baseline="0" dirty="0" smtClean="0"/>
              <a:t> </a:t>
            </a:r>
            <a:r>
              <a:rPr lang="en-US" altLang="zh-CN" baseline="0" dirty="0" smtClean="0"/>
              <a:t>patterns</a:t>
            </a:r>
            <a:r>
              <a:rPr lang="zh-CN" altLang="en-US" baseline="0" dirty="0" smtClean="0"/>
              <a:t> </a:t>
            </a:r>
            <a:r>
              <a:rPr lang="en-US" altLang="zh-CN" baseline="0" dirty="0" smtClean="0"/>
              <a:t>from</a:t>
            </a:r>
            <a:r>
              <a:rPr lang="zh-CN" altLang="en-US" baseline="0" dirty="0" smtClean="0"/>
              <a:t> </a:t>
            </a:r>
            <a:r>
              <a:rPr lang="en-US" altLang="zh-CN" baseline="0" dirty="0" smtClean="0"/>
              <a:t>our</a:t>
            </a:r>
            <a:r>
              <a:rPr lang="zh-CN" altLang="en-US" baseline="0" dirty="0" smtClean="0"/>
              <a:t> </a:t>
            </a:r>
            <a:r>
              <a:rPr lang="en-US" altLang="zh-CN" baseline="0" dirty="0" smtClean="0"/>
              <a:t>English</a:t>
            </a:r>
            <a:r>
              <a:rPr lang="zh-CN" altLang="en-US" baseline="0" dirty="0" smtClean="0"/>
              <a:t> </a:t>
            </a:r>
            <a:r>
              <a:rPr lang="en-US" altLang="zh-CN" baseline="0" dirty="0" smtClean="0"/>
              <a:t>system.</a:t>
            </a:r>
            <a:r>
              <a:rPr lang="zh-CN" altLang="en-US" baseline="0" dirty="0" smtClean="0"/>
              <a:t> </a:t>
            </a:r>
            <a:r>
              <a:rPr lang="en-US" altLang="zh-CN" baseline="0" dirty="0" smtClean="0"/>
              <a:t>This</a:t>
            </a:r>
            <a:r>
              <a:rPr lang="zh-CN" altLang="en-US" baseline="0" dirty="0" smtClean="0"/>
              <a:t> </a:t>
            </a:r>
            <a:r>
              <a:rPr lang="en-US" altLang="zh-CN" baseline="0" dirty="0" smtClean="0"/>
              <a:t>significantly</a:t>
            </a:r>
            <a:r>
              <a:rPr lang="zh-CN" altLang="en-US" baseline="0" dirty="0" smtClean="0"/>
              <a:t> </a:t>
            </a:r>
            <a:r>
              <a:rPr lang="en-US" altLang="zh-CN" baseline="0" dirty="0" smtClean="0"/>
              <a:t>reduced</a:t>
            </a:r>
            <a:r>
              <a:rPr lang="zh-CN" altLang="en-US" baseline="0" dirty="0" smtClean="0"/>
              <a:t> </a:t>
            </a:r>
            <a:r>
              <a:rPr lang="en-US" altLang="zh-CN" baseline="0" dirty="0" smtClean="0"/>
              <a:t>our</a:t>
            </a:r>
            <a:r>
              <a:rPr lang="zh-CN" altLang="en-US" baseline="0" dirty="0" smtClean="0"/>
              <a:t> </a:t>
            </a:r>
            <a:r>
              <a:rPr lang="en-US" altLang="zh-CN" baseline="0" dirty="0" smtClean="0"/>
              <a:t>development</a:t>
            </a:r>
            <a:r>
              <a:rPr lang="zh-CN" altLang="en-US" baseline="0" dirty="0" smtClean="0"/>
              <a:t> </a:t>
            </a:r>
            <a:r>
              <a:rPr lang="en-US" altLang="zh-CN" baseline="0" dirty="0" smtClean="0"/>
              <a:t>time.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33</a:t>
            </a:fld>
            <a:endParaRPr lang="en-US"/>
          </a:p>
        </p:txBody>
      </p:sp>
    </p:spTree>
    <p:extLst>
      <p:ext uri="{BB962C8B-B14F-4D97-AF65-F5344CB8AC3E}">
        <p14:creationId xmlns:p14="http://schemas.microsoft.com/office/powerpoint/2010/main" val="134659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Some</a:t>
            </a:r>
            <a:r>
              <a:rPr lang="zh-CN" altLang="en-US" dirty="0" smtClean="0"/>
              <a:t> </a:t>
            </a:r>
            <a:r>
              <a:rPr lang="en-US" altLang="zh-CN" dirty="0" smtClean="0"/>
              <a:t>important</a:t>
            </a:r>
            <a:r>
              <a:rPr lang="zh-CN" altLang="en-US" dirty="0" smtClean="0"/>
              <a:t> </a:t>
            </a:r>
            <a:r>
              <a:rPr lang="en-US" altLang="zh-CN" dirty="0" smtClean="0"/>
              <a:t>things</a:t>
            </a:r>
            <a:r>
              <a:rPr lang="zh-CN" altLang="en-US" dirty="0" smtClean="0"/>
              <a:t> </a:t>
            </a:r>
            <a:r>
              <a:rPr lang="en-US" altLang="zh-CN" dirty="0" smtClean="0"/>
              <a:t>that</a:t>
            </a:r>
            <a:r>
              <a:rPr lang="zh-CN" altLang="en-US" dirty="0" smtClean="0"/>
              <a:t> </a:t>
            </a:r>
            <a:r>
              <a:rPr lang="en-US" altLang="zh-CN" dirty="0" smtClean="0"/>
              <a:t>we</a:t>
            </a:r>
            <a:r>
              <a:rPr lang="zh-CN" altLang="en-US" dirty="0" smtClean="0"/>
              <a:t> </a:t>
            </a:r>
            <a:r>
              <a:rPr lang="en-US" altLang="zh-CN" dirty="0" smtClean="0"/>
              <a:t>learned</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patterns</a:t>
            </a:r>
            <a:r>
              <a:rPr lang="zh-CN" altLang="en-US" dirty="0" smtClean="0"/>
              <a:t> </a:t>
            </a:r>
            <a:r>
              <a:rPr lang="en-US" altLang="zh-CN" dirty="0" smtClean="0"/>
              <a:t>system.</a:t>
            </a:r>
            <a:r>
              <a:rPr lang="zh-CN" altLang="en-US" baseline="0" dirty="0" smtClean="0"/>
              <a:t> </a:t>
            </a:r>
            <a:r>
              <a:rPr lang="en-US" altLang="zh-CN" baseline="0" dirty="0" smtClean="0"/>
              <a:t>First,</a:t>
            </a:r>
            <a:r>
              <a:rPr lang="zh-CN" altLang="en-US" baseline="0" dirty="0" smtClean="0"/>
              <a:t> </a:t>
            </a:r>
            <a:r>
              <a:rPr lang="en-US" altLang="zh-CN" baseline="0" dirty="0" smtClean="0"/>
              <a:t>we</a:t>
            </a:r>
            <a:r>
              <a:rPr lang="zh-CN" altLang="en-US" baseline="0" dirty="0" smtClean="0"/>
              <a:t> </a:t>
            </a:r>
            <a:r>
              <a:rPr lang="en-US" altLang="zh-CN" baseline="0" dirty="0" smtClean="0"/>
              <a:t>think</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a</a:t>
            </a:r>
            <a:r>
              <a:rPr lang="zh-CN" altLang="en-US" baseline="0" dirty="0" smtClean="0"/>
              <a:t> </a:t>
            </a:r>
            <a:r>
              <a:rPr lang="en-US" altLang="zh-CN" baseline="0" dirty="0" smtClean="0"/>
              <a:t>very</a:t>
            </a:r>
            <a:r>
              <a:rPr lang="zh-CN" altLang="en-US" baseline="0" dirty="0" smtClean="0"/>
              <a:t> </a:t>
            </a:r>
            <a:r>
              <a:rPr lang="en-US" altLang="zh-CN" baseline="0" dirty="0" smtClean="0"/>
              <a:t>cheap</a:t>
            </a:r>
            <a:r>
              <a:rPr lang="zh-CN" altLang="en-US" baseline="0" dirty="0" smtClean="0"/>
              <a:t> </a:t>
            </a:r>
            <a:r>
              <a:rPr lang="en-US" altLang="zh-CN" baseline="0" dirty="0" smtClean="0"/>
              <a:t>and</a:t>
            </a:r>
            <a:r>
              <a:rPr lang="zh-CN" altLang="en-US" baseline="0" dirty="0" smtClean="0"/>
              <a:t> </a:t>
            </a:r>
            <a:r>
              <a:rPr lang="en-US" altLang="zh-CN" baseline="0" dirty="0" smtClean="0"/>
              <a:t>fast</a:t>
            </a:r>
            <a:r>
              <a:rPr lang="zh-CN" altLang="en-US" baseline="0" dirty="0" smtClean="0"/>
              <a:t> </a:t>
            </a:r>
            <a:r>
              <a:rPr lang="en-US" altLang="zh-CN" baseline="0" dirty="0" smtClean="0"/>
              <a:t>way</a:t>
            </a:r>
            <a:r>
              <a:rPr lang="zh-CN" altLang="en-US" baseline="0" dirty="0" smtClean="0"/>
              <a:t> </a:t>
            </a:r>
            <a:r>
              <a:rPr lang="en-US" altLang="zh-CN" baseline="0" dirty="0" smtClean="0"/>
              <a:t>for</a:t>
            </a:r>
            <a:r>
              <a:rPr lang="zh-CN" altLang="en-US" baseline="0" dirty="0" smtClean="0"/>
              <a:t> </a:t>
            </a:r>
            <a:r>
              <a:rPr lang="en-US" altLang="zh-CN" baseline="0" dirty="0" smtClean="0"/>
              <a:t>doing</a:t>
            </a:r>
            <a:r>
              <a:rPr lang="zh-CN" altLang="en-US" baseline="0" dirty="0" smtClean="0"/>
              <a:t> </a:t>
            </a:r>
            <a:r>
              <a:rPr lang="en-US" altLang="zh-CN" baseline="0" dirty="0" smtClean="0"/>
              <a:t>relation</a:t>
            </a:r>
            <a:r>
              <a:rPr lang="zh-CN" altLang="en-US" baseline="0" dirty="0" smtClean="0"/>
              <a:t> </a:t>
            </a:r>
            <a:r>
              <a:rPr lang="en-US" altLang="zh-CN" baseline="0" dirty="0" smtClean="0"/>
              <a:t>extraction.</a:t>
            </a:r>
          </a:p>
          <a:p>
            <a:r>
              <a:rPr lang="en-US" altLang="zh-CN" baseline="0" dirty="0" smtClean="0"/>
              <a:t>Another</a:t>
            </a:r>
            <a:r>
              <a:rPr lang="zh-CN" altLang="en-US" baseline="0" dirty="0" smtClean="0"/>
              <a:t> </a:t>
            </a:r>
            <a:r>
              <a:rPr lang="en-US" altLang="zh-CN" baseline="0" dirty="0" smtClean="0"/>
              <a:t>benefit.</a:t>
            </a:r>
            <a:r>
              <a:rPr lang="zh-CN" altLang="en-US" baseline="0" dirty="0" smtClean="0"/>
              <a:t> </a:t>
            </a:r>
            <a:r>
              <a:rPr lang="en-US" altLang="zh-CN" baseline="0" dirty="0" smtClean="0"/>
              <a:t>Easily</a:t>
            </a:r>
            <a:r>
              <a:rPr lang="zh-CN" altLang="en-US" baseline="0" dirty="0" smtClean="0"/>
              <a:t> </a:t>
            </a:r>
            <a:r>
              <a:rPr lang="en-US" altLang="zh-CN" baseline="0" dirty="0" smtClean="0"/>
              <a:t>control</a:t>
            </a:r>
            <a:r>
              <a:rPr lang="zh-CN" altLang="en-US" baseline="0" dirty="0" smtClean="0"/>
              <a:t> </a:t>
            </a:r>
            <a:r>
              <a:rPr lang="en-US" altLang="zh-CN" baseline="0" dirty="0" smtClean="0"/>
              <a:t>the</a:t>
            </a:r>
            <a:r>
              <a:rPr lang="zh-CN" altLang="en-US" baseline="0" dirty="0" smtClean="0"/>
              <a:t> </a:t>
            </a:r>
            <a:r>
              <a:rPr lang="en-US" altLang="zh-CN" baseline="0" dirty="0" smtClean="0"/>
              <a:t>tradeoff</a:t>
            </a:r>
            <a:r>
              <a:rPr lang="zh-CN" altLang="en-US" baseline="0" dirty="0" smtClean="0"/>
              <a:t> </a:t>
            </a:r>
            <a:r>
              <a:rPr lang="en-US" altLang="zh-CN" baseline="0" dirty="0" smtClean="0"/>
              <a:t>between</a:t>
            </a:r>
            <a:r>
              <a:rPr lang="zh-CN" altLang="en-US" baseline="0" dirty="0" smtClean="0"/>
              <a:t> </a:t>
            </a:r>
            <a:r>
              <a:rPr lang="en-US" altLang="zh-CN" baseline="0" dirty="0" smtClean="0"/>
              <a:t>precision</a:t>
            </a:r>
            <a:r>
              <a:rPr lang="zh-CN" altLang="en-US" baseline="0" dirty="0" smtClean="0"/>
              <a:t> </a:t>
            </a:r>
            <a:r>
              <a:rPr lang="en-US" altLang="zh-CN" baseline="0" dirty="0" smtClean="0"/>
              <a:t>and</a:t>
            </a:r>
            <a:r>
              <a:rPr lang="zh-CN" altLang="en-US" baseline="0" dirty="0" smtClean="0"/>
              <a:t> </a:t>
            </a:r>
            <a:r>
              <a:rPr lang="en-US" altLang="zh-CN" baseline="0" dirty="0" smtClean="0"/>
              <a:t>recall</a:t>
            </a:r>
            <a:r>
              <a:rPr lang="zh-CN" altLang="en-US" baseline="0" dirty="0" smtClean="0"/>
              <a:t> </a:t>
            </a:r>
            <a:r>
              <a:rPr lang="en-US" altLang="zh-CN" baseline="0" dirty="0" smtClean="0"/>
              <a:t>by</a:t>
            </a:r>
            <a:r>
              <a:rPr lang="zh-CN" altLang="en-US" baseline="0" dirty="0" smtClean="0"/>
              <a:t> </a:t>
            </a:r>
            <a:r>
              <a:rPr lang="en-US" altLang="zh-CN" baseline="0" dirty="0" smtClean="0"/>
              <a:t>adding</a:t>
            </a:r>
            <a:r>
              <a:rPr lang="zh-CN" altLang="en-US" baseline="0" dirty="0" smtClean="0"/>
              <a:t> </a:t>
            </a:r>
            <a:r>
              <a:rPr lang="en-US" altLang="zh-CN" baseline="0" dirty="0" smtClean="0"/>
              <a:t>increasingly</a:t>
            </a:r>
            <a:r>
              <a:rPr lang="zh-CN" altLang="en-US" baseline="0" dirty="0" smtClean="0"/>
              <a:t> </a:t>
            </a:r>
            <a:r>
              <a:rPr lang="en-US" altLang="zh-CN" baseline="0" dirty="0" smtClean="0"/>
              <a:t>aggressive</a:t>
            </a:r>
            <a:r>
              <a:rPr lang="zh-CN" altLang="en-US" baseline="0" dirty="0" smtClean="0"/>
              <a:t> </a:t>
            </a:r>
            <a:r>
              <a:rPr lang="en-US" altLang="zh-CN" baseline="0" dirty="0" smtClean="0"/>
              <a:t>patterns.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34</a:t>
            </a:fld>
            <a:endParaRPr lang="en-US"/>
          </a:p>
        </p:txBody>
      </p:sp>
    </p:spTree>
    <p:extLst>
      <p:ext uri="{BB962C8B-B14F-4D97-AF65-F5344CB8AC3E}">
        <p14:creationId xmlns:p14="http://schemas.microsoft.com/office/powerpoint/2010/main" val="7505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37</a:t>
            </a:fld>
            <a:endParaRPr lang="en-US"/>
          </a:p>
        </p:txBody>
      </p:sp>
    </p:spTree>
    <p:extLst>
      <p:ext uri="{BB962C8B-B14F-4D97-AF65-F5344CB8AC3E}">
        <p14:creationId xmlns:p14="http://schemas.microsoft.com/office/powerpoint/2010/main" val="1009065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popeye03</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38</a:t>
            </a:fld>
            <a:endParaRPr lang="en-US"/>
          </a:p>
        </p:txBody>
      </p:sp>
    </p:spTree>
    <p:extLst>
      <p:ext uri="{BB962C8B-B14F-4D97-AF65-F5344CB8AC3E}">
        <p14:creationId xmlns:p14="http://schemas.microsoft.com/office/powerpoint/2010/main" val="151491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popeye03</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39</a:t>
            </a:fld>
            <a:endParaRPr lang="en-US"/>
          </a:p>
        </p:txBody>
      </p:sp>
    </p:spTree>
    <p:extLst>
      <p:ext uri="{BB962C8B-B14F-4D97-AF65-F5344CB8AC3E}">
        <p14:creationId xmlns:p14="http://schemas.microsoft.com/office/powerpoint/2010/main" val="1694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takeaways for this talk.</a:t>
            </a:r>
          </a:p>
          <a:p>
            <a:pPr marL="171450" indent="-171450">
              <a:buFont typeface="Arial" charset="0"/>
              <a:buChar char="•"/>
            </a:pPr>
            <a:r>
              <a:rPr lang="en-US" baseline="0" dirty="0" smtClean="0"/>
              <a:t>On the English side, we already have a fairly mature system so it was rather hard to find one obvious thing that needs to be improved. So one of the takeaways from our talk is how we used SQL to find low-hanging fruit.</a:t>
            </a:r>
          </a:p>
          <a:p>
            <a:pPr marL="171450" indent="-171450">
              <a:buFont typeface="Arial" charset="0"/>
              <a:buChar char="•"/>
            </a:pPr>
            <a:r>
              <a:rPr lang="en-US" baseline="0" dirty="0" smtClean="0"/>
              <a:t>The other of course is, how to quickly roll your own Chinese system, which </a:t>
            </a:r>
            <a:r>
              <a:rPr lang="en-US" baseline="0" dirty="0" err="1" smtClean="0"/>
              <a:t>Yuhao</a:t>
            </a:r>
            <a:r>
              <a:rPr lang="en-US" baseline="0" dirty="0" smtClean="0"/>
              <a:t> will be presenting.</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a:t>
            </a:fld>
            <a:endParaRPr lang="en-US"/>
          </a:p>
        </p:txBody>
      </p:sp>
    </p:spTree>
    <p:extLst>
      <p:ext uri="{BB962C8B-B14F-4D97-AF65-F5344CB8AC3E}">
        <p14:creationId xmlns:p14="http://schemas.microsoft.com/office/powerpoint/2010/main" val="179943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a:t>
            </a:r>
            <a:r>
              <a:rPr lang="en-US" baseline="0" dirty="0" smtClean="0"/>
              <a:t> an overview of our KBP system that has elements common to both our English and Chinese systems.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4</a:t>
            </a:fld>
            <a:endParaRPr lang="en-US"/>
          </a:p>
        </p:txBody>
      </p:sp>
    </p:spTree>
    <p:extLst>
      <p:ext uri="{BB962C8B-B14F-4D97-AF65-F5344CB8AC3E}">
        <p14:creationId xmlns:p14="http://schemas.microsoft.com/office/powerpoint/2010/main" val="118953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high level, we have a fairly</a:t>
            </a:r>
            <a:r>
              <a:rPr lang="en-US" baseline="0" dirty="0" smtClean="0"/>
              <a:t> standard pipeline.</a:t>
            </a:r>
          </a:p>
          <a:p>
            <a:endParaRPr lang="en-US" baseline="0" dirty="0" smtClean="0"/>
          </a:p>
          <a:p>
            <a:r>
              <a:rPr lang="en-US" baseline="0" dirty="0" smtClean="0"/>
              <a:t>All and well, BUT, pipeline errors can compound and take a while to run. And it is really slow!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a:t>
            </a:fld>
            <a:endParaRPr lang="en-US"/>
          </a:p>
        </p:txBody>
      </p:sp>
    </p:spTree>
    <p:extLst>
      <p:ext uri="{BB962C8B-B14F-4D97-AF65-F5344CB8AC3E}">
        <p14:creationId xmlns:p14="http://schemas.microsoft.com/office/powerpoint/2010/main" val="181005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different stages now are mediated through the database.</a:t>
            </a:r>
          </a:p>
          <a:p>
            <a:r>
              <a:rPr lang="en-US" baseline="0" dirty="0" smtClean="0"/>
              <a:t>Highlight error analysis because everything is inside the database.</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a:t>
            </a:fld>
            <a:endParaRPr lang="en-US"/>
          </a:p>
        </p:txBody>
      </p:sp>
    </p:spTree>
    <p:extLst>
      <p:ext uri="{BB962C8B-B14F-4D97-AF65-F5344CB8AC3E}">
        <p14:creationId xmlns:p14="http://schemas.microsoft.com/office/powerpoint/2010/main" val="127470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Point </a:t>
            </a:r>
            <a:r>
              <a:rPr lang="mr-IN" baseline="0" dirty="0" smtClean="0"/>
              <a:t>–</a:t>
            </a:r>
            <a:r>
              <a:rPr lang="en-US" baseline="0" dirty="0" smtClean="0"/>
              <a:t> SQL allows us to ask these questions.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9</a:t>
            </a:fld>
            <a:endParaRPr lang="en-US"/>
          </a:p>
        </p:txBody>
      </p:sp>
    </p:spTree>
    <p:extLst>
      <p:ext uri="{BB962C8B-B14F-4D97-AF65-F5344CB8AC3E}">
        <p14:creationId xmlns:p14="http://schemas.microsoft.com/office/powerpoint/2010/main" val="145329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Hyphenated locations</a:t>
            </a:r>
            <a:r>
              <a:rPr lang="en-US" baseline="0" dirty="0" smtClean="0"/>
              <a:t> </a:t>
            </a:r>
            <a:r>
              <a:rPr lang="mr-IN" baseline="0" dirty="0" smtClean="0"/>
              <a:t>–</a:t>
            </a:r>
            <a:r>
              <a:rPr lang="en-US" baseline="0" dirty="0" smtClean="0"/>
              <a:t> our NER still relies on old LDC/Penn treebank tokenization.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10</a:t>
            </a:fld>
            <a:endParaRPr lang="en-US"/>
          </a:p>
        </p:txBody>
      </p:sp>
    </p:spTree>
    <p:extLst>
      <p:ext uri="{BB962C8B-B14F-4D97-AF65-F5344CB8AC3E}">
        <p14:creationId xmlns:p14="http://schemas.microsoft.com/office/powerpoint/2010/main" val="641227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BBN’s)</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11</a:t>
            </a:fld>
            <a:endParaRPr lang="en-US"/>
          </a:p>
        </p:txBody>
      </p:sp>
    </p:spTree>
    <p:extLst>
      <p:ext uri="{BB962C8B-B14F-4D97-AF65-F5344CB8AC3E}">
        <p14:creationId xmlns:p14="http://schemas.microsoft.com/office/powerpoint/2010/main" val="150231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533400" y="681037"/>
            <a:ext cx="7929564" cy="1452563"/>
          </a:xfrm>
        </p:spPr>
        <p:txBody>
          <a:bodyPr/>
          <a:lstStyle>
            <a:lvl1pPr algn="ctr">
              <a:defRPr sz="36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1219200" y="4343400"/>
            <a:ext cx="6705600" cy="1727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48400"/>
            <a:ext cx="1219200" cy="4572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3429000" y="6248400"/>
            <a:ext cx="1905000" cy="4572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533400" y="6248400"/>
            <a:ext cx="1295400" cy="457200"/>
          </a:xfrm>
        </p:spPr>
        <p:txBody>
          <a:bodyPr anchor="b"/>
          <a:lstStyle>
            <a:lvl1pPr>
              <a:defRPr>
                <a:solidFill>
                  <a:schemeClr val="bg2"/>
                </a:solidFill>
              </a:defRPr>
            </a:lvl1pPr>
          </a:lstStyle>
          <a:p>
            <a:fld id="{E74C7FEE-6B48-4643-BCFB-F13B0E13E171}" type="slidenum">
              <a:rPr lang="en-US"/>
              <a:pPr/>
              <a:t>‹#›</a:t>
            </a:fld>
            <a:endParaRPr lang="en-US" dirty="0"/>
          </a:p>
        </p:txBody>
      </p:sp>
      <p:pic>
        <p:nvPicPr>
          <p:cNvPr id="8" name="Picture 7"/>
          <p:cNvPicPr>
            <a:picLocks noChangeAspect="1"/>
          </p:cNvPicPr>
          <p:nvPr userDrawn="1"/>
        </p:nvPicPr>
        <p:blipFill>
          <a:blip r:embed="rId2"/>
          <a:stretch>
            <a:fillRect/>
          </a:stretch>
        </p:blipFill>
        <p:spPr>
          <a:xfrm>
            <a:off x="3581400" y="2438400"/>
            <a:ext cx="1630944" cy="1641939"/>
          </a:xfrm>
          <a:prstGeom prst="rect">
            <a:avLst/>
          </a:prstGeom>
        </p:spPr>
      </p:pic>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52601"/>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200400" y="6248400"/>
            <a:ext cx="2895600" cy="457200"/>
          </a:xfr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04800" y="4038600"/>
            <a:ext cx="77724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30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273352"/>
            <a:ext cx="8228763" cy="1145335"/>
          </a:xfrm>
          <a:prstGeom prst="rect">
            <a:avLst/>
          </a:prstGeom>
        </p:spPr>
        <p:txBody>
          <a:bodyPr lIns="0" tIns="0" rIns="0" bIns="0" anchor="ctr"/>
          <a:lstStyle/>
          <a:p>
            <a:pPr algn="ctr"/>
            <a:r>
              <a:rPr lang="en-US" smtClean="0"/>
              <a:t>Click to edit Master title style</a:t>
            </a:r>
            <a:endParaRPr/>
          </a:p>
        </p:txBody>
      </p:sp>
      <p:sp>
        <p:nvSpPr>
          <p:cNvPr id="27" name="PlaceHolder 2"/>
          <p:cNvSpPr>
            <a:spLocks noGrp="1"/>
          </p:cNvSpPr>
          <p:nvPr>
            <p:ph type="body"/>
          </p:nvPr>
        </p:nvSpPr>
        <p:spPr>
          <a:xfrm>
            <a:off x="457172" y="1604841"/>
            <a:ext cx="8228763" cy="1897135"/>
          </a:xfrm>
          <a:prstGeom prst="rect">
            <a:avLst/>
          </a:prstGeom>
        </p:spPr>
        <p:txBody>
          <a:bodyPr lIns="0" tIns="0" rIns="0" bIns="0"/>
          <a:lstStyle/>
          <a:p>
            <a:pPr lvl="0"/>
            <a:r>
              <a:rPr lang="en-US" smtClean="0"/>
              <a:t>Click to edit Master text styles</a:t>
            </a:r>
          </a:p>
        </p:txBody>
      </p:sp>
      <p:sp>
        <p:nvSpPr>
          <p:cNvPr id="28" name="PlaceHolder 3"/>
          <p:cNvSpPr>
            <a:spLocks noGrp="1"/>
          </p:cNvSpPr>
          <p:nvPr>
            <p:ph type="body"/>
          </p:nvPr>
        </p:nvSpPr>
        <p:spPr>
          <a:xfrm>
            <a:off x="457172" y="3682578"/>
            <a:ext cx="8228763" cy="1897135"/>
          </a:xfrm>
          <a:prstGeom prst="rect">
            <a:avLst/>
          </a:prstGeom>
        </p:spPr>
        <p:txBody>
          <a:bodyPr lIns="0" tIns="0" rIns="0" bIns="0"/>
          <a:lstStyle/>
          <a:p>
            <a:pPr lvl="0"/>
            <a:r>
              <a:rPr lang="en-US" smtClean="0"/>
              <a:t>Click to edit Master text styles</a:t>
            </a:r>
          </a:p>
        </p:txBody>
      </p:sp>
    </p:spTree>
    <p:extLst>
      <p:ext uri="{BB962C8B-B14F-4D97-AF65-F5344CB8AC3E}">
        <p14:creationId xmlns:p14="http://schemas.microsoft.com/office/powerpoint/2010/main" val="176050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803400"/>
            <a:ext cx="8534400" cy="4445000"/>
          </a:xfrm>
        </p:spPr>
        <p:txBody>
          <a:bodyPr/>
          <a:lstStyle>
            <a:lvl2pPr>
              <a:defRPr sz="2400"/>
            </a:lvl2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803400"/>
            <a:ext cx="8534400" cy="4445000"/>
          </a:xfrm>
        </p:spPr>
        <p:txBody>
          <a:bodyPr/>
          <a:lstStyle>
            <a:lvl1pPr marL="0" indent="0">
              <a:spcBef>
                <a:spcPts val="1800"/>
              </a:spcBef>
              <a:buNone/>
              <a:defRPr/>
            </a:lvl1pPr>
            <a:lvl2pPr marL="457200" indent="0">
              <a:spcBef>
                <a:spcPts val="1200"/>
              </a:spcBef>
              <a:buNone/>
              <a:defRPr sz="2400"/>
            </a:lvl2pPr>
            <a:lvl3pPr marL="800100" indent="0">
              <a:spcBef>
                <a:spcPts val="1000"/>
              </a:spcBef>
              <a:buNone/>
              <a:defRPr/>
            </a:lvl3pPr>
            <a:lvl4pPr marL="1143000" indent="0">
              <a:spcBef>
                <a:spcPts val="800"/>
              </a:spcBef>
              <a:buNone/>
              <a:defRPr sz="2000"/>
            </a:lvl4pPr>
            <a:lvl5pPr marL="1485900" indent="0">
              <a:spcBef>
                <a:spcPts val="600"/>
              </a:spcBef>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7883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4191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191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858000" y="6248400"/>
            <a:ext cx="1981200" cy="4572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6248400"/>
            <a:ext cx="3733800" cy="457200"/>
          </a:xfr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67163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311400"/>
            <a:ext cx="4040188"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67163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311400"/>
            <a:ext cx="4041775" cy="39624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553200" y="6273800"/>
            <a:ext cx="1981200" cy="4572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6273800"/>
            <a:ext cx="3124200" cy="4572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508000"/>
            <a:ext cx="7467600" cy="990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5000"/>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3124201"/>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3406143" y="3406142"/>
            <a:ext cx="68580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8534400" cy="4445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858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8"/>
          <a:stretch>
            <a:fillRect/>
          </a:stretch>
        </p:blipFill>
        <p:spPr>
          <a:xfrm>
            <a:off x="274058" y="533400"/>
            <a:ext cx="960755" cy="967232"/>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699" r:id="rId2"/>
    <p:sldLayoutId id="2147483713"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1" r:id="rId14"/>
    <p:sldLayoutId id="2147483712" r:id="rId15"/>
    <p:sldLayoutId id="2147483714" r:id="rId16"/>
  </p:sldLayoutIdLst>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chart" Target="../charts/chart1.xml"/><Relationship Id="rId1" Type="http://schemas.openxmlformats.org/officeDocument/2006/relationships/tags" Target="../tags/tag7.x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2.xml"/><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8.jpg"/><Relationship Id="rId5" Type="http://schemas.openxmlformats.org/officeDocument/2006/relationships/image" Target="../media/image19.png"/><Relationship Id="rId1" Type="http://schemas.openxmlformats.org/officeDocument/2006/relationships/tags" Target="../tags/tag11.x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chart" Target="../charts/chart3.xml"/><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xml.rels><?xml version="1.0" encoding="UTF-8" standalone="yes"?>
<Relationships xmlns="http://schemas.openxmlformats.org/package/2006/relationships"><Relationship Id="rId11" Type="http://schemas.openxmlformats.org/officeDocument/2006/relationships/image" Target="../media/image8.jpg"/><Relationship Id="rId12" Type="http://schemas.openxmlformats.org/officeDocument/2006/relationships/image" Target="../media/image9.gif"/><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png"/><Relationship Id="rId10"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2.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5.jp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s://thenounproject.com/seochan.art" TargetMode="Externa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5" Type="http://schemas.openxmlformats.org/officeDocument/2006/relationships/image" Target="../media/image15.jpg"/><Relationship Id="rId6" Type="http://schemas.openxmlformats.org/officeDocument/2006/relationships/image" Target="../media/image16.png"/><Relationship Id="rId1" Type="http://schemas.openxmlformats.org/officeDocument/2006/relationships/tags" Target="../tags/tag5.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929564" cy="914400"/>
          </a:xfrm>
        </p:spPr>
        <p:txBody>
          <a:bodyPr/>
          <a:lstStyle/>
          <a:p>
            <a:r>
              <a:rPr lang="en-US" dirty="0" smtClean="0"/>
              <a:t>Stanford at TAC KBP 2016:</a:t>
            </a:r>
            <a:br>
              <a:rPr lang="en-US" dirty="0" smtClean="0"/>
            </a:br>
            <a:r>
              <a:rPr lang="en-US" sz="3200" b="0" dirty="0" smtClean="0"/>
              <a:t>Sealing </a:t>
            </a:r>
            <a:r>
              <a:rPr lang="en-US" sz="3200" b="0" dirty="0"/>
              <a:t>Pipeline </a:t>
            </a:r>
            <a:r>
              <a:rPr lang="en-US" sz="3200" b="0" dirty="0" smtClean="0"/>
              <a:t>Leaks; Understanding </a:t>
            </a:r>
            <a:r>
              <a:rPr lang="en-US" sz="3200" b="0" dirty="0"/>
              <a:t>Chinese </a:t>
            </a:r>
            <a:endParaRPr lang="en-US" sz="3200" dirty="0"/>
          </a:p>
        </p:txBody>
      </p:sp>
      <p:sp>
        <p:nvSpPr>
          <p:cNvPr id="5" name="Subtitle 4"/>
          <p:cNvSpPr>
            <a:spLocks noGrp="1"/>
          </p:cNvSpPr>
          <p:nvPr>
            <p:ph type="subTitle" idx="1"/>
          </p:nvPr>
        </p:nvSpPr>
        <p:spPr/>
        <p:txBody>
          <a:bodyPr/>
          <a:lstStyle/>
          <a:p>
            <a:r>
              <a:rPr lang="en-US" b="1" dirty="0" err="1" smtClean="0"/>
              <a:t>Yuhao</a:t>
            </a:r>
            <a:r>
              <a:rPr lang="en-US" b="1" dirty="0" smtClean="0"/>
              <a:t> Zhang</a:t>
            </a:r>
            <a:r>
              <a:rPr lang="en-US" dirty="0" smtClean="0"/>
              <a:t> </a:t>
            </a:r>
            <a:r>
              <a:rPr lang="en-US" dirty="0"/>
              <a:t>, </a:t>
            </a:r>
            <a:r>
              <a:rPr lang="en-US" b="1" dirty="0"/>
              <a:t>Ashwin </a:t>
            </a:r>
            <a:r>
              <a:rPr lang="en-US" b="1" dirty="0" err="1"/>
              <a:t>Paranajape</a:t>
            </a:r>
            <a:r>
              <a:rPr lang="en-US" dirty="0"/>
              <a:t>, </a:t>
            </a:r>
            <a:r>
              <a:rPr lang="en-US" dirty="0" err="1" smtClean="0"/>
              <a:t>Danqi</a:t>
            </a:r>
            <a:r>
              <a:rPr lang="en-US" dirty="0" smtClean="0"/>
              <a:t> Chen, </a:t>
            </a:r>
            <a:r>
              <a:rPr lang="en-US" b="1" dirty="0" smtClean="0"/>
              <a:t>Arun Chaganty</a:t>
            </a:r>
            <a:r>
              <a:rPr lang="en-US" dirty="0" smtClean="0"/>
              <a:t>, Jason Bolton, </a:t>
            </a:r>
            <a:r>
              <a:rPr lang="en-US" dirty="0"/>
              <a:t>Peng </a:t>
            </a:r>
            <a:r>
              <a:rPr lang="en-US" dirty="0" smtClean="0"/>
              <a:t>Qi, Christopher D. Manning</a:t>
            </a:r>
            <a:endParaRPr lang="en-US" dirty="0"/>
          </a:p>
        </p:txBody>
      </p:sp>
    </p:spTree>
    <p:extLst>
      <p:ext uri="{BB962C8B-B14F-4D97-AF65-F5344CB8AC3E}">
        <p14:creationId xmlns:p14="http://schemas.microsoft.com/office/powerpoint/2010/main" val="1963566810"/>
      </p:ext>
    </p:extLst>
  </p:cSld>
  <p:clrMapOvr>
    <a:masterClrMapping/>
  </p:clrMapOvr>
  <p:transition advTm="1649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Which mentions do we miss?</a:t>
            </a:r>
            <a:endParaRPr lang="en-IN" dirty="0"/>
          </a:p>
        </p:txBody>
      </p:sp>
      <p:sp>
        <p:nvSpPr>
          <p:cNvPr id="3" name="Content Placeholder 2"/>
          <p:cNvSpPr>
            <a:spLocks noGrp="1"/>
          </p:cNvSpPr>
          <p:nvPr>
            <p:ph idx="1"/>
          </p:nvPr>
        </p:nvSpPr>
        <p:spPr/>
        <p:txBody>
          <a:bodyPr/>
          <a:lstStyle/>
          <a:p>
            <a:r>
              <a:rPr lang="en-IN" sz="3200" dirty="0" smtClean="0"/>
              <a:t>Titles: Induce an expanded gazetteer from earlier KBP corpora. </a:t>
            </a:r>
            <a:r>
              <a:rPr lang="en-IN" sz="3200" dirty="0" smtClean="0">
                <a:solidFill>
                  <a:srgbClr val="00B050"/>
                </a:solidFill>
              </a:rPr>
              <a:t>(+1 F1)</a:t>
            </a:r>
          </a:p>
          <a:p>
            <a:r>
              <a:rPr lang="en-IN" sz="3200" dirty="0"/>
              <a:t>H</a:t>
            </a:r>
            <a:r>
              <a:rPr lang="en-IN" sz="3200" dirty="0" smtClean="0"/>
              <a:t>yphenated locations (Seattle-born</a:t>
            </a:r>
            <a:r>
              <a:rPr lang="en-IN" sz="3200" dirty="0"/>
              <a:t>, London-raised, </a:t>
            </a:r>
            <a:r>
              <a:rPr lang="en-IN" sz="3200" dirty="0" smtClean="0"/>
              <a:t>etc.)</a:t>
            </a:r>
          </a:p>
          <a:p>
            <a:r>
              <a:rPr lang="en-IN" sz="3200" dirty="0" smtClean="0"/>
              <a:t>GPEs inside mentions: </a:t>
            </a:r>
            <a:r>
              <a:rPr lang="en-IN" sz="3200" dirty="0"/>
              <a:t>University of </a:t>
            </a:r>
            <a:r>
              <a:rPr lang="en-IN" sz="3200" b="1" dirty="0" smtClean="0"/>
              <a:t>Texas</a:t>
            </a:r>
            <a:r>
              <a:rPr lang="en-IN" sz="3200" dirty="0" smtClean="0"/>
              <a:t>, </a:t>
            </a:r>
            <a:r>
              <a:rPr lang="en-IN" sz="3200" b="1" dirty="0" smtClean="0"/>
              <a:t>Cambodia</a:t>
            </a:r>
            <a:r>
              <a:rPr lang="en-IN" sz="3200" dirty="0" smtClean="0"/>
              <a:t> </a:t>
            </a:r>
            <a:r>
              <a:rPr lang="en-IN" sz="3200" dirty="0"/>
              <a:t>National Rescue </a:t>
            </a:r>
            <a:r>
              <a:rPr lang="en-IN" sz="3200" dirty="0" smtClean="0"/>
              <a:t>Party </a:t>
            </a:r>
            <a:r>
              <a:rPr lang="en-IN" sz="3200" dirty="0"/>
              <a:t> </a:t>
            </a:r>
            <a:r>
              <a:rPr lang="en-IN" sz="3200" dirty="0">
                <a:solidFill>
                  <a:srgbClr val="00B050"/>
                </a:solidFill>
              </a:rPr>
              <a:t>(+1.3 F1)</a:t>
            </a:r>
            <a:endParaRPr lang="en-IN" sz="3200" dirty="0" smtClean="0">
              <a:solidFill>
                <a:srgbClr val="00B050"/>
              </a:solidFill>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10</a:t>
            </a:fld>
            <a:endParaRPr lang="en-US"/>
          </a:p>
        </p:txBody>
      </p:sp>
    </p:spTree>
    <p:custDataLst>
      <p:tags r:id="rId1"/>
    </p:custDataLst>
    <p:extLst>
      <p:ext uri="{BB962C8B-B14F-4D97-AF65-F5344CB8AC3E}">
        <p14:creationId xmlns:p14="http://schemas.microsoft.com/office/powerpoint/2010/main" val="15626479"/>
      </p:ext>
    </p:extLst>
  </p:cSld>
  <p:clrMapOvr>
    <a:masterClrMapping/>
  </p:clrMapOvr>
  <mc:AlternateContent xmlns:mc="http://schemas.openxmlformats.org/markup-compatibility/2006" xmlns:p14="http://schemas.microsoft.com/office/powerpoint/2010/main">
    <mc:Choice Requires="p14">
      <p:transition spd="slow" p14:dur="2000" advTm="53856"/>
    </mc:Choice>
    <mc:Fallback xmlns="">
      <p:transition spd="slow" advTm="5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35DC5-7E65-8247-99AB-4E984F8A921E}" type="slidenum">
              <a:rPr lang="en-US" smtClean="0"/>
              <a:pPr/>
              <a:t>11</a:t>
            </a:fld>
            <a:endParaRPr lang="en-US"/>
          </a:p>
        </p:txBody>
      </p:sp>
      <p:sp>
        <p:nvSpPr>
          <p:cNvPr id="2" name="Title 1"/>
          <p:cNvSpPr>
            <a:spLocks noGrp="1"/>
          </p:cNvSpPr>
          <p:nvPr>
            <p:ph type="title"/>
          </p:nvPr>
        </p:nvSpPr>
        <p:spPr/>
        <p:txBody>
          <a:bodyPr/>
          <a:lstStyle/>
          <a:p>
            <a:r>
              <a:rPr lang="en-IN" dirty="0" smtClean="0"/>
              <a:t>Which </a:t>
            </a:r>
            <a:r>
              <a:rPr lang="en-IN" dirty="0" err="1" smtClean="0"/>
              <a:t>slotfills</a:t>
            </a:r>
            <a:r>
              <a:rPr lang="en-IN" dirty="0" smtClean="0"/>
              <a:t> do we miss?</a:t>
            </a:r>
            <a:endParaRPr lang="en-IN" dirty="0"/>
          </a:p>
        </p:txBody>
      </p:sp>
      <p:sp>
        <p:nvSpPr>
          <p:cNvPr id="8" name="Content Placeholder 7"/>
          <p:cNvSpPr>
            <a:spLocks noGrp="1"/>
          </p:cNvSpPr>
          <p:nvPr>
            <p:ph sz="quarter" idx="13"/>
          </p:nvPr>
        </p:nvSpPr>
        <p:spPr>
          <a:xfrm>
            <a:off x="304800" y="1752600"/>
            <a:ext cx="8382000" cy="1752600"/>
          </a:xfrm>
        </p:spPr>
        <p:txBody>
          <a:bodyPr/>
          <a:lstStyle/>
          <a:p>
            <a:r>
              <a:rPr lang="en-IN" sz="2800" dirty="0"/>
              <a:t>Maximum scope for </a:t>
            </a:r>
            <a:r>
              <a:rPr lang="en-IN" sz="2800" dirty="0" smtClean="0"/>
              <a:t>improvement: inverse </a:t>
            </a:r>
            <a:r>
              <a:rPr lang="en-IN" sz="2800" dirty="0"/>
              <a:t>relations</a:t>
            </a:r>
          </a:p>
          <a:p>
            <a:r>
              <a:rPr lang="en-IN" sz="2800" dirty="0" smtClean="0"/>
              <a:t>4 of </a:t>
            </a:r>
            <a:r>
              <a:rPr lang="en-IN" sz="2800" dirty="0"/>
              <a:t>the top 5 </a:t>
            </a:r>
            <a:r>
              <a:rPr lang="en-IN" sz="2800" dirty="0" smtClean="0"/>
              <a:t>inverse </a:t>
            </a:r>
            <a:r>
              <a:rPr lang="en-IN" sz="2800" dirty="0"/>
              <a:t>relations involved </a:t>
            </a:r>
            <a:r>
              <a:rPr lang="en-IN" sz="2800" dirty="0" smtClean="0"/>
              <a:t>GPEs.</a:t>
            </a:r>
          </a:p>
          <a:p>
            <a:endParaRPr lang="en-IN" sz="2800" dirty="0"/>
          </a:p>
        </p:txBody>
      </p:sp>
      <p:graphicFrame>
        <p:nvGraphicFramePr>
          <p:cNvPr id="3" name="Chart 2"/>
          <p:cNvGraphicFramePr/>
          <p:nvPr>
            <p:extLst/>
          </p:nvPr>
        </p:nvGraphicFramePr>
        <p:xfrm>
          <a:off x="609600" y="2743200"/>
          <a:ext cx="8229600" cy="3759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039651887"/>
      </p:ext>
    </p:extLst>
  </p:cSld>
  <p:clrMapOvr>
    <a:masterClrMapping/>
  </p:clrMapOvr>
  <mc:AlternateContent xmlns:mc="http://schemas.openxmlformats.org/markup-compatibility/2006" xmlns:p14="http://schemas.microsoft.com/office/powerpoint/2010/main">
    <mc:Choice Requires="p14">
      <p:transition spd="slow" p14:dur="2000" advTm="38376"/>
    </mc:Choice>
    <mc:Fallback xmlns="">
      <p:transition spd="slow" advTm="38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Inferring GPE </a:t>
            </a:r>
            <a:r>
              <a:rPr lang="en-IN" dirty="0"/>
              <a:t>relations</a:t>
            </a:r>
          </a:p>
        </p:txBody>
      </p:sp>
      <p:sp>
        <p:nvSpPr>
          <p:cNvPr id="3" name="Content Placeholder 2"/>
          <p:cNvSpPr>
            <a:spLocks noGrp="1"/>
          </p:cNvSpPr>
          <p:nvPr>
            <p:ph idx="1"/>
          </p:nvPr>
        </p:nvSpPr>
        <p:spPr/>
        <p:txBody>
          <a:bodyPr/>
          <a:lstStyle/>
          <a:p>
            <a:r>
              <a:rPr lang="en-IN" dirty="0" smtClean="0"/>
              <a:t>“</a:t>
            </a:r>
            <a:r>
              <a:rPr lang="en-IN" dirty="0"/>
              <a:t>US President Barack Obama, escorted … President </a:t>
            </a:r>
            <a:r>
              <a:rPr lang="en-IN" b="1" dirty="0">
                <a:solidFill>
                  <a:schemeClr val="accent2">
                    <a:lumMod val="75000"/>
                  </a:schemeClr>
                </a:solidFill>
              </a:rPr>
              <a:t>Chuck Canterbury</a:t>
            </a:r>
            <a:r>
              <a:rPr lang="en-IN" dirty="0"/>
              <a:t> of </a:t>
            </a:r>
            <a:r>
              <a:rPr lang="en-IN" b="1" dirty="0"/>
              <a:t>Myrtle Beach, South </a:t>
            </a:r>
            <a:r>
              <a:rPr lang="en-IN" b="1" dirty="0" smtClean="0"/>
              <a:t>Carolina</a:t>
            </a:r>
            <a:r>
              <a:rPr lang="en-IN" dirty="0" smtClean="0"/>
              <a:t>…”</a:t>
            </a:r>
            <a:endParaRPr lang="en-IN"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12</a:t>
            </a:fld>
            <a:endParaRPr lang="en-US"/>
          </a:p>
        </p:txBody>
      </p:sp>
      <p:sp>
        <p:nvSpPr>
          <p:cNvPr id="17" name="Freeform 16"/>
          <p:cNvSpPr/>
          <p:nvPr/>
        </p:nvSpPr>
        <p:spPr bwMode="auto">
          <a:xfrm>
            <a:off x="1169894" y="2622177"/>
            <a:ext cx="2299447" cy="273424"/>
          </a:xfrm>
          <a:custGeom>
            <a:avLst/>
            <a:gdLst>
              <a:gd name="connsiteX0" fmla="*/ 0 w 2299447"/>
              <a:gd name="connsiteY0" fmla="*/ 0 h 578231"/>
              <a:gd name="connsiteX1" fmla="*/ 1210235 w 2299447"/>
              <a:gd name="connsiteY1" fmla="*/ 578224 h 578231"/>
              <a:gd name="connsiteX2" fmla="*/ 2299447 w 2299447"/>
              <a:gd name="connsiteY2" fmla="*/ 13448 h 578231"/>
            </a:gdLst>
            <a:ahLst/>
            <a:cxnLst>
              <a:cxn ang="0">
                <a:pos x="connsiteX0" y="connsiteY0"/>
              </a:cxn>
              <a:cxn ang="0">
                <a:pos x="connsiteX1" y="connsiteY1"/>
              </a:cxn>
              <a:cxn ang="0">
                <a:pos x="connsiteX2" y="connsiteY2"/>
              </a:cxn>
            </a:cxnLst>
            <a:rect l="l" t="t" r="r" b="b"/>
            <a:pathLst>
              <a:path w="2299447" h="578231">
                <a:moveTo>
                  <a:pt x="0" y="0"/>
                </a:moveTo>
                <a:cubicBezTo>
                  <a:pt x="413497" y="287991"/>
                  <a:pt x="826994" y="575983"/>
                  <a:pt x="1210235" y="578224"/>
                </a:cubicBezTo>
                <a:cubicBezTo>
                  <a:pt x="1593476" y="580465"/>
                  <a:pt x="2129117" y="96372"/>
                  <a:pt x="2299447" y="13448"/>
                </a:cubicBezTo>
              </a:path>
            </a:pathLst>
          </a:custGeom>
          <a:ln>
            <a:headEnd type="none" w="med" len="med"/>
            <a:tailEnd type="triangle" w="lg"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8" name="TextBox 17"/>
          <p:cNvSpPr txBox="1"/>
          <p:nvPr/>
        </p:nvSpPr>
        <p:spPr>
          <a:xfrm>
            <a:off x="1100417" y="2921001"/>
            <a:ext cx="2438400" cy="369332"/>
          </a:xfrm>
          <a:prstGeom prst="rect">
            <a:avLst/>
          </a:prstGeom>
          <a:noFill/>
        </p:spPr>
        <p:txBody>
          <a:bodyPr wrap="square" rtlCol="0">
            <a:spAutoFit/>
          </a:bodyPr>
          <a:lstStyle/>
          <a:p>
            <a:r>
              <a:rPr lang="en-US" sz="1800" dirty="0" err="1" smtClean="0">
                <a:latin typeface="+mn-lt"/>
              </a:rPr>
              <a:t>per:cities_of_residence</a:t>
            </a:r>
            <a:endParaRPr lang="en-US" sz="1800" dirty="0">
              <a:latin typeface="+mn-lt"/>
            </a:endParaRPr>
          </a:p>
        </p:txBody>
      </p:sp>
      <p:sp>
        <p:nvSpPr>
          <p:cNvPr id="7" name="Freeform 6"/>
          <p:cNvSpPr/>
          <p:nvPr/>
        </p:nvSpPr>
        <p:spPr bwMode="auto">
          <a:xfrm>
            <a:off x="3657601" y="2616201"/>
            <a:ext cx="1752600" cy="279400"/>
          </a:xfrm>
          <a:custGeom>
            <a:avLst/>
            <a:gdLst>
              <a:gd name="connsiteX0" fmla="*/ 0 w 2299447"/>
              <a:gd name="connsiteY0" fmla="*/ 0 h 578231"/>
              <a:gd name="connsiteX1" fmla="*/ 1210235 w 2299447"/>
              <a:gd name="connsiteY1" fmla="*/ 578224 h 578231"/>
              <a:gd name="connsiteX2" fmla="*/ 2299447 w 2299447"/>
              <a:gd name="connsiteY2" fmla="*/ 13448 h 578231"/>
            </a:gdLst>
            <a:ahLst/>
            <a:cxnLst>
              <a:cxn ang="0">
                <a:pos x="connsiteX0" y="connsiteY0"/>
              </a:cxn>
              <a:cxn ang="0">
                <a:pos x="connsiteX1" y="connsiteY1"/>
              </a:cxn>
              <a:cxn ang="0">
                <a:pos x="connsiteX2" y="connsiteY2"/>
              </a:cxn>
            </a:cxnLst>
            <a:rect l="l" t="t" r="r" b="b"/>
            <a:pathLst>
              <a:path w="2299447" h="578231">
                <a:moveTo>
                  <a:pt x="0" y="0"/>
                </a:moveTo>
                <a:cubicBezTo>
                  <a:pt x="413497" y="287991"/>
                  <a:pt x="826994" y="575983"/>
                  <a:pt x="1210235" y="578224"/>
                </a:cubicBezTo>
                <a:cubicBezTo>
                  <a:pt x="1593476" y="580465"/>
                  <a:pt x="2129117" y="96372"/>
                  <a:pt x="2299447" y="13448"/>
                </a:cubicBezTo>
              </a:path>
            </a:pathLst>
          </a:custGeom>
          <a:ln>
            <a:headEnd type="none" w="med" len="med"/>
            <a:tailEnd type="triangle" w="lg"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8" name="TextBox 7"/>
          <p:cNvSpPr txBox="1"/>
          <p:nvPr/>
        </p:nvSpPr>
        <p:spPr>
          <a:xfrm>
            <a:off x="3788708" y="2934506"/>
            <a:ext cx="1566583" cy="369332"/>
          </a:xfrm>
          <a:prstGeom prst="rect">
            <a:avLst/>
          </a:prstGeom>
          <a:noFill/>
        </p:spPr>
        <p:txBody>
          <a:bodyPr wrap="square" rtlCol="0">
            <a:spAutoFit/>
          </a:bodyPr>
          <a:lstStyle/>
          <a:p>
            <a:r>
              <a:rPr lang="en-US" sz="1800" dirty="0" err="1" smtClean="0">
                <a:latin typeface="+mn-lt"/>
              </a:rPr>
              <a:t>locatedInState</a:t>
            </a:r>
            <a:endParaRPr lang="en-US" sz="1800" dirty="0">
              <a:latin typeface="+mn-lt"/>
            </a:endParaRPr>
          </a:p>
        </p:txBody>
      </p:sp>
    </p:spTree>
    <p:custDataLst>
      <p:tags r:id="rId1"/>
    </p:custDataLst>
    <p:extLst>
      <p:ext uri="{BB962C8B-B14F-4D97-AF65-F5344CB8AC3E}">
        <p14:creationId xmlns:p14="http://schemas.microsoft.com/office/powerpoint/2010/main" val="1406277540"/>
      </p:ext>
    </p:extLst>
  </p:cSld>
  <p:clrMapOvr>
    <a:masterClrMapping/>
  </p:clrMapOvr>
  <mc:AlternateContent xmlns:mc="http://schemas.openxmlformats.org/markup-compatibility/2006" xmlns:p14="http://schemas.microsoft.com/office/powerpoint/2010/main">
    <mc:Choice Requires="p14">
      <p:transition spd="slow" p14:dur="2000" advTm="28517"/>
    </mc:Choice>
    <mc:Fallback xmlns="">
      <p:transition spd="slow" advTm="285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18"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Inferring GPE </a:t>
            </a:r>
            <a:r>
              <a:rPr lang="en-IN" dirty="0"/>
              <a:t>relations</a:t>
            </a:r>
          </a:p>
        </p:txBody>
      </p:sp>
      <p:sp>
        <p:nvSpPr>
          <p:cNvPr id="3" name="Content Placeholder 2"/>
          <p:cNvSpPr>
            <a:spLocks noGrp="1"/>
          </p:cNvSpPr>
          <p:nvPr>
            <p:ph idx="1"/>
          </p:nvPr>
        </p:nvSpPr>
        <p:spPr/>
        <p:txBody>
          <a:bodyPr/>
          <a:lstStyle/>
          <a:p>
            <a:r>
              <a:rPr lang="en-IN" dirty="0" smtClean="0"/>
              <a:t>“</a:t>
            </a:r>
            <a:r>
              <a:rPr lang="en-IN" dirty="0"/>
              <a:t>US President Barack Obama, escorted … President </a:t>
            </a:r>
            <a:r>
              <a:rPr lang="en-IN" b="1" dirty="0">
                <a:solidFill>
                  <a:schemeClr val="accent2">
                    <a:lumMod val="75000"/>
                  </a:schemeClr>
                </a:solidFill>
              </a:rPr>
              <a:t>Chuck Canterbury</a:t>
            </a:r>
            <a:r>
              <a:rPr lang="en-IN" dirty="0"/>
              <a:t> of Myrtle </a:t>
            </a:r>
            <a:r>
              <a:rPr lang="en-IN" dirty="0" smtClean="0"/>
              <a:t>Beach</a:t>
            </a:r>
            <a:r>
              <a:rPr lang="en-IN" dirty="0"/>
              <a:t>,</a:t>
            </a:r>
            <a:r>
              <a:rPr lang="en-IN" b="1" dirty="0" smtClean="0"/>
              <a:t> </a:t>
            </a:r>
            <a:r>
              <a:rPr lang="en-IN" b="1" u="sng" dirty="0"/>
              <a:t>South </a:t>
            </a:r>
            <a:r>
              <a:rPr lang="en-IN" b="1" u="sng" dirty="0" smtClean="0"/>
              <a:t>Carolina</a:t>
            </a:r>
            <a:r>
              <a:rPr lang="en-IN" dirty="0" smtClean="0"/>
              <a:t>…”</a:t>
            </a:r>
            <a:endParaRPr lang="en-IN"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13</a:t>
            </a:fld>
            <a:endParaRPr lang="en-US"/>
          </a:p>
        </p:txBody>
      </p:sp>
      <p:sp>
        <p:nvSpPr>
          <p:cNvPr id="17" name="Freeform 16"/>
          <p:cNvSpPr/>
          <p:nvPr/>
        </p:nvSpPr>
        <p:spPr bwMode="auto">
          <a:xfrm>
            <a:off x="1169894" y="2616201"/>
            <a:ext cx="4087906" cy="279400"/>
          </a:xfrm>
          <a:custGeom>
            <a:avLst/>
            <a:gdLst>
              <a:gd name="connsiteX0" fmla="*/ 0 w 2299447"/>
              <a:gd name="connsiteY0" fmla="*/ 0 h 578231"/>
              <a:gd name="connsiteX1" fmla="*/ 1210235 w 2299447"/>
              <a:gd name="connsiteY1" fmla="*/ 578224 h 578231"/>
              <a:gd name="connsiteX2" fmla="*/ 2299447 w 2299447"/>
              <a:gd name="connsiteY2" fmla="*/ 13448 h 578231"/>
            </a:gdLst>
            <a:ahLst/>
            <a:cxnLst>
              <a:cxn ang="0">
                <a:pos x="connsiteX0" y="connsiteY0"/>
              </a:cxn>
              <a:cxn ang="0">
                <a:pos x="connsiteX1" y="connsiteY1"/>
              </a:cxn>
              <a:cxn ang="0">
                <a:pos x="connsiteX2" y="connsiteY2"/>
              </a:cxn>
            </a:cxnLst>
            <a:rect l="l" t="t" r="r" b="b"/>
            <a:pathLst>
              <a:path w="2299447" h="578231">
                <a:moveTo>
                  <a:pt x="0" y="0"/>
                </a:moveTo>
                <a:cubicBezTo>
                  <a:pt x="413497" y="287991"/>
                  <a:pt x="826994" y="575983"/>
                  <a:pt x="1210235" y="578224"/>
                </a:cubicBezTo>
                <a:cubicBezTo>
                  <a:pt x="1593476" y="580465"/>
                  <a:pt x="2129117" y="96372"/>
                  <a:pt x="2299447" y="13448"/>
                </a:cubicBezTo>
              </a:path>
            </a:pathLst>
          </a:custGeom>
          <a:ln>
            <a:headEnd type="none" w="med" len="med"/>
            <a:tailEnd type="triangle" w="lg"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8" name="TextBox 17"/>
          <p:cNvSpPr txBox="1"/>
          <p:nvPr/>
        </p:nvSpPr>
        <p:spPr>
          <a:xfrm>
            <a:off x="1994647" y="2886637"/>
            <a:ext cx="2438400" cy="369332"/>
          </a:xfrm>
          <a:prstGeom prst="rect">
            <a:avLst/>
          </a:prstGeom>
          <a:noFill/>
        </p:spPr>
        <p:txBody>
          <a:bodyPr wrap="square" rtlCol="0">
            <a:spAutoFit/>
          </a:bodyPr>
          <a:lstStyle/>
          <a:p>
            <a:r>
              <a:rPr lang="en-US" sz="1800" dirty="0" err="1" smtClean="0">
                <a:latin typeface="+mn-lt"/>
              </a:rPr>
              <a:t>per</a:t>
            </a:r>
            <a:r>
              <a:rPr lang="en-US" sz="1800" b="1" dirty="0" err="1" smtClean="0">
                <a:latin typeface="+mn-lt"/>
              </a:rPr>
              <a:t>:states_</a:t>
            </a:r>
            <a:r>
              <a:rPr lang="en-US" sz="1800" dirty="0" err="1" smtClean="0">
                <a:latin typeface="+mn-lt"/>
              </a:rPr>
              <a:t>of_residence</a:t>
            </a:r>
            <a:endParaRPr lang="en-US" sz="1800" dirty="0">
              <a:latin typeface="+mn-lt"/>
            </a:endParaRPr>
          </a:p>
        </p:txBody>
      </p:sp>
    </p:spTree>
    <p:extLst>
      <p:ext uri="{BB962C8B-B14F-4D97-AF65-F5344CB8AC3E}">
        <p14:creationId xmlns:p14="http://schemas.microsoft.com/office/powerpoint/2010/main" val="272758321"/>
      </p:ext>
    </p:extLst>
  </p:cSld>
  <p:clrMapOvr>
    <a:masterClrMapping/>
  </p:clrMapOvr>
  <mc:AlternateContent xmlns:mc="http://schemas.openxmlformats.org/markup-compatibility/2006" xmlns:p14="http://schemas.microsoft.com/office/powerpoint/2010/main">
    <mc:Choice Requires="p14">
      <p:transition spd="slow" p14:dur="2000" advTm="7566"/>
    </mc:Choice>
    <mc:Fallback xmlns="">
      <p:transition spd="slow" advTm="756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Inferring GPE </a:t>
            </a:r>
            <a:r>
              <a:rPr lang="en-IN" dirty="0"/>
              <a:t>relations</a:t>
            </a:r>
          </a:p>
        </p:txBody>
      </p:sp>
      <p:sp>
        <p:nvSpPr>
          <p:cNvPr id="3" name="Content Placeholder 2"/>
          <p:cNvSpPr>
            <a:spLocks noGrp="1"/>
          </p:cNvSpPr>
          <p:nvPr>
            <p:ph idx="1"/>
          </p:nvPr>
        </p:nvSpPr>
        <p:spPr/>
        <p:txBody>
          <a:bodyPr/>
          <a:lstStyle/>
          <a:p>
            <a:r>
              <a:rPr lang="en-IN" dirty="0" smtClean="0"/>
              <a:t>“</a:t>
            </a:r>
            <a:r>
              <a:rPr lang="en-IN" dirty="0"/>
              <a:t>US President Barack Obama, escorted … President </a:t>
            </a:r>
            <a:r>
              <a:rPr lang="en-IN" b="1" dirty="0">
                <a:solidFill>
                  <a:schemeClr val="accent2">
                    <a:lumMod val="75000"/>
                  </a:schemeClr>
                </a:solidFill>
              </a:rPr>
              <a:t>Chuck Canterbury</a:t>
            </a:r>
            <a:r>
              <a:rPr lang="en-IN" dirty="0"/>
              <a:t> of </a:t>
            </a:r>
            <a:r>
              <a:rPr lang="en-IN" b="1" dirty="0"/>
              <a:t>Myrtle Beach, South </a:t>
            </a:r>
            <a:r>
              <a:rPr lang="en-IN" b="1" dirty="0" smtClean="0"/>
              <a:t>Carolina</a:t>
            </a:r>
            <a:r>
              <a:rPr lang="en-IN" dirty="0" smtClean="0"/>
              <a:t>…”</a:t>
            </a:r>
            <a:endParaRPr lang="en-IN" dirty="0"/>
          </a:p>
          <a:p>
            <a:r>
              <a:rPr lang="en-IN" dirty="0"/>
              <a:t>“… despite efforts by </a:t>
            </a:r>
            <a:r>
              <a:rPr lang="en-IN" b="1" dirty="0"/>
              <a:t>Nashville</a:t>
            </a:r>
            <a:r>
              <a:rPr lang="en-IN" dirty="0"/>
              <a:t> Mayor </a:t>
            </a:r>
            <a:r>
              <a:rPr lang="en-IN" b="1" dirty="0">
                <a:solidFill>
                  <a:schemeClr val="accent2">
                    <a:lumMod val="75000"/>
                  </a:schemeClr>
                </a:solidFill>
              </a:rPr>
              <a:t>Karl Dean</a:t>
            </a:r>
            <a:r>
              <a:rPr lang="en-IN" dirty="0"/>
              <a:t> and the leaders of other </a:t>
            </a:r>
            <a:r>
              <a:rPr lang="en-IN" b="1" u="sng" dirty="0"/>
              <a:t>Tennessee</a:t>
            </a:r>
            <a:r>
              <a:rPr lang="en-IN" dirty="0"/>
              <a:t> cities to derail the legislation</a:t>
            </a:r>
            <a:r>
              <a:rPr lang="en-IN" dirty="0" smtClean="0"/>
              <a:t>.”</a:t>
            </a:r>
            <a:endParaRPr lang="en-IN"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a:p>
        </p:txBody>
      </p:sp>
      <p:graphicFrame>
        <p:nvGraphicFramePr>
          <p:cNvPr id="5" name="Chart 4"/>
          <p:cNvGraphicFramePr/>
          <p:nvPr>
            <p:extLst/>
          </p:nvPr>
        </p:nvGraphicFramePr>
        <p:xfrm>
          <a:off x="762000" y="3505200"/>
          <a:ext cx="7772400" cy="303063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19656107"/>
      </p:ext>
    </p:extLst>
  </p:cSld>
  <p:clrMapOvr>
    <a:masterClrMapping/>
  </p:clrMapOvr>
  <mc:AlternateContent xmlns:mc="http://schemas.openxmlformats.org/markup-compatibility/2006" xmlns:p14="http://schemas.microsoft.com/office/powerpoint/2010/main">
    <mc:Choice Requires="p14">
      <p:transition spd="slow" p14:dur="2000" advTm="23580"/>
    </mc:Choice>
    <mc:Fallback xmlns="">
      <p:transition spd="slow" advTm="235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improvements</a:t>
            </a:r>
            <a:endParaRPr lang="en-IN" dirty="0"/>
          </a:p>
        </p:txBody>
      </p:sp>
      <p:sp>
        <p:nvSpPr>
          <p:cNvPr id="3" name="Content Placeholder 2"/>
          <p:cNvSpPr>
            <a:spLocks noGrp="1"/>
          </p:cNvSpPr>
          <p:nvPr>
            <p:ph sz="half" idx="1"/>
          </p:nvPr>
        </p:nvSpPr>
        <p:spPr>
          <a:xfrm>
            <a:off x="304800" y="1752600"/>
            <a:ext cx="4267200" cy="4495800"/>
          </a:xfrm>
        </p:spPr>
        <p:txBody>
          <a:bodyPr/>
          <a:lstStyle/>
          <a:p>
            <a:r>
              <a:rPr lang="en-IN" sz="2800" b="1" dirty="0" smtClean="0"/>
              <a:t>Model combination:</a:t>
            </a:r>
            <a:r>
              <a:rPr lang="en-IN" sz="2800" dirty="0" smtClean="0"/>
              <a:t> Optimize for </a:t>
            </a:r>
            <a:r>
              <a:rPr lang="en-IN" sz="2800" dirty="0" err="1" smtClean="0"/>
              <a:t>Recall@k</a:t>
            </a:r>
            <a:r>
              <a:rPr lang="en-IN" sz="2800" dirty="0" smtClean="0"/>
              <a:t> instead of accuracy using </a:t>
            </a:r>
            <a:r>
              <a:rPr lang="en-IN" sz="2800" dirty="0" err="1" smtClean="0"/>
              <a:t>SVM</a:t>
            </a:r>
            <a:r>
              <a:rPr lang="en-IN" sz="2800" baseline="30000" dirty="0" err="1" smtClean="0"/>
              <a:t>perf</a:t>
            </a:r>
            <a:r>
              <a:rPr lang="en-IN" sz="2800" dirty="0"/>
              <a:t> </a:t>
            </a:r>
            <a:r>
              <a:rPr lang="en-IN" sz="2800" dirty="0" smtClean="0">
                <a:solidFill>
                  <a:schemeClr val="accent4"/>
                </a:solidFill>
              </a:rPr>
              <a:t>[</a:t>
            </a:r>
            <a:r>
              <a:rPr lang="en-IN" sz="2800" dirty="0" err="1" smtClean="0">
                <a:solidFill>
                  <a:schemeClr val="accent4"/>
                </a:solidFill>
              </a:rPr>
              <a:t>Joachims</a:t>
            </a:r>
            <a:r>
              <a:rPr lang="en-IN" sz="2800" dirty="0" smtClean="0">
                <a:solidFill>
                  <a:schemeClr val="accent4"/>
                </a:solidFill>
              </a:rPr>
              <a:t> </a:t>
            </a:r>
            <a:r>
              <a:rPr lang="en-IN" sz="2800" dirty="0">
                <a:solidFill>
                  <a:schemeClr val="accent4"/>
                </a:solidFill>
              </a:rPr>
              <a:t>2005</a:t>
            </a:r>
            <a:r>
              <a:rPr lang="en-IN" sz="2800" dirty="0" smtClean="0">
                <a:solidFill>
                  <a:schemeClr val="accent4"/>
                </a:solidFill>
              </a:rPr>
              <a:t>]</a:t>
            </a:r>
            <a:endParaRPr lang="en-IN" sz="2800" dirty="0">
              <a:solidFill>
                <a:schemeClr val="accent4"/>
              </a:solidFill>
            </a:endParaRPr>
          </a:p>
          <a:p>
            <a:r>
              <a:rPr lang="en-IN" sz="2800" b="1" dirty="0" smtClean="0"/>
              <a:t>Improved neural model:</a:t>
            </a:r>
            <a:r>
              <a:rPr lang="en-IN" sz="2800" dirty="0" smtClean="0"/>
              <a:t> using convolutional LSTMs</a:t>
            </a:r>
            <a:endParaRPr lang="en-IN" sz="2800" b="1"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98600"/>
            <a:ext cx="3810000" cy="2896361"/>
          </a:xfrm>
          <a:prstGeom prst="rect">
            <a:avLst/>
          </a:prstGeom>
        </p:spPr>
      </p:pic>
    </p:spTree>
    <p:custDataLst>
      <p:tags r:id="rId1"/>
    </p:custDataLst>
    <p:extLst>
      <p:ext uri="{BB962C8B-B14F-4D97-AF65-F5344CB8AC3E}">
        <p14:creationId xmlns:p14="http://schemas.microsoft.com/office/powerpoint/2010/main" val="1953927785"/>
      </p:ext>
    </p:extLst>
  </p:cSld>
  <p:clrMapOvr>
    <a:masterClrMapping/>
  </p:clrMapOvr>
  <mc:AlternateContent xmlns:mc="http://schemas.openxmlformats.org/markup-compatibility/2006" xmlns:p14="http://schemas.microsoft.com/office/powerpoint/2010/main">
    <mc:Choice Requires="p14">
      <p:transition spd="slow" p14:dur="2000" advTm="17061"/>
    </mc:Choice>
    <mc:Fallback xmlns="">
      <p:transition spd="slow" advTm="17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submissions</a:t>
            </a:r>
            <a:endParaRPr lang="en-US" dirty="0"/>
          </a:p>
        </p:txBody>
      </p:sp>
      <p:sp>
        <p:nvSpPr>
          <p:cNvPr id="3" name="Content Placeholder 2"/>
          <p:cNvSpPr>
            <a:spLocks noGrp="1"/>
          </p:cNvSpPr>
          <p:nvPr>
            <p:ph sz="half" idx="1"/>
          </p:nvPr>
        </p:nvSpPr>
        <p:spPr>
          <a:xfrm>
            <a:off x="304800" y="1752600"/>
            <a:ext cx="8534400" cy="4495800"/>
          </a:xfrm>
        </p:spPr>
        <p:txBody>
          <a:bodyPr/>
          <a:lstStyle/>
          <a:p>
            <a:r>
              <a:rPr lang="en-US" sz="2800" dirty="0" smtClean="0"/>
              <a:t>Improved titles gazette</a:t>
            </a:r>
          </a:p>
          <a:p>
            <a:r>
              <a:rPr lang="en-US" sz="2800" dirty="0" smtClean="0"/>
              <a:t>Patterns + alternate names</a:t>
            </a:r>
          </a:p>
          <a:p>
            <a:r>
              <a:rPr lang="en-US" sz="2800" dirty="0" smtClean="0"/>
              <a:t>GPE-mentions</a:t>
            </a:r>
          </a:p>
          <a:p>
            <a:r>
              <a:rPr lang="en-US" sz="2800" dirty="0" smtClean="0"/>
              <a:t>Inferred relations</a:t>
            </a:r>
          </a:p>
          <a:p>
            <a:r>
              <a:rPr lang="en-US" sz="2800" dirty="0" smtClean="0"/>
              <a:t>Supervised (30k sent.)</a:t>
            </a:r>
          </a:p>
          <a:p>
            <a:r>
              <a:rPr lang="en-US" sz="2800" dirty="0" smtClean="0"/>
              <a:t>Neural model (~120k sent.)</a:t>
            </a:r>
          </a:p>
          <a:p>
            <a:r>
              <a:rPr lang="en-US" altLang="zh-CN" sz="2800" dirty="0" smtClean="0"/>
              <a:t>+</a:t>
            </a:r>
            <a:r>
              <a:rPr lang="zh-CN" altLang="en-US" sz="2800" dirty="0" smtClean="0"/>
              <a:t> </a:t>
            </a:r>
            <a:r>
              <a:rPr lang="en-US" altLang="zh-CN" sz="2800" dirty="0" smtClean="0"/>
              <a:t>Model</a:t>
            </a:r>
            <a:r>
              <a:rPr lang="zh-CN" altLang="en-US" sz="2800" dirty="0" smtClean="0"/>
              <a:t> </a:t>
            </a:r>
            <a:r>
              <a:rPr lang="en-US" altLang="zh-CN" sz="2800" dirty="0" smtClean="0"/>
              <a:t>combination</a:t>
            </a:r>
            <a:r>
              <a:rPr lang="zh-CN" altLang="en-US" sz="2800" dirty="0" smtClean="0"/>
              <a:t> </a:t>
            </a:r>
            <a:r>
              <a:rPr lang="en-US" altLang="zh-CN" sz="2800" dirty="0" smtClean="0"/>
              <a:t>on</a:t>
            </a:r>
            <a:r>
              <a:rPr lang="zh-CN" altLang="en-US" sz="2800" dirty="0" smtClean="0"/>
              <a:t> </a:t>
            </a:r>
            <a:r>
              <a:rPr lang="en-US" altLang="zh-CN" sz="2800" dirty="0" smtClean="0"/>
              <a:t>all</a:t>
            </a:r>
            <a:r>
              <a:rPr lang="zh-CN" altLang="en-US" sz="2800" dirty="0" smtClean="0"/>
              <a:t> </a:t>
            </a:r>
            <a:r>
              <a:rPr lang="en-US" altLang="zh-CN" sz="2800" dirty="0" smtClean="0"/>
              <a:t>the</a:t>
            </a:r>
            <a:r>
              <a:rPr lang="zh-CN" altLang="en-US" sz="2800" dirty="0" smtClean="0"/>
              <a:t> </a:t>
            </a:r>
            <a:r>
              <a:rPr lang="en-US" altLang="zh-CN" sz="2800" dirty="0" smtClean="0"/>
              <a:t>above.</a:t>
            </a:r>
            <a:endParaRPr lang="en-US" sz="2800" dirty="0" smtClean="0"/>
          </a:p>
        </p:txBody>
      </p:sp>
      <p:sp>
        <p:nvSpPr>
          <p:cNvPr id="5" name="Slide Number Placeholder 4"/>
          <p:cNvSpPr>
            <a:spLocks noGrp="1"/>
          </p:cNvSpPr>
          <p:nvPr>
            <p:ph type="sldNum" sz="quarter" idx="12"/>
          </p:nvPr>
        </p:nvSpPr>
        <p:spPr/>
        <p:txBody>
          <a:bodyPr/>
          <a:lstStyle/>
          <a:p>
            <a:fld id="{BAC7A63A-31A1-2C4C-95AA-A445DBCAB174}" type="slidenum">
              <a:rPr lang="en-US" smtClean="0"/>
              <a:pPr/>
              <a:t>16</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514" y="1503082"/>
            <a:ext cx="2089686" cy="27974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855" y="1779494"/>
            <a:ext cx="419100" cy="4191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610" y="2836340"/>
            <a:ext cx="419100" cy="4191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705" y="3383864"/>
            <a:ext cx="419100" cy="419100"/>
          </a:xfrm>
          <a:prstGeom prst="rect">
            <a:avLst/>
          </a:prstGeom>
        </p:spPr>
      </p:pic>
      <p:grpSp>
        <p:nvGrpSpPr>
          <p:cNvPr id="14" name="Group 13"/>
          <p:cNvGrpSpPr/>
          <p:nvPr/>
        </p:nvGrpSpPr>
        <p:grpSpPr>
          <a:xfrm>
            <a:off x="4876800" y="1901769"/>
            <a:ext cx="2057400" cy="1801906"/>
            <a:chOff x="4876800" y="1901769"/>
            <a:chExt cx="2057400" cy="1801906"/>
          </a:xfrm>
        </p:grpSpPr>
        <p:sp>
          <p:nvSpPr>
            <p:cNvPr id="20" name="TextBox 19"/>
            <p:cNvSpPr txBox="1"/>
            <p:nvPr/>
          </p:nvSpPr>
          <p:spPr>
            <a:xfrm>
              <a:off x="5181600" y="2182144"/>
              <a:ext cx="1752600" cy="830997"/>
            </a:xfrm>
            <a:prstGeom prst="rect">
              <a:avLst/>
            </a:prstGeom>
            <a:noFill/>
          </p:spPr>
          <p:txBody>
            <a:bodyPr wrap="square" rtlCol="0">
              <a:spAutoFit/>
            </a:bodyPr>
            <a:lstStyle/>
            <a:p>
              <a:r>
                <a:rPr lang="en-US" b="1" dirty="0" smtClean="0">
                  <a:solidFill>
                    <a:srgbClr val="A50021"/>
                  </a:solidFill>
                  <a:latin typeface="+mn-lt"/>
                </a:rPr>
                <a:t>High precision</a:t>
              </a:r>
              <a:endParaRPr lang="en-US" b="1" dirty="0">
                <a:solidFill>
                  <a:srgbClr val="A50021"/>
                </a:solidFill>
                <a:latin typeface="+mn-lt"/>
              </a:endParaRPr>
            </a:p>
          </p:txBody>
        </p:sp>
        <p:cxnSp>
          <p:nvCxnSpPr>
            <p:cNvPr id="8" name="Straight Connector 7"/>
            <p:cNvCxnSpPr/>
            <p:nvPr/>
          </p:nvCxnSpPr>
          <p:spPr bwMode="auto">
            <a:xfrm>
              <a:off x="4876800" y="1901769"/>
              <a:ext cx="0" cy="1801906"/>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grpSp>
        <p:nvGrpSpPr>
          <p:cNvPr id="15" name="Group 14"/>
          <p:cNvGrpSpPr/>
          <p:nvPr/>
        </p:nvGrpSpPr>
        <p:grpSpPr>
          <a:xfrm>
            <a:off x="5029200" y="1901769"/>
            <a:ext cx="1905000" cy="2361367"/>
            <a:chOff x="5029200" y="1901769"/>
            <a:chExt cx="1905000" cy="2361367"/>
          </a:xfrm>
        </p:grpSpPr>
        <p:sp>
          <p:nvSpPr>
            <p:cNvPr id="21" name="TextBox 20"/>
            <p:cNvSpPr txBox="1"/>
            <p:nvPr/>
          </p:nvSpPr>
          <p:spPr>
            <a:xfrm>
              <a:off x="5181600" y="3801471"/>
              <a:ext cx="1752600" cy="461665"/>
            </a:xfrm>
            <a:prstGeom prst="rect">
              <a:avLst/>
            </a:prstGeom>
            <a:noFill/>
          </p:spPr>
          <p:txBody>
            <a:bodyPr wrap="square" rtlCol="0">
              <a:spAutoFit/>
            </a:bodyPr>
            <a:lstStyle/>
            <a:p>
              <a:r>
                <a:rPr lang="en-US" b="1" dirty="0" smtClean="0">
                  <a:solidFill>
                    <a:schemeClr val="accent2"/>
                  </a:solidFill>
                  <a:latin typeface="+mn-lt"/>
                </a:rPr>
                <a:t>Med prec.</a:t>
              </a:r>
              <a:endParaRPr lang="en-US" b="1" dirty="0">
                <a:solidFill>
                  <a:schemeClr val="accent2"/>
                </a:solidFill>
                <a:latin typeface="+mn-lt"/>
              </a:endParaRPr>
            </a:p>
          </p:txBody>
        </p:sp>
        <p:cxnSp>
          <p:nvCxnSpPr>
            <p:cNvPr id="17" name="Straight Connector 16"/>
            <p:cNvCxnSpPr/>
            <p:nvPr/>
          </p:nvCxnSpPr>
          <p:spPr bwMode="auto">
            <a:xfrm>
              <a:off x="5029200" y="1901769"/>
              <a:ext cx="0" cy="228923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16" name="Group 15"/>
          <p:cNvGrpSpPr/>
          <p:nvPr/>
        </p:nvGrpSpPr>
        <p:grpSpPr>
          <a:xfrm>
            <a:off x="5163671" y="1901769"/>
            <a:ext cx="1770529" cy="2849926"/>
            <a:chOff x="5163671" y="1901769"/>
            <a:chExt cx="1770529" cy="2849926"/>
          </a:xfrm>
        </p:grpSpPr>
        <p:sp>
          <p:nvSpPr>
            <p:cNvPr id="22" name="TextBox 21"/>
            <p:cNvSpPr txBox="1"/>
            <p:nvPr/>
          </p:nvSpPr>
          <p:spPr>
            <a:xfrm>
              <a:off x="5181600" y="4290030"/>
              <a:ext cx="1752600" cy="461665"/>
            </a:xfrm>
            <a:prstGeom prst="rect">
              <a:avLst/>
            </a:prstGeom>
            <a:noFill/>
          </p:spPr>
          <p:txBody>
            <a:bodyPr wrap="square" rtlCol="0">
              <a:spAutoFit/>
            </a:bodyPr>
            <a:lstStyle/>
            <a:p>
              <a:r>
                <a:rPr lang="en-US" b="1" dirty="0" smtClean="0">
                  <a:solidFill>
                    <a:schemeClr val="accent4"/>
                  </a:solidFill>
                  <a:latin typeface="+mn-lt"/>
                </a:rPr>
                <a:t>High recall</a:t>
              </a:r>
              <a:endParaRPr lang="en-US" b="1" dirty="0">
                <a:solidFill>
                  <a:schemeClr val="accent4"/>
                </a:solidFill>
                <a:latin typeface="+mn-lt"/>
              </a:endParaRPr>
            </a:p>
          </p:txBody>
        </p:sp>
        <p:cxnSp>
          <p:nvCxnSpPr>
            <p:cNvPr id="19" name="Straight Connector 18"/>
            <p:cNvCxnSpPr/>
            <p:nvPr/>
          </p:nvCxnSpPr>
          <p:spPr bwMode="auto">
            <a:xfrm>
              <a:off x="5163671" y="1901769"/>
              <a:ext cx="0" cy="274643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spTree>
    <p:custDataLst>
      <p:tags r:id="rId1"/>
    </p:custDataLst>
    <p:extLst>
      <p:ext uri="{BB962C8B-B14F-4D97-AF65-F5344CB8AC3E}">
        <p14:creationId xmlns:p14="http://schemas.microsoft.com/office/powerpoint/2010/main" val="344352571"/>
      </p:ext>
    </p:extLst>
  </p:cSld>
  <p:clrMapOvr>
    <a:masterClrMapping/>
  </p:clrMapOvr>
  <mc:AlternateContent xmlns:mc="http://schemas.openxmlformats.org/markup-compatibility/2006" xmlns:p14="http://schemas.microsoft.com/office/powerpoint/2010/main">
    <mc:Choice Requires="p14">
      <p:transition spd="slow" p14:dur="2000" advTm="38256"/>
    </mc:Choice>
    <mc:Fallback xmlns="">
      <p:transition spd="slow" advTm="382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do?</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0551647"/>
              </p:ext>
            </p:extLst>
          </p:nvPr>
        </p:nvGraphicFramePr>
        <p:xfrm>
          <a:off x="304800" y="1803400"/>
          <a:ext cx="8534400" cy="4445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139782554"/>
      </p:ext>
    </p:extLst>
  </p:cSld>
  <p:clrMapOvr>
    <a:masterClrMapping/>
  </p:clrMapOvr>
  <mc:AlternateContent xmlns:mc="http://schemas.openxmlformats.org/markup-compatibility/2006" xmlns:p14="http://schemas.microsoft.com/office/powerpoint/2010/main">
    <mc:Choice Requires="p14">
      <p:transition spd="slow" p14:dur="2000" advTm="24241"/>
    </mc:Choice>
    <mc:Fallback xmlns="">
      <p:transition spd="slow" advTm="24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do?</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18</a:t>
            </a:fld>
            <a:endParaRPr lang="en-US"/>
          </a:p>
        </p:txBody>
      </p:sp>
      <p:graphicFrame>
        <p:nvGraphicFramePr>
          <p:cNvPr id="6" name="Content Placeholder 5"/>
          <p:cNvGraphicFramePr>
            <a:graphicFrameLocks noGrp="1"/>
          </p:cNvGraphicFramePr>
          <p:nvPr>
            <p:ph idx="1"/>
            <p:extLst/>
          </p:nvPr>
        </p:nvGraphicFramePr>
        <p:xfrm>
          <a:off x="304800" y="1803400"/>
          <a:ext cx="8534400" cy="444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61974"/>
      </p:ext>
    </p:extLst>
  </p:cSld>
  <p:clrMapOvr>
    <a:masterClrMapping/>
  </p:clrMapOvr>
  <mc:AlternateContent xmlns:mc="http://schemas.openxmlformats.org/markup-compatibility/2006" xmlns:p14="http://schemas.microsoft.com/office/powerpoint/2010/main">
    <mc:Choice Requires="p14">
      <p:transition spd="slow" p14:dur="2000" advTm="10508"/>
    </mc:Choice>
    <mc:Fallback xmlns="">
      <p:transition spd="slow" advTm="1050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do?</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033834"/>
              </p:ext>
            </p:extLst>
          </p:nvPr>
        </p:nvGraphicFramePr>
        <p:xfrm>
          <a:off x="304800" y="1803400"/>
          <a:ext cx="85344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3811086"/>
      </p:ext>
    </p:extLst>
  </p:cSld>
  <p:clrMapOvr>
    <a:masterClrMapping/>
  </p:clrMapOvr>
  <mc:AlternateContent xmlns:mc="http://schemas.openxmlformats.org/markup-compatibility/2006" xmlns:p14="http://schemas.microsoft.com/office/powerpoint/2010/main">
    <mc:Choice Requires="p14">
      <p:transition spd="slow" p14:dur="2000" advTm="34911"/>
    </mc:Choice>
    <mc:Fallback xmlns="">
      <p:transition spd="slow" advTm="349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0071" t="5648" r="8731" b="23914"/>
          <a:stretch/>
        </p:blipFill>
        <p:spPr>
          <a:xfrm>
            <a:off x="5943600" y="3496181"/>
            <a:ext cx="1143000" cy="1239447"/>
          </a:xfrm>
          <a:prstGeom prst="rect">
            <a:avLst/>
          </a:prstGeom>
        </p:spPr>
      </p:pic>
      <p:pic>
        <p:nvPicPr>
          <p:cNvPr id="5" name="Shape 70"/>
          <p:cNvPicPr preferRelativeResize="0"/>
          <p:nvPr/>
        </p:nvPicPr>
        <p:blipFill>
          <a:blip r:embed="rId5">
            <a:alphaModFix/>
          </a:blip>
          <a:stretch>
            <a:fillRect/>
          </a:stretch>
        </p:blipFill>
        <p:spPr>
          <a:xfrm>
            <a:off x="334260" y="2857401"/>
            <a:ext cx="3416399" cy="3416399"/>
          </a:xfrm>
          <a:prstGeom prst="rect">
            <a:avLst/>
          </a:prstGeom>
          <a:noFill/>
          <a:ln>
            <a:noFill/>
          </a:ln>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14286" b="16753"/>
          <a:stretch/>
        </p:blipFill>
        <p:spPr>
          <a:xfrm>
            <a:off x="5925508" y="2055135"/>
            <a:ext cx="1093743" cy="118264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6250" r="6250" b="22270"/>
          <a:stretch/>
        </p:blipFill>
        <p:spPr>
          <a:xfrm>
            <a:off x="5925508" y="4953000"/>
            <a:ext cx="1168682" cy="1217812"/>
          </a:xfrm>
          <a:prstGeom prst="rect">
            <a:avLst/>
          </a:prstGeom>
        </p:spPr>
      </p:pic>
      <p:sp>
        <p:nvSpPr>
          <p:cNvPr id="15" name="Rounded Rectangular Callout 14"/>
          <p:cNvSpPr/>
          <p:nvPr/>
        </p:nvSpPr>
        <p:spPr bwMode="auto">
          <a:xfrm>
            <a:off x="588495" y="1797269"/>
            <a:ext cx="4156850" cy="1242646"/>
          </a:xfrm>
          <a:prstGeom prst="wedgeRoundRectCallout">
            <a:avLst/>
          </a:prstGeom>
          <a:solidFill>
            <a:schemeClr val="accent2">
              <a:lumMod val="40000"/>
              <a:lumOff val="60000"/>
            </a:schemeClr>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Lucida Sans" pitchFamily="-65" charset="0"/>
              </a:rPr>
              <a:t>Great! BTW, KBP is </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Lucida Sans" pitchFamily="-65" charset="0"/>
              </a:rPr>
              <a:t>c</a:t>
            </a:r>
            <a:r>
              <a:rPr lang="en-US" dirty="0" smtClean="0">
                <a:latin typeface="Lucida Sans" pitchFamily="-65" charset="0"/>
              </a:rPr>
              <a:t>ross-lingual this year!</a:t>
            </a:r>
            <a:endParaRPr kumimoji="0" lang="en-US" sz="2400" b="0" i="0" u="none" strike="noStrike" cap="none" normalizeH="0" baseline="0" dirty="0">
              <a:ln>
                <a:noFill/>
              </a:ln>
              <a:solidFill>
                <a:schemeClr val="tx1"/>
              </a:solidFill>
              <a:effectLst/>
              <a:latin typeface="Lucida Sans" pitchFamily="-65" charset="0"/>
            </a:endParaRPr>
          </a:p>
        </p:txBody>
      </p:sp>
      <p:sp>
        <p:nvSpPr>
          <p:cNvPr id="14" name="Cloud Callout 13"/>
          <p:cNvSpPr/>
          <p:nvPr/>
        </p:nvSpPr>
        <p:spPr bwMode="auto">
          <a:xfrm>
            <a:off x="2180062" y="2647562"/>
            <a:ext cx="4065542" cy="2365301"/>
          </a:xfrm>
          <a:prstGeom prst="cloudCallout">
            <a:avLst>
              <a:gd name="adj1" fmla="val 30423"/>
              <a:gd name="adj2" fmla="val 65641"/>
            </a:avLst>
          </a:prstGeom>
          <a:solidFill>
            <a:schemeClr val="accent2">
              <a:lumMod val="40000"/>
              <a:lumOff val="60000"/>
            </a:schemeClr>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Lucida Sans" pitchFamily="-65" charset="0"/>
              </a:rPr>
              <a:t>It’s ok, we just need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atin typeface="Lucida Sans" pitchFamily="-65" charset="0"/>
              </a:rPr>
              <a:t>to rerun the system...</a:t>
            </a:r>
            <a:endParaRPr kumimoji="0" lang="en-US" sz="2400" b="0" i="0" u="none" strike="noStrike" cap="none" normalizeH="0" baseline="0" dirty="0">
              <a:ln>
                <a:noFill/>
              </a:ln>
              <a:solidFill>
                <a:schemeClr val="tx1"/>
              </a:solidFill>
              <a:effectLst/>
              <a:latin typeface="Lucida Sans" pitchFamily="-65" charset="0"/>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2</a:t>
            </a:fld>
            <a:endParaRPr lang="en-US"/>
          </a:p>
        </p:txBody>
      </p:sp>
      <p:sp>
        <p:nvSpPr>
          <p:cNvPr id="11" name="Rounded Rectangular Callout 10"/>
          <p:cNvSpPr/>
          <p:nvPr/>
        </p:nvSpPr>
        <p:spPr bwMode="auto">
          <a:xfrm>
            <a:off x="583366" y="1797269"/>
            <a:ext cx="4192259" cy="1219200"/>
          </a:xfrm>
          <a:prstGeom prst="wedgeRoundRectCallout">
            <a:avLst/>
          </a:prstGeom>
          <a:solidFill>
            <a:schemeClr val="accent2">
              <a:lumMod val="40000"/>
              <a:lumOff val="60000"/>
            </a:schemeClr>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Lucida Sans" pitchFamily="-65" charset="0"/>
              </a:rPr>
              <a:t>How</a:t>
            </a:r>
            <a:r>
              <a:rPr kumimoji="0" lang="en-US" sz="2400" b="0" i="0" u="none" strike="noStrike" cap="none" normalizeH="0" dirty="0" smtClean="0">
                <a:ln>
                  <a:noFill/>
                </a:ln>
                <a:solidFill>
                  <a:schemeClr val="tx1"/>
                </a:solidFill>
                <a:effectLst/>
                <a:latin typeface="Lucida Sans" pitchFamily="-65" charset="0"/>
              </a:rPr>
              <a:t> would you like to</a:t>
            </a:r>
          </a:p>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Lucida Sans" pitchFamily="-65" charset="0"/>
              </a:rPr>
              <a:t>w</a:t>
            </a:r>
            <a:r>
              <a:rPr lang="en-US" dirty="0" smtClean="0">
                <a:latin typeface="Lucida Sans" pitchFamily="-65" charset="0"/>
              </a:rPr>
              <a:t>ork on</a:t>
            </a:r>
            <a:r>
              <a:rPr kumimoji="0" lang="en-US" sz="2400" b="0" i="0" u="none" strike="noStrike" cap="none" normalizeH="0" dirty="0" smtClean="0">
                <a:ln>
                  <a:noFill/>
                </a:ln>
                <a:solidFill>
                  <a:schemeClr val="tx1"/>
                </a:solidFill>
                <a:effectLst/>
                <a:latin typeface="Lucida Sans" pitchFamily="-65" charset="0"/>
              </a:rPr>
              <a:t> KBP this year?</a:t>
            </a:r>
            <a:endParaRPr kumimoji="0" lang="en-US" sz="2400" b="0" i="0" u="none" strike="noStrike" cap="none" normalizeH="0" baseline="0" dirty="0">
              <a:ln>
                <a:noFill/>
              </a:ln>
              <a:solidFill>
                <a:schemeClr val="tx1"/>
              </a:solidFill>
              <a:effectLst/>
              <a:latin typeface="Lucida Sans" pitchFamily="-65" charset="0"/>
            </a:endParaRPr>
          </a:p>
        </p:txBody>
      </p:sp>
      <p:sp>
        <p:nvSpPr>
          <p:cNvPr id="13" name="Rounded Rectangular Callout 12"/>
          <p:cNvSpPr/>
          <p:nvPr/>
        </p:nvSpPr>
        <p:spPr bwMode="auto">
          <a:xfrm>
            <a:off x="3380190" y="4279001"/>
            <a:ext cx="2209799" cy="1000341"/>
          </a:xfrm>
          <a:prstGeom prst="wedgeRoundRectCallout">
            <a:avLst>
              <a:gd name="adj1" fmla="val 40705"/>
              <a:gd name="adj2" fmla="val 62500"/>
              <a:gd name="adj3" fmla="val 16667"/>
            </a:avLst>
          </a:prstGeom>
          <a:solidFill>
            <a:schemeClr val="accent2">
              <a:lumMod val="40000"/>
              <a:lumOff val="60000"/>
            </a:schemeClr>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Lucida Sans" pitchFamily="-65" charset="0"/>
              </a:rPr>
              <a:t>Um..</a:t>
            </a:r>
            <a:r>
              <a:rPr lang="en-US" dirty="0" smtClean="0">
                <a:latin typeface="Lucida Sans" pitchFamily="-65" charset="0"/>
              </a:rPr>
              <a:t>. okay...</a:t>
            </a:r>
            <a:endParaRPr kumimoji="0" lang="en-US" sz="2400" b="0" i="0" u="none" strike="noStrike" cap="none" normalizeH="0" baseline="0" dirty="0">
              <a:ln>
                <a:noFill/>
              </a:ln>
              <a:solidFill>
                <a:schemeClr val="tx1"/>
              </a:solidFill>
              <a:effectLst/>
              <a:latin typeface="Lucida Sans" pitchFamily="-65" charset="0"/>
            </a:endParaRPr>
          </a:p>
        </p:txBody>
      </p:sp>
      <p:sp>
        <p:nvSpPr>
          <p:cNvPr id="2" name="Title 1"/>
          <p:cNvSpPr>
            <a:spLocks noGrp="1"/>
          </p:cNvSpPr>
          <p:nvPr>
            <p:ph type="title"/>
          </p:nvPr>
        </p:nvSpPr>
        <p:spPr/>
        <p:txBody>
          <a:bodyPr/>
          <a:lstStyle/>
          <a:p>
            <a:r>
              <a:rPr lang="en-US" dirty="0" smtClean="0"/>
              <a:t>Stanford: early 2016</a:t>
            </a:r>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9134" y="3506305"/>
            <a:ext cx="1219200" cy="1219200"/>
          </a:xfrm>
          <a:prstGeom prst="rect">
            <a:avLst/>
          </a:prstGeom>
        </p:spPr>
      </p:pic>
      <p:pic>
        <p:nvPicPr>
          <p:cNvPr id="9" name="Picture 8"/>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20000" t="2225" r="37499" b="39195"/>
          <a:stretch/>
        </p:blipFill>
        <p:spPr>
          <a:xfrm>
            <a:off x="7429321" y="4970585"/>
            <a:ext cx="1178825" cy="1217348"/>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7707" y="2055135"/>
            <a:ext cx="1206090" cy="1206090"/>
          </a:xfrm>
          <a:prstGeom prst="rect">
            <a:avLst/>
          </a:prstGeom>
        </p:spPr>
      </p:pic>
      <p:grpSp>
        <p:nvGrpSpPr>
          <p:cNvPr id="19" name="Group 18"/>
          <p:cNvGrpSpPr/>
          <p:nvPr/>
        </p:nvGrpSpPr>
        <p:grpSpPr>
          <a:xfrm>
            <a:off x="2721476" y="2294180"/>
            <a:ext cx="3380190" cy="2658820"/>
            <a:chOff x="2721476" y="2294180"/>
            <a:chExt cx="3380190" cy="2658820"/>
          </a:xfrm>
        </p:grpSpPr>
        <p:sp>
          <p:nvSpPr>
            <p:cNvPr id="18" name="Cloud Callout 17"/>
            <p:cNvSpPr/>
            <p:nvPr/>
          </p:nvSpPr>
          <p:spPr bwMode="auto">
            <a:xfrm>
              <a:off x="2721476" y="2294180"/>
              <a:ext cx="3380190" cy="2658820"/>
            </a:xfrm>
            <a:prstGeom prst="cloudCallout">
              <a:avLst>
                <a:gd name="adj1" fmla="val 30423"/>
                <a:gd name="adj2" fmla="val 65641"/>
              </a:avLst>
            </a:prstGeom>
            <a:solidFill>
              <a:schemeClr val="accent2">
                <a:lumMod val="40000"/>
                <a:lumOff val="60000"/>
              </a:schemeClr>
            </a:solidFill>
            <a:ln w="9525"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dirty="0">
                <a:ln>
                  <a:noFill/>
                </a:ln>
                <a:solidFill>
                  <a:schemeClr val="tx1"/>
                </a:solidFill>
                <a:effectLst/>
                <a:latin typeface="Lucida Sans" pitchFamily="-65" charset="0"/>
              </a:endParaRP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0626" y="2593092"/>
              <a:ext cx="2107692" cy="2107692"/>
            </a:xfrm>
            <a:prstGeom prst="rect">
              <a:avLst/>
            </a:prstGeom>
          </p:spPr>
        </p:pic>
      </p:grpSp>
    </p:spTree>
    <p:custDataLst>
      <p:tags r:id="rId1"/>
    </p:custDataLst>
    <p:extLst>
      <p:ext uri="{BB962C8B-B14F-4D97-AF65-F5344CB8AC3E}">
        <p14:creationId xmlns:p14="http://schemas.microsoft.com/office/powerpoint/2010/main" val="1506423952"/>
      </p:ext>
    </p:extLst>
  </p:cSld>
  <p:clrMapOvr>
    <a:masterClrMapping/>
  </p:clrMapOvr>
  <mc:AlternateContent xmlns:mc="http://schemas.openxmlformats.org/markup-compatibility/2006" xmlns:p14="http://schemas.microsoft.com/office/powerpoint/2010/main">
    <mc:Choice Requires="p14">
      <p:transition spd="slow" p14:dur="2000" advTm="46575"/>
    </mc:Choice>
    <mc:Fallback xmlns="">
      <p:transition spd="slow" advTm="46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4" grpId="1" animBg="1"/>
      <p:bldP spid="11" grpId="0" animBg="1"/>
      <p:bldP spid="11"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Comparison of Relation Extractors</a:t>
            </a:r>
          </a:p>
        </p:txBody>
      </p:sp>
      <p:graphicFrame>
        <p:nvGraphicFramePr>
          <p:cNvPr id="5" name="Content Placeholder 4"/>
          <p:cNvGraphicFramePr>
            <a:graphicFrameLocks noGrp="1"/>
          </p:cNvGraphicFramePr>
          <p:nvPr>
            <p:ph idx="1"/>
            <p:extLst/>
          </p:nvPr>
        </p:nvGraphicFramePr>
        <p:xfrm>
          <a:off x="304800" y="1803400"/>
          <a:ext cx="8534401" cy="2286000"/>
        </p:xfrm>
        <a:graphic>
          <a:graphicData uri="http://schemas.openxmlformats.org/drawingml/2006/table">
            <a:tbl>
              <a:tblPr firstRow="1" bandRow="1">
                <a:tableStyleId>{5C22544A-7EE6-4342-B048-85BDC9FD1C3A}</a:tableStyleId>
              </a:tblPr>
              <a:tblGrid>
                <a:gridCol w="1981200">
                  <a:extLst>
                    <a:ext uri="{9D8B030D-6E8A-4147-A177-3AD203B41FA5}">
                      <a16:colId xmlns="" xmlns:a16="http://schemas.microsoft.com/office/drawing/2014/main" val="3390960063"/>
                    </a:ext>
                  </a:extLst>
                </a:gridCol>
                <a:gridCol w="685800">
                  <a:extLst>
                    <a:ext uri="{9D8B030D-6E8A-4147-A177-3AD203B41FA5}">
                      <a16:colId xmlns="" xmlns:a16="http://schemas.microsoft.com/office/drawing/2014/main" val="1394495224"/>
                    </a:ext>
                  </a:extLst>
                </a:gridCol>
                <a:gridCol w="685800">
                  <a:extLst>
                    <a:ext uri="{9D8B030D-6E8A-4147-A177-3AD203B41FA5}">
                      <a16:colId xmlns="" xmlns:a16="http://schemas.microsoft.com/office/drawing/2014/main" val="2918670995"/>
                    </a:ext>
                  </a:extLst>
                </a:gridCol>
                <a:gridCol w="685800">
                  <a:extLst>
                    <a:ext uri="{9D8B030D-6E8A-4147-A177-3AD203B41FA5}">
                      <a16:colId xmlns="" xmlns:a16="http://schemas.microsoft.com/office/drawing/2014/main" val="1831323835"/>
                    </a:ext>
                  </a:extLst>
                </a:gridCol>
                <a:gridCol w="838200">
                  <a:extLst>
                    <a:ext uri="{9D8B030D-6E8A-4147-A177-3AD203B41FA5}">
                      <a16:colId xmlns="" xmlns:a16="http://schemas.microsoft.com/office/drawing/2014/main" val="3763583990"/>
                    </a:ext>
                  </a:extLst>
                </a:gridCol>
                <a:gridCol w="762000">
                  <a:extLst>
                    <a:ext uri="{9D8B030D-6E8A-4147-A177-3AD203B41FA5}">
                      <a16:colId xmlns="" xmlns:a16="http://schemas.microsoft.com/office/drawing/2014/main" val="693726914"/>
                    </a:ext>
                  </a:extLst>
                </a:gridCol>
                <a:gridCol w="762000">
                  <a:extLst>
                    <a:ext uri="{9D8B030D-6E8A-4147-A177-3AD203B41FA5}">
                      <a16:colId xmlns="" xmlns:a16="http://schemas.microsoft.com/office/drawing/2014/main" val="3271415441"/>
                    </a:ext>
                  </a:extLst>
                </a:gridCol>
                <a:gridCol w="762000">
                  <a:extLst>
                    <a:ext uri="{9D8B030D-6E8A-4147-A177-3AD203B41FA5}">
                      <a16:colId xmlns="" xmlns:a16="http://schemas.microsoft.com/office/drawing/2014/main" val="2466401612"/>
                    </a:ext>
                  </a:extLst>
                </a:gridCol>
                <a:gridCol w="685800">
                  <a:extLst>
                    <a:ext uri="{9D8B030D-6E8A-4147-A177-3AD203B41FA5}">
                      <a16:colId xmlns="" xmlns:a16="http://schemas.microsoft.com/office/drawing/2014/main" val="1121258825"/>
                    </a:ext>
                  </a:extLst>
                </a:gridCol>
                <a:gridCol w="685801">
                  <a:extLst>
                    <a:ext uri="{9D8B030D-6E8A-4147-A177-3AD203B41FA5}">
                      <a16:colId xmlns="" xmlns:a16="http://schemas.microsoft.com/office/drawing/2014/main" val="4150844130"/>
                    </a:ext>
                  </a:extLst>
                </a:gridCol>
              </a:tblGrid>
              <a:tr h="370840">
                <a:tc>
                  <a:txBody>
                    <a:bodyPr/>
                    <a:lstStyle/>
                    <a:p>
                      <a:r>
                        <a:rPr lang="en-IN" sz="2000" dirty="0"/>
                        <a:t>Extractor</a:t>
                      </a:r>
                    </a:p>
                  </a:txBody>
                  <a:tcPr/>
                </a:tc>
                <a:tc gridSpan="3">
                  <a:txBody>
                    <a:bodyPr/>
                    <a:lstStyle/>
                    <a:p>
                      <a:r>
                        <a:rPr lang="en-IN" sz="2000" dirty="0"/>
                        <a:t>Hop-0</a:t>
                      </a:r>
                    </a:p>
                  </a:txBody>
                  <a:tcPr/>
                </a:tc>
                <a:tc hMerge="1">
                  <a:txBody>
                    <a:bodyPr/>
                    <a:lstStyle/>
                    <a:p>
                      <a:endParaRPr lang="en-IN" dirty="0"/>
                    </a:p>
                  </a:txBody>
                  <a:tcPr/>
                </a:tc>
                <a:tc hMerge="1">
                  <a:txBody>
                    <a:bodyPr/>
                    <a:lstStyle/>
                    <a:p>
                      <a:endParaRPr lang="en-IN" dirty="0"/>
                    </a:p>
                  </a:txBody>
                  <a:tcPr/>
                </a:tc>
                <a:tc gridSpan="3">
                  <a:txBody>
                    <a:bodyPr/>
                    <a:lstStyle/>
                    <a:p>
                      <a:r>
                        <a:rPr lang="en-IN" sz="2000" dirty="0"/>
                        <a:t>Hop-1</a:t>
                      </a:r>
                    </a:p>
                  </a:txBody>
                  <a:tcPr/>
                </a:tc>
                <a:tc hMerge="1">
                  <a:txBody>
                    <a:bodyPr/>
                    <a:lstStyle/>
                    <a:p>
                      <a:endParaRPr lang="en-IN" dirty="0"/>
                    </a:p>
                  </a:txBody>
                  <a:tcPr/>
                </a:tc>
                <a:tc hMerge="1">
                  <a:txBody>
                    <a:bodyPr/>
                    <a:lstStyle/>
                    <a:p>
                      <a:endParaRPr lang="en-IN" dirty="0"/>
                    </a:p>
                  </a:txBody>
                  <a:tcPr/>
                </a:tc>
                <a:tc gridSpan="3">
                  <a:txBody>
                    <a:bodyPr/>
                    <a:lstStyle/>
                    <a:p>
                      <a:r>
                        <a:rPr lang="en-IN" sz="2000" dirty="0"/>
                        <a:t>Hop-all</a:t>
                      </a:r>
                    </a:p>
                  </a:txBody>
                  <a:tcPr/>
                </a:tc>
                <a:tc hMerge="1">
                  <a:txBody>
                    <a:bodyPr/>
                    <a:lstStyle/>
                    <a:p>
                      <a:endParaRPr lang="en-IN" dirty="0"/>
                    </a:p>
                  </a:txBody>
                  <a:tcPr/>
                </a:tc>
                <a:tc hMerge="1">
                  <a:txBody>
                    <a:bodyPr/>
                    <a:lstStyle/>
                    <a:p>
                      <a:endParaRPr lang="en-IN" dirty="0"/>
                    </a:p>
                  </a:txBody>
                  <a:tcPr/>
                </a:tc>
                <a:extLst>
                  <a:ext uri="{0D108BD9-81ED-4DB2-BD59-A6C34878D82A}">
                    <a16:rowId xmlns="" xmlns:a16="http://schemas.microsoft.com/office/drawing/2014/main" val="3120720565"/>
                  </a:ext>
                </a:extLst>
              </a:tr>
              <a:tr h="370840">
                <a:tc>
                  <a:txBody>
                    <a:bodyPr/>
                    <a:lstStyle/>
                    <a:p>
                      <a:endParaRPr lang="en-IN" sz="2000" dirty="0"/>
                    </a:p>
                  </a:txBody>
                  <a:tcPr/>
                </a:tc>
                <a:tc>
                  <a:txBody>
                    <a:bodyPr/>
                    <a:lstStyle/>
                    <a:p>
                      <a:pPr algn="ctr"/>
                      <a:r>
                        <a:rPr lang="en-IN" sz="2000" dirty="0"/>
                        <a:t>P</a:t>
                      </a:r>
                    </a:p>
                  </a:txBody>
                  <a:tcPr/>
                </a:tc>
                <a:tc>
                  <a:txBody>
                    <a:bodyPr/>
                    <a:lstStyle/>
                    <a:p>
                      <a:pPr algn="ctr"/>
                      <a:r>
                        <a:rPr lang="en-IN" sz="2000" dirty="0"/>
                        <a:t>R</a:t>
                      </a:r>
                    </a:p>
                  </a:txBody>
                  <a:tcPr/>
                </a:tc>
                <a:tc>
                  <a:txBody>
                    <a:bodyPr/>
                    <a:lstStyle/>
                    <a:p>
                      <a:pPr algn="ctr"/>
                      <a:r>
                        <a:rPr lang="en-IN" sz="2000" dirty="0"/>
                        <a:t>F1</a:t>
                      </a:r>
                    </a:p>
                  </a:txBody>
                  <a:tcPr/>
                </a:tc>
                <a:tc>
                  <a:txBody>
                    <a:bodyPr/>
                    <a:lstStyle/>
                    <a:p>
                      <a:pPr algn="ctr"/>
                      <a:r>
                        <a:rPr lang="en-IN" sz="2000" dirty="0"/>
                        <a:t>P</a:t>
                      </a:r>
                    </a:p>
                  </a:txBody>
                  <a:tcPr/>
                </a:tc>
                <a:tc>
                  <a:txBody>
                    <a:bodyPr/>
                    <a:lstStyle/>
                    <a:p>
                      <a:pPr algn="ctr"/>
                      <a:r>
                        <a:rPr lang="en-IN" sz="2000" dirty="0"/>
                        <a:t>R</a:t>
                      </a:r>
                    </a:p>
                  </a:txBody>
                  <a:tcPr/>
                </a:tc>
                <a:tc>
                  <a:txBody>
                    <a:bodyPr/>
                    <a:lstStyle/>
                    <a:p>
                      <a:pPr algn="ctr"/>
                      <a:r>
                        <a:rPr lang="en-IN" sz="2000" dirty="0"/>
                        <a:t>F1</a:t>
                      </a:r>
                    </a:p>
                  </a:txBody>
                  <a:tcPr/>
                </a:tc>
                <a:tc>
                  <a:txBody>
                    <a:bodyPr/>
                    <a:lstStyle/>
                    <a:p>
                      <a:pPr algn="ctr"/>
                      <a:r>
                        <a:rPr lang="en-IN" sz="2000" dirty="0"/>
                        <a:t>P</a:t>
                      </a:r>
                    </a:p>
                  </a:txBody>
                  <a:tcPr/>
                </a:tc>
                <a:tc>
                  <a:txBody>
                    <a:bodyPr/>
                    <a:lstStyle/>
                    <a:p>
                      <a:pPr algn="ctr"/>
                      <a:r>
                        <a:rPr lang="en-IN" sz="2000" dirty="0"/>
                        <a:t>R</a:t>
                      </a:r>
                    </a:p>
                  </a:txBody>
                  <a:tcPr/>
                </a:tc>
                <a:tc>
                  <a:txBody>
                    <a:bodyPr/>
                    <a:lstStyle/>
                    <a:p>
                      <a:pPr algn="ctr"/>
                      <a:r>
                        <a:rPr lang="en-IN" sz="2000" dirty="0"/>
                        <a:t>F1</a:t>
                      </a:r>
                    </a:p>
                  </a:txBody>
                  <a:tcPr/>
                </a:tc>
                <a:extLst>
                  <a:ext uri="{0D108BD9-81ED-4DB2-BD59-A6C34878D82A}">
                    <a16:rowId xmlns="" xmlns:a16="http://schemas.microsoft.com/office/drawing/2014/main" val="1819461522"/>
                  </a:ext>
                </a:extLst>
              </a:tr>
              <a:tr h="370840">
                <a:tc>
                  <a:txBody>
                    <a:bodyPr/>
                    <a:lstStyle/>
                    <a:p>
                      <a:r>
                        <a:rPr lang="en-IN" sz="2000" dirty="0"/>
                        <a:t>Rule-based</a:t>
                      </a:r>
                    </a:p>
                  </a:txBody>
                  <a:tcPr/>
                </a:tc>
                <a:tc>
                  <a:txBody>
                    <a:bodyPr/>
                    <a:lstStyle/>
                    <a:p>
                      <a:pPr algn="r"/>
                      <a:r>
                        <a:rPr lang="en-IN" sz="2000" dirty="0" smtClean="0"/>
                        <a:t>60.9</a:t>
                      </a:r>
                      <a:endParaRPr lang="en-IN" sz="2000" b="1" dirty="0"/>
                    </a:p>
                  </a:txBody>
                  <a:tcPr/>
                </a:tc>
                <a:tc>
                  <a:txBody>
                    <a:bodyPr/>
                    <a:lstStyle/>
                    <a:p>
                      <a:pPr algn="r"/>
                      <a:r>
                        <a:rPr lang="en-IN" sz="2000" dirty="0" smtClean="0"/>
                        <a:t>18.0</a:t>
                      </a:r>
                      <a:endParaRPr lang="en-IN" sz="2000" dirty="0"/>
                    </a:p>
                  </a:txBody>
                  <a:tcPr/>
                </a:tc>
                <a:tc>
                  <a:txBody>
                    <a:bodyPr/>
                    <a:lstStyle/>
                    <a:p>
                      <a:pPr algn="r"/>
                      <a:r>
                        <a:rPr lang="en-IN" sz="2000" dirty="0" smtClean="0"/>
                        <a:t>27.8</a:t>
                      </a:r>
                      <a:endParaRPr lang="en-IN" sz="2000" dirty="0"/>
                    </a:p>
                  </a:txBody>
                  <a:tcPr/>
                </a:tc>
                <a:tc>
                  <a:txBody>
                    <a:bodyPr/>
                    <a:lstStyle/>
                    <a:p>
                      <a:pPr algn="r"/>
                      <a:r>
                        <a:rPr lang="en-IN" sz="2000" dirty="0" smtClean="0"/>
                        <a:t>46.0</a:t>
                      </a:r>
                      <a:endParaRPr lang="en-IN" sz="2000" b="1" dirty="0"/>
                    </a:p>
                  </a:txBody>
                  <a:tcPr/>
                </a:tc>
                <a:tc>
                  <a:txBody>
                    <a:bodyPr/>
                    <a:lstStyle/>
                    <a:p>
                      <a:pPr algn="r"/>
                      <a:r>
                        <a:rPr lang="en-IN" sz="2000" dirty="0" smtClean="0"/>
                        <a:t>6.7</a:t>
                      </a:r>
                      <a:endParaRPr lang="en-IN" sz="2000" dirty="0"/>
                    </a:p>
                  </a:txBody>
                  <a:tcPr/>
                </a:tc>
                <a:tc>
                  <a:txBody>
                    <a:bodyPr/>
                    <a:lstStyle/>
                    <a:p>
                      <a:pPr algn="r"/>
                      <a:r>
                        <a:rPr lang="en-IN" sz="2000" dirty="0" smtClean="0"/>
                        <a:t>11.7</a:t>
                      </a:r>
                      <a:endParaRPr lang="en-IN" sz="2000" dirty="0"/>
                    </a:p>
                  </a:txBody>
                  <a:tcPr/>
                </a:tc>
                <a:tc>
                  <a:txBody>
                    <a:bodyPr/>
                    <a:lstStyle/>
                    <a:p>
                      <a:pPr algn="r"/>
                      <a:r>
                        <a:rPr lang="en-IN" sz="2000" dirty="0" smtClean="0"/>
                        <a:t>56.8</a:t>
                      </a:r>
                      <a:endParaRPr lang="en-IN" sz="2000" b="1" dirty="0"/>
                    </a:p>
                  </a:txBody>
                  <a:tcPr/>
                </a:tc>
                <a:tc>
                  <a:txBody>
                    <a:bodyPr/>
                    <a:lstStyle/>
                    <a:p>
                      <a:pPr algn="r"/>
                      <a:r>
                        <a:rPr lang="en-IN" sz="2000" dirty="0" smtClean="0"/>
                        <a:t>12.6</a:t>
                      </a:r>
                      <a:endParaRPr lang="en-IN" sz="2000" dirty="0"/>
                    </a:p>
                  </a:txBody>
                  <a:tcPr/>
                </a:tc>
                <a:tc>
                  <a:txBody>
                    <a:bodyPr/>
                    <a:lstStyle/>
                    <a:p>
                      <a:pPr algn="r"/>
                      <a:r>
                        <a:rPr lang="en-IN" sz="2000" dirty="0" smtClean="0"/>
                        <a:t>20.6</a:t>
                      </a:r>
                      <a:endParaRPr lang="en-IN" sz="2000" b="1" dirty="0"/>
                    </a:p>
                  </a:txBody>
                  <a:tcPr/>
                </a:tc>
                <a:extLst>
                  <a:ext uri="{0D108BD9-81ED-4DB2-BD59-A6C34878D82A}">
                    <a16:rowId xmlns="" xmlns:a16="http://schemas.microsoft.com/office/drawing/2014/main" val="183088374"/>
                  </a:ext>
                </a:extLst>
              </a:tr>
              <a:tr h="370840">
                <a:tc>
                  <a:txBody>
                    <a:bodyPr/>
                    <a:lstStyle/>
                    <a:p>
                      <a:r>
                        <a:rPr lang="en-IN" sz="2000" dirty="0"/>
                        <a:t>Self-trained supervised</a:t>
                      </a:r>
                    </a:p>
                  </a:txBody>
                  <a:tcPr/>
                </a:tc>
                <a:tc>
                  <a:txBody>
                    <a:bodyPr/>
                    <a:lstStyle/>
                    <a:p>
                      <a:pPr algn="r"/>
                      <a:r>
                        <a:rPr lang="en-IN" sz="2000" dirty="0" smtClean="0"/>
                        <a:t>28.6</a:t>
                      </a:r>
                      <a:endParaRPr lang="en-IN" sz="2000" dirty="0"/>
                    </a:p>
                  </a:txBody>
                  <a:tcPr/>
                </a:tc>
                <a:tc>
                  <a:txBody>
                    <a:bodyPr/>
                    <a:lstStyle/>
                    <a:p>
                      <a:pPr algn="r"/>
                      <a:r>
                        <a:rPr lang="en-IN" sz="2000" dirty="0" smtClean="0"/>
                        <a:t>22.5</a:t>
                      </a:r>
                      <a:endParaRPr lang="en-IN" sz="2000" dirty="0"/>
                    </a:p>
                  </a:txBody>
                  <a:tcPr/>
                </a:tc>
                <a:tc>
                  <a:txBody>
                    <a:bodyPr/>
                    <a:lstStyle/>
                    <a:p>
                      <a:pPr algn="r"/>
                      <a:r>
                        <a:rPr lang="en-IN" sz="2000" dirty="0" smtClean="0"/>
                        <a:t>25.2</a:t>
                      </a:r>
                      <a:endParaRPr lang="en-IN" sz="2000" dirty="0"/>
                    </a:p>
                  </a:txBody>
                  <a:tcPr/>
                </a:tc>
                <a:tc>
                  <a:txBody>
                    <a:bodyPr/>
                    <a:lstStyle/>
                    <a:p>
                      <a:pPr algn="r"/>
                      <a:r>
                        <a:rPr lang="en-IN" sz="2000" dirty="0" smtClean="0"/>
                        <a:t>12.6</a:t>
                      </a:r>
                      <a:endParaRPr lang="en-IN" sz="2000" dirty="0"/>
                    </a:p>
                  </a:txBody>
                  <a:tcPr/>
                </a:tc>
                <a:tc>
                  <a:txBody>
                    <a:bodyPr/>
                    <a:lstStyle/>
                    <a:p>
                      <a:pPr algn="r"/>
                      <a:r>
                        <a:rPr lang="en-IN" sz="2000" dirty="0" smtClean="0"/>
                        <a:t>13.2</a:t>
                      </a:r>
                      <a:endParaRPr lang="en-IN" sz="2000" dirty="0"/>
                    </a:p>
                  </a:txBody>
                  <a:tcPr/>
                </a:tc>
                <a:tc>
                  <a:txBody>
                    <a:bodyPr/>
                    <a:lstStyle/>
                    <a:p>
                      <a:pPr algn="r"/>
                      <a:r>
                        <a:rPr lang="en-IN" sz="2000" dirty="0" smtClean="0"/>
                        <a:t>12.9</a:t>
                      </a:r>
                      <a:endParaRPr lang="en-IN" sz="2000" b="1" dirty="0"/>
                    </a:p>
                  </a:txBody>
                  <a:tcPr/>
                </a:tc>
                <a:tc>
                  <a:txBody>
                    <a:bodyPr/>
                    <a:lstStyle/>
                    <a:p>
                      <a:pPr algn="r"/>
                      <a:r>
                        <a:rPr lang="en-IN" sz="2000" dirty="0" smtClean="0"/>
                        <a:t>19.7</a:t>
                      </a:r>
                      <a:endParaRPr lang="en-IN" sz="2000" dirty="0"/>
                    </a:p>
                  </a:txBody>
                  <a:tcPr/>
                </a:tc>
                <a:tc>
                  <a:txBody>
                    <a:bodyPr/>
                    <a:lstStyle/>
                    <a:p>
                      <a:pPr algn="r"/>
                      <a:r>
                        <a:rPr lang="en-IN" sz="2000" dirty="0" smtClean="0"/>
                        <a:t>18.1</a:t>
                      </a:r>
                      <a:endParaRPr lang="en-IN" sz="2000" dirty="0"/>
                    </a:p>
                  </a:txBody>
                  <a:tcPr/>
                </a:tc>
                <a:tc>
                  <a:txBody>
                    <a:bodyPr/>
                    <a:lstStyle/>
                    <a:p>
                      <a:pPr algn="r"/>
                      <a:r>
                        <a:rPr lang="en-IN" sz="2000" dirty="0" smtClean="0"/>
                        <a:t>18.9</a:t>
                      </a:r>
                      <a:endParaRPr lang="en-IN" sz="2000" dirty="0"/>
                    </a:p>
                  </a:txBody>
                  <a:tcPr/>
                </a:tc>
                <a:extLst>
                  <a:ext uri="{0D108BD9-81ED-4DB2-BD59-A6C34878D82A}">
                    <a16:rowId xmlns="" xmlns:a16="http://schemas.microsoft.com/office/drawing/2014/main" val="405109051"/>
                  </a:ext>
                </a:extLst>
              </a:tr>
              <a:tr h="370840">
                <a:tc>
                  <a:txBody>
                    <a:bodyPr/>
                    <a:lstStyle/>
                    <a:p>
                      <a:r>
                        <a:rPr lang="en-IN" sz="2000" dirty="0"/>
                        <a:t>Conv-LSTM</a:t>
                      </a:r>
                    </a:p>
                  </a:txBody>
                  <a:tcPr/>
                </a:tc>
                <a:tc>
                  <a:txBody>
                    <a:bodyPr/>
                    <a:lstStyle/>
                    <a:p>
                      <a:pPr algn="r"/>
                      <a:r>
                        <a:rPr lang="en-IN" sz="2000" dirty="0" smtClean="0"/>
                        <a:t>30.7</a:t>
                      </a:r>
                      <a:endParaRPr lang="en-IN" sz="2000" dirty="0"/>
                    </a:p>
                  </a:txBody>
                  <a:tcPr/>
                </a:tc>
                <a:tc>
                  <a:txBody>
                    <a:bodyPr/>
                    <a:lstStyle/>
                    <a:p>
                      <a:pPr algn="r"/>
                      <a:r>
                        <a:rPr lang="en-IN" sz="2000" dirty="0" smtClean="0"/>
                        <a:t>27.7</a:t>
                      </a:r>
                      <a:endParaRPr lang="en-IN" sz="2000" b="1" dirty="0"/>
                    </a:p>
                  </a:txBody>
                  <a:tcPr/>
                </a:tc>
                <a:tc>
                  <a:txBody>
                    <a:bodyPr/>
                    <a:lstStyle/>
                    <a:p>
                      <a:pPr algn="r"/>
                      <a:r>
                        <a:rPr lang="en-IN" sz="2000" dirty="0" smtClean="0"/>
                        <a:t>29.1</a:t>
                      </a:r>
                      <a:endParaRPr lang="en-IN" sz="2000" b="1" dirty="0"/>
                    </a:p>
                  </a:txBody>
                  <a:tcPr/>
                </a:tc>
                <a:tc>
                  <a:txBody>
                    <a:bodyPr/>
                    <a:lstStyle/>
                    <a:p>
                      <a:pPr algn="r"/>
                      <a:r>
                        <a:rPr lang="en-IN" sz="2000" dirty="0" smtClean="0"/>
                        <a:t>9.0</a:t>
                      </a:r>
                      <a:endParaRPr lang="en-IN" sz="2000" dirty="0"/>
                    </a:p>
                  </a:txBody>
                  <a:tcPr/>
                </a:tc>
                <a:tc>
                  <a:txBody>
                    <a:bodyPr/>
                    <a:lstStyle/>
                    <a:p>
                      <a:pPr algn="r"/>
                      <a:r>
                        <a:rPr lang="en-IN" sz="2000" dirty="0" smtClean="0"/>
                        <a:t>13.5</a:t>
                      </a:r>
                      <a:endParaRPr lang="en-IN" sz="2000" b="1" dirty="0"/>
                    </a:p>
                  </a:txBody>
                  <a:tcPr/>
                </a:tc>
                <a:tc>
                  <a:txBody>
                    <a:bodyPr/>
                    <a:lstStyle/>
                    <a:p>
                      <a:pPr algn="r"/>
                      <a:r>
                        <a:rPr lang="en-IN" sz="2000" dirty="0" smtClean="0"/>
                        <a:t>10.8 </a:t>
                      </a:r>
                      <a:endParaRPr lang="en-IN" sz="2000" dirty="0"/>
                    </a:p>
                  </a:txBody>
                  <a:tcPr/>
                </a:tc>
                <a:tc>
                  <a:txBody>
                    <a:bodyPr/>
                    <a:lstStyle/>
                    <a:p>
                      <a:pPr algn="r"/>
                      <a:r>
                        <a:rPr lang="en-IN" sz="2000" dirty="0"/>
                        <a:t>17</a:t>
                      </a:r>
                      <a:r>
                        <a:rPr lang="en-IN" sz="2000" dirty="0" smtClean="0"/>
                        <a:t>.</a:t>
                      </a:r>
                      <a:endParaRPr lang="en-IN" sz="2000" dirty="0"/>
                    </a:p>
                  </a:txBody>
                  <a:tcPr/>
                </a:tc>
                <a:tc>
                  <a:txBody>
                    <a:bodyPr/>
                    <a:lstStyle/>
                    <a:p>
                      <a:pPr algn="r"/>
                      <a:r>
                        <a:rPr lang="en-IN" sz="2000" dirty="0" smtClean="0"/>
                        <a:t>20.8</a:t>
                      </a:r>
                      <a:endParaRPr lang="en-IN" sz="2000" b="1" dirty="0"/>
                    </a:p>
                  </a:txBody>
                  <a:tcPr/>
                </a:tc>
                <a:tc>
                  <a:txBody>
                    <a:bodyPr/>
                    <a:lstStyle/>
                    <a:p>
                      <a:pPr algn="r"/>
                      <a:r>
                        <a:rPr lang="en-IN" sz="2000" dirty="0" smtClean="0"/>
                        <a:t>19.0</a:t>
                      </a:r>
                      <a:endParaRPr lang="en-IN" sz="2000" dirty="0"/>
                    </a:p>
                  </a:txBody>
                  <a:tcPr/>
                </a:tc>
                <a:extLst>
                  <a:ext uri="{0D108BD9-81ED-4DB2-BD59-A6C34878D82A}">
                    <a16:rowId xmlns="" xmlns:a16="http://schemas.microsoft.com/office/drawing/2014/main" val="2083342151"/>
                  </a:ext>
                </a:extLst>
              </a:tr>
            </a:tbl>
          </a:graphicData>
        </a:graphic>
      </p:graphicFrame>
      <p:sp>
        <p:nvSpPr>
          <p:cNvPr id="4" name="Slide Number Placeholder 3"/>
          <p:cNvSpPr>
            <a:spLocks noGrp="1"/>
          </p:cNvSpPr>
          <p:nvPr>
            <p:ph type="sldNum" sz="quarter" idx="12"/>
          </p:nvPr>
        </p:nvSpPr>
        <p:spPr/>
        <p:txBody>
          <a:bodyPr/>
          <a:lstStyle/>
          <a:p>
            <a:fld id="{10F35DC5-7E65-8247-99AB-4E984F8A921E}" type="slidenum">
              <a:rPr lang="en-US" smtClean="0"/>
              <a:pPr/>
              <a:t>20</a:t>
            </a:fld>
            <a:endParaRPr lang="en-US"/>
          </a:p>
        </p:txBody>
      </p:sp>
      <p:sp>
        <p:nvSpPr>
          <p:cNvPr id="7" name="TextBox 6"/>
          <p:cNvSpPr txBox="1"/>
          <p:nvPr/>
        </p:nvSpPr>
        <p:spPr>
          <a:xfrm>
            <a:off x="304800" y="4847272"/>
            <a:ext cx="8534400" cy="1600438"/>
          </a:xfrm>
          <a:prstGeom prst="rect">
            <a:avLst/>
          </a:prstGeom>
          <a:noFill/>
        </p:spPr>
        <p:txBody>
          <a:bodyPr wrap="square" rtlCol="0">
            <a:spAutoFit/>
          </a:bodyPr>
          <a:lstStyle/>
          <a:p>
            <a:r>
              <a:rPr lang="en-IN" sz="1800" dirty="0">
                <a:latin typeface="+mn-lt"/>
              </a:rPr>
              <a:t> </a:t>
            </a:r>
          </a:p>
          <a:p>
            <a:pPr marL="285750" indent="-285750">
              <a:buFont typeface="Arial" panose="020B0604020202020204" pitchFamily="34" charset="0"/>
              <a:buChar char="•"/>
            </a:pPr>
            <a:r>
              <a:rPr lang="en-IN" sz="2000" dirty="0">
                <a:latin typeface="+mn-lt"/>
              </a:rPr>
              <a:t>Rule-based = Union of Patterns, </a:t>
            </a:r>
            <a:r>
              <a:rPr lang="en-IN" sz="2000" dirty="0" err="1" smtClean="0">
                <a:latin typeface="+mn-lt"/>
              </a:rPr>
              <a:t>GPE_mention</a:t>
            </a:r>
            <a:r>
              <a:rPr lang="en-IN" sz="2000" dirty="0">
                <a:latin typeface="+mn-lt"/>
              </a:rPr>
              <a:t>, Alternate names and Websites</a:t>
            </a:r>
          </a:p>
          <a:p>
            <a:pPr marL="285750" indent="-285750">
              <a:buFont typeface="Arial" panose="020B0604020202020204" pitchFamily="34" charset="0"/>
              <a:buChar char="•"/>
            </a:pPr>
            <a:r>
              <a:rPr lang="en-IN" sz="2000" dirty="0">
                <a:latin typeface="+mn-lt"/>
              </a:rPr>
              <a:t>Conv-LSTM outperforms on hop-0 F1 score and </a:t>
            </a:r>
            <a:r>
              <a:rPr lang="en-IN" sz="2000" dirty="0" smtClean="0">
                <a:latin typeface="+mn-lt"/>
              </a:rPr>
              <a:t>is </a:t>
            </a:r>
            <a:r>
              <a:rPr lang="en-IN" sz="2000" dirty="0">
                <a:latin typeface="+mn-lt"/>
              </a:rPr>
              <a:t>the highest recall </a:t>
            </a:r>
            <a:r>
              <a:rPr lang="en-IN" sz="2000" dirty="0" smtClean="0">
                <a:latin typeface="+mn-lt"/>
              </a:rPr>
              <a:t>system</a:t>
            </a:r>
            <a:endParaRPr lang="en-IN" sz="2000" dirty="0">
              <a:latin typeface="+mn-lt"/>
            </a:endParaRPr>
          </a:p>
          <a:p>
            <a:pPr marL="285750" indent="-285750">
              <a:buFont typeface="Arial" panose="020B0604020202020204" pitchFamily="34" charset="0"/>
              <a:buChar char="•"/>
            </a:pPr>
            <a:r>
              <a:rPr lang="en-IN" sz="2000" dirty="0" smtClean="0">
                <a:latin typeface="+mn-lt"/>
              </a:rPr>
              <a:t>Overall, </a:t>
            </a:r>
            <a:r>
              <a:rPr lang="en-IN" sz="2000" dirty="0">
                <a:latin typeface="+mn-lt"/>
              </a:rPr>
              <a:t>performance of rule-based system is the best. This is probably because of lower precision hop-0 output from other </a:t>
            </a:r>
            <a:r>
              <a:rPr lang="en-IN" sz="2000" dirty="0" smtClean="0">
                <a:latin typeface="+mn-lt"/>
              </a:rPr>
              <a:t>systems</a:t>
            </a:r>
            <a:endParaRPr lang="en-IN" sz="2000" dirty="0">
              <a:latin typeface="+mn-lt"/>
            </a:endParaRPr>
          </a:p>
        </p:txBody>
      </p:sp>
      <p:sp>
        <p:nvSpPr>
          <p:cNvPr id="8" name="TextBox 7"/>
          <p:cNvSpPr txBox="1"/>
          <p:nvPr/>
        </p:nvSpPr>
        <p:spPr>
          <a:xfrm>
            <a:off x="304800" y="4343400"/>
            <a:ext cx="8534400" cy="400110"/>
          </a:xfrm>
          <a:prstGeom prst="rect">
            <a:avLst/>
          </a:prstGeom>
          <a:noFill/>
        </p:spPr>
        <p:txBody>
          <a:bodyPr wrap="square" rtlCol="0">
            <a:spAutoFit/>
          </a:bodyPr>
          <a:lstStyle/>
          <a:p>
            <a:pPr algn="ctr"/>
            <a:r>
              <a:rPr lang="en-IN" sz="2000" dirty="0">
                <a:latin typeface="+mn-lt"/>
              </a:rPr>
              <a:t>Comparison of relation extractors on 2015 Dev set for both hops</a:t>
            </a:r>
          </a:p>
        </p:txBody>
      </p:sp>
    </p:spTree>
    <p:extLst>
      <p:ext uri="{BB962C8B-B14F-4D97-AF65-F5344CB8AC3E}">
        <p14:creationId xmlns:p14="http://schemas.microsoft.com/office/powerpoint/2010/main" val="1170736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200" dirty="0" smtClean="0"/>
              <a:t>The Stanford KBP system</a:t>
            </a:r>
          </a:p>
          <a:p>
            <a:r>
              <a:rPr lang="en-US" sz="3200" dirty="0" smtClean="0"/>
              <a:t>Error analysis with SQL</a:t>
            </a:r>
          </a:p>
          <a:p>
            <a:r>
              <a:rPr lang="en-US" sz="3200" dirty="0" smtClean="0"/>
              <a:t>English KBP</a:t>
            </a:r>
          </a:p>
          <a:p>
            <a:r>
              <a:rPr lang="en-US" sz="3200" b="1" dirty="0"/>
              <a:t>Chinese </a:t>
            </a:r>
            <a:r>
              <a:rPr lang="en-US" sz="3200" b="1" dirty="0" smtClean="0"/>
              <a:t>KBP</a:t>
            </a:r>
            <a:endParaRPr lang="en-US" sz="3200" b="1" dirty="0"/>
          </a:p>
          <a:p>
            <a:r>
              <a:rPr lang="en-US" sz="3200" dirty="0"/>
              <a:t>Conclusions / Future Directions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21</a:t>
            </a:fld>
            <a:endParaRPr lang="en-US"/>
          </a:p>
        </p:txBody>
      </p:sp>
    </p:spTree>
    <p:extLst>
      <p:ext uri="{BB962C8B-B14F-4D97-AF65-F5344CB8AC3E}">
        <p14:creationId xmlns:p14="http://schemas.microsoft.com/office/powerpoint/2010/main" val="457774708"/>
      </p:ext>
    </p:extLst>
  </p:cSld>
  <p:clrMapOvr>
    <a:masterClrMapping/>
  </p:clrMapOvr>
  <mc:AlternateContent xmlns:mc="http://schemas.openxmlformats.org/markup-compatibility/2006" xmlns:p14="http://schemas.microsoft.com/office/powerpoint/2010/main">
    <mc:Choice Requires="p14">
      <p:transition spd="slow" p14:dur="2000" advTm="27328"/>
    </mc:Choice>
    <mc:Fallback xmlns="">
      <p:transition spd="slow" advTm="2732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a:t>
            </a:r>
            <a:r>
              <a:rPr lang="zh-CN" altLang="en-US" dirty="0" smtClean="0"/>
              <a:t> </a:t>
            </a:r>
            <a:r>
              <a:rPr lang="en-US" altLang="zh-CN" dirty="0" smtClean="0"/>
              <a:t>(when</a:t>
            </a:r>
            <a:r>
              <a:rPr lang="zh-CN" altLang="en-US" dirty="0" smtClean="0"/>
              <a:t> </a:t>
            </a:r>
            <a:r>
              <a:rPr lang="en-US" altLang="zh-CN" dirty="0" smtClean="0"/>
              <a:t>we</a:t>
            </a:r>
            <a:r>
              <a:rPr lang="zh-CN" altLang="en-US" dirty="0" smtClean="0"/>
              <a:t> </a:t>
            </a:r>
            <a:r>
              <a:rPr lang="en-US" altLang="zh-CN" dirty="0" smtClean="0"/>
              <a:t>started</a:t>
            </a:r>
            <a:r>
              <a:rPr lang="mr-IN" altLang="zh-CN" dirty="0" smtClean="0"/>
              <a:t>…</a:t>
            </a:r>
            <a:r>
              <a:rPr lang="en-US" altLang="zh-CN" dirty="0"/>
              <a:t>)</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22</a:t>
            </a:fld>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549" r="24042"/>
          <a:stretch/>
        </p:blipFill>
        <p:spPr>
          <a:xfrm>
            <a:off x="1371600" y="2151072"/>
            <a:ext cx="2362199" cy="2788920"/>
          </a:xfrm>
          <a:prstGeom prst="rect">
            <a:avLst/>
          </a:prstGeom>
        </p:spPr>
      </p:pic>
      <p:sp>
        <p:nvSpPr>
          <p:cNvPr id="10" name="TextBox 9"/>
          <p:cNvSpPr txBox="1"/>
          <p:nvPr/>
        </p:nvSpPr>
        <p:spPr>
          <a:xfrm>
            <a:off x="1219201" y="5029200"/>
            <a:ext cx="3047999" cy="1938992"/>
          </a:xfrm>
          <a:prstGeom prst="rect">
            <a:avLst/>
          </a:prstGeom>
          <a:noFill/>
        </p:spPr>
        <p:txBody>
          <a:bodyPr wrap="square" rtlCol="0">
            <a:spAutoFit/>
          </a:bodyPr>
          <a:lstStyle/>
          <a:p>
            <a:r>
              <a:rPr lang="en-US" altLang="zh-CN" dirty="0" smtClean="0">
                <a:latin typeface="+mn-lt"/>
              </a:rPr>
              <a:t>NER:</a:t>
            </a:r>
            <a:r>
              <a:rPr lang="zh-CN" altLang="en-US" dirty="0" smtClean="0">
                <a:latin typeface="+mn-lt"/>
              </a:rPr>
              <a:t> </a:t>
            </a:r>
            <a:r>
              <a:rPr lang="en-US" altLang="zh-CN" dirty="0" smtClean="0">
                <a:latin typeface="+mn-lt"/>
              </a:rPr>
              <a:t>23</a:t>
            </a:r>
            <a:r>
              <a:rPr lang="zh-CN" altLang="en-US" dirty="0">
                <a:latin typeface="+mn-lt"/>
              </a:rPr>
              <a:t> </a:t>
            </a:r>
            <a:r>
              <a:rPr lang="en-US" altLang="zh-CN" dirty="0" smtClean="0">
                <a:latin typeface="+mn-lt"/>
              </a:rPr>
              <a:t>labels</a:t>
            </a:r>
          </a:p>
          <a:p>
            <a:r>
              <a:rPr lang="en-US" altLang="zh-CN" dirty="0" smtClean="0">
                <a:latin typeface="+mn-lt"/>
              </a:rPr>
              <a:t>Entity</a:t>
            </a:r>
            <a:r>
              <a:rPr lang="zh-CN" altLang="en-US" dirty="0" smtClean="0">
                <a:latin typeface="+mn-lt"/>
              </a:rPr>
              <a:t> </a:t>
            </a:r>
            <a:r>
              <a:rPr lang="en-US" altLang="zh-CN" dirty="0" smtClean="0">
                <a:latin typeface="+mn-lt"/>
              </a:rPr>
              <a:t>linker:</a:t>
            </a:r>
            <a:r>
              <a:rPr lang="zh-CN" altLang="en-US" dirty="0" smtClean="0">
                <a:latin typeface="+mn-lt"/>
              </a:rPr>
              <a:t> </a:t>
            </a:r>
            <a:r>
              <a:rPr lang="en-US" altLang="zh-CN" dirty="0" err="1" smtClean="0">
                <a:latin typeface="+mn-lt"/>
              </a:rPr>
              <a:t>Wikifier</a:t>
            </a:r>
            <a:endParaRPr lang="en-US" altLang="zh-CN" dirty="0" smtClean="0">
              <a:latin typeface="+mn-lt"/>
            </a:endParaRPr>
          </a:p>
          <a:p>
            <a:r>
              <a:rPr lang="en-US" altLang="zh-CN" dirty="0" smtClean="0">
                <a:latin typeface="+mn-lt"/>
              </a:rPr>
              <a:t>Dataset:</a:t>
            </a:r>
            <a:r>
              <a:rPr lang="zh-CN" altLang="en-US" dirty="0" smtClean="0">
                <a:latin typeface="+mn-lt"/>
              </a:rPr>
              <a:t> </a:t>
            </a:r>
            <a:r>
              <a:rPr lang="en-US" altLang="zh-CN" dirty="0" smtClean="0">
                <a:latin typeface="+mn-lt"/>
              </a:rPr>
              <a:t>2009-2015</a:t>
            </a:r>
          </a:p>
          <a:p>
            <a:r>
              <a:rPr lang="en-US" altLang="zh-CN" dirty="0" smtClean="0">
                <a:latin typeface="+mn-lt"/>
              </a:rPr>
              <a:t>Relation</a:t>
            </a:r>
            <a:r>
              <a:rPr lang="zh-CN" altLang="en-US" dirty="0" smtClean="0">
                <a:latin typeface="+mn-lt"/>
              </a:rPr>
              <a:t> </a:t>
            </a:r>
            <a:r>
              <a:rPr lang="en-US" altLang="zh-CN" dirty="0" smtClean="0">
                <a:latin typeface="+mn-lt"/>
              </a:rPr>
              <a:t>Extractors:</a:t>
            </a:r>
            <a:r>
              <a:rPr lang="zh-CN" altLang="en-US" dirty="0" smtClean="0">
                <a:latin typeface="+mn-lt"/>
              </a:rPr>
              <a:t> </a:t>
            </a:r>
            <a:r>
              <a:rPr lang="en-US" altLang="zh-CN" dirty="0" smtClean="0">
                <a:latin typeface="+mn-lt"/>
              </a:rPr>
              <a:t>7</a:t>
            </a:r>
          </a:p>
          <a:p>
            <a:endParaRPr lang="en-US" dirty="0">
              <a:latin typeface="+mn-lt"/>
            </a:endParaRPr>
          </a:p>
        </p:txBody>
      </p:sp>
      <p:sp>
        <p:nvSpPr>
          <p:cNvPr id="13" name="TextBox 12"/>
          <p:cNvSpPr txBox="1"/>
          <p:nvPr/>
        </p:nvSpPr>
        <p:spPr>
          <a:xfrm>
            <a:off x="2057400" y="1600200"/>
            <a:ext cx="1143000" cy="461665"/>
          </a:xfrm>
          <a:prstGeom prst="rect">
            <a:avLst/>
          </a:prstGeom>
          <a:noFill/>
        </p:spPr>
        <p:txBody>
          <a:bodyPr wrap="square" rtlCol="0">
            <a:spAutoFit/>
          </a:bodyPr>
          <a:lstStyle/>
          <a:p>
            <a:r>
              <a:rPr lang="en-US" altLang="zh-CN" b="1" dirty="0" smtClean="0">
                <a:latin typeface="+mn-lt"/>
              </a:rPr>
              <a:t>English</a:t>
            </a:r>
            <a:endParaRPr lang="en-US" b="1" dirty="0">
              <a:latin typeface="+mn-lt"/>
            </a:endParaRPr>
          </a:p>
        </p:txBody>
      </p:sp>
      <p:grpSp>
        <p:nvGrpSpPr>
          <p:cNvPr id="3" name="Group 2"/>
          <p:cNvGrpSpPr/>
          <p:nvPr/>
        </p:nvGrpSpPr>
        <p:grpSpPr>
          <a:xfrm>
            <a:off x="5257800" y="1600200"/>
            <a:ext cx="2971800" cy="4998660"/>
            <a:chOff x="5257800" y="1752600"/>
            <a:chExt cx="2971800" cy="4998660"/>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2959" r="9166"/>
            <a:stretch/>
          </p:blipFill>
          <p:spPr>
            <a:xfrm>
              <a:off x="5410200" y="2286000"/>
              <a:ext cx="2362200" cy="2721076"/>
            </a:xfrm>
            <a:prstGeom prst="rect">
              <a:avLst/>
            </a:prstGeom>
          </p:spPr>
        </p:pic>
        <p:sp>
          <p:nvSpPr>
            <p:cNvPr id="12" name="TextBox 11"/>
            <p:cNvSpPr txBox="1"/>
            <p:nvPr/>
          </p:nvSpPr>
          <p:spPr>
            <a:xfrm>
              <a:off x="5257800" y="5181600"/>
              <a:ext cx="2971800" cy="1569660"/>
            </a:xfrm>
            <a:prstGeom prst="rect">
              <a:avLst/>
            </a:prstGeom>
            <a:noFill/>
          </p:spPr>
          <p:txBody>
            <a:bodyPr wrap="square" rtlCol="0">
              <a:spAutoFit/>
            </a:bodyPr>
            <a:lstStyle/>
            <a:p>
              <a:r>
                <a:rPr lang="en-US" altLang="zh-CN" dirty="0" smtClean="0">
                  <a:latin typeface="+mn-lt"/>
                </a:rPr>
                <a:t>NER:</a:t>
              </a:r>
              <a:r>
                <a:rPr lang="zh-CN" altLang="en-US" dirty="0" smtClean="0">
                  <a:latin typeface="+mn-lt"/>
                </a:rPr>
                <a:t> </a:t>
              </a:r>
              <a:r>
                <a:rPr lang="en-US" altLang="zh-CN" dirty="0">
                  <a:latin typeface="+mn-lt"/>
                </a:rPr>
                <a:t>7</a:t>
              </a:r>
              <a:r>
                <a:rPr lang="zh-CN" altLang="en-US" dirty="0" smtClean="0">
                  <a:latin typeface="+mn-lt"/>
                </a:rPr>
                <a:t> </a:t>
              </a:r>
              <a:r>
                <a:rPr lang="en-US" altLang="zh-CN" dirty="0" smtClean="0">
                  <a:latin typeface="+mn-lt"/>
                </a:rPr>
                <a:t>labels</a:t>
              </a:r>
            </a:p>
            <a:p>
              <a:r>
                <a:rPr lang="en-US" altLang="zh-CN" dirty="0" smtClean="0">
                  <a:latin typeface="+mn-lt"/>
                </a:rPr>
                <a:t>Entity</a:t>
              </a:r>
              <a:r>
                <a:rPr lang="zh-CN" altLang="en-US" dirty="0" smtClean="0">
                  <a:latin typeface="+mn-lt"/>
                </a:rPr>
                <a:t> </a:t>
              </a:r>
              <a:r>
                <a:rPr lang="en-US" altLang="zh-CN" dirty="0" smtClean="0">
                  <a:latin typeface="+mn-lt"/>
                </a:rPr>
                <a:t>linker:</a:t>
              </a:r>
              <a:r>
                <a:rPr lang="zh-CN" altLang="en-US" dirty="0" smtClean="0">
                  <a:latin typeface="+mn-lt"/>
                </a:rPr>
                <a:t> </a:t>
              </a:r>
              <a:r>
                <a:rPr lang="mr-IN" altLang="zh-CN" dirty="0" smtClean="0">
                  <a:latin typeface="+mn-lt"/>
                </a:rPr>
                <a:t>…</a:t>
              </a:r>
              <a:endParaRPr lang="en-US" altLang="zh-CN" dirty="0" smtClean="0">
                <a:latin typeface="+mn-lt"/>
              </a:endParaRPr>
            </a:p>
            <a:p>
              <a:r>
                <a:rPr lang="en-US" altLang="zh-CN" dirty="0" smtClean="0">
                  <a:latin typeface="+mn-lt"/>
                </a:rPr>
                <a:t>Dataset:</a:t>
              </a:r>
              <a:r>
                <a:rPr lang="zh-CN" altLang="en-US" dirty="0" smtClean="0">
                  <a:latin typeface="+mn-lt"/>
                </a:rPr>
                <a:t> </a:t>
              </a:r>
              <a:r>
                <a:rPr lang="mr-IN" altLang="zh-CN" dirty="0" smtClean="0">
                  <a:latin typeface="+mn-lt"/>
                </a:rPr>
                <a:t>…</a:t>
              </a:r>
              <a:endParaRPr lang="en-US" altLang="zh-CN" dirty="0" smtClean="0">
                <a:latin typeface="+mn-lt"/>
              </a:endParaRPr>
            </a:p>
            <a:p>
              <a:r>
                <a:rPr lang="en-US" altLang="zh-CN" dirty="0" smtClean="0">
                  <a:latin typeface="+mn-lt"/>
                </a:rPr>
                <a:t>Relation</a:t>
              </a:r>
              <a:r>
                <a:rPr lang="zh-CN" altLang="en-US" dirty="0" smtClean="0">
                  <a:latin typeface="+mn-lt"/>
                </a:rPr>
                <a:t> </a:t>
              </a:r>
              <a:r>
                <a:rPr lang="en-US" altLang="zh-CN" dirty="0" smtClean="0">
                  <a:latin typeface="+mn-lt"/>
                </a:rPr>
                <a:t>Extractors:</a:t>
              </a:r>
              <a:r>
                <a:rPr lang="zh-CN" altLang="en-US" dirty="0" smtClean="0">
                  <a:latin typeface="+mn-lt"/>
                </a:rPr>
                <a:t> </a:t>
              </a:r>
              <a:r>
                <a:rPr lang="en-US" altLang="zh-CN" dirty="0" smtClean="0">
                  <a:latin typeface="+mn-lt"/>
                </a:rPr>
                <a:t>0</a:t>
              </a:r>
              <a:endParaRPr lang="en-US" dirty="0">
                <a:latin typeface="+mn-lt"/>
              </a:endParaRPr>
            </a:p>
          </p:txBody>
        </p:sp>
        <p:sp>
          <p:nvSpPr>
            <p:cNvPr id="14" name="TextBox 13"/>
            <p:cNvSpPr txBox="1"/>
            <p:nvPr/>
          </p:nvSpPr>
          <p:spPr>
            <a:xfrm>
              <a:off x="5943600" y="1752600"/>
              <a:ext cx="1219200" cy="461665"/>
            </a:xfrm>
            <a:prstGeom prst="rect">
              <a:avLst/>
            </a:prstGeom>
            <a:noFill/>
          </p:spPr>
          <p:txBody>
            <a:bodyPr wrap="square" rtlCol="0">
              <a:spAutoFit/>
            </a:bodyPr>
            <a:lstStyle/>
            <a:p>
              <a:r>
                <a:rPr lang="en-US" altLang="zh-CN" b="1" dirty="0" smtClean="0">
                  <a:latin typeface="+mn-lt"/>
                </a:rPr>
                <a:t>Chinese</a:t>
              </a:r>
              <a:endParaRPr lang="en-US" b="1" dirty="0">
                <a:latin typeface="+mn-lt"/>
              </a:endParaRPr>
            </a:p>
          </p:txBody>
        </p:sp>
      </p:grpSp>
    </p:spTree>
    <p:custDataLst>
      <p:tags r:id="rId1"/>
    </p:custDataLst>
    <p:extLst>
      <p:ext uri="{BB962C8B-B14F-4D97-AF65-F5344CB8AC3E}">
        <p14:creationId xmlns:p14="http://schemas.microsoft.com/office/powerpoint/2010/main" val="677791301"/>
      </p:ext>
    </p:extLst>
  </p:cSld>
  <p:clrMapOvr>
    <a:masterClrMapping/>
  </p:clrMapOvr>
  <mc:AlternateContent xmlns:mc="http://schemas.openxmlformats.org/markup-compatibility/2006" xmlns:p14="http://schemas.microsoft.com/office/powerpoint/2010/main">
    <mc:Choice Requires="p14">
      <p:transition spd="slow" p14:dur="2000" advTm="44019"/>
    </mc:Choice>
    <mc:Fallback xmlns="">
      <p:transition spd="slow" advTm="44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Shared</a:t>
            </a:r>
            <a:r>
              <a:rPr lang="zh-CN" altLang="en-US" dirty="0"/>
              <a:t> </a:t>
            </a:r>
            <a:r>
              <a:rPr lang="en-US" altLang="zh-CN" dirty="0"/>
              <a:t>Pipeline</a:t>
            </a:r>
            <a:r>
              <a:rPr lang="zh-CN" altLang="en-US" dirty="0"/>
              <a:t> </a:t>
            </a:r>
            <a:r>
              <a:rPr lang="en-US" altLang="zh-CN" dirty="0"/>
              <a:t>&amp;</a:t>
            </a:r>
            <a:r>
              <a:rPr lang="zh-CN" altLang="en-US" dirty="0"/>
              <a:t> </a:t>
            </a:r>
            <a:r>
              <a:rPr lang="en-US" altLang="zh-CN" dirty="0"/>
              <a:t>Infrastructure</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23</a:t>
            </a:fld>
            <a:endParaRPr lang="en-US"/>
          </a:p>
        </p:txBody>
      </p:sp>
      <p:sp>
        <p:nvSpPr>
          <p:cNvPr id="5" name="Rectangle 4"/>
          <p:cNvSpPr/>
          <p:nvPr/>
        </p:nvSpPr>
        <p:spPr bwMode="auto">
          <a:xfrm>
            <a:off x="2896738" y="2197735"/>
            <a:ext cx="2667000" cy="457200"/>
          </a:xfrm>
          <a:prstGeom prst="rect">
            <a:avLst/>
          </a:prstGeom>
          <a:ln w="1905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CoreNLP</a:t>
            </a:r>
            <a:r>
              <a:rPr kumimoji="0" lang="zh-CN" altLang="en-US" sz="2000" b="0" i="0" u="none" strike="noStrike" cap="none" normalizeH="0" baseline="0" dirty="0">
                <a:ln>
                  <a:noFill/>
                </a:ln>
                <a:solidFill>
                  <a:schemeClr val="tx1"/>
                </a:solidFill>
                <a:effectLst/>
                <a:latin typeface="Lucida Sans" pitchFamily="-65" charset="0"/>
              </a:rPr>
              <a:t> </a:t>
            </a:r>
            <a:r>
              <a:rPr kumimoji="0" lang="en-US" altLang="zh-CN" sz="2000" b="0" i="0" u="none" strike="noStrike" cap="none" normalizeH="0" baseline="0" dirty="0">
                <a:ln>
                  <a:noFill/>
                </a:ln>
                <a:solidFill>
                  <a:schemeClr val="tx1"/>
                </a:solidFill>
                <a:effectLst/>
                <a:latin typeface="Lucida Sans" pitchFamily="-65" charset="0"/>
              </a:rPr>
              <a:t>Annotators</a:t>
            </a:r>
            <a:endParaRPr kumimoji="0" lang="en-US" sz="2000" b="0" i="0" u="none" strike="noStrike" cap="none" normalizeH="0" baseline="0" dirty="0">
              <a:ln>
                <a:noFill/>
              </a:ln>
              <a:solidFill>
                <a:schemeClr val="tx1"/>
              </a:solidFill>
              <a:effectLst/>
              <a:latin typeface="Lucida Sans" pitchFamily="-65" charset="0"/>
            </a:endParaRPr>
          </a:p>
        </p:txBody>
      </p:sp>
      <p:sp>
        <p:nvSpPr>
          <p:cNvPr id="8" name="Rectangle 7"/>
          <p:cNvSpPr/>
          <p:nvPr/>
        </p:nvSpPr>
        <p:spPr bwMode="auto">
          <a:xfrm>
            <a:off x="2514600" y="3199129"/>
            <a:ext cx="3434687" cy="457200"/>
          </a:xfrm>
          <a:prstGeom prst="rect">
            <a:avLst/>
          </a:prstGeom>
          <a:ln w="38100">
            <a:solidFill>
              <a:srgbClr val="A5002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A50021"/>
                </a:solidFill>
                <a:effectLst/>
                <a:latin typeface="Lucida Sans" pitchFamily="-65" charset="0"/>
              </a:rPr>
              <a:t>Entity</a:t>
            </a:r>
            <a:r>
              <a:rPr kumimoji="0" lang="zh-CN" altLang="en-US" sz="2000" b="0" i="0" u="none" strike="noStrike" cap="none" normalizeH="0" baseline="0" dirty="0">
                <a:ln>
                  <a:noFill/>
                </a:ln>
                <a:solidFill>
                  <a:srgbClr val="A50021"/>
                </a:solidFill>
                <a:effectLst/>
                <a:latin typeface="Lucida Sans" pitchFamily="-65" charset="0"/>
              </a:rPr>
              <a:t> </a:t>
            </a:r>
            <a:r>
              <a:rPr lang="en-US" altLang="zh-CN" sz="2000" dirty="0">
                <a:solidFill>
                  <a:srgbClr val="A50021"/>
                </a:solidFill>
                <a:latin typeface="Lucida Sans" pitchFamily="-65" charset="0"/>
              </a:rPr>
              <a:t>Detection</a:t>
            </a:r>
            <a:r>
              <a:rPr lang="zh-CN" altLang="en-US" sz="2000" dirty="0">
                <a:solidFill>
                  <a:srgbClr val="A50021"/>
                </a:solidFill>
                <a:latin typeface="Lucida Sans" pitchFamily="-65" charset="0"/>
              </a:rPr>
              <a:t> </a:t>
            </a:r>
            <a:r>
              <a:rPr lang="en-US" altLang="zh-CN" sz="2000" dirty="0">
                <a:solidFill>
                  <a:srgbClr val="A50021"/>
                </a:solidFill>
                <a:latin typeface="Lucida Sans" pitchFamily="-65" charset="0"/>
              </a:rPr>
              <a:t>&amp;</a:t>
            </a:r>
            <a:r>
              <a:rPr lang="zh-CN" altLang="en-US" sz="2000" dirty="0">
                <a:solidFill>
                  <a:srgbClr val="A50021"/>
                </a:solidFill>
                <a:latin typeface="Lucida Sans" pitchFamily="-65" charset="0"/>
              </a:rPr>
              <a:t> </a:t>
            </a:r>
            <a:r>
              <a:rPr lang="en-US" altLang="zh-CN" sz="2000" dirty="0">
                <a:solidFill>
                  <a:srgbClr val="A50021"/>
                </a:solidFill>
                <a:latin typeface="Lucida Sans" pitchFamily="-65" charset="0"/>
              </a:rPr>
              <a:t>Linking</a:t>
            </a:r>
            <a:endParaRPr kumimoji="0" lang="en-US" sz="2000" b="0" i="0" u="none" strike="noStrike" cap="none" normalizeH="0" baseline="0" dirty="0">
              <a:ln>
                <a:noFill/>
              </a:ln>
              <a:solidFill>
                <a:srgbClr val="A50021"/>
              </a:solidFill>
              <a:effectLst/>
              <a:latin typeface="Lucida Sans" pitchFamily="-65" charset="0"/>
            </a:endParaRPr>
          </a:p>
        </p:txBody>
      </p:sp>
      <p:sp>
        <p:nvSpPr>
          <p:cNvPr id="9" name="Rectangle 8"/>
          <p:cNvSpPr/>
          <p:nvPr/>
        </p:nvSpPr>
        <p:spPr bwMode="auto">
          <a:xfrm>
            <a:off x="2952466" y="4225924"/>
            <a:ext cx="2555544" cy="457200"/>
          </a:xfrm>
          <a:prstGeom prst="rect">
            <a:avLst/>
          </a:prstGeom>
          <a:ln w="38100">
            <a:solidFill>
              <a:srgbClr val="A5002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r>
              <a:rPr lang="en-US" altLang="zh-CN" sz="2000" dirty="0">
                <a:solidFill>
                  <a:srgbClr val="A50021"/>
                </a:solidFill>
                <a:latin typeface="Lucida Sans" pitchFamily="-65" charset="0"/>
              </a:rPr>
              <a:t>Relation</a:t>
            </a:r>
            <a:r>
              <a:rPr lang="zh-CN" altLang="en-US" sz="2000" dirty="0">
                <a:solidFill>
                  <a:srgbClr val="A50021"/>
                </a:solidFill>
                <a:latin typeface="Lucida Sans" pitchFamily="-65" charset="0"/>
              </a:rPr>
              <a:t> </a:t>
            </a:r>
            <a:r>
              <a:rPr lang="en-US" altLang="zh-CN" sz="2000" dirty="0">
                <a:solidFill>
                  <a:srgbClr val="A50021"/>
                </a:solidFill>
                <a:latin typeface="Lucida Sans" pitchFamily="-65" charset="0"/>
              </a:rPr>
              <a:t>Extractors</a:t>
            </a:r>
            <a:endParaRPr lang="en-US" sz="2000" dirty="0">
              <a:solidFill>
                <a:srgbClr val="A50021"/>
              </a:solidFill>
              <a:latin typeface="Lucida Sans" pitchFamily="-65" charset="0"/>
            </a:endParaRPr>
          </a:p>
        </p:txBody>
      </p:sp>
      <p:sp>
        <p:nvSpPr>
          <p:cNvPr id="11" name="Rectangle 10"/>
          <p:cNvSpPr/>
          <p:nvPr/>
        </p:nvSpPr>
        <p:spPr bwMode="auto">
          <a:xfrm>
            <a:off x="3142966" y="5293415"/>
            <a:ext cx="2174544"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Lucida Sans" pitchFamily="-65" charset="0"/>
              </a:rPr>
              <a:t>Post-processors</a:t>
            </a:r>
            <a:endParaRPr kumimoji="0" lang="en-US" sz="2000" b="0" i="0" u="none" strike="noStrike" cap="none" normalizeH="0" baseline="0" dirty="0">
              <a:ln>
                <a:noFill/>
              </a:ln>
              <a:solidFill>
                <a:schemeClr val="tx1"/>
              </a:solidFill>
              <a:effectLst/>
              <a:latin typeface="Lucida Sans" pitchFamily="-65"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94289"/>
            <a:ext cx="1816496" cy="1816496"/>
          </a:xfrm>
          <a:prstGeom prst="rect">
            <a:avLst/>
          </a:prstGeom>
        </p:spPr>
      </p:pic>
      <p:cxnSp>
        <p:nvCxnSpPr>
          <p:cNvPr id="16" name="Straight Arrow Connector 15"/>
          <p:cNvCxnSpPr>
            <a:endCxn id="5" idx="1"/>
          </p:cNvCxnSpPr>
          <p:nvPr/>
        </p:nvCxnSpPr>
        <p:spPr bwMode="auto">
          <a:xfrm>
            <a:off x="1822783" y="2426335"/>
            <a:ext cx="1073955" cy="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4" name="Straight Arrow Connector 23"/>
          <p:cNvCxnSpPr/>
          <p:nvPr/>
        </p:nvCxnSpPr>
        <p:spPr bwMode="auto">
          <a:xfrm>
            <a:off x="1822783" y="2426335"/>
            <a:ext cx="691817" cy="1002665"/>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7" name="Straight Arrow Connector 26"/>
          <p:cNvCxnSpPr>
            <a:stCxn id="11" idx="3"/>
            <a:endCxn id="7" idx="1"/>
          </p:cNvCxnSpPr>
          <p:nvPr/>
        </p:nvCxnSpPr>
        <p:spPr bwMode="auto">
          <a:xfrm flipV="1">
            <a:off x="5317510" y="3702537"/>
            <a:ext cx="1083290" cy="1819478"/>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sp>
        <p:nvSpPr>
          <p:cNvPr id="34" name="TextBox 33"/>
          <p:cNvSpPr txBox="1"/>
          <p:nvPr/>
        </p:nvSpPr>
        <p:spPr>
          <a:xfrm>
            <a:off x="3094892" y="-199292"/>
            <a:ext cx="184731" cy="369332"/>
          </a:xfrm>
          <a:prstGeom prst="rect">
            <a:avLst/>
          </a:prstGeom>
          <a:noFill/>
        </p:spPr>
        <p:txBody>
          <a:bodyPr wrap="none" rtlCol="0">
            <a:spAutoFit/>
          </a:bodyPr>
          <a:lstStyle/>
          <a:p>
            <a:endParaRPr lang="en-US" sz="1800" dirty="0">
              <a:latin typeface="+mn-lt"/>
            </a:endParaRPr>
          </a:p>
        </p:txBody>
      </p:sp>
      <p:cxnSp>
        <p:nvCxnSpPr>
          <p:cNvPr id="53" name="Straight Arrow Connector 52"/>
          <p:cNvCxnSpPr>
            <a:stCxn id="5" idx="3"/>
            <a:endCxn id="7" idx="1"/>
          </p:cNvCxnSpPr>
          <p:nvPr/>
        </p:nvCxnSpPr>
        <p:spPr bwMode="auto">
          <a:xfrm>
            <a:off x="5563738" y="2426335"/>
            <a:ext cx="837062" cy="1276202"/>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56" name="Straight Arrow Connector 55"/>
          <p:cNvCxnSpPr>
            <a:stCxn id="8" idx="3"/>
            <a:endCxn id="7" idx="1"/>
          </p:cNvCxnSpPr>
          <p:nvPr/>
        </p:nvCxnSpPr>
        <p:spPr bwMode="auto">
          <a:xfrm>
            <a:off x="5949287" y="3427729"/>
            <a:ext cx="451513" cy="274808"/>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59" name="Straight Arrow Connector 58"/>
          <p:cNvCxnSpPr>
            <a:stCxn id="9" idx="3"/>
            <a:endCxn id="7" idx="1"/>
          </p:cNvCxnSpPr>
          <p:nvPr/>
        </p:nvCxnSpPr>
        <p:spPr bwMode="auto">
          <a:xfrm flipV="1">
            <a:off x="5508010" y="3702537"/>
            <a:ext cx="892790" cy="751987"/>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triangle"/>
          </a:ln>
          <a:effectLst/>
        </p:spPr>
      </p:cxn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19" y="1816932"/>
            <a:ext cx="1216264" cy="1216264"/>
          </a:xfrm>
          <a:prstGeom prst="rect">
            <a:avLst/>
          </a:prstGeom>
        </p:spPr>
      </p:pic>
      <p:sp>
        <p:nvSpPr>
          <p:cNvPr id="115" name="Rectangle 114"/>
          <p:cNvSpPr/>
          <p:nvPr/>
        </p:nvSpPr>
        <p:spPr bwMode="auto">
          <a:xfrm>
            <a:off x="6376365" y="5407715"/>
            <a:ext cx="1840931" cy="457200"/>
          </a:xfrm>
          <a:prstGeom prst="rect">
            <a:avLst/>
          </a:prstGeom>
          <a:ln w="1905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Lucida Sans" pitchFamily="-65" charset="0"/>
              </a:rPr>
              <a:t>Error analysis</a:t>
            </a:r>
            <a:endParaRPr kumimoji="0" lang="en-US" sz="2000" b="0" i="0" u="none" strike="noStrike" cap="none" normalizeH="0" baseline="0" dirty="0">
              <a:ln>
                <a:noFill/>
              </a:ln>
              <a:solidFill>
                <a:schemeClr val="tx1"/>
              </a:solidFill>
              <a:effectLst/>
              <a:latin typeface="Lucida Sans" pitchFamily="-65" charset="0"/>
            </a:endParaRPr>
          </a:p>
        </p:txBody>
      </p:sp>
      <p:cxnSp>
        <p:nvCxnSpPr>
          <p:cNvPr id="117" name="Straight Arrow Connector 116"/>
          <p:cNvCxnSpPr>
            <a:stCxn id="115" idx="0"/>
            <a:endCxn id="7" idx="2"/>
          </p:cNvCxnSpPr>
          <p:nvPr/>
        </p:nvCxnSpPr>
        <p:spPr bwMode="auto">
          <a:xfrm flipV="1">
            <a:off x="7296831" y="4610785"/>
            <a:ext cx="12217" cy="79693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cxnSp>
        <p:nvCxnSpPr>
          <p:cNvPr id="126" name="Straight Arrow Connector 125"/>
          <p:cNvCxnSpPr>
            <a:endCxn id="11" idx="2"/>
          </p:cNvCxnSpPr>
          <p:nvPr/>
        </p:nvCxnSpPr>
        <p:spPr bwMode="auto">
          <a:xfrm flipH="1" flipV="1">
            <a:off x="4230238" y="5750615"/>
            <a:ext cx="3095" cy="650185"/>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spTree>
    <p:extLst>
      <p:ext uri="{BB962C8B-B14F-4D97-AF65-F5344CB8AC3E}">
        <p14:creationId xmlns:p14="http://schemas.microsoft.com/office/powerpoint/2010/main" val="1265331968"/>
      </p:ext>
    </p:extLst>
  </p:cSld>
  <p:clrMapOvr>
    <a:masterClrMapping/>
  </p:clrMapOvr>
  <mc:AlternateContent xmlns:mc="http://schemas.openxmlformats.org/markup-compatibility/2006" xmlns:p14="http://schemas.microsoft.com/office/powerpoint/2010/main">
    <mc:Choice Requires="p14">
      <p:transition spd="slow" p14:dur="2000" advTm="46103"/>
    </mc:Choice>
    <mc:Fallback xmlns="">
      <p:transition spd="slow" advTm="4610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Chinese NER System</a:t>
            </a:r>
            <a:endParaRPr lang="en-US" dirty="0"/>
          </a:p>
        </p:txBody>
      </p:sp>
      <p:sp>
        <p:nvSpPr>
          <p:cNvPr id="3" name="Content Placeholder 2"/>
          <p:cNvSpPr>
            <a:spLocks noGrp="1"/>
          </p:cNvSpPr>
          <p:nvPr>
            <p:ph idx="1"/>
          </p:nvPr>
        </p:nvSpPr>
        <p:spPr/>
        <p:txBody>
          <a:bodyPr/>
          <a:lstStyle/>
          <a:p>
            <a:r>
              <a:rPr lang="en-US" altLang="zh-CN" dirty="0" smtClean="0"/>
              <a:t>Retrained</a:t>
            </a:r>
            <a:r>
              <a:rPr lang="zh-CN" altLang="en-US" dirty="0" smtClean="0"/>
              <a:t> </a:t>
            </a:r>
            <a:r>
              <a:rPr lang="en-US" altLang="zh-CN" dirty="0" smtClean="0">
                <a:solidFill>
                  <a:srgbClr val="A50021"/>
                </a:solidFill>
              </a:rPr>
              <a:t>CRF-based</a:t>
            </a:r>
            <a:r>
              <a:rPr lang="zh-CN" altLang="en-US" dirty="0" smtClean="0">
                <a:solidFill>
                  <a:srgbClr val="A50021"/>
                </a:solidFill>
              </a:rPr>
              <a:t> </a:t>
            </a:r>
            <a:r>
              <a:rPr lang="en-US" altLang="zh-CN" dirty="0" smtClean="0">
                <a:solidFill>
                  <a:srgbClr val="A50021"/>
                </a:solidFill>
              </a:rPr>
              <a:t>NER</a:t>
            </a:r>
            <a:r>
              <a:rPr lang="zh-CN" altLang="en-US" dirty="0" smtClean="0">
                <a:solidFill>
                  <a:srgbClr val="A50021"/>
                </a:solidFill>
              </a:rPr>
              <a:t> </a:t>
            </a:r>
            <a:r>
              <a:rPr lang="en-US" altLang="zh-CN" dirty="0" smtClean="0"/>
              <a:t>(Stanford</a:t>
            </a:r>
            <a:r>
              <a:rPr lang="zh-CN" altLang="en-US" dirty="0" smtClean="0"/>
              <a:t> </a:t>
            </a:r>
            <a:r>
              <a:rPr lang="en-US" altLang="zh-CN" dirty="0" err="1" smtClean="0"/>
              <a:t>CoreNLP</a:t>
            </a:r>
            <a:r>
              <a:rPr lang="en-US" altLang="zh-CN" dirty="0" smtClean="0"/>
              <a:t>)</a:t>
            </a:r>
          </a:p>
          <a:p>
            <a:pPr lvl="1"/>
            <a:r>
              <a:rPr lang="en-US" altLang="zh-CN" dirty="0" smtClean="0"/>
              <a:t>Augment</a:t>
            </a:r>
            <a:r>
              <a:rPr lang="zh-CN" altLang="en-US" dirty="0" smtClean="0"/>
              <a:t> </a:t>
            </a:r>
            <a:r>
              <a:rPr lang="en-US" altLang="zh-CN" dirty="0" smtClean="0"/>
              <a:t>OntoNotes5</a:t>
            </a:r>
            <a:r>
              <a:rPr lang="zh-CN" altLang="en-US" dirty="0" smtClean="0"/>
              <a:t> </a:t>
            </a:r>
            <a:r>
              <a:rPr lang="en-US" altLang="zh-CN" dirty="0" smtClean="0"/>
              <a:t>by </a:t>
            </a:r>
            <a:r>
              <a:rPr lang="en-US" altLang="zh-CN" dirty="0"/>
              <a:t>substituting in 450 additional Chinese</a:t>
            </a:r>
            <a:r>
              <a:rPr lang="zh-CN" altLang="en-US" dirty="0"/>
              <a:t> </a:t>
            </a:r>
            <a:r>
              <a:rPr lang="en-US" altLang="zh-CN" dirty="0" smtClean="0"/>
              <a:t>names</a:t>
            </a:r>
          </a:p>
          <a:p>
            <a:r>
              <a:rPr lang="en-US" altLang="zh-CN" dirty="0" smtClean="0"/>
              <a:t>Tuned</a:t>
            </a:r>
            <a:r>
              <a:rPr lang="zh-CN" altLang="en-US" dirty="0" smtClean="0"/>
              <a:t> </a:t>
            </a:r>
            <a:r>
              <a:rPr lang="en-US" altLang="zh-CN" dirty="0"/>
              <a:t>for</a:t>
            </a:r>
            <a:r>
              <a:rPr lang="zh-CN" altLang="en-US" dirty="0"/>
              <a:t> </a:t>
            </a:r>
            <a:r>
              <a:rPr lang="en-US" altLang="zh-CN" dirty="0"/>
              <a:t>better</a:t>
            </a:r>
            <a:r>
              <a:rPr lang="zh-CN" altLang="en-US" dirty="0"/>
              <a:t> </a:t>
            </a:r>
            <a:r>
              <a:rPr lang="en-US" altLang="zh-CN" dirty="0"/>
              <a:t>recognition</a:t>
            </a:r>
            <a:r>
              <a:rPr lang="zh-CN" altLang="en-US" dirty="0"/>
              <a:t> </a:t>
            </a:r>
            <a:r>
              <a:rPr lang="en-US" altLang="zh-CN" dirty="0"/>
              <a:t>of</a:t>
            </a:r>
            <a:r>
              <a:rPr lang="zh-CN" altLang="en-US" dirty="0"/>
              <a:t> </a:t>
            </a:r>
            <a:r>
              <a:rPr lang="en-US" altLang="zh-CN" dirty="0" smtClean="0"/>
              <a:t>(rare)</a:t>
            </a:r>
            <a:r>
              <a:rPr lang="zh-CN" altLang="en-US" dirty="0" smtClean="0"/>
              <a:t> </a:t>
            </a:r>
            <a:r>
              <a:rPr lang="en-US" altLang="zh-CN" dirty="0" smtClean="0"/>
              <a:t>Chinese</a:t>
            </a:r>
            <a:r>
              <a:rPr lang="zh-CN" altLang="en-US" dirty="0" smtClean="0"/>
              <a:t> </a:t>
            </a:r>
            <a:r>
              <a:rPr lang="en-US" altLang="zh-CN" dirty="0"/>
              <a:t>names</a:t>
            </a:r>
          </a:p>
          <a:p>
            <a:r>
              <a:rPr lang="en-US" altLang="zh-CN" b="1" dirty="0" smtClean="0">
                <a:solidFill>
                  <a:srgbClr val="00B050"/>
                </a:solidFill>
              </a:rPr>
              <a:t>+1.9</a:t>
            </a:r>
            <a:r>
              <a:rPr lang="zh-CN" altLang="en-US" dirty="0" smtClean="0">
                <a:solidFill>
                  <a:srgbClr val="00B050"/>
                </a:solidFill>
              </a:rPr>
              <a:t> </a:t>
            </a:r>
            <a:r>
              <a:rPr lang="en-US" altLang="zh-CN" dirty="0" smtClean="0"/>
              <a:t>F1</a:t>
            </a:r>
            <a:r>
              <a:rPr lang="zh-CN" altLang="en-US" dirty="0" smtClean="0"/>
              <a:t> </a:t>
            </a:r>
            <a:r>
              <a:rPr lang="en-US" altLang="zh-CN" dirty="0" smtClean="0"/>
              <a:t>on</a:t>
            </a:r>
            <a:r>
              <a:rPr lang="zh-CN" altLang="en-US" dirty="0" smtClean="0"/>
              <a:t> </a:t>
            </a:r>
            <a:r>
              <a:rPr lang="en-US" altLang="zh-CN" dirty="0" smtClean="0"/>
              <a:t>EDL2015</a:t>
            </a:r>
            <a:r>
              <a:rPr lang="zh-CN" altLang="en-US" dirty="0" smtClean="0"/>
              <a:t> </a:t>
            </a:r>
            <a:r>
              <a:rPr lang="en-US" altLang="zh-CN" dirty="0" smtClean="0"/>
              <a:t>evaluation</a:t>
            </a:r>
            <a:r>
              <a:rPr lang="zh-CN" altLang="en-US" dirty="0" smtClean="0"/>
              <a:t> </a:t>
            </a:r>
            <a:r>
              <a:rPr lang="en-US" altLang="zh-CN" dirty="0"/>
              <a:t>data</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24</a:t>
            </a:fld>
            <a:endParaRPr lang="en-US"/>
          </a:p>
        </p:txBody>
      </p:sp>
    </p:spTree>
    <p:extLst>
      <p:ext uri="{BB962C8B-B14F-4D97-AF65-F5344CB8AC3E}">
        <p14:creationId xmlns:p14="http://schemas.microsoft.com/office/powerpoint/2010/main" val="801217015"/>
      </p:ext>
    </p:extLst>
  </p:cSld>
  <p:clrMapOvr>
    <a:masterClrMapping/>
  </p:clrMapOvr>
  <mc:AlternateContent xmlns:mc="http://schemas.openxmlformats.org/markup-compatibility/2006" xmlns:p14="http://schemas.microsoft.com/office/powerpoint/2010/main">
    <mc:Choice Requires="p14">
      <p:transition spd="slow" p14:dur="2000" advTm="71171"/>
    </mc:Choice>
    <mc:Fallback xmlns="">
      <p:transition spd="slow" advTm="7117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Chinese NER System</a:t>
            </a:r>
            <a:endParaRPr lang="en-US" dirty="0"/>
          </a:p>
        </p:txBody>
      </p:sp>
      <p:sp>
        <p:nvSpPr>
          <p:cNvPr id="3" name="Content Placeholder 2"/>
          <p:cNvSpPr>
            <a:spLocks noGrp="1"/>
          </p:cNvSpPr>
          <p:nvPr>
            <p:ph idx="1"/>
          </p:nvPr>
        </p:nvSpPr>
        <p:spPr/>
        <p:txBody>
          <a:bodyPr/>
          <a:lstStyle/>
          <a:p>
            <a:r>
              <a:rPr lang="en-US" dirty="0" smtClean="0"/>
              <a:t>Brand new </a:t>
            </a:r>
            <a:r>
              <a:rPr lang="en-US" dirty="0" smtClean="0">
                <a:solidFill>
                  <a:srgbClr val="A50021"/>
                </a:solidFill>
              </a:rPr>
              <a:t>rule-based </a:t>
            </a:r>
            <a:r>
              <a:rPr lang="en-US" dirty="0">
                <a:solidFill>
                  <a:srgbClr val="A50021"/>
                </a:solidFill>
              </a:rPr>
              <a:t>Chinese </a:t>
            </a:r>
            <a:r>
              <a:rPr lang="en-US" dirty="0" smtClean="0">
                <a:solidFill>
                  <a:srgbClr val="A50021"/>
                </a:solidFill>
              </a:rPr>
              <a:t>numeric NER</a:t>
            </a:r>
          </a:p>
          <a:p>
            <a:pPr lvl="1"/>
            <a:r>
              <a:rPr lang="en-US" altLang="zh-CN" dirty="0" smtClean="0"/>
              <a:t>Use</a:t>
            </a:r>
            <a:r>
              <a:rPr lang="zh-CN" altLang="en-US" dirty="0" smtClean="0"/>
              <a:t> </a:t>
            </a:r>
            <a:r>
              <a:rPr lang="en-US" altLang="zh-CN" dirty="0" smtClean="0"/>
              <a:t>normalized</a:t>
            </a:r>
            <a:r>
              <a:rPr lang="zh-CN" altLang="en-US" dirty="0" smtClean="0"/>
              <a:t> </a:t>
            </a:r>
            <a:r>
              <a:rPr lang="en-US" altLang="zh-CN" dirty="0"/>
              <a:t>A</a:t>
            </a:r>
            <a:r>
              <a:rPr lang="en-US" altLang="zh-CN" dirty="0" smtClean="0"/>
              <a:t>rabic</a:t>
            </a:r>
            <a:r>
              <a:rPr lang="zh-CN" altLang="en-US" dirty="0" smtClean="0"/>
              <a:t> </a:t>
            </a:r>
            <a:r>
              <a:rPr lang="en-US" altLang="zh-CN" dirty="0" smtClean="0"/>
              <a:t>numerals</a:t>
            </a:r>
            <a:r>
              <a:rPr lang="zh-CN" altLang="en-US" dirty="0" smtClean="0"/>
              <a:t> </a:t>
            </a:r>
            <a:r>
              <a:rPr lang="en-US" altLang="zh-CN" dirty="0" smtClean="0"/>
              <a:t>as</a:t>
            </a:r>
            <a:r>
              <a:rPr lang="zh-CN" altLang="en-US" dirty="0" smtClean="0"/>
              <a:t> </a:t>
            </a:r>
            <a:r>
              <a:rPr lang="en-US" altLang="zh-CN" dirty="0" smtClean="0"/>
              <a:t>entity</a:t>
            </a:r>
            <a:r>
              <a:rPr lang="zh-CN" altLang="en-US" dirty="0" smtClean="0"/>
              <a:t> </a:t>
            </a:r>
            <a:r>
              <a:rPr lang="en-US" altLang="zh-CN" dirty="0" smtClean="0"/>
              <a:t>links</a:t>
            </a:r>
          </a:p>
          <a:p>
            <a:endParaRPr lang="en-US" dirty="0" smtClean="0"/>
          </a:p>
          <a:p>
            <a:r>
              <a:rPr lang="en-US" dirty="0" smtClean="0"/>
              <a:t>Brand </a:t>
            </a:r>
            <a:r>
              <a:rPr lang="en-US" dirty="0"/>
              <a:t>new </a:t>
            </a:r>
            <a:r>
              <a:rPr lang="en-US" dirty="0">
                <a:solidFill>
                  <a:srgbClr val="A50021"/>
                </a:solidFill>
              </a:rPr>
              <a:t>gazetteer-based fine-grained NE</a:t>
            </a:r>
            <a:r>
              <a:rPr lang="en-US" altLang="zh-CN" dirty="0">
                <a:solidFill>
                  <a:srgbClr val="A50021"/>
                </a:solidFill>
              </a:rPr>
              <a:t>R</a:t>
            </a:r>
            <a:endParaRPr lang="en-US" dirty="0">
              <a:solidFill>
                <a:srgbClr val="A50021"/>
              </a:solidFill>
            </a:endParaRPr>
          </a:p>
          <a:p>
            <a:pPr lvl="1"/>
            <a:r>
              <a:rPr lang="en-US" altLang="zh-CN" dirty="0" smtClean="0"/>
              <a:t>NER</a:t>
            </a:r>
            <a:r>
              <a:rPr lang="zh-CN" altLang="en-US" dirty="0" smtClean="0"/>
              <a:t> </a:t>
            </a:r>
            <a:r>
              <a:rPr lang="en-US" altLang="zh-CN" dirty="0" smtClean="0"/>
              <a:t>as</a:t>
            </a:r>
            <a:r>
              <a:rPr lang="zh-CN" altLang="en-US" dirty="0" smtClean="0"/>
              <a:t> </a:t>
            </a:r>
            <a:r>
              <a:rPr lang="en-US" altLang="zh-CN" dirty="0" err="1" smtClean="0"/>
              <a:t>TokensRegex</a:t>
            </a:r>
            <a:r>
              <a:rPr lang="zh-CN" altLang="en-US" dirty="0" smtClean="0"/>
              <a:t> </a:t>
            </a:r>
            <a:r>
              <a:rPr lang="en-US" altLang="zh-CN" dirty="0" smtClean="0"/>
              <a:t>patterns</a:t>
            </a:r>
          </a:p>
          <a:p>
            <a:pPr lvl="1"/>
            <a:endParaRPr lang="en-US" altLang="zh-CN" dirty="0" smtClean="0"/>
          </a:p>
          <a:p>
            <a:pPr lvl="1"/>
            <a:endParaRPr lang="en-US" altLang="zh-CN"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25</a:t>
            </a:fld>
            <a:endParaRPr lang="en-US"/>
          </a:p>
        </p:txBody>
      </p:sp>
      <p:sp>
        <p:nvSpPr>
          <p:cNvPr id="10" name="Rectangle 9"/>
          <p:cNvSpPr/>
          <p:nvPr/>
        </p:nvSpPr>
        <p:spPr>
          <a:xfrm>
            <a:off x="3849292" y="4572000"/>
            <a:ext cx="1269555" cy="892552"/>
          </a:xfrm>
          <a:prstGeom prst="rect">
            <a:avLst/>
          </a:prstGeom>
        </p:spPr>
        <p:txBody>
          <a:bodyPr wrap="square">
            <a:spAutoFit/>
          </a:bodyPr>
          <a:lstStyle/>
          <a:p>
            <a:r>
              <a:rPr lang="en-US" sz="2800" b="1" dirty="0">
                <a:solidFill>
                  <a:srgbClr val="A50021"/>
                </a:solidFill>
              </a:rPr>
              <a:t>22</a:t>
            </a:r>
            <a:r>
              <a:rPr lang="en-US" sz="2800" dirty="0">
                <a:solidFill>
                  <a:srgbClr val="A50021"/>
                </a:solidFill>
              </a:rPr>
              <a:t> </a:t>
            </a:r>
            <a:r>
              <a:rPr lang="en-US" dirty="0">
                <a:solidFill>
                  <a:srgbClr val="A50021"/>
                </a:solidFill>
              </a:rPr>
              <a:t>labels!</a:t>
            </a:r>
          </a:p>
        </p:txBody>
      </p:sp>
    </p:spTree>
    <p:custDataLst>
      <p:tags r:id="rId1"/>
    </p:custDataLst>
    <p:extLst>
      <p:ext uri="{BB962C8B-B14F-4D97-AF65-F5344CB8AC3E}">
        <p14:creationId xmlns:p14="http://schemas.microsoft.com/office/powerpoint/2010/main" val="1331904415"/>
      </p:ext>
    </p:extLst>
  </p:cSld>
  <p:clrMapOvr>
    <a:masterClrMapping/>
  </p:clrMapOvr>
  <mc:AlternateContent xmlns:mc="http://schemas.openxmlformats.org/markup-compatibility/2006" xmlns:p14="http://schemas.microsoft.com/office/powerpoint/2010/main">
    <mc:Choice Requires="p14">
      <p:transition spd="slow" p14:dur="2000" advTm="45583"/>
    </mc:Choice>
    <mc:Fallback xmlns="">
      <p:transition spd="slow" advTm="45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Simple</a:t>
            </a:r>
            <a:r>
              <a:rPr lang="zh-CN" altLang="en-US" dirty="0" smtClean="0"/>
              <a:t> </a:t>
            </a:r>
            <a:r>
              <a:rPr lang="en-US" altLang="zh-CN" dirty="0"/>
              <a:t>Chinese</a:t>
            </a:r>
            <a:r>
              <a:rPr lang="zh-CN" altLang="en-US" dirty="0"/>
              <a:t> </a:t>
            </a:r>
            <a:r>
              <a:rPr lang="en-US" altLang="zh-CN" dirty="0"/>
              <a:t>Entity</a:t>
            </a:r>
            <a:r>
              <a:rPr lang="zh-CN" altLang="en-US" dirty="0"/>
              <a:t> </a:t>
            </a:r>
            <a:r>
              <a:rPr lang="en-US" altLang="zh-CN" dirty="0"/>
              <a:t>Linker</a:t>
            </a:r>
            <a:endParaRPr lang="en-US" dirty="0"/>
          </a:p>
        </p:txBody>
      </p:sp>
      <p:sp>
        <p:nvSpPr>
          <p:cNvPr id="3" name="Content Placeholder 2"/>
          <p:cNvSpPr>
            <a:spLocks noGrp="1"/>
          </p:cNvSpPr>
          <p:nvPr>
            <p:ph idx="1"/>
          </p:nvPr>
        </p:nvSpPr>
        <p:spPr/>
        <p:txBody>
          <a:bodyPr/>
          <a:lstStyle/>
          <a:p>
            <a:r>
              <a:rPr lang="en-US" altLang="zh-CN" dirty="0"/>
              <a:t>Entity</a:t>
            </a:r>
            <a:r>
              <a:rPr lang="zh-CN" altLang="en-US" dirty="0"/>
              <a:t> </a:t>
            </a:r>
            <a:r>
              <a:rPr lang="en-US" altLang="zh-CN" dirty="0"/>
              <a:t>linking</a:t>
            </a:r>
            <a:r>
              <a:rPr lang="zh-CN" altLang="en-US" dirty="0"/>
              <a:t> </a:t>
            </a:r>
            <a:r>
              <a:rPr lang="en-US" altLang="zh-CN" dirty="0"/>
              <a:t>with</a:t>
            </a:r>
            <a:r>
              <a:rPr lang="zh-CN" altLang="en-US" dirty="0"/>
              <a:t> </a:t>
            </a:r>
            <a:r>
              <a:rPr lang="en-US" altLang="zh-CN" dirty="0"/>
              <a:t>Chinese</a:t>
            </a:r>
            <a:r>
              <a:rPr lang="zh-CN" altLang="en-US" dirty="0"/>
              <a:t> </a:t>
            </a:r>
            <a:r>
              <a:rPr lang="en-US" altLang="zh-CN" dirty="0" err="1" smtClean="0">
                <a:solidFill>
                  <a:srgbClr val="A50021"/>
                </a:solidFill>
              </a:rPr>
              <a:t>Wikidict</a:t>
            </a:r>
            <a:r>
              <a:rPr lang="en-US" altLang="zh-CN" dirty="0" smtClean="0">
                <a:solidFill>
                  <a:srgbClr val="A50021"/>
                </a:solidFill>
              </a:rPr>
              <a:t> </a:t>
            </a:r>
            <a:r>
              <a:rPr lang="en-US" altLang="zh-CN" dirty="0" smtClean="0">
                <a:solidFill>
                  <a:schemeClr val="accent4"/>
                </a:solidFill>
              </a:rPr>
              <a:t>[</a:t>
            </a:r>
            <a:r>
              <a:rPr lang="en-US" altLang="zh-CN" dirty="0" err="1" smtClean="0">
                <a:solidFill>
                  <a:schemeClr val="accent4"/>
                </a:solidFill>
              </a:rPr>
              <a:t>Spitkovsky</a:t>
            </a:r>
            <a:r>
              <a:rPr lang="en-US" altLang="zh-CN" dirty="0" smtClean="0">
                <a:solidFill>
                  <a:schemeClr val="accent4"/>
                </a:solidFill>
              </a:rPr>
              <a:t> &amp; Chang 2012]</a:t>
            </a:r>
            <a:endParaRPr lang="en-US" altLang="zh-CN" dirty="0">
              <a:solidFill>
                <a:schemeClr val="accent4"/>
              </a:solidFill>
            </a:endParaRPr>
          </a:p>
          <a:p>
            <a:pPr lvl="1"/>
            <a:r>
              <a:rPr lang="en-US" dirty="0"/>
              <a:t>Simple, context-free mapping of strings to </a:t>
            </a:r>
            <a:r>
              <a:rPr lang="en-US" altLang="zh-CN" dirty="0"/>
              <a:t>W</a:t>
            </a:r>
            <a:r>
              <a:rPr lang="en-US" dirty="0" smtClean="0"/>
              <a:t>ikipedia </a:t>
            </a:r>
            <a:r>
              <a:rPr lang="en-US" dirty="0"/>
              <a:t>pages with </a:t>
            </a:r>
            <a:r>
              <a:rPr lang="en-US" dirty="0" smtClean="0"/>
              <a:t>likelihood</a:t>
            </a:r>
            <a:endParaRPr lang="en-US" altLang="zh-CN" dirty="0" smtClean="0"/>
          </a:p>
          <a:p>
            <a:pPr lvl="1"/>
            <a:r>
              <a:rPr lang="en-US" altLang="zh-CN" dirty="0" smtClean="0"/>
              <a:t>Uses</a:t>
            </a:r>
            <a:r>
              <a:rPr lang="zh-CN" altLang="en-US" dirty="0" smtClean="0"/>
              <a:t> </a:t>
            </a:r>
            <a:r>
              <a:rPr lang="en-US" altLang="zh-CN" dirty="0"/>
              <a:t>Wikipedia</a:t>
            </a:r>
            <a:r>
              <a:rPr lang="zh-CN" altLang="en-US" dirty="0"/>
              <a:t> </a:t>
            </a:r>
            <a:r>
              <a:rPr lang="en-US" altLang="zh-CN" dirty="0" smtClean="0"/>
              <a:t>URL</a:t>
            </a:r>
            <a:r>
              <a:rPr lang="zh-CN" altLang="en-US" dirty="0" smtClean="0"/>
              <a:t> </a:t>
            </a:r>
            <a:r>
              <a:rPr lang="en-US" altLang="zh-CN" dirty="0"/>
              <a:t>as</a:t>
            </a:r>
            <a:r>
              <a:rPr lang="zh-CN" altLang="en-US" dirty="0"/>
              <a:t> </a:t>
            </a:r>
            <a:r>
              <a:rPr lang="en-US" altLang="zh-CN" dirty="0"/>
              <a:t>linked</a:t>
            </a:r>
            <a:r>
              <a:rPr lang="zh-CN" altLang="en-US" dirty="0"/>
              <a:t> </a:t>
            </a:r>
            <a:r>
              <a:rPr lang="en-US" altLang="zh-CN" dirty="0"/>
              <a:t>entity</a:t>
            </a:r>
            <a:r>
              <a:rPr lang="zh-CN" altLang="en-US" dirty="0"/>
              <a:t> </a:t>
            </a:r>
            <a:r>
              <a:rPr lang="en-US" altLang="zh-CN" dirty="0"/>
              <a:t>name</a:t>
            </a:r>
          </a:p>
          <a:p>
            <a:pPr lvl="2"/>
            <a:r>
              <a:rPr lang="en-US" altLang="zh-CN" sz="2400" dirty="0"/>
              <a:t>Same</a:t>
            </a:r>
            <a:r>
              <a:rPr lang="zh-CN" altLang="en-US" sz="2400" dirty="0"/>
              <a:t> </a:t>
            </a:r>
            <a:r>
              <a:rPr lang="en-US" altLang="zh-CN" sz="2400" dirty="0"/>
              <a:t>as</a:t>
            </a:r>
            <a:r>
              <a:rPr lang="zh-CN" altLang="en-US" sz="2400" dirty="0"/>
              <a:t> </a:t>
            </a:r>
            <a:r>
              <a:rPr lang="en-US" altLang="zh-CN" sz="2400" dirty="0"/>
              <a:t>English</a:t>
            </a:r>
            <a:r>
              <a:rPr lang="zh-CN" altLang="en-US" sz="2400" dirty="0"/>
              <a:t> </a:t>
            </a:r>
            <a:r>
              <a:rPr lang="en-US" altLang="zh-CN" sz="2400" dirty="0"/>
              <a:t>system</a:t>
            </a:r>
          </a:p>
          <a:p>
            <a:pPr lvl="2"/>
            <a:r>
              <a:rPr lang="en-US" altLang="zh-CN" sz="2400" dirty="0" smtClean="0"/>
              <a:t>Enables</a:t>
            </a:r>
            <a:r>
              <a:rPr lang="zh-CN" altLang="en-US" sz="2400" dirty="0" smtClean="0"/>
              <a:t> </a:t>
            </a:r>
            <a:r>
              <a:rPr lang="en-US" altLang="zh-CN" sz="2400" dirty="0"/>
              <a:t>shared</a:t>
            </a:r>
            <a:r>
              <a:rPr lang="zh-CN" altLang="en-US" sz="2400" dirty="0"/>
              <a:t> </a:t>
            </a:r>
            <a:r>
              <a:rPr lang="en-US" altLang="zh-CN" sz="2400" dirty="0"/>
              <a:t>use</a:t>
            </a:r>
            <a:r>
              <a:rPr lang="zh-CN" altLang="en-US" sz="2400" dirty="0"/>
              <a:t> </a:t>
            </a:r>
            <a:r>
              <a:rPr lang="en-US" altLang="zh-CN" sz="2400" dirty="0"/>
              <a:t>of</a:t>
            </a:r>
            <a:r>
              <a:rPr lang="zh-CN" altLang="en-US" sz="2400" dirty="0"/>
              <a:t> </a:t>
            </a:r>
            <a:r>
              <a:rPr lang="en-US" altLang="zh-CN" sz="2400" dirty="0"/>
              <a:t>knowledge</a:t>
            </a:r>
            <a:r>
              <a:rPr lang="zh-CN" altLang="en-US" sz="2400" dirty="0"/>
              <a:t> </a:t>
            </a:r>
            <a:r>
              <a:rPr lang="en-US" altLang="zh-CN" sz="2400" dirty="0"/>
              <a:t>bases</a:t>
            </a:r>
          </a:p>
          <a:p>
            <a:pPr lvl="1"/>
            <a:endParaRPr lang="en-US" dirty="0"/>
          </a:p>
          <a:p>
            <a:pPr lvl="1"/>
            <a:endParaRPr lang="en-US" dirty="0"/>
          </a:p>
          <a:p>
            <a:pPr lvl="1"/>
            <a:endParaRPr lang="en-US" altLang="zh-CN" dirty="0"/>
          </a:p>
          <a:p>
            <a:pPr lvl="1"/>
            <a:endParaRPr lang="en-US" altLang="zh-CN"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26</a:t>
            </a:fld>
            <a:endParaRPr lang="en-US"/>
          </a:p>
        </p:txBody>
      </p:sp>
      <p:cxnSp>
        <p:nvCxnSpPr>
          <p:cNvPr id="13" name="Straight Arrow Connector 12"/>
          <p:cNvCxnSpPr>
            <a:stCxn id="9" idx="3"/>
            <a:endCxn id="7" idx="1"/>
          </p:cNvCxnSpPr>
          <p:nvPr/>
        </p:nvCxnSpPr>
        <p:spPr bwMode="auto">
          <a:xfrm>
            <a:off x="3843306" y="5329946"/>
            <a:ext cx="957294" cy="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grpSp>
        <p:nvGrpSpPr>
          <p:cNvPr id="5" name="Group 4"/>
          <p:cNvGrpSpPr/>
          <p:nvPr/>
        </p:nvGrpSpPr>
        <p:grpSpPr>
          <a:xfrm>
            <a:off x="2057400" y="4648200"/>
            <a:ext cx="4648200" cy="1384368"/>
            <a:chOff x="2057400" y="3625616"/>
            <a:chExt cx="4648200" cy="1384368"/>
          </a:xfrm>
        </p:grpSpPr>
        <p:sp>
          <p:nvSpPr>
            <p:cNvPr id="7" name="TextBox 6"/>
            <p:cNvSpPr txBox="1"/>
            <p:nvPr/>
          </p:nvSpPr>
          <p:spPr>
            <a:xfrm>
              <a:off x="4800600" y="4107307"/>
              <a:ext cx="19050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latin typeface="+mn-lt"/>
                </a:rPr>
                <a:t>Barack_Obama</a:t>
              </a:r>
              <a:endParaRPr lang="en-US" sz="2000" dirty="0">
                <a:latin typeface="+mn-lt"/>
              </a:endParaRPr>
            </a:p>
          </p:txBody>
        </p:sp>
        <p:sp>
          <p:nvSpPr>
            <p:cNvPr id="8" name="TextBox 7"/>
            <p:cNvSpPr txBox="1"/>
            <p:nvPr/>
          </p:nvSpPr>
          <p:spPr>
            <a:xfrm>
              <a:off x="2057400" y="3625616"/>
              <a:ext cx="1801086" cy="40011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dirty="0">
                  <a:latin typeface="+mn-lt"/>
                </a:rPr>
                <a:t>巴拉克</a:t>
              </a:r>
              <a:r>
                <a:rPr lang="en-US" altLang="zh-CN" sz="2000" dirty="0">
                  <a:latin typeface="+mn-lt"/>
                </a:rPr>
                <a:t>·</a:t>
              </a:r>
              <a:r>
                <a:rPr lang="zh-CN" altLang="en-US" sz="2000" dirty="0">
                  <a:latin typeface="+mn-lt"/>
                </a:rPr>
                <a:t>奥巴马</a:t>
              </a:r>
              <a:endParaRPr lang="en-US" sz="2000" dirty="0">
                <a:latin typeface="+mn-lt"/>
              </a:endParaRPr>
            </a:p>
          </p:txBody>
        </p:sp>
        <p:sp>
          <p:nvSpPr>
            <p:cNvPr id="9" name="TextBox 8"/>
            <p:cNvSpPr txBox="1"/>
            <p:nvPr/>
          </p:nvSpPr>
          <p:spPr>
            <a:xfrm>
              <a:off x="2784451" y="4107307"/>
              <a:ext cx="1058855" cy="40011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a:latin typeface="+mn-lt"/>
                </a:rPr>
                <a:t>奥巴马</a:t>
              </a:r>
              <a:endParaRPr lang="en-US" sz="2000" dirty="0">
                <a:latin typeface="+mn-lt"/>
              </a:endParaRPr>
            </a:p>
          </p:txBody>
        </p:sp>
        <p:cxnSp>
          <p:nvCxnSpPr>
            <p:cNvPr id="11" name="Straight Arrow Connector 10"/>
            <p:cNvCxnSpPr>
              <a:stCxn id="8" idx="3"/>
            </p:cNvCxnSpPr>
            <p:nvPr/>
          </p:nvCxnSpPr>
          <p:spPr bwMode="auto">
            <a:xfrm>
              <a:off x="3858486" y="3825671"/>
              <a:ext cx="942114" cy="481691"/>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sp>
          <p:nvSpPr>
            <p:cNvPr id="10" name="TextBox 9"/>
            <p:cNvSpPr txBox="1"/>
            <p:nvPr/>
          </p:nvSpPr>
          <p:spPr>
            <a:xfrm>
              <a:off x="2135439" y="4609874"/>
              <a:ext cx="1707867" cy="400110"/>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000" dirty="0" smtClean="0">
                  <a:latin typeface="+mn-lt"/>
                </a:rPr>
                <a:t>Barack</a:t>
              </a:r>
              <a:r>
                <a:rPr lang="zh-CN" altLang="en-US" sz="2000" dirty="0" smtClean="0">
                  <a:latin typeface="+mn-lt"/>
                </a:rPr>
                <a:t> </a:t>
              </a:r>
              <a:r>
                <a:rPr lang="en-US" altLang="zh-CN" sz="2000" dirty="0" smtClean="0">
                  <a:latin typeface="+mn-lt"/>
                </a:rPr>
                <a:t>Obama</a:t>
              </a:r>
              <a:endParaRPr lang="en-US" sz="2000" dirty="0">
                <a:latin typeface="+mn-lt"/>
              </a:endParaRPr>
            </a:p>
          </p:txBody>
        </p:sp>
      </p:grpSp>
      <p:cxnSp>
        <p:nvCxnSpPr>
          <p:cNvPr id="12" name="Straight Arrow Connector 11"/>
          <p:cNvCxnSpPr>
            <a:stCxn id="10" idx="3"/>
          </p:cNvCxnSpPr>
          <p:nvPr/>
        </p:nvCxnSpPr>
        <p:spPr bwMode="auto">
          <a:xfrm flipV="1">
            <a:off x="3843306" y="5353110"/>
            <a:ext cx="957294" cy="479403"/>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2095450224"/>
      </p:ext>
    </p:extLst>
  </p:cSld>
  <p:clrMapOvr>
    <a:masterClrMapping/>
  </p:clrMapOvr>
  <mc:AlternateContent xmlns:mc="http://schemas.openxmlformats.org/markup-compatibility/2006" xmlns:p14="http://schemas.microsoft.com/office/powerpoint/2010/main">
    <mc:Choice Requires="p14">
      <p:transition spd="slow" p14:dur="2000" advTm="63271"/>
    </mc:Choice>
    <mc:Fallback xmlns="">
      <p:transition spd="slow" advTm="6327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Extract</a:t>
            </a:r>
            <a:r>
              <a:rPr lang="en-US" altLang="zh-CN" dirty="0" smtClean="0"/>
              <a:t>ion</a:t>
            </a:r>
            <a:r>
              <a:rPr lang="en-US" dirty="0" smtClean="0"/>
              <a:t> </a:t>
            </a:r>
            <a:r>
              <a:rPr lang="mr-IN" dirty="0" smtClean="0"/>
              <a:t>–</a:t>
            </a:r>
            <a:r>
              <a:rPr lang="en-US" dirty="0" smtClean="0"/>
              <a:t> Dataset</a:t>
            </a:r>
            <a:endParaRPr lang="en-US" dirty="0"/>
          </a:p>
        </p:txBody>
      </p:sp>
      <p:sp>
        <p:nvSpPr>
          <p:cNvPr id="3" name="Content Placeholder 2"/>
          <p:cNvSpPr>
            <a:spLocks noGrp="1"/>
          </p:cNvSpPr>
          <p:nvPr>
            <p:ph idx="1"/>
          </p:nvPr>
        </p:nvSpPr>
        <p:spPr>
          <a:xfrm>
            <a:off x="304800" y="1803400"/>
            <a:ext cx="8534400" cy="1854200"/>
          </a:xfrm>
        </p:spPr>
        <p:txBody>
          <a:bodyPr/>
          <a:lstStyle/>
          <a:p>
            <a:r>
              <a:rPr lang="en-US" dirty="0" smtClean="0"/>
              <a:t>TAC KBP 2014 Chinese Regular Slot Filling Evaluation</a:t>
            </a:r>
          </a:p>
          <a:p>
            <a:r>
              <a:rPr lang="en-US" altLang="zh-CN" dirty="0" smtClean="0"/>
              <a:t>103</a:t>
            </a:r>
            <a:r>
              <a:rPr lang="zh-CN" altLang="en-US" dirty="0" smtClean="0"/>
              <a:t> </a:t>
            </a:r>
            <a:r>
              <a:rPr lang="en-US" altLang="zh-CN" dirty="0" smtClean="0"/>
              <a:t>query</a:t>
            </a:r>
            <a:r>
              <a:rPr lang="zh-CN" altLang="en-US" dirty="0" smtClean="0"/>
              <a:t> </a:t>
            </a:r>
            <a:r>
              <a:rPr lang="en-US" altLang="zh-CN" dirty="0" smtClean="0"/>
              <a:t>entities</a:t>
            </a:r>
            <a:r>
              <a:rPr lang="zh-CN" altLang="en-US" dirty="0" smtClean="0"/>
              <a:t> </a:t>
            </a:r>
            <a:r>
              <a:rPr lang="mr-IN" altLang="zh-CN" dirty="0" smtClean="0"/>
              <a:t>–</a:t>
            </a:r>
            <a:r>
              <a:rPr lang="zh-CN" altLang="en-US" dirty="0" smtClean="0"/>
              <a:t> </a:t>
            </a:r>
            <a:r>
              <a:rPr lang="en-US" altLang="zh-CN" dirty="0" smtClean="0"/>
              <a:t>50%</a:t>
            </a:r>
            <a:r>
              <a:rPr lang="zh-CN" altLang="en-US" dirty="0"/>
              <a:t> </a:t>
            </a:r>
            <a:r>
              <a:rPr lang="en-US" altLang="zh-CN" dirty="0" smtClean="0"/>
              <a:t>dev,</a:t>
            </a:r>
            <a:r>
              <a:rPr lang="zh-CN" altLang="en-US" dirty="0" smtClean="0"/>
              <a:t> </a:t>
            </a:r>
            <a:r>
              <a:rPr lang="en-US" altLang="zh-CN" dirty="0" smtClean="0"/>
              <a:t>50%</a:t>
            </a:r>
            <a:r>
              <a:rPr lang="zh-CN" altLang="en-US" dirty="0" smtClean="0"/>
              <a:t> </a:t>
            </a:r>
            <a:r>
              <a:rPr lang="en-US" altLang="zh-CN" dirty="0" smtClean="0"/>
              <a:t>test</a:t>
            </a:r>
            <a:endParaRPr lang="en-US"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27</a:t>
            </a:fld>
            <a:endParaRPr lang="en-US"/>
          </a:p>
        </p:txBody>
      </p:sp>
      <p:sp>
        <p:nvSpPr>
          <p:cNvPr id="6" name="Rectangle 5"/>
          <p:cNvSpPr/>
          <p:nvPr/>
        </p:nvSpPr>
        <p:spPr>
          <a:xfrm>
            <a:off x="2286000" y="2459504"/>
            <a:ext cx="4572000" cy="461665"/>
          </a:xfrm>
          <a:prstGeom prst="rect">
            <a:avLst/>
          </a:prstGeom>
        </p:spPr>
        <p:txBody>
          <a:bodyPr>
            <a:spAutoFit/>
          </a:bodyPr>
          <a:lstStyle/>
          <a:p>
            <a:endParaRPr lang="en-US" dirty="0"/>
          </a:p>
        </p:txBody>
      </p:sp>
      <p:sp>
        <p:nvSpPr>
          <p:cNvPr id="7" name="Content Placeholder 2"/>
          <p:cNvSpPr txBox="1">
            <a:spLocks/>
          </p:cNvSpPr>
          <p:nvPr/>
        </p:nvSpPr>
        <p:spPr bwMode="auto">
          <a:xfrm>
            <a:off x="304800" y="3276600"/>
            <a:ext cx="8534400" cy="1854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4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dirty="0"/>
              <a:t>Problems:</a:t>
            </a:r>
          </a:p>
          <a:p>
            <a:pPr lvl="1"/>
            <a:r>
              <a:rPr lang="en-US" dirty="0" smtClean="0"/>
              <a:t>Regular </a:t>
            </a:r>
            <a:r>
              <a:rPr lang="en-US" dirty="0"/>
              <a:t>slot filling </a:t>
            </a:r>
            <a:r>
              <a:rPr lang="en-US" altLang="zh-CN" dirty="0" smtClean="0"/>
              <a:t>only</a:t>
            </a:r>
            <a:r>
              <a:rPr lang="zh-CN" altLang="en-US" dirty="0" smtClean="0"/>
              <a:t> </a:t>
            </a:r>
            <a:r>
              <a:rPr lang="en-US" altLang="zh-CN" dirty="0" smtClean="0"/>
              <a:t>has</a:t>
            </a:r>
            <a:r>
              <a:rPr lang="zh-CN" altLang="en-US" dirty="0" smtClean="0"/>
              <a:t> </a:t>
            </a:r>
            <a:r>
              <a:rPr lang="en-US" altLang="zh-CN" dirty="0" smtClean="0"/>
              <a:t>one</a:t>
            </a:r>
            <a:r>
              <a:rPr lang="zh-CN" altLang="en-US" dirty="0" smtClean="0"/>
              <a:t> </a:t>
            </a:r>
            <a:r>
              <a:rPr lang="en-US" altLang="zh-CN" dirty="0" smtClean="0"/>
              <a:t>hop</a:t>
            </a:r>
            <a:r>
              <a:rPr lang="zh-CN" altLang="en-US" dirty="0" smtClean="0"/>
              <a:t> </a:t>
            </a:r>
            <a:r>
              <a:rPr lang="en-US" altLang="zh-CN" dirty="0" smtClean="0"/>
              <a:t>queries</a:t>
            </a:r>
            <a:endParaRPr lang="en-US" dirty="0"/>
          </a:p>
          <a:p>
            <a:pPr lvl="1"/>
            <a:r>
              <a:rPr lang="en-US" dirty="0"/>
              <a:t>No GPE entities/slots</a:t>
            </a:r>
          </a:p>
          <a:p>
            <a:r>
              <a:rPr lang="en-US" dirty="0"/>
              <a:t>Keep calm and carry on</a:t>
            </a:r>
            <a:r>
              <a:rPr lang="mr-IN" dirty="0"/>
              <a:t>…</a:t>
            </a:r>
            <a:endParaRPr lang="en-US" dirty="0"/>
          </a:p>
        </p:txBody>
      </p:sp>
    </p:spTree>
    <p:custDataLst>
      <p:tags r:id="rId1"/>
    </p:custDataLst>
    <p:extLst>
      <p:ext uri="{BB962C8B-B14F-4D97-AF65-F5344CB8AC3E}">
        <p14:creationId xmlns:p14="http://schemas.microsoft.com/office/powerpoint/2010/main" val="1647587615"/>
      </p:ext>
    </p:extLst>
  </p:cSld>
  <p:clrMapOvr>
    <a:masterClrMapping/>
  </p:clrMapOvr>
  <mc:AlternateContent xmlns:mc="http://schemas.openxmlformats.org/markup-compatibility/2006" xmlns:p14="http://schemas.microsoft.com/office/powerpoint/2010/main">
    <mc:Choice Requires="p14">
      <p:transition spd="slow" p14:dur="2000" advTm="65074"/>
    </mc:Choice>
    <mc:Fallback xmlns="">
      <p:transition spd="slow" advTm="65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Extract</a:t>
            </a:r>
            <a:r>
              <a:rPr lang="en-US" altLang="zh-CN" dirty="0" smtClean="0"/>
              <a:t>ion</a:t>
            </a:r>
            <a:r>
              <a:rPr lang="en-US" dirty="0" smtClean="0"/>
              <a:t> </a:t>
            </a:r>
            <a:r>
              <a:rPr lang="mr-IN" dirty="0" smtClean="0"/>
              <a:t>–</a:t>
            </a:r>
            <a:r>
              <a:rPr lang="en-US" dirty="0" smtClean="0"/>
              <a:t> Dataset</a:t>
            </a:r>
            <a:endParaRPr lang="en-US" dirty="0"/>
          </a:p>
        </p:txBody>
      </p:sp>
      <p:sp>
        <p:nvSpPr>
          <p:cNvPr id="3" name="Content Placeholder 2"/>
          <p:cNvSpPr>
            <a:spLocks noGrp="1"/>
          </p:cNvSpPr>
          <p:nvPr>
            <p:ph idx="1"/>
          </p:nvPr>
        </p:nvSpPr>
        <p:spPr>
          <a:xfrm>
            <a:off x="304800" y="1803400"/>
            <a:ext cx="8534400" cy="1473200"/>
          </a:xfrm>
        </p:spPr>
        <p:txBody>
          <a:bodyPr/>
          <a:lstStyle/>
          <a:p>
            <a:r>
              <a:rPr lang="en-US" altLang="zh-CN" dirty="0" smtClean="0"/>
              <a:t>But</a:t>
            </a:r>
            <a:r>
              <a:rPr lang="zh-CN" altLang="en-US" dirty="0" smtClean="0"/>
              <a:t> </a:t>
            </a:r>
            <a:r>
              <a:rPr lang="en-US" altLang="zh-CN" dirty="0" smtClean="0"/>
              <a:t>we</a:t>
            </a:r>
            <a:r>
              <a:rPr lang="zh-CN" altLang="en-US" dirty="0" smtClean="0"/>
              <a:t> </a:t>
            </a:r>
            <a:r>
              <a:rPr lang="en-US" altLang="zh-CN" dirty="0" smtClean="0"/>
              <a:t>do</a:t>
            </a:r>
            <a:r>
              <a:rPr lang="zh-CN" altLang="en-US" dirty="0" smtClean="0"/>
              <a:t> </a:t>
            </a:r>
            <a:r>
              <a:rPr lang="en-US" altLang="zh-CN" dirty="0" smtClean="0"/>
              <a:t>not</a:t>
            </a:r>
            <a:r>
              <a:rPr lang="zh-CN" altLang="en-US" dirty="0" smtClean="0"/>
              <a:t> </a:t>
            </a:r>
            <a:r>
              <a:rPr lang="en-US" altLang="zh-CN" dirty="0" smtClean="0"/>
              <a:t>have</a:t>
            </a:r>
            <a:r>
              <a:rPr lang="zh-CN" altLang="en-US" dirty="0" smtClean="0"/>
              <a:t> </a:t>
            </a:r>
            <a:r>
              <a:rPr lang="en-US" altLang="zh-CN" dirty="0" smtClean="0"/>
              <a:t>any</a:t>
            </a:r>
            <a:r>
              <a:rPr lang="zh-CN" altLang="en-US" dirty="0" smtClean="0"/>
              <a:t> </a:t>
            </a:r>
            <a:r>
              <a:rPr lang="en-US" altLang="zh-CN" dirty="0" smtClean="0"/>
              <a:t>training</a:t>
            </a:r>
            <a:r>
              <a:rPr lang="zh-CN" altLang="en-US" dirty="0" smtClean="0"/>
              <a:t> </a:t>
            </a:r>
            <a:r>
              <a:rPr lang="en-US" altLang="zh-CN" dirty="0" smtClean="0"/>
              <a:t>data</a:t>
            </a:r>
            <a:r>
              <a:rPr lang="mr-IN" altLang="zh-CN" dirty="0" smtClean="0"/>
              <a:t>…</a:t>
            </a:r>
            <a:r>
              <a:rPr lang="zh-CN" altLang="en-US" dirty="0" smtClean="0"/>
              <a:t> </a:t>
            </a:r>
            <a:endParaRPr lang="en-US" altLang="zh-CN" dirty="0" smtClean="0"/>
          </a:p>
          <a:p>
            <a:r>
              <a:rPr lang="en-US" altLang="zh-CN" dirty="0" smtClean="0"/>
              <a:t>(And</a:t>
            </a:r>
            <a:r>
              <a:rPr lang="zh-CN" altLang="en-US" dirty="0" smtClean="0"/>
              <a:t> </a:t>
            </a:r>
            <a:r>
              <a:rPr lang="en-US" altLang="zh-CN" dirty="0" smtClean="0"/>
              <a:t>we</a:t>
            </a:r>
            <a:r>
              <a:rPr lang="zh-CN" altLang="en-US" dirty="0" smtClean="0"/>
              <a:t> </a:t>
            </a:r>
            <a:r>
              <a:rPr lang="en-US" altLang="zh-CN" dirty="0" smtClean="0"/>
              <a:t>have</a:t>
            </a:r>
            <a:r>
              <a:rPr lang="zh-CN" altLang="en-US" dirty="0" smtClean="0"/>
              <a:t> </a:t>
            </a:r>
            <a:r>
              <a:rPr lang="en-US" altLang="zh-CN" dirty="0" smtClean="0"/>
              <a:t>lazy</a:t>
            </a:r>
            <a:r>
              <a:rPr lang="zh-CN" altLang="en-US" dirty="0" smtClean="0"/>
              <a:t> </a:t>
            </a:r>
            <a:r>
              <a:rPr lang="en-US" altLang="zh-CN" dirty="0" smtClean="0"/>
              <a:t>grad</a:t>
            </a:r>
            <a:r>
              <a:rPr lang="zh-CN" altLang="en-US" dirty="0" smtClean="0"/>
              <a:t> </a:t>
            </a:r>
            <a:r>
              <a:rPr lang="en-US" altLang="zh-CN" dirty="0" smtClean="0"/>
              <a:t>students</a:t>
            </a:r>
            <a:r>
              <a:rPr lang="zh-CN" altLang="en-US" dirty="0" smtClean="0"/>
              <a:t> </a:t>
            </a:r>
            <a:r>
              <a:rPr lang="en-US" altLang="zh-CN" dirty="0" smtClean="0"/>
              <a:t>who</a:t>
            </a:r>
            <a:r>
              <a:rPr lang="zh-CN" altLang="en-US" dirty="0" smtClean="0"/>
              <a:t> </a:t>
            </a:r>
            <a:r>
              <a:rPr lang="en-US" altLang="zh-CN" dirty="0" smtClean="0"/>
              <a:t>do</a:t>
            </a:r>
            <a:r>
              <a:rPr lang="zh-CN" altLang="en-US" dirty="0" smtClean="0"/>
              <a:t> </a:t>
            </a:r>
            <a:r>
              <a:rPr lang="en-US" altLang="zh-CN" dirty="0" smtClean="0"/>
              <a:t>not</a:t>
            </a:r>
            <a:r>
              <a:rPr lang="zh-CN" altLang="en-US" dirty="0" smtClean="0"/>
              <a:t> </a:t>
            </a:r>
            <a:r>
              <a:rPr lang="en-US" altLang="zh-CN" dirty="0" smtClean="0"/>
              <a:t>want</a:t>
            </a:r>
            <a:r>
              <a:rPr lang="zh-CN" altLang="en-US" dirty="0" smtClean="0"/>
              <a:t> </a:t>
            </a:r>
            <a:r>
              <a:rPr lang="en-US" altLang="zh-CN" dirty="0" smtClean="0"/>
              <a:t>to</a:t>
            </a:r>
            <a:r>
              <a:rPr lang="zh-CN" altLang="en-US" dirty="0" smtClean="0"/>
              <a:t> </a:t>
            </a:r>
            <a:r>
              <a:rPr lang="en-US" altLang="zh-CN" dirty="0" smtClean="0"/>
              <a:t>spend</a:t>
            </a:r>
            <a:r>
              <a:rPr lang="zh-CN" altLang="en-US" dirty="0" smtClean="0"/>
              <a:t> </a:t>
            </a:r>
            <a:r>
              <a:rPr lang="en-US" altLang="zh-CN" dirty="0" smtClean="0"/>
              <a:t>time</a:t>
            </a:r>
            <a:r>
              <a:rPr lang="zh-CN" altLang="en-US" dirty="0" smtClean="0"/>
              <a:t> </a:t>
            </a:r>
            <a:r>
              <a:rPr lang="en-US" altLang="zh-CN" dirty="0" smtClean="0"/>
              <a:t>labelling</a:t>
            </a:r>
            <a:r>
              <a:rPr lang="zh-CN" altLang="en-US" dirty="0" smtClean="0"/>
              <a:t> </a:t>
            </a:r>
            <a:r>
              <a:rPr lang="en-US" altLang="zh-CN" dirty="0" smtClean="0"/>
              <a:t>data.)</a:t>
            </a:r>
            <a:endParaRPr lang="en-US" altLang="zh-CN" dirty="0"/>
          </a:p>
          <a:p>
            <a:endParaRPr lang="en-US" altLang="zh-CN"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28</a:t>
            </a:fld>
            <a:endParaRPr lang="en-US"/>
          </a:p>
        </p:txBody>
      </p:sp>
      <p:grpSp>
        <p:nvGrpSpPr>
          <p:cNvPr id="7" name="Group 6"/>
          <p:cNvGrpSpPr/>
          <p:nvPr/>
        </p:nvGrpSpPr>
        <p:grpSpPr>
          <a:xfrm>
            <a:off x="2209800" y="4880484"/>
            <a:ext cx="4232103" cy="699030"/>
            <a:chOff x="2362200" y="4880484"/>
            <a:chExt cx="4232103" cy="699030"/>
          </a:xfrm>
        </p:grpSpPr>
        <p:sp>
          <p:nvSpPr>
            <p:cNvPr id="5" name="TextBox 4"/>
            <p:cNvSpPr txBox="1"/>
            <p:nvPr/>
          </p:nvSpPr>
          <p:spPr>
            <a:xfrm>
              <a:off x="3276600" y="4953000"/>
              <a:ext cx="3317703" cy="553998"/>
            </a:xfrm>
            <a:prstGeom prst="rect">
              <a:avLst/>
            </a:prstGeom>
            <a:noFill/>
          </p:spPr>
          <p:txBody>
            <a:bodyPr wrap="none" rtlCol="0">
              <a:spAutoFit/>
            </a:bodyPr>
            <a:lstStyle/>
            <a:p>
              <a:r>
                <a:rPr lang="en-US" altLang="zh-CN" sz="3000" dirty="0" smtClean="0">
                  <a:latin typeface="+mn-lt"/>
                </a:rPr>
                <a:t>Distant</a:t>
              </a:r>
              <a:r>
                <a:rPr lang="zh-CN" altLang="en-US" sz="3000" dirty="0" smtClean="0">
                  <a:latin typeface="+mn-lt"/>
                </a:rPr>
                <a:t> </a:t>
              </a:r>
              <a:r>
                <a:rPr lang="en-US" altLang="zh-CN" sz="3000" dirty="0" smtClean="0">
                  <a:latin typeface="+mn-lt"/>
                </a:rPr>
                <a:t>Supervision!</a:t>
              </a:r>
              <a:endParaRPr lang="en-US" sz="3000"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880484"/>
              <a:ext cx="699030" cy="699030"/>
            </a:xfrm>
            <a:prstGeom prst="rect">
              <a:avLst/>
            </a:prstGeom>
          </p:spPr>
        </p:pic>
      </p:grpSp>
      <p:sp>
        <p:nvSpPr>
          <p:cNvPr id="8" name="Rectangle 7"/>
          <p:cNvSpPr/>
          <p:nvPr/>
        </p:nvSpPr>
        <p:spPr>
          <a:xfrm>
            <a:off x="2286000" y="2644170"/>
            <a:ext cx="4572000" cy="461665"/>
          </a:xfrm>
          <a:prstGeom prst="rect">
            <a:avLst/>
          </a:prstGeom>
        </p:spPr>
        <p:txBody>
          <a:bodyPr>
            <a:spAutoFit/>
          </a:bodyPr>
          <a:lstStyle/>
          <a:p>
            <a:endParaRPr lang="en-US" dirty="0"/>
          </a:p>
        </p:txBody>
      </p:sp>
      <p:sp>
        <p:nvSpPr>
          <p:cNvPr id="9" name="Content Placeholder 2"/>
          <p:cNvSpPr txBox="1">
            <a:spLocks/>
          </p:cNvSpPr>
          <p:nvPr/>
        </p:nvSpPr>
        <p:spPr bwMode="auto">
          <a:xfrm>
            <a:off x="304800" y="3420731"/>
            <a:ext cx="8534400" cy="107506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4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altLang="zh-CN" dirty="0"/>
              <a:t>Well,</a:t>
            </a:r>
            <a:r>
              <a:rPr lang="zh-CN" altLang="en-US" dirty="0"/>
              <a:t> </a:t>
            </a:r>
            <a:r>
              <a:rPr lang="en-US" altLang="zh-CN" dirty="0"/>
              <a:t>at</a:t>
            </a:r>
            <a:r>
              <a:rPr lang="zh-CN" altLang="en-US" dirty="0"/>
              <a:t> </a:t>
            </a:r>
            <a:r>
              <a:rPr lang="en-US" altLang="zh-CN" dirty="0"/>
              <a:t>least</a:t>
            </a:r>
            <a:r>
              <a:rPr lang="zh-CN" altLang="en-US" dirty="0"/>
              <a:t> </a:t>
            </a:r>
            <a:r>
              <a:rPr lang="en-US" altLang="zh-CN" dirty="0"/>
              <a:t>we</a:t>
            </a:r>
            <a:r>
              <a:rPr lang="zh-CN" altLang="en-US" dirty="0"/>
              <a:t> </a:t>
            </a:r>
            <a:r>
              <a:rPr lang="en-US" altLang="zh-CN" dirty="0"/>
              <a:t>have</a:t>
            </a:r>
            <a:r>
              <a:rPr lang="zh-CN" altLang="en-US" dirty="0"/>
              <a:t> </a:t>
            </a:r>
            <a:r>
              <a:rPr lang="en-US" altLang="zh-CN" dirty="0"/>
              <a:t>a</a:t>
            </a:r>
            <a:r>
              <a:rPr lang="zh-CN" altLang="en-US" dirty="0"/>
              <a:t> </a:t>
            </a:r>
            <a:r>
              <a:rPr lang="en-US" altLang="zh-CN" dirty="0"/>
              <a:t>large</a:t>
            </a:r>
            <a:r>
              <a:rPr lang="zh-CN" altLang="en-US" dirty="0"/>
              <a:t> </a:t>
            </a:r>
            <a:r>
              <a:rPr lang="en-US" altLang="zh-CN" dirty="0"/>
              <a:t>corpus,</a:t>
            </a:r>
            <a:r>
              <a:rPr lang="zh-CN" altLang="en-US" dirty="0"/>
              <a:t> </a:t>
            </a:r>
            <a:r>
              <a:rPr lang="en-US" altLang="zh-CN" dirty="0"/>
              <a:t>and</a:t>
            </a:r>
            <a:r>
              <a:rPr lang="zh-CN" altLang="en-US" dirty="0"/>
              <a:t> </a:t>
            </a:r>
            <a:r>
              <a:rPr lang="en-US" altLang="zh-CN" dirty="0"/>
              <a:t>an</a:t>
            </a:r>
            <a:r>
              <a:rPr lang="zh-CN" altLang="en-US" dirty="0"/>
              <a:t> </a:t>
            </a:r>
            <a:r>
              <a:rPr lang="en-US" altLang="zh-CN" dirty="0"/>
              <a:t>entity</a:t>
            </a:r>
            <a:r>
              <a:rPr lang="zh-CN" altLang="en-US" dirty="0"/>
              <a:t> </a:t>
            </a:r>
            <a:r>
              <a:rPr lang="en-US" altLang="zh-CN" dirty="0"/>
              <a:t>linker</a:t>
            </a:r>
            <a:r>
              <a:rPr lang="zh-CN" altLang="en-US" dirty="0"/>
              <a:t> </a:t>
            </a:r>
            <a:r>
              <a:rPr lang="en-US" altLang="zh-CN" dirty="0"/>
              <a:t>that</a:t>
            </a:r>
            <a:r>
              <a:rPr lang="zh-CN" altLang="en-US" dirty="0"/>
              <a:t> </a:t>
            </a:r>
            <a:r>
              <a:rPr lang="en-US" altLang="zh-CN" dirty="0"/>
              <a:t>can</a:t>
            </a:r>
            <a:r>
              <a:rPr lang="zh-CN" altLang="en-US" dirty="0"/>
              <a:t> </a:t>
            </a:r>
            <a:r>
              <a:rPr lang="en-US" altLang="zh-CN" dirty="0"/>
              <a:t>link</a:t>
            </a:r>
            <a:r>
              <a:rPr lang="zh-CN" altLang="en-US" dirty="0"/>
              <a:t> </a:t>
            </a:r>
            <a:r>
              <a:rPr lang="en-US" altLang="zh-CN" dirty="0"/>
              <a:t>to</a:t>
            </a:r>
            <a:r>
              <a:rPr lang="zh-CN" altLang="en-US" dirty="0"/>
              <a:t> </a:t>
            </a:r>
            <a:r>
              <a:rPr lang="en-US" altLang="zh-CN" dirty="0"/>
              <a:t>Wikipedia</a:t>
            </a:r>
            <a:r>
              <a:rPr lang="zh-CN" altLang="en-US" dirty="0"/>
              <a:t> </a:t>
            </a:r>
            <a:r>
              <a:rPr lang="en-US" altLang="zh-CN" dirty="0"/>
              <a:t>page</a:t>
            </a:r>
            <a:r>
              <a:rPr lang="zh-CN" altLang="en-US" dirty="0"/>
              <a:t> </a:t>
            </a:r>
            <a:r>
              <a:rPr lang="en-US" altLang="zh-CN" dirty="0" smtClean="0"/>
              <a:t>URLs.</a:t>
            </a:r>
            <a:endParaRPr lang="en-US" dirty="0"/>
          </a:p>
        </p:txBody>
      </p:sp>
    </p:spTree>
    <p:custDataLst>
      <p:tags r:id="rId1"/>
    </p:custDataLst>
    <p:extLst>
      <p:ext uri="{BB962C8B-B14F-4D97-AF65-F5344CB8AC3E}">
        <p14:creationId xmlns:p14="http://schemas.microsoft.com/office/powerpoint/2010/main" val="1350900887"/>
      </p:ext>
    </p:extLst>
  </p:cSld>
  <p:clrMapOvr>
    <a:masterClrMapping/>
  </p:clrMapOvr>
  <mc:AlternateContent xmlns:mc="http://schemas.openxmlformats.org/markup-compatibility/2006" xmlns:p14="http://schemas.microsoft.com/office/powerpoint/2010/main">
    <mc:Choice Requires="p14">
      <p:transition spd="slow" p14:dur="2000" advTm="32792"/>
    </mc:Choice>
    <mc:Fallback xmlns="">
      <p:transition spd="slow" advTm="327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Extract</a:t>
            </a:r>
            <a:r>
              <a:rPr lang="en-US" altLang="zh-CN" dirty="0" smtClean="0"/>
              <a:t>ion</a:t>
            </a:r>
            <a:r>
              <a:rPr lang="en-US" dirty="0" smtClean="0"/>
              <a:t> </a:t>
            </a:r>
            <a:r>
              <a:rPr lang="mr-IN" dirty="0" smtClean="0"/>
              <a:t>–</a:t>
            </a:r>
            <a:r>
              <a:rPr lang="en-US" dirty="0" smtClean="0"/>
              <a:t> Distant Supervision</a:t>
            </a:r>
            <a:endParaRPr lang="en-US" dirty="0"/>
          </a:p>
        </p:txBody>
      </p:sp>
      <p:sp>
        <p:nvSpPr>
          <p:cNvPr id="3" name="Content Placeholder 2"/>
          <p:cNvSpPr>
            <a:spLocks noGrp="1"/>
          </p:cNvSpPr>
          <p:nvPr>
            <p:ph idx="1"/>
          </p:nvPr>
        </p:nvSpPr>
        <p:spPr/>
        <p:txBody>
          <a:bodyPr/>
          <a:lstStyle/>
          <a:p>
            <a:pPr marL="457200" indent="-457200"/>
            <a:endParaRPr lang="en-US" altLang="zh-CN" dirty="0" smtClean="0"/>
          </a:p>
          <a:p>
            <a:pPr marL="457200" indent="-457200"/>
            <a:endParaRPr lang="en-US" altLang="zh-CN" dirty="0"/>
          </a:p>
          <a:p>
            <a:pPr marL="457200" indent="-457200"/>
            <a:endParaRPr lang="en-US" altLang="zh-CN" dirty="0" smtClean="0"/>
          </a:p>
          <a:p>
            <a:pPr marL="457200" indent="-457200"/>
            <a:endParaRPr lang="en-US" altLang="zh-CN" dirty="0"/>
          </a:p>
          <a:p>
            <a:pPr marL="457200" indent="-457200"/>
            <a:endParaRPr lang="en-US" altLang="zh-CN" dirty="0" smtClean="0"/>
          </a:p>
          <a:p>
            <a:pPr marL="457200" indent="-457200"/>
            <a:r>
              <a:rPr lang="en-US" altLang="zh-CN" dirty="0" smtClean="0"/>
              <a:t>Knowledge</a:t>
            </a:r>
            <a:r>
              <a:rPr lang="zh-CN" altLang="en-US" dirty="0" smtClean="0"/>
              <a:t> </a:t>
            </a:r>
            <a:r>
              <a:rPr lang="en-US" altLang="zh-CN" dirty="0" smtClean="0"/>
              <a:t>bases</a:t>
            </a:r>
            <a:r>
              <a:rPr lang="zh-CN" altLang="en-US" dirty="0" smtClean="0"/>
              <a:t> </a:t>
            </a:r>
            <a:r>
              <a:rPr lang="en-US" altLang="zh-CN" dirty="0" smtClean="0"/>
              <a:t>(Freebase</a:t>
            </a:r>
            <a:r>
              <a:rPr lang="zh-CN" altLang="en-US" dirty="0" smtClean="0"/>
              <a:t> </a:t>
            </a:r>
            <a:r>
              <a:rPr lang="en-US" altLang="zh-CN" dirty="0"/>
              <a:t>+</a:t>
            </a:r>
            <a:r>
              <a:rPr lang="zh-CN" altLang="en-US" dirty="0"/>
              <a:t> </a:t>
            </a:r>
            <a:r>
              <a:rPr lang="en-US" altLang="zh-CN" dirty="0"/>
              <a:t>KBP)</a:t>
            </a:r>
          </a:p>
          <a:p>
            <a:pPr marL="457200" indent="-457200"/>
            <a:r>
              <a:rPr lang="en-US" altLang="zh-CN" dirty="0" smtClean="0"/>
              <a:t>Training</a:t>
            </a:r>
            <a:r>
              <a:rPr lang="zh-CN" altLang="en-US" dirty="0" smtClean="0"/>
              <a:t> </a:t>
            </a:r>
            <a:r>
              <a:rPr lang="en-US" altLang="zh-CN" dirty="0" smtClean="0"/>
              <a:t>on</a:t>
            </a:r>
            <a:r>
              <a:rPr lang="zh-CN" altLang="en-US" dirty="0" smtClean="0"/>
              <a:t> </a:t>
            </a:r>
            <a:r>
              <a:rPr lang="en-US" altLang="zh-CN" dirty="0" smtClean="0"/>
              <a:t>2014</a:t>
            </a:r>
            <a:r>
              <a:rPr lang="zh-CN" altLang="en-US" dirty="0" smtClean="0"/>
              <a:t> </a:t>
            </a:r>
            <a:r>
              <a:rPr lang="en-US" altLang="zh-CN" dirty="0" smtClean="0"/>
              <a:t>Chinese</a:t>
            </a:r>
            <a:r>
              <a:rPr lang="zh-CN" altLang="en-US" dirty="0" smtClean="0"/>
              <a:t> </a:t>
            </a:r>
            <a:r>
              <a:rPr lang="en-US" altLang="zh-CN" dirty="0" smtClean="0"/>
              <a:t>corpus</a:t>
            </a:r>
            <a:r>
              <a:rPr lang="zh-CN" altLang="en-US" dirty="0"/>
              <a:t> </a:t>
            </a:r>
            <a:r>
              <a:rPr lang="en-US" altLang="zh-CN" dirty="0" smtClean="0"/>
              <a:t>(~80M</a:t>
            </a:r>
            <a:r>
              <a:rPr lang="zh-CN" altLang="en-US" dirty="0" smtClean="0"/>
              <a:t> </a:t>
            </a:r>
            <a:r>
              <a:rPr lang="en-US" altLang="zh-CN" dirty="0" smtClean="0"/>
              <a:t>sent.)</a:t>
            </a:r>
          </a:p>
          <a:p>
            <a:pPr marL="800100" lvl="1" indent="-457200"/>
            <a:r>
              <a:rPr lang="en-US" altLang="zh-CN" dirty="0" smtClean="0"/>
              <a:t>Sampled</a:t>
            </a:r>
            <a:r>
              <a:rPr lang="zh-CN" altLang="en-US" dirty="0" smtClean="0"/>
              <a:t> </a:t>
            </a:r>
            <a:r>
              <a:rPr lang="en-US" altLang="zh-CN" dirty="0" smtClean="0"/>
              <a:t>~80k</a:t>
            </a:r>
            <a:r>
              <a:rPr lang="zh-CN" altLang="en-US" dirty="0" smtClean="0"/>
              <a:t> </a:t>
            </a:r>
            <a:r>
              <a:rPr lang="en-US" altLang="zh-CN" dirty="0" smtClean="0"/>
              <a:t>positive</a:t>
            </a:r>
            <a:r>
              <a:rPr lang="zh-CN" altLang="en-US" dirty="0" smtClean="0"/>
              <a:t> </a:t>
            </a:r>
            <a:r>
              <a:rPr lang="en-US" altLang="zh-CN" dirty="0" smtClean="0"/>
              <a:t>instances</a:t>
            </a:r>
            <a:r>
              <a:rPr lang="zh-CN" altLang="en-US" dirty="0" smtClean="0"/>
              <a:t> </a:t>
            </a:r>
            <a:r>
              <a:rPr lang="en-US" altLang="zh-CN" dirty="0" smtClean="0"/>
              <a:t>balanced</a:t>
            </a:r>
            <a:r>
              <a:rPr lang="zh-CN" altLang="en-US" dirty="0" smtClean="0"/>
              <a:t> </a:t>
            </a:r>
            <a:r>
              <a:rPr lang="en-US" altLang="zh-CN" dirty="0" smtClean="0"/>
              <a:t>across</a:t>
            </a:r>
            <a:r>
              <a:rPr lang="zh-CN" altLang="en-US" dirty="0" smtClean="0"/>
              <a:t> </a:t>
            </a:r>
            <a:r>
              <a:rPr lang="en-US" altLang="zh-CN" dirty="0" smtClean="0"/>
              <a:t>relations.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29</a:t>
            </a:fld>
            <a:endParaRPr lang="en-US"/>
          </a:p>
        </p:txBody>
      </p:sp>
      <p:sp>
        <p:nvSpPr>
          <p:cNvPr id="5" name="TextBox 4"/>
          <p:cNvSpPr txBox="1"/>
          <p:nvPr/>
        </p:nvSpPr>
        <p:spPr>
          <a:xfrm>
            <a:off x="1600200" y="2029360"/>
            <a:ext cx="5295900" cy="369332"/>
          </a:xfrm>
          <a:prstGeom prst="rect">
            <a:avLst/>
          </a:prstGeom>
          <a:noFill/>
          <a:ln>
            <a:solidFill>
              <a:schemeClr val="tx1"/>
            </a:solidFill>
          </a:ln>
        </p:spPr>
        <p:txBody>
          <a:bodyPr wrap="square" rtlCol="0">
            <a:spAutoFit/>
          </a:bodyPr>
          <a:lstStyle/>
          <a:p>
            <a:r>
              <a:rPr lang="en-US" altLang="zh-CN" sz="1800" b="1" dirty="0" err="1" smtClean="0">
                <a:solidFill>
                  <a:srgbClr val="A50021"/>
                </a:solidFill>
                <a:latin typeface="+mn-lt"/>
              </a:rPr>
              <a:t>Barack_Obama</a:t>
            </a:r>
            <a:r>
              <a:rPr lang="en-US" altLang="zh-CN" sz="1800" dirty="0" smtClean="0">
                <a:latin typeface="+mn-lt"/>
              </a:rPr>
              <a:t>:</a:t>
            </a:r>
            <a:r>
              <a:rPr lang="zh-CN" altLang="en-US" sz="1800" dirty="0" smtClean="0">
                <a:latin typeface="+mn-lt"/>
              </a:rPr>
              <a:t> </a:t>
            </a:r>
            <a:r>
              <a:rPr lang="en-US" altLang="zh-CN" sz="1800" dirty="0" err="1" smtClean="0">
                <a:latin typeface="+mn-lt"/>
              </a:rPr>
              <a:t>per:country_of_birth</a:t>
            </a:r>
            <a:r>
              <a:rPr lang="en-US" altLang="zh-CN" sz="1800" dirty="0" smtClean="0">
                <a:latin typeface="+mn-lt"/>
              </a:rPr>
              <a:t>:</a:t>
            </a:r>
            <a:r>
              <a:rPr lang="zh-CN" altLang="en-US" sz="1800" dirty="0" smtClean="0">
                <a:latin typeface="+mn-lt"/>
              </a:rPr>
              <a:t> </a:t>
            </a:r>
            <a:r>
              <a:rPr lang="en-US" altLang="zh-CN" sz="1800" b="1" dirty="0" err="1" smtClean="0">
                <a:solidFill>
                  <a:srgbClr val="A50021"/>
                </a:solidFill>
                <a:latin typeface="+mn-lt"/>
              </a:rPr>
              <a:t>United_States</a:t>
            </a:r>
            <a:endParaRPr lang="en-US" sz="1800" b="1" dirty="0">
              <a:solidFill>
                <a:srgbClr val="A50021"/>
              </a:solidFill>
              <a:latin typeface="+mn-lt"/>
            </a:endParaRPr>
          </a:p>
        </p:txBody>
      </p:sp>
      <p:sp>
        <p:nvSpPr>
          <p:cNvPr id="7" name="TextBox 6"/>
          <p:cNvSpPr txBox="1"/>
          <p:nvPr/>
        </p:nvSpPr>
        <p:spPr>
          <a:xfrm>
            <a:off x="2419350" y="2735758"/>
            <a:ext cx="3657600" cy="400110"/>
          </a:xfrm>
          <a:prstGeom prst="rect">
            <a:avLst/>
          </a:prstGeom>
          <a:noFill/>
          <a:ln>
            <a:solidFill>
              <a:schemeClr val="tx1"/>
            </a:solidFill>
          </a:ln>
        </p:spPr>
        <p:txBody>
          <a:bodyPr wrap="square" rtlCol="0">
            <a:spAutoFit/>
          </a:bodyPr>
          <a:lstStyle/>
          <a:p>
            <a:r>
              <a:rPr lang="zh-CN" altLang="en-US" sz="2000" b="1" dirty="0" smtClean="0">
                <a:latin typeface="Times New Roman" charset="0"/>
                <a:ea typeface="Times New Roman" charset="0"/>
                <a:cs typeface="Times New Roman" charset="0"/>
              </a:rPr>
              <a:t>奥巴马  </a:t>
            </a:r>
            <a:r>
              <a:rPr lang="zh-CN" altLang="en-US" sz="2000" dirty="0" smtClean="0">
                <a:latin typeface="Times New Roman" charset="0"/>
                <a:ea typeface="Times New Roman" charset="0"/>
                <a:cs typeface="Times New Roman" charset="0"/>
              </a:rPr>
              <a:t>于</a:t>
            </a:r>
            <a:r>
              <a:rPr lang="en-US" altLang="zh-CN" sz="2000" dirty="0" smtClean="0">
                <a:latin typeface="Times New Roman" charset="0"/>
                <a:ea typeface="Times New Roman" charset="0"/>
                <a:cs typeface="Times New Roman" charset="0"/>
              </a:rPr>
              <a:t>1961</a:t>
            </a:r>
            <a:r>
              <a:rPr lang="zh-CN" altLang="en-US" sz="2000" dirty="0" smtClean="0">
                <a:latin typeface="Times New Roman" charset="0"/>
                <a:ea typeface="Times New Roman" charset="0"/>
                <a:cs typeface="Times New Roman" charset="0"/>
              </a:rPr>
              <a:t>年出生于  </a:t>
            </a:r>
            <a:r>
              <a:rPr lang="zh-CN" altLang="en-US" sz="2000" b="1" dirty="0" smtClean="0">
                <a:latin typeface="Times New Roman" charset="0"/>
                <a:ea typeface="Times New Roman" charset="0"/>
                <a:cs typeface="Times New Roman" charset="0"/>
              </a:rPr>
              <a:t>美国</a:t>
            </a:r>
            <a:r>
              <a:rPr lang="zh-CN" alt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p:sp>
        <p:nvSpPr>
          <p:cNvPr id="8" name="TextBox 7"/>
          <p:cNvSpPr txBox="1"/>
          <p:nvPr/>
        </p:nvSpPr>
        <p:spPr>
          <a:xfrm>
            <a:off x="2019300" y="3288268"/>
            <a:ext cx="4876800" cy="369332"/>
          </a:xfrm>
          <a:prstGeom prst="rect">
            <a:avLst/>
          </a:prstGeom>
          <a:noFill/>
        </p:spPr>
        <p:txBody>
          <a:bodyPr wrap="square" rtlCol="0">
            <a:spAutoFit/>
          </a:bodyPr>
          <a:lstStyle/>
          <a:p>
            <a:r>
              <a:rPr lang="zh-CN" altLang="en-US" sz="1800" dirty="0" smtClean="0">
                <a:solidFill>
                  <a:schemeClr val="tx1">
                    <a:lumMod val="50000"/>
                    <a:lumOff val="50000"/>
                  </a:schemeClr>
                </a:solidFill>
                <a:latin typeface="+mn-lt"/>
              </a:rPr>
              <a:t>* </a:t>
            </a:r>
            <a:r>
              <a:rPr lang="en-US" altLang="zh-CN" sz="1800" b="1" dirty="0" smtClean="0">
                <a:solidFill>
                  <a:schemeClr val="tx1">
                    <a:lumMod val="50000"/>
                    <a:lumOff val="50000"/>
                  </a:schemeClr>
                </a:solidFill>
                <a:latin typeface="+mn-lt"/>
              </a:rPr>
              <a:t>Obama</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was</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born</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in</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the</a:t>
            </a:r>
            <a:r>
              <a:rPr lang="zh-CN" altLang="en-US" sz="1800" dirty="0" smtClean="0">
                <a:solidFill>
                  <a:schemeClr val="tx1">
                    <a:lumMod val="50000"/>
                    <a:lumOff val="50000"/>
                  </a:schemeClr>
                </a:solidFill>
                <a:latin typeface="+mn-lt"/>
              </a:rPr>
              <a:t> </a:t>
            </a:r>
            <a:r>
              <a:rPr lang="en-US" altLang="zh-CN" sz="1800" b="1" dirty="0" smtClean="0">
                <a:solidFill>
                  <a:schemeClr val="tx1">
                    <a:lumMod val="50000"/>
                    <a:lumOff val="50000"/>
                  </a:schemeClr>
                </a:solidFill>
                <a:latin typeface="+mn-lt"/>
              </a:rPr>
              <a:t>United</a:t>
            </a:r>
            <a:r>
              <a:rPr lang="zh-CN" altLang="en-US" sz="1800" b="1" dirty="0" smtClean="0">
                <a:solidFill>
                  <a:schemeClr val="tx1">
                    <a:lumMod val="50000"/>
                    <a:lumOff val="50000"/>
                  </a:schemeClr>
                </a:solidFill>
                <a:latin typeface="+mn-lt"/>
              </a:rPr>
              <a:t> </a:t>
            </a:r>
            <a:r>
              <a:rPr lang="en-US" altLang="zh-CN" sz="1800" b="1" dirty="0" smtClean="0">
                <a:solidFill>
                  <a:schemeClr val="tx1">
                    <a:lumMod val="50000"/>
                    <a:lumOff val="50000"/>
                  </a:schemeClr>
                </a:solidFill>
                <a:latin typeface="+mn-lt"/>
              </a:rPr>
              <a:t>States</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in</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1961.</a:t>
            </a:r>
            <a:endParaRPr lang="en-US" sz="1800" dirty="0">
              <a:solidFill>
                <a:schemeClr val="tx1">
                  <a:lumMod val="50000"/>
                  <a:lumOff val="50000"/>
                </a:schemeClr>
              </a:solidFill>
              <a:latin typeface="+mn-lt"/>
            </a:endParaRPr>
          </a:p>
        </p:txBody>
      </p:sp>
      <p:cxnSp>
        <p:nvCxnSpPr>
          <p:cNvPr id="10" name="Straight Arrow Connector 9"/>
          <p:cNvCxnSpPr/>
          <p:nvPr/>
        </p:nvCxnSpPr>
        <p:spPr bwMode="auto">
          <a:xfrm flipH="1" flipV="1">
            <a:off x="2495550" y="2398692"/>
            <a:ext cx="228600" cy="337066"/>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cxnSp>
        <p:nvCxnSpPr>
          <p:cNvPr id="11" name="Straight Arrow Connector 10"/>
          <p:cNvCxnSpPr/>
          <p:nvPr/>
        </p:nvCxnSpPr>
        <p:spPr bwMode="auto">
          <a:xfrm flipV="1">
            <a:off x="5561135" y="2398692"/>
            <a:ext cx="211015" cy="337066"/>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467" y="2616643"/>
            <a:ext cx="562233" cy="562233"/>
          </a:xfrm>
          <a:prstGeom prst="rect">
            <a:avLst/>
          </a:prstGeom>
        </p:spPr>
      </p:pic>
    </p:spTree>
    <p:extLst>
      <p:ext uri="{BB962C8B-B14F-4D97-AF65-F5344CB8AC3E}">
        <p14:creationId xmlns:p14="http://schemas.microsoft.com/office/powerpoint/2010/main" val="1394091725"/>
      </p:ext>
    </p:extLst>
  </p:cSld>
  <p:clrMapOvr>
    <a:masterClrMapping/>
  </p:clrMapOvr>
  <mc:AlternateContent xmlns:mc="http://schemas.openxmlformats.org/markup-compatibility/2006" xmlns:p14="http://schemas.microsoft.com/office/powerpoint/2010/main">
    <mc:Choice Requires="p14">
      <p:transition spd="slow" p14:dur="2000" advTm="90392"/>
    </mc:Choice>
    <mc:Fallback xmlns="">
      <p:transition spd="slow" advTm="9039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This talk</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a:t>
            </a:fld>
            <a:endParaRPr lang="en-US"/>
          </a:p>
        </p:txBody>
      </p:sp>
      <p:sp>
        <p:nvSpPr>
          <p:cNvPr id="6" name="Content Placeholder 2"/>
          <p:cNvSpPr txBox="1">
            <a:spLocks/>
          </p:cNvSpPr>
          <p:nvPr/>
        </p:nvSpPr>
        <p:spPr bwMode="auto">
          <a:xfrm>
            <a:off x="457200" y="1955800"/>
            <a:ext cx="8534400" cy="4445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4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endParaRPr lang="en-US" altLang="zh-CN" sz="3200" kern="0" dirty="0" smtClean="0"/>
          </a:p>
          <a:p>
            <a:endParaRPr lang="en-US" altLang="zh-CN" sz="3200" kern="0" dirty="0"/>
          </a:p>
          <a:p>
            <a:pPr lvl="1"/>
            <a:endParaRPr lang="en-US" altLang="zh-CN" sz="3200" kern="0" dirty="0" smtClean="0"/>
          </a:p>
          <a:p>
            <a:pPr lvl="1"/>
            <a:r>
              <a:rPr lang="en-US" altLang="zh-CN" sz="3200" kern="0" dirty="0" smtClean="0"/>
              <a:t>Finding low-hanging </a:t>
            </a:r>
            <a:r>
              <a:rPr lang="en-US" altLang="zh-CN" sz="3200" kern="0" dirty="0"/>
              <a:t>fruit, particularly with our English </a:t>
            </a:r>
            <a:r>
              <a:rPr lang="en-US" altLang="zh-CN" sz="3200" kern="0" dirty="0" smtClean="0"/>
              <a:t>system</a:t>
            </a:r>
            <a:endParaRPr lang="en-US" altLang="zh-CN" sz="3200" kern="0" dirty="0"/>
          </a:p>
          <a:p>
            <a:pPr lvl="1"/>
            <a:r>
              <a:rPr lang="en-US" altLang="zh-CN" sz="3200" kern="0" dirty="0" smtClean="0"/>
              <a:t>How to quickly roll your own Chinese system</a:t>
            </a:r>
          </a:p>
          <a:p>
            <a:pPr lvl="1"/>
            <a:endParaRPr lang="en-US" altLang="zh-CN" sz="3200" kern="0" dirty="0"/>
          </a:p>
          <a:p>
            <a:pPr lvl="1"/>
            <a:endParaRPr lang="en-US" altLang="zh-CN" sz="3200" kern="0" dirty="0"/>
          </a:p>
        </p:txBody>
      </p:sp>
      <p:pic>
        <p:nvPicPr>
          <p:cNvPr id="7" name="Picture 6"/>
          <p:cNvPicPr>
            <a:picLocks noChangeAspect="1"/>
          </p:cNvPicPr>
          <p:nvPr/>
        </p:nvPicPr>
        <p:blipFill rotWithShape="1">
          <a:blip r:embed="rId4"/>
          <a:srcRect t="15903" b="8410"/>
          <a:stretch/>
        </p:blipFill>
        <p:spPr>
          <a:xfrm>
            <a:off x="3124200" y="1752600"/>
            <a:ext cx="2667000" cy="1512000"/>
          </a:xfrm>
          <a:prstGeom prst="rect">
            <a:avLst/>
          </a:prstGeom>
        </p:spPr>
      </p:pic>
    </p:spTree>
    <p:custDataLst>
      <p:tags r:id="rId1"/>
    </p:custDataLst>
    <p:extLst>
      <p:ext uri="{BB962C8B-B14F-4D97-AF65-F5344CB8AC3E}">
        <p14:creationId xmlns:p14="http://schemas.microsoft.com/office/powerpoint/2010/main" val="959939108"/>
      </p:ext>
    </p:extLst>
  </p:cSld>
  <p:clrMapOvr>
    <a:masterClrMapping/>
  </p:clrMapOvr>
  <mc:AlternateContent xmlns:mc="http://schemas.openxmlformats.org/markup-compatibility/2006" xmlns:p14="http://schemas.microsoft.com/office/powerpoint/2010/main">
    <mc:Choice Requires="p14">
      <p:transition spd="slow" p14:dur="2000" advTm="24460"/>
    </mc:Choice>
    <mc:Fallback xmlns="">
      <p:transition spd="slow" advTm="244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Extract</a:t>
            </a:r>
            <a:r>
              <a:rPr lang="en-US" altLang="zh-CN" dirty="0" smtClean="0"/>
              <a:t>ion</a:t>
            </a:r>
            <a:r>
              <a:rPr lang="en-US" dirty="0" smtClean="0"/>
              <a:t> </a:t>
            </a:r>
            <a:r>
              <a:rPr lang="mr-IN" dirty="0" smtClean="0"/>
              <a:t>–</a:t>
            </a:r>
            <a:r>
              <a:rPr lang="en-US" dirty="0" smtClean="0"/>
              <a:t> Distant Supervision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altLang="zh-CN" dirty="0" smtClean="0"/>
              <a:t>Fundamental</a:t>
            </a:r>
            <a:r>
              <a:rPr lang="zh-CN" altLang="en-US" dirty="0" smtClean="0"/>
              <a:t> </a:t>
            </a:r>
            <a:r>
              <a:rPr lang="en-US" altLang="zh-CN" dirty="0" smtClean="0"/>
              <a:t>challenges:</a:t>
            </a:r>
          </a:p>
          <a:p>
            <a:pPr lvl="1"/>
            <a:r>
              <a:rPr lang="en-US" altLang="zh-CN" dirty="0" smtClean="0"/>
              <a:t>Co-occurrence</a:t>
            </a:r>
            <a:r>
              <a:rPr lang="zh-CN" altLang="en-US" dirty="0" smtClean="0"/>
              <a:t> </a:t>
            </a:r>
            <a:r>
              <a:rPr lang="en-US" altLang="zh-CN" dirty="0"/>
              <a:t>a</a:t>
            </a:r>
            <a:r>
              <a:rPr lang="en-US" altLang="zh-CN" dirty="0" smtClean="0"/>
              <a:t>ssumption</a:t>
            </a:r>
            <a:r>
              <a:rPr lang="zh-CN" altLang="en-US" dirty="0" smtClean="0"/>
              <a:t> </a:t>
            </a:r>
            <a:r>
              <a:rPr lang="en-US" altLang="zh-CN" dirty="0" smtClean="0"/>
              <a:t>too</a:t>
            </a:r>
            <a:r>
              <a:rPr lang="zh-CN" altLang="en-US" dirty="0" smtClean="0"/>
              <a:t> </a:t>
            </a:r>
            <a:r>
              <a:rPr lang="en-US" altLang="zh-CN" dirty="0" smtClean="0"/>
              <a:t>strong</a:t>
            </a:r>
          </a:p>
          <a:p>
            <a:pPr lvl="2"/>
            <a:r>
              <a:rPr lang="en-US" altLang="zh-CN" dirty="0" smtClean="0"/>
              <a:t>“</a:t>
            </a:r>
            <a:r>
              <a:rPr lang="en-US" altLang="zh-CN" b="1" dirty="0" smtClean="0"/>
              <a:t>Obama</a:t>
            </a:r>
            <a:r>
              <a:rPr lang="zh-CN" altLang="en-US" dirty="0" smtClean="0"/>
              <a:t> </a:t>
            </a:r>
            <a:r>
              <a:rPr lang="en-US" altLang="zh-CN" dirty="0" smtClean="0"/>
              <a:t>and</a:t>
            </a:r>
            <a:r>
              <a:rPr lang="zh-CN" altLang="en-US" dirty="0" smtClean="0"/>
              <a:t> </a:t>
            </a:r>
            <a:r>
              <a:rPr lang="en-US" altLang="zh-CN" dirty="0" smtClean="0"/>
              <a:t>other</a:t>
            </a:r>
            <a:r>
              <a:rPr lang="zh-CN" altLang="en-US" dirty="0" smtClean="0"/>
              <a:t> </a:t>
            </a:r>
            <a:r>
              <a:rPr lang="en-US" altLang="zh-CN" b="1" dirty="0" smtClean="0"/>
              <a:t>US</a:t>
            </a:r>
            <a:r>
              <a:rPr lang="zh-CN" altLang="en-US" dirty="0" smtClean="0"/>
              <a:t> </a:t>
            </a:r>
            <a:r>
              <a:rPr lang="en-US" altLang="zh-CN" dirty="0" smtClean="0"/>
              <a:t>government</a:t>
            </a:r>
            <a:r>
              <a:rPr lang="zh-CN" altLang="en-US" dirty="0" smtClean="0"/>
              <a:t> </a:t>
            </a:r>
            <a:r>
              <a:rPr lang="en-US" altLang="zh-CN" dirty="0" smtClean="0"/>
              <a:t>officials”:</a:t>
            </a:r>
            <a:r>
              <a:rPr lang="zh-CN" altLang="en-US" dirty="0" smtClean="0"/>
              <a:t> </a:t>
            </a:r>
            <a:r>
              <a:rPr lang="en-US" altLang="zh-CN" dirty="0" err="1" smtClean="0"/>
              <a:t>country_of_birth</a:t>
            </a:r>
            <a:r>
              <a:rPr lang="en-US" altLang="zh-CN" dirty="0" smtClean="0"/>
              <a:t>?</a:t>
            </a:r>
          </a:p>
          <a:p>
            <a:pPr lvl="1"/>
            <a:r>
              <a:rPr lang="en-US" altLang="zh-CN" dirty="0" smtClean="0"/>
              <a:t>Accumulated</a:t>
            </a:r>
            <a:r>
              <a:rPr lang="zh-CN" altLang="en-US" dirty="0" smtClean="0"/>
              <a:t> </a:t>
            </a:r>
            <a:r>
              <a:rPr lang="en-US" altLang="zh-CN" dirty="0" smtClean="0"/>
              <a:t>errors</a:t>
            </a:r>
            <a:r>
              <a:rPr lang="zh-CN" altLang="en-US" dirty="0" smtClean="0"/>
              <a:t> </a:t>
            </a:r>
            <a:r>
              <a:rPr lang="en-US" altLang="zh-CN" dirty="0" smtClean="0"/>
              <a:t>from</a:t>
            </a:r>
            <a:r>
              <a:rPr lang="zh-CN" altLang="en-US" dirty="0" smtClean="0"/>
              <a:t> </a:t>
            </a:r>
            <a:r>
              <a:rPr lang="en-US" altLang="zh-CN" dirty="0" smtClean="0"/>
              <a:t>linker</a:t>
            </a:r>
          </a:p>
          <a:p>
            <a:pPr lvl="1"/>
            <a:r>
              <a:rPr lang="en-US" altLang="zh-CN" dirty="0" smtClean="0"/>
              <a:t>Hard</a:t>
            </a:r>
            <a:r>
              <a:rPr lang="zh-CN" altLang="en-US" dirty="0" smtClean="0"/>
              <a:t> </a:t>
            </a:r>
            <a:r>
              <a:rPr lang="en-US" altLang="zh-CN" dirty="0" smtClean="0"/>
              <a:t>to</a:t>
            </a:r>
            <a:r>
              <a:rPr lang="zh-CN" altLang="en-US" dirty="0" smtClean="0"/>
              <a:t> </a:t>
            </a:r>
            <a:r>
              <a:rPr lang="en-US" altLang="zh-CN" dirty="0" smtClean="0"/>
              <a:t>acquire</a:t>
            </a:r>
            <a:r>
              <a:rPr lang="zh-CN" altLang="en-US" dirty="0" smtClean="0"/>
              <a:t> </a:t>
            </a:r>
            <a:r>
              <a:rPr lang="en-US" altLang="zh-CN" dirty="0" smtClean="0"/>
              <a:t>balanced</a:t>
            </a:r>
            <a:r>
              <a:rPr lang="zh-CN" altLang="en-US" dirty="0" smtClean="0"/>
              <a:t> </a:t>
            </a:r>
            <a:r>
              <a:rPr lang="en-US" altLang="zh-CN" dirty="0" smtClean="0"/>
              <a:t>negative</a:t>
            </a:r>
            <a:r>
              <a:rPr lang="zh-CN" altLang="en-US" dirty="0" smtClean="0"/>
              <a:t> </a:t>
            </a:r>
            <a:r>
              <a:rPr lang="en-US" altLang="zh-CN" dirty="0" smtClean="0"/>
              <a:t>examples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54653493"/>
              </p:ext>
            </p:extLst>
          </p:nvPr>
        </p:nvGraphicFramePr>
        <p:xfrm>
          <a:off x="930208" y="1815123"/>
          <a:ext cx="7734300" cy="1036260"/>
        </p:xfrm>
        <a:graphic>
          <a:graphicData uri="http://schemas.openxmlformats.org/drawingml/2006/table">
            <a:tbl>
              <a:tblPr firstRow="1" bandRow="1">
                <a:tableStyleId>{5C22544A-7EE6-4342-B048-85BDC9FD1C3A}</a:tableStyleId>
              </a:tblPr>
              <a:tblGrid>
                <a:gridCol w="4355632"/>
                <a:gridCol w="1245068"/>
                <a:gridCol w="1034516"/>
                <a:gridCol w="1099084"/>
              </a:tblGrid>
              <a:tr h="381000">
                <a:tc>
                  <a:txBody>
                    <a:bodyPr/>
                    <a:lstStyle/>
                    <a:p>
                      <a:pPr lvl="0">
                        <a:spcBef>
                          <a:spcPts val="0"/>
                        </a:spcBef>
                        <a:buNone/>
                      </a:pPr>
                      <a:r>
                        <a:rPr lang="en-US" altLang="zh-CN" sz="2000" dirty="0"/>
                        <a:t>Models</a:t>
                      </a:r>
                      <a:endParaRPr lang="en" sz="2000" b="1" dirty="0">
                        <a:solidFill>
                          <a:schemeClr val="tx1"/>
                        </a:solidFill>
                      </a:endParaRPr>
                    </a:p>
                  </a:txBody>
                  <a:tcPr marL="91425" marR="91425" marT="91425" marB="91425"/>
                </a:tc>
                <a:tc>
                  <a:txBody>
                    <a:bodyPr/>
                    <a:lstStyle/>
                    <a:p>
                      <a:pPr lvl="0" algn="ctr">
                        <a:spcBef>
                          <a:spcPts val="0"/>
                        </a:spcBef>
                        <a:buNone/>
                      </a:pPr>
                      <a:r>
                        <a:rPr lang="en-US" altLang="zh-CN" sz="2000" dirty="0"/>
                        <a:t>Precision</a:t>
                      </a:r>
                      <a:endParaRPr lang="en" sz="2000" b="1" dirty="0">
                        <a:solidFill>
                          <a:schemeClr val="tx1"/>
                        </a:solidFill>
                      </a:endParaRPr>
                    </a:p>
                  </a:txBody>
                  <a:tcPr marL="91425" marR="91425" marT="91425" marB="91425"/>
                </a:tc>
                <a:tc>
                  <a:txBody>
                    <a:bodyPr/>
                    <a:lstStyle/>
                    <a:p>
                      <a:pPr lvl="0" algn="ctr">
                        <a:spcBef>
                          <a:spcPts val="0"/>
                        </a:spcBef>
                        <a:buNone/>
                      </a:pPr>
                      <a:r>
                        <a:rPr lang="en-US" altLang="zh-CN" sz="2000" dirty="0"/>
                        <a:t>Recall</a:t>
                      </a:r>
                      <a:endParaRPr lang="en" sz="2000" b="1" dirty="0">
                        <a:solidFill>
                          <a:schemeClr val="tx1"/>
                        </a:solidFill>
                      </a:endParaRPr>
                    </a:p>
                  </a:txBody>
                  <a:tcPr marL="91425" marR="91425" marT="91425" marB="91425"/>
                </a:tc>
                <a:tc>
                  <a:txBody>
                    <a:bodyPr/>
                    <a:lstStyle/>
                    <a:p>
                      <a:pPr lvl="0" algn="ctr">
                        <a:spcBef>
                          <a:spcPts val="0"/>
                        </a:spcBef>
                        <a:buNone/>
                      </a:pPr>
                      <a:r>
                        <a:rPr lang="en-US" altLang="zh-CN" sz="2000" dirty="0"/>
                        <a:t>F1</a:t>
                      </a:r>
                      <a:endParaRPr lang="en" sz="2000" b="1" dirty="0">
                        <a:solidFill>
                          <a:schemeClr val="tx1"/>
                        </a:solidFill>
                      </a:endParaRPr>
                    </a:p>
                  </a:txBody>
                  <a:tcPr marL="91425" marR="91425" marT="91425" marB="91425"/>
                </a:tc>
              </a:tr>
              <a:tr h="381000">
                <a:tc>
                  <a:txBody>
                    <a:bodyPr/>
                    <a:lstStyle/>
                    <a:p>
                      <a:pPr lvl="0">
                        <a:spcBef>
                          <a:spcPts val="0"/>
                        </a:spcBef>
                        <a:buNone/>
                      </a:pPr>
                      <a:r>
                        <a:rPr lang="en-US" altLang="zh-CN" sz="2200" dirty="0" smtClean="0"/>
                        <a:t>Distant supervision (</a:t>
                      </a:r>
                      <a:r>
                        <a:rPr lang="en-US" altLang="zh-CN" sz="2200" dirty="0" err="1" smtClean="0"/>
                        <a:t>Mintz</a:t>
                      </a:r>
                      <a:r>
                        <a:rPr lang="en-US" altLang="zh-CN" sz="2200" dirty="0" smtClean="0"/>
                        <a:t>)</a:t>
                      </a:r>
                      <a:endParaRPr lang="en" sz="2200" dirty="0">
                        <a:solidFill>
                          <a:schemeClr val="tx1"/>
                        </a:solidFill>
                      </a:endParaRPr>
                    </a:p>
                  </a:txBody>
                  <a:tcPr marL="91425" marR="91425" marT="91425" marB="91425"/>
                </a:tc>
                <a:tc>
                  <a:txBody>
                    <a:bodyPr/>
                    <a:lstStyle/>
                    <a:p>
                      <a:pPr lvl="0" algn="ctr">
                        <a:spcBef>
                          <a:spcPts val="0"/>
                        </a:spcBef>
                        <a:buNone/>
                      </a:pPr>
                      <a:r>
                        <a:rPr lang="en-US" altLang="zh-CN" sz="2400" dirty="0"/>
                        <a:t>21.8</a:t>
                      </a:r>
                      <a:endParaRPr lang="en" sz="2400" dirty="0">
                        <a:solidFill>
                          <a:schemeClr val="tx1"/>
                        </a:solidFill>
                      </a:endParaRPr>
                    </a:p>
                  </a:txBody>
                  <a:tcPr marL="91425" marR="91425" marT="91425" marB="91425"/>
                </a:tc>
                <a:tc>
                  <a:txBody>
                    <a:bodyPr/>
                    <a:lstStyle/>
                    <a:p>
                      <a:pPr lvl="0" algn="ctr">
                        <a:spcBef>
                          <a:spcPts val="0"/>
                        </a:spcBef>
                        <a:buNone/>
                      </a:pPr>
                      <a:r>
                        <a:rPr lang="en-US" altLang="zh-CN" sz="2400" dirty="0"/>
                        <a:t>29.8</a:t>
                      </a:r>
                      <a:endParaRPr lang="en" sz="2400" dirty="0">
                        <a:solidFill>
                          <a:schemeClr val="tx1"/>
                        </a:solidFill>
                      </a:endParaRPr>
                    </a:p>
                  </a:txBody>
                  <a:tcPr marL="91425" marR="91425" marT="91425" marB="91425"/>
                </a:tc>
                <a:tc>
                  <a:txBody>
                    <a:bodyPr/>
                    <a:lstStyle/>
                    <a:p>
                      <a:pPr lvl="0" algn="ctr">
                        <a:spcBef>
                          <a:spcPts val="0"/>
                        </a:spcBef>
                        <a:buNone/>
                      </a:pPr>
                      <a:r>
                        <a:rPr lang="en-US" altLang="zh-CN" sz="2400" dirty="0"/>
                        <a:t>25.2</a:t>
                      </a:r>
                      <a:endParaRPr lang="en" sz="2400" dirty="0">
                        <a:solidFill>
                          <a:schemeClr val="tx1"/>
                        </a:solidFill>
                      </a:endParaRPr>
                    </a:p>
                  </a:txBody>
                  <a:tcPr marL="91425" marR="91425" marT="91425" marB="91425"/>
                </a:tc>
              </a:tr>
            </a:tbl>
          </a:graphicData>
        </a:graphic>
      </p:graphicFrame>
      <p:grpSp>
        <p:nvGrpSpPr>
          <p:cNvPr id="9" name="Group 8"/>
          <p:cNvGrpSpPr/>
          <p:nvPr/>
        </p:nvGrpSpPr>
        <p:grpSpPr>
          <a:xfrm>
            <a:off x="2344186" y="5454006"/>
            <a:ext cx="3936608" cy="1099194"/>
            <a:chOff x="2344186" y="5454006"/>
            <a:chExt cx="3936608" cy="1099194"/>
          </a:xfrm>
        </p:grpSpPr>
        <p:sp>
          <p:nvSpPr>
            <p:cNvPr id="7" name="TextBox 6"/>
            <p:cNvSpPr txBox="1"/>
            <p:nvPr/>
          </p:nvSpPr>
          <p:spPr>
            <a:xfrm>
              <a:off x="2344186" y="5694402"/>
              <a:ext cx="2453172" cy="553998"/>
            </a:xfrm>
            <a:prstGeom prst="rect">
              <a:avLst/>
            </a:prstGeom>
            <a:noFill/>
          </p:spPr>
          <p:txBody>
            <a:bodyPr wrap="none" rtlCol="0">
              <a:spAutoFit/>
            </a:bodyPr>
            <a:lstStyle/>
            <a:p>
              <a:r>
                <a:rPr lang="en-US" altLang="zh-CN" sz="3000" dirty="0" smtClean="0">
                  <a:latin typeface="+mn-lt"/>
                </a:rPr>
                <a:t>Low</a:t>
              </a:r>
              <a:r>
                <a:rPr lang="zh-CN" altLang="en-US" sz="3000" dirty="0" smtClean="0">
                  <a:latin typeface="+mn-lt"/>
                </a:rPr>
                <a:t> </a:t>
              </a:r>
              <a:r>
                <a:rPr lang="en-US" altLang="zh-CN" sz="3000" dirty="0" smtClean="0">
                  <a:latin typeface="+mn-lt"/>
                </a:rPr>
                <a:t>precision!</a:t>
              </a:r>
              <a:endParaRPr lang="en-US" sz="3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5454006"/>
              <a:ext cx="1099194" cy="1099194"/>
            </a:xfrm>
            <a:prstGeom prst="rect">
              <a:avLst/>
            </a:prstGeom>
          </p:spPr>
        </p:pic>
      </p:grpSp>
    </p:spTree>
    <p:custDataLst>
      <p:tags r:id="rId1"/>
    </p:custDataLst>
    <p:extLst>
      <p:ext uri="{BB962C8B-B14F-4D97-AF65-F5344CB8AC3E}">
        <p14:creationId xmlns:p14="http://schemas.microsoft.com/office/powerpoint/2010/main" val="1453033305"/>
      </p:ext>
    </p:extLst>
  </p:cSld>
  <p:clrMapOvr>
    <a:masterClrMapping/>
  </p:clrMapOvr>
  <mc:AlternateContent xmlns:mc="http://schemas.openxmlformats.org/markup-compatibility/2006" xmlns:p14="http://schemas.microsoft.com/office/powerpoint/2010/main">
    <mc:Choice Requires="p14">
      <p:transition spd="slow" p14:dur="2000" advTm="68353"/>
    </mc:Choice>
    <mc:Fallback xmlns="">
      <p:transition spd="slow" advTm="68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What</a:t>
            </a:r>
            <a:r>
              <a:rPr lang="zh-CN" altLang="en-US" dirty="0" smtClean="0"/>
              <a:t> </a:t>
            </a:r>
            <a:r>
              <a:rPr lang="en-US" dirty="0" smtClean="0"/>
              <a:t>our timeline looks like</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a:p>
        </p:txBody>
      </p:sp>
      <p:cxnSp>
        <p:nvCxnSpPr>
          <p:cNvPr id="8" name="Straight Connector 7"/>
          <p:cNvCxnSpPr/>
          <p:nvPr/>
        </p:nvCxnSpPr>
        <p:spPr bwMode="auto">
          <a:xfrm>
            <a:off x="1066800" y="3962400"/>
            <a:ext cx="2743200" cy="0"/>
          </a:xfrm>
          <a:prstGeom prst="line">
            <a:avLst/>
          </a:prstGeom>
          <a:gradFill rotWithShape="0">
            <a:gsLst>
              <a:gs pos="0">
                <a:srgbClr val="A50021"/>
              </a:gs>
              <a:gs pos="100000">
                <a:schemeClr val="tx1"/>
              </a:gs>
            </a:gsLst>
            <a:lin ang="0" scaled="1"/>
          </a:gradFill>
          <a:ln w="57150" cap="flat" cmpd="sng" algn="ctr">
            <a:solidFill>
              <a:schemeClr val="accent2">
                <a:lumMod val="60000"/>
                <a:lumOff val="40000"/>
              </a:schemeClr>
            </a:solidFill>
            <a:prstDash val="solid"/>
            <a:miter lim="800000"/>
            <a:headEnd type="none" w="med" len="med"/>
            <a:tailEnd type="none" w="med" len="med"/>
          </a:ln>
          <a:effectLst/>
        </p:spPr>
      </p:cxnSp>
      <p:cxnSp>
        <p:nvCxnSpPr>
          <p:cNvPr id="12" name="Straight Connector 11"/>
          <p:cNvCxnSpPr/>
          <p:nvPr/>
        </p:nvCxnSpPr>
        <p:spPr bwMode="auto">
          <a:xfrm>
            <a:off x="3810000" y="3962400"/>
            <a:ext cx="2438400" cy="0"/>
          </a:xfrm>
          <a:prstGeom prst="line">
            <a:avLst/>
          </a:prstGeom>
          <a:gradFill rotWithShape="0">
            <a:gsLst>
              <a:gs pos="0">
                <a:srgbClr val="A50021"/>
              </a:gs>
              <a:gs pos="100000">
                <a:schemeClr val="tx1"/>
              </a:gs>
            </a:gsLst>
            <a:lin ang="0" scaled="1"/>
          </a:gradFill>
          <a:ln w="57150" cap="flat" cmpd="sng" algn="ctr">
            <a:solidFill>
              <a:schemeClr val="accent6">
                <a:lumMod val="60000"/>
                <a:lumOff val="40000"/>
              </a:schemeClr>
            </a:solidFill>
            <a:prstDash val="solid"/>
            <a:miter lim="800000"/>
            <a:headEnd type="none" w="med" len="med"/>
            <a:tailEnd type="none" w="med" len="med"/>
          </a:ln>
          <a:effectLst/>
        </p:spPr>
      </p:cxnSp>
      <p:cxnSp>
        <p:nvCxnSpPr>
          <p:cNvPr id="16" name="Straight Connector 15"/>
          <p:cNvCxnSpPr/>
          <p:nvPr/>
        </p:nvCxnSpPr>
        <p:spPr bwMode="auto">
          <a:xfrm>
            <a:off x="6248400" y="3962400"/>
            <a:ext cx="685800" cy="0"/>
          </a:xfrm>
          <a:prstGeom prst="line">
            <a:avLst/>
          </a:prstGeom>
          <a:gradFill rotWithShape="0">
            <a:gsLst>
              <a:gs pos="0">
                <a:srgbClr val="A50021"/>
              </a:gs>
              <a:gs pos="100000">
                <a:schemeClr val="tx1"/>
              </a:gs>
            </a:gsLst>
            <a:lin ang="0" scaled="1"/>
          </a:gradFill>
          <a:ln w="57150" cap="flat" cmpd="sng" algn="ctr">
            <a:solidFill>
              <a:srgbClr val="FF0000"/>
            </a:solidFill>
            <a:prstDash val="solid"/>
            <a:miter lim="800000"/>
            <a:headEnd type="none" w="med" len="med"/>
            <a:tailEnd type="none" w="med" len="med"/>
          </a:ln>
          <a:effectLst/>
        </p:spPr>
      </p:cxnSp>
      <p:cxnSp>
        <p:nvCxnSpPr>
          <p:cNvPr id="34" name="Curved Connector 33"/>
          <p:cNvCxnSpPr/>
          <p:nvPr/>
        </p:nvCxnSpPr>
        <p:spPr bwMode="auto">
          <a:xfrm rot="5400000" flipH="1" flipV="1">
            <a:off x="876300" y="3314700"/>
            <a:ext cx="838200" cy="457200"/>
          </a:xfrm>
          <a:prstGeom prst="curvedConnector3">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sp>
        <p:nvSpPr>
          <p:cNvPr id="37" name="TextBox 36"/>
          <p:cNvSpPr txBox="1"/>
          <p:nvPr/>
        </p:nvSpPr>
        <p:spPr>
          <a:xfrm>
            <a:off x="1066800" y="2407334"/>
            <a:ext cx="2362200" cy="707886"/>
          </a:xfrm>
          <a:prstGeom prst="rect">
            <a:avLst/>
          </a:prstGeom>
          <a:noFill/>
        </p:spPr>
        <p:txBody>
          <a:bodyPr wrap="square" rtlCol="0">
            <a:spAutoFit/>
          </a:bodyPr>
          <a:lstStyle/>
          <a:p>
            <a:r>
              <a:rPr lang="en-US" sz="2000" dirty="0" smtClean="0">
                <a:latin typeface="+mn-lt"/>
              </a:rPr>
              <a:t>Chris: We need to do </a:t>
            </a:r>
            <a:r>
              <a:rPr lang="en-US" altLang="zh-CN" sz="2000" dirty="0" smtClean="0">
                <a:latin typeface="+mn-lt"/>
              </a:rPr>
              <a:t>Chinese</a:t>
            </a:r>
            <a:r>
              <a:rPr lang="zh-CN" altLang="en-US" sz="2000" dirty="0" smtClean="0">
                <a:latin typeface="+mn-lt"/>
              </a:rPr>
              <a:t> </a:t>
            </a:r>
            <a:r>
              <a:rPr lang="en-US" sz="2000" dirty="0" smtClean="0">
                <a:latin typeface="+mn-lt"/>
              </a:rPr>
              <a:t>KBP</a:t>
            </a:r>
            <a:r>
              <a:rPr lang="mr-IN" sz="2000" dirty="0" smtClean="0">
                <a:latin typeface="+mn-lt"/>
              </a:rPr>
              <a:t>…</a:t>
            </a:r>
            <a:endParaRPr lang="en-US" sz="2000" dirty="0">
              <a:latin typeface="+mn-lt"/>
            </a:endParaRPr>
          </a:p>
        </p:txBody>
      </p:sp>
      <p:sp>
        <p:nvSpPr>
          <p:cNvPr id="38" name="Oval 37"/>
          <p:cNvSpPr/>
          <p:nvPr/>
        </p:nvSpPr>
        <p:spPr bwMode="auto">
          <a:xfrm>
            <a:off x="7635240" y="3919728"/>
            <a:ext cx="118872" cy="118872"/>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Lucida Sans" pitchFamily="-65" charset="0"/>
            </a:endParaRPr>
          </a:p>
        </p:txBody>
      </p:sp>
      <p:cxnSp>
        <p:nvCxnSpPr>
          <p:cNvPr id="40" name="Curved Connector 39"/>
          <p:cNvCxnSpPr/>
          <p:nvPr/>
        </p:nvCxnSpPr>
        <p:spPr bwMode="auto">
          <a:xfrm rot="5400000" flipH="1" flipV="1">
            <a:off x="6743700" y="3276600"/>
            <a:ext cx="838200" cy="457200"/>
          </a:xfrm>
          <a:prstGeom prst="curvedConnector3">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sp>
        <p:nvSpPr>
          <p:cNvPr id="41" name="TextBox 40"/>
          <p:cNvSpPr txBox="1"/>
          <p:nvPr/>
        </p:nvSpPr>
        <p:spPr>
          <a:xfrm>
            <a:off x="6096000" y="2455595"/>
            <a:ext cx="1543050" cy="707886"/>
          </a:xfrm>
          <a:prstGeom prst="rect">
            <a:avLst/>
          </a:prstGeom>
          <a:noFill/>
        </p:spPr>
        <p:txBody>
          <a:bodyPr wrap="square" rtlCol="0">
            <a:spAutoFit/>
          </a:bodyPr>
          <a:lstStyle/>
          <a:p>
            <a:r>
              <a:rPr lang="en-US" sz="2000" dirty="0" smtClean="0">
                <a:solidFill>
                  <a:srgbClr val="FF0000"/>
                </a:solidFill>
                <a:latin typeface="+mn-lt"/>
              </a:rPr>
              <a:t>1 week</a:t>
            </a:r>
            <a:r>
              <a:rPr lang="en-US" sz="2000" dirty="0" smtClean="0">
                <a:latin typeface="+mn-lt"/>
              </a:rPr>
              <a:t> until</a:t>
            </a:r>
          </a:p>
          <a:p>
            <a:r>
              <a:rPr lang="en-US" sz="2000" dirty="0" smtClean="0">
                <a:latin typeface="+mn-lt"/>
              </a:rPr>
              <a:t>KBP deadline</a:t>
            </a:r>
            <a:r>
              <a:rPr lang="en-US" altLang="zh-CN" sz="2000" dirty="0" smtClean="0">
                <a:latin typeface="+mn-lt"/>
              </a:rPr>
              <a:t>!</a:t>
            </a:r>
            <a:endParaRPr lang="en-US" sz="2000" dirty="0">
              <a:latin typeface="+mn-lt"/>
            </a:endParaRPr>
          </a:p>
        </p:txBody>
      </p:sp>
      <p:sp>
        <p:nvSpPr>
          <p:cNvPr id="42" name="TextBox 41"/>
          <p:cNvSpPr txBox="1"/>
          <p:nvPr/>
        </p:nvSpPr>
        <p:spPr>
          <a:xfrm>
            <a:off x="1143000" y="4109735"/>
            <a:ext cx="2514600" cy="707886"/>
          </a:xfrm>
          <a:prstGeom prst="rect">
            <a:avLst/>
          </a:prstGeom>
          <a:noFill/>
        </p:spPr>
        <p:txBody>
          <a:bodyPr wrap="square" rtlCol="0">
            <a:spAutoFit/>
          </a:bodyPr>
          <a:lstStyle/>
          <a:p>
            <a:r>
              <a:rPr lang="en-US" sz="2000" dirty="0" smtClean="0">
                <a:solidFill>
                  <a:schemeClr val="accent2"/>
                </a:solidFill>
                <a:latin typeface="+mn-lt"/>
              </a:rPr>
              <a:t>Pipeline development</a:t>
            </a:r>
          </a:p>
          <a:p>
            <a:r>
              <a:rPr lang="en-US" altLang="zh-CN" sz="2000" dirty="0" smtClean="0">
                <a:solidFill>
                  <a:schemeClr val="accent2"/>
                </a:solidFill>
                <a:latin typeface="+mn-lt"/>
              </a:rPr>
              <a:t>(</a:t>
            </a:r>
            <a:r>
              <a:rPr lang="en-US" sz="2000" dirty="0" smtClean="0">
                <a:solidFill>
                  <a:schemeClr val="accent2"/>
                </a:solidFill>
                <a:latin typeface="+mn-lt"/>
              </a:rPr>
              <a:t>&amp;</a:t>
            </a:r>
            <a:r>
              <a:rPr lang="zh-CN" altLang="en-US" sz="2000" dirty="0" smtClean="0">
                <a:solidFill>
                  <a:schemeClr val="accent2"/>
                </a:solidFill>
                <a:latin typeface="+mn-lt"/>
              </a:rPr>
              <a:t> </a:t>
            </a:r>
            <a:r>
              <a:rPr lang="en-US" altLang="zh-CN" sz="2000" dirty="0" smtClean="0">
                <a:solidFill>
                  <a:schemeClr val="accent2"/>
                </a:solidFill>
                <a:latin typeface="+mn-lt"/>
              </a:rPr>
              <a:t>p</a:t>
            </a:r>
            <a:r>
              <a:rPr lang="en-US" sz="2000" dirty="0" smtClean="0">
                <a:solidFill>
                  <a:schemeClr val="accent2"/>
                </a:solidFill>
                <a:latin typeface="+mn-lt"/>
              </a:rPr>
              <a:t>rocrastination</a:t>
            </a:r>
            <a:r>
              <a:rPr lang="en-US" altLang="zh-CN" sz="2000" dirty="0" smtClean="0">
                <a:solidFill>
                  <a:schemeClr val="accent2"/>
                </a:solidFill>
                <a:latin typeface="+mn-lt"/>
              </a:rPr>
              <a:t>)</a:t>
            </a:r>
            <a:endParaRPr lang="en-US" sz="2000" dirty="0" smtClean="0">
              <a:solidFill>
                <a:schemeClr val="accent2"/>
              </a:solidFill>
              <a:latin typeface="+mn-lt"/>
            </a:endParaRPr>
          </a:p>
        </p:txBody>
      </p:sp>
      <p:sp>
        <p:nvSpPr>
          <p:cNvPr id="43" name="TextBox 42"/>
          <p:cNvSpPr txBox="1"/>
          <p:nvPr/>
        </p:nvSpPr>
        <p:spPr>
          <a:xfrm>
            <a:off x="3886200" y="4105521"/>
            <a:ext cx="2362200" cy="1015663"/>
          </a:xfrm>
          <a:prstGeom prst="rect">
            <a:avLst/>
          </a:prstGeom>
          <a:noFill/>
        </p:spPr>
        <p:txBody>
          <a:bodyPr wrap="square" rtlCol="0">
            <a:spAutoFit/>
          </a:bodyPr>
          <a:lstStyle/>
          <a:p>
            <a:r>
              <a:rPr lang="en-US" sz="2000" dirty="0" smtClean="0">
                <a:solidFill>
                  <a:schemeClr val="accent6"/>
                </a:solidFill>
                <a:latin typeface="+mn-lt"/>
              </a:rPr>
              <a:t>Distant supervision &amp; error analysis-driven improvement</a:t>
            </a:r>
            <a:endParaRPr lang="en-US" sz="2000" dirty="0">
              <a:solidFill>
                <a:schemeClr val="accent6"/>
              </a:solidFill>
              <a:latin typeface="+mn-lt"/>
            </a:endParaRPr>
          </a:p>
        </p:txBody>
      </p:sp>
      <p:sp>
        <p:nvSpPr>
          <p:cNvPr id="45" name="TextBox 44"/>
          <p:cNvSpPr txBox="1"/>
          <p:nvPr/>
        </p:nvSpPr>
        <p:spPr>
          <a:xfrm>
            <a:off x="6282104" y="4105521"/>
            <a:ext cx="2362200" cy="400110"/>
          </a:xfrm>
          <a:prstGeom prst="rect">
            <a:avLst/>
          </a:prstGeom>
          <a:noFill/>
        </p:spPr>
        <p:txBody>
          <a:bodyPr wrap="square" rtlCol="0">
            <a:spAutoFit/>
          </a:bodyPr>
          <a:lstStyle/>
          <a:p>
            <a:r>
              <a:rPr lang="en-US" altLang="zh-CN" sz="2000" b="1" dirty="0" smtClean="0">
                <a:solidFill>
                  <a:srgbClr val="FF0000"/>
                </a:solidFill>
                <a:latin typeface="+mn-lt"/>
              </a:rPr>
              <a:t>Panic</a:t>
            </a:r>
            <a:endParaRPr lang="en-US" sz="2000" b="1" dirty="0">
              <a:solidFill>
                <a:srgbClr val="FF0000"/>
              </a:solidFill>
              <a:latin typeface="+mn-lt"/>
            </a:endParaRPr>
          </a:p>
        </p:txBody>
      </p:sp>
      <p:cxnSp>
        <p:nvCxnSpPr>
          <p:cNvPr id="48" name="Straight Connector 47"/>
          <p:cNvCxnSpPr/>
          <p:nvPr/>
        </p:nvCxnSpPr>
        <p:spPr bwMode="auto">
          <a:xfrm>
            <a:off x="7694676" y="2133600"/>
            <a:ext cx="0" cy="3352800"/>
          </a:xfrm>
          <a:prstGeom prst="line">
            <a:avLst/>
          </a:prstGeom>
          <a:gradFill rotWithShape="0">
            <a:gsLst>
              <a:gs pos="0">
                <a:srgbClr val="A50021"/>
              </a:gs>
              <a:gs pos="100000">
                <a:schemeClr val="tx1"/>
              </a:gs>
            </a:gsLst>
            <a:lin ang="0" scaled="1"/>
          </a:gradFill>
          <a:ln w="9525" cap="flat" cmpd="sng" algn="ctr">
            <a:solidFill>
              <a:schemeClr val="tx1"/>
            </a:solidFill>
            <a:prstDash val="dash"/>
            <a:miter lim="800000"/>
            <a:headEnd type="none" w="med" len="med"/>
            <a:tailEnd type="none" w="med" len="med"/>
          </a:ln>
          <a:effectLst/>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572" y="2297519"/>
            <a:ext cx="1255776" cy="1072284"/>
          </a:xfrm>
          <a:prstGeom prst="rect">
            <a:avLst/>
          </a:prstGeom>
        </p:spPr>
      </p:pic>
    </p:spTree>
    <p:custDataLst>
      <p:tags r:id="rId1"/>
    </p:custDataLst>
    <p:extLst>
      <p:ext uri="{BB962C8B-B14F-4D97-AF65-F5344CB8AC3E}">
        <p14:creationId xmlns:p14="http://schemas.microsoft.com/office/powerpoint/2010/main" val="2094207098"/>
      </p:ext>
    </p:extLst>
  </p:cSld>
  <p:clrMapOvr>
    <a:masterClrMapping/>
  </p:clrMapOvr>
  <mc:AlternateContent xmlns:mc="http://schemas.openxmlformats.org/markup-compatibility/2006" xmlns:p14="http://schemas.microsoft.com/office/powerpoint/2010/main">
    <mc:Choice Requires="p14">
      <p:transition spd="slow" p14:dur="2000" advTm="30904"/>
    </mc:Choice>
    <mc:Fallback xmlns="">
      <p:transition spd="slow" advTm="30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to the rescue!</a:t>
            </a:r>
            <a:endParaRPr lang="en-US" dirty="0"/>
          </a:p>
        </p:txBody>
      </p:sp>
      <p:sp>
        <p:nvSpPr>
          <p:cNvPr id="3" name="Content Placeholder 2"/>
          <p:cNvSpPr>
            <a:spLocks noGrp="1"/>
          </p:cNvSpPr>
          <p:nvPr>
            <p:ph idx="1"/>
          </p:nvPr>
        </p:nvSpPr>
        <p:spPr/>
        <p:txBody>
          <a:bodyPr/>
          <a:lstStyle/>
          <a:p>
            <a:r>
              <a:rPr lang="en-US" dirty="0" err="1" smtClean="0">
                <a:solidFill>
                  <a:srgbClr val="A50021"/>
                </a:solidFill>
              </a:rPr>
              <a:t>TokensRegex</a:t>
            </a:r>
            <a:r>
              <a:rPr lang="en-US" dirty="0" smtClean="0">
                <a:solidFill>
                  <a:srgbClr val="A50021"/>
                </a:solidFill>
              </a:rPr>
              <a:t> </a:t>
            </a:r>
            <a:r>
              <a:rPr lang="en-US" dirty="0" smtClean="0"/>
              <a:t>Patterns</a:t>
            </a:r>
          </a:p>
          <a:p>
            <a:pPr lvl="1"/>
            <a:r>
              <a:rPr lang="en-US" altLang="zh-CN" dirty="0" smtClean="0"/>
              <a:t>A</a:t>
            </a:r>
            <a:r>
              <a:rPr lang="zh-CN" altLang="en-US" dirty="0" smtClean="0"/>
              <a:t> </a:t>
            </a:r>
            <a:r>
              <a:rPr lang="en-US" altLang="zh-CN" dirty="0" smtClean="0"/>
              <a:t>token-level</a:t>
            </a:r>
            <a:r>
              <a:rPr lang="zh-CN" altLang="en-US" dirty="0" smtClean="0"/>
              <a:t> </a:t>
            </a:r>
            <a:r>
              <a:rPr lang="en-US" altLang="zh-CN" dirty="0" smtClean="0"/>
              <a:t>regex</a:t>
            </a:r>
            <a:r>
              <a:rPr lang="zh-CN" altLang="en-US" dirty="0" smtClean="0"/>
              <a:t> </a:t>
            </a:r>
            <a:r>
              <a:rPr lang="en-US" altLang="zh-CN" dirty="0" smtClean="0"/>
              <a:t>that</a:t>
            </a:r>
            <a:r>
              <a:rPr lang="zh-CN" altLang="en-US" dirty="0" smtClean="0"/>
              <a:t> </a:t>
            </a:r>
            <a:r>
              <a:rPr lang="en-US" altLang="zh-CN" dirty="0" smtClean="0"/>
              <a:t>works</a:t>
            </a:r>
            <a:r>
              <a:rPr lang="zh-CN" altLang="en-US" dirty="0" smtClean="0"/>
              <a:t> </a:t>
            </a:r>
            <a:r>
              <a:rPr lang="en-US" altLang="zh-CN" dirty="0" smtClean="0"/>
              <a:t>on</a:t>
            </a:r>
            <a:r>
              <a:rPr lang="zh-CN" altLang="en-US" dirty="0" smtClean="0"/>
              <a:t> </a:t>
            </a:r>
            <a:r>
              <a:rPr lang="en-US" altLang="zh-CN" dirty="0" smtClean="0"/>
              <a:t>token/lemma/POS</a:t>
            </a:r>
            <a:r>
              <a:rPr lang="zh-CN" altLang="en-US" dirty="0" smtClean="0"/>
              <a:t> </a:t>
            </a:r>
            <a:r>
              <a:rPr lang="en-US" altLang="zh-CN" dirty="0" smtClean="0"/>
              <a:t>sequences</a:t>
            </a:r>
            <a:r>
              <a:rPr lang="zh-CN" altLang="en-US" dirty="0" smtClean="0"/>
              <a:t> </a:t>
            </a:r>
            <a:r>
              <a:rPr lang="en-US" altLang="zh-CN" dirty="0" smtClean="0"/>
              <a:t>and</a:t>
            </a:r>
            <a:r>
              <a:rPr lang="zh-CN" altLang="en-US" dirty="0" smtClean="0"/>
              <a:t> </a:t>
            </a:r>
            <a:r>
              <a:rPr lang="en-US" altLang="zh-CN" dirty="0" smtClean="0"/>
              <a:t>NER</a:t>
            </a:r>
            <a:r>
              <a:rPr lang="zh-CN" altLang="en-US" dirty="0" smtClean="0"/>
              <a:t> </a:t>
            </a:r>
            <a:r>
              <a:rPr lang="en-US" altLang="zh-CN" dirty="0" smtClean="0"/>
              <a:t>results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sp>
        <p:nvSpPr>
          <p:cNvPr id="6" name="Rectangle 5"/>
          <p:cNvSpPr/>
          <p:nvPr/>
        </p:nvSpPr>
        <p:spPr>
          <a:xfrm>
            <a:off x="1219200" y="3429000"/>
            <a:ext cx="6705600" cy="156966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r>
              <a:rPr lang="en-US" dirty="0" err="1" smtClean="0"/>
              <a:t>per:date_of_birth</a:t>
            </a:r>
            <a:endParaRPr lang="en-US" altLang="zh-CN" dirty="0" smtClean="0"/>
          </a:p>
          <a:p>
            <a:endParaRPr lang="en-US" dirty="0" smtClean="0"/>
          </a:p>
          <a:p>
            <a:r>
              <a:rPr lang="en-US" dirty="0" smtClean="0">
                <a:solidFill>
                  <a:schemeClr val="tx1"/>
                </a:solidFill>
              </a:rPr>
              <a:t>( </a:t>
            </a:r>
            <a:r>
              <a:rPr lang="en-US" dirty="0">
                <a:solidFill>
                  <a:srgbClr val="A50021"/>
                </a:solidFill>
              </a:rPr>
              <a:t>$ENTITY </a:t>
            </a:r>
            <a:r>
              <a:rPr lang="en-US" dirty="0"/>
              <a:t>[]{0,3} /</a:t>
            </a:r>
            <a:r>
              <a:rPr lang="en-US" b="1" dirty="0" err="1"/>
              <a:t>出生</a:t>
            </a:r>
            <a:r>
              <a:rPr lang="en-US" dirty="0" err="1"/>
              <a:t>|</a:t>
            </a:r>
            <a:r>
              <a:rPr lang="en-US" b="1" dirty="0" err="1"/>
              <a:t>生</a:t>
            </a:r>
            <a:r>
              <a:rPr lang="en-US" dirty="0"/>
              <a:t>/ /</a:t>
            </a:r>
            <a:r>
              <a:rPr lang="en-US" b="1" dirty="0" err="1"/>
              <a:t>于</a:t>
            </a:r>
            <a:r>
              <a:rPr lang="en-US" dirty="0" err="1"/>
              <a:t>|</a:t>
            </a:r>
            <a:r>
              <a:rPr lang="en-US" b="1" dirty="0" err="1"/>
              <a:t>在</a:t>
            </a:r>
            <a:r>
              <a:rPr lang="en-US" dirty="0"/>
              <a:t>/ </a:t>
            </a:r>
            <a:r>
              <a:rPr lang="en-US" dirty="0">
                <a:solidFill>
                  <a:srgbClr val="A50021"/>
                </a:solidFill>
              </a:rPr>
              <a:t>$SLOT_VALUE </a:t>
            </a:r>
            <a:r>
              <a:rPr lang="en-US" dirty="0" smtClean="0"/>
              <a:t>)</a:t>
            </a:r>
          </a:p>
          <a:p>
            <a:r>
              <a:rPr lang="zh-CN" altLang="en-US" dirty="0" smtClean="0"/>
              <a:t>                              </a:t>
            </a:r>
            <a:r>
              <a:rPr lang="en-US" altLang="zh-CN" dirty="0" smtClean="0">
                <a:solidFill>
                  <a:schemeClr val="tx1">
                    <a:lumMod val="50000"/>
                    <a:lumOff val="50000"/>
                  </a:schemeClr>
                </a:solidFill>
              </a:rPr>
              <a:t>(was</a:t>
            </a:r>
            <a:r>
              <a:rPr lang="zh-CN" altLang="en-US" dirty="0" smtClean="0">
                <a:solidFill>
                  <a:schemeClr val="tx1">
                    <a:lumMod val="50000"/>
                    <a:lumOff val="50000"/>
                  </a:schemeClr>
                </a:solidFill>
              </a:rPr>
              <a:t> </a:t>
            </a:r>
            <a:r>
              <a:rPr lang="en-US" altLang="zh-CN" dirty="0" smtClean="0">
                <a:solidFill>
                  <a:schemeClr val="tx1">
                    <a:lumMod val="50000"/>
                    <a:lumOff val="50000"/>
                  </a:schemeClr>
                </a:solidFill>
              </a:rPr>
              <a:t>born)</a:t>
            </a:r>
            <a:r>
              <a:rPr lang="zh-CN" altLang="en-US" dirty="0" smtClean="0">
                <a:solidFill>
                  <a:schemeClr val="tx1">
                    <a:lumMod val="50000"/>
                    <a:lumOff val="50000"/>
                  </a:schemeClr>
                </a:solidFill>
              </a:rPr>
              <a:t>   </a:t>
            </a:r>
            <a:r>
              <a:rPr lang="en-US" altLang="zh-CN" dirty="0" smtClean="0">
                <a:solidFill>
                  <a:schemeClr val="tx1">
                    <a:lumMod val="50000"/>
                    <a:lumOff val="50000"/>
                  </a:schemeClr>
                </a:solidFill>
              </a:rPr>
              <a:t>(on)</a:t>
            </a:r>
            <a:endParaRPr lang="en-US" dirty="0">
              <a:solidFill>
                <a:schemeClr val="tx1">
                  <a:lumMod val="50000"/>
                  <a:lumOff val="50000"/>
                </a:schemeClr>
              </a:solidFill>
            </a:endParaRPr>
          </a:p>
        </p:txBody>
      </p:sp>
    </p:spTree>
    <p:extLst>
      <p:ext uri="{BB962C8B-B14F-4D97-AF65-F5344CB8AC3E}">
        <p14:creationId xmlns:p14="http://schemas.microsoft.com/office/powerpoint/2010/main" val="1255502659"/>
      </p:ext>
    </p:extLst>
  </p:cSld>
  <p:clrMapOvr>
    <a:masterClrMapping/>
  </p:clrMapOvr>
  <mc:AlternateContent xmlns:mc="http://schemas.openxmlformats.org/markup-compatibility/2006" xmlns:p14="http://schemas.microsoft.com/office/powerpoint/2010/main">
    <mc:Choice Requires="p14">
      <p:transition spd="slow" p14:dur="2000" advTm="31471"/>
    </mc:Choice>
    <mc:Fallback xmlns="">
      <p:transition spd="slow" advTm="3147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to the rescue!</a:t>
            </a:r>
            <a:endParaRPr lang="en-US" dirty="0"/>
          </a:p>
        </p:txBody>
      </p:sp>
      <p:sp>
        <p:nvSpPr>
          <p:cNvPr id="3" name="Content Placeholder 2"/>
          <p:cNvSpPr>
            <a:spLocks noGrp="1"/>
          </p:cNvSpPr>
          <p:nvPr>
            <p:ph idx="1"/>
          </p:nvPr>
        </p:nvSpPr>
        <p:spPr/>
        <p:txBody>
          <a:bodyPr/>
          <a:lstStyle/>
          <a:p>
            <a:r>
              <a:rPr lang="en-US" dirty="0" err="1" smtClean="0">
                <a:solidFill>
                  <a:srgbClr val="A50021"/>
                </a:solidFill>
              </a:rPr>
              <a:t>Semgrex</a:t>
            </a:r>
            <a:r>
              <a:rPr lang="en-US" dirty="0" smtClean="0">
                <a:solidFill>
                  <a:srgbClr val="A50021"/>
                </a:solidFill>
              </a:rPr>
              <a:t> </a:t>
            </a:r>
            <a:r>
              <a:rPr lang="en-US" dirty="0" smtClean="0"/>
              <a:t>Patterns</a:t>
            </a:r>
          </a:p>
          <a:p>
            <a:pPr lvl="1"/>
            <a:r>
              <a:rPr lang="en-US" altLang="zh-CN" dirty="0" smtClean="0"/>
              <a:t>Patterns</a:t>
            </a:r>
            <a:r>
              <a:rPr lang="zh-CN" altLang="en-US" dirty="0" smtClean="0"/>
              <a:t> </a:t>
            </a:r>
            <a:r>
              <a:rPr lang="en-US" altLang="zh-CN" dirty="0" smtClean="0"/>
              <a:t>over</a:t>
            </a:r>
            <a:r>
              <a:rPr lang="zh-CN" altLang="en-US" dirty="0" smtClean="0"/>
              <a:t> </a:t>
            </a:r>
            <a:r>
              <a:rPr lang="en-US" altLang="zh-CN" dirty="0" smtClean="0"/>
              <a:t>dependency</a:t>
            </a:r>
            <a:r>
              <a:rPr lang="zh-CN" altLang="en-US" dirty="0" smtClean="0"/>
              <a:t> </a:t>
            </a:r>
            <a:r>
              <a:rPr lang="en-US" altLang="zh-CN" dirty="0" smtClean="0"/>
              <a:t>trees</a:t>
            </a:r>
          </a:p>
          <a:p>
            <a:pPr lvl="1"/>
            <a:endParaRPr lang="en-US" altLang="zh-CN" dirty="0"/>
          </a:p>
          <a:p>
            <a:pPr lvl="1"/>
            <a:endParaRPr lang="en-US" altLang="zh-CN" dirty="0" smtClean="0"/>
          </a:p>
          <a:p>
            <a:pPr lvl="1"/>
            <a:endParaRPr lang="en-US" altLang="zh-CN" dirty="0"/>
          </a:p>
          <a:p>
            <a:pPr lvl="1"/>
            <a:endParaRPr lang="en-US" altLang="zh-CN" dirty="0" smtClean="0">
              <a:solidFill>
                <a:srgbClr val="A50021"/>
              </a:solidFill>
            </a:endParaRPr>
          </a:p>
          <a:p>
            <a:pPr lvl="1"/>
            <a:r>
              <a:rPr lang="en-US" altLang="zh-CN" dirty="0" smtClean="0">
                <a:solidFill>
                  <a:srgbClr val="A50021"/>
                </a:solidFill>
              </a:rPr>
              <a:t>Universal</a:t>
            </a:r>
            <a:r>
              <a:rPr lang="zh-CN" altLang="en-US" dirty="0" smtClean="0">
                <a:solidFill>
                  <a:srgbClr val="A50021"/>
                </a:solidFill>
              </a:rPr>
              <a:t> </a:t>
            </a:r>
            <a:r>
              <a:rPr lang="en-US" altLang="zh-CN" dirty="0" smtClean="0">
                <a:solidFill>
                  <a:srgbClr val="A50021"/>
                </a:solidFill>
              </a:rPr>
              <a:t>Dependencies</a:t>
            </a:r>
            <a:r>
              <a:rPr lang="zh-CN" altLang="en-US" dirty="0" smtClean="0">
                <a:solidFill>
                  <a:srgbClr val="A50021"/>
                </a:solidFill>
              </a:rPr>
              <a:t> </a:t>
            </a:r>
            <a:r>
              <a:rPr lang="en-US" altLang="zh-CN" dirty="0"/>
              <a:t>(</a:t>
            </a:r>
            <a:r>
              <a:rPr lang="en-US" altLang="zh-CN" u="sng" dirty="0"/>
              <a:t>http://</a:t>
            </a:r>
            <a:r>
              <a:rPr lang="en-US" altLang="zh-CN" u="sng" dirty="0" err="1" smtClean="0"/>
              <a:t>universaldependencies.org</a:t>
            </a:r>
            <a:r>
              <a:rPr lang="en-US" altLang="zh-CN" dirty="0" smtClean="0"/>
              <a:t>):</a:t>
            </a:r>
            <a:r>
              <a:rPr lang="zh-CN" altLang="en-US" dirty="0" smtClean="0"/>
              <a:t> </a:t>
            </a:r>
            <a:r>
              <a:rPr lang="en-US" dirty="0" smtClean="0"/>
              <a:t> </a:t>
            </a:r>
            <a:r>
              <a:rPr lang="en-US" altLang="zh-CN" dirty="0"/>
              <a:t>u</a:t>
            </a:r>
            <a:r>
              <a:rPr lang="en-US" dirty="0" smtClean="0"/>
              <a:t>niversal </a:t>
            </a:r>
            <a:r>
              <a:rPr lang="en-US" dirty="0"/>
              <a:t>taxonomy for </a:t>
            </a:r>
            <a:r>
              <a:rPr lang="en-US" dirty="0" smtClean="0"/>
              <a:t>dependencies</a:t>
            </a:r>
            <a:r>
              <a:rPr lang="zh-CN" altLang="en-US" dirty="0" smtClean="0"/>
              <a:t> </a:t>
            </a:r>
            <a:r>
              <a:rPr lang="en-US" altLang="zh-CN" dirty="0" smtClean="0"/>
              <a:t>across</a:t>
            </a:r>
            <a:r>
              <a:rPr lang="zh-CN" altLang="en-US" dirty="0" smtClean="0"/>
              <a:t> </a:t>
            </a:r>
            <a:r>
              <a:rPr lang="en-US" altLang="zh-CN" dirty="0" smtClean="0"/>
              <a:t>different</a:t>
            </a:r>
            <a:r>
              <a:rPr lang="zh-CN" altLang="en-US" dirty="0" smtClean="0"/>
              <a:t> </a:t>
            </a:r>
            <a:r>
              <a:rPr lang="en-US" altLang="zh-CN" dirty="0" smtClean="0"/>
              <a:t>languages</a:t>
            </a:r>
          </a:p>
          <a:p>
            <a:pPr lvl="1"/>
            <a:r>
              <a:rPr lang="en-US" altLang="zh-CN" dirty="0" smtClean="0"/>
              <a:t>A</a:t>
            </a:r>
            <a:r>
              <a:rPr lang="zh-CN" altLang="en-US" dirty="0" smtClean="0"/>
              <a:t> </a:t>
            </a:r>
            <a:r>
              <a:rPr lang="en-US" altLang="zh-CN" dirty="0" smtClean="0"/>
              <a:t>new</a:t>
            </a:r>
            <a:r>
              <a:rPr lang="zh-CN" altLang="en-US" dirty="0" smtClean="0"/>
              <a:t> </a:t>
            </a:r>
            <a:r>
              <a:rPr lang="en-US" altLang="zh-CN" dirty="0" smtClean="0">
                <a:solidFill>
                  <a:srgbClr val="A50021"/>
                </a:solidFill>
              </a:rPr>
              <a:t>Chinese</a:t>
            </a:r>
            <a:r>
              <a:rPr lang="zh-CN" altLang="en-US" dirty="0" smtClean="0">
                <a:solidFill>
                  <a:srgbClr val="A50021"/>
                </a:solidFill>
              </a:rPr>
              <a:t> </a:t>
            </a:r>
            <a:r>
              <a:rPr lang="en-US" altLang="zh-CN" dirty="0" smtClean="0">
                <a:solidFill>
                  <a:srgbClr val="A50021"/>
                </a:solidFill>
              </a:rPr>
              <a:t>UD</a:t>
            </a:r>
            <a:r>
              <a:rPr lang="zh-CN" altLang="en-US" dirty="0" smtClean="0">
                <a:solidFill>
                  <a:srgbClr val="A50021"/>
                </a:solidFill>
              </a:rPr>
              <a:t> </a:t>
            </a:r>
            <a:r>
              <a:rPr lang="en-US" altLang="zh-CN" dirty="0" smtClean="0">
                <a:solidFill>
                  <a:srgbClr val="A50021"/>
                </a:solidFill>
              </a:rPr>
              <a:t>converter</a:t>
            </a:r>
            <a:r>
              <a:rPr lang="en-US" altLang="zh-CN" dirty="0" smtClean="0"/>
              <a:t>:</a:t>
            </a:r>
            <a:r>
              <a:rPr lang="zh-CN" altLang="en-US" dirty="0" smtClean="0"/>
              <a:t> </a:t>
            </a:r>
            <a:r>
              <a:rPr lang="en-US" altLang="zh-CN" dirty="0" smtClean="0"/>
              <a:t>from</a:t>
            </a:r>
            <a:r>
              <a:rPr lang="zh-CN" altLang="en-US" dirty="0" smtClean="0"/>
              <a:t> </a:t>
            </a:r>
            <a:r>
              <a:rPr lang="en-US" dirty="0" smtClean="0"/>
              <a:t>Chinese constituency </a:t>
            </a:r>
            <a:r>
              <a:rPr lang="en-US" dirty="0"/>
              <a:t>trees to Chinese </a:t>
            </a:r>
            <a:r>
              <a:rPr lang="en-US" dirty="0" smtClean="0"/>
              <a:t>UD</a:t>
            </a:r>
            <a:r>
              <a:rPr lang="zh-CN" altLang="en-US" dirty="0" smtClean="0"/>
              <a:t> </a:t>
            </a:r>
            <a:r>
              <a:rPr lang="en-US" altLang="zh-CN" dirty="0" smtClean="0"/>
              <a:t>trees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
        <p:nvSpPr>
          <p:cNvPr id="5" name="TextBox 4"/>
          <p:cNvSpPr txBox="1"/>
          <p:nvPr/>
        </p:nvSpPr>
        <p:spPr>
          <a:xfrm>
            <a:off x="2889635" y="2844986"/>
            <a:ext cx="697627" cy="400110"/>
          </a:xfrm>
          <a:prstGeom prst="rect">
            <a:avLst/>
          </a:prstGeom>
          <a:noFill/>
        </p:spPr>
        <p:txBody>
          <a:bodyPr wrap="none" rtlCol="0">
            <a:spAutoFit/>
          </a:bodyPr>
          <a:lstStyle/>
          <a:p>
            <a:r>
              <a:rPr lang="zh-CN" altLang="en-US" sz="2000" b="1" dirty="0" smtClean="0">
                <a:solidFill>
                  <a:srgbClr val="A50021"/>
                </a:solidFill>
                <a:latin typeface="Times New Roman" charset="0"/>
                <a:ea typeface="Times New Roman" charset="0"/>
                <a:cs typeface="Times New Roman" charset="0"/>
              </a:rPr>
              <a:t>出生</a:t>
            </a:r>
            <a:endParaRPr lang="en-US" sz="1800" b="1" dirty="0">
              <a:solidFill>
                <a:srgbClr val="A50021"/>
              </a:solidFill>
              <a:latin typeface="Times New Roman" charset="0"/>
              <a:ea typeface="Times New Roman" charset="0"/>
              <a:cs typeface="Times New Roman" charset="0"/>
            </a:endParaRPr>
          </a:p>
        </p:txBody>
      </p:sp>
      <p:sp>
        <p:nvSpPr>
          <p:cNvPr id="8" name="TextBox 7"/>
          <p:cNvSpPr txBox="1"/>
          <p:nvPr/>
        </p:nvSpPr>
        <p:spPr>
          <a:xfrm>
            <a:off x="1131142" y="3669268"/>
            <a:ext cx="1446422" cy="369332"/>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800" dirty="0" smtClean="0">
                <a:latin typeface="+mn-lt"/>
              </a:rPr>
              <a:t>NER:</a:t>
            </a:r>
            <a:r>
              <a:rPr lang="zh-CN" altLang="en-US" sz="1800" dirty="0" smtClean="0">
                <a:latin typeface="+mn-lt"/>
              </a:rPr>
              <a:t> </a:t>
            </a:r>
            <a:r>
              <a:rPr lang="en-US" altLang="zh-CN" sz="1800" dirty="0" smtClean="0">
                <a:latin typeface="+mn-lt"/>
              </a:rPr>
              <a:t>PERSON</a:t>
            </a:r>
            <a:endParaRPr lang="en-US" sz="1800" dirty="0">
              <a:latin typeface="+mn-lt"/>
            </a:endParaRPr>
          </a:p>
        </p:txBody>
      </p:sp>
      <p:sp>
        <p:nvSpPr>
          <p:cNvPr id="10" name="TextBox 9"/>
          <p:cNvSpPr txBox="1"/>
          <p:nvPr/>
        </p:nvSpPr>
        <p:spPr>
          <a:xfrm>
            <a:off x="3928130" y="3664039"/>
            <a:ext cx="1165319" cy="369332"/>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800" dirty="0" smtClean="0">
                <a:latin typeface="+mn-lt"/>
              </a:rPr>
              <a:t>NER:</a:t>
            </a:r>
            <a:r>
              <a:rPr lang="zh-CN" altLang="en-US" sz="1800" dirty="0" smtClean="0">
                <a:latin typeface="+mn-lt"/>
              </a:rPr>
              <a:t> </a:t>
            </a:r>
            <a:r>
              <a:rPr lang="en-US" altLang="zh-CN" sz="1800" dirty="0" smtClean="0">
                <a:latin typeface="+mn-lt"/>
              </a:rPr>
              <a:t>DATE</a:t>
            </a:r>
            <a:endParaRPr lang="en-US" sz="1800" dirty="0">
              <a:latin typeface="+mn-lt"/>
            </a:endParaRPr>
          </a:p>
        </p:txBody>
      </p:sp>
      <p:cxnSp>
        <p:nvCxnSpPr>
          <p:cNvPr id="11" name="Straight Arrow Connector 10"/>
          <p:cNvCxnSpPr/>
          <p:nvPr/>
        </p:nvCxnSpPr>
        <p:spPr bwMode="auto">
          <a:xfrm flipH="1">
            <a:off x="2204147" y="3239503"/>
            <a:ext cx="649173" cy="35693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cxnSp>
        <p:nvCxnSpPr>
          <p:cNvPr id="14" name="Straight Arrow Connector 13"/>
          <p:cNvCxnSpPr/>
          <p:nvPr/>
        </p:nvCxnSpPr>
        <p:spPr bwMode="auto">
          <a:xfrm>
            <a:off x="3500808" y="3239503"/>
            <a:ext cx="683517" cy="35693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triangle"/>
          </a:ln>
          <a:effectLst/>
        </p:spPr>
      </p:cxnSp>
      <p:sp>
        <p:nvSpPr>
          <p:cNvPr id="18" name="TextBox 17"/>
          <p:cNvSpPr txBox="1"/>
          <p:nvPr/>
        </p:nvSpPr>
        <p:spPr>
          <a:xfrm>
            <a:off x="1449825" y="3039671"/>
            <a:ext cx="1106393" cy="369332"/>
          </a:xfrm>
          <a:prstGeom prst="rect">
            <a:avLst/>
          </a:prstGeom>
          <a:noFill/>
        </p:spPr>
        <p:txBody>
          <a:bodyPr wrap="none" rtlCol="0">
            <a:spAutoFit/>
          </a:bodyPr>
          <a:lstStyle/>
          <a:p>
            <a:r>
              <a:rPr lang="en-US" altLang="zh-CN" sz="1800" dirty="0" err="1" smtClean="0">
                <a:solidFill>
                  <a:srgbClr val="A50021"/>
                </a:solidFill>
                <a:latin typeface="+mn-lt"/>
              </a:rPr>
              <a:t>nsubjpass</a:t>
            </a:r>
            <a:endParaRPr lang="en-US" sz="1800" dirty="0">
              <a:solidFill>
                <a:srgbClr val="A50021"/>
              </a:solidFill>
              <a:latin typeface="+mn-lt"/>
            </a:endParaRPr>
          </a:p>
        </p:txBody>
      </p:sp>
      <p:sp>
        <p:nvSpPr>
          <p:cNvPr id="19" name="TextBox 18"/>
          <p:cNvSpPr txBox="1"/>
          <p:nvPr/>
        </p:nvSpPr>
        <p:spPr>
          <a:xfrm>
            <a:off x="3887223" y="3039671"/>
            <a:ext cx="734496" cy="369332"/>
          </a:xfrm>
          <a:prstGeom prst="rect">
            <a:avLst/>
          </a:prstGeom>
          <a:noFill/>
        </p:spPr>
        <p:txBody>
          <a:bodyPr wrap="none" rtlCol="0">
            <a:spAutoFit/>
          </a:bodyPr>
          <a:lstStyle/>
          <a:p>
            <a:r>
              <a:rPr lang="en-US" altLang="zh-CN" sz="1800" dirty="0" err="1" smtClean="0">
                <a:solidFill>
                  <a:srgbClr val="A50021"/>
                </a:solidFill>
                <a:latin typeface="+mn-lt"/>
              </a:rPr>
              <a:t>nmod</a:t>
            </a:r>
            <a:endParaRPr lang="en-US" sz="1800" dirty="0">
              <a:solidFill>
                <a:srgbClr val="A50021"/>
              </a:solidFill>
              <a:latin typeface="+mn-lt"/>
            </a:endParaRPr>
          </a:p>
        </p:txBody>
      </p:sp>
      <p:sp>
        <p:nvSpPr>
          <p:cNvPr id="20" name="TextBox 19"/>
          <p:cNvSpPr txBox="1"/>
          <p:nvPr/>
        </p:nvSpPr>
        <p:spPr>
          <a:xfrm>
            <a:off x="5600554" y="3270826"/>
            <a:ext cx="2749471" cy="400110"/>
          </a:xfrm>
          <a:prstGeom prst="rect">
            <a:avLst/>
          </a:prstGeom>
          <a:noFill/>
        </p:spPr>
        <p:txBody>
          <a:bodyPr wrap="none" rtlCol="0">
            <a:spAutoFit/>
          </a:bodyPr>
          <a:lstStyle/>
          <a:p>
            <a:r>
              <a:rPr lang="zh-CN" altLang="en-US" sz="2000" b="1" dirty="0" smtClean="0">
                <a:latin typeface="Times New Roman" charset="0"/>
                <a:ea typeface="Times New Roman" charset="0"/>
                <a:cs typeface="Times New Roman" charset="0"/>
              </a:rPr>
              <a:t>奥巴马</a:t>
            </a:r>
            <a:r>
              <a:rPr lang="zh-CN" altLang="en-US" sz="2000" dirty="0" smtClean="0">
                <a:latin typeface="Times New Roman" charset="0"/>
                <a:ea typeface="Times New Roman" charset="0"/>
                <a:cs typeface="Times New Roman" charset="0"/>
              </a:rPr>
              <a:t>出生于</a:t>
            </a:r>
            <a:r>
              <a:rPr lang="en-US" altLang="zh-CN" sz="2000" b="1" dirty="0" smtClean="0">
                <a:latin typeface="Times New Roman" charset="0"/>
                <a:ea typeface="Times New Roman" charset="0"/>
                <a:cs typeface="Times New Roman" charset="0"/>
              </a:rPr>
              <a:t>1961</a:t>
            </a:r>
            <a:r>
              <a:rPr lang="zh-CN" altLang="en-US" sz="2000" b="1" dirty="0" smtClean="0">
                <a:latin typeface="Times New Roman" charset="0"/>
                <a:ea typeface="Times New Roman" charset="0"/>
                <a:cs typeface="Times New Roman" charset="0"/>
              </a:rPr>
              <a:t>年</a:t>
            </a:r>
            <a:r>
              <a:rPr lang="zh-CN" altLang="en-US" sz="2000" dirty="0" smtClean="0">
                <a:latin typeface="Times New Roman" charset="0"/>
                <a:ea typeface="Times New Roman" charset="0"/>
                <a:cs typeface="Times New Roman" charset="0"/>
              </a:rPr>
              <a:t>。</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29727940"/>
      </p:ext>
    </p:extLst>
  </p:cSld>
  <p:clrMapOvr>
    <a:masterClrMapping/>
  </p:clrMapOvr>
  <mc:AlternateContent xmlns:mc="http://schemas.openxmlformats.org/markup-compatibility/2006" xmlns:p14="http://schemas.microsoft.com/office/powerpoint/2010/main">
    <mc:Choice Requires="p14">
      <p:transition spd="slow" p14:dur="2000" advTm="53787"/>
    </mc:Choice>
    <mc:Fallback xmlns="">
      <p:transition spd="slow" advTm="5378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lstStyle/>
          <a:p>
            <a:r>
              <a:rPr lang="en-US" altLang="zh-CN" dirty="0" smtClean="0">
                <a:solidFill>
                  <a:srgbClr val="A50021"/>
                </a:solidFill>
              </a:rPr>
              <a:t>Cheap</a:t>
            </a:r>
            <a:r>
              <a:rPr lang="zh-CN" altLang="en-US" dirty="0" smtClean="0">
                <a:solidFill>
                  <a:srgbClr val="A50021"/>
                </a:solidFill>
              </a:rPr>
              <a:t> </a:t>
            </a:r>
            <a:r>
              <a:rPr lang="en-US" altLang="zh-CN" dirty="0" smtClean="0">
                <a:solidFill>
                  <a:srgbClr val="A50021"/>
                </a:solidFill>
              </a:rPr>
              <a:t>and</a:t>
            </a:r>
            <a:r>
              <a:rPr lang="zh-CN" altLang="en-US" dirty="0" smtClean="0">
                <a:solidFill>
                  <a:srgbClr val="A50021"/>
                </a:solidFill>
              </a:rPr>
              <a:t> </a:t>
            </a:r>
            <a:r>
              <a:rPr lang="en-US" altLang="zh-CN" dirty="0" smtClean="0">
                <a:solidFill>
                  <a:srgbClr val="A50021"/>
                </a:solidFill>
              </a:rPr>
              <a:t>fast</a:t>
            </a:r>
            <a:r>
              <a:rPr lang="zh-CN" altLang="en-US" dirty="0" smtClean="0">
                <a:solidFill>
                  <a:srgbClr val="A50021"/>
                </a:solidFill>
              </a:rPr>
              <a:t> </a:t>
            </a:r>
            <a:r>
              <a:rPr lang="en-US" altLang="zh-CN" dirty="0" smtClean="0"/>
              <a:t>way</a:t>
            </a:r>
            <a:r>
              <a:rPr lang="zh-CN" altLang="en-US" dirty="0" smtClean="0"/>
              <a:t> </a:t>
            </a:r>
            <a:r>
              <a:rPr lang="en-US" altLang="zh-CN" dirty="0" smtClean="0"/>
              <a:t>for</a:t>
            </a:r>
            <a:r>
              <a:rPr lang="zh-CN" altLang="en-US" dirty="0" smtClean="0"/>
              <a:t> </a:t>
            </a:r>
            <a:r>
              <a:rPr lang="en-US" altLang="zh-CN" dirty="0" smtClean="0"/>
              <a:t>relation</a:t>
            </a:r>
            <a:r>
              <a:rPr lang="zh-CN" altLang="en-US" dirty="0" smtClean="0"/>
              <a:t> </a:t>
            </a:r>
            <a:r>
              <a:rPr lang="en-US" altLang="zh-CN" dirty="0" smtClean="0"/>
              <a:t>extraction</a:t>
            </a:r>
          </a:p>
          <a:p>
            <a:pPr lvl="1"/>
            <a:r>
              <a:rPr lang="en-US" altLang="zh-CN" dirty="0"/>
              <a:t>166</a:t>
            </a:r>
            <a:r>
              <a:rPr lang="zh-CN" altLang="en-US" dirty="0"/>
              <a:t> </a:t>
            </a:r>
            <a:r>
              <a:rPr lang="en-US" altLang="zh-CN" dirty="0" err="1"/>
              <a:t>TokensRegex</a:t>
            </a:r>
            <a:r>
              <a:rPr lang="zh-CN" altLang="en-US" dirty="0"/>
              <a:t> </a:t>
            </a:r>
            <a:r>
              <a:rPr lang="en-US" altLang="zh-CN" dirty="0"/>
              <a:t>+</a:t>
            </a:r>
            <a:r>
              <a:rPr lang="zh-CN" altLang="en-US" dirty="0"/>
              <a:t> </a:t>
            </a:r>
            <a:r>
              <a:rPr lang="en-US" altLang="zh-CN" dirty="0"/>
              <a:t>470</a:t>
            </a:r>
            <a:r>
              <a:rPr lang="zh-CN" altLang="en-US" dirty="0"/>
              <a:t> </a:t>
            </a:r>
            <a:r>
              <a:rPr lang="en-US" altLang="zh-CN" dirty="0" err="1"/>
              <a:t>Semgrex</a:t>
            </a:r>
            <a:r>
              <a:rPr lang="zh-CN" altLang="en-US" dirty="0"/>
              <a:t> </a:t>
            </a:r>
            <a:r>
              <a:rPr lang="en-US" altLang="zh-CN" dirty="0" smtClean="0"/>
              <a:t>patterns</a:t>
            </a:r>
          </a:p>
          <a:p>
            <a:pPr lvl="1"/>
            <a:r>
              <a:rPr lang="en-US" altLang="zh-CN" dirty="0" smtClean="0"/>
              <a:t>~</a:t>
            </a:r>
            <a:r>
              <a:rPr lang="zh-CN" altLang="en-US" dirty="0" smtClean="0"/>
              <a:t> </a:t>
            </a:r>
            <a:r>
              <a:rPr lang="en-US" altLang="zh-CN" dirty="0" smtClean="0"/>
              <a:t>30</a:t>
            </a:r>
            <a:r>
              <a:rPr lang="zh-CN" altLang="en-US" dirty="0" smtClean="0"/>
              <a:t> </a:t>
            </a:r>
            <a:r>
              <a:rPr lang="en-US" altLang="zh-CN" dirty="0" smtClean="0"/>
              <a:t>person-hours</a:t>
            </a:r>
            <a:r>
              <a:rPr lang="zh-CN" altLang="en-US" dirty="0" smtClean="0"/>
              <a:t> </a:t>
            </a:r>
            <a:r>
              <a:rPr lang="en-US" altLang="zh-CN" dirty="0" smtClean="0"/>
              <a:t>of</a:t>
            </a:r>
            <a:r>
              <a:rPr lang="zh-CN" altLang="en-US" dirty="0" smtClean="0"/>
              <a:t> </a:t>
            </a:r>
            <a:r>
              <a:rPr lang="en-US" altLang="zh-CN" dirty="0" smtClean="0"/>
              <a:t>work</a:t>
            </a:r>
          </a:p>
          <a:p>
            <a:pPr lvl="1"/>
            <a:endParaRPr lang="en-US" dirty="0"/>
          </a:p>
          <a:p>
            <a:r>
              <a:rPr lang="en-US" altLang="zh-CN" dirty="0" smtClean="0">
                <a:solidFill>
                  <a:srgbClr val="A50021"/>
                </a:solidFill>
              </a:rPr>
              <a:t>High</a:t>
            </a:r>
            <a:r>
              <a:rPr lang="zh-CN" altLang="en-US" dirty="0" smtClean="0">
                <a:solidFill>
                  <a:srgbClr val="A50021"/>
                </a:solidFill>
              </a:rPr>
              <a:t> </a:t>
            </a:r>
            <a:r>
              <a:rPr lang="en-US" altLang="zh-CN" dirty="0" smtClean="0">
                <a:solidFill>
                  <a:srgbClr val="A50021"/>
                </a:solidFill>
              </a:rPr>
              <a:t>precision!</a:t>
            </a:r>
          </a:p>
          <a:p>
            <a:pPr lvl="1"/>
            <a:r>
              <a:rPr lang="en-US" altLang="zh-CN" dirty="0" smtClean="0"/>
              <a:t>Easily</a:t>
            </a:r>
            <a:r>
              <a:rPr lang="zh-CN" altLang="en-US" dirty="0" smtClean="0"/>
              <a:t> </a:t>
            </a:r>
            <a:r>
              <a:rPr lang="en-US" altLang="zh-CN" dirty="0" smtClean="0"/>
              <a:t>control</a:t>
            </a:r>
            <a:r>
              <a:rPr lang="zh-CN" altLang="en-US" dirty="0" smtClean="0"/>
              <a:t> </a:t>
            </a:r>
            <a:r>
              <a:rPr lang="en-US" altLang="zh-CN" dirty="0" smtClean="0"/>
              <a:t>between</a:t>
            </a:r>
            <a:r>
              <a:rPr lang="zh-CN" altLang="en-US" dirty="0" smtClean="0"/>
              <a:t> </a:t>
            </a:r>
            <a:r>
              <a:rPr lang="en-US" altLang="zh-CN" dirty="0" smtClean="0"/>
              <a:t>precision</a:t>
            </a:r>
            <a:r>
              <a:rPr lang="zh-CN" altLang="en-US" dirty="0" smtClean="0"/>
              <a:t> </a:t>
            </a:r>
            <a:r>
              <a:rPr lang="en-US" altLang="zh-CN" dirty="0" smtClean="0"/>
              <a:t>and</a:t>
            </a:r>
            <a:r>
              <a:rPr lang="zh-CN" altLang="en-US" dirty="0" smtClean="0"/>
              <a:t> </a:t>
            </a:r>
            <a:r>
              <a:rPr lang="en-US" altLang="zh-CN" dirty="0" smtClean="0"/>
              <a:t>recall</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34</a:t>
            </a:fld>
            <a:endParaRPr lang="en-US"/>
          </a:p>
        </p:txBody>
      </p:sp>
    </p:spTree>
    <p:extLst>
      <p:ext uri="{BB962C8B-B14F-4D97-AF65-F5344CB8AC3E}">
        <p14:creationId xmlns:p14="http://schemas.microsoft.com/office/powerpoint/2010/main" val="58874391"/>
      </p:ext>
    </p:extLst>
  </p:cSld>
  <p:clrMapOvr>
    <a:masterClrMapping/>
  </p:clrMapOvr>
  <mc:AlternateContent xmlns:mc="http://schemas.openxmlformats.org/markup-compatibility/2006" xmlns:p14="http://schemas.microsoft.com/office/powerpoint/2010/main">
    <mc:Choice Requires="p14">
      <p:transition spd="slow" p14:dur="2000" advTm="44533"/>
    </mc:Choice>
    <mc:Fallback xmlns="">
      <p:transition spd="slow" advTm="4453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Rule-based</a:t>
            </a:r>
            <a:r>
              <a:rPr lang="zh-CN" altLang="en-US" dirty="0" smtClean="0"/>
              <a:t> </a:t>
            </a:r>
            <a:r>
              <a:rPr lang="en-US" altLang="zh-CN" dirty="0" smtClean="0"/>
              <a:t>Extractors</a:t>
            </a:r>
            <a:endParaRPr lang="en-US" dirty="0"/>
          </a:p>
        </p:txBody>
      </p:sp>
      <p:sp>
        <p:nvSpPr>
          <p:cNvPr id="3" name="Content Placeholder 2"/>
          <p:cNvSpPr>
            <a:spLocks noGrp="1"/>
          </p:cNvSpPr>
          <p:nvPr>
            <p:ph idx="1"/>
          </p:nvPr>
        </p:nvSpPr>
        <p:spPr/>
        <p:txBody>
          <a:bodyPr/>
          <a:lstStyle/>
          <a:p>
            <a:r>
              <a:rPr lang="en-US" altLang="zh-CN" dirty="0" smtClean="0">
                <a:solidFill>
                  <a:srgbClr val="A50021"/>
                </a:solidFill>
              </a:rPr>
              <a:t>a</a:t>
            </a:r>
            <a:r>
              <a:rPr lang="en-US" dirty="0" smtClean="0">
                <a:solidFill>
                  <a:srgbClr val="A50021"/>
                </a:solidFill>
              </a:rPr>
              <a:t>lter</a:t>
            </a:r>
            <a:r>
              <a:rPr lang="en-US" altLang="zh-CN" dirty="0" smtClean="0">
                <a:solidFill>
                  <a:srgbClr val="A50021"/>
                </a:solidFill>
              </a:rPr>
              <a:t>nate-</a:t>
            </a:r>
            <a:r>
              <a:rPr lang="en-US" dirty="0" smtClean="0">
                <a:solidFill>
                  <a:srgbClr val="A50021"/>
                </a:solidFill>
              </a:rPr>
              <a:t>names</a:t>
            </a:r>
          </a:p>
          <a:p>
            <a:endParaRPr lang="en-US" dirty="0"/>
          </a:p>
          <a:p>
            <a:endParaRPr lang="en-US" dirty="0" smtClean="0"/>
          </a:p>
          <a:p>
            <a:endParaRPr lang="en-US" altLang="zh-CN" dirty="0" smtClean="0"/>
          </a:p>
          <a:p>
            <a:endParaRPr lang="en-US" altLang="zh-CN" dirty="0" smtClean="0"/>
          </a:p>
          <a:p>
            <a:r>
              <a:rPr lang="en-US" altLang="zh-CN" dirty="0" smtClean="0">
                <a:solidFill>
                  <a:srgbClr val="A50021"/>
                </a:solidFill>
              </a:rPr>
              <a:t>org-subsidiaries</a:t>
            </a:r>
          </a:p>
          <a:p>
            <a:pPr lvl="1"/>
            <a:endParaRPr lang="en-US" dirty="0">
              <a:cs typeface="ＭＳ Ｐゴシック" pitchFamily="-65" charset="-128"/>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35</a:t>
            </a:fld>
            <a:endParaRPr lang="en-US"/>
          </a:p>
        </p:txBody>
      </p:sp>
      <p:sp>
        <p:nvSpPr>
          <p:cNvPr id="6" name="TextBox 5"/>
          <p:cNvSpPr txBox="1"/>
          <p:nvPr/>
        </p:nvSpPr>
        <p:spPr>
          <a:xfrm>
            <a:off x="885094" y="5914037"/>
            <a:ext cx="7344506" cy="369332"/>
          </a:xfrm>
          <a:prstGeom prst="rect">
            <a:avLst/>
          </a:prstGeom>
          <a:noFill/>
        </p:spPr>
        <p:txBody>
          <a:bodyPr wrap="square" rtlCol="0">
            <a:spAutoFit/>
          </a:bodyPr>
          <a:lstStyle/>
          <a:p>
            <a:pPr>
              <a:spcBef>
                <a:spcPct val="20000"/>
              </a:spcBef>
              <a:buClr>
                <a:srgbClr val="CC0000"/>
              </a:buClr>
            </a:pP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He</a:t>
            </a: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used</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to</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be</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the</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president</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of</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sz="1800" dirty="0" smtClean="0">
                <a:solidFill>
                  <a:schemeClr val="tx1">
                    <a:lumMod val="50000"/>
                    <a:lumOff val="50000"/>
                  </a:schemeClr>
                </a:solidFill>
                <a:latin typeface="+mn-lt"/>
                <a:ea typeface="ＭＳ Ｐゴシック" pitchFamily="-65" charset="-128"/>
                <a:cs typeface="ＭＳ Ｐゴシック" pitchFamily="-65" charset="-128"/>
              </a:rPr>
              <a:t>China </a:t>
            </a:r>
            <a:r>
              <a:rPr lang="en-US" sz="1800" dirty="0">
                <a:solidFill>
                  <a:schemeClr val="tx1">
                    <a:lumMod val="50000"/>
                    <a:lumOff val="50000"/>
                  </a:schemeClr>
                </a:solidFill>
                <a:latin typeface="+mn-lt"/>
                <a:ea typeface="ＭＳ Ｐゴシック" pitchFamily="-65" charset="-128"/>
                <a:cs typeface="ＭＳ Ｐゴシック" pitchFamily="-65" charset="-128"/>
              </a:rPr>
              <a:t>Writers Association</a:t>
            </a:r>
            <a:r>
              <a:rPr lang="zh-CN" altLang="en-US" sz="1800" dirty="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Shanghai</a:t>
            </a: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a:solidFill>
                  <a:schemeClr val="tx1">
                    <a:lumMod val="50000"/>
                    <a:lumOff val="50000"/>
                  </a:schemeClr>
                </a:solidFill>
                <a:latin typeface="+mn-lt"/>
                <a:ea typeface="ＭＳ Ｐゴシック" pitchFamily="-65" charset="-128"/>
                <a:cs typeface="ＭＳ Ｐゴシック" pitchFamily="-65" charset="-128"/>
              </a:rPr>
              <a:t>Branch.</a:t>
            </a:r>
            <a:endParaRPr lang="en-US" sz="1800" dirty="0">
              <a:solidFill>
                <a:schemeClr val="tx1">
                  <a:lumMod val="50000"/>
                  <a:lumOff val="50000"/>
                </a:schemeClr>
              </a:solidFill>
              <a:latin typeface="+mn-lt"/>
              <a:ea typeface="ＭＳ Ｐゴシック" pitchFamily="-65" charset="-128"/>
              <a:cs typeface="ＭＳ Ｐゴシック" pitchFamily="-65" charset="-128"/>
            </a:endParaRPr>
          </a:p>
        </p:txBody>
      </p:sp>
      <p:grpSp>
        <p:nvGrpSpPr>
          <p:cNvPr id="18" name="Group 17"/>
          <p:cNvGrpSpPr/>
          <p:nvPr/>
        </p:nvGrpSpPr>
        <p:grpSpPr>
          <a:xfrm>
            <a:off x="1066800" y="4585606"/>
            <a:ext cx="6941526" cy="1357994"/>
            <a:chOff x="1066800" y="4078814"/>
            <a:chExt cx="6941526" cy="1357994"/>
          </a:xfrm>
        </p:grpSpPr>
        <p:sp>
          <p:nvSpPr>
            <p:cNvPr id="5" name="TextBox 4"/>
            <p:cNvSpPr txBox="1"/>
            <p:nvPr/>
          </p:nvSpPr>
          <p:spPr>
            <a:xfrm>
              <a:off x="1066800" y="4600546"/>
              <a:ext cx="4267200" cy="400110"/>
            </a:xfrm>
            <a:prstGeom prst="rect">
              <a:avLst/>
            </a:prstGeom>
            <a:noFill/>
          </p:spPr>
          <p:txBody>
            <a:bodyPr wrap="square" rtlCol="0">
              <a:spAutoFit/>
            </a:bodyPr>
            <a:lstStyle/>
            <a:p>
              <a:r>
                <a:rPr lang="zh-CN" altLang="en-US" sz="2000" dirty="0" smtClean="0">
                  <a:latin typeface="Times New Roman" charset="0"/>
                  <a:ea typeface="Times New Roman" charset="0"/>
                  <a:cs typeface="Times New Roman" charset="0"/>
                </a:rPr>
                <a:t>他曾任中国作家协会上海分会主席。</a:t>
              </a:r>
              <a:endParaRPr lang="en-US" sz="2000" dirty="0">
                <a:latin typeface="Times New Roman" charset="0"/>
                <a:ea typeface="Times New Roman" charset="0"/>
                <a:cs typeface="Times New Roman" charset="0"/>
              </a:endParaRPr>
            </a:p>
          </p:txBody>
        </p:sp>
        <p:sp>
          <p:nvSpPr>
            <p:cNvPr id="10" name="Right Bracket 9"/>
            <p:cNvSpPr/>
            <p:nvPr/>
          </p:nvSpPr>
          <p:spPr bwMode="auto">
            <a:xfrm rot="16200000">
              <a:off x="2614628" y="3786171"/>
              <a:ext cx="180945" cy="1447802"/>
            </a:xfrm>
            <a:prstGeom prst="rightBracke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1" name="Right Bracket 10"/>
            <p:cNvSpPr/>
            <p:nvPr/>
          </p:nvSpPr>
          <p:spPr bwMode="auto">
            <a:xfrm rot="16200000" flipH="1">
              <a:off x="3139837" y="3794363"/>
              <a:ext cx="121125" cy="2438400"/>
            </a:xfrm>
            <a:prstGeom prst="rightBracke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2" name="TextBox 11"/>
            <p:cNvSpPr txBox="1"/>
            <p:nvPr/>
          </p:nvSpPr>
          <p:spPr>
            <a:xfrm>
              <a:off x="2362200" y="4078814"/>
              <a:ext cx="685800" cy="369332"/>
            </a:xfrm>
            <a:prstGeom prst="rect">
              <a:avLst/>
            </a:prstGeom>
            <a:noFill/>
          </p:spPr>
          <p:txBody>
            <a:bodyPr wrap="square" rtlCol="0">
              <a:spAutoFit/>
            </a:bodyPr>
            <a:lstStyle/>
            <a:p>
              <a:r>
                <a:rPr lang="en-US" altLang="zh-CN" sz="1800" dirty="0" smtClean="0">
                  <a:latin typeface="+mn-lt"/>
                </a:rPr>
                <a:t>ORG</a:t>
              </a:r>
              <a:endParaRPr lang="en-US" sz="1800" dirty="0">
                <a:latin typeface="+mn-lt"/>
              </a:endParaRPr>
            </a:p>
          </p:txBody>
        </p:sp>
        <p:sp>
          <p:nvSpPr>
            <p:cNvPr id="13" name="TextBox 12"/>
            <p:cNvSpPr txBox="1"/>
            <p:nvPr/>
          </p:nvSpPr>
          <p:spPr>
            <a:xfrm>
              <a:off x="2857499" y="5067476"/>
              <a:ext cx="685800" cy="369332"/>
            </a:xfrm>
            <a:prstGeom prst="rect">
              <a:avLst/>
            </a:prstGeom>
            <a:noFill/>
          </p:spPr>
          <p:txBody>
            <a:bodyPr wrap="square" rtlCol="0">
              <a:spAutoFit/>
            </a:bodyPr>
            <a:lstStyle/>
            <a:p>
              <a:r>
                <a:rPr lang="en-US" altLang="zh-CN" sz="1800" dirty="0" smtClean="0">
                  <a:latin typeface="+mn-lt"/>
                </a:rPr>
                <a:t>ORG</a:t>
              </a:r>
              <a:endParaRPr lang="en-US" sz="1800" dirty="0">
                <a:latin typeface="+mn-lt"/>
              </a:endParaRPr>
            </a:p>
          </p:txBody>
        </p:sp>
        <p:sp>
          <p:nvSpPr>
            <p:cNvPr id="14" name="TextBox 13"/>
            <p:cNvSpPr txBox="1"/>
            <p:nvPr/>
          </p:nvSpPr>
          <p:spPr>
            <a:xfrm>
              <a:off x="6024196" y="4573786"/>
              <a:ext cx="1984130" cy="369332"/>
            </a:xfrm>
            <a:prstGeom prst="rect">
              <a:avLst/>
            </a:prstGeom>
            <a:noFill/>
          </p:spPr>
          <p:txBody>
            <a:bodyPr wrap="square" rtlCol="0">
              <a:spAutoFit/>
            </a:bodyPr>
            <a:lstStyle/>
            <a:p>
              <a:r>
                <a:rPr lang="en-US" altLang="zh-CN" sz="1800" smtClean="0">
                  <a:latin typeface="+mn-lt"/>
                </a:rPr>
                <a:t>org:subsidiaries</a:t>
              </a:r>
              <a:endParaRPr lang="en-US" sz="1800" dirty="0">
                <a:latin typeface="+mn-lt"/>
              </a:endParaRPr>
            </a:p>
          </p:txBody>
        </p:sp>
        <p:cxnSp>
          <p:nvCxnSpPr>
            <p:cNvPr id="16" name="Straight Arrow Connector 15"/>
            <p:cNvCxnSpPr/>
            <p:nvPr/>
          </p:nvCxnSpPr>
          <p:spPr bwMode="auto">
            <a:xfrm>
              <a:off x="5334000" y="4752591"/>
              <a:ext cx="609600" cy="0"/>
            </a:xfrm>
            <a:prstGeom prst="straightConnector1">
              <a:avLst/>
            </a:prstGeom>
            <a:gradFill rotWithShape="0">
              <a:gsLst>
                <a:gs pos="0">
                  <a:srgbClr val="A50021"/>
                </a:gs>
                <a:gs pos="100000">
                  <a:schemeClr val="tx1"/>
                </a:gs>
              </a:gsLst>
              <a:lin ang="0" scaled="1"/>
            </a:gradFill>
            <a:ln w="38100" cap="flat" cmpd="sng" algn="ctr">
              <a:solidFill>
                <a:srgbClr val="C00000"/>
              </a:solidFill>
              <a:prstDash val="solid"/>
              <a:miter lim="800000"/>
              <a:headEnd type="none" w="med" len="med"/>
              <a:tailEnd type="triangle"/>
            </a:ln>
            <a:effectLst/>
          </p:spPr>
        </p:cxnSp>
      </p:grpSp>
      <p:grpSp>
        <p:nvGrpSpPr>
          <p:cNvPr id="31" name="Group 30"/>
          <p:cNvGrpSpPr/>
          <p:nvPr/>
        </p:nvGrpSpPr>
        <p:grpSpPr>
          <a:xfrm>
            <a:off x="1066798" y="2133600"/>
            <a:ext cx="6324601" cy="1476639"/>
            <a:chOff x="1066798" y="1952361"/>
            <a:chExt cx="6324601" cy="1476639"/>
          </a:xfrm>
        </p:grpSpPr>
        <p:sp>
          <p:nvSpPr>
            <p:cNvPr id="17" name="TextBox 16"/>
            <p:cNvSpPr txBox="1"/>
            <p:nvPr/>
          </p:nvSpPr>
          <p:spPr>
            <a:xfrm>
              <a:off x="1066798" y="2721114"/>
              <a:ext cx="6324601" cy="707886"/>
            </a:xfrm>
            <a:prstGeom prst="rect">
              <a:avLst/>
            </a:prstGeom>
            <a:noFill/>
          </p:spPr>
          <p:txBody>
            <a:bodyPr wrap="square" rtlCol="0">
              <a:spAutoFit/>
            </a:bodyPr>
            <a:lstStyle/>
            <a:p>
              <a:r>
                <a:rPr lang="zh-CN" altLang="en-US" sz="2000" b="1" dirty="0">
                  <a:latin typeface="Times New Roman" charset="0"/>
                  <a:ea typeface="Times New Roman" charset="0"/>
                  <a:cs typeface="Times New Roman" charset="0"/>
                </a:rPr>
                <a:t>中国新闻社</a:t>
              </a:r>
              <a:r>
                <a:rPr lang="zh-CN" altLang="en-US" sz="2000" dirty="0">
                  <a:latin typeface="Times New Roman" charset="0"/>
                  <a:ea typeface="Times New Roman" charset="0"/>
                  <a:cs typeface="Times New Roman" charset="0"/>
                </a:rPr>
                <a:t>是一家国家通讯社</a:t>
              </a:r>
              <a:r>
                <a:rPr lang="mr-IN" altLang="zh-CN" sz="2000" dirty="0">
                  <a:latin typeface="Times New Roman" charset="0"/>
                  <a:ea typeface="Times New Roman" charset="0"/>
                  <a:cs typeface="Times New Roman" charset="0"/>
                </a:rPr>
                <a:t>……</a:t>
              </a:r>
              <a:r>
                <a:rPr lang="en-US" altLang="zh-CN" sz="2000" dirty="0">
                  <a:latin typeface="Times New Roman" charset="0"/>
                  <a:ea typeface="Times New Roman" charset="0"/>
                  <a:cs typeface="Times New Roman" charset="0"/>
                </a:rPr>
                <a:t>.</a:t>
              </a:r>
              <a:r>
                <a:rPr lang="zh-CN" altLang="en-US" sz="2000" dirty="0">
                  <a:latin typeface="Times New Roman" charset="0"/>
                  <a:ea typeface="Times New Roman" charset="0"/>
                  <a:cs typeface="Times New Roman" charset="0"/>
                </a:rPr>
                <a:t> </a:t>
              </a:r>
              <a:r>
                <a:rPr lang="zh-CN" altLang="en-US" sz="2000" b="1" dirty="0">
                  <a:latin typeface="Times New Roman" charset="0"/>
                  <a:ea typeface="Times New Roman" charset="0"/>
                  <a:cs typeface="Times New Roman" charset="0"/>
                </a:rPr>
                <a:t>中新社</a:t>
              </a:r>
              <a:r>
                <a:rPr lang="zh-CN" altLang="en-US" sz="2000" dirty="0">
                  <a:latin typeface="Times New Roman" charset="0"/>
                  <a:ea typeface="Times New Roman" charset="0"/>
                  <a:cs typeface="Times New Roman" charset="0"/>
                </a:rPr>
                <a:t>是内地仅有的两家通讯社之一。</a:t>
              </a:r>
              <a:endParaRPr lang="en-US" sz="2000" dirty="0">
                <a:latin typeface="Times New Roman" charset="0"/>
                <a:ea typeface="Times New Roman" charset="0"/>
                <a:cs typeface="Times New Roman" charset="0"/>
              </a:endParaRPr>
            </a:p>
          </p:txBody>
        </p:sp>
        <p:sp>
          <p:nvSpPr>
            <p:cNvPr id="19" name="Right Bracket 18"/>
            <p:cNvSpPr/>
            <p:nvPr/>
          </p:nvSpPr>
          <p:spPr bwMode="auto">
            <a:xfrm rot="16200000">
              <a:off x="5405396" y="2314713"/>
              <a:ext cx="162009" cy="762001"/>
            </a:xfrm>
            <a:prstGeom prst="rightBracke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0" name="Right Bracket 19"/>
            <p:cNvSpPr/>
            <p:nvPr/>
          </p:nvSpPr>
          <p:spPr bwMode="auto">
            <a:xfrm rot="16200000">
              <a:off x="1708869" y="2123387"/>
              <a:ext cx="163660" cy="1143002"/>
            </a:xfrm>
            <a:prstGeom prst="rightBracke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cxnSp>
          <p:nvCxnSpPr>
            <p:cNvPr id="22" name="Curved Connector 21"/>
            <p:cNvCxnSpPr>
              <a:stCxn id="19" idx="2"/>
            </p:cNvCxnSpPr>
            <p:nvPr/>
          </p:nvCxnSpPr>
          <p:spPr bwMode="auto">
            <a:xfrm rot="5400000" flipH="1">
              <a:off x="3618675" y="746983"/>
              <a:ext cx="1652" cy="3733801"/>
            </a:xfrm>
            <a:prstGeom prst="curvedConnector4">
              <a:avLst>
                <a:gd name="adj1" fmla="val 17385956"/>
                <a:gd name="adj2" fmla="val 99750"/>
              </a:avLst>
            </a:prstGeom>
            <a:gradFill rotWithShape="0">
              <a:gsLst>
                <a:gs pos="0">
                  <a:srgbClr val="A50021"/>
                </a:gs>
                <a:gs pos="100000">
                  <a:schemeClr val="tx1"/>
                </a:gs>
              </a:gsLst>
              <a:lin ang="0" scaled="1"/>
            </a:gradFill>
            <a:ln w="19050" cap="flat" cmpd="sng" algn="ctr">
              <a:solidFill>
                <a:schemeClr val="tx1"/>
              </a:solidFill>
              <a:prstDash val="dash"/>
              <a:miter lim="800000"/>
              <a:headEnd type="none" w="med" len="med"/>
              <a:tailEnd type="triangle"/>
            </a:ln>
            <a:effectLst/>
          </p:spPr>
        </p:cxnSp>
        <p:sp>
          <p:nvSpPr>
            <p:cNvPr id="30" name="TextBox 29"/>
            <p:cNvSpPr txBox="1"/>
            <p:nvPr/>
          </p:nvSpPr>
          <p:spPr>
            <a:xfrm>
              <a:off x="3276601" y="1952361"/>
              <a:ext cx="685800" cy="369332"/>
            </a:xfrm>
            <a:prstGeom prst="rect">
              <a:avLst/>
            </a:prstGeom>
            <a:noFill/>
          </p:spPr>
          <p:txBody>
            <a:bodyPr wrap="square" rtlCol="0">
              <a:spAutoFit/>
            </a:bodyPr>
            <a:lstStyle/>
            <a:p>
              <a:r>
                <a:rPr lang="en-US" altLang="zh-CN" sz="1800" dirty="0" err="1" smtClean="0">
                  <a:latin typeface="+mn-lt"/>
                </a:rPr>
                <a:t>coref</a:t>
              </a:r>
              <a:endParaRPr lang="en-US" sz="1800" dirty="0">
                <a:latin typeface="+mn-lt"/>
              </a:endParaRPr>
            </a:p>
          </p:txBody>
        </p:sp>
      </p:grpSp>
      <p:sp>
        <p:nvSpPr>
          <p:cNvPr id="21" name="TextBox 20"/>
          <p:cNvSpPr txBox="1"/>
          <p:nvPr/>
        </p:nvSpPr>
        <p:spPr>
          <a:xfrm>
            <a:off x="756311" y="3607863"/>
            <a:ext cx="2376854" cy="369332"/>
          </a:xfrm>
          <a:prstGeom prst="rect">
            <a:avLst/>
          </a:prstGeom>
          <a:noFill/>
        </p:spPr>
        <p:txBody>
          <a:bodyPr wrap="square" rtlCol="0">
            <a:spAutoFit/>
          </a:bodyPr>
          <a:lstStyle/>
          <a:p>
            <a:pPr>
              <a:spcBef>
                <a:spcPct val="20000"/>
              </a:spcBef>
              <a:buClr>
                <a:srgbClr val="CC0000"/>
              </a:buClr>
            </a:pP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Chinese</a:t>
            </a: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News</a:t>
            </a: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Service</a:t>
            </a:r>
            <a:endParaRPr lang="en-US" sz="1800" dirty="0">
              <a:solidFill>
                <a:schemeClr val="tx1">
                  <a:lumMod val="50000"/>
                  <a:lumOff val="50000"/>
                </a:schemeClr>
              </a:solidFill>
              <a:latin typeface="+mn-lt"/>
              <a:ea typeface="ＭＳ Ｐゴシック" pitchFamily="-65" charset="-128"/>
              <a:cs typeface="ＭＳ Ｐゴシック" pitchFamily="-65" charset="-128"/>
            </a:endParaRPr>
          </a:p>
        </p:txBody>
      </p:sp>
      <p:sp>
        <p:nvSpPr>
          <p:cNvPr id="23" name="TextBox 22"/>
          <p:cNvSpPr txBox="1"/>
          <p:nvPr/>
        </p:nvSpPr>
        <p:spPr>
          <a:xfrm>
            <a:off x="5087813" y="3586107"/>
            <a:ext cx="936383" cy="369332"/>
          </a:xfrm>
          <a:prstGeom prst="rect">
            <a:avLst/>
          </a:prstGeom>
          <a:noFill/>
        </p:spPr>
        <p:txBody>
          <a:bodyPr wrap="square" rtlCol="0">
            <a:spAutoFit/>
          </a:bodyPr>
          <a:lstStyle/>
          <a:p>
            <a:pPr>
              <a:spcBef>
                <a:spcPct val="20000"/>
              </a:spcBef>
              <a:buClr>
                <a:srgbClr val="CC0000"/>
              </a:buClr>
            </a:pPr>
            <a:r>
              <a:rPr lang="zh-CN" altLang="en-US" sz="1800" dirty="0" smtClean="0">
                <a:solidFill>
                  <a:schemeClr val="tx1">
                    <a:lumMod val="50000"/>
                    <a:lumOff val="50000"/>
                  </a:schemeClr>
                </a:solidFill>
                <a:latin typeface="+mn-lt"/>
                <a:ea typeface="ＭＳ Ｐゴシック" pitchFamily="-65" charset="-128"/>
                <a:cs typeface="ＭＳ Ｐゴシック" pitchFamily="-65" charset="-128"/>
              </a:rPr>
              <a:t>* </a:t>
            </a:r>
            <a:r>
              <a:rPr lang="en-US" altLang="zh-CN" sz="1800" dirty="0" smtClean="0">
                <a:solidFill>
                  <a:schemeClr val="tx1">
                    <a:lumMod val="50000"/>
                    <a:lumOff val="50000"/>
                  </a:schemeClr>
                </a:solidFill>
                <a:latin typeface="+mn-lt"/>
                <a:ea typeface="ＭＳ Ｐゴシック" pitchFamily="-65" charset="-128"/>
                <a:cs typeface="ＭＳ Ｐゴシック" pitchFamily="-65" charset="-128"/>
              </a:rPr>
              <a:t>CNS</a:t>
            </a:r>
            <a:endParaRPr lang="en-US" sz="1800" dirty="0">
              <a:solidFill>
                <a:schemeClr val="tx1">
                  <a:lumMod val="50000"/>
                  <a:lumOff val="50000"/>
                </a:schemeClr>
              </a:solidFill>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1659411917"/>
      </p:ext>
    </p:extLst>
  </p:cSld>
  <p:clrMapOvr>
    <a:masterClrMapping/>
  </p:clrMapOvr>
  <mc:AlternateContent xmlns:mc="http://schemas.openxmlformats.org/markup-compatibility/2006" xmlns:p14="http://schemas.microsoft.com/office/powerpoint/2010/main">
    <mc:Choice Requires="p14">
      <p:transition spd="slow" p14:dur="2000" advTm="61845"/>
    </mc:Choice>
    <mc:Fallback xmlns="">
      <p:transition spd="slow" advTm="61845"/>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36</a:t>
            </a:fld>
            <a:endParaRPr lang="en-US"/>
          </a:p>
        </p:txBody>
      </p:sp>
      <p:graphicFrame>
        <p:nvGraphicFramePr>
          <p:cNvPr id="9" name="Chart 8"/>
          <p:cNvGraphicFramePr/>
          <p:nvPr>
            <p:extLst>
              <p:ext uri="{D42A27DB-BD31-4B8C-83A1-F6EECF244321}">
                <p14:modId xmlns:p14="http://schemas.microsoft.com/office/powerpoint/2010/main" val="491210558"/>
              </p:ext>
            </p:extLst>
          </p:nvPr>
        </p:nvGraphicFramePr>
        <p:xfrm>
          <a:off x="838200" y="1549401"/>
          <a:ext cx="7620000" cy="4952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965430"/>
      </p:ext>
    </p:extLst>
  </p:cSld>
  <p:clrMapOvr>
    <a:masterClrMapping/>
  </p:clrMapOvr>
  <mc:AlternateContent xmlns:mc="http://schemas.openxmlformats.org/markup-compatibility/2006" xmlns:p14="http://schemas.microsoft.com/office/powerpoint/2010/main">
    <mc:Choice Requires="p14">
      <p:transition spd="slow" p14:dur="2000" advTm="28118"/>
    </mc:Choice>
    <mc:Fallback xmlns="">
      <p:transition spd="slow" advTm="2811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graphicFrame>
        <p:nvGraphicFramePr>
          <p:cNvPr id="6" name="Chart 5"/>
          <p:cNvGraphicFramePr/>
          <p:nvPr>
            <p:extLst>
              <p:ext uri="{D42A27DB-BD31-4B8C-83A1-F6EECF244321}">
                <p14:modId xmlns:p14="http://schemas.microsoft.com/office/powerpoint/2010/main" val="11766459"/>
              </p:ext>
            </p:extLst>
          </p:nvPr>
        </p:nvGraphicFramePr>
        <p:xfrm>
          <a:off x="914400" y="1498600"/>
          <a:ext cx="7467600" cy="4830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17002"/>
      </p:ext>
    </p:extLst>
  </p:cSld>
  <p:clrMapOvr>
    <a:masterClrMapping/>
  </p:clrMapOvr>
  <mc:AlternateContent xmlns:mc="http://schemas.openxmlformats.org/markup-compatibility/2006" xmlns:p14="http://schemas.microsoft.com/office/powerpoint/2010/main">
    <mc:Choice Requires="p14">
      <p:transition spd="slow" p14:dur="2000" advTm="24966"/>
    </mc:Choice>
    <mc:Fallback xmlns="">
      <p:transition spd="slow" advTm="2496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Conclusions</a:t>
            </a:r>
            <a:endParaRPr lang="en-US" dirty="0"/>
          </a:p>
        </p:txBody>
      </p:sp>
      <p:sp>
        <p:nvSpPr>
          <p:cNvPr id="3" name="Content Placeholder 2"/>
          <p:cNvSpPr>
            <a:spLocks noGrp="1"/>
          </p:cNvSpPr>
          <p:nvPr>
            <p:ph idx="1"/>
          </p:nvPr>
        </p:nvSpPr>
        <p:spPr/>
        <p:txBody>
          <a:bodyPr/>
          <a:lstStyle/>
          <a:p>
            <a:r>
              <a:rPr lang="en-US" sz="2800" dirty="0"/>
              <a:t>System development in a database with ad-hoc querying (SQL) is very effective for finding the low-hanging fruit errors to </a:t>
            </a:r>
            <a:r>
              <a:rPr lang="en-US" sz="2800" dirty="0" smtClean="0"/>
              <a:t>fix</a:t>
            </a:r>
            <a:r>
              <a:rPr lang="en-US" altLang="zh-CN" sz="2800" dirty="0" smtClean="0"/>
              <a:t>.</a:t>
            </a:r>
          </a:p>
          <a:p>
            <a:endParaRPr lang="en-US" sz="2800" dirty="0"/>
          </a:p>
          <a:p>
            <a:r>
              <a:rPr lang="en-US" sz="2800" dirty="0"/>
              <a:t>An in-memory database allows fast iterations on patterns and distant supervision when building Chinese systems from scratch.</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38</a:t>
            </a:fld>
            <a:endParaRPr lang="en-US" dirty="0"/>
          </a:p>
        </p:txBody>
      </p:sp>
    </p:spTree>
    <p:extLst>
      <p:ext uri="{BB962C8B-B14F-4D97-AF65-F5344CB8AC3E}">
        <p14:creationId xmlns:p14="http://schemas.microsoft.com/office/powerpoint/2010/main" val="741379061"/>
      </p:ext>
    </p:extLst>
  </p:cSld>
  <p:clrMapOvr>
    <a:masterClrMapping/>
  </p:clrMapOvr>
  <mc:AlternateContent xmlns:mc="http://schemas.openxmlformats.org/markup-compatibility/2006" xmlns:p14="http://schemas.microsoft.com/office/powerpoint/2010/main">
    <mc:Choice Requires="p14">
      <p:transition spd="slow" p14:dur="2000" advTm="39456"/>
    </mc:Choice>
    <mc:Fallback xmlns="">
      <p:transition spd="slow" advTm="3945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Future</a:t>
            </a:r>
            <a:r>
              <a:rPr lang="zh-CN" altLang="en-US" dirty="0" smtClean="0"/>
              <a:t> </a:t>
            </a:r>
            <a:r>
              <a:rPr lang="en-US" altLang="zh-CN" dirty="0" smtClean="0"/>
              <a:t>Directions</a:t>
            </a:r>
            <a:endParaRPr lang="en-US" dirty="0"/>
          </a:p>
        </p:txBody>
      </p:sp>
      <p:sp>
        <p:nvSpPr>
          <p:cNvPr id="3" name="Content Placeholder 2"/>
          <p:cNvSpPr>
            <a:spLocks noGrp="1"/>
          </p:cNvSpPr>
          <p:nvPr>
            <p:ph idx="1"/>
          </p:nvPr>
        </p:nvSpPr>
        <p:spPr/>
        <p:txBody>
          <a:bodyPr/>
          <a:lstStyle/>
          <a:p>
            <a:r>
              <a:rPr lang="en-US" altLang="zh-CN" sz="2800" dirty="0" smtClean="0"/>
              <a:t>English</a:t>
            </a:r>
          </a:p>
          <a:p>
            <a:pPr lvl="1"/>
            <a:r>
              <a:rPr lang="en-US" altLang="zh-CN" sz="2800" dirty="0" smtClean="0"/>
              <a:t>Better</a:t>
            </a:r>
            <a:r>
              <a:rPr lang="zh-CN" altLang="en-US" sz="2800" dirty="0" smtClean="0"/>
              <a:t> </a:t>
            </a:r>
            <a:r>
              <a:rPr lang="en-US" altLang="zh-CN" sz="2800" dirty="0" smtClean="0"/>
              <a:t>entity</a:t>
            </a:r>
            <a:r>
              <a:rPr lang="zh-CN" altLang="en-US" sz="2800" dirty="0" smtClean="0"/>
              <a:t> </a:t>
            </a:r>
            <a:r>
              <a:rPr lang="en-US" altLang="zh-CN" sz="2800" dirty="0" smtClean="0"/>
              <a:t>linking</a:t>
            </a:r>
            <a:r>
              <a:rPr lang="zh-CN" altLang="en-US" sz="2800" dirty="0" smtClean="0"/>
              <a:t> </a:t>
            </a:r>
            <a:r>
              <a:rPr lang="en-US" altLang="zh-CN" sz="2800" dirty="0" smtClean="0"/>
              <a:t>by</a:t>
            </a:r>
            <a:r>
              <a:rPr lang="zh-CN" altLang="en-US" sz="2800" dirty="0" smtClean="0"/>
              <a:t> </a:t>
            </a:r>
            <a:r>
              <a:rPr lang="en-US" altLang="zh-CN" sz="2800" dirty="0" err="1" smtClean="0"/>
              <a:t>ensembling</a:t>
            </a:r>
            <a:r>
              <a:rPr lang="zh-CN" altLang="en-US" sz="2800" dirty="0" smtClean="0"/>
              <a:t> </a:t>
            </a:r>
            <a:r>
              <a:rPr lang="en-US" altLang="zh-CN" sz="2800" dirty="0" smtClean="0"/>
              <a:t>EDL</a:t>
            </a:r>
            <a:r>
              <a:rPr lang="zh-CN" altLang="en-US" sz="2800" dirty="0" smtClean="0"/>
              <a:t> </a:t>
            </a:r>
            <a:r>
              <a:rPr lang="en-US" altLang="zh-CN" sz="2800" dirty="0" smtClean="0"/>
              <a:t>outputs</a:t>
            </a:r>
            <a:endParaRPr lang="en-US" altLang="zh-CN" sz="2800" dirty="0"/>
          </a:p>
          <a:p>
            <a:pPr lvl="1"/>
            <a:r>
              <a:rPr lang="en-US" altLang="zh-CN" sz="2800" dirty="0"/>
              <a:t>D</a:t>
            </a:r>
            <a:r>
              <a:rPr lang="en-US" altLang="zh-CN" sz="2800" dirty="0" smtClean="0"/>
              <a:t>eep</a:t>
            </a:r>
            <a:r>
              <a:rPr lang="zh-CN" altLang="en-US" sz="2800" dirty="0" smtClean="0"/>
              <a:t> </a:t>
            </a:r>
            <a:r>
              <a:rPr lang="en-US" altLang="zh-CN" sz="2800" dirty="0" smtClean="0"/>
              <a:t>learning</a:t>
            </a:r>
            <a:r>
              <a:rPr lang="zh-CN" altLang="en-US" sz="2800" dirty="0" smtClean="0"/>
              <a:t> </a:t>
            </a:r>
            <a:r>
              <a:rPr lang="en-US" altLang="zh-CN" sz="2800" dirty="0" smtClean="0"/>
              <a:t>methods</a:t>
            </a:r>
          </a:p>
          <a:p>
            <a:r>
              <a:rPr lang="en-US" altLang="zh-CN" sz="2800" dirty="0" smtClean="0"/>
              <a:t>Chinese</a:t>
            </a:r>
          </a:p>
          <a:p>
            <a:pPr lvl="1"/>
            <a:r>
              <a:rPr lang="en-US" altLang="zh-CN" sz="2800" dirty="0" smtClean="0"/>
              <a:t>Better</a:t>
            </a:r>
            <a:r>
              <a:rPr lang="zh-CN" altLang="en-US" sz="2800" dirty="0" smtClean="0"/>
              <a:t> </a:t>
            </a:r>
            <a:r>
              <a:rPr lang="en-US" altLang="zh-CN" sz="2800" dirty="0" smtClean="0"/>
              <a:t>entity</a:t>
            </a:r>
            <a:r>
              <a:rPr lang="zh-CN" altLang="en-US" sz="2800" dirty="0" smtClean="0"/>
              <a:t> </a:t>
            </a:r>
            <a:r>
              <a:rPr lang="en-US" altLang="zh-CN" sz="2800" dirty="0" smtClean="0"/>
              <a:t>linking</a:t>
            </a:r>
          </a:p>
          <a:p>
            <a:pPr lvl="1"/>
            <a:r>
              <a:rPr lang="en-US" altLang="zh-CN" sz="2800" dirty="0" smtClean="0"/>
              <a:t>Supervised</a:t>
            </a:r>
            <a:r>
              <a:rPr lang="zh-CN" altLang="en-US" sz="2800" dirty="0" smtClean="0"/>
              <a:t> </a:t>
            </a:r>
            <a:r>
              <a:rPr lang="en-US" altLang="zh-CN" sz="2800" dirty="0" smtClean="0"/>
              <a:t>relation</a:t>
            </a:r>
            <a:r>
              <a:rPr lang="zh-CN" altLang="en-US" sz="2800" dirty="0" smtClean="0"/>
              <a:t> </a:t>
            </a:r>
            <a:r>
              <a:rPr lang="en-US" altLang="zh-CN" sz="2800" dirty="0" smtClean="0"/>
              <a:t>extractors</a:t>
            </a:r>
          </a:p>
          <a:p>
            <a:r>
              <a:rPr lang="en-US" sz="2800" dirty="0" smtClean="0"/>
              <a:t>Better cross-lingual support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39</a:t>
            </a:fld>
            <a:endParaRPr lang="en-US" dirty="0"/>
          </a:p>
        </p:txBody>
      </p:sp>
    </p:spTree>
    <p:extLst>
      <p:ext uri="{BB962C8B-B14F-4D97-AF65-F5344CB8AC3E}">
        <p14:creationId xmlns:p14="http://schemas.microsoft.com/office/powerpoint/2010/main" val="628517225"/>
      </p:ext>
    </p:extLst>
  </p:cSld>
  <p:clrMapOvr>
    <a:masterClrMapping/>
  </p:clrMapOvr>
  <mc:AlternateContent xmlns:mc="http://schemas.openxmlformats.org/markup-compatibility/2006" xmlns:p14="http://schemas.microsoft.com/office/powerpoint/2010/main">
    <mc:Choice Requires="p14">
      <p:transition spd="slow" p14:dur="2000" advTm="47340"/>
    </mc:Choice>
    <mc:Fallback xmlns="">
      <p:transition spd="slow" advTm="473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200" b="1" dirty="0" smtClean="0"/>
              <a:t>English KBP</a:t>
            </a:r>
          </a:p>
          <a:p>
            <a:r>
              <a:rPr lang="en-US" sz="3200" dirty="0" smtClean="0"/>
              <a:t>Chinese KBP</a:t>
            </a:r>
            <a:endParaRPr lang="en-US" sz="3200" b="1" dirty="0"/>
          </a:p>
          <a:p>
            <a:r>
              <a:rPr lang="en-US" sz="3200" dirty="0"/>
              <a:t>Conclusions / Future Directions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a:t>
            </a:fld>
            <a:endParaRPr lang="en-US"/>
          </a:p>
        </p:txBody>
      </p:sp>
    </p:spTree>
    <p:extLst>
      <p:ext uri="{BB962C8B-B14F-4D97-AF65-F5344CB8AC3E}">
        <p14:creationId xmlns:p14="http://schemas.microsoft.com/office/powerpoint/2010/main" val="40191551"/>
      </p:ext>
    </p:extLst>
  </p:cSld>
  <p:clrMapOvr>
    <a:masterClrMapping/>
  </p:clrMapOvr>
  <mc:AlternateContent xmlns:mc="http://schemas.openxmlformats.org/markup-compatibility/2006" xmlns:p14="http://schemas.microsoft.com/office/powerpoint/2010/main">
    <mc:Choice Requires="p14">
      <p:transition spd="slow" p14:dur="2000" advTm="6925"/>
    </mc:Choice>
    <mc:Fallback xmlns="">
      <p:transition spd="slow" advTm="692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59383"/>
      </p:ext>
    </p:extLst>
  </p:cSld>
  <p:clrMapOvr>
    <a:masterClrMapping/>
  </p:clrMapOvr>
  <mc:AlternateContent xmlns:mc="http://schemas.openxmlformats.org/markup-compatibility/2006" xmlns:p14="http://schemas.microsoft.com/office/powerpoint/2010/main">
    <mc:Choice Requires="p14">
      <p:transition spd="slow" p14:dur="2000" advTm="3393"/>
    </mc:Choice>
    <mc:Fallback xmlns="">
      <p:transition spd="slow" advTm="339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Ye </a:t>
            </a:r>
            <a:r>
              <a:rPr lang="en-US" altLang="zh-CN" dirty="0" err="1" smtClean="0"/>
              <a:t>ol</a:t>
            </a:r>
            <a:r>
              <a:rPr lang="en-US" altLang="zh-CN" dirty="0" smtClean="0"/>
              <a:t>’ KBP</a:t>
            </a:r>
            <a:r>
              <a:rPr lang="zh-CN" altLang="en-US" dirty="0" smtClean="0"/>
              <a:t> </a:t>
            </a:r>
            <a:r>
              <a:rPr lang="en-US" altLang="zh-CN" dirty="0" smtClean="0"/>
              <a:t>Pipeline (2014)</a:t>
            </a:r>
            <a:endParaRPr lang="en-US" dirty="0"/>
          </a:p>
        </p:txBody>
      </p:sp>
      <p:sp>
        <p:nvSpPr>
          <p:cNvPr id="4" name="Slide Number Placeholder 3"/>
          <p:cNvSpPr>
            <a:spLocks noGrp="1"/>
          </p:cNvSpPr>
          <p:nvPr>
            <p:ph type="sldNum" sz="quarter" idx="12"/>
          </p:nvPr>
        </p:nvSpPr>
        <p:spPr>
          <a:xfrm>
            <a:off x="313962" y="6374242"/>
            <a:ext cx="1981200" cy="457200"/>
          </a:xfrm>
        </p:spPr>
        <p:txBody>
          <a:bodyPr/>
          <a:lstStyle/>
          <a:p>
            <a:fld id="{10F35DC5-7E65-8247-99AB-4E984F8A921E}" type="slidenum">
              <a:rPr lang="en-US" smtClean="0"/>
              <a:pPr/>
              <a:t>5</a:t>
            </a:fld>
            <a:endParaRPr lang="en-US"/>
          </a:p>
        </p:txBody>
      </p:sp>
      <p:sp>
        <p:nvSpPr>
          <p:cNvPr id="5" name="Rectangle 4"/>
          <p:cNvSpPr/>
          <p:nvPr/>
        </p:nvSpPr>
        <p:spPr bwMode="auto">
          <a:xfrm>
            <a:off x="2891051" y="2196464"/>
            <a:ext cx="2667000" cy="457200"/>
          </a:xfrm>
          <a:prstGeom prst="rect">
            <a:avLst/>
          </a:prstGeom>
          <a:ln w="1905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CoreNLP</a:t>
            </a:r>
            <a:r>
              <a:rPr kumimoji="0" lang="zh-CN" altLang="en-US" sz="2000" b="0" i="0" u="none" strike="noStrike" cap="none" normalizeH="0" baseline="0" dirty="0">
                <a:ln>
                  <a:noFill/>
                </a:ln>
                <a:solidFill>
                  <a:schemeClr val="tx1"/>
                </a:solidFill>
                <a:effectLst/>
                <a:latin typeface="Lucida Sans" pitchFamily="-65" charset="0"/>
              </a:rPr>
              <a:t> </a:t>
            </a:r>
            <a:r>
              <a:rPr kumimoji="0" lang="en-US" altLang="zh-CN" sz="2000" b="0" i="0" u="none" strike="noStrike" cap="none" normalizeH="0" baseline="0" dirty="0">
                <a:ln>
                  <a:noFill/>
                </a:ln>
                <a:solidFill>
                  <a:schemeClr val="tx1"/>
                </a:solidFill>
                <a:effectLst/>
                <a:latin typeface="Lucida Sans" pitchFamily="-65" charset="0"/>
              </a:rPr>
              <a:t>Annotators</a:t>
            </a:r>
            <a:endParaRPr kumimoji="0" lang="en-US" sz="2000" b="0" i="0" u="none" strike="noStrike" cap="none" normalizeH="0" baseline="0" dirty="0">
              <a:ln>
                <a:noFill/>
              </a:ln>
              <a:solidFill>
                <a:schemeClr val="tx1"/>
              </a:solidFill>
              <a:effectLst/>
              <a:latin typeface="Lucida Sans" pitchFamily="-65" charset="0"/>
            </a:endParaRPr>
          </a:p>
        </p:txBody>
      </p:sp>
      <p:sp>
        <p:nvSpPr>
          <p:cNvPr id="8" name="Rectangle 7"/>
          <p:cNvSpPr/>
          <p:nvPr/>
        </p:nvSpPr>
        <p:spPr bwMode="auto">
          <a:xfrm>
            <a:off x="2508913" y="3212465"/>
            <a:ext cx="3434687"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Entity</a:t>
            </a:r>
            <a:r>
              <a:rPr kumimoji="0" lang="zh-CN" altLang="en-US" sz="2000" b="0" i="0" u="none" strike="noStrike" cap="none" normalizeH="0" baseline="0" dirty="0">
                <a:ln>
                  <a:noFill/>
                </a:ln>
                <a:solidFill>
                  <a:schemeClr val="tx1"/>
                </a:solidFill>
                <a:effectLst/>
                <a:latin typeface="Lucida Sans" pitchFamily="-65" charset="0"/>
              </a:rPr>
              <a:t> </a:t>
            </a:r>
            <a:r>
              <a:rPr lang="en-US" altLang="zh-CN" sz="2000" dirty="0">
                <a:solidFill>
                  <a:schemeClr val="tx1"/>
                </a:solidFill>
                <a:latin typeface="Lucida Sans" pitchFamily="-65" charset="0"/>
              </a:rPr>
              <a:t>Detection</a:t>
            </a:r>
            <a:r>
              <a:rPr lang="zh-CN" altLang="en-US" sz="2000" dirty="0">
                <a:solidFill>
                  <a:schemeClr val="tx1"/>
                </a:solidFill>
                <a:latin typeface="Lucida Sans" pitchFamily="-65" charset="0"/>
              </a:rPr>
              <a:t> </a:t>
            </a:r>
            <a:r>
              <a:rPr lang="en-US" altLang="zh-CN" sz="2000" dirty="0">
                <a:solidFill>
                  <a:schemeClr val="tx1"/>
                </a:solidFill>
                <a:latin typeface="Lucida Sans" pitchFamily="-65" charset="0"/>
              </a:rPr>
              <a:t>&amp;</a:t>
            </a:r>
            <a:r>
              <a:rPr lang="zh-CN" altLang="en-US" sz="2000" dirty="0">
                <a:solidFill>
                  <a:schemeClr val="tx1"/>
                </a:solidFill>
                <a:latin typeface="Lucida Sans" pitchFamily="-65" charset="0"/>
              </a:rPr>
              <a:t> </a:t>
            </a:r>
            <a:r>
              <a:rPr lang="en-US" altLang="zh-CN" sz="2000" dirty="0">
                <a:solidFill>
                  <a:schemeClr val="tx1"/>
                </a:solidFill>
                <a:latin typeface="Lucida Sans" pitchFamily="-65" charset="0"/>
              </a:rPr>
              <a:t>Linking</a:t>
            </a:r>
            <a:endParaRPr kumimoji="0" lang="en-US" sz="2000" b="0" i="0" u="none" strike="noStrike" cap="none" normalizeH="0" baseline="0" dirty="0">
              <a:ln>
                <a:noFill/>
              </a:ln>
              <a:solidFill>
                <a:schemeClr val="tx1"/>
              </a:solidFill>
              <a:effectLst/>
              <a:latin typeface="Lucida Sans" pitchFamily="-65" charset="0"/>
            </a:endParaRPr>
          </a:p>
        </p:txBody>
      </p:sp>
      <p:sp>
        <p:nvSpPr>
          <p:cNvPr id="9" name="Rectangle 8"/>
          <p:cNvSpPr/>
          <p:nvPr/>
        </p:nvSpPr>
        <p:spPr bwMode="auto">
          <a:xfrm>
            <a:off x="2946779" y="4239260"/>
            <a:ext cx="2555544"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Relation</a:t>
            </a:r>
            <a:r>
              <a:rPr kumimoji="0" lang="zh-CN" altLang="en-US" sz="2000" b="0" i="0" u="none" strike="noStrike" cap="none" normalizeH="0" dirty="0">
                <a:ln>
                  <a:noFill/>
                </a:ln>
                <a:solidFill>
                  <a:schemeClr val="tx1"/>
                </a:solidFill>
                <a:effectLst/>
                <a:latin typeface="Lucida Sans" pitchFamily="-65" charset="0"/>
              </a:rPr>
              <a:t> </a:t>
            </a:r>
            <a:r>
              <a:rPr kumimoji="0" lang="en-US" altLang="zh-CN" sz="2000" b="0" i="0" u="none" strike="noStrike" cap="none" normalizeH="0" dirty="0">
                <a:ln>
                  <a:noFill/>
                </a:ln>
                <a:solidFill>
                  <a:schemeClr val="tx1"/>
                </a:solidFill>
                <a:effectLst/>
                <a:latin typeface="Lucida Sans" pitchFamily="-65" charset="0"/>
              </a:rPr>
              <a:t>Extractors</a:t>
            </a:r>
            <a:endParaRPr kumimoji="0" lang="en-US" sz="2000" b="0" i="0" u="none" strike="noStrike" cap="none" normalizeH="0" baseline="0" dirty="0">
              <a:ln>
                <a:noFill/>
              </a:ln>
              <a:solidFill>
                <a:schemeClr val="tx1"/>
              </a:solidFill>
              <a:effectLst/>
              <a:latin typeface="Lucida Sans" pitchFamily="-65" charset="0"/>
            </a:endParaRPr>
          </a:p>
        </p:txBody>
      </p:sp>
      <p:sp>
        <p:nvSpPr>
          <p:cNvPr id="11" name="Rectangle 10"/>
          <p:cNvSpPr/>
          <p:nvPr/>
        </p:nvSpPr>
        <p:spPr bwMode="auto">
          <a:xfrm>
            <a:off x="3137279" y="5306751"/>
            <a:ext cx="2174544"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Post-processors</a:t>
            </a:r>
            <a:endParaRPr kumimoji="0" lang="en-US" sz="2000" b="0" i="0" u="none" strike="noStrike" cap="none" normalizeH="0" baseline="0" dirty="0">
              <a:ln>
                <a:noFill/>
              </a:ln>
              <a:solidFill>
                <a:schemeClr val="tx1"/>
              </a:solidFill>
              <a:effectLst/>
              <a:latin typeface="Lucida Sans" pitchFamily="-65" charset="0"/>
            </a:endParaRPr>
          </a:p>
        </p:txBody>
      </p:sp>
      <p:sp>
        <p:nvSpPr>
          <p:cNvPr id="12" name="TextBox 11"/>
          <p:cNvSpPr txBox="1"/>
          <p:nvPr/>
        </p:nvSpPr>
        <p:spPr>
          <a:xfrm>
            <a:off x="6172200" y="2101899"/>
            <a:ext cx="2514600" cy="646331"/>
          </a:xfrm>
          <a:prstGeom prst="rect">
            <a:avLst/>
          </a:prstGeom>
          <a:noFill/>
        </p:spPr>
        <p:txBody>
          <a:bodyPr wrap="square" rtlCol="0">
            <a:spAutoFit/>
          </a:bodyPr>
          <a:lstStyle/>
          <a:p>
            <a:r>
              <a:rPr lang="en-US" altLang="zh-CN" sz="1800" dirty="0" smtClean="0">
                <a:solidFill>
                  <a:schemeClr val="tx1">
                    <a:lumMod val="50000"/>
                    <a:lumOff val="50000"/>
                  </a:schemeClr>
                </a:solidFill>
                <a:latin typeface="+mn-lt"/>
              </a:rPr>
              <a:t>Tokenization</a:t>
            </a:r>
            <a:r>
              <a:rPr lang="en-US" altLang="zh-CN" sz="1800" dirty="0">
                <a:solidFill>
                  <a:schemeClr val="tx1">
                    <a:lumMod val="50000"/>
                    <a:lumOff val="50000"/>
                  </a:schemeClr>
                </a:solidFill>
                <a:latin typeface="+mn-lt"/>
              </a:rPr>
              <a:t>,</a:t>
            </a:r>
            <a:r>
              <a:rPr lang="zh-CN" altLang="en-US" sz="1800" dirty="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POS tagging</a:t>
            </a:r>
            <a:r>
              <a:rPr lang="en-US" altLang="zh-CN" sz="1800" dirty="0">
                <a:solidFill>
                  <a:schemeClr val="tx1">
                    <a:lumMod val="50000"/>
                    <a:lumOff val="50000"/>
                  </a:schemeClr>
                </a:solidFill>
                <a:latin typeface="+mn-lt"/>
              </a:rPr>
              <a:t>,</a:t>
            </a:r>
            <a:r>
              <a:rPr lang="zh-CN" altLang="en-US" sz="1800" dirty="0">
                <a:solidFill>
                  <a:schemeClr val="tx1">
                    <a:lumMod val="50000"/>
                    <a:lumOff val="50000"/>
                  </a:schemeClr>
                </a:solidFill>
                <a:latin typeface="+mn-lt"/>
              </a:rPr>
              <a:t> </a:t>
            </a:r>
            <a:r>
              <a:rPr lang="en-US" altLang="zh-CN" sz="1800" dirty="0">
                <a:solidFill>
                  <a:schemeClr val="tx1">
                    <a:lumMod val="50000"/>
                    <a:lumOff val="50000"/>
                  </a:schemeClr>
                </a:solidFill>
                <a:latin typeface="+mn-lt"/>
              </a:rPr>
              <a:t>parsing,</a:t>
            </a:r>
            <a:r>
              <a:rPr lang="zh-CN" altLang="en-US" sz="1800" dirty="0">
                <a:solidFill>
                  <a:schemeClr val="tx1">
                    <a:lumMod val="50000"/>
                    <a:lumOff val="50000"/>
                  </a:schemeClr>
                </a:solidFill>
                <a:latin typeface="+mn-lt"/>
              </a:rPr>
              <a:t> </a:t>
            </a:r>
            <a:r>
              <a:rPr lang="en-US" altLang="zh-CN" sz="1800" dirty="0">
                <a:solidFill>
                  <a:schemeClr val="tx1">
                    <a:lumMod val="50000"/>
                    <a:lumOff val="50000"/>
                  </a:schemeClr>
                </a:solidFill>
                <a:latin typeface="+mn-lt"/>
              </a:rPr>
              <a:t>etc.</a:t>
            </a:r>
            <a:endParaRPr lang="en-US" sz="1800" dirty="0">
              <a:solidFill>
                <a:schemeClr val="tx1">
                  <a:lumMod val="50000"/>
                  <a:lumOff val="50000"/>
                </a:schemeClr>
              </a:solidFill>
              <a:latin typeface="+mn-lt"/>
            </a:endParaRPr>
          </a:p>
        </p:txBody>
      </p:sp>
      <p:sp>
        <p:nvSpPr>
          <p:cNvPr id="13" name="TextBox 12"/>
          <p:cNvSpPr txBox="1"/>
          <p:nvPr/>
        </p:nvSpPr>
        <p:spPr>
          <a:xfrm>
            <a:off x="6172199" y="3131731"/>
            <a:ext cx="2514600" cy="923330"/>
          </a:xfrm>
          <a:prstGeom prst="rect">
            <a:avLst/>
          </a:prstGeom>
          <a:noFill/>
        </p:spPr>
        <p:txBody>
          <a:bodyPr wrap="square" rtlCol="0">
            <a:spAutoFit/>
          </a:bodyPr>
          <a:lstStyle/>
          <a:p>
            <a:r>
              <a:rPr lang="en-US" altLang="zh-CN" sz="1800" dirty="0">
                <a:solidFill>
                  <a:schemeClr val="tx1">
                    <a:lumMod val="50000"/>
                    <a:lumOff val="50000"/>
                  </a:schemeClr>
                </a:solidFill>
                <a:latin typeface="+mn-lt"/>
              </a:rPr>
              <a:t>NER,</a:t>
            </a:r>
            <a:r>
              <a:rPr lang="zh-CN" altLang="en-US" sz="1800" dirty="0">
                <a:solidFill>
                  <a:schemeClr val="tx1">
                    <a:lumMod val="50000"/>
                    <a:lumOff val="50000"/>
                  </a:schemeClr>
                </a:solidFill>
                <a:latin typeface="+mn-lt"/>
              </a:rPr>
              <a:t> </a:t>
            </a:r>
            <a:r>
              <a:rPr lang="en-US" altLang="zh-CN" sz="1800" dirty="0" err="1" smtClean="0">
                <a:solidFill>
                  <a:schemeClr val="tx1">
                    <a:lumMod val="50000"/>
                    <a:lumOff val="50000"/>
                  </a:schemeClr>
                </a:solidFill>
                <a:latin typeface="+mn-lt"/>
              </a:rPr>
              <a:t>coref</a:t>
            </a:r>
            <a:r>
              <a:rPr lang="en-US" altLang="zh-CN" sz="1800" dirty="0" smtClean="0">
                <a:solidFill>
                  <a:schemeClr val="tx1">
                    <a:lumMod val="50000"/>
                    <a:lumOff val="50000"/>
                  </a:schemeClr>
                </a:solidFill>
                <a:latin typeface="+mn-lt"/>
              </a:rPr>
              <a:t>,</a:t>
            </a:r>
            <a:br>
              <a:rPr lang="en-US" altLang="zh-CN" sz="1800" dirty="0" smtClean="0">
                <a:solidFill>
                  <a:schemeClr val="tx1">
                    <a:lumMod val="50000"/>
                    <a:lumOff val="50000"/>
                  </a:schemeClr>
                </a:solidFill>
                <a:latin typeface="+mn-lt"/>
              </a:rPr>
            </a:br>
            <a:r>
              <a:rPr lang="en-US" altLang="zh-CN" sz="1800" dirty="0" smtClean="0">
                <a:solidFill>
                  <a:schemeClr val="tx1">
                    <a:lumMod val="50000"/>
                    <a:lumOff val="50000"/>
                  </a:schemeClr>
                </a:solidFill>
                <a:latin typeface="+mn-lt"/>
              </a:rPr>
              <a:t>entity</a:t>
            </a:r>
            <a:r>
              <a:rPr lang="zh-CN" altLang="en-US" sz="1800" dirty="0" smtClean="0">
                <a:solidFill>
                  <a:schemeClr val="tx1">
                    <a:lumMod val="50000"/>
                    <a:lumOff val="50000"/>
                  </a:schemeClr>
                </a:solidFill>
                <a:latin typeface="+mn-lt"/>
              </a:rPr>
              <a:t> </a:t>
            </a:r>
            <a:r>
              <a:rPr lang="en-US" altLang="zh-CN" sz="1800" dirty="0" smtClean="0">
                <a:solidFill>
                  <a:schemeClr val="tx1">
                    <a:lumMod val="50000"/>
                    <a:lumOff val="50000"/>
                  </a:schemeClr>
                </a:solidFill>
                <a:latin typeface="+mn-lt"/>
              </a:rPr>
              <a:t>linker (</a:t>
            </a:r>
            <a:r>
              <a:rPr lang="en-US" altLang="zh-CN" sz="1800" dirty="0" err="1" smtClean="0">
                <a:solidFill>
                  <a:schemeClr val="tx1">
                    <a:lumMod val="50000"/>
                    <a:lumOff val="50000"/>
                  </a:schemeClr>
                </a:solidFill>
                <a:latin typeface="+mn-lt"/>
              </a:rPr>
              <a:t>wikidict</a:t>
            </a:r>
            <a:r>
              <a:rPr lang="en-US" altLang="zh-CN" sz="1800" dirty="0" smtClean="0">
                <a:solidFill>
                  <a:schemeClr val="tx1">
                    <a:lumMod val="50000"/>
                    <a:lumOff val="50000"/>
                  </a:schemeClr>
                </a:solidFill>
                <a:latin typeface="+mn-lt"/>
              </a:rPr>
              <a:t>, Illinois </a:t>
            </a:r>
            <a:r>
              <a:rPr lang="en-US" altLang="zh-CN" sz="1800" dirty="0" err="1" smtClean="0">
                <a:solidFill>
                  <a:schemeClr val="tx1">
                    <a:lumMod val="50000"/>
                    <a:lumOff val="50000"/>
                  </a:schemeClr>
                </a:solidFill>
                <a:latin typeface="+mn-lt"/>
              </a:rPr>
              <a:t>Wikifier</a:t>
            </a:r>
            <a:r>
              <a:rPr lang="en-US" altLang="zh-CN" sz="1800" dirty="0" smtClean="0">
                <a:solidFill>
                  <a:schemeClr val="tx1">
                    <a:lumMod val="50000"/>
                    <a:lumOff val="50000"/>
                  </a:schemeClr>
                </a:solidFill>
                <a:latin typeface="+mn-lt"/>
              </a:rPr>
              <a:t>)</a:t>
            </a:r>
            <a:endParaRPr lang="en-US" sz="1800" dirty="0">
              <a:solidFill>
                <a:schemeClr val="tx1">
                  <a:lumMod val="50000"/>
                  <a:lumOff val="50000"/>
                </a:schemeClr>
              </a:solidFill>
              <a:latin typeface="+mn-lt"/>
            </a:endParaRPr>
          </a:p>
        </p:txBody>
      </p:sp>
      <p:sp>
        <p:nvSpPr>
          <p:cNvPr id="14" name="TextBox 13"/>
          <p:cNvSpPr txBox="1"/>
          <p:nvPr/>
        </p:nvSpPr>
        <p:spPr>
          <a:xfrm>
            <a:off x="6172200" y="4161564"/>
            <a:ext cx="2743200" cy="646331"/>
          </a:xfrm>
          <a:prstGeom prst="rect">
            <a:avLst/>
          </a:prstGeom>
          <a:noFill/>
        </p:spPr>
        <p:txBody>
          <a:bodyPr wrap="square" rtlCol="0">
            <a:spAutoFit/>
          </a:bodyPr>
          <a:lstStyle/>
          <a:p>
            <a:r>
              <a:rPr lang="en-US" altLang="zh-CN" sz="1800" dirty="0" smtClean="0">
                <a:solidFill>
                  <a:schemeClr val="tx1">
                    <a:lumMod val="50000"/>
                    <a:lumOff val="50000"/>
                  </a:schemeClr>
                </a:solidFill>
                <a:latin typeface="+mn-lt"/>
              </a:rPr>
              <a:t>Pattern-based, statistical, neural network</a:t>
            </a:r>
            <a:endParaRPr lang="en-US" sz="1800" dirty="0">
              <a:solidFill>
                <a:schemeClr val="tx1">
                  <a:lumMod val="50000"/>
                  <a:lumOff val="50000"/>
                </a:schemeClr>
              </a:solidFill>
              <a:latin typeface="+mn-lt"/>
            </a:endParaRPr>
          </a:p>
        </p:txBody>
      </p:sp>
      <p:cxnSp>
        <p:nvCxnSpPr>
          <p:cNvPr id="19" name="Straight Arrow Connector 18"/>
          <p:cNvCxnSpPr/>
          <p:nvPr/>
        </p:nvCxnSpPr>
        <p:spPr bwMode="auto">
          <a:xfrm>
            <a:off x="4222845" y="2656712"/>
            <a:ext cx="1706" cy="558801"/>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1" name="Straight Arrow Connector 20"/>
          <p:cNvCxnSpPr>
            <a:stCxn id="8" idx="2"/>
            <a:endCxn id="9" idx="0"/>
          </p:cNvCxnSpPr>
          <p:nvPr/>
        </p:nvCxnSpPr>
        <p:spPr bwMode="auto">
          <a:xfrm flipH="1">
            <a:off x="4224551" y="3669665"/>
            <a:ext cx="1706" cy="569595"/>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4" name="Straight Arrow Connector 23"/>
          <p:cNvCxnSpPr>
            <a:stCxn id="9" idx="2"/>
            <a:endCxn id="11" idx="0"/>
          </p:cNvCxnSpPr>
          <p:nvPr/>
        </p:nvCxnSpPr>
        <p:spPr bwMode="auto">
          <a:xfrm>
            <a:off x="4224551" y="4696460"/>
            <a:ext cx="0" cy="610291"/>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19" y="1816932"/>
            <a:ext cx="1216264" cy="1216264"/>
          </a:xfrm>
          <a:prstGeom prst="rect">
            <a:avLst/>
          </a:prstGeom>
        </p:spPr>
      </p:pic>
      <p:sp>
        <p:nvSpPr>
          <p:cNvPr id="26" name="TextBox 25"/>
          <p:cNvSpPr txBox="1"/>
          <p:nvPr/>
        </p:nvSpPr>
        <p:spPr>
          <a:xfrm>
            <a:off x="6057899" y="5212185"/>
            <a:ext cx="2743200" cy="646331"/>
          </a:xfrm>
          <a:prstGeom prst="rect">
            <a:avLst/>
          </a:prstGeom>
          <a:noFill/>
        </p:spPr>
        <p:txBody>
          <a:bodyPr wrap="square" rtlCol="0">
            <a:spAutoFit/>
          </a:bodyPr>
          <a:lstStyle/>
          <a:p>
            <a:r>
              <a:rPr lang="en-US" altLang="zh-CN" sz="1800" dirty="0" smtClean="0">
                <a:solidFill>
                  <a:schemeClr val="tx1">
                    <a:lumMod val="50000"/>
                    <a:lumOff val="50000"/>
                  </a:schemeClr>
                </a:solidFill>
                <a:latin typeface="+mn-lt"/>
              </a:rPr>
              <a:t>Consistency and deduplication</a:t>
            </a:r>
            <a:endParaRPr lang="en-US" sz="1800" dirty="0">
              <a:solidFill>
                <a:schemeClr val="tx1">
                  <a:lumMod val="50000"/>
                  <a:lumOff val="50000"/>
                </a:schemeClr>
              </a:solidFill>
              <a:latin typeface="+mn-lt"/>
            </a:endParaRPr>
          </a:p>
        </p:txBody>
      </p:sp>
      <p:cxnSp>
        <p:nvCxnSpPr>
          <p:cNvPr id="28" name="Straight Arrow Connector 27"/>
          <p:cNvCxnSpPr/>
          <p:nvPr/>
        </p:nvCxnSpPr>
        <p:spPr bwMode="auto">
          <a:xfrm>
            <a:off x="4222845" y="5763951"/>
            <a:ext cx="0" cy="610291"/>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31" name="Straight Arrow Connector 30"/>
          <p:cNvCxnSpPr>
            <a:endCxn id="5" idx="1"/>
          </p:cNvCxnSpPr>
          <p:nvPr/>
        </p:nvCxnSpPr>
        <p:spPr bwMode="auto">
          <a:xfrm>
            <a:off x="2508913" y="2425064"/>
            <a:ext cx="382138" cy="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grpSp>
        <p:nvGrpSpPr>
          <p:cNvPr id="42" name="Group 41"/>
          <p:cNvGrpSpPr/>
          <p:nvPr/>
        </p:nvGrpSpPr>
        <p:grpSpPr>
          <a:xfrm>
            <a:off x="1822472" y="2057400"/>
            <a:ext cx="905447" cy="960679"/>
            <a:chOff x="1822472" y="2057400"/>
            <a:chExt cx="905447" cy="960679"/>
          </a:xfrm>
        </p:grpSpPr>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l="13806" t="9341" r="15593" b="16516"/>
            <a:stretch/>
          </p:blipFill>
          <p:spPr>
            <a:xfrm>
              <a:off x="1822783" y="2057400"/>
              <a:ext cx="685801" cy="720211"/>
            </a:xfrm>
            <a:prstGeom prst="rect">
              <a:avLst/>
            </a:prstGeom>
          </p:spPr>
        </p:pic>
        <p:sp>
          <p:nvSpPr>
            <p:cNvPr id="41" name="TextBox 40"/>
            <p:cNvSpPr txBox="1"/>
            <p:nvPr/>
          </p:nvSpPr>
          <p:spPr>
            <a:xfrm>
              <a:off x="1822472" y="2648747"/>
              <a:ext cx="905447" cy="369332"/>
            </a:xfrm>
            <a:prstGeom prst="rect">
              <a:avLst/>
            </a:prstGeom>
            <a:noFill/>
          </p:spPr>
          <p:txBody>
            <a:bodyPr wrap="square" rtlCol="0">
              <a:spAutoFit/>
            </a:bodyPr>
            <a:lstStyle/>
            <a:p>
              <a:r>
                <a:rPr lang="en-US" sz="1800" smtClean="0">
                  <a:latin typeface="+mn-lt"/>
                </a:rPr>
                <a:t>Lucene</a:t>
              </a:r>
            </a:p>
          </p:txBody>
        </p:sp>
      </p:grpSp>
      <p:sp>
        <p:nvSpPr>
          <p:cNvPr id="43" name="TextBox 42"/>
          <p:cNvSpPr txBox="1"/>
          <p:nvPr/>
        </p:nvSpPr>
        <p:spPr>
          <a:xfrm>
            <a:off x="6057899" y="6374242"/>
            <a:ext cx="2971801" cy="307777"/>
          </a:xfrm>
          <a:prstGeom prst="rect">
            <a:avLst/>
          </a:prstGeom>
          <a:noFill/>
        </p:spPr>
        <p:txBody>
          <a:bodyPr wrap="square" rtlCol="0">
            <a:spAutoFit/>
          </a:bodyPr>
          <a:lstStyle/>
          <a:p>
            <a:r>
              <a:rPr lang="en-US" sz="1400" dirty="0" smtClean="0">
                <a:latin typeface="+mn-lt"/>
              </a:rPr>
              <a:t>Image credit: </a:t>
            </a:r>
            <a:r>
              <a:rPr lang="en-US" sz="1400" dirty="0" smtClean="0">
                <a:latin typeface="+mn-lt"/>
                <a:hlinkClick r:id="rId6"/>
              </a:rPr>
              <a:t>Setyo </a:t>
            </a:r>
            <a:r>
              <a:rPr lang="en-US" sz="1400" dirty="0">
                <a:latin typeface="+mn-lt"/>
                <a:hlinkClick r:id="rId6"/>
              </a:rPr>
              <a:t>Ari </a:t>
            </a:r>
            <a:r>
              <a:rPr lang="en-US" sz="1400" dirty="0" smtClean="0">
                <a:latin typeface="+mn-lt"/>
                <a:hlinkClick r:id="rId6"/>
              </a:rPr>
              <a:t>Wibowo</a:t>
            </a:r>
            <a:endParaRPr lang="en-US" sz="1400" dirty="0">
              <a:latin typeface="+mn-lt"/>
            </a:endParaRPr>
          </a:p>
        </p:txBody>
      </p:sp>
      <p:sp>
        <p:nvSpPr>
          <p:cNvPr id="23" name="TextBox 22"/>
          <p:cNvSpPr txBox="1"/>
          <p:nvPr/>
        </p:nvSpPr>
        <p:spPr>
          <a:xfrm>
            <a:off x="288915" y="3915733"/>
            <a:ext cx="2758801" cy="2187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285750" indent="-285750">
              <a:buFontTx/>
              <a:buChar char="-"/>
            </a:pPr>
            <a:r>
              <a:rPr lang="en-US" sz="2800" dirty="0" smtClean="0">
                <a:latin typeface="+mn-lt"/>
              </a:rPr>
              <a:t>Low recall due to IR</a:t>
            </a:r>
          </a:p>
          <a:p>
            <a:pPr marL="285750" indent="-285750">
              <a:buFontTx/>
              <a:buChar char="-"/>
            </a:pPr>
            <a:r>
              <a:rPr lang="en-US" sz="2800" dirty="0" smtClean="0"/>
              <a:t>SLOW</a:t>
            </a:r>
            <a:endParaRPr lang="en-US" sz="2800" dirty="0" smtClean="0">
              <a:latin typeface="+mn-lt"/>
            </a:endParaRPr>
          </a:p>
        </p:txBody>
      </p:sp>
    </p:spTree>
    <p:custDataLst>
      <p:tags r:id="rId1"/>
    </p:custDataLst>
    <p:extLst>
      <p:ext uri="{BB962C8B-B14F-4D97-AF65-F5344CB8AC3E}">
        <p14:creationId xmlns:p14="http://schemas.microsoft.com/office/powerpoint/2010/main" val="1547440770"/>
      </p:ext>
    </p:extLst>
  </p:cSld>
  <p:clrMapOvr>
    <a:masterClrMapping/>
  </p:clrMapOvr>
  <mc:AlternateContent xmlns:mc="http://schemas.openxmlformats.org/markup-compatibility/2006" xmlns:p14="http://schemas.microsoft.com/office/powerpoint/2010/main">
    <mc:Choice Requires="p14">
      <p:transition spd="slow" p14:dur="2000" advTm="66392"/>
    </mc:Choice>
    <mc:Fallback xmlns="">
      <p:transition spd="slow" advTm="66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p:bldP spid="13" grpId="0"/>
      <p:bldP spid="14" grpId="0"/>
      <p:bldP spid="26"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Ye new KBP</a:t>
            </a:r>
            <a:r>
              <a:rPr lang="zh-CN" altLang="en-US" dirty="0" smtClean="0"/>
              <a:t> </a:t>
            </a:r>
            <a:r>
              <a:rPr lang="en-US" altLang="zh-CN" dirty="0" smtClean="0"/>
              <a:t>Pipeline</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a:t>
            </a:fld>
            <a:endParaRPr lang="en-US" dirty="0"/>
          </a:p>
        </p:txBody>
      </p:sp>
      <p:sp>
        <p:nvSpPr>
          <p:cNvPr id="5" name="Rectangle 4"/>
          <p:cNvSpPr/>
          <p:nvPr/>
        </p:nvSpPr>
        <p:spPr bwMode="auto">
          <a:xfrm>
            <a:off x="2896738" y="2197735"/>
            <a:ext cx="2667000" cy="457200"/>
          </a:xfrm>
          <a:prstGeom prst="rect">
            <a:avLst/>
          </a:prstGeom>
          <a:ln w="1905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CoreNLP</a:t>
            </a:r>
            <a:r>
              <a:rPr kumimoji="0" lang="zh-CN" altLang="en-US" sz="2000" b="0" i="0" u="none" strike="noStrike" cap="none" normalizeH="0" baseline="0" dirty="0">
                <a:ln>
                  <a:noFill/>
                </a:ln>
                <a:solidFill>
                  <a:schemeClr val="tx1"/>
                </a:solidFill>
                <a:effectLst/>
                <a:latin typeface="Lucida Sans" pitchFamily="-65" charset="0"/>
              </a:rPr>
              <a:t> </a:t>
            </a:r>
            <a:r>
              <a:rPr kumimoji="0" lang="en-US" altLang="zh-CN" sz="2000" b="0" i="0" u="none" strike="noStrike" cap="none" normalizeH="0" baseline="0" dirty="0">
                <a:ln>
                  <a:noFill/>
                </a:ln>
                <a:solidFill>
                  <a:schemeClr val="tx1"/>
                </a:solidFill>
                <a:effectLst/>
                <a:latin typeface="Lucida Sans" pitchFamily="-65" charset="0"/>
              </a:rPr>
              <a:t>Annotators</a:t>
            </a:r>
            <a:endParaRPr kumimoji="0" lang="en-US" sz="2000" b="0" i="0" u="none" strike="noStrike" cap="none" normalizeH="0" baseline="0" dirty="0">
              <a:ln>
                <a:noFill/>
              </a:ln>
              <a:solidFill>
                <a:schemeClr val="tx1"/>
              </a:solidFill>
              <a:effectLst/>
              <a:latin typeface="Lucida Sans" pitchFamily="-65" charset="0"/>
            </a:endParaRPr>
          </a:p>
        </p:txBody>
      </p:sp>
      <p:sp>
        <p:nvSpPr>
          <p:cNvPr id="8" name="Rectangle 7"/>
          <p:cNvSpPr/>
          <p:nvPr/>
        </p:nvSpPr>
        <p:spPr bwMode="auto">
          <a:xfrm>
            <a:off x="2514600" y="3199129"/>
            <a:ext cx="3434687"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Entity</a:t>
            </a:r>
            <a:r>
              <a:rPr kumimoji="0" lang="zh-CN" altLang="en-US" sz="2000" b="0" i="0" u="none" strike="noStrike" cap="none" normalizeH="0" baseline="0" dirty="0">
                <a:ln>
                  <a:noFill/>
                </a:ln>
                <a:solidFill>
                  <a:schemeClr val="tx1"/>
                </a:solidFill>
                <a:effectLst/>
                <a:latin typeface="Lucida Sans" pitchFamily="-65" charset="0"/>
              </a:rPr>
              <a:t> </a:t>
            </a:r>
            <a:r>
              <a:rPr lang="en-US" altLang="zh-CN" sz="2000" dirty="0">
                <a:solidFill>
                  <a:schemeClr val="tx1"/>
                </a:solidFill>
                <a:latin typeface="Lucida Sans" pitchFamily="-65" charset="0"/>
              </a:rPr>
              <a:t>Detection</a:t>
            </a:r>
            <a:r>
              <a:rPr lang="zh-CN" altLang="en-US" sz="2000" dirty="0">
                <a:solidFill>
                  <a:schemeClr val="tx1"/>
                </a:solidFill>
                <a:latin typeface="Lucida Sans" pitchFamily="-65" charset="0"/>
              </a:rPr>
              <a:t> </a:t>
            </a:r>
            <a:r>
              <a:rPr lang="en-US" altLang="zh-CN" sz="2000" dirty="0">
                <a:solidFill>
                  <a:schemeClr val="tx1"/>
                </a:solidFill>
                <a:latin typeface="Lucida Sans" pitchFamily="-65" charset="0"/>
              </a:rPr>
              <a:t>&amp;</a:t>
            </a:r>
            <a:r>
              <a:rPr lang="zh-CN" altLang="en-US" sz="2000" dirty="0">
                <a:solidFill>
                  <a:schemeClr val="tx1"/>
                </a:solidFill>
                <a:latin typeface="Lucida Sans" pitchFamily="-65" charset="0"/>
              </a:rPr>
              <a:t> </a:t>
            </a:r>
            <a:r>
              <a:rPr lang="en-US" altLang="zh-CN" sz="2000" dirty="0">
                <a:solidFill>
                  <a:schemeClr val="tx1"/>
                </a:solidFill>
                <a:latin typeface="Lucida Sans" pitchFamily="-65" charset="0"/>
              </a:rPr>
              <a:t>Linking</a:t>
            </a:r>
            <a:endParaRPr kumimoji="0" lang="en-US" sz="2000" b="0" i="0" u="none" strike="noStrike" cap="none" normalizeH="0" baseline="0" dirty="0">
              <a:ln>
                <a:noFill/>
              </a:ln>
              <a:solidFill>
                <a:schemeClr val="tx1"/>
              </a:solidFill>
              <a:effectLst/>
              <a:latin typeface="Lucida Sans" pitchFamily="-65" charset="0"/>
            </a:endParaRPr>
          </a:p>
        </p:txBody>
      </p:sp>
      <p:sp>
        <p:nvSpPr>
          <p:cNvPr id="9" name="Rectangle 8"/>
          <p:cNvSpPr/>
          <p:nvPr/>
        </p:nvSpPr>
        <p:spPr bwMode="auto">
          <a:xfrm>
            <a:off x="2952466" y="4225924"/>
            <a:ext cx="2555544"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Lucida Sans" pitchFamily="-65" charset="0"/>
              </a:rPr>
              <a:t>Relation</a:t>
            </a:r>
            <a:r>
              <a:rPr kumimoji="0" lang="zh-CN" altLang="en-US" sz="2000" b="0" i="0" u="none" strike="noStrike" cap="none" normalizeH="0" dirty="0">
                <a:ln>
                  <a:noFill/>
                </a:ln>
                <a:solidFill>
                  <a:schemeClr val="tx1"/>
                </a:solidFill>
                <a:effectLst/>
                <a:latin typeface="Lucida Sans" pitchFamily="-65" charset="0"/>
              </a:rPr>
              <a:t> </a:t>
            </a:r>
            <a:r>
              <a:rPr kumimoji="0" lang="en-US" altLang="zh-CN" sz="2000" b="0" i="0" u="none" strike="noStrike" cap="none" normalizeH="0" dirty="0">
                <a:ln>
                  <a:noFill/>
                </a:ln>
                <a:solidFill>
                  <a:schemeClr val="tx1"/>
                </a:solidFill>
                <a:effectLst/>
                <a:latin typeface="Lucida Sans" pitchFamily="-65" charset="0"/>
              </a:rPr>
              <a:t>Extractors</a:t>
            </a:r>
            <a:endParaRPr kumimoji="0" lang="en-US" sz="2000" b="0" i="0" u="none" strike="noStrike" cap="none" normalizeH="0" baseline="0" dirty="0">
              <a:ln>
                <a:noFill/>
              </a:ln>
              <a:solidFill>
                <a:schemeClr val="tx1"/>
              </a:solidFill>
              <a:effectLst/>
              <a:latin typeface="Lucida Sans" pitchFamily="-65" charset="0"/>
            </a:endParaRPr>
          </a:p>
        </p:txBody>
      </p:sp>
      <p:sp>
        <p:nvSpPr>
          <p:cNvPr id="11" name="Rectangle 10"/>
          <p:cNvSpPr/>
          <p:nvPr/>
        </p:nvSpPr>
        <p:spPr bwMode="auto">
          <a:xfrm>
            <a:off x="3142966" y="5293415"/>
            <a:ext cx="2174544" cy="457200"/>
          </a:xfrm>
          <a:prstGeom prst="rect">
            <a:avLst/>
          </a:prstGeom>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Lucida Sans" pitchFamily="-65" charset="0"/>
              </a:rPr>
              <a:t>Post-processors</a:t>
            </a:r>
            <a:endParaRPr kumimoji="0" lang="en-US" sz="2000" b="0" i="0" u="none" strike="noStrike" cap="none" normalizeH="0" baseline="0" dirty="0">
              <a:ln>
                <a:noFill/>
              </a:ln>
              <a:solidFill>
                <a:schemeClr val="tx1"/>
              </a:solidFill>
              <a:effectLst/>
              <a:latin typeface="Lucida Sans" pitchFamily="-65"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794289"/>
            <a:ext cx="1816496" cy="1816496"/>
          </a:xfrm>
          <a:prstGeom prst="rect">
            <a:avLst/>
          </a:prstGeom>
        </p:spPr>
      </p:pic>
      <p:cxnSp>
        <p:nvCxnSpPr>
          <p:cNvPr id="16" name="Straight Arrow Connector 15"/>
          <p:cNvCxnSpPr>
            <a:endCxn id="5" idx="1"/>
          </p:cNvCxnSpPr>
          <p:nvPr/>
        </p:nvCxnSpPr>
        <p:spPr bwMode="auto">
          <a:xfrm>
            <a:off x="1822783" y="2426335"/>
            <a:ext cx="1073955" cy="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4" name="Straight Arrow Connector 23"/>
          <p:cNvCxnSpPr/>
          <p:nvPr/>
        </p:nvCxnSpPr>
        <p:spPr bwMode="auto">
          <a:xfrm>
            <a:off x="1822783" y="2426335"/>
            <a:ext cx="691817" cy="1002665"/>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27" name="Straight Arrow Connector 26"/>
          <p:cNvCxnSpPr>
            <a:stCxn id="11" idx="3"/>
            <a:endCxn id="7" idx="1"/>
          </p:cNvCxnSpPr>
          <p:nvPr/>
        </p:nvCxnSpPr>
        <p:spPr bwMode="auto">
          <a:xfrm flipV="1">
            <a:off x="5317510" y="3702537"/>
            <a:ext cx="1083290" cy="1819478"/>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sp>
        <p:nvSpPr>
          <p:cNvPr id="34" name="TextBox 33"/>
          <p:cNvSpPr txBox="1"/>
          <p:nvPr/>
        </p:nvSpPr>
        <p:spPr>
          <a:xfrm>
            <a:off x="3094892" y="-199292"/>
            <a:ext cx="184731" cy="369332"/>
          </a:xfrm>
          <a:prstGeom prst="rect">
            <a:avLst/>
          </a:prstGeom>
          <a:noFill/>
        </p:spPr>
        <p:txBody>
          <a:bodyPr wrap="none" rtlCol="0">
            <a:spAutoFit/>
          </a:bodyPr>
          <a:lstStyle/>
          <a:p>
            <a:endParaRPr lang="en-US" sz="1800" dirty="0">
              <a:latin typeface="+mn-lt"/>
            </a:endParaRPr>
          </a:p>
        </p:txBody>
      </p:sp>
      <p:cxnSp>
        <p:nvCxnSpPr>
          <p:cNvPr id="53" name="Straight Arrow Connector 52"/>
          <p:cNvCxnSpPr>
            <a:stCxn id="5" idx="3"/>
            <a:endCxn id="7" idx="1"/>
          </p:cNvCxnSpPr>
          <p:nvPr/>
        </p:nvCxnSpPr>
        <p:spPr bwMode="auto">
          <a:xfrm>
            <a:off x="5563738" y="2426335"/>
            <a:ext cx="837062" cy="1276202"/>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56" name="Straight Arrow Connector 55"/>
          <p:cNvCxnSpPr>
            <a:stCxn id="8" idx="3"/>
            <a:endCxn id="7" idx="1"/>
          </p:cNvCxnSpPr>
          <p:nvPr/>
        </p:nvCxnSpPr>
        <p:spPr bwMode="auto">
          <a:xfrm>
            <a:off x="5949287" y="3427729"/>
            <a:ext cx="451513" cy="274808"/>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none" w="med" len="med"/>
            <a:tailEnd type="triangle"/>
          </a:ln>
          <a:effectLst/>
        </p:spPr>
      </p:cxnSp>
      <p:cxnSp>
        <p:nvCxnSpPr>
          <p:cNvPr id="59" name="Straight Arrow Connector 58"/>
          <p:cNvCxnSpPr>
            <a:stCxn id="9" idx="3"/>
            <a:endCxn id="7" idx="1"/>
          </p:cNvCxnSpPr>
          <p:nvPr/>
        </p:nvCxnSpPr>
        <p:spPr bwMode="auto">
          <a:xfrm flipV="1">
            <a:off x="5508010" y="3702537"/>
            <a:ext cx="892790" cy="751987"/>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triangle"/>
          </a:ln>
          <a:effectLst/>
        </p:spPr>
      </p:cxnSp>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19" y="1816932"/>
            <a:ext cx="1216264" cy="1216264"/>
          </a:xfrm>
          <a:prstGeom prst="rect">
            <a:avLst/>
          </a:prstGeom>
        </p:spPr>
      </p:pic>
      <p:sp>
        <p:nvSpPr>
          <p:cNvPr id="115" name="Rectangle 114"/>
          <p:cNvSpPr/>
          <p:nvPr/>
        </p:nvSpPr>
        <p:spPr bwMode="auto">
          <a:xfrm>
            <a:off x="6376365" y="5407715"/>
            <a:ext cx="1840931" cy="457200"/>
          </a:xfrm>
          <a:prstGeom prst="rect">
            <a:avLst/>
          </a:prstGeom>
          <a:ln w="1905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Lucida Sans" pitchFamily="-65" charset="0"/>
              </a:rPr>
              <a:t>Error analysis</a:t>
            </a:r>
            <a:endParaRPr kumimoji="0" lang="en-US" sz="2000" b="0" i="0" u="none" strike="noStrike" cap="none" normalizeH="0" baseline="0" dirty="0">
              <a:ln>
                <a:noFill/>
              </a:ln>
              <a:solidFill>
                <a:schemeClr val="tx1"/>
              </a:solidFill>
              <a:effectLst/>
              <a:latin typeface="Lucida Sans" pitchFamily="-65" charset="0"/>
            </a:endParaRPr>
          </a:p>
        </p:txBody>
      </p:sp>
      <p:cxnSp>
        <p:nvCxnSpPr>
          <p:cNvPr id="117" name="Straight Arrow Connector 116"/>
          <p:cNvCxnSpPr>
            <a:stCxn id="115" idx="0"/>
            <a:endCxn id="7" idx="2"/>
          </p:cNvCxnSpPr>
          <p:nvPr/>
        </p:nvCxnSpPr>
        <p:spPr bwMode="auto">
          <a:xfrm flipV="1">
            <a:off x="7296831" y="4610785"/>
            <a:ext cx="12217" cy="796930"/>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cxnSp>
        <p:nvCxnSpPr>
          <p:cNvPr id="126" name="Straight Arrow Connector 125"/>
          <p:cNvCxnSpPr>
            <a:endCxn id="11" idx="2"/>
          </p:cNvCxnSpPr>
          <p:nvPr/>
        </p:nvCxnSpPr>
        <p:spPr bwMode="auto">
          <a:xfrm flipH="1" flipV="1">
            <a:off x="4230238" y="5750615"/>
            <a:ext cx="3095" cy="650185"/>
          </a:xfrm>
          <a:prstGeom prst="straightConnector1">
            <a:avLst/>
          </a:prstGeom>
          <a:gradFill rotWithShape="0">
            <a:gsLst>
              <a:gs pos="0">
                <a:srgbClr val="A50021"/>
              </a:gs>
              <a:gs pos="100000">
                <a:schemeClr val="tx1"/>
              </a:gs>
            </a:gsLst>
            <a:lin ang="0" scaled="1"/>
          </a:gradFill>
          <a:ln w="38100" cap="flat" cmpd="sng" algn="ctr">
            <a:solidFill>
              <a:schemeClr val="tx1"/>
            </a:solidFill>
            <a:prstDash val="solid"/>
            <a:miter lim="800000"/>
            <a:headEnd type="triangle" w="med" len="med"/>
            <a:tailEnd type="none"/>
          </a:ln>
          <a:effectLst/>
        </p:spPr>
      </p:cxnSp>
      <p:grpSp>
        <p:nvGrpSpPr>
          <p:cNvPr id="6" name="Group 5"/>
          <p:cNvGrpSpPr/>
          <p:nvPr/>
        </p:nvGrpSpPr>
        <p:grpSpPr>
          <a:xfrm>
            <a:off x="5746948" y="598781"/>
            <a:ext cx="3124200" cy="2056154"/>
            <a:chOff x="5746948" y="598781"/>
            <a:chExt cx="3124200" cy="2056154"/>
          </a:xfrm>
        </p:grpSpPr>
        <p:pic>
          <p:nvPicPr>
            <p:cNvPr id="20" name="Shape 206"/>
            <p:cNvPicPr preferRelativeResize="0"/>
            <p:nvPr/>
          </p:nvPicPr>
          <p:blipFill>
            <a:blip r:embed="rId6">
              <a:alphaModFix/>
            </a:blip>
            <a:stretch>
              <a:fillRect/>
            </a:stretch>
          </p:blipFill>
          <p:spPr>
            <a:xfrm>
              <a:off x="7162800" y="908765"/>
              <a:ext cx="1676400" cy="1746170"/>
            </a:xfrm>
            <a:prstGeom prst="rect">
              <a:avLst/>
            </a:prstGeom>
            <a:noFill/>
            <a:ln>
              <a:noFill/>
            </a:ln>
          </p:spPr>
        </p:pic>
        <p:sp>
          <p:nvSpPr>
            <p:cNvPr id="3" name="TextBox 2"/>
            <p:cNvSpPr txBox="1"/>
            <p:nvPr/>
          </p:nvSpPr>
          <p:spPr>
            <a:xfrm>
              <a:off x="5746948" y="598781"/>
              <a:ext cx="3124200" cy="646331"/>
            </a:xfrm>
            <a:prstGeom prst="rect">
              <a:avLst/>
            </a:prstGeom>
            <a:noFill/>
          </p:spPr>
          <p:txBody>
            <a:bodyPr wrap="square" rtlCol="0">
              <a:spAutoFit/>
            </a:bodyPr>
            <a:lstStyle/>
            <a:p>
              <a:r>
                <a:rPr lang="en-US" sz="1800" smtClean="0">
                  <a:latin typeface="+mn-lt"/>
                </a:rPr>
                <a:t>$20K for 20 cores, 768GB RAM, 1.2TB SSD.</a:t>
              </a:r>
              <a:endParaRPr lang="en-US" sz="1800" dirty="0">
                <a:latin typeface="+mn-lt"/>
              </a:endParaRPr>
            </a:p>
          </p:txBody>
        </p:sp>
      </p:grpSp>
      <p:sp>
        <p:nvSpPr>
          <p:cNvPr id="10" name="TextBox 9"/>
          <p:cNvSpPr txBox="1"/>
          <p:nvPr/>
        </p:nvSpPr>
        <p:spPr>
          <a:xfrm>
            <a:off x="-428263" y="-1180618"/>
            <a:ext cx="184731" cy="369332"/>
          </a:xfrm>
          <a:prstGeom prst="rect">
            <a:avLst/>
          </a:prstGeom>
          <a:noFill/>
        </p:spPr>
        <p:txBody>
          <a:bodyPr wrap="none" rtlCol="0">
            <a:spAutoFit/>
          </a:bodyPr>
          <a:lstStyle/>
          <a:p>
            <a:endParaRPr lang="en-US" sz="1800" dirty="0">
              <a:latin typeface="+mn-lt"/>
            </a:endParaRPr>
          </a:p>
        </p:txBody>
      </p:sp>
      <p:sp>
        <p:nvSpPr>
          <p:cNvPr id="25" name="TextBox 24"/>
          <p:cNvSpPr txBox="1"/>
          <p:nvPr/>
        </p:nvSpPr>
        <p:spPr>
          <a:xfrm>
            <a:off x="288915" y="3915733"/>
            <a:ext cx="2758801" cy="21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pPr marL="285750" indent="-285750">
              <a:buFontTx/>
              <a:buChar char="-"/>
            </a:pPr>
            <a:r>
              <a:rPr lang="en-US" sz="2800" dirty="0" smtClean="0">
                <a:latin typeface="+mn-lt"/>
              </a:rPr>
              <a:t>Higher recall</a:t>
            </a:r>
          </a:p>
          <a:p>
            <a:pPr marL="285750" indent="-285750">
              <a:buFontTx/>
              <a:buChar char="-"/>
            </a:pPr>
            <a:r>
              <a:rPr lang="en-US" sz="2800" dirty="0" smtClean="0"/>
              <a:t>Quick iteration</a:t>
            </a:r>
            <a:endParaRPr lang="en-US" sz="2800" dirty="0"/>
          </a:p>
          <a:p>
            <a:pPr marL="285750" indent="-285750">
              <a:buFontTx/>
              <a:buChar char="-"/>
            </a:pPr>
            <a:r>
              <a:rPr lang="en-US" sz="2800" dirty="0" smtClean="0">
                <a:latin typeface="+mn-lt"/>
              </a:rPr>
              <a:t>Great for NLP!</a:t>
            </a:r>
          </a:p>
        </p:txBody>
      </p:sp>
    </p:spTree>
    <p:custDataLst>
      <p:tags r:id="rId1"/>
    </p:custDataLst>
    <p:extLst>
      <p:ext uri="{BB962C8B-B14F-4D97-AF65-F5344CB8AC3E}">
        <p14:creationId xmlns:p14="http://schemas.microsoft.com/office/powerpoint/2010/main" val="361546138"/>
      </p:ext>
    </p:extLst>
  </p:cSld>
  <p:clrMapOvr>
    <a:masterClrMapping/>
  </p:clrMapOvr>
  <mc:AlternateContent xmlns:mc="http://schemas.openxmlformats.org/markup-compatibility/2006" xmlns:p14="http://schemas.microsoft.com/office/powerpoint/2010/main">
    <mc:Choice Requires="p14">
      <p:transition spd="slow" p14:dur="2000" advTm="108392"/>
    </mc:Choice>
    <mc:Fallback xmlns="">
      <p:transition spd="slow" advTm="108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15"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IN" dirty="0" smtClean="0"/>
              <a:t>Big data can be better exploited with a big, fast database</a:t>
            </a:r>
            <a:endParaRPr lang="en-IN" dirty="0"/>
          </a:p>
        </p:txBody>
      </p:sp>
      <p:sp>
        <p:nvSpPr>
          <p:cNvPr id="3" name="Content Placeholder 2"/>
          <p:cNvSpPr>
            <a:spLocks noGrp="1"/>
          </p:cNvSpPr>
          <p:nvPr>
            <p:ph idx="1"/>
          </p:nvPr>
        </p:nvSpPr>
        <p:spPr/>
        <p:txBody>
          <a:bodyPr/>
          <a:lstStyle/>
          <a:p>
            <a:r>
              <a:rPr lang="en-IN" dirty="0"/>
              <a:t>All intermediate data stored </a:t>
            </a:r>
            <a:r>
              <a:rPr lang="en-IN" dirty="0" smtClean="0"/>
              <a:t>in an in-memory </a:t>
            </a:r>
            <a:r>
              <a:rPr lang="en-IN" dirty="0" err="1" smtClean="0"/>
              <a:t>Greenplum</a:t>
            </a:r>
            <a:r>
              <a:rPr lang="en-IN" dirty="0" smtClean="0"/>
              <a:t> DB ($20k x 2 machines)</a:t>
            </a:r>
            <a:endParaRPr lang="en-IN" dirty="0"/>
          </a:p>
          <a:p>
            <a:pPr lvl="1"/>
            <a:r>
              <a:rPr lang="en" dirty="0" smtClean="0"/>
              <a:t>20 </a:t>
            </a:r>
            <a:r>
              <a:rPr lang="en" dirty="0"/>
              <a:t>cores @ 2.2 </a:t>
            </a:r>
            <a:r>
              <a:rPr lang="en" dirty="0" err="1" smtClean="0"/>
              <a:t>Ghz</a:t>
            </a:r>
            <a:endParaRPr lang="en-US" dirty="0" smtClean="0"/>
          </a:p>
          <a:p>
            <a:pPr lvl="1"/>
            <a:r>
              <a:rPr lang="en" dirty="0" smtClean="0"/>
              <a:t>786 </a:t>
            </a:r>
            <a:r>
              <a:rPr lang="en" dirty="0"/>
              <a:t>GB RAM @1866 </a:t>
            </a:r>
            <a:r>
              <a:rPr lang="en" dirty="0" err="1" smtClean="0"/>
              <a:t>Mhz</a:t>
            </a:r>
            <a:endParaRPr lang="en-US" dirty="0" smtClean="0"/>
          </a:p>
          <a:p>
            <a:pPr lvl="1"/>
            <a:r>
              <a:rPr lang="en" dirty="0" smtClean="0"/>
              <a:t>1.2TB </a:t>
            </a:r>
            <a:r>
              <a:rPr lang="en" dirty="0"/>
              <a:t>PCI-E </a:t>
            </a:r>
            <a:r>
              <a:rPr lang="en" dirty="0" smtClean="0"/>
              <a:t>SSD</a:t>
            </a:r>
            <a:r>
              <a:rPr lang="en-US" dirty="0" smtClean="0"/>
              <a:t> (</a:t>
            </a:r>
            <a:r>
              <a:rPr lang="en-US" dirty="0" err="1" smtClean="0"/>
              <a:t>NVMe</a:t>
            </a:r>
            <a:r>
              <a:rPr lang="en-US" dirty="0" smtClean="0"/>
              <a:t>)</a:t>
            </a:r>
            <a:r>
              <a:rPr lang="en" dirty="0" smtClean="0"/>
              <a:t> </a:t>
            </a:r>
            <a:r>
              <a:rPr lang="en" dirty="0"/>
              <a:t>@ 2.6gb/sec </a:t>
            </a:r>
            <a:r>
              <a:rPr lang="en" dirty="0" smtClean="0"/>
              <a:t>read</a:t>
            </a:r>
            <a:endParaRPr lang="en-IN" dirty="0" smtClean="0"/>
          </a:p>
          <a:p>
            <a:r>
              <a:rPr lang="en-US" altLang="zh-CN" dirty="0" smtClean="0"/>
              <a:t>Separate</a:t>
            </a:r>
            <a:r>
              <a:rPr lang="zh-CN" altLang="en-US" dirty="0" smtClean="0"/>
              <a:t> </a:t>
            </a:r>
            <a:r>
              <a:rPr lang="en-US" altLang="zh-CN" dirty="0" smtClean="0"/>
              <a:t>database</a:t>
            </a:r>
            <a:r>
              <a:rPr lang="zh-CN" altLang="en-US" dirty="0" smtClean="0"/>
              <a:t> </a:t>
            </a:r>
            <a:r>
              <a:rPr lang="en-US" altLang="zh-CN" dirty="0" smtClean="0"/>
              <a:t>instances</a:t>
            </a:r>
            <a:r>
              <a:rPr lang="zh-CN" altLang="en-US" dirty="0" smtClean="0"/>
              <a:t> </a:t>
            </a:r>
            <a:r>
              <a:rPr lang="en-US" altLang="zh-CN" dirty="0" smtClean="0"/>
              <a:t>for</a:t>
            </a:r>
            <a:r>
              <a:rPr lang="zh-CN" altLang="en-US" dirty="0" smtClean="0"/>
              <a:t> </a:t>
            </a:r>
            <a:r>
              <a:rPr lang="en-US" altLang="zh-CN" dirty="0" smtClean="0"/>
              <a:t>English</a:t>
            </a:r>
            <a:r>
              <a:rPr lang="zh-CN" altLang="en-US" dirty="0" smtClean="0"/>
              <a:t> </a:t>
            </a:r>
            <a:r>
              <a:rPr lang="en-US" altLang="zh-CN" dirty="0" smtClean="0"/>
              <a:t>and</a:t>
            </a:r>
            <a:r>
              <a:rPr lang="zh-CN" altLang="en-US" dirty="0" smtClean="0"/>
              <a:t> </a:t>
            </a:r>
            <a:r>
              <a:rPr lang="en-US" altLang="zh-CN" dirty="0" smtClean="0"/>
              <a:t>Chinese</a:t>
            </a:r>
            <a:r>
              <a:rPr lang="zh-CN" altLang="en-US" dirty="0" smtClean="0"/>
              <a:t> </a:t>
            </a:r>
            <a:r>
              <a:rPr lang="en-US" altLang="zh-CN" dirty="0" smtClean="0"/>
              <a:t>systems</a:t>
            </a:r>
            <a:endParaRPr lang="en-IN" dirty="0" smtClean="0"/>
          </a:p>
          <a:p>
            <a:r>
              <a:rPr lang="en-IN" dirty="0" smtClean="0"/>
              <a:t>(Aside) Great for quick development on any other NLP task.</a:t>
            </a:r>
            <a:endParaRPr lang="en-IN"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pic>
        <p:nvPicPr>
          <p:cNvPr id="5" name="Shape 206"/>
          <p:cNvPicPr preferRelativeResize="0"/>
          <p:nvPr/>
        </p:nvPicPr>
        <p:blipFill>
          <a:blip r:embed="rId2">
            <a:alphaModFix/>
          </a:blip>
          <a:stretch>
            <a:fillRect/>
          </a:stretch>
        </p:blipFill>
        <p:spPr>
          <a:xfrm>
            <a:off x="6858000" y="2279730"/>
            <a:ext cx="1676400" cy="1746170"/>
          </a:xfrm>
          <a:prstGeom prst="rect">
            <a:avLst/>
          </a:prstGeom>
          <a:noFill/>
          <a:ln>
            <a:noFill/>
          </a:ln>
        </p:spPr>
      </p:pic>
    </p:spTree>
    <p:extLst>
      <p:ext uri="{BB962C8B-B14F-4D97-AF65-F5344CB8AC3E}">
        <p14:creationId xmlns:p14="http://schemas.microsoft.com/office/powerpoint/2010/main" val="653315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200" dirty="0" smtClean="0"/>
              <a:t>The Stanford KBP system</a:t>
            </a:r>
          </a:p>
          <a:p>
            <a:r>
              <a:rPr lang="en-US" sz="3200" b="1" dirty="0" smtClean="0"/>
              <a:t>English KBP</a:t>
            </a:r>
          </a:p>
          <a:p>
            <a:r>
              <a:rPr lang="en-US" sz="3200" dirty="0" smtClean="0"/>
              <a:t>Chinese KBP</a:t>
            </a:r>
            <a:endParaRPr lang="en-US" sz="3200" b="1" dirty="0"/>
          </a:p>
          <a:p>
            <a:r>
              <a:rPr lang="en-US" sz="3200" dirty="0"/>
              <a:t>Conclusions / Future Directions</a:t>
            </a:r>
          </a:p>
          <a:p>
            <a:endParaRPr lang="en-US" sz="3200" dirty="0" smtClean="0"/>
          </a:p>
        </p:txBody>
      </p:sp>
      <p:sp>
        <p:nvSpPr>
          <p:cNvPr id="4" name="Slide Number Placeholder 3"/>
          <p:cNvSpPr>
            <a:spLocks noGrp="1"/>
          </p:cNvSpPr>
          <p:nvPr>
            <p:ph type="sldNum" sz="quarter" idx="12"/>
          </p:nvPr>
        </p:nvSpPr>
        <p:spPr/>
        <p:txBody>
          <a:bodyPr/>
          <a:lstStyle/>
          <a:p>
            <a:fld id="{10F35DC5-7E65-8247-99AB-4E984F8A921E}" type="slidenum">
              <a:rPr lang="en-US" smtClean="0"/>
              <a:pPr/>
              <a:t>8</a:t>
            </a:fld>
            <a:endParaRPr lang="en-US"/>
          </a:p>
        </p:txBody>
      </p:sp>
    </p:spTree>
    <p:extLst>
      <p:ext uri="{BB962C8B-B14F-4D97-AF65-F5344CB8AC3E}">
        <p14:creationId xmlns:p14="http://schemas.microsoft.com/office/powerpoint/2010/main" val="293211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squeeze more KBP from KBP?</a:t>
            </a:r>
            <a:endParaRPr lang="en-US" dirty="0"/>
          </a:p>
        </p:txBody>
      </p:sp>
      <p:sp>
        <p:nvSpPr>
          <p:cNvPr id="7" name="Content Placeholder 6"/>
          <p:cNvSpPr>
            <a:spLocks noGrp="1"/>
          </p:cNvSpPr>
          <p:nvPr>
            <p:ph idx="1"/>
          </p:nvPr>
        </p:nvSpPr>
        <p:spPr/>
        <p:txBody>
          <a:bodyPr/>
          <a:lstStyle/>
          <a:p>
            <a:r>
              <a:rPr lang="en-US" sz="3200" dirty="0" smtClean="0"/>
              <a:t>Diagnose with 2015 evaluation data</a:t>
            </a:r>
          </a:p>
          <a:p>
            <a:r>
              <a:rPr lang="en-US" sz="3200" dirty="0" smtClean="0"/>
              <a:t>Which mentions do we miss?</a:t>
            </a:r>
          </a:p>
          <a:p>
            <a:r>
              <a:rPr lang="en-US" sz="3200" dirty="0" smtClean="0"/>
              <a:t>What is their type/slot distribution?</a:t>
            </a:r>
          </a:p>
          <a:p>
            <a:r>
              <a:rPr lang="en-US" sz="3200" dirty="0" smtClean="0"/>
              <a:t>How many of them are correctly linked?</a:t>
            </a:r>
          </a:p>
          <a:p>
            <a:r>
              <a:rPr lang="en-US" sz="3200" dirty="0" smtClean="0"/>
              <a:t>Which </a:t>
            </a:r>
            <a:r>
              <a:rPr lang="en-US" sz="3200" dirty="0" err="1" smtClean="0"/>
              <a:t>slotfills</a:t>
            </a:r>
            <a:r>
              <a:rPr lang="en-US" sz="3200" dirty="0" smtClean="0"/>
              <a:t> do we miss?</a:t>
            </a:r>
            <a:r>
              <a:rPr lang="en-US" sz="2800" dirty="0" smtClean="0"/>
              <a:t> </a:t>
            </a:r>
            <a:endParaRPr lang="en-US" sz="3200" dirty="0" smtClean="0"/>
          </a:p>
          <a:p>
            <a:endParaRPr lang="en-US" sz="3200" dirty="0"/>
          </a:p>
        </p:txBody>
      </p:sp>
      <p:sp>
        <p:nvSpPr>
          <p:cNvPr id="3" name="Slide Number Placeholder 2"/>
          <p:cNvSpPr>
            <a:spLocks noGrp="1"/>
          </p:cNvSpPr>
          <p:nvPr>
            <p:ph type="sldNum" sz="quarter" idx="12"/>
          </p:nvPr>
        </p:nvSpPr>
        <p:spPr/>
        <p:txBody>
          <a:bodyPr/>
          <a:lstStyle/>
          <a:p>
            <a:fld id="{03BC7101-16EA-C942-850C-355264FDE9E8}" type="slidenum">
              <a:rPr lang="en-US" smtClean="0"/>
              <a:pPr/>
              <a:t>9</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704" y="4516571"/>
            <a:ext cx="1816496" cy="18164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704" y="1600200"/>
            <a:ext cx="1905000" cy="190500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2903" t="880" r="12904" b="17204"/>
          <a:stretch/>
        </p:blipFill>
        <p:spPr>
          <a:xfrm>
            <a:off x="3690212" y="3955458"/>
            <a:ext cx="1415188" cy="1562495"/>
          </a:xfrm>
          <a:prstGeom prst="rect">
            <a:avLst/>
          </a:prstGeom>
        </p:spPr>
      </p:pic>
    </p:spTree>
    <p:custDataLst>
      <p:tags r:id="rId1"/>
    </p:custDataLst>
    <p:extLst>
      <p:ext uri="{BB962C8B-B14F-4D97-AF65-F5344CB8AC3E}">
        <p14:creationId xmlns:p14="http://schemas.microsoft.com/office/powerpoint/2010/main" val="1674681619"/>
      </p:ext>
    </p:extLst>
  </p:cSld>
  <p:clrMapOvr>
    <a:masterClrMapping/>
  </p:clrMapOvr>
  <mc:AlternateContent xmlns:mc="http://schemas.openxmlformats.org/markup-compatibility/2006" xmlns:p14="http://schemas.microsoft.com/office/powerpoint/2010/main">
    <mc:Choice Requires="p14">
      <p:transition spd="slow" p14:dur="2000" advTm="51760"/>
    </mc:Choice>
    <mc:Fallback xmlns="">
      <p:transition spd="slow" advTm="517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37" presetClass="path" presetSubtype="0" accel="50000" decel="50000" fill="hold" nodeType="withEffect">
                                  <p:stCondLst>
                                    <p:cond delay="0"/>
                                  </p:stCondLst>
                                  <p:childTnLst>
                                    <p:animMotion origin="layout" path="M -2.77778E-6 -7.40741E-7 L 0.10139 -0.0581 C 0.12275 -0.07106 0.15469 -0.07778 0.18785 -0.07778 C 0.2257 -0.07778 0.25608 -0.07106 0.27743 -0.0581 L 0.37934 -7.40741E-7 " pathEditMode="relative" rAng="0" ptsTypes="AAAAA">
                                      <p:cBhvr>
                                        <p:cTn id="12" dur="2000" fill="hold"/>
                                        <p:tgtEl>
                                          <p:spTgt spid="11"/>
                                        </p:tgtEl>
                                        <p:attrNameLst>
                                          <p:attrName>ppt_x</p:attrName>
                                          <p:attrName>ppt_y</p:attrName>
                                        </p:attrNameLst>
                                      </p:cBhvr>
                                      <p:rCtr x="18958" y="-3889"/>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4|7.8|3.9|13.1|7.8"/>
</p:tagLst>
</file>

<file path=ppt/tags/tag10.xml><?xml version="1.0" encoding="utf-8"?>
<p:tagLst xmlns:a="http://schemas.openxmlformats.org/drawingml/2006/main" xmlns:r="http://schemas.openxmlformats.org/officeDocument/2006/relationships" xmlns:p="http://schemas.openxmlformats.org/presentationml/2006/main">
  <p:tag name="TIMING" val="|3.7|7.4"/>
</p:tagLst>
</file>

<file path=ppt/tags/tag11.xml><?xml version="1.0" encoding="utf-8"?>
<p:tagLst xmlns:a="http://schemas.openxmlformats.org/drawingml/2006/main" xmlns:r="http://schemas.openxmlformats.org/officeDocument/2006/relationships" xmlns:p="http://schemas.openxmlformats.org/presentationml/2006/main">
  <p:tag name="TIMING" val="|5.2|10.6|9.5"/>
</p:tagLst>
</file>

<file path=ppt/tags/tag12.xml><?xml version="1.0" encoding="utf-8"?>
<p:tagLst xmlns:a="http://schemas.openxmlformats.org/drawingml/2006/main" xmlns:r="http://schemas.openxmlformats.org/officeDocument/2006/relationships" xmlns:p="http://schemas.openxmlformats.org/presentationml/2006/main">
  <p:tag name="TIMING" val="|6"/>
</p:tagLst>
</file>

<file path=ppt/tags/tag13.xml><?xml version="1.0" encoding="utf-8"?>
<p:tagLst xmlns:a="http://schemas.openxmlformats.org/drawingml/2006/main" xmlns:r="http://schemas.openxmlformats.org/officeDocument/2006/relationships" xmlns:p="http://schemas.openxmlformats.org/presentationml/2006/main">
  <p:tag name="TIMING" val="|31.4"/>
</p:tagLst>
</file>

<file path=ppt/tags/tag14.xml><?xml version="1.0" encoding="utf-8"?>
<p:tagLst xmlns:a="http://schemas.openxmlformats.org/drawingml/2006/main" xmlns:r="http://schemas.openxmlformats.org/officeDocument/2006/relationships" xmlns:p="http://schemas.openxmlformats.org/presentationml/2006/main">
  <p:tag name="TIMING" val="|40.5"/>
</p:tagLst>
</file>

<file path=ppt/tags/tag15.xml><?xml version="1.0" encoding="utf-8"?>
<p:tagLst xmlns:a="http://schemas.openxmlformats.org/drawingml/2006/main" xmlns:r="http://schemas.openxmlformats.org/officeDocument/2006/relationships" xmlns:p="http://schemas.openxmlformats.org/presentationml/2006/main">
  <p:tag name="TIMING" val="|26.6"/>
</p:tagLst>
</file>

<file path=ppt/tags/tag16.xml><?xml version="1.0" encoding="utf-8"?>
<p:tagLst xmlns:a="http://schemas.openxmlformats.org/drawingml/2006/main" xmlns:r="http://schemas.openxmlformats.org/officeDocument/2006/relationships" xmlns:p="http://schemas.openxmlformats.org/presentationml/2006/main">
  <p:tag name="TIMING" val="|19.4"/>
</p:tagLst>
</file>

<file path=ppt/tags/tag17.xml><?xml version="1.0" encoding="utf-8"?>
<p:tagLst xmlns:a="http://schemas.openxmlformats.org/drawingml/2006/main" xmlns:r="http://schemas.openxmlformats.org/officeDocument/2006/relationships" xmlns:p="http://schemas.openxmlformats.org/presentationml/2006/main">
  <p:tag name="TIMING" val="|62.2"/>
</p:tagLst>
</file>

<file path=ppt/tags/tag18.xml><?xml version="1.0" encoding="utf-8"?>
<p:tagLst xmlns:a="http://schemas.openxmlformats.org/drawingml/2006/main" xmlns:r="http://schemas.openxmlformats.org/officeDocument/2006/relationships" xmlns:p="http://schemas.openxmlformats.org/presentationml/2006/main">
  <p:tag name="TIMING" val="|27.9"/>
</p:tagLst>
</file>

<file path=ppt/tags/tag2.xml><?xml version="1.0" encoding="utf-8"?>
<p:tagLst xmlns:a="http://schemas.openxmlformats.org/drawingml/2006/main" xmlns:r="http://schemas.openxmlformats.org/officeDocument/2006/relationships" xmlns:p="http://schemas.openxmlformats.org/presentationml/2006/main">
  <p:tag name="TIMING" val="|4.8|10.8"/>
</p:tagLst>
</file>

<file path=ppt/tags/tag3.xml><?xml version="1.0" encoding="utf-8"?>
<p:tagLst xmlns:a="http://schemas.openxmlformats.org/drawingml/2006/main" xmlns:r="http://schemas.openxmlformats.org/officeDocument/2006/relationships" xmlns:p="http://schemas.openxmlformats.org/presentationml/2006/main">
  <p:tag name="TIMING" val="|11.2|4.6|5.6|17.9|7.7|8.3|1.9"/>
</p:tagLst>
</file>

<file path=ppt/tags/tag4.xml><?xml version="1.0" encoding="utf-8"?>
<p:tagLst xmlns:a="http://schemas.openxmlformats.org/drawingml/2006/main" xmlns:r="http://schemas.openxmlformats.org/officeDocument/2006/relationships" xmlns:p="http://schemas.openxmlformats.org/presentationml/2006/main">
  <p:tag name="TIMING" val="|6.1|3.4|20.8|17.4|14.6|9.2|27.3"/>
</p:tagLst>
</file>

<file path=ppt/tags/tag5.xml><?xml version="1.0" encoding="utf-8"?>
<p:tagLst xmlns:a="http://schemas.openxmlformats.org/drawingml/2006/main" xmlns:r="http://schemas.openxmlformats.org/officeDocument/2006/relationships" xmlns:p="http://schemas.openxmlformats.org/presentationml/2006/main">
  <p:tag name="TIMING" val="|11.2|20.2|6.5|2.6|6.1"/>
</p:tagLst>
</file>

<file path=ppt/tags/tag6.xml><?xml version="1.0" encoding="utf-8"?>
<p:tagLst xmlns:a="http://schemas.openxmlformats.org/drawingml/2006/main" xmlns:r="http://schemas.openxmlformats.org/officeDocument/2006/relationships" xmlns:p="http://schemas.openxmlformats.org/presentationml/2006/main">
  <p:tag name="TIMING" val="|6.1|18.4|7.1"/>
</p:tagLst>
</file>

<file path=ppt/tags/tag7.xml><?xml version="1.0" encoding="utf-8"?>
<p:tagLst xmlns:a="http://schemas.openxmlformats.org/drawingml/2006/main" xmlns:r="http://schemas.openxmlformats.org/officeDocument/2006/relationships" xmlns:p="http://schemas.openxmlformats.org/presentationml/2006/main">
  <p:tag name="TIMING" val="|4.4|5.8"/>
</p:tagLst>
</file>

<file path=ppt/tags/tag8.xml><?xml version="1.0" encoding="utf-8"?>
<p:tagLst xmlns:a="http://schemas.openxmlformats.org/drawingml/2006/main" xmlns:r="http://schemas.openxmlformats.org/officeDocument/2006/relationships" xmlns:p="http://schemas.openxmlformats.org/presentationml/2006/main">
  <p:tag name="TIMING" val="|4.1|6.8|7.5"/>
</p:tagLst>
</file>

<file path=ppt/tags/tag9.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NLP-2011">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ford-DEFT-2016-Oct-Entities-Relations" id="{9D730082-40B6-924B-B1BD-451BF954A7A3}" vid="{2C3CB327-8A9A-F24C-A356-EF22EF2B0E3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2034</Words>
  <Application>Microsoft Macintosh PowerPoint</Application>
  <PresentationFormat>On-screen Show (4:3)</PresentationFormat>
  <Paragraphs>423</Paragraphs>
  <Slides>40</Slides>
  <Notes>27</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Lucida Sans</vt:lpstr>
      <vt:lpstr>Mangal</vt:lpstr>
      <vt:lpstr>ＭＳ Ｐゴシック</vt:lpstr>
      <vt:lpstr>Tahoma</vt:lpstr>
      <vt:lpstr>Times</vt:lpstr>
      <vt:lpstr>Times New Roman</vt:lpstr>
      <vt:lpstr>宋体</vt:lpstr>
      <vt:lpstr>NLP-2011</vt:lpstr>
      <vt:lpstr>Stanford at TAC KBP 2016: Sealing Pipeline Leaks; Understanding Chinese </vt:lpstr>
      <vt:lpstr>Stanford: early 2016</vt:lpstr>
      <vt:lpstr>This talk</vt:lpstr>
      <vt:lpstr>Outline</vt:lpstr>
      <vt:lpstr>Ye ol’ KBP Pipeline (2014)</vt:lpstr>
      <vt:lpstr>Ye new KBP Pipeline</vt:lpstr>
      <vt:lpstr>Big data can be better exploited with a big, fast database</vt:lpstr>
      <vt:lpstr>Outline</vt:lpstr>
      <vt:lpstr>How do we squeeze more KBP from KBP?</vt:lpstr>
      <vt:lpstr>Which mentions do we miss?</vt:lpstr>
      <vt:lpstr>Which slotfills do we miss?</vt:lpstr>
      <vt:lpstr>Inferring GPE relations</vt:lpstr>
      <vt:lpstr>Inferring GPE relations</vt:lpstr>
      <vt:lpstr>Inferring GPE relations</vt:lpstr>
      <vt:lpstr>Other improvements</vt:lpstr>
      <vt:lpstr>Our submissions</vt:lpstr>
      <vt:lpstr>How did we do?</vt:lpstr>
      <vt:lpstr>How did we do?</vt:lpstr>
      <vt:lpstr>How did we do?</vt:lpstr>
      <vt:lpstr>Comparison of Relation Extractors</vt:lpstr>
      <vt:lpstr>Outline</vt:lpstr>
      <vt:lpstr>Landscape (when we started…)</vt:lpstr>
      <vt:lpstr>Shared Pipeline &amp; Infrastructure</vt:lpstr>
      <vt:lpstr>Enhanced Chinese NER System</vt:lpstr>
      <vt:lpstr>Enhanced Chinese NER System</vt:lpstr>
      <vt:lpstr>Simple Chinese Entity Linker</vt:lpstr>
      <vt:lpstr>Relation Extraction – Dataset</vt:lpstr>
      <vt:lpstr>Relation Extraction – Dataset</vt:lpstr>
      <vt:lpstr>Relation Extraction – Distant Supervision</vt:lpstr>
      <vt:lpstr>Relation Extraction – Distant Supervision</vt:lpstr>
      <vt:lpstr>What our timeline looks like</vt:lpstr>
      <vt:lpstr>Patterns to the rescue!</vt:lpstr>
      <vt:lpstr>Patterns to the rescue!</vt:lpstr>
      <vt:lpstr>Patterns</vt:lpstr>
      <vt:lpstr>Rule-based Extractors</vt:lpstr>
      <vt:lpstr>Results</vt:lpstr>
      <vt:lpstr>Results</vt:lpstr>
      <vt:lpstr>Conclusions</vt:lpstr>
      <vt:lpstr>Future Directions</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Stanford at TAC KBP 2016: Sealing Pipeline Leaks; Understanding Chinese </dc:title>
  <dc:creator>Arun Tejasvi Chaganty</dc:creator>
  <cp:lastModifiedBy>Zhang Yuhao</cp:lastModifiedBy>
  <cp:revision>318</cp:revision>
  <cp:lastPrinted>2009-04-20T16:46:08Z</cp:lastPrinted>
  <dcterms:created xsi:type="dcterms:W3CDTF">2016-11-12T13:41:37Z</dcterms:created>
  <dcterms:modified xsi:type="dcterms:W3CDTF">2016-12-01T18:59:13Z</dcterms:modified>
</cp:coreProperties>
</file>