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30" r:id="rId1"/>
  </p:sldMasterIdLst>
  <p:notesMasterIdLst>
    <p:notesMasterId r:id="rId21"/>
  </p:notesMasterIdLst>
  <p:handoutMasterIdLst>
    <p:handoutMasterId r:id="rId22"/>
  </p:handoutMasterIdLst>
  <p:sldIdLst>
    <p:sldId id="389" r:id="rId2"/>
    <p:sldId id="396" r:id="rId3"/>
    <p:sldId id="390" r:id="rId4"/>
    <p:sldId id="395" r:id="rId5"/>
    <p:sldId id="392" r:id="rId6"/>
    <p:sldId id="391" r:id="rId7"/>
    <p:sldId id="393" r:id="rId8"/>
    <p:sldId id="394" r:id="rId9"/>
    <p:sldId id="397" r:id="rId10"/>
    <p:sldId id="398" r:id="rId11"/>
    <p:sldId id="399" r:id="rId12"/>
    <p:sldId id="400" r:id="rId13"/>
    <p:sldId id="401" r:id="rId14"/>
    <p:sldId id="402" r:id="rId15"/>
    <p:sldId id="403" r:id="rId16"/>
    <p:sldId id="405" r:id="rId17"/>
    <p:sldId id="408" r:id="rId18"/>
    <p:sldId id="410" r:id="rId19"/>
    <p:sldId id="411" r:id="rId20"/>
  </p:sldIdLst>
  <p:sldSz cx="9144000" cy="5143500" type="screen16x9"/>
  <p:notesSz cx="9372600" cy="7010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76A0A6D7-F5F3-47BC-AE8B-580450A61D30}">
          <p14:sldIdLst>
            <p14:sldId id="389"/>
            <p14:sldId id="396"/>
            <p14:sldId id="390"/>
            <p14:sldId id="395"/>
            <p14:sldId id="392"/>
            <p14:sldId id="391"/>
            <p14:sldId id="393"/>
            <p14:sldId id="394"/>
            <p14:sldId id="397"/>
            <p14:sldId id="398"/>
            <p14:sldId id="399"/>
            <p14:sldId id="400"/>
            <p14:sldId id="401"/>
            <p14:sldId id="402"/>
            <p14:sldId id="403"/>
            <p14:sldId id="405"/>
            <p14:sldId id="408"/>
            <p14:sldId id="410"/>
            <p14:sldId id="411"/>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207" userDrawn="1">
          <p15:clr>
            <a:srgbClr val="A4A3A4"/>
          </p15:clr>
        </p15:guide>
        <p15:guide id="2" pos="295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Rg st="1" end="20"/>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00"/>
    <a:srgbClr val="000000"/>
    <a:srgbClr val="FCD5B9"/>
    <a:srgbClr val="FF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7" autoAdjust="0"/>
    <p:restoredTop sz="99597" autoAdjust="0"/>
  </p:normalViewPr>
  <p:slideViewPr>
    <p:cSldViewPr>
      <p:cViewPr varScale="1">
        <p:scale>
          <a:sx n="86" d="100"/>
          <a:sy n="86" d="100"/>
        </p:scale>
        <p:origin x="77" y="51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106" d="100"/>
          <a:sy n="106" d="100"/>
        </p:scale>
        <p:origin x="1806" y="108"/>
      </p:cViewPr>
      <p:guideLst>
        <p:guide orient="horz" pos="2207"/>
        <p:guide pos="295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061460" cy="350520"/>
          </a:xfrm>
          <a:prstGeom prst="rect">
            <a:avLst/>
          </a:prstGeom>
        </p:spPr>
        <p:txBody>
          <a:bodyPr vert="horz" lIns="93273" tIns="46635" rIns="93273" bIns="46635" rtlCol="0"/>
          <a:lstStyle>
            <a:lvl1pPr algn="l">
              <a:defRPr sz="1200"/>
            </a:lvl1pPr>
          </a:lstStyle>
          <a:p>
            <a:endParaRPr lang="en-US" dirty="0"/>
          </a:p>
        </p:txBody>
      </p:sp>
      <p:sp>
        <p:nvSpPr>
          <p:cNvPr id="3" name="Date Placeholder 2"/>
          <p:cNvSpPr>
            <a:spLocks noGrp="1"/>
          </p:cNvSpPr>
          <p:nvPr>
            <p:ph type="dt" sz="quarter" idx="1"/>
          </p:nvPr>
        </p:nvSpPr>
        <p:spPr>
          <a:xfrm>
            <a:off x="5308971" y="2"/>
            <a:ext cx="4061460" cy="350520"/>
          </a:xfrm>
          <a:prstGeom prst="rect">
            <a:avLst/>
          </a:prstGeom>
        </p:spPr>
        <p:txBody>
          <a:bodyPr vert="horz" lIns="93273" tIns="46635" rIns="93273" bIns="46635" rtlCol="0"/>
          <a:lstStyle>
            <a:lvl1pPr algn="r">
              <a:defRPr sz="1200"/>
            </a:lvl1pPr>
          </a:lstStyle>
          <a:p>
            <a:endParaRPr lang="en-US" dirty="0"/>
          </a:p>
        </p:txBody>
      </p:sp>
      <p:sp>
        <p:nvSpPr>
          <p:cNvPr id="4" name="Footer Placeholder 3"/>
          <p:cNvSpPr>
            <a:spLocks noGrp="1"/>
          </p:cNvSpPr>
          <p:nvPr>
            <p:ph type="ftr" sz="quarter" idx="2"/>
          </p:nvPr>
        </p:nvSpPr>
        <p:spPr>
          <a:xfrm>
            <a:off x="0" y="6658665"/>
            <a:ext cx="4061460" cy="350520"/>
          </a:xfrm>
          <a:prstGeom prst="rect">
            <a:avLst/>
          </a:prstGeom>
        </p:spPr>
        <p:txBody>
          <a:bodyPr vert="horz" lIns="93273" tIns="46635" rIns="93273" bIns="46635" rtlCol="0" anchor="b"/>
          <a:lstStyle>
            <a:lvl1pPr algn="l">
              <a:defRPr sz="1200"/>
            </a:lvl1pPr>
          </a:lstStyle>
          <a:p>
            <a:endParaRPr lang="en-US" dirty="0"/>
          </a:p>
        </p:txBody>
      </p:sp>
      <p:sp>
        <p:nvSpPr>
          <p:cNvPr id="5" name="Slide Number Placeholder 4"/>
          <p:cNvSpPr>
            <a:spLocks noGrp="1"/>
          </p:cNvSpPr>
          <p:nvPr>
            <p:ph type="sldNum" sz="quarter" idx="3"/>
          </p:nvPr>
        </p:nvSpPr>
        <p:spPr>
          <a:xfrm>
            <a:off x="5308971" y="6658665"/>
            <a:ext cx="4061460" cy="350520"/>
          </a:xfrm>
          <a:prstGeom prst="rect">
            <a:avLst/>
          </a:prstGeom>
        </p:spPr>
        <p:txBody>
          <a:bodyPr vert="horz" lIns="93273" tIns="46635" rIns="93273" bIns="46635" rtlCol="0" anchor="b"/>
          <a:lstStyle>
            <a:lvl1pPr algn="r">
              <a:defRPr sz="1200"/>
            </a:lvl1pPr>
          </a:lstStyle>
          <a:p>
            <a:fld id="{767864DD-9284-40EA-B32C-A1AC3893F4EC}" type="slidenum">
              <a:rPr lang="en-US" smtClean="0"/>
              <a:pPr/>
              <a:t>‹#›</a:t>
            </a:fld>
            <a:endParaRPr lang="en-US" dirty="0"/>
          </a:p>
        </p:txBody>
      </p:sp>
    </p:spTree>
    <p:extLst>
      <p:ext uri="{BB962C8B-B14F-4D97-AF65-F5344CB8AC3E}">
        <p14:creationId xmlns:p14="http://schemas.microsoft.com/office/powerpoint/2010/main" val="1450832738"/>
      </p:ext>
    </p:extLst>
  </p:cSld>
  <p:clrMap bg1="lt1" tx1="dk1" bg2="lt2" tx2="dk2" accent1="accent1" accent2="accent2" accent3="accent3" accent4="accent4" accent5="accent5" accent6="accent6" hlink="hlink" folHlink="folHlink"/>
  <p:hf sldNum="0"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061460" cy="350520"/>
          </a:xfrm>
          <a:prstGeom prst="rect">
            <a:avLst/>
          </a:prstGeom>
        </p:spPr>
        <p:txBody>
          <a:bodyPr vert="horz" lIns="93273" tIns="46635" rIns="93273" bIns="46635"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5308971" y="2"/>
            <a:ext cx="4061460" cy="350520"/>
          </a:xfrm>
          <a:prstGeom prst="rect">
            <a:avLst/>
          </a:prstGeom>
        </p:spPr>
        <p:txBody>
          <a:bodyPr vert="horz" lIns="93273" tIns="46635" rIns="93273" bIns="46635" rtlCol="0"/>
          <a:lstStyle>
            <a:lvl1pPr algn="r" fontAlgn="auto">
              <a:spcBef>
                <a:spcPts val="0"/>
              </a:spcBef>
              <a:spcAft>
                <a:spcPts val="0"/>
              </a:spcAft>
              <a:defRPr sz="1200">
                <a:latin typeface="+mn-lt"/>
              </a:defRPr>
            </a:lvl1pPr>
          </a:lstStyle>
          <a:p>
            <a:pPr>
              <a:defRPr/>
            </a:pPr>
            <a:endParaRPr lang="en-US" dirty="0"/>
          </a:p>
        </p:txBody>
      </p:sp>
      <p:sp>
        <p:nvSpPr>
          <p:cNvPr id="4" name="Slide Image Placeholder 3"/>
          <p:cNvSpPr>
            <a:spLocks noGrp="1" noRot="1" noChangeAspect="1"/>
          </p:cNvSpPr>
          <p:nvPr>
            <p:ph type="sldImg" idx="2"/>
          </p:nvPr>
        </p:nvSpPr>
        <p:spPr>
          <a:xfrm>
            <a:off x="2349500" y="525463"/>
            <a:ext cx="4673600" cy="2628900"/>
          </a:xfrm>
          <a:prstGeom prst="rect">
            <a:avLst/>
          </a:prstGeom>
          <a:noFill/>
          <a:ln w="12700">
            <a:solidFill>
              <a:prstClr val="black"/>
            </a:solidFill>
          </a:ln>
        </p:spPr>
        <p:txBody>
          <a:bodyPr vert="horz" lIns="93273" tIns="46635" rIns="93273" bIns="46635" rtlCol="0" anchor="ctr"/>
          <a:lstStyle/>
          <a:p>
            <a:pPr lvl="0"/>
            <a:endParaRPr lang="en-US" noProof="0" dirty="0"/>
          </a:p>
        </p:txBody>
      </p:sp>
      <p:sp>
        <p:nvSpPr>
          <p:cNvPr id="5" name="Notes Placeholder 4"/>
          <p:cNvSpPr>
            <a:spLocks noGrp="1"/>
          </p:cNvSpPr>
          <p:nvPr>
            <p:ph type="body" sz="quarter" idx="3"/>
          </p:nvPr>
        </p:nvSpPr>
        <p:spPr>
          <a:xfrm>
            <a:off x="937260" y="3329941"/>
            <a:ext cx="7498080" cy="3154680"/>
          </a:xfrm>
          <a:prstGeom prst="rect">
            <a:avLst/>
          </a:prstGeom>
        </p:spPr>
        <p:txBody>
          <a:bodyPr vert="horz" lIns="93273" tIns="46635" rIns="93273" bIns="4663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6658665"/>
            <a:ext cx="4061460" cy="350520"/>
          </a:xfrm>
          <a:prstGeom prst="rect">
            <a:avLst/>
          </a:prstGeom>
        </p:spPr>
        <p:txBody>
          <a:bodyPr vert="horz" lIns="93273" tIns="46635" rIns="93273" bIns="46635"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5308971" y="6658665"/>
            <a:ext cx="4061460" cy="350520"/>
          </a:xfrm>
          <a:prstGeom prst="rect">
            <a:avLst/>
          </a:prstGeom>
        </p:spPr>
        <p:txBody>
          <a:bodyPr vert="horz" lIns="93273" tIns="46635" rIns="93273" bIns="46635" rtlCol="0" anchor="b"/>
          <a:lstStyle>
            <a:lvl1pPr algn="r" fontAlgn="auto">
              <a:spcBef>
                <a:spcPts val="0"/>
              </a:spcBef>
              <a:spcAft>
                <a:spcPts val="0"/>
              </a:spcAft>
              <a:defRPr sz="1200">
                <a:latin typeface="+mn-lt"/>
              </a:defRPr>
            </a:lvl1pPr>
          </a:lstStyle>
          <a:p>
            <a:pPr>
              <a:defRPr/>
            </a:pPr>
            <a:fld id="{BE6CE3C6-671B-4129-BFFB-5F4A14BBBB2D}" type="slidenum">
              <a:rPr lang="en-US"/>
              <a:pPr>
                <a:defRPr/>
              </a:pPr>
              <a:t>‹#›</a:t>
            </a:fld>
            <a:endParaRPr lang="en-US" dirty="0"/>
          </a:p>
        </p:txBody>
      </p:sp>
    </p:spTree>
    <p:extLst>
      <p:ext uri="{BB962C8B-B14F-4D97-AF65-F5344CB8AC3E}">
        <p14:creationId xmlns:p14="http://schemas.microsoft.com/office/powerpoint/2010/main" val="4070038010"/>
      </p:ext>
    </p:extLst>
  </p:cSld>
  <p:clrMap bg1="lt1" tx1="dk1" bg2="lt2" tx2="dk2" accent1="accent1" accent2="accent2" accent3="accent3" accent4="accent4" accent5="accent5" accent6="accent6" hlink="hlink" folHlink="folHlink"/>
  <p:hf sldNum="0"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4767264"/>
            <a:ext cx="2133600" cy="273844"/>
          </a:xfrm>
          <a:prstGeom prst="rect">
            <a:avLst/>
          </a:prstGeom>
        </p:spPr>
        <p:txBody>
          <a:bodyPr/>
          <a:lstStyle>
            <a:lvl1pPr fontAlgn="auto">
              <a:spcBef>
                <a:spcPts val="0"/>
              </a:spcBef>
              <a:spcAft>
                <a:spcPts val="0"/>
              </a:spcAft>
              <a:defRPr>
                <a:latin typeface="+mn-lt"/>
              </a:defRPr>
            </a:lvl1pPr>
          </a:lstStyle>
          <a:p>
            <a:pPr>
              <a:defRPr/>
            </a:pPr>
            <a:fld id="{E225B28D-14E3-421D-9049-A8E1B469EA13}" type="datetimeFigureOut">
              <a:rPr lang="en-US"/>
              <a:pPr>
                <a:defRPr/>
              </a:pPr>
              <a:t>11/15/2016</a:t>
            </a:fld>
            <a:endParaRPr lang="en-US" dirty="0"/>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lvl1pPr fontAlgn="auto">
              <a:spcBef>
                <a:spcPts val="0"/>
              </a:spcBef>
              <a:spcAft>
                <a:spcPts val="0"/>
              </a:spcAft>
              <a:defRPr>
                <a:latin typeface="+mn-lt"/>
              </a:defRPr>
            </a:lvl1pPr>
          </a:lstStyle>
          <a:p>
            <a:pPr>
              <a:defRPr/>
            </a:pPr>
            <a:fld id="{DAC3F8C5-26F2-491A-B046-824937AFD024}" type="slidenum">
              <a:rPr lang="en-US"/>
              <a:pPr>
                <a:defRPr/>
              </a:pPr>
              <a:t>‹#›</a:t>
            </a:fld>
            <a:endParaRPr lang="en-US" dirty="0"/>
          </a:p>
        </p:txBody>
      </p:sp>
    </p:spTree>
    <p:extLst>
      <p:ext uri="{BB962C8B-B14F-4D97-AF65-F5344CB8AC3E}">
        <p14:creationId xmlns:p14="http://schemas.microsoft.com/office/powerpoint/2010/main" val="1044781805"/>
      </p:ext>
    </p:extLst>
  </p:cSld>
  <p:clrMapOvr>
    <a:masterClrMapping/>
  </p:clrMapOvr>
  <mc:AlternateContent xmlns:mc="http://schemas.openxmlformats.org/markup-compatibility/2006" xmlns:p14="http://schemas.microsoft.com/office/powerpoint/2010/main">
    <mc:Choice Requires="p14">
      <p:transition spd="slow" p14:dur="5000" advClick="0" advTm="15000">
        <p:fade/>
      </p:transition>
    </mc:Choice>
    <mc:Fallback xmlns="">
      <p:transition spd="slow" advClick="0" advTm="1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4767264"/>
            <a:ext cx="2133600" cy="273844"/>
          </a:xfrm>
          <a:prstGeom prst="rect">
            <a:avLst/>
          </a:prstGeom>
        </p:spPr>
        <p:txBody>
          <a:bodyPr/>
          <a:lstStyle>
            <a:lvl1pPr fontAlgn="auto">
              <a:spcBef>
                <a:spcPts val="0"/>
              </a:spcBef>
              <a:spcAft>
                <a:spcPts val="0"/>
              </a:spcAft>
              <a:defRPr>
                <a:latin typeface="+mn-lt"/>
              </a:defRPr>
            </a:lvl1pPr>
          </a:lstStyle>
          <a:p>
            <a:pPr>
              <a:defRPr/>
            </a:pPr>
            <a:fld id="{4DADDDDB-BEB4-4E18-851E-3E5A07A79375}" type="datetimeFigureOut">
              <a:rPr lang="en-US"/>
              <a:pPr>
                <a:defRPr/>
              </a:pPr>
              <a:t>11/15/2016</a:t>
            </a:fld>
            <a:endParaRPr lang="en-US" dirty="0"/>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lvl1pPr fontAlgn="auto">
              <a:spcBef>
                <a:spcPts val="0"/>
              </a:spcBef>
              <a:spcAft>
                <a:spcPts val="0"/>
              </a:spcAft>
              <a:defRPr>
                <a:latin typeface="+mn-lt"/>
              </a:defRPr>
            </a:lvl1pPr>
          </a:lstStyle>
          <a:p>
            <a:pPr>
              <a:defRPr/>
            </a:pPr>
            <a:fld id="{86DA72E0-BF44-4D5E-8CE8-102A2028C7A6}" type="slidenum">
              <a:rPr lang="en-US"/>
              <a:pPr>
                <a:defRPr/>
              </a:pPr>
              <a:t>‹#›</a:t>
            </a:fld>
            <a:endParaRPr lang="en-US" dirty="0"/>
          </a:p>
        </p:txBody>
      </p:sp>
    </p:spTree>
    <p:extLst>
      <p:ext uri="{BB962C8B-B14F-4D97-AF65-F5344CB8AC3E}">
        <p14:creationId xmlns:p14="http://schemas.microsoft.com/office/powerpoint/2010/main" val="4150292980"/>
      </p:ext>
    </p:extLst>
  </p:cSld>
  <p:clrMapOvr>
    <a:masterClrMapping/>
  </p:clrMapOvr>
  <mc:AlternateContent xmlns:mc="http://schemas.openxmlformats.org/markup-compatibility/2006" xmlns:p14="http://schemas.microsoft.com/office/powerpoint/2010/main">
    <mc:Choice Requires="p14">
      <p:transition spd="slow" p14:dur="5000" advClick="0" advTm="15000">
        <p:fade/>
      </p:transition>
    </mc:Choice>
    <mc:Fallback xmlns="">
      <p:transition spd="slow" advClick="0" advTm="1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4767264"/>
            <a:ext cx="2133600" cy="273844"/>
          </a:xfrm>
          <a:prstGeom prst="rect">
            <a:avLst/>
          </a:prstGeom>
        </p:spPr>
        <p:txBody>
          <a:bodyPr/>
          <a:lstStyle>
            <a:lvl1pPr fontAlgn="auto">
              <a:spcBef>
                <a:spcPts val="0"/>
              </a:spcBef>
              <a:spcAft>
                <a:spcPts val="0"/>
              </a:spcAft>
              <a:defRPr>
                <a:latin typeface="+mn-lt"/>
              </a:defRPr>
            </a:lvl1pPr>
          </a:lstStyle>
          <a:p>
            <a:pPr>
              <a:defRPr/>
            </a:pPr>
            <a:fld id="{A36AAD42-A828-4124-9532-95683C92795E}" type="datetimeFigureOut">
              <a:rPr lang="en-US"/>
              <a:pPr>
                <a:defRPr/>
              </a:pPr>
              <a:t>11/15/2016</a:t>
            </a:fld>
            <a:endParaRPr lang="en-US" dirty="0"/>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lvl1pPr fontAlgn="auto">
              <a:spcBef>
                <a:spcPts val="0"/>
              </a:spcBef>
              <a:spcAft>
                <a:spcPts val="0"/>
              </a:spcAft>
              <a:defRPr>
                <a:latin typeface="+mn-lt"/>
              </a:defRPr>
            </a:lvl1pPr>
          </a:lstStyle>
          <a:p>
            <a:pPr>
              <a:defRPr/>
            </a:pPr>
            <a:fld id="{D8B4851F-C275-41FB-BA30-EDD2ECB11FE1}" type="slidenum">
              <a:rPr lang="en-US"/>
              <a:pPr>
                <a:defRPr/>
              </a:pPr>
              <a:t>‹#›</a:t>
            </a:fld>
            <a:endParaRPr lang="en-US" dirty="0"/>
          </a:p>
        </p:txBody>
      </p:sp>
    </p:spTree>
    <p:extLst>
      <p:ext uri="{BB962C8B-B14F-4D97-AF65-F5344CB8AC3E}">
        <p14:creationId xmlns:p14="http://schemas.microsoft.com/office/powerpoint/2010/main" val="2516079873"/>
      </p:ext>
    </p:extLst>
  </p:cSld>
  <p:clrMapOvr>
    <a:masterClrMapping/>
  </p:clrMapOvr>
  <mc:AlternateContent xmlns:mc="http://schemas.openxmlformats.org/markup-compatibility/2006" xmlns:p14="http://schemas.microsoft.com/office/powerpoint/2010/main">
    <mc:Choice Requires="p14">
      <p:transition spd="slow" p14:dur="5000" advClick="0" advTm="15000">
        <p:fade/>
      </p:transition>
    </mc:Choice>
    <mc:Fallback xmlns="">
      <p:transition spd="slow" advClick="0" advTm="1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4767264"/>
            <a:ext cx="2133600" cy="273844"/>
          </a:xfrm>
          <a:prstGeom prst="rect">
            <a:avLst/>
          </a:prstGeom>
        </p:spPr>
        <p:txBody>
          <a:bodyPr/>
          <a:lstStyle>
            <a:lvl1pPr fontAlgn="auto">
              <a:spcBef>
                <a:spcPts val="0"/>
              </a:spcBef>
              <a:spcAft>
                <a:spcPts val="0"/>
              </a:spcAft>
              <a:defRPr>
                <a:latin typeface="+mn-lt"/>
              </a:defRPr>
            </a:lvl1pPr>
          </a:lstStyle>
          <a:p>
            <a:pPr>
              <a:defRPr/>
            </a:pPr>
            <a:fld id="{C4D73251-9DA1-4B29-96BA-2CBC4B045083}" type="datetimeFigureOut">
              <a:rPr lang="en-US"/>
              <a:pPr>
                <a:defRPr/>
              </a:pPr>
              <a:t>11/15/2016</a:t>
            </a:fld>
            <a:endParaRPr lang="en-US" dirty="0"/>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lvl1pPr fontAlgn="auto">
              <a:spcBef>
                <a:spcPts val="0"/>
              </a:spcBef>
              <a:spcAft>
                <a:spcPts val="0"/>
              </a:spcAft>
              <a:defRPr>
                <a:latin typeface="+mn-lt"/>
              </a:defRPr>
            </a:lvl1pPr>
          </a:lstStyle>
          <a:p>
            <a:pPr>
              <a:defRPr/>
            </a:pPr>
            <a:fld id="{ABBEA705-368D-43C6-BDBC-D12473E8ACE3}" type="slidenum">
              <a:rPr lang="en-US"/>
              <a:pPr>
                <a:defRPr/>
              </a:pPr>
              <a:t>‹#›</a:t>
            </a:fld>
            <a:endParaRPr lang="en-US" dirty="0"/>
          </a:p>
        </p:txBody>
      </p:sp>
    </p:spTree>
    <p:extLst>
      <p:ext uri="{BB962C8B-B14F-4D97-AF65-F5344CB8AC3E}">
        <p14:creationId xmlns:p14="http://schemas.microsoft.com/office/powerpoint/2010/main" val="1788526199"/>
      </p:ext>
    </p:extLst>
  </p:cSld>
  <p:clrMapOvr>
    <a:masterClrMapping/>
  </p:clrMapOvr>
  <mc:AlternateContent xmlns:mc="http://schemas.openxmlformats.org/markup-compatibility/2006" xmlns:p14="http://schemas.microsoft.com/office/powerpoint/2010/main">
    <mc:Choice Requires="p14">
      <p:transition spd="slow" p14:dur="5000" advClick="0" advTm="15000">
        <p:fade/>
      </p:transition>
    </mc:Choice>
    <mc:Fallback xmlns="">
      <p:transition spd="slow" advClick="0" advTm="1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4767264"/>
            <a:ext cx="2133600" cy="273844"/>
          </a:xfrm>
          <a:prstGeom prst="rect">
            <a:avLst/>
          </a:prstGeom>
        </p:spPr>
        <p:txBody>
          <a:bodyPr/>
          <a:lstStyle>
            <a:lvl1pPr fontAlgn="auto">
              <a:spcBef>
                <a:spcPts val="0"/>
              </a:spcBef>
              <a:spcAft>
                <a:spcPts val="0"/>
              </a:spcAft>
              <a:defRPr>
                <a:latin typeface="+mn-lt"/>
              </a:defRPr>
            </a:lvl1pPr>
          </a:lstStyle>
          <a:p>
            <a:pPr>
              <a:defRPr/>
            </a:pPr>
            <a:fld id="{18DD815C-C3C9-40DF-BE44-F94C60E1B607}" type="datetimeFigureOut">
              <a:rPr lang="en-US"/>
              <a:pPr>
                <a:defRPr/>
              </a:pPr>
              <a:t>11/15/2016</a:t>
            </a:fld>
            <a:endParaRPr lang="en-US" dirty="0"/>
          </a:p>
        </p:txBody>
      </p:sp>
      <p:sp>
        <p:nvSpPr>
          <p:cNvPr id="8" name="Footer Placeholder 7"/>
          <p:cNvSpPr>
            <a:spLocks noGrp="1"/>
          </p:cNvSpPr>
          <p:nvPr>
            <p:ph type="ftr" sz="quarter" idx="11"/>
          </p:nvPr>
        </p:nvSpPr>
        <p:spPr>
          <a:xfrm>
            <a:off x="3124200" y="4767264"/>
            <a:ext cx="2895600" cy="273844"/>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9" name="Slide Number Placeholder 8"/>
          <p:cNvSpPr>
            <a:spLocks noGrp="1"/>
          </p:cNvSpPr>
          <p:nvPr>
            <p:ph type="sldNum" sz="quarter" idx="12"/>
          </p:nvPr>
        </p:nvSpPr>
        <p:spPr>
          <a:xfrm>
            <a:off x="6553200" y="4767264"/>
            <a:ext cx="2133600" cy="273844"/>
          </a:xfrm>
          <a:prstGeom prst="rect">
            <a:avLst/>
          </a:prstGeom>
        </p:spPr>
        <p:txBody>
          <a:bodyPr/>
          <a:lstStyle>
            <a:lvl1pPr fontAlgn="auto">
              <a:spcBef>
                <a:spcPts val="0"/>
              </a:spcBef>
              <a:spcAft>
                <a:spcPts val="0"/>
              </a:spcAft>
              <a:defRPr>
                <a:latin typeface="+mn-lt"/>
              </a:defRPr>
            </a:lvl1pPr>
          </a:lstStyle>
          <a:p>
            <a:pPr>
              <a:defRPr/>
            </a:pPr>
            <a:fld id="{61286767-2CA8-424E-A546-69DFB790DDFE}" type="slidenum">
              <a:rPr lang="en-US"/>
              <a:pPr>
                <a:defRPr/>
              </a:pPr>
              <a:t>‹#›</a:t>
            </a:fld>
            <a:endParaRPr lang="en-US" dirty="0"/>
          </a:p>
        </p:txBody>
      </p:sp>
    </p:spTree>
    <p:extLst>
      <p:ext uri="{BB962C8B-B14F-4D97-AF65-F5344CB8AC3E}">
        <p14:creationId xmlns:p14="http://schemas.microsoft.com/office/powerpoint/2010/main" val="3299382197"/>
      </p:ext>
    </p:extLst>
  </p:cSld>
  <p:clrMapOvr>
    <a:masterClrMapping/>
  </p:clrMapOvr>
  <mc:AlternateContent xmlns:mc="http://schemas.openxmlformats.org/markup-compatibility/2006" xmlns:p14="http://schemas.microsoft.com/office/powerpoint/2010/main">
    <mc:Choice Requires="p14">
      <p:transition spd="slow" p14:dur="5000" advClick="0" advTm="15000">
        <p:fade/>
      </p:transition>
    </mc:Choice>
    <mc:Fallback xmlns="">
      <p:transition spd="slow" advClick="0" advTm="1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4767264"/>
            <a:ext cx="2133600" cy="273844"/>
          </a:xfrm>
          <a:prstGeom prst="rect">
            <a:avLst/>
          </a:prstGeom>
        </p:spPr>
        <p:txBody>
          <a:bodyPr/>
          <a:lstStyle>
            <a:lvl1pPr fontAlgn="auto">
              <a:spcBef>
                <a:spcPts val="0"/>
              </a:spcBef>
              <a:spcAft>
                <a:spcPts val="0"/>
              </a:spcAft>
              <a:defRPr>
                <a:latin typeface="+mn-lt"/>
              </a:defRPr>
            </a:lvl1pPr>
          </a:lstStyle>
          <a:p>
            <a:pPr>
              <a:defRPr/>
            </a:pPr>
            <a:fld id="{CBA9FD12-8966-4440-A264-5FA7C8DA754E}" type="datetimeFigureOut">
              <a:rPr lang="en-US"/>
              <a:pPr>
                <a:defRPr/>
              </a:pPr>
              <a:t>11/15/2016</a:t>
            </a:fld>
            <a:endParaRPr lang="en-US" dirty="0"/>
          </a:p>
        </p:txBody>
      </p:sp>
      <p:sp>
        <p:nvSpPr>
          <p:cNvPr id="4" name="Footer Placeholder 3"/>
          <p:cNvSpPr>
            <a:spLocks noGrp="1"/>
          </p:cNvSpPr>
          <p:nvPr>
            <p:ph type="ftr" sz="quarter" idx="11"/>
          </p:nvPr>
        </p:nvSpPr>
        <p:spPr>
          <a:xfrm>
            <a:off x="3124200" y="4767264"/>
            <a:ext cx="2895600" cy="273844"/>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5" name="Slide Number Placeholder 4"/>
          <p:cNvSpPr>
            <a:spLocks noGrp="1"/>
          </p:cNvSpPr>
          <p:nvPr>
            <p:ph type="sldNum" sz="quarter" idx="12"/>
          </p:nvPr>
        </p:nvSpPr>
        <p:spPr>
          <a:xfrm>
            <a:off x="6553200" y="4767264"/>
            <a:ext cx="2133600" cy="273844"/>
          </a:xfrm>
          <a:prstGeom prst="rect">
            <a:avLst/>
          </a:prstGeom>
        </p:spPr>
        <p:txBody>
          <a:bodyPr/>
          <a:lstStyle>
            <a:lvl1pPr fontAlgn="auto">
              <a:spcBef>
                <a:spcPts val="0"/>
              </a:spcBef>
              <a:spcAft>
                <a:spcPts val="0"/>
              </a:spcAft>
              <a:defRPr>
                <a:latin typeface="+mn-lt"/>
              </a:defRPr>
            </a:lvl1pPr>
          </a:lstStyle>
          <a:p>
            <a:pPr>
              <a:defRPr/>
            </a:pPr>
            <a:fld id="{FB203C54-9B23-4FD4-9439-B639AAA27FE6}" type="slidenum">
              <a:rPr lang="en-US"/>
              <a:pPr>
                <a:defRPr/>
              </a:pPr>
              <a:t>‹#›</a:t>
            </a:fld>
            <a:endParaRPr lang="en-US" dirty="0"/>
          </a:p>
        </p:txBody>
      </p:sp>
    </p:spTree>
    <p:extLst>
      <p:ext uri="{BB962C8B-B14F-4D97-AF65-F5344CB8AC3E}">
        <p14:creationId xmlns:p14="http://schemas.microsoft.com/office/powerpoint/2010/main" val="2133724193"/>
      </p:ext>
    </p:extLst>
  </p:cSld>
  <p:clrMapOvr>
    <a:masterClrMapping/>
  </p:clrMapOvr>
  <mc:AlternateContent xmlns:mc="http://schemas.openxmlformats.org/markup-compatibility/2006" xmlns:p14="http://schemas.microsoft.com/office/powerpoint/2010/main">
    <mc:Choice Requires="p14">
      <p:transition spd="slow" p14:dur="5000" advClick="0" advTm="15000">
        <p:fade/>
      </p:transition>
    </mc:Choice>
    <mc:Fallback xmlns="">
      <p:transition spd="slow" advClick="0" advTm="1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4"/>
            <a:ext cx="2133600" cy="273844"/>
          </a:xfrm>
          <a:prstGeom prst="rect">
            <a:avLst/>
          </a:prstGeom>
        </p:spPr>
        <p:txBody>
          <a:bodyPr/>
          <a:lstStyle>
            <a:lvl1pPr fontAlgn="auto">
              <a:spcBef>
                <a:spcPts val="0"/>
              </a:spcBef>
              <a:spcAft>
                <a:spcPts val="0"/>
              </a:spcAft>
              <a:defRPr>
                <a:latin typeface="+mn-lt"/>
              </a:defRPr>
            </a:lvl1pPr>
          </a:lstStyle>
          <a:p>
            <a:pPr>
              <a:defRPr/>
            </a:pPr>
            <a:fld id="{7F572ACC-87DB-4CFD-9489-96AEEB63F118}" type="datetimeFigureOut">
              <a:rPr lang="en-US"/>
              <a:pPr>
                <a:defRPr/>
              </a:pPr>
              <a:t>11/15/2016</a:t>
            </a:fld>
            <a:endParaRPr lang="en-US" dirty="0"/>
          </a:p>
        </p:txBody>
      </p:sp>
      <p:sp>
        <p:nvSpPr>
          <p:cNvPr id="3" name="Footer Placeholder 2"/>
          <p:cNvSpPr>
            <a:spLocks noGrp="1"/>
          </p:cNvSpPr>
          <p:nvPr>
            <p:ph type="ftr" sz="quarter" idx="11"/>
          </p:nvPr>
        </p:nvSpPr>
        <p:spPr>
          <a:xfrm>
            <a:off x="3124200" y="4767264"/>
            <a:ext cx="2895600" cy="273844"/>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4" name="Slide Number Placeholder 3"/>
          <p:cNvSpPr>
            <a:spLocks noGrp="1"/>
          </p:cNvSpPr>
          <p:nvPr>
            <p:ph type="sldNum" sz="quarter" idx="12"/>
          </p:nvPr>
        </p:nvSpPr>
        <p:spPr>
          <a:xfrm>
            <a:off x="6553200" y="4767264"/>
            <a:ext cx="2133600" cy="273844"/>
          </a:xfrm>
          <a:prstGeom prst="rect">
            <a:avLst/>
          </a:prstGeom>
        </p:spPr>
        <p:txBody>
          <a:bodyPr/>
          <a:lstStyle>
            <a:lvl1pPr fontAlgn="auto">
              <a:spcBef>
                <a:spcPts val="0"/>
              </a:spcBef>
              <a:spcAft>
                <a:spcPts val="0"/>
              </a:spcAft>
              <a:defRPr>
                <a:latin typeface="+mn-lt"/>
              </a:defRPr>
            </a:lvl1pPr>
          </a:lstStyle>
          <a:p>
            <a:pPr>
              <a:defRPr/>
            </a:pPr>
            <a:fld id="{CCF666F2-AD65-4D8D-B883-C15A0833E417}" type="slidenum">
              <a:rPr lang="en-US"/>
              <a:pPr>
                <a:defRPr/>
              </a:pPr>
              <a:t>‹#›</a:t>
            </a:fld>
            <a:endParaRPr lang="en-US" dirty="0"/>
          </a:p>
        </p:txBody>
      </p:sp>
    </p:spTree>
    <p:extLst>
      <p:ext uri="{BB962C8B-B14F-4D97-AF65-F5344CB8AC3E}">
        <p14:creationId xmlns:p14="http://schemas.microsoft.com/office/powerpoint/2010/main" val="2635915271"/>
      </p:ext>
    </p:extLst>
  </p:cSld>
  <p:clrMapOvr>
    <a:masterClrMapping/>
  </p:clrMapOvr>
  <mc:AlternateContent xmlns:mc="http://schemas.openxmlformats.org/markup-compatibility/2006" xmlns:p14="http://schemas.microsoft.com/office/powerpoint/2010/main">
    <mc:Choice Requires="p14">
      <p:transition spd="slow" p14:dur="5000" advClick="0" advTm="15000">
        <p:fade/>
      </p:transition>
    </mc:Choice>
    <mc:Fallback xmlns="">
      <p:transition spd="slow" advClick="0" advTm="1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a:prstGeom prst="rect">
            <a:avLst/>
          </a:prstGeom>
        </p:spPr>
        <p:txBody>
          <a:bodyPr anchor="b"/>
          <a:lstStyle>
            <a:lvl1pPr algn="l">
              <a:defRPr sz="2000" b="1"/>
            </a:lvl1pPr>
          </a:lstStyle>
          <a:p>
            <a:r>
              <a:rPr lang="en-US"/>
              <a:t>Click to edit Master title style</a:t>
            </a:r>
          </a:p>
        </p:txBody>
      </p:sp>
      <p:sp>
        <p:nvSpPr>
          <p:cNvPr id="4" name="Text Placeholder 3"/>
          <p:cNvSpPr>
            <a:spLocks noGrp="1"/>
          </p:cNvSpPr>
          <p:nvPr>
            <p:ph type="body" sz="half" idx="2"/>
          </p:nvPr>
        </p:nvSpPr>
        <p:spPr>
          <a:xfrm>
            <a:off x="457203" y="1076327"/>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lvl1pPr fontAlgn="auto">
              <a:spcBef>
                <a:spcPts val="0"/>
              </a:spcBef>
              <a:spcAft>
                <a:spcPts val="0"/>
              </a:spcAft>
              <a:defRPr>
                <a:latin typeface="+mn-lt"/>
              </a:defRPr>
            </a:lvl1pPr>
          </a:lstStyle>
          <a:p>
            <a:pPr>
              <a:defRPr/>
            </a:pPr>
            <a:fld id="{7EA76F2B-1FDC-4BE7-9330-80707E5F8603}" type="datetimeFigureOut">
              <a:rPr lang="en-US"/>
              <a:pPr>
                <a:defRPr/>
              </a:pPr>
              <a:t>11/15/2016</a:t>
            </a:fld>
            <a:endParaRPr lang="en-US" dirty="0"/>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lvl1pPr fontAlgn="auto">
              <a:spcBef>
                <a:spcPts val="0"/>
              </a:spcBef>
              <a:spcAft>
                <a:spcPts val="0"/>
              </a:spcAft>
              <a:defRPr>
                <a:latin typeface="+mn-lt"/>
              </a:defRPr>
            </a:lvl1pPr>
          </a:lstStyle>
          <a:p>
            <a:pPr>
              <a:defRPr/>
            </a:pPr>
            <a:fld id="{0208BFC2-BF71-44B2-8D5A-D0648EBB8958}" type="slidenum">
              <a:rPr lang="en-US"/>
              <a:pPr>
                <a:defRPr/>
              </a:pPr>
              <a:t>‹#›</a:t>
            </a:fld>
            <a:endParaRPr lang="en-US" dirty="0"/>
          </a:p>
        </p:txBody>
      </p:sp>
    </p:spTree>
    <p:extLst>
      <p:ext uri="{BB962C8B-B14F-4D97-AF65-F5344CB8AC3E}">
        <p14:creationId xmlns:p14="http://schemas.microsoft.com/office/powerpoint/2010/main" val="1124254121"/>
      </p:ext>
    </p:extLst>
  </p:cSld>
  <p:clrMapOvr>
    <a:masterClrMapping/>
  </p:clrMapOvr>
  <mc:AlternateContent xmlns:mc="http://schemas.openxmlformats.org/markup-compatibility/2006" xmlns:p14="http://schemas.microsoft.com/office/powerpoint/2010/main">
    <mc:Choice Requires="p14">
      <p:transition spd="slow" p14:dur="5000" advClick="0" advTm="15000">
        <p:fade/>
      </p:transition>
    </mc:Choice>
    <mc:Fallback xmlns="">
      <p:transition spd="slow" advClick="0" advTm="15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025504"/>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lvl1pPr fontAlgn="auto">
              <a:spcBef>
                <a:spcPts val="0"/>
              </a:spcBef>
              <a:spcAft>
                <a:spcPts val="0"/>
              </a:spcAft>
              <a:defRPr>
                <a:latin typeface="+mn-lt"/>
              </a:defRPr>
            </a:lvl1pPr>
          </a:lstStyle>
          <a:p>
            <a:pPr>
              <a:defRPr/>
            </a:pPr>
            <a:fld id="{D3443A46-1826-46FC-80E6-98BCD0399B3B}" type="datetimeFigureOut">
              <a:rPr lang="en-US"/>
              <a:pPr>
                <a:defRPr/>
              </a:pPr>
              <a:t>11/15/2016</a:t>
            </a:fld>
            <a:endParaRPr lang="en-US" dirty="0"/>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lvl1pPr fontAlgn="auto">
              <a:spcBef>
                <a:spcPts val="0"/>
              </a:spcBef>
              <a:spcAft>
                <a:spcPts val="0"/>
              </a:spcAft>
              <a:defRPr>
                <a:latin typeface="+mn-lt"/>
              </a:defRPr>
            </a:lvl1pPr>
          </a:lstStyle>
          <a:p>
            <a:pPr>
              <a:defRPr/>
            </a:pPr>
            <a:fld id="{5BFC74AC-B64F-44BA-BD09-32AF82403165}" type="slidenum">
              <a:rPr lang="en-US"/>
              <a:pPr>
                <a:defRPr/>
              </a:pPr>
              <a:t>‹#›</a:t>
            </a:fld>
            <a:endParaRPr lang="en-US" dirty="0"/>
          </a:p>
        </p:txBody>
      </p:sp>
    </p:spTree>
    <p:extLst>
      <p:ext uri="{BB962C8B-B14F-4D97-AF65-F5344CB8AC3E}">
        <p14:creationId xmlns:p14="http://schemas.microsoft.com/office/powerpoint/2010/main" val="2558283204"/>
      </p:ext>
    </p:extLst>
  </p:cSld>
  <p:clrMapOvr>
    <a:masterClrMapping/>
  </p:clrMapOvr>
  <mc:AlternateContent xmlns:mc="http://schemas.openxmlformats.org/markup-compatibility/2006" xmlns:p14="http://schemas.microsoft.com/office/powerpoint/2010/main">
    <mc:Choice Requires="p14">
      <p:transition spd="slow" p14:dur="5000" advClick="0" advTm="15000">
        <p:fade/>
      </p:transition>
    </mc:Choice>
    <mc:Fallback xmlns="">
      <p:transition spd="slow" advClick="0" advTm="1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microsoft.com/office/2007/relationships/hdphoto" Target="../media/hdphoto1.wdp"/><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11" cstate="print">
            <a:extLst>
              <a:ext uri="{BEBA8EAE-BF5A-486C-A8C5-ECC9F3942E4B}">
                <a14:imgProps xmlns:a14="http://schemas.microsoft.com/office/drawing/2010/main">
                  <a14:imgLayer r:embed="rId12">
                    <a14:imgEffect>
                      <a14:backgroundRemoval t="28653" b="59393" l="6393" r="93059">
                        <a14:foregroundMark x1="23744" y1="37192" x2="23744" y2="37192"/>
                        <a14:foregroundMark x1="64475" y1="47818" x2="64475" y2="47818"/>
                        <a14:foregroundMark x1="74703" y1="41556" x2="74703" y2="41556"/>
                      </a14:backgroundRemoval>
                    </a14:imgEffect>
                  </a14:imgLayer>
                </a14:imgProps>
              </a:ext>
              <a:ext uri="{28A0092B-C50C-407E-A947-70E740481C1C}">
                <a14:useLocalDpi xmlns:a14="http://schemas.microsoft.com/office/drawing/2010/main" val="0"/>
              </a:ext>
            </a:extLst>
          </a:blip>
          <a:srcRect l="7825" t="24987" r="7739" b="36709"/>
          <a:stretch/>
        </p:blipFill>
        <p:spPr>
          <a:xfrm>
            <a:off x="152400" y="4621768"/>
            <a:ext cx="1828800" cy="427555"/>
          </a:xfrm>
          <a:prstGeom prst="rect">
            <a:avLst/>
          </a:prstGeom>
        </p:spPr>
      </p:pic>
    </p:spTree>
    <p:extLst>
      <p:ext uri="{BB962C8B-B14F-4D97-AF65-F5344CB8AC3E}">
        <p14:creationId xmlns:p14="http://schemas.microsoft.com/office/powerpoint/2010/main" val="3709453814"/>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Lst>
  <mc:AlternateContent xmlns:mc="http://schemas.openxmlformats.org/markup-compatibility/2006" xmlns:p14="http://schemas.microsoft.com/office/powerpoint/2010/main">
    <mc:Choice Requires="p14">
      <p:transition spd="slow" p14:dur="5000" advClick="0" advTm="15000">
        <p:fade/>
      </p:transition>
    </mc:Choice>
    <mc:Fallback xmlns="">
      <p:transition spd="slow" advClick="0" advTm="15000">
        <p:fade/>
      </p:transition>
    </mc:Fallback>
  </mc:AlternateConten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285750"/>
            <a:ext cx="7442523" cy="3429000"/>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dirty="0">
              <a:solidFill>
                <a:srgbClr val="000000"/>
              </a:solidFill>
            </a:endParaRPr>
          </a:p>
        </p:txBody>
      </p:sp>
      <p:sp>
        <p:nvSpPr>
          <p:cNvPr id="2" name="Title 1"/>
          <p:cNvSpPr>
            <a:spLocks noGrp="1"/>
          </p:cNvSpPr>
          <p:nvPr>
            <p:ph type="ctrTitle"/>
          </p:nvPr>
        </p:nvSpPr>
        <p:spPr/>
        <p:txBody>
          <a:bodyPr/>
          <a:lstStyle/>
          <a:p>
            <a:r>
              <a:rPr lang="en-US" dirty="0"/>
              <a:t>FDA Adverse Event Track</a:t>
            </a:r>
          </a:p>
        </p:txBody>
      </p:sp>
      <p:sp>
        <p:nvSpPr>
          <p:cNvPr id="4" name="Subtitle 3"/>
          <p:cNvSpPr>
            <a:spLocks noGrp="1"/>
          </p:cNvSpPr>
          <p:nvPr>
            <p:ph type="subTitle" idx="1"/>
          </p:nvPr>
        </p:nvSpPr>
        <p:spPr/>
        <p:txBody>
          <a:bodyPr>
            <a:normAutofit fontScale="40000" lnSpcReduction="20000"/>
          </a:bodyPr>
          <a:lstStyle/>
          <a:p>
            <a:endParaRPr lang="en-US" b="1" dirty="0">
              <a:solidFill>
                <a:schemeClr val="bg1">
                  <a:lumMod val="50000"/>
                </a:schemeClr>
              </a:solidFill>
            </a:endParaRPr>
          </a:p>
          <a:p>
            <a:endParaRPr lang="en-US" b="1" dirty="0">
              <a:solidFill>
                <a:schemeClr val="bg1">
                  <a:lumMod val="50000"/>
                </a:schemeClr>
              </a:solidFill>
            </a:endParaRPr>
          </a:p>
          <a:p>
            <a:r>
              <a:rPr lang="en-US" b="1" dirty="0">
                <a:solidFill>
                  <a:schemeClr val="bg1">
                    <a:lumMod val="50000"/>
                  </a:schemeClr>
                </a:solidFill>
              </a:rPr>
              <a:t>NLM/FDA/NIST collaboration </a:t>
            </a:r>
          </a:p>
          <a:p>
            <a:r>
              <a:rPr lang="en-US" b="1" dirty="0">
                <a:solidFill>
                  <a:schemeClr val="bg1">
                    <a:lumMod val="50000"/>
                  </a:schemeClr>
                </a:solidFill>
              </a:rPr>
              <a:t>Kirk Roberts, Ph.D.</a:t>
            </a:r>
          </a:p>
          <a:p>
            <a:r>
              <a:rPr lang="en-US" b="1" dirty="0">
                <a:solidFill>
                  <a:schemeClr val="bg1">
                    <a:lumMod val="50000"/>
                  </a:schemeClr>
                </a:solidFill>
              </a:rPr>
              <a:t>Joe Tonning, M.D., M.P.H., R.Ph.</a:t>
            </a:r>
          </a:p>
          <a:p>
            <a:r>
              <a:rPr lang="en-US" b="1" dirty="0">
                <a:solidFill>
                  <a:schemeClr val="bg1">
                    <a:lumMod val="50000"/>
                  </a:schemeClr>
                </a:solidFill>
              </a:rPr>
              <a:t>Dina Demner-Fushman, M.D., Ph.D.</a:t>
            </a:r>
          </a:p>
        </p:txBody>
      </p:sp>
    </p:spTree>
    <p:extLst>
      <p:ext uri="{BB962C8B-B14F-4D97-AF65-F5344CB8AC3E}">
        <p14:creationId xmlns:p14="http://schemas.microsoft.com/office/powerpoint/2010/main" val="617689340"/>
      </p:ext>
    </p:extLst>
  </p:cSld>
  <p:clrMapOvr>
    <a:masterClrMapping/>
  </p:clrMapOvr>
  <mc:AlternateContent xmlns:mc="http://schemas.openxmlformats.org/markup-compatibility/2006">
    <mc:Choice xmlns:p14="http://schemas.microsoft.com/office/powerpoint/2010/main" Requires="p14">
      <p:transition p14:dur="10" advClick="0" advTm="16234"/>
    </mc:Choice>
    <mc:Fallback>
      <p:transition advClick="0" advTm="1623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285750"/>
            <a:ext cx="7442523" cy="3429000"/>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dirty="0">
              <a:solidFill>
                <a:srgbClr val="000000"/>
              </a:solidFill>
            </a:endParaRPr>
          </a:p>
        </p:txBody>
      </p:sp>
      <p:sp>
        <p:nvSpPr>
          <p:cNvPr id="2" name="Title 1"/>
          <p:cNvSpPr>
            <a:spLocks noGrp="1"/>
          </p:cNvSpPr>
          <p:nvPr>
            <p:ph type="ctrTitle"/>
          </p:nvPr>
        </p:nvSpPr>
        <p:spPr>
          <a:xfrm>
            <a:off x="838200" y="1448990"/>
            <a:ext cx="7772400" cy="1102519"/>
          </a:xfrm>
        </p:spPr>
        <p:txBody>
          <a:bodyPr/>
          <a:lstStyle/>
          <a:p>
            <a:r>
              <a:rPr lang="en-US" sz="2000" b="1" dirty="0"/>
              <a:t>Use caution when treating patients whose underlying medical conditions might be compromised by </a:t>
            </a:r>
            <a:r>
              <a:rPr lang="en-US" sz="2000" b="1" dirty="0">
                <a:solidFill>
                  <a:srgbClr val="3366FF"/>
                </a:solidFill>
              </a:rPr>
              <a:t>increases in blood pressure</a:t>
            </a:r>
            <a:r>
              <a:rPr lang="en-US" sz="2000" b="1" dirty="0"/>
              <a:t>, </a:t>
            </a:r>
            <a:r>
              <a:rPr lang="en-US" sz="2000" b="1" dirty="0">
                <a:solidFill>
                  <a:srgbClr val="3366FF"/>
                </a:solidFill>
              </a:rPr>
              <a:t>hypokalemia</a:t>
            </a:r>
            <a:r>
              <a:rPr lang="en-US" sz="2000" b="1" dirty="0"/>
              <a:t> or </a:t>
            </a:r>
            <a:r>
              <a:rPr lang="en-US" sz="2000" b="1" dirty="0">
                <a:solidFill>
                  <a:srgbClr val="3366FF"/>
                </a:solidFill>
              </a:rPr>
              <a:t>fluid retention</a:t>
            </a:r>
            <a:r>
              <a:rPr lang="en-US" sz="2000" b="1" dirty="0"/>
              <a:t>, e.g., those with </a:t>
            </a:r>
            <a:r>
              <a:rPr lang="en-US" sz="2000" b="1" dirty="0">
                <a:solidFill>
                  <a:srgbClr val="CC0000"/>
                </a:solidFill>
              </a:rPr>
              <a:t>heart failure</a:t>
            </a:r>
            <a:r>
              <a:rPr lang="en-US" sz="2000" b="1" dirty="0"/>
              <a:t>, recent </a:t>
            </a:r>
            <a:r>
              <a:rPr lang="en-US" sz="2000" b="1" dirty="0">
                <a:solidFill>
                  <a:srgbClr val="CC0000"/>
                </a:solidFill>
              </a:rPr>
              <a:t>myocardial infarction </a:t>
            </a:r>
            <a:r>
              <a:rPr lang="en-US" sz="2000" b="1" dirty="0"/>
              <a:t>or </a:t>
            </a:r>
            <a:r>
              <a:rPr lang="en-US" sz="2000" b="1" dirty="0">
                <a:solidFill>
                  <a:srgbClr val="CC0000"/>
                </a:solidFill>
              </a:rPr>
              <a:t>ventricular arrhythmia</a:t>
            </a:r>
            <a:endParaRPr lang="en-US" sz="2000" dirty="0">
              <a:solidFill>
                <a:srgbClr val="CC0000"/>
              </a:solidFill>
            </a:endParaRPr>
          </a:p>
        </p:txBody>
      </p:sp>
      <p:sp>
        <p:nvSpPr>
          <p:cNvPr id="4" name="Subtitle 3"/>
          <p:cNvSpPr>
            <a:spLocks noGrp="1"/>
          </p:cNvSpPr>
          <p:nvPr>
            <p:ph type="subTitle" idx="1"/>
          </p:nvPr>
        </p:nvSpPr>
        <p:spPr/>
        <p:txBody>
          <a:bodyPr/>
          <a:lstStyle/>
          <a:p>
            <a:pPr algn="l"/>
            <a:r>
              <a:rPr lang="en-US" sz="2400" dirty="0"/>
              <a:t>Non-AR Disorder terms in SPLs: </a:t>
            </a:r>
            <a:br>
              <a:rPr lang="en-US" sz="2400" dirty="0"/>
            </a:br>
            <a:r>
              <a:rPr lang="en-US" sz="2400" dirty="0"/>
              <a:t>	</a:t>
            </a:r>
            <a:r>
              <a:rPr lang="en-US" sz="2400" dirty="0">
                <a:solidFill>
                  <a:srgbClr val="CC0000"/>
                </a:solidFill>
              </a:rPr>
              <a:t>pre-existing conditions</a:t>
            </a:r>
            <a:r>
              <a:rPr lang="en-US" sz="2400" dirty="0"/>
              <a:t> </a:t>
            </a:r>
            <a:br>
              <a:rPr lang="en-US" sz="2400" dirty="0"/>
            </a:br>
            <a:r>
              <a:rPr lang="en-US" sz="2400" dirty="0"/>
              <a:t>	</a:t>
            </a:r>
            <a:r>
              <a:rPr lang="en-US" sz="2400" dirty="0">
                <a:solidFill>
                  <a:srgbClr val="0000FF"/>
                </a:solidFill>
              </a:rPr>
              <a:t>administration instructions</a:t>
            </a:r>
          </a:p>
        </p:txBody>
      </p:sp>
    </p:spTree>
    <p:extLst>
      <p:ext uri="{BB962C8B-B14F-4D97-AF65-F5344CB8AC3E}">
        <p14:creationId xmlns:p14="http://schemas.microsoft.com/office/powerpoint/2010/main" val="1731618616"/>
      </p:ext>
    </p:extLst>
  </p:cSld>
  <p:clrMapOvr>
    <a:masterClrMapping/>
  </p:clrMapOvr>
  <mc:AlternateContent xmlns:mc="http://schemas.openxmlformats.org/markup-compatibility/2006">
    <mc:Choice xmlns:p14="http://schemas.microsoft.com/office/powerpoint/2010/main" Requires="p14">
      <p:transition p14:dur="0" advClick="0" advTm="16409"/>
    </mc:Choice>
    <mc:Fallback>
      <p:transition advClick="0" advTm="1640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285750"/>
            <a:ext cx="7442523" cy="3429000"/>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dirty="0">
              <a:solidFill>
                <a:srgbClr val="000000"/>
              </a:solidFill>
            </a:endParaRPr>
          </a:p>
        </p:txBody>
      </p:sp>
      <p:sp>
        <p:nvSpPr>
          <p:cNvPr id="2" name="Title 1"/>
          <p:cNvSpPr>
            <a:spLocks noGrp="1"/>
          </p:cNvSpPr>
          <p:nvPr>
            <p:ph type="ctrTitle"/>
          </p:nvPr>
        </p:nvSpPr>
        <p:spPr/>
        <p:txBody>
          <a:bodyPr/>
          <a:lstStyle/>
          <a:p>
            <a:r>
              <a:rPr lang="en-US" sz="3600" dirty="0"/>
              <a:t>No deaths clearly related to ZYTIGA were reported</a:t>
            </a:r>
          </a:p>
        </p:txBody>
      </p:sp>
      <p:sp>
        <p:nvSpPr>
          <p:cNvPr id="4" name="Subtitle 3"/>
          <p:cNvSpPr>
            <a:spLocks noGrp="1"/>
          </p:cNvSpPr>
          <p:nvPr>
            <p:ph type="subTitle" idx="1"/>
          </p:nvPr>
        </p:nvSpPr>
        <p:spPr/>
        <p:txBody>
          <a:bodyPr/>
          <a:lstStyle/>
          <a:p>
            <a:r>
              <a:rPr lang="en-US" dirty="0"/>
              <a:t>Non-AR Disorder terms in SPLs: Negation</a:t>
            </a:r>
            <a:br>
              <a:rPr lang="en-US" dirty="0"/>
            </a:br>
            <a:endParaRPr lang="en-US" dirty="0"/>
          </a:p>
        </p:txBody>
      </p:sp>
    </p:spTree>
    <p:extLst>
      <p:ext uri="{BB962C8B-B14F-4D97-AF65-F5344CB8AC3E}">
        <p14:creationId xmlns:p14="http://schemas.microsoft.com/office/powerpoint/2010/main" val="1286522490"/>
      </p:ext>
    </p:extLst>
  </p:cSld>
  <p:clrMapOvr>
    <a:masterClrMapping/>
  </p:clrMapOvr>
  <mc:AlternateContent xmlns:mc="http://schemas.openxmlformats.org/markup-compatibility/2006">
    <mc:Choice xmlns:p14="http://schemas.microsoft.com/office/powerpoint/2010/main" Requires="p14">
      <p:transition p14:dur="0" advClick="0" advTm="16058"/>
    </mc:Choice>
    <mc:Fallback>
      <p:transition advClick="0" advTm="16058"/>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285750"/>
            <a:ext cx="7442523" cy="3429000"/>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dirty="0">
              <a:solidFill>
                <a:srgbClr val="000000"/>
              </a:solidFill>
            </a:endParaRPr>
          </a:p>
        </p:txBody>
      </p:sp>
      <p:sp>
        <p:nvSpPr>
          <p:cNvPr id="2" name="Title 1"/>
          <p:cNvSpPr>
            <a:spLocks noGrp="1"/>
          </p:cNvSpPr>
          <p:nvPr>
            <p:ph type="ctrTitle"/>
          </p:nvPr>
        </p:nvSpPr>
        <p:spPr/>
        <p:txBody>
          <a:bodyPr/>
          <a:lstStyle/>
          <a:p>
            <a:r>
              <a:rPr lang="en-US" sz="2800" b="1" dirty="0"/>
              <a:t>Arterial thromboembolic events are defined as nonfatal stroke, nonfatal myocardial infarction, or vascular death</a:t>
            </a:r>
            <a:endParaRPr lang="en-US" sz="2800" dirty="0"/>
          </a:p>
        </p:txBody>
      </p:sp>
      <p:sp>
        <p:nvSpPr>
          <p:cNvPr id="4" name="Subtitle 3"/>
          <p:cNvSpPr>
            <a:spLocks noGrp="1"/>
          </p:cNvSpPr>
          <p:nvPr>
            <p:ph type="subTitle" idx="1"/>
          </p:nvPr>
        </p:nvSpPr>
        <p:spPr/>
        <p:txBody>
          <a:bodyPr/>
          <a:lstStyle/>
          <a:p>
            <a:r>
              <a:rPr lang="en-US" dirty="0"/>
              <a:t>Non-AR Disorder terms in SPLs: background information</a:t>
            </a:r>
          </a:p>
        </p:txBody>
      </p:sp>
    </p:spTree>
    <p:extLst>
      <p:ext uri="{BB962C8B-B14F-4D97-AF65-F5344CB8AC3E}">
        <p14:creationId xmlns:p14="http://schemas.microsoft.com/office/powerpoint/2010/main" val="3169460459"/>
      </p:ext>
    </p:extLst>
  </p:cSld>
  <p:clrMapOvr>
    <a:masterClrMapping/>
  </p:clrMapOvr>
  <mc:AlternateContent xmlns:mc="http://schemas.openxmlformats.org/markup-compatibility/2006">
    <mc:Choice xmlns:p14="http://schemas.microsoft.com/office/powerpoint/2010/main" Requires="p14">
      <p:transition p14:dur="0" advClick="0" advTm="15778"/>
    </mc:Choice>
    <mc:Fallback>
      <p:transition advClick="0" advTm="15778"/>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285750"/>
            <a:ext cx="7442523" cy="3429000"/>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dirty="0">
              <a:solidFill>
                <a:srgbClr val="000000"/>
              </a:solidFill>
            </a:endParaRPr>
          </a:p>
        </p:txBody>
      </p:sp>
      <p:sp>
        <p:nvSpPr>
          <p:cNvPr id="2" name="Title 1"/>
          <p:cNvSpPr>
            <a:spLocks noGrp="1"/>
          </p:cNvSpPr>
          <p:nvPr>
            <p:ph type="ctrTitle"/>
          </p:nvPr>
        </p:nvSpPr>
        <p:spPr/>
        <p:txBody>
          <a:bodyPr/>
          <a:lstStyle/>
          <a:p>
            <a:r>
              <a:rPr lang="en-US" sz="2800" b="1" dirty="0"/>
              <a:t>Leukopenia, Neutropenia, and Agranulocytosis have been reported with </a:t>
            </a:r>
            <a:r>
              <a:rPr lang="en-US" sz="2800" b="1" dirty="0">
                <a:solidFill>
                  <a:srgbClr val="0000FF"/>
                </a:solidFill>
              </a:rPr>
              <a:t>antipsychotics</a:t>
            </a:r>
            <a:endParaRPr lang="en-US" sz="2800" dirty="0">
              <a:solidFill>
                <a:srgbClr val="0000FF"/>
              </a:solidFill>
            </a:endParaRPr>
          </a:p>
        </p:txBody>
      </p:sp>
      <p:sp>
        <p:nvSpPr>
          <p:cNvPr id="4" name="Subtitle 3"/>
          <p:cNvSpPr>
            <a:spLocks noGrp="1"/>
          </p:cNvSpPr>
          <p:nvPr>
            <p:ph type="subTitle" idx="1"/>
          </p:nvPr>
        </p:nvSpPr>
        <p:spPr/>
        <p:txBody>
          <a:bodyPr/>
          <a:lstStyle/>
          <a:p>
            <a:r>
              <a:rPr lang="en-US" dirty="0"/>
              <a:t>Hypothetical ARs: Class effect</a:t>
            </a:r>
          </a:p>
        </p:txBody>
      </p:sp>
    </p:spTree>
    <p:extLst>
      <p:ext uri="{BB962C8B-B14F-4D97-AF65-F5344CB8AC3E}">
        <p14:creationId xmlns:p14="http://schemas.microsoft.com/office/powerpoint/2010/main" val="848452658"/>
      </p:ext>
    </p:extLst>
  </p:cSld>
  <p:clrMapOvr>
    <a:masterClrMapping/>
  </p:clrMapOvr>
  <mc:AlternateContent xmlns:mc="http://schemas.openxmlformats.org/markup-compatibility/2006">
    <mc:Choice xmlns:p14="http://schemas.microsoft.com/office/powerpoint/2010/main" Requires="p14">
      <p:transition p14:dur="0" advClick="0" advTm="16098"/>
    </mc:Choice>
    <mc:Fallback>
      <p:transition advClick="0" advTm="16098"/>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285750"/>
            <a:ext cx="7442523" cy="3429000"/>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dirty="0">
              <a:solidFill>
                <a:srgbClr val="000000"/>
              </a:solidFill>
            </a:endParaRPr>
          </a:p>
        </p:txBody>
      </p:sp>
      <p:sp>
        <p:nvSpPr>
          <p:cNvPr id="2" name="Title 1"/>
          <p:cNvSpPr>
            <a:spLocks noGrp="1"/>
          </p:cNvSpPr>
          <p:nvPr>
            <p:ph type="ctrTitle"/>
          </p:nvPr>
        </p:nvSpPr>
        <p:spPr/>
        <p:txBody>
          <a:bodyPr/>
          <a:lstStyle/>
          <a:p>
            <a:r>
              <a:rPr lang="en-US" sz="2800" b="1" dirty="0"/>
              <a:t>Idelalisib is teratogenic in </a:t>
            </a:r>
            <a:r>
              <a:rPr lang="en-US" sz="2800" b="1" dirty="0">
                <a:solidFill>
                  <a:srgbClr val="0000FF"/>
                </a:solidFill>
              </a:rPr>
              <a:t>rats</a:t>
            </a:r>
            <a:r>
              <a:rPr lang="en-US" sz="2800" b="1" dirty="0"/>
              <a:t>, at systemic exposures 12 times those reported in patients at the recommended dose</a:t>
            </a:r>
            <a:endParaRPr lang="en-US" sz="2800" dirty="0"/>
          </a:p>
        </p:txBody>
      </p:sp>
      <p:sp>
        <p:nvSpPr>
          <p:cNvPr id="4" name="Subtitle 3"/>
          <p:cNvSpPr>
            <a:spLocks noGrp="1"/>
          </p:cNvSpPr>
          <p:nvPr>
            <p:ph type="subTitle" idx="1"/>
          </p:nvPr>
        </p:nvSpPr>
        <p:spPr/>
        <p:txBody>
          <a:bodyPr/>
          <a:lstStyle/>
          <a:p>
            <a:r>
              <a:rPr lang="en-US" dirty="0"/>
              <a:t>Hypothetical ARs: observed in animals</a:t>
            </a:r>
          </a:p>
        </p:txBody>
      </p:sp>
    </p:spTree>
    <p:extLst>
      <p:ext uri="{BB962C8B-B14F-4D97-AF65-F5344CB8AC3E}">
        <p14:creationId xmlns:p14="http://schemas.microsoft.com/office/powerpoint/2010/main" val="699196756"/>
      </p:ext>
    </p:extLst>
  </p:cSld>
  <p:clrMapOvr>
    <a:masterClrMapping/>
  </p:clrMapOvr>
  <mc:AlternateContent xmlns:mc="http://schemas.openxmlformats.org/markup-compatibility/2006">
    <mc:Choice xmlns:p14="http://schemas.microsoft.com/office/powerpoint/2010/main" Requires="p14">
      <p:transition p14:dur="0" advClick="0" advTm="16161"/>
    </mc:Choice>
    <mc:Fallback>
      <p:transition advClick="0" advTm="16161"/>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285750"/>
            <a:ext cx="7442523" cy="3429000"/>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dirty="0">
              <a:solidFill>
                <a:srgbClr val="000000"/>
              </a:solidFill>
            </a:endParaRPr>
          </a:p>
        </p:txBody>
      </p:sp>
      <p:sp>
        <p:nvSpPr>
          <p:cNvPr id="2" name="Title 1"/>
          <p:cNvSpPr>
            <a:spLocks noGrp="1"/>
          </p:cNvSpPr>
          <p:nvPr>
            <p:ph type="ctrTitle"/>
          </p:nvPr>
        </p:nvSpPr>
        <p:spPr/>
        <p:txBody>
          <a:bodyPr/>
          <a:lstStyle/>
          <a:p>
            <a:r>
              <a:rPr lang="en-US" sz="3200" b="1" dirty="0"/>
              <a:t>patients </a:t>
            </a:r>
            <a:r>
              <a:rPr lang="en-US" sz="3200" b="1" dirty="0">
                <a:solidFill>
                  <a:srgbClr val="0000FF"/>
                </a:solidFill>
              </a:rPr>
              <a:t>may </a:t>
            </a:r>
            <a:r>
              <a:rPr lang="en-US" sz="3200" b="1" dirty="0"/>
              <a:t>experience substantial procedural pain</a:t>
            </a:r>
            <a:endParaRPr lang="en-US" sz="3200" dirty="0"/>
          </a:p>
        </p:txBody>
      </p:sp>
      <p:sp>
        <p:nvSpPr>
          <p:cNvPr id="4" name="Subtitle 3"/>
          <p:cNvSpPr>
            <a:spLocks noGrp="1"/>
          </p:cNvSpPr>
          <p:nvPr>
            <p:ph type="subTitle" idx="1"/>
          </p:nvPr>
        </p:nvSpPr>
        <p:spPr/>
        <p:txBody>
          <a:bodyPr/>
          <a:lstStyle/>
          <a:p>
            <a:r>
              <a:rPr lang="en-US" dirty="0"/>
              <a:t>Hypothetical ARs: Hedging</a:t>
            </a:r>
          </a:p>
        </p:txBody>
      </p:sp>
    </p:spTree>
    <p:extLst>
      <p:ext uri="{BB962C8B-B14F-4D97-AF65-F5344CB8AC3E}">
        <p14:creationId xmlns:p14="http://schemas.microsoft.com/office/powerpoint/2010/main" val="1388348764"/>
      </p:ext>
    </p:extLst>
  </p:cSld>
  <p:clrMapOvr>
    <a:masterClrMapping/>
  </p:clrMapOvr>
  <mc:AlternateContent xmlns:mc="http://schemas.openxmlformats.org/markup-compatibility/2006">
    <mc:Choice xmlns:p14="http://schemas.microsoft.com/office/powerpoint/2010/main" Requires="p14">
      <p:transition p14:dur="0" advClick="0" advTm="16634"/>
    </mc:Choice>
    <mc:Fallback>
      <p:transition advClick="0" advTm="16634"/>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285750"/>
            <a:ext cx="7442523" cy="3429000"/>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dirty="0">
              <a:solidFill>
                <a:srgbClr val="000000"/>
              </a:solidFill>
            </a:endParaRPr>
          </a:p>
        </p:txBody>
      </p:sp>
      <p:sp>
        <p:nvSpPr>
          <p:cNvPr id="2" name="Title 1"/>
          <p:cNvSpPr>
            <a:spLocks noGrp="1"/>
          </p:cNvSpPr>
          <p:nvPr>
            <p:ph type="ctrTitle"/>
          </p:nvPr>
        </p:nvSpPr>
        <p:spPr>
          <a:xfrm>
            <a:off x="152400" y="742950"/>
            <a:ext cx="8915400" cy="1102519"/>
          </a:xfrm>
        </p:spPr>
        <p:txBody>
          <a:bodyPr/>
          <a:lstStyle/>
          <a:p>
            <a:r>
              <a:rPr lang="en-US" sz="2800" dirty="0"/>
              <a:t>Each label (3 sections) double-annotated by four annotators</a:t>
            </a:r>
            <a:br>
              <a:rPr lang="en-US" sz="2800" dirty="0"/>
            </a:br>
            <a:r>
              <a:rPr lang="en-US" sz="2800" dirty="0"/>
              <a:t> </a:t>
            </a:r>
            <a:br>
              <a:rPr lang="en-US" sz="2800" dirty="0"/>
            </a:br>
            <a:r>
              <a:rPr lang="en-US" sz="2800" dirty="0"/>
              <a:t>Exact matches mapped automatically, checked manually</a:t>
            </a:r>
            <a:br>
              <a:rPr lang="en-US" sz="2800" dirty="0"/>
            </a:br>
            <a:br>
              <a:rPr lang="en-US" sz="2800" dirty="0"/>
            </a:br>
            <a:r>
              <a:rPr lang="en-US" sz="2800" dirty="0"/>
              <a:t>Other terms mapped manually</a:t>
            </a:r>
            <a:br>
              <a:rPr lang="en-US" sz="2800" dirty="0"/>
            </a:br>
            <a:br>
              <a:rPr lang="en-US" sz="2800" dirty="0"/>
            </a:br>
            <a:r>
              <a:rPr lang="en-US" sz="2800" dirty="0" err="1"/>
              <a:t>Unmappable</a:t>
            </a:r>
            <a:r>
              <a:rPr lang="en-US" sz="2800" dirty="0"/>
              <a:t> terms reported to MedDRA</a:t>
            </a:r>
          </a:p>
        </p:txBody>
      </p:sp>
      <p:sp>
        <p:nvSpPr>
          <p:cNvPr id="4" name="Subtitle 3"/>
          <p:cNvSpPr>
            <a:spLocks noGrp="1"/>
          </p:cNvSpPr>
          <p:nvPr>
            <p:ph type="subTitle" idx="1"/>
          </p:nvPr>
        </p:nvSpPr>
        <p:spPr>
          <a:xfrm>
            <a:off x="1447800" y="3829050"/>
            <a:ext cx="6400800" cy="1314450"/>
          </a:xfrm>
        </p:spPr>
        <p:txBody>
          <a:bodyPr/>
          <a:lstStyle/>
          <a:p>
            <a:r>
              <a:rPr lang="en-US" dirty="0"/>
              <a:t>Annotating and Mapping labels to UMLS and MedDRA</a:t>
            </a:r>
          </a:p>
        </p:txBody>
      </p:sp>
    </p:spTree>
    <p:extLst>
      <p:ext uri="{BB962C8B-B14F-4D97-AF65-F5344CB8AC3E}">
        <p14:creationId xmlns:p14="http://schemas.microsoft.com/office/powerpoint/2010/main" val="601166469"/>
      </p:ext>
    </p:extLst>
  </p:cSld>
  <p:clrMapOvr>
    <a:masterClrMapping/>
  </p:clrMapOvr>
  <mc:AlternateContent xmlns:mc="http://schemas.openxmlformats.org/markup-compatibility/2006">
    <mc:Choice xmlns:p14="http://schemas.microsoft.com/office/powerpoint/2010/main" Requires="p14">
      <p:transition p14:dur="0" advClick="0" advTm="16121"/>
    </mc:Choice>
    <mc:Fallback>
      <p:transition advClick="0" advTm="16121"/>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285750"/>
            <a:ext cx="7442523" cy="3429000"/>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dirty="0">
              <a:solidFill>
                <a:srgbClr val="000000"/>
              </a:solidFill>
            </a:endParaRPr>
          </a:p>
        </p:txBody>
      </p:sp>
      <p:sp>
        <p:nvSpPr>
          <p:cNvPr id="2" name="Title 1"/>
          <p:cNvSpPr>
            <a:spLocks noGrp="1"/>
          </p:cNvSpPr>
          <p:nvPr>
            <p:ph type="ctrTitle"/>
          </p:nvPr>
        </p:nvSpPr>
        <p:spPr>
          <a:xfrm>
            <a:off x="685800" y="1809750"/>
            <a:ext cx="7772400" cy="1431130"/>
          </a:xfrm>
        </p:spPr>
        <p:txBody>
          <a:bodyPr/>
          <a:lstStyle/>
          <a:p>
            <a:pPr lvl="1">
              <a:lnSpc>
                <a:spcPct val="90000"/>
              </a:lnSpc>
            </a:pPr>
            <a:r>
              <a:rPr lang="en-US" sz="2800" b="1" dirty="0">
                <a:solidFill>
                  <a:schemeClr val="accent2"/>
                </a:solidFill>
              </a:rPr>
              <a:t>Interesting, challenging NLP task with immediate pharmacovigilance applications</a:t>
            </a:r>
            <a:endParaRPr lang="en-US" sz="2600" b="1" dirty="0">
              <a:solidFill>
                <a:schemeClr val="accent2"/>
              </a:solidFill>
            </a:endParaRPr>
          </a:p>
        </p:txBody>
      </p:sp>
      <p:sp>
        <p:nvSpPr>
          <p:cNvPr id="5" name="Title 1"/>
          <p:cNvSpPr txBox="1">
            <a:spLocks/>
          </p:cNvSpPr>
          <p:nvPr/>
        </p:nvSpPr>
        <p:spPr>
          <a:xfrm>
            <a:off x="762000" y="3333750"/>
            <a:ext cx="7772400" cy="1102519"/>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1">
              <a:lnSpc>
                <a:spcPct val="90000"/>
              </a:lnSpc>
            </a:pPr>
            <a:r>
              <a:rPr lang="en-US" sz="2800" b="1">
                <a:solidFill>
                  <a:schemeClr val="accent3"/>
                </a:solidFill>
              </a:rPr>
              <a:t>What pharmacovigilance applications could you imagine with this data?</a:t>
            </a:r>
            <a:endParaRPr lang="en-US" sz="2600" b="1" dirty="0">
              <a:solidFill>
                <a:schemeClr val="accent3"/>
              </a:solidFill>
            </a:endParaRPr>
          </a:p>
        </p:txBody>
      </p:sp>
      <p:sp>
        <p:nvSpPr>
          <p:cNvPr id="6" name="Title 1"/>
          <p:cNvSpPr txBox="1">
            <a:spLocks/>
          </p:cNvSpPr>
          <p:nvPr/>
        </p:nvSpPr>
        <p:spPr>
          <a:xfrm>
            <a:off x="838200" y="285750"/>
            <a:ext cx="7772400" cy="1102519"/>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1">
              <a:lnSpc>
                <a:spcPct val="90000"/>
              </a:lnSpc>
            </a:pPr>
            <a:r>
              <a:rPr lang="en-US" sz="2800" b="1">
                <a:solidFill>
                  <a:schemeClr val="tx2"/>
                </a:solidFill>
              </a:rPr>
              <a:t>A fully annotated collection of 200 labels ready to support evaluations of AR extraction tools </a:t>
            </a:r>
            <a:br>
              <a:rPr lang="en-US" sz="2800" b="1">
                <a:solidFill>
                  <a:schemeClr val="tx2"/>
                </a:solidFill>
              </a:rPr>
            </a:br>
            <a:r>
              <a:rPr lang="en-US" sz="2600" b="1">
                <a:solidFill>
                  <a:schemeClr val="tx2"/>
                </a:solidFill>
              </a:rPr>
              <a:t>Over 5100 distinct ARs </a:t>
            </a:r>
            <a:endParaRPr lang="en-US" sz="2600" b="1" dirty="0">
              <a:solidFill>
                <a:schemeClr val="tx2"/>
              </a:solidFill>
            </a:endParaRPr>
          </a:p>
        </p:txBody>
      </p:sp>
    </p:spTree>
    <p:extLst>
      <p:ext uri="{BB962C8B-B14F-4D97-AF65-F5344CB8AC3E}">
        <p14:creationId xmlns:p14="http://schemas.microsoft.com/office/powerpoint/2010/main" val="855461253"/>
      </p:ext>
    </p:extLst>
  </p:cSld>
  <p:clrMapOvr>
    <a:masterClrMapping/>
  </p:clrMapOvr>
  <mc:AlternateContent xmlns:mc="http://schemas.openxmlformats.org/markup-compatibility/2006">
    <mc:Choice xmlns:p14="http://schemas.microsoft.com/office/powerpoint/2010/main" Requires="p14">
      <p:transition p14:dur="0" advClick="0" advTm="15682"/>
    </mc:Choice>
    <mc:Fallback>
      <p:transition advClick="0" advTm="15682"/>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Tasks</a:t>
            </a:r>
          </a:p>
        </p:txBody>
      </p:sp>
      <p:sp>
        <p:nvSpPr>
          <p:cNvPr id="3" name="Content Placeholder 2"/>
          <p:cNvSpPr>
            <a:spLocks noGrp="1"/>
          </p:cNvSpPr>
          <p:nvPr>
            <p:ph idx="1"/>
          </p:nvPr>
        </p:nvSpPr>
        <p:spPr/>
        <p:txBody>
          <a:bodyPr>
            <a:normAutofit fontScale="85000" lnSpcReduction="20000"/>
          </a:bodyPr>
          <a:lstStyle/>
          <a:p>
            <a:r>
              <a:rPr lang="en-US" dirty="0"/>
              <a:t>Task 1 Extract </a:t>
            </a:r>
            <a:r>
              <a:rPr lang="en-US" dirty="0" err="1"/>
              <a:t>AdverseReactions</a:t>
            </a:r>
            <a:r>
              <a:rPr lang="en-US" dirty="0"/>
              <a:t> and related entities (Severity, Factor, </a:t>
            </a:r>
            <a:r>
              <a:rPr lang="en-US" dirty="0" err="1"/>
              <a:t>DrugClass</a:t>
            </a:r>
            <a:r>
              <a:rPr lang="en-US" dirty="0"/>
              <a:t>, Negation, Animal). </a:t>
            </a:r>
          </a:p>
          <a:p>
            <a:r>
              <a:rPr lang="en-US" dirty="0"/>
              <a:t>Task 2 Identify the relations between </a:t>
            </a:r>
            <a:r>
              <a:rPr lang="en-US" dirty="0" err="1"/>
              <a:t>AdverseReactions</a:t>
            </a:r>
            <a:r>
              <a:rPr lang="en-US" dirty="0"/>
              <a:t> and related entities (i.e., Negated, Hypothetical, Effect, and </a:t>
            </a:r>
            <a:r>
              <a:rPr lang="en-US" dirty="0" err="1"/>
              <a:t>Equiv</a:t>
            </a:r>
            <a:r>
              <a:rPr lang="en-US" dirty="0"/>
              <a:t>). </a:t>
            </a:r>
          </a:p>
          <a:p>
            <a:r>
              <a:rPr lang="en-US" dirty="0"/>
              <a:t>Task 3 Identify the positive </a:t>
            </a:r>
            <a:r>
              <a:rPr lang="en-US" dirty="0" err="1"/>
              <a:t>AdverseReaction</a:t>
            </a:r>
            <a:r>
              <a:rPr lang="en-US" dirty="0"/>
              <a:t> entities in the labels. </a:t>
            </a:r>
          </a:p>
          <a:p>
            <a:r>
              <a:rPr lang="en-US" dirty="0"/>
              <a:t>Task 4 Normalize positive </a:t>
            </a:r>
            <a:r>
              <a:rPr lang="en-US" dirty="0" err="1"/>
              <a:t>AdverseReaction</a:t>
            </a:r>
            <a:r>
              <a:rPr lang="en-US" dirty="0"/>
              <a:t> entity (strings) to </a:t>
            </a:r>
            <a:r>
              <a:rPr lang="en-US" dirty="0" err="1"/>
              <a:t>MedDRA</a:t>
            </a:r>
            <a:r>
              <a:rPr lang="en-US" dirty="0"/>
              <a:t> </a:t>
            </a:r>
            <a:r>
              <a:rPr lang="en-US" dirty="0" err="1"/>
              <a:t>PTs.</a:t>
            </a:r>
            <a:r>
              <a:rPr lang="en-US" dirty="0"/>
              <a:t> </a:t>
            </a:r>
          </a:p>
        </p:txBody>
      </p:sp>
    </p:spTree>
    <p:extLst>
      <p:ext uri="{BB962C8B-B14F-4D97-AF65-F5344CB8AC3E}">
        <p14:creationId xmlns:p14="http://schemas.microsoft.com/office/powerpoint/2010/main" val="2256763329"/>
      </p:ext>
    </p:extLst>
  </p:cSld>
  <p:clrMapOvr>
    <a:masterClrMapping/>
  </p:clrMapOvr>
  <mc:AlternateContent xmlns:mc="http://schemas.openxmlformats.org/markup-compatibility/2006">
    <mc:Choice xmlns:p14="http://schemas.microsoft.com/office/powerpoint/2010/main" Requires="p14">
      <p:transition spd="slow" p14:dur="5000" advClick="0" advTm="18115">
        <p:fade/>
      </p:transition>
    </mc:Choice>
    <mc:Fallback>
      <p:transition spd="slow" advClick="0" advTm="18115">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ddemner@mail.nih.gov</a:t>
            </a:r>
          </a:p>
        </p:txBody>
      </p:sp>
    </p:spTree>
    <p:extLst>
      <p:ext uri="{BB962C8B-B14F-4D97-AF65-F5344CB8AC3E}">
        <p14:creationId xmlns:p14="http://schemas.microsoft.com/office/powerpoint/2010/main" val="3947552000"/>
      </p:ext>
    </p:extLst>
  </p:cSld>
  <p:clrMapOvr>
    <a:masterClrMapping/>
  </p:clrMapOvr>
  <mc:AlternateContent xmlns:mc="http://schemas.openxmlformats.org/markup-compatibility/2006">
    <mc:Choice xmlns:p14="http://schemas.microsoft.com/office/powerpoint/2010/main" Requires="p14">
      <p:transition spd="slow" p14:dur="5000" advClick="0" advTm="4898">
        <p:fade/>
      </p:transition>
    </mc:Choice>
    <mc:Fallback>
      <p:transition spd="slow" advClick="0" advTm="4898">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285750"/>
            <a:ext cx="7442523" cy="3429000"/>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dirty="0">
              <a:solidFill>
                <a:srgbClr val="000000"/>
              </a:solidFill>
            </a:endParaRPr>
          </a:p>
        </p:txBody>
      </p:sp>
      <p:sp>
        <p:nvSpPr>
          <p:cNvPr id="4" name="Subtitle 3"/>
          <p:cNvSpPr>
            <a:spLocks noGrp="1"/>
          </p:cNvSpPr>
          <p:nvPr>
            <p:ph type="subTitle" idx="1"/>
          </p:nvPr>
        </p:nvSpPr>
        <p:spPr>
          <a:xfrm>
            <a:off x="1219200" y="3829050"/>
            <a:ext cx="6400800" cy="1314450"/>
          </a:xfrm>
        </p:spPr>
        <p:txBody>
          <a:bodyPr/>
          <a:lstStyle/>
          <a:p>
            <a:r>
              <a:rPr lang="en-US" dirty="0"/>
              <a:t>What is an Adverse Reaction?</a:t>
            </a:r>
          </a:p>
        </p:txBody>
      </p:sp>
      <p:sp>
        <p:nvSpPr>
          <p:cNvPr id="5" name="Title 4"/>
          <p:cNvSpPr>
            <a:spLocks noGrp="1"/>
          </p:cNvSpPr>
          <p:nvPr>
            <p:ph type="ctrTitle"/>
          </p:nvPr>
        </p:nvSpPr>
        <p:spPr>
          <a:xfrm>
            <a:off x="609600" y="819150"/>
            <a:ext cx="7772400" cy="1102519"/>
          </a:xfrm>
        </p:spPr>
        <p:txBody>
          <a:bodyPr/>
          <a:lstStyle/>
          <a:p>
            <a:pPr algn="l"/>
            <a:r>
              <a:rPr lang="en-US" sz="2400" i="1" dirty="0"/>
              <a:t>signs and symptoms</a:t>
            </a:r>
          </a:p>
        </p:txBody>
      </p:sp>
      <p:sp>
        <p:nvSpPr>
          <p:cNvPr id="6" name="Title 4"/>
          <p:cNvSpPr txBox="1">
            <a:spLocks/>
          </p:cNvSpPr>
          <p:nvPr/>
        </p:nvSpPr>
        <p:spPr>
          <a:xfrm>
            <a:off x="4292762" y="1113381"/>
            <a:ext cx="7772400" cy="1102519"/>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400" i="1" dirty="0"/>
              <a:t>changes in laboratory parameters</a:t>
            </a:r>
          </a:p>
        </p:txBody>
      </p:sp>
      <p:sp>
        <p:nvSpPr>
          <p:cNvPr id="7" name="Title 4"/>
          <p:cNvSpPr txBox="1">
            <a:spLocks/>
          </p:cNvSpPr>
          <p:nvPr/>
        </p:nvSpPr>
        <p:spPr>
          <a:xfrm>
            <a:off x="304800" y="2343150"/>
            <a:ext cx="7772400" cy="1102519"/>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400" i="1" dirty="0"/>
              <a:t>changes in measures of critical body function</a:t>
            </a:r>
          </a:p>
          <a:p>
            <a:pPr algn="l"/>
            <a:r>
              <a:rPr lang="en-US" sz="2400" i="1" dirty="0"/>
              <a:t>(vital signs and ECG)</a:t>
            </a:r>
          </a:p>
        </p:txBody>
      </p:sp>
    </p:spTree>
    <p:extLst>
      <p:ext uri="{BB962C8B-B14F-4D97-AF65-F5344CB8AC3E}">
        <p14:creationId xmlns:p14="http://schemas.microsoft.com/office/powerpoint/2010/main" val="1082486771"/>
      </p:ext>
    </p:extLst>
  </p:cSld>
  <p:clrMapOvr>
    <a:masterClrMapping/>
  </p:clrMapOvr>
  <mc:AlternateContent xmlns:mc="http://schemas.openxmlformats.org/markup-compatibility/2006">
    <mc:Choice xmlns:p14="http://schemas.microsoft.com/office/powerpoint/2010/main" Requires="p14">
      <p:transition p14:dur="0" advClick="0" advTm="15941"/>
    </mc:Choice>
    <mc:Fallback>
      <p:transition advClick="0" advTm="1594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b="21820"/>
          <a:stretch/>
        </p:blipFill>
        <p:spPr>
          <a:xfrm>
            <a:off x="304800" y="590550"/>
            <a:ext cx="3733800" cy="3252866"/>
          </a:xfrm>
          <a:prstGeom prst="rect">
            <a:avLst/>
          </a:prstGeom>
        </p:spPr>
      </p:pic>
      <p:sp>
        <p:nvSpPr>
          <p:cNvPr id="3" name="Title 1"/>
          <p:cNvSpPr txBox="1">
            <a:spLocks/>
          </p:cNvSpPr>
          <p:nvPr/>
        </p:nvSpPr>
        <p:spPr>
          <a:xfrm>
            <a:off x="838200" y="285750"/>
            <a:ext cx="7442523" cy="3429000"/>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dirty="0">
              <a:solidFill>
                <a:srgbClr val="000000"/>
              </a:solidFill>
            </a:endParaRPr>
          </a:p>
        </p:txBody>
      </p:sp>
      <p:sp>
        <p:nvSpPr>
          <p:cNvPr id="2" name="Title 1"/>
          <p:cNvSpPr>
            <a:spLocks noGrp="1"/>
          </p:cNvSpPr>
          <p:nvPr>
            <p:ph type="ctrTitle"/>
          </p:nvPr>
        </p:nvSpPr>
        <p:spPr>
          <a:xfrm>
            <a:off x="152400" y="1276350"/>
            <a:ext cx="4267200" cy="1102519"/>
          </a:xfrm>
        </p:spPr>
        <p:txBody>
          <a:bodyPr>
            <a:noAutofit/>
          </a:bodyPr>
          <a:lstStyle/>
          <a:p>
            <a:r>
              <a:rPr lang="en-US" sz="2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Black" panose="020B0A04020102020204" pitchFamily="34" charset="0"/>
              </a:rPr>
              <a:t>Structured Product Labels</a:t>
            </a:r>
            <a:br>
              <a:rPr lang="en-US" sz="2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Black" panose="020B0A04020102020204" pitchFamily="34" charset="0"/>
              </a:rPr>
            </a:br>
            <a:r>
              <a:rPr lang="en-US" sz="2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Black" panose="020B0A04020102020204" pitchFamily="34" charset="0"/>
              </a:rPr>
              <a:t>(SPLs)</a:t>
            </a:r>
            <a:br>
              <a:rPr lang="en-US" sz="2800" b="1" dirty="0"/>
            </a:br>
            <a:endParaRPr lang="en-US" sz="2800" b="1" dirty="0"/>
          </a:p>
        </p:txBody>
      </p:sp>
      <p:sp>
        <p:nvSpPr>
          <p:cNvPr id="4" name="Subtitle 3"/>
          <p:cNvSpPr>
            <a:spLocks noGrp="1"/>
          </p:cNvSpPr>
          <p:nvPr>
            <p:ph type="subTitle" idx="1"/>
          </p:nvPr>
        </p:nvSpPr>
        <p:spPr>
          <a:xfrm>
            <a:off x="1447800" y="3829050"/>
            <a:ext cx="6400800" cy="1314450"/>
          </a:xfrm>
        </p:spPr>
        <p:txBody>
          <a:bodyPr/>
          <a:lstStyle/>
          <a:p>
            <a:r>
              <a:rPr lang="en-US" altLang="en-US" b="1" u="sng" dirty="0"/>
              <a:t>What</a:t>
            </a:r>
            <a:r>
              <a:rPr lang="en-US" altLang="en-US" dirty="0"/>
              <a:t> is this challenge about?</a:t>
            </a:r>
          </a:p>
        </p:txBody>
      </p:sp>
      <p:pic>
        <p:nvPicPr>
          <p:cNvPr id="1026" name="Picture 2" descr="http://www.meddra.org/sites/all/themes/meddra_theme/img/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460896"/>
            <a:ext cx="1895475" cy="733426"/>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ight Arrow 6"/>
          <p:cNvSpPr/>
          <p:nvPr/>
        </p:nvSpPr>
        <p:spPr>
          <a:xfrm>
            <a:off x="4495800" y="1590080"/>
            <a:ext cx="979229" cy="4750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969782"/>
      </p:ext>
    </p:extLst>
  </p:cSld>
  <p:clrMapOvr>
    <a:masterClrMapping/>
  </p:clrMapOvr>
  <mc:AlternateContent xmlns:mc="http://schemas.openxmlformats.org/markup-compatibility/2006">
    <mc:Choice xmlns:p14="http://schemas.microsoft.com/office/powerpoint/2010/main" Requires="p14">
      <p:transition p14:dur="0" advClick="0" advTm="16585"/>
    </mc:Choice>
    <mc:Fallback>
      <p:transition advClick="0" advTm="1658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285750"/>
            <a:ext cx="7442523" cy="3429000"/>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dirty="0">
              <a:solidFill>
                <a:srgbClr val="000000"/>
              </a:solidFill>
            </a:endParaRPr>
          </a:p>
        </p:txBody>
      </p:sp>
      <p:sp>
        <p:nvSpPr>
          <p:cNvPr id="2" name="Title 1"/>
          <p:cNvSpPr>
            <a:spLocks noGrp="1"/>
          </p:cNvSpPr>
          <p:nvPr>
            <p:ph type="ctrTitle"/>
          </p:nvPr>
        </p:nvSpPr>
        <p:spPr>
          <a:xfrm>
            <a:off x="228600" y="971550"/>
            <a:ext cx="2667000" cy="3200400"/>
          </a:xfrm>
        </p:spPr>
        <p:txBody>
          <a:bodyPr/>
          <a:lstStyle/>
          <a:p>
            <a:pPr algn="l"/>
            <a:r>
              <a:rPr lang="en-US" sz="2200" dirty="0"/>
              <a:t>Training: ~100 SPLs</a:t>
            </a:r>
            <a:br>
              <a:rPr lang="en-US" sz="2200" dirty="0"/>
            </a:br>
            <a:r>
              <a:rPr lang="en-US" sz="2200" dirty="0"/>
              <a:t>Testing: ~2000 labels (~100 official)</a:t>
            </a:r>
          </a:p>
        </p:txBody>
      </p:sp>
      <p:sp>
        <p:nvSpPr>
          <p:cNvPr id="4" name="Subtitle 3"/>
          <p:cNvSpPr>
            <a:spLocks noGrp="1"/>
          </p:cNvSpPr>
          <p:nvPr>
            <p:ph type="subTitle" idx="1"/>
          </p:nvPr>
        </p:nvSpPr>
        <p:spPr>
          <a:xfrm>
            <a:off x="1295400" y="3846689"/>
            <a:ext cx="6400800" cy="1314450"/>
          </a:xfrm>
        </p:spPr>
        <p:txBody>
          <a:bodyPr/>
          <a:lstStyle/>
          <a:p>
            <a:r>
              <a:rPr lang="en-US" u="sng" dirty="0"/>
              <a:t>Test collection</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52017" y="168027"/>
            <a:ext cx="5434783" cy="369912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1776918461"/>
      </p:ext>
    </p:extLst>
  </p:cSld>
  <p:clrMapOvr>
    <a:masterClrMapping/>
  </p:clrMapOvr>
  <mc:AlternateContent xmlns:mc="http://schemas.openxmlformats.org/markup-compatibility/2006">
    <mc:Choice xmlns:p14="http://schemas.microsoft.com/office/powerpoint/2010/main" Requires="p14">
      <p:transition p14:dur="0" advClick="0" advTm="16218"/>
    </mc:Choice>
    <mc:Fallback>
      <p:transition advClick="0" advTm="1621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285750"/>
            <a:ext cx="7442523" cy="3429000"/>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dirty="0">
              <a:solidFill>
                <a:srgbClr val="000000"/>
              </a:solidFill>
            </a:endParaRPr>
          </a:p>
        </p:txBody>
      </p:sp>
      <p:sp>
        <p:nvSpPr>
          <p:cNvPr id="4" name="Subtitle 3"/>
          <p:cNvSpPr>
            <a:spLocks noGrp="1"/>
          </p:cNvSpPr>
          <p:nvPr>
            <p:ph type="subTitle" idx="1"/>
          </p:nvPr>
        </p:nvSpPr>
        <p:spPr>
          <a:xfrm>
            <a:off x="1371600" y="3826933"/>
            <a:ext cx="6400800" cy="1314450"/>
          </a:xfrm>
        </p:spPr>
        <p:txBody>
          <a:bodyPr/>
          <a:lstStyle/>
          <a:p>
            <a:r>
              <a:rPr lang="en-US" dirty="0"/>
              <a:t>Use case: Are reported ARs </a:t>
            </a:r>
            <a:r>
              <a:rPr lang="en-US" u="sng" dirty="0"/>
              <a:t>labeled</a:t>
            </a:r>
            <a:r>
              <a:rPr lang="en-US" dirty="0"/>
              <a:t>?</a:t>
            </a:r>
          </a:p>
        </p:txBody>
      </p:sp>
      <p:pic>
        <p:nvPicPr>
          <p:cNvPr id="1028" name="Picture 4" descr="Corresponding data appear in the accompanying tab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895350"/>
            <a:ext cx="4343401" cy="287401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270392339"/>
      </p:ext>
    </p:extLst>
  </p:cSld>
  <p:clrMapOvr>
    <a:masterClrMapping/>
  </p:clrMapOvr>
  <mc:AlternateContent xmlns:mc="http://schemas.openxmlformats.org/markup-compatibility/2006">
    <mc:Choice xmlns:p14="http://schemas.microsoft.com/office/powerpoint/2010/main" Requires="p14">
      <p:transition p14:dur="0" advClick="0" advTm="15954"/>
    </mc:Choice>
    <mc:Fallback>
      <p:transition advClick="0" advTm="1595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285750"/>
            <a:ext cx="7442523" cy="3429000"/>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dirty="0">
              <a:solidFill>
                <a:srgbClr val="000000"/>
              </a:solidFill>
            </a:endParaRPr>
          </a:p>
        </p:txBody>
      </p:sp>
      <p:sp>
        <p:nvSpPr>
          <p:cNvPr id="2" name="Title 1"/>
          <p:cNvSpPr>
            <a:spLocks noGrp="1"/>
          </p:cNvSpPr>
          <p:nvPr>
            <p:ph type="ctrTitle"/>
          </p:nvPr>
        </p:nvSpPr>
        <p:spPr>
          <a:xfrm>
            <a:off x="1066800" y="897731"/>
            <a:ext cx="3048000" cy="1102519"/>
          </a:xfrm>
        </p:spPr>
        <p:txBody>
          <a:bodyPr>
            <a:noAutofit/>
          </a:bodyPr>
          <a:lstStyle/>
          <a:p>
            <a:pPr>
              <a:defRPr/>
            </a:pPr>
            <a:r>
              <a:rPr lang="en-US" sz="4000" b="1" dirty="0"/>
              <a:t>Reported</a:t>
            </a:r>
            <a:br>
              <a:rPr lang="en-US" sz="4000" b="1" dirty="0"/>
            </a:br>
            <a:r>
              <a:rPr lang="en-US" sz="4000" b="1" dirty="0"/>
              <a:t>ARs</a:t>
            </a:r>
          </a:p>
        </p:txBody>
      </p:sp>
      <p:sp>
        <p:nvSpPr>
          <p:cNvPr id="4" name="Subtitle 3"/>
          <p:cNvSpPr>
            <a:spLocks noGrp="1"/>
          </p:cNvSpPr>
          <p:nvPr>
            <p:ph type="subTitle" idx="1"/>
          </p:nvPr>
        </p:nvSpPr>
        <p:spPr/>
        <p:txBody>
          <a:bodyPr/>
          <a:lstStyle/>
          <a:p>
            <a:r>
              <a:rPr lang="en-US" u="sng" dirty="0"/>
              <a:t>Why</a:t>
            </a:r>
            <a:r>
              <a:rPr lang="en-US" dirty="0"/>
              <a:t> is the challenge important for drug safety and research purposes?</a:t>
            </a:r>
          </a:p>
        </p:txBody>
      </p:sp>
      <p:sp>
        <p:nvSpPr>
          <p:cNvPr id="6" name="Left-Right Arrow 5"/>
          <p:cNvSpPr/>
          <p:nvPr/>
        </p:nvSpPr>
        <p:spPr>
          <a:xfrm>
            <a:off x="4038600" y="1200150"/>
            <a:ext cx="1371600" cy="48752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4800600" y="889613"/>
            <a:ext cx="3886200" cy="1102519"/>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sz="4000" b="1" dirty="0"/>
              <a:t>Labeled</a:t>
            </a:r>
            <a:br>
              <a:rPr lang="en-US" sz="4000" b="1" dirty="0"/>
            </a:br>
            <a:r>
              <a:rPr lang="en-US" sz="4000" b="1" dirty="0"/>
              <a:t>ARs </a:t>
            </a:r>
          </a:p>
        </p:txBody>
      </p:sp>
    </p:spTree>
    <p:extLst>
      <p:ext uri="{BB962C8B-B14F-4D97-AF65-F5344CB8AC3E}">
        <p14:creationId xmlns:p14="http://schemas.microsoft.com/office/powerpoint/2010/main" val="3353082688"/>
      </p:ext>
    </p:extLst>
  </p:cSld>
  <p:clrMapOvr>
    <a:masterClrMapping/>
  </p:clrMapOvr>
  <mc:AlternateContent xmlns:mc="http://schemas.openxmlformats.org/markup-compatibility/2006">
    <mc:Choice xmlns:p14="http://schemas.microsoft.com/office/powerpoint/2010/main" Requires="p14">
      <p:transition p14:dur="0" advClick="0" advTm="16225"/>
    </mc:Choice>
    <mc:Fallback>
      <p:transition advClick="0" advTm="1622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285750"/>
            <a:ext cx="7442523" cy="3429000"/>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dirty="0">
              <a:solidFill>
                <a:srgbClr val="000000"/>
              </a:solidFill>
            </a:endParaRPr>
          </a:p>
        </p:txBody>
      </p:sp>
      <p:sp>
        <p:nvSpPr>
          <p:cNvPr id="2" name="Title 1"/>
          <p:cNvSpPr>
            <a:spLocks noGrp="1"/>
          </p:cNvSpPr>
          <p:nvPr>
            <p:ph type="ctrTitle"/>
          </p:nvPr>
        </p:nvSpPr>
        <p:spPr/>
        <p:txBody>
          <a:bodyPr/>
          <a:lstStyle/>
          <a:p>
            <a:pPr algn="l"/>
            <a:r>
              <a:rPr lang="en-US" altLang="en-US" sz="2400" dirty="0"/>
              <a:t>There is currently no </a:t>
            </a:r>
            <a:r>
              <a:rPr lang="en-US" altLang="en-US" sz="2400" u="sng" dirty="0"/>
              <a:t>standardized</a:t>
            </a:r>
            <a:r>
              <a:rPr lang="en-US" altLang="en-US" sz="2400" dirty="0"/>
              <a:t>, </a:t>
            </a:r>
            <a:r>
              <a:rPr lang="en-US" altLang="en-US" sz="2400" u="sng" dirty="0"/>
              <a:t>validated</a:t>
            </a:r>
            <a:r>
              <a:rPr lang="en-US" altLang="en-US" sz="2400" dirty="0"/>
              <a:t> database of AR listings for FDA-approved drugs.</a:t>
            </a:r>
            <a:endParaRPr lang="en-US" sz="2400" dirty="0"/>
          </a:p>
        </p:txBody>
      </p:sp>
      <p:sp>
        <p:nvSpPr>
          <p:cNvPr id="4" name="Subtitle 3"/>
          <p:cNvSpPr>
            <a:spLocks noGrp="1"/>
          </p:cNvSpPr>
          <p:nvPr>
            <p:ph type="subTitle" idx="1"/>
          </p:nvPr>
        </p:nvSpPr>
        <p:spPr/>
        <p:txBody>
          <a:bodyPr/>
          <a:lstStyle/>
          <a:p>
            <a:r>
              <a:rPr lang="en-US" u="sng" dirty="0"/>
              <a:t>What</a:t>
            </a:r>
            <a:r>
              <a:rPr lang="en-US" dirty="0"/>
              <a:t> makes pharmacovigilance hard?</a:t>
            </a:r>
          </a:p>
        </p:txBody>
      </p:sp>
    </p:spTree>
    <p:extLst>
      <p:ext uri="{BB962C8B-B14F-4D97-AF65-F5344CB8AC3E}">
        <p14:creationId xmlns:p14="http://schemas.microsoft.com/office/powerpoint/2010/main" val="782907460"/>
      </p:ext>
    </p:extLst>
  </p:cSld>
  <p:clrMapOvr>
    <a:masterClrMapping/>
  </p:clrMapOvr>
  <mc:AlternateContent xmlns:mc="http://schemas.openxmlformats.org/markup-compatibility/2006">
    <mc:Choice xmlns:p14="http://schemas.microsoft.com/office/powerpoint/2010/main" Requires="p14">
      <p:transition p14:dur="0" advClick="0" advTm="15713"/>
    </mc:Choice>
    <mc:Fallback>
      <p:transition advClick="0" advTm="1571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285750"/>
            <a:ext cx="7442523" cy="3429000"/>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dirty="0">
              <a:solidFill>
                <a:srgbClr val="000000"/>
              </a:solidFill>
            </a:endParaRPr>
          </a:p>
        </p:txBody>
      </p:sp>
      <p:sp>
        <p:nvSpPr>
          <p:cNvPr id="2" name="Title 1"/>
          <p:cNvSpPr>
            <a:spLocks noGrp="1"/>
          </p:cNvSpPr>
          <p:nvPr>
            <p:ph type="ctrTitle"/>
          </p:nvPr>
        </p:nvSpPr>
        <p:spPr/>
        <p:txBody>
          <a:bodyPr/>
          <a:lstStyle/>
          <a:p>
            <a:r>
              <a:rPr lang="en-US" sz="2400" dirty="0"/>
              <a:t>ARs in different sections of SPLs text </a:t>
            </a:r>
            <a:br>
              <a:rPr lang="en-US" sz="2400" dirty="0"/>
            </a:br>
            <a:r>
              <a:rPr lang="en-US" sz="2400" dirty="0"/>
              <a:t>Not all </a:t>
            </a:r>
            <a:r>
              <a:rPr lang="en-US" sz="2400" b="1" i="1" dirty="0"/>
              <a:t>Disorder</a:t>
            </a:r>
            <a:r>
              <a:rPr lang="en-US" sz="2400" dirty="0"/>
              <a:t> terms are ARs</a:t>
            </a:r>
            <a:br>
              <a:rPr lang="en-US" sz="2400" dirty="0"/>
            </a:br>
            <a:r>
              <a:rPr lang="en-US" sz="2400" dirty="0"/>
              <a:t>Not all ARs can be mapped to terminologies</a:t>
            </a:r>
          </a:p>
        </p:txBody>
      </p:sp>
      <p:sp>
        <p:nvSpPr>
          <p:cNvPr id="4" name="Subtitle 3"/>
          <p:cNvSpPr>
            <a:spLocks noGrp="1"/>
          </p:cNvSpPr>
          <p:nvPr>
            <p:ph type="subTitle" idx="1"/>
          </p:nvPr>
        </p:nvSpPr>
        <p:spPr/>
        <p:txBody>
          <a:bodyPr/>
          <a:lstStyle/>
          <a:p>
            <a:r>
              <a:rPr lang="en-US" dirty="0"/>
              <a:t>What makes standardization hard?</a:t>
            </a:r>
          </a:p>
        </p:txBody>
      </p:sp>
    </p:spTree>
    <p:extLst>
      <p:ext uri="{BB962C8B-B14F-4D97-AF65-F5344CB8AC3E}">
        <p14:creationId xmlns:p14="http://schemas.microsoft.com/office/powerpoint/2010/main" val="2722018980"/>
      </p:ext>
    </p:extLst>
  </p:cSld>
  <p:clrMapOvr>
    <a:masterClrMapping/>
  </p:clrMapOvr>
  <mc:AlternateContent xmlns:mc="http://schemas.openxmlformats.org/markup-compatibility/2006">
    <mc:Choice xmlns:p14="http://schemas.microsoft.com/office/powerpoint/2010/main" Requires="p14">
      <p:transition p14:dur="0" advClick="0" advTm="15993"/>
    </mc:Choice>
    <mc:Fallback>
      <p:transition advClick="0" advTm="1599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285750"/>
            <a:ext cx="7442523" cy="3429000"/>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dirty="0">
              <a:solidFill>
                <a:srgbClr val="000000"/>
              </a:solidFill>
            </a:endParaRPr>
          </a:p>
        </p:txBody>
      </p:sp>
      <p:sp>
        <p:nvSpPr>
          <p:cNvPr id="2" name="Title 1"/>
          <p:cNvSpPr>
            <a:spLocks noGrp="1"/>
          </p:cNvSpPr>
          <p:nvPr>
            <p:ph type="ctrTitle"/>
          </p:nvPr>
        </p:nvSpPr>
        <p:spPr/>
        <p:txBody>
          <a:bodyPr/>
          <a:lstStyle/>
          <a:p>
            <a:r>
              <a:rPr lang="en-US" sz="2400" dirty="0"/>
              <a:t>Respiratory, Thoracic and Mediastinal Disorders</a:t>
            </a:r>
            <a:r>
              <a:rPr lang="en-US" sz="2400" b="1" dirty="0"/>
              <a:t>:  </a:t>
            </a:r>
            <a:br>
              <a:rPr lang="en-US" sz="2400" b="1" dirty="0"/>
            </a:br>
            <a:r>
              <a:rPr lang="en-US" sz="2400" b="1" i="1" dirty="0"/>
              <a:t>non-infectious pneumonitis</a:t>
            </a:r>
            <a:r>
              <a:rPr lang="en-US" sz="2400" b="1" dirty="0"/>
              <a:t>.</a:t>
            </a:r>
            <a:endParaRPr lang="en-US" sz="2400" dirty="0"/>
          </a:p>
        </p:txBody>
      </p:sp>
      <p:sp>
        <p:nvSpPr>
          <p:cNvPr id="4" name="Subtitle 3"/>
          <p:cNvSpPr>
            <a:spLocks noGrp="1"/>
          </p:cNvSpPr>
          <p:nvPr>
            <p:ph type="subTitle" idx="1"/>
          </p:nvPr>
        </p:nvSpPr>
        <p:spPr/>
        <p:txBody>
          <a:bodyPr/>
          <a:lstStyle/>
          <a:p>
            <a:r>
              <a:rPr lang="en-US" dirty="0"/>
              <a:t>Non-AR Disorder terms in SPLs: Headers</a:t>
            </a:r>
          </a:p>
        </p:txBody>
      </p:sp>
    </p:spTree>
    <p:extLst>
      <p:ext uri="{BB962C8B-B14F-4D97-AF65-F5344CB8AC3E}">
        <p14:creationId xmlns:p14="http://schemas.microsoft.com/office/powerpoint/2010/main" val="2996603583"/>
      </p:ext>
    </p:extLst>
  </p:cSld>
  <p:clrMapOvr>
    <a:masterClrMapping/>
  </p:clrMapOvr>
  <mc:AlternateContent xmlns:mc="http://schemas.openxmlformats.org/markup-compatibility/2006">
    <mc:Choice xmlns:p14="http://schemas.microsoft.com/office/powerpoint/2010/main" Requires="p14">
      <p:transition p14:dur="0" advClick="0" advTm="15690"/>
    </mc:Choice>
    <mc:Fallback>
      <p:transition advClick="0" advTm="15690"/>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6142</TotalTime>
  <Words>387</Words>
  <Application>Microsoft Office PowerPoint</Application>
  <PresentationFormat>On-screen Show (16:9)</PresentationFormat>
  <Paragraphs>49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Arial Black</vt:lpstr>
      <vt:lpstr>Calibri</vt:lpstr>
      <vt:lpstr>1_Office Theme</vt:lpstr>
      <vt:lpstr>FDA Adverse Event Track</vt:lpstr>
      <vt:lpstr>signs and symptoms</vt:lpstr>
      <vt:lpstr>Structured Product Labels (SPLs) </vt:lpstr>
      <vt:lpstr>Training: ~100 SPLs Testing: ~2000 labels (~100 official)</vt:lpstr>
      <vt:lpstr>PowerPoint Presentation</vt:lpstr>
      <vt:lpstr>Reported ARs</vt:lpstr>
      <vt:lpstr>There is currently no standardized, validated database of AR listings for FDA-approved drugs.</vt:lpstr>
      <vt:lpstr>ARs in different sections of SPLs text  Not all Disorder terms are ARs Not all ARs can be mapped to terminologies</vt:lpstr>
      <vt:lpstr>Respiratory, Thoracic and Mediastinal Disorders:   non-infectious pneumonitis.</vt:lpstr>
      <vt:lpstr>Use caution when treating patients whose underlying medical conditions might be compromised by increases in blood pressure, hypokalemia or fluid retention, e.g., those with heart failure, recent myocardial infarction or ventricular arrhythmia</vt:lpstr>
      <vt:lpstr>No deaths clearly related to ZYTIGA were reported</vt:lpstr>
      <vt:lpstr>Arterial thromboembolic events are defined as nonfatal stroke, nonfatal myocardial infarction, or vascular death</vt:lpstr>
      <vt:lpstr>Leukopenia, Neutropenia, and Agranulocytosis have been reported with antipsychotics</vt:lpstr>
      <vt:lpstr>Idelalisib is teratogenic in rats, at systemic exposures 12 times those reported in patients at the recommended dose</vt:lpstr>
      <vt:lpstr>patients may experience substantial procedural pain</vt:lpstr>
      <vt:lpstr>Each label (3 sections) double-annotated by four annotators   Exact matches mapped automatically, checked manually  Other terms mapped manually  Unmappable terms reported to MedDRA</vt:lpstr>
      <vt:lpstr>Interesting, challenging NLP task with immediate pharmacovigilance applications</vt:lpstr>
      <vt:lpstr>Tasks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Karen</dc:creator>
  <cp:lastModifiedBy>avtech</cp:lastModifiedBy>
  <cp:revision>1323</cp:revision>
  <cp:lastPrinted>2016-11-01T14:41:21Z</cp:lastPrinted>
  <dcterms:created xsi:type="dcterms:W3CDTF">2010-11-02T14:51:58Z</dcterms:created>
  <dcterms:modified xsi:type="dcterms:W3CDTF">2016-11-15T18:06:40Z</dcterms:modified>
</cp:coreProperties>
</file>