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7.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8.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9.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2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2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2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2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 id="2147486068" r:id="rId2"/>
    <p:sldMasterId id="2147486088" r:id="rId3"/>
    <p:sldMasterId id="2147486094" r:id="rId4"/>
    <p:sldMasterId id="2147486100" r:id="rId5"/>
    <p:sldMasterId id="2147486106" r:id="rId6"/>
    <p:sldMasterId id="2147486112" r:id="rId7"/>
    <p:sldMasterId id="2147486131" r:id="rId8"/>
    <p:sldMasterId id="2147486138" r:id="rId9"/>
    <p:sldMasterId id="2147486145" r:id="rId10"/>
    <p:sldMasterId id="2147486150" r:id="rId11"/>
    <p:sldMasterId id="2147486157" r:id="rId12"/>
    <p:sldMasterId id="2147486163" r:id="rId13"/>
    <p:sldMasterId id="2147486170" r:id="rId14"/>
    <p:sldMasterId id="2147486177" r:id="rId15"/>
    <p:sldMasterId id="2147486182" r:id="rId16"/>
    <p:sldMasterId id="2147486210" r:id="rId17"/>
    <p:sldMasterId id="2147486217" r:id="rId18"/>
    <p:sldMasterId id="2147486222" r:id="rId19"/>
    <p:sldMasterId id="2147486229" r:id="rId20"/>
    <p:sldMasterId id="2147486233" r:id="rId21"/>
    <p:sldMasterId id="2147486240" r:id="rId22"/>
    <p:sldMasterId id="2147486247" r:id="rId23"/>
    <p:sldMasterId id="2147486254" r:id="rId24"/>
  </p:sldMasterIdLst>
  <p:notesMasterIdLst>
    <p:notesMasterId r:id="rId74"/>
  </p:notesMasterIdLst>
  <p:handoutMasterIdLst>
    <p:handoutMasterId r:id="rId75"/>
  </p:handoutMasterIdLst>
  <p:sldIdLst>
    <p:sldId id="2080" r:id="rId25"/>
    <p:sldId id="2300" r:id="rId26"/>
    <p:sldId id="2286" r:id="rId27"/>
    <p:sldId id="2287" r:id="rId28"/>
    <p:sldId id="2288" r:id="rId29"/>
    <p:sldId id="2227" r:id="rId30"/>
    <p:sldId id="2309" r:id="rId31"/>
    <p:sldId id="2285" r:id="rId32"/>
    <p:sldId id="2231" r:id="rId33"/>
    <p:sldId id="2249" r:id="rId34"/>
    <p:sldId id="2310" r:id="rId35"/>
    <p:sldId id="2305" r:id="rId36"/>
    <p:sldId id="2251" r:id="rId37"/>
    <p:sldId id="2311" r:id="rId38"/>
    <p:sldId id="2312" r:id="rId39"/>
    <p:sldId id="2319" r:id="rId40"/>
    <p:sldId id="2314" r:id="rId41"/>
    <p:sldId id="2315" r:id="rId42"/>
    <p:sldId id="2316" r:id="rId43"/>
    <p:sldId id="2317" r:id="rId44"/>
    <p:sldId id="2255" r:id="rId45"/>
    <p:sldId id="2335" r:id="rId46"/>
    <p:sldId id="2336" r:id="rId47"/>
    <p:sldId id="2337" r:id="rId48"/>
    <p:sldId id="2338" r:id="rId49"/>
    <p:sldId id="2339" r:id="rId50"/>
    <p:sldId id="2306" r:id="rId51"/>
    <p:sldId id="2291" r:id="rId52"/>
    <p:sldId id="2321" r:id="rId53"/>
    <p:sldId id="2322" r:id="rId54"/>
    <p:sldId id="2323" r:id="rId55"/>
    <p:sldId id="2324" r:id="rId56"/>
    <p:sldId id="2325" r:id="rId57"/>
    <p:sldId id="2307" r:id="rId58"/>
    <p:sldId id="2318" r:id="rId59"/>
    <p:sldId id="2334" r:id="rId60"/>
    <p:sldId id="2327" r:id="rId61"/>
    <p:sldId id="2328" r:id="rId62"/>
    <p:sldId id="2329" r:id="rId63"/>
    <p:sldId id="2330" r:id="rId64"/>
    <p:sldId id="2292" r:id="rId65"/>
    <p:sldId id="2331" r:id="rId66"/>
    <p:sldId id="2293" r:id="rId67"/>
    <p:sldId id="2295" r:id="rId68"/>
    <p:sldId id="2296" r:id="rId69"/>
    <p:sldId id="2332" r:id="rId70"/>
    <p:sldId id="2308" r:id="rId71"/>
    <p:sldId id="2278" r:id="rId72"/>
    <p:sldId id="2333" r:id="rId73"/>
  </p:sldIdLst>
  <p:sldSz cx="9144000" cy="6858000" type="screen4x3"/>
  <p:notesSz cx="6881813" cy="9296400"/>
  <p:defaultTextStyle>
    <a:defPPr>
      <a:defRPr lang="en-US"/>
    </a:defPPr>
    <a:lvl1pPr algn="l" rtl="0" eaLnBrk="0" fontAlgn="base" hangingPunct="0">
      <a:spcBef>
        <a:spcPct val="0"/>
      </a:spcBef>
      <a:spcAft>
        <a:spcPct val="0"/>
      </a:spcAft>
      <a:defRPr sz="2800"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sz="2800"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sz="2800"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sz="2800"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sz="2800" kern="1200">
        <a:solidFill>
          <a:schemeClr val="tx1"/>
        </a:solidFill>
        <a:latin typeface="Calibri" pitchFamily="34" charset="0"/>
        <a:ea typeface="MS PGothic" pitchFamily="34" charset="-128"/>
        <a:cs typeface="+mn-cs"/>
      </a:defRPr>
    </a:lvl5pPr>
    <a:lvl6pPr marL="2286000" algn="l" defTabSz="914400" rtl="0" eaLnBrk="1" latinLnBrk="0" hangingPunct="1">
      <a:defRPr sz="2800" kern="1200">
        <a:solidFill>
          <a:schemeClr val="tx1"/>
        </a:solidFill>
        <a:latin typeface="Calibri" pitchFamily="34" charset="0"/>
        <a:ea typeface="MS PGothic" pitchFamily="34" charset="-128"/>
        <a:cs typeface="+mn-cs"/>
      </a:defRPr>
    </a:lvl6pPr>
    <a:lvl7pPr marL="2743200" algn="l" defTabSz="914400" rtl="0" eaLnBrk="1" latinLnBrk="0" hangingPunct="1">
      <a:defRPr sz="2800" kern="1200">
        <a:solidFill>
          <a:schemeClr val="tx1"/>
        </a:solidFill>
        <a:latin typeface="Calibri" pitchFamily="34" charset="0"/>
        <a:ea typeface="MS PGothic" pitchFamily="34" charset="-128"/>
        <a:cs typeface="+mn-cs"/>
      </a:defRPr>
    </a:lvl7pPr>
    <a:lvl8pPr marL="3200400" algn="l" defTabSz="914400" rtl="0" eaLnBrk="1" latinLnBrk="0" hangingPunct="1">
      <a:defRPr sz="2800" kern="1200">
        <a:solidFill>
          <a:schemeClr val="tx1"/>
        </a:solidFill>
        <a:latin typeface="Calibri" pitchFamily="34" charset="0"/>
        <a:ea typeface="MS PGothic" pitchFamily="34" charset="-128"/>
        <a:cs typeface="+mn-cs"/>
      </a:defRPr>
    </a:lvl8pPr>
    <a:lvl9pPr marL="3657600" algn="l" defTabSz="914400" rtl="0" eaLnBrk="1" latinLnBrk="0" hangingPunct="1">
      <a:defRPr sz="2800" kern="1200">
        <a:solidFill>
          <a:schemeClr val="tx1"/>
        </a:solidFill>
        <a:latin typeface="Calibri"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nx-MBP"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6E6EA"/>
    <a:srgbClr val="FAE2F6"/>
    <a:srgbClr val="170981"/>
    <a:srgbClr val="800000"/>
    <a:srgbClr val="534E2F"/>
    <a:srgbClr val="3B3721"/>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27" autoAdjust="0"/>
  </p:normalViewPr>
  <p:slideViewPr>
    <p:cSldViewPr>
      <p:cViewPr>
        <p:scale>
          <a:sx n="66" d="100"/>
          <a:sy n="66" d="100"/>
        </p:scale>
        <p:origin x="-14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
    </p:cViewPr>
  </p:sorterViewPr>
  <p:notesViewPr>
    <p:cSldViewPr>
      <p:cViewPr varScale="1">
        <p:scale>
          <a:sx n="38" d="100"/>
          <a:sy n="38" d="100"/>
        </p:scale>
        <p:origin x="-1530" y="-72"/>
      </p:cViewPr>
      <p:guideLst>
        <p:guide orient="horz" pos="2929"/>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1-16T23:16:47.458" idx="1">
    <p:pos x="6074" y="1806"/>
    <p:text>Sim(cor)=\frac{cor_{IBM1} \bigcap cor_{RPI1}}{cor_{IBM1} \bigcup cor_{RPI1}}</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defTabSz="931863">
              <a:defRPr sz="1200">
                <a:latin typeface="Times New Roman" pitchFamily="18" charset="0"/>
              </a:defRPr>
            </a:lvl1pPr>
          </a:lstStyle>
          <a:p>
            <a:endParaRPr lang="en-US" dirty="0"/>
          </a:p>
        </p:txBody>
      </p:sp>
      <p:sp>
        <p:nvSpPr>
          <p:cNvPr id="123907" name="Rectangle 3"/>
          <p:cNvSpPr>
            <a:spLocks noGrp="1" noChangeArrowheads="1"/>
          </p:cNvSpPr>
          <p:nvPr>
            <p:ph type="dt" sz="quarter" idx="1"/>
          </p:nvPr>
        </p:nvSpPr>
        <p:spPr bwMode="auto">
          <a:xfrm>
            <a:off x="3898900" y="0"/>
            <a:ext cx="2982913"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863">
              <a:defRPr sz="1200">
                <a:latin typeface="Times New Roman" pitchFamily="18" charset="0"/>
              </a:defRPr>
            </a:lvl1pPr>
          </a:lstStyle>
          <a:p>
            <a:endParaRPr lang="en-US" dirty="0"/>
          </a:p>
        </p:txBody>
      </p:sp>
      <p:sp>
        <p:nvSpPr>
          <p:cNvPr id="123908"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defTabSz="931863">
              <a:defRPr sz="1200">
                <a:latin typeface="Times New Roman" pitchFamily="18" charset="0"/>
              </a:defRPr>
            </a:lvl1pPr>
          </a:lstStyle>
          <a:p>
            <a:endParaRPr lang="en-US" dirty="0"/>
          </a:p>
        </p:txBody>
      </p:sp>
      <p:sp>
        <p:nvSpPr>
          <p:cNvPr id="123909" name="Rectangle 5"/>
          <p:cNvSpPr>
            <a:spLocks noGrp="1" noChangeArrowheads="1"/>
          </p:cNvSpPr>
          <p:nvPr>
            <p:ph type="sldNum" sz="quarter" idx="3"/>
          </p:nvPr>
        </p:nvSpPr>
        <p:spPr bwMode="auto">
          <a:xfrm>
            <a:off x="3898900" y="8831263"/>
            <a:ext cx="2982913"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863">
              <a:defRPr sz="1200">
                <a:latin typeface="Times New Roman" pitchFamily="18" charset="0"/>
              </a:defRPr>
            </a:lvl1pPr>
          </a:lstStyle>
          <a:p>
            <a:fld id="{64980DCF-22FB-4A71-A88B-4541596103D7}" type="slidenum">
              <a:rPr lang="en-US" altLang="en-US"/>
              <a:pPr/>
              <a:t>‹#›</a:t>
            </a:fld>
            <a:endParaRPr lang="en-US" altLang="en-US" dirty="0"/>
          </a:p>
        </p:txBody>
      </p:sp>
    </p:spTree>
    <p:extLst>
      <p:ext uri="{BB962C8B-B14F-4D97-AF65-F5344CB8AC3E}">
        <p14:creationId xmlns:p14="http://schemas.microsoft.com/office/powerpoint/2010/main" val="906210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defTabSz="931863">
              <a:defRPr sz="1200">
                <a:latin typeface="Times New Roman" pitchFamily="18" charset="0"/>
              </a:defRPr>
            </a:lvl1pPr>
          </a:lstStyle>
          <a:p>
            <a:endParaRPr lang="en-US" dirty="0"/>
          </a:p>
        </p:txBody>
      </p:sp>
      <p:sp>
        <p:nvSpPr>
          <p:cNvPr id="13315" name="Rectangle 3"/>
          <p:cNvSpPr>
            <a:spLocks noGrp="1" noChangeArrowheads="1"/>
          </p:cNvSpPr>
          <p:nvPr>
            <p:ph type="dt" idx="1"/>
          </p:nvPr>
        </p:nvSpPr>
        <p:spPr bwMode="auto">
          <a:xfrm>
            <a:off x="3898900" y="0"/>
            <a:ext cx="2982913"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863">
              <a:defRPr sz="1200">
                <a:latin typeface="Times New Roman" pitchFamily="18" charset="0"/>
              </a:defRPr>
            </a:lvl1pPr>
          </a:lstStyle>
          <a:p>
            <a:endParaRPr lang="en-US" dirty="0"/>
          </a:p>
        </p:txBody>
      </p:sp>
      <p:sp>
        <p:nvSpPr>
          <p:cNvPr id="18436" name="Rectangle 4"/>
          <p:cNvSpPr>
            <a:spLocks noGrp="1" noRot="1" noChangeAspect="1" noChangeArrowheads="1" noTextEdit="1"/>
          </p:cNvSpPr>
          <p:nvPr>
            <p:ph type="sldImg" idx="2"/>
          </p:nvPr>
        </p:nvSpPr>
        <p:spPr bwMode="auto">
          <a:xfrm>
            <a:off x="11191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7575" y="4416425"/>
            <a:ext cx="5046663" cy="41830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31263"/>
            <a:ext cx="2982913"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defTabSz="931863">
              <a:defRPr sz="1200">
                <a:latin typeface="Times New Roman" pitchFamily="18" charset="0"/>
              </a:defRPr>
            </a:lvl1pPr>
          </a:lstStyle>
          <a:p>
            <a:endParaRPr lang="en-US" dirty="0"/>
          </a:p>
        </p:txBody>
      </p:sp>
      <p:sp>
        <p:nvSpPr>
          <p:cNvPr id="13319" name="Rectangle 7"/>
          <p:cNvSpPr>
            <a:spLocks noGrp="1" noChangeArrowheads="1"/>
          </p:cNvSpPr>
          <p:nvPr>
            <p:ph type="sldNum" sz="quarter" idx="5"/>
          </p:nvPr>
        </p:nvSpPr>
        <p:spPr bwMode="auto">
          <a:xfrm>
            <a:off x="3898900" y="8831263"/>
            <a:ext cx="2982913"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863">
              <a:defRPr sz="1200">
                <a:latin typeface="Times New Roman" pitchFamily="18" charset="0"/>
              </a:defRPr>
            </a:lvl1pPr>
          </a:lstStyle>
          <a:p>
            <a:fld id="{850D7B56-F583-4F8D-978E-C3D0DAF7ADCA}" type="slidenum">
              <a:rPr lang="en-US" altLang="en-US"/>
              <a:pPr/>
              <a:t>‹#›</a:t>
            </a:fld>
            <a:endParaRPr lang="en-US" altLang="en-US" dirty="0"/>
          </a:p>
        </p:txBody>
      </p:sp>
    </p:spTree>
    <p:extLst>
      <p:ext uri="{BB962C8B-B14F-4D97-AF65-F5344CB8AC3E}">
        <p14:creationId xmlns:p14="http://schemas.microsoft.com/office/powerpoint/2010/main" val="3816050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D7B56-F583-4F8D-978E-C3D0DAF7ADCA}" type="slidenum">
              <a:rPr lang="en-US" altLang="en-US" smtClean="0"/>
              <a:pPr/>
              <a:t>1</a:t>
            </a:fld>
            <a:endParaRPr lang="en-US" altLang="en-US" dirty="0"/>
          </a:p>
        </p:txBody>
      </p:sp>
    </p:spTree>
    <p:extLst>
      <p:ext uri="{BB962C8B-B14F-4D97-AF65-F5344CB8AC3E}">
        <p14:creationId xmlns:p14="http://schemas.microsoft.com/office/powerpoint/2010/main" val="3211015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10</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11</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12</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13</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14</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15</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16</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17</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18</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19</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2</a:t>
            </a:fld>
            <a:endParaRPr lang="en-US" altLang="en-US">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20</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21</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22</a:t>
            </a:fld>
            <a:endParaRPr lang="en-GB" altLang="en-US">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27</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28</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29</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30</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1A11D-A375-4457-A95F-CB659277DCE0}" type="slidenum">
              <a:rPr lang="en-US" smtClean="0"/>
              <a:pPr/>
              <a:t>31</a:t>
            </a:fld>
            <a:endParaRPr lang="en-US" dirty="0"/>
          </a:p>
        </p:txBody>
      </p:sp>
    </p:spTree>
    <p:extLst>
      <p:ext uri="{BB962C8B-B14F-4D97-AF65-F5344CB8AC3E}">
        <p14:creationId xmlns:p14="http://schemas.microsoft.com/office/powerpoint/2010/main" val="2110024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32</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33</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4301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34</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2E10B30-01E1-B142-8B03-ED0F5C797A9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552515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2E10B30-01E1-B142-8B03-ED0F5C797A92}"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552515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10B30-01E1-B142-8B03-ED0F5C797A92}"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552515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10B30-01E1-B142-8B03-ED0F5C797A92}"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552515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10B30-01E1-B142-8B03-ED0F5C797A92}"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552515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10B30-01E1-B142-8B03-ED0F5C797A92}"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552515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2E10B30-01E1-B142-8B03-ED0F5C797A92}"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035994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10B30-01E1-B142-8B03-ED0F5C797A92}"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552515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D7B56-F583-4F8D-978E-C3D0DAF7ADCA}" type="slidenum">
              <a:rPr lang="en-US" altLang="en-US" smtClean="0"/>
              <a:pPr/>
              <a:t>43</a:t>
            </a:fld>
            <a:endParaRPr lang="en-US" altLang="en-US" dirty="0"/>
          </a:p>
        </p:txBody>
      </p:sp>
    </p:spTree>
    <p:extLst>
      <p:ext uri="{BB962C8B-B14F-4D97-AF65-F5344CB8AC3E}">
        <p14:creationId xmlns:p14="http://schemas.microsoft.com/office/powerpoint/2010/main" val="1005157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4</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xfrm>
            <a:off x="1120775" y="695325"/>
            <a:ext cx="4645025" cy="3484563"/>
          </a:xfrm>
          <a:noFill/>
          <a:ln>
            <a:solidFill>
              <a:srgbClr val="000000"/>
            </a:solidFill>
            <a:miter lim="800000"/>
            <a:headEnd/>
            <a:tailEnd/>
          </a:ln>
        </p:spPr>
      </p:sp>
      <p:sp>
        <p:nvSpPr>
          <p:cNvPr id="83971" name="Rectangle 3"/>
          <p:cNvSpPr>
            <a:spLocks noGrp="1"/>
          </p:cNvSpPr>
          <p:nvPr>
            <p:ph type="body" idx="1"/>
          </p:nvPr>
        </p:nvSpPr>
        <p:spPr bwMode="auto">
          <a:xfrm>
            <a:off x="917576" y="4414179"/>
            <a:ext cx="5046663" cy="4184993"/>
          </a:xfrm>
          <a:noFill/>
        </p:spPr>
        <p:txBody>
          <a:bodyPr wrap="square" numCol="1" anchor="t" anchorCtr="0" compatLnSpc="1">
            <a:prstTxWarp prst="textNoShape">
              <a:avLst/>
            </a:prstTxWarp>
          </a:bodyPr>
          <a:lstStyle/>
          <a:p>
            <a:endParaRPr lang="zh-CN" altLang="en-US" dirty="0" smtClean="0"/>
          </a:p>
        </p:txBody>
      </p:sp>
    </p:spTree>
    <p:extLst>
      <p:ext uri="{BB962C8B-B14F-4D97-AF65-F5344CB8AC3E}">
        <p14:creationId xmlns:p14="http://schemas.microsoft.com/office/powerpoint/2010/main" val="3435113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D7B56-F583-4F8D-978E-C3D0DAF7ADCA}" type="slidenum">
              <a:rPr lang="en-US" altLang="en-US" smtClean="0"/>
              <a:pPr/>
              <a:t>45</a:t>
            </a:fld>
            <a:endParaRPr lang="en-US" altLang="en-US" dirty="0"/>
          </a:p>
        </p:txBody>
      </p:sp>
    </p:spTree>
    <p:extLst>
      <p:ext uri="{BB962C8B-B14F-4D97-AF65-F5344CB8AC3E}">
        <p14:creationId xmlns:p14="http://schemas.microsoft.com/office/powerpoint/2010/main" val="1442185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10B30-01E1-B142-8B03-ED0F5C797A92}"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34539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47</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F71B-4773-42E4-A68F-BBB22E50BD66}" type="slidenum">
              <a:rPr lang="en-US" altLang="en-US" smtClean="0">
                <a:solidFill>
                  <a:prstClr val="black"/>
                </a:solidFill>
              </a:rPr>
              <a:pPr/>
              <a:t>48</a:t>
            </a:fld>
            <a:endParaRPr lang="en-US" altLang="en-US" dirty="0">
              <a:solidFill>
                <a:prstClr val="black"/>
              </a:solidFill>
            </a:endParaRPr>
          </a:p>
        </p:txBody>
      </p:sp>
    </p:spTree>
    <p:extLst>
      <p:ext uri="{BB962C8B-B14F-4D97-AF65-F5344CB8AC3E}">
        <p14:creationId xmlns:p14="http://schemas.microsoft.com/office/powerpoint/2010/main" val="3734254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CEE6B2-AFFB-42DB-B2BE-842332E38D39}" type="slidenum">
              <a:rPr lang="en-US">
                <a:solidFill>
                  <a:prstClr val="black"/>
                </a:solidFill>
              </a:rPr>
              <a:pPr/>
              <a:t>49</a:t>
            </a:fld>
            <a:endParaRPr lang="en-US" dirty="0">
              <a:solidFill>
                <a:prstClr val="black"/>
              </a:solidFill>
            </a:endParaRPr>
          </a:p>
        </p:txBody>
      </p:sp>
      <p:sp>
        <p:nvSpPr>
          <p:cNvPr id="504834" name="Rectangle 2"/>
          <p:cNvSpPr>
            <a:spLocks noGrp="1" noRot="1" noChangeAspect="1" noChangeArrowheads="1" noTextEdit="1"/>
          </p:cNvSpPr>
          <p:nvPr>
            <p:ph type="sldImg"/>
          </p:nvPr>
        </p:nvSpPr>
        <p:spPr>
          <a:xfrm>
            <a:off x="1119188" y="696913"/>
            <a:ext cx="4648200" cy="3486150"/>
          </a:xfrm>
          <a:ln/>
        </p:spPr>
      </p:sp>
      <p:sp>
        <p:nvSpPr>
          <p:cNvPr id="504835" name="Rectangle 3"/>
          <p:cNvSpPr>
            <a:spLocks noGrp="1" noChangeArrowheads="1"/>
          </p:cNvSpPr>
          <p:nvPr>
            <p:ph type="body" idx="1"/>
          </p:nvPr>
        </p:nvSpPr>
        <p:spPr/>
        <p:txBody>
          <a:bodyPr/>
          <a:lstStyle/>
          <a:p>
            <a:pPr>
              <a:lnSpc>
                <a:spcPct val="80000"/>
              </a:lnSpc>
              <a:spcBef>
                <a:spcPct val="20000"/>
              </a:spcBef>
              <a:buClr>
                <a:schemeClr val="accent1"/>
              </a:buClr>
              <a:buSzPct val="65000"/>
              <a:buFont typeface="Wingdings" pitchFamily="2" charset="2"/>
              <a:buNone/>
            </a:pPr>
            <a:endParaRPr lang="zh-CN" altLang="en-US"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CEE6B2-AFFB-42DB-B2BE-842332E38D39}" type="slidenum">
              <a:rPr lang="en-US">
                <a:solidFill>
                  <a:prstClr val="black"/>
                </a:solidFill>
              </a:rPr>
              <a:pPr/>
              <a:t>5</a:t>
            </a:fld>
            <a:endParaRPr lang="en-US" dirty="0">
              <a:solidFill>
                <a:prstClr val="black"/>
              </a:solidFill>
            </a:endParaRPr>
          </a:p>
        </p:txBody>
      </p:sp>
      <p:sp>
        <p:nvSpPr>
          <p:cNvPr id="504834" name="Rectangle 2"/>
          <p:cNvSpPr>
            <a:spLocks noGrp="1" noRot="1" noChangeAspect="1" noChangeArrowheads="1" noTextEdit="1"/>
          </p:cNvSpPr>
          <p:nvPr>
            <p:ph type="sldImg"/>
          </p:nvPr>
        </p:nvSpPr>
        <p:spPr>
          <a:xfrm>
            <a:off x="1119188" y="696913"/>
            <a:ext cx="4648200" cy="3486150"/>
          </a:xfrm>
          <a:ln/>
        </p:spPr>
      </p:sp>
      <p:sp>
        <p:nvSpPr>
          <p:cNvPr id="504835" name="Rectangle 3"/>
          <p:cNvSpPr>
            <a:spLocks noGrp="1" noChangeArrowheads="1"/>
          </p:cNvSpPr>
          <p:nvPr>
            <p:ph type="body" idx="1"/>
          </p:nvPr>
        </p:nvSpPr>
        <p:spPr/>
        <p:txBody>
          <a:bodyPr/>
          <a:lstStyle/>
          <a:p>
            <a:pPr>
              <a:lnSpc>
                <a:spcPct val="80000"/>
              </a:lnSpc>
              <a:spcBef>
                <a:spcPct val="20000"/>
              </a:spcBef>
              <a:buClr>
                <a:schemeClr val="accent1"/>
              </a:buClr>
              <a:buSzPct val="65000"/>
              <a:buFont typeface="Wingdings" pitchFamily="2" charset="2"/>
              <a:buNone/>
            </a:pPr>
            <a:endParaRPr lang="zh-CN" altLang="en-US"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6</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CEE6B2-AFFB-42DB-B2BE-842332E38D39}" type="slidenum">
              <a:rPr lang="en-US">
                <a:solidFill>
                  <a:prstClr val="black"/>
                </a:solidFill>
              </a:rPr>
              <a:pPr/>
              <a:t>7</a:t>
            </a:fld>
            <a:endParaRPr lang="en-US" dirty="0">
              <a:solidFill>
                <a:prstClr val="black"/>
              </a:solidFill>
            </a:endParaRPr>
          </a:p>
        </p:txBody>
      </p:sp>
      <p:sp>
        <p:nvSpPr>
          <p:cNvPr id="504834" name="Rectangle 2"/>
          <p:cNvSpPr>
            <a:spLocks noGrp="1" noRot="1" noChangeAspect="1" noChangeArrowheads="1" noTextEdit="1"/>
          </p:cNvSpPr>
          <p:nvPr>
            <p:ph type="sldImg"/>
          </p:nvPr>
        </p:nvSpPr>
        <p:spPr>
          <a:xfrm>
            <a:off x="1119188" y="696913"/>
            <a:ext cx="4648200" cy="3486150"/>
          </a:xfrm>
          <a:ln/>
        </p:spPr>
      </p:sp>
      <p:sp>
        <p:nvSpPr>
          <p:cNvPr id="504835" name="Rectangle 3"/>
          <p:cNvSpPr>
            <a:spLocks noGrp="1" noChangeArrowheads="1"/>
          </p:cNvSpPr>
          <p:nvPr>
            <p:ph type="body" idx="1"/>
          </p:nvPr>
        </p:nvSpPr>
        <p:spPr/>
        <p:txBody>
          <a:bodyPr/>
          <a:lstStyle/>
          <a:p>
            <a:pPr>
              <a:lnSpc>
                <a:spcPct val="80000"/>
              </a:lnSpc>
              <a:spcBef>
                <a:spcPct val="20000"/>
              </a:spcBef>
              <a:buClr>
                <a:schemeClr val="accent1"/>
              </a:buClr>
              <a:buSzPct val="65000"/>
              <a:buFont typeface="Wingdings" pitchFamily="2" charset="2"/>
              <a:buNone/>
            </a:pPr>
            <a:endParaRPr lang="zh-CN" altLang="en-US" sz="1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8</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9</a:t>
            </a:fld>
            <a:endParaRPr lang="en-GB" altLang="en-US" dirty="0">
              <a:solidFill>
                <a:prstClr val="black"/>
              </a:solidFill>
            </a:endParaRPr>
          </a:p>
        </p:txBody>
      </p:sp>
    </p:spTree>
    <p:extLst>
      <p:ext uri="{BB962C8B-B14F-4D97-AF65-F5344CB8AC3E}">
        <p14:creationId xmlns:p14="http://schemas.microsoft.com/office/powerpoint/2010/main" val="112671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2" name="Rectangle 2"/>
          <p:cNvSpPr>
            <a:spLocks noGrp="1"/>
          </p:cNvSpPr>
          <p:nvPr/>
        </p:nvSpPr>
        <p:spPr bwMode="auto">
          <a:xfrm>
            <a:off x="0" y="115888"/>
            <a:ext cx="9144000" cy="720725"/>
          </a:xfrm>
          <a:prstGeom prst="rect">
            <a:avLst/>
          </a:prstGeom>
          <a:noFill/>
          <a:ln w="9525">
            <a:noFill/>
            <a:miter lim="800000"/>
            <a:headEnd/>
            <a:tailEnd/>
          </a:ln>
        </p:spPr>
        <p:txBody>
          <a:bodyPr anchor="ctr"/>
          <a:lstStyle/>
          <a:p>
            <a:pPr algn="ctr"/>
            <a:endParaRPr lang="en-US" sz="4400" b="1" dirty="0">
              <a:solidFill>
                <a:srgbClr val="170981"/>
              </a:solidFill>
            </a:endParaRPr>
          </a:p>
        </p:txBody>
      </p:sp>
      <p:sp>
        <p:nvSpPr>
          <p:cNvPr id="3" name="Rectangle 3"/>
          <p:cNvSpPr>
            <a:spLocks noGrp="1"/>
          </p:cNvSpPr>
          <p:nvPr/>
        </p:nvSpPr>
        <p:spPr bwMode="auto">
          <a:xfrm>
            <a:off x="228600" y="1133475"/>
            <a:ext cx="8667750" cy="5419725"/>
          </a:xfrm>
          <a:prstGeom prst="rect">
            <a:avLst/>
          </a:prstGeom>
          <a:noFill/>
          <a:ln w="9525">
            <a:noFill/>
            <a:miter lim="800000"/>
            <a:headEnd/>
            <a:tailEnd/>
          </a:ln>
        </p:spPr>
        <p:txBody>
          <a:bodyPr/>
          <a:lstStyle/>
          <a:p>
            <a:pPr marL="342900" indent="-342900">
              <a:spcBef>
                <a:spcPct val="20000"/>
              </a:spcBef>
              <a:buClr>
                <a:srgbClr val="170981"/>
              </a:buClr>
              <a:buSzPct val="80000"/>
              <a:buFont typeface="Wingdings" pitchFamily="2" charset="2"/>
              <a:buChar char="§"/>
            </a:pPr>
            <a:endParaRPr lang="en-US" sz="2400" dirty="0"/>
          </a:p>
        </p:txBody>
      </p:sp>
    </p:spTree>
    <p:extLst>
      <p:ext uri="{BB962C8B-B14F-4D97-AF65-F5344CB8AC3E}">
        <p14:creationId xmlns:p14="http://schemas.microsoft.com/office/powerpoint/2010/main" val="311858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灯片编号占位符 5"/>
          <p:cNvSpPr>
            <a:spLocks noGrp="1"/>
          </p:cNvSpPr>
          <p:nvPr>
            <p:ph type="sldNum" sz="quarter" idx="10"/>
          </p:nvPr>
        </p:nvSpPr>
        <p:spPr/>
        <p:txBody>
          <a:bodyPr/>
          <a:lstStyle>
            <a:lvl1pPr>
              <a:defRPr/>
            </a:lvl1pPr>
          </a:lstStyle>
          <a:p>
            <a:pPr>
              <a:defRPr/>
            </a:pPr>
            <a:fld id="{F83933F0-8E98-4F76-9132-5188D64ECCF6}"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1933831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11" name="TextBox 10"/>
          <p:cNvSpPr txBox="1"/>
          <p:nvPr userDrawn="1"/>
        </p:nvSpPr>
        <p:spPr>
          <a:xfrm>
            <a:off x="1782269" y="1109505"/>
            <a:ext cx="792555"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FY13</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FY12</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FY11</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dirty="0"/>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tabLst>
                <a:tab pos="2455863" algn="l"/>
              </a:tabLst>
            </a:pPr>
            <a:r>
              <a:rPr lang="en-US" sz="1000" dirty="0" smtClean="0">
                <a:solidFill>
                  <a:prstClr val="white"/>
                </a:solidFill>
                <a:ea typeface="Tahoma" pitchFamily="34" charset="0"/>
                <a:cs typeface="Tahoma" pitchFamily="34" charset="0"/>
              </a:rPr>
              <a:t>PERFORMER:	</a:t>
            </a:r>
            <a:endParaRPr lang="en-US" sz="100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PERFORMERS</a:t>
            </a:r>
            <a:endParaRPr lang="en-US" sz="1200" b="1" dirty="0">
              <a:solidFill>
                <a:prstClr val="black"/>
              </a:solidFill>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eaLnBrk="1" fontAlgn="auto" hangingPunct="1">
              <a:spcBef>
                <a:spcPts val="0"/>
              </a:spcBef>
              <a:spcAft>
                <a:spcPts val="0"/>
              </a:spcAft>
              <a:tabLst>
                <a:tab pos="2455863" algn="l"/>
              </a:tabLst>
              <a:defRPr/>
            </a:pPr>
            <a:r>
              <a:rPr lang="en-US" sz="1000" dirty="0" smtClean="0">
                <a:solidFill>
                  <a:prstClr val="white"/>
                </a:solidFill>
                <a:latin typeface="Tahoma" pitchFamily="34" charset="0"/>
                <a:ea typeface="Tahoma" pitchFamily="34" charset="0"/>
                <a:cs typeface="Tahoma" pitchFamily="34" charset="0"/>
              </a:rPr>
              <a:t>LOCATION:</a:t>
            </a:r>
            <a:endParaRPr lang="en-US" sz="1000" dirty="0">
              <a:solidFill>
                <a:prstClr val="white"/>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9257320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PE:</a:t>
            </a:r>
            <a:endParaRPr lang="en-US" sz="900" dirty="0">
              <a:solidFill>
                <a:prstClr val="black"/>
              </a:solidFill>
              <a:latin typeface="Tahoma"/>
            </a:endParaRPr>
          </a:p>
        </p:txBody>
      </p:sp>
      <p:sp>
        <p:nvSpPr>
          <p:cNvPr id="11" name="TextBox 10"/>
          <p:cNvSpPr txBox="1"/>
          <p:nvPr userDrawn="1"/>
        </p:nvSpPr>
        <p:spPr>
          <a:xfrm>
            <a:off x="2215265" y="1124894"/>
            <a:ext cx="792555"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PROJECT:</a:t>
            </a:r>
            <a:endParaRPr lang="en-US" sz="900" dirty="0">
              <a:solidFill>
                <a:prstClr val="black"/>
              </a:solidFill>
              <a:latin typeface="Tahoma"/>
            </a:endParaRP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RDDS PG #:</a:t>
            </a:r>
            <a:endParaRPr lang="en-US" sz="900" dirty="0">
              <a:solidFill>
                <a:prstClr val="black"/>
              </a:solidFill>
              <a:latin typeface="Tahoma"/>
            </a:endParaRP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FY13</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FY12</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FY11</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dirty="0"/>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tabLst>
                <a:tab pos="2455863" algn="l"/>
              </a:tabLst>
            </a:pPr>
            <a:r>
              <a:rPr lang="en-US" sz="1000" dirty="0" smtClean="0">
                <a:solidFill>
                  <a:prstClr val="white"/>
                </a:solidFill>
                <a:ea typeface="Tahoma" pitchFamily="34" charset="0"/>
                <a:cs typeface="Tahoma" pitchFamily="34" charset="0"/>
              </a:rPr>
              <a:t>PERFORMER:	</a:t>
            </a:r>
            <a:endParaRPr lang="en-US" sz="100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PERFORMERS</a:t>
            </a:r>
            <a:endParaRPr lang="en-US" sz="1200" b="1" dirty="0">
              <a:solidFill>
                <a:prstClr val="black"/>
              </a:solidFill>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eaLnBrk="1" fontAlgn="auto" hangingPunct="1">
              <a:spcBef>
                <a:spcPts val="0"/>
              </a:spcBef>
              <a:spcAft>
                <a:spcPts val="0"/>
              </a:spcAft>
              <a:tabLst>
                <a:tab pos="2455863" algn="l"/>
              </a:tabLst>
              <a:defRPr/>
            </a:pPr>
            <a:r>
              <a:rPr lang="en-US" sz="1000" dirty="0" smtClean="0">
                <a:solidFill>
                  <a:prstClr val="white"/>
                </a:solidFill>
                <a:latin typeface="Tahoma" pitchFamily="34" charset="0"/>
                <a:ea typeface="Tahoma" pitchFamily="34" charset="0"/>
                <a:cs typeface="Tahoma" pitchFamily="34" charset="0"/>
              </a:rPr>
              <a:t>LOCATION:</a:t>
            </a:r>
            <a:endParaRPr lang="en-US" sz="1000" dirty="0">
              <a:solidFill>
                <a:prstClr val="white"/>
              </a:solidFill>
              <a:latin typeface="Tahoma" pitchFamily="34" charset="0"/>
              <a:ea typeface="Tahoma" pitchFamily="34" charset="0"/>
              <a:cs typeface="Tahoma" pitchFamily="34" charset="0"/>
            </a:endParaRP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68440503"/>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13" name="TextBox 12"/>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16"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29"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
        <p:nvSpPr>
          <p:cNvPr id="30" name="Rectangle 2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1" name="TextBox 30"/>
          <p:cNvSpPr txBox="1"/>
          <p:nvPr userDrawn="1"/>
        </p:nvSpPr>
        <p:spPr>
          <a:xfrm>
            <a:off x="8041822" y="197126"/>
            <a:ext cx="949780" cy="261610"/>
          </a:xfrm>
          <a:prstGeom prst="rect">
            <a:avLst/>
          </a:prstGeom>
          <a:noFill/>
        </p:spPr>
        <p:txBody>
          <a:bodyPr wrap="square" rtlCol="0">
            <a:spAutoFit/>
          </a:bodyPr>
          <a:lstStyle/>
          <a:p>
            <a:pPr algn="ctr" eaLnBrk="1" fontAlgn="auto" hangingPunct="1">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Concept</a:t>
            </a:r>
            <a:endParaRPr lang="en-US" sz="1100" dirty="0">
              <a:solidFill>
                <a:prstClr val="black"/>
              </a:solidFill>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28578" y="1100945"/>
            <a:ext cx="623887"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37" name="TextBox 36"/>
          <p:cNvSpPr txBox="1"/>
          <p:nvPr userDrawn="1"/>
        </p:nvSpPr>
        <p:spPr>
          <a:xfrm>
            <a:off x="1044045" y="110094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38" name="TextBox 37"/>
          <p:cNvSpPr txBox="1"/>
          <p:nvPr userDrawn="1"/>
        </p:nvSpPr>
        <p:spPr>
          <a:xfrm>
            <a:off x="2257426" y="110094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39"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40"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1"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2"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5" name="TextBox 44"/>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FY13</a:t>
            </a:r>
          </a:p>
        </p:txBody>
      </p:sp>
      <p:sp>
        <p:nvSpPr>
          <p:cNvPr id="46" name="TextBox 45"/>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FY12</a:t>
            </a:r>
          </a:p>
        </p:txBody>
      </p:sp>
      <p:sp>
        <p:nvSpPr>
          <p:cNvPr id="47" name="TextBox 46"/>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FY11</a:t>
            </a:r>
          </a:p>
        </p:txBody>
      </p:sp>
      <p:sp>
        <p:nvSpPr>
          <p:cNvPr id="48" name="TextBox 47"/>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50" name="TextBox 49"/>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52" name="Straight Connector 5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52"/>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4"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2"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1" name="Straight Connector 5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300483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0" name="Rectangle 2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1" name="TextBox 30"/>
          <p:cNvSpPr txBox="1"/>
          <p:nvPr userDrawn="1"/>
        </p:nvSpPr>
        <p:spPr>
          <a:xfrm>
            <a:off x="8041822" y="197128"/>
            <a:ext cx="949780" cy="261610"/>
          </a:xfrm>
          <a:prstGeom prst="rect">
            <a:avLst/>
          </a:prstGeom>
          <a:noFill/>
        </p:spPr>
        <p:txBody>
          <a:bodyPr wrap="square" rtlCol="0">
            <a:spAutoFit/>
          </a:bodyPr>
          <a:lstStyle/>
          <a:p>
            <a:pPr algn="ctr" eaLnBrk="1" fontAlgn="auto" hangingPunct="1">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Prototype</a:t>
            </a:r>
            <a:endParaRPr lang="en-US" sz="1100" dirty="0">
              <a:solidFill>
                <a:prstClr val="black"/>
              </a:solidFill>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773386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0" name="Rectangle 2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1" name="TextBox 30"/>
          <p:cNvSpPr txBox="1"/>
          <p:nvPr userDrawn="1"/>
        </p:nvSpPr>
        <p:spPr>
          <a:xfrm>
            <a:off x="7968346" y="123651"/>
            <a:ext cx="1102180" cy="415498"/>
          </a:xfrm>
          <a:prstGeom prst="rect">
            <a:avLst/>
          </a:prstGeom>
          <a:noFill/>
        </p:spPr>
        <p:txBody>
          <a:bodyPr wrap="square" rtlCol="0">
            <a:spAutoFit/>
          </a:bodyPr>
          <a:lstStyle/>
          <a:p>
            <a:pPr algn="ctr" eaLnBrk="1" fontAlgn="auto" hangingPunct="1">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Field</a:t>
            </a:r>
          </a:p>
          <a:p>
            <a:pPr algn="ctr" eaLnBrk="1" fontAlgn="auto" hangingPunct="1">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Demonstration</a:t>
            </a:r>
            <a:endParaRPr lang="en-US" sz="1050" dirty="0">
              <a:solidFill>
                <a:prstClr val="black"/>
              </a:solidFill>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2793728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6" name="Rectangle 35"/>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7" name="TextBox 36"/>
          <p:cNvSpPr txBox="1"/>
          <p:nvPr userDrawn="1"/>
        </p:nvSpPr>
        <p:spPr>
          <a:xfrm>
            <a:off x="8041822" y="197126"/>
            <a:ext cx="949780" cy="261610"/>
          </a:xfrm>
          <a:prstGeom prst="rect">
            <a:avLst/>
          </a:prstGeom>
          <a:noFill/>
        </p:spPr>
        <p:txBody>
          <a:bodyPr wrap="square" rtlCol="0">
            <a:spAutoFit/>
          </a:bodyPr>
          <a:lstStyle/>
          <a:p>
            <a:pPr algn="ctr" eaLnBrk="1" fontAlgn="auto" hangingPunct="1">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Concept</a:t>
            </a:r>
            <a:endParaRPr lang="en-US" sz="1100" dirty="0">
              <a:solidFill>
                <a:prstClr val="black"/>
              </a:solidFill>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4707721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6" name="Rectangle 35"/>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7" name="TextBox 36"/>
          <p:cNvSpPr txBox="1"/>
          <p:nvPr userDrawn="1"/>
        </p:nvSpPr>
        <p:spPr>
          <a:xfrm>
            <a:off x="8041822" y="197128"/>
            <a:ext cx="949780" cy="261610"/>
          </a:xfrm>
          <a:prstGeom prst="rect">
            <a:avLst/>
          </a:prstGeom>
          <a:noFill/>
        </p:spPr>
        <p:txBody>
          <a:bodyPr wrap="square" rtlCol="0">
            <a:spAutoFit/>
          </a:bodyPr>
          <a:lstStyle/>
          <a:p>
            <a:pPr algn="ctr" eaLnBrk="1" fontAlgn="auto" hangingPunct="1">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Prototype</a:t>
            </a:r>
            <a:endParaRPr lang="en-US" sz="1100" dirty="0">
              <a:solidFill>
                <a:prstClr val="black"/>
              </a:solidFill>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4177587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6" name="Rectangle 35"/>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7" name="TextBox 36"/>
          <p:cNvSpPr txBox="1"/>
          <p:nvPr userDrawn="1"/>
        </p:nvSpPr>
        <p:spPr>
          <a:xfrm>
            <a:off x="7968346" y="123651"/>
            <a:ext cx="1102180" cy="415498"/>
          </a:xfrm>
          <a:prstGeom prst="rect">
            <a:avLst/>
          </a:prstGeom>
          <a:noFill/>
        </p:spPr>
        <p:txBody>
          <a:bodyPr wrap="square" rtlCol="0">
            <a:spAutoFit/>
          </a:bodyPr>
          <a:lstStyle/>
          <a:p>
            <a:pPr algn="ctr" eaLnBrk="1" fontAlgn="auto" hangingPunct="1">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Field</a:t>
            </a:r>
          </a:p>
          <a:p>
            <a:pPr algn="ctr" eaLnBrk="1" fontAlgn="auto" hangingPunct="1">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Demonstration</a:t>
            </a:r>
            <a:endParaRPr lang="en-US" sz="1050" dirty="0">
              <a:solidFill>
                <a:prstClr val="black"/>
              </a:solidFill>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eaLnBrk="1" fontAlgn="auto" hangingPunct="1">
              <a:spcBef>
                <a:spcPts val="0"/>
              </a:spcBef>
              <a:spcAft>
                <a:spcPts val="0"/>
              </a:spcAft>
            </a:pPr>
            <a:r>
              <a:rPr lang="en-US" sz="900" dirty="0" smtClean="0">
                <a:solidFill>
                  <a:prstClr val="black"/>
                </a:solidFill>
                <a:latin typeface="Tahoma"/>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41568054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0" name="Rectangle 3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41" name="TextBox 40"/>
          <p:cNvSpPr txBox="1"/>
          <p:nvPr userDrawn="1"/>
        </p:nvSpPr>
        <p:spPr>
          <a:xfrm>
            <a:off x="8041822" y="197126"/>
            <a:ext cx="949780" cy="261610"/>
          </a:xfrm>
          <a:prstGeom prst="rect">
            <a:avLst/>
          </a:prstGeom>
          <a:noFill/>
        </p:spPr>
        <p:txBody>
          <a:bodyPr wrap="square" rtlCol="0">
            <a:spAutoFit/>
          </a:bodyPr>
          <a:lstStyle/>
          <a:p>
            <a:pPr algn="ctr" eaLnBrk="1" fontAlgn="auto" hangingPunct="1">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Concept</a:t>
            </a:r>
            <a:endParaRPr lang="en-US" sz="1100" dirty="0">
              <a:solidFill>
                <a:prstClr val="black"/>
              </a:solidFill>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PE:</a:t>
            </a:r>
            <a:endParaRPr lang="en-US" sz="900" dirty="0">
              <a:solidFill>
                <a:prstClr val="black"/>
              </a:solidFill>
              <a:latin typeface="Tahoma"/>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PROJECT:</a:t>
            </a:r>
            <a:endParaRPr lang="en-US" sz="900" dirty="0">
              <a:solidFill>
                <a:prstClr val="black"/>
              </a:solidFill>
              <a:latin typeface="Tahoma"/>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RDDS PG #:</a:t>
            </a:r>
            <a:endParaRPr lang="en-US" sz="900" dirty="0">
              <a:solidFill>
                <a:prstClr val="black"/>
              </a:solidFill>
              <a:latin typeface="Tahoma"/>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41366127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0" name="Rectangle 3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41" name="TextBox 40"/>
          <p:cNvSpPr txBox="1"/>
          <p:nvPr userDrawn="1"/>
        </p:nvSpPr>
        <p:spPr>
          <a:xfrm>
            <a:off x="8041822" y="197128"/>
            <a:ext cx="949780" cy="261610"/>
          </a:xfrm>
          <a:prstGeom prst="rect">
            <a:avLst/>
          </a:prstGeom>
          <a:noFill/>
        </p:spPr>
        <p:txBody>
          <a:bodyPr wrap="square" rtlCol="0">
            <a:spAutoFit/>
          </a:bodyPr>
          <a:lstStyle/>
          <a:p>
            <a:pPr algn="ctr" eaLnBrk="1" fontAlgn="auto" hangingPunct="1">
              <a:spcBef>
                <a:spcPts val="0"/>
              </a:spcBef>
              <a:spcAft>
                <a:spcPts val="0"/>
              </a:spcAft>
            </a:pPr>
            <a:r>
              <a:rPr lang="en-US" sz="1100" dirty="0" smtClean="0">
                <a:solidFill>
                  <a:prstClr val="black"/>
                </a:solidFill>
                <a:latin typeface="Tahoma" pitchFamily="34" charset="0"/>
                <a:ea typeface="Tahoma" pitchFamily="34" charset="0"/>
                <a:cs typeface="Tahoma" pitchFamily="34" charset="0"/>
              </a:rPr>
              <a:t>Prototype</a:t>
            </a:r>
            <a:endParaRPr lang="en-US" sz="1100" dirty="0">
              <a:solidFill>
                <a:prstClr val="black"/>
              </a:solidFill>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PE:</a:t>
            </a:r>
            <a:endParaRPr lang="en-US" sz="900" dirty="0">
              <a:solidFill>
                <a:prstClr val="black"/>
              </a:solidFill>
              <a:latin typeface="Tahoma"/>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PROJECT:</a:t>
            </a:r>
            <a:endParaRPr lang="en-US" sz="900" dirty="0">
              <a:solidFill>
                <a:prstClr val="black"/>
              </a:solidFill>
              <a:latin typeface="Tahoma"/>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RDDS PG #:</a:t>
            </a:r>
            <a:endParaRPr lang="en-US" sz="900" dirty="0">
              <a:solidFill>
                <a:prstClr val="black"/>
              </a:solidFill>
              <a:latin typeface="Tahoma"/>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5919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p:txBody>
          <a:bodyPr/>
          <a:lstStyle>
            <a:lvl1pPr>
              <a:defRPr/>
            </a:lvl1pPr>
          </a:lstStyle>
          <a:p>
            <a:pPr>
              <a:defRPr/>
            </a:pPr>
            <a:fld id="{9522F93D-2EE1-4FA9-8EE1-CC9339DBDD23}"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8308716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0" name="Rectangle 3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41" name="TextBox 40"/>
          <p:cNvSpPr txBox="1"/>
          <p:nvPr userDrawn="1"/>
        </p:nvSpPr>
        <p:spPr>
          <a:xfrm>
            <a:off x="7968346" y="123651"/>
            <a:ext cx="1102180" cy="415498"/>
          </a:xfrm>
          <a:prstGeom prst="rect">
            <a:avLst/>
          </a:prstGeom>
          <a:noFill/>
        </p:spPr>
        <p:txBody>
          <a:bodyPr wrap="square" rtlCol="0">
            <a:spAutoFit/>
          </a:bodyPr>
          <a:lstStyle/>
          <a:p>
            <a:pPr algn="ctr" eaLnBrk="1" fontAlgn="auto" hangingPunct="1">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Field</a:t>
            </a:r>
          </a:p>
          <a:p>
            <a:pPr algn="ctr" eaLnBrk="1" fontAlgn="auto" hangingPunct="1">
              <a:spcBef>
                <a:spcPts val="0"/>
              </a:spcBef>
              <a:spcAft>
                <a:spcPts val="0"/>
              </a:spcAft>
            </a:pPr>
            <a:r>
              <a:rPr lang="en-US" sz="1050" dirty="0" smtClean="0">
                <a:solidFill>
                  <a:prstClr val="black"/>
                </a:solidFill>
                <a:latin typeface="Tahoma" pitchFamily="34" charset="0"/>
                <a:ea typeface="Tahoma" pitchFamily="34" charset="0"/>
                <a:cs typeface="Tahoma" pitchFamily="34" charset="0"/>
              </a:rPr>
              <a:t>Demonstration</a:t>
            </a:r>
            <a:endParaRPr lang="en-US" sz="1050" dirty="0">
              <a:solidFill>
                <a:prstClr val="black"/>
              </a:solidFill>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DIRO UPDATE/ISSUES</a:t>
            </a:r>
            <a:endParaRPr lang="en-US" sz="1200" b="1" dirty="0">
              <a:solidFill>
                <a:prstClr val="black"/>
              </a:solidFill>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PE:</a:t>
            </a:r>
            <a:endParaRPr lang="en-US" sz="900" dirty="0">
              <a:solidFill>
                <a:prstClr val="black"/>
              </a:solidFill>
              <a:latin typeface="Tahoma"/>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PROJECT:</a:t>
            </a:r>
            <a:endParaRPr lang="en-US" sz="900" dirty="0">
              <a:solidFill>
                <a:prstClr val="black"/>
              </a:solidFill>
              <a:latin typeface="Tahoma"/>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pPr eaLnBrk="1" fontAlgn="auto" hangingPunct="1">
              <a:spcBef>
                <a:spcPts val="0"/>
              </a:spcBef>
              <a:spcAft>
                <a:spcPts val="0"/>
              </a:spcAft>
            </a:pPr>
            <a:r>
              <a:rPr lang="en-US" sz="900" dirty="0" smtClean="0">
                <a:solidFill>
                  <a:prstClr val="black"/>
                </a:solidFill>
                <a:latin typeface="Tahoma"/>
              </a:rPr>
              <a:t>RDDS PG #:</a:t>
            </a:r>
            <a:endParaRPr lang="en-US" sz="900" dirty="0">
              <a:solidFill>
                <a:prstClr val="black"/>
              </a:solidFill>
              <a:latin typeface="Tahoma"/>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eaLnBrk="1" fontAlgn="auto" hangingPunct="1">
              <a:spcBef>
                <a:spcPts val="0"/>
              </a:spcBef>
              <a:spcAft>
                <a:spcPts val="0"/>
              </a:spcAft>
            </a:pPr>
            <a:r>
              <a:rPr lang="en-US" sz="800" dirty="0" smtClean="0">
                <a:solidFill>
                  <a:prstClr val="black"/>
                </a:solidFill>
                <a:latin typeface="Tahoma"/>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6073103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dirty="0"/>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23597797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1901435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9680332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5824420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21848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3730971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898727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39465135"/>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467382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灯片编号占位符 5"/>
          <p:cNvSpPr>
            <a:spLocks noGrp="1"/>
          </p:cNvSpPr>
          <p:nvPr>
            <p:ph type="sldNum" sz="quarter" idx="10"/>
          </p:nvPr>
        </p:nvSpPr>
        <p:spPr/>
        <p:txBody>
          <a:bodyPr/>
          <a:lstStyle>
            <a:lvl1pPr>
              <a:defRPr/>
            </a:lvl1pPr>
          </a:lstStyle>
          <a:p>
            <a:pPr>
              <a:defRPr/>
            </a:pPr>
            <a:fld id="{967A6DA4-2490-42F7-875B-5B98B1187D41}"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2442316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184628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59266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9270572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7800251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80571315"/>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046511"/>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741489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405654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81000" y="1600200"/>
            <a:ext cx="8382000" cy="1295400"/>
          </a:xfrm>
        </p:spPr>
        <p:txBody>
          <a:bodyPr lIns="0" tIns="0" rIns="0" bIns="0" anchor="t"/>
          <a:lstStyle>
            <a:lvl1pPr>
              <a:defRPr sz="3600">
                <a:latin typeface="Arial"/>
                <a:cs typeface="Arial"/>
              </a:defRPr>
            </a:lvl1pPr>
          </a:lstStyle>
          <a:p>
            <a:pPr lvl="0"/>
            <a:r>
              <a:rPr lang="en-US" noProof="0" dirty="0" smtClean="0"/>
              <a:t>Click to edit Master title style</a:t>
            </a:r>
          </a:p>
        </p:txBody>
      </p:sp>
      <p:sp>
        <p:nvSpPr>
          <p:cNvPr id="27659" name="Rectangle 11"/>
          <p:cNvSpPr>
            <a:spLocks noGrp="1" noChangeArrowheads="1"/>
          </p:cNvSpPr>
          <p:nvPr>
            <p:ph type="subTitle" sz="quarter" idx="1"/>
          </p:nvPr>
        </p:nvSpPr>
        <p:spPr>
          <a:xfrm>
            <a:off x="5410200" y="3200400"/>
            <a:ext cx="3352800" cy="22860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buFont typeface="Wingdings" charset="0"/>
              <a:buNone/>
              <a:defRPr>
                <a:solidFill>
                  <a:schemeClr val="bg1"/>
                </a:solidFill>
                <a:latin typeface="Arial"/>
                <a:cs typeface="Arial"/>
              </a:defRPr>
            </a:lvl1pPr>
          </a:lstStyle>
          <a:p>
            <a:pPr lvl="0"/>
            <a:r>
              <a:rPr lang="en-US" noProof="0" dirty="0" smtClean="0"/>
              <a:t>Click to edit Master subtitle style</a:t>
            </a:r>
          </a:p>
        </p:txBody>
      </p:sp>
    </p:spTree>
    <p:extLst>
      <p:ext uri="{BB962C8B-B14F-4D97-AF65-F5344CB8AC3E}">
        <p14:creationId xmlns:p14="http://schemas.microsoft.com/office/powerpoint/2010/main" val="2306236921"/>
      </p:ext>
    </p:extLst>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a:cs typeface="Palatino Linotype"/>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Palatino Linotype"/>
                <a:cs typeface="Palatino Linotype"/>
              </a:defRPr>
            </a:lvl1pPr>
            <a:lvl2pPr>
              <a:defRPr>
                <a:latin typeface="Palatino Linotype"/>
                <a:cs typeface="Palatino Linotype"/>
              </a:defRPr>
            </a:lvl2pPr>
            <a:lvl3pPr>
              <a:defRPr>
                <a:latin typeface="Palatino Linotype"/>
                <a:cs typeface="Palatino Linotype"/>
              </a:defRPr>
            </a:lvl3pPr>
            <a:lvl4pPr>
              <a:defRPr>
                <a:latin typeface="Palatino Linotype"/>
                <a:cs typeface="Palatino Linotype"/>
              </a:defRPr>
            </a:lvl4pPr>
            <a:lvl5pPr>
              <a:defRPr>
                <a:latin typeface="Palatino Linotype"/>
                <a:cs typeface="Palatino Linotyp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4145873"/>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灯片编号占位符 5"/>
          <p:cNvSpPr>
            <a:spLocks noGrp="1"/>
          </p:cNvSpPr>
          <p:nvPr>
            <p:ph type="sldNum" sz="quarter" idx="10"/>
          </p:nvPr>
        </p:nvSpPr>
        <p:spPr/>
        <p:txBody>
          <a:bodyPr/>
          <a:lstStyle>
            <a:lvl1pPr>
              <a:defRPr/>
            </a:lvl1pPr>
          </a:lstStyle>
          <a:p>
            <a:pPr>
              <a:defRPr/>
            </a:pPr>
            <a:fld id="{6D25EA23-3DBA-402D-B121-8EA4129B6284}"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8326918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blank">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295310"/>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867865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0225646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31922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60887"/>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8330964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53568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53857262"/>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12144479"/>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355008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灯片编号占位符 5"/>
          <p:cNvSpPr>
            <a:spLocks noGrp="1"/>
          </p:cNvSpPr>
          <p:nvPr>
            <p:ph type="sldNum" sz="quarter" idx="10"/>
          </p:nvPr>
        </p:nvSpPr>
        <p:spPr/>
        <p:txBody>
          <a:bodyPr/>
          <a:lstStyle>
            <a:lvl1pPr>
              <a:defRPr/>
            </a:lvl1pPr>
          </a:lstStyle>
          <a:p>
            <a:pPr>
              <a:defRPr/>
            </a:pPr>
            <a:fld id="{8904C560-2E64-4E78-A656-C0D40BA22203}"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15796599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58013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6573102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547376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41789311"/>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5414463"/>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7878978"/>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154787"/>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5721533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251068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009057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15888"/>
            <a:ext cx="2286000" cy="6284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15888"/>
            <a:ext cx="6705600" cy="6284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灯片编号占位符 5"/>
          <p:cNvSpPr>
            <a:spLocks noGrp="1"/>
          </p:cNvSpPr>
          <p:nvPr>
            <p:ph type="sldNum" sz="quarter" idx="10"/>
          </p:nvPr>
        </p:nvSpPr>
        <p:spPr/>
        <p:txBody>
          <a:bodyPr/>
          <a:lstStyle>
            <a:lvl1pPr>
              <a:defRPr/>
            </a:lvl1pPr>
          </a:lstStyle>
          <a:p>
            <a:pPr>
              <a:defRPr/>
            </a:pPr>
            <a:fld id="{D41E8F26-DE3B-4FAD-8853-861E0DB5158B}"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120224861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77134248"/>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5994058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6516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81000" y="1600200"/>
            <a:ext cx="8382000" cy="1295400"/>
          </a:xfrm>
        </p:spPr>
        <p:txBody>
          <a:bodyPr lIns="0" tIns="0" rIns="0" bIns="0" anchor="t"/>
          <a:lstStyle>
            <a:lvl1pPr>
              <a:defRPr sz="3600">
                <a:latin typeface="Arial"/>
                <a:cs typeface="Arial"/>
              </a:defRPr>
            </a:lvl1pPr>
          </a:lstStyle>
          <a:p>
            <a:pPr lvl="0"/>
            <a:r>
              <a:rPr lang="en-US" noProof="0" dirty="0" smtClean="0"/>
              <a:t>Click to edit Master title style</a:t>
            </a:r>
          </a:p>
        </p:txBody>
      </p:sp>
      <p:sp>
        <p:nvSpPr>
          <p:cNvPr id="27659" name="Rectangle 11"/>
          <p:cNvSpPr>
            <a:spLocks noGrp="1" noChangeArrowheads="1"/>
          </p:cNvSpPr>
          <p:nvPr>
            <p:ph type="subTitle" sz="quarter" idx="1"/>
          </p:nvPr>
        </p:nvSpPr>
        <p:spPr>
          <a:xfrm>
            <a:off x="5410200" y="3200400"/>
            <a:ext cx="3352800" cy="22860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buFont typeface="Wingdings" charset="0"/>
              <a:buNone/>
              <a:defRPr>
                <a:solidFill>
                  <a:schemeClr val="bg1"/>
                </a:solidFill>
                <a:latin typeface="Arial"/>
                <a:cs typeface="Arial"/>
              </a:defRPr>
            </a:lvl1pPr>
          </a:lstStyle>
          <a:p>
            <a:pPr lvl="0"/>
            <a:r>
              <a:rPr lang="en-US" noProof="0" dirty="0" smtClean="0"/>
              <a:t>Click to edit Master subtitle style</a:t>
            </a:r>
          </a:p>
        </p:txBody>
      </p:sp>
    </p:spTree>
    <p:extLst>
      <p:ext uri="{BB962C8B-B14F-4D97-AF65-F5344CB8AC3E}">
        <p14:creationId xmlns:p14="http://schemas.microsoft.com/office/powerpoint/2010/main" val="179632261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a:cs typeface="Palatino Linotype"/>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Palatino Linotype"/>
                <a:cs typeface="Palatino Linotype"/>
              </a:defRPr>
            </a:lvl1pPr>
            <a:lvl2pPr>
              <a:defRPr>
                <a:latin typeface="Palatino Linotype"/>
                <a:cs typeface="Palatino Linotype"/>
              </a:defRPr>
            </a:lvl2pPr>
            <a:lvl3pPr>
              <a:defRPr>
                <a:latin typeface="Palatino Linotype"/>
                <a:cs typeface="Palatino Linotype"/>
              </a:defRPr>
            </a:lvl3pPr>
            <a:lvl4pPr>
              <a:defRPr>
                <a:latin typeface="Palatino Linotype"/>
                <a:cs typeface="Palatino Linotype"/>
              </a:defRPr>
            </a:lvl4pPr>
            <a:lvl5pPr>
              <a:defRPr>
                <a:latin typeface="Palatino Linotype"/>
                <a:cs typeface="Palatino Linotyp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8753265"/>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5156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 Center">
    <p:bg>
      <p:bgRef idx="1001">
        <a:schemeClr val="bg1"/>
      </p:bgRef>
    </p:bg>
    <p:spTree>
      <p:nvGrpSpPr>
        <p:cNvPr id="1" name=""/>
        <p:cNvGrpSpPr/>
        <p:nvPr/>
      </p:nvGrpSpPr>
      <p:grpSpPr>
        <a:xfrm>
          <a:off x="0" y="0"/>
          <a:ext cx="0" cy="0"/>
          <a:chOff x="0" y="0"/>
          <a:chExt cx="0" cy="0"/>
        </a:xfrm>
      </p:grpSpPr>
      <p:sp>
        <p:nvSpPr>
          <p:cNvPr id="30" name="Shape 30"/>
          <p:cNvSpPr>
            <a:spLocks noGrp="1"/>
          </p:cNvSpPr>
          <p:nvPr>
            <p:ph type="title"/>
          </p:nvPr>
        </p:nvSpPr>
        <p:spPr>
          <a:xfrm>
            <a:off x="892969" y="2268141"/>
            <a:ext cx="7358063" cy="2321719"/>
          </a:xfrm>
          <a:prstGeom prst="rect">
            <a:avLst/>
          </a:prstGeom>
        </p:spPr>
        <p:txBody>
          <a:bodyPr/>
          <a:lstStyle/>
          <a:p>
            <a:r>
              <a:t>Title Text</a:t>
            </a:r>
          </a:p>
        </p:txBody>
      </p:sp>
      <p:sp>
        <p:nvSpPr>
          <p:cNvPr id="31" name="Shape 31"/>
          <p:cNvSpPr>
            <a:spLocks noGrp="1"/>
          </p:cNvSpPr>
          <p:nvPr>
            <p:ph type="sldNum" sz="quarter" idx="2"/>
          </p:nvPr>
        </p:nvSpPr>
        <p:spPr>
          <a:xfrm>
            <a:off x="4114800" y="6453336"/>
            <a:ext cx="914400" cy="228600"/>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44674272"/>
      </p:ext>
    </p:extLst>
  </p:cSld>
  <p:clrMapOvr>
    <a:overrideClrMapping bg1="lt1" tx1="dk1" bg2="lt2" tx2="dk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Rectangle 2"/>
          <p:cNvSpPr>
            <a:spLocks noGrp="1"/>
          </p:cNvSpPr>
          <p:nvPr/>
        </p:nvSpPr>
        <p:spPr bwMode="auto">
          <a:xfrm>
            <a:off x="0" y="115888"/>
            <a:ext cx="9144000" cy="720725"/>
          </a:xfrm>
          <a:prstGeom prst="rect">
            <a:avLst/>
          </a:prstGeom>
          <a:noFill/>
          <a:ln w="9525">
            <a:noFill/>
            <a:miter lim="800000"/>
            <a:headEnd/>
            <a:tailEnd/>
          </a:ln>
        </p:spPr>
        <p:txBody>
          <a:bodyPr anchor="ctr"/>
          <a:lstStyle/>
          <a:p>
            <a:pPr algn="ctr"/>
            <a:endParaRPr lang="en-US" sz="4400" b="1" dirty="0">
              <a:solidFill>
                <a:srgbClr val="170981"/>
              </a:solidFill>
            </a:endParaRPr>
          </a:p>
        </p:txBody>
      </p:sp>
      <p:sp>
        <p:nvSpPr>
          <p:cNvPr id="3" name="Rectangle 3"/>
          <p:cNvSpPr>
            <a:spLocks noGrp="1"/>
          </p:cNvSpPr>
          <p:nvPr/>
        </p:nvSpPr>
        <p:spPr bwMode="auto">
          <a:xfrm>
            <a:off x="228600" y="1133475"/>
            <a:ext cx="8667750" cy="5419725"/>
          </a:xfrm>
          <a:prstGeom prst="rect">
            <a:avLst/>
          </a:prstGeom>
          <a:noFill/>
          <a:ln w="9525">
            <a:noFill/>
            <a:miter lim="800000"/>
            <a:headEnd/>
            <a:tailEnd/>
          </a:ln>
        </p:spPr>
        <p:txBody>
          <a:bodyPr/>
          <a:lstStyle/>
          <a:p>
            <a:pPr marL="342900" indent="-342900">
              <a:spcBef>
                <a:spcPct val="20000"/>
              </a:spcBef>
              <a:buClr>
                <a:srgbClr val="170981"/>
              </a:buClr>
              <a:buSzPct val="80000"/>
              <a:buFont typeface="Wingdings" pitchFamily="2" charset="2"/>
              <a:buChar char="§"/>
            </a:pPr>
            <a:endParaRPr lang="en-US" sz="2400" dirty="0"/>
          </a:p>
        </p:txBody>
      </p:sp>
    </p:spTree>
    <p:extLst>
      <p:ext uri="{BB962C8B-B14F-4D97-AF65-F5344CB8AC3E}">
        <p14:creationId xmlns:p14="http://schemas.microsoft.com/office/powerpoint/2010/main" val="2518108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6462536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124313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392688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3190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9197470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8735207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721263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123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855239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7321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p:cNvSpPr>
          <p:nvPr/>
        </p:nvSpPr>
        <p:spPr bwMode="auto">
          <a:xfrm>
            <a:off x="0" y="115888"/>
            <a:ext cx="9144000" cy="720725"/>
          </a:xfrm>
          <a:prstGeom prst="rect">
            <a:avLst/>
          </a:prstGeom>
          <a:noFill/>
          <a:ln w="9525">
            <a:noFill/>
            <a:miter lim="800000"/>
            <a:headEnd/>
            <a:tailEnd/>
          </a:ln>
        </p:spPr>
        <p:txBody>
          <a:bodyPr anchor="ctr"/>
          <a:lstStyle/>
          <a:p>
            <a:pPr algn="ctr"/>
            <a:endParaRPr lang="en-US" sz="4400" b="1" dirty="0">
              <a:solidFill>
                <a:srgbClr val="170981"/>
              </a:solidFill>
            </a:endParaRPr>
          </a:p>
        </p:txBody>
      </p:sp>
      <p:sp>
        <p:nvSpPr>
          <p:cNvPr id="3" name="Rectangle 3"/>
          <p:cNvSpPr>
            <a:spLocks noGrp="1"/>
          </p:cNvSpPr>
          <p:nvPr/>
        </p:nvSpPr>
        <p:spPr bwMode="auto">
          <a:xfrm>
            <a:off x="228600" y="1133475"/>
            <a:ext cx="8667750" cy="5419725"/>
          </a:xfrm>
          <a:prstGeom prst="rect">
            <a:avLst/>
          </a:prstGeom>
          <a:noFill/>
          <a:ln w="9525">
            <a:noFill/>
            <a:miter lim="800000"/>
            <a:headEnd/>
            <a:tailEnd/>
          </a:ln>
        </p:spPr>
        <p:txBody>
          <a:bodyPr/>
          <a:lstStyle/>
          <a:p>
            <a:pPr marL="342900" indent="-342900">
              <a:spcBef>
                <a:spcPct val="20000"/>
              </a:spcBef>
              <a:buClr>
                <a:srgbClr val="170981"/>
              </a:buClr>
              <a:buSzPct val="80000"/>
              <a:buFont typeface="Wingdings" pitchFamily="2" charset="2"/>
              <a:buChar char="§"/>
            </a:pPr>
            <a:endParaRPr lang="en-US" sz="2400" dirty="0"/>
          </a:p>
        </p:txBody>
      </p:sp>
    </p:spTree>
    <p:extLst>
      <p:ext uri="{BB962C8B-B14F-4D97-AF65-F5344CB8AC3E}">
        <p14:creationId xmlns:p14="http://schemas.microsoft.com/office/powerpoint/2010/main" val="1592893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1198456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1099011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84020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417517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3877380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2615508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706076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52375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343981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708654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p:cNvSpPr>
          <p:nvPr/>
        </p:nvSpPr>
        <p:spPr bwMode="auto">
          <a:xfrm>
            <a:off x="0" y="115888"/>
            <a:ext cx="9144000" cy="720725"/>
          </a:xfrm>
          <a:prstGeom prst="rect">
            <a:avLst/>
          </a:prstGeom>
          <a:noFill/>
          <a:ln w="9525">
            <a:noFill/>
            <a:miter lim="800000"/>
            <a:headEnd/>
            <a:tailEnd/>
          </a:ln>
        </p:spPr>
        <p:txBody>
          <a:bodyPr anchor="ctr"/>
          <a:lstStyle/>
          <a:p>
            <a:pPr algn="ctr"/>
            <a:endParaRPr lang="en-US" sz="4400" b="1" dirty="0">
              <a:solidFill>
                <a:srgbClr val="170981"/>
              </a:solidFill>
            </a:endParaRPr>
          </a:p>
        </p:txBody>
      </p:sp>
      <p:sp>
        <p:nvSpPr>
          <p:cNvPr id="3" name="Rectangle 3"/>
          <p:cNvSpPr>
            <a:spLocks noGrp="1"/>
          </p:cNvSpPr>
          <p:nvPr/>
        </p:nvSpPr>
        <p:spPr bwMode="auto">
          <a:xfrm>
            <a:off x="228600" y="1133475"/>
            <a:ext cx="8667750" cy="5419725"/>
          </a:xfrm>
          <a:prstGeom prst="rect">
            <a:avLst/>
          </a:prstGeom>
          <a:noFill/>
          <a:ln w="9525">
            <a:noFill/>
            <a:miter lim="800000"/>
            <a:headEnd/>
            <a:tailEnd/>
          </a:ln>
        </p:spPr>
        <p:txBody>
          <a:bodyPr/>
          <a:lstStyle/>
          <a:p>
            <a:pPr marL="342900" indent="-342900">
              <a:spcBef>
                <a:spcPct val="20000"/>
              </a:spcBef>
              <a:buClr>
                <a:srgbClr val="170981"/>
              </a:buClr>
              <a:buSzPct val="80000"/>
              <a:buFont typeface="Wingdings" pitchFamily="2" charset="2"/>
              <a:buChar char="§"/>
            </a:pPr>
            <a:endParaRPr lang="en-US" sz="2400" dirty="0"/>
          </a:p>
        </p:txBody>
      </p:sp>
    </p:spTree>
    <p:extLst>
      <p:ext uri="{BB962C8B-B14F-4D97-AF65-F5344CB8AC3E}">
        <p14:creationId xmlns:p14="http://schemas.microsoft.com/office/powerpoint/2010/main" val="4009102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8711766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198155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31356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137936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44344231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7111316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609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504962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48770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406781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灯片编号占位符 5"/>
          <p:cNvSpPr>
            <a:spLocks noGrp="1"/>
          </p:cNvSpPr>
          <p:nvPr>
            <p:ph type="sldNum" sz="quarter" idx="10"/>
          </p:nvPr>
        </p:nvSpPr>
        <p:spPr/>
        <p:txBody>
          <a:bodyPr/>
          <a:lstStyle>
            <a:lvl1pPr>
              <a:defRPr/>
            </a:lvl1pPr>
          </a:lstStyle>
          <a:p>
            <a:pPr>
              <a:defRPr/>
            </a:pPr>
            <a:fld id="{2BB72F5B-1387-4322-AC14-DFE32EBC8513}"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42787520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2080545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766116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4692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4417047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63612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6680281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6166241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691921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76751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502634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灯片编号占位符 5"/>
          <p:cNvSpPr>
            <a:spLocks noGrp="1"/>
          </p:cNvSpPr>
          <p:nvPr>
            <p:ph type="sldNum" sz="quarter" idx="10"/>
          </p:nvPr>
        </p:nvSpPr>
        <p:spPr/>
        <p:txBody>
          <a:bodyPr/>
          <a:lstStyle>
            <a:lvl1pPr>
              <a:defRPr/>
            </a:lvl1pPr>
          </a:lstStyle>
          <a:p>
            <a:pPr>
              <a:defRPr/>
            </a:pPr>
            <a:fld id="{5A9108C4-9646-459D-A5F5-FA6603129464}"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42579705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9572099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8440711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9391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7322981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98411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4398146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49592497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5830280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15328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667442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灯片编号占位符 5"/>
          <p:cNvSpPr>
            <a:spLocks noGrp="1"/>
          </p:cNvSpPr>
          <p:nvPr>
            <p:ph type="sldNum" sz="quarter" idx="10"/>
          </p:nvPr>
        </p:nvSpPr>
        <p:spPr/>
        <p:txBody>
          <a:bodyPr/>
          <a:lstStyle>
            <a:lvl1pPr>
              <a:defRPr/>
            </a:lvl1pPr>
          </a:lstStyle>
          <a:p>
            <a:pPr>
              <a:defRPr/>
            </a:pPr>
            <a:fld id="{094FF003-B697-446A-AACB-6CB2B8F24DCB}"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1875317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2253591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5054881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4626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9191560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167272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9728140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19475772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1443986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30555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417335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81075"/>
            <a:ext cx="4257675"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981075"/>
            <a:ext cx="4257675"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灯片编号占位符 5"/>
          <p:cNvSpPr>
            <a:spLocks noGrp="1"/>
          </p:cNvSpPr>
          <p:nvPr>
            <p:ph type="sldNum" sz="quarter" idx="10"/>
          </p:nvPr>
        </p:nvSpPr>
        <p:spPr/>
        <p:txBody>
          <a:bodyPr/>
          <a:lstStyle>
            <a:lvl1pPr>
              <a:defRPr/>
            </a:lvl1pPr>
          </a:lstStyle>
          <a:p>
            <a:pPr>
              <a:defRPr/>
            </a:pPr>
            <a:fld id="{E1D940B9-8C2A-4245-A0BF-E676382DCB99}"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1761310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362700" y="6356350"/>
            <a:ext cx="2085975" cy="365125"/>
          </a:xfrm>
          <a:prstGeom prst="rect">
            <a:avLst/>
          </a:prstGeom>
        </p:spPr>
        <p:txBody>
          <a:bodyPr/>
          <a:lstStyle>
            <a:lvl1pPr>
              <a:defRPr/>
            </a:lvl1pPr>
          </a:lstStyle>
          <a:p>
            <a:endParaRPr lang="en-US" sz="1800" dirty="0">
              <a:solidFill>
                <a:prstClr val="black"/>
              </a:solidFill>
              <a:latin typeface="Arial" panose="020B0604020202020204" pitchFamily="34"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sz="1800" dirty="0">
              <a:solidFill>
                <a:prstClr val="black"/>
              </a:solidFill>
              <a:latin typeface="Arial" panose="020B0604020202020204" pitchFamily="34" charset="0"/>
            </a:endParaRPr>
          </a:p>
        </p:txBody>
      </p:sp>
      <p:sp>
        <p:nvSpPr>
          <p:cNvPr id="6" name="Rectangle 6"/>
          <p:cNvSpPr>
            <a:spLocks noGrp="1" noChangeArrowheads="1"/>
          </p:cNvSpPr>
          <p:nvPr>
            <p:ph type="sldNum" sz="quarter" idx="12"/>
          </p:nvPr>
        </p:nvSpPr>
        <p:spPr/>
        <p:txBody>
          <a:bodyPr/>
          <a:lstStyle>
            <a:lvl1pPr>
              <a:defRPr/>
            </a:lvl1pPr>
          </a:lstStyle>
          <a:p>
            <a:fld id="{10D36FA5-F45C-4870-8BC6-B88D95DA8FB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568298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4267200"/>
          </a:xfrm>
          <a:prstGeom prst="rect">
            <a:avLst/>
          </a:prstGeom>
        </p:spPr>
        <p:txBody>
          <a:bodyPr/>
          <a:lstStyle>
            <a:lvl1pPr>
              <a:lnSpc>
                <a:spcPct val="100000"/>
              </a:lnSpc>
              <a:defRPr sz="1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3227541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mtClean="0">
                <a:solidFill>
                  <a:prstClr val="black"/>
                </a:solidFill>
              </a:rPr>
              <a:pPr>
                <a:defRPr/>
              </a:pPr>
              <a:t>‹#›</a:t>
            </a:fld>
            <a:endParaRPr lang="en-US" altLang="zh-TW" dirty="0">
              <a:solidFill>
                <a:prstClr val="black"/>
              </a:solidFill>
            </a:endParaRPr>
          </a:p>
        </p:txBody>
      </p:sp>
      <p:sp>
        <p:nvSpPr>
          <p:cNvPr id="2" name="Title 1"/>
          <p:cNvSpPr>
            <a:spLocks noGrp="1"/>
          </p:cNvSpPr>
          <p:nvPr>
            <p:ph type="title"/>
          </p:nvPr>
        </p:nvSpPr>
        <p:spPr>
          <a:xfrm>
            <a:off x="457200" y="0"/>
            <a:ext cx="8229600" cy="980728"/>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a:prstGeom prst="rect">
            <a:avLst/>
          </a:prstGeom>
        </p:spPr>
        <p:txBody>
          <a:bodyPr/>
          <a:lstStyle>
            <a:lvl1pPr>
              <a:defRPr sz="2400">
                <a:solidFill>
                  <a:schemeClr val="tx1"/>
                </a:solidFill>
                <a:latin typeface="Calibri" panose="020F0502020204030204" pitchFamily="34" charset="0"/>
              </a:defRPr>
            </a:lvl1pPr>
            <a:lvl2pPr>
              <a:defRPr sz="2200">
                <a:solidFill>
                  <a:schemeClr val="tx2">
                    <a:lumMod val="75000"/>
                  </a:schemeClr>
                </a:solidFill>
                <a:latin typeface="Calibri" panose="020F0502020204030204" pitchFamily="34" charset="0"/>
              </a:defRPr>
            </a:lvl2pPr>
            <a:lvl3pPr>
              <a:defRPr sz="2000">
                <a:solidFill>
                  <a:srgbClr val="800000"/>
                </a:solidFill>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5398962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2" name="Title 1"/>
          <p:cNvSpPr>
            <a:spLocks noGrp="1"/>
          </p:cNvSpPr>
          <p:nvPr>
            <p:ph type="title"/>
          </p:nvPr>
        </p:nvSpPr>
        <p:spPr>
          <a:xfrm>
            <a:off x="722313" y="1371600"/>
            <a:ext cx="7772400" cy="2505075"/>
          </a:xfrm>
          <a:prstGeom prst="rect">
            <a:avLst/>
          </a:prstGeo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486543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48029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19929236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2922260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2837523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824200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130114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灯片编号占位符 5"/>
          <p:cNvSpPr>
            <a:spLocks noGrp="1"/>
          </p:cNvSpPr>
          <p:nvPr>
            <p:ph type="sldNum" sz="quarter" idx="10"/>
          </p:nvPr>
        </p:nvSpPr>
        <p:spPr/>
        <p:txBody>
          <a:bodyPr/>
          <a:lstStyle>
            <a:lvl1pPr>
              <a:defRPr/>
            </a:lvl1pPr>
          </a:lstStyle>
          <a:p>
            <a:pPr>
              <a:defRPr/>
            </a:pPr>
            <a:fld id="{6638177E-246C-44B4-8B5A-61DC591249E1}" type="slidenum">
              <a:rPr lang="zh-CN" altLang="en-US"/>
              <a:pPr>
                <a:defRPr/>
              </a:pPr>
              <a:t>‹#›</a:t>
            </a:fld>
            <a:r>
              <a:rPr lang="en-US" altLang="zh-CN" sz="1200" dirty="0">
                <a:latin typeface="SimSun" pitchFamily="2" charset="-122"/>
                <a:cs typeface="Arial" pitchFamily="34" charset="0"/>
              </a:rPr>
              <a:t> </a:t>
            </a:r>
          </a:p>
        </p:txBody>
      </p:sp>
    </p:spTree>
    <p:extLst>
      <p:ext uri="{BB962C8B-B14F-4D97-AF65-F5344CB8AC3E}">
        <p14:creationId xmlns:p14="http://schemas.microsoft.com/office/powerpoint/2010/main" val="716085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576942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88477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26790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477027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87679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187596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14146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extBox 4"/>
          <p:cNvSpPr txBox="1"/>
          <p:nvPr userDrawn="1"/>
        </p:nvSpPr>
        <p:spPr>
          <a:xfrm>
            <a:off x="3729431" y="3525877"/>
            <a:ext cx="1716111" cy="369332"/>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Tahoma" pitchFamily="34" charset="0"/>
                <a:ea typeface="Tahoma" pitchFamily="34" charset="0"/>
                <a:cs typeface="Tahoma" pitchFamily="34" charset="0"/>
              </a:rPr>
              <a:t>www.darpa.mil</a:t>
            </a:r>
            <a:endParaRPr lang="en-US" sz="1800" dirty="0">
              <a:solidFill>
                <a:prstClr val="black"/>
              </a:solidFill>
              <a:latin typeface="Tahoma" pitchFamily="34" charset="0"/>
              <a:ea typeface="Tahoma" pitchFamily="34" charset="0"/>
              <a:cs typeface="Tahoma"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21487002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algn="ctr" eaLnBrk="1" fontAlgn="auto" hangingPunct="1">
              <a:spcBef>
                <a:spcPts val="0"/>
              </a:spcBef>
              <a:spcAft>
                <a:spcPts val="0"/>
              </a:spcAft>
            </a:pPr>
            <a:r>
              <a:rPr lang="en-US" sz="1100" b="1" dirty="0" smtClean="0">
                <a:solidFill>
                  <a:prstClr val="black"/>
                </a:solidFill>
                <a:latin typeface="Tahoma" pitchFamily="34" charset="0"/>
                <a:ea typeface="Tahoma" pitchFamily="34" charset="0"/>
                <a:cs typeface="Tahoma" pitchFamily="34" charset="0"/>
              </a:rPr>
              <a:t>Concept</a:t>
            </a:r>
            <a:endParaRPr lang="en-US" sz="1100" b="1" dirty="0">
              <a:solidFill>
                <a:prstClr val="black"/>
              </a:solidFill>
              <a:latin typeface="Tahoma" pitchFamily="34" charset="0"/>
              <a:ea typeface="Tahoma" pitchFamily="34" charset="0"/>
              <a:cs typeface="Tahoma" pitchFamily="34" charset="0"/>
            </a:endParaRP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algn="ctr" eaLnBrk="1" fontAlgn="auto" hangingPunct="1">
              <a:spcBef>
                <a:spcPts val="0"/>
              </a:spcBef>
              <a:spcAft>
                <a:spcPts val="0"/>
              </a:spcAft>
            </a:pPr>
            <a:r>
              <a:rPr lang="en-US" sz="1100" b="1" dirty="0" smtClean="0">
                <a:solidFill>
                  <a:prstClr val="black"/>
                </a:solidFill>
                <a:latin typeface="Tahoma" pitchFamily="34" charset="0"/>
                <a:ea typeface="Tahoma" pitchFamily="34" charset="0"/>
                <a:cs typeface="Tahoma" pitchFamily="34" charset="0"/>
              </a:rPr>
              <a:t>Prototype</a:t>
            </a:r>
            <a:endParaRPr lang="en-US" sz="1100" b="1" dirty="0">
              <a:solidFill>
                <a:prstClr val="black"/>
              </a:solidFill>
              <a:latin typeface="Tahoma" pitchFamily="34" charset="0"/>
              <a:ea typeface="Tahoma" pitchFamily="34" charset="0"/>
              <a:cs typeface="Tahoma" pitchFamily="34" charset="0"/>
            </a:endParaRP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algn="ctr" eaLnBrk="1" fontAlgn="auto" hangingPunct="1">
              <a:spcBef>
                <a:spcPts val="0"/>
              </a:spcBef>
              <a:spcAft>
                <a:spcPts val="0"/>
              </a:spcAft>
            </a:pPr>
            <a:r>
              <a:rPr lang="en-US" sz="1100" b="1" dirty="0" smtClean="0">
                <a:solidFill>
                  <a:prstClr val="black"/>
                </a:solidFill>
                <a:latin typeface="Tahoma" pitchFamily="34" charset="0"/>
                <a:ea typeface="Tahoma" pitchFamily="34" charset="0"/>
                <a:cs typeface="Tahoma" pitchFamily="34" charset="0"/>
              </a:rPr>
              <a:t>Field Demonstration</a:t>
            </a:r>
            <a:endParaRPr lang="en-US" sz="1100" b="1" dirty="0">
              <a:solidFill>
                <a:prstClr val="black"/>
              </a:solidFill>
              <a:latin typeface="Tahoma" pitchFamily="34" charset="0"/>
              <a:ea typeface="Tahoma" pitchFamily="34" charset="0"/>
              <a:cs typeface="Tahoma" pitchFamily="34" charset="0"/>
            </a:endParaRP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indent="-342900" eaLnBrk="1" hangingPunct="1">
              <a:spcBef>
                <a:spcPct val="20000"/>
              </a:spcBef>
              <a:spcAft>
                <a:spcPts val="0"/>
              </a:spcAft>
              <a:buFont typeface="Arial" pitchFamily="34" charset="0"/>
              <a:buNone/>
              <a:defRPr/>
            </a:pPr>
            <a:r>
              <a:rPr lang="en-US" sz="1200" dirty="0" smtClean="0">
                <a:solidFill>
                  <a:srgbClr val="000000"/>
                </a:solidFill>
                <a:latin typeface="Tahoma"/>
                <a:ea typeface="MS PGothic"/>
                <a:cs typeface="MS PGothic"/>
              </a:rPr>
              <a:t>The following two slides outline the format for two different quad charts that will be used for Congressional Staffer day and internal DARPA use. The only difference between the two quad charts is the bottom right-hand quadrant as follows: </a:t>
            </a:r>
            <a:endParaRPr lang="en-US" sz="1200" dirty="0" smtClean="0">
              <a:solidFill>
                <a:prstClr val="black"/>
              </a:solidFill>
              <a:latin typeface="Times New Roman"/>
              <a:ea typeface="Times New Roman"/>
              <a:cs typeface="Tahoma" pitchFamily="34" charset="0"/>
            </a:endParaRPr>
          </a:p>
          <a:p>
            <a:pPr marL="742950" lvl="1" indent="-285750" eaLnBrk="1" hangingPunct="1">
              <a:spcBef>
                <a:spcPct val="20000"/>
              </a:spcBef>
              <a:spcAft>
                <a:spcPts val="0"/>
              </a:spcAft>
              <a:buFont typeface="Arial" pitchFamily="34" charset="0"/>
              <a:buChar char="•"/>
              <a:defRPr/>
            </a:pPr>
            <a:r>
              <a:rPr lang="en-US" sz="1200" dirty="0" smtClean="0">
                <a:solidFill>
                  <a:srgbClr val="000000"/>
                </a:solidFill>
                <a:latin typeface="Tahoma"/>
                <a:ea typeface="MS PGothic"/>
                <a:cs typeface="MS PGothic"/>
              </a:rPr>
              <a:t>Staffer: Names and locations of performers. </a:t>
            </a:r>
          </a:p>
          <a:p>
            <a:pPr marL="742950" lvl="1" indent="-285750" eaLnBrk="1" hangingPunct="1">
              <a:spcBef>
                <a:spcPct val="20000"/>
              </a:spcBef>
              <a:spcAft>
                <a:spcPts val="0"/>
              </a:spcAft>
              <a:buFont typeface="Arial" pitchFamily="34" charset="0"/>
              <a:buChar char="•"/>
              <a:defRPr/>
            </a:pPr>
            <a:r>
              <a:rPr lang="en-US" sz="1200" dirty="0" smtClean="0">
                <a:solidFill>
                  <a:srgbClr val="000000"/>
                </a:solidFill>
                <a:latin typeface="Tahoma"/>
                <a:ea typeface="MS PGothic"/>
                <a:cs typeface="MS PGothic"/>
              </a:rPr>
              <a:t>Internal DARPA: Issues/challenges and a spend plan status. </a:t>
            </a:r>
            <a:endParaRPr lang="en-US" sz="1200" dirty="0" smtClean="0">
              <a:solidFill>
                <a:prstClr val="black"/>
              </a:solidFill>
              <a:latin typeface="Times New Roman"/>
              <a:ea typeface="Times New Roman"/>
              <a:cs typeface="Times New Roman"/>
            </a:endParaRPr>
          </a:p>
          <a:p>
            <a:pPr marL="342900" indent="-342900" eaLnBrk="1" hangingPunct="1">
              <a:spcBef>
                <a:spcPct val="20000"/>
              </a:spcBef>
              <a:spcAft>
                <a:spcPts val="0"/>
              </a:spcAft>
              <a:buFont typeface="Arial" pitchFamily="34" charset="0"/>
              <a:buNone/>
              <a:defRPr/>
            </a:pPr>
            <a:endParaRPr lang="en-US" sz="1200" dirty="0" smtClean="0">
              <a:solidFill>
                <a:prstClr val="black"/>
              </a:solidFill>
              <a:latin typeface="Times New Roman"/>
              <a:ea typeface="Times New Roman"/>
              <a:cs typeface="Times New Roman"/>
            </a:endParaRPr>
          </a:p>
          <a:p>
            <a:pPr marL="342900" indent="-342900" eaLnBrk="1" hangingPunct="1">
              <a:spcBef>
                <a:spcPct val="20000"/>
              </a:spcBef>
              <a:spcAft>
                <a:spcPts val="0"/>
              </a:spcAft>
              <a:buFont typeface="Arial" pitchFamily="34" charset="0"/>
              <a:buNone/>
              <a:defRPr/>
            </a:pPr>
            <a:r>
              <a:rPr lang="en-US" sz="1200" dirty="0" smtClean="0">
                <a:solidFill>
                  <a:srgbClr val="000000"/>
                </a:solidFill>
                <a:latin typeface="Tahoma"/>
                <a:ea typeface="MS PGothic"/>
                <a:cs typeface="MS PGothic"/>
              </a:rPr>
              <a:t>Formatting for both the internal DARPA and staffer quads:  </a:t>
            </a:r>
            <a:endParaRPr lang="en-US" sz="1200" dirty="0" smtClean="0">
              <a:solidFill>
                <a:prstClr val="black"/>
              </a:solidFill>
              <a:latin typeface="Times New Roman"/>
              <a:ea typeface="Times New Roman"/>
              <a:cs typeface="Tahoma" pitchFamily="34" charset="0"/>
            </a:endParaRPr>
          </a:p>
          <a:p>
            <a:pPr marL="742950" lvl="1" indent="-285750" eaLnBrk="1" hangingPunct="1">
              <a:spcBef>
                <a:spcPct val="20000"/>
              </a:spcBef>
              <a:spcAft>
                <a:spcPts val="0"/>
              </a:spcAft>
              <a:buFont typeface="Arial" pitchFamily="34" charset="0"/>
              <a:buChar char="•"/>
              <a:defRPr/>
            </a:pPr>
            <a:r>
              <a:rPr lang="en-US" sz="1200" b="1" dirty="0" smtClean="0">
                <a:solidFill>
                  <a:srgbClr val="000000"/>
                </a:solidFill>
                <a:latin typeface="Tahoma"/>
                <a:ea typeface="MS PGothic"/>
                <a:cs typeface="MS PGothic"/>
              </a:rPr>
              <a:t>Font: </a:t>
            </a:r>
            <a:r>
              <a:rPr lang="en-US" sz="1200" dirty="0" smtClean="0">
                <a:solidFill>
                  <a:srgbClr val="000000"/>
                </a:solidFill>
                <a:latin typeface="Tahoma"/>
                <a:ea typeface="MS PGothic"/>
                <a:cs typeface="MS PGothic"/>
              </a:rPr>
              <a:t>Tahoma</a:t>
            </a:r>
            <a:endParaRPr lang="en-US" sz="1200" dirty="0" smtClean="0">
              <a:solidFill>
                <a:prstClr val="black"/>
              </a:solidFill>
              <a:latin typeface="Times New Roman"/>
              <a:ea typeface="Times New Roman"/>
              <a:cs typeface="Times New Roman"/>
            </a:endParaRPr>
          </a:p>
          <a:p>
            <a:pPr marL="742950" lvl="1" indent="-285750" eaLnBrk="1" hangingPunct="1">
              <a:spcBef>
                <a:spcPct val="20000"/>
              </a:spcBef>
              <a:spcAft>
                <a:spcPts val="0"/>
              </a:spcAft>
              <a:buFont typeface="Arial" pitchFamily="34" charset="0"/>
              <a:buChar char="•"/>
              <a:defRPr/>
            </a:pPr>
            <a:r>
              <a:rPr lang="en-US" sz="1200" b="1" dirty="0" smtClean="0">
                <a:solidFill>
                  <a:srgbClr val="000000"/>
                </a:solidFill>
                <a:latin typeface="Tahoma"/>
                <a:ea typeface="MS PGothic"/>
                <a:cs typeface="MS PGothic"/>
              </a:rPr>
              <a:t>Color: </a:t>
            </a:r>
            <a:r>
              <a:rPr lang="en-US" sz="1200" dirty="0" smtClean="0">
                <a:solidFill>
                  <a:srgbClr val="000000"/>
                </a:solidFill>
                <a:latin typeface="Tahoma"/>
                <a:ea typeface="MS PGothic"/>
                <a:cs typeface="MS PGothic"/>
              </a:rPr>
              <a:t>Font color = black</a:t>
            </a:r>
            <a:endParaRPr lang="en-US" sz="1200" dirty="0" smtClean="0">
              <a:solidFill>
                <a:prstClr val="black"/>
              </a:solidFill>
              <a:latin typeface="Times New Roman"/>
              <a:ea typeface="Times New Roman"/>
              <a:cs typeface="Times New Roman"/>
            </a:endParaRPr>
          </a:p>
          <a:p>
            <a:pPr marL="742950" lvl="1" indent="-285750" eaLnBrk="1" hangingPunct="1">
              <a:spcBef>
                <a:spcPct val="20000"/>
              </a:spcBef>
              <a:spcAft>
                <a:spcPts val="0"/>
              </a:spcAft>
              <a:buFont typeface="Arial" pitchFamily="34" charset="0"/>
              <a:buChar char="•"/>
              <a:defRPr/>
            </a:pPr>
            <a:r>
              <a:rPr lang="en-US" sz="1200" b="1" dirty="0" smtClean="0">
                <a:solidFill>
                  <a:srgbClr val="000000"/>
                </a:solidFill>
                <a:latin typeface="Tahoma"/>
                <a:ea typeface="MS PGothic"/>
                <a:cs typeface="MS PGothic"/>
              </a:rPr>
              <a:t>Sizes: </a:t>
            </a:r>
            <a:r>
              <a:rPr lang="en-US" sz="1200" dirty="0" smtClean="0">
                <a:solidFill>
                  <a:srgbClr val="000000"/>
                </a:solidFill>
                <a:latin typeface="Tahoma"/>
                <a:ea typeface="MS PGothic"/>
                <a:cs typeface="MS PGothic"/>
              </a:rPr>
              <a:t>Font size is set at 12 pt., decreasing to 11 pt. and 9 pt. for sub-bullets.  (Recognizing that some programs will have more information needed on the quad charts than others, text size may be reduced but, for ease of </a:t>
            </a:r>
            <a:br>
              <a:rPr lang="en-US" sz="1200" dirty="0" smtClean="0">
                <a:solidFill>
                  <a:srgbClr val="000000"/>
                </a:solidFill>
                <a:latin typeface="Tahoma"/>
                <a:ea typeface="MS PGothic"/>
                <a:cs typeface="MS PGothic"/>
              </a:rPr>
            </a:br>
            <a:r>
              <a:rPr lang="en-US" sz="1200" dirty="0" smtClean="0">
                <a:solidFill>
                  <a:srgbClr val="000000"/>
                </a:solidFill>
                <a:latin typeface="Tahoma"/>
                <a:ea typeface="MS PGothic"/>
                <a:cs typeface="MS PGothic"/>
              </a:rPr>
              <a:t>reading, should never be smaller than 9 pt.) </a:t>
            </a:r>
            <a:endParaRPr lang="en-US" sz="1200" dirty="0" smtClean="0">
              <a:solidFill>
                <a:prstClr val="black"/>
              </a:solidFill>
              <a:latin typeface="Times New Roman"/>
              <a:ea typeface="Times New Roman"/>
              <a:cs typeface="Times New Roman"/>
            </a:endParaRPr>
          </a:p>
          <a:p>
            <a:pPr marL="742950" lvl="1" indent="-285750" eaLnBrk="1" hangingPunct="1">
              <a:spcBef>
                <a:spcPct val="20000"/>
              </a:spcBef>
              <a:spcAft>
                <a:spcPts val="0"/>
              </a:spcAft>
              <a:buFont typeface="Arial" pitchFamily="34" charset="0"/>
              <a:buChar char="•"/>
              <a:defRPr/>
            </a:pPr>
            <a:r>
              <a:rPr lang="en-US" sz="1200" b="1" dirty="0" smtClean="0">
                <a:solidFill>
                  <a:srgbClr val="000000"/>
                </a:solidFill>
                <a:latin typeface="Tahoma"/>
                <a:ea typeface="MS PGothic"/>
                <a:cs typeface="MS PGothic"/>
              </a:rPr>
              <a:t>Font style: </a:t>
            </a:r>
            <a:r>
              <a:rPr lang="en-US" sz="1200" dirty="0" smtClean="0">
                <a:solidFill>
                  <a:srgbClr val="000000"/>
                </a:solidFill>
                <a:latin typeface="Tahoma"/>
                <a:ea typeface="MS PGothic"/>
                <a:cs typeface="MS PGothic"/>
              </a:rPr>
              <a:t>Avoid the use of bold unless needed</a:t>
            </a:r>
            <a:endParaRPr lang="en-US" sz="1200" dirty="0" smtClean="0">
              <a:solidFill>
                <a:prstClr val="black"/>
              </a:solidFill>
              <a:latin typeface="Times New Roman"/>
              <a:ea typeface="Times New Roman"/>
              <a:cs typeface="Times New Roman"/>
            </a:endParaRPr>
          </a:p>
          <a:p>
            <a:pPr marL="742950" lvl="1" indent="-285750" eaLnBrk="1" hangingPunct="1">
              <a:spcBef>
                <a:spcPct val="20000"/>
              </a:spcBef>
              <a:spcAft>
                <a:spcPts val="0"/>
              </a:spcAft>
              <a:buFont typeface="Arial" pitchFamily="34" charset="0"/>
              <a:buChar char="•"/>
              <a:defRPr/>
            </a:pPr>
            <a:r>
              <a:rPr lang="en-US" sz="1200" b="1" dirty="0" smtClean="0">
                <a:solidFill>
                  <a:srgbClr val="000000"/>
                </a:solidFill>
                <a:latin typeface="Tahoma"/>
                <a:ea typeface="MS PGothic"/>
                <a:cs typeface="MS PGothic"/>
              </a:rPr>
              <a:t>Bullets and sub-bullets: </a:t>
            </a:r>
            <a:r>
              <a:rPr lang="en-US" sz="1200" dirty="0" smtClean="0">
                <a:solidFill>
                  <a:srgbClr val="000000"/>
                </a:solidFill>
                <a:latin typeface="Tahoma"/>
                <a:ea typeface="MS PGothic"/>
                <a:cs typeface="MS PGothic"/>
              </a:rPr>
              <a:t>Solid dots</a:t>
            </a:r>
            <a:endParaRPr lang="en-US" sz="1200" dirty="0" smtClean="0">
              <a:solidFill>
                <a:prstClr val="black"/>
              </a:solidFill>
              <a:latin typeface="Times New Roman"/>
              <a:ea typeface="Times New Roman"/>
              <a:cs typeface="Times New Roman"/>
            </a:endParaRPr>
          </a:p>
          <a:p>
            <a:pPr marL="742950" lvl="1" indent="-285750" eaLnBrk="1" hangingPunct="1">
              <a:spcBef>
                <a:spcPct val="20000"/>
              </a:spcBef>
              <a:spcAft>
                <a:spcPts val="0"/>
              </a:spcAft>
              <a:buFont typeface="Arial" pitchFamily="34" charset="0"/>
              <a:buChar char="•"/>
              <a:defRPr/>
            </a:pPr>
            <a:r>
              <a:rPr lang="en-US" sz="1200" b="1" dirty="0" smtClean="0">
                <a:solidFill>
                  <a:srgbClr val="000000"/>
                </a:solidFill>
                <a:latin typeface="Tahoma"/>
                <a:ea typeface="MS PGothic"/>
                <a:cs typeface="MS PGothic"/>
              </a:rPr>
              <a:t>Status Boxes: </a:t>
            </a:r>
            <a:r>
              <a:rPr lang="en-US" sz="1200" dirty="0" smtClean="0">
                <a:solidFill>
                  <a:srgbClr val="000000"/>
                </a:solidFill>
                <a:latin typeface="Tahoma"/>
                <a:ea typeface="MS PGothic"/>
                <a:cs typeface="MS PGothic"/>
              </a:rPr>
              <a:t>In the upper right hand corner of each quad chart, there is a placeholder for one of these three boxes. Please replace the existing placeholder with the corresponding box that represents the status of the program:</a:t>
            </a:r>
            <a:endParaRPr lang="en-US" sz="1200" dirty="0">
              <a:solidFill>
                <a:prstClr val="black"/>
              </a:solidFill>
              <a:latin typeface="Times New Roman"/>
              <a:ea typeface="Times New Roman"/>
              <a:cs typeface="Times New Roman"/>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530904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PE:</a:t>
            </a:r>
            <a:endParaRPr lang="en-US" sz="1000" dirty="0">
              <a:solidFill>
                <a:prstClr val="black"/>
              </a:solidFill>
              <a:latin typeface="Tahoma"/>
            </a:endParaRP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PROJECT:</a:t>
            </a:r>
            <a:endParaRPr lang="en-US" sz="1000" dirty="0">
              <a:solidFill>
                <a:prstClr val="black"/>
              </a:solidFill>
              <a:latin typeface="Tahoma"/>
            </a:endParaRP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pPr eaLnBrk="1" fontAlgn="auto" hangingPunct="1">
              <a:spcBef>
                <a:spcPts val="0"/>
              </a:spcBef>
              <a:spcAft>
                <a:spcPts val="0"/>
              </a:spcAft>
            </a:pPr>
            <a:r>
              <a:rPr lang="en-US" sz="1000" dirty="0" smtClean="0">
                <a:solidFill>
                  <a:prstClr val="black"/>
                </a:solidFill>
                <a:latin typeface="Tahoma"/>
              </a:rPr>
              <a:t>RDDS PG #:</a:t>
            </a:r>
            <a:endParaRPr lang="en-US" sz="1000" dirty="0">
              <a:solidFill>
                <a:prstClr val="black"/>
              </a:solidFill>
              <a:latin typeface="Tahoma"/>
            </a:endParaRP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FY13</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FY12</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eaLnBrk="1" fontAlgn="auto" hangingPunct="1">
              <a:spcBef>
                <a:spcPts val="0"/>
              </a:spcBef>
              <a:spcAft>
                <a:spcPts val="0"/>
              </a:spcAft>
            </a:pPr>
            <a:r>
              <a:rPr lang="en-US" dirty="0" smtClean="0">
                <a:solidFill>
                  <a:prstClr val="black"/>
                </a:solidFill>
                <a:latin typeface="Tahoma"/>
              </a:rPr>
              <a:t>FY11</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OVERVIEW</a:t>
            </a:r>
            <a:endParaRPr lang="en-US" sz="1200" b="1" dirty="0">
              <a:solidFill>
                <a:prstClr val="black"/>
              </a:solidFill>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PROGRAM STATUS</a:t>
            </a:r>
            <a:endParaRPr lang="en-US" sz="1200" b="1" dirty="0">
              <a:solidFill>
                <a:prstClr val="black"/>
              </a:solidFill>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CAPABILITY OBJECTIVE/GOAL</a:t>
            </a:r>
            <a:endParaRPr lang="en-US" sz="1200" b="1" dirty="0">
              <a:solidFill>
                <a:prstClr val="black"/>
              </a:solidFill>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tabLst>
                <a:tab pos="2455863" algn="l"/>
              </a:tabLst>
            </a:pPr>
            <a:r>
              <a:rPr lang="en-US" sz="1000" dirty="0" smtClean="0">
                <a:solidFill>
                  <a:prstClr val="white"/>
                </a:solidFill>
                <a:ea typeface="Tahoma" pitchFamily="34" charset="0"/>
                <a:cs typeface="Tahoma" pitchFamily="34" charset="0"/>
              </a:rPr>
              <a:t>PERFORMER:	</a:t>
            </a:r>
            <a:endParaRPr lang="en-US" sz="100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prstClr val="black"/>
                </a:solidFill>
                <a:latin typeface="Tahoma" pitchFamily="34" charset="0"/>
                <a:ea typeface="Tahoma" pitchFamily="34" charset="0"/>
                <a:cs typeface="Tahoma" pitchFamily="34" charset="0"/>
              </a:rPr>
              <a:t>PERFORMERS</a:t>
            </a:r>
            <a:endParaRPr lang="en-US" sz="1200" b="1" dirty="0">
              <a:solidFill>
                <a:prstClr val="black"/>
              </a:solidFill>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eaLnBrk="1" fontAlgn="auto" hangingPunct="1">
              <a:spcBef>
                <a:spcPts val="0"/>
              </a:spcBef>
              <a:spcAft>
                <a:spcPts val="0"/>
              </a:spcAft>
              <a:tabLst>
                <a:tab pos="2455863" algn="l"/>
              </a:tabLst>
              <a:defRPr/>
            </a:pPr>
            <a:r>
              <a:rPr lang="en-US" sz="1000" dirty="0" smtClean="0">
                <a:solidFill>
                  <a:prstClr val="white"/>
                </a:solidFill>
                <a:latin typeface="Tahoma" pitchFamily="34" charset="0"/>
                <a:ea typeface="Tahoma" pitchFamily="34" charset="0"/>
                <a:cs typeface="Tahoma" pitchFamily="34" charset="0"/>
              </a:rPr>
              <a:t>LOCATION:</a:t>
            </a:r>
            <a:endParaRPr lang="en-US" sz="1000" dirty="0">
              <a:solidFill>
                <a:prstClr val="white"/>
              </a:solidFill>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33402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10.xml"/><Relationship Id="rId4" Type="http://schemas.openxmlformats.org/officeDocument/2006/relationships/slideLayout" Target="../slideLayouts/slideLayout5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theme" Target="../theme/theme1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5" Type="http://schemas.openxmlformats.org/officeDocument/2006/relationships/theme" Target="../theme/theme12.xml"/><Relationship Id="rId4" Type="http://schemas.openxmlformats.org/officeDocument/2006/relationships/slideLayout" Target="../slideLayouts/slideLayout6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1.xml"/><Relationship Id="rId7" Type="http://schemas.openxmlformats.org/officeDocument/2006/relationships/theme" Target="../theme/theme13.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7.xml"/><Relationship Id="rId7" Type="http://schemas.openxmlformats.org/officeDocument/2006/relationships/theme" Target="../theme/theme14.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5" Type="http://schemas.openxmlformats.org/officeDocument/2006/relationships/theme" Target="../theme/theme15.xml"/><Relationship Id="rId4" Type="http://schemas.openxmlformats.org/officeDocument/2006/relationships/slideLayout" Target="../slideLayouts/slideLayout8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theme" Target="../theme/theme16.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14.xml"/><Relationship Id="rId7" Type="http://schemas.openxmlformats.org/officeDocument/2006/relationships/theme" Target="../theme/theme17.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2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5" Type="http://schemas.openxmlformats.org/officeDocument/2006/relationships/theme" Target="../theme/theme18.xml"/><Relationship Id="rId4" Type="http://schemas.openxmlformats.org/officeDocument/2006/relationships/slideLayout" Target="../slideLayouts/slideLayout121.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theme" Target="../theme/theme19.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30.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5" Type="http://schemas.openxmlformats.org/officeDocument/2006/relationships/image" Target="../media/image1.jpeg"/><Relationship Id="rId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33.xml"/><Relationship Id="rId7" Type="http://schemas.openxmlformats.org/officeDocument/2006/relationships/theme" Target="../theme/theme21.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5" Type="http://schemas.openxmlformats.org/officeDocument/2006/relationships/slideLayout" Target="../slideLayouts/slideLayout135.xml"/><Relationship Id="rId4" Type="http://schemas.openxmlformats.org/officeDocument/2006/relationships/slideLayout" Target="../slideLayouts/slideLayout134.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39.xml"/><Relationship Id="rId7" Type="http://schemas.openxmlformats.org/officeDocument/2006/relationships/theme" Target="../theme/theme22.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5" Type="http://schemas.openxmlformats.org/officeDocument/2006/relationships/slideLayout" Target="../slideLayouts/slideLayout141.xml"/><Relationship Id="rId4" Type="http://schemas.openxmlformats.org/officeDocument/2006/relationships/slideLayout" Target="../slideLayouts/slideLayout140.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45.xml"/><Relationship Id="rId7" Type="http://schemas.openxmlformats.org/officeDocument/2006/relationships/theme" Target="../theme/theme23.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5" Type="http://schemas.openxmlformats.org/officeDocument/2006/relationships/slideLayout" Target="../slideLayouts/slideLayout147.xml"/><Relationship Id="rId4" Type="http://schemas.openxmlformats.org/officeDocument/2006/relationships/slideLayout" Target="../slideLayouts/slideLayout146.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51.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5" Type="http://schemas.openxmlformats.org/officeDocument/2006/relationships/theme" Target="../theme/theme24.xml"/><Relationship Id="rId4" Type="http://schemas.openxmlformats.org/officeDocument/2006/relationships/slideLayout" Target="../slideLayouts/slideLayout15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5.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7.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theme" Target="../theme/theme8.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9.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直接箭头连接符 3"/>
          <p:cNvCxnSpPr/>
          <p:nvPr userDrawn="1"/>
        </p:nvCxnSpPr>
        <p:spPr>
          <a:xfrm>
            <a:off x="152400" y="989013"/>
            <a:ext cx="8786813" cy="1587"/>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a:off x="152400" y="1065213"/>
            <a:ext cx="878681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箭头连接符 8"/>
          <p:cNvCxnSpPr/>
          <p:nvPr userDrawn="1"/>
        </p:nvCxnSpPr>
        <p:spPr>
          <a:xfrm>
            <a:off x="152400" y="6551613"/>
            <a:ext cx="8786813" cy="1587"/>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8" name="直接连接符 9"/>
          <p:cNvCxnSpPr/>
          <p:nvPr userDrawn="1"/>
        </p:nvCxnSpPr>
        <p:spPr>
          <a:xfrm>
            <a:off x="152400" y="6475413"/>
            <a:ext cx="8786813" cy="1587"/>
          </a:xfrm>
          <a:prstGeom prst="line">
            <a:avLst/>
          </a:prstGeom>
        </p:spPr>
        <p:style>
          <a:lnRef idx="1">
            <a:schemeClr val="accent1"/>
          </a:lnRef>
          <a:fillRef idx="0">
            <a:schemeClr val="accent1"/>
          </a:fillRef>
          <a:effectRef idx="0">
            <a:schemeClr val="accent1"/>
          </a:effectRef>
          <a:fontRef idx="minor">
            <a:schemeClr val="tx1"/>
          </a:fontRef>
        </p:style>
      </p:cxnSp>
      <p:sp>
        <p:nvSpPr>
          <p:cNvPr id="379913" name="标题占位符 1"/>
          <p:cNvSpPr>
            <a:spLocks noGrp="1"/>
          </p:cNvSpPr>
          <p:nvPr>
            <p:ph type="title"/>
          </p:nvPr>
        </p:nvSpPr>
        <p:spPr bwMode="auto">
          <a:xfrm>
            <a:off x="0" y="115888"/>
            <a:ext cx="9144000"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Title</a:t>
            </a:r>
            <a:endParaRPr lang="zh-CN" altLang="en-US" smtClean="0"/>
          </a:p>
        </p:txBody>
      </p:sp>
      <p:sp>
        <p:nvSpPr>
          <p:cNvPr id="1031" name="文本占位符 2"/>
          <p:cNvSpPr>
            <a:spLocks noGrp="1"/>
          </p:cNvSpPr>
          <p:nvPr>
            <p:ph type="body" idx="1"/>
          </p:nvPr>
        </p:nvSpPr>
        <p:spPr bwMode="auto">
          <a:xfrm>
            <a:off x="228600" y="1133475"/>
            <a:ext cx="866775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First Layer</a:t>
            </a:r>
            <a:endParaRPr lang="zh-CN" altLang="en-US" smtClean="0"/>
          </a:p>
          <a:p>
            <a:pPr lvl="1"/>
            <a:r>
              <a:rPr lang="en-US" altLang="zh-CN" smtClean="0"/>
              <a:t>Second Layer</a:t>
            </a:r>
            <a:endParaRPr lang="zh-CN" altLang="en-US" smtClean="0"/>
          </a:p>
          <a:p>
            <a:pPr lvl="2"/>
            <a:r>
              <a:rPr lang="en-US" altLang="zh-CN" smtClean="0"/>
              <a:t>Third Layer</a:t>
            </a:r>
          </a:p>
          <a:p>
            <a:pPr lvl="3"/>
            <a:r>
              <a:rPr lang="en-US" altLang="zh-CN" smtClean="0"/>
              <a:t>Fifth Layer</a:t>
            </a:r>
            <a:endParaRPr lang="zh-CN" altLang="en-US" smtClean="0"/>
          </a:p>
        </p:txBody>
      </p:sp>
      <p:sp>
        <p:nvSpPr>
          <p:cNvPr id="13" name="灯片编号占位符 5"/>
          <p:cNvSpPr>
            <a:spLocks noGrp="1"/>
          </p:cNvSpPr>
          <p:nvPr>
            <p:ph type="sldNum" sz="quarter" idx="4"/>
          </p:nvPr>
        </p:nvSpPr>
        <p:spPr>
          <a:xfrm>
            <a:off x="8207375" y="6569075"/>
            <a:ext cx="9366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ea typeface="SimSun" pitchFamily="2" charset="-122"/>
              </a:defRPr>
            </a:lvl1pPr>
          </a:lstStyle>
          <a:p>
            <a:pPr>
              <a:defRPr/>
            </a:pPr>
            <a:fld id="{FFBE09E0-EBCF-4D65-9395-E37D36C781DC}" type="slidenum">
              <a:rPr lang="zh-CN" altLang="en-US"/>
              <a:pPr>
                <a:defRPr/>
              </a:pPr>
              <a:t>‹#›</a:t>
            </a:fld>
            <a:r>
              <a:rPr lang="en-US" altLang="zh-CN" sz="1200" dirty="0">
                <a:latin typeface="SimSun" pitchFamily="2" charset="-122"/>
                <a:cs typeface="Arial" pitchFamily="34" charset="0"/>
              </a:rPr>
              <a:t> </a:t>
            </a:r>
          </a:p>
        </p:txBody>
      </p:sp>
    </p:spTree>
  </p:cSld>
  <p:clrMap bg1="lt1" tx1="dk1" bg2="lt2" tx2="dk2" accent1="accent1" accent2="accent2" accent3="accent3" accent4="accent4" accent5="accent5" accent6="accent6" hlink="hlink" folHlink="folHlink"/>
  <p:sldLayoutIdLst>
    <p:sldLayoutId id="2147486063" r:id="rId1"/>
    <p:sldLayoutId id="2147486064" r:id="rId2"/>
    <p:sldLayoutId id="2147486065" r:id="rId3"/>
    <p:sldLayoutId id="2147486066" r:id="rId4"/>
    <p:sldLayoutId id="2147486052" r:id="rId5"/>
    <p:sldLayoutId id="2147486053" r:id="rId6"/>
    <p:sldLayoutId id="2147486054" r:id="rId7"/>
    <p:sldLayoutId id="2147486055" r:id="rId8"/>
    <p:sldLayoutId id="2147486056" r:id="rId9"/>
    <p:sldLayoutId id="2147486057" r:id="rId10"/>
    <p:sldLayoutId id="2147486058" r:id="rId11"/>
    <p:sldLayoutId id="2147486059" r:id="rId12"/>
    <p:sldLayoutId id="2147486060" r:id="rId13"/>
    <p:sldLayoutId id="2147486061" r:id="rId14"/>
    <p:sldLayoutId id="2147486062" r:id="rId15"/>
  </p:sldLayoutIdLst>
  <p:hf hdr="0" ftr="0" dt="0"/>
  <p:txStyles>
    <p:titleStyle>
      <a:lvl1pPr algn="ctr" rtl="0" eaLnBrk="0" fontAlgn="base" hangingPunct="0">
        <a:spcBef>
          <a:spcPct val="0"/>
        </a:spcBef>
        <a:spcAft>
          <a:spcPct val="0"/>
        </a:spcAft>
        <a:defRPr sz="4400" b="1">
          <a:solidFill>
            <a:srgbClr val="170981"/>
          </a:solidFill>
          <a:effectLst>
            <a:outerShdw blurRad="38100" dist="38100" dir="2700000" algn="tl">
              <a:srgbClr val="000000">
                <a:alpha val="43137"/>
              </a:srgbClr>
            </a:outerShdw>
          </a:effectLst>
          <a:latin typeface="+mj-lt"/>
          <a:ea typeface="MS PGothic" pitchFamily="34" charset="-128"/>
          <a:cs typeface="MS PGothic" charset="0"/>
        </a:defRPr>
      </a:lvl1pPr>
      <a:lvl2pPr algn="ctr" rtl="0" eaLnBrk="0" fontAlgn="base" hangingPunct="0">
        <a:spcBef>
          <a:spcPct val="0"/>
        </a:spcBef>
        <a:spcAft>
          <a:spcPct val="0"/>
        </a:spcAft>
        <a:defRPr sz="4400" b="1">
          <a:solidFill>
            <a:srgbClr val="17098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b="1">
          <a:solidFill>
            <a:srgbClr val="17098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b="1">
          <a:solidFill>
            <a:srgbClr val="17098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b="1">
          <a:solidFill>
            <a:srgbClr val="170981"/>
          </a:solidFill>
          <a:latin typeface="Calibri" pitchFamily="34" charset="0"/>
          <a:ea typeface="MS PGothic" pitchFamily="34" charset="-128"/>
          <a:cs typeface="MS PGothic" charset="0"/>
        </a:defRPr>
      </a:lvl5pPr>
      <a:lvl6pPr marL="457200" algn="ctr" rtl="0" fontAlgn="base">
        <a:spcBef>
          <a:spcPct val="0"/>
        </a:spcBef>
        <a:spcAft>
          <a:spcPct val="0"/>
        </a:spcAft>
        <a:defRPr sz="4400" b="1">
          <a:solidFill>
            <a:srgbClr val="170981"/>
          </a:solidFill>
          <a:latin typeface="Calibri" pitchFamily="34" charset="0"/>
        </a:defRPr>
      </a:lvl6pPr>
      <a:lvl7pPr marL="914400" algn="ctr" rtl="0" fontAlgn="base">
        <a:spcBef>
          <a:spcPct val="0"/>
        </a:spcBef>
        <a:spcAft>
          <a:spcPct val="0"/>
        </a:spcAft>
        <a:defRPr sz="4400" b="1">
          <a:solidFill>
            <a:srgbClr val="170981"/>
          </a:solidFill>
          <a:latin typeface="Calibri" pitchFamily="34" charset="0"/>
        </a:defRPr>
      </a:lvl7pPr>
      <a:lvl8pPr marL="1371600" algn="ctr" rtl="0" fontAlgn="base">
        <a:spcBef>
          <a:spcPct val="0"/>
        </a:spcBef>
        <a:spcAft>
          <a:spcPct val="0"/>
        </a:spcAft>
        <a:defRPr sz="4400" b="1">
          <a:solidFill>
            <a:srgbClr val="170981"/>
          </a:solidFill>
          <a:latin typeface="Calibri" pitchFamily="34" charset="0"/>
        </a:defRPr>
      </a:lvl8pPr>
      <a:lvl9pPr marL="1828800" algn="ctr" rtl="0" fontAlgn="base">
        <a:spcBef>
          <a:spcPct val="0"/>
        </a:spcBef>
        <a:spcAft>
          <a:spcPct val="0"/>
        </a:spcAft>
        <a:defRPr sz="4400" b="1">
          <a:solidFill>
            <a:srgbClr val="170981"/>
          </a:solidFill>
          <a:latin typeface="Calibri" pitchFamily="34" charset="0"/>
        </a:defRPr>
      </a:lvl9pPr>
    </p:titleStyle>
    <p:bodyStyle>
      <a:lvl1pPr marL="342900" indent="-342900" algn="l" rtl="0" eaLnBrk="0" fontAlgn="base" hangingPunct="0">
        <a:spcBef>
          <a:spcPct val="20000"/>
        </a:spcBef>
        <a:spcAft>
          <a:spcPct val="0"/>
        </a:spcAft>
        <a:buClr>
          <a:srgbClr val="170981"/>
        </a:buClr>
        <a:buSzPct val="80000"/>
        <a:buFont typeface="Wingdings" pitchFamily="2" charset="2"/>
        <a:buChar char="§"/>
        <a:defRPr sz="24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rgbClr val="FF6600"/>
        </a:buClr>
        <a:buSzPct val="80000"/>
        <a:buFont typeface="Wingdings"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SzPct val="80000"/>
        <a:buFont typeface="Wingdings" pitchFamily="2" charset="2"/>
        <a:buChar char="§"/>
        <a:defRPr sz="2000">
          <a:solidFill>
            <a:srgbClr val="120761"/>
          </a:solidFill>
          <a:latin typeface="+mn-lt"/>
          <a:ea typeface="MS PGothic" pitchFamily="34" charset="-128"/>
        </a:defRPr>
      </a:lvl3pPr>
      <a:lvl4pPr marL="1600200" indent="-228600" algn="l" rtl="0" eaLnBrk="0" fontAlgn="base" hangingPunct="0">
        <a:spcBef>
          <a:spcPct val="20000"/>
        </a:spcBef>
        <a:spcAft>
          <a:spcPct val="0"/>
        </a:spcAft>
        <a:buClr>
          <a:srgbClr val="00CC00"/>
        </a:buClr>
        <a:buSzPct val="80000"/>
        <a:buFont typeface="Wingdings" pitchFamily="2" charset="2"/>
        <a:buChar char="§"/>
        <a:defRPr sz="2000">
          <a:solidFill>
            <a:schemeClr val="tx1"/>
          </a:solidFill>
          <a:latin typeface="+mn-lt"/>
          <a:ea typeface="MS PGothic" pitchFamily="34" charset="-128"/>
          <a:cs typeface="Arial"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Arial" charset="0"/>
          <a:ea typeface="Arial" charset="0"/>
          <a:cs typeface="Arial" charset="0"/>
        </a:defRPr>
      </a:lvl5pPr>
      <a:lvl6pPr marL="2514600" indent="-228600" algn="l" rtl="0" fontAlgn="base">
        <a:spcBef>
          <a:spcPct val="20000"/>
        </a:spcBef>
        <a:spcAft>
          <a:spcPct val="0"/>
        </a:spcAft>
        <a:buFont typeface="Arial" charset="0"/>
        <a:buChar char="»"/>
        <a:defRPr sz="2000">
          <a:solidFill>
            <a:schemeClr val="tx1"/>
          </a:solidFill>
          <a:latin typeface="Arial" charset="0"/>
          <a:cs typeface="Arial" charset="0"/>
        </a:defRPr>
      </a:lvl6pPr>
      <a:lvl7pPr marL="2971800" indent="-228600" algn="l" rtl="0" fontAlgn="base">
        <a:spcBef>
          <a:spcPct val="20000"/>
        </a:spcBef>
        <a:spcAft>
          <a:spcPct val="0"/>
        </a:spcAft>
        <a:buFont typeface="Arial" charset="0"/>
        <a:buChar char="»"/>
        <a:defRPr sz="2000">
          <a:solidFill>
            <a:schemeClr val="tx1"/>
          </a:solidFill>
          <a:latin typeface="Arial" charset="0"/>
          <a:cs typeface="Arial" charset="0"/>
        </a:defRPr>
      </a:lvl7pPr>
      <a:lvl8pPr marL="3429000" indent="-228600" algn="l" rtl="0" fontAlgn="base">
        <a:spcBef>
          <a:spcPct val="20000"/>
        </a:spcBef>
        <a:spcAft>
          <a:spcPct val="0"/>
        </a:spcAft>
        <a:buFont typeface="Arial" charset="0"/>
        <a:buChar char="»"/>
        <a:defRPr sz="2000">
          <a:solidFill>
            <a:schemeClr val="tx1"/>
          </a:solidFill>
          <a:latin typeface="Arial" charset="0"/>
          <a:cs typeface="Arial" charset="0"/>
        </a:defRPr>
      </a:lvl8pPr>
      <a:lvl9pPr marL="3886200" indent="-228600" algn="l" rtl="0" fontAlgn="base">
        <a:spcBef>
          <a:spcPct val="20000"/>
        </a:spcBef>
        <a:spcAft>
          <a:spcPct val="0"/>
        </a:spcAft>
        <a:buFont typeface="Arial" charset="0"/>
        <a:buChar char="»"/>
        <a:defRPr sz="2000">
          <a:solidFill>
            <a:schemeClr val="tx1"/>
          </a:solidFill>
          <a:latin typeface="Arial" charset="0"/>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099169880"/>
      </p:ext>
    </p:extLst>
  </p:cSld>
  <p:clrMap bg1="lt1" tx1="dk1" bg2="lt2" tx2="dk2" accent1="accent1" accent2="accent2" accent3="accent3" accent4="accent4" accent5="accent5" accent6="accent6" hlink="hlink" folHlink="folHlink"/>
  <p:sldLayoutIdLst>
    <p:sldLayoutId id="2147486146" r:id="rId1"/>
    <p:sldLayoutId id="2147486147" r:id="rId2"/>
    <p:sldLayoutId id="2147486148" r:id="rId3"/>
    <p:sldLayoutId id="2147486149"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532333035"/>
      </p:ext>
    </p:extLst>
  </p:cSld>
  <p:clrMap bg1="lt1" tx1="dk1" bg2="lt2" tx2="dk2" accent1="accent1" accent2="accent2" accent3="accent3" accent4="accent4" accent5="accent5" accent6="accent6" hlink="hlink" folHlink="folHlink"/>
  <p:sldLayoutIdLst>
    <p:sldLayoutId id="2147486151" r:id="rId1"/>
    <p:sldLayoutId id="2147486152" r:id="rId2"/>
    <p:sldLayoutId id="2147486153" r:id="rId3"/>
    <p:sldLayoutId id="2147486154" r:id="rId4"/>
    <p:sldLayoutId id="2147486155" r:id="rId5"/>
    <p:sldLayoutId id="2147486156"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401361729"/>
      </p:ext>
    </p:extLst>
  </p:cSld>
  <p:clrMap bg1="lt1" tx1="dk1" bg2="lt2" tx2="dk2" accent1="accent1" accent2="accent2" accent3="accent3" accent4="accent4" accent5="accent5" accent6="accent6" hlink="hlink" folHlink="folHlink"/>
  <p:sldLayoutIdLst>
    <p:sldLayoutId id="2147486158" r:id="rId1"/>
    <p:sldLayoutId id="2147486159" r:id="rId2"/>
    <p:sldLayoutId id="2147486160" r:id="rId3"/>
    <p:sldLayoutId id="2147486161"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140242984"/>
      </p:ext>
    </p:extLst>
  </p:cSld>
  <p:clrMap bg1="lt1" tx1="dk1" bg2="lt2" tx2="dk2" accent1="accent1" accent2="accent2" accent3="accent3" accent4="accent4" accent5="accent5" accent6="accent6" hlink="hlink" folHlink="folHlink"/>
  <p:sldLayoutIdLst>
    <p:sldLayoutId id="2147486164" r:id="rId1"/>
    <p:sldLayoutId id="2147486165" r:id="rId2"/>
    <p:sldLayoutId id="2147486166" r:id="rId3"/>
    <p:sldLayoutId id="2147486167" r:id="rId4"/>
    <p:sldLayoutId id="2147486168" r:id="rId5"/>
    <p:sldLayoutId id="2147486169"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972184906"/>
      </p:ext>
    </p:extLst>
  </p:cSld>
  <p:clrMap bg1="lt1" tx1="dk1" bg2="lt2" tx2="dk2" accent1="accent1" accent2="accent2" accent3="accent3" accent4="accent4" accent5="accent5" accent6="accent6" hlink="hlink" folHlink="folHlink"/>
  <p:sldLayoutIdLst>
    <p:sldLayoutId id="2147486171" r:id="rId1"/>
    <p:sldLayoutId id="2147486172" r:id="rId2"/>
    <p:sldLayoutId id="2147486173" r:id="rId3"/>
    <p:sldLayoutId id="2147486174" r:id="rId4"/>
    <p:sldLayoutId id="2147486175" r:id="rId5"/>
    <p:sldLayoutId id="2147486176"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311341370"/>
      </p:ext>
    </p:extLst>
  </p:cSld>
  <p:clrMap bg1="lt1" tx1="dk1" bg2="lt2" tx2="dk2" accent1="accent1" accent2="accent2" accent3="accent3" accent4="accent4" accent5="accent5" accent6="accent6" hlink="hlink" folHlink="folHlink"/>
  <p:sldLayoutIdLst>
    <p:sldLayoutId id="2147486178" r:id="rId1"/>
    <p:sldLayoutId id="2147486179" r:id="rId2"/>
    <p:sldLayoutId id="2147486180" r:id="rId3"/>
    <p:sldLayoutId id="2147486181"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eaLnBrk="1" fontAlgn="auto" hangingPunct="1">
              <a:spcBef>
                <a:spcPts val="0"/>
              </a:spcBef>
              <a:spcAft>
                <a:spcPts val="0"/>
              </a:spcAft>
              <a:defRPr/>
            </a:pPr>
            <a:r>
              <a:rPr lang="en-US" dirty="0" smtClean="0"/>
              <a:t>Distribution Statement</a:t>
            </a:r>
            <a:endParaRPr lang="en-US" dirty="0"/>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eaLnBrk="1" fontAlgn="auto" hangingPunct="1">
              <a:spcBef>
                <a:spcPts val="0"/>
              </a:spcBef>
              <a:spcAft>
                <a:spcPts val="0"/>
              </a:spcAft>
              <a:defRPr/>
            </a:pPr>
            <a:fld id="{231CC523-8BC6-4921-807A-66BD262F34AB}" type="slidenum">
              <a:rPr lang="en-US"/>
              <a:pPr eaLnBrk="1" fontAlgn="auto" hangingPunct="1">
                <a:spcBef>
                  <a:spcPts val="0"/>
                </a:spcBef>
                <a:spcAft>
                  <a:spcPts val="0"/>
                </a:spcAft>
                <a:defRPr/>
              </a:pPr>
              <a:t>‹#›</a:t>
            </a:fld>
            <a:endParaRPr lang="en-US" dirty="0"/>
          </a:p>
        </p:txBody>
      </p:sp>
      <p:sp>
        <p:nvSpPr>
          <p:cNvPr id="13" name="Title Placeholder 9"/>
          <p:cNvSpPr>
            <a:spLocks noGrp="1"/>
          </p:cNvSpPr>
          <p:nvPr>
            <p:ph type="title"/>
          </p:nvPr>
        </p:nvSpPr>
        <p:spPr bwMode="auto">
          <a:xfrm>
            <a:off x="1622424" y="152400"/>
            <a:ext cx="7140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Master title style</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80194E2C-28A1-4ACF-BE1C-DC6E3E3FF6B4}" type="datetimeFigureOut">
              <a:rPr lang="en-US" smtClean="0">
                <a:solidFill>
                  <a:prstClr val="black">
                    <a:tint val="75000"/>
                  </a:prstClr>
                </a:solidFill>
                <a:latin typeface="Tahoma"/>
              </a:rPr>
              <a:pPr eaLnBrk="1" fontAlgn="auto" hangingPunct="1">
                <a:spcBef>
                  <a:spcPts val="0"/>
                </a:spcBef>
                <a:spcAft>
                  <a:spcPts val="0"/>
                </a:spcAft>
              </a:pPr>
              <a:t>11/21/2015</a:t>
            </a:fld>
            <a:endParaRPr lang="en-US" dirty="0">
              <a:solidFill>
                <a:prstClr val="black">
                  <a:tint val="75000"/>
                </a:prstClr>
              </a:solidFill>
              <a:latin typeface="Tahoma"/>
            </a:endParaRPr>
          </a:p>
        </p:txBody>
      </p:sp>
    </p:spTree>
    <p:extLst>
      <p:ext uri="{BB962C8B-B14F-4D97-AF65-F5344CB8AC3E}">
        <p14:creationId xmlns:p14="http://schemas.microsoft.com/office/powerpoint/2010/main" val="2433360560"/>
      </p:ext>
    </p:extLst>
  </p:cSld>
  <p:clrMap bg1="lt1" tx1="dk1" bg2="lt2" tx2="dk2" accent1="accent1" accent2="accent2" accent3="accent3" accent4="accent4" accent5="accent5" accent6="accent6" hlink="hlink" folHlink="folHlink"/>
  <p:sldLayoutIdLst>
    <p:sldLayoutId id="2147486183" r:id="rId1"/>
    <p:sldLayoutId id="2147486184" r:id="rId2"/>
    <p:sldLayoutId id="2147486185" r:id="rId3"/>
    <p:sldLayoutId id="2147486186" r:id="rId4"/>
    <p:sldLayoutId id="2147486187" r:id="rId5"/>
    <p:sldLayoutId id="2147486188" r:id="rId6"/>
    <p:sldLayoutId id="2147486189" r:id="rId7"/>
    <p:sldLayoutId id="2147486190" r:id="rId8"/>
    <p:sldLayoutId id="2147486191" r:id="rId9"/>
    <p:sldLayoutId id="2147486192" r:id="rId10"/>
    <p:sldLayoutId id="2147486193" r:id="rId11"/>
    <p:sldLayoutId id="2147486194" r:id="rId12"/>
    <p:sldLayoutId id="2147486195" r:id="rId13"/>
    <p:sldLayoutId id="2147486196" r:id="rId14"/>
    <p:sldLayoutId id="2147486197" r:id="rId15"/>
    <p:sldLayoutId id="2147486198" r:id="rId16"/>
    <p:sldLayoutId id="2147486199" r:id="rId17"/>
    <p:sldLayoutId id="2147486200" r:id="rId18"/>
    <p:sldLayoutId id="2147486201" r:id="rId19"/>
    <p:sldLayoutId id="2147486202" r:id="rId20"/>
    <p:sldLayoutId id="2147486203" r:id="rId21"/>
    <p:sldLayoutId id="2147486204" r:id="rId22"/>
    <p:sldLayoutId id="2147486205" r:id="rId23"/>
    <p:sldLayoutId id="2147486206" r:id="rId24"/>
    <p:sldLayoutId id="2147486207" r:id="rId25"/>
    <p:sldLayoutId id="2147486208" r:id="rId26"/>
    <p:sldLayoutId id="2147486209" r:id="rId27"/>
  </p:sldLayoutIdLst>
  <p:hf hdr="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465051188"/>
      </p:ext>
    </p:extLst>
  </p:cSld>
  <p:clrMap bg1="lt1" tx1="dk1" bg2="lt2" tx2="dk2" accent1="accent1" accent2="accent2" accent3="accent3" accent4="accent4" accent5="accent5" accent6="accent6" hlink="hlink" folHlink="folHlink"/>
  <p:sldLayoutIdLst>
    <p:sldLayoutId id="2147486211" r:id="rId1"/>
    <p:sldLayoutId id="2147486212" r:id="rId2"/>
    <p:sldLayoutId id="2147486213" r:id="rId3"/>
    <p:sldLayoutId id="2147486214" r:id="rId4"/>
    <p:sldLayoutId id="2147486215" r:id="rId5"/>
    <p:sldLayoutId id="2147486216"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397704976"/>
      </p:ext>
    </p:extLst>
  </p:cSld>
  <p:clrMap bg1="lt1" tx1="dk1" bg2="lt2" tx2="dk2" accent1="accent1" accent2="accent2" accent3="accent3" accent4="accent4" accent5="accent5" accent6="accent6" hlink="hlink" folHlink="folHlink"/>
  <p:sldLayoutIdLst>
    <p:sldLayoutId id="2147486218" r:id="rId1"/>
    <p:sldLayoutId id="2147486219" r:id="rId2"/>
    <p:sldLayoutId id="2147486220" r:id="rId3"/>
    <p:sldLayoutId id="2147486221"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093113639"/>
      </p:ext>
    </p:extLst>
  </p:cSld>
  <p:clrMap bg1="lt1" tx1="dk1" bg2="lt2" tx2="dk2" accent1="accent1" accent2="accent2" accent3="accent3" accent4="accent4" accent5="accent5" accent6="accent6" hlink="hlink" folHlink="folHlink"/>
  <p:sldLayoutIdLst>
    <p:sldLayoutId id="2147486223" r:id="rId1"/>
    <p:sldLayoutId id="2147486224" r:id="rId2"/>
    <p:sldLayoutId id="2147486225" r:id="rId3"/>
    <p:sldLayoutId id="2147486226" r:id="rId4"/>
    <p:sldLayoutId id="2147486227" r:id="rId5"/>
    <p:sldLayoutId id="2147486228"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0100" y="1312863"/>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295400" y="2286000"/>
            <a:ext cx="754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1055182"/>
      </p:ext>
    </p:extLst>
  </p:cSld>
  <p:clrMap bg1="lt1" tx1="dk1" bg2="lt2" tx2="dk2" accent1="accent1" accent2="accent2" accent3="accent3" accent4="accent4" accent5="accent5" accent6="accent6" hlink="hlink" folHlink="folHlink"/>
  <p:sldLayoutIdLst>
    <p:sldLayoutId id="2147486069" r:id="rId1"/>
    <p:sldLayoutId id="2147486070" r:id="rId2"/>
    <p:sldLayoutId id="2147486259" r:id="rId3"/>
    <p:sldLayoutId id="2147486260" r:id="rId4"/>
  </p:sldLayoutIdLst>
  <p:transition>
    <p:wipe dir="r"/>
  </p:transition>
  <p:txStyles>
    <p:titleStyle>
      <a:lvl1pPr algn="l" rtl="0" eaLnBrk="0" fontAlgn="base" hangingPunct="0">
        <a:spcBef>
          <a:spcPct val="0"/>
        </a:spcBef>
        <a:spcAft>
          <a:spcPct val="0"/>
        </a:spcAft>
        <a:defRPr sz="3200">
          <a:solidFill>
            <a:srgbClr val="990000"/>
          </a:solidFill>
          <a:latin typeface="+mj-lt"/>
          <a:ea typeface="MS PGothic" pitchFamily="34" charset="-128"/>
          <a:cs typeface="ＭＳ Ｐゴシック" charset="0"/>
        </a:defRPr>
      </a:lvl1pPr>
      <a:lvl2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2pPr>
      <a:lvl3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3pPr>
      <a:lvl4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4pPr>
      <a:lvl5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5pPr>
      <a:lvl6pPr marL="457200" algn="l" rtl="0" fontAlgn="base">
        <a:spcBef>
          <a:spcPct val="0"/>
        </a:spcBef>
        <a:spcAft>
          <a:spcPct val="0"/>
        </a:spcAft>
        <a:defRPr sz="3200">
          <a:solidFill>
            <a:srgbClr val="990000"/>
          </a:solidFill>
          <a:latin typeface="Tahoma" charset="0"/>
          <a:ea typeface="ＭＳ Ｐゴシック" charset="0"/>
        </a:defRPr>
      </a:lvl6pPr>
      <a:lvl7pPr marL="914400" algn="l" rtl="0" fontAlgn="base">
        <a:spcBef>
          <a:spcPct val="0"/>
        </a:spcBef>
        <a:spcAft>
          <a:spcPct val="0"/>
        </a:spcAft>
        <a:defRPr sz="3200">
          <a:solidFill>
            <a:srgbClr val="990000"/>
          </a:solidFill>
          <a:latin typeface="Tahoma" charset="0"/>
          <a:ea typeface="ＭＳ Ｐゴシック" charset="0"/>
        </a:defRPr>
      </a:lvl7pPr>
      <a:lvl8pPr marL="1371600" algn="l" rtl="0" fontAlgn="base">
        <a:spcBef>
          <a:spcPct val="0"/>
        </a:spcBef>
        <a:spcAft>
          <a:spcPct val="0"/>
        </a:spcAft>
        <a:defRPr sz="3200">
          <a:solidFill>
            <a:srgbClr val="990000"/>
          </a:solidFill>
          <a:latin typeface="Tahoma" charset="0"/>
          <a:ea typeface="ＭＳ Ｐゴシック" charset="0"/>
        </a:defRPr>
      </a:lvl8pPr>
      <a:lvl9pPr marL="1828800" algn="l" rtl="0" fontAlgn="base">
        <a:spcBef>
          <a:spcPct val="0"/>
        </a:spcBef>
        <a:spcAft>
          <a:spcPct val="0"/>
        </a:spcAft>
        <a:defRPr sz="3200">
          <a:solidFill>
            <a:srgbClr val="990000"/>
          </a:solidFill>
          <a:latin typeface="Tahoma" charset="0"/>
          <a:ea typeface="ＭＳ Ｐゴシック" charset="0"/>
        </a:defRPr>
      </a:lvl9pPr>
    </p:titleStyle>
    <p:body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0100" y="1312863"/>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295400" y="2286000"/>
            <a:ext cx="754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15980"/>
      </p:ext>
    </p:extLst>
  </p:cSld>
  <p:clrMap bg1="lt1" tx1="dk1" bg2="lt2" tx2="dk2" accent1="accent1" accent2="accent2" accent3="accent3" accent4="accent4" accent5="accent5" accent6="accent6" hlink="hlink" folHlink="folHlink"/>
  <p:sldLayoutIdLst>
    <p:sldLayoutId id="2147486230" r:id="rId1"/>
    <p:sldLayoutId id="2147486231" r:id="rId2"/>
    <p:sldLayoutId id="2147486232" r:id="rId3"/>
  </p:sldLayoutIdLst>
  <p:transition>
    <p:wipe dir="r"/>
  </p:transition>
  <p:txStyles>
    <p:titleStyle>
      <a:lvl1pPr algn="l" rtl="0" eaLnBrk="0" fontAlgn="base" hangingPunct="0">
        <a:spcBef>
          <a:spcPct val="0"/>
        </a:spcBef>
        <a:spcAft>
          <a:spcPct val="0"/>
        </a:spcAft>
        <a:defRPr sz="3200">
          <a:solidFill>
            <a:srgbClr val="990000"/>
          </a:solidFill>
          <a:latin typeface="+mj-lt"/>
          <a:ea typeface="MS PGothic" pitchFamily="34" charset="-128"/>
          <a:cs typeface="ＭＳ Ｐゴシック" charset="0"/>
        </a:defRPr>
      </a:lvl1pPr>
      <a:lvl2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2pPr>
      <a:lvl3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3pPr>
      <a:lvl4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4pPr>
      <a:lvl5pPr algn="l" rtl="0" eaLnBrk="0" fontAlgn="base" hangingPunct="0">
        <a:spcBef>
          <a:spcPct val="0"/>
        </a:spcBef>
        <a:spcAft>
          <a:spcPct val="0"/>
        </a:spcAft>
        <a:defRPr sz="3200">
          <a:solidFill>
            <a:srgbClr val="990000"/>
          </a:solidFill>
          <a:latin typeface="Tahoma" charset="0"/>
          <a:ea typeface="MS PGothic" pitchFamily="34" charset="-128"/>
          <a:cs typeface="ＭＳ Ｐゴシック" charset="0"/>
        </a:defRPr>
      </a:lvl5pPr>
      <a:lvl6pPr marL="457200" algn="l" rtl="0" fontAlgn="base">
        <a:spcBef>
          <a:spcPct val="0"/>
        </a:spcBef>
        <a:spcAft>
          <a:spcPct val="0"/>
        </a:spcAft>
        <a:defRPr sz="3200">
          <a:solidFill>
            <a:srgbClr val="990000"/>
          </a:solidFill>
          <a:latin typeface="Tahoma" charset="0"/>
          <a:ea typeface="ＭＳ Ｐゴシック" charset="0"/>
        </a:defRPr>
      </a:lvl6pPr>
      <a:lvl7pPr marL="914400" algn="l" rtl="0" fontAlgn="base">
        <a:spcBef>
          <a:spcPct val="0"/>
        </a:spcBef>
        <a:spcAft>
          <a:spcPct val="0"/>
        </a:spcAft>
        <a:defRPr sz="3200">
          <a:solidFill>
            <a:srgbClr val="990000"/>
          </a:solidFill>
          <a:latin typeface="Tahoma" charset="0"/>
          <a:ea typeface="ＭＳ Ｐゴシック" charset="0"/>
        </a:defRPr>
      </a:lvl7pPr>
      <a:lvl8pPr marL="1371600" algn="l" rtl="0" fontAlgn="base">
        <a:spcBef>
          <a:spcPct val="0"/>
        </a:spcBef>
        <a:spcAft>
          <a:spcPct val="0"/>
        </a:spcAft>
        <a:defRPr sz="3200">
          <a:solidFill>
            <a:srgbClr val="990000"/>
          </a:solidFill>
          <a:latin typeface="Tahoma" charset="0"/>
          <a:ea typeface="ＭＳ Ｐゴシック" charset="0"/>
        </a:defRPr>
      </a:lvl8pPr>
      <a:lvl9pPr marL="1828800" algn="l" rtl="0" fontAlgn="base">
        <a:spcBef>
          <a:spcPct val="0"/>
        </a:spcBef>
        <a:spcAft>
          <a:spcPct val="0"/>
        </a:spcAft>
        <a:defRPr sz="3200">
          <a:solidFill>
            <a:srgbClr val="990000"/>
          </a:solidFill>
          <a:latin typeface="Tahoma" charset="0"/>
          <a:ea typeface="ＭＳ Ｐゴシック" charset="0"/>
        </a:defRPr>
      </a:lvl9pPr>
    </p:titleStyle>
    <p:body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373613769"/>
      </p:ext>
    </p:extLst>
  </p:cSld>
  <p:clrMap bg1="lt1" tx1="dk1" bg2="lt2" tx2="dk2" accent1="accent1" accent2="accent2" accent3="accent3" accent4="accent4" accent5="accent5" accent6="accent6" hlink="hlink" folHlink="folHlink"/>
  <p:sldLayoutIdLst>
    <p:sldLayoutId id="2147486234" r:id="rId1"/>
    <p:sldLayoutId id="2147486235" r:id="rId2"/>
    <p:sldLayoutId id="2147486236" r:id="rId3"/>
    <p:sldLayoutId id="2147486237" r:id="rId4"/>
    <p:sldLayoutId id="2147486238" r:id="rId5"/>
    <p:sldLayoutId id="2147486239"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616607184"/>
      </p:ext>
    </p:extLst>
  </p:cSld>
  <p:clrMap bg1="lt1" tx1="dk1" bg2="lt2" tx2="dk2" accent1="accent1" accent2="accent2" accent3="accent3" accent4="accent4" accent5="accent5" accent6="accent6" hlink="hlink" folHlink="folHlink"/>
  <p:sldLayoutIdLst>
    <p:sldLayoutId id="2147486241" r:id="rId1"/>
    <p:sldLayoutId id="2147486242" r:id="rId2"/>
    <p:sldLayoutId id="2147486243" r:id="rId3"/>
    <p:sldLayoutId id="2147486244" r:id="rId4"/>
    <p:sldLayoutId id="2147486245" r:id="rId5"/>
    <p:sldLayoutId id="2147486246"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511500610"/>
      </p:ext>
    </p:extLst>
  </p:cSld>
  <p:clrMap bg1="lt1" tx1="dk1" bg2="lt2" tx2="dk2" accent1="accent1" accent2="accent2" accent3="accent3" accent4="accent4" accent5="accent5" accent6="accent6" hlink="hlink" folHlink="folHlink"/>
  <p:sldLayoutIdLst>
    <p:sldLayoutId id="2147486248" r:id="rId1"/>
    <p:sldLayoutId id="2147486249" r:id="rId2"/>
    <p:sldLayoutId id="2147486250" r:id="rId3"/>
    <p:sldLayoutId id="2147486251" r:id="rId4"/>
    <p:sldLayoutId id="2147486252" r:id="rId5"/>
    <p:sldLayoutId id="2147486253"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728732863"/>
      </p:ext>
    </p:extLst>
  </p:cSld>
  <p:clrMap bg1="lt1" tx1="dk1" bg2="lt2" tx2="dk2" accent1="accent1" accent2="accent2" accent3="accent3" accent4="accent4" accent5="accent5" accent6="accent6" hlink="hlink" folHlink="folHlink"/>
  <p:sldLayoutIdLst>
    <p:sldLayoutId id="2147486255" r:id="rId1"/>
    <p:sldLayoutId id="2147486256" r:id="rId2"/>
    <p:sldLayoutId id="2147486257" r:id="rId3"/>
    <p:sldLayoutId id="2147486258"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577540156"/>
      </p:ext>
    </p:extLst>
  </p:cSld>
  <p:clrMap bg1="lt1" tx1="dk1" bg2="lt2" tx2="dk2" accent1="accent1" accent2="accent2" accent3="accent3" accent4="accent4" accent5="accent5" accent6="accent6" hlink="hlink" folHlink="folHlink"/>
  <p:sldLayoutIdLst>
    <p:sldLayoutId id="2147486089" r:id="rId1"/>
    <p:sldLayoutId id="2147486090" r:id="rId2"/>
    <p:sldLayoutId id="2147486091" r:id="rId3"/>
    <p:sldLayoutId id="2147486092"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027629001"/>
      </p:ext>
    </p:extLst>
  </p:cSld>
  <p:clrMap bg1="lt1" tx1="dk1" bg2="lt2" tx2="dk2" accent1="accent1" accent2="accent2" accent3="accent3" accent4="accent4" accent5="accent5" accent6="accent6" hlink="hlink" folHlink="folHlink"/>
  <p:sldLayoutIdLst>
    <p:sldLayoutId id="2147486095" r:id="rId1"/>
    <p:sldLayoutId id="2147486096" r:id="rId2"/>
    <p:sldLayoutId id="2147486097" r:id="rId3"/>
    <p:sldLayoutId id="2147486098" r:id="rId4"/>
    <p:sldLayoutId id="2147486099" r:id="rId5"/>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514413992"/>
      </p:ext>
    </p:extLst>
  </p:cSld>
  <p:clrMap bg1="lt1" tx1="dk1" bg2="lt2" tx2="dk2" accent1="accent1" accent2="accent2" accent3="accent3" accent4="accent4" accent5="accent5" accent6="accent6" hlink="hlink" folHlink="folHlink"/>
  <p:sldLayoutIdLst>
    <p:sldLayoutId id="2147486101" r:id="rId1"/>
    <p:sldLayoutId id="2147486102" r:id="rId2"/>
    <p:sldLayoutId id="2147486103" r:id="rId3"/>
    <p:sldLayoutId id="2147486104" r:id="rId4"/>
    <p:sldLayoutId id="2147486105" r:id="rId5"/>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312546199"/>
      </p:ext>
    </p:extLst>
  </p:cSld>
  <p:clrMap bg1="lt1" tx1="dk1" bg2="lt2" tx2="dk2" accent1="accent1" accent2="accent2" accent3="accent3" accent4="accent4" accent5="accent5" accent6="accent6" hlink="hlink" folHlink="folHlink"/>
  <p:sldLayoutIdLst>
    <p:sldLayoutId id="2147486107" r:id="rId1"/>
    <p:sldLayoutId id="2147486108" r:id="rId2"/>
    <p:sldLayoutId id="2147486109" r:id="rId3"/>
    <p:sldLayoutId id="2147486110" r:id="rId4"/>
    <p:sldLayoutId id="2147486111" r:id="rId5"/>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361064697"/>
      </p:ext>
    </p:extLst>
  </p:cSld>
  <p:clrMap bg1="lt1" tx1="dk1" bg2="lt2" tx2="dk2" accent1="accent1" accent2="accent2" accent3="accent3" accent4="accent4" accent5="accent5" accent6="accent6" hlink="hlink" folHlink="folHlink"/>
  <p:sldLayoutIdLst>
    <p:sldLayoutId id="2147486113" r:id="rId1"/>
    <p:sldLayoutId id="2147486114" r:id="rId2"/>
    <p:sldLayoutId id="2147486115" r:id="rId3"/>
    <p:sldLayoutId id="2147486116" r:id="rId4"/>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491211342"/>
      </p:ext>
    </p:extLst>
  </p:cSld>
  <p:clrMap bg1="lt1" tx1="dk1" bg2="lt2" tx2="dk2" accent1="accent1" accent2="accent2" accent3="accent3" accent4="accent4" accent5="accent5" accent6="accent6" hlink="hlink" folHlink="folHlink"/>
  <p:sldLayoutIdLst>
    <p:sldLayoutId id="2147486132" r:id="rId1"/>
    <p:sldLayoutId id="2147486133" r:id="rId2"/>
    <p:sldLayoutId id="2147486134" r:id="rId3"/>
    <p:sldLayoutId id="2147486135" r:id="rId4"/>
    <p:sldLayoutId id="2147486136" r:id="rId5"/>
    <p:sldLayoutId id="2147486137"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8" name="Oval 7"/>
          <p:cNvSpPr/>
          <p:nvPr/>
        </p:nvSpPr>
        <p:spPr>
          <a:xfrm>
            <a:off x="250825"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p:txBody>
      </p:sp>
      <p:sp>
        <p:nvSpPr>
          <p:cNvPr id="10" name="Title Placeholder 9"/>
          <p:cNvSpPr>
            <a:spLocks noGrp="1"/>
          </p:cNvSpPr>
          <p:nvPr>
            <p:ph type="title"/>
          </p:nvPr>
        </p:nvSpPr>
        <p:spPr>
          <a:xfrm>
            <a:off x="155575" y="301625"/>
            <a:ext cx="8074025"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Text Placeholder 10"/>
          <p:cNvSpPr>
            <a:spLocks noGrp="1"/>
          </p:cNvSpPr>
          <p:nvPr>
            <p:ph type="body" idx="1"/>
          </p:nvPr>
        </p:nvSpPr>
        <p:spPr bwMode="auto">
          <a:xfrm>
            <a:off x="301625" y="1216025"/>
            <a:ext cx="8229600" cy="487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type="sldNum" sz="quarter" idx="4"/>
          </p:nvPr>
        </p:nvSpPr>
        <p:spPr>
          <a:xfrm>
            <a:off x="4114800" y="6453336"/>
            <a:ext cx="914400" cy="228600"/>
          </a:xfrm>
          <a:prstGeom prst="rect">
            <a:avLst/>
          </a:prstGeom>
        </p:spPr>
        <p:txBody>
          <a:bodyPr/>
          <a:lstStyle>
            <a:lvl1pPr algn="ctr">
              <a:defRPr/>
            </a:lvl1pPr>
          </a:lstStyle>
          <a:p>
            <a:pPr>
              <a:defRPr/>
            </a:pPr>
            <a:fld id="{949EA72D-AFDA-4341-B72A-4A95FB1F0E84}" type="slidenum">
              <a:rPr lang="en-US" altLang="zh-TW" sz="1800" smtClean="0">
                <a:solidFill>
                  <a:prstClr val="black"/>
                </a:solidFill>
                <a:latin typeface="Arial" panose="020B0604020202020204" pitchFamily="34" charset="0"/>
              </a:rPr>
              <a:pPr>
                <a:defRPr/>
              </a:pPr>
              <a:t>‹#›</a:t>
            </a:fld>
            <a:endParaRPr lang="en-US" altLang="zh-TW"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557037237"/>
      </p:ext>
    </p:extLst>
  </p:cSld>
  <p:clrMap bg1="lt1" tx1="dk1" bg2="lt2" tx2="dk2" accent1="accent1" accent2="accent2" accent3="accent3" accent4="accent4" accent5="accent5" accent6="accent6" hlink="hlink" folHlink="folHlink"/>
  <p:sldLayoutIdLst>
    <p:sldLayoutId id="2147486139" r:id="rId1"/>
    <p:sldLayoutId id="2147486140" r:id="rId2"/>
    <p:sldLayoutId id="2147486141" r:id="rId3"/>
    <p:sldLayoutId id="2147486142" r:id="rId4"/>
    <p:sldLayoutId id="2147486143" r:id="rId5"/>
    <p:sldLayoutId id="2147486144" r:id="rId6"/>
  </p:sldLayoutIdLst>
  <p:timing>
    <p:tnLst>
      <p:par>
        <p:cTn id="1" dur="indefinite" restart="never" nodeType="tmRoot"/>
      </p:par>
    </p:tnLst>
  </p:timing>
  <p:hf hdr="0" ftr="0" dt="0"/>
  <p:txStyles>
    <p:title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rgbClr val="003366"/>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chemeClr val="tx1"/>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0.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3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23.xml"/><Relationship Id="rId4" Type="http://schemas.openxmlformats.org/officeDocument/2006/relationships/image" Target="../media/image44.jp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29.xml"/></Relationships>
</file>

<file path=ppt/slides/_rels/slide35.xml.rels><?xml version="1.0" encoding="UTF-8" standalone="yes"?>
<Relationships xmlns="http://schemas.openxmlformats.org/package/2006/relationships"><Relationship Id="rId3" Type="http://schemas.openxmlformats.org/officeDocument/2006/relationships/hyperlink" Target="http://news.yahoo.com/liberal-israelis-netanyahus-win-reality-check-115401998.html" TargetMode="External"/><Relationship Id="rId2" Type="http://schemas.openxmlformats.org/officeDocument/2006/relationships/notesSlide" Target="../notesSlides/notesSlide31.xml"/><Relationship Id="rId1" Type="http://schemas.openxmlformats.org/officeDocument/2006/relationships/slideLayout" Target="../slideLayouts/slideLayout119.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119.xm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3.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9.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1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9.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119.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11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119.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150.xml"/><Relationship Id="rId5" Type="http://schemas.openxmlformats.org/officeDocument/2006/relationships/image" Target="../media/image63.png"/><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14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15.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5.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6.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238" y="600043"/>
            <a:ext cx="9936162" cy="1457325"/>
          </a:xfrm>
        </p:spPr>
        <p:txBody>
          <a:bodyPr>
            <a:noAutofit/>
          </a:bodyPr>
          <a:lstStyle/>
          <a:p>
            <a:pPr>
              <a:defRPr/>
            </a:pPr>
            <a:r>
              <a:rPr lang="en-US" b="1" dirty="0" smtClean="0"/>
              <a:t>Overview of KBP2015 Tri-lingual Entity Discovery and Linking</a:t>
            </a:r>
            <a:endParaRPr lang="en-US" b="1" dirty="0">
              <a:solidFill>
                <a:schemeClr val="tx2"/>
              </a:solidFill>
              <a:ea typeface="+mj-ea"/>
            </a:endParaRPr>
          </a:p>
        </p:txBody>
      </p:sp>
      <p:sp>
        <p:nvSpPr>
          <p:cNvPr id="3" name="Subtitle 2"/>
          <p:cNvSpPr>
            <a:spLocks noGrp="1"/>
          </p:cNvSpPr>
          <p:nvPr>
            <p:ph type="subTitle" idx="1"/>
          </p:nvPr>
        </p:nvSpPr>
        <p:spPr>
          <a:xfrm>
            <a:off x="122238" y="3460750"/>
            <a:ext cx="8914258" cy="2704554"/>
          </a:xfrm>
        </p:spPr>
        <p:txBody>
          <a:bodyPr>
            <a:normAutofit/>
          </a:bodyPr>
          <a:lstStyle/>
          <a:p>
            <a:pPr algn="ctr">
              <a:defRPr/>
            </a:pPr>
            <a:r>
              <a:rPr lang="en-US" sz="3200" dirty="0" err="1" smtClean="0">
                <a:latin typeface="Andalus" panose="02020603050405020304" pitchFamily="18" charset="-78"/>
                <a:ea typeface="+mn-ea"/>
                <a:cs typeface="Andalus" panose="02020603050405020304" pitchFamily="18" charset="-78"/>
              </a:rPr>
              <a:t>Heng</a:t>
            </a:r>
            <a:r>
              <a:rPr lang="en-US" sz="3200" dirty="0" smtClean="0">
                <a:latin typeface="Andalus" panose="02020603050405020304" pitchFamily="18" charset="-78"/>
                <a:ea typeface="+mn-ea"/>
                <a:cs typeface="Andalus" panose="02020603050405020304" pitchFamily="18" charset="-78"/>
              </a:rPr>
              <a:t> Ji</a:t>
            </a:r>
          </a:p>
          <a:p>
            <a:pPr algn="ctr">
              <a:defRPr/>
            </a:pPr>
            <a:r>
              <a:rPr lang="en-US" altLang="en-US" sz="3200" dirty="0">
                <a:latin typeface="Andalus" panose="02020603050405020304" pitchFamily="18" charset="-78"/>
                <a:cs typeface="Andalus" panose="02020603050405020304" pitchFamily="18" charset="-78"/>
              </a:rPr>
              <a:t>jih@rpi.edu</a:t>
            </a:r>
            <a:endParaRPr lang="en-US" sz="3200" dirty="0" smtClean="0">
              <a:latin typeface="Andalus" panose="02020603050405020304" pitchFamily="18" charset="-78"/>
              <a:ea typeface="+mn-ea"/>
              <a:cs typeface="Andalus" panose="02020603050405020304" pitchFamily="18" charset="-78"/>
            </a:endParaRPr>
          </a:p>
          <a:p>
            <a:pPr algn="ctr">
              <a:defRPr/>
            </a:pPr>
            <a:r>
              <a:rPr lang="en-US" i="1" dirty="0" smtClean="0">
                <a:latin typeface="Andalus" panose="02020603050405020304" pitchFamily="18" charset="-78"/>
                <a:ea typeface="+mn-ea"/>
                <a:cs typeface="Andalus" panose="02020603050405020304" pitchFamily="18" charset="-78"/>
              </a:rPr>
              <a:t>Thanks to KBP2015 Organizing Committee</a:t>
            </a:r>
          </a:p>
          <a:p>
            <a:pPr algn="ctr">
              <a:defRPr/>
            </a:pPr>
            <a:endParaRPr lang="en-US" altLang="en-US" sz="2200" baseline="30000" dirty="0">
              <a:latin typeface="Andalus" panose="02020603050405020304" pitchFamily="18" charset="-78"/>
              <a:ea typeface="+mn-ea"/>
              <a:cs typeface="Andalus" panose="02020603050405020304" pitchFamily="18" charset="-78"/>
            </a:endParaRPr>
          </a:p>
          <a:p>
            <a:pPr algn="ctr">
              <a:defRPr/>
            </a:pPr>
            <a:r>
              <a:rPr lang="en-US" altLang="en-US" sz="2400" dirty="0" smtClean="0">
                <a:latin typeface="Andalus" panose="02020603050405020304" pitchFamily="18" charset="-78"/>
                <a:ea typeface="+mn-ea"/>
                <a:cs typeface="Andalus" panose="02020603050405020304" pitchFamily="18" charset="-78"/>
              </a:rPr>
              <a:t>                                  </a:t>
            </a:r>
          </a:p>
          <a:p>
            <a:pPr>
              <a:defRPr/>
            </a:pPr>
            <a:endParaRPr lang="en-US" dirty="0">
              <a:ea typeface="+mn-ea"/>
            </a:endParaRPr>
          </a:p>
        </p:txBody>
      </p:sp>
    </p:spTree>
    <p:extLst>
      <p:ext uri="{BB962C8B-B14F-4D97-AF65-F5344CB8AC3E}">
        <p14:creationId xmlns:p14="http://schemas.microsoft.com/office/powerpoint/2010/main" val="278001139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50"/>
            <a:ext cx="9829800" cy="1082675"/>
          </a:xfrm>
        </p:spPr>
        <p:txBody>
          <a:bodyPr/>
          <a:lstStyle/>
          <a:p>
            <a:pPr>
              <a:defRPr/>
            </a:pPr>
            <a:r>
              <a:rPr lang="en-US" sz="2800" dirty="0" smtClean="0"/>
              <a:t>Participants</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10</a:t>
            </a:fld>
            <a:r>
              <a:rPr lang="en-US" altLang="zh-CN" sz="1200" dirty="0" smtClean="0">
                <a:solidFill>
                  <a:srgbClr val="000000"/>
                </a:solidFill>
                <a:latin typeface="SimSun" pitchFamily="2" charset="-122"/>
                <a:ea typeface="SimSun" pitchFamily="2" charset="-122"/>
                <a:cs typeface="Arial"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54" y="729232"/>
            <a:ext cx="8556346" cy="544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9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altLang="en-US" dirty="0" smtClean="0">
                <a:latin typeface="Palatino Linotype" panose="02040502050505030304" pitchFamily="18" charset="0"/>
              </a:rPr>
              <a:t>Data Annotation and Resources </a:t>
            </a:r>
            <a:endParaRPr dirty="0"/>
          </a:p>
        </p:txBody>
      </p:sp>
      <p:sp>
        <p:nvSpPr>
          <p:cNvPr id="26626" name="Content Placeholder 2"/>
          <p:cNvSpPr>
            <a:spLocks noGrp="1"/>
          </p:cNvSpPr>
          <p:nvPr>
            <p:ph idx="1"/>
          </p:nvPr>
        </p:nvSpPr>
        <p:spPr>
          <a:xfrm>
            <a:off x="254004" y="821074"/>
            <a:ext cx="8686800" cy="5000625"/>
          </a:xfrm>
        </p:spPr>
        <p:txBody>
          <a:bodyPr/>
          <a:lstStyle/>
          <a:p>
            <a:pPr>
              <a:lnSpc>
                <a:spcPct val="80000"/>
              </a:lnSpc>
            </a:pPr>
            <a:r>
              <a:rPr lang="en-US" altLang="zh-CN" dirty="0" smtClean="0"/>
              <a:t>Details in LDC talk and resource overview paper (Ellis et al., 2015)</a:t>
            </a:r>
          </a:p>
          <a:p>
            <a:pPr>
              <a:lnSpc>
                <a:spcPct val="80000"/>
              </a:lnSpc>
            </a:pPr>
            <a:r>
              <a:rPr lang="en-US" altLang="zh-CN" dirty="0" smtClean="0"/>
              <a:t>Training</a:t>
            </a:r>
          </a:p>
          <a:p>
            <a:pPr>
              <a:lnSpc>
                <a:spcPct val="80000"/>
              </a:lnSpc>
            </a:pPr>
            <a:endParaRPr lang="en-US" altLang="zh-CN" dirty="0" smtClean="0"/>
          </a:p>
          <a:p>
            <a:pPr>
              <a:lnSpc>
                <a:spcPct val="80000"/>
              </a:lnSpc>
            </a:pPr>
            <a:endParaRPr lang="en-US" altLang="zh-CN" dirty="0"/>
          </a:p>
          <a:p>
            <a:pPr marL="0" indent="0">
              <a:lnSpc>
                <a:spcPct val="80000"/>
              </a:lnSpc>
              <a:buNone/>
            </a:pPr>
            <a:endParaRPr lang="en-US" altLang="zh-CN" dirty="0" smtClean="0"/>
          </a:p>
          <a:p>
            <a:pPr>
              <a:lnSpc>
                <a:spcPct val="80000"/>
              </a:lnSpc>
            </a:pPr>
            <a:endParaRPr lang="en-US" altLang="zh-CN" dirty="0" smtClean="0"/>
          </a:p>
          <a:p>
            <a:pPr>
              <a:lnSpc>
                <a:spcPct val="80000"/>
              </a:lnSpc>
            </a:pPr>
            <a:r>
              <a:rPr lang="en-US" altLang="zh-CN" dirty="0" smtClean="0"/>
              <a:t>Evaluation</a:t>
            </a:r>
          </a:p>
          <a:p>
            <a:pPr>
              <a:lnSpc>
                <a:spcPct val="80000"/>
              </a:lnSpc>
            </a:pPr>
            <a:endParaRPr lang="en-US" altLang="zh-CN" dirty="0"/>
          </a:p>
          <a:p>
            <a:pPr>
              <a:lnSpc>
                <a:spcPct val="80000"/>
              </a:lnSpc>
            </a:pPr>
            <a:endParaRPr lang="en-US" altLang="zh-CN" dirty="0" smtClean="0"/>
          </a:p>
          <a:p>
            <a:pPr>
              <a:lnSpc>
                <a:spcPct val="80000"/>
              </a:lnSpc>
            </a:pPr>
            <a:endParaRPr lang="en-US" altLang="zh-CN" dirty="0" smtClean="0"/>
          </a:p>
          <a:p>
            <a:pPr>
              <a:lnSpc>
                <a:spcPct val="80000"/>
              </a:lnSpc>
            </a:pPr>
            <a:endParaRPr lang="en-US" altLang="zh-CN" dirty="0" smtClean="0"/>
          </a:p>
          <a:p>
            <a:pPr>
              <a:lnSpc>
                <a:spcPct val="80000"/>
              </a:lnSpc>
            </a:pPr>
            <a:r>
              <a:rPr lang="en-US" altLang="zh-CN" dirty="0" smtClean="0"/>
              <a:t>Tools</a:t>
            </a:r>
          </a:p>
          <a:p>
            <a:pPr lvl="1">
              <a:lnSpc>
                <a:spcPct val="80000"/>
              </a:lnSpc>
            </a:pPr>
            <a:r>
              <a:rPr lang="en-US" altLang="zh-CN" dirty="0"/>
              <a:t>http://nlp.cs.rpi.edu/kbp/2015/tools.html</a:t>
            </a:r>
          </a:p>
          <a:p>
            <a:pPr>
              <a:lnSpc>
                <a:spcPct val="80000"/>
              </a:lnSpc>
            </a:pPr>
            <a:r>
              <a:rPr lang="en-US" altLang="zh-CN" dirty="0" smtClean="0"/>
              <a:t>Reading List</a:t>
            </a:r>
          </a:p>
          <a:p>
            <a:pPr lvl="1">
              <a:lnSpc>
                <a:spcPct val="80000"/>
              </a:lnSpc>
            </a:pPr>
            <a:r>
              <a:rPr lang="en-US" altLang="zh-CN" dirty="0"/>
              <a:t>http://nlp.cs.rpi.edu/kbp/2015/elreading.html</a:t>
            </a:r>
            <a:endParaRPr lang="en-US" altLang="zh-CN" dirty="0" smtClean="0"/>
          </a:p>
          <a:p>
            <a:pPr>
              <a:lnSpc>
                <a:spcPct val="80000"/>
              </a:lnSpc>
            </a:pPr>
            <a:endParaRPr lang="en-US" altLang="zh-CN"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538513"/>
            <a:ext cx="4619625" cy="127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3418114"/>
            <a:ext cx="4719272" cy="123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733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9144000" cy="1082675"/>
          </a:xfrm>
        </p:spPr>
        <p:txBody>
          <a:bodyPr/>
          <a:lstStyle/>
          <a:p>
            <a:pPr>
              <a:defRPr/>
            </a:pPr>
            <a:r>
              <a:rPr lang="en-US" dirty="0" smtClean="0"/>
              <a:t>The Results</a:t>
            </a:r>
            <a:endParaRPr lang="en-US"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12</a:t>
            </a:fld>
            <a:r>
              <a:rPr lang="en-US" altLang="zh-CN" sz="1200" dirty="0" smtClean="0">
                <a:solidFill>
                  <a:srgbClr val="000000"/>
                </a:solidFill>
                <a:latin typeface="SimSun" pitchFamily="2" charset="-122"/>
                <a:ea typeface="SimSun" pitchFamily="2" charset="-122"/>
                <a:cs typeface="Arial"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09800"/>
            <a:ext cx="30099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201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Tri-lingual EDL Performance</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13</a:t>
            </a:fld>
            <a:r>
              <a:rPr lang="en-US" altLang="zh-CN" sz="1200" dirty="0" smtClean="0">
                <a:solidFill>
                  <a:srgbClr val="000000"/>
                </a:solidFill>
                <a:latin typeface="SimSun" pitchFamily="2" charset="-122"/>
                <a:ea typeface="SimSun" pitchFamily="2" charset="-122"/>
                <a:cs typeface="Arial" charset="0"/>
              </a:rPr>
              <a:t> </a:t>
            </a:r>
          </a:p>
        </p:txBody>
      </p:sp>
      <p:sp>
        <p:nvSpPr>
          <p:cNvPr id="8" name="Content Placeholder 2"/>
          <p:cNvSpPr>
            <a:spLocks noGrp="1"/>
          </p:cNvSpPr>
          <p:nvPr>
            <p:ph idx="1"/>
          </p:nvPr>
        </p:nvSpPr>
        <p:spPr>
          <a:xfrm>
            <a:off x="63912" y="5371612"/>
            <a:ext cx="8927688" cy="1257787"/>
          </a:xfrm>
        </p:spPr>
        <p:txBody>
          <a:bodyPr>
            <a:noAutofit/>
          </a:bodyPr>
          <a:lstStyle/>
          <a:p>
            <a:pPr>
              <a:lnSpc>
                <a:spcPct val="120000"/>
              </a:lnSpc>
              <a:defRPr/>
            </a:pPr>
            <a:r>
              <a:rPr lang="en-US" sz="1800" dirty="0"/>
              <a:t>Tri-lingual EDL performance (CEAFm) is only </a:t>
            </a:r>
            <a:r>
              <a:rPr lang="en-US" sz="1800" dirty="0" smtClean="0"/>
              <a:t>11% </a:t>
            </a:r>
            <a:r>
              <a:rPr lang="en-US" sz="1800" dirty="0"/>
              <a:t>lower than </a:t>
            </a:r>
            <a:r>
              <a:rPr lang="en-US" sz="1800" dirty="0" smtClean="0"/>
              <a:t>KBP2014 mono-lingual </a:t>
            </a:r>
            <a:r>
              <a:rPr lang="en-US" sz="1800" dirty="0"/>
              <a:t>English </a:t>
            </a:r>
            <a:r>
              <a:rPr lang="en-US" sz="1800" dirty="0" smtClean="0"/>
              <a:t>EDL</a:t>
            </a:r>
          </a:p>
          <a:p>
            <a:pPr>
              <a:lnSpc>
                <a:spcPct val="120000"/>
              </a:lnSpc>
              <a:defRPr/>
            </a:pPr>
            <a:r>
              <a:rPr lang="en-US" altLang="zh-CN" sz="1800" dirty="0" smtClean="0">
                <a:sym typeface="Tahoma" pitchFamily="34" charset="0"/>
              </a:rPr>
              <a:t>But the </a:t>
            </a:r>
            <a:r>
              <a:rPr lang="en-US" altLang="zh-CN" sz="1800" dirty="0">
                <a:sym typeface="Tahoma" pitchFamily="34" charset="0"/>
              </a:rPr>
              <a:t>best Tri-lingual mention extraction F-score is </a:t>
            </a:r>
            <a:r>
              <a:rPr lang="en-US" altLang="zh-CN" sz="1800" dirty="0" smtClean="0">
                <a:sym typeface="Tahoma" pitchFamily="34" charset="0"/>
              </a:rPr>
              <a:t>not great: 72.4%; the </a:t>
            </a:r>
            <a:r>
              <a:rPr lang="en-US" altLang="zh-CN" sz="1800" dirty="0">
                <a:sym typeface="Tahoma" pitchFamily="34" charset="0"/>
              </a:rPr>
              <a:t>highest mention identification recall is </a:t>
            </a:r>
            <a:r>
              <a:rPr lang="en-US" altLang="zh-CN" sz="1800" dirty="0" smtClean="0">
                <a:sym typeface="Tahoma" pitchFamily="34" charset="0"/>
              </a:rPr>
              <a:t>72.7%</a:t>
            </a:r>
          </a:p>
          <a:p>
            <a:pPr>
              <a:lnSpc>
                <a:spcPct val="120000"/>
              </a:lnSpc>
              <a:defRPr/>
            </a:pPr>
            <a:endParaRPr lang="en-US" altLang="zh-CN" sz="1800" dirty="0" smtClean="0">
              <a:sym typeface="Tahoma" pitchFamily="34" charset="0"/>
            </a:endParaRPr>
          </a:p>
          <a:p>
            <a:pPr>
              <a:lnSpc>
                <a:spcPct val="120000"/>
              </a:lnSpc>
              <a:defRPr/>
            </a:pPr>
            <a:endParaRPr lang="en-US" sz="18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14" y="838200"/>
            <a:ext cx="5776686" cy="4496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55819"/>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English EDL Performance</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14</a:t>
            </a:fld>
            <a:r>
              <a:rPr lang="en-US" altLang="zh-CN" sz="1200" dirty="0" smtClean="0">
                <a:solidFill>
                  <a:srgbClr val="000000"/>
                </a:solidFill>
                <a:latin typeface="SimSun" pitchFamily="2" charset="-122"/>
                <a:ea typeface="SimSun" pitchFamily="2" charset="-122"/>
                <a:cs typeface="Arial" charset="0"/>
              </a:rPr>
              <a:t> </a:t>
            </a:r>
          </a:p>
        </p:txBody>
      </p:sp>
      <p:sp>
        <p:nvSpPr>
          <p:cNvPr id="8" name="Content Placeholder 2"/>
          <p:cNvSpPr>
            <a:spLocks noGrp="1"/>
          </p:cNvSpPr>
          <p:nvPr>
            <p:ph idx="1"/>
          </p:nvPr>
        </p:nvSpPr>
        <p:spPr>
          <a:xfrm>
            <a:off x="4822372" y="304800"/>
            <a:ext cx="4038600" cy="1257787"/>
          </a:xfrm>
        </p:spPr>
        <p:txBody>
          <a:bodyPr>
            <a:noAutofit/>
          </a:bodyPr>
          <a:lstStyle/>
          <a:p>
            <a:pPr>
              <a:lnSpc>
                <a:spcPct val="120000"/>
              </a:lnSpc>
              <a:defRPr/>
            </a:pPr>
            <a:r>
              <a:rPr lang="en-US" altLang="zh-CN" sz="2000" dirty="0" smtClean="0">
                <a:sym typeface="Tahoma" pitchFamily="34" charset="0"/>
              </a:rPr>
              <a:t>The </a:t>
            </a:r>
            <a:r>
              <a:rPr lang="en-US" altLang="zh-CN" sz="2000" dirty="0">
                <a:sym typeface="Tahoma" pitchFamily="34" charset="0"/>
              </a:rPr>
              <a:t>best English mention extraction F-score is </a:t>
            </a:r>
            <a:r>
              <a:rPr lang="en-US" altLang="zh-CN" sz="2000" dirty="0" smtClean="0">
                <a:sym typeface="Tahoma" pitchFamily="34" charset="0"/>
              </a:rPr>
              <a:t>not great: 76.1%;  looks lower </a:t>
            </a:r>
            <a:r>
              <a:rPr lang="en-US" altLang="zh-CN" sz="2000" dirty="0">
                <a:sym typeface="Tahoma" pitchFamily="34" charset="0"/>
              </a:rPr>
              <a:t>than state-of-the-art English mention extraction performance 80.8% for clean ACE newswire data </a:t>
            </a:r>
            <a:r>
              <a:rPr lang="en-US" altLang="zh-CN" sz="2000" dirty="0" smtClean="0">
                <a:sym typeface="Tahoma" pitchFamily="34" charset="0"/>
              </a:rPr>
              <a:t>(Florian et al., 2006; Li </a:t>
            </a:r>
            <a:r>
              <a:rPr lang="en-US" altLang="zh-CN" sz="2000" dirty="0">
                <a:sym typeface="Tahoma" pitchFamily="34" charset="0"/>
              </a:rPr>
              <a:t>et al., 2014; Lu and Roth, 2015</a:t>
            </a:r>
            <a:r>
              <a:rPr lang="en-US" altLang="zh-CN" sz="2000" dirty="0" smtClean="0">
                <a:sym typeface="Tahoma" pitchFamily="34" charset="0"/>
              </a:rPr>
              <a:t>)</a:t>
            </a:r>
          </a:p>
          <a:p>
            <a:endParaRPr lang="en-US" altLang="zh-CN" sz="2000" dirty="0" smtClean="0">
              <a:sym typeface="Tahoma" pitchFamily="34" charset="0"/>
            </a:endParaRPr>
          </a:p>
          <a:p>
            <a:r>
              <a:rPr lang="en-US" altLang="zh-CN" sz="2000" dirty="0" smtClean="0">
                <a:sym typeface="Tahoma" pitchFamily="34" charset="0"/>
              </a:rPr>
              <a:t>But </a:t>
            </a:r>
            <a:r>
              <a:rPr lang="en-US" altLang="zh-CN" sz="2000" dirty="0" smtClean="0">
                <a:solidFill>
                  <a:srgbClr val="C00000"/>
                </a:solidFill>
                <a:sym typeface="Tahoma" pitchFamily="34" charset="0"/>
              </a:rPr>
              <a:t>Great News </a:t>
            </a:r>
            <a:r>
              <a:rPr lang="en-US" altLang="zh-CN" sz="2000" dirty="0" smtClean="0">
                <a:sym typeface="Tahoma" pitchFamily="34" charset="0"/>
              </a:rPr>
              <a:t>(Great thanks Hans!): IBM mention detection system is much better than ACE system from a decade ago </a:t>
            </a:r>
          </a:p>
          <a:p>
            <a:r>
              <a:rPr lang="en-US" sz="2000" dirty="0" smtClean="0"/>
              <a:t>Mention F-score: 58.6% </a:t>
            </a:r>
            <a:r>
              <a:rPr lang="en-US" sz="2000" dirty="0" smtClean="0">
                <a:sym typeface="Wingdings" pitchFamily="2" charset="2"/>
              </a:rPr>
              <a:t> 71.5%</a:t>
            </a:r>
          </a:p>
          <a:p>
            <a:pPr>
              <a:lnSpc>
                <a:spcPct val="120000"/>
              </a:lnSpc>
              <a:defRPr/>
            </a:pPr>
            <a:endParaRPr lang="en-US" altLang="zh-CN" sz="1800" dirty="0" smtClean="0">
              <a:sym typeface="Tahoma" pitchFamily="34" charset="0"/>
            </a:endParaRPr>
          </a:p>
          <a:p>
            <a:pPr>
              <a:lnSpc>
                <a:spcPct val="120000"/>
              </a:lnSpc>
              <a:defRPr/>
            </a:pPr>
            <a:endParaRPr lang="en-US" sz="18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 y="1219200"/>
            <a:ext cx="4855029" cy="402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411843" y="5273322"/>
            <a:ext cx="4038600" cy="125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 uri="{FAA26D3D-D897-4be2-8F04-BA451C77F1D7}"/>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Palatino Linotype"/>
                <a:ea typeface="MS PGothic" pitchFamily="34" charset="-128"/>
                <a:cs typeface="Palatino Linotype"/>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a:lnSpc>
                <a:spcPct val="120000"/>
              </a:lnSpc>
              <a:defRPr/>
            </a:pPr>
            <a:r>
              <a:rPr lang="en-US" sz="1800" dirty="0" smtClean="0"/>
              <a:t>English Extraction+Linking is much more difficult than KBP2014</a:t>
            </a:r>
          </a:p>
        </p:txBody>
      </p:sp>
    </p:spTree>
    <p:extLst>
      <p:ext uri="{BB962C8B-B14F-4D97-AF65-F5344CB8AC3E}">
        <p14:creationId xmlns:p14="http://schemas.microsoft.com/office/powerpoint/2010/main" val="170394699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Chinese EDL Performance</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15</a:t>
            </a:fld>
            <a:r>
              <a:rPr lang="en-US" altLang="zh-CN" sz="1200" dirty="0" smtClean="0">
                <a:solidFill>
                  <a:srgbClr val="000000"/>
                </a:solidFill>
                <a:latin typeface="SimSun" pitchFamily="2" charset="-122"/>
                <a:ea typeface="SimSun" pitchFamily="2" charset="-122"/>
                <a:cs typeface="Arial" charset="0"/>
              </a:rPr>
              <a:t> </a:t>
            </a:r>
          </a:p>
        </p:txBody>
      </p:sp>
      <p:sp>
        <p:nvSpPr>
          <p:cNvPr id="8" name="Content Placeholder 2"/>
          <p:cNvSpPr>
            <a:spLocks noGrp="1"/>
          </p:cNvSpPr>
          <p:nvPr>
            <p:ph idx="1"/>
          </p:nvPr>
        </p:nvSpPr>
        <p:spPr>
          <a:xfrm>
            <a:off x="63912" y="5371612"/>
            <a:ext cx="8927688" cy="1257787"/>
          </a:xfrm>
        </p:spPr>
        <p:txBody>
          <a:bodyPr>
            <a:noAutofit/>
          </a:bodyPr>
          <a:lstStyle/>
          <a:p>
            <a:pPr>
              <a:lnSpc>
                <a:spcPct val="120000"/>
              </a:lnSpc>
              <a:defRPr/>
            </a:pPr>
            <a:r>
              <a:rPr lang="en-US" sz="1800" dirty="0" smtClean="0"/>
              <a:t>Most systems used Chinese EDL </a:t>
            </a:r>
            <a:r>
              <a:rPr lang="en-US" sz="1800" dirty="0"/>
              <a:t>+ Entity </a:t>
            </a:r>
            <a:r>
              <a:rPr lang="en-US" sz="1800" dirty="0" smtClean="0"/>
              <a:t>Translation</a:t>
            </a:r>
          </a:p>
          <a:p>
            <a:pPr>
              <a:lnSpc>
                <a:spcPct val="120000"/>
              </a:lnSpc>
              <a:defRPr/>
            </a:pPr>
            <a:r>
              <a:rPr lang="en-US" altLang="zh-CN" sz="1800" dirty="0" smtClean="0">
                <a:sym typeface="Tahoma" pitchFamily="34" charset="0"/>
              </a:rPr>
              <a:t>Name Mention extraction performance is </a:t>
            </a:r>
            <a:r>
              <a:rPr lang="en-US" altLang="zh-CN" sz="1800" dirty="0">
                <a:sym typeface="Tahoma" pitchFamily="34" charset="0"/>
              </a:rPr>
              <a:t>much lower than state-of-the-art English and Chinese name tagging F-scores (around 89%) on news data (Finkel et al., 2005; Li et al., 2012)</a:t>
            </a:r>
          </a:p>
          <a:p>
            <a:pPr>
              <a:lnSpc>
                <a:spcPct val="120000"/>
              </a:lnSpc>
              <a:defRPr/>
            </a:pPr>
            <a:endParaRPr lang="en-US" sz="20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0600"/>
            <a:ext cx="5257800" cy="441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570146"/>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Spanish EDL Performance</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16</a:t>
            </a:fld>
            <a:r>
              <a:rPr lang="en-US" altLang="zh-CN" sz="1200" dirty="0" smtClean="0">
                <a:solidFill>
                  <a:srgbClr val="000000"/>
                </a:solidFill>
                <a:latin typeface="SimSun" pitchFamily="2" charset="-122"/>
                <a:ea typeface="SimSun" pitchFamily="2" charset="-122"/>
                <a:cs typeface="Arial" charset="0"/>
              </a:rPr>
              <a:t> </a:t>
            </a:r>
          </a:p>
        </p:txBody>
      </p:sp>
      <p:sp>
        <p:nvSpPr>
          <p:cNvPr id="8" name="Content Placeholder 2"/>
          <p:cNvSpPr>
            <a:spLocks noGrp="1"/>
          </p:cNvSpPr>
          <p:nvPr>
            <p:ph idx="1"/>
          </p:nvPr>
        </p:nvSpPr>
        <p:spPr>
          <a:xfrm>
            <a:off x="0" y="5867400"/>
            <a:ext cx="8927688" cy="1257787"/>
          </a:xfrm>
        </p:spPr>
        <p:txBody>
          <a:bodyPr>
            <a:noAutofit/>
          </a:bodyPr>
          <a:lstStyle/>
          <a:p>
            <a:pPr>
              <a:lnSpc>
                <a:spcPct val="120000"/>
              </a:lnSpc>
              <a:defRPr/>
            </a:pPr>
            <a:r>
              <a:rPr lang="en-US" sz="2000" dirty="0" smtClean="0"/>
              <a:t>Most systems used Spanish-to-English MT + </a:t>
            </a:r>
            <a:r>
              <a:rPr lang="en-US" sz="2000" dirty="0"/>
              <a:t>English </a:t>
            </a:r>
            <a:r>
              <a:rPr lang="en-US" sz="2000" dirty="0" smtClean="0"/>
              <a:t>EDL</a:t>
            </a:r>
          </a:p>
          <a:p>
            <a:pPr>
              <a:lnSpc>
                <a:spcPct val="120000"/>
              </a:lnSpc>
              <a:defRPr/>
            </a:pPr>
            <a:endParaRPr lang="en-US" sz="20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75" y="838200"/>
            <a:ext cx="587192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55687"/>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Tri-lingual EL Performance</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17</a:t>
            </a:fld>
            <a:r>
              <a:rPr lang="en-US" altLang="zh-CN" sz="1200" dirty="0" smtClean="0">
                <a:solidFill>
                  <a:srgbClr val="000000"/>
                </a:solidFill>
                <a:latin typeface="SimSun" pitchFamily="2" charset="-122"/>
                <a:ea typeface="SimSun" pitchFamily="2" charset="-122"/>
                <a:cs typeface="Arial" charset="0"/>
              </a:rPr>
              <a:t> </a:t>
            </a:r>
          </a:p>
        </p:txBody>
      </p:sp>
      <p:sp>
        <p:nvSpPr>
          <p:cNvPr id="8" name="Content Placeholder 2"/>
          <p:cNvSpPr>
            <a:spLocks noGrp="1"/>
          </p:cNvSpPr>
          <p:nvPr>
            <p:ph idx="1"/>
          </p:nvPr>
        </p:nvSpPr>
        <p:spPr>
          <a:xfrm>
            <a:off x="14514" y="5206998"/>
            <a:ext cx="8927688" cy="1257787"/>
          </a:xfrm>
        </p:spPr>
        <p:txBody>
          <a:bodyPr>
            <a:noAutofit/>
          </a:bodyPr>
          <a:lstStyle/>
          <a:p>
            <a:pPr>
              <a:lnSpc>
                <a:spcPct val="120000"/>
              </a:lnSpc>
              <a:defRPr/>
            </a:pPr>
            <a:r>
              <a:rPr lang="en-US" sz="1800" dirty="0"/>
              <a:t>B</a:t>
            </a:r>
            <a:r>
              <a:rPr lang="en-US" sz="1800" dirty="0" smtClean="0"/>
              <a:t>est typing+clustering: 75.3% (EL) vs. 55.1% (EDL)</a:t>
            </a:r>
          </a:p>
          <a:p>
            <a:pPr>
              <a:lnSpc>
                <a:spcPct val="120000"/>
              </a:lnSpc>
              <a:defRPr/>
            </a:pPr>
            <a:r>
              <a:rPr lang="en-US" sz="1800" dirty="0"/>
              <a:t>B</a:t>
            </a:r>
            <a:r>
              <a:rPr lang="en-US" sz="1800" dirty="0" smtClean="0"/>
              <a:t>est typing+clustering+linking: 72.4% (EL) vs. 59.4% (EDL)</a:t>
            </a:r>
          </a:p>
          <a:p>
            <a:pPr>
              <a:lnSpc>
                <a:spcPct val="120000"/>
              </a:lnSpc>
              <a:defRPr/>
            </a:pPr>
            <a:r>
              <a:rPr lang="en-US" sz="1800" dirty="0" smtClean="0"/>
              <a:t>Entity </a:t>
            </a:r>
            <a:r>
              <a:rPr lang="en-US" sz="1800" dirty="0"/>
              <a:t>mention </a:t>
            </a:r>
            <a:r>
              <a:rPr lang="en-US" sz="1800" dirty="0" smtClean="0"/>
              <a:t>identification </a:t>
            </a:r>
            <a:r>
              <a:rPr lang="en-US" sz="1800" dirty="0"/>
              <a:t>is a major challenge for </a:t>
            </a:r>
            <a:r>
              <a:rPr lang="en-US" sz="1800" dirty="0" smtClean="0"/>
              <a:t>EDL</a:t>
            </a:r>
          </a:p>
          <a:p>
            <a:pPr>
              <a:lnSpc>
                <a:spcPct val="120000"/>
              </a:lnSpc>
              <a:defRPr/>
            </a:pPr>
            <a:r>
              <a:rPr lang="en-US" sz="1800" dirty="0" smtClean="0"/>
              <a:t>Best system used cross-lingual knowledge transfer + unsupervised linking</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19" y="762001"/>
            <a:ext cx="5450681" cy="456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942160"/>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English EL Performance</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18</a:t>
            </a:fld>
            <a:r>
              <a:rPr lang="en-US" altLang="zh-CN" sz="1200" dirty="0" smtClean="0">
                <a:solidFill>
                  <a:srgbClr val="000000"/>
                </a:solidFill>
                <a:latin typeface="SimSun" pitchFamily="2" charset="-122"/>
                <a:ea typeface="SimSun" pitchFamily="2" charset="-122"/>
                <a:cs typeface="Arial" charset="0"/>
              </a:rPr>
              <a:t>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990600"/>
            <a:ext cx="634258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645950"/>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Chinese EL Performance</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19</a:t>
            </a:fld>
            <a:r>
              <a:rPr lang="en-US" altLang="zh-CN" sz="1200" dirty="0" smtClean="0">
                <a:solidFill>
                  <a:srgbClr val="000000"/>
                </a:solidFill>
                <a:latin typeface="SimSun" pitchFamily="2" charset="-122"/>
                <a:ea typeface="SimSun" pitchFamily="2" charset="-122"/>
                <a:cs typeface="Arial" charset="0"/>
              </a:rPr>
              <a:t>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027" y="914400"/>
            <a:ext cx="651617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275548"/>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 y="1219200"/>
            <a:ext cx="9144000" cy="1082675"/>
          </a:xfrm>
        </p:spPr>
        <p:txBody>
          <a:bodyPr/>
          <a:lstStyle/>
          <a:p>
            <a:pPr>
              <a:defRPr/>
            </a:pPr>
            <a:r>
              <a:rPr lang="en-US" dirty="0" smtClean="0"/>
              <a:t>Goals and The Task</a:t>
            </a:r>
            <a:endParaRPr lang="en-US"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2</a:t>
            </a:fld>
            <a:r>
              <a:rPr lang="en-US" altLang="zh-CN" sz="1200" smtClean="0">
                <a:solidFill>
                  <a:srgbClr val="000000"/>
                </a:solidFill>
                <a:latin typeface="SimSun" pitchFamily="2" charset="-122"/>
                <a:ea typeface="SimSun" pitchFamily="2" charset="-122"/>
                <a:cs typeface="Arial"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6" y="2819400"/>
            <a:ext cx="8085138" cy="393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74171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Spanish EL Performance</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20</a:t>
            </a:fld>
            <a:r>
              <a:rPr lang="en-US" altLang="zh-CN" sz="1200" dirty="0" smtClean="0">
                <a:solidFill>
                  <a:srgbClr val="000000"/>
                </a:solidFill>
                <a:latin typeface="SimSun" pitchFamily="2" charset="-122"/>
                <a:ea typeface="SimSun" pitchFamily="2" charset="-122"/>
                <a:cs typeface="Arial" charset="0"/>
              </a:rPr>
              <a:t> </a:t>
            </a:r>
          </a:p>
        </p:txBody>
      </p:sp>
      <p:sp>
        <p:nvSpPr>
          <p:cNvPr id="8" name="Content Placeholder 2"/>
          <p:cNvSpPr>
            <a:spLocks noGrp="1"/>
          </p:cNvSpPr>
          <p:nvPr>
            <p:ph idx="1"/>
          </p:nvPr>
        </p:nvSpPr>
        <p:spPr>
          <a:xfrm>
            <a:off x="63912" y="5562600"/>
            <a:ext cx="8927688" cy="1066799"/>
          </a:xfrm>
        </p:spPr>
        <p:txBody>
          <a:bodyPr>
            <a:noAutofit/>
          </a:bodyPr>
          <a:lstStyle/>
          <a:p>
            <a:pPr>
              <a:lnSpc>
                <a:spcPct val="120000"/>
              </a:lnSpc>
              <a:defRPr/>
            </a:pPr>
            <a:r>
              <a:rPr lang="en-US" sz="2000" dirty="0" smtClean="0"/>
              <a:t>F-score </a:t>
            </a:r>
            <a:r>
              <a:rPr lang="en-US" sz="2000" dirty="0"/>
              <a:t>of English name tagging on Spanish-to-English MT output is 10% higher than Spanish name tagging (Sammons et al., 2015</a:t>
            </a:r>
            <a:r>
              <a:rPr lang="en-US" sz="2000" dirty="0" smtClean="0"/>
              <a:t>)</a:t>
            </a:r>
            <a:endParaRPr lang="en-US" sz="20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92555"/>
            <a:ext cx="5562600" cy="466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64606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29800" cy="1082675"/>
          </a:xfrm>
        </p:spPr>
        <p:txBody>
          <a:bodyPr/>
          <a:lstStyle/>
          <a:p>
            <a:pPr>
              <a:defRPr/>
            </a:pPr>
            <a:r>
              <a:rPr lang="en-US" sz="2800" dirty="0" smtClean="0"/>
              <a:t>Entity Types and Textual Genres</a:t>
            </a:r>
            <a:endParaRPr lang="en-US" sz="2800"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21</a:t>
            </a:fld>
            <a:r>
              <a:rPr lang="en-US" altLang="zh-CN" sz="1200" dirty="0" smtClean="0">
                <a:solidFill>
                  <a:srgbClr val="000000"/>
                </a:solidFill>
                <a:latin typeface="SimSun" pitchFamily="2" charset="-122"/>
                <a:ea typeface="SimSun" pitchFamily="2" charset="-122"/>
                <a:cs typeface="Arial" charset="0"/>
              </a:rPr>
              <a:t>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38200"/>
            <a:ext cx="3657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38200"/>
            <a:ext cx="3657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idx="1"/>
          </p:nvPr>
        </p:nvSpPr>
        <p:spPr>
          <a:xfrm>
            <a:off x="260556" y="1066800"/>
            <a:ext cx="2025444" cy="1066799"/>
          </a:xfrm>
        </p:spPr>
        <p:txBody>
          <a:bodyPr>
            <a:noAutofit/>
          </a:bodyPr>
          <a:lstStyle/>
          <a:p>
            <a:pPr>
              <a:lnSpc>
                <a:spcPct val="120000"/>
              </a:lnSpc>
              <a:defRPr/>
            </a:pPr>
            <a:r>
              <a:rPr lang="en-US" sz="2000" dirty="0" smtClean="0"/>
              <a:t>EDL</a:t>
            </a:r>
          </a:p>
        </p:txBody>
      </p:sp>
      <p:sp>
        <p:nvSpPr>
          <p:cNvPr id="10" name="Content Placeholder 2"/>
          <p:cNvSpPr txBox="1">
            <a:spLocks/>
          </p:cNvSpPr>
          <p:nvPr/>
        </p:nvSpPr>
        <p:spPr bwMode="auto">
          <a:xfrm>
            <a:off x="4419600" y="1066800"/>
            <a:ext cx="2025444" cy="106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 uri="{FAA26D3D-D897-4be2-8F04-BA451C77F1D7}"/>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Palatino Linotype"/>
                <a:ea typeface="MS PGothic" pitchFamily="34" charset="-128"/>
                <a:cs typeface="Palatino Linotype"/>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a:lnSpc>
                <a:spcPct val="120000"/>
              </a:lnSpc>
              <a:defRPr/>
            </a:pPr>
            <a:r>
              <a:rPr lang="en-US" sz="2000" dirty="0" smtClean="0"/>
              <a:t>EL</a:t>
            </a:r>
          </a:p>
        </p:txBody>
      </p:sp>
      <p:sp>
        <p:nvSpPr>
          <p:cNvPr id="11" name="Content Placeholder 2"/>
          <p:cNvSpPr txBox="1">
            <a:spLocks/>
          </p:cNvSpPr>
          <p:nvPr/>
        </p:nvSpPr>
        <p:spPr bwMode="auto">
          <a:xfrm>
            <a:off x="464456" y="6043387"/>
            <a:ext cx="7765143" cy="56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 uri="{FAA26D3D-D897-4be2-8F04-BA451C77F1D7}"/>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Palatino Linotype"/>
                <a:ea typeface="MS PGothic" pitchFamily="34" charset="-128"/>
                <a:cs typeface="Palatino Linotype"/>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a:lnSpc>
                <a:spcPct val="120000"/>
              </a:lnSpc>
              <a:defRPr/>
            </a:pPr>
            <a:r>
              <a:rPr lang="en-US" sz="2000" dirty="0" smtClean="0"/>
              <a:t>Nominal challenge: genericity/specificity</a:t>
            </a:r>
          </a:p>
          <a:p>
            <a:pPr>
              <a:lnSpc>
                <a:spcPct val="120000"/>
              </a:lnSpc>
              <a:defRPr/>
            </a:pPr>
            <a:r>
              <a:rPr lang="en-US" sz="2000" dirty="0" smtClean="0"/>
              <a:t>Facility is the most difficult type</a:t>
            </a:r>
          </a:p>
        </p:txBody>
      </p:sp>
    </p:spTree>
    <p:extLst>
      <p:ext uri="{BB962C8B-B14F-4D97-AF65-F5344CB8AC3E}">
        <p14:creationId xmlns:p14="http://schemas.microsoft.com/office/powerpoint/2010/main" val="310638765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1752600"/>
            <a:ext cx="8229600" cy="5000625"/>
          </a:xfrm>
        </p:spPr>
        <p:txBody>
          <a:bodyPr/>
          <a:lstStyle/>
          <a:p>
            <a:pPr>
              <a:lnSpc>
                <a:spcPct val="80000"/>
              </a:lnSpc>
            </a:pPr>
            <a:r>
              <a:rPr lang="en-US" altLang="zh-CN" sz="3200" dirty="0" smtClean="0"/>
              <a:t>Re: Benjamin’s question – are top systems finding the same easy ones?</a:t>
            </a:r>
          </a:p>
          <a:p>
            <a:pPr>
              <a:lnSpc>
                <a:spcPct val="80000"/>
              </a:lnSpc>
            </a:pPr>
            <a:r>
              <a:rPr lang="en-US" altLang="zh-CN" sz="3200" dirty="0" smtClean="0"/>
              <a:t>Are we facing the same difficulty?</a:t>
            </a:r>
          </a:p>
          <a:p>
            <a:pPr>
              <a:lnSpc>
                <a:spcPct val="80000"/>
              </a:lnSpc>
            </a:pPr>
            <a:endParaRPr lang="en-US" sz="3200" dirty="0" smtClean="0"/>
          </a:p>
          <a:p>
            <a:pPr>
              <a:lnSpc>
                <a:spcPct val="80000"/>
              </a:lnSpc>
            </a:pPr>
            <a:r>
              <a:rPr lang="en-US" sz="3200" dirty="0" smtClean="0"/>
              <a:t>A case study on comparing IBM </a:t>
            </a:r>
            <a:r>
              <a:rPr lang="en-US" sz="3200" dirty="0"/>
              <a:t>EL vs. RPI </a:t>
            </a:r>
            <a:r>
              <a:rPr lang="en-US" sz="3200" dirty="0" smtClean="0"/>
              <a:t>EL (Credit: </a:t>
            </a:r>
            <a:r>
              <a:rPr lang="en-US" sz="3200" dirty="0" err="1" smtClean="0"/>
              <a:t>Xiaoman</a:t>
            </a:r>
            <a:r>
              <a:rPr lang="en-US" sz="3200" dirty="0" smtClean="0"/>
              <a:t> Pan)</a:t>
            </a:r>
            <a:endParaRPr lang="en-US" sz="3200" dirty="0"/>
          </a:p>
          <a:p>
            <a:pPr>
              <a:lnSpc>
                <a:spcPct val="80000"/>
              </a:lnSpc>
            </a:pPr>
            <a:endParaRPr lang="en-US" altLang="zh-CN" sz="4000" dirty="0" smtClean="0"/>
          </a:p>
        </p:txBody>
      </p:sp>
      <p:sp>
        <p:nvSpPr>
          <p:cNvPr id="3" name="Title 1"/>
          <p:cNvSpPr>
            <a:spLocks noGrp="1"/>
          </p:cNvSpPr>
          <p:nvPr>
            <p:ph type="title"/>
          </p:nvPr>
        </p:nvSpPr>
        <p:spPr>
          <a:xfrm>
            <a:off x="228600" y="228600"/>
            <a:ext cx="9144000" cy="1082675"/>
          </a:xfrm>
        </p:spPr>
        <p:txBody>
          <a:bodyPr/>
          <a:lstStyle/>
          <a:p>
            <a:pPr>
              <a:defRPr/>
            </a:pPr>
            <a:r>
              <a:rPr lang="en-US" dirty="0" smtClean="0"/>
              <a:t>Are We Picking the Same Low-Hanging Fruit?</a:t>
            </a:r>
            <a:endParaRPr lang="en-US" dirty="0"/>
          </a:p>
        </p:txBody>
      </p:sp>
    </p:spTree>
    <p:extLst>
      <p:ext uri="{BB962C8B-B14F-4D97-AF65-F5344CB8AC3E}">
        <p14:creationId xmlns:p14="http://schemas.microsoft.com/office/powerpoint/2010/main" val="2521335140"/>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cor_all.png"/>
          <p:cNvPicPr>
            <a:picLocks noChangeAspect="1"/>
          </p:cNvPicPr>
          <p:nvPr/>
        </p:nvPicPr>
        <p:blipFill>
          <a:blip r:embed="rId2">
            <a:extLst/>
          </a:blip>
          <a:stretch>
            <a:fillRect/>
          </a:stretch>
        </p:blipFill>
        <p:spPr>
          <a:xfrm>
            <a:off x="-84940" y="2606"/>
            <a:ext cx="4732735" cy="3549551"/>
          </a:xfrm>
          <a:prstGeom prst="rect">
            <a:avLst/>
          </a:prstGeom>
          <a:ln w="12700">
            <a:miter lim="400000"/>
          </a:ln>
        </p:spPr>
      </p:pic>
      <p:pic>
        <p:nvPicPr>
          <p:cNvPr id="123" name="cor_cmn.png"/>
          <p:cNvPicPr>
            <a:picLocks noChangeAspect="1"/>
          </p:cNvPicPr>
          <p:nvPr/>
        </p:nvPicPr>
        <p:blipFill>
          <a:blip r:embed="rId3">
            <a:extLst/>
          </a:blip>
          <a:stretch>
            <a:fillRect/>
          </a:stretch>
        </p:blipFill>
        <p:spPr>
          <a:xfrm>
            <a:off x="4606148" y="3496958"/>
            <a:ext cx="4732735" cy="3549551"/>
          </a:xfrm>
          <a:prstGeom prst="rect">
            <a:avLst/>
          </a:prstGeom>
          <a:ln w="12700">
            <a:miter lim="400000"/>
          </a:ln>
        </p:spPr>
      </p:pic>
      <p:pic>
        <p:nvPicPr>
          <p:cNvPr id="124" name="cor_spa.png"/>
          <p:cNvPicPr>
            <a:picLocks noChangeAspect="1"/>
          </p:cNvPicPr>
          <p:nvPr/>
        </p:nvPicPr>
        <p:blipFill>
          <a:blip r:embed="rId4">
            <a:extLst/>
          </a:blip>
          <a:stretch>
            <a:fillRect/>
          </a:stretch>
        </p:blipFill>
        <p:spPr>
          <a:xfrm>
            <a:off x="-84940" y="3496958"/>
            <a:ext cx="4732735" cy="3549551"/>
          </a:xfrm>
          <a:prstGeom prst="rect">
            <a:avLst/>
          </a:prstGeom>
          <a:ln w="12700">
            <a:miter lim="400000"/>
          </a:ln>
        </p:spPr>
      </p:pic>
      <p:pic>
        <p:nvPicPr>
          <p:cNvPr id="125" name="cor_eng.png"/>
          <p:cNvPicPr>
            <a:picLocks noChangeAspect="1"/>
          </p:cNvPicPr>
          <p:nvPr/>
        </p:nvPicPr>
        <p:blipFill>
          <a:blip r:embed="rId5">
            <a:extLst/>
          </a:blip>
          <a:stretch>
            <a:fillRect/>
          </a:stretch>
        </p:blipFill>
        <p:spPr>
          <a:xfrm>
            <a:off x="4510989" y="2606"/>
            <a:ext cx="4732735" cy="3549551"/>
          </a:xfrm>
          <a:prstGeom prst="rect">
            <a:avLst/>
          </a:prstGeom>
          <a:ln w="12700">
            <a:miter lim="400000"/>
          </a:ln>
        </p:spPr>
      </p:pic>
      <p:sp>
        <p:nvSpPr>
          <p:cNvPr id="6" name="Title 1"/>
          <p:cNvSpPr txBox="1">
            <a:spLocks/>
          </p:cNvSpPr>
          <p:nvPr/>
        </p:nvSpPr>
        <p:spPr>
          <a:xfrm>
            <a:off x="0" y="0"/>
            <a:ext cx="9144000" cy="1082675"/>
          </a:xfrm>
          <a:prstGeom prst="rect">
            <a:avLst/>
          </a:prstGeom>
        </p:spPr>
        <p:txBody>
          <a:bodyPr/>
          <a:lstStyle>
            <a:lvl1pPr marL="0" marR="0" indent="0"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defRPr/>
            </a:pPr>
            <a:endParaRPr lang="en-US" dirty="0" smtClean="0"/>
          </a:p>
        </p:txBody>
      </p:sp>
    </p:spTree>
    <p:extLst>
      <p:ext uri="{BB962C8B-B14F-4D97-AF65-F5344CB8AC3E}">
        <p14:creationId xmlns:p14="http://schemas.microsoft.com/office/powerpoint/2010/main" val="268175533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err_all.png"/>
          <p:cNvPicPr>
            <a:picLocks noChangeAspect="1"/>
          </p:cNvPicPr>
          <p:nvPr/>
        </p:nvPicPr>
        <p:blipFill>
          <a:blip r:embed="rId2">
            <a:extLst/>
          </a:blip>
          <a:stretch>
            <a:fillRect/>
          </a:stretch>
        </p:blipFill>
        <p:spPr>
          <a:xfrm>
            <a:off x="37624" y="88052"/>
            <a:ext cx="4732735" cy="3549551"/>
          </a:xfrm>
          <a:prstGeom prst="rect">
            <a:avLst/>
          </a:prstGeom>
          <a:ln w="12700">
            <a:miter lim="400000"/>
          </a:ln>
        </p:spPr>
      </p:pic>
      <p:pic>
        <p:nvPicPr>
          <p:cNvPr id="128" name="err_cmn.png"/>
          <p:cNvPicPr>
            <a:picLocks noChangeAspect="1"/>
          </p:cNvPicPr>
          <p:nvPr/>
        </p:nvPicPr>
        <p:blipFill>
          <a:blip r:embed="rId3">
            <a:extLst/>
          </a:blip>
          <a:stretch>
            <a:fillRect/>
          </a:stretch>
        </p:blipFill>
        <p:spPr>
          <a:xfrm>
            <a:off x="4528034" y="3448446"/>
            <a:ext cx="4732735" cy="3549551"/>
          </a:xfrm>
          <a:prstGeom prst="rect">
            <a:avLst/>
          </a:prstGeom>
          <a:ln w="12700">
            <a:miter lim="400000"/>
          </a:ln>
        </p:spPr>
      </p:pic>
      <p:pic>
        <p:nvPicPr>
          <p:cNvPr id="129" name="err_eng.png"/>
          <p:cNvPicPr>
            <a:picLocks noChangeAspect="1"/>
          </p:cNvPicPr>
          <p:nvPr/>
        </p:nvPicPr>
        <p:blipFill>
          <a:blip r:embed="rId4">
            <a:extLst/>
          </a:blip>
          <a:stretch>
            <a:fillRect/>
          </a:stretch>
        </p:blipFill>
        <p:spPr>
          <a:xfrm>
            <a:off x="4528034" y="88052"/>
            <a:ext cx="4732735" cy="3549551"/>
          </a:xfrm>
          <a:prstGeom prst="rect">
            <a:avLst/>
          </a:prstGeom>
          <a:ln w="12700">
            <a:miter lim="400000"/>
          </a:ln>
        </p:spPr>
      </p:pic>
      <p:pic>
        <p:nvPicPr>
          <p:cNvPr id="130" name="err_spa.png"/>
          <p:cNvPicPr>
            <a:picLocks noChangeAspect="1"/>
          </p:cNvPicPr>
          <p:nvPr/>
        </p:nvPicPr>
        <p:blipFill>
          <a:blip r:embed="rId5">
            <a:extLst/>
          </a:blip>
          <a:stretch>
            <a:fillRect/>
          </a:stretch>
        </p:blipFill>
        <p:spPr>
          <a:xfrm>
            <a:off x="37624" y="3531880"/>
            <a:ext cx="4732735" cy="3549551"/>
          </a:xfrm>
          <a:prstGeom prst="rect">
            <a:avLst/>
          </a:prstGeom>
          <a:ln w="12700">
            <a:miter lim="400000"/>
          </a:ln>
        </p:spPr>
      </p:pic>
    </p:spTree>
    <p:extLst>
      <p:ext uri="{BB962C8B-B14F-4D97-AF65-F5344CB8AC3E}">
        <p14:creationId xmlns:p14="http://schemas.microsoft.com/office/powerpoint/2010/main" val="18836727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 name="Table 132"/>
          <p:cNvGraphicFramePr/>
          <p:nvPr/>
        </p:nvGraphicFramePr>
        <p:xfrm>
          <a:off x="687634" y="3384352"/>
          <a:ext cx="3505041" cy="2915751"/>
        </p:xfrm>
        <a:graphic>
          <a:graphicData uri="http://schemas.openxmlformats.org/drawingml/2006/table">
            <a:tbl>
              <a:tblPr/>
              <a:tblGrid>
                <a:gridCol w="1324977"/>
                <a:gridCol w="2180064"/>
              </a:tblGrid>
              <a:tr h="633154">
                <a:tc>
                  <a:txBody>
                    <a:bodyPr/>
                    <a:lstStyle/>
                    <a:p>
                      <a:pPr defTabSz="914400">
                        <a:defRPr sz="2600"/>
                      </a:pPr>
                      <a:endParaRPr sz="1800"/>
                    </a:p>
                  </a:txBody>
                  <a:tcPr marL="35719" marR="35719" marT="35719" marB="35719" anchor="ctr" horzOverflow="overflow"/>
                </a:tc>
                <a:tc>
                  <a:txBody>
                    <a:bodyPr/>
                    <a:lstStyle/>
                    <a:p>
                      <a:pPr defTabSz="914400"/>
                      <a:r>
                        <a:rPr sz="1800"/>
                        <a:t>Sim(err)</a:t>
                      </a:r>
                    </a:p>
                  </a:txBody>
                  <a:tcPr marL="35719" marR="35719" marT="35719" marB="35719" anchor="ctr" horzOverflow="overflow"/>
                </a:tc>
              </a:tr>
              <a:tr h="660830">
                <a:tc>
                  <a:txBody>
                    <a:bodyPr/>
                    <a:lstStyle/>
                    <a:p>
                      <a:pPr defTabSz="914400"/>
                      <a:r>
                        <a:rPr sz="1800"/>
                        <a:t>ENG</a:t>
                      </a:r>
                    </a:p>
                  </a:txBody>
                  <a:tcPr marL="35719" marR="35719" marT="35719" marB="35719" anchor="ctr" horzOverflow="overflow"/>
                </a:tc>
                <a:tc>
                  <a:txBody>
                    <a:bodyPr/>
                    <a:lstStyle/>
                    <a:p>
                      <a:pPr defTabSz="914400"/>
                      <a:r>
                        <a:rPr sz="1800"/>
                        <a:t>8.51%</a:t>
                      </a:r>
                    </a:p>
                  </a:txBody>
                  <a:tcPr marL="35719" marR="35719" marT="35719" marB="35719" anchor="ctr" horzOverflow="overflow"/>
                </a:tc>
              </a:tr>
              <a:tr h="545463">
                <a:tc>
                  <a:txBody>
                    <a:bodyPr/>
                    <a:lstStyle/>
                    <a:p>
                      <a:pPr defTabSz="914400"/>
                      <a:r>
                        <a:rPr sz="1800"/>
                        <a:t>CMN</a:t>
                      </a:r>
                    </a:p>
                  </a:txBody>
                  <a:tcPr marL="35719" marR="35719" marT="35719" marB="35719" anchor="ctr" horzOverflow="overflow"/>
                </a:tc>
                <a:tc>
                  <a:txBody>
                    <a:bodyPr/>
                    <a:lstStyle/>
                    <a:p>
                      <a:pPr defTabSz="914400"/>
                      <a:r>
                        <a:rPr sz="1800"/>
                        <a:t>18.24%</a:t>
                      </a:r>
                    </a:p>
                  </a:txBody>
                  <a:tcPr marL="35719" marR="35719" marT="35719" marB="35719" anchor="ctr" horzOverflow="overflow"/>
                </a:tc>
              </a:tr>
              <a:tr h="538152">
                <a:tc>
                  <a:txBody>
                    <a:bodyPr/>
                    <a:lstStyle/>
                    <a:p>
                      <a:pPr defTabSz="914400"/>
                      <a:r>
                        <a:rPr sz="1800"/>
                        <a:t>SPA</a:t>
                      </a:r>
                    </a:p>
                  </a:txBody>
                  <a:tcPr marL="35719" marR="35719" marT="35719" marB="35719" anchor="ctr" horzOverflow="overflow"/>
                </a:tc>
                <a:tc>
                  <a:txBody>
                    <a:bodyPr/>
                    <a:lstStyle/>
                    <a:p>
                      <a:pPr defTabSz="914400"/>
                      <a:r>
                        <a:rPr sz="1800"/>
                        <a:t>9.86%</a:t>
                      </a:r>
                    </a:p>
                  </a:txBody>
                  <a:tcPr marL="35719" marR="35719" marT="35719" marB="35719" anchor="ctr" horzOverflow="overflow"/>
                </a:tc>
              </a:tr>
              <a:tr h="538152">
                <a:tc>
                  <a:txBody>
                    <a:bodyPr/>
                    <a:lstStyle/>
                    <a:p>
                      <a:pPr defTabSz="914400"/>
                      <a:r>
                        <a:rPr sz="1800"/>
                        <a:t>ALL</a:t>
                      </a:r>
                    </a:p>
                  </a:txBody>
                  <a:tcPr marL="35719" marR="35719" marT="35719" marB="35719" anchor="ctr" horzOverflow="overflow"/>
                </a:tc>
                <a:tc>
                  <a:txBody>
                    <a:bodyPr/>
                    <a:lstStyle/>
                    <a:p>
                      <a:pPr defTabSz="914400"/>
                      <a:r>
                        <a:rPr sz="1800"/>
                        <a:t>11.31%</a:t>
                      </a:r>
                    </a:p>
                  </a:txBody>
                  <a:tcPr marL="35719" marR="35719" marT="35719" marB="35719" anchor="ctr" horzOverflow="overflow"/>
                </a:tc>
              </a:tr>
            </a:tbl>
          </a:graphicData>
        </a:graphic>
      </p:graphicFrame>
      <p:graphicFrame>
        <p:nvGraphicFramePr>
          <p:cNvPr id="133" name="Table 133"/>
          <p:cNvGraphicFramePr/>
          <p:nvPr/>
        </p:nvGraphicFramePr>
        <p:xfrm>
          <a:off x="5027462" y="3384352"/>
          <a:ext cx="3505041" cy="2915751"/>
        </p:xfrm>
        <a:graphic>
          <a:graphicData uri="http://schemas.openxmlformats.org/drawingml/2006/table">
            <a:tbl>
              <a:tblPr/>
              <a:tblGrid>
                <a:gridCol w="1324977"/>
                <a:gridCol w="2180064"/>
              </a:tblGrid>
              <a:tr h="633154">
                <a:tc>
                  <a:txBody>
                    <a:bodyPr/>
                    <a:lstStyle/>
                    <a:p>
                      <a:pPr defTabSz="914400">
                        <a:defRPr sz="2600"/>
                      </a:pPr>
                      <a:endParaRPr sz="1800"/>
                    </a:p>
                  </a:txBody>
                  <a:tcPr marL="35719" marR="35719" marT="35719" marB="35719" anchor="ctr" horzOverflow="overflow"/>
                </a:tc>
                <a:tc>
                  <a:txBody>
                    <a:bodyPr/>
                    <a:lstStyle/>
                    <a:p>
                      <a:pPr defTabSz="914400"/>
                      <a:r>
                        <a:rPr sz="1800"/>
                        <a:t>Sim(cor)</a:t>
                      </a:r>
                    </a:p>
                  </a:txBody>
                  <a:tcPr marL="35719" marR="35719" marT="35719" marB="35719" anchor="ctr" horzOverflow="overflow"/>
                </a:tc>
              </a:tr>
              <a:tr h="660830">
                <a:tc>
                  <a:txBody>
                    <a:bodyPr/>
                    <a:lstStyle/>
                    <a:p>
                      <a:pPr defTabSz="914400"/>
                      <a:r>
                        <a:rPr sz="1800"/>
                        <a:t>ENG</a:t>
                      </a:r>
                    </a:p>
                  </a:txBody>
                  <a:tcPr marL="35719" marR="35719" marT="35719" marB="35719" anchor="ctr" horzOverflow="overflow"/>
                </a:tc>
                <a:tc>
                  <a:txBody>
                    <a:bodyPr/>
                    <a:lstStyle/>
                    <a:p>
                      <a:pPr defTabSz="914400"/>
                      <a:r>
                        <a:rPr sz="1800"/>
                        <a:t>72.16%</a:t>
                      </a:r>
                    </a:p>
                  </a:txBody>
                  <a:tcPr marL="35719" marR="35719" marT="35719" marB="35719" anchor="ctr" horzOverflow="overflow"/>
                </a:tc>
              </a:tr>
              <a:tr h="545463">
                <a:tc>
                  <a:txBody>
                    <a:bodyPr/>
                    <a:lstStyle/>
                    <a:p>
                      <a:pPr defTabSz="914400"/>
                      <a:r>
                        <a:rPr sz="1800"/>
                        <a:t>CMN</a:t>
                      </a:r>
                    </a:p>
                  </a:txBody>
                  <a:tcPr marL="35719" marR="35719" marT="35719" marB="35719" anchor="ctr" horzOverflow="overflow"/>
                </a:tc>
                <a:tc>
                  <a:txBody>
                    <a:bodyPr/>
                    <a:lstStyle/>
                    <a:p>
                      <a:pPr defTabSz="914400"/>
                      <a:r>
                        <a:rPr sz="1800"/>
                        <a:t>82.01%</a:t>
                      </a:r>
                    </a:p>
                  </a:txBody>
                  <a:tcPr marL="35719" marR="35719" marT="35719" marB="35719" anchor="ctr" horzOverflow="overflow"/>
                </a:tc>
              </a:tr>
              <a:tr h="538152">
                <a:tc>
                  <a:txBody>
                    <a:bodyPr/>
                    <a:lstStyle/>
                    <a:p>
                      <a:pPr defTabSz="914400"/>
                      <a:r>
                        <a:rPr sz="1800"/>
                        <a:t>SPA</a:t>
                      </a:r>
                    </a:p>
                  </a:txBody>
                  <a:tcPr marL="35719" marR="35719" marT="35719" marB="35719" anchor="ctr" horzOverflow="overflow"/>
                </a:tc>
                <a:tc>
                  <a:txBody>
                    <a:bodyPr/>
                    <a:lstStyle/>
                    <a:p>
                      <a:pPr defTabSz="914400"/>
                      <a:r>
                        <a:rPr sz="1800"/>
                        <a:t>77.06%</a:t>
                      </a:r>
                    </a:p>
                  </a:txBody>
                  <a:tcPr marL="35719" marR="35719" marT="35719" marB="35719" anchor="ctr" horzOverflow="overflow"/>
                </a:tc>
              </a:tr>
              <a:tr h="538152">
                <a:tc>
                  <a:txBody>
                    <a:bodyPr/>
                    <a:lstStyle/>
                    <a:p>
                      <a:pPr defTabSz="914400"/>
                      <a:r>
                        <a:rPr sz="1800"/>
                        <a:t>ALL</a:t>
                      </a:r>
                    </a:p>
                  </a:txBody>
                  <a:tcPr marL="35719" marR="35719" marT="35719" marB="35719" anchor="ctr" horzOverflow="overflow"/>
                </a:tc>
                <a:tc>
                  <a:txBody>
                    <a:bodyPr/>
                    <a:lstStyle/>
                    <a:p>
                      <a:pPr defTabSz="914400"/>
                      <a:r>
                        <a:rPr sz="1800"/>
                        <a:t>76.16%</a:t>
                      </a:r>
                    </a:p>
                  </a:txBody>
                  <a:tcPr marL="35719" marR="35719" marT="35719" marB="35719" anchor="ctr" horzOverflow="overflow"/>
                </a:tc>
              </a:tr>
            </a:tbl>
          </a:graphicData>
        </a:graphic>
      </p:graphicFrame>
      <p:pic>
        <p:nvPicPr>
          <p:cNvPr id="134" name="CodeCogsEqn (3).pdf"/>
          <p:cNvPicPr>
            <a:picLocks noChangeAspect="1"/>
          </p:cNvPicPr>
          <p:nvPr/>
        </p:nvPicPr>
        <p:blipFill>
          <a:blip r:embed="rId2">
            <a:extLst/>
          </a:blip>
          <a:stretch>
            <a:fillRect/>
          </a:stretch>
        </p:blipFill>
        <p:spPr>
          <a:xfrm>
            <a:off x="5136413" y="1703061"/>
            <a:ext cx="3287143" cy="627409"/>
          </a:xfrm>
          <a:prstGeom prst="rect">
            <a:avLst/>
          </a:prstGeom>
          <a:ln w="12700">
            <a:miter lim="400000"/>
          </a:ln>
        </p:spPr>
      </p:pic>
      <p:pic>
        <p:nvPicPr>
          <p:cNvPr id="135" name="CodeCogsEqn (2).pdf"/>
          <p:cNvPicPr>
            <a:picLocks noChangeAspect="1"/>
          </p:cNvPicPr>
          <p:nvPr/>
        </p:nvPicPr>
        <p:blipFill>
          <a:blip r:embed="rId3">
            <a:extLst/>
          </a:blip>
          <a:stretch>
            <a:fillRect/>
          </a:stretch>
        </p:blipFill>
        <p:spPr>
          <a:xfrm>
            <a:off x="785373" y="1703109"/>
            <a:ext cx="3309637" cy="627422"/>
          </a:xfrm>
          <a:prstGeom prst="rect">
            <a:avLst/>
          </a:prstGeom>
          <a:ln w="12700">
            <a:miter lim="400000"/>
          </a:ln>
        </p:spPr>
      </p:pic>
    </p:spTree>
    <p:extLst>
      <p:ext uri="{BB962C8B-B14F-4D97-AF65-F5344CB8AC3E}">
        <p14:creationId xmlns:p14="http://schemas.microsoft.com/office/powerpoint/2010/main" val="311306225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892970" y="793173"/>
            <a:ext cx="7358063" cy="2321719"/>
          </a:xfrm>
          <a:prstGeom prst="rect">
            <a:avLst/>
          </a:prstGeom>
        </p:spPr>
        <p:txBody>
          <a:bodyPr>
            <a:noAutofit/>
          </a:bodyPr>
          <a:lstStyle/>
          <a:p>
            <a:pPr algn="l"/>
            <a:r>
              <a:rPr lang="en-US" sz="4400" dirty="0" smtClean="0"/>
              <a:t>3/4 happy </a:t>
            </a:r>
            <a:r>
              <a:rPr lang="en-US" sz="4400" dirty="0"/>
              <a:t>families resemble each other, while unhappy ones are </a:t>
            </a:r>
            <a:r>
              <a:rPr lang="en-US" sz="4400" dirty="0" smtClean="0"/>
              <a:t>9/10 different.</a:t>
            </a:r>
            <a:endParaRPr sz="4400" dirty="0"/>
          </a:p>
        </p:txBody>
      </p:sp>
      <p:sp>
        <p:nvSpPr>
          <p:cNvPr id="138" name="Shape 138"/>
          <p:cNvSpPr/>
          <p:nvPr/>
        </p:nvSpPr>
        <p:spPr>
          <a:xfrm>
            <a:off x="-13387" y="3654415"/>
            <a:ext cx="9170773" cy="441459"/>
          </a:xfrm>
          <a:prstGeom prst="rect">
            <a:avLst/>
          </a:prstGeom>
          <a:ln w="12700">
            <a:miter lim="400000"/>
          </a:ln>
          <a:extLst>
            <a:ext uri="{C572A759-6A51-4108-AA02-DFA0A04FC94B}">
              <ma14:wrappingTextBoxFlag xmlns:ma14="http://schemas.microsoft.com/office/mac/drawingml/2011/main" xmlns="" val="1"/>
            </a:ext>
          </a:extLst>
        </p:spPr>
        <p:txBody>
          <a:bodyPr wrap="none" lIns="35715" tIns="35715" rIns="35715" bIns="35715" anchor="ctr">
            <a:spAutoFit/>
          </a:bodyPr>
          <a:lstStyle>
            <a:lvl1pPr>
              <a:defRPr sz="3100" u="sng">
                <a:hlinkClick r:id=""/>
              </a:defRPr>
            </a:lvl1pPr>
          </a:lstStyle>
          <a:p>
            <a:pPr algn="ctr" defTabSz="410730" eaLnBrk="1" fontAlgn="auto">
              <a:spcBef>
                <a:spcPts val="0"/>
              </a:spcBef>
              <a:spcAft>
                <a:spcPts val="0"/>
              </a:spcAft>
              <a:defRPr u="none"/>
            </a:pPr>
            <a:r>
              <a:rPr sz="2400" kern="0" dirty="0">
                <a:solidFill>
                  <a:srgbClr val="000000"/>
                </a:solidFill>
                <a:latin typeface="Helvetica Light"/>
                <a:sym typeface="Helvetica Light"/>
              </a:rPr>
              <a:t>https://blender04.cs.rpi.edu/~panx2/tmp/edl15out/ana/err_ana.html</a:t>
            </a:r>
          </a:p>
        </p:txBody>
      </p:sp>
      <p:sp>
        <p:nvSpPr>
          <p:cNvPr id="4" name="Shape 137"/>
          <p:cNvSpPr txBox="1">
            <a:spLocks/>
          </p:cNvSpPr>
          <p:nvPr/>
        </p:nvSpPr>
        <p:spPr>
          <a:xfrm>
            <a:off x="892967" y="4343400"/>
            <a:ext cx="7358063" cy="2321719"/>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noAutofit/>
          </a:bodyPr>
          <a:lstStyle>
            <a:lvl1pPr marL="0" marR="0" indent="0"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l"/>
            <a:r>
              <a:rPr lang="en-US" sz="4400" dirty="0" smtClean="0"/>
              <a:t>EDL Ensemble?</a:t>
            </a:r>
          </a:p>
        </p:txBody>
      </p:sp>
    </p:spTree>
    <p:extLst>
      <p:ext uri="{BB962C8B-B14F-4D97-AF65-F5344CB8AC3E}">
        <p14:creationId xmlns:p14="http://schemas.microsoft.com/office/powerpoint/2010/main" val="4978865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27</a:t>
            </a:fld>
            <a:r>
              <a:rPr lang="en-US" altLang="zh-CN" sz="1200" dirty="0" smtClean="0">
                <a:solidFill>
                  <a:srgbClr val="000000"/>
                </a:solidFill>
                <a:latin typeface="SimSun" pitchFamily="2" charset="-122"/>
                <a:ea typeface="SimSun" pitchFamily="2" charset="-122"/>
                <a:cs typeface="Arial"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42862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228600" y="228600"/>
            <a:ext cx="9144000" cy="1082675"/>
          </a:xfrm>
        </p:spPr>
        <p:txBody>
          <a:bodyPr/>
          <a:lstStyle/>
          <a:p>
            <a:pPr>
              <a:defRPr/>
            </a:pPr>
            <a:r>
              <a:rPr lang="en-US" dirty="0" smtClean="0"/>
              <a:t>What’s New and What Works</a:t>
            </a:r>
            <a:endParaRPr lang="en-US" dirty="0"/>
          </a:p>
        </p:txBody>
      </p:sp>
    </p:spTree>
    <p:extLst>
      <p:ext uri="{BB962C8B-B14F-4D97-AF65-F5344CB8AC3E}">
        <p14:creationId xmlns:p14="http://schemas.microsoft.com/office/powerpoint/2010/main" val="225641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766"/>
            <a:ext cx="9144000" cy="1082675"/>
          </a:xfrm>
        </p:spPr>
        <p:txBody>
          <a:bodyPr/>
          <a:lstStyle/>
          <a:p>
            <a:pPr>
              <a:defRPr/>
            </a:pPr>
            <a:r>
              <a:rPr lang="en-US" dirty="0" smtClean="0"/>
              <a:t>Cross-lingual Knowledge Transfer</a:t>
            </a:r>
            <a:endParaRPr lang="en-US"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28</a:t>
            </a:fld>
            <a:r>
              <a:rPr lang="en-US" altLang="zh-CN" sz="1200" dirty="0" smtClean="0">
                <a:solidFill>
                  <a:srgbClr val="000000"/>
                </a:solidFill>
                <a:latin typeface="SimSun" pitchFamily="2" charset="-122"/>
                <a:ea typeface="SimSun" pitchFamily="2" charset="-122"/>
                <a:cs typeface="Arial" charset="0"/>
              </a:rPr>
              <a:t> </a:t>
            </a:r>
          </a:p>
        </p:txBody>
      </p:sp>
      <p:sp>
        <p:nvSpPr>
          <p:cNvPr id="6" name="Content Placeholder 2"/>
          <p:cNvSpPr txBox="1">
            <a:spLocks/>
          </p:cNvSpPr>
          <p:nvPr/>
        </p:nvSpPr>
        <p:spPr bwMode="auto">
          <a:xfrm>
            <a:off x="5462589" y="609600"/>
            <a:ext cx="345281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 uri="{FAA26D3D-D897-4be2-8F04-BA451C77F1D7}"/>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Palatino Linotype"/>
                <a:ea typeface="MS PGothic" pitchFamily="34" charset="-128"/>
                <a:cs typeface="Palatino Linotype"/>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r>
              <a:rPr lang="en-US" sz="2000" dirty="0" smtClean="0">
                <a:solidFill>
                  <a:srgbClr val="000000"/>
                </a:solidFill>
              </a:rPr>
              <a:t>RPI system (Hong et al., 2015) </a:t>
            </a:r>
            <a:r>
              <a:rPr lang="en-US" sz="2000" dirty="0">
                <a:solidFill>
                  <a:srgbClr val="000000"/>
                </a:solidFill>
              </a:rPr>
              <a:t>developed a joint mention extraction, translation and linking </a:t>
            </a:r>
            <a:r>
              <a:rPr lang="en-US" sz="2000" dirty="0" smtClean="0">
                <a:solidFill>
                  <a:srgbClr val="000000"/>
                </a:solidFill>
              </a:rPr>
              <a:t>model and </a:t>
            </a:r>
            <a:r>
              <a:rPr lang="en-US" sz="2000" dirty="0">
                <a:solidFill>
                  <a:srgbClr val="000000"/>
                </a:solidFill>
              </a:rPr>
              <a:t>enhanced the quality of mention boundary identification, typing, translation and linking </a:t>
            </a:r>
            <a:r>
              <a:rPr lang="en-US" sz="2000" dirty="0" smtClean="0">
                <a:solidFill>
                  <a:srgbClr val="000000"/>
                </a:solidFill>
              </a:rPr>
              <a:t>simultaneously</a:t>
            </a:r>
          </a:p>
          <a:p>
            <a:endParaRPr lang="en-US" sz="2000" dirty="0" smtClean="0">
              <a:solidFill>
                <a:srgbClr val="000000"/>
              </a:solidFill>
            </a:endParaRPr>
          </a:p>
          <a:p>
            <a:r>
              <a:rPr lang="en-US" sz="2000" dirty="0" smtClean="0">
                <a:solidFill>
                  <a:srgbClr val="000000"/>
                </a:solidFill>
              </a:rPr>
              <a:t>HLT-COE system (Finin et al., 2015) </a:t>
            </a:r>
            <a:r>
              <a:rPr lang="en-US" sz="2000" dirty="0">
                <a:solidFill>
                  <a:srgbClr val="000000"/>
                </a:solidFill>
              </a:rPr>
              <a:t>found </a:t>
            </a:r>
            <a:r>
              <a:rPr lang="en-US" sz="2000" dirty="0" smtClean="0">
                <a:solidFill>
                  <a:srgbClr val="000000"/>
                </a:solidFill>
              </a:rPr>
              <a:t>cross-lingual </a:t>
            </a:r>
            <a:r>
              <a:rPr lang="en-US" sz="2000" dirty="0">
                <a:solidFill>
                  <a:srgbClr val="000000"/>
                </a:solidFill>
              </a:rPr>
              <a:t>coreference and inference </a:t>
            </a:r>
            <a:r>
              <a:rPr lang="en-US" sz="2000" dirty="0" smtClean="0">
                <a:solidFill>
                  <a:srgbClr val="000000"/>
                </a:solidFill>
              </a:rPr>
              <a:t>can </a:t>
            </a:r>
            <a:r>
              <a:rPr lang="en-US" sz="2000" dirty="0">
                <a:solidFill>
                  <a:srgbClr val="000000"/>
                </a:solidFill>
              </a:rPr>
              <a:t>greatly decrease the number of candidate clusters and thus reduce </a:t>
            </a:r>
            <a:r>
              <a:rPr lang="en-US" sz="2000" dirty="0" smtClean="0">
                <a:solidFill>
                  <a:srgbClr val="000000"/>
                </a:solidFill>
              </a:rPr>
              <a:t>ambiguity</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9" y="538163"/>
            <a:ext cx="5281611" cy="343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9" y="3980538"/>
            <a:ext cx="5334000" cy="295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820018"/>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228600" y="838200"/>
            <a:ext cx="8763000" cy="5000625"/>
          </a:xfrm>
        </p:spPr>
        <p:txBody>
          <a:bodyPr/>
          <a:lstStyle/>
          <a:p>
            <a:pPr>
              <a:lnSpc>
                <a:spcPct val="80000"/>
              </a:lnSpc>
            </a:pPr>
            <a:r>
              <a:rPr lang="en-US" altLang="zh-CN" dirty="0" smtClean="0">
                <a:sym typeface="Tahoma" pitchFamily="34" charset="0"/>
              </a:rPr>
              <a:t>Distinguish </a:t>
            </a:r>
            <a:r>
              <a:rPr lang="en-US" altLang="zh-CN" dirty="0">
                <a:sym typeface="Tahoma" pitchFamily="34" charset="0"/>
              </a:rPr>
              <a:t>specific and generic nominal mentions </a:t>
            </a:r>
            <a:r>
              <a:rPr lang="en-US" altLang="zh-CN" dirty="0" smtClean="0">
                <a:sym typeface="Tahoma" pitchFamily="34" charset="0"/>
              </a:rPr>
              <a:t>(RPI, Hong </a:t>
            </a:r>
            <a:r>
              <a:rPr lang="en-US" altLang="zh-CN" dirty="0">
                <a:sym typeface="Tahoma" pitchFamily="34" charset="0"/>
              </a:rPr>
              <a:t>et al., 2015</a:t>
            </a:r>
            <a:r>
              <a:rPr lang="en-US" altLang="zh-CN" dirty="0" smtClean="0">
                <a:sym typeface="Tahoma" pitchFamily="34" charset="0"/>
              </a:rPr>
              <a:t>): </a:t>
            </a:r>
            <a:r>
              <a:rPr lang="en-US" dirty="0" smtClean="0"/>
              <a:t>46% F-score </a:t>
            </a:r>
            <a:r>
              <a:rPr lang="en-US" dirty="0"/>
              <a:t>on nominal mention </a:t>
            </a:r>
            <a:r>
              <a:rPr lang="en-US" dirty="0" smtClean="0"/>
              <a:t>extraction</a:t>
            </a:r>
            <a:endParaRPr lang="en-US" altLang="zh-CN" dirty="0">
              <a:sym typeface="Tahoma" pitchFamily="34" charset="0"/>
            </a:endParaRPr>
          </a:p>
          <a:p>
            <a:r>
              <a:rPr lang="en-US" altLang="zh-CN" sz="2000" dirty="0" smtClean="0">
                <a:sym typeface="Tahoma" pitchFamily="34" charset="0"/>
              </a:rPr>
              <a:t>Hypothetical</a:t>
            </a:r>
            <a:endParaRPr lang="en-US" altLang="zh-CN" sz="2000" dirty="0">
              <a:sym typeface="Tahoma" pitchFamily="34" charset="0"/>
            </a:endParaRPr>
          </a:p>
          <a:p>
            <a:pPr lvl="1"/>
            <a:r>
              <a:rPr lang="en-US" altLang="zh-CN" sz="1800" dirty="0">
                <a:sym typeface="Tahoma" pitchFamily="34" charset="0"/>
              </a:rPr>
              <a:t>Apparently, Bibi </a:t>
            </a:r>
            <a:r>
              <a:rPr lang="en-US" altLang="zh-CN" sz="1800" i="1" dirty="0" smtClean="0">
                <a:sym typeface="Tahoma" pitchFamily="34" charset="0"/>
              </a:rPr>
              <a:t>assumes</a:t>
            </a:r>
            <a:r>
              <a:rPr lang="en-US" altLang="zh-CN" sz="1800" dirty="0" smtClean="0">
                <a:sym typeface="Tahoma" pitchFamily="34" charset="0"/>
              </a:rPr>
              <a:t> </a:t>
            </a:r>
            <a:r>
              <a:rPr lang="en-US" altLang="zh-CN" sz="1800" dirty="0">
                <a:sym typeface="Tahoma" pitchFamily="34" charset="0"/>
              </a:rPr>
              <a:t>that the next GPE US </a:t>
            </a:r>
            <a:r>
              <a:rPr lang="en-US" altLang="zh-CN" sz="1800" b="1" dirty="0" smtClean="0">
                <a:sym typeface="Tahoma" pitchFamily="34" charset="0"/>
              </a:rPr>
              <a:t>President</a:t>
            </a:r>
            <a:r>
              <a:rPr lang="en-US" altLang="zh-CN" sz="1800" dirty="0" smtClean="0">
                <a:sym typeface="Tahoma" pitchFamily="34" charset="0"/>
              </a:rPr>
              <a:t> </a:t>
            </a:r>
            <a:r>
              <a:rPr lang="en-US" altLang="zh-CN" sz="1800" i="1" dirty="0" smtClean="0">
                <a:sym typeface="Tahoma" pitchFamily="34" charset="0"/>
              </a:rPr>
              <a:t>will</a:t>
            </a:r>
            <a:r>
              <a:rPr lang="en-US" altLang="zh-CN" sz="1800" dirty="0" smtClean="0">
                <a:sym typeface="Tahoma" pitchFamily="34" charset="0"/>
              </a:rPr>
              <a:t> </a:t>
            </a:r>
            <a:r>
              <a:rPr lang="en-US" altLang="zh-CN" sz="1800" dirty="0">
                <a:sym typeface="Tahoma" pitchFamily="34" charset="0"/>
              </a:rPr>
              <a:t>see things much more his way than does Barack Obama. </a:t>
            </a:r>
            <a:r>
              <a:rPr lang="en-US" altLang="zh-CN" sz="1800" i="1" dirty="0" smtClean="0">
                <a:sym typeface="Tahoma" pitchFamily="34" charset="0"/>
              </a:rPr>
              <a:t>If</a:t>
            </a:r>
            <a:r>
              <a:rPr lang="en-US" altLang="zh-CN" sz="1800" dirty="0" smtClean="0">
                <a:sym typeface="Tahoma" pitchFamily="34" charset="0"/>
              </a:rPr>
              <a:t> </a:t>
            </a:r>
            <a:r>
              <a:rPr lang="en-US" altLang="zh-CN" sz="1800" dirty="0">
                <a:sym typeface="Tahoma" pitchFamily="34" charset="0"/>
              </a:rPr>
              <a:t>H is the nominee, he may be </a:t>
            </a:r>
            <a:r>
              <a:rPr lang="en-US" altLang="zh-CN" sz="1800" dirty="0" smtClean="0">
                <a:sym typeface="Tahoma" pitchFamily="34" charset="0"/>
              </a:rPr>
              <a:t>right.</a:t>
            </a:r>
          </a:p>
          <a:p>
            <a:pPr lvl="1"/>
            <a:r>
              <a:rPr lang="en-US" altLang="zh-CN" sz="1800" dirty="0" smtClean="0">
                <a:sym typeface="Tahoma" pitchFamily="34" charset="0"/>
              </a:rPr>
              <a:t>because </a:t>
            </a:r>
            <a:r>
              <a:rPr lang="en-US" altLang="zh-CN" sz="1800" dirty="0">
                <a:sym typeface="Tahoma" pitchFamily="34" charset="0"/>
              </a:rPr>
              <a:t>it is so widely </a:t>
            </a:r>
            <a:r>
              <a:rPr lang="en-US" altLang="zh-CN" sz="1800" i="1" dirty="0" smtClean="0">
                <a:sym typeface="Tahoma" pitchFamily="34" charset="0"/>
              </a:rPr>
              <a:t>presumed</a:t>
            </a:r>
            <a:r>
              <a:rPr lang="en-US" altLang="zh-CN" sz="1800" dirty="0" smtClean="0">
                <a:sym typeface="Tahoma" pitchFamily="34" charset="0"/>
              </a:rPr>
              <a:t> </a:t>
            </a:r>
            <a:r>
              <a:rPr lang="en-US" altLang="zh-CN" sz="1800" dirty="0">
                <a:sym typeface="Tahoma" pitchFamily="34" charset="0"/>
              </a:rPr>
              <a:t>that H is the inevitable </a:t>
            </a:r>
            <a:r>
              <a:rPr lang="en-US" altLang="zh-CN" sz="1800" b="1" dirty="0" smtClean="0">
                <a:sym typeface="Tahoma" pitchFamily="34" charset="0"/>
              </a:rPr>
              <a:t>candidate</a:t>
            </a:r>
            <a:r>
              <a:rPr lang="en-US" altLang="zh-CN" sz="1800" dirty="0" smtClean="0">
                <a:sym typeface="Tahoma" pitchFamily="34" charset="0"/>
              </a:rPr>
              <a:t>.</a:t>
            </a:r>
          </a:p>
          <a:p>
            <a:pPr lvl="1"/>
            <a:r>
              <a:rPr lang="en-US" altLang="zh-CN" sz="1800" dirty="0" smtClean="0">
                <a:sym typeface="Tahoma" pitchFamily="34" charset="0"/>
              </a:rPr>
              <a:t>And </a:t>
            </a:r>
            <a:r>
              <a:rPr lang="en-US" altLang="zh-CN" sz="1800" i="1" dirty="0" smtClean="0">
                <a:sym typeface="Tahoma" pitchFamily="34" charset="0"/>
              </a:rPr>
              <a:t>if</a:t>
            </a:r>
            <a:r>
              <a:rPr lang="en-US" altLang="zh-CN" sz="1800" dirty="0" smtClean="0">
                <a:sym typeface="Tahoma" pitchFamily="34" charset="0"/>
              </a:rPr>
              <a:t> </a:t>
            </a:r>
            <a:r>
              <a:rPr lang="en-US" altLang="zh-CN" sz="1800" dirty="0">
                <a:sym typeface="Tahoma" pitchFamily="34" charset="0"/>
              </a:rPr>
              <a:t>something happened to Hillary he </a:t>
            </a:r>
            <a:r>
              <a:rPr lang="en-US" altLang="zh-CN" sz="1800" i="1" dirty="0" smtClean="0">
                <a:sym typeface="Tahoma" pitchFamily="34" charset="0"/>
              </a:rPr>
              <a:t>could</a:t>
            </a:r>
            <a:r>
              <a:rPr lang="en-US" altLang="zh-CN" sz="1800" dirty="0" smtClean="0">
                <a:sym typeface="Tahoma" pitchFamily="34" charset="0"/>
              </a:rPr>
              <a:t> </a:t>
            </a:r>
            <a:r>
              <a:rPr lang="en-US" altLang="zh-CN" sz="1800" dirty="0">
                <a:sym typeface="Tahoma" pitchFamily="34" charset="0"/>
              </a:rPr>
              <a:t>become </a:t>
            </a:r>
            <a:r>
              <a:rPr lang="en-US" altLang="zh-CN" sz="1800" b="1" dirty="0" smtClean="0">
                <a:sym typeface="Tahoma" pitchFamily="34" charset="0"/>
              </a:rPr>
              <a:t>president</a:t>
            </a:r>
            <a:r>
              <a:rPr lang="en-US" altLang="zh-CN" sz="1800" dirty="0" smtClean="0">
                <a:sym typeface="Tahoma" pitchFamily="34" charset="0"/>
              </a:rPr>
              <a:t>.</a:t>
            </a:r>
            <a:endParaRPr lang="en-US" altLang="zh-CN" sz="1800" dirty="0">
              <a:sym typeface="Tahoma" pitchFamily="34" charset="0"/>
            </a:endParaRPr>
          </a:p>
          <a:p>
            <a:r>
              <a:rPr lang="en-US" altLang="zh-CN" sz="2000" dirty="0" smtClean="0">
                <a:sym typeface="Tahoma" pitchFamily="34" charset="0"/>
              </a:rPr>
              <a:t>Subjective Mood</a:t>
            </a:r>
          </a:p>
          <a:p>
            <a:pPr lvl="1"/>
            <a:r>
              <a:rPr lang="en-US" altLang="zh-CN" sz="1800" dirty="0" smtClean="0">
                <a:sym typeface="Tahoma" pitchFamily="34" charset="0"/>
              </a:rPr>
              <a:t>while </a:t>
            </a:r>
            <a:r>
              <a:rPr lang="en-US" altLang="zh-CN" sz="1800" dirty="0">
                <a:sym typeface="Tahoma" pitchFamily="34" charset="0"/>
              </a:rPr>
              <a:t>President Hillary Clinton lived in the White House ... </a:t>
            </a:r>
            <a:r>
              <a:rPr lang="en-US" altLang="zh-CN" sz="1800" b="1" dirty="0" smtClean="0">
                <a:sym typeface="Tahoma" pitchFamily="34" charset="0"/>
              </a:rPr>
              <a:t>Vice President</a:t>
            </a:r>
            <a:r>
              <a:rPr lang="en-US" altLang="zh-CN" sz="1800" dirty="0" smtClean="0">
                <a:sym typeface="Tahoma" pitchFamily="34" charset="0"/>
              </a:rPr>
              <a:t> </a:t>
            </a:r>
            <a:r>
              <a:rPr lang="en-US" altLang="zh-CN" sz="1800" dirty="0">
                <a:sym typeface="Tahoma" pitchFamily="34" charset="0"/>
              </a:rPr>
              <a:t>Bill C </a:t>
            </a:r>
            <a:r>
              <a:rPr lang="en-US" altLang="zh-CN" sz="1800" i="1" dirty="0" smtClean="0">
                <a:sym typeface="Tahoma" pitchFamily="34" charset="0"/>
              </a:rPr>
              <a:t>would</a:t>
            </a:r>
            <a:r>
              <a:rPr lang="en-US" altLang="zh-CN" sz="1800" dirty="0" smtClean="0">
                <a:sym typeface="Tahoma" pitchFamily="34" charset="0"/>
              </a:rPr>
              <a:t> </a:t>
            </a:r>
            <a:r>
              <a:rPr lang="en-US" altLang="zh-CN" sz="1800" dirty="0">
                <a:sym typeface="Tahoma" pitchFamily="34" charset="0"/>
              </a:rPr>
              <a:t>reside at N.</a:t>
            </a:r>
            <a:endParaRPr lang="en-US" altLang="zh-CN" sz="2000" dirty="0">
              <a:sym typeface="Tahoma" pitchFamily="34" charset="0"/>
            </a:endParaRPr>
          </a:p>
          <a:p>
            <a:r>
              <a:rPr lang="en-US" altLang="zh-CN" sz="2000" dirty="0" smtClean="0">
                <a:sym typeface="Tahoma" pitchFamily="34" charset="0"/>
              </a:rPr>
              <a:t>Generic Referent</a:t>
            </a:r>
          </a:p>
          <a:p>
            <a:pPr lvl="1"/>
            <a:r>
              <a:rPr lang="en-US" altLang="zh-CN" sz="1800" dirty="0" smtClean="0">
                <a:sym typeface="Tahoma" pitchFamily="34" charset="0"/>
              </a:rPr>
              <a:t>instead </a:t>
            </a:r>
            <a:r>
              <a:rPr lang="en-US" altLang="zh-CN" sz="1800" dirty="0">
                <a:sym typeface="Tahoma" pitchFamily="34" charset="0"/>
              </a:rPr>
              <a:t>it’s the US </a:t>
            </a:r>
            <a:r>
              <a:rPr lang="en-US" altLang="zh-CN" sz="1800" b="1" dirty="0" smtClean="0">
                <a:sym typeface="Tahoma" pitchFamily="34" charset="0"/>
              </a:rPr>
              <a:t>President</a:t>
            </a:r>
            <a:r>
              <a:rPr lang="en-US" altLang="zh-CN" sz="1800" dirty="0" smtClean="0">
                <a:sym typeface="Tahoma" pitchFamily="34" charset="0"/>
              </a:rPr>
              <a:t> </a:t>
            </a:r>
            <a:r>
              <a:rPr lang="en-US" altLang="zh-CN" sz="1800" dirty="0">
                <a:sym typeface="Tahoma" pitchFamily="34" charset="0"/>
              </a:rPr>
              <a:t>who </a:t>
            </a:r>
            <a:r>
              <a:rPr lang="en-US" altLang="zh-CN" sz="1800" i="1" dirty="0" smtClean="0">
                <a:sym typeface="Tahoma" pitchFamily="34" charset="0"/>
              </a:rPr>
              <a:t>should</a:t>
            </a:r>
            <a:r>
              <a:rPr lang="en-US" altLang="zh-CN" sz="1800" dirty="0" smtClean="0">
                <a:sym typeface="Tahoma" pitchFamily="34" charset="0"/>
              </a:rPr>
              <a:t> </a:t>
            </a:r>
            <a:r>
              <a:rPr lang="en-US" altLang="zh-CN" sz="1800" dirty="0">
                <a:sym typeface="Tahoma" pitchFamily="34" charset="0"/>
              </a:rPr>
              <a:t>take the abuse and apologize for having </a:t>
            </a:r>
            <a:r>
              <a:rPr lang="en-US" altLang="zh-CN" sz="1800" i="1" dirty="0" smtClean="0">
                <a:sym typeface="Tahoma" pitchFamily="34" charset="0"/>
              </a:rPr>
              <a:t>a</a:t>
            </a:r>
            <a:r>
              <a:rPr lang="en-US" altLang="zh-CN" sz="1800" dirty="0" smtClean="0">
                <a:sym typeface="Tahoma" pitchFamily="34" charset="0"/>
              </a:rPr>
              <a:t> backbone.</a:t>
            </a:r>
          </a:p>
          <a:p>
            <a:pPr lvl="1"/>
            <a:r>
              <a:rPr lang="en-US" altLang="zh-CN" sz="1800" dirty="0" smtClean="0">
                <a:sym typeface="Tahoma" pitchFamily="34" charset="0"/>
              </a:rPr>
              <a:t>“which </a:t>
            </a:r>
            <a:r>
              <a:rPr lang="en-US" altLang="zh-CN" sz="1800" dirty="0">
                <a:sym typeface="Tahoma" pitchFamily="34" charset="0"/>
              </a:rPr>
              <a:t>lists they shall sign and certify, and transmit sealed to the seat of the government of the United States, directed to the </a:t>
            </a:r>
            <a:r>
              <a:rPr lang="en-US" altLang="zh-CN" sz="1800" b="1" dirty="0" smtClean="0">
                <a:sym typeface="Tahoma" pitchFamily="34" charset="0"/>
              </a:rPr>
              <a:t>President</a:t>
            </a:r>
            <a:r>
              <a:rPr lang="en-US" altLang="zh-CN" sz="1800" dirty="0" smtClean="0">
                <a:sym typeface="Tahoma" pitchFamily="34" charset="0"/>
              </a:rPr>
              <a:t> </a:t>
            </a:r>
            <a:r>
              <a:rPr lang="en-US" altLang="zh-CN" sz="1800" dirty="0">
                <a:sym typeface="Tahoma" pitchFamily="34" charset="0"/>
              </a:rPr>
              <a:t>of the Senate</a:t>
            </a:r>
            <a:r>
              <a:rPr lang="en-US" altLang="zh-CN" sz="1800" dirty="0" smtClean="0">
                <a:sym typeface="Tahoma" pitchFamily="34" charset="0"/>
              </a:rPr>
              <a:t>.“</a:t>
            </a:r>
          </a:p>
          <a:p>
            <a:r>
              <a:rPr lang="en-US" sz="2000" dirty="0"/>
              <a:t>Within-document coreference </a:t>
            </a:r>
            <a:r>
              <a:rPr lang="en-US" sz="2000" dirty="0" smtClean="0"/>
              <a:t>resolution</a:t>
            </a:r>
          </a:p>
          <a:p>
            <a:pPr lvl="1"/>
            <a:r>
              <a:rPr lang="en-US" sz="1800" dirty="0" smtClean="0"/>
              <a:t>Linking </a:t>
            </a:r>
            <a:r>
              <a:rPr lang="en-US" sz="1800" dirty="0"/>
              <a:t>each identified person nominal mention to its closest person name </a:t>
            </a:r>
            <a:r>
              <a:rPr lang="en-US" sz="1800" dirty="0" smtClean="0"/>
              <a:t>mention: 67% accuracy</a:t>
            </a:r>
            <a:r>
              <a:rPr lang="en-US" sz="1800" dirty="0"/>
              <a:t/>
            </a:r>
            <a:br>
              <a:rPr lang="en-US" sz="1800" dirty="0"/>
            </a:br>
            <a:endParaRPr lang="en-US" altLang="zh-CN" sz="1800" dirty="0">
              <a:sym typeface="Tahoma" pitchFamily="34" charset="0"/>
            </a:endParaRPr>
          </a:p>
        </p:txBody>
      </p:sp>
      <p:sp>
        <p:nvSpPr>
          <p:cNvPr id="7" name="Title 1"/>
          <p:cNvSpPr>
            <a:spLocks noGrp="1"/>
          </p:cNvSpPr>
          <p:nvPr>
            <p:ph type="title"/>
          </p:nvPr>
        </p:nvSpPr>
        <p:spPr>
          <a:xfrm>
            <a:off x="0" y="-174168"/>
            <a:ext cx="9144000" cy="1082675"/>
          </a:xfrm>
        </p:spPr>
        <p:txBody>
          <a:bodyPr/>
          <a:lstStyle/>
          <a:p>
            <a:pPr>
              <a:defRPr/>
            </a:pPr>
            <a:r>
              <a:rPr lang="en-US" dirty="0" smtClean="0"/>
              <a:t>Tackling </a:t>
            </a:r>
            <a:r>
              <a:rPr lang="en-US" dirty="0"/>
              <a:t>Nominal Mentions</a:t>
            </a:r>
          </a:p>
        </p:txBody>
      </p:sp>
    </p:spTree>
    <p:extLst>
      <p:ext uri="{BB962C8B-B14F-4D97-AF65-F5344CB8AC3E}">
        <p14:creationId xmlns:p14="http://schemas.microsoft.com/office/powerpoint/2010/main" val="2805827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24"/>
          <p:cNvSpPr txBox="1">
            <a:spLocks noChangeArrowheads="1"/>
          </p:cNvSpPr>
          <p:nvPr/>
        </p:nvSpPr>
        <p:spPr bwMode="auto">
          <a:xfrm>
            <a:off x="239118" y="1364558"/>
            <a:ext cx="2939841" cy="5131779"/>
          </a:xfrm>
          <a:prstGeom prst="rect">
            <a:avLst/>
          </a:prstGeom>
          <a:noFill/>
          <a:ln>
            <a:noFill/>
          </a:ln>
          <a:effectLst/>
          <a:extLst/>
        </p:spPr>
        <p:txBody>
          <a:bodyPr bIns="0" anchor="ctr"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pPr>
            <a:r>
              <a:rPr lang="es-ES" sz="1400" dirty="0" smtClean="0">
                <a:solidFill>
                  <a:srgbClr val="000000"/>
                </a:solidFill>
                <a:latin typeface="Tahoma" pitchFamily="34" charset="0"/>
              </a:rPr>
              <a:t>A: </a:t>
            </a:r>
            <a:r>
              <a:rPr lang="zh-CN" altLang="en-US" sz="1400" dirty="0" smtClean="0">
                <a:solidFill>
                  <a:srgbClr val="000000"/>
                </a:solidFill>
                <a:latin typeface="Tahoma" pitchFamily="34" charset="0"/>
              </a:rPr>
              <a:t>你</a:t>
            </a:r>
            <a:r>
              <a:rPr lang="zh-CN" altLang="en-US" sz="1400" dirty="0">
                <a:solidFill>
                  <a:srgbClr val="000000"/>
                </a:solidFill>
                <a:latin typeface="Tahoma" pitchFamily="34" charset="0"/>
              </a:rPr>
              <a:t>在哪</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我们等了你一整天</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你都没来。</a:t>
            </a: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B</a:t>
            </a:r>
            <a:r>
              <a:rPr lang="es-ES" sz="1400" dirty="0" smtClean="0">
                <a:solidFill>
                  <a:srgbClr val="000000"/>
                </a:solidFill>
                <a:latin typeface="Tahoma" pitchFamily="34" charset="0"/>
              </a:rPr>
              <a:t>: </a:t>
            </a:r>
            <a:r>
              <a:rPr lang="zh-CN" altLang="en-US" sz="1400" dirty="0">
                <a:solidFill>
                  <a:srgbClr val="000000"/>
                </a:solidFill>
                <a:latin typeface="Tahoma" pitchFamily="34" charset="0"/>
              </a:rPr>
              <a:t>我没法过去</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没办法。他</a:t>
            </a:r>
            <a:r>
              <a:rPr lang="zh-CN" altLang="en-US" sz="1400" dirty="0" smtClean="0">
                <a:solidFill>
                  <a:srgbClr val="000000"/>
                </a:solidFill>
                <a:latin typeface="Tahoma" pitchFamily="34" charset="0"/>
              </a:rPr>
              <a:t>们</a:t>
            </a:r>
            <a:r>
              <a:rPr lang="en-US" altLang="zh-CN" sz="1400" dirty="0" smtClean="0">
                <a:solidFill>
                  <a:srgbClr val="000000"/>
                </a:solidFill>
                <a:latin typeface="Tahoma" pitchFamily="34" charset="0"/>
              </a:rPr>
              <a:t>…</a:t>
            </a:r>
            <a:r>
              <a:rPr lang="zh-CN" altLang="en-US" sz="1400" dirty="0" smtClean="0">
                <a:solidFill>
                  <a:srgbClr val="000000"/>
                </a:solidFill>
                <a:latin typeface="Tahoma" pitchFamily="34" charset="0"/>
              </a:rPr>
              <a:t>他</a:t>
            </a:r>
            <a:r>
              <a:rPr lang="zh-CN" altLang="en-US" sz="1400" dirty="0">
                <a:solidFill>
                  <a:srgbClr val="000000"/>
                </a:solidFill>
                <a:latin typeface="Tahoma" pitchFamily="34" charset="0"/>
              </a:rPr>
              <a:t>们</a:t>
            </a:r>
            <a:r>
              <a:rPr lang="zh-CN" altLang="en-US" sz="1400" dirty="0" smtClean="0">
                <a:solidFill>
                  <a:srgbClr val="000000"/>
                </a:solidFill>
                <a:latin typeface="Tahoma" pitchFamily="34" charset="0"/>
              </a:rPr>
              <a:t>无</a:t>
            </a:r>
            <a:r>
              <a:rPr lang="zh-CN" altLang="en-US" sz="1400" dirty="0">
                <a:solidFill>
                  <a:srgbClr val="000000"/>
                </a:solidFill>
                <a:latin typeface="Tahoma" pitchFamily="34" charset="0"/>
              </a:rPr>
              <a:t>所不在。连一只老鼠都没法穿过去。</a:t>
            </a: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A</a:t>
            </a:r>
            <a:r>
              <a:rPr lang="es-ES" sz="1400" dirty="0" smtClean="0">
                <a:solidFill>
                  <a:srgbClr val="000000"/>
                </a:solidFill>
                <a:latin typeface="Tahoma" pitchFamily="34" charset="0"/>
              </a:rPr>
              <a:t>: </a:t>
            </a:r>
            <a:r>
              <a:rPr lang="zh-CN" altLang="en-US" sz="1400" dirty="0">
                <a:solidFill>
                  <a:srgbClr val="000000"/>
                </a:solidFill>
                <a:latin typeface="Tahoma" pitchFamily="34" charset="0"/>
              </a:rPr>
              <a:t>你应该想个办法。你知道我们明天</a:t>
            </a:r>
            <a:r>
              <a:rPr lang="zh-CN" altLang="en-US" sz="1400" dirty="0" smtClean="0">
                <a:solidFill>
                  <a:srgbClr val="000000"/>
                </a:solidFill>
                <a:latin typeface="Tahoma" pitchFamily="34" charset="0"/>
              </a:rPr>
              <a:t>的</a:t>
            </a:r>
            <a:r>
              <a:rPr lang="en-US" altLang="zh-CN" sz="1400" dirty="0" smtClean="0">
                <a:solidFill>
                  <a:srgbClr val="000000"/>
                </a:solidFill>
                <a:latin typeface="Tahoma" pitchFamily="34" charset="0"/>
              </a:rPr>
              <a:t>…</a:t>
            </a:r>
            <a:r>
              <a:rPr lang="zh-CN" altLang="en-US" sz="1400" dirty="0" smtClean="0">
                <a:solidFill>
                  <a:srgbClr val="000000"/>
                </a:solidFill>
                <a:latin typeface="Tahoma" pitchFamily="34" charset="0"/>
              </a:rPr>
              <a:t>的</a:t>
            </a:r>
            <a:r>
              <a:rPr lang="zh-CN" altLang="en-US" sz="1400" dirty="0">
                <a:solidFill>
                  <a:srgbClr val="000000"/>
                </a:solidFill>
                <a:latin typeface="Tahoma" pitchFamily="34" charset="0"/>
              </a:rPr>
              <a:t>派对需要这些东西。我们今晚需要一个新的地点见面。那</a:t>
            </a:r>
            <a:r>
              <a:rPr lang="zh-CN" altLang="en-US" sz="1400" dirty="0" smtClean="0">
                <a:solidFill>
                  <a:srgbClr val="000000"/>
                </a:solidFill>
                <a:latin typeface="Tahoma" pitchFamily="34" charset="0"/>
              </a:rPr>
              <a:t>间</a:t>
            </a:r>
            <a:r>
              <a:rPr lang="en-US" altLang="zh-CN" sz="1400" dirty="0" smtClean="0">
                <a:solidFill>
                  <a:srgbClr val="000000"/>
                </a:solidFill>
                <a:latin typeface="Tahoma" pitchFamily="34" charset="0"/>
              </a:rPr>
              <a:t>…</a:t>
            </a:r>
            <a:r>
              <a:rPr lang="zh-CN" altLang="en-US" sz="1400" dirty="0" smtClean="0">
                <a:solidFill>
                  <a:srgbClr val="000000"/>
                </a:solidFill>
                <a:latin typeface="Tahoma" pitchFamily="34" charset="0"/>
              </a:rPr>
              <a:t>嗯</a:t>
            </a:r>
            <a:r>
              <a:rPr lang="en-US" altLang="zh-CN" sz="1400" dirty="0" smtClean="0">
                <a:solidFill>
                  <a:srgbClr val="000000"/>
                </a:solidFill>
                <a:latin typeface="Tahoma" pitchFamily="34" charset="0"/>
              </a:rPr>
              <a:t>…</a:t>
            </a:r>
            <a:r>
              <a:rPr lang="zh-CN" altLang="en-US" sz="1400" dirty="0">
                <a:solidFill>
                  <a:srgbClr val="000000"/>
                </a:solidFill>
                <a:latin typeface="Tahoma" pitchFamily="34" charset="0"/>
              </a:rPr>
              <a:t>嗯</a:t>
            </a:r>
            <a:r>
              <a:rPr lang="en-US" altLang="zh-CN" sz="1400" dirty="0">
                <a:solidFill>
                  <a:srgbClr val="000000"/>
                </a:solidFill>
                <a:latin typeface="Tahoma" pitchFamily="34" charset="0"/>
              </a:rPr>
              <a:t>…</a:t>
            </a:r>
            <a:r>
              <a:rPr lang="zh-CN" altLang="en-US" sz="1400" dirty="0" smtClean="0">
                <a:solidFill>
                  <a:srgbClr val="000000"/>
                </a:solidFill>
                <a:latin typeface="Tahoma" pitchFamily="34" charset="0"/>
              </a:rPr>
              <a:t>房</a:t>
            </a:r>
            <a:r>
              <a:rPr lang="zh-CN" altLang="en-US" sz="1400" dirty="0">
                <a:solidFill>
                  <a:srgbClr val="000000"/>
                </a:solidFill>
                <a:latin typeface="Tahoma" pitchFamily="34" charset="0"/>
              </a:rPr>
              <a:t>子怎么样</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你知道的</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我们上次见面的那间。</a:t>
            </a: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B</a:t>
            </a:r>
            <a:r>
              <a:rPr lang="es-ES" sz="1400" dirty="0" smtClean="0">
                <a:solidFill>
                  <a:srgbClr val="000000"/>
                </a:solidFill>
                <a:latin typeface="Tahoma" pitchFamily="34" charset="0"/>
              </a:rPr>
              <a:t>: </a:t>
            </a:r>
            <a:r>
              <a:rPr lang="zh-CN" altLang="en-US" sz="1400" dirty="0">
                <a:solidFill>
                  <a:srgbClr val="000000"/>
                </a:solidFill>
                <a:latin typeface="Tahoma" pitchFamily="34" charset="0"/>
              </a:rPr>
              <a:t>你是说你叔叔家</a:t>
            </a:r>
            <a:r>
              <a:rPr lang="en-US" altLang="zh-CN" sz="1400" dirty="0">
                <a:solidFill>
                  <a:srgbClr val="000000"/>
                </a:solidFill>
                <a:latin typeface="Tahoma" pitchFamily="34" charset="0"/>
              </a:rPr>
              <a:t>? </a:t>
            </a: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A</a:t>
            </a:r>
            <a:r>
              <a:rPr lang="es-ES" sz="1400" dirty="0" smtClean="0">
                <a:solidFill>
                  <a:srgbClr val="000000"/>
                </a:solidFill>
                <a:latin typeface="Tahoma" pitchFamily="34" charset="0"/>
              </a:rPr>
              <a:t>: </a:t>
            </a:r>
            <a:r>
              <a:rPr lang="zh-CN" altLang="en-US" sz="1400" dirty="0">
                <a:solidFill>
                  <a:srgbClr val="000000"/>
                </a:solidFill>
                <a:latin typeface="Tahoma" pitchFamily="34" charset="0"/>
              </a:rPr>
              <a:t>对</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跟上次一样。不要忘了任何东西。我们需要全部的东西。我已经付了你钱</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所以你最好交差。你这次最好别再 搞砸了</a:t>
            </a:r>
            <a:r>
              <a:rPr lang="zh-CN" altLang="en-US" sz="1400" dirty="0" smtClean="0">
                <a:solidFill>
                  <a:srgbClr val="000000"/>
                </a:solidFill>
                <a:latin typeface="Tahoma" pitchFamily="34" charset="0"/>
              </a:rPr>
              <a:t>。</a:t>
            </a:r>
            <a:endParaRPr lang="en-US" altLang="zh-CN" sz="1400" dirty="0" smtClean="0">
              <a:solidFill>
                <a:srgbClr val="000000"/>
              </a:solidFill>
              <a:latin typeface="Tahoma" pitchFamily="34" charset="0"/>
            </a:endParaRPr>
          </a:p>
          <a:p>
            <a:pPr fontAlgn="auto">
              <a:spcBef>
                <a:spcPts val="0"/>
              </a:spcBef>
              <a:spcAft>
                <a:spcPts val="0"/>
              </a:spcAft>
            </a:pPr>
            <a:endParaRPr lang="en-US" sz="1400" dirty="0">
              <a:solidFill>
                <a:srgbClr val="000000"/>
              </a:solidFill>
              <a:latin typeface="Tahoma" pitchFamily="34" charset="0"/>
            </a:endParaRPr>
          </a:p>
        </p:txBody>
      </p:sp>
      <p:sp>
        <p:nvSpPr>
          <p:cNvPr id="5" name="Title 4"/>
          <p:cNvSpPr>
            <a:spLocks noGrp="1"/>
          </p:cNvSpPr>
          <p:nvPr>
            <p:ph type="ctrTitle"/>
          </p:nvPr>
        </p:nvSpPr>
        <p:spPr/>
        <p:txBody>
          <a:bodyPr/>
          <a:lstStyle/>
          <a:p>
            <a:r>
              <a:rPr lang="en-US" dirty="0" smtClean="0"/>
              <a:t>DEFT Example Chinese</a:t>
            </a:r>
            <a:endParaRPr lang="en-US" dirty="0"/>
          </a:p>
        </p:txBody>
      </p:sp>
      <p:sp>
        <p:nvSpPr>
          <p:cNvPr id="11" name="Right Arrow 10"/>
          <p:cNvSpPr/>
          <p:nvPr/>
        </p:nvSpPr>
        <p:spPr>
          <a:xfrm>
            <a:off x="2723805" y="5786660"/>
            <a:ext cx="2906973" cy="846162"/>
          </a:xfrm>
          <a:prstGeom prst="rightArrow">
            <a:avLst/>
          </a:prstGeom>
          <a:solidFill>
            <a:srgbClr val="604A7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400" dirty="0">
              <a:solidFill>
                <a:srgbClr val="8064A2">
                  <a:lumMod val="50000"/>
                </a:srgbClr>
              </a:solidFill>
            </a:endParaRPr>
          </a:p>
        </p:txBody>
      </p:sp>
      <p:sp>
        <p:nvSpPr>
          <p:cNvPr id="12" name="Right Arrow 11"/>
          <p:cNvSpPr/>
          <p:nvPr/>
        </p:nvSpPr>
        <p:spPr>
          <a:xfrm>
            <a:off x="2723805" y="4871804"/>
            <a:ext cx="2906973" cy="846162"/>
          </a:xfrm>
          <a:prstGeom prst="rightArrow">
            <a:avLst/>
          </a:prstGeom>
          <a:solidFill>
            <a:schemeClr val="accent6">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400" dirty="0">
              <a:solidFill>
                <a:srgbClr val="F79646">
                  <a:lumMod val="50000"/>
                </a:srgbClr>
              </a:solidFill>
            </a:endParaRPr>
          </a:p>
        </p:txBody>
      </p:sp>
      <p:sp>
        <p:nvSpPr>
          <p:cNvPr id="13" name="Right Arrow 12"/>
          <p:cNvSpPr/>
          <p:nvPr/>
        </p:nvSpPr>
        <p:spPr>
          <a:xfrm>
            <a:off x="2723805" y="3956949"/>
            <a:ext cx="2906973" cy="846162"/>
          </a:xfrm>
          <a:prstGeom prst="rightArrow">
            <a:avLst/>
          </a:prstGeom>
          <a:solidFill>
            <a:srgbClr val="6633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400" dirty="0">
              <a:solidFill>
                <a:srgbClr val="EEECE1">
                  <a:lumMod val="10000"/>
                </a:srgbClr>
              </a:solidFill>
            </a:endParaRPr>
          </a:p>
        </p:txBody>
      </p:sp>
      <p:sp>
        <p:nvSpPr>
          <p:cNvPr id="14" name="Right Arrow 13"/>
          <p:cNvSpPr/>
          <p:nvPr/>
        </p:nvSpPr>
        <p:spPr>
          <a:xfrm>
            <a:off x="2723805" y="3042094"/>
            <a:ext cx="2906973" cy="846162"/>
          </a:xfrm>
          <a:prstGeom prst="rightArrow">
            <a:avLst/>
          </a:prstGeom>
          <a:solidFill>
            <a:schemeClr val="accent3">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400" dirty="0">
              <a:solidFill>
                <a:srgbClr val="9BBB59">
                  <a:lumMod val="50000"/>
                </a:srgbClr>
              </a:solidFill>
            </a:endParaRPr>
          </a:p>
        </p:txBody>
      </p:sp>
      <p:sp>
        <p:nvSpPr>
          <p:cNvPr id="15" name="Right Arrow 14"/>
          <p:cNvSpPr/>
          <p:nvPr/>
        </p:nvSpPr>
        <p:spPr>
          <a:xfrm>
            <a:off x="2723805" y="2127239"/>
            <a:ext cx="2906973" cy="846162"/>
          </a:xfrm>
          <a:prstGeom prst="rightArrow">
            <a:avLst/>
          </a:prstGeom>
          <a:solidFill>
            <a:schemeClr val="accent2">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400" dirty="0">
              <a:solidFill>
                <a:srgbClr val="C0504D">
                  <a:lumMod val="50000"/>
                </a:srgbClr>
              </a:solidFill>
            </a:endParaRPr>
          </a:p>
        </p:txBody>
      </p:sp>
      <p:sp>
        <p:nvSpPr>
          <p:cNvPr id="16" name="Right Arrow 15"/>
          <p:cNvSpPr/>
          <p:nvPr/>
        </p:nvSpPr>
        <p:spPr>
          <a:xfrm>
            <a:off x="2723805" y="1212384"/>
            <a:ext cx="2906973" cy="846162"/>
          </a:xfrm>
          <a:prstGeom prst="rightArrow">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400" dirty="0">
              <a:solidFill>
                <a:srgbClr val="1F497D"/>
              </a:solidFill>
            </a:endParaRPr>
          </a:p>
        </p:txBody>
      </p:sp>
      <p:sp>
        <p:nvSpPr>
          <p:cNvPr id="17" name="Rounded Rectangle 16"/>
          <p:cNvSpPr/>
          <p:nvPr/>
        </p:nvSpPr>
        <p:spPr>
          <a:xfrm>
            <a:off x="5571636" y="1235409"/>
            <a:ext cx="1605483" cy="761859"/>
          </a:xfrm>
          <a:prstGeom prst="roundRect">
            <a:avLst/>
          </a:prstGeom>
          <a:solidFill>
            <a:schemeClr val="accent1">
              <a:alpha val="4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200" dirty="0" smtClean="0">
                <a:solidFill>
                  <a:srgbClr val="1F497D"/>
                </a:solidFill>
              </a:rPr>
              <a:t>Who</a:t>
            </a:r>
          </a:p>
        </p:txBody>
      </p:sp>
      <p:sp>
        <p:nvSpPr>
          <p:cNvPr id="18" name="Rounded Rectangle 17"/>
          <p:cNvSpPr/>
          <p:nvPr/>
        </p:nvSpPr>
        <p:spPr>
          <a:xfrm>
            <a:off x="5571636" y="2151600"/>
            <a:ext cx="1605483" cy="761859"/>
          </a:xfrm>
          <a:prstGeom prst="roundRect">
            <a:avLst/>
          </a:prstGeom>
          <a:solidFill>
            <a:schemeClr val="accent2">
              <a:alpha val="4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200" dirty="0" smtClean="0">
                <a:solidFill>
                  <a:srgbClr val="C0504D">
                    <a:lumMod val="50000"/>
                  </a:srgbClr>
                </a:solidFill>
              </a:rPr>
              <a:t>What</a:t>
            </a:r>
          </a:p>
        </p:txBody>
      </p:sp>
      <p:sp>
        <p:nvSpPr>
          <p:cNvPr id="19" name="Rounded Rectangle 18"/>
          <p:cNvSpPr/>
          <p:nvPr/>
        </p:nvSpPr>
        <p:spPr>
          <a:xfrm>
            <a:off x="5571636" y="4900173"/>
            <a:ext cx="1605483" cy="761859"/>
          </a:xfrm>
          <a:prstGeom prst="roundRect">
            <a:avLst/>
          </a:prstGeom>
          <a:solidFill>
            <a:schemeClr val="accent6">
              <a:lumMod val="75000"/>
              <a:alpha val="4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200" dirty="0" smtClean="0">
                <a:solidFill>
                  <a:srgbClr val="F79646">
                    <a:lumMod val="50000"/>
                  </a:srgbClr>
                </a:solidFill>
              </a:rPr>
              <a:t>Why</a:t>
            </a:r>
          </a:p>
        </p:txBody>
      </p:sp>
      <p:sp>
        <p:nvSpPr>
          <p:cNvPr id="20" name="Rounded Rectangle 19"/>
          <p:cNvSpPr/>
          <p:nvPr/>
        </p:nvSpPr>
        <p:spPr>
          <a:xfrm>
            <a:off x="5571636" y="3983982"/>
            <a:ext cx="1605483" cy="761859"/>
          </a:xfrm>
          <a:prstGeom prst="roundRect">
            <a:avLst/>
          </a:prstGeom>
          <a:solidFill>
            <a:srgbClr val="663300">
              <a:alpha val="46667"/>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200" dirty="0" smtClean="0">
                <a:solidFill>
                  <a:srgbClr val="EEECE1">
                    <a:lumMod val="10000"/>
                  </a:srgbClr>
                </a:solidFill>
              </a:rPr>
              <a:t>How</a:t>
            </a:r>
          </a:p>
        </p:txBody>
      </p:sp>
      <p:sp>
        <p:nvSpPr>
          <p:cNvPr id="21" name="Rounded Rectangle 20"/>
          <p:cNvSpPr/>
          <p:nvPr/>
        </p:nvSpPr>
        <p:spPr>
          <a:xfrm>
            <a:off x="5571636" y="3067791"/>
            <a:ext cx="1605483" cy="761859"/>
          </a:xfrm>
          <a:prstGeom prst="roundRect">
            <a:avLst/>
          </a:prstGeom>
          <a:solidFill>
            <a:schemeClr val="accent3">
              <a:lumMod val="75000"/>
              <a:alpha val="4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200" dirty="0" smtClean="0">
                <a:solidFill>
                  <a:srgbClr val="9BBB59">
                    <a:lumMod val="50000"/>
                  </a:srgbClr>
                </a:solidFill>
              </a:rPr>
              <a:t>When</a:t>
            </a:r>
            <a:br>
              <a:rPr lang="en-US" sz="2200" dirty="0" smtClean="0">
                <a:solidFill>
                  <a:srgbClr val="9BBB59">
                    <a:lumMod val="50000"/>
                  </a:srgbClr>
                </a:solidFill>
              </a:rPr>
            </a:br>
            <a:r>
              <a:rPr lang="en-US" sz="2200" dirty="0" smtClean="0">
                <a:solidFill>
                  <a:srgbClr val="9BBB59">
                    <a:lumMod val="50000"/>
                  </a:srgbClr>
                </a:solidFill>
              </a:rPr>
              <a:t>Where</a:t>
            </a:r>
          </a:p>
        </p:txBody>
      </p:sp>
      <p:sp>
        <p:nvSpPr>
          <p:cNvPr id="22" name="Rounded Rectangle 21"/>
          <p:cNvSpPr/>
          <p:nvPr/>
        </p:nvSpPr>
        <p:spPr>
          <a:xfrm>
            <a:off x="5571636" y="5816365"/>
            <a:ext cx="1605483" cy="761859"/>
          </a:xfrm>
          <a:prstGeom prst="roundRect">
            <a:avLst/>
          </a:prstGeom>
          <a:solidFill>
            <a:schemeClr val="accent4">
              <a:lumMod val="75000"/>
              <a:alpha val="4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200" dirty="0" smtClean="0">
                <a:solidFill>
                  <a:srgbClr val="8064A2">
                    <a:lumMod val="50000"/>
                  </a:srgbClr>
                </a:solidFill>
              </a:rPr>
              <a:t>Opinion</a:t>
            </a:r>
          </a:p>
        </p:txBody>
      </p:sp>
      <p:sp>
        <p:nvSpPr>
          <p:cNvPr id="23" name="Rounded Rectangle 22"/>
          <p:cNvSpPr/>
          <p:nvPr/>
        </p:nvSpPr>
        <p:spPr>
          <a:xfrm>
            <a:off x="3479827" y="1933722"/>
            <a:ext cx="1337489" cy="686653"/>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DEFT Algorithms</a:t>
            </a:r>
          </a:p>
        </p:txBody>
      </p:sp>
      <p:grpSp>
        <p:nvGrpSpPr>
          <p:cNvPr id="24" name="Group 23"/>
          <p:cNvGrpSpPr/>
          <p:nvPr/>
        </p:nvGrpSpPr>
        <p:grpSpPr>
          <a:xfrm>
            <a:off x="3616303" y="2879685"/>
            <a:ext cx="1446665" cy="2565778"/>
            <a:chOff x="4623179" y="2361063"/>
            <a:chExt cx="2337179" cy="3457432"/>
          </a:xfrm>
          <a:solidFill>
            <a:schemeClr val="bg1">
              <a:lumMod val="75000"/>
            </a:schemeClr>
          </a:solidFill>
          <a:effectLst>
            <a:outerShdw blurRad="50800" dist="38100" dir="2700000" algn="tl" rotWithShape="0">
              <a:prstClr val="black">
                <a:alpha val="40000"/>
              </a:prstClr>
            </a:outerShdw>
          </a:effectLst>
        </p:grpSpPr>
        <p:sp>
          <p:nvSpPr>
            <p:cNvPr id="25" name="Rectangle 24"/>
            <p:cNvSpPr/>
            <p:nvPr/>
          </p:nvSpPr>
          <p:spPr>
            <a:xfrm>
              <a:off x="4623179" y="2361063"/>
              <a:ext cx="1392072" cy="30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smtClean="0">
                <a:solidFill>
                  <a:prstClr val="black"/>
                </a:solidFill>
              </a:endParaRPr>
            </a:p>
          </p:txBody>
        </p:sp>
        <p:sp>
          <p:nvSpPr>
            <p:cNvPr id="26" name="Rectangle 25"/>
            <p:cNvSpPr/>
            <p:nvPr/>
          </p:nvSpPr>
          <p:spPr>
            <a:xfrm>
              <a:off x="4623179" y="2831910"/>
              <a:ext cx="1392072" cy="30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smtClean="0">
                <a:solidFill>
                  <a:prstClr val="black"/>
                </a:solidFill>
              </a:endParaRPr>
            </a:p>
          </p:txBody>
        </p:sp>
        <p:sp>
          <p:nvSpPr>
            <p:cNvPr id="27" name="Rectangle 26"/>
            <p:cNvSpPr/>
            <p:nvPr/>
          </p:nvSpPr>
          <p:spPr>
            <a:xfrm>
              <a:off x="4623179" y="3302757"/>
              <a:ext cx="1392072" cy="30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smtClean="0">
                <a:solidFill>
                  <a:prstClr val="black"/>
                </a:solidFill>
              </a:endParaRPr>
            </a:p>
          </p:txBody>
        </p:sp>
        <p:sp>
          <p:nvSpPr>
            <p:cNvPr id="28" name="Flowchart: Decision 27"/>
            <p:cNvSpPr/>
            <p:nvPr/>
          </p:nvSpPr>
          <p:spPr>
            <a:xfrm>
              <a:off x="4657299" y="3773604"/>
              <a:ext cx="1323833" cy="750627"/>
            </a:xfrm>
            <a:prstGeom prst="flowChartDecis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smtClean="0">
                <a:solidFill>
                  <a:prstClr val="black"/>
                </a:solidFill>
              </a:endParaRPr>
            </a:p>
          </p:txBody>
        </p:sp>
        <p:sp>
          <p:nvSpPr>
            <p:cNvPr id="29" name="Flowchart: Decision 28"/>
            <p:cNvSpPr/>
            <p:nvPr/>
          </p:nvSpPr>
          <p:spPr>
            <a:xfrm>
              <a:off x="4726675" y="4694828"/>
              <a:ext cx="1185081" cy="652818"/>
            </a:xfrm>
            <a:prstGeom prst="flowChartDecis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smtClean="0">
                <a:solidFill>
                  <a:prstClr val="black"/>
                </a:solidFill>
              </a:endParaRPr>
            </a:p>
          </p:txBody>
        </p:sp>
        <p:sp>
          <p:nvSpPr>
            <p:cNvPr id="30" name="Rectangle 29"/>
            <p:cNvSpPr/>
            <p:nvPr/>
          </p:nvSpPr>
          <p:spPr>
            <a:xfrm>
              <a:off x="4623179" y="5518245"/>
              <a:ext cx="1392072" cy="300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smtClean="0">
                <a:solidFill>
                  <a:prstClr val="black"/>
                </a:solidFill>
              </a:endParaRPr>
            </a:p>
          </p:txBody>
        </p:sp>
        <p:cxnSp>
          <p:nvCxnSpPr>
            <p:cNvPr id="31" name="Elbow Connector 30"/>
            <p:cNvCxnSpPr>
              <a:stCxn id="27" idx="3"/>
              <a:endCxn id="26" idx="3"/>
            </p:cNvCxnSpPr>
            <p:nvPr/>
          </p:nvCxnSpPr>
          <p:spPr bwMode="auto">
            <a:xfrm flipV="1">
              <a:off x="6015251" y="2982035"/>
              <a:ext cx="12700" cy="470847"/>
            </a:xfrm>
            <a:prstGeom prst="bentConnector3">
              <a:avLst>
                <a:gd name="adj1" fmla="val 2767165"/>
              </a:avLst>
            </a:prstGeom>
            <a:grpFill/>
            <a:ln w="22225">
              <a:solidFill>
                <a:schemeClr val="bg1">
                  <a:lumMod val="50000"/>
                </a:schemeClr>
              </a:solidFill>
              <a:round/>
              <a:headEnd/>
              <a:tailEnd type="arrow"/>
            </a:ln>
            <a:extLst/>
          </p:spPr>
        </p:cxnSp>
        <p:cxnSp>
          <p:nvCxnSpPr>
            <p:cNvPr id="32" name="Elbow Connector 31"/>
            <p:cNvCxnSpPr>
              <a:stCxn id="29" idx="3"/>
              <a:endCxn id="25" idx="3"/>
            </p:cNvCxnSpPr>
            <p:nvPr/>
          </p:nvCxnSpPr>
          <p:spPr bwMode="auto">
            <a:xfrm flipV="1">
              <a:off x="5911756" y="2511188"/>
              <a:ext cx="103495" cy="2510049"/>
            </a:xfrm>
            <a:prstGeom prst="bentConnector3">
              <a:avLst>
                <a:gd name="adj1" fmla="val 650553"/>
              </a:avLst>
            </a:prstGeom>
            <a:grpFill/>
            <a:ln w="22225">
              <a:solidFill>
                <a:schemeClr val="bg1">
                  <a:lumMod val="50000"/>
                </a:schemeClr>
              </a:solidFill>
              <a:round/>
              <a:headEnd/>
              <a:tailEnd type="arrow"/>
            </a:ln>
            <a:extLst/>
          </p:spPr>
        </p:cxnSp>
        <p:sp>
          <p:nvSpPr>
            <p:cNvPr id="33" name="Rectangle 32"/>
            <p:cNvSpPr/>
            <p:nvPr/>
          </p:nvSpPr>
          <p:spPr>
            <a:xfrm>
              <a:off x="5867399" y="4449170"/>
              <a:ext cx="1092959" cy="307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smtClean="0">
                <a:solidFill>
                  <a:prstClr val="black"/>
                </a:solidFill>
              </a:endParaRPr>
            </a:p>
          </p:txBody>
        </p:sp>
        <p:cxnSp>
          <p:nvCxnSpPr>
            <p:cNvPr id="34" name="Straight Arrow Connector 33"/>
            <p:cNvCxnSpPr>
              <a:stCxn id="25" idx="2"/>
              <a:endCxn id="26" idx="0"/>
            </p:cNvCxnSpPr>
            <p:nvPr/>
          </p:nvCxnSpPr>
          <p:spPr bwMode="auto">
            <a:xfrm>
              <a:off x="5319215" y="2661313"/>
              <a:ext cx="0" cy="170597"/>
            </a:xfrm>
            <a:prstGeom prst="straightConnector1">
              <a:avLst/>
            </a:prstGeom>
            <a:grpFill/>
            <a:ln w="22225">
              <a:solidFill>
                <a:schemeClr val="bg1">
                  <a:lumMod val="50000"/>
                </a:schemeClr>
              </a:solidFill>
              <a:round/>
              <a:headEnd/>
              <a:tailEnd type="arrow"/>
            </a:ln>
            <a:extLst/>
          </p:spPr>
        </p:cxnSp>
        <p:cxnSp>
          <p:nvCxnSpPr>
            <p:cNvPr id="35" name="Straight Arrow Connector 34"/>
            <p:cNvCxnSpPr>
              <a:stCxn id="26" idx="2"/>
              <a:endCxn id="27" idx="0"/>
            </p:cNvCxnSpPr>
            <p:nvPr/>
          </p:nvCxnSpPr>
          <p:spPr bwMode="auto">
            <a:xfrm>
              <a:off x="5319215" y="3132160"/>
              <a:ext cx="0" cy="170597"/>
            </a:xfrm>
            <a:prstGeom prst="straightConnector1">
              <a:avLst/>
            </a:prstGeom>
            <a:grpFill/>
            <a:ln w="22225">
              <a:solidFill>
                <a:schemeClr val="bg1">
                  <a:lumMod val="50000"/>
                </a:schemeClr>
              </a:solidFill>
              <a:round/>
              <a:headEnd/>
              <a:tailEnd type="arrow"/>
            </a:ln>
            <a:extLst/>
          </p:spPr>
        </p:cxnSp>
        <p:cxnSp>
          <p:nvCxnSpPr>
            <p:cNvPr id="36" name="Straight Arrow Connector 35"/>
            <p:cNvCxnSpPr>
              <a:stCxn id="27" idx="2"/>
              <a:endCxn id="28" idx="0"/>
            </p:cNvCxnSpPr>
            <p:nvPr/>
          </p:nvCxnSpPr>
          <p:spPr bwMode="auto">
            <a:xfrm>
              <a:off x="5319215" y="3603007"/>
              <a:ext cx="1" cy="170597"/>
            </a:xfrm>
            <a:prstGeom prst="straightConnector1">
              <a:avLst/>
            </a:prstGeom>
            <a:grpFill/>
            <a:ln w="22225">
              <a:solidFill>
                <a:schemeClr val="bg1">
                  <a:lumMod val="50000"/>
                </a:schemeClr>
              </a:solidFill>
              <a:round/>
              <a:headEnd/>
              <a:tailEnd type="arrow"/>
            </a:ln>
            <a:extLst/>
          </p:spPr>
        </p:cxnSp>
        <p:cxnSp>
          <p:nvCxnSpPr>
            <p:cNvPr id="37" name="Straight Arrow Connector 36"/>
            <p:cNvCxnSpPr>
              <a:stCxn id="28" idx="2"/>
              <a:endCxn id="29" idx="0"/>
            </p:cNvCxnSpPr>
            <p:nvPr/>
          </p:nvCxnSpPr>
          <p:spPr bwMode="auto">
            <a:xfrm>
              <a:off x="5319216" y="4524231"/>
              <a:ext cx="0" cy="170597"/>
            </a:xfrm>
            <a:prstGeom prst="straightConnector1">
              <a:avLst/>
            </a:prstGeom>
            <a:grpFill/>
            <a:ln w="22225">
              <a:solidFill>
                <a:schemeClr val="bg1">
                  <a:lumMod val="50000"/>
                </a:schemeClr>
              </a:solidFill>
              <a:round/>
              <a:headEnd/>
              <a:tailEnd type="arrow"/>
            </a:ln>
            <a:extLst/>
          </p:spPr>
        </p:cxnSp>
        <p:cxnSp>
          <p:nvCxnSpPr>
            <p:cNvPr id="38" name="Straight Arrow Connector 37"/>
            <p:cNvCxnSpPr>
              <a:stCxn id="29" idx="2"/>
              <a:endCxn id="30" idx="0"/>
            </p:cNvCxnSpPr>
            <p:nvPr/>
          </p:nvCxnSpPr>
          <p:spPr bwMode="auto">
            <a:xfrm flipH="1">
              <a:off x="5319215" y="5347646"/>
              <a:ext cx="1" cy="170599"/>
            </a:xfrm>
            <a:prstGeom prst="straightConnector1">
              <a:avLst/>
            </a:prstGeom>
            <a:grpFill/>
            <a:ln w="22225">
              <a:solidFill>
                <a:schemeClr val="bg1">
                  <a:lumMod val="50000"/>
                </a:schemeClr>
              </a:solidFill>
              <a:round/>
              <a:headEnd/>
              <a:tailEnd type="arrow"/>
            </a:ln>
            <a:extLst/>
          </p:spPr>
        </p:cxnSp>
      </p:grpSp>
      <p:sp>
        <p:nvSpPr>
          <p:cNvPr id="7" name="TextBox 24"/>
          <p:cNvSpPr txBox="1">
            <a:spLocks noChangeArrowheads="1"/>
          </p:cNvSpPr>
          <p:nvPr/>
        </p:nvSpPr>
        <p:spPr bwMode="auto">
          <a:xfrm>
            <a:off x="239118" y="1364558"/>
            <a:ext cx="2939841" cy="5131779"/>
          </a:xfrm>
          <a:prstGeom prst="rect">
            <a:avLst/>
          </a:prstGeom>
          <a:solidFill>
            <a:schemeClr val="bg1"/>
          </a:solidFill>
          <a:ln>
            <a:noFill/>
          </a:ln>
          <a:effectLst>
            <a:outerShdw blurRad="50800" dist="38100" dir="5400000" algn="t" rotWithShape="0">
              <a:prstClr val="black">
                <a:alpha val="40000"/>
              </a:prstClr>
            </a:outerShdw>
          </a:effectLst>
          <a:extLst/>
        </p:spPr>
        <p:txBody>
          <a:bodyPr bIns="0" anchor="ctr"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auto">
              <a:spcBef>
                <a:spcPts val="0"/>
              </a:spcBef>
              <a:spcAft>
                <a:spcPts val="0"/>
              </a:spcAft>
            </a:pPr>
            <a:r>
              <a:rPr lang="es-ES" sz="1400" dirty="0" smtClean="0">
                <a:solidFill>
                  <a:srgbClr val="000000"/>
                </a:solidFill>
                <a:latin typeface="Tahoma" pitchFamily="34" charset="0"/>
              </a:rPr>
              <a:t>A: </a:t>
            </a:r>
            <a:r>
              <a:rPr lang="zh-CN" altLang="en-US" sz="1400" dirty="0" smtClean="0">
                <a:solidFill>
                  <a:srgbClr val="000000"/>
                </a:solidFill>
                <a:latin typeface="Tahoma" pitchFamily="34" charset="0"/>
              </a:rPr>
              <a:t>你</a:t>
            </a:r>
            <a:r>
              <a:rPr lang="zh-CN" altLang="en-US" sz="1400" dirty="0">
                <a:solidFill>
                  <a:srgbClr val="000000"/>
                </a:solidFill>
                <a:latin typeface="Tahoma" pitchFamily="34" charset="0"/>
              </a:rPr>
              <a:t>在哪</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我们等了你一整天</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你都没来。</a:t>
            </a: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B</a:t>
            </a:r>
            <a:r>
              <a:rPr lang="es-ES" sz="1400" dirty="0" smtClean="0">
                <a:solidFill>
                  <a:srgbClr val="000000"/>
                </a:solidFill>
                <a:latin typeface="Tahoma" pitchFamily="34" charset="0"/>
              </a:rPr>
              <a:t>: </a:t>
            </a:r>
            <a:r>
              <a:rPr lang="zh-CN" altLang="en-US" sz="1400" dirty="0">
                <a:solidFill>
                  <a:srgbClr val="000000"/>
                </a:solidFill>
                <a:latin typeface="Tahoma" pitchFamily="34" charset="0"/>
              </a:rPr>
              <a:t>我没法过去</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没办法。他</a:t>
            </a:r>
            <a:r>
              <a:rPr lang="zh-CN" altLang="en-US" sz="1400" dirty="0" smtClean="0">
                <a:solidFill>
                  <a:srgbClr val="000000"/>
                </a:solidFill>
                <a:latin typeface="Tahoma" pitchFamily="34" charset="0"/>
              </a:rPr>
              <a:t>们</a:t>
            </a:r>
            <a:r>
              <a:rPr lang="en-US" altLang="zh-CN" sz="1400" dirty="0" smtClean="0">
                <a:solidFill>
                  <a:srgbClr val="000000"/>
                </a:solidFill>
                <a:latin typeface="Tahoma" pitchFamily="34" charset="0"/>
              </a:rPr>
              <a:t>…</a:t>
            </a:r>
            <a:r>
              <a:rPr lang="zh-CN" altLang="en-US" sz="1400" dirty="0" smtClean="0">
                <a:solidFill>
                  <a:srgbClr val="000000"/>
                </a:solidFill>
                <a:latin typeface="Tahoma" pitchFamily="34" charset="0"/>
              </a:rPr>
              <a:t>他</a:t>
            </a:r>
            <a:r>
              <a:rPr lang="zh-CN" altLang="en-US" sz="1400" dirty="0">
                <a:solidFill>
                  <a:srgbClr val="000000"/>
                </a:solidFill>
                <a:latin typeface="Tahoma" pitchFamily="34" charset="0"/>
              </a:rPr>
              <a:t>们</a:t>
            </a:r>
            <a:r>
              <a:rPr lang="zh-CN" altLang="en-US" sz="1400" dirty="0" smtClean="0">
                <a:solidFill>
                  <a:srgbClr val="000000"/>
                </a:solidFill>
                <a:latin typeface="Tahoma" pitchFamily="34" charset="0"/>
              </a:rPr>
              <a:t>无</a:t>
            </a:r>
            <a:r>
              <a:rPr lang="zh-CN" altLang="en-US" sz="1400" dirty="0">
                <a:solidFill>
                  <a:srgbClr val="000000"/>
                </a:solidFill>
                <a:latin typeface="Tahoma" pitchFamily="34" charset="0"/>
              </a:rPr>
              <a:t>所不在。连一只老鼠都没法穿过去。</a:t>
            </a: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A</a:t>
            </a:r>
            <a:r>
              <a:rPr lang="es-ES" sz="1400" dirty="0" smtClean="0">
                <a:solidFill>
                  <a:srgbClr val="000000"/>
                </a:solidFill>
                <a:latin typeface="Tahoma" pitchFamily="34" charset="0"/>
              </a:rPr>
              <a:t>: </a:t>
            </a:r>
            <a:r>
              <a:rPr lang="zh-CN" altLang="en-US" sz="1400" dirty="0">
                <a:solidFill>
                  <a:srgbClr val="000000"/>
                </a:solidFill>
                <a:latin typeface="Tahoma" pitchFamily="34" charset="0"/>
              </a:rPr>
              <a:t>你应该想个办法。你知道我们明天</a:t>
            </a:r>
            <a:r>
              <a:rPr lang="zh-CN" altLang="en-US" sz="1400" dirty="0" smtClean="0">
                <a:solidFill>
                  <a:srgbClr val="000000"/>
                </a:solidFill>
                <a:latin typeface="Tahoma" pitchFamily="34" charset="0"/>
              </a:rPr>
              <a:t>的</a:t>
            </a:r>
            <a:r>
              <a:rPr lang="en-US" altLang="zh-CN" sz="1400" dirty="0" smtClean="0">
                <a:solidFill>
                  <a:srgbClr val="000000"/>
                </a:solidFill>
                <a:latin typeface="Tahoma" pitchFamily="34" charset="0"/>
              </a:rPr>
              <a:t>…</a:t>
            </a:r>
            <a:r>
              <a:rPr lang="zh-CN" altLang="en-US" sz="1400" dirty="0" smtClean="0">
                <a:solidFill>
                  <a:srgbClr val="000000"/>
                </a:solidFill>
                <a:latin typeface="Tahoma" pitchFamily="34" charset="0"/>
              </a:rPr>
              <a:t>的</a:t>
            </a:r>
            <a:r>
              <a:rPr lang="zh-CN" altLang="en-US" sz="1400" dirty="0">
                <a:solidFill>
                  <a:srgbClr val="000000"/>
                </a:solidFill>
                <a:latin typeface="Tahoma" pitchFamily="34" charset="0"/>
              </a:rPr>
              <a:t>派对需要这些东西。我们今晚需要一个新的地点见面。那</a:t>
            </a:r>
            <a:r>
              <a:rPr lang="zh-CN" altLang="en-US" sz="1400" dirty="0" smtClean="0">
                <a:solidFill>
                  <a:srgbClr val="000000"/>
                </a:solidFill>
                <a:latin typeface="Tahoma" pitchFamily="34" charset="0"/>
              </a:rPr>
              <a:t>间</a:t>
            </a:r>
            <a:r>
              <a:rPr lang="en-US" altLang="zh-CN" sz="1400" dirty="0" smtClean="0">
                <a:solidFill>
                  <a:srgbClr val="000000"/>
                </a:solidFill>
                <a:latin typeface="Tahoma" pitchFamily="34" charset="0"/>
              </a:rPr>
              <a:t>…</a:t>
            </a:r>
            <a:r>
              <a:rPr lang="zh-CN" altLang="en-US" sz="1400" dirty="0" smtClean="0">
                <a:solidFill>
                  <a:srgbClr val="000000"/>
                </a:solidFill>
                <a:latin typeface="Tahoma" pitchFamily="34" charset="0"/>
              </a:rPr>
              <a:t>嗯</a:t>
            </a:r>
            <a:r>
              <a:rPr lang="en-US" altLang="zh-CN" sz="1400" dirty="0" smtClean="0">
                <a:solidFill>
                  <a:srgbClr val="000000"/>
                </a:solidFill>
                <a:latin typeface="Tahoma" pitchFamily="34" charset="0"/>
              </a:rPr>
              <a:t>…</a:t>
            </a:r>
            <a:r>
              <a:rPr lang="zh-CN" altLang="en-US" sz="1400" dirty="0">
                <a:solidFill>
                  <a:srgbClr val="000000"/>
                </a:solidFill>
                <a:latin typeface="Tahoma" pitchFamily="34" charset="0"/>
              </a:rPr>
              <a:t>嗯</a:t>
            </a:r>
            <a:r>
              <a:rPr lang="en-US" altLang="zh-CN" sz="1400" dirty="0">
                <a:solidFill>
                  <a:srgbClr val="000000"/>
                </a:solidFill>
                <a:latin typeface="Tahoma" pitchFamily="34" charset="0"/>
              </a:rPr>
              <a:t>…</a:t>
            </a:r>
            <a:r>
              <a:rPr lang="zh-CN" altLang="en-US" sz="1400" dirty="0" smtClean="0">
                <a:solidFill>
                  <a:srgbClr val="000000"/>
                </a:solidFill>
                <a:latin typeface="Tahoma" pitchFamily="34" charset="0"/>
              </a:rPr>
              <a:t>房</a:t>
            </a:r>
            <a:r>
              <a:rPr lang="zh-CN" altLang="en-US" sz="1400" dirty="0">
                <a:solidFill>
                  <a:srgbClr val="000000"/>
                </a:solidFill>
                <a:latin typeface="Tahoma" pitchFamily="34" charset="0"/>
              </a:rPr>
              <a:t>子怎么样</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你知道的</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我们上次见面的那间。</a:t>
            </a: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B</a:t>
            </a:r>
            <a:r>
              <a:rPr lang="es-ES" sz="1400" dirty="0" smtClean="0">
                <a:solidFill>
                  <a:srgbClr val="000000"/>
                </a:solidFill>
                <a:latin typeface="Tahoma" pitchFamily="34" charset="0"/>
              </a:rPr>
              <a:t>: </a:t>
            </a:r>
            <a:r>
              <a:rPr lang="zh-CN" altLang="en-US" sz="1400" dirty="0">
                <a:solidFill>
                  <a:srgbClr val="000000"/>
                </a:solidFill>
                <a:latin typeface="Tahoma" pitchFamily="34" charset="0"/>
              </a:rPr>
              <a:t>你是说你叔叔家</a:t>
            </a:r>
            <a:r>
              <a:rPr lang="en-US" altLang="zh-CN" sz="1400" dirty="0">
                <a:solidFill>
                  <a:srgbClr val="000000"/>
                </a:solidFill>
                <a:latin typeface="Tahoma" pitchFamily="34" charset="0"/>
              </a:rPr>
              <a:t>? </a:t>
            </a: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
            </a:r>
            <a:br>
              <a:rPr lang="es-ES" sz="1400" dirty="0">
                <a:solidFill>
                  <a:srgbClr val="000000"/>
                </a:solidFill>
                <a:latin typeface="Tahoma" pitchFamily="34" charset="0"/>
              </a:rPr>
            </a:br>
            <a:r>
              <a:rPr lang="es-ES" sz="1400" dirty="0">
                <a:solidFill>
                  <a:srgbClr val="000000"/>
                </a:solidFill>
                <a:latin typeface="Tahoma" pitchFamily="34" charset="0"/>
              </a:rPr>
              <a:t>A</a:t>
            </a:r>
            <a:r>
              <a:rPr lang="es-ES" sz="1400" dirty="0" smtClean="0">
                <a:solidFill>
                  <a:srgbClr val="000000"/>
                </a:solidFill>
                <a:latin typeface="Tahoma" pitchFamily="34" charset="0"/>
              </a:rPr>
              <a:t>: </a:t>
            </a:r>
            <a:r>
              <a:rPr lang="zh-CN" altLang="en-US" sz="1400" dirty="0">
                <a:solidFill>
                  <a:srgbClr val="000000"/>
                </a:solidFill>
                <a:latin typeface="Tahoma" pitchFamily="34" charset="0"/>
              </a:rPr>
              <a:t>对</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跟上次一样。不要忘了任何东西。我们需要全部的东西。我已经付了你钱</a:t>
            </a:r>
            <a:r>
              <a:rPr lang="en-US" altLang="zh-CN" sz="1400" dirty="0">
                <a:solidFill>
                  <a:srgbClr val="000000"/>
                </a:solidFill>
                <a:latin typeface="Tahoma" pitchFamily="34" charset="0"/>
              </a:rPr>
              <a:t>,</a:t>
            </a:r>
            <a:r>
              <a:rPr lang="zh-CN" altLang="en-US" sz="1400" dirty="0">
                <a:solidFill>
                  <a:srgbClr val="000000"/>
                </a:solidFill>
                <a:latin typeface="Tahoma" pitchFamily="34" charset="0"/>
              </a:rPr>
              <a:t>所以你最好交差。你这次最好别再 搞砸了</a:t>
            </a:r>
            <a:r>
              <a:rPr lang="zh-CN" altLang="en-US" sz="1400" dirty="0" smtClean="0">
                <a:solidFill>
                  <a:srgbClr val="000000"/>
                </a:solidFill>
                <a:latin typeface="Tahoma" pitchFamily="34" charset="0"/>
              </a:rPr>
              <a:t>。</a:t>
            </a:r>
            <a:endParaRPr lang="en-US" altLang="zh-CN" sz="1400" dirty="0" smtClean="0">
              <a:solidFill>
                <a:srgbClr val="000000"/>
              </a:solidFill>
              <a:latin typeface="Tahoma" pitchFamily="34" charset="0"/>
            </a:endParaRPr>
          </a:p>
          <a:p>
            <a:pPr fontAlgn="auto">
              <a:spcBef>
                <a:spcPts val="0"/>
              </a:spcBef>
              <a:spcAft>
                <a:spcPts val="0"/>
              </a:spcAft>
            </a:pPr>
            <a:endParaRPr lang="en-US" sz="1400" dirty="0">
              <a:solidFill>
                <a:srgbClr val="000000"/>
              </a:solidFill>
              <a:latin typeface="Tahoma" pitchFamily="34" charset="0"/>
            </a:endParaRPr>
          </a:p>
        </p:txBody>
      </p:sp>
      <p:sp>
        <p:nvSpPr>
          <p:cNvPr id="39" name="Rectangle 38"/>
          <p:cNvSpPr/>
          <p:nvPr/>
        </p:nvSpPr>
        <p:spPr>
          <a:xfrm>
            <a:off x="7100795" y="1448774"/>
            <a:ext cx="2184802" cy="261610"/>
          </a:xfrm>
          <a:prstGeom prst="rect">
            <a:avLst/>
          </a:prstGeom>
        </p:spPr>
        <p:txBody>
          <a:bodyPr wrap="square">
            <a:spAutoFit/>
          </a:bodyPr>
          <a:lstStyle/>
          <a:p>
            <a:pPr eaLnBrk="1" fontAlgn="auto" hangingPunct="1">
              <a:spcBef>
                <a:spcPts val="0"/>
              </a:spcBef>
              <a:spcAft>
                <a:spcPts val="0"/>
              </a:spcAft>
            </a:pPr>
            <a:r>
              <a:rPr lang="es-ES" sz="1100" dirty="0">
                <a:solidFill>
                  <a:prstClr val="black"/>
                </a:solidFill>
                <a:latin typeface="Tahoma"/>
              </a:rPr>
              <a:t>Planner(A), Courier(B)</a:t>
            </a:r>
            <a:endParaRPr lang="en-US" sz="1100" dirty="0">
              <a:solidFill>
                <a:srgbClr val="1F497D">
                  <a:lumMod val="50000"/>
                </a:srgbClr>
              </a:solidFill>
              <a:latin typeface="Tahoma"/>
            </a:endParaRPr>
          </a:p>
        </p:txBody>
      </p:sp>
      <p:sp>
        <p:nvSpPr>
          <p:cNvPr id="40" name="Rectangle 39"/>
          <p:cNvSpPr/>
          <p:nvPr/>
        </p:nvSpPr>
        <p:spPr>
          <a:xfrm>
            <a:off x="7100796" y="2284700"/>
            <a:ext cx="1595529" cy="430887"/>
          </a:xfrm>
          <a:prstGeom prst="rect">
            <a:avLst/>
          </a:prstGeom>
        </p:spPr>
        <p:txBody>
          <a:bodyPr wrap="square">
            <a:spAutoFit/>
          </a:bodyPr>
          <a:lstStyle/>
          <a:p>
            <a:pPr eaLnBrk="1" fontAlgn="auto" hangingPunct="1">
              <a:spcBef>
                <a:spcPts val="0"/>
              </a:spcBef>
              <a:spcAft>
                <a:spcPts val="0"/>
              </a:spcAft>
            </a:pPr>
            <a:r>
              <a:rPr lang="es-ES" sz="1100" dirty="0">
                <a:solidFill>
                  <a:prstClr val="black"/>
                </a:solidFill>
                <a:latin typeface="Tahoma"/>
              </a:rPr>
              <a:t>Meeting(1),Meeting(2)</a:t>
            </a:r>
          </a:p>
          <a:p>
            <a:pPr eaLnBrk="1" fontAlgn="auto" hangingPunct="1">
              <a:spcBef>
                <a:spcPts val="0"/>
              </a:spcBef>
              <a:spcAft>
                <a:spcPts val="0"/>
              </a:spcAft>
            </a:pPr>
            <a:r>
              <a:rPr lang="es-ES" sz="1100" dirty="0" smtClean="0">
                <a:solidFill>
                  <a:prstClr val="black"/>
                </a:solidFill>
                <a:latin typeface="Tahoma"/>
              </a:rPr>
              <a:t>Superior(A,B</a:t>
            </a:r>
            <a:r>
              <a:rPr lang="es-ES" sz="1100" dirty="0">
                <a:solidFill>
                  <a:prstClr val="black"/>
                </a:solidFill>
                <a:latin typeface="Tahoma"/>
              </a:rPr>
              <a:t>)</a:t>
            </a:r>
            <a:endParaRPr lang="en-US" sz="1100" dirty="0">
              <a:solidFill>
                <a:srgbClr val="C0504D">
                  <a:lumMod val="50000"/>
                </a:srgbClr>
              </a:solidFill>
              <a:latin typeface="Tahoma"/>
            </a:endParaRPr>
          </a:p>
        </p:txBody>
      </p:sp>
      <p:sp>
        <p:nvSpPr>
          <p:cNvPr id="41" name="Rectangle 40"/>
          <p:cNvSpPr/>
          <p:nvPr/>
        </p:nvSpPr>
        <p:spPr>
          <a:xfrm>
            <a:off x="7100796" y="3176318"/>
            <a:ext cx="2184801" cy="430887"/>
          </a:xfrm>
          <a:prstGeom prst="rect">
            <a:avLst/>
          </a:prstGeom>
        </p:spPr>
        <p:txBody>
          <a:bodyPr wrap="square">
            <a:spAutoFit/>
          </a:bodyPr>
          <a:lstStyle/>
          <a:p>
            <a:pPr eaLnBrk="1" fontAlgn="auto" hangingPunct="1">
              <a:spcBef>
                <a:spcPts val="0"/>
              </a:spcBef>
              <a:spcAft>
                <a:spcPts val="0"/>
              </a:spcAft>
            </a:pPr>
            <a:r>
              <a:rPr lang="es-ES" sz="1100" dirty="0">
                <a:solidFill>
                  <a:prstClr val="black"/>
                </a:solidFill>
                <a:latin typeface="Tahoma"/>
              </a:rPr>
              <a:t>TodayPM(2</a:t>
            </a:r>
            <a:r>
              <a:rPr lang="es-ES" sz="1100" dirty="0" smtClean="0">
                <a:solidFill>
                  <a:prstClr val="black"/>
                </a:solidFill>
                <a:latin typeface="Tahoma"/>
              </a:rPr>
              <a:t>) Location(2,UncleHouse</a:t>
            </a:r>
            <a:r>
              <a:rPr lang="es-ES" sz="1100" dirty="0">
                <a:solidFill>
                  <a:prstClr val="black"/>
                </a:solidFill>
                <a:latin typeface="Tahoma"/>
              </a:rPr>
              <a:t>)</a:t>
            </a:r>
            <a:endParaRPr lang="en-US" sz="1100" dirty="0">
              <a:solidFill>
                <a:srgbClr val="9BBB59">
                  <a:lumMod val="50000"/>
                </a:srgbClr>
              </a:solidFill>
              <a:latin typeface="Tahoma"/>
            </a:endParaRPr>
          </a:p>
        </p:txBody>
      </p:sp>
      <p:sp>
        <p:nvSpPr>
          <p:cNvPr id="43" name="Rectangle 42"/>
          <p:cNvSpPr/>
          <p:nvPr/>
        </p:nvSpPr>
        <p:spPr>
          <a:xfrm>
            <a:off x="7100796" y="5091302"/>
            <a:ext cx="2184801" cy="261610"/>
          </a:xfrm>
          <a:prstGeom prst="rect">
            <a:avLst/>
          </a:prstGeom>
        </p:spPr>
        <p:txBody>
          <a:bodyPr wrap="square">
            <a:spAutoFit/>
          </a:bodyPr>
          <a:lstStyle/>
          <a:p>
            <a:pPr eaLnBrk="1" fontAlgn="auto" hangingPunct="1">
              <a:spcBef>
                <a:spcPts val="0"/>
              </a:spcBef>
              <a:spcAft>
                <a:spcPts val="0"/>
              </a:spcAft>
            </a:pPr>
            <a:r>
              <a:rPr lang="es-ES" sz="1100" dirty="0">
                <a:solidFill>
                  <a:prstClr val="black"/>
                </a:solidFill>
                <a:latin typeface="Tahoma"/>
              </a:rPr>
              <a:t>Cause(~Passage,Failed(1</a:t>
            </a:r>
            <a:r>
              <a:rPr lang="es-ES" sz="1100" dirty="0" smtClean="0">
                <a:solidFill>
                  <a:prstClr val="black"/>
                </a:solidFill>
                <a:latin typeface="Tahoma"/>
              </a:rPr>
              <a:t>))</a:t>
            </a:r>
            <a:endParaRPr lang="en-US" sz="1100" dirty="0">
              <a:solidFill>
                <a:srgbClr val="EEECE1">
                  <a:lumMod val="25000"/>
                </a:srgbClr>
              </a:solidFill>
              <a:latin typeface="Tahoma"/>
            </a:endParaRPr>
          </a:p>
        </p:txBody>
      </p:sp>
      <p:sp>
        <p:nvSpPr>
          <p:cNvPr id="44" name="Rectangle 43"/>
          <p:cNvSpPr/>
          <p:nvPr/>
        </p:nvSpPr>
        <p:spPr>
          <a:xfrm>
            <a:off x="7100796" y="6000603"/>
            <a:ext cx="2184801" cy="261610"/>
          </a:xfrm>
          <a:prstGeom prst="rect">
            <a:avLst/>
          </a:prstGeom>
        </p:spPr>
        <p:txBody>
          <a:bodyPr wrap="square">
            <a:spAutoFit/>
          </a:bodyPr>
          <a:lstStyle/>
          <a:p>
            <a:pPr eaLnBrk="1" fontAlgn="auto" hangingPunct="1">
              <a:spcBef>
                <a:spcPts val="0"/>
              </a:spcBef>
              <a:spcAft>
                <a:spcPts val="0"/>
              </a:spcAft>
            </a:pPr>
            <a:r>
              <a:rPr lang="es-ES" sz="1100" dirty="0">
                <a:solidFill>
                  <a:prstClr val="black"/>
                </a:solidFill>
                <a:latin typeface="Tahoma"/>
              </a:rPr>
              <a:t>Negative(A,FailedMeeting)</a:t>
            </a:r>
            <a:endParaRPr lang="en-US" sz="1100" dirty="0">
              <a:solidFill>
                <a:srgbClr val="8064A2">
                  <a:lumMod val="50000"/>
                </a:srgbClr>
              </a:solidFill>
              <a:latin typeface="Tahoma"/>
            </a:endParaRPr>
          </a:p>
        </p:txBody>
      </p:sp>
      <p:sp>
        <p:nvSpPr>
          <p:cNvPr id="47" name="TextBox 46"/>
          <p:cNvSpPr txBox="1"/>
          <p:nvPr/>
        </p:nvSpPr>
        <p:spPr>
          <a:xfrm>
            <a:off x="250777" y="780201"/>
            <a:ext cx="2838734" cy="523220"/>
          </a:xfrm>
          <a:prstGeom prst="rect">
            <a:avLst/>
          </a:prstGeom>
          <a:noFill/>
        </p:spPr>
        <p:txBody>
          <a:bodyPr wrap="square" rtlCol="0" anchor="ctr" anchorCtr="0">
            <a:noAutofit/>
          </a:bodyPr>
          <a:lstStyle>
            <a:defPPr>
              <a:defRPr lang="en-US"/>
            </a:defPPr>
            <a:lvl1pPr algn="ctr">
              <a:defRPr sz="2000" b="1">
                <a:solidFill>
                  <a:srgbClr val="4F81BD">
                    <a:lumMod val="50000"/>
                  </a:srgbClr>
                </a:solidFill>
              </a:defRPr>
            </a:lvl1pPr>
          </a:lstStyle>
          <a:p>
            <a:pPr eaLnBrk="1" fontAlgn="auto" hangingPunct="1">
              <a:spcBef>
                <a:spcPts val="0"/>
              </a:spcBef>
              <a:spcAft>
                <a:spcPts val="0"/>
              </a:spcAft>
            </a:pPr>
            <a:r>
              <a:rPr lang="en-US" dirty="0">
                <a:latin typeface="Tahoma"/>
              </a:rPr>
              <a:t>Source Material</a:t>
            </a:r>
          </a:p>
        </p:txBody>
      </p:sp>
      <p:sp>
        <p:nvSpPr>
          <p:cNvPr id="48" name="TextBox 47"/>
          <p:cNvSpPr txBox="1"/>
          <p:nvPr/>
        </p:nvSpPr>
        <p:spPr>
          <a:xfrm>
            <a:off x="5957818" y="780201"/>
            <a:ext cx="2647663" cy="523220"/>
          </a:xfrm>
          <a:prstGeom prst="rect">
            <a:avLst/>
          </a:prstGeom>
          <a:noFill/>
        </p:spPr>
        <p:txBody>
          <a:bodyPr wrap="square" rtlCol="0" anchor="ctr" anchorCtr="0">
            <a:noAutofit/>
          </a:bodyPr>
          <a:lstStyle/>
          <a:p>
            <a:pPr algn="ctr" eaLnBrk="1" fontAlgn="auto" hangingPunct="1">
              <a:spcBef>
                <a:spcPts val="0"/>
              </a:spcBef>
              <a:spcAft>
                <a:spcPts val="0"/>
              </a:spcAft>
            </a:pPr>
            <a:r>
              <a:rPr lang="en-US" sz="2000" b="1" dirty="0" smtClean="0">
                <a:solidFill>
                  <a:srgbClr val="4F81BD">
                    <a:lumMod val="50000"/>
                  </a:srgbClr>
                </a:solidFill>
                <a:latin typeface="Tahoma"/>
              </a:rPr>
              <a:t>DEFT Output</a:t>
            </a:r>
            <a:endParaRPr lang="en-US" sz="2000" b="1" dirty="0">
              <a:solidFill>
                <a:srgbClr val="4F81BD">
                  <a:lumMod val="50000"/>
                </a:srgbClr>
              </a:solidFill>
              <a:latin typeface="Tahoma"/>
            </a:endParaRPr>
          </a:p>
        </p:txBody>
      </p:sp>
      <p:sp>
        <p:nvSpPr>
          <p:cNvPr id="71" name="Slide Number Placeholder 7"/>
          <p:cNvSpPr>
            <a:spLocks noGrp="1"/>
          </p:cNvSpPr>
          <p:nvPr>
            <p:ph type="sldNum" sz="quarter" idx="11"/>
          </p:nvPr>
        </p:nvSpPr>
        <p:spPr>
          <a:xfrm>
            <a:off x="8229600" y="6583680"/>
            <a:ext cx="914400" cy="274320"/>
          </a:xfrm>
        </p:spPr>
        <p:txBody>
          <a:bodyPr/>
          <a:lstStyle/>
          <a:p>
            <a:pPr>
              <a:defRPr/>
            </a:pPr>
            <a:fld id="{A4BB1B35-0FE4-43EE-AD9D-6CB3CA6DF037}" type="slidenum">
              <a:rPr lang="en-US" smtClean="0"/>
              <a:pPr>
                <a:defRPr/>
              </a:pPr>
              <a:t>3</a:t>
            </a:fld>
            <a:endParaRPr lang="en-US" dirty="0"/>
          </a:p>
        </p:txBody>
      </p:sp>
      <p:sp>
        <p:nvSpPr>
          <p:cNvPr id="72" name="Rectangle 71"/>
          <p:cNvSpPr/>
          <p:nvPr/>
        </p:nvSpPr>
        <p:spPr>
          <a:xfrm>
            <a:off x="7100796" y="4186427"/>
            <a:ext cx="2184801" cy="430887"/>
          </a:xfrm>
          <a:prstGeom prst="rect">
            <a:avLst/>
          </a:prstGeom>
        </p:spPr>
        <p:txBody>
          <a:bodyPr wrap="square">
            <a:spAutoFit/>
          </a:bodyPr>
          <a:lstStyle/>
          <a:p>
            <a:pPr eaLnBrk="1" fontAlgn="auto" hangingPunct="1">
              <a:spcBef>
                <a:spcPts val="0"/>
              </a:spcBef>
              <a:spcAft>
                <a:spcPts val="0"/>
              </a:spcAft>
            </a:pPr>
            <a:r>
              <a:rPr lang="es-ES" sz="1100" dirty="0" smtClean="0">
                <a:solidFill>
                  <a:prstClr val="black"/>
                </a:solidFill>
                <a:latin typeface="Tahoma"/>
              </a:rPr>
              <a:t>Via(Transfer(B,A,Stuff),</a:t>
            </a:r>
            <a:br>
              <a:rPr lang="es-ES" sz="1100" dirty="0" smtClean="0">
                <a:solidFill>
                  <a:prstClr val="black"/>
                </a:solidFill>
                <a:latin typeface="Tahoma"/>
              </a:rPr>
            </a:br>
            <a:r>
              <a:rPr lang="es-ES" sz="1100" dirty="0" smtClean="0">
                <a:solidFill>
                  <a:prstClr val="black"/>
                </a:solidFill>
                <a:latin typeface="Tahoma"/>
              </a:rPr>
              <a:t>     Meeting(2))</a:t>
            </a:r>
            <a:endParaRPr lang="en-US" sz="1100" dirty="0">
              <a:solidFill>
                <a:srgbClr val="EEECE1">
                  <a:lumMod val="25000"/>
                </a:srgbClr>
              </a:solidFill>
              <a:latin typeface="Tahoma"/>
            </a:endParaRPr>
          </a:p>
        </p:txBody>
      </p:sp>
      <p:sp>
        <p:nvSpPr>
          <p:cNvPr id="61" name="Rounded Rectangle 60"/>
          <p:cNvSpPr/>
          <p:nvPr/>
        </p:nvSpPr>
        <p:spPr>
          <a:xfrm>
            <a:off x="531435" y="1828800"/>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63" name="Rounded Rectangle 62"/>
          <p:cNvSpPr/>
          <p:nvPr/>
        </p:nvSpPr>
        <p:spPr>
          <a:xfrm>
            <a:off x="2642453" y="1828800"/>
            <a:ext cx="142499" cy="16846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64" name="Rounded Rectangle 63"/>
          <p:cNvSpPr/>
          <p:nvPr/>
        </p:nvSpPr>
        <p:spPr>
          <a:xfrm>
            <a:off x="313583" y="2070604"/>
            <a:ext cx="408312" cy="191334"/>
          </a:xfrm>
          <a:prstGeom prst="roundRect">
            <a:avLst/>
          </a:prstGeom>
          <a:solidFill>
            <a:schemeClr val="accent6">
              <a:lumMod val="75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65" name="Rounded Rectangle 64"/>
          <p:cNvSpPr/>
          <p:nvPr/>
        </p:nvSpPr>
        <p:spPr>
          <a:xfrm>
            <a:off x="2770376" y="1828800"/>
            <a:ext cx="202746" cy="210458"/>
          </a:xfrm>
          <a:prstGeom prst="roundRect">
            <a:avLst/>
          </a:prstGeom>
          <a:solidFill>
            <a:schemeClr val="accent6">
              <a:lumMod val="75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66" name="Rounded Rectangle 65"/>
          <p:cNvSpPr/>
          <p:nvPr/>
        </p:nvSpPr>
        <p:spPr>
          <a:xfrm>
            <a:off x="535772" y="2458068"/>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67" name="Rounded Rectangle 66"/>
          <p:cNvSpPr/>
          <p:nvPr/>
        </p:nvSpPr>
        <p:spPr>
          <a:xfrm>
            <a:off x="734880" y="2475830"/>
            <a:ext cx="1223777" cy="185438"/>
          </a:xfrm>
          <a:prstGeom prst="roundRect">
            <a:avLst/>
          </a:prstGeom>
          <a:solidFill>
            <a:schemeClr val="accent6">
              <a:lumMod val="75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68" name="Rounded Rectangle 67"/>
          <p:cNvSpPr/>
          <p:nvPr/>
        </p:nvSpPr>
        <p:spPr>
          <a:xfrm>
            <a:off x="2164225" y="2465326"/>
            <a:ext cx="370116" cy="195942"/>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69" name="Rounded Rectangle 68"/>
          <p:cNvSpPr/>
          <p:nvPr/>
        </p:nvSpPr>
        <p:spPr>
          <a:xfrm>
            <a:off x="2642454" y="2465326"/>
            <a:ext cx="370116" cy="195942"/>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83" name="Rounded Rectangle 82"/>
          <p:cNvSpPr/>
          <p:nvPr/>
        </p:nvSpPr>
        <p:spPr>
          <a:xfrm>
            <a:off x="319312" y="2670629"/>
            <a:ext cx="755509" cy="216950"/>
          </a:xfrm>
          <a:prstGeom prst="roundRect">
            <a:avLst/>
          </a:prstGeom>
          <a:solidFill>
            <a:schemeClr val="accent6">
              <a:lumMod val="75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85" name="Rounded Rectangle 84"/>
          <p:cNvSpPr/>
          <p:nvPr/>
        </p:nvSpPr>
        <p:spPr>
          <a:xfrm>
            <a:off x="784344" y="3340388"/>
            <a:ext cx="991789" cy="172834"/>
          </a:xfrm>
          <a:prstGeom prst="roundRect">
            <a:avLst/>
          </a:prstGeom>
          <a:solidFill>
            <a:schemeClr val="accent2">
              <a:lumMod val="60000"/>
              <a:lumOff val="40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87" name="Rounded Rectangle 86"/>
          <p:cNvSpPr/>
          <p:nvPr/>
        </p:nvSpPr>
        <p:spPr>
          <a:xfrm>
            <a:off x="551813" y="3319570"/>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88" name="Rounded Rectangle 87"/>
          <p:cNvSpPr/>
          <p:nvPr/>
        </p:nvSpPr>
        <p:spPr>
          <a:xfrm>
            <a:off x="1928821" y="3319570"/>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89" name="Rounded Rectangle 88"/>
          <p:cNvSpPr/>
          <p:nvPr/>
        </p:nvSpPr>
        <p:spPr>
          <a:xfrm>
            <a:off x="2461004" y="3326828"/>
            <a:ext cx="370116" cy="195942"/>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90" name="Rounded Rectangle 89"/>
          <p:cNvSpPr/>
          <p:nvPr/>
        </p:nvSpPr>
        <p:spPr>
          <a:xfrm>
            <a:off x="1318481" y="3525578"/>
            <a:ext cx="1064982" cy="210077"/>
          </a:xfrm>
          <a:prstGeom prst="roundRect">
            <a:avLst/>
          </a:prstGeom>
          <a:solidFill>
            <a:srgbClr val="663300">
              <a:alpha val="4666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91" name="Rounded Rectangle 90"/>
          <p:cNvSpPr/>
          <p:nvPr/>
        </p:nvSpPr>
        <p:spPr>
          <a:xfrm>
            <a:off x="2549236" y="3543665"/>
            <a:ext cx="370116" cy="195942"/>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93" name="Rounded Rectangle 92"/>
          <p:cNvSpPr/>
          <p:nvPr/>
        </p:nvSpPr>
        <p:spPr>
          <a:xfrm>
            <a:off x="1921779" y="3750208"/>
            <a:ext cx="370116" cy="195942"/>
          </a:xfrm>
          <a:prstGeom prst="roundRect">
            <a:avLst/>
          </a:prstGeom>
          <a:solidFill>
            <a:schemeClr val="accent2">
              <a:lumMod val="60000"/>
              <a:lumOff val="40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95" name="Rounded Rectangle 94"/>
          <p:cNvSpPr/>
          <p:nvPr/>
        </p:nvSpPr>
        <p:spPr>
          <a:xfrm>
            <a:off x="330007" y="3735519"/>
            <a:ext cx="185058" cy="186935"/>
          </a:xfrm>
          <a:prstGeom prst="roundRect">
            <a:avLst/>
          </a:prstGeom>
          <a:solidFill>
            <a:schemeClr val="accent3">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98" name="Rounded Rectangle 97"/>
          <p:cNvSpPr/>
          <p:nvPr/>
        </p:nvSpPr>
        <p:spPr>
          <a:xfrm>
            <a:off x="2581905" y="3938335"/>
            <a:ext cx="289843" cy="248091"/>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99" name="Rounded Rectangle 98"/>
          <p:cNvSpPr/>
          <p:nvPr/>
        </p:nvSpPr>
        <p:spPr>
          <a:xfrm>
            <a:off x="535771" y="4588041"/>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01" name="Rounded Rectangle 100"/>
          <p:cNvSpPr/>
          <p:nvPr/>
        </p:nvSpPr>
        <p:spPr>
          <a:xfrm>
            <a:off x="1113396" y="4603703"/>
            <a:ext cx="662737" cy="194796"/>
          </a:xfrm>
          <a:prstGeom prst="roundRect">
            <a:avLst/>
          </a:prstGeom>
          <a:solidFill>
            <a:schemeClr val="accent3">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02" name="Rounded Rectangle 101"/>
          <p:cNvSpPr/>
          <p:nvPr/>
        </p:nvSpPr>
        <p:spPr>
          <a:xfrm>
            <a:off x="622135" y="5224570"/>
            <a:ext cx="370116" cy="195942"/>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06" name="Rounded Rectangle 105"/>
          <p:cNvSpPr/>
          <p:nvPr/>
        </p:nvSpPr>
        <p:spPr>
          <a:xfrm>
            <a:off x="980842" y="5206236"/>
            <a:ext cx="1221589" cy="232610"/>
          </a:xfrm>
          <a:prstGeom prst="roundRect">
            <a:avLst/>
          </a:prstGeom>
          <a:solidFill>
            <a:srgbClr val="663300">
              <a:alpha val="4666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08" name="Rounded Rectangle 107"/>
          <p:cNvSpPr/>
          <p:nvPr/>
        </p:nvSpPr>
        <p:spPr>
          <a:xfrm>
            <a:off x="2302017" y="5229669"/>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09" name="Rounded Rectangle 108"/>
          <p:cNvSpPr/>
          <p:nvPr/>
        </p:nvSpPr>
        <p:spPr>
          <a:xfrm>
            <a:off x="510477" y="5446293"/>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10" name="Rounded Rectangle 109"/>
          <p:cNvSpPr/>
          <p:nvPr/>
        </p:nvSpPr>
        <p:spPr>
          <a:xfrm>
            <a:off x="1249057" y="5446293"/>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11" name="Rounded Rectangle 110"/>
          <p:cNvSpPr/>
          <p:nvPr/>
        </p:nvSpPr>
        <p:spPr>
          <a:xfrm>
            <a:off x="2274656" y="5458650"/>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12" name="Rounded Rectangle 111"/>
          <p:cNvSpPr/>
          <p:nvPr/>
        </p:nvSpPr>
        <p:spPr>
          <a:xfrm>
            <a:off x="316466" y="5681867"/>
            <a:ext cx="1459667" cy="189544"/>
          </a:xfrm>
          <a:prstGeom prst="roundRect">
            <a:avLst/>
          </a:prstGeom>
          <a:solidFill>
            <a:schemeClr val="accent4">
              <a:lumMod val="75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14" name="Rounded Rectangle 113"/>
          <p:cNvSpPr/>
          <p:nvPr/>
        </p:nvSpPr>
        <p:spPr>
          <a:xfrm>
            <a:off x="2824838" y="5458650"/>
            <a:ext cx="202746" cy="210458"/>
          </a:xfrm>
          <a:prstGeom prst="roundRect">
            <a:avLst/>
          </a:prstGeom>
          <a:solidFill>
            <a:schemeClr val="accent4">
              <a:lumMod val="75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115" name="Rounded Rectangle 114"/>
          <p:cNvSpPr/>
          <p:nvPr/>
        </p:nvSpPr>
        <p:spPr>
          <a:xfrm>
            <a:off x="1857284" y="1828800"/>
            <a:ext cx="202746" cy="210458"/>
          </a:xfrm>
          <a:prstGeom prst="roundRect">
            <a:avLst/>
          </a:prstGeom>
          <a:solidFill>
            <a:schemeClr val="accent1">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
        <p:nvSpPr>
          <p:cNvPr id="73" name="Footer Placeholder 1"/>
          <p:cNvSpPr>
            <a:spLocks noGrp="1"/>
          </p:cNvSpPr>
          <p:nvPr>
            <p:ph type="ftr" sz="quarter" idx="10"/>
          </p:nvPr>
        </p:nvSpPr>
        <p:spPr>
          <a:xfrm>
            <a:off x="1333500" y="6550026"/>
            <a:ext cx="6477000" cy="298450"/>
          </a:xfrm>
        </p:spPr>
        <p:txBody>
          <a:bodyPr/>
          <a:lstStyle/>
          <a:p>
            <a:pPr>
              <a:defRPr/>
            </a:pPr>
            <a:r>
              <a:rPr lang="en-US" sz="800" dirty="0"/>
              <a:t>Approved for Public Release, Distribution Unlimited</a:t>
            </a:r>
          </a:p>
        </p:txBody>
      </p:sp>
      <p:sp>
        <p:nvSpPr>
          <p:cNvPr id="74" name="Rounded Rectangle 73"/>
          <p:cNvSpPr/>
          <p:nvPr/>
        </p:nvSpPr>
        <p:spPr>
          <a:xfrm>
            <a:off x="2848375" y="3533298"/>
            <a:ext cx="179209" cy="195942"/>
          </a:xfrm>
          <a:prstGeom prst="roundRect">
            <a:avLst/>
          </a:prstGeom>
          <a:solidFill>
            <a:schemeClr val="accent3">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200" dirty="0">
              <a:solidFill>
                <a:srgbClr val="1F497D"/>
              </a:solidFill>
            </a:endParaRPr>
          </a:p>
        </p:txBody>
      </p:sp>
    </p:spTree>
    <p:extLst>
      <p:ext uri="{BB962C8B-B14F-4D97-AF65-F5344CB8AC3E}">
        <p14:creationId xmlns:p14="http://schemas.microsoft.com/office/powerpoint/2010/main" val="96181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228600" y="925284"/>
            <a:ext cx="8763000" cy="5000625"/>
          </a:xfrm>
        </p:spPr>
        <p:txBody>
          <a:bodyPr/>
          <a:lstStyle/>
          <a:p>
            <a:r>
              <a:rPr lang="en-US" altLang="zh-CN" dirty="0" smtClean="0">
                <a:sym typeface="Tahoma" pitchFamily="34" charset="0"/>
              </a:rPr>
              <a:t>Entropy based measure to quantify </a:t>
            </a:r>
            <a:r>
              <a:rPr lang="en-US" altLang="zh-CN" dirty="0">
                <a:sym typeface="Tahoma" pitchFamily="34" charset="0"/>
              </a:rPr>
              <a:t>the discriminative power of </a:t>
            </a:r>
            <a:r>
              <a:rPr lang="en-US" altLang="zh-CN" dirty="0" smtClean="0">
                <a:sym typeface="Tahoma" pitchFamily="34" charset="0"/>
              </a:rPr>
              <a:t>link types </a:t>
            </a:r>
            <a:r>
              <a:rPr lang="en-US" altLang="zh-CN" dirty="0">
                <a:sym typeface="Tahoma" pitchFamily="34" charset="0"/>
              </a:rPr>
              <a:t>in </a:t>
            </a:r>
            <a:r>
              <a:rPr lang="en-US" altLang="zh-CN" dirty="0" smtClean="0">
                <a:sym typeface="Tahoma" pitchFamily="34" charset="0"/>
              </a:rPr>
              <a:t>KB (RPI, Hong et al., 2015)</a:t>
            </a:r>
          </a:p>
          <a:p>
            <a:endParaRPr lang="en-US" altLang="zh-CN" sz="1200" dirty="0">
              <a:sym typeface="Tahoma" pitchFamily="34" charset="0"/>
            </a:endParaRPr>
          </a:p>
          <a:p>
            <a:r>
              <a:rPr lang="en-US" altLang="zh-CN" dirty="0" smtClean="0">
                <a:sym typeface="Tahoma" pitchFamily="34" charset="0"/>
              </a:rPr>
              <a:t>IBM (Sil et al., 2015) </a:t>
            </a:r>
            <a:r>
              <a:rPr lang="en-US" altLang="zh-CN" dirty="0">
                <a:sym typeface="Tahoma" pitchFamily="34" charset="0"/>
              </a:rPr>
              <a:t>proposed a global feature based on </a:t>
            </a:r>
            <a:r>
              <a:rPr lang="en-US" altLang="zh-CN" dirty="0" smtClean="0">
                <a:sym typeface="Tahoma" pitchFamily="34" charset="0"/>
              </a:rPr>
              <a:t>PMI for </a:t>
            </a:r>
            <a:r>
              <a:rPr lang="en-US" altLang="zh-CN" dirty="0">
                <a:sym typeface="Tahoma" pitchFamily="34" charset="0"/>
              </a:rPr>
              <a:t>the Wikipedia categories of consecutive pairs of </a:t>
            </a:r>
            <a:r>
              <a:rPr lang="en-US" altLang="zh-CN" dirty="0" smtClean="0">
                <a:sym typeface="Tahoma" pitchFamily="34" charset="0"/>
              </a:rPr>
              <a:t>entities</a:t>
            </a:r>
          </a:p>
          <a:p>
            <a:endParaRPr lang="en-US" altLang="zh-CN" sz="1400" dirty="0">
              <a:sym typeface="Tahoma" pitchFamily="34" charset="0"/>
            </a:endParaRPr>
          </a:p>
          <a:p>
            <a:r>
              <a:rPr lang="en-US" altLang="zh-CN" dirty="0" smtClean="0">
                <a:sym typeface="Tahoma" pitchFamily="34" charset="0"/>
              </a:rPr>
              <a:t>Many </a:t>
            </a:r>
            <a:r>
              <a:rPr lang="en-US" altLang="zh-CN" dirty="0">
                <a:sym typeface="Tahoma" pitchFamily="34" charset="0"/>
              </a:rPr>
              <a:t>systems including </a:t>
            </a:r>
            <a:r>
              <a:rPr lang="en-US" altLang="zh-CN" dirty="0" smtClean="0">
                <a:sym typeface="Tahoma" pitchFamily="34" charset="0"/>
              </a:rPr>
              <a:t>HITS (Heinzerling et al., 2015), LVIC (Besancon et al., 2015), IBM (Sil et al., 2015) </a:t>
            </a:r>
            <a:r>
              <a:rPr lang="en-US" altLang="zh-CN" dirty="0">
                <a:sym typeface="Tahoma" pitchFamily="34" charset="0"/>
              </a:rPr>
              <a:t>and </a:t>
            </a:r>
            <a:r>
              <a:rPr lang="en-US" altLang="zh-CN" dirty="0" smtClean="0">
                <a:sym typeface="Tahoma" pitchFamily="34" charset="0"/>
              </a:rPr>
              <a:t>RPI (Hong et al., 2015) </a:t>
            </a:r>
            <a:r>
              <a:rPr lang="en-US" altLang="zh-CN" dirty="0">
                <a:sym typeface="Tahoma" pitchFamily="34" charset="0"/>
              </a:rPr>
              <a:t>utilized entity linking results as feedback to map the entity properties in KB to one of the five types defined in </a:t>
            </a:r>
            <a:r>
              <a:rPr lang="en-US" altLang="zh-CN" dirty="0" smtClean="0">
                <a:sym typeface="Tahoma" pitchFamily="34" charset="0"/>
              </a:rPr>
              <a:t>KBP</a:t>
            </a:r>
          </a:p>
          <a:p>
            <a:pPr lvl="1"/>
            <a:r>
              <a:rPr lang="en-US" dirty="0" smtClean="0"/>
              <a:t>RPI designed a </a:t>
            </a:r>
            <a:r>
              <a:rPr lang="en-US" dirty="0"/>
              <a:t>mapping table between Abstract Meaning Representation (AMR) (Banarescu et al., 2013) type and DBPedia </a:t>
            </a:r>
            <a:r>
              <a:rPr lang="en-US" dirty="0" smtClean="0">
                <a:latin typeface="Courier New"/>
                <a:ea typeface="Courier New"/>
                <a:cs typeface="Courier New"/>
                <a:sym typeface="Courier New"/>
              </a:rPr>
              <a:t>rdf:type</a:t>
            </a:r>
          </a:p>
          <a:p>
            <a:pPr lvl="1"/>
            <a:r>
              <a:rPr lang="en-US" dirty="0" smtClean="0"/>
              <a:t>e.g</a:t>
            </a:r>
            <a:r>
              <a:rPr lang="en-US" dirty="0"/>
              <a:t>., university </a:t>
            </a:r>
            <a:r>
              <a:rPr lang="en-US" dirty="0" smtClean="0"/>
              <a:t>– </a:t>
            </a:r>
            <a:r>
              <a:rPr lang="en-US" dirty="0" smtClean="0">
                <a:latin typeface="Courier New"/>
                <a:ea typeface="Courier New"/>
                <a:cs typeface="Courier New"/>
                <a:sym typeface="Courier New"/>
              </a:rPr>
              <a:t>TechnicalUniversitiesAndColleges</a:t>
            </a:r>
          </a:p>
          <a:p>
            <a:pPr lvl="1"/>
            <a:r>
              <a:rPr lang="en-US" dirty="0" smtClean="0"/>
              <a:t>Typing </a:t>
            </a:r>
            <a:r>
              <a:rPr lang="en-US" dirty="0"/>
              <a:t>F1 score is 93.2% for perfect mentions in </a:t>
            </a:r>
            <a:r>
              <a:rPr lang="en-US" dirty="0" smtClean="0"/>
              <a:t>English </a:t>
            </a:r>
            <a:r>
              <a:rPr lang="en-US" dirty="0"/>
              <a:t>training data</a:t>
            </a:r>
          </a:p>
          <a:p>
            <a:pPr lvl="1"/>
            <a:endParaRPr lang="en-US" dirty="0">
              <a:latin typeface="Courier New"/>
              <a:ea typeface="Courier New"/>
              <a:cs typeface="Courier New"/>
              <a:sym typeface="Courier New"/>
            </a:endParaRPr>
          </a:p>
          <a:p>
            <a:pPr lvl="1"/>
            <a:endParaRPr lang="en-US" altLang="zh-CN" dirty="0" smtClean="0">
              <a:sym typeface="Tahoma" pitchFamily="34" charset="0"/>
            </a:endParaRPr>
          </a:p>
        </p:txBody>
      </p:sp>
      <p:sp>
        <p:nvSpPr>
          <p:cNvPr id="7" name="Title 1"/>
          <p:cNvSpPr>
            <a:spLocks noGrp="1"/>
          </p:cNvSpPr>
          <p:nvPr>
            <p:ph type="title"/>
          </p:nvPr>
        </p:nvSpPr>
        <p:spPr>
          <a:xfrm>
            <a:off x="0" y="-174168"/>
            <a:ext cx="9144000" cy="1082675"/>
          </a:xfrm>
        </p:spPr>
        <p:txBody>
          <a:bodyPr/>
          <a:lstStyle/>
          <a:p>
            <a:pPr>
              <a:defRPr/>
            </a:pPr>
            <a:r>
              <a:rPr lang="en-US" dirty="0" smtClean="0"/>
              <a:t>Global </a:t>
            </a:r>
            <a:r>
              <a:rPr lang="en-US" dirty="0"/>
              <a:t>Knowledge Derived from KB</a:t>
            </a:r>
          </a:p>
        </p:txBody>
      </p:sp>
    </p:spTree>
    <p:extLst>
      <p:ext uri="{BB962C8B-B14F-4D97-AF65-F5344CB8AC3E}">
        <p14:creationId xmlns:p14="http://schemas.microsoft.com/office/powerpoint/2010/main" val="553203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153400" y="6248400"/>
            <a:ext cx="990600" cy="365125"/>
          </a:xfrm>
          <a:prstGeom prst="rect">
            <a:avLst/>
          </a:prstGeom>
        </p:spPr>
        <p:txBody>
          <a:bodyPr/>
          <a:lstStyle/>
          <a:p>
            <a:pPr>
              <a:defRPr/>
            </a:pPr>
            <a:fld id="{5A9108C4-9646-459D-A5F5-FA6603129464}" type="slidenum">
              <a:rPr lang="zh-CN" altLang="en-US" smtClean="0"/>
              <a:pPr>
                <a:defRPr/>
              </a:pPr>
              <a:t>31</a:t>
            </a:fld>
            <a:r>
              <a:rPr lang="en-US" altLang="zh-CN" sz="1200" dirty="0" smtClean="0">
                <a:latin typeface="SimSun" pitchFamily="2" charset="-122"/>
                <a:cs typeface="Arial" pitchFamily="34" charset="0"/>
              </a:rPr>
              <a:t> </a:t>
            </a:r>
            <a:endParaRPr lang="en-US" altLang="zh-CN" sz="1200" dirty="0">
              <a:latin typeface="SimSun" pitchFamily="2" charset="-122"/>
              <a:cs typeface="Arial"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892" y="1143000"/>
            <a:ext cx="5867400" cy="357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303756" y="4716698"/>
            <a:ext cx="9067800" cy="1074501"/>
          </a:xfrm>
        </p:spPr>
        <p:txBody>
          <a:bodyPr>
            <a:noAutofit/>
          </a:bodyPr>
          <a:lstStyle/>
          <a:p>
            <a:r>
              <a:rPr lang="en-US" sz="1800" dirty="0" smtClean="0"/>
              <a:t>Unsupervised </a:t>
            </a:r>
            <a:r>
              <a:rPr lang="en-US" sz="1800" dirty="0"/>
              <a:t>phrase mining </a:t>
            </a:r>
            <a:r>
              <a:rPr lang="en-US" sz="1800" dirty="0" smtClean="0"/>
              <a:t>based on statistical measures [Liu </a:t>
            </a:r>
            <a:r>
              <a:rPr lang="en-US" sz="1800" dirty="0"/>
              <a:t>et al</a:t>
            </a:r>
            <a:r>
              <a:rPr lang="en-US" sz="1800" dirty="0" smtClean="0"/>
              <a:t>. 15]</a:t>
            </a:r>
          </a:p>
          <a:p>
            <a:pPr lvl="1"/>
            <a:r>
              <a:rPr lang="en-US" altLang="zh-CN" sz="1600" dirty="0" smtClean="0"/>
              <a:t>Popularity, Informativeness</a:t>
            </a:r>
            <a:r>
              <a:rPr lang="en-US" altLang="zh-CN" sz="1600" dirty="0"/>
              <a:t>, Completeness, Coherence</a:t>
            </a:r>
            <a:endParaRPr lang="en-US" sz="1600" dirty="0"/>
          </a:p>
          <a:p>
            <a:r>
              <a:rPr lang="en-US" sz="1800" dirty="0"/>
              <a:t>Language-independent Burst Detection [Ge et al. 14]</a:t>
            </a:r>
          </a:p>
          <a:p>
            <a:r>
              <a:rPr lang="en-US" sz="1800" dirty="0"/>
              <a:t>Graph alignment based on minimal resources and decipherment [Ge et al. 15submission]</a:t>
            </a:r>
          </a:p>
          <a:p>
            <a:pPr lvl="1"/>
            <a:r>
              <a:rPr lang="en-US" altLang="zh-CN" sz="1600" dirty="0"/>
              <a:t>Pronunciation, Translation, Neighbor, Co-burst</a:t>
            </a:r>
            <a:endParaRPr lang="zh-CN" altLang="en-US" sz="1600" dirty="0"/>
          </a:p>
          <a:p>
            <a:pPr lvl="1"/>
            <a:endParaRPr lang="en-US" sz="1400" dirty="0"/>
          </a:p>
          <a:p>
            <a:pPr lvl="1"/>
            <a:endParaRPr lang="zh-CN" altLang="en-US" sz="1600" dirty="0"/>
          </a:p>
        </p:txBody>
      </p:sp>
      <p:sp>
        <p:nvSpPr>
          <p:cNvPr id="7" name="Title 1"/>
          <p:cNvSpPr>
            <a:spLocks noGrp="1"/>
          </p:cNvSpPr>
          <p:nvPr>
            <p:ph type="title"/>
          </p:nvPr>
        </p:nvSpPr>
        <p:spPr>
          <a:xfrm>
            <a:off x="304800" y="-204012"/>
            <a:ext cx="8229600" cy="1143000"/>
          </a:xfrm>
        </p:spPr>
        <p:txBody>
          <a:bodyPr>
            <a:noAutofit/>
          </a:bodyPr>
          <a:lstStyle/>
          <a:p>
            <a:pPr>
              <a:defRPr/>
            </a:pPr>
            <a:r>
              <a:rPr lang="en-US" dirty="0" smtClean="0">
                <a:ea typeface="+mj-ea"/>
              </a:rPr>
              <a:t>Name Translation Mining</a:t>
            </a:r>
            <a:endParaRPr lang="en-US" dirty="0">
              <a:ea typeface="+mj-ea"/>
            </a:endParaRPr>
          </a:p>
        </p:txBody>
      </p:sp>
    </p:spTree>
    <p:extLst>
      <p:ext uri="{BB962C8B-B14F-4D97-AF65-F5344CB8AC3E}">
        <p14:creationId xmlns:p14="http://schemas.microsoft.com/office/powerpoint/2010/main" val="2988267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32</a:t>
            </a:fld>
            <a:r>
              <a:rPr lang="en-US" altLang="zh-CN" sz="1200" dirty="0" smtClean="0">
                <a:solidFill>
                  <a:srgbClr val="000000"/>
                </a:solidFill>
                <a:latin typeface="SimSun" pitchFamily="2" charset="-122"/>
                <a:ea typeface="SimSun" pitchFamily="2" charset="-122"/>
                <a:cs typeface="Arial" charset="0"/>
              </a:rPr>
              <a:t> </a:t>
            </a:r>
          </a:p>
        </p:txBody>
      </p:sp>
      <p:sp>
        <p:nvSpPr>
          <p:cNvPr id="3" name="Content Placeholder 2"/>
          <p:cNvSpPr>
            <a:spLocks noGrp="1"/>
          </p:cNvSpPr>
          <p:nvPr>
            <p:ph idx="1"/>
          </p:nvPr>
        </p:nvSpPr>
        <p:spPr>
          <a:xfrm>
            <a:off x="88488" y="871220"/>
            <a:ext cx="8826912" cy="5001419"/>
          </a:xfrm>
        </p:spPr>
        <p:txBody>
          <a:bodyPr/>
          <a:lstStyle/>
          <a:p>
            <a:r>
              <a:rPr lang="zh-CN" altLang="en-US" sz="2000" dirty="0" smtClean="0">
                <a:latin typeface="+mn-lt"/>
              </a:rPr>
              <a:t>周</a:t>
            </a:r>
            <a:r>
              <a:rPr lang="zh-CN" altLang="en-US" sz="2000" dirty="0">
                <a:latin typeface="+mn-lt"/>
              </a:rPr>
              <a:t>五深夜，俄罗斯知名反对派领</a:t>
            </a:r>
            <a:r>
              <a:rPr lang="zh-CN" altLang="en-US" sz="2000" dirty="0" smtClean="0">
                <a:latin typeface="+mn-lt"/>
              </a:rPr>
              <a:t>袖</a:t>
            </a:r>
            <a:r>
              <a:rPr lang="zh-CN" altLang="en-US" sz="2000" b="1" dirty="0" smtClean="0">
                <a:solidFill>
                  <a:srgbClr val="7030A0"/>
                </a:solidFill>
                <a:latin typeface="+mn-lt"/>
              </a:rPr>
              <a:t>鲍</a:t>
            </a:r>
            <a:r>
              <a:rPr lang="zh-CN" altLang="en-US" sz="2000" b="1" dirty="0">
                <a:solidFill>
                  <a:srgbClr val="7030A0"/>
                </a:solidFill>
                <a:latin typeface="+mn-lt"/>
              </a:rPr>
              <a:t>里斯</a:t>
            </a:r>
            <a:r>
              <a:rPr lang="en-US" altLang="zh-CN" sz="2000" b="1" dirty="0">
                <a:solidFill>
                  <a:srgbClr val="7030A0"/>
                </a:solidFill>
                <a:latin typeface="+mn-lt"/>
              </a:rPr>
              <a:t>·Y·</a:t>
            </a:r>
            <a:r>
              <a:rPr lang="zh-CN" altLang="en-US" sz="2000" b="1" dirty="0">
                <a:solidFill>
                  <a:srgbClr val="7030A0"/>
                </a:solidFill>
                <a:latin typeface="+mn-lt"/>
              </a:rPr>
              <a:t>涅姆佐夫</a:t>
            </a:r>
            <a:r>
              <a:rPr lang="en-US" altLang="zh-CN" sz="2000" b="1" dirty="0">
                <a:solidFill>
                  <a:srgbClr val="7030A0"/>
                </a:solidFill>
                <a:latin typeface="+mn-lt"/>
              </a:rPr>
              <a:t>(Boris Y. Nemtsov</a:t>
            </a:r>
            <a:r>
              <a:rPr lang="en-US" altLang="zh-CN" sz="2000" b="1" dirty="0" smtClean="0">
                <a:solidFill>
                  <a:srgbClr val="7030A0"/>
                </a:solidFill>
                <a:latin typeface="+mn-lt"/>
              </a:rPr>
              <a:t>)</a:t>
            </a:r>
            <a:r>
              <a:rPr lang="zh-CN" altLang="en-US" sz="2000" dirty="0" smtClean="0">
                <a:latin typeface="+mn-lt"/>
              </a:rPr>
              <a:t>在</a:t>
            </a:r>
            <a:r>
              <a:rPr lang="zh-CN" altLang="en-US" sz="2000" dirty="0">
                <a:latin typeface="+mn-lt"/>
              </a:rPr>
              <a:t>莫斯科市中心遭枪击身亡，遇难地距离克里姆林宫的围墙几步之遥。 周六凌晨</a:t>
            </a:r>
            <a:r>
              <a:rPr lang="en-US" altLang="zh-CN" sz="2000" dirty="0">
                <a:latin typeface="+mn-lt"/>
              </a:rPr>
              <a:t>1</a:t>
            </a:r>
            <a:r>
              <a:rPr lang="zh-CN" altLang="en-US" sz="2000" dirty="0">
                <a:latin typeface="+mn-lt"/>
              </a:rPr>
              <a:t>点刚过不久</a:t>
            </a:r>
            <a:r>
              <a:rPr lang="zh-CN" altLang="en-US" sz="2000" dirty="0" smtClean="0">
                <a:latin typeface="+mn-lt"/>
              </a:rPr>
              <a:t>，</a:t>
            </a:r>
            <a:r>
              <a:rPr lang="zh-CN" altLang="en-US" sz="2000" b="1" dirty="0" smtClean="0">
                <a:solidFill>
                  <a:srgbClr val="7030A0"/>
                </a:solidFill>
                <a:latin typeface="+mn-lt"/>
              </a:rPr>
              <a:t>俄</a:t>
            </a:r>
            <a:r>
              <a:rPr lang="zh-CN" altLang="en-US" sz="2000" b="1" dirty="0">
                <a:solidFill>
                  <a:srgbClr val="7030A0"/>
                </a:solidFill>
                <a:latin typeface="+mn-lt"/>
              </a:rPr>
              <a:t>罗斯内政部 </a:t>
            </a:r>
            <a:r>
              <a:rPr lang="en-US" altLang="zh-CN" sz="2000" b="1" dirty="0">
                <a:solidFill>
                  <a:srgbClr val="7030A0"/>
                </a:solidFill>
                <a:latin typeface="+mn-lt"/>
              </a:rPr>
              <a:t>(Interior Ministry</a:t>
            </a:r>
            <a:r>
              <a:rPr lang="en-US" altLang="zh-CN" sz="2000" b="1" dirty="0" smtClean="0">
                <a:solidFill>
                  <a:srgbClr val="7030A0"/>
                </a:solidFill>
                <a:latin typeface="+mn-lt"/>
              </a:rPr>
              <a:t>)</a:t>
            </a:r>
            <a:r>
              <a:rPr lang="zh-CN" altLang="en-US" sz="2000" dirty="0" smtClean="0">
                <a:latin typeface="+mn-lt"/>
              </a:rPr>
              <a:t>证</a:t>
            </a:r>
            <a:r>
              <a:rPr lang="zh-CN" altLang="en-US" sz="2000" dirty="0">
                <a:latin typeface="+mn-lt"/>
              </a:rPr>
              <a:t>实了涅姆佐夫遇刺一事。享年</a:t>
            </a:r>
            <a:r>
              <a:rPr lang="en-US" altLang="zh-CN" sz="2000" dirty="0">
                <a:latin typeface="+mn-lt"/>
              </a:rPr>
              <a:t>55</a:t>
            </a:r>
            <a:r>
              <a:rPr lang="zh-CN" altLang="en-US" sz="2000" dirty="0">
                <a:latin typeface="+mn-lt"/>
              </a:rPr>
              <a:t>岁的涅姆佐夫曾</a:t>
            </a:r>
            <a:r>
              <a:rPr lang="zh-CN" altLang="en-US" sz="2000" dirty="0" smtClean="0">
                <a:latin typeface="+mn-lt"/>
              </a:rPr>
              <a:t>是</a:t>
            </a:r>
            <a:r>
              <a:rPr lang="zh-CN" altLang="en-US" sz="2000" b="1" dirty="0" smtClean="0">
                <a:solidFill>
                  <a:srgbClr val="7030A0"/>
                </a:solidFill>
                <a:latin typeface="+mn-lt"/>
              </a:rPr>
              <a:t>鲍</a:t>
            </a:r>
            <a:r>
              <a:rPr lang="zh-CN" altLang="en-US" sz="2000" b="1" dirty="0">
                <a:solidFill>
                  <a:srgbClr val="7030A0"/>
                </a:solidFill>
                <a:latin typeface="+mn-lt"/>
              </a:rPr>
              <a:t>里斯</a:t>
            </a:r>
            <a:r>
              <a:rPr lang="en-US" altLang="zh-CN" sz="2000" b="1" dirty="0">
                <a:solidFill>
                  <a:srgbClr val="7030A0"/>
                </a:solidFill>
                <a:latin typeface="+mn-lt"/>
              </a:rPr>
              <a:t>·N·</a:t>
            </a:r>
            <a:r>
              <a:rPr lang="zh-CN" altLang="en-US" sz="2000" b="1" dirty="0">
                <a:solidFill>
                  <a:srgbClr val="7030A0"/>
                </a:solidFill>
                <a:latin typeface="+mn-lt"/>
              </a:rPr>
              <a:t>叶利钦</a:t>
            </a:r>
            <a:r>
              <a:rPr lang="en-US" altLang="zh-CN" sz="2000" b="1" dirty="0">
                <a:solidFill>
                  <a:srgbClr val="7030A0"/>
                </a:solidFill>
                <a:latin typeface="+mn-lt"/>
              </a:rPr>
              <a:t>(Boris N. Yeltsin</a:t>
            </a:r>
            <a:r>
              <a:rPr lang="en-US" altLang="zh-CN" sz="2000" b="1" dirty="0" smtClean="0">
                <a:solidFill>
                  <a:srgbClr val="7030A0"/>
                </a:solidFill>
                <a:latin typeface="+mn-lt"/>
              </a:rPr>
              <a:t>)</a:t>
            </a:r>
            <a:r>
              <a:rPr lang="zh-CN" altLang="en-US" sz="2000" dirty="0" smtClean="0">
                <a:latin typeface="+mn-lt"/>
              </a:rPr>
              <a:t>的</a:t>
            </a:r>
            <a:r>
              <a:rPr lang="zh-CN" altLang="en-US" sz="2000" dirty="0">
                <a:latin typeface="+mn-lt"/>
              </a:rPr>
              <a:t>第一副总理，后参与组织反</a:t>
            </a:r>
            <a:r>
              <a:rPr lang="zh-CN" altLang="en-US" sz="2000" dirty="0" smtClean="0">
                <a:latin typeface="+mn-lt"/>
              </a:rPr>
              <a:t>对</a:t>
            </a:r>
            <a:r>
              <a:rPr lang="zh-CN" altLang="en-US" sz="2000" b="1" dirty="0" smtClean="0">
                <a:solidFill>
                  <a:srgbClr val="7030A0"/>
                </a:solidFill>
                <a:latin typeface="+mn-lt"/>
              </a:rPr>
              <a:t>弗</a:t>
            </a:r>
            <a:r>
              <a:rPr lang="zh-CN" altLang="en-US" sz="2000" b="1" dirty="0">
                <a:solidFill>
                  <a:srgbClr val="7030A0"/>
                </a:solidFill>
                <a:latin typeface="+mn-lt"/>
              </a:rPr>
              <a:t>拉基米尔</a:t>
            </a:r>
            <a:r>
              <a:rPr lang="en-US" altLang="zh-CN" sz="2000" b="1" dirty="0">
                <a:solidFill>
                  <a:srgbClr val="7030A0"/>
                </a:solidFill>
                <a:latin typeface="+mn-lt"/>
              </a:rPr>
              <a:t>·V·</a:t>
            </a:r>
            <a:r>
              <a:rPr lang="zh-CN" altLang="en-US" sz="2000" b="1" dirty="0">
                <a:solidFill>
                  <a:srgbClr val="7030A0"/>
                </a:solidFill>
                <a:latin typeface="+mn-lt"/>
              </a:rPr>
              <a:t>普京</a:t>
            </a:r>
            <a:r>
              <a:rPr lang="en-US" altLang="zh-CN" sz="2000" b="1" dirty="0">
                <a:solidFill>
                  <a:srgbClr val="7030A0"/>
                </a:solidFill>
                <a:latin typeface="+mn-lt"/>
              </a:rPr>
              <a:t>(Vladimir V. Putin</a:t>
            </a:r>
            <a:r>
              <a:rPr lang="en-US" altLang="zh-CN" sz="2000" b="1" dirty="0" smtClean="0">
                <a:solidFill>
                  <a:srgbClr val="7030A0"/>
                </a:solidFill>
                <a:latin typeface="+mn-lt"/>
              </a:rPr>
              <a:t>)</a:t>
            </a:r>
            <a:r>
              <a:rPr lang="zh-CN" altLang="en-US" sz="2000" dirty="0" smtClean="0">
                <a:latin typeface="+mn-lt"/>
              </a:rPr>
              <a:t>的</a:t>
            </a:r>
            <a:r>
              <a:rPr lang="zh-CN" altLang="en-US" sz="2000" dirty="0">
                <a:latin typeface="+mn-lt"/>
              </a:rPr>
              <a:t>示威活动。 </a:t>
            </a:r>
            <a:r>
              <a:rPr lang="zh-CN" altLang="en-US" sz="2000" b="1" dirty="0" smtClean="0">
                <a:solidFill>
                  <a:srgbClr val="7030A0"/>
                </a:solidFill>
                <a:latin typeface="+mn-lt"/>
              </a:rPr>
              <a:t>国</a:t>
            </a:r>
            <a:r>
              <a:rPr lang="zh-CN" altLang="en-US" sz="2000" b="1" dirty="0">
                <a:solidFill>
                  <a:srgbClr val="7030A0"/>
                </a:solidFill>
                <a:latin typeface="+mn-lt"/>
              </a:rPr>
              <a:t>际文传电讯社</a:t>
            </a:r>
            <a:r>
              <a:rPr lang="en-US" altLang="zh-CN" sz="2000" b="1" dirty="0">
                <a:solidFill>
                  <a:srgbClr val="7030A0"/>
                </a:solidFill>
                <a:latin typeface="+mn-lt"/>
              </a:rPr>
              <a:t>(Interfax</a:t>
            </a:r>
            <a:r>
              <a:rPr lang="en-US" altLang="zh-CN" sz="2000" b="1" dirty="0" smtClean="0">
                <a:solidFill>
                  <a:srgbClr val="7030A0"/>
                </a:solidFill>
                <a:latin typeface="+mn-lt"/>
              </a:rPr>
              <a:t>)</a:t>
            </a:r>
            <a:r>
              <a:rPr lang="zh-CN" altLang="en-US" sz="2000" dirty="0" smtClean="0">
                <a:latin typeface="+mn-lt"/>
              </a:rPr>
              <a:t>援</a:t>
            </a:r>
            <a:r>
              <a:rPr lang="zh-CN" altLang="en-US" sz="2000" dirty="0">
                <a:latin typeface="+mn-lt"/>
              </a:rPr>
              <a:t>引一名警方知情人士称，这似乎是一次买凶杀人。 本月早些时候，涅姆佐夫曾告</a:t>
            </a:r>
            <a:r>
              <a:rPr lang="zh-CN" altLang="en-US" sz="2000" dirty="0" smtClean="0">
                <a:latin typeface="+mn-lt"/>
              </a:rPr>
              <a:t>诉</a:t>
            </a:r>
            <a:r>
              <a:rPr lang="en-US" altLang="zh-CN" sz="2000" b="1" dirty="0" smtClean="0">
                <a:solidFill>
                  <a:srgbClr val="7030A0"/>
                </a:solidFill>
                <a:latin typeface="+mn-lt"/>
              </a:rPr>
              <a:t>《</a:t>
            </a:r>
            <a:r>
              <a:rPr lang="zh-CN" altLang="en-US" sz="2000" b="1" dirty="0">
                <a:solidFill>
                  <a:srgbClr val="7030A0"/>
                </a:solidFill>
                <a:latin typeface="+mn-lt"/>
              </a:rPr>
              <a:t>对话</a:t>
            </a:r>
            <a:r>
              <a:rPr lang="en-US" altLang="zh-CN" sz="2000" b="1" dirty="0">
                <a:solidFill>
                  <a:srgbClr val="7030A0"/>
                </a:solidFill>
                <a:latin typeface="+mn-lt"/>
              </a:rPr>
              <a:t>》(Sobesednik</a:t>
            </a:r>
            <a:r>
              <a:rPr lang="en-US" altLang="zh-CN" sz="2000" b="1" dirty="0" smtClean="0">
                <a:solidFill>
                  <a:srgbClr val="7030A0"/>
                </a:solidFill>
                <a:latin typeface="+mn-lt"/>
              </a:rPr>
              <a:t>)</a:t>
            </a:r>
            <a:r>
              <a:rPr lang="zh-CN" altLang="en-US" sz="2000" dirty="0" smtClean="0">
                <a:latin typeface="+mn-lt"/>
              </a:rPr>
              <a:t>杂</a:t>
            </a:r>
            <a:r>
              <a:rPr lang="zh-CN" altLang="en-US" sz="2000" dirty="0">
                <a:latin typeface="+mn-lt"/>
              </a:rPr>
              <a:t>志，他想过俄罗斯总</a:t>
            </a:r>
            <a:r>
              <a:rPr lang="zh-CN" altLang="en-US" sz="2000" dirty="0" smtClean="0">
                <a:latin typeface="+mn-lt"/>
              </a:rPr>
              <a:t>统</a:t>
            </a:r>
            <a:r>
              <a:rPr lang="zh-CN" altLang="en-US" sz="2000" b="1" dirty="0" smtClean="0">
                <a:solidFill>
                  <a:srgbClr val="7030A0"/>
                </a:solidFill>
                <a:latin typeface="+mn-lt"/>
              </a:rPr>
              <a:t>弗</a:t>
            </a:r>
            <a:r>
              <a:rPr lang="zh-CN" altLang="en-US" sz="2000" b="1" dirty="0">
                <a:solidFill>
                  <a:srgbClr val="7030A0"/>
                </a:solidFill>
                <a:latin typeface="+mn-lt"/>
              </a:rPr>
              <a:t>拉基米尔</a:t>
            </a:r>
            <a:r>
              <a:rPr lang="en-US" altLang="zh-CN" sz="2000" b="1" dirty="0">
                <a:solidFill>
                  <a:srgbClr val="7030A0"/>
                </a:solidFill>
                <a:latin typeface="+mn-lt"/>
              </a:rPr>
              <a:t>·V·</a:t>
            </a:r>
            <a:r>
              <a:rPr lang="zh-CN" altLang="en-US" sz="2000" b="1" dirty="0">
                <a:solidFill>
                  <a:srgbClr val="7030A0"/>
                </a:solidFill>
                <a:latin typeface="+mn-lt"/>
              </a:rPr>
              <a:t>普京</a:t>
            </a:r>
            <a:r>
              <a:rPr lang="en-US" altLang="zh-CN" sz="2000" b="1" dirty="0">
                <a:solidFill>
                  <a:srgbClr val="7030A0"/>
                </a:solidFill>
                <a:latin typeface="+mn-lt"/>
              </a:rPr>
              <a:t>(Vladimir V. </a:t>
            </a:r>
            <a:r>
              <a:rPr lang="en-US" altLang="zh-CN" sz="2000" b="1" dirty="0" smtClean="0">
                <a:solidFill>
                  <a:srgbClr val="7030A0"/>
                </a:solidFill>
                <a:latin typeface="+mn-lt"/>
              </a:rPr>
              <a:t>Putin)</a:t>
            </a:r>
            <a:r>
              <a:rPr lang="zh-CN" altLang="en-US" sz="2000" dirty="0" smtClean="0">
                <a:latin typeface="+mn-lt"/>
              </a:rPr>
              <a:t>可</a:t>
            </a:r>
            <a:r>
              <a:rPr lang="zh-CN" altLang="en-US" sz="2000" dirty="0">
                <a:latin typeface="+mn-lt"/>
              </a:rPr>
              <a:t>能会杀掉自己，不过，他似乎并没有把这个想法当回事。他说他的母亲比他忧虑的多。 </a:t>
            </a:r>
            <a:r>
              <a:rPr lang="en-US" altLang="zh-CN" sz="2000" dirty="0">
                <a:latin typeface="+mn-lt"/>
              </a:rPr>
              <a:t>2004</a:t>
            </a:r>
            <a:r>
              <a:rPr lang="zh-CN" altLang="en-US" sz="2000" dirty="0">
                <a:latin typeface="+mn-lt"/>
              </a:rPr>
              <a:t>年</a:t>
            </a:r>
            <a:r>
              <a:rPr lang="zh-CN" altLang="en-US" sz="2000" dirty="0" smtClean="0">
                <a:latin typeface="+mn-lt"/>
              </a:rPr>
              <a:t>，</a:t>
            </a:r>
            <a:r>
              <a:rPr lang="en-US" altLang="zh-CN" sz="2000" b="1" dirty="0" smtClean="0">
                <a:solidFill>
                  <a:srgbClr val="7030A0"/>
                </a:solidFill>
                <a:latin typeface="+mn-lt"/>
              </a:rPr>
              <a:t>《</a:t>
            </a:r>
            <a:r>
              <a:rPr lang="zh-CN" altLang="en-US" sz="2000" b="1" dirty="0">
                <a:solidFill>
                  <a:srgbClr val="7030A0"/>
                </a:solidFill>
                <a:latin typeface="+mn-lt"/>
              </a:rPr>
              <a:t>福布斯</a:t>
            </a:r>
            <a:r>
              <a:rPr lang="en-US" altLang="zh-CN" sz="2000" b="1" dirty="0">
                <a:solidFill>
                  <a:srgbClr val="7030A0"/>
                </a:solidFill>
                <a:latin typeface="+mn-lt"/>
              </a:rPr>
              <a:t>》(Forbes</a:t>
            </a:r>
            <a:r>
              <a:rPr lang="en-US" altLang="zh-CN" sz="2000" b="1" dirty="0" smtClean="0">
                <a:solidFill>
                  <a:srgbClr val="7030A0"/>
                </a:solidFill>
                <a:latin typeface="+mn-lt"/>
              </a:rPr>
              <a:t>)</a:t>
            </a:r>
            <a:r>
              <a:rPr lang="zh-CN" altLang="en-US" sz="2000" dirty="0" smtClean="0">
                <a:latin typeface="+mn-lt"/>
              </a:rPr>
              <a:t>杂</a:t>
            </a:r>
            <a:r>
              <a:rPr lang="zh-CN" altLang="en-US" sz="2000" dirty="0">
                <a:latin typeface="+mn-lt"/>
              </a:rPr>
              <a:t>志</a:t>
            </a:r>
            <a:r>
              <a:rPr lang="zh-CN" altLang="en-US" sz="2000" dirty="0" smtClean="0">
                <a:latin typeface="+mn-lt"/>
              </a:rPr>
              <a:t>的</a:t>
            </a:r>
            <a:r>
              <a:rPr lang="zh-CN" altLang="en-US" sz="2000" b="1" dirty="0" smtClean="0">
                <a:solidFill>
                  <a:srgbClr val="7030A0"/>
                </a:solidFill>
                <a:latin typeface="+mn-lt"/>
              </a:rPr>
              <a:t>保</a:t>
            </a:r>
            <a:r>
              <a:rPr lang="zh-CN" altLang="en-US" sz="2000" b="1" dirty="0">
                <a:solidFill>
                  <a:srgbClr val="7030A0"/>
                </a:solidFill>
                <a:latin typeface="+mn-lt"/>
              </a:rPr>
              <a:t>罗</a:t>
            </a:r>
            <a:r>
              <a:rPr lang="en-US" altLang="zh-CN" sz="2000" b="1" dirty="0">
                <a:solidFill>
                  <a:srgbClr val="7030A0"/>
                </a:solidFill>
                <a:latin typeface="+mn-lt"/>
              </a:rPr>
              <a:t>·</a:t>
            </a:r>
            <a:r>
              <a:rPr lang="zh-CN" altLang="en-US" sz="2000" b="1" dirty="0">
                <a:solidFill>
                  <a:srgbClr val="7030A0"/>
                </a:solidFill>
                <a:latin typeface="+mn-lt"/>
              </a:rPr>
              <a:t>克列布尼科夫</a:t>
            </a:r>
            <a:r>
              <a:rPr lang="en-US" altLang="zh-CN" sz="2000" b="1" dirty="0">
                <a:solidFill>
                  <a:srgbClr val="7030A0"/>
                </a:solidFill>
                <a:latin typeface="+mn-lt"/>
              </a:rPr>
              <a:t>(Paul Khlebnikov</a:t>
            </a:r>
            <a:r>
              <a:rPr lang="en-US" altLang="zh-CN" sz="2000" b="1" dirty="0" smtClean="0">
                <a:solidFill>
                  <a:srgbClr val="7030A0"/>
                </a:solidFill>
                <a:latin typeface="+mn-lt"/>
              </a:rPr>
              <a:t>)</a:t>
            </a:r>
            <a:r>
              <a:rPr lang="zh-CN" altLang="en-US" sz="2000" dirty="0" smtClean="0">
                <a:latin typeface="+mn-lt"/>
              </a:rPr>
              <a:t>遭</a:t>
            </a:r>
            <a:r>
              <a:rPr lang="zh-CN" altLang="en-US" sz="2000" dirty="0">
                <a:latin typeface="+mn-lt"/>
              </a:rPr>
              <a:t>枪击身亡；</a:t>
            </a:r>
            <a:r>
              <a:rPr lang="en-US" altLang="zh-CN" sz="2000" dirty="0">
                <a:latin typeface="+mn-lt"/>
              </a:rPr>
              <a:t>2006</a:t>
            </a:r>
            <a:r>
              <a:rPr lang="zh-CN" altLang="en-US" sz="2000" dirty="0">
                <a:latin typeface="+mn-lt"/>
              </a:rPr>
              <a:t>年，以反对车臣 战争的激烈论战而闻名</a:t>
            </a:r>
            <a:r>
              <a:rPr lang="zh-CN" altLang="en-US" sz="2000" dirty="0" smtClean="0">
                <a:latin typeface="+mn-lt"/>
              </a:rPr>
              <a:t>的</a:t>
            </a:r>
            <a:r>
              <a:rPr lang="zh-CN" altLang="en-US" sz="2000" b="1" dirty="0" smtClean="0">
                <a:solidFill>
                  <a:srgbClr val="7030A0"/>
                </a:solidFill>
                <a:latin typeface="+mn-lt"/>
              </a:rPr>
              <a:t>安</a:t>
            </a:r>
            <a:r>
              <a:rPr lang="zh-CN" altLang="en-US" sz="2000" b="1" dirty="0">
                <a:solidFill>
                  <a:srgbClr val="7030A0"/>
                </a:solidFill>
                <a:latin typeface="+mn-lt"/>
              </a:rPr>
              <a:t>娜</a:t>
            </a:r>
            <a:r>
              <a:rPr lang="en-US" altLang="zh-CN" sz="2000" b="1" dirty="0">
                <a:solidFill>
                  <a:srgbClr val="7030A0"/>
                </a:solidFill>
                <a:latin typeface="+mn-lt"/>
              </a:rPr>
              <a:t>·</a:t>
            </a:r>
            <a:r>
              <a:rPr lang="zh-CN" altLang="en-US" sz="2000" b="1" dirty="0">
                <a:solidFill>
                  <a:srgbClr val="7030A0"/>
                </a:solidFill>
                <a:latin typeface="+mn-lt"/>
              </a:rPr>
              <a:t>波利特科夫斯卡娅</a:t>
            </a:r>
            <a:r>
              <a:rPr lang="en-US" altLang="zh-CN" sz="2000" b="1" dirty="0">
                <a:solidFill>
                  <a:srgbClr val="7030A0"/>
                </a:solidFill>
                <a:latin typeface="+mn-lt"/>
              </a:rPr>
              <a:t>(Anna Politkovskaya</a:t>
            </a:r>
            <a:r>
              <a:rPr lang="en-US" altLang="zh-CN" sz="2000" b="1" dirty="0" smtClean="0">
                <a:solidFill>
                  <a:srgbClr val="7030A0"/>
                </a:solidFill>
                <a:latin typeface="+mn-lt"/>
              </a:rPr>
              <a:t>)</a:t>
            </a:r>
            <a:r>
              <a:rPr lang="zh-CN" altLang="en-US" sz="2000" dirty="0" smtClean="0">
                <a:latin typeface="+mn-lt"/>
              </a:rPr>
              <a:t>遭</a:t>
            </a:r>
            <a:r>
              <a:rPr lang="zh-CN" altLang="en-US" sz="2000" dirty="0">
                <a:latin typeface="+mn-lt"/>
              </a:rPr>
              <a:t>到枪杀。</a:t>
            </a:r>
            <a:r>
              <a:rPr lang="en-US" altLang="zh-CN" sz="2000" dirty="0">
                <a:latin typeface="+mn-lt"/>
              </a:rPr>
              <a:t>2009</a:t>
            </a:r>
            <a:r>
              <a:rPr lang="zh-CN" altLang="en-US" sz="2000" dirty="0">
                <a:latin typeface="+mn-lt"/>
              </a:rPr>
              <a:t>年</a:t>
            </a:r>
            <a:r>
              <a:rPr lang="zh-CN" altLang="en-US" sz="2000" dirty="0" smtClean="0">
                <a:latin typeface="+mn-lt"/>
              </a:rPr>
              <a:t>，</a:t>
            </a:r>
            <a:r>
              <a:rPr lang="zh-CN" altLang="en-US" sz="2000" b="1" dirty="0" smtClean="0">
                <a:solidFill>
                  <a:srgbClr val="7030A0"/>
                </a:solidFill>
                <a:latin typeface="+mn-lt"/>
              </a:rPr>
              <a:t>纳</a:t>
            </a:r>
            <a:r>
              <a:rPr lang="zh-CN" altLang="en-US" sz="2000" b="1" dirty="0">
                <a:solidFill>
                  <a:srgbClr val="7030A0"/>
                </a:solidFill>
                <a:latin typeface="+mn-lt"/>
              </a:rPr>
              <a:t>塔利娅</a:t>
            </a:r>
            <a:r>
              <a:rPr lang="en-US" altLang="zh-CN" sz="2000" b="1" dirty="0">
                <a:solidFill>
                  <a:srgbClr val="7030A0"/>
                </a:solidFill>
                <a:latin typeface="+mn-lt"/>
              </a:rPr>
              <a:t>·</a:t>
            </a:r>
            <a:r>
              <a:rPr lang="zh-CN" altLang="en-US" sz="2000" b="1" dirty="0">
                <a:solidFill>
                  <a:srgbClr val="7030A0"/>
                </a:solidFill>
                <a:latin typeface="+mn-lt"/>
              </a:rPr>
              <a:t>埃斯蒂米洛娃</a:t>
            </a:r>
            <a:r>
              <a:rPr lang="en-US" altLang="zh-CN" sz="2000" b="1" dirty="0">
                <a:solidFill>
                  <a:srgbClr val="7030A0"/>
                </a:solidFill>
                <a:latin typeface="+mn-lt"/>
              </a:rPr>
              <a:t>(Natalya Estemirova</a:t>
            </a:r>
            <a:r>
              <a:rPr lang="en-US" altLang="zh-CN" sz="2000" b="1" dirty="0" smtClean="0">
                <a:solidFill>
                  <a:srgbClr val="7030A0"/>
                </a:solidFill>
                <a:latin typeface="+mn-lt"/>
              </a:rPr>
              <a:t>)</a:t>
            </a:r>
            <a:r>
              <a:rPr lang="zh-CN" altLang="en-US" sz="2000" dirty="0" smtClean="0">
                <a:latin typeface="+mn-lt"/>
              </a:rPr>
              <a:t>在</a:t>
            </a:r>
            <a:r>
              <a:rPr lang="zh-CN" altLang="en-US" sz="2000" dirty="0">
                <a:latin typeface="+mn-lt"/>
              </a:rPr>
              <a:t>北高加索遭遇绑架，并被枪击身亡</a:t>
            </a:r>
            <a:r>
              <a:rPr lang="zh-CN" altLang="en-US" sz="2000" dirty="0" smtClean="0">
                <a:latin typeface="+mn-lt"/>
              </a:rPr>
              <a:t>。</a:t>
            </a:r>
            <a:endParaRPr lang="en-US" altLang="zh-CN" sz="2000" dirty="0" smtClean="0">
              <a:latin typeface="+mn-lt"/>
            </a:endParaRPr>
          </a:p>
          <a:p>
            <a:r>
              <a:rPr lang="en-US" sz="2000" dirty="0" smtClean="0">
                <a:latin typeface="+mn-lt"/>
              </a:rPr>
              <a:t>Parenthesis translation mining (Lin et al., 2008, Ji et al., 2009)</a:t>
            </a:r>
          </a:p>
        </p:txBody>
      </p:sp>
      <p:sp>
        <p:nvSpPr>
          <p:cNvPr id="7" name="Title 1"/>
          <p:cNvSpPr>
            <a:spLocks noGrp="1"/>
          </p:cNvSpPr>
          <p:nvPr>
            <p:ph type="title"/>
          </p:nvPr>
        </p:nvSpPr>
        <p:spPr>
          <a:xfrm>
            <a:off x="304800" y="-204012"/>
            <a:ext cx="8229600" cy="1143000"/>
          </a:xfrm>
        </p:spPr>
        <p:txBody>
          <a:bodyPr>
            <a:noAutofit/>
          </a:bodyPr>
          <a:lstStyle/>
          <a:p>
            <a:pPr>
              <a:defRPr/>
            </a:pPr>
            <a:r>
              <a:rPr lang="en-US" dirty="0" smtClean="0">
                <a:ea typeface="+mj-ea"/>
              </a:rPr>
              <a:t>Name Translation Mining</a:t>
            </a:r>
            <a:endParaRPr lang="en-US" dirty="0">
              <a:ea typeface="+mj-ea"/>
            </a:endParaRPr>
          </a:p>
        </p:txBody>
      </p:sp>
    </p:spTree>
    <p:extLst>
      <p:ext uri="{BB962C8B-B14F-4D97-AF65-F5344CB8AC3E}">
        <p14:creationId xmlns:p14="http://schemas.microsoft.com/office/powerpoint/2010/main" val="204326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33</a:t>
            </a:fld>
            <a:r>
              <a:rPr lang="en-US" altLang="zh-CN" sz="1200" dirty="0" smtClean="0">
                <a:solidFill>
                  <a:srgbClr val="000000"/>
                </a:solidFill>
                <a:latin typeface="SimSun" pitchFamily="2" charset="-122"/>
                <a:ea typeface="SimSun" pitchFamily="2" charset="-122"/>
                <a:cs typeface="Arial" charset="0"/>
              </a:rPr>
              <a:t> </a:t>
            </a:r>
          </a:p>
        </p:txBody>
      </p:sp>
      <p:sp>
        <p:nvSpPr>
          <p:cNvPr id="3" name="Content Placeholder 2"/>
          <p:cNvSpPr>
            <a:spLocks noGrp="1"/>
          </p:cNvSpPr>
          <p:nvPr>
            <p:ph idx="1"/>
          </p:nvPr>
        </p:nvSpPr>
        <p:spPr>
          <a:xfrm>
            <a:off x="117517" y="838200"/>
            <a:ext cx="9055512" cy="5001419"/>
          </a:xfrm>
        </p:spPr>
        <p:txBody>
          <a:bodyPr/>
          <a:lstStyle/>
          <a:p>
            <a:r>
              <a:rPr lang="en-US" sz="2200" dirty="0" smtClean="0"/>
              <a:t>Fine-grained </a:t>
            </a:r>
            <a:r>
              <a:rPr lang="en-US" sz="2200" dirty="0"/>
              <a:t>Entity Typing and </a:t>
            </a:r>
            <a:r>
              <a:rPr lang="en-US" sz="2200" dirty="0" smtClean="0"/>
              <a:t>Discovery (RPI, Liberal IE, Hong et al., 2015)</a:t>
            </a:r>
          </a:p>
          <a:p>
            <a:endParaRPr lang="en-US" sz="2200" dirty="0"/>
          </a:p>
          <a:p>
            <a:endParaRPr lang="en-US" sz="2200" dirty="0" smtClean="0"/>
          </a:p>
          <a:p>
            <a:endParaRPr lang="en-US" sz="2200" dirty="0"/>
          </a:p>
          <a:p>
            <a:endParaRPr lang="en-US" sz="2200" dirty="0" smtClean="0"/>
          </a:p>
          <a:p>
            <a:r>
              <a:rPr lang="en-US" sz="2200" dirty="0" smtClean="0"/>
              <a:t>Move to a new incident language</a:t>
            </a:r>
          </a:p>
          <a:p>
            <a:pPr lvl="1"/>
            <a:r>
              <a:rPr lang="en-US" sz="2000" dirty="0" smtClean="0"/>
              <a:t>IBM (Sil </a:t>
            </a:r>
            <a:r>
              <a:rPr lang="en-US" sz="2000" dirty="0"/>
              <a:t>and Florian, 2015) trained </a:t>
            </a:r>
            <a:r>
              <a:rPr lang="en-US" sz="2000" dirty="0" smtClean="0"/>
              <a:t>a universal linker </a:t>
            </a:r>
            <a:r>
              <a:rPr lang="en-US" sz="2000" dirty="0"/>
              <a:t>from English </a:t>
            </a:r>
            <a:r>
              <a:rPr lang="en-US" sz="2000" dirty="0" smtClean="0"/>
              <a:t>Wikipedia</a:t>
            </a:r>
          </a:p>
          <a:p>
            <a:pPr lvl="1"/>
            <a:r>
              <a:rPr lang="en-US" sz="2000" dirty="0" smtClean="0"/>
              <a:t>RPI Liberal IE (Hong et al., 2015) to build EDL for a surprise language overnight</a:t>
            </a:r>
          </a:p>
          <a:p>
            <a:endParaRPr lang="en-US" sz="2200" dirty="0" smtClean="0"/>
          </a:p>
          <a:p>
            <a:pPr lvl="1"/>
            <a:endParaRPr lang="en-US" sz="2000" dirty="0"/>
          </a:p>
        </p:txBody>
      </p:sp>
      <p:sp>
        <p:nvSpPr>
          <p:cNvPr id="7" name="Title 1"/>
          <p:cNvSpPr>
            <a:spLocks noGrp="1"/>
          </p:cNvSpPr>
          <p:nvPr>
            <p:ph type="title"/>
          </p:nvPr>
        </p:nvSpPr>
        <p:spPr>
          <a:xfrm>
            <a:off x="304800" y="-204012"/>
            <a:ext cx="8763000" cy="1143000"/>
          </a:xfrm>
        </p:spPr>
        <p:txBody>
          <a:bodyPr>
            <a:noAutofit/>
          </a:bodyPr>
          <a:lstStyle/>
          <a:p>
            <a:pPr>
              <a:defRPr/>
            </a:pPr>
            <a:r>
              <a:rPr lang="en-US" dirty="0" smtClean="0">
                <a:ea typeface="+mj-ea"/>
              </a:rPr>
              <a:t>Portability </a:t>
            </a:r>
            <a:r>
              <a:rPr lang="en-US" dirty="0">
                <a:ea typeface="+mj-ea"/>
              </a:rPr>
              <a:t>for a </a:t>
            </a:r>
            <a:r>
              <a:rPr lang="en-US" dirty="0" smtClean="0">
                <a:ea typeface="+mj-ea"/>
              </a:rPr>
              <a:t>New Type or a New </a:t>
            </a:r>
            <a:r>
              <a:rPr lang="en-US" dirty="0">
                <a:ea typeface="+mj-ea"/>
              </a:rPr>
              <a:t>Language</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29" y="1218675"/>
            <a:ext cx="8991600" cy="163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screenmodifi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3937002"/>
            <a:ext cx="5143972" cy="2879685"/>
          </a:xfrm>
          <a:prstGeom prst="rect">
            <a:avLst/>
          </a:prstGeom>
        </p:spPr>
      </p:pic>
    </p:spTree>
    <p:extLst>
      <p:ext uri="{BB962C8B-B14F-4D97-AF65-F5344CB8AC3E}">
        <p14:creationId xmlns:p14="http://schemas.microsoft.com/office/powerpoint/2010/main" val="194400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34</a:t>
            </a:fld>
            <a:r>
              <a:rPr lang="en-US" altLang="zh-CN" sz="1200" dirty="0" smtClean="0">
                <a:solidFill>
                  <a:srgbClr val="000000"/>
                </a:solidFill>
                <a:latin typeface="SimSun" pitchFamily="2" charset="-122"/>
                <a:ea typeface="SimSun" pitchFamily="2" charset="-122"/>
                <a:cs typeface="Arial"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470969"/>
            <a:ext cx="4762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304800" y="1066800"/>
            <a:ext cx="9144000" cy="1082675"/>
          </a:xfrm>
        </p:spPr>
        <p:txBody>
          <a:bodyPr/>
          <a:lstStyle/>
          <a:p>
            <a:pPr>
              <a:defRPr/>
            </a:pPr>
            <a:r>
              <a:rPr lang="en-US" dirty="0" smtClean="0"/>
              <a:t>Remaining Challenges</a:t>
            </a:r>
            <a:endParaRPr lang="en-US" dirty="0"/>
          </a:p>
        </p:txBody>
      </p:sp>
    </p:spTree>
    <p:extLst>
      <p:ext uri="{BB962C8B-B14F-4D97-AF65-F5344CB8AC3E}">
        <p14:creationId xmlns:p14="http://schemas.microsoft.com/office/powerpoint/2010/main" val="1263419113"/>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180716"/>
            <a:ext cx="8767348" cy="1141413"/>
          </a:xfrm>
        </p:spPr>
        <p:txBody>
          <a:bodyPr lIns="0" tIns="0" rIns="0" bIns="0"/>
          <a:lstStyle/>
          <a:p>
            <a:pPr lvl="1">
              <a:defRPr/>
            </a:pPr>
            <a:r>
              <a:rPr lang="en-US" altLang="zh-CN" sz="2800" dirty="0" smtClean="0"/>
              <a:t>Mention Extraction</a:t>
            </a:r>
            <a:r>
              <a:rPr lang="en-US" altLang="zh-CN" sz="2800" dirty="0"/>
              <a:t>: OOV Mention Identification</a:t>
            </a:r>
            <a:endParaRPr altLang="zh-CN" sz="2000" dirty="0"/>
          </a:p>
        </p:txBody>
      </p:sp>
      <p:sp>
        <p:nvSpPr>
          <p:cNvPr id="9" name="Content Placeholder 2"/>
          <p:cNvSpPr>
            <a:spLocks noGrp="1"/>
          </p:cNvSpPr>
          <p:nvPr>
            <p:ph idx="1"/>
          </p:nvPr>
        </p:nvSpPr>
        <p:spPr>
          <a:xfrm>
            <a:off x="337278" y="708353"/>
            <a:ext cx="8229600" cy="5001419"/>
          </a:xfrm>
        </p:spPr>
        <p:txBody>
          <a:bodyPr/>
          <a:lstStyle/>
          <a:p>
            <a:r>
              <a:rPr lang="en-US" altLang="zh-CN" dirty="0" smtClean="0">
                <a:sym typeface="Tahoma" pitchFamily="34" charset="0"/>
              </a:rPr>
              <a:t>Informal Nominals</a:t>
            </a:r>
          </a:p>
          <a:p>
            <a:pPr lvl="1"/>
            <a:r>
              <a:rPr lang="en-US" altLang="zh-CN" i="1" dirty="0" smtClean="0">
                <a:sym typeface="Tahoma" pitchFamily="34" charset="0"/>
              </a:rPr>
              <a:t>OK</a:t>
            </a:r>
            <a:r>
              <a:rPr lang="en-US" altLang="zh-CN" i="1" dirty="0">
                <a:sym typeface="Tahoma" pitchFamily="34" charset="0"/>
              </a:rPr>
              <a:t>, what in cheney's background makes you think he's the </a:t>
            </a:r>
            <a:r>
              <a:rPr lang="en-US" altLang="zh-CN" b="1" i="1" dirty="0" smtClean="0">
                <a:sym typeface="Tahoma" pitchFamily="34" charset="0"/>
              </a:rPr>
              <a:t>puppeteer</a:t>
            </a:r>
            <a:r>
              <a:rPr lang="en-US" altLang="zh-CN" i="1" dirty="0" smtClean="0">
                <a:sym typeface="Tahoma" pitchFamily="34" charset="0"/>
              </a:rPr>
              <a:t> </a:t>
            </a:r>
            <a:r>
              <a:rPr lang="en-US" altLang="zh-CN" i="1" dirty="0">
                <a:sym typeface="Tahoma" pitchFamily="34" charset="0"/>
              </a:rPr>
              <a:t>and bush is the puppet</a:t>
            </a:r>
            <a:r>
              <a:rPr lang="en-US" altLang="zh-CN" i="1" dirty="0" smtClean="0">
                <a:sym typeface="Tahoma" pitchFamily="34" charset="0"/>
              </a:rPr>
              <a:t>?</a:t>
            </a:r>
          </a:p>
          <a:p>
            <a:pPr lvl="1"/>
            <a:r>
              <a:rPr lang="en-US" altLang="zh-CN" i="1" dirty="0" smtClean="0">
                <a:sym typeface="Tahoma" pitchFamily="34" charset="0"/>
              </a:rPr>
              <a:t>Kenyan </a:t>
            </a:r>
            <a:r>
              <a:rPr lang="en-US" altLang="zh-CN" i="1" dirty="0">
                <a:sym typeface="Tahoma" pitchFamily="34" charset="0"/>
              </a:rPr>
              <a:t>enyan authorities also put a </a:t>
            </a:r>
            <a:r>
              <a:rPr lang="en-US" altLang="zh-CN" i="1" dirty="0" smtClean="0">
                <a:sym typeface="Tahoma" pitchFamily="34" charset="0"/>
              </a:rPr>
              <a:t>$</a:t>
            </a:r>
            <a:r>
              <a:rPr lang="en-US" altLang="zh-CN" i="1" dirty="0">
                <a:sym typeface="Tahoma" pitchFamily="34" charset="0"/>
              </a:rPr>
              <a:t>220,000 (200,000 euro) bounty on the head of the alleged </a:t>
            </a:r>
            <a:r>
              <a:rPr lang="en-US" altLang="zh-CN" b="1" i="1" dirty="0" smtClean="0">
                <a:sym typeface="Tahoma" pitchFamily="34" charset="0"/>
              </a:rPr>
              <a:t>mastermind</a:t>
            </a:r>
            <a:r>
              <a:rPr lang="en-US" altLang="zh-CN" i="1" dirty="0" smtClean="0">
                <a:sym typeface="Tahoma" pitchFamily="34" charset="0"/>
              </a:rPr>
              <a:t> </a:t>
            </a:r>
            <a:r>
              <a:rPr lang="en-US" altLang="zh-CN" i="1" dirty="0">
                <a:sym typeface="Tahoma" pitchFamily="34" charset="0"/>
              </a:rPr>
              <a:t>of the attack, Mohamed Mohamud, - also known as Dulyadin Gamadhere - who is believed to be in Somilia</a:t>
            </a:r>
            <a:r>
              <a:rPr lang="en-US" altLang="zh-CN" i="1" dirty="0" smtClean="0">
                <a:sym typeface="Tahoma" pitchFamily="34" charset="0"/>
              </a:rPr>
              <a:t>.</a:t>
            </a:r>
          </a:p>
          <a:p>
            <a:r>
              <a:rPr lang="en-US" altLang="zh-CN" dirty="0" smtClean="0">
                <a:sym typeface="Tahoma" pitchFamily="34" charset="0"/>
              </a:rPr>
              <a:t>Abbreviations</a:t>
            </a:r>
          </a:p>
          <a:p>
            <a:pPr lvl="1"/>
            <a:r>
              <a:rPr lang="en-US" altLang="zh-CN" i="1" dirty="0" smtClean="0">
                <a:sym typeface="Tahoma" pitchFamily="34" charset="0"/>
              </a:rPr>
              <a:t>Even </a:t>
            </a:r>
            <a:r>
              <a:rPr lang="en-US" altLang="zh-CN" i="1" dirty="0">
                <a:sym typeface="Tahoma" pitchFamily="34" charset="0"/>
              </a:rPr>
              <a:t>the Bush family knew </a:t>
            </a:r>
            <a:r>
              <a:rPr lang="en-US" altLang="zh-CN" b="1" i="1" dirty="0">
                <a:sym typeface="Tahoma" pitchFamily="34" charset="0"/>
              </a:rPr>
              <a:t>W</a:t>
            </a:r>
            <a:r>
              <a:rPr lang="en-US" altLang="zh-CN" i="1" dirty="0">
                <a:sym typeface="Tahoma" pitchFamily="34" charset="0"/>
              </a:rPr>
              <a:t> needed help moving his lips</a:t>
            </a:r>
            <a:r>
              <a:rPr lang="en-US" altLang="zh-CN" i="1" dirty="0" smtClean="0">
                <a:sym typeface="Tahoma" pitchFamily="34" charset="0"/>
              </a:rPr>
              <a:t>.</a:t>
            </a:r>
          </a:p>
          <a:p>
            <a:r>
              <a:rPr lang="en-US" altLang="zh-CN" dirty="0" smtClean="0">
                <a:sym typeface="Tahoma" pitchFamily="34" charset="0"/>
              </a:rPr>
              <a:t>Names </a:t>
            </a:r>
            <a:r>
              <a:rPr lang="en-US" altLang="zh-CN" dirty="0">
                <a:sym typeface="Tahoma" pitchFamily="34" charset="0"/>
              </a:rPr>
              <a:t>embedded in </a:t>
            </a:r>
            <a:r>
              <a:rPr lang="en-US" altLang="zh-CN" dirty="0" smtClean="0">
                <a:sym typeface="Tahoma" pitchFamily="34" charset="0"/>
              </a:rPr>
              <a:t>URLs and Posters</a:t>
            </a:r>
          </a:p>
          <a:p>
            <a:pPr lvl="1"/>
            <a:r>
              <a:rPr lang="en-US" altLang="zh-CN" dirty="0" smtClean="0">
                <a:sym typeface="Tahoma" pitchFamily="34" charset="0"/>
                <a:hlinkClick r:id="rId3"/>
              </a:rPr>
              <a:t>http</a:t>
            </a:r>
            <a:r>
              <a:rPr lang="en-US" altLang="zh-CN" dirty="0">
                <a:sym typeface="Tahoma" pitchFamily="34" charset="0"/>
                <a:hlinkClick r:id="rId3"/>
              </a:rPr>
              <a:t>://</a:t>
            </a:r>
            <a:r>
              <a:rPr lang="en-US" altLang="zh-CN" dirty="0" smtClean="0">
                <a:sym typeface="Tahoma" pitchFamily="34" charset="0"/>
                <a:hlinkClick r:id="rId3"/>
              </a:rPr>
              <a:t>news.yahoo.com/liberal-israelis-</a:t>
            </a:r>
            <a:r>
              <a:rPr lang="en-US" altLang="zh-CN" b="1" dirty="0" smtClean="0">
                <a:sym typeface="Tahoma" pitchFamily="34" charset="0"/>
                <a:hlinkClick r:id="rId3"/>
              </a:rPr>
              <a:t>netanyahus</a:t>
            </a:r>
            <a:r>
              <a:rPr lang="en-US" altLang="zh-CN" dirty="0" smtClean="0">
                <a:sym typeface="Tahoma" pitchFamily="34" charset="0"/>
                <a:hlinkClick r:id="rId3"/>
              </a:rPr>
              <a:t>-win-reality-check-115401998.html</a:t>
            </a:r>
            <a:endParaRPr lang="en-US" altLang="zh-CN" dirty="0" smtClean="0">
              <a:sym typeface="Tahoma" pitchFamily="34" charset="0"/>
            </a:endParaRPr>
          </a:p>
          <a:p>
            <a:pPr lvl="1"/>
            <a:r>
              <a:rPr lang="en-US" altLang="zh-CN" dirty="0" smtClean="0">
                <a:sym typeface="Tahoma" pitchFamily="34" charset="0"/>
              </a:rPr>
              <a:t>Remove this requirement in KBP2016?</a:t>
            </a:r>
          </a:p>
          <a:p>
            <a:pPr lvl="1"/>
            <a:r>
              <a:rPr lang="en-US" altLang="zh-CN" dirty="0" smtClean="0">
                <a:sym typeface="Tahoma" pitchFamily="34" charset="0"/>
              </a:rPr>
              <a:t>Clearer definition of nested mentions (IBM’s talk)</a:t>
            </a:r>
          </a:p>
          <a:p>
            <a:endParaRPr lang="en-US" altLang="zh-CN" dirty="0">
              <a:sym typeface="Tahoma" pitchFamily="34" charset="0"/>
            </a:endParaRPr>
          </a:p>
        </p:txBody>
      </p:sp>
    </p:spTree>
    <p:extLst>
      <p:ext uri="{BB962C8B-B14F-4D97-AF65-F5344CB8AC3E}">
        <p14:creationId xmlns:p14="http://schemas.microsoft.com/office/powerpoint/2010/main" val="357245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180716"/>
            <a:ext cx="8767348" cy="1141413"/>
          </a:xfrm>
        </p:spPr>
        <p:txBody>
          <a:bodyPr lIns="0" tIns="0" rIns="0" bIns="0"/>
          <a:lstStyle/>
          <a:p>
            <a:pPr lvl="1">
              <a:defRPr/>
            </a:pPr>
            <a:r>
              <a:rPr lang="en-US" altLang="zh-CN" sz="2800" dirty="0" smtClean="0"/>
              <a:t>Mention Extraction</a:t>
            </a:r>
            <a:r>
              <a:rPr lang="en-US" altLang="zh-CN" sz="2800" dirty="0"/>
              <a:t>: OOV Mention Identification</a:t>
            </a:r>
            <a:endParaRPr altLang="zh-CN" sz="2000" dirty="0"/>
          </a:p>
        </p:txBody>
      </p:sp>
      <p:sp>
        <p:nvSpPr>
          <p:cNvPr id="9" name="Content Placeholder 2"/>
          <p:cNvSpPr>
            <a:spLocks noGrp="1"/>
          </p:cNvSpPr>
          <p:nvPr>
            <p:ph idx="1"/>
          </p:nvPr>
        </p:nvSpPr>
        <p:spPr>
          <a:xfrm>
            <a:off x="337278" y="708353"/>
            <a:ext cx="8229600" cy="5001419"/>
          </a:xfrm>
        </p:spPr>
        <p:txBody>
          <a:bodyPr/>
          <a:lstStyle/>
          <a:p>
            <a:r>
              <a:rPr lang="en-US" altLang="zh-CN" dirty="0" smtClean="0">
                <a:sym typeface="Tahoma" pitchFamily="34" charset="0"/>
              </a:rPr>
              <a:t>Code-switch</a:t>
            </a:r>
          </a:p>
          <a:p>
            <a:pPr lvl="1"/>
            <a:r>
              <a:rPr lang="en-US" altLang="zh-CN" sz="2000" b="1" i="1" dirty="0" smtClean="0">
                <a:sym typeface="Tahoma" pitchFamily="34" charset="0"/>
              </a:rPr>
              <a:t>Dahabshiil</a:t>
            </a:r>
            <a:r>
              <a:rPr lang="zh-CN" altLang="en-US" sz="2000" i="1" dirty="0">
                <a:sym typeface="Tahoma" pitchFamily="34" charset="0"/>
              </a:rPr>
              <a:t>就是名单上一家汇款公司，它的业务涉及整个非洲之角地</a:t>
            </a:r>
            <a:r>
              <a:rPr lang="zh-CN" altLang="en-US" sz="2000" i="1" dirty="0" smtClean="0">
                <a:sym typeface="Tahoma" pitchFamily="34" charset="0"/>
              </a:rPr>
              <a:t>区。</a:t>
            </a:r>
            <a:endParaRPr lang="en-US" altLang="zh-CN" sz="2000" i="1" dirty="0">
              <a:sym typeface="Tahoma" pitchFamily="34" charset="0"/>
            </a:endParaRPr>
          </a:p>
          <a:p>
            <a:r>
              <a:rPr lang="en-US" altLang="zh-CN" dirty="0">
                <a:sym typeface="Tahoma" pitchFamily="34" charset="0"/>
              </a:rPr>
              <a:t> </a:t>
            </a:r>
            <a:r>
              <a:rPr lang="en-US" altLang="zh-CN" dirty="0" smtClean="0">
                <a:sym typeface="Tahoma" pitchFamily="34" charset="0"/>
              </a:rPr>
              <a:t>Ancient entities</a:t>
            </a:r>
          </a:p>
          <a:p>
            <a:pPr lvl="1"/>
            <a:r>
              <a:rPr lang="zh-CN" altLang="en-US" sz="2000" i="1" dirty="0" smtClean="0">
                <a:sym typeface="Tahoma" pitchFamily="34" charset="0"/>
              </a:rPr>
              <a:t>详</a:t>
            </a:r>
            <a:r>
              <a:rPr lang="zh-CN" altLang="en-US" sz="2000" i="1" dirty="0">
                <a:sym typeface="Tahoma" pitchFamily="34" charset="0"/>
              </a:rPr>
              <a:t>细解释：出处及演变“革命”一词的古义是变革天命，最早见于</a:t>
            </a:r>
            <a:r>
              <a:rPr lang="en-US" altLang="zh-CN" sz="2000" i="1" dirty="0">
                <a:sym typeface="Tahoma" pitchFamily="34" charset="0"/>
              </a:rPr>
              <a:t>《</a:t>
            </a:r>
            <a:r>
              <a:rPr lang="zh-CN" altLang="en-US" sz="2000" i="1" dirty="0">
                <a:sym typeface="Tahoma" pitchFamily="34" charset="0"/>
              </a:rPr>
              <a:t>周易</a:t>
            </a:r>
            <a:r>
              <a:rPr lang="en-US" altLang="zh-CN" sz="2000" i="1" dirty="0">
                <a:sym typeface="Tahoma" pitchFamily="34" charset="0"/>
              </a:rPr>
              <a:t>·</a:t>
            </a:r>
            <a:r>
              <a:rPr lang="zh-CN" altLang="en-US" sz="2000" i="1" dirty="0">
                <a:sym typeface="Tahoma" pitchFamily="34" charset="0"/>
              </a:rPr>
              <a:t>革卦</a:t>
            </a:r>
            <a:r>
              <a:rPr lang="en-US" altLang="zh-CN" sz="2000" i="1" dirty="0">
                <a:sym typeface="Tahoma" pitchFamily="34" charset="0"/>
              </a:rPr>
              <a:t>·</a:t>
            </a:r>
            <a:r>
              <a:rPr lang="zh-CN" altLang="en-US" sz="2000" i="1" dirty="0">
                <a:sym typeface="Tahoma" pitchFamily="34" charset="0"/>
              </a:rPr>
              <a:t>彖传</a:t>
            </a:r>
            <a:r>
              <a:rPr lang="en-US" altLang="zh-CN" sz="2000" i="1" dirty="0">
                <a:sym typeface="Tahoma" pitchFamily="34" charset="0"/>
              </a:rPr>
              <a:t>》</a:t>
            </a:r>
            <a:r>
              <a:rPr lang="zh-CN" altLang="en-US" sz="2000" i="1" dirty="0">
                <a:sym typeface="Tahoma" pitchFamily="34" charset="0"/>
              </a:rPr>
              <a:t>：“天地革而四时成</a:t>
            </a:r>
            <a:r>
              <a:rPr lang="zh-CN" altLang="en-US" sz="2000" i="1" dirty="0" smtClean="0">
                <a:sym typeface="Tahoma" pitchFamily="34" charset="0"/>
              </a:rPr>
              <a:t>，</a:t>
            </a:r>
            <a:r>
              <a:rPr lang="zh-CN" altLang="en-US" sz="2000" b="1" i="1" dirty="0" smtClean="0">
                <a:sym typeface="Tahoma" pitchFamily="34" charset="0"/>
              </a:rPr>
              <a:t>汤武</a:t>
            </a:r>
            <a:r>
              <a:rPr lang="zh-CN" altLang="en-US" sz="2000" i="1" dirty="0" smtClean="0">
                <a:sym typeface="Tahoma" pitchFamily="34" charset="0"/>
              </a:rPr>
              <a:t>革</a:t>
            </a:r>
            <a:r>
              <a:rPr lang="zh-CN" altLang="en-US" sz="2000" i="1" dirty="0">
                <a:sym typeface="Tahoma" pitchFamily="34" charset="0"/>
              </a:rPr>
              <a:t>命，顺乎天而应乎</a:t>
            </a:r>
            <a:r>
              <a:rPr lang="zh-CN" altLang="en-US" sz="2000" i="1" dirty="0" smtClean="0">
                <a:sym typeface="Tahoma" pitchFamily="34" charset="0"/>
              </a:rPr>
              <a:t>人</a:t>
            </a:r>
            <a:endParaRPr lang="en-US" altLang="zh-CN" sz="2000" i="1" dirty="0" smtClean="0">
              <a:sym typeface="Tahoma" pitchFamily="34" charset="0"/>
            </a:endParaRPr>
          </a:p>
          <a:p>
            <a:endParaRPr lang="en-US" altLang="zh-CN" dirty="0" smtClean="0">
              <a:sym typeface="Tahoma" pitchFamily="34" charset="0"/>
            </a:endParaRPr>
          </a:p>
          <a:p>
            <a:endParaRPr lang="en-US" altLang="zh-CN" dirty="0">
              <a:sym typeface="Tahoma" pitchFamily="34" charset="0"/>
            </a:endParaRPr>
          </a:p>
          <a:p>
            <a:endParaRPr lang="en-US" altLang="zh-CN" dirty="0" smtClean="0">
              <a:sym typeface="Tahoma" pitchFamily="34" charset="0"/>
            </a:endParaRPr>
          </a:p>
          <a:p>
            <a:endParaRPr lang="en-US" altLang="zh-CN" dirty="0" smtClean="0">
              <a:sym typeface="Tahoma" pitchFamily="34" charset="0"/>
            </a:endParaRPr>
          </a:p>
          <a:p>
            <a:r>
              <a:rPr lang="en-US" altLang="zh-CN" dirty="0" smtClean="0">
                <a:sym typeface="Tahoma" pitchFamily="34" charset="0"/>
              </a:rPr>
              <a:t>Morphs</a:t>
            </a:r>
          </a:p>
          <a:p>
            <a:pPr lvl="1"/>
            <a:r>
              <a:rPr lang="en-US" altLang="zh-CN" dirty="0" smtClean="0">
                <a:sym typeface="Tahoma" pitchFamily="34" charset="0"/>
              </a:rPr>
              <a:t>In </a:t>
            </a:r>
            <a:r>
              <a:rPr lang="en-US" altLang="zh-CN" dirty="0">
                <a:sym typeface="Tahoma" pitchFamily="34" charset="0"/>
              </a:rPr>
              <a:t>KBP2015 EDL training data, about </a:t>
            </a:r>
            <a:r>
              <a:rPr lang="en-US" altLang="zh-CN" dirty="0" smtClean="0">
                <a:sym typeface="Tahoma" pitchFamily="34" charset="0"/>
              </a:rPr>
              <a:t>16% </a:t>
            </a:r>
            <a:r>
              <a:rPr lang="en-US" altLang="zh-CN" dirty="0">
                <a:sym typeface="Tahoma" pitchFamily="34" charset="0"/>
              </a:rPr>
              <a:t>mentions are </a:t>
            </a:r>
            <a:r>
              <a:rPr lang="en-US" altLang="zh-CN" dirty="0" smtClean="0">
                <a:sym typeface="Tahoma" pitchFamily="34" charset="0"/>
              </a:rPr>
              <a:t>morphs</a:t>
            </a:r>
          </a:p>
          <a:p>
            <a:pPr lvl="1"/>
            <a:r>
              <a:rPr lang="zh-CN" altLang="en-US" sz="2000" i="1" dirty="0" smtClean="0">
                <a:sym typeface="Tahoma" pitchFamily="34" charset="0"/>
              </a:rPr>
              <a:t>所</a:t>
            </a:r>
            <a:r>
              <a:rPr lang="zh-CN" altLang="en-US" sz="2000" i="1" dirty="0">
                <a:sym typeface="Tahoma" pitchFamily="34" charset="0"/>
              </a:rPr>
              <a:t>以，我觉得，乡港人还是太没有气魄了，只占领</a:t>
            </a:r>
            <a:r>
              <a:rPr lang="zh-CN" altLang="en-US" sz="2000" b="1" i="1" dirty="0">
                <a:sym typeface="Tahoma" pitchFamily="34" charset="0"/>
              </a:rPr>
              <a:t>*中*环</a:t>
            </a:r>
            <a:r>
              <a:rPr lang="zh-CN" altLang="en-US" sz="2000" i="1" dirty="0">
                <a:sym typeface="Tahoma" pitchFamily="34" charset="0"/>
              </a:rPr>
              <a:t>算什么？ </a:t>
            </a:r>
            <a:endParaRPr lang="en-US" altLang="zh-CN" sz="2000" i="1" dirty="0" smtClean="0">
              <a:sym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971800"/>
            <a:ext cx="218168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953657"/>
            <a:ext cx="1828800" cy="175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772480" y="2852058"/>
            <a:ext cx="332919" cy="475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34000" y="2852058"/>
            <a:ext cx="609600" cy="475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7161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180716"/>
            <a:ext cx="8767348" cy="1141413"/>
          </a:xfrm>
        </p:spPr>
        <p:txBody>
          <a:bodyPr lIns="0" tIns="0" rIns="0" bIns="0"/>
          <a:lstStyle/>
          <a:p>
            <a:pPr lvl="1">
              <a:defRPr/>
            </a:pPr>
            <a:r>
              <a:rPr lang="en-US" altLang="zh-CN" sz="2800" dirty="0" smtClean="0"/>
              <a:t>Mention Extraction</a:t>
            </a:r>
            <a:r>
              <a:rPr lang="en-US" altLang="zh-CN" sz="2800" dirty="0"/>
              <a:t>: Boundary </a:t>
            </a:r>
            <a:r>
              <a:rPr lang="en-US" altLang="zh-CN" sz="2800" dirty="0" smtClean="0"/>
              <a:t>Errors</a:t>
            </a:r>
            <a:endParaRPr altLang="zh-CN" sz="2000" dirty="0"/>
          </a:p>
        </p:txBody>
      </p:sp>
      <p:sp>
        <p:nvSpPr>
          <p:cNvPr id="9" name="Content Placeholder 2"/>
          <p:cNvSpPr>
            <a:spLocks noGrp="1"/>
          </p:cNvSpPr>
          <p:nvPr>
            <p:ph idx="1"/>
          </p:nvPr>
        </p:nvSpPr>
        <p:spPr>
          <a:xfrm>
            <a:off x="337278" y="809951"/>
            <a:ext cx="8229600" cy="5001419"/>
          </a:xfrm>
        </p:spPr>
        <p:txBody>
          <a:bodyPr/>
          <a:lstStyle/>
          <a:p>
            <a:endParaRPr lang="en-US" altLang="zh-CN" dirty="0" smtClean="0">
              <a:sym typeface="Tahoma" pitchFamily="34" charset="0"/>
            </a:endParaRPr>
          </a:p>
          <a:p>
            <a:r>
              <a:rPr lang="en-US" altLang="zh-CN" i="1" dirty="0" smtClean="0">
                <a:sym typeface="Tahoma" pitchFamily="34" charset="0"/>
              </a:rPr>
              <a:t>while </a:t>
            </a:r>
            <a:r>
              <a:rPr lang="en-US" altLang="zh-CN" b="1" i="1" dirty="0">
                <a:solidFill>
                  <a:srgbClr val="C00000"/>
                </a:solidFill>
                <a:sym typeface="Tahoma" pitchFamily="34" charset="0"/>
              </a:rPr>
              <a:t>Pres</a:t>
            </a:r>
            <a:r>
              <a:rPr lang="en-US" altLang="zh-CN" b="1" i="1" dirty="0">
                <a:sym typeface="Tahoma" pitchFamily="34" charset="0"/>
              </a:rPr>
              <a:t> [</a:t>
            </a:r>
            <a:r>
              <a:rPr lang="en-US" altLang="zh-CN" b="1" i="1" dirty="0" smtClean="0">
                <a:sym typeface="Tahoma" pitchFamily="34" charset="0"/>
              </a:rPr>
              <a:t>Obama]</a:t>
            </a:r>
            <a:r>
              <a:rPr lang="en-US" altLang="zh-CN" i="1" dirty="0" smtClean="0">
                <a:sym typeface="Tahoma" pitchFamily="34" charset="0"/>
              </a:rPr>
              <a:t> </a:t>
            </a:r>
            <a:r>
              <a:rPr lang="en-US" altLang="zh-CN" i="1" dirty="0">
                <a:sym typeface="Tahoma" pitchFamily="34" charset="0"/>
              </a:rPr>
              <a:t>and Holder are willing to give them a pass</a:t>
            </a:r>
            <a:r>
              <a:rPr lang="en-US" altLang="zh-CN" i="1" dirty="0" smtClean="0">
                <a:sym typeface="Tahoma" pitchFamily="34" charset="0"/>
              </a:rPr>
              <a:t>.</a:t>
            </a:r>
          </a:p>
          <a:p>
            <a:endParaRPr lang="en-US" altLang="zh-CN" i="1" dirty="0" smtClean="0">
              <a:sym typeface="Tahoma" pitchFamily="34" charset="0"/>
            </a:endParaRPr>
          </a:p>
          <a:p>
            <a:r>
              <a:rPr lang="en-US" altLang="zh-CN" i="1" dirty="0" smtClean="0">
                <a:sym typeface="Tahoma" pitchFamily="34" charset="0"/>
              </a:rPr>
              <a:t>Let's </a:t>
            </a:r>
            <a:r>
              <a:rPr lang="en-US" altLang="zh-CN" i="1" dirty="0">
                <a:sym typeface="Tahoma" pitchFamily="34" charset="0"/>
              </a:rPr>
              <a:t>give Obama a THIRD TERM as President </a:t>
            </a:r>
            <a:r>
              <a:rPr lang="en-US" altLang="zh-CN" b="1" i="1" dirty="0">
                <a:solidFill>
                  <a:srgbClr val="C00000"/>
                </a:solidFill>
                <a:sym typeface="Tahoma" pitchFamily="34" charset="0"/>
              </a:rPr>
              <a:t>Have</a:t>
            </a:r>
            <a:r>
              <a:rPr lang="en-US" altLang="zh-CN" b="1" i="1" dirty="0">
                <a:sym typeface="Tahoma" pitchFamily="34" charset="0"/>
              </a:rPr>
              <a:t> </a:t>
            </a:r>
            <a:r>
              <a:rPr lang="en-US" altLang="zh-CN" b="1" i="1" dirty="0" smtClean="0">
                <a:sym typeface="Tahoma" pitchFamily="34" charset="0"/>
              </a:rPr>
              <a:t>[Pelosi]</a:t>
            </a:r>
            <a:r>
              <a:rPr lang="en-US" altLang="zh-CN" i="1" dirty="0" smtClean="0">
                <a:sym typeface="Tahoma" pitchFamily="34" charset="0"/>
              </a:rPr>
              <a:t> </a:t>
            </a:r>
            <a:r>
              <a:rPr lang="en-US" altLang="zh-CN" i="1" dirty="0">
                <a:sym typeface="Tahoma" pitchFamily="34" charset="0"/>
              </a:rPr>
              <a:t>and Reid introduce a Bill to bomb some place that republicans hate</a:t>
            </a:r>
            <a:r>
              <a:rPr lang="en-US" altLang="zh-CN" i="1" dirty="0" smtClean="0">
                <a:sym typeface="Tahoma" pitchFamily="34" charset="0"/>
              </a:rPr>
              <a:t>.</a:t>
            </a:r>
          </a:p>
          <a:p>
            <a:endParaRPr lang="en-US" altLang="zh-CN" dirty="0">
              <a:sym typeface="Tahoma" pitchFamily="34" charset="0"/>
            </a:endParaRPr>
          </a:p>
          <a:p>
            <a:r>
              <a:rPr lang="en-US" altLang="zh-CN" dirty="0">
                <a:sym typeface="Tahoma" pitchFamily="34" charset="0"/>
              </a:rPr>
              <a:t>Some effective text normalization techniques might be worth adding before mention extraction</a:t>
            </a:r>
          </a:p>
          <a:p>
            <a:endParaRPr lang="en-US" altLang="zh-CN" dirty="0" smtClean="0">
              <a:sym typeface="Tahoma" pitchFamily="34" charset="0"/>
            </a:endParaRPr>
          </a:p>
          <a:p>
            <a:endParaRPr lang="en-US" altLang="zh-CN" dirty="0" smtClean="0">
              <a:sym typeface="Tahoma" pitchFamily="34" charset="0"/>
            </a:endParaRPr>
          </a:p>
        </p:txBody>
      </p:sp>
    </p:spTree>
    <p:extLst>
      <p:ext uri="{BB962C8B-B14F-4D97-AF65-F5344CB8AC3E}">
        <p14:creationId xmlns:p14="http://schemas.microsoft.com/office/powerpoint/2010/main" val="2436985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180716"/>
            <a:ext cx="8767348" cy="1141413"/>
          </a:xfrm>
        </p:spPr>
        <p:txBody>
          <a:bodyPr lIns="0" tIns="0" rIns="0" bIns="0"/>
          <a:lstStyle/>
          <a:p>
            <a:pPr lvl="1">
              <a:defRPr/>
            </a:pPr>
            <a:r>
              <a:rPr lang="en-US" altLang="zh-CN" sz="2800" dirty="0" smtClean="0"/>
              <a:t>Joint </a:t>
            </a:r>
            <a:r>
              <a:rPr lang="en-US" altLang="zh-CN" sz="2800" dirty="0"/>
              <a:t>Linking and Typing: When to trust Whom more?</a:t>
            </a:r>
            <a:endParaRPr altLang="zh-CN" sz="2000" dirty="0"/>
          </a:p>
        </p:txBody>
      </p:sp>
      <p:sp>
        <p:nvSpPr>
          <p:cNvPr id="9" name="Content Placeholder 2"/>
          <p:cNvSpPr>
            <a:spLocks noGrp="1"/>
          </p:cNvSpPr>
          <p:nvPr>
            <p:ph idx="1"/>
          </p:nvPr>
        </p:nvSpPr>
        <p:spPr>
          <a:xfrm>
            <a:off x="337278" y="809951"/>
            <a:ext cx="8229600" cy="5001419"/>
          </a:xfrm>
        </p:spPr>
        <p:txBody>
          <a:bodyPr/>
          <a:lstStyle/>
          <a:p>
            <a:r>
              <a:rPr lang="en-US" altLang="zh-CN" dirty="0" smtClean="0">
                <a:sym typeface="Tahoma" pitchFamily="34" charset="0"/>
              </a:rPr>
              <a:t>When </a:t>
            </a:r>
            <a:r>
              <a:rPr lang="en-US" altLang="zh-CN" dirty="0">
                <a:sym typeface="Tahoma" pitchFamily="34" charset="0"/>
              </a:rPr>
              <a:t>to trust typing and when to trust </a:t>
            </a:r>
            <a:r>
              <a:rPr lang="en-US" altLang="zh-CN" dirty="0" smtClean="0">
                <a:sym typeface="Tahoma" pitchFamily="34" charset="0"/>
              </a:rPr>
              <a:t>linking?</a:t>
            </a:r>
          </a:p>
          <a:p>
            <a:pPr lvl="1"/>
            <a:r>
              <a:rPr lang="en-US" altLang="zh-CN" dirty="0" smtClean="0">
                <a:sym typeface="Tahoma" pitchFamily="34" charset="0"/>
              </a:rPr>
              <a:t>His </a:t>
            </a:r>
            <a:r>
              <a:rPr lang="en-US" altLang="zh-CN" dirty="0">
                <a:sym typeface="Tahoma" pitchFamily="34" charset="0"/>
              </a:rPr>
              <a:t>stands on fracking, the </a:t>
            </a:r>
            <a:r>
              <a:rPr lang="en-US" altLang="zh-CN" b="1" dirty="0">
                <a:sym typeface="Tahoma" pitchFamily="34" charset="0"/>
              </a:rPr>
              <a:t>TPP</a:t>
            </a:r>
            <a:r>
              <a:rPr lang="en-US" altLang="zh-CN" dirty="0">
                <a:sym typeface="Tahoma" pitchFamily="34" charset="0"/>
              </a:rPr>
              <a:t>, indefinite detention, the Patriot Act, torture, war crimes, drone killings, persecution of whistle-blowers and journalists, etc., preclude him from being a "Populist </a:t>
            </a:r>
            <a:r>
              <a:rPr lang="en-US" altLang="zh-CN" dirty="0" smtClean="0">
                <a:sym typeface="Tahoma" pitchFamily="34" charset="0"/>
              </a:rPr>
              <a:t>President</a:t>
            </a:r>
          </a:p>
          <a:p>
            <a:pPr lvl="1"/>
            <a:r>
              <a:rPr lang="en-US" altLang="zh-CN" dirty="0" smtClean="0">
                <a:sym typeface="Tahoma" pitchFamily="34" charset="0"/>
              </a:rPr>
              <a:t>TPP: “Trans-Pacific Partnership“ instead of ``Comandante </a:t>
            </a:r>
            <a:r>
              <a:rPr lang="en-US" altLang="zh-CN" dirty="0">
                <a:sym typeface="Tahoma" pitchFamily="34" charset="0"/>
              </a:rPr>
              <a:t>FAP Guillermo del Castillo Paredes Airport (IATA: TPP</a:t>
            </a:r>
            <a:r>
              <a:rPr lang="en-US" altLang="zh-CN" dirty="0" smtClean="0">
                <a:sym typeface="Tahoma" pitchFamily="34" charset="0"/>
              </a:rPr>
              <a:t>)“ (facility)</a:t>
            </a:r>
          </a:p>
          <a:p>
            <a:r>
              <a:rPr lang="en-US" altLang="zh-CN" dirty="0" smtClean="0">
                <a:sym typeface="Tahoma" pitchFamily="34" charset="0"/>
              </a:rPr>
              <a:t>Integrate </a:t>
            </a:r>
            <a:r>
              <a:rPr lang="en-US" altLang="zh-CN" dirty="0">
                <a:sym typeface="Tahoma" pitchFamily="34" charset="0"/>
              </a:rPr>
              <a:t>more reliable confidence estimation.</a:t>
            </a:r>
          </a:p>
          <a:p>
            <a:pPr marL="0" indent="0">
              <a:buNone/>
            </a:pPr>
            <a:endParaRPr lang="en-US" altLang="zh-CN" dirty="0">
              <a:sym typeface="Tahoma" pitchFamily="34" charset="0"/>
            </a:endParaRPr>
          </a:p>
          <a:p>
            <a:endParaRPr lang="en-US" altLang="zh-CN" dirty="0" smtClean="0">
              <a:sym typeface="Tahoma" pitchFamily="34" charset="0"/>
            </a:endParaRPr>
          </a:p>
        </p:txBody>
      </p:sp>
    </p:spTree>
    <p:extLst>
      <p:ext uri="{BB962C8B-B14F-4D97-AF65-F5344CB8AC3E}">
        <p14:creationId xmlns:p14="http://schemas.microsoft.com/office/powerpoint/2010/main" val="3926017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180716"/>
            <a:ext cx="8767348" cy="1141413"/>
          </a:xfrm>
        </p:spPr>
        <p:txBody>
          <a:bodyPr lIns="0" tIns="0" rIns="0" bIns="0"/>
          <a:lstStyle/>
          <a:p>
            <a:pPr lvl="1">
              <a:defRPr/>
            </a:pPr>
            <a:r>
              <a:rPr lang="en-US" altLang="zh-CN" sz="2800" dirty="0" smtClean="0"/>
              <a:t>Machine Translation</a:t>
            </a:r>
            <a:endParaRPr altLang="zh-CN" sz="2000" dirty="0"/>
          </a:p>
        </p:txBody>
      </p:sp>
      <p:sp>
        <p:nvSpPr>
          <p:cNvPr id="9" name="Content Placeholder 2"/>
          <p:cNvSpPr>
            <a:spLocks noGrp="1"/>
          </p:cNvSpPr>
          <p:nvPr>
            <p:ph idx="1"/>
          </p:nvPr>
        </p:nvSpPr>
        <p:spPr>
          <a:xfrm>
            <a:off x="337278" y="809951"/>
            <a:ext cx="8229600" cy="5001419"/>
          </a:xfrm>
        </p:spPr>
        <p:txBody>
          <a:bodyPr/>
          <a:lstStyle/>
          <a:p>
            <a:r>
              <a:rPr lang="en-US" altLang="zh-CN" dirty="0">
                <a:sym typeface="Tahoma" pitchFamily="34" charset="0"/>
              </a:rPr>
              <a:t>Most Spanish-to-English EDL systems used Google/Bing Translation service to translate Spanish documents into English and then apply English EDL to the MT output</a:t>
            </a:r>
          </a:p>
          <a:p>
            <a:r>
              <a:rPr lang="en-US" altLang="zh-CN" dirty="0">
                <a:sym typeface="Tahoma" pitchFamily="34" charset="0"/>
              </a:rPr>
              <a:t>Compared to Spanish-to-English MT, state-of-the-art Chinese-to-English MT performance is still not </a:t>
            </a:r>
            <a:r>
              <a:rPr lang="en-US" altLang="zh-CN" dirty="0" smtClean="0">
                <a:sym typeface="Tahoma" pitchFamily="34" charset="0"/>
              </a:rPr>
              <a:t>satisfactory</a:t>
            </a:r>
            <a:endParaRPr kumimoji="1" lang="en-US" altLang="zh-CN" b="1" dirty="0">
              <a:solidFill>
                <a:srgbClr val="7030A0"/>
              </a:solidFill>
              <a:sym typeface="Tahoma" pitchFamily="34" charset="0"/>
            </a:endParaRPr>
          </a:p>
          <a:p>
            <a:r>
              <a:rPr lang="en-US" altLang="zh-CN" dirty="0" smtClean="0">
                <a:sym typeface="Tahoma" pitchFamily="34" charset="0"/>
              </a:rPr>
              <a:t>Our </a:t>
            </a:r>
            <a:r>
              <a:rPr lang="en-US" altLang="zh-CN" dirty="0">
                <a:sym typeface="Tahoma" pitchFamily="34" charset="0"/>
              </a:rPr>
              <a:t>previous </a:t>
            </a:r>
            <a:r>
              <a:rPr lang="en-US" altLang="zh-CN" dirty="0" smtClean="0">
                <a:sym typeface="Tahoma" pitchFamily="34" charset="0"/>
              </a:rPr>
              <a:t>analysis (Ji et al., 2009) </a:t>
            </a:r>
            <a:r>
              <a:rPr lang="en-US" altLang="zh-CN" dirty="0">
                <a:sym typeface="Tahoma" pitchFamily="34" charset="0"/>
              </a:rPr>
              <a:t>showed that a state-of-the-art Chinese-to-English MT system mis-translated about </a:t>
            </a:r>
            <a:r>
              <a:rPr lang="en-US" altLang="zh-CN" dirty="0" smtClean="0">
                <a:sym typeface="Tahoma" pitchFamily="34" charset="0"/>
              </a:rPr>
              <a:t>40% </a:t>
            </a:r>
            <a:r>
              <a:rPr lang="en-US" altLang="zh-CN" dirty="0">
                <a:sym typeface="Tahoma" pitchFamily="34" charset="0"/>
              </a:rPr>
              <a:t>person </a:t>
            </a:r>
            <a:r>
              <a:rPr lang="en-US" altLang="zh-CN" dirty="0" smtClean="0">
                <a:sym typeface="Tahoma" pitchFamily="34" charset="0"/>
              </a:rPr>
              <a:t>names</a:t>
            </a:r>
          </a:p>
          <a:p>
            <a:r>
              <a:rPr kumimoji="1" lang="en-US" altLang="zh-CN" dirty="0"/>
              <a:t>M</a:t>
            </a:r>
            <a:r>
              <a:rPr kumimoji="1" lang="en-US" altLang="zh-CN" dirty="0" smtClean="0"/>
              <a:t>ost </a:t>
            </a:r>
            <a:r>
              <a:rPr kumimoji="1" lang="en-US" altLang="zh-CN" dirty="0"/>
              <a:t>Chinese-to-English EDL systems have chosen an alternative pipeline: Chinese EDL + Entity Translation</a:t>
            </a:r>
            <a:endParaRPr lang="en-US" altLang="zh-CN" dirty="0">
              <a:sym typeface="Tahoma" pitchFamily="34" charset="0"/>
            </a:endParaRPr>
          </a:p>
          <a:p>
            <a:endParaRPr lang="en-US" altLang="zh-CN" dirty="0" smtClean="0">
              <a:sym typeface="Tahoma" pitchFamily="34" charset="0"/>
            </a:endParaRPr>
          </a:p>
        </p:txBody>
      </p:sp>
    </p:spTree>
    <p:extLst>
      <p:ext uri="{BB962C8B-B14F-4D97-AF65-F5344CB8AC3E}">
        <p14:creationId xmlns:p14="http://schemas.microsoft.com/office/powerpoint/2010/main" val="421622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8056"/>
            <a:ext cx="8229600" cy="981075"/>
          </a:xfrm>
        </p:spPr>
        <p:txBody>
          <a:bodyPr/>
          <a:lstStyle/>
          <a:p>
            <a:pPr>
              <a:defRPr/>
            </a:pPr>
            <a:r>
              <a:rPr altLang="en-US" dirty="0" smtClean="0">
                <a:latin typeface="Palatino Linotype" panose="02040502050505030304" pitchFamily="18" charset="0"/>
              </a:rPr>
              <a:t>Motivations </a:t>
            </a:r>
            <a:endParaRPr dirty="0"/>
          </a:p>
        </p:txBody>
      </p:sp>
      <p:sp>
        <p:nvSpPr>
          <p:cNvPr id="26626" name="Content Placeholder 2"/>
          <p:cNvSpPr>
            <a:spLocks noGrp="1"/>
          </p:cNvSpPr>
          <p:nvPr>
            <p:ph idx="1"/>
          </p:nvPr>
        </p:nvSpPr>
        <p:spPr>
          <a:xfrm>
            <a:off x="228600" y="4191000"/>
            <a:ext cx="7772400" cy="1938838"/>
          </a:xfrm>
        </p:spPr>
        <p:txBody>
          <a:bodyPr/>
          <a:lstStyle/>
          <a:p>
            <a:pPr>
              <a:lnSpc>
                <a:spcPct val="80000"/>
              </a:lnSpc>
            </a:pPr>
            <a:r>
              <a:rPr lang="en-US" dirty="0" smtClean="0"/>
              <a:t>Cross-lingual knowledge fusion: For certain entities and events, new </a:t>
            </a:r>
            <a:r>
              <a:rPr lang="en-US" dirty="0"/>
              <a:t>and detailed information is only available in </a:t>
            </a:r>
            <a:r>
              <a:rPr lang="en-US" dirty="0" smtClean="0"/>
              <a:t>low-resource foreign incident languages</a:t>
            </a:r>
          </a:p>
          <a:p>
            <a:pPr>
              <a:lnSpc>
                <a:spcPct val="80000"/>
              </a:lnSpc>
            </a:pPr>
            <a:r>
              <a:rPr lang="en-US" dirty="0" smtClean="0"/>
              <a:t>Cross-lingual Knowledge transfer: Build cross-lingual links to transfer resources (</a:t>
            </a:r>
            <a:r>
              <a:rPr lang="en-US" dirty="0"/>
              <a:t>e.g., annotated data, gazetteers and rich knowledge representations) from </a:t>
            </a:r>
            <a:r>
              <a:rPr lang="en-US" dirty="0" smtClean="0"/>
              <a:t>English to foreign language EDL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1"/>
            <a:ext cx="4724400" cy="320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788893"/>
            <a:ext cx="4295775" cy="227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0458" y="100815"/>
            <a:ext cx="4002542" cy="168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5397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180716"/>
            <a:ext cx="8767348" cy="1141413"/>
          </a:xfrm>
        </p:spPr>
        <p:txBody>
          <a:bodyPr lIns="0" tIns="0" rIns="0" bIns="0"/>
          <a:lstStyle/>
          <a:p>
            <a:pPr lvl="1">
              <a:defRPr/>
            </a:pPr>
            <a:r>
              <a:rPr lang="en-US" altLang="zh-CN" sz="2800" dirty="0" smtClean="0"/>
              <a:t>Entity Translation</a:t>
            </a:r>
            <a:endParaRPr altLang="zh-CN" sz="2000" dirty="0"/>
          </a:p>
        </p:txBody>
      </p:sp>
      <p:sp>
        <p:nvSpPr>
          <p:cNvPr id="9" name="Content Placeholder 2"/>
          <p:cNvSpPr>
            <a:spLocks noGrp="1"/>
          </p:cNvSpPr>
          <p:nvPr>
            <p:ph idx="1"/>
          </p:nvPr>
        </p:nvSpPr>
        <p:spPr>
          <a:xfrm>
            <a:off x="337278" y="809951"/>
            <a:ext cx="8229600" cy="5001419"/>
          </a:xfrm>
        </p:spPr>
        <p:txBody>
          <a:bodyPr/>
          <a:lstStyle/>
          <a:p>
            <a:r>
              <a:rPr kumimoji="1" lang="en-US" altLang="zh-CN" dirty="0" smtClean="0"/>
              <a:t>KBP2011 </a:t>
            </a:r>
            <a:r>
              <a:rPr kumimoji="1" lang="en-US" altLang="zh-CN" dirty="0"/>
              <a:t>overview </a:t>
            </a:r>
            <a:r>
              <a:rPr kumimoji="1" lang="en-US" altLang="zh-CN" dirty="0" smtClean="0"/>
              <a:t>paper (Ji et al., 2011) </a:t>
            </a:r>
            <a:r>
              <a:rPr kumimoji="1" lang="en-US" altLang="zh-CN" dirty="0"/>
              <a:t>presented the detailed error distributions for Entity </a:t>
            </a:r>
            <a:r>
              <a:rPr kumimoji="1" lang="en-US" altLang="zh-CN" dirty="0" smtClean="0"/>
              <a:t>Translation</a:t>
            </a:r>
          </a:p>
          <a:p>
            <a:r>
              <a:rPr kumimoji="1" lang="en-US" altLang="zh-CN" dirty="0" smtClean="0"/>
              <a:t>Many </a:t>
            </a:r>
            <a:r>
              <a:rPr kumimoji="1" lang="en-US" altLang="zh-CN" dirty="0"/>
              <a:t>of these challenges still remain, especially when the Chinese name is composed based on meanings while the English translation is based on </a:t>
            </a:r>
            <a:r>
              <a:rPr kumimoji="1" lang="en-US" altLang="zh-CN" dirty="0" smtClean="0"/>
              <a:t>pronunciation</a:t>
            </a:r>
          </a:p>
          <a:p>
            <a:pPr lvl="1"/>
            <a:r>
              <a:rPr kumimoji="1" lang="zh-CN" altLang="en-US" dirty="0" smtClean="0"/>
              <a:t>上</a:t>
            </a:r>
            <a:r>
              <a:rPr kumimoji="1" lang="zh-CN" altLang="en-US" dirty="0"/>
              <a:t>海国际化自贸</a:t>
            </a:r>
            <a:r>
              <a:rPr kumimoji="1" lang="zh-CN" altLang="en-US" dirty="0" smtClean="0"/>
              <a:t>区 </a:t>
            </a:r>
            <a:r>
              <a:rPr kumimoji="1" lang="en-US" altLang="zh-CN" dirty="0"/>
              <a:t>(Shanghai International Free Trade </a:t>
            </a:r>
            <a:r>
              <a:rPr kumimoji="1" lang="en-US" altLang="zh-CN" dirty="0" smtClean="0"/>
              <a:t>Zone) </a:t>
            </a:r>
            <a:r>
              <a:rPr kumimoji="1" lang="en-US" altLang="zh-CN" dirty="0" smtClean="0">
                <a:sym typeface="Wingdings" pitchFamily="2" charset="2"/>
              </a:rPr>
              <a:t></a:t>
            </a:r>
            <a:r>
              <a:rPr kumimoji="1" lang="en-US" altLang="zh-CN" dirty="0" smtClean="0"/>
              <a:t>Causeway Bay</a:t>
            </a:r>
          </a:p>
          <a:p>
            <a:r>
              <a:rPr kumimoji="1" lang="en-US" altLang="zh-CN" dirty="0" smtClean="0"/>
              <a:t>State-of-the-art name </a:t>
            </a:r>
            <a:r>
              <a:rPr kumimoji="1" lang="en-US" altLang="zh-CN" dirty="0"/>
              <a:t>transliteration </a:t>
            </a:r>
            <a:r>
              <a:rPr kumimoji="1" lang="en-US" altLang="zh-CN" dirty="0" smtClean="0"/>
              <a:t>models rely </a:t>
            </a:r>
            <a:r>
              <a:rPr kumimoji="1" lang="en-US" altLang="zh-CN" dirty="0"/>
              <a:t>on a large amount of name </a:t>
            </a:r>
            <a:r>
              <a:rPr kumimoji="1" lang="en-US" altLang="zh-CN" dirty="0" smtClean="0"/>
              <a:t>pairs (NEWS workshops)</a:t>
            </a:r>
          </a:p>
          <a:p>
            <a:r>
              <a:rPr kumimoji="1" lang="en-US" altLang="zh-CN" dirty="0" smtClean="0"/>
              <a:t>It </a:t>
            </a:r>
            <a:r>
              <a:rPr kumimoji="1" lang="en-US" altLang="zh-CN" dirty="0"/>
              <a:t>would be more promising to focus on automatic name translation mining </a:t>
            </a:r>
            <a:r>
              <a:rPr kumimoji="1" lang="en-US" altLang="zh-CN" dirty="0" smtClean="0"/>
              <a:t>techniques</a:t>
            </a:r>
            <a:endParaRPr kumimoji="1" lang="en-US" altLang="zh-CN" dirty="0"/>
          </a:p>
          <a:p>
            <a:endParaRPr kumimoji="1" lang="en-US" altLang="zh-CN" dirty="0" smtClean="0"/>
          </a:p>
        </p:txBody>
      </p:sp>
    </p:spTree>
    <p:extLst>
      <p:ext uri="{BB962C8B-B14F-4D97-AF65-F5344CB8AC3E}">
        <p14:creationId xmlns:p14="http://schemas.microsoft.com/office/powerpoint/2010/main" val="1466955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80882" y="29034"/>
            <a:ext cx="7342909" cy="685800"/>
          </a:xfrm>
        </p:spPr>
        <p:txBody>
          <a:bodyPr/>
          <a:lstStyle/>
          <a:p>
            <a:r>
              <a:rPr lang="en-US" altLang="zh-CN" dirty="0"/>
              <a:t>Linking: Abbreviations and </a:t>
            </a:r>
            <a:r>
              <a:rPr lang="en-US" altLang="zh-CN" dirty="0" smtClean="0"/>
              <a:t>Nicknames</a:t>
            </a:r>
            <a:endParaRPr lang="en-US" altLang="zh-CN" dirty="0"/>
          </a:p>
        </p:txBody>
      </p:sp>
      <p:sp>
        <p:nvSpPr>
          <p:cNvPr id="4" name="Content Placeholder 2"/>
          <p:cNvSpPr>
            <a:spLocks noGrp="1"/>
          </p:cNvSpPr>
          <p:nvPr>
            <p:ph idx="1"/>
          </p:nvPr>
        </p:nvSpPr>
        <p:spPr>
          <a:xfrm>
            <a:off x="152400" y="809951"/>
            <a:ext cx="8991600" cy="5001419"/>
          </a:xfrm>
        </p:spPr>
        <p:txBody>
          <a:bodyPr/>
          <a:lstStyle/>
          <a:p>
            <a:r>
              <a:rPr lang="en-US" altLang="zh-CN" dirty="0"/>
              <a:t>C</a:t>
            </a:r>
            <a:r>
              <a:rPr lang="en-US" altLang="zh-CN" dirty="0" smtClean="0"/>
              <a:t>ontext </a:t>
            </a:r>
            <a:r>
              <a:rPr lang="en-US" altLang="zh-CN" dirty="0"/>
              <a:t>similarity </a:t>
            </a:r>
            <a:r>
              <a:rPr lang="en-US" altLang="zh-CN" dirty="0" smtClean="0"/>
              <a:t>vs. popularity bias</a:t>
            </a:r>
          </a:p>
          <a:p>
            <a:r>
              <a:rPr lang="zh-CN" altLang="en-US" sz="2000" i="1" dirty="0" smtClean="0"/>
              <a:t>香</a:t>
            </a:r>
            <a:r>
              <a:rPr lang="zh-CN" altLang="en-US" sz="2000" i="1" dirty="0"/>
              <a:t>港人都支持占</a:t>
            </a:r>
            <a:r>
              <a:rPr lang="zh-CN" altLang="en-US" sz="2000" b="1" i="1" dirty="0">
                <a:solidFill>
                  <a:srgbClr val="7030A0"/>
                </a:solidFill>
              </a:rPr>
              <a:t>中</a:t>
            </a:r>
            <a:r>
              <a:rPr lang="en-US" altLang="zh-CN" sz="2000" i="1" dirty="0"/>
              <a:t>?(Do all of Hong Kong people support Occupy the Central</a:t>
            </a:r>
            <a:r>
              <a:rPr lang="en-US" altLang="zh-CN" sz="2000" i="1" dirty="0" smtClean="0"/>
              <a:t>?)</a:t>
            </a:r>
          </a:p>
          <a:p>
            <a:endParaRPr lang="en-US" altLang="zh-CN" dirty="0" smtClean="0"/>
          </a:p>
          <a:p>
            <a:endParaRPr lang="en-US" altLang="zh-CN" dirty="0" smtClean="0"/>
          </a:p>
          <a:p>
            <a:endParaRPr lang="en-US" altLang="zh-CN" dirty="0"/>
          </a:p>
          <a:p>
            <a:endParaRPr lang="en-US" altLang="zh-CN" dirty="0" smtClean="0"/>
          </a:p>
          <a:p>
            <a:endParaRPr lang="en-US" altLang="zh-CN" dirty="0"/>
          </a:p>
          <a:p>
            <a:endParaRPr lang="en-US" altLang="zh-CN" dirty="0" smtClean="0"/>
          </a:p>
          <a:p>
            <a:r>
              <a:rPr lang="en-US" altLang="zh-CN" sz="2000" i="1" dirty="0" smtClean="0"/>
              <a:t>First</a:t>
            </a:r>
            <a:r>
              <a:rPr lang="en-US" altLang="zh-CN" sz="2000" i="1" dirty="0"/>
              <a:t>, as much as  </a:t>
            </a:r>
            <a:r>
              <a:rPr lang="en-US" altLang="zh-CN" sz="2000" b="1" i="1" dirty="0">
                <a:solidFill>
                  <a:srgbClr val="7030A0"/>
                </a:solidFill>
              </a:rPr>
              <a:t>Bibi</a:t>
            </a:r>
            <a:r>
              <a:rPr lang="en-US" altLang="zh-CN" sz="2000" i="1" dirty="0"/>
              <a:t> says Israel will go it alone if it has to, I doubt that it would/could</a:t>
            </a:r>
            <a:r>
              <a:rPr lang="en-US" altLang="zh-CN" sz="2000" i="1" dirty="0" smtClean="0"/>
              <a:t>.</a:t>
            </a:r>
            <a:endParaRPr lang="en-US" altLang="zh-CN"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741" y="1952172"/>
            <a:ext cx="211597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257" y="2109334"/>
            <a:ext cx="28003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rot="5754146">
            <a:off x="2218428" y="1750386"/>
            <a:ext cx="609600" cy="214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2342" y="4724400"/>
            <a:ext cx="3132475" cy="299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9326" y="4724400"/>
            <a:ext cx="2214562"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57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180716"/>
            <a:ext cx="9175460" cy="1141413"/>
          </a:xfrm>
        </p:spPr>
        <p:txBody>
          <a:bodyPr lIns="0" tIns="0" rIns="0" bIns="0"/>
          <a:lstStyle/>
          <a:p>
            <a:pPr lvl="1">
              <a:defRPr/>
            </a:pPr>
            <a:r>
              <a:rPr lang="en-US" altLang="zh-CN" sz="2800" dirty="0" smtClean="0"/>
              <a:t>Linking: Re-visit </a:t>
            </a:r>
            <a:r>
              <a:rPr lang="en-US" altLang="zh-CN" sz="2800" dirty="0"/>
              <a:t>``Collaborators" in Collective Inference</a:t>
            </a:r>
            <a:endParaRPr altLang="zh-CN" sz="2000" dirty="0"/>
          </a:p>
        </p:txBody>
      </p:sp>
      <p:sp>
        <p:nvSpPr>
          <p:cNvPr id="9" name="Content Placeholder 2"/>
          <p:cNvSpPr>
            <a:spLocks noGrp="1"/>
          </p:cNvSpPr>
          <p:nvPr>
            <p:ph idx="1"/>
          </p:nvPr>
        </p:nvSpPr>
        <p:spPr>
          <a:xfrm>
            <a:off x="337278" y="809951"/>
            <a:ext cx="8229600" cy="5001419"/>
          </a:xfrm>
        </p:spPr>
        <p:txBody>
          <a:bodyPr/>
          <a:lstStyle/>
          <a:p>
            <a:r>
              <a:rPr lang="en-US" altLang="zh-CN" sz="2000" dirty="0" smtClean="0">
                <a:ea typeface="宋体" pitchFamily="2" charset="-122"/>
                <a:cs typeface="Arial" charset="0"/>
              </a:rPr>
              <a:t>Collective Inference: </a:t>
            </a:r>
            <a:r>
              <a:rPr lang="en-US" altLang="zh-CN" sz="2000" dirty="0">
                <a:ea typeface="宋体" pitchFamily="2" charset="-122"/>
                <a:cs typeface="Arial" charset="0"/>
              </a:rPr>
              <a:t>a set of mention </a:t>
            </a:r>
            <a:r>
              <a:rPr lang="en-US" altLang="zh-CN" sz="2000" dirty="0" smtClean="0">
                <a:ea typeface="宋体" pitchFamily="2" charset="-122"/>
                <a:cs typeface="Arial" charset="0"/>
              </a:rPr>
              <a:t>collaborators </a:t>
            </a:r>
            <a:r>
              <a:rPr lang="en-US" altLang="zh-CN" sz="2000" dirty="0">
                <a:ea typeface="宋体" pitchFamily="2" charset="-122"/>
                <a:cs typeface="Arial" charset="0"/>
              </a:rPr>
              <a:t>are linked simultaneously by choosing </a:t>
            </a:r>
            <a:r>
              <a:rPr lang="en-US" altLang="zh-CN" sz="2000" dirty="0" smtClean="0">
                <a:ea typeface="宋体" pitchFamily="2" charset="-122"/>
                <a:cs typeface="Arial" charset="0"/>
              </a:rPr>
              <a:t>a maximally </a:t>
            </a:r>
            <a:r>
              <a:rPr lang="en-US" altLang="zh-CN" sz="2000" dirty="0">
                <a:ea typeface="宋体" pitchFamily="2" charset="-122"/>
                <a:cs typeface="Arial" charset="0"/>
              </a:rPr>
              <a:t>``coherent'' set of named entity targets - one target entity for each mention in the coherent set</a:t>
            </a:r>
          </a:p>
          <a:p>
            <a:r>
              <a:rPr lang="en-US" altLang="zh-CN" sz="2000" dirty="0">
                <a:ea typeface="宋体" pitchFamily="2" charset="-122"/>
                <a:cs typeface="Arial" charset="0"/>
              </a:rPr>
              <a:t>Many existing methods </a:t>
            </a:r>
            <a:r>
              <a:rPr lang="en-US" altLang="zh-CN" sz="2000" dirty="0" smtClean="0">
                <a:ea typeface="宋体" pitchFamily="2" charset="-122"/>
                <a:cs typeface="Arial" charset="0"/>
              </a:rPr>
              <a:t>extract ``</a:t>
            </a:r>
            <a:r>
              <a:rPr lang="en-US" altLang="zh-CN" sz="2000" dirty="0">
                <a:ea typeface="宋体" pitchFamily="2" charset="-122"/>
                <a:cs typeface="Arial" charset="0"/>
              </a:rPr>
              <a:t>collaborators'' based on </a:t>
            </a:r>
            <a:r>
              <a:rPr lang="en-US" altLang="zh-CN" sz="2000" dirty="0" smtClean="0">
                <a:ea typeface="宋体" pitchFamily="2" charset="-122"/>
                <a:cs typeface="Arial" charset="0"/>
              </a:rPr>
              <a:t>co-occurrence (Ratinov et al., 2011, Wang et al., 2015), </a:t>
            </a:r>
            <a:r>
              <a:rPr lang="en-US" altLang="zh-CN" sz="2000" dirty="0">
                <a:ea typeface="宋体" pitchFamily="2" charset="-122"/>
                <a:cs typeface="Arial" charset="0"/>
              </a:rPr>
              <a:t>topic </a:t>
            </a:r>
            <a:r>
              <a:rPr lang="en-US" altLang="zh-CN" sz="2000" dirty="0" smtClean="0">
                <a:ea typeface="宋体" pitchFamily="2" charset="-122"/>
                <a:cs typeface="Arial" charset="0"/>
              </a:rPr>
              <a:t>relevance (Cassidy et al., 2012), </a:t>
            </a:r>
            <a:r>
              <a:rPr lang="en-US" altLang="zh-CN" sz="2000" dirty="0">
                <a:ea typeface="宋体" pitchFamily="2" charset="-122"/>
                <a:cs typeface="Arial" charset="0"/>
              </a:rPr>
              <a:t>social </a:t>
            </a:r>
            <a:r>
              <a:rPr lang="en-US" altLang="zh-CN" sz="2000" dirty="0" smtClean="0">
                <a:ea typeface="宋体" pitchFamily="2" charset="-122"/>
                <a:cs typeface="Arial" charset="0"/>
              </a:rPr>
              <a:t>distance (Cassidy et al., 2012; Huang et al., 2014), </a:t>
            </a:r>
            <a:r>
              <a:rPr lang="en-US" altLang="zh-CN" sz="2000" dirty="0">
                <a:ea typeface="宋体" pitchFamily="2" charset="-122"/>
                <a:cs typeface="Arial" charset="0"/>
              </a:rPr>
              <a:t>dependency </a:t>
            </a:r>
            <a:r>
              <a:rPr lang="en-US" altLang="zh-CN" sz="2000" dirty="0" smtClean="0">
                <a:ea typeface="宋体" pitchFamily="2" charset="-122"/>
                <a:cs typeface="Arial" charset="0"/>
              </a:rPr>
              <a:t>relation (Ling et al., 2014), </a:t>
            </a:r>
            <a:r>
              <a:rPr lang="en-US" altLang="zh-CN" sz="2000" dirty="0">
                <a:ea typeface="宋体" pitchFamily="2" charset="-122"/>
                <a:cs typeface="Arial" charset="0"/>
              </a:rPr>
              <a:t>or a combination of these through </a:t>
            </a:r>
            <a:r>
              <a:rPr lang="en-US" altLang="zh-CN" sz="2000" dirty="0" smtClean="0">
                <a:ea typeface="宋体" pitchFamily="2" charset="-122"/>
                <a:cs typeface="Arial" charset="0"/>
              </a:rPr>
              <a:t>meta-paths (Huang et al., 2014)</a:t>
            </a:r>
            <a:endParaRPr lang="en-US" altLang="zh-CN" sz="2000" dirty="0" smtClean="0">
              <a:sym typeface="Tahoma" pitchFamily="34" charset="0"/>
            </a:endParaRPr>
          </a:p>
          <a:p>
            <a:r>
              <a:rPr lang="en-US" altLang="zh-CN" sz="2000" dirty="0" smtClean="0">
                <a:sym typeface="Tahoma" pitchFamily="34" charset="0"/>
              </a:rPr>
              <a:t>Two mentions can be collectively linked because they are often involved in some specific types of relations and events, not because they are involved in a syntactic structure or t</a:t>
            </a:r>
            <a:r>
              <a:rPr lang="en-US" altLang="zh-CN" sz="2000" dirty="0" smtClean="0">
                <a:ea typeface="宋体" pitchFamily="2" charset="-122"/>
                <a:cs typeface="Arial" charset="0"/>
              </a:rPr>
              <a:t>hey co-occur</a:t>
            </a:r>
          </a:p>
          <a:p>
            <a:r>
              <a:rPr lang="en-US" altLang="zh-CN" sz="2000" dirty="0">
                <a:ea typeface="宋体" pitchFamily="2" charset="-122"/>
                <a:cs typeface="Arial" charset="0"/>
              </a:rPr>
              <a:t>Some other work tried to restrict collaborators that bear a specific type of </a:t>
            </a:r>
            <a:r>
              <a:rPr lang="en-US" altLang="zh-CN" sz="2000" dirty="0" smtClean="0">
                <a:ea typeface="宋体" pitchFamily="2" charset="-122"/>
                <a:cs typeface="Arial" charset="0"/>
              </a:rPr>
              <a:t>relation (Cheng and Roth, 2013), but high-quality relation/event extraction (e.g., ACE) is limited to a fixed set of pre-defined types</a:t>
            </a:r>
          </a:p>
          <a:p>
            <a:r>
              <a:rPr lang="en-US" altLang="zh-CN" sz="2000" dirty="0" smtClean="0">
                <a:ea typeface="宋体" pitchFamily="2" charset="-122"/>
                <a:cs typeface="Arial" charset="0"/>
              </a:rPr>
              <a:t>Possible solution: never-ending construction of background knowledge of real-time relations and events, then infer collaborators from this background knowledge base</a:t>
            </a:r>
          </a:p>
        </p:txBody>
      </p:sp>
    </p:spTree>
    <p:extLst>
      <p:ext uri="{BB962C8B-B14F-4D97-AF65-F5344CB8AC3E}">
        <p14:creationId xmlns:p14="http://schemas.microsoft.com/office/powerpoint/2010/main" val="4025328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3840" y="898599"/>
            <a:ext cx="9227368" cy="643138"/>
          </a:xfrm>
          <a:solidFill>
            <a:schemeClr val="accent1">
              <a:lumMod val="40000"/>
              <a:lumOff val="60000"/>
            </a:schemeClr>
          </a:solidFill>
        </p:spPr>
        <p:txBody>
          <a:bodyPr>
            <a:noAutofit/>
          </a:bodyPr>
          <a:lstStyle/>
          <a:p>
            <a:pPr marL="0" indent="0">
              <a:buNone/>
              <a:defRPr/>
            </a:pPr>
            <a:r>
              <a:rPr lang="en-US" altLang="zh-CN" sz="1800" dirty="0" smtClean="0">
                <a:solidFill>
                  <a:srgbClr val="C00000"/>
                </a:solidFill>
              </a:rPr>
              <a:t>The </a:t>
            </a:r>
            <a:r>
              <a:rPr lang="en-US" altLang="zh-CN" sz="1800" dirty="0">
                <a:solidFill>
                  <a:srgbClr val="C00000"/>
                </a:solidFill>
              </a:rPr>
              <a:t>Stockholm Institute </a:t>
            </a:r>
            <a:r>
              <a:rPr lang="en-US" altLang="zh-CN" sz="1800" dirty="0"/>
              <a:t>stated that 23 of 25 major armed conflicts in the world in 2000 occurred in impoverished nations</a:t>
            </a:r>
            <a:r>
              <a:rPr lang="en-US" altLang="zh-CN" sz="1800" dirty="0" smtClean="0"/>
              <a:t>.</a:t>
            </a:r>
            <a:endParaRPr altLang="zh-CN" sz="1800" dirty="0" smtClean="0"/>
          </a:p>
          <a:p>
            <a:pPr marL="0" indent="0">
              <a:defRPr/>
            </a:pPr>
            <a:endParaRPr altLang="zh-CN" sz="1800" dirty="0" smtClean="0"/>
          </a:p>
        </p:txBody>
      </p:sp>
      <p:sp>
        <p:nvSpPr>
          <p:cNvPr id="5" name="Rectangle 1"/>
          <p:cNvSpPr>
            <a:spLocks noGrp="1" noChangeArrowheads="1"/>
          </p:cNvSpPr>
          <p:nvPr>
            <p:ph type="title"/>
          </p:nvPr>
        </p:nvSpPr>
        <p:spPr>
          <a:xfrm>
            <a:off x="197140" y="-180716"/>
            <a:ext cx="8074025" cy="1141413"/>
          </a:xfrm>
        </p:spPr>
        <p:txBody>
          <a:bodyPr lIns="0" tIns="0" rIns="0" bIns="0"/>
          <a:lstStyle/>
          <a:p>
            <a:pPr eaLnBrk="1">
              <a:defRPr/>
            </a:pPr>
            <a:r>
              <a:rPr altLang="zh-CN" sz="3200" dirty="0" smtClean="0">
                <a:sym typeface="Tahoma" pitchFamily="34" charset="0"/>
              </a:rPr>
              <a:t>Linking: </a:t>
            </a:r>
            <a:r>
              <a:rPr lang="en-US" altLang="zh-CN" dirty="0" smtClean="0">
                <a:sym typeface="Tahoma" pitchFamily="34" charset="0"/>
              </a:rPr>
              <a:t>Knowledge </a:t>
            </a:r>
            <a:r>
              <a:rPr lang="en-US" altLang="zh-CN" dirty="0">
                <a:sym typeface="Tahoma" pitchFamily="34" charset="0"/>
              </a:rPr>
              <a:t>Representation</a:t>
            </a:r>
            <a:endParaRPr altLang="zh-CN" sz="3200" dirty="0"/>
          </a:p>
        </p:txBody>
      </p:sp>
      <p:sp>
        <p:nvSpPr>
          <p:cNvPr id="4" name="Down Arrow 3"/>
          <p:cNvSpPr/>
          <p:nvPr/>
        </p:nvSpPr>
        <p:spPr>
          <a:xfrm>
            <a:off x="1523797" y="1131240"/>
            <a:ext cx="191752" cy="1014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9" name="图片 5" descr="PROXY_APW_ENG_20010830_1356.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898" y="1399309"/>
            <a:ext cx="6368183" cy="4412060"/>
          </a:xfrm>
          <a:prstGeom prst="rect">
            <a:avLst/>
          </a:prstGeom>
        </p:spPr>
      </p:pic>
      <p:sp>
        <p:nvSpPr>
          <p:cNvPr id="6" name="Rectangle 5"/>
          <p:cNvSpPr/>
          <p:nvPr/>
        </p:nvSpPr>
        <p:spPr>
          <a:xfrm>
            <a:off x="-108222" y="1929383"/>
            <a:ext cx="527824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altLang="zh-CN" sz="1800" b="1" i="1" dirty="0" smtClean="0">
                <a:solidFill>
                  <a:srgbClr val="FF0000"/>
                </a:solidFill>
              </a:rPr>
              <a:t>Stockholm International Peace Research Institute</a:t>
            </a:r>
            <a:endParaRPr lang="en-US" altLang="zh-CN" sz="1800" b="1" i="1" dirty="0">
              <a:solidFill>
                <a:srgbClr val="FF0000"/>
              </a:solidFill>
            </a:endParaRPr>
          </a:p>
        </p:txBody>
      </p:sp>
      <p:sp>
        <p:nvSpPr>
          <p:cNvPr id="7" name="Rectangle 6"/>
          <p:cNvSpPr/>
          <p:nvPr/>
        </p:nvSpPr>
        <p:spPr>
          <a:xfrm>
            <a:off x="-678872" y="2387158"/>
            <a:ext cx="5375564" cy="625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altLang="zh-CN" sz="1800" b="1" i="1" dirty="0" smtClean="0">
                <a:solidFill>
                  <a:srgbClr val="FF0000"/>
                </a:solidFill>
              </a:rPr>
              <a:t>Stockholm Institute of </a:t>
            </a:r>
            <a:r>
              <a:rPr lang="en-US" altLang="zh-CN" sz="1800" b="1" i="1" dirty="0">
                <a:solidFill>
                  <a:srgbClr val="FF0000"/>
                </a:solidFill>
              </a:rPr>
              <a:t> </a:t>
            </a:r>
            <a:r>
              <a:rPr lang="en-US" altLang="zh-CN" sz="1800" b="1" i="1" dirty="0" smtClean="0">
                <a:solidFill>
                  <a:srgbClr val="FF0000"/>
                </a:solidFill>
              </a:rPr>
              <a:t>Education</a:t>
            </a:r>
          </a:p>
        </p:txBody>
      </p:sp>
      <p:sp>
        <p:nvSpPr>
          <p:cNvPr id="10" name="Oval 9"/>
          <p:cNvSpPr/>
          <p:nvPr/>
        </p:nvSpPr>
        <p:spPr>
          <a:xfrm>
            <a:off x="2231944" y="5379321"/>
            <a:ext cx="1103938"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Oval 10"/>
          <p:cNvSpPr/>
          <p:nvPr/>
        </p:nvSpPr>
        <p:spPr>
          <a:xfrm>
            <a:off x="3592754" y="2796571"/>
            <a:ext cx="1103938"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40" y="5853261"/>
            <a:ext cx="8343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txBox="1">
            <a:spLocks/>
          </p:cNvSpPr>
          <p:nvPr/>
        </p:nvSpPr>
        <p:spPr bwMode="auto">
          <a:xfrm>
            <a:off x="197140" y="3094635"/>
            <a:ext cx="3807445" cy="5001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chemeClr val="tx2">
                    <a:lumMod val="75000"/>
                  </a:schemeClr>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rgbClr val="800000"/>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CN" sz="2000" dirty="0">
                <a:ea typeface="宋体" pitchFamily="2" charset="-122"/>
                <a:cs typeface="Arial" charset="0"/>
              </a:rPr>
              <a:t>A</a:t>
            </a:r>
            <a:r>
              <a:rPr lang="en-US" altLang="zh-CN" sz="2000" dirty="0" smtClean="0">
                <a:ea typeface="宋体" pitchFamily="2" charset="-122"/>
                <a:cs typeface="Arial" charset="0"/>
              </a:rPr>
              <a:t>dding </a:t>
            </a:r>
            <a:r>
              <a:rPr lang="en-US" altLang="zh-CN" sz="2000" dirty="0">
                <a:ea typeface="宋体" pitchFamily="2" charset="-122"/>
                <a:cs typeface="Arial" charset="0"/>
              </a:rPr>
              <a:t>even richer types of nodes and edges, and Cross-sentence nominal and pronoun coreference resolution into </a:t>
            </a:r>
            <a:r>
              <a:rPr lang="en-US" altLang="zh-CN" sz="2000" dirty="0" smtClean="0">
                <a:ea typeface="宋体" pitchFamily="2" charset="-122"/>
                <a:cs typeface="Arial" charset="0"/>
              </a:rPr>
              <a:t>AMR</a:t>
            </a:r>
          </a:p>
        </p:txBody>
      </p:sp>
    </p:spTree>
    <p:extLst>
      <p:ext uri="{BB962C8B-B14F-4D97-AF65-F5344CB8AC3E}">
        <p14:creationId xmlns:p14="http://schemas.microsoft.com/office/powerpoint/2010/main" val="394114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ChangeArrowheads="1"/>
          </p:cNvSpPr>
          <p:nvPr/>
        </p:nvSpPr>
        <p:spPr bwMode="auto">
          <a:xfrm>
            <a:off x="6084888" y="1147763"/>
            <a:ext cx="1150937" cy="144462"/>
          </a:xfrm>
          <a:prstGeom prst="rect">
            <a:avLst/>
          </a:prstGeom>
          <a:solidFill>
            <a:schemeClr val="bg1"/>
          </a:solidFill>
          <a:ln w="9525" algn="ctr">
            <a:noFill/>
            <a:miter lim="800000"/>
            <a:headEnd/>
            <a:tailEnd/>
          </a:ln>
          <a:effectLst/>
        </p:spPr>
        <p:txBody>
          <a:bodyPr wrap="none" anchor="ctr"/>
          <a:lstStyle/>
          <a:p>
            <a:pPr algn="ctr" defTabSz="457200" eaLnBrk="1" fontAlgn="auto" hangingPunct="1">
              <a:spcBef>
                <a:spcPts val="0"/>
              </a:spcBef>
              <a:spcAft>
                <a:spcPts val="0"/>
              </a:spcAft>
            </a:pPr>
            <a:endParaRPr lang="en-US" sz="1800" dirty="0">
              <a:solidFill>
                <a:prstClr val="black"/>
              </a:solidFill>
              <a:latin typeface="Calibri"/>
              <a:cs typeface="Arial" charset="0"/>
            </a:endParaRPr>
          </a:p>
        </p:txBody>
      </p:sp>
      <p:sp>
        <p:nvSpPr>
          <p:cNvPr id="82950" name="Rectangle 6"/>
          <p:cNvSpPr>
            <a:spLocks noChangeArrowheads="1"/>
          </p:cNvSpPr>
          <p:nvPr/>
        </p:nvSpPr>
        <p:spPr bwMode="auto">
          <a:xfrm>
            <a:off x="6370637" y="840264"/>
            <a:ext cx="865187" cy="431800"/>
          </a:xfrm>
          <a:prstGeom prst="rect">
            <a:avLst/>
          </a:prstGeom>
          <a:noFill/>
          <a:ln w="9525" algn="ctr">
            <a:noFill/>
            <a:miter lim="800000"/>
            <a:headEnd/>
            <a:tailEnd/>
          </a:ln>
          <a:effectLst/>
        </p:spPr>
        <p:txBody>
          <a:bodyPr wrap="none" anchor="ctr"/>
          <a:lstStyle/>
          <a:p>
            <a:pPr algn="ctr" defTabSz="457200" fontAlgn="auto">
              <a:spcBef>
                <a:spcPts val="0"/>
              </a:spcBef>
              <a:spcAft>
                <a:spcPts val="0"/>
              </a:spcAft>
            </a:pPr>
            <a:endParaRPr lang="en-US" altLang="zh-CN" sz="2000" dirty="0">
              <a:solidFill>
                <a:prstClr val="black"/>
              </a:solidFill>
              <a:latin typeface="Calibri"/>
              <a:ea typeface="宋体" pitchFamily="2" charset="-122"/>
              <a:cs typeface="Arial" charset="0"/>
            </a:endParaRPr>
          </a:p>
        </p:txBody>
      </p:sp>
      <p:sp>
        <p:nvSpPr>
          <p:cNvPr id="82957" name="Rectangle 13"/>
          <p:cNvSpPr>
            <a:spLocks noChangeArrowheads="1"/>
          </p:cNvSpPr>
          <p:nvPr/>
        </p:nvSpPr>
        <p:spPr bwMode="auto">
          <a:xfrm>
            <a:off x="4730750" y="4791075"/>
            <a:ext cx="215900" cy="144463"/>
          </a:xfrm>
          <a:prstGeom prst="rect">
            <a:avLst/>
          </a:prstGeom>
          <a:solidFill>
            <a:schemeClr val="bg1"/>
          </a:solidFill>
          <a:ln w="9525" algn="ctr">
            <a:noFill/>
            <a:miter lim="800000"/>
            <a:headEnd/>
            <a:tailEnd/>
          </a:ln>
          <a:effectLst/>
        </p:spPr>
        <p:txBody>
          <a:bodyPr wrap="none" anchor="ctr"/>
          <a:lstStyle/>
          <a:p>
            <a:pPr algn="ctr" defTabSz="457200" eaLnBrk="1" fontAlgn="auto" hangingPunct="1">
              <a:spcBef>
                <a:spcPts val="0"/>
              </a:spcBef>
              <a:spcAft>
                <a:spcPts val="0"/>
              </a:spcAft>
            </a:pPr>
            <a:endParaRPr lang="en-US" sz="1800" dirty="0">
              <a:solidFill>
                <a:prstClr val="black"/>
              </a:solidFill>
              <a:latin typeface="Calibri"/>
              <a:cs typeface="Arial" charset="0"/>
            </a:endParaRPr>
          </a:p>
        </p:txBody>
      </p:sp>
      <p:sp>
        <p:nvSpPr>
          <p:cNvPr id="82958" name="Rectangle 14"/>
          <p:cNvSpPr>
            <a:spLocks noChangeArrowheads="1"/>
          </p:cNvSpPr>
          <p:nvPr/>
        </p:nvSpPr>
        <p:spPr bwMode="auto">
          <a:xfrm>
            <a:off x="5003800" y="5051425"/>
            <a:ext cx="360363" cy="215900"/>
          </a:xfrm>
          <a:prstGeom prst="rect">
            <a:avLst/>
          </a:prstGeom>
          <a:solidFill>
            <a:schemeClr val="bg1"/>
          </a:solidFill>
          <a:ln w="9525" algn="ctr">
            <a:noFill/>
            <a:miter lim="800000"/>
            <a:headEnd/>
            <a:tailEnd/>
          </a:ln>
          <a:effectLst/>
        </p:spPr>
        <p:txBody>
          <a:bodyPr wrap="none" anchor="ctr"/>
          <a:lstStyle/>
          <a:p>
            <a:pPr algn="ctr" defTabSz="457200" eaLnBrk="1" fontAlgn="auto" hangingPunct="1">
              <a:spcBef>
                <a:spcPts val="0"/>
              </a:spcBef>
              <a:spcAft>
                <a:spcPts val="0"/>
              </a:spcAft>
            </a:pPr>
            <a:endParaRPr lang="en-US" sz="1800" dirty="0">
              <a:solidFill>
                <a:prstClr val="black"/>
              </a:solidFill>
              <a:latin typeface="Calibri"/>
              <a:cs typeface="Arial" charset="0"/>
            </a:endParaRPr>
          </a:p>
        </p:txBody>
      </p:sp>
      <p:sp>
        <p:nvSpPr>
          <p:cNvPr id="17" name="Rectangle 1"/>
          <p:cNvSpPr txBox="1">
            <a:spLocks noChangeArrowheads="1"/>
          </p:cNvSpPr>
          <p:nvPr/>
        </p:nvSpPr>
        <p:spPr>
          <a:xfrm>
            <a:off x="169430" y="-134800"/>
            <a:ext cx="8074025" cy="1141413"/>
          </a:xfrm>
          <a:prstGeom prst="rect">
            <a:avLst/>
          </a:prstGeom>
        </p:spPr>
        <p:txBody>
          <a:bodyPr lIns="0" tIns="0" rIns="0" bIns="0"/>
          <a:lstStyle>
            <a:lvl1pPr algn="l" rtl="0" eaLnBrk="1" fontAlgn="base" hangingPunct="1">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eaLnBrk="1" fontAlgn="base" hangingPunct="1">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eaLnBrk="1" fontAlgn="base" hangingPunct="1">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eaLnBrk="1" fontAlgn="base" hangingPunct="1">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eaLnBrk="1" fontAlgn="base" hangingPunct="1">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defTabSz="457200">
              <a:defRPr/>
            </a:pPr>
            <a:r>
              <a:rPr altLang="zh-CN" dirty="0" smtClean="0">
                <a:sym typeface="Tahoma" pitchFamily="34" charset="0"/>
              </a:rPr>
              <a:t>Linking: Background Knowledge</a:t>
            </a:r>
          </a:p>
        </p:txBody>
      </p:sp>
      <p:graphicFrame>
        <p:nvGraphicFramePr>
          <p:cNvPr id="2" name="Table 1"/>
          <p:cNvGraphicFramePr>
            <a:graphicFrameLocks noGrp="1"/>
          </p:cNvGraphicFramePr>
          <p:nvPr>
            <p:extLst>
              <p:ext uri="{D42A27DB-BD31-4B8C-83A1-F6EECF244321}">
                <p14:modId xmlns:p14="http://schemas.microsoft.com/office/powerpoint/2010/main" val="2774611563"/>
              </p:ext>
            </p:extLst>
          </p:nvPr>
        </p:nvGraphicFramePr>
        <p:xfrm>
          <a:off x="325431" y="741136"/>
          <a:ext cx="8640960" cy="5735864"/>
        </p:xfrm>
        <a:graphic>
          <a:graphicData uri="http://schemas.openxmlformats.org/drawingml/2006/table">
            <a:tbl>
              <a:tblPr firstRow="1" bandRow="1">
                <a:tableStyleId>{5C22544A-7EE6-4342-B048-85BDC9FD1C3A}</a:tableStyleId>
              </a:tblPr>
              <a:tblGrid>
                <a:gridCol w="2874969"/>
                <a:gridCol w="5765991"/>
              </a:tblGrid>
              <a:tr h="370840">
                <a:tc>
                  <a:txBody>
                    <a:bodyPr/>
                    <a:lstStyle/>
                    <a:p>
                      <a:pPr algn="ctr" eaLnBrk="0" hangingPunct="0"/>
                      <a:r>
                        <a:rPr lang="en-US" altLang="zh-CN" sz="1800" dirty="0" smtClean="0">
                          <a:ea typeface="宋体" pitchFamily="2" charset="-122"/>
                          <a:cs typeface="Arial" charset="0"/>
                        </a:rPr>
                        <a:t>Source</a:t>
                      </a:r>
                    </a:p>
                  </a:txBody>
                  <a:tcPr/>
                </a:tc>
                <a:tc>
                  <a:txBody>
                    <a:bodyPr/>
                    <a:lstStyle/>
                    <a:p>
                      <a:pPr algn="ctr" eaLnBrk="0" hangingPunct="0"/>
                      <a:r>
                        <a:rPr lang="en-US" altLang="zh-CN" sz="1800" dirty="0" smtClean="0">
                          <a:ea typeface="宋体" pitchFamily="2" charset="-122"/>
                          <a:cs typeface="Arial" charset="0"/>
                        </a:rPr>
                        <a:t>KB</a:t>
                      </a:r>
                    </a:p>
                  </a:txBody>
                  <a:tcPr/>
                </a:tc>
              </a:tr>
              <a:tr h="370840">
                <a:tc>
                  <a:txBody>
                    <a:bodyPr/>
                    <a:lstStyle/>
                    <a:p>
                      <a:r>
                        <a:rPr lang="en-US" dirty="0" smtClean="0"/>
                        <a:t>I went to youtube and checked out the </a:t>
                      </a:r>
                      <a:r>
                        <a:rPr lang="en-US" sz="1800" b="1" kern="1200" dirty="0" smtClean="0">
                          <a:solidFill>
                            <a:srgbClr val="C00000"/>
                          </a:solidFill>
                          <a:latin typeface="+mn-lt"/>
                          <a:ea typeface="宋体" pitchFamily="2" charset="-122"/>
                          <a:cs typeface="Arial" charset="0"/>
                        </a:rPr>
                        <a:t>Gulf </a:t>
                      </a:r>
                      <a:r>
                        <a:rPr lang="en-US" sz="1800" b="1" kern="1200" dirty="0" smtClean="0">
                          <a:solidFill>
                            <a:srgbClr val="00BE00"/>
                          </a:solidFill>
                          <a:latin typeface="+mn-lt"/>
                          <a:ea typeface="宋体" pitchFamily="2" charset="-122"/>
                          <a:cs typeface="Arial" charset="0"/>
                        </a:rPr>
                        <a:t>oil crisis</a:t>
                      </a:r>
                      <a:r>
                        <a:rPr lang="en-US" dirty="0" smtClean="0"/>
                        <a:t>:</a:t>
                      </a:r>
                      <a:r>
                        <a:rPr lang="en-US" baseline="0" dirty="0" smtClean="0"/>
                        <a:t> all of the posts are one month old, or older…</a:t>
                      </a:r>
                      <a:endParaRPr lang="en-US" dirty="0"/>
                    </a:p>
                  </a:txBody>
                  <a:tcPr/>
                </a:tc>
                <a:tc>
                  <a:txBody>
                    <a:bodyPr/>
                    <a:lstStyle/>
                    <a:p>
                      <a:r>
                        <a:rPr lang="en-US" dirty="0" smtClean="0"/>
                        <a:t>On April 20, 2010, the Deepwarter Horizon</a:t>
                      </a:r>
                      <a:r>
                        <a:rPr lang="en-US" sz="1800" kern="1200" dirty="0" smtClean="0">
                          <a:solidFill>
                            <a:schemeClr val="dk1"/>
                          </a:solidFill>
                          <a:latin typeface="+mn-lt"/>
                          <a:ea typeface="+mn-ea"/>
                          <a:cs typeface="+mn-cs"/>
                        </a:rPr>
                        <a:t> </a:t>
                      </a:r>
                      <a:r>
                        <a:rPr lang="en-US" dirty="0" smtClean="0"/>
                        <a:t>oil platform, located in the Mississippi Canyon about 40 miles (64 km) off the Louisiana coast, suffered </a:t>
                      </a:r>
                      <a:r>
                        <a:rPr lang="en-US" sz="1800" b="1" kern="1200" dirty="0" smtClean="0">
                          <a:solidFill>
                            <a:srgbClr val="00BE00"/>
                          </a:solidFill>
                          <a:latin typeface="+mn-lt"/>
                          <a:ea typeface="宋体" pitchFamily="2" charset="-122"/>
                          <a:cs typeface="Arial" charset="0"/>
                        </a:rPr>
                        <a:t>a catastrophic explosion</a:t>
                      </a:r>
                      <a:r>
                        <a:rPr lang="en-US" dirty="0" smtClean="0"/>
                        <a:t>; it sank a day-and-a-half later</a:t>
                      </a:r>
                      <a:endParaRPr lang="en-US" dirty="0"/>
                    </a:p>
                  </a:txBody>
                  <a:tcPr/>
                </a:tc>
              </a:tr>
              <a:tr h="1814104">
                <a:tc>
                  <a:txBody>
                    <a:bodyPr/>
                    <a:lstStyle/>
                    <a:p>
                      <a:r>
                        <a:rPr lang="en-US" sz="1800" kern="1200" baseline="0" dirty="0" smtClean="0">
                          <a:solidFill>
                            <a:schemeClr val="dk1"/>
                          </a:solidFill>
                          <a:latin typeface="+mn-lt"/>
                          <a:ea typeface="+mn-ea"/>
                          <a:cs typeface="+mn-cs"/>
                        </a:rPr>
                        <a:t>What words about Bush, </a:t>
                      </a:r>
                      <a:r>
                        <a:rPr lang="en-US" sz="1800" b="1" kern="1200" dirty="0" smtClean="0">
                          <a:solidFill>
                            <a:srgbClr val="C00000"/>
                          </a:solidFill>
                          <a:latin typeface="+mn-lt"/>
                          <a:ea typeface="宋体" pitchFamily="2" charset="-122"/>
                          <a:cs typeface="Arial" charset="0"/>
                        </a:rPr>
                        <a:t>Cruz</a:t>
                      </a:r>
                      <a:r>
                        <a:rPr lang="en-US" sz="1800" kern="1200" baseline="0" dirty="0" smtClean="0">
                          <a:solidFill>
                            <a:schemeClr val="dk1"/>
                          </a:solidFill>
                          <a:latin typeface="+mn-lt"/>
                          <a:ea typeface="+mn-ea"/>
                          <a:cs typeface="+mn-cs"/>
                        </a:rPr>
                        <a:t>, Romney, Carson, Walker</a:t>
                      </a:r>
                    </a:p>
                  </a:txBody>
                  <a:tcPr/>
                </a:tc>
                <a:tc>
                  <a:txBody>
                    <a:bodyPr/>
                    <a:lstStyle/>
                    <a:p>
                      <a:endParaRPr lang="en-US" sz="1800" kern="1200" dirty="0">
                        <a:solidFill>
                          <a:schemeClr val="dk1"/>
                        </a:solidFill>
                        <a:latin typeface="+mn-lt"/>
                        <a:ea typeface="+mn-ea"/>
                        <a:cs typeface="+mn-cs"/>
                      </a:endParaRPr>
                    </a:p>
                  </a:txBody>
                  <a:tcPr/>
                </a:tc>
              </a:tr>
              <a:tr h="2362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C00000"/>
                          </a:solidFill>
                          <a:latin typeface="+mn-lt"/>
                          <a:ea typeface="宋体" pitchFamily="2" charset="-122"/>
                          <a:cs typeface="Arial" charset="0"/>
                        </a:rPr>
                        <a:t>Whitewater</a:t>
                      </a:r>
                      <a:r>
                        <a:rPr lang="en-US" sz="1800" kern="1200" baseline="0" dirty="0" smtClean="0">
                          <a:solidFill>
                            <a:schemeClr val="dk1"/>
                          </a:solidFill>
                          <a:latin typeface="+mn-lt"/>
                          <a:ea typeface="+mn-ea"/>
                          <a:cs typeface="+mn-cs"/>
                        </a:rPr>
                        <a:t>, </a:t>
                      </a:r>
                      <a:r>
                        <a:rPr lang="en-US" sz="1800" b="1" kern="1200" dirty="0" smtClean="0">
                          <a:solidFill>
                            <a:srgbClr val="C00000"/>
                          </a:solidFill>
                          <a:latin typeface="+mn-lt"/>
                          <a:ea typeface="宋体" pitchFamily="2" charset="-122"/>
                          <a:cs typeface="Arial" charset="0"/>
                        </a:rPr>
                        <a:t>Monica</a:t>
                      </a:r>
                      <a:r>
                        <a:rPr lang="en-US" sz="1800" kern="1200" baseline="0" dirty="0" smtClean="0">
                          <a:solidFill>
                            <a:schemeClr val="dk1"/>
                          </a:solidFill>
                          <a:latin typeface="+mn-lt"/>
                          <a:ea typeface="+mn-ea"/>
                          <a:cs typeface="+mn-cs"/>
                        </a:rPr>
                        <a:t>, B, infidelity, Foster, health care reform, sniper fire, Sir Edmund Hillary, head trauma, I war vote, support for the Iraq war, email, servers, lesbians........</a:t>
                      </a:r>
                    </a:p>
                  </a:txBody>
                  <a:tcPr/>
                </a:tc>
                <a:tc>
                  <a:txBody>
                    <a:bodyPr/>
                    <a:lstStyle/>
                    <a:p>
                      <a:endParaRPr lang="en-US" sz="1800" kern="1200" dirty="0">
                        <a:solidFill>
                          <a:schemeClr val="dk1"/>
                        </a:solidFill>
                        <a:latin typeface="+mn-lt"/>
                        <a:ea typeface="+mn-ea"/>
                        <a:cs typeface="+mn-cs"/>
                      </a:endParaRPr>
                    </a:p>
                  </a:txBody>
                  <a:tcPr/>
                </a:tc>
              </a:tr>
            </a:tbl>
          </a:graphicData>
        </a:graphic>
      </p:graphicFrame>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4425" y="2385382"/>
            <a:ext cx="1568176" cy="165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355" y="2385382"/>
            <a:ext cx="1679685" cy="172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2971800" y="2415157"/>
            <a:ext cx="747654"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8687" y="4312391"/>
            <a:ext cx="2740025" cy="18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5862" y="4495800"/>
            <a:ext cx="22764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0" y="4208679"/>
            <a:ext cx="1863041" cy="198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964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180716"/>
            <a:ext cx="8074025" cy="1141413"/>
          </a:xfrm>
        </p:spPr>
        <p:txBody>
          <a:bodyPr lIns="0" tIns="0" rIns="0" bIns="0"/>
          <a:lstStyle/>
          <a:p>
            <a:pPr eaLnBrk="1">
              <a:defRPr/>
            </a:pPr>
            <a:r>
              <a:rPr altLang="zh-CN" sz="3200" dirty="0" smtClean="0">
                <a:sym typeface="Tahoma" pitchFamily="34" charset="0"/>
              </a:rPr>
              <a:t>Linking: Commonsense Knowledge</a:t>
            </a:r>
            <a:endParaRPr altLang="zh-CN" sz="3200" dirty="0"/>
          </a:p>
        </p:txBody>
      </p:sp>
      <p:sp>
        <p:nvSpPr>
          <p:cNvPr id="9" name="内容占位符 2"/>
          <p:cNvSpPr txBox="1">
            <a:spLocks/>
          </p:cNvSpPr>
          <p:nvPr/>
        </p:nvSpPr>
        <p:spPr bwMode="auto">
          <a:xfrm>
            <a:off x="13840" y="5329599"/>
            <a:ext cx="9227368" cy="791293"/>
          </a:xfrm>
          <a:prstGeom prst="rect">
            <a:avLst/>
          </a:prstGeom>
          <a:solidFill>
            <a:schemeClr val="accent1">
              <a:lumMod val="40000"/>
              <a:lumOff val="6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chemeClr val="tx2">
                    <a:lumMod val="75000"/>
                  </a:schemeClr>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rgbClr val="800000"/>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defTabSz="457200" eaLnBrk="1" hangingPunct="1">
              <a:buFont typeface="Arial" panose="020B0604020202020204" pitchFamily="34" charset="0"/>
              <a:buNone/>
              <a:defRPr/>
            </a:pPr>
            <a:r>
              <a:rPr altLang="zh-CN" sz="2000" dirty="0" smtClean="0">
                <a:solidFill>
                  <a:prstClr val="black"/>
                </a:solidFill>
              </a:rPr>
              <a:t>Millions of Americans went to war for America, and came back broken or otherwise gave up a lot, and now we look to take a huge chunk of their hide because </a:t>
            </a:r>
            <a:r>
              <a:rPr altLang="zh-CN" sz="2000" dirty="0" smtClean="0">
                <a:solidFill>
                  <a:srgbClr val="C00000"/>
                </a:solidFill>
              </a:rPr>
              <a:t>Washington</a:t>
            </a:r>
            <a:r>
              <a:rPr altLang="zh-CN" sz="2000" dirty="0" smtClean="0">
                <a:solidFill>
                  <a:prstClr val="black"/>
                </a:solidFill>
              </a:rPr>
              <a:t> no longer works.</a:t>
            </a:r>
          </a:p>
          <a:p>
            <a:pPr marL="0" indent="0" defTabSz="457200" eaLnBrk="1" hangingPunct="1">
              <a:buFont typeface="Arial" panose="020B0604020202020204" pitchFamily="34" charset="0"/>
              <a:buNone/>
              <a:defRPr/>
            </a:pPr>
            <a:endParaRPr altLang="zh-CN" sz="1800" dirty="0" smtClean="0">
              <a:solidFill>
                <a:prstClr val="black"/>
              </a:solidFill>
            </a:endParaRPr>
          </a:p>
          <a:p>
            <a:pPr marL="0" indent="0" defTabSz="457200" eaLnBrk="1" hangingPunct="1">
              <a:defRPr/>
            </a:pPr>
            <a:endParaRPr altLang="zh-CN" sz="1800" dirty="0" smtClean="0">
              <a:solidFill>
                <a:prstClr val="black"/>
              </a:solidFill>
            </a:endParaRPr>
          </a:p>
        </p:txBody>
      </p:sp>
      <p:sp>
        <p:nvSpPr>
          <p:cNvPr id="10" name="Down Arrow 9"/>
          <p:cNvSpPr/>
          <p:nvPr/>
        </p:nvSpPr>
        <p:spPr>
          <a:xfrm>
            <a:off x="7147400" y="5832494"/>
            <a:ext cx="235486" cy="5767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1" name="Rectangle 10"/>
          <p:cNvSpPr/>
          <p:nvPr/>
        </p:nvSpPr>
        <p:spPr>
          <a:xfrm>
            <a:off x="4305439" y="6352069"/>
            <a:ext cx="464451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altLang="zh-CN" sz="1800" b="1" i="1" dirty="0" smtClean="0">
                <a:solidFill>
                  <a:srgbClr val="FF0000"/>
                </a:solidFill>
              </a:rPr>
              <a:t> Federal government of the United States</a:t>
            </a:r>
          </a:p>
        </p:txBody>
      </p:sp>
      <p:sp>
        <p:nvSpPr>
          <p:cNvPr id="8" name="内容占位符 2"/>
          <p:cNvSpPr txBox="1">
            <a:spLocks/>
          </p:cNvSpPr>
          <p:nvPr/>
        </p:nvSpPr>
        <p:spPr bwMode="auto">
          <a:xfrm>
            <a:off x="152400" y="838200"/>
            <a:ext cx="9227368" cy="1143000"/>
          </a:xfrm>
          <a:prstGeom prst="rect">
            <a:avLst/>
          </a:prstGeom>
          <a:solidFill>
            <a:schemeClr val="accent1">
              <a:lumMod val="40000"/>
              <a:lumOff val="6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chemeClr val="tx2">
                    <a:lumMod val="75000"/>
                  </a:schemeClr>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rgbClr val="800000"/>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defTabSz="457200" eaLnBrk="1" hangingPunct="1">
              <a:buNone/>
              <a:defRPr/>
            </a:pPr>
            <a:r>
              <a:rPr lang="en-US" sz="2000" dirty="0" smtClean="0"/>
              <a:t>In </a:t>
            </a:r>
            <a:r>
              <a:rPr lang="en-US" sz="2000" dirty="0"/>
              <a:t>his first televised address since the attack ended on Thursday, </a:t>
            </a:r>
            <a:r>
              <a:rPr lang="en-US" sz="1900" dirty="0">
                <a:solidFill>
                  <a:srgbClr val="C00000"/>
                </a:solidFill>
              </a:rPr>
              <a:t>Kenyatta</a:t>
            </a:r>
            <a:r>
              <a:rPr lang="en-US" sz="2000" dirty="0"/>
              <a:t> condemned the "barbaric slaughter" and asked help from the Muslim community in rooting out radical </a:t>
            </a:r>
            <a:r>
              <a:rPr lang="en-US" sz="2000" dirty="0" smtClean="0"/>
              <a:t>elements.</a:t>
            </a:r>
            <a:endParaRPr altLang="zh-CN" sz="2000" dirty="0" smtClean="0">
              <a:solidFill>
                <a:prstClr val="black"/>
              </a:solidFill>
            </a:endParaRPr>
          </a:p>
          <a:p>
            <a:pPr marL="0" indent="0" defTabSz="457200" eaLnBrk="1" hangingPunct="1">
              <a:buFont typeface="Arial" panose="020B0604020202020204" pitchFamily="34" charset="0"/>
              <a:buNone/>
              <a:defRPr/>
            </a:pPr>
            <a:endParaRPr lang="en-US" altLang="zh-CN" sz="1800" dirty="0" smtClean="0">
              <a:solidFill>
                <a:prstClr val="black"/>
              </a:solidFill>
            </a:endParaRPr>
          </a:p>
          <a:p>
            <a:pPr marL="0" indent="0" defTabSz="457200" eaLnBrk="1" hangingPunct="1">
              <a:buFont typeface="Arial" panose="020B0604020202020204" pitchFamily="34" charset="0"/>
              <a:buNone/>
              <a:defRPr/>
            </a:pPr>
            <a:endParaRPr altLang="zh-CN" sz="1800" dirty="0" smtClean="0">
              <a:solidFill>
                <a:prstClr val="black"/>
              </a:solidFill>
            </a:endParaRPr>
          </a:p>
          <a:p>
            <a:pPr marL="0" indent="0" defTabSz="457200" eaLnBrk="1" hangingPunct="1">
              <a:defRPr/>
            </a:pPr>
            <a:endParaRPr altLang="zh-CN" sz="1800" dirty="0" smtClean="0">
              <a:solidFill>
                <a:prstClr val="black"/>
              </a:solidFill>
            </a:endParaRPr>
          </a:p>
        </p:txBody>
      </p:sp>
      <p:sp>
        <p:nvSpPr>
          <p:cNvPr id="12" name="Down Arrow 11"/>
          <p:cNvSpPr/>
          <p:nvPr/>
        </p:nvSpPr>
        <p:spPr>
          <a:xfrm>
            <a:off x="7203876" y="1179358"/>
            <a:ext cx="263724" cy="990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093" y="2141526"/>
            <a:ext cx="2629051"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7420" y="2111826"/>
            <a:ext cx="2708019"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36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97140" y="-208426"/>
            <a:ext cx="8074025" cy="1141413"/>
          </a:xfrm>
        </p:spPr>
        <p:txBody>
          <a:bodyPr lIns="0" tIns="0" rIns="0" bIns="0"/>
          <a:lstStyle/>
          <a:p>
            <a:pPr eaLnBrk="1">
              <a:defRPr/>
            </a:pPr>
            <a:r>
              <a:rPr altLang="zh-CN" sz="3200" dirty="0" smtClean="0">
                <a:sym typeface="Tahoma" pitchFamily="34" charset="0"/>
              </a:rPr>
              <a:t>Linking: Morph Decoding</a:t>
            </a:r>
            <a:endParaRPr altLang="zh-CN" sz="3200" dirty="0"/>
          </a:p>
        </p:txBody>
      </p:sp>
      <p:sp>
        <p:nvSpPr>
          <p:cNvPr id="6" name="Rectangle 5"/>
          <p:cNvSpPr/>
          <p:nvPr/>
        </p:nvSpPr>
        <p:spPr>
          <a:xfrm>
            <a:off x="-1049765" y="3900540"/>
            <a:ext cx="527824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altLang="zh-CN" sz="1800" b="1" i="1" dirty="0" smtClean="0">
                <a:solidFill>
                  <a:srgbClr val="FF0000"/>
                </a:solidFill>
              </a:rPr>
              <a:t>Chris Christie</a:t>
            </a:r>
            <a:endParaRPr lang="en-US" altLang="zh-CN" sz="1800" b="1" i="1" dirty="0">
              <a:solidFill>
                <a:srgbClr val="FF0000"/>
              </a:solidFill>
            </a:endParaRPr>
          </a:p>
        </p:txBody>
      </p:sp>
      <p:sp>
        <p:nvSpPr>
          <p:cNvPr id="7" name="Rectangle 6"/>
          <p:cNvSpPr/>
          <p:nvPr/>
        </p:nvSpPr>
        <p:spPr>
          <a:xfrm>
            <a:off x="6226626" y="3911251"/>
            <a:ext cx="381642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altLang="zh-CN" sz="1800" b="1" i="1" dirty="0" smtClean="0">
                <a:solidFill>
                  <a:srgbClr val="FF0000"/>
                </a:solidFill>
              </a:rPr>
              <a:t>Mitt Romney</a:t>
            </a:r>
          </a:p>
        </p:txBody>
      </p:sp>
      <p:sp>
        <p:nvSpPr>
          <p:cNvPr id="2" name="Slide Number Placeholder 1"/>
          <p:cNvSpPr>
            <a:spLocks noGrp="1"/>
          </p:cNvSpPr>
          <p:nvPr>
            <p:ph type="sldNum" sz="quarter" idx="4"/>
          </p:nvPr>
        </p:nvSpPr>
        <p:spPr/>
        <p:txBody>
          <a:bodyPr/>
          <a:lstStyle/>
          <a:p>
            <a:pPr>
              <a:defRPr/>
            </a:pPr>
            <a:fld id="{949EA72D-AFDA-4341-B72A-4A95FB1F0E84}" type="slidenum">
              <a:rPr lang="en-US" altLang="zh-TW" smtClean="0">
                <a:solidFill>
                  <a:prstClr val="black"/>
                </a:solidFill>
              </a:rPr>
              <a:pPr>
                <a:defRPr/>
              </a:pPr>
              <a:t>46</a:t>
            </a:fld>
            <a:endParaRPr lang="en-US" altLang="zh-TW" dirty="0">
              <a:solidFill>
                <a:prstClr val="black"/>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05" y="4332588"/>
            <a:ext cx="3302441" cy="19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2760" y="4332588"/>
            <a:ext cx="1337984" cy="182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内容占位符 2"/>
          <p:cNvSpPr txBox="1">
            <a:spLocks/>
          </p:cNvSpPr>
          <p:nvPr/>
        </p:nvSpPr>
        <p:spPr bwMode="auto">
          <a:xfrm>
            <a:off x="197140" y="1018062"/>
            <a:ext cx="8946860" cy="1808263"/>
          </a:xfrm>
          <a:prstGeom prst="rect">
            <a:avLst/>
          </a:prstGeom>
          <a:solidFill>
            <a:schemeClr val="accent1">
              <a:lumMod val="40000"/>
              <a:lumOff val="6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panose="020B0604020202020204" pitchFamily="34" charset="0"/>
              <a:buChar char="•"/>
              <a:defRPr lang="en-US" sz="2400" kern="1200">
                <a:solidFill>
                  <a:schemeClr val="tx1"/>
                </a:solidFill>
                <a:latin typeface="Calibri" panose="020F0502020204030204" pitchFamily="34" charset="0"/>
                <a:ea typeface="MS PGothic" pitchFamily="34" charset="-128"/>
                <a:cs typeface="Calibri" panose="020F0502020204030204" pitchFamily="34" charset="0"/>
              </a:defRPr>
            </a:lvl1pPr>
            <a:lvl2pPr marL="742950" indent="-285750" algn="l" rtl="0" fontAlgn="base">
              <a:spcBef>
                <a:spcPct val="20000"/>
              </a:spcBef>
              <a:spcAft>
                <a:spcPct val="0"/>
              </a:spcAft>
              <a:buFont typeface="Courier New" panose="02070309020205020404" pitchFamily="49" charset="0"/>
              <a:buChar char="o"/>
              <a:defRPr lang="en-US" sz="2200" kern="1200">
                <a:solidFill>
                  <a:schemeClr val="tx2">
                    <a:lumMod val="75000"/>
                  </a:schemeClr>
                </a:solidFill>
                <a:latin typeface="Calibri" panose="020F0502020204030204" pitchFamily="34" charset="0"/>
                <a:ea typeface="MS PGothic" pitchFamily="34" charset="-128"/>
                <a:cs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lang="en-US" sz="2000" kern="1200">
                <a:solidFill>
                  <a:srgbClr val="800000"/>
                </a:solidFill>
                <a:latin typeface="Calibri" panose="020F0502020204030204" pitchFamily="34" charset="0"/>
                <a:ea typeface="Palatino Linotype" charset="0"/>
                <a:cs typeface="Calibri" panose="020F0502020204030204" pitchFamily="34" charset="0"/>
              </a:defRPr>
            </a:lvl3pPr>
            <a:lvl4pPr marL="1600200" indent="-228600" algn="l" rtl="0" fontAlgn="base">
              <a:spcBef>
                <a:spcPct val="20000"/>
              </a:spcBef>
              <a:spcAft>
                <a:spcPct val="0"/>
              </a:spcAft>
              <a:buFont typeface="Courier New" panose="02070309020205020404" pitchFamily="49" charset="0"/>
              <a:buChar char="o"/>
              <a:defRPr lang="en-US" sz="1800" kern="1200">
                <a:solidFill>
                  <a:srgbClr val="003366"/>
                </a:solidFill>
                <a:latin typeface="Calibri" panose="020F0502020204030204" pitchFamily="34" charset="0"/>
                <a:ea typeface="Palatino Linotype" charset="0"/>
                <a:cs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lang="en-US" sz="1600" kern="1200">
                <a:solidFill>
                  <a:schemeClr val="tx1"/>
                </a:solidFill>
                <a:latin typeface="Calibri" panose="020F0502020204030204" pitchFamily="34" charset="0"/>
                <a:ea typeface="Palatino Linotype" charset="0"/>
                <a:cs typeface="Calibri" panose="020F050202020403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defTabSz="457200" eaLnBrk="1" hangingPunct="1">
              <a:buFont typeface="Arial" panose="020B0604020202020204" pitchFamily="34" charset="0"/>
              <a:buNone/>
              <a:defRPr/>
            </a:pPr>
            <a:r>
              <a:rPr altLang="zh-CN" sz="2000" dirty="0" smtClean="0">
                <a:solidFill>
                  <a:prstClr val="black"/>
                </a:solidFill>
              </a:rPr>
              <a:t>They passed a bill, and </a:t>
            </a:r>
            <a:r>
              <a:rPr altLang="zh-CN" sz="2000" dirty="0" smtClean="0">
                <a:solidFill>
                  <a:srgbClr val="C00000"/>
                </a:solidFill>
              </a:rPr>
              <a:t>Christie the Hutt </a:t>
            </a:r>
            <a:r>
              <a:rPr altLang="zh-CN" sz="2000" dirty="0" smtClean="0">
                <a:solidFill>
                  <a:prstClr val="black"/>
                </a:solidFill>
              </a:rPr>
              <a:t>decides he's stull sucking up to be </a:t>
            </a:r>
            <a:r>
              <a:rPr altLang="zh-CN" sz="2000" dirty="0" smtClean="0">
                <a:solidFill>
                  <a:srgbClr val="C00000"/>
                </a:solidFill>
              </a:rPr>
              <a:t>RomBot</a:t>
            </a:r>
            <a:r>
              <a:rPr altLang="zh-CN" sz="2000" dirty="0" smtClean="0">
                <a:solidFill>
                  <a:prstClr val="black"/>
                </a:solidFill>
              </a:rPr>
              <a:t>'s running mate.</a:t>
            </a:r>
          </a:p>
          <a:p>
            <a:pPr marL="0" indent="0" defTabSz="457200" eaLnBrk="1" hangingPunct="1">
              <a:buFont typeface="Arial" panose="020B0604020202020204" pitchFamily="34" charset="0"/>
              <a:buNone/>
              <a:defRPr/>
            </a:pPr>
            <a:endParaRPr altLang="zh-CN" sz="2000" dirty="0" smtClean="0">
              <a:solidFill>
                <a:prstClr val="black"/>
              </a:solidFill>
            </a:endParaRPr>
          </a:p>
          <a:p>
            <a:pPr marL="0" indent="0" defTabSz="457200" eaLnBrk="1" hangingPunct="1">
              <a:buFont typeface="Arial" panose="020B0604020202020204" pitchFamily="34" charset="0"/>
              <a:buNone/>
              <a:defRPr/>
            </a:pPr>
            <a:r>
              <a:rPr altLang="zh-CN" sz="2000" dirty="0" smtClean="0">
                <a:solidFill>
                  <a:prstClr val="black"/>
                </a:solidFill>
              </a:rPr>
              <a:t>I think the </a:t>
            </a:r>
            <a:r>
              <a:rPr altLang="zh-CN" sz="2000" dirty="0" smtClean="0">
                <a:solidFill>
                  <a:srgbClr val="C00000"/>
                </a:solidFill>
              </a:rPr>
              <a:t>Good Doctor </a:t>
            </a:r>
            <a:r>
              <a:rPr altLang="zh-CN" sz="2000" dirty="0" smtClean="0">
                <a:solidFill>
                  <a:prstClr val="black"/>
                </a:solidFill>
              </a:rPr>
              <a:t>is too crazy to hang it up.</a:t>
            </a:r>
          </a:p>
          <a:p>
            <a:pPr marL="0" indent="0" defTabSz="457200" eaLnBrk="1" hangingPunct="1">
              <a:buNone/>
              <a:defRPr/>
            </a:pPr>
            <a:endParaRPr lang="en-US" altLang="zh-CN" sz="2000" dirty="0">
              <a:solidFill>
                <a:prstClr val="black"/>
              </a:solidFill>
            </a:endParaRPr>
          </a:p>
          <a:p>
            <a:pPr marL="0" indent="0" defTabSz="457200" eaLnBrk="1" hangingPunct="1">
              <a:buNone/>
              <a:defRPr/>
            </a:pPr>
            <a:endParaRPr lang="en-US" altLang="zh-CN" sz="2000" dirty="0">
              <a:solidFill>
                <a:prstClr val="black"/>
              </a:solidFill>
            </a:endParaRPr>
          </a:p>
        </p:txBody>
      </p:sp>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8475" y="4352112"/>
            <a:ext cx="2729345" cy="200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864845" y="4038872"/>
            <a:ext cx="381642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altLang="zh-CN" sz="1800" b="1" i="1" dirty="0" smtClean="0">
                <a:solidFill>
                  <a:srgbClr val="FF0000"/>
                </a:solidFill>
              </a:rPr>
              <a:t>Ron Paul</a:t>
            </a:r>
          </a:p>
        </p:txBody>
      </p:sp>
      <p:cxnSp>
        <p:nvCxnSpPr>
          <p:cNvPr id="4" name="Straight Arrow Connector 3"/>
          <p:cNvCxnSpPr/>
          <p:nvPr/>
        </p:nvCxnSpPr>
        <p:spPr>
          <a:xfrm flipH="1">
            <a:off x="1828800" y="1266372"/>
            <a:ext cx="1066800" cy="2821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382000" y="1266372"/>
            <a:ext cx="0" cy="2821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92525" y="2362200"/>
            <a:ext cx="3780531" cy="1765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410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9144000" cy="1082675"/>
          </a:xfrm>
        </p:spPr>
        <p:txBody>
          <a:bodyPr/>
          <a:lstStyle/>
          <a:p>
            <a:pPr>
              <a:defRPr/>
            </a:pPr>
            <a:r>
              <a:rPr lang="en-US" dirty="0" smtClean="0"/>
              <a:t>Looking Ahead</a:t>
            </a:r>
            <a:endParaRPr lang="en-US"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47</a:t>
            </a:fld>
            <a:r>
              <a:rPr lang="en-US" altLang="zh-CN" sz="1200" dirty="0" smtClean="0">
                <a:solidFill>
                  <a:srgbClr val="000000"/>
                </a:solidFill>
                <a:latin typeface="SimSun" pitchFamily="2" charset="-122"/>
                <a:ea typeface="SimSun" pitchFamily="2" charset="-122"/>
                <a:cs typeface="Arial" charset="0"/>
              </a:rPr>
              <a:t> </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553200" cy="491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45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82675"/>
          </a:xfrm>
        </p:spPr>
        <p:txBody>
          <a:bodyPr/>
          <a:lstStyle/>
          <a:p>
            <a:pPr>
              <a:defRPr/>
            </a:pPr>
            <a:r>
              <a:rPr lang="en-US" dirty="0" smtClean="0"/>
              <a:t>Looking Forward to KBP2016 EDL</a:t>
            </a:r>
            <a:endParaRPr lang="en-US" dirty="0"/>
          </a:p>
        </p:txBody>
      </p:sp>
      <p:sp>
        <p:nvSpPr>
          <p:cNvPr id="9220" name="Slide Number Placeholder 3"/>
          <p:cNvSpPr>
            <a:spLocks noGrp="1"/>
          </p:cNvSpPr>
          <p:nvPr>
            <p:ph type="sldNum" sz="quarter" idx="4294967295"/>
          </p:nvPr>
        </p:nvSpPr>
        <p:spPr bwMode="auto">
          <a:xfrm>
            <a:off x="8207375" y="6569075"/>
            <a:ext cx="9366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cs typeface="MS PGothic" pitchFamily="34" charset="-128"/>
              </a:defRPr>
            </a:lvl1pPr>
            <a:lvl2pPr>
              <a:defRPr sz="2400">
                <a:solidFill>
                  <a:schemeClr val="tx1"/>
                </a:solidFill>
                <a:latin typeface="Calibri" pitchFamily="34" charset="0"/>
                <a:ea typeface="MS PGothic" pitchFamily="34" charset="-128"/>
              </a:defRPr>
            </a:lvl2pPr>
            <a:lvl3pPr>
              <a:defRPr sz="2000">
                <a:solidFill>
                  <a:srgbClr val="12076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fld id="{ACD6F423-CF64-44CA-8D30-0E533F4AF26F}" type="slidenum">
              <a:rPr lang="zh-CN" altLang="en-US" sz="1400" smtClean="0">
                <a:solidFill>
                  <a:srgbClr val="000000"/>
                </a:solidFill>
                <a:ea typeface="SimSun" pitchFamily="2" charset="-122"/>
              </a:rPr>
              <a:pPr eaLnBrk="1" hangingPunct="1"/>
              <a:t>48</a:t>
            </a:fld>
            <a:r>
              <a:rPr lang="en-US" altLang="zh-CN" sz="1200" dirty="0" smtClean="0">
                <a:solidFill>
                  <a:srgbClr val="000000"/>
                </a:solidFill>
                <a:latin typeface="SimSun" pitchFamily="2" charset="-122"/>
                <a:ea typeface="SimSun" pitchFamily="2" charset="-122"/>
                <a:cs typeface="Arial" charset="0"/>
              </a:rPr>
              <a:t> </a:t>
            </a:r>
          </a:p>
        </p:txBody>
      </p:sp>
      <p:sp>
        <p:nvSpPr>
          <p:cNvPr id="6" name="Content Placeholder 2"/>
          <p:cNvSpPr txBox="1">
            <a:spLocks/>
          </p:cNvSpPr>
          <p:nvPr/>
        </p:nvSpPr>
        <p:spPr bwMode="auto">
          <a:xfrm>
            <a:off x="180652" y="1066800"/>
            <a:ext cx="8963347"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2">
                      <a:alpha val="50000"/>
                    </a:schemeClr>
                  </a:outerShdw>
                </a:effectLst>
              </a14:hiddenEffects>
            </a:ext>
            <a:ext uri="{FAA26D3D-D897-4be2-8F04-BA451C77F1D7}"/>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Palatino Linotype"/>
                <a:ea typeface="MS PGothic" pitchFamily="34" charset="-128"/>
                <a:cs typeface="Palatino Linotype"/>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Palatino Linotype"/>
                <a:ea typeface="MS PGothic" pitchFamily="34" charset="-128"/>
                <a:cs typeface="Palatino Linotype"/>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Palatino Linotype"/>
                <a:ea typeface="MS PGothic" pitchFamily="34" charset="-128"/>
                <a:cs typeface="Palatino Linotype"/>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r>
              <a:rPr lang="en-US" sz="2400" dirty="0" smtClean="0"/>
              <a:t>Combine </a:t>
            </a:r>
            <a:r>
              <a:rPr lang="en-US" sz="2400" dirty="0"/>
              <a:t>with tri-lingual slot filling </a:t>
            </a:r>
            <a:r>
              <a:rPr lang="en-US" sz="2400" dirty="0" smtClean="0"/>
              <a:t>to </a:t>
            </a:r>
            <a:r>
              <a:rPr lang="en-US" sz="2400" dirty="0"/>
              <a:t>form up an end-to-end cold-start tri-lingual KBP </a:t>
            </a:r>
            <a:r>
              <a:rPr lang="en-US" sz="2400" dirty="0" smtClean="0"/>
              <a:t>task</a:t>
            </a:r>
            <a:endParaRPr lang="en-US" sz="2400" dirty="0"/>
          </a:p>
          <a:p>
            <a:r>
              <a:rPr lang="en-US" sz="2400" dirty="0" smtClean="0"/>
              <a:t>Target at a </a:t>
            </a:r>
            <a:r>
              <a:rPr lang="en-US" sz="2400" dirty="0"/>
              <a:t>larger scale data processing, by increasing the size of source collections from 500 documents to </a:t>
            </a:r>
            <a:r>
              <a:rPr lang="en-US" sz="2400" dirty="0" smtClean="0"/>
              <a:t>&gt;10,000 documents</a:t>
            </a:r>
            <a:endParaRPr lang="en-US" sz="2400" dirty="0"/>
          </a:p>
          <a:p>
            <a:r>
              <a:rPr lang="en-US" sz="2400" dirty="0" smtClean="0"/>
              <a:t>Add </a:t>
            </a:r>
            <a:r>
              <a:rPr lang="en-US" sz="2400" dirty="0"/>
              <a:t>nominal mention EDL into all three </a:t>
            </a:r>
            <a:r>
              <a:rPr lang="en-US" sz="2400" dirty="0" smtClean="0"/>
              <a:t>languages</a:t>
            </a:r>
            <a:endParaRPr lang="en-US" sz="2400" dirty="0"/>
          </a:p>
          <a:p>
            <a:r>
              <a:rPr lang="en-US" sz="2400" dirty="0" smtClean="0"/>
              <a:t>Add </a:t>
            </a:r>
            <a:r>
              <a:rPr lang="en-US" sz="2400" dirty="0"/>
              <a:t>n</a:t>
            </a:r>
            <a:r>
              <a:rPr lang="en-US" sz="2400" dirty="0" smtClean="0"/>
              <a:t>amed class, more </a:t>
            </a:r>
            <a:r>
              <a:rPr lang="en-US" sz="2400" dirty="0"/>
              <a:t>fine-grained entity types, or allow EDL systems to automatically discover new entity </a:t>
            </a:r>
            <a:r>
              <a:rPr lang="en-US" sz="2400" dirty="0" smtClean="0"/>
              <a:t>types</a:t>
            </a:r>
            <a:endParaRPr lang="en-US" sz="2400" dirty="0"/>
          </a:p>
          <a:p>
            <a:r>
              <a:rPr lang="en-US" sz="2400" dirty="0" smtClean="0"/>
              <a:t>Add </a:t>
            </a:r>
            <a:r>
              <a:rPr lang="en-US" sz="2400" dirty="0"/>
              <a:t>streaming data into the source </a:t>
            </a:r>
            <a:r>
              <a:rPr lang="en-US" sz="2400" dirty="0" smtClean="0"/>
              <a:t>collection</a:t>
            </a:r>
          </a:p>
          <a:p>
            <a:r>
              <a:rPr lang="en-US" sz="2400" dirty="0" smtClean="0"/>
              <a:t>Perhaps </a:t>
            </a:r>
            <a:r>
              <a:rPr lang="en-US" sz="2400" dirty="0"/>
              <a:t>replace Spanish with a new low-resource language for which full-document MT techniques are less </a:t>
            </a:r>
            <a:r>
              <a:rPr lang="en-US" sz="2400" dirty="0" smtClean="0"/>
              <a:t>mature</a:t>
            </a:r>
          </a:p>
        </p:txBody>
      </p:sp>
    </p:spTree>
    <p:extLst>
      <p:ext uri="{BB962C8B-B14F-4D97-AF65-F5344CB8AC3E}">
        <p14:creationId xmlns:p14="http://schemas.microsoft.com/office/powerpoint/2010/main" val="4200210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15235" y="1068272"/>
            <a:ext cx="2406477" cy="1323439"/>
          </a:xfrm>
          <a:prstGeom prst="rect">
            <a:avLst/>
          </a:prstGeom>
          <a:solidFill>
            <a:srgbClr val="EBFFB9"/>
          </a:solidFill>
        </p:spPr>
        <p:txBody>
          <a:bodyPr wrap="square">
            <a:spAutoFit/>
          </a:bodyPr>
          <a:lstStyle/>
          <a:p>
            <a:r>
              <a:rPr lang="en-US" sz="1600" dirty="0" smtClean="0">
                <a:solidFill>
                  <a:prstClr val="black"/>
                </a:solidFill>
              </a:rPr>
              <a:t>Now</a:t>
            </a:r>
            <a:r>
              <a:rPr lang="en-US" sz="1600" dirty="0">
                <a:solidFill>
                  <a:prstClr val="black"/>
                </a:solidFill>
              </a:rPr>
              <a:t>, Ms. Yang, one of China's best-known dancers, is the director, choreographer and star of </a:t>
            </a:r>
            <a:r>
              <a:rPr lang="en-US" sz="1600" dirty="0" smtClean="0">
                <a:solidFill>
                  <a:prstClr val="black"/>
                </a:solidFill>
              </a:rPr>
              <a:t>…</a:t>
            </a:r>
          </a:p>
        </p:txBody>
      </p:sp>
      <p:sp>
        <p:nvSpPr>
          <p:cNvPr id="5" name="Rectangle 4"/>
          <p:cNvSpPr/>
          <p:nvPr/>
        </p:nvSpPr>
        <p:spPr>
          <a:xfrm>
            <a:off x="88475" y="1057712"/>
            <a:ext cx="2654725" cy="1323439"/>
          </a:xfrm>
          <a:prstGeom prst="rect">
            <a:avLst/>
          </a:prstGeom>
          <a:solidFill>
            <a:srgbClr val="FAE2F6"/>
          </a:solidFill>
        </p:spPr>
        <p:txBody>
          <a:bodyPr wrap="square">
            <a:spAutoFit/>
          </a:bodyPr>
          <a:lstStyle/>
          <a:p>
            <a:r>
              <a:rPr lang="en-US" altLang="zh-CN" sz="1600" dirty="0">
                <a:solidFill>
                  <a:prstClr val="black"/>
                </a:solidFill>
              </a:rPr>
              <a:t>13</a:t>
            </a:r>
            <a:r>
              <a:rPr lang="zh-CN" altLang="en-US" sz="1600" dirty="0">
                <a:solidFill>
                  <a:prstClr val="black"/>
                </a:solidFill>
              </a:rPr>
              <a:t>岁以前的杨丽萍，是云南一个山村小镇里光着脚丫到处拾麦穗的乡下小姑娘，在洱海之源过着艰苦而又不无乐趣的童年生活</a:t>
            </a:r>
            <a:r>
              <a:rPr lang="zh-CN" altLang="en-US" sz="1600" dirty="0" smtClean="0">
                <a:solidFill>
                  <a:prstClr val="black"/>
                </a:solidFill>
              </a:rPr>
              <a:t>。</a:t>
            </a:r>
            <a:endParaRPr lang="en-US" sz="1600" dirty="0">
              <a:solidFill>
                <a:prstClr val="black"/>
              </a:solidFill>
            </a:endParaRPr>
          </a:p>
        </p:txBody>
      </p:sp>
      <p:sp>
        <p:nvSpPr>
          <p:cNvPr id="1410056" name="Rectangle 8"/>
          <p:cNvSpPr>
            <a:spLocks noChangeArrowheads="1"/>
          </p:cNvSpPr>
          <p:nvPr/>
        </p:nvSpPr>
        <p:spPr bwMode="auto">
          <a:xfrm>
            <a:off x="-76200" y="6143506"/>
            <a:ext cx="33131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Spouse: </a:t>
            </a:r>
            <a:r>
              <a:rPr lang="zh-CN" altLang="en-US" sz="1500" b="1" dirty="0">
                <a:solidFill>
                  <a:prstClr val="black"/>
                </a:solidFill>
                <a:ea typeface="宋体" pitchFamily="2" charset="-122"/>
              </a:rPr>
              <a:t> </a:t>
            </a:r>
            <a:r>
              <a:rPr lang="en-US" altLang="zh-CN" sz="1500" b="1" dirty="0" smtClean="0">
                <a:solidFill>
                  <a:prstClr val="black"/>
                </a:solidFill>
                <a:ea typeface="宋体" pitchFamily="2" charset="-122"/>
              </a:rPr>
              <a:t>Liu Chunqing</a:t>
            </a: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503815" name="Rectangle 10"/>
          <p:cNvSpPr>
            <a:spLocks noChangeArrowheads="1"/>
          </p:cNvSpPr>
          <p:nvPr/>
        </p:nvSpPr>
        <p:spPr bwMode="auto">
          <a:xfrm>
            <a:off x="2743200" y="1371600"/>
            <a:ext cx="32400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endParaRPr lang="en-US" sz="1100" dirty="0">
              <a:solidFill>
                <a:prstClr val="black"/>
              </a:solidFill>
              <a:ea typeface="宋体" pitchFamily="2"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29553"/>
            <a:ext cx="26574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ontent Placeholder 2"/>
          <p:cNvSpPr txBox="1">
            <a:spLocks/>
          </p:cNvSpPr>
          <p:nvPr/>
        </p:nvSpPr>
        <p:spPr>
          <a:xfrm>
            <a:off x="170341" y="704495"/>
            <a:ext cx="8229600" cy="667106"/>
          </a:xfrm>
          <a:prstGeom prst="rect">
            <a:avLst/>
          </a:prstGeom>
        </p:spPr>
        <p:txBody>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Font typeface="Wingdings" panose="05000000000000000000" pitchFamily="2" charset="2"/>
              <a:buNone/>
            </a:pPr>
            <a:r>
              <a:rPr lang="en-US" altLang="zh-CN" i="1" dirty="0" smtClean="0">
                <a:solidFill>
                  <a:srgbClr val="7030A0"/>
                </a:solidFill>
              </a:rPr>
              <a:t>Source Collection</a:t>
            </a:r>
            <a:endParaRPr lang="en-US" altLang="zh-CN" dirty="0" smtClean="0">
              <a:solidFill>
                <a:prstClr val="black"/>
              </a:solidFill>
            </a:endParaRPr>
          </a:p>
        </p:txBody>
      </p:sp>
      <p:sp>
        <p:nvSpPr>
          <p:cNvPr id="24" name="Content Placeholder 2"/>
          <p:cNvSpPr txBox="1">
            <a:spLocks/>
          </p:cNvSpPr>
          <p:nvPr/>
        </p:nvSpPr>
        <p:spPr>
          <a:xfrm>
            <a:off x="304800" y="2874629"/>
            <a:ext cx="3887183" cy="676275"/>
          </a:xfrm>
          <a:prstGeom prst="rect">
            <a:avLst/>
          </a:prstGeom>
        </p:spPr>
        <p:txBody>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Font typeface="Wingdings" panose="05000000000000000000" pitchFamily="2" charset="2"/>
              <a:buNone/>
            </a:pPr>
            <a:r>
              <a:rPr lang="en-US" altLang="zh-CN" i="1" dirty="0" smtClean="0">
                <a:solidFill>
                  <a:srgbClr val="7030A0"/>
                </a:solidFill>
              </a:rPr>
              <a:t>KB</a:t>
            </a:r>
            <a:endParaRPr lang="en-US" altLang="zh-CN" dirty="0" smtClean="0">
              <a:solidFill>
                <a:prstClr val="black"/>
              </a:solidFill>
            </a:endParaRPr>
          </a:p>
        </p:txBody>
      </p:sp>
      <p:sp>
        <p:nvSpPr>
          <p:cNvPr id="25" name="Left Arrow 24"/>
          <p:cNvSpPr/>
          <p:nvPr/>
        </p:nvSpPr>
        <p:spPr bwMode="auto">
          <a:xfrm rot="16200000">
            <a:off x="4223744" y="2621800"/>
            <a:ext cx="762001" cy="483000"/>
          </a:xfrm>
          <a:prstGeom prst="leftArrow">
            <a:avLst/>
          </a:prstGeom>
          <a:solidFill>
            <a:srgbClr val="7030A0"/>
          </a:solidFill>
          <a:ln>
            <a:solidFill>
              <a:srgbClr val="7030A0"/>
            </a:solidFill>
          </a:ln>
          <a:effectLst/>
          <a:extLst/>
        </p:spPr>
        <p:txBody>
          <a:bodyPr vert="horz" wrap="square" lIns="0" tIns="0" rIns="0" bIns="0" numCol="1" rtlCol="0" anchor="t" anchorCtr="0" compatLnSpc="1">
            <a:prstTxWarp prst="textNoShape">
              <a:avLst/>
            </a:prstTxWarp>
            <a:spAutoFit/>
          </a:bodyPr>
          <a:lstStyle/>
          <a:p>
            <a:pPr eaLnBrk="1" hangingPunct="1">
              <a:spcBef>
                <a:spcPct val="50000"/>
              </a:spcBef>
            </a:pPr>
            <a:endParaRPr lang="en-US" b="1" dirty="0">
              <a:solidFill>
                <a:srgbClr val="990000"/>
              </a:solidFill>
              <a:latin typeface="Tahoma" charset="0"/>
              <a:ea typeface="ＭＳ Ｐゴシック" charset="0"/>
            </a:endParaRPr>
          </a:p>
        </p:txBody>
      </p:sp>
      <p:sp>
        <p:nvSpPr>
          <p:cNvPr id="23" name="Title 1"/>
          <p:cNvSpPr txBox="1">
            <a:spLocks/>
          </p:cNvSpPr>
          <p:nvPr/>
        </p:nvSpPr>
        <p:spPr>
          <a:xfrm>
            <a:off x="0" y="0"/>
            <a:ext cx="9144000" cy="1082675"/>
          </a:xfrm>
          <a:prstGeom prst="rect">
            <a:avLst/>
          </a:prstGeom>
        </p:spPr>
        <p:txBody>
          <a:bodyPr/>
          <a:lst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a:defRPr/>
            </a:pPr>
            <a:r>
              <a:rPr dirty="0" smtClean="0"/>
              <a:t>Looking Ahead: Tri-lingual KBP</a:t>
            </a:r>
            <a:endParaRPr dirty="0"/>
          </a:p>
        </p:txBody>
      </p:sp>
      <p:sp>
        <p:nvSpPr>
          <p:cNvPr id="4" name="Rectangle 3"/>
          <p:cNvSpPr/>
          <p:nvPr/>
        </p:nvSpPr>
        <p:spPr>
          <a:xfrm>
            <a:off x="5484999" y="1026933"/>
            <a:ext cx="2753204" cy="1384995"/>
          </a:xfrm>
          <a:prstGeom prst="rect">
            <a:avLst/>
          </a:prstGeom>
          <a:solidFill>
            <a:srgbClr val="BECEFA"/>
          </a:solidFill>
        </p:spPr>
        <p:txBody>
          <a:bodyPr wrap="square">
            <a:spAutoFit/>
          </a:bodyPr>
          <a:lstStyle/>
          <a:p>
            <a:r>
              <a:rPr lang="es-ES" sz="1400" dirty="0">
                <a:solidFill>
                  <a:prstClr val="black"/>
                </a:solidFill>
              </a:rPr>
              <a:t>Aunque nacida en Dali, a la edad de nueve años Yang se mudó con su familia a Xishuangbanna. Debido a su extraordinario talento, la eligieron para integrar la Agrupación Artística de Canto </a:t>
            </a:r>
            <a:r>
              <a:rPr lang="es-ES" sz="1400" dirty="0" smtClean="0">
                <a:solidFill>
                  <a:prstClr val="black"/>
                </a:solidFill>
              </a:rPr>
              <a:t>…</a:t>
            </a:r>
          </a:p>
        </p:txBody>
      </p:sp>
      <p:sp>
        <p:nvSpPr>
          <p:cNvPr id="29" name="Rectangle 8"/>
          <p:cNvSpPr>
            <a:spLocks noChangeArrowheads="1"/>
          </p:cNvSpPr>
          <p:nvPr/>
        </p:nvSpPr>
        <p:spPr bwMode="auto">
          <a:xfrm>
            <a:off x="8266218" y="1360534"/>
            <a:ext cx="64918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2400" b="1" dirty="0" smtClean="0">
                <a:solidFill>
                  <a:prstClr val="black"/>
                </a:solidFill>
                <a:ea typeface="宋体" pitchFamily="2" charset="-122"/>
              </a:rPr>
              <a:t>…</a:t>
            </a:r>
            <a:endParaRPr lang="en-US" sz="2400" b="1" dirty="0">
              <a:solidFill>
                <a:prstClr val="black"/>
              </a:solidFill>
              <a:ea typeface="宋体" pitchFamily="2" charset="-122"/>
            </a:endParaRPr>
          </a:p>
        </p:txBody>
      </p:sp>
      <p:sp>
        <p:nvSpPr>
          <p:cNvPr id="30" name="Rectangle 8"/>
          <p:cNvSpPr>
            <a:spLocks noChangeArrowheads="1"/>
          </p:cNvSpPr>
          <p:nvPr/>
        </p:nvSpPr>
        <p:spPr bwMode="auto">
          <a:xfrm>
            <a:off x="589756" y="6286842"/>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State/Province-of-Residence: Yunnan</a:t>
            </a:r>
            <a:endParaRPr lang="en-US" sz="1500" b="1" dirty="0">
              <a:solidFill>
                <a:prstClr val="black"/>
              </a:solidFill>
              <a:ea typeface="宋体" pitchFamily="2" charset="-122"/>
            </a:endParaRPr>
          </a:p>
        </p:txBody>
      </p:sp>
      <p:sp>
        <p:nvSpPr>
          <p:cNvPr id="31" name="Rectangle 8"/>
          <p:cNvSpPr>
            <a:spLocks noChangeArrowheads="1"/>
          </p:cNvSpPr>
          <p:nvPr/>
        </p:nvSpPr>
        <p:spPr bwMode="auto">
          <a:xfrm>
            <a:off x="3828443" y="3334210"/>
            <a:ext cx="149327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Liping Yang</a:t>
            </a:r>
            <a:endParaRPr lang="en-US" altLang="zh-CN" sz="1500" b="1" dirty="0" smtClean="0">
              <a:solidFill>
                <a:prstClr val="black"/>
              </a:solidFill>
              <a:ea typeface="宋体" pitchFamily="2" charset="-122"/>
            </a:endParaRP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32" name="Rectangle 8"/>
          <p:cNvSpPr>
            <a:spLocks noChangeArrowheads="1"/>
          </p:cNvSpPr>
          <p:nvPr/>
        </p:nvSpPr>
        <p:spPr bwMode="auto">
          <a:xfrm>
            <a:off x="3853024" y="6153728"/>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Employer: University of Maine</a:t>
            </a:r>
          </a:p>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Title: Professor</a:t>
            </a:r>
            <a:endParaRPr lang="en-US" sz="1500" b="1" dirty="0">
              <a:solidFill>
                <a:prstClr val="black"/>
              </a:solidFill>
              <a:ea typeface="宋体" pitchFamily="2" charset="-122"/>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0711" y="3746500"/>
            <a:ext cx="1827110" cy="212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9930" y="3746500"/>
            <a:ext cx="1577429"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8"/>
          <p:cNvSpPr>
            <a:spLocks noChangeArrowheads="1"/>
          </p:cNvSpPr>
          <p:nvPr/>
        </p:nvSpPr>
        <p:spPr bwMode="auto">
          <a:xfrm>
            <a:off x="6875097" y="3301254"/>
            <a:ext cx="149327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Liping Yang</a:t>
            </a:r>
            <a:endParaRPr lang="en-US" altLang="zh-CN" sz="1500" b="1" dirty="0" smtClean="0">
              <a:solidFill>
                <a:prstClr val="black"/>
              </a:solidFill>
              <a:ea typeface="宋体" pitchFamily="2" charset="-122"/>
            </a:endParaRP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34" name="Rectangle 8"/>
          <p:cNvSpPr>
            <a:spLocks noChangeArrowheads="1"/>
          </p:cNvSpPr>
          <p:nvPr/>
        </p:nvSpPr>
        <p:spPr bwMode="auto">
          <a:xfrm>
            <a:off x="6849930" y="6143506"/>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Employer: Ningbo</a:t>
            </a:r>
          </a:p>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Title: Mayor</a:t>
            </a:r>
            <a:endParaRPr lang="en-US" sz="1500" b="1" dirty="0">
              <a:solidFill>
                <a:prstClr val="black"/>
              </a:solidFill>
              <a:ea typeface="宋体" pitchFamily="2" charset="-122"/>
            </a:endParaRPr>
          </a:p>
        </p:txBody>
      </p:sp>
    </p:spTree>
    <p:extLst>
      <p:ext uri="{BB962C8B-B14F-4D97-AF65-F5344CB8AC3E}">
        <p14:creationId xmlns:p14="http://schemas.microsoft.com/office/powerpoint/2010/main" val="230032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15235" y="1068272"/>
            <a:ext cx="2406477" cy="1323439"/>
          </a:xfrm>
          <a:prstGeom prst="rect">
            <a:avLst/>
          </a:prstGeom>
          <a:solidFill>
            <a:srgbClr val="EBFFB9"/>
          </a:solidFill>
        </p:spPr>
        <p:txBody>
          <a:bodyPr wrap="square">
            <a:spAutoFit/>
          </a:bodyPr>
          <a:lstStyle/>
          <a:p>
            <a:r>
              <a:rPr lang="en-US" sz="1600" dirty="0" smtClean="0">
                <a:solidFill>
                  <a:prstClr val="black"/>
                </a:solidFill>
              </a:rPr>
              <a:t>Now</a:t>
            </a:r>
            <a:r>
              <a:rPr lang="en-US" sz="1600" dirty="0">
                <a:solidFill>
                  <a:prstClr val="black"/>
                </a:solidFill>
              </a:rPr>
              <a:t>, Ms. Yang, one of China's best-known dancers, is the director, choreographer and star of </a:t>
            </a:r>
            <a:r>
              <a:rPr lang="en-US" sz="1600" dirty="0" smtClean="0">
                <a:solidFill>
                  <a:prstClr val="black"/>
                </a:solidFill>
              </a:rPr>
              <a:t>…</a:t>
            </a:r>
          </a:p>
        </p:txBody>
      </p:sp>
      <p:sp>
        <p:nvSpPr>
          <p:cNvPr id="5" name="Rectangle 4"/>
          <p:cNvSpPr/>
          <p:nvPr/>
        </p:nvSpPr>
        <p:spPr>
          <a:xfrm>
            <a:off x="88475" y="1057712"/>
            <a:ext cx="2654725" cy="1323439"/>
          </a:xfrm>
          <a:prstGeom prst="rect">
            <a:avLst/>
          </a:prstGeom>
          <a:solidFill>
            <a:srgbClr val="FAE2F6"/>
          </a:solidFill>
        </p:spPr>
        <p:txBody>
          <a:bodyPr wrap="square">
            <a:spAutoFit/>
          </a:bodyPr>
          <a:lstStyle/>
          <a:p>
            <a:r>
              <a:rPr lang="en-US" altLang="zh-CN" sz="1600" dirty="0">
                <a:solidFill>
                  <a:prstClr val="black"/>
                </a:solidFill>
              </a:rPr>
              <a:t>13</a:t>
            </a:r>
            <a:r>
              <a:rPr lang="zh-CN" altLang="en-US" sz="1600" dirty="0">
                <a:solidFill>
                  <a:prstClr val="black"/>
                </a:solidFill>
              </a:rPr>
              <a:t>岁以前的杨丽萍，是云南一个山村小镇里光着脚丫到处拾麦穗的乡下小姑娘，在洱海之源过着艰苦而又不无乐趣的童年生活</a:t>
            </a:r>
            <a:r>
              <a:rPr lang="zh-CN" altLang="en-US" sz="1600" dirty="0" smtClean="0">
                <a:solidFill>
                  <a:prstClr val="black"/>
                </a:solidFill>
              </a:rPr>
              <a:t>。</a:t>
            </a:r>
            <a:endParaRPr lang="en-US" sz="1600" dirty="0">
              <a:solidFill>
                <a:prstClr val="black"/>
              </a:solidFill>
            </a:endParaRPr>
          </a:p>
        </p:txBody>
      </p:sp>
      <p:sp>
        <p:nvSpPr>
          <p:cNvPr id="1410056" name="Rectangle 8"/>
          <p:cNvSpPr>
            <a:spLocks noChangeArrowheads="1"/>
          </p:cNvSpPr>
          <p:nvPr/>
        </p:nvSpPr>
        <p:spPr bwMode="auto">
          <a:xfrm>
            <a:off x="-76200" y="6143506"/>
            <a:ext cx="33131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Spouse: </a:t>
            </a:r>
            <a:r>
              <a:rPr lang="zh-CN" altLang="en-US" sz="1500" b="1" dirty="0">
                <a:solidFill>
                  <a:prstClr val="black"/>
                </a:solidFill>
                <a:ea typeface="宋体" pitchFamily="2" charset="-122"/>
              </a:rPr>
              <a:t> </a:t>
            </a:r>
            <a:r>
              <a:rPr lang="en-US" altLang="zh-CN" sz="1500" b="1" dirty="0" smtClean="0">
                <a:solidFill>
                  <a:prstClr val="black"/>
                </a:solidFill>
                <a:ea typeface="宋体" pitchFamily="2" charset="-122"/>
              </a:rPr>
              <a:t>Liu Chunqing</a:t>
            </a: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503815" name="Rectangle 10"/>
          <p:cNvSpPr>
            <a:spLocks noChangeArrowheads="1"/>
          </p:cNvSpPr>
          <p:nvPr/>
        </p:nvSpPr>
        <p:spPr bwMode="auto">
          <a:xfrm>
            <a:off x="2743200" y="1371600"/>
            <a:ext cx="32400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endParaRPr lang="en-US" sz="1100" dirty="0">
              <a:solidFill>
                <a:prstClr val="black"/>
              </a:solidFill>
              <a:ea typeface="宋体" pitchFamily="2"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29553"/>
            <a:ext cx="26574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ontent Placeholder 2"/>
          <p:cNvSpPr txBox="1">
            <a:spLocks/>
          </p:cNvSpPr>
          <p:nvPr/>
        </p:nvSpPr>
        <p:spPr>
          <a:xfrm>
            <a:off x="170341" y="704495"/>
            <a:ext cx="8229600" cy="667106"/>
          </a:xfrm>
          <a:prstGeom prst="rect">
            <a:avLst/>
          </a:prstGeom>
        </p:spPr>
        <p:txBody>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Font typeface="Wingdings" panose="05000000000000000000" pitchFamily="2" charset="2"/>
              <a:buNone/>
            </a:pPr>
            <a:r>
              <a:rPr lang="en-US" altLang="zh-CN" i="1" dirty="0" smtClean="0">
                <a:solidFill>
                  <a:srgbClr val="7030A0"/>
                </a:solidFill>
              </a:rPr>
              <a:t>Source Collection</a:t>
            </a:r>
            <a:endParaRPr lang="en-US" altLang="zh-CN" dirty="0" smtClean="0">
              <a:solidFill>
                <a:prstClr val="black"/>
              </a:solidFill>
            </a:endParaRPr>
          </a:p>
        </p:txBody>
      </p:sp>
      <p:sp>
        <p:nvSpPr>
          <p:cNvPr id="24" name="Content Placeholder 2"/>
          <p:cNvSpPr txBox="1">
            <a:spLocks/>
          </p:cNvSpPr>
          <p:nvPr/>
        </p:nvSpPr>
        <p:spPr>
          <a:xfrm>
            <a:off x="304800" y="2874629"/>
            <a:ext cx="3887183" cy="676275"/>
          </a:xfrm>
          <a:prstGeom prst="rect">
            <a:avLst/>
          </a:prstGeom>
        </p:spPr>
        <p:txBody>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Font typeface="Wingdings" panose="05000000000000000000" pitchFamily="2" charset="2"/>
              <a:buNone/>
            </a:pPr>
            <a:r>
              <a:rPr lang="en-US" altLang="zh-CN" i="1" dirty="0" smtClean="0">
                <a:solidFill>
                  <a:srgbClr val="7030A0"/>
                </a:solidFill>
              </a:rPr>
              <a:t>KB</a:t>
            </a:r>
            <a:endParaRPr lang="en-US" altLang="zh-CN" dirty="0" smtClean="0">
              <a:solidFill>
                <a:prstClr val="black"/>
              </a:solidFill>
            </a:endParaRPr>
          </a:p>
        </p:txBody>
      </p:sp>
      <p:sp>
        <p:nvSpPr>
          <p:cNvPr id="25" name="Left Arrow 24"/>
          <p:cNvSpPr/>
          <p:nvPr/>
        </p:nvSpPr>
        <p:spPr bwMode="auto">
          <a:xfrm rot="16200000">
            <a:off x="4223744" y="2621800"/>
            <a:ext cx="762001" cy="483000"/>
          </a:xfrm>
          <a:prstGeom prst="leftArrow">
            <a:avLst/>
          </a:prstGeom>
          <a:solidFill>
            <a:srgbClr val="7030A0"/>
          </a:solidFill>
          <a:ln>
            <a:solidFill>
              <a:srgbClr val="7030A0"/>
            </a:solidFill>
          </a:ln>
          <a:effectLst/>
          <a:extLst/>
        </p:spPr>
        <p:txBody>
          <a:bodyPr vert="horz" wrap="square" lIns="0" tIns="0" rIns="0" bIns="0" numCol="1" rtlCol="0" anchor="t" anchorCtr="0" compatLnSpc="1">
            <a:prstTxWarp prst="textNoShape">
              <a:avLst/>
            </a:prstTxWarp>
            <a:spAutoFit/>
          </a:bodyPr>
          <a:lstStyle/>
          <a:p>
            <a:pPr eaLnBrk="1" hangingPunct="1">
              <a:spcBef>
                <a:spcPct val="50000"/>
              </a:spcBef>
            </a:pPr>
            <a:endParaRPr lang="en-US" b="1" dirty="0">
              <a:solidFill>
                <a:srgbClr val="990000"/>
              </a:solidFill>
              <a:latin typeface="Tahoma" charset="0"/>
              <a:ea typeface="ＭＳ Ｐゴシック" charset="0"/>
            </a:endParaRPr>
          </a:p>
        </p:txBody>
      </p:sp>
      <p:sp>
        <p:nvSpPr>
          <p:cNvPr id="23" name="Title 1"/>
          <p:cNvSpPr txBox="1">
            <a:spLocks/>
          </p:cNvSpPr>
          <p:nvPr/>
        </p:nvSpPr>
        <p:spPr>
          <a:xfrm>
            <a:off x="0" y="0"/>
            <a:ext cx="9144000" cy="1082675"/>
          </a:xfrm>
          <a:prstGeom prst="rect">
            <a:avLst/>
          </a:prstGeom>
        </p:spPr>
        <p:txBody>
          <a:bodyPr/>
          <a:lst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a:defRPr/>
            </a:pPr>
            <a:r>
              <a:rPr dirty="0" smtClean="0"/>
              <a:t>Looking Ahead: Tri-lingual KBP</a:t>
            </a:r>
            <a:endParaRPr dirty="0"/>
          </a:p>
        </p:txBody>
      </p:sp>
      <p:sp>
        <p:nvSpPr>
          <p:cNvPr id="4" name="Rectangle 3"/>
          <p:cNvSpPr/>
          <p:nvPr/>
        </p:nvSpPr>
        <p:spPr>
          <a:xfrm>
            <a:off x="5484999" y="1026933"/>
            <a:ext cx="2753204" cy="1384995"/>
          </a:xfrm>
          <a:prstGeom prst="rect">
            <a:avLst/>
          </a:prstGeom>
          <a:solidFill>
            <a:srgbClr val="BECEFA"/>
          </a:solidFill>
        </p:spPr>
        <p:txBody>
          <a:bodyPr wrap="square">
            <a:spAutoFit/>
          </a:bodyPr>
          <a:lstStyle/>
          <a:p>
            <a:r>
              <a:rPr lang="es-ES" sz="1400" dirty="0">
                <a:solidFill>
                  <a:prstClr val="black"/>
                </a:solidFill>
              </a:rPr>
              <a:t>Aunque nacida en Dali, a la edad de nueve años Yang se mudó con su familia a Xishuangbanna. Debido a su extraordinario talento, la eligieron para integrar la Agrupación Artística de Canto </a:t>
            </a:r>
            <a:r>
              <a:rPr lang="es-ES" sz="1400" dirty="0" smtClean="0">
                <a:solidFill>
                  <a:prstClr val="black"/>
                </a:solidFill>
              </a:rPr>
              <a:t>…</a:t>
            </a:r>
          </a:p>
        </p:txBody>
      </p:sp>
      <p:sp>
        <p:nvSpPr>
          <p:cNvPr id="29" name="Rectangle 8"/>
          <p:cNvSpPr>
            <a:spLocks noChangeArrowheads="1"/>
          </p:cNvSpPr>
          <p:nvPr/>
        </p:nvSpPr>
        <p:spPr bwMode="auto">
          <a:xfrm>
            <a:off x="8266218" y="1360534"/>
            <a:ext cx="64918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2400" b="1" dirty="0" smtClean="0">
                <a:solidFill>
                  <a:prstClr val="black"/>
                </a:solidFill>
                <a:ea typeface="宋体" pitchFamily="2" charset="-122"/>
              </a:rPr>
              <a:t>…</a:t>
            </a:r>
            <a:endParaRPr lang="en-US" sz="2400" b="1" dirty="0">
              <a:solidFill>
                <a:prstClr val="black"/>
              </a:solidFill>
              <a:ea typeface="宋体" pitchFamily="2" charset="-122"/>
            </a:endParaRPr>
          </a:p>
        </p:txBody>
      </p:sp>
      <p:sp>
        <p:nvSpPr>
          <p:cNvPr id="30" name="Rectangle 8"/>
          <p:cNvSpPr>
            <a:spLocks noChangeArrowheads="1"/>
          </p:cNvSpPr>
          <p:nvPr/>
        </p:nvSpPr>
        <p:spPr bwMode="auto">
          <a:xfrm>
            <a:off x="589756" y="6286842"/>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State/Province-of-Residence: Yunnan</a:t>
            </a:r>
            <a:endParaRPr lang="en-US" sz="1500" b="1" dirty="0">
              <a:solidFill>
                <a:prstClr val="black"/>
              </a:solidFill>
              <a:ea typeface="宋体" pitchFamily="2" charset="-122"/>
            </a:endParaRPr>
          </a:p>
        </p:txBody>
      </p:sp>
      <p:sp>
        <p:nvSpPr>
          <p:cNvPr id="31" name="Rectangle 8"/>
          <p:cNvSpPr>
            <a:spLocks noChangeArrowheads="1"/>
          </p:cNvSpPr>
          <p:nvPr/>
        </p:nvSpPr>
        <p:spPr bwMode="auto">
          <a:xfrm>
            <a:off x="3828443" y="3334210"/>
            <a:ext cx="149327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Liping Yang</a:t>
            </a:r>
            <a:endParaRPr lang="en-US" altLang="zh-CN" sz="1500" b="1" dirty="0" smtClean="0">
              <a:solidFill>
                <a:prstClr val="black"/>
              </a:solidFill>
              <a:ea typeface="宋体" pitchFamily="2" charset="-122"/>
            </a:endParaRP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32" name="Rectangle 8"/>
          <p:cNvSpPr>
            <a:spLocks noChangeArrowheads="1"/>
          </p:cNvSpPr>
          <p:nvPr/>
        </p:nvSpPr>
        <p:spPr bwMode="auto">
          <a:xfrm>
            <a:off x="3853024" y="6153728"/>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Employer: University of Maine</a:t>
            </a:r>
          </a:p>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Title: Professor</a:t>
            </a:r>
            <a:endParaRPr lang="en-US" sz="1500" b="1" dirty="0">
              <a:solidFill>
                <a:prstClr val="black"/>
              </a:solidFill>
              <a:ea typeface="宋体" pitchFamily="2" charset="-122"/>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0711" y="3746500"/>
            <a:ext cx="1827110" cy="212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9930" y="3746500"/>
            <a:ext cx="1577429"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8"/>
          <p:cNvSpPr>
            <a:spLocks noChangeArrowheads="1"/>
          </p:cNvSpPr>
          <p:nvPr/>
        </p:nvSpPr>
        <p:spPr bwMode="auto">
          <a:xfrm>
            <a:off x="6875097" y="3301254"/>
            <a:ext cx="149327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Liping Yang</a:t>
            </a:r>
            <a:endParaRPr lang="en-US" altLang="zh-CN" sz="1500" b="1" dirty="0" smtClean="0">
              <a:solidFill>
                <a:prstClr val="black"/>
              </a:solidFill>
              <a:ea typeface="宋体" pitchFamily="2" charset="-122"/>
            </a:endParaRP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34" name="Rectangle 8"/>
          <p:cNvSpPr>
            <a:spLocks noChangeArrowheads="1"/>
          </p:cNvSpPr>
          <p:nvPr/>
        </p:nvSpPr>
        <p:spPr bwMode="auto">
          <a:xfrm>
            <a:off x="6849930" y="6143506"/>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Employer: Ningbo</a:t>
            </a:r>
          </a:p>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Title: Mayor</a:t>
            </a:r>
            <a:endParaRPr lang="en-US" sz="1500" b="1" dirty="0">
              <a:solidFill>
                <a:prstClr val="black"/>
              </a:solidFill>
              <a:ea typeface="宋体" pitchFamily="2" charset="-122"/>
            </a:endParaRPr>
          </a:p>
        </p:txBody>
      </p:sp>
    </p:spTree>
    <p:extLst>
      <p:ext uri="{BB962C8B-B14F-4D97-AF65-F5344CB8AC3E}">
        <p14:creationId xmlns:p14="http://schemas.microsoft.com/office/powerpoint/2010/main" val="3474143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lang="en-US" altLang="zh-CN" dirty="0" smtClean="0"/>
              <a:t>What’s </a:t>
            </a:r>
            <a:r>
              <a:rPr lang="en-US" altLang="zh-CN" dirty="0"/>
              <a:t>New in </a:t>
            </a:r>
            <a:r>
              <a:rPr lang="en-US" altLang="zh-CN" dirty="0" smtClean="0"/>
              <a:t>2015</a:t>
            </a:r>
            <a:r>
              <a:rPr altLang="en-US" dirty="0" smtClean="0">
                <a:latin typeface="Palatino Linotype" panose="02040502050505030304" pitchFamily="18" charset="0"/>
              </a:rPr>
              <a:t> </a:t>
            </a:r>
            <a:endParaRPr dirty="0"/>
          </a:p>
        </p:txBody>
      </p:sp>
      <p:sp>
        <p:nvSpPr>
          <p:cNvPr id="26626" name="Content Placeholder 2"/>
          <p:cNvSpPr>
            <a:spLocks noGrp="1"/>
          </p:cNvSpPr>
          <p:nvPr>
            <p:ph idx="1"/>
          </p:nvPr>
        </p:nvSpPr>
        <p:spPr>
          <a:xfrm>
            <a:off x="457200" y="1140382"/>
            <a:ext cx="8229600" cy="5000625"/>
          </a:xfrm>
        </p:spPr>
        <p:txBody>
          <a:bodyPr/>
          <a:lstStyle/>
          <a:p>
            <a:pPr>
              <a:lnSpc>
                <a:spcPct val="80000"/>
              </a:lnSpc>
            </a:pPr>
            <a:r>
              <a:rPr lang="en-US" altLang="zh-CN" dirty="0" smtClean="0"/>
              <a:t>Extended </a:t>
            </a:r>
            <a:r>
              <a:rPr lang="en-US" altLang="zh-CN" dirty="0"/>
              <a:t>English EDL task from mono-lingual to </a:t>
            </a:r>
            <a:r>
              <a:rPr lang="en-US" altLang="zh-CN" dirty="0" smtClean="0"/>
              <a:t>tri-lingual</a:t>
            </a:r>
            <a:endParaRPr lang="en-US" altLang="zh-CN" dirty="0"/>
          </a:p>
          <a:p>
            <a:pPr>
              <a:lnSpc>
                <a:spcPct val="80000"/>
              </a:lnSpc>
            </a:pPr>
            <a:r>
              <a:rPr lang="en-US" altLang="zh-CN" dirty="0" smtClean="0"/>
              <a:t>Added </a:t>
            </a:r>
            <a:r>
              <a:rPr lang="en-US" altLang="zh-CN" dirty="0"/>
              <a:t>two new entity types - natural locations (LOC) and facilities (FAC), for all three </a:t>
            </a:r>
            <a:r>
              <a:rPr lang="en-US" altLang="zh-CN" dirty="0" smtClean="0"/>
              <a:t>languages</a:t>
            </a:r>
          </a:p>
          <a:p>
            <a:pPr lvl="1">
              <a:lnSpc>
                <a:spcPct val="80000"/>
              </a:lnSpc>
            </a:pPr>
            <a:r>
              <a:rPr lang="en-US" altLang="zh-CN" dirty="0"/>
              <a:t> gradually add new entity types into the KBP program</a:t>
            </a:r>
          </a:p>
          <a:p>
            <a:pPr>
              <a:lnSpc>
                <a:spcPct val="80000"/>
              </a:lnSpc>
            </a:pPr>
            <a:r>
              <a:rPr lang="en-US" altLang="zh-CN" dirty="0" smtClean="0"/>
              <a:t>Added </a:t>
            </a:r>
            <a:r>
              <a:rPr lang="en-US" altLang="zh-CN" dirty="0"/>
              <a:t>person nominal mentions for </a:t>
            </a:r>
            <a:r>
              <a:rPr lang="en-US" altLang="zh-CN" dirty="0" smtClean="0"/>
              <a:t>English</a:t>
            </a:r>
          </a:p>
          <a:p>
            <a:pPr lvl="1">
              <a:lnSpc>
                <a:spcPct val="80000"/>
              </a:lnSpc>
            </a:pPr>
            <a:r>
              <a:rPr lang="en-US" altLang="zh-CN" dirty="0"/>
              <a:t>cluster nominal mentions for creating new entries in KB</a:t>
            </a:r>
          </a:p>
          <a:p>
            <a:pPr>
              <a:lnSpc>
                <a:spcPct val="80000"/>
              </a:lnSpc>
            </a:pPr>
            <a:r>
              <a:rPr lang="en-US" altLang="zh-CN" dirty="0" smtClean="0"/>
              <a:t>Prepared </a:t>
            </a:r>
            <a:r>
              <a:rPr lang="en-US" altLang="zh-CN" dirty="0"/>
              <a:t>and used a new KB based on Freebase </a:t>
            </a:r>
            <a:r>
              <a:rPr lang="en-US" altLang="zh-CN" dirty="0" smtClean="0"/>
              <a:t>snapshot</a:t>
            </a:r>
            <a:endParaRPr lang="en-US" altLang="zh-CN" dirty="0"/>
          </a:p>
          <a:p>
            <a:pPr>
              <a:lnSpc>
                <a:spcPct val="80000"/>
              </a:lnSpc>
            </a:pPr>
            <a:r>
              <a:rPr lang="en-US" altLang="zh-CN" dirty="0" smtClean="0"/>
              <a:t>Defined </a:t>
            </a:r>
            <a:r>
              <a:rPr lang="en-US" altLang="zh-CN" dirty="0"/>
              <a:t>a new diagnostic task of English Entity Discovery within the Cold-start KBP </a:t>
            </a:r>
            <a:r>
              <a:rPr lang="en-US" altLang="zh-CN" dirty="0" smtClean="0"/>
              <a:t>track</a:t>
            </a:r>
            <a:endParaRPr lang="en-US" altLang="zh-CN" dirty="0"/>
          </a:p>
        </p:txBody>
      </p:sp>
    </p:spTree>
    <p:extLst>
      <p:ext uri="{BB962C8B-B14F-4D97-AF65-F5344CB8AC3E}">
        <p14:creationId xmlns:p14="http://schemas.microsoft.com/office/powerpoint/2010/main" val="2565749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15235" y="1068272"/>
            <a:ext cx="2406477" cy="1323439"/>
          </a:xfrm>
          <a:prstGeom prst="rect">
            <a:avLst/>
          </a:prstGeom>
          <a:solidFill>
            <a:srgbClr val="EBFFB9"/>
          </a:solidFill>
        </p:spPr>
        <p:txBody>
          <a:bodyPr wrap="square">
            <a:spAutoFit/>
          </a:bodyPr>
          <a:lstStyle/>
          <a:p>
            <a:r>
              <a:rPr lang="en-US" sz="1600" dirty="0" smtClean="0">
                <a:solidFill>
                  <a:prstClr val="black"/>
                </a:solidFill>
              </a:rPr>
              <a:t>Now</a:t>
            </a:r>
            <a:r>
              <a:rPr lang="en-US" sz="1600" dirty="0">
                <a:solidFill>
                  <a:prstClr val="black"/>
                </a:solidFill>
              </a:rPr>
              <a:t>, Ms. </a:t>
            </a:r>
            <a:r>
              <a:rPr lang="en-US" sz="1600" b="1" dirty="0">
                <a:solidFill>
                  <a:srgbClr val="C00000"/>
                </a:solidFill>
              </a:rPr>
              <a:t>Yang</a:t>
            </a:r>
            <a:r>
              <a:rPr lang="en-US" sz="1600" dirty="0">
                <a:solidFill>
                  <a:prstClr val="black"/>
                </a:solidFill>
              </a:rPr>
              <a:t>, </a:t>
            </a:r>
            <a:r>
              <a:rPr lang="en-US" sz="1600" b="1" dirty="0">
                <a:solidFill>
                  <a:srgbClr val="C00000"/>
                </a:solidFill>
              </a:rPr>
              <a:t>one</a:t>
            </a:r>
            <a:r>
              <a:rPr lang="en-US" sz="1600" dirty="0">
                <a:solidFill>
                  <a:prstClr val="black"/>
                </a:solidFill>
              </a:rPr>
              <a:t> of </a:t>
            </a:r>
            <a:r>
              <a:rPr lang="en-US" sz="1600" b="1" dirty="0">
                <a:solidFill>
                  <a:prstClr val="black"/>
                </a:solidFill>
              </a:rPr>
              <a:t>China</a:t>
            </a:r>
            <a:r>
              <a:rPr lang="en-US" sz="1600" dirty="0">
                <a:solidFill>
                  <a:prstClr val="black"/>
                </a:solidFill>
              </a:rPr>
              <a:t>'s best-known dancers, is the </a:t>
            </a:r>
            <a:r>
              <a:rPr lang="en-US" sz="1600" b="1" dirty="0">
                <a:solidFill>
                  <a:srgbClr val="C00000"/>
                </a:solidFill>
              </a:rPr>
              <a:t>director</a:t>
            </a:r>
            <a:r>
              <a:rPr lang="en-US" sz="1600" dirty="0">
                <a:solidFill>
                  <a:prstClr val="black"/>
                </a:solidFill>
              </a:rPr>
              <a:t>, </a:t>
            </a:r>
            <a:r>
              <a:rPr lang="en-US" sz="1600" b="1" dirty="0">
                <a:solidFill>
                  <a:srgbClr val="C00000"/>
                </a:solidFill>
              </a:rPr>
              <a:t>choreographer</a:t>
            </a:r>
            <a:r>
              <a:rPr lang="en-US" sz="1600" dirty="0">
                <a:solidFill>
                  <a:prstClr val="black"/>
                </a:solidFill>
              </a:rPr>
              <a:t> and </a:t>
            </a:r>
            <a:r>
              <a:rPr lang="en-US" sz="1600" b="1" dirty="0">
                <a:solidFill>
                  <a:srgbClr val="C00000"/>
                </a:solidFill>
              </a:rPr>
              <a:t>star</a:t>
            </a:r>
            <a:r>
              <a:rPr lang="en-US" sz="1600" dirty="0">
                <a:solidFill>
                  <a:prstClr val="black"/>
                </a:solidFill>
              </a:rPr>
              <a:t> of </a:t>
            </a:r>
            <a:r>
              <a:rPr lang="en-US" sz="1600" dirty="0" smtClean="0">
                <a:solidFill>
                  <a:prstClr val="black"/>
                </a:solidFill>
              </a:rPr>
              <a:t>…</a:t>
            </a:r>
          </a:p>
        </p:txBody>
      </p:sp>
      <p:sp>
        <p:nvSpPr>
          <p:cNvPr id="5" name="Rectangle 4"/>
          <p:cNvSpPr/>
          <p:nvPr/>
        </p:nvSpPr>
        <p:spPr>
          <a:xfrm>
            <a:off x="88475" y="1057712"/>
            <a:ext cx="2654725" cy="1323439"/>
          </a:xfrm>
          <a:prstGeom prst="rect">
            <a:avLst/>
          </a:prstGeom>
          <a:solidFill>
            <a:srgbClr val="FAE2F6"/>
          </a:solidFill>
        </p:spPr>
        <p:txBody>
          <a:bodyPr wrap="square">
            <a:spAutoFit/>
          </a:bodyPr>
          <a:lstStyle/>
          <a:p>
            <a:r>
              <a:rPr lang="en-US" altLang="zh-CN" sz="1600" dirty="0">
                <a:solidFill>
                  <a:prstClr val="black"/>
                </a:solidFill>
              </a:rPr>
              <a:t>13</a:t>
            </a:r>
            <a:r>
              <a:rPr lang="zh-CN" altLang="en-US" sz="1600" dirty="0">
                <a:solidFill>
                  <a:prstClr val="black"/>
                </a:solidFill>
              </a:rPr>
              <a:t>岁以前的</a:t>
            </a:r>
            <a:r>
              <a:rPr lang="zh-CN" altLang="en-US" sz="1600" b="1" dirty="0">
                <a:solidFill>
                  <a:srgbClr val="C00000"/>
                </a:solidFill>
              </a:rPr>
              <a:t>杨丽萍</a:t>
            </a:r>
            <a:r>
              <a:rPr lang="zh-CN" altLang="en-US" sz="1600" dirty="0">
                <a:solidFill>
                  <a:prstClr val="black"/>
                </a:solidFill>
              </a:rPr>
              <a:t>，是</a:t>
            </a:r>
            <a:r>
              <a:rPr lang="zh-CN" altLang="en-US" sz="1600" b="1" dirty="0">
                <a:solidFill>
                  <a:prstClr val="black"/>
                </a:solidFill>
              </a:rPr>
              <a:t>云南</a:t>
            </a:r>
            <a:r>
              <a:rPr lang="zh-CN" altLang="en-US" sz="1600" dirty="0">
                <a:solidFill>
                  <a:prstClr val="black"/>
                </a:solidFill>
              </a:rPr>
              <a:t>一个山村小镇里光着脚丫到处拾麦穗的乡下</a:t>
            </a:r>
            <a:r>
              <a:rPr lang="zh-CN" altLang="en-US" sz="1600" b="1" dirty="0">
                <a:solidFill>
                  <a:srgbClr val="C00000"/>
                </a:solidFill>
              </a:rPr>
              <a:t>小姑娘</a:t>
            </a:r>
            <a:r>
              <a:rPr lang="zh-CN" altLang="en-US" sz="1600" dirty="0">
                <a:solidFill>
                  <a:prstClr val="black"/>
                </a:solidFill>
              </a:rPr>
              <a:t>，在洱海之源过着艰苦而又不无乐趣的童年生活</a:t>
            </a:r>
            <a:r>
              <a:rPr lang="zh-CN" altLang="en-US" sz="1600" dirty="0" smtClean="0">
                <a:solidFill>
                  <a:prstClr val="black"/>
                </a:solidFill>
              </a:rPr>
              <a:t>。</a:t>
            </a:r>
            <a:endParaRPr lang="en-US" sz="1600" dirty="0">
              <a:solidFill>
                <a:prstClr val="black"/>
              </a:solidFill>
            </a:endParaRPr>
          </a:p>
        </p:txBody>
      </p:sp>
      <p:sp>
        <p:nvSpPr>
          <p:cNvPr id="503815" name="Rectangle 10"/>
          <p:cNvSpPr>
            <a:spLocks noChangeArrowheads="1"/>
          </p:cNvSpPr>
          <p:nvPr/>
        </p:nvSpPr>
        <p:spPr bwMode="auto">
          <a:xfrm>
            <a:off x="2743200" y="1371600"/>
            <a:ext cx="32400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endParaRPr lang="en-US" sz="1100" dirty="0">
              <a:solidFill>
                <a:prstClr val="black"/>
              </a:solidFill>
              <a:ea typeface="宋体" pitchFamily="2"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29553"/>
            <a:ext cx="26574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ontent Placeholder 2"/>
          <p:cNvSpPr txBox="1">
            <a:spLocks/>
          </p:cNvSpPr>
          <p:nvPr/>
        </p:nvSpPr>
        <p:spPr>
          <a:xfrm>
            <a:off x="170341" y="704495"/>
            <a:ext cx="8229600" cy="667106"/>
          </a:xfrm>
          <a:prstGeom prst="rect">
            <a:avLst/>
          </a:prstGeom>
        </p:spPr>
        <p:txBody>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Font typeface="Wingdings" panose="05000000000000000000" pitchFamily="2" charset="2"/>
              <a:buNone/>
            </a:pPr>
            <a:r>
              <a:rPr lang="en-US" altLang="zh-CN" i="1" dirty="0" smtClean="0">
                <a:solidFill>
                  <a:srgbClr val="7030A0"/>
                </a:solidFill>
              </a:rPr>
              <a:t>Source Collection</a:t>
            </a:r>
            <a:endParaRPr lang="en-US" altLang="zh-CN" dirty="0" smtClean="0">
              <a:solidFill>
                <a:prstClr val="black"/>
              </a:solidFill>
            </a:endParaRPr>
          </a:p>
        </p:txBody>
      </p:sp>
      <p:sp>
        <p:nvSpPr>
          <p:cNvPr id="24" name="Content Placeholder 2"/>
          <p:cNvSpPr txBox="1">
            <a:spLocks/>
          </p:cNvSpPr>
          <p:nvPr/>
        </p:nvSpPr>
        <p:spPr>
          <a:xfrm>
            <a:off x="304800" y="2874629"/>
            <a:ext cx="3887183" cy="676275"/>
          </a:xfrm>
          <a:prstGeom prst="rect">
            <a:avLst/>
          </a:prstGeom>
        </p:spPr>
        <p:txBody>
          <a:bodyPr/>
          <a:lstStyle>
            <a:lvl1pPr marL="342900" indent="-342900" algn="l" rtl="0" eaLnBrk="0" fontAlgn="base" hangingPunct="0">
              <a:spcBef>
                <a:spcPct val="20000"/>
              </a:spcBef>
              <a:spcAft>
                <a:spcPct val="0"/>
              </a:spcAft>
              <a:buClr>
                <a:srgbClr val="990000"/>
              </a:buClr>
              <a:buSzPct val="70000"/>
              <a:buFont typeface="Wingdings" panose="05000000000000000000" pitchFamily="2" charset="2"/>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0000"/>
              </a:buClr>
              <a:buSzPct val="70000"/>
              <a:buFont typeface="Wingdings" panose="05000000000000000000"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0000"/>
              </a:buClr>
              <a:buSzPct val="70000"/>
              <a:buFont typeface="Wingdings" panose="05000000000000000000"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990000"/>
              </a:buClr>
              <a:buSzPct val="70000"/>
              <a:buFont typeface="Wingdings" charset="0"/>
              <a:buChar char="§"/>
              <a:defRPr sz="2000">
                <a:solidFill>
                  <a:schemeClr val="tx1"/>
                </a:solidFill>
                <a:latin typeface="+mn-lt"/>
                <a:ea typeface="+mn-ea"/>
              </a:defRPr>
            </a:lvl9pPr>
          </a:lstStyle>
          <a:p>
            <a:pPr marL="0" indent="0">
              <a:lnSpc>
                <a:spcPct val="80000"/>
              </a:lnSpc>
              <a:buFont typeface="Wingdings" panose="05000000000000000000" pitchFamily="2" charset="2"/>
              <a:buNone/>
            </a:pPr>
            <a:r>
              <a:rPr lang="en-US" altLang="zh-CN" i="1" dirty="0" smtClean="0">
                <a:solidFill>
                  <a:srgbClr val="7030A0"/>
                </a:solidFill>
              </a:rPr>
              <a:t>KB</a:t>
            </a:r>
            <a:endParaRPr lang="en-US" altLang="zh-CN" dirty="0" smtClean="0">
              <a:solidFill>
                <a:prstClr val="black"/>
              </a:solidFill>
            </a:endParaRPr>
          </a:p>
        </p:txBody>
      </p:sp>
      <p:sp>
        <p:nvSpPr>
          <p:cNvPr id="25" name="Left Arrow 24"/>
          <p:cNvSpPr/>
          <p:nvPr/>
        </p:nvSpPr>
        <p:spPr bwMode="auto">
          <a:xfrm rot="16200000">
            <a:off x="4223744" y="2621800"/>
            <a:ext cx="762001" cy="483000"/>
          </a:xfrm>
          <a:prstGeom prst="leftArrow">
            <a:avLst/>
          </a:prstGeom>
          <a:solidFill>
            <a:srgbClr val="7030A0"/>
          </a:solidFill>
          <a:ln>
            <a:solidFill>
              <a:srgbClr val="7030A0"/>
            </a:solidFill>
          </a:ln>
          <a:effectLst/>
          <a:extLst/>
        </p:spPr>
        <p:txBody>
          <a:bodyPr vert="horz" wrap="square" lIns="0" tIns="0" rIns="0" bIns="0" numCol="1" rtlCol="0" anchor="t" anchorCtr="0" compatLnSpc="1">
            <a:prstTxWarp prst="textNoShape">
              <a:avLst/>
            </a:prstTxWarp>
            <a:spAutoFit/>
          </a:bodyPr>
          <a:lstStyle/>
          <a:p>
            <a:pPr eaLnBrk="1" hangingPunct="1">
              <a:spcBef>
                <a:spcPct val="50000"/>
              </a:spcBef>
            </a:pPr>
            <a:endParaRPr lang="en-US" b="1" dirty="0">
              <a:solidFill>
                <a:srgbClr val="990000"/>
              </a:solidFill>
              <a:latin typeface="Tahoma" charset="0"/>
              <a:ea typeface="ＭＳ Ｐゴシック" charset="0"/>
            </a:endParaRPr>
          </a:p>
        </p:txBody>
      </p:sp>
      <p:sp>
        <p:nvSpPr>
          <p:cNvPr id="4" name="Rectangle 3"/>
          <p:cNvSpPr/>
          <p:nvPr/>
        </p:nvSpPr>
        <p:spPr>
          <a:xfrm>
            <a:off x="5484999" y="1026933"/>
            <a:ext cx="2753204" cy="1415772"/>
          </a:xfrm>
          <a:prstGeom prst="rect">
            <a:avLst/>
          </a:prstGeom>
          <a:solidFill>
            <a:srgbClr val="BECEFA"/>
          </a:solidFill>
        </p:spPr>
        <p:txBody>
          <a:bodyPr wrap="square">
            <a:spAutoFit/>
          </a:bodyPr>
          <a:lstStyle/>
          <a:p>
            <a:r>
              <a:rPr lang="es-ES" sz="1400" dirty="0">
                <a:solidFill>
                  <a:prstClr val="black"/>
                </a:solidFill>
              </a:rPr>
              <a:t>Aunque nacida en </a:t>
            </a:r>
            <a:r>
              <a:rPr lang="es-ES" sz="1400" b="1" dirty="0">
                <a:solidFill>
                  <a:prstClr val="black"/>
                </a:solidFill>
              </a:rPr>
              <a:t>Dali</a:t>
            </a:r>
            <a:r>
              <a:rPr lang="es-ES" sz="1400" dirty="0">
                <a:solidFill>
                  <a:prstClr val="black"/>
                </a:solidFill>
              </a:rPr>
              <a:t>, a la edad de nueve años</a:t>
            </a:r>
            <a:r>
              <a:rPr lang="es-ES" sz="1600" b="1" dirty="0">
                <a:solidFill>
                  <a:srgbClr val="C00000"/>
                </a:solidFill>
              </a:rPr>
              <a:t> Yang </a:t>
            </a:r>
            <a:r>
              <a:rPr lang="es-ES" sz="1400" dirty="0">
                <a:solidFill>
                  <a:prstClr val="black"/>
                </a:solidFill>
              </a:rPr>
              <a:t>se mudó con su familia a </a:t>
            </a:r>
            <a:r>
              <a:rPr lang="es-ES" sz="1400" b="1" dirty="0">
                <a:solidFill>
                  <a:prstClr val="black"/>
                </a:solidFill>
              </a:rPr>
              <a:t>Xishuangbanna</a:t>
            </a:r>
            <a:r>
              <a:rPr lang="es-ES" sz="1400" dirty="0">
                <a:solidFill>
                  <a:prstClr val="black"/>
                </a:solidFill>
              </a:rPr>
              <a:t>. Debido a su extraordinario talento, la eligieron para integrar la Agrupación Artística de Canto </a:t>
            </a:r>
            <a:r>
              <a:rPr lang="es-ES" sz="1400" dirty="0" smtClean="0">
                <a:solidFill>
                  <a:prstClr val="black"/>
                </a:solidFill>
              </a:rPr>
              <a:t>…</a:t>
            </a:r>
          </a:p>
        </p:txBody>
      </p:sp>
      <p:sp>
        <p:nvSpPr>
          <p:cNvPr id="29" name="Rectangle 8"/>
          <p:cNvSpPr>
            <a:spLocks noChangeArrowheads="1"/>
          </p:cNvSpPr>
          <p:nvPr/>
        </p:nvSpPr>
        <p:spPr bwMode="auto">
          <a:xfrm>
            <a:off x="8266218" y="1360534"/>
            <a:ext cx="64918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2400" b="1" dirty="0" smtClean="0">
                <a:solidFill>
                  <a:prstClr val="black"/>
                </a:solidFill>
                <a:ea typeface="宋体" pitchFamily="2" charset="-122"/>
              </a:rPr>
              <a:t>…</a:t>
            </a:r>
            <a:endParaRPr lang="en-US" sz="2400" b="1" dirty="0">
              <a:solidFill>
                <a:prstClr val="black"/>
              </a:solidFill>
              <a:ea typeface="宋体" pitchFamily="2" charset="-122"/>
            </a:endParaRPr>
          </a:p>
        </p:txBody>
      </p:sp>
      <p:sp>
        <p:nvSpPr>
          <p:cNvPr id="31" name="Rectangle 8"/>
          <p:cNvSpPr>
            <a:spLocks noChangeArrowheads="1"/>
          </p:cNvSpPr>
          <p:nvPr/>
        </p:nvSpPr>
        <p:spPr bwMode="auto">
          <a:xfrm>
            <a:off x="3828443" y="3334210"/>
            <a:ext cx="149327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Liping Yang</a:t>
            </a:r>
            <a:endParaRPr lang="en-US" altLang="zh-CN" sz="1500" b="1" dirty="0" smtClean="0">
              <a:solidFill>
                <a:prstClr val="black"/>
              </a:solidFill>
              <a:ea typeface="宋体" pitchFamily="2" charset="-122"/>
            </a:endParaRP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0711" y="3746500"/>
            <a:ext cx="1827110" cy="212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9930" y="3746500"/>
            <a:ext cx="1577429"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8"/>
          <p:cNvSpPr>
            <a:spLocks noChangeArrowheads="1"/>
          </p:cNvSpPr>
          <p:nvPr/>
        </p:nvSpPr>
        <p:spPr bwMode="auto">
          <a:xfrm>
            <a:off x="6875097" y="3301254"/>
            <a:ext cx="149327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6076B4"/>
              </a:buClr>
              <a:buSzPct val="65000"/>
              <a:buFont typeface="Wingdings" pitchFamily="2" charset="2"/>
              <a:buNone/>
            </a:pPr>
            <a:r>
              <a:rPr lang="en-US" sz="1500" b="1" dirty="0" smtClean="0">
                <a:solidFill>
                  <a:prstClr val="black"/>
                </a:solidFill>
                <a:ea typeface="宋体" pitchFamily="2" charset="-122"/>
              </a:rPr>
              <a:t>Liping Yang</a:t>
            </a:r>
            <a:endParaRPr lang="en-US" altLang="zh-CN" sz="1500" b="1" dirty="0" smtClean="0">
              <a:solidFill>
                <a:prstClr val="black"/>
              </a:solidFill>
              <a:ea typeface="宋体" pitchFamily="2" charset="-122"/>
            </a:endParaRPr>
          </a:p>
          <a:p>
            <a:pPr marL="342900" indent="-342900" algn="ctr">
              <a:lnSpc>
                <a:spcPct val="80000"/>
              </a:lnSpc>
              <a:spcBef>
                <a:spcPct val="20000"/>
              </a:spcBef>
              <a:buClr>
                <a:srgbClr val="6076B4"/>
              </a:buClr>
              <a:buSzPct val="65000"/>
              <a:buFont typeface="Wingdings" pitchFamily="2" charset="2"/>
              <a:buNone/>
            </a:pPr>
            <a:endParaRPr lang="en-US" sz="1500" b="1" dirty="0">
              <a:solidFill>
                <a:prstClr val="black"/>
              </a:solidFill>
              <a:ea typeface="宋体" pitchFamily="2" charset="-122"/>
            </a:endParaRPr>
          </a:p>
        </p:txBody>
      </p:sp>
      <p:sp>
        <p:nvSpPr>
          <p:cNvPr id="20" name="Title 5"/>
          <p:cNvSpPr txBox="1">
            <a:spLocks/>
          </p:cNvSpPr>
          <p:nvPr/>
        </p:nvSpPr>
        <p:spPr>
          <a:xfrm>
            <a:off x="457200" y="0"/>
            <a:ext cx="8229600" cy="981075"/>
          </a:xfrm>
          <a:prstGeom prst="rect">
            <a:avLst/>
          </a:prstGeom>
        </p:spPr>
        <p:txBody>
          <a:bodyPr/>
          <a:lstStyle>
            <a:lvl1pPr algn="l" rtl="0" fontAlgn="base">
              <a:lnSpc>
                <a:spcPts val="5800"/>
              </a:lnSpc>
              <a:spcBef>
                <a:spcPct val="0"/>
              </a:spcBef>
              <a:spcAft>
                <a:spcPct val="0"/>
              </a:spcAft>
              <a:defRPr lang="en-US" sz="3200" kern="1200" dirty="0">
                <a:solidFill>
                  <a:srgbClr val="990000"/>
                </a:solidFill>
                <a:effectLst>
                  <a:outerShdw blurRad="63500" dist="38100" dir="5400000" algn="t" rotWithShape="0">
                    <a:prstClr val="black">
                      <a:alpha val="25000"/>
                    </a:prstClr>
                  </a:outerShdw>
                </a:effectLst>
                <a:latin typeface="Palatino Linotype"/>
                <a:ea typeface="MS PGothic" pitchFamily="34" charset="-128"/>
                <a:cs typeface="MS PGothic" charset="0"/>
              </a:defRPr>
            </a:lvl1pPr>
            <a:lvl2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2pPr>
            <a:lvl3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3pPr>
            <a:lvl4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4pPr>
            <a:lvl5pPr algn="l" rtl="0" fontAlgn="base">
              <a:lnSpc>
                <a:spcPts val="5800"/>
              </a:lnSpc>
              <a:spcBef>
                <a:spcPct val="0"/>
              </a:spcBef>
              <a:spcAft>
                <a:spcPct val="0"/>
              </a:spcAft>
              <a:defRPr sz="3200">
                <a:solidFill>
                  <a:srgbClr val="990000"/>
                </a:solidFill>
                <a:latin typeface="Palatino Linotype" charset="0"/>
                <a:ea typeface="MS PGothic" pitchFamily="34" charset="-128"/>
                <a:cs typeface="MS PGothic"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a:defRPr/>
            </a:pPr>
            <a:r>
              <a:rPr altLang="en-US" dirty="0" smtClean="0">
                <a:latin typeface="Palatino Linotype" panose="02040502050505030304" pitchFamily="18" charset="0"/>
              </a:rPr>
              <a:t>The Task </a:t>
            </a:r>
            <a:endParaRPr dirty="0"/>
          </a:p>
        </p:txBody>
      </p:sp>
      <p:sp>
        <p:nvSpPr>
          <p:cNvPr id="2" name="Rectangle 1"/>
          <p:cNvSpPr/>
          <p:nvPr/>
        </p:nvSpPr>
        <p:spPr>
          <a:xfrm>
            <a:off x="2915235" y="176572"/>
            <a:ext cx="5322968" cy="523220"/>
          </a:xfrm>
          <a:prstGeom prst="rect">
            <a:avLst/>
          </a:prstGeom>
        </p:spPr>
        <p:txBody>
          <a:bodyPr wrap="square">
            <a:spAutoFit/>
          </a:bodyPr>
          <a:lstStyle/>
          <a:p>
            <a:r>
              <a:rPr lang="en-US" dirty="0">
                <a:solidFill>
                  <a:prstClr val="black"/>
                </a:solidFill>
              </a:rPr>
              <a:t>http://nlp.cs.rpi.edu/kbp/2015/</a:t>
            </a:r>
          </a:p>
        </p:txBody>
      </p:sp>
    </p:spTree>
    <p:extLst>
      <p:ext uri="{BB962C8B-B14F-4D97-AF65-F5344CB8AC3E}">
        <p14:creationId xmlns:p14="http://schemas.microsoft.com/office/powerpoint/2010/main" val="981126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altLang="en-US" dirty="0" smtClean="0">
                <a:latin typeface="Palatino Linotype" panose="02040502050505030304" pitchFamily="18" charset="0"/>
              </a:rPr>
              <a:t>The Task </a:t>
            </a:r>
            <a:endParaRPr dirty="0"/>
          </a:p>
        </p:txBody>
      </p:sp>
      <p:sp>
        <p:nvSpPr>
          <p:cNvPr id="26626" name="Content Placeholder 2"/>
          <p:cNvSpPr>
            <a:spLocks noGrp="1"/>
          </p:cNvSpPr>
          <p:nvPr>
            <p:ph idx="1"/>
          </p:nvPr>
        </p:nvSpPr>
        <p:spPr>
          <a:xfrm>
            <a:off x="254004" y="821074"/>
            <a:ext cx="8686800" cy="5000625"/>
          </a:xfrm>
        </p:spPr>
        <p:txBody>
          <a:bodyPr/>
          <a:lstStyle/>
          <a:p>
            <a:pPr>
              <a:lnSpc>
                <a:spcPct val="80000"/>
              </a:lnSpc>
            </a:pPr>
            <a:r>
              <a:rPr lang="en-US" altLang="zh-CN" dirty="0" smtClean="0"/>
              <a:t>Input</a:t>
            </a:r>
          </a:p>
          <a:p>
            <a:pPr lvl="1"/>
            <a:r>
              <a:rPr lang="en-US" dirty="0" smtClean="0"/>
              <a:t>A </a:t>
            </a:r>
            <a:r>
              <a:rPr lang="en-US" dirty="0"/>
              <a:t>set of raw documents in English, Chinese and </a:t>
            </a:r>
            <a:r>
              <a:rPr lang="en-US" dirty="0" smtClean="0"/>
              <a:t>Spanish</a:t>
            </a:r>
            <a:endParaRPr lang="en-US" altLang="zh-CN" dirty="0" smtClean="0"/>
          </a:p>
          <a:p>
            <a:pPr>
              <a:lnSpc>
                <a:spcPct val="80000"/>
              </a:lnSpc>
            </a:pPr>
            <a:r>
              <a:rPr lang="en-US" altLang="zh-CN" dirty="0" smtClean="0"/>
              <a:t>Output</a:t>
            </a:r>
          </a:p>
          <a:p>
            <a:pPr lvl="1">
              <a:lnSpc>
                <a:spcPct val="80000"/>
              </a:lnSpc>
            </a:pPr>
            <a:r>
              <a:rPr lang="en-US" dirty="0" smtClean="0"/>
              <a:t>Document ID, mention </a:t>
            </a:r>
            <a:r>
              <a:rPr lang="en-US" altLang="zh-CN" dirty="0" smtClean="0"/>
              <a:t>ID, </a:t>
            </a:r>
            <a:r>
              <a:rPr lang="en-US" dirty="0" smtClean="0"/>
              <a:t>head, offsets</a:t>
            </a:r>
          </a:p>
          <a:p>
            <a:pPr lvl="1">
              <a:lnSpc>
                <a:spcPct val="80000"/>
              </a:lnSpc>
            </a:pPr>
            <a:r>
              <a:rPr lang="en-US" dirty="0"/>
              <a:t>E</a:t>
            </a:r>
            <a:r>
              <a:rPr lang="en-US" dirty="0" smtClean="0"/>
              <a:t>ntity type: GPE</a:t>
            </a:r>
            <a:r>
              <a:rPr lang="en-US" dirty="0"/>
              <a:t>, ORG, PER, LOC, </a:t>
            </a:r>
            <a:r>
              <a:rPr lang="en-US" dirty="0" smtClean="0"/>
              <a:t>FAC</a:t>
            </a:r>
          </a:p>
          <a:p>
            <a:pPr lvl="1">
              <a:lnSpc>
                <a:spcPct val="80000"/>
              </a:lnSpc>
            </a:pPr>
            <a:r>
              <a:rPr lang="en-US" dirty="0" smtClean="0"/>
              <a:t>Mention type: name, nominal (person individual specific mentions, for English only in 2015)</a:t>
            </a:r>
          </a:p>
          <a:p>
            <a:pPr lvl="1">
              <a:lnSpc>
                <a:spcPct val="80000"/>
              </a:lnSpc>
            </a:pPr>
            <a:r>
              <a:rPr lang="en-US" dirty="0"/>
              <a:t>R</a:t>
            </a:r>
            <a:r>
              <a:rPr lang="en-US" dirty="0" smtClean="0"/>
              <a:t>eference </a:t>
            </a:r>
            <a:r>
              <a:rPr lang="en-US" dirty="0"/>
              <a:t>KB link entity </a:t>
            </a:r>
            <a:r>
              <a:rPr lang="en-US" dirty="0" smtClean="0"/>
              <a:t>ID, or </a:t>
            </a:r>
            <a:r>
              <a:rPr lang="en-US" dirty="0"/>
              <a:t>NIL </a:t>
            </a:r>
            <a:r>
              <a:rPr lang="en-US" dirty="0" smtClean="0"/>
              <a:t>cluster ID</a:t>
            </a:r>
          </a:p>
          <a:p>
            <a:pPr lvl="1">
              <a:lnSpc>
                <a:spcPct val="80000"/>
              </a:lnSpc>
            </a:pPr>
            <a:r>
              <a:rPr lang="en-US" altLang="zh-CN" dirty="0" smtClean="0"/>
              <a:t>Confidence value</a:t>
            </a:r>
            <a:endParaRPr lang="en-US" altLang="zh-CN" dirty="0"/>
          </a:p>
          <a:p>
            <a:pPr>
              <a:lnSpc>
                <a:spcPct val="80000"/>
              </a:lnSpc>
            </a:pPr>
            <a:r>
              <a:rPr lang="en-US" altLang="zh-CN" dirty="0" smtClean="0"/>
              <a:t>Diagnostic Tasks</a:t>
            </a:r>
          </a:p>
          <a:p>
            <a:pPr lvl="1">
              <a:lnSpc>
                <a:spcPct val="80000"/>
              </a:lnSpc>
            </a:pPr>
            <a:r>
              <a:rPr lang="en-US" dirty="0" smtClean="0"/>
              <a:t>Mono-lingual </a:t>
            </a:r>
            <a:r>
              <a:rPr lang="en-US" dirty="0"/>
              <a:t>and Bi-lingual </a:t>
            </a:r>
            <a:r>
              <a:rPr lang="en-US" dirty="0" smtClean="0"/>
              <a:t>EDL</a:t>
            </a:r>
          </a:p>
          <a:p>
            <a:pPr lvl="1">
              <a:lnSpc>
                <a:spcPct val="80000"/>
              </a:lnSpc>
            </a:pPr>
            <a:r>
              <a:rPr lang="en-US" dirty="0"/>
              <a:t>Entity Linking with Perfect </a:t>
            </a:r>
            <a:r>
              <a:rPr lang="en-US" dirty="0" smtClean="0"/>
              <a:t>Mention Identification (Boundaries)</a:t>
            </a:r>
            <a:endParaRPr lang="en-US" b="1" dirty="0"/>
          </a:p>
          <a:p>
            <a:pPr lvl="1">
              <a:lnSpc>
                <a:spcPct val="80000"/>
              </a:lnSpc>
            </a:pPr>
            <a:r>
              <a:rPr lang="en-US" dirty="0"/>
              <a:t>Entity Discovery in </a:t>
            </a:r>
            <a:r>
              <a:rPr lang="en-US" dirty="0" smtClean="0"/>
              <a:t>Cold-Start</a:t>
            </a:r>
          </a:p>
        </p:txBody>
      </p:sp>
    </p:spTree>
    <p:extLst>
      <p:ext uri="{BB962C8B-B14F-4D97-AF65-F5344CB8AC3E}">
        <p14:creationId xmlns:p14="http://schemas.microsoft.com/office/powerpoint/2010/main" val="190909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altLang="en-US" dirty="0" smtClean="0">
                <a:latin typeface="Palatino Linotype" panose="02040502050505030304" pitchFamily="18" charset="0"/>
              </a:rPr>
              <a:t>Evaluation Measures </a:t>
            </a:r>
            <a:endParaRPr dirty="0"/>
          </a:p>
        </p:txBody>
      </p:sp>
      <p:sp>
        <p:nvSpPr>
          <p:cNvPr id="2" name="Slide Number Placeholder 1"/>
          <p:cNvSpPr>
            <a:spLocks noGrp="1"/>
          </p:cNvSpPr>
          <p:nvPr>
            <p:ph type="sldNum" sz="quarter" idx="4"/>
          </p:nvPr>
        </p:nvSpPr>
        <p:spPr/>
        <p:txBody>
          <a:bodyPr/>
          <a:lstStyle/>
          <a:p>
            <a:pPr>
              <a:defRPr/>
            </a:pPr>
            <a:fld id="{949EA72D-AFDA-4341-B72A-4A95FB1F0E84}" type="slidenum">
              <a:rPr lang="en-US" altLang="zh-TW" smtClean="0">
                <a:solidFill>
                  <a:prstClr val="black"/>
                </a:solidFill>
              </a:rPr>
              <a:pPr>
                <a:defRPr/>
              </a:pPr>
              <a:t>9</a:t>
            </a:fld>
            <a:endParaRPr lang="en-US" altLang="zh-TW" dirty="0">
              <a:solidFill>
                <a:prstClr val="black"/>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3" y="838200"/>
            <a:ext cx="909637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186644" y="4122507"/>
            <a:ext cx="8686800" cy="5000625"/>
          </a:xfrm>
        </p:spPr>
        <p:txBody>
          <a:bodyPr/>
          <a:lstStyle/>
          <a:p>
            <a:pPr>
              <a:lnSpc>
                <a:spcPct val="80000"/>
              </a:lnSpc>
            </a:pPr>
            <a:r>
              <a:rPr lang="en-US" altLang="zh-CN" dirty="0" smtClean="0"/>
              <a:t>New Enhanced Metrics</a:t>
            </a:r>
          </a:p>
          <a:p>
            <a:pPr lvl="1">
              <a:lnSpc>
                <a:spcPct val="80000"/>
              </a:lnSpc>
            </a:pPr>
            <a:r>
              <a:rPr lang="en-US" altLang="zh-CN" dirty="0" smtClean="0"/>
              <a:t>CEAFmC: adding type match into CEAFm</a:t>
            </a:r>
          </a:p>
          <a:p>
            <a:pPr lvl="1">
              <a:lnSpc>
                <a:spcPct val="80000"/>
              </a:lnSpc>
            </a:pPr>
            <a:r>
              <a:rPr lang="en-US" altLang="zh-CN" dirty="0" smtClean="0"/>
              <a:t>CEAFmC+:  CEAFmC+ KB ID matching: end to end metric for extraction, linking and clustering </a:t>
            </a:r>
          </a:p>
          <a:p>
            <a:pPr>
              <a:lnSpc>
                <a:spcPct val="80000"/>
              </a:lnSpc>
            </a:pPr>
            <a:r>
              <a:rPr lang="en-US" altLang="zh-CN" dirty="0" smtClean="0"/>
              <a:t>CEAFm-weak: allow weak boundary matching, implemented a new maximal alignment algorithm</a:t>
            </a:r>
          </a:p>
        </p:txBody>
      </p:sp>
    </p:spTree>
    <p:extLst>
      <p:ext uri="{BB962C8B-B14F-4D97-AF65-F5344CB8AC3E}">
        <p14:creationId xmlns:p14="http://schemas.microsoft.com/office/powerpoint/2010/main" val="1725349053"/>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1" Type="http://schemas.openxmlformats.org/officeDocument/2006/relationships/image" Target="../media/image3.jpeg"/></Relationships>
</file>

<file path=ppt/theme/_rels/theme13.xml.rels><?xml version="1.0" encoding="UTF-8" standalone="yes"?>
<Relationships xmlns="http://schemas.openxmlformats.org/package/2006/relationships"><Relationship Id="rId1" Type="http://schemas.openxmlformats.org/officeDocument/2006/relationships/image" Target="../media/image3.jpeg"/></Relationships>
</file>

<file path=ppt/theme/_rels/theme14.xml.rels><?xml version="1.0" encoding="UTF-8" standalone="yes"?>
<Relationships xmlns="http://schemas.openxmlformats.org/package/2006/relationships"><Relationship Id="rId1" Type="http://schemas.openxmlformats.org/officeDocument/2006/relationships/image" Target="../media/image3.jpeg"/></Relationships>
</file>

<file path=ppt/theme/_rels/theme15.xml.rels><?xml version="1.0" encoding="UTF-8" standalone="yes"?>
<Relationships xmlns="http://schemas.openxmlformats.org/package/2006/relationships"><Relationship Id="rId1" Type="http://schemas.openxmlformats.org/officeDocument/2006/relationships/image" Target="../media/image3.jpeg"/></Relationships>
</file>

<file path=ppt/theme/_rels/theme17.xml.rels><?xml version="1.0" encoding="UTF-8" standalone="yes"?>
<Relationships xmlns="http://schemas.openxmlformats.org/package/2006/relationships"><Relationship Id="rId1" Type="http://schemas.openxmlformats.org/officeDocument/2006/relationships/image" Target="../media/image3.jpeg"/></Relationships>
</file>

<file path=ppt/theme/_rels/theme18.xml.rels><?xml version="1.0" encoding="UTF-8" standalone="yes"?>
<Relationships xmlns="http://schemas.openxmlformats.org/package/2006/relationships"><Relationship Id="rId1" Type="http://schemas.openxmlformats.org/officeDocument/2006/relationships/image" Target="../media/image3.jpeg"/></Relationships>
</file>

<file path=ppt/theme/_rels/theme19.xml.rels><?xml version="1.0" encoding="UTF-8" standalone="yes"?>
<Relationships xmlns="http://schemas.openxmlformats.org/package/2006/relationships"><Relationship Id="rId1" Type="http://schemas.openxmlformats.org/officeDocument/2006/relationships/image" Target="../media/image3.jpeg"/></Relationships>
</file>

<file path=ppt/theme/_rels/theme21.xml.rels><?xml version="1.0" encoding="UTF-8" standalone="yes"?>
<Relationships xmlns="http://schemas.openxmlformats.org/package/2006/relationships"><Relationship Id="rId1" Type="http://schemas.openxmlformats.org/officeDocument/2006/relationships/image" Target="../media/image3.jpeg"/></Relationships>
</file>

<file path=ppt/theme/_rels/theme22.xml.rels><?xml version="1.0" encoding="UTF-8" standalone="yes"?>
<Relationships xmlns="http://schemas.openxmlformats.org/package/2006/relationships"><Relationship Id="rId1" Type="http://schemas.openxmlformats.org/officeDocument/2006/relationships/image" Target="../media/image3.jpeg"/></Relationships>
</file>

<file path=ppt/theme/_rels/theme23.xml.rels><?xml version="1.0" encoding="UTF-8" standalone="yes"?>
<Relationships xmlns="http://schemas.openxmlformats.org/package/2006/relationships"><Relationship Id="rId1" Type="http://schemas.openxmlformats.org/officeDocument/2006/relationships/image" Target="../media/image3.jpeg"/></Relationships>
</file>

<file path=ppt/theme/_rels/theme24.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1.xml><?xml version="1.0" encoding="utf-8"?>
<a:theme xmlns:a="http://schemas.openxmlformats.org/drawingml/2006/main" name="8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2.xml><?xml version="1.0" encoding="utf-8"?>
<a:theme xmlns:a="http://schemas.openxmlformats.org/drawingml/2006/main" name="9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3.xml><?xml version="1.0" encoding="utf-8"?>
<a:theme xmlns:a="http://schemas.openxmlformats.org/drawingml/2006/main" name="10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4.xml><?xml version="1.0" encoding="utf-8"?>
<a:theme xmlns:a="http://schemas.openxmlformats.org/drawingml/2006/main" name="11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5.xml><?xml version="1.0" encoding="utf-8"?>
<a:theme xmlns:a="http://schemas.openxmlformats.org/drawingml/2006/main" name="12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6.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theme>
</file>

<file path=ppt/theme/theme17.xml><?xml version="1.0" encoding="utf-8"?>
<a:theme xmlns:a="http://schemas.openxmlformats.org/drawingml/2006/main" name="13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8.xml><?xml version="1.0" encoding="utf-8"?>
<a:theme xmlns:a="http://schemas.openxmlformats.org/drawingml/2006/main" name="14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19.xml><?xml version="1.0" encoding="utf-8"?>
<a:theme xmlns:a="http://schemas.openxmlformats.org/drawingml/2006/main" name="16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2.xml><?xml version="1.0" encoding="utf-8"?>
<a:theme xmlns:a="http://schemas.openxmlformats.org/drawingml/2006/main" name="1_Office Theme">
  <a:themeElements>
    <a:clrScheme name="Office Theme 9">
      <a:dk1>
        <a:srgbClr val="000000"/>
      </a:dk1>
      <a:lt1>
        <a:srgbClr val="FFFFFF"/>
      </a:lt1>
      <a:dk2>
        <a:srgbClr val="990000"/>
      </a:dk2>
      <a:lt2>
        <a:srgbClr val="808080"/>
      </a:lt2>
      <a:accent1>
        <a:srgbClr val="B2B2B2"/>
      </a:accent1>
      <a:accent2>
        <a:srgbClr val="FF9933"/>
      </a:accent2>
      <a:accent3>
        <a:srgbClr val="FFFFFF"/>
      </a:accent3>
      <a:accent4>
        <a:srgbClr val="000000"/>
      </a:accent4>
      <a:accent5>
        <a:srgbClr val="D5D5D5"/>
      </a:accent5>
      <a:accent6>
        <a:srgbClr val="E78A2D"/>
      </a:accent6>
      <a:hlink>
        <a:srgbClr val="FF3300"/>
      </a:hlink>
      <a:folHlink>
        <a:srgbClr val="CC9900"/>
      </a:folHlink>
    </a:clrScheme>
    <a:fontScheme name="Office Them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a:ln>
              <a:noFill/>
            </a:ln>
            <a:solidFill>
              <a:srgbClr val="990000"/>
            </a:solidFill>
            <a:effectLst/>
            <a:latin typeface="Tahom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a:ln>
              <a:noFill/>
            </a:ln>
            <a:solidFill>
              <a:srgbClr val="990000"/>
            </a:solidFill>
            <a:effectLst/>
            <a:latin typeface="Tahoma" charset="0"/>
            <a:ea typeface="ＭＳ Ｐゴシック"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FFFFFF"/>
        </a:lt2>
        <a:accent1>
          <a:srgbClr val="FF9900"/>
        </a:accent1>
        <a:accent2>
          <a:srgbClr val="FFCC00"/>
        </a:accent2>
        <a:accent3>
          <a:srgbClr val="AAAAAA"/>
        </a:accent3>
        <a:accent4>
          <a:srgbClr val="DADADA"/>
        </a:accent4>
        <a:accent5>
          <a:srgbClr val="FFCAAA"/>
        </a:accent5>
        <a:accent6>
          <a:srgbClr val="E7B900"/>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990000"/>
        </a:dk2>
        <a:lt2>
          <a:srgbClr val="808080"/>
        </a:lt2>
        <a:accent1>
          <a:srgbClr val="B2B2B2"/>
        </a:accent1>
        <a:accent2>
          <a:srgbClr val="FF9933"/>
        </a:accent2>
        <a:accent3>
          <a:srgbClr val="FFFFFF"/>
        </a:accent3>
        <a:accent4>
          <a:srgbClr val="000000"/>
        </a:accent4>
        <a:accent5>
          <a:srgbClr val="D5D5D5"/>
        </a:accent5>
        <a:accent6>
          <a:srgbClr val="E78A2D"/>
        </a:accent6>
        <a:hlink>
          <a:srgbClr val="FF33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Office Theme">
  <a:themeElements>
    <a:clrScheme name="Office Theme 9">
      <a:dk1>
        <a:srgbClr val="000000"/>
      </a:dk1>
      <a:lt1>
        <a:srgbClr val="FFFFFF"/>
      </a:lt1>
      <a:dk2>
        <a:srgbClr val="990000"/>
      </a:dk2>
      <a:lt2>
        <a:srgbClr val="808080"/>
      </a:lt2>
      <a:accent1>
        <a:srgbClr val="B2B2B2"/>
      </a:accent1>
      <a:accent2>
        <a:srgbClr val="FF9933"/>
      </a:accent2>
      <a:accent3>
        <a:srgbClr val="FFFFFF"/>
      </a:accent3>
      <a:accent4>
        <a:srgbClr val="000000"/>
      </a:accent4>
      <a:accent5>
        <a:srgbClr val="D5D5D5"/>
      </a:accent5>
      <a:accent6>
        <a:srgbClr val="E78A2D"/>
      </a:accent6>
      <a:hlink>
        <a:srgbClr val="FF3300"/>
      </a:hlink>
      <a:folHlink>
        <a:srgbClr val="CC9900"/>
      </a:folHlink>
    </a:clrScheme>
    <a:fontScheme name="Office Them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a:ln>
              <a:noFill/>
            </a:ln>
            <a:solidFill>
              <a:srgbClr val="990000"/>
            </a:solidFill>
            <a:effectLst/>
            <a:latin typeface="Tahom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1" i="0" u="none" strike="noStrike" cap="none" normalizeH="0" baseline="0">
            <a:ln>
              <a:noFill/>
            </a:ln>
            <a:solidFill>
              <a:srgbClr val="990000"/>
            </a:solidFill>
            <a:effectLst/>
            <a:latin typeface="Tahoma" charset="0"/>
            <a:ea typeface="ＭＳ Ｐゴシック"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FFFFFF"/>
        </a:lt2>
        <a:accent1>
          <a:srgbClr val="FF9900"/>
        </a:accent1>
        <a:accent2>
          <a:srgbClr val="FFCC00"/>
        </a:accent2>
        <a:accent3>
          <a:srgbClr val="AAAAAA"/>
        </a:accent3>
        <a:accent4>
          <a:srgbClr val="DADADA"/>
        </a:accent4>
        <a:accent5>
          <a:srgbClr val="FFCAAA"/>
        </a:accent5>
        <a:accent6>
          <a:srgbClr val="E7B900"/>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990000"/>
        </a:dk2>
        <a:lt2>
          <a:srgbClr val="808080"/>
        </a:lt2>
        <a:accent1>
          <a:srgbClr val="B2B2B2"/>
        </a:accent1>
        <a:accent2>
          <a:srgbClr val="FF9933"/>
        </a:accent2>
        <a:accent3>
          <a:srgbClr val="FFFFFF"/>
        </a:accent3>
        <a:accent4>
          <a:srgbClr val="000000"/>
        </a:accent4>
        <a:accent5>
          <a:srgbClr val="D5D5D5"/>
        </a:accent5>
        <a:accent6>
          <a:srgbClr val="E78A2D"/>
        </a:accent6>
        <a:hlink>
          <a:srgbClr val="FF33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5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22.xml><?xml version="1.0" encoding="utf-8"?>
<a:theme xmlns:a="http://schemas.openxmlformats.org/drawingml/2006/main" name="17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23.xml><?xml version="1.0" encoding="utf-8"?>
<a:theme xmlns:a="http://schemas.openxmlformats.org/drawingml/2006/main" name="18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24.xml><?xml version="1.0" encoding="utf-8"?>
<a:theme xmlns:a="http://schemas.openxmlformats.org/drawingml/2006/main" name="19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hj" id="{9043732E-B489-4716-BF12-D81D4C50DCA3}" vid="{0535E868-830B-4D6A-9D4C-89863B64E9C1}"/>
    </a:ext>
  </a:ext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4.xml><?xml version="1.0" encoding="utf-8"?>
<a:theme xmlns:a="http://schemas.openxmlformats.org/drawingml/2006/main" name="1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5.xml><?xml version="1.0" encoding="utf-8"?>
<a:theme xmlns:a="http://schemas.openxmlformats.org/drawingml/2006/main" name="2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6.xml><?xml version="1.0" encoding="utf-8"?>
<a:theme xmlns:a="http://schemas.openxmlformats.org/drawingml/2006/main" name="3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7.xml><?xml version="1.0" encoding="utf-8"?>
<a:theme xmlns:a="http://schemas.openxmlformats.org/drawingml/2006/main" name="4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8.xml><?xml version="1.0" encoding="utf-8"?>
<a:theme xmlns:a="http://schemas.openxmlformats.org/drawingml/2006/main" name="5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ppt/theme/theme9.xml><?xml version="1.0" encoding="utf-8"?>
<a:theme xmlns:a="http://schemas.openxmlformats.org/drawingml/2006/main" name="6_WikiTutorialD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hj" id="{9043732E-B489-4716-BF12-D81D4C50DCA3}" vid="{0535E868-830B-4D6A-9D4C-89863B64E9C1}"/>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33968</TotalTime>
  <Words>3384</Words>
  <Application>Microsoft Office PowerPoint</Application>
  <PresentationFormat>On-screen Show (4:3)</PresentationFormat>
  <Paragraphs>382</Paragraphs>
  <Slides>49</Slides>
  <Notes>45</Notes>
  <HiddenSlides>0</HiddenSlides>
  <MMClips>0</MMClips>
  <ScaleCrop>false</ScaleCrop>
  <HeadingPairs>
    <vt:vector size="4" baseType="variant">
      <vt:variant>
        <vt:lpstr>Theme</vt:lpstr>
      </vt:variant>
      <vt:variant>
        <vt:i4>24</vt:i4>
      </vt:variant>
      <vt:variant>
        <vt:lpstr>Slide Titles</vt:lpstr>
      </vt:variant>
      <vt:variant>
        <vt:i4>49</vt:i4>
      </vt:variant>
    </vt:vector>
  </HeadingPairs>
  <TitlesOfParts>
    <vt:vector size="73" baseType="lpstr">
      <vt:lpstr>1_Office 主题</vt:lpstr>
      <vt:lpstr>1_Office Theme</vt:lpstr>
      <vt:lpstr>WikiTutorialDR</vt:lpstr>
      <vt:lpstr>1_WikiTutorialDR</vt:lpstr>
      <vt:lpstr>2_WikiTutorialDR</vt:lpstr>
      <vt:lpstr>3_WikiTutorialDR</vt:lpstr>
      <vt:lpstr>4_WikiTutorialDR</vt:lpstr>
      <vt:lpstr>5_WikiTutorialDR</vt:lpstr>
      <vt:lpstr>6_WikiTutorialDR</vt:lpstr>
      <vt:lpstr>7_WikiTutorialDR</vt:lpstr>
      <vt:lpstr>8_WikiTutorialDR</vt:lpstr>
      <vt:lpstr>9_WikiTutorialDR</vt:lpstr>
      <vt:lpstr>10_WikiTutorialDR</vt:lpstr>
      <vt:lpstr>11_WikiTutorialDR</vt:lpstr>
      <vt:lpstr>12_WikiTutorialDR</vt:lpstr>
      <vt:lpstr>blank</vt:lpstr>
      <vt:lpstr>13_WikiTutorialDR</vt:lpstr>
      <vt:lpstr>14_WikiTutorialDR</vt:lpstr>
      <vt:lpstr>16_WikiTutorialDR</vt:lpstr>
      <vt:lpstr>2_Office Theme</vt:lpstr>
      <vt:lpstr>15_WikiTutorialDR</vt:lpstr>
      <vt:lpstr>17_WikiTutorialDR</vt:lpstr>
      <vt:lpstr>18_WikiTutorialDR</vt:lpstr>
      <vt:lpstr>19_WikiTutorialDR</vt:lpstr>
      <vt:lpstr>Overview of KBP2015 Tri-lingual Entity Discovery and Linking</vt:lpstr>
      <vt:lpstr>Goals and The Task</vt:lpstr>
      <vt:lpstr>DEFT Example Chinese</vt:lpstr>
      <vt:lpstr>Motivations </vt:lpstr>
      <vt:lpstr>PowerPoint Presentation</vt:lpstr>
      <vt:lpstr>What’s New in 2015 </vt:lpstr>
      <vt:lpstr>PowerPoint Presentation</vt:lpstr>
      <vt:lpstr>The Task </vt:lpstr>
      <vt:lpstr>Evaluation Measures </vt:lpstr>
      <vt:lpstr>Participants</vt:lpstr>
      <vt:lpstr>Data Annotation and Resources </vt:lpstr>
      <vt:lpstr>The Results</vt:lpstr>
      <vt:lpstr>Tri-lingual EDL Performance</vt:lpstr>
      <vt:lpstr>English EDL Performance</vt:lpstr>
      <vt:lpstr>Chinese EDL Performance</vt:lpstr>
      <vt:lpstr>Spanish EDL Performance</vt:lpstr>
      <vt:lpstr>Tri-lingual EL Performance</vt:lpstr>
      <vt:lpstr>English EL Performance</vt:lpstr>
      <vt:lpstr>Chinese EL Performance</vt:lpstr>
      <vt:lpstr>Spanish EL Performance</vt:lpstr>
      <vt:lpstr>Entity Types and Textual Genres</vt:lpstr>
      <vt:lpstr>Are We Picking the Same Low-Hanging Fruit?</vt:lpstr>
      <vt:lpstr>PowerPoint Presentation</vt:lpstr>
      <vt:lpstr>PowerPoint Presentation</vt:lpstr>
      <vt:lpstr>PowerPoint Presentation</vt:lpstr>
      <vt:lpstr>3/4 happy families resemble each other, while unhappy ones are 9/10 different.</vt:lpstr>
      <vt:lpstr>What’s New and What Works</vt:lpstr>
      <vt:lpstr>Cross-lingual Knowledge Transfer</vt:lpstr>
      <vt:lpstr>Tackling Nominal Mentions</vt:lpstr>
      <vt:lpstr>Global Knowledge Derived from KB</vt:lpstr>
      <vt:lpstr>Name Translation Mining</vt:lpstr>
      <vt:lpstr>Name Translation Mining</vt:lpstr>
      <vt:lpstr>Portability for a New Type or a New Language</vt:lpstr>
      <vt:lpstr>Remaining Challenges</vt:lpstr>
      <vt:lpstr>Mention Extraction: OOV Mention Identification</vt:lpstr>
      <vt:lpstr>Mention Extraction: OOV Mention Identification</vt:lpstr>
      <vt:lpstr>Mention Extraction: Boundary Errors</vt:lpstr>
      <vt:lpstr>Joint Linking and Typing: When to trust Whom more?</vt:lpstr>
      <vt:lpstr>Machine Translation</vt:lpstr>
      <vt:lpstr>Entity Translation</vt:lpstr>
      <vt:lpstr>Linking: Abbreviations and Nicknames</vt:lpstr>
      <vt:lpstr>Linking: Re-visit ``Collaborators" in Collective Inference</vt:lpstr>
      <vt:lpstr>Linking: Knowledge Representation</vt:lpstr>
      <vt:lpstr>PowerPoint Presentation</vt:lpstr>
      <vt:lpstr>Linking: Commonsense Knowledge</vt:lpstr>
      <vt:lpstr>Linking: Morph Decoding</vt:lpstr>
      <vt:lpstr>Looking Ahead</vt:lpstr>
      <vt:lpstr>Looking Forward to KBP2016 EDL</vt:lpstr>
      <vt:lpstr>PowerPoint Presentation</vt:lpstr>
    </vt:vector>
  </TitlesOfParts>
  <Company>S.F.U.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Jiawei Han</dc:creator>
  <cp:lastModifiedBy>Heng Ji</cp:lastModifiedBy>
  <cp:revision>1886</cp:revision>
  <cp:lastPrinted>2015-11-21T19:42:12Z</cp:lastPrinted>
  <dcterms:created xsi:type="dcterms:W3CDTF">1998-06-19T04:38:52Z</dcterms:created>
  <dcterms:modified xsi:type="dcterms:W3CDTF">2015-11-23T01:39:25Z</dcterms:modified>
</cp:coreProperties>
</file>