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70" r:id="rId3"/>
    <p:sldId id="271" r:id="rId4"/>
    <p:sldId id="273" r:id="rId5"/>
    <p:sldId id="272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ahom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ahom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ahom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ahom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ahom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ahom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ahom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ahom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ahom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chemeClr val="accent3">
              <a:lumOff val="38860"/>
            </a:schemeClr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6D9CC"/>
          </a:solidFill>
        </a:fill>
      </a:tcStyle>
    </a:wholeTbl>
    <a:band2H>
      <a:tcTxStyle/>
      <a:tcStyle>
        <a:tcBdr/>
        <a:fill>
          <a:solidFill>
            <a:srgbClr val="FAED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904" autoAdjust="0"/>
  </p:normalViewPr>
  <p:slideViewPr>
    <p:cSldViewPr>
      <p:cViewPr varScale="1">
        <p:scale>
          <a:sx n="48" d="100"/>
          <a:sy n="48" d="100"/>
        </p:scale>
        <p:origin x="-20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49439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Tahoma"/>
      </a:defRPr>
    </a:lvl1pPr>
    <a:lvl2pPr indent="228600" latinLnBrk="0">
      <a:defRPr sz="1200">
        <a:latin typeface="+mj-lt"/>
        <a:ea typeface="+mj-ea"/>
        <a:cs typeface="+mj-cs"/>
        <a:sym typeface="Tahoma"/>
      </a:defRPr>
    </a:lvl2pPr>
    <a:lvl3pPr indent="457200" latinLnBrk="0">
      <a:defRPr sz="1200">
        <a:latin typeface="+mj-lt"/>
        <a:ea typeface="+mj-ea"/>
        <a:cs typeface="+mj-cs"/>
        <a:sym typeface="Tahoma"/>
      </a:defRPr>
    </a:lvl3pPr>
    <a:lvl4pPr indent="685800" latinLnBrk="0">
      <a:defRPr sz="1200">
        <a:latin typeface="+mj-lt"/>
        <a:ea typeface="+mj-ea"/>
        <a:cs typeface="+mj-cs"/>
        <a:sym typeface="Tahoma"/>
      </a:defRPr>
    </a:lvl4pPr>
    <a:lvl5pPr indent="914400" latinLnBrk="0">
      <a:defRPr sz="1200">
        <a:latin typeface="+mj-lt"/>
        <a:ea typeface="+mj-ea"/>
        <a:cs typeface="+mj-cs"/>
        <a:sym typeface="Tahoma"/>
      </a:defRPr>
    </a:lvl5pPr>
    <a:lvl6pPr indent="1143000" latinLnBrk="0">
      <a:defRPr sz="1200">
        <a:latin typeface="+mj-lt"/>
        <a:ea typeface="+mj-ea"/>
        <a:cs typeface="+mj-cs"/>
        <a:sym typeface="Tahoma"/>
      </a:defRPr>
    </a:lvl6pPr>
    <a:lvl7pPr indent="1371600" latinLnBrk="0">
      <a:defRPr sz="1200">
        <a:latin typeface="+mj-lt"/>
        <a:ea typeface="+mj-ea"/>
        <a:cs typeface="+mj-cs"/>
        <a:sym typeface="Tahoma"/>
      </a:defRPr>
    </a:lvl7pPr>
    <a:lvl8pPr indent="1600200" latinLnBrk="0">
      <a:defRPr sz="1200">
        <a:latin typeface="+mj-lt"/>
        <a:ea typeface="+mj-ea"/>
        <a:cs typeface="+mj-cs"/>
        <a:sym typeface="Tahoma"/>
      </a:defRPr>
    </a:lvl8pPr>
    <a:lvl9pPr indent="1828800" latinLnBrk="0">
      <a:defRPr sz="1200">
        <a:latin typeface="+mj-lt"/>
        <a:ea typeface="+mj-ea"/>
        <a:cs typeface="+mj-cs"/>
        <a:sym typeface="Tahoma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359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610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381000" y="1600200"/>
            <a:ext cx="8382000" cy="12954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>
              <a:defRPr sz="360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5410200" y="3200400"/>
            <a:ext cx="3352800" cy="2286000"/>
          </a:xfrm>
          <a:prstGeom prst="rect">
            <a:avLst/>
          </a:prstGeom>
        </p:spPr>
        <p:txBody>
          <a:bodyPr lIns="45718" tIns="45718" rIns="45718" bIns="45718" anchor="t"/>
          <a:lstStyle>
            <a:lvl1pPr marL="0" indent="0" defTabSz="914400">
              <a:spcBef>
                <a:spcPts val="600"/>
              </a:spcBef>
              <a:buSzTx/>
              <a:buNone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90575" indent="-333375" defTabSz="914400">
              <a:spcBef>
                <a:spcPts val="600"/>
              </a:spcBef>
              <a:buSzPct val="70000"/>
              <a:buChar char="▪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81100" indent="-266700" defTabSz="914400">
              <a:spcBef>
                <a:spcPts val="600"/>
              </a:spcBef>
              <a:buSzPct val="70000"/>
              <a:buChar char="▪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91638" indent="-320038" defTabSz="914400">
              <a:spcBef>
                <a:spcPts val="600"/>
              </a:spcBef>
              <a:buSzPct val="70000"/>
              <a:buChar char="▪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48838" indent="-320038" defTabSz="914400">
              <a:spcBef>
                <a:spcPts val="600"/>
              </a:spcBef>
              <a:buSzPct val="70000"/>
              <a:buChar char="▪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6282672" y="6221731"/>
            <a:ext cx="270528" cy="269239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 defTabSz="914400">
              <a:defRPr>
                <a:latin typeface="+mj-lt"/>
                <a:ea typeface="+mj-ea"/>
                <a:cs typeface="+mj-cs"/>
                <a:sym typeface="Tahom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xfrm>
            <a:off x="6858000" y="1312862"/>
            <a:ext cx="2019300" cy="4706940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400">
              <a:defRPr sz="3200">
                <a:solidFill>
                  <a:srgbClr val="990000"/>
                </a:solidFill>
                <a:latin typeface="+mj-lt"/>
                <a:ea typeface="+mj-ea"/>
                <a:cs typeface="+mj-cs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idx="1"/>
          </p:nvPr>
        </p:nvSpPr>
        <p:spPr>
          <a:xfrm>
            <a:off x="800100" y="1312862"/>
            <a:ext cx="5905500" cy="4706940"/>
          </a:xfrm>
          <a:prstGeom prst="rect">
            <a:avLst/>
          </a:prstGeom>
        </p:spPr>
        <p:txBody>
          <a:bodyPr lIns="45718" tIns="45718" rIns="45718" bIns="45718" anchor="t"/>
          <a:lstStyle>
            <a:lvl1pPr marL="342900" indent="-342900" defTabSz="914400">
              <a:spcBef>
                <a:spcPts val="600"/>
              </a:spcBef>
              <a:buClr>
                <a:srgbClr val="990000"/>
              </a:buClr>
              <a:buSzPct val="70000"/>
              <a:buFont typeface="Wingdings"/>
              <a:buChar char="▪"/>
              <a:defRPr sz="2800">
                <a:latin typeface="+mj-lt"/>
                <a:ea typeface="+mj-ea"/>
                <a:cs typeface="+mj-cs"/>
                <a:sym typeface="Tahoma"/>
              </a:defRPr>
            </a:lvl1pPr>
            <a:lvl2pPr marL="790575" indent="-333375" defTabSz="914400">
              <a:spcBef>
                <a:spcPts val="600"/>
              </a:spcBef>
              <a:buClr>
                <a:srgbClr val="990000"/>
              </a:buClr>
              <a:buSzPct val="70000"/>
              <a:buFont typeface="Wingdings"/>
              <a:buChar char="▪"/>
              <a:defRPr sz="2800">
                <a:latin typeface="+mj-lt"/>
                <a:ea typeface="+mj-ea"/>
                <a:cs typeface="+mj-cs"/>
                <a:sym typeface="Tahoma"/>
              </a:defRPr>
            </a:lvl2pPr>
            <a:lvl3pPr marL="1181100" indent="-266700" defTabSz="914400">
              <a:spcBef>
                <a:spcPts val="600"/>
              </a:spcBef>
              <a:buClr>
                <a:srgbClr val="990000"/>
              </a:buClr>
              <a:buSzPct val="70000"/>
              <a:buFont typeface="Wingdings"/>
              <a:buChar char="▪"/>
              <a:defRPr sz="2800">
                <a:latin typeface="+mj-lt"/>
                <a:ea typeface="+mj-ea"/>
                <a:cs typeface="+mj-cs"/>
                <a:sym typeface="Tahoma"/>
              </a:defRPr>
            </a:lvl3pPr>
            <a:lvl4pPr marL="1691638" indent="-320038" defTabSz="914400">
              <a:spcBef>
                <a:spcPts val="600"/>
              </a:spcBef>
              <a:buClr>
                <a:srgbClr val="990000"/>
              </a:buClr>
              <a:buSzPct val="70000"/>
              <a:buFont typeface="Wingdings"/>
              <a:buChar char="▪"/>
              <a:defRPr sz="2800">
                <a:latin typeface="+mj-lt"/>
                <a:ea typeface="+mj-ea"/>
                <a:cs typeface="+mj-cs"/>
                <a:sym typeface="Tahoma"/>
              </a:defRPr>
            </a:lvl4pPr>
            <a:lvl5pPr marL="2148838" indent="-320038" defTabSz="914400">
              <a:spcBef>
                <a:spcPts val="600"/>
              </a:spcBef>
              <a:buClr>
                <a:srgbClr val="990000"/>
              </a:buClr>
              <a:buSzPct val="70000"/>
              <a:buFont typeface="Wingdings"/>
              <a:buChar char="▪"/>
              <a:defRPr sz="2800">
                <a:latin typeface="+mj-lt"/>
                <a:ea typeface="+mj-ea"/>
                <a:cs typeface="+mj-cs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xfrm>
            <a:off x="6282672" y="6221731"/>
            <a:ext cx="270528" cy="269239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 defTabSz="914400">
              <a:defRPr>
                <a:latin typeface="+mj-lt"/>
                <a:ea typeface="+mj-ea"/>
                <a:cs typeface="+mj-cs"/>
                <a:sym typeface="Tahom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xfrm>
            <a:off x="800100" y="1312862"/>
            <a:ext cx="8077200" cy="685802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400">
              <a:defRPr sz="3200">
                <a:solidFill>
                  <a:srgbClr val="99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t>Title Text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idx="1"/>
          </p:nvPr>
        </p:nvSpPr>
        <p:spPr>
          <a:xfrm>
            <a:off x="1295400" y="2286000"/>
            <a:ext cx="7543800" cy="3733800"/>
          </a:xfrm>
          <a:prstGeom prst="rect">
            <a:avLst/>
          </a:prstGeom>
        </p:spPr>
        <p:txBody>
          <a:bodyPr lIns="45718" tIns="45718" rIns="45718" bIns="45718" anchor="t"/>
          <a:lstStyle>
            <a:lvl1pPr marL="342900" indent="-342900" defTabSz="914400">
              <a:spcBef>
                <a:spcPts val="600"/>
              </a:spcBef>
              <a:buClr>
                <a:srgbClr val="990000"/>
              </a:buClr>
              <a:buSzPct val="70000"/>
              <a:buFont typeface="Wingdings"/>
              <a:buChar char="▪"/>
              <a:defRPr sz="2800"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790575" indent="-333375" defTabSz="914400">
              <a:spcBef>
                <a:spcPts val="600"/>
              </a:spcBef>
              <a:buClr>
                <a:srgbClr val="990000"/>
              </a:buClr>
              <a:buSzPct val="70000"/>
              <a:buFont typeface="Wingdings"/>
              <a:buChar char="▪"/>
              <a:defRPr sz="2800"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181100" indent="-266700" defTabSz="914400">
              <a:spcBef>
                <a:spcPts val="600"/>
              </a:spcBef>
              <a:buClr>
                <a:srgbClr val="990000"/>
              </a:buClr>
              <a:buSzPct val="70000"/>
              <a:buFont typeface="Wingdings"/>
              <a:buChar char="▪"/>
              <a:defRPr sz="2800"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691638" indent="-320038" defTabSz="914400">
              <a:spcBef>
                <a:spcPts val="600"/>
              </a:spcBef>
              <a:buClr>
                <a:srgbClr val="990000"/>
              </a:buClr>
              <a:buSzPct val="70000"/>
              <a:buFont typeface="Wingdings"/>
              <a:buChar char="▪"/>
              <a:defRPr sz="2800"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148838" indent="-320038" defTabSz="914400">
              <a:spcBef>
                <a:spcPts val="600"/>
              </a:spcBef>
              <a:buClr>
                <a:srgbClr val="990000"/>
              </a:buClr>
              <a:buSzPct val="70000"/>
              <a:buFont typeface="Wingdings"/>
              <a:buChar char="▪"/>
              <a:defRPr sz="2800">
                <a:latin typeface="Palatino Linotype"/>
                <a:ea typeface="Palatino Linotype"/>
                <a:cs typeface="Palatino Linotype"/>
                <a:sym typeface="Palatino Linotyp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Shape 116"/>
          <p:cNvSpPr>
            <a:spLocks noGrp="1"/>
          </p:cNvSpPr>
          <p:nvPr>
            <p:ph type="sldNum" sz="quarter" idx="2"/>
          </p:nvPr>
        </p:nvSpPr>
        <p:spPr>
          <a:xfrm>
            <a:off x="6282672" y="6221731"/>
            <a:ext cx="270528" cy="269239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 defTabSz="914400">
              <a:defRPr>
                <a:latin typeface="+mj-lt"/>
                <a:ea typeface="+mj-ea"/>
                <a:cs typeface="+mj-cs"/>
                <a:sym typeface="Tahom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 defTabSz="914400">
              <a:defRPr sz="4000" b="1" cap="all">
                <a:solidFill>
                  <a:srgbClr val="990000"/>
                </a:solidFill>
                <a:latin typeface="+mj-lt"/>
                <a:ea typeface="+mj-ea"/>
                <a:cs typeface="+mj-cs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 defTabSz="914400">
              <a:spcBef>
                <a:spcPts val="400"/>
              </a:spcBef>
              <a:buSzTx/>
              <a:buNone/>
              <a:defRPr sz="2000">
                <a:latin typeface="+mj-lt"/>
                <a:ea typeface="+mj-ea"/>
                <a:cs typeface="+mj-cs"/>
                <a:sym typeface="Tahoma"/>
              </a:defRPr>
            </a:lvl1pPr>
            <a:lvl2pPr marL="695325" indent="-238125" defTabSz="914400">
              <a:spcBef>
                <a:spcPts val="400"/>
              </a:spcBef>
              <a:buSzPct val="70000"/>
              <a:buChar char="▪"/>
              <a:defRPr sz="2000">
                <a:latin typeface="+mj-lt"/>
                <a:ea typeface="+mj-ea"/>
                <a:cs typeface="+mj-cs"/>
                <a:sym typeface="Tahoma"/>
              </a:defRPr>
            </a:lvl2pPr>
            <a:lvl3pPr marL="1104900" indent="-190500" defTabSz="914400">
              <a:spcBef>
                <a:spcPts val="400"/>
              </a:spcBef>
              <a:buSzPct val="70000"/>
              <a:buChar char="▪"/>
              <a:defRPr sz="2000">
                <a:latin typeface="+mj-lt"/>
                <a:ea typeface="+mj-ea"/>
                <a:cs typeface="+mj-cs"/>
                <a:sym typeface="Tahoma"/>
              </a:defRPr>
            </a:lvl3pPr>
            <a:lvl4pPr marL="1600199" indent="-228599" defTabSz="914400">
              <a:spcBef>
                <a:spcPts val="400"/>
              </a:spcBef>
              <a:buSzPct val="70000"/>
              <a:buChar char="▪"/>
              <a:defRPr sz="2000">
                <a:latin typeface="+mj-lt"/>
                <a:ea typeface="+mj-ea"/>
                <a:cs typeface="+mj-cs"/>
                <a:sym typeface="Tahoma"/>
              </a:defRPr>
            </a:lvl4pPr>
            <a:lvl5pPr marL="2057399" indent="-228599" defTabSz="914400">
              <a:spcBef>
                <a:spcPts val="400"/>
              </a:spcBef>
              <a:buSzPct val="70000"/>
              <a:buChar char="▪"/>
              <a:defRPr sz="2000">
                <a:latin typeface="+mj-lt"/>
                <a:ea typeface="+mj-ea"/>
                <a:cs typeface="+mj-cs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xfrm>
            <a:off x="6282672" y="6221731"/>
            <a:ext cx="270528" cy="269239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 defTabSz="914400">
              <a:defRPr>
                <a:latin typeface="+mj-lt"/>
                <a:ea typeface="+mj-ea"/>
                <a:cs typeface="+mj-cs"/>
                <a:sym typeface="Tahom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800100" y="1312862"/>
            <a:ext cx="8077200" cy="685802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400">
              <a:defRPr sz="3200">
                <a:solidFill>
                  <a:srgbClr val="990000"/>
                </a:solidFill>
                <a:latin typeface="+mj-lt"/>
                <a:ea typeface="+mj-ea"/>
                <a:cs typeface="+mj-cs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half" idx="1"/>
          </p:nvPr>
        </p:nvSpPr>
        <p:spPr>
          <a:xfrm>
            <a:off x="1295400" y="2286000"/>
            <a:ext cx="3695700" cy="3733800"/>
          </a:xfrm>
          <a:prstGeom prst="rect">
            <a:avLst/>
          </a:prstGeom>
        </p:spPr>
        <p:txBody>
          <a:bodyPr lIns="45718" tIns="45718" rIns="45718" bIns="45718" anchor="t"/>
          <a:lstStyle>
            <a:lvl1pPr marL="342900" indent="-342900" defTabSz="914400">
              <a:spcBef>
                <a:spcPts val="600"/>
              </a:spcBef>
              <a:buClr>
                <a:srgbClr val="990000"/>
              </a:buClr>
              <a:buSzPct val="70000"/>
              <a:buFont typeface="Wingdings"/>
              <a:buChar char="▪"/>
              <a:defRPr sz="2800">
                <a:latin typeface="+mj-lt"/>
                <a:ea typeface="+mj-ea"/>
                <a:cs typeface="+mj-cs"/>
                <a:sym typeface="Tahoma"/>
              </a:defRPr>
            </a:lvl1pPr>
            <a:lvl2pPr marL="790575" indent="-333375" defTabSz="914400">
              <a:spcBef>
                <a:spcPts val="600"/>
              </a:spcBef>
              <a:buClr>
                <a:srgbClr val="990000"/>
              </a:buClr>
              <a:buSzPct val="70000"/>
              <a:buFont typeface="Wingdings"/>
              <a:buChar char="▪"/>
              <a:defRPr sz="2800">
                <a:latin typeface="+mj-lt"/>
                <a:ea typeface="+mj-ea"/>
                <a:cs typeface="+mj-cs"/>
                <a:sym typeface="Tahoma"/>
              </a:defRPr>
            </a:lvl2pPr>
            <a:lvl3pPr marL="1234438" indent="-320038" defTabSz="914400">
              <a:spcBef>
                <a:spcPts val="600"/>
              </a:spcBef>
              <a:buClr>
                <a:srgbClr val="990000"/>
              </a:buClr>
              <a:buSzPct val="70000"/>
              <a:buFont typeface="Wingdings"/>
              <a:buChar char="▪"/>
              <a:defRPr sz="2800">
                <a:latin typeface="+mj-lt"/>
                <a:ea typeface="+mj-ea"/>
                <a:cs typeface="+mj-cs"/>
                <a:sym typeface="Tahoma"/>
              </a:defRPr>
            </a:lvl3pPr>
            <a:lvl4pPr marL="1727200" indent="-355600" defTabSz="914400">
              <a:spcBef>
                <a:spcPts val="600"/>
              </a:spcBef>
              <a:buClr>
                <a:srgbClr val="990000"/>
              </a:buClr>
              <a:buSzPct val="70000"/>
              <a:buFont typeface="Wingdings"/>
              <a:buChar char="▪"/>
              <a:defRPr sz="2800">
                <a:latin typeface="+mj-lt"/>
                <a:ea typeface="+mj-ea"/>
                <a:cs typeface="+mj-cs"/>
                <a:sym typeface="Tahoma"/>
              </a:defRPr>
            </a:lvl4pPr>
            <a:lvl5pPr marL="2184400" indent="-355600" defTabSz="914400">
              <a:spcBef>
                <a:spcPts val="600"/>
              </a:spcBef>
              <a:buClr>
                <a:srgbClr val="990000"/>
              </a:buClr>
              <a:buSzPct val="70000"/>
              <a:buFont typeface="Wingdings"/>
              <a:buChar char="▪"/>
              <a:defRPr sz="2800">
                <a:latin typeface="+mj-lt"/>
                <a:ea typeface="+mj-ea"/>
                <a:cs typeface="+mj-cs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xfrm>
            <a:off x="6282672" y="6221731"/>
            <a:ext cx="270528" cy="269239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 defTabSz="914400">
              <a:defRPr>
                <a:latin typeface="+mj-lt"/>
                <a:ea typeface="+mj-ea"/>
                <a:cs typeface="+mj-cs"/>
                <a:sym typeface="Tahom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400">
              <a:defRPr sz="3200">
                <a:solidFill>
                  <a:srgbClr val="990000"/>
                </a:solidFill>
                <a:latin typeface="+mj-lt"/>
                <a:ea typeface="+mj-ea"/>
                <a:cs typeface="+mj-cs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 defTabSz="914400">
              <a:spcBef>
                <a:spcPts val="500"/>
              </a:spcBef>
              <a:buSzTx/>
              <a:buNone/>
              <a:defRPr b="1">
                <a:latin typeface="+mj-lt"/>
                <a:ea typeface="+mj-ea"/>
                <a:cs typeface="+mj-cs"/>
                <a:sym typeface="Tahoma"/>
              </a:defRPr>
            </a:lvl1pPr>
            <a:lvl2pPr marL="742950" indent="-285750" defTabSz="914400">
              <a:spcBef>
                <a:spcPts val="500"/>
              </a:spcBef>
              <a:buSzPct val="70000"/>
              <a:buChar char="▪"/>
              <a:defRPr b="1">
                <a:latin typeface="+mj-lt"/>
                <a:ea typeface="+mj-ea"/>
                <a:cs typeface="+mj-cs"/>
                <a:sym typeface="Tahoma"/>
              </a:defRPr>
            </a:lvl2pPr>
            <a:lvl3pPr marL="1143000" indent="-228600" defTabSz="914400">
              <a:spcBef>
                <a:spcPts val="500"/>
              </a:spcBef>
              <a:buSzPct val="70000"/>
              <a:buChar char="▪"/>
              <a:defRPr b="1">
                <a:latin typeface="+mj-lt"/>
                <a:ea typeface="+mj-ea"/>
                <a:cs typeface="+mj-cs"/>
                <a:sym typeface="Tahoma"/>
              </a:defRPr>
            </a:lvl3pPr>
            <a:lvl4pPr marL="1645919" indent="-274319" defTabSz="914400">
              <a:spcBef>
                <a:spcPts val="500"/>
              </a:spcBef>
              <a:buSzPct val="70000"/>
              <a:buChar char="▪"/>
              <a:defRPr b="1">
                <a:latin typeface="+mj-lt"/>
                <a:ea typeface="+mj-ea"/>
                <a:cs typeface="+mj-cs"/>
                <a:sym typeface="Tahoma"/>
              </a:defRPr>
            </a:lvl4pPr>
            <a:lvl5pPr marL="2103119" indent="-274319" defTabSz="914400">
              <a:spcBef>
                <a:spcPts val="500"/>
              </a:spcBef>
              <a:buSzPct val="70000"/>
              <a:buChar char="▪"/>
              <a:defRPr b="1">
                <a:latin typeface="+mj-lt"/>
                <a:ea typeface="+mj-ea"/>
                <a:cs typeface="+mj-cs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4"/>
          </a:xfrm>
          <a:prstGeom prst="rect">
            <a:avLst/>
          </a:prstGeom>
        </p:spPr>
        <p:txBody>
          <a:bodyPr lIns="45718" tIns="45718" rIns="45718" bIns="45718" anchor="b"/>
          <a:lstStyle/>
          <a:p>
            <a:pPr marL="342900" indent="-342900" defTabSz="914400">
              <a:spcBef>
                <a:spcPts val="600"/>
              </a:spcBef>
              <a:buClr>
                <a:srgbClr val="990000"/>
              </a:buClr>
              <a:buSzPct val="70000"/>
              <a:buFont typeface="Wingdings"/>
              <a:buChar char="▪"/>
              <a:defRPr sz="2800">
                <a:latin typeface="+mj-lt"/>
                <a:ea typeface="+mj-ea"/>
                <a:cs typeface="+mj-cs"/>
                <a:sym typeface="Tahoma"/>
              </a:defRPr>
            </a:pPr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xfrm>
            <a:off x="6282672" y="6221731"/>
            <a:ext cx="270528" cy="269239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 defTabSz="914400">
              <a:defRPr>
                <a:latin typeface="+mj-lt"/>
                <a:ea typeface="+mj-ea"/>
                <a:cs typeface="+mj-cs"/>
                <a:sym typeface="Tahom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800100" y="1312862"/>
            <a:ext cx="8077200" cy="685802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400">
              <a:defRPr sz="3200">
                <a:solidFill>
                  <a:srgbClr val="990000"/>
                </a:solidFill>
                <a:latin typeface="+mj-lt"/>
                <a:ea typeface="+mj-ea"/>
                <a:cs typeface="+mj-cs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xfrm>
            <a:off x="6282672" y="6221731"/>
            <a:ext cx="270528" cy="269239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 defTabSz="914400">
              <a:defRPr>
                <a:latin typeface="+mj-lt"/>
                <a:ea typeface="+mj-ea"/>
                <a:cs typeface="+mj-cs"/>
                <a:sym typeface="Tahom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xfrm>
            <a:off x="6282672" y="6221731"/>
            <a:ext cx="270528" cy="269239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 defTabSz="914400">
              <a:defRPr>
                <a:latin typeface="+mj-lt"/>
                <a:ea typeface="+mj-ea"/>
                <a:cs typeface="+mj-cs"/>
                <a:sym typeface="Tahom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4400">
              <a:defRPr sz="2000" b="1">
                <a:solidFill>
                  <a:srgbClr val="990000"/>
                </a:solidFill>
                <a:latin typeface="+mj-lt"/>
                <a:ea typeface="+mj-ea"/>
                <a:cs typeface="+mj-cs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lIns="45718" tIns="45718" rIns="45718" bIns="45718" anchor="t"/>
          <a:lstStyle>
            <a:lvl1pPr marL="342900" indent="-342900" defTabSz="914400">
              <a:spcBef>
                <a:spcPts val="700"/>
              </a:spcBef>
              <a:buClr>
                <a:srgbClr val="990000"/>
              </a:buClr>
              <a:buSzPct val="70000"/>
              <a:buFont typeface="Wingdings"/>
              <a:buChar char="▪"/>
              <a:defRPr sz="3200">
                <a:latin typeface="+mj-lt"/>
                <a:ea typeface="+mj-ea"/>
                <a:cs typeface="+mj-cs"/>
                <a:sym typeface="Tahoma"/>
              </a:defRPr>
            </a:lvl1pPr>
            <a:lvl2pPr marL="783771" indent="-326571" defTabSz="914400">
              <a:spcBef>
                <a:spcPts val="700"/>
              </a:spcBef>
              <a:buClr>
                <a:srgbClr val="990000"/>
              </a:buClr>
              <a:buSzPct val="70000"/>
              <a:buFont typeface="Wingdings"/>
              <a:buChar char="▪"/>
              <a:defRPr sz="3200">
                <a:latin typeface="+mj-lt"/>
                <a:ea typeface="+mj-ea"/>
                <a:cs typeface="+mj-cs"/>
                <a:sym typeface="Tahoma"/>
              </a:defRPr>
            </a:lvl2pPr>
            <a:lvl3pPr marL="1219200" indent="-304800" defTabSz="914400">
              <a:spcBef>
                <a:spcPts val="700"/>
              </a:spcBef>
              <a:buClr>
                <a:srgbClr val="990000"/>
              </a:buClr>
              <a:buSzPct val="70000"/>
              <a:buFont typeface="Wingdings"/>
              <a:buChar char="▪"/>
              <a:defRPr sz="3200">
                <a:latin typeface="+mj-lt"/>
                <a:ea typeface="+mj-ea"/>
                <a:cs typeface="+mj-cs"/>
                <a:sym typeface="Tahoma"/>
              </a:defRPr>
            </a:lvl3pPr>
            <a:lvl4pPr marL="1737360" indent="-365760" defTabSz="914400">
              <a:spcBef>
                <a:spcPts val="700"/>
              </a:spcBef>
              <a:buClr>
                <a:srgbClr val="990000"/>
              </a:buClr>
              <a:buSzPct val="70000"/>
              <a:buFont typeface="Wingdings"/>
              <a:buChar char="▪"/>
              <a:defRPr sz="3200">
                <a:latin typeface="+mj-lt"/>
                <a:ea typeface="+mj-ea"/>
                <a:cs typeface="+mj-cs"/>
                <a:sym typeface="Tahoma"/>
              </a:defRPr>
            </a:lvl4pPr>
            <a:lvl5pPr marL="2194560" indent="-365760" defTabSz="914400">
              <a:spcBef>
                <a:spcPts val="700"/>
              </a:spcBef>
              <a:buClr>
                <a:srgbClr val="990000"/>
              </a:buClr>
              <a:buSzPct val="70000"/>
              <a:buFont typeface="Wingdings"/>
              <a:buChar char="▪"/>
              <a:defRPr sz="3200">
                <a:latin typeface="+mj-lt"/>
                <a:ea typeface="+mj-ea"/>
                <a:cs typeface="+mj-cs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 lIns="45718" tIns="45718" rIns="45718" bIns="45718" anchor="t"/>
          <a:lstStyle/>
          <a:p>
            <a:pPr marL="342900" indent="-342900" defTabSz="914400">
              <a:spcBef>
                <a:spcPts val="600"/>
              </a:spcBef>
              <a:buClr>
                <a:srgbClr val="990000"/>
              </a:buClr>
              <a:buSzPct val="70000"/>
              <a:buFont typeface="Wingdings"/>
              <a:buChar char="▪"/>
              <a:defRPr sz="2800">
                <a:latin typeface="+mj-lt"/>
                <a:ea typeface="+mj-ea"/>
                <a:cs typeface="+mj-cs"/>
                <a:sym typeface="Tahoma"/>
              </a:defRPr>
            </a:pPr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sldNum" sz="quarter" idx="2"/>
          </p:nvPr>
        </p:nvSpPr>
        <p:spPr>
          <a:xfrm>
            <a:off x="6282672" y="6221731"/>
            <a:ext cx="270528" cy="269239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 defTabSz="914400">
              <a:defRPr>
                <a:latin typeface="+mj-lt"/>
                <a:ea typeface="+mj-ea"/>
                <a:cs typeface="+mj-cs"/>
                <a:sym typeface="Tahom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4400">
              <a:defRPr sz="2000" b="1">
                <a:solidFill>
                  <a:srgbClr val="990000"/>
                </a:solidFill>
                <a:latin typeface="+mj-lt"/>
                <a:ea typeface="+mj-ea"/>
                <a:cs typeface="+mj-cs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85" name="Shape 85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 lIns="45718" tIns="45718" rIns="45718" bIns="45718" anchor="t"/>
          <a:lstStyle>
            <a:lvl1pPr marL="0" indent="0" defTabSz="914400">
              <a:spcBef>
                <a:spcPts val="300"/>
              </a:spcBef>
              <a:buSzTx/>
              <a:buNone/>
              <a:defRPr sz="1400">
                <a:latin typeface="+mj-lt"/>
                <a:ea typeface="+mj-ea"/>
                <a:cs typeface="+mj-cs"/>
                <a:sym typeface="Tahoma"/>
              </a:defRPr>
            </a:lvl1pPr>
            <a:lvl2pPr marL="623887" indent="-166687" defTabSz="914400">
              <a:spcBef>
                <a:spcPts val="300"/>
              </a:spcBef>
              <a:buSzPct val="70000"/>
              <a:buChar char="▪"/>
              <a:defRPr sz="1400">
                <a:latin typeface="+mj-lt"/>
                <a:ea typeface="+mj-ea"/>
                <a:cs typeface="+mj-cs"/>
                <a:sym typeface="Tahoma"/>
              </a:defRPr>
            </a:lvl2pPr>
            <a:lvl3pPr marL="1047750" indent="-133350" defTabSz="914400">
              <a:spcBef>
                <a:spcPts val="300"/>
              </a:spcBef>
              <a:buSzPct val="70000"/>
              <a:buChar char="▪"/>
              <a:defRPr sz="1400">
                <a:latin typeface="+mj-lt"/>
                <a:ea typeface="+mj-ea"/>
                <a:cs typeface="+mj-cs"/>
                <a:sym typeface="Tahoma"/>
              </a:defRPr>
            </a:lvl3pPr>
            <a:lvl4pPr marL="1531619" indent="-160019" defTabSz="914400">
              <a:spcBef>
                <a:spcPts val="300"/>
              </a:spcBef>
              <a:buSzPct val="70000"/>
              <a:buChar char="▪"/>
              <a:defRPr sz="1400">
                <a:latin typeface="+mj-lt"/>
                <a:ea typeface="+mj-ea"/>
                <a:cs typeface="+mj-cs"/>
                <a:sym typeface="Tahoma"/>
              </a:defRPr>
            </a:lvl4pPr>
            <a:lvl5pPr marL="1988819" indent="-160019" defTabSz="914400">
              <a:spcBef>
                <a:spcPts val="300"/>
              </a:spcBef>
              <a:buSzPct val="70000"/>
              <a:buChar char="▪"/>
              <a:defRPr sz="1400">
                <a:latin typeface="+mj-lt"/>
                <a:ea typeface="+mj-ea"/>
                <a:cs typeface="+mj-cs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6282672" y="6221731"/>
            <a:ext cx="270528" cy="269239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 defTabSz="914400">
              <a:defRPr>
                <a:latin typeface="+mj-lt"/>
                <a:ea typeface="+mj-ea"/>
                <a:cs typeface="+mj-cs"/>
                <a:sym typeface="Tahom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800100" y="1312862"/>
            <a:ext cx="8077200" cy="685802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400">
              <a:defRPr sz="3200">
                <a:solidFill>
                  <a:srgbClr val="990000"/>
                </a:solidFill>
                <a:latin typeface="+mj-lt"/>
                <a:ea typeface="+mj-ea"/>
                <a:cs typeface="+mj-cs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xfrm>
            <a:off x="1295400" y="2286000"/>
            <a:ext cx="7543800" cy="3733800"/>
          </a:xfrm>
          <a:prstGeom prst="rect">
            <a:avLst/>
          </a:prstGeom>
        </p:spPr>
        <p:txBody>
          <a:bodyPr lIns="45718" tIns="45718" rIns="45718" bIns="45718" anchor="t"/>
          <a:lstStyle>
            <a:lvl1pPr marL="342900" indent="-342900" defTabSz="914400">
              <a:spcBef>
                <a:spcPts val="600"/>
              </a:spcBef>
              <a:buClr>
                <a:srgbClr val="990000"/>
              </a:buClr>
              <a:buSzPct val="70000"/>
              <a:buFont typeface="Wingdings"/>
              <a:buChar char="▪"/>
              <a:defRPr sz="2800">
                <a:latin typeface="+mj-lt"/>
                <a:ea typeface="+mj-ea"/>
                <a:cs typeface="+mj-cs"/>
                <a:sym typeface="Tahoma"/>
              </a:defRPr>
            </a:lvl1pPr>
            <a:lvl2pPr marL="790575" indent="-333375" defTabSz="914400">
              <a:spcBef>
                <a:spcPts val="600"/>
              </a:spcBef>
              <a:buClr>
                <a:srgbClr val="990000"/>
              </a:buClr>
              <a:buSzPct val="70000"/>
              <a:buFont typeface="Wingdings"/>
              <a:buChar char="▪"/>
              <a:defRPr sz="2800">
                <a:latin typeface="+mj-lt"/>
                <a:ea typeface="+mj-ea"/>
                <a:cs typeface="+mj-cs"/>
                <a:sym typeface="Tahoma"/>
              </a:defRPr>
            </a:lvl2pPr>
            <a:lvl3pPr marL="1181100" indent="-266700" defTabSz="914400">
              <a:spcBef>
                <a:spcPts val="600"/>
              </a:spcBef>
              <a:buClr>
                <a:srgbClr val="990000"/>
              </a:buClr>
              <a:buSzPct val="70000"/>
              <a:buFont typeface="Wingdings"/>
              <a:buChar char="▪"/>
              <a:defRPr sz="2800">
                <a:latin typeface="+mj-lt"/>
                <a:ea typeface="+mj-ea"/>
                <a:cs typeface="+mj-cs"/>
                <a:sym typeface="Tahoma"/>
              </a:defRPr>
            </a:lvl3pPr>
            <a:lvl4pPr marL="1691638" indent="-320038" defTabSz="914400">
              <a:spcBef>
                <a:spcPts val="600"/>
              </a:spcBef>
              <a:buClr>
                <a:srgbClr val="990000"/>
              </a:buClr>
              <a:buSzPct val="70000"/>
              <a:buFont typeface="Wingdings"/>
              <a:buChar char="▪"/>
              <a:defRPr sz="2800">
                <a:latin typeface="+mj-lt"/>
                <a:ea typeface="+mj-ea"/>
                <a:cs typeface="+mj-cs"/>
                <a:sym typeface="Tahoma"/>
              </a:defRPr>
            </a:lvl4pPr>
            <a:lvl5pPr marL="2148838" indent="-320038" defTabSz="914400">
              <a:spcBef>
                <a:spcPts val="600"/>
              </a:spcBef>
              <a:buClr>
                <a:srgbClr val="990000"/>
              </a:buClr>
              <a:buSzPct val="70000"/>
              <a:buFont typeface="Wingdings"/>
              <a:buChar char="▪"/>
              <a:defRPr sz="2800">
                <a:latin typeface="+mj-lt"/>
                <a:ea typeface="+mj-ea"/>
                <a:cs typeface="+mj-cs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Shape 96"/>
          <p:cNvSpPr>
            <a:spLocks noGrp="1"/>
          </p:cNvSpPr>
          <p:nvPr>
            <p:ph type="sldNum" sz="quarter" idx="2"/>
          </p:nvPr>
        </p:nvSpPr>
        <p:spPr>
          <a:xfrm>
            <a:off x="6282672" y="6221731"/>
            <a:ext cx="270528" cy="269239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 defTabSz="914400">
              <a:defRPr>
                <a:latin typeface="+mj-lt"/>
                <a:ea typeface="+mj-ea"/>
                <a:cs typeface="+mj-cs"/>
                <a:sym typeface="Tahom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69726" y="312539"/>
            <a:ext cx="7804548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8" tIns="35718" rIns="35718" bIns="3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69726" y="1830585"/>
            <a:ext cx="7804548" cy="4420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8" tIns="35718" rIns="35718" bIns="35718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440732" y="6505277"/>
            <a:ext cx="253607" cy="249238"/>
          </a:xfrm>
          <a:prstGeom prst="rect">
            <a:avLst/>
          </a:prstGeom>
          <a:ln w="12700">
            <a:miter lim="400000"/>
          </a:ln>
        </p:spPr>
        <p:txBody>
          <a:bodyPr wrap="none" lIns="35718" tIns="35718" rIns="35718" bIns="35718">
            <a:spAutoFit/>
          </a:bodyPr>
          <a:lstStyle>
            <a:lvl1pPr algn="ctr" defTabSz="410765">
              <a:defRPr sz="1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/>
  <p:txStyles>
    <p:titleStyle>
      <a:lvl1pPr marL="0" marR="0" indent="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2286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4572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6858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9144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11430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13716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16002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18288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296333" marR="0" indent="-296333" algn="l" defTabSz="410765" latinLnBrk="0">
        <a:lnSpc>
          <a:spcPct val="100000"/>
        </a:lnSpc>
        <a:spcBef>
          <a:spcPts val="290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740833" marR="0" indent="-296333" algn="l" defTabSz="410765" latinLnBrk="0">
        <a:lnSpc>
          <a:spcPct val="100000"/>
        </a:lnSpc>
        <a:spcBef>
          <a:spcPts val="290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185333" marR="0" indent="-296333" algn="l" defTabSz="410765" latinLnBrk="0">
        <a:lnSpc>
          <a:spcPct val="100000"/>
        </a:lnSpc>
        <a:spcBef>
          <a:spcPts val="290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629833" marR="0" indent="-296333" algn="l" defTabSz="410765" latinLnBrk="0">
        <a:lnSpc>
          <a:spcPct val="100000"/>
        </a:lnSpc>
        <a:spcBef>
          <a:spcPts val="290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074333" marR="0" indent="-296333" algn="l" defTabSz="410765" latinLnBrk="0">
        <a:lnSpc>
          <a:spcPct val="100000"/>
        </a:lnSpc>
        <a:spcBef>
          <a:spcPts val="290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518833" marR="0" indent="-296333" algn="l" defTabSz="410765" latinLnBrk="0">
        <a:lnSpc>
          <a:spcPct val="100000"/>
        </a:lnSpc>
        <a:spcBef>
          <a:spcPts val="290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2963333" marR="0" indent="-296333" algn="l" defTabSz="410765" latinLnBrk="0">
        <a:lnSpc>
          <a:spcPct val="100000"/>
        </a:lnSpc>
        <a:spcBef>
          <a:spcPts val="290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407833" marR="0" indent="-296333" algn="l" defTabSz="410765" latinLnBrk="0">
        <a:lnSpc>
          <a:spcPct val="100000"/>
        </a:lnSpc>
        <a:spcBef>
          <a:spcPts val="290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3852333" marR="0" indent="-296333" algn="l" defTabSz="410765" latinLnBrk="0">
        <a:lnSpc>
          <a:spcPct val="100000"/>
        </a:lnSpc>
        <a:spcBef>
          <a:spcPts val="290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blender02.cs.rpi.edu:3300/elisa_i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xfrm>
            <a:off x="381000" y="1104900"/>
            <a:ext cx="8382000" cy="12954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13816">
              <a:defRPr sz="4400"/>
            </a:lvl1pPr>
          </a:lstStyle>
          <a:p>
            <a:r>
              <a:rPr lang="en-US" dirty="0" smtClean="0"/>
              <a:t>Building </a:t>
            </a:r>
            <a:r>
              <a:rPr lang="en-US" dirty="0"/>
              <a:t>an EDL System Overnight for a New </a:t>
            </a:r>
            <a:r>
              <a:rPr lang="en-US" dirty="0" smtClean="0"/>
              <a:t>X (X=Language, Domain)</a:t>
            </a:r>
            <a:endParaRPr dirty="0"/>
          </a:p>
        </p:txBody>
      </p:sp>
      <p:sp>
        <p:nvSpPr>
          <p:cNvPr id="133" name="Shape 133"/>
          <p:cNvSpPr>
            <a:spLocks noGrp="1"/>
          </p:cNvSpPr>
          <p:nvPr>
            <p:ph type="body" sz="quarter" idx="1"/>
          </p:nvPr>
        </p:nvSpPr>
        <p:spPr>
          <a:xfrm>
            <a:off x="1295401" y="3200400"/>
            <a:ext cx="7467602" cy="22860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800"/>
              </a:spcBef>
              <a:defRPr sz="3600"/>
            </a:pPr>
            <a:r>
              <a:rPr sz="3200" dirty="0" err="1"/>
              <a:t>Xiaoman</a:t>
            </a:r>
            <a:r>
              <a:rPr sz="3200" dirty="0"/>
              <a:t> Pan, </a:t>
            </a:r>
            <a:r>
              <a:rPr lang="en-US" sz="3200" dirty="0" err="1" smtClean="0"/>
              <a:t>Lifu</a:t>
            </a:r>
            <a:r>
              <a:rPr lang="en-US" sz="3200" dirty="0" smtClean="0"/>
              <a:t> Huang and </a:t>
            </a:r>
            <a:r>
              <a:rPr sz="3200" dirty="0" err="1" smtClean="0"/>
              <a:t>Heng</a:t>
            </a:r>
            <a:r>
              <a:rPr sz="3200" dirty="0" smtClean="0"/>
              <a:t> </a:t>
            </a:r>
            <a:r>
              <a:rPr sz="3200" dirty="0" err="1"/>
              <a:t>Ji</a:t>
            </a:r>
            <a:endParaRPr sz="3200" dirty="0"/>
          </a:p>
          <a:p>
            <a:pPr algn="ctr">
              <a:defRPr sz="2000"/>
            </a:pPr>
            <a:endParaRPr dirty="0"/>
          </a:p>
          <a:p>
            <a:pPr algn="ctr">
              <a:spcBef>
                <a:spcPts val="500"/>
              </a:spcBef>
              <a:defRPr sz="2400"/>
            </a:pPr>
            <a:r>
              <a:rPr lang="en-US" dirty="0" smtClean="0"/>
              <a:t>{panx2,huangl7,jih}@rpi.edu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/>
          </p:cNvSpPr>
          <p:nvPr>
            <p:ph type="title"/>
          </p:nvPr>
        </p:nvSpPr>
        <p:spPr>
          <a:xfrm>
            <a:off x="651932" y="280628"/>
            <a:ext cx="8077201" cy="878931"/>
          </a:xfrm>
          <a:prstGeom prst="rect">
            <a:avLst/>
          </a:prstGeom>
        </p:spPr>
        <p:txBody>
          <a:bodyPr/>
          <a:lstStyle>
            <a:lvl1pPr defTabSz="822958">
              <a:defRPr sz="2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Demo</a:t>
            </a:r>
          </a:p>
        </p:txBody>
      </p:sp>
      <p:pic>
        <p:nvPicPr>
          <p:cNvPr id="311" name="image16.jpg" descr="screenmodified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3400" y="1043638"/>
            <a:ext cx="7987387" cy="4471479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Shape 312"/>
          <p:cNvSpPr/>
          <p:nvPr/>
        </p:nvSpPr>
        <p:spPr>
          <a:xfrm>
            <a:off x="703060" y="1173480"/>
            <a:ext cx="92394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endParaRPr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4"/>
            </a:endParaRPr>
          </a:p>
        </p:txBody>
      </p:sp>
      <p:sp>
        <p:nvSpPr>
          <p:cNvPr id="5" name="Shape 164"/>
          <p:cNvSpPr/>
          <p:nvPr/>
        </p:nvSpPr>
        <p:spPr>
          <a:xfrm>
            <a:off x="533400" y="5555419"/>
            <a:ext cx="8458200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defTabSz="3599776"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342900" indent="-342900">
              <a:buFont typeface="Arial" pitchFamily="34" charset="0"/>
              <a:buChar char="•"/>
            </a:pPr>
            <a:r>
              <a:rPr lang="en-US" b="0" dirty="0" smtClean="0"/>
              <a:t>Nearly perfect t</a:t>
            </a:r>
            <a:r>
              <a:rPr b="0" dirty="0" smtClean="0"/>
              <a:t>yping </a:t>
            </a:r>
            <a:r>
              <a:rPr lang="en-US" b="0" dirty="0" smtClean="0"/>
              <a:t>for Hausa/Yoruba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0" dirty="0" smtClean="0"/>
              <a:t>Bottleneck on mention identification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0" dirty="0" smtClean="0"/>
              <a:t>Tri-lingual EDL system is integrated into BBN ADEPT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xfrm>
            <a:off x="304800" y="304800"/>
            <a:ext cx="8077200" cy="685802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640079"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 smtClean="0"/>
              <a:t>Liberal Knowledge Base Population</a:t>
            </a:r>
            <a:endParaRPr sz="2800" dirty="0"/>
          </a:p>
        </p:txBody>
      </p:sp>
      <p:pic>
        <p:nvPicPr>
          <p:cNvPr id="5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143000"/>
            <a:ext cx="6352309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00397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xfrm>
            <a:off x="304800" y="304800"/>
            <a:ext cx="8077200" cy="685802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640079"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 smtClean="0"/>
              <a:t>Fine-grained Entity Typing</a:t>
            </a:r>
            <a:endParaRPr sz="28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29" y="908967"/>
            <a:ext cx="8991600" cy="163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26857"/>
            <a:ext cx="7288161" cy="423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75111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762000" y="364596"/>
            <a:ext cx="8077200" cy="685802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Unsupervised Entity Linking </a:t>
            </a:r>
            <a:r>
              <a:rPr lang="en-US" dirty="0" smtClean="0"/>
              <a:t>(Wang et al., 2015)</a:t>
            </a:r>
            <a:endParaRPr dirty="0"/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685800" y="1143000"/>
            <a:ext cx="7857067" cy="1371600"/>
          </a:xfrm>
          <a:prstGeom prst="rect">
            <a:avLst/>
          </a:prstGeom>
        </p:spPr>
        <p:txBody>
          <a:bodyPr/>
          <a:lstStyle>
            <a:lvl1pPr>
              <a:defRPr sz="2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2400" dirty="0" smtClean="0"/>
              <a:t>Unsupervised </a:t>
            </a:r>
            <a:r>
              <a:rPr lang="en-US" sz="2400" dirty="0"/>
              <a:t>collective </a:t>
            </a:r>
            <a:r>
              <a:rPr lang="en-US" sz="2400" dirty="0" smtClean="0"/>
              <a:t>inference</a:t>
            </a:r>
          </a:p>
          <a:p>
            <a:r>
              <a:rPr lang="en-US" sz="2400" dirty="0" smtClean="0"/>
              <a:t>Entropy based measure to quantify the discriminative power of various link types in KB</a:t>
            </a:r>
          </a:p>
          <a:p>
            <a:endParaRPr lang="en-US" sz="2400" dirty="0"/>
          </a:p>
          <a:p>
            <a:endParaRPr dirty="0"/>
          </a:p>
        </p:txBody>
      </p:sp>
      <p:pic>
        <p:nvPicPr>
          <p:cNvPr id="150" name="image8.png" descr="kb_graph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514600" y="1015176"/>
            <a:ext cx="11980433" cy="572433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28971729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xfrm>
            <a:off x="304800" y="304800"/>
            <a:ext cx="8077200" cy="685802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640079"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 smtClean="0"/>
              <a:t>Joint Clustering, Linking and Typing</a:t>
            </a:r>
            <a:endParaRPr sz="2800" dirty="0"/>
          </a:p>
        </p:txBody>
      </p:sp>
      <p:sp>
        <p:nvSpPr>
          <p:cNvPr id="2" name="Rectangle 1"/>
          <p:cNvSpPr/>
          <p:nvPr/>
        </p:nvSpPr>
        <p:spPr>
          <a:xfrm>
            <a:off x="685800" y="1447800"/>
            <a:ext cx="77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Link “HER2” to  “ERBB2” in </a:t>
            </a:r>
            <a:r>
              <a:rPr lang="en-US" dirty="0" err="1"/>
              <a:t>BioPortal</a:t>
            </a:r>
            <a:r>
              <a:rPr lang="en-US" dirty="0"/>
              <a:t> and extract the type ‘</a:t>
            </a:r>
            <a:r>
              <a:rPr lang="en-US" dirty="0" err="1"/>
              <a:t>Proto-Oncogenes</a:t>
            </a:r>
            <a:r>
              <a:rPr lang="en-US" dirty="0" err="1">
                <a:sym typeface="Wingdings"/>
              </a:rPr>
              <a:t>OncogenesGenesGenome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ComponentsGenomePhenomena</a:t>
            </a:r>
            <a:r>
              <a:rPr lang="en-US" dirty="0">
                <a:sym typeface="Wingdings"/>
              </a:rPr>
              <a:t> and Processes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4200"/>
            <a:ext cx="7239000" cy="260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30070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651932" y="280628"/>
            <a:ext cx="8077201" cy="87893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22958"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Knowledge Graph From Source </a:t>
            </a:r>
          </a:p>
          <a:p>
            <a:pPr defTabSz="822958"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(High Resource Language)</a:t>
            </a:r>
          </a:p>
        </p:txBody>
      </p:sp>
      <p:sp>
        <p:nvSpPr>
          <p:cNvPr id="167" name="Shape 167"/>
          <p:cNvSpPr/>
          <p:nvPr/>
        </p:nvSpPr>
        <p:spPr>
          <a:xfrm>
            <a:off x="533399" y="1366658"/>
            <a:ext cx="8077202" cy="1434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defTabSz="410765"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 the early morning of Thursday, 14 February 2013, </a:t>
            </a:r>
            <a:r>
              <a:rPr b="1"/>
              <a:t>“Blade Runner” Oscar</a:t>
            </a:r>
            <a:r>
              <a:t> </a:t>
            </a:r>
            <a:r>
              <a:rPr b="1"/>
              <a:t>Pistorius</a:t>
            </a:r>
            <a:r>
              <a:t> shot and killed </a:t>
            </a:r>
            <a:r>
              <a:rPr b="1"/>
              <a:t>South African</a:t>
            </a:r>
            <a:r>
              <a:t> model </a:t>
            </a:r>
            <a:r>
              <a:rPr b="1"/>
              <a:t>Reeva Steenkamp</a:t>
            </a:r>
            <a:r>
              <a:t> at his home in </a:t>
            </a:r>
            <a:r>
              <a:rPr b="1"/>
              <a:t>Pretoria</a:t>
            </a:r>
            <a:r>
              <a:t>. </a:t>
            </a:r>
            <a:r>
              <a:rPr b="1"/>
              <a:t>Pistorius</a:t>
            </a:r>
            <a:r>
              <a:t> acknowledged that he shot </a:t>
            </a:r>
            <a:r>
              <a:rPr b="1"/>
              <a:t>Steenkamp</a:t>
            </a:r>
            <a:r>
              <a:t>, causing her death, but said that he mistook her for a possible intruder… He said he had mistaken </a:t>
            </a:r>
            <a:r>
              <a:rPr b="1"/>
              <a:t>Steenkamp</a:t>
            </a:r>
            <a:r>
              <a:t> for an intruder hiding in the bathroom, but he was arrested and charged with murder. He received a </a:t>
            </a:r>
            <a:r>
              <a:rPr b="1"/>
              <a:t>five-year</a:t>
            </a:r>
            <a:r>
              <a:t> prison sentence for culpable homicide and a concurrent three-year suspended prison sentence for a separate reckless endangerment conviction.</a:t>
            </a:r>
          </a:p>
        </p:txBody>
      </p:sp>
      <p:sp>
        <p:nvSpPr>
          <p:cNvPr id="168" name="Shape 168"/>
          <p:cNvSpPr/>
          <p:nvPr/>
        </p:nvSpPr>
        <p:spPr>
          <a:xfrm>
            <a:off x="2092745" y="4816685"/>
            <a:ext cx="1170956" cy="37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2000" b="1">
                <a:solidFill>
                  <a:srgbClr val="EC5D57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Pistorius</a:t>
            </a:r>
          </a:p>
        </p:txBody>
      </p:sp>
      <p:sp>
        <p:nvSpPr>
          <p:cNvPr id="169" name="Shape 169"/>
          <p:cNvSpPr/>
          <p:nvPr/>
        </p:nvSpPr>
        <p:spPr>
          <a:xfrm>
            <a:off x="2239973" y="3887277"/>
            <a:ext cx="1461631" cy="31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1600">
                <a:solidFill>
                  <a:srgbClr val="EC5D5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Oscar Pistorius</a:t>
            </a:r>
          </a:p>
        </p:txBody>
      </p:sp>
      <p:cxnSp>
        <p:nvCxnSpPr>
          <p:cNvPr id="170" name="Connector 170"/>
          <p:cNvCxnSpPr>
            <a:stCxn id="168" idx="0"/>
            <a:endCxn id="169" idx="0"/>
          </p:cNvCxnSpPr>
          <p:nvPr/>
        </p:nvCxnSpPr>
        <p:spPr>
          <a:xfrm flipV="1">
            <a:off x="2678222" y="4043646"/>
            <a:ext cx="292567" cy="961159"/>
          </a:xfrm>
          <a:prstGeom prst="straightConnector1">
            <a:avLst/>
          </a:prstGeom>
          <a:ln w="12700">
            <a:solidFill>
              <a:srgbClr val="0365C0"/>
            </a:solidFill>
            <a:custDash>
              <a:ds d="200000" sp="200000"/>
            </a:custDash>
            <a:miter lim="400000"/>
          </a:ln>
        </p:spPr>
      </p:cxnSp>
      <p:sp>
        <p:nvSpPr>
          <p:cNvPr id="171" name="Shape 171"/>
          <p:cNvSpPr/>
          <p:nvPr/>
        </p:nvSpPr>
        <p:spPr>
          <a:xfrm>
            <a:off x="1527569" y="4386212"/>
            <a:ext cx="1090143" cy="249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1200" b="1">
                <a:solidFill>
                  <a:srgbClr val="0365C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coreference</a:t>
            </a:r>
          </a:p>
        </p:txBody>
      </p:sp>
      <p:sp>
        <p:nvSpPr>
          <p:cNvPr id="172" name="Shape 172"/>
          <p:cNvSpPr/>
          <p:nvPr/>
        </p:nvSpPr>
        <p:spPr>
          <a:xfrm>
            <a:off x="3027427" y="5829873"/>
            <a:ext cx="1190969" cy="31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1600">
                <a:solidFill>
                  <a:srgbClr val="EC5D5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South Africa</a:t>
            </a:r>
          </a:p>
        </p:txBody>
      </p:sp>
      <p:sp>
        <p:nvSpPr>
          <p:cNvPr id="173" name="Shape 173"/>
          <p:cNvSpPr/>
          <p:nvPr/>
        </p:nvSpPr>
        <p:spPr>
          <a:xfrm>
            <a:off x="3251549" y="5272013"/>
            <a:ext cx="632868" cy="249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1200" b="1">
                <a:solidFill>
                  <a:srgbClr val="0365C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modify</a:t>
            </a:r>
          </a:p>
        </p:txBody>
      </p:sp>
      <p:cxnSp>
        <p:nvCxnSpPr>
          <p:cNvPr id="174" name="Connector 174"/>
          <p:cNvCxnSpPr>
            <a:stCxn id="168" idx="0"/>
            <a:endCxn id="172" idx="0"/>
          </p:cNvCxnSpPr>
          <p:nvPr/>
        </p:nvCxnSpPr>
        <p:spPr>
          <a:xfrm>
            <a:off x="2678222" y="5004804"/>
            <a:ext cx="944690" cy="981439"/>
          </a:xfrm>
          <a:prstGeom prst="straightConnector1">
            <a:avLst/>
          </a:prstGeom>
          <a:ln w="12700">
            <a:solidFill>
              <a:srgbClr val="0365C0"/>
            </a:solidFill>
            <a:custDash>
              <a:ds d="200000" sp="200000"/>
            </a:custDash>
            <a:miter lim="400000"/>
          </a:ln>
        </p:spPr>
      </p:cxnSp>
      <p:sp>
        <p:nvSpPr>
          <p:cNvPr id="175" name="Shape 175"/>
          <p:cNvSpPr/>
          <p:nvPr/>
        </p:nvSpPr>
        <p:spPr>
          <a:xfrm>
            <a:off x="804377" y="5829873"/>
            <a:ext cx="1326504" cy="31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1600">
                <a:solidFill>
                  <a:srgbClr val="EC5D5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Blade Runner</a:t>
            </a:r>
          </a:p>
        </p:txBody>
      </p:sp>
      <p:cxnSp>
        <p:nvCxnSpPr>
          <p:cNvPr id="176" name="Connector 176"/>
          <p:cNvCxnSpPr>
            <a:stCxn id="175" idx="0"/>
            <a:endCxn id="168" idx="0"/>
          </p:cNvCxnSpPr>
          <p:nvPr/>
        </p:nvCxnSpPr>
        <p:spPr>
          <a:xfrm flipV="1">
            <a:off x="1467629" y="5004804"/>
            <a:ext cx="1210594" cy="981439"/>
          </a:xfrm>
          <a:prstGeom prst="straightConnector1">
            <a:avLst/>
          </a:prstGeom>
          <a:ln w="12700">
            <a:solidFill>
              <a:srgbClr val="0365C0"/>
            </a:solidFill>
            <a:custDash>
              <a:ds d="200000" sp="200000"/>
            </a:custDash>
            <a:miter lim="400000"/>
          </a:ln>
        </p:spPr>
      </p:cxnSp>
      <p:sp>
        <p:nvSpPr>
          <p:cNvPr id="177" name="Shape 177"/>
          <p:cNvSpPr/>
          <p:nvPr/>
        </p:nvSpPr>
        <p:spPr>
          <a:xfrm>
            <a:off x="956319" y="5272013"/>
            <a:ext cx="1090142" cy="249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1200" b="1">
                <a:solidFill>
                  <a:srgbClr val="0365C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coreference</a:t>
            </a:r>
          </a:p>
        </p:txBody>
      </p:sp>
      <p:sp>
        <p:nvSpPr>
          <p:cNvPr id="178" name="Shape 178"/>
          <p:cNvSpPr/>
          <p:nvPr/>
        </p:nvSpPr>
        <p:spPr>
          <a:xfrm>
            <a:off x="6725206" y="4816685"/>
            <a:ext cx="832620" cy="37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2000" b="1">
                <a:solidFill>
                  <a:srgbClr val="EC5D57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Reeva</a:t>
            </a:r>
          </a:p>
        </p:txBody>
      </p:sp>
      <p:sp>
        <p:nvSpPr>
          <p:cNvPr id="179" name="Shape 179"/>
          <p:cNvSpPr/>
          <p:nvPr/>
        </p:nvSpPr>
        <p:spPr>
          <a:xfrm>
            <a:off x="7498516" y="5829873"/>
            <a:ext cx="648628" cy="31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1600">
                <a:solidFill>
                  <a:srgbClr val="EC5D5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model</a:t>
            </a:r>
          </a:p>
        </p:txBody>
      </p:sp>
      <p:cxnSp>
        <p:nvCxnSpPr>
          <p:cNvPr id="180" name="Connector 180"/>
          <p:cNvCxnSpPr>
            <a:stCxn id="178" idx="0"/>
            <a:endCxn id="179" idx="0"/>
          </p:cNvCxnSpPr>
          <p:nvPr/>
        </p:nvCxnSpPr>
        <p:spPr>
          <a:xfrm>
            <a:off x="7141516" y="5004804"/>
            <a:ext cx="681315" cy="981439"/>
          </a:xfrm>
          <a:prstGeom prst="straightConnector1">
            <a:avLst/>
          </a:prstGeom>
          <a:ln w="12700">
            <a:solidFill>
              <a:srgbClr val="0365C0"/>
            </a:solidFill>
            <a:custDash>
              <a:ds d="200000" sp="200000"/>
            </a:custDash>
            <a:miter lim="400000"/>
          </a:ln>
        </p:spPr>
      </p:cxnSp>
      <p:sp>
        <p:nvSpPr>
          <p:cNvPr id="181" name="Shape 181"/>
          <p:cNvSpPr/>
          <p:nvPr/>
        </p:nvSpPr>
        <p:spPr>
          <a:xfrm>
            <a:off x="7706755" y="5339052"/>
            <a:ext cx="632867" cy="249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1200" b="1">
                <a:solidFill>
                  <a:srgbClr val="0365C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modify</a:t>
            </a:r>
          </a:p>
        </p:txBody>
      </p:sp>
      <p:sp>
        <p:nvSpPr>
          <p:cNvPr id="182" name="Shape 182"/>
          <p:cNvSpPr/>
          <p:nvPr/>
        </p:nvSpPr>
        <p:spPr>
          <a:xfrm>
            <a:off x="5839937" y="3887277"/>
            <a:ext cx="1744282" cy="31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1600">
                <a:solidFill>
                  <a:srgbClr val="EC5D5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Reeva Steenkamp</a:t>
            </a:r>
          </a:p>
        </p:txBody>
      </p:sp>
      <p:sp>
        <p:nvSpPr>
          <p:cNvPr id="183" name="Shape 183"/>
          <p:cNvSpPr/>
          <p:nvPr/>
        </p:nvSpPr>
        <p:spPr>
          <a:xfrm>
            <a:off x="5755981" y="5177504"/>
            <a:ext cx="632868" cy="249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1200" b="1">
                <a:solidFill>
                  <a:srgbClr val="0365C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die-01</a:t>
            </a:r>
          </a:p>
        </p:txBody>
      </p:sp>
      <p:cxnSp>
        <p:nvCxnSpPr>
          <p:cNvPr id="184" name="Connector 184"/>
          <p:cNvCxnSpPr>
            <a:stCxn id="178" idx="0"/>
            <a:endCxn id="182" idx="0"/>
          </p:cNvCxnSpPr>
          <p:nvPr/>
        </p:nvCxnSpPr>
        <p:spPr>
          <a:xfrm flipH="1" flipV="1">
            <a:off x="6712078" y="4043646"/>
            <a:ext cx="429439" cy="961159"/>
          </a:xfrm>
          <a:prstGeom prst="straightConnector1">
            <a:avLst/>
          </a:prstGeom>
          <a:ln w="12700">
            <a:solidFill>
              <a:srgbClr val="0365C0"/>
            </a:solidFill>
            <a:custDash>
              <a:ds d="200000" sp="200000"/>
            </a:custDash>
            <a:miter lim="400000"/>
          </a:ln>
        </p:spPr>
      </p:cxnSp>
      <p:sp>
        <p:nvSpPr>
          <p:cNvPr id="185" name="Shape 185"/>
          <p:cNvSpPr/>
          <p:nvPr/>
        </p:nvSpPr>
        <p:spPr>
          <a:xfrm>
            <a:off x="5300345" y="5829873"/>
            <a:ext cx="780504" cy="31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1600">
                <a:solidFill>
                  <a:srgbClr val="EC5D5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Pretoria</a:t>
            </a:r>
          </a:p>
        </p:txBody>
      </p:sp>
      <p:cxnSp>
        <p:nvCxnSpPr>
          <p:cNvPr id="186" name="Connector 186"/>
          <p:cNvCxnSpPr>
            <a:stCxn id="185" idx="0"/>
            <a:endCxn id="178" idx="0"/>
          </p:cNvCxnSpPr>
          <p:nvPr/>
        </p:nvCxnSpPr>
        <p:spPr>
          <a:xfrm flipV="1">
            <a:off x="5690597" y="5004804"/>
            <a:ext cx="1450920" cy="981439"/>
          </a:xfrm>
          <a:prstGeom prst="straightConnector1">
            <a:avLst/>
          </a:prstGeom>
          <a:ln w="12700">
            <a:solidFill>
              <a:srgbClr val="0365C0"/>
            </a:solidFill>
            <a:custDash>
              <a:ds d="200000" sp="200000"/>
            </a:custDash>
            <a:miter lim="400000"/>
          </a:ln>
        </p:spPr>
      </p:cxnSp>
      <p:cxnSp>
        <p:nvCxnSpPr>
          <p:cNvPr id="187" name="Connector 187"/>
          <p:cNvCxnSpPr>
            <a:stCxn id="172" idx="0"/>
            <a:endCxn id="185" idx="0"/>
          </p:cNvCxnSpPr>
          <p:nvPr/>
        </p:nvCxnSpPr>
        <p:spPr>
          <a:xfrm>
            <a:off x="3622911" y="5986242"/>
            <a:ext cx="2067687" cy="1"/>
          </a:xfrm>
          <a:prstGeom prst="straightConnector1">
            <a:avLst/>
          </a:prstGeom>
          <a:ln w="12700">
            <a:solidFill>
              <a:srgbClr val="0365C0"/>
            </a:solidFill>
            <a:custDash>
              <a:ds d="200000" sp="200000"/>
            </a:custDash>
            <a:miter lim="400000"/>
          </a:ln>
        </p:spPr>
      </p:cxnSp>
      <p:sp>
        <p:nvSpPr>
          <p:cNvPr id="188" name="Shape 188"/>
          <p:cNvSpPr/>
          <p:nvPr/>
        </p:nvSpPr>
        <p:spPr>
          <a:xfrm>
            <a:off x="4337832" y="5607950"/>
            <a:ext cx="907233" cy="249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1200" b="1">
                <a:solidFill>
                  <a:srgbClr val="0365C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locate-01</a:t>
            </a:r>
          </a:p>
        </p:txBody>
      </p:sp>
      <p:sp>
        <p:nvSpPr>
          <p:cNvPr id="189" name="Shape 189"/>
          <p:cNvSpPr/>
          <p:nvPr/>
        </p:nvSpPr>
        <p:spPr>
          <a:xfrm>
            <a:off x="4568755" y="4308626"/>
            <a:ext cx="724322" cy="24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1200" b="1">
                <a:solidFill>
                  <a:srgbClr val="0365C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kill-01</a:t>
            </a:r>
          </a:p>
        </p:txBody>
      </p:sp>
      <p:cxnSp>
        <p:nvCxnSpPr>
          <p:cNvPr id="190" name="Connector 190"/>
          <p:cNvCxnSpPr>
            <a:stCxn id="168" idx="0"/>
            <a:endCxn id="178" idx="0"/>
          </p:cNvCxnSpPr>
          <p:nvPr/>
        </p:nvCxnSpPr>
        <p:spPr>
          <a:xfrm>
            <a:off x="2678222" y="5004804"/>
            <a:ext cx="4463295" cy="1"/>
          </a:xfrm>
          <a:prstGeom prst="straightConnector1">
            <a:avLst/>
          </a:prstGeom>
          <a:ln w="25400">
            <a:solidFill>
              <a:srgbClr val="0365C0"/>
            </a:solidFill>
            <a:custDash>
              <a:ds d="200000" sp="200000"/>
            </a:custDash>
            <a:miter lim="400000"/>
          </a:ln>
        </p:spPr>
      </p:cxnSp>
      <p:sp>
        <p:nvSpPr>
          <p:cNvPr id="191" name="Shape 191"/>
          <p:cNvSpPr/>
          <p:nvPr/>
        </p:nvSpPr>
        <p:spPr>
          <a:xfrm>
            <a:off x="7117425" y="4386212"/>
            <a:ext cx="1090142" cy="249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1200" b="1">
                <a:solidFill>
                  <a:srgbClr val="0365C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coreference</a:t>
            </a:r>
          </a:p>
        </p:txBody>
      </p:sp>
      <p:sp>
        <p:nvSpPr>
          <p:cNvPr id="192" name="Shape 192"/>
          <p:cNvSpPr/>
          <p:nvPr/>
        </p:nvSpPr>
        <p:spPr>
          <a:xfrm>
            <a:off x="533399" y="3202781"/>
            <a:ext cx="8077202" cy="376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>
            <a:lvl1pPr marL="284480" indent="-284480" defTabSz="410765">
              <a:buSzPct val="75000"/>
              <a:buChar char="-"/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NLP tools: AMR, IE, SRL, Dependency</a:t>
            </a:r>
          </a:p>
        </p:txBody>
      </p:sp>
    </p:spTree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xfrm>
            <a:off x="651932" y="280628"/>
            <a:ext cx="8077201" cy="87893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22958"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Knowledge Graph From Source </a:t>
            </a:r>
          </a:p>
          <a:p>
            <a:pPr defTabSz="822958"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(Low Resource Language)</a:t>
            </a:r>
          </a:p>
        </p:txBody>
      </p:sp>
      <p:sp>
        <p:nvSpPr>
          <p:cNvPr id="195" name="Shape 195"/>
          <p:cNvSpPr/>
          <p:nvPr/>
        </p:nvSpPr>
        <p:spPr>
          <a:xfrm>
            <a:off x="533399" y="1222878"/>
            <a:ext cx="8077202" cy="2209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defTabSz="410765">
              <a:defRPr sz="16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• Chinese discussion forum post: </a:t>
            </a:r>
          </a:p>
          <a:p>
            <a:pPr defTabSz="410765">
              <a:defRPr sz="15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b="1">
                <a:latin typeface="+mn-lt"/>
                <a:ea typeface="+mn-ea"/>
                <a:cs typeface="+mn-cs"/>
                <a:sym typeface="Helvetica"/>
              </a:rPr>
              <a:t>刀锋战士</a:t>
            </a:r>
            <a:r>
              <a:t>醒来发现女友不在身旁...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刀锋战士</a:t>
            </a:r>
            <a:r>
              <a:t>以过失杀人罪被判处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5年</a:t>
            </a:r>
            <a:r>
              <a:t>监禁。</a:t>
            </a:r>
          </a:p>
          <a:p>
            <a:pPr defTabSz="410765"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</a:t>
            </a:r>
            <a:r>
              <a:rPr b="1"/>
              <a:t>Blade Warrior</a:t>
            </a:r>
            <a:r>
              <a:t> found his girl friend was not beside him when he woke up...</a:t>
            </a:r>
            <a:r>
              <a:rPr b="1"/>
              <a:t>Blade Warrior</a:t>
            </a:r>
            <a:r>
              <a:t> received a </a:t>
            </a:r>
            <a:r>
              <a:rPr b="1"/>
              <a:t>five year </a:t>
            </a:r>
            <a:r>
              <a:t>prison sentence.)</a:t>
            </a:r>
          </a:p>
          <a:p>
            <a:pPr defTabSz="410765">
              <a:defRPr sz="16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• Chinese news document:</a:t>
            </a:r>
          </a:p>
          <a:p>
            <a:pPr defTabSz="410765">
              <a:defRPr sz="15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b="1">
                <a:latin typeface="+mn-lt"/>
                <a:ea typeface="+mn-ea"/>
                <a:cs typeface="+mn-cs"/>
                <a:sym typeface="Helvetica"/>
              </a:rPr>
              <a:t>南非比勒陀利亚</a:t>
            </a:r>
            <a:r>
              <a:t>高等法院(The Pretoria High Court) 21日宣布判处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南非</a:t>
            </a:r>
            <a:r>
              <a:t>残疾运动员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皮斯托瑞斯</a:t>
            </a:r>
            <a:r>
              <a:t>(Oscar Pistorius) 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5年</a:t>
            </a:r>
            <a:r>
              <a:t>有期徒刑。 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皮斯托瑞斯</a:t>
            </a:r>
            <a:r>
              <a:t>是南非</a:t>
            </a:r>
            <a:r>
              <a:rPr sz="1400"/>
              <a:t>著名的残疾人田径选手</a:t>
            </a:r>
            <a:r>
              <a:t>，有”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刀锋战士</a:t>
            </a:r>
            <a:r>
              <a:t>”之称。</a:t>
            </a:r>
            <a:br/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(On the 21th, the Pretoria High Court of South Africa sentenced the disabled sportsman </a:t>
            </a: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Pistorius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5 year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 prison. </a:t>
            </a: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Pistorius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 is a famous runner in South Africa, also named as ”</a:t>
            </a: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Blade Warrior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”.)</a:t>
            </a:r>
          </a:p>
        </p:txBody>
      </p:sp>
      <p:sp>
        <p:nvSpPr>
          <p:cNvPr id="196" name="Shape 196"/>
          <p:cNvSpPr/>
          <p:nvPr/>
        </p:nvSpPr>
        <p:spPr>
          <a:xfrm>
            <a:off x="1779917" y="4751916"/>
            <a:ext cx="1424708" cy="642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algn="ctr" defTabSz="410765">
              <a:defRPr sz="2000" b="1">
                <a:solidFill>
                  <a:srgbClr val="EC5D57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皮斯托瑞斯</a:t>
            </a:r>
          </a:p>
          <a:p>
            <a:pPr algn="ctr" defTabSz="410765">
              <a:defRPr sz="1400">
                <a:solidFill>
                  <a:srgbClr val="EC5D5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(Pistorius)</a:t>
            </a:r>
          </a:p>
        </p:txBody>
      </p:sp>
      <p:sp>
        <p:nvSpPr>
          <p:cNvPr id="197" name="Shape 197"/>
          <p:cNvSpPr/>
          <p:nvPr/>
        </p:nvSpPr>
        <p:spPr>
          <a:xfrm>
            <a:off x="2244120" y="3828857"/>
            <a:ext cx="1822718" cy="566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algn="ctr" defTabSz="410765">
              <a:defRPr sz="1600">
                <a:solidFill>
                  <a:srgbClr val="EC5D5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奥斯卡·皮斯托瑞斯</a:t>
            </a:r>
          </a:p>
          <a:p>
            <a:pPr algn="ctr" defTabSz="410765">
              <a:defRPr sz="1400">
                <a:solidFill>
                  <a:srgbClr val="EC5D5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(Oscar Pistorius)</a:t>
            </a:r>
          </a:p>
        </p:txBody>
      </p:sp>
      <p:cxnSp>
        <p:nvCxnSpPr>
          <p:cNvPr id="198" name="Connector 198"/>
          <p:cNvCxnSpPr>
            <a:stCxn id="196" idx="0"/>
            <a:endCxn id="197" idx="0"/>
          </p:cNvCxnSpPr>
          <p:nvPr/>
        </p:nvCxnSpPr>
        <p:spPr>
          <a:xfrm flipV="1">
            <a:off x="2492270" y="4112226"/>
            <a:ext cx="663209" cy="961159"/>
          </a:xfrm>
          <a:prstGeom prst="straightConnector1">
            <a:avLst/>
          </a:prstGeom>
          <a:ln w="12700">
            <a:solidFill>
              <a:srgbClr val="0365C0"/>
            </a:solidFill>
            <a:custDash>
              <a:ds d="200000" sp="200000"/>
            </a:custDash>
            <a:miter lim="400000"/>
          </a:ln>
        </p:spPr>
      </p:cxnSp>
      <p:sp>
        <p:nvSpPr>
          <p:cNvPr id="199" name="Shape 199"/>
          <p:cNvSpPr/>
          <p:nvPr/>
        </p:nvSpPr>
        <p:spPr>
          <a:xfrm>
            <a:off x="1447861" y="4454792"/>
            <a:ext cx="1090142" cy="249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1200" b="1">
                <a:solidFill>
                  <a:srgbClr val="0365C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coreference</a:t>
            </a:r>
          </a:p>
        </p:txBody>
      </p:sp>
      <p:sp>
        <p:nvSpPr>
          <p:cNvPr id="200" name="Shape 200"/>
          <p:cNvSpPr/>
          <p:nvPr/>
        </p:nvSpPr>
        <p:spPr>
          <a:xfrm>
            <a:off x="2948260" y="5771453"/>
            <a:ext cx="1171030" cy="566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algn="ctr" defTabSz="410765">
              <a:defRPr sz="1600">
                <a:solidFill>
                  <a:srgbClr val="EC5D5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南非</a:t>
            </a:r>
          </a:p>
          <a:p>
            <a:pPr algn="ctr" defTabSz="410765">
              <a:defRPr sz="1400">
                <a:solidFill>
                  <a:srgbClr val="EC5D5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(South Africa)</a:t>
            </a:r>
          </a:p>
        </p:txBody>
      </p:sp>
      <p:sp>
        <p:nvSpPr>
          <p:cNvPr id="201" name="Shape 201"/>
          <p:cNvSpPr/>
          <p:nvPr/>
        </p:nvSpPr>
        <p:spPr>
          <a:xfrm>
            <a:off x="3118348" y="5255535"/>
            <a:ext cx="1273052" cy="249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1200" b="1">
                <a:solidFill>
                  <a:srgbClr val="0365C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co-occurrence</a:t>
            </a:r>
          </a:p>
        </p:txBody>
      </p:sp>
      <p:cxnSp>
        <p:nvCxnSpPr>
          <p:cNvPr id="202" name="Connector 202"/>
          <p:cNvCxnSpPr>
            <a:stCxn id="196" idx="0"/>
            <a:endCxn id="200" idx="0"/>
          </p:cNvCxnSpPr>
          <p:nvPr/>
        </p:nvCxnSpPr>
        <p:spPr>
          <a:xfrm>
            <a:off x="2492270" y="5073384"/>
            <a:ext cx="1041505" cy="981439"/>
          </a:xfrm>
          <a:prstGeom prst="straightConnector1">
            <a:avLst/>
          </a:prstGeom>
          <a:ln w="12700">
            <a:solidFill>
              <a:srgbClr val="0365C0"/>
            </a:solidFill>
            <a:custDash>
              <a:ds d="200000" sp="200000"/>
            </a:custDash>
            <a:miter lim="400000"/>
          </a:ln>
        </p:spPr>
      </p:cxnSp>
      <p:sp>
        <p:nvSpPr>
          <p:cNvPr id="203" name="Shape 203"/>
          <p:cNvSpPr/>
          <p:nvPr/>
        </p:nvSpPr>
        <p:spPr>
          <a:xfrm>
            <a:off x="725459" y="5771453"/>
            <a:ext cx="1282689" cy="566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algn="ctr" defTabSz="410765">
              <a:defRPr sz="1600">
                <a:solidFill>
                  <a:srgbClr val="EC5D5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刀锋战士</a:t>
            </a:r>
          </a:p>
          <a:p>
            <a:pPr algn="ctr" defTabSz="410765">
              <a:defRPr sz="1400">
                <a:solidFill>
                  <a:srgbClr val="EC5D5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(Blade Warrior)</a:t>
            </a:r>
          </a:p>
        </p:txBody>
      </p:sp>
      <p:cxnSp>
        <p:nvCxnSpPr>
          <p:cNvPr id="204" name="Connector 204"/>
          <p:cNvCxnSpPr>
            <a:stCxn id="203" idx="0"/>
            <a:endCxn id="196" idx="0"/>
          </p:cNvCxnSpPr>
          <p:nvPr/>
        </p:nvCxnSpPr>
        <p:spPr>
          <a:xfrm flipV="1">
            <a:off x="1366803" y="5073384"/>
            <a:ext cx="1125468" cy="981439"/>
          </a:xfrm>
          <a:prstGeom prst="straightConnector1">
            <a:avLst/>
          </a:prstGeom>
          <a:ln w="12700">
            <a:solidFill>
              <a:srgbClr val="0365C0"/>
            </a:solidFill>
            <a:custDash>
              <a:ds d="200000" sp="200000"/>
            </a:custDash>
            <a:miter lim="400000"/>
          </a:ln>
        </p:spPr>
      </p:cxnSp>
      <p:sp>
        <p:nvSpPr>
          <p:cNvPr id="205" name="Shape 205"/>
          <p:cNvSpPr/>
          <p:nvPr/>
        </p:nvSpPr>
        <p:spPr>
          <a:xfrm>
            <a:off x="724806" y="5340593"/>
            <a:ext cx="1090142" cy="249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1200" b="1">
                <a:solidFill>
                  <a:srgbClr val="0365C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coreference</a:t>
            </a:r>
          </a:p>
        </p:txBody>
      </p:sp>
      <p:sp>
        <p:nvSpPr>
          <p:cNvPr id="206" name="Shape 206"/>
          <p:cNvSpPr/>
          <p:nvPr/>
        </p:nvSpPr>
        <p:spPr>
          <a:xfrm>
            <a:off x="6645002" y="4751916"/>
            <a:ext cx="706616" cy="642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algn="ctr" defTabSz="410765">
              <a:defRPr sz="2000" b="1">
                <a:solidFill>
                  <a:srgbClr val="EC5D57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瑞娃</a:t>
            </a:r>
          </a:p>
          <a:p>
            <a:pPr algn="ctr" defTabSz="410765">
              <a:defRPr sz="1400">
                <a:solidFill>
                  <a:srgbClr val="EC5D5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(Reeva)</a:t>
            </a:r>
          </a:p>
        </p:txBody>
      </p:sp>
      <p:sp>
        <p:nvSpPr>
          <p:cNvPr id="207" name="Shape 207"/>
          <p:cNvSpPr/>
          <p:nvPr/>
        </p:nvSpPr>
        <p:spPr>
          <a:xfrm>
            <a:off x="7427495" y="5787923"/>
            <a:ext cx="678070" cy="533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algn="ctr" defTabSz="410765">
              <a:defRPr sz="1600">
                <a:solidFill>
                  <a:srgbClr val="EC5D5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模特</a:t>
            </a:r>
            <a:endParaRPr dirty="0"/>
          </a:p>
          <a:p>
            <a:pPr algn="ctr" defTabSz="410765">
              <a:defRPr sz="1400">
                <a:solidFill>
                  <a:srgbClr val="EC5D5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(</a:t>
            </a:r>
            <a:r>
              <a:rPr dirty="0" smtClean="0"/>
              <a:t>mode</a:t>
            </a:r>
            <a:r>
              <a:rPr lang="en-US" dirty="0" smtClean="0"/>
              <a:t>l</a:t>
            </a:r>
            <a:r>
              <a:rPr dirty="0" smtClean="0"/>
              <a:t>)</a:t>
            </a:r>
            <a:endParaRPr dirty="0"/>
          </a:p>
        </p:txBody>
      </p:sp>
      <p:cxnSp>
        <p:nvCxnSpPr>
          <p:cNvPr id="208" name="Connector 208"/>
          <p:cNvCxnSpPr>
            <a:stCxn id="206" idx="0"/>
            <a:endCxn id="207" idx="0"/>
          </p:cNvCxnSpPr>
          <p:nvPr/>
        </p:nvCxnSpPr>
        <p:spPr>
          <a:xfrm>
            <a:off x="6998310" y="4751916"/>
            <a:ext cx="768220" cy="1036007"/>
          </a:xfrm>
          <a:prstGeom prst="straightConnector1">
            <a:avLst/>
          </a:prstGeom>
          <a:ln w="12700">
            <a:solidFill>
              <a:srgbClr val="0365C0"/>
            </a:solidFill>
            <a:custDash>
              <a:ds d="200000" sp="200000"/>
            </a:custDash>
            <a:miter lim="400000"/>
          </a:ln>
        </p:spPr>
      </p:cxnSp>
      <p:sp>
        <p:nvSpPr>
          <p:cNvPr id="209" name="Shape 209"/>
          <p:cNvSpPr/>
          <p:nvPr/>
        </p:nvSpPr>
        <p:spPr>
          <a:xfrm>
            <a:off x="7627046" y="5407632"/>
            <a:ext cx="1273052" cy="24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1200" b="1">
                <a:solidFill>
                  <a:srgbClr val="0365C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co-occurrence</a:t>
            </a:r>
          </a:p>
        </p:txBody>
      </p:sp>
      <p:sp>
        <p:nvSpPr>
          <p:cNvPr id="210" name="Shape 210"/>
          <p:cNvSpPr/>
          <p:nvPr/>
        </p:nvSpPr>
        <p:spPr>
          <a:xfrm>
            <a:off x="5761850" y="3828857"/>
            <a:ext cx="1655179" cy="566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algn="ctr" defTabSz="410765">
              <a:defRPr sz="1600">
                <a:solidFill>
                  <a:srgbClr val="EC5D5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瑞娃·斯廷坎普</a:t>
            </a:r>
          </a:p>
          <a:p>
            <a:pPr algn="ctr" defTabSz="410765">
              <a:defRPr sz="1400">
                <a:solidFill>
                  <a:srgbClr val="EC5D5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(Reeva Steenkamp)</a:t>
            </a:r>
          </a:p>
        </p:txBody>
      </p:sp>
      <p:sp>
        <p:nvSpPr>
          <p:cNvPr id="211" name="Shape 211"/>
          <p:cNvSpPr/>
          <p:nvPr/>
        </p:nvSpPr>
        <p:spPr>
          <a:xfrm>
            <a:off x="5071417" y="5340593"/>
            <a:ext cx="1273052" cy="249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1200" b="1">
                <a:solidFill>
                  <a:srgbClr val="0365C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co-occurrence</a:t>
            </a:r>
          </a:p>
        </p:txBody>
      </p:sp>
      <p:cxnSp>
        <p:nvCxnSpPr>
          <p:cNvPr id="212" name="Connector 212"/>
          <p:cNvCxnSpPr>
            <a:stCxn id="206" idx="0"/>
            <a:endCxn id="210" idx="0"/>
          </p:cNvCxnSpPr>
          <p:nvPr/>
        </p:nvCxnSpPr>
        <p:spPr>
          <a:xfrm flipH="1" flipV="1">
            <a:off x="6589439" y="4112226"/>
            <a:ext cx="408872" cy="961159"/>
          </a:xfrm>
          <a:prstGeom prst="straightConnector1">
            <a:avLst/>
          </a:prstGeom>
          <a:ln w="12700">
            <a:solidFill>
              <a:srgbClr val="0365C0"/>
            </a:solidFill>
            <a:custDash>
              <a:ds d="200000" sp="200000"/>
            </a:custDash>
            <a:miter lim="400000"/>
          </a:ln>
        </p:spPr>
      </p:cxnSp>
      <p:sp>
        <p:nvSpPr>
          <p:cNvPr id="213" name="Shape 213"/>
          <p:cNvSpPr/>
          <p:nvPr/>
        </p:nvSpPr>
        <p:spPr>
          <a:xfrm>
            <a:off x="5271643" y="5771453"/>
            <a:ext cx="1156628" cy="566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algn="ctr" defTabSz="410765">
              <a:defRPr sz="1600">
                <a:solidFill>
                  <a:srgbClr val="EC5D5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比勒陀利亚</a:t>
            </a:r>
          </a:p>
          <a:p>
            <a:pPr algn="ctr" defTabSz="410765">
              <a:defRPr sz="1400">
                <a:solidFill>
                  <a:srgbClr val="EC5D5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(Pretoria)</a:t>
            </a:r>
          </a:p>
        </p:txBody>
      </p:sp>
      <p:cxnSp>
        <p:nvCxnSpPr>
          <p:cNvPr id="214" name="Connector 214"/>
          <p:cNvCxnSpPr>
            <a:stCxn id="213" idx="0"/>
            <a:endCxn id="206" idx="0"/>
          </p:cNvCxnSpPr>
          <p:nvPr/>
        </p:nvCxnSpPr>
        <p:spPr>
          <a:xfrm flipV="1">
            <a:off x="5849956" y="5073384"/>
            <a:ext cx="1148355" cy="981439"/>
          </a:xfrm>
          <a:prstGeom prst="straightConnector1">
            <a:avLst/>
          </a:prstGeom>
          <a:ln w="12700">
            <a:solidFill>
              <a:srgbClr val="0365C0"/>
            </a:solidFill>
            <a:custDash>
              <a:ds d="200000" sp="200000"/>
            </a:custDash>
            <a:miter lim="400000"/>
          </a:ln>
        </p:spPr>
      </p:cxnSp>
      <p:cxnSp>
        <p:nvCxnSpPr>
          <p:cNvPr id="215" name="Connector 215"/>
          <p:cNvCxnSpPr>
            <a:stCxn id="200" idx="0"/>
            <a:endCxn id="213" idx="0"/>
          </p:cNvCxnSpPr>
          <p:nvPr/>
        </p:nvCxnSpPr>
        <p:spPr>
          <a:xfrm>
            <a:off x="3533774" y="6054822"/>
            <a:ext cx="2316183" cy="1"/>
          </a:xfrm>
          <a:prstGeom prst="straightConnector1">
            <a:avLst/>
          </a:prstGeom>
          <a:ln w="12700">
            <a:solidFill>
              <a:srgbClr val="0365C0"/>
            </a:solidFill>
            <a:custDash>
              <a:ds d="200000" sp="200000"/>
            </a:custDash>
            <a:miter lim="400000"/>
          </a:ln>
        </p:spPr>
      </p:cxnSp>
      <p:sp>
        <p:nvSpPr>
          <p:cNvPr id="216" name="Shape 216"/>
          <p:cNvSpPr/>
          <p:nvPr/>
        </p:nvSpPr>
        <p:spPr>
          <a:xfrm>
            <a:off x="3927344" y="5695432"/>
            <a:ext cx="1273051" cy="249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1200" b="1">
                <a:solidFill>
                  <a:srgbClr val="0365C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co-occurrence</a:t>
            </a:r>
          </a:p>
        </p:txBody>
      </p:sp>
      <p:sp>
        <p:nvSpPr>
          <p:cNvPr id="217" name="Shape 217"/>
          <p:cNvSpPr/>
          <p:nvPr/>
        </p:nvSpPr>
        <p:spPr>
          <a:xfrm>
            <a:off x="4239016" y="4377206"/>
            <a:ext cx="1273052" cy="24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1200" b="1">
                <a:solidFill>
                  <a:srgbClr val="0365C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co-occurrence</a:t>
            </a:r>
          </a:p>
        </p:txBody>
      </p:sp>
      <p:cxnSp>
        <p:nvCxnSpPr>
          <p:cNvPr id="218" name="Connector 218"/>
          <p:cNvCxnSpPr>
            <a:stCxn id="196" idx="0"/>
            <a:endCxn id="206" idx="0"/>
          </p:cNvCxnSpPr>
          <p:nvPr/>
        </p:nvCxnSpPr>
        <p:spPr>
          <a:xfrm>
            <a:off x="2492270" y="5073384"/>
            <a:ext cx="4506041" cy="1"/>
          </a:xfrm>
          <a:prstGeom prst="straightConnector1">
            <a:avLst/>
          </a:prstGeom>
          <a:ln w="25400">
            <a:solidFill>
              <a:srgbClr val="0365C0"/>
            </a:solidFill>
            <a:custDash>
              <a:ds d="200000" sp="200000"/>
            </a:custDash>
            <a:miter lim="400000"/>
          </a:ln>
        </p:spPr>
      </p:cxnSp>
      <p:sp>
        <p:nvSpPr>
          <p:cNvPr id="219" name="Shape 219"/>
          <p:cNvSpPr/>
          <p:nvPr/>
        </p:nvSpPr>
        <p:spPr>
          <a:xfrm>
            <a:off x="7037716" y="4454792"/>
            <a:ext cx="1090143" cy="249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1200" b="1">
                <a:solidFill>
                  <a:srgbClr val="0365C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coreference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/>
          </p:cNvSpPr>
          <p:nvPr>
            <p:ph type="title"/>
          </p:nvPr>
        </p:nvSpPr>
        <p:spPr>
          <a:xfrm>
            <a:off x="255692" y="246386"/>
            <a:ext cx="8077201" cy="878931"/>
          </a:xfrm>
          <a:prstGeom prst="rect">
            <a:avLst/>
          </a:prstGeom>
        </p:spPr>
        <p:txBody>
          <a:bodyPr/>
          <a:lstStyle>
            <a:lvl1pPr defTabSz="822958"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 smtClean="0"/>
              <a:t>Fuse </a:t>
            </a:r>
            <a:r>
              <a:rPr dirty="0" smtClean="0"/>
              <a:t>Multi-lingual </a:t>
            </a:r>
            <a:r>
              <a:rPr dirty="0"/>
              <a:t>Knowledge Graph </a:t>
            </a:r>
            <a:r>
              <a:rPr lang="en-US" dirty="0" smtClean="0"/>
              <a:t>f</a:t>
            </a:r>
            <a:r>
              <a:rPr dirty="0" smtClean="0"/>
              <a:t>rom Source</a:t>
            </a:r>
            <a:r>
              <a:rPr lang="en-US" dirty="0" smtClean="0"/>
              <a:t> via Name Translation</a:t>
            </a:r>
            <a:endParaRPr dirty="0"/>
          </a:p>
        </p:txBody>
      </p:sp>
      <p:sp>
        <p:nvSpPr>
          <p:cNvPr id="222" name="Shape 222"/>
          <p:cNvSpPr/>
          <p:nvPr/>
        </p:nvSpPr>
        <p:spPr>
          <a:xfrm>
            <a:off x="1675593" y="4880946"/>
            <a:ext cx="1424708" cy="642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algn="ctr" defTabSz="410765">
              <a:defRPr sz="2000" b="1">
                <a:solidFill>
                  <a:srgbClr val="EC5D57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皮斯托瑞斯</a:t>
            </a:r>
          </a:p>
          <a:p>
            <a:pPr algn="ctr" defTabSz="410765">
              <a:defRPr sz="1400">
                <a:solidFill>
                  <a:srgbClr val="EC5D5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(Pistorius)</a:t>
            </a:r>
          </a:p>
        </p:txBody>
      </p:sp>
      <p:sp>
        <p:nvSpPr>
          <p:cNvPr id="223" name="Shape 223"/>
          <p:cNvSpPr/>
          <p:nvPr/>
        </p:nvSpPr>
        <p:spPr>
          <a:xfrm>
            <a:off x="279817" y="4000786"/>
            <a:ext cx="1822717" cy="566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algn="ctr" defTabSz="410765">
              <a:defRPr sz="1600">
                <a:solidFill>
                  <a:srgbClr val="EC5D5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奥斯卡·皮斯托瑞斯</a:t>
            </a:r>
          </a:p>
          <a:p>
            <a:pPr algn="ctr" defTabSz="410765">
              <a:defRPr sz="1400">
                <a:solidFill>
                  <a:srgbClr val="EC5D5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(Oscar Pistorius)</a:t>
            </a:r>
          </a:p>
        </p:txBody>
      </p:sp>
      <p:cxnSp>
        <p:nvCxnSpPr>
          <p:cNvPr id="224" name="Connector 224"/>
          <p:cNvCxnSpPr>
            <a:stCxn id="222" idx="0"/>
            <a:endCxn id="223" idx="0"/>
          </p:cNvCxnSpPr>
          <p:nvPr/>
        </p:nvCxnSpPr>
        <p:spPr>
          <a:xfrm flipH="1" flipV="1">
            <a:off x="1191175" y="4284155"/>
            <a:ext cx="1196772" cy="918260"/>
          </a:xfrm>
          <a:prstGeom prst="straightConnector1">
            <a:avLst/>
          </a:prstGeom>
          <a:ln w="12700">
            <a:solidFill>
              <a:srgbClr val="0365C0"/>
            </a:solidFill>
            <a:custDash>
              <a:ds d="200000" sp="200000"/>
            </a:custDash>
            <a:miter lim="400000"/>
          </a:ln>
        </p:spPr>
      </p:cxnSp>
      <p:sp>
        <p:nvSpPr>
          <p:cNvPr id="225" name="Shape 225"/>
          <p:cNvSpPr/>
          <p:nvPr/>
        </p:nvSpPr>
        <p:spPr>
          <a:xfrm>
            <a:off x="620482" y="4763389"/>
            <a:ext cx="1090142" cy="249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1200" b="1">
                <a:solidFill>
                  <a:srgbClr val="0365C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coreference</a:t>
            </a:r>
          </a:p>
        </p:txBody>
      </p:sp>
      <p:sp>
        <p:nvSpPr>
          <p:cNvPr id="226" name="Shape 226"/>
          <p:cNvSpPr/>
          <p:nvPr/>
        </p:nvSpPr>
        <p:spPr>
          <a:xfrm>
            <a:off x="2843935" y="5900484"/>
            <a:ext cx="1171030" cy="566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algn="ctr" defTabSz="410765">
              <a:defRPr sz="1600">
                <a:solidFill>
                  <a:srgbClr val="EC5D5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南非</a:t>
            </a:r>
          </a:p>
          <a:p>
            <a:pPr algn="ctr" defTabSz="410765">
              <a:defRPr sz="1400">
                <a:solidFill>
                  <a:srgbClr val="EC5D5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(South Africa)</a:t>
            </a:r>
          </a:p>
        </p:txBody>
      </p:sp>
      <p:sp>
        <p:nvSpPr>
          <p:cNvPr id="227" name="Shape 227"/>
          <p:cNvSpPr/>
          <p:nvPr/>
        </p:nvSpPr>
        <p:spPr>
          <a:xfrm>
            <a:off x="3014024" y="5384565"/>
            <a:ext cx="1273052" cy="249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1200" b="1">
                <a:solidFill>
                  <a:srgbClr val="0365C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co-occurrence</a:t>
            </a:r>
          </a:p>
        </p:txBody>
      </p:sp>
      <p:cxnSp>
        <p:nvCxnSpPr>
          <p:cNvPr id="228" name="Connector 228"/>
          <p:cNvCxnSpPr>
            <a:stCxn id="222" idx="0"/>
            <a:endCxn id="226" idx="0"/>
          </p:cNvCxnSpPr>
          <p:nvPr/>
        </p:nvCxnSpPr>
        <p:spPr>
          <a:xfrm>
            <a:off x="2387946" y="5202414"/>
            <a:ext cx="1041505" cy="981439"/>
          </a:xfrm>
          <a:prstGeom prst="straightConnector1">
            <a:avLst/>
          </a:prstGeom>
          <a:ln w="12700">
            <a:solidFill>
              <a:srgbClr val="0365C0"/>
            </a:solidFill>
            <a:custDash>
              <a:ds d="200000" sp="200000"/>
            </a:custDash>
            <a:miter lim="400000"/>
          </a:ln>
        </p:spPr>
      </p:cxnSp>
      <p:sp>
        <p:nvSpPr>
          <p:cNvPr id="229" name="Shape 229"/>
          <p:cNvSpPr/>
          <p:nvPr/>
        </p:nvSpPr>
        <p:spPr>
          <a:xfrm>
            <a:off x="621135" y="5900484"/>
            <a:ext cx="1282688" cy="566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algn="ctr" defTabSz="410765">
              <a:defRPr sz="1600">
                <a:solidFill>
                  <a:srgbClr val="EC5D5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刀锋战士</a:t>
            </a:r>
          </a:p>
          <a:p>
            <a:pPr algn="ctr" defTabSz="410765">
              <a:defRPr sz="1400">
                <a:solidFill>
                  <a:srgbClr val="EC5D5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(Blade Warrior)</a:t>
            </a:r>
          </a:p>
        </p:txBody>
      </p:sp>
      <p:cxnSp>
        <p:nvCxnSpPr>
          <p:cNvPr id="230" name="Connector 230"/>
          <p:cNvCxnSpPr>
            <a:stCxn id="229" idx="0"/>
            <a:endCxn id="222" idx="0"/>
          </p:cNvCxnSpPr>
          <p:nvPr/>
        </p:nvCxnSpPr>
        <p:spPr>
          <a:xfrm flipV="1">
            <a:off x="1262479" y="5202414"/>
            <a:ext cx="1125468" cy="981439"/>
          </a:xfrm>
          <a:prstGeom prst="straightConnector1">
            <a:avLst/>
          </a:prstGeom>
          <a:ln w="12700">
            <a:solidFill>
              <a:srgbClr val="0365C0"/>
            </a:solidFill>
            <a:custDash>
              <a:ds d="200000" sp="200000"/>
            </a:custDash>
            <a:miter lim="400000"/>
          </a:ln>
        </p:spPr>
      </p:cxnSp>
      <p:sp>
        <p:nvSpPr>
          <p:cNvPr id="231" name="Shape 231"/>
          <p:cNvSpPr/>
          <p:nvPr/>
        </p:nvSpPr>
        <p:spPr>
          <a:xfrm>
            <a:off x="620482" y="5469623"/>
            <a:ext cx="1090142" cy="249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1200" b="1">
                <a:solidFill>
                  <a:srgbClr val="0365C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coreference</a:t>
            </a:r>
          </a:p>
        </p:txBody>
      </p:sp>
      <p:sp>
        <p:nvSpPr>
          <p:cNvPr id="232" name="Shape 232"/>
          <p:cNvSpPr/>
          <p:nvPr/>
        </p:nvSpPr>
        <p:spPr>
          <a:xfrm>
            <a:off x="6540678" y="4880946"/>
            <a:ext cx="706616" cy="642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algn="ctr" defTabSz="410765">
              <a:defRPr sz="2000" b="1">
                <a:solidFill>
                  <a:srgbClr val="EC5D57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瑞娃</a:t>
            </a:r>
          </a:p>
          <a:p>
            <a:pPr algn="ctr" defTabSz="410765">
              <a:defRPr sz="1400">
                <a:solidFill>
                  <a:srgbClr val="EC5D5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(Reeva)</a:t>
            </a:r>
          </a:p>
        </p:txBody>
      </p:sp>
      <p:sp>
        <p:nvSpPr>
          <p:cNvPr id="233" name="Shape 233"/>
          <p:cNvSpPr/>
          <p:nvPr/>
        </p:nvSpPr>
        <p:spPr>
          <a:xfrm>
            <a:off x="7323172" y="5916954"/>
            <a:ext cx="678070" cy="533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algn="ctr" defTabSz="410765">
              <a:defRPr sz="1600">
                <a:solidFill>
                  <a:srgbClr val="EC5D5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模特</a:t>
            </a:r>
            <a:endParaRPr dirty="0"/>
          </a:p>
          <a:p>
            <a:pPr algn="ctr" defTabSz="410765">
              <a:defRPr sz="1400">
                <a:solidFill>
                  <a:srgbClr val="EC5D5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(</a:t>
            </a:r>
            <a:r>
              <a:rPr dirty="0" smtClean="0"/>
              <a:t>mode</a:t>
            </a:r>
            <a:r>
              <a:rPr lang="en-US" dirty="0" smtClean="0"/>
              <a:t>l</a:t>
            </a:r>
            <a:r>
              <a:rPr dirty="0" smtClean="0"/>
              <a:t>)</a:t>
            </a:r>
            <a:endParaRPr dirty="0"/>
          </a:p>
        </p:txBody>
      </p:sp>
      <p:cxnSp>
        <p:nvCxnSpPr>
          <p:cNvPr id="234" name="Connector 234"/>
          <p:cNvCxnSpPr>
            <a:stCxn id="232" idx="0"/>
            <a:endCxn id="233" idx="0"/>
          </p:cNvCxnSpPr>
          <p:nvPr/>
        </p:nvCxnSpPr>
        <p:spPr>
          <a:xfrm>
            <a:off x="6893986" y="4880946"/>
            <a:ext cx="768221" cy="1036008"/>
          </a:xfrm>
          <a:prstGeom prst="straightConnector1">
            <a:avLst/>
          </a:prstGeom>
          <a:ln w="12700">
            <a:solidFill>
              <a:srgbClr val="0365C0"/>
            </a:solidFill>
            <a:custDash>
              <a:ds d="200000" sp="200000"/>
            </a:custDash>
            <a:miter lim="400000"/>
          </a:ln>
        </p:spPr>
      </p:cxnSp>
      <p:sp>
        <p:nvSpPr>
          <p:cNvPr id="235" name="Shape 235"/>
          <p:cNvSpPr/>
          <p:nvPr/>
        </p:nvSpPr>
        <p:spPr>
          <a:xfrm>
            <a:off x="7522722" y="5536662"/>
            <a:ext cx="1273052" cy="249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1200" b="1">
                <a:solidFill>
                  <a:srgbClr val="0365C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co-occurrence</a:t>
            </a:r>
          </a:p>
        </p:txBody>
      </p:sp>
      <p:sp>
        <p:nvSpPr>
          <p:cNvPr id="236" name="Shape 236"/>
          <p:cNvSpPr/>
          <p:nvPr/>
        </p:nvSpPr>
        <p:spPr>
          <a:xfrm>
            <a:off x="7362283" y="3896163"/>
            <a:ext cx="1655179" cy="566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algn="ctr" defTabSz="410765">
              <a:defRPr sz="1600">
                <a:solidFill>
                  <a:srgbClr val="EC5D5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瑞娃·斯廷坎普</a:t>
            </a:r>
          </a:p>
          <a:p>
            <a:pPr algn="ctr" defTabSz="410765">
              <a:defRPr sz="1400">
                <a:solidFill>
                  <a:srgbClr val="EC5D5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(Reeva Steenkamp)</a:t>
            </a:r>
          </a:p>
        </p:txBody>
      </p:sp>
      <p:sp>
        <p:nvSpPr>
          <p:cNvPr id="237" name="Shape 237"/>
          <p:cNvSpPr/>
          <p:nvPr/>
        </p:nvSpPr>
        <p:spPr>
          <a:xfrm>
            <a:off x="4967092" y="5469623"/>
            <a:ext cx="1273052" cy="249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1200" b="1">
                <a:solidFill>
                  <a:srgbClr val="0365C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co-occurrence</a:t>
            </a:r>
          </a:p>
        </p:txBody>
      </p:sp>
      <p:cxnSp>
        <p:nvCxnSpPr>
          <p:cNvPr id="238" name="Connector 238"/>
          <p:cNvCxnSpPr>
            <a:stCxn id="232" idx="0"/>
            <a:endCxn id="236" idx="0"/>
          </p:cNvCxnSpPr>
          <p:nvPr/>
        </p:nvCxnSpPr>
        <p:spPr>
          <a:xfrm flipV="1">
            <a:off x="6893986" y="4179532"/>
            <a:ext cx="1295887" cy="1022883"/>
          </a:xfrm>
          <a:prstGeom prst="straightConnector1">
            <a:avLst/>
          </a:prstGeom>
          <a:ln w="12700">
            <a:solidFill>
              <a:srgbClr val="0365C0"/>
            </a:solidFill>
            <a:custDash>
              <a:ds d="200000" sp="200000"/>
            </a:custDash>
            <a:miter lim="400000"/>
          </a:ln>
        </p:spPr>
      </p:cxnSp>
      <p:sp>
        <p:nvSpPr>
          <p:cNvPr id="239" name="Shape 239"/>
          <p:cNvSpPr/>
          <p:nvPr/>
        </p:nvSpPr>
        <p:spPr>
          <a:xfrm>
            <a:off x="5167318" y="5900484"/>
            <a:ext cx="1156628" cy="566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algn="ctr" defTabSz="410765">
              <a:defRPr sz="1600">
                <a:solidFill>
                  <a:srgbClr val="EC5D5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比勒陀利亚</a:t>
            </a:r>
          </a:p>
          <a:p>
            <a:pPr algn="ctr" defTabSz="410765">
              <a:defRPr sz="1400">
                <a:solidFill>
                  <a:srgbClr val="EC5D5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(Pretoria)</a:t>
            </a:r>
          </a:p>
        </p:txBody>
      </p:sp>
      <p:cxnSp>
        <p:nvCxnSpPr>
          <p:cNvPr id="240" name="Connector 240"/>
          <p:cNvCxnSpPr>
            <a:stCxn id="239" idx="0"/>
            <a:endCxn id="232" idx="0"/>
          </p:cNvCxnSpPr>
          <p:nvPr/>
        </p:nvCxnSpPr>
        <p:spPr>
          <a:xfrm flipV="1">
            <a:off x="5745631" y="5202414"/>
            <a:ext cx="1148356" cy="981439"/>
          </a:xfrm>
          <a:prstGeom prst="straightConnector1">
            <a:avLst/>
          </a:prstGeom>
          <a:ln w="12700">
            <a:solidFill>
              <a:srgbClr val="0365C0"/>
            </a:solidFill>
            <a:custDash>
              <a:ds d="200000" sp="200000"/>
            </a:custDash>
            <a:miter lim="400000"/>
          </a:ln>
        </p:spPr>
      </p:cxnSp>
      <p:cxnSp>
        <p:nvCxnSpPr>
          <p:cNvPr id="241" name="Connector 241"/>
          <p:cNvCxnSpPr>
            <a:stCxn id="226" idx="0"/>
            <a:endCxn id="239" idx="0"/>
          </p:cNvCxnSpPr>
          <p:nvPr/>
        </p:nvCxnSpPr>
        <p:spPr>
          <a:xfrm>
            <a:off x="3429450" y="6183852"/>
            <a:ext cx="2316182" cy="1"/>
          </a:xfrm>
          <a:prstGeom prst="straightConnector1">
            <a:avLst/>
          </a:prstGeom>
          <a:ln w="12700">
            <a:solidFill>
              <a:srgbClr val="0365C0"/>
            </a:solidFill>
            <a:custDash>
              <a:ds d="200000" sp="200000"/>
            </a:custDash>
            <a:miter lim="400000"/>
          </a:ln>
        </p:spPr>
      </p:cxnSp>
      <p:sp>
        <p:nvSpPr>
          <p:cNvPr id="242" name="Shape 242"/>
          <p:cNvSpPr/>
          <p:nvPr/>
        </p:nvSpPr>
        <p:spPr>
          <a:xfrm>
            <a:off x="3823019" y="5824462"/>
            <a:ext cx="1273052" cy="249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1200" b="1">
                <a:solidFill>
                  <a:srgbClr val="0365C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co-occurrence</a:t>
            </a:r>
          </a:p>
        </p:txBody>
      </p:sp>
      <p:sp>
        <p:nvSpPr>
          <p:cNvPr id="243" name="Shape 243"/>
          <p:cNvSpPr/>
          <p:nvPr/>
        </p:nvSpPr>
        <p:spPr>
          <a:xfrm>
            <a:off x="4018605" y="4506236"/>
            <a:ext cx="1273052" cy="24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1200" b="1">
                <a:solidFill>
                  <a:srgbClr val="0365C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co-occurrence</a:t>
            </a:r>
          </a:p>
        </p:txBody>
      </p:sp>
      <p:cxnSp>
        <p:nvCxnSpPr>
          <p:cNvPr id="244" name="Connector 244"/>
          <p:cNvCxnSpPr>
            <a:stCxn id="222" idx="0"/>
            <a:endCxn id="232" idx="0"/>
          </p:cNvCxnSpPr>
          <p:nvPr/>
        </p:nvCxnSpPr>
        <p:spPr>
          <a:xfrm>
            <a:off x="2387946" y="5202414"/>
            <a:ext cx="4506041" cy="1"/>
          </a:xfrm>
          <a:prstGeom prst="straightConnector1">
            <a:avLst/>
          </a:prstGeom>
          <a:ln w="25400">
            <a:solidFill>
              <a:srgbClr val="0365C0"/>
            </a:solidFill>
            <a:custDash>
              <a:ds d="200000" sp="200000"/>
            </a:custDash>
            <a:miter lim="400000"/>
          </a:ln>
        </p:spPr>
      </p:cxnSp>
      <p:sp>
        <p:nvSpPr>
          <p:cNvPr id="245" name="Shape 245"/>
          <p:cNvSpPr/>
          <p:nvPr/>
        </p:nvSpPr>
        <p:spPr>
          <a:xfrm>
            <a:off x="7480266" y="4763389"/>
            <a:ext cx="1090142" cy="249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1200" b="1">
                <a:solidFill>
                  <a:srgbClr val="0365C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coreference</a:t>
            </a:r>
          </a:p>
        </p:txBody>
      </p:sp>
      <p:sp>
        <p:nvSpPr>
          <p:cNvPr id="246" name="Shape 246"/>
          <p:cNvSpPr/>
          <p:nvPr/>
        </p:nvSpPr>
        <p:spPr>
          <a:xfrm>
            <a:off x="1884893" y="1983105"/>
            <a:ext cx="1170955" cy="37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2000" b="1">
                <a:solidFill>
                  <a:srgbClr val="EC5D57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Pistorius</a:t>
            </a:r>
          </a:p>
        </p:txBody>
      </p:sp>
      <p:sp>
        <p:nvSpPr>
          <p:cNvPr id="247" name="Shape 247"/>
          <p:cNvSpPr/>
          <p:nvPr/>
        </p:nvSpPr>
        <p:spPr>
          <a:xfrm>
            <a:off x="2032120" y="1053697"/>
            <a:ext cx="1461632" cy="31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1600">
                <a:solidFill>
                  <a:srgbClr val="EC5D5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Oscar Pistorius</a:t>
            </a:r>
          </a:p>
        </p:txBody>
      </p:sp>
      <p:cxnSp>
        <p:nvCxnSpPr>
          <p:cNvPr id="248" name="Connector 248"/>
          <p:cNvCxnSpPr>
            <a:stCxn id="246" idx="0"/>
            <a:endCxn id="247" idx="0"/>
          </p:cNvCxnSpPr>
          <p:nvPr/>
        </p:nvCxnSpPr>
        <p:spPr>
          <a:xfrm flipV="1">
            <a:off x="2470370" y="1210066"/>
            <a:ext cx="292567" cy="961159"/>
          </a:xfrm>
          <a:prstGeom prst="straightConnector1">
            <a:avLst/>
          </a:prstGeom>
          <a:ln w="12700">
            <a:solidFill>
              <a:srgbClr val="0365C0"/>
            </a:solidFill>
            <a:custDash>
              <a:ds d="200000" sp="200000"/>
            </a:custDash>
            <a:miter lim="400000"/>
          </a:ln>
        </p:spPr>
      </p:cxnSp>
      <p:sp>
        <p:nvSpPr>
          <p:cNvPr id="249" name="Shape 249"/>
          <p:cNvSpPr/>
          <p:nvPr/>
        </p:nvSpPr>
        <p:spPr>
          <a:xfrm>
            <a:off x="1319717" y="1552632"/>
            <a:ext cx="1090142" cy="249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1200" b="1">
                <a:solidFill>
                  <a:srgbClr val="0365C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coreference</a:t>
            </a:r>
          </a:p>
        </p:txBody>
      </p:sp>
      <p:sp>
        <p:nvSpPr>
          <p:cNvPr id="250" name="Shape 250"/>
          <p:cNvSpPr/>
          <p:nvPr/>
        </p:nvSpPr>
        <p:spPr>
          <a:xfrm>
            <a:off x="2819575" y="2996293"/>
            <a:ext cx="1190969" cy="31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1600">
                <a:solidFill>
                  <a:srgbClr val="EC5D5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South Africa</a:t>
            </a:r>
          </a:p>
        </p:txBody>
      </p:sp>
      <p:sp>
        <p:nvSpPr>
          <p:cNvPr id="251" name="Shape 251"/>
          <p:cNvSpPr/>
          <p:nvPr/>
        </p:nvSpPr>
        <p:spPr>
          <a:xfrm>
            <a:off x="3043697" y="2438433"/>
            <a:ext cx="632868" cy="249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1200" b="1">
                <a:solidFill>
                  <a:srgbClr val="0365C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modify</a:t>
            </a:r>
          </a:p>
        </p:txBody>
      </p:sp>
      <p:cxnSp>
        <p:nvCxnSpPr>
          <p:cNvPr id="252" name="Connector 252"/>
          <p:cNvCxnSpPr>
            <a:stCxn id="246" idx="0"/>
            <a:endCxn id="250" idx="0"/>
          </p:cNvCxnSpPr>
          <p:nvPr/>
        </p:nvCxnSpPr>
        <p:spPr>
          <a:xfrm>
            <a:off x="2470370" y="2171224"/>
            <a:ext cx="944690" cy="981439"/>
          </a:xfrm>
          <a:prstGeom prst="straightConnector1">
            <a:avLst/>
          </a:prstGeom>
          <a:ln w="12700">
            <a:solidFill>
              <a:srgbClr val="0365C0"/>
            </a:solidFill>
            <a:custDash>
              <a:ds d="200000" sp="200000"/>
            </a:custDash>
            <a:miter lim="400000"/>
          </a:ln>
        </p:spPr>
      </p:cxnSp>
      <p:sp>
        <p:nvSpPr>
          <p:cNvPr id="253" name="Shape 253"/>
          <p:cNvSpPr/>
          <p:nvPr/>
        </p:nvSpPr>
        <p:spPr>
          <a:xfrm>
            <a:off x="596525" y="2996293"/>
            <a:ext cx="1326503" cy="31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1600">
                <a:solidFill>
                  <a:srgbClr val="EC5D5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Blade Runner</a:t>
            </a:r>
          </a:p>
        </p:txBody>
      </p:sp>
      <p:cxnSp>
        <p:nvCxnSpPr>
          <p:cNvPr id="254" name="Connector 254"/>
          <p:cNvCxnSpPr>
            <a:stCxn id="253" idx="0"/>
            <a:endCxn id="246" idx="0"/>
          </p:cNvCxnSpPr>
          <p:nvPr/>
        </p:nvCxnSpPr>
        <p:spPr>
          <a:xfrm flipV="1">
            <a:off x="1259776" y="2171224"/>
            <a:ext cx="1210595" cy="981439"/>
          </a:xfrm>
          <a:prstGeom prst="straightConnector1">
            <a:avLst/>
          </a:prstGeom>
          <a:ln w="12700">
            <a:solidFill>
              <a:srgbClr val="0365C0"/>
            </a:solidFill>
            <a:custDash>
              <a:ds d="200000" sp="200000"/>
            </a:custDash>
            <a:miter lim="400000"/>
          </a:ln>
        </p:spPr>
      </p:cxnSp>
      <p:sp>
        <p:nvSpPr>
          <p:cNvPr id="255" name="Shape 255"/>
          <p:cNvSpPr/>
          <p:nvPr/>
        </p:nvSpPr>
        <p:spPr>
          <a:xfrm>
            <a:off x="748467" y="2438433"/>
            <a:ext cx="1090142" cy="249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1200" b="1">
                <a:solidFill>
                  <a:srgbClr val="0365C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coreference</a:t>
            </a:r>
          </a:p>
        </p:txBody>
      </p:sp>
      <p:sp>
        <p:nvSpPr>
          <p:cNvPr id="256" name="Shape 256"/>
          <p:cNvSpPr/>
          <p:nvPr/>
        </p:nvSpPr>
        <p:spPr>
          <a:xfrm>
            <a:off x="6517354" y="1983105"/>
            <a:ext cx="832620" cy="37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2000" b="1">
                <a:solidFill>
                  <a:srgbClr val="EC5D57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Reeva</a:t>
            </a:r>
          </a:p>
        </p:txBody>
      </p:sp>
      <p:sp>
        <p:nvSpPr>
          <p:cNvPr id="257" name="Shape 257"/>
          <p:cNvSpPr/>
          <p:nvPr/>
        </p:nvSpPr>
        <p:spPr>
          <a:xfrm>
            <a:off x="7290665" y="2996293"/>
            <a:ext cx="648628" cy="31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1600">
                <a:solidFill>
                  <a:srgbClr val="EC5D5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model</a:t>
            </a:r>
          </a:p>
        </p:txBody>
      </p:sp>
      <p:cxnSp>
        <p:nvCxnSpPr>
          <p:cNvPr id="258" name="Connector 258"/>
          <p:cNvCxnSpPr>
            <a:stCxn id="256" idx="0"/>
            <a:endCxn id="257" idx="0"/>
          </p:cNvCxnSpPr>
          <p:nvPr/>
        </p:nvCxnSpPr>
        <p:spPr>
          <a:xfrm>
            <a:off x="6933663" y="2171224"/>
            <a:ext cx="681316" cy="981439"/>
          </a:xfrm>
          <a:prstGeom prst="straightConnector1">
            <a:avLst/>
          </a:prstGeom>
          <a:ln w="12700">
            <a:solidFill>
              <a:srgbClr val="0365C0"/>
            </a:solidFill>
            <a:custDash>
              <a:ds d="200000" sp="200000"/>
            </a:custDash>
            <a:miter lim="400000"/>
          </a:ln>
        </p:spPr>
      </p:cxnSp>
      <p:sp>
        <p:nvSpPr>
          <p:cNvPr id="259" name="Shape 259"/>
          <p:cNvSpPr/>
          <p:nvPr/>
        </p:nvSpPr>
        <p:spPr>
          <a:xfrm>
            <a:off x="7498902" y="2505472"/>
            <a:ext cx="632868" cy="24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1200" b="1">
                <a:solidFill>
                  <a:srgbClr val="0365C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modify</a:t>
            </a:r>
          </a:p>
        </p:txBody>
      </p:sp>
      <p:sp>
        <p:nvSpPr>
          <p:cNvPr id="260" name="Shape 260"/>
          <p:cNvSpPr/>
          <p:nvPr/>
        </p:nvSpPr>
        <p:spPr>
          <a:xfrm>
            <a:off x="5632084" y="1053697"/>
            <a:ext cx="1744283" cy="31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1600">
                <a:solidFill>
                  <a:srgbClr val="EC5D5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Reeva Steenkamp</a:t>
            </a:r>
          </a:p>
        </p:txBody>
      </p:sp>
      <p:sp>
        <p:nvSpPr>
          <p:cNvPr id="261" name="Shape 261"/>
          <p:cNvSpPr/>
          <p:nvPr/>
        </p:nvSpPr>
        <p:spPr>
          <a:xfrm>
            <a:off x="5548129" y="2343924"/>
            <a:ext cx="632867" cy="249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1200" b="1">
                <a:solidFill>
                  <a:srgbClr val="0365C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die-01</a:t>
            </a:r>
          </a:p>
        </p:txBody>
      </p:sp>
      <p:cxnSp>
        <p:nvCxnSpPr>
          <p:cNvPr id="262" name="Connector 262"/>
          <p:cNvCxnSpPr>
            <a:stCxn id="256" idx="0"/>
            <a:endCxn id="260" idx="0"/>
          </p:cNvCxnSpPr>
          <p:nvPr/>
        </p:nvCxnSpPr>
        <p:spPr>
          <a:xfrm flipH="1" flipV="1">
            <a:off x="6504225" y="1210066"/>
            <a:ext cx="429439" cy="961159"/>
          </a:xfrm>
          <a:prstGeom prst="straightConnector1">
            <a:avLst/>
          </a:prstGeom>
          <a:ln w="12700">
            <a:solidFill>
              <a:srgbClr val="0365C0"/>
            </a:solidFill>
            <a:custDash>
              <a:ds d="200000" sp="200000"/>
            </a:custDash>
            <a:miter lim="400000"/>
          </a:ln>
        </p:spPr>
      </p:cxnSp>
      <p:sp>
        <p:nvSpPr>
          <p:cNvPr id="263" name="Shape 263"/>
          <p:cNvSpPr/>
          <p:nvPr/>
        </p:nvSpPr>
        <p:spPr>
          <a:xfrm>
            <a:off x="5092492" y="2996293"/>
            <a:ext cx="780505" cy="31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1600">
                <a:solidFill>
                  <a:srgbClr val="EC5D5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Pretoria</a:t>
            </a:r>
          </a:p>
        </p:txBody>
      </p:sp>
      <p:cxnSp>
        <p:nvCxnSpPr>
          <p:cNvPr id="264" name="Connector 264"/>
          <p:cNvCxnSpPr>
            <a:stCxn id="263" idx="0"/>
            <a:endCxn id="256" idx="0"/>
          </p:cNvCxnSpPr>
          <p:nvPr/>
        </p:nvCxnSpPr>
        <p:spPr>
          <a:xfrm flipV="1">
            <a:off x="5482744" y="2171224"/>
            <a:ext cx="1450920" cy="981439"/>
          </a:xfrm>
          <a:prstGeom prst="straightConnector1">
            <a:avLst/>
          </a:prstGeom>
          <a:ln w="12700">
            <a:solidFill>
              <a:srgbClr val="0365C0"/>
            </a:solidFill>
            <a:custDash>
              <a:ds d="200000" sp="200000"/>
            </a:custDash>
            <a:miter lim="400000"/>
          </a:ln>
        </p:spPr>
      </p:cxnSp>
      <p:cxnSp>
        <p:nvCxnSpPr>
          <p:cNvPr id="265" name="Connector 265"/>
          <p:cNvCxnSpPr>
            <a:stCxn id="250" idx="0"/>
            <a:endCxn id="263" idx="0"/>
          </p:cNvCxnSpPr>
          <p:nvPr/>
        </p:nvCxnSpPr>
        <p:spPr>
          <a:xfrm>
            <a:off x="3415059" y="3152662"/>
            <a:ext cx="2067686" cy="1"/>
          </a:xfrm>
          <a:prstGeom prst="straightConnector1">
            <a:avLst/>
          </a:prstGeom>
          <a:ln w="12700">
            <a:solidFill>
              <a:srgbClr val="0365C0"/>
            </a:solidFill>
            <a:custDash>
              <a:ds d="200000" sp="200000"/>
            </a:custDash>
            <a:miter lim="400000"/>
          </a:ln>
        </p:spPr>
      </p:cxnSp>
      <p:sp>
        <p:nvSpPr>
          <p:cNvPr id="266" name="Shape 266"/>
          <p:cNvSpPr/>
          <p:nvPr/>
        </p:nvSpPr>
        <p:spPr>
          <a:xfrm>
            <a:off x="4129980" y="2774370"/>
            <a:ext cx="907233" cy="249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1200" b="1">
                <a:solidFill>
                  <a:srgbClr val="0365C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locate-01</a:t>
            </a:r>
          </a:p>
        </p:txBody>
      </p:sp>
      <p:sp>
        <p:nvSpPr>
          <p:cNvPr id="267" name="Shape 267"/>
          <p:cNvSpPr/>
          <p:nvPr/>
        </p:nvSpPr>
        <p:spPr>
          <a:xfrm>
            <a:off x="4360903" y="1475046"/>
            <a:ext cx="724322" cy="249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1200" b="1">
                <a:solidFill>
                  <a:srgbClr val="0365C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kill-01</a:t>
            </a:r>
          </a:p>
        </p:txBody>
      </p:sp>
      <p:cxnSp>
        <p:nvCxnSpPr>
          <p:cNvPr id="268" name="Connector 268"/>
          <p:cNvCxnSpPr>
            <a:stCxn id="246" idx="0"/>
            <a:endCxn id="256" idx="0"/>
          </p:cNvCxnSpPr>
          <p:nvPr/>
        </p:nvCxnSpPr>
        <p:spPr>
          <a:xfrm>
            <a:off x="2470370" y="2171224"/>
            <a:ext cx="4463294" cy="1"/>
          </a:xfrm>
          <a:prstGeom prst="straightConnector1">
            <a:avLst/>
          </a:prstGeom>
          <a:ln w="25400">
            <a:solidFill>
              <a:srgbClr val="0365C0"/>
            </a:solidFill>
            <a:custDash>
              <a:ds d="200000" sp="200000"/>
            </a:custDash>
            <a:miter lim="400000"/>
          </a:ln>
        </p:spPr>
      </p:cxnSp>
      <p:sp>
        <p:nvSpPr>
          <p:cNvPr id="269" name="Shape 269"/>
          <p:cNvSpPr/>
          <p:nvPr/>
        </p:nvSpPr>
        <p:spPr>
          <a:xfrm>
            <a:off x="6909573" y="1552632"/>
            <a:ext cx="1090142" cy="249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1200" b="1">
                <a:solidFill>
                  <a:srgbClr val="0365C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coreference</a:t>
            </a:r>
          </a:p>
        </p:txBody>
      </p:sp>
      <p:cxnSp>
        <p:nvCxnSpPr>
          <p:cNvPr id="270" name="Connector 270"/>
          <p:cNvCxnSpPr>
            <a:stCxn id="222" idx="0"/>
            <a:endCxn id="246" idx="0"/>
          </p:cNvCxnSpPr>
          <p:nvPr/>
        </p:nvCxnSpPr>
        <p:spPr>
          <a:xfrm flipV="1">
            <a:off x="2387946" y="2171224"/>
            <a:ext cx="82425" cy="3031191"/>
          </a:xfrm>
          <a:prstGeom prst="straightConnector1">
            <a:avLst/>
          </a:prstGeom>
          <a:ln w="25400">
            <a:solidFill>
              <a:srgbClr val="F5D328"/>
            </a:solidFill>
            <a:custDash>
              <a:ds d="200000" sp="200000"/>
            </a:custDash>
            <a:miter lim="400000"/>
          </a:ln>
        </p:spPr>
      </p:cxnSp>
      <p:cxnSp>
        <p:nvCxnSpPr>
          <p:cNvPr id="271" name="Connector 271"/>
          <p:cNvCxnSpPr>
            <a:stCxn id="232" idx="0"/>
            <a:endCxn id="256" idx="0"/>
          </p:cNvCxnSpPr>
          <p:nvPr/>
        </p:nvCxnSpPr>
        <p:spPr>
          <a:xfrm flipV="1">
            <a:off x="6893986" y="2171224"/>
            <a:ext cx="39678" cy="3031191"/>
          </a:xfrm>
          <a:prstGeom prst="straightConnector1">
            <a:avLst/>
          </a:prstGeom>
          <a:ln w="25400">
            <a:solidFill>
              <a:srgbClr val="F5D328"/>
            </a:solidFill>
            <a:custDash>
              <a:ds d="200000" sp="200000"/>
            </a:custDash>
            <a:miter lim="400000"/>
          </a:ln>
        </p:spPr>
      </p:cxn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/>
        </p:nvSpPr>
        <p:spPr>
          <a:xfrm>
            <a:off x="3812894" y="3489018"/>
            <a:ext cx="2141873" cy="32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b="1">
                <a:solidFill>
                  <a:srgbClr val="DE6A1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Reeva_Steenkamp</a:t>
            </a:r>
          </a:p>
        </p:txBody>
      </p:sp>
      <p:sp>
        <p:nvSpPr>
          <p:cNvPr id="274" name="Shape 274"/>
          <p:cNvSpPr/>
          <p:nvPr/>
        </p:nvSpPr>
        <p:spPr>
          <a:xfrm>
            <a:off x="4162627" y="4806840"/>
            <a:ext cx="1913236" cy="30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1600" b="1">
                <a:solidFill>
                  <a:srgbClr val="DE6A1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Oscar_Pistorius</a:t>
            </a:r>
          </a:p>
        </p:txBody>
      </p:sp>
      <p:cxnSp>
        <p:nvCxnSpPr>
          <p:cNvPr id="275" name="Connector 275"/>
          <p:cNvCxnSpPr>
            <a:stCxn id="273" idx="0"/>
            <a:endCxn id="274" idx="0"/>
          </p:cNvCxnSpPr>
          <p:nvPr/>
        </p:nvCxnSpPr>
        <p:spPr>
          <a:xfrm>
            <a:off x="4883830" y="3651737"/>
            <a:ext cx="235415" cy="1305123"/>
          </a:xfrm>
          <a:prstGeom prst="straightConnector1">
            <a:avLst/>
          </a:prstGeom>
          <a:ln w="12700">
            <a:solidFill>
              <a:srgbClr val="0365C0"/>
            </a:solidFill>
            <a:custDash>
              <a:ds d="200000" sp="200000"/>
            </a:custDash>
            <a:miter lim="400000"/>
          </a:ln>
        </p:spPr>
      </p:cxnSp>
      <p:sp>
        <p:nvSpPr>
          <p:cNvPr id="276" name="Shape 276"/>
          <p:cNvSpPr/>
          <p:nvPr/>
        </p:nvSpPr>
        <p:spPr>
          <a:xfrm>
            <a:off x="4236776" y="4114006"/>
            <a:ext cx="724322" cy="24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1200" b="1">
                <a:solidFill>
                  <a:srgbClr val="F5D328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victims</a:t>
            </a:r>
          </a:p>
        </p:txBody>
      </p:sp>
      <p:cxnSp>
        <p:nvCxnSpPr>
          <p:cNvPr id="277" name="Connector 277"/>
          <p:cNvCxnSpPr>
            <a:stCxn id="280" idx="0"/>
            <a:endCxn id="273" idx="0"/>
          </p:cNvCxnSpPr>
          <p:nvPr/>
        </p:nvCxnSpPr>
        <p:spPr>
          <a:xfrm>
            <a:off x="3971698" y="2754180"/>
            <a:ext cx="912133" cy="897558"/>
          </a:xfrm>
          <a:prstGeom prst="straightConnector1">
            <a:avLst/>
          </a:prstGeom>
          <a:ln w="12700">
            <a:solidFill>
              <a:srgbClr val="51A7F9"/>
            </a:solidFill>
            <a:custDash>
              <a:ds d="200000" sp="200000"/>
            </a:custDash>
            <a:miter lim="400000"/>
          </a:ln>
        </p:spPr>
      </p:cxnSp>
      <p:cxnSp>
        <p:nvCxnSpPr>
          <p:cNvPr id="278" name="Connector 278"/>
          <p:cNvCxnSpPr>
            <a:stCxn id="279" idx="0"/>
            <a:endCxn id="273" idx="0"/>
          </p:cNvCxnSpPr>
          <p:nvPr/>
        </p:nvCxnSpPr>
        <p:spPr>
          <a:xfrm flipH="1">
            <a:off x="4883830" y="3644914"/>
            <a:ext cx="3064317" cy="6824"/>
          </a:xfrm>
          <a:prstGeom prst="straightConnector1">
            <a:avLst/>
          </a:prstGeom>
          <a:ln w="12700">
            <a:solidFill>
              <a:srgbClr val="0365C0"/>
            </a:solidFill>
            <a:custDash>
              <a:ds d="200000" sp="200000"/>
            </a:custDash>
            <a:miter lim="400000"/>
          </a:ln>
        </p:spPr>
      </p:cxnSp>
      <p:sp>
        <p:nvSpPr>
          <p:cNvPr id="279" name="Shape 279"/>
          <p:cNvSpPr/>
          <p:nvPr/>
        </p:nvSpPr>
        <p:spPr>
          <a:xfrm>
            <a:off x="7082983" y="3482195"/>
            <a:ext cx="1730327" cy="32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b="1">
                <a:solidFill>
                  <a:srgbClr val="DE6A1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South_Africa</a:t>
            </a:r>
          </a:p>
        </p:txBody>
      </p:sp>
      <p:sp>
        <p:nvSpPr>
          <p:cNvPr id="280" name="Shape 280"/>
          <p:cNvSpPr/>
          <p:nvPr/>
        </p:nvSpPr>
        <p:spPr>
          <a:xfrm>
            <a:off x="3342881" y="2591461"/>
            <a:ext cx="1257636" cy="32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1400">
                <a:solidFill>
                  <a:srgbClr val="DE6A1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瑞娃·斯廷坎普</a:t>
            </a:r>
          </a:p>
        </p:txBody>
      </p:sp>
      <p:sp>
        <p:nvSpPr>
          <p:cNvPr id="281" name="Shape 281"/>
          <p:cNvSpPr/>
          <p:nvPr/>
        </p:nvSpPr>
        <p:spPr>
          <a:xfrm>
            <a:off x="4475941" y="3000019"/>
            <a:ext cx="815778" cy="249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1200" b="1">
                <a:solidFill>
                  <a:srgbClr val="F5D328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langlink</a:t>
            </a:r>
          </a:p>
        </p:txBody>
      </p:sp>
      <p:sp>
        <p:nvSpPr>
          <p:cNvPr id="282" name="Shape 282"/>
          <p:cNvSpPr/>
          <p:nvPr/>
        </p:nvSpPr>
        <p:spPr>
          <a:xfrm>
            <a:off x="567755" y="3482195"/>
            <a:ext cx="1613236" cy="32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1400">
                <a:solidFill>
                  <a:srgbClr val="DE6A1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奧斯卡·皮斯托利斯</a:t>
            </a:r>
          </a:p>
        </p:txBody>
      </p:sp>
      <p:cxnSp>
        <p:nvCxnSpPr>
          <p:cNvPr id="283" name="Connector 283"/>
          <p:cNvCxnSpPr>
            <a:stCxn id="282" idx="0"/>
            <a:endCxn id="280" idx="0"/>
          </p:cNvCxnSpPr>
          <p:nvPr/>
        </p:nvCxnSpPr>
        <p:spPr>
          <a:xfrm flipV="1">
            <a:off x="1374372" y="2754180"/>
            <a:ext cx="2597327" cy="890735"/>
          </a:xfrm>
          <a:prstGeom prst="straightConnector1">
            <a:avLst/>
          </a:prstGeom>
          <a:ln w="12700">
            <a:solidFill>
              <a:srgbClr val="0365C0"/>
            </a:solidFill>
            <a:custDash>
              <a:ds d="200000" sp="200000"/>
            </a:custDash>
            <a:miter lim="400000"/>
          </a:ln>
        </p:spPr>
      </p:cxnSp>
      <p:sp>
        <p:nvSpPr>
          <p:cNvPr id="284" name="Shape 284"/>
          <p:cNvSpPr/>
          <p:nvPr/>
        </p:nvSpPr>
        <p:spPr>
          <a:xfrm>
            <a:off x="2543326" y="3244116"/>
            <a:ext cx="907232" cy="24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algn="ctr" defTabSz="410765">
              <a:defRPr sz="1200" b="1">
                <a:solidFill>
                  <a:srgbClr val="F5D328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hyperlink</a:t>
            </a:r>
          </a:p>
        </p:txBody>
      </p:sp>
      <p:sp>
        <p:nvSpPr>
          <p:cNvPr id="285" name="Shape 285"/>
          <p:cNvSpPr/>
          <p:nvPr/>
        </p:nvSpPr>
        <p:spPr>
          <a:xfrm>
            <a:off x="6010600" y="3375285"/>
            <a:ext cx="998687" cy="249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1200" b="1">
                <a:solidFill>
                  <a:srgbClr val="F5D328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deathPlace</a:t>
            </a:r>
          </a:p>
        </p:txBody>
      </p:sp>
      <p:cxnSp>
        <p:nvCxnSpPr>
          <p:cNvPr id="286" name="Connector 286"/>
          <p:cNvCxnSpPr>
            <a:stCxn id="274" idx="0"/>
            <a:endCxn id="279" idx="0"/>
          </p:cNvCxnSpPr>
          <p:nvPr/>
        </p:nvCxnSpPr>
        <p:spPr>
          <a:xfrm flipV="1">
            <a:off x="5119244" y="3644914"/>
            <a:ext cx="2828903" cy="1311946"/>
          </a:xfrm>
          <a:prstGeom prst="straightConnector1">
            <a:avLst/>
          </a:prstGeom>
          <a:ln w="12700">
            <a:solidFill>
              <a:srgbClr val="0365C0"/>
            </a:solidFill>
            <a:custDash>
              <a:ds d="200000" sp="200000"/>
            </a:custDash>
            <a:miter lim="400000"/>
          </a:ln>
        </p:spPr>
      </p:cxnSp>
      <p:sp>
        <p:nvSpPr>
          <p:cNvPr id="287" name="Shape 287"/>
          <p:cNvSpPr/>
          <p:nvPr/>
        </p:nvSpPr>
        <p:spPr>
          <a:xfrm>
            <a:off x="6557497" y="4377963"/>
            <a:ext cx="998687" cy="24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1200" b="1">
                <a:solidFill>
                  <a:srgbClr val="F5D328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birthPlace</a:t>
            </a:r>
          </a:p>
        </p:txBody>
      </p:sp>
      <p:cxnSp>
        <p:nvCxnSpPr>
          <p:cNvPr id="288" name="Connector 288"/>
          <p:cNvCxnSpPr>
            <a:stCxn id="274" idx="0"/>
            <a:endCxn id="282" idx="0"/>
          </p:cNvCxnSpPr>
          <p:nvPr/>
        </p:nvCxnSpPr>
        <p:spPr>
          <a:xfrm flipH="1" flipV="1">
            <a:off x="1374372" y="3644914"/>
            <a:ext cx="3744873" cy="1311946"/>
          </a:xfrm>
          <a:prstGeom prst="straightConnector1">
            <a:avLst/>
          </a:prstGeom>
          <a:ln w="12700">
            <a:solidFill>
              <a:srgbClr val="51A7F9"/>
            </a:solidFill>
            <a:custDash>
              <a:ds d="200000" sp="200000"/>
            </a:custDash>
            <a:miter lim="400000"/>
          </a:ln>
        </p:spPr>
      </p:cxnSp>
      <p:sp>
        <p:nvSpPr>
          <p:cNvPr id="289" name="Shape 289"/>
          <p:cNvSpPr/>
          <p:nvPr/>
        </p:nvSpPr>
        <p:spPr>
          <a:xfrm>
            <a:off x="2159195" y="4224286"/>
            <a:ext cx="815777" cy="249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1200" b="1">
                <a:solidFill>
                  <a:srgbClr val="F5D328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langlink</a:t>
            </a:r>
          </a:p>
        </p:txBody>
      </p:sp>
      <p:cxnSp>
        <p:nvCxnSpPr>
          <p:cNvPr id="290" name="Connector 290"/>
          <p:cNvCxnSpPr>
            <a:stCxn id="291" idx="0"/>
            <a:endCxn id="280" idx="0"/>
          </p:cNvCxnSpPr>
          <p:nvPr/>
        </p:nvCxnSpPr>
        <p:spPr>
          <a:xfrm flipH="1">
            <a:off x="3971698" y="1605564"/>
            <a:ext cx="380951" cy="1148617"/>
          </a:xfrm>
          <a:prstGeom prst="straightConnector1">
            <a:avLst/>
          </a:prstGeom>
          <a:ln w="12700">
            <a:solidFill>
              <a:srgbClr val="0365C0"/>
            </a:solidFill>
            <a:custDash>
              <a:ds d="200000" sp="200000"/>
            </a:custDash>
            <a:miter lim="400000"/>
          </a:ln>
        </p:spPr>
      </p:cxnSp>
      <p:sp>
        <p:nvSpPr>
          <p:cNvPr id="291" name="Shape 291"/>
          <p:cNvSpPr/>
          <p:nvPr/>
        </p:nvSpPr>
        <p:spPr>
          <a:xfrm>
            <a:off x="4132779" y="1442845"/>
            <a:ext cx="439739" cy="32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1400">
                <a:solidFill>
                  <a:srgbClr val="DE6A1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南非</a:t>
            </a:r>
          </a:p>
        </p:txBody>
      </p:sp>
      <p:sp>
        <p:nvSpPr>
          <p:cNvPr id="292" name="Shape 292"/>
          <p:cNvSpPr/>
          <p:nvPr/>
        </p:nvSpPr>
        <p:spPr>
          <a:xfrm>
            <a:off x="4138005" y="2083982"/>
            <a:ext cx="1173976" cy="42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algn="ctr" defTabSz="410765">
              <a:defRPr sz="1100" b="1">
                <a:solidFill>
                  <a:srgbClr val="F5D328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国籍</a:t>
            </a:r>
          </a:p>
          <a:p>
            <a:pPr algn="ctr" defTabSz="410765">
              <a:defRPr sz="1100" b="1">
                <a:solidFill>
                  <a:srgbClr val="F5D328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(nationality)</a:t>
            </a:r>
          </a:p>
        </p:txBody>
      </p:sp>
      <p:cxnSp>
        <p:nvCxnSpPr>
          <p:cNvPr id="293" name="Connector 293"/>
          <p:cNvCxnSpPr>
            <a:stCxn id="282" idx="0"/>
            <a:endCxn id="291" idx="0"/>
          </p:cNvCxnSpPr>
          <p:nvPr/>
        </p:nvCxnSpPr>
        <p:spPr>
          <a:xfrm flipV="1">
            <a:off x="1374372" y="1605564"/>
            <a:ext cx="2978277" cy="2039351"/>
          </a:xfrm>
          <a:prstGeom prst="straightConnector1">
            <a:avLst/>
          </a:prstGeom>
          <a:ln w="12700">
            <a:solidFill>
              <a:srgbClr val="0365C0"/>
            </a:solidFill>
            <a:custDash>
              <a:ds d="200000" sp="200000"/>
            </a:custDash>
            <a:miter lim="400000"/>
          </a:ln>
        </p:spPr>
      </p:cxnSp>
      <p:sp>
        <p:nvSpPr>
          <p:cNvPr id="294" name="Shape 294"/>
          <p:cNvSpPr/>
          <p:nvPr/>
        </p:nvSpPr>
        <p:spPr>
          <a:xfrm>
            <a:off x="2078369" y="1912161"/>
            <a:ext cx="670974" cy="579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algn="ctr" defTabSz="410765">
              <a:defRPr sz="1100" b="1">
                <a:solidFill>
                  <a:srgbClr val="F5D328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出生地</a:t>
            </a:r>
          </a:p>
          <a:p>
            <a:pPr algn="ctr" defTabSz="410765">
              <a:defRPr sz="1100" b="1">
                <a:solidFill>
                  <a:srgbClr val="F5D328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(birth</a:t>
            </a:r>
          </a:p>
          <a:p>
            <a:pPr algn="ctr" defTabSz="410765">
              <a:defRPr sz="1100" b="1">
                <a:solidFill>
                  <a:srgbClr val="F5D328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place)</a:t>
            </a:r>
          </a:p>
        </p:txBody>
      </p:sp>
      <p:cxnSp>
        <p:nvCxnSpPr>
          <p:cNvPr id="295" name="Connector 295"/>
          <p:cNvCxnSpPr>
            <a:stCxn id="279" idx="0"/>
            <a:endCxn id="291" idx="0"/>
          </p:cNvCxnSpPr>
          <p:nvPr/>
        </p:nvCxnSpPr>
        <p:spPr>
          <a:xfrm flipH="1" flipV="1">
            <a:off x="4352648" y="1605564"/>
            <a:ext cx="3595499" cy="2039351"/>
          </a:xfrm>
          <a:prstGeom prst="straightConnector1">
            <a:avLst/>
          </a:prstGeom>
          <a:ln w="12700">
            <a:solidFill>
              <a:srgbClr val="51A7F9"/>
            </a:solidFill>
            <a:custDash>
              <a:ds d="200000" sp="200000"/>
            </a:custDash>
            <a:miter lim="400000"/>
          </a:ln>
        </p:spPr>
      </p:cxnSp>
      <p:sp>
        <p:nvSpPr>
          <p:cNvPr id="296" name="Shape 296"/>
          <p:cNvSpPr/>
          <p:nvPr/>
        </p:nvSpPr>
        <p:spPr>
          <a:xfrm>
            <a:off x="5847324" y="2172882"/>
            <a:ext cx="815778" cy="24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1200" b="1">
                <a:solidFill>
                  <a:srgbClr val="F5D328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langlink</a:t>
            </a:r>
          </a:p>
        </p:txBody>
      </p:sp>
      <p:cxnSp>
        <p:nvCxnSpPr>
          <p:cNvPr id="297" name="Connector 297"/>
          <p:cNvCxnSpPr>
            <a:stCxn id="298" idx="0"/>
            <a:endCxn id="274" idx="0"/>
          </p:cNvCxnSpPr>
          <p:nvPr/>
        </p:nvCxnSpPr>
        <p:spPr>
          <a:xfrm flipH="1" flipV="1">
            <a:off x="5119244" y="4956859"/>
            <a:ext cx="1440524" cy="810958"/>
          </a:xfrm>
          <a:prstGeom prst="straightConnector1">
            <a:avLst/>
          </a:prstGeom>
          <a:ln w="12700">
            <a:solidFill>
              <a:srgbClr val="0365C0"/>
            </a:solidFill>
            <a:custDash>
              <a:ds d="200000" sp="200000"/>
            </a:custDash>
            <a:miter lim="400000"/>
          </a:ln>
        </p:spPr>
      </p:cxnSp>
      <p:sp>
        <p:nvSpPr>
          <p:cNvPr id="298" name="Shape 298"/>
          <p:cNvSpPr/>
          <p:nvPr/>
        </p:nvSpPr>
        <p:spPr>
          <a:xfrm>
            <a:off x="6090909" y="5617797"/>
            <a:ext cx="937718" cy="30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1600" b="1">
                <a:solidFill>
                  <a:srgbClr val="DE6A1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Athlete</a:t>
            </a:r>
          </a:p>
        </p:txBody>
      </p:sp>
      <p:sp>
        <p:nvSpPr>
          <p:cNvPr id="299" name="Shape 299"/>
          <p:cNvSpPr/>
          <p:nvPr/>
        </p:nvSpPr>
        <p:spPr>
          <a:xfrm>
            <a:off x="6107057" y="5188310"/>
            <a:ext cx="815777" cy="24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1200" b="1">
                <a:solidFill>
                  <a:srgbClr val="F5D328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rdf:type</a:t>
            </a:r>
          </a:p>
        </p:txBody>
      </p:sp>
      <p:sp>
        <p:nvSpPr>
          <p:cNvPr id="300" name="Shape 300"/>
          <p:cNvSpPr/>
          <p:nvPr/>
        </p:nvSpPr>
        <p:spPr>
          <a:xfrm>
            <a:off x="2098046" y="5617797"/>
            <a:ext cx="2766816" cy="30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1600" b="1">
                <a:solidFill>
                  <a:srgbClr val="DE6A1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University_of_Pretoria</a:t>
            </a:r>
          </a:p>
        </p:txBody>
      </p:sp>
      <p:cxnSp>
        <p:nvCxnSpPr>
          <p:cNvPr id="301" name="Connector 301"/>
          <p:cNvCxnSpPr>
            <a:stCxn id="300" idx="0"/>
            <a:endCxn id="274" idx="0"/>
          </p:cNvCxnSpPr>
          <p:nvPr/>
        </p:nvCxnSpPr>
        <p:spPr>
          <a:xfrm flipV="1">
            <a:off x="3481453" y="4956859"/>
            <a:ext cx="1637792" cy="810958"/>
          </a:xfrm>
          <a:prstGeom prst="straightConnector1">
            <a:avLst/>
          </a:prstGeom>
          <a:ln w="12700">
            <a:solidFill>
              <a:srgbClr val="0365C0"/>
            </a:solidFill>
            <a:custDash>
              <a:ds d="200000" sp="200000"/>
            </a:custDash>
            <a:miter lim="400000"/>
          </a:ln>
        </p:spPr>
      </p:cxnSp>
      <p:sp>
        <p:nvSpPr>
          <p:cNvPr id="302" name="Shape 302"/>
          <p:cNvSpPr/>
          <p:nvPr/>
        </p:nvSpPr>
        <p:spPr>
          <a:xfrm>
            <a:off x="3416627" y="5188310"/>
            <a:ext cx="907232" cy="24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1200" b="1">
                <a:solidFill>
                  <a:srgbClr val="F5D328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almaMater</a:t>
            </a:r>
          </a:p>
        </p:txBody>
      </p:sp>
      <p:sp>
        <p:nvSpPr>
          <p:cNvPr id="303" name="Shape 303"/>
          <p:cNvSpPr/>
          <p:nvPr/>
        </p:nvSpPr>
        <p:spPr>
          <a:xfrm>
            <a:off x="883577" y="4798605"/>
            <a:ext cx="1328738" cy="32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1400">
                <a:solidFill>
                  <a:srgbClr val="DE6A1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比勒陀利亚大学</a:t>
            </a:r>
          </a:p>
        </p:txBody>
      </p:sp>
      <p:cxnSp>
        <p:nvCxnSpPr>
          <p:cNvPr id="304" name="Connector 304"/>
          <p:cNvCxnSpPr>
            <a:stCxn id="303" idx="0"/>
            <a:endCxn id="282" idx="0"/>
          </p:cNvCxnSpPr>
          <p:nvPr/>
        </p:nvCxnSpPr>
        <p:spPr>
          <a:xfrm flipH="1" flipV="1">
            <a:off x="1374372" y="3644914"/>
            <a:ext cx="173575" cy="1316411"/>
          </a:xfrm>
          <a:prstGeom prst="straightConnector1">
            <a:avLst/>
          </a:prstGeom>
          <a:ln w="12700">
            <a:solidFill>
              <a:srgbClr val="0365C0"/>
            </a:solidFill>
            <a:custDash>
              <a:ds d="200000" sp="200000"/>
            </a:custDash>
            <a:miter lim="400000"/>
          </a:ln>
        </p:spPr>
      </p:cxnSp>
      <p:cxnSp>
        <p:nvCxnSpPr>
          <p:cNvPr id="305" name="Connector 305"/>
          <p:cNvCxnSpPr>
            <a:stCxn id="300" idx="0"/>
            <a:endCxn id="303" idx="0"/>
          </p:cNvCxnSpPr>
          <p:nvPr/>
        </p:nvCxnSpPr>
        <p:spPr>
          <a:xfrm flipH="1" flipV="1">
            <a:off x="1547946" y="4961324"/>
            <a:ext cx="1933508" cy="806493"/>
          </a:xfrm>
          <a:prstGeom prst="straightConnector1">
            <a:avLst/>
          </a:prstGeom>
          <a:ln w="12700">
            <a:solidFill>
              <a:srgbClr val="51A7F9"/>
            </a:solidFill>
            <a:custDash>
              <a:ds d="200000" sp="200000"/>
            </a:custDash>
            <a:miter lim="400000"/>
          </a:ln>
        </p:spPr>
      </p:cxnSp>
      <p:sp>
        <p:nvSpPr>
          <p:cNvPr id="306" name="Shape 306"/>
          <p:cNvSpPr/>
          <p:nvPr/>
        </p:nvSpPr>
        <p:spPr>
          <a:xfrm>
            <a:off x="1505963" y="5328675"/>
            <a:ext cx="815778" cy="24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1200" b="1">
                <a:solidFill>
                  <a:srgbClr val="F5D328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langlink</a:t>
            </a:r>
          </a:p>
        </p:txBody>
      </p:sp>
      <p:sp>
        <p:nvSpPr>
          <p:cNvPr id="307" name="Shape 307"/>
          <p:cNvSpPr/>
          <p:nvPr/>
        </p:nvSpPr>
        <p:spPr>
          <a:xfrm>
            <a:off x="623859" y="4188968"/>
            <a:ext cx="838641" cy="223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algn="ctr" defTabSz="410765">
              <a:defRPr sz="1100" b="1">
                <a:solidFill>
                  <a:srgbClr val="F5D328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hyperlink</a:t>
            </a:r>
          </a:p>
        </p:txBody>
      </p:sp>
      <p:sp>
        <p:nvSpPr>
          <p:cNvPr id="308" name="Shape 308"/>
          <p:cNvSpPr>
            <a:spLocks noGrp="1"/>
          </p:cNvSpPr>
          <p:nvPr>
            <p:ph type="title"/>
          </p:nvPr>
        </p:nvSpPr>
        <p:spPr>
          <a:xfrm>
            <a:off x="255692" y="-78070"/>
            <a:ext cx="8077201" cy="878931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22958"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Cross-lingual Knowledge Transfer for Linking</a:t>
            </a:r>
            <a:endParaRPr dirty="0"/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edlscorer-apr22">
  <a:themeElements>
    <a:clrScheme name="edlscorer-apr2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2B2B2"/>
      </a:accent1>
      <a:accent2>
        <a:srgbClr val="FF9933"/>
      </a:accent2>
      <a:accent3>
        <a:srgbClr val="8F8F8F"/>
      </a:accent3>
      <a:accent4>
        <a:srgbClr val="707070"/>
      </a:accent4>
      <a:accent5>
        <a:srgbClr val="D5D5D5"/>
      </a:accent5>
      <a:accent6>
        <a:srgbClr val="E78A2D"/>
      </a:accent6>
      <a:hlink>
        <a:srgbClr val="0000FF"/>
      </a:hlink>
      <a:folHlink>
        <a:srgbClr val="FF00FF"/>
      </a:folHlink>
    </a:clrScheme>
    <a:fontScheme name="edlscorer-apr22">
      <a:majorFont>
        <a:latin typeface="Tahoma"/>
        <a:ea typeface="Tahoma"/>
        <a:cs typeface="Tahoma"/>
      </a:majorFont>
      <a:minorFont>
        <a:latin typeface="Helvetica"/>
        <a:ea typeface="Helvetica"/>
        <a:cs typeface="Helvetica"/>
      </a:minorFont>
    </a:fontScheme>
    <a:fmtScheme name="edlscorer-apr2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edlscorer-apr22">
  <a:themeElements>
    <a:clrScheme name="edlscorer-apr2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2B2B2"/>
      </a:accent1>
      <a:accent2>
        <a:srgbClr val="FF9933"/>
      </a:accent2>
      <a:accent3>
        <a:srgbClr val="8F8F8F"/>
      </a:accent3>
      <a:accent4>
        <a:srgbClr val="707070"/>
      </a:accent4>
      <a:accent5>
        <a:srgbClr val="D5D5D5"/>
      </a:accent5>
      <a:accent6>
        <a:srgbClr val="E78A2D"/>
      </a:accent6>
      <a:hlink>
        <a:srgbClr val="0000FF"/>
      </a:hlink>
      <a:folHlink>
        <a:srgbClr val="FF00FF"/>
      </a:folHlink>
    </a:clrScheme>
    <a:fontScheme name="edlscorer-apr22">
      <a:majorFont>
        <a:latin typeface="Tahoma"/>
        <a:ea typeface="Tahoma"/>
        <a:cs typeface="Tahoma"/>
      </a:majorFont>
      <a:minorFont>
        <a:latin typeface="Helvetica"/>
        <a:ea typeface="Helvetica"/>
        <a:cs typeface="Helvetica"/>
      </a:minorFont>
    </a:fontScheme>
    <a:fmtScheme name="edlscorer-apr2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493</Words>
  <Application>Microsoft Office PowerPoint</Application>
  <PresentationFormat>On-screen Show (4:3)</PresentationFormat>
  <Paragraphs>133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edlscorer-apr22</vt:lpstr>
      <vt:lpstr>Building an EDL System Overnight for a New X (X=Language, Domain)</vt:lpstr>
      <vt:lpstr>Liberal Knowledge Base Population</vt:lpstr>
      <vt:lpstr>Fine-grained Entity Typing</vt:lpstr>
      <vt:lpstr>Unsupervised Entity Linking (Wang et al., 2015)</vt:lpstr>
      <vt:lpstr>Joint Clustering, Linking and Typing</vt:lpstr>
      <vt:lpstr>Knowledge Graph From Source  (High Resource Language)</vt:lpstr>
      <vt:lpstr>Knowledge Graph From Source  (Low Resource Language)</vt:lpstr>
      <vt:lpstr>Fuse Multi-lingual Knowledge Graph from Source via Name Translation</vt:lpstr>
      <vt:lpstr>Cross-lingual Knowledge Transfer for Linking</vt:lpstr>
      <vt:lpstr>Demo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KBP2015 Tri-lingual Entity Discovery and Linking</dc:title>
  <dc:creator>Heng Ji</dc:creator>
  <cp:lastModifiedBy>Heng Ji</cp:lastModifiedBy>
  <cp:revision>30</cp:revision>
  <dcterms:modified xsi:type="dcterms:W3CDTF">2015-11-17T02:57:46Z</dcterms:modified>
</cp:coreProperties>
</file>