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5" r:id="rId6"/>
    <p:sldId id="274" r:id="rId7"/>
    <p:sldId id="260" r:id="rId8"/>
    <p:sldId id="261" r:id="rId9"/>
    <p:sldId id="262" r:id="rId10"/>
    <p:sldId id="263" r:id="rId11"/>
    <p:sldId id="264" r:id="rId12"/>
    <p:sldId id="275" r:id="rId13"/>
    <p:sldId id="276" r:id="rId14"/>
    <p:sldId id="278" r:id="rId15"/>
    <p:sldId id="267" r:id="rId16"/>
    <p:sldId id="268" r:id="rId17"/>
    <p:sldId id="279" r:id="rId18"/>
    <p:sldId id="280" r:id="rId19"/>
    <p:sldId id="269" r:id="rId20"/>
    <p:sldId id="282" r:id="rId21"/>
    <p:sldId id="283" r:id="rId22"/>
    <p:sldId id="284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-81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48918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463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70242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737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5145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713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9981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7691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2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8023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84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270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5116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7558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928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0484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091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8246400" y="4245925"/>
            <a:ext cx="897599" cy="897599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8246400" y="4245875"/>
            <a:ext cx="897599" cy="897599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Trilingual Entity Discovery and Linking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 dirty="0"/>
              <a:t>NIST TAC KBP 2015 TEDL Track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2"/>
          </p:nvPr>
        </p:nvSpPr>
        <p:spPr>
          <a:xfrm>
            <a:off x="390525" y="3398730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i="1" dirty="0" smtClean="0">
                <a:solidFill>
                  <a:srgbClr val="D0E0E3"/>
                </a:solidFill>
              </a:rPr>
              <a:t>Nicolas Fauceglia, Xuezhe Ma, Yiu-Chang Lin and Eduard Hovy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D0E0E3"/>
                </a:solidFill>
              </a:rPr>
              <a:t>Language Technologies Institute, Carnegie Mellon University</a:t>
            </a:r>
            <a:endParaRPr lang="en" sz="2000" dirty="0">
              <a:solidFill>
                <a:srgbClr val="D0E0E3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Processing </a:t>
            </a:r>
            <a:r>
              <a:rPr lang="en" dirty="0" smtClean="0"/>
              <a:t>Freebase: </a:t>
            </a:r>
            <a:r>
              <a:rPr lang="en" dirty="0"/>
              <a:t>Semantic Signature</a:t>
            </a:r>
          </a:p>
        </p:txBody>
      </p:sp>
      <p:sp>
        <p:nvSpPr>
          <p:cNvPr id="140" name="Shape 140"/>
          <p:cNvSpPr/>
          <p:nvPr/>
        </p:nvSpPr>
        <p:spPr>
          <a:xfrm>
            <a:off x="3462035" y="3542411"/>
            <a:ext cx="1223999" cy="5276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Arsene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Wenger</a:t>
            </a:r>
          </a:p>
        </p:txBody>
      </p:sp>
      <p:sp>
        <p:nvSpPr>
          <p:cNvPr id="141" name="Shape 141"/>
          <p:cNvSpPr/>
          <p:nvPr/>
        </p:nvSpPr>
        <p:spPr>
          <a:xfrm>
            <a:off x="5779291" y="4401866"/>
            <a:ext cx="1223999" cy="52769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Arsenal F.C.</a:t>
            </a:r>
          </a:p>
        </p:txBody>
      </p:sp>
      <p:sp>
        <p:nvSpPr>
          <p:cNvPr id="142" name="Shape 142"/>
          <p:cNvSpPr/>
          <p:nvPr/>
        </p:nvSpPr>
        <p:spPr>
          <a:xfrm>
            <a:off x="1824209" y="2628232"/>
            <a:ext cx="1223999" cy="52769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>
                <a:highlight>
                  <a:srgbClr val="F5F4DF"/>
                </a:highlight>
              </a:rPr>
              <a:t>Football Team Manager</a:t>
            </a:r>
          </a:p>
        </p:txBody>
      </p:sp>
      <p:sp>
        <p:nvSpPr>
          <p:cNvPr id="143" name="Shape 143"/>
          <p:cNvSpPr/>
          <p:nvPr/>
        </p:nvSpPr>
        <p:spPr>
          <a:xfrm>
            <a:off x="3773153" y="2628232"/>
            <a:ext cx="1223999" cy="52769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France</a:t>
            </a:r>
          </a:p>
        </p:txBody>
      </p:sp>
      <p:sp>
        <p:nvSpPr>
          <p:cNvPr id="144" name="Shape 144"/>
          <p:cNvSpPr/>
          <p:nvPr/>
        </p:nvSpPr>
        <p:spPr>
          <a:xfrm>
            <a:off x="1824209" y="4270811"/>
            <a:ext cx="1223999" cy="52769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Midfielder</a:t>
            </a:r>
          </a:p>
        </p:txBody>
      </p:sp>
      <p:sp>
        <p:nvSpPr>
          <p:cNvPr id="145" name="Shape 145"/>
          <p:cNvSpPr/>
          <p:nvPr/>
        </p:nvSpPr>
        <p:spPr>
          <a:xfrm>
            <a:off x="6039433" y="3542411"/>
            <a:ext cx="1223999" cy="527699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Thierry Henry</a:t>
            </a:r>
          </a:p>
        </p:txBody>
      </p:sp>
      <p:cxnSp>
        <p:nvCxnSpPr>
          <p:cNvPr id="146" name="Shape 146"/>
          <p:cNvCxnSpPr>
            <a:stCxn id="140" idx="0"/>
            <a:endCxn id="143" idx="4"/>
          </p:cNvCxnSpPr>
          <p:nvPr/>
        </p:nvCxnSpPr>
        <p:spPr>
          <a:xfrm rot="10800000" flipH="1">
            <a:off x="4074035" y="3156011"/>
            <a:ext cx="311100" cy="38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7" name="Shape 147"/>
          <p:cNvCxnSpPr>
            <a:stCxn id="140" idx="1"/>
            <a:endCxn id="142" idx="5"/>
          </p:cNvCxnSpPr>
          <p:nvPr/>
        </p:nvCxnSpPr>
        <p:spPr>
          <a:xfrm rot="10800000">
            <a:off x="2869086" y="3078791"/>
            <a:ext cx="772200" cy="54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8" name="Shape 148"/>
          <p:cNvCxnSpPr>
            <a:stCxn id="140" idx="3"/>
            <a:endCxn id="144" idx="7"/>
          </p:cNvCxnSpPr>
          <p:nvPr/>
        </p:nvCxnSpPr>
        <p:spPr>
          <a:xfrm flipH="1">
            <a:off x="2869086" y="3992831"/>
            <a:ext cx="772200" cy="35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9" name="Shape 149"/>
          <p:cNvCxnSpPr>
            <a:stCxn id="140" idx="5"/>
            <a:endCxn id="141" idx="2"/>
          </p:cNvCxnSpPr>
          <p:nvPr/>
        </p:nvCxnSpPr>
        <p:spPr>
          <a:xfrm>
            <a:off x="4506785" y="3992831"/>
            <a:ext cx="1272600" cy="67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0" name="Shape 150"/>
          <p:cNvCxnSpPr>
            <a:stCxn id="145" idx="1"/>
            <a:endCxn id="143" idx="5"/>
          </p:cNvCxnSpPr>
          <p:nvPr/>
        </p:nvCxnSpPr>
        <p:spPr>
          <a:xfrm rot="10800000">
            <a:off x="4817983" y="3078791"/>
            <a:ext cx="1400700" cy="540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1" name="Shape 151"/>
          <p:cNvCxnSpPr>
            <a:stCxn id="145" idx="2"/>
            <a:endCxn id="140" idx="6"/>
          </p:cNvCxnSpPr>
          <p:nvPr/>
        </p:nvCxnSpPr>
        <p:spPr>
          <a:xfrm rot="10800000">
            <a:off x="4686133" y="3806261"/>
            <a:ext cx="1353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2" name="Shape 152"/>
          <p:cNvCxnSpPr>
            <a:stCxn id="141" idx="0"/>
            <a:endCxn id="145" idx="3"/>
          </p:cNvCxnSpPr>
          <p:nvPr/>
        </p:nvCxnSpPr>
        <p:spPr>
          <a:xfrm rot="10800000">
            <a:off x="6218791" y="3992966"/>
            <a:ext cx="172500" cy="408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53" name="Shape 153"/>
          <p:cNvCxnSpPr>
            <a:stCxn id="145" idx="5"/>
            <a:endCxn id="141" idx="7"/>
          </p:cNvCxnSpPr>
          <p:nvPr/>
        </p:nvCxnSpPr>
        <p:spPr>
          <a:xfrm flipH="1">
            <a:off x="6824082" y="3992831"/>
            <a:ext cx="260100" cy="4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2" name="Shape 162"/>
          <p:cNvSpPr txBox="1"/>
          <p:nvPr/>
        </p:nvSpPr>
        <p:spPr>
          <a:xfrm>
            <a:off x="382142" y="1814752"/>
            <a:ext cx="7150927" cy="699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</a:t>
            </a:r>
            <a:r>
              <a:rPr lang="en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Personlized PageRank with node-depedent restart.</a:t>
            </a:r>
            <a:endParaRPr lang="en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304800">
              <a:spcBef>
                <a:spcPts val="0"/>
              </a:spcBef>
              <a:buSzPct val="100000"/>
              <a:buChar char="●"/>
            </a:pPr>
            <a:r>
              <a:rPr lang="en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 nodes with rank score higher than a </a:t>
            </a:r>
            <a:r>
              <a:rPr lang="en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 (10</a:t>
            </a:r>
            <a:r>
              <a:rPr lang="en" sz="1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-4</a:t>
            </a:r>
            <a:r>
              <a:rPr lang="en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n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Shape 96"/>
          <p:cNvSpPr/>
          <p:nvPr/>
        </p:nvSpPr>
        <p:spPr>
          <a:xfrm>
            <a:off x="1361537" y="3366474"/>
            <a:ext cx="1373400" cy="616799"/>
          </a:xfrm>
          <a:prstGeom prst="ellipse">
            <a:avLst/>
          </a:prstGeom>
          <a:solidFill>
            <a:srgbClr val="0070C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>
                <a:highlight>
                  <a:srgbClr val="F5F4DF"/>
                </a:highlight>
              </a:rPr>
              <a:t>Barack Obama</a:t>
            </a:r>
            <a:endParaRPr lang="en" sz="1000" dirty="0">
              <a:highlight>
                <a:srgbClr val="F5F4DF"/>
              </a:highlight>
            </a:endParaRPr>
          </a:p>
        </p:txBody>
      </p:sp>
      <p:cxnSp>
        <p:nvCxnSpPr>
          <p:cNvPr id="27" name="Straight Arrow Connector 26"/>
          <p:cNvCxnSpPr>
            <a:stCxn id="140" idx="2"/>
            <a:endCxn id="26" idx="6"/>
          </p:cNvCxnSpPr>
          <p:nvPr/>
        </p:nvCxnSpPr>
        <p:spPr>
          <a:xfrm flipH="1" flipV="1">
            <a:off x="2734937" y="3674874"/>
            <a:ext cx="727098" cy="131387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Signature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each node, the semantic signature is a set of nodes which are closely related to it.</a:t>
            </a:r>
          </a:p>
          <a:p>
            <a:pPr marL="5143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PageRank scores are used as the relatedness measure between two entities or concepts.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Signature: example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787784"/>
              </p:ext>
            </p:extLst>
          </p:nvPr>
        </p:nvGraphicFramePr>
        <p:xfrm>
          <a:off x="1249682" y="2252173"/>
          <a:ext cx="6788725" cy="2225040"/>
        </p:xfrm>
        <a:graphic>
          <a:graphicData uri="http://schemas.openxmlformats.org/drawingml/2006/table">
            <a:tbl>
              <a:tblPr firstRow="1" bandRow="1"/>
              <a:tblGrid>
                <a:gridCol w="462742"/>
                <a:gridCol w="2467293"/>
                <a:gridCol w="773430"/>
                <a:gridCol w="2287238"/>
                <a:gridCol w="79802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France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Barack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Obama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Paris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0.0145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Election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poll score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0.0093</a:t>
                      </a:r>
                      <a:endParaRPr lang="en-US" sz="1400" b="0" i="0" u="none" strike="noStrike" cap="none" baseline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0.0044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US Pres.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Elec. 2012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0.0051</a:t>
                      </a:r>
                      <a:endParaRPr lang="en-US" sz="1400" b="0" i="0" u="none" strike="noStrike" cap="none" baseline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0.0038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US Pres.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Elec. 2008</a:t>
                      </a:r>
                      <a:endParaRPr lang="en-US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0.0041</a:t>
                      </a:r>
                      <a:endParaRPr lang="en-US" sz="1400" b="0" i="0" u="none" strike="noStrike" cap="none" baseline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2012 Olympic</a:t>
                      </a:r>
                      <a:r>
                        <a:rPr lang="en-US" baseline="0" dirty="0" smtClean="0">
                          <a:solidFill>
                            <a:schemeClr val="bg2"/>
                          </a:solidFill>
                        </a:rPr>
                        <a:t> Games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0.0028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0.0032</a:t>
                      </a:r>
                      <a:endParaRPr lang="en-US" sz="1400" b="0" i="0" u="none" strike="noStrike" cap="none" baseline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Ile-de-France (Paris Region)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3"/>
                          </a:solidFill>
                        </a:rPr>
                        <a:t>0.0019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USA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chemeClr val="accent3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0.0031</a:t>
                      </a:r>
                      <a:endParaRPr lang="en-US" sz="1400" b="0" i="0" u="none" strike="noStrike" cap="none" baseline="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  <a:sym typeface="Arial"/>
                        <a:rtl val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54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Execution</a:t>
            </a:r>
            <a:endParaRPr lang="e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1736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XML File Parsing</a:t>
            </a:r>
            <a:endParaRPr lang="en" dirty="0"/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Newswire</a:t>
            </a: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Parse headline/paragraphs</a:t>
            </a:r>
          </a:p>
          <a:p>
            <a:pPr marL="514350" lvl="0" indent="-285750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Discussion forum</a:t>
            </a: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Parse headline/posts</a:t>
            </a: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Parse author of every post</a:t>
            </a: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Remove quotes from a post</a:t>
            </a: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8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Remove URLs from a post</a:t>
            </a:r>
          </a:p>
          <a:p>
            <a:pPr marL="514350" lvl="0" indent="-285750"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offsets at the same time</a:t>
            </a:r>
            <a:endParaRPr lang="en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1520" lvl="1" indent="-182880"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" sz="15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0488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Multilingual Candidate Extraction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58066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 Candidate 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Extractor</a:t>
            </a:r>
            <a:endParaRPr lang="en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228600">
              <a:lnSpc>
                <a:spcPct val="100000"/>
              </a:lnSpc>
              <a:spcAft>
                <a:spcPts val="600"/>
              </a:spcAft>
              <a:buSzPct val="100000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</a:t>
            </a: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Lucene Index from where to get possible </a:t>
            </a:r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(superstring </a:t>
            </a: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matching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" sz="14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lvl="1" indent="-285750">
              <a:lnSpc>
                <a:spcPct val="10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paragraph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with offsets</a:t>
            </a:r>
          </a:p>
          <a:p>
            <a:pPr marL="971550" lvl="1" indent="-28575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List&lt;Fragment&gt;: each fragment (mention) 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many possible </a:t>
            </a:r>
            <a:r>
              <a:rPr lang="en-US" sz="1300" i="1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attached 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endParaRPr lang="en" sz="13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</a:t>
            </a: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Candidate Extractor for each language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 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has its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 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extracting candidates, i.e., what 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means to be a </a:t>
            </a: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candidate: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77777"/>
              <a:buFont typeface="Roboto"/>
            </a:pPr>
            <a:r>
              <a:rPr lang="en" sz="13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</a:t>
            </a:r>
            <a:r>
              <a:rPr lang="en" sz="13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" sz="1300" i="1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least one noun, not ending in prepositions/adjectives,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Entity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Linking</a:t>
            </a:r>
            <a:endParaRPr lang="e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marR="0" lvl="0" indent="-28575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Interpretation Graph</a:t>
            </a:r>
          </a:p>
          <a:p>
            <a:pPr marL="731520" marR="0" lvl="0" indent="-27432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directed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weighted graph G = (V, E)</a:t>
            </a:r>
          </a:p>
          <a:p>
            <a:pPr marL="731520" marR="0" lvl="0" indent="-27432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 node is a pair of fragment and candidate entity.</a:t>
            </a:r>
          </a:p>
          <a:p>
            <a:pPr marL="731520" marR="0" lvl="0" indent="-27432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an edge from one node to another if the candidate entity of the latter one belongs to the semantic signature of the former one.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Interpretation Graph: example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Shape 142"/>
          <p:cNvSpPr/>
          <p:nvPr/>
        </p:nvSpPr>
        <p:spPr>
          <a:xfrm>
            <a:off x="1611278" y="3326335"/>
            <a:ext cx="1649382" cy="573329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1200" dirty="0" smtClean="0">
                <a:highlight>
                  <a:srgbClr val="F5F4DF"/>
                </a:highlight>
              </a:rPr>
              <a:t>( Barack Obama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obama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0" name="Shape 142"/>
          <p:cNvSpPr/>
          <p:nvPr/>
        </p:nvSpPr>
        <p:spPr>
          <a:xfrm>
            <a:off x="1838862" y="4063215"/>
            <a:ext cx="1534132" cy="5638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1200" dirty="0" smtClean="0">
                <a:highlight>
                  <a:srgbClr val="F5F4DF"/>
                </a:highlight>
              </a:rPr>
              <a:t>( Obama</a:t>
            </a:r>
            <a:r>
              <a:rPr lang="en" sz="1200" dirty="0" smtClean="0">
                <a:highlight>
                  <a:srgbClr val="F5F4DF"/>
                </a:highlight>
              </a:rPr>
              <a:t>, </a:t>
            </a:r>
            <a:r>
              <a:rPr lang="en" sz="1200" dirty="0" smtClean="0">
                <a:highlight>
                  <a:srgbClr val="F5F4DF"/>
                </a:highlight>
              </a:rPr>
              <a:t>Fukui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obama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1" name="Shape 142"/>
          <p:cNvSpPr/>
          <p:nvPr/>
        </p:nvSpPr>
        <p:spPr>
          <a:xfrm>
            <a:off x="417064" y="3737071"/>
            <a:ext cx="1534132" cy="5638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1200" dirty="0" smtClean="0">
                <a:highlight>
                  <a:srgbClr val="F5F4DF"/>
                </a:highlight>
              </a:rPr>
              <a:t>( Jeremy Ford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obama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2" name="Shape 142"/>
          <p:cNvSpPr/>
          <p:nvPr/>
        </p:nvSpPr>
        <p:spPr>
          <a:xfrm>
            <a:off x="3631990" y="2488921"/>
            <a:ext cx="1534132" cy="5638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1200" dirty="0" smtClean="0">
                <a:highlight>
                  <a:srgbClr val="F5F4DF"/>
                </a:highlight>
              </a:rPr>
              <a:t>( Osama </a:t>
            </a:r>
            <a:r>
              <a:rPr lang="en" sz="1200" dirty="0" smtClean="0">
                <a:highlight>
                  <a:srgbClr val="F5F4DF"/>
                </a:highlight>
              </a:rPr>
              <a:t>bin </a:t>
            </a:r>
            <a:r>
              <a:rPr lang="en" sz="1200" dirty="0" smtClean="0">
                <a:highlight>
                  <a:srgbClr val="F5F4DF"/>
                </a:highlight>
              </a:rPr>
              <a:t>Laden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 smtClean="0">
                <a:solidFill>
                  <a:srgbClr val="0000FF"/>
                </a:solidFill>
                <a:highlight>
                  <a:srgbClr val="F5F4DF"/>
                </a:highlight>
              </a:rPr>
              <a:t>osama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3" name="Shape 142"/>
          <p:cNvSpPr/>
          <p:nvPr/>
        </p:nvSpPr>
        <p:spPr>
          <a:xfrm>
            <a:off x="2720216" y="1819534"/>
            <a:ext cx="1612338" cy="5757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1200" dirty="0" smtClean="0">
                <a:highlight>
                  <a:srgbClr val="F5F4DF"/>
                </a:highlight>
              </a:rPr>
              <a:t>(Osama Murata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 smtClean="0">
                <a:solidFill>
                  <a:srgbClr val="0000FF"/>
                </a:solidFill>
                <a:highlight>
                  <a:srgbClr val="F5F4DF"/>
                </a:highlight>
              </a:rPr>
              <a:t>osama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4" name="Shape 142"/>
          <p:cNvSpPr/>
          <p:nvPr/>
        </p:nvSpPr>
        <p:spPr>
          <a:xfrm>
            <a:off x="4670409" y="1979914"/>
            <a:ext cx="1534132" cy="5638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/>
            <a:r>
              <a:rPr lang="en" sz="1200" dirty="0" smtClean="0">
                <a:highlight>
                  <a:srgbClr val="F5F4DF"/>
                </a:highlight>
              </a:rPr>
              <a:t>( Osama Mcdonald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osama</a:t>
            </a:r>
            <a:r>
              <a:rPr lang="en" altLang="zh-TW" sz="1200" dirty="0">
                <a:highlight>
                  <a:srgbClr val="F5F4DF"/>
                </a:highlight>
              </a:rPr>
              <a:t>, 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5" name="Shape 142"/>
          <p:cNvSpPr/>
          <p:nvPr/>
        </p:nvSpPr>
        <p:spPr>
          <a:xfrm>
            <a:off x="6386719" y="4017305"/>
            <a:ext cx="1821317" cy="607344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1200" dirty="0" smtClean="0">
                <a:highlight>
                  <a:srgbClr val="F5F4DF"/>
                </a:highlight>
              </a:rPr>
              <a:t>( Saddam Hussein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saddam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sp>
        <p:nvSpPr>
          <p:cNvPr id="16" name="Shape 142"/>
          <p:cNvSpPr/>
          <p:nvPr/>
        </p:nvSpPr>
        <p:spPr>
          <a:xfrm>
            <a:off x="6487174" y="3341097"/>
            <a:ext cx="1534132" cy="563855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en" sz="1200" dirty="0" smtClean="0">
                <a:highlight>
                  <a:srgbClr val="F5F4DF"/>
                </a:highlight>
              </a:rPr>
              <a:t>( 9</a:t>
            </a:r>
            <a:r>
              <a:rPr lang="en" sz="1200" baseline="30000" dirty="0" smtClean="0">
                <a:highlight>
                  <a:srgbClr val="F5F4DF"/>
                </a:highlight>
              </a:rPr>
              <a:t>th</a:t>
            </a:r>
            <a:r>
              <a:rPr lang="en" sz="1200" dirty="0" smtClean="0">
                <a:highlight>
                  <a:srgbClr val="F5F4DF"/>
                </a:highlight>
              </a:rPr>
              <a:t> Prince</a:t>
            </a:r>
            <a:r>
              <a:rPr lang="en-US" sz="1200" dirty="0" smtClean="0">
                <a:highlight>
                  <a:srgbClr val="F5F4DF"/>
                </a:highlight>
              </a:rPr>
              <a:t>, </a:t>
            </a:r>
            <a:r>
              <a:rPr lang="en" altLang="zh-TW" sz="1200" dirty="0">
                <a:solidFill>
                  <a:srgbClr val="0000FF"/>
                </a:solidFill>
                <a:highlight>
                  <a:srgbClr val="F5F4DF"/>
                </a:highlight>
              </a:rPr>
              <a:t>saddam</a:t>
            </a:r>
            <a:r>
              <a:rPr lang="en" sz="1200" dirty="0" smtClean="0">
                <a:highlight>
                  <a:srgbClr val="F5F4DF"/>
                </a:highlight>
              </a:rPr>
              <a:t>)</a:t>
            </a:r>
            <a:endParaRPr lang="en" sz="1200" dirty="0">
              <a:highlight>
                <a:srgbClr val="F5F4DF"/>
              </a:highlight>
            </a:endParaRPr>
          </a:p>
        </p:txBody>
      </p:sp>
      <p:cxnSp>
        <p:nvCxnSpPr>
          <p:cNvPr id="18" name="Straight Arrow Connector 17"/>
          <p:cNvCxnSpPr>
            <a:stCxn id="9" idx="6"/>
            <a:endCxn id="12" idx="4"/>
          </p:cNvCxnSpPr>
          <p:nvPr/>
        </p:nvCxnSpPr>
        <p:spPr>
          <a:xfrm flipV="1">
            <a:off x="3260660" y="3052776"/>
            <a:ext cx="1138396" cy="560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4"/>
            <a:endCxn id="15" idx="2"/>
          </p:cNvCxnSpPr>
          <p:nvPr/>
        </p:nvCxnSpPr>
        <p:spPr>
          <a:xfrm>
            <a:off x="4399056" y="3052776"/>
            <a:ext cx="1987663" cy="1268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6"/>
            <a:endCxn id="15" idx="2"/>
          </p:cNvCxnSpPr>
          <p:nvPr/>
        </p:nvCxnSpPr>
        <p:spPr>
          <a:xfrm>
            <a:off x="3260660" y="3613000"/>
            <a:ext cx="3126059" cy="707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4"/>
            <a:endCxn id="9" idx="6"/>
          </p:cNvCxnSpPr>
          <p:nvPr/>
        </p:nvCxnSpPr>
        <p:spPr>
          <a:xfrm flipH="1">
            <a:off x="3260660" y="3052776"/>
            <a:ext cx="1138396" cy="560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2"/>
            <a:endCxn id="12" idx="4"/>
          </p:cNvCxnSpPr>
          <p:nvPr/>
        </p:nvCxnSpPr>
        <p:spPr>
          <a:xfrm flipH="1" flipV="1">
            <a:off x="4399056" y="3052776"/>
            <a:ext cx="1987663" cy="1268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5" idx="2"/>
            <a:endCxn id="9" idx="6"/>
          </p:cNvCxnSpPr>
          <p:nvPr/>
        </p:nvCxnSpPr>
        <p:spPr>
          <a:xfrm flipH="1" flipV="1">
            <a:off x="3260660" y="3613000"/>
            <a:ext cx="3126059" cy="707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523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Entity Linking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5" name="圖片 4" descr="螢幕快照 2015-11-16 上午11.18.4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65" y="1762673"/>
            <a:ext cx="8803998" cy="307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1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Experiments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Description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</a:pPr>
            <a:r>
              <a:rPr lang="en" sz="2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</a:t>
            </a:r>
            <a:r>
              <a:rPr lang="en" sz="24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Architecture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Experiments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413960"/>
              </p:ext>
            </p:extLst>
          </p:nvPr>
        </p:nvGraphicFramePr>
        <p:xfrm>
          <a:off x="2267017" y="1929374"/>
          <a:ext cx="4864100" cy="2966720"/>
        </p:xfrm>
        <a:graphic>
          <a:graphicData uri="http://schemas.openxmlformats.org/drawingml/2006/table">
            <a:tbl>
              <a:tblPr firstRow="1" bandRow="1"/>
              <a:tblGrid>
                <a:gridCol w="474980"/>
                <a:gridCol w="487680"/>
                <a:gridCol w="487680"/>
                <a:gridCol w="487680"/>
                <a:gridCol w="487680"/>
                <a:gridCol w="487680"/>
                <a:gridCol w="487680"/>
                <a:gridCol w="487680"/>
                <a:gridCol w="487680"/>
                <a:gridCol w="48768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Official</a:t>
                      </a:r>
                      <a:endParaRPr lang="en-US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NER</a:t>
                      </a:r>
                      <a:endParaRPr lang="en-US" sz="14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Linking</a:t>
                      </a:r>
                      <a:endParaRPr lang="en-US" sz="14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Clustering</a:t>
                      </a:r>
                      <a:endParaRPr lang="en-US" sz="14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46.8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34.3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42.0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50.9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56.0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46.3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54.0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51.5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u="none" strike="noStrike" cap="none" baseline="0" dirty="0" err="1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  <a:rtl val="0"/>
                        </a:rPr>
                        <a:t>Chn</a:t>
                      </a:r>
                      <a:endParaRPr lang="en-US" sz="1200" b="0" i="0" u="none" strike="noStrike" cap="none" baseline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  <a:rtl val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61.4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44.5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48.9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53.9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u="none" strike="noStrike" cap="non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  <a:rtl val="0"/>
                        </a:rPr>
                        <a:t>Spa</a:t>
                      </a:r>
                      <a:endParaRPr lang="en-US" sz="1200" b="0" i="0" u="none" strike="noStrike" cap="none" baseline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  <a:rtl val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60.2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60.8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60.5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47.3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54.3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i="0" u="none" strike="noStrike" cap="none" baseline="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  <a:rtl val="0"/>
                        </a:rPr>
                        <a:t>All</a:t>
                      </a:r>
                      <a:endParaRPr lang="en-US" sz="1200" b="0" i="0" u="none" strike="noStrike" cap="none" baseline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  <a:rtl val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50.2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53.2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48.2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41.7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43.5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46.1</a:t>
                      </a:r>
                      <a:endParaRPr lang="en-US" sz="12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698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Analysis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900" y="1919075"/>
            <a:ext cx="8222100" cy="291406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Pros: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system leverages Ontology </a:t>
            </a: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Freebase</a:t>
            </a: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system is able to not only discover and link entities, but also disambiguate concepts.</a:t>
            </a:r>
            <a:endParaRPr lang="en-US" sz="14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Cons: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system is lack of </a:t>
            </a:r>
            <a:r>
              <a:rPr lang="en-US" sz="1400" dirty="0" err="1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coreference</a:t>
            </a:r>
            <a:r>
              <a:rPr lang="en-US" sz="14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information.</a:t>
            </a:r>
            <a:endParaRPr lang="en-US" sz="1400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not handle misspelling names or nick names (not present in FB).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did not use text of description in FB or other external resources.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Limited computing resources.</a:t>
            </a:r>
          </a:p>
          <a:p>
            <a:pPr marL="73152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7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9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Description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Task Description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71900" y="1919074"/>
            <a:ext cx="8222100" cy="29023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altLang="zh-TW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types of documents: newswire and discussion forum</a:t>
            </a:r>
            <a:r>
              <a:rPr lang="en" altLang="zh-TW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dirty="0" smtClean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Extract </a:t>
            </a: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named and nominal entity mentions from documents in English, Chinese and Spanish.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Infer entity type: PER, ORG, GPE, LOC, FAC, TTL.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them to an existing Knowledge Base (KB). 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sz="18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Freebase: 80 </a:t>
            </a:r>
            <a:r>
              <a:rPr lang="en" sz="16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million </a:t>
            </a:r>
            <a:r>
              <a:rPr lang="en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entities and concepts, 290 </a:t>
            </a:r>
            <a:r>
              <a:rPr lang="en" sz="1600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million </a:t>
            </a:r>
            <a:r>
              <a:rPr lang="en" sz="1600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relations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Cluster mentions for NIL entities without corresponding KB entries</a:t>
            </a:r>
            <a:r>
              <a:rPr lang="en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" dirty="0">
              <a:solidFill>
                <a:schemeClr val="bg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Architecture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 Architecture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71900" y="1698324"/>
            <a:ext cx="8222100" cy="32394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lvl="0" indent="-285750" rtl="0">
              <a:spcBef>
                <a:spcPts val="0"/>
              </a:spcBef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Signature computation</a:t>
            </a:r>
          </a:p>
          <a:p>
            <a:pPr marL="514350" lvl="0" indent="-285750" rtl="0">
              <a:spcBef>
                <a:spcPts val="0"/>
              </a:spcBef>
              <a:spcAft>
                <a:spcPts val="0"/>
              </a:spcAft>
              <a:buSzPct val="120000"/>
              <a:buFont typeface="Arial" panose="020B0604020202020204" pitchFamily="34" charset="0"/>
              <a:buChar char="•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Execution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XML file parsing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Multi-Lingual Candidate </a:t>
            </a: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Extraction</a:t>
            </a:r>
          </a:p>
          <a:p>
            <a:pPr marL="914400" lvl="2" indent="-18288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Lucene index</a:t>
            </a:r>
          </a:p>
          <a:p>
            <a:pPr marL="914400" lvl="2" indent="-18288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Stanford CoreNLP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Entity Linking</a:t>
            </a:r>
          </a:p>
          <a:p>
            <a:pPr marL="914400" lvl="2" indent="-18288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Semantic Interpretation Graph construction</a:t>
            </a:r>
          </a:p>
          <a:p>
            <a:pPr marL="914400" lvl="2" indent="-182880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 densification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Type inference (using Freebase ontology)</a:t>
            </a:r>
          </a:p>
          <a:p>
            <a:pPr marL="731520" lvl="1" indent="-182880" rtl="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" sz="1500" dirty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NIL clustering</a:t>
            </a:r>
          </a:p>
        </p:txBody>
      </p:sp>
    </p:spTree>
    <p:extLst>
      <p:ext uri="{BB962C8B-B14F-4D97-AF65-F5344CB8AC3E}">
        <p14:creationId xmlns:p14="http://schemas.microsoft.com/office/powerpoint/2010/main" val="335051422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</a:t>
            </a:r>
            <a:endParaRPr lang="e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Freebase Graph: directed edges</a:t>
            </a:r>
            <a:endParaRPr lang="e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943700" y="30835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000" dirty="0">
                <a:highlight>
                  <a:srgbClr val="F5F4DF"/>
                </a:highlight>
              </a:rPr>
              <a:t>Arsene</a:t>
            </a:r>
          </a:p>
          <a:p>
            <a:pPr algn="ctr">
              <a:spcBef>
                <a:spcPts val="0"/>
              </a:spcBef>
              <a:buNone/>
            </a:pPr>
            <a:r>
              <a:rPr lang="en" sz="1000" dirty="0">
                <a:highlight>
                  <a:srgbClr val="F5F4DF"/>
                </a:highlight>
              </a:rPr>
              <a:t>Wenger</a:t>
            </a:r>
          </a:p>
        </p:txBody>
      </p:sp>
      <p:sp>
        <p:nvSpPr>
          <p:cNvPr id="94" name="Shape 94"/>
          <p:cNvSpPr/>
          <p:nvPr/>
        </p:nvSpPr>
        <p:spPr>
          <a:xfrm>
            <a:off x="5543850" y="408792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Arsenal F.C.</a:t>
            </a:r>
          </a:p>
        </p:txBody>
      </p:sp>
      <p:sp>
        <p:nvSpPr>
          <p:cNvPr id="95" name="Shape 95"/>
          <p:cNvSpPr/>
          <p:nvPr/>
        </p:nvSpPr>
        <p:spPr>
          <a:xfrm>
            <a:off x="1105925" y="20152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Football Team Manager</a:t>
            </a:r>
          </a:p>
        </p:txBody>
      </p:sp>
      <p:sp>
        <p:nvSpPr>
          <p:cNvPr id="96" name="Shape 96"/>
          <p:cNvSpPr/>
          <p:nvPr/>
        </p:nvSpPr>
        <p:spPr>
          <a:xfrm>
            <a:off x="3292800" y="20152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France</a:t>
            </a:r>
          </a:p>
        </p:txBody>
      </p:sp>
      <p:sp>
        <p:nvSpPr>
          <p:cNvPr id="97" name="Shape 97"/>
          <p:cNvSpPr/>
          <p:nvPr/>
        </p:nvSpPr>
        <p:spPr>
          <a:xfrm>
            <a:off x="1105925" y="39347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Midfielder</a:t>
            </a:r>
          </a:p>
        </p:txBody>
      </p:sp>
      <p:sp>
        <p:nvSpPr>
          <p:cNvPr id="98" name="Shape 98"/>
          <p:cNvSpPr/>
          <p:nvPr/>
        </p:nvSpPr>
        <p:spPr>
          <a:xfrm>
            <a:off x="5835750" y="30835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>
                <a:highlight>
                  <a:srgbClr val="F5F4DF"/>
                </a:highlight>
              </a:rPr>
              <a:t>Thierry Henry</a:t>
            </a:r>
          </a:p>
        </p:txBody>
      </p:sp>
      <p:cxnSp>
        <p:nvCxnSpPr>
          <p:cNvPr id="99" name="Shape 99"/>
          <p:cNvCxnSpPr>
            <a:stCxn id="93" idx="0"/>
            <a:endCxn id="96" idx="4"/>
          </p:cNvCxnSpPr>
          <p:nvPr/>
        </p:nvCxnSpPr>
        <p:spPr>
          <a:xfrm rot="10800000" flipH="1">
            <a:off x="3630400" y="2632075"/>
            <a:ext cx="349200" cy="45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0" name="Shape 100"/>
          <p:cNvCxnSpPr>
            <a:stCxn id="93" idx="1"/>
            <a:endCxn id="95" idx="5"/>
          </p:cNvCxnSpPr>
          <p:nvPr/>
        </p:nvCxnSpPr>
        <p:spPr>
          <a:xfrm rot="10800000">
            <a:off x="2278129" y="2541803"/>
            <a:ext cx="866700" cy="63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1" name="Shape 101"/>
          <p:cNvCxnSpPr>
            <a:stCxn id="93" idx="3"/>
            <a:endCxn id="97" idx="7"/>
          </p:cNvCxnSpPr>
          <p:nvPr/>
        </p:nvCxnSpPr>
        <p:spPr>
          <a:xfrm flipH="1">
            <a:off x="2278129" y="3610046"/>
            <a:ext cx="866700" cy="4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2" name="Shape 102"/>
          <p:cNvCxnSpPr>
            <a:stCxn id="93" idx="5"/>
            <a:endCxn id="94" idx="2"/>
          </p:cNvCxnSpPr>
          <p:nvPr/>
        </p:nvCxnSpPr>
        <p:spPr>
          <a:xfrm>
            <a:off x="4115970" y="3610046"/>
            <a:ext cx="1428000" cy="7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>
            <a:stCxn id="98" idx="1"/>
            <a:endCxn id="96" idx="5"/>
          </p:cNvCxnSpPr>
          <p:nvPr/>
        </p:nvCxnSpPr>
        <p:spPr>
          <a:xfrm rot="10800000">
            <a:off x="4465179" y="2541803"/>
            <a:ext cx="1571700" cy="63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4"/>
          <p:cNvCxnSpPr>
            <a:stCxn id="98" idx="2"/>
            <a:endCxn id="93" idx="6"/>
          </p:cNvCxnSpPr>
          <p:nvPr/>
        </p:nvCxnSpPr>
        <p:spPr>
          <a:xfrm rot="10800000">
            <a:off x="4317150" y="3391974"/>
            <a:ext cx="1518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5" name="Shape 105"/>
          <p:cNvCxnSpPr>
            <a:stCxn id="94" idx="0"/>
            <a:endCxn id="98" idx="3"/>
          </p:cNvCxnSpPr>
          <p:nvPr/>
        </p:nvCxnSpPr>
        <p:spPr>
          <a:xfrm rot="10800000">
            <a:off x="6036750" y="3610025"/>
            <a:ext cx="193800" cy="47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6" name="Shape 106"/>
          <p:cNvCxnSpPr>
            <a:stCxn id="98" idx="5"/>
            <a:endCxn id="94" idx="7"/>
          </p:cNvCxnSpPr>
          <p:nvPr/>
        </p:nvCxnSpPr>
        <p:spPr>
          <a:xfrm flipH="1">
            <a:off x="6716120" y="3610046"/>
            <a:ext cx="291900" cy="56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96"/>
          <p:cNvSpPr/>
          <p:nvPr/>
        </p:nvSpPr>
        <p:spPr>
          <a:xfrm>
            <a:off x="218003" y="2993226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>
                <a:highlight>
                  <a:srgbClr val="F5F4DF"/>
                </a:highlight>
              </a:rPr>
              <a:t>Barack Obama</a:t>
            </a:r>
            <a:endParaRPr lang="en" sz="1000" dirty="0">
              <a:highlight>
                <a:srgbClr val="F5F4DF"/>
              </a:highlight>
            </a:endParaRPr>
          </a:p>
        </p:txBody>
      </p:sp>
      <p:cxnSp>
        <p:nvCxnSpPr>
          <p:cNvPr id="21" name="Straight Arrow Connector 20"/>
          <p:cNvCxnSpPr>
            <a:endCxn id="20" idx="6"/>
          </p:cNvCxnSpPr>
          <p:nvPr/>
        </p:nvCxnSpPr>
        <p:spPr>
          <a:xfrm flipH="1" flipV="1">
            <a:off x="1591403" y="3301626"/>
            <a:ext cx="1352297" cy="9034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549" y="3068216"/>
            <a:ext cx="662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n</a:t>
            </a:r>
            <a:r>
              <a:rPr lang="en-US" sz="1000" dirty="0" smtClean="0">
                <a:solidFill>
                  <a:srgbClr val="FF0000"/>
                </a:solidFill>
              </a:rPr>
              <a:t>o edge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2943700" y="30835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Arsene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Wenger</a:t>
            </a:r>
          </a:p>
        </p:txBody>
      </p:sp>
      <p:sp>
        <p:nvSpPr>
          <p:cNvPr id="114" name="Shape 114"/>
          <p:cNvSpPr/>
          <p:nvPr/>
        </p:nvSpPr>
        <p:spPr>
          <a:xfrm>
            <a:off x="5543850" y="408792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Arsenal F.C.</a:t>
            </a:r>
          </a:p>
        </p:txBody>
      </p:sp>
      <p:sp>
        <p:nvSpPr>
          <p:cNvPr id="115" name="Shape 115"/>
          <p:cNvSpPr/>
          <p:nvPr/>
        </p:nvSpPr>
        <p:spPr>
          <a:xfrm>
            <a:off x="1105925" y="20152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Football Team Manager</a:t>
            </a:r>
          </a:p>
        </p:txBody>
      </p:sp>
      <p:sp>
        <p:nvSpPr>
          <p:cNvPr id="116" name="Shape 116"/>
          <p:cNvSpPr/>
          <p:nvPr/>
        </p:nvSpPr>
        <p:spPr>
          <a:xfrm>
            <a:off x="3292800" y="20152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France</a:t>
            </a:r>
          </a:p>
        </p:txBody>
      </p:sp>
      <p:sp>
        <p:nvSpPr>
          <p:cNvPr id="117" name="Shape 117"/>
          <p:cNvSpPr/>
          <p:nvPr/>
        </p:nvSpPr>
        <p:spPr>
          <a:xfrm>
            <a:off x="1105925" y="39347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Midfielder</a:t>
            </a:r>
          </a:p>
        </p:txBody>
      </p:sp>
      <p:sp>
        <p:nvSpPr>
          <p:cNvPr id="118" name="Shape 118"/>
          <p:cNvSpPr/>
          <p:nvPr/>
        </p:nvSpPr>
        <p:spPr>
          <a:xfrm>
            <a:off x="5835750" y="3083575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>
                <a:highlight>
                  <a:srgbClr val="F5F4DF"/>
                </a:highlight>
              </a:rPr>
              <a:t>Thierry Henry</a:t>
            </a:r>
          </a:p>
        </p:txBody>
      </p:sp>
      <p:cxnSp>
        <p:nvCxnSpPr>
          <p:cNvPr id="119" name="Shape 119"/>
          <p:cNvCxnSpPr>
            <a:stCxn id="113" idx="0"/>
            <a:endCxn id="116" idx="4"/>
          </p:cNvCxnSpPr>
          <p:nvPr/>
        </p:nvCxnSpPr>
        <p:spPr>
          <a:xfrm rot="10800000" flipH="1">
            <a:off x="3630400" y="2632075"/>
            <a:ext cx="349200" cy="45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20" name="Shape 120"/>
          <p:cNvCxnSpPr>
            <a:stCxn id="113" idx="1"/>
            <a:endCxn id="115" idx="5"/>
          </p:cNvCxnSpPr>
          <p:nvPr/>
        </p:nvCxnSpPr>
        <p:spPr>
          <a:xfrm rot="10800000">
            <a:off x="2278129" y="2541803"/>
            <a:ext cx="866700" cy="63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1" name="Shape 121"/>
          <p:cNvCxnSpPr>
            <a:stCxn id="113" idx="3"/>
            <a:endCxn id="117" idx="7"/>
          </p:cNvCxnSpPr>
          <p:nvPr/>
        </p:nvCxnSpPr>
        <p:spPr>
          <a:xfrm flipH="1">
            <a:off x="2278129" y="3610046"/>
            <a:ext cx="866700" cy="41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2" name="Shape 122"/>
          <p:cNvCxnSpPr>
            <a:stCxn id="113" idx="5"/>
            <a:endCxn id="114" idx="2"/>
          </p:cNvCxnSpPr>
          <p:nvPr/>
        </p:nvCxnSpPr>
        <p:spPr>
          <a:xfrm>
            <a:off x="4115970" y="3610046"/>
            <a:ext cx="1428000" cy="786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3" name="Shape 123"/>
          <p:cNvCxnSpPr>
            <a:stCxn id="118" idx="1"/>
            <a:endCxn id="116" idx="5"/>
          </p:cNvCxnSpPr>
          <p:nvPr/>
        </p:nvCxnSpPr>
        <p:spPr>
          <a:xfrm rot="10800000">
            <a:off x="4465179" y="2541803"/>
            <a:ext cx="1571700" cy="63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4" name="Shape 124"/>
          <p:cNvCxnSpPr>
            <a:stCxn id="118" idx="2"/>
            <a:endCxn id="113" idx="6"/>
          </p:cNvCxnSpPr>
          <p:nvPr/>
        </p:nvCxnSpPr>
        <p:spPr>
          <a:xfrm rot="10800000">
            <a:off x="4317150" y="3391974"/>
            <a:ext cx="1518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5" name="Shape 125"/>
          <p:cNvCxnSpPr>
            <a:stCxn id="114" idx="0"/>
            <a:endCxn id="118" idx="3"/>
          </p:cNvCxnSpPr>
          <p:nvPr/>
        </p:nvCxnSpPr>
        <p:spPr>
          <a:xfrm rot="10800000">
            <a:off x="6036750" y="3610025"/>
            <a:ext cx="193800" cy="47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6" name="Shape 126"/>
          <p:cNvCxnSpPr>
            <a:stCxn id="118" idx="5"/>
            <a:endCxn id="114" idx="7"/>
          </p:cNvCxnSpPr>
          <p:nvPr/>
        </p:nvCxnSpPr>
        <p:spPr>
          <a:xfrm flipH="1">
            <a:off x="6716120" y="3610046"/>
            <a:ext cx="291900" cy="568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27" name="Shape 127"/>
          <p:cNvSpPr txBox="1"/>
          <p:nvPr/>
        </p:nvSpPr>
        <p:spPr>
          <a:xfrm>
            <a:off x="2458127" y="2776975"/>
            <a:ext cx="217947" cy="2162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 dirty="0"/>
              <a:t>1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2479325" y="3610025"/>
            <a:ext cx="263245" cy="16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dirty="0"/>
              <a:t>1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630398" y="2632075"/>
            <a:ext cx="145951" cy="3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dirty="0"/>
              <a:t>1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200125" y="2541802"/>
            <a:ext cx="154905" cy="2805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dirty="0"/>
              <a:t>1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824825" y="3173903"/>
            <a:ext cx="181105" cy="2162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dirty="0"/>
              <a:t>2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4572709" y="3990375"/>
            <a:ext cx="219566" cy="16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2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6917250" y="3770025"/>
            <a:ext cx="90770" cy="3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2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5835700" y="3695675"/>
            <a:ext cx="201050" cy="3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dirty="0"/>
              <a:t>3</a:t>
            </a:r>
          </a:p>
        </p:txBody>
      </p:sp>
      <p:sp>
        <p:nvSpPr>
          <p:cNvPr id="27" name="Shape 9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Freebase </a:t>
            </a:r>
            <a:r>
              <a:rPr lang="e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Graph: </a:t>
            </a:r>
            <a:r>
              <a:rPr lang="e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triangle weights </a:t>
            </a:r>
            <a:endParaRPr lang="e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Shape 96"/>
          <p:cNvSpPr/>
          <p:nvPr/>
        </p:nvSpPr>
        <p:spPr>
          <a:xfrm>
            <a:off x="218003" y="2993226"/>
            <a:ext cx="1373400" cy="616799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>
                <a:highlight>
                  <a:srgbClr val="F5F4DF"/>
                </a:highlight>
              </a:rPr>
              <a:t>Barack Obama</a:t>
            </a:r>
            <a:endParaRPr lang="en" sz="1000" dirty="0">
              <a:highlight>
                <a:srgbClr val="F5F4DF"/>
              </a:highlight>
            </a:endParaRPr>
          </a:p>
        </p:txBody>
      </p:sp>
      <p:cxnSp>
        <p:nvCxnSpPr>
          <p:cNvPr id="29" name="Straight Arrow Connector 28"/>
          <p:cNvCxnSpPr>
            <a:endCxn id="28" idx="6"/>
          </p:cNvCxnSpPr>
          <p:nvPr/>
        </p:nvCxnSpPr>
        <p:spPr>
          <a:xfrm flipH="1" flipV="1">
            <a:off x="1591403" y="3301626"/>
            <a:ext cx="1352297" cy="90349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hape 127"/>
          <p:cNvSpPr txBox="1"/>
          <p:nvPr/>
        </p:nvSpPr>
        <p:spPr>
          <a:xfrm>
            <a:off x="1782143" y="3083555"/>
            <a:ext cx="264532" cy="1798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000" dirty="0"/>
              <a:t>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689</Words>
  <Application>Microsoft Macintosh PowerPoint</Application>
  <PresentationFormat>如螢幕大小 (16:9)</PresentationFormat>
  <Paragraphs>209</Paragraphs>
  <Slides>22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6" baseType="lpstr">
      <vt:lpstr>Verdana</vt:lpstr>
      <vt:lpstr>Roboto</vt:lpstr>
      <vt:lpstr>Cambria Math</vt:lpstr>
      <vt:lpstr>material</vt:lpstr>
      <vt:lpstr>Trilingual Entity Discovery and Linking</vt:lpstr>
      <vt:lpstr>Outline</vt:lpstr>
      <vt:lpstr>Task Description</vt:lpstr>
      <vt:lpstr>Task Description</vt:lpstr>
      <vt:lpstr>System Architecture</vt:lpstr>
      <vt:lpstr>System Architecture</vt:lpstr>
      <vt:lpstr>Preparation</vt:lpstr>
      <vt:lpstr>Freebase Graph: directed edges</vt:lpstr>
      <vt:lpstr>Freebase Graph: triangle weights </vt:lpstr>
      <vt:lpstr>Processing Freebase: Semantic Signature</vt:lpstr>
      <vt:lpstr>Semantic Signature</vt:lpstr>
      <vt:lpstr>Semantic Signature: example</vt:lpstr>
      <vt:lpstr>Execution</vt:lpstr>
      <vt:lpstr>XML File Parsing</vt:lpstr>
      <vt:lpstr>Multilingual Candidate Extraction</vt:lpstr>
      <vt:lpstr>Entity Linking</vt:lpstr>
      <vt:lpstr>Semantic Interpretation Graph: example</vt:lpstr>
      <vt:lpstr>Entity Linking</vt:lpstr>
      <vt:lpstr>Experiments</vt:lpstr>
      <vt:lpstr>Results</vt:lpstr>
      <vt:lpstr>Analysis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Trilingual Entity Discovery and Linking</dc:title>
  <dc:creator>Max</dc:creator>
  <cp:lastModifiedBy>林佑蒼 林佑蒼</cp:lastModifiedBy>
  <cp:revision>210</cp:revision>
  <dcterms:modified xsi:type="dcterms:W3CDTF">2015-11-16T19:14:29Z</dcterms:modified>
</cp:coreProperties>
</file>