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  <p:sldMasterId id="2147486068" r:id="rId2"/>
    <p:sldMasterId id="2147486088" r:id="rId3"/>
    <p:sldMasterId id="2147486094" r:id="rId4"/>
    <p:sldMasterId id="2147486100" r:id="rId5"/>
    <p:sldMasterId id="2147486106" r:id="rId6"/>
    <p:sldMasterId id="2147486112" r:id="rId7"/>
    <p:sldMasterId id="2147486131" r:id="rId8"/>
    <p:sldMasterId id="2147486138" r:id="rId9"/>
    <p:sldMasterId id="2147486145" r:id="rId10"/>
    <p:sldMasterId id="2147486150" r:id="rId11"/>
    <p:sldMasterId id="2147486157" r:id="rId12"/>
    <p:sldMasterId id="2147486163" r:id="rId13"/>
    <p:sldMasterId id="2147486170" r:id="rId14"/>
    <p:sldMasterId id="2147486205" r:id="rId15"/>
    <p:sldMasterId id="2147486213" r:id="rId16"/>
    <p:sldMasterId id="2147486220" r:id="rId17"/>
    <p:sldMasterId id="2147486227" r:id="rId18"/>
    <p:sldMasterId id="2147486234" r:id="rId19"/>
    <p:sldMasterId id="2147486259" r:id="rId20"/>
  </p:sldMasterIdLst>
  <p:notesMasterIdLst>
    <p:notesMasterId r:id="rId48"/>
  </p:notesMasterIdLst>
  <p:handoutMasterIdLst>
    <p:handoutMasterId r:id="rId49"/>
  </p:handoutMasterIdLst>
  <p:sldIdLst>
    <p:sldId id="2080" r:id="rId21"/>
    <p:sldId id="2281" r:id="rId22"/>
    <p:sldId id="2282" r:id="rId23"/>
    <p:sldId id="2283" r:id="rId24"/>
    <p:sldId id="2284" r:id="rId25"/>
    <p:sldId id="2285" r:id="rId26"/>
    <p:sldId id="2286" r:id="rId27"/>
    <p:sldId id="2287" r:id="rId28"/>
    <p:sldId id="2288" r:id="rId29"/>
    <p:sldId id="2289" r:id="rId30"/>
    <p:sldId id="2290" r:id="rId31"/>
    <p:sldId id="2291" r:id="rId32"/>
    <p:sldId id="2292" r:id="rId33"/>
    <p:sldId id="2293" r:id="rId34"/>
    <p:sldId id="2294" r:id="rId35"/>
    <p:sldId id="2295" r:id="rId36"/>
    <p:sldId id="2263" r:id="rId37"/>
    <p:sldId id="2265" r:id="rId38"/>
    <p:sldId id="2266" r:id="rId39"/>
    <p:sldId id="2267" r:id="rId40"/>
    <p:sldId id="2272" r:id="rId41"/>
    <p:sldId id="2279" r:id="rId42"/>
    <p:sldId id="2280" r:id="rId43"/>
    <p:sldId id="2277" r:id="rId44"/>
    <p:sldId id="2269" r:id="rId45"/>
    <p:sldId id="2271" r:id="rId46"/>
    <p:sldId id="2276" r:id="rId47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65F8B"/>
    <a:srgbClr val="8E22E5"/>
    <a:srgbClr val="A3EC0E"/>
    <a:srgbClr val="E03F5E"/>
    <a:srgbClr val="FF6600"/>
    <a:srgbClr val="F6E6EA"/>
    <a:srgbClr val="FAE2F6"/>
    <a:srgbClr val="17098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10" autoAdjust="0"/>
  </p:normalViewPr>
  <p:slideViewPr>
    <p:cSldViewPr>
      <p:cViewPr>
        <p:scale>
          <a:sx n="75" d="100"/>
          <a:sy n="75" d="100"/>
        </p:scale>
        <p:origin x="-206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20.xml"/><Relationship Id="rId41" Type="http://schemas.openxmlformats.org/officeDocument/2006/relationships/slide" Target="slides/slide21.xml"/><Relationship Id="rId42" Type="http://schemas.openxmlformats.org/officeDocument/2006/relationships/slide" Target="slides/slide22.xml"/><Relationship Id="rId43" Type="http://schemas.openxmlformats.org/officeDocument/2006/relationships/slide" Target="slides/slide23.xml"/><Relationship Id="rId44" Type="http://schemas.openxmlformats.org/officeDocument/2006/relationships/slide" Target="slides/slide24.xml"/><Relationship Id="rId45" Type="http://schemas.openxmlformats.org/officeDocument/2006/relationships/slide" Target="slides/slide25.xml"/><Relationship Id="rId46" Type="http://schemas.openxmlformats.org/officeDocument/2006/relationships/slide" Target="slides/slide26.xml"/><Relationship Id="rId47" Type="http://schemas.openxmlformats.org/officeDocument/2006/relationships/slide" Target="slides/slide27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20" Type="http://schemas.openxmlformats.org/officeDocument/2006/relationships/slideMaster" Target="slideMasters/slideMaster20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fld id="{64980DCF-22FB-4A71-A88B-4541596103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62109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fld id="{850D7B56-F583-4F8D-978E-C3D0DAF7AD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60503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4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08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56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61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23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26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7B56-F583-4F8D-978E-C3D0DAF7ADCA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1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4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78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5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04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95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56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3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58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33F0-8E98-4F76-9132-5188D64ECCF6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831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98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461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757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184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19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46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848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354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F93D-2EE1-4FA9-8EE1-CC9339DBDD2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8716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19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51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90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266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7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A6DA4-2490-42F7-875B-5B98B1187D41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23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EA23-3DBA-402D-B121-8EA4129B6284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691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C560-2E64-4E78-A656-C0D40BA2220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965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15888"/>
            <a:ext cx="2286000" cy="628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705600" cy="628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8F26-DE3B-4FAD-8853-861E0DB5158B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24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8382000" cy="1295400"/>
          </a:xfrm>
        </p:spPr>
        <p:txBody>
          <a:bodyPr lIns="0" tIns="0" rIns="0" bIns="0" anchor="t"/>
          <a:lstStyle>
            <a:lvl1pPr>
              <a:defRPr sz="3600"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0200" y="3200400"/>
            <a:ext cx="3352800" cy="2286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charset="0"/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32261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/>
                <a:cs typeface="Palatino Linotyp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latino Linotype"/>
                <a:cs typeface="Palatino Linotype"/>
              </a:defRPr>
            </a:lvl1pPr>
            <a:lvl2pPr>
              <a:defRPr>
                <a:latin typeface="Palatino Linotype"/>
                <a:cs typeface="Palatino Linotype"/>
              </a:defRPr>
            </a:lvl2pPr>
            <a:lvl3pPr>
              <a:defRPr>
                <a:latin typeface="Palatino Linotype"/>
                <a:cs typeface="Palatino Linotype"/>
              </a:defRPr>
            </a:lvl3pPr>
            <a:lvl4pPr>
              <a:defRPr>
                <a:latin typeface="Palatino Linotype"/>
                <a:cs typeface="Palatino Linotype"/>
              </a:defRPr>
            </a:lvl4pPr>
            <a:lvl5pPr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27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2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3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8108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26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31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7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735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12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81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39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98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99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893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84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7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7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15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06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52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81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6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1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9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9102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31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44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11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8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627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70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7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80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6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F5B-1387-4322-AC14-DFE32EBC851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87520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46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047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612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0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66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1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76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6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2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40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108C4-9646-459D-A5F5-FA6603129464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9705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9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981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41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8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592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30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15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4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53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54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F003-B697-446A-AACB-6CB2B8F24DCB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3175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94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560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272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8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75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43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30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594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298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5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81075"/>
            <a:ext cx="4257675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981075"/>
            <a:ext cx="4257675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940B9-8C2A-4245-A0BF-E676382DCB99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310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722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39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56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727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717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4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96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98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74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7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177E-246C-44B4-8B5A-61DC591249E1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085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949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7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523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72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4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841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897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7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39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63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theme" Target="../theme/theme10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theme" Target="../theme/theme11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theme" Target="../theme/theme12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theme" Target="../theme/theme13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theme" Target="../theme/theme14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theme" Target="../theme/theme15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theme" Target="../theme/theme16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theme" Target="../theme/theme17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theme" Target="../theme/theme18.xml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theme" Target="../theme/theme19.xml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theme" Target="../theme/theme20.xml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theme" Target="../theme/theme6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theme" Target="../theme/theme7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theme" Target="../theme/theme8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theme" Target="../theme/theme9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3"/>
          <p:cNvCxnSpPr/>
          <p:nvPr userDrawn="1"/>
        </p:nvCxnSpPr>
        <p:spPr>
          <a:xfrm>
            <a:off x="152400" y="989013"/>
            <a:ext cx="8786813" cy="1587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152400" y="1065213"/>
            <a:ext cx="8786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8"/>
          <p:cNvCxnSpPr/>
          <p:nvPr userDrawn="1"/>
        </p:nvCxnSpPr>
        <p:spPr>
          <a:xfrm>
            <a:off x="152400" y="6551613"/>
            <a:ext cx="8786813" cy="1587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9"/>
          <p:cNvCxnSpPr/>
          <p:nvPr userDrawn="1"/>
        </p:nvCxnSpPr>
        <p:spPr>
          <a:xfrm>
            <a:off x="152400" y="6475413"/>
            <a:ext cx="8786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913" name="标题占位符 1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  <a:endParaRPr lang="zh-CN" altLang="en-US" smtClean="0"/>
          </a:p>
        </p:txBody>
      </p:sp>
      <p:sp>
        <p:nvSpPr>
          <p:cNvPr id="103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First Layer</a:t>
            </a:r>
            <a:endParaRPr lang="zh-CN" altLang="en-US" smtClean="0"/>
          </a:p>
          <a:p>
            <a:pPr lvl="1"/>
            <a:r>
              <a:rPr lang="en-US" altLang="zh-CN" smtClean="0"/>
              <a:t>Second Layer</a:t>
            </a:r>
            <a:endParaRPr lang="zh-CN" altLang="en-US" smtClean="0"/>
          </a:p>
          <a:p>
            <a:pPr lvl="2"/>
            <a:r>
              <a:rPr lang="en-US" altLang="zh-CN" smtClean="0"/>
              <a:t>Third Layer</a:t>
            </a:r>
          </a:p>
          <a:p>
            <a:pPr lvl="3"/>
            <a:r>
              <a:rPr lang="en-US" altLang="zh-CN" smtClean="0"/>
              <a:t>Fifth Layer</a:t>
            </a:r>
            <a:endParaRPr lang="zh-CN" altLang="en-US" smtClean="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7375" y="6569075"/>
            <a:ext cx="9366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ea typeface="SimSun" pitchFamily="2" charset="-122"/>
              </a:defRPr>
            </a:lvl1pPr>
          </a:lstStyle>
          <a:p>
            <a:pPr>
              <a:defRPr/>
            </a:pPr>
            <a:fld id="{FFBE09E0-EBCF-4D65-9395-E37D36C781DC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3" r:id="rId1"/>
    <p:sldLayoutId id="2147486064" r:id="rId2"/>
    <p:sldLayoutId id="2147486065" r:id="rId3"/>
    <p:sldLayoutId id="2147486066" r:id="rId4"/>
    <p:sldLayoutId id="2147486052" r:id="rId5"/>
    <p:sldLayoutId id="2147486053" r:id="rId6"/>
    <p:sldLayoutId id="2147486054" r:id="rId7"/>
    <p:sldLayoutId id="2147486055" r:id="rId8"/>
    <p:sldLayoutId id="2147486056" r:id="rId9"/>
    <p:sldLayoutId id="2147486057" r:id="rId10"/>
    <p:sldLayoutId id="2147486058" r:id="rId11"/>
    <p:sldLayoutId id="2147486059" r:id="rId12"/>
    <p:sldLayoutId id="2147486060" r:id="rId13"/>
    <p:sldLayoutId id="2147486061" r:id="rId14"/>
    <p:sldLayoutId id="214748606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70981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rgbClr val="12076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6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6" r:id="rId1"/>
    <p:sldLayoutId id="2147486147" r:id="rId2"/>
    <p:sldLayoutId id="2147486148" r:id="rId3"/>
    <p:sldLayoutId id="2147486149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3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1" r:id="rId1"/>
    <p:sldLayoutId id="2147486152" r:id="rId2"/>
    <p:sldLayoutId id="2147486153" r:id="rId3"/>
    <p:sldLayoutId id="2147486154" r:id="rId4"/>
    <p:sldLayoutId id="2147486155" r:id="rId5"/>
    <p:sldLayoutId id="214748615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6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8" r:id="rId1"/>
    <p:sldLayoutId id="2147486159" r:id="rId2"/>
    <p:sldLayoutId id="2147486160" r:id="rId3"/>
    <p:sldLayoutId id="2147486161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4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4" r:id="rId1"/>
    <p:sldLayoutId id="2147486165" r:id="rId2"/>
    <p:sldLayoutId id="2147486166" r:id="rId3"/>
    <p:sldLayoutId id="2147486167" r:id="rId4"/>
    <p:sldLayoutId id="2147486168" r:id="rId5"/>
    <p:sldLayoutId id="2147486169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1" r:id="rId1"/>
    <p:sldLayoutId id="2147486172" r:id="rId2"/>
    <p:sldLayoutId id="2147486173" r:id="rId3"/>
    <p:sldLayoutId id="2147486174" r:id="rId4"/>
    <p:sldLayoutId id="2147486175" r:id="rId5"/>
    <p:sldLayoutId id="214748617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6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6" r:id="rId1"/>
    <p:sldLayoutId id="2147486207" r:id="rId2"/>
    <p:sldLayoutId id="2147486208" r:id="rId3"/>
    <p:sldLayoutId id="2147486209" r:id="rId4"/>
    <p:sldLayoutId id="2147486210" r:id="rId5"/>
    <p:sldLayoutId id="2147486211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2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4" r:id="rId1"/>
    <p:sldLayoutId id="2147486215" r:id="rId2"/>
    <p:sldLayoutId id="2147486216" r:id="rId3"/>
    <p:sldLayoutId id="2147486217" r:id="rId4"/>
    <p:sldLayoutId id="2147486218" r:id="rId5"/>
    <p:sldLayoutId id="2147486219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7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1" r:id="rId1"/>
    <p:sldLayoutId id="2147486222" r:id="rId2"/>
    <p:sldLayoutId id="2147486223" r:id="rId3"/>
    <p:sldLayoutId id="2147486224" r:id="rId4"/>
    <p:sldLayoutId id="2147486225" r:id="rId5"/>
    <p:sldLayoutId id="214748622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5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8" r:id="rId1"/>
    <p:sldLayoutId id="2147486229" r:id="rId2"/>
    <p:sldLayoutId id="2147486230" r:id="rId3"/>
    <p:sldLayoutId id="2147486231" r:id="rId4"/>
    <p:sldLayoutId id="2147486232" r:id="rId5"/>
    <p:sldLayoutId id="2147486233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5" r:id="rId1"/>
    <p:sldLayoutId id="2147486236" r:id="rId2"/>
    <p:sldLayoutId id="2147486237" r:id="rId3"/>
    <p:sldLayoutId id="2147486238" r:id="rId4"/>
    <p:sldLayoutId id="2147486239" r:id="rId5"/>
    <p:sldLayoutId id="2147486240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1312863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286000"/>
            <a:ext cx="754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05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9" r:id="rId1"/>
    <p:sldLayoutId id="2147486266" r:id="rId2"/>
  </p:sldLayoutIdLst>
  <p:transition xmlns:p14="http://schemas.microsoft.com/office/powerpoint/2010/main"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9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0" r:id="rId1"/>
    <p:sldLayoutId id="2147486261" r:id="rId2"/>
    <p:sldLayoutId id="2147486262" r:id="rId3"/>
    <p:sldLayoutId id="2147486263" r:id="rId4"/>
    <p:sldLayoutId id="2147486264" r:id="rId5"/>
    <p:sldLayoutId id="2147486265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4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9" r:id="rId1"/>
    <p:sldLayoutId id="2147486090" r:id="rId2"/>
    <p:sldLayoutId id="2147486091" r:id="rId3"/>
    <p:sldLayoutId id="21474860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2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5" r:id="rId1"/>
    <p:sldLayoutId id="2147486096" r:id="rId2"/>
    <p:sldLayoutId id="2147486097" r:id="rId3"/>
    <p:sldLayoutId id="2147486098" r:id="rId4"/>
    <p:sldLayoutId id="2147486099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1" r:id="rId1"/>
    <p:sldLayoutId id="2147486102" r:id="rId2"/>
    <p:sldLayoutId id="2147486103" r:id="rId3"/>
    <p:sldLayoutId id="2147486104" r:id="rId4"/>
    <p:sldLayoutId id="2147486105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4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7" r:id="rId1"/>
    <p:sldLayoutId id="2147486108" r:id="rId2"/>
    <p:sldLayoutId id="2147486109" r:id="rId3"/>
    <p:sldLayoutId id="2147486110" r:id="rId4"/>
    <p:sldLayoutId id="2147486111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6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13" r:id="rId1"/>
    <p:sldLayoutId id="2147486114" r:id="rId2"/>
    <p:sldLayoutId id="2147486115" r:id="rId3"/>
    <p:sldLayoutId id="2147486116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1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2" r:id="rId1"/>
    <p:sldLayoutId id="2147486133" r:id="rId2"/>
    <p:sldLayoutId id="2147486134" r:id="rId3"/>
    <p:sldLayoutId id="2147486135" r:id="rId4"/>
    <p:sldLayoutId id="2147486136" r:id="rId5"/>
    <p:sldLayoutId id="214748613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3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9" r:id="rId1"/>
    <p:sldLayoutId id="2147486140" r:id="rId2"/>
    <p:sldLayoutId id="2147486141" r:id="rId3"/>
    <p:sldLayoutId id="2147486142" r:id="rId4"/>
    <p:sldLayoutId id="2147486143" r:id="rId5"/>
    <p:sldLayoutId id="2147486144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238" y="600043"/>
            <a:ext cx="8869362" cy="13811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/>
              <a:t>State-of-the-art Event Nugget Detection and Coreference</a:t>
            </a:r>
            <a:endParaRPr lang="en-US" sz="3200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22238" y="3726214"/>
            <a:ext cx="8914258" cy="153158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Yu Hong, Di Lu and </a:t>
            </a:r>
            <a:r>
              <a:rPr lang="en-US" sz="3200" dirty="0" err="1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Heng</a:t>
            </a:r>
            <a:r>
              <a:rPr lang="en-US" sz="3200" dirty="0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 </a:t>
            </a:r>
            <a:r>
              <a:rPr lang="en-US" sz="3200" dirty="0" err="1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Ji</a:t>
            </a:r>
            <a:endParaRPr lang="en-US" sz="3200" dirty="0" smtClean="0"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  <a:p>
            <a:pPr algn="ctr">
              <a:defRPr/>
            </a:pPr>
            <a:r>
              <a:rPr lang="en-US" altLang="en-US" sz="2200" dirty="0" err="1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jih@rpi.edu</a:t>
            </a:r>
            <a:r>
              <a:rPr lang="en-US" altLang="en-US" sz="2200" dirty="0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    </a:t>
            </a:r>
          </a:p>
          <a:p>
            <a:pPr algn="ctr">
              <a:defRPr/>
            </a:pPr>
            <a:r>
              <a:rPr lang="en-US" dirty="0" smtClean="0">
                <a:ea typeface="+mn-ea"/>
              </a:rPr>
              <a:t>Nov 17 2015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001139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8432157" cy="98072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Apply to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ugget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etection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2746056" y="3357921"/>
            <a:ext cx="9028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4520117" y="4178964"/>
            <a:ext cx="0" cy="843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769829" y="4147873"/>
            <a:ext cx="2027501" cy="341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231759" y="2676903"/>
            <a:ext cx="1546813" cy="45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Conceptualization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5595936" y="3357921"/>
            <a:ext cx="90282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5714191" y="5800179"/>
            <a:ext cx="90282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7436079" y="4305015"/>
            <a:ext cx="0" cy="751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5392413" y="2621752"/>
            <a:ext cx="1546813" cy="45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Conceptualization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61551" y="5086567"/>
            <a:ext cx="1546813" cy="45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Conceptualization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375320" y="4320113"/>
            <a:ext cx="1232959" cy="45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learning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557649" y="4351363"/>
            <a:ext cx="1232959" cy="45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Make a decision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15196" y="2039709"/>
            <a:ext cx="2081823" cy="4203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Training data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402492" y="2066178"/>
            <a:ext cx="2067173" cy="3938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data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2746056" y="5800179"/>
            <a:ext cx="9028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1656108" y="4178964"/>
            <a:ext cx="0" cy="751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2418108" y="5139710"/>
            <a:ext cx="1502098" cy="45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Conceptualization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0133" y="4305015"/>
            <a:ext cx="1232959" cy="45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learning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619398" y="2066178"/>
            <a:ext cx="2067173" cy="3938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Concept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086568"/>
              </p:ext>
            </p:extLst>
          </p:nvPr>
        </p:nvGraphicFramePr>
        <p:xfrm>
          <a:off x="1072389" y="2763561"/>
          <a:ext cx="1167438" cy="1188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67438"/>
              </a:tblGrid>
              <a:tr h="34290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Context </a:t>
                      </a:r>
                      <a:endParaRPr lang="zh-CN" altLang="en-US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altLang="zh-CN" sz="1600" i="1" dirty="0" smtClean="0">
                          <a:latin typeface="+mn-ea"/>
                          <a:ea typeface="+mn-ea"/>
                        </a:rPr>
                        <a:t>congress</a:t>
                      </a:r>
                    </a:p>
                    <a:p>
                      <a:r>
                        <a:rPr lang="en-US" altLang="zh-CN" sz="1600" i="1" dirty="0" smtClean="0">
                          <a:latin typeface="+mn-ea"/>
                          <a:ea typeface="+mn-ea"/>
                        </a:rPr>
                        <a:t>prevent</a:t>
                      </a:r>
                    </a:p>
                    <a:p>
                      <a:r>
                        <a:rPr lang="en-US" altLang="zh-CN" sz="1600" i="1" dirty="0" smtClean="0">
                          <a:latin typeface="+mn-ea"/>
                          <a:ea typeface="+mn-ea"/>
                        </a:rPr>
                        <a:t>tradition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12864"/>
              </p:ext>
            </p:extLst>
          </p:nvPr>
        </p:nvGraphicFramePr>
        <p:xfrm>
          <a:off x="769829" y="5327739"/>
          <a:ext cx="1752599" cy="944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52599"/>
              </a:tblGrid>
              <a:tr h="34290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Nugget </a:t>
                      </a:r>
                      <a:endParaRPr lang="zh-CN" altLang="en-US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altLang="zh-CN" sz="1600" i="1" dirty="0" smtClean="0">
                          <a:latin typeface="+mn-ea"/>
                          <a:ea typeface="+mn-ea"/>
                        </a:rPr>
                        <a:t>prison</a:t>
                      </a:r>
                    </a:p>
                    <a:p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Type: </a:t>
                      </a:r>
                      <a:r>
                        <a:rPr lang="en-US" altLang="zh-CN" sz="1600" b="1" dirty="0" smtClean="0">
                          <a:latin typeface="+mn-ea"/>
                          <a:ea typeface="+mn-ea"/>
                        </a:rPr>
                        <a:t>Arrest-jail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11244"/>
              </p:ext>
            </p:extLst>
          </p:nvPr>
        </p:nvGraphicFramePr>
        <p:xfrm>
          <a:off x="3731979" y="5334000"/>
          <a:ext cx="1863957" cy="944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63957"/>
              </a:tblGrid>
              <a:tr h="34290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Semantics </a:t>
                      </a:r>
                      <a:endParaRPr lang="zh-CN" altLang="en-US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altLang="zh-CN" sz="1600" dirty="0" err="1" smtClean="0">
                          <a:latin typeface="+mn-ea"/>
                          <a:ea typeface="+mn-ea"/>
                        </a:rPr>
                        <a:t>Being_incarcerated</a:t>
                      </a:r>
                      <a:endParaRPr lang="en-US" altLang="zh-CN" sz="16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Type: </a:t>
                      </a:r>
                      <a:r>
                        <a:rPr lang="en-US" altLang="zh-CN" sz="1600" b="1" dirty="0" smtClean="0">
                          <a:latin typeface="+mn-ea"/>
                          <a:ea typeface="+mn-ea"/>
                        </a:rPr>
                        <a:t>Arrest-jail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364704"/>
              </p:ext>
            </p:extLst>
          </p:nvPr>
        </p:nvGraphicFramePr>
        <p:xfrm>
          <a:off x="3713508" y="2743200"/>
          <a:ext cx="1882427" cy="1188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82427"/>
              </a:tblGrid>
              <a:tr h="34290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Semantics </a:t>
                      </a:r>
                      <a:endParaRPr lang="zh-CN" altLang="en-US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Leadership</a:t>
                      </a:r>
                    </a:p>
                    <a:p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Preventing</a:t>
                      </a:r>
                    </a:p>
                    <a:p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Custom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583208"/>
              </p:ext>
            </p:extLst>
          </p:nvPr>
        </p:nvGraphicFramePr>
        <p:xfrm>
          <a:off x="6973930" y="2763561"/>
          <a:ext cx="1167438" cy="1188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67438"/>
              </a:tblGrid>
              <a:tr h="34290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Context </a:t>
                      </a:r>
                      <a:endParaRPr lang="zh-CN" altLang="en-US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altLang="zh-CN" sz="1600" i="1" dirty="0" smtClean="0">
                          <a:latin typeface="+mn-ea"/>
                          <a:ea typeface="+mn-ea"/>
                        </a:rPr>
                        <a:t>legislator</a:t>
                      </a:r>
                    </a:p>
                    <a:p>
                      <a:r>
                        <a:rPr lang="en-US" altLang="zh-CN" sz="1600" i="1" dirty="0" smtClean="0">
                          <a:latin typeface="+mn-ea"/>
                          <a:ea typeface="+mn-ea"/>
                        </a:rPr>
                        <a:t>avid</a:t>
                      </a:r>
                    </a:p>
                    <a:p>
                      <a:r>
                        <a:rPr lang="en-US" altLang="zh-CN" sz="1600" i="1" dirty="0" smtClean="0">
                          <a:latin typeface="+mn-ea"/>
                          <a:ea typeface="+mn-ea"/>
                        </a:rPr>
                        <a:t>often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70902"/>
              </p:ext>
            </p:extLst>
          </p:nvPr>
        </p:nvGraphicFramePr>
        <p:xfrm>
          <a:off x="6671370" y="5327739"/>
          <a:ext cx="1752599" cy="944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52599"/>
              </a:tblGrid>
              <a:tr h="34290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Nugget </a:t>
                      </a:r>
                      <a:endParaRPr lang="zh-CN" altLang="en-US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jail</a:t>
                      </a:r>
                    </a:p>
                    <a:p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Type: </a:t>
                      </a:r>
                      <a:r>
                        <a:rPr lang="en-US" altLang="zh-CN" sz="1600" b="1" dirty="0" smtClean="0">
                          <a:latin typeface="+mn-ea"/>
                          <a:ea typeface="+mn-ea"/>
                        </a:rPr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矩形 45"/>
          <p:cNvSpPr/>
          <p:nvPr/>
        </p:nvSpPr>
        <p:spPr>
          <a:xfrm>
            <a:off x="6165604" y="1120729"/>
            <a:ext cx="2819400" cy="402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US" sz="1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legislators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in corruption scandals </a:t>
            </a:r>
            <a:r>
              <a:rPr lang="en-US" sz="1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often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1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avoid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[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jail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]. </a:t>
            </a:r>
            <a:endParaRPr lang="en-US" sz="1800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94189" y="1214416"/>
            <a:ext cx="3962400" cy="426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Congress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has a </a:t>
            </a:r>
            <a:r>
              <a:rPr lang="en-US" sz="1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tradition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1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of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1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preventing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its own members convicted of crimes </a:t>
            </a:r>
            <a:r>
              <a:rPr lang="en-US" sz="1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from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ever going to [prison]. </a:t>
            </a:r>
            <a:endParaRPr lang="en-US" sz="1800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2265254" y="4008030"/>
            <a:ext cx="2078146" cy="1131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H="1">
            <a:off x="4729848" y="4016323"/>
            <a:ext cx="2203357" cy="1123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82529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8432157" cy="98072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Concept based Transfer Learning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457200" y="885846"/>
            <a:ext cx="7841848" cy="1020676"/>
          </a:xfrm>
        </p:spPr>
        <p:txBody>
          <a:bodyPr/>
          <a:lstStyle/>
          <a:p>
            <a:r>
              <a:rPr lang="en-US" b="1" dirty="0" smtClean="0"/>
              <a:t>In practice</a:t>
            </a:r>
            <a:endParaRPr lang="en-US" b="1" dirty="0"/>
          </a:p>
          <a:p>
            <a:pPr marL="400050" lvl="1" indent="0">
              <a:buNone/>
            </a:pPr>
            <a:r>
              <a:rPr lang="en-US" dirty="0"/>
              <a:t>  </a:t>
            </a:r>
            <a:r>
              <a:rPr lang="en-US" dirty="0" smtClean="0"/>
              <a:t>-Translate all tokens into semantic frames, in either training data or test.</a:t>
            </a:r>
          </a:p>
        </p:txBody>
      </p:sp>
      <p:sp>
        <p:nvSpPr>
          <p:cNvPr id="29" name="矩形 28"/>
          <p:cNvSpPr/>
          <p:nvPr/>
        </p:nvSpPr>
        <p:spPr>
          <a:xfrm>
            <a:off x="3312737" y="5716738"/>
            <a:ext cx="2109351" cy="4554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Training data</a:t>
            </a:r>
            <a:endParaRPr lang="en-US" sz="2200" i="1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323448" y="2262894"/>
            <a:ext cx="2109351" cy="4554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Test data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640803" y="3744802"/>
            <a:ext cx="1453220" cy="8913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Classifier</a:t>
            </a:r>
            <a:endParaRPr lang="en-US" sz="2200" i="1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131730" y="2936301"/>
            <a:ext cx="2514600" cy="4154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Conceptualization</a:t>
            </a:r>
            <a:endParaRPr lang="en-US" sz="2200" i="1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110113" y="5029200"/>
            <a:ext cx="2514600" cy="4154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Conceptualization</a:t>
            </a:r>
            <a:endParaRPr lang="en-US" sz="2200" i="1" dirty="0">
              <a:solidFill>
                <a:schemeClr val="tx1"/>
              </a:solidFill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4389030" y="2699490"/>
            <a:ext cx="0" cy="236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4378222" y="3352800"/>
            <a:ext cx="0" cy="392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4367413" y="4636155"/>
            <a:ext cx="0" cy="39304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4367413" y="5444656"/>
            <a:ext cx="0" cy="27034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78686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8432157" cy="98072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Negative impact of ambiguous nuggets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457200" y="1124745"/>
            <a:ext cx="8763000" cy="2637028"/>
          </a:xfrm>
        </p:spPr>
        <p:txBody>
          <a:bodyPr/>
          <a:lstStyle/>
          <a:p>
            <a:r>
              <a:rPr lang="en-US" dirty="0" smtClean="0"/>
              <a:t>Ambiguous nuggets </a:t>
            </a:r>
            <a:r>
              <a:rPr lang="en-US" b="1" dirty="0" smtClean="0"/>
              <a:t>triggering multiple</a:t>
            </a:r>
            <a:r>
              <a:rPr lang="en-US" dirty="0" smtClean="0"/>
              <a:t> event </a:t>
            </a:r>
            <a:r>
              <a:rPr lang="en-US" b="1" dirty="0" smtClean="0"/>
              <a:t>types</a:t>
            </a:r>
            <a:endParaRPr lang="en-US" b="1" dirty="0"/>
          </a:p>
          <a:p>
            <a:pPr marL="400050" lvl="1" indent="0">
              <a:buNone/>
            </a:pPr>
            <a:r>
              <a:rPr lang="en-US" dirty="0"/>
              <a:t>  </a:t>
            </a:r>
            <a:r>
              <a:rPr lang="en-US" dirty="0" smtClean="0"/>
              <a:t>-</a:t>
            </a:r>
            <a:r>
              <a:rPr lang="en-US" sz="2600" dirty="0" smtClean="0"/>
              <a:t>Misleading the learning process.</a:t>
            </a:r>
            <a:endParaRPr lang="en-US" altLang="zh-CN" sz="2600" b="1" dirty="0"/>
          </a:p>
          <a:p>
            <a:pPr marL="400050" lvl="1" indent="0">
              <a:buNone/>
            </a:pPr>
            <a:r>
              <a:rPr lang="en-US" altLang="zh-CN" sz="2600" dirty="0"/>
              <a:t>  </a:t>
            </a:r>
            <a:r>
              <a:rPr lang="en-US" altLang="zh-CN" sz="2600" dirty="0" smtClean="0"/>
              <a:t>-Causing errors in practice.</a:t>
            </a:r>
          </a:p>
          <a:p>
            <a:pPr lvl="3" indent="-342900"/>
            <a:r>
              <a:rPr lang="en-US" altLang="zh-CN" sz="2400" dirty="0" smtClean="0">
                <a:solidFill>
                  <a:schemeClr val="tx1"/>
                </a:solidFill>
              </a:rPr>
              <a:t>E.g., the nugget “</a:t>
            </a:r>
            <a:r>
              <a:rPr lang="en-US" altLang="zh-CN" sz="2400" i="1" dirty="0" smtClean="0">
                <a:solidFill>
                  <a:schemeClr val="tx1"/>
                </a:solidFill>
              </a:rPr>
              <a:t>strike</a:t>
            </a:r>
            <a:r>
              <a:rPr lang="en-US" altLang="zh-CN" sz="2400" dirty="0" smtClean="0">
                <a:solidFill>
                  <a:schemeClr val="tx1"/>
                </a:solidFill>
              </a:rPr>
              <a:t>”</a:t>
            </a:r>
          </a:p>
          <a:p>
            <a:pPr lvl="4" indent="-342900"/>
            <a:r>
              <a:rPr lang="en-US" altLang="zh-CN" sz="2200" dirty="0" smtClean="0">
                <a:solidFill>
                  <a:schemeClr val="tx1"/>
                </a:solidFill>
              </a:rPr>
              <a:t>Sense 1:</a:t>
            </a:r>
            <a:r>
              <a:rPr lang="en-US" altLang="zh-CN" sz="2200" dirty="0" smtClean="0"/>
              <a:t> </a:t>
            </a:r>
            <a:r>
              <a:rPr lang="en-US" altLang="zh-CN" sz="2200" i="1" dirty="0" smtClean="0"/>
              <a:t>hit in a forceful way </a:t>
            </a:r>
            <a:r>
              <a:rPr lang="en-US" altLang="zh-CN" sz="2200" dirty="0" smtClean="0">
                <a:solidFill>
                  <a:schemeClr val="tx1"/>
                </a:solidFill>
              </a:rPr>
              <a:t>(</a:t>
            </a:r>
            <a:r>
              <a:rPr lang="en-US" altLang="zh-CN" sz="2200" b="1" i="1" u="sng" dirty="0"/>
              <a:t>Attack</a:t>
            </a:r>
            <a:r>
              <a:rPr lang="en-US" altLang="zh-CN" sz="2200" dirty="0"/>
              <a:t> events)</a:t>
            </a:r>
            <a:endParaRPr lang="en-US" altLang="zh-CN" sz="2200" dirty="0" smtClean="0">
              <a:solidFill>
                <a:schemeClr val="tx1"/>
              </a:solidFill>
            </a:endParaRPr>
          </a:p>
          <a:p>
            <a:pPr lvl="4" indent="-342900"/>
            <a:r>
              <a:rPr lang="en-US" altLang="zh-CN" sz="2200" dirty="0" smtClean="0">
                <a:solidFill>
                  <a:schemeClr val="tx1"/>
                </a:solidFill>
              </a:rPr>
              <a:t>Sense 2: </a:t>
            </a:r>
            <a:r>
              <a:rPr lang="en-US" altLang="zh-CN" sz="2200" i="1" dirty="0" smtClean="0"/>
              <a:t>stop work in order to force an employer to comply with demands </a:t>
            </a:r>
            <a:r>
              <a:rPr lang="en-US" altLang="zh-CN" sz="2200" dirty="0" smtClean="0">
                <a:solidFill>
                  <a:schemeClr val="tx1"/>
                </a:solidFill>
              </a:rPr>
              <a:t>(</a:t>
            </a:r>
            <a:r>
              <a:rPr lang="en-US" altLang="zh-CN" sz="2200" b="1" i="1" u="sng" dirty="0"/>
              <a:t>Demonstrate</a:t>
            </a:r>
            <a:r>
              <a:rPr lang="en-US" altLang="zh-CN" sz="2200" dirty="0"/>
              <a:t> </a:t>
            </a:r>
            <a:r>
              <a:rPr lang="en-US" altLang="zh-CN" sz="2200" dirty="0" smtClean="0"/>
              <a:t>events</a:t>
            </a:r>
            <a:r>
              <a:rPr lang="en-US" altLang="zh-CN" sz="2200" dirty="0" smtClean="0">
                <a:solidFill>
                  <a:schemeClr val="tx1"/>
                </a:solidFill>
              </a:rPr>
              <a:t>)</a:t>
            </a:r>
            <a:endParaRPr lang="en-US" altLang="zh-CN" sz="22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24000" y="6137744"/>
            <a:ext cx="5822628" cy="41545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Distribution of “strike” nuggets in training data</a:t>
            </a:r>
            <a:endParaRPr lang="en-US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108325"/>
              </p:ext>
            </p:extLst>
          </p:nvPr>
        </p:nvGraphicFramePr>
        <p:xfrm>
          <a:off x="1981200" y="4709160"/>
          <a:ext cx="4953000" cy="146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51000"/>
                <a:gridCol w="1651000"/>
                <a:gridCol w="1651000"/>
              </a:tblGrid>
              <a:tr h="36195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Nugget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Probability</a:t>
                      </a:r>
                      <a:endParaRPr lang="zh-CN" altLang="en-US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strike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Demonstrate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0.6364</a:t>
                      </a:r>
                      <a:endParaRPr lang="zh-CN" altLang="en-US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strike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Attack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0.2727</a:t>
                      </a:r>
                      <a:endParaRPr lang="zh-CN" altLang="en-US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strike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Null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0.0909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96677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8432157" cy="98072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Topic-event relation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457200" y="1124745"/>
            <a:ext cx="8001000" cy="2637028"/>
          </a:xfrm>
        </p:spPr>
        <p:txBody>
          <a:bodyPr/>
          <a:lstStyle/>
          <a:p>
            <a:r>
              <a:rPr lang="en-US" b="1" dirty="0" smtClean="0"/>
              <a:t>Topic is able to reveal word sense</a:t>
            </a:r>
            <a:endParaRPr lang="en-US" b="1" dirty="0"/>
          </a:p>
          <a:p>
            <a:pPr marL="400050" lvl="1" indent="0">
              <a:buNone/>
            </a:pPr>
            <a:r>
              <a:rPr lang="en-US" dirty="0"/>
              <a:t>  </a:t>
            </a:r>
            <a:r>
              <a:rPr lang="en-US" dirty="0" smtClean="0"/>
              <a:t>-</a:t>
            </a:r>
            <a:r>
              <a:rPr lang="en-US" altLang="zh-CN" sz="2600" dirty="0"/>
              <a:t>E.g., </a:t>
            </a:r>
            <a:r>
              <a:rPr lang="en-US" altLang="zh-CN" sz="2600" dirty="0" smtClean="0"/>
              <a:t>“</a:t>
            </a:r>
            <a:r>
              <a:rPr lang="en-US" altLang="zh-CN" sz="2600" i="1" dirty="0"/>
              <a:t>strike</a:t>
            </a:r>
            <a:r>
              <a:rPr lang="en-US" altLang="zh-CN" sz="2600" dirty="0"/>
              <a:t>”</a:t>
            </a:r>
          </a:p>
          <a:p>
            <a:pPr lvl="2" indent="-342900"/>
            <a:r>
              <a:rPr lang="en-US" altLang="zh-CN" dirty="0" smtClean="0">
                <a:solidFill>
                  <a:schemeClr val="tx1"/>
                </a:solidFill>
              </a:rPr>
              <a:t>In topic “</a:t>
            </a:r>
            <a:r>
              <a:rPr lang="en-US" altLang="zh-CN" i="1" dirty="0" smtClean="0">
                <a:solidFill>
                  <a:schemeClr val="tx1"/>
                </a:solidFill>
              </a:rPr>
              <a:t>Libyan civil war</a:t>
            </a:r>
            <a:r>
              <a:rPr lang="en-US" altLang="zh-CN" dirty="0" smtClean="0">
                <a:solidFill>
                  <a:schemeClr val="tx1"/>
                </a:solidFill>
              </a:rPr>
              <a:t>”</a:t>
            </a:r>
          </a:p>
          <a:p>
            <a:pPr lvl="3" indent="-342900"/>
            <a:r>
              <a:rPr lang="en-US" altLang="zh-CN" sz="2200" dirty="0" smtClean="0">
                <a:solidFill>
                  <a:schemeClr val="tx1"/>
                </a:solidFill>
              </a:rPr>
              <a:t>Sense: </a:t>
            </a:r>
            <a:r>
              <a:rPr lang="en-US" altLang="zh-CN" sz="2200" i="1" dirty="0"/>
              <a:t>hit in a forceful way </a:t>
            </a:r>
            <a:r>
              <a:rPr lang="en-US" altLang="zh-CN" sz="2200" dirty="0" smtClean="0">
                <a:solidFill>
                  <a:schemeClr val="tx1"/>
                </a:solidFill>
              </a:rPr>
              <a:t>(e.g., </a:t>
            </a:r>
            <a:r>
              <a:rPr lang="en-US" altLang="zh-CN" sz="2200" i="1" dirty="0" smtClean="0">
                <a:solidFill>
                  <a:schemeClr val="tx1"/>
                </a:solidFill>
              </a:rPr>
              <a:t>air strike</a:t>
            </a:r>
            <a:r>
              <a:rPr lang="en-US" altLang="zh-CN" sz="2200" dirty="0" smtClean="0">
                <a:solidFill>
                  <a:schemeClr val="tx1"/>
                </a:solidFill>
              </a:rPr>
              <a:t>)</a:t>
            </a:r>
          </a:p>
          <a:p>
            <a:pPr lvl="2" indent="-342900"/>
            <a:r>
              <a:rPr lang="en-US" altLang="zh-CN" dirty="0" smtClean="0">
                <a:solidFill>
                  <a:schemeClr val="tx1"/>
                </a:solidFill>
              </a:rPr>
              <a:t>In topic “</a:t>
            </a:r>
            <a:r>
              <a:rPr lang="en-US" altLang="zh-CN" i="1" dirty="0" smtClean="0">
                <a:solidFill>
                  <a:schemeClr val="tx1"/>
                </a:solidFill>
              </a:rPr>
              <a:t>Protest over police violence</a:t>
            </a:r>
            <a:r>
              <a:rPr lang="en-US" altLang="zh-CN" dirty="0" smtClean="0">
                <a:solidFill>
                  <a:schemeClr val="tx1"/>
                </a:solidFill>
              </a:rPr>
              <a:t>”</a:t>
            </a:r>
          </a:p>
          <a:p>
            <a:pPr lvl="3" indent="-342900"/>
            <a:r>
              <a:rPr lang="en-US" altLang="zh-CN" sz="2200" dirty="0" smtClean="0">
                <a:solidFill>
                  <a:schemeClr val="tx1"/>
                </a:solidFill>
              </a:rPr>
              <a:t>Sense 2: </a:t>
            </a:r>
            <a:r>
              <a:rPr lang="en-US" altLang="zh-CN" sz="2200" i="1" dirty="0"/>
              <a:t>stop work in order to force an employer to comply with demands </a:t>
            </a:r>
            <a:r>
              <a:rPr lang="en-US" altLang="zh-CN" sz="2200" dirty="0" smtClean="0">
                <a:solidFill>
                  <a:schemeClr val="tx1"/>
                </a:solidFill>
              </a:rPr>
              <a:t>(e.g., </a:t>
            </a:r>
            <a:r>
              <a:rPr lang="en-US" altLang="zh-CN" sz="2200" i="1" dirty="0" smtClean="0">
                <a:solidFill>
                  <a:schemeClr val="tx1"/>
                </a:solidFill>
              </a:rPr>
              <a:t>general strike</a:t>
            </a:r>
            <a:r>
              <a:rPr lang="en-US" altLang="zh-CN" sz="2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zh-CN" b="1" dirty="0" smtClean="0"/>
              <a:t>Key problem</a:t>
            </a:r>
            <a:endParaRPr lang="en-US" altLang="zh-CN" b="1" dirty="0"/>
          </a:p>
          <a:p>
            <a:pPr marL="400050" lvl="1" indent="0">
              <a:buNone/>
            </a:pPr>
            <a:r>
              <a:rPr lang="en-US" altLang="zh-CN" dirty="0"/>
              <a:t>  </a:t>
            </a:r>
            <a:r>
              <a:rPr lang="en-US" altLang="zh-CN" dirty="0" smtClean="0"/>
              <a:t>-</a:t>
            </a:r>
            <a:r>
              <a:rPr lang="en-US" altLang="zh-CN" sz="2600" dirty="0" smtClean="0"/>
              <a:t>Measure the weight of topic-event relations</a:t>
            </a:r>
            <a:endParaRPr lang="en-US" altLang="zh-CN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2401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8432157" cy="98072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Topic-event relation weighting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457200" y="1124745"/>
            <a:ext cx="8310282" cy="2637028"/>
          </a:xfrm>
        </p:spPr>
        <p:txBody>
          <a:bodyPr/>
          <a:lstStyle/>
          <a:p>
            <a:r>
              <a:rPr lang="en-US" dirty="0" smtClean="0"/>
              <a:t>What topic should be taken into consideration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</a:t>
            </a:r>
            <a:r>
              <a:rPr lang="en-US" dirty="0" smtClean="0"/>
              <a:t>-D</a:t>
            </a:r>
            <a:r>
              <a:rPr lang="en-US" altLang="zh-CN" sz="2600" dirty="0" smtClean="0">
                <a:solidFill>
                  <a:schemeClr val="tx1"/>
                </a:solidFill>
              </a:rPr>
              <a:t>ocument in which the target nugget occurs</a:t>
            </a:r>
            <a:endParaRPr lang="en-US" altLang="zh-CN" dirty="0"/>
          </a:p>
          <a:p>
            <a:pPr marL="400050" lvl="1" indent="0">
              <a:buNone/>
            </a:pPr>
            <a:r>
              <a:rPr lang="en-US" altLang="zh-CN" dirty="0"/>
              <a:t>  </a:t>
            </a:r>
            <a:r>
              <a:rPr lang="en-US" altLang="zh-CN" dirty="0" smtClean="0"/>
              <a:t>-Topic of such a document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lvl="2" indent="-342900"/>
            <a:r>
              <a:rPr lang="en-US" altLang="zh-CN" dirty="0" smtClean="0">
                <a:solidFill>
                  <a:schemeClr val="tx1"/>
                </a:solidFill>
              </a:rPr>
              <a:t>Key words</a:t>
            </a:r>
          </a:p>
          <a:p>
            <a:pPr marL="0" indent="0">
              <a:buNone/>
            </a:pPr>
            <a:r>
              <a:rPr lang="en-US" altLang="zh-CN" dirty="0" smtClean="0"/>
              <a:t>-Given a candidate type of the target nugget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3215464" y="4310943"/>
            <a:ext cx="2109351" cy="4554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Related docs</a:t>
            </a:r>
            <a:endParaRPr lang="en-US" sz="2200" i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14955" y="3554202"/>
            <a:ext cx="2462246" cy="4554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External doc set</a:t>
            </a:r>
            <a:endParaRPr lang="en-US" sz="2200" i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02132" y="3653116"/>
            <a:ext cx="1536013" cy="3350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IR model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45126" y="3572758"/>
            <a:ext cx="990600" cy="41545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topic</a:t>
            </a:r>
            <a:endParaRPr lang="en-US" sz="2200" i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53719" y="5108831"/>
            <a:ext cx="2856694" cy="4154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Probabilistic model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4270138" y="3988214"/>
            <a:ext cx="0" cy="40341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259628" y="4742639"/>
            <a:ext cx="0" cy="34443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2828364" y="3780486"/>
            <a:ext cx="60063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5100900" y="3780486"/>
            <a:ext cx="600635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676400" y="3971573"/>
            <a:ext cx="1109181" cy="2614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Key words 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31049" y="3935234"/>
            <a:ext cx="1783977" cy="2614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Key words 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4655" y="5129327"/>
            <a:ext cx="2070847" cy="41545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Target nugget &amp; type</a:t>
            </a:r>
            <a:endParaRPr lang="en-US" sz="2200" i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2147047" y="5376204"/>
            <a:ext cx="60063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4263503" y="5600574"/>
            <a:ext cx="0" cy="34443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000435" y="5976146"/>
            <a:ext cx="2518386" cy="41545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Relation weight</a:t>
            </a:r>
            <a:endParaRPr lang="en-US" sz="2200" i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370131" y="5114687"/>
            <a:ext cx="2469069" cy="41545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i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Weak nugget detection results</a:t>
            </a:r>
            <a:endParaRPr lang="en-US" sz="2200" i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5791200" y="5337055"/>
            <a:ext cx="600635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3022873" y="6290144"/>
            <a:ext cx="2518386" cy="41545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p(</a:t>
            </a:r>
            <a:r>
              <a:rPr lang="en-US" sz="2200" i="1" dirty="0" err="1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type|topic</a:t>
            </a:r>
            <a:r>
              <a:rPr lang="en-US" sz="2200" i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)</a:t>
            </a:r>
            <a:endParaRPr lang="en-US" sz="2200" i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0094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8432157" cy="98072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Propagation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457200" y="1124745"/>
            <a:ext cx="8310282" cy="2637028"/>
          </a:xfrm>
        </p:spPr>
        <p:txBody>
          <a:bodyPr/>
          <a:lstStyle/>
          <a:p>
            <a:r>
              <a:rPr lang="en-US" dirty="0" smtClean="0"/>
              <a:t>Event type classification in a test document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  - </a:t>
            </a:r>
            <a:r>
              <a:rPr lang="en-US" altLang="zh-CN" sz="2600" dirty="0" err="1" smtClean="0">
                <a:latin typeface="Dotum" panose="020B0600000101010101" pitchFamily="34" charset="-127"/>
                <a:ea typeface="Dotum" panose="020B0600000101010101" pitchFamily="34" charset="-127"/>
              </a:rPr>
              <a:t>arg</a:t>
            </a:r>
            <a:r>
              <a:rPr lang="en-US" altLang="zh-CN" sz="2600" dirty="0" smtClean="0">
                <a:latin typeface="Dotum" panose="020B0600000101010101" pitchFamily="34" charset="-127"/>
                <a:ea typeface="Dotum" panose="020B0600000101010101" pitchFamily="34" charset="-127"/>
              </a:rPr>
              <a:t> max </a:t>
            </a:r>
            <a:r>
              <a:rPr lang="en-US" altLang="zh-CN" sz="2600" i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p(</a:t>
            </a:r>
            <a:r>
              <a:rPr lang="en-US" altLang="zh-CN" sz="2600" i="1" dirty="0" err="1" smtClean="0">
                <a:latin typeface="Dotum" panose="020B0600000101010101" pitchFamily="34" charset="-127"/>
                <a:ea typeface="Dotum" panose="020B0600000101010101" pitchFamily="34" charset="-127"/>
              </a:rPr>
              <a:t>type|topic</a:t>
            </a:r>
            <a:r>
              <a:rPr lang="en-US" altLang="zh-CN" sz="2600" i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)</a:t>
            </a:r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/>
              <a:t>Propagation</a:t>
            </a:r>
            <a:endParaRPr lang="en-US" altLang="zh-CN" dirty="0"/>
          </a:p>
          <a:p>
            <a:pPr marL="400050" lvl="1" indent="0">
              <a:buNone/>
            </a:pPr>
            <a:r>
              <a:rPr lang="en-US" altLang="zh-CN" dirty="0"/>
              <a:t>  - </a:t>
            </a:r>
            <a:r>
              <a:rPr lang="en-US" altLang="zh-CN" sz="2600" dirty="0" smtClean="0"/>
              <a:t>All the mentions of the target nugget in a test document will be assigned the same event type</a:t>
            </a:r>
            <a:endParaRPr lang="en-US" altLang="zh-CN" sz="2600" dirty="0"/>
          </a:p>
          <a:p>
            <a:pPr marL="400050" lvl="1" indent="0">
              <a:buNone/>
            </a:pPr>
            <a:r>
              <a:rPr lang="en-US" altLang="zh-CN" dirty="0"/>
              <a:t>  - </a:t>
            </a:r>
            <a:r>
              <a:rPr lang="en-US" altLang="zh-CN" dirty="0" smtClean="0"/>
              <a:t>rules</a:t>
            </a:r>
          </a:p>
          <a:p>
            <a:pPr lvl="2" indent="-342900"/>
            <a:r>
              <a:rPr lang="en-US" altLang="zh-CN" sz="2200" dirty="0" err="1" smtClean="0"/>
              <a:t>type_x</a:t>
            </a:r>
            <a:r>
              <a:rPr lang="en-US" altLang="zh-CN" sz="2200" dirty="0" smtClean="0"/>
              <a:t>, if </a:t>
            </a:r>
            <a:r>
              <a:rPr lang="en-US" altLang="zh-CN" sz="2200" dirty="0" err="1">
                <a:latin typeface="Dotum" panose="020B0600000101010101" pitchFamily="34" charset="-127"/>
                <a:ea typeface="Dotum" panose="020B0600000101010101" pitchFamily="34" charset="-127"/>
              </a:rPr>
              <a:t>arg</a:t>
            </a:r>
            <a:r>
              <a:rPr lang="en-US" altLang="zh-CN" sz="2200" dirty="0">
                <a:latin typeface="Dotum" panose="020B0600000101010101" pitchFamily="34" charset="-127"/>
                <a:ea typeface="Dotum" panose="020B0600000101010101" pitchFamily="34" charset="-127"/>
              </a:rPr>
              <a:t> max </a:t>
            </a:r>
            <a:r>
              <a:rPr lang="en-US" altLang="zh-CN" sz="2200" i="1" dirty="0">
                <a:latin typeface="Dotum" panose="020B0600000101010101" pitchFamily="34" charset="-127"/>
                <a:ea typeface="Dotum" panose="020B0600000101010101" pitchFamily="34" charset="-127"/>
              </a:rPr>
              <a:t>p(</a:t>
            </a:r>
            <a:r>
              <a:rPr lang="en-US" altLang="zh-CN" sz="2200" i="1" dirty="0" err="1">
                <a:latin typeface="Dotum" panose="020B0600000101010101" pitchFamily="34" charset="-127"/>
                <a:ea typeface="Dotum" panose="020B0600000101010101" pitchFamily="34" charset="-127"/>
              </a:rPr>
              <a:t>type|topic</a:t>
            </a:r>
            <a:r>
              <a:rPr lang="en-US" altLang="zh-CN" sz="2200" i="1" dirty="0">
                <a:latin typeface="Dotum" panose="020B0600000101010101" pitchFamily="34" charset="-127"/>
                <a:ea typeface="Dotum" panose="020B0600000101010101" pitchFamily="34" charset="-127"/>
              </a:rPr>
              <a:t>)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342900"/>
            <a:r>
              <a:rPr lang="en-US" altLang="zh-CN" i="1" dirty="0">
                <a:latin typeface="Dotum" panose="020B0600000101010101" pitchFamily="34" charset="-127"/>
                <a:ea typeface="Dotum" panose="020B0600000101010101" pitchFamily="34" charset="-127"/>
              </a:rPr>
              <a:t>p(</a:t>
            </a:r>
            <a:r>
              <a:rPr lang="en-US" altLang="zh-CN" i="1" dirty="0" err="1">
                <a:latin typeface="Dotum" panose="020B0600000101010101" pitchFamily="34" charset="-127"/>
                <a:ea typeface="Dotum" panose="020B0600000101010101" pitchFamily="34" charset="-127"/>
              </a:rPr>
              <a:t>type|topic</a:t>
            </a:r>
            <a:r>
              <a:rPr lang="en-US" altLang="zh-CN" i="1" dirty="0">
                <a:latin typeface="Dotum" panose="020B0600000101010101" pitchFamily="34" charset="-127"/>
                <a:ea typeface="Dotum" panose="020B0600000101010101" pitchFamily="34" charset="-127"/>
              </a:rPr>
              <a:t>) </a:t>
            </a:r>
            <a:r>
              <a:rPr lang="en-US" altLang="zh-CN" dirty="0" smtClean="0"/>
              <a:t>&gt; a threshold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4078373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8432157" cy="98072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Experiments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247355"/>
          </a:xfrm>
        </p:spPr>
        <p:txBody>
          <a:bodyPr/>
          <a:lstStyle/>
          <a:p>
            <a:r>
              <a:rPr lang="en-US" dirty="0" smtClean="0"/>
              <a:t>Four-fold cross-validation over </a:t>
            </a:r>
            <a:r>
              <a:rPr lang="en-US" dirty="0"/>
              <a:t>training data</a:t>
            </a:r>
          </a:p>
          <a:p>
            <a:pPr marL="400050" lvl="1" indent="0">
              <a:buNone/>
            </a:pPr>
            <a:r>
              <a:rPr lang="en-US" sz="2600" dirty="0"/>
              <a:t>  </a:t>
            </a:r>
            <a:r>
              <a:rPr lang="en-US" sz="2600" dirty="0" smtClean="0"/>
              <a:t>-evaluation metric</a:t>
            </a:r>
          </a:p>
          <a:p>
            <a:pPr lvl="2" indent="-342900"/>
            <a:r>
              <a:rPr lang="en-US" dirty="0" smtClean="0"/>
              <a:t>Micro Average P, R, F-score</a:t>
            </a:r>
          </a:p>
          <a:p>
            <a:pPr marL="400050" lvl="1" indent="0">
              <a:buNone/>
            </a:pPr>
            <a:r>
              <a:rPr lang="en-US" dirty="0" smtClean="0"/>
              <a:t>  -</a:t>
            </a:r>
            <a:r>
              <a:rPr lang="en-US" sz="2600" dirty="0" smtClean="0"/>
              <a:t>Systems</a:t>
            </a:r>
          </a:p>
          <a:p>
            <a:pPr lvl="2" indent="-342900"/>
            <a:r>
              <a:rPr lang="en-US" b="1" dirty="0" smtClean="0"/>
              <a:t>FTL</a:t>
            </a:r>
            <a:r>
              <a:rPr lang="en-US" dirty="0" smtClean="0"/>
              <a:t>: Concept based transfer learning</a:t>
            </a:r>
          </a:p>
          <a:p>
            <a:pPr lvl="2" indent="-342900"/>
            <a:r>
              <a:rPr lang="en-US" b="1" dirty="0" smtClean="0"/>
              <a:t>BN</a:t>
            </a:r>
            <a:r>
              <a:rPr lang="en-US" dirty="0" smtClean="0"/>
              <a:t>: Enrichment of diverse homogeneous samples</a:t>
            </a:r>
          </a:p>
          <a:p>
            <a:pPr lvl="2" indent="-342900"/>
            <a:r>
              <a:rPr lang="en-US" b="1" dirty="0" smtClean="0"/>
              <a:t>TND</a:t>
            </a:r>
            <a:r>
              <a:rPr lang="en-US" dirty="0" smtClean="0"/>
              <a:t>: Topic based disambiguation</a:t>
            </a:r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327796"/>
              </p:ext>
            </p:extLst>
          </p:nvPr>
        </p:nvGraphicFramePr>
        <p:xfrm>
          <a:off x="609600" y="4572000"/>
          <a:ext cx="807720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76400"/>
                <a:gridCol w="1554480"/>
                <a:gridCol w="1615440"/>
                <a:gridCol w="1615440"/>
                <a:gridCol w="16154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system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plain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realis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type+realis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Baseline(bas)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63.19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53.28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44.91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37.35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bas+FTL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64.84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60.05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45.95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42.21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bas+BN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67.68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62.01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47.25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42.99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Bas+TND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68.16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63.09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47.57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43.34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93948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Palatino Linotype"/>
              </a:rPr>
              <a:t>Event Nugget </a:t>
            </a:r>
            <a:r>
              <a:rPr lang="en-US" dirty="0" smtClean="0">
                <a:solidFill>
                  <a:srgbClr val="000000"/>
                </a:solidFill>
                <a:cs typeface="Palatino Linotype"/>
              </a:rPr>
              <a:t>Coreference</a:t>
            </a:r>
            <a:endParaRPr lang="en-US" dirty="0">
              <a:solidFill>
                <a:srgbClr val="000000"/>
              </a:solidFill>
              <a:cs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0000"/>
              </a:buClr>
            </a:pPr>
            <a:r>
              <a:rPr lang="en-US" dirty="0" smtClean="0">
                <a:latin typeface="Palatino Linotype"/>
                <a:cs typeface="Palatino Linotype"/>
              </a:rPr>
              <a:t>Classifier based on Maximum </a:t>
            </a:r>
            <a:r>
              <a:rPr lang="en-US" dirty="0">
                <a:latin typeface="Palatino Linotype"/>
                <a:cs typeface="Palatino Linotype"/>
              </a:rPr>
              <a:t>Entropy Model: computes the </a:t>
            </a:r>
            <a:r>
              <a:rPr lang="en-US" dirty="0" err="1">
                <a:latin typeface="Palatino Linotype"/>
                <a:cs typeface="Palatino Linotype"/>
              </a:rPr>
              <a:t>coreference</a:t>
            </a:r>
            <a:r>
              <a:rPr lang="en-US" dirty="0">
                <a:latin typeface="Palatino Linotype"/>
                <a:cs typeface="Palatino Linotype"/>
              </a:rPr>
              <a:t> confidence value between two event nuggets,                    , </a:t>
            </a:r>
            <a:r>
              <a:rPr lang="en-US" dirty="0" smtClean="0">
                <a:latin typeface="Palatino Linotype"/>
                <a:cs typeface="Palatino Linotype"/>
              </a:rPr>
              <a:t>    where</a:t>
            </a:r>
            <a:endParaRPr lang="en-US" dirty="0"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>
                <a:latin typeface="Palatino Linotype"/>
                <a:cs typeface="Palatino Linotype"/>
              </a:rPr>
              <a:t>    there are N event nuggets</a:t>
            </a:r>
            <a:r>
              <a:rPr lang="en-US" dirty="0" smtClean="0">
                <a:latin typeface="Palatino Linotype"/>
                <a:cs typeface="Palatino Linotype"/>
              </a:rPr>
              <a:t>:</a:t>
            </a:r>
          </a:p>
          <a:p>
            <a:pPr marL="0" indent="0">
              <a:buNone/>
            </a:pPr>
            <a:endParaRPr lang="en-US" dirty="0"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dirty="0" smtClean="0">
              <a:latin typeface="Palatino Linotype"/>
              <a:cs typeface="Palatino Linotype"/>
            </a:endParaRPr>
          </a:p>
          <a:p>
            <a:pPr>
              <a:buClr>
                <a:srgbClr val="800000"/>
              </a:buClr>
            </a:pPr>
            <a:r>
              <a:rPr lang="en-US" dirty="0">
                <a:latin typeface="Palatino Linotype"/>
                <a:cs typeface="Palatino Linotype"/>
              </a:rPr>
              <a:t>Hierarchical clustering: Map the N event nuggets into K event hoppers based on the </a:t>
            </a:r>
            <a:r>
              <a:rPr lang="en-US" dirty="0" err="1">
                <a:latin typeface="Palatino Linotype"/>
                <a:cs typeface="Palatino Linotype"/>
              </a:rPr>
              <a:t>coreference</a:t>
            </a:r>
            <a:r>
              <a:rPr lang="en-US" dirty="0">
                <a:latin typeface="Palatino Linotype"/>
                <a:cs typeface="Palatino Linotype"/>
              </a:rPr>
              <a:t> </a:t>
            </a:r>
            <a:r>
              <a:rPr lang="en-US" dirty="0" smtClean="0">
                <a:latin typeface="Palatino Linotype"/>
                <a:cs typeface="Palatino Linotype"/>
              </a:rPr>
              <a:t>confidence</a:t>
            </a:r>
          </a:p>
          <a:p>
            <a:endParaRPr lang="en-US" dirty="0">
              <a:latin typeface="Palatino Linotype"/>
              <a:cs typeface="Palatino Linotype"/>
            </a:endParaRPr>
          </a:p>
          <a:p>
            <a:endParaRPr lang="en-US" dirty="0" smtClean="0"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>
                <a:latin typeface="Palatino Linotype"/>
                <a:cs typeface="Palatino Linotype"/>
              </a:rPr>
              <a:t> </a:t>
            </a:r>
            <a:r>
              <a:rPr lang="en-US" dirty="0" smtClean="0">
                <a:latin typeface="Palatino Linotype"/>
                <a:cs typeface="Palatino Linotype"/>
              </a:rPr>
              <a:t>      where                                         </a:t>
            </a:r>
            <a:r>
              <a:rPr lang="en-US" dirty="0" smtClean="0">
                <a:latin typeface="Palatino Linotype"/>
                <a:cs typeface="Palatino Linotype"/>
              </a:rPr>
              <a:t>       </a:t>
            </a:r>
            <a:r>
              <a:rPr lang="en-US" dirty="0" smtClean="0">
                <a:latin typeface="Palatino Linotype"/>
                <a:cs typeface="Palatino Linotype"/>
              </a:rPr>
              <a:t>are </a:t>
            </a:r>
            <a:r>
              <a:rPr lang="en-US" dirty="0">
                <a:latin typeface="Palatino Linotype"/>
                <a:cs typeface="Palatino Linotype"/>
              </a:rPr>
              <a:t>K event hoppers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Screenshot 2015-11-10 23.36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73334"/>
            <a:ext cx="1794934" cy="312666"/>
          </a:xfrm>
          <a:prstGeom prst="rect">
            <a:avLst/>
          </a:prstGeom>
        </p:spPr>
      </p:pic>
      <p:pic>
        <p:nvPicPr>
          <p:cNvPr id="5" name="Picture 4" descr="Screenshot 2015-11-10 23.31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2954867" cy="384026"/>
          </a:xfrm>
          <a:prstGeom prst="rect">
            <a:avLst/>
          </a:prstGeom>
        </p:spPr>
      </p:pic>
      <p:pic>
        <p:nvPicPr>
          <p:cNvPr id="6" name="Picture 5" descr="Screenshot 2015-11-10 23.31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2200"/>
            <a:ext cx="2954867" cy="384026"/>
          </a:xfrm>
          <a:prstGeom prst="rect">
            <a:avLst/>
          </a:prstGeom>
        </p:spPr>
      </p:pic>
      <p:pic>
        <p:nvPicPr>
          <p:cNvPr id="7" name="Picture 6" descr="Screenshot 2015-11-10 16.28.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5533985" cy="571692"/>
          </a:xfrm>
          <a:prstGeom prst="rect">
            <a:avLst/>
          </a:prstGeom>
        </p:spPr>
      </p:pic>
      <p:pic>
        <p:nvPicPr>
          <p:cNvPr id="8" name="Picture 7" descr="Screenshot 2015-11-10 16.35.1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648200"/>
            <a:ext cx="3075666" cy="560756"/>
          </a:xfrm>
          <a:prstGeom prst="rect">
            <a:avLst/>
          </a:prstGeom>
        </p:spPr>
      </p:pic>
      <p:pic>
        <p:nvPicPr>
          <p:cNvPr id="9" name="Picture 8" descr="Screenshot 2015-11-10 23.31.5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66" y="5334000"/>
            <a:ext cx="3395134" cy="38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8700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601200" cy="980728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  <a:cs typeface="Palatino Linotype"/>
              </a:rPr>
              <a:t>Pairwise </a:t>
            </a:r>
            <a:r>
              <a:rPr lang="en-US" sz="2800" dirty="0" err="1" smtClean="0">
                <a:solidFill>
                  <a:srgbClr val="000000"/>
                </a:solidFill>
                <a:cs typeface="Palatino Linotype"/>
              </a:rPr>
              <a:t>MaxEnt</a:t>
            </a:r>
            <a:r>
              <a:rPr lang="en-US" sz="2800" dirty="0" smtClean="0">
                <a:solidFill>
                  <a:srgbClr val="000000"/>
                </a:solidFill>
                <a:cs typeface="Palatino Linotype"/>
              </a:rPr>
              <a:t> Model</a:t>
            </a:r>
            <a:endParaRPr lang="en-US" sz="2800" dirty="0">
              <a:solidFill>
                <a:srgbClr val="000000"/>
              </a:solidFill>
              <a:cs typeface="Palatino Linotype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933073"/>
              </p:ext>
            </p:extLst>
          </p:nvPr>
        </p:nvGraphicFramePr>
        <p:xfrm>
          <a:off x="457200" y="1066800"/>
          <a:ext cx="8365068" cy="48056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676400"/>
                <a:gridCol w="5317068"/>
              </a:tblGrid>
              <a:tr h="370840"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Features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Remarks (EN1: the first event nugget, EN2: the second event nugget)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lang="en-US" sz="1600" b="1" i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/>
                          <a:cs typeface="Arial"/>
                        </a:rPr>
                        <a:t> Type</a:t>
                      </a:r>
                      <a:endParaRPr lang="en-US" sz="1600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err="1" smtClean="0">
                          <a:latin typeface="Arial"/>
                          <a:cs typeface="Arial"/>
                        </a:rPr>
                        <a:t>Type_subtype</a:t>
                      </a:r>
                      <a:endParaRPr lang="en-US" sz="1400" b="1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if the types and subtypes of the nuggets match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endParaRPr lang="en-US" sz="1400" b="1" i="1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sz="1400" b="1" i="1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sz="1400" b="1" i="1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600" b="1" i="1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Lexicon</a:t>
                      </a:r>
                      <a:endParaRPr lang="en-US" sz="1600" b="1" i="1" dirty="0">
                        <a:solidFill>
                          <a:srgbClr val="8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err="1" smtClean="0">
                          <a:latin typeface="Arial"/>
                          <a:cs typeface="Arial"/>
                        </a:rPr>
                        <a:t>Exact_match</a:t>
                      </a:r>
                      <a:endParaRPr lang="en-US" sz="1400" b="1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if the spellings of triggers in EN1 and EN2 exactly match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b="1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err="1" smtClean="0">
                          <a:latin typeface="Arial"/>
                          <a:cs typeface="Arial"/>
                        </a:rPr>
                        <a:t>Stem</a:t>
                      </a:r>
                      <a:r>
                        <a:rPr lang="en-US" sz="1400" b="1" i="1" baseline="0" dirty="0" err="1" smtClean="0">
                          <a:latin typeface="Arial"/>
                          <a:cs typeface="Arial"/>
                        </a:rPr>
                        <a:t>_macth</a:t>
                      </a:r>
                      <a:endParaRPr lang="en-US" sz="1400" b="1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if the stems of triggers in EN1 and EN2 match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b="1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latin typeface="Arial"/>
                          <a:cs typeface="Arial"/>
                        </a:rPr>
                        <a:t>trigger_sim_1</a:t>
                      </a:r>
                      <a:endParaRPr lang="en-US" sz="1400" b="1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quantized semantic similarity score (0-5) using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WordNet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resource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b="1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latin typeface="Arial"/>
                          <a:cs typeface="Arial"/>
                        </a:rPr>
                        <a:t>trigger_sim_2</a:t>
                      </a:r>
                      <a:endParaRPr lang="en-US" sz="1400" b="1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quantized semantic similarity score (0-5) using word2vec embedding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err="1" smtClean="0">
                          <a:solidFill>
                            <a:srgbClr val="165F8B"/>
                          </a:solidFill>
                          <a:latin typeface="Arial"/>
                          <a:cs typeface="Arial"/>
                        </a:rPr>
                        <a:t>Realis</a:t>
                      </a:r>
                      <a:endParaRPr lang="en-US" sz="1600" b="1" i="1" dirty="0">
                        <a:solidFill>
                          <a:srgbClr val="165F8B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err="1" smtClean="0">
                          <a:latin typeface="Arial"/>
                          <a:cs typeface="Arial"/>
                        </a:rPr>
                        <a:t>realis_conflict</a:t>
                      </a:r>
                      <a:endParaRPr lang="en-US" sz="1400" b="1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 if the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realis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in EN1 and EN2 exactly match</a:t>
                      </a:r>
                    </a:p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1400" b="1" i="1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6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Context</a:t>
                      </a:r>
                      <a:endParaRPr lang="en-US" sz="16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err="1" smtClean="0">
                          <a:latin typeface="Arial"/>
                          <a:cs typeface="Arial"/>
                        </a:rPr>
                        <a:t>Sent_match</a:t>
                      </a:r>
                      <a:endParaRPr lang="en-US" sz="1400" b="1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 if the sentences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of EN1 and EN2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exactly 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match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b="1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err="1" smtClean="0">
                          <a:latin typeface="Arial"/>
                          <a:cs typeface="Arial"/>
                        </a:rPr>
                        <a:t>context_match</a:t>
                      </a:r>
                      <a:endParaRPr lang="en-US" sz="1400" b="1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 if the trigger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words together with the words before and after match</a:t>
                      </a:r>
                      <a:endParaRPr lang="en-US" sz="1400" dirty="0" smtClean="0">
                        <a:latin typeface="Arial"/>
                        <a:cs typeface="Arial"/>
                      </a:endParaRPr>
                    </a:p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Argument</a:t>
                      </a:r>
                      <a:endParaRPr lang="en-US" sz="1600" b="1" i="1" dirty="0">
                        <a:solidFill>
                          <a:srgbClr val="660066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err="1" smtClean="0">
                          <a:latin typeface="Arial"/>
                          <a:cs typeface="Arial"/>
                        </a:rPr>
                        <a:t>argument_match</a:t>
                      </a:r>
                      <a:endParaRPr lang="en-US" sz="1400" b="1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 if two sentences share 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the same words with POS tags ‘NNP’, ‘CD’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6055524"/>
            <a:ext cx="6019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Table 1.Feature Set for Maximum Entropy Model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7" name="Picture 6" descr="di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t="1202" r="26173" b="1212"/>
          <a:stretch/>
        </p:blipFill>
        <p:spPr>
          <a:xfrm>
            <a:off x="3505200" y="1143000"/>
            <a:ext cx="5572068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5334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Contribution of each category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922837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Palatino Linotype"/>
              </a:rPr>
              <a:t>Hierarchical clustering</a:t>
            </a:r>
          </a:p>
        </p:txBody>
      </p:sp>
      <p:sp>
        <p:nvSpPr>
          <p:cNvPr id="5" name="Oval 4"/>
          <p:cNvSpPr/>
          <p:nvPr/>
        </p:nvSpPr>
        <p:spPr>
          <a:xfrm>
            <a:off x="640164" y="2336801"/>
            <a:ext cx="423333" cy="423333"/>
          </a:xfrm>
          <a:prstGeom prst="ellipse">
            <a:avLst/>
          </a:prstGeom>
          <a:solidFill>
            <a:srgbClr val="A381E6">
              <a:alpha val="47000"/>
            </a:srgbClr>
          </a:solidFill>
          <a:ln>
            <a:solidFill>
              <a:srgbClr val="A38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69427" y="1461996"/>
            <a:ext cx="423333" cy="423333"/>
          </a:xfrm>
          <a:prstGeom prst="ellipse">
            <a:avLst/>
          </a:prstGeom>
          <a:solidFill>
            <a:srgbClr val="A381E6">
              <a:alpha val="47000"/>
            </a:srgbClr>
          </a:solidFill>
          <a:ln>
            <a:solidFill>
              <a:srgbClr val="A38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452963" y="5113864"/>
            <a:ext cx="423333" cy="423333"/>
          </a:xfrm>
          <a:prstGeom prst="ellipse">
            <a:avLst/>
          </a:prstGeom>
          <a:solidFill>
            <a:srgbClr val="A381E6">
              <a:alpha val="47000"/>
            </a:srgbClr>
          </a:solidFill>
          <a:ln>
            <a:solidFill>
              <a:srgbClr val="A38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273298" y="4639733"/>
            <a:ext cx="423333" cy="423333"/>
          </a:xfrm>
          <a:prstGeom prst="ellipse">
            <a:avLst/>
          </a:prstGeom>
          <a:solidFill>
            <a:srgbClr val="A381E6">
              <a:alpha val="47000"/>
            </a:srgbClr>
          </a:solidFill>
          <a:ln>
            <a:solidFill>
              <a:srgbClr val="A38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745564" y="2336801"/>
            <a:ext cx="423333" cy="423333"/>
          </a:xfrm>
          <a:prstGeom prst="ellipse">
            <a:avLst/>
          </a:prstGeom>
          <a:solidFill>
            <a:srgbClr val="A381E6">
              <a:alpha val="47000"/>
            </a:srgbClr>
          </a:solidFill>
          <a:ln>
            <a:solidFill>
              <a:srgbClr val="A38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>
            <a:stCxn id="5" idx="7"/>
            <a:endCxn id="6" idx="3"/>
          </p:cNvCxnSpPr>
          <p:nvPr/>
        </p:nvCxnSpPr>
        <p:spPr>
          <a:xfrm flipV="1">
            <a:off x="1001501" y="1823333"/>
            <a:ext cx="1029922" cy="5754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6"/>
            <a:endCxn id="8" idx="3"/>
          </p:cNvCxnSpPr>
          <p:nvPr/>
        </p:nvCxnSpPr>
        <p:spPr>
          <a:xfrm flipV="1">
            <a:off x="1876296" y="5001070"/>
            <a:ext cx="1458998" cy="3244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52297" y="1253067"/>
            <a:ext cx="2624666" cy="1659466"/>
          </a:xfrm>
          <a:prstGeom prst="roundRect">
            <a:avLst/>
          </a:prstGeom>
          <a:noFill/>
          <a:ln w="63500">
            <a:solidFill>
              <a:srgbClr val="ACD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003672" y="2009601"/>
            <a:ext cx="1483783" cy="1140001"/>
          </a:xfrm>
          <a:prstGeom prst="roundRect">
            <a:avLst/>
          </a:prstGeom>
          <a:noFill/>
          <a:ln w="63500">
            <a:solidFill>
              <a:srgbClr val="ACD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283632" y="4346127"/>
            <a:ext cx="2497661" cy="1348736"/>
          </a:xfrm>
          <a:prstGeom prst="roundRect">
            <a:avLst/>
          </a:prstGeom>
          <a:noFill/>
          <a:ln w="63500">
            <a:solidFill>
              <a:srgbClr val="ACD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25947" y="2215399"/>
            <a:ext cx="1378138" cy="3667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392760" y="1656731"/>
            <a:ext cx="956737" cy="2285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49497" y="1885329"/>
            <a:ext cx="1176450" cy="3300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6"/>
            <a:endCxn id="9" idx="2"/>
          </p:cNvCxnSpPr>
          <p:nvPr/>
        </p:nvCxnSpPr>
        <p:spPr>
          <a:xfrm>
            <a:off x="1063497" y="2548468"/>
            <a:ext cx="228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367613" y="2548468"/>
            <a:ext cx="13829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35294" y="2548468"/>
            <a:ext cx="103231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ChangeAspect="1"/>
            <a:stCxn id="5" idx="4"/>
            <a:endCxn id="7" idx="0"/>
          </p:cNvCxnSpPr>
          <p:nvPr/>
        </p:nvCxnSpPr>
        <p:spPr>
          <a:xfrm>
            <a:off x="851831" y="2760134"/>
            <a:ext cx="315764" cy="914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ChangeAspect="1"/>
          </p:cNvCxnSpPr>
          <p:nvPr/>
        </p:nvCxnSpPr>
        <p:spPr>
          <a:xfrm flipH="1" flipV="1">
            <a:off x="1342888" y="4182506"/>
            <a:ext cx="315764" cy="914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21420000">
            <a:off x="1184528" y="3674534"/>
            <a:ext cx="141427" cy="5249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ChangeAspect="1"/>
          </p:cNvCxnSpPr>
          <p:nvPr/>
        </p:nvCxnSpPr>
        <p:spPr>
          <a:xfrm flipH="1">
            <a:off x="1969428" y="1885329"/>
            <a:ext cx="152831" cy="1371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 noChangeAspect="1"/>
          </p:cNvCxnSpPr>
          <p:nvPr/>
        </p:nvCxnSpPr>
        <p:spPr>
          <a:xfrm flipH="1">
            <a:off x="1754817" y="4023643"/>
            <a:ext cx="121479" cy="10902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76297" y="3256929"/>
            <a:ext cx="93131" cy="7215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 noChangeAspect="1"/>
          </p:cNvCxnSpPr>
          <p:nvPr/>
        </p:nvCxnSpPr>
        <p:spPr>
          <a:xfrm>
            <a:off x="1018434" y="2681205"/>
            <a:ext cx="667164" cy="6671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 noChangeAspect="1"/>
          </p:cNvCxnSpPr>
          <p:nvPr/>
        </p:nvCxnSpPr>
        <p:spPr>
          <a:xfrm rot="120000">
            <a:off x="2330763" y="3994894"/>
            <a:ext cx="956088" cy="8022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85598" y="3348369"/>
            <a:ext cx="645165" cy="6015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 noChangeAspect="1"/>
            <a:stCxn id="6" idx="5"/>
            <a:endCxn id="8" idx="0"/>
          </p:cNvCxnSpPr>
          <p:nvPr/>
        </p:nvCxnSpPr>
        <p:spPr>
          <a:xfrm>
            <a:off x="2330763" y="1823333"/>
            <a:ext cx="562112" cy="1371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 noChangeAspect="1"/>
          </p:cNvCxnSpPr>
          <p:nvPr/>
        </p:nvCxnSpPr>
        <p:spPr>
          <a:xfrm>
            <a:off x="3079403" y="3674534"/>
            <a:ext cx="389583" cy="9506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92875" y="3194933"/>
            <a:ext cx="186528" cy="4796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 noChangeAspect="1"/>
          </p:cNvCxnSpPr>
          <p:nvPr/>
        </p:nvCxnSpPr>
        <p:spPr>
          <a:xfrm flipV="1">
            <a:off x="1814300" y="3949880"/>
            <a:ext cx="1952336" cy="121137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 noChangeAspect="1"/>
          </p:cNvCxnSpPr>
          <p:nvPr/>
        </p:nvCxnSpPr>
        <p:spPr>
          <a:xfrm flipV="1">
            <a:off x="4583858" y="2681205"/>
            <a:ext cx="1200599" cy="7449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781293" y="3454530"/>
            <a:ext cx="779613" cy="4953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 noChangeAspect="1"/>
          </p:cNvCxnSpPr>
          <p:nvPr/>
        </p:nvCxnSpPr>
        <p:spPr>
          <a:xfrm flipV="1">
            <a:off x="4785380" y="2760134"/>
            <a:ext cx="1093834" cy="914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 noChangeAspect="1"/>
          </p:cNvCxnSpPr>
          <p:nvPr/>
        </p:nvCxnSpPr>
        <p:spPr>
          <a:xfrm flipV="1">
            <a:off x="3603063" y="4057447"/>
            <a:ext cx="740282" cy="6211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343345" y="3665199"/>
            <a:ext cx="452034" cy="3922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51831" y="5991013"/>
            <a:ext cx="6987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78524" y="5820927"/>
            <a:ext cx="193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Coreferential</a:t>
            </a:r>
            <a:endParaRPr lang="en-US" sz="18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851831" y="6453336"/>
            <a:ext cx="698750" cy="330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78523" y="6316323"/>
            <a:ext cx="226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Non </a:t>
            </a:r>
            <a:r>
              <a:rPr lang="en-US" sz="1800" dirty="0" err="1" smtClean="0"/>
              <a:t>coreferential</a:t>
            </a:r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5254541" y="5294753"/>
            <a:ext cx="2783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conflicting edges: 3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530594" y="5720862"/>
            <a:ext cx="2783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total edges: 10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5254541" y="5720862"/>
            <a:ext cx="211662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71163" y="5494808"/>
            <a:ext cx="82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=0.3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4368888" y="5485568"/>
            <a:ext cx="82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/>
              <a:t>ε</a:t>
            </a:r>
            <a:r>
              <a:rPr lang="en-US" sz="2000" dirty="0" smtClean="0"/>
              <a:t>=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4114801" y="1108053"/>
            <a:ext cx="495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Palatino Linotype"/>
                <a:cs typeface="Palatino Linotype"/>
              </a:rPr>
              <a:t>Apply Hierarchical clustering by varying K from 1 to N</a:t>
            </a:r>
            <a:endParaRPr lang="en-US" sz="2000" b="1" dirty="0">
              <a:latin typeface="Palatino Linotype"/>
              <a:cs typeface="Palatino Linotype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54541" y="3541061"/>
            <a:ext cx="3814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alatino Linotype"/>
                <a:cs typeface="Palatino Linotype"/>
              </a:rPr>
              <a:t>Good clustering result should </a:t>
            </a:r>
            <a:r>
              <a:rPr lang="en-US" sz="2000" b="1" i="1" dirty="0" smtClean="0">
                <a:solidFill>
                  <a:srgbClr val="0000FF"/>
                </a:solidFill>
                <a:latin typeface="Palatino Linotype"/>
                <a:cs typeface="Palatino Linotype"/>
              </a:rPr>
              <a:t>cut</a:t>
            </a:r>
            <a:r>
              <a:rPr lang="en-US" sz="2000" dirty="0" smtClean="0">
                <a:latin typeface="Palatino Linotype"/>
                <a:cs typeface="Palatino Linotype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as many as</a:t>
            </a:r>
            <a:r>
              <a:rPr lang="en-US" sz="2000" dirty="0" smtClean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  <a:latin typeface="Palatino Linotype"/>
                <a:cs typeface="Palatino Linotype"/>
              </a:rPr>
              <a:t>non-</a:t>
            </a:r>
            <a:r>
              <a:rPr lang="en-US" sz="2000" b="1" i="1" dirty="0" err="1" smtClean="0">
                <a:solidFill>
                  <a:srgbClr val="0000FF"/>
                </a:solidFill>
                <a:latin typeface="Palatino Linotype"/>
                <a:cs typeface="Palatino Linotype"/>
              </a:rPr>
              <a:t>coreferential</a:t>
            </a:r>
            <a:r>
              <a:rPr lang="en-US" sz="2000" b="1" i="1" dirty="0" smtClean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edges</a:t>
            </a:r>
            <a:r>
              <a:rPr lang="en-US" sz="2000" b="1" i="1" dirty="0" smtClean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lang="en-US" sz="2000" dirty="0" smtClean="0">
                <a:latin typeface="Palatino Linotype"/>
                <a:cs typeface="Palatino Linotype"/>
              </a:rPr>
              <a:t>and </a:t>
            </a:r>
            <a:r>
              <a:rPr lang="en-US" sz="2000" b="1" i="1" dirty="0" smtClean="0">
                <a:solidFill>
                  <a:srgbClr val="0000FF"/>
                </a:solidFill>
                <a:latin typeface="Palatino Linotype"/>
                <a:cs typeface="Palatino Linotype"/>
              </a:rPr>
              <a:t>keep</a:t>
            </a:r>
            <a:r>
              <a:rPr lang="en-US" sz="2000" dirty="0" smtClean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as many as </a:t>
            </a:r>
            <a:r>
              <a:rPr lang="en-US" sz="2000" b="1" i="1" dirty="0" err="1" smtClean="0">
                <a:solidFill>
                  <a:srgbClr val="0000FF"/>
                </a:solidFill>
                <a:latin typeface="Palatino Linotype"/>
                <a:cs typeface="Palatino Linotype"/>
              </a:rPr>
              <a:t>coreferential</a:t>
            </a:r>
            <a:r>
              <a:rPr lang="en-US" sz="2000" b="1" i="1" dirty="0" smtClean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lang="en-US" sz="2000" dirty="0" smtClean="0">
                <a:latin typeface="Palatino Linotype"/>
                <a:cs typeface="Palatino Linotype"/>
              </a:rPr>
              <a:t>edges</a:t>
            </a:r>
            <a:endParaRPr lang="en-US" sz="2000" dirty="0">
              <a:latin typeface="Palatino Linotype"/>
              <a:cs typeface="Palatino Linotype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6298" y="2364931"/>
            <a:ext cx="736590" cy="344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EN1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1927095" y="1490241"/>
            <a:ext cx="79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EN2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1416597" y="5161259"/>
            <a:ext cx="705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EN3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3227662" y="4644310"/>
            <a:ext cx="954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EN4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5716862" y="2370666"/>
            <a:ext cx="904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EN5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5892844" y="2811048"/>
            <a:ext cx="728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EH2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0767" y="1253067"/>
            <a:ext cx="945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EH1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76159" y="5367920"/>
            <a:ext cx="805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EH3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96877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43" grpId="0"/>
      <p:bldP spid="44" grpId="0"/>
      <p:bldP spid="46" grpId="0"/>
      <p:bldP spid="47" grpId="0"/>
      <p:bldP spid="49" grpId="0"/>
      <p:bldP spid="55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0125" y="310681"/>
            <a:ext cx="80772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Event Nugget Detection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457200" y="1124744"/>
            <a:ext cx="8305800" cy="3599655"/>
          </a:xfrm>
        </p:spPr>
        <p:txBody>
          <a:bodyPr/>
          <a:lstStyle/>
          <a:p>
            <a:r>
              <a:rPr lang="en-US" altLang="zh-CN" sz="2600" dirty="0" smtClean="0"/>
              <a:t>Baseline: Maximum Entropy based Classification</a:t>
            </a:r>
          </a:p>
          <a:p>
            <a:r>
              <a:rPr lang="en-US" altLang="zh-CN" sz="2600" dirty="0" smtClean="0"/>
              <a:t>Linguistic features</a:t>
            </a:r>
          </a:p>
          <a:p>
            <a:pPr lvl="2" indent="-342900"/>
            <a:r>
              <a:rPr lang="en-US" altLang="zh-CN" dirty="0" smtClean="0"/>
              <a:t>Word level</a:t>
            </a:r>
          </a:p>
          <a:p>
            <a:pPr lvl="3" indent="-342900"/>
            <a:r>
              <a:rPr lang="en-US" altLang="zh-CN" dirty="0" smtClean="0"/>
              <a:t>lemma, POS, prior type, brown cluster, reference, etc.</a:t>
            </a:r>
          </a:p>
          <a:p>
            <a:pPr lvl="2" indent="-342900"/>
            <a:r>
              <a:rPr lang="en-US" altLang="zh-CN" dirty="0" smtClean="0"/>
              <a:t>Context level</a:t>
            </a:r>
          </a:p>
          <a:p>
            <a:pPr lvl="3" indent="-342900"/>
            <a:r>
              <a:rPr lang="en-US" altLang="zh-CN" dirty="0" smtClean="0"/>
              <a:t>Co-occurred words or NE in the same chunk, text window, dependency tree</a:t>
            </a:r>
          </a:p>
          <a:p>
            <a:pPr lvl="3" indent="-342900"/>
            <a:r>
              <a:rPr lang="en-US" altLang="zh-CN" dirty="0" smtClean="0"/>
              <a:t>Dependency types</a:t>
            </a:r>
          </a:p>
          <a:p>
            <a:pPr lvl="3" indent="-342900"/>
            <a:r>
              <a:rPr lang="en-US" altLang="zh-CN" dirty="0" smtClean="0"/>
              <a:t>Neighbor grams</a:t>
            </a:r>
          </a:p>
          <a:p>
            <a:pPr lvl="3" indent="-342900"/>
            <a:r>
              <a:rPr lang="en-US" altLang="zh-CN" dirty="0" smtClean="0"/>
              <a:t>Modifiers for negation</a:t>
            </a:r>
            <a:r>
              <a:rPr lang="en-US" altLang="zh-CN" dirty="0"/>
              <a:t> </a:t>
            </a:r>
            <a:r>
              <a:rPr lang="en-US" altLang="zh-CN" dirty="0" smtClean="0"/>
              <a:t>and certainty</a:t>
            </a:r>
          </a:p>
        </p:txBody>
      </p:sp>
    </p:spTree>
    <p:extLst>
      <p:ext uri="{BB962C8B-B14F-4D97-AF65-F5344CB8AC3E}">
        <p14:creationId xmlns:p14="http://schemas.microsoft.com/office/powerpoint/2010/main" val="194594317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metrics_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04" r="-11704"/>
          <a:stretch/>
        </p:blipFill>
        <p:spPr>
          <a:xfrm>
            <a:off x="211282" y="673100"/>
            <a:ext cx="7272245" cy="4419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cs typeface="Palatino Linotype"/>
              </a:rPr>
              <a:t>Discussions on Evaluation Metrics</a:t>
            </a:r>
            <a:endParaRPr lang="en-US" dirty="0">
              <a:solidFill>
                <a:srgbClr val="000000"/>
              </a:solidFill>
              <a:cs typeface="Palatino Linotyp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9530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800" dirty="0" smtClean="0">
                <a:latin typeface="Palatino Linotype"/>
                <a:cs typeface="Palatino Linotype"/>
              </a:rPr>
              <a:t>KBP2015 Event Nugget Training Data; Training data: 126 documents; Testing data: 32 documents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800" dirty="0" smtClean="0">
                <a:latin typeface="Palatino Linotype"/>
                <a:cs typeface="Palatino Linotype"/>
              </a:rPr>
              <a:t>F</a:t>
            </a:r>
            <a:r>
              <a:rPr lang="en-US" sz="1800" dirty="0">
                <a:latin typeface="Palatino Linotype"/>
                <a:cs typeface="Palatino Linotype"/>
              </a:rPr>
              <a:t>-scores based on </a:t>
            </a:r>
            <a:r>
              <a:rPr lang="en-US" sz="1800" dirty="0" err="1">
                <a:latin typeface="Palatino Linotype"/>
                <a:cs typeface="Palatino Linotype"/>
              </a:rPr>
              <a:t>Muc</a:t>
            </a:r>
            <a:r>
              <a:rPr lang="en-US" sz="1800" dirty="0">
                <a:latin typeface="Palatino Linotype"/>
                <a:cs typeface="Palatino Linotype"/>
              </a:rPr>
              <a:t> and Blanc metrics are highly sensitive to </a:t>
            </a:r>
            <a:r>
              <a:rPr lang="en-US" sz="1800" dirty="0" smtClean="0">
                <a:latin typeface="Palatino Linotype"/>
                <a:cs typeface="Palatino Linotype"/>
              </a:rPr>
              <a:t> the threshold δ</a:t>
            </a:r>
            <a:endParaRPr lang="en-US" sz="1800" dirty="0">
              <a:latin typeface="Palatino Linotype"/>
              <a:cs typeface="Palatino Linotype"/>
            </a:endParaRP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800" dirty="0" smtClean="0">
                <a:latin typeface="Palatino Linotype"/>
                <a:cs typeface="Palatino Linotype"/>
              </a:rPr>
              <a:t>Impossible to optimize across data sets for MUC and BLANC metrics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800" dirty="0" smtClean="0">
                <a:latin typeface="Palatino Linotype"/>
                <a:cs typeface="Palatino Linotype"/>
              </a:rPr>
              <a:t>Recommend </a:t>
            </a:r>
            <a:r>
              <a:rPr lang="en-US" sz="1800" dirty="0">
                <a:latin typeface="Palatino Linotype"/>
                <a:cs typeface="Palatino Linotype"/>
              </a:rPr>
              <a:t>to </a:t>
            </a:r>
            <a:r>
              <a:rPr lang="en-US" sz="1800" dirty="0" smtClean="0">
                <a:latin typeface="Palatino Linotype"/>
                <a:cs typeface="Palatino Linotype"/>
              </a:rPr>
              <a:t>drop </a:t>
            </a:r>
            <a:r>
              <a:rPr lang="en-US" sz="1800" dirty="0">
                <a:latin typeface="Palatino Linotype"/>
                <a:cs typeface="Palatino Linotype"/>
              </a:rPr>
              <a:t>MUC and BLANC next year</a:t>
            </a:r>
          </a:p>
        </p:txBody>
      </p:sp>
    </p:spTree>
    <p:extLst>
      <p:ext uri="{BB962C8B-B14F-4D97-AF65-F5344CB8AC3E}">
        <p14:creationId xmlns:p14="http://schemas.microsoft.com/office/powerpoint/2010/main" val="194326448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Palatino Linotype"/>
              </a:rPr>
              <a:t>Weakness of MUC and </a:t>
            </a:r>
            <a:r>
              <a:rPr lang="en-US" dirty="0" smtClean="0">
                <a:solidFill>
                  <a:srgbClr val="000000"/>
                </a:solidFill>
                <a:cs typeface="Palatino Linotype"/>
              </a:rPr>
              <a:t>BLANC </a:t>
            </a:r>
            <a:r>
              <a:rPr lang="en-US" sz="2000" dirty="0" smtClean="0">
                <a:solidFill>
                  <a:srgbClr val="000000"/>
                </a:solidFill>
                <a:cs typeface="Palatino Linotype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cs typeface="Palatino Linotype"/>
              </a:rPr>
              <a:t>Luo</a:t>
            </a:r>
            <a:r>
              <a:rPr lang="en-US" sz="2000" dirty="0" smtClean="0">
                <a:solidFill>
                  <a:srgbClr val="000000"/>
                </a:solidFill>
                <a:cs typeface="Palatino Linotype"/>
              </a:rPr>
              <a:t>, 2013 )</a:t>
            </a:r>
            <a:endParaRPr lang="en-US" sz="2000" dirty="0">
              <a:solidFill>
                <a:srgbClr val="000000"/>
              </a:solidFill>
              <a:cs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01419"/>
          </a:xfrm>
        </p:spPr>
        <p:txBody>
          <a:bodyPr/>
          <a:lstStyle/>
          <a:p>
            <a:pPr>
              <a:buClr>
                <a:srgbClr val="800000"/>
              </a:buClr>
            </a:pPr>
            <a:r>
              <a:rPr lang="en-US" dirty="0" smtClean="0">
                <a:latin typeface="Palatino Linotype"/>
                <a:cs typeface="Palatino Linotype"/>
              </a:rPr>
              <a:t>MUC</a:t>
            </a:r>
          </a:p>
          <a:p>
            <a:pPr lvl="1">
              <a:buClr>
                <a:srgbClr val="800000"/>
              </a:buClr>
              <a:buFont typeface="Courier New"/>
              <a:buChar char="o"/>
            </a:pPr>
            <a:r>
              <a:rPr lang="en-US" dirty="0">
                <a:solidFill>
                  <a:schemeClr val="tx1"/>
                </a:solidFill>
                <a:latin typeface="Palatino Linotype"/>
                <a:cs typeface="Palatino Linotype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nable to measure singletons</a:t>
            </a:r>
          </a:p>
          <a:p>
            <a:pPr lvl="1">
              <a:buClr>
                <a:srgbClr val="800000"/>
              </a:buClr>
              <a:buFont typeface="Courier New"/>
              <a:buChar char="o"/>
            </a:pPr>
            <a:r>
              <a:rPr lang="en-US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 Favor large entities</a:t>
            </a:r>
          </a:p>
          <a:p>
            <a:pPr>
              <a:buClr>
                <a:srgbClr val="800000"/>
              </a:buClr>
            </a:pPr>
            <a:endParaRPr lang="en-US" dirty="0">
              <a:latin typeface="Palatino Linotype"/>
              <a:cs typeface="Palatino Linotype"/>
            </a:endParaRPr>
          </a:p>
          <a:p>
            <a:pPr>
              <a:buClr>
                <a:srgbClr val="800000"/>
              </a:buClr>
            </a:pPr>
            <a:endParaRPr lang="en-US" dirty="0" smtClean="0">
              <a:latin typeface="Palatino Linotype"/>
              <a:cs typeface="Palatino Linotype"/>
            </a:endParaRPr>
          </a:p>
          <a:p>
            <a:pPr marL="0" indent="0">
              <a:buClr>
                <a:srgbClr val="800000"/>
              </a:buClr>
              <a:buNone/>
            </a:pPr>
            <a:endParaRPr lang="en-US" dirty="0">
              <a:latin typeface="Palatino Linotype"/>
              <a:cs typeface="Palatino Linotype"/>
            </a:endParaRPr>
          </a:p>
          <a:p>
            <a:pPr>
              <a:buClr>
                <a:srgbClr val="800000"/>
              </a:buClr>
            </a:pPr>
            <a:r>
              <a:rPr lang="en-US" dirty="0">
                <a:latin typeface="Palatino Linotype"/>
                <a:cs typeface="Palatino Linotype"/>
              </a:rPr>
              <a:t>BLANC: </a:t>
            </a:r>
            <a:endParaRPr lang="en-US" dirty="0" smtClean="0">
              <a:latin typeface="Palatino Linotype"/>
              <a:cs typeface="Palatino Linotype"/>
            </a:endParaRPr>
          </a:p>
          <a:p>
            <a:pPr lvl="1">
              <a:buClr>
                <a:srgbClr val="800000"/>
              </a:buClr>
              <a:buFont typeface="Courier New"/>
              <a:buChar char="o"/>
            </a:pPr>
            <a:r>
              <a:rPr lang="en-US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Blank Zone</a:t>
            </a:r>
          </a:p>
          <a:p>
            <a:pPr lvl="1">
              <a:buClr>
                <a:srgbClr val="800000"/>
              </a:buClr>
              <a:buFont typeface="Courier New"/>
              <a:buChar char="o"/>
            </a:pPr>
            <a:r>
              <a:rPr lang="en-US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All systems not having (5,6) link:                                                             F</a:t>
            </a:r>
            <a:r>
              <a:rPr lang="en-US" baseline="-250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=0, Score&lt;0.5</a:t>
            </a:r>
            <a:endParaRPr lang="en-US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pic>
        <p:nvPicPr>
          <p:cNvPr id="4" name="Picture 3" descr="Screenshot 2015-11-14 18.58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362200"/>
            <a:ext cx="1632239" cy="990600"/>
          </a:xfrm>
          <a:prstGeom prst="rect">
            <a:avLst/>
          </a:prstGeom>
        </p:spPr>
      </p:pic>
      <p:pic>
        <p:nvPicPr>
          <p:cNvPr id="5" name="Picture 4" descr="Screenshot 2015-11-14 18.58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5715000" cy="124027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239000" y="3657600"/>
            <a:ext cx="1828800" cy="10668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7315200" y="3810000"/>
            <a:ext cx="381000" cy="328449"/>
          </a:xfrm>
          <a:prstGeom prst="hexag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" name="Hexagon 7"/>
          <p:cNvSpPr/>
          <p:nvPr/>
        </p:nvSpPr>
        <p:spPr>
          <a:xfrm>
            <a:off x="7848600" y="3810000"/>
            <a:ext cx="381000" cy="328449"/>
          </a:xfrm>
          <a:prstGeom prst="hexag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9" name="Hexagon 8"/>
          <p:cNvSpPr/>
          <p:nvPr/>
        </p:nvSpPr>
        <p:spPr>
          <a:xfrm>
            <a:off x="8458200" y="3810000"/>
            <a:ext cx="381000" cy="328449"/>
          </a:xfrm>
          <a:prstGeom prst="hexag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10" name="Hexagon 9"/>
          <p:cNvSpPr/>
          <p:nvPr/>
        </p:nvSpPr>
        <p:spPr>
          <a:xfrm>
            <a:off x="7315200" y="4267200"/>
            <a:ext cx="381000" cy="328449"/>
          </a:xfrm>
          <a:prstGeom prst="hexag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11" name="Hexagon 10"/>
          <p:cNvSpPr/>
          <p:nvPr/>
        </p:nvSpPr>
        <p:spPr>
          <a:xfrm>
            <a:off x="7848600" y="4267200"/>
            <a:ext cx="381000" cy="328449"/>
          </a:xfrm>
          <a:prstGeom prst="hexag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12" name="Hexagon 11"/>
          <p:cNvSpPr/>
          <p:nvPr/>
        </p:nvSpPr>
        <p:spPr>
          <a:xfrm>
            <a:off x="8458200" y="4267200"/>
            <a:ext cx="381000" cy="328449"/>
          </a:xfrm>
          <a:prstGeom prst="hexag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34000" y="3657600"/>
            <a:ext cx="1828800" cy="10668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5410200" y="3810000"/>
            <a:ext cx="381000" cy="328449"/>
          </a:xfrm>
          <a:prstGeom prst="hexag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7" name="Hexagon 16"/>
          <p:cNvSpPr/>
          <p:nvPr/>
        </p:nvSpPr>
        <p:spPr>
          <a:xfrm>
            <a:off x="5943600" y="3810000"/>
            <a:ext cx="381000" cy="328449"/>
          </a:xfrm>
          <a:prstGeom prst="hexag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18" name="Hexagon 17"/>
          <p:cNvSpPr/>
          <p:nvPr/>
        </p:nvSpPr>
        <p:spPr>
          <a:xfrm>
            <a:off x="6553200" y="3810000"/>
            <a:ext cx="381000" cy="328449"/>
          </a:xfrm>
          <a:prstGeom prst="hexag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19" name="Hexagon 18"/>
          <p:cNvSpPr/>
          <p:nvPr/>
        </p:nvSpPr>
        <p:spPr>
          <a:xfrm>
            <a:off x="5410200" y="4267200"/>
            <a:ext cx="381000" cy="328449"/>
          </a:xfrm>
          <a:prstGeom prst="hexag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20" name="Hexagon 19"/>
          <p:cNvSpPr/>
          <p:nvPr/>
        </p:nvSpPr>
        <p:spPr>
          <a:xfrm>
            <a:off x="5943600" y="4267200"/>
            <a:ext cx="381000" cy="328449"/>
          </a:xfrm>
          <a:prstGeom prst="hexag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21" name="Hexagon 20"/>
          <p:cNvSpPr/>
          <p:nvPr/>
        </p:nvSpPr>
        <p:spPr>
          <a:xfrm>
            <a:off x="6553200" y="4267200"/>
            <a:ext cx="381000" cy="328449"/>
          </a:xfrm>
          <a:prstGeom prst="hexag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6</a:t>
            </a:r>
          </a:p>
        </p:txBody>
      </p:sp>
      <p:cxnSp>
        <p:nvCxnSpPr>
          <p:cNvPr id="23" name="Straight Arrow Connector 22"/>
          <p:cNvCxnSpPr>
            <a:stCxn id="21" idx="3"/>
            <a:endCxn id="20" idx="0"/>
          </p:cNvCxnSpPr>
          <p:nvPr/>
        </p:nvCxnSpPr>
        <p:spPr>
          <a:xfrm flipH="1">
            <a:off x="6324600" y="4431425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635494"/>
              </p:ext>
            </p:extLst>
          </p:nvPr>
        </p:nvGraphicFramePr>
        <p:xfrm>
          <a:off x="609600" y="5181600"/>
          <a:ext cx="5181600" cy="1535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7645"/>
                <a:gridCol w="1343377"/>
                <a:gridCol w="1535289"/>
                <a:gridCol w="1535289"/>
              </a:tblGrid>
              <a:tr h="133893"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System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2671"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Coreference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Non-</a:t>
                      </a:r>
                      <a:r>
                        <a:rPr lang="en-US" sz="1200" dirty="0" err="1" smtClean="0"/>
                        <a:t>coreference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6471">
                <a:tc rowSpan="2"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Gold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Coreference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3609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Non-</a:t>
                      </a:r>
                      <a:r>
                        <a:rPr lang="en-US" sz="1200" dirty="0" err="1" smtClean="0"/>
                        <a:t>coreference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248400" y="53340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=0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=14/15</a:t>
            </a:r>
          </a:p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=0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=1</a:t>
            </a:r>
          </a:p>
          <a:p>
            <a:r>
              <a:rPr lang="en-US" sz="2000" dirty="0" smtClean="0"/>
              <a:t>F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=0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=28/29</a:t>
            </a:r>
          </a:p>
          <a:p>
            <a:r>
              <a:rPr lang="en-US" sz="2000" dirty="0" smtClean="0"/>
              <a:t>BLANC-F=14/29&lt;0.5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867400" y="4724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Key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467600" y="4724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Response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7125567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Error </a:t>
            </a:r>
            <a:r>
              <a:rPr lang="en-US" dirty="0" smtClean="0">
                <a:solidFill>
                  <a:srgbClr val="000000"/>
                </a:solidFill>
              </a:rPr>
              <a:t>Analysis: Non-</a:t>
            </a:r>
            <a:r>
              <a:rPr lang="en-US" dirty="0" err="1" smtClean="0">
                <a:solidFill>
                  <a:srgbClr val="000000"/>
                </a:solidFill>
              </a:rPr>
              <a:t>coreferential</a:t>
            </a:r>
            <a:r>
              <a:rPr lang="en-US" dirty="0" smtClean="0">
                <a:solidFill>
                  <a:srgbClr val="000000"/>
                </a:solidFill>
              </a:rPr>
              <a:t> Cases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4" descr="error_no_cor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t="2904" r="27618" b="4716"/>
          <a:stretch/>
        </p:blipFill>
        <p:spPr>
          <a:xfrm>
            <a:off x="6172199" y="1176867"/>
            <a:ext cx="2895601" cy="2937933"/>
          </a:xfrm>
        </p:spPr>
      </p:pic>
      <p:sp>
        <p:nvSpPr>
          <p:cNvPr id="7" name="TextBox 6"/>
          <p:cNvSpPr txBox="1"/>
          <p:nvPr/>
        </p:nvSpPr>
        <p:spPr>
          <a:xfrm>
            <a:off x="7839122" y="163406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23%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96122" y="171026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20%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05722" y="346286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  <a:r>
              <a:rPr lang="en-US" sz="2000" b="1" dirty="0" smtClean="0"/>
              <a:t>3%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63000" y="1981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</a:t>
            </a:r>
            <a:r>
              <a:rPr lang="en-US" sz="1800" b="1" dirty="0" smtClean="0"/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914400"/>
            <a:ext cx="8382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800000"/>
              </a:buClr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Share no arguments, triggers are different </a:t>
            </a:r>
            <a:r>
              <a:rPr lang="en-US" sz="2000" b="1" dirty="0" smtClean="0">
                <a:solidFill>
                  <a:srgbClr val="0000FF"/>
                </a:solidFill>
                <a:latin typeface="Palatino Linotype"/>
                <a:cs typeface="Palatino Linotype"/>
              </a:rPr>
              <a:t>(73%</a:t>
            </a:r>
            <a:r>
              <a:rPr lang="en-US" sz="2000" b="1" dirty="0">
                <a:solidFill>
                  <a:srgbClr val="0000FF"/>
                </a:solidFill>
                <a:latin typeface="Palatino Linotype"/>
                <a:cs typeface="Palatino Linotype"/>
              </a:rPr>
              <a:t>)</a:t>
            </a:r>
          </a:p>
          <a:p>
            <a:pPr marL="914400" lvl="1" indent="-457200">
              <a:buClr>
                <a:srgbClr val="800000"/>
              </a:buClr>
              <a:buFont typeface="Courier New"/>
              <a:buChar char="o"/>
            </a:pPr>
            <a:r>
              <a:rPr lang="en-US" sz="1600" dirty="0">
                <a:latin typeface="Palatino Linotype"/>
                <a:cs typeface="Palatino Linotype"/>
              </a:rPr>
              <a:t>When you are concerned about </a:t>
            </a:r>
            <a:r>
              <a:rPr lang="en-US" sz="1600" b="1" i="1" dirty="0">
                <a:solidFill>
                  <a:srgbClr val="FF6600"/>
                </a:solidFill>
                <a:latin typeface="Palatino Linotype"/>
                <a:cs typeface="Palatino Linotype"/>
              </a:rPr>
              <a:t>paying</a:t>
            </a:r>
            <a:r>
              <a:rPr lang="en-US" sz="1600" dirty="0">
                <a:solidFill>
                  <a:srgbClr val="FF6600"/>
                </a:solidFill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your </a:t>
            </a:r>
            <a:r>
              <a:rPr lang="en-US" sz="1600" dirty="0" smtClean="0">
                <a:latin typeface="Palatino Linotype"/>
                <a:cs typeface="Palatino Linotype"/>
              </a:rPr>
              <a:t>utility                                                                     bill</a:t>
            </a:r>
          </a:p>
          <a:p>
            <a:pPr marL="914400" lvl="1" indent="-457200">
              <a:buClr>
                <a:srgbClr val="800000"/>
              </a:buClr>
              <a:buFont typeface="Courier New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When you are concerned about paying your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utility                                                          bill for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mortgage </a:t>
            </a:r>
            <a:r>
              <a:rPr lang="en-US" sz="1600" b="1" i="1" dirty="0" smtClean="0">
                <a:solidFill>
                  <a:srgbClr val="FF6600"/>
                </a:solidFill>
                <a:latin typeface="Palatino Linotype"/>
                <a:cs typeface="Palatino Linotype"/>
              </a:rPr>
              <a:t>payment</a:t>
            </a:r>
          </a:p>
          <a:p>
            <a:pPr marL="914400" lvl="1" indent="-457200">
              <a:buClr>
                <a:srgbClr val="800000"/>
              </a:buClr>
              <a:buFont typeface="Courier New"/>
              <a:buChar char="o"/>
            </a:pPr>
            <a:endParaRPr lang="en-US" sz="1600" b="1" i="1" dirty="0">
              <a:solidFill>
                <a:srgbClr val="FF6600"/>
              </a:solidFill>
              <a:latin typeface="Palatino Linotype"/>
              <a:cs typeface="Palatino Linotype"/>
            </a:endParaRPr>
          </a:p>
          <a:p>
            <a:pPr marL="457200" indent="-457200">
              <a:buClr>
                <a:srgbClr val="800000"/>
              </a:buClr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Exactly the same trigger word</a:t>
            </a:r>
            <a:r>
              <a:rPr lang="en-US" sz="2000" b="1" dirty="0" smtClean="0">
                <a:solidFill>
                  <a:srgbClr val="00FF00"/>
                </a:solidFill>
                <a:latin typeface="Palatino Linotype"/>
                <a:cs typeface="Palatino Linotype"/>
              </a:rPr>
              <a:t>(23%</a:t>
            </a:r>
            <a:r>
              <a:rPr lang="en-US" sz="2000" b="1" dirty="0">
                <a:solidFill>
                  <a:srgbClr val="00FF00"/>
                </a:solidFill>
                <a:latin typeface="Palatino Linotype"/>
                <a:cs typeface="Palatino Linotype"/>
              </a:rPr>
              <a:t>)</a:t>
            </a:r>
          </a:p>
          <a:p>
            <a:pPr marL="914400" lvl="1" indent="-457200">
              <a:buClr>
                <a:srgbClr val="800000"/>
              </a:buClr>
              <a:buFont typeface="Courier New"/>
              <a:buChar char="o"/>
            </a:pPr>
            <a:r>
              <a:rPr lang="en-US" sz="1600" dirty="0">
                <a:latin typeface="Palatino Linotype"/>
                <a:cs typeface="Palatino Linotype"/>
              </a:rPr>
              <a:t>Iran </a:t>
            </a:r>
            <a:r>
              <a:rPr lang="en-US" sz="1600" b="1" i="1" dirty="0">
                <a:solidFill>
                  <a:srgbClr val="FF6600"/>
                </a:solidFill>
                <a:latin typeface="Palatino Linotype"/>
                <a:cs typeface="Palatino Linotype"/>
              </a:rPr>
              <a:t>hanged</a:t>
            </a:r>
            <a:r>
              <a:rPr lang="en-US" sz="1600" dirty="0">
                <a:solidFill>
                  <a:srgbClr val="FF6600"/>
                </a:solidFill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on Saturday two </a:t>
            </a:r>
            <a:r>
              <a:rPr lang="en-US" sz="1600" dirty="0" smtClean="0">
                <a:latin typeface="Palatino Linotype"/>
                <a:cs typeface="Palatino Linotype"/>
              </a:rPr>
              <a:t>men</a:t>
            </a:r>
          </a:p>
          <a:p>
            <a:pPr marL="914400" lvl="1" indent="-457200">
              <a:buClr>
                <a:srgbClr val="800000"/>
              </a:buClr>
              <a:buFont typeface="Courier New"/>
              <a:buChar char="o"/>
            </a:pPr>
            <a:r>
              <a:rPr lang="en-US" sz="1600" dirty="0">
                <a:latin typeface="Palatino Linotype"/>
                <a:cs typeface="Palatino Linotype"/>
              </a:rPr>
              <a:t>Last year at least 270 people were </a:t>
            </a:r>
            <a:r>
              <a:rPr lang="en-US" sz="1600" b="1" i="1" dirty="0">
                <a:solidFill>
                  <a:srgbClr val="FF6600"/>
                </a:solidFill>
                <a:latin typeface="Palatino Linotype"/>
                <a:cs typeface="Palatino Linotype"/>
              </a:rPr>
              <a:t>hanged</a:t>
            </a:r>
          </a:p>
          <a:p>
            <a:pPr>
              <a:buClr>
                <a:srgbClr val="800000"/>
              </a:buClr>
            </a:pPr>
            <a:endParaRPr lang="en-US" sz="2000" b="1" dirty="0" smtClean="0">
              <a:solidFill>
                <a:srgbClr val="00FF00"/>
              </a:solidFill>
              <a:latin typeface="Palatino Linotype"/>
              <a:cs typeface="Palatino Linotype"/>
            </a:endParaRPr>
          </a:p>
          <a:p>
            <a:pPr marL="457200" indent="-457200">
              <a:buClr>
                <a:srgbClr val="800000"/>
              </a:buClr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Share arguments </a:t>
            </a:r>
            <a:r>
              <a:rPr lang="en-US" sz="2000" b="1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(20%)</a:t>
            </a:r>
          </a:p>
          <a:p>
            <a:pPr marL="914400" lvl="1" indent="-457200">
              <a:buClr>
                <a:srgbClr val="800000"/>
              </a:buClr>
              <a:buFont typeface="Courier New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"At least 10 people were killed when US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drones                                                                                  </a:t>
            </a:r>
            <a:r>
              <a:rPr lang="en-US" sz="1600" b="1" i="1" dirty="0" smtClean="0">
                <a:solidFill>
                  <a:srgbClr val="FF6600"/>
                </a:solidFill>
                <a:latin typeface="Palatino Linotype"/>
                <a:cs typeface="Palatino Linotype"/>
              </a:rPr>
              <a:t>fired</a:t>
            </a:r>
            <a:r>
              <a:rPr lang="en-US" sz="1600" dirty="0" smtClean="0">
                <a:solidFill>
                  <a:srgbClr val="FF6600"/>
                </a:solidFill>
                <a:latin typeface="Palatino Linotype"/>
                <a:cs typeface="Palatino Linotype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missiles at three vehicles," a senior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security official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told AFP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.</a:t>
            </a:r>
          </a:p>
          <a:p>
            <a:pPr marL="914400" lvl="1" indent="-457200">
              <a:buClr>
                <a:srgbClr val="800000"/>
              </a:buClr>
              <a:buFont typeface="Courier New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"First a US drone </a:t>
            </a:r>
            <a:r>
              <a:rPr lang="en-US" sz="1600" b="1" i="1" dirty="0">
                <a:solidFill>
                  <a:srgbClr val="FF6600"/>
                </a:solidFill>
                <a:latin typeface="Palatino Linotype"/>
                <a:cs typeface="Palatino Linotype"/>
              </a:rPr>
              <a:t>fired</a:t>
            </a:r>
            <a:r>
              <a:rPr lang="en-US" sz="1600" dirty="0">
                <a:solidFill>
                  <a:srgbClr val="FF6600"/>
                </a:solidFill>
                <a:latin typeface="Palatino Linotype"/>
                <a:cs typeface="Palatino Linotype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missiles at a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double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cabin pick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-up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truck</a:t>
            </a:r>
            <a:endParaRPr lang="en-US" sz="1600" b="1" dirty="0" smtClean="0">
              <a:solidFill>
                <a:srgbClr val="00FF00"/>
              </a:solidFill>
              <a:latin typeface="Palatino Linotype"/>
              <a:cs typeface="Palatino Linotype"/>
            </a:endParaRPr>
          </a:p>
          <a:p>
            <a:pPr lvl="1">
              <a:buClr>
                <a:srgbClr val="800000"/>
              </a:buClr>
            </a:pPr>
            <a:endParaRPr lang="en-US" sz="1600" b="1" dirty="0" smtClean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pPr marL="457200" indent="-457200">
              <a:buClr>
                <a:srgbClr val="800000"/>
              </a:buClr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In the form of “Trigger1 </a:t>
            </a:r>
            <a:r>
              <a:rPr lang="en-US" sz="2000" b="1" dirty="0">
                <a:solidFill>
                  <a:srgbClr val="000000"/>
                </a:solidFill>
                <a:latin typeface="Palatino Linotype"/>
                <a:cs typeface="Palatino Linotype"/>
              </a:rPr>
              <a:t>and </a:t>
            </a:r>
            <a:r>
              <a:rPr lang="en-US" sz="2000" b="1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Trigger2” </a:t>
            </a:r>
            <a:r>
              <a:rPr lang="en-US" sz="2000" b="1" dirty="0" smtClean="0">
                <a:solidFill>
                  <a:srgbClr val="660066"/>
                </a:solidFill>
                <a:latin typeface="Palatino Linotype"/>
                <a:cs typeface="Palatino Linotype"/>
              </a:rPr>
              <a:t>(2%)</a:t>
            </a:r>
          </a:p>
          <a:p>
            <a:pPr marL="914400" lvl="1" indent="-457200">
              <a:buClr>
                <a:srgbClr val="800000"/>
              </a:buClr>
              <a:buFont typeface="Courier New"/>
              <a:buChar char="o"/>
            </a:pPr>
            <a:r>
              <a:rPr lang="en-US" sz="2000" b="1" dirty="0" smtClean="0">
                <a:solidFill>
                  <a:srgbClr val="660066"/>
                </a:solidFill>
                <a:latin typeface="Palatino Linotype"/>
                <a:cs typeface="Palatino Linotype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He committed crimes in the US [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orchestrating                                                                            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drug </a:t>
            </a:r>
            <a:r>
              <a:rPr lang="en-US" sz="1600" b="1" i="1" dirty="0">
                <a:solidFill>
                  <a:srgbClr val="FF6600"/>
                </a:solidFill>
                <a:latin typeface="Palatino Linotype"/>
                <a:cs typeface="Palatino Linotype"/>
              </a:rPr>
              <a:t>trafficking</a:t>
            </a:r>
            <a:r>
              <a:rPr lang="en-US" sz="1600" dirty="0">
                <a:solidFill>
                  <a:srgbClr val="FF6600"/>
                </a:solidFill>
                <a:latin typeface="Palatino Linotype"/>
                <a:cs typeface="Palatino Linotype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and illegal weapons </a:t>
            </a:r>
            <a:r>
              <a:rPr lang="en-US" sz="1600" b="1" i="1" dirty="0">
                <a:solidFill>
                  <a:srgbClr val="FF6600"/>
                </a:solidFill>
                <a:latin typeface="Palatino Linotype"/>
                <a:cs typeface="Palatino Linotype"/>
              </a:rPr>
              <a:t>deals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 on US soil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]</a:t>
            </a:r>
          </a:p>
          <a:p>
            <a:pPr lvl="1">
              <a:buClr>
                <a:srgbClr val="800000"/>
              </a:buClr>
            </a:pPr>
            <a:endParaRPr lang="en-US" sz="1600" b="1" dirty="0">
              <a:solidFill>
                <a:srgbClr val="00FF00"/>
              </a:solidFill>
              <a:latin typeface="Palatino Linotype"/>
              <a:cs typeface="Palatino Linotype"/>
            </a:endParaRPr>
          </a:p>
          <a:p>
            <a:pPr marL="457200" indent="-457200">
              <a:buClr>
                <a:srgbClr val="800000"/>
              </a:buClr>
              <a:buFont typeface="Arial"/>
              <a:buChar char="•"/>
            </a:pPr>
            <a:r>
              <a:rPr lang="en-US" sz="2400" b="1" dirty="0" smtClean="0">
                <a:latin typeface="Palatino Linotype"/>
                <a:cs typeface="Palatino Linotype"/>
              </a:rPr>
              <a:t>Possible Solution: </a:t>
            </a:r>
            <a:r>
              <a:rPr lang="en-US" sz="2400" dirty="0" smtClean="0">
                <a:latin typeface="Palatino Linotype"/>
                <a:cs typeface="Palatino Linotype"/>
              </a:rPr>
              <a:t>Dependency or AMR parsing to  capture semantic distance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708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Error </a:t>
            </a:r>
            <a:r>
              <a:rPr lang="en-US" dirty="0" smtClean="0">
                <a:solidFill>
                  <a:srgbClr val="000000"/>
                </a:solidFill>
              </a:rPr>
              <a:t>Analysis: </a:t>
            </a:r>
            <a:r>
              <a:rPr lang="en-US" dirty="0" err="1" smtClean="0">
                <a:solidFill>
                  <a:srgbClr val="000000"/>
                </a:solidFill>
              </a:rPr>
              <a:t>Coreferential</a:t>
            </a:r>
            <a:r>
              <a:rPr lang="en-US" dirty="0" smtClean="0">
                <a:solidFill>
                  <a:srgbClr val="000000"/>
                </a:solidFill>
              </a:rPr>
              <a:t> Cases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Content Placeholder 11" descr="error_cor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4257" r="25202" b="3313"/>
          <a:stretch/>
        </p:blipFill>
        <p:spPr>
          <a:xfrm>
            <a:off x="6458299" y="990601"/>
            <a:ext cx="2685701" cy="2590800"/>
          </a:xfrm>
        </p:spPr>
      </p:pic>
      <p:sp>
        <p:nvSpPr>
          <p:cNvPr id="16" name="TextBox 15"/>
          <p:cNvSpPr txBox="1"/>
          <p:nvPr/>
        </p:nvSpPr>
        <p:spPr>
          <a:xfrm>
            <a:off x="685800" y="914400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800000"/>
              </a:buClr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At least one of the triggers is a phrase </a:t>
            </a:r>
            <a:r>
              <a:rPr lang="en-US" sz="2000" b="1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(31%)</a:t>
            </a:r>
          </a:p>
          <a:p>
            <a:pPr marL="914400" lvl="1" indent="-457200">
              <a:buClr>
                <a:srgbClr val="800000"/>
              </a:buClr>
              <a:buFont typeface="Courier New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the Simon Property Group on Tuesday finally made an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                                        unsolicited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$10 billion offer for General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Growth                                                        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Properties, its </a:t>
            </a:r>
            <a:r>
              <a:rPr lang="en-US" sz="1600" b="1" i="1" dirty="0">
                <a:solidFill>
                  <a:srgbClr val="FF6600"/>
                </a:solidFill>
                <a:latin typeface="Palatino Linotype"/>
                <a:cs typeface="Palatino Linotype"/>
              </a:rPr>
              <a:t>bankrupt</a:t>
            </a:r>
            <a:r>
              <a:rPr lang="en-US" sz="1600" dirty="0">
                <a:solidFill>
                  <a:srgbClr val="FF6600"/>
                </a:solidFill>
                <a:latin typeface="Palatino Linotype"/>
                <a:cs typeface="Palatino Linotype"/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rival</a:t>
            </a:r>
          </a:p>
          <a:p>
            <a:pPr marL="914400" lvl="1" indent="-457200">
              <a:buClr>
                <a:srgbClr val="800000"/>
              </a:buClr>
              <a:buFont typeface="Courier New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we are undertaking to explore all avenues to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emerge                                                                            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from </a:t>
            </a:r>
            <a:r>
              <a:rPr lang="en-US" sz="1600" b="1" i="1" dirty="0">
                <a:solidFill>
                  <a:srgbClr val="FF6600"/>
                </a:solidFill>
                <a:latin typeface="Palatino Linotype"/>
                <a:cs typeface="Palatino Linotype"/>
              </a:rPr>
              <a:t>Chapter 11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and maximize value for all the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                                                                              Company's stakeholders</a:t>
            </a:r>
            <a:endParaRPr lang="en-US" sz="1600" b="1" dirty="0">
              <a:solidFill>
                <a:srgbClr val="00FF00"/>
              </a:solidFill>
              <a:latin typeface="Palatino Linotype"/>
              <a:cs typeface="Palatino Linotype"/>
            </a:endParaRPr>
          </a:p>
          <a:p>
            <a:pPr marL="457200" indent="-457200">
              <a:buClr>
                <a:srgbClr val="800000"/>
              </a:buClr>
              <a:buFont typeface="Arial"/>
              <a:buChar char="•"/>
            </a:pPr>
            <a:r>
              <a:rPr lang="en-US" sz="2000" b="1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Realis</a:t>
            </a:r>
            <a:r>
              <a:rPr lang="en-US" sz="2000" b="1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 overrule</a:t>
            </a:r>
            <a:r>
              <a:rPr lang="en-US" sz="2000" b="1" dirty="0" smtClean="0">
                <a:solidFill>
                  <a:srgbClr val="0000FF"/>
                </a:solidFill>
                <a:latin typeface="Palatino Linotype"/>
                <a:cs typeface="Palatino Linotype"/>
              </a:rPr>
              <a:t>(15%</a:t>
            </a:r>
            <a:r>
              <a:rPr lang="en-US" sz="2000" b="1" dirty="0">
                <a:solidFill>
                  <a:srgbClr val="0000FF"/>
                </a:solidFill>
                <a:latin typeface="Palatino Linotype"/>
                <a:cs typeface="Palatino Linotype"/>
              </a:rPr>
              <a:t>)</a:t>
            </a:r>
          </a:p>
          <a:p>
            <a:pPr marL="914400" lvl="1" indent="-457200">
              <a:buClr>
                <a:srgbClr val="800000"/>
              </a:buClr>
              <a:buFont typeface="Courier New"/>
              <a:buChar char="o"/>
            </a:pPr>
            <a:r>
              <a:rPr lang="en-US" sz="1600" dirty="0">
                <a:latin typeface="Palatino Linotype"/>
                <a:cs typeface="Palatino Linotype"/>
              </a:rPr>
              <a:t>A fugitive Nigerian former governor facing charges </a:t>
            </a:r>
            <a:r>
              <a:rPr lang="en-US" sz="1600" dirty="0" smtClean="0">
                <a:latin typeface="Palatino Linotype"/>
                <a:cs typeface="Palatino Linotype"/>
              </a:rPr>
              <a:t>of                                                                      </a:t>
            </a:r>
            <a:r>
              <a:rPr lang="en-US" sz="1600" dirty="0">
                <a:latin typeface="Palatino Linotype"/>
                <a:cs typeface="Palatino Linotype"/>
              </a:rPr>
              <a:t>siphoning off millions of dollars of state assets and </a:t>
            </a:r>
            <a:r>
              <a:rPr lang="en-US" sz="1600" dirty="0" smtClean="0">
                <a:latin typeface="Palatino Linotype"/>
                <a:cs typeface="Palatino Linotype"/>
              </a:rPr>
              <a:t>money                                                                      </a:t>
            </a:r>
            <a:r>
              <a:rPr lang="en-US" sz="1600" dirty="0">
                <a:latin typeface="Palatino Linotype"/>
                <a:cs typeface="Palatino Linotype"/>
              </a:rPr>
              <a:t>laundering has been </a:t>
            </a:r>
            <a:r>
              <a:rPr lang="en-US" sz="1600" b="1" i="1" dirty="0">
                <a:solidFill>
                  <a:srgbClr val="FF6600"/>
                </a:solidFill>
                <a:latin typeface="Palatino Linotype"/>
                <a:cs typeface="Palatino Linotype"/>
              </a:rPr>
              <a:t>arrested</a:t>
            </a:r>
            <a:r>
              <a:rPr lang="en-US" sz="1600" dirty="0">
                <a:solidFill>
                  <a:srgbClr val="FF6600"/>
                </a:solidFill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in </a:t>
            </a:r>
            <a:r>
              <a:rPr lang="en-US" sz="1600" dirty="0" smtClean="0">
                <a:latin typeface="Palatino Linotype"/>
                <a:cs typeface="Palatino Linotype"/>
              </a:rPr>
              <a:t>Dubai. (</a:t>
            </a:r>
            <a:r>
              <a:rPr lang="en-US" sz="1600" i="1" dirty="0" smtClean="0">
                <a:latin typeface="Palatino Linotype"/>
                <a:cs typeface="Palatino Linotype"/>
              </a:rPr>
              <a:t>Actua</a:t>
            </a:r>
            <a:r>
              <a:rPr lang="en-US" sz="1600" i="1" dirty="0">
                <a:latin typeface="Palatino Linotype"/>
                <a:cs typeface="Palatino Linotype"/>
              </a:rPr>
              <a:t>l</a:t>
            </a:r>
            <a:r>
              <a:rPr lang="en-US" sz="1600" dirty="0" smtClean="0">
                <a:latin typeface="Palatino Linotype"/>
                <a:cs typeface="Palatino Linotype"/>
              </a:rPr>
              <a:t>)</a:t>
            </a:r>
          </a:p>
          <a:p>
            <a:pPr marL="914400" lvl="1" indent="-457200">
              <a:buClr>
                <a:srgbClr val="800000"/>
              </a:buClr>
              <a:buFont typeface="Courier New"/>
              <a:buChar char="o"/>
            </a:pPr>
            <a:r>
              <a:rPr lang="en-US" sz="1600" dirty="0">
                <a:latin typeface="Palatino Linotype"/>
                <a:cs typeface="Palatino Linotype"/>
              </a:rPr>
              <a:t>Abu Dhabi police departments said they had no information on </a:t>
            </a:r>
            <a:r>
              <a:rPr lang="en-US" sz="1600" dirty="0" err="1">
                <a:latin typeface="Palatino Linotype"/>
                <a:cs typeface="Palatino Linotype"/>
              </a:rPr>
              <a:t>Ibori</a:t>
            </a:r>
            <a:r>
              <a:rPr lang="en-US" sz="1600" dirty="0">
                <a:latin typeface="Palatino Linotype"/>
                <a:cs typeface="Palatino Linotype"/>
              </a:rPr>
              <a:t> having been </a:t>
            </a:r>
            <a:r>
              <a:rPr lang="en-US" sz="1600" b="1" i="1" dirty="0" smtClean="0">
                <a:solidFill>
                  <a:srgbClr val="FF6600"/>
                </a:solidFill>
                <a:latin typeface="Palatino Linotype"/>
                <a:cs typeface="Palatino Linotype"/>
              </a:rPr>
              <a:t>arrested</a:t>
            </a:r>
            <a:r>
              <a:rPr lang="en-US" sz="16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(</a:t>
            </a:r>
            <a:r>
              <a:rPr lang="en-US" sz="1600" i="1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Other</a:t>
            </a:r>
            <a:r>
              <a:rPr lang="en-US" sz="16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)</a:t>
            </a:r>
            <a:endParaRPr lang="en-US" sz="1600" b="1" i="1" dirty="0" smtClean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pPr marL="457200" indent="-457200">
              <a:buClr>
                <a:srgbClr val="800000"/>
              </a:buClr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Palatino Linotype"/>
                <a:cs typeface="Palatino Linotype"/>
              </a:rPr>
              <a:t>Spelling Error</a:t>
            </a:r>
            <a:r>
              <a:rPr lang="en-US" sz="2000" b="1" dirty="0">
                <a:solidFill>
                  <a:srgbClr val="00FF00"/>
                </a:solidFill>
                <a:latin typeface="Palatino Linotype"/>
                <a:cs typeface="Palatino Linotype"/>
              </a:rPr>
              <a:t>(6%)</a:t>
            </a:r>
          </a:p>
          <a:p>
            <a:pPr marL="914400" lvl="1" indent="-457200">
              <a:buClr>
                <a:srgbClr val="800000"/>
              </a:buClr>
              <a:buFont typeface="Courier New"/>
              <a:buChar char="o"/>
            </a:pPr>
            <a:r>
              <a:rPr lang="en-US" sz="1600" dirty="0">
                <a:latin typeface="Palatino Linotype"/>
                <a:cs typeface="Palatino Linotype"/>
              </a:rPr>
              <a:t>it would be legal for me to </a:t>
            </a:r>
            <a:r>
              <a:rPr lang="en-US" sz="1600" b="1" i="1" dirty="0" smtClean="0">
                <a:solidFill>
                  <a:srgbClr val="FF6600"/>
                </a:solidFill>
                <a:latin typeface="Palatino Linotype"/>
                <a:cs typeface="Palatino Linotype"/>
              </a:rPr>
              <a:t>smuggle</a:t>
            </a:r>
          </a:p>
          <a:p>
            <a:pPr marL="914400" lvl="1" indent="-457200">
              <a:buClr>
                <a:srgbClr val="800000"/>
              </a:buClr>
              <a:buFont typeface="Courier New"/>
              <a:buChar char="o"/>
            </a:pPr>
            <a:r>
              <a:rPr lang="en-US" sz="1600" dirty="0">
                <a:latin typeface="Palatino Linotype"/>
                <a:cs typeface="Palatino Linotype"/>
              </a:rPr>
              <a:t>Neither is </a:t>
            </a:r>
            <a:r>
              <a:rPr lang="en-US" sz="1600" b="1" i="1" dirty="0" err="1">
                <a:solidFill>
                  <a:srgbClr val="FF6600"/>
                </a:solidFill>
                <a:latin typeface="Palatino Linotype"/>
                <a:cs typeface="Palatino Linotype"/>
              </a:rPr>
              <a:t>smuggleing</a:t>
            </a:r>
            <a:r>
              <a:rPr lang="en-US" sz="1600" dirty="0">
                <a:solidFill>
                  <a:srgbClr val="FF6600"/>
                </a:solidFill>
                <a:latin typeface="Palatino Linotype"/>
                <a:cs typeface="Palatino Linotype"/>
              </a:rPr>
              <a:t> </a:t>
            </a:r>
            <a:r>
              <a:rPr lang="en-US" sz="1600" dirty="0">
                <a:latin typeface="Palatino Linotype"/>
                <a:cs typeface="Palatino Linotype"/>
              </a:rPr>
              <a:t>Gold</a:t>
            </a:r>
            <a:r>
              <a:rPr lang="en-US" sz="1600" dirty="0" smtClean="0">
                <a:latin typeface="Palatino Linotype"/>
                <a:cs typeface="Palatino Linotype"/>
              </a:rPr>
              <a:t>.</a:t>
            </a:r>
          </a:p>
          <a:p>
            <a:pPr marL="457200" indent="-457200">
              <a:buClr>
                <a:srgbClr val="800000"/>
              </a:buClr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Other</a:t>
            </a:r>
            <a:r>
              <a:rPr lang="en-US" sz="2000" b="1" dirty="0" smtClean="0">
                <a:solidFill>
                  <a:srgbClr val="660066"/>
                </a:solidFill>
                <a:latin typeface="Palatino Linotype"/>
                <a:cs typeface="Palatino Linotype"/>
              </a:rPr>
              <a:t>(48</a:t>
            </a:r>
            <a:r>
              <a:rPr lang="en-US" sz="2000" b="1" dirty="0">
                <a:solidFill>
                  <a:srgbClr val="660066"/>
                </a:solidFill>
                <a:latin typeface="Palatino Linotype"/>
                <a:cs typeface="Palatino Linotype"/>
              </a:rPr>
              <a:t>%</a:t>
            </a:r>
            <a:r>
              <a:rPr lang="en-US" sz="2000" b="1" dirty="0" smtClean="0">
                <a:solidFill>
                  <a:srgbClr val="660066"/>
                </a:solidFill>
                <a:latin typeface="Palatino Linotype"/>
                <a:cs typeface="Palatino Linotype"/>
              </a:rPr>
              <a:t>)</a:t>
            </a:r>
            <a:endParaRPr lang="en-US" sz="2000" b="1" i="1" dirty="0">
              <a:solidFill>
                <a:srgbClr val="660066"/>
              </a:solidFill>
              <a:latin typeface="Palatino Linotype"/>
              <a:cs typeface="Palatino Linotype"/>
            </a:endParaRPr>
          </a:p>
          <a:p>
            <a:pPr marL="457200" indent="-457200">
              <a:buClr>
                <a:srgbClr val="800000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Possible Solutions: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Scenario classification; Joint feature for </a:t>
            </a:r>
            <a:r>
              <a:rPr lang="en-US" sz="24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MaxEnt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 Model; spelling correction as pre-processing</a:t>
            </a:r>
            <a:endParaRPr lang="en-US" sz="24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1981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48%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8600" y="114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15%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0" y="2057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31%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8100" y="3124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89299113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Palatino Linotype"/>
              </a:rPr>
              <a:t>Feedback for </a:t>
            </a:r>
            <a:r>
              <a:rPr lang="en-US" dirty="0" err="1">
                <a:solidFill>
                  <a:srgbClr val="000000"/>
                </a:solidFill>
                <a:cs typeface="Palatino Linotype"/>
              </a:rPr>
              <a:t>Realis</a:t>
            </a:r>
            <a:r>
              <a:rPr lang="en-US" dirty="0">
                <a:solidFill>
                  <a:srgbClr val="000000"/>
                </a:solidFill>
                <a:cs typeface="Palatino Linotype"/>
              </a:rPr>
              <a:t>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0000"/>
              </a:buClr>
            </a:pPr>
            <a:r>
              <a:rPr lang="en-US" dirty="0">
                <a:latin typeface="Palatino Linotype"/>
                <a:cs typeface="Palatino Linotype"/>
              </a:rPr>
              <a:t>Assumption: </a:t>
            </a:r>
          </a:p>
          <a:p>
            <a:pPr lvl="1">
              <a:buClr>
                <a:srgbClr val="800000"/>
              </a:buClr>
            </a:pPr>
            <a:r>
              <a:rPr lang="en-US" dirty="0">
                <a:solidFill>
                  <a:srgbClr val="000000"/>
                </a:solidFill>
                <a:latin typeface="Palatino Linotype"/>
                <a:cs typeface="Palatino Linotype"/>
              </a:rPr>
              <a:t>The event nuggets that refer to the same event hopper are likely to </a:t>
            </a:r>
            <a:r>
              <a:rPr lang="en-US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have the </a:t>
            </a:r>
            <a:r>
              <a:rPr lang="en-US" dirty="0">
                <a:solidFill>
                  <a:srgbClr val="000000"/>
                </a:solidFill>
                <a:latin typeface="Palatino Linotype"/>
                <a:cs typeface="Palatino Linotype"/>
              </a:rPr>
              <a:t>same </a:t>
            </a:r>
            <a:r>
              <a:rPr lang="en-US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Realis</a:t>
            </a:r>
            <a:endParaRPr lang="en-US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Colombia has asked the United States to send back a famous drug lord recently released from US </a:t>
            </a:r>
            <a:r>
              <a:rPr lang="en-US" sz="1500" b="1" dirty="0">
                <a:solidFill>
                  <a:srgbClr val="FF0000"/>
                </a:solidFill>
                <a:latin typeface="Arial"/>
                <a:cs typeface="Arial"/>
              </a:rPr>
              <a:t>prison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according to a statement released by the Ministry of Justice. </a:t>
            </a: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9624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Earlier this year, El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Tuso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was released from US </a:t>
            </a:r>
            <a:r>
              <a:rPr lang="en-US" sz="1500" b="1" dirty="0">
                <a:solidFill>
                  <a:srgbClr val="FF0000"/>
                </a:solidFill>
                <a:latin typeface="Arial"/>
                <a:cs typeface="Arial"/>
              </a:rPr>
              <a:t>prison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after a reduced five-year sentence he received in exchange for cooperation with authorities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105400"/>
            <a:ext cx="312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MORE: Ex-drug lord El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Tuso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released from </a:t>
            </a:r>
            <a:r>
              <a:rPr lang="en-US" sz="1500" b="1" dirty="0">
                <a:solidFill>
                  <a:srgbClr val="FF0000"/>
                </a:solidFill>
                <a:latin typeface="Arial"/>
                <a:cs typeface="Arial"/>
              </a:rPr>
              <a:t>prison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 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819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Generic </a:t>
            </a:r>
          </a:p>
          <a:p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0.54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4038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Actual </a:t>
            </a:r>
          </a:p>
          <a:p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1.00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51054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Actual </a:t>
            </a:r>
          </a:p>
          <a:p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1.00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2895600"/>
            <a:ext cx="121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 smtClean="0">
                <a:solidFill>
                  <a:srgbClr val="0000FF"/>
                </a:solidFill>
                <a:latin typeface="Arial"/>
                <a:cs typeface="Arial"/>
              </a:rPr>
              <a:t>Actual</a:t>
            </a:r>
            <a:endParaRPr lang="en-US" sz="2500" i="1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>
            <a:stCxn id="10" idx="3"/>
            <a:endCxn id="13" idx="1"/>
          </p:cNvCxnSpPr>
          <p:nvPr/>
        </p:nvCxnSpPr>
        <p:spPr>
          <a:xfrm flipV="1">
            <a:off x="6705600" y="3134127"/>
            <a:ext cx="1066800" cy="3921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33400" y="2743200"/>
            <a:ext cx="6096000" cy="1143000"/>
          </a:xfrm>
          <a:prstGeom prst="round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33400" y="3962400"/>
            <a:ext cx="6096000" cy="990600"/>
          </a:xfrm>
          <a:prstGeom prst="round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33400" y="5029200"/>
            <a:ext cx="6096000" cy="1143000"/>
          </a:xfrm>
          <a:prstGeom prst="round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5486400" y="2971800"/>
            <a:ext cx="914400" cy="15240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2590800"/>
            <a:ext cx="6477000" cy="3810000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83239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Palatino Linotype"/>
              </a:rPr>
              <a:t>Feedback for </a:t>
            </a:r>
            <a:r>
              <a:rPr lang="en-US" dirty="0" err="1">
                <a:solidFill>
                  <a:srgbClr val="000000"/>
                </a:solidFill>
                <a:cs typeface="Palatino Linotype"/>
              </a:rPr>
              <a:t>Realis</a:t>
            </a:r>
            <a:r>
              <a:rPr lang="en-US" dirty="0">
                <a:solidFill>
                  <a:srgbClr val="000000"/>
                </a:solidFill>
                <a:cs typeface="Palatino Linotype"/>
              </a:rPr>
              <a:t> Improvement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ial"/>
              <a:cs typeface="Arial"/>
            </a:endParaRPr>
          </a:p>
          <a:p>
            <a:pPr>
              <a:buClr>
                <a:srgbClr val="800000"/>
              </a:buClr>
            </a:pPr>
            <a:r>
              <a:rPr lang="en-US" dirty="0" smtClean="0">
                <a:latin typeface="Palatino Linotype"/>
                <a:cs typeface="Palatino Linotype"/>
              </a:rPr>
              <a:t>Improve </a:t>
            </a:r>
            <a:r>
              <a:rPr lang="en-US" dirty="0">
                <a:latin typeface="Palatino Linotype"/>
                <a:cs typeface="Palatino Linotype"/>
              </a:rPr>
              <a:t>the </a:t>
            </a:r>
            <a:r>
              <a:rPr lang="en-US" dirty="0" err="1">
                <a:latin typeface="Palatino Linotype"/>
                <a:cs typeface="Palatino Linotype"/>
              </a:rPr>
              <a:t>realis</a:t>
            </a:r>
            <a:r>
              <a:rPr lang="en-US" dirty="0">
                <a:latin typeface="Palatino Linotype"/>
                <a:cs typeface="Palatino Linotype"/>
              </a:rPr>
              <a:t> precision from 0.418 to </a:t>
            </a:r>
            <a:r>
              <a:rPr lang="en-US" dirty="0" smtClean="0">
                <a:latin typeface="Palatino Linotype"/>
                <a:cs typeface="Palatino Linotype"/>
              </a:rPr>
              <a:t>0.42</a:t>
            </a:r>
          </a:p>
          <a:p>
            <a:pPr>
              <a:buClr>
                <a:srgbClr val="800000"/>
              </a:buClr>
            </a:pPr>
            <a:r>
              <a:rPr lang="en-US" dirty="0" smtClean="0">
                <a:latin typeface="Palatino Linotype"/>
                <a:cs typeface="Palatino Linotype"/>
              </a:rPr>
              <a:t>The </a:t>
            </a:r>
            <a:r>
              <a:rPr lang="en-US" dirty="0" err="1">
                <a:latin typeface="Palatino Linotype"/>
                <a:cs typeface="Palatino Linotype"/>
              </a:rPr>
              <a:t>CEAFe</a:t>
            </a:r>
            <a:r>
              <a:rPr lang="en-US" dirty="0">
                <a:latin typeface="Palatino Linotype"/>
                <a:cs typeface="Palatino Linotype"/>
              </a:rPr>
              <a:t> F-score drops from 0.83 to 0.78 </a:t>
            </a:r>
            <a:r>
              <a:rPr lang="en-US" dirty="0" smtClean="0">
                <a:latin typeface="Palatino Linotype"/>
                <a:cs typeface="Palatino Linotype"/>
              </a:rPr>
              <a:t>by removing the </a:t>
            </a:r>
            <a:r>
              <a:rPr lang="en-US" dirty="0">
                <a:latin typeface="Palatino Linotype"/>
                <a:cs typeface="Palatino Linotype"/>
              </a:rPr>
              <a:t>feature of </a:t>
            </a:r>
            <a:r>
              <a:rPr lang="en-US" dirty="0">
                <a:solidFill>
                  <a:srgbClr val="0000FF"/>
                </a:solidFill>
                <a:latin typeface="Palatino Linotype"/>
                <a:cs typeface="Palatino Linotype"/>
              </a:rPr>
              <a:t>“</a:t>
            </a:r>
            <a:r>
              <a:rPr lang="en-US" i="1" dirty="0" err="1">
                <a:solidFill>
                  <a:srgbClr val="0000FF"/>
                </a:solidFill>
                <a:latin typeface="Palatino Linotype"/>
                <a:cs typeface="Palatino Linotype"/>
              </a:rPr>
              <a:t>Realis_conflict</a:t>
            </a:r>
            <a:r>
              <a:rPr lang="en-US" i="1" dirty="0">
                <a:solidFill>
                  <a:srgbClr val="0000FF"/>
                </a:solidFill>
                <a:latin typeface="Palatino Linotype"/>
                <a:cs typeface="Palatino Linotype"/>
              </a:rPr>
              <a:t>”</a:t>
            </a:r>
            <a:r>
              <a:rPr lang="en-US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</a:p>
          <a:p>
            <a:pPr>
              <a:buClr>
                <a:srgbClr val="800000"/>
              </a:buClr>
            </a:pPr>
            <a:r>
              <a:rPr lang="en-US" dirty="0">
                <a:latin typeface="Palatino Linotype"/>
                <a:cs typeface="Palatino Linotype"/>
              </a:rPr>
              <a:t>The feedback improvement depends on the performance of the event nugget </a:t>
            </a:r>
            <a:r>
              <a:rPr lang="en-US" dirty="0" err="1">
                <a:latin typeface="Palatino Linotype"/>
                <a:cs typeface="Palatino Linotype"/>
              </a:rPr>
              <a:t>coreference</a:t>
            </a:r>
            <a:r>
              <a:rPr lang="en-US" dirty="0">
                <a:latin typeface="Palatino Linotype"/>
                <a:cs typeface="Palatino Linotype"/>
              </a:rPr>
              <a:t> system</a:t>
            </a:r>
          </a:p>
          <a:p>
            <a:pPr>
              <a:buClr>
                <a:srgbClr val="800000"/>
              </a:buClr>
            </a:pPr>
            <a:r>
              <a:rPr lang="en-US" dirty="0">
                <a:latin typeface="Palatino Linotype"/>
                <a:cs typeface="Palatino Linotype"/>
              </a:rPr>
              <a:t>Future Direction: joint system for nugget detection and nugget </a:t>
            </a:r>
            <a:r>
              <a:rPr lang="en-US" dirty="0" err="1">
                <a:latin typeface="Palatino Linotype"/>
                <a:cs typeface="Palatino Linotype"/>
              </a:rPr>
              <a:t>coreference</a:t>
            </a:r>
            <a:endParaRPr lang="en-US" dirty="0">
              <a:latin typeface="Palatino Linotype"/>
              <a:cs typeface="Palatino Linotyp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845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Palatino Linotype"/>
              </a:rPr>
              <a:t>Future Work: Cross-Media </a:t>
            </a:r>
            <a:r>
              <a:rPr lang="en-US" dirty="0" err="1">
                <a:solidFill>
                  <a:srgbClr val="000000"/>
                </a:solidFill>
                <a:cs typeface="Palatino Linotype"/>
              </a:rPr>
              <a:t>Coreference</a:t>
            </a:r>
            <a:endParaRPr lang="en-US" dirty="0">
              <a:solidFill>
                <a:srgbClr val="000000"/>
              </a:solidFill>
              <a:cs typeface="Palatino Linotype"/>
            </a:endParaRPr>
          </a:p>
        </p:txBody>
      </p:sp>
      <p:pic>
        <p:nvPicPr>
          <p:cNvPr id="4" name="Content Placeholder 3" descr="imgs_en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" r="-730"/>
          <a:stretch>
            <a:fillRect/>
          </a:stretch>
        </p:blipFill>
        <p:spPr>
          <a:xfrm>
            <a:off x="800100" y="3690370"/>
            <a:ext cx="3694922" cy="1828800"/>
          </a:xfrm>
        </p:spPr>
      </p:pic>
      <p:pic>
        <p:nvPicPr>
          <p:cNvPr id="5" name="Picture 4" descr="imgs_en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33" y="3690370"/>
            <a:ext cx="3601137" cy="182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539" y="1301532"/>
            <a:ext cx="4325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Palatino Linotype"/>
                <a:cs typeface="Palatino Linotype"/>
              </a:rPr>
              <a:t>EN1: </a:t>
            </a:r>
            <a:r>
              <a:rPr lang="en-US" sz="1800" dirty="0">
                <a:latin typeface="Palatino Linotype"/>
                <a:cs typeface="Palatino Linotype"/>
              </a:rPr>
              <a:t>A militant group says it </a:t>
            </a:r>
            <a:r>
              <a:rPr lang="en-US" sz="1800" b="1" i="1" dirty="0">
                <a:solidFill>
                  <a:srgbClr val="FF0000"/>
                </a:solidFill>
                <a:latin typeface="Palatino Linotype"/>
                <a:cs typeface="Palatino Linotype"/>
              </a:rPr>
              <a:t>{attacked} </a:t>
            </a:r>
            <a:r>
              <a:rPr lang="en-US" sz="1800" dirty="0">
                <a:latin typeface="Palatino Linotype"/>
                <a:cs typeface="Palatino Linotype"/>
              </a:rPr>
              <a:t>an </a:t>
            </a:r>
            <a:r>
              <a:rPr lang="en-US" sz="1800" dirty="0">
                <a:solidFill>
                  <a:srgbClr val="0000FF"/>
                </a:solidFill>
                <a:latin typeface="Palatino Linotype"/>
                <a:cs typeface="Palatino Linotype"/>
              </a:rPr>
              <a:t>oil facility </a:t>
            </a:r>
            <a:r>
              <a:rPr lang="en-US" sz="1800" dirty="0">
                <a:latin typeface="Palatino Linotype"/>
                <a:cs typeface="Palatino Linotype"/>
              </a:rPr>
              <a:t>in the </a:t>
            </a:r>
            <a:r>
              <a:rPr lang="en-US" sz="1800" dirty="0">
                <a:solidFill>
                  <a:srgbClr val="0000FF"/>
                </a:solidFill>
                <a:latin typeface="Palatino Linotype"/>
                <a:cs typeface="Palatino Linotype"/>
              </a:rPr>
              <a:t>Niger Delta</a:t>
            </a:r>
            <a:r>
              <a:rPr lang="en-US" sz="1800" dirty="0">
                <a:latin typeface="Palatino Linotype"/>
                <a:cs typeface="Palatino Linotype"/>
              </a:rPr>
              <a:t>. </a:t>
            </a:r>
            <a:endParaRPr lang="en-US" sz="1800" dirty="0">
              <a:effectLst/>
              <a:latin typeface="Palatino Linotype"/>
              <a:cs typeface="Palatino Linotyp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2206" y="1299198"/>
            <a:ext cx="4325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Palatino Linotype"/>
                <a:cs typeface="Palatino Linotype"/>
              </a:rPr>
              <a:t>EN2: </a:t>
            </a:r>
            <a:r>
              <a:rPr lang="en-US" sz="1800" dirty="0">
                <a:latin typeface="Palatino Linotype"/>
                <a:cs typeface="Palatino Linotype"/>
              </a:rPr>
              <a:t>A statement sent to reporters from the </a:t>
            </a:r>
            <a:r>
              <a:rPr lang="en-US" sz="1800" dirty="0">
                <a:solidFill>
                  <a:srgbClr val="0000FF"/>
                </a:solidFill>
                <a:latin typeface="Palatino Linotype"/>
                <a:cs typeface="Palatino Linotype"/>
              </a:rPr>
              <a:t>Joint Revolutionary Council </a:t>
            </a:r>
            <a:r>
              <a:rPr lang="en-US" sz="1800" dirty="0">
                <a:latin typeface="Palatino Linotype"/>
                <a:cs typeface="Palatino Linotype"/>
              </a:rPr>
              <a:t>claims militants </a:t>
            </a:r>
            <a:r>
              <a:rPr lang="en-US" sz="1800" b="1" i="1" dirty="0">
                <a:solidFill>
                  <a:srgbClr val="FF0000"/>
                </a:solidFill>
                <a:latin typeface="Palatino Linotype"/>
                <a:cs typeface="Palatino Linotype"/>
              </a:rPr>
              <a:t>{attacked} </a:t>
            </a:r>
            <a:r>
              <a:rPr lang="en-US" sz="1800" dirty="0">
                <a:latin typeface="Palatino Linotype"/>
                <a:cs typeface="Palatino Linotype"/>
              </a:rPr>
              <a:t>the </a:t>
            </a:r>
            <a:r>
              <a:rPr lang="en-US" sz="1800" dirty="0" err="1">
                <a:solidFill>
                  <a:srgbClr val="0000FF"/>
                </a:solidFill>
                <a:latin typeface="Palatino Linotype"/>
                <a:cs typeface="Palatino Linotype"/>
              </a:rPr>
              <a:t>Agip</a:t>
            </a:r>
            <a:r>
              <a:rPr lang="en-US" sz="1800" dirty="0">
                <a:solidFill>
                  <a:srgbClr val="0000FF"/>
                </a:solidFill>
                <a:latin typeface="Palatino Linotype"/>
                <a:cs typeface="Palatino Linotype"/>
              </a:rPr>
              <a:t> facility </a:t>
            </a:r>
            <a:r>
              <a:rPr lang="en-US" sz="1800" dirty="0">
                <a:latin typeface="Palatino Linotype"/>
                <a:cs typeface="Palatino Linotype"/>
              </a:rPr>
              <a:t>early </a:t>
            </a:r>
            <a:r>
              <a:rPr lang="en-US" sz="1800" dirty="0">
                <a:solidFill>
                  <a:srgbClr val="0000FF"/>
                </a:solidFill>
                <a:latin typeface="Palatino Linotype"/>
                <a:cs typeface="Palatino Linotype"/>
              </a:rPr>
              <a:t>Wednesday</a:t>
            </a:r>
            <a:r>
              <a:rPr lang="en-US" sz="1800" dirty="0">
                <a:latin typeface="Palatino Linotype"/>
                <a:cs typeface="Palatino Linotype"/>
              </a:rPr>
              <a:t> morning. 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1930401" y="2567259"/>
            <a:ext cx="812800" cy="81286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6193367" y="2555774"/>
            <a:ext cx="812800" cy="81286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64933" y="2476614"/>
            <a:ext cx="3014134" cy="1107996"/>
          </a:xfrm>
          <a:prstGeom prst="rect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 smtClean="0">
                <a:solidFill>
                  <a:srgbClr val="990000"/>
                </a:solidFill>
                <a:latin typeface="Palatino Linotype"/>
                <a:ea typeface="ＭＳ Ｐゴシック" charset="0"/>
                <a:cs typeface="Palatino Linotype"/>
              </a:rPr>
              <a:t>Google Image Search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ea typeface="ＭＳ Ｐゴシック" charset="0"/>
                <a:cs typeface="Palatino Linotype"/>
              </a:rPr>
              <a:t>Using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ea typeface="ＭＳ Ｐゴシック" charset="0"/>
                <a:cs typeface="Palatino Linotype"/>
              </a:rPr>
              <a:t>trigger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ea typeface="ＭＳ Ｐゴシック" charset="0"/>
                <a:cs typeface="Palatino Linotype"/>
              </a:rPr>
              <a:t>phrase and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ea typeface="ＭＳ Ｐゴシック" charset="0"/>
                <a:cs typeface="Palatino Linotype"/>
              </a:rPr>
              <a:t>arguments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ea typeface="ＭＳ Ｐゴシック" charset="0"/>
              <a:cs typeface="Palatino Linotype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25600" y="3690370"/>
            <a:ext cx="897467" cy="604039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450666" y="3690370"/>
            <a:ext cx="879104" cy="604039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46756" y="4915131"/>
            <a:ext cx="897467" cy="604039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450666" y="4889606"/>
            <a:ext cx="897467" cy="604039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34000" y="3690370"/>
            <a:ext cx="897467" cy="604039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00101" y="4311092"/>
            <a:ext cx="977900" cy="604039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8247" y="5470000"/>
            <a:ext cx="7179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800" dirty="0" smtClean="0">
                <a:latin typeface="Palatino Linotype"/>
                <a:cs typeface="Palatino Linotype"/>
              </a:rPr>
              <a:t>Images/Videos are new KBs</a:t>
            </a:r>
            <a:r>
              <a:rPr lang="en-US" sz="1800" dirty="0">
                <a:latin typeface="Palatino Linotype"/>
                <a:cs typeface="Palatino Linotype"/>
              </a:rPr>
              <a:t>;</a:t>
            </a:r>
            <a:r>
              <a:rPr lang="en-US" sz="1800" dirty="0" smtClean="0">
                <a:latin typeface="Palatino Linotype"/>
                <a:cs typeface="Palatino Linotype"/>
              </a:rPr>
              <a:t> language independent</a:t>
            </a:r>
          </a:p>
          <a:p>
            <a:pPr marL="285750" indent="-285750">
              <a:buClr>
                <a:srgbClr val="800000"/>
              </a:buClr>
              <a:buFont typeface="Arial"/>
              <a:buChar char="•"/>
            </a:pPr>
            <a:r>
              <a:rPr lang="en-US" sz="1800" dirty="0">
                <a:latin typeface="Palatino Linotype"/>
                <a:cs typeface="Palatino Linotype"/>
              </a:rPr>
              <a:t>P</a:t>
            </a:r>
            <a:r>
              <a:rPr lang="en-US" sz="1800" dirty="0" smtClean="0">
                <a:latin typeface="Palatino Linotype"/>
                <a:cs typeface="Palatino Linotype"/>
              </a:rPr>
              <a:t>revious </a:t>
            </a:r>
            <a:r>
              <a:rPr lang="en-US" sz="1800" dirty="0">
                <a:latin typeface="Palatino Linotype"/>
                <a:cs typeface="Palatino Linotype"/>
              </a:rPr>
              <a:t>work (Zhang et al., 2015), </a:t>
            </a:r>
            <a:r>
              <a:rPr lang="en-US" sz="1800" dirty="0" smtClean="0">
                <a:latin typeface="Palatino Linotype"/>
                <a:cs typeface="Palatino Linotype"/>
              </a:rPr>
              <a:t>F</a:t>
            </a:r>
            <a:r>
              <a:rPr lang="en-US" sz="1800" dirty="0">
                <a:latin typeface="Palatino Linotype"/>
                <a:cs typeface="Palatino Linotype"/>
              </a:rPr>
              <a:t>-score </a:t>
            </a:r>
            <a:r>
              <a:rPr lang="en-US" sz="1800" dirty="0" smtClean="0">
                <a:latin typeface="Palatino Linotype"/>
                <a:cs typeface="Palatino Linotype"/>
              </a:rPr>
              <a:t>is boosted from </a:t>
            </a:r>
            <a:r>
              <a:rPr lang="en-US" sz="1800" dirty="0">
                <a:latin typeface="Palatino Linotype"/>
                <a:cs typeface="Palatino Linotype"/>
              </a:rPr>
              <a:t>44.23% to 51.43% (cross-document, </a:t>
            </a:r>
            <a:r>
              <a:rPr lang="en-US" sz="1800" dirty="0" smtClean="0">
                <a:latin typeface="Palatino Linotype"/>
                <a:cs typeface="Palatino Linotype"/>
              </a:rPr>
              <a:t>news videos)</a:t>
            </a:r>
            <a:endParaRPr lang="en-US" sz="180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080033407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smtClean="0"/>
              <a:t>Thanks!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89802773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Goals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Content Placeholder 3"/>
          <p:cNvSpPr>
            <a:spLocks noGrp="1"/>
          </p:cNvSpPr>
          <p:nvPr>
            <p:ph idx="1"/>
          </p:nvPr>
        </p:nvSpPr>
        <p:spPr>
          <a:xfrm>
            <a:off x="457200" y="1124744"/>
            <a:ext cx="8593494" cy="132920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Improve baseline classification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- </a:t>
            </a:r>
            <a:r>
              <a:rPr lang="en-US" dirty="0" smtClean="0"/>
              <a:t>Sufficient learning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dirty="0"/>
              <a:t>  - </a:t>
            </a:r>
            <a:r>
              <a:rPr lang="en-US" altLang="zh-CN" dirty="0" smtClean="0"/>
              <a:t>Effective cross-sample inference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- Disambiguation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6215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Rich knowledge benefits learning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Content Placeholder 3"/>
          <p:cNvSpPr>
            <a:spLocks noGrp="1"/>
          </p:cNvSpPr>
          <p:nvPr>
            <p:ph idx="1"/>
          </p:nvPr>
        </p:nvSpPr>
        <p:spPr>
          <a:xfrm>
            <a:off x="139700" y="1124745"/>
            <a:ext cx="9067800" cy="924402"/>
          </a:xfrm>
        </p:spPr>
        <p:txBody>
          <a:bodyPr/>
          <a:lstStyle/>
          <a:p>
            <a:r>
              <a:rPr lang="en-US" dirty="0" smtClean="0"/>
              <a:t>Add more </a:t>
            </a:r>
            <a:r>
              <a:rPr lang="en-US" b="1" dirty="0" smtClean="0"/>
              <a:t>homogeneous samples </a:t>
            </a:r>
            <a:r>
              <a:rPr lang="en-US" dirty="0" smtClean="0"/>
              <a:t>into training data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  </a:t>
            </a:r>
            <a:r>
              <a:rPr lang="en-US" dirty="0" smtClean="0"/>
              <a:t>-</a:t>
            </a:r>
            <a:r>
              <a:rPr lang="en-US" sz="2600" dirty="0" smtClean="0"/>
              <a:t>Learn common attributes from the samples</a:t>
            </a:r>
          </a:p>
          <a:p>
            <a:pPr lvl="2" indent="-342900"/>
            <a:r>
              <a:rPr lang="en-US" sz="2600" dirty="0" err="1" smtClean="0"/>
              <a:t>attr</a:t>
            </a:r>
            <a:r>
              <a:rPr lang="en-US" sz="2600" dirty="0" smtClean="0"/>
              <a:t>.: </a:t>
            </a:r>
            <a:r>
              <a:rPr lang="en-US" sz="2600" b="1" dirty="0" smtClean="0"/>
              <a:t>context</a:t>
            </a:r>
          </a:p>
        </p:txBody>
      </p:sp>
      <p:sp>
        <p:nvSpPr>
          <p:cNvPr id="14" name="矩形 13"/>
          <p:cNvSpPr/>
          <p:nvPr/>
        </p:nvSpPr>
        <p:spPr>
          <a:xfrm>
            <a:off x="936170" y="4641342"/>
            <a:ext cx="7725747" cy="1683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I urge you to take in a variety of sources in research the civilian [death] </a:t>
            </a:r>
            <a:r>
              <a:rPr lang="en-US" sz="2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toll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of the </a:t>
            </a:r>
            <a:r>
              <a:rPr lang="en-US" sz="2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conflict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US" sz="2600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600" y="2391008"/>
            <a:ext cx="7445828" cy="1683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UN puts the </a:t>
            </a:r>
            <a:r>
              <a:rPr lang="en-US" sz="2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conflict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’s [death] </a:t>
            </a:r>
            <a:r>
              <a:rPr lang="en-US" sz="2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toll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at over 67,000. </a:t>
            </a:r>
            <a:endParaRPr lang="en-US" sz="2600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82687" y="3947771"/>
            <a:ext cx="2501048" cy="583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Classifier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H="1" flipV="1">
            <a:off x="4331664" y="4480831"/>
            <a:ext cx="850" cy="6259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4331664" y="3425148"/>
            <a:ext cx="850" cy="622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894499" y="4622960"/>
            <a:ext cx="2027501" cy="341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learning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94499" y="3568157"/>
            <a:ext cx="2838315" cy="341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make a decision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722914" y="2677914"/>
            <a:ext cx="1473478" cy="360316"/>
          </a:xfrm>
          <a:prstGeom prst="rect">
            <a:avLst/>
          </a:prstGeom>
          <a:solidFill>
            <a:schemeClr val="bg2">
              <a:lumMod val="20000"/>
              <a:lumOff val="8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type: </a:t>
            </a:r>
            <a:r>
              <a:rPr lang="en-US" sz="2400" i="1" dirty="0" smtClean="0">
                <a:solidFill>
                  <a:schemeClr val="tx1"/>
                </a:solidFill>
              </a:rPr>
              <a:t>Die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741714" y="5907444"/>
            <a:ext cx="1473478" cy="360316"/>
          </a:xfrm>
          <a:prstGeom prst="rect">
            <a:avLst/>
          </a:prstGeom>
          <a:solidFill>
            <a:schemeClr val="bg2">
              <a:lumMod val="20000"/>
              <a:lumOff val="8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type: </a:t>
            </a:r>
            <a:r>
              <a:rPr lang="en-US" sz="2400" i="1" dirty="0" smtClean="0">
                <a:solidFill>
                  <a:schemeClr val="tx1"/>
                </a:solidFill>
              </a:rPr>
              <a:t>Die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2955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Diverse homogeneous samples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457200" y="1124744"/>
            <a:ext cx="8305800" cy="3599655"/>
          </a:xfrm>
        </p:spPr>
        <p:txBody>
          <a:bodyPr/>
          <a:lstStyle/>
          <a:p>
            <a:r>
              <a:rPr lang="en-US" dirty="0" smtClean="0"/>
              <a:t>Automatic acquisition of brand-new </a:t>
            </a:r>
            <a:r>
              <a:rPr lang="en-US" b="1" dirty="0" smtClean="0"/>
              <a:t> </a:t>
            </a:r>
            <a:r>
              <a:rPr lang="en-US" dirty="0" smtClean="0"/>
              <a:t>homogeneous samples</a:t>
            </a:r>
            <a:endParaRPr lang="en-US" dirty="0"/>
          </a:p>
          <a:p>
            <a:pPr marL="400050" lvl="1" indent="0">
              <a:buNone/>
            </a:pPr>
            <a:r>
              <a:rPr lang="en-US" sz="2600" dirty="0"/>
              <a:t>  - </a:t>
            </a:r>
            <a:r>
              <a:rPr lang="en-US" sz="2600" dirty="0" smtClean="0"/>
              <a:t>Criteria for brand-new samples</a:t>
            </a:r>
          </a:p>
          <a:p>
            <a:pPr lvl="2" indent="-342900"/>
            <a:r>
              <a:rPr lang="en-US" dirty="0" smtClean="0"/>
              <a:t>new candidate nuggets</a:t>
            </a:r>
          </a:p>
          <a:p>
            <a:pPr lvl="2" indent="-342900"/>
            <a:r>
              <a:rPr lang="en-US" dirty="0" smtClean="0"/>
              <a:t>rich contexts</a:t>
            </a:r>
            <a:endParaRPr lang="en-US" altLang="zh-CN" b="1" dirty="0" smtClean="0"/>
          </a:p>
          <a:p>
            <a:pPr marL="400050" lvl="1" indent="0">
              <a:buNone/>
            </a:pPr>
            <a:r>
              <a:rPr lang="en-US" altLang="zh-CN" sz="2600" dirty="0" smtClean="0"/>
              <a:t>  - Approach</a:t>
            </a:r>
          </a:p>
          <a:p>
            <a:pPr lvl="2" indent="-342900"/>
            <a:r>
              <a:rPr lang="en-US" altLang="zh-CN" dirty="0" smtClean="0"/>
              <a:t>Collect new candidate nuggets which are semantically similar to the ground-truth</a:t>
            </a:r>
          </a:p>
          <a:p>
            <a:pPr lvl="2" indent="-342900"/>
            <a:r>
              <a:rPr lang="en-US" altLang="zh-CN" dirty="0" smtClean="0"/>
              <a:t>Search context sentences from KBP source collection</a:t>
            </a:r>
          </a:p>
        </p:txBody>
      </p:sp>
    </p:spTree>
    <p:extLst>
      <p:ext uri="{BB962C8B-B14F-4D97-AF65-F5344CB8AC3E}">
        <p14:creationId xmlns:p14="http://schemas.microsoft.com/office/powerpoint/2010/main" val="103223670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Semantically similar lexical units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3386995" cy="285220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52400" y="838200"/>
            <a:ext cx="8991600" cy="1234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Search the units in </a:t>
            </a:r>
            <a:r>
              <a:rPr lang="en-US" sz="2400" dirty="0" err="1" smtClean="0">
                <a:solidFill>
                  <a:schemeClr val="tx1"/>
                </a:solidFill>
              </a:rPr>
              <a:t>FrameNet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(Baker etc., 1998, Fillmore etc., 2003, and </a:t>
            </a:r>
            <a:r>
              <a:rPr lang="en-US" sz="1800" dirty="0" err="1" smtClean="0">
                <a:solidFill>
                  <a:schemeClr val="tx1"/>
                </a:solidFill>
              </a:rPr>
              <a:t>Ruppenhofer</a:t>
            </a:r>
            <a:r>
              <a:rPr lang="en-US" sz="1800" dirty="0" smtClean="0">
                <a:solidFill>
                  <a:schemeClr val="tx1"/>
                </a:solidFill>
              </a:rPr>
              <a:t> tec., 2006)</a:t>
            </a:r>
            <a:endParaRPr lang="en-US" sz="1800" i="1" dirty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02" y="1295400"/>
            <a:ext cx="5437798" cy="556260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201980"/>
              </p:ext>
            </p:extLst>
          </p:nvPr>
        </p:nvGraphicFramePr>
        <p:xfrm>
          <a:off x="0" y="4572000"/>
          <a:ext cx="3747755" cy="2164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47755"/>
              </a:tblGrid>
              <a:tr h="21771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ATTACK </a:t>
                      </a:r>
                      <a:endParaRPr lang="zh-CN" altLang="en-US" dirty="0"/>
                    </a:p>
                  </a:txBody>
                  <a:tcPr/>
                </a:tc>
              </a:tr>
              <a:tr h="1687286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airstrike/ </a:t>
                      </a:r>
                      <a:r>
                        <a:rPr lang="en-US" altLang="zh-CN" sz="1600" b="1" u="sng" baseline="0" dirty="0" smtClean="0">
                          <a:latin typeface="+mn-ea"/>
                          <a:ea typeface="+mn-ea"/>
                        </a:rPr>
                        <a:t>ambush</a:t>
                      </a:r>
                      <a:r>
                        <a:rPr lang="en-US" altLang="zh-CN" sz="1600" baseline="0" dirty="0" smtClean="0">
                          <a:latin typeface="+mn-ea"/>
                          <a:ea typeface="+mn-ea"/>
                        </a:rPr>
                        <a:t>/ assail/ assailant assault/ </a:t>
                      </a:r>
                      <a:r>
                        <a:rPr lang="en-US" altLang="zh-CN" sz="1600" b="1" u="sng" baseline="0" dirty="0" smtClean="0">
                          <a:latin typeface="+mn-ea"/>
                          <a:ea typeface="+mn-ea"/>
                        </a:rPr>
                        <a:t>attack</a:t>
                      </a:r>
                      <a:r>
                        <a:rPr lang="en-US" altLang="zh-CN" sz="1600" baseline="0" dirty="0" smtClean="0">
                          <a:latin typeface="+mn-ea"/>
                          <a:ea typeface="+mn-ea"/>
                        </a:rPr>
                        <a:t>/ </a:t>
                      </a:r>
                      <a:r>
                        <a:rPr lang="en-US" altLang="zh-CN" sz="1600" b="1" u="sng" baseline="0" dirty="0" smtClean="0">
                          <a:latin typeface="+mn-ea"/>
                          <a:ea typeface="+mn-ea"/>
                        </a:rPr>
                        <a:t>attacker</a:t>
                      </a:r>
                      <a:r>
                        <a:rPr lang="en-US" altLang="zh-CN" sz="1600" baseline="0" dirty="0" smtClean="0">
                          <a:latin typeface="+mn-ea"/>
                          <a:ea typeface="+mn-ea"/>
                        </a:rPr>
                        <a:t>/ bomb/ bombard/ bombardment/ </a:t>
                      </a:r>
                      <a:r>
                        <a:rPr lang="en-US" altLang="zh-CN" sz="1600" b="1" u="sng" baseline="0" dirty="0" smtClean="0">
                          <a:latin typeface="+mn-ea"/>
                          <a:ea typeface="+mn-ea"/>
                        </a:rPr>
                        <a:t>bombing</a:t>
                      </a:r>
                      <a:r>
                        <a:rPr lang="en-US" altLang="zh-CN" sz="1600" baseline="0" dirty="0" smtClean="0">
                          <a:latin typeface="+mn-ea"/>
                          <a:ea typeface="+mn-ea"/>
                        </a:rPr>
                        <a:t>/ charge/ fall/ </a:t>
                      </a:r>
                      <a:r>
                        <a:rPr lang="en-US" altLang="zh-CN" sz="1600" b="1" u="sng" baseline="0" dirty="0" smtClean="0">
                          <a:latin typeface="+mn-ea"/>
                          <a:ea typeface="+mn-ea"/>
                        </a:rPr>
                        <a:t>fire</a:t>
                      </a:r>
                      <a:r>
                        <a:rPr lang="en-US" altLang="zh-CN" sz="1600" baseline="0" dirty="0" smtClean="0">
                          <a:latin typeface="+mn-ea"/>
                          <a:ea typeface="+mn-ea"/>
                        </a:rPr>
                        <a:t>/ </a:t>
                      </a:r>
                      <a:r>
                        <a:rPr lang="en-US" altLang="zh-CN" sz="1600" b="1" u="sng" baseline="0" dirty="0" smtClean="0">
                          <a:latin typeface="+mn-ea"/>
                          <a:ea typeface="+mn-ea"/>
                        </a:rPr>
                        <a:t>hit</a:t>
                      </a:r>
                      <a:r>
                        <a:rPr lang="en-US" altLang="zh-CN" sz="1600" baseline="0" dirty="0" smtClean="0">
                          <a:latin typeface="+mn-ea"/>
                          <a:ea typeface="+mn-ea"/>
                        </a:rPr>
                        <a:t>/ incursion/ infiltrate/ infiltration/ lay into/ </a:t>
                      </a:r>
                      <a:r>
                        <a:rPr lang="en-US" altLang="zh-CN" sz="1600" b="1" u="sng" baseline="0" dirty="0" smtClean="0">
                          <a:latin typeface="+mn-ea"/>
                          <a:ea typeface="+mn-ea"/>
                        </a:rPr>
                        <a:t>offensive</a:t>
                      </a:r>
                      <a:r>
                        <a:rPr lang="en-US" altLang="zh-CN" sz="1600" baseline="0" dirty="0" smtClean="0">
                          <a:latin typeface="+mn-ea"/>
                          <a:ea typeface="+mn-ea"/>
                        </a:rPr>
                        <a:t>/ onset/ onslaught/ </a:t>
                      </a:r>
                      <a:r>
                        <a:rPr lang="en-US" altLang="zh-CN" sz="1600" b="1" u="sng" baseline="0" dirty="0" smtClean="0">
                          <a:latin typeface="+mn-ea"/>
                          <a:ea typeface="+mn-ea"/>
                        </a:rPr>
                        <a:t>raid</a:t>
                      </a:r>
                      <a:r>
                        <a:rPr lang="en-US" altLang="zh-CN" sz="1600" baseline="0" dirty="0" smtClean="0">
                          <a:latin typeface="+mn-ea"/>
                          <a:ea typeface="+mn-ea"/>
                        </a:rPr>
                        <a:t>/ SAF/ </a:t>
                      </a:r>
                      <a:r>
                        <a:rPr lang="en-US" altLang="zh-CN" sz="1600" baseline="0" dirty="0" err="1" smtClean="0">
                          <a:latin typeface="+mn-ea"/>
                          <a:ea typeface="+mn-ea"/>
                        </a:rPr>
                        <a:t>safire</a:t>
                      </a:r>
                      <a:r>
                        <a:rPr lang="en-US" altLang="zh-CN" sz="1600" baseline="0" dirty="0" smtClean="0">
                          <a:latin typeface="+mn-ea"/>
                          <a:ea typeface="+mn-ea"/>
                        </a:rPr>
                        <a:t>/ set upon/ small arms fire/ storm/ strike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76844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Enrichment of homogenous samples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09137"/>
          </a:xfrm>
        </p:spPr>
        <p:txBody>
          <a:bodyPr/>
          <a:lstStyle/>
          <a:p>
            <a:r>
              <a:rPr lang="en-US" b="1" dirty="0" smtClean="0"/>
              <a:t>Retrieve contexts</a:t>
            </a:r>
            <a:endParaRPr lang="en-US" b="1" dirty="0"/>
          </a:p>
          <a:p>
            <a:pPr marL="400050" lvl="1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altLang="zh-CN" dirty="0" smtClean="0"/>
              <a:t>-  </a:t>
            </a:r>
            <a:r>
              <a:rPr lang="en-US" altLang="zh-CN" sz="2600" dirty="0" smtClean="0"/>
              <a:t>Search contexts for new candidate nuggets</a:t>
            </a:r>
            <a:endParaRPr lang="en-US" altLang="zh-CN" sz="2600" dirty="0"/>
          </a:p>
          <a:p>
            <a:pPr lvl="2" indent="-342900"/>
            <a:r>
              <a:rPr lang="en-US" altLang="zh-CN" dirty="0" smtClean="0"/>
              <a:t>Use a nugget as a query</a:t>
            </a:r>
            <a:endParaRPr lang="en-US" altLang="zh-CN" dirty="0"/>
          </a:p>
          <a:p>
            <a:pPr lvl="2" indent="-342900"/>
            <a:r>
              <a:rPr lang="en-US" altLang="zh-CN" dirty="0" smtClean="0"/>
              <a:t>Search clauses that contain the query in the source collection</a:t>
            </a:r>
          </a:p>
          <a:p>
            <a:pPr lvl="2" indent="-342900"/>
            <a:r>
              <a:rPr lang="en-US" altLang="zh-CN" dirty="0" smtClean="0"/>
              <a:t>Rank clauses in terms of document-level similarity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altLang="zh-CN" sz="2600" dirty="0" smtClean="0"/>
              <a:t>  -  Enrichment</a:t>
            </a:r>
            <a:endParaRPr lang="en-US" altLang="zh-CN" sz="2600" dirty="0"/>
          </a:p>
          <a:p>
            <a:pPr lvl="2" indent="-342900"/>
            <a:r>
              <a:rPr lang="en-US" altLang="zh-CN" dirty="0" smtClean="0"/>
              <a:t>a new nugget + a clause (context) = a brand-new sample</a:t>
            </a:r>
          </a:p>
          <a:p>
            <a:pPr lvl="2" indent="-342900"/>
            <a:r>
              <a:rPr lang="en-US" altLang="zh-CN" dirty="0" smtClean="0"/>
              <a:t>Add all brand-new samples into the training data</a:t>
            </a:r>
          </a:p>
          <a:p>
            <a:pPr lvl="1" indent="-342900"/>
            <a:endParaRPr lang="en-US" altLang="zh-CN" dirty="0" smtClean="0"/>
          </a:p>
          <a:p>
            <a:pPr lvl="1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350175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8432157" cy="98072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Improve cross-sample inference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457200" y="1124745"/>
            <a:ext cx="7841848" cy="2637028"/>
          </a:xfrm>
        </p:spPr>
        <p:txBody>
          <a:bodyPr/>
          <a:lstStyle/>
          <a:p>
            <a:r>
              <a:rPr lang="en-US" b="1" dirty="0" smtClean="0"/>
              <a:t>Difficulty</a:t>
            </a:r>
            <a:endParaRPr lang="en-US" b="1" dirty="0"/>
          </a:p>
          <a:p>
            <a:pPr marL="400050" lvl="1" indent="0">
              <a:buNone/>
            </a:pPr>
            <a:r>
              <a:rPr lang="en-US" dirty="0"/>
              <a:t>  </a:t>
            </a:r>
            <a:r>
              <a:rPr lang="en-US" dirty="0" smtClean="0"/>
              <a:t>-</a:t>
            </a:r>
            <a:r>
              <a:rPr lang="en-US" sz="2600" dirty="0" smtClean="0"/>
              <a:t>Semantically-similar context.</a:t>
            </a:r>
            <a:endParaRPr lang="en-US" altLang="zh-CN" b="1" dirty="0"/>
          </a:p>
          <a:p>
            <a:pPr marL="400050" lvl="1" indent="0">
              <a:buNone/>
            </a:pPr>
            <a:r>
              <a:rPr lang="en-US" altLang="zh-CN" dirty="0"/>
              <a:t>  </a:t>
            </a:r>
            <a:r>
              <a:rPr lang="en-US" altLang="zh-CN" dirty="0" smtClean="0"/>
              <a:t>-</a:t>
            </a:r>
            <a:r>
              <a:rPr lang="en-US" altLang="zh-CN" sz="2600" dirty="0" smtClean="0"/>
              <a:t>Classifier rely on cross-sample inference in terms of similar content but not semantics.</a:t>
            </a:r>
            <a:endParaRPr lang="en-US" altLang="zh-CN" sz="2600" dirty="0"/>
          </a:p>
          <a:p>
            <a:pPr marL="400050" lvl="1" indent="0">
              <a:buNone/>
            </a:pPr>
            <a:endParaRPr lang="en-US" sz="2600" dirty="0" smtClean="0"/>
          </a:p>
        </p:txBody>
      </p:sp>
      <p:sp>
        <p:nvSpPr>
          <p:cNvPr id="23" name="矩形 22"/>
          <p:cNvSpPr/>
          <p:nvPr/>
        </p:nvSpPr>
        <p:spPr>
          <a:xfrm>
            <a:off x="914400" y="5499702"/>
            <a:ext cx="7725747" cy="945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US" sz="2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legislators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in corruption scandals </a:t>
            </a:r>
            <a:r>
              <a:rPr lang="en-US" sz="2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often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avoid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[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jail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]. </a:t>
            </a:r>
            <a:endParaRPr lang="en-US" sz="2600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8600" y="2850950"/>
            <a:ext cx="8519705" cy="1683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Congress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has a </a:t>
            </a:r>
            <a:r>
              <a:rPr lang="en-US" sz="2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tradition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of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preventing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its own members convicted of crimes </a:t>
            </a:r>
            <a:r>
              <a:rPr lang="en-US" sz="2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from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ever going to [prison]. </a:t>
            </a:r>
            <a:endParaRPr lang="en-US" sz="2600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169688" y="4600978"/>
            <a:ext cx="2501048" cy="583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Classifier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flipH="1" flipV="1">
            <a:off x="4418665" y="5134038"/>
            <a:ext cx="850" cy="6259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4418665" y="4267200"/>
            <a:ext cx="850" cy="4679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3981500" y="5276167"/>
            <a:ext cx="2027501" cy="341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learning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703889" y="4050555"/>
            <a:ext cx="2027501" cy="71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68260" y="4084856"/>
            <a:ext cx="1707234" cy="360316"/>
          </a:xfrm>
          <a:prstGeom prst="rect">
            <a:avLst/>
          </a:prstGeom>
          <a:solidFill>
            <a:schemeClr val="bg2">
              <a:lumMod val="20000"/>
              <a:lumOff val="8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Arrest-Jail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05600" y="6192884"/>
            <a:ext cx="1707234" cy="360316"/>
          </a:xfrm>
          <a:prstGeom prst="rect">
            <a:avLst/>
          </a:prstGeom>
          <a:solidFill>
            <a:schemeClr val="bg2">
              <a:lumMod val="20000"/>
              <a:lumOff val="8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Arrest-Jail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8727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8432157" cy="98072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Concept based Transfer learning: General Framework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23" y="4702584"/>
            <a:ext cx="1552558" cy="17236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69" y="4839743"/>
            <a:ext cx="2417709" cy="148930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3" y="2209497"/>
            <a:ext cx="1756229" cy="178354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43" y="2528441"/>
            <a:ext cx="1457657" cy="1457657"/>
          </a:xfrm>
          <a:prstGeom prst="rect">
            <a:avLst/>
          </a:prstGeom>
        </p:spPr>
      </p:pic>
      <p:cxnSp>
        <p:nvCxnSpPr>
          <p:cNvPr id="29" name="直接箭头连接符 28"/>
          <p:cNvCxnSpPr/>
          <p:nvPr/>
        </p:nvCxnSpPr>
        <p:spPr>
          <a:xfrm>
            <a:off x="2766348" y="2988957"/>
            <a:ext cx="9028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4540409" y="3858260"/>
            <a:ext cx="0" cy="843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790121" y="3778909"/>
            <a:ext cx="2027501" cy="341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352724" y="2309309"/>
            <a:ext cx="1546813" cy="45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Conceptualization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5616228" y="2988957"/>
            <a:ext cx="90282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5734483" y="5431215"/>
            <a:ext cx="90282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7456371" y="3936051"/>
            <a:ext cx="0" cy="751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5328048" y="2270206"/>
            <a:ext cx="1546813" cy="45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Conceptualization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81843" y="4717603"/>
            <a:ext cx="1546813" cy="45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Conceptualization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386664" y="3921856"/>
            <a:ext cx="1232959" cy="45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learning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577941" y="3982399"/>
            <a:ext cx="1232959" cy="45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Make a decision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62959" y="1670745"/>
            <a:ext cx="2081823" cy="4203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Training data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422784" y="1697214"/>
            <a:ext cx="2067173" cy="3938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data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1" y="4491725"/>
            <a:ext cx="1946449" cy="2141464"/>
          </a:xfrm>
          <a:prstGeom prst="rect">
            <a:avLst/>
          </a:prstGeom>
        </p:spPr>
      </p:pic>
      <p:cxnSp>
        <p:nvCxnSpPr>
          <p:cNvPr id="35" name="直接箭头连接符 34"/>
          <p:cNvCxnSpPr/>
          <p:nvPr/>
        </p:nvCxnSpPr>
        <p:spPr>
          <a:xfrm>
            <a:off x="2766348" y="5431215"/>
            <a:ext cx="9028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1767908" y="3858260"/>
            <a:ext cx="0" cy="751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2397439" y="4770746"/>
            <a:ext cx="1502098" cy="45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Conceptualization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0425" y="3936051"/>
            <a:ext cx="1232959" cy="45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learning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17" y="2198140"/>
            <a:ext cx="1539053" cy="1760677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3639690" y="1697214"/>
            <a:ext cx="2067173" cy="3938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Concept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2133600" y="3369553"/>
            <a:ext cx="1905000" cy="1332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5050139" y="3377846"/>
            <a:ext cx="1751411" cy="1339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5172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1.xml><?xml version="1.0" encoding="utf-8"?>
<a:theme xmlns:a="http://schemas.openxmlformats.org/drawingml/2006/main" name="8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2.xml><?xml version="1.0" encoding="utf-8"?>
<a:theme xmlns:a="http://schemas.openxmlformats.org/drawingml/2006/main" name="9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3.xml><?xml version="1.0" encoding="utf-8"?>
<a:theme xmlns:a="http://schemas.openxmlformats.org/drawingml/2006/main" name="10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4.xml><?xml version="1.0" encoding="utf-8"?>
<a:theme xmlns:a="http://schemas.openxmlformats.org/drawingml/2006/main" name="11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5.xml><?xml version="1.0" encoding="utf-8"?>
<a:theme xmlns:a="http://schemas.openxmlformats.org/drawingml/2006/main" name="12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16.xml><?xml version="1.0" encoding="utf-8"?>
<a:theme xmlns:a="http://schemas.openxmlformats.org/drawingml/2006/main" name="13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17.xml><?xml version="1.0" encoding="utf-8"?>
<a:theme xmlns:a="http://schemas.openxmlformats.org/drawingml/2006/main" name="14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18.xml><?xml version="1.0" encoding="utf-8"?>
<a:theme xmlns:a="http://schemas.openxmlformats.org/drawingml/2006/main" name="15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9.xml><?xml version="1.0" encoding="utf-8"?>
<a:theme xmlns:a="http://schemas.openxmlformats.org/drawingml/2006/main" name="16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.xml><?xml version="1.0" encoding="utf-8"?>
<a:theme xmlns:a="http://schemas.openxmlformats.org/drawingml/2006/main" name="1_Office Theme">
  <a:themeElements>
    <a:clrScheme name="Office Theme 9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B2B2B2"/>
      </a:accent1>
      <a:accent2>
        <a:srgbClr val="FF9933"/>
      </a:accent2>
      <a:accent3>
        <a:srgbClr val="FFFFFF"/>
      </a:accent3>
      <a:accent4>
        <a:srgbClr val="000000"/>
      </a:accent4>
      <a:accent5>
        <a:srgbClr val="D5D5D5"/>
      </a:accent5>
      <a:accent6>
        <a:srgbClr val="E78A2D"/>
      </a:accent6>
      <a:hlink>
        <a:srgbClr val="FF3300"/>
      </a:hlink>
      <a:folHlink>
        <a:srgbClr val="CC9900"/>
      </a:folHlink>
    </a:clrScheme>
    <a:fontScheme name="Office Them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E7B9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B2B2B2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E78A2D"/>
        </a:accent6>
        <a:hlink>
          <a:srgbClr val="FF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4.xml><?xml version="1.0" encoding="utf-8"?>
<a:theme xmlns:a="http://schemas.openxmlformats.org/drawingml/2006/main" name="1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5.xml><?xml version="1.0" encoding="utf-8"?>
<a:theme xmlns:a="http://schemas.openxmlformats.org/drawingml/2006/main" name="2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6.xml><?xml version="1.0" encoding="utf-8"?>
<a:theme xmlns:a="http://schemas.openxmlformats.org/drawingml/2006/main" name="3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7.xml><?xml version="1.0" encoding="utf-8"?>
<a:theme xmlns:a="http://schemas.openxmlformats.org/drawingml/2006/main" name="4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8.xml><?xml version="1.0" encoding="utf-8"?>
<a:theme xmlns:a="http://schemas.openxmlformats.org/drawingml/2006/main" name="5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9.xml><?xml version="1.0" encoding="utf-8"?>
<a:theme xmlns:a="http://schemas.openxmlformats.org/drawingml/2006/main" name="6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40449</TotalTime>
  <Words>1957</Words>
  <Application>Microsoft Macintosh PowerPoint</Application>
  <PresentationFormat>On-screen Show (4:3)</PresentationFormat>
  <Paragraphs>384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1_Office 主题</vt:lpstr>
      <vt:lpstr>1_Office Theme</vt:lpstr>
      <vt:lpstr>WikiTutorialDR</vt:lpstr>
      <vt:lpstr>1_WikiTutorialDR</vt:lpstr>
      <vt:lpstr>2_WikiTutorialDR</vt:lpstr>
      <vt:lpstr>3_WikiTutorialDR</vt:lpstr>
      <vt:lpstr>4_WikiTutorialDR</vt:lpstr>
      <vt:lpstr>5_WikiTutorialDR</vt:lpstr>
      <vt:lpstr>6_WikiTutorialDR</vt:lpstr>
      <vt:lpstr>7_WikiTutorialDR</vt:lpstr>
      <vt:lpstr>8_WikiTutorialDR</vt:lpstr>
      <vt:lpstr>9_WikiTutorialDR</vt:lpstr>
      <vt:lpstr>10_WikiTutorialDR</vt:lpstr>
      <vt:lpstr>11_WikiTutorialDR</vt:lpstr>
      <vt:lpstr>12_WikiTutorialDR</vt:lpstr>
      <vt:lpstr>13_WikiTutorialDR</vt:lpstr>
      <vt:lpstr>14_WikiTutorialDR</vt:lpstr>
      <vt:lpstr>15_WikiTutorialDR</vt:lpstr>
      <vt:lpstr>16_WikiTutorialDR</vt:lpstr>
      <vt:lpstr>17_WikiTutorialDR</vt:lpstr>
      <vt:lpstr>State-of-the-art Event Nugget Detection and Coreference</vt:lpstr>
      <vt:lpstr>Event Nugget Detection</vt:lpstr>
      <vt:lpstr>Goals</vt:lpstr>
      <vt:lpstr>Rich knowledge benefits learning</vt:lpstr>
      <vt:lpstr>Diverse homogeneous samples</vt:lpstr>
      <vt:lpstr>Semantically similar lexical units</vt:lpstr>
      <vt:lpstr>Enrichment of homogenous samples</vt:lpstr>
      <vt:lpstr>Improve cross-sample inference </vt:lpstr>
      <vt:lpstr>Concept based Transfer learning: General Framework</vt:lpstr>
      <vt:lpstr>Apply to Nugget Detection</vt:lpstr>
      <vt:lpstr>Concept based Transfer Learning</vt:lpstr>
      <vt:lpstr>Negative impact of ambiguous nuggets</vt:lpstr>
      <vt:lpstr>Topic-event relation</vt:lpstr>
      <vt:lpstr>Topic-event relation weighting</vt:lpstr>
      <vt:lpstr>Propagation</vt:lpstr>
      <vt:lpstr>Experiments</vt:lpstr>
      <vt:lpstr>Event Nugget Coreference</vt:lpstr>
      <vt:lpstr>Pairwise MaxEnt Model</vt:lpstr>
      <vt:lpstr>Hierarchical clustering</vt:lpstr>
      <vt:lpstr>Discussions on Evaluation Metrics</vt:lpstr>
      <vt:lpstr>Weakness of MUC and BLANC (Luo, 2013 )</vt:lpstr>
      <vt:lpstr>Error Analysis: Non-coreferential Cases</vt:lpstr>
      <vt:lpstr>Error Analysis: Coreferential Cases</vt:lpstr>
      <vt:lpstr>Feedback for Realis Improvement</vt:lpstr>
      <vt:lpstr>Feedback for Realis Improvement (Cont.)</vt:lpstr>
      <vt:lpstr>Future Work: Cross-Media Coreference</vt:lpstr>
      <vt:lpstr>PowerPoint Presentation</vt:lpstr>
    </vt:vector>
  </TitlesOfParts>
  <Company>S.F.U.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Dylan Lu</cp:lastModifiedBy>
  <cp:revision>2045</cp:revision>
  <cp:lastPrinted>2014-08-04T14:03:16Z</cp:lastPrinted>
  <dcterms:created xsi:type="dcterms:W3CDTF">1998-06-19T04:38:52Z</dcterms:created>
  <dcterms:modified xsi:type="dcterms:W3CDTF">2015-11-17T18:22:33Z</dcterms:modified>
</cp:coreProperties>
</file>