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6"/>
  </p:notesMasterIdLst>
  <p:handoutMasterIdLst>
    <p:handoutMasterId r:id="rId17"/>
  </p:handoutMasterIdLst>
  <p:sldIdLst>
    <p:sldId id="320" r:id="rId2"/>
    <p:sldId id="321" r:id="rId3"/>
    <p:sldId id="333" r:id="rId4"/>
    <p:sldId id="360" r:id="rId5"/>
    <p:sldId id="355" r:id="rId6"/>
    <p:sldId id="357" r:id="rId7"/>
    <p:sldId id="356" r:id="rId8"/>
    <p:sldId id="351" r:id="rId9"/>
    <p:sldId id="343" r:id="rId10"/>
    <p:sldId id="352" r:id="rId11"/>
    <p:sldId id="348" r:id="rId12"/>
    <p:sldId id="358" r:id="rId13"/>
    <p:sldId id="359" r:id="rId14"/>
    <p:sldId id="353" r:id="rId15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5pPr>
    <a:lvl6pPr marL="2286000" algn="l" defTabSz="457200" rtl="0" eaLnBrk="1" latinLnBrk="0" hangingPunct="1"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6pPr>
    <a:lvl7pPr marL="2743200" algn="l" defTabSz="457200" rtl="0" eaLnBrk="1" latinLnBrk="0" hangingPunct="1"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7pPr>
    <a:lvl8pPr marL="3200400" algn="l" defTabSz="457200" rtl="0" eaLnBrk="1" latinLnBrk="0" hangingPunct="1"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8pPr>
    <a:lvl9pPr marL="3657600" algn="l" defTabSz="457200" rtl="0" eaLnBrk="1" latinLnBrk="0" hangingPunct="1"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FF"/>
    <a:srgbClr val="43C0FF"/>
    <a:srgbClr val="003F5E"/>
    <a:srgbClr val="0073AE"/>
    <a:srgbClr val="FFCF01"/>
    <a:srgbClr val="CC00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65" autoAdjust="0"/>
    <p:restoredTop sz="91296" autoAdjust="0"/>
  </p:normalViewPr>
  <p:slideViewPr>
    <p:cSldViewPr>
      <p:cViewPr>
        <p:scale>
          <a:sx n="99" d="100"/>
          <a:sy n="99" d="100"/>
        </p:scale>
        <p:origin x="-73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i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0"/>
            </a:lvl1pPr>
          </a:lstStyle>
          <a:p>
            <a:fld id="{459BD47B-D501-C64F-819D-C2D4E6DF1985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i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0"/>
            </a:lvl1pPr>
          </a:lstStyle>
          <a:p>
            <a:fld id="{F997C25C-9F2C-0542-8EB9-80DD80BF15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89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</a:defRPr>
            </a:lvl1pPr>
          </a:lstStyle>
          <a:p>
            <a:fld id="{880DC779-C557-3141-BECF-B100FB93F9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30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80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50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6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74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98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Gill Sans" charset="0"/>
                <a:ea typeface="ＭＳ Ｐゴシック" charset="0"/>
                <a:cs typeface="+mn-cs"/>
              </a:rPr>
              <a:t>-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Gill Sans" charset="0"/>
                <a:ea typeface="ＭＳ Ｐゴシック" charset="0"/>
                <a:cs typeface="+mn-cs"/>
              </a:rPr>
              <a:t>Additions made in order to broaden the overall epoch covered by the corpus; add Spanish documents to the pool; create greater overlap between the English, Chinese, and Spanish sets; expand on the web document component of the collection; and ease the creation of unique queries for all tasks.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09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22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99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 corpora developed for SF from 2009-2011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99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99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42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33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DC Home-0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543800" cy="685800"/>
          </a:xfrm>
        </p:spPr>
        <p:txBody>
          <a:bodyPr/>
          <a:lstStyle>
            <a:lvl1pPr algn="l">
              <a:defRPr sz="280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286000"/>
            <a:ext cx="7543800" cy="2743200"/>
          </a:xfrm>
        </p:spPr>
        <p:txBody>
          <a:bodyPr lIns="0" tIns="0" rIns="0" bIns="0"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990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63A563B-B8EC-5A4C-917A-69BAB43D8B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3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84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84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226CCEF-6E91-FA41-A58E-B32346FFA0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71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lvl="0"/>
            <a:endParaRPr lang="en-US" noProof="0">
              <a:sym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90A1D1E-5960-C943-89B2-F4C4E30391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8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98438"/>
            <a:ext cx="4114800" cy="7921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TAC KBP Evaluation Workshop – NIST, November 15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4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1CCDE64-DBEA-8A48-83C1-7415C98C13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C648A10-5A0E-DA4C-B04D-111BDE7213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5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BEE454C-B48B-444C-AF87-68DE62E548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8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3F5A14C-88B1-0549-8FB3-2AE65B5020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271F8E8-D4B3-7848-AFB4-18D59F556D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8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6ACFAC0-8243-2B4E-99AD-B04DFE9619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B417E29-57CD-FB46-9541-A2BCAD51A8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7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LDC PPT txt2-02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lack" charset="0"/>
              </a:rPr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>
                <a:sym typeface="Arial" charset="0"/>
              </a:rPr>
              <a:t>Second level</a:t>
            </a:r>
          </a:p>
          <a:p>
            <a:pPr lvl="2"/>
            <a:r>
              <a:rPr lang="en-US">
                <a:sym typeface="Arial" charset="0"/>
              </a:rPr>
              <a:t>Third level</a:t>
            </a:r>
          </a:p>
          <a:p>
            <a:pPr lvl="3"/>
            <a:r>
              <a:rPr lang="en-US">
                <a:sym typeface="Arial" charset="0"/>
              </a:rPr>
              <a:t>Fourth level</a:t>
            </a:r>
          </a:p>
          <a:p>
            <a:pPr lvl="4"/>
            <a:r>
              <a:rPr lang="en-US">
                <a:sym typeface="Arial" charset="0"/>
              </a:rPr>
              <a:t>Fifth level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609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TAC KBP Evaluation Workshop – NIST, November 15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 charset="0"/>
          <a:cs typeface="+mj-cs"/>
          <a:sym typeface="Arial Black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NeueLT Std Blk" pitchFamily="34" charset="0"/>
          <a:ea typeface="ＭＳ Ｐゴシック" charset="0"/>
          <a:sym typeface="Arial Black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NeueLT Std Blk" pitchFamily="34" charset="0"/>
          <a:ea typeface="ＭＳ Ｐゴシック" charset="0"/>
          <a:sym typeface="Arial Black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NeueLT Std Blk" pitchFamily="34" charset="0"/>
          <a:ea typeface="ＭＳ Ｐゴシック" charset="0"/>
          <a:sym typeface="Arial Black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NeueLT Std Blk" pitchFamily="34" charset="0"/>
          <a:ea typeface="ＭＳ Ｐゴシック" charset="0"/>
          <a:sym typeface="Arial Black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LT Std Blk" pitchFamily="34" charset="0"/>
          <a:sym typeface="Arial Black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LT Std Blk" pitchFamily="34" charset="0"/>
          <a:sym typeface="Arial Black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LT Std Blk" pitchFamily="34" charset="0"/>
          <a:sym typeface="Arial Black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LT Std Blk" pitchFamily="34" charset="0"/>
          <a:sym typeface="Arial Black" pitchFamily="34" charset="0"/>
        </a:defRPr>
      </a:lvl9pPr>
    </p:titleStyle>
    <p:bodyStyle>
      <a:lvl1pPr marL="285750" indent="-285750" algn="l" rtl="0" eaLnBrk="0" fontAlgn="base" hangingPunct="0">
        <a:spcBef>
          <a:spcPts val="800"/>
        </a:spcBef>
        <a:spcAft>
          <a:spcPct val="0"/>
        </a:spcAft>
        <a:buClr>
          <a:srgbClr val="FF0000"/>
        </a:buClr>
        <a:buSzPct val="60000"/>
        <a:buFont typeface="Wingdings" charset="0"/>
        <a:buChar char="u"/>
        <a:tabLst>
          <a:tab pos="1657350" algn="l"/>
        </a:tabLst>
        <a:defRPr sz="2300">
          <a:solidFill>
            <a:schemeClr val="tx1"/>
          </a:solidFill>
          <a:latin typeface="+mn-lt"/>
          <a:ea typeface="ＭＳ Ｐゴシック" charset="0"/>
          <a:cs typeface="+mn-cs"/>
          <a:sym typeface="Arial" charset="0"/>
        </a:defRPr>
      </a:lvl1pPr>
      <a:lvl2pPr marL="504825" indent="-217488" algn="l" rtl="0" eaLnBrk="0" fontAlgn="base" hangingPunct="0">
        <a:spcBef>
          <a:spcPts val="700"/>
        </a:spcBef>
        <a:spcAft>
          <a:spcPct val="0"/>
        </a:spcAft>
        <a:buClr>
          <a:srgbClr val="FF0000"/>
        </a:buClr>
        <a:buSzPct val="65000"/>
        <a:buFont typeface="Wingdings" charset="0"/>
        <a:buChar char="l"/>
        <a:tabLst>
          <a:tab pos="1657350" algn="l"/>
        </a:tabLst>
        <a:defRPr sz="2000">
          <a:solidFill>
            <a:schemeClr val="tx1"/>
          </a:solidFill>
          <a:latin typeface="+mn-lt"/>
          <a:ea typeface="ＭＳ Ｐゴシック" charset="0"/>
          <a:sym typeface="Arial" charset="0"/>
        </a:defRPr>
      </a:lvl2pPr>
      <a:lvl3pPr marL="685800" indent="-171450" algn="l" rtl="0" eaLnBrk="0" fontAlgn="base" hangingPunct="0">
        <a:spcBef>
          <a:spcPts val="600"/>
        </a:spcBef>
        <a:spcAft>
          <a:spcPct val="0"/>
        </a:spcAft>
        <a:buClr>
          <a:srgbClr val="FF0000"/>
        </a:buClr>
        <a:buSzPct val="50000"/>
        <a:buFont typeface="Wingdings" charset="0"/>
        <a:buChar char="n"/>
        <a:tabLst>
          <a:tab pos="1657350" algn="l"/>
        </a:tabLst>
        <a:defRPr>
          <a:solidFill>
            <a:schemeClr val="tx1"/>
          </a:solidFill>
          <a:latin typeface="+mn-lt"/>
          <a:ea typeface="ＭＳ Ｐゴシック" charset="0"/>
          <a:sym typeface="Arial" charset="0"/>
        </a:defRPr>
      </a:lvl3pPr>
      <a:lvl4pPr marL="846138" indent="-152400" algn="l" rtl="0" eaLnBrk="0" fontAlgn="base" hangingPunct="0">
        <a:spcBef>
          <a:spcPts val="5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600">
          <a:solidFill>
            <a:schemeClr val="tx1"/>
          </a:solidFill>
          <a:latin typeface="+mn-lt"/>
          <a:ea typeface="ＭＳ Ｐゴシック" charset="0"/>
          <a:sym typeface="Arial" charset="0"/>
        </a:defRPr>
      </a:lvl4pPr>
      <a:lvl5pPr marL="1000125" indent="-152400" algn="l" rtl="0" eaLnBrk="0" fontAlgn="base" hangingPunct="0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ea typeface="ＭＳ Ｐゴシック" charset="0"/>
          <a:sym typeface="Arial" charset="0"/>
        </a:defRPr>
      </a:lvl5pPr>
      <a:lvl6pPr marL="1457325" indent="-152400" algn="l" rtl="0" fontAlgn="base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sym typeface="Arial" charset="0"/>
        </a:defRPr>
      </a:lvl6pPr>
      <a:lvl7pPr marL="1914525" indent="-152400" algn="l" rtl="0" fontAlgn="base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sym typeface="Arial" charset="0"/>
        </a:defRPr>
      </a:lvl7pPr>
      <a:lvl8pPr marL="2371725" indent="-152400" algn="l" rtl="0" fontAlgn="base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sym typeface="Arial" charset="0"/>
        </a:defRPr>
      </a:lvl8pPr>
      <a:lvl9pPr marL="2828925" indent="-152400" algn="l" rtl="0" fontAlgn="base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762000" y="1295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3200" b="1" i="0" dirty="0">
                <a:solidFill>
                  <a:schemeClr val="tx1"/>
                </a:solidFill>
                <a:latin typeface="Arial"/>
                <a:cs typeface="Arial"/>
              </a:rPr>
              <a:t>Linguistic Resources for </a:t>
            </a:r>
            <a:r>
              <a:rPr lang="en-US" sz="3200" b="1" i="0" dirty="0" smtClean="0">
                <a:solidFill>
                  <a:schemeClr val="tx1"/>
                </a:solidFill>
                <a:latin typeface="Arial"/>
                <a:cs typeface="Arial"/>
              </a:rPr>
              <a:t>the </a:t>
            </a:r>
          </a:p>
          <a:p>
            <a:r>
              <a:rPr lang="en-US" sz="3200" b="1" i="0" dirty="0" smtClean="0">
                <a:solidFill>
                  <a:schemeClr val="tx1"/>
                </a:solidFill>
                <a:latin typeface="Arial"/>
                <a:cs typeface="Arial"/>
              </a:rPr>
              <a:t>2012 TAC KBP </a:t>
            </a:r>
            <a:r>
              <a:rPr lang="en-US" sz="3200" b="1" i="0" smtClean="0">
                <a:solidFill>
                  <a:schemeClr val="tx1"/>
                </a:solidFill>
                <a:latin typeface="Arial"/>
                <a:cs typeface="Arial"/>
              </a:rPr>
              <a:t>Slot Filling Evaluations</a:t>
            </a:r>
            <a:endParaRPr lang="en-US" sz="3200" b="1" i="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sz="3600" b="1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990600" y="2362200"/>
            <a:ext cx="7543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spcBef>
                <a:spcPts val="800"/>
              </a:spcBef>
              <a:buClr>
                <a:srgbClr val="FF0000"/>
              </a:buClr>
              <a:buSzPct val="60000"/>
              <a:buFont typeface="Wingdings" charset="0"/>
              <a:buNone/>
              <a:tabLst>
                <a:tab pos="1657350" algn="l"/>
              </a:tabLst>
            </a:pPr>
            <a:endParaRPr lang="en-US" sz="3600" i="0">
              <a:solidFill>
                <a:schemeClr val="tx1"/>
              </a:solidFill>
              <a:latin typeface="Arial"/>
              <a:cs typeface="Arial"/>
            </a:endParaRPr>
          </a:p>
          <a:p>
            <a:pPr eaLnBrk="0" hangingPunct="0">
              <a:spcBef>
                <a:spcPts val="800"/>
              </a:spcBef>
              <a:buClr>
                <a:srgbClr val="FF0000"/>
              </a:buClr>
              <a:buSzPct val="60000"/>
              <a:buFont typeface="Wingdings" charset="0"/>
              <a:buNone/>
              <a:tabLst>
                <a:tab pos="1657350" algn="l"/>
              </a:tabLst>
            </a:pPr>
            <a:r>
              <a:rPr lang="en-US" sz="3600" i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838200" y="3733800"/>
            <a:ext cx="7543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spcBef>
                <a:spcPts val="800"/>
              </a:spcBef>
              <a:buClr>
                <a:srgbClr val="FF0000"/>
              </a:buClr>
              <a:buSzPct val="60000"/>
              <a:buFont typeface="Wingdings" charset="0"/>
              <a:buNone/>
              <a:tabLst>
                <a:tab pos="1657350" algn="l"/>
              </a:tabLst>
            </a:pPr>
            <a:r>
              <a:rPr lang="en-US" sz="3600" i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762000" y="2819400"/>
            <a:ext cx="807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2400" i="0" dirty="0">
                <a:solidFill>
                  <a:schemeClr val="tx1"/>
                </a:solidFill>
                <a:latin typeface="Arial"/>
                <a:cs typeface="Arial"/>
              </a:rPr>
              <a:t>Joe Ellis (presenter</a:t>
            </a:r>
            <a:r>
              <a:rPr lang="en-US" sz="2400" i="0" dirty="0" smtClean="0">
                <a:solidFill>
                  <a:schemeClr val="tx1"/>
                </a:solidFill>
                <a:latin typeface="Arial"/>
                <a:cs typeface="Arial"/>
              </a:rPr>
              <a:t>), </a:t>
            </a:r>
          </a:p>
          <a:p>
            <a:r>
              <a:rPr lang="en-US" sz="2400" i="0" dirty="0" smtClean="0">
                <a:solidFill>
                  <a:schemeClr val="tx1"/>
                </a:solidFill>
                <a:latin typeface="Arial"/>
                <a:cs typeface="Arial"/>
              </a:rPr>
              <a:t>Brendan </a:t>
            </a:r>
            <a:r>
              <a:rPr lang="en-US" sz="2400" i="0" dirty="0">
                <a:solidFill>
                  <a:schemeClr val="tx1"/>
                </a:solidFill>
                <a:latin typeface="Arial"/>
                <a:cs typeface="Arial"/>
              </a:rPr>
              <a:t>Callahan, Jonathan </a:t>
            </a:r>
            <a:r>
              <a:rPr lang="en-US" sz="2400" i="0" dirty="0" smtClean="0">
                <a:solidFill>
                  <a:schemeClr val="tx1"/>
                </a:solidFill>
                <a:latin typeface="Arial"/>
                <a:cs typeface="Arial"/>
              </a:rPr>
              <a:t>Wright, </a:t>
            </a:r>
            <a:r>
              <a:rPr lang="en-US" sz="2400" i="0" dirty="0">
                <a:solidFill>
                  <a:schemeClr val="tx1"/>
                </a:solidFill>
                <a:latin typeface="Arial"/>
                <a:cs typeface="Arial"/>
              </a:rPr>
              <a:t>Stephanie </a:t>
            </a:r>
            <a:r>
              <a:rPr lang="en-US" sz="2400" i="0" dirty="0" err="1" smtClean="0">
                <a:solidFill>
                  <a:schemeClr val="tx1"/>
                </a:solidFill>
                <a:latin typeface="Arial"/>
                <a:cs typeface="Arial"/>
              </a:rPr>
              <a:t>Strassel</a:t>
            </a:r>
            <a:endParaRPr lang="en-US" sz="240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1447800" y="3733800"/>
            <a:ext cx="5867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Linguistic Data Consortium</a:t>
            </a: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University of Pennsylvania,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198438"/>
            <a:ext cx="4953000" cy="792162"/>
          </a:xfrm>
        </p:spPr>
        <p:txBody>
          <a:bodyPr/>
          <a:lstStyle/>
          <a:p>
            <a:r>
              <a:rPr lang="en-US" dirty="0" smtClean="0"/>
              <a:t>SF Annotator/Assessor GUIs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5-6, 2012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66914" y="4191000"/>
            <a:ext cx="3505200" cy="1066800"/>
          </a:xfrm>
          <a:prstGeom prst="roundRect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sym typeface="Gill Sans" charset="0"/>
              </a:rPr>
              <a:t>Annotation: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sym typeface="Gill Sans" charset="0"/>
              </a:rPr>
              <a:t>For </a:t>
            </a:r>
            <a:r>
              <a:rPr lang="en-US" sz="2000" i="0" dirty="0" smtClean="0">
                <a:latin typeface="+mn-lt"/>
              </a:rPr>
              <a:t>given entity, time-limited s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sym typeface="Gill Sans" charset="0"/>
              </a:rPr>
              <a:t>earch for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sym typeface="Gill Sans" charset="0"/>
              </a:rPr>
              <a:t>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sym typeface="Gill Sans" charset="0"/>
              </a:rPr>
              <a:t>fillers in corpus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4876800" y="1600200"/>
            <a:ext cx="3581400" cy="1447800"/>
          </a:xfrm>
          <a:prstGeom prst="roundRect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sym typeface="Gill Sans" charset="0"/>
              </a:rPr>
              <a:t>Assessment: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sym typeface="Gill Sans" charset="0"/>
              </a:rPr>
              <a:t>Check validity of asserted fillers &amp;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sym typeface="Gill Sans" charset="0"/>
              </a:rPr>
              <a:t> justification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sym typeface="Gill Sans" charset="0"/>
              </a:rPr>
              <a:t>, create equivalence classes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295400"/>
            <a:ext cx="4445000" cy="25218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124200"/>
            <a:ext cx="5134033" cy="278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08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98438"/>
            <a:ext cx="6400800" cy="792162"/>
          </a:xfrm>
        </p:spPr>
        <p:txBody>
          <a:bodyPr/>
          <a:lstStyle/>
          <a:p>
            <a:r>
              <a:rPr lang="en-US" sz="2600" dirty="0" smtClean="0"/>
              <a:t>SF – Annotation/Assessment Approach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/>
          <a:lstStyle/>
          <a:p>
            <a:r>
              <a:rPr lang="en-US" dirty="0" smtClean="0"/>
              <a:t>2012 Annotation</a:t>
            </a:r>
          </a:p>
          <a:p>
            <a:pPr lvl="1"/>
            <a:r>
              <a:rPr lang="en-US" dirty="0" smtClean="0"/>
              <a:t>For each query annotator spends up to 2 hours searching corpus to identify fillers for targeted slot</a:t>
            </a:r>
          </a:p>
          <a:p>
            <a:pPr lvl="1"/>
            <a:r>
              <a:rPr lang="en-US" dirty="0" smtClean="0"/>
              <a:t>Quality control pass to flag and adjudicate fillers without adequate source document justification and/or at variance with guidelines</a:t>
            </a:r>
          </a:p>
          <a:p>
            <a:pPr lvl="1"/>
            <a:r>
              <a:rPr lang="en-US" dirty="0" smtClean="0"/>
              <a:t>Added justification and duplicate, co-referenced fillers to process</a:t>
            </a:r>
          </a:p>
          <a:p>
            <a:pPr marL="287337" lvl="1" indent="0">
              <a:buNone/>
            </a:pPr>
            <a:endParaRPr lang="en-US" dirty="0" smtClean="0"/>
          </a:p>
          <a:p>
            <a:r>
              <a:rPr lang="en-US" dirty="0" smtClean="0"/>
              <a:t>2012 Assessment</a:t>
            </a:r>
          </a:p>
          <a:p>
            <a:pPr lvl="1"/>
            <a:r>
              <a:rPr lang="en-US" dirty="0" smtClean="0"/>
              <a:t>Assess validity </a:t>
            </a:r>
            <a:r>
              <a:rPr lang="en-US" dirty="0"/>
              <a:t>of </a:t>
            </a:r>
            <a:r>
              <a:rPr lang="en-US" dirty="0" smtClean="0"/>
              <a:t>fillers and justification from humans </a:t>
            </a:r>
            <a:r>
              <a:rPr lang="en-US" dirty="0"/>
              <a:t>and systems </a:t>
            </a:r>
            <a:endParaRPr lang="en-US" dirty="0" smtClean="0"/>
          </a:p>
          <a:p>
            <a:pPr lvl="1"/>
            <a:r>
              <a:rPr lang="en-US" dirty="0" smtClean="0"/>
              <a:t>Create </a:t>
            </a:r>
            <a:r>
              <a:rPr lang="en-US" dirty="0"/>
              <a:t>equivalence classes from fillers assessed as </a:t>
            </a:r>
            <a:r>
              <a:rPr lang="en-US" dirty="0" smtClean="0"/>
              <a:t>correct</a:t>
            </a:r>
          </a:p>
          <a:p>
            <a:pPr lvl="1"/>
            <a:r>
              <a:rPr lang="en-US" dirty="0" smtClean="0"/>
              <a:t>Quality control pass as with annotation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5-6, 2012</a:t>
            </a:r>
          </a:p>
        </p:txBody>
      </p:sp>
    </p:spTree>
    <p:extLst>
      <p:ext uri="{BB962C8B-B14F-4D97-AF65-F5344CB8AC3E}">
        <p14:creationId xmlns:p14="http://schemas.microsoft.com/office/powerpoint/2010/main" val="359609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98438"/>
            <a:ext cx="6400800" cy="792162"/>
          </a:xfrm>
        </p:spPr>
        <p:txBody>
          <a:bodyPr/>
          <a:lstStyle/>
          <a:p>
            <a:r>
              <a:rPr lang="en-US" sz="2600" dirty="0" smtClean="0"/>
              <a:t>SF – Justification (1)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/>
          <a:lstStyle/>
          <a:p>
            <a:r>
              <a:rPr lang="en-US" dirty="0" smtClean="0"/>
              <a:t>New requirement for 2012 SF annotation and assessment</a:t>
            </a:r>
          </a:p>
          <a:p>
            <a:pPr lvl="1"/>
            <a:r>
              <a:rPr lang="en-US" dirty="0" smtClean="0"/>
              <a:t>Intended to assist assessment by not requiring humans to review whole documents to check validity of fillers</a:t>
            </a:r>
          </a:p>
          <a:p>
            <a:r>
              <a:rPr lang="en-US" dirty="0" smtClean="0"/>
              <a:t>Correct Justification</a:t>
            </a:r>
          </a:p>
          <a:p>
            <a:pPr lvl="1"/>
            <a:r>
              <a:rPr lang="en-US" dirty="0"/>
              <a:t>Includes all three pieces of information necessary to justify the entity/slot/filler </a:t>
            </a:r>
            <a:r>
              <a:rPr lang="en-US" dirty="0" smtClean="0"/>
              <a:t>relation</a:t>
            </a:r>
            <a:endParaRPr lang="en-US" dirty="0"/>
          </a:p>
          <a:p>
            <a:pPr lvl="1"/>
            <a:r>
              <a:rPr lang="en-US" dirty="0"/>
              <a:t>Does not include too much extraneous </a:t>
            </a:r>
            <a:r>
              <a:rPr lang="en-US" dirty="0" smtClean="0"/>
              <a:t>text</a:t>
            </a:r>
            <a:endParaRPr lang="en-US" dirty="0"/>
          </a:p>
          <a:p>
            <a:pPr marL="287337" lvl="1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5-6, 2012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6429" y="4227731"/>
            <a:ext cx="7467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kern="50" dirty="0">
                <a:latin typeface="Courier New"/>
                <a:ea typeface="DejaVu Sans"/>
              </a:rPr>
              <a:t>Barack Obama credits his family with his political success.  Michelle Obama, now First Lady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816429" y="3733800"/>
            <a:ext cx="7467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kern="50" dirty="0">
                <a:latin typeface="Courier New"/>
                <a:ea typeface="DejaVu Sans"/>
              </a:rPr>
              <a:t>President Obama and his wife, Michelle Obama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029200"/>
            <a:ext cx="74676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kern="50" dirty="0">
                <a:latin typeface="Courier New"/>
                <a:ea typeface="DejaVu Sans"/>
              </a:rPr>
              <a:t>Barack Obama credits his family with his political </a:t>
            </a:r>
            <a:r>
              <a:rPr lang="en-US" sz="1800" kern="50" dirty="0" smtClean="0">
                <a:latin typeface="Courier New"/>
                <a:ea typeface="DejaVu Sans"/>
              </a:rPr>
              <a:t>success…</a:t>
            </a:r>
          </a:p>
          <a:p>
            <a:r>
              <a:rPr lang="en-US" sz="1800" kern="50" dirty="0" smtClean="0">
                <a:latin typeface="Courier New"/>
                <a:ea typeface="DejaVu Sans"/>
              </a:rPr>
              <a:t>…[three intervening, unrelated paragraphs]…</a:t>
            </a:r>
          </a:p>
          <a:p>
            <a:r>
              <a:rPr lang="en-US" sz="1800" kern="50" dirty="0" smtClean="0">
                <a:latin typeface="Courier New"/>
                <a:ea typeface="DejaVu Sans"/>
              </a:rPr>
              <a:t>…Michelle </a:t>
            </a:r>
            <a:r>
              <a:rPr lang="en-US" sz="1800" kern="50" dirty="0">
                <a:latin typeface="Courier New"/>
                <a:ea typeface="DejaVu Sans"/>
              </a:rPr>
              <a:t>Obama, now First Lady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1742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r>
              <a:rPr lang="en-US" dirty="0" smtClean="0"/>
              <a:t>Wrong Justification</a:t>
            </a:r>
          </a:p>
          <a:p>
            <a:pPr lvl="1"/>
            <a:r>
              <a:rPr lang="en-US" dirty="0" smtClean="0"/>
              <a:t>No necessary </a:t>
            </a:r>
            <a:r>
              <a:rPr lang="en-US" dirty="0"/>
              <a:t>information </a:t>
            </a:r>
            <a:r>
              <a:rPr lang="en-US" b="1" u="sng" dirty="0" smtClean="0"/>
              <a:t>OR </a:t>
            </a:r>
            <a:r>
              <a:rPr lang="en-US" dirty="0" smtClean="0"/>
              <a:t>Slot </a:t>
            </a:r>
            <a:r>
              <a:rPr lang="en-US" dirty="0"/>
              <a:t>Filler is wrong</a:t>
            </a:r>
          </a:p>
          <a:p>
            <a:r>
              <a:rPr lang="en-US" dirty="0" smtClean="0"/>
              <a:t>Inexact Justification</a:t>
            </a:r>
          </a:p>
          <a:p>
            <a:pPr lvl="1"/>
            <a:r>
              <a:rPr lang="en-US" dirty="0"/>
              <a:t>Filler is correct but justification is missing pieces of information or includes too much extraneous text. </a:t>
            </a:r>
            <a:endParaRPr lang="en-US" dirty="0" smtClean="0"/>
          </a:p>
          <a:p>
            <a:pPr lvl="1"/>
            <a:endParaRPr lang="en-US" sz="2800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per/</a:t>
            </a:r>
            <a:r>
              <a:rPr lang="en-US" dirty="0" err="1" smtClean="0"/>
              <a:t>org:alternate_name</a:t>
            </a:r>
            <a:endParaRPr lang="en-US" dirty="0" smtClean="0"/>
          </a:p>
          <a:p>
            <a:pPr lvl="1"/>
            <a:r>
              <a:rPr lang="en-US" dirty="0" smtClean="0"/>
              <a:t>Alternate name plus identifying information</a:t>
            </a:r>
          </a:p>
          <a:p>
            <a:pPr lvl="1"/>
            <a:r>
              <a:rPr lang="en-US" dirty="0" smtClean="0"/>
              <a:t>MTC Technologies &lt;</a:t>
            </a:r>
            <a:r>
              <a:rPr lang="en-US" dirty="0" err="1" smtClean="0"/>
              <a:t>org:alternate_names</a:t>
            </a:r>
            <a:r>
              <a:rPr lang="en-US" dirty="0" smtClean="0"/>
              <a:t>&gt; MTC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5-6, 2012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6429" y="2995136"/>
            <a:ext cx="7467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kern="50" dirty="0" smtClean="0">
                <a:latin typeface="Courier New"/>
                <a:ea typeface="DejaVu Sans"/>
              </a:rPr>
              <a:t>his </a:t>
            </a:r>
            <a:r>
              <a:rPr lang="en-US" sz="1800" kern="50" dirty="0">
                <a:latin typeface="Courier New"/>
                <a:ea typeface="DejaVu Sans"/>
              </a:rPr>
              <a:t>wife, Michelle Obama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3416778"/>
            <a:ext cx="74676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kern="50" dirty="0">
                <a:latin typeface="Courier New"/>
                <a:ea typeface="DejaVu Sans"/>
              </a:rPr>
              <a:t>…[</a:t>
            </a:r>
            <a:r>
              <a:rPr lang="en-US" sz="1800" kern="50" dirty="0" smtClean="0">
                <a:latin typeface="Courier New"/>
                <a:ea typeface="DejaVu Sans"/>
              </a:rPr>
              <a:t>three </a:t>
            </a:r>
            <a:r>
              <a:rPr lang="en-US" sz="1800" kern="50" dirty="0">
                <a:latin typeface="Courier New"/>
                <a:ea typeface="DejaVu Sans"/>
              </a:rPr>
              <a:t>unrelated paragraphs</a:t>
            </a:r>
            <a:r>
              <a:rPr lang="en-US" sz="1800" kern="50" dirty="0" smtClean="0">
                <a:latin typeface="Courier New"/>
                <a:ea typeface="DejaVu Sans"/>
              </a:rPr>
              <a:t>]…</a:t>
            </a:r>
          </a:p>
          <a:p>
            <a:r>
              <a:rPr lang="en-US" sz="1800" kern="50" dirty="0" smtClean="0">
                <a:latin typeface="Courier New"/>
                <a:ea typeface="DejaVu Sans"/>
              </a:rPr>
              <a:t>Barack </a:t>
            </a:r>
            <a:r>
              <a:rPr lang="en-US" sz="1800" kern="50" dirty="0">
                <a:latin typeface="Courier New"/>
                <a:ea typeface="DejaVu Sans"/>
              </a:rPr>
              <a:t>Obama </a:t>
            </a:r>
            <a:r>
              <a:rPr lang="en-US" sz="1800" kern="50" dirty="0" smtClean="0">
                <a:latin typeface="Courier New"/>
                <a:ea typeface="DejaVu Sans"/>
              </a:rPr>
              <a:t>and his wife, Michelle Obama</a:t>
            </a:r>
          </a:p>
          <a:p>
            <a:r>
              <a:rPr lang="en-US" sz="1800" kern="50" dirty="0">
                <a:latin typeface="Courier New"/>
                <a:ea typeface="DejaVu Sans"/>
              </a:rPr>
              <a:t>…[three </a:t>
            </a:r>
            <a:r>
              <a:rPr lang="en-US" sz="1800" kern="50" dirty="0" smtClean="0">
                <a:latin typeface="Courier New"/>
                <a:ea typeface="DejaVu Sans"/>
              </a:rPr>
              <a:t>more </a:t>
            </a:r>
            <a:r>
              <a:rPr lang="en-US" sz="1800" kern="50" dirty="0">
                <a:latin typeface="Courier New"/>
                <a:ea typeface="DejaVu Sans"/>
              </a:rPr>
              <a:t>unrelated paragraphs]…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1744" y="5583366"/>
            <a:ext cx="7467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kern="50" dirty="0" smtClean="0">
                <a:latin typeface="Courier New"/>
                <a:ea typeface="DejaVu Sans"/>
              </a:rPr>
              <a:t>MTC, based in Dayton, Ohio, is a supplier of logistical services to the </a:t>
            </a:r>
            <a:r>
              <a:rPr lang="en-US" sz="1800" kern="50" dirty="0" err="1" smtClean="0">
                <a:latin typeface="Courier New"/>
                <a:ea typeface="DejaVu Sans"/>
              </a:rPr>
              <a:t>Dept</a:t>
            </a:r>
            <a:r>
              <a:rPr lang="en-US" sz="1800" kern="50" dirty="0" smtClean="0">
                <a:latin typeface="Courier New"/>
                <a:ea typeface="DejaVu Sans"/>
              </a:rPr>
              <a:t> of Defense</a:t>
            </a:r>
            <a:endParaRPr lang="en-US" sz="18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90800" y="198438"/>
            <a:ext cx="6400800" cy="792162"/>
          </a:xfrm>
        </p:spPr>
        <p:txBody>
          <a:bodyPr/>
          <a:lstStyle/>
          <a:p>
            <a:r>
              <a:rPr lang="en-US" sz="2600" dirty="0" smtClean="0"/>
              <a:t>SF – Justification (2)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6231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/>
          <a:lstStyle/>
          <a:p>
            <a:r>
              <a:rPr lang="en-US" sz="3100" dirty="0" smtClean="0"/>
              <a:t>2012 Achievements</a:t>
            </a:r>
          </a:p>
          <a:p>
            <a:pPr lvl="1"/>
            <a:r>
              <a:rPr lang="en-US" sz="2400" dirty="0" smtClean="0"/>
              <a:t>New language added</a:t>
            </a:r>
            <a:endParaRPr lang="en-US" sz="2400" dirty="0"/>
          </a:p>
          <a:p>
            <a:pPr lvl="1"/>
            <a:r>
              <a:rPr lang="en-US" sz="2400" dirty="0" smtClean="0"/>
              <a:t>Additional source data</a:t>
            </a:r>
          </a:p>
          <a:p>
            <a:pPr lvl="1"/>
            <a:r>
              <a:rPr lang="en-US" sz="2400" dirty="0" smtClean="0"/>
              <a:t>4 new corpora developed</a:t>
            </a:r>
          </a:p>
          <a:p>
            <a:pPr lvl="1"/>
            <a:r>
              <a:rPr lang="en-US" sz="2400" dirty="0" smtClean="0"/>
              <a:t>Improved annotation pipeline and GUIs allows for richer and more unique queries with less annotator effort</a:t>
            </a:r>
          </a:p>
          <a:p>
            <a:r>
              <a:rPr lang="en-US" sz="3100" dirty="0" smtClean="0"/>
              <a:t>2013 Goals</a:t>
            </a:r>
          </a:p>
          <a:p>
            <a:pPr lvl="1"/>
            <a:r>
              <a:rPr lang="en-US" sz="2400" dirty="0" smtClean="0"/>
              <a:t>Further refine and improve pipeline and GUIs</a:t>
            </a:r>
          </a:p>
          <a:p>
            <a:pPr lvl="1"/>
            <a:r>
              <a:rPr lang="en-US" sz="2400" dirty="0" smtClean="0"/>
              <a:t>Further develop guidelines for justification</a:t>
            </a:r>
          </a:p>
          <a:p>
            <a:pPr lvl="1"/>
            <a:r>
              <a:rPr lang="en-US" sz="2400" dirty="0" smtClean="0"/>
              <a:t>Further discussion of desired query qualities to fully utilize new capabilities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5-6, 2012</a:t>
            </a:r>
          </a:p>
        </p:txBody>
      </p:sp>
    </p:spTree>
    <p:extLst>
      <p:ext uri="{BB962C8B-B14F-4D97-AF65-F5344CB8AC3E}">
        <p14:creationId xmlns:p14="http://schemas.microsoft.com/office/powerpoint/2010/main" val="38158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0" y="198438"/>
            <a:ext cx="2286000" cy="792162"/>
          </a:xfrm>
          <a:noFill/>
        </p:spPr>
        <p:txBody>
          <a:bodyPr/>
          <a:lstStyle/>
          <a:p>
            <a:pPr algn="ctr"/>
            <a:r>
              <a:rPr lang="en-US" dirty="0" smtClean="0">
                <a:latin typeface="HelveticaNeueLT Std Blk" charset="0"/>
              </a:rPr>
              <a:t>Outline</a:t>
            </a:r>
            <a:endParaRPr lang="en-US" dirty="0">
              <a:latin typeface="HelveticaNeueLT Std Blk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44500" y="1524000"/>
            <a:ext cx="8229600" cy="3962400"/>
          </a:xfrm>
          <a:noFill/>
        </p:spPr>
        <p:txBody>
          <a:bodyPr/>
          <a:lstStyle/>
          <a:p>
            <a:pPr>
              <a:buFont typeface="Wingdings" charset="0"/>
              <a:buNone/>
            </a:pPr>
            <a:endParaRPr lang="en-US" sz="3200" dirty="0">
              <a:latin typeface="Arial" charset="0"/>
            </a:endParaRPr>
          </a:p>
          <a:p>
            <a:pPr lvl="1"/>
            <a:r>
              <a:rPr lang="en-US" sz="2800" dirty="0" smtClean="0">
                <a:latin typeface="Arial" charset="0"/>
              </a:rPr>
              <a:t>English and Spanish source </a:t>
            </a:r>
            <a:r>
              <a:rPr lang="en-US" sz="2800" dirty="0">
                <a:latin typeface="Arial" charset="0"/>
              </a:rPr>
              <a:t>data </a:t>
            </a:r>
            <a:endParaRPr lang="en-US" sz="2800" dirty="0" smtClean="0">
              <a:latin typeface="Arial" charset="0"/>
            </a:endParaRPr>
          </a:p>
          <a:p>
            <a:pPr lvl="1"/>
            <a:r>
              <a:rPr lang="en-US" sz="2800" dirty="0" smtClean="0">
                <a:latin typeface="Arial" charset="0"/>
              </a:rPr>
              <a:t>Annotator and assessor guidelines</a:t>
            </a:r>
            <a:endParaRPr lang="en-US" sz="2800" dirty="0">
              <a:latin typeface="Arial" charset="0"/>
            </a:endParaRPr>
          </a:p>
          <a:p>
            <a:pPr lvl="1"/>
            <a:r>
              <a:rPr lang="en-US" sz="2800" dirty="0" smtClean="0">
                <a:latin typeface="Arial" charset="0"/>
              </a:rPr>
              <a:t>Labeled training </a:t>
            </a:r>
            <a:r>
              <a:rPr lang="en-US" sz="2800" dirty="0">
                <a:latin typeface="Arial" charset="0"/>
              </a:rPr>
              <a:t>and evaluation data </a:t>
            </a:r>
            <a:endParaRPr lang="en-US" sz="3200" dirty="0">
              <a:latin typeface="Arial" charset="0"/>
            </a:endParaRPr>
          </a:p>
          <a:p>
            <a:r>
              <a:rPr lang="en-US" sz="3200" dirty="0">
                <a:latin typeface="Arial" charset="0"/>
              </a:rPr>
              <a:t>Annotation Tasks and </a:t>
            </a:r>
            <a:r>
              <a:rPr lang="en-US" sz="3200" dirty="0" smtClean="0">
                <a:latin typeface="Arial" charset="0"/>
              </a:rPr>
              <a:t>Methodologies</a:t>
            </a:r>
            <a:endParaRPr lang="en-US" sz="3200" dirty="0">
              <a:latin typeface="Arial" charset="0"/>
            </a:endParaRPr>
          </a:p>
          <a:p>
            <a:pPr lvl="1"/>
            <a:r>
              <a:rPr lang="en-US" sz="2500" dirty="0" smtClean="0">
                <a:latin typeface="Arial" charset="0"/>
              </a:rPr>
              <a:t>Entity Selection</a:t>
            </a:r>
            <a:endParaRPr lang="en-US" sz="2500" dirty="0">
              <a:latin typeface="Arial" charset="0"/>
            </a:endParaRPr>
          </a:p>
          <a:p>
            <a:pPr lvl="1"/>
            <a:r>
              <a:rPr lang="en-US" sz="2800" dirty="0" smtClean="0">
                <a:latin typeface="Arial" charset="0"/>
              </a:rPr>
              <a:t>Slot </a:t>
            </a:r>
            <a:r>
              <a:rPr lang="en-US" sz="2800" dirty="0" smtClean="0">
                <a:latin typeface="Arial" charset="0"/>
              </a:rPr>
              <a:t>Filling </a:t>
            </a:r>
            <a:r>
              <a:rPr lang="en-US" sz="2800" dirty="0" smtClean="0">
                <a:latin typeface="Arial" charset="0"/>
              </a:rPr>
              <a:t>Annotation</a:t>
            </a:r>
            <a:endParaRPr lang="en-US" sz="2800" dirty="0">
              <a:latin typeface="Arial" charset="0"/>
            </a:endParaRPr>
          </a:p>
          <a:p>
            <a:pPr lvl="1"/>
            <a:r>
              <a:rPr lang="en-US" sz="2800" dirty="0" smtClean="0">
                <a:latin typeface="Arial" charset="0"/>
              </a:rPr>
              <a:t>Slot </a:t>
            </a:r>
            <a:r>
              <a:rPr lang="en-US" sz="2800" dirty="0" smtClean="0">
                <a:latin typeface="Arial" charset="0"/>
              </a:rPr>
              <a:t>Filling Assessment</a:t>
            </a:r>
            <a:endParaRPr lang="en-US" sz="2800" dirty="0">
              <a:latin typeface="Arial" charset="0"/>
            </a:endParaRPr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457200" y="1447800"/>
            <a:ext cx="7848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 algn="l" eaLnBrk="0" hangingPunct="0">
              <a:spcBef>
                <a:spcPts val="800"/>
              </a:spcBef>
              <a:buClr>
                <a:srgbClr val="FF0000"/>
              </a:buClr>
              <a:buSzPct val="60000"/>
              <a:buFont typeface="Wingdings" charset="0"/>
              <a:buChar char="u"/>
              <a:tabLst>
                <a:tab pos="1657350" algn="l"/>
              </a:tabLst>
            </a:pPr>
            <a:r>
              <a:rPr lang="en-US" sz="3200" i="0" dirty="0">
                <a:solidFill>
                  <a:schemeClr val="tx1"/>
                </a:solidFill>
                <a:latin typeface="Arial" charset="0"/>
                <a:sym typeface="Arial" charset="0"/>
              </a:rPr>
              <a:t>Linguistic Resources for </a:t>
            </a:r>
            <a:r>
              <a:rPr lang="en-US" sz="3200" i="0" dirty="0" smtClean="0">
                <a:solidFill>
                  <a:schemeClr val="tx1"/>
                </a:solidFill>
                <a:latin typeface="Arial" charset="0"/>
                <a:sym typeface="Arial" charset="0"/>
              </a:rPr>
              <a:t>2012 Slot Filling</a:t>
            </a:r>
            <a:endParaRPr lang="en-US" sz="3200" i="0" dirty="0">
              <a:solidFill>
                <a:schemeClr val="tx1"/>
              </a:solidFill>
              <a:latin typeface="Arial" charset="0"/>
              <a:sym typeface="Arial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00800"/>
            <a:ext cx="6096000" cy="3206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TAC KBP Evaluation Workshop – NIST, November 5-6,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7" name="Rectangle 1"/>
          <p:cNvSpPr>
            <a:spLocks/>
          </p:cNvSpPr>
          <p:nvPr/>
        </p:nvSpPr>
        <p:spPr bwMode="auto">
          <a:xfrm>
            <a:off x="2765425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5158" name="Rectangle 6"/>
          <p:cNvSpPr txBox="1">
            <a:spLocks noChangeArrowheads="1"/>
          </p:cNvSpPr>
          <p:nvPr/>
        </p:nvSpPr>
        <p:spPr bwMode="auto">
          <a:xfrm>
            <a:off x="3353254" y="152400"/>
            <a:ext cx="56165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1pPr>
            <a:lvl2pPr marL="742950" indent="-28575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r>
              <a:rPr lang="en-US" sz="2800" b="1" i="0" dirty="0" smtClean="0">
                <a:solidFill>
                  <a:schemeClr val="tx1"/>
                </a:solidFill>
                <a:latin typeface="HelveticaNeueLT Std Blk" charset="0"/>
                <a:sym typeface="Arial Black" charset="0"/>
              </a:rPr>
              <a:t>Source Corpora – 2012</a:t>
            </a:r>
            <a:endParaRPr lang="en-US" sz="2800" b="1" i="0" dirty="0">
              <a:solidFill>
                <a:schemeClr val="tx1"/>
              </a:solidFill>
              <a:latin typeface="HelveticaNeueLT Std Blk" charset="0"/>
              <a:sym typeface="Arial Black" charset="0"/>
            </a:endParaRPr>
          </a:p>
        </p:txBody>
      </p:sp>
      <p:sp>
        <p:nvSpPr>
          <p:cNvPr id="5160" name="Rectangle 6"/>
          <p:cNvSpPr txBox="1">
            <a:spLocks noChangeArrowheads="1"/>
          </p:cNvSpPr>
          <p:nvPr/>
        </p:nvSpPr>
        <p:spPr bwMode="auto">
          <a:xfrm>
            <a:off x="381000" y="4114800"/>
            <a:ext cx="5867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1pPr>
            <a:lvl2pPr marL="742950" indent="-28575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algn="l"/>
            <a:r>
              <a:rPr lang="en-US" sz="2400" b="1" i="0" dirty="0" smtClean="0">
                <a:solidFill>
                  <a:schemeClr val="tx1"/>
                </a:solidFill>
                <a:latin typeface="HelveticaNeueLT Std Blk" charset="0"/>
                <a:sym typeface="Arial Black" charset="0"/>
              </a:rPr>
              <a:t> </a:t>
            </a:r>
            <a:endParaRPr lang="en-US" sz="2400" b="1" i="0" dirty="0">
              <a:solidFill>
                <a:schemeClr val="tx1"/>
              </a:solidFill>
              <a:latin typeface="HelveticaNeueLT Std Blk" charset="0"/>
              <a:sym typeface="Arial Black" charset="0"/>
            </a:endParaRP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00800"/>
            <a:ext cx="6096000" cy="320675"/>
          </a:xfrm>
        </p:spPr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5-6, 2012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624648"/>
            <a:ext cx="6934200" cy="2773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84" y="5246913"/>
            <a:ext cx="7683232" cy="602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91" y="4543991"/>
            <a:ext cx="5962650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315912" y="1025934"/>
            <a:ext cx="5867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1pPr>
            <a:lvl2pPr marL="742950" indent="-28575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algn="l"/>
            <a:r>
              <a:rPr lang="en-US" sz="2400" b="1" i="0" dirty="0" smtClean="0">
                <a:solidFill>
                  <a:schemeClr val="tx1"/>
                </a:solidFill>
                <a:latin typeface="HelveticaNeueLT Std Blk" charset="0"/>
                <a:sym typeface="Arial Black" charset="0"/>
              </a:rPr>
              <a:t>Source Corpora</a:t>
            </a:r>
            <a:endParaRPr lang="en-US" sz="2400" b="1" i="0" dirty="0">
              <a:solidFill>
                <a:schemeClr val="tx1"/>
              </a:solidFill>
              <a:latin typeface="HelveticaNeueLT Std Blk" charset="0"/>
              <a:sym typeface="Arial Blac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8400" y="198438"/>
            <a:ext cx="6248400" cy="792162"/>
          </a:xfrm>
        </p:spPr>
        <p:txBody>
          <a:bodyPr/>
          <a:lstStyle/>
          <a:p>
            <a:r>
              <a:rPr lang="en-US" dirty="0" smtClean="0"/>
              <a:t>SF Annotator/Assessor Guidelines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r>
              <a:rPr lang="en-US" sz="2400" dirty="0"/>
              <a:t>Entity Selection</a:t>
            </a:r>
          </a:p>
          <a:p>
            <a:pPr lvl="1"/>
            <a:r>
              <a:rPr lang="en-US" dirty="0" smtClean="0"/>
              <a:t>Annotator GUI and pipeline revised to improve efficiency and quality over previous years</a:t>
            </a:r>
          </a:p>
          <a:p>
            <a:pPr lvl="1"/>
            <a:r>
              <a:rPr lang="en-US" dirty="0" smtClean="0"/>
              <a:t>Enhanced annotators’ </a:t>
            </a:r>
            <a:r>
              <a:rPr lang="en-US" dirty="0"/>
              <a:t>ability to select entities with rare slots</a:t>
            </a:r>
          </a:p>
          <a:p>
            <a:r>
              <a:rPr lang="en-US" sz="2400" dirty="0"/>
              <a:t>Slot Descriptions</a:t>
            </a:r>
          </a:p>
          <a:p>
            <a:pPr lvl="1"/>
            <a:r>
              <a:rPr lang="en-US" dirty="0" smtClean="0"/>
              <a:t>15 slots revised after analysis </a:t>
            </a:r>
            <a:r>
              <a:rPr lang="en-US" dirty="0"/>
              <a:t>of 2011 data</a:t>
            </a:r>
          </a:p>
          <a:p>
            <a:r>
              <a:rPr lang="en-US" sz="2400" dirty="0"/>
              <a:t>Slot Filling Annotation</a:t>
            </a:r>
          </a:p>
          <a:p>
            <a:pPr lvl="1"/>
            <a:r>
              <a:rPr lang="en-US" dirty="0" smtClean="0"/>
              <a:t>Guidelines for justification</a:t>
            </a:r>
            <a:r>
              <a:rPr lang="en-US" dirty="0"/>
              <a:t>, duplicate fillers, </a:t>
            </a:r>
            <a:r>
              <a:rPr lang="en-US" dirty="0" smtClean="0"/>
              <a:t>normalization updated for new pipeline and to address past challenges</a:t>
            </a:r>
            <a:endParaRPr lang="en-US" dirty="0"/>
          </a:p>
          <a:p>
            <a:r>
              <a:rPr lang="en-US" sz="2400" dirty="0" smtClean="0"/>
              <a:t>Assessment guidelines also </a:t>
            </a:r>
            <a:r>
              <a:rPr lang="en-US" dirty="0" smtClean="0"/>
              <a:t>revised </a:t>
            </a:r>
            <a:r>
              <a:rPr lang="en-US" dirty="0"/>
              <a:t>to account for justification</a:t>
            </a:r>
          </a:p>
          <a:p>
            <a:r>
              <a:rPr lang="en-US" sz="2400" dirty="0"/>
              <a:t>Available at: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www.nist.gov</a:t>
            </a:r>
            <a:r>
              <a:rPr lang="en-US" dirty="0"/>
              <a:t>/</a:t>
            </a:r>
            <a:r>
              <a:rPr lang="en-US" dirty="0" err="1"/>
              <a:t>tac</a:t>
            </a:r>
            <a:r>
              <a:rPr lang="en-US" dirty="0"/>
              <a:t>/2012/KBP/</a:t>
            </a:r>
            <a:r>
              <a:rPr lang="en-US" dirty="0" err="1"/>
              <a:t>task_guidelines</a:t>
            </a:r>
            <a:r>
              <a:rPr lang="en-US" dirty="0"/>
              <a:t>/</a:t>
            </a:r>
            <a:r>
              <a:rPr lang="en-US" dirty="0" err="1"/>
              <a:t>index.html</a:t>
            </a:r>
            <a:endParaRPr lang="en-US" dirty="0"/>
          </a:p>
          <a:p>
            <a:endParaRPr lang="en-US" sz="20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00800"/>
            <a:ext cx="6096000" cy="320675"/>
          </a:xfrm>
        </p:spPr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5-6, 2012</a:t>
            </a:r>
          </a:p>
        </p:txBody>
      </p:sp>
    </p:spTree>
    <p:extLst>
      <p:ext uri="{BB962C8B-B14F-4D97-AF65-F5344CB8AC3E}">
        <p14:creationId xmlns:p14="http://schemas.microsoft.com/office/powerpoint/2010/main" val="37921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7"/>
          <p:cNvSpPr txBox="1">
            <a:spLocks noChangeArrowheads="1"/>
          </p:cNvSpPr>
          <p:nvPr/>
        </p:nvSpPr>
        <p:spPr bwMode="auto">
          <a:xfrm>
            <a:off x="4038600" y="76200"/>
            <a:ext cx="50528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1pPr>
            <a:lvl2pPr marL="742950" indent="-28575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r>
              <a:rPr lang="en-US" sz="2800" b="1" i="0" dirty="0" smtClean="0">
                <a:latin typeface="Arial"/>
                <a:cs typeface="Arial"/>
              </a:rPr>
              <a:t>Existing SF Training Data (1)</a:t>
            </a:r>
            <a:endParaRPr lang="en-US" sz="2800" b="1" i="0" dirty="0">
              <a:latin typeface="Arial"/>
              <a:cs typeface="Arial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84925"/>
            <a:ext cx="6096000" cy="320675"/>
          </a:xfrm>
        </p:spPr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5-6, 2012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1198563"/>
            <a:ext cx="667702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341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84925"/>
            <a:ext cx="6096000" cy="320675"/>
          </a:xfrm>
        </p:spPr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5-6, 2012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1336675"/>
            <a:ext cx="667702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4038600" y="76200"/>
            <a:ext cx="50528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1pPr>
            <a:lvl2pPr marL="742950" indent="-28575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r>
              <a:rPr lang="en-US" sz="2800" b="1" i="0" dirty="0" smtClean="0">
                <a:latin typeface="Arial"/>
                <a:cs typeface="Arial"/>
              </a:rPr>
              <a:t>Existing SF Training Data (2)</a:t>
            </a:r>
            <a:endParaRPr lang="en-US" sz="2800" b="1" i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719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7"/>
          <p:cNvSpPr txBox="1">
            <a:spLocks noChangeArrowheads="1"/>
          </p:cNvSpPr>
          <p:nvPr/>
        </p:nvSpPr>
        <p:spPr bwMode="auto">
          <a:xfrm>
            <a:off x="3810001" y="76200"/>
            <a:ext cx="518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1pPr>
            <a:lvl2pPr marL="742950" indent="-28575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 i="1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r>
              <a:rPr lang="en-US" sz="2800" b="1" i="0" dirty="0" smtClean="0">
                <a:latin typeface="Arial"/>
                <a:cs typeface="Arial"/>
              </a:rPr>
              <a:t>New SF Training &amp; </a:t>
            </a:r>
            <a:r>
              <a:rPr lang="en-US" sz="2800" b="1" i="0" dirty="0" err="1" smtClean="0">
                <a:latin typeface="Arial"/>
                <a:cs typeface="Arial"/>
              </a:rPr>
              <a:t>Eval</a:t>
            </a:r>
            <a:r>
              <a:rPr lang="en-US" sz="2800" b="1" i="0" dirty="0" smtClean="0">
                <a:latin typeface="Arial"/>
                <a:cs typeface="Arial"/>
              </a:rPr>
              <a:t> Data</a:t>
            </a:r>
            <a:endParaRPr lang="en-US" sz="2800" b="1" i="0" dirty="0">
              <a:latin typeface="Arial"/>
              <a:cs typeface="Arial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84925"/>
            <a:ext cx="6096000" cy="320675"/>
          </a:xfrm>
        </p:spPr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5-6, 2012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797682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78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98438"/>
            <a:ext cx="4114800" cy="563562"/>
          </a:xfrm>
        </p:spPr>
        <p:txBody>
          <a:bodyPr/>
          <a:lstStyle/>
          <a:p>
            <a:pPr algn="ctr"/>
            <a:r>
              <a:rPr lang="en-US" dirty="0" smtClean="0"/>
              <a:t>SF – Query Selection (1)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5-6, 2012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971" y="3725492"/>
            <a:ext cx="4543051" cy="2607415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54" y="854013"/>
            <a:ext cx="4578917" cy="2631230"/>
          </a:xfrm>
        </p:spPr>
      </p:pic>
      <p:sp>
        <p:nvSpPr>
          <p:cNvPr id="12" name="Rounded Rectangle 11"/>
          <p:cNvSpPr/>
          <p:nvPr/>
        </p:nvSpPr>
        <p:spPr bwMode="auto">
          <a:xfrm>
            <a:off x="5257800" y="1066800"/>
            <a:ext cx="2895600" cy="838200"/>
          </a:xfrm>
          <a:prstGeom prst="roundRect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sym typeface="Gill Sans" charset="0"/>
              </a:rPr>
              <a:t>Stage 1: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sym typeface="Gill Sans" charset="0"/>
              </a:rPr>
              <a:t> Select name </a:t>
            </a:r>
            <a:r>
              <a:rPr lang="en-US" sz="2000" i="0" dirty="0">
                <a:latin typeface="+mn-lt"/>
              </a:rPr>
              <a:t>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sym typeface="Gill Sans" charset="0"/>
              </a:rPr>
              <a:t>trings and ref docs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1219200" y="3831770"/>
            <a:ext cx="2819400" cy="1143000"/>
          </a:xfrm>
          <a:prstGeom prst="roundRect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/>
                <a:sym typeface="Gill Sans" charset="0"/>
              </a:rPr>
              <a:t>Stage 2: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/>
                <a:sym typeface="Gill Sans" charset="0"/>
              </a:rPr>
              <a:t> Link namestrings to KB or mark as NIL</a:t>
            </a:r>
          </a:p>
        </p:txBody>
      </p:sp>
    </p:spTree>
    <p:extLst>
      <p:ext uri="{BB962C8B-B14F-4D97-AF65-F5344CB8AC3E}">
        <p14:creationId xmlns:p14="http://schemas.microsoft.com/office/powerpoint/2010/main" val="358974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Run named entity taggers over source corpora</a:t>
            </a:r>
            <a:r>
              <a:rPr lang="en-US" sz="2400" dirty="0" smtClean="0"/>
              <a:t>*</a:t>
            </a:r>
          </a:p>
          <a:p>
            <a:pPr lvl="1"/>
            <a:r>
              <a:rPr lang="en-US" dirty="0" smtClean="0"/>
              <a:t>Provides guided search through the corpus</a:t>
            </a:r>
          </a:p>
          <a:p>
            <a:r>
              <a:rPr lang="en-US" sz="2800" dirty="0" smtClean="0"/>
              <a:t>Select entities and reference documents</a:t>
            </a:r>
          </a:p>
          <a:p>
            <a:pPr lvl="1"/>
            <a:r>
              <a:rPr lang="en-US" dirty="0" smtClean="0"/>
              <a:t>Non-confusable, productive namestrings</a:t>
            </a:r>
          </a:p>
          <a:p>
            <a:pPr lvl="2"/>
            <a:r>
              <a:rPr lang="en-US" dirty="0" smtClean="0"/>
              <a:t>Identifiable and </a:t>
            </a:r>
            <a:r>
              <a:rPr lang="en-US" dirty="0"/>
              <a:t>a</a:t>
            </a:r>
            <a:r>
              <a:rPr lang="en-US" dirty="0" smtClean="0"/>
              <a:t>ppropriate for Wikipedia</a:t>
            </a:r>
          </a:p>
          <a:p>
            <a:pPr lvl="2"/>
            <a:r>
              <a:rPr lang="en-US" dirty="0" smtClean="0"/>
              <a:t>Check KB node to ensure it wasn’t full </a:t>
            </a:r>
          </a:p>
          <a:p>
            <a:pPr lvl="1"/>
            <a:r>
              <a:rPr lang="en-US" dirty="0" smtClean="0"/>
              <a:t>Rich entities (at least 2-3 fillers in the source corpus)</a:t>
            </a:r>
          </a:p>
          <a:p>
            <a:pPr lvl="1"/>
            <a:r>
              <a:rPr lang="en-US" dirty="0" smtClean="0"/>
              <a:t>Unique entities (fillers for under-utilized slots)</a:t>
            </a:r>
          </a:p>
          <a:p>
            <a:pPr lvl="2"/>
            <a:r>
              <a:rPr lang="en-US" dirty="0" err="1" smtClean="0"/>
              <a:t>per:cause_of_death</a:t>
            </a:r>
            <a:r>
              <a:rPr lang="en-US" dirty="0" smtClean="0"/>
              <a:t>, </a:t>
            </a:r>
            <a:r>
              <a:rPr lang="en-US" dirty="0" err="1" smtClean="0"/>
              <a:t>per:charges</a:t>
            </a:r>
            <a:r>
              <a:rPr lang="en-US" dirty="0" smtClean="0"/>
              <a:t>, </a:t>
            </a:r>
            <a:r>
              <a:rPr lang="en-US" dirty="0" err="1" smtClean="0"/>
              <a:t>org:dissolved</a:t>
            </a:r>
            <a:endParaRPr lang="en-US" dirty="0" smtClean="0"/>
          </a:p>
          <a:p>
            <a:pPr lvl="1"/>
            <a:r>
              <a:rPr lang="en-US" dirty="0" smtClean="0"/>
              <a:t>For Spanish queries, require mentions in both Spanish and English source corpora</a:t>
            </a:r>
            <a:endParaRPr lang="en-US" sz="1000" dirty="0" smtClean="0"/>
          </a:p>
          <a:p>
            <a:pPr marL="287337" lvl="1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1600" i="1" dirty="0" smtClean="0"/>
              <a:t>*Thank you to the track coordinators for providing tagger output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5-6, 2012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0" y="198438"/>
            <a:ext cx="4114800" cy="563562"/>
          </a:xfrm>
        </p:spPr>
        <p:txBody>
          <a:bodyPr/>
          <a:lstStyle/>
          <a:p>
            <a:pPr algn="ctr"/>
            <a:r>
              <a:rPr lang="en-US" dirty="0" smtClean="0"/>
              <a:t>SF – Query Selection (2)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HelveticaNeueLT Std Bl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11966</TotalTime>
  <Pages>0</Pages>
  <Words>852</Words>
  <Characters>0</Characters>
  <Application>Microsoft Office PowerPoint</Application>
  <PresentationFormat>On-screen Show (4:3)</PresentationFormat>
  <Lines>0</Lines>
  <Paragraphs>131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Custom Design</vt:lpstr>
      <vt:lpstr>PowerPoint Presentation</vt:lpstr>
      <vt:lpstr>Outline</vt:lpstr>
      <vt:lpstr>PowerPoint Presentation</vt:lpstr>
      <vt:lpstr>SF Annotator/Assessor Guidelines</vt:lpstr>
      <vt:lpstr>PowerPoint Presentation</vt:lpstr>
      <vt:lpstr>PowerPoint Presentation</vt:lpstr>
      <vt:lpstr>PowerPoint Presentation</vt:lpstr>
      <vt:lpstr>SF – Query Selection (1) </vt:lpstr>
      <vt:lpstr>SF – Query Selection (2) </vt:lpstr>
      <vt:lpstr>SF Annotator/Assessor GUIs</vt:lpstr>
      <vt:lpstr>SF – Annotation/Assessment Approach</vt:lpstr>
      <vt:lpstr>SF – Justification (1)</vt:lpstr>
      <vt:lpstr>SF – Justification (2)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LDC</dc:creator>
  <cp:lastModifiedBy>Joe Ellis</cp:lastModifiedBy>
  <cp:revision>734</cp:revision>
  <dcterms:modified xsi:type="dcterms:W3CDTF">2012-11-04T22:26:59Z</dcterms:modified>
</cp:coreProperties>
</file>