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8.xml" ContentType="application/vnd.openxmlformats-officedocument.presentationml.notesSlide+xml"/>
  <Override PartName="/ppt/charts/chart6.xml" ContentType="application/vnd.openxmlformats-officedocument.drawingml.chart+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7.xml" ContentType="application/vnd.openxmlformats-officedocument.drawingml.chart+xml"/>
  <Override PartName="/ppt/theme/themeOverride2.xml" ContentType="application/vnd.openxmlformats-officedocument.themeOverr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2.xml" ContentType="application/vnd.openxmlformats-officedocument.presentationml.notesSlide+xml"/>
  <Override PartName="/ppt/charts/chart10.xml" ContentType="application/vnd.openxmlformats-officedocument.drawingml.chart+xml"/>
  <Override PartName="/ppt/theme/themeOverride5.xml" ContentType="application/vnd.openxmlformats-officedocument.themeOverride+xml"/>
  <Override PartName="/ppt/charts/chart11.xml" ContentType="application/vnd.openxmlformats-officedocument.drawingml.chart+xml"/>
  <Override PartName="/ppt/theme/themeOverride6.xml" ContentType="application/vnd.openxmlformats-officedocument.themeOverride+xml"/>
  <Override PartName="/ppt/charts/chart12.xml" ContentType="application/vnd.openxmlformats-officedocument.drawingml.chart+xml"/>
  <Override PartName="/ppt/notesSlides/notesSlide13.xml" ContentType="application/vnd.openxmlformats-officedocument.presentationml.notesSlide+xml"/>
  <Override PartName="/ppt/charts/chart13.xml" ContentType="application/vnd.openxmlformats-officedocument.drawingml.chart+xml"/>
  <Override PartName="/ppt/theme/themeOverride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30"/>
  </p:notesMasterIdLst>
  <p:handoutMasterIdLst>
    <p:handoutMasterId r:id="rId31"/>
  </p:handoutMasterIdLst>
  <p:sldIdLst>
    <p:sldId id="442" r:id="rId2"/>
    <p:sldId id="279" r:id="rId3"/>
    <p:sldId id="458" r:id="rId4"/>
    <p:sldId id="456" r:id="rId5"/>
    <p:sldId id="382" r:id="rId6"/>
    <p:sldId id="485" r:id="rId7"/>
    <p:sldId id="419" r:id="rId8"/>
    <p:sldId id="486" r:id="rId9"/>
    <p:sldId id="487" r:id="rId10"/>
    <p:sldId id="488" r:id="rId11"/>
    <p:sldId id="443" r:id="rId12"/>
    <p:sldId id="463" r:id="rId13"/>
    <p:sldId id="464" r:id="rId14"/>
    <p:sldId id="489" r:id="rId15"/>
    <p:sldId id="493" r:id="rId16"/>
    <p:sldId id="492" r:id="rId17"/>
    <p:sldId id="494" r:id="rId18"/>
    <p:sldId id="468" r:id="rId19"/>
    <p:sldId id="469" r:id="rId20"/>
    <p:sldId id="438" r:id="rId21"/>
    <p:sldId id="384" r:id="rId22"/>
    <p:sldId id="459" r:id="rId23"/>
    <p:sldId id="460" r:id="rId24"/>
    <p:sldId id="490" r:id="rId25"/>
    <p:sldId id="491" r:id="rId26"/>
    <p:sldId id="495" r:id="rId27"/>
    <p:sldId id="496" r:id="rId28"/>
    <p:sldId id="497" r:id="rId29"/>
  </p:sldIdLst>
  <p:sldSz cx="9144000" cy="6858000" type="screen4x3"/>
  <p:notesSz cx="6858000" cy="9144000"/>
  <p:defaultTextStyle>
    <a:defPPr>
      <a:defRPr lang="en-US"/>
    </a:defPPr>
    <a:lvl1pPr algn="l" rtl="0" fontAlgn="base">
      <a:spcBef>
        <a:spcPct val="0"/>
      </a:spcBef>
      <a:spcAft>
        <a:spcPct val="0"/>
      </a:spcAft>
      <a:defRPr sz="2200" kern="1200">
        <a:solidFill>
          <a:schemeClr val="hlink"/>
        </a:solidFill>
        <a:latin typeface="Arial" charset="0"/>
        <a:ea typeface="+mn-ea"/>
        <a:cs typeface="Arial" charset="0"/>
      </a:defRPr>
    </a:lvl1pPr>
    <a:lvl2pPr marL="457200" algn="l" rtl="0" fontAlgn="base">
      <a:spcBef>
        <a:spcPct val="0"/>
      </a:spcBef>
      <a:spcAft>
        <a:spcPct val="0"/>
      </a:spcAft>
      <a:defRPr sz="2200" kern="1200">
        <a:solidFill>
          <a:schemeClr val="hlink"/>
        </a:solidFill>
        <a:latin typeface="Arial" charset="0"/>
        <a:ea typeface="+mn-ea"/>
        <a:cs typeface="Arial" charset="0"/>
      </a:defRPr>
    </a:lvl2pPr>
    <a:lvl3pPr marL="914400" algn="l" rtl="0" fontAlgn="base">
      <a:spcBef>
        <a:spcPct val="0"/>
      </a:spcBef>
      <a:spcAft>
        <a:spcPct val="0"/>
      </a:spcAft>
      <a:defRPr sz="2200" kern="1200">
        <a:solidFill>
          <a:schemeClr val="hlink"/>
        </a:solidFill>
        <a:latin typeface="Arial" charset="0"/>
        <a:ea typeface="+mn-ea"/>
        <a:cs typeface="Arial" charset="0"/>
      </a:defRPr>
    </a:lvl3pPr>
    <a:lvl4pPr marL="1371600" algn="l" rtl="0" fontAlgn="base">
      <a:spcBef>
        <a:spcPct val="0"/>
      </a:spcBef>
      <a:spcAft>
        <a:spcPct val="0"/>
      </a:spcAft>
      <a:defRPr sz="2200" kern="1200">
        <a:solidFill>
          <a:schemeClr val="hlink"/>
        </a:solidFill>
        <a:latin typeface="Arial" charset="0"/>
        <a:ea typeface="+mn-ea"/>
        <a:cs typeface="Arial" charset="0"/>
      </a:defRPr>
    </a:lvl4pPr>
    <a:lvl5pPr marL="1828800" algn="l" rtl="0" fontAlgn="base">
      <a:spcBef>
        <a:spcPct val="0"/>
      </a:spcBef>
      <a:spcAft>
        <a:spcPct val="0"/>
      </a:spcAft>
      <a:defRPr sz="2200" kern="1200">
        <a:solidFill>
          <a:schemeClr val="hlink"/>
        </a:solidFill>
        <a:latin typeface="Arial" charset="0"/>
        <a:ea typeface="+mn-ea"/>
        <a:cs typeface="Arial" charset="0"/>
      </a:defRPr>
    </a:lvl5pPr>
    <a:lvl6pPr marL="2286000" algn="l" defTabSz="914400" rtl="0" eaLnBrk="1" latinLnBrk="0" hangingPunct="1">
      <a:defRPr sz="2200" kern="1200">
        <a:solidFill>
          <a:schemeClr val="hlink"/>
        </a:solidFill>
        <a:latin typeface="Arial" charset="0"/>
        <a:ea typeface="+mn-ea"/>
        <a:cs typeface="Arial" charset="0"/>
      </a:defRPr>
    </a:lvl6pPr>
    <a:lvl7pPr marL="2743200" algn="l" defTabSz="914400" rtl="0" eaLnBrk="1" latinLnBrk="0" hangingPunct="1">
      <a:defRPr sz="2200" kern="1200">
        <a:solidFill>
          <a:schemeClr val="hlink"/>
        </a:solidFill>
        <a:latin typeface="Arial" charset="0"/>
        <a:ea typeface="+mn-ea"/>
        <a:cs typeface="Arial" charset="0"/>
      </a:defRPr>
    </a:lvl7pPr>
    <a:lvl8pPr marL="3200400" algn="l" defTabSz="914400" rtl="0" eaLnBrk="1" latinLnBrk="0" hangingPunct="1">
      <a:defRPr sz="2200" kern="1200">
        <a:solidFill>
          <a:schemeClr val="hlink"/>
        </a:solidFill>
        <a:latin typeface="Arial" charset="0"/>
        <a:ea typeface="+mn-ea"/>
        <a:cs typeface="Arial" charset="0"/>
      </a:defRPr>
    </a:lvl8pPr>
    <a:lvl9pPr marL="3657600" algn="l" defTabSz="914400" rtl="0" eaLnBrk="1" latinLnBrk="0" hangingPunct="1">
      <a:defRPr sz="2200" kern="1200">
        <a:solidFill>
          <a:schemeClr val="hlink"/>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EC566F"/>
    <a:srgbClr val="8CE23E"/>
    <a:srgbClr val="A11F88"/>
    <a:srgbClr val="E46C0A"/>
    <a:srgbClr val="F8A54A"/>
    <a:srgbClr val="A86ED4"/>
    <a:srgbClr val="B9CB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77" autoAdjust="0"/>
    <p:restoredTop sz="73807" autoAdjust="0"/>
  </p:normalViewPr>
  <p:slideViewPr>
    <p:cSldViewPr>
      <p:cViewPr>
        <p:scale>
          <a:sx n="70" d="100"/>
          <a:sy n="70" d="100"/>
        </p:scale>
        <p:origin x="-1858" y="72"/>
      </p:cViewPr>
      <p:guideLst>
        <p:guide orient="horz" pos="1181"/>
        <p:guide pos="173"/>
      </p:guideLst>
    </p:cSldViewPr>
  </p:slideViewPr>
  <p:outlineViewPr>
    <p:cViewPr>
      <p:scale>
        <a:sx n="33" d="100"/>
        <a:sy n="33" d="100"/>
      </p:scale>
      <p:origin x="48" y="20616"/>
    </p:cViewPr>
  </p:outlineViewPr>
  <p:notesTextViewPr>
    <p:cViewPr>
      <p:scale>
        <a:sx n="100" d="100"/>
        <a:sy n="100" d="100"/>
      </p:scale>
      <p:origin x="0" y="0"/>
    </p:cViewPr>
  </p:notesTextViewPr>
  <p:sorterViewPr>
    <p:cViewPr>
      <p:scale>
        <a:sx n="66" d="100"/>
        <a:sy n="66" d="100"/>
      </p:scale>
      <p:origin x="0" y="0"/>
    </p:cViewPr>
  </p:sorterViewPr>
  <p:gridSpacing cx="91439" cy="91439"/>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Zheng\Dropbox\KBP2012\Slides\EL\EL.xlsx" TargetMode="External"/></Relationships>
</file>

<file path=ppt/charts/_rels/chart10.xml.rels><?xml version="1.0" encoding="UTF-8" standalone="yes"?>
<Relationships xmlns="http://schemas.openxmlformats.org/package/2006/relationships"><Relationship Id="rId2" Type="http://schemas.openxmlformats.org/officeDocument/2006/relationships/oleObject" Target="file:///C:\Users\blender\Research\papers\ibm\others(msc_experimental%20reports)\name%20disambiguation1.xls" TargetMode="External"/><Relationship Id="rId1" Type="http://schemas.openxmlformats.org/officeDocument/2006/relationships/themeOverride" Target="../theme/themeOverride5.xml"/></Relationships>
</file>

<file path=ppt/charts/_rels/chart11.xml.rels><?xml version="1.0" encoding="UTF-8" standalone="yes"?>
<Relationships xmlns="http://schemas.openxmlformats.org/package/2006/relationships"><Relationship Id="rId2" Type="http://schemas.openxmlformats.org/officeDocument/2006/relationships/oleObject" Target="file:///C:\Users\blender\Research\papers\ibm\others(msc_experimental%20reports)\clustering%20distribution.xls" TargetMode="External"/><Relationship Id="rId1" Type="http://schemas.openxmlformats.org/officeDocument/2006/relationships/themeOverride" Target="../theme/themeOverride6.xml"/></Relationships>
</file>

<file path=ppt/charts/_rels/chart12.xml.rels><?xml version="1.0" encoding="UTF-8" standalone="yes"?>
<Relationships xmlns="http://schemas.openxmlformats.org/package/2006/relationships"><Relationship Id="rId1" Type="http://schemas.openxmlformats.org/officeDocument/2006/relationships/oleObject" Target="file:///C:\Users\Zheng\Dropbox\KBP2012\Slides\EL\EL.xlsx" TargetMode="External"/></Relationships>
</file>

<file path=ppt/charts/_rels/chart13.xml.rels><?xml version="1.0" encoding="UTF-8" standalone="yes"?>
<Relationships xmlns="http://schemas.openxmlformats.org/package/2006/relationships"><Relationship Id="rId2" Type="http://schemas.openxmlformats.org/officeDocument/2006/relationships/oleObject" Target="&#24037;&#20316;&#31807;2" TargetMode="External"/><Relationship Id="rId1" Type="http://schemas.openxmlformats.org/officeDocument/2006/relationships/themeOverride" Target="../theme/themeOverride7.xml"/></Relationships>
</file>

<file path=ppt/charts/_rels/chart2.xml.rels><?xml version="1.0" encoding="UTF-8" standalone="yes"?>
<Relationships xmlns="http://schemas.openxmlformats.org/package/2006/relationships"><Relationship Id="rId1" Type="http://schemas.openxmlformats.org/officeDocument/2006/relationships/oleObject" Target="file:///C:\Users\Zheng\Dropbox\KBP2012\Slides\EL\EL.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Zheng\Dropbox\KBP2012\Slides\EL\EL.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Zheng\Dropbox\KBP2012\Slides\EL\EL.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Zheng\Dropbox\KBP2012\Slides\EL\EL.xlsx" TargetMode="External"/></Relationships>
</file>

<file path=ppt/charts/_rels/chart6.xml.rels><?xml version="1.0" encoding="UTF-8" standalone="yes"?>
<Relationships xmlns="http://schemas.openxmlformats.org/package/2006/relationships"><Relationship Id="rId2" Type="http://schemas.openxmlformats.org/officeDocument/2006/relationships/oleObject" Target="&#24037;&#20316;&#31807;2" TargetMode="External"/><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2" Type="http://schemas.openxmlformats.org/officeDocument/2006/relationships/oleObject" Target="file:///C:\Users\blender\Research\papers\ibm\others(msc_experimental%20reports)\clustering%20distribution.xls" TargetMode="External"/><Relationship Id="rId1" Type="http://schemas.openxmlformats.org/officeDocument/2006/relationships/themeOverride" Target="../theme/themeOverride2.xml"/></Relationships>
</file>

<file path=ppt/charts/_rels/chart8.xml.rels><?xml version="1.0" encoding="UTF-8" standalone="yes"?>
<Relationships xmlns="http://schemas.openxmlformats.org/package/2006/relationships"><Relationship Id="rId2" Type="http://schemas.openxmlformats.org/officeDocument/2006/relationships/oleObject" Target="file:///E:\research\papers\dissertation\thesis\Chapter7\figures\nv_dist.xlsx" TargetMode="External"/><Relationship Id="rId1" Type="http://schemas.openxmlformats.org/officeDocument/2006/relationships/themeOverride" Target="../theme/themeOverride3.xml"/></Relationships>
</file>

<file path=ppt/charts/_rels/chart9.xml.rels><?xml version="1.0" encoding="UTF-8" standalone="yes"?>
<Relationships xmlns="http://schemas.openxmlformats.org/package/2006/relationships"><Relationship Id="rId2" Type="http://schemas.openxmlformats.org/officeDocument/2006/relationships/oleObject" Target="file:///E:\research\papers\dissertation\thesis\Chapter7\figures\nv_dist.xlsx"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1"/>
          <c:order val="0"/>
          <c:tx>
            <c:v>without Collaborative Clustering</c:v>
          </c:tx>
          <c:spPr>
            <a:solidFill>
              <a:srgbClr val="009900"/>
            </a:solidFill>
          </c:spPr>
          <c:invertIfNegative val="0"/>
          <c:dLbls>
            <c:showLegendKey val="0"/>
            <c:showVal val="1"/>
            <c:showCatName val="0"/>
            <c:showSerName val="0"/>
            <c:showPercent val="0"/>
            <c:showBubbleSize val="0"/>
            <c:showLeaderLines val="0"/>
          </c:dLbls>
          <c:cat>
            <c:strRef>
              <c:f>Sheet1!$E$127:$I$127</c:f>
              <c:strCache>
                <c:ptCount val="5"/>
                <c:pt idx="0">
                  <c:v>one-in-one</c:v>
                </c:pt>
                <c:pt idx="1">
                  <c:v>no variety detection,known K</c:v>
                </c:pt>
                <c:pt idx="2">
                  <c:v>no variety detection,unknown K</c:v>
                </c:pt>
                <c:pt idx="3">
                  <c:v>variety detection,known K</c:v>
                </c:pt>
                <c:pt idx="4">
                  <c:v>variety detection,unknown K</c:v>
                </c:pt>
              </c:strCache>
            </c:strRef>
          </c:cat>
          <c:val>
            <c:numRef>
              <c:f>Sheet1!$E$124:$I$124</c:f>
              <c:numCache>
                <c:formatCode>General</c:formatCode>
                <c:ptCount val="5"/>
                <c:pt idx="0">
                  <c:v>0.93700000000000006</c:v>
                </c:pt>
                <c:pt idx="1">
                  <c:v>0.94</c:v>
                </c:pt>
                <c:pt idx="2">
                  <c:v>0.85499999999999998</c:v>
                </c:pt>
                <c:pt idx="3">
                  <c:v>0.99</c:v>
                </c:pt>
                <c:pt idx="4">
                  <c:v>0.86899999999999999</c:v>
                </c:pt>
              </c:numCache>
            </c:numRef>
          </c:val>
        </c:ser>
        <c:ser>
          <c:idx val="0"/>
          <c:order val="1"/>
          <c:tx>
            <c:v>With collaborative clustering</c:v>
          </c:tx>
          <c:invertIfNegative val="0"/>
          <c:dLbls>
            <c:showLegendKey val="0"/>
            <c:showVal val="1"/>
            <c:showCatName val="0"/>
            <c:showSerName val="0"/>
            <c:showPercent val="0"/>
            <c:showBubbleSize val="0"/>
            <c:showLeaderLines val="0"/>
          </c:dLbls>
          <c:cat>
            <c:strRef>
              <c:f>Sheet1!$E$127:$I$127</c:f>
              <c:strCache>
                <c:ptCount val="5"/>
                <c:pt idx="0">
                  <c:v>one-in-one</c:v>
                </c:pt>
                <c:pt idx="1">
                  <c:v>no variety detection,known K</c:v>
                </c:pt>
                <c:pt idx="2">
                  <c:v>no variety detection,unknown K</c:v>
                </c:pt>
                <c:pt idx="3">
                  <c:v>variety detection,known K</c:v>
                </c:pt>
                <c:pt idx="4">
                  <c:v>variety detection,unknown K</c:v>
                </c:pt>
              </c:strCache>
            </c:strRef>
          </c:cat>
          <c:val>
            <c:numRef>
              <c:f>Sheet1!$E$125:$I$125</c:f>
              <c:numCache>
                <c:formatCode>General</c:formatCode>
                <c:ptCount val="5"/>
                <c:pt idx="1">
                  <c:v>0.93899999999999995</c:v>
                </c:pt>
                <c:pt idx="2">
                  <c:v>0.93700000000000006</c:v>
                </c:pt>
                <c:pt idx="3">
                  <c:v>0.98499999999999999</c:v>
                </c:pt>
                <c:pt idx="4">
                  <c:v>0.97899999999999998</c:v>
                </c:pt>
              </c:numCache>
            </c:numRef>
          </c:val>
        </c:ser>
        <c:dLbls>
          <c:showLegendKey val="0"/>
          <c:showVal val="0"/>
          <c:showCatName val="0"/>
          <c:showSerName val="0"/>
          <c:showPercent val="0"/>
          <c:showBubbleSize val="0"/>
        </c:dLbls>
        <c:gapWidth val="150"/>
        <c:axId val="94803072"/>
        <c:axId val="94804608"/>
      </c:barChart>
      <c:catAx>
        <c:axId val="94803072"/>
        <c:scaling>
          <c:orientation val="minMax"/>
        </c:scaling>
        <c:delete val="0"/>
        <c:axPos val="b"/>
        <c:majorTickMark val="out"/>
        <c:minorTickMark val="none"/>
        <c:tickLblPos val="nextTo"/>
        <c:crossAx val="94804608"/>
        <c:crosses val="autoZero"/>
        <c:auto val="1"/>
        <c:lblAlgn val="ctr"/>
        <c:lblOffset val="100"/>
        <c:noMultiLvlLbl val="0"/>
      </c:catAx>
      <c:valAx>
        <c:axId val="94804608"/>
        <c:scaling>
          <c:orientation val="minMax"/>
        </c:scaling>
        <c:delete val="0"/>
        <c:axPos val="l"/>
        <c:majorGridlines/>
        <c:numFmt formatCode="General" sourceLinked="1"/>
        <c:majorTickMark val="out"/>
        <c:minorTickMark val="none"/>
        <c:tickLblPos val="nextTo"/>
        <c:crossAx val="94803072"/>
        <c:crosses val="autoZero"/>
        <c:crossBetween val="between"/>
      </c:valAx>
    </c:plotArea>
    <c:legend>
      <c:legendPos val="t"/>
      <c:layout/>
      <c:overlay val="0"/>
      <c:txPr>
        <a:bodyPr/>
        <a:lstStyle/>
        <a:p>
          <a:pPr>
            <a:defRPr sz="1800"/>
          </a:pPr>
          <a:endParaRPr lang="zh-CN"/>
        </a:p>
      </c:txPr>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v>single model</c:v>
          </c:tx>
          <c:invertIfNegative val="0"/>
          <c:dLbls>
            <c:showLegendKey val="0"/>
            <c:showVal val="1"/>
            <c:showCatName val="0"/>
            <c:showSerName val="0"/>
            <c:showPercent val="0"/>
            <c:showBubbleSize val="0"/>
            <c:showLeaderLines val="0"/>
          </c:dLbls>
          <c:cat>
            <c:strRef>
              <c:f>Sheet1!$C$144:$C$147</c:f>
              <c:strCache>
                <c:ptCount val="4"/>
                <c:pt idx="0">
                  <c:v>All</c:v>
                </c:pt>
                <c:pt idx="1">
                  <c:v>PER</c:v>
                </c:pt>
                <c:pt idx="2">
                  <c:v>ORG</c:v>
                </c:pt>
                <c:pt idx="3">
                  <c:v>GPE</c:v>
                </c:pt>
              </c:strCache>
            </c:strRef>
          </c:cat>
          <c:val>
            <c:numRef>
              <c:f>Sheet1!$E$145:$H$145</c:f>
              <c:numCache>
                <c:formatCode>General</c:formatCode>
                <c:ptCount val="4"/>
                <c:pt idx="0">
                  <c:v>0.69899999999999995</c:v>
                </c:pt>
                <c:pt idx="1">
                  <c:v>0.59699999999999998</c:v>
                </c:pt>
                <c:pt idx="2">
                  <c:v>0.73100000000000065</c:v>
                </c:pt>
                <c:pt idx="3">
                  <c:v>0.65300000000000435</c:v>
                </c:pt>
              </c:numCache>
            </c:numRef>
          </c:val>
        </c:ser>
        <c:ser>
          <c:idx val="1"/>
          <c:order val="1"/>
          <c:tx>
            <c:v>3 models</c:v>
          </c:tx>
          <c:spPr>
            <a:solidFill>
              <a:srgbClr val="99CC00"/>
            </a:solidFill>
          </c:spPr>
          <c:invertIfNegative val="0"/>
          <c:dLbls>
            <c:showLegendKey val="0"/>
            <c:showVal val="1"/>
            <c:showCatName val="0"/>
            <c:showSerName val="0"/>
            <c:showPercent val="0"/>
            <c:showBubbleSize val="0"/>
            <c:showLeaderLines val="0"/>
          </c:dLbls>
          <c:cat>
            <c:strRef>
              <c:f>Sheet1!$C$144:$C$147</c:f>
              <c:strCache>
                <c:ptCount val="4"/>
                <c:pt idx="0">
                  <c:v>All</c:v>
                </c:pt>
                <c:pt idx="1">
                  <c:v>PER</c:v>
                </c:pt>
                <c:pt idx="2">
                  <c:v>ORG</c:v>
                </c:pt>
                <c:pt idx="3">
                  <c:v>GPE</c:v>
                </c:pt>
              </c:strCache>
            </c:strRef>
          </c:cat>
          <c:val>
            <c:numRef>
              <c:f>Sheet1!$E$146:$H$146</c:f>
              <c:numCache>
                <c:formatCode>General</c:formatCode>
                <c:ptCount val="4"/>
                <c:pt idx="0">
                  <c:v>0.74300000000000344</c:v>
                </c:pt>
                <c:pt idx="1">
                  <c:v>0.68799999999999994</c:v>
                </c:pt>
                <c:pt idx="2">
                  <c:v>0.73400000000000065</c:v>
                </c:pt>
                <c:pt idx="3">
                  <c:v>0.84600000000000064</c:v>
                </c:pt>
              </c:numCache>
            </c:numRef>
          </c:val>
        </c:ser>
        <c:ser>
          <c:idx val="2"/>
          <c:order val="2"/>
          <c:tx>
            <c:v>3 models with reduced features</c:v>
          </c:tx>
          <c:spPr>
            <a:solidFill>
              <a:srgbClr val="C00000"/>
            </a:solidFill>
          </c:spPr>
          <c:invertIfNegative val="0"/>
          <c:dLbls>
            <c:showLegendKey val="0"/>
            <c:showVal val="1"/>
            <c:showCatName val="0"/>
            <c:showSerName val="0"/>
            <c:showPercent val="0"/>
            <c:showBubbleSize val="0"/>
            <c:showLeaderLines val="0"/>
          </c:dLbls>
          <c:cat>
            <c:strRef>
              <c:f>Sheet1!$C$144:$C$147</c:f>
              <c:strCache>
                <c:ptCount val="4"/>
                <c:pt idx="0">
                  <c:v>All</c:v>
                </c:pt>
                <c:pt idx="1">
                  <c:v>PER</c:v>
                </c:pt>
                <c:pt idx="2">
                  <c:v>ORG</c:v>
                </c:pt>
                <c:pt idx="3">
                  <c:v>GPE</c:v>
                </c:pt>
              </c:strCache>
            </c:strRef>
          </c:cat>
          <c:val>
            <c:numRef>
              <c:f>Sheet1!$E$147:$H$147</c:f>
              <c:numCache>
                <c:formatCode>General</c:formatCode>
                <c:ptCount val="4"/>
                <c:pt idx="0">
                  <c:v>0.74800000000000344</c:v>
                </c:pt>
                <c:pt idx="1">
                  <c:v>0.68899999999999995</c:v>
                </c:pt>
                <c:pt idx="2">
                  <c:v>0.73900000000000265</c:v>
                </c:pt>
                <c:pt idx="3">
                  <c:v>0.85700000000000065</c:v>
                </c:pt>
              </c:numCache>
            </c:numRef>
          </c:val>
        </c:ser>
        <c:dLbls>
          <c:showLegendKey val="0"/>
          <c:showVal val="0"/>
          <c:showCatName val="0"/>
          <c:showSerName val="0"/>
          <c:showPercent val="0"/>
          <c:showBubbleSize val="0"/>
        </c:dLbls>
        <c:gapWidth val="150"/>
        <c:axId val="120838400"/>
        <c:axId val="133632000"/>
      </c:barChart>
      <c:catAx>
        <c:axId val="120838400"/>
        <c:scaling>
          <c:orientation val="minMax"/>
        </c:scaling>
        <c:delete val="0"/>
        <c:axPos val="b"/>
        <c:numFmt formatCode="General" sourceLinked="1"/>
        <c:majorTickMark val="out"/>
        <c:minorTickMark val="none"/>
        <c:tickLblPos val="nextTo"/>
        <c:crossAx val="133632000"/>
        <c:crosses val="autoZero"/>
        <c:auto val="1"/>
        <c:lblAlgn val="ctr"/>
        <c:lblOffset val="100"/>
        <c:noMultiLvlLbl val="0"/>
      </c:catAx>
      <c:valAx>
        <c:axId val="133632000"/>
        <c:scaling>
          <c:orientation val="minMax"/>
          <c:min val="0.5"/>
        </c:scaling>
        <c:delete val="0"/>
        <c:axPos val="l"/>
        <c:majorGridlines/>
        <c:numFmt formatCode="General" sourceLinked="1"/>
        <c:majorTickMark val="out"/>
        <c:minorTickMark val="none"/>
        <c:tickLblPos val="nextTo"/>
        <c:crossAx val="120838400"/>
        <c:crosses val="autoZero"/>
        <c:crossBetween val="between"/>
        <c:majorUnit val="5.0000000000000024E-2"/>
      </c:valAx>
    </c:plotArea>
    <c:legend>
      <c:legendPos val="t"/>
      <c:layout/>
      <c:overlay val="0"/>
    </c:legend>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spPr>
            <a:solidFill>
              <a:srgbClr val="FF0000"/>
            </a:solidFill>
          </c:spPr>
          <c:dPt>
            <c:idx val="0"/>
            <c:bubble3D val="0"/>
            <c:spPr>
              <a:solidFill>
                <a:srgbClr val="8CE23E"/>
              </a:solidFill>
            </c:spPr>
          </c:dPt>
          <c:dPt>
            <c:idx val="1"/>
            <c:bubble3D val="0"/>
            <c:spPr>
              <a:solidFill>
                <a:srgbClr val="EC566F"/>
              </a:solidFill>
            </c:spPr>
          </c:dPt>
          <c:dPt>
            <c:idx val="2"/>
            <c:bubble3D val="0"/>
            <c:spPr>
              <a:solidFill>
                <a:srgbClr val="7889FB">
                  <a:lumMod val="75000"/>
                </a:srgbClr>
              </a:solidFill>
            </c:spPr>
          </c:dPt>
          <c:dLbls>
            <c:dLbl>
              <c:idx val="1"/>
              <c:layout>
                <c:manualLayout>
                  <c:x val="9.3614352227860784E-2"/>
                  <c:y val="-0.11904892098245062"/>
                </c:manualLayout>
              </c:layout>
              <c:tx>
                <c:rich>
                  <a:bodyPr/>
                  <a:lstStyle/>
                  <a:p>
                    <a:r>
                      <a:rPr lang="en-US" altLang="zh-CN"/>
                      <a:t>ORG
67%</a:t>
                    </a:r>
                  </a:p>
                </c:rich>
              </c:tx>
              <c:showLegendKey val="0"/>
              <c:showVal val="0"/>
              <c:showCatName val="1"/>
              <c:showSerName val="0"/>
              <c:showPercent val="1"/>
              <c:showBubbleSize val="0"/>
            </c:dLbl>
            <c:showLegendKey val="0"/>
            <c:showVal val="0"/>
            <c:showCatName val="1"/>
            <c:showSerName val="0"/>
            <c:showPercent val="1"/>
            <c:showBubbleSize val="0"/>
            <c:showLeaderLines val="1"/>
          </c:dLbls>
          <c:cat>
            <c:strRef>
              <c:f>Sheet1!$A$60:$A$62</c:f>
              <c:strCache>
                <c:ptCount val="3"/>
                <c:pt idx="0">
                  <c:v>PER</c:v>
                </c:pt>
                <c:pt idx="1">
                  <c:v>ORG</c:v>
                </c:pt>
                <c:pt idx="2">
                  <c:v>GPE</c:v>
                </c:pt>
              </c:strCache>
            </c:strRef>
          </c:cat>
          <c:val>
            <c:numRef>
              <c:f>Sheet1!$F$60:$F$62</c:f>
              <c:numCache>
                <c:formatCode>General</c:formatCode>
                <c:ptCount val="3"/>
                <c:pt idx="0">
                  <c:v>96</c:v>
                </c:pt>
                <c:pt idx="1">
                  <c:v>358</c:v>
                </c:pt>
                <c:pt idx="2">
                  <c:v>78</c:v>
                </c:pt>
              </c:numCache>
            </c:numRef>
          </c:val>
        </c:ser>
        <c:dLbls>
          <c:showLegendKey val="0"/>
          <c:showVal val="0"/>
          <c:showCatName val="1"/>
          <c:showSerName val="0"/>
          <c:showPercent val="1"/>
          <c:showBubbleSize val="0"/>
          <c:showLeaderLines val="1"/>
        </c:dLbls>
        <c:firstSliceAng val="0"/>
      </c:pieChart>
    </c:plotArea>
    <c:plotVisOnly val="1"/>
    <c:dispBlanksAs val="zero"/>
    <c:showDLblsOverMax val="0"/>
  </c:chart>
  <c:txPr>
    <a:bodyPr/>
    <a:lstStyle/>
    <a:p>
      <a:pPr>
        <a:defRPr sz="1800"/>
      </a:pPr>
      <a:endParaRPr lang="zh-CN"/>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Lbls>
            <c:showLegendKey val="0"/>
            <c:showVal val="1"/>
            <c:showCatName val="0"/>
            <c:showSerName val="0"/>
            <c:showPercent val="0"/>
            <c:showBubbleSize val="0"/>
            <c:showLeaderLines val="0"/>
          </c:dLbls>
          <c:cat>
            <c:numRef>
              <c:f>Sheet1!$A$5:$A$8</c:f>
              <c:numCache>
                <c:formatCode>General</c:formatCode>
                <c:ptCount val="4"/>
                <c:pt idx="0">
                  <c:v>2009</c:v>
                </c:pt>
                <c:pt idx="1">
                  <c:v>2010</c:v>
                </c:pt>
                <c:pt idx="2">
                  <c:v>2011</c:v>
                </c:pt>
                <c:pt idx="3">
                  <c:v>2012</c:v>
                </c:pt>
              </c:numCache>
            </c:numRef>
          </c:cat>
          <c:val>
            <c:numRef>
              <c:f>Sheet1!$Q$5:$Q$8</c:f>
              <c:numCache>
                <c:formatCode>General</c:formatCode>
                <c:ptCount val="4"/>
                <c:pt idx="0">
                  <c:v>28.7</c:v>
                </c:pt>
                <c:pt idx="1">
                  <c:v>2.1</c:v>
                </c:pt>
                <c:pt idx="2">
                  <c:v>1.6</c:v>
                </c:pt>
                <c:pt idx="3">
                  <c:v>11.2</c:v>
                </c:pt>
              </c:numCache>
            </c:numRef>
          </c:val>
        </c:ser>
        <c:dLbls>
          <c:showLegendKey val="0"/>
          <c:showVal val="0"/>
          <c:showCatName val="0"/>
          <c:showSerName val="0"/>
          <c:showPercent val="0"/>
          <c:showBubbleSize val="0"/>
        </c:dLbls>
        <c:gapWidth val="150"/>
        <c:axId val="133839488"/>
        <c:axId val="133849472"/>
      </c:barChart>
      <c:catAx>
        <c:axId val="133839488"/>
        <c:scaling>
          <c:orientation val="minMax"/>
        </c:scaling>
        <c:delete val="0"/>
        <c:axPos val="b"/>
        <c:numFmt formatCode="General" sourceLinked="1"/>
        <c:majorTickMark val="out"/>
        <c:minorTickMark val="none"/>
        <c:tickLblPos val="nextTo"/>
        <c:crossAx val="133849472"/>
        <c:crosses val="autoZero"/>
        <c:auto val="1"/>
        <c:lblAlgn val="ctr"/>
        <c:lblOffset val="100"/>
        <c:noMultiLvlLbl val="0"/>
      </c:catAx>
      <c:valAx>
        <c:axId val="133849472"/>
        <c:scaling>
          <c:orientation val="minMax"/>
        </c:scaling>
        <c:delete val="0"/>
        <c:axPos val="l"/>
        <c:majorGridlines/>
        <c:title>
          <c:tx>
            <c:rich>
              <a:bodyPr rot="-5400000" vert="horz"/>
              <a:lstStyle/>
              <a:p>
                <a:pPr>
                  <a:defRPr/>
                </a:pPr>
                <a:r>
                  <a:rPr lang="en-US" altLang="zh-CN" sz="1200">
                    <a:latin typeface="Arial Unicode MS" pitchFamily="34" charset="-122"/>
                    <a:ea typeface="Arial Unicode MS" pitchFamily="34" charset="-122"/>
                    <a:cs typeface="Arial Unicode MS" pitchFamily="34" charset="-122"/>
                  </a:rPr>
                  <a:t>Variety(%)</a:t>
                </a:r>
                <a:endParaRPr lang="zh-CN" altLang="en-US" sz="1200">
                  <a:latin typeface="Arial Unicode MS" pitchFamily="34" charset="-122"/>
                  <a:ea typeface="Arial Unicode MS" pitchFamily="34" charset="-122"/>
                  <a:cs typeface="Arial Unicode MS" pitchFamily="34" charset="-122"/>
                </a:endParaRPr>
              </a:p>
            </c:rich>
          </c:tx>
          <c:layout/>
          <c:overlay val="0"/>
        </c:title>
        <c:numFmt formatCode="General" sourceLinked="1"/>
        <c:majorTickMark val="out"/>
        <c:minorTickMark val="none"/>
        <c:tickLblPos val="nextTo"/>
        <c:crossAx val="133839488"/>
        <c:crosses val="autoZero"/>
        <c:crossBetween val="between"/>
      </c:valAx>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v>non-collaborative</c:v>
          </c:tx>
          <c:invertIfNegative val="0"/>
          <c:dLbls>
            <c:showLegendKey val="0"/>
            <c:showVal val="1"/>
            <c:showCatName val="0"/>
            <c:showSerName val="0"/>
            <c:showPercent val="0"/>
            <c:showBubbleSize val="0"/>
            <c:showLeaderLines val="0"/>
          </c:dLbls>
          <c:val>
            <c:numRef>
              <c:f>Sheet1!$Y$102:$AM$102</c:f>
              <c:numCache>
                <c:formatCode>0.000_ </c:formatCode>
                <c:ptCount val="15"/>
                <c:pt idx="0">
                  <c:v>0.52046770833333356</c:v>
                </c:pt>
                <c:pt idx="1">
                  <c:v>0.63153125000000065</c:v>
                </c:pt>
                <c:pt idx="2">
                  <c:v>0.55080625000000005</c:v>
                </c:pt>
                <c:pt idx="3">
                  <c:v>0.55527812499999996</c:v>
                </c:pt>
                <c:pt idx="4">
                  <c:v>0.55715312499999958</c:v>
                </c:pt>
                <c:pt idx="5">
                  <c:v>0.5086135416666645</c:v>
                </c:pt>
                <c:pt idx="6">
                  <c:v>0.56085104166666711</c:v>
                </c:pt>
                <c:pt idx="7">
                  <c:v>0.54570625000000061</c:v>
                </c:pt>
                <c:pt idx="8">
                  <c:v>0.53823958333333355</c:v>
                </c:pt>
                <c:pt idx="9">
                  <c:v>0.54886145833333533</c:v>
                </c:pt>
                <c:pt idx="10">
                  <c:v>0.56256979166666465</c:v>
                </c:pt>
                <c:pt idx="11">
                  <c:v>0.50674583333333734</c:v>
                </c:pt>
                <c:pt idx="12">
                  <c:v>0.61541458333333354</c:v>
                </c:pt>
                <c:pt idx="13">
                  <c:v>0.53734375000000012</c:v>
                </c:pt>
                <c:pt idx="14">
                  <c:v>0.5199604166666667</c:v>
                </c:pt>
              </c:numCache>
            </c:numRef>
          </c:val>
        </c:ser>
        <c:ser>
          <c:idx val="1"/>
          <c:order val="1"/>
          <c:tx>
            <c:v>collaborative(MiCC)</c:v>
          </c:tx>
          <c:spPr>
            <a:solidFill>
              <a:srgbClr val="FF0000"/>
            </a:solidFill>
          </c:spPr>
          <c:invertIfNegative val="0"/>
          <c:dLbls>
            <c:showLegendKey val="0"/>
            <c:showVal val="1"/>
            <c:showCatName val="0"/>
            <c:showSerName val="0"/>
            <c:showPercent val="0"/>
            <c:showBubbleSize val="0"/>
            <c:showLeaderLines val="0"/>
          </c:dLbls>
          <c:val>
            <c:numRef>
              <c:f>Sheet1!$Y$103:$AM$103</c:f>
              <c:numCache>
                <c:formatCode>0.000_ </c:formatCode>
                <c:ptCount val="15"/>
                <c:pt idx="0">
                  <c:v>0.5421437500000007</c:v>
                </c:pt>
                <c:pt idx="1">
                  <c:v>0.57632812499999997</c:v>
                </c:pt>
                <c:pt idx="2">
                  <c:v>0.62681041666666915</c:v>
                </c:pt>
                <c:pt idx="3">
                  <c:v>0.59893437499999957</c:v>
                </c:pt>
                <c:pt idx="4">
                  <c:v>0.62007708333333544</c:v>
                </c:pt>
                <c:pt idx="5">
                  <c:v>0.60016145833333556</c:v>
                </c:pt>
                <c:pt idx="6">
                  <c:v>0.62704583333333874</c:v>
                </c:pt>
                <c:pt idx="7">
                  <c:v>0.5663104166666667</c:v>
                </c:pt>
                <c:pt idx="8">
                  <c:v>0.59290208333333339</c:v>
                </c:pt>
                <c:pt idx="9">
                  <c:v>0.57355833333333361</c:v>
                </c:pt>
                <c:pt idx="10">
                  <c:v>0.60584479166666683</c:v>
                </c:pt>
                <c:pt idx="11">
                  <c:v>0.57360312500000032</c:v>
                </c:pt>
                <c:pt idx="12">
                  <c:v>0.65024166666666905</c:v>
                </c:pt>
                <c:pt idx="13">
                  <c:v>0.58949166666666653</c:v>
                </c:pt>
                <c:pt idx="14">
                  <c:v>0.56595833333333545</c:v>
                </c:pt>
              </c:numCache>
            </c:numRef>
          </c:val>
        </c:ser>
        <c:dLbls>
          <c:showLegendKey val="0"/>
          <c:showVal val="0"/>
          <c:showCatName val="0"/>
          <c:showSerName val="0"/>
          <c:showPercent val="0"/>
          <c:showBubbleSize val="0"/>
        </c:dLbls>
        <c:gapWidth val="150"/>
        <c:axId val="42387328"/>
        <c:axId val="42422272"/>
      </c:barChart>
      <c:catAx>
        <c:axId val="42387328"/>
        <c:scaling>
          <c:orientation val="minMax"/>
        </c:scaling>
        <c:delete val="0"/>
        <c:axPos val="b"/>
        <c:majorTickMark val="out"/>
        <c:minorTickMark val="none"/>
        <c:tickLblPos val="none"/>
        <c:crossAx val="42422272"/>
        <c:crosses val="autoZero"/>
        <c:auto val="1"/>
        <c:lblAlgn val="ctr"/>
        <c:lblOffset val="100"/>
        <c:noMultiLvlLbl val="0"/>
      </c:catAx>
      <c:valAx>
        <c:axId val="42422272"/>
        <c:scaling>
          <c:orientation val="minMax"/>
          <c:min val="0.45"/>
        </c:scaling>
        <c:delete val="0"/>
        <c:axPos val="l"/>
        <c:majorGridlines/>
        <c:numFmt formatCode="0.000_ " sourceLinked="1"/>
        <c:majorTickMark val="out"/>
        <c:minorTickMark val="none"/>
        <c:tickLblPos val="nextTo"/>
        <c:crossAx val="42387328"/>
        <c:crosses val="autoZero"/>
        <c:crossBetween val="between"/>
      </c:valAx>
    </c:plotArea>
    <c:legend>
      <c:legendPos val="t"/>
      <c:layout/>
      <c:overlay val="0"/>
      <c:txPr>
        <a:bodyPr/>
        <a:lstStyle/>
        <a:p>
          <a:pPr>
            <a:defRPr sz="2000"/>
          </a:pPr>
          <a:endParaRPr lang="zh-CN"/>
        </a:p>
      </c:txPr>
    </c:legend>
    <c:plotVisOnly val="1"/>
    <c:dispBlanksAs val="gap"/>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v>original queries</c:v>
          </c:tx>
          <c:invertIfNegative val="0"/>
          <c:dLbls>
            <c:showLegendKey val="0"/>
            <c:showVal val="1"/>
            <c:showCatName val="0"/>
            <c:showSerName val="0"/>
            <c:showPercent val="0"/>
            <c:showBubbleSize val="0"/>
            <c:showLeaderLines val="0"/>
          </c:dLbls>
          <c:cat>
            <c:numRef>
              <c:f>Sheet1!$A$5:$A$8</c:f>
              <c:numCache>
                <c:formatCode>General</c:formatCode>
                <c:ptCount val="4"/>
                <c:pt idx="0">
                  <c:v>2009</c:v>
                </c:pt>
                <c:pt idx="1">
                  <c:v>2010</c:v>
                </c:pt>
                <c:pt idx="2">
                  <c:v>2011</c:v>
                </c:pt>
                <c:pt idx="3">
                  <c:v>2012</c:v>
                </c:pt>
              </c:numCache>
            </c:numRef>
          </c:cat>
          <c:val>
            <c:numRef>
              <c:f>Sheet1!$B$5:$B$8</c:f>
              <c:numCache>
                <c:formatCode>General</c:formatCode>
                <c:ptCount val="4"/>
                <c:pt idx="0">
                  <c:v>19.600000000000001</c:v>
                </c:pt>
                <c:pt idx="1">
                  <c:v>12.9</c:v>
                </c:pt>
                <c:pt idx="2">
                  <c:v>13.1</c:v>
                </c:pt>
                <c:pt idx="3">
                  <c:v>46.3</c:v>
                </c:pt>
              </c:numCache>
            </c:numRef>
          </c:val>
        </c:ser>
        <c:ser>
          <c:idx val="1"/>
          <c:order val="1"/>
          <c:tx>
            <c:v>new queries after query reformulation</c:v>
          </c:tx>
          <c:spPr>
            <a:solidFill>
              <a:srgbClr val="009900"/>
            </a:solidFill>
          </c:spPr>
          <c:invertIfNegative val="0"/>
          <c:dLbls>
            <c:dLblPos val="outEnd"/>
            <c:showLegendKey val="0"/>
            <c:showVal val="1"/>
            <c:showCatName val="0"/>
            <c:showSerName val="0"/>
            <c:showPercent val="0"/>
            <c:showBubbleSize val="0"/>
            <c:showLeaderLines val="0"/>
          </c:dLbls>
          <c:cat>
            <c:numRef>
              <c:f>Sheet1!$A$5:$A$8</c:f>
              <c:numCache>
                <c:formatCode>General</c:formatCode>
                <c:ptCount val="4"/>
                <c:pt idx="0">
                  <c:v>2009</c:v>
                </c:pt>
                <c:pt idx="1">
                  <c:v>2010</c:v>
                </c:pt>
                <c:pt idx="2">
                  <c:v>2011</c:v>
                </c:pt>
                <c:pt idx="3">
                  <c:v>2012</c:v>
                </c:pt>
              </c:numCache>
            </c:numRef>
          </c:cat>
          <c:val>
            <c:numRef>
              <c:f>Sheet1!$C$5:$C$8</c:f>
              <c:numCache>
                <c:formatCode>General</c:formatCode>
                <c:ptCount val="4"/>
                <c:pt idx="0">
                  <c:v>11.9</c:v>
                </c:pt>
                <c:pt idx="1">
                  <c:v>10.7</c:v>
                </c:pt>
                <c:pt idx="2">
                  <c:v>4.5</c:v>
                </c:pt>
                <c:pt idx="3">
                  <c:v>11.2</c:v>
                </c:pt>
              </c:numCache>
            </c:numRef>
          </c:val>
        </c:ser>
        <c:dLbls>
          <c:showLegendKey val="0"/>
          <c:showVal val="0"/>
          <c:showCatName val="0"/>
          <c:showSerName val="0"/>
          <c:showPercent val="0"/>
          <c:showBubbleSize val="0"/>
        </c:dLbls>
        <c:gapWidth val="150"/>
        <c:axId val="96767360"/>
        <c:axId val="99030144"/>
      </c:barChart>
      <c:catAx>
        <c:axId val="96767360"/>
        <c:scaling>
          <c:orientation val="minMax"/>
        </c:scaling>
        <c:delete val="0"/>
        <c:axPos val="b"/>
        <c:numFmt formatCode="General" sourceLinked="1"/>
        <c:majorTickMark val="out"/>
        <c:minorTickMark val="none"/>
        <c:tickLblPos val="nextTo"/>
        <c:crossAx val="99030144"/>
        <c:crosses val="autoZero"/>
        <c:auto val="1"/>
        <c:lblAlgn val="ctr"/>
        <c:lblOffset val="100"/>
        <c:noMultiLvlLbl val="0"/>
      </c:catAx>
      <c:valAx>
        <c:axId val="99030144"/>
        <c:scaling>
          <c:orientation val="minMax"/>
        </c:scaling>
        <c:delete val="0"/>
        <c:axPos val="l"/>
        <c:majorGridlines/>
        <c:title>
          <c:tx>
            <c:rich>
              <a:bodyPr rot="-5400000" vert="horz"/>
              <a:lstStyle/>
              <a:p>
                <a:pPr>
                  <a:defRPr/>
                </a:pPr>
                <a:r>
                  <a:rPr lang="en-US" altLang="zh-CN">
                    <a:latin typeface="Arial Unicode MS" pitchFamily="34" charset="-122"/>
                    <a:ea typeface="Arial Unicode MS" pitchFamily="34" charset="-122"/>
                    <a:cs typeface="Arial Unicode MS" pitchFamily="34" charset="-122"/>
                  </a:rPr>
                  <a:t>ambiguity (%)</a:t>
                </a:r>
                <a:endParaRPr lang="zh-CN" altLang="en-US">
                  <a:latin typeface="Arial Unicode MS" pitchFamily="34" charset="-122"/>
                  <a:ea typeface="Arial Unicode MS" pitchFamily="34" charset="-122"/>
                  <a:cs typeface="Arial Unicode MS" pitchFamily="34" charset="-122"/>
                </a:endParaRPr>
              </a:p>
            </c:rich>
          </c:tx>
          <c:layout/>
          <c:overlay val="0"/>
        </c:title>
        <c:numFmt formatCode="General" sourceLinked="1"/>
        <c:majorTickMark val="out"/>
        <c:minorTickMark val="none"/>
        <c:tickLblPos val="nextTo"/>
        <c:crossAx val="96767360"/>
        <c:crosses val="autoZero"/>
        <c:crossBetween val="between"/>
      </c:valAx>
    </c:plotArea>
    <c:legend>
      <c:legendPos val="t"/>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v>original NIL queries</c:v>
          </c:tx>
          <c:invertIfNegative val="0"/>
          <c:dLbls>
            <c:showLegendKey val="0"/>
            <c:showVal val="1"/>
            <c:showCatName val="0"/>
            <c:showSerName val="0"/>
            <c:showPercent val="0"/>
            <c:showBubbleSize val="0"/>
            <c:showLeaderLines val="0"/>
          </c:dLbls>
          <c:cat>
            <c:numRef>
              <c:f>Sheet1!$A$5:$A$8</c:f>
              <c:numCache>
                <c:formatCode>General</c:formatCode>
                <c:ptCount val="4"/>
                <c:pt idx="0">
                  <c:v>2009</c:v>
                </c:pt>
                <c:pt idx="1">
                  <c:v>2010</c:v>
                </c:pt>
                <c:pt idx="2">
                  <c:v>2011</c:v>
                </c:pt>
                <c:pt idx="3">
                  <c:v>2012</c:v>
                </c:pt>
              </c:numCache>
            </c:numRef>
          </c:cat>
          <c:val>
            <c:numRef>
              <c:f>Sheet1!$E$5:$E$8</c:f>
              <c:numCache>
                <c:formatCode>General</c:formatCode>
                <c:ptCount val="4"/>
                <c:pt idx="0">
                  <c:v>18.8</c:v>
                </c:pt>
                <c:pt idx="1">
                  <c:v>9.3000000000000007</c:v>
                </c:pt>
                <c:pt idx="2">
                  <c:v>7.1</c:v>
                </c:pt>
                <c:pt idx="3">
                  <c:v>34.9</c:v>
                </c:pt>
              </c:numCache>
            </c:numRef>
          </c:val>
        </c:ser>
        <c:ser>
          <c:idx val="1"/>
          <c:order val="1"/>
          <c:tx>
            <c:v>new NIL queries after query reformulation</c:v>
          </c:tx>
          <c:spPr>
            <a:solidFill>
              <a:srgbClr val="009900"/>
            </a:solidFill>
          </c:spPr>
          <c:invertIfNegative val="0"/>
          <c:dLbls>
            <c:dLblPos val="outEnd"/>
            <c:showLegendKey val="0"/>
            <c:showVal val="1"/>
            <c:showCatName val="0"/>
            <c:showSerName val="0"/>
            <c:showPercent val="0"/>
            <c:showBubbleSize val="0"/>
            <c:showLeaderLines val="0"/>
          </c:dLbls>
          <c:cat>
            <c:numRef>
              <c:f>Sheet1!$A$5:$A$8</c:f>
              <c:numCache>
                <c:formatCode>General</c:formatCode>
                <c:ptCount val="4"/>
                <c:pt idx="0">
                  <c:v>2009</c:v>
                </c:pt>
                <c:pt idx="1">
                  <c:v>2010</c:v>
                </c:pt>
                <c:pt idx="2">
                  <c:v>2011</c:v>
                </c:pt>
                <c:pt idx="3">
                  <c:v>2012</c:v>
                </c:pt>
              </c:numCache>
            </c:numRef>
          </c:cat>
          <c:val>
            <c:numRef>
              <c:f>Sheet1!$F$5:$F$8</c:f>
              <c:numCache>
                <c:formatCode>General</c:formatCode>
                <c:ptCount val="4"/>
                <c:pt idx="0">
                  <c:v>11.9</c:v>
                </c:pt>
                <c:pt idx="1">
                  <c:v>6.6</c:v>
                </c:pt>
                <c:pt idx="2">
                  <c:v>3.7</c:v>
                </c:pt>
                <c:pt idx="3">
                  <c:v>5.8</c:v>
                </c:pt>
              </c:numCache>
            </c:numRef>
          </c:val>
        </c:ser>
        <c:dLbls>
          <c:showLegendKey val="0"/>
          <c:showVal val="0"/>
          <c:showCatName val="0"/>
          <c:showSerName val="0"/>
          <c:showPercent val="0"/>
          <c:showBubbleSize val="0"/>
        </c:dLbls>
        <c:gapWidth val="150"/>
        <c:axId val="99064448"/>
        <c:axId val="99070336"/>
      </c:barChart>
      <c:catAx>
        <c:axId val="99064448"/>
        <c:scaling>
          <c:orientation val="minMax"/>
        </c:scaling>
        <c:delete val="0"/>
        <c:axPos val="b"/>
        <c:numFmt formatCode="General" sourceLinked="1"/>
        <c:majorTickMark val="out"/>
        <c:minorTickMark val="none"/>
        <c:tickLblPos val="nextTo"/>
        <c:crossAx val="99070336"/>
        <c:crosses val="autoZero"/>
        <c:auto val="1"/>
        <c:lblAlgn val="ctr"/>
        <c:lblOffset val="100"/>
        <c:noMultiLvlLbl val="0"/>
      </c:catAx>
      <c:valAx>
        <c:axId val="99070336"/>
        <c:scaling>
          <c:orientation val="minMax"/>
        </c:scaling>
        <c:delete val="0"/>
        <c:axPos val="l"/>
        <c:majorGridlines/>
        <c:title>
          <c:tx>
            <c:rich>
              <a:bodyPr rot="-5400000" vert="horz"/>
              <a:lstStyle/>
              <a:p>
                <a:pPr>
                  <a:defRPr/>
                </a:pPr>
                <a:r>
                  <a:rPr lang="en-US" altLang="zh-CN">
                    <a:latin typeface="Arial Unicode MS" pitchFamily="34" charset="-122"/>
                    <a:ea typeface="Arial Unicode MS" pitchFamily="34" charset="-122"/>
                    <a:cs typeface="Arial Unicode MS" pitchFamily="34" charset="-122"/>
                  </a:rPr>
                  <a:t>ambiguity (%)</a:t>
                </a:r>
                <a:endParaRPr lang="zh-CN" altLang="en-US">
                  <a:latin typeface="Arial Unicode MS" pitchFamily="34" charset="-122"/>
                  <a:ea typeface="Arial Unicode MS" pitchFamily="34" charset="-122"/>
                  <a:cs typeface="Arial Unicode MS" pitchFamily="34" charset="-122"/>
                </a:endParaRPr>
              </a:p>
            </c:rich>
          </c:tx>
          <c:layout/>
          <c:overlay val="0"/>
        </c:title>
        <c:numFmt formatCode="General" sourceLinked="1"/>
        <c:majorTickMark val="out"/>
        <c:minorTickMark val="none"/>
        <c:tickLblPos val="nextTo"/>
        <c:crossAx val="99064448"/>
        <c:crosses val="autoZero"/>
        <c:crossBetween val="between"/>
      </c:valAx>
    </c:plotArea>
    <c:legend>
      <c:legendPos val="t"/>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dLbls>
            <c:dLbl>
              <c:idx val="1"/>
              <c:layout>
                <c:manualLayout>
                  <c:x val="0"/>
                  <c:y val="-2.7777777777777801E-2"/>
                </c:manualLayout>
              </c:layout>
              <c:showLegendKey val="0"/>
              <c:showVal val="1"/>
              <c:showCatName val="0"/>
              <c:showSerName val="0"/>
              <c:showPercent val="0"/>
              <c:showBubbleSize val="0"/>
            </c:dLbl>
            <c:dLbl>
              <c:idx val="2"/>
              <c:layout>
                <c:manualLayout>
                  <c:x val="0"/>
                  <c:y val="-2.7777777777777891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Sheet1!$I$5:$I$8</c:f>
              <c:strCache>
                <c:ptCount val="4"/>
                <c:pt idx="0">
                  <c:v>Without query reformulation</c:v>
                </c:pt>
                <c:pt idx="1">
                  <c:v>+Within coreference resolution</c:v>
                </c:pt>
                <c:pt idx="2">
                  <c:v>+Acronym expansion</c:v>
                </c:pt>
                <c:pt idx="3">
                  <c:v>+GPE expansion</c:v>
                </c:pt>
              </c:strCache>
            </c:strRef>
          </c:cat>
          <c:val>
            <c:numRef>
              <c:f>Sheet1!$M$5:$M$8</c:f>
              <c:numCache>
                <c:formatCode>General</c:formatCode>
                <c:ptCount val="4"/>
                <c:pt idx="0">
                  <c:v>46.3</c:v>
                </c:pt>
                <c:pt idx="1">
                  <c:v>14.6</c:v>
                </c:pt>
                <c:pt idx="2">
                  <c:v>13.5</c:v>
                </c:pt>
                <c:pt idx="3">
                  <c:v>11.2</c:v>
                </c:pt>
              </c:numCache>
            </c:numRef>
          </c:val>
          <c:smooth val="0"/>
        </c:ser>
        <c:dLbls>
          <c:showLegendKey val="0"/>
          <c:showVal val="0"/>
          <c:showCatName val="0"/>
          <c:showSerName val="0"/>
          <c:showPercent val="0"/>
          <c:showBubbleSize val="0"/>
        </c:dLbls>
        <c:marker val="1"/>
        <c:smooth val="0"/>
        <c:axId val="99087104"/>
        <c:axId val="99088640"/>
      </c:lineChart>
      <c:catAx>
        <c:axId val="99087104"/>
        <c:scaling>
          <c:orientation val="minMax"/>
        </c:scaling>
        <c:delete val="0"/>
        <c:axPos val="b"/>
        <c:majorTickMark val="out"/>
        <c:minorTickMark val="none"/>
        <c:tickLblPos val="nextTo"/>
        <c:crossAx val="99088640"/>
        <c:crosses val="autoZero"/>
        <c:auto val="1"/>
        <c:lblAlgn val="ctr"/>
        <c:lblOffset val="100"/>
        <c:noMultiLvlLbl val="0"/>
      </c:catAx>
      <c:valAx>
        <c:axId val="99088640"/>
        <c:scaling>
          <c:orientation val="minMax"/>
        </c:scaling>
        <c:delete val="0"/>
        <c:axPos val="l"/>
        <c:majorGridlines/>
        <c:title>
          <c:tx>
            <c:rich>
              <a:bodyPr rot="-5400000" vert="horz"/>
              <a:lstStyle/>
              <a:p>
                <a:pPr>
                  <a:defRPr/>
                </a:pPr>
                <a:r>
                  <a:rPr lang="en-US" altLang="zh-CN" sz="1200" b="1" i="0" baseline="0">
                    <a:effectLst/>
                    <a:latin typeface="Arial Unicode MS" pitchFamily="34" charset="-122"/>
                    <a:ea typeface="Arial Unicode MS" pitchFamily="34" charset="-122"/>
                    <a:cs typeface="Arial Unicode MS" pitchFamily="34" charset="-122"/>
                  </a:rPr>
                  <a:t>ambiguity (%)</a:t>
                </a:r>
                <a:endParaRPr lang="zh-CN" altLang="zh-CN" sz="1200">
                  <a:effectLst/>
                  <a:latin typeface="Arial Unicode MS" pitchFamily="34" charset="-122"/>
                  <a:ea typeface="Arial Unicode MS" pitchFamily="34" charset="-122"/>
                  <a:cs typeface="Arial Unicode MS" pitchFamily="34" charset="-122"/>
                </a:endParaRPr>
              </a:p>
            </c:rich>
          </c:tx>
          <c:layout/>
          <c:overlay val="0"/>
        </c:title>
        <c:numFmt formatCode="General" sourceLinked="1"/>
        <c:majorTickMark val="out"/>
        <c:minorTickMark val="none"/>
        <c:tickLblPos val="nextTo"/>
        <c:crossAx val="99087104"/>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dLbls>
            <c:dLbl>
              <c:idx val="1"/>
              <c:layout>
                <c:manualLayout>
                  <c:x val="0"/>
                  <c:y val="-2.7777777777777801E-2"/>
                </c:manualLayout>
              </c:layout>
              <c:showLegendKey val="0"/>
              <c:showVal val="1"/>
              <c:showCatName val="0"/>
              <c:showSerName val="0"/>
              <c:showPercent val="0"/>
              <c:showBubbleSize val="0"/>
            </c:dLbl>
            <c:dLbl>
              <c:idx val="2"/>
              <c:layout>
                <c:manualLayout>
                  <c:x val="0"/>
                  <c:y val="-2.7777777777777891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Sheet1!$I$5:$I$8</c:f>
              <c:strCache>
                <c:ptCount val="4"/>
                <c:pt idx="0">
                  <c:v>Without query reformulation</c:v>
                </c:pt>
                <c:pt idx="1">
                  <c:v>+Within coreference resolution</c:v>
                </c:pt>
                <c:pt idx="2">
                  <c:v>+Acronym expansion</c:v>
                </c:pt>
                <c:pt idx="3">
                  <c:v>+GPE expansion</c:v>
                </c:pt>
              </c:strCache>
            </c:strRef>
          </c:cat>
          <c:val>
            <c:numRef>
              <c:f>Sheet1!$N$5:$N$8</c:f>
              <c:numCache>
                <c:formatCode>General</c:formatCode>
                <c:ptCount val="4"/>
                <c:pt idx="0">
                  <c:v>0.47100000000000009</c:v>
                </c:pt>
                <c:pt idx="1">
                  <c:v>0.57600000000000018</c:v>
                </c:pt>
                <c:pt idx="2">
                  <c:v>0.57700000000000018</c:v>
                </c:pt>
                <c:pt idx="3">
                  <c:v>0.6040000000000002</c:v>
                </c:pt>
              </c:numCache>
            </c:numRef>
          </c:val>
          <c:smooth val="0"/>
        </c:ser>
        <c:dLbls>
          <c:showLegendKey val="0"/>
          <c:showVal val="0"/>
          <c:showCatName val="0"/>
          <c:showSerName val="0"/>
          <c:showPercent val="0"/>
          <c:showBubbleSize val="0"/>
        </c:dLbls>
        <c:marker val="1"/>
        <c:smooth val="0"/>
        <c:axId val="100555008"/>
        <c:axId val="100564992"/>
      </c:lineChart>
      <c:catAx>
        <c:axId val="100555008"/>
        <c:scaling>
          <c:orientation val="minMax"/>
        </c:scaling>
        <c:delete val="0"/>
        <c:axPos val="b"/>
        <c:majorTickMark val="out"/>
        <c:minorTickMark val="none"/>
        <c:tickLblPos val="nextTo"/>
        <c:crossAx val="100564992"/>
        <c:crosses val="autoZero"/>
        <c:auto val="1"/>
        <c:lblAlgn val="ctr"/>
        <c:lblOffset val="100"/>
        <c:noMultiLvlLbl val="0"/>
      </c:catAx>
      <c:valAx>
        <c:axId val="100564992"/>
        <c:scaling>
          <c:orientation val="minMax"/>
        </c:scaling>
        <c:delete val="0"/>
        <c:axPos val="l"/>
        <c:majorGridlines/>
        <c:title>
          <c:tx>
            <c:rich>
              <a:bodyPr rot="-5400000" vert="horz"/>
              <a:lstStyle/>
              <a:p>
                <a:pPr>
                  <a:defRPr/>
                </a:pPr>
                <a:r>
                  <a:rPr lang="en-US" altLang="zh-CN" sz="1200" b="1" i="0" baseline="0">
                    <a:effectLst/>
                    <a:latin typeface="Arial Unicode MS" pitchFamily="34" charset="-122"/>
                    <a:ea typeface="Arial Unicode MS" pitchFamily="34" charset="-122"/>
                    <a:cs typeface="Arial Unicode MS" pitchFamily="34" charset="-122"/>
                  </a:rPr>
                  <a:t>B-Cubed+</a:t>
                </a:r>
                <a:endParaRPr lang="zh-CN" altLang="zh-CN" sz="1200">
                  <a:effectLst/>
                  <a:latin typeface="Arial Unicode MS" pitchFamily="34" charset="-122"/>
                  <a:ea typeface="Arial Unicode MS" pitchFamily="34" charset="-122"/>
                  <a:cs typeface="Arial Unicode MS" pitchFamily="34" charset="-122"/>
                </a:endParaRPr>
              </a:p>
            </c:rich>
          </c:tx>
          <c:layout/>
          <c:overlay val="0"/>
        </c:title>
        <c:numFmt formatCode="General" sourceLinked="1"/>
        <c:majorTickMark val="out"/>
        <c:minorTickMark val="none"/>
        <c:tickLblPos val="nextTo"/>
        <c:crossAx val="100555008"/>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v>non-collaborative</c:v>
          </c:tx>
          <c:invertIfNegative val="0"/>
          <c:dLbls>
            <c:showLegendKey val="0"/>
            <c:showVal val="1"/>
            <c:showCatName val="0"/>
            <c:showSerName val="0"/>
            <c:showPercent val="0"/>
            <c:showBubbleSize val="0"/>
            <c:showLeaderLines val="0"/>
          </c:dLbls>
          <c:val>
            <c:numRef>
              <c:f>Sheet1!$Y$102:$AM$102</c:f>
              <c:numCache>
                <c:formatCode>0.000_ </c:formatCode>
                <c:ptCount val="15"/>
                <c:pt idx="0">
                  <c:v>0.52046770833333356</c:v>
                </c:pt>
                <c:pt idx="1">
                  <c:v>0.63153125000000065</c:v>
                </c:pt>
                <c:pt idx="2">
                  <c:v>0.55080625000000005</c:v>
                </c:pt>
                <c:pt idx="3">
                  <c:v>0.55527812499999996</c:v>
                </c:pt>
                <c:pt idx="4">
                  <c:v>0.55715312499999958</c:v>
                </c:pt>
                <c:pt idx="5">
                  <c:v>0.5086135416666645</c:v>
                </c:pt>
                <c:pt idx="6">
                  <c:v>0.56085104166666711</c:v>
                </c:pt>
                <c:pt idx="7">
                  <c:v>0.54570625000000061</c:v>
                </c:pt>
                <c:pt idx="8">
                  <c:v>0.53823958333333355</c:v>
                </c:pt>
                <c:pt idx="9">
                  <c:v>0.54886145833333533</c:v>
                </c:pt>
                <c:pt idx="10">
                  <c:v>0.56256979166666465</c:v>
                </c:pt>
                <c:pt idx="11">
                  <c:v>0.50674583333333734</c:v>
                </c:pt>
                <c:pt idx="12">
                  <c:v>0.61541458333333354</c:v>
                </c:pt>
                <c:pt idx="13">
                  <c:v>0.53734375000000012</c:v>
                </c:pt>
                <c:pt idx="14">
                  <c:v>0.5199604166666667</c:v>
                </c:pt>
              </c:numCache>
            </c:numRef>
          </c:val>
        </c:ser>
        <c:ser>
          <c:idx val="1"/>
          <c:order val="1"/>
          <c:tx>
            <c:v>collaborative(MiCC)</c:v>
          </c:tx>
          <c:spPr>
            <a:solidFill>
              <a:srgbClr val="FF0000"/>
            </a:solidFill>
          </c:spPr>
          <c:invertIfNegative val="0"/>
          <c:dLbls>
            <c:showLegendKey val="0"/>
            <c:showVal val="1"/>
            <c:showCatName val="0"/>
            <c:showSerName val="0"/>
            <c:showPercent val="0"/>
            <c:showBubbleSize val="0"/>
            <c:showLeaderLines val="0"/>
          </c:dLbls>
          <c:val>
            <c:numRef>
              <c:f>Sheet1!$Y$103:$AM$103</c:f>
              <c:numCache>
                <c:formatCode>0.000_ </c:formatCode>
                <c:ptCount val="15"/>
                <c:pt idx="0">
                  <c:v>0.5421437500000007</c:v>
                </c:pt>
                <c:pt idx="1">
                  <c:v>0.57632812499999997</c:v>
                </c:pt>
                <c:pt idx="2">
                  <c:v>0.62681041666666915</c:v>
                </c:pt>
                <c:pt idx="3">
                  <c:v>0.59893437499999957</c:v>
                </c:pt>
                <c:pt idx="4">
                  <c:v>0.62007708333333544</c:v>
                </c:pt>
                <c:pt idx="5">
                  <c:v>0.60016145833333556</c:v>
                </c:pt>
                <c:pt idx="6">
                  <c:v>0.62704583333333874</c:v>
                </c:pt>
                <c:pt idx="7">
                  <c:v>0.5663104166666667</c:v>
                </c:pt>
                <c:pt idx="8">
                  <c:v>0.59290208333333339</c:v>
                </c:pt>
                <c:pt idx="9">
                  <c:v>0.57355833333333361</c:v>
                </c:pt>
                <c:pt idx="10">
                  <c:v>0.60584479166666683</c:v>
                </c:pt>
                <c:pt idx="11">
                  <c:v>0.57360312500000032</c:v>
                </c:pt>
                <c:pt idx="12">
                  <c:v>0.65024166666666905</c:v>
                </c:pt>
                <c:pt idx="13">
                  <c:v>0.58949166666666653</c:v>
                </c:pt>
                <c:pt idx="14">
                  <c:v>0.56595833333333545</c:v>
                </c:pt>
              </c:numCache>
            </c:numRef>
          </c:val>
        </c:ser>
        <c:dLbls>
          <c:showLegendKey val="0"/>
          <c:showVal val="0"/>
          <c:showCatName val="0"/>
          <c:showSerName val="0"/>
          <c:showPercent val="0"/>
          <c:showBubbleSize val="0"/>
        </c:dLbls>
        <c:gapWidth val="150"/>
        <c:axId val="100186368"/>
        <c:axId val="100196352"/>
      </c:barChart>
      <c:catAx>
        <c:axId val="100186368"/>
        <c:scaling>
          <c:orientation val="minMax"/>
        </c:scaling>
        <c:delete val="0"/>
        <c:axPos val="b"/>
        <c:majorTickMark val="out"/>
        <c:minorTickMark val="none"/>
        <c:tickLblPos val="none"/>
        <c:crossAx val="100196352"/>
        <c:crosses val="autoZero"/>
        <c:auto val="1"/>
        <c:lblAlgn val="ctr"/>
        <c:lblOffset val="100"/>
        <c:noMultiLvlLbl val="0"/>
      </c:catAx>
      <c:valAx>
        <c:axId val="100196352"/>
        <c:scaling>
          <c:orientation val="minMax"/>
          <c:min val="0.45"/>
        </c:scaling>
        <c:delete val="0"/>
        <c:axPos val="l"/>
        <c:majorGridlines/>
        <c:numFmt formatCode="0.000_ " sourceLinked="1"/>
        <c:majorTickMark val="out"/>
        <c:minorTickMark val="none"/>
        <c:tickLblPos val="nextTo"/>
        <c:crossAx val="100186368"/>
        <c:crosses val="autoZero"/>
        <c:crossBetween val="between"/>
      </c:valAx>
    </c:plotArea>
    <c:legend>
      <c:legendPos val="t"/>
      <c:layout/>
      <c:overlay val="0"/>
      <c:txPr>
        <a:bodyPr/>
        <a:lstStyle/>
        <a:p>
          <a:pPr>
            <a:defRPr sz="2000"/>
          </a:pPr>
          <a:endParaRPr lang="zh-CN"/>
        </a:p>
      </c:txPr>
    </c:legend>
    <c:plotVisOnly val="1"/>
    <c:dispBlanksAs val="gap"/>
    <c:showDLblsOverMax val="0"/>
  </c:chart>
  <c:spPr>
    <a:ln>
      <a:noFill/>
    </a:ln>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v>automatically generated answers</c:v>
          </c:tx>
          <c:spPr>
            <a:solidFill>
              <a:schemeClr val="accent1"/>
            </a:solidFill>
          </c:spPr>
          <c:invertIfNegative val="0"/>
          <c:dLbls>
            <c:showLegendKey val="0"/>
            <c:showVal val="1"/>
            <c:showCatName val="0"/>
            <c:showSerName val="0"/>
            <c:showPercent val="0"/>
            <c:showBubbleSize val="0"/>
            <c:showLeaderLines val="0"/>
          </c:dLbls>
          <c:cat>
            <c:strRef>
              <c:f>Sheet1!$O$123:$O$129</c:f>
              <c:strCache>
                <c:ptCount val="7"/>
                <c:pt idx="0">
                  <c:v>baseline</c:v>
                </c:pt>
                <c:pt idx="1">
                  <c:v>(+)acronym filtering</c:v>
                </c:pt>
                <c:pt idx="2">
                  <c:v>(+)redirect</c:v>
                </c:pt>
                <c:pt idx="3">
                  <c:v>(+)disambiguous </c:v>
                </c:pt>
                <c:pt idx="4">
                  <c:v>(+)expanded</c:v>
                </c:pt>
                <c:pt idx="5">
                  <c:v>(+)coreference</c:v>
                </c:pt>
                <c:pt idx="6">
                  <c:v>(+)specific rules</c:v>
                </c:pt>
              </c:strCache>
            </c:strRef>
          </c:cat>
          <c:val>
            <c:numRef>
              <c:f>Sheet1!$L$123:$L$129</c:f>
              <c:numCache>
                <c:formatCode>General</c:formatCode>
                <c:ptCount val="7"/>
                <c:pt idx="0">
                  <c:v>0.33000000000000218</c:v>
                </c:pt>
                <c:pt idx="1">
                  <c:v>0.35000000000000031</c:v>
                </c:pt>
                <c:pt idx="2">
                  <c:v>0.48000000000000032</c:v>
                </c:pt>
                <c:pt idx="3">
                  <c:v>0.51</c:v>
                </c:pt>
                <c:pt idx="4">
                  <c:v>0.53</c:v>
                </c:pt>
                <c:pt idx="5">
                  <c:v>0.54</c:v>
                </c:pt>
                <c:pt idx="6">
                  <c:v>0.61000000000000065</c:v>
                </c:pt>
              </c:numCache>
            </c:numRef>
          </c:val>
        </c:ser>
        <c:ser>
          <c:idx val="1"/>
          <c:order val="1"/>
          <c:tx>
            <c:v>after manual reviewing</c:v>
          </c:tx>
          <c:spPr>
            <a:solidFill>
              <a:srgbClr val="00B050"/>
            </a:solidFill>
          </c:spPr>
          <c:invertIfNegative val="0"/>
          <c:dLbls>
            <c:dLbl>
              <c:idx val="0"/>
              <c:layout>
                <c:manualLayout>
                  <c:x val="1.294394416043642E-2"/>
                  <c:y val="-5.6424247457405902E-2"/>
                </c:manualLayout>
              </c:layout>
              <c:showLegendKey val="0"/>
              <c:showVal val="1"/>
              <c:showCatName val="0"/>
              <c:showSerName val="0"/>
              <c:showPercent val="0"/>
              <c:showBubbleSize val="0"/>
            </c:dLbl>
            <c:dLbl>
              <c:idx val="1"/>
              <c:layout>
                <c:manualLayout>
                  <c:x val="1.0355155328349141E-2"/>
                  <c:y val="-2.1701633637463875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Sheet1!$O$123:$O$129</c:f>
              <c:strCache>
                <c:ptCount val="7"/>
                <c:pt idx="0">
                  <c:v>baseline</c:v>
                </c:pt>
                <c:pt idx="1">
                  <c:v>(+)acronym filtering</c:v>
                </c:pt>
                <c:pt idx="2">
                  <c:v>(+)redirect</c:v>
                </c:pt>
                <c:pt idx="3">
                  <c:v>(+)disambiguous </c:v>
                </c:pt>
                <c:pt idx="4">
                  <c:v>(+)expanded</c:v>
                </c:pt>
                <c:pt idx="5">
                  <c:v>(+)coreference</c:v>
                </c:pt>
                <c:pt idx="6">
                  <c:v>(+)specific rules</c:v>
                </c:pt>
              </c:strCache>
            </c:strRef>
          </c:cat>
          <c:val>
            <c:numRef>
              <c:f>Sheet1!$M$123:$M$129</c:f>
              <c:numCache>
                <c:formatCode>General</c:formatCode>
                <c:ptCount val="7"/>
                <c:pt idx="0">
                  <c:v>0.34000000000000052</c:v>
                </c:pt>
                <c:pt idx="1">
                  <c:v>0.35000000000000031</c:v>
                </c:pt>
                <c:pt idx="2">
                  <c:v>0.49000000000000032</c:v>
                </c:pt>
                <c:pt idx="3">
                  <c:v>0.60000000000000064</c:v>
                </c:pt>
                <c:pt idx="4">
                  <c:v>0.63000000000000389</c:v>
                </c:pt>
                <c:pt idx="5">
                  <c:v>0.65000000000000402</c:v>
                </c:pt>
                <c:pt idx="6">
                  <c:v>0.79</c:v>
                </c:pt>
              </c:numCache>
            </c:numRef>
          </c:val>
        </c:ser>
        <c:dLbls>
          <c:showLegendKey val="0"/>
          <c:showVal val="0"/>
          <c:showCatName val="0"/>
          <c:showSerName val="0"/>
          <c:showPercent val="0"/>
          <c:showBubbleSize val="0"/>
        </c:dLbls>
        <c:gapWidth val="150"/>
        <c:axId val="134172032"/>
        <c:axId val="134173824"/>
      </c:barChart>
      <c:catAx>
        <c:axId val="134172032"/>
        <c:scaling>
          <c:orientation val="minMax"/>
        </c:scaling>
        <c:delete val="0"/>
        <c:axPos val="b"/>
        <c:majorTickMark val="out"/>
        <c:minorTickMark val="none"/>
        <c:tickLblPos val="nextTo"/>
        <c:crossAx val="134173824"/>
        <c:crosses val="autoZero"/>
        <c:auto val="1"/>
        <c:lblAlgn val="ctr"/>
        <c:lblOffset val="100"/>
        <c:noMultiLvlLbl val="0"/>
      </c:catAx>
      <c:valAx>
        <c:axId val="134173824"/>
        <c:scaling>
          <c:orientation val="minMax"/>
        </c:scaling>
        <c:delete val="0"/>
        <c:axPos val="l"/>
        <c:majorGridlines/>
        <c:numFmt formatCode="General" sourceLinked="1"/>
        <c:majorTickMark val="out"/>
        <c:minorTickMark val="none"/>
        <c:tickLblPos val="nextTo"/>
        <c:crossAx val="134172032"/>
        <c:crosses val="autoZero"/>
        <c:crossBetween val="between"/>
      </c:valAx>
    </c:plotArea>
    <c:legend>
      <c:legendPos val="t"/>
      <c:layout>
        <c:manualLayout>
          <c:xMode val="edge"/>
          <c:yMode val="edge"/>
          <c:x val="6.812143009587282E-2"/>
          <c:y val="0"/>
          <c:w val="0.89999997961583822"/>
          <c:h val="8.3663727889538353E-2"/>
        </c:manualLayout>
      </c:layout>
      <c:overlay val="1"/>
      <c:txPr>
        <a:bodyPr/>
        <a:lstStyle/>
        <a:p>
          <a:pPr>
            <a:defRPr sz="1200" baseline="0"/>
          </a:pPr>
          <a:endParaRPr lang="zh-CN"/>
        </a:p>
      </c:txPr>
    </c:legend>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Pt>
            <c:idx val="1"/>
            <c:bubble3D val="0"/>
            <c:spPr>
              <a:solidFill>
                <a:srgbClr val="A11F88"/>
              </a:solidFill>
            </c:spPr>
          </c:dPt>
          <c:dPt>
            <c:idx val="2"/>
            <c:bubble3D val="0"/>
            <c:spPr>
              <a:solidFill>
                <a:srgbClr val="C00000"/>
              </a:solidFill>
            </c:spPr>
          </c:dPt>
          <c:dPt>
            <c:idx val="3"/>
            <c:bubble3D val="0"/>
            <c:spPr>
              <a:solidFill>
                <a:srgbClr val="00B050"/>
              </a:solidFill>
            </c:spPr>
          </c:dPt>
          <c:dLbls>
            <c:showLegendKey val="0"/>
            <c:showVal val="1"/>
            <c:showCatName val="0"/>
            <c:showSerName val="0"/>
            <c:showPercent val="0"/>
            <c:showBubbleSize val="0"/>
            <c:showLeaderLines val="1"/>
          </c:dLbls>
          <c:cat>
            <c:strRef>
              <c:f>Sheet1!$A$1:$A$4</c:f>
              <c:strCache>
                <c:ptCount val="4"/>
                <c:pt idx="0">
                  <c:v>lack of person related resources </c:v>
                </c:pt>
                <c:pt idx="1">
                  <c:v>lack of organaization related resources</c:v>
                </c:pt>
                <c:pt idx="2">
                  <c:v>lack of GPE related resources</c:v>
                </c:pt>
                <c:pt idx="3">
                  <c:v>side-effect of acronym filtering</c:v>
                </c:pt>
              </c:strCache>
            </c:strRef>
          </c:cat>
          <c:val>
            <c:numRef>
              <c:f>Sheet1!$G$1:$G$4</c:f>
              <c:numCache>
                <c:formatCode>0.0%</c:formatCode>
                <c:ptCount val="4"/>
                <c:pt idx="0">
                  <c:v>0.34482758620689702</c:v>
                </c:pt>
                <c:pt idx="1">
                  <c:v>0.49137931034482829</c:v>
                </c:pt>
                <c:pt idx="2">
                  <c:v>0.12068965517241388</c:v>
                </c:pt>
                <c:pt idx="3">
                  <c:v>4.3103448275862009E-2</c:v>
                </c:pt>
              </c:numCache>
            </c:numRef>
          </c:val>
        </c:ser>
        <c:dLbls>
          <c:showLegendKey val="0"/>
          <c:showVal val="0"/>
          <c:showCatName val="0"/>
          <c:showSerName val="0"/>
          <c:showPercent val="0"/>
          <c:showBubbleSize val="0"/>
          <c:showLeaderLines val="1"/>
        </c:dLbls>
        <c:firstSliceAng val="0"/>
      </c:pieChart>
    </c:plotArea>
    <c:legend>
      <c:legendPos val="tr"/>
      <c:layout>
        <c:manualLayout>
          <c:xMode val="edge"/>
          <c:yMode val="edge"/>
          <c:x val="0.5507868625548229"/>
          <c:y val="5.0362634097949173E-2"/>
          <c:w val="0.31459303148612705"/>
          <c:h val="0.47217414896566684"/>
        </c:manualLayout>
      </c:layout>
      <c:overlay val="0"/>
    </c:legend>
    <c:plotVisOnly val="1"/>
    <c:dispBlanksAs val="zero"/>
    <c:showDLblsOverMax val="0"/>
  </c:chart>
  <c:spPr>
    <a:ln>
      <a:noFill/>
    </a:ln>
  </c:sp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Pt>
            <c:idx val="2"/>
            <c:bubble3D val="0"/>
            <c:spPr>
              <a:solidFill>
                <a:srgbClr val="C00000"/>
              </a:solidFill>
            </c:spPr>
          </c:dPt>
          <c:dPt>
            <c:idx val="3"/>
            <c:bubble3D val="0"/>
            <c:spPr>
              <a:solidFill>
                <a:srgbClr val="FFC000"/>
              </a:solidFill>
            </c:spPr>
          </c:dPt>
          <c:dPt>
            <c:idx val="5"/>
            <c:bubble3D val="0"/>
            <c:spPr>
              <a:solidFill>
                <a:srgbClr val="A11F88"/>
              </a:solidFill>
            </c:spPr>
          </c:dPt>
          <c:dPt>
            <c:idx val="6"/>
            <c:bubble3D val="0"/>
            <c:spPr>
              <a:solidFill>
                <a:srgbClr val="00B050"/>
              </a:solidFill>
            </c:spPr>
          </c:dPt>
          <c:dLbls>
            <c:showLegendKey val="0"/>
            <c:showVal val="1"/>
            <c:showCatName val="0"/>
            <c:showSerName val="0"/>
            <c:showPercent val="0"/>
            <c:showBubbleSize val="0"/>
            <c:showLeaderLines val="1"/>
          </c:dLbls>
          <c:cat>
            <c:strRef>
              <c:f>Sheet1!$A$9:$A$15</c:f>
              <c:strCache>
                <c:ptCount val="7"/>
                <c:pt idx="0">
                  <c:v>mistakes by condition 4 (coreference)</c:v>
                </c:pt>
                <c:pt idx="1">
                  <c:v>mistakes by condition 5 (connecting capital letters)</c:v>
                </c:pt>
                <c:pt idx="2">
                  <c:v>mistakes by condition 6 (acronym head)</c:v>
                </c:pt>
                <c:pt idx="3">
                  <c:v>mistakes by condition 7 (common words)</c:v>
                </c:pt>
                <c:pt idx="4">
                  <c:v>mistakes by condition 8 (person names)</c:v>
                </c:pt>
                <c:pt idx="5">
                  <c:v>mistakes by condition 9 (Levenshtein distance)</c:v>
                </c:pt>
                <c:pt idx="6">
                  <c:v>mistakes by condition 10 (substring)</c:v>
                </c:pt>
              </c:strCache>
            </c:strRef>
          </c:cat>
          <c:val>
            <c:numRef>
              <c:f>Sheet1!$H$9:$H$15</c:f>
              <c:numCache>
                <c:formatCode>0.0%</c:formatCode>
                <c:ptCount val="7"/>
                <c:pt idx="0">
                  <c:v>0.59259259259259267</c:v>
                </c:pt>
                <c:pt idx="1">
                  <c:v>5.5555555555555455E-2</c:v>
                </c:pt>
                <c:pt idx="2">
                  <c:v>2.7777777777777964E-2</c:v>
                </c:pt>
                <c:pt idx="3">
                  <c:v>7.407407407407407E-2</c:v>
                </c:pt>
                <c:pt idx="4">
                  <c:v>9.259259259259317E-2</c:v>
                </c:pt>
                <c:pt idx="5">
                  <c:v>9.259259259259317E-2</c:v>
                </c:pt>
                <c:pt idx="6">
                  <c:v>6.4814814814815075E-2</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5934686774067035"/>
          <c:y val="9.4385667798941697E-2"/>
          <c:w val="0.39216350650134252"/>
          <c:h val="0.81122866440211661"/>
        </c:manualLayout>
      </c:layout>
      <c:overlay val="0"/>
    </c:legend>
    <c:plotVisOnly val="1"/>
    <c:dispBlanksAs val="zero"/>
    <c:showDLblsOverMax val="0"/>
  </c:chart>
  <c:spPr>
    <a:noFill/>
    <a:ln>
      <a:noFill/>
    </a:ln>
  </c:sp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26B83A-81C4-4320-B1AA-4A3E02816C0D}" type="doc">
      <dgm:prSet loTypeId="urn:microsoft.com/office/officeart/2005/8/layout/chevron2" loCatId="list" qsTypeId="urn:microsoft.com/office/officeart/2005/8/quickstyle/simple1#2" qsCatId="simple" csTypeId="urn:microsoft.com/office/officeart/2005/8/colors/colorful5" csCatId="colorful" phldr="1"/>
      <dgm:spPr/>
      <dgm:t>
        <a:bodyPr/>
        <a:lstStyle/>
        <a:p>
          <a:endParaRPr lang="zh-CN" altLang="en-US"/>
        </a:p>
      </dgm:t>
    </dgm:pt>
    <dgm:pt modelId="{EC54E467-8F95-4F06-9C16-04643FFBD627}">
      <dgm:prSet phldrT="[文本]" custT="1"/>
      <dgm:spPr/>
      <dgm:t>
        <a:bodyPr/>
        <a:lstStyle/>
        <a:p>
          <a:r>
            <a:rPr lang="en-US" altLang="zh-CN" sz="1600" dirty="0" smtClean="0"/>
            <a:t>Wikipedia redirect</a:t>
          </a:r>
          <a:endParaRPr lang="zh-CN" altLang="en-US" sz="1600" dirty="0"/>
        </a:p>
      </dgm:t>
    </dgm:pt>
    <dgm:pt modelId="{5193FC32-F45B-4775-A1C4-C73F75DE8046}" type="parTrans" cxnId="{829D2C18-8B05-4E20-99E3-3E5E347A9EA8}">
      <dgm:prSet/>
      <dgm:spPr/>
      <dgm:t>
        <a:bodyPr/>
        <a:lstStyle/>
        <a:p>
          <a:endParaRPr lang="zh-CN" altLang="en-US"/>
        </a:p>
      </dgm:t>
    </dgm:pt>
    <dgm:pt modelId="{B969C2EA-5086-4151-965F-ED36ABDEC494}" type="sibTrans" cxnId="{829D2C18-8B05-4E20-99E3-3E5E347A9EA8}">
      <dgm:prSet/>
      <dgm:spPr/>
      <dgm:t>
        <a:bodyPr/>
        <a:lstStyle/>
        <a:p>
          <a:endParaRPr lang="zh-CN" altLang="en-US"/>
        </a:p>
      </dgm:t>
    </dgm:pt>
    <dgm:pt modelId="{CA7914E6-D158-4CF2-BB05-A2FE57B1DFCB}">
      <dgm:prSet phldrT="[文本]"/>
      <dgm:spPr/>
      <dgm:t>
        <a:bodyPr/>
        <a:lstStyle/>
        <a:p>
          <a:r>
            <a:rPr lang="en-US" altLang="zh-CN" dirty="0" smtClean="0"/>
            <a:t>checkpoint2</a:t>
          </a:r>
          <a:endParaRPr lang="zh-CN" altLang="en-US" dirty="0"/>
        </a:p>
      </dgm:t>
    </dgm:pt>
    <dgm:pt modelId="{FBCCF23E-DB98-49BF-B31F-92198B3B295D}" type="parTrans" cxnId="{E6779123-92F6-4C72-B022-DE636611B6C2}">
      <dgm:prSet/>
      <dgm:spPr/>
      <dgm:t>
        <a:bodyPr/>
        <a:lstStyle/>
        <a:p>
          <a:endParaRPr lang="zh-CN" altLang="en-US"/>
        </a:p>
      </dgm:t>
    </dgm:pt>
    <dgm:pt modelId="{00F71DC9-79CF-4E95-B259-E392263A2A7C}" type="sibTrans" cxnId="{E6779123-92F6-4C72-B022-DE636611B6C2}">
      <dgm:prSet/>
      <dgm:spPr/>
      <dgm:t>
        <a:bodyPr/>
        <a:lstStyle/>
        <a:p>
          <a:endParaRPr lang="zh-CN" altLang="en-US"/>
        </a:p>
      </dgm:t>
    </dgm:pt>
    <dgm:pt modelId="{396A1DC1-1BAD-4A9D-A895-5BD426BE8662}">
      <dgm:prSet phldrT="[文本]" custT="1"/>
      <dgm:spPr/>
      <dgm:t>
        <a:bodyPr/>
        <a:lstStyle/>
        <a:p>
          <a:r>
            <a:rPr lang="en-US" altLang="zh-CN" sz="1600" dirty="0" smtClean="0"/>
            <a:t>Wikipedia disambiguation page</a:t>
          </a:r>
          <a:endParaRPr lang="zh-CN" altLang="en-US" sz="1600" dirty="0"/>
        </a:p>
      </dgm:t>
    </dgm:pt>
    <dgm:pt modelId="{625C86E8-3A3B-464D-87C6-E9BE379DD792}" type="parTrans" cxnId="{24893EAD-6401-4F3C-A173-F7DDDD2CB511}">
      <dgm:prSet/>
      <dgm:spPr/>
      <dgm:t>
        <a:bodyPr/>
        <a:lstStyle/>
        <a:p>
          <a:endParaRPr lang="zh-CN" altLang="en-US"/>
        </a:p>
      </dgm:t>
    </dgm:pt>
    <dgm:pt modelId="{BFEE5C6A-19E6-4811-878F-C74A7B8BE682}" type="sibTrans" cxnId="{24893EAD-6401-4F3C-A173-F7DDDD2CB511}">
      <dgm:prSet/>
      <dgm:spPr/>
      <dgm:t>
        <a:bodyPr/>
        <a:lstStyle/>
        <a:p>
          <a:endParaRPr lang="zh-CN" altLang="en-US"/>
        </a:p>
      </dgm:t>
    </dgm:pt>
    <dgm:pt modelId="{5A9774FE-BBF5-4276-952E-F60D85D7A47E}">
      <dgm:prSet phldrT="[文本]"/>
      <dgm:spPr/>
      <dgm:t>
        <a:bodyPr/>
        <a:lstStyle/>
        <a:p>
          <a:r>
            <a:rPr lang="en-US" altLang="zh-CN" dirty="0" smtClean="0"/>
            <a:t>checkpoint3</a:t>
          </a:r>
          <a:endParaRPr lang="zh-CN" altLang="en-US" dirty="0"/>
        </a:p>
      </dgm:t>
    </dgm:pt>
    <dgm:pt modelId="{B9B2DE23-A30F-469C-89BD-3EE96EC55913}" type="parTrans" cxnId="{07A4509F-A8AA-4483-B626-7B0EEE977C44}">
      <dgm:prSet/>
      <dgm:spPr/>
      <dgm:t>
        <a:bodyPr/>
        <a:lstStyle/>
        <a:p>
          <a:endParaRPr lang="zh-CN" altLang="en-US"/>
        </a:p>
      </dgm:t>
    </dgm:pt>
    <dgm:pt modelId="{36F1E233-176D-4490-8EF4-BD640AE71804}" type="sibTrans" cxnId="{07A4509F-A8AA-4483-B626-7B0EEE977C44}">
      <dgm:prSet/>
      <dgm:spPr/>
      <dgm:t>
        <a:bodyPr/>
        <a:lstStyle/>
        <a:p>
          <a:endParaRPr lang="zh-CN" altLang="en-US"/>
        </a:p>
      </dgm:t>
    </dgm:pt>
    <dgm:pt modelId="{6E272667-D66A-4563-830A-C8929ECF4227}">
      <dgm:prSet phldrT="[文本]" custT="1"/>
      <dgm:spPr/>
      <dgm:t>
        <a:bodyPr/>
        <a:lstStyle/>
        <a:p>
          <a:r>
            <a:rPr lang="en-US" altLang="zh-CN" sz="1600" dirty="0" smtClean="0"/>
            <a:t>Expanded names for acronyms</a:t>
          </a:r>
          <a:endParaRPr lang="zh-CN" altLang="en-US" sz="1600" dirty="0"/>
        </a:p>
      </dgm:t>
    </dgm:pt>
    <dgm:pt modelId="{8324F0C4-005B-42A0-9614-60BFEB01F4B8}" type="parTrans" cxnId="{9DFBE3F2-7EAD-41BE-BA40-8BACFAF37C30}">
      <dgm:prSet/>
      <dgm:spPr/>
      <dgm:t>
        <a:bodyPr/>
        <a:lstStyle/>
        <a:p>
          <a:endParaRPr lang="zh-CN" altLang="en-US"/>
        </a:p>
      </dgm:t>
    </dgm:pt>
    <dgm:pt modelId="{E7FE638B-E716-442F-B1FC-94414A06602D}" type="sibTrans" cxnId="{9DFBE3F2-7EAD-41BE-BA40-8BACFAF37C30}">
      <dgm:prSet/>
      <dgm:spPr/>
      <dgm:t>
        <a:bodyPr/>
        <a:lstStyle/>
        <a:p>
          <a:endParaRPr lang="zh-CN" altLang="en-US"/>
        </a:p>
      </dgm:t>
    </dgm:pt>
    <dgm:pt modelId="{2A985BF0-55B2-4948-B895-5DF39437F7C3}">
      <dgm:prSet phldrT="[文本]"/>
      <dgm:spPr/>
      <dgm:t>
        <a:bodyPr/>
        <a:lstStyle/>
        <a:p>
          <a:r>
            <a:rPr lang="en-US" altLang="zh-CN" dirty="0" smtClean="0"/>
            <a:t>checkpoint1</a:t>
          </a:r>
          <a:endParaRPr lang="zh-CN" altLang="en-US" dirty="0"/>
        </a:p>
      </dgm:t>
    </dgm:pt>
    <dgm:pt modelId="{14B3B144-52ED-47EF-AAF9-CD993787EBEC}" type="sibTrans" cxnId="{F2B06132-7664-4FA3-9DCC-94A240FE3978}">
      <dgm:prSet/>
      <dgm:spPr/>
      <dgm:t>
        <a:bodyPr/>
        <a:lstStyle/>
        <a:p>
          <a:endParaRPr lang="zh-CN" altLang="en-US"/>
        </a:p>
      </dgm:t>
    </dgm:pt>
    <dgm:pt modelId="{B8FB06F8-C200-4544-AECB-175E94453532}" type="parTrans" cxnId="{F2B06132-7664-4FA3-9DCC-94A240FE3978}">
      <dgm:prSet/>
      <dgm:spPr/>
      <dgm:t>
        <a:bodyPr/>
        <a:lstStyle/>
        <a:p>
          <a:endParaRPr lang="zh-CN" altLang="en-US"/>
        </a:p>
      </dgm:t>
    </dgm:pt>
    <dgm:pt modelId="{51185CD3-8E86-4299-9D87-88F85863BAD6}">
      <dgm:prSet phldrT="[文本]"/>
      <dgm:spPr/>
      <dgm:t>
        <a:bodyPr/>
        <a:lstStyle/>
        <a:p>
          <a:r>
            <a:rPr lang="en-US" altLang="zh-CN" dirty="0" smtClean="0"/>
            <a:t>checkpoint4</a:t>
          </a:r>
          <a:endParaRPr lang="zh-CN" altLang="en-US" dirty="0"/>
        </a:p>
      </dgm:t>
    </dgm:pt>
    <dgm:pt modelId="{F0A7F818-9F6E-4164-ABC2-D224AC5B9AF5}" type="parTrans" cxnId="{1407F547-6363-4E2E-A655-65A08A8E3F04}">
      <dgm:prSet/>
      <dgm:spPr/>
      <dgm:t>
        <a:bodyPr/>
        <a:lstStyle/>
        <a:p>
          <a:endParaRPr lang="zh-CN" altLang="en-US"/>
        </a:p>
      </dgm:t>
    </dgm:pt>
    <dgm:pt modelId="{17361B68-C971-433F-A83C-AB425EA6A628}" type="sibTrans" cxnId="{1407F547-6363-4E2E-A655-65A08A8E3F04}">
      <dgm:prSet/>
      <dgm:spPr/>
      <dgm:t>
        <a:bodyPr/>
        <a:lstStyle/>
        <a:p>
          <a:endParaRPr lang="zh-CN" altLang="en-US"/>
        </a:p>
      </dgm:t>
    </dgm:pt>
    <dgm:pt modelId="{7D5F011E-B57B-44DD-AE81-02A8CEE93991}">
      <dgm:prSet/>
      <dgm:spPr/>
      <dgm:t>
        <a:bodyPr/>
        <a:lstStyle/>
        <a:p>
          <a:r>
            <a:rPr lang="en-US" altLang="zh-CN" dirty="0" smtClean="0">
              <a:solidFill>
                <a:srgbClr val="000000"/>
              </a:solidFill>
              <a:ea typeface="宋体" pitchFamily="2" charset="-122"/>
            </a:rPr>
            <a:t>Coreference names</a:t>
          </a:r>
          <a:endParaRPr lang="zh-CN" altLang="en-US" dirty="0"/>
        </a:p>
      </dgm:t>
    </dgm:pt>
    <dgm:pt modelId="{8F558B8F-2C19-4D1F-9C46-11DA9FA5093E}" type="parTrans" cxnId="{21F014A4-8942-472D-9DD8-7396633DC809}">
      <dgm:prSet/>
      <dgm:spPr/>
      <dgm:t>
        <a:bodyPr/>
        <a:lstStyle/>
        <a:p>
          <a:endParaRPr lang="zh-CN" altLang="en-US"/>
        </a:p>
      </dgm:t>
    </dgm:pt>
    <dgm:pt modelId="{56AFCFDF-3655-4992-8971-B80931DC60BE}" type="sibTrans" cxnId="{21F014A4-8942-472D-9DD8-7396633DC809}">
      <dgm:prSet/>
      <dgm:spPr/>
      <dgm:t>
        <a:bodyPr/>
        <a:lstStyle/>
        <a:p>
          <a:endParaRPr lang="zh-CN" altLang="en-US"/>
        </a:p>
      </dgm:t>
    </dgm:pt>
    <dgm:pt modelId="{57D31DFA-D339-4B67-8CD0-E8FB028C135A}">
      <dgm:prSet phldrT="[文本]"/>
      <dgm:spPr/>
      <dgm:t>
        <a:bodyPr/>
        <a:lstStyle/>
        <a:p>
          <a:r>
            <a:rPr lang="en-US" altLang="zh-CN" dirty="0" smtClean="0"/>
            <a:t>checkpoint5</a:t>
          </a:r>
          <a:endParaRPr lang="zh-CN" altLang="en-US" dirty="0"/>
        </a:p>
      </dgm:t>
    </dgm:pt>
    <dgm:pt modelId="{D4E15927-0DF6-4315-90BD-21B8C8A2DF3C}" type="parTrans" cxnId="{29EB0EFF-D681-4304-8ADE-6E8345DA2D6C}">
      <dgm:prSet/>
      <dgm:spPr/>
      <dgm:t>
        <a:bodyPr/>
        <a:lstStyle/>
        <a:p>
          <a:endParaRPr lang="zh-CN" altLang="en-US"/>
        </a:p>
      </dgm:t>
    </dgm:pt>
    <dgm:pt modelId="{FC115356-2DAE-48E4-9432-FC68F2849AEF}" type="sibTrans" cxnId="{29EB0EFF-D681-4304-8ADE-6E8345DA2D6C}">
      <dgm:prSet/>
      <dgm:spPr/>
      <dgm:t>
        <a:bodyPr/>
        <a:lstStyle/>
        <a:p>
          <a:endParaRPr lang="zh-CN" altLang="en-US"/>
        </a:p>
      </dgm:t>
    </dgm:pt>
    <dgm:pt modelId="{F257DE4D-0C01-48DD-95CA-E32CFCE2EEE1}">
      <dgm:prSet/>
      <dgm:spPr/>
      <dgm:t>
        <a:bodyPr/>
        <a:lstStyle/>
        <a:p>
          <a:r>
            <a:rPr lang="en-US" altLang="zh-CN" dirty="0" smtClean="0">
              <a:solidFill>
                <a:srgbClr val="000000"/>
              </a:solidFill>
              <a:ea typeface="宋体" pitchFamily="2" charset="-122"/>
            </a:rPr>
            <a:t>Other specific checking rules: string distance, overlapping tokens</a:t>
          </a:r>
          <a:endParaRPr lang="zh-CN" altLang="en-US" dirty="0"/>
        </a:p>
      </dgm:t>
    </dgm:pt>
    <dgm:pt modelId="{78D2731F-1C58-4F6D-80D1-2C468AEB67FD}" type="parTrans" cxnId="{8030979A-3C0C-4A11-AAA2-64B1A87E1F0D}">
      <dgm:prSet/>
      <dgm:spPr/>
      <dgm:t>
        <a:bodyPr/>
        <a:lstStyle/>
        <a:p>
          <a:endParaRPr lang="zh-CN" altLang="en-US"/>
        </a:p>
      </dgm:t>
    </dgm:pt>
    <dgm:pt modelId="{B54B361B-28C9-4B62-874A-6CFF89384E23}" type="sibTrans" cxnId="{8030979A-3C0C-4A11-AAA2-64B1A87E1F0D}">
      <dgm:prSet/>
      <dgm:spPr/>
      <dgm:t>
        <a:bodyPr/>
        <a:lstStyle/>
        <a:p>
          <a:endParaRPr lang="zh-CN" altLang="en-US"/>
        </a:p>
      </dgm:t>
    </dgm:pt>
    <dgm:pt modelId="{2AF65F4E-F43A-426B-85E4-7EF1827A6E2F}" type="pres">
      <dgm:prSet presAssocID="{1F26B83A-81C4-4320-B1AA-4A3E02816C0D}" presName="linearFlow" presStyleCnt="0">
        <dgm:presLayoutVars>
          <dgm:dir/>
          <dgm:animLvl val="lvl"/>
          <dgm:resizeHandles val="exact"/>
        </dgm:presLayoutVars>
      </dgm:prSet>
      <dgm:spPr/>
      <dgm:t>
        <a:bodyPr/>
        <a:lstStyle/>
        <a:p>
          <a:endParaRPr lang="zh-CN" altLang="en-US"/>
        </a:p>
      </dgm:t>
    </dgm:pt>
    <dgm:pt modelId="{93C8057E-FAEB-4820-B831-B5353D29B644}" type="pres">
      <dgm:prSet presAssocID="{2A985BF0-55B2-4948-B895-5DF39437F7C3}" presName="composite" presStyleCnt="0"/>
      <dgm:spPr/>
    </dgm:pt>
    <dgm:pt modelId="{5C666A99-C962-40E7-8A4E-10A50BFE85EB}" type="pres">
      <dgm:prSet presAssocID="{2A985BF0-55B2-4948-B895-5DF39437F7C3}" presName="parentText" presStyleLbl="alignNode1" presStyleIdx="0" presStyleCnt="5" custLinFactNeighborX="14" custLinFactNeighborY="-130">
        <dgm:presLayoutVars>
          <dgm:chMax val="1"/>
          <dgm:bulletEnabled val="1"/>
        </dgm:presLayoutVars>
      </dgm:prSet>
      <dgm:spPr/>
      <dgm:t>
        <a:bodyPr/>
        <a:lstStyle/>
        <a:p>
          <a:endParaRPr lang="zh-CN" altLang="en-US"/>
        </a:p>
      </dgm:t>
    </dgm:pt>
    <dgm:pt modelId="{64105DAC-EF3D-40F4-B5C3-AED0534680DD}" type="pres">
      <dgm:prSet presAssocID="{2A985BF0-55B2-4948-B895-5DF39437F7C3}" presName="descendantText" presStyleLbl="alignAcc1" presStyleIdx="0" presStyleCnt="5">
        <dgm:presLayoutVars>
          <dgm:bulletEnabled val="1"/>
        </dgm:presLayoutVars>
      </dgm:prSet>
      <dgm:spPr/>
      <dgm:t>
        <a:bodyPr/>
        <a:lstStyle/>
        <a:p>
          <a:endParaRPr lang="zh-CN" altLang="en-US"/>
        </a:p>
      </dgm:t>
    </dgm:pt>
    <dgm:pt modelId="{114B2B3E-9560-40D5-9B58-2AF5957AACE5}" type="pres">
      <dgm:prSet presAssocID="{14B3B144-52ED-47EF-AAF9-CD993787EBEC}" presName="sp" presStyleCnt="0"/>
      <dgm:spPr/>
    </dgm:pt>
    <dgm:pt modelId="{7D264A23-4C82-483C-8532-B6BDA934FD42}" type="pres">
      <dgm:prSet presAssocID="{CA7914E6-D158-4CF2-BB05-A2FE57B1DFCB}" presName="composite" presStyleCnt="0"/>
      <dgm:spPr/>
    </dgm:pt>
    <dgm:pt modelId="{35F79888-6708-4796-8285-15BDC525E8D0}" type="pres">
      <dgm:prSet presAssocID="{CA7914E6-D158-4CF2-BB05-A2FE57B1DFCB}" presName="parentText" presStyleLbl="alignNode1" presStyleIdx="1" presStyleCnt="5">
        <dgm:presLayoutVars>
          <dgm:chMax val="1"/>
          <dgm:bulletEnabled val="1"/>
        </dgm:presLayoutVars>
      </dgm:prSet>
      <dgm:spPr/>
      <dgm:t>
        <a:bodyPr/>
        <a:lstStyle/>
        <a:p>
          <a:endParaRPr lang="zh-CN" altLang="en-US"/>
        </a:p>
      </dgm:t>
    </dgm:pt>
    <dgm:pt modelId="{BFD1DC07-B705-471F-9CD6-12117357C2B2}" type="pres">
      <dgm:prSet presAssocID="{CA7914E6-D158-4CF2-BB05-A2FE57B1DFCB}" presName="descendantText" presStyleLbl="alignAcc1" presStyleIdx="1" presStyleCnt="5">
        <dgm:presLayoutVars>
          <dgm:bulletEnabled val="1"/>
        </dgm:presLayoutVars>
      </dgm:prSet>
      <dgm:spPr/>
      <dgm:t>
        <a:bodyPr/>
        <a:lstStyle/>
        <a:p>
          <a:endParaRPr lang="zh-CN" altLang="en-US"/>
        </a:p>
      </dgm:t>
    </dgm:pt>
    <dgm:pt modelId="{714F1743-C24A-4361-85BF-A2717A0961D3}" type="pres">
      <dgm:prSet presAssocID="{00F71DC9-79CF-4E95-B259-E392263A2A7C}" presName="sp" presStyleCnt="0"/>
      <dgm:spPr/>
    </dgm:pt>
    <dgm:pt modelId="{7B779D9C-2360-4F39-BACC-32A4032839FA}" type="pres">
      <dgm:prSet presAssocID="{5A9774FE-BBF5-4276-952E-F60D85D7A47E}" presName="composite" presStyleCnt="0"/>
      <dgm:spPr/>
    </dgm:pt>
    <dgm:pt modelId="{5FEF2BA8-14B0-418A-B894-83E5395D03E4}" type="pres">
      <dgm:prSet presAssocID="{5A9774FE-BBF5-4276-952E-F60D85D7A47E}" presName="parentText" presStyleLbl="alignNode1" presStyleIdx="2" presStyleCnt="5" custLinFactNeighborX="-9147">
        <dgm:presLayoutVars>
          <dgm:chMax val="1"/>
          <dgm:bulletEnabled val="1"/>
        </dgm:presLayoutVars>
      </dgm:prSet>
      <dgm:spPr/>
      <dgm:t>
        <a:bodyPr/>
        <a:lstStyle/>
        <a:p>
          <a:endParaRPr lang="zh-CN" altLang="en-US"/>
        </a:p>
      </dgm:t>
    </dgm:pt>
    <dgm:pt modelId="{E71B90BB-E357-4892-9E45-7FEBB78CB4DC}" type="pres">
      <dgm:prSet presAssocID="{5A9774FE-BBF5-4276-952E-F60D85D7A47E}" presName="descendantText" presStyleLbl="alignAcc1" presStyleIdx="2" presStyleCnt="5">
        <dgm:presLayoutVars>
          <dgm:bulletEnabled val="1"/>
        </dgm:presLayoutVars>
      </dgm:prSet>
      <dgm:spPr/>
      <dgm:t>
        <a:bodyPr/>
        <a:lstStyle/>
        <a:p>
          <a:endParaRPr lang="zh-CN" altLang="en-US"/>
        </a:p>
      </dgm:t>
    </dgm:pt>
    <dgm:pt modelId="{515DFC4B-2E9E-4D78-B182-BFA9DE7E6CAC}" type="pres">
      <dgm:prSet presAssocID="{36F1E233-176D-4490-8EF4-BD640AE71804}" presName="sp" presStyleCnt="0"/>
      <dgm:spPr/>
    </dgm:pt>
    <dgm:pt modelId="{B918EB46-C191-4BE5-B84C-BDC6C37EC177}" type="pres">
      <dgm:prSet presAssocID="{51185CD3-8E86-4299-9D87-88F85863BAD6}" presName="composite" presStyleCnt="0"/>
      <dgm:spPr/>
    </dgm:pt>
    <dgm:pt modelId="{B7320417-7EAE-4B31-8B19-90D07A2A3D4C}" type="pres">
      <dgm:prSet presAssocID="{51185CD3-8E86-4299-9D87-88F85863BAD6}" presName="parentText" presStyleLbl="alignNode1" presStyleIdx="3" presStyleCnt="5" custLinFactNeighborX="-9147">
        <dgm:presLayoutVars>
          <dgm:chMax val="1"/>
          <dgm:bulletEnabled val="1"/>
        </dgm:presLayoutVars>
      </dgm:prSet>
      <dgm:spPr/>
      <dgm:t>
        <a:bodyPr/>
        <a:lstStyle/>
        <a:p>
          <a:endParaRPr lang="zh-CN" altLang="en-US"/>
        </a:p>
      </dgm:t>
    </dgm:pt>
    <dgm:pt modelId="{CB0EE857-559C-451B-881F-A39C67C3252D}" type="pres">
      <dgm:prSet presAssocID="{51185CD3-8E86-4299-9D87-88F85863BAD6}" presName="descendantText" presStyleLbl="alignAcc1" presStyleIdx="3" presStyleCnt="5">
        <dgm:presLayoutVars>
          <dgm:bulletEnabled val="1"/>
        </dgm:presLayoutVars>
      </dgm:prSet>
      <dgm:spPr/>
      <dgm:t>
        <a:bodyPr/>
        <a:lstStyle/>
        <a:p>
          <a:endParaRPr lang="zh-CN" altLang="en-US"/>
        </a:p>
      </dgm:t>
    </dgm:pt>
    <dgm:pt modelId="{5BF604F4-393F-41AE-B47A-FE2FF11A7D30}" type="pres">
      <dgm:prSet presAssocID="{17361B68-C971-433F-A83C-AB425EA6A628}" presName="sp" presStyleCnt="0"/>
      <dgm:spPr/>
    </dgm:pt>
    <dgm:pt modelId="{8DF6951B-1695-42C8-AA05-7C9E2232F196}" type="pres">
      <dgm:prSet presAssocID="{57D31DFA-D339-4B67-8CD0-E8FB028C135A}" presName="composite" presStyleCnt="0"/>
      <dgm:spPr/>
    </dgm:pt>
    <dgm:pt modelId="{39042054-30D2-466A-8669-D75D0D48BD6A}" type="pres">
      <dgm:prSet presAssocID="{57D31DFA-D339-4B67-8CD0-E8FB028C135A}" presName="parentText" presStyleLbl="alignNode1" presStyleIdx="4" presStyleCnt="5" custLinFactNeighborX="-9147">
        <dgm:presLayoutVars>
          <dgm:chMax val="1"/>
          <dgm:bulletEnabled val="1"/>
        </dgm:presLayoutVars>
      </dgm:prSet>
      <dgm:spPr/>
      <dgm:t>
        <a:bodyPr/>
        <a:lstStyle/>
        <a:p>
          <a:endParaRPr lang="zh-CN" altLang="en-US"/>
        </a:p>
      </dgm:t>
    </dgm:pt>
    <dgm:pt modelId="{3CDA4AE2-4E73-4BBF-81E1-6885BD98BA8E}" type="pres">
      <dgm:prSet presAssocID="{57D31DFA-D339-4B67-8CD0-E8FB028C135A}" presName="descendantText" presStyleLbl="alignAcc1" presStyleIdx="4" presStyleCnt="5">
        <dgm:presLayoutVars>
          <dgm:bulletEnabled val="1"/>
        </dgm:presLayoutVars>
      </dgm:prSet>
      <dgm:spPr/>
      <dgm:t>
        <a:bodyPr/>
        <a:lstStyle/>
        <a:p>
          <a:endParaRPr lang="zh-CN" altLang="en-US"/>
        </a:p>
      </dgm:t>
    </dgm:pt>
  </dgm:ptLst>
  <dgm:cxnLst>
    <dgm:cxn modelId="{F2B06132-7664-4FA3-9DCC-94A240FE3978}" srcId="{1F26B83A-81C4-4320-B1AA-4A3E02816C0D}" destId="{2A985BF0-55B2-4948-B895-5DF39437F7C3}" srcOrd="0" destOrd="0" parTransId="{B8FB06F8-C200-4544-AECB-175E94453532}" sibTransId="{14B3B144-52ED-47EF-AAF9-CD993787EBEC}"/>
    <dgm:cxn modelId="{391D9AB2-A2F4-41B2-97B9-3D0C15BAA8BD}" type="presOf" srcId="{5A9774FE-BBF5-4276-952E-F60D85D7A47E}" destId="{5FEF2BA8-14B0-418A-B894-83E5395D03E4}" srcOrd="0" destOrd="0" presId="urn:microsoft.com/office/officeart/2005/8/layout/chevron2"/>
    <dgm:cxn modelId="{21F014A4-8942-472D-9DD8-7396633DC809}" srcId="{51185CD3-8E86-4299-9D87-88F85863BAD6}" destId="{7D5F011E-B57B-44DD-AE81-02A8CEE93991}" srcOrd="0" destOrd="0" parTransId="{8F558B8F-2C19-4D1F-9C46-11DA9FA5093E}" sibTransId="{56AFCFDF-3655-4992-8971-B80931DC60BE}"/>
    <dgm:cxn modelId="{65AD0251-8C6D-405D-BDB4-838D2479FDFB}" type="presOf" srcId="{F257DE4D-0C01-48DD-95CA-E32CFCE2EEE1}" destId="{3CDA4AE2-4E73-4BBF-81E1-6885BD98BA8E}" srcOrd="0" destOrd="0" presId="urn:microsoft.com/office/officeart/2005/8/layout/chevron2"/>
    <dgm:cxn modelId="{1407F547-6363-4E2E-A655-65A08A8E3F04}" srcId="{1F26B83A-81C4-4320-B1AA-4A3E02816C0D}" destId="{51185CD3-8E86-4299-9D87-88F85863BAD6}" srcOrd="3" destOrd="0" parTransId="{F0A7F818-9F6E-4164-ABC2-D224AC5B9AF5}" sibTransId="{17361B68-C971-433F-A83C-AB425EA6A628}"/>
    <dgm:cxn modelId="{24893EAD-6401-4F3C-A173-F7DDDD2CB511}" srcId="{CA7914E6-D158-4CF2-BB05-A2FE57B1DFCB}" destId="{396A1DC1-1BAD-4A9D-A895-5BD426BE8662}" srcOrd="0" destOrd="0" parTransId="{625C86E8-3A3B-464D-87C6-E9BE379DD792}" sibTransId="{BFEE5C6A-19E6-4811-878F-C74A7B8BE682}"/>
    <dgm:cxn modelId="{9DFBE3F2-7EAD-41BE-BA40-8BACFAF37C30}" srcId="{5A9774FE-BBF5-4276-952E-F60D85D7A47E}" destId="{6E272667-D66A-4563-830A-C8929ECF4227}" srcOrd="0" destOrd="0" parTransId="{8324F0C4-005B-42A0-9614-60BFEB01F4B8}" sibTransId="{E7FE638B-E716-442F-B1FC-94414A06602D}"/>
    <dgm:cxn modelId="{8030979A-3C0C-4A11-AAA2-64B1A87E1F0D}" srcId="{57D31DFA-D339-4B67-8CD0-E8FB028C135A}" destId="{F257DE4D-0C01-48DD-95CA-E32CFCE2EEE1}" srcOrd="0" destOrd="0" parTransId="{78D2731F-1C58-4F6D-80D1-2C468AEB67FD}" sibTransId="{B54B361B-28C9-4B62-874A-6CFF89384E23}"/>
    <dgm:cxn modelId="{F467A5F7-7029-4B73-8BE1-41E68487E288}" type="presOf" srcId="{2A985BF0-55B2-4948-B895-5DF39437F7C3}" destId="{5C666A99-C962-40E7-8A4E-10A50BFE85EB}" srcOrd="0" destOrd="0" presId="urn:microsoft.com/office/officeart/2005/8/layout/chevron2"/>
    <dgm:cxn modelId="{626EC945-3116-424D-95AB-56C220788C82}" type="presOf" srcId="{1F26B83A-81C4-4320-B1AA-4A3E02816C0D}" destId="{2AF65F4E-F43A-426B-85E4-7EF1827A6E2F}" srcOrd="0" destOrd="0" presId="urn:microsoft.com/office/officeart/2005/8/layout/chevron2"/>
    <dgm:cxn modelId="{E6779123-92F6-4C72-B022-DE636611B6C2}" srcId="{1F26B83A-81C4-4320-B1AA-4A3E02816C0D}" destId="{CA7914E6-D158-4CF2-BB05-A2FE57B1DFCB}" srcOrd="1" destOrd="0" parTransId="{FBCCF23E-DB98-49BF-B31F-92198B3B295D}" sibTransId="{00F71DC9-79CF-4E95-B259-E392263A2A7C}"/>
    <dgm:cxn modelId="{33A6CAFE-DFB8-4CAC-B41F-E15FC9EC57A6}" type="presOf" srcId="{6E272667-D66A-4563-830A-C8929ECF4227}" destId="{E71B90BB-E357-4892-9E45-7FEBB78CB4DC}" srcOrd="0" destOrd="0" presId="urn:microsoft.com/office/officeart/2005/8/layout/chevron2"/>
    <dgm:cxn modelId="{36CBED47-34B2-44BC-B73E-A204DC4CC871}" type="presOf" srcId="{57D31DFA-D339-4B67-8CD0-E8FB028C135A}" destId="{39042054-30D2-466A-8669-D75D0D48BD6A}" srcOrd="0" destOrd="0" presId="urn:microsoft.com/office/officeart/2005/8/layout/chevron2"/>
    <dgm:cxn modelId="{29EB0EFF-D681-4304-8ADE-6E8345DA2D6C}" srcId="{1F26B83A-81C4-4320-B1AA-4A3E02816C0D}" destId="{57D31DFA-D339-4B67-8CD0-E8FB028C135A}" srcOrd="4" destOrd="0" parTransId="{D4E15927-0DF6-4315-90BD-21B8C8A2DF3C}" sibTransId="{FC115356-2DAE-48E4-9432-FC68F2849AEF}"/>
    <dgm:cxn modelId="{12836AF9-D105-4FF7-85E0-6B766B4C3A5C}" type="presOf" srcId="{EC54E467-8F95-4F06-9C16-04643FFBD627}" destId="{64105DAC-EF3D-40F4-B5C3-AED0534680DD}" srcOrd="0" destOrd="0" presId="urn:microsoft.com/office/officeart/2005/8/layout/chevron2"/>
    <dgm:cxn modelId="{E141B9B4-D334-4C8F-AD0F-C10FE77F6472}" type="presOf" srcId="{CA7914E6-D158-4CF2-BB05-A2FE57B1DFCB}" destId="{35F79888-6708-4796-8285-15BDC525E8D0}" srcOrd="0" destOrd="0" presId="urn:microsoft.com/office/officeart/2005/8/layout/chevron2"/>
    <dgm:cxn modelId="{CE1C8779-1219-492A-9288-5A65BBBFBC96}" type="presOf" srcId="{396A1DC1-1BAD-4A9D-A895-5BD426BE8662}" destId="{BFD1DC07-B705-471F-9CD6-12117357C2B2}" srcOrd="0" destOrd="0" presId="urn:microsoft.com/office/officeart/2005/8/layout/chevron2"/>
    <dgm:cxn modelId="{0FBA9AC0-C1D7-4A8A-9B61-85B193ECB14D}" type="presOf" srcId="{7D5F011E-B57B-44DD-AE81-02A8CEE93991}" destId="{CB0EE857-559C-451B-881F-A39C67C3252D}" srcOrd="0" destOrd="0" presId="urn:microsoft.com/office/officeart/2005/8/layout/chevron2"/>
    <dgm:cxn modelId="{65FD28AD-EC59-4EAD-9620-DBD9A68464F9}" type="presOf" srcId="{51185CD3-8E86-4299-9D87-88F85863BAD6}" destId="{B7320417-7EAE-4B31-8B19-90D07A2A3D4C}" srcOrd="0" destOrd="0" presId="urn:microsoft.com/office/officeart/2005/8/layout/chevron2"/>
    <dgm:cxn modelId="{829D2C18-8B05-4E20-99E3-3E5E347A9EA8}" srcId="{2A985BF0-55B2-4948-B895-5DF39437F7C3}" destId="{EC54E467-8F95-4F06-9C16-04643FFBD627}" srcOrd="0" destOrd="0" parTransId="{5193FC32-F45B-4775-A1C4-C73F75DE8046}" sibTransId="{B969C2EA-5086-4151-965F-ED36ABDEC494}"/>
    <dgm:cxn modelId="{07A4509F-A8AA-4483-B626-7B0EEE977C44}" srcId="{1F26B83A-81C4-4320-B1AA-4A3E02816C0D}" destId="{5A9774FE-BBF5-4276-952E-F60D85D7A47E}" srcOrd="2" destOrd="0" parTransId="{B9B2DE23-A30F-469C-89BD-3EE96EC55913}" sibTransId="{36F1E233-176D-4490-8EF4-BD640AE71804}"/>
    <dgm:cxn modelId="{14E54BDA-1AFC-43E0-9DA5-93F3ED990C32}" type="presParOf" srcId="{2AF65F4E-F43A-426B-85E4-7EF1827A6E2F}" destId="{93C8057E-FAEB-4820-B831-B5353D29B644}" srcOrd="0" destOrd="0" presId="urn:microsoft.com/office/officeart/2005/8/layout/chevron2"/>
    <dgm:cxn modelId="{625EEA3C-C9FD-4260-8F09-558E2CC8F5B5}" type="presParOf" srcId="{93C8057E-FAEB-4820-B831-B5353D29B644}" destId="{5C666A99-C962-40E7-8A4E-10A50BFE85EB}" srcOrd="0" destOrd="0" presId="urn:microsoft.com/office/officeart/2005/8/layout/chevron2"/>
    <dgm:cxn modelId="{D71D587B-156F-4369-8C93-21E73FE814DC}" type="presParOf" srcId="{93C8057E-FAEB-4820-B831-B5353D29B644}" destId="{64105DAC-EF3D-40F4-B5C3-AED0534680DD}" srcOrd="1" destOrd="0" presId="urn:microsoft.com/office/officeart/2005/8/layout/chevron2"/>
    <dgm:cxn modelId="{B59A967F-A657-40F9-88EF-E69AAA097AEE}" type="presParOf" srcId="{2AF65F4E-F43A-426B-85E4-7EF1827A6E2F}" destId="{114B2B3E-9560-40D5-9B58-2AF5957AACE5}" srcOrd="1" destOrd="0" presId="urn:microsoft.com/office/officeart/2005/8/layout/chevron2"/>
    <dgm:cxn modelId="{110EFC2A-62EB-4266-A16D-18FB72146F23}" type="presParOf" srcId="{2AF65F4E-F43A-426B-85E4-7EF1827A6E2F}" destId="{7D264A23-4C82-483C-8532-B6BDA934FD42}" srcOrd="2" destOrd="0" presId="urn:microsoft.com/office/officeart/2005/8/layout/chevron2"/>
    <dgm:cxn modelId="{A08D8F1B-7625-42C7-83FB-CC392C130F61}" type="presParOf" srcId="{7D264A23-4C82-483C-8532-B6BDA934FD42}" destId="{35F79888-6708-4796-8285-15BDC525E8D0}" srcOrd="0" destOrd="0" presId="urn:microsoft.com/office/officeart/2005/8/layout/chevron2"/>
    <dgm:cxn modelId="{5E6F9AB2-0F54-4A8E-90A3-A3A1E466BF2D}" type="presParOf" srcId="{7D264A23-4C82-483C-8532-B6BDA934FD42}" destId="{BFD1DC07-B705-471F-9CD6-12117357C2B2}" srcOrd="1" destOrd="0" presId="urn:microsoft.com/office/officeart/2005/8/layout/chevron2"/>
    <dgm:cxn modelId="{7B093944-688E-4F9A-B6E4-B2396831D47F}" type="presParOf" srcId="{2AF65F4E-F43A-426B-85E4-7EF1827A6E2F}" destId="{714F1743-C24A-4361-85BF-A2717A0961D3}" srcOrd="3" destOrd="0" presId="urn:microsoft.com/office/officeart/2005/8/layout/chevron2"/>
    <dgm:cxn modelId="{9FA38BE9-98A6-41BB-8436-95BD566DB799}" type="presParOf" srcId="{2AF65F4E-F43A-426B-85E4-7EF1827A6E2F}" destId="{7B779D9C-2360-4F39-BACC-32A4032839FA}" srcOrd="4" destOrd="0" presId="urn:microsoft.com/office/officeart/2005/8/layout/chevron2"/>
    <dgm:cxn modelId="{E168E811-A57A-40C3-8509-2920EEEA7743}" type="presParOf" srcId="{7B779D9C-2360-4F39-BACC-32A4032839FA}" destId="{5FEF2BA8-14B0-418A-B894-83E5395D03E4}" srcOrd="0" destOrd="0" presId="urn:microsoft.com/office/officeart/2005/8/layout/chevron2"/>
    <dgm:cxn modelId="{B7B048A8-2458-48E6-93F9-DF6FE3C18681}" type="presParOf" srcId="{7B779D9C-2360-4F39-BACC-32A4032839FA}" destId="{E71B90BB-E357-4892-9E45-7FEBB78CB4DC}" srcOrd="1" destOrd="0" presId="urn:microsoft.com/office/officeart/2005/8/layout/chevron2"/>
    <dgm:cxn modelId="{EA8D28C4-31FA-4079-8D4D-76B9EE04A9BB}" type="presParOf" srcId="{2AF65F4E-F43A-426B-85E4-7EF1827A6E2F}" destId="{515DFC4B-2E9E-4D78-B182-BFA9DE7E6CAC}" srcOrd="5" destOrd="0" presId="urn:microsoft.com/office/officeart/2005/8/layout/chevron2"/>
    <dgm:cxn modelId="{AD5FD5F8-D3B4-45F5-A112-288604281A41}" type="presParOf" srcId="{2AF65F4E-F43A-426B-85E4-7EF1827A6E2F}" destId="{B918EB46-C191-4BE5-B84C-BDC6C37EC177}" srcOrd="6" destOrd="0" presId="urn:microsoft.com/office/officeart/2005/8/layout/chevron2"/>
    <dgm:cxn modelId="{D66FC534-2991-412E-B46A-98D1A51D9954}" type="presParOf" srcId="{B918EB46-C191-4BE5-B84C-BDC6C37EC177}" destId="{B7320417-7EAE-4B31-8B19-90D07A2A3D4C}" srcOrd="0" destOrd="0" presId="urn:microsoft.com/office/officeart/2005/8/layout/chevron2"/>
    <dgm:cxn modelId="{755DBEF6-08D5-4466-85C5-1F63E2586C60}" type="presParOf" srcId="{B918EB46-C191-4BE5-B84C-BDC6C37EC177}" destId="{CB0EE857-559C-451B-881F-A39C67C3252D}" srcOrd="1" destOrd="0" presId="urn:microsoft.com/office/officeart/2005/8/layout/chevron2"/>
    <dgm:cxn modelId="{766A52C9-A525-45E5-9BD3-FB0D20313B82}" type="presParOf" srcId="{2AF65F4E-F43A-426B-85E4-7EF1827A6E2F}" destId="{5BF604F4-393F-41AE-B47A-FE2FF11A7D30}" srcOrd="7" destOrd="0" presId="urn:microsoft.com/office/officeart/2005/8/layout/chevron2"/>
    <dgm:cxn modelId="{ADBAA2DB-77CF-456D-940C-A558983C891F}" type="presParOf" srcId="{2AF65F4E-F43A-426B-85E4-7EF1827A6E2F}" destId="{8DF6951B-1695-42C8-AA05-7C9E2232F196}" srcOrd="8" destOrd="0" presId="urn:microsoft.com/office/officeart/2005/8/layout/chevron2"/>
    <dgm:cxn modelId="{464AD83E-F0AE-4120-A51D-080C1071A040}" type="presParOf" srcId="{8DF6951B-1695-42C8-AA05-7C9E2232F196}" destId="{39042054-30D2-466A-8669-D75D0D48BD6A}" srcOrd="0" destOrd="0" presId="urn:microsoft.com/office/officeart/2005/8/layout/chevron2"/>
    <dgm:cxn modelId="{07082D5C-CFC6-461C-B26D-7F7D8C461579}" type="presParOf" srcId="{8DF6951B-1695-42C8-AA05-7C9E2232F196}" destId="{3CDA4AE2-4E73-4BBF-81E1-6885BD98BA8E}"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666A99-C962-40E7-8A4E-10A50BFE85EB}">
      <dsp:nvSpPr>
        <dsp:cNvPr id="0" name=""/>
        <dsp:cNvSpPr/>
      </dsp:nvSpPr>
      <dsp:spPr>
        <a:xfrm rot="5400000">
          <a:off x="-100170" y="100486"/>
          <a:ext cx="668239" cy="467767"/>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altLang="zh-CN" sz="600" kern="1200" dirty="0" smtClean="0"/>
            <a:t>checkpoint1</a:t>
          </a:r>
          <a:endParaRPr lang="zh-CN" altLang="en-US" sz="600" kern="1200" dirty="0"/>
        </a:p>
      </dsp:txBody>
      <dsp:txXfrm rot="-5400000">
        <a:off x="67" y="234134"/>
        <a:ext cx="467767" cy="200472"/>
      </dsp:txXfrm>
    </dsp:sp>
    <dsp:sp modelId="{64105DAC-EF3D-40F4-B5C3-AED0534680DD}">
      <dsp:nvSpPr>
        <dsp:cNvPr id="0" name=""/>
        <dsp:cNvSpPr/>
      </dsp:nvSpPr>
      <dsp:spPr>
        <a:xfrm rot="5400000">
          <a:off x="2104268" y="-1635381"/>
          <a:ext cx="434355" cy="3707357"/>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altLang="zh-CN" sz="1600" kern="1200" dirty="0" smtClean="0"/>
            <a:t>Wikipedia redirect</a:t>
          </a:r>
          <a:endParaRPr lang="zh-CN" altLang="en-US" sz="1600" kern="1200" dirty="0"/>
        </a:p>
      </dsp:txBody>
      <dsp:txXfrm rot="-5400000">
        <a:off x="467768" y="22322"/>
        <a:ext cx="3686154" cy="391949"/>
      </dsp:txXfrm>
    </dsp:sp>
    <dsp:sp modelId="{35F79888-6708-4796-8285-15BDC525E8D0}">
      <dsp:nvSpPr>
        <dsp:cNvPr id="0" name=""/>
        <dsp:cNvSpPr/>
      </dsp:nvSpPr>
      <dsp:spPr>
        <a:xfrm rot="5400000">
          <a:off x="-100235" y="653269"/>
          <a:ext cx="668239" cy="467767"/>
        </a:xfrm>
        <a:prstGeom prst="chevron">
          <a:avLst/>
        </a:prstGeom>
        <a:solidFill>
          <a:schemeClr val="accent5">
            <a:hueOff val="-814294"/>
            <a:satOff val="1493"/>
            <a:lumOff val="-14951"/>
            <a:alphaOff val="0"/>
          </a:schemeClr>
        </a:solidFill>
        <a:ln w="25400" cap="flat" cmpd="sng" algn="ctr">
          <a:solidFill>
            <a:schemeClr val="accent5">
              <a:hueOff val="-814294"/>
              <a:satOff val="1493"/>
              <a:lumOff val="-1495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altLang="zh-CN" sz="600" kern="1200" dirty="0" smtClean="0"/>
            <a:t>checkpoint2</a:t>
          </a:r>
          <a:endParaRPr lang="zh-CN" altLang="en-US" sz="600" kern="1200" dirty="0"/>
        </a:p>
      </dsp:txBody>
      <dsp:txXfrm rot="-5400000">
        <a:off x="2" y="786917"/>
        <a:ext cx="467767" cy="200472"/>
      </dsp:txXfrm>
    </dsp:sp>
    <dsp:sp modelId="{BFD1DC07-B705-471F-9CD6-12117357C2B2}">
      <dsp:nvSpPr>
        <dsp:cNvPr id="0" name=""/>
        <dsp:cNvSpPr/>
      </dsp:nvSpPr>
      <dsp:spPr>
        <a:xfrm rot="5400000">
          <a:off x="2104268" y="-1083466"/>
          <a:ext cx="434355" cy="3707357"/>
        </a:xfrm>
        <a:prstGeom prst="round2SameRect">
          <a:avLst/>
        </a:prstGeom>
        <a:solidFill>
          <a:schemeClr val="lt1">
            <a:alpha val="90000"/>
            <a:hueOff val="0"/>
            <a:satOff val="0"/>
            <a:lumOff val="0"/>
            <a:alphaOff val="0"/>
          </a:schemeClr>
        </a:solidFill>
        <a:ln w="25400" cap="flat" cmpd="sng" algn="ctr">
          <a:solidFill>
            <a:schemeClr val="accent5">
              <a:hueOff val="-814294"/>
              <a:satOff val="1493"/>
              <a:lumOff val="-1495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altLang="zh-CN" sz="1600" kern="1200" dirty="0" smtClean="0"/>
            <a:t>Wikipedia disambiguation page</a:t>
          </a:r>
          <a:endParaRPr lang="zh-CN" altLang="en-US" sz="1600" kern="1200" dirty="0"/>
        </a:p>
      </dsp:txBody>
      <dsp:txXfrm rot="-5400000">
        <a:off x="467768" y="574237"/>
        <a:ext cx="3686154" cy="391949"/>
      </dsp:txXfrm>
    </dsp:sp>
    <dsp:sp modelId="{5FEF2BA8-14B0-418A-B894-83E5395D03E4}">
      <dsp:nvSpPr>
        <dsp:cNvPr id="0" name=""/>
        <dsp:cNvSpPr/>
      </dsp:nvSpPr>
      <dsp:spPr>
        <a:xfrm rot="5400000">
          <a:off x="-100235" y="1205184"/>
          <a:ext cx="668239" cy="467767"/>
        </a:xfrm>
        <a:prstGeom prst="chevron">
          <a:avLst/>
        </a:prstGeom>
        <a:solidFill>
          <a:schemeClr val="accent5">
            <a:hueOff val="-1628588"/>
            <a:satOff val="2985"/>
            <a:lumOff val="-29902"/>
            <a:alphaOff val="0"/>
          </a:schemeClr>
        </a:solidFill>
        <a:ln w="25400" cap="flat" cmpd="sng" algn="ctr">
          <a:solidFill>
            <a:schemeClr val="accent5">
              <a:hueOff val="-1628588"/>
              <a:satOff val="2985"/>
              <a:lumOff val="-2990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altLang="zh-CN" sz="600" kern="1200" dirty="0" smtClean="0"/>
            <a:t>checkpoint3</a:t>
          </a:r>
          <a:endParaRPr lang="zh-CN" altLang="en-US" sz="600" kern="1200" dirty="0"/>
        </a:p>
      </dsp:txBody>
      <dsp:txXfrm rot="-5400000">
        <a:off x="2" y="1338832"/>
        <a:ext cx="467767" cy="200472"/>
      </dsp:txXfrm>
    </dsp:sp>
    <dsp:sp modelId="{E71B90BB-E357-4892-9E45-7FEBB78CB4DC}">
      <dsp:nvSpPr>
        <dsp:cNvPr id="0" name=""/>
        <dsp:cNvSpPr/>
      </dsp:nvSpPr>
      <dsp:spPr>
        <a:xfrm rot="5400000">
          <a:off x="2104268" y="-531552"/>
          <a:ext cx="434355" cy="3707357"/>
        </a:xfrm>
        <a:prstGeom prst="round2SameRect">
          <a:avLst/>
        </a:prstGeom>
        <a:solidFill>
          <a:schemeClr val="lt1">
            <a:alpha val="90000"/>
            <a:hueOff val="0"/>
            <a:satOff val="0"/>
            <a:lumOff val="0"/>
            <a:alphaOff val="0"/>
          </a:schemeClr>
        </a:solidFill>
        <a:ln w="25400" cap="flat" cmpd="sng" algn="ctr">
          <a:solidFill>
            <a:schemeClr val="accent5">
              <a:hueOff val="-1628588"/>
              <a:satOff val="2985"/>
              <a:lumOff val="-2990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altLang="zh-CN" sz="1600" kern="1200" dirty="0" smtClean="0"/>
            <a:t>Expanded names for acronyms</a:t>
          </a:r>
          <a:endParaRPr lang="zh-CN" altLang="en-US" sz="1600" kern="1200" dirty="0"/>
        </a:p>
      </dsp:txBody>
      <dsp:txXfrm rot="-5400000">
        <a:off x="467768" y="1126151"/>
        <a:ext cx="3686154" cy="391949"/>
      </dsp:txXfrm>
    </dsp:sp>
    <dsp:sp modelId="{B7320417-7EAE-4B31-8B19-90D07A2A3D4C}">
      <dsp:nvSpPr>
        <dsp:cNvPr id="0" name=""/>
        <dsp:cNvSpPr/>
      </dsp:nvSpPr>
      <dsp:spPr>
        <a:xfrm rot="5400000">
          <a:off x="-100235" y="1757099"/>
          <a:ext cx="668239" cy="467767"/>
        </a:xfrm>
        <a:prstGeom prst="chevron">
          <a:avLst/>
        </a:prstGeom>
        <a:solidFill>
          <a:schemeClr val="accent5">
            <a:hueOff val="-2442881"/>
            <a:satOff val="4478"/>
            <a:lumOff val="-44853"/>
            <a:alphaOff val="0"/>
          </a:schemeClr>
        </a:solidFill>
        <a:ln w="25400" cap="flat" cmpd="sng" algn="ctr">
          <a:solidFill>
            <a:schemeClr val="accent5">
              <a:hueOff val="-2442881"/>
              <a:satOff val="4478"/>
              <a:lumOff val="-4485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altLang="zh-CN" sz="600" kern="1200" dirty="0" smtClean="0"/>
            <a:t>checkpoint4</a:t>
          </a:r>
          <a:endParaRPr lang="zh-CN" altLang="en-US" sz="600" kern="1200" dirty="0"/>
        </a:p>
      </dsp:txBody>
      <dsp:txXfrm rot="-5400000">
        <a:off x="2" y="1890747"/>
        <a:ext cx="467767" cy="200472"/>
      </dsp:txXfrm>
    </dsp:sp>
    <dsp:sp modelId="{CB0EE857-559C-451B-881F-A39C67C3252D}">
      <dsp:nvSpPr>
        <dsp:cNvPr id="0" name=""/>
        <dsp:cNvSpPr/>
      </dsp:nvSpPr>
      <dsp:spPr>
        <a:xfrm rot="5400000">
          <a:off x="2104268" y="20362"/>
          <a:ext cx="434355" cy="3707357"/>
        </a:xfrm>
        <a:prstGeom prst="round2SameRect">
          <a:avLst/>
        </a:prstGeom>
        <a:solidFill>
          <a:schemeClr val="lt1">
            <a:alpha val="90000"/>
            <a:hueOff val="0"/>
            <a:satOff val="0"/>
            <a:lumOff val="0"/>
            <a:alphaOff val="0"/>
          </a:schemeClr>
        </a:solidFill>
        <a:ln w="25400" cap="flat" cmpd="sng" algn="ctr">
          <a:solidFill>
            <a:schemeClr val="accent5">
              <a:hueOff val="-2442881"/>
              <a:satOff val="4478"/>
              <a:lumOff val="-448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altLang="zh-CN" sz="1400" kern="1200" dirty="0" smtClean="0">
              <a:solidFill>
                <a:srgbClr val="000000"/>
              </a:solidFill>
              <a:ea typeface="宋体" pitchFamily="2" charset="-122"/>
            </a:rPr>
            <a:t>Coreference names</a:t>
          </a:r>
          <a:endParaRPr lang="zh-CN" altLang="en-US" sz="1400" kern="1200" dirty="0"/>
        </a:p>
      </dsp:txBody>
      <dsp:txXfrm rot="-5400000">
        <a:off x="467768" y="1678066"/>
        <a:ext cx="3686154" cy="391949"/>
      </dsp:txXfrm>
    </dsp:sp>
    <dsp:sp modelId="{39042054-30D2-466A-8669-D75D0D48BD6A}">
      <dsp:nvSpPr>
        <dsp:cNvPr id="0" name=""/>
        <dsp:cNvSpPr/>
      </dsp:nvSpPr>
      <dsp:spPr>
        <a:xfrm rot="5400000">
          <a:off x="-100235" y="2309014"/>
          <a:ext cx="668239" cy="467767"/>
        </a:xfrm>
        <a:prstGeom prst="chevron">
          <a:avLst/>
        </a:prstGeom>
        <a:solidFill>
          <a:schemeClr val="accent5">
            <a:hueOff val="-3257175"/>
            <a:satOff val="5970"/>
            <a:lumOff val="-59804"/>
            <a:alphaOff val="0"/>
          </a:schemeClr>
        </a:solidFill>
        <a:ln w="25400" cap="flat" cmpd="sng" algn="ctr">
          <a:solidFill>
            <a:schemeClr val="accent5">
              <a:hueOff val="-3257175"/>
              <a:satOff val="5970"/>
              <a:lumOff val="-5980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lvl="0" algn="ctr" defTabSz="266700">
            <a:lnSpc>
              <a:spcPct val="90000"/>
            </a:lnSpc>
            <a:spcBef>
              <a:spcPct val="0"/>
            </a:spcBef>
            <a:spcAft>
              <a:spcPct val="35000"/>
            </a:spcAft>
          </a:pPr>
          <a:r>
            <a:rPr lang="en-US" altLang="zh-CN" sz="600" kern="1200" dirty="0" smtClean="0"/>
            <a:t>checkpoint5</a:t>
          </a:r>
          <a:endParaRPr lang="zh-CN" altLang="en-US" sz="600" kern="1200" dirty="0"/>
        </a:p>
      </dsp:txBody>
      <dsp:txXfrm rot="-5400000">
        <a:off x="2" y="2442662"/>
        <a:ext cx="467767" cy="200472"/>
      </dsp:txXfrm>
    </dsp:sp>
    <dsp:sp modelId="{3CDA4AE2-4E73-4BBF-81E1-6885BD98BA8E}">
      <dsp:nvSpPr>
        <dsp:cNvPr id="0" name=""/>
        <dsp:cNvSpPr/>
      </dsp:nvSpPr>
      <dsp:spPr>
        <a:xfrm rot="5400000">
          <a:off x="2104268" y="572277"/>
          <a:ext cx="434355" cy="3707357"/>
        </a:xfrm>
        <a:prstGeom prst="round2SameRect">
          <a:avLst/>
        </a:prstGeom>
        <a:solidFill>
          <a:schemeClr val="lt1">
            <a:alpha val="90000"/>
            <a:hueOff val="0"/>
            <a:satOff val="0"/>
            <a:lumOff val="0"/>
            <a:alphaOff val="0"/>
          </a:schemeClr>
        </a:solidFill>
        <a:ln w="25400" cap="flat" cmpd="sng" algn="ctr">
          <a:solidFill>
            <a:schemeClr val="accent5">
              <a:hueOff val="-3257175"/>
              <a:satOff val="5970"/>
              <a:lumOff val="-598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altLang="zh-CN" sz="1400" kern="1200" dirty="0" smtClean="0">
              <a:solidFill>
                <a:srgbClr val="000000"/>
              </a:solidFill>
              <a:ea typeface="宋体" pitchFamily="2" charset="-122"/>
            </a:rPr>
            <a:t>Other specific checking rules: string distance, overlapping tokens</a:t>
          </a:r>
          <a:endParaRPr lang="zh-CN" altLang="en-US" sz="1400" kern="1200" dirty="0"/>
        </a:p>
      </dsp:txBody>
      <dsp:txXfrm rot="-5400000">
        <a:off x="467768" y="2229981"/>
        <a:ext cx="3686154" cy="39194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33.wmf"/><Relationship Id="rId13" Type="http://schemas.openxmlformats.org/officeDocument/2006/relationships/image" Target="../media/image38.wmf"/><Relationship Id="rId3" Type="http://schemas.openxmlformats.org/officeDocument/2006/relationships/image" Target="../media/image28.wmf"/><Relationship Id="rId7" Type="http://schemas.openxmlformats.org/officeDocument/2006/relationships/image" Target="../media/image32.wmf"/><Relationship Id="rId12" Type="http://schemas.openxmlformats.org/officeDocument/2006/relationships/image" Target="../media/image37.wmf"/><Relationship Id="rId2" Type="http://schemas.openxmlformats.org/officeDocument/2006/relationships/image" Target="../media/image27.wmf"/><Relationship Id="rId1" Type="http://schemas.openxmlformats.org/officeDocument/2006/relationships/image" Target="../media/image26.wmf"/><Relationship Id="rId6" Type="http://schemas.openxmlformats.org/officeDocument/2006/relationships/image" Target="../media/image31.wmf"/><Relationship Id="rId11" Type="http://schemas.openxmlformats.org/officeDocument/2006/relationships/image" Target="../media/image36.wmf"/><Relationship Id="rId5" Type="http://schemas.openxmlformats.org/officeDocument/2006/relationships/image" Target="../media/image30.wmf"/><Relationship Id="rId15" Type="http://schemas.openxmlformats.org/officeDocument/2006/relationships/image" Target="../media/image40.wmf"/><Relationship Id="rId10" Type="http://schemas.openxmlformats.org/officeDocument/2006/relationships/image" Target="../media/image35.wmf"/><Relationship Id="rId4" Type="http://schemas.openxmlformats.org/officeDocument/2006/relationships/image" Target="../media/image29.wmf"/><Relationship Id="rId9" Type="http://schemas.openxmlformats.org/officeDocument/2006/relationships/image" Target="../media/image34.wmf"/><Relationship Id="rId14" Type="http://schemas.openxmlformats.org/officeDocument/2006/relationships/image" Target="../media/image39.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33.wmf"/><Relationship Id="rId13" Type="http://schemas.openxmlformats.org/officeDocument/2006/relationships/image" Target="../media/image38.wmf"/><Relationship Id="rId3" Type="http://schemas.openxmlformats.org/officeDocument/2006/relationships/image" Target="../media/image28.wmf"/><Relationship Id="rId7" Type="http://schemas.openxmlformats.org/officeDocument/2006/relationships/image" Target="../media/image32.wmf"/><Relationship Id="rId12" Type="http://schemas.openxmlformats.org/officeDocument/2006/relationships/image" Target="../media/image37.wmf"/><Relationship Id="rId2" Type="http://schemas.openxmlformats.org/officeDocument/2006/relationships/image" Target="../media/image27.wmf"/><Relationship Id="rId1" Type="http://schemas.openxmlformats.org/officeDocument/2006/relationships/image" Target="../media/image26.wmf"/><Relationship Id="rId6" Type="http://schemas.openxmlformats.org/officeDocument/2006/relationships/image" Target="../media/image31.wmf"/><Relationship Id="rId11" Type="http://schemas.openxmlformats.org/officeDocument/2006/relationships/image" Target="../media/image36.wmf"/><Relationship Id="rId5" Type="http://schemas.openxmlformats.org/officeDocument/2006/relationships/image" Target="../media/image30.wmf"/><Relationship Id="rId15" Type="http://schemas.openxmlformats.org/officeDocument/2006/relationships/image" Target="../media/image40.wmf"/><Relationship Id="rId10" Type="http://schemas.openxmlformats.org/officeDocument/2006/relationships/image" Target="../media/image35.wmf"/><Relationship Id="rId4" Type="http://schemas.openxmlformats.org/officeDocument/2006/relationships/image" Target="../media/image29.wmf"/><Relationship Id="rId9" Type="http://schemas.openxmlformats.org/officeDocument/2006/relationships/image" Target="../media/image34.wmf"/><Relationship Id="rId14" Type="http://schemas.openxmlformats.org/officeDocument/2006/relationships/image" Target="../media/image3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lnSpc>
                <a:spcPct val="90000"/>
              </a:lnSpc>
              <a:defRPr sz="1200">
                <a:latin typeface="Arial" pitchFamily="34" charset="0"/>
                <a:cs typeface="+mn-cs"/>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lnSpc>
                <a:spcPct val="90000"/>
              </a:lnSpc>
              <a:defRPr sz="1200">
                <a:latin typeface="Arial" pitchFamily="34" charset="0"/>
                <a:cs typeface="+mn-cs"/>
              </a:defRPr>
            </a:lvl1pPr>
          </a:lstStyle>
          <a:p>
            <a:pPr>
              <a:defRPr/>
            </a:pPr>
            <a:fld id="{FFD1040C-C76A-40B8-A025-8895140F19C7}" type="datetimeFigureOut">
              <a:rPr lang="zh-CN" altLang="en-US"/>
              <a:pPr>
                <a:defRPr/>
              </a:pPr>
              <a:t>2012/11/4</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lnSpc>
                <a:spcPct val="90000"/>
              </a:lnSpc>
              <a:defRPr sz="1200">
                <a:latin typeface="Arial" pitchFamily="34" charset="0"/>
                <a:cs typeface="+mn-cs"/>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lnSpc>
                <a:spcPct val="90000"/>
              </a:lnSpc>
              <a:defRPr sz="1200">
                <a:latin typeface="Arial" pitchFamily="34" charset="0"/>
                <a:cs typeface="+mn-cs"/>
              </a:defRPr>
            </a:lvl1pPr>
          </a:lstStyle>
          <a:p>
            <a:pPr>
              <a:defRPr/>
            </a:pPr>
            <a:fld id="{F8F854BB-2CBC-4189-A904-2FFA62A3DB39}" type="slidenum">
              <a:rPr lang="zh-CN" altLang="en-US"/>
              <a:pPr>
                <a:defRPr/>
              </a:pPr>
              <a:t>‹#›</a:t>
            </a:fld>
            <a:endParaRPr lang="zh-CN" altLang="en-US"/>
          </a:p>
        </p:txBody>
      </p:sp>
    </p:spTree>
    <p:extLst>
      <p:ext uri="{BB962C8B-B14F-4D97-AF65-F5344CB8AC3E}">
        <p14:creationId xmlns:p14="http://schemas.microsoft.com/office/powerpoint/2010/main" val="37277758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defRPr sz="1200">
                <a:solidFill>
                  <a:schemeClr val="tx1"/>
                </a:solidFill>
                <a:latin typeface="Arial" charset="0"/>
                <a:cs typeface="+mn-cs"/>
              </a:defRPr>
            </a:lvl1pPr>
          </a:lstStyle>
          <a:p>
            <a:pPr>
              <a:defRPr/>
            </a:pPr>
            <a:endParaRPr lang="en-US" altLang="zh-CN"/>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defRPr sz="1200">
                <a:solidFill>
                  <a:schemeClr val="tx1"/>
                </a:solidFill>
                <a:latin typeface="Arial" charset="0"/>
                <a:cs typeface="+mn-cs"/>
              </a:defRPr>
            </a:lvl1pPr>
          </a:lstStyle>
          <a:p>
            <a:pPr>
              <a:defRPr/>
            </a:pPr>
            <a:endParaRPr lang="en-US" altLang="zh-CN"/>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CN" noProof="0" smtClean="0"/>
              <a:t>Click to edit Master text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defRPr sz="1200">
                <a:solidFill>
                  <a:schemeClr val="tx1"/>
                </a:solidFill>
                <a:latin typeface="Arial" charset="0"/>
                <a:cs typeface="+mn-cs"/>
              </a:defRPr>
            </a:lvl1pPr>
          </a:lstStyle>
          <a:p>
            <a:pPr>
              <a:defRPr/>
            </a:pPr>
            <a:endParaRPr lang="en-US" altLang="zh-CN"/>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defRPr sz="1200">
                <a:solidFill>
                  <a:schemeClr val="tx1"/>
                </a:solidFill>
                <a:latin typeface="Arial" charset="0"/>
                <a:cs typeface="+mn-cs"/>
              </a:defRPr>
            </a:lvl1pPr>
          </a:lstStyle>
          <a:p>
            <a:pPr>
              <a:defRPr/>
            </a:pPr>
            <a:fld id="{3D9FA7B6-E595-4F19-80E5-FA2E1C1CC9DE}" type="slidenum">
              <a:rPr lang="en-US" altLang="zh-CN"/>
              <a:pPr>
                <a:defRPr/>
              </a:pPr>
              <a:t>‹#›</a:t>
            </a:fld>
            <a:endParaRPr lang="en-US" altLang="zh-CN"/>
          </a:p>
        </p:txBody>
      </p:sp>
    </p:spTree>
    <p:extLst>
      <p:ext uri="{BB962C8B-B14F-4D97-AF65-F5344CB8AC3E}">
        <p14:creationId xmlns:p14="http://schemas.microsoft.com/office/powerpoint/2010/main" val="118378893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a:fld id="{55AFF149-009F-4734-BE5A-CF434C199BEA}" type="slidenum">
              <a:rPr lang="en-US" sz="1200">
                <a:solidFill>
                  <a:schemeClr val="tx1"/>
                </a:solidFill>
              </a:rPr>
              <a:pPr algn="r"/>
              <a:t>1</a:t>
            </a:fld>
            <a:endParaRPr lang="en-US" sz="1200">
              <a:solidFill>
                <a:schemeClr val="tx1"/>
              </a:solidFill>
            </a:endParaRPr>
          </a:p>
        </p:txBody>
      </p:sp>
      <p:sp>
        <p:nvSpPr>
          <p:cNvPr id="163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a:fld id="{C7B143C7-3367-4D2C-B769-94909F4D2C4A}" type="slidenum">
              <a:rPr lang="zh-CN" altLang="en-GB" sz="1200">
                <a:solidFill>
                  <a:schemeClr val="tx1"/>
                </a:solidFill>
              </a:rPr>
              <a:pPr algn="r"/>
              <a:t>1</a:t>
            </a:fld>
            <a:endParaRPr lang="en-GB" altLang="zh-CN" sz="1200">
              <a:solidFill>
                <a:schemeClr val="tx1"/>
              </a:solidFill>
            </a:endParaRPr>
          </a:p>
        </p:txBody>
      </p:sp>
      <p:sp>
        <p:nvSpPr>
          <p:cNvPr id="16387" name="Rectangle 2"/>
          <p:cNvSpPr>
            <a:spLocks noGrp="1" noRot="1" noChangeAspect="1" noChangeArrowheads="1" noTextEdit="1"/>
          </p:cNvSpPr>
          <p:nvPr>
            <p:ph type="sldImg"/>
          </p:nvPr>
        </p:nvSpPr>
        <p:spPr>
          <a:xfrm>
            <a:off x="1144588" y="685800"/>
            <a:ext cx="4572000" cy="3429000"/>
          </a:xfrm>
          <a:ln/>
        </p:spPr>
      </p:sp>
      <p:sp>
        <p:nvSpPr>
          <p:cNvPr id="16388" name="Rectangle 3"/>
          <p:cNvSpPr>
            <a:spLocks noGrp="1" noChangeArrowheads="1"/>
          </p:cNvSpPr>
          <p:nvPr>
            <p:ph type="body" idx="1"/>
          </p:nvPr>
        </p:nvSpPr>
        <p:spPr>
          <a:noFill/>
          <a:ln/>
        </p:spPr>
        <p:txBody>
          <a:bodyPr lIns="91432" tIns="45716" rIns="91432" bIns="45716"/>
          <a:lstStyle/>
          <a:p>
            <a:pPr eaLnBrk="1" hangingPunct="1"/>
            <a:endParaRPr lang="en-US" altLang="zh-CN"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幻灯片图像占位符 1"/>
          <p:cNvSpPr>
            <a:spLocks noGrp="1" noRot="1" noChangeAspect="1" noTextEdit="1"/>
          </p:cNvSpPr>
          <p:nvPr>
            <p:ph type="sldImg"/>
          </p:nvPr>
        </p:nvSpPr>
        <p:spPr>
          <a:ln/>
        </p:spPr>
      </p:sp>
      <p:sp>
        <p:nvSpPr>
          <p:cNvPr id="91138" name="备注占位符 2"/>
          <p:cNvSpPr>
            <a:spLocks noGrp="1"/>
          </p:cNvSpPr>
          <p:nvPr>
            <p:ph type="body" idx="1"/>
          </p:nvPr>
        </p:nvSpPr>
        <p:spPr>
          <a:noFill/>
          <a:ln/>
        </p:spPr>
        <p:txBody>
          <a:bodyPr/>
          <a:lstStyle/>
          <a:p>
            <a:endParaRPr lang="zh-CN" altLang="en-US" smtClean="0"/>
          </a:p>
        </p:txBody>
      </p:sp>
      <p:sp>
        <p:nvSpPr>
          <p:cNvPr id="91139" name="灯片编号占位符 3"/>
          <p:cNvSpPr>
            <a:spLocks noGrp="1"/>
          </p:cNvSpPr>
          <p:nvPr>
            <p:ph type="sldNum" sz="quarter" idx="5"/>
          </p:nvPr>
        </p:nvSpPr>
        <p:spPr>
          <a:noFill/>
        </p:spPr>
        <p:txBody>
          <a:bodyPr/>
          <a:lstStyle/>
          <a:p>
            <a:fld id="{1E02A5CB-E389-4924-910D-27E0F073DAAB}" type="slidenum">
              <a:rPr lang="en-US" altLang="zh-CN" smtClean="0">
                <a:cs typeface="Arial" charset="0"/>
              </a:rPr>
              <a:pPr/>
              <a:t>21</a:t>
            </a:fld>
            <a:endParaRPr lang="en-US" altLang="zh-CN" smtClean="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幻灯片图像占位符 1"/>
          <p:cNvSpPr>
            <a:spLocks noGrp="1" noRot="1" noChangeAspect="1" noTextEdit="1"/>
          </p:cNvSpPr>
          <p:nvPr>
            <p:ph type="sldImg"/>
          </p:nvPr>
        </p:nvSpPr>
        <p:spPr>
          <a:ln/>
        </p:spPr>
      </p:sp>
      <p:sp>
        <p:nvSpPr>
          <p:cNvPr id="93186" name="备注占位符 2"/>
          <p:cNvSpPr>
            <a:spLocks noGrp="1"/>
          </p:cNvSpPr>
          <p:nvPr>
            <p:ph type="body" idx="1"/>
          </p:nvPr>
        </p:nvSpPr>
        <p:spPr>
          <a:noFill/>
          <a:ln/>
        </p:spPr>
        <p:txBody>
          <a:bodyPr/>
          <a:lstStyle/>
          <a:p>
            <a:endParaRPr lang="zh-CN" altLang="en-US" smtClean="0"/>
          </a:p>
        </p:txBody>
      </p:sp>
      <p:sp>
        <p:nvSpPr>
          <p:cNvPr id="93187" name="灯片编号占位符 3"/>
          <p:cNvSpPr>
            <a:spLocks noGrp="1"/>
          </p:cNvSpPr>
          <p:nvPr>
            <p:ph type="sldNum" sz="quarter" idx="5"/>
          </p:nvPr>
        </p:nvSpPr>
        <p:spPr>
          <a:noFill/>
        </p:spPr>
        <p:txBody>
          <a:bodyPr/>
          <a:lstStyle/>
          <a:p>
            <a:fld id="{292BA5BB-9F4E-4C7E-A9BF-7812638742C9}" type="slidenum">
              <a:rPr lang="en-US" altLang="zh-CN" smtClean="0">
                <a:cs typeface="Arial" charset="0"/>
              </a:rPr>
              <a:pPr/>
              <a:t>22</a:t>
            </a:fld>
            <a:endParaRPr lang="en-US" altLang="zh-CN" smtClean="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幻灯片图像占位符 1"/>
          <p:cNvSpPr>
            <a:spLocks noGrp="1" noRot="1" noChangeAspect="1" noTextEdit="1"/>
          </p:cNvSpPr>
          <p:nvPr>
            <p:ph type="sldImg"/>
          </p:nvPr>
        </p:nvSpPr>
        <p:spPr>
          <a:ln/>
        </p:spPr>
      </p:sp>
      <p:sp>
        <p:nvSpPr>
          <p:cNvPr id="95234" name="备注占位符 2"/>
          <p:cNvSpPr>
            <a:spLocks noGrp="1"/>
          </p:cNvSpPr>
          <p:nvPr>
            <p:ph type="body" idx="1"/>
          </p:nvPr>
        </p:nvSpPr>
        <p:spPr>
          <a:noFill/>
          <a:ln/>
        </p:spPr>
        <p:txBody>
          <a:bodyPr/>
          <a:lstStyle/>
          <a:p>
            <a:endParaRPr lang="zh-CN" altLang="en-US" smtClean="0"/>
          </a:p>
        </p:txBody>
      </p:sp>
      <p:sp>
        <p:nvSpPr>
          <p:cNvPr id="95235" name="灯片编号占位符 3"/>
          <p:cNvSpPr>
            <a:spLocks noGrp="1"/>
          </p:cNvSpPr>
          <p:nvPr>
            <p:ph type="sldNum" sz="quarter" idx="5"/>
          </p:nvPr>
        </p:nvSpPr>
        <p:spPr>
          <a:noFill/>
        </p:spPr>
        <p:txBody>
          <a:bodyPr/>
          <a:lstStyle/>
          <a:p>
            <a:fld id="{C6016115-BE6F-41F5-A57A-5EAEE7A206F6}" type="slidenum">
              <a:rPr lang="en-US" altLang="zh-CN" smtClean="0">
                <a:cs typeface="Arial" charset="0"/>
              </a:rPr>
              <a:pPr/>
              <a:t>23</a:t>
            </a:fld>
            <a:endParaRPr lang="en-US" altLang="zh-CN" smtClean="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11.9</a:t>
            </a:r>
          </a:p>
          <a:p>
            <a:r>
              <a:rPr lang="en-US" altLang="zh-CN" dirty="0" smtClean="0"/>
              <a:t>9.6</a:t>
            </a:r>
          </a:p>
          <a:p>
            <a:endParaRPr lang="zh-CN" altLang="en-US" dirty="0"/>
          </a:p>
        </p:txBody>
      </p:sp>
      <p:sp>
        <p:nvSpPr>
          <p:cNvPr id="4" name="灯片编号占位符 3"/>
          <p:cNvSpPr>
            <a:spLocks noGrp="1"/>
          </p:cNvSpPr>
          <p:nvPr>
            <p:ph type="sldNum" sz="quarter" idx="10"/>
          </p:nvPr>
        </p:nvSpPr>
        <p:spPr/>
        <p:txBody>
          <a:bodyPr/>
          <a:lstStyle/>
          <a:p>
            <a:pPr>
              <a:defRPr/>
            </a:pPr>
            <a:fld id="{3D9FA7B6-E595-4F19-80E5-FA2E1C1CC9DE}" type="slidenum">
              <a:rPr lang="en-US" altLang="zh-CN" smtClean="0"/>
              <a:pPr>
                <a:defRPr/>
              </a:pPr>
              <a:t>27</a:t>
            </a:fld>
            <a:endParaRPr lang="en-US" altLang="zh-CN"/>
          </a:p>
        </p:txBody>
      </p:sp>
    </p:spTree>
    <p:extLst>
      <p:ext uri="{BB962C8B-B14F-4D97-AF65-F5344CB8AC3E}">
        <p14:creationId xmlns:p14="http://schemas.microsoft.com/office/powerpoint/2010/main" val="2780210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幻灯片图像占位符 1"/>
          <p:cNvSpPr>
            <a:spLocks noGrp="1" noRot="1" noChangeAspect="1" noTextEdit="1"/>
          </p:cNvSpPr>
          <p:nvPr>
            <p:ph type="sldImg"/>
          </p:nvPr>
        </p:nvSpPr>
        <p:spPr>
          <a:ln/>
        </p:spPr>
      </p:sp>
      <p:sp>
        <p:nvSpPr>
          <p:cNvPr id="18434" name="备注占位符 2"/>
          <p:cNvSpPr>
            <a:spLocks noGrp="1"/>
          </p:cNvSpPr>
          <p:nvPr>
            <p:ph type="body" idx="1"/>
          </p:nvPr>
        </p:nvSpPr>
        <p:spPr>
          <a:noFill/>
          <a:ln/>
        </p:spPr>
        <p:txBody>
          <a:bodyPr/>
          <a:lstStyle/>
          <a:p>
            <a:endParaRPr lang="zh-CN" altLang="en-US" smtClean="0"/>
          </a:p>
        </p:txBody>
      </p:sp>
      <p:sp>
        <p:nvSpPr>
          <p:cNvPr id="18435" name="灯片编号占位符 3"/>
          <p:cNvSpPr>
            <a:spLocks noGrp="1"/>
          </p:cNvSpPr>
          <p:nvPr>
            <p:ph type="sldNum" sz="quarter" idx="5"/>
          </p:nvPr>
        </p:nvSpPr>
        <p:spPr>
          <a:noFill/>
        </p:spPr>
        <p:txBody>
          <a:bodyPr/>
          <a:lstStyle/>
          <a:p>
            <a:fld id="{50ADEAA2-B23D-4F05-B641-9081CCE54529}" type="slidenum">
              <a:rPr lang="en-US" altLang="zh-CN" smtClean="0">
                <a:cs typeface="Arial" charset="0"/>
              </a:rPr>
              <a:pPr/>
              <a:t>2</a:t>
            </a:fld>
            <a:endParaRPr lang="en-US" altLang="zh-CN"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noTextEdit="1"/>
          </p:cNvSpPr>
          <p:nvPr>
            <p:ph type="sldImg"/>
          </p:nvPr>
        </p:nvSpPr>
        <p:spPr>
          <a:ln/>
        </p:spPr>
      </p:sp>
      <p:sp>
        <p:nvSpPr>
          <p:cNvPr id="20482" name="备注占位符 2"/>
          <p:cNvSpPr>
            <a:spLocks noGrp="1"/>
          </p:cNvSpPr>
          <p:nvPr>
            <p:ph type="body" idx="1"/>
          </p:nvPr>
        </p:nvSpPr>
        <p:spPr>
          <a:noFill/>
          <a:ln/>
        </p:spPr>
        <p:txBody>
          <a:bodyPr/>
          <a:lstStyle/>
          <a:p>
            <a:r>
              <a:rPr lang="en-US" altLang="zh-CN" smtClean="0"/>
              <a:t>Clustering problem is known to suffer from little or no prior knowledge of underlying data population. Very often, the underlying instances in the dataset does not exhibit good clustering structure, or only partial instances show good clustering structure and others do not. So we are thinking that whether we can find some way that can recover hidden structure.  Our solution is that by adding collaborative instances we hope that the clustering algorithm can leverage more information in those collaborative instances, and therefore it becomes easier to identify the hidden clustering.</a:t>
            </a:r>
          </a:p>
          <a:p>
            <a:endParaRPr lang="en-US" altLang="zh-CN" smtClean="0"/>
          </a:p>
          <a:p>
            <a:r>
              <a:rPr lang="en-US" altLang="zh-CN" smtClean="0"/>
              <a:t>Let me give two simple examples, we want cluster 1,2,3 , since 1 looks closer to 2, so a clustering algorithm probably is going to cluster 1 and 2 together which is unfortunately wrong, however, after adding more instances, the two clusters become more visible.</a:t>
            </a:r>
          </a:p>
          <a:p>
            <a:endParaRPr lang="en-US" altLang="zh-CN" smtClean="0"/>
          </a:p>
          <a:p>
            <a:r>
              <a:rPr lang="en-US" altLang="zh-CN" smtClean="0"/>
              <a:t>again in the second example, we want to cluster 1,2,3, since 2 and 3 looks closer, so it is probably likely to be clustered together, however, after adding collaborative instances, the cluster which contains 1 and 2 becomes clearer.</a:t>
            </a:r>
          </a:p>
        </p:txBody>
      </p:sp>
      <p:sp>
        <p:nvSpPr>
          <p:cNvPr id="84996" name="灯片编号占位符 3"/>
          <p:cNvSpPr>
            <a:spLocks noGrp="1"/>
          </p:cNvSpPr>
          <p:nvPr>
            <p:ph type="sldNum" sz="quarter" idx="5"/>
          </p:nvPr>
        </p:nvSpPr>
        <p:spPr>
          <a:extLst/>
        </p:spPr>
        <p:txBody>
          <a:bodyPr/>
          <a:lstStyle>
            <a:lvl1pPr eaLnBrk="0" hangingPunct="0">
              <a:defRPr sz="2200">
                <a:solidFill>
                  <a:schemeClr val="hlink"/>
                </a:solidFill>
                <a:latin typeface="Arial" pitchFamily="34" charset="0"/>
              </a:defRPr>
            </a:lvl1pPr>
            <a:lvl2pPr marL="742950" indent="-285750" eaLnBrk="0" hangingPunct="0">
              <a:defRPr sz="2200">
                <a:solidFill>
                  <a:schemeClr val="hlink"/>
                </a:solidFill>
                <a:latin typeface="Arial" pitchFamily="34" charset="0"/>
              </a:defRPr>
            </a:lvl2pPr>
            <a:lvl3pPr marL="1143000" indent="-228600" eaLnBrk="0" hangingPunct="0">
              <a:defRPr sz="2200">
                <a:solidFill>
                  <a:schemeClr val="hlink"/>
                </a:solidFill>
                <a:latin typeface="Arial" pitchFamily="34" charset="0"/>
              </a:defRPr>
            </a:lvl3pPr>
            <a:lvl4pPr marL="1600200" indent="-228600" eaLnBrk="0" hangingPunct="0">
              <a:defRPr sz="2200">
                <a:solidFill>
                  <a:schemeClr val="hlink"/>
                </a:solidFill>
                <a:latin typeface="Arial" pitchFamily="34" charset="0"/>
              </a:defRPr>
            </a:lvl4pPr>
            <a:lvl5pPr marL="2057400" indent="-228600" eaLnBrk="0" hangingPunct="0">
              <a:defRPr sz="2200">
                <a:solidFill>
                  <a:schemeClr val="hlink"/>
                </a:solidFill>
                <a:latin typeface="Arial" pitchFamily="34" charset="0"/>
              </a:defRPr>
            </a:lvl5pPr>
            <a:lvl6pPr marL="2514600" indent="-228600" eaLnBrk="0" fontAlgn="base" hangingPunct="0">
              <a:lnSpc>
                <a:spcPct val="90000"/>
              </a:lnSpc>
              <a:spcBef>
                <a:spcPct val="0"/>
              </a:spcBef>
              <a:spcAft>
                <a:spcPct val="0"/>
              </a:spcAft>
              <a:defRPr sz="2200">
                <a:solidFill>
                  <a:schemeClr val="hlink"/>
                </a:solidFill>
                <a:latin typeface="Arial" pitchFamily="34" charset="0"/>
              </a:defRPr>
            </a:lvl6pPr>
            <a:lvl7pPr marL="2971800" indent="-228600" eaLnBrk="0" fontAlgn="base" hangingPunct="0">
              <a:lnSpc>
                <a:spcPct val="90000"/>
              </a:lnSpc>
              <a:spcBef>
                <a:spcPct val="0"/>
              </a:spcBef>
              <a:spcAft>
                <a:spcPct val="0"/>
              </a:spcAft>
              <a:defRPr sz="2200">
                <a:solidFill>
                  <a:schemeClr val="hlink"/>
                </a:solidFill>
                <a:latin typeface="Arial" pitchFamily="34" charset="0"/>
              </a:defRPr>
            </a:lvl7pPr>
            <a:lvl8pPr marL="3429000" indent="-228600" eaLnBrk="0" fontAlgn="base" hangingPunct="0">
              <a:lnSpc>
                <a:spcPct val="90000"/>
              </a:lnSpc>
              <a:spcBef>
                <a:spcPct val="0"/>
              </a:spcBef>
              <a:spcAft>
                <a:spcPct val="0"/>
              </a:spcAft>
              <a:defRPr sz="2200">
                <a:solidFill>
                  <a:schemeClr val="hlink"/>
                </a:solidFill>
                <a:latin typeface="Arial" pitchFamily="34" charset="0"/>
              </a:defRPr>
            </a:lvl8pPr>
            <a:lvl9pPr marL="3886200" indent="-228600" eaLnBrk="0" fontAlgn="base" hangingPunct="0">
              <a:lnSpc>
                <a:spcPct val="90000"/>
              </a:lnSpc>
              <a:spcBef>
                <a:spcPct val="0"/>
              </a:spcBef>
              <a:spcAft>
                <a:spcPct val="0"/>
              </a:spcAft>
              <a:defRPr sz="2200">
                <a:solidFill>
                  <a:schemeClr val="hlink"/>
                </a:solidFill>
                <a:latin typeface="Arial" pitchFamily="34" charset="0"/>
              </a:defRPr>
            </a:lvl9pPr>
          </a:lstStyle>
          <a:p>
            <a:pPr eaLnBrk="1" hangingPunct="1">
              <a:defRPr/>
            </a:pPr>
            <a:fld id="{E06CBF6F-01B5-41B9-9AEF-6C3E87E38A58}" type="slidenum">
              <a:rPr lang="en-US" altLang="zh-CN" sz="1200" smtClean="0">
                <a:solidFill>
                  <a:schemeClr val="tx1"/>
                </a:solidFill>
              </a:rPr>
              <a:pPr eaLnBrk="1" hangingPunct="1">
                <a:defRPr/>
              </a:pPr>
              <a:t>3</a:t>
            </a:fld>
            <a:endParaRPr lang="en-US" altLang="zh-CN" sz="1200" smtClean="0">
              <a:solidFill>
                <a:schemeClr val="tx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spect="1" noTextEdit="1"/>
          </p:cNvSpPr>
          <p:nvPr>
            <p:ph type="sldImg"/>
          </p:nvPr>
        </p:nvSpPr>
        <p:spPr>
          <a:ln/>
        </p:spPr>
      </p:sp>
      <p:sp>
        <p:nvSpPr>
          <p:cNvPr id="22530" name="备注占位符 2"/>
          <p:cNvSpPr>
            <a:spLocks noGrp="1"/>
          </p:cNvSpPr>
          <p:nvPr>
            <p:ph type="body" idx="1"/>
          </p:nvPr>
        </p:nvSpPr>
        <p:spPr>
          <a:noFill/>
          <a:ln/>
        </p:spPr>
        <p:txBody>
          <a:bodyPr/>
          <a:lstStyle/>
          <a:p>
            <a:r>
              <a:rPr lang="en-US" altLang="zh-CN" dirty="0" smtClean="0"/>
              <a:t>Clustering problem is known to suffer from little or no prior knowledge of underlying data population. Very often, the underlying instances in the dataset does not exhibit good clustering structure, or only partial instances show good clustering structure and others do not. So we are thinking that whether we can find some way that can recover hidden structure.  Our solution is that by adding collaborative instances we hope that the clustering algorithm can leverage more information in those collaborative instances, and therefore it becomes easier to identify the hidden clustering.</a:t>
            </a:r>
          </a:p>
          <a:p>
            <a:endParaRPr lang="en-US" altLang="zh-CN" dirty="0" smtClean="0"/>
          </a:p>
          <a:p>
            <a:r>
              <a:rPr lang="en-US" altLang="zh-CN" dirty="0" smtClean="0"/>
              <a:t>Let me give two simple examples, we want cluster 1,2,3 , since 1 looks closer to 2, so a clustering algorithm probably is going to cluster 1 and 2 together which is unfortunately wrong, however, after adding more instances, the two clusters become more visible.</a:t>
            </a:r>
          </a:p>
          <a:p>
            <a:endParaRPr lang="en-US" altLang="zh-CN" dirty="0" smtClean="0"/>
          </a:p>
          <a:p>
            <a:r>
              <a:rPr lang="en-US" altLang="zh-CN" dirty="0" smtClean="0"/>
              <a:t>again in the second example, we want to cluster 1,2,3, since 2 and 3 looks closer, so it is probably likely to be clustered together, however, after adding collaborative instances, the cluster which contains 1 and 2 becomes clearer.</a:t>
            </a:r>
          </a:p>
        </p:txBody>
      </p:sp>
      <p:sp>
        <p:nvSpPr>
          <p:cNvPr id="84996" name="灯片编号占位符 3"/>
          <p:cNvSpPr>
            <a:spLocks noGrp="1"/>
          </p:cNvSpPr>
          <p:nvPr>
            <p:ph type="sldNum" sz="quarter" idx="5"/>
          </p:nvPr>
        </p:nvSpPr>
        <p:spPr>
          <a:extLst/>
        </p:spPr>
        <p:txBody>
          <a:bodyPr/>
          <a:lstStyle>
            <a:lvl1pPr eaLnBrk="0" hangingPunct="0">
              <a:defRPr sz="2200">
                <a:solidFill>
                  <a:schemeClr val="hlink"/>
                </a:solidFill>
                <a:latin typeface="Arial" pitchFamily="34" charset="0"/>
              </a:defRPr>
            </a:lvl1pPr>
            <a:lvl2pPr marL="742950" indent="-285750" eaLnBrk="0" hangingPunct="0">
              <a:defRPr sz="2200">
                <a:solidFill>
                  <a:schemeClr val="hlink"/>
                </a:solidFill>
                <a:latin typeface="Arial" pitchFamily="34" charset="0"/>
              </a:defRPr>
            </a:lvl2pPr>
            <a:lvl3pPr marL="1143000" indent="-228600" eaLnBrk="0" hangingPunct="0">
              <a:defRPr sz="2200">
                <a:solidFill>
                  <a:schemeClr val="hlink"/>
                </a:solidFill>
                <a:latin typeface="Arial" pitchFamily="34" charset="0"/>
              </a:defRPr>
            </a:lvl3pPr>
            <a:lvl4pPr marL="1600200" indent="-228600" eaLnBrk="0" hangingPunct="0">
              <a:defRPr sz="2200">
                <a:solidFill>
                  <a:schemeClr val="hlink"/>
                </a:solidFill>
                <a:latin typeface="Arial" pitchFamily="34" charset="0"/>
              </a:defRPr>
            </a:lvl4pPr>
            <a:lvl5pPr marL="2057400" indent="-228600" eaLnBrk="0" hangingPunct="0">
              <a:defRPr sz="2200">
                <a:solidFill>
                  <a:schemeClr val="hlink"/>
                </a:solidFill>
                <a:latin typeface="Arial" pitchFamily="34" charset="0"/>
              </a:defRPr>
            </a:lvl5pPr>
            <a:lvl6pPr marL="2514600" indent="-228600" eaLnBrk="0" fontAlgn="base" hangingPunct="0">
              <a:lnSpc>
                <a:spcPct val="90000"/>
              </a:lnSpc>
              <a:spcBef>
                <a:spcPct val="0"/>
              </a:spcBef>
              <a:spcAft>
                <a:spcPct val="0"/>
              </a:spcAft>
              <a:defRPr sz="2200">
                <a:solidFill>
                  <a:schemeClr val="hlink"/>
                </a:solidFill>
                <a:latin typeface="Arial" pitchFamily="34" charset="0"/>
              </a:defRPr>
            </a:lvl6pPr>
            <a:lvl7pPr marL="2971800" indent="-228600" eaLnBrk="0" fontAlgn="base" hangingPunct="0">
              <a:lnSpc>
                <a:spcPct val="90000"/>
              </a:lnSpc>
              <a:spcBef>
                <a:spcPct val="0"/>
              </a:spcBef>
              <a:spcAft>
                <a:spcPct val="0"/>
              </a:spcAft>
              <a:defRPr sz="2200">
                <a:solidFill>
                  <a:schemeClr val="hlink"/>
                </a:solidFill>
                <a:latin typeface="Arial" pitchFamily="34" charset="0"/>
              </a:defRPr>
            </a:lvl7pPr>
            <a:lvl8pPr marL="3429000" indent="-228600" eaLnBrk="0" fontAlgn="base" hangingPunct="0">
              <a:lnSpc>
                <a:spcPct val="90000"/>
              </a:lnSpc>
              <a:spcBef>
                <a:spcPct val="0"/>
              </a:spcBef>
              <a:spcAft>
                <a:spcPct val="0"/>
              </a:spcAft>
              <a:defRPr sz="2200">
                <a:solidFill>
                  <a:schemeClr val="hlink"/>
                </a:solidFill>
                <a:latin typeface="Arial" pitchFamily="34" charset="0"/>
              </a:defRPr>
            </a:lvl8pPr>
            <a:lvl9pPr marL="3886200" indent="-228600" eaLnBrk="0" fontAlgn="base" hangingPunct="0">
              <a:lnSpc>
                <a:spcPct val="90000"/>
              </a:lnSpc>
              <a:spcBef>
                <a:spcPct val="0"/>
              </a:spcBef>
              <a:spcAft>
                <a:spcPct val="0"/>
              </a:spcAft>
              <a:defRPr sz="2200">
                <a:solidFill>
                  <a:schemeClr val="hlink"/>
                </a:solidFill>
                <a:latin typeface="Arial" pitchFamily="34" charset="0"/>
              </a:defRPr>
            </a:lvl9pPr>
          </a:lstStyle>
          <a:p>
            <a:pPr eaLnBrk="1" hangingPunct="1">
              <a:defRPr/>
            </a:pPr>
            <a:fld id="{4C51ABD1-E3CF-4E60-9D76-3085F23C5A1E}" type="slidenum">
              <a:rPr lang="en-US" altLang="zh-CN" sz="1200" smtClean="0">
                <a:solidFill>
                  <a:schemeClr val="tx1"/>
                </a:solidFill>
              </a:rPr>
              <a:pPr eaLnBrk="1" hangingPunct="1">
                <a:defRPr/>
              </a:pPr>
              <a:t>4</a:t>
            </a:fld>
            <a:endParaRPr lang="en-US" altLang="zh-CN" sz="1200" smtClean="0">
              <a:solidFill>
                <a:schemeClr val="tx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noTextEdit="1"/>
          </p:cNvSpPr>
          <p:nvPr>
            <p:ph type="sldImg"/>
          </p:nvPr>
        </p:nvSpPr>
        <p:spPr>
          <a:ln/>
        </p:spPr>
      </p:sp>
      <p:sp>
        <p:nvSpPr>
          <p:cNvPr id="79875" name="备注占位符 2"/>
          <p:cNvSpPr>
            <a:spLocks noGrp="1"/>
          </p:cNvSpPr>
          <p:nvPr>
            <p:ph type="body" idx="1"/>
          </p:nvPr>
        </p:nvSpPr>
        <p:spPr>
          <a:ln/>
        </p:spPr>
        <p:txBody>
          <a:bodyPr/>
          <a:lstStyle/>
          <a:p>
            <a:pPr>
              <a:defRPr/>
            </a:pPr>
            <a:r>
              <a:rPr lang="en-US" altLang="zh-CN" dirty="0" smtClean="0">
                <a:latin typeface="Arial" pitchFamily="34" charset="0"/>
                <a:cs typeface="Arial" pitchFamily="34" charset="0"/>
              </a:rPr>
              <a:t>In order to apply instance level collaborator clustering, we need three things:</a:t>
            </a:r>
          </a:p>
          <a:p>
            <a:pPr>
              <a:defRPr/>
            </a:pPr>
            <a:endParaRPr lang="en-US" altLang="zh-CN" dirty="0" smtClean="0">
              <a:latin typeface="Arial" pitchFamily="34" charset="0"/>
              <a:cs typeface="Arial" pitchFamily="34" charset="0"/>
            </a:endParaRPr>
          </a:p>
          <a:p>
            <a:pPr marL="228600" indent="-228600">
              <a:buFontTx/>
              <a:buAutoNum type="arabicParenBoth"/>
              <a:defRPr/>
            </a:pPr>
            <a:r>
              <a:rPr lang="en-US" altLang="zh-CN" dirty="0" smtClean="0">
                <a:latin typeface="Arial" pitchFamily="34" charset="0"/>
                <a:cs typeface="Arial" pitchFamily="34" charset="0"/>
              </a:rPr>
              <a:t>First we need some internal clustering quality metric purely based on the data property among the instances, rather than external information (and we do not have such external information until the final step of clustering evaluation). The Silhouette coefficient is a good candidate which combines cohesion and separation as described in my proposal.</a:t>
            </a:r>
          </a:p>
          <a:p>
            <a:pPr marL="228600" indent="-228600">
              <a:buFontTx/>
              <a:buAutoNum type="arabicParenBoth"/>
              <a:defRPr/>
            </a:pPr>
            <a:endParaRPr lang="en-US" altLang="zh-CN" dirty="0" smtClean="0">
              <a:latin typeface="Arial" pitchFamily="34" charset="0"/>
              <a:cs typeface="Arial" pitchFamily="34" charset="0"/>
            </a:endParaRPr>
          </a:p>
          <a:p>
            <a:pPr marL="228600" indent="-228600">
              <a:buFontTx/>
              <a:buAutoNum type="arabicParenBoth"/>
              <a:defRPr/>
            </a:pPr>
            <a:r>
              <a:rPr lang="en-US" altLang="zh-CN" dirty="0" smtClean="0">
                <a:latin typeface="Arial" pitchFamily="34" charset="0"/>
                <a:cs typeface="Arial" pitchFamily="34" charset="0"/>
              </a:rPr>
              <a:t>Second, we need some mechanism to populate collaborative instances. For pure clustering problem, since we do not know data distribution, so it is a hard problem. However when we come to specific applications, for example, name entity clustering, each instance is associated with a document, and candidate instance collaborators can be found by retrieving documents that contain the same name.</a:t>
            </a:r>
          </a:p>
          <a:p>
            <a:pPr marL="228600" indent="-228600">
              <a:buFontTx/>
              <a:buAutoNum type="arabicParenBoth"/>
              <a:defRPr/>
            </a:pPr>
            <a:endParaRPr lang="en-US" altLang="zh-CN" dirty="0" smtClean="0">
              <a:latin typeface="Arial" pitchFamily="34" charset="0"/>
              <a:cs typeface="Arial" pitchFamily="34" charset="0"/>
            </a:endParaRPr>
          </a:p>
          <a:p>
            <a:pPr marL="228600" indent="-228600">
              <a:buFontTx/>
              <a:buAutoNum type="arabicParenBoth"/>
              <a:defRPr/>
            </a:pPr>
            <a:r>
              <a:rPr lang="en-US" altLang="zh-CN" dirty="0" smtClean="0">
                <a:latin typeface="Arial" pitchFamily="34" charset="0"/>
                <a:cs typeface="Arial" pitchFamily="34" charset="0"/>
              </a:rPr>
              <a:t>Third, we need some approach to rank collaborative instances, since we hypothesize that higher ranked instances contain more information to help find clustering structure because they probably located around the </a:t>
            </a:r>
            <a:r>
              <a:rPr lang="en-US" altLang="zh-CN" dirty="0" err="1" smtClean="0">
                <a:latin typeface="Arial" pitchFamily="34" charset="0"/>
                <a:cs typeface="Arial" pitchFamily="34" charset="0"/>
              </a:rPr>
              <a:t>centroid</a:t>
            </a:r>
            <a:r>
              <a:rPr lang="en-US" altLang="zh-CN" dirty="0" smtClean="0">
                <a:latin typeface="Arial" pitchFamily="34" charset="0"/>
                <a:cs typeface="Arial" pitchFamily="34" charset="0"/>
              </a:rPr>
              <a:t> of some cluster.</a:t>
            </a:r>
          </a:p>
          <a:p>
            <a:pPr marL="228600" indent="-228600">
              <a:buFontTx/>
              <a:buAutoNum type="arabicParenBoth"/>
              <a:defRPr/>
            </a:pPr>
            <a:endParaRPr lang="en-US" altLang="zh-CN" dirty="0" smtClean="0">
              <a:latin typeface="Arial" pitchFamily="34" charset="0"/>
              <a:cs typeface="Arial" pitchFamily="34" charset="0"/>
            </a:endParaRPr>
          </a:p>
          <a:p>
            <a:pPr marL="228600" indent="-228600">
              <a:defRPr/>
            </a:pPr>
            <a:r>
              <a:rPr lang="en-US" altLang="zh-CN" dirty="0" smtClean="0">
                <a:latin typeface="Arial" pitchFamily="34" charset="0"/>
                <a:cs typeface="Arial" pitchFamily="34" charset="0"/>
              </a:rPr>
              <a:t>Our approach for </a:t>
            </a:r>
            <a:r>
              <a:rPr lang="en-US" altLang="zh-CN" dirty="0" err="1" smtClean="0">
                <a:latin typeface="Arial" pitchFamily="34" charset="0"/>
                <a:cs typeface="Arial" pitchFamily="34" charset="0"/>
              </a:rPr>
              <a:t>MiCC</a:t>
            </a:r>
            <a:r>
              <a:rPr lang="en-US" altLang="zh-CN" dirty="0" smtClean="0">
                <a:latin typeface="Arial" pitchFamily="34" charset="0"/>
                <a:cs typeface="Arial" pitchFamily="34" charset="0"/>
              </a:rPr>
              <a:t> is shown in the figure, actually we also use clustering ensemble here, we first use n </a:t>
            </a:r>
            <a:r>
              <a:rPr lang="en-US" altLang="zh-CN" dirty="0" err="1" smtClean="0">
                <a:latin typeface="Arial" pitchFamily="34" charset="0"/>
                <a:cs typeface="Arial" pitchFamily="34" charset="0"/>
              </a:rPr>
              <a:t>clusterer</a:t>
            </a:r>
            <a:r>
              <a:rPr lang="en-US" altLang="zh-CN" dirty="0" smtClean="0">
                <a:latin typeface="Arial" pitchFamily="34" charset="0"/>
                <a:cs typeface="Arial" pitchFamily="34" charset="0"/>
              </a:rPr>
              <a:t> to produce n </a:t>
            </a:r>
            <a:r>
              <a:rPr lang="en-US" altLang="zh-CN" dirty="0" err="1" smtClean="0">
                <a:latin typeface="Arial" pitchFamily="34" charset="0"/>
                <a:cs typeface="Arial" pitchFamily="34" charset="0"/>
              </a:rPr>
              <a:t>clusterings</a:t>
            </a:r>
            <a:r>
              <a:rPr lang="en-US" altLang="zh-CN" dirty="0" smtClean="0">
                <a:latin typeface="Arial" pitchFamily="34" charset="0"/>
                <a:cs typeface="Arial" pitchFamily="34" charset="0"/>
              </a:rPr>
              <a:t> on the original set of instances. We measure the n </a:t>
            </a:r>
            <a:r>
              <a:rPr lang="en-US" altLang="zh-CN" dirty="0" err="1" smtClean="0">
                <a:latin typeface="Arial" pitchFamily="34" charset="0"/>
                <a:cs typeface="Arial" pitchFamily="34" charset="0"/>
              </a:rPr>
              <a:t>clusterings</a:t>
            </a:r>
            <a:r>
              <a:rPr lang="en-US" altLang="zh-CN" dirty="0" smtClean="0">
                <a:latin typeface="Arial" pitchFamily="34" charset="0"/>
                <a:cs typeface="Arial" pitchFamily="34" charset="0"/>
              </a:rPr>
              <a:t> by the internal clustering quality metric such as Silhouette coefficient. If at least half of the voters consider that the original set of instances can produce somewhat good clustering, then it just quits the algorithm, and then go ahead to normal clustering. If fewer than half of voters consider good clustering structure exist in the original instances, we replenish the instance set by the ranked collaborative instances. The procedure iterates until some good clustering structure can be found or there are no more collaborative instances can be added in.</a:t>
            </a:r>
          </a:p>
          <a:p>
            <a:pPr marL="228600" indent="-228600">
              <a:defRPr/>
            </a:pPr>
            <a:endParaRPr lang="en-US" altLang="zh-CN" dirty="0" smtClean="0">
              <a:latin typeface="Arial" pitchFamily="34" charset="0"/>
              <a:cs typeface="Arial" pitchFamily="34" charset="0"/>
            </a:endParaRPr>
          </a:p>
          <a:p>
            <a:pPr marL="228600" indent="-228600">
              <a:defRPr/>
            </a:pPr>
            <a:r>
              <a:rPr lang="en-US" altLang="zh-CN" dirty="0" smtClean="0">
                <a:latin typeface="Arial" pitchFamily="34" charset="0"/>
                <a:cs typeface="Arial" pitchFamily="34" charset="0"/>
              </a:rPr>
              <a:t>Once we settle down the final set of instances, we can produce a consensus clustering by applying clustering ensemble as will be discussed in the next slide. </a:t>
            </a:r>
          </a:p>
        </p:txBody>
      </p:sp>
      <p:sp>
        <p:nvSpPr>
          <p:cNvPr id="24579" name="灯片编号占位符 3"/>
          <p:cNvSpPr>
            <a:spLocks noGrp="1"/>
          </p:cNvSpPr>
          <p:nvPr>
            <p:ph type="sldNum" sz="quarter" idx="5"/>
          </p:nvPr>
        </p:nvSpPr>
        <p:spPr>
          <a:noFill/>
        </p:spPr>
        <p:txBody>
          <a:bodyPr/>
          <a:lstStyle/>
          <a:p>
            <a:fld id="{FBE4369F-6A13-49D8-819E-CFB5F48AB90E}" type="slidenum">
              <a:rPr lang="en-US" altLang="zh-CN" smtClean="0">
                <a:cs typeface="Arial" charset="0"/>
              </a:rPr>
              <a:pPr/>
              <a:t>5</a:t>
            </a:fld>
            <a:endParaRPr lang="en-US" altLang="zh-CN" smtClean="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幻灯片图像占位符 1"/>
          <p:cNvSpPr>
            <a:spLocks noGrp="1" noRot="1" noChangeAspect="1" noTextEdit="1"/>
          </p:cNvSpPr>
          <p:nvPr>
            <p:ph type="sldImg"/>
          </p:nvPr>
        </p:nvSpPr>
        <p:spPr>
          <a:ln/>
        </p:spPr>
      </p:sp>
      <p:sp>
        <p:nvSpPr>
          <p:cNvPr id="8704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smtClean="0">
                <a:latin typeface="Arial" pitchFamily="34" charset="0"/>
                <a:cs typeface="Arial" pitchFamily="34" charset="0"/>
              </a:rPr>
              <a:t>For clusterer level,</a:t>
            </a:r>
            <a:r>
              <a:rPr lang="en-US" altLang="zh-CN" baseline="0" dirty="0" smtClean="0">
                <a:latin typeface="Arial" pitchFamily="34" charset="0"/>
                <a:cs typeface="Arial" pitchFamily="34" charset="0"/>
              </a:rPr>
              <a:t> there are two major issues involved, one is clustering ensemble, which means we obtain multiple clustering results by diverse </a:t>
            </a:r>
            <a:r>
              <a:rPr lang="en-US" altLang="zh-CN" baseline="0" dirty="0" err="1" smtClean="0">
                <a:latin typeface="Arial" pitchFamily="34" charset="0"/>
                <a:cs typeface="Arial" pitchFamily="34" charset="0"/>
              </a:rPr>
              <a:t>clusteres</a:t>
            </a:r>
            <a:r>
              <a:rPr lang="en-US" altLang="zh-CN" baseline="0" dirty="0" smtClean="0">
                <a:latin typeface="Arial" pitchFamily="34" charset="0"/>
                <a:cs typeface="Arial" pitchFamily="34" charset="0"/>
              </a:rPr>
              <a:t>. In this thesis, we apply the following approaches that can obtain diverse clustering results, first, we can  apply different clustering algorithms, including </a:t>
            </a:r>
            <a:r>
              <a:rPr lang="en-US" altLang="zh-CN" baseline="0" dirty="0" err="1" smtClean="0">
                <a:latin typeface="Arial" pitchFamily="34" charset="0"/>
                <a:cs typeface="Arial" pitchFamily="34" charset="0"/>
              </a:rPr>
              <a:t>Kmeans</a:t>
            </a:r>
            <a:r>
              <a:rPr lang="en-US" altLang="zh-CN" baseline="0" dirty="0" smtClean="0">
                <a:latin typeface="Arial" pitchFamily="34" charset="0"/>
                <a:cs typeface="Arial" pitchFamily="34" charset="0"/>
              </a:rPr>
              <a:t>, three linkage based agglomerative clustering, 6 agglomerative clustering algorithms that optimize the six internal measures respectively, 6 repeated bisection </a:t>
            </a:r>
            <a:r>
              <a:rPr lang="en-US" altLang="zh-CN" baseline="0" dirty="0" err="1" smtClean="0">
                <a:latin typeface="Arial" pitchFamily="34" charset="0"/>
                <a:cs typeface="Arial" pitchFamily="34" charset="0"/>
              </a:rPr>
              <a:t>partitional</a:t>
            </a:r>
            <a:r>
              <a:rPr lang="en-US" altLang="zh-CN" baseline="0" dirty="0" smtClean="0">
                <a:latin typeface="Arial" pitchFamily="34" charset="0"/>
                <a:cs typeface="Arial" pitchFamily="34" charset="0"/>
              </a:rPr>
              <a:t> clustering algorithm which optimize the 6 internal measure, and finally, the 6 direct k-way </a:t>
            </a:r>
            <a:r>
              <a:rPr lang="en-US" altLang="zh-CN" baseline="0" dirty="0" err="1" smtClean="0">
                <a:latin typeface="Arial" pitchFamily="34" charset="0"/>
                <a:cs typeface="Arial" pitchFamily="34" charset="0"/>
              </a:rPr>
              <a:t>partitional</a:t>
            </a:r>
            <a:r>
              <a:rPr lang="en-US" altLang="zh-CN" baseline="0" dirty="0" smtClean="0">
                <a:latin typeface="Arial" pitchFamily="34" charset="0"/>
                <a:cs typeface="Arial" pitchFamily="34" charset="0"/>
              </a:rPr>
              <a:t> clustering algorithms, second we can tune settings of clustering algorithms, in this thesis, we also get some clustering results by changing the initial centroids in </a:t>
            </a:r>
            <a:r>
              <a:rPr lang="en-US" altLang="zh-CN" baseline="0" dirty="0" err="1" smtClean="0">
                <a:latin typeface="Arial" pitchFamily="34" charset="0"/>
                <a:cs typeface="Arial" pitchFamily="34" charset="0"/>
              </a:rPr>
              <a:t>kmeans</a:t>
            </a:r>
            <a:r>
              <a:rPr lang="en-US" altLang="zh-CN" baseline="0" dirty="0" smtClean="0">
                <a:latin typeface="Arial" pitchFamily="34" charset="0"/>
                <a:cs typeface="Arial" pitchFamily="34" charset="0"/>
              </a:rPr>
              <a:t> algorithm. Third, we can apply different similarity or distance function.</a:t>
            </a:r>
          </a:p>
          <a:p>
            <a:endParaRPr lang="en-US" altLang="zh-CN" baseline="0" dirty="0" smtClean="0">
              <a:latin typeface="Arial" pitchFamily="34" charset="0"/>
              <a:cs typeface="Arial" pitchFamily="34" charset="0"/>
            </a:endParaRPr>
          </a:p>
          <a:p>
            <a:r>
              <a:rPr lang="en-US" altLang="zh-CN" baseline="0" dirty="0" smtClean="0">
                <a:latin typeface="Arial" pitchFamily="34" charset="0"/>
                <a:cs typeface="Arial" pitchFamily="34" charset="0"/>
              </a:rPr>
              <a:t>The other issue involved in </a:t>
            </a:r>
            <a:r>
              <a:rPr lang="en-US" altLang="zh-CN" baseline="0" dirty="0" err="1" smtClean="0">
                <a:latin typeface="Arial" pitchFamily="34" charset="0"/>
                <a:cs typeface="Arial" pitchFamily="34" charset="0"/>
              </a:rPr>
              <a:t>MaCC</a:t>
            </a:r>
            <a:r>
              <a:rPr lang="en-US" altLang="zh-CN" baseline="0" dirty="0" smtClean="0">
                <a:latin typeface="Arial" pitchFamily="34" charset="0"/>
                <a:cs typeface="Arial" pitchFamily="34" charset="0"/>
              </a:rPr>
              <a:t> is consensus function which output one single solution based on the multiple clustering results.</a:t>
            </a:r>
            <a:r>
              <a:rPr lang="en-US" altLang="zh-CN" dirty="0" smtClean="0">
                <a:latin typeface="Arial" pitchFamily="34" charset="0"/>
                <a:cs typeface="Arial" pitchFamily="34" charset="0"/>
              </a:rPr>
              <a:t>in this thesis, we applied</a:t>
            </a:r>
            <a:r>
              <a:rPr lang="en-US" altLang="zh-CN" baseline="0" dirty="0" smtClean="0">
                <a:latin typeface="Arial" pitchFamily="34" charset="0"/>
                <a:cs typeface="Arial" pitchFamily="34" charset="0"/>
              </a:rPr>
              <a:t> four approaches, co-association matrix, and three graph based formulation as presented in previous work.</a:t>
            </a:r>
            <a:endParaRPr lang="zh-CN" altLang="en-US" dirty="0" smtClean="0">
              <a:latin typeface="Arial" pitchFamily="34" charset="0"/>
              <a:cs typeface="Arial" pitchFamily="34" charset="0"/>
            </a:endParaRPr>
          </a:p>
        </p:txBody>
      </p:sp>
      <p:sp>
        <p:nvSpPr>
          <p:cNvPr id="8704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hlink"/>
                </a:solidFill>
                <a:latin typeface="Arial" pitchFamily="34" charset="0"/>
              </a:defRPr>
            </a:lvl1pPr>
            <a:lvl2pPr marL="742950" indent="-285750" eaLnBrk="0" hangingPunct="0">
              <a:defRPr sz="2200">
                <a:solidFill>
                  <a:schemeClr val="hlink"/>
                </a:solidFill>
                <a:latin typeface="Arial" pitchFamily="34" charset="0"/>
              </a:defRPr>
            </a:lvl2pPr>
            <a:lvl3pPr marL="1143000" indent="-228600" eaLnBrk="0" hangingPunct="0">
              <a:defRPr sz="2200">
                <a:solidFill>
                  <a:schemeClr val="hlink"/>
                </a:solidFill>
                <a:latin typeface="Arial" pitchFamily="34" charset="0"/>
              </a:defRPr>
            </a:lvl3pPr>
            <a:lvl4pPr marL="1600200" indent="-228600" eaLnBrk="0" hangingPunct="0">
              <a:defRPr sz="2200">
                <a:solidFill>
                  <a:schemeClr val="hlink"/>
                </a:solidFill>
                <a:latin typeface="Arial" pitchFamily="34" charset="0"/>
              </a:defRPr>
            </a:lvl4pPr>
            <a:lvl5pPr marL="2057400" indent="-228600" eaLnBrk="0" hangingPunct="0">
              <a:defRPr sz="2200">
                <a:solidFill>
                  <a:schemeClr val="hlink"/>
                </a:solidFill>
                <a:latin typeface="Arial" pitchFamily="34" charset="0"/>
              </a:defRPr>
            </a:lvl5pPr>
            <a:lvl6pPr marL="2514600" indent="-228600" eaLnBrk="0" fontAlgn="base" hangingPunct="0">
              <a:lnSpc>
                <a:spcPct val="90000"/>
              </a:lnSpc>
              <a:spcBef>
                <a:spcPct val="0"/>
              </a:spcBef>
              <a:spcAft>
                <a:spcPct val="0"/>
              </a:spcAft>
              <a:defRPr sz="2200">
                <a:solidFill>
                  <a:schemeClr val="hlink"/>
                </a:solidFill>
                <a:latin typeface="Arial" pitchFamily="34" charset="0"/>
              </a:defRPr>
            </a:lvl6pPr>
            <a:lvl7pPr marL="2971800" indent="-228600" eaLnBrk="0" fontAlgn="base" hangingPunct="0">
              <a:lnSpc>
                <a:spcPct val="90000"/>
              </a:lnSpc>
              <a:spcBef>
                <a:spcPct val="0"/>
              </a:spcBef>
              <a:spcAft>
                <a:spcPct val="0"/>
              </a:spcAft>
              <a:defRPr sz="2200">
                <a:solidFill>
                  <a:schemeClr val="hlink"/>
                </a:solidFill>
                <a:latin typeface="Arial" pitchFamily="34" charset="0"/>
              </a:defRPr>
            </a:lvl7pPr>
            <a:lvl8pPr marL="3429000" indent="-228600" eaLnBrk="0" fontAlgn="base" hangingPunct="0">
              <a:lnSpc>
                <a:spcPct val="90000"/>
              </a:lnSpc>
              <a:spcBef>
                <a:spcPct val="0"/>
              </a:spcBef>
              <a:spcAft>
                <a:spcPct val="0"/>
              </a:spcAft>
              <a:defRPr sz="2200">
                <a:solidFill>
                  <a:schemeClr val="hlink"/>
                </a:solidFill>
                <a:latin typeface="Arial" pitchFamily="34" charset="0"/>
              </a:defRPr>
            </a:lvl8pPr>
            <a:lvl9pPr marL="3886200" indent="-228600" eaLnBrk="0" fontAlgn="base" hangingPunct="0">
              <a:lnSpc>
                <a:spcPct val="90000"/>
              </a:lnSpc>
              <a:spcBef>
                <a:spcPct val="0"/>
              </a:spcBef>
              <a:spcAft>
                <a:spcPct val="0"/>
              </a:spcAft>
              <a:defRPr sz="2200">
                <a:solidFill>
                  <a:schemeClr val="hlink"/>
                </a:solidFill>
                <a:latin typeface="Arial" pitchFamily="34" charset="0"/>
              </a:defRPr>
            </a:lvl9pPr>
          </a:lstStyle>
          <a:p>
            <a:pPr eaLnBrk="1" hangingPunct="1"/>
            <a:fld id="{7AA611F7-6316-4BB9-871E-AF84AAEAECBA}" type="slidenum">
              <a:rPr lang="en-US" altLang="zh-CN" sz="1200" smtClean="0">
                <a:solidFill>
                  <a:schemeClr val="tx1"/>
                </a:solidFill>
              </a:rPr>
              <a:pPr eaLnBrk="1" hangingPunct="1"/>
              <a:t>6</a:t>
            </a:fld>
            <a:endParaRPr lang="en-US" altLang="zh-CN" sz="1200" smtClean="0">
              <a:solidFill>
                <a:schemeClr val="tx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幻灯片图像占位符 1"/>
          <p:cNvSpPr>
            <a:spLocks noGrp="1" noRot="1" noChangeAspect="1"/>
          </p:cNvSpPr>
          <p:nvPr>
            <p:ph type="sldImg"/>
          </p:nvPr>
        </p:nvSpPr>
        <p:spPr>
          <a:ln/>
        </p:spPr>
      </p:sp>
      <p:sp>
        <p:nvSpPr>
          <p:cNvPr id="28674" name="备注占位符 2"/>
          <p:cNvSpPr>
            <a:spLocks noGrp="1"/>
          </p:cNvSpPr>
          <p:nvPr>
            <p:ph type="body" idx="1"/>
          </p:nvPr>
        </p:nvSpPr>
        <p:spPr>
          <a:noFill/>
          <a:ln/>
        </p:spPr>
        <p:txBody>
          <a:bodyPr/>
          <a:lstStyle/>
          <a:p>
            <a:r>
              <a:rPr lang="en-US" altLang="zh-CN" smtClean="0"/>
              <a:t>Micro-macro collaborative clustering is a natural extension to combine instance level and clusterer level. First we search the best set of collaborative instances, and then apply clusterer level on the expanded set. Finally, we down-scale the clustering result by only looking at the cluster ids of instances in the original dataset.</a:t>
            </a:r>
            <a:endParaRPr lang="zh-CN" altLang="en-US" smtClean="0"/>
          </a:p>
          <a:p>
            <a:endParaRPr lang="zh-CN" altLang="en-US" smtClean="0"/>
          </a:p>
        </p:txBody>
      </p:sp>
      <p:sp>
        <p:nvSpPr>
          <p:cNvPr id="4" name="灯片编号占位符 3"/>
          <p:cNvSpPr>
            <a:spLocks noGrp="1"/>
          </p:cNvSpPr>
          <p:nvPr>
            <p:ph type="sldNum" sz="quarter" idx="5"/>
          </p:nvPr>
        </p:nvSpPr>
        <p:spPr/>
        <p:txBody>
          <a:bodyPr/>
          <a:lstStyle/>
          <a:p>
            <a:pPr>
              <a:defRPr/>
            </a:pPr>
            <a:fld id="{FBF5199E-AA45-41FF-80EF-B13D3EFCD5D0}" type="slidenum">
              <a:rPr lang="en-US" altLang="zh-CN" smtClean="0"/>
              <a:pPr>
                <a:defRPr/>
              </a:pPr>
              <a:t>7</a:t>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Because of the above</a:t>
            </a:r>
            <a:r>
              <a:rPr lang="en-US" altLang="zh-CN" baseline="0" dirty="0" smtClean="0"/>
              <a:t> potential query selection problems, we constructed our own </a:t>
            </a:r>
            <a:r>
              <a:rPr lang="en-US" altLang="zh-CN" baseline="0" dirty="0" err="1" smtClean="0"/>
              <a:t>inhouse</a:t>
            </a:r>
            <a:r>
              <a:rPr lang="en-US" altLang="zh-CN" baseline="0" dirty="0" smtClean="0"/>
              <a:t> dataset in order to investigate whether our proposed clustering scheme can work.</a:t>
            </a:r>
            <a:endParaRPr lang="zh-CN" altLang="en-US" dirty="0"/>
          </a:p>
        </p:txBody>
      </p:sp>
      <p:sp>
        <p:nvSpPr>
          <p:cNvPr id="4" name="灯片编号占位符 3"/>
          <p:cNvSpPr>
            <a:spLocks noGrp="1"/>
          </p:cNvSpPr>
          <p:nvPr>
            <p:ph type="sldNum" sz="quarter" idx="10"/>
          </p:nvPr>
        </p:nvSpPr>
        <p:spPr/>
        <p:txBody>
          <a:bodyPr/>
          <a:lstStyle/>
          <a:p>
            <a:pPr>
              <a:defRPr/>
            </a:pPr>
            <a:fld id="{3D9FA7B6-E595-4F19-80E5-FA2E1C1CC9DE}" type="slidenum">
              <a:rPr lang="en-US" altLang="zh-CN" smtClean="0"/>
              <a:pPr>
                <a:defRPr/>
              </a:pPr>
              <a:t>15</a:t>
            </a:fld>
            <a:endParaRPr lang="en-US" altLang="zh-CN"/>
          </a:p>
        </p:txBody>
      </p:sp>
    </p:spTree>
    <p:extLst>
      <p:ext uri="{BB962C8B-B14F-4D97-AF65-F5344CB8AC3E}">
        <p14:creationId xmlns:p14="http://schemas.microsoft.com/office/powerpoint/2010/main" val="3659154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幻灯片图像占位符 1"/>
          <p:cNvSpPr>
            <a:spLocks noGrp="1" noRot="1" noChangeAspect="1" noTextEdit="1"/>
          </p:cNvSpPr>
          <p:nvPr>
            <p:ph type="sldImg"/>
          </p:nvPr>
        </p:nvSpPr>
        <p:spPr>
          <a:ln/>
        </p:spPr>
      </p:sp>
      <p:sp>
        <p:nvSpPr>
          <p:cNvPr id="84994" name="备注占位符 2"/>
          <p:cNvSpPr>
            <a:spLocks noGrp="1"/>
          </p:cNvSpPr>
          <p:nvPr>
            <p:ph type="body" idx="1"/>
          </p:nvPr>
        </p:nvSpPr>
        <p:spPr>
          <a:noFill/>
          <a:ln/>
        </p:spPr>
        <p:txBody>
          <a:bodyPr/>
          <a:lstStyle/>
          <a:p>
            <a:endParaRPr lang="zh-CN" altLang="en-US" dirty="0" smtClean="0"/>
          </a:p>
        </p:txBody>
      </p:sp>
      <p:sp>
        <p:nvSpPr>
          <p:cNvPr id="84995" name="灯片编号占位符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A7FA5356-351C-4097-9C57-FD82479A0026}" type="slidenum">
              <a:rPr lang="en-US" altLang="zh-CN" sz="1200">
                <a:solidFill>
                  <a:schemeClr val="tx1"/>
                </a:solidFill>
              </a:rPr>
              <a:pPr algn="r"/>
              <a:t>19</a:t>
            </a:fld>
            <a:endParaRPr lang="en-US" altLang="zh-CN" sz="1200">
              <a:solidFill>
                <a:schemeClr val="tx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Line 4"/>
          <p:cNvSpPr>
            <a:spLocks noChangeShapeType="1"/>
          </p:cNvSpPr>
          <p:nvPr/>
        </p:nvSpPr>
        <p:spPr bwMode="auto">
          <a:xfrm flipV="1">
            <a:off x="274638" y="1050925"/>
            <a:ext cx="8594725" cy="0"/>
          </a:xfrm>
          <a:prstGeom prst="line">
            <a:avLst/>
          </a:prstGeom>
          <a:noFill/>
          <a:ln w="9525">
            <a:solidFill>
              <a:schemeClr val="tx1"/>
            </a:solidFill>
            <a:round/>
            <a:headEnd/>
            <a:tailEnd/>
          </a:ln>
          <a:extLst/>
        </p:spPr>
        <p:txBody>
          <a:bodyPr/>
          <a:lstStyle/>
          <a:p>
            <a:pPr>
              <a:lnSpc>
                <a:spcPct val="90000"/>
              </a:lnSpc>
              <a:defRPr/>
            </a:pPr>
            <a:endParaRPr lang="zh-CN" altLang="en-US">
              <a:latin typeface="Arial" pitchFamily="34" charset="0"/>
              <a:cs typeface="+mn-cs"/>
            </a:endParaRPr>
          </a:p>
        </p:txBody>
      </p:sp>
      <p:grpSp>
        <p:nvGrpSpPr>
          <p:cNvPr id="5" name="Group 21"/>
          <p:cNvGrpSpPr>
            <a:grpSpLocks/>
          </p:cNvGrpSpPr>
          <p:nvPr userDrawn="1"/>
        </p:nvGrpSpPr>
        <p:grpSpPr bwMode="auto">
          <a:xfrm>
            <a:off x="274638" y="3665538"/>
            <a:ext cx="8594725" cy="2233612"/>
            <a:chOff x="160" y="2308"/>
            <a:chExt cx="5437" cy="1399"/>
          </a:xfrm>
        </p:grpSpPr>
        <p:sp>
          <p:nvSpPr>
            <p:cNvPr id="6" name="Rectangle 22"/>
            <p:cNvSpPr>
              <a:spLocks noChangeArrowheads="1"/>
            </p:cNvSpPr>
            <p:nvPr/>
          </p:nvSpPr>
          <p:spPr bwMode="auto">
            <a:xfrm>
              <a:off x="160" y="2308"/>
              <a:ext cx="858" cy="288"/>
            </a:xfrm>
            <a:prstGeom prst="rect">
              <a:avLst/>
            </a:prstGeom>
            <a:solidFill>
              <a:srgbClr val="FEFFFE">
                <a:alpha val="49019"/>
              </a:srgbClr>
            </a:solidFill>
            <a:ln>
              <a:noFill/>
            </a:ln>
            <a:extLst/>
          </p:spPr>
          <p:txBody>
            <a:bodyPr wrap="none" anchor="ctr"/>
            <a:lstStyle/>
            <a:p>
              <a:pPr>
                <a:lnSpc>
                  <a:spcPct val="90000"/>
                </a:lnSpc>
                <a:defRPr/>
              </a:pPr>
              <a:endParaRPr lang="zh-CN" altLang="en-US">
                <a:latin typeface="Arial" pitchFamily="34" charset="0"/>
                <a:ea typeface="宋体" pitchFamily="2" charset="-122"/>
                <a:cs typeface="+mn-cs"/>
              </a:endParaRPr>
            </a:p>
          </p:txBody>
        </p:sp>
        <p:sp>
          <p:nvSpPr>
            <p:cNvPr id="7" name="Rectangle 23"/>
            <p:cNvSpPr>
              <a:spLocks noChangeArrowheads="1"/>
            </p:cNvSpPr>
            <p:nvPr/>
          </p:nvSpPr>
          <p:spPr bwMode="auto">
            <a:xfrm>
              <a:off x="160" y="2862"/>
              <a:ext cx="858" cy="289"/>
            </a:xfrm>
            <a:prstGeom prst="rect">
              <a:avLst/>
            </a:prstGeom>
            <a:solidFill>
              <a:srgbClr val="FEFFFE">
                <a:alpha val="49019"/>
              </a:srgbClr>
            </a:solidFill>
            <a:ln>
              <a:noFill/>
            </a:ln>
            <a:extLst/>
          </p:spPr>
          <p:txBody>
            <a:bodyPr wrap="none" anchor="ctr"/>
            <a:lstStyle/>
            <a:p>
              <a:pPr>
                <a:lnSpc>
                  <a:spcPct val="90000"/>
                </a:lnSpc>
                <a:defRPr/>
              </a:pPr>
              <a:endParaRPr lang="zh-CN" altLang="en-US">
                <a:latin typeface="Arial" pitchFamily="34" charset="0"/>
                <a:ea typeface="宋体" pitchFamily="2" charset="-122"/>
                <a:cs typeface="+mn-cs"/>
              </a:endParaRPr>
            </a:p>
          </p:txBody>
        </p:sp>
        <p:sp>
          <p:nvSpPr>
            <p:cNvPr id="8" name="Rectangle 24"/>
            <p:cNvSpPr>
              <a:spLocks noChangeArrowheads="1"/>
            </p:cNvSpPr>
            <p:nvPr/>
          </p:nvSpPr>
          <p:spPr bwMode="auto">
            <a:xfrm>
              <a:off x="160" y="3419"/>
              <a:ext cx="269" cy="288"/>
            </a:xfrm>
            <a:prstGeom prst="rect">
              <a:avLst/>
            </a:prstGeom>
            <a:solidFill>
              <a:srgbClr val="FEFFFE">
                <a:alpha val="49019"/>
              </a:srgbClr>
            </a:solidFill>
            <a:ln>
              <a:noFill/>
            </a:ln>
            <a:extLst/>
          </p:spPr>
          <p:txBody>
            <a:bodyPr wrap="none" anchor="ctr"/>
            <a:lstStyle/>
            <a:p>
              <a:pPr>
                <a:lnSpc>
                  <a:spcPct val="90000"/>
                </a:lnSpc>
                <a:defRPr/>
              </a:pPr>
              <a:endParaRPr lang="zh-CN" altLang="en-US">
                <a:latin typeface="Arial" pitchFamily="34" charset="0"/>
                <a:ea typeface="宋体" pitchFamily="2" charset="-122"/>
                <a:cs typeface="+mn-cs"/>
              </a:endParaRPr>
            </a:p>
          </p:txBody>
        </p:sp>
        <p:sp>
          <p:nvSpPr>
            <p:cNvPr id="9" name="Rectangle 25"/>
            <p:cNvSpPr>
              <a:spLocks noChangeArrowheads="1"/>
            </p:cNvSpPr>
            <p:nvPr/>
          </p:nvSpPr>
          <p:spPr bwMode="auto">
            <a:xfrm>
              <a:off x="4739" y="2308"/>
              <a:ext cx="858" cy="288"/>
            </a:xfrm>
            <a:prstGeom prst="rect">
              <a:avLst/>
            </a:prstGeom>
            <a:solidFill>
              <a:srgbClr val="FEFFFE">
                <a:alpha val="49019"/>
              </a:srgbClr>
            </a:solidFill>
            <a:ln>
              <a:noFill/>
            </a:ln>
            <a:extLst/>
          </p:spPr>
          <p:txBody>
            <a:bodyPr wrap="none" anchor="ctr"/>
            <a:lstStyle/>
            <a:p>
              <a:pPr>
                <a:lnSpc>
                  <a:spcPct val="90000"/>
                </a:lnSpc>
                <a:defRPr/>
              </a:pPr>
              <a:endParaRPr lang="zh-CN" altLang="en-US">
                <a:latin typeface="Arial" pitchFamily="34" charset="0"/>
                <a:ea typeface="宋体" pitchFamily="2" charset="-122"/>
                <a:cs typeface="+mn-cs"/>
              </a:endParaRPr>
            </a:p>
          </p:txBody>
        </p:sp>
        <p:sp>
          <p:nvSpPr>
            <p:cNvPr id="10" name="Rectangle 26"/>
            <p:cNvSpPr>
              <a:spLocks noChangeArrowheads="1"/>
            </p:cNvSpPr>
            <p:nvPr/>
          </p:nvSpPr>
          <p:spPr bwMode="auto">
            <a:xfrm>
              <a:off x="4739" y="2862"/>
              <a:ext cx="858" cy="289"/>
            </a:xfrm>
            <a:prstGeom prst="rect">
              <a:avLst/>
            </a:prstGeom>
            <a:solidFill>
              <a:srgbClr val="FEFFFE">
                <a:alpha val="49019"/>
              </a:srgbClr>
            </a:solidFill>
            <a:ln>
              <a:noFill/>
            </a:ln>
            <a:extLst/>
          </p:spPr>
          <p:txBody>
            <a:bodyPr wrap="none" anchor="ctr"/>
            <a:lstStyle/>
            <a:p>
              <a:pPr>
                <a:lnSpc>
                  <a:spcPct val="90000"/>
                </a:lnSpc>
                <a:defRPr/>
              </a:pPr>
              <a:endParaRPr lang="zh-CN" altLang="en-US">
                <a:latin typeface="Arial" pitchFamily="34" charset="0"/>
                <a:ea typeface="宋体" pitchFamily="2" charset="-122"/>
                <a:cs typeface="+mn-cs"/>
              </a:endParaRPr>
            </a:p>
          </p:txBody>
        </p:sp>
        <p:sp>
          <p:nvSpPr>
            <p:cNvPr id="11" name="Rectangle 27"/>
            <p:cNvSpPr>
              <a:spLocks noChangeArrowheads="1"/>
            </p:cNvSpPr>
            <p:nvPr/>
          </p:nvSpPr>
          <p:spPr bwMode="auto">
            <a:xfrm>
              <a:off x="5328" y="3419"/>
              <a:ext cx="269" cy="288"/>
            </a:xfrm>
            <a:prstGeom prst="rect">
              <a:avLst/>
            </a:prstGeom>
            <a:solidFill>
              <a:srgbClr val="FEFFFE">
                <a:alpha val="49019"/>
              </a:srgbClr>
            </a:solidFill>
            <a:ln>
              <a:noFill/>
            </a:ln>
            <a:extLst/>
          </p:spPr>
          <p:txBody>
            <a:bodyPr wrap="none" anchor="ctr"/>
            <a:lstStyle/>
            <a:p>
              <a:pPr>
                <a:lnSpc>
                  <a:spcPct val="90000"/>
                </a:lnSpc>
                <a:defRPr/>
              </a:pPr>
              <a:endParaRPr lang="zh-CN" altLang="en-US">
                <a:latin typeface="Arial" pitchFamily="34" charset="0"/>
                <a:ea typeface="宋体" pitchFamily="2" charset="-122"/>
                <a:cs typeface="+mn-cs"/>
              </a:endParaRPr>
            </a:p>
          </p:txBody>
        </p:sp>
        <p:sp>
          <p:nvSpPr>
            <p:cNvPr id="12" name="Freeform 28"/>
            <p:cNvSpPr>
              <a:spLocks/>
            </p:cNvSpPr>
            <p:nvPr/>
          </p:nvSpPr>
          <p:spPr bwMode="auto">
            <a:xfrm>
              <a:off x="1305" y="2308"/>
              <a:ext cx="2862" cy="288"/>
            </a:xfrm>
            <a:custGeom>
              <a:avLst/>
              <a:gdLst>
                <a:gd name="T0" fmla="*/ 0 w 2880"/>
                <a:gd name="T1" fmla="*/ 0 h 288"/>
                <a:gd name="T2" fmla="*/ 0 w 2880"/>
                <a:gd name="T3" fmla="*/ 288 h 288"/>
                <a:gd name="T4" fmla="*/ 2808 w 2880"/>
                <a:gd name="T5" fmla="*/ 288 h 288"/>
                <a:gd name="T6" fmla="*/ 2767 w 2880"/>
                <a:gd name="T7" fmla="*/ 256 h 288"/>
                <a:gd name="T8" fmla="*/ 2594 w 2880"/>
                <a:gd name="T9" fmla="*/ 134 h 288"/>
                <a:gd name="T10" fmla="*/ 2370 w 2880"/>
                <a:gd name="T11" fmla="*/ 46 h 288"/>
                <a:gd name="T12" fmla="*/ 2174 w 2880"/>
                <a:gd name="T13" fmla="*/ 10 h 288"/>
                <a:gd name="T14" fmla="*/ 2060 w 2880"/>
                <a:gd name="T15" fmla="*/ 0 h 288"/>
                <a:gd name="T16" fmla="*/ 0 w 2880"/>
                <a:gd name="T17" fmla="*/ 0 h 2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80" h="288">
                  <a:moveTo>
                    <a:pt x="0" y="0"/>
                  </a:moveTo>
                  <a:lnTo>
                    <a:pt x="0" y="288"/>
                  </a:lnTo>
                  <a:lnTo>
                    <a:pt x="2880" y="288"/>
                  </a:lnTo>
                  <a:lnTo>
                    <a:pt x="2838" y="256"/>
                  </a:lnTo>
                  <a:cubicBezTo>
                    <a:pt x="2838" y="256"/>
                    <a:pt x="2728" y="169"/>
                    <a:pt x="2660" y="134"/>
                  </a:cubicBezTo>
                  <a:cubicBezTo>
                    <a:pt x="2592" y="99"/>
                    <a:pt x="2502" y="67"/>
                    <a:pt x="2430" y="46"/>
                  </a:cubicBezTo>
                  <a:cubicBezTo>
                    <a:pt x="2358" y="25"/>
                    <a:pt x="2283" y="18"/>
                    <a:pt x="2230" y="10"/>
                  </a:cubicBezTo>
                  <a:lnTo>
                    <a:pt x="2112" y="0"/>
                  </a:lnTo>
                  <a:lnTo>
                    <a:pt x="0" y="0"/>
                  </a:lnTo>
                  <a:close/>
                </a:path>
              </a:pathLst>
            </a:custGeom>
            <a:solidFill>
              <a:srgbClr val="FEFFFE">
                <a:alpha val="49019"/>
              </a:srgbClr>
            </a:solidFill>
            <a:ln>
              <a:noFill/>
            </a:ln>
            <a:extLst/>
          </p:spPr>
          <p:txBody>
            <a:bodyPr wrap="none" anchor="ctr"/>
            <a:lstStyle/>
            <a:p>
              <a:pPr>
                <a:lnSpc>
                  <a:spcPct val="90000"/>
                </a:lnSpc>
                <a:defRPr/>
              </a:pPr>
              <a:endParaRPr lang="zh-CN" altLang="en-US">
                <a:latin typeface="Arial" pitchFamily="34" charset="0"/>
                <a:cs typeface="+mn-cs"/>
              </a:endParaRPr>
            </a:p>
          </p:txBody>
        </p:sp>
        <p:sp>
          <p:nvSpPr>
            <p:cNvPr id="13" name="Freeform 29"/>
            <p:cNvSpPr>
              <a:spLocks/>
            </p:cNvSpPr>
            <p:nvPr/>
          </p:nvSpPr>
          <p:spPr bwMode="auto">
            <a:xfrm>
              <a:off x="1305" y="2862"/>
              <a:ext cx="3174" cy="291"/>
            </a:xfrm>
            <a:custGeom>
              <a:avLst/>
              <a:gdLst>
                <a:gd name="T0" fmla="*/ 0 w 3194"/>
                <a:gd name="T1" fmla="*/ 0 h 290"/>
                <a:gd name="T2" fmla="*/ 0 w 3194"/>
                <a:gd name="T3" fmla="*/ 292 h 290"/>
                <a:gd name="T4" fmla="*/ 3114 w 3194"/>
                <a:gd name="T5" fmla="*/ 294 h 290"/>
                <a:gd name="T6" fmla="*/ 3108 w 3194"/>
                <a:gd name="T7" fmla="*/ 260 h 290"/>
                <a:gd name="T8" fmla="*/ 3081 w 3194"/>
                <a:gd name="T9" fmla="*/ 150 h 290"/>
                <a:gd name="T10" fmla="*/ 3041 w 3194"/>
                <a:gd name="T11" fmla="*/ 34 h 290"/>
                <a:gd name="T12" fmla="*/ 3026 w 3194"/>
                <a:gd name="T13" fmla="*/ 2 h 290"/>
                <a:gd name="T14" fmla="*/ 0 w 3194"/>
                <a:gd name="T15" fmla="*/ 0 h 29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94" h="290">
                  <a:moveTo>
                    <a:pt x="0" y="0"/>
                  </a:moveTo>
                  <a:lnTo>
                    <a:pt x="0" y="288"/>
                  </a:lnTo>
                  <a:lnTo>
                    <a:pt x="3194" y="290"/>
                  </a:lnTo>
                  <a:lnTo>
                    <a:pt x="3188" y="256"/>
                  </a:lnTo>
                  <a:cubicBezTo>
                    <a:pt x="3182" y="232"/>
                    <a:pt x="3172" y="183"/>
                    <a:pt x="3160" y="146"/>
                  </a:cubicBezTo>
                  <a:cubicBezTo>
                    <a:pt x="3146" y="103"/>
                    <a:pt x="3128" y="58"/>
                    <a:pt x="3118" y="34"/>
                  </a:cubicBezTo>
                  <a:lnTo>
                    <a:pt x="3102" y="2"/>
                  </a:lnTo>
                  <a:lnTo>
                    <a:pt x="0" y="0"/>
                  </a:lnTo>
                  <a:close/>
                </a:path>
              </a:pathLst>
            </a:custGeom>
            <a:solidFill>
              <a:srgbClr val="FEFFFE">
                <a:alpha val="49019"/>
              </a:srgbClr>
            </a:solidFill>
            <a:ln>
              <a:noFill/>
            </a:ln>
            <a:extLst/>
          </p:spPr>
          <p:txBody>
            <a:bodyPr wrap="none" anchor="ctr"/>
            <a:lstStyle/>
            <a:p>
              <a:pPr>
                <a:lnSpc>
                  <a:spcPct val="90000"/>
                </a:lnSpc>
                <a:defRPr/>
              </a:pPr>
              <a:endParaRPr lang="zh-CN" altLang="en-US">
                <a:latin typeface="Arial" pitchFamily="34" charset="0"/>
                <a:cs typeface="+mn-cs"/>
              </a:endParaRPr>
            </a:p>
          </p:txBody>
        </p:sp>
        <p:sp>
          <p:nvSpPr>
            <p:cNvPr id="14" name="Freeform 30"/>
            <p:cNvSpPr>
              <a:spLocks/>
            </p:cNvSpPr>
            <p:nvPr/>
          </p:nvSpPr>
          <p:spPr bwMode="auto">
            <a:xfrm>
              <a:off x="3595" y="3417"/>
              <a:ext cx="935" cy="290"/>
            </a:xfrm>
            <a:custGeom>
              <a:avLst/>
              <a:gdLst>
                <a:gd name="T0" fmla="*/ 0 w 3194"/>
                <a:gd name="T1" fmla="*/ 290 h 290"/>
                <a:gd name="T2" fmla="*/ 0 w 3194"/>
                <a:gd name="T3" fmla="*/ 2 h 290"/>
                <a:gd name="T4" fmla="*/ 23 w 3194"/>
                <a:gd name="T5" fmla="*/ 0 h 290"/>
                <a:gd name="T6" fmla="*/ 23 w 3194"/>
                <a:gd name="T7" fmla="*/ 156 h 290"/>
                <a:gd name="T8" fmla="*/ 22 w 3194"/>
                <a:gd name="T9" fmla="*/ 254 h 290"/>
                <a:gd name="T10" fmla="*/ 22 w 3194"/>
                <a:gd name="T11" fmla="*/ 290 h 290"/>
                <a:gd name="T12" fmla="*/ 0 w 3194"/>
                <a:gd name="T13" fmla="*/ 290 h 2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4" h="290">
                  <a:moveTo>
                    <a:pt x="0" y="290"/>
                  </a:moveTo>
                  <a:lnTo>
                    <a:pt x="0" y="2"/>
                  </a:lnTo>
                  <a:lnTo>
                    <a:pt x="3194" y="0"/>
                  </a:lnTo>
                  <a:lnTo>
                    <a:pt x="3176" y="156"/>
                  </a:lnTo>
                  <a:cubicBezTo>
                    <a:pt x="3169" y="198"/>
                    <a:pt x="3162" y="232"/>
                    <a:pt x="3150" y="254"/>
                  </a:cubicBezTo>
                  <a:lnTo>
                    <a:pt x="3140" y="290"/>
                  </a:lnTo>
                  <a:lnTo>
                    <a:pt x="0" y="290"/>
                  </a:lnTo>
                  <a:close/>
                </a:path>
              </a:pathLst>
            </a:custGeom>
            <a:solidFill>
              <a:srgbClr val="FEFFFE">
                <a:alpha val="49019"/>
              </a:srgbClr>
            </a:solidFill>
            <a:ln>
              <a:noFill/>
            </a:ln>
            <a:extLst/>
          </p:spPr>
          <p:txBody>
            <a:bodyPr wrap="none" anchor="ctr"/>
            <a:lstStyle/>
            <a:p>
              <a:pPr>
                <a:lnSpc>
                  <a:spcPct val="90000"/>
                </a:lnSpc>
                <a:defRPr/>
              </a:pPr>
              <a:endParaRPr lang="zh-CN" altLang="en-US">
                <a:latin typeface="Arial" pitchFamily="34" charset="0"/>
                <a:cs typeface="+mn-cs"/>
              </a:endParaRPr>
            </a:p>
          </p:txBody>
        </p:sp>
        <p:sp>
          <p:nvSpPr>
            <p:cNvPr id="15" name="Rectangle 31"/>
            <p:cNvSpPr>
              <a:spLocks noChangeArrowheads="1"/>
            </p:cNvSpPr>
            <p:nvPr/>
          </p:nvSpPr>
          <p:spPr bwMode="auto">
            <a:xfrm>
              <a:off x="1877" y="3419"/>
              <a:ext cx="858" cy="288"/>
            </a:xfrm>
            <a:prstGeom prst="rect">
              <a:avLst/>
            </a:prstGeom>
            <a:solidFill>
              <a:srgbClr val="FEFFFE">
                <a:alpha val="49019"/>
              </a:srgbClr>
            </a:solidFill>
            <a:ln>
              <a:noFill/>
            </a:ln>
            <a:extLst/>
          </p:spPr>
          <p:txBody>
            <a:bodyPr wrap="none" anchor="ctr"/>
            <a:lstStyle/>
            <a:p>
              <a:pPr>
                <a:lnSpc>
                  <a:spcPct val="90000"/>
                </a:lnSpc>
                <a:defRPr/>
              </a:pPr>
              <a:endParaRPr lang="zh-CN" altLang="en-US">
                <a:latin typeface="Arial" pitchFamily="34" charset="0"/>
                <a:ea typeface="宋体" pitchFamily="2" charset="-122"/>
                <a:cs typeface="+mn-cs"/>
              </a:endParaRPr>
            </a:p>
          </p:txBody>
        </p:sp>
      </p:grpSp>
      <p:sp>
        <p:nvSpPr>
          <p:cNvPr id="68610" name="Rectangle 2"/>
          <p:cNvSpPr>
            <a:spLocks noGrp="1" noChangeArrowheads="1"/>
          </p:cNvSpPr>
          <p:nvPr>
            <p:ph type="ctrTitle"/>
          </p:nvPr>
        </p:nvSpPr>
        <p:spPr>
          <a:xfrm>
            <a:off x="139700" y="2514610"/>
            <a:ext cx="8729663" cy="2011362"/>
          </a:xfrm>
        </p:spPr>
        <p:txBody>
          <a:bodyPr anchor="b"/>
          <a:lstStyle>
            <a:lvl1pPr>
              <a:defRPr sz="3500">
                <a:solidFill>
                  <a:schemeClr val="tx1"/>
                </a:solidFill>
              </a:defRPr>
            </a:lvl1pPr>
          </a:lstStyle>
          <a:p>
            <a:r>
              <a:rPr lang="en-US" altLang="zh-CN" dirty="0"/>
              <a:t>Click to edit Master title style</a:t>
            </a:r>
          </a:p>
        </p:txBody>
      </p:sp>
      <p:sp>
        <p:nvSpPr>
          <p:cNvPr id="68611" name="Rectangle 3"/>
          <p:cNvSpPr>
            <a:spLocks noGrp="1" noChangeArrowheads="1"/>
          </p:cNvSpPr>
          <p:nvPr>
            <p:ph type="subTitle" idx="1"/>
          </p:nvPr>
        </p:nvSpPr>
        <p:spPr>
          <a:xfrm>
            <a:off x="182563" y="528638"/>
            <a:ext cx="7769225" cy="530225"/>
          </a:xfrm>
        </p:spPr>
        <p:txBody>
          <a:bodyPr anchor="b"/>
          <a:lstStyle>
            <a:lvl1pPr marL="0" indent="0">
              <a:buFont typeface="Wingdings" pitchFamily="2" charset="2"/>
              <a:buNone/>
              <a:defRPr sz="1100"/>
            </a:lvl1pPr>
          </a:lstStyle>
          <a:p>
            <a:r>
              <a:rPr lang="en-US" altLang="zh-CN"/>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7"/>
          <p:cNvSpPr>
            <a:spLocks noGrp="1" noChangeArrowheads="1"/>
          </p:cNvSpPr>
          <p:nvPr>
            <p:ph type="sldNum" sz="quarter" idx="10"/>
          </p:nvPr>
        </p:nvSpPr>
        <p:spPr>
          <a:ln/>
        </p:spPr>
        <p:txBody>
          <a:bodyPr/>
          <a:lstStyle>
            <a:lvl1pPr>
              <a:defRPr/>
            </a:lvl1pPr>
          </a:lstStyle>
          <a:p>
            <a:pPr>
              <a:defRPr/>
            </a:pPr>
            <a:fld id="{AFA8F504-90C6-48AE-8BC9-8BCDA18767AB}" type="slidenum">
              <a:rPr lang="en-US" altLang="zh-CN"/>
              <a:pPr>
                <a:defRPr/>
              </a:pPr>
              <a:t>‹#›</a:t>
            </a:fld>
            <a:endParaRPr lang="en-US" altLang="zh-CN"/>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9"/>
          <p:cNvSpPr>
            <a:spLocks noGrp="1" noChangeArrowheads="1"/>
          </p:cNvSpPr>
          <p:nvPr>
            <p:ph type="dt" sz="half" idx="12"/>
          </p:nvPr>
        </p:nvSpPr>
        <p:spPr>
          <a:ln/>
        </p:spPr>
        <p:txBody>
          <a:bodyPr/>
          <a:lstStyle>
            <a:lvl1pPr>
              <a:defRPr/>
            </a:lvl1pPr>
          </a:lstStyle>
          <a:p>
            <a:pPr>
              <a:defRPr/>
            </a:pPr>
            <a:fld id="{6BB5220B-C760-410B-ACEF-CBD0B50A482B}" type="datetime1">
              <a:rPr lang="zh-CN" altLang="en-US"/>
              <a:pPr>
                <a:defRPr/>
              </a:pPr>
              <a:t>2012/11/4</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97663" y="593725"/>
            <a:ext cx="2171700" cy="57610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82563" y="593725"/>
            <a:ext cx="6362700" cy="57610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7"/>
          <p:cNvSpPr>
            <a:spLocks noGrp="1" noChangeArrowheads="1"/>
          </p:cNvSpPr>
          <p:nvPr>
            <p:ph type="sldNum" sz="quarter" idx="10"/>
          </p:nvPr>
        </p:nvSpPr>
        <p:spPr>
          <a:ln/>
        </p:spPr>
        <p:txBody>
          <a:bodyPr/>
          <a:lstStyle>
            <a:lvl1pPr>
              <a:defRPr/>
            </a:lvl1pPr>
          </a:lstStyle>
          <a:p>
            <a:pPr>
              <a:defRPr/>
            </a:pPr>
            <a:fld id="{118D0899-B116-4039-9289-6CD5D204A394}" type="slidenum">
              <a:rPr lang="en-US" altLang="zh-CN"/>
              <a:pPr>
                <a:defRPr/>
              </a:pPr>
              <a:t>‹#›</a:t>
            </a:fld>
            <a:endParaRPr lang="en-US" altLang="zh-CN"/>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9"/>
          <p:cNvSpPr>
            <a:spLocks noGrp="1" noChangeArrowheads="1"/>
          </p:cNvSpPr>
          <p:nvPr>
            <p:ph type="dt" sz="half" idx="12"/>
          </p:nvPr>
        </p:nvSpPr>
        <p:spPr>
          <a:ln/>
        </p:spPr>
        <p:txBody>
          <a:bodyPr/>
          <a:lstStyle>
            <a:lvl1pPr>
              <a:defRPr/>
            </a:lvl1pPr>
          </a:lstStyle>
          <a:p>
            <a:pPr>
              <a:defRPr/>
            </a:pPr>
            <a:fld id="{59F96F6D-5469-4072-967C-EA43C4603FD6}" type="datetime1">
              <a:rPr lang="zh-CN" altLang="en-US"/>
              <a:pPr>
                <a:defRPr/>
              </a:pPr>
              <a:t>2012/11/4</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7"/>
          <p:cNvSpPr>
            <a:spLocks noGrp="1" noChangeArrowheads="1"/>
          </p:cNvSpPr>
          <p:nvPr>
            <p:ph type="sldNum" sz="quarter" idx="10"/>
          </p:nvPr>
        </p:nvSpPr>
        <p:spPr>
          <a:ln/>
        </p:spPr>
        <p:txBody>
          <a:bodyPr/>
          <a:lstStyle>
            <a:lvl1pPr>
              <a:defRPr/>
            </a:lvl1pPr>
          </a:lstStyle>
          <a:p>
            <a:pPr>
              <a:defRPr/>
            </a:pPr>
            <a:fld id="{486320DF-08FB-4D02-9DB1-23FC374AE714}" type="slidenum">
              <a:rPr lang="en-US" altLang="zh-CN"/>
              <a:pPr>
                <a:defRPr/>
              </a:pPr>
              <a:t>‹#›</a:t>
            </a:fld>
            <a:endParaRPr lang="en-US" altLang="zh-CN"/>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9"/>
          <p:cNvSpPr>
            <a:spLocks noGrp="1" noChangeArrowheads="1"/>
          </p:cNvSpPr>
          <p:nvPr>
            <p:ph type="dt" sz="half" idx="12"/>
          </p:nvPr>
        </p:nvSpPr>
        <p:spPr>
          <a:ln/>
        </p:spPr>
        <p:txBody>
          <a:bodyPr/>
          <a:lstStyle>
            <a:lvl1pPr>
              <a:defRPr/>
            </a:lvl1pPr>
          </a:lstStyle>
          <a:p>
            <a:pPr>
              <a:defRPr/>
            </a:pPr>
            <a:fld id="{CE8C4514-791C-4A9F-AA31-7F20FAC0E480}" type="datetime1">
              <a:rPr lang="zh-CN" altLang="en-US"/>
              <a:pPr>
                <a:defRPr/>
              </a:pPr>
              <a:t>2012/11/4</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7"/>
          <p:cNvSpPr>
            <a:spLocks noGrp="1" noChangeArrowheads="1"/>
          </p:cNvSpPr>
          <p:nvPr>
            <p:ph type="sldNum" sz="quarter" idx="10"/>
          </p:nvPr>
        </p:nvSpPr>
        <p:spPr>
          <a:ln/>
        </p:spPr>
        <p:txBody>
          <a:bodyPr/>
          <a:lstStyle>
            <a:lvl1pPr>
              <a:defRPr/>
            </a:lvl1pPr>
          </a:lstStyle>
          <a:p>
            <a:pPr>
              <a:defRPr/>
            </a:pPr>
            <a:fld id="{B4635269-CAC3-47DC-96DE-9EADCAE94BA2}" type="slidenum">
              <a:rPr lang="en-US" altLang="zh-CN"/>
              <a:pPr>
                <a:defRPr/>
              </a:pPr>
              <a:t>‹#›</a:t>
            </a:fld>
            <a:endParaRPr lang="en-US" altLang="zh-CN"/>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9"/>
          <p:cNvSpPr>
            <a:spLocks noGrp="1" noChangeArrowheads="1"/>
          </p:cNvSpPr>
          <p:nvPr>
            <p:ph type="dt" sz="half" idx="12"/>
          </p:nvPr>
        </p:nvSpPr>
        <p:spPr>
          <a:ln/>
        </p:spPr>
        <p:txBody>
          <a:bodyPr/>
          <a:lstStyle>
            <a:lvl1pPr>
              <a:defRPr/>
            </a:lvl1pPr>
          </a:lstStyle>
          <a:p>
            <a:pPr>
              <a:defRPr/>
            </a:pPr>
            <a:fld id="{E328B8AA-A9F5-43B7-99FC-3F4E85016A2F}" type="datetime1">
              <a:rPr lang="zh-CN" altLang="en-US"/>
              <a:pPr>
                <a:defRPr/>
              </a:pPr>
              <a:t>2012/11/4</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82563" y="1874838"/>
            <a:ext cx="4267200" cy="4479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02163" y="1874838"/>
            <a:ext cx="4267200" cy="4479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7"/>
          <p:cNvSpPr>
            <a:spLocks noGrp="1" noChangeArrowheads="1"/>
          </p:cNvSpPr>
          <p:nvPr>
            <p:ph type="sldNum" sz="quarter" idx="10"/>
          </p:nvPr>
        </p:nvSpPr>
        <p:spPr>
          <a:ln/>
        </p:spPr>
        <p:txBody>
          <a:bodyPr/>
          <a:lstStyle>
            <a:lvl1pPr>
              <a:defRPr/>
            </a:lvl1pPr>
          </a:lstStyle>
          <a:p>
            <a:pPr>
              <a:defRPr/>
            </a:pPr>
            <a:fld id="{A218C863-CB97-405A-97BD-376A6209708E}" type="slidenum">
              <a:rPr lang="en-US" altLang="zh-CN"/>
              <a:pPr>
                <a:defRPr/>
              </a:pPr>
              <a:t>‹#›</a:t>
            </a:fld>
            <a:endParaRPr lang="en-US" altLang="zh-CN"/>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9"/>
          <p:cNvSpPr>
            <a:spLocks noGrp="1" noChangeArrowheads="1"/>
          </p:cNvSpPr>
          <p:nvPr>
            <p:ph type="dt" sz="half" idx="12"/>
          </p:nvPr>
        </p:nvSpPr>
        <p:spPr>
          <a:ln/>
        </p:spPr>
        <p:txBody>
          <a:bodyPr/>
          <a:lstStyle>
            <a:lvl1pPr>
              <a:defRPr/>
            </a:lvl1pPr>
          </a:lstStyle>
          <a:p>
            <a:pPr>
              <a:defRPr/>
            </a:pPr>
            <a:fld id="{7A0EFF95-8562-48FB-8B3B-EE1E410B1FDA}" type="datetime1">
              <a:rPr lang="zh-CN" altLang="en-US"/>
              <a:pPr>
                <a:defRPr/>
              </a:pPr>
              <a:t>2012/11/4</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7"/>
          <p:cNvSpPr>
            <a:spLocks noGrp="1" noChangeArrowheads="1"/>
          </p:cNvSpPr>
          <p:nvPr>
            <p:ph type="sldNum" sz="quarter" idx="10"/>
          </p:nvPr>
        </p:nvSpPr>
        <p:spPr>
          <a:ln/>
        </p:spPr>
        <p:txBody>
          <a:bodyPr/>
          <a:lstStyle>
            <a:lvl1pPr>
              <a:defRPr/>
            </a:lvl1pPr>
          </a:lstStyle>
          <a:p>
            <a:pPr>
              <a:defRPr/>
            </a:pPr>
            <a:fld id="{785A96AD-2969-43A3-8283-4AB0BE828747}" type="slidenum">
              <a:rPr lang="en-US" altLang="zh-CN"/>
              <a:pPr>
                <a:defRPr/>
              </a:pPr>
              <a:t>‹#›</a:t>
            </a:fld>
            <a:endParaRPr lang="en-US" altLang="zh-CN"/>
          </a:p>
        </p:txBody>
      </p:sp>
      <p:sp>
        <p:nvSpPr>
          <p:cNvPr id="8" name="Rectangle 8"/>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9"/>
          <p:cNvSpPr>
            <a:spLocks noGrp="1" noChangeArrowheads="1"/>
          </p:cNvSpPr>
          <p:nvPr>
            <p:ph type="dt" sz="half" idx="12"/>
          </p:nvPr>
        </p:nvSpPr>
        <p:spPr>
          <a:ln/>
        </p:spPr>
        <p:txBody>
          <a:bodyPr/>
          <a:lstStyle>
            <a:lvl1pPr>
              <a:defRPr/>
            </a:lvl1pPr>
          </a:lstStyle>
          <a:p>
            <a:pPr>
              <a:defRPr/>
            </a:pPr>
            <a:fld id="{5E8F6369-6886-4DBB-A77E-FB6C10C2E2F8}" type="datetime1">
              <a:rPr lang="zh-CN" altLang="en-US"/>
              <a:pPr>
                <a:defRPr/>
              </a:pPr>
              <a:t>2012/11/4</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7"/>
          <p:cNvSpPr>
            <a:spLocks noGrp="1" noChangeArrowheads="1"/>
          </p:cNvSpPr>
          <p:nvPr>
            <p:ph type="sldNum" sz="quarter" idx="10"/>
          </p:nvPr>
        </p:nvSpPr>
        <p:spPr>
          <a:ln/>
        </p:spPr>
        <p:txBody>
          <a:bodyPr/>
          <a:lstStyle>
            <a:lvl1pPr>
              <a:defRPr/>
            </a:lvl1pPr>
          </a:lstStyle>
          <a:p>
            <a:pPr>
              <a:defRPr/>
            </a:pPr>
            <a:fld id="{2AFD9DCC-AAB2-46E3-9399-D06184A52853}" type="slidenum">
              <a:rPr lang="en-US" altLang="zh-CN"/>
              <a:pPr>
                <a:defRPr/>
              </a:pPr>
              <a:t>‹#›</a:t>
            </a:fld>
            <a:endParaRPr lang="en-US" altLang="zh-CN"/>
          </a:p>
        </p:txBody>
      </p:sp>
      <p:sp>
        <p:nvSpPr>
          <p:cNvPr id="4" name="Rectangle 8"/>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9"/>
          <p:cNvSpPr>
            <a:spLocks noGrp="1" noChangeArrowheads="1"/>
          </p:cNvSpPr>
          <p:nvPr>
            <p:ph type="dt" sz="half" idx="12"/>
          </p:nvPr>
        </p:nvSpPr>
        <p:spPr>
          <a:ln/>
        </p:spPr>
        <p:txBody>
          <a:bodyPr/>
          <a:lstStyle>
            <a:lvl1pPr>
              <a:defRPr/>
            </a:lvl1pPr>
          </a:lstStyle>
          <a:p>
            <a:pPr>
              <a:defRPr/>
            </a:pPr>
            <a:fld id="{572AA10F-9532-4380-929A-11CA2C562F1E}" type="datetime1">
              <a:rPr lang="zh-CN" altLang="en-US"/>
              <a:pPr>
                <a:defRPr/>
              </a:pPr>
              <a:t>2012/11/4</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fld id="{6B318EED-5B2A-4A1A-A8EB-F9073A4A691E}" type="slidenum">
              <a:rPr lang="en-US" altLang="zh-CN"/>
              <a:pPr>
                <a:defRPr/>
              </a:pPr>
              <a:t>‹#›</a:t>
            </a:fld>
            <a:endParaRPr lang="en-US" altLang="zh-CN"/>
          </a:p>
        </p:txBody>
      </p:sp>
      <p:sp>
        <p:nvSpPr>
          <p:cNvPr id="3" name="Rectangle 8"/>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9"/>
          <p:cNvSpPr>
            <a:spLocks noGrp="1" noChangeArrowheads="1"/>
          </p:cNvSpPr>
          <p:nvPr>
            <p:ph type="dt" sz="half" idx="12"/>
          </p:nvPr>
        </p:nvSpPr>
        <p:spPr>
          <a:ln/>
        </p:spPr>
        <p:txBody>
          <a:bodyPr/>
          <a:lstStyle>
            <a:lvl1pPr>
              <a:defRPr/>
            </a:lvl1pPr>
          </a:lstStyle>
          <a:p>
            <a:pPr>
              <a:defRPr/>
            </a:pPr>
            <a:fld id="{67A1D597-DA87-489E-871F-9038DADE2F08}" type="datetime1">
              <a:rPr lang="zh-CN" altLang="en-US"/>
              <a:pPr>
                <a:defRPr/>
              </a:pPr>
              <a:t>2012/11/4</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7"/>
          <p:cNvSpPr>
            <a:spLocks noGrp="1" noChangeArrowheads="1"/>
          </p:cNvSpPr>
          <p:nvPr>
            <p:ph type="sldNum" sz="quarter" idx="10"/>
          </p:nvPr>
        </p:nvSpPr>
        <p:spPr>
          <a:ln/>
        </p:spPr>
        <p:txBody>
          <a:bodyPr/>
          <a:lstStyle>
            <a:lvl1pPr>
              <a:defRPr/>
            </a:lvl1pPr>
          </a:lstStyle>
          <a:p>
            <a:pPr>
              <a:defRPr/>
            </a:pPr>
            <a:fld id="{0A14871C-ED79-4AC6-A45F-DC755B8EE212}" type="slidenum">
              <a:rPr lang="en-US" altLang="zh-CN"/>
              <a:pPr>
                <a:defRPr/>
              </a:pPr>
              <a:t>‹#›</a:t>
            </a:fld>
            <a:endParaRPr lang="en-US" altLang="zh-CN"/>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9"/>
          <p:cNvSpPr>
            <a:spLocks noGrp="1" noChangeArrowheads="1"/>
          </p:cNvSpPr>
          <p:nvPr>
            <p:ph type="dt" sz="half" idx="12"/>
          </p:nvPr>
        </p:nvSpPr>
        <p:spPr>
          <a:ln/>
        </p:spPr>
        <p:txBody>
          <a:bodyPr/>
          <a:lstStyle>
            <a:lvl1pPr>
              <a:defRPr/>
            </a:lvl1pPr>
          </a:lstStyle>
          <a:p>
            <a:pPr>
              <a:defRPr/>
            </a:pPr>
            <a:fld id="{F653BC51-7ABA-459C-907B-D4E42D6B170F}" type="datetime1">
              <a:rPr lang="zh-CN" altLang="en-US"/>
              <a:pPr>
                <a:defRPr/>
              </a:pPr>
              <a:t>2012/11/4</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7"/>
          <p:cNvSpPr>
            <a:spLocks noGrp="1" noChangeArrowheads="1"/>
          </p:cNvSpPr>
          <p:nvPr>
            <p:ph type="sldNum" sz="quarter" idx="10"/>
          </p:nvPr>
        </p:nvSpPr>
        <p:spPr>
          <a:ln/>
        </p:spPr>
        <p:txBody>
          <a:bodyPr/>
          <a:lstStyle>
            <a:lvl1pPr>
              <a:defRPr/>
            </a:lvl1pPr>
          </a:lstStyle>
          <a:p>
            <a:pPr>
              <a:defRPr/>
            </a:pPr>
            <a:fld id="{00868498-1B99-48F3-9847-897E0EA8EBE3}" type="slidenum">
              <a:rPr lang="en-US" altLang="zh-CN"/>
              <a:pPr>
                <a:defRPr/>
              </a:pPr>
              <a:t>‹#›</a:t>
            </a:fld>
            <a:endParaRPr lang="en-US" altLang="zh-CN"/>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9"/>
          <p:cNvSpPr>
            <a:spLocks noGrp="1" noChangeArrowheads="1"/>
          </p:cNvSpPr>
          <p:nvPr>
            <p:ph type="dt" sz="half" idx="12"/>
          </p:nvPr>
        </p:nvSpPr>
        <p:spPr>
          <a:ln/>
        </p:spPr>
        <p:txBody>
          <a:bodyPr/>
          <a:lstStyle>
            <a:lvl1pPr>
              <a:defRPr/>
            </a:lvl1pPr>
          </a:lstStyle>
          <a:p>
            <a:pPr>
              <a:defRPr/>
            </a:pPr>
            <a:fld id="{706ACDF4-DC45-4B8F-815D-E9BEE22847A5}" type="datetime1">
              <a:rPr lang="zh-CN" altLang="en-US"/>
              <a:pPr>
                <a:defRPr/>
              </a:pPr>
              <a:t>2012/11/4</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82563" y="1874838"/>
            <a:ext cx="8686800" cy="4479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p:txBody>
      </p:sp>
      <p:sp>
        <p:nvSpPr>
          <p:cNvPr id="1027" name="Line 4"/>
          <p:cNvSpPr>
            <a:spLocks noChangeShapeType="1"/>
          </p:cNvSpPr>
          <p:nvPr/>
        </p:nvSpPr>
        <p:spPr bwMode="auto">
          <a:xfrm flipV="1">
            <a:off x="274638" y="549275"/>
            <a:ext cx="8594725" cy="0"/>
          </a:xfrm>
          <a:prstGeom prst="line">
            <a:avLst/>
          </a:prstGeom>
          <a:noFill/>
          <a:ln w="9525">
            <a:solidFill>
              <a:schemeClr val="tx1"/>
            </a:solidFill>
            <a:round/>
            <a:headEnd/>
            <a:tailEnd/>
          </a:ln>
          <a:extLst/>
        </p:spPr>
        <p:txBody>
          <a:bodyPr/>
          <a:lstStyle/>
          <a:p>
            <a:pPr>
              <a:lnSpc>
                <a:spcPct val="90000"/>
              </a:lnSpc>
              <a:defRPr/>
            </a:pPr>
            <a:endParaRPr lang="zh-CN" altLang="en-US">
              <a:latin typeface="Arial" pitchFamily="34" charset="0"/>
              <a:cs typeface="+mn-cs"/>
            </a:endParaRPr>
          </a:p>
        </p:txBody>
      </p:sp>
      <p:sp>
        <p:nvSpPr>
          <p:cNvPr id="67591" name="Rectangle 7"/>
          <p:cNvSpPr>
            <a:spLocks noGrp="1" noChangeArrowheads="1"/>
          </p:cNvSpPr>
          <p:nvPr>
            <p:ph type="sldNum" sz="quarter" idx="4"/>
          </p:nvPr>
        </p:nvSpPr>
        <p:spPr bwMode="black">
          <a:xfrm>
            <a:off x="182563" y="6537325"/>
            <a:ext cx="366712" cy="1841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nSpc>
                <a:spcPct val="100000"/>
              </a:lnSpc>
              <a:defRPr sz="800">
                <a:solidFill>
                  <a:schemeClr val="tx1"/>
                </a:solidFill>
                <a:latin typeface="Arial" charset="0"/>
                <a:ea typeface="宋体" pitchFamily="2" charset="-122"/>
                <a:cs typeface="Arial" charset="0"/>
              </a:defRPr>
            </a:lvl1pPr>
          </a:lstStyle>
          <a:p>
            <a:pPr>
              <a:defRPr/>
            </a:pPr>
            <a:fld id="{E1469500-A3F3-408A-80F0-D1AD500A0230}" type="slidenum">
              <a:rPr lang="en-US" altLang="zh-CN"/>
              <a:pPr>
                <a:defRPr/>
              </a:pPr>
              <a:t>‹#›</a:t>
            </a:fld>
            <a:endParaRPr lang="en-US" altLang="zh-CN"/>
          </a:p>
        </p:txBody>
      </p:sp>
      <p:sp>
        <p:nvSpPr>
          <p:cNvPr id="67592" name="Rectangle 8"/>
          <p:cNvSpPr>
            <a:spLocks noGrp="1" noChangeArrowheads="1"/>
          </p:cNvSpPr>
          <p:nvPr>
            <p:ph type="ftr" sz="quarter" idx="3"/>
          </p:nvPr>
        </p:nvSpPr>
        <p:spPr bwMode="auto">
          <a:xfrm>
            <a:off x="1554163" y="6537325"/>
            <a:ext cx="5943600" cy="1841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nSpc>
                <a:spcPct val="100000"/>
              </a:lnSpc>
              <a:defRPr sz="800">
                <a:solidFill>
                  <a:schemeClr val="tx1"/>
                </a:solidFill>
                <a:latin typeface="Arial" charset="0"/>
                <a:ea typeface="宋体" pitchFamily="2" charset="-122"/>
                <a:cs typeface="Arial" charset="0"/>
              </a:defRPr>
            </a:lvl1pPr>
          </a:lstStyle>
          <a:p>
            <a:pPr>
              <a:defRPr/>
            </a:pPr>
            <a:endParaRPr lang="en-US" altLang="zh-CN"/>
          </a:p>
        </p:txBody>
      </p:sp>
      <p:sp>
        <p:nvSpPr>
          <p:cNvPr id="67593" name="Rectangle 9"/>
          <p:cNvSpPr>
            <a:spLocks noGrp="1" noChangeArrowheads="1"/>
          </p:cNvSpPr>
          <p:nvPr>
            <p:ph type="dt" sz="half" idx="2"/>
          </p:nvPr>
        </p:nvSpPr>
        <p:spPr bwMode="auto">
          <a:xfrm>
            <a:off x="549275" y="6537325"/>
            <a:ext cx="1004888" cy="1841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nSpc>
                <a:spcPct val="100000"/>
              </a:lnSpc>
              <a:defRPr sz="800">
                <a:solidFill>
                  <a:schemeClr val="tx1"/>
                </a:solidFill>
                <a:latin typeface="Arial" charset="0"/>
                <a:ea typeface="宋体" pitchFamily="2" charset="-122"/>
                <a:cs typeface="Arial" charset="0"/>
              </a:defRPr>
            </a:lvl1pPr>
          </a:lstStyle>
          <a:p>
            <a:pPr>
              <a:defRPr/>
            </a:pPr>
            <a:fld id="{B2E747F7-9584-45F5-B89A-6FE5E6DCCECD}" type="datetime1">
              <a:rPr lang="zh-CN" altLang="en-US"/>
              <a:pPr>
                <a:defRPr/>
              </a:pPr>
              <a:t>2012/11/4</a:t>
            </a:fld>
            <a:endParaRPr lang="en-US" altLang="zh-CN"/>
          </a:p>
        </p:txBody>
      </p:sp>
      <p:sp>
        <p:nvSpPr>
          <p:cNvPr id="1031" name="Rectangle 13"/>
          <p:cNvSpPr>
            <a:spLocks noGrp="1" noChangeArrowheads="1"/>
          </p:cNvSpPr>
          <p:nvPr>
            <p:ph type="title"/>
          </p:nvPr>
        </p:nvSpPr>
        <p:spPr bwMode="auto">
          <a:xfrm>
            <a:off x="182563" y="593725"/>
            <a:ext cx="8686800" cy="639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title style</a:t>
            </a:r>
          </a:p>
        </p:txBody>
      </p:sp>
      <p:pic>
        <p:nvPicPr>
          <p:cNvPr id="1032" name="Picture 4"/>
          <p:cNvPicPr>
            <a:picLocks noChangeAspect="1" noChangeArrowheads="1"/>
          </p:cNvPicPr>
          <p:nvPr userDrawn="1"/>
        </p:nvPicPr>
        <p:blipFill>
          <a:blip r:embed="rId13"/>
          <a:srcRect/>
          <a:stretch>
            <a:fillRect/>
          </a:stretch>
        </p:blipFill>
        <p:spPr bwMode="auto">
          <a:xfrm>
            <a:off x="8550275" y="46038"/>
            <a:ext cx="465138" cy="5032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4" r:id="rId1"/>
    <p:sldLayoutId id="2147483663" r:id="rId2"/>
    <p:sldLayoutId id="2147483662" r:id="rId3"/>
    <p:sldLayoutId id="2147483661" r:id="rId4"/>
    <p:sldLayoutId id="2147483660" r:id="rId5"/>
    <p:sldLayoutId id="2147483659" r:id="rId6"/>
    <p:sldLayoutId id="2147483658" r:id="rId7"/>
    <p:sldLayoutId id="2147483657" r:id="rId8"/>
    <p:sldLayoutId id="2147483656" r:id="rId9"/>
    <p:sldLayoutId id="2147483655" r:id="rId10"/>
    <p:sldLayoutId id="2147483654" r:id="rId11"/>
  </p:sldLayoutIdLst>
  <p:hf hdr="0" ftr="0" dt="0"/>
  <p:txStyles>
    <p:titleStyle>
      <a:lvl1pPr algn="l" rtl="0" eaLnBrk="0" fontAlgn="base" hangingPunct="0">
        <a:lnSpc>
          <a:spcPct val="90000"/>
        </a:lnSpc>
        <a:spcBef>
          <a:spcPct val="0"/>
        </a:spcBef>
        <a:spcAft>
          <a:spcPct val="0"/>
        </a:spcAft>
        <a:defRPr sz="2200">
          <a:solidFill>
            <a:schemeClr val="hlink"/>
          </a:solidFill>
          <a:latin typeface="+mj-lt"/>
          <a:ea typeface="+mj-ea"/>
          <a:cs typeface="+mj-cs"/>
        </a:defRPr>
      </a:lvl1pPr>
      <a:lvl2pPr algn="l" rtl="0" eaLnBrk="0" fontAlgn="base" hangingPunct="0">
        <a:lnSpc>
          <a:spcPct val="90000"/>
        </a:lnSpc>
        <a:spcBef>
          <a:spcPct val="0"/>
        </a:spcBef>
        <a:spcAft>
          <a:spcPct val="0"/>
        </a:spcAft>
        <a:defRPr sz="2200">
          <a:solidFill>
            <a:schemeClr val="hlink"/>
          </a:solidFill>
          <a:latin typeface="Arial" charset="0"/>
        </a:defRPr>
      </a:lvl2pPr>
      <a:lvl3pPr algn="l" rtl="0" eaLnBrk="0" fontAlgn="base" hangingPunct="0">
        <a:lnSpc>
          <a:spcPct val="90000"/>
        </a:lnSpc>
        <a:spcBef>
          <a:spcPct val="0"/>
        </a:spcBef>
        <a:spcAft>
          <a:spcPct val="0"/>
        </a:spcAft>
        <a:defRPr sz="2200">
          <a:solidFill>
            <a:schemeClr val="hlink"/>
          </a:solidFill>
          <a:latin typeface="Arial" charset="0"/>
        </a:defRPr>
      </a:lvl3pPr>
      <a:lvl4pPr algn="l" rtl="0" eaLnBrk="0" fontAlgn="base" hangingPunct="0">
        <a:lnSpc>
          <a:spcPct val="90000"/>
        </a:lnSpc>
        <a:spcBef>
          <a:spcPct val="0"/>
        </a:spcBef>
        <a:spcAft>
          <a:spcPct val="0"/>
        </a:spcAft>
        <a:defRPr sz="2200">
          <a:solidFill>
            <a:schemeClr val="hlink"/>
          </a:solidFill>
          <a:latin typeface="Arial" charset="0"/>
        </a:defRPr>
      </a:lvl4pPr>
      <a:lvl5pPr algn="l" rtl="0" eaLnBrk="0" fontAlgn="base" hangingPunct="0">
        <a:lnSpc>
          <a:spcPct val="90000"/>
        </a:lnSpc>
        <a:spcBef>
          <a:spcPct val="0"/>
        </a:spcBef>
        <a:spcAft>
          <a:spcPct val="0"/>
        </a:spcAft>
        <a:defRPr sz="2200">
          <a:solidFill>
            <a:schemeClr val="hlink"/>
          </a:solidFill>
          <a:latin typeface="Arial" charset="0"/>
        </a:defRPr>
      </a:lvl5pPr>
      <a:lvl6pPr marL="457200" algn="l" rtl="0" fontAlgn="base">
        <a:lnSpc>
          <a:spcPct val="90000"/>
        </a:lnSpc>
        <a:spcBef>
          <a:spcPct val="0"/>
        </a:spcBef>
        <a:spcAft>
          <a:spcPct val="0"/>
        </a:spcAft>
        <a:defRPr sz="2200">
          <a:solidFill>
            <a:schemeClr val="hlink"/>
          </a:solidFill>
          <a:latin typeface="Arial" charset="0"/>
        </a:defRPr>
      </a:lvl6pPr>
      <a:lvl7pPr marL="914400" algn="l" rtl="0" fontAlgn="base">
        <a:lnSpc>
          <a:spcPct val="90000"/>
        </a:lnSpc>
        <a:spcBef>
          <a:spcPct val="0"/>
        </a:spcBef>
        <a:spcAft>
          <a:spcPct val="0"/>
        </a:spcAft>
        <a:defRPr sz="2200">
          <a:solidFill>
            <a:schemeClr val="hlink"/>
          </a:solidFill>
          <a:latin typeface="Arial" charset="0"/>
        </a:defRPr>
      </a:lvl7pPr>
      <a:lvl8pPr marL="1371600" algn="l" rtl="0" fontAlgn="base">
        <a:lnSpc>
          <a:spcPct val="90000"/>
        </a:lnSpc>
        <a:spcBef>
          <a:spcPct val="0"/>
        </a:spcBef>
        <a:spcAft>
          <a:spcPct val="0"/>
        </a:spcAft>
        <a:defRPr sz="2200">
          <a:solidFill>
            <a:schemeClr val="hlink"/>
          </a:solidFill>
          <a:latin typeface="Arial" charset="0"/>
        </a:defRPr>
      </a:lvl8pPr>
      <a:lvl9pPr marL="1828800" algn="l" rtl="0" fontAlgn="base">
        <a:lnSpc>
          <a:spcPct val="90000"/>
        </a:lnSpc>
        <a:spcBef>
          <a:spcPct val="0"/>
        </a:spcBef>
        <a:spcAft>
          <a:spcPct val="0"/>
        </a:spcAft>
        <a:defRPr sz="2200">
          <a:solidFill>
            <a:schemeClr val="hlink"/>
          </a:solidFill>
          <a:latin typeface="Arial" charset="0"/>
        </a:defRPr>
      </a:lvl9pPr>
    </p:titleStyle>
    <p:bodyStyle>
      <a:lvl1pPr marL="173038" indent="-173038" algn="l" rtl="0" eaLnBrk="0" fontAlgn="base" hangingPunct="0">
        <a:spcBef>
          <a:spcPct val="50000"/>
        </a:spcBef>
        <a:spcAft>
          <a:spcPct val="0"/>
        </a:spcAft>
        <a:buClr>
          <a:schemeClr val="tx1"/>
        </a:buClr>
        <a:buFont typeface="Wingdings" pitchFamily="2" charset="2"/>
        <a:buChar char="§"/>
        <a:defRPr sz="1600">
          <a:solidFill>
            <a:schemeClr val="tx1"/>
          </a:solidFill>
          <a:latin typeface="+mn-lt"/>
          <a:ea typeface="+mn-ea"/>
          <a:cs typeface="+mn-cs"/>
        </a:defRPr>
      </a:lvl1pPr>
      <a:lvl2pPr marL="509588" indent="-163513" algn="l" rtl="0" eaLnBrk="0" fontAlgn="base" hangingPunct="0">
        <a:spcBef>
          <a:spcPct val="0"/>
        </a:spcBef>
        <a:spcAft>
          <a:spcPct val="0"/>
        </a:spcAft>
        <a:buClr>
          <a:schemeClr val="tx1"/>
        </a:buClr>
        <a:buFont typeface="Arial" charset="0"/>
        <a:buChar char="–"/>
        <a:defRPr sz="1600">
          <a:solidFill>
            <a:schemeClr val="tx1"/>
          </a:solidFill>
          <a:latin typeface="+mn-lt"/>
        </a:defRPr>
      </a:lvl2pPr>
      <a:lvl3pPr marL="855663" indent="-173038" algn="l" rtl="0" eaLnBrk="0" fontAlgn="base" hangingPunct="0">
        <a:spcBef>
          <a:spcPct val="0"/>
        </a:spcBef>
        <a:spcAft>
          <a:spcPct val="0"/>
        </a:spcAft>
        <a:buClr>
          <a:schemeClr val="tx1"/>
        </a:buClr>
        <a:buChar char="•"/>
        <a:defRPr sz="1600">
          <a:solidFill>
            <a:schemeClr val="tx1"/>
          </a:solidFill>
          <a:latin typeface="+mn-lt"/>
        </a:defRPr>
      </a:lvl3pPr>
      <a:lvl4pPr marL="1203325" indent="-173038" algn="l" rtl="0" eaLnBrk="0" fontAlgn="base" hangingPunct="0">
        <a:spcBef>
          <a:spcPct val="20000"/>
        </a:spcBef>
        <a:spcAft>
          <a:spcPct val="0"/>
        </a:spcAft>
        <a:buClr>
          <a:schemeClr val="bg1"/>
        </a:buClr>
        <a:defRPr sz="1600">
          <a:solidFill>
            <a:schemeClr val="bg1"/>
          </a:solidFill>
          <a:latin typeface="+mn-lt"/>
        </a:defRPr>
      </a:lvl4pPr>
      <a:lvl5pPr marL="1539875" indent="-163513" algn="l" rtl="0" eaLnBrk="0" fontAlgn="base" hangingPunct="0">
        <a:spcBef>
          <a:spcPct val="20000"/>
        </a:spcBef>
        <a:spcAft>
          <a:spcPct val="0"/>
        </a:spcAft>
        <a:buClr>
          <a:schemeClr val="bg1"/>
        </a:buClr>
        <a:buChar char="»"/>
        <a:defRPr sz="1600">
          <a:solidFill>
            <a:schemeClr val="bg1"/>
          </a:solidFill>
          <a:latin typeface="+mn-lt"/>
        </a:defRPr>
      </a:lvl5pPr>
      <a:lvl6pPr marL="1997075" indent="-163513" algn="l" rtl="0" fontAlgn="base">
        <a:spcBef>
          <a:spcPct val="20000"/>
        </a:spcBef>
        <a:spcAft>
          <a:spcPct val="0"/>
        </a:spcAft>
        <a:buClr>
          <a:schemeClr val="bg1"/>
        </a:buClr>
        <a:buChar char="»"/>
        <a:defRPr sz="1600">
          <a:solidFill>
            <a:schemeClr val="bg1"/>
          </a:solidFill>
          <a:latin typeface="+mn-lt"/>
        </a:defRPr>
      </a:lvl6pPr>
      <a:lvl7pPr marL="2454275" indent="-163513" algn="l" rtl="0" fontAlgn="base">
        <a:spcBef>
          <a:spcPct val="20000"/>
        </a:spcBef>
        <a:spcAft>
          <a:spcPct val="0"/>
        </a:spcAft>
        <a:buClr>
          <a:schemeClr val="bg1"/>
        </a:buClr>
        <a:buChar char="»"/>
        <a:defRPr sz="1600">
          <a:solidFill>
            <a:schemeClr val="bg1"/>
          </a:solidFill>
          <a:latin typeface="+mn-lt"/>
        </a:defRPr>
      </a:lvl7pPr>
      <a:lvl8pPr marL="2911475" indent="-163513" algn="l" rtl="0" fontAlgn="base">
        <a:spcBef>
          <a:spcPct val="20000"/>
        </a:spcBef>
        <a:spcAft>
          <a:spcPct val="0"/>
        </a:spcAft>
        <a:buClr>
          <a:schemeClr val="bg1"/>
        </a:buClr>
        <a:buChar char="»"/>
        <a:defRPr sz="1600">
          <a:solidFill>
            <a:schemeClr val="bg1"/>
          </a:solidFill>
          <a:latin typeface="+mn-lt"/>
        </a:defRPr>
      </a:lvl8pPr>
      <a:lvl9pPr marL="3368675" indent="-163513" algn="l" rtl="0" fontAlgn="base">
        <a:spcBef>
          <a:spcPct val="20000"/>
        </a:spcBef>
        <a:spcAft>
          <a:spcPct val="0"/>
        </a:spcAft>
        <a:buClr>
          <a:schemeClr val="bg1"/>
        </a:buClr>
        <a:buChar char="»"/>
        <a:defRPr sz="1600">
          <a:solidFill>
            <a:schemeClr val="bg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xml"/><Relationship Id="rId5" Type="http://schemas.openxmlformats.org/officeDocument/2006/relationships/chart" Target="../charts/chart5.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17.wmf"/><Relationship Id="rId13" Type="http://schemas.openxmlformats.org/officeDocument/2006/relationships/image" Target="../media/image19.e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package" Target="../embeddings/Microsoft_Word___1.docx"/><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6.wmf"/><Relationship Id="rId11" Type="http://schemas.openxmlformats.org/officeDocument/2006/relationships/image" Target="../media/image21.png"/><Relationship Id="rId5" Type="http://schemas.openxmlformats.org/officeDocument/2006/relationships/oleObject" Target="../embeddings/oleObject2.bin"/><Relationship Id="rId15" Type="http://schemas.openxmlformats.org/officeDocument/2006/relationships/image" Target="../media/image20.emf"/><Relationship Id="rId10" Type="http://schemas.openxmlformats.org/officeDocument/2006/relationships/image" Target="../media/image18.wmf"/><Relationship Id="rId4" Type="http://schemas.openxmlformats.org/officeDocument/2006/relationships/image" Target="../media/image15.wmf"/><Relationship Id="rId9" Type="http://schemas.openxmlformats.org/officeDocument/2006/relationships/oleObject" Target="../embeddings/oleObject4.bin"/><Relationship Id="rId14" Type="http://schemas.openxmlformats.org/officeDocument/2006/relationships/package" Target="../embeddings/Microsoft_Word___2.docx"/></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3.png"/><Relationship Id="rId5" Type="http://schemas.openxmlformats.org/officeDocument/2006/relationships/image" Target="../media/image21.wmf"/><Relationship Id="rId4" Type="http://schemas.openxmlformats.org/officeDocument/2006/relationships/oleObject" Target="../embeddings/oleObject5.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30.wmf"/><Relationship Id="rId18" Type="http://schemas.openxmlformats.org/officeDocument/2006/relationships/oleObject" Target="../embeddings/oleObject13.bin"/><Relationship Id="rId26" Type="http://schemas.openxmlformats.org/officeDocument/2006/relationships/oleObject" Target="../embeddings/oleObject17.bin"/><Relationship Id="rId3" Type="http://schemas.openxmlformats.org/officeDocument/2006/relationships/chart" Target="../charts/chart6.xml"/><Relationship Id="rId21" Type="http://schemas.openxmlformats.org/officeDocument/2006/relationships/image" Target="../media/image34.wmf"/><Relationship Id="rId7" Type="http://schemas.openxmlformats.org/officeDocument/2006/relationships/image" Target="../media/image27.wmf"/><Relationship Id="rId12" Type="http://schemas.openxmlformats.org/officeDocument/2006/relationships/oleObject" Target="../embeddings/oleObject10.bin"/><Relationship Id="rId17" Type="http://schemas.openxmlformats.org/officeDocument/2006/relationships/image" Target="../media/image32.wmf"/><Relationship Id="rId25" Type="http://schemas.openxmlformats.org/officeDocument/2006/relationships/image" Target="../media/image36.wmf"/><Relationship Id="rId33" Type="http://schemas.openxmlformats.org/officeDocument/2006/relationships/image" Target="../media/image40.wmf"/><Relationship Id="rId2" Type="http://schemas.openxmlformats.org/officeDocument/2006/relationships/slideLayout" Target="../slideLayouts/slideLayout7.xml"/><Relationship Id="rId16" Type="http://schemas.openxmlformats.org/officeDocument/2006/relationships/oleObject" Target="../embeddings/oleObject12.bin"/><Relationship Id="rId20" Type="http://schemas.openxmlformats.org/officeDocument/2006/relationships/oleObject" Target="../embeddings/oleObject14.bin"/><Relationship Id="rId29" Type="http://schemas.openxmlformats.org/officeDocument/2006/relationships/image" Target="../media/image38.wmf"/><Relationship Id="rId1" Type="http://schemas.openxmlformats.org/officeDocument/2006/relationships/vmlDrawing" Target="../drawings/vmlDrawing3.vml"/><Relationship Id="rId6" Type="http://schemas.openxmlformats.org/officeDocument/2006/relationships/oleObject" Target="../embeddings/oleObject7.bin"/><Relationship Id="rId11" Type="http://schemas.openxmlformats.org/officeDocument/2006/relationships/image" Target="../media/image29.wmf"/><Relationship Id="rId24" Type="http://schemas.openxmlformats.org/officeDocument/2006/relationships/oleObject" Target="../embeddings/oleObject16.bin"/><Relationship Id="rId32" Type="http://schemas.openxmlformats.org/officeDocument/2006/relationships/oleObject" Target="../embeddings/oleObject20.bin"/><Relationship Id="rId5" Type="http://schemas.openxmlformats.org/officeDocument/2006/relationships/image" Target="../media/image26.wmf"/><Relationship Id="rId15" Type="http://schemas.openxmlformats.org/officeDocument/2006/relationships/image" Target="../media/image31.wmf"/><Relationship Id="rId23" Type="http://schemas.openxmlformats.org/officeDocument/2006/relationships/image" Target="../media/image35.wmf"/><Relationship Id="rId28" Type="http://schemas.openxmlformats.org/officeDocument/2006/relationships/oleObject" Target="../embeddings/oleObject18.bin"/><Relationship Id="rId10" Type="http://schemas.openxmlformats.org/officeDocument/2006/relationships/oleObject" Target="../embeddings/oleObject9.bin"/><Relationship Id="rId19" Type="http://schemas.openxmlformats.org/officeDocument/2006/relationships/image" Target="../media/image33.wmf"/><Relationship Id="rId31" Type="http://schemas.openxmlformats.org/officeDocument/2006/relationships/image" Target="../media/image39.wmf"/><Relationship Id="rId4" Type="http://schemas.openxmlformats.org/officeDocument/2006/relationships/oleObject" Target="../embeddings/oleObject6.bin"/><Relationship Id="rId9" Type="http://schemas.openxmlformats.org/officeDocument/2006/relationships/image" Target="../media/image28.wmf"/><Relationship Id="rId14" Type="http://schemas.openxmlformats.org/officeDocument/2006/relationships/oleObject" Target="../embeddings/oleObject11.bin"/><Relationship Id="rId22" Type="http://schemas.openxmlformats.org/officeDocument/2006/relationships/oleObject" Target="../embeddings/oleObject15.bin"/><Relationship Id="rId27" Type="http://schemas.openxmlformats.org/officeDocument/2006/relationships/image" Target="../media/image37.wmf"/><Relationship Id="rId30" Type="http://schemas.openxmlformats.org/officeDocument/2006/relationships/oleObject" Target="../embeddings/oleObject19.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chart" Target="../charts/chart9.xml"/><Relationship Id="rId4" Type="http://schemas.openxmlformats.org/officeDocument/2006/relationships/diagramLayout" Target="../diagrams/layout1.xml"/><Relationship Id="rId9" Type="http://schemas.openxmlformats.org/officeDocument/2006/relationships/chart" Target="../charts/chart8.xml"/></Relationships>
</file>

<file path=ppt/slides/_rels/slide2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24.xml.rels><?xml version="1.0" encoding="UTF-8" standalone="yes"?>
<Relationships xmlns="http://schemas.openxmlformats.org/package/2006/relationships"><Relationship Id="rId3" Type="http://schemas.openxmlformats.org/officeDocument/2006/relationships/hyperlink" Target="http://upload.wikimedia.org/wikipedia/en/a/ae/New_York_Rangers.svg" TargetMode="External"/><Relationship Id="rId2" Type="http://schemas.openxmlformats.org/officeDocument/2006/relationships/image" Target="../media/image42.jpeg"/><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image" Target="../media/image30.wmf"/><Relationship Id="rId18" Type="http://schemas.openxmlformats.org/officeDocument/2006/relationships/oleObject" Target="../embeddings/oleObject28.bin"/><Relationship Id="rId26" Type="http://schemas.openxmlformats.org/officeDocument/2006/relationships/oleObject" Target="../embeddings/oleObject32.bin"/><Relationship Id="rId3" Type="http://schemas.openxmlformats.org/officeDocument/2006/relationships/chart" Target="../charts/chart13.xml"/><Relationship Id="rId21" Type="http://schemas.openxmlformats.org/officeDocument/2006/relationships/image" Target="../media/image34.wmf"/><Relationship Id="rId7" Type="http://schemas.openxmlformats.org/officeDocument/2006/relationships/image" Target="../media/image27.wmf"/><Relationship Id="rId12" Type="http://schemas.openxmlformats.org/officeDocument/2006/relationships/oleObject" Target="../embeddings/oleObject25.bin"/><Relationship Id="rId17" Type="http://schemas.openxmlformats.org/officeDocument/2006/relationships/image" Target="../media/image32.wmf"/><Relationship Id="rId25" Type="http://schemas.openxmlformats.org/officeDocument/2006/relationships/image" Target="../media/image36.wmf"/><Relationship Id="rId33" Type="http://schemas.openxmlformats.org/officeDocument/2006/relationships/image" Target="../media/image40.wmf"/><Relationship Id="rId2" Type="http://schemas.openxmlformats.org/officeDocument/2006/relationships/slideLayout" Target="../slideLayouts/slideLayout7.xml"/><Relationship Id="rId16" Type="http://schemas.openxmlformats.org/officeDocument/2006/relationships/oleObject" Target="../embeddings/oleObject27.bin"/><Relationship Id="rId20" Type="http://schemas.openxmlformats.org/officeDocument/2006/relationships/oleObject" Target="../embeddings/oleObject29.bin"/><Relationship Id="rId29" Type="http://schemas.openxmlformats.org/officeDocument/2006/relationships/image" Target="../media/image38.wmf"/><Relationship Id="rId1" Type="http://schemas.openxmlformats.org/officeDocument/2006/relationships/vmlDrawing" Target="../drawings/vmlDrawing4.vml"/><Relationship Id="rId6" Type="http://schemas.openxmlformats.org/officeDocument/2006/relationships/oleObject" Target="../embeddings/oleObject22.bin"/><Relationship Id="rId11" Type="http://schemas.openxmlformats.org/officeDocument/2006/relationships/image" Target="../media/image29.wmf"/><Relationship Id="rId24" Type="http://schemas.openxmlformats.org/officeDocument/2006/relationships/oleObject" Target="../embeddings/oleObject31.bin"/><Relationship Id="rId32" Type="http://schemas.openxmlformats.org/officeDocument/2006/relationships/oleObject" Target="../embeddings/oleObject35.bin"/><Relationship Id="rId5" Type="http://schemas.openxmlformats.org/officeDocument/2006/relationships/image" Target="../media/image26.wmf"/><Relationship Id="rId15" Type="http://schemas.openxmlformats.org/officeDocument/2006/relationships/image" Target="../media/image31.wmf"/><Relationship Id="rId23" Type="http://schemas.openxmlformats.org/officeDocument/2006/relationships/image" Target="../media/image35.wmf"/><Relationship Id="rId28" Type="http://schemas.openxmlformats.org/officeDocument/2006/relationships/oleObject" Target="../embeddings/oleObject33.bin"/><Relationship Id="rId10" Type="http://schemas.openxmlformats.org/officeDocument/2006/relationships/oleObject" Target="../embeddings/oleObject24.bin"/><Relationship Id="rId19" Type="http://schemas.openxmlformats.org/officeDocument/2006/relationships/image" Target="../media/image33.wmf"/><Relationship Id="rId31" Type="http://schemas.openxmlformats.org/officeDocument/2006/relationships/image" Target="../media/image39.wmf"/><Relationship Id="rId4" Type="http://schemas.openxmlformats.org/officeDocument/2006/relationships/oleObject" Target="../embeddings/oleObject21.bin"/><Relationship Id="rId9" Type="http://schemas.openxmlformats.org/officeDocument/2006/relationships/image" Target="../media/image28.wmf"/><Relationship Id="rId14" Type="http://schemas.openxmlformats.org/officeDocument/2006/relationships/oleObject" Target="../embeddings/oleObject26.bin"/><Relationship Id="rId22" Type="http://schemas.openxmlformats.org/officeDocument/2006/relationships/oleObject" Target="../embeddings/oleObject30.bin"/><Relationship Id="rId27" Type="http://schemas.openxmlformats.org/officeDocument/2006/relationships/image" Target="../media/image37.wmf"/><Relationship Id="rId30" Type="http://schemas.openxmlformats.org/officeDocument/2006/relationships/oleObject" Target="../embeddings/oleObject34.bin"/></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6"/>
          <p:cNvPicPr>
            <a:picLocks noChangeAspect="1" noChangeArrowheads="1"/>
          </p:cNvPicPr>
          <p:nvPr/>
        </p:nvPicPr>
        <p:blipFill>
          <a:blip r:embed="rId3"/>
          <a:srcRect/>
          <a:stretch>
            <a:fillRect/>
          </a:stretch>
        </p:blipFill>
        <p:spPr bwMode="auto">
          <a:xfrm>
            <a:off x="395288" y="260350"/>
            <a:ext cx="1512887" cy="769938"/>
          </a:xfrm>
          <a:prstGeom prst="rect">
            <a:avLst/>
          </a:prstGeom>
          <a:noFill/>
          <a:ln w="9525" algn="ctr">
            <a:noFill/>
            <a:miter lim="800000"/>
            <a:headEnd/>
            <a:tailEnd/>
          </a:ln>
        </p:spPr>
      </p:pic>
      <p:pic>
        <p:nvPicPr>
          <p:cNvPr id="15362" name="Picture 2"/>
          <p:cNvPicPr>
            <a:picLocks noChangeAspect="1" noChangeArrowheads="1"/>
          </p:cNvPicPr>
          <p:nvPr/>
        </p:nvPicPr>
        <p:blipFill>
          <a:blip r:embed="rId4"/>
          <a:srcRect/>
          <a:stretch>
            <a:fillRect/>
          </a:stretch>
        </p:blipFill>
        <p:spPr bwMode="auto">
          <a:xfrm>
            <a:off x="7772400" y="228600"/>
            <a:ext cx="819150" cy="819150"/>
          </a:xfrm>
          <a:prstGeom prst="rect">
            <a:avLst/>
          </a:prstGeom>
          <a:noFill/>
          <a:ln w="9525">
            <a:noFill/>
            <a:miter lim="800000"/>
            <a:headEnd/>
            <a:tailEnd/>
          </a:ln>
        </p:spPr>
      </p:pic>
      <p:sp>
        <p:nvSpPr>
          <p:cNvPr id="15363" name="Rectangle 2"/>
          <p:cNvSpPr>
            <a:spLocks noChangeArrowheads="1"/>
          </p:cNvSpPr>
          <p:nvPr/>
        </p:nvSpPr>
        <p:spPr bwMode="auto">
          <a:xfrm>
            <a:off x="-88901" y="1600220"/>
            <a:ext cx="9324975" cy="1752600"/>
          </a:xfrm>
          <a:prstGeom prst="rect">
            <a:avLst/>
          </a:prstGeom>
          <a:noFill/>
          <a:ln w="9525">
            <a:noFill/>
            <a:miter lim="800000"/>
            <a:headEnd/>
            <a:tailEnd/>
          </a:ln>
        </p:spPr>
        <p:txBody>
          <a:bodyPr anchor="ctr"/>
          <a:lstStyle/>
          <a:p>
            <a:pPr algn="ctr">
              <a:spcBef>
                <a:spcPts val="600"/>
              </a:spcBef>
            </a:pPr>
            <a:r>
              <a:rPr lang="en-US" altLang="zh-CN" sz="3000" b="1" dirty="0">
                <a:solidFill>
                  <a:srgbClr val="009900"/>
                </a:solidFill>
                <a:ea typeface="宋体" pitchFamily="2" charset="-122"/>
              </a:rPr>
              <a:t>Collaborative Clustering for Entity </a:t>
            </a:r>
            <a:r>
              <a:rPr lang="en-US" altLang="zh-CN" sz="3000" b="1" dirty="0" smtClean="0">
                <a:solidFill>
                  <a:srgbClr val="009900"/>
                </a:solidFill>
                <a:ea typeface="宋体" pitchFamily="2" charset="-122"/>
              </a:rPr>
              <a:t>Clustering</a:t>
            </a:r>
            <a:endParaRPr lang="en-US" altLang="zh-CN" sz="3000" b="1" dirty="0">
              <a:solidFill>
                <a:srgbClr val="009900"/>
              </a:solidFill>
              <a:ea typeface="宋体" pitchFamily="2" charset="-122"/>
            </a:endParaRPr>
          </a:p>
        </p:txBody>
      </p:sp>
      <p:sp>
        <p:nvSpPr>
          <p:cNvPr id="15364" name="副标题 12"/>
          <p:cNvSpPr>
            <a:spLocks/>
          </p:cNvSpPr>
          <p:nvPr/>
        </p:nvSpPr>
        <p:spPr bwMode="auto">
          <a:xfrm>
            <a:off x="395288" y="3043238"/>
            <a:ext cx="8429625" cy="2160587"/>
          </a:xfrm>
          <a:prstGeom prst="rect">
            <a:avLst/>
          </a:prstGeom>
          <a:noFill/>
          <a:ln w="9525">
            <a:noFill/>
            <a:miter lim="800000"/>
            <a:headEnd/>
            <a:tailEnd/>
          </a:ln>
        </p:spPr>
        <p:txBody>
          <a:bodyPr/>
          <a:lstStyle/>
          <a:p>
            <a:pPr algn="ctr">
              <a:lnSpc>
                <a:spcPct val="80000"/>
              </a:lnSpc>
              <a:spcBef>
                <a:spcPct val="20000"/>
              </a:spcBef>
              <a:buClr>
                <a:schemeClr val="accent1"/>
              </a:buClr>
              <a:buSzPct val="65000"/>
              <a:buFont typeface="Wingdings" pitchFamily="2" charset="2"/>
              <a:buNone/>
            </a:pPr>
            <a:endParaRPr lang="en-US" altLang="zh-CN" sz="1100" dirty="0">
              <a:solidFill>
                <a:schemeClr val="tx1"/>
              </a:solidFill>
              <a:ea typeface="宋体" pitchFamily="2" charset="-122"/>
            </a:endParaRPr>
          </a:p>
          <a:p>
            <a:pPr algn="ctr">
              <a:lnSpc>
                <a:spcPct val="80000"/>
              </a:lnSpc>
              <a:spcBef>
                <a:spcPct val="20000"/>
              </a:spcBef>
              <a:buClr>
                <a:schemeClr val="accent1"/>
              </a:buClr>
              <a:buSzPct val="65000"/>
              <a:buFont typeface="Wingdings" pitchFamily="2" charset="2"/>
              <a:buNone/>
            </a:pPr>
            <a:endParaRPr lang="en-US" altLang="zh-CN" sz="2100" dirty="0">
              <a:solidFill>
                <a:schemeClr val="tx1"/>
              </a:solidFill>
              <a:ea typeface="宋体" pitchFamily="2" charset="-122"/>
            </a:endParaRPr>
          </a:p>
          <a:p>
            <a:pPr algn="ctr">
              <a:lnSpc>
                <a:spcPct val="80000"/>
              </a:lnSpc>
              <a:spcBef>
                <a:spcPct val="20000"/>
              </a:spcBef>
              <a:buClr>
                <a:schemeClr val="accent1"/>
              </a:buClr>
              <a:buSzPct val="65000"/>
              <a:buFont typeface="Wingdings" pitchFamily="2" charset="2"/>
              <a:buNone/>
            </a:pPr>
            <a:r>
              <a:rPr lang="en-US" altLang="zh-CN" sz="2100" dirty="0" err="1">
                <a:solidFill>
                  <a:schemeClr val="tx1"/>
                </a:solidFill>
                <a:ea typeface="宋体" pitchFamily="2" charset="-122"/>
              </a:rPr>
              <a:t>Zheng</a:t>
            </a:r>
            <a:r>
              <a:rPr lang="en-US" altLang="zh-CN" sz="2100" dirty="0">
                <a:solidFill>
                  <a:schemeClr val="tx1"/>
                </a:solidFill>
                <a:ea typeface="宋体" pitchFamily="2" charset="-122"/>
              </a:rPr>
              <a:t> Chen and </a:t>
            </a:r>
            <a:r>
              <a:rPr lang="en-US" altLang="zh-CN" sz="2100" dirty="0" err="1">
                <a:solidFill>
                  <a:schemeClr val="tx1"/>
                </a:solidFill>
                <a:ea typeface="宋体" pitchFamily="2" charset="-122"/>
              </a:rPr>
              <a:t>Heng</a:t>
            </a:r>
            <a:r>
              <a:rPr lang="en-US" altLang="zh-CN" sz="2100" dirty="0">
                <a:solidFill>
                  <a:schemeClr val="tx1"/>
                </a:solidFill>
                <a:ea typeface="宋体" pitchFamily="2" charset="-122"/>
              </a:rPr>
              <a:t> </a:t>
            </a:r>
            <a:r>
              <a:rPr lang="en-US" altLang="zh-CN" sz="2100" dirty="0" err="1">
                <a:solidFill>
                  <a:schemeClr val="tx1"/>
                </a:solidFill>
                <a:ea typeface="宋体" pitchFamily="2" charset="-122"/>
              </a:rPr>
              <a:t>Ji</a:t>
            </a:r>
            <a:endParaRPr lang="en-US" altLang="zh-CN" sz="2100" dirty="0">
              <a:solidFill>
                <a:schemeClr val="tx1"/>
              </a:solidFill>
              <a:ea typeface="宋体" pitchFamily="2" charset="-122"/>
            </a:endParaRPr>
          </a:p>
          <a:p>
            <a:pPr algn="ctr">
              <a:spcBef>
                <a:spcPct val="20000"/>
              </a:spcBef>
              <a:buClr>
                <a:schemeClr val="accent1"/>
              </a:buClr>
              <a:buSzPct val="65000"/>
              <a:buFont typeface="Wingdings" pitchFamily="2" charset="2"/>
              <a:buNone/>
            </a:pPr>
            <a:endParaRPr lang="en-US" altLang="zh-TW" sz="1900" dirty="0">
              <a:solidFill>
                <a:schemeClr val="tx1"/>
              </a:solidFill>
              <a:ea typeface="PMingLiU" pitchFamily="18" charset="-120"/>
            </a:endParaRPr>
          </a:p>
          <a:p>
            <a:pPr algn="ctr">
              <a:lnSpc>
                <a:spcPct val="80000"/>
              </a:lnSpc>
              <a:spcBef>
                <a:spcPct val="20000"/>
              </a:spcBef>
              <a:buClr>
                <a:schemeClr val="accent1"/>
              </a:buClr>
              <a:buSzPct val="65000"/>
              <a:buFont typeface="Wingdings" pitchFamily="2" charset="2"/>
              <a:buNone/>
            </a:pPr>
            <a:r>
              <a:rPr lang="en-US" altLang="zh-CN" sz="1700" dirty="0">
                <a:solidFill>
                  <a:schemeClr val="tx1"/>
                </a:solidFill>
                <a:ea typeface="宋体" pitchFamily="2" charset="-122"/>
              </a:rPr>
              <a:t>Computer Science Department and Linguistics Department</a:t>
            </a:r>
            <a:br>
              <a:rPr lang="en-US" altLang="zh-CN" sz="1700" dirty="0">
                <a:solidFill>
                  <a:schemeClr val="tx1"/>
                </a:solidFill>
                <a:ea typeface="宋体" pitchFamily="2" charset="-122"/>
              </a:rPr>
            </a:br>
            <a:r>
              <a:rPr lang="en-US" altLang="zh-CN" sz="1700" dirty="0">
                <a:solidFill>
                  <a:schemeClr val="tx1"/>
                </a:solidFill>
                <a:ea typeface="宋体" pitchFamily="2" charset="-122"/>
              </a:rPr>
              <a:t>Queens College and Graduate Center</a:t>
            </a:r>
          </a:p>
          <a:p>
            <a:pPr algn="ctr">
              <a:lnSpc>
                <a:spcPct val="80000"/>
              </a:lnSpc>
              <a:spcBef>
                <a:spcPct val="20000"/>
              </a:spcBef>
              <a:buClr>
                <a:schemeClr val="accent1"/>
              </a:buClr>
              <a:buSzPct val="65000"/>
              <a:buFont typeface="Wingdings" pitchFamily="2" charset="2"/>
              <a:buNone/>
            </a:pPr>
            <a:r>
              <a:rPr lang="en-US" altLang="zh-CN" sz="1700" dirty="0">
                <a:solidFill>
                  <a:schemeClr val="tx1"/>
                </a:solidFill>
                <a:ea typeface="宋体" pitchFamily="2" charset="-122"/>
              </a:rPr>
              <a:t>City University of New York</a:t>
            </a:r>
            <a:r>
              <a:rPr lang="en-US" altLang="zh-CN" sz="1900" dirty="0">
                <a:solidFill>
                  <a:schemeClr val="tx1"/>
                </a:solidFill>
                <a:ea typeface="宋体" pitchFamily="2" charset="-122"/>
              </a:rPr>
              <a:t> </a:t>
            </a:r>
          </a:p>
          <a:p>
            <a:pPr algn="ctr">
              <a:lnSpc>
                <a:spcPct val="80000"/>
              </a:lnSpc>
              <a:spcBef>
                <a:spcPct val="20000"/>
              </a:spcBef>
              <a:buClr>
                <a:schemeClr val="accent1"/>
              </a:buClr>
              <a:buSzPct val="65000"/>
              <a:buFont typeface="Wingdings" pitchFamily="2" charset="2"/>
              <a:buNone/>
            </a:pPr>
            <a:endParaRPr lang="en-US" altLang="zh-CN" sz="1700" dirty="0">
              <a:solidFill>
                <a:schemeClr val="tx1"/>
              </a:solidFill>
              <a:ea typeface="宋体" pitchFamily="2" charset="-122"/>
            </a:endParaRPr>
          </a:p>
          <a:p>
            <a:pPr algn="ctr">
              <a:lnSpc>
                <a:spcPct val="80000"/>
              </a:lnSpc>
              <a:spcBef>
                <a:spcPct val="20000"/>
              </a:spcBef>
              <a:buClr>
                <a:schemeClr val="accent1"/>
              </a:buClr>
              <a:buSzPct val="65000"/>
              <a:buFont typeface="Wingdings" pitchFamily="2" charset="2"/>
              <a:buNone/>
            </a:pPr>
            <a:r>
              <a:rPr lang="en-US" altLang="zh-CN" sz="1700" dirty="0">
                <a:solidFill>
                  <a:schemeClr val="tx1"/>
                </a:solidFill>
                <a:ea typeface="宋体" pitchFamily="2" charset="-122"/>
              </a:rPr>
              <a:t>November 5, 2012</a:t>
            </a:r>
            <a:endParaRPr lang="en-US" altLang="zh-TW" sz="1500" dirty="0">
              <a:solidFill>
                <a:schemeClr val="tx1"/>
              </a:solidFill>
              <a:ea typeface="PMingLiU" pitchFamily="18" charset="-12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fld id="{6B318EED-5B2A-4A1A-A8EB-F9073A4A691E}" type="slidenum">
              <a:rPr lang="en-US" altLang="zh-CN" smtClean="0"/>
              <a:pPr>
                <a:defRPr/>
              </a:pPr>
              <a:t>10</a:t>
            </a:fld>
            <a:endParaRPr lang="en-US" altLang="zh-CN"/>
          </a:p>
        </p:txBody>
      </p:sp>
      <p:pic>
        <p:nvPicPr>
          <p:cNvPr id="1085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374" y="1578469"/>
            <a:ext cx="2066925" cy="307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bwMode="auto">
          <a:xfrm>
            <a:off x="2632299" y="1578469"/>
            <a:ext cx="6603090" cy="553998"/>
          </a:xfrm>
          <a:prstGeom prst="rect">
            <a:avLst/>
          </a:prstGeom>
          <a:noFill/>
          <a:ln w="9525">
            <a:noFill/>
            <a:miter lim="800000"/>
            <a:headEnd/>
            <a:tailEnd/>
          </a:ln>
        </p:spPr>
        <p:txBody>
          <a:bodyPr wrap="none" rtlCol="0">
            <a:spAutoFit/>
          </a:bodyPr>
          <a:lstStyle/>
          <a:p>
            <a:r>
              <a:rPr lang="en-US" altLang="zh-CN" sz="3000" dirty="0" smtClean="0">
                <a:solidFill>
                  <a:schemeClr val="tx1"/>
                </a:solidFill>
                <a:latin typeface="Comic Sans MS" pitchFamily="66" charset="0"/>
              </a:rPr>
              <a:t>with our fancy clustering approach</a:t>
            </a:r>
            <a:r>
              <a:rPr lang="en-US" altLang="zh-CN" sz="3000" dirty="0" smtClean="0">
                <a:solidFill>
                  <a:srgbClr val="C00000"/>
                </a:solidFill>
              </a:rPr>
              <a:t>?</a:t>
            </a:r>
            <a:endParaRPr lang="zh-CN" altLang="en-US" sz="3000" dirty="0" smtClean="0">
              <a:solidFill>
                <a:srgbClr val="C00000"/>
              </a:solidFill>
            </a:endParaRPr>
          </a:p>
        </p:txBody>
      </p:sp>
    </p:spTree>
    <p:extLst>
      <p:ext uri="{BB962C8B-B14F-4D97-AF65-F5344CB8AC3E}">
        <p14:creationId xmlns:p14="http://schemas.microsoft.com/office/powerpoint/2010/main" val="39124433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灯片编号占位符 3"/>
          <p:cNvSpPr txBox="1">
            <a:spLocks noGrp="1"/>
          </p:cNvSpPr>
          <p:nvPr/>
        </p:nvSpPr>
        <p:spPr bwMode="black">
          <a:xfrm>
            <a:off x="182563" y="6537325"/>
            <a:ext cx="366712" cy="184150"/>
          </a:xfrm>
          <a:prstGeom prst="rect">
            <a:avLst/>
          </a:prstGeom>
          <a:noFill/>
          <a:ln w="9525">
            <a:noFill/>
            <a:miter lim="800000"/>
            <a:headEnd/>
            <a:tailEnd/>
          </a:ln>
        </p:spPr>
        <p:txBody>
          <a:bodyPr lIns="92075" tIns="46038" rIns="92075" bIns="46038"/>
          <a:lstStyle/>
          <a:p>
            <a:fld id="{D07385D0-3398-4A47-8F29-B43C5602A96E}" type="slidenum">
              <a:rPr lang="en-US" altLang="zh-CN" sz="800">
                <a:solidFill>
                  <a:schemeClr val="tx1"/>
                </a:solidFill>
                <a:ea typeface="宋体" pitchFamily="2" charset="-122"/>
              </a:rPr>
              <a:pPr/>
              <a:t>11</a:t>
            </a:fld>
            <a:endParaRPr lang="en-US" altLang="zh-CN" sz="800">
              <a:solidFill>
                <a:schemeClr val="tx1"/>
              </a:solidFill>
              <a:ea typeface="宋体" pitchFamily="2" charset="-122"/>
            </a:endParaRPr>
          </a:p>
        </p:txBody>
      </p:sp>
      <p:sp>
        <p:nvSpPr>
          <p:cNvPr id="29698" name="Rectangle 2"/>
          <p:cNvSpPr txBox="1">
            <a:spLocks noChangeArrowheads="1"/>
          </p:cNvSpPr>
          <p:nvPr/>
        </p:nvSpPr>
        <p:spPr bwMode="auto">
          <a:xfrm>
            <a:off x="0" y="0"/>
            <a:ext cx="9144000" cy="914400"/>
          </a:xfrm>
          <a:prstGeom prst="rect">
            <a:avLst/>
          </a:prstGeom>
          <a:noFill/>
          <a:ln w="9525">
            <a:noFill/>
            <a:miter lim="800000"/>
            <a:headEnd/>
            <a:tailEnd/>
          </a:ln>
        </p:spPr>
        <p:txBody>
          <a:bodyPr/>
          <a:lstStyle/>
          <a:p>
            <a:pPr>
              <a:lnSpc>
                <a:spcPct val="90000"/>
              </a:lnSpc>
            </a:pPr>
            <a:r>
              <a:rPr lang="en-US" altLang="zh-CN" sz="3000">
                <a:solidFill>
                  <a:schemeClr val="accent1"/>
                </a:solidFill>
                <a:ea typeface="宋体" pitchFamily="2" charset="-122"/>
              </a:rPr>
              <a:t>Discussions of KBP Query Selection: Ambiguity</a:t>
            </a:r>
          </a:p>
        </p:txBody>
      </p:sp>
      <p:sp>
        <p:nvSpPr>
          <p:cNvPr id="29699" name="TextBox 1"/>
          <p:cNvSpPr txBox="1">
            <a:spLocks noChangeArrowheads="1"/>
          </p:cNvSpPr>
          <p:nvPr/>
        </p:nvSpPr>
        <p:spPr bwMode="auto">
          <a:xfrm>
            <a:off x="152400" y="696913"/>
            <a:ext cx="9178925" cy="400050"/>
          </a:xfrm>
          <a:prstGeom prst="rect">
            <a:avLst/>
          </a:prstGeom>
          <a:noFill/>
          <a:ln w="9525">
            <a:noFill/>
            <a:miter lim="800000"/>
            <a:headEnd/>
            <a:tailEnd/>
          </a:ln>
        </p:spPr>
        <p:txBody>
          <a:bodyPr wrap="none">
            <a:spAutoFit/>
          </a:bodyPr>
          <a:lstStyle/>
          <a:p>
            <a:r>
              <a:rPr lang="en-US" altLang="zh-CN" sz="2000">
                <a:solidFill>
                  <a:srgbClr val="C00000"/>
                </a:solidFill>
                <a:ea typeface="宋体" pitchFamily="2" charset="-122"/>
              </a:rPr>
              <a:t>ambiguous</a:t>
            </a:r>
            <a:r>
              <a:rPr lang="en-US" altLang="zh-CN" sz="2000">
                <a:solidFill>
                  <a:schemeClr val="tx1"/>
                </a:solidFill>
                <a:ea typeface="宋体" pitchFamily="2" charset="-122"/>
              </a:rPr>
              <a:t>: a name is ambiguous if it can refer to more than one entity (cluster)</a:t>
            </a:r>
            <a:endParaRPr lang="zh-CN" altLang="en-US" sz="2000">
              <a:solidFill>
                <a:schemeClr val="tx1"/>
              </a:solidFill>
              <a:ea typeface="宋体" pitchFamily="2" charset="-122"/>
            </a:endParaRPr>
          </a:p>
        </p:txBody>
      </p:sp>
      <p:sp>
        <p:nvSpPr>
          <p:cNvPr id="10" name="内容占位符 2"/>
          <p:cNvSpPr txBox="1">
            <a:spLocks/>
          </p:cNvSpPr>
          <p:nvPr/>
        </p:nvSpPr>
        <p:spPr bwMode="auto">
          <a:xfrm>
            <a:off x="-30163" y="1981200"/>
            <a:ext cx="9361488" cy="4481513"/>
          </a:xfrm>
          <a:prstGeom prst="rect">
            <a:avLst/>
          </a:prstGeom>
          <a:noFill/>
          <a:ln w="9525">
            <a:noFill/>
            <a:miter lim="800000"/>
            <a:headEnd/>
            <a:tailEnd/>
          </a:ln>
        </p:spPr>
        <p:txBody>
          <a:bodyPr/>
          <a:lstStyle/>
          <a:p>
            <a:pPr marL="173038" indent="-173038">
              <a:spcBef>
                <a:spcPts val="500"/>
              </a:spcBef>
              <a:buClr>
                <a:srgbClr val="00B050"/>
              </a:buClr>
              <a:buFont typeface="Wingdings" pitchFamily="2" charset="2"/>
              <a:buChar char="§"/>
              <a:defRPr/>
            </a:pPr>
            <a:r>
              <a:rPr lang="en-US" altLang="zh-CN" sz="2400" dirty="0">
                <a:solidFill>
                  <a:srgbClr val="00B050"/>
                </a:solidFill>
              </a:rPr>
              <a:t>Major sources of ambiguity:</a:t>
            </a:r>
            <a:endParaRPr lang="en-US" altLang="zh-CN" kern="0" dirty="0">
              <a:solidFill>
                <a:srgbClr val="00B050"/>
              </a:solidFill>
              <a:latin typeface="+mn-lt"/>
              <a:ea typeface="宋体" pitchFamily="2" charset="-122"/>
            </a:endParaRPr>
          </a:p>
          <a:p>
            <a:pPr marL="630238" lvl="1" indent="-173038">
              <a:spcBef>
                <a:spcPts val="500"/>
              </a:spcBef>
              <a:buClr>
                <a:srgbClr val="00B050"/>
              </a:buClr>
              <a:buFont typeface="Wingdings" pitchFamily="2" charset="2"/>
              <a:buChar char="§"/>
              <a:defRPr/>
            </a:pPr>
            <a:r>
              <a:rPr lang="en-US" altLang="zh-CN" sz="2400" dirty="0">
                <a:solidFill>
                  <a:schemeClr val="tx1"/>
                </a:solidFill>
                <a:ea typeface="宋体" pitchFamily="2" charset="-122"/>
              </a:rPr>
              <a:t>Person name: using last name as query </a:t>
            </a:r>
          </a:p>
          <a:p>
            <a:pPr lvl="1">
              <a:spcBef>
                <a:spcPts val="500"/>
              </a:spcBef>
              <a:buClr>
                <a:srgbClr val="00B050"/>
              </a:buClr>
              <a:defRPr/>
            </a:pPr>
            <a:r>
              <a:rPr lang="en-US" altLang="zh-CN" sz="1800" i="1" dirty="0">
                <a:solidFill>
                  <a:schemeClr val="tx1"/>
                </a:solidFill>
                <a:ea typeface="宋体" pitchFamily="2" charset="-122"/>
              </a:rPr>
              <a:t>District Attorney Mitch Morrissey announced …that </a:t>
            </a:r>
            <a:r>
              <a:rPr lang="en-US" altLang="zh-CN" sz="1800" b="1" i="1" dirty="0">
                <a:solidFill>
                  <a:srgbClr val="009900"/>
                </a:solidFill>
                <a:ea typeface="宋体" pitchFamily="2" charset="-122"/>
              </a:rPr>
              <a:t>Willie Clark</a:t>
            </a:r>
            <a:r>
              <a:rPr lang="en-US" altLang="zh-CN" sz="1800" i="1" dirty="0">
                <a:solidFill>
                  <a:schemeClr val="tx1"/>
                </a:solidFill>
                <a:ea typeface="宋体" pitchFamily="2" charset="-122"/>
              </a:rPr>
              <a:t> faces 39 counts …</a:t>
            </a:r>
          </a:p>
          <a:p>
            <a:pPr lvl="1">
              <a:spcBef>
                <a:spcPts val="500"/>
              </a:spcBef>
              <a:buClr>
                <a:srgbClr val="00B050"/>
              </a:buClr>
              <a:defRPr/>
            </a:pPr>
            <a:r>
              <a:rPr lang="en-US" altLang="zh-CN" sz="1800" i="1" dirty="0">
                <a:solidFill>
                  <a:schemeClr val="tx1"/>
                </a:solidFill>
                <a:ea typeface="宋体" pitchFamily="2" charset="-122"/>
              </a:rPr>
              <a:t>"figure out what kicks off asthma symptoms," says </a:t>
            </a:r>
            <a:r>
              <a:rPr lang="en-US" altLang="zh-CN" sz="1800" b="1" i="1" dirty="0">
                <a:solidFill>
                  <a:srgbClr val="009900"/>
                </a:solidFill>
                <a:ea typeface="宋体" pitchFamily="2" charset="-122"/>
              </a:rPr>
              <a:t>Noreen Clark</a:t>
            </a:r>
            <a:endParaRPr lang="en-US" altLang="zh-CN" sz="2400" dirty="0">
              <a:solidFill>
                <a:schemeClr val="tx1"/>
              </a:solidFill>
              <a:ea typeface="宋体" pitchFamily="2" charset="-122"/>
            </a:endParaRPr>
          </a:p>
          <a:p>
            <a:pPr marL="630238" lvl="1" indent="-173038">
              <a:spcBef>
                <a:spcPts val="500"/>
              </a:spcBef>
              <a:buClr>
                <a:srgbClr val="00B050"/>
              </a:buClr>
              <a:buFont typeface="Wingdings" pitchFamily="2" charset="2"/>
              <a:buChar char="§"/>
              <a:defRPr/>
            </a:pPr>
            <a:r>
              <a:rPr lang="en-US" altLang="zh-CN" sz="2400" dirty="0">
                <a:solidFill>
                  <a:schemeClr val="tx1"/>
                </a:solidFill>
                <a:ea typeface="宋体" pitchFamily="2" charset="-122"/>
              </a:rPr>
              <a:t>Organization name: using acronym as query</a:t>
            </a:r>
          </a:p>
          <a:p>
            <a:pPr lvl="1">
              <a:spcBef>
                <a:spcPts val="500"/>
              </a:spcBef>
              <a:buClr>
                <a:srgbClr val="00B050"/>
              </a:buClr>
              <a:defRPr/>
            </a:pPr>
            <a:r>
              <a:rPr lang="en-US" altLang="zh-CN" sz="1800" i="1" dirty="0">
                <a:solidFill>
                  <a:schemeClr val="tx1"/>
                </a:solidFill>
                <a:ea typeface="宋体" pitchFamily="2" charset="-122"/>
              </a:rPr>
              <a:t>…alliance </a:t>
            </a:r>
            <a:r>
              <a:rPr lang="en-US" altLang="zh-CN" sz="1800" b="1" i="1" dirty="0" err="1">
                <a:solidFill>
                  <a:srgbClr val="009900"/>
                </a:solidFill>
                <a:ea typeface="宋体" pitchFamily="2" charset="-122"/>
              </a:rPr>
              <a:t>Muttahida</a:t>
            </a:r>
            <a:r>
              <a:rPr lang="en-US" altLang="zh-CN" sz="1800" b="1" i="1" dirty="0">
                <a:solidFill>
                  <a:srgbClr val="009900"/>
                </a:solidFill>
                <a:ea typeface="宋体" pitchFamily="2" charset="-122"/>
              </a:rPr>
              <a:t> </a:t>
            </a:r>
            <a:r>
              <a:rPr lang="en-US" altLang="zh-CN" sz="1800" b="1" i="1" dirty="0" err="1">
                <a:solidFill>
                  <a:srgbClr val="009900"/>
                </a:solidFill>
                <a:ea typeface="宋体" pitchFamily="2" charset="-122"/>
              </a:rPr>
              <a:t>Majlis</a:t>
            </a:r>
            <a:r>
              <a:rPr lang="en-US" altLang="zh-CN" sz="1800" b="1" i="1" dirty="0">
                <a:solidFill>
                  <a:srgbClr val="009900"/>
                </a:solidFill>
                <a:ea typeface="宋体" pitchFamily="2" charset="-122"/>
              </a:rPr>
              <a:t>-e-</a:t>
            </a:r>
            <a:r>
              <a:rPr lang="en-US" altLang="zh-CN" sz="1800" b="1" i="1" dirty="0" err="1">
                <a:solidFill>
                  <a:srgbClr val="009900"/>
                </a:solidFill>
                <a:ea typeface="宋体" pitchFamily="2" charset="-122"/>
              </a:rPr>
              <a:t>Amal</a:t>
            </a:r>
            <a:r>
              <a:rPr lang="en-US" altLang="zh-CN" sz="1800" b="1" i="1" dirty="0">
                <a:solidFill>
                  <a:srgbClr val="009900"/>
                </a:solidFill>
                <a:ea typeface="宋体" pitchFamily="2" charset="-122"/>
              </a:rPr>
              <a:t> (MMA)</a:t>
            </a:r>
            <a:r>
              <a:rPr lang="en-US" altLang="zh-CN" sz="1800" i="1" dirty="0">
                <a:solidFill>
                  <a:schemeClr val="tx1"/>
                </a:solidFill>
                <a:ea typeface="宋体" pitchFamily="2" charset="-122"/>
              </a:rPr>
              <a:t> for …in the northwest city of Peshawar</a:t>
            </a:r>
          </a:p>
          <a:p>
            <a:pPr lvl="1">
              <a:spcBef>
                <a:spcPts val="500"/>
              </a:spcBef>
              <a:buClr>
                <a:srgbClr val="00B050"/>
              </a:buClr>
              <a:defRPr/>
            </a:pPr>
            <a:r>
              <a:rPr lang="en-US" altLang="zh-CN" sz="1800" i="1" dirty="0">
                <a:solidFill>
                  <a:schemeClr val="tx1"/>
                </a:solidFill>
                <a:ea typeface="宋体" pitchFamily="2" charset="-122"/>
              </a:rPr>
              <a:t>the </a:t>
            </a:r>
            <a:r>
              <a:rPr lang="en-US" altLang="zh-CN" sz="1800" b="1" i="1" dirty="0">
                <a:solidFill>
                  <a:srgbClr val="009900"/>
                </a:solidFill>
                <a:ea typeface="宋体" pitchFamily="2" charset="-122"/>
              </a:rPr>
              <a:t>Myanmar Medical Association (MMA)</a:t>
            </a:r>
            <a:r>
              <a:rPr lang="en-US" altLang="zh-CN" sz="1800" i="1" dirty="0">
                <a:solidFill>
                  <a:schemeClr val="tx1"/>
                </a:solidFill>
                <a:ea typeface="宋体" pitchFamily="2" charset="-122"/>
              </a:rPr>
              <a:t> has appealed to…</a:t>
            </a:r>
          </a:p>
          <a:p>
            <a:pPr marL="630238" lvl="1" indent="-173038">
              <a:spcBef>
                <a:spcPts val="500"/>
              </a:spcBef>
              <a:buClr>
                <a:srgbClr val="00B050"/>
              </a:buClr>
              <a:buFont typeface="Wingdings" pitchFamily="2" charset="2"/>
              <a:buChar char="§"/>
              <a:defRPr/>
            </a:pPr>
            <a:r>
              <a:rPr lang="en-US" altLang="zh-CN" sz="2400" dirty="0">
                <a:solidFill>
                  <a:schemeClr val="tx1"/>
                </a:solidFill>
                <a:ea typeface="宋体" pitchFamily="2" charset="-122"/>
              </a:rPr>
              <a:t>GPE name: using city name as query </a:t>
            </a:r>
          </a:p>
          <a:p>
            <a:pPr lvl="1">
              <a:spcBef>
                <a:spcPts val="500"/>
              </a:spcBef>
              <a:buClr>
                <a:srgbClr val="00B050"/>
              </a:buClr>
              <a:defRPr/>
            </a:pPr>
            <a:r>
              <a:rPr lang="en-US" altLang="zh-CN" sz="1800" i="1" dirty="0">
                <a:solidFill>
                  <a:schemeClr val="tx1"/>
                </a:solidFill>
                <a:ea typeface="宋体" pitchFamily="2" charset="-122"/>
              </a:rPr>
              <a:t>BRECKENRIDGE, Minn.</a:t>
            </a:r>
          </a:p>
          <a:p>
            <a:pPr lvl="1">
              <a:spcBef>
                <a:spcPts val="500"/>
              </a:spcBef>
              <a:buClr>
                <a:srgbClr val="00B050"/>
              </a:buClr>
              <a:defRPr/>
            </a:pPr>
            <a:r>
              <a:rPr lang="en-US" altLang="zh-CN" sz="1800" i="1" dirty="0">
                <a:solidFill>
                  <a:schemeClr val="tx1"/>
                </a:solidFill>
                <a:ea typeface="宋体" pitchFamily="2" charset="-122"/>
              </a:rPr>
              <a:t>BRECKENRIDGE, Texas</a:t>
            </a:r>
            <a:endParaRPr lang="en-US" altLang="zh-CN" sz="1800" i="1" kern="0" dirty="0">
              <a:solidFill>
                <a:schemeClr val="tx1"/>
              </a:solidFill>
              <a:ea typeface="宋体" pitchFamily="2" charset="-122"/>
            </a:endParaRPr>
          </a:p>
          <a:p>
            <a:pPr>
              <a:spcBef>
                <a:spcPts val="500"/>
              </a:spcBef>
              <a:buClr>
                <a:srgbClr val="00B050"/>
              </a:buClr>
              <a:defRPr/>
            </a:pPr>
            <a:endParaRPr lang="en-US" altLang="zh-CN" kern="0" dirty="0">
              <a:solidFill>
                <a:srgbClr val="00B050"/>
              </a:solidFill>
              <a:ea typeface="宋体" pitchFamily="2" charset="-122"/>
            </a:endParaRPr>
          </a:p>
          <a:p>
            <a:pPr marL="173038" indent="-173038">
              <a:spcBef>
                <a:spcPts val="500"/>
              </a:spcBef>
              <a:buClr>
                <a:srgbClr val="00B050"/>
              </a:buClr>
              <a:buFont typeface="Wingdings" pitchFamily="2" charset="2"/>
              <a:buChar char="§"/>
              <a:defRPr/>
            </a:pPr>
            <a:endParaRPr lang="en-US" altLang="zh-CN" kern="0" dirty="0">
              <a:solidFill>
                <a:schemeClr val="tx1"/>
              </a:solidFill>
              <a:latin typeface="+mn-lt"/>
              <a:ea typeface="宋体" pitchFamily="2" charset="-122"/>
            </a:endParaRPr>
          </a:p>
          <a:p>
            <a:pPr marL="173038" indent="-173038">
              <a:spcBef>
                <a:spcPct val="50000"/>
              </a:spcBef>
              <a:buClr>
                <a:schemeClr val="tx1"/>
              </a:buClr>
              <a:buFont typeface="Wingdings" pitchFamily="2" charset="2"/>
              <a:buNone/>
              <a:defRPr/>
            </a:pPr>
            <a:endParaRPr lang="en-US" altLang="zh-CN" sz="3000" kern="0" dirty="0">
              <a:solidFill>
                <a:schemeClr val="tx1"/>
              </a:solidFill>
              <a:latin typeface="+mn-lt"/>
              <a:ea typeface="宋体" pitchFamily="2" charset="-122"/>
            </a:endParaRPr>
          </a:p>
        </p:txBody>
      </p:sp>
      <p:grpSp>
        <p:nvGrpSpPr>
          <p:cNvPr id="29701" name="组合 3"/>
          <p:cNvGrpSpPr>
            <a:grpSpLocks/>
          </p:cNvGrpSpPr>
          <p:nvPr/>
        </p:nvGrpSpPr>
        <p:grpSpPr bwMode="auto">
          <a:xfrm>
            <a:off x="6400800" y="2789238"/>
            <a:ext cx="2333625" cy="893762"/>
            <a:chOff x="6400780" y="2788927"/>
            <a:chExt cx="2334261" cy="893626"/>
          </a:xfrm>
        </p:grpSpPr>
        <p:sp>
          <p:nvSpPr>
            <p:cNvPr id="29715" name="矩形 2"/>
            <p:cNvSpPr>
              <a:spLocks noChangeArrowheads="1"/>
            </p:cNvSpPr>
            <p:nvPr/>
          </p:nvSpPr>
          <p:spPr bwMode="auto">
            <a:xfrm>
              <a:off x="6400780" y="2788927"/>
              <a:ext cx="548634" cy="365756"/>
            </a:xfrm>
            <a:prstGeom prst="rect">
              <a:avLst/>
            </a:prstGeom>
            <a:noFill/>
            <a:ln w="9525" algn="ctr">
              <a:solidFill>
                <a:srgbClr val="C00000"/>
              </a:solidFill>
              <a:round/>
              <a:headEnd/>
              <a:tailEnd/>
            </a:ln>
          </p:spPr>
          <p:txBody>
            <a:bodyPr/>
            <a:lstStyle/>
            <a:p>
              <a:pPr>
                <a:lnSpc>
                  <a:spcPct val="90000"/>
                </a:lnSpc>
              </a:pPr>
              <a:endParaRPr lang="zh-CN" altLang="en-US">
                <a:ea typeface="宋体" pitchFamily="2" charset="-122"/>
              </a:endParaRPr>
            </a:p>
          </p:txBody>
        </p:sp>
        <p:sp>
          <p:nvSpPr>
            <p:cNvPr id="29716" name="矩形 11"/>
            <p:cNvSpPr>
              <a:spLocks noChangeArrowheads="1"/>
            </p:cNvSpPr>
            <p:nvPr/>
          </p:nvSpPr>
          <p:spPr bwMode="auto">
            <a:xfrm>
              <a:off x="6492218" y="3246122"/>
              <a:ext cx="640073" cy="365756"/>
            </a:xfrm>
            <a:prstGeom prst="rect">
              <a:avLst/>
            </a:prstGeom>
            <a:noFill/>
            <a:ln w="9525" algn="ctr">
              <a:solidFill>
                <a:srgbClr val="C00000"/>
              </a:solidFill>
              <a:round/>
              <a:headEnd/>
              <a:tailEnd/>
            </a:ln>
          </p:spPr>
          <p:txBody>
            <a:bodyPr/>
            <a:lstStyle/>
            <a:p>
              <a:pPr>
                <a:lnSpc>
                  <a:spcPct val="90000"/>
                </a:lnSpc>
              </a:pPr>
              <a:endParaRPr lang="zh-CN" altLang="en-US">
                <a:ea typeface="宋体" pitchFamily="2" charset="-122"/>
              </a:endParaRPr>
            </a:p>
          </p:txBody>
        </p:sp>
        <p:cxnSp>
          <p:nvCxnSpPr>
            <p:cNvPr id="29717" name="直接箭头连接符 15"/>
            <p:cNvCxnSpPr>
              <a:cxnSpLocks noChangeShapeType="1"/>
            </p:cNvCxnSpPr>
            <p:nvPr/>
          </p:nvCxnSpPr>
          <p:spPr bwMode="auto">
            <a:xfrm>
              <a:off x="7111938" y="3431552"/>
              <a:ext cx="731512" cy="44443"/>
            </a:xfrm>
            <a:prstGeom prst="straightConnector1">
              <a:avLst/>
            </a:prstGeom>
            <a:noFill/>
            <a:ln w="9525" algn="ctr">
              <a:solidFill>
                <a:srgbClr val="C00000"/>
              </a:solidFill>
              <a:round/>
              <a:headEnd/>
              <a:tailEnd type="arrow" w="med" len="med"/>
            </a:ln>
          </p:spPr>
        </p:cxnSp>
        <p:cxnSp>
          <p:nvCxnSpPr>
            <p:cNvPr id="29718" name="直接箭头连接符 21"/>
            <p:cNvCxnSpPr>
              <a:cxnSpLocks noChangeShapeType="1"/>
            </p:cNvCxnSpPr>
            <p:nvPr/>
          </p:nvCxnSpPr>
          <p:spPr bwMode="auto">
            <a:xfrm>
              <a:off x="6918960" y="2971805"/>
              <a:ext cx="924490" cy="454654"/>
            </a:xfrm>
            <a:prstGeom prst="straightConnector1">
              <a:avLst/>
            </a:prstGeom>
            <a:noFill/>
            <a:ln w="9525" algn="ctr">
              <a:solidFill>
                <a:srgbClr val="C00000"/>
              </a:solidFill>
              <a:round/>
              <a:headEnd/>
              <a:tailEnd type="arrow" w="med" len="med"/>
            </a:ln>
          </p:spPr>
        </p:cxnSp>
        <p:sp>
          <p:nvSpPr>
            <p:cNvPr id="29719" name="TextBox 23"/>
            <p:cNvSpPr txBox="1">
              <a:spLocks noChangeArrowheads="1"/>
            </p:cNvSpPr>
            <p:nvPr/>
          </p:nvSpPr>
          <p:spPr bwMode="auto">
            <a:xfrm>
              <a:off x="7843450" y="3251666"/>
              <a:ext cx="891591" cy="430887"/>
            </a:xfrm>
            <a:prstGeom prst="rect">
              <a:avLst/>
            </a:prstGeom>
            <a:noFill/>
            <a:ln w="9525">
              <a:noFill/>
              <a:miter lim="800000"/>
              <a:headEnd/>
              <a:tailEnd/>
            </a:ln>
          </p:spPr>
          <p:txBody>
            <a:bodyPr wrap="none">
              <a:spAutoFit/>
            </a:bodyPr>
            <a:lstStyle/>
            <a:p>
              <a:r>
                <a:rPr lang="en-US" altLang="zh-CN">
                  <a:solidFill>
                    <a:schemeClr val="tx1"/>
                  </a:solidFill>
                  <a:ea typeface="宋体" pitchFamily="2" charset="-122"/>
                </a:rPr>
                <a:t>query</a:t>
              </a:r>
              <a:endParaRPr lang="zh-CN" altLang="en-US">
                <a:solidFill>
                  <a:schemeClr val="tx1"/>
                </a:solidFill>
                <a:ea typeface="宋体" pitchFamily="2" charset="-122"/>
              </a:endParaRPr>
            </a:p>
          </p:txBody>
        </p:sp>
      </p:grpSp>
      <p:grpSp>
        <p:nvGrpSpPr>
          <p:cNvPr id="29702" name="组合 12"/>
          <p:cNvGrpSpPr>
            <a:grpSpLocks/>
          </p:cNvGrpSpPr>
          <p:nvPr/>
        </p:nvGrpSpPr>
        <p:grpSpPr bwMode="auto">
          <a:xfrm>
            <a:off x="4297363" y="3886200"/>
            <a:ext cx="2378075" cy="985838"/>
            <a:chOff x="6357627" y="2697488"/>
            <a:chExt cx="2377414" cy="985065"/>
          </a:xfrm>
        </p:grpSpPr>
        <p:sp>
          <p:nvSpPr>
            <p:cNvPr id="29710" name="矩形 13"/>
            <p:cNvSpPr>
              <a:spLocks noChangeArrowheads="1"/>
            </p:cNvSpPr>
            <p:nvPr/>
          </p:nvSpPr>
          <p:spPr bwMode="auto">
            <a:xfrm>
              <a:off x="6400780" y="2697488"/>
              <a:ext cx="548634" cy="365756"/>
            </a:xfrm>
            <a:prstGeom prst="rect">
              <a:avLst/>
            </a:prstGeom>
            <a:noFill/>
            <a:ln w="9525" algn="ctr">
              <a:solidFill>
                <a:srgbClr val="C00000"/>
              </a:solidFill>
              <a:round/>
              <a:headEnd/>
              <a:tailEnd/>
            </a:ln>
          </p:spPr>
          <p:txBody>
            <a:bodyPr/>
            <a:lstStyle/>
            <a:p>
              <a:pPr>
                <a:lnSpc>
                  <a:spcPct val="90000"/>
                </a:lnSpc>
              </a:pPr>
              <a:endParaRPr lang="zh-CN" altLang="en-US">
                <a:ea typeface="宋体" pitchFamily="2" charset="-122"/>
              </a:endParaRPr>
            </a:p>
          </p:txBody>
        </p:sp>
        <p:sp>
          <p:nvSpPr>
            <p:cNvPr id="29711" name="矩形 14"/>
            <p:cNvSpPr>
              <a:spLocks noChangeArrowheads="1"/>
            </p:cNvSpPr>
            <p:nvPr/>
          </p:nvSpPr>
          <p:spPr bwMode="auto">
            <a:xfrm>
              <a:off x="6357627" y="3154683"/>
              <a:ext cx="640073" cy="365756"/>
            </a:xfrm>
            <a:prstGeom prst="rect">
              <a:avLst/>
            </a:prstGeom>
            <a:noFill/>
            <a:ln w="9525" algn="ctr">
              <a:solidFill>
                <a:srgbClr val="C00000"/>
              </a:solidFill>
              <a:round/>
              <a:headEnd/>
              <a:tailEnd/>
            </a:ln>
          </p:spPr>
          <p:txBody>
            <a:bodyPr/>
            <a:lstStyle/>
            <a:p>
              <a:pPr>
                <a:lnSpc>
                  <a:spcPct val="90000"/>
                </a:lnSpc>
              </a:pPr>
              <a:endParaRPr lang="zh-CN" altLang="en-US">
                <a:ea typeface="宋体" pitchFamily="2" charset="-122"/>
              </a:endParaRPr>
            </a:p>
          </p:txBody>
        </p:sp>
        <p:cxnSp>
          <p:nvCxnSpPr>
            <p:cNvPr id="29712" name="直接箭头连接符 16"/>
            <p:cNvCxnSpPr>
              <a:cxnSpLocks noChangeShapeType="1"/>
            </p:cNvCxnSpPr>
            <p:nvPr/>
          </p:nvCxnSpPr>
          <p:spPr bwMode="auto">
            <a:xfrm>
              <a:off x="7111938" y="3431552"/>
              <a:ext cx="731512" cy="44443"/>
            </a:xfrm>
            <a:prstGeom prst="straightConnector1">
              <a:avLst/>
            </a:prstGeom>
            <a:noFill/>
            <a:ln w="9525" algn="ctr">
              <a:solidFill>
                <a:srgbClr val="C00000"/>
              </a:solidFill>
              <a:round/>
              <a:headEnd/>
              <a:tailEnd type="arrow" w="med" len="med"/>
            </a:ln>
          </p:spPr>
        </p:cxnSp>
        <p:cxnSp>
          <p:nvCxnSpPr>
            <p:cNvPr id="29713" name="直接箭头连接符 17"/>
            <p:cNvCxnSpPr>
              <a:cxnSpLocks noChangeShapeType="1"/>
            </p:cNvCxnSpPr>
            <p:nvPr/>
          </p:nvCxnSpPr>
          <p:spPr bwMode="auto">
            <a:xfrm>
              <a:off x="6918960" y="2971805"/>
              <a:ext cx="924490" cy="454654"/>
            </a:xfrm>
            <a:prstGeom prst="straightConnector1">
              <a:avLst/>
            </a:prstGeom>
            <a:noFill/>
            <a:ln w="9525" algn="ctr">
              <a:solidFill>
                <a:srgbClr val="C00000"/>
              </a:solidFill>
              <a:round/>
              <a:headEnd/>
              <a:tailEnd type="arrow" w="med" len="med"/>
            </a:ln>
          </p:spPr>
        </p:cxnSp>
        <p:sp>
          <p:nvSpPr>
            <p:cNvPr id="29714" name="TextBox 18"/>
            <p:cNvSpPr txBox="1">
              <a:spLocks noChangeArrowheads="1"/>
            </p:cNvSpPr>
            <p:nvPr/>
          </p:nvSpPr>
          <p:spPr bwMode="auto">
            <a:xfrm>
              <a:off x="7843450" y="3251666"/>
              <a:ext cx="891591" cy="430887"/>
            </a:xfrm>
            <a:prstGeom prst="rect">
              <a:avLst/>
            </a:prstGeom>
            <a:noFill/>
            <a:ln w="9525">
              <a:noFill/>
              <a:miter lim="800000"/>
              <a:headEnd/>
              <a:tailEnd/>
            </a:ln>
          </p:spPr>
          <p:txBody>
            <a:bodyPr wrap="none">
              <a:spAutoFit/>
            </a:bodyPr>
            <a:lstStyle/>
            <a:p>
              <a:r>
                <a:rPr lang="en-US" altLang="zh-CN">
                  <a:solidFill>
                    <a:schemeClr val="tx1"/>
                  </a:solidFill>
                  <a:ea typeface="宋体" pitchFamily="2" charset="-122"/>
                </a:rPr>
                <a:t>query</a:t>
              </a:r>
              <a:endParaRPr lang="zh-CN" altLang="en-US">
                <a:solidFill>
                  <a:schemeClr val="tx1"/>
                </a:solidFill>
                <a:ea typeface="宋体" pitchFamily="2" charset="-122"/>
              </a:endParaRPr>
            </a:p>
          </p:txBody>
        </p:sp>
      </p:grpSp>
      <p:grpSp>
        <p:nvGrpSpPr>
          <p:cNvPr id="29703" name="组合 19"/>
          <p:cNvGrpSpPr>
            <a:grpSpLocks/>
          </p:cNvGrpSpPr>
          <p:nvPr/>
        </p:nvGrpSpPr>
        <p:grpSpPr bwMode="auto">
          <a:xfrm>
            <a:off x="500063" y="4983163"/>
            <a:ext cx="3543300" cy="1209675"/>
            <a:chOff x="6357627" y="2697488"/>
            <a:chExt cx="3543322" cy="1209394"/>
          </a:xfrm>
        </p:grpSpPr>
        <p:sp>
          <p:nvSpPr>
            <p:cNvPr id="29705" name="矩形 20"/>
            <p:cNvSpPr>
              <a:spLocks noChangeArrowheads="1"/>
            </p:cNvSpPr>
            <p:nvPr/>
          </p:nvSpPr>
          <p:spPr bwMode="auto">
            <a:xfrm>
              <a:off x="6357651" y="2697488"/>
              <a:ext cx="1931594" cy="365756"/>
            </a:xfrm>
            <a:prstGeom prst="rect">
              <a:avLst/>
            </a:prstGeom>
            <a:noFill/>
            <a:ln w="9525" algn="ctr">
              <a:solidFill>
                <a:srgbClr val="C00000"/>
              </a:solidFill>
              <a:round/>
              <a:headEnd/>
              <a:tailEnd/>
            </a:ln>
          </p:spPr>
          <p:txBody>
            <a:bodyPr/>
            <a:lstStyle/>
            <a:p>
              <a:pPr>
                <a:lnSpc>
                  <a:spcPct val="90000"/>
                </a:lnSpc>
              </a:pPr>
              <a:endParaRPr lang="zh-CN" altLang="en-US">
                <a:ea typeface="宋体" pitchFamily="2" charset="-122"/>
              </a:endParaRPr>
            </a:p>
          </p:txBody>
        </p:sp>
        <p:sp>
          <p:nvSpPr>
            <p:cNvPr id="29706" name="矩形 22"/>
            <p:cNvSpPr>
              <a:spLocks noChangeArrowheads="1"/>
            </p:cNvSpPr>
            <p:nvPr/>
          </p:nvSpPr>
          <p:spPr bwMode="auto">
            <a:xfrm>
              <a:off x="6357627" y="3154683"/>
              <a:ext cx="1931618" cy="365756"/>
            </a:xfrm>
            <a:prstGeom prst="rect">
              <a:avLst/>
            </a:prstGeom>
            <a:noFill/>
            <a:ln w="9525" algn="ctr">
              <a:solidFill>
                <a:srgbClr val="C00000"/>
              </a:solidFill>
              <a:round/>
              <a:headEnd/>
              <a:tailEnd/>
            </a:ln>
          </p:spPr>
          <p:txBody>
            <a:bodyPr/>
            <a:lstStyle/>
            <a:p>
              <a:pPr>
                <a:lnSpc>
                  <a:spcPct val="90000"/>
                </a:lnSpc>
              </a:pPr>
              <a:endParaRPr lang="zh-CN" altLang="en-US">
                <a:ea typeface="宋体" pitchFamily="2" charset="-122"/>
              </a:endParaRPr>
            </a:p>
          </p:txBody>
        </p:sp>
        <p:cxnSp>
          <p:nvCxnSpPr>
            <p:cNvPr id="29707" name="直接箭头连接符 24"/>
            <p:cNvCxnSpPr>
              <a:cxnSpLocks noChangeShapeType="1"/>
            </p:cNvCxnSpPr>
            <p:nvPr/>
          </p:nvCxnSpPr>
          <p:spPr bwMode="auto">
            <a:xfrm>
              <a:off x="8199086" y="3520439"/>
              <a:ext cx="810272" cy="274317"/>
            </a:xfrm>
            <a:prstGeom prst="straightConnector1">
              <a:avLst/>
            </a:prstGeom>
            <a:noFill/>
            <a:ln w="9525" algn="ctr">
              <a:solidFill>
                <a:srgbClr val="C00000"/>
              </a:solidFill>
              <a:round/>
              <a:headEnd/>
              <a:tailEnd type="arrow" w="med" len="med"/>
            </a:ln>
          </p:spPr>
        </p:cxnSp>
        <p:cxnSp>
          <p:nvCxnSpPr>
            <p:cNvPr id="29708" name="直接箭头连接符 25"/>
            <p:cNvCxnSpPr>
              <a:cxnSpLocks noChangeShapeType="1"/>
              <a:endCxn id="29709" idx="1"/>
            </p:cNvCxnSpPr>
            <p:nvPr/>
          </p:nvCxnSpPr>
          <p:spPr bwMode="auto">
            <a:xfrm>
              <a:off x="8247374" y="3021341"/>
              <a:ext cx="761984" cy="670098"/>
            </a:xfrm>
            <a:prstGeom prst="straightConnector1">
              <a:avLst/>
            </a:prstGeom>
            <a:noFill/>
            <a:ln w="9525" algn="ctr">
              <a:solidFill>
                <a:srgbClr val="C00000"/>
              </a:solidFill>
              <a:round/>
              <a:headEnd/>
              <a:tailEnd type="arrow" w="med" len="med"/>
            </a:ln>
          </p:spPr>
        </p:cxnSp>
        <p:sp>
          <p:nvSpPr>
            <p:cNvPr id="29709" name="TextBox 26"/>
            <p:cNvSpPr txBox="1">
              <a:spLocks noChangeArrowheads="1"/>
            </p:cNvSpPr>
            <p:nvPr/>
          </p:nvSpPr>
          <p:spPr bwMode="auto">
            <a:xfrm>
              <a:off x="9009358" y="3475995"/>
              <a:ext cx="891591" cy="430887"/>
            </a:xfrm>
            <a:prstGeom prst="rect">
              <a:avLst/>
            </a:prstGeom>
            <a:noFill/>
            <a:ln w="9525">
              <a:noFill/>
              <a:miter lim="800000"/>
              <a:headEnd/>
              <a:tailEnd/>
            </a:ln>
          </p:spPr>
          <p:txBody>
            <a:bodyPr wrap="none">
              <a:spAutoFit/>
            </a:bodyPr>
            <a:lstStyle/>
            <a:p>
              <a:r>
                <a:rPr lang="en-US" altLang="zh-CN">
                  <a:solidFill>
                    <a:schemeClr val="tx1"/>
                  </a:solidFill>
                  <a:ea typeface="宋体" pitchFamily="2" charset="-122"/>
                </a:rPr>
                <a:t>query</a:t>
              </a:r>
              <a:endParaRPr lang="zh-CN" altLang="en-US">
                <a:solidFill>
                  <a:schemeClr val="tx1"/>
                </a:solidFill>
                <a:ea typeface="宋体" pitchFamily="2" charset="-122"/>
              </a:endParaRPr>
            </a:p>
          </p:txBody>
        </p:sp>
      </p:grpSp>
      <p:sp>
        <p:nvSpPr>
          <p:cNvPr id="25" name="内容占位符 2"/>
          <p:cNvSpPr txBox="1">
            <a:spLocks noRot="1" noChangeAspect="1" noMove="1" noResize="1" noEditPoints="1" noAdjustHandles="1" noChangeArrowheads="1" noChangeShapeType="1" noTextEdit="1"/>
          </p:cNvSpPr>
          <p:nvPr/>
        </p:nvSpPr>
        <p:spPr bwMode="auto">
          <a:xfrm>
            <a:off x="-1645852" y="1142063"/>
            <a:ext cx="7407275" cy="823913"/>
          </a:xfrm>
          <a:prstGeom prst="rect">
            <a:avLst/>
          </a:prstGeom>
          <a:blipFill rotWithShape="1">
            <a:blip r:embed="rId2"/>
            <a:stretch>
              <a:fillRect/>
            </a:stretch>
          </a:blipFill>
          <a:ln w="9525">
            <a:noFill/>
            <a:miter lim="800000"/>
            <a:headEnd/>
            <a:tailEnd/>
          </a:ln>
        </p:spPr>
        <p:txBody>
          <a:bodyPr/>
          <a:lstStyle/>
          <a:p>
            <a:pPr>
              <a:defRPr/>
            </a:pPr>
            <a:r>
              <a:rPr lang="zh-CN" altLang="en-US">
                <a:noFill/>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灯片编号占位符 3"/>
          <p:cNvSpPr txBox="1">
            <a:spLocks noGrp="1"/>
          </p:cNvSpPr>
          <p:nvPr/>
        </p:nvSpPr>
        <p:spPr bwMode="black">
          <a:xfrm>
            <a:off x="182563" y="6537325"/>
            <a:ext cx="366712" cy="184150"/>
          </a:xfrm>
          <a:prstGeom prst="rect">
            <a:avLst/>
          </a:prstGeom>
          <a:noFill/>
          <a:ln w="9525">
            <a:noFill/>
            <a:miter lim="800000"/>
            <a:headEnd/>
            <a:tailEnd/>
          </a:ln>
        </p:spPr>
        <p:txBody>
          <a:bodyPr lIns="92075" tIns="46038" rIns="92075" bIns="46038"/>
          <a:lstStyle/>
          <a:p>
            <a:fld id="{2DFC7FE4-7A3F-4A25-9050-AEC82BF2D34F}" type="slidenum">
              <a:rPr lang="en-US" altLang="zh-CN" sz="800">
                <a:solidFill>
                  <a:schemeClr val="tx1"/>
                </a:solidFill>
                <a:ea typeface="宋体" pitchFamily="2" charset="-122"/>
              </a:rPr>
              <a:pPr/>
              <a:t>12</a:t>
            </a:fld>
            <a:endParaRPr lang="en-US" altLang="zh-CN" sz="800">
              <a:solidFill>
                <a:schemeClr val="tx1"/>
              </a:solidFill>
              <a:ea typeface="宋体" pitchFamily="2" charset="-122"/>
            </a:endParaRPr>
          </a:p>
        </p:txBody>
      </p:sp>
      <p:sp>
        <p:nvSpPr>
          <p:cNvPr id="30722" name="Rectangle 2"/>
          <p:cNvSpPr txBox="1">
            <a:spLocks noChangeArrowheads="1"/>
          </p:cNvSpPr>
          <p:nvPr/>
        </p:nvSpPr>
        <p:spPr bwMode="auto">
          <a:xfrm>
            <a:off x="0" y="0"/>
            <a:ext cx="9144000" cy="914400"/>
          </a:xfrm>
          <a:prstGeom prst="rect">
            <a:avLst/>
          </a:prstGeom>
          <a:noFill/>
          <a:ln w="9525">
            <a:noFill/>
            <a:miter lim="800000"/>
            <a:headEnd/>
            <a:tailEnd/>
          </a:ln>
        </p:spPr>
        <p:txBody>
          <a:bodyPr/>
          <a:lstStyle/>
          <a:p>
            <a:pPr>
              <a:lnSpc>
                <a:spcPct val="90000"/>
              </a:lnSpc>
            </a:pPr>
            <a:r>
              <a:rPr lang="en-US" altLang="zh-CN" sz="3000">
                <a:solidFill>
                  <a:schemeClr val="accent1"/>
                </a:solidFill>
                <a:ea typeface="宋体" pitchFamily="2" charset="-122"/>
              </a:rPr>
              <a:t>Discussions of Query Selection: Ambiguity</a:t>
            </a:r>
          </a:p>
        </p:txBody>
      </p:sp>
      <p:sp>
        <p:nvSpPr>
          <p:cNvPr id="30723" name="内容占位符 2"/>
          <p:cNvSpPr txBox="1">
            <a:spLocks/>
          </p:cNvSpPr>
          <p:nvPr/>
        </p:nvSpPr>
        <p:spPr bwMode="auto">
          <a:xfrm>
            <a:off x="-92075" y="593725"/>
            <a:ext cx="9363075" cy="3657600"/>
          </a:xfrm>
          <a:prstGeom prst="rect">
            <a:avLst/>
          </a:prstGeom>
          <a:noFill/>
          <a:ln w="9525">
            <a:noFill/>
            <a:miter lim="800000"/>
            <a:headEnd/>
            <a:tailEnd/>
          </a:ln>
        </p:spPr>
        <p:txBody>
          <a:bodyPr/>
          <a:lstStyle/>
          <a:p>
            <a:pPr marL="173038" indent="-173038">
              <a:spcBef>
                <a:spcPts val="500"/>
              </a:spcBef>
              <a:buClr>
                <a:srgbClr val="00B050"/>
              </a:buClr>
              <a:buFont typeface="Wingdings" pitchFamily="2" charset="2"/>
              <a:buChar char="§"/>
            </a:pPr>
            <a:r>
              <a:rPr lang="en-US" altLang="zh-CN" sz="2400">
                <a:solidFill>
                  <a:srgbClr val="00B050"/>
                </a:solidFill>
                <a:ea typeface="宋体" pitchFamily="2" charset="-122"/>
              </a:rPr>
              <a:t>Our solutions: reduce ambiguity by query reformulation:</a:t>
            </a:r>
            <a:endParaRPr lang="en-US" altLang="zh-CN">
              <a:solidFill>
                <a:srgbClr val="00B050"/>
              </a:solidFill>
              <a:ea typeface="宋体" pitchFamily="2" charset="-122"/>
            </a:endParaRPr>
          </a:p>
          <a:p>
            <a:pPr marL="630238" lvl="1" indent="-173038">
              <a:spcBef>
                <a:spcPts val="500"/>
              </a:spcBef>
              <a:buClr>
                <a:srgbClr val="00B050"/>
              </a:buClr>
              <a:buFont typeface="Wingdings" pitchFamily="2" charset="2"/>
              <a:buChar char="§"/>
            </a:pPr>
            <a:r>
              <a:rPr lang="en-US" altLang="zh-CN" sz="2400">
                <a:solidFill>
                  <a:schemeClr val="tx1"/>
                </a:solidFill>
                <a:ea typeface="宋体" pitchFamily="2" charset="-122"/>
              </a:rPr>
              <a:t>Person name: within-document coreference resolution</a:t>
            </a:r>
          </a:p>
          <a:p>
            <a:pPr marL="630238" lvl="1" indent="-173038">
              <a:spcBef>
                <a:spcPts val="500"/>
              </a:spcBef>
              <a:buClr>
                <a:srgbClr val="00B050"/>
              </a:buClr>
              <a:buFont typeface="Wingdings" pitchFamily="2" charset="2"/>
              <a:buChar char="§"/>
            </a:pPr>
            <a:endParaRPr lang="en-US" altLang="zh-CN" sz="2400">
              <a:solidFill>
                <a:schemeClr val="tx1"/>
              </a:solidFill>
              <a:ea typeface="宋体" pitchFamily="2" charset="-122"/>
            </a:endParaRPr>
          </a:p>
          <a:p>
            <a:pPr marL="630238" lvl="1" indent="-173038">
              <a:spcBef>
                <a:spcPts val="500"/>
              </a:spcBef>
              <a:buClr>
                <a:srgbClr val="00B050"/>
              </a:buClr>
              <a:buFont typeface="Wingdings" pitchFamily="2" charset="2"/>
              <a:buChar char="§"/>
            </a:pPr>
            <a:endParaRPr lang="en-US" altLang="zh-CN" sz="2400">
              <a:solidFill>
                <a:schemeClr val="tx1"/>
              </a:solidFill>
              <a:ea typeface="宋体" pitchFamily="2" charset="-122"/>
            </a:endParaRPr>
          </a:p>
          <a:p>
            <a:pPr marL="630238" lvl="1" indent="-173038">
              <a:spcBef>
                <a:spcPts val="500"/>
              </a:spcBef>
              <a:buClr>
                <a:srgbClr val="00B050"/>
              </a:buClr>
              <a:buFont typeface="Wingdings" pitchFamily="2" charset="2"/>
              <a:buChar char="§"/>
            </a:pPr>
            <a:endParaRPr lang="en-US" altLang="zh-CN" sz="2400">
              <a:solidFill>
                <a:schemeClr val="tx1"/>
              </a:solidFill>
              <a:ea typeface="宋体" pitchFamily="2" charset="-122"/>
            </a:endParaRPr>
          </a:p>
          <a:p>
            <a:pPr marL="630238" lvl="1" indent="-173038">
              <a:spcBef>
                <a:spcPts val="500"/>
              </a:spcBef>
              <a:buClr>
                <a:srgbClr val="00B050"/>
              </a:buClr>
              <a:buFont typeface="Wingdings" pitchFamily="2" charset="2"/>
              <a:buChar char="§"/>
            </a:pPr>
            <a:r>
              <a:rPr lang="en-US" altLang="zh-CN" sz="2400">
                <a:solidFill>
                  <a:schemeClr val="tx1"/>
                </a:solidFill>
                <a:ea typeface="宋体" pitchFamily="2" charset="-122"/>
              </a:rPr>
              <a:t>Organization name: acronym expansion by pattern “full-name” (acronym) or “acronym (full-name)”</a:t>
            </a:r>
          </a:p>
          <a:p>
            <a:pPr marL="630238" lvl="1" indent="-173038">
              <a:spcBef>
                <a:spcPts val="500"/>
              </a:spcBef>
              <a:buClr>
                <a:srgbClr val="00B050"/>
              </a:buClr>
              <a:buFont typeface="Wingdings" pitchFamily="2" charset="2"/>
              <a:buChar char="§"/>
            </a:pPr>
            <a:endParaRPr lang="en-US" altLang="zh-CN" sz="2400">
              <a:solidFill>
                <a:schemeClr val="tx1"/>
              </a:solidFill>
              <a:ea typeface="宋体" pitchFamily="2" charset="-122"/>
            </a:endParaRPr>
          </a:p>
          <a:p>
            <a:pPr marL="630238" lvl="1" indent="-173038">
              <a:spcBef>
                <a:spcPts val="500"/>
              </a:spcBef>
              <a:buClr>
                <a:srgbClr val="00B050"/>
              </a:buClr>
              <a:buFont typeface="Wingdings" pitchFamily="2" charset="2"/>
              <a:buChar char="§"/>
            </a:pPr>
            <a:endParaRPr lang="en-US" altLang="zh-CN" sz="2400">
              <a:solidFill>
                <a:schemeClr val="tx1"/>
              </a:solidFill>
              <a:ea typeface="宋体" pitchFamily="2" charset="-122"/>
            </a:endParaRPr>
          </a:p>
          <a:p>
            <a:pPr marL="630238" lvl="1" indent="-173038">
              <a:spcBef>
                <a:spcPts val="500"/>
              </a:spcBef>
              <a:buClr>
                <a:srgbClr val="00B050"/>
              </a:buClr>
            </a:pPr>
            <a:endParaRPr lang="en-US" altLang="zh-CN" sz="2400">
              <a:solidFill>
                <a:schemeClr val="tx1"/>
              </a:solidFill>
              <a:ea typeface="宋体" pitchFamily="2" charset="-122"/>
            </a:endParaRPr>
          </a:p>
          <a:p>
            <a:pPr marL="630238" lvl="1" indent="-173038">
              <a:spcBef>
                <a:spcPts val="500"/>
              </a:spcBef>
              <a:buClr>
                <a:srgbClr val="00B050"/>
              </a:buClr>
              <a:buFont typeface="Wingdings" pitchFamily="2" charset="2"/>
              <a:buChar char="§"/>
            </a:pPr>
            <a:r>
              <a:rPr lang="en-US" altLang="zh-CN" sz="2400">
                <a:solidFill>
                  <a:schemeClr val="tx1"/>
                </a:solidFill>
                <a:ea typeface="宋体" pitchFamily="2" charset="-122"/>
              </a:rPr>
              <a:t>GPE name: GPE expansion by pattern “city-name, state-name”</a:t>
            </a:r>
          </a:p>
          <a:p>
            <a:pPr marL="630238" lvl="1" indent="-173038">
              <a:spcBef>
                <a:spcPts val="500"/>
              </a:spcBef>
              <a:buClr>
                <a:srgbClr val="00B050"/>
              </a:buClr>
            </a:pPr>
            <a:r>
              <a:rPr lang="en-US" altLang="zh-CN" sz="2400">
                <a:solidFill>
                  <a:schemeClr val="tx1"/>
                </a:solidFill>
                <a:ea typeface="宋体" pitchFamily="2" charset="-122"/>
              </a:rPr>
              <a:t>or “city-name, country-name”</a:t>
            </a:r>
          </a:p>
          <a:p>
            <a:pPr marL="630238" lvl="1" indent="-173038">
              <a:spcBef>
                <a:spcPts val="500"/>
              </a:spcBef>
              <a:buClr>
                <a:srgbClr val="00B050"/>
              </a:buClr>
            </a:pPr>
            <a:endParaRPr lang="en-US" altLang="zh-CN" sz="1800" i="1">
              <a:solidFill>
                <a:schemeClr val="tx1"/>
              </a:solidFill>
              <a:ea typeface="宋体" pitchFamily="2" charset="-122"/>
            </a:endParaRPr>
          </a:p>
          <a:p>
            <a:pPr marL="173038" indent="-173038">
              <a:spcBef>
                <a:spcPts val="500"/>
              </a:spcBef>
              <a:buClr>
                <a:srgbClr val="00B050"/>
              </a:buClr>
            </a:pPr>
            <a:endParaRPr lang="en-US" altLang="zh-CN">
              <a:solidFill>
                <a:srgbClr val="00B050"/>
              </a:solidFill>
              <a:ea typeface="宋体" pitchFamily="2" charset="-122"/>
            </a:endParaRPr>
          </a:p>
          <a:p>
            <a:pPr marL="173038" indent="-173038">
              <a:spcBef>
                <a:spcPts val="500"/>
              </a:spcBef>
              <a:buClr>
                <a:srgbClr val="00B050"/>
              </a:buClr>
              <a:buFont typeface="Wingdings" pitchFamily="2" charset="2"/>
              <a:buChar char="§"/>
            </a:pPr>
            <a:endParaRPr lang="en-US" altLang="zh-CN">
              <a:solidFill>
                <a:schemeClr val="tx1"/>
              </a:solidFill>
              <a:ea typeface="宋体" pitchFamily="2" charset="-122"/>
            </a:endParaRPr>
          </a:p>
          <a:p>
            <a:pPr marL="173038" indent="-173038">
              <a:spcBef>
                <a:spcPct val="50000"/>
              </a:spcBef>
              <a:buClr>
                <a:schemeClr val="tx1"/>
              </a:buClr>
              <a:buFont typeface="Wingdings" pitchFamily="2" charset="2"/>
              <a:buNone/>
            </a:pPr>
            <a:endParaRPr lang="en-US" altLang="zh-CN" sz="3000">
              <a:solidFill>
                <a:schemeClr val="tx1"/>
              </a:solidFill>
              <a:ea typeface="宋体" pitchFamily="2" charset="-122"/>
            </a:endParaRPr>
          </a:p>
        </p:txBody>
      </p:sp>
      <p:grpSp>
        <p:nvGrpSpPr>
          <p:cNvPr id="30724" name="组合 30"/>
          <p:cNvGrpSpPr>
            <a:grpSpLocks/>
          </p:cNvGrpSpPr>
          <p:nvPr/>
        </p:nvGrpSpPr>
        <p:grpSpPr bwMode="auto">
          <a:xfrm>
            <a:off x="2136775" y="1508125"/>
            <a:ext cx="4870450" cy="1109663"/>
            <a:chOff x="664864" y="5101210"/>
            <a:chExt cx="4869355" cy="1109783"/>
          </a:xfrm>
        </p:grpSpPr>
        <p:sp>
          <p:nvSpPr>
            <p:cNvPr id="30739" name="TextBox 4"/>
            <p:cNvSpPr txBox="1">
              <a:spLocks noChangeArrowheads="1"/>
            </p:cNvSpPr>
            <p:nvPr/>
          </p:nvSpPr>
          <p:spPr bwMode="auto">
            <a:xfrm>
              <a:off x="731562" y="5349219"/>
              <a:ext cx="843501" cy="430887"/>
            </a:xfrm>
            <a:prstGeom prst="rect">
              <a:avLst/>
            </a:prstGeom>
            <a:noFill/>
            <a:ln w="9525">
              <a:noFill/>
              <a:miter lim="800000"/>
              <a:headEnd/>
              <a:tailEnd/>
            </a:ln>
          </p:spPr>
          <p:txBody>
            <a:bodyPr wrap="none">
              <a:spAutoFit/>
            </a:bodyPr>
            <a:lstStyle/>
            <a:p>
              <a:r>
                <a:rPr lang="en-US" altLang="zh-CN">
                  <a:solidFill>
                    <a:schemeClr val="tx1"/>
                  </a:solidFill>
                  <a:ea typeface="宋体" pitchFamily="2" charset="-122"/>
                </a:rPr>
                <a:t>Clark</a:t>
              </a:r>
              <a:endParaRPr lang="zh-CN" altLang="en-US">
                <a:solidFill>
                  <a:schemeClr val="tx1"/>
                </a:solidFill>
                <a:ea typeface="宋体" pitchFamily="2" charset="-122"/>
              </a:endParaRPr>
            </a:p>
          </p:txBody>
        </p:sp>
        <p:sp>
          <p:nvSpPr>
            <p:cNvPr id="30740" name="矩形 6"/>
            <p:cNvSpPr>
              <a:spLocks noChangeArrowheads="1"/>
            </p:cNvSpPr>
            <p:nvPr/>
          </p:nvSpPr>
          <p:spPr bwMode="auto">
            <a:xfrm>
              <a:off x="3609781" y="5335595"/>
              <a:ext cx="1924438" cy="461665"/>
            </a:xfrm>
            <a:prstGeom prst="rect">
              <a:avLst/>
            </a:prstGeom>
            <a:noFill/>
            <a:ln w="9525">
              <a:noFill/>
              <a:miter lim="800000"/>
              <a:headEnd/>
              <a:tailEnd/>
            </a:ln>
          </p:spPr>
          <p:txBody>
            <a:bodyPr wrap="none">
              <a:spAutoFit/>
            </a:bodyPr>
            <a:lstStyle/>
            <a:p>
              <a:r>
                <a:rPr lang="en-US" altLang="zh-CN" sz="2400" b="1" i="1">
                  <a:solidFill>
                    <a:srgbClr val="009900"/>
                  </a:solidFill>
                  <a:ea typeface="宋体" pitchFamily="2" charset="-122"/>
                </a:rPr>
                <a:t>Willie Clark</a:t>
              </a:r>
              <a:r>
                <a:rPr lang="en-US" altLang="zh-CN" sz="2400" i="1">
                  <a:solidFill>
                    <a:schemeClr val="tx1"/>
                  </a:solidFill>
                  <a:ea typeface="宋体" pitchFamily="2" charset="-122"/>
                </a:rPr>
                <a:t> </a:t>
              </a:r>
              <a:endParaRPr lang="zh-CN" altLang="en-US">
                <a:ea typeface="宋体" pitchFamily="2" charset="-122"/>
              </a:endParaRPr>
            </a:p>
          </p:txBody>
        </p:sp>
        <p:sp>
          <p:nvSpPr>
            <p:cNvPr id="30741" name="TextBox 7"/>
            <p:cNvSpPr txBox="1">
              <a:spLocks noChangeArrowheads="1"/>
            </p:cNvSpPr>
            <p:nvPr/>
          </p:nvSpPr>
          <p:spPr bwMode="auto">
            <a:xfrm>
              <a:off x="664864" y="5780106"/>
              <a:ext cx="1346844" cy="430887"/>
            </a:xfrm>
            <a:prstGeom prst="rect">
              <a:avLst/>
            </a:prstGeom>
            <a:noFill/>
            <a:ln w="9525">
              <a:noFill/>
              <a:miter lim="800000"/>
              <a:headEnd/>
              <a:tailEnd/>
            </a:ln>
          </p:spPr>
          <p:txBody>
            <a:bodyPr wrap="none">
              <a:spAutoFit/>
            </a:bodyPr>
            <a:lstStyle/>
            <a:p>
              <a:r>
                <a:rPr lang="en-US" altLang="zh-CN">
                  <a:solidFill>
                    <a:schemeClr val="tx1"/>
                  </a:solidFill>
                  <a:ea typeface="宋体" pitchFamily="2" charset="-122"/>
                </a:rPr>
                <a:t>old query</a:t>
              </a:r>
              <a:endParaRPr lang="zh-CN" altLang="en-US">
                <a:solidFill>
                  <a:schemeClr val="tx1"/>
                </a:solidFill>
                <a:ea typeface="宋体" pitchFamily="2" charset="-122"/>
              </a:endParaRPr>
            </a:p>
          </p:txBody>
        </p:sp>
        <p:sp>
          <p:nvSpPr>
            <p:cNvPr id="30742" name="TextBox 28"/>
            <p:cNvSpPr txBox="1">
              <a:spLocks noChangeArrowheads="1"/>
            </p:cNvSpPr>
            <p:nvPr/>
          </p:nvSpPr>
          <p:spPr bwMode="auto">
            <a:xfrm>
              <a:off x="3814592" y="5741283"/>
              <a:ext cx="1534394" cy="430887"/>
            </a:xfrm>
            <a:prstGeom prst="rect">
              <a:avLst/>
            </a:prstGeom>
            <a:noFill/>
            <a:ln w="9525">
              <a:noFill/>
              <a:miter lim="800000"/>
              <a:headEnd/>
              <a:tailEnd/>
            </a:ln>
          </p:spPr>
          <p:txBody>
            <a:bodyPr wrap="none">
              <a:spAutoFit/>
            </a:bodyPr>
            <a:lstStyle/>
            <a:p>
              <a:r>
                <a:rPr lang="en-US" altLang="zh-CN">
                  <a:solidFill>
                    <a:schemeClr val="tx1"/>
                  </a:solidFill>
                  <a:ea typeface="宋体" pitchFamily="2" charset="-122"/>
                </a:rPr>
                <a:t>new query</a:t>
              </a:r>
              <a:endParaRPr lang="zh-CN" altLang="en-US">
                <a:solidFill>
                  <a:schemeClr val="tx1"/>
                </a:solidFill>
                <a:ea typeface="宋体" pitchFamily="2" charset="-122"/>
              </a:endParaRPr>
            </a:p>
          </p:txBody>
        </p:sp>
        <p:sp>
          <p:nvSpPr>
            <p:cNvPr id="30743" name="TextBox 29"/>
            <p:cNvSpPr txBox="1">
              <a:spLocks noChangeArrowheads="1"/>
            </p:cNvSpPr>
            <p:nvPr/>
          </p:nvSpPr>
          <p:spPr bwMode="auto">
            <a:xfrm>
              <a:off x="1297670" y="5101210"/>
              <a:ext cx="3042821" cy="430887"/>
            </a:xfrm>
            <a:prstGeom prst="rect">
              <a:avLst/>
            </a:prstGeom>
            <a:noFill/>
            <a:ln w="9525">
              <a:noFill/>
              <a:miter lim="800000"/>
              <a:headEnd/>
              <a:tailEnd/>
            </a:ln>
          </p:spPr>
          <p:txBody>
            <a:bodyPr wrap="none">
              <a:spAutoFit/>
            </a:bodyPr>
            <a:lstStyle/>
            <a:p>
              <a:r>
                <a:rPr lang="en-US" altLang="zh-CN">
                  <a:solidFill>
                    <a:schemeClr val="tx1"/>
                  </a:solidFill>
                  <a:ea typeface="宋体" pitchFamily="2" charset="-122"/>
                </a:rPr>
                <a:t>coreference resolution</a:t>
              </a:r>
              <a:endParaRPr lang="zh-CN" altLang="en-US">
                <a:solidFill>
                  <a:schemeClr val="tx1"/>
                </a:solidFill>
                <a:ea typeface="宋体" pitchFamily="2" charset="-122"/>
              </a:endParaRPr>
            </a:p>
          </p:txBody>
        </p:sp>
        <p:cxnSp>
          <p:nvCxnSpPr>
            <p:cNvPr id="30744" name="直接箭头连接符 10"/>
            <p:cNvCxnSpPr>
              <a:cxnSpLocks noChangeShapeType="1"/>
              <a:stCxn id="30739" idx="3"/>
            </p:cNvCxnSpPr>
            <p:nvPr/>
          </p:nvCxnSpPr>
          <p:spPr bwMode="auto">
            <a:xfrm flipV="1">
              <a:off x="1575063" y="5564662"/>
              <a:ext cx="2034718" cy="1"/>
            </a:xfrm>
            <a:prstGeom prst="straightConnector1">
              <a:avLst/>
            </a:prstGeom>
            <a:noFill/>
            <a:ln w="9525" algn="ctr">
              <a:solidFill>
                <a:schemeClr val="accent1"/>
              </a:solidFill>
              <a:round/>
              <a:headEnd/>
              <a:tailEnd type="arrow" w="med" len="med"/>
            </a:ln>
          </p:spPr>
        </p:cxnSp>
      </p:grpSp>
      <p:grpSp>
        <p:nvGrpSpPr>
          <p:cNvPr id="30725" name="组合 34"/>
          <p:cNvGrpSpPr>
            <a:grpSpLocks/>
          </p:cNvGrpSpPr>
          <p:nvPr/>
        </p:nvGrpSpPr>
        <p:grpSpPr bwMode="auto">
          <a:xfrm>
            <a:off x="2289175" y="3508375"/>
            <a:ext cx="6651625" cy="1109663"/>
            <a:chOff x="664864" y="5101210"/>
            <a:chExt cx="6651381" cy="1109783"/>
          </a:xfrm>
        </p:grpSpPr>
        <p:sp>
          <p:nvSpPr>
            <p:cNvPr id="30733" name="TextBox 35"/>
            <p:cNvSpPr txBox="1">
              <a:spLocks noChangeArrowheads="1"/>
            </p:cNvSpPr>
            <p:nvPr/>
          </p:nvSpPr>
          <p:spPr bwMode="auto">
            <a:xfrm>
              <a:off x="731562" y="5349219"/>
              <a:ext cx="843501" cy="430887"/>
            </a:xfrm>
            <a:prstGeom prst="rect">
              <a:avLst/>
            </a:prstGeom>
            <a:noFill/>
            <a:ln w="9525">
              <a:noFill/>
              <a:miter lim="800000"/>
              <a:headEnd/>
              <a:tailEnd/>
            </a:ln>
          </p:spPr>
          <p:txBody>
            <a:bodyPr wrap="none">
              <a:spAutoFit/>
            </a:bodyPr>
            <a:lstStyle/>
            <a:p>
              <a:r>
                <a:rPr lang="en-US" altLang="zh-CN">
                  <a:solidFill>
                    <a:schemeClr val="tx1"/>
                  </a:solidFill>
                  <a:ea typeface="宋体" pitchFamily="2" charset="-122"/>
                </a:rPr>
                <a:t>MMA</a:t>
              </a:r>
              <a:endParaRPr lang="zh-CN" altLang="en-US">
                <a:solidFill>
                  <a:schemeClr val="tx1"/>
                </a:solidFill>
                <a:ea typeface="宋体" pitchFamily="2" charset="-122"/>
              </a:endParaRPr>
            </a:p>
          </p:txBody>
        </p:sp>
        <p:sp>
          <p:nvSpPr>
            <p:cNvPr id="30734" name="矩形 36"/>
            <p:cNvSpPr>
              <a:spLocks noChangeArrowheads="1"/>
            </p:cNvSpPr>
            <p:nvPr/>
          </p:nvSpPr>
          <p:spPr bwMode="auto">
            <a:xfrm>
              <a:off x="3609781" y="5335595"/>
              <a:ext cx="3706464" cy="461665"/>
            </a:xfrm>
            <a:prstGeom prst="rect">
              <a:avLst/>
            </a:prstGeom>
            <a:noFill/>
            <a:ln w="9525">
              <a:noFill/>
              <a:miter lim="800000"/>
              <a:headEnd/>
              <a:tailEnd/>
            </a:ln>
          </p:spPr>
          <p:txBody>
            <a:bodyPr wrap="none">
              <a:spAutoFit/>
            </a:bodyPr>
            <a:lstStyle/>
            <a:p>
              <a:r>
                <a:rPr lang="en-US" altLang="zh-CN" sz="2400" b="1" i="1">
                  <a:solidFill>
                    <a:srgbClr val="009900"/>
                  </a:solidFill>
                  <a:ea typeface="宋体" pitchFamily="2" charset="-122"/>
                </a:rPr>
                <a:t>Muttahida Majlis-e-Amal</a:t>
              </a:r>
              <a:endParaRPr lang="zh-CN" altLang="en-US">
                <a:ea typeface="宋体" pitchFamily="2" charset="-122"/>
              </a:endParaRPr>
            </a:p>
          </p:txBody>
        </p:sp>
        <p:sp>
          <p:nvSpPr>
            <p:cNvPr id="30735" name="TextBox 37"/>
            <p:cNvSpPr txBox="1">
              <a:spLocks noChangeArrowheads="1"/>
            </p:cNvSpPr>
            <p:nvPr/>
          </p:nvSpPr>
          <p:spPr bwMode="auto">
            <a:xfrm>
              <a:off x="664864" y="5780106"/>
              <a:ext cx="1346844" cy="430887"/>
            </a:xfrm>
            <a:prstGeom prst="rect">
              <a:avLst/>
            </a:prstGeom>
            <a:noFill/>
            <a:ln w="9525">
              <a:noFill/>
              <a:miter lim="800000"/>
              <a:headEnd/>
              <a:tailEnd/>
            </a:ln>
          </p:spPr>
          <p:txBody>
            <a:bodyPr wrap="none">
              <a:spAutoFit/>
            </a:bodyPr>
            <a:lstStyle/>
            <a:p>
              <a:r>
                <a:rPr lang="en-US" altLang="zh-CN">
                  <a:solidFill>
                    <a:schemeClr val="tx1"/>
                  </a:solidFill>
                  <a:ea typeface="宋体" pitchFamily="2" charset="-122"/>
                </a:rPr>
                <a:t>old query</a:t>
              </a:r>
              <a:endParaRPr lang="zh-CN" altLang="en-US">
                <a:solidFill>
                  <a:schemeClr val="tx1"/>
                </a:solidFill>
                <a:ea typeface="宋体" pitchFamily="2" charset="-122"/>
              </a:endParaRPr>
            </a:p>
          </p:txBody>
        </p:sp>
        <p:sp>
          <p:nvSpPr>
            <p:cNvPr id="30736" name="TextBox 38"/>
            <p:cNvSpPr txBox="1">
              <a:spLocks noChangeArrowheads="1"/>
            </p:cNvSpPr>
            <p:nvPr/>
          </p:nvSpPr>
          <p:spPr bwMode="auto">
            <a:xfrm>
              <a:off x="3814592" y="5741283"/>
              <a:ext cx="1534394" cy="430887"/>
            </a:xfrm>
            <a:prstGeom prst="rect">
              <a:avLst/>
            </a:prstGeom>
            <a:noFill/>
            <a:ln w="9525">
              <a:noFill/>
              <a:miter lim="800000"/>
              <a:headEnd/>
              <a:tailEnd/>
            </a:ln>
          </p:spPr>
          <p:txBody>
            <a:bodyPr wrap="none">
              <a:spAutoFit/>
            </a:bodyPr>
            <a:lstStyle/>
            <a:p>
              <a:r>
                <a:rPr lang="en-US" altLang="zh-CN">
                  <a:solidFill>
                    <a:schemeClr val="tx1"/>
                  </a:solidFill>
                  <a:ea typeface="宋体" pitchFamily="2" charset="-122"/>
                </a:rPr>
                <a:t>new query</a:t>
              </a:r>
              <a:endParaRPr lang="zh-CN" altLang="en-US">
                <a:solidFill>
                  <a:schemeClr val="tx1"/>
                </a:solidFill>
                <a:ea typeface="宋体" pitchFamily="2" charset="-122"/>
              </a:endParaRPr>
            </a:p>
          </p:txBody>
        </p:sp>
        <p:sp>
          <p:nvSpPr>
            <p:cNvPr id="30737" name="TextBox 39"/>
            <p:cNvSpPr txBox="1">
              <a:spLocks noChangeArrowheads="1"/>
            </p:cNvSpPr>
            <p:nvPr/>
          </p:nvSpPr>
          <p:spPr bwMode="auto">
            <a:xfrm>
              <a:off x="1297670" y="5101210"/>
              <a:ext cx="2664512" cy="430887"/>
            </a:xfrm>
            <a:prstGeom prst="rect">
              <a:avLst/>
            </a:prstGeom>
            <a:noFill/>
            <a:ln w="9525">
              <a:noFill/>
              <a:miter lim="800000"/>
              <a:headEnd/>
              <a:tailEnd/>
            </a:ln>
          </p:spPr>
          <p:txBody>
            <a:bodyPr wrap="none">
              <a:spAutoFit/>
            </a:bodyPr>
            <a:lstStyle/>
            <a:p>
              <a:r>
                <a:rPr lang="en-US" altLang="zh-CN">
                  <a:solidFill>
                    <a:schemeClr val="tx1"/>
                  </a:solidFill>
                  <a:ea typeface="宋体" pitchFamily="2" charset="-122"/>
                </a:rPr>
                <a:t>Acronym expansion</a:t>
              </a:r>
              <a:endParaRPr lang="zh-CN" altLang="en-US">
                <a:solidFill>
                  <a:schemeClr val="tx1"/>
                </a:solidFill>
                <a:ea typeface="宋体" pitchFamily="2" charset="-122"/>
              </a:endParaRPr>
            </a:p>
          </p:txBody>
        </p:sp>
        <p:cxnSp>
          <p:nvCxnSpPr>
            <p:cNvPr id="30738" name="直接箭头连接符 40"/>
            <p:cNvCxnSpPr>
              <a:cxnSpLocks noChangeShapeType="1"/>
              <a:stCxn id="30733" idx="3"/>
            </p:cNvCxnSpPr>
            <p:nvPr/>
          </p:nvCxnSpPr>
          <p:spPr bwMode="auto">
            <a:xfrm>
              <a:off x="1575063" y="5564663"/>
              <a:ext cx="2034718" cy="0"/>
            </a:xfrm>
            <a:prstGeom prst="straightConnector1">
              <a:avLst/>
            </a:prstGeom>
            <a:noFill/>
            <a:ln w="9525" algn="ctr">
              <a:solidFill>
                <a:schemeClr val="accent1"/>
              </a:solidFill>
              <a:round/>
              <a:headEnd/>
              <a:tailEnd type="arrow" w="med" len="med"/>
            </a:ln>
          </p:spPr>
        </p:cxnSp>
      </p:grpSp>
      <p:grpSp>
        <p:nvGrpSpPr>
          <p:cNvPr id="30726" name="组合 41"/>
          <p:cNvGrpSpPr>
            <a:grpSpLocks/>
          </p:cNvGrpSpPr>
          <p:nvPr/>
        </p:nvGrpSpPr>
        <p:grpSpPr bwMode="auto">
          <a:xfrm>
            <a:off x="1173163" y="5532438"/>
            <a:ext cx="7785100" cy="1200150"/>
            <a:chOff x="-604333" y="5009771"/>
            <a:chExt cx="7785926" cy="1201222"/>
          </a:xfrm>
        </p:grpSpPr>
        <p:sp>
          <p:nvSpPr>
            <p:cNvPr id="30727" name="TextBox 42"/>
            <p:cNvSpPr txBox="1">
              <a:spLocks noChangeArrowheads="1"/>
            </p:cNvSpPr>
            <p:nvPr/>
          </p:nvSpPr>
          <p:spPr bwMode="auto">
            <a:xfrm>
              <a:off x="-604333" y="5301264"/>
              <a:ext cx="2648482" cy="461665"/>
            </a:xfrm>
            <a:prstGeom prst="rect">
              <a:avLst/>
            </a:prstGeom>
            <a:noFill/>
            <a:ln w="9525">
              <a:noFill/>
              <a:miter lim="800000"/>
              <a:headEnd/>
              <a:tailEnd/>
            </a:ln>
          </p:spPr>
          <p:txBody>
            <a:bodyPr wrap="none">
              <a:spAutoFit/>
            </a:bodyPr>
            <a:lstStyle/>
            <a:p>
              <a:r>
                <a:rPr lang="en-US" altLang="zh-CN" sz="2400" i="1">
                  <a:solidFill>
                    <a:schemeClr val="tx1"/>
                  </a:solidFill>
                  <a:ea typeface="宋体" pitchFamily="2" charset="-122"/>
                </a:rPr>
                <a:t>BRECKENRIDGE</a:t>
              </a:r>
              <a:endParaRPr lang="zh-CN" altLang="en-US">
                <a:solidFill>
                  <a:schemeClr val="tx1"/>
                </a:solidFill>
                <a:ea typeface="宋体" pitchFamily="2" charset="-122"/>
              </a:endParaRPr>
            </a:p>
          </p:txBody>
        </p:sp>
        <p:sp>
          <p:nvSpPr>
            <p:cNvPr id="30728" name="矩形 43"/>
            <p:cNvSpPr>
              <a:spLocks noChangeArrowheads="1"/>
            </p:cNvSpPr>
            <p:nvPr/>
          </p:nvSpPr>
          <p:spPr bwMode="auto">
            <a:xfrm>
              <a:off x="3609781" y="5335595"/>
              <a:ext cx="3571812" cy="461665"/>
            </a:xfrm>
            <a:prstGeom prst="rect">
              <a:avLst/>
            </a:prstGeom>
            <a:noFill/>
            <a:ln w="9525">
              <a:noFill/>
              <a:miter lim="800000"/>
              <a:headEnd/>
              <a:tailEnd/>
            </a:ln>
          </p:spPr>
          <p:txBody>
            <a:bodyPr wrap="none">
              <a:spAutoFit/>
            </a:bodyPr>
            <a:lstStyle/>
            <a:p>
              <a:r>
                <a:rPr lang="en-US" altLang="zh-CN" sz="2400" i="1">
                  <a:solidFill>
                    <a:schemeClr val="tx1"/>
                  </a:solidFill>
                  <a:ea typeface="宋体" pitchFamily="2" charset="-122"/>
                </a:rPr>
                <a:t>BRECKENRIDGE, Minn.</a:t>
              </a:r>
              <a:endParaRPr lang="zh-CN" altLang="en-US">
                <a:ea typeface="宋体" pitchFamily="2" charset="-122"/>
              </a:endParaRPr>
            </a:p>
          </p:txBody>
        </p:sp>
        <p:sp>
          <p:nvSpPr>
            <p:cNvPr id="30729" name="TextBox 44"/>
            <p:cNvSpPr txBox="1">
              <a:spLocks noChangeArrowheads="1"/>
            </p:cNvSpPr>
            <p:nvPr/>
          </p:nvSpPr>
          <p:spPr bwMode="auto">
            <a:xfrm>
              <a:off x="664864" y="5780106"/>
              <a:ext cx="1346844" cy="430887"/>
            </a:xfrm>
            <a:prstGeom prst="rect">
              <a:avLst/>
            </a:prstGeom>
            <a:noFill/>
            <a:ln w="9525">
              <a:noFill/>
              <a:miter lim="800000"/>
              <a:headEnd/>
              <a:tailEnd/>
            </a:ln>
          </p:spPr>
          <p:txBody>
            <a:bodyPr wrap="none">
              <a:spAutoFit/>
            </a:bodyPr>
            <a:lstStyle/>
            <a:p>
              <a:r>
                <a:rPr lang="en-US" altLang="zh-CN">
                  <a:solidFill>
                    <a:schemeClr val="tx1"/>
                  </a:solidFill>
                  <a:ea typeface="宋体" pitchFamily="2" charset="-122"/>
                </a:rPr>
                <a:t>old query</a:t>
              </a:r>
              <a:endParaRPr lang="zh-CN" altLang="en-US">
                <a:solidFill>
                  <a:schemeClr val="tx1"/>
                </a:solidFill>
                <a:ea typeface="宋体" pitchFamily="2" charset="-122"/>
              </a:endParaRPr>
            </a:p>
          </p:txBody>
        </p:sp>
        <p:sp>
          <p:nvSpPr>
            <p:cNvPr id="30730" name="TextBox 45"/>
            <p:cNvSpPr txBox="1">
              <a:spLocks noChangeArrowheads="1"/>
            </p:cNvSpPr>
            <p:nvPr/>
          </p:nvSpPr>
          <p:spPr bwMode="auto">
            <a:xfrm>
              <a:off x="3814592" y="5741283"/>
              <a:ext cx="1534394" cy="430887"/>
            </a:xfrm>
            <a:prstGeom prst="rect">
              <a:avLst/>
            </a:prstGeom>
            <a:noFill/>
            <a:ln w="9525">
              <a:noFill/>
              <a:miter lim="800000"/>
              <a:headEnd/>
              <a:tailEnd/>
            </a:ln>
          </p:spPr>
          <p:txBody>
            <a:bodyPr wrap="none">
              <a:spAutoFit/>
            </a:bodyPr>
            <a:lstStyle/>
            <a:p>
              <a:r>
                <a:rPr lang="en-US" altLang="zh-CN">
                  <a:solidFill>
                    <a:schemeClr val="tx1"/>
                  </a:solidFill>
                  <a:ea typeface="宋体" pitchFamily="2" charset="-122"/>
                </a:rPr>
                <a:t>new query</a:t>
              </a:r>
              <a:endParaRPr lang="zh-CN" altLang="en-US">
                <a:solidFill>
                  <a:schemeClr val="tx1"/>
                </a:solidFill>
                <a:ea typeface="宋体" pitchFamily="2" charset="-122"/>
              </a:endParaRPr>
            </a:p>
          </p:txBody>
        </p:sp>
        <p:sp>
          <p:nvSpPr>
            <p:cNvPr id="30731" name="TextBox 46"/>
            <p:cNvSpPr txBox="1">
              <a:spLocks noChangeArrowheads="1"/>
            </p:cNvSpPr>
            <p:nvPr/>
          </p:nvSpPr>
          <p:spPr bwMode="auto">
            <a:xfrm>
              <a:off x="1655432" y="5009771"/>
              <a:ext cx="2145139" cy="430887"/>
            </a:xfrm>
            <a:prstGeom prst="rect">
              <a:avLst/>
            </a:prstGeom>
            <a:noFill/>
            <a:ln w="9525">
              <a:noFill/>
              <a:miter lim="800000"/>
              <a:headEnd/>
              <a:tailEnd/>
            </a:ln>
          </p:spPr>
          <p:txBody>
            <a:bodyPr wrap="none">
              <a:spAutoFit/>
            </a:bodyPr>
            <a:lstStyle/>
            <a:p>
              <a:r>
                <a:rPr lang="en-US" altLang="zh-CN">
                  <a:solidFill>
                    <a:schemeClr val="tx1"/>
                  </a:solidFill>
                  <a:ea typeface="宋体" pitchFamily="2" charset="-122"/>
                </a:rPr>
                <a:t>GPE expansion</a:t>
              </a:r>
              <a:endParaRPr lang="zh-CN" altLang="en-US">
                <a:solidFill>
                  <a:schemeClr val="tx1"/>
                </a:solidFill>
                <a:ea typeface="宋体" pitchFamily="2" charset="-122"/>
              </a:endParaRPr>
            </a:p>
          </p:txBody>
        </p:sp>
        <p:cxnSp>
          <p:nvCxnSpPr>
            <p:cNvPr id="30732" name="直接箭头连接符 47"/>
            <p:cNvCxnSpPr>
              <a:cxnSpLocks noChangeShapeType="1"/>
            </p:cNvCxnSpPr>
            <p:nvPr/>
          </p:nvCxnSpPr>
          <p:spPr bwMode="auto">
            <a:xfrm>
              <a:off x="2011708" y="5558405"/>
              <a:ext cx="1598073" cy="0"/>
            </a:xfrm>
            <a:prstGeom prst="straightConnector1">
              <a:avLst/>
            </a:prstGeom>
            <a:noFill/>
            <a:ln w="9525" algn="ctr">
              <a:solidFill>
                <a:schemeClr val="accent1"/>
              </a:solidFill>
              <a:round/>
              <a:headEnd/>
              <a:tailEnd type="arrow" w="med" len="med"/>
            </a:ln>
          </p:spPr>
        </p:cxn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灯片编号占位符 1"/>
          <p:cNvSpPr>
            <a:spLocks noGrp="1"/>
          </p:cNvSpPr>
          <p:nvPr>
            <p:ph type="sldNum" sz="quarter" idx="10"/>
          </p:nvPr>
        </p:nvSpPr>
        <p:spPr>
          <a:noFill/>
        </p:spPr>
        <p:txBody>
          <a:bodyPr/>
          <a:lstStyle/>
          <a:p>
            <a:fld id="{77A32013-CE02-4A0B-9835-E2F8E42D4A56}" type="slidenum">
              <a:rPr lang="en-US" altLang="zh-CN" smtClean="0"/>
              <a:pPr/>
              <a:t>13</a:t>
            </a:fld>
            <a:endParaRPr lang="en-US" altLang="zh-CN" smtClean="0"/>
          </a:p>
        </p:txBody>
      </p:sp>
      <p:sp>
        <p:nvSpPr>
          <p:cNvPr id="31746" name="Rectangle 2"/>
          <p:cNvSpPr txBox="1">
            <a:spLocks noChangeArrowheads="1"/>
          </p:cNvSpPr>
          <p:nvPr/>
        </p:nvSpPr>
        <p:spPr bwMode="auto">
          <a:xfrm>
            <a:off x="0" y="0"/>
            <a:ext cx="9144000" cy="914400"/>
          </a:xfrm>
          <a:prstGeom prst="rect">
            <a:avLst/>
          </a:prstGeom>
          <a:noFill/>
          <a:ln w="9525">
            <a:noFill/>
            <a:miter lim="800000"/>
            <a:headEnd/>
            <a:tailEnd/>
          </a:ln>
        </p:spPr>
        <p:txBody>
          <a:bodyPr/>
          <a:lstStyle/>
          <a:p>
            <a:pPr>
              <a:lnSpc>
                <a:spcPct val="90000"/>
              </a:lnSpc>
            </a:pPr>
            <a:r>
              <a:rPr lang="en-US" altLang="zh-CN" sz="3000">
                <a:solidFill>
                  <a:schemeClr val="accent1"/>
                </a:solidFill>
                <a:ea typeface="宋体" pitchFamily="2" charset="-122"/>
              </a:rPr>
              <a:t>Discussions of Query Selection: Ambiguity</a:t>
            </a:r>
          </a:p>
        </p:txBody>
      </p:sp>
      <p:sp>
        <p:nvSpPr>
          <p:cNvPr id="31747" name="内容占位符 2"/>
          <p:cNvSpPr txBox="1">
            <a:spLocks/>
          </p:cNvSpPr>
          <p:nvPr/>
        </p:nvSpPr>
        <p:spPr bwMode="auto">
          <a:xfrm>
            <a:off x="92075" y="411163"/>
            <a:ext cx="9363075" cy="639762"/>
          </a:xfrm>
          <a:prstGeom prst="rect">
            <a:avLst/>
          </a:prstGeom>
          <a:noFill/>
          <a:ln w="9525">
            <a:noFill/>
            <a:miter lim="800000"/>
            <a:headEnd/>
            <a:tailEnd/>
          </a:ln>
        </p:spPr>
        <p:txBody>
          <a:bodyPr/>
          <a:lstStyle/>
          <a:p>
            <a:pPr marL="173038" indent="-173038">
              <a:spcBef>
                <a:spcPct val="50000"/>
              </a:spcBef>
              <a:buClr>
                <a:schemeClr val="tx1"/>
              </a:buClr>
              <a:buFont typeface="Wingdings" pitchFamily="2" charset="2"/>
              <a:buNone/>
            </a:pPr>
            <a:r>
              <a:rPr lang="en-US" altLang="zh-CN" sz="3000">
                <a:solidFill>
                  <a:srgbClr val="009900"/>
                </a:solidFill>
                <a:ea typeface="宋体" pitchFamily="2" charset="-122"/>
              </a:rPr>
              <a:t>Impact of query reformulation</a:t>
            </a:r>
          </a:p>
        </p:txBody>
      </p:sp>
      <p:graphicFrame>
        <p:nvGraphicFramePr>
          <p:cNvPr id="6" name="图表 5"/>
          <p:cNvGraphicFramePr>
            <a:graphicFrameLocks/>
          </p:cNvGraphicFramePr>
          <p:nvPr/>
        </p:nvGraphicFramePr>
        <p:xfrm>
          <a:off x="264226" y="1076822"/>
          <a:ext cx="4389072" cy="271793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图表 6"/>
          <p:cNvGraphicFramePr>
            <a:graphicFrameLocks/>
          </p:cNvGraphicFramePr>
          <p:nvPr/>
        </p:nvGraphicFramePr>
        <p:xfrm>
          <a:off x="4773026" y="1079096"/>
          <a:ext cx="4137575" cy="2743171"/>
        </p:xfrm>
        <a:graphic>
          <a:graphicData uri="http://schemas.openxmlformats.org/drawingml/2006/chart">
            <c:chart xmlns:c="http://schemas.openxmlformats.org/drawingml/2006/chart" xmlns:r="http://schemas.openxmlformats.org/officeDocument/2006/relationships" r:id="rId3"/>
          </a:graphicData>
        </a:graphic>
      </p:graphicFrame>
      <p:sp>
        <p:nvSpPr>
          <p:cNvPr id="31750" name="TextBox 1"/>
          <p:cNvSpPr txBox="1">
            <a:spLocks noChangeArrowheads="1"/>
          </p:cNvSpPr>
          <p:nvPr/>
        </p:nvSpPr>
        <p:spPr bwMode="auto">
          <a:xfrm>
            <a:off x="365125" y="803275"/>
            <a:ext cx="1912938" cy="431800"/>
          </a:xfrm>
          <a:prstGeom prst="rect">
            <a:avLst/>
          </a:prstGeom>
          <a:noFill/>
          <a:ln w="9525">
            <a:noFill/>
            <a:miter lim="800000"/>
            <a:headEnd/>
            <a:tailEnd/>
          </a:ln>
        </p:spPr>
        <p:txBody>
          <a:bodyPr wrap="none">
            <a:spAutoFit/>
          </a:bodyPr>
          <a:lstStyle/>
          <a:p>
            <a:r>
              <a:rPr lang="en-US" altLang="zh-CN">
                <a:solidFill>
                  <a:schemeClr val="tx1"/>
                </a:solidFill>
                <a:ea typeface="宋体" pitchFamily="2" charset="-122"/>
              </a:rPr>
              <a:t>(a) All queries</a:t>
            </a:r>
            <a:endParaRPr lang="zh-CN" altLang="en-US">
              <a:solidFill>
                <a:schemeClr val="tx1"/>
              </a:solidFill>
              <a:ea typeface="宋体" pitchFamily="2" charset="-122"/>
            </a:endParaRPr>
          </a:p>
        </p:txBody>
      </p:sp>
      <p:sp>
        <p:nvSpPr>
          <p:cNvPr id="31751" name="TextBox 8"/>
          <p:cNvSpPr txBox="1">
            <a:spLocks noChangeArrowheads="1"/>
          </p:cNvSpPr>
          <p:nvPr/>
        </p:nvSpPr>
        <p:spPr bwMode="auto">
          <a:xfrm>
            <a:off x="5303838" y="777875"/>
            <a:ext cx="2043112" cy="430213"/>
          </a:xfrm>
          <a:prstGeom prst="rect">
            <a:avLst/>
          </a:prstGeom>
          <a:noFill/>
          <a:ln w="9525">
            <a:noFill/>
            <a:miter lim="800000"/>
            <a:headEnd/>
            <a:tailEnd/>
          </a:ln>
        </p:spPr>
        <p:txBody>
          <a:bodyPr wrap="none">
            <a:spAutoFit/>
          </a:bodyPr>
          <a:lstStyle/>
          <a:p>
            <a:r>
              <a:rPr lang="en-US" altLang="zh-CN">
                <a:solidFill>
                  <a:schemeClr val="tx1"/>
                </a:solidFill>
                <a:ea typeface="宋体" pitchFamily="2" charset="-122"/>
              </a:rPr>
              <a:t>(b) NIL queries</a:t>
            </a:r>
            <a:endParaRPr lang="zh-CN" altLang="en-US">
              <a:solidFill>
                <a:schemeClr val="tx1"/>
              </a:solidFill>
              <a:ea typeface="宋体" pitchFamily="2" charset="-122"/>
            </a:endParaRPr>
          </a:p>
        </p:txBody>
      </p:sp>
      <p:graphicFrame>
        <p:nvGraphicFramePr>
          <p:cNvPr id="10" name="图表 9"/>
          <p:cNvGraphicFramePr>
            <a:graphicFrameLocks/>
          </p:cNvGraphicFramePr>
          <p:nvPr/>
        </p:nvGraphicFramePr>
        <p:xfrm>
          <a:off x="478667" y="4256393"/>
          <a:ext cx="3939540" cy="25717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图表 10"/>
          <p:cNvGraphicFramePr>
            <a:graphicFrameLocks/>
          </p:cNvGraphicFramePr>
          <p:nvPr/>
        </p:nvGraphicFramePr>
        <p:xfrm>
          <a:off x="4660931" y="4161040"/>
          <a:ext cx="4096607" cy="2571750"/>
        </p:xfrm>
        <a:graphic>
          <a:graphicData uri="http://schemas.openxmlformats.org/drawingml/2006/chart">
            <c:chart xmlns:c="http://schemas.openxmlformats.org/drawingml/2006/chart" xmlns:r="http://schemas.openxmlformats.org/officeDocument/2006/relationships" r:id="rId5"/>
          </a:graphicData>
        </a:graphic>
      </p:graphicFrame>
      <p:sp>
        <p:nvSpPr>
          <p:cNvPr id="31754" name="TextBox 11"/>
          <p:cNvSpPr txBox="1">
            <a:spLocks noChangeArrowheads="1"/>
          </p:cNvSpPr>
          <p:nvPr/>
        </p:nvSpPr>
        <p:spPr bwMode="auto">
          <a:xfrm>
            <a:off x="263525" y="3605213"/>
            <a:ext cx="4368800" cy="676275"/>
          </a:xfrm>
          <a:prstGeom prst="rect">
            <a:avLst/>
          </a:prstGeom>
          <a:noFill/>
          <a:ln w="9525">
            <a:noFill/>
            <a:miter lim="800000"/>
            <a:headEnd/>
            <a:tailEnd/>
          </a:ln>
        </p:spPr>
        <p:txBody>
          <a:bodyPr wrap="none">
            <a:spAutoFit/>
          </a:bodyPr>
          <a:lstStyle/>
          <a:p>
            <a:r>
              <a:rPr lang="en-US" altLang="zh-CN">
                <a:solidFill>
                  <a:schemeClr val="tx1"/>
                </a:solidFill>
                <a:ea typeface="宋体" pitchFamily="2" charset="-122"/>
              </a:rPr>
              <a:t>(c) </a:t>
            </a:r>
            <a:r>
              <a:rPr lang="en-US" altLang="zh-CN" sz="1600">
                <a:solidFill>
                  <a:schemeClr val="tx1"/>
                </a:solidFill>
                <a:ea typeface="宋体" pitchFamily="2" charset="-122"/>
              </a:rPr>
              <a:t>Incremental impact of applying three </a:t>
            </a:r>
          </a:p>
          <a:p>
            <a:r>
              <a:rPr lang="en-US" altLang="zh-CN" sz="1600">
                <a:solidFill>
                  <a:schemeClr val="tx1"/>
                </a:solidFill>
                <a:ea typeface="宋体" pitchFamily="2" charset="-122"/>
              </a:rPr>
              <a:t>query reformulation approaches on All queries</a:t>
            </a:r>
            <a:endParaRPr lang="zh-CN" altLang="en-US" sz="1600">
              <a:solidFill>
                <a:schemeClr val="tx1"/>
              </a:solidFill>
              <a:ea typeface="宋体" pitchFamily="2" charset="-122"/>
            </a:endParaRPr>
          </a:p>
        </p:txBody>
      </p:sp>
      <p:sp>
        <p:nvSpPr>
          <p:cNvPr id="31755" name="TextBox 2"/>
          <p:cNvSpPr txBox="1">
            <a:spLocks noChangeArrowheads="1"/>
          </p:cNvSpPr>
          <p:nvPr/>
        </p:nvSpPr>
        <p:spPr bwMode="auto">
          <a:xfrm>
            <a:off x="2278063" y="4584700"/>
            <a:ext cx="2522537" cy="431800"/>
          </a:xfrm>
          <a:prstGeom prst="rect">
            <a:avLst/>
          </a:prstGeom>
          <a:noFill/>
          <a:ln w="9525">
            <a:noFill/>
            <a:miter lim="800000"/>
            <a:headEnd/>
            <a:tailEnd/>
          </a:ln>
        </p:spPr>
        <p:txBody>
          <a:bodyPr wrap="none">
            <a:spAutoFit/>
          </a:bodyPr>
          <a:lstStyle/>
          <a:p>
            <a:r>
              <a:rPr lang="en-US" altLang="zh-CN">
                <a:solidFill>
                  <a:srgbClr val="C00000"/>
                </a:solidFill>
                <a:ea typeface="宋体" pitchFamily="2" charset="-122"/>
              </a:rPr>
              <a:t>Ambiguity reduced</a:t>
            </a:r>
            <a:endParaRPr lang="zh-CN" altLang="en-US">
              <a:solidFill>
                <a:srgbClr val="C00000"/>
              </a:solidFill>
              <a:ea typeface="宋体" pitchFamily="2" charset="-122"/>
            </a:endParaRPr>
          </a:p>
        </p:txBody>
      </p:sp>
      <p:sp>
        <p:nvSpPr>
          <p:cNvPr id="31756" name="TextBox 13"/>
          <p:cNvSpPr txBox="1">
            <a:spLocks noChangeArrowheads="1"/>
          </p:cNvSpPr>
          <p:nvPr/>
        </p:nvSpPr>
        <p:spPr bwMode="auto">
          <a:xfrm>
            <a:off x="4937125" y="3611563"/>
            <a:ext cx="4368800" cy="677862"/>
          </a:xfrm>
          <a:prstGeom prst="rect">
            <a:avLst/>
          </a:prstGeom>
          <a:noFill/>
          <a:ln w="9525">
            <a:noFill/>
            <a:miter lim="800000"/>
            <a:headEnd/>
            <a:tailEnd/>
          </a:ln>
        </p:spPr>
        <p:txBody>
          <a:bodyPr wrap="none">
            <a:spAutoFit/>
          </a:bodyPr>
          <a:lstStyle/>
          <a:p>
            <a:r>
              <a:rPr lang="en-US" altLang="zh-CN">
                <a:solidFill>
                  <a:schemeClr val="tx1"/>
                </a:solidFill>
                <a:ea typeface="宋体" pitchFamily="2" charset="-122"/>
              </a:rPr>
              <a:t>(d) </a:t>
            </a:r>
            <a:r>
              <a:rPr lang="en-US" altLang="zh-CN" sz="1600">
                <a:solidFill>
                  <a:schemeClr val="tx1"/>
                </a:solidFill>
                <a:ea typeface="宋体" pitchFamily="2" charset="-122"/>
              </a:rPr>
              <a:t>Incremental impact of applying three </a:t>
            </a:r>
          </a:p>
          <a:p>
            <a:r>
              <a:rPr lang="en-US" altLang="zh-CN" sz="1600">
                <a:solidFill>
                  <a:schemeClr val="tx1"/>
                </a:solidFill>
                <a:ea typeface="宋体" pitchFamily="2" charset="-122"/>
              </a:rPr>
              <a:t>query reformulation approaches on All queries</a:t>
            </a:r>
            <a:endParaRPr lang="zh-CN" altLang="en-US" sz="1600">
              <a:solidFill>
                <a:schemeClr val="tx1"/>
              </a:solidFill>
              <a:ea typeface="宋体" pitchFamily="2" charset="-122"/>
            </a:endParaRPr>
          </a:p>
        </p:txBody>
      </p:sp>
      <p:sp>
        <p:nvSpPr>
          <p:cNvPr id="31757" name="TextBox 14"/>
          <p:cNvSpPr txBox="1">
            <a:spLocks noChangeArrowheads="1"/>
          </p:cNvSpPr>
          <p:nvPr/>
        </p:nvSpPr>
        <p:spPr bwMode="auto">
          <a:xfrm>
            <a:off x="6038850" y="5016500"/>
            <a:ext cx="3105150" cy="430213"/>
          </a:xfrm>
          <a:prstGeom prst="rect">
            <a:avLst/>
          </a:prstGeom>
          <a:noFill/>
          <a:ln w="9525">
            <a:noFill/>
            <a:miter lim="800000"/>
            <a:headEnd/>
            <a:tailEnd/>
          </a:ln>
        </p:spPr>
        <p:txBody>
          <a:bodyPr wrap="none">
            <a:spAutoFit/>
          </a:bodyPr>
          <a:lstStyle/>
          <a:p>
            <a:r>
              <a:rPr lang="en-US" altLang="zh-CN">
                <a:solidFill>
                  <a:srgbClr val="C00000"/>
                </a:solidFill>
                <a:ea typeface="宋体" pitchFamily="2" charset="-122"/>
              </a:rPr>
              <a:t>Performance increased</a:t>
            </a:r>
            <a:endParaRPr lang="zh-CN" altLang="en-US">
              <a:solidFill>
                <a:srgbClr val="C00000"/>
              </a:solidFill>
              <a:ea typeface="宋体" pitchFamily="2"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fld id="{6B318EED-5B2A-4A1A-A8EB-F9073A4A691E}" type="slidenum">
              <a:rPr lang="en-US" altLang="zh-CN" smtClean="0"/>
              <a:pPr>
                <a:defRPr/>
              </a:pPr>
              <a:t>14</a:t>
            </a:fld>
            <a:endParaRPr lang="en-US" altLang="zh-CN"/>
          </a:p>
        </p:txBody>
      </p:sp>
      <p:sp>
        <p:nvSpPr>
          <p:cNvPr id="3" name="TextBox 2"/>
          <p:cNvSpPr txBox="1"/>
          <p:nvPr/>
        </p:nvSpPr>
        <p:spPr bwMode="auto">
          <a:xfrm>
            <a:off x="439615" y="1988856"/>
            <a:ext cx="8470589" cy="553998"/>
          </a:xfrm>
          <a:prstGeom prst="rect">
            <a:avLst/>
          </a:prstGeom>
          <a:noFill/>
          <a:ln w="9525">
            <a:noFill/>
            <a:miter lim="800000"/>
            <a:headEnd/>
            <a:tailEnd/>
          </a:ln>
        </p:spPr>
        <p:txBody>
          <a:bodyPr wrap="none" rtlCol="0">
            <a:spAutoFit/>
          </a:bodyPr>
          <a:lstStyle/>
          <a:p>
            <a:r>
              <a:rPr lang="en-US" altLang="zh-CN" sz="3000" dirty="0" smtClean="0">
                <a:solidFill>
                  <a:srgbClr val="C00000"/>
                </a:solidFill>
              </a:rPr>
              <a:t>What is right with our fancy clustering approach?</a:t>
            </a:r>
            <a:endParaRPr lang="zh-CN" altLang="en-US" sz="3000" dirty="0" smtClean="0">
              <a:solidFill>
                <a:srgbClr val="C00000"/>
              </a:solidFill>
            </a:endParaRPr>
          </a:p>
        </p:txBody>
      </p:sp>
      <p:pic>
        <p:nvPicPr>
          <p:cNvPr id="1095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5" y="2997915"/>
            <a:ext cx="3419475"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5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8757" y="2697488"/>
            <a:ext cx="2152650" cy="293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96227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灯片编号占位符 3"/>
          <p:cNvSpPr txBox="1">
            <a:spLocks noGrp="1"/>
          </p:cNvSpPr>
          <p:nvPr/>
        </p:nvSpPr>
        <p:spPr bwMode="black">
          <a:xfrm>
            <a:off x="182563" y="6602488"/>
            <a:ext cx="366712" cy="184150"/>
          </a:xfrm>
          <a:prstGeom prst="rect">
            <a:avLst/>
          </a:prstGeom>
          <a:noFill/>
          <a:ln w="9525">
            <a:noFill/>
            <a:miter lim="800000"/>
            <a:headEnd/>
            <a:tailEnd/>
          </a:ln>
        </p:spPr>
        <p:txBody>
          <a:bodyPr lIns="92075" tIns="46038" rIns="92075" bIns="46038"/>
          <a:lstStyle/>
          <a:p>
            <a:fld id="{84554FB4-3108-4A36-8592-45DC79785DE7}" type="slidenum">
              <a:rPr lang="en-US" altLang="zh-CN" sz="800">
                <a:solidFill>
                  <a:schemeClr val="tx1"/>
                </a:solidFill>
                <a:ea typeface="宋体" pitchFamily="2" charset="-122"/>
              </a:rPr>
              <a:pPr/>
              <a:t>15</a:t>
            </a:fld>
            <a:endParaRPr lang="en-US" altLang="zh-CN" sz="800">
              <a:solidFill>
                <a:schemeClr val="tx1"/>
              </a:solidFill>
              <a:ea typeface="宋体" pitchFamily="2" charset="-122"/>
            </a:endParaRPr>
          </a:p>
        </p:txBody>
      </p:sp>
      <p:sp>
        <p:nvSpPr>
          <p:cNvPr id="30722" name="TextBox 14"/>
          <p:cNvSpPr txBox="1">
            <a:spLocks noChangeArrowheads="1"/>
          </p:cNvSpPr>
          <p:nvPr/>
        </p:nvSpPr>
        <p:spPr bwMode="auto">
          <a:xfrm>
            <a:off x="-61911" y="530185"/>
            <a:ext cx="9358652" cy="3500958"/>
          </a:xfrm>
          <a:prstGeom prst="rect">
            <a:avLst/>
          </a:prstGeom>
          <a:noFill/>
          <a:ln w="9525">
            <a:noFill/>
            <a:miter lim="800000"/>
            <a:headEnd/>
            <a:tailEnd/>
          </a:ln>
        </p:spPr>
        <p:txBody>
          <a:bodyPr wrap="none">
            <a:spAutoFit/>
          </a:bodyPr>
          <a:lstStyle/>
          <a:p>
            <a:pPr marL="342900" indent="-342900">
              <a:lnSpc>
                <a:spcPct val="90000"/>
              </a:lnSpc>
              <a:buClr>
                <a:srgbClr val="009900"/>
              </a:buClr>
              <a:buFont typeface="Wingdings" pitchFamily="2" charset="2"/>
              <a:buChar char="n"/>
              <a:defRPr/>
            </a:pPr>
            <a:r>
              <a:rPr lang="en-US" altLang="zh-CN" sz="2000" dirty="0">
                <a:solidFill>
                  <a:srgbClr val="009900"/>
                </a:solidFill>
                <a:ea typeface="宋体" pitchFamily="2" charset="-122"/>
              </a:rPr>
              <a:t>A new workbench </a:t>
            </a:r>
            <a:r>
              <a:rPr lang="en-US" altLang="zh-CN" sz="2000" dirty="0" smtClean="0">
                <a:solidFill>
                  <a:srgbClr val="009900"/>
                </a:solidFill>
                <a:ea typeface="宋体" pitchFamily="2" charset="-122"/>
              </a:rPr>
              <a:t>(much more challenging) dataset </a:t>
            </a:r>
            <a:r>
              <a:rPr lang="en-US" altLang="zh-CN" sz="2000" dirty="0">
                <a:solidFill>
                  <a:srgbClr val="009900"/>
                </a:solidFill>
                <a:ea typeface="宋体" pitchFamily="2" charset="-122"/>
              </a:rPr>
              <a:t>for entity clustering</a:t>
            </a:r>
          </a:p>
          <a:p>
            <a:pPr marL="800100" lvl="1" indent="-342900">
              <a:lnSpc>
                <a:spcPct val="90000"/>
              </a:lnSpc>
              <a:buFont typeface="Arial" pitchFamily="34" charset="0"/>
              <a:buChar char="−"/>
              <a:defRPr/>
            </a:pPr>
            <a:r>
              <a:rPr lang="en-US" altLang="zh-CN" sz="1900" dirty="0">
                <a:solidFill>
                  <a:schemeClr val="tx1"/>
                </a:solidFill>
                <a:ea typeface="宋体" pitchFamily="2" charset="-122"/>
              </a:rPr>
              <a:t>Combining queries from KBP2009,2010,2011, 6652 queries in 1379 names</a:t>
            </a:r>
          </a:p>
          <a:p>
            <a:pPr marL="800100" lvl="1" indent="-342900">
              <a:lnSpc>
                <a:spcPct val="90000"/>
              </a:lnSpc>
              <a:buFont typeface="Arial" pitchFamily="34" charset="0"/>
              <a:buChar char="−"/>
              <a:defRPr/>
            </a:pPr>
            <a:r>
              <a:rPr lang="en-US" altLang="zh-CN" sz="2000" dirty="0">
                <a:solidFill>
                  <a:schemeClr val="tx1"/>
                </a:solidFill>
                <a:ea typeface="宋体" pitchFamily="2" charset="-122"/>
              </a:rPr>
              <a:t>Select ambiguous names (queries can be clustered into 2 or more)</a:t>
            </a:r>
          </a:p>
          <a:p>
            <a:pPr marL="800100" lvl="1" indent="-342900">
              <a:lnSpc>
                <a:spcPct val="90000"/>
              </a:lnSpc>
              <a:buFont typeface="Arial" pitchFamily="34" charset="0"/>
              <a:buChar char="−"/>
              <a:defRPr/>
            </a:pPr>
            <a:r>
              <a:rPr lang="en-US" altLang="zh-CN" sz="2000" dirty="0">
                <a:solidFill>
                  <a:schemeClr val="tx1"/>
                </a:solidFill>
                <a:ea typeface="宋体" pitchFamily="2" charset="-122"/>
              </a:rPr>
              <a:t>Select names with more than 4 queries</a:t>
            </a:r>
          </a:p>
          <a:p>
            <a:pPr marL="800100" lvl="1" indent="-342900">
              <a:lnSpc>
                <a:spcPct val="90000"/>
              </a:lnSpc>
              <a:buFont typeface="Arial" pitchFamily="34" charset="0"/>
              <a:buChar char="−"/>
              <a:defRPr/>
            </a:pPr>
            <a:r>
              <a:rPr lang="en-US" altLang="zh-CN" sz="2000" dirty="0">
                <a:solidFill>
                  <a:schemeClr val="tx1"/>
                </a:solidFill>
                <a:ea typeface="宋体" pitchFamily="2" charset="-122"/>
              </a:rPr>
              <a:t>Select names with consistent one entity type</a:t>
            </a:r>
          </a:p>
          <a:p>
            <a:pPr marL="800100" lvl="1" indent="-342900">
              <a:lnSpc>
                <a:spcPct val="90000"/>
              </a:lnSpc>
              <a:buFont typeface="Arial" pitchFamily="34" charset="0"/>
              <a:buChar char="−"/>
              <a:defRPr/>
            </a:pPr>
            <a:r>
              <a:rPr lang="en-US" altLang="zh-CN" sz="2000" dirty="0">
                <a:solidFill>
                  <a:schemeClr val="tx1"/>
                </a:solidFill>
                <a:ea typeface="宋体" pitchFamily="2" charset="-122"/>
              </a:rPr>
              <a:t>Select names for which more than 5 relevant documents (excluding </a:t>
            </a:r>
          </a:p>
          <a:p>
            <a:pPr lvl="1">
              <a:lnSpc>
                <a:spcPct val="90000"/>
              </a:lnSpc>
              <a:defRPr/>
            </a:pPr>
            <a:r>
              <a:rPr lang="en-US" altLang="zh-CN" sz="2000" dirty="0">
                <a:solidFill>
                  <a:schemeClr val="tx1"/>
                </a:solidFill>
                <a:ea typeface="宋体" pitchFamily="2" charset="-122"/>
              </a:rPr>
              <a:t>context documents in queries) can be retrieved from source </a:t>
            </a:r>
            <a:r>
              <a:rPr lang="en-US" altLang="zh-CN" sz="2000" dirty="0" smtClean="0">
                <a:solidFill>
                  <a:schemeClr val="tx1"/>
                </a:solidFill>
                <a:ea typeface="宋体" pitchFamily="2" charset="-122"/>
              </a:rPr>
              <a:t>text</a:t>
            </a:r>
            <a:r>
              <a:rPr lang="en-US" altLang="zh-CN" sz="2000" dirty="0">
                <a:solidFill>
                  <a:schemeClr val="tx1"/>
                </a:solidFill>
                <a:ea typeface="宋体" pitchFamily="2" charset="-122"/>
              </a:rPr>
              <a:t/>
            </a:r>
            <a:br>
              <a:rPr lang="en-US" altLang="zh-CN" sz="2000" dirty="0">
                <a:solidFill>
                  <a:schemeClr val="tx1"/>
                </a:solidFill>
                <a:ea typeface="宋体" pitchFamily="2" charset="-122"/>
              </a:rPr>
            </a:br>
            <a:r>
              <a:rPr lang="en-US" altLang="zh-CN" sz="2000" dirty="0" smtClean="0">
                <a:ea typeface="宋体" pitchFamily="2" charset="-122"/>
              </a:rPr>
              <a:t>Final </a:t>
            </a:r>
            <a:r>
              <a:rPr lang="en-US" altLang="zh-CN" sz="2000" dirty="0">
                <a:ea typeface="宋体" pitchFamily="2" charset="-122"/>
              </a:rPr>
              <a:t>dataset: 1686 instances (queries),106 names=21PER+67ORG+18GPE</a:t>
            </a:r>
            <a:endParaRPr lang="en-US" altLang="zh-CN" sz="2000" dirty="0">
              <a:solidFill>
                <a:schemeClr val="tx1"/>
              </a:solidFill>
              <a:ea typeface="宋体" pitchFamily="2" charset="-122"/>
            </a:endParaRPr>
          </a:p>
          <a:p>
            <a:pPr marL="342900" lvl="1" indent="-342900">
              <a:lnSpc>
                <a:spcPct val="90000"/>
              </a:lnSpc>
              <a:spcBef>
                <a:spcPts val="600"/>
              </a:spcBef>
              <a:defRPr/>
            </a:pPr>
            <a:r>
              <a:rPr lang="en-US" altLang="zh-CN" sz="1800" dirty="0">
                <a:solidFill>
                  <a:srgbClr val="FF0000"/>
                </a:solidFill>
                <a:ea typeface="宋体" pitchFamily="2" charset="-122"/>
              </a:rPr>
              <a:t>	</a:t>
            </a:r>
            <a:r>
              <a:rPr lang="en-US" altLang="zh-CN" sz="1800" dirty="0" smtClean="0">
                <a:solidFill>
                  <a:srgbClr val="FF0000"/>
                </a:solidFill>
                <a:ea typeface="宋体" pitchFamily="2" charset="-122"/>
              </a:rPr>
              <a:t>  Available upon request for KBP participants.</a:t>
            </a:r>
            <a:endParaRPr lang="en-US" altLang="zh-CN" sz="1800" dirty="0">
              <a:solidFill>
                <a:srgbClr val="FF0000"/>
              </a:solidFill>
              <a:ea typeface="宋体" pitchFamily="2" charset="-122"/>
            </a:endParaRPr>
          </a:p>
          <a:p>
            <a:pPr marL="342900" indent="-342900">
              <a:lnSpc>
                <a:spcPct val="90000"/>
              </a:lnSpc>
              <a:spcBef>
                <a:spcPts val="600"/>
              </a:spcBef>
              <a:defRPr/>
            </a:pPr>
            <a:endParaRPr lang="en-US" altLang="zh-CN" sz="2000" dirty="0">
              <a:solidFill>
                <a:schemeClr val="tx1"/>
              </a:solidFill>
              <a:ea typeface="宋体" pitchFamily="2" charset="-122"/>
            </a:endParaRPr>
          </a:p>
          <a:p>
            <a:pPr marL="342900" indent="-342900">
              <a:lnSpc>
                <a:spcPct val="90000"/>
              </a:lnSpc>
              <a:defRPr/>
            </a:pPr>
            <a:endParaRPr lang="en-US" altLang="zh-CN" sz="2000" dirty="0">
              <a:solidFill>
                <a:srgbClr val="C00000"/>
              </a:solidFill>
              <a:ea typeface="宋体" pitchFamily="2" charset="-122"/>
            </a:endParaRPr>
          </a:p>
          <a:p>
            <a:pPr marL="342900" indent="-342900">
              <a:lnSpc>
                <a:spcPct val="90000"/>
              </a:lnSpc>
              <a:buFontTx/>
              <a:buAutoNum type="arabicPeriod"/>
              <a:defRPr/>
            </a:pPr>
            <a:endParaRPr lang="en-US" altLang="zh-CN" sz="1800" dirty="0">
              <a:solidFill>
                <a:srgbClr val="C00000"/>
              </a:solidFill>
              <a:ea typeface="宋体" pitchFamily="2" charset="-122"/>
            </a:endParaRPr>
          </a:p>
        </p:txBody>
      </p:sp>
      <p:sp>
        <p:nvSpPr>
          <p:cNvPr id="39942" name="TextBox 10"/>
          <p:cNvSpPr txBox="1">
            <a:spLocks noChangeArrowheads="1"/>
          </p:cNvSpPr>
          <p:nvPr/>
        </p:nvSpPr>
        <p:spPr bwMode="auto">
          <a:xfrm>
            <a:off x="4754563" y="6156401"/>
            <a:ext cx="4386262" cy="646112"/>
          </a:xfrm>
          <a:prstGeom prst="rect">
            <a:avLst/>
          </a:prstGeom>
          <a:noFill/>
          <a:ln w="9525">
            <a:noFill/>
            <a:miter lim="800000"/>
            <a:headEnd/>
            <a:tailEnd/>
          </a:ln>
        </p:spPr>
        <p:txBody>
          <a:bodyPr wrap="none">
            <a:spAutoFit/>
          </a:bodyPr>
          <a:lstStyle/>
          <a:p>
            <a:pPr>
              <a:lnSpc>
                <a:spcPct val="90000"/>
              </a:lnSpc>
            </a:pPr>
            <a:r>
              <a:rPr lang="en-US" altLang="zh-CN" sz="2000" dirty="0">
                <a:latin typeface="Times New Roman" pitchFamily="18" charset="0"/>
                <a:ea typeface="宋体" pitchFamily="2" charset="-122"/>
                <a:cs typeface="Times New Roman" pitchFamily="18" charset="0"/>
              </a:rPr>
              <a:t>long tail effect II: most names have very </a:t>
            </a:r>
          </a:p>
          <a:p>
            <a:pPr>
              <a:lnSpc>
                <a:spcPct val="90000"/>
              </a:lnSpc>
            </a:pPr>
            <a:r>
              <a:rPr lang="en-US" altLang="zh-CN" sz="2000" dirty="0">
                <a:latin typeface="Times New Roman" pitchFamily="18" charset="0"/>
                <a:ea typeface="宋体" pitchFamily="2" charset="-122"/>
                <a:cs typeface="Times New Roman" pitchFamily="18" charset="0"/>
              </a:rPr>
              <a:t>unbalanced class distribution</a:t>
            </a:r>
            <a:endParaRPr lang="zh-CN" altLang="en-US" sz="2000" dirty="0">
              <a:latin typeface="Times New Roman" pitchFamily="18" charset="0"/>
              <a:ea typeface="宋体" pitchFamily="2" charset="-122"/>
              <a:cs typeface="Times New Roman" pitchFamily="18" charset="0"/>
            </a:endParaRPr>
          </a:p>
        </p:txBody>
      </p:sp>
      <p:sp>
        <p:nvSpPr>
          <p:cNvPr id="39943" name="Rectangle 2"/>
          <p:cNvSpPr txBox="1">
            <a:spLocks noChangeArrowheads="1"/>
          </p:cNvSpPr>
          <p:nvPr/>
        </p:nvSpPr>
        <p:spPr bwMode="auto">
          <a:xfrm>
            <a:off x="0" y="0"/>
            <a:ext cx="9144000" cy="593725"/>
          </a:xfrm>
          <a:prstGeom prst="rect">
            <a:avLst/>
          </a:prstGeom>
          <a:noFill/>
          <a:ln w="9525">
            <a:noFill/>
            <a:miter lim="800000"/>
            <a:headEnd/>
            <a:tailEnd/>
          </a:ln>
        </p:spPr>
        <p:txBody>
          <a:bodyPr/>
          <a:lstStyle/>
          <a:p>
            <a:pPr>
              <a:lnSpc>
                <a:spcPct val="90000"/>
              </a:lnSpc>
            </a:pPr>
            <a:r>
              <a:rPr lang="en-US" altLang="zh-CN" sz="3000">
                <a:solidFill>
                  <a:schemeClr val="accent1"/>
                </a:solidFill>
                <a:ea typeface="宋体" pitchFamily="2" charset="-122"/>
              </a:rPr>
              <a:t>A New Data Set for Entity Clustering</a:t>
            </a:r>
          </a:p>
        </p:txBody>
      </p:sp>
      <p:pic>
        <p:nvPicPr>
          <p:cNvPr id="1024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15" y="3412459"/>
            <a:ext cx="9144000" cy="285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a:spLocks noRot="1" noChangeAspect="1" noMove="1" noResize="1" noEditPoints="1" noAdjustHandles="1" noChangeArrowheads="1" noChangeShapeType="1" noTextEdit="1"/>
          </p:cNvSpPr>
          <p:nvPr/>
        </p:nvSpPr>
        <p:spPr>
          <a:xfrm>
            <a:off x="274367" y="6090461"/>
            <a:ext cx="4343048" cy="646331"/>
          </a:xfrm>
          <a:prstGeom prst="rect">
            <a:avLst/>
          </a:prstGeom>
          <a:blipFill rotWithShape="1">
            <a:blip r:embed="rId4"/>
            <a:stretch>
              <a:fillRect l="-1404" t="-9434" b="-16038"/>
            </a:stretch>
          </a:blipFill>
        </p:spPr>
        <p:txBody>
          <a:bodyPr/>
          <a:lstStyle/>
          <a:p>
            <a:pPr>
              <a:lnSpc>
                <a:spcPct val="90000"/>
              </a:lnSpc>
              <a:defRPr/>
            </a:pPr>
            <a:r>
              <a:rPr lang="zh-CN" altLang="en-US">
                <a:noFill/>
                <a:latin typeface="Arial" pitchFamily="34" charset="0"/>
                <a:cs typeface="+mn-cs"/>
              </a:rPr>
              <a:t> </a:t>
            </a:r>
          </a:p>
        </p:txBody>
      </p:sp>
    </p:spTree>
    <p:extLst>
      <p:ext uri="{BB962C8B-B14F-4D97-AF65-F5344CB8AC3E}">
        <p14:creationId xmlns:p14="http://schemas.microsoft.com/office/powerpoint/2010/main" val="5376204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灯片编号占位符 3"/>
          <p:cNvSpPr txBox="1">
            <a:spLocks noGrp="1"/>
          </p:cNvSpPr>
          <p:nvPr/>
        </p:nvSpPr>
        <p:spPr bwMode="black">
          <a:xfrm>
            <a:off x="182563" y="6537325"/>
            <a:ext cx="366712" cy="184150"/>
          </a:xfrm>
          <a:prstGeom prst="rect">
            <a:avLst/>
          </a:prstGeom>
          <a:noFill/>
          <a:ln w="9525">
            <a:noFill/>
            <a:miter lim="800000"/>
            <a:headEnd/>
            <a:tailEnd/>
          </a:ln>
        </p:spPr>
        <p:txBody>
          <a:bodyPr lIns="92075" tIns="46038" rIns="92075" bIns="46038"/>
          <a:lstStyle/>
          <a:p>
            <a:fld id="{E8D78910-D569-4CA1-A22A-F3422FCEDF80}" type="slidenum">
              <a:rPr lang="en-US" altLang="zh-CN" sz="800">
                <a:solidFill>
                  <a:schemeClr val="tx1"/>
                </a:solidFill>
                <a:ea typeface="宋体" pitchFamily="2" charset="-122"/>
              </a:rPr>
              <a:pPr/>
              <a:t>16</a:t>
            </a:fld>
            <a:endParaRPr lang="en-US" altLang="zh-CN" sz="800">
              <a:solidFill>
                <a:schemeClr val="tx1"/>
              </a:solidFill>
              <a:ea typeface="宋体" pitchFamily="2" charset="-122"/>
            </a:endParaRPr>
          </a:p>
        </p:txBody>
      </p:sp>
      <p:sp>
        <p:nvSpPr>
          <p:cNvPr id="100355" name="TextBox 14"/>
          <p:cNvSpPr txBox="1">
            <a:spLocks noChangeArrowheads="1"/>
          </p:cNvSpPr>
          <p:nvPr/>
        </p:nvSpPr>
        <p:spPr bwMode="auto">
          <a:xfrm>
            <a:off x="-42863" y="593725"/>
            <a:ext cx="8637588" cy="1527175"/>
          </a:xfrm>
          <a:prstGeom prst="rect">
            <a:avLst/>
          </a:prstGeom>
          <a:noFill/>
          <a:ln w="9525">
            <a:noFill/>
            <a:miter lim="800000"/>
            <a:headEnd/>
            <a:tailEnd/>
          </a:ln>
        </p:spPr>
        <p:txBody>
          <a:bodyPr wrap="none">
            <a:spAutoFit/>
          </a:bodyPr>
          <a:lstStyle/>
          <a:p>
            <a:pPr marL="342900" indent="-342900">
              <a:lnSpc>
                <a:spcPct val="90000"/>
              </a:lnSpc>
              <a:buFont typeface="Wingdings" pitchFamily="2" charset="2"/>
              <a:buChar char="n"/>
            </a:pPr>
            <a:r>
              <a:rPr lang="en-US" altLang="zh-CN" sz="2000" dirty="0" err="1">
                <a:solidFill>
                  <a:srgbClr val="009900"/>
                </a:solidFill>
                <a:ea typeface="宋体" pitchFamily="2" charset="-122"/>
              </a:rPr>
              <a:t>Skewness</a:t>
            </a:r>
            <a:r>
              <a:rPr lang="en-US" altLang="zh-CN" sz="2000" dirty="0">
                <a:solidFill>
                  <a:srgbClr val="009900"/>
                </a:solidFill>
                <a:ea typeface="宋体" pitchFamily="2" charset="-122"/>
              </a:rPr>
              <a:t> (unbalance degree) of class distribution can be measured by</a:t>
            </a:r>
          </a:p>
          <a:p>
            <a:pPr lvl="1">
              <a:lnSpc>
                <a:spcPct val="90000"/>
              </a:lnSpc>
            </a:pPr>
            <a:endParaRPr lang="en-US" altLang="zh-CN" sz="2000" dirty="0">
              <a:ea typeface="宋体" pitchFamily="2" charset="-122"/>
            </a:endParaRPr>
          </a:p>
          <a:p>
            <a:pPr marL="342900" indent="-342900">
              <a:lnSpc>
                <a:spcPct val="90000"/>
              </a:lnSpc>
              <a:spcBef>
                <a:spcPts val="600"/>
              </a:spcBef>
            </a:pPr>
            <a:endParaRPr lang="en-US" altLang="zh-CN" sz="2000" dirty="0">
              <a:solidFill>
                <a:schemeClr val="tx1"/>
              </a:solidFill>
              <a:ea typeface="宋体" pitchFamily="2" charset="-122"/>
            </a:endParaRPr>
          </a:p>
          <a:p>
            <a:pPr marL="342900" indent="-342900">
              <a:lnSpc>
                <a:spcPct val="90000"/>
              </a:lnSpc>
            </a:pPr>
            <a:endParaRPr lang="en-US" altLang="zh-CN" sz="2000" dirty="0">
              <a:solidFill>
                <a:srgbClr val="C00000"/>
              </a:solidFill>
              <a:ea typeface="宋体" pitchFamily="2" charset="-122"/>
            </a:endParaRPr>
          </a:p>
          <a:p>
            <a:pPr marL="342900" indent="-342900">
              <a:lnSpc>
                <a:spcPct val="90000"/>
              </a:lnSpc>
              <a:buFontTx/>
              <a:buAutoNum type="arabicPeriod"/>
            </a:pPr>
            <a:endParaRPr lang="en-US" altLang="zh-CN" sz="1800" dirty="0">
              <a:solidFill>
                <a:srgbClr val="C00000"/>
              </a:solidFill>
              <a:ea typeface="宋体" pitchFamily="2" charset="-122"/>
            </a:endParaRPr>
          </a:p>
        </p:txBody>
      </p:sp>
      <p:graphicFrame>
        <p:nvGraphicFramePr>
          <p:cNvPr id="13" name="表格 12"/>
          <p:cNvGraphicFramePr>
            <a:graphicFrameLocks noGrp="1"/>
          </p:cNvGraphicFramePr>
          <p:nvPr/>
        </p:nvGraphicFramePr>
        <p:xfrm>
          <a:off x="5943600" y="1282700"/>
          <a:ext cx="2824163" cy="1676400"/>
        </p:xfrm>
        <a:graphic>
          <a:graphicData uri="http://schemas.openxmlformats.org/drawingml/2006/table">
            <a:tbl>
              <a:tblPr/>
              <a:tblGrid>
                <a:gridCol w="1411288"/>
                <a:gridCol w="1412875"/>
              </a:tblGrid>
              <a:tr h="15240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600" b="1" i="0" u="none" strike="noStrike" cap="none" normalizeH="0" baseline="0" dirty="0" smtClean="0">
                        <a:ln>
                          <a:noFill/>
                        </a:ln>
                        <a:solidFill>
                          <a:srgbClr val="FFFFFF"/>
                        </a:solidFill>
                        <a:effectLst/>
                        <a:latin typeface="Arial" pitchFamily="34" charset="0"/>
                        <a:ea typeface="宋体"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FFFFFF"/>
                          </a:solidFill>
                          <a:effectLst/>
                          <a:latin typeface="Arial" pitchFamily="34" charset="0"/>
                          <a:ea typeface="宋体" pitchFamily="2" charset="-122"/>
                        </a:rPr>
                        <a:t>CV</a:t>
                      </a:r>
                      <a:endParaRPr kumimoji="0" lang="zh-CN" altLang="en-US" sz="1600" b="1" i="0" u="none" strike="noStrike" cap="none" normalizeH="0" baseline="0" dirty="0" smtClean="0">
                        <a:ln>
                          <a:noFill/>
                        </a:ln>
                        <a:solidFill>
                          <a:srgbClr val="FFFFFF"/>
                        </a:solidFill>
                        <a:effectLst/>
                        <a:latin typeface="Arial" pitchFamily="34" charset="0"/>
                        <a:ea typeface="宋体"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95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Arial" pitchFamily="34" charset="0"/>
                          <a:ea typeface="宋体" pitchFamily="2" charset="-122"/>
                        </a:rPr>
                        <a:t>max</a:t>
                      </a:r>
                      <a:endParaRPr kumimoji="0" lang="zh-CN" altLang="en-US" sz="1600" b="0" i="0" u="none" strike="noStrike" cap="none" normalizeH="0" baseline="0" smtClean="0">
                        <a:ln>
                          <a:noFill/>
                        </a:ln>
                        <a:solidFill>
                          <a:srgbClr val="000000"/>
                        </a:solidFill>
                        <a:effectLst/>
                        <a:latin typeface="Arial" pitchFamily="34" charset="0"/>
                        <a:ea typeface="宋体"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DAF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Arial" pitchFamily="34" charset="0"/>
                          <a:ea typeface="宋体" pitchFamily="2" charset="-122"/>
                        </a:rPr>
                        <a:t>1.862</a:t>
                      </a:r>
                      <a:endParaRPr kumimoji="0" lang="zh-CN" altLang="en-US" sz="1600" b="0" i="0" u="none" strike="noStrike" cap="none" normalizeH="0" baseline="0" dirty="0" smtClean="0">
                        <a:ln>
                          <a:noFill/>
                        </a:ln>
                        <a:solidFill>
                          <a:srgbClr val="000000"/>
                        </a:solidFill>
                        <a:effectLst/>
                        <a:latin typeface="Arial" pitchFamily="34" charset="0"/>
                        <a:ea typeface="宋体"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DAFD"/>
                    </a:solidFill>
                  </a:tcPr>
                </a:tc>
              </a:tr>
              <a:tr h="295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Arial" pitchFamily="34" charset="0"/>
                          <a:ea typeface="宋体" pitchFamily="2" charset="-122"/>
                        </a:rPr>
                        <a:t>min</a:t>
                      </a:r>
                      <a:endParaRPr kumimoji="0" lang="zh-CN" altLang="en-US" sz="1600" b="0" i="0" u="none" strike="noStrike" cap="none" normalizeH="0" baseline="0" smtClean="0">
                        <a:ln>
                          <a:noFill/>
                        </a:ln>
                        <a:solidFill>
                          <a:srgbClr val="000000"/>
                        </a:solidFill>
                        <a:effectLst/>
                        <a:latin typeface="Arial" pitchFamily="34" charset="0"/>
                        <a:ea typeface="宋体"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D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Arial" pitchFamily="34" charset="0"/>
                          <a:ea typeface="宋体" pitchFamily="2" charset="-122"/>
                        </a:rPr>
                        <a:t>0</a:t>
                      </a:r>
                      <a:endParaRPr kumimoji="0" lang="zh-CN" altLang="en-US" sz="1600" b="0" i="0" u="none" strike="noStrike" cap="none" normalizeH="0" baseline="0" smtClean="0">
                        <a:ln>
                          <a:noFill/>
                        </a:ln>
                        <a:solidFill>
                          <a:srgbClr val="000000"/>
                        </a:solidFill>
                        <a:effectLst/>
                        <a:latin typeface="Arial" pitchFamily="34" charset="0"/>
                        <a:ea typeface="宋体"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DFE"/>
                    </a:solidFill>
                  </a:tcPr>
                </a:tc>
              </a:tr>
              <a:tr h="295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C00000"/>
                          </a:solidFill>
                          <a:effectLst/>
                          <a:latin typeface="Arial" pitchFamily="34" charset="0"/>
                          <a:ea typeface="宋体" pitchFamily="2" charset="-122"/>
                        </a:rPr>
                        <a:t>ave</a:t>
                      </a:r>
                      <a:endParaRPr kumimoji="0" lang="zh-CN" altLang="en-US" sz="1600" b="0" i="0" u="none" strike="noStrike" cap="none" normalizeH="0" baseline="0" smtClean="0">
                        <a:ln>
                          <a:noFill/>
                        </a:ln>
                        <a:solidFill>
                          <a:srgbClr val="C00000"/>
                        </a:solidFill>
                        <a:effectLst/>
                        <a:latin typeface="Arial" pitchFamily="34" charset="0"/>
                        <a:ea typeface="宋体"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DAF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C00000"/>
                          </a:solidFill>
                          <a:effectLst/>
                          <a:latin typeface="Arial" pitchFamily="34" charset="0"/>
                          <a:ea typeface="宋体" pitchFamily="2" charset="-122"/>
                        </a:rPr>
                        <a:t>0.849</a:t>
                      </a:r>
                      <a:endParaRPr kumimoji="0" lang="zh-CN" altLang="en-US" sz="1600" b="0" i="0" u="none" strike="noStrike" cap="none" normalizeH="0" baseline="0" smtClean="0">
                        <a:ln>
                          <a:noFill/>
                        </a:ln>
                        <a:solidFill>
                          <a:srgbClr val="C00000"/>
                        </a:solidFill>
                        <a:effectLst/>
                        <a:latin typeface="Arial" pitchFamily="34" charset="0"/>
                        <a:ea typeface="宋体"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DAFD"/>
                    </a:solidFill>
                  </a:tcPr>
                </a:tc>
              </a:tr>
              <a:tr h="295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err="1" smtClean="0">
                          <a:ln>
                            <a:noFill/>
                          </a:ln>
                          <a:solidFill>
                            <a:srgbClr val="000000"/>
                          </a:solidFill>
                          <a:effectLst/>
                          <a:latin typeface="Arial" pitchFamily="34" charset="0"/>
                          <a:ea typeface="宋体" pitchFamily="2" charset="-122"/>
                        </a:rPr>
                        <a:t>std</a:t>
                      </a:r>
                      <a:endParaRPr kumimoji="0" lang="zh-CN" altLang="en-US" sz="1600" b="0" i="0" u="none" strike="noStrike" cap="none" normalizeH="0" baseline="0" dirty="0" smtClean="0">
                        <a:ln>
                          <a:noFill/>
                        </a:ln>
                        <a:solidFill>
                          <a:srgbClr val="000000"/>
                        </a:solidFill>
                        <a:effectLst/>
                        <a:latin typeface="Arial" pitchFamily="34" charset="0"/>
                        <a:ea typeface="宋体"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D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Arial" pitchFamily="34" charset="0"/>
                          <a:ea typeface="宋体" pitchFamily="2" charset="-122"/>
                        </a:rPr>
                        <a:t>0.411</a:t>
                      </a:r>
                      <a:endParaRPr kumimoji="0" lang="zh-CN" altLang="en-US" sz="1600" b="0" i="0" u="none" strike="noStrike" cap="none" normalizeH="0" baseline="0" dirty="0" smtClean="0">
                        <a:ln>
                          <a:noFill/>
                        </a:ln>
                        <a:solidFill>
                          <a:srgbClr val="000000"/>
                        </a:solidFill>
                        <a:effectLst/>
                        <a:latin typeface="Arial" pitchFamily="34" charset="0"/>
                        <a:ea typeface="宋体" pitchFamily="2" charset="-122"/>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DFE"/>
                    </a:solidFill>
                  </a:tcPr>
                </a:tc>
              </a:tr>
            </a:tbl>
          </a:graphicData>
        </a:graphic>
      </p:graphicFrame>
      <p:sp>
        <p:nvSpPr>
          <p:cNvPr id="100376" name="Rectangle 2"/>
          <p:cNvSpPr txBox="1">
            <a:spLocks noChangeArrowheads="1"/>
          </p:cNvSpPr>
          <p:nvPr/>
        </p:nvSpPr>
        <p:spPr bwMode="auto">
          <a:xfrm>
            <a:off x="0" y="0"/>
            <a:ext cx="9144000" cy="593725"/>
          </a:xfrm>
          <a:prstGeom prst="rect">
            <a:avLst/>
          </a:prstGeom>
          <a:noFill/>
          <a:ln w="9525">
            <a:noFill/>
            <a:miter lim="800000"/>
            <a:headEnd/>
            <a:tailEnd/>
          </a:ln>
        </p:spPr>
        <p:txBody>
          <a:bodyPr/>
          <a:lstStyle/>
          <a:p>
            <a:pPr>
              <a:lnSpc>
                <a:spcPct val="90000"/>
              </a:lnSpc>
            </a:pPr>
            <a:r>
              <a:rPr lang="en-US" altLang="zh-CN" sz="3000" dirty="0">
                <a:solidFill>
                  <a:schemeClr val="accent1"/>
                </a:solidFill>
                <a:ea typeface="宋体" pitchFamily="2" charset="-122"/>
              </a:rPr>
              <a:t>A New Clustering Metric for NIL Clustering</a:t>
            </a:r>
          </a:p>
          <a:p>
            <a:pPr>
              <a:lnSpc>
                <a:spcPct val="90000"/>
              </a:lnSpc>
            </a:pPr>
            <a:r>
              <a:rPr lang="en-US" altLang="zh-CN" sz="3000" dirty="0" smtClean="0">
                <a:solidFill>
                  <a:schemeClr val="accent1"/>
                </a:solidFill>
                <a:ea typeface="宋体" pitchFamily="2" charset="-122"/>
              </a:rPr>
              <a:t> </a:t>
            </a:r>
            <a:endParaRPr lang="en-US" altLang="zh-CN" sz="3000" dirty="0">
              <a:solidFill>
                <a:schemeClr val="accent1"/>
              </a:solidFill>
              <a:ea typeface="宋体" pitchFamily="2" charset="-122"/>
            </a:endParaRPr>
          </a:p>
        </p:txBody>
      </p:sp>
      <p:sp>
        <p:nvSpPr>
          <p:cNvPr id="100377" name="TextBox 1"/>
          <p:cNvSpPr txBox="1">
            <a:spLocks noChangeArrowheads="1"/>
          </p:cNvSpPr>
          <p:nvPr/>
        </p:nvSpPr>
        <p:spPr bwMode="auto">
          <a:xfrm>
            <a:off x="234950" y="960438"/>
            <a:ext cx="3228975" cy="400050"/>
          </a:xfrm>
          <a:prstGeom prst="rect">
            <a:avLst/>
          </a:prstGeom>
          <a:noFill/>
          <a:ln w="9525">
            <a:noFill/>
            <a:miter lim="800000"/>
            <a:headEnd/>
            <a:tailEnd/>
          </a:ln>
        </p:spPr>
        <p:txBody>
          <a:bodyPr wrap="none">
            <a:spAutoFit/>
          </a:bodyPr>
          <a:lstStyle/>
          <a:p>
            <a:r>
              <a:rPr lang="en-US" altLang="zh-CN" sz="2000">
                <a:ea typeface="宋体" pitchFamily="2" charset="-122"/>
              </a:rPr>
              <a:t>CV: Coefficient of Variance</a:t>
            </a:r>
            <a:endParaRPr lang="zh-CN" altLang="en-US" sz="1600">
              <a:ea typeface="宋体" pitchFamily="2" charset="-122"/>
            </a:endParaRPr>
          </a:p>
        </p:txBody>
      </p:sp>
      <p:grpSp>
        <p:nvGrpSpPr>
          <p:cNvPr id="100378" name="组合 9"/>
          <p:cNvGrpSpPr>
            <a:grpSpLocks/>
          </p:cNvGrpSpPr>
          <p:nvPr/>
        </p:nvGrpSpPr>
        <p:grpSpPr bwMode="auto">
          <a:xfrm>
            <a:off x="265113" y="1357313"/>
            <a:ext cx="4945062" cy="1446212"/>
            <a:chOff x="436967" y="5349219"/>
            <a:chExt cx="4943918" cy="1448140"/>
          </a:xfrm>
        </p:grpSpPr>
        <p:graphicFrame>
          <p:nvGraphicFramePr>
            <p:cNvPr id="100379" name="Object 27"/>
            <p:cNvGraphicFramePr>
              <a:graphicFrameLocks noChangeAspect="1"/>
            </p:cNvGraphicFramePr>
            <p:nvPr/>
          </p:nvGraphicFramePr>
          <p:xfrm>
            <a:off x="3743841" y="5352456"/>
            <a:ext cx="1371585" cy="362305"/>
          </p:xfrm>
          <a:graphic>
            <a:graphicData uri="http://schemas.openxmlformats.org/presentationml/2006/ole">
              <mc:AlternateContent xmlns:mc="http://schemas.openxmlformats.org/markup-compatibility/2006">
                <mc:Choice xmlns:v="urn:schemas-microsoft-com:vml" Requires="v">
                  <p:oleObj spid="_x0000_s101550" name="Equation" r:id="rId3" imgW="672516" imgH="177646" progId="Equation.DSMT4">
                    <p:embed/>
                  </p:oleObj>
                </mc:Choice>
                <mc:Fallback>
                  <p:oleObj name="Equation" r:id="rId3" imgW="672516" imgH="177646"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3841" y="5352456"/>
                          <a:ext cx="1371585" cy="36230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0380" name="Object 28"/>
            <p:cNvGraphicFramePr>
              <a:graphicFrameLocks noChangeAspect="1"/>
            </p:cNvGraphicFramePr>
            <p:nvPr/>
          </p:nvGraphicFramePr>
          <p:xfrm>
            <a:off x="4100744" y="5867301"/>
            <a:ext cx="1280141" cy="777228"/>
          </p:xfrm>
          <a:graphic>
            <a:graphicData uri="http://schemas.openxmlformats.org/presentationml/2006/ole">
              <mc:AlternateContent xmlns:mc="http://schemas.openxmlformats.org/markup-compatibility/2006">
                <mc:Choice xmlns:v="urn:schemas-microsoft-com:vml" Requires="v">
                  <p:oleObj spid="_x0000_s101551" name="Equation" r:id="rId5" imgW="710891" imgH="431613" progId="Equation.DSMT4">
                    <p:embed/>
                  </p:oleObj>
                </mc:Choice>
                <mc:Fallback>
                  <p:oleObj name="Equation" r:id="rId5" imgW="710891" imgH="431613"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00744" y="5867301"/>
                          <a:ext cx="1280141" cy="7772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0381" name="TextBox 8"/>
            <p:cNvSpPr txBox="1">
              <a:spLocks noChangeArrowheads="1"/>
            </p:cNvSpPr>
            <p:nvPr/>
          </p:nvSpPr>
          <p:spPr bwMode="auto">
            <a:xfrm>
              <a:off x="436967" y="5349219"/>
              <a:ext cx="3781412" cy="1448140"/>
            </a:xfrm>
            <a:prstGeom prst="rect">
              <a:avLst/>
            </a:prstGeom>
            <a:noFill/>
            <a:ln w="9525">
              <a:noFill/>
              <a:miter lim="800000"/>
              <a:headEnd/>
              <a:tailEnd/>
            </a:ln>
          </p:spPr>
          <p:txBody>
            <a:bodyPr wrap="none">
              <a:spAutoFit/>
            </a:bodyPr>
            <a:lstStyle/>
            <a:p>
              <a:r>
                <a:rPr lang="en-US" altLang="zh-CN">
                  <a:solidFill>
                    <a:schemeClr val="tx1"/>
                  </a:solidFill>
                  <a:ea typeface="宋体" pitchFamily="2" charset="-122"/>
                </a:rPr>
                <a:t>Given                           ,</a:t>
              </a:r>
            </a:p>
            <a:p>
              <a:endParaRPr lang="en-US" altLang="zh-CN">
                <a:solidFill>
                  <a:schemeClr val="tx1"/>
                </a:solidFill>
                <a:ea typeface="宋体" pitchFamily="2" charset="-122"/>
              </a:endParaRPr>
            </a:p>
            <a:p>
              <a:r>
                <a:rPr lang="en-US" altLang="zh-CN">
                  <a:solidFill>
                    <a:schemeClr val="tx1"/>
                  </a:solidFill>
                  <a:ea typeface="宋体" pitchFamily="2" charset="-122"/>
                </a:rPr>
                <a:t>where                                   ,</a:t>
              </a:r>
            </a:p>
            <a:p>
              <a:r>
                <a:rPr lang="en-US" altLang="zh-CN">
                  <a:solidFill>
                    <a:schemeClr val="tx1"/>
                  </a:solidFill>
                  <a:ea typeface="宋体" pitchFamily="2" charset="-122"/>
                </a:rPr>
                <a:t>                             </a:t>
              </a:r>
              <a:endParaRPr lang="zh-CN" altLang="en-US">
                <a:solidFill>
                  <a:schemeClr val="tx1"/>
                </a:solidFill>
                <a:ea typeface="宋体" pitchFamily="2" charset="-122"/>
              </a:endParaRPr>
            </a:p>
          </p:txBody>
        </p:sp>
      </p:grpSp>
      <p:graphicFrame>
        <p:nvGraphicFramePr>
          <p:cNvPr id="100382" name="Object 30"/>
          <p:cNvGraphicFramePr>
            <a:graphicFrameLocks noChangeAspect="1"/>
          </p:cNvGraphicFramePr>
          <p:nvPr/>
        </p:nvGraphicFramePr>
        <p:xfrm>
          <a:off x="1189038" y="1965325"/>
          <a:ext cx="2482850" cy="730250"/>
        </p:xfrm>
        <a:graphic>
          <a:graphicData uri="http://schemas.openxmlformats.org/presentationml/2006/ole">
            <mc:AlternateContent xmlns:mc="http://schemas.openxmlformats.org/markup-compatibility/2006">
              <mc:Choice xmlns:v="urn:schemas-microsoft-com:vml" Requires="v">
                <p:oleObj spid="_x0000_s101552" name="Equation" r:id="rId7" imgW="1397000" imgH="482600" progId="Equation.DSMT4">
                  <p:embed/>
                </p:oleObj>
              </mc:Choice>
              <mc:Fallback>
                <p:oleObj name="Equation" r:id="rId7" imgW="1397000" imgH="482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89038" y="1965325"/>
                        <a:ext cx="2482850" cy="730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0383" name="Object 31"/>
          <p:cNvGraphicFramePr>
            <a:graphicFrameLocks noChangeAspect="1"/>
          </p:cNvGraphicFramePr>
          <p:nvPr/>
        </p:nvGraphicFramePr>
        <p:xfrm>
          <a:off x="1171575" y="1360488"/>
          <a:ext cx="1970088" cy="492125"/>
        </p:xfrm>
        <a:graphic>
          <a:graphicData uri="http://schemas.openxmlformats.org/presentationml/2006/ole">
            <mc:AlternateContent xmlns:mc="http://schemas.openxmlformats.org/markup-compatibility/2006">
              <mc:Choice xmlns:v="urn:schemas-microsoft-com:vml" Requires="v">
                <p:oleObj spid="_x0000_s101553" name="Equation" r:id="rId9" imgW="914400" imgH="228600" progId="Equation.DSMT4">
                  <p:embed/>
                </p:oleObj>
              </mc:Choice>
              <mc:Fallback>
                <p:oleObj name="Equation" r:id="rId9" imgW="91440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71575" y="1360488"/>
                        <a:ext cx="1970088" cy="492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0384" name="TextBox 3"/>
          <p:cNvSpPr txBox="1">
            <a:spLocks noChangeArrowheads="1"/>
          </p:cNvSpPr>
          <p:nvPr/>
        </p:nvSpPr>
        <p:spPr bwMode="auto">
          <a:xfrm>
            <a:off x="5851525" y="960438"/>
            <a:ext cx="3040063" cy="430212"/>
          </a:xfrm>
          <a:prstGeom prst="rect">
            <a:avLst/>
          </a:prstGeom>
          <a:noFill/>
          <a:ln w="9525">
            <a:noFill/>
            <a:miter lim="800000"/>
            <a:headEnd/>
            <a:tailEnd/>
          </a:ln>
        </p:spPr>
        <p:txBody>
          <a:bodyPr wrap="none">
            <a:spAutoFit/>
          </a:bodyPr>
          <a:lstStyle/>
          <a:p>
            <a:r>
              <a:rPr lang="en-US" altLang="zh-CN" dirty="0">
                <a:solidFill>
                  <a:srgbClr val="004D4D"/>
                </a:solidFill>
                <a:ea typeface="宋体" pitchFamily="2" charset="-122"/>
              </a:rPr>
              <a:t>CV statistics in dataset</a:t>
            </a:r>
            <a:endParaRPr lang="zh-CN" altLang="en-US" dirty="0">
              <a:solidFill>
                <a:srgbClr val="004D4D"/>
              </a:solidFill>
              <a:ea typeface="宋体" pitchFamily="2" charset="-122"/>
            </a:endParaRPr>
          </a:p>
        </p:txBody>
      </p:sp>
      <p:sp>
        <p:nvSpPr>
          <p:cNvPr id="100385" name="TextBox 1"/>
          <p:cNvSpPr txBox="1">
            <a:spLocks noChangeArrowheads="1"/>
          </p:cNvSpPr>
          <p:nvPr/>
        </p:nvSpPr>
        <p:spPr bwMode="auto">
          <a:xfrm>
            <a:off x="365125" y="2697163"/>
            <a:ext cx="4762500" cy="400050"/>
          </a:xfrm>
          <a:prstGeom prst="rect">
            <a:avLst/>
          </a:prstGeom>
          <a:noFill/>
          <a:ln w="9525">
            <a:noFill/>
            <a:miter lim="800000"/>
            <a:headEnd/>
            <a:tailEnd/>
          </a:ln>
        </p:spPr>
        <p:txBody>
          <a:bodyPr wrap="none">
            <a:spAutoFit/>
          </a:bodyPr>
          <a:lstStyle/>
          <a:p>
            <a:r>
              <a:rPr lang="en-US" altLang="zh-CN" sz="2000">
                <a:ea typeface="宋体" pitchFamily="2" charset="-122"/>
              </a:rPr>
              <a:t>CV=0, most balanced;  CV    , skewness</a:t>
            </a:r>
            <a:endParaRPr lang="zh-CN" altLang="en-US" sz="1600">
              <a:ea typeface="宋体" pitchFamily="2" charset="-122"/>
            </a:endParaRPr>
          </a:p>
        </p:txBody>
      </p:sp>
      <p:cxnSp>
        <p:nvCxnSpPr>
          <p:cNvPr id="100386" name="直接箭头连接符 5"/>
          <p:cNvCxnSpPr>
            <a:cxnSpLocks noChangeShapeType="1"/>
          </p:cNvCxnSpPr>
          <p:nvPr/>
        </p:nvCxnSpPr>
        <p:spPr bwMode="auto">
          <a:xfrm flipV="1">
            <a:off x="3576638" y="2732088"/>
            <a:ext cx="0" cy="331787"/>
          </a:xfrm>
          <a:prstGeom prst="straightConnector1">
            <a:avLst/>
          </a:prstGeom>
          <a:noFill/>
          <a:ln w="25400" algn="ctr">
            <a:solidFill>
              <a:schemeClr val="accent1"/>
            </a:solidFill>
            <a:round/>
            <a:headEnd/>
            <a:tailEnd type="arrow" w="med" len="med"/>
          </a:ln>
        </p:spPr>
      </p:cxnSp>
      <p:cxnSp>
        <p:nvCxnSpPr>
          <p:cNvPr id="100387" name="直接箭头连接符 32"/>
          <p:cNvCxnSpPr>
            <a:cxnSpLocks noChangeShapeType="1"/>
          </p:cNvCxnSpPr>
          <p:nvPr/>
        </p:nvCxnSpPr>
        <p:spPr bwMode="auto">
          <a:xfrm flipV="1">
            <a:off x="5121275" y="2732088"/>
            <a:ext cx="0" cy="331787"/>
          </a:xfrm>
          <a:prstGeom prst="straightConnector1">
            <a:avLst/>
          </a:prstGeom>
          <a:noFill/>
          <a:ln w="25400" algn="ctr">
            <a:solidFill>
              <a:schemeClr val="accent1"/>
            </a:solidFill>
            <a:round/>
            <a:headEnd/>
            <a:tailEnd type="arrow" w="med" len="med"/>
          </a:ln>
        </p:spPr>
      </p:cxnSp>
      <p:sp>
        <p:nvSpPr>
          <p:cNvPr id="21" name="TextBox 14"/>
          <p:cNvSpPr txBox="1">
            <a:spLocks noChangeArrowheads="1"/>
          </p:cNvSpPr>
          <p:nvPr/>
        </p:nvSpPr>
        <p:spPr bwMode="auto">
          <a:xfrm>
            <a:off x="-42272" y="3639166"/>
            <a:ext cx="3166508" cy="1526572"/>
          </a:xfrm>
          <a:prstGeom prst="rect">
            <a:avLst/>
          </a:prstGeom>
          <a:noFill/>
          <a:ln w="9525">
            <a:noFill/>
            <a:miter lim="800000"/>
            <a:headEnd/>
            <a:tailEnd/>
          </a:ln>
        </p:spPr>
        <p:txBody>
          <a:bodyPr wrap="none">
            <a:spAutoFit/>
          </a:bodyPr>
          <a:lstStyle/>
          <a:p>
            <a:pPr marL="342900" indent="-342900">
              <a:lnSpc>
                <a:spcPct val="90000"/>
              </a:lnSpc>
              <a:buFont typeface="Wingdings" pitchFamily="2" charset="2"/>
              <a:buChar char="n"/>
            </a:pPr>
            <a:r>
              <a:rPr lang="en-US" altLang="zh-CN" sz="2000" dirty="0" smtClean="0">
                <a:solidFill>
                  <a:srgbClr val="009900"/>
                </a:solidFill>
                <a:ea typeface="宋体" pitchFamily="2" charset="-122"/>
              </a:rPr>
              <a:t>A new clustering metric</a:t>
            </a:r>
          </a:p>
          <a:p>
            <a:pPr lvl="1">
              <a:lnSpc>
                <a:spcPct val="90000"/>
              </a:lnSpc>
            </a:pPr>
            <a:endParaRPr lang="en-US" altLang="zh-CN" sz="2000" dirty="0">
              <a:ea typeface="宋体" pitchFamily="2" charset="-122"/>
            </a:endParaRPr>
          </a:p>
          <a:p>
            <a:pPr marL="342900" indent="-342900">
              <a:lnSpc>
                <a:spcPct val="90000"/>
              </a:lnSpc>
              <a:spcBef>
                <a:spcPts val="600"/>
              </a:spcBef>
            </a:pPr>
            <a:endParaRPr lang="en-US" altLang="zh-CN" sz="2000" dirty="0">
              <a:solidFill>
                <a:schemeClr val="tx1"/>
              </a:solidFill>
              <a:ea typeface="宋体" pitchFamily="2" charset="-122"/>
            </a:endParaRPr>
          </a:p>
          <a:p>
            <a:pPr marL="342900" indent="-342900">
              <a:lnSpc>
                <a:spcPct val="90000"/>
              </a:lnSpc>
            </a:pPr>
            <a:endParaRPr lang="en-US" altLang="zh-CN" sz="2000" dirty="0">
              <a:solidFill>
                <a:srgbClr val="C00000"/>
              </a:solidFill>
              <a:ea typeface="宋体" pitchFamily="2" charset="-122"/>
            </a:endParaRPr>
          </a:p>
          <a:p>
            <a:pPr marL="342900" indent="-342900">
              <a:lnSpc>
                <a:spcPct val="90000"/>
              </a:lnSpc>
              <a:buFontTx/>
              <a:buAutoNum type="arabicPeriod"/>
            </a:pPr>
            <a:endParaRPr lang="en-US" altLang="zh-CN" sz="1800" dirty="0">
              <a:solidFill>
                <a:srgbClr val="C00000"/>
              </a:solidFill>
              <a:ea typeface="宋体" pitchFamily="2" charset="-122"/>
            </a:endParaRPr>
          </a:p>
        </p:txBody>
      </p:sp>
      <p:sp>
        <p:nvSpPr>
          <p:cNvPr id="22" name="TextBox 21"/>
          <p:cNvSpPr txBox="1"/>
          <p:nvPr/>
        </p:nvSpPr>
        <p:spPr bwMode="auto">
          <a:xfrm>
            <a:off x="51564" y="4310118"/>
            <a:ext cx="6281335" cy="461665"/>
          </a:xfrm>
          <a:prstGeom prst="rect">
            <a:avLst/>
          </a:prstGeom>
          <a:noFill/>
          <a:ln w="9525">
            <a:noFill/>
            <a:miter lim="800000"/>
            <a:headEnd/>
            <a:tailEnd/>
          </a:ln>
        </p:spPr>
        <p:txBody>
          <a:bodyPr wrap="none" rtlCol="0">
            <a:spAutoFit/>
          </a:bodyPr>
          <a:lstStyle/>
          <a:p>
            <a:r>
              <a:rPr lang="en-US" altLang="zh-CN" dirty="0" smtClean="0">
                <a:solidFill>
                  <a:schemeClr val="tx1"/>
                </a:solidFill>
              </a:rPr>
              <a:t>V-measure (</a:t>
            </a:r>
            <a:r>
              <a:rPr lang="en-US" altLang="zh-CN" sz="2400" dirty="0" smtClean="0">
                <a:solidFill>
                  <a:schemeClr val="tx1"/>
                </a:solidFill>
              </a:rPr>
              <a:t>Rosenberg </a:t>
            </a:r>
            <a:r>
              <a:rPr lang="en-US" altLang="zh-CN" sz="2400" dirty="0">
                <a:solidFill>
                  <a:schemeClr val="tx1"/>
                </a:solidFill>
              </a:rPr>
              <a:t>and Hirschberg,2007</a:t>
            </a:r>
            <a:r>
              <a:rPr lang="en-US" altLang="zh-CN" sz="2400" dirty="0" smtClean="0">
                <a:solidFill>
                  <a:schemeClr val="tx1"/>
                </a:solidFill>
              </a:rPr>
              <a:t>)</a:t>
            </a:r>
            <a:endParaRPr lang="zh-CN" altLang="en-US" sz="2400" dirty="0">
              <a:solidFill>
                <a:schemeClr val="tx1"/>
              </a:solidFill>
            </a:endParaRPr>
          </a:p>
        </p:txBody>
      </p:sp>
      <mc:AlternateContent xmlns:mc="http://schemas.openxmlformats.org/markup-compatibility/2006" xmlns:a14="http://schemas.microsoft.com/office/drawing/2010/main">
        <mc:Choice Requires="a14">
          <p:sp>
            <p:nvSpPr>
              <p:cNvPr id="23" name="TextBox 22"/>
              <p:cNvSpPr txBox="1"/>
              <p:nvPr/>
            </p:nvSpPr>
            <p:spPr bwMode="auto">
              <a:xfrm>
                <a:off x="6380730" y="4177024"/>
                <a:ext cx="2544414" cy="806439"/>
              </a:xfrm>
              <a:prstGeom prst="rect">
                <a:avLst/>
              </a:prstGeom>
              <a:noFill/>
              <a:ln w="9525">
                <a:noFill/>
                <a:miter lim="800000"/>
                <a:headEnd/>
                <a:tailEnd/>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b="0" i="1" smtClean="0">
                          <a:solidFill>
                            <a:schemeClr val="tx1"/>
                          </a:solidFill>
                          <a:latin typeface="Cambria Math"/>
                        </a:rPr>
                        <m:t>𝑉</m:t>
                      </m:r>
                      <m:r>
                        <a:rPr lang="en-US" altLang="zh-CN" b="0" i="1" smtClean="0">
                          <a:solidFill>
                            <a:schemeClr val="tx1"/>
                          </a:solidFill>
                          <a:latin typeface="Cambria Math"/>
                        </a:rPr>
                        <m:t>=</m:t>
                      </m:r>
                      <m:f>
                        <m:fPr>
                          <m:ctrlPr>
                            <a:rPr lang="en-US" altLang="zh-CN" b="0" i="1" smtClean="0">
                              <a:solidFill>
                                <a:schemeClr val="tx1"/>
                              </a:solidFill>
                              <a:latin typeface="Cambria Math"/>
                            </a:rPr>
                          </m:ctrlPr>
                        </m:fPr>
                        <m:num>
                          <m:d>
                            <m:dPr>
                              <m:ctrlPr>
                                <a:rPr lang="en-US" altLang="zh-CN" b="0" i="1" smtClean="0">
                                  <a:solidFill>
                                    <a:schemeClr val="tx1"/>
                                  </a:solidFill>
                                  <a:latin typeface="Cambria Math"/>
                                </a:rPr>
                              </m:ctrlPr>
                            </m:dPr>
                            <m:e>
                              <m:r>
                                <a:rPr lang="en-US" altLang="zh-CN" b="0" i="1" smtClean="0">
                                  <a:solidFill>
                                    <a:schemeClr val="tx1"/>
                                  </a:solidFill>
                                  <a:latin typeface="Cambria Math"/>
                                </a:rPr>
                                <m:t>1+</m:t>
                              </m:r>
                              <m:r>
                                <a:rPr lang="zh-CN" altLang="en-US" b="0" i="1" smtClean="0">
                                  <a:solidFill>
                                    <a:schemeClr val="tx1"/>
                                  </a:solidFill>
                                  <a:latin typeface="Cambria Math"/>
                                </a:rPr>
                                <m:t>𝛽</m:t>
                              </m:r>
                            </m:e>
                          </m:d>
                          <m:r>
                            <a:rPr lang="en-US" altLang="zh-CN" b="0" i="1" smtClean="0">
                              <a:solidFill>
                                <a:schemeClr val="tx1"/>
                              </a:solidFill>
                              <a:latin typeface="Cambria Math"/>
                            </a:rPr>
                            <m:t>∗</m:t>
                          </m:r>
                          <m:r>
                            <a:rPr lang="en-US" altLang="zh-CN" b="0" i="1" smtClean="0">
                              <a:solidFill>
                                <a:schemeClr val="tx1"/>
                              </a:solidFill>
                              <a:latin typeface="Cambria Math"/>
                            </a:rPr>
                            <m:t>h</m:t>
                          </m:r>
                          <m:r>
                            <a:rPr lang="en-US" altLang="zh-CN" b="0" i="1" smtClean="0">
                              <a:solidFill>
                                <a:schemeClr val="tx1"/>
                              </a:solidFill>
                              <a:latin typeface="Cambria Math"/>
                            </a:rPr>
                            <m:t>∗</m:t>
                          </m:r>
                          <m:r>
                            <a:rPr lang="en-US" altLang="zh-CN" b="0" i="1" smtClean="0">
                              <a:solidFill>
                                <a:schemeClr val="tx1"/>
                              </a:solidFill>
                              <a:latin typeface="Cambria Math"/>
                            </a:rPr>
                            <m:t>𝑐</m:t>
                          </m:r>
                        </m:num>
                        <m:den>
                          <m:r>
                            <a:rPr lang="zh-CN" altLang="en-US" i="1">
                              <a:solidFill>
                                <a:schemeClr val="tx1"/>
                              </a:solidFill>
                              <a:latin typeface="Cambria Math"/>
                            </a:rPr>
                            <m:t>𝛽</m:t>
                          </m:r>
                          <m:r>
                            <a:rPr lang="en-US" altLang="zh-CN" b="0" i="1" smtClean="0">
                              <a:solidFill>
                                <a:schemeClr val="tx1"/>
                              </a:solidFill>
                              <a:latin typeface="Cambria Math"/>
                            </a:rPr>
                            <m:t>(</m:t>
                          </m:r>
                          <m:r>
                            <a:rPr lang="en-US" altLang="zh-CN" b="0" i="1" smtClean="0">
                              <a:solidFill>
                                <a:schemeClr val="tx1"/>
                              </a:solidFill>
                              <a:latin typeface="Cambria Math"/>
                            </a:rPr>
                            <m:t>h</m:t>
                          </m:r>
                          <m:r>
                            <a:rPr lang="en-US" altLang="zh-CN" b="0" i="1" smtClean="0">
                              <a:solidFill>
                                <a:schemeClr val="tx1"/>
                              </a:solidFill>
                              <a:latin typeface="Cambria Math"/>
                            </a:rPr>
                            <m:t>+</m:t>
                          </m:r>
                          <m:r>
                            <a:rPr lang="en-US" altLang="zh-CN" b="0" i="1" smtClean="0">
                              <a:solidFill>
                                <a:schemeClr val="tx1"/>
                              </a:solidFill>
                              <a:latin typeface="Cambria Math"/>
                            </a:rPr>
                            <m:t>𝑐</m:t>
                          </m:r>
                          <m:r>
                            <a:rPr lang="en-US" altLang="zh-CN" b="0" i="1" smtClean="0">
                              <a:solidFill>
                                <a:schemeClr val="tx1"/>
                              </a:solidFill>
                              <a:latin typeface="Cambria Math"/>
                            </a:rPr>
                            <m:t>)</m:t>
                          </m:r>
                        </m:den>
                      </m:f>
                    </m:oMath>
                  </m:oMathPara>
                </a14:m>
                <a:endParaRPr lang="zh-CN" altLang="en-US" dirty="0" smtClean="0">
                  <a:solidFill>
                    <a:schemeClr val="tx1"/>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bwMode="auto">
              <a:xfrm>
                <a:off x="6380730" y="4177024"/>
                <a:ext cx="2544414" cy="806439"/>
              </a:xfrm>
              <a:prstGeom prst="rect">
                <a:avLst/>
              </a:prstGeom>
              <a:blipFill rotWithShape="1">
                <a:blip r:embed="rId11"/>
                <a:stretch>
                  <a:fillRect/>
                </a:stretch>
              </a:blipFill>
              <a:ln w="9525">
                <a:noFill/>
                <a:miter lim="800000"/>
                <a:headEnd/>
                <a:tailEnd/>
              </a:ln>
            </p:spPr>
            <p:txBody>
              <a:bodyPr/>
              <a:lstStyle/>
              <a:p>
                <a:r>
                  <a:rPr lang="zh-CN" altLang="en-US">
                    <a:noFill/>
                  </a:rPr>
                  <a:t> </a:t>
                </a:r>
              </a:p>
            </p:txBody>
          </p:sp>
        </mc:Fallback>
      </mc:AlternateContent>
      <p:graphicFrame>
        <p:nvGraphicFramePr>
          <p:cNvPr id="24" name="对象 23"/>
          <p:cNvGraphicFramePr>
            <a:graphicFrameLocks noChangeAspect="1"/>
          </p:cNvGraphicFramePr>
          <p:nvPr>
            <p:extLst>
              <p:ext uri="{D42A27DB-BD31-4B8C-83A1-F6EECF244321}">
                <p14:modId xmlns:p14="http://schemas.microsoft.com/office/powerpoint/2010/main" val="1451074387"/>
              </p:ext>
            </p:extLst>
          </p:nvPr>
        </p:nvGraphicFramePr>
        <p:xfrm>
          <a:off x="4520163" y="4995426"/>
          <a:ext cx="4513262" cy="1203325"/>
        </p:xfrm>
        <a:graphic>
          <a:graphicData uri="http://schemas.openxmlformats.org/presentationml/2006/ole">
            <mc:AlternateContent xmlns:mc="http://schemas.openxmlformats.org/markup-compatibility/2006">
              <mc:Choice xmlns:v="urn:schemas-microsoft-com:vml" Requires="v">
                <p:oleObj spid="_x0000_s101554" name="文档" r:id="rId12" imgW="3316573" imgH="890542" progId="Word.Document.12">
                  <p:embed/>
                </p:oleObj>
              </mc:Choice>
              <mc:Fallback>
                <p:oleObj name="文档" r:id="rId12" imgW="3316573" imgH="890542" progId="Word.Document.12">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20163" y="4995426"/>
                        <a:ext cx="4513262" cy="1203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 name="对象 24"/>
          <p:cNvGraphicFramePr>
            <a:graphicFrameLocks noChangeAspect="1"/>
          </p:cNvGraphicFramePr>
          <p:nvPr>
            <p:extLst>
              <p:ext uri="{D42A27DB-BD31-4B8C-83A1-F6EECF244321}">
                <p14:modId xmlns:p14="http://schemas.microsoft.com/office/powerpoint/2010/main" val="2648399602"/>
              </p:ext>
            </p:extLst>
          </p:nvPr>
        </p:nvGraphicFramePr>
        <p:xfrm>
          <a:off x="4520840" y="5806414"/>
          <a:ext cx="3983037" cy="1114425"/>
        </p:xfrm>
        <a:graphic>
          <a:graphicData uri="http://schemas.openxmlformats.org/presentationml/2006/ole">
            <mc:AlternateContent xmlns:mc="http://schemas.openxmlformats.org/markup-compatibility/2006">
              <mc:Choice xmlns:v="urn:schemas-microsoft-com:vml" Requires="v">
                <p:oleObj spid="_x0000_s101555" name="文档" r:id="rId14" imgW="2717683" imgH="760446" progId="Word.Document.12">
                  <p:embed/>
                </p:oleObj>
              </mc:Choice>
              <mc:Fallback>
                <p:oleObj name="文档" r:id="rId14" imgW="2717683" imgH="760446" progId="Word.Document.12">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20840" y="5806414"/>
                        <a:ext cx="3983037" cy="1114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 name="TextBox 25"/>
          <p:cNvSpPr txBox="1"/>
          <p:nvPr/>
        </p:nvSpPr>
        <p:spPr bwMode="auto">
          <a:xfrm>
            <a:off x="1269093" y="5442736"/>
            <a:ext cx="2194832" cy="430887"/>
          </a:xfrm>
          <a:prstGeom prst="rect">
            <a:avLst/>
          </a:prstGeom>
          <a:noFill/>
          <a:ln w="9525">
            <a:noFill/>
            <a:miter lim="800000"/>
            <a:headEnd/>
            <a:tailEnd/>
          </a:ln>
        </p:spPr>
        <p:txBody>
          <a:bodyPr wrap="none" rtlCol="0">
            <a:spAutoFit/>
          </a:bodyPr>
          <a:lstStyle/>
          <a:p>
            <a:r>
              <a:rPr lang="en-US" altLang="zh-CN" dirty="0" smtClean="0">
                <a:solidFill>
                  <a:schemeClr val="tx1"/>
                </a:solidFill>
              </a:rPr>
              <a:t>h: </a:t>
            </a:r>
            <a:r>
              <a:rPr lang="en-US" altLang="zh-CN" dirty="0">
                <a:solidFill>
                  <a:schemeClr val="tx1"/>
                </a:solidFill>
                <a:ea typeface="宋体" pitchFamily="2" charset="-122"/>
              </a:rPr>
              <a:t>homogeneity </a:t>
            </a:r>
            <a:endParaRPr lang="zh-CN" altLang="en-US" dirty="0" smtClean="0">
              <a:solidFill>
                <a:schemeClr val="tx1"/>
              </a:solidFill>
            </a:endParaRPr>
          </a:p>
        </p:txBody>
      </p:sp>
      <p:sp>
        <p:nvSpPr>
          <p:cNvPr id="27" name="TextBox 26"/>
          <p:cNvSpPr txBox="1"/>
          <p:nvPr/>
        </p:nvSpPr>
        <p:spPr bwMode="auto">
          <a:xfrm>
            <a:off x="1269093" y="5983308"/>
            <a:ext cx="2225289" cy="430887"/>
          </a:xfrm>
          <a:prstGeom prst="rect">
            <a:avLst/>
          </a:prstGeom>
          <a:noFill/>
          <a:ln w="9525">
            <a:noFill/>
            <a:miter lim="800000"/>
            <a:headEnd/>
            <a:tailEnd/>
          </a:ln>
        </p:spPr>
        <p:txBody>
          <a:bodyPr wrap="none" rtlCol="0">
            <a:spAutoFit/>
          </a:bodyPr>
          <a:lstStyle/>
          <a:p>
            <a:r>
              <a:rPr lang="en-US" altLang="zh-CN" dirty="0">
                <a:solidFill>
                  <a:schemeClr val="tx1"/>
                </a:solidFill>
              </a:rPr>
              <a:t>c</a:t>
            </a:r>
            <a:r>
              <a:rPr lang="en-US" altLang="zh-CN" dirty="0" smtClean="0">
                <a:solidFill>
                  <a:schemeClr val="tx1"/>
                </a:solidFill>
              </a:rPr>
              <a:t>: </a:t>
            </a:r>
            <a:r>
              <a:rPr lang="en-US" altLang="zh-CN" dirty="0" smtClean="0">
                <a:solidFill>
                  <a:schemeClr val="tx1"/>
                </a:solidFill>
                <a:ea typeface="宋体" pitchFamily="2" charset="-122"/>
              </a:rPr>
              <a:t>completeness</a:t>
            </a:r>
            <a:endParaRPr lang="zh-CN" altLang="en-US" dirty="0" smtClean="0">
              <a:solidFill>
                <a:schemeClr val="tx1"/>
              </a:solidFill>
            </a:endParaRPr>
          </a:p>
        </p:txBody>
      </p:sp>
    </p:spTree>
    <p:extLst>
      <p:ext uri="{BB962C8B-B14F-4D97-AF65-F5344CB8AC3E}">
        <p14:creationId xmlns:p14="http://schemas.microsoft.com/office/powerpoint/2010/main" val="26952430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灯片编号占位符 3"/>
          <p:cNvSpPr txBox="1">
            <a:spLocks noGrp="1"/>
          </p:cNvSpPr>
          <p:nvPr/>
        </p:nvSpPr>
        <p:spPr bwMode="black">
          <a:xfrm>
            <a:off x="182563" y="6537325"/>
            <a:ext cx="366712" cy="184150"/>
          </a:xfrm>
          <a:prstGeom prst="rect">
            <a:avLst/>
          </a:prstGeom>
          <a:noFill/>
          <a:ln w="9525">
            <a:noFill/>
            <a:miter lim="800000"/>
            <a:headEnd/>
            <a:tailEnd/>
          </a:ln>
        </p:spPr>
        <p:txBody>
          <a:bodyPr lIns="92075" tIns="46038" rIns="92075" bIns="46038"/>
          <a:lstStyle/>
          <a:p>
            <a:fld id="{E8D78910-D569-4CA1-A22A-F3422FCEDF80}" type="slidenum">
              <a:rPr lang="en-US" altLang="zh-CN" sz="800">
                <a:solidFill>
                  <a:schemeClr val="tx1"/>
                </a:solidFill>
                <a:ea typeface="宋体" pitchFamily="2" charset="-122"/>
              </a:rPr>
              <a:pPr/>
              <a:t>17</a:t>
            </a:fld>
            <a:endParaRPr lang="en-US" altLang="zh-CN" sz="800">
              <a:solidFill>
                <a:schemeClr val="tx1"/>
              </a:solidFill>
              <a:ea typeface="宋体" pitchFamily="2" charset="-122"/>
            </a:endParaRPr>
          </a:p>
        </p:txBody>
      </p:sp>
      <p:sp>
        <p:nvSpPr>
          <p:cNvPr id="100376" name="Rectangle 2"/>
          <p:cNvSpPr txBox="1">
            <a:spLocks noChangeArrowheads="1"/>
          </p:cNvSpPr>
          <p:nvPr/>
        </p:nvSpPr>
        <p:spPr bwMode="auto">
          <a:xfrm>
            <a:off x="0" y="0"/>
            <a:ext cx="9144000" cy="593725"/>
          </a:xfrm>
          <a:prstGeom prst="rect">
            <a:avLst/>
          </a:prstGeom>
          <a:noFill/>
          <a:ln w="9525">
            <a:noFill/>
            <a:miter lim="800000"/>
            <a:headEnd/>
            <a:tailEnd/>
          </a:ln>
        </p:spPr>
        <p:txBody>
          <a:bodyPr/>
          <a:lstStyle/>
          <a:p>
            <a:pPr>
              <a:lnSpc>
                <a:spcPct val="90000"/>
              </a:lnSpc>
            </a:pPr>
            <a:r>
              <a:rPr lang="en-US" altLang="zh-CN" sz="3000" dirty="0">
                <a:solidFill>
                  <a:schemeClr val="accent1"/>
                </a:solidFill>
                <a:ea typeface="宋体" pitchFamily="2" charset="-122"/>
              </a:rPr>
              <a:t>A New Clustering Metric for NIL Clustering</a:t>
            </a:r>
          </a:p>
          <a:p>
            <a:pPr>
              <a:lnSpc>
                <a:spcPct val="90000"/>
              </a:lnSpc>
            </a:pPr>
            <a:r>
              <a:rPr lang="en-US" altLang="zh-CN" sz="3000" dirty="0" smtClean="0">
                <a:solidFill>
                  <a:schemeClr val="accent1"/>
                </a:solidFill>
                <a:ea typeface="宋体" pitchFamily="2" charset="-122"/>
              </a:rPr>
              <a:t> </a:t>
            </a:r>
            <a:endParaRPr lang="en-US" altLang="zh-CN" sz="3000" dirty="0">
              <a:solidFill>
                <a:schemeClr val="accent1"/>
              </a:solidFill>
              <a:ea typeface="宋体" pitchFamily="2" charset="-122"/>
            </a:endParaRPr>
          </a:p>
        </p:txBody>
      </p:sp>
      <p:grpSp>
        <p:nvGrpSpPr>
          <p:cNvPr id="28" name="组合 2"/>
          <p:cNvGrpSpPr>
            <a:grpSpLocks/>
          </p:cNvGrpSpPr>
          <p:nvPr/>
        </p:nvGrpSpPr>
        <p:grpSpPr bwMode="auto">
          <a:xfrm>
            <a:off x="701675" y="1500197"/>
            <a:ext cx="3255963" cy="1014413"/>
            <a:chOff x="701702" y="1508125"/>
            <a:chExt cx="3256526" cy="1014020"/>
          </a:xfrm>
        </p:grpSpPr>
        <p:pic>
          <p:nvPicPr>
            <p:cNvPr id="2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325" y="1508125"/>
              <a:ext cx="231457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下箭头 3"/>
            <p:cNvSpPr>
              <a:spLocks noChangeArrowheads="1"/>
            </p:cNvSpPr>
            <p:nvPr/>
          </p:nvSpPr>
          <p:spPr bwMode="auto">
            <a:xfrm>
              <a:off x="1979613" y="1889125"/>
              <a:ext cx="214312" cy="260350"/>
            </a:xfrm>
            <a:prstGeom prst="downArrow">
              <a:avLst>
                <a:gd name="adj1" fmla="val 50000"/>
                <a:gd name="adj2" fmla="val 50241"/>
              </a:avLst>
            </a:prstGeom>
            <a:noFill/>
            <a:ln w="9525"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ea typeface="宋体" pitchFamily="2" charset="-122"/>
              </a:endParaRPr>
            </a:p>
          </p:txBody>
        </p:sp>
        <p:sp>
          <p:nvSpPr>
            <p:cNvPr id="31" name="下箭头 11"/>
            <p:cNvSpPr>
              <a:spLocks noChangeArrowheads="1"/>
            </p:cNvSpPr>
            <p:nvPr/>
          </p:nvSpPr>
          <p:spPr bwMode="auto">
            <a:xfrm>
              <a:off x="2651125" y="1912938"/>
              <a:ext cx="214313" cy="258762"/>
            </a:xfrm>
            <a:prstGeom prst="downArrow">
              <a:avLst>
                <a:gd name="adj1" fmla="val 50000"/>
                <a:gd name="adj2" fmla="val 49934"/>
              </a:avLst>
            </a:prstGeom>
            <a:noFill/>
            <a:ln w="9525"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ea typeface="宋体" pitchFamily="2" charset="-122"/>
              </a:endParaRPr>
            </a:p>
          </p:txBody>
        </p:sp>
        <p:sp>
          <p:nvSpPr>
            <p:cNvPr id="32" name="TextBox 5"/>
            <p:cNvSpPr txBox="1">
              <a:spLocks noChangeArrowheads="1"/>
            </p:cNvSpPr>
            <p:nvPr/>
          </p:nvSpPr>
          <p:spPr bwMode="auto">
            <a:xfrm>
              <a:off x="701702" y="2200678"/>
              <a:ext cx="1770036"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a:solidFill>
                    <a:schemeClr val="hlink"/>
                  </a:solidFill>
                  <a:latin typeface="Arial" pitchFamily="34" charset="0"/>
                </a:defRPr>
              </a:lvl1pPr>
              <a:lvl2pPr marL="742950" indent="-285750" eaLnBrk="0" hangingPunct="0">
                <a:defRPr sz="2200">
                  <a:solidFill>
                    <a:schemeClr val="hlink"/>
                  </a:solidFill>
                  <a:latin typeface="Arial" pitchFamily="34" charset="0"/>
                </a:defRPr>
              </a:lvl2pPr>
              <a:lvl3pPr marL="1143000" indent="-228600" eaLnBrk="0" hangingPunct="0">
                <a:defRPr sz="2200">
                  <a:solidFill>
                    <a:schemeClr val="hlink"/>
                  </a:solidFill>
                  <a:latin typeface="Arial" pitchFamily="34" charset="0"/>
                </a:defRPr>
              </a:lvl3pPr>
              <a:lvl4pPr marL="1600200" indent="-228600" eaLnBrk="0" hangingPunct="0">
                <a:defRPr sz="2200">
                  <a:solidFill>
                    <a:schemeClr val="hlink"/>
                  </a:solidFill>
                  <a:latin typeface="Arial" pitchFamily="34" charset="0"/>
                </a:defRPr>
              </a:lvl4pPr>
              <a:lvl5pPr marL="2057400" indent="-228600" eaLnBrk="0" hangingPunct="0">
                <a:defRPr sz="2200">
                  <a:solidFill>
                    <a:schemeClr val="hlink"/>
                  </a:solidFill>
                  <a:latin typeface="Arial" pitchFamily="34" charset="0"/>
                </a:defRPr>
              </a:lvl5pPr>
              <a:lvl6pPr marL="2514600" indent="-228600" eaLnBrk="0" fontAlgn="base" hangingPunct="0">
                <a:lnSpc>
                  <a:spcPct val="90000"/>
                </a:lnSpc>
                <a:spcBef>
                  <a:spcPct val="0"/>
                </a:spcBef>
                <a:spcAft>
                  <a:spcPct val="0"/>
                </a:spcAft>
                <a:defRPr sz="2200">
                  <a:solidFill>
                    <a:schemeClr val="hlink"/>
                  </a:solidFill>
                  <a:latin typeface="Arial" pitchFamily="34" charset="0"/>
                </a:defRPr>
              </a:lvl6pPr>
              <a:lvl7pPr marL="2971800" indent="-228600" eaLnBrk="0" fontAlgn="base" hangingPunct="0">
                <a:lnSpc>
                  <a:spcPct val="90000"/>
                </a:lnSpc>
                <a:spcBef>
                  <a:spcPct val="0"/>
                </a:spcBef>
                <a:spcAft>
                  <a:spcPct val="0"/>
                </a:spcAft>
                <a:defRPr sz="2200">
                  <a:solidFill>
                    <a:schemeClr val="hlink"/>
                  </a:solidFill>
                  <a:latin typeface="Arial" pitchFamily="34" charset="0"/>
                </a:defRPr>
              </a:lvl7pPr>
              <a:lvl8pPr marL="3429000" indent="-228600" eaLnBrk="0" fontAlgn="base" hangingPunct="0">
                <a:lnSpc>
                  <a:spcPct val="90000"/>
                </a:lnSpc>
                <a:spcBef>
                  <a:spcPct val="0"/>
                </a:spcBef>
                <a:spcAft>
                  <a:spcPct val="0"/>
                </a:spcAft>
                <a:defRPr sz="2200">
                  <a:solidFill>
                    <a:schemeClr val="hlink"/>
                  </a:solidFill>
                  <a:latin typeface="Arial" pitchFamily="34" charset="0"/>
                </a:defRPr>
              </a:lvl8pPr>
              <a:lvl9pPr marL="3886200" indent="-228600" eaLnBrk="0" fontAlgn="base" hangingPunct="0">
                <a:lnSpc>
                  <a:spcPct val="90000"/>
                </a:lnSpc>
                <a:spcBef>
                  <a:spcPct val="0"/>
                </a:spcBef>
                <a:spcAft>
                  <a:spcPct val="0"/>
                </a:spcAft>
                <a:defRPr sz="2200">
                  <a:solidFill>
                    <a:schemeClr val="hlink"/>
                  </a:solidFill>
                  <a:latin typeface="Arial" pitchFamily="34" charset="0"/>
                </a:defRPr>
              </a:lvl9pPr>
            </a:lstStyle>
            <a:p>
              <a:pPr eaLnBrk="1" hangingPunct="1"/>
              <a:r>
                <a:rPr lang="en-US" altLang="zh-CN" sz="1600">
                  <a:ea typeface="宋体" pitchFamily="2" charset="-122"/>
                </a:rPr>
                <a:t>system clustering</a:t>
              </a:r>
              <a:endParaRPr lang="zh-CN" altLang="en-US" sz="1600">
                <a:ea typeface="宋体" pitchFamily="2" charset="-122"/>
              </a:endParaRPr>
            </a:p>
          </p:txBody>
        </p:sp>
        <p:sp>
          <p:nvSpPr>
            <p:cNvPr id="33" name="TextBox 12"/>
            <p:cNvSpPr txBox="1">
              <a:spLocks noChangeArrowheads="1"/>
            </p:cNvSpPr>
            <p:nvPr/>
          </p:nvSpPr>
          <p:spPr bwMode="auto">
            <a:xfrm>
              <a:off x="2452688" y="2208213"/>
              <a:ext cx="150554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a:solidFill>
                    <a:schemeClr val="hlink"/>
                  </a:solidFill>
                  <a:latin typeface="Arial" pitchFamily="34" charset="0"/>
                </a:defRPr>
              </a:lvl1pPr>
              <a:lvl2pPr marL="742950" indent="-285750" eaLnBrk="0" hangingPunct="0">
                <a:defRPr sz="2200">
                  <a:solidFill>
                    <a:schemeClr val="hlink"/>
                  </a:solidFill>
                  <a:latin typeface="Arial" pitchFamily="34" charset="0"/>
                </a:defRPr>
              </a:lvl2pPr>
              <a:lvl3pPr marL="1143000" indent="-228600" eaLnBrk="0" hangingPunct="0">
                <a:defRPr sz="2200">
                  <a:solidFill>
                    <a:schemeClr val="hlink"/>
                  </a:solidFill>
                  <a:latin typeface="Arial" pitchFamily="34" charset="0"/>
                </a:defRPr>
              </a:lvl3pPr>
              <a:lvl4pPr marL="1600200" indent="-228600" eaLnBrk="0" hangingPunct="0">
                <a:defRPr sz="2200">
                  <a:solidFill>
                    <a:schemeClr val="hlink"/>
                  </a:solidFill>
                  <a:latin typeface="Arial" pitchFamily="34" charset="0"/>
                </a:defRPr>
              </a:lvl4pPr>
              <a:lvl5pPr marL="2057400" indent="-228600" eaLnBrk="0" hangingPunct="0">
                <a:defRPr sz="2200">
                  <a:solidFill>
                    <a:schemeClr val="hlink"/>
                  </a:solidFill>
                  <a:latin typeface="Arial" pitchFamily="34" charset="0"/>
                </a:defRPr>
              </a:lvl5pPr>
              <a:lvl6pPr marL="2514600" indent="-228600" eaLnBrk="0" fontAlgn="base" hangingPunct="0">
                <a:lnSpc>
                  <a:spcPct val="90000"/>
                </a:lnSpc>
                <a:spcBef>
                  <a:spcPct val="0"/>
                </a:spcBef>
                <a:spcAft>
                  <a:spcPct val="0"/>
                </a:spcAft>
                <a:defRPr sz="2200">
                  <a:solidFill>
                    <a:schemeClr val="hlink"/>
                  </a:solidFill>
                  <a:latin typeface="Arial" pitchFamily="34" charset="0"/>
                </a:defRPr>
              </a:lvl6pPr>
              <a:lvl7pPr marL="2971800" indent="-228600" eaLnBrk="0" fontAlgn="base" hangingPunct="0">
                <a:lnSpc>
                  <a:spcPct val="90000"/>
                </a:lnSpc>
                <a:spcBef>
                  <a:spcPct val="0"/>
                </a:spcBef>
                <a:spcAft>
                  <a:spcPct val="0"/>
                </a:spcAft>
                <a:defRPr sz="2200">
                  <a:solidFill>
                    <a:schemeClr val="hlink"/>
                  </a:solidFill>
                  <a:latin typeface="Arial" pitchFamily="34" charset="0"/>
                </a:defRPr>
              </a:lvl7pPr>
              <a:lvl8pPr marL="3429000" indent="-228600" eaLnBrk="0" fontAlgn="base" hangingPunct="0">
                <a:lnSpc>
                  <a:spcPct val="90000"/>
                </a:lnSpc>
                <a:spcBef>
                  <a:spcPct val="0"/>
                </a:spcBef>
                <a:spcAft>
                  <a:spcPct val="0"/>
                </a:spcAft>
                <a:defRPr sz="2200">
                  <a:solidFill>
                    <a:schemeClr val="hlink"/>
                  </a:solidFill>
                  <a:latin typeface="Arial" pitchFamily="34" charset="0"/>
                </a:defRPr>
              </a:lvl8pPr>
              <a:lvl9pPr marL="3886200" indent="-228600" eaLnBrk="0" fontAlgn="base" hangingPunct="0">
                <a:lnSpc>
                  <a:spcPct val="90000"/>
                </a:lnSpc>
                <a:spcBef>
                  <a:spcPct val="0"/>
                </a:spcBef>
                <a:spcAft>
                  <a:spcPct val="0"/>
                </a:spcAft>
                <a:defRPr sz="2200">
                  <a:solidFill>
                    <a:schemeClr val="hlink"/>
                  </a:solidFill>
                  <a:latin typeface="Arial" pitchFamily="34" charset="0"/>
                </a:defRPr>
              </a:lvl9pPr>
            </a:lstStyle>
            <a:p>
              <a:pPr eaLnBrk="1" hangingPunct="1"/>
              <a:r>
                <a:rPr lang="en-US" altLang="zh-CN" sz="1600">
                  <a:ea typeface="宋体" pitchFamily="2" charset="-122"/>
                </a:rPr>
                <a:t>gold clustering</a:t>
              </a:r>
              <a:endParaRPr lang="zh-CN" altLang="en-US" sz="1600">
                <a:ea typeface="宋体" pitchFamily="2" charset="-122"/>
              </a:endParaRPr>
            </a:p>
          </p:txBody>
        </p:sp>
      </p:grpSp>
      <p:cxnSp>
        <p:nvCxnSpPr>
          <p:cNvPr id="34" name="直接箭头连接符 7"/>
          <p:cNvCxnSpPr>
            <a:cxnSpLocks noChangeShapeType="1"/>
          </p:cNvCxnSpPr>
          <p:nvPr/>
        </p:nvCxnSpPr>
        <p:spPr bwMode="auto">
          <a:xfrm>
            <a:off x="5394325" y="1652913"/>
            <a:ext cx="0" cy="320675"/>
          </a:xfrm>
          <a:prstGeom prst="straightConnector1">
            <a:avLst/>
          </a:prstGeom>
          <a:noFill/>
          <a:ln w="12700"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35" name="矩形 15"/>
          <p:cNvSpPr>
            <a:spLocks noChangeArrowheads="1"/>
          </p:cNvSpPr>
          <p:nvPr/>
        </p:nvSpPr>
        <p:spPr bwMode="auto">
          <a:xfrm>
            <a:off x="5562600" y="1633863"/>
            <a:ext cx="2368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ea typeface="宋体" pitchFamily="2" charset="-122"/>
              </a:rPr>
              <a:t>external measure</a:t>
            </a:r>
            <a:endParaRPr lang="zh-CN" altLang="en-US">
              <a:ea typeface="宋体" pitchFamily="2" charset="-122"/>
            </a:endParaRPr>
          </a:p>
        </p:txBody>
      </p:sp>
      <p:cxnSp>
        <p:nvCxnSpPr>
          <p:cNvPr id="36" name="直接箭头连接符 19"/>
          <p:cNvCxnSpPr>
            <a:cxnSpLocks noChangeShapeType="1"/>
          </p:cNvCxnSpPr>
          <p:nvPr/>
        </p:nvCxnSpPr>
        <p:spPr bwMode="auto">
          <a:xfrm>
            <a:off x="7931150" y="1652913"/>
            <a:ext cx="0" cy="320675"/>
          </a:xfrm>
          <a:prstGeom prst="straightConnector1">
            <a:avLst/>
          </a:prstGeom>
          <a:noFill/>
          <a:ln w="12700" algn="ctr">
            <a:solidFill>
              <a:srgbClr val="C00000"/>
            </a:solidFill>
            <a:round/>
            <a:headEnd/>
            <a:tailEnd type="arrow" w="med" len="med"/>
          </a:ln>
          <a:extLst>
            <a:ext uri="{909E8E84-426E-40DD-AFC4-6F175D3DCCD1}">
              <a14:hiddenFill xmlns:a14="http://schemas.microsoft.com/office/drawing/2010/main">
                <a:noFill/>
              </a14:hiddenFill>
            </a:ext>
          </a:extLst>
        </p:spPr>
      </p:cxnSp>
      <p:graphicFrame>
        <p:nvGraphicFramePr>
          <p:cNvPr id="37" name="对象 17"/>
          <p:cNvGraphicFramePr>
            <a:graphicFrameLocks noChangeAspect="1"/>
          </p:cNvGraphicFramePr>
          <p:nvPr>
            <p:extLst>
              <p:ext uri="{D42A27DB-BD31-4B8C-83A1-F6EECF244321}">
                <p14:modId xmlns:p14="http://schemas.microsoft.com/office/powerpoint/2010/main" val="1897719871"/>
              </p:ext>
            </p:extLst>
          </p:nvPr>
        </p:nvGraphicFramePr>
        <p:xfrm>
          <a:off x="4616450" y="1429076"/>
          <a:ext cx="2260600" cy="1204912"/>
        </p:xfrm>
        <a:graphic>
          <a:graphicData uri="http://schemas.openxmlformats.org/presentationml/2006/ole">
            <mc:AlternateContent xmlns:mc="http://schemas.openxmlformats.org/markup-compatibility/2006">
              <mc:Choice xmlns:v="urn:schemas-microsoft-com:vml" Requires="v">
                <p:oleObj spid="_x0000_s104475" name="Equation" r:id="rId4" imgW="114250" imgH="330057" progId="Equation.DSMT4">
                  <p:embed/>
                </p:oleObj>
              </mc:Choice>
              <mc:Fallback>
                <p:oleObj name="Equation" r:id="rId4" imgW="114250" imgH="330057"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6450" y="1429076"/>
                        <a:ext cx="2260600"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 name="TextBox 18"/>
          <p:cNvSpPr txBox="1">
            <a:spLocks noChangeArrowheads="1"/>
          </p:cNvSpPr>
          <p:nvPr/>
        </p:nvSpPr>
        <p:spPr bwMode="auto">
          <a:xfrm>
            <a:off x="4418013" y="2300613"/>
            <a:ext cx="3765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a:solidFill>
                  <a:schemeClr val="hlink"/>
                </a:solidFill>
                <a:latin typeface="Arial" pitchFamily="34" charset="0"/>
              </a:defRPr>
            </a:lvl1pPr>
            <a:lvl2pPr marL="742950" indent="-285750" eaLnBrk="0" hangingPunct="0">
              <a:defRPr sz="2200">
                <a:solidFill>
                  <a:schemeClr val="hlink"/>
                </a:solidFill>
                <a:latin typeface="Arial" pitchFamily="34" charset="0"/>
              </a:defRPr>
            </a:lvl2pPr>
            <a:lvl3pPr marL="1143000" indent="-228600" eaLnBrk="0" hangingPunct="0">
              <a:defRPr sz="2200">
                <a:solidFill>
                  <a:schemeClr val="hlink"/>
                </a:solidFill>
                <a:latin typeface="Arial" pitchFamily="34" charset="0"/>
              </a:defRPr>
            </a:lvl3pPr>
            <a:lvl4pPr marL="1600200" indent="-228600" eaLnBrk="0" hangingPunct="0">
              <a:defRPr sz="2200">
                <a:solidFill>
                  <a:schemeClr val="hlink"/>
                </a:solidFill>
                <a:latin typeface="Arial" pitchFamily="34" charset="0"/>
              </a:defRPr>
            </a:lvl4pPr>
            <a:lvl5pPr marL="2057400" indent="-228600" eaLnBrk="0" hangingPunct="0">
              <a:defRPr sz="2200">
                <a:solidFill>
                  <a:schemeClr val="hlink"/>
                </a:solidFill>
                <a:latin typeface="Arial" pitchFamily="34" charset="0"/>
              </a:defRPr>
            </a:lvl5pPr>
            <a:lvl6pPr marL="2514600" indent="-228600" eaLnBrk="0" fontAlgn="base" hangingPunct="0">
              <a:lnSpc>
                <a:spcPct val="90000"/>
              </a:lnSpc>
              <a:spcBef>
                <a:spcPct val="0"/>
              </a:spcBef>
              <a:spcAft>
                <a:spcPct val="0"/>
              </a:spcAft>
              <a:defRPr sz="2200">
                <a:solidFill>
                  <a:schemeClr val="hlink"/>
                </a:solidFill>
                <a:latin typeface="Arial" pitchFamily="34" charset="0"/>
              </a:defRPr>
            </a:lvl6pPr>
            <a:lvl7pPr marL="2971800" indent="-228600" eaLnBrk="0" fontAlgn="base" hangingPunct="0">
              <a:lnSpc>
                <a:spcPct val="90000"/>
              </a:lnSpc>
              <a:spcBef>
                <a:spcPct val="0"/>
              </a:spcBef>
              <a:spcAft>
                <a:spcPct val="0"/>
              </a:spcAft>
              <a:defRPr sz="2200">
                <a:solidFill>
                  <a:schemeClr val="hlink"/>
                </a:solidFill>
                <a:latin typeface="Arial" pitchFamily="34" charset="0"/>
              </a:defRPr>
            </a:lvl7pPr>
            <a:lvl8pPr marL="3429000" indent="-228600" eaLnBrk="0" fontAlgn="base" hangingPunct="0">
              <a:lnSpc>
                <a:spcPct val="90000"/>
              </a:lnSpc>
              <a:spcBef>
                <a:spcPct val="0"/>
              </a:spcBef>
              <a:spcAft>
                <a:spcPct val="0"/>
              </a:spcAft>
              <a:defRPr sz="2200">
                <a:solidFill>
                  <a:schemeClr val="hlink"/>
                </a:solidFill>
                <a:latin typeface="Arial" pitchFamily="34" charset="0"/>
              </a:defRPr>
            </a:lvl8pPr>
            <a:lvl9pPr marL="3886200" indent="-228600" eaLnBrk="0" fontAlgn="base" hangingPunct="0">
              <a:lnSpc>
                <a:spcPct val="90000"/>
              </a:lnSpc>
              <a:spcBef>
                <a:spcPct val="0"/>
              </a:spcBef>
              <a:spcAft>
                <a:spcPct val="0"/>
              </a:spcAft>
              <a:defRPr sz="2200">
                <a:solidFill>
                  <a:schemeClr val="hlink"/>
                </a:solidFill>
                <a:latin typeface="Arial" pitchFamily="34" charset="0"/>
              </a:defRPr>
            </a:lvl9pPr>
          </a:lstStyle>
          <a:p>
            <a:pPr eaLnBrk="1" hangingPunct="1"/>
            <a:r>
              <a:rPr lang="en-US" altLang="zh-CN">
                <a:solidFill>
                  <a:schemeClr val="tx1"/>
                </a:solidFill>
                <a:ea typeface="宋体" pitchFamily="2" charset="-122"/>
              </a:rPr>
              <a:t>higher correlation, the better</a:t>
            </a:r>
            <a:endParaRPr lang="zh-CN" altLang="en-US">
              <a:solidFill>
                <a:schemeClr val="tx1"/>
              </a:solidFill>
              <a:ea typeface="宋体" pitchFamily="2" charset="-122"/>
            </a:endParaRPr>
          </a:p>
        </p:txBody>
      </p:sp>
      <p:pic>
        <p:nvPicPr>
          <p:cNvPr id="3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6450" y="1652913"/>
            <a:ext cx="66675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52688" y="2714625"/>
            <a:ext cx="5759450"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01850" y="5141913"/>
            <a:ext cx="652145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TextBox 20"/>
          <p:cNvSpPr txBox="1">
            <a:spLocks noChangeArrowheads="1"/>
          </p:cNvSpPr>
          <p:nvPr/>
        </p:nvSpPr>
        <p:spPr bwMode="auto">
          <a:xfrm>
            <a:off x="457200" y="5748338"/>
            <a:ext cx="984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a:solidFill>
                  <a:schemeClr val="hlink"/>
                </a:solidFill>
                <a:latin typeface="Arial" pitchFamily="34" charset="0"/>
              </a:defRPr>
            </a:lvl1pPr>
            <a:lvl2pPr marL="742950" indent="-285750" eaLnBrk="0" hangingPunct="0">
              <a:defRPr sz="2200">
                <a:solidFill>
                  <a:schemeClr val="hlink"/>
                </a:solidFill>
                <a:latin typeface="Arial" pitchFamily="34" charset="0"/>
              </a:defRPr>
            </a:lvl2pPr>
            <a:lvl3pPr marL="1143000" indent="-228600" eaLnBrk="0" hangingPunct="0">
              <a:defRPr sz="2200">
                <a:solidFill>
                  <a:schemeClr val="hlink"/>
                </a:solidFill>
                <a:latin typeface="Arial" pitchFamily="34" charset="0"/>
              </a:defRPr>
            </a:lvl3pPr>
            <a:lvl4pPr marL="1600200" indent="-228600" eaLnBrk="0" hangingPunct="0">
              <a:defRPr sz="2200">
                <a:solidFill>
                  <a:schemeClr val="hlink"/>
                </a:solidFill>
                <a:latin typeface="Arial" pitchFamily="34" charset="0"/>
              </a:defRPr>
            </a:lvl4pPr>
            <a:lvl5pPr marL="2057400" indent="-228600" eaLnBrk="0" hangingPunct="0">
              <a:defRPr sz="2200">
                <a:solidFill>
                  <a:schemeClr val="hlink"/>
                </a:solidFill>
                <a:latin typeface="Arial" pitchFamily="34" charset="0"/>
              </a:defRPr>
            </a:lvl5pPr>
            <a:lvl6pPr marL="2514600" indent="-228600" eaLnBrk="0" fontAlgn="base" hangingPunct="0">
              <a:lnSpc>
                <a:spcPct val="90000"/>
              </a:lnSpc>
              <a:spcBef>
                <a:spcPct val="0"/>
              </a:spcBef>
              <a:spcAft>
                <a:spcPct val="0"/>
              </a:spcAft>
              <a:defRPr sz="2200">
                <a:solidFill>
                  <a:schemeClr val="hlink"/>
                </a:solidFill>
                <a:latin typeface="Arial" pitchFamily="34" charset="0"/>
              </a:defRPr>
            </a:lvl6pPr>
            <a:lvl7pPr marL="2971800" indent="-228600" eaLnBrk="0" fontAlgn="base" hangingPunct="0">
              <a:lnSpc>
                <a:spcPct val="90000"/>
              </a:lnSpc>
              <a:spcBef>
                <a:spcPct val="0"/>
              </a:spcBef>
              <a:spcAft>
                <a:spcPct val="0"/>
              </a:spcAft>
              <a:defRPr sz="2200">
                <a:solidFill>
                  <a:schemeClr val="hlink"/>
                </a:solidFill>
                <a:latin typeface="Arial" pitchFamily="34" charset="0"/>
              </a:defRPr>
            </a:lvl7pPr>
            <a:lvl8pPr marL="3429000" indent="-228600" eaLnBrk="0" fontAlgn="base" hangingPunct="0">
              <a:lnSpc>
                <a:spcPct val="90000"/>
              </a:lnSpc>
              <a:spcBef>
                <a:spcPct val="0"/>
              </a:spcBef>
              <a:spcAft>
                <a:spcPct val="0"/>
              </a:spcAft>
              <a:defRPr sz="2200">
                <a:solidFill>
                  <a:schemeClr val="hlink"/>
                </a:solidFill>
                <a:latin typeface="Arial" pitchFamily="34" charset="0"/>
              </a:defRPr>
            </a:lvl8pPr>
            <a:lvl9pPr marL="3886200" indent="-228600" eaLnBrk="0" fontAlgn="base" hangingPunct="0">
              <a:lnSpc>
                <a:spcPct val="90000"/>
              </a:lnSpc>
              <a:spcBef>
                <a:spcPct val="0"/>
              </a:spcBef>
              <a:spcAft>
                <a:spcPct val="0"/>
              </a:spcAft>
              <a:defRPr sz="2200">
                <a:solidFill>
                  <a:schemeClr val="hlink"/>
                </a:solidFill>
                <a:latin typeface="Arial" pitchFamily="34" charset="0"/>
              </a:defRPr>
            </a:lvl9pPr>
          </a:lstStyle>
          <a:p>
            <a:pPr eaLnBrk="1" hangingPunct="1"/>
            <a:r>
              <a:rPr lang="en-US" altLang="zh-CN">
                <a:ea typeface="宋体" pitchFamily="2" charset="-122"/>
              </a:rPr>
              <a:t>Result</a:t>
            </a:r>
            <a:endParaRPr lang="zh-CN" altLang="en-US">
              <a:ea typeface="宋体" pitchFamily="2" charset="-122"/>
            </a:endParaRPr>
          </a:p>
        </p:txBody>
      </p:sp>
      <p:sp>
        <p:nvSpPr>
          <p:cNvPr id="43" name="TextBox 27"/>
          <p:cNvSpPr txBox="1">
            <a:spLocks noChangeArrowheads="1"/>
          </p:cNvSpPr>
          <p:nvPr/>
        </p:nvSpPr>
        <p:spPr bwMode="auto">
          <a:xfrm>
            <a:off x="514350" y="3573463"/>
            <a:ext cx="1157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a:solidFill>
                  <a:schemeClr val="hlink"/>
                </a:solidFill>
                <a:latin typeface="Arial" pitchFamily="34" charset="0"/>
              </a:defRPr>
            </a:lvl1pPr>
            <a:lvl2pPr marL="742950" indent="-285750" eaLnBrk="0" hangingPunct="0">
              <a:defRPr sz="2200">
                <a:solidFill>
                  <a:schemeClr val="hlink"/>
                </a:solidFill>
                <a:latin typeface="Arial" pitchFamily="34" charset="0"/>
              </a:defRPr>
            </a:lvl2pPr>
            <a:lvl3pPr marL="1143000" indent="-228600" eaLnBrk="0" hangingPunct="0">
              <a:defRPr sz="2200">
                <a:solidFill>
                  <a:schemeClr val="hlink"/>
                </a:solidFill>
                <a:latin typeface="Arial" pitchFamily="34" charset="0"/>
              </a:defRPr>
            </a:lvl3pPr>
            <a:lvl4pPr marL="1600200" indent="-228600" eaLnBrk="0" hangingPunct="0">
              <a:defRPr sz="2200">
                <a:solidFill>
                  <a:schemeClr val="hlink"/>
                </a:solidFill>
                <a:latin typeface="Arial" pitchFamily="34" charset="0"/>
              </a:defRPr>
            </a:lvl4pPr>
            <a:lvl5pPr marL="2057400" indent="-228600" eaLnBrk="0" hangingPunct="0">
              <a:defRPr sz="2200">
                <a:solidFill>
                  <a:schemeClr val="hlink"/>
                </a:solidFill>
                <a:latin typeface="Arial" pitchFamily="34" charset="0"/>
              </a:defRPr>
            </a:lvl5pPr>
            <a:lvl6pPr marL="2514600" indent="-228600" eaLnBrk="0" fontAlgn="base" hangingPunct="0">
              <a:lnSpc>
                <a:spcPct val="90000"/>
              </a:lnSpc>
              <a:spcBef>
                <a:spcPct val="0"/>
              </a:spcBef>
              <a:spcAft>
                <a:spcPct val="0"/>
              </a:spcAft>
              <a:defRPr sz="2200">
                <a:solidFill>
                  <a:schemeClr val="hlink"/>
                </a:solidFill>
                <a:latin typeface="Arial" pitchFamily="34" charset="0"/>
              </a:defRPr>
            </a:lvl6pPr>
            <a:lvl7pPr marL="2971800" indent="-228600" eaLnBrk="0" fontAlgn="base" hangingPunct="0">
              <a:lnSpc>
                <a:spcPct val="90000"/>
              </a:lnSpc>
              <a:spcBef>
                <a:spcPct val="0"/>
              </a:spcBef>
              <a:spcAft>
                <a:spcPct val="0"/>
              </a:spcAft>
              <a:defRPr sz="2200">
                <a:solidFill>
                  <a:schemeClr val="hlink"/>
                </a:solidFill>
                <a:latin typeface="Arial" pitchFamily="34" charset="0"/>
              </a:defRPr>
            </a:lvl7pPr>
            <a:lvl8pPr marL="3429000" indent="-228600" eaLnBrk="0" fontAlgn="base" hangingPunct="0">
              <a:lnSpc>
                <a:spcPct val="90000"/>
              </a:lnSpc>
              <a:spcBef>
                <a:spcPct val="0"/>
              </a:spcBef>
              <a:spcAft>
                <a:spcPct val="0"/>
              </a:spcAft>
              <a:defRPr sz="2200">
                <a:solidFill>
                  <a:schemeClr val="hlink"/>
                </a:solidFill>
                <a:latin typeface="Arial" pitchFamily="34" charset="0"/>
              </a:defRPr>
            </a:lvl8pPr>
            <a:lvl9pPr marL="3886200" indent="-228600" eaLnBrk="0" fontAlgn="base" hangingPunct="0">
              <a:lnSpc>
                <a:spcPct val="90000"/>
              </a:lnSpc>
              <a:spcBef>
                <a:spcPct val="0"/>
              </a:spcBef>
              <a:spcAft>
                <a:spcPct val="0"/>
              </a:spcAft>
              <a:defRPr sz="2200">
                <a:solidFill>
                  <a:schemeClr val="hlink"/>
                </a:solidFill>
                <a:latin typeface="Arial" pitchFamily="34" charset="0"/>
              </a:defRPr>
            </a:lvl9pPr>
          </a:lstStyle>
          <a:p>
            <a:pPr eaLnBrk="1" hangingPunct="1"/>
            <a:r>
              <a:rPr lang="en-US" altLang="zh-CN">
                <a:ea typeface="宋体" pitchFamily="2" charset="-122"/>
              </a:rPr>
              <a:t>Dataset</a:t>
            </a:r>
            <a:endParaRPr lang="zh-CN" altLang="en-US">
              <a:ea typeface="宋体" pitchFamily="2" charset="-122"/>
            </a:endParaRPr>
          </a:p>
        </p:txBody>
      </p:sp>
      <p:sp>
        <p:nvSpPr>
          <p:cNvPr id="44" name="矩形 28"/>
          <p:cNvSpPr>
            <a:spLocks noChangeArrowheads="1"/>
          </p:cNvSpPr>
          <p:nvPr/>
        </p:nvSpPr>
        <p:spPr bwMode="auto">
          <a:xfrm>
            <a:off x="2563813" y="5440363"/>
            <a:ext cx="6089650" cy="182562"/>
          </a:xfrm>
          <a:prstGeom prst="rect">
            <a:avLst/>
          </a:prstGeom>
          <a:solidFill>
            <a:schemeClr val="accent1">
              <a:alpha val="56078"/>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zh-CN" altLang="en-US">
              <a:ea typeface="宋体" pitchFamily="2" charset="-122"/>
            </a:endParaRPr>
          </a:p>
        </p:txBody>
      </p:sp>
      <p:cxnSp>
        <p:nvCxnSpPr>
          <p:cNvPr id="45" name="直接箭头连接符 23"/>
          <p:cNvCxnSpPr>
            <a:cxnSpLocks noChangeShapeType="1"/>
          </p:cNvCxnSpPr>
          <p:nvPr/>
        </p:nvCxnSpPr>
        <p:spPr bwMode="auto">
          <a:xfrm>
            <a:off x="3292475" y="5532438"/>
            <a:ext cx="547688" cy="1004887"/>
          </a:xfrm>
          <a:prstGeom prst="straightConnector1">
            <a:avLst/>
          </a:prstGeom>
          <a:noFill/>
          <a:ln w="9525"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47" name="TextBox 24"/>
          <p:cNvSpPr txBox="1">
            <a:spLocks noChangeArrowheads="1"/>
          </p:cNvSpPr>
          <p:nvPr/>
        </p:nvSpPr>
        <p:spPr bwMode="auto">
          <a:xfrm>
            <a:off x="3962400" y="6461125"/>
            <a:ext cx="1016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a:solidFill>
                  <a:schemeClr val="hlink"/>
                </a:solidFill>
                <a:latin typeface="Arial" pitchFamily="34" charset="0"/>
              </a:defRPr>
            </a:lvl1pPr>
            <a:lvl2pPr marL="742950" indent="-285750" eaLnBrk="0" hangingPunct="0">
              <a:defRPr sz="2200">
                <a:solidFill>
                  <a:schemeClr val="hlink"/>
                </a:solidFill>
                <a:latin typeface="Arial" pitchFamily="34" charset="0"/>
              </a:defRPr>
            </a:lvl2pPr>
            <a:lvl3pPr marL="1143000" indent="-228600" eaLnBrk="0" hangingPunct="0">
              <a:defRPr sz="2200">
                <a:solidFill>
                  <a:schemeClr val="hlink"/>
                </a:solidFill>
                <a:latin typeface="Arial" pitchFamily="34" charset="0"/>
              </a:defRPr>
            </a:lvl3pPr>
            <a:lvl4pPr marL="1600200" indent="-228600" eaLnBrk="0" hangingPunct="0">
              <a:defRPr sz="2200">
                <a:solidFill>
                  <a:schemeClr val="hlink"/>
                </a:solidFill>
                <a:latin typeface="Arial" pitchFamily="34" charset="0"/>
              </a:defRPr>
            </a:lvl4pPr>
            <a:lvl5pPr marL="2057400" indent="-228600" eaLnBrk="0" hangingPunct="0">
              <a:defRPr sz="2200">
                <a:solidFill>
                  <a:schemeClr val="hlink"/>
                </a:solidFill>
                <a:latin typeface="Arial" pitchFamily="34" charset="0"/>
              </a:defRPr>
            </a:lvl5pPr>
            <a:lvl6pPr marL="2514600" indent="-228600" eaLnBrk="0" fontAlgn="base" hangingPunct="0">
              <a:lnSpc>
                <a:spcPct val="90000"/>
              </a:lnSpc>
              <a:spcBef>
                <a:spcPct val="0"/>
              </a:spcBef>
              <a:spcAft>
                <a:spcPct val="0"/>
              </a:spcAft>
              <a:defRPr sz="2200">
                <a:solidFill>
                  <a:schemeClr val="hlink"/>
                </a:solidFill>
                <a:latin typeface="Arial" pitchFamily="34" charset="0"/>
              </a:defRPr>
            </a:lvl6pPr>
            <a:lvl7pPr marL="2971800" indent="-228600" eaLnBrk="0" fontAlgn="base" hangingPunct="0">
              <a:lnSpc>
                <a:spcPct val="90000"/>
              </a:lnSpc>
              <a:spcBef>
                <a:spcPct val="0"/>
              </a:spcBef>
              <a:spcAft>
                <a:spcPct val="0"/>
              </a:spcAft>
              <a:defRPr sz="2200">
                <a:solidFill>
                  <a:schemeClr val="hlink"/>
                </a:solidFill>
                <a:latin typeface="Arial" pitchFamily="34" charset="0"/>
              </a:defRPr>
            </a:lvl7pPr>
            <a:lvl8pPr marL="3429000" indent="-228600" eaLnBrk="0" fontAlgn="base" hangingPunct="0">
              <a:lnSpc>
                <a:spcPct val="90000"/>
              </a:lnSpc>
              <a:spcBef>
                <a:spcPct val="0"/>
              </a:spcBef>
              <a:spcAft>
                <a:spcPct val="0"/>
              </a:spcAft>
              <a:defRPr sz="2200">
                <a:solidFill>
                  <a:schemeClr val="hlink"/>
                </a:solidFill>
                <a:latin typeface="Arial" pitchFamily="34" charset="0"/>
              </a:defRPr>
            </a:lvl8pPr>
            <a:lvl9pPr marL="3886200" indent="-228600" eaLnBrk="0" fontAlgn="base" hangingPunct="0">
              <a:lnSpc>
                <a:spcPct val="90000"/>
              </a:lnSpc>
              <a:spcBef>
                <a:spcPct val="0"/>
              </a:spcBef>
              <a:spcAft>
                <a:spcPct val="0"/>
              </a:spcAft>
              <a:defRPr sz="2200">
                <a:solidFill>
                  <a:schemeClr val="hlink"/>
                </a:solidFill>
                <a:latin typeface="Arial" pitchFamily="34" charset="0"/>
              </a:defRPr>
            </a:lvl9pPr>
          </a:lstStyle>
          <a:p>
            <a:pPr eaLnBrk="1" hangingPunct="1"/>
            <a:r>
              <a:rPr lang="en-US" altLang="zh-CN" dirty="0">
                <a:solidFill>
                  <a:srgbClr val="C00000"/>
                </a:solidFill>
                <a:ea typeface="宋体" pitchFamily="2" charset="-122"/>
              </a:rPr>
              <a:t>winner</a:t>
            </a:r>
            <a:endParaRPr lang="zh-CN" altLang="en-US" dirty="0">
              <a:solidFill>
                <a:srgbClr val="C00000"/>
              </a:solidFill>
              <a:ea typeface="宋体" pitchFamily="2" charset="-122"/>
            </a:endParaRPr>
          </a:p>
        </p:txBody>
      </p:sp>
      <p:sp>
        <p:nvSpPr>
          <p:cNvPr id="2" name="矩形 1"/>
          <p:cNvSpPr/>
          <p:nvPr/>
        </p:nvSpPr>
        <p:spPr>
          <a:xfrm>
            <a:off x="185404" y="593725"/>
            <a:ext cx="8958595" cy="646331"/>
          </a:xfrm>
          <a:prstGeom prst="rect">
            <a:avLst/>
          </a:prstGeom>
        </p:spPr>
        <p:txBody>
          <a:bodyPr wrap="square">
            <a:spAutoFit/>
          </a:bodyPr>
          <a:lstStyle/>
          <a:p>
            <a:pPr marL="342900" indent="-342900">
              <a:lnSpc>
                <a:spcPct val="90000"/>
              </a:lnSpc>
              <a:buFont typeface="Wingdings" pitchFamily="2" charset="2"/>
              <a:buChar char="n"/>
            </a:pPr>
            <a:r>
              <a:rPr lang="en-US" altLang="zh-CN" sz="2000" dirty="0">
                <a:solidFill>
                  <a:srgbClr val="009900"/>
                </a:solidFill>
                <a:ea typeface="宋体" pitchFamily="2" charset="-122"/>
              </a:rPr>
              <a:t>A good clustering scoring metric should penalize balanced clustering </a:t>
            </a:r>
            <a:r>
              <a:rPr lang="en-US" altLang="zh-CN" sz="2000" dirty="0" smtClean="0">
                <a:solidFill>
                  <a:srgbClr val="009900"/>
                </a:solidFill>
                <a:ea typeface="宋体" pitchFamily="2" charset="-122"/>
              </a:rPr>
              <a:t>results (e.g., </a:t>
            </a:r>
            <a:r>
              <a:rPr lang="en-US" altLang="zh-CN" sz="2000" dirty="0" err="1" smtClean="0">
                <a:solidFill>
                  <a:srgbClr val="009900"/>
                </a:solidFill>
                <a:ea typeface="宋体" pitchFamily="2" charset="-122"/>
              </a:rPr>
              <a:t>kmeans</a:t>
            </a:r>
            <a:r>
              <a:rPr lang="en-US" altLang="zh-CN" sz="2000" dirty="0" smtClean="0">
                <a:solidFill>
                  <a:srgbClr val="009900"/>
                </a:solidFill>
                <a:ea typeface="宋体" pitchFamily="2" charset="-122"/>
              </a:rPr>
              <a:t> algorithm)for </a:t>
            </a:r>
            <a:r>
              <a:rPr lang="en-US" altLang="zh-CN" sz="2000" dirty="0">
                <a:solidFill>
                  <a:srgbClr val="009900"/>
                </a:solidFill>
                <a:ea typeface="宋体" pitchFamily="2" charset="-122"/>
              </a:rPr>
              <a:t>unbalanced dataset</a:t>
            </a:r>
          </a:p>
        </p:txBody>
      </p:sp>
    </p:spTree>
    <p:extLst>
      <p:ext uri="{BB962C8B-B14F-4D97-AF65-F5344CB8AC3E}">
        <p14:creationId xmlns:p14="http://schemas.microsoft.com/office/powerpoint/2010/main" val="31878396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14" name="灯片编号占位符 3"/>
          <p:cNvSpPr txBox="1">
            <a:spLocks noGrp="1"/>
          </p:cNvSpPr>
          <p:nvPr/>
        </p:nvSpPr>
        <p:spPr bwMode="black">
          <a:xfrm>
            <a:off x="182563" y="6537325"/>
            <a:ext cx="366712" cy="184150"/>
          </a:xfrm>
          <a:prstGeom prst="rect">
            <a:avLst/>
          </a:prstGeom>
          <a:noFill/>
          <a:ln w="9525">
            <a:noFill/>
            <a:miter lim="800000"/>
            <a:headEnd/>
            <a:tailEnd/>
          </a:ln>
        </p:spPr>
        <p:txBody>
          <a:bodyPr lIns="92075" tIns="46038" rIns="92075" bIns="46038"/>
          <a:lstStyle/>
          <a:p>
            <a:fld id="{10B3F48C-81C2-4FE3-9765-17062696D368}" type="slidenum">
              <a:rPr lang="en-US" altLang="zh-CN" sz="800">
                <a:solidFill>
                  <a:schemeClr val="tx1"/>
                </a:solidFill>
                <a:ea typeface="宋体" pitchFamily="2" charset="-122"/>
              </a:rPr>
              <a:pPr/>
              <a:t>18</a:t>
            </a:fld>
            <a:endParaRPr lang="en-US" altLang="zh-CN" sz="800">
              <a:solidFill>
                <a:schemeClr val="tx1"/>
              </a:solidFill>
              <a:ea typeface="宋体" pitchFamily="2" charset="-122"/>
            </a:endParaRPr>
          </a:p>
        </p:txBody>
      </p:sp>
      <p:sp>
        <p:nvSpPr>
          <p:cNvPr id="83615" name="Rectangle 2"/>
          <p:cNvSpPr txBox="1">
            <a:spLocks noChangeArrowheads="1"/>
          </p:cNvSpPr>
          <p:nvPr/>
        </p:nvSpPr>
        <p:spPr bwMode="auto">
          <a:xfrm>
            <a:off x="0" y="0"/>
            <a:ext cx="9144000" cy="320675"/>
          </a:xfrm>
          <a:prstGeom prst="rect">
            <a:avLst/>
          </a:prstGeom>
          <a:noFill/>
          <a:ln w="9525">
            <a:noFill/>
            <a:miter lim="800000"/>
            <a:headEnd/>
            <a:tailEnd/>
          </a:ln>
        </p:spPr>
        <p:txBody>
          <a:bodyPr/>
          <a:lstStyle/>
          <a:p>
            <a:pPr>
              <a:lnSpc>
                <a:spcPct val="90000"/>
              </a:lnSpc>
            </a:pPr>
            <a:r>
              <a:rPr lang="en-US" altLang="zh-CN" sz="3000">
                <a:solidFill>
                  <a:schemeClr val="accent1"/>
                </a:solidFill>
                <a:ea typeface="宋体" pitchFamily="2" charset="-122"/>
              </a:rPr>
              <a:t>Impact of MiCC</a:t>
            </a:r>
          </a:p>
        </p:txBody>
      </p:sp>
      <p:graphicFrame>
        <p:nvGraphicFramePr>
          <p:cNvPr id="13" name="图表 12"/>
          <p:cNvGraphicFramePr/>
          <p:nvPr>
            <p:extLst>
              <p:ext uri="{D42A27DB-BD31-4B8C-83A1-F6EECF244321}">
                <p14:modId xmlns:p14="http://schemas.microsoft.com/office/powerpoint/2010/main" val="3622059348"/>
              </p:ext>
            </p:extLst>
          </p:nvPr>
        </p:nvGraphicFramePr>
        <p:xfrm>
          <a:off x="365919" y="960147"/>
          <a:ext cx="8122920" cy="2545066"/>
        </p:xfrm>
        <a:graphic>
          <a:graphicData uri="http://schemas.openxmlformats.org/drawingml/2006/chart">
            <c:chart xmlns:c="http://schemas.openxmlformats.org/drawingml/2006/chart" xmlns:r="http://schemas.openxmlformats.org/officeDocument/2006/relationships" r:id="rId3"/>
          </a:graphicData>
        </a:graphic>
      </p:graphicFrame>
      <p:grpSp>
        <p:nvGrpSpPr>
          <p:cNvPr id="83618" name="组合 68"/>
          <p:cNvGrpSpPr>
            <a:grpSpLocks/>
          </p:cNvGrpSpPr>
          <p:nvPr/>
        </p:nvGrpSpPr>
        <p:grpSpPr bwMode="auto">
          <a:xfrm>
            <a:off x="921661" y="3428680"/>
            <a:ext cx="7399338" cy="274637"/>
            <a:chOff x="914350" y="4069278"/>
            <a:chExt cx="7398830" cy="274316"/>
          </a:xfrm>
        </p:grpSpPr>
        <p:grpSp>
          <p:nvGrpSpPr>
            <p:cNvPr id="83660" name="Group 2"/>
            <p:cNvGrpSpPr>
              <a:grpSpLocks/>
            </p:cNvGrpSpPr>
            <p:nvPr/>
          </p:nvGrpSpPr>
          <p:grpSpPr bwMode="auto">
            <a:xfrm>
              <a:off x="914350" y="4069278"/>
              <a:ext cx="7398830" cy="274316"/>
              <a:chOff x="2219" y="5500"/>
              <a:chExt cx="9377" cy="418"/>
            </a:xfrm>
          </p:grpSpPr>
          <p:graphicFrame>
            <p:nvGraphicFramePr>
              <p:cNvPr id="83584" name="Object 640"/>
              <p:cNvGraphicFramePr>
                <a:graphicFrameLocks noChangeAspect="1"/>
              </p:cNvGraphicFramePr>
              <p:nvPr/>
            </p:nvGraphicFramePr>
            <p:xfrm>
              <a:off x="5696" y="5518"/>
              <a:ext cx="276" cy="400"/>
            </p:xfrm>
            <a:graphic>
              <a:graphicData uri="http://schemas.openxmlformats.org/presentationml/2006/ole">
                <mc:AlternateContent xmlns:mc="http://schemas.openxmlformats.org/markup-compatibility/2006">
                  <mc:Choice xmlns:v="urn:schemas-microsoft-com:vml" Requires="v">
                    <p:oleObj spid="_x0000_s105988" name="Equation" r:id="rId4" imgW="152334" imgH="228501" progId="Equation.DSMT4">
                      <p:embed/>
                    </p:oleObj>
                  </mc:Choice>
                  <mc:Fallback>
                    <p:oleObj name="Equation" r:id="rId4" imgW="152334" imgH="228501" progId="Equation.DSMT4">
                      <p:embed/>
                      <p:pic>
                        <p:nvPicPr>
                          <p:cNvPr id="0" name="Picture 6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6" y="5518"/>
                            <a:ext cx="276" cy="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3585" name="Object 641"/>
              <p:cNvGraphicFramePr>
                <a:graphicFrameLocks noChangeAspect="1"/>
              </p:cNvGraphicFramePr>
              <p:nvPr/>
            </p:nvGraphicFramePr>
            <p:xfrm>
              <a:off x="6275" y="5558"/>
              <a:ext cx="288" cy="360"/>
            </p:xfrm>
            <a:graphic>
              <a:graphicData uri="http://schemas.openxmlformats.org/presentationml/2006/ole">
                <mc:AlternateContent xmlns:mc="http://schemas.openxmlformats.org/markup-compatibility/2006">
                  <mc:Choice xmlns:v="urn:schemas-microsoft-com:vml" Requires="v">
                    <p:oleObj spid="_x0000_s105989" name="Equation" r:id="rId6" imgW="177646" imgH="228402" progId="Equation.DSMT4">
                      <p:embed/>
                    </p:oleObj>
                  </mc:Choice>
                  <mc:Fallback>
                    <p:oleObj name="Equation" r:id="rId6" imgW="177646" imgH="228402" progId="Equation.DSMT4">
                      <p:embed/>
                      <p:pic>
                        <p:nvPicPr>
                          <p:cNvPr id="0" name="Picture 64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75" y="5558"/>
                            <a:ext cx="288" cy="3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3586" name="Object 642"/>
              <p:cNvGraphicFramePr>
                <a:graphicFrameLocks noChangeAspect="1"/>
              </p:cNvGraphicFramePr>
              <p:nvPr/>
            </p:nvGraphicFramePr>
            <p:xfrm>
              <a:off x="6816" y="5558"/>
              <a:ext cx="331" cy="360"/>
            </p:xfrm>
            <a:graphic>
              <a:graphicData uri="http://schemas.openxmlformats.org/presentationml/2006/ole">
                <mc:AlternateContent xmlns:mc="http://schemas.openxmlformats.org/markup-compatibility/2006">
                  <mc:Choice xmlns:v="urn:schemas-microsoft-com:vml" Requires="v">
                    <p:oleObj spid="_x0000_s105990" name="Equation" r:id="rId8" imgW="203112" imgH="228501" progId="Equation.DSMT4">
                      <p:embed/>
                    </p:oleObj>
                  </mc:Choice>
                  <mc:Fallback>
                    <p:oleObj name="Equation" r:id="rId8" imgW="203112" imgH="228501" progId="Equation.DSMT4">
                      <p:embed/>
                      <p:pic>
                        <p:nvPicPr>
                          <p:cNvPr id="0" name="Picture 64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16" y="5558"/>
                            <a:ext cx="331" cy="3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3587" name="Object 643"/>
              <p:cNvGraphicFramePr>
                <a:graphicFrameLocks noChangeAspect="1"/>
              </p:cNvGraphicFramePr>
              <p:nvPr/>
            </p:nvGraphicFramePr>
            <p:xfrm>
              <a:off x="7431" y="5558"/>
              <a:ext cx="351" cy="360"/>
            </p:xfrm>
            <a:graphic>
              <a:graphicData uri="http://schemas.openxmlformats.org/presentationml/2006/ole">
                <mc:AlternateContent xmlns:mc="http://schemas.openxmlformats.org/markup-compatibility/2006">
                  <mc:Choice xmlns:v="urn:schemas-microsoft-com:vml" Requires="v">
                    <p:oleObj spid="_x0000_s105991" name="Equation" r:id="rId10" imgW="215806" imgH="228501" progId="Equation.DSMT4">
                      <p:embed/>
                    </p:oleObj>
                  </mc:Choice>
                  <mc:Fallback>
                    <p:oleObj name="Equation" r:id="rId10" imgW="215806" imgH="228501" progId="Equation.DSMT4">
                      <p:embed/>
                      <p:pic>
                        <p:nvPicPr>
                          <p:cNvPr id="0" name="Picture 64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31" y="5558"/>
                            <a:ext cx="351" cy="3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3588" name="Object 644"/>
              <p:cNvGraphicFramePr>
                <a:graphicFrameLocks noChangeAspect="1"/>
              </p:cNvGraphicFramePr>
              <p:nvPr/>
            </p:nvGraphicFramePr>
            <p:xfrm>
              <a:off x="8129" y="5558"/>
              <a:ext cx="330" cy="360"/>
            </p:xfrm>
            <a:graphic>
              <a:graphicData uri="http://schemas.openxmlformats.org/presentationml/2006/ole">
                <mc:AlternateContent xmlns:mc="http://schemas.openxmlformats.org/markup-compatibility/2006">
                  <mc:Choice xmlns:v="urn:schemas-microsoft-com:vml" Requires="v">
                    <p:oleObj spid="_x0000_s105992" name="Equation" r:id="rId12" imgW="203112" imgH="228501" progId="Equation.DSMT4">
                      <p:embed/>
                    </p:oleObj>
                  </mc:Choice>
                  <mc:Fallback>
                    <p:oleObj name="Equation" r:id="rId12" imgW="203112" imgH="228501" progId="Equation.DSMT4">
                      <p:embed/>
                      <p:pic>
                        <p:nvPicPr>
                          <p:cNvPr id="0" name="Picture 64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29" y="5558"/>
                            <a:ext cx="330" cy="3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3589" name="Object 645"/>
              <p:cNvGraphicFramePr>
                <a:graphicFrameLocks noChangeAspect="1"/>
              </p:cNvGraphicFramePr>
              <p:nvPr/>
            </p:nvGraphicFramePr>
            <p:xfrm>
              <a:off x="8709" y="5558"/>
              <a:ext cx="350" cy="360"/>
            </p:xfrm>
            <a:graphic>
              <a:graphicData uri="http://schemas.openxmlformats.org/presentationml/2006/ole">
                <mc:AlternateContent xmlns:mc="http://schemas.openxmlformats.org/markup-compatibility/2006">
                  <mc:Choice xmlns:v="urn:schemas-microsoft-com:vml" Requires="v">
                    <p:oleObj spid="_x0000_s105993" name="Equation" r:id="rId14" imgW="215806" imgH="228501" progId="Equation.DSMT4">
                      <p:embed/>
                    </p:oleObj>
                  </mc:Choice>
                  <mc:Fallback>
                    <p:oleObj name="Equation" r:id="rId14" imgW="215806" imgH="228501" progId="Equation.DSMT4">
                      <p:embed/>
                      <p:pic>
                        <p:nvPicPr>
                          <p:cNvPr id="0" name="Picture 64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709" y="5558"/>
                            <a:ext cx="350" cy="3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3590" name="Object 646"/>
              <p:cNvGraphicFramePr>
                <a:graphicFrameLocks noChangeAspect="1"/>
              </p:cNvGraphicFramePr>
              <p:nvPr/>
            </p:nvGraphicFramePr>
            <p:xfrm>
              <a:off x="9288" y="5500"/>
              <a:ext cx="351" cy="360"/>
            </p:xfrm>
            <a:graphic>
              <a:graphicData uri="http://schemas.openxmlformats.org/presentationml/2006/ole">
                <mc:AlternateContent xmlns:mc="http://schemas.openxmlformats.org/markup-compatibility/2006">
                  <mc:Choice xmlns:v="urn:schemas-microsoft-com:vml" Requires="v">
                    <p:oleObj spid="_x0000_s105994" name="Equation" r:id="rId16" imgW="215806" imgH="228501" progId="Equation.DSMT4">
                      <p:embed/>
                    </p:oleObj>
                  </mc:Choice>
                  <mc:Fallback>
                    <p:oleObj name="Equation" r:id="rId16" imgW="215806" imgH="228501" progId="Equation.DSMT4">
                      <p:embed/>
                      <p:pic>
                        <p:nvPicPr>
                          <p:cNvPr id="0" name="Picture 64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288" y="5500"/>
                            <a:ext cx="351" cy="3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3591" name="Object 647"/>
              <p:cNvGraphicFramePr>
                <a:graphicFrameLocks noChangeAspect="1"/>
              </p:cNvGraphicFramePr>
              <p:nvPr/>
            </p:nvGraphicFramePr>
            <p:xfrm>
              <a:off x="9868" y="5500"/>
              <a:ext cx="413" cy="360"/>
            </p:xfrm>
            <a:graphic>
              <a:graphicData uri="http://schemas.openxmlformats.org/presentationml/2006/ole">
                <mc:AlternateContent xmlns:mc="http://schemas.openxmlformats.org/markup-compatibility/2006">
                  <mc:Choice xmlns:v="urn:schemas-microsoft-com:vml" Requires="v">
                    <p:oleObj spid="_x0000_s105995" name="Equation" r:id="rId18" imgW="253890" imgH="228501" progId="Equation.DSMT4">
                      <p:embed/>
                    </p:oleObj>
                  </mc:Choice>
                  <mc:Fallback>
                    <p:oleObj name="Equation" r:id="rId18" imgW="253890" imgH="228501" progId="Equation.DSMT4">
                      <p:embed/>
                      <p:pic>
                        <p:nvPicPr>
                          <p:cNvPr id="0" name="Picture 64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868" y="5500"/>
                            <a:ext cx="413" cy="3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3592" name="Object 648"/>
              <p:cNvGraphicFramePr>
                <a:graphicFrameLocks noChangeAspect="1"/>
              </p:cNvGraphicFramePr>
              <p:nvPr/>
            </p:nvGraphicFramePr>
            <p:xfrm>
              <a:off x="10563" y="5500"/>
              <a:ext cx="433" cy="360"/>
            </p:xfrm>
            <a:graphic>
              <a:graphicData uri="http://schemas.openxmlformats.org/presentationml/2006/ole">
                <mc:AlternateContent xmlns:mc="http://schemas.openxmlformats.org/markup-compatibility/2006">
                  <mc:Choice xmlns:v="urn:schemas-microsoft-com:vml" Requires="v">
                    <p:oleObj spid="_x0000_s105996" name="Equation" r:id="rId20" imgW="266584" imgH="228501" progId="Equation.DSMT4">
                      <p:embed/>
                    </p:oleObj>
                  </mc:Choice>
                  <mc:Fallback>
                    <p:oleObj name="Equation" r:id="rId20" imgW="266584" imgH="228501" progId="Equation.DSMT4">
                      <p:embed/>
                      <p:pic>
                        <p:nvPicPr>
                          <p:cNvPr id="0" name="Picture 64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563" y="5500"/>
                            <a:ext cx="433" cy="3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3593" name="Object 649"/>
              <p:cNvGraphicFramePr>
                <a:graphicFrameLocks noChangeAspect="1"/>
              </p:cNvGraphicFramePr>
              <p:nvPr/>
            </p:nvGraphicFramePr>
            <p:xfrm>
              <a:off x="11142" y="5500"/>
              <a:ext cx="454" cy="360"/>
            </p:xfrm>
            <a:graphic>
              <a:graphicData uri="http://schemas.openxmlformats.org/presentationml/2006/ole">
                <mc:AlternateContent xmlns:mc="http://schemas.openxmlformats.org/markup-compatibility/2006">
                  <mc:Choice xmlns:v="urn:schemas-microsoft-com:vml" Requires="v">
                    <p:oleObj spid="_x0000_s105997" name="Equation" r:id="rId22" imgW="279400" imgH="228600" progId="Equation.DSMT4">
                      <p:embed/>
                    </p:oleObj>
                  </mc:Choice>
                  <mc:Fallback>
                    <p:oleObj name="Equation" r:id="rId22" imgW="279400" imgH="228600" progId="Equation.DSMT4">
                      <p:embed/>
                      <p:pic>
                        <p:nvPicPr>
                          <p:cNvPr id="0" name="Picture 64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1142" y="5500"/>
                            <a:ext cx="454" cy="3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3594" name="Object 650"/>
              <p:cNvGraphicFramePr>
                <a:graphicFrameLocks noChangeAspect="1"/>
              </p:cNvGraphicFramePr>
              <p:nvPr/>
            </p:nvGraphicFramePr>
            <p:xfrm>
              <a:off x="2219" y="5500"/>
              <a:ext cx="578" cy="279"/>
            </p:xfrm>
            <a:graphic>
              <a:graphicData uri="http://schemas.openxmlformats.org/presentationml/2006/ole">
                <mc:AlternateContent xmlns:mc="http://schemas.openxmlformats.org/markup-compatibility/2006">
                  <mc:Choice xmlns:v="urn:schemas-microsoft-com:vml" Requires="v">
                    <p:oleObj spid="_x0000_s105998" name="Equation" r:id="rId24" imgW="355138" imgH="177569" progId="Equation.DSMT4">
                      <p:embed/>
                    </p:oleObj>
                  </mc:Choice>
                  <mc:Fallback>
                    <p:oleObj name="Equation" r:id="rId24" imgW="355138" imgH="177569" progId="Equation.DSMT4">
                      <p:embed/>
                      <p:pic>
                        <p:nvPicPr>
                          <p:cNvPr id="0" name="Picture 65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219" y="5500"/>
                            <a:ext cx="578" cy="2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3595" name="Object 651"/>
              <p:cNvGraphicFramePr>
                <a:graphicFrameLocks noChangeAspect="1"/>
              </p:cNvGraphicFramePr>
              <p:nvPr/>
            </p:nvGraphicFramePr>
            <p:xfrm>
              <a:off x="2914" y="5500"/>
              <a:ext cx="578" cy="279"/>
            </p:xfrm>
            <a:graphic>
              <a:graphicData uri="http://schemas.openxmlformats.org/presentationml/2006/ole">
                <mc:AlternateContent xmlns:mc="http://schemas.openxmlformats.org/markup-compatibility/2006">
                  <mc:Choice xmlns:v="urn:schemas-microsoft-com:vml" Requires="v">
                    <p:oleObj spid="_x0000_s105999" name="Equation" r:id="rId26" imgW="355138" imgH="177569" progId="Equation.DSMT4">
                      <p:embed/>
                    </p:oleObj>
                  </mc:Choice>
                  <mc:Fallback>
                    <p:oleObj name="Equation" r:id="rId26" imgW="355138" imgH="177569" progId="Equation.DSMT4">
                      <p:embed/>
                      <p:pic>
                        <p:nvPicPr>
                          <p:cNvPr id="0" name="Picture 65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914" y="5500"/>
                            <a:ext cx="578" cy="2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3596" name="Object 652"/>
              <p:cNvGraphicFramePr>
                <a:graphicFrameLocks noChangeAspect="1"/>
              </p:cNvGraphicFramePr>
              <p:nvPr/>
            </p:nvGraphicFramePr>
            <p:xfrm>
              <a:off x="3494" y="5500"/>
              <a:ext cx="666" cy="310"/>
            </p:xfrm>
            <a:graphic>
              <a:graphicData uri="http://schemas.openxmlformats.org/presentationml/2006/ole">
                <mc:AlternateContent xmlns:mc="http://schemas.openxmlformats.org/markup-compatibility/2006">
                  <mc:Choice xmlns:v="urn:schemas-microsoft-com:vml" Requires="v">
                    <p:oleObj spid="_x0000_s106000" name="Equation" r:id="rId28" imgW="368140" imgH="177723" progId="Equation.DSMT4">
                      <p:embed/>
                    </p:oleObj>
                  </mc:Choice>
                  <mc:Fallback>
                    <p:oleObj name="Equation" r:id="rId28" imgW="368140" imgH="177723" progId="Equation.DSMT4">
                      <p:embed/>
                      <p:pic>
                        <p:nvPicPr>
                          <p:cNvPr id="0" name="Picture 652"/>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494" y="5500"/>
                            <a:ext cx="666" cy="3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83597" name="Object 653"/>
            <p:cNvGraphicFramePr>
              <a:graphicFrameLocks noChangeAspect="1"/>
            </p:cNvGraphicFramePr>
            <p:nvPr/>
          </p:nvGraphicFramePr>
          <p:xfrm>
            <a:off x="2590820" y="4114790"/>
            <a:ext cx="152400" cy="228600"/>
          </p:xfrm>
          <a:graphic>
            <a:graphicData uri="http://schemas.openxmlformats.org/presentationml/2006/ole">
              <mc:AlternateContent xmlns:mc="http://schemas.openxmlformats.org/markup-compatibility/2006">
                <mc:Choice xmlns:v="urn:schemas-microsoft-com:vml" Requires="v">
                  <p:oleObj spid="_x0000_s106001" name="Equation" r:id="rId30" imgW="152334" imgH="228501" progId="Equation.DSMT4">
                    <p:embed/>
                  </p:oleObj>
                </mc:Choice>
                <mc:Fallback>
                  <p:oleObj name="Equation" r:id="rId30" imgW="152334" imgH="228501" progId="Equation.DSMT4">
                    <p:embed/>
                    <p:pic>
                      <p:nvPicPr>
                        <p:cNvPr id="0" name="Picture 653"/>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590820" y="4114790"/>
                          <a:ext cx="1524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3598" name="Object 654"/>
            <p:cNvGraphicFramePr>
              <a:graphicFrameLocks noChangeAspect="1"/>
            </p:cNvGraphicFramePr>
            <p:nvPr/>
          </p:nvGraphicFramePr>
          <p:xfrm>
            <a:off x="3101975" y="4114800"/>
            <a:ext cx="165100" cy="228600"/>
          </p:xfrm>
          <a:graphic>
            <a:graphicData uri="http://schemas.openxmlformats.org/presentationml/2006/ole">
              <mc:AlternateContent xmlns:mc="http://schemas.openxmlformats.org/markup-compatibility/2006">
                <mc:Choice xmlns:v="urn:schemas-microsoft-com:vml" Requires="v">
                  <p:oleObj spid="_x0000_s106002" name="Equation" r:id="rId32" imgW="165028" imgH="228501" progId="Equation.DSMT4">
                    <p:embed/>
                  </p:oleObj>
                </mc:Choice>
                <mc:Fallback>
                  <p:oleObj name="Equation" r:id="rId32" imgW="165028" imgH="228501" progId="Equation.DSMT4">
                    <p:embed/>
                    <p:pic>
                      <p:nvPicPr>
                        <p:cNvPr id="0" name="Picture 654"/>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101975" y="4114800"/>
                          <a:ext cx="1651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cxnSp>
        <p:nvCxnSpPr>
          <p:cNvPr id="83637" name="直接箭头连接符 104"/>
          <p:cNvCxnSpPr>
            <a:cxnSpLocks noChangeShapeType="1"/>
          </p:cNvCxnSpPr>
          <p:nvPr/>
        </p:nvCxnSpPr>
        <p:spPr bwMode="auto">
          <a:xfrm>
            <a:off x="1615281" y="1783098"/>
            <a:ext cx="182563" cy="182562"/>
          </a:xfrm>
          <a:prstGeom prst="straightConnector1">
            <a:avLst/>
          </a:prstGeom>
          <a:noFill/>
          <a:ln w="25400" algn="ctr">
            <a:solidFill>
              <a:srgbClr val="FF0000"/>
            </a:solidFill>
            <a:round/>
            <a:headEnd/>
            <a:tailEnd type="arrow" w="med" len="med"/>
          </a:ln>
        </p:spPr>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内容占位符 2"/>
          <p:cNvSpPr txBox="1">
            <a:spLocks/>
          </p:cNvSpPr>
          <p:nvPr/>
        </p:nvSpPr>
        <p:spPr bwMode="auto">
          <a:xfrm>
            <a:off x="365125" y="1325563"/>
            <a:ext cx="8413750" cy="1189037"/>
          </a:xfrm>
          <a:prstGeom prst="rect">
            <a:avLst/>
          </a:prstGeom>
          <a:noFill/>
          <a:ln w="9525">
            <a:noFill/>
            <a:miter lim="800000"/>
            <a:headEnd/>
            <a:tailEnd/>
          </a:ln>
        </p:spPr>
        <p:txBody>
          <a:bodyPr/>
          <a:lstStyle/>
          <a:p>
            <a:pPr marL="630238" lvl="1" indent="-173038">
              <a:spcBef>
                <a:spcPct val="50000"/>
              </a:spcBef>
              <a:buClr>
                <a:schemeClr val="tx1"/>
              </a:buClr>
              <a:defRPr/>
            </a:pPr>
            <a:endParaRPr lang="en-US" altLang="zh-CN" sz="2000" kern="0" dirty="0">
              <a:solidFill>
                <a:schemeClr val="tx1"/>
              </a:solidFill>
              <a:latin typeface="+mn-lt"/>
              <a:ea typeface="宋体" pitchFamily="2" charset="-122"/>
              <a:cs typeface="+mn-cs"/>
            </a:endParaRPr>
          </a:p>
        </p:txBody>
      </p:sp>
      <p:sp>
        <p:nvSpPr>
          <p:cNvPr id="83970" name="灯片编号占位符 4"/>
          <p:cNvSpPr txBox="1">
            <a:spLocks noGrp="1"/>
          </p:cNvSpPr>
          <p:nvPr/>
        </p:nvSpPr>
        <p:spPr bwMode="black">
          <a:xfrm>
            <a:off x="182563" y="6537325"/>
            <a:ext cx="366712" cy="184150"/>
          </a:xfrm>
          <a:prstGeom prst="rect">
            <a:avLst/>
          </a:prstGeom>
          <a:noFill/>
          <a:ln w="9525">
            <a:noFill/>
            <a:miter lim="800000"/>
            <a:headEnd/>
            <a:tailEnd/>
          </a:ln>
        </p:spPr>
        <p:txBody>
          <a:bodyPr lIns="92075" tIns="46038" rIns="92075" bIns="46038"/>
          <a:lstStyle/>
          <a:p>
            <a:fld id="{6DA8A7E7-B65D-42C9-B4BC-0CA56F0E93A8}" type="slidenum">
              <a:rPr lang="en-US" altLang="zh-CN" sz="800">
                <a:solidFill>
                  <a:schemeClr val="tx1"/>
                </a:solidFill>
                <a:ea typeface="宋体" pitchFamily="2" charset="-122"/>
              </a:rPr>
              <a:pPr/>
              <a:t>19</a:t>
            </a:fld>
            <a:endParaRPr lang="en-US" altLang="zh-CN" sz="800">
              <a:solidFill>
                <a:schemeClr val="tx1"/>
              </a:solidFill>
              <a:ea typeface="宋体" pitchFamily="2" charset="-122"/>
            </a:endParaRPr>
          </a:p>
        </p:txBody>
      </p:sp>
      <p:sp>
        <p:nvSpPr>
          <p:cNvPr id="83971" name="Rectangle 2"/>
          <p:cNvSpPr txBox="1">
            <a:spLocks noChangeArrowheads="1"/>
          </p:cNvSpPr>
          <p:nvPr/>
        </p:nvSpPr>
        <p:spPr bwMode="auto">
          <a:xfrm>
            <a:off x="0" y="0"/>
            <a:ext cx="9144000" cy="411163"/>
          </a:xfrm>
          <a:prstGeom prst="rect">
            <a:avLst/>
          </a:prstGeom>
          <a:noFill/>
          <a:ln w="9525">
            <a:noFill/>
            <a:miter lim="800000"/>
            <a:headEnd/>
            <a:tailEnd/>
          </a:ln>
        </p:spPr>
        <p:txBody>
          <a:bodyPr/>
          <a:lstStyle/>
          <a:p>
            <a:pPr>
              <a:lnSpc>
                <a:spcPct val="90000"/>
              </a:lnSpc>
            </a:pPr>
            <a:r>
              <a:rPr lang="en-US" altLang="zh-CN" sz="3000" dirty="0">
                <a:solidFill>
                  <a:schemeClr val="accent1"/>
                </a:solidFill>
                <a:ea typeface="宋体" pitchFamily="2" charset="-122"/>
              </a:rPr>
              <a:t>Impact of </a:t>
            </a:r>
            <a:r>
              <a:rPr lang="en-US" altLang="zh-CN" sz="3000" dirty="0" err="1">
                <a:solidFill>
                  <a:schemeClr val="accent1"/>
                </a:solidFill>
                <a:ea typeface="宋体" pitchFamily="2" charset="-122"/>
              </a:rPr>
              <a:t>MaCC</a:t>
            </a:r>
            <a:endParaRPr lang="en-US" altLang="zh-CN" sz="3000" dirty="0">
              <a:solidFill>
                <a:schemeClr val="accent1"/>
              </a:solidFill>
              <a:ea typeface="宋体" pitchFamily="2" charset="-122"/>
            </a:endParaRPr>
          </a:p>
        </p:txBody>
      </p:sp>
      <p:sp>
        <p:nvSpPr>
          <p:cNvPr id="83972" name="TextBox 1"/>
          <p:cNvSpPr txBox="1">
            <a:spLocks noChangeArrowheads="1"/>
          </p:cNvSpPr>
          <p:nvPr/>
        </p:nvSpPr>
        <p:spPr bwMode="auto">
          <a:xfrm>
            <a:off x="226131" y="594391"/>
            <a:ext cx="6431569" cy="4290405"/>
          </a:xfrm>
          <a:prstGeom prst="rect">
            <a:avLst/>
          </a:prstGeom>
          <a:noFill/>
          <a:ln w="9525">
            <a:noFill/>
            <a:miter lim="800000"/>
            <a:headEnd/>
            <a:tailEnd/>
          </a:ln>
        </p:spPr>
        <p:txBody>
          <a:bodyPr wrap="none">
            <a:spAutoFit/>
          </a:bodyPr>
          <a:lstStyle/>
          <a:p>
            <a:pPr>
              <a:lnSpc>
                <a:spcPct val="90000"/>
              </a:lnSpc>
              <a:spcBef>
                <a:spcPts val="600"/>
              </a:spcBef>
            </a:pPr>
            <a:r>
              <a:rPr lang="en-US" altLang="zh-CN" dirty="0">
                <a:ea typeface="宋体" pitchFamily="2" charset="-122"/>
              </a:rPr>
              <a:t>Ensemble generation: 84 clustering results</a:t>
            </a:r>
          </a:p>
          <a:p>
            <a:pPr>
              <a:lnSpc>
                <a:spcPct val="90000"/>
              </a:lnSpc>
              <a:spcBef>
                <a:spcPts val="600"/>
              </a:spcBef>
              <a:buFont typeface="Wingdings" pitchFamily="2" charset="2"/>
              <a:buChar char="Ø"/>
            </a:pPr>
            <a:r>
              <a:rPr lang="en-US" altLang="zh-CN" sz="1800" dirty="0">
                <a:solidFill>
                  <a:schemeClr val="tx1"/>
                </a:solidFill>
                <a:ea typeface="宋体" pitchFamily="2" charset="-122"/>
              </a:rPr>
              <a:t>21 clustering algorithms</a:t>
            </a:r>
          </a:p>
          <a:p>
            <a:pPr>
              <a:lnSpc>
                <a:spcPct val="90000"/>
              </a:lnSpc>
              <a:spcBef>
                <a:spcPts val="600"/>
              </a:spcBef>
              <a:buFont typeface="Wingdings" pitchFamily="2" charset="2"/>
              <a:buChar char="Ø"/>
            </a:pPr>
            <a:r>
              <a:rPr lang="en-US" altLang="zh-CN" sz="1800" dirty="0">
                <a:solidFill>
                  <a:schemeClr val="tx1"/>
                </a:solidFill>
                <a:ea typeface="宋体" pitchFamily="2" charset="-122"/>
              </a:rPr>
              <a:t>4 similarity functions: </a:t>
            </a:r>
            <a:r>
              <a:rPr lang="en-US" altLang="zh-CN" sz="1800" dirty="0" err="1">
                <a:solidFill>
                  <a:schemeClr val="tx1"/>
                </a:solidFill>
                <a:ea typeface="宋体" pitchFamily="2" charset="-122"/>
              </a:rPr>
              <a:t>cos</a:t>
            </a:r>
            <a:r>
              <a:rPr lang="en-US" altLang="zh-CN" sz="1800" dirty="0">
                <a:solidFill>
                  <a:schemeClr val="tx1"/>
                </a:solidFill>
                <a:ea typeface="宋体" pitchFamily="2" charset="-122"/>
              </a:rPr>
              <a:t>, </a:t>
            </a:r>
            <a:r>
              <a:rPr lang="en-US" altLang="zh-CN" sz="1800" dirty="0" err="1">
                <a:solidFill>
                  <a:schemeClr val="tx1"/>
                </a:solidFill>
                <a:ea typeface="宋体" pitchFamily="2" charset="-122"/>
              </a:rPr>
              <a:t>cor</a:t>
            </a:r>
            <a:r>
              <a:rPr lang="en-US" altLang="zh-CN" sz="1800" dirty="0">
                <a:solidFill>
                  <a:schemeClr val="tx1"/>
                </a:solidFill>
                <a:ea typeface="宋体" pitchFamily="2" charset="-122"/>
              </a:rPr>
              <a:t>, </a:t>
            </a:r>
            <a:r>
              <a:rPr lang="en-US" altLang="zh-CN" sz="1800" dirty="0" err="1">
                <a:solidFill>
                  <a:schemeClr val="tx1"/>
                </a:solidFill>
                <a:ea typeface="宋体" pitchFamily="2" charset="-122"/>
              </a:rPr>
              <a:t>maxen</a:t>
            </a:r>
            <a:r>
              <a:rPr lang="en-US" altLang="zh-CN" sz="1800" dirty="0">
                <a:solidFill>
                  <a:schemeClr val="tx1"/>
                </a:solidFill>
                <a:ea typeface="宋体" pitchFamily="2" charset="-122"/>
              </a:rPr>
              <a:t>, </a:t>
            </a:r>
            <a:r>
              <a:rPr lang="en-US" altLang="zh-CN" sz="1800" dirty="0" err="1">
                <a:solidFill>
                  <a:schemeClr val="tx1"/>
                </a:solidFill>
                <a:ea typeface="宋体" pitchFamily="2" charset="-122"/>
              </a:rPr>
              <a:t>svm</a:t>
            </a:r>
            <a:endParaRPr lang="en-US" altLang="zh-CN" sz="1800" dirty="0">
              <a:solidFill>
                <a:schemeClr val="tx1"/>
              </a:solidFill>
              <a:ea typeface="宋体" pitchFamily="2" charset="-122"/>
            </a:endParaRPr>
          </a:p>
          <a:p>
            <a:pPr>
              <a:lnSpc>
                <a:spcPct val="90000"/>
              </a:lnSpc>
            </a:pPr>
            <a:endParaRPr lang="en-US" altLang="zh-CN" dirty="0">
              <a:ea typeface="宋体" pitchFamily="2" charset="-122"/>
            </a:endParaRPr>
          </a:p>
          <a:p>
            <a:pPr>
              <a:lnSpc>
                <a:spcPct val="90000"/>
              </a:lnSpc>
            </a:pPr>
            <a:r>
              <a:rPr lang="en-US" altLang="zh-CN" dirty="0">
                <a:ea typeface="宋体" pitchFamily="2" charset="-122"/>
              </a:rPr>
              <a:t>Four incremental combination schemes:</a:t>
            </a:r>
          </a:p>
          <a:p>
            <a:pPr>
              <a:lnSpc>
                <a:spcPct val="90000"/>
              </a:lnSpc>
              <a:buFont typeface="Wingdings" pitchFamily="2" charset="2"/>
              <a:buChar char="Ø"/>
            </a:pPr>
            <a:r>
              <a:rPr lang="en-US" altLang="zh-CN" sz="1500" dirty="0" err="1">
                <a:solidFill>
                  <a:schemeClr val="tx1"/>
                </a:solidFill>
                <a:ea typeface="宋体" pitchFamily="2" charset="-122"/>
              </a:rPr>
              <a:t>macc</a:t>
            </a:r>
            <a:r>
              <a:rPr lang="en-US" altLang="zh-CN" sz="1500" dirty="0">
                <a:solidFill>
                  <a:schemeClr val="tx1"/>
                </a:solidFill>
                <a:ea typeface="宋体" pitchFamily="2" charset="-122"/>
              </a:rPr>
              <a:t>-similarity: By similarity function: 21 cos+21 </a:t>
            </a:r>
            <a:r>
              <a:rPr lang="en-US" altLang="zh-CN" sz="1500" dirty="0" smtClean="0">
                <a:solidFill>
                  <a:schemeClr val="tx1"/>
                </a:solidFill>
                <a:ea typeface="宋体" pitchFamily="2" charset="-122"/>
              </a:rPr>
              <a:t>cor+21maxen+21svm </a:t>
            </a:r>
            <a:endParaRPr lang="en-US" altLang="zh-CN" sz="1500" dirty="0">
              <a:solidFill>
                <a:schemeClr val="tx1"/>
              </a:solidFill>
              <a:ea typeface="宋体" pitchFamily="2" charset="-122"/>
            </a:endParaRPr>
          </a:p>
          <a:p>
            <a:pPr>
              <a:lnSpc>
                <a:spcPct val="90000"/>
              </a:lnSpc>
              <a:buFont typeface="Wingdings" pitchFamily="2" charset="2"/>
              <a:buChar char="Ø"/>
            </a:pPr>
            <a:r>
              <a:rPr lang="en-US" altLang="zh-CN" sz="1500" dirty="0" err="1">
                <a:solidFill>
                  <a:schemeClr val="tx1"/>
                </a:solidFill>
                <a:ea typeface="宋体" pitchFamily="2" charset="-122"/>
              </a:rPr>
              <a:t>macc</a:t>
            </a:r>
            <a:r>
              <a:rPr lang="en-US" altLang="zh-CN" sz="1500" dirty="0">
                <a:solidFill>
                  <a:schemeClr val="tx1"/>
                </a:solidFill>
                <a:ea typeface="宋体" pitchFamily="2" charset="-122"/>
              </a:rPr>
              <a:t>-algorithm: By algorithms : 24 </a:t>
            </a:r>
            <a:r>
              <a:rPr lang="en-US" altLang="zh-CN" sz="1500" dirty="0" err="1">
                <a:solidFill>
                  <a:schemeClr val="tx1"/>
                </a:solidFill>
                <a:ea typeface="宋体" pitchFamily="2" charset="-122"/>
              </a:rPr>
              <a:t>rbr</a:t>
            </a:r>
            <a:r>
              <a:rPr lang="en-US" altLang="zh-CN" sz="1500" dirty="0">
                <a:solidFill>
                  <a:schemeClr val="tx1"/>
                </a:solidFill>
                <a:ea typeface="宋体" pitchFamily="2" charset="-122"/>
              </a:rPr>
              <a:t>(6*4)+24direct(6*4)+36aggl(9*4)</a:t>
            </a:r>
          </a:p>
          <a:p>
            <a:pPr>
              <a:lnSpc>
                <a:spcPct val="90000"/>
              </a:lnSpc>
              <a:buFont typeface="Wingdings" pitchFamily="2" charset="2"/>
              <a:buChar char="Ø"/>
            </a:pPr>
            <a:r>
              <a:rPr lang="en-US" altLang="zh-CN" sz="1500" dirty="0" err="1">
                <a:solidFill>
                  <a:schemeClr val="tx1"/>
                </a:solidFill>
                <a:ea typeface="宋体" pitchFamily="2" charset="-122"/>
              </a:rPr>
              <a:t>macc</a:t>
            </a:r>
            <a:r>
              <a:rPr lang="en-US" altLang="zh-CN" sz="1500" dirty="0">
                <a:solidFill>
                  <a:schemeClr val="tx1"/>
                </a:solidFill>
                <a:ea typeface="宋体" pitchFamily="2" charset="-122"/>
              </a:rPr>
              <a:t>-internal: Sort by internal measure SC (high to low), 21+21+21+21</a:t>
            </a:r>
          </a:p>
          <a:p>
            <a:pPr>
              <a:lnSpc>
                <a:spcPct val="90000"/>
              </a:lnSpc>
              <a:buFont typeface="Wingdings" pitchFamily="2" charset="2"/>
              <a:buChar char="Ø"/>
            </a:pPr>
            <a:r>
              <a:rPr lang="en-US" altLang="zh-CN" sz="1500" dirty="0" err="1">
                <a:solidFill>
                  <a:schemeClr val="tx1"/>
                </a:solidFill>
                <a:ea typeface="宋体" pitchFamily="2" charset="-122"/>
              </a:rPr>
              <a:t>macc</a:t>
            </a:r>
            <a:r>
              <a:rPr lang="en-US" altLang="zh-CN" sz="1500" dirty="0">
                <a:solidFill>
                  <a:schemeClr val="tx1"/>
                </a:solidFill>
                <a:ea typeface="宋体" pitchFamily="2" charset="-122"/>
              </a:rPr>
              <a:t>-external: Sort by external measure V (high to low), 21+21+21+21</a:t>
            </a:r>
          </a:p>
          <a:p>
            <a:pPr>
              <a:lnSpc>
                <a:spcPct val="90000"/>
              </a:lnSpc>
              <a:buFont typeface="Wingdings" pitchFamily="2" charset="2"/>
              <a:buChar char="Ø"/>
            </a:pPr>
            <a:endParaRPr lang="en-US" altLang="zh-CN" dirty="0">
              <a:solidFill>
                <a:schemeClr val="tx1"/>
              </a:solidFill>
              <a:ea typeface="宋体" pitchFamily="2" charset="-122"/>
            </a:endParaRPr>
          </a:p>
          <a:p>
            <a:pPr>
              <a:lnSpc>
                <a:spcPct val="90000"/>
              </a:lnSpc>
            </a:pPr>
            <a:r>
              <a:rPr lang="en-US" altLang="zh-CN" dirty="0">
                <a:ea typeface="宋体" pitchFamily="2" charset="-122"/>
              </a:rPr>
              <a:t>Four consensus functions: </a:t>
            </a:r>
            <a:endParaRPr lang="en-US" altLang="zh-CN" dirty="0" smtClean="0">
              <a:ea typeface="宋体" pitchFamily="2" charset="-122"/>
            </a:endParaRPr>
          </a:p>
          <a:p>
            <a:pPr marL="342900" indent="-342900">
              <a:lnSpc>
                <a:spcPct val="90000"/>
              </a:lnSpc>
              <a:buFont typeface="Wingdings" pitchFamily="2" charset="2"/>
              <a:buChar char="Ø"/>
            </a:pPr>
            <a:r>
              <a:rPr lang="en-US" altLang="zh-CN" sz="1600" dirty="0" smtClean="0">
                <a:solidFill>
                  <a:schemeClr val="tx1"/>
                </a:solidFill>
                <a:ea typeface="宋体" pitchFamily="2" charset="-122"/>
              </a:rPr>
              <a:t>co-association matrix</a:t>
            </a:r>
          </a:p>
          <a:p>
            <a:pPr marL="342900" indent="-342900">
              <a:lnSpc>
                <a:spcPct val="90000"/>
              </a:lnSpc>
              <a:buFont typeface="Wingdings" pitchFamily="2" charset="2"/>
              <a:buChar char="Ø"/>
            </a:pPr>
            <a:r>
              <a:rPr lang="en-US" altLang="zh-CN" sz="1600" dirty="0" smtClean="0">
                <a:solidFill>
                  <a:schemeClr val="tx1"/>
                </a:solidFill>
                <a:ea typeface="宋体" pitchFamily="2" charset="-122"/>
              </a:rPr>
              <a:t>IBGF</a:t>
            </a:r>
          </a:p>
          <a:p>
            <a:pPr marL="342900" indent="-342900">
              <a:lnSpc>
                <a:spcPct val="90000"/>
              </a:lnSpc>
              <a:buFont typeface="Wingdings" pitchFamily="2" charset="2"/>
              <a:buChar char="Ø"/>
            </a:pPr>
            <a:r>
              <a:rPr lang="en-US" altLang="zh-CN" sz="1600" dirty="0" smtClean="0">
                <a:solidFill>
                  <a:schemeClr val="tx1"/>
                </a:solidFill>
                <a:ea typeface="宋体" pitchFamily="2" charset="-122"/>
              </a:rPr>
              <a:t>CBGF</a:t>
            </a:r>
          </a:p>
          <a:p>
            <a:pPr marL="342900" indent="-342900">
              <a:lnSpc>
                <a:spcPct val="90000"/>
              </a:lnSpc>
              <a:buFont typeface="Wingdings" pitchFamily="2" charset="2"/>
              <a:buChar char="Ø"/>
            </a:pPr>
            <a:r>
              <a:rPr lang="en-US" altLang="zh-CN" sz="1600" dirty="0" smtClean="0">
                <a:solidFill>
                  <a:schemeClr val="tx1"/>
                </a:solidFill>
                <a:ea typeface="宋体" pitchFamily="2" charset="-122"/>
              </a:rPr>
              <a:t>HBGF</a:t>
            </a:r>
            <a:endParaRPr lang="en-US" altLang="zh-CN" sz="1600" dirty="0">
              <a:solidFill>
                <a:schemeClr val="tx1"/>
              </a:solidFill>
              <a:ea typeface="宋体" pitchFamily="2" charset="-122"/>
            </a:endParaRPr>
          </a:p>
          <a:p>
            <a:pPr>
              <a:lnSpc>
                <a:spcPct val="90000"/>
              </a:lnSpc>
              <a:buFont typeface="Wingdings" pitchFamily="2" charset="2"/>
              <a:buChar char="Ø"/>
            </a:pPr>
            <a:endParaRPr lang="zh-CN" altLang="en-US" dirty="0">
              <a:solidFill>
                <a:schemeClr val="tx1"/>
              </a:solidFill>
              <a:ea typeface="宋体" pitchFamily="2" charset="-122"/>
            </a:endParaRPr>
          </a:p>
        </p:txBody>
      </p:sp>
      <p:graphicFrame>
        <p:nvGraphicFramePr>
          <p:cNvPr id="9" name="表格 8"/>
          <p:cNvGraphicFramePr>
            <a:graphicFrameLocks noGrp="1"/>
          </p:cNvGraphicFramePr>
          <p:nvPr>
            <p:extLst>
              <p:ext uri="{D42A27DB-BD31-4B8C-83A1-F6EECF244321}">
                <p14:modId xmlns:p14="http://schemas.microsoft.com/office/powerpoint/2010/main" val="3302884095"/>
              </p:ext>
            </p:extLst>
          </p:nvPr>
        </p:nvGraphicFramePr>
        <p:xfrm>
          <a:off x="365919" y="5270558"/>
          <a:ext cx="3382962" cy="1011450"/>
        </p:xfrm>
        <a:graphic>
          <a:graphicData uri="http://schemas.openxmlformats.org/drawingml/2006/table">
            <a:tbl>
              <a:tblPr/>
              <a:tblGrid>
                <a:gridCol w="1189037"/>
                <a:gridCol w="1127125"/>
                <a:gridCol w="1066800"/>
              </a:tblGrid>
              <a:tr h="6344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rgbClr val="FFFFFF"/>
                          </a:solidFill>
                          <a:effectLst/>
                          <a:latin typeface="Arial" pitchFamily="34" charset="0"/>
                          <a:ea typeface="宋体" pitchFamily="2" charset="-122"/>
                        </a:rPr>
                        <a:t>best baseline</a:t>
                      </a:r>
                      <a:endParaRPr kumimoji="0" lang="zh-CN" altLang="en-US" sz="1800" b="1" i="0" u="none" strike="noStrike" cap="none" normalizeH="0" baseline="0" dirty="0" smtClean="0">
                        <a:ln>
                          <a:noFill/>
                        </a:ln>
                        <a:solidFill>
                          <a:srgbClr val="FFFFFF"/>
                        </a:solidFill>
                        <a:effectLst/>
                        <a:latin typeface="Arial" pitchFamily="34" charset="0"/>
                        <a:ea typeface="宋体" pitchFamily="2" charset="-122"/>
                      </a:endParaRP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err="1" smtClean="0">
                          <a:ln>
                            <a:noFill/>
                          </a:ln>
                          <a:solidFill>
                            <a:srgbClr val="FFFFFF"/>
                          </a:solidFill>
                          <a:effectLst/>
                          <a:latin typeface="Arial" pitchFamily="34" charset="0"/>
                          <a:ea typeface="宋体" pitchFamily="2" charset="-122"/>
                        </a:rPr>
                        <a:t>MiCC</a:t>
                      </a:r>
                      <a:endParaRPr kumimoji="0" lang="en-US" altLang="zh-CN" sz="1600" b="1" i="0" u="none" strike="noStrike" cap="none" normalizeH="0" baseline="0" dirty="0" smtClean="0">
                        <a:ln>
                          <a:noFill/>
                        </a:ln>
                        <a:solidFill>
                          <a:srgbClr val="FFFFFF"/>
                        </a:solidFill>
                        <a:effectLst/>
                        <a:latin typeface="Arial" pitchFamily="34" charset="0"/>
                        <a:ea typeface="宋体"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FFFFFF"/>
                          </a:solidFill>
                          <a:effectLst/>
                          <a:latin typeface="Arial" pitchFamily="34" charset="0"/>
                          <a:ea typeface="宋体" pitchFamily="2" charset="-122"/>
                        </a:rPr>
                        <a:t>(%)</a:t>
                      </a:r>
                      <a:endParaRPr kumimoji="0" lang="zh-CN" altLang="en-US" sz="1600" b="1" i="0" u="none" strike="noStrike" cap="none" normalizeH="0" baseline="0" dirty="0" smtClean="0">
                        <a:ln>
                          <a:noFill/>
                        </a:ln>
                        <a:solidFill>
                          <a:srgbClr val="FFFFFF"/>
                        </a:solidFill>
                        <a:effectLst/>
                        <a:latin typeface="Arial" pitchFamily="34" charset="0"/>
                        <a:ea typeface="宋体" pitchFamily="2" charset="-122"/>
                      </a:endParaRP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rgbClr val="FFFFFF"/>
                          </a:solidFill>
                          <a:effectLst/>
                          <a:latin typeface="Arial" pitchFamily="34" charset="0"/>
                          <a:ea typeface="宋体" pitchFamily="2" charset="-122"/>
                        </a:rPr>
                        <a:t>MaCC</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rgbClr val="FFFFFF"/>
                          </a:solidFill>
                          <a:effectLst/>
                          <a:latin typeface="Arial" pitchFamily="34" charset="0"/>
                          <a:ea typeface="宋体" pitchFamily="2" charset="-122"/>
                        </a:rPr>
                        <a:t>(%)</a:t>
                      </a:r>
                      <a:endParaRPr kumimoji="0" lang="zh-CN" altLang="en-US" sz="1600" b="1" i="0" u="none" strike="noStrike" cap="none" normalizeH="0" baseline="0" smtClean="0">
                        <a:ln>
                          <a:noFill/>
                        </a:ln>
                        <a:solidFill>
                          <a:srgbClr val="FFFFFF"/>
                        </a:solidFill>
                        <a:effectLst/>
                        <a:latin typeface="Arial" pitchFamily="34" charset="0"/>
                        <a:ea typeface="宋体" pitchFamily="2" charset="-122"/>
                      </a:endParaRP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39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Arial" pitchFamily="34" charset="0"/>
                          <a:ea typeface="宋体" pitchFamily="2" charset="-122"/>
                        </a:rPr>
                        <a:t>0.632</a:t>
                      </a:r>
                      <a:endParaRPr kumimoji="0" lang="zh-CN" altLang="en-US" sz="1800" b="0" i="0" u="none" strike="noStrike" cap="none" normalizeH="0" baseline="0" smtClean="0">
                        <a:ln>
                          <a:noFill/>
                        </a:ln>
                        <a:solidFill>
                          <a:srgbClr val="000000"/>
                        </a:solidFill>
                        <a:effectLst/>
                        <a:latin typeface="Arial" pitchFamily="34" charset="0"/>
                        <a:ea typeface="宋体" pitchFamily="2" charset="-122"/>
                      </a:endParaRP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D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Arial" pitchFamily="34" charset="0"/>
                          <a:ea typeface="宋体" pitchFamily="2" charset="-122"/>
                        </a:rPr>
                        <a:t>1.8</a:t>
                      </a:r>
                      <a:endParaRPr kumimoji="0" lang="zh-CN" altLang="en-US" sz="1800" b="0" i="0" u="none" strike="noStrike" cap="none" normalizeH="0" baseline="0" dirty="0" smtClean="0">
                        <a:ln>
                          <a:noFill/>
                        </a:ln>
                        <a:solidFill>
                          <a:srgbClr val="000000"/>
                        </a:solidFill>
                        <a:effectLst/>
                        <a:latin typeface="Arial" pitchFamily="34" charset="0"/>
                        <a:ea typeface="宋体" pitchFamily="2" charset="-122"/>
                      </a:endParaRP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DF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rgbClr val="000000"/>
                          </a:solidFill>
                          <a:effectLst/>
                          <a:latin typeface="Arial" pitchFamily="34" charset="0"/>
                          <a:ea typeface="宋体" pitchFamily="2" charset="-122"/>
                        </a:rPr>
                        <a:t>11.9</a:t>
                      </a:r>
                      <a:endParaRPr kumimoji="0" lang="zh-CN" altLang="en-US" sz="1800" b="0" i="0" u="none" strike="noStrike" cap="none" normalizeH="0" baseline="0" dirty="0" smtClean="0">
                        <a:ln>
                          <a:noFill/>
                        </a:ln>
                        <a:solidFill>
                          <a:srgbClr val="000000"/>
                        </a:solidFill>
                        <a:effectLst/>
                        <a:latin typeface="Arial" pitchFamily="34" charset="0"/>
                        <a:ea typeface="宋体" pitchFamily="2" charset="-122"/>
                      </a:endParaRPr>
                    </a:p>
                  </a:txBody>
                  <a:tcPr marT="45710" marB="4571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DFE"/>
                    </a:solidFill>
                  </a:tcPr>
                </a:tc>
              </a:tr>
            </a:tbl>
          </a:graphicData>
        </a:graphic>
      </p:graphicFrame>
      <p:sp>
        <p:nvSpPr>
          <p:cNvPr id="83995" name="TextBox 9"/>
          <p:cNvSpPr txBox="1">
            <a:spLocks noChangeArrowheads="1"/>
          </p:cNvSpPr>
          <p:nvPr/>
        </p:nvSpPr>
        <p:spPr bwMode="auto">
          <a:xfrm>
            <a:off x="173038" y="4834647"/>
            <a:ext cx="4518025" cy="396875"/>
          </a:xfrm>
          <a:prstGeom prst="rect">
            <a:avLst/>
          </a:prstGeom>
          <a:noFill/>
          <a:ln w="9525">
            <a:noFill/>
            <a:miter lim="800000"/>
            <a:headEnd/>
            <a:tailEnd/>
          </a:ln>
        </p:spPr>
        <p:txBody>
          <a:bodyPr wrap="none">
            <a:spAutoFit/>
          </a:bodyPr>
          <a:lstStyle/>
          <a:p>
            <a:pPr>
              <a:lnSpc>
                <a:spcPct val="90000"/>
              </a:lnSpc>
            </a:pPr>
            <a:r>
              <a:rPr lang="en-US" altLang="zh-CN">
                <a:solidFill>
                  <a:srgbClr val="C00000"/>
                </a:solidFill>
                <a:ea typeface="宋体" pitchFamily="2" charset="-122"/>
              </a:rPr>
              <a:t>performance gains by applying CC</a:t>
            </a:r>
            <a:endParaRPr lang="zh-CN" altLang="en-US">
              <a:solidFill>
                <a:srgbClr val="C00000"/>
              </a:solidFill>
              <a:ea typeface="宋体" pitchFamily="2" charset="-122"/>
            </a:endParaRPr>
          </a:p>
        </p:txBody>
      </p:sp>
      <p:sp>
        <p:nvSpPr>
          <p:cNvPr id="83996" name="矩形 2"/>
          <p:cNvSpPr>
            <a:spLocks noChangeArrowheads="1"/>
          </p:cNvSpPr>
          <p:nvPr/>
        </p:nvSpPr>
        <p:spPr bwMode="auto">
          <a:xfrm>
            <a:off x="4572000" y="4998159"/>
            <a:ext cx="4572000" cy="1006475"/>
          </a:xfrm>
          <a:prstGeom prst="rect">
            <a:avLst/>
          </a:prstGeom>
          <a:noFill/>
          <a:ln w="9525">
            <a:noFill/>
            <a:miter lim="800000"/>
            <a:headEnd/>
            <a:tailEnd/>
          </a:ln>
        </p:spPr>
        <p:txBody>
          <a:bodyPr>
            <a:spAutoFit/>
          </a:bodyPr>
          <a:lstStyle/>
          <a:p>
            <a:pPr>
              <a:lnSpc>
                <a:spcPct val="90000"/>
              </a:lnSpc>
            </a:pPr>
            <a:r>
              <a:rPr lang="en-US" altLang="zh-CN" dirty="0">
                <a:solidFill>
                  <a:schemeClr val="tx1"/>
                </a:solidFill>
                <a:ea typeface="宋体" pitchFamily="2" charset="-122"/>
              </a:rPr>
              <a:t>Three key factors in </a:t>
            </a:r>
            <a:r>
              <a:rPr lang="en-US" altLang="zh-CN" dirty="0" err="1">
                <a:solidFill>
                  <a:schemeClr val="tx1"/>
                </a:solidFill>
                <a:ea typeface="宋体" pitchFamily="2" charset="-122"/>
              </a:rPr>
              <a:t>MaCC</a:t>
            </a:r>
            <a:r>
              <a:rPr lang="en-US" altLang="zh-CN" dirty="0">
                <a:solidFill>
                  <a:schemeClr val="tx1"/>
                </a:solidFill>
                <a:ea typeface="宋体" pitchFamily="2" charset="-122"/>
              </a:rPr>
              <a:t>: </a:t>
            </a:r>
            <a:r>
              <a:rPr lang="en-US" altLang="zh-CN" dirty="0">
                <a:solidFill>
                  <a:srgbClr val="C00000"/>
                </a:solidFill>
                <a:ea typeface="宋体" pitchFamily="2" charset="-122"/>
              </a:rPr>
              <a:t>diversity, combination scheme, and consensus function</a:t>
            </a:r>
            <a:endParaRPr lang="en-US" altLang="zh-CN" dirty="0">
              <a:solidFill>
                <a:schemeClr val="tx1"/>
              </a:solidFill>
              <a:ea typeface="宋体" pitchFamily="2" charset="-122"/>
            </a:endParaRPr>
          </a:p>
        </p:txBody>
      </p:sp>
      <p:graphicFrame>
        <p:nvGraphicFramePr>
          <p:cNvPr id="3" name="表格 2"/>
          <p:cNvGraphicFramePr>
            <a:graphicFrameLocks noGrp="1"/>
          </p:cNvGraphicFramePr>
          <p:nvPr>
            <p:extLst>
              <p:ext uri="{D42A27DB-BD31-4B8C-83A1-F6EECF244321}">
                <p14:modId xmlns:p14="http://schemas.microsoft.com/office/powerpoint/2010/main" val="1705597723"/>
              </p:ext>
            </p:extLst>
          </p:nvPr>
        </p:nvGraphicFramePr>
        <p:xfrm>
          <a:off x="6584339" y="1874537"/>
          <a:ext cx="2559611" cy="1156716"/>
        </p:xfrm>
        <a:graphic>
          <a:graphicData uri="http://schemas.openxmlformats.org/drawingml/2006/table">
            <a:tbl>
              <a:tblPr firstRow="1" firstCol="1" bandRow="1">
                <a:tableStyleId>{5C22544A-7EE6-4342-B048-85BDC9FD1C3A}</a:tableStyleId>
              </a:tblPr>
              <a:tblGrid>
                <a:gridCol w="1279465"/>
                <a:gridCol w="1280146"/>
              </a:tblGrid>
              <a:tr h="182880">
                <a:tc>
                  <a:txBody>
                    <a:bodyPr/>
                    <a:lstStyle/>
                    <a:p>
                      <a:pPr>
                        <a:lnSpc>
                          <a:spcPct val="115000"/>
                        </a:lnSpc>
                        <a:spcAft>
                          <a:spcPts val="0"/>
                        </a:spcAft>
                      </a:pPr>
                      <a:r>
                        <a:rPr lang="en-US" sz="1100" dirty="0">
                          <a:effectLst/>
                        </a:rPr>
                        <a:t>compare with best (0.632)</a:t>
                      </a:r>
                      <a:endParaRPr lang="zh-CN" sz="1100" dirty="0">
                        <a:effectLst/>
                        <a:latin typeface="Calibri"/>
                        <a:ea typeface="宋体"/>
                        <a:cs typeface="Times New Roman"/>
                      </a:endParaRPr>
                    </a:p>
                  </a:txBody>
                  <a:tcPr marL="68580" marR="68580" marT="0" marB="0" anchor="ctr"/>
                </a:tc>
                <a:tc>
                  <a:txBody>
                    <a:bodyPr/>
                    <a:lstStyle/>
                    <a:p>
                      <a:pPr>
                        <a:lnSpc>
                          <a:spcPct val="115000"/>
                        </a:lnSpc>
                        <a:spcAft>
                          <a:spcPts val="0"/>
                        </a:spcAft>
                      </a:pPr>
                      <a:r>
                        <a:rPr lang="en-US" sz="1100">
                          <a:effectLst/>
                        </a:rPr>
                        <a:t>compare with</a:t>
                      </a:r>
                      <a:endParaRPr lang="zh-CN" sz="1100">
                        <a:effectLst/>
                      </a:endParaRPr>
                    </a:p>
                    <a:p>
                      <a:pPr>
                        <a:lnSpc>
                          <a:spcPct val="115000"/>
                        </a:lnSpc>
                        <a:spcAft>
                          <a:spcPts val="0"/>
                        </a:spcAft>
                      </a:pPr>
                      <a:r>
                        <a:rPr lang="en-US" sz="1100">
                          <a:effectLst/>
                        </a:rPr>
                        <a:t>average (0.536)</a:t>
                      </a:r>
                      <a:endParaRPr lang="zh-CN" sz="1100">
                        <a:effectLst/>
                        <a:latin typeface="Calibri"/>
                        <a:ea typeface="宋体"/>
                        <a:cs typeface="Times New Roman"/>
                      </a:endParaRPr>
                    </a:p>
                  </a:txBody>
                  <a:tcPr marL="68580" marR="68580" marT="0" marB="0" anchor="ctr"/>
                </a:tc>
              </a:tr>
              <a:tr h="182880">
                <a:tc>
                  <a:txBody>
                    <a:bodyPr/>
                    <a:lstStyle/>
                    <a:p>
                      <a:pPr algn="r">
                        <a:lnSpc>
                          <a:spcPct val="115000"/>
                        </a:lnSpc>
                        <a:spcAft>
                          <a:spcPts val="0"/>
                        </a:spcAft>
                      </a:pPr>
                      <a:r>
                        <a:rPr lang="en-US" sz="1100" b="0" dirty="0">
                          <a:solidFill>
                            <a:schemeClr val="tx1"/>
                          </a:solidFill>
                          <a:effectLst/>
                        </a:rPr>
                        <a:t>-1.1%</a:t>
                      </a:r>
                      <a:endParaRPr lang="zh-CN" sz="1100" b="0" dirty="0">
                        <a:solidFill>
                          <a:schemeClr val="tx1"/>
                        </a:solidFill>
                        <a:effectLst/>
                        <a:latin typeface="Calibri"/>
                        <a:ea typeface="宋体"/>
                        <a:cs typeface="Times New Roman"/>
                      </a:endParaRPr>
                    </a:p>
                  </a:txBody>
                  <a:tcPr marL="68580" marR="68580" marT="0" marB="0" anchor="ctr">
                    <a:solidFill>
                      <a:schemeClr val="accent1">
                        <a:lumMod val="40000"/>
                        <a:lumOff val="60000"/>
                      </a:schemeClr>
                    </a:solidFill>
                  </a:tcPr>
                </a:tc>
                <a:tc>
                  <a:txBody>
                    <a:bodyPr/>
                    <a:lstStyle/>
                    <a:p>
                      <a:pPr algn="r" latinLnBrk="1">
                        <a:lnSpc>
                          <a:spcPct val="115000"/>
                        </a:lnSpc>
                        <a:spcAft>
                          <a:spcPts val="0"/>
                        </a:spcAft>
                      </a:pPr>
                      <a:r>
                        <a:rPr lang="en-US" sz="1100" dirty="0">
                          <a:solidFill>
                            <a:schemeClr val="tx1"/>
                          </a:solidFill>
                          <a:effectLst/>
                        </a:rPr>
                        <a:t>8.5% </a:t>
                      </a:r>
                      <a:endParaRPr lang="zh-CN" sz="1100" dirty="0">
                        <a:solidFill>
                          <a:schemeClr val="tx1"/>
                        </a:solidFill>
                        <a:effectLst/>
                        <a:latin typeface="Calibri"/>
                        <a:ea typeface="宋体"/>
                        <a:cs typeface="Times New Roman"/>
                      </a:endParaRPr>
                    </a:p>
                  </a:txBody>
                  <a:tcPr marL="68580" marR="68580" marT="0" marB="0" anchor="ctr"/>
                </a:tc>
              </a:tr>
              <a:tr h="182880">
                <a:tc>
                  <a:txBody>
                    <a:bodyPr/>
                    <a:lstStyle/>
                    <a:p>
                      <a:pPr algn="r">
                        <a:lnSpc>
                          <a:spcPct val="115000"/>
                        </a:lnSpc>
                        <a:spcAft>
                          <a:spcPts val="0"/>
                        </a:spcAft>
                      </a:pPr>
                      <a:r>
                        <a:rPr lang="en-US" sz="1100" b="0" dirty="0">
                          <a:solidFill>
                            <a:schemeClr val="tx1"/>
                          </a:solidFill>
                          <a:effectLst/>
                        </a:rPr>
                        <a:t>-1.8%</a:t>
                      </a:r>
                      <a:endParaRPr lang="zh-CN" sz="1100" b="0" dirty="0">
                        <a:solidFill>
                          <a:schemeClr val="tx1"/>
                        </a:solidFill>
                        <a:effectLst/>
                        <a:latin typeface="Calibri"/>
                        <a:ea typeface="宋体"/>
                        <a:cs typeface="Times New Roman"/>
                      </a:endParaRPr>
                    </a:p>
                  </a:txBody>
                  <a:tcPr marL="68580" marR="68580" marT="0" marB="0" anchor="ctr">
                    <a:solidFill>
                      <a:schemeClr val="accent1">
                        <a:lumMod val="20000"/>
                        <a:lumOff val="80000"/>
                      </a:schemeClr>
                    </a:solidFill>
                  </a:tcPr>
                </a:tc>
                <a:tc>
                  <a:txBody>
                    <a:bodyPr/>
                    <a:lstStyle/>
                    <a:p>
                      <a:pPr algn="r" latinLnBrk="1">
                        <a:lnSpc>
                          <a:spcPct val="115000"/>
                        </a:lnSpc>
                        <a:spcAft>
                          <a:spcPts val="0"/>
                        </a:spcAft>
                      </a:pPr>
                      <a:r>
                        <a:rPr lang="en-US" sz="1100" dirty="0">
                          <a:solidFill>
                            <a:schemeClr val="tx1"/>
                          </a:solidFill>
                          <a:effectLst/>
                        </a:rPr>
                        <a:t>7.8%</a:t>
                      </a:r>
                      <a:endParaRPr lang="zh-CN" sz="1100" dirty="0">
                        <a:solidFill>
                          <a:schemeClr val="tx1"/>
                        </a:solidFill>
                        <a:effectLst/>
                        <a:latin typeface="Calibri"/>
                        <a:ea typeface="宋体"/>
                        <a:cs typeface="Times New Roman"/>
                      </a:endParaRPr>
                    </a:p>
                  </a:txBody>
                  <a:tcPr marL="68580" marR="68580" marT="0" marB="0" anchor="ctr"/>
                </a:tc>
              </a:tr>
              <a:tr h="182880">
                <a:tc>
                  <a:txBody>
                    <a:bodyPr/>
                    <a:lstStyle/>
                    <a:p>
                      <a:pPr algn="r">
                        <a:lnSpc>
                          <a:spcPct val="115000"/>
                        </a:lnSpc>
                        <a:spcAft>
                          <a:spcPts val="0"/>
                        </a:spcAft>
                      </a:pPr>
                      <a:r>
                        <a:rPr lang="en-US" sz="1100" b="0" dirty="0">
                          <a:solidFill>
                            <a:schemeClr val="tx1"/>
                          </a:solidFill>
                          <a:effectLst/>
                        </a:rPr>
                        <a:t>1.4%</a:t>
                      </a:r>
                      <a:endParaRPr lang="zh-CN" sz="1100" b="0" dirty="0">
                        <a:solidFill>
                          <a:schemeClr val="tx1"/>
                        </a:solidFill>
                        <a:effectLst/>
                        <a:latin typeface="Calibri"/>
                        <a:ea typeface="宋体"/>
                        <a:cs typeface="Times New Roman"/>
                      </a:endParaRPr>
                    </a:p>
                  </a:txBody>
                  <a:tcPr marL="68580" marR="68580" marT="0" marB="0" anchor="ctr">
                    <a:solidFill>
                      <a:schemeClr val="accent1">
                        <a:lumMod val="40000"/>
                        <a:lumOff val="60000"/>
                      </a:schemeClr>
                    </a:solidFill>
                  </a:tcPr>
                </a:tc>
                <a:tc>
                  <a:txBody>
                    <a:bodyPr/>
                    <a:lstStyle/>
                    <a:p>
                      <a:pPr algn="r" latinLnBrk="1">
                        <a:lnSpc>
                          <a:spcPct val="115000"/>
                        </a:lnSpc>
                        <a:spcAft>
                          <a:spcPts val="0"/>
                        </a:spcAft>
                      </a:pPr>
                      <a:r>
                        <a:rPr lang="en-US" sz="1100" dirty="0">
                          <a:solidFill>
                            <a:schemeClr val="tx1"/>
                          </a:solidFill>
                          <a:effectLst/>
                        </a:rPr>
                        <a:t>10%</a:t>
                      </a:r>
                      <a:endParaRPr lang="zh-CN" sz="1100" dirty="0">
                        <a:solidFill>
                          <a:schemeClr val="tx1"/>
                        </a:solidFill>
                        <a:effectLst/>
                        <a:latin typeface="Calibri"/>
                        <a:ea typeface="宋体"/>
                        <a:cs typeface="Times New Roman"/>
                      </a:endParaRPr>
                    </a:p>
                  </a:txBody>
                  <a:tcPr marL="68580" marR="68580" marT="0" marB="0" anchor="ctr"/>
                </a:tc>
              </a:tr>
              <a:tr h="182880">
                <a:tc>
                  <a:txBody>
                    <a:bodyPr/>
                    <a:lstStyle/>
                    <a:p>
                      <a:pPr algn="r">
                        <a:lnSpc>
                          <a:spcPct val="115000"/>
                        </a:lnSpc>
                        <a:spcAft>
                          <a:spcPts val="0"/>
                        </a:spcAft>
                      </a:pPr>
                      <a:r>
                        <a:rPr lang="en-US" sz="1100" b="0" dirty="0">
                          <a:solidFill>
                            <a:srgbClr val="C00000"/>
                          </a:solidFill>
                          <a:effectLst/>
                        </a:rPr>
                        <a:t>11.9%</a:t>
                      </a:r>
                      <a:endParaRPr lang="zh-CN" sz="1100" b="0" dirty="0">
                        <a:solidFill>
                          <a:srgbClr val="C00000"/>
                        </a:solidFill>
                        <a:effectLst/>
                        <a:latin typeface="Calibri"/>
                        <a:ea typeface="宋体"/>
                        <a:cs typeface="Times New Roman"/>
                      </a:endParaRPr>
                    </a:p>
                  </a:txBody>
                  <a:tcPr marL="68580" marR="68580" marT="0" marB="0" anchor="ctr">
                    <a:solidFill>
                      <a:schemeClr val="accent1">
                        <a:lumMod val="20000"/>
                        <a:lumOff val="80000"/>
                      </a:schemeClr>
                    </a:solidFill>
                  </a:tcPr>
                </a:tc>
                <a:tc>
                  <a:txBody>
                    <a:bodyPr/>
                    <a:lstStyle/>
                    <a:p>
                      <a:pPr algn="r" latinLnBrk="1">
                        <a:lnSpc>
                          <a:spcPct val="115000"/>
                        </a:lnSpc>
                        <a:spcAft>
                          <a:spcPts val="0"/>
                        </a:spcAft>
                      </a:pPr>
                      <a:r>
                        <a:rPr lang="en-US" sz="1100" dirty="0">
                          <a:solidFill>
                            <a:srgbClr val="C00000"/>
                          </a:solidFill>
                          <a:effectLst/>
                        </a:rPr>
                        <a:t>21.5%</a:t>
                      </a:r>
                      <a:endParaRPr lang="zh-CN" sz="1100" dirty="0">
                        <a:solidFill>
                          <a:srgbClr val="C00000"/>
                        </a:solidFill>
                        <a:effectLst/>
                        <a:latin typeface="Calibri"/>
                        <a:ea typeface="宋体"/>
                        <a:cs typeface="Times New Roman"/>
                      </a:endParaRPr>
                    </a:p>
                  </a:txBody>
                  <a:tcPr marL="68580" marR="68580" marT="0" marB="0" anchor="ctr"/>
                </a:tc>
              </a:tr>
            </a:tbl>
          </a:graphicData>
        </a:graphic>
      </p:graphicFrame>
      <p:graphicFrame>
        <p:nvGraphicFramePr>
          <p:cNvPr id="14" name="表格 13"/>
          <p:cNvGraphicFramePr>
            <a:graphicFrameLocks noGrp="1"/>
          </p:cNvGraphicFramePr>
          <p:nvPr>
            <p:extLst>
              <p:ext uri="{D42A27DB-BD31-4B8C-83A1-F6EECF244321}">
                <p14:modId xmlns:p14="http://schemas.microsoft.com/office/powerpoint/2010/main" val="963459435"/>
              </p:ext>
            </p:extLst>
          </p:nvPr>
        </p:nvGraphicFramePr>
        <p:xfrm>
          <a:off x="3840488" y="3317737"/>
          <a:ext cx="2559611" cy="1156716"/>
        </p:xfrm>
        <a:graphic>
          <a:graphicData uri="http://schemas.openxmlformats.org/drawingml/2006/table">
            <a:tbl>
              <a:tblPr firstRow="1" firstCol="1" bandRow="1">
                <a:tableStyleId>{5C22544A-7EE6-4342-B048-85BDC9FD1C3A}</a:tableStyleId>
              </a:tblPr>
              <a:tblGrid>
                <a:gridCol w="1279465"/>
                <a:gridCol w="1280146"/>
              </a:tblGrid>
              <a:tr h="182880">
                <a:tc>
                  <a:txBody>
                    <a:bodyPr/>
                    <a:lstStyle/>
                    <a:p>
                      <a:pPr>
                        <a:lnSpc>
                          <a:spcPct val="115000"/>
                        </a:lnSpc>
                        <a:spcAft>
                          <a:spcPts val="0"/>
                        </a:spcAft>
                      </a:pPr>
                      <a:r>
                        <a:rPr lang="en-US" sz="1100" dirty="0">
                          <a:effectLst/>
                        </a:rPr>
                        <a:t>compare with best (0.632)</a:t>
                      </a:r>
                      <a:endParaRPr lang="zh-CN" sz="1100" dirty="0">
                        <a:effectLst/>
                        <a:latin typeface="Calibri"/>
                        <a:ea typeface="宋体"/>
                        <a:cs typeface="Times New Roman"/>
                      </a:endParaRPr>
                    </a:p>
                  </a:txBody>
                  <a:tcPr marL="68580" marR="68580" marT="0" marB="0" anchor="ctr"/>
                </a:tc>
                <a:tc>
                  <a:txBody>
                    <a:bodyPr/>
                    <a:lstStyle/>
                    <a:p>
                      <a:pPr>
                        <a:lnSpc>
                          <a:spcPct val="115000"/>
                        </a:lnSpc>
                        <a:spcAft>
                          <a:spcPts val="0"/>
                        </a:spcAft>
                      </a:pPr>
                      <a:r>
                        <a:rPr lang="en-US" sz="1100">
                          <a:effectLst/>
                        </a:rPr>
                        <a:t>compare with</a:t>
                      </a:r>
                      <a:endParaRPr lang="zh-CN" sz="1100">
                        <a:effectLst/>
                      </a:endParaRPr>
                    </a:p>
                    <a:p>
                      <a:pPr>
                        <a:lnSpc>
                          <a:spcPct val="115000"/>
                        </a:lnSpc>
                        <a:spcAft>
                          <a:spcPts val="0"/>
                        </a:spcAft>
                      </a:pPr>
                      <a:r>
                        <a:rPr lang="en-US" sz="1100">
                          <a:effectLst/>
                        </a:rPr>
                        <a:t>average (0.536)</a:t>
                      </a:r>
                      <a:endParaRPr lang="zh-CN" sz="1100">
                        <a:effectLst/>
                        <a:latin typeface="Calibri"/>
                        <a:ea typeface="宋体"/>
                        <a:cs typeface="Times New Roman"/>
                      </a:endParaRPr>
                    </a:p>
                  </a:txBody>
                  <a:tcPr marL="68580" marR="68580" marT="0" marB="0" anchor="ctr"/>
                </a:tc>
              </a:tr>
              <a:tr h="182880">
                <a:tc>
                  <a:txBody>
                    <a:bodyPr/>
                    <a:lstStyle/>
                    <a:p>
                      <a:pPr algn="r">
                        <a:lnSpc>
                          <a:spcPct val="115000"/>
                        </a:lnSpc>
                        <a:spcAft>
                          <a:spcPts val="0"/>
                        </a:spcAft>
                      </a:pPr>
                      <a:r>
                        <a:rPr lang="en-US" sz="1100" b="0" dirty="0" smtClean="0">
                          <a:solidFill>
                            <a:srgbClr val="C00000"/>
                          </a:solidFill>
                          <a:effectLst/>
                        </a:rPr>
                        <a:t>11.9%</a:t>
                      </a:r>
                      <a:endParaRPr lang="zh-CN" sz="1100" b="0" dirty="0">
                        <a:solidFill>
                          <a:srgbClr val="C00000"/>
                        </a:solidFill>
                        <a:effectLst/>
                        <a:latin typeface="Calibri"/>
                        <a:ea typeface="宋体"/>
                        <a:cs typeface="Times New Roman"/>
                      </a:endParaRPr>
                    </a:p>
                  </a:txBody>
                  <a:tcPr marL="68580" marR="68580" marT="0" marB="0" anchor="ctr">
                    <a:solidFill>
                      <a:schemeClr val="accent1">
                        <a:lumMod val="40000"/>
                        <a:lumOff val="60000"/>
                      </a:schemeClr>
                    </a:solidFill>
                  </a:tcPr>
                </a:tc>
                <a:tc>
                  <a:txBody>
                    <a:bodyPr/>
                    <a:lstStyle/>
                    <a:p>
                      <a:pPr algn="r" latinLnBrk="1">
                        <a:lnSpc>
                          <a:spcPct val="115000"/>
                        </a:lnSpc>
                        <a:spcAft>
                          <a:spcPts val="0"/>
                        </a:spcAft>
                      </a:pPr>
                      <a:r>
                        <a:rPr lang="en-US" sz="1100" dirty="0" smtClean="0">
                          <a:solidFill>
                            <a:srgbClr val="C00000"/>
                          </a:solidFill>
                          <a:effectLst/>
                        </a:rPr>
                        <a:t>21.5% </a:t>
                      </a:r>
                      <a:endParaRPr lang="zh-CN" sz="1100" dirty="0">
                        <a:solidFill>
                          <a:srgbClr val="C00000"/>
                        </a:solidFill>
                        <a:effectLst/>
                        <a:latin typeface="Calibri"/>
                        <a:ea typeface="宋体"/>
                        <a:cs typeface="Times New Roman"/>
                      </a:endParaRPr>
                    </a:p>
                  </a:txBody>
                  <a:tcPr marL="68580" marR="68580" marT="0" marB="0" anchor="ctr"/>
                </a:tc>
              </a:tr>
              <a:tr h="182880">
                <a:tc>
                  <a:txBody>
                    <a:bodyPr/>
                    <a:lstStyle/>
                    <a:p>
                      <a:pPr algn="r">
                        <a:lnSpc>
                          <a:spcPct val="115000"/>
                        </a:lnSpc>
                        <a:spcAft>
                          <a:spcPts val="0"/>
                        </a:spcAft>
                      </a:pPr>
                      <a:r>
                        <a:rPr lang="en-US" altLang="zh-CN" sz="1100" b="0" dirty="0" smtClean="0">
                          <a:solidFill>
                            <a:schemeClr val="tx1"/>
                          </a:solidFill>
                          <a:effectLst/>
                          <a:latin typeface="+mn-lt"/>
                          <a:ea typeface="+mn-ea"/>
                          <a:cs typeface="+mn-cs"/>
                        </a:rPr>
                        <a:t>5.5%</a:t>
                      </a:r>
                      <a:endParaRPr lang="zh-CN" sz="1100" b="0" dirty="0">
                        <a:solidFill>
                          <a:schemeClr val="tx1"/>
                        </a:solidFill>
                        <a:effectLst/>
                        <a:latin typeface="Calibri"/>
                        <a:ea typeface="宋体"/>
                        <a:cs typeface="Times New Roman"/>
                      </a:endParaRPr>
                    </a:p>
                  </a:txBody>
                  <a:tcPr marL="68580" marR="68580" marT="0" marB="0" anchor="ctr">
                    <a:solidFill>
                      <a:schemeClr val="accent1">
                        <a:lumMod val="20000"/>
                        <a:lumOff val="80000"/>
                      </a:schemeClr>
                    </a:solidFill>
                  </a:tcPr>
                </a:tc>
                <a:tc>
                  <a:txBody>
                    <a:bodyPr/>
                    <a:lstStyle/>
                    <a:p>
                      <a:pPr algn="r" latinLnBrk="1">
                        <a:lnSpc>
                          <a:spcPct val="115000"/>
                        </a:lnSpc>
                        <a:spcAft>
                          <a:spcPts val="0"/>
                        </a:spcAft>
                      </a:pPr>
                      <a:r>
                        <a:rPr lang="en-US" sz="1100" dirty="0" smtClean="0">
                          <a:solidFill>
                            <a:schemeClr val="tx1"/>
                          </a:solidFill>
                          <a:effectLst/>
                        </a:rPr>
                        <a:t>16.1%</a:t>
                      </a:r>
                      <a:endParaRPr lang="zh-CN" sz="1100" dirty="0">
                        <a:solidFill>
                          <a:schemeClr val="tx1"/>
                        </a:solidFill>
                        <a:effectLst/>
                        <a:latin typeface="Calibri"/>
                        <a:ea typeface="宋体"/>
                        <a:cs typeface="Times New Roman"/>
                      </a:endParaRPr>
                    </a:p>
                  </a:txBody>
                  <a:tcPr marL="68580" marR="68580" marT="0" marB="0" anchor="ctr"/>
                </a:tc>
              </a:tr>
              <a:tr h="182880">
                <a:tc>
                  <a:txBody>
                    <a:bodyPr/>
                    <a:lstStyle/>
                    <a:p>
                      <a:pPr algn="r">
                        <a:lnSpc>
                          <a:spcPct val="115000"/>
                        </a:lnSpc>
                        <a:spcAft>
                          <a:spcPts val="0"/>
                        </a:spcAft>
                      </a:pPr>
                      <a:r>
                        <a:rPr lang="en-US" sz="1100" b="0" dirty="0" smtClean="0">
                          <a:solidFill>
                            <a:schemeClr val="tx1"/>
                          </a:solidFill>
                          <a:effectLst/>
                        </a:rPr>
                        <a:t>8.6%</a:t>
                      </a:r>
                      <a:endParaRPr lang="zh-CN" sz="1100" b="0" dirty="0">
                        <a:solidFill>
                          <a:schemeClr val="tx1"/>
                        </a:solidFill>
                        <a:effectLst/>
                        <a:latin typeface="Calibri"/>
                        <a:ea typeface="宋体"/>
                        <a:cs typeface="Times New Roman"/>
                      </a:endParaRPr>
                    </a:p>
                  </a:txBody>
                  <a:tcPr marL="68580" marR="68580" marT="0" marB="0" anchor="ctr">
                    <a:solidFill>
                      <a:schemeClr val="accent1">
                        <a:lumMod val="40000"/>
                        <a:lumOff val="60000"/>
                      </a:schemeClr>
                    </a:solidFill>
                  </a:tcPr>
                </a:tc>
                <a:tc>
                  <a:txBody>
                    <a:bodyPr/>
                    <a:lstStyle/>
                    <a:p>
                      <a:pPr algn="r" latinLnBrk="1">
                        <a:lnSpc>
                          <a:spcPct val="115000"/>
                        </a:lnSpc>
                        <a:spcAft>
                          <a:spcPts val="0"/>
                        </a:spcAft>
                      </a:pPr>
                      <a:r>
                        <a:rPr lang="en-US" sz="1100" dirty="0" smtClean="0">
                          <a:solidFill>
                            <a:schemeClr val="tx1"/>
                          </a:solidFill>
                          <a:effectLst/>
                        </a:rPr>
                        <a:t>18.2%</a:t>
                      </a:r>
                      <a:endParaRPr lang="zh-CN" sz="1100" dirty="0">
                        <a:solidFill>
                          <a:schemeClr val="tx1"/>
                        </a:solidFill>
                        <a:effectLst/>
                        <a:latin typeface="Calibri"/>
                        <a:ea typeface="宋体"/>
                        <a:cs typeface="Times New Roman"/>
                      </a:endParaRPr>
                    </a:p>
                  </a:txBody>
                  <a:tcPr marL="68580" marR="68580" marT="0" marB="0" anchor="ctr"/>
                </a:tc>
              </a:tr>
              <a:tr h="182880">
                <a:tc>
                  <a:txBody>
                    <a:bodyPr/>
                    <a:lstStyle/>
                    <a:p>
                      <a:pPr algn="r">
                        <a:lnSpc>
                          <a:spcPct val="115000"/>
                        </a:lnSpc>
                        <a:spcAft>
                          <a:spcPts val="0"/>
                        </a:spcAft>
                      </a:pPr>
                      <a:r>
                        <a:rPr lang="en-US" sz="1100" b="0" dirty="0" smtClean="0">
                          <a:solidFill>
                            <a:schemeClr val="tx1"/>
                          </a:solidFill>
                          <a:effectLst/>
                        </a:rPr>
                        <a:t>8.3%</a:t>
                      </a:r>
                      <a:endParaRPr lang="zh-CN" sz="1100" b="0" dirty="0">
                        <a:solidFill>
                          <a:schemeClr val="tx1"/>
                        </a:solidFill>
                        <a:effectLst/>
                        <a:latin typeface="Calibri"/>
                        <a:ea typeface="宋体"/>
                        <a:cs typeface="Times New Roman"/>
                      </a:endParaRPr>
                    </a:p>
                  </a:txBody>
                  <a:tcPr marL="68580" marR="68580" marT="0" marB="0" anchor="ctr">
                    <a:solidFill>
                      <a:schemeClr val="accent1">
                        <a:lumMod val="20000"/>
                        <a:lumOff val="80000"/>
                      </a:schemeClr>
                    </a:solidFill>
                  </a:tcPr>
                </a:tc>
                <a:tc>
                  <a:txBody>
                    <a:bodyPr/>
                    <a:lstStyle/>
                    <a:p>
                      <a:pPr algn="r" latinLnBrk="1">
                        <a:lnSpc>
                          <a:spcPct val="115000"/>
                        </a:lnSpc>
                        <a:spcAft>
                          <a:spcPts val="0"/>
                        </a:spcAft>
                      </a:pPr>
                      <a:r>
                        <a:rPr lang="en-US" sz="1100" dirty="0" smtClean="0">
                          <a:solidFill>
                            <a:schemeClr val="tx1"/>
                          </a:solidFill>
                          <a:effectLst/>
                        </a:rPr>
                        <a:t>17.9%</a:t>
                      </a:r>
                      <a:endParaRPr lang="zh-CN" sz="1100" dirty="0">
                        <a:solidFill>
                          <a:schemeClr val="tx1"/>
                        </a:solidFill>
                        <a:effectLst/>
                        <a:latin typeface="Calibri"/>
                        <a:ea typeface="宋体"/>
                        <a:cs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内容占位符 2"/>
          <p:cNvSpPr>
            <a:spLocks noGrp="1"/>
          </p:cNvSpPr>
          <p:nvPr>
            <p:ph idx="1"/>
          </p:nvPr>
        </p:nvSpPr>
        <p:spPr>
          <a:xfrm>
            <a:off x="182563" y="703263"/>
            <a:ext cx="8961437" cy="4479925"/>
          </a:xfrm>
        </p:spPr>
        <p:txBody>
          <a:bodyPr/>
          <a:lstStyle/>
          <a:p>
            <a:pPr eaLnBrk="1" hangingPunct="1">
              <a:spcBef>
                <a:spcPts val="800"/>
              </a:spcBef>
              <a:buClr>
                <a:srgbClr val="00B050"/>
              </a:buClr>
            </a:pPr>
            <a:r>
              <a:rPr lang="en-US" altLang="zh-CN" sz="2600" dirty="0" smtClean="0">
                <a:solidFill>
                  <a:srgbClr val="00B050"/>
                </a:solidFill>
                <a:ea typeface="宋体" pitchFamily="2" charset="-122"/>
              </a:rPr>
              <a:t>Entity clustering and NIL entity clustering</a:t>
            </a:r>
          </a:p>
          <a:p>
            <a:pPr eaLnBrk="1" hangingPunct="1">
              <a:spcBef>
                <a:spcPts val="800"/>
              </a:spcBef>
              <a:buClr>
                <a:srgbClr val="00B050"/>
              </a:buClr>
            </a:pPr>
            <a:r>
              <a:rPr lang="en-US" altLang="zh-CN" sz="2600" dirty="0" smtClean="0">
                <a:solidFill>
                  <a:srgbClr val="00B050"/>
                </a:solidFill>
                <a:ea typeface="宋体" pitchFamily="2" charset="-122"/>
              </a:rPr>
              <a:t>A new clustering scheme: Collaborative Clustering(CC)</a:t>
            </a:r>
          </a:p>
          <a:p>
            <a:pPr lvl="1" eaLnBrk="1" hangingPunct="1">
              <a:buClrTx/>
            </a:pPr>
            <a:r>
              <a:rPr lang="en-US" altLang="zh-CN" sz="2600" dirty="0" smtClean="0">
                <a:ea typeface="宋体" pitchFamily="2" charset="-122"/>
              </a:rPr>
              <a:t>Theory: </a:t>
            </a:r>
          </a:p>
          <a:p>
            <a:pPr lvl="2" eaLnBrk="1" hangingPunct="1">
              <a:buClrTx/>
            </a:pPr>
            <a:r>
              <a:rPr lang="en-US" altLang="zh-CN" sz="2000" dirty="0" smtClean="0">
                <a:ea typeface="宋体" pitchFamily="2" charset="-122"/>
              </a:rPr>
              <a:t>Instance level  CC (</a:t>
            </a:r>
            <a:r>
              <a:rPr lang="en-US" altLang="zh-CN" sz="2000" dirty="0" err="1" smtClean="0">
                <a:ea typeface="宋体" pitchFamily="2" charset="-122"/>
              </a:rPr>
              <a:t>MiCC</a:t>
            </a:r>
            <a:r>
              <a:rPr lang="en-US" altLang="zh-CN" sz="2000" dirty="0" smtClean="0">
                <a:ea typeface="宋体" pitchFamily="2" charset="-122"/>
              </a:rPr>
              <a:t>)</a:t>
            </a:r>
          </a:p>
          <a:p>
            <a:pPr lvl="2" eaLnBrk="1" hangingPunct="1">
              <a:buClrTx/>
            </a:pPr>
            <a:r>
              <a:rPr lang="en-US" altLang="zh-CN" sz="2000" dirty="0" smtClean="0">
                <a:ea typeface="宋体" pitchFamily="2" charset="-122"/>
              </a:rPr>
              <a:t>Clusterer level CC (</a:t>
            </a:r>
            <a:r>
              <a:rPr lang="en-US" altLang="zh-CN" sz="2000" dirty="0" err="1" smtClean="0">
                <a:ea typeface="宋体" pitchFamily="2" charset="-122"/>
              </a:rPr>
              <a:t>MaCC</a:t>
            </a:r>
            <a:r>
              <a:rPr lang="en-US" altLang="zh-CN" sz="2000" dirty="0" smtClean="0">
                <a:ea typeface="宋体" pitchFamily="2" charset="-122"/>
              </a:rPr>
              <a:t>)</a:t>
            </a:r>
          </a:p>
          <a:p>
            <a:pPr lvl="2" eaLnBrk="1" hangingPunct="1">
              <a:buClrTx/>
            </a:pPr>
            <a:r>
              <a:rPr lang="en-US" altLang="zh-CN" sz="2000" dirty="0" smtClean="0">
                <a:ea typeface="宋体" pitchFamily="2" charset="-122"/>
              </a:rPr>
              <a:t>Combination of instance level and clusterer level (</a:t>
            </a:r>
            <a:r>
              <a:rPr lang="en-US" altLang="zh-CN" sz="2000" dirty="0" err="1" smtClean="0">
                <a:ea typeface="宋体" pitchFamily="2" charset="-122"/>
              </a:rPr>
              <a:t>MiMaCC</a:t>
            </a:r>
            <a:r>
              <a:rPr lang="en-US" altLang="zh-CN" sz="2000" dirty="0" smtClean="0">
                <a:ea typeface="宋体" pitchFamily="2" charset="-122"/>
              </a:rPr>
              <a:t>)</a:t>
            </a:r>
          </a:p>
          <a:p>
            <a:pPr eaLnBrk="1" hangingPunct="1">
              <a:spcBef>
                <a:spcPts val="800"/>
              </a:spcBef>
              <a:buClr>
                <a:srgbClr val="00B050"/>
              </a:buClr>
            </a:pPr>
            <a:r>
              <a:rPr lang="en-US" altLang="zh-CN" sz="2600" dirty="0" smtClean="0">
                <a:solidFill>
                  <a:srgbClr val="00B050"/>
                </a:solidFill>
                <a:ea typeface="宋体" pitchFamily="2" charset="-122"/>
              </a:rPr>
              <a:t>What is wrong of CC in KBP nil clustering?</a:t>
            </a:r>
          </a:p>
          <a:p>
            <a:pPr eaLnBrk="1" hangingPunct="1">
              <a:spcBef>
                <a:spcPts val="800"/>
              </a:spcBef>
              <a:buClr>
                <a:srgbClr val="00B050"/>
              </a:buClr>
            </a:pPr>
            <a:r>
              <a:rPr lang="en-US" altLang="zh-CN" sz="2600" dirty="0" smtClean="0">
                <a:solidFill>
                  <a:srgbClr val="00B050"/>
                </a:solidFill>
                <a:ea typeface="宋体" pitchFamily="2" charset="-122"/>
              </a:rPr>
              <a:t>What is right of CC in a new dataset for entity </a:t>
            </a:r>
            <a:r>
              <a:rPr lang="en-US" altLang="zh-CN" sz="2600" smtClean="0">
                <a:solidFill>
                  <a:srgbClr val="00B050"/>
                </a:solidFill>
                <a:ea typeface="宋体" pitchFamily="2" charset="-122"/>
              </a:rPr>
              <a:t>clustering?</a:t>
            </a:r>
            <a:endParaRPr lang="en-US" altLang="zh-CN" sz="2600" dirty="0" smtClean="0">
              <a:solidFill>
                <a:srgbClr val="00B050"/>
              </a:solidFill>
              <a:ea typeface="宋体" pitchFamily="2" charset="-122"/>
            </a:endParaRPr>
          </a:p>
        </p:txBody>
      </p:sp>
      <p:sp>
        <p:nvSpPr>
          <p:cNvPr id="17410" name="Rectangle 2"/>
          <p:cNvSpPr>
            <a:spLocks noGrp="1" noChangeArrowheads="1"/>
          </p:cNvSpPr>
          <p:nvPr>
            <p:ph type="title"/>
          </p:nvPr>
        </p:nvSpPr>
        <p:spPr>
          <a:xfrm>
            <a:off x="274638" y="46038"/>
            <a:ext cx="8686800" cy="639762"/>
          </a:xfrm>
        </p:spPr>
        <p:txBody>
          <a:bodyPr/>
          <a:lstStyle/>
          <a:p>
            <a:pPr eaLnBrk="1" hangingPunct="1"/>
            <a:r>
              <a:rPr lang="en-US" altLang="zh-CN" sz="3000" smtClean="0">
                <a:solidFill>
                  <a:schemeClr val="accent1"/>
                </a:solidFill>
                <a:ea typeface="宋体" pitchFamily="2" charset="-122"/>
              </a:rPr>
              <a:t>Outline</a:t>
            </a:r>
          </a:p>
        </p:txBody>
      </p:sp>
      <p:sp>
        <p:nvSpPr>
          <p:cNvPr id="17411" name="灯片编号占位符 4"/>
          <p:cNvSpPr>
            <a:spLocks noGrp="1"/>
          </p:cNvSpPr>
          <p:nvPr>
            <p:ph type="sldNum" sz="quarter" idx="10"/>
          </p:nvPr>
        </p:nvSpPr>
        <p:spPr>
          <a:noFill/>
        </p:spPr>
        <p:txBody>
          <a:bodyPr/>
          <a:lstStyle/>
          <a:p>
            <a:fld id="{3F99E22E-EDC3-41EA-B597-B76934391686}" type="slidenum">
              <a:rPr lang="en-US" altLang="zh-CN" smtClean="0"/>
              <a:pPr/>
              <a:t>2</a:t>
            </a:fld>
            <a:endParaRPr lang="en-US" altLang="zh-CN"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灯片编号占位符 3"/>
          <p:cNvSpPr>
            <a:spLocks noGrp="1"/>
          </p:cNvSpPr>
          <p:nvPr>
            <p:ph type="sldNum" sz="quarter" idx="10"/>
          </p:nvPr>
        </p:nvSpPr>
        <p:spPr>
          <a:noFill/>
        </p:spPr>
        <p:txBody>
          <a:bodyPr/>
          <a:lstStyle/>
          <a:p>
            <a:fld id="{53B438CE-E96B-48C7-B150-87B88D19D876}" type="slidenum">
              <a:rPr lang="en-US" altLang="zh-CN" smtClean="0"/>
              <a:pPr/>
              <a:t>20</a:t>
            </a:fld>
            <a:endParaRPr lang="en-US" altLang="zh-CN" smtClean="0"/>
          </a:p>
        </p:txBody>
      </p:sp>
      <p:sp>
        <p:nvSpPr>
          <p:cNvPr id="89090" name="Rectangle 2"/>
          <p:cNvSpPr txBox="1">
            <a:spLocks noChangeArrowheads="1"/>
          </p:cNvSpPr>
          <p:nvPr/>
        </p:nvSpPr>
        <p:spPr bwMode="auto">
          <a:xfrm>
            <a:off x="0" y="0"/>
            <a:ext cx="9144000" cy="914400"/>
          </a:xfrm>
          <a:prstGeom prst="rect">
            <a:avLst/>
          </a:prstGeom>
          <a:noFill/>
          <a:ln w="9525">
            <a:noFill/>
            <a:miter lim="800000"/>
            <a:headEnd/>
            <a:tailEnd/>
          </a:ln>
        </p:spPr>
        <p:txBody>
          <a:bodyPr/>
          <a:lstStyle/>
          <a:p>
            <a:pPr>
              <a:lnSpc>
                <a:spcPct val="90000"/>
              </a:lnSpc>
            </a:pPr>
            <a:r>
              <a:rPr lang="en-US" altLang="zh-CN" sz="3000">
                <a:solidFill>
                  <a:schemeClr val="accent1"/>
                </a:solidFill>
                <a:ea typeface="宋体" pitchFamily="2" charset="-122"/>
              </a:rPr>
              <a:t>Conclusions</a:t>
            </a:r>
          </a:p>
        </p:txBody>
      </p:sp>
      <p:sp>
        <p:nvSpPr>
          <p:cNvPr id="89091" name="内容占位符 2"/>
          <p:cNvSpPr>
            <a:spLocks noGrp="1"/>
          </p:cNvSpPr>
          <p:nvPr>
            <p:ph idx="1"/>
          </p:nvPr>
        </p:nvSpPr>
        <p:spPr>
          <a:xfrm>
            <a:off x="0" y="584200"/>
            <a:ext cx="9153525" cy="4479925"/>
          </a:xfrm>
        </p:spPr>
        <p:txBody>
          <a:bodyPr/>
          <a:lstStyle/>
          <a:p>
            <a:pPr lvl="1" eaLnBrk="1" hangingPunct="1">
              <a:spcBef>
                <a:spcPts val="600"/>
              </a:spcBef>
              <a:buClrTx/>
            </a:pPr>
            <a:r>
              <a:rPr lang="en-US" altLang="zh-CN" sz="2600" dirty="0" smtClean="0">
                <a:solidFill>
                  <a:srgbClr val="C00000"/>
                </a:solidFill>
                <a:ea typeface="宋体" pitchFamily="2" charset="-122"/>
              </a:rPr>
              <a:t>Collaborative Clustering </a:t>
            </a:r>
            <a:r>
              <a:rPr lang="en-US" altLang="zh-CN" sz="2600" dirty="0" smtClean="0">
                <a:ea typeface="宋体" pitchFamily="2" charset="-122"/>
              </a:rPr>
              <a:t>is effective on a new </a:t>
            </a:r>
            <a:r>
              <a:rPr lang="en-US" altLang="zh-CN" sz="2600" dirty="0" smtClean="0">
                <a:ea typeface="宋体" pitchFamily="2" charset="-122"/>
              </a:rPr>
              <a:t>workbench </a:t>
            </a:r>
            <a:r>
              <a:rPr lang="en-US" altLang="zh-CN" sz="2600" dirty="0" smtClean="0">
                <a:ea typeface="宋体" pitchFamily="2" charset="-122"/>
              </a:rPr>
              <a:t>data set of entity clustering</a:t>
            </a:r>
          </a:p>
          <a:p>
            <a:pPr lvl="1" eaLnBrk="1" hangingPunct="1">
              <a:spcBef>
                <a:spcPts val="600"/>
              </a:spcBef>
              <a:buClrTx/>
            </a:pPr>
            <a:r>
              <a:rPr lang="en-US" altLang="zh-CN" sz="2600" dirty="0" smtClean="0">
                <a:solidFill>
                  <a:srgbClr val="C00000"/>
                </a:solidFill>
                <a:ea typeface="宋体" pitchFamily="2" charset="-122"/>
              </a:rPr>
              <a:t>Query Reformulation </a:t>
            </a:r>
            <a:r>
              <a:rPr lang="en-US" altLang="zh-CN" sz="2600" dirty="0" smtClean="0">
                <a:ea typeface="宋体" pitchFamily="2" charset="-122"/>
              </a:rPr>
              <a:t>is effective for KBP Entity Clustering</a:t>
            </a:r>
          </a:p>
          <a:p>
            <a:pPr lvl="1" eaLnBrk="1" hangingPunct="1">
              <a:spcBef>
                <a:spcPts val="600"/>
              </a:spcBef>
              <a:buClrTx/>
            </a:pPr>
            <a:r>
              <a:rPr lang="en-US" altLang="zh-CN" sz="2600" dirty="0" smtClean="0">
                <a:ea typeface="宋体" pitchFamily="2" charset="-122"/>
              </a:rPr>
              <a:t>KBP2012 NIL queries are too “</a:t>
            </a:r>
            <a:r>
              <a:rPr lang="en-US" altLang="zh-CN" sz="2600" dirty="0" smtClean="0">
                <a:solidFill>
                  <a:srgbClr val="C00000"/>
                </a:solidFill>
                <a:ea typeface="宋体" pitchFamily="2" charset="-122"/>
              </a:rPr>
              <a:t>simple</a:t>
            </a:r>
            <a:r>
              <a:rPr lang="en-US" altLang="zh-CN" sz="2600" dirty="0" smtClean="0">
                <a:ea typeface="宋体" pitchFamily="2" charset="-122"/>
              </a:rPr>
              <a:t>” to discriminate sophisticated clustering algorithms vs. naïve </a:t>
            </a:r>
            <a:r>
              <a:rPr lang="en-US" altLang="zh-CN" sz="2600" dirty="0" smtClean="0">
                <a:ea typeface="宋体" pitchFamily="2" charset="-122"/>
              </a:rPr>
              <a:t>baselines</a:t>
            </a:r>
          </a:p>
          <a:p>
            <a:pPr lvl="1" eaLnBrk="1" hangingPunct="1">
              <a:spcBef>
                <a:spcPts val="600"/>
              </a:spcBef>
              <a:buClrTx/>
            </a:pPr>
            <a:r>
              <a:rPr lang="en-US" altLang="zh-CN" sz="2600" dirty="0" smtClean="0">
                <a:ea typeface="宋体" pitchFamily="2" charset="-122"/>
              </a:rPr>
              <a:t>Propose </a:t>
            </a:r>
            <a:r>
              <a:rPr lang="en-US" altLang="zh-CN" sz="2600" dirty="0" smtClean="0">
                <a:ea typeface="宋体" pitchFamily="2" charset="-122"/>
              </a:rPr>
              <a:t>to use </a:t>
            </a:r>
            <a:r>
              <a:rPr lang="en-US" altLang="zh-CN" sz="2600" dirty="0" smtClean="0">
                <a:solidFill>
                  <a:srgbClr val="C00000"/>
                </a:solidFill>
                <a:ea typeface="宋体" pitchFamily="2" charset="-122"/>
              </a:rPr>
              <a:t>V-measure</a:t>
            </a:r>
            <a:r>
              <a:rPr lang="en-US" altLang="zh-CN" sz="2600" dirty="0" smtClean="0">
                <a:ea typeface="宋体" pitchFamily="2" charset="-122"/>
              </a:rPr>
              <a:t> to evaluate NIL Clustering</a:t>
            </a:r>
          </a:p>
          <a:p>
            <a:pPr lvl="1"/>
            <a:r>
              <a:rPr lang="en-US" altLang="zh-CN" sz="2600" dirty="0" smtClean="0">
                <a:ea typeface="宋体" pitchFamily="2" charset="-122"/>
              </a:rPr>
              <a:t>Propose to improve </a:t>
            </a:r>
            <a:r>
              <a:rPr lang="en-US" altLang="zh-CN" sz="2600" dirty="0" smtClean="0">
                <a:solidFill>
                  <a:srgbClr val="C00000"/>
                </a:solidFill>
                <a:ea typeface="宋体" pitchFamily="2" charset="-122"/>
              </a:rPr>
              <a:t>query selection </a:t>
            </a:r>
            <a:r>
              <a:rPr lang="en-US" altLang="zh-CN" sz="2600" dirty="0" smtClean="0">
                <a:ea typeface="宋体" pitchFamily="2" charset="-122"/>
              </a:rPr>
              <a:t>from two aspects:</a:t>
            </a:r>
            <a:endParaRPr lang="en-US" altLang="zh-CN" dirty="0" smtClean="0">
              <a:ea typeface="宋体" pitchFamily="2" charset="-122"/>
            </a:endParaRPr>
          </a:p>
          <a:p>
            <a:pPr lvl="2"/>
            <a:r>
              <a:rPr lang="en-US" altLang="zh-CN" sz="2000" dirty="0" smtClean="0">
                <a:solidFill>
                  <a:srgbClr val="C00000"/>
                </a:solidFill>
                <a:ea typeface="宋体" pitchFamily="2" charset="-122"/>
              </a:rPr>
              <a:t>increase variety</a:t>
            </a:r>
            <a:r>
              <a:rPr lang="en-US" altLang="zh-CN" sz="2000" dirty="0" smtClean="0">
                <a:ea typeface="宋体" pitchFamily="2" charset="-122"/>
              </a:rPr>
              <a:t>: advanced name variation approaches and cross-document coreference resolution approaches can be compared and validated.</a:t>
            </a:r>
          </a:p>
          <a:p>
            <a:pPr lvl="2"/>
            <a:r>
              <a:rPr lang="en-US" altLang="zh-CN" sz="2000" dirty="0" smtClean="0">
                <a:solidFill>
                  <a:srgbClr val="C00000"/>
                </a:solidFill>
                <a:ea typeface="宋体" pitchFamily="2" charset="-122"/>
              </a:rPr>
              <a:t>Add </a:t>
            </a:r>
            <a:r>
              <a:rPr lang="en-US" altLang="zh-CN" sz="2000" smtClean="0">
                <a:solidFill>
                  <a:srgbClr val="C00000"/>
                </a:solidFill>
                <a:ea typeface="宋体" pitchFamily="2" charset="-122"/>
              </a:rPr>
              <a:t>more </a:t>
            </a:r>
            <a:r>
              <a:rPr lang="en-US" altLang="zh-CN" sz="2000" smtClean="0">
                <a:solidFill>
                  <a:srgbClr val="C00000"/>
                </a:solidFill>
                <a:ea typeface="宋体" pitchFamily="2" charset="-122"/>
              </a:rPr>
              <a:t>challenging NIL </a:t>
            </a:r>
            <a:r>
              <a:rPr lang="en-US" altLang="zh-CN" sz="2000" dirty="0" smtClean="0">
                <a:solidFill>
                  <a:srgbClr val="C00000"/>
                </a:solidFill>
                <a:ea typeface="宋体" pitchFamily="2" charset="-122"/>
              </a:rPr>
              <a:t>queries </a:t>
            </a:r>
            <a:r>
              <a:rPr lang="en-US" altLang="zh-CN" sz="2000" dirty="0" smtClean="0">
                <a:ea typeface="宋体" pitchFamily="2" charset="-122"/>
              </a:rPr>
              <a:t>for different names: advanced clustering approaches can be compared and validated.</a:t>
            </a:r>
          </a:p>
          <a:p>
            <a:pPr lvl="1" eaLnBrk="1" hangingPunct="1">
              <a:spcBef>
                <a:spcPts val="600"/>
              </a:spcBef>
              <a:buClrTx/>
            </a:pPr>
            <a:endParaRPr lang="en-US" altLang="zh-CN" sz="2600" dirty="0" smtClean="0">
              <a:ea typeface="宋体" pitchFamily="2"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内容占位符 2"/>
          <p:cNvSpPr txBox="1">
            <a:spLocks/>
          </p:cNvSpPr>
          <p:nvPr/>
        </p:nvSpPr>
        <p:spPr bwMode="auto">
          <a:xfrm>
            <a:off x="365125" y="1325563"/>
            <a:ext cx="8413750" cy="1189037"/>
          </a:xfrm>
          <a:prstGeom prst="rect">
            <a:avLst/>
          </a:prstGeom>
          <a:noFill/>
          <a:ln w="9525">
            <a:noFill/>
            <a:miter lim="800000"/>
            <a:headEnd/>
            <a:tailEnd/>
          </a:ln>
        </p:spPr>
        <p:txBody>
          <a:bodyPr/>
          <a:lstStyle/>
          <a:p>
            <a:pPr marL="630238" lvl="1" indent="-173038">
              <a:spcBef>
                <a:spcPct val="50000"/>
              </a:spcBef>
              <a:buClr>
                <a:schemeClr val="tx1"/>
              </a:buClr>
              <a:defRPr/>
            </a:pPr>
            <a:endParaRPr lang="en-US" altLang="zh-CN" sz="2000" kern="0" dirty="0">
              <a:solidFill>
                <a:schemeClr val="tx1"/>
              </a:solidFill>
              <a:latin typeface="+mn-lt"/>
              <a:ea typeface="宋体" pitchFamily="2" charset="-122"/>
              <a:cs typeface="+mn-cs"/>
            </a:endParaRPr>
          </a:p>
        </p:txBody>
      </p:sp>
      <p:sp>
        <p:nvSpPr>
          <p:cNvPr id="90114" name="灯片编号占位符 4"/>
          <p:cNvSpPr>
            <a:spLocks noGrp="1"/>
          </p:cNvSpPr>
          <p:nvPr>
            <p:ph type="sldNum" sz="quarter" idx="10"/>
          </p:nvPr>
        </p:nvSpPr>
        <p:spPr>
          <a:noFill/>
        </p:spPr>
        <p:txBody>
          <a:bodyPr/>
          <a:lstStyle/>
          <a:p>
            <a:fld id="{E4B21C20-AFB9-4687-B82D-0008A5FE2AA5}" type="slidenum">
              <a:rPr lang="en-US" altLang="zh-CN" smtClean="0"/>
              <a:pPr/>
              <a:t>21</a:t>
            </a:fld>
            <a:endParaRPr lang="en-US" altLang="zh-CN" smtClean="0"/>
          </a:p>
        </p:txBody>
      </p:sp>
      <p:pic>
        <p:nvPicPr>
          <p:cNvPr id="90115" name="Picture 8" descr="C:\Users\blender\AppData\Local\Microsoft\Windows\Temporary Internet Files\Content.IE5\MHF50Z0F\MP900430643[1].jpg"/>
          <p:cNvPicPr>
            <a:picLocks noChangeAspect="1" noChangeArrowheads="1"/>
          </p:cNvPicPr>
          <p:nvPr/>
        </p:nvPicPr>
        <p:blipFill>
          <a:blip r:embed="rId3"/>
          <a:srcRect/>
          <a:stretch>
            <a:fillRect/>
          </a:stretch>
        </p:blipFill>
        <p:spPr bwMode="auto">
          <a:xfrm>
            <a:off x="2925763" y="2789238"/>
            <a:ext cx="2925762" cy="3778250"/>
          </a:xfrm>
          <a:prstGeom prst="rect">
            <a:avLst/>
          </a:prstGeom>
          <a:noFill/>
          <a:ln w="9525">
            <a:noFill/>
            <a:miter lim="800000"/>
            <a:headEnd/>
            <a:tailEnd/>
          </a:ln>
        </p:spPr>
      </p:pic>
      <p:sp>
        <p:nvSpPr>
          <p:cNvPr id="2" name="矩形 1"/>
          <p:cNvSpPr/>
          <p:nvPr/>
        </p:nvSpPr>
        <p:spPr>
          <a:xfrm>
            <a:off x="2128890" y="1367728"/>
            <a:ext cx="4519507" cy="840230"/>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lnSpc>
                <a:spcPct val="90000"/>
              </a:lnSpc>
              <a:defRPr/>
            </a:pPr>
            <a:r>
              <a:rPr lang="en-US" altLang="zh-CN"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ea typeface="宋体" pitchFamily="2" charset="-122"/>
                <a:cs typeface="+mn-cs"/>
              </a:rPr>
              <a:t>Thank you!</a:t>
            </a:r>
            <a:endParaRPr lang="zh-CN" altLang="en-U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灯片编号占位符 4"/>
          <p:cNvSpPr>
            <a:spLocks noGrp="1"/>
          </p:cNvSpPr>
          <p:nvPr>
            <p:ph type="sldNum" sz="quarter" idx="10"/>
          </p:nvPr>
        </p:nvSpPr>
        <p:spPr>
          <a:noFill/>
        </p:spPr>
        <p:txBody>
          <a:bodyPr/>
          <a:lstStyle/>
          <a:p>
            <a:fld id="{266ABE38-EFBB-4CF2-BFBE-FBA0E8317E83}" type="slidenum">
              <a:rPr lang="en-US" altLang="zh-CN" smtClean="0"/>
              <a:pPr/>
              <a:t>22</a:t>
            </a:fld>
            <a:endParaRPr lang="en-US" altLang="zh-CN" smtClean="0"/>
          </a:p>
        </p:txBody>
      </p:sp>
      <p:sp>
        <p:nvSpPr>
          <p:cNvPr id="92162" name="Rectangle 2"/>
          <p:cNvSpPr txBox="1">
            <a:spLocks noChangeArrowheads="1"/>
          </p:cNvSpPr>
          <p:nvPr/>
        </p:nvSpPr>
        <p:spPr bwMode="auto">
          <a:xfrm>
            <a:off x="0" y="0"/>
            <a:ext cx="9144000" cy="914400"/>
          </a:xfrm>
          <a:prstGeom prst="rect">
            <a:avLst/>
          </a:prstGeom>
          <a:noFill/>
          <a:ln w="9525">
            <a:noFill/>
            <a:miter lim="800000"/>
            <a:headEnd/>
            <a:tailEnd/>
          </a:ln>
        </p:spPr>
        <p:txBody>
          <a:bodyPr/>
          <a:lstStyle/>
          <a:p>
            <a:pPr>
              <a:lnSpc>
                <a:spcPct val="90000"/>
              </a:lnSpc>
            </a:pPr>
            <a:r>
              <a:rPr lang="en-US" altLang="zh-CN" sz="3000">
                <a:solidFill>
                  <a:schemeClr val="accent1"/>
                </a:solidFill>
                <a:ea typeface="宋体" pitchFamily="2" charset="-122"/>
              </a:rPr>
              <a:t>Name Variation Problem</a:t>
            </a:r>
          </a:p>
        </p:txBody>
      </p:sp>
      <p:sp>
        <p:nvSpPr>
          <p:cNvPr id="92163" name="TextBox 14"/>
          <p:cNvSpPr txBox="1">
            <a:spLocks noChangeArrowheads="1"/>
          </p:cNvSpPr>
          <p:nvPr/>
        </p:nvSpPr>
        <p:spPr bwMode="auto">
          <a:xfrm>
            <a:off x="166688" y="593725"/>
            <a:ext cx="6240462" cy="369888"/>
          </a:xfrm>
          <a:prstGeom prst="rect">
            <a:avLst/>
          </a:prstGeom>
          <a:noFill/>
          <a:ln w="9525">
            <a:noFill/>
            <a:miter lim="800000"/>
            <a:headEnd/>
            <a:tailEnd/>
          </a:ln>
        </p:spPr>
        <p:txBody>
          <a:bodyPr wrap="none">
            <a:spAutoFit/>
          </a:bodyPr>
          <a:lstStyle/>
          <a:p>
            <a:pPr marL="342900" indent="-342900">
              <a:lnSpc>
                <a:spcPct val="90000"/>
              </a:lnSpc>
              <a:buFont typeface="Wingdings" pitchFamily="2" charset="2"/>
              <a:buChar char="n"/>
            </a:pPr>
            <a:r>
              <a:rPr lang="en-US" altLang="zh-CN" sz="2000">
                <a:solidFill>
                  <a:srgbClr val="C00000"/>
                </a:solidFill>
                <a:ea typeface="宋体" pitchFamily="2" charset="-122"/>
              </a:rPr>
              <a:t>Classify a pair of names into variant or non-variant</a:t>
            </a:r>
          </a:p>
        </p:txBody>
      </p:sp>
      <p:graphicFrame>
        <p:nvGraphicFramePr>
          <p:cNvPr id="10" name="图示 9"/>
          <p:cNvGraphicFramePr/>
          <p:nvPr/>
        </p:nvGraphicFramePr>
        <p:xfrm>
          <a:off x="91489" y="960437"/>
          <a:ext cx="4175125" cy="28781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2165" name="组合 24"/>
          <p:cNvGrpSpPr>
            <a:grpSpLocks/>
          </p:cNvGrpSpPr>
          <p:nvPr/>
        </p:nvGrpSpPr>
        <p:grpSpPr bwMode="auto">
          <a:xfrm>
            <a:off x="4267200" y="1195388"/>
            <a:ext cx="5059363" cy="2925762"/>
            <a:chOff x="979766" y="1575582"/>
            <a:chExt cx="7545227" cy="2743170"/>
          </a:xfrm>
        </p:grpSpPr>
        <p:graphicFrame>
          <p:nvGraphicFramePr>
            <p:cNvPr id="26" name="图表 25"/>
            <p:cNvGraphicFramePr/>
            <p:nvPr/>
          </p:nvGraphicFramePr>
          <p:xfrm>
            <a:off x="1209872" y="1575582"/>
            <a:ext cx="7315121" cy="2743170"/>
          </p:xfrm>
          <a:graphic>
            <a:graphicData uri="http://schemas.openxmlformats.org/drawingml/2006/chart">
              <c:chart xmlns:c="http://schemas.openxmlformats.org/drawingml/2006/chart" xmlns:r="http://schemas.openxmlformats.org/officeDocument/2006/relationships" r:id="rId8"/>
            </a:graphicData>
          </a:graphic>
        </p:graphicFrame>
        <p:cxnSp>
          <p:nvCxnSpPr>
            <p:cNvPr id="92174" name="直接箭头连接符 8"/>
            <p:cNvCxnSpPr>
              <a:cxnSpLocks noChangeShapeType="1"/>
            </p:cNvCxnSpPr>
            <p:nvPr/>
          </p:nvCxnSpPr>
          <p:spPr bwMode="auto">
            <a:xfrm flipV="1">
              <a:off x="3092409" y="2241549"/>
              <a:ext cx="969313" cy="577850"/>
            </a:xfrm>
            <a:prstGeom prst="straightConnector1">
              <a:avLst/>
            </a:prstGeom>
            <a:noFill/>
            <a:ln w="9525" algn="ctr">
              <a:solidFill>
                <a:srgbClr val="00B050"/>
              </a:solidFill>
              <a:round/>
              <a:headEnd/>
              <a:tailEnd type="arrow" w="med" len="med"/>
            </a:ln>
          </p:spPr>
        </p:cxnSp>
        <p:sp>
          <p:nvSpPr>
            <p:cNvPr id="92175" name="TextBox 9"/>
            <p:cNvSpPr txBox="1">
              <a:spLocks noChangeArrowheads="1"/>
            </p:cNvSpPr>
            <p:nvPr/>
          </p:nvSpPr>
          <p:spPr bwMode="auto">
            <a:xfrm>
              <a:off x="2835288" y="2110106"/>
              <a:ext cx="747713" cy="396875"/>
            </a:xfrm>
            <a:prstGeom prst="rect">
              <a:avLst/>
            </a:prstGeom>
            <a:noFill/>
            <a:ln w="9525">
              <a:noFill/>
              <a:miter lim="800000"/>
              <a:headEnd/>
              <a:tailEnd/>
            </a:ln>
          </p:spPr>
          <p:txBody>
            <a:bodyPr wrap="none">
              <a:spAutoFit/>
            </a:bodyPr>
            <a:lstStyle/>
            <a:p>
              <a:pPr>
                <a:lnSpc>
                  <a:spcPct val="90000"/>
                </a:lnSpc>
              </a:pPr>
              <a:r>
                <a:rPr lang="en-US" altLang="zh-CN">
                  <a:solidFill>
                    <a:srgbClr val="00B050"/>
                  </a:solidFill>
                  <a:ea typeface="宋体" pitchFamily="2" charset="-122"/>
                </a:rPr>
                <a:t>14%</a:t>
              </a:r>
              <a:endParaRPr lang="zh-CN" altLang="en-US">
                <a:solidFill>
                  <a:srgbClr val="00B050"/>
                </a:solidFill>
                <a:ea typeface="宋体" pitchFamily="2" charset="-122"/>
              </a:endParaRPr>
            </a:p>
          </p:txBody>
        </p:sp>
        <p:cxnSp>
          <p:nvCxnSpPr>
            <p:cNvPr id="92176" name="直接箭头连接符 11"/>
            <p:cNvCxnSpPr>
              <a:cxnSpLocks noChangeShapeType="1"/>
            </p:cNvCxnSpPr>
            <p:nvPr/>
          </p:nvCxnSpPr>
          <p:spPr bwMode="auto">
            <a:xfrm flipV="1">
              <a:off x="4078288" y="2301875"/>
              <a:ext cx="1006475" cy="457200"/>
            </a:xfrm>
            <a:prstGeom prst="straightConnector1">
              <a:avLst/>
            </a:prstGeom>
            <a:noFill/>
            <a:ln w="9525" algn="ctr">
              <a:solidFill>
                <a:srgbClr val="00B050"/>
              </a:solidFill>
              <a:round/>
              <a:headEnd/>
              <a:tailEnd type="arrow" w="med" len="med"/>
            </a:ln>
          </p:spPr>
        </p:cxnSp>
        <p:sp>
          <p:nvSpPr>
            <p:cNvPr id="92177" name="TextBox 12"/>
            <p:cNvSpPr txBox="1">
              <a:spLocks noChangeArrowheads="1"/>
            </p:cNvSpPr>
            <p:nvPr/>
          </p:nvSpPr>
          <p:spPr bwMode="auto">
            <a:xfrm>
              <a:off x="4078287" y="1978998"/>
              <a:ext cx="728662" cy="396875"/>
            </a:xfrm>
            <a:prstGeom prst="rect">
              <a:avLst/>
            </a:prstGeom>
            <a:noFill/>
            <a:ln w="9525">
              <a:noFill/>
              <a:miter lim="800000"/>
              <a:headEnd/>
              <a:tailEnd/>
            </a:ln>
          </p:spPr>
          <p:txBody>
            <a:bodyPr wrap="none">
              <a:spAutoFit/>
            </a:bodyPr>
            <a:lstStyle/>
            <a:p>
              <a:pPr>
                <a:lnSpc>
                  <a:spcPct val="90000"/>
                </a:lnSpc>
              </a:pPr>
              <a:r>
                <a:rPr lang="en-US" altLang="zh-CN">
                  <a:solidFill>
                    <a:srgbClr val="00B050"/>
                  </a:solidFill>
                  <a:ea typeface="宋体" pitchFamily="2" charset="-122"/>
                </a:rPr>
                <a:t>11%</a:t>
              </a:r>
              <a:endParaRPr lang="zh-CN" altLang="en-US">
                <a:solidFill>
                  <a:srgbClr val="00B050"/>
                </a:solidFill>
                <a:ea typeface="宋体" pitchFamily="2" charset="-122"/>
              </a:endParaRPr>
            </a:p>
          </p:txBody>
        </p:sp>
        <p:cxnSp>
          <p:nvCxnSpPr>
            <p:cNvPr id="92178" name="直接箭头连接符 13"/>
            <p:cNvCxnSpPr>
              <a:cxnSpLocks noChangeShapeType="1"/>
            </p:cNvCxnSpPr>
            <p:nvPr/>
          </p:nvCxnSpPr>
          <p:spPr bwMode="auto">
            <a:xfrm flipV="1">
              <a:off x="5211763" y="2233931"/>
              <a:ext cx="731837" cy="273050"/>
            </a:xfrm>
            <a:prstGeom prst="straightConnector1">
              <a:avLst/>
            </a:prstGeom>
            <a:noFill/>
            <a:ln w="9525" algn="ctr">
              <a:solidFill>
                <a:srgbClr val="00B050"/>
              </a:solidFill>
              <a:round/>
              <a:headEnd/>
              <a:tailEnd type="arrow" w="med" len="med"/>
            </a:ln>
          </p:spPr>
        </p:cxnSp>
        <p:sp>
          <p:nvSpPr>
            <p:cNvPr id="92179" name="TextBox 12"/>
            <p:cNvSpPr txBox="1">
              <a:spLocks noChangeArrowheads="1"/>
            </p:cNvSpPr>
            <p:nvPr/>
          </p:nvSpPr>
          <p:spPr bwMode="auto">
            <a:xfrm rot="-5400000">
              <a:off x="368449" y="2668717"/>
              <a:ext cx="1591966" cy="369332"/>
            </a:xfrm>
            <a:prstGeom prst="rect">
              <a:avLst/>
            </a:prstGeom>
            <a:noFill/>
            <a:ln w="9525">
              <a:noFill/>
              <a:miter lim="800000"/>
              <a:headEnd/>
              <a:tailEnd/>
            </a:ln>
          </p:spPr>
          <p:txBody>
            <a:bodyPr>
              <a:spAutoFit/>
            </a:bodyPr>
            <a:lstStyle/>
            <a:p>
              <a:pPr>
                <a:lnSpc>
                  <a:spcPct val="90000"/>
                </a:lnSpc>
              </a:pPr>
              <a:r>
                <a:rPr lang="en-US" altLang="zh-CN" sz="2000">
                  <a:ea typeface="宋体" pitchFamily="2" charset="-122"/>
                </a:rPr>
                <a:t>F-measure</a:t>
              </a:r>
              <a:endParaRPr lang="zh-CN" altLang="en-US" sz="2000">
                <a:ea typeface="宋体" pitchFamily="2" charset="-122"/>
              </a:endParaRPr>
            </a:p>
          </p:txBody>
        </p:sp>
        <p:sp>
          <p:nvSpPr>
            <p:cNvPr id="92180" name="TextBox 12"/>
            <p:cNvSpPr txBox="1">
              <a:spLocks noChangeArrowheads="1"/>
            </p:cNvSpPr>
            <p:nvPr/>
          </p:nvSpPr>
          <p:spPr bwMode="auto">
            <a:xfrm>
              <a:off x="6286164" y="1940561"/>
              <a:ext cx="592137" cy="396875"/>
            </a:xfrm>
            <a:prstGeom prst="rect">
              <a:avLst/>
            </a:prstGeom>
            <a:noFill/>
            <a:ln w="9525">
              <a:noFill/>
              <a:miter lim="800000"/>
              <a:headEnd/>
              <a:tailEnd/>
            </a:ln>
          </p:spPr>
          <p:txBody>
            <a:bodyPr wrap="none">
              <a:spAutoFit/>
            </a:bodyPr>
            <a:lstStyle/>
            <a:p>
              <a:pPr>
                <a:lnSpc>
                  <a:spcPct val="90000"/>
                </a:lnSpc>
              </a:pPr>
              <a:r>
                <a:rPr lang="en-US" altLang="zh-CN">
                  <a:solidFill>
                    <a:srgbClr val="00B050"/>
                  </a:solidFill>
                  <a:ea typeface="宋体" pitchFamily="2" charset="-122"/>
                </a:rPr>
                <a:t>2%</a:t>
              </a:r>
              <a:endParaRPr lang="zh-CN" altLang="en-US">
                <a:solidFill>
                  <a:srgbClr val="00B050"/>
                </a:solidFill>
                <a:ea typeface="宋体" pitchFamily="2" charset="-122"/>
              </a:endParaRPr>
            </a:p>
          </p:txBody>
        </p:sp>
        <p:cxnSp>
          <p:nvCxnSpPr>
            <p:cNvPr id="92181" name="直接箭头连接符 17"/>
            <p:cNvCxnSpPr>
              <a:cxnSpLocks noChangeShapeType="1"/>
            </p:cNvCxnSpPr>
            <p:nvPr/>
          </p:nvCxnSpPr>
          <p:spPr bwMode="auto">
            <a:xfrm flipV="1">
              <a:off x="6186964" y="2337436"/>
              <a:ext cx="731837" cy="92075"/>
            </a:xfrm>
            <a:prstGeom prst="straightConnector1">
              <a:avLst/>
            </a:prstGeom>
            <a:noFill/>
            <a:ln w="9525" algn="ctr">
              <a:solidFill>
                <a:srgbClr val="00B050"/>
              </a:solidFill>
              <a:round/>
              <a:headEnd/>
              <a:tailEnd type="arrow" w="med" len="med"/>
            </a:ln>
          </p:spPr>
        </p:cxnSp>
        <p:cxnSp>
          <p:nvCxnSpPr>
            <p:cNvPr id="92182" name="直接箭头连接符 19"/>
            <p:cNvCxnSpPr>
              <a:cxnSpLocks noChangeShapeType="1"/>
            </p:cNvCxnSpPr>
            <p:nvPr/>
          </p:nvCxnSpPr>
          <p:spPr bwMode="auto">
            <a:xfrm flipV="1">
              <a:off x="7132637" y="1864360"/>
              <a:ext cx="731837" cy="549275"/>
            </a:xfrm>
            <a:prstGeom prst="straightConnector1">
              <a:avLst/>
            </a:prstGeom>
            <a:noFill/>
            <a:ln w="9525" algn="ctr">
              <a:solidFill>
                <a:srgbClr val="00B050"/>
              </a:solidFill>
              <a:round/>
              <a:headEnd/>
              <a:tailEnd type="arrow" w="med" len="med"/>
            </a:ln>
          </p:spPr>
        </p:cxnSp>
        <p:sp>
          <p:nvSpPr>
            <p:cNvPr id="92183" name="TextBox 21"/>
            <p:cNvSpPr txBox="1">
              <a:spLocks noChangeArrowheads="1"/>
            </p:cNvSpPr>
            <p:nvPr/>
          </p:nvSpPr>
          <p:spPr bwMode="auto">
            <a:xfrm>
              <a:off x="7132638" y="1742123"/>
              <a:ext cx="749300" cy="396875"/>
            </a:xfrm>
            <a:prstGeom prst="rect">
              <a:avLst/>
            </a:prstGeom>
            <a:noFill/>
            <a:ln w="9525">
              <a:noFill/>
              <a:miter lim="800000"/>
              <a:headEnd/>
              <a:tailEnd/>
            </a:ln>
          </p:spPr>
          <p:txBody>
            <a:bodyPr wrap="none">
              <a:spAutoFit/>
            </a:bodyPr>
            <a:lstStyle/>
            <a:p>
              <a:pPr>
                <a:lnSpc>
                  <a:spcPct val="90000"/>
                </a:lnSpc>
              </a:pPr>
              <a:r>
                <a:rPr lang="en-US" altLang="zh-CN">
                  <a:solidFill>
                    <a:srgbClr val="00B050"/>
                  </a:solidFill>
                  <a:ea typeface="宋体" pitchFamily="2" charset="-122"/>
                </a:rPr>
                <a:t>14%</a:t>
              </a:r>
              <a:endParaRPr lang="zh-CN" altLang="en-US">
                <a:solidFill>
                  <a:srgbClr val="00B050"/>
                </a:solidFill>
                <a:ea typeface="宋体" pitchFamily="2" charset="-122"/>
              </a:endParaRPr>
            </a:p>
          </p:txBody>
        </p:sp>
        <p:sp>
          <p:nvSpPr>
            <p:cNvPr id="92184" name="TextBox 12"/>
            <p:cNvSpPr txBox="1">
              <a:spLocks noChangeArrowheads="1"/>
            </p:cNvSpPr>
            <p:nvPr/>
          </p:nvSpPr>
          <p:spPr bwMode="auto">
            <a:xfrm>
              <a:off x="5211763" y="1869481"/>
              <a:ext cx="590549" cy="396875"/>
            </a:xfrm>
            <a:prstGeom prst="rect">
              <a:avLst/>
            </a:prstGeom>
            <a:noFill/>
            <a:ln w="9525">
              <a:noFill/>
              <a:miter lim="800000"/>
              <a:headEnd/>
              <a:tailEnd/>
            </a:ln>
          </p:spPr>
          <p:txBody>
            <a:bodyPr wrap="none">
              <a:spAutoFit/>
            </a:bodyPr>
            <a:lstStyle/>
            <a:p>
              <a:pPr>
                <a:lnSpc>
                  <a:spcPct val="90000"/>
                </a:lnSpc>
              </a:pPr>
              <a:r>
                <a:rPr lang="en-US" altLang="zh-CN">
                  <a:solidFill>
                    <a:srgbClr val="00B050"/>
                  </a:solidFill>
                  <a:ea typeface="宋体" pitchFamily="2" charset="-122"/>
                </a:rPr>
                <a:t>3%</a:t>
              </a:r>
              <a:endParaRPr lang="zh-CN" altLang="en-US">
                <a:solidFill>
                  <a:srgbClr val="00B050"/>
                </a:solidFill>
                <a:ea typeface="宋体" pitchFamily="2" charset="-122"/>
              </a:endParaRPr>
            </a:p>
          </p:txBody>
        </p:sp>
      </p:grpSp>
      <p:cxnSp>
        <p:nvCxnSpPr>
          <p:cNvPr id="92166" name="直接箭头连接符 4"/>
          <p:cNvCxnSpPr>
            <a:cxnSpLocks noChangeShapeType="1"/>
          </p:cNvCxnSpPr>
          <p:nvPr/>
        </p:nvCxnSpPr>
        <p:spPr bwMode="auto">
          <a:xfrm flipV="1">
            <a:off x="5121275" y="1143000"/>
            <a:ext cx="3271838" cy="654050"/>
          </a:xfrm>
          <a:prstGeom prst="straightConnector1">
            <a:avLst/>
          </a:prstGeom>
          <a:noFill/>
          <a:ln w="9525" algn="ctr">
            <a:solidFill>
              <a:srgbClr val="FF0000"/>
            </a:solidFill>
            <a:round/>
            <a:headEnd/>
            <a:tailEnd type="arrow" w="med" len="med"/>
          </a:ln>
        </p:spPr>
      </p:cxnSp>
      <p:sp>
        <p:nvSpPr>
          <p:cNvPr id="92167" name="TextBox 9"/>
          <p:cNvSpPr txBox="1">
            <a:spLocks noChangeArrowheads="1"/>
          </p:cNvSpPr>
          <p:nvPr/>
        </p:nvSpPr>
        <p:spPr bwMode="auto">
          <a:xfrm>
            <a:off x="6215063" y="1095375"/>
            <a:ext cx="747712" cy="396875"/>
          </a:xfrm>
          <a:prstGeom prst="rect">
            <a:avLst/>
          </a:prstGeom>
          <a:noFill/>
          <a:ln w="9525">
            <a:noFill/>
            <a:miter lim="800000"/>
            <a:headEnd/>
            <a:tailEnd/>
          </a:ln>
        </p:spPr>
        <p:txBody>
          <a:bodyPr wrap="none">
            <a:spAutoFit/>
          </a:bodyPr>
          <a:lstStyle/>
          <a:p>
            <a:pPr>
              <a:lnSpc>
                <a:spcPct val="90000"/>
              </a:lnSpc>
            </a:pPr>
            <a:r>
              <a:rPr lang="en-US" altLang="zh-CN">
                <a:solidFill>
                  <a:srgbClr val="C00000"/>
                </a:solidFill>
                <a:ea typeface="宋体" pitchFamily="2" charset="-122"/>
              </a:rPr>
              <a:t>45%</a:t>
            </a:r>
            <a:endParaRPr lang="zh-CN" altLang="en-US">
              <a:solidFill>
                <a:srgbClr val="C00000"/>
              </a:solidFill>
              <a:ea typeface="宋体" pitchFamily="2" charset="-122"/>
            </a:endParaRPr>
          </a:p>
        </p:txBody>
      </p:sp>
      <p:graphicFrame>
        <p:nvGraphicFramePr>
          <p:cNvPr id="42" name="图表 41"/>
          <p:cNvGraphicFramePr>
            <a:graphicFrameLocks/>
          </p:cNvGraphicFramePr>
          <p:nvPr/>
        </p:nvGraphicFramePr>
        <p:xfrm>
          <a:off x="-697913" y="3831947"/>
          <a:ext cx="5849052" cy="3026053"/>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44" name="图表 43"/>
          <p:cNvGraphicFramePr>
            <a:graphicFrameLocks/>
          </p:cNvGraphicFramePr>
          <p:nvPr/>
        </p:nvGraphicFramePr>
        <p:xfrm>
          <a:off x="3809999" y="3804066"/>
          <a:ext cx="5303520" cy="3082290"/>
        </p:xfrm>
        <a:graphic>
          <a:graphicData uri="http://schemas.openxmlformats.org/drawingml/2006/chart">
            <c:chart xmlns:c="http://schemas.openxmlformats.org/drawingml/2006/chart" xmlns:r="http://schemas.openxmlformats.org/officeDocument/2006/relationships" r:id="rId10"/>
          </a:graphicData>
        </a:graphic>
      </p:graphicFrame>
      <p:sp>
        <p:nvSpPr>
          <p:cNvPr id="92170" name="TextBox 6"/>
          <p:cNvSpPr txBox="1">
            <a:spLocks noChangeArrowheads="1"/>
          </p:cNvSpPr>
          <p:nvPr/>
        </p:nvSpPr>
        <p:spPr bwMode="auto">
          <a:xfrm>
            <a:off x="-92075" y="6461125"/>
            <a:ext cx="4054475" cy="314325"/>
          </a:xfrm>
          <a:prstGeom prst="rect">
            <a:avLst/>
          </a:prstGeom>
          <a:noFill/>
          <a:ln w="9525">
            <a:noFill/>
            <a:miter lim="800000"/>
            <a:headEnd/>
            <a:tailEnd/>
          </a:ln>
        </p:spPr>
        <p:txBody>
          <a:bodyPr wrap="none">
            <a:spAutoFit/>
          </a:bodyPr>
          <a:lstStyle/>
          <a:p>
            <a:pPr>
              <a:lnSpc>
                <a:spcPct val="90000"/>
              </a:lnSpc>
            </a:pPr>
            <a:r>
              <a:rPr lang="en-US" altLang="zh-CN" sz="1600">
                <a:solidFill>
                  <a:srgbClr val="C00000"/>
                </a:solidFill>
                <a:ea typeface="宋体" pitchFamily="2" charset="-122"/>
              </a:rPr>
              <a:t>Type I error: classify variant as non-variant</a:t>
            </a:r>
            <a:endParaRPr lang="zh-CN" altLang="en-US" sz="1600">
              <a:solidFill>
                <a:srgbClr val="C00000"/>
              </a:solidFill>
              <a:ea typeface="宋体" pitchFamily="2" charset="-122"/>
            </a:endParaRPr>
          </a:p>
        </p:txBody>
      </p:sp>
      <p:sp>
        <p:nvSpPr>
          <p:cNvPr id="92171" name="TextBox 44"/>
          <p:cNvSpPr txBox="1">
            <a:spLocks noChangeArrowheads="1"/>
          </p:cNvSpPr>
          <p:nvPr/>
        </p:nvSpPr>
        <p:spPr bwMode="auto">
          <a:xfrm>
            <a:off x="4175125" y="6497638"/>
            <a:ext cx="4111625" cy="314325"/>
          </a:xfrm>
          <a:prstGeom prst="rect">
            <a:avLst/>
          </a:prstGeom>
          <a:noFill/>
          <a:ln w="9525">
            <a:noFill/>
            <a:miter lim="800000"/>
            <a:headEnd/>
            <a:tailEnd/>
          </a:ln>
        </p:spPr>
        <p:txBody>
          <a:bodyPr wrap="none">
            <a:spAutoFit/>
          </a:bodyPr>
          <a:lstStyle/>
          <a:p>
            <a:pPr>
              <a:lnSpc>
                <a:spcPct val="90000"/>
              </a:lnSpc>
            </a:pPr>
            <a:r>
              <a:rPr lang="en-US" altLang="zh-CN" sz="1600">
                <a:solidFill>
                  <a:srgbClr val="C00000"/>
                </a:solidFill>
                <a:ea typeface="宋体" pitchFamily="2" charset="-122"/>
              </a:rPr>
              <a:t>Type II error: classify non-variant as variant</a:t>
            </a:r>
            <a:endParaRPr lang="zh-CN" altLang="en-US" sz="1600">
              <a:solidFill>
                <a:srgbClr val="C00000"/>
              </a:solidFill>
              <a:ea typeface="宋体" pitchFamily="2" charset="-122"/>
            </a:endParaRPr>
          </a:p>
        </p:txBody>
      </p:sp>
      <p:sp>
        <p:nvSpPr>
          <p:cNvPr id="92172" name="TextBox 37"/>
          <p:cNvSpPr txBox="1">
            <a:spLocks noChangeArrowheads="1"/>
          </p:cNvSpPr>
          <p:nvPr/>
        </p:nvSpPr>
        <p:spPr bwMode="auto">
          <a:xfrm>
            <a:off x="5622925" y="3838575"/>
            <a:ext cx="2381250" cy="396875"/>
          </a:xfrm>
          <a:prstGeom prst="rect">
            <a:avLst/>
          </a:prstGeom>
          <a:noFill/>
          <a:ln w="9525">
            <a:noFill/>
            <a:miter lim="800000"/>
            <a:headEnd/>
            <a:tailEnd/>
          </a:ln>
        </p:spPr>
        <p:txBody>
          <a:bodyPr wrap="none">
            <a:spAutoFit/>
          </a:bodyPr>
          <a:lstStyle/>
          <a:p>
            <a:pPr>
              <a:lnSpc>
                <a:spcPct val="90000"/>
              </a:lnSpc>
            </a:pPr>
            <a:r>
              <a:rPr lang="en-US" altLang="zh-CN">
                <a:solidFill>
                  <a:srgbClr val="C00000"/>
                </a:solidFill>
                <a:ea typeface="宋体" pitchFamily="2" charset="-122"/>
              </a:rPr>
              <a:t>KBP2009 dataset</a:t>
            </a:r>
            <a:endParaRPr lang="zh-CN" altLang="en-US">
              <a:solidFill>
                <a:srgbClr val="C00000"/>
              </a:solidFill>
              <a:ea typeface="宋体" pitchFamily="2"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灯片编号占位符 4"/>
          <p:cNvSpPr>
            <a:spLocks noGrp="1"/>
          </p:cNvSpPr>
          <p:nvPr>
            <p:ph type="sldNum" sz="quarter" idx="10"/>
          </p:nvPr>
        </p:nvSpPr>
        <p:spPr>
          <a:noFill/>
        </p:spPr>
        <p:txBody>
          <a:bodyPr/>
          <a:lstStyle/>
          <a:p>
            <a:fld id="{6FF1E3FF-3BA9-419A-9CE8-AE02FC2395C3}" type="slidenum">
              <a:rPr lang="en-US" altLang="zh-CN" smtClean="0"/>
              <a:pPr/>
              <a:t>23</a:t>
            </a:fld>
            <a:endParaRPr lang="en-US" altLang="zh-CN" smtClean="0"/>
          </a:p>
        </p:txBody>
      </p:sp>
      <p:sp>
        <p:nvSpPr>
          <p:cNvPr id="94210" name="TextBox 14"/>
          <p:cNvSpPr txBox="1">
            <a:spLocks noChangeArrowheads="1"/>
          </p:cNvSpPr>
          <p:nvPr/>
        </p:nvSpPr>
        <p:spPr bwMode="auto">
          <a:xfrm>
            <a:off x="0" y="593725"/>
            <a:ext cx="9137650" cy="3128963"/>
          </a:xfrm>
          <a:prstGeom prst="rect">
            <a:avLst/>
          </a:prstGeom>
          <a:noFill/>
          <a:ln w="9525">
            <a:noFill/>
            <a:miter lim="800000"/>
            <a:headEnd/>
            <a:tailEnd/>
          </a:ln>
        </p:spPr>
        <p:txBody>
          <a:bodyPr wrap="none">
            <a:spAutoFit/>
          </a:bodyPr>
          <a:lstStyle/>
          <a:p>
            <a:pPr marL="342900" indent="-342900">
              <a:lnSpc>
                <a:spcPct val="90000"/>
              </a:lnSpc>
              <a:buFont typeface="Wingdings" pitchFamily="2" charset="2"/>
              <a:buChar char="n"/>
            </a:pPr>
            <a:r>
              <a:rPr lang="en-US" altLang="zh-CN" sz="2000">
                <a:solidFill>
                  <a:srgbClr val="C00000"/>
                </a:solidFill>
                <a:ea typeface="宋体" pitchFamily="2" charset="-122"/>
              </a:rPr>
              <a:t>classify a pair of mentions into coref or non-coref</a:t>
            </a:r>
          </a:p>
          <a:p>
            <a:pPr marL="342900" indent="-342900">
              <a:lnSpc>
                <a:spcPct val="90000"/>
              </a:lnSpc>
              <a:spcBef>
                <a:spcPts val="600"/>
              </a:spcBef>
            </a:pPr>
            <a:r>
              <a:rPr lang="en-US" altLang="zh-CN" sz="1800">
                <a:solidFill>
                  <a:schemeClr val="tx1"/>
                </a:solidFill>
                <a:ea typeface="宋体" pitchFamily="2" charset="-122"/>
              </a:rPr>
              <a:t>Approach: maximum entropy based classification model with </a:t>
            </a:r>
            <a:r>
              <a:rPr lang="en-US" altLang="zh-CN" sz="1800">
                <a:solidFill>
                  <a:srgbClr val="C00000"/>
                </a:solidFill>
                <a:ea typeface="宋体" pitchFamily="2" charset="-122"/>
              </a:rPr>
              <a:t>59</a:t>
            </a:r>
            <a:r>
              <a:rPr lang="en-US" altLang="zh-CN" sz="1800">
                <a:solidFill>
                  <a:schemeClr val="tx1"/>
                </a:solidFill>
                <a:ea typeface="宋体" pitchFamily="2" charset="-122"/>
              </a:rPr>
              <a:t> features (local features: </a:t>
            </a:r>
          </a:p>
          <a:p>
            <a:pPr marL="342900" indent="-342900">
              <a:lnSpc>
                <a:spcPct val="90000"/>
              </a:lnSpc>
              <a:spcBef>
                <a:spcPts val="600"/>
              </a:spcBef>
            </a:pPr>
            <a:r>
              <a:rPr lang="en-US" altLang="zh-CN" sz="1800">
                <a:solidFill>
                  <a:schemeClr val="tx1"/>
                </a:solidFill>
                <a:ea typeface="宋体" pitchFamily="2" charset="-122"/>
              </a:rPr>
              <a:t>extracted around the target mention, global features: extracted document-wide</a:t>
            </a:r>
          </a:p>
          <a:p>
            <a:pPr marL="342900" indent="-342900">
              <a:lnSpc>
                <a:spcPct val="90000"/>
              </a:lnSpc>
              <a:spcBef>
                <a:spcPts val="600"/>
              </a:spcBef>
            </a:pPr>
            <a:endParaRPr lang="en-US" altLang="zh-CN" sz="1800">
              <a:solidFill>
                <a:schemeClr val="tx1"/>
              </a:solidFill>
              <a:ea typeface="宋体" pitchFamily="2" charset="-122"/>
            </a:endParaRPr>
          </a:p>
          <a:p>
            <a:pPr marL="342900" indent="-342900">
              <a:lnSpc>
                <a:spcPct val="90000"/>
              </a:lnSpc>
              <a:spcBef>
                <a:spcPts val="600"/>
              </a:spcBef>
            </a:pPr>
            <a:r>
              <a:rPr lang="en-US" altLang="zh-CN" sz="1800">
                <a:solidFill>
                  <a:schemeClr val="tx1"/>
                </a:solidFill>
                <a:ea typeface="宋体" pitchFamily="2" charset="-122"/>
              </a:rPr>
              <a:t>Experimental results:</a:t>
            </a:r>
          </a:p>
          <a:p>
            <a:pPr marL="342900" indent="-342900">
              <a:lnSpc>
                <a:spcPct val="90000"/>
              </a:lnSpc>
              <a:spcBef>
                <a:spcPts val="600"/>
              </a:spcBef>
              <a:buClr>
                <a:schemeClr val="tx1"/>
              </a:buClr>
              <a:buFontTx/>
              <a:buAutoNum type="arabicPeriod"/>
            </a:pPr>
            <a:r>
              <a:rPr lang="en-US" altLang="zh-CN" sz="1800">
                <a:solidFill>
                  <a:srgbClr val="C00000"/>
                </a:solidFill>
                <a:ea typeface="宋体" pitchFamily="2" charset="-122"/>
              </a:rPr>
              <a:t>global</a:t>
            </a:r>
            <a:r>
              <a:rPr lang="en-US" altLang="zh-CN" sz="1800">
                <a:solidFill>
                  <a:schemeClr val="tx1"/>
                </a:solidFill>
                <a:ea typeface="宋体" pitchFamily="2" charset="-122"/>
              </a:rPr>
              <a:t> features and </a:t>
            </a:r>
            <a:r>
              <a:rPr lang="en-US" altLang="zh-CN" sz="1800">
                <a:solidFill>
                  <a:srgbClr val="C00000"/>
                </a:solidFill>
                <a:ea typeface="宋体" pitchFamily="2" charset="-122"/>
              </a:rPr>
              <a:t>GPE</a:t>
            </a:r>
            <a:r>
              <a:rPr lang="en-US" altLang="zh-CN" sz="1800">
                <a:solidFill>
                  <a:schemeClr val="tx1"/>
                </a:solidFill>
                <a:ea typeface="宋体" pitchFamily="2" charset="-122"/>
              </a:rPr>
              <a:t> related features are more helpful to disambiguate </a:t>
            </a:r>
          </a:p>
          <a:p>
            <a:pPr marL="342900" indent="-342900">
              <a:lnSpc>
                <a:spcPct val="90000"/>
              </a:lnSpc>
              <a:spcBef>
                <a:spcPts val="600"/>
              </a:spcBef>
            </a:pPr>
            <a:r>
              <a:rPr lang="en-US" altLang="zh-CN" sz="1800">
                <a:solidFill>
                  <a:schemeClr val="tx1"/>
                </a:solidFill>
                <a:ea typeface="宋体" pitchFamily="2" charset="-122"/>
              </a:rPr>
              <a:t>     </a:t>
            </a:r>
            <a:r>
              <a:rPr lang="en-US" altLang="zh-CN" sz="1800">
                <a:solidFill>
                  <a:srgbClr val="C00000"/>
                </a:solidFill>
                <a:ea typeface="宋体" pitchFamily="2" charset="-122"/>
              </a:rPr>
              <a:t>GPE</a:t>
            </a:r>
            <a:r>
              <a:rPr lang="en-US" altLang="zh-CN" sz="1800">
                <a:solidFill>
                  <a:schemeClr val="tx1"/>
                </a:solidFill>
                <a:ea typeface="宋体" pitchFamily="2" charset="-122"/>
              </a:rPr>
              <a:t> and </a:t>
            </a:r>
            <a:r>
              <a:rPr lang="en-US" altLang="zh-CN" sz="1800">
                <a:solidFill>
                  <a:srgbClr val="C00000"/>
                </a:solidFill>
                <a:ea typeface="宋体" pitchFamily="2" charset="-122"/>
              </a:rPr>
              <a:t>ORG</a:t>
            </a:r>
          </a:p>
          <a:p>
            <a:pPr marL="342900" indent="-342900">
              <a:lnSpc>
                <a:spcPct val="90000"/>
              </a:lnSpc>
              <a:spcBef>
                <a:spcPts val="600"/>
              </a:spcBef>
            </a:pPr>
            <a:r>
              <a:rPr lang="en-US" altLang="zh-CN" sz="1800">
                <a:solidFill>
                  <a:schemeClr val="tx1"/>
                </a:solidFill>
                <a:ea typeface="宋体" pitchFamily="2" charset="-122"/>
              </a:rPr>
              <a:t>2.   </a:t>
            </a:r>
            <a:r>
              <a:rPr lang="en-US" altLang="zh-CN" sz="1800">
                <a:solidFill>
                  <a:srgbClr val="C00000"/>
                </a:solidFill>
                <a:ea typeface="宋体" pitchFamily="2" charset="-122"/>
              </a:rPr>
              <a:t>local features </a:t>
            </a:r>
            <a:r>
              <a:rPr lang="en-US" altLang="zh-CN" sz="1800">
                <a:solidFill>
                  <a:schemeClr val="tx1"/>
                </a:solidFill>
                <a:ea typeface="宋体" pitchFamily="2" charset="-122"/>
              </a:rPr>
              <a:t>and </a:t>
            </a:r>
            <a:r>
              <a:rPr lang="en-US" altLang="zh-CN" sz="1800">
                <a:solidFill>
                  <a:srgbClr val="C00000"/>
                </a:solidFill>
                <a:ea typeface="宋体" pitchFamily="2" charset="-122"/>
              </a:rPr>
              <a:t>PER</a:t>
            </a:r>
            <a:r>
              <a:rPr lang="en-US" altLang="zh-CN" sz="1800">
                <a:solidFill>
                  <a:schemeClr val="tx1"/>
                </a:solidFill>
                <a:ea typeface="宋体" pitchFamily="2" charset="-122"/>
              </a:rPr>
              <a:t> related features are more helpful to disambiguate </a:t>
            </a:r>
            <a:r>
              <a:rPr lang="en-US" altLang="zh-CN" sz="1800">
                <a:solidFill>
                  <a:srgbClr val="C00000"/>
                </a:solidFill>
                <a:ea typeface="宋体" pitchFamily="2" charset="-122"/>
              </a:rPr>
              <a:t>PER</a:t>
            </a:r>
          </a:p>
          <a:p>
            <a:pPr marL="342900" indent="-342900">
              <a:lnSpc>
                <a:spcPct val="90000"/>
              </a:lnSpc>
              <a:buFontTx/>
              <a:buAutoNum type="arabicPeriod"/>
            </a:pPr>
            <a:endParaRPr lang="en-US" altLang="zh-CN" sz="1800">
              <a:solidFill>
                <a:srgbClr val="C00000"/>
              </a:solidFill>
              <a:ea typeface="宋体" pitchFamily="2" charset="-122"/>
            </a:endParaRPr>
          </a:p>
          <a:p>
            <a:pPr marL="342900" indent="-342900">
              <a:lnSpc>
                <a:spcPct val="90000"/>
              </a:lnSpc>
              <a:buFontTx/>
              <a:buAutoNum type="arabicPeriod"/>
            </a:pPr>
            <a:endParaRPr lang="en-US" altLang="zh-CN" sz="1800">
              <a:solidFill>
                <a:srgbClr val="C00000"/>
              </a:solidFill>
              <a:ea typeface="宋体" pitchFamily="2" charset="-122"/>
            </a:endParaRPr>
          </a:p>
        </p:txBody>
      </p:sp>
      <p:graphicFrame>
        <p:nvGraphicFramePr>
          <p:cNvPr id="43" name="图表 42"/>
          <p:cNvGraphicFramePr>
            <a:graphicFrameLocks/>
          </p:cNvGraphicFramePr>
          <p:nvPr/>
        </p:nvGraphicFramePr>
        <p:xfrm>
          <a:off x="2682642" y="3337561"/>
          <a:ext cx="6583608" cy="2103096"/>
        </p:xfrm>
        <a:graphic>
          <a:graphicData uri="http://schemas.openxmlformats.org/drawingml/2006/chart">
            <c:chart xmlns:c="http://schemas.openxmlformats.org/drawingml/2006/chart" xmlns:r="http://schemas.openxmlformats.org/officeDocument/2006/relationships" r:id="rId3"/>
          </a:graphicData>
        </a:graphic>
      </p:graphicFrame>
      <p:sp>
        <p:nvSpPr>
          <p:cNvPr id="94212" name="TextBox 12"/>
          <p:cNvSpPr txBox="1">
            <a:spLocks noChangeArrowheads="1"/>
          </p:cNvSpPr>
          <p:nvPr/>
        </p:nvSpPr>
        <p:spPr bwMode="auto">
          <a:xfrm rot="-5400000">
            <a:off x="1877219" y="4385469"/>
            <a:ext cx="1552575" cy="369887"/>
          </a:xfrm>
          <a:prstGeom prst="rect">
            <a:avLst/>
          </a:prstGeom>
          <a:noFill/>
          <a:ln w="9525">
            <a:noFill/>
            <a:miter lim="800000"/>
            <a:headEnd/>
            <a:tailEnd/>
          </a:ln>
        </p:spPr>
        <p:txBody>
          <a:bodyPr>
            <a:spAutoFit/>
          </a:bodyPr>
          <a:lstStyle/>
          <a:p>
            <a:pPr>
              <a:lnSpc>
                <a:spcPct val="90000"/>
              </a:lnSpc>
            </a:pPr>
            <a:r>
              <a:rPr lang="en-US" altLang="zh-CN" sz="2000">
                <a:ea typeface="宋体" pitchFamily="2" charset="-122"/>
              </a:rPr>
              <a:t>F-measure</a:t>
            </a:r>
            <a:endParaRPr lang="zh-CN" altLang="en-US" sz="2000">
              <a:ea typeface="宋体" pitchFamily="2" charset="-122"/>
            </a:endParaRPr>
          </a:p>
        </p:txBody>
      </p:sp>
      <p:graphicFrame>
        <p:nvGraphicFramePr>
          <p:cNvPr id="47" name="图表 46"/>
          <p:cNvGraphicFramePr/>
          <p:nvPr/>
        </p:nvGraphicFramePr>
        <p:xfrm>
          <a:off x="-38831" y="3758490"/>
          <a:ext cx="3108925" cy="1920219"/>
        </p:xfrm>
        <a:graphic>
          <a:graphicData uri="http://schemas.openxmlformats.org/drawingml/2006/chart">
            <c:chart xmlns:c="http://schemas.openxmlformats.org/drawingml/2006/chart" xmlns:r="http://schemas.openxmlformats.org/officeDocument/2006/relationships" r:id="rId4"/>
          </a:graphicData>
        </a:graphic>
      </p:graphicFrame>
      <p:grpSp>
        <p:nvGrpSpPr>
          <p:cNvPr id="94214" name="组合 47"/>
          <p:cNvGrpSpPr>
            <a:grpSpLocks/>
          </p:cNvGrpSpPr>
          <p:nvPr/>
        </p:nvGrpSpPr>
        <p:grpSpPr bwMode="auto">
          <a:xfrm>
            <a:off x="3290888" y="3521075"/>
            <a:ext cx="4938712" cy="1006475"/>
            <a:chOff x="2193925" y="1782763"/>
            <a:chExt cx="4938713" cy="1006475"/>
          </a:xfrm>
        </p:grpSpPr>
        <p:cxnSp>
          <p:nvCxnSpPr>
            <p:cNvPr id="94218" name="直接箭头连接符 6"/>
            <p:cNvCxnSpPr>
              <a:cxnSpLocks noChangeShapeType="1"/>
            </p:cNvCxnSpPr>
            <p:nvPr/>
          </p:nvCxnSpPr>
          <p:spPr bwMode="auto">
            <a:xfrm flipV="1">
              <a:off x="2468563" y="2239963"/>
              <a:ext cx="366712" cy="274637"/>
            </a:xfrm>
            <a:prstGeom prst="straightConnector1">
              <a:avLst/>
            </a:prstGeom>
            <a:noFill/>
            <a:ln w="9525" algn="ctr">
              <a:solidFill>
                <a:srgbClr val="00B050"/>
              </a:solidFill>
              <a:round/>
              <a:headEnd/>
              <a:tailEnd type="arrow" w="med" len="med"/>
            </a:ln>
          </p:spPr>
        </p:cxnSp>
        <p:sp>
          <p:nvSpPr>
            <p:cNvPr id="94219" name="TextBox 7"/>
            <p:cNvSpPr txBox="1">
              <a:spLocks noChangeArrowheads="1"/>
            </p:cNvSpPr>
            <p:nvPr/>
          </p:nvSpPr>
          <p:spPr bwMode="auto">
            <a:xfrm>
              <a:off x="2193925" y="1874838"/>
              <a:ext cx="828675" cy="396875"/>
            </a:xfrm>
            <a:prstGeom prst="rect">
              <a:avLst/>
            </a:prstGeom>
            <a:noFill/>
            <a:ln w="9525">
              <a:noFill/>
              <a:miter lim="800000"/>
              <a:headEnd/>
              <a:tailEnd/>
            </a:ln>
          </p:spPr>
          <p:txBody>
            <a:bodyPr wrap="none">
              <a:spAutoFit/>
            </a:bodyPr>
            <a:lstStyle/>
            <a:p>
              <a:pPr>
                <a:lnSpc>
                  <a:spcPct val="90000"/>
                </a:lnSpc>
              </a:pPr>
              <a:r>
                <a:rPr lang="en-US" altLang="zh-CN">
                  <a:solidFill>
                    <a:srgbClr val="00B050"/>
                  </a:solidFill>
                  <a:ea typeface="宋体" pitchFamily="2" charset="-122"/>
                </a:rPr>
                <a:t>4.4%</a:t>
              </a:r>
              <a:endParaRPr lang="zh-CN" altLang="en-US">
                <a:solidFill>
                  <a:srgbClr val="00B050"/>
                </a:solidFill>
                <a:ea typeface="宋体" pitchFamily="2" charset="-122"/>
              </a:endParaRPr>
            </a:p>
          </p:txBody>
        </p:sp>
        <p:cxnSp>
          <p:nvCxnSpPr>
            <p:cNvPr id="94220" name="直接箭头连接符 9"/>
            <p:cNvCxnSpPr>
              <a:cxnSpLocks noChangeShapeType="1"/>
            </p:cNvCxnSpPr>
            <p:nvPr/>
          </p:nvCxnSpPr>
          <p:spPr bwMode="auto">
            <a:xfrm flipV="1">
              <a:off x="2925763" y="2057400"/>
              <a:ext cx="366712" cy="274638"/>
            </a:xfrm>
            <a:prstGeom prst="straightConnector1">
              <a:avLst/>
            </a:prstGeom>
            <a:noFill/>
            <a:ln w="9525" algn="ctr">
              <a:solidFill>
                <a:srgbClr val="00B050"/>
              </a:solidFill>
              <a:round/>
              <a:headEnd/>
              <a:tailEnd type="arrow" w="med" len="med"/>
            </a:ln>
          </p:spPr>
        </p:cxnSp>
        <p:sp>
          <p:nvSpPr>
            <p:cNvPr id="94221" name="TextBox 10"/>
            <p:cNvSpPr txBox="1">
              <a:spLocks noChangeArrowheads="1"/>
            </p:cNvSpPr>
            <p:nvPr/>
          </p:nvSpPr>
          <p:spPr bwMode="auto">
            <a:xfrm>
              <a:off x="2925763" y="1782763"/>
              <a:ext cx="827087" cy="396875"/>
            </a:xfrm>
            <a:prstGeom prst="rect">
              <a:avLst/>
            </a:prstGeom>
            <a:noFill/>
            <a:ln w="9525">
              <a:noFill/>
              <a:miter lim="800000"/>
              <a:headEnd/>
              <a:tailEnd/>
            </a:ln>
          </p:spPr>
          <p:txBody>
            <a:bodyPr wrap="none">
              <a:spAutoFit/>
            </a:bodyPr>
            <a:lstStyle/>
            <a:p>
              <a:pPr>
                <a:lnSpc>
                  <a:spcPct val="90000"/>
                </a:lnSpc>
              </a:pPr>
              <a:r>
                <a:rPr lang="en-US" altLang="zh-CN">
                  <a:solidFill>
                    <a:srgbClr val="00B050"/>
                  </a:solidFill>
                  <a:ea typeface="宋体" pitchFamily="2" charset="-122"/>
                </a:rPr>
                <a:t>0.5%</a:t>
              </a:r>
              <a:endParaRPr lang="zh-CN" altLang="en-US">
                <a:solidFill>
                  <a:srgbClr val="00B050"/>
                </a:solidFill>
                <a:ea typeface="宋体" pitchFamily="2" charset="-122"/>
              </a:endParaRPr>
            </a:p>
          </p:txBody>
        </p:sp>
        <p:cxnSp>
          <p:nvCxnSpPr>
            <p:cNvPr id="94222" name="直接箭头连接符 11"/>
            <p:cNvCxnSpPr>
              <a:cxnSpLocks noChangeShapeType="1"/>
            </p:cNvCxnSpPr>
            <p:nvPr/>
          </p:nvCxnSpPr>
          <p:spPr bwMode="auto">
            <a:xfrm flipV="1">
              <a:off x="3835400" y="2514600"/>
              <a:ext cx="366713" cy="274638"/>
            </a:xfrm>
            <a:prstGeom prst="straightConnector1">
              <a:avLst/>
            </a:prstGeom>
            <a:noFill/>
            <a:ln w="9525" algn="ctr">
              <a:solidFill>
                <a:srgbClr val="00B050"/>
              </a:solidFill>
              <a:round/>
              <a:headEnd/>
              <a:tailEnd type="arrow" w="med" len="med"/>
            </a:ln>
          </p:spPr>
        </p:cxnSp>
        <p:sp>
          <p:nvSpPr>
            <p:cNvPr id="94223" name="TextBox 12"/>
            <p:cNvSpPr txBox="1">
              <a:spLocks noChangeArrowheads="1"/>
            </p:cNvSpPr>
            <p:nvPr/>
          </p:nvSpPr>
          <p:spPr bwMode="auto">
            <a:xfrm>
              <a:off x="3835400" y="2239963"/>
              <a:ext cx="828675" cy="396875"/>
            </a:xfrm>
            <a:prstGeom prst="rect">
              <a:avLst/>
            </a:prstGeom>
            <a:noFill/>
            <a:ln w="9525">
              <a:noFill/>
              <a:miter lim="800000"/>
              <a:headEnd/>
              <a:tailEnd/>
            </a:ln>
          </p:spPr>
          <p:txBody>
            <a:bodyPr wrap="none">
              <a:spAutoFit/>
            </a:bodyPr>
            <a:lstStyle/>
            <a:p>
              <a:pPr>
                <a:lnSpc>
                  <a:spcPct val="90000"/>
                </a:lnSpc>
              </a:pPr>
              <a:r>
                <a:rPr lang="en-US" altLang="zh-CN">
                  <a:solidFill>
                    <a:srgbClr val="00B050"/>
                  </a:solidFill>
                  <a:ea typeface="宋体" pitchFamily="2" charset="-122"/>
                </a:rPr>
                <a:t>9.1%</a:t>
              </a:r>
              <a:endParaRPr lang="zh-CN" altLang="en-US">
                <a:solidFill>
                  <a:srgbClr val="00B050"/>
                </a:solidFill>
                <a:ea typeface="宋体" pitchFamily="2" charset="-122"/>
              </a:endParaRPr>
            </a:p>
          </p:txBody>
        </p:sp>
        <p:cxnSp>
          <p:nvCxnSpPr>
            <p:cNvPr id="94224" name="直接箭头连接符 13"/>
            <p:cNvCxnSpPr>
              <a:cxnSpLocks noChangeShapeType="1"/>
            </p:cNvCxnSpPr>
            <p:nvPr/>
          </p:nvCxnSpPr>
          <p:spPr bwMode="auto">
            <a:xfrm flipV="1">
              <a:off x="6858000" y="1874838"/>
              <a:ext cx="269875" cy="639762"/>
            </a:xfrm>
            <a:prstGeom prst="straightConnector1">
              <a:avLst/>
            </a:prstGeom>
            <a:noFill/>
            <a:ln w="9525" algn="ctr">
              <a:solidFill>
                <a:srgbClr val="00B050"/>
              </a:solidFill>
              <a:round/>
              <a:headEnd/>
              <a:tailEnd type="arrow" w="med" len="med"/>
            </a:ln>
          </p:spPr>
        </p:cxnSp>
        <p:sp>
          <p:nvSpPr>
            <p:cNvPr id="94225" name="TextBox 14"/>
            <p:cNvSpPr txBox="1">
              <a:spLocks noChangeArrowheads="1"/>
            </p:cNvSpPr>
            <p:nvPr/>
          </p:nvSpPr>
          <p:spPr bwMode="auto">
            <a:xfrm>
              <a:off x="6148388" y="1782763"/>
              <a:ext cx="984250" cy="396875"/>
            </a:xfrm>
            <a:prstGeom prst="rect">
              <a:avLst/>
            </a:prstGeom>
            <a:noFill/>
            <a:ln w="9525">
              <a:noFill/>
              <a:miter lim="800000"/>
              <a:headEnd/>
              <a:tailEnd/>
            </a:ln>
          </p:spPr>
          <p:txBody>
            <a:bodyPr wrap="none">
              <a:spAutoFit/>
            </a:bodyPr>
            <a:lstStyle/>
            <a:p>
              <a:pPr>
                <a:lnSpc>
                  <a:spcPct val="90000"/>
                </a:lnSpc>
              </a:pPr>
              <a:r>
                <a:rPr lang="en-US" altLang="zh-CN">
                  <a:solidFill>
                    <a:srgbClr val="00B050"/>
                  </a:solidFill>
                  <a:ea typeface="宋体" pitchFamily="2" charset="-122"/>
                </a:rPr>
                <a:t>19.3%</a:t>
              </a:r>
              <a:endParaRPr lang="zh-CN" altLang="en-US">
                <a:solidFill>
                  <a:srgbClr val="00B050"/>
                </a:solidFill>
                <a:ea typeface="宋体" pitchFamily="2" charset="-122"/>
              </a:endParaRPr>
            </a:p>
          </p:txBody>
        </p:sp>
      </p:grpSp>
      <p:sp>
        <p:nvSpPr>
          <p:cNvPr id="94215" name="TextBox 56"/>
          <p:cNvSpPr txBox="1">
            <a:spLocks noChangeArrowheads="1"/>
          </p:cNvSpPr>
          <p:nvPr/>
        </p:nvSpPr>
        <p:spPr bwMode="auto">
          <a:xfrm>
            <a:off x="3471863" y="5257800"/>
            <a:ext cx="2379662" cy="396875"/>
          </a:xfrm>
          <a:prstGeom prst="rect">
            <a:avLst/>
          </a:prstGeom>
          <a:noFill/>
          <a:ln w="9525">
            <a:noFill/>
            <a:miter lim="800000"/>
            <a:headEnd/>
            <a:tailEnd/>
          </a:ln>
        </p:spPr>
        <p:txBody>
          <a:bodyPr wrap="none">
            <a:spAutoFit/>
          </a:bodyPr>
          <a:lstStyle/>
          <a:p>
            <a:pPr>
              <a:lnSpc>
                <a:spcPct val="90000"/>
              </a:lnSpc>
            </a:pPr>
            <a:r>
              <a:rPr lang="en-US" altLang="zh-CN">
                <a:solidFill>
                  <a:srgbClr val="C00000"/>
                </a:solidFill>
                <a:ea typeface="宋体" pitchFamily="2" charset="-122"/>
              </a:rPr>
              <a:t>KBP2009 dataset</a:t>
            </a:r>
            <a:endParaRPr lang="zh-CN" altLang="en-US">
              <a:solidFill>
                <a:srgbClr val="C00000"/>
              </a:solidFill>
              <a:ea typeface="宋体" pitchFamily="2" charset="-122"/>
            </a:endParaRPr>
          </a:p>
        </p:txBody>
      </p:sp>
      <p:sp>
        <p:nvSpPr>
          <p:cNvPr id="94216" name="TextBox 2"/>
          <p:cNvSpPr txBox="1">
            <a:spLocks noChangeArrowheads="1"/>
          </p:cNvSpPr>
          <p:nvPr/>
        </p:nvSpPr>
        <p:spPr bwMode="auto">
          <a:xfrm>
            <a:off x="95250" y="5680075"/>
            <a:ext cx="7532688" cy="839788"/>
          </a:xfrm>
          <a:prstGeom prst="rect">
            <a:avLst/>
          </a:prstGeom>
          <a:noFill/>
          <a:ln w="9525">
            <a:noFill/>
            <a:miter lim="800000"/>
            <a:headEnd/>
            <a:tailEnd/>
          </a:ln>
        </p:spPr>
        <p:txBody>
          <a:bodyPr wrap="none">
            <a:spAutoFit/>
          </a:bodyPr>
          <a:lstStyle/>
          <a:p>
            <a:pPr>
              <a:lnSpc>
                <a:spcPct val="90000"/>
              </a:lnSpc>
            </a:pPr>
            <a:r>
              <a:rPr lang="en-US" altLang="zh-CN" sz="1800">
                <a:solidFill>
                  <a:schemeClr val="tx1"/>
                </a:solidFill>
                <a:ea typeface="宋体" pitchFamily="2" charset="-122"/>
              </a:rPr>
              <a:t>3. </a:t>
            </a:r>
            <a:r>
              <a:rPr lang="en-US" altLang="zh-CN" sz="1800">
                <a:solidFill>
                  <a:srgbClr val="C00000"/>
                </a:solidFill>
                <a:ea typeface="宋体" pitchFamily="2" charset="-122"/>
              </a:rPr>
              <a:t>separate models </a:t>
            </a:r>
            <a:r>
              <a:rPr lang="en-US" altLang="zh-CN" sz="1800">
                <a:solidFill>
                  <a:schemeClr val="tx1"/>
                </a:solidFill>
                <a:ea typeface="宋体" pitchFamily="2" charset="-122"/>
              </a:rPr>
              <a:t>can perform better than </a:t>
            </a:r>
            <a:r>
              <a:rPr lang="en-US" altLang="zh-CN" sz="1800">
                <a:solidFill>
                  <a:srgbClr val="C00000"/>
                </a:solidFill>
                <a:ea typeface="宋体" pitchFamily="2" charset="-122"/>
              </a:rPr>
              <a:t>single model </a:t>
            </a:r>
            <a:r>
              <a:rPr lang="en-US" altLang="zh-CN" sz="1800">
                <a:solidFill>
                  <a:schemeClr val="tx1"/>
                </a:solidFill>
                <a:ea typeface="宋体" pitchFamily="2" charset="-122"/>
              </a:rPr>
              <a:t>for mixed types</a:t>
            </a:r>
          </a:p>
          <a:p>
            <a:pPr>
              <a:lnSpc>
                <a:spcPct val="90000"/>
              </a:lnSpc>
            </a:pPr>
            <a:r>
              <a:rPr lang="en-US" altLang="zh-CN" sz="1800">
                <a:solidFill>
                  <a:schemeClr val="tx1"/>
                </a:solidFill>
                <a:ea typeface="宋体" pitchFamily="2" charset="-122"/>
              </a:rPr>
              <a:t>4. The single model is biased to </a:t>
            </a:r>
            <a:r>
              <a:rPr lang="en-US" altLang="zh-CN" sz="1800">
                <a:solidFill>
                  <a:srgbClr val="C00000"/>
                </a:solidFill>
                <a:ea typeface="宋体" pitchFamily="2" charset="-122"/>
              </a:rPr>
              <a:t>ORG</a:t>
            </a:r>
            <a:r>
              <a:rPr lang="en-US" altLang="zh-CN" sz="1800">
                <a:solidFill>
                  <a:schemeClr val="tx1"/>
                </a:solidFill>
                <a:ea typeface="宋体" pitchFamily="2" charset="-122"/>
              </a:rPr>
              <a:t> due to its dominance in data</a:t>
            </a:r>
          </a:p>
          <a:p>
            <a:pPr>
              <a:lnSpc>
                <a:spcPct val="90000"/>
              </a:lnSpc>
            </a:pPr>
            <a:r>
              <a:rPr lang="en-US" altLang="zh-CN" sz="1800">
                <a:solidFill>
                  <a:schemeClr val="tx1"/>
                </a:solidFill>
                <a:ea typeface="宋体" pitchFamily="2" charset="-122"/>
              </a:rPr>
              <a:t>5. From the scores, </a:t>
            </a:r>
            <a:r>
              <a:rPr lang="en-US" altLang="zh-CN" sz="1800">
                <a:solidFill>
                  <a:srgbClr val="C00000"/>
                </a:solidFill>
                <a:ea typeface="宋体" pitchFamily="2" charset="-122"/>
              </a:rPr>
              <a:t>GPE</a:t>
            </a:r>
            <a:r>
              <a:rPr lang="en-US" altLang="zh-CN" sz="1800">
                <a:solidFill>
                  <a:schemeClr val="tx1"/>
                </a:solidFill>
                <a:ea typeface="宋体" pitchFamily="2" charset="-122"/>
              </a:rPr>
              <a:t> is easier than </a:t>
            </a:r>
            <a:r>
              <a:rPr lang="en-US" altLang="zh-CN" sz="1800">
                <a:solidFill>
                  <a:srgbClr val="C00000"/>
                </a:solidFill>
                <a:ea typeface="宋体" pitchFamily="2" charset="-122"/>
              </a:rPr>
              <a:t>ORG</a:t>
            </a:r>
            <a:r>
              <a:rPr lang="en-US" altLang="zh-CN" sz="1800">
                <a:solidFill>
                  <a:schemeClr val="tx1"/>
                </a:solidFill>
                <a:ea typeface="宋体" pitchFamily="2" charset="-122"/>
              </a:rPr>
              <a:t> and then </a:t>
            </a:r>
            <a:r>
              <a:rPr lang="en-US" altLang="zh-CN" sz="1800">
                <a:solidFill>
                  <a:srgbClr val="C00000"/>
                </a:solidFill>
                <a:ea typeface="宋体" pitchFamily="2" charset="-122"/>
              </a:rPr>
              <a:t>PER</a:t>
            </a:r>
          </a:p>
        </p:txBody>
      </p:sp>
      <p:sp>
        <p:nvSpPr>
          <p:cNvPr id="94217" name="Rectangle 2"/>
          <p:cNvSpPr txBox="1">
            <a:spLocks noChangeArrowheads="1"/>
          </p:cNvSpPr>
          <p:nvPr/>
        </p:nvSpPr>
        <p:spPr bwMode="auto">
          <a:xfrm>
            <a:off x="0" y="0"/>
            <a:ext cx="9144000" cy="914400"/>
          </a:xfrm>
          <a:prstGeom prst="rect">
            <a:avLst/>
          </a:prstGeom>
          <a:noFill/>
          <a:ln w="9525">
            <a:noFill/>
            <a:miter lim="800000"/>
            <a:headEnd/>
            <a:tailEnd/>
          </a:ln>
        </p:spPr>
        <p:txBody>
          <a:bodyPr/>
          <a:lstStyle/>
          <a:p>
            <a:pPr>
              <a:lnSpc>
                <a:spcPct val="90000"/>
              </a:lnSpc>
            </a:pPr>
            <a:r>
              <a:rPr lang="en-US" altLang="zh-CN" sz="3000">
                <a:solidFill>
                  <a:schemeClr val="accent1"/>
                </a:solidFill>
                <a:ea typeface="宋体" pitchFamily="2" charset="-122"/>
              </a:rPr>
              <a:t>Name Disambiguation Problem</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灯片编号占位符 3"/>
          <p:cNvSpPr txBox="1">
            <a:spLocks noGrp="1"/>
          </p:cNvSpPr>
          <p:nvPr/>
        </p:nvSpPr>
        <p:spPr bwMode="black">
          <a:xfrm>
            <a:off x="182563" y="6537325"/>
            <a:ext cx="366712" cy="184150"/>
          </a:xfrm>
          <a:prstGeom prst="rect">
            <a:avLst/>
          </a:prstGeom>
          <a:noFill/>
          <a:ln w="9525">
            <a:noFill/>
            <a:miter lim="800000"/>
            <a:headEnd/>
            <a:tailEnd/>
          </a:ln>
        </p:spPr>
        <p:txBody>
          <a:bodyPr lIns="92075" tIns="46038" rIns="92075" bIns="46038"/>
          <a:lstStyle/>
          <a:p>
            <a:fld id="{B0CBDF52-9FAA-4ECE-8FB3-C2D3D86BB797}" type="slidenum">
              <a:rPr lang="en-US" altLang="zh-CN" sz="800">
                <a:solidFill>
                  <a:schemeClr val="tx1"/>
                </a:solidFill>
                <a:ea typeface="宋体" pitchFamily="2" charset="-122"/>
              </a:rPr>
              <a:pPr/>
              <a:t>24</a:t>
            </a:fld>
            <a:endParaRPr lang="en-US" altLang="zh-CN" sz="800">
              <a:solidFill>
                <a:schemeClr val="tx1"/>
              </a:solidFill>
              <a:ea typeface="宋体" pitchFamily="2" charset="-122"/>
            </a:endParaRPr>
          </a:p>
        </p:txBody>
      </p:sp>
      <p:sp>
        <p:nvSpPr>
          <p:cNvPr id="32771" name="Rectangle 2"/>
          <p:cNvSpPr txBox="1">
            <a:spLocks noChangeArrowheads="1"/>
          </p:cNvSpPr>
          <p:nvPr/>
        </p:nvSpPr>
        <p:spPr bwMode="auto">
          <a:xfrm>
            <a:off x="0" y="0"/>
            <a:ext cx="9144000" cy="914400"/>
          </a:xfrm>
          <a:prstGeom prst="rect">
            <a:avLst/>
          </a:prstGeom>
          <a:noFill/>
          <a:ln w="9525">
            <a:noFill/>
            <a:miter lim="800000"/>
            <a:headEnd/>
            <a:tailEnd/>
          </a:ln>
        </p:spPr>
        <p:txBody>
          <a:bodyPr/>
          <a:lstStyle/>
          <a:p>
            <a:pPr>
              <a:lnSpc>
                <a:spcPct val="90000"/>
              </a:lnSpc>
            </a:pPr>
            <a:r>
              <a:rPr lang="en-US" altLang="zh-CN" sz="3000">
                <a:solidFill>
                  <a:schemeClr val="accent1"/>
                </a:solidFill>
                <a:ea typeface="宋体" pitchFamily="2" charset="-122"/>
              </a:rPr>
              <a:t>Discussions of Query Selection: Variety</a:t>
            </a:r>
          </a:p>
        </p:txBody>
      </p:sp>
      <p:sp>
        <p:nvSpPr>
          <p:cNvPr id="32772" name="TextBox 6"/>
          <p:cNvSpPr txBox="1">
            <a:spLocks noChangeArrowheads="1"/>
          </p:cNvSpPr>
          <p:nvPr/>
        </p:nvSpPr>
        <p:spPr bwMode="auto">
          <a:xfrm>
            <a:off x="119063" y="714375"/>
            <a:ext cx="9024937" cy="400050"/>
          </a:xfrm>
          <a:prstGeom prst="rect">
            <a:avLst/>
          </a:prstGeom>
          <a:noFill/>
          <a:ln w="9525">
            <a:noFill/>
            <a:miter lim="800000"/>
            <a:headEnd/>
            <a:tailEnd/>
          </a:ln>
        </p:spPr>
        <p:txBody>
          <a:bodyPr wrap="none">
            <a:spAutoFit/>
          </a:bodyPr>
          <a:lstStyle/>
          <a:p>
            <a:r>
              <a:rPr lang="en-US" altLang="zh-CN" sz="2000">
                <a:solidFill>
                  <a:schemeClr val="tx1"/>
                </a:solidFill>
                <a:ea typeface="宋体" pitchFamily="2" charset="-122"/>
              </a:rPr>
              <a:t>various: an entity (cluster) is various if it has more than one name (class label)</a:t>
            </a:r>
            <a:endParaRPr lang="zh-CN" altLang="en-US" sz="2000">
              <a:solidFill>
                <a:schemeClr val="tx1"/>
              </a:solidFill>
              <a:ea typeface="宋体" pitchFamily="2" charset="-122"/>
            </a:endParaRPr>
          </a:p>
        </p:txBody>
      </p:sp>
      <p:sp>
        <p:nvSpPr>
          <p:cNvPr id="10" name="内容占位符 2"/>
          <p:cNvSpPr txBox="1">
            <a:spLocks/>
          </p:cNvSpPr>
          <p:nvPr/>
        </p:nvSpPr>
        <p:spPr bwMode="auto">
          <a:xfrm>
            <a:off x="-38100" y="1709738"/>
            <a:ext cx="9361488" cy="4481512"/>
          </a:xfrm>
          <a:prstGeom prst="rect">
            <a:avLst/>
          </a:prstGeom>
          <a:noFill/>
          <a:ln w="9525">
            <a:noFill/>
            <a:miter lim="800000"/>
            <a:headEnd/>
            <a:tailEnd/>
          </a:ln>
        </p:spPr>
        <p:txBody>
          <a:bodyPr/>
          <a:lstStyle/>
          <a:p>
            <a:pPr marL="173038" indent="-173038">
              <a:spcBef>
                <a:spcPts val="500"/>
              </a:spcBef>
              <a:buClr>
                <a:srgbClr val="00B050"/>
              </a:buClr>
              <a:buFont typeface="Wingdings" pitchFamily="2" charset="2"/>
              <a:buChar char="§"/>
              <a:defRPr/>
            </a:pPr>
            <a:r>
              <a:rPr lang="en-US" altLang="zh-CN" sz="2400" dirty="0">
                <a:solidFill>
                  <a:srgbClr val="00B050"/>
                </a:solidFill>
                <a:ea typeface="宋体" pitchFamily="2" charset="-122"/>
              </a:rPr>
              <a:t>Major sources of variety:</a:t>
            </a:r>
            <a:endParaRPr lang="en-US" altLang="zh-CN" dirty="0">
              <a:solidFill>
                <a:srgbClr val="00B050"/>
              </a:solidFill>
              <a:ea typeface="宋体" pitchFamily="2" charset="-122"/>
            </a:endParaRPr>
          </a:p>
          <a:p>
            <a:pPr marL="630238" lvl="1" indent="-173038">
              <a:spcBef>
                <a:spcPts val="500"/>
              </a:spcBef>
              <a:buClr>
                <a:srgbClr val="00B050"/>
              </a:buClr>
              <a:buFont typeface="Wingdings" pitchFamily="2" charset="2"/>
              <a:buChar char="§"/>
              <a:defRPr/>
            </a:pPr>
            <a:r>
              <a:rPr lang="en-US" altLang="zh-CN" sz="2400" dirty="0">
                <a:solidFill>
                  <a:schemeClr val="tx1"/>
                </a:solidFill>
                <a:ea typeface="宋体" pitchFamily="2" charset="-122"/>
              </a:rPr>
              <a:t>Person name: </a:t>
            </a:r>
            <a:r>
              <a:rPr lang="en-US" altLang="zh-CN" sz="2000" dirty="0">
                <a:solidFill>
                  <a:schemeClr val="tx1"/>
                </a:solidFill>
                <a:ea typeface="宋体" pitchFamily="2" charset="-122"/>
              </a:rPr>
              <a:t>using full name, birth name, nickname, last name, etc.</a:t>
            </a:r>
          </a:p>
          <a:p>
            <a:pPr marL="630238" lvl="1" indent="-173038">
              <a:spcBef>
                <a:spcPts val="500"/>
              </a:spcBef>
              <a:buClr>
                <a:srgbClr val="00B050"/>
              </a:buClr>
              <a:buFont typeface="Wingdings" pitchFamily="2" charset="2"/>
              <a:buChar char="§"/>
              <a:defRPr/>
            </a:pPr>
            <a:endParaRPr lang="en-US" altLang="zh-CN" sz="2000" dirty="0">
              <a:solidFill>
                <a:schemeClr val="tx1"/>
              </a:solidFill>
              <a:ea typeface="宋体" pitchFamily="2" charset="-122"/>
            </a:endParaRPr>
          </a:p>
          <a:p>
            <a:pPr marL="630238" lvl="1" indent="-173038">
              <a:spcBef>
                <a:spcPts val="500"/>
              </a:spcBef>
              <a:buClr>
                <a:srgbClr val="00B050"/>
              </a:buClr>
              <a:buFont typeface="Wingdings" pitchFamily="2" charset="2"/>
              <a:buChar char="§"/>
              <a:defRPr/>
            </a:pPr>
            <a:endParaRPr lang="en-US" altLang="zh-CN" sz="2000" dirty="0">
              <a:solidFill>
                <a:schemeClr val="tx1"/>
              </a:solidFill>
              <a:ea typeface="宋体" pitchFamily="2" charset="-122"/>
            </a:endParaRPr>
          </a:p>
          <a:p>
            <a:pPr marL="630238" lvl="1" indent="-173038">
              <a:spcBef>
                <a:spcPts val="500"/>
              </a:spcBef>
              <a:buClr>
                <a:srgbClr val="00B050"/>
              </a:buClr>
              <a:buFont typeface="Wingdings" pitchFamily="2" charset="2"/>
              <a:buChar char="§"/>
              <a:defRPr/>
            </a:pPr>
            <a:endParaRPr lang="en-US" altLang="zh-CN" sz="2000" dirty="0">
              <a:solidFill>
                <a:schemeClr val="tx1"/>
              </a:solidFill>
              <a:ea typeface="宋体" pitchFamily="2" charset="-122"/>
            </a:endParaRPr>
          </a:p>
          <a:p>
            <a:pPr marL="630238" lvl="1" indent="-173038">
              <a:spcBef>
                <a:spcPts val="500"/>
              </a:spcBef>
              <a:buClr>
                <a:srgbClr val="00B050"/>
              </a:buClr>
              <a:buFont typeface="Wingdings" pitchFamily="2" charset="2"/>
              <a:buChar char="§"/>
              <a:defRPr/>
            </a:pPr>
            <a:r>
              <a:rPr lang="en-US" altLang="zh-CN" sz="2000" dirty="0">
                <a:solidFill>
                  <a:schemeClr val="tx1"/>
                </a:solidFill>
                <a:ea typeface="宋体" pitchFamily="2" charset="-122"/>
              </a:rPr>
              <a:t>Organization name: using acronym, full name, nickname</a:t>
            </a:r>
          </a:p>
          <a:p>
            <a:pPr marL="630238" lvl="1" indent="-173038">
              <a:spcBef>
                <a:spcPts val="500"/>
              </a:spcBef>
              <a:buClr>
                <a:srgbClr val="00B050"/>
              </a:buClr>
              <a:buFont typeface="Wingdings" pitchFamily="2" charset="2"/>
              <a:buChar char="§"/>
              <a:defRPr/>
            </a:pPr>
            <a:endParaRPr lang="en-US" altLang="zh-CN" sz="2000" dirty="0">
              <a:solidFill>
                <a:schemeClr val="tx1"/>
              </a:solidFill>
              <a:ea typeface="宋体" pitchFamily="2" charset="-122"/>
            </a:endParaRPr>
          </a:p>
          <a:p>
            <a:pPr lvl="1">
              <a:spcBef>
                <a:spcPts val="500"/>
              </a:spcBef>
              <a:buClr>
                <a:srgbClr val="00B050"/>
              </a:buClr>
              <a:defRPr/>
            </a:pPr>
            <a:endParaRPr lang="en-US" altLang="zh-CN" sz="2000" dirty="0">
              <a:solidFill>
                <a:schemeClr val="tx1"/>
              </a:solidFill>
              <a:ea typeface="宋体" pitchFamily="2" charset="-122"/>
            </a:endParaRPr>
          </a:p>
          <a:p>
            <a:pPr lvl="1">
              <a:spcBef>
                <a:spcPts val="500"/>
              </a:spcBef>
              <a:buClr>
                <a:srgbClr val="00B050"/>
              </a:buClr>
              <a:defRPr/>
            </a:pPr>
            <a:endParaRPr lang="en-US" altLang="zh-CN" sz="2000" dirty="0">
              <a:solidFill>
                <a:schemeClr val="tx1"/>
              </a:solidFill>
              <a:ea typeface="宋体" pitchFamily="2" charset="-122"/>
            </a:endParaRPr>
          </a:p>
          <a:p>
            <a:pPr marL="630238" lvl="1" indent="-173038">
              <a:spcBef>
                <a:spcPts val="500"/>
              </a:spcBef>
              <a:buClr>
                <a:srgbClr val="00B050"/>
              </a:buClr>
              <a:buFont typeface="Wingdings" pitchFamily="2" charset="2"/>
              <a:buChar char="§"/>
              <a:defRPr/>
            </a:pPr>
            <a:r>
              <a:rPr lang="en-US" altLang="zh-CN" sz="2000" dirty="0">
                <a:solidFill>
                  <a:schemeClr val="tx1"/>
                </a:solidFill>
                <a:ea typeface="宋体" pitchFamily="2" charset="-122"/>
              </a:rPr>
              <a:t>GPE name: current name, history existing name, names derived from different languages</a:t>
            </a:r>
          </a:p>
          <a:p>
            <a:pPr lvl="1">
              <a:spcBef>
                <a:spcPts val="500"/>
              </a:spcBef>
              <a:buClr>
                <a:srgbClr val="00B050"/>
              </a:buClr>
              <a:defRPr/>
            </a:pPr>
            <a:endParaRPr lang="en-US" altLang="zh-CN" sz="2000" dirty="0">
              <a:solidFill>
                <a:schemeClr val="tx1"/>
              </a:solidFill>
              <a:ea typeface="宋体" pitchFamily="2" charset="-122"/>
            </a:endParaRPr>
          </a:p>
          <a:p>
            <a:pPr marL="630238" lvl="1" indent="-173038">
              <a:spcBef>
                <a:spcPts val="500"/>
              </a:spcBef>
              <a:buClr>
                <a:srgbClr val="00B050"/>
              </a:buClr>
              <a:buFont typeface="Wingdings" pitchFamily="2" charset="2"/>
              <a:buChar char="§"/>
              <a:defRPr/>
            </a:pPr>
            <a:r>
              <a:rPr lang="en-US" altLang="zh-CN" sz="2000" dirty="0">
                <a:solidFill>
                  <a:schemeClr val="tx1"/>
                </a:solidFill>
                <a:ea typeface="宋体" pitchFamily="2" charset="-122"/>
              </a:rPr>
              <a:t>Typos: e.g., </a:t>
            </a:r>
          </a:p>
          <a:p>
            <a:pPr marL="630238" lvl="1" indent="-173038">
              <a:spcBef>
                <a:spcPts val="500"/>
              </a:spcBef>
              <a:buClr>
                <a:srgbClr val="00B050"/>
              </a:buClr>
              <a:buFont typeface="Wingdings" pitchFamily="2" charset="2"/>
              <a:buChar char="§"/>
              <a:defRPr/>
            </a:pPr>
            <a:endParaRPr lang="en-US" altLang="zh-CN" sz="2000" dirty="0">
              <a:solidFill>
                <a:schemeClr val="tx1"/>
              </a:solidFill>
              <a:ea typeface="宋体" pitchFamily="2" charset="-122"/>
            </a:endParaRPr>
          </a:p>
        </p:txBody>
      </p:sp>
      <p:sp>
        <p:nvSpPr>
          <p:cNvPr id="2" name="矩形 1"/>
          <p:cNvSpPr/>
          <p:nvPr/>
        </p:nvSpPr>
        <p:spPr>
          <a:xfrm>
            <a:off x="2206625" y="6443663"/>
            <a:ext cx="3776663" cy="368300"/>
          </a:xfrm>
          <a:prstGeom prst="rect">
            <a:avLst/>
          </a:prstGeom>
        </p:spPr>
        <p:txBody>
          <a:bodyPr wrap="none">
            <a:spAutoFit/>
          </a:bodyPr>
          <a:lstStyle/>
          <a:p>
            <a:pPr>
              <a:defRPr/>
            </a:pPr>
            <a:r>
              <a:rPr lang="en-US" altLang="zh-CN" sz="1800" dirty="0">
                <a:solidFill>
                  <a:schemeClr val="accent5">
                    <a:lumMod val="50000"/>
                  </a:schemeClr>
                </a:solidFill>
                <a:latin typeface="Arial" pitchFamily="34" charset="0"/>
                <a:ea typeface="宋体" pitchFamily="2" charset="-122"/>
              </a:rPr>
              <a:t>Angela Merkel, Angel Merkel (typo)</a:t>
            </a:r>
            <a:endParaRPr lang="zh-CN" altLang="en-US" sz="1800" dirty="0">
              <a:solidFill>
                <a:schemeClr val="accent5">
                  <a:lumMod val="50000"/>
                </a:schemeClr>
              </a:solidFill>
              <a:latin typeface="Arial" pitchFamily="34" charset="0"/>
              <a:ea typeface="宋体" pitchFamily="2" charset="-122"/>
            </a:endParaRPr>
          </a:p>
        </p:txBody>
      </p:sp>
      <p:pic>
        <p:nvPicPr>
          <p:cNvPr id="32775" name="Picture 2" descr="File:AM Juli 2010 - 3zu4 cropped.jpg"/>
          <p:cNvPicPr>
            <a:picLocks noChangeAspect="1" noChangeArrowheads="1"/>
          </p:cNvPicPr>
          <p:nvPr/>
        </p:nvPicPr>
        <p:blipFill>
          <a:blip r:embed="rId2"/>
          <a:srcRect/>
          <a:stretch>
            <a:fillRect/>
          </a:stretch>
        </p:blipFill>
        <p:spPr bwMode="auto">
          <a:xfrm>
            <a:off x="663575" y="2547938"/>
            <a:ext cx="727075" cy="938212"/>
          </a:xfrm>
          <a:prstGeom prst="rect">
            <a:avLst/>
          </a:prstGeom>
          <a:noFill/>
          <a:ln w="9525">
            <a:noFill/>
            <a:miter lim="800000"/>
            <a:headEnd/>
            <a:tailEnd/>
          </a:ln>
        </p:spPr>
      </p:pic>
      <p:pic>
        <p:nvPicPr>
          <p:cNvPr id="32776" name="Picture 3" descr="File:New York Rangers.svg">
            <a:hlinkClick r:id="rId3"/>
          </p:cNvPr>
          <p:cNvPicPr>
            <a:picLocks noChangeAspect="1" noChangeArrowheads="1"/>
          </p:cNvPicPr>
          <p:nvPr/>
        </p:nvPicPr>
        <p:blipFill>
          <a:blip r:embed="rId4"/>
          <a:srcRect/>
          <a:stretch>
            <a:fillRect/>
          </a:stretch>
        </p:blipFill>
        <p:spPr bwMode="auto">
          <a:xfrm>
            <a:off x="585788" y="4160838"/>
            <a:ext cx="882650" cy="847725"/>
          </a:xfrm>
          <a:prstGeom prst="rect">
            <a:avLst/>
          </a:prstGeom>
          <a:noFill/>
          <a:ln w="9525">
            <a:noFill/>
            <a:miter lim="800000"/>
            <a:headEnd/>
            <a:tailEnd/>
          </a:ln>
        </p:spPr>
      </p:pic>
      <p:sp>
        <p:nvSpPr>
          <p:cNvPr id="11" name="矩形 10"/>
          <p:cNvSpPr/>
          <p:nvPr/>
        </p:nvSpPr>
        <p:spPr>
          <a:xfrm>
            <a:off x="1765300" y="4249738"/>
            <a:ext cx="3711575" cy="369887"/>
          </a:xfrm>
          <a:prstGeom prst="rect">
            <a:avLst/>
          </a:prstGeom>
        </p:spPr>
        <p:txBody>
          <a:bodyPr wrap="none">
            <a:spAutoFit/>
          </a:bodyPr>
          <a:lstStyle/>
          <a:p>
            <a:pPr>
              <a:defRPr/>
            </a:pPr>
            <a:r>
              <a:rPr lang="en-US" altLang="zh-CN" sz="1800" dirty="0">
                <a:solidFill>
                  <a:schemeClr val="accent5">
                    <a:lumMod val="50000"/>
                  </a:schemeClr>
                </a:solidFill>
                <a:latin typeface="Arial" pitchFamily="34" charset="0"/>
                <a:ea typeface="宋体" pitchFamily="2" charset="-122"/>
              </a:rPr>
              <a:t>New York Rangers, NYR, Rangers</a:t>
            </a:r>
            <a:endParaRPr lang="zh-CN" altLang="en-US" sz="1800" dirty="0">
              <a:solidFill>
                <a:schemeClr val="accent5">
                  <a:lumMod val="50000"/>
                </a:schemeClr>
              </a:solidFill>
              <a:latin typeface="Arial" pitchFamily="34" charset="0"/>
              <a:ea typeface="宋体" pitchFamily="2" charset="-122"/>
            </a:endParaRPr>
          </a:p>
        </p:txBody>
      </p:sp>
      <p:sp>
        <p:nvSpPr>
          <p:cNvPr id="12" name="矩形 11"/>
          <p:cNvSpPr/>
          <p:nvPr/>
        </p:nvSpPr>
        <p:spPr>
          <a:xfrm>
            <a:off x="2193925" y="5857875"/>
            <a:ext cx="3802063" cy="369888"/>
          </a:xfrm>
          <a:prstGeom prst="rect">
            <a:avLst/>
          </a:prstGeom>
        </p:spPr>
        <p:txBody>
          <a:bodyPr wrap="none">
            <a:spAutoFit/>
          </a:bodyPr>
          <a:lstStyle/>
          <a:p>
            <a:pPr>
              <a:defRPr/>
            </a:pPr>
            <a:r>
              <a:rPr lang="en-US" altLang="zh-CN" sz="1800" dirty="0">
                <a:solidFill>
                  <a:schemeClr val="accent5">
                    <a:lumMod val="50000"/>
                  </a:schemeClr>
                </a:solidFill>
                <a:latin typeface="Arial" pitchFamily="34" charset="0"/>
                <a:ea typeface="宋体" pitchFamily="2" charset="-122"/>
              </a:rPr>
              <a:t>Ankara, Angora (historically known)</a:t>
            </a:r>
            <a:endParaRPr lang="zh-CN" altLang="en-US" sz="1800" dirty="0">
              <a:solidFill>
                <a:schemeClr val="accent5">
                  <a:lumMod val="50000"/>
                </a:schemeClr>
              </a:solidFill>
              <a:latin typeface="Arial" pitchFamily="34" charset="0"/>
              <a:ea typeface="宋体" pitchFamily="2" charset="-122"/>
            </a:endParaRPr>
          </a:p>
        </p:txBody>
      </p:sp>
      <p:sp>
        <p:nvSpPr>
          <p:cNvPr id="13" name="矩形 12"/>
          <p:cNvSpPr/>
          <p:nvPr/>
        </p:nvSpPr>
        <p:spPr>
          <a:xfrm>
            <a:off x="1706563" y="2809875"/>
            <a:ext cx="7019925" cy="368300"/>
          </a:xfrm>
          <a:prstGeom prst="rect">
            <a:avLst/>
          </a:prstGeom>
        </p:spPr>
        <p:txBody>
          <a:bodyPr wrap="none">
            <a:spAutoFit/>
          </a:bodyPr>
          <a:lstStyle/>
          <a:p>
            <a:pPr>
              <a:defRPr/>
            </a:pPr>
            <a:r>
              <a:rPr lang="en-US" altLang="zh-CN" sz="1800" dirty="0">
                <a:solidFill>
                  <a:schemeClr val="accent5">
                    <a:lumMod val="50000"/>
                  </a:schemeClr>
                </a:solidFill>
                <a:latin typeface="Arial" pitchFamily="34" charset="0"/>
                <a:ea typeface="宋体" pitchFamily="2" charset="-122"/>
              </a:rPr>
              <a:t>Angela Merkel, Maggie Merkel, Angela Dorothea </a:t>
            </a:r>
            <a:r>
              <a:rPr lang="en-US" altLang="zh-CN" sz="1800" dirty="0" err="1">
                <a:solidFill>
                  <a:schemeClr val="accent5">
                    <a:lumMod val="50000"/>
                  </a:schemeClr>
                </a:solidFill>
                <a:latin typeface="Arial" pitchFamily="34" charset="0"/>
                <a:ea typeface="宋体" pitchFamily="2" charset="-122"/>
              </a:rPr>
              <a:t>Kasner</a:t>
            </a:r>
            <a:r>
              <a:rPr lang="en-US" altLang="zh-CN" sz="1800" dirty="0">
                <a:solidFill>
                  <a:schemeClr val="accent5">
                    <a:lumMod val="50000"/>
                  </a:schemeClr>
                </a:solidFill>
                <a:latin typeface="Arial" pitchFamily="34" charset="0"/>
                <a:ea typeface="宋体" pitchFamily="2" charset="-122"/>
              </a:rPr>
              <a:t>, Iron Lady</a:t>
            </a:r>
            <a:endParaRPr lang="zh-CN" altLang="en-US" sz="1800" dirty="0">
              <a:solidFill>
                <a:schemeClr val="accent5">
                  <a:lumMod val="50000"/>
                </a:schemeClr>
              </a:solidFill>
              <a:latin typeface="Arial" pitchFamily="34" charset="0"/>
              <a:ea typeface="宋体" pitchFamily="2" charset="-122"/>
            </a:endParaRPr>
          </a:p>
        </p:txBody>
      </p:sp>
      <p:sp>
        <p:nvSpPr>
          <p:cNvPr id="14" name="内容占位符 2"/>
          <p:cNvSpPr txBox="1">
            <a:spLocks noRot="1" noChangeAspect="1" noMove="1" noResize="1" noEditPoints="1" noAdjustHandles="1" noChangeArrowheads="1" noChangeShapeType="1" noTextEdit="1"/>
          </p:cNvSpPr>
          <p:nvPr/>
        </p:nvSpPr>
        <p:spPr bwMode="auto">
          <a:xfrm>
            <a:off x="-1920169" y="1114455"/>
            <a:ext cx="7407275" cy="823913"/>
          </a:xfrm>
          <a:prstGeom prst="rect">
            <a:avLst/>
          </a:prstGeom>
          <a:blipFill rotWithShape="1">
            <a:blip r:embed="rId5"/>
            <a:stretch>
              <a:fillRect/>
            </a:stretch>
          </a:blipFill>
          <a:ln w="9525">
            <a:noFill/>
            <a:miter lim="800000"/>
            <a:headEnd/>
            <a:tailEnd/>
          </a:ln>
        </p:spPr>
        <p:txBody>
          <a:bodyPr/>
          <a:lstStyle/>
          <a:p>
            <a:pPr>
              <a:defRPr/>
            </a:pPr>
            <a:r>
              <a:rPr lang="zh-CN" altLang="en-US">
                <a:noFill/>
              </a:rPr>
              <a:t> </a:t>
            </a:r>
          </a:p>
        </p:txBody>
      </p:sp>
    </p:spTree>
    <p:extLst>
      <p:ext uri="{BB962C8B-B14F-4D97-AF65-F5344CB8AC3E}">
        <p14:creationId xmlns:p14="http://schemas.microsoft.com/office/powerpoint/2010/main" val="42710449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灯片编号占位符 3"/>
          <p:cNvSpPr txBox="1">
            <a:spLocks noGrp="1"/>
          </p:cNvSpPr>
          <p:nvPr/>
        </p:nvSpPr>
        <p:spPr bwMode="black">
          <a:xfrm>
            <a:off x="182563" y="6537325"/>
            <a:ext cx="366712" cy="184150"/>
          </a:xfrm>
          <a:prstGeom prst="rect">
            <a:avLst/>
          </a:prstGeom>
          <a:noFill/>
          <a:ln w="9525">
            <a:noFill/>
            <a:miter lim="800000"/>
            <a:headEnd/>
            <a:tailEnd/>
          </a:ln>
        </p:spPr>
        <p:txBody>
          <a:bodyPr lIns="92075" tIns="46038" rIns="92075" bIns="46038"/>
          <a:lstStyle/>
          <a:p>
            <a:fld id="{EC41C080-E0CD-4AFE-9F2C-FD4C9E98A89E}" type="slidenum">
              <a:rPr lang="en-US" altLang="zh-CN" sz="800">
                <a:solidFill>
                  <a:schemeClr val="tx1"/>
                </a:solidFill>
                <a:ea typeface="宋体" pitchFamily="2" charset="-122"/>
              </a:rPr>
              <a:pPr/>
              <a:t>25</a:t>
            </a:fld>
            <a:endParaRPr lang="en-US" altLang="zh-CN" sz="800">
              <a:solidFill>
                <a:schemeClr val="tx1"/>
              </a:solidFill>
              <a:ea typeface="宋体" pitchFamily="2" charset="-122"/>
            </a:endParaRPr>
          </a:p>
        </p:txBody>
      </p:sp>
      <p:sp>
        <p:nvSpPr>
          <p:cNvPr id="33794" name="Rectangle 2"/>
          <p:cNvSpPr txBox="1">
            <a:spLocks noChangeArrowheads="1"/>
          </p:cNvSpPr>
          <p:nvPr/>
        </p:nvSpPr>
        <p:spPr bwMode="auto">
          <a:xfrm>
            <a:off x="0" y="0"/>
            <a:ext cx="9144000" cy="914400"/>
          </a:xfrm>
          <a:prstGeom prst="rect">
            <a:avLst/>
          </a:prstGeom>
          <a:noFill/>
          <a:ln w="9525">
            <a:noFill/>
            <a:miter lim="800000"/>
            <a:headEnd/>
            <a:tailEnd/>
          </a:ln>
        </p:spPr>
        <p:txBody>
          <a:bodyPr/>
          <a:lstStyle/>
          <a:p>
            <a:pPr>
              <a:lnSpc>
                <a:spcPct val="90000"/>
              </a:lnSpc>
            </a:pPr>
            <a:r>
              <a:rPr lang="en-US" altLang="zh-CN" sz="3000">
                <a:solidFill>
                  <a:schemeClr val="accent1"/>
                </a:solidFill>
                <a:ea typeface="宋体" pitchFamily="2" charset="-122"/>
              </a:rPr>
              <a:t>Discussions of Query Selection: Variety</a:t>
            </a:r>
          </a:p>
        </p:txBody>
      </p:sp>
      <p:graphicFrame>
        <p:nvGraphicFramePr>
          <p:cNvPr id="14" name="图表 13"/>
          <p:cNvGraphicFramePr>
            <a:graphicFrameLocks/>
          </p:cNvGraphicFramePr>
          <p:nvPr/>
        </p:nvGraphicFramePr>
        <p:xfrm>
          <a:off x="1453702" y="1234464"/>
          <a:ext cx="5513031" cy="3291819"/>
        </p:xfrm>
        <a:graphic>
          <a:graphicData uri="http://schemas.openxmlformats.org/drawingml/2006/chart">
            <c:chart xmlns:c="http://schemas.openxmlformats.org/drawingml/2006/chart" xmlns:r="http://schemas.openxmlformats.org/officeDocument/2006/relationships" r:id="rId2"/>
          </a:graphicData>
        </a:graphic>
      </p:graphicFrame>
      <p:sp>
        <p:nvSpPr>
          <p:cNvPr id="33796" name="TextBox 2"/>
          <p:cNvSpPr txBox="1">
            <a:spLocks noChangeArrowheads="1"/>
          </p:cNvSpPr>
          <p:nvPr/>
        </p:nvSpPr>
        <p:spPr bwMode="auto">
          <a:xfrm>
            <a:off x="2651125" y="698500"/>
            <a:ext cx="3205163" cy="431800"/>
          </a:xfrm>
          <a:prstGeom prst="rect">
            <a:avLst/>
          </a:prstGeom>
          <a:noFill/>
          <a:ln w="9525">
            <a:noFill/>
            <a:miter lim="800000"/>
            <a:headEnd/>
            <a:tailEnd/>
          </a:ln>
        </p:spPr>
        <p:txBody>
          <a:bodyPr wrap="none">
            <a:spAutoFit/>
          </a:bodyPr>
          <a:lstStyle/>
          <a:p>
            <a:r>
              <a:rPr lang="en-US" altLang="zh-CN">
                <a:solidFill>
                  <a:schemeClr val="tx1"/>
                </a:solidFill>
                <a:ea typeface="宋体" pitchFamily="2" charset="-122"/>
              </a:rPr>
              <a:t>Variety in different years</a:t>
            </a:r>
            <a:endParaRPr lang="zh-CN" altLang="en-US">
              <a:solidFill>
                <a:schemeClr val="tx1"/>
              </a:solidFill>
              <a:ea typeface="宋体" pitchFamily="2" charset="-122"/>
            </a:endParaRPr>
          </a:p>
        </p:txBody>
      </p:sp>
    </p:spTree>
    <p:extLst>
      <p:ext uri="{BB962C8B-B14F-4D97-AF65-F5344CB8AC3E}">
        <p14:creationId xmlns:p14="http://schemas.microsoft.com/office/powerpoint/2010/main" val="36762509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灯片编号占位符 3"/>
          <p:cNvSpPr>
            <a:spLocks noGrp="1"/>
          </p:cNvSpPr>
          <p:nvPr>
            <p:ph type="sldNum" sz="quarter" idx="10"/>
          </p:nvPr>
        </p:nvSpPr>
        <p:spPr>
          <a:noFill/>
        </p:spPr>
        <p:txBody>
          <a:bodyPr/>
          <a:lstStyle/>
          <a:p>
            <a:fld id="{7BBE3E13-0C5E-4D46-83EA-765C959AE2E9}" type="slidenum">
              <a:rPr lang="en-US" altLang="zh-CN" smtClean="0"/>
              <a:pPr/>
              <a:t>26</a:t>
            </a:fld>
            <a:endParaRPr lang="en-US" altLang="zh-CN" smtClean="0"/>
          </a:p>
        </p:txBody>
      </p:sp>
      <p:graphicFrame>
        <p:nvGraphicFramePr>
          <p:cNvPr id="7" name="表格 6"/>
          <p:cNvGraphicFramePr>
            <a:graphicFrameLocks noGrp="1"/>
          </p:cNvGraphicFramePr>
          <p:nvPr/>
        </p:nvGraphicFramePr>
        <p:xfrm>
          <a:off x="7" y="1028194"/>
          <a:ext cx="9143992" cy="2008441"/>
        </p:xfrm>
        <a:graphic>
          <a:graphicData uri="http://schemas.openxmlformats.org/drawingml/2006/table">
            <a:tbl>
              <a:tblPr firstRow="1" firstCol="1" bandRow="1">
                <a:tableStyleId>{5C22544A-7EE6-4342-B048-85BDC9FD1C3A}</a:tableStyleId>
              </a:tblPr>
              <a:tblGrid>
                <a:gridCol w="416543"/>
                <a:gridCol w="416543"/>
                <a:gridCol w="416543"/>
                <a:gridCol w="416543"/>
                <a:gridCol w="416543"/>
                <a:gridCol w="416543"/>
                <a:gridCol w="416543"/>
                <a:gridCol w="416543"/>
                <a:gridCol w="416543"/>
                <a:gridCol w="416543"/>
                <a:gridCol w="416543"/>
                <a:gridCol w="416543"/>
                <a:gridCol w="416543"/>
                <a:gridCol w="416543"/>
                <a:gridCol w="416543"/>
                <a:gridCol w="416543"/>
                <a:gridCol w="416543"/>
                <a:gridCol w="416543"/>
                <a:gridCol w="416543"/>
                <a:gridCol w="416543"/>
                <a:gridCol w="406566"/>
                <a:gridCol w="406566"/>
              </a:tblGrid>
              <a:tr h="210312">
                <a:tc rowSpan="3">
                  <a:txBody>
                    <a:bodyPr/>
                    <a:lstStyle/>
                    <a:p>
                      <a:pPr algn="ctr">
                        <a:lnSpc>
                          <a:spcPct val="115000"/>
                        </a:lnSpc>
                        <a:spcAft>
                          <a:spcPts val="0"/>
                        </a:spcAft>
                      </a:pPr>
                      <a:r>
                        <a:rPr lang="en-US" sz="900" dirty="0">
                          <a:effectLst/>
                        </a:rPr>
                        <a:t>similarity function</a:t>
                      </a:r>
                      <a:endParaRPr lang="zh-CN" sz="900" dirty="0">
                        <a:effectLst/>
                        <a:latin typeface="Calibri"/>
                        <a:ea typeface="宋体"/>
                        <a:cs typeface="Times New Roman"/>
                      </a:endParaRPr>
                    </a:p>
                  </a:txBody>
                  <a:tcPr marL="58669" marR="58669" marT="0" marB="0" anchor="ctr"/>
                </a:tc>
                <a:tc gridSpan="9">
                  <a:txBody>
                    <a:bodyPr/>
                    <a:lstStyle/>
                    <a:p>
                      <a:pPr algn="ctr">
                        <a:lnSpc>
                          <a:spcPct val="115000"/>
                        </a:lnSpc>
                        <a:spcAft>
                          <a:spcPts val="0"/>
                        </a:spcAft>
                      </a:pPr>
                      <a:r>
                        <a:rPr lang="en-US" sz="1200" dirty="0">
                          <a:effectLst/>
                        </a:rPr>
                        <a:t>Agglomerative Clustering</a:t>
                      </a:r>
                      <a:endParaRPr lang="zh-CN" sz="1200" dirty="0">
                        <a:effectLst/>
                        <a:latin typeface="Calibri"/>
                        <a:ea typeface="宋体"/>
                        <a:cs typeface="Times New Roman"/>
                      </a:endParaRPr>
                    </a:p>
                  </a:txBody>
                  <a:tcPr marL="58669" marR="58669"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12">
                  <a:txBody>
                    <a:bodyPr/>
                    <a:lstStyle/>
                    <a:p>
                      <a:pPr algn="ctr">
                        <a:lnSpc>
                          <a:spcPct val="115000"/>
                        </a:lnSpc>
                        <a:spcAft>
                          <a:spcPts val="0"/>
                        </a:spcAft>
                      </a:pPr>
                      <a:r>
                        <a:rPr lang="en-US" sz="1200" dirty="0" err="1" smtClean="0">
                          <a:effectLst/>
                        </a:rPr>
                        <a:t>Partitional</a:t>
                      </a:r>
                      <a:r>
                        <a:rPr lang="en-US" sz="1200" dirty="0" smtClean="0">
                          <a:effectLst/>
                        </a:rPr>
                        <a:t> Clustering</a:t>
                      </a:r>
                      <a:endParaRPr lang="zh-CN" sz="1200" dirty="0">
                        <a:effectLst/>
                        <a:latin typeface="Calibri"/>
                        <a:ea typeface="宋体"/>
                        <a:cs typeface="Times New Roman"/>
                      </a:endParaRPr>
                    </a:p>
                  </a:txBody>
                  <a:tcPr marL="58669" marR="58669"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210312">
                <a:tc vMerge="1">
                  <a:txBody>
                    <a:bodyPr/>
                    <a:lstStyle/>
                    <a:p>
                      <a:endParaRPr lang="zh-CN" altLang="en-US"/>
                    </a:p>
                  </a:txBody>
                  <a:tcPr/>
                </a:tc>
                <a:tc gridSpan="3">
                  <a:txBody>
                    <a:bodyPr/>
                    <a:lstStyle/>
                    <a:p>
                      <a:pPr algn="ctr">
                        <a:lnSpc>
                          <a:spcPct val="115000"/>
                        </a:lnSpc>
                        <a:spcAft>
                          <a:spcPts val="0"/>
                        </a:spcAft>
                      </a:pPr>
                      <a:r>
                        <a:rPr lang="en-US" sz="1200">
                          <a:effectLst/>
                        </a:rPr>
                        <a:t>linkage</a:t>
                      </a:r>
                      <a:endParaRPr lang="zh-CN" sz="1200">
                        <a:effectLst/>
                        <a:latin typeface="Calibri"/>
                        <a:ea typeface="宋体"/>
                        <a:cs typeface="Times New Roman"/>
                      </a:endParaRPr>
                    </a:p>
                  </a:txBody>
                  <a:tcPr marL="58669" marR="58669" marT="0" marB="0"/>
                </a:tc>
                <a:tc hMerge="1">
                  <a:txBody>
                    <a:bodyPr/>
                    <a:lstStyle/>
                    <a:p>
                      <a:endParaRPr lang="zh-CN" altLang="en-US"/>
                    </a:p>
                  </a:txBody>
                  <a:tcPr/>
                </a:tc>
                <a:tc hMerge="1">
                  <a:txBody>
                    <a:bodyPr/>
                    <a:lstStyle/>
                    <a:p>
                      <a:endParaRPr lang="zh-CN" altLang="en-US"/>
                    </a:p>
                  </a:txBody>
                  <a:tcPr/>
                </a:tc>
                <a:tc gridSpan="6">
                  <a:txBody>
                    <a:bodyPr/>
                    <a:lstStyle/>
                    <a:p>
                      <a:pPr algn="ctr">
                        <a:lnSpc>
                          <a:spcPct val="115000"/>
                        </a:lnSpc>
                        <a:spcAft>
                          <a:spcPts val="0"/>
                        </a:spcAft>
                      </a:pPr>
                      <a:r>
                        <a:rPr lang="en-US" sz="1200">
                          <a:effectLst/>
                        </a:rPr>
                        <a:t>optimizing internal measure</a:t>
                      </a:r>
                      <a:endParaRPr lang="zh-CN" sz="1200">
                        <a:effectLst/>
                        <a:latin typeface="Calibri"/>
                        <a:ea typeface="宋体"/>
                        <a:cs typeface="Times New Roman"/>
                      </a:endParaRPr>
                    </a:p>
                  </a:txBody>
                  <a:tcPr marL="58669" marR="58669"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6">
                  <a:txBody>
                    <a:bodyPr/>
                    <a:lstStyle/>
                    <a:p>
                      <a:pPr algn="ctr">
                        <a:lnSpc>
                          <a:spcPct val="115000"/>
                        </a:lnSpc>
                        <a:spcAft>
                          <a:spcPts val="0"/>
                        </a:spcAft>
                      </a:pPr>
                      <a:r>
                        <a:rPr lang="en-US" sz="1200">
                          <a:effectLst/>
                        </a:rPr>
                        <a:t>repeated bisection</a:t>
                      </a:r>
                      <a:endParaRPr lang="zh-CN" sz="1200">
                        <a:effectLst/>
                        <a:latin typeface="Calibri"/>
                        <a:ea typeface="宋体"/>
                        <a:cs typeface="Times New Roman"/>
                      </a:endParaRPr>
                    </a:p>
                  </a:txBody>
                  <a:tcPr marL="58669" marR="58669"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6">
                  <a:txBody>
                    <a:bodyPr/>
                    <a:lstStyle/>
                    <a:p>
                      <a:pPr algn="ctr">
                        <a:lnSpc>
                          <a:spcPct val="115000"/>
                        </a:lnSpc>
                        <a:spcAft>
                          <a:spcPts val="0"/>
                        </a:spcAft>
                      </a:pPr>
                      <a:r>
                        <a:rPr lang="en-US" sz="1200">
                          <a:effectLst/>
                        </a:rPr>
                        <a:t>direct k-way</a:t>
                      </a:r>
                      <a:endParaRPr lang="zh-CN" sz="1200">
                        <a:effectLst/>
                        <a:latin typeface="Calibri"/>
                        <a:ea typeface="宋体"/>
                        <a:cs typeface="Times New Roman"/>
                      </a:endParaRPr>
                    </a:p>
                  </a:txBody>
                  <a:tcPr marL="58669" marR="58669"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332402">
                <a:tc vMerge="1">
                  <a:txBody>
                    <a:bodyPr/>
                    <a:lstStyle/>
                    <a:p>
                      <a:endParaRPr lang="zh-CN" altLang="en-US"/>
                    </a:p>
                  </a:txBody>
                  <a:tcPr/>
                </a:tc>
                <a:tc>
                  <a:txBody>
                    <a:bodyPr/>
                    <a:lstStyle/>
                    <a:p>
                      <a:pPr>
                        <a:lnSpc>
                          <a:spcPct val="115000"/>
                        </a:lnSpc>
                        <a:spcAft>
                          <a:spcPts val="0"/>
                        </a:spcAft>
                      </a:pPr>
                      <a:r>
                        <a:rPr lang="en-US" sz="1100">
                          <a:effectLst/>
                        </a:rPr>
                        <a:t>slink</a:t>
                      </a:r>
                      <a:endParaRPr lang="zh-CN" sz="1100">
                        <a:effectLst/>
                        <a:latin typeface="Calibri"/>
                        <a:ea typeface="宋体"/>
                        <a:cs typeface="Times New Roman"/>
                      </a:endParaRPr>
                    </a:p>
                  </a:txBody>
                  <a:tcPr marL="58669" marR="58669" marT="0" marB="0"/>
                </a:tc>
                <a:tc>
                  <a:txBody>
                    <a:bodyPr/>
                    <a:lstStyle/>
                    <a:p>
                      <a:pPr>
                        <a:lnSpc>
                          <a:spcPct val="115000"/>
                        </a:lnSpc>
                        <a:spcAft>
                          <a:spcPts val="0"/>
                        </a:spcAft>
                      </a:pPr>
                      <a:r>
                        <a:rPr lang="en-US" sz="1100" dirty="0">
                          <a:effectLst/>
                        </a:rPr>
                        <a:t>clink</a:t>
                      </a:r>
                      <a:endParaRPr lang="zh-CN" sz="1100" dirty="0">
                        <a:effectLst/>
                        <a:latin typeface="Calibri"/>
                        <a:ea typeface="宋体"/>
                        <a:cs typeface="Times New Roman"/>
                      </a:endParaRPr>
                    </a:p>
                  </a:txBody>
                  <a:tcPr marL="58669" marR="58669" marT="0" marB="0"/>
                </a:tc>
                <a:tc>
                  <a:txBody>
                    <a:bodyPr/>
                    <a:lstStyle/>
                    <a:p>
                      <a:pPr>
                        <a:lnSpc>
                          <a:spcPct val="115000"/>
                        </a:lnSpc>
                        <a:spcAft>
                          <a:spcPts val="0"/>
                        </a:spcAft>
                      </a:pPr>
                      <a:r>
                        <a:rPr lang="en-US" sz="1100" dirty="0" err="1">
                          <a:effectLst/>
                        </a:rPr>
                        <a:t>alink</a:t>
                      </a:r>
                      <a:endParaRPr lang="zh-CN" sz="1100" dirty="0">
                        <a:effectLst/>
                        <a:latin typeface="Calibri"/>
                        <a:ea typeface="宋体"/>
                        <a:cs typeface="Times New Roman"/>
                      </a:endParaRPr>
                    </a:p>
                  </a:txBody>
                  <a:tcPr marL="58669" marR="58669" marT="0" marB="0"/>
                </a:tc>
                <a:tc>
                  <a:txBody>
                    <a:bodyPr/>
                    <a:lstStyle/>
                    <a:p>
                      <a:endParaRPr lang="zh-CN"/>
                    </a:p>
                  </a:txBody>
                  <a:tcPr marL="68580" marR="68580" marT="0" marB="0">
                    <a:blipFill rotWithShape="1">
                      <a:blip r:embed="rId2"/>
                      <a:stretch>
                        <a:fillRect l="-395652" t="-140741" r="-1678261" b="-383333"/>
                      </a:stretch>
                    </a:blipFill>
                  </a:tcPr>
                </a:tc>
                <a:tc>
                  <a:txBody>
                    <a:bodyPr/>
                    <a:lstStyle/>
                    <a:p>
                      <a:endParaRPr lang="zh-CN" dirty="0"/>
                    </a:p>
                  </a:txBody>
                  <a:tcPr marL="68580" marR="68580" marT="0" marB="0">
                    <a:blipFill rotWithShape="1">
                      <a:blip r:embed="rId2"/>
                      <a:stretch>
                        <a:fillRect l="-502941" t="-140741" r="-1602941" b="-383333"/>
                      </a:stretch>
                    </a:blipFill>
                  </a:tcPr>
                </a:tc>
                <a:tc>
                  <a:txBody>
                    <a:bodyPr/>
                    <a:lstStyle/>
                    <a:p>
                      <a:endParaRPr lang="zh-CN"/>
                    </a:p>
                  </a:txBody>
                  <a:tcPr marL="68580" marR="68580" marT="0" marB="0">
                    <a:blipFill rotWithShape="1">
                      <a:blip r:embed="rId2"/>
                      <a:stretch>
                        <a:fillRect l="-602941" t="-140741" r="-1502941" b="-383333"/>
                      </a:stretch>
                    </a:blipFill>
                  </a:tcPr>
                </a:tc>
                <a:tc>
                  <a:txBody>
                    <a:bodyPr/>
                    <a:lstStyle/>
                    <a:p>
                      <a:endParaRPr lang="zh-CN"/>
                    </a:p>
                  </a:txBody>
                  <a:tcPr marL="68580" marR="68580" marT="0" marB="0">
                    <a:blipFill rotWithShape="1">
                      <a:blip r:embed="rId2"/>
                      <a:stretch>
                        <a:fillRect l="-692754" t="-140741" r="-1381159" b="-383333"/>
                      </a:stretch>
                    </a:blipFill>
                  </a:tcPr>
                </a:tc>
                <a:tc>
                  <a:txBody>
                    <a:bodyPr/>
                    <a:lstStyle/>
                    <a:p>
                      <a:endParaRPr lang="zh-CN"/>
                    </a:p>
                  </a:txBody>
                  <a:tcPr marL="68580" marR="68580" marT="0" marB="0">
                    <a:blipFill rotWithShape="1">
                      <a:blip r:embed="rId2"/>
                      <a:stretch>
                        <a:fillRect l="-804412" t="-140741" r="-1301471" b="-383333"/>
                      </a:stretch>
                    </a:blipFill>
                  </a:tcPr>
                </a:tc>
                <a:tc>
                  <a:txBody>
                    <a:bodyPr/>
                    <a:lstStyle/>
                    <a:p>
                      <a:endParaRPr lang="zh-CN"/>
                    </a:p>
                  </a:txBody>
                  <a:tcPr marL="68580" marR="68580" marT="0" marB="0">
                    <a:blipFill rotWithShape="1">
                      <a:blip r:embed="rId2"/>
                      <a:stretch>
                        <a:fillRect l="-904412" t="-140741" r="-1201471" b="-383333"/>
                      </a:stretch>
                    </a:blipFill>
                  </a:tcPr>
                </a:tc>
                <a:tc>
                  <a:txBody>
                    <a:bodyPr/>
                    <a:lstStyle/>
                    <a:p>
                      <a:endParaRPr lang="zh-CN"/>
                    </a:p>
                  </a:txBody>
                  <a:tcPr marL="68580" marR="68580" marT="0" marB="0">
                    <a:blipFill rotWithShape="1">
                      <a:blip r:embed="rId2"/>
                      <a:stretch>
                        <a:fillRect l="-989855" t="-140741" r="-1084058" b="-383333"/>
                      </a:stretch>
                    </a:blipFill>
                  </a:tcPr>
                </a:tc>
                <a:tc>
                  <a:txBody>
                    <a:bodyPr/>
                    <a:lstStyle/>
                    <a:p>
                      <a:endParaRPr lang="zh-CN"/>
                    </a:p>
                  </a:txBody>
                  <a:tcPr marL="68580" marR="68580" marT="0" marB="0">
                    <a:blipFill rotWithShape="1">
                      <a:blip r:embed="rId2"/>
                      <a:stretch>
                        <a:fillRect l="-1105882" t="-140741" r="-1000000" b="-383333"/>
                      </a:stretch>
                    </a:blipFill>
                  </a:tcPr>
                </a:tc>
                <a:tc>
                  <a:txBody>
                    <a:bodyPr/>
                    <a:lstStyle/>
                    <a:p>
                      <a:endParaRPr lang="zh-CN"/>
                    </a:p>
                  </a:txBody>
                  <a:tcPr marL="68580" marR="68580" marT="0" marB="0">
                    <a:blipFill rotWithShape="1">
                      <a:blip r:embed="rId2"/>
                      <a:stretch>
                        <a:fillRect l="-1205882" t="-140741" r="-900000" b="-383333"/>
                      </a:stretch>
                    </a:blipFill>
                  </a:tcPr>
                </a:tc>
                <a:tc>
                  <a:txBody>
                    <a:bodyPr/>
                    <a:lstStyle/>
                    <a:p>
                      <a:endParaRPr lang="zh-CN"/>
                    </a:p>
                  </a:txBody>
                  <a:tcPr marL="68580" marR="68580" marT="0" marB="0">
                    <a:blipFill rotWithShape="1">
                      <a:blip r:embed="rId2"/>
                      <a:stretch>
                        <a:fillRect l="-1286957" t="-140741" r="-786957" b="-383333"/>
                      </a:stretch>
                    </a:blipFill>
                  </a:tcPr>
                </a:tc>
                <a:tc>
                  <a:txBody>
                    <a:bodyPr/>
                    <a:lstStyle/>
                    <a:p>
                      <a:endParaRPr lang="zh-CN"/>
                    </a:p>
                  </a:txBody>
                  <a:tcPr marL="68580" marR="68580" marT="0" marB="0">
                    <a:blipFill rotWithShape="1">
                      <a:blip r:embed="rId2"/>
                      <a:stretch>
                        <a:fillRect l="-1407353" t="-140741" r="-698529" b="-383333"/>
                      </a:stretch>
                    </a:blipFill>
                  </a:tcPr>
                </a:tc>
                <a:tc>
                  <a:txBody>
                    <a:bodyPr/>
                    <a:lstStyle/>
                    <a:p>
                      <a:endParaRPr lang="zh-CN"/>
                    </a:p>
                  </a:txBody>
                  <a:tcPr marL="68580" marR="68580" marT="0" marB="0">
                    <a:blipFill rotWithShape="1">
                      <a:blip r:embed="rId2"/>
                      <a:stretch>
                        <a:fillRect l="-1507353" t="-140741" r="-598529" b="-383333"/>
                      </a:stretch>
                    </a:blipFill>
                  </a:tcPr>
                </a:tc>
                <a:tc>
                  <a:txBody>
                    <a:bodyPr/>
                    <a:lstStyle/>
                    <a:p>
                      <a:endParaRPr lang="zh-CN"/>
                    </a:p>
                  </a:txBody>
                  <a:tcPr marL="68580" marR="68580" marT="0" marB="0">
                    <a:blipFill rotWithShape="1">
                      <a:blip r:embed="rId2"/>
                      <a:stretch>
                        <a:fillRect l="-1584058" t="-140741" r="-489855" b="-383333"/>
                      </a:stretch>
                    </a:blipFill>
                  </a:tcPr>
                </a:tc>
                <a:tc>
                  <a:txBody>
                    <a:bodyPr/>
                    <a:lstStyle/>
                    <a:p>
                      <a:endParaRPr lang="zh-CN"/>
                    </a:p>
                  </a:txBody>
                  <a:tcPr marL="68580" marR="68580" marT="0" marB="0">
                    <a:blipFill rotWithShape="1">
                      <a:blip r:embed="rId2"/>
                      <a:stretch>
                        <a:fillRect l="-1708824" t="-140741" r="-397059" b="-383333"/>
                      </a:stretch>
                    </a:blipFill>
                  </a:tcPr>
                </a:tc>
                <a:tc>
                  <a:txBody>
                    <a:bodyPr/>
                    <a:lstStyle/>
                    <a:p>
                      <a:endParaRPr lang="zh-CN"/>
                    </a:p>
                  </a:txBody>
                  <a:tcPr marL="68580" marR="68580" marT="0" marB="0">
                    <a:blipFill rotWithShape="1">
                      <a:blip r:embed="rId2"/>
                      <a:stretch>
                        <a:fillRect l="-1808824" t="-140741" r="-297059" b="-383333"/>
                      </a:stretch>
                    </a:blipFill>
                  </a:tcPr>
                </a:tc>
                <a:tc>
                  <a:txBody>
                    <a:bodyPr/>
                    <a:lstStyle/>
                    <a:p>
                      <a:endParaRPr lang="zh-CN"/>
                    </a:p>
                  </a:txBody>
                  <a:tcPr marL="68580" marR="68580" marT="0" marB="0">
                    <a:blipFill rotWithShape="1">
                      <a:blip r:embed="rId2"/>
                      <a:stretch>
                        <a:fillRect l="-1881159" t="-140741" r="-192754" b="-383333"/>
                      </a:stretch>
                    </a:blipFill>
                  </a:tcPr>
                </a:tc>
                <a:tc>
                  <a:txBody>
                    <a:bodyPr/>
                    <a:lstStyle/>
                    <a:p>
                      <a:endParaRPr lang="zh-CN"/>
                    </a:p>
                  </a:txBody>
                  <a:tcPr marL="68580" marR="68580" marT="0" marB="0">
                    <a:blipFill rotWithShape="1">
                      <a:blip r:embed="rId2"/>
                      <a:stretch>
                        <a:fillRect l="-2071212" t="-140741" r="-101515" b="-383333"/>
                      </a:stretch>
                    </a:blipFill>
                  </a:tcPr>
                </a:tc>
                <a:tc>
                  <a:txBody>
                    <a:bodyPr/>
                    <a:lstStyle/>
                    <a:p>
                      <a:endParaRPr lang="zh-CN"/>
                    </a:p>
                  </a:txBody>
                  <a:tcPr marL="68580" marR="68580" marT="0" marB="0">
                    <a:blipFill rotWithShape="1">
                      <a:blip r:embed="rId2"/>
                      <a:stretch>
                        <a:fillRect l="-2138806" t="-140741" b="-383333"/>
                      </a:stretch>
                    </a:blipFill>
                  </a:tcPr>
                </a:tc>
              </a:tr>
              <a:tr h="307671">
                <a:tc>
                  <a:txBody>
                    <a:bodyPr/>
                    <a:lstStyle/>
                    <a:p>
                      <a:pPr>
                        <a:lnSpc>
                          <a:spcPct val="115000"/>
                        </a:lnSpc>
                        <a:spcAft>
                          <a:spcPts val="0"/>
                        </a:spcAft>
                      </a:pPr>
                      <a:r>
                        <a:rPr lang="en-US" sz="900">
                          <a:effectLst/>
                        </a:rPr>
                        <a:t>cos</a:t>
                      </a:r>
                      <a:endParaRPr lang="zh-CN" sz="900">
                        <a:effectLst/>
                        <a:latin typeface="Calibri"/>
                        <a:ea typeface="宋体"/>
                        <a:cs typeface="Times New Roman"/>
                      </a:endParaRPr>
                    </a:p>
                  </a:txBody>
                  <a:tcPr marL="58669" marR="58669" marT="0" marB="0"/>
                </a:tc>
                <a:tc>
                  <a:txBody>
                    <a:bodyPr/>
                    <a:lstStyle/>
                    <a:p>
                      <a:pPr algn="r">
                        <a:lnSpc>
                          <a:spcPct val="115000"/>
                        </a:lnSpc>
                        <a:spcAft>
                          <a:spcPts val="0"/>
                        </a:spcAft>
                      </a:pPr>
                      <a:r>
                        <a:rPr lang="en-US" sz="900">
                          <a:effectLst/>
                        </a:rPr>
                        <a:t>0.587 </a:t>
                      </a:r>
                      <a:endParaRPr lang="zh-CN" sz="900">
                        <a:effectLst/>
                        <a:latin typeface="Calibri"/>
                        <a:ea typeface="宋体"/>
                        <a:cs typeface="Times New Roman"/>
                      </a:endParaRPr>
                    </a:p>
                  </a:txBody>
                  <a:tcPr marL="58669" marR="58669" marT="0" marB="0" anchor="ctr"/>
                </a:tc>
                <a:tc>
                  <a:txBody>
                    <a:bodyPr/>
                    <a:lstStyle/>
                    <a:p>
                      <a:pPr algn="r">
                        <a:lnSpc>
                          <a:spcPct val="115000"/>
                        </a:lnSpc>
                        <a:spcAft>
                          <a:spcPts val="0"/>
                        </a:spcAft>
                      </a:pPr>
                      <a:r>
                        <a:rPr lang="en-US" sz="900" u="sng" dirty="0">
                          <a:solidFill>
                            <a:srgbClr val="0070C0"/>
                          </a:solidFill>
                          <a:effectLst/>
                        </a:rPr>
                        <a:t>0.658 </a:t>
                      </a:r>
                      <a:endParaRPr lang="zh-CN" sz="900" dirty="0">
                        <a:solidFill>
                          <a:srgbClr val="0070C0"/>
                        </a:solidFill>
                        <a:effectLst/>
                        <a:latin typeface="Calibri"/>
                        <a:ea typeface="宋体"/>
                        <a:cs typeface="Times New Roman"/>
                      </a:endParaRPr>
                    </a:p>
                  </a:txBody>
                  <a:tcPr marL="58669" marR="58669" marT="0" marB="0" anchor="ctr"/>
                </a:tc>
                <a:tc>
                  <a:txBody>
                    <a:bodyPr/>
                    <a:lstStyle/>
                    <a:p>
                      <a:pPr algn="r">
                        <a:lnSpc>
                          <a:spcPct val="115000"/>
                        </a:lnSpc>
                        <a:spcAft>
                          <a:spcPts val="0"/>
                        </a:spcAft>
                      </a:pPr>
                      <a:r>
                        <a:rPr lang="en-US" sz="900" dirty="0">
                          <a:solidFill>
                            <a:srgbClr val="0070C0"/>
                          </a:solidFill>
                          <a:effectLst/>
                        </a:rPr>
                        <a:t>0.645 </a:t>
                      </a:r>
                      <a:endParaRPr lang="zh-CN" sz="900" dirty="0">
                        <a:solidFill>
                          <a:srgbClr val="0070C0"/>
                        </a:solidFill>
                        <a:effectLst/>
                        <a:latin typeface="Calibri"/>
                        <a:ea typeface="宋体"/>
                        <a:cs typeface="Times New Roman"/>
                      </a:endParaRPr>
                    </a:p>
                  </a:txBody>
                  <a:tcPr marL="58669" marR="58669" marT="0" marB="0" anchor="ctr"/>
                </a:tc>
                <a:tc>
                  <a:txBody>
                    <a:bodyPr/>
                    <a:lstStyle/>
                    <a:p>
                      <a:pPr algn="r">
                        <a:lnSpc>
                          <a:spcPct val="115000"/>
                        </a:lnSpc>
                        <a:spcAft>
                          <a:spcPts val="0"/>
                        </a:spcAft>
                      </a:pPr>
                      <a:r>
                        <a:rPr lang="en-US" sz="900">
                          <a:effectLst/>
                        </a:rPr>
                        <a:t>0.545 </a:t>
                      </a:r>
                      <a:endParaRPr lang="zh-CN" sz="900">
                        <a:effectLst/>
                        <a:latin typeface="Calibri"/>
                        <a:ea typeface="宋体"/>
                        <a:cs typeface="Times New Roman"/>
                      </a:endParaRPr>
                    </a:p>
                  </a:txBody>
                  <a:tcPr marL="58669" marR="58669" marT="0" marB="0" anchor="ctr"/>
                </a:tc>
                <a:tc>
                  <a:txBody>
                    <a:bodyPr/>
                    <a:lstStyle/>
                    <a:p>
                      <a:pPr algn="r">
                        <a:lnSpc>
                          <a:spcPct val="115000"/>
                        </a:lnSpc>
                        <a:spcAft>
                          <a:spcPts val="0"/>
                        </a:spcAft>
                      </a:pPr>
                      <a:r>
                        <a:rPr lang="en-US" sz="900">
                          <a:effectLst/>
                        </a:rPr>
                        <a:t>0.554 </a:t>
                      </a:r>
                      <a:endParaRPr lang="zh-CN" sz="900">
                        <a:effectLst/>
                        <a:latin typeface="Calibri"/>
                        <a:ea typeface="宋体"/>
                        <a:cs typeface="Times New Roman"/>
                      </a:endParaRPr>
                    </a:p>
                  </a:txBody>
                  <a:tcPr marL="58669" marR="58669" marT="0" marB="0" anchor="ctr"/>
                </a:tc>
                <a:tc>
                  <a:txBody>
                    <a:bodyPr/>
                    <a:lstStyle/>
                    <a:p>
                      <a:pPr algn="r">
                        <a:lnSpc>
                          <a:spcPct val="115000"/>
                        </a:lnSpc>
                        <a:spcAft>
                          <a:spcPts val="0"/>
                        </a:spcAft>
                      </a:pPr>
                      <a:r>
                        <a:rPr lang="en-US" sz="900">
                          <a:effectLst/>
                        </a:rPr>
                        <a:t>0.513 </a:t>
                      </a:r>
                      <a:endParaRPr lang="zh-CN" sz="900">
                        <a:effectLst/>
                        <a:latin typeface="Calibri"/>
                        <a:ea typeface="宋体"/>
                        <a:cs typeface="Times New Roman"/>
                      </a:endParaRPr>
                    </a:p>
                  </a:txBody>
                  <a:tcPr marL="58669" marR="58669" marT="0" marB="0" anchor="ctr"/>
                </a:tc>
                <a:tc>
                  <a:txBody>
                    <a:bodyPr/>
                    <a:lstStyle/>
                    <a:p>
                      <a:pPr algn="r">
                        <a:lnSpc>
                          <a:spcPct val="115000"/>
                        </a:lnSpc>
                        <a:spcAft>
                          <a:spcPts val="0"/>
                        </a:spcAft>
                      </a:pPr>
                      <a:r>
                        <a:rPr lang="en-US" sz="900" u="sng">
                          <a:effectLst/>
                        </a:rPr>
                        <a:t>0.612 </a:t>
                      </a:r>
                      <a:endParaRPr lang="zh-CN" sz="900">
                        <a:effectLst/>
                        <a:latin typeface="Calibri"/>
                        <a:ea typeface="宋体"/>
                        <a:cs typeface="Times New Roman"/>
                      </a:endParaRPr>
                    </a:p>
                  </a:txBody>
                  <a:tcPr marL="58669" marR="58669" marT="0" marB="0" anchor="ctr"/>
                </a:tc>
                <a:tc>
                  <a:txBody>
                    <a:bodyPr/>
                    <a:lstStyle/>
                    <a:p>
                      <a:pPr algn="r">
                        <a:lnSpc>
                          <a:spcPct val="115000"/>
                        </a:lnSpc>
                        <a:spcAft>
                          <a:spcPts val="0"/>
                        </a:spcAft>
                      </a:pPr>
                      <a:r>
                        <a:rPr lang="en-US" sz="900">
                          <a:effectLst/>
                        </a:rPr>
                        <a:t>0.529 </a:t>
                      </a:r>
                      <a:endParaRPr lang="zh-CN" sz="900">
                        <a:effectLst/>
                        <a:latin typeface="Calibri"/>
                        <a:ea typeface="宋体"/>
                        <a:cs typeface="Times New Roman"/>
                      </a:endParaRPr>
                    </a:p>
                  </a:txBody>
                  <a:tcPr marL="58669" marR="58669" marT="0" marB="0" anchor="ctr"/>
                </a:tc>
                <a:tc>
                  <a:txBody>
                    <a:bodyPr/>
                    <a:lstStyle/>
                    <a:p>
                      <a:pPr algn="r">
                        <a:lnSpc>
                          <a:spcPct val="115000"/>
                        </a:lnSpc>
                        <a:spcAft>
                          <a:spcPts val="0"/>
                        </a:spcAft>
                      </a:pPr>
                      <a:r>
                        <a:rPr lang="en-US" sz="900">
                          <a:effectLst/>
                        </a:rPr>
                        <a:t>0.535 </a:t>
                      </a:r>
                      <a:endParaRPr lang="zh-CN" sz="900">
                        <a:effectLst/>
                        <a:latin typeface="Calibri"/>
                        <a:ea typeface="宋体"/>
                        <a:cs typeface="Times New Roman"/>
                      </a:endParaRPr>
                    </a:p>
                  </a:txBody>
                  <a:tcPr marL="58669" marR="58669" marT="0" marB="0" anchor="ctr"/>
                </a:tc>
                <a:tc>
                  <a:txBody>
                    <a:bodyPr/>
                    <a:lstStyle/>
                    <a:p>
                      <a:pPr algn="r">
                        <a:lnSpc>
                          <a:spcPct val="115000"/>
                        </a:lnSpc>
                        <a:spcAft>
                          <a:spcPts val="0"/>
                        </a:spcAft>
                      </a:pPr>
                      <a:r>
                        <a:rPr lang="en-US" sz="900">
                          <a:effectLst/>
                        </a:rPr>
                        <a:t>0.544 </a:t>
                      </a:r>
                      <a:endParaRPr lang="zh-CN" sz="900">
                        <a:effectLst/>
                        <a:latin typeface="Calibri"/>
                        <a:ea typeface="宋体"/>
                        <a:cs typeface="Times New Roman"/>
                      </a:endParaRPr>
                    </a:p>
                  </a:txBody>
                  <a:tcPr marL="58669" marR="58669" marT="0" marB="0" anchor="ctr"/>
                </a:tc>
                <a:tc>
                  <a:txBody>
                    <a:bodyPr/>
                    <a:lstStyle/>
                    <a:p>
                      <a:pPr algn="r">
                        <a:lnSpc>
                          <a:spcPct val="115000"/>
                        </a:lnSpc>
                        <a:spcAft>
                          <a:spcPts val="0"/>
                        </a:spcAft>
                      </a:pPr>
                      <a:r>
                        <a:rPr lang="en-US" sz="900">
                          <a:effectLst/>
                        </a:rPr>
                        <a:t>0.572 </a:t>
                      </a:r>
                      <a:endParaRPr lang="zh-CN" sz="900">
                        <a:effectLst/>
                        <a:latin typeface="Calibri"/>
                        <a:ea typeface="宋体"/>
                        <a:cs typeface="Times New Roman"/>
                      </a:endParaRPr>
                    </a:p>
                  </a:txBody>
                  <a:tcPr marL="58669" marR="58669" marT="0" marB="0" anchor="ctr"/>
                </a:tc>
                <a:tc>
                  <a:txBody>
                    <a:bodyPr/>
                    <a:lstStyle/>
                    <a:p>
                      <a:pPr algn="r">
                        <a:lnSpc>
                          <a:spcPct val="115000"/>
                        </a:lnSpc>
                        <a:spcAft>
                          <a:spcPts val="0"/>
                        </a:spcAft>
                      </a:pPr>
                      <a:r>
                        <a:rPr lang="en-US" sz="900">
                          <a:effectLst/>
                        </a:rPr>
                        <a:t>0.521 </a:t>
                      </a:r>
                      <a:endParaRPr lang="zh-CN" sz="900">
                        <a:effectLst/>
                        <a:latin typeface="Calibri"/>
                        <a:ea typeface="宋体"/>
                        <a:cs typeface="Times New Roman"/>
                      </a:endParaRPr>
                    </a:p>
                  </a:txBody>
                  <a:tcPr marL="58669" marR="58669" marT="0" marB="0" anchor="ctr"/>
                </a:tc>
                <a:tc>
                  <a:txBody>
                    <a:bodyPr/>
                    <a:lstStyle/>
                    <a:p>
                      <a:pPr algn="r">
                        <a:lnSpc>
                          <a:spcPct val="115000"/>
                        </a:lnSpc>
                        <a:spcAft>
                          <a:spcPts val="0"/>
                        </a:spcAft>
                      </a:pPr>
                      <a:r>
                        <a:rPr lang="en-US" sz="900" u="sng" dirty="0">
                          <a:solidFill>
                            <a:srgbClr val="0070C0"/>
                          </a:solidFill>
                          <a:effectLst/>
                        </a:rPr>
                        <a:t>0.627 </a:t>
                      </a:r>
                      <a:endParaRPr lang="zh-CN" sz="900" dirty="0">
                        <a:solidFill>
                          <a:srgbClr val="0070C0"/>
                        </a:solidFill>
                        <a:effectLst/>
                        <a:latin typeface="Calibri"/>
                        <a:ea typeface="宋体"/>
                        <a:cs typeface="Times New Roman"/>
                      </a:endParaRPr>
                    </a:p>
                  </a:txBody>
                  <a:tcPr marL="58669" marR="58669" marT="0" marB="0" anchor="ctr"/>
                </a:tc>
                <a:tc>
                  <a:txBody>
                    <a:bodyPr/>
                    <a:lstStyle/>
                    <a:p>
                      <a:pPr algn="r">
                        <a:lnSpc>
                          <a:spcPct val="115000"/>
                        </a:lnSpc>
                        <a:spcAft>
                          <a:spcPts val="0"/>
                        </a:spcAft>
                      </a:pPr>
                      <a:r>
                        <a:rPr lang="en-US" sz="900">
                          <a:effectLst/>
                        </a:rPr>
                        <a:t>0.541 </a:t>
                      </a:r>
                      <a:endParaRPr lang="zh-CN" sz="900">
                        <a:effectLst/>
                        <a:latin typeface="Calibri"/>
                        <a:ea typeface="宋体"/>
                        <a:cs typeface="Times New Roman"/>
                      </a:endParaRPr>
                    </a:p>
                  </a:txBody>
                  <a:tcPr marL="58669" marR="58669" marT="0" marB="0" anchor="ctr"/>
                </a:tc>
                <a:tc>
                  <a:txBody>
                    <a:bodyPr/>
                    <a:lstStyle/>
                    <a:p>
                      <a:pPr algn="r">
                        <a:lnSpc>
                          <a:spcPct val="115000"/>
                        </a:lnSpc>
                        <a:spcAft>
                          <a:spcPts val="0"/>
                        </a:spcAft>
                      </a:pPr>
                      <a:r>
                        <a:rPr lang="en-US" sz="900">
                          <a:effectLst/>
                        </a:rPr>
                        <a:t>0.544 </a:t>
                      </a:r>
                      <a:endParaRPr lang="zh-CN" sz="900">
                        <a:effectLst/>
                        <a:latin typeface="Calibri"/>
                        <a:ea typeface="宋体"/>
                        <a:cs typeface="Times New Roman"/>
                      </a:endParaRPr>
                    </a:p>
                  </a:txBody>
                  <a:tcPr marL="58669" marR="58669" marT="0" marB="0" anchor="ctr"/>
                </a:tc>
                <a:tc>
                  <a:txBody>
                    <a:bodyPr/>
                    <a:lstStyle/>
                    <a:p>
                      <a:pPr algn="r">
                        <a:lnSpc>
                          <a:spcPct val="115000"/>
                        </a:lnSpc>
                        <a:spcAft>
                          <a:spcPts val="0"/>
                        </a:spcAft>
                      </a:pPr>
                      <a:r>
                        <a:rPr lang="en-US" sz="900">
                          <a:effectLst/>
                        </a:rPr>
                        <a:t>0.542 </a:t>
                      </a:r>
                      <a:endParaRPr lang="zh-CN" sz="900">
                        <a:effectLst/>
                        <a:latin typeface="Calibri"/>
                        <a:ea typeface="宋体"/>
                        <a:cs typeface="Times New Roman"/>
                      </a:endParaRPr>
                    </a:p>
                  </a:txBody>
                  <a:tcPr marL="58669" marR="58669" marT="0" marB="0" anchor="ctr"/>
                </a:tc>
                <a:tc>
                  <a:txBody>
                    <a:bodyPr/>
                    <a:lstStyle/>
                    <a:p>
                      <a:pPr algn="r">
                        <a:lnSpc>
                          <a:spcPct val="115000"/>
                        </a:lnSpc>
                        <a:spcAft>
                          <a:spcPts val="0"/>
                        </a:spcAft>
                      </a:pPr>
                      <a:r>
                        <a:rPr lang="en-US" sz="900">
                          <a:effectLst/>
                        </a:rPr>
                        <a:t>0.573 </a:t>
                      </a:r>
                      <a:endParaRPr lang="zh-CN" sz="900">
                        <a:effectLst/>
                        <a:latin typeface="Calibri"/>
                        <a:ea typeface="宋体"/>
                        <a:cs typeface="Times New Roman"/>
                      </a:endParaRPr>
                    </a:p>
                  </a:txBody>
                  <a:tcPr marL="58669" marR="58669" marT="0" marB="0" anchor="ctr"/>
                </a:tc>
                <a:tc>
                  <a:txBody>
                    <a:bodyPr/>
                    <a:lstStyle/>
                    <a:p>
                      <a:pPr algn="r">
                        <a:lnSpc>
                          <a:spcPct val="115000"/>
                        </a:lnSpc>
                        <a:spcAft>
                          <a:spcPts val="0"/>
                        </a:spcAft>
                      </a:pPr>
                      <a:r>
                        <a:rPr lang="en-US" sz="900">
                          <a:effectLst/>
                        </a:rPr>
                        <a:t>0.530 </a:t>
                      </a:r>
                      <a:endParaRPr lang="zh-CN" sz="900">
                        <a:effectLst/>
                        <a:latin typeface="Calibri"/>
                        <a:ea typeface="宋体"/>
                        <a:cs typeface="Times New Roman"/>
                      </a:endParaRPr>
                    </a:p>
                  </a:txBody>
                  <a:tcPr marL="58669" marR="58669" marT="0" marB="0" anchor="ctr"/>
                </a:tc>
                <a:tc>
                  <a:txBody>
                    <a:bodyPr/>
                    <a:lstStyle/>
                    <a:p>
                      <a:pPr algn="r">
                        <a:lnSpc>
                          <a:spcPct val="115000"/>
                        </a:lnSpc>
                        <a:spcAft>
                          <a:spcPts val="0"/>
                        </a:spcAft>
                      </a:pPr>
                      <a:r>
                        <a:rPr lang="en-US" sz="900" u="sng" dirty="0">
                          <a:effectLst/>
                        </a:rPr>
                        <a:t>0.613 </a:t>
                      </a:r>
                      <a:endParaRPr lang="zh-CN" sz="900" dirty="0">
                        <a:effectLst/>
                        <a:latin typeface="Calibri"/>
                        <a:ea typeface="宋体"/>
                        <a:cs typeface="Times New Roman"/>
                      </a:endParaRPr>
                    </a:p>
                  </a:txBody>
                  <a:tcPr marL="58669" marR="58669" marT="0" marB="0" anchor="ctr"/>
                </a:tc>
                <a:tc>
                  <a:txBody>
                    <a:bodyPr/>
                    <a:lstStyle/>
                    <a:p>
                      <a:pPr algn="r">
                        <a:lnSpc>
                          <a:spcPct val="115000"/>
                        </a:lnSpc>
                        <a:spcAft>
                          <a:spcPts val="0"/>
                        </a:spcAft>
                      </a:pPr>
                      <a:r>
                        <a:rPr lang="en-US" sz="900" dirty="0">
                          <a:effectLst/>
                        </a:rPr>
                        <a:t>0.546 </a:t>
                      </a:r>
                      <a:endParaRPr lang="zh-CN" sz="900" dirty="0">
                        <a:effectLst/>
                        <a:latin typeface="Calibri"/>
                        <a:ea typeface="宋体"/>
                        <a:cs typeface="Times New Roman"/>
                      </a:endParaRPr>
                    </a:p>
                  </a:txBody>
                  <a:tcPr marL="58669" marR="58669" marT="0" marB="0" anchor="ctr"/>
                </a:tc>
                <a:tc>
                  <a:txBody>
                    <a:bodyPr/>
                    <a:lstStyle/>
                    <a:p>
                      <a:pPr algn="r">
                        <a:lnSpc>
                          <a:spcPct val="115000"/>
                        </a:lnSpc>
                        <a:spcAft>
                          <a:spcPts val="0"/>
                        </a:spcAft>
                      </a:pPr>
                      <a:r>
                        <a:rPr lang="en-US" sz="900">
                          <a:effectLst/>
                        </a:rPr>
                        <a:t>0.547 </a:t>
                      </a:r>
                      <a:endParaRPr lang="zh-CN" sz="900">
                        <a:effectLst/>
                        <a:latin typeface="Calibri"/>
                        <a:ea typeface="宋体"/>
                        <a:cs typeface="Times New Roman"/>
                      </a:endParaRPr>
                    </a:p>
                  </a:txBody>
                  <a:tcPr marL="58669" marR="58669" marT="0" marB="0" anchor="ctr"/>
                </a:tc>
              </a:tr>
              <a:tr h="307671">
                <a:tc>
                  <a:txBody>
                    <a:bodyPr/>
                    <a:lstStyle/>
                    <a:p>
                      <a:pPr>
                        <a:lnSpc>
                          <a:spcPct val="115000"/>
                        </a:lnSpc>
                        <a:spcAft>
                          <a:spcPts val="0"/>
                        </a:spcAft>
                      </a:pPr>
                      <a:r>
                        <a:rPr lang="en-US" sz="900">
                          <a:effectLst/>
                        </a:rPr>
                        <a:t>cor</a:t>
                      </a:r>
                      <a:endParaRPr lang="zh-CN" sz="900">
                        <a:effectLst/>
                        <a:latin typeface="Calibri"/>
                        <a:ea typeface="宋体"/>
                        <a:cs typeface="Times New Roman"/>
                      </a:endParaRPr>
                    </a:p>
                  </a:txBody>
                  <a:tcPr marL="58669" marR="58669" marT="0" marB="0"/>
                </a:tc>
                <a:tc>
                  <a:txBody>
                    <a:bodyPr/>
                    <a:lstStyle/>
                    <a:p>
                      <a:pPr algn="r">
                        <a:lnSpc>
                          <a:spcPct val="115000"/>
                        </a:lnSpc>
                        <a:spcAft>
                          <a:spcPts val="0"/>
                        </a:spcAft>
                      </a:pPr>
                      <a:r>
                        <a:rPr lang="en-US" sz="900">
                          <a:effectLst/>
                        </a:rPr>
                        <a:t>0.511 </a:t>
                      </a:r>
                      <a:endParaRPr lang="zh-CN" sz="900">
                        <a:effectLst/>
                        <a:latin typeface="Calibri"/>
                        <a:ea typeface="宋体"/>
                        <a:cs typeface="Times New Roman"/>
                      </a:endParaRPr>
                    </a:p>
                  </a:txBody>
                  <a:tcPr marL="58669" marR="58669" marT="0" marB="0" anchor="ctr"/>
                </a:tc>
                <a:tc>
                  <a:txBody>
                    <a:bodyPr/>
                    <a:lstStyle/>
                    <a:p>
                      <a:pPr algn="r">
                        <a:lnSpc>
                          <a:spcPct val="115000"/>
                        </a:lnSpc>
                        <a:spcAft>
                          <a:spcPts val="0"/>
                        </a:spcAft>
                      </a:pPr>
                      <a:r>
                        <a:rPr lang="en-US" sz="900">
                          <a:effectLst/>
                        </a:rPr>
                        <a:t>0.528 </a:t>
                      </a:r>
                      <a:endParaRPr lang="zh-CN" sz="900">
                        <a:effectLst/>
                        <a:latin typeface="Calibri"/>
                        <a:ea typeface="宋体"/>
                        <a:cs typeface="Times New Roman"/>
                      </a:endParaRPr>
                    </a:p>
                  </a:txBody>
                  <a:tcPr marL="58669" marR="58669" marT="0" marB="0" anchor="ctr"/>
                </a:tc>
                <a:tc>
                  <a:txBody>
                    <a:bodyPr/>
                    <a:lstStyle/>
                    <a:p>
                      <a:pPr algn="r">
                        <a:lnSpc>
                          <a:spcPct val="115000"/>
                        </a:lnSpc>
                        <a:spcAft>
                          <a:spcPts val="0"/>
                        </a:spcAft>
                      </a:pPr>
                      <a:r>
                        <a:rPr lang="en-US" sz="900" u="sng">
                          <a:effectLst/>
                        </a:rPr>
                        <a:t>0.538 </a:t>
                      </a:r>
                      <a:endParaRPr lang="zh-CN" sz="900">
                        <a:effectLst/>
                        <a:latin typeface="Calibri"/>
                        <a:ea typeface="宋体"/>
                        <a:cs typeface="Times New Roman"/>
                      </a:endParaRPr>
                    </a:p>
                  </a:txBody>
                  <a:tcPr marL="58669" marR="58669" marT="0" marB="0" anchor="ctr"/>
                </a:tc>
                <a:tc>
                  <a:txBody>
                    <a:bodyPr/>
                    <a:lstStyle/>
                    <a:p>
                      <a:pPr algn="r">
                        <a:lnSpc>
                          <a:spcPct val="115000"/>
                        </a:lnSpc>
                        <a:spcAft>
                          <a:spcPts val="0"/>
                        </a:spcAft>
                      </a:pPr>
                      <a:r>
                        <a:rPr lang="en-US" sz="900">
                          <a:effectLst/>
                        </a:rPr>
                        <a:t>0.521 </a:t>
                      </a:r>
                      <a:endParaRPr lang="zh-CN" sz="900">
                        <a:effectLst/>
                        <a:latin typeface="Calibri"/>
                        <a:ea typeface="宋体"/>
                        <a:cs typeface="Times New Roman"/>
                      </a:endParaRPr>
                    </a:p>
                  </a:txBody>
                  <a:tcPr marL="58669" marR="58669" marT="0" marB="0" anchor="ctr"/>
                </a:tc>
                <a:tc>
                  <a:txBody>
                    <a:bodyPr/>
                    <a:lstStyle/>
                    <a:p>
                      <a:pPr algn="r">
                        <a:lnSpc>
                          <a:spcPct val="115000"/>
                        </a:lnSpc>
                        <a:spcAft>
                          <a:spcPts val="0"/>
                        </a:spcAft>
                      </a:pPr>
                      <a:r>
                        <a:rPr lang="en-US" sz="900">
                          <a:effectLst/>
                        </a:rPr>
                        <a:t>0.534 </a:t>
                      </a:r>
                      <a:endParaRPr lang="zh-CN" sz="900">
                        <a:effectLst/>
                        <a:latin typeface="Calibri"/>
                        <a:ea typeface="宋体"/>
                        <a:cs typeface="Times New Roman"/>
                      </a:endParaRPr>
                    </a:p>
                  </a:txBody>
                  <a:tcPr marL="58669" marR="58669" marT="0" marB="0" anchor="ctr"/>
                </a:tc>
                <a:tc>
                  <a:txBody>
                    <a:bodyPr/>
                    <a:lstStyle/>
                    <a:p>
                      <a:pPr algn="r">
                        <a:lnSpc>
                          <a:spcPct val="115000"/>
                        </a:lnSpc>
                        <a:spcAft>
                          <a:spcPts val="0"/>
                        </a:spcAft>
                      </a:pPr>
                      <a:r>
                        <a:rPr lang="en-US" sz="900">
                          <a:effectLst/>
                        </a:rPr>
                        <a:t>0.533 </a:t>
                      </a:r>
                      <a:endParaRPr lang="zh-CN" sz="900">
                        <a:effectLst/>
                        <a:latin typeface="Calibri"/>
                        <a:ea typeface="宋体"/>
                        <a:cs typeface="Times New Roman"/>
                      </a:endParaRPr>
                    </a:p>
                  </a:txBody>
                  <a:tcPr marL="58669" marR="58669" marT="0" marB="0" anchor="ctr"/>
                </a:tc>
                <a:tc>
                  <a:txBody>
                    <a:bodyPr/>
                    <a:lstStyle/>
                    <a:p>
                      <a:pPr algn="r">
                        <a:lnSpc>
                          <a:spcPct val="115000"/>
                        </a:lnSpc>
                        <a:spcAft>
                          <a:spcPts val="0"/>
                        </a:spcAft>
                      </a:pPr>
                      <a:r>
                        <a:rPr lang="en-US" sz="900">
                          <a:effectLst/>
                        </a:rPr>
                        <a:t>0.418 </a:t>
                      </a:r>
                      <a:endParaRPr lang="zh-CN" sz="900">
                        <a:effectLst/>
                        <a:latin typeface="Calibri"/>
                        <a:ea typeface="宋体"/>
                        <a:cs typeface="Times New Roman"/>
                      </a:endParaRPr>
                    </a:p>
                  </a:txBody>
                  <a:tcPr marL="58669" marR="58669" marT="0" marB="0" anchor="ctr"/>
                </a:tc>
                <a:tc>
                  <a:txBody>
                    <a:bodyPr/>
                    <a:lstStyle/>
                    <a:p>
                      <a:pPr algn="r">
                        <a:lnSpc>
                          <a:spcPct val="115000"/>
                        </a:lnSpc>
                        <a:spcAft>
                          <a:spcPts val="0"/>
                        </a:spcAft>
                      </a:pPr>
                      <a:r>
                        <a:rPr lang="en-US" sz="900">
                          <a:effectLst/>
                        </a:rPr>
                        <a:t>0.527 </a:t>
                      </a:r>
                      <a:endParaRPr lang="zh-CN" sz="900">
                        <a:effectLst/>
                        <a:latin typeface="Calibri"/>
                        <a:ea typeface="宋体"/>
                        <a:cs typeface="Times New Roman"/>
                      </a:endParaRPr>
                    </a:p>
                  </a:txBody>
                  <a:tcPr marL="58669" marR="58669" marT="0" marB="0" anchor="ctr"/>
                </a:tc>
                <a:tc>
                  <a:txBody>
                    <a:bodyPr/>
                    <a:lstStyle/>
                    <a:p>
                      <a:pPr algn="r">
                        <a:lnSpc>
                          <a:spcPct val="115000"/>
                        </a:lnSpc>
                        <a:spcAft>
                          <a:spcPts val="0"/>
                        </a:spcAft>
                      </a:pPr>
                      <a:r>
                        <a:rPr lang="en-US" sz="900" u="sng">
                          <a:effectLst/>
                        </a:rPr>
                        <a:t>0.540 </a:t>
                      </a:r>
                      <a:endParaRPr lang="zh-CN" sz="900">
                        <a:effectLst/>
                        <a:latin typeface="Calibri"/>
                        <a:ea typeface="宋体"/>
                        <a:cs typeface="Times New Roman"/>
                      </a:endParaRPr>
                    </a:p>
                  </a:txBody>
                  <a:tcPr marL="58669" marR="58669" marT="0" marB="0" anchor="ctr"/>
                </a:tc>
                <a:tc>
                  <a:txBody>
                    <a:bodyPr/>
                    <a:lstStyle/>
                    <a:p>
                      <a:pPr algn="r">
                        <a:lnSpc>
                          <a:spcPct val="115000"/>
                        </a:lnSpc>
                        <a:spcAft>
                          <a:spcPts val="0"/>
                        </a:spcAft>
                      </a:pPr>
                      <a:r>
                        <a:rPr lang="en-US" sz="900">
                          <a:effectLst/>
                        </a:rPr>
                        <a:t>0.516 </a:t>
                      </a:r>
                      <a:endParaRPr lang="zh-CN" sz="900">
                        <a:effectLst/>
                        <a:latin typeface="Calibri"/>
                        <a:ea typeface="宋体"/>
                        <a:cs typeface="Times New Roman"/>
                      </a:endParaRPr>
                    </a:p>
                  </a:txBody>
                  <a:tcPr marL="58669" marR="58669" marT="0" marB="0" anchor="ctr"/>
                </a:tc>
                <a:tc>
                  <a:txBody>
                    <a:bodyPr/>
                    <a:lstStyle/>
                    <a:p>
                      <a:pPr algn="r">
                        <a:lnSpc>
                          <a:spcPct val="115000"/>
                        </a:lnSpc>
                        <a:spcAft>
                          <a:spcPts val="0"/>
                        </a:spcAft>
                      </a:pPr>
                      <a:r>
                        <a:rPr lang="en-US" sz="900">
                          <a:effectLst/>
                        </a:rPr>
                        <a:t>0.526 </a:t>
                      </a:r>
                      <a:endParaRPr lang="zh-CN" sz="900">
                        <a:effectLst/>
                        <a:latin typeface="Calibri"/>
                        <a:ea typeface="宋体"/>
                        <a:cs typeface="Times New Roman"/>
                      </a:endParaRPr>
                    </a:p>
                  </a:txBody>
                  <a:tcPr marL="58669" marR="58669" marT="0" marB="0" anchor="ctr"/>
                </a:tc>
                <a:tc>
                  <a:txBody>
                    <a:bodyPr/>
                    <a:lstStyle/>
                    <a:p>
                      <a:pPr algn="r">
                        <a:lnSpc>
                          <a:spcPct val="115000"/>
                        </a:lnSpc>
                        <a:spcAft>
                          <a:spcPts val="0"/>
                        </a:spcAft>
                      </a:pPr>
                      <a:r>
                        <a:rPr lang="en-US" sz="900" u="sng">
                          <a:effectLst/>
                        </a:rPr>
                        <a:t>0.545 </a:t>
                      </a:r>
                      <a:endParaRPr lang="zh-CN" sz="900">
                        <a:effectLst/>
                        <a:latin typeface="Calibri"/>
                        <a:ea typeface="宋体"/>
                        <a:cs typeface="Times New Roman"/>
                      </a:endParaRPr>
                    </a:p>
                  </a:txBody>
                  <a:tcPr marL="58669" marR="58669" marT="0" marB="0" anchor="ctr"/>
                </a:tc>
                <a:tc>
                  <a:txBody>
                    <a:bodyPr/>
                    <a:lstStyle/>
                    <a:p>
                      <a:pPr algn="r">
                        <a:lnSpc>
                          <a:spcPct val="115000"/>
                        </a:lnSpc>
                        <a:spcAft>
                          <a:spcPts val="0"/>
                        </a:spcAft>
                      </a:pPr>
                      <a:r>
                        <a:rPr lang="en-US" sz="900">
                          <a:effectLst/>
                        </a:rPr>
                        <a:t>0.453 </a:t>
                      </a:r>
                      <a:endParaRPr lang="zh-CN" sz="900">
                        <a:effectLst/>
                        <a:latin typeface="Calibri"/>
                        <a:ea typeface="宋体"/>
                        <a:cs typeface="Times New Roman"/>
                      </a:endParaRPr>
                    </a:p>
                  </a:txBody>
                  <a:tcPr marL="58669" marR="58669" marT="0" marB="0" anchor="ctr"/>
                </a:tc>
                <a:tc>
                  <a:txBody>
                    <a:bodyPr/>
                    <a:lstStyle/>
                    <a:p>
                      <a:pPr algn="r">
                        <a:lnSpc>
                          <a:spcPct val="115000"/>
                        </a:lnSpc>
                        <a:spcAft>
                          <a:spcPts val="0"/>
                        </a:spcAft>
                      </a:pPr>
                      <a:r>
                        <a:rPr lang="en-US" sz="900">
                          <a:effectLst/>
                        </a:rPr>
                        <a:t>0.522 </a:t>
                      </a:r>
                      <a:endParaRPr lang="zh-CN" sz="900">
                        <a:effectLst/>
                        <a:latin typeface="Calibri"/>
                        <a:ea typeface="宋体"/>
                        <a:cs typeface="Times New Roman"/>
                      </a:endParaRPr>
                    </a:p>
                  </a:txBody>
                  <a:tcPr marL="58669" marR="58669" marT="0" marB="0" anchor="ctr"/>
                </a:tc>
                <a:tc>
                  <a:txBody>
                    <a:bodyPr/>
                    <a:lstStyle/>
                    <a:p>
                      <a:pPr algn="r">
                        <a:lnSpc>
                          <a:spcPct val="115000"/>
                        </a:lnSpc>
                        <a:spcAft>
                          <a:spcPts val="0"/>
                        </a:spcAft>
                      </a:pPr>
                      <a:r>
                        <a:rPr lang="en-US" sz="900">
                          <a:effectLst/>
                        </a:rPr>
                        <a:t>0.536 </a:t>
                      </a:r>
                      <a:endParaRPr lang="zh-CN" sz="900">
                        <a:effectLst/>
                        <a:latin typeface="Calibri"/>
                        <a:ea typeface="宋体"/>
                        <a:cs typeface="Times New Roman"/>
                      </a:endParaRPr>
                    </a:p>
                  </a:txBody>
                  <a:tcPr marL="58669" marR="58669" marT="0" marB="0" anchor="ctr"/>
                </a:tc>
                <a:tc>
                  <a:txBody>
                    <a:bodyPr/>
                    <a:lstStyle/>
                    <a:p>
                      <a:pPr algn="r">
                        <a:lnSpc>
                          <a:spcPct val="115000"/>
                        </a:lnSpc>
                        <a:spcAft>
                          <a:spcPts val="0"/>
                        </a:spcAft>
                      </a:pPr>
                      <a:r>
                        <a:rPr lang="en-US" sz="900">
                          <a:effectLst/>
                        </a:rPr>
                        <a:t>0.513 </a:t>
                      </a:r>
                      <a:endParaRPr lang="zh-CN" sz="900">
                        <a:effectLst/>
                        <a:latin typeface="Calibri"/>
                        <a:ea typeface="宋体"/>
                        <a:cs typeface="Times New Roman"/>
                      </a:endParaRPr>
                    </a:p>
                  </a:txBody>
                  <a:tcPr marL="58669" marR="58669" marT="0" marB="0" anchor="ctr"/>
                </a:tc>
                <a:tc>
                  <a:txBody>
                    <a:bodyPr/>
                    <a:lstStyle/>
                    <a:p>
                      <a:pPr algn="r">
                        <a:lnSpc>
                          <a:spcPct val="115000"/>
                        </a:lnSpc>
                        <a:spcAft>
                          <a:spcPts val="0"/>
                        </a:spcAft>
                      </a:pPr>
                      <a:r>
                        <a:rPr lang="en-US" sz="900">
                          <a:effectLst/>
                        </a:rPr>
                        <a:t>0.528 </a:t>
                      </a:r>
                      <a:endParaRPr lang="zh-CN" sz="900">
                        <a:effectLst/>
                        <a:latin typeface="Calibri"/>
                        <a:ea typeface="宋体"/>
                        <a:cs typeface="Times New Roman"/>
                      </a:endParaRPr>
                    </a:p>
                  </a:txBody>
                  <a:tcPr marL="58669" marR="58669" marT="0" marB="0" anchor="ctr"/>
                </a:tc>
                <a:tc>
                  <a:txBody>
                    <a:bodyPr/>
                    <a:lstStyle/>
                    <a:p>
                      <a:pPr algn="r">
                        <a:lnSpc>
                          <a:spcPct val="115000"/>
                        </a:lnSpc>
                        <a:spcAft>
                          <a:spcPts val="0"/>
                        </a:spcAft>
                      </a:pPr>
                      <a:r>
                        <a:rPr lang="en-US" sz="900" u="sng">
                          <a:effectLst/>
                        </a:rPr>
                        <a:t>0.546 </a:t>
                      </a:r>
                      <a:endParaRPr lang="zh-CN" sz="900">
                        <a:effectLst/>
                        <a:latin typeface="Calibri"/>
                        <a:ea typeface="宋体"/>
                        <a:cs typeface="Times New Roman"/>
                      </a:endParaRPr>
                    </a:p>
                  </a:txBody>
                  <a:tcPr marL="58669" marR="58669" marT="0" marB="0" anchor="ctr"/>
                </a:tc>
                <a:tc>
                  <a:txBody>
                    <a:bodyPr/>
                    <a:lstStyle/>
                    <a:p>
                      <a:pPr algn="r">
                        <a:lnSpc>
                          <a:spcPct val="115000"/>
                        </a:lnSpc>
                        <a:spcAft>
                          <a:spcPts val="0"/>
                        </a:spcAft>
                      </a:pPr>
                      <a:r>
                        <a:rPr lang="en-US" sz="900">
                          <a:effectLst/>
                        </a:rPr>
                        <a:t>0.472 </a:t>
                      </a:r>
                      <a:endParaRPr lang="zh-CN" sz="900">
                        <a:effectLst/>
                        <a:latin typeface="Calibri"/>
                        <a:ea typeface="宋体"/>
                        <a:cs typeface="Times New Roman"/>
                      </a:endParaRPr>
                    </a:p>
                  </a:txBody>
                  <a:tcPr marL="58669" marR="58669" marT="0" marB="0" anchor="ctr"/>
                </a:tc>
                <a:tc>
                  <a:txBody>
                    <a:bodyPr/>
                    <a:lstStyle/>
                    <a:p>
                      <a:pPr algn="r">
                        <a:lnSpc>
                          <a:spcPct val="115000"/>
                        </a:lnSpc>
                        <a:spcAft>
                          <a:spcPts val="0"/>
                        </a:spcAft>
                      </a:pPr>
                      <a:r>
                        <a:rPr lang="en-US" sz="900">
                          <a:effectLst/>
                        </a:rPr>
                        <a:t>0.525 </a:t>
                      </a:r>
                      <a:endParaRPr lang="zh-CN" sz="900">
                        <a:effectLst/>
                        <a:latin typeface="Calibri"/>
                        <a:ea typeface="宋体"/>
                        <a:cs typeface="Times New Roman"/>
                      </a:endParaRPr>
                    </a:p>
                  </a:txBody>
                  <a:tcPr marL="58669" marR="58669" marT="0" marB="0" anchor="ctr"/>
                </a:tc>
                <a:tc>
                  <a:txBody>
                    <a:bodyPr/>
                    <a:lstStyle/>
                    <a:p>
                      <a:pPr algn="r">
                        <a:lnSpc>
                          <a:spcPct val="115000"/>
                        </a:lnSpc>
                        <a:spcAft>
                          <a:spcPts val="0"/>
                        </a:spcAft>
                      </a:pPr>
                      <a:r>
                        <a:rPr lang="en-US" sz="900">
                          <a:effectLst/>
                        </a:rPr>
                        <a:t>0.540 </a:t>
                      </a:r>
                      <a:endParaRPr lang="zh-CN" sz="900">
                        <a:effectLst/>
                        <a:latin typeface="Calibri"/>
                        <a:ea typeface="宋体"/>
                        <a:cs typeface="Times New Roman"/>
                      </a:endParaRPr>
                    </a:p>
                  </a:txBody>
                  <a:tcPr marL="58669" marR="58669" marT="0" marB="0" anchor="ctr"/>
                </a:tc>
              </a:tr>
              <a:tr h="332402">
                <a:tc>
                  <a:txBody>
                    <a:bodyPr/>
                    <a:lstStyle/>
                    <a:p>
                      <a:pPr>
                        <a:lnSpc>
                          <a:spcPct val="115000"/>
                        </a:lnSpc>
                        <a:spcAft>
                          <a:spcPts val="0"/>
                        </a:spcAft>
                      </a:pPr>
                      <a:r>
                        <a:rPr lang="en-US" sz="900">
                          <a:effectLst/>
                        </a:rPr>
                        <a:t>maxen</a:t>
                      </a:r>
                      <a:endParaRPr lang="zh-CN" sz="900">
                        <a:effectLst/>
                        <a:latin typeface="Calibri"/>
                        <a:ea typeface="宋体"/>
                        <a:cs typeface="Times New Roman"/>
                      </a:endParaRPr>
                    </a:p>
                  </a:txBody>
                  <a:tcPr marL="58669" marR="58669" marT="0" marB="0"/>
                </a:tc>
                <a:tc>
                  <a:txBody>
                    <a:bodyPr/>
                    <a:lstStyle/>
                    <a:p>
                      <a:pPr algn="r">
                        <a:lnSpc>
                          <a:spcPct val="115000"/>
                        </a:lnSpc>
                        <a:spcAft>
                          <a:spcPts val="0"/>
                        </a:spcAft>
                      </a:pPr>
                      <a:r>
                        <a:rPr lang="en-US" sz="900">
                          <a:effectLst/>
                        </a:rPr>
                        <a:t>0.602 </a:t>
                      </a:r>
                      <a:endParaRPr lang="zh-CN" sz="900">
                        <a:effectLst/>
                        <a:latin typeface="Calibri"/>
                        <a:ea typeface="宋体"/>
                        <a:cs typeface="Times New Roman"/>
                      </a:endParaRPr>
                    </a:p>
                  </a:txBody>
                  <a:tcPr marL="58669" marR="58669" marT="0" marB="0" anchor="ctr"/>
                </a:tc>
                <a:tc>
                  <a:txBody>
                    <a:bodyPr/>
                    <a:lstStyle/>
                    <a:p>
                      <a:pPr algn="r">
                        <a:lnSpc>
                          <a:spcPct val="115000"/>
                        </a:lnSpc>
                        <a:spcAft>
                          <a:spcPts val="0"/>
                        </a:spcAft>
                      </a:pPr>
                      <a:r>
                        <a:rPr lang="en-US" sz="900" dirty="0">
                          <a:effectLst/>
                        </a:rPr>
                        <a:t>0.557 </a:t>
                      </a:r>
                      <a:endParaRPr lang="zh-CN" sz="900" dirty="0">
                        <a:effectLst/>
                        <a:latin typeface="Calibri"/>
                        <a:ea typeface="宋体"/>
                        <a:cs typeface="Times New Roman"/>
                      </a:endParaRPr>
                    </a:p>
                  </a:txBody>
                  <a:tcPr marL="58669" marR="58669" marT="0" marB="0" anchor="ctr"/>
                </a:tc>
                <a:tc>
                  <a:txBody>
                    <a:bodyPr/>
                    <a:lstStyle/>
                    <a:p>
                      <a:pPr algn="r">
                        <a:lnSpc>
                          <a:spcPct val="115000"/>
                        </a:lnSpc>
                        <a:spcAft>
                          <a:spcPts val="0"/>
                        </a:spcAft>
                      </a:pPr>
                      <a:r>
                        <a:rPr lang="en-US" sz="900" u="sng" dirty="0">
                          <a:effectLst/>
                        </a:rPr>
                        <a:t>0.660 </a:t>
                      </a:r>
                      <a:endParaRPr lang="zh-CN" sz="900" dirty="0">
                        <a:effectLst/>
                        <a:latin typeface="Calibri"/>
                        <a:ea typeface="宋体"/>
                        <a:cs typeface="Times New Roman"/>
                      </a:endParaRPr>
                    </a:p>
                  </a:txBody>
                  <a:tcPr marL="58669" marR="58669" marT="0" marB="0" anchor="ctr"/>
                </a:tc>
                <a:tc>
                  <a:txBody>
                    <a:bodyPr/>
                    <a:lstStyle/>
                    <a:p>
                      <a:pPr algn="r">
                        <a:lnSpc>
                          <a:spcPct val="115000"/>
                        </a:lnSpc>
                        <a:spcAft>
                          <a:spcPts val="0"/>
                        </a:spcAft>
                      </a:pPr>
                      <a:r>
                        <a:rPr lang="en-US" sz="900" u="sng">
                          <a:effectLst/>
                        </a:rPr>
                        <a:t>0.626 </a:t>
                      </a:r>
                      <a:endParaRPr lang="zh-CN" sz="900">
                        <a:effectLst/>
                        <a:latin typeface="Calibri"/>
                        <a:ea typeface="宋体"/>
                        <a:cs typeface="Times New Roman"/>
                      </a:endParaRPr>
                    </a:p>
                  </a:txBody>
                  <a:tcPr marL="58669" marR="58669" marT="0" marB="0" anchor="ctr"/>
                </a:tc>
                <a:tc>
                  <a:txBody>
                    <a:bodyPr/>
                    <a:lstStyle/>
                    <a:p>
                      <a:pPr algn="r">
                        <a:lnSpc>
                          <a:spcPct val="115000"/>
                        </a:lnSpc>
                        <a:spcAft>
                          <a:spcPts val="0"/>
                        </a:spcAft>
                      </a:pPr>
                      <a:r>
                        <a:rPr lang="en-US" sz="900">
                          <a:effectLst/>
                        </a:rPr>
                        <a:t>0.615 </a:t>
                      </a:r>
                      <a:endParaRPr lang="zh-CN" sz="900">
                        <a:effectLst/>
                        <a:latin typeface="Calibri"/>
                        <a:ea typeface="宋体"/>
                        <a:cs typeface="Times New Roman"/>
                      </a:endParaRPr>
                    </a:p>
                  </a:txBody>
                  <a:tcPr marL="58669" marR="58669" marT="0" marB="0" anchor="ctr"/>
                </a:tc>
                <a:tc>
                  <a:txBody>
                    <a:bodyPr/>
                    <a:lstStyle/>
                    <a:p>
                      <a:pPr algn="r">
                        <a:lnSpc>
                          <a:spcPct val="115000"/>
                        </a:lnSpc>
                        <a:spcAft>
                          <a:spcPts val="0"/>
                        </a:spcAft>
                      </a:pPr>
                      <a:r>
                        <a:rPr lang="en-US" sz="900" dirty="0">
                          <a:effectLst/>
                        </a:rPr>
                        <a:t>0.616 </a:t>
                      </a:r>
                      <a:endParaRPr lang="zh-CN" sz="900" dirty="0">
                        <a:effectLst/>
                        <a:latin typeface="Calibri"/>
                        <a:ea typeface="宋体"/>
                        <a:cs typeface="Times New Roman"/>
                      </a:endParaRPr>
                    </a:p>
                  </a:txBody>
                  <a:tcPr marL="58669" marR="58669" marT="0" marB="0" anchor="ctr"/>
                </a:tc>
                <a:tc>
                  <a:txBody>
                    <a:bodyPr/>
                    <a:lstStyle/>
                    <a:p>
                      <a:pPr algn="r">
                        <a:lnSpc>
                          <a:spcPct val="115000"/>
                        </a:lnSpc>
                        <a:spcAft>
                          <a:spcPts val="0"/>
                        </a:spcAft>
                      </a:pPr>
                      <a:r>
                        <a:rPr lang="en-US" sz="900">
                          <a:effectLst/>
                        </a:rPr>
                        <a:t>0.615 </a:t>
                      </a:r>
                      <a:endParaRPr lang="zh-CN" sz="900">
                        <a:effectLst/>
                        <a:latin typeface="Calibri"/>
                        <a:ea typeface="宋体"/>
                        <a:cs typeface="Times New Roman"/>
                      </a:endParaRPr>
                    </a:p>
                  </a:txBody>
                  <a:tcPr marL="58669" marR="58669" marT="0" marB="0" anchor="ctr"/>
                </a:tc>
                <a:tc>
                  <a:txBody>
                    <a:bodyPr/>
                    <a:lstStyle/>
                    <a:p>
                      <a:pPr algn="r">
                        <a:lnSpc>
                          <a:spcPct val="115000"/>
                        </a:lnSpc>
                        <a:spcAft>
                          <a:spcPts val="0"/>
                        </a:spcAft>
                      </a:pPr>
                      <a:r>
                        <a:rPr lang="en-US" sz="900">
                          <a:effectLst/>
                        </a:rPr>
                        <a:t>0.570 </a:t>
                      </a:r>
                      <a:endParaRPr lang="zh-CN" sz="900">
                        <a:effectLst/>
                        <a:latin typeface="Calibri"/>
                        <a:ea typeface="宋体"/>
                        <a:cs typeface="Times New Roman"/>
                      </a:endParaRPr>
                    </a:p>
                  </a:txBody>
                  <a:tcPr marL="58669" marR="58669" marT="0" marB="0" anchor="ctr"/>
                </a:tc>
                <a:tc>
                  <a:txBody>
                    <a:bodyPr/>
                    <a:lstStyle/>
                    <a:p>
                      <a:pPr algn="r">
                        <a:lnSpc>
                          <a:spcPct val="115000"/>
                        </a:lnSpc>
                        <a:spcAft>
                          <a:spcPts val="0"/>
                        </a:spcAft>
                      </a:pPr>
                      <a:r>
                        <a:rPr lang="en-US" sz="900">
                          <a:effectLst/>
                        </a:rPr>
                        <a:t>0.568 </a:t>
                      </a:r>
                      <a:endParaRPr lang="zh-CN" sz="900">
                        <a:effectLst/>
                        <a:latin typeface="Calibri"/>
                        <a:ea typeface="宋体"/>
                        <a:cs typeface="Times New Roman"/>
                      </a:endParaRPr>
                    </a:p>
                  </a:txBody>
                  <a:tcPr marL="58669" marR="58669" marT="0" marB="0" anchor="ctr"/>
                </a:tc>
                <a:tc>
                  <a:txBody>
                    <a:bodyPr/>
                    <a:lstStyle/>
                    <a:p>
                      <a:pPr algn="r">
                        <a:lnSpc>
                          <a:spcPct val="115000"/>
                        </a:lnSpc>
                        <a:spcAft>
                          <a:spcPts val="0"/>
                        </a:spcAft>
                      </a:pPr>
                      <a:r>
                        <a:rPr lang="en-US" sz="900">
                          <a:effectLst/>
                        </a:rPr>
                        <a:t>0.587 </a:t>
                      </a:r>
                      <a:endParaRPr lang="zh-CN" sz="900">
                        <a:effectLst/>
                        <a:latin typeface="Calibri"/>
                        <a:ea typeface="宋体"/>
                        <a:cs typeface="Times New Roman"/>
                      </a:endParaRPr>
                    </a:p>
                  </a:txBody>
                  <a:tcPr marL="58669" marR="58669" marT="0" marB="0" anchor="ctr"/>
                </a:tc>
                <a:tc>
                  <a:txBody>
                    <a:bodyPr/>
                    <a:lstStyle/>
                    <a:p>
                      <a:pPr algn="r">
                        <a:lnSpc>
                          <a:spcPct val="115000"/>
                        </a:lnSpc>
                        <a:spcAft>
                          <a:spcPts val="0"/>
                        </a:spcAft>
                      </a:pPr>
                      <a:r>
                        <a:rPr lang="en-US" sz="900">
                          <a:effectLst/>
                        </a:rPr>
                        <a:t>0.591 </a:t>
                      </a:r>
                      <a:endParaRPr lang="zh-CN" sz="900">
                        <a:effectLst/>
                        <a:latin typeface="Calibri"/>
                        <a:ea typeface="宋体"/>
                        <a:cs typeface="Times New Roman"/>
                      </a:endParaRPr>
                    </a:p>
                  </a:txBody>
                  <a:tcPr marL="58669" marR="58669" marT="0" marB="0" anchor="ctr"/>
                </a:tc>
                <a:tc>
                  <a:txBody>
                    <a:bodyPr/>
                    <a:lstStyle/>
                    <a:p>
                      <a:pPr algn="r">
                        <a:lnSpc>
                          <a:spcPct val="115000"/>
                        </a:lnSpc>
                        <a:spcAft>
                          <a:spcPts val="0"/>
                        </a:spcAft>
                      </a:pPr>
                      <a:r>
                        <a:rPr lang="en-US" sz="900">
                          <a:effectLst/>
                        </a:rPr>
                        <a:t>0.561 </a:t>
                      </a:r>
                      <a:endParaRPr lang="zh-CN" sz="900">
                        <a:effectLst/>
                        <a:latin typeface="Calibri"/>
                        <a:ea typeface="宋体"/>
                        <a:cs typeface="Times New Roman"/>
                      </a:endParaRPr>
                    </a:p>
                  </a:txBody>
                  <a:tcPr marL="58669" marR="58669" marT="0" marB="0" anchor="ctr"/>
                </a:tc>
                <a:tc>
                  <a:txBody>
                    <a:bodyPr/>
                    <a:lstStyle/>
                    <a:p>
                      <a:pPr algn="r">
                        <a:lnSpc>
                          <a:spcPct val="115000"/>
                        </a:lnSpc>
                        <a:spcAft>
                          <a:spcPts val="0"/>
                        </a:spcAft>
                      </a:pPr>
                      <a:r>
                        <a:rPr lang="en-US" sz="900" u="sng">
                          <a:effectLst/>
                        </a:rPr>
                        <a:t>0.609 </a:t>
                      </a:r>
                      <a:endParaRPr lang="zh-CN" sz="900">
                        <a:effectLst/>
                        <a:latin typeface="Calibri"/>
                        <a:ea typeface="宋体"/>
                        <a:cs typeface="Times New Roman"/>
                      </a:endParaRPr>
                    </a:p>
                  </a:txBody>
                  <a:tcPr marL="58669" marR="58669" marT="0" marB="0" anchor="ctr"/>
                </a:tc>
                <a:tc>
                  <a:txBody>
                    <a:bodyPr/>
                    <a:lstStyle/>
                    <a:p>
                      <a:pPr algn="r">
                        <a:lnSpc>
                          <a:spcPct val="115000"/>
                        </a:lnSpc>
                        <a:spcAft>
                          <a:spcPts val="0"/>
                        </a:spcAft>
                      </a:pPr>
                      <a:r>
                        <a:rPr lang="en-US" sz="900">
                          <a:effectLst/>
                        </a:rPr>
                        <a:t>0.566 </a:t>
                      </a:r>
                      <a:endParaRPr lang="zh-CN" sz="900">
                        <a:effectLst/>
                        <a:latin typeface="Calibri"/>
                        <a:ea typeface="宋体"/>
                        <a:cs typeface="Times New Roman"/>
                      </a:endParaRPr>
                    </a:p>
                  </a:txBody>
                  <a:tcPr marL="58669" marR="58669" marT="0" marB="0" anchor="ctr"/>
                </a:tc>
                <a:tc>
                  <a:txBody>
                    <a:bodyPr/>
                    <a:lstStyle/>
                    <a:p>
                      <a:pPr algn="r">
                        <a:lnSpc>
                          <a:spcPct val="115000"/>
                        </a:lnSpc>
                        <a:spcAft>
                          <a:spcPts val="0"/>
                        </a:spcAft>
                      </a:pPr>
                      <a:r>
                        <a:rPr lang="en-US" sz="900">
                          <a:effectLst/>
                        </a:rPr>
                        <a:t>0.566 </a:t>
                      </a:r>
                      <a:endParaRPr lang="zh-CN" sz="900">
                        <a:effectLst/>
                        <a:latin typeface="Calibri"/>
                        <a:ea typeface="宋体"/>
                        <a:cs typeface="Times New Roman"/>
                      </a:endParaRPr>
                    </a:p>
                  </a:txBody>
                  <a:tcPr marL="58669" marR="58669" marT="0" marB="0" anchor="ctr"/>
                </a:tc>
                <a:tc>
                  <a:txBody>
                    <a:bodyPr/>
                    <a:lstStyle/>
                    <a:p>
                      <a:pPr algn="r">
                        <a:lnSpc>
                          <a:spcPct val="115000"/>
                        </a:lnSpc>
                        <a:spcAft>
                          <a:spcPts val="0"/>
                        </a:spcAft>
                      </a:pPr>
                      <a:r>
                        <a:rPr lang="en-US" sz="900">
                          <a:effectLst/>
                        </a:rPr>
                        <a:t>0.580 </a:t>
                      </a:r>
                      <a:endParaRPr lang="zh-CN" sz="900">
                        <a:effectLst/>
                        <a:latin typeface="Calibri"/>
                        <a:ea typeface="宋体"/>
                        <a:cs typeface="Times New Roman"/>
                      </a:endParaRPr>
                    </a:p>
                  </a:txBody>
                  <a:tcPr marL="58669" marR="58669" marT="0" marB="0" anchor="ctr"/>
                </a:tc>
                <a:tc>
                  <a:txBody>
                    <a:bodyPr/>
                    <a:lstStyle/>
                    <a:p>
                      <a:pPr algn="r">
                        <a:lnSpc>
                          <a:spcPct val="115000"/>
                        </a:lnSpc>
                        <a:spcAft>
                          <a:spcPts val="0"/>
                        </a:spcAft>
                      </a:pPr>
                      <a:r>
                        <a:rPr lang="en-US" sz="900">
                          <a:effectLst/>
                        </a:rPr>
                        <a:t>0.586 </a:t>
                      </a:r>
                      <a:endParaRPr lang="zh-CN" sz="900">
                        <a:effectLst/>
                        <a:latin typeface="Calibri"/>
                        <a:ea typeface="宋体"/>
                        <a:cs typeface="Times New Roman"/>
                      </a:endParaRPr>
                    </a:p>
                  </a:txBody>
                  <a:tcPr marL="58669" marR="58669" marT="0" marB="0" anchor="ctr"/>
                </a:tc>
                <a:tc>
                  <a:txBody>
                    <a:bodyPr/>
                    <a:lstStyle/>
                    <a:p>
                      <a:pPr algn="r">
                        <a:lnSpc>
                          <a:spcPct val="115000"/>
                        </a:lnSpc>
                        <a:spcAft>
                          <a:spcPts val="0"/>
                        </a:spcAft>
                      </a:pPr>
                      <a:r>
                        <a:rPr lang="en-US" sz="900">
                          <a:effectLst/>
                        </a:rPr>
                        <a:t>0.561 </a:t>
                      </a:r>
                      <a:endParaRPr lang="zh-CN" sz="900">
                        <a:effectLst/>
                        <a:latin typeface="Calibri"/>
                        <a:ea typeface="宋体"/>
                        <a:cs typeface="Times New Roman"/>
                      </a:endParaRPr>
                    </a:p>
                  </a:txBody>
                  <a:tcPr marL="58669" marR="58669" marT="0" marB="0" anchor="ctr"/>
                </a:tc>
                <a:tc>
                  <a:txBody>
                    <a:bodyPr/>
                    <a:lstStyle/>
                    <a:p>
                      <a:pPr algn="r">
                        <a:lnSpc>
                          <a:spcPct val="115000"/>
                        </a:lnSpc>
                        <a:spcAft>
                          <a:spcPts val="0"/>
                        </a:spcAft>
                      </a:pPr>
                      <a:r>
                        <a:rPr lang="en-US" sz="900" u="sng">
                          <a:effectLst/>
                        </a:rPr>
                        <a:t>0.596 </a:t>
                      </a:r>
                      <a:endParaRPr lang="zh-CN" sz="900">
                        <a:effectLst/>
                        <a:latin typeface="Calibri"/>
                        <a:ea typeface="宋体"/>
                        <a:cs typeface="Times New Roman"/>
                      </a:endParaRPr>
                    </a:p>
                  </a:txBody>
                  <a:tcPr marL="58669" marR="58669" marT="0" marB="0" anchor="ctr"/>
                </a:tc>
                <a:tc>
                  <a:txBody>
                    <a:bodyPr/>
                    <a:lstStyle/>
                    <a:p>
                      <a:pPr algn="r">
                        <a:lnSpc>
                          <a:spcPct val="115000"/>
                        </a:lnSpc>
                        <a:spcAft>
                          <a:spcPts val="0"/>
                        </a:spcAft>
                      </a:pPr>
                      <a:r>
                        <a:rPr lang="en-US" sz="900">
                          <a:effectLst/>
                        </a:rPr>
                        <a:t>0.570 </a:t>
                      </a:r>
                      <a:endParaRPr lang="zh-CN" sz="900">
                        <a:effectLst/>
                        <a:latin typeface="Calibri"/>
                        <a:ea typeface="宋体"/>
                        <a:cs typeface="Times New Roman"/>
                      </a:endParaRPr>
                    </a:p>
                  </a:txBody>
                  <a:tcPr marL="58669" marR="58669" marT="0" marB="0" anchor="ctr"/>
                </a:tc>
                <a:tc>
                  <a:txBody>
                    <a:bodyPr/>
                    <a:lstStyle/>
                    <a:p>
                      <a:pPr algn="r">
                        <a:lnSpc>
                          <a:spcPct val="115000"/>
                        </a:lnSpc>
                        <a:spcAft>
                          <a:spcPts val="0"/>
                        </a:spcAft>
                      </a:pPr>
                      <a:r>
                        <a:rPr lang="en-US" sz="900">
                          <a:effectLst/>
                        </a:rPr>
                        <a:t>0.569 </a:t>
                      </a:r>
                      <a:endParaRPr lang="zh-CN" sz="900">
                        <a:effectLst/>
                        <a:latin typeface="Calibri"/>
                        <a:ea typeface="宋体"/>
                        <a:cs typeface="Times New Roman"/>
                      </a:endParaRPr>
                    </a:p>
                  </a:txBody>
                  <a:tcPr marL="58669" marR="58669" marT="0" marB="0" anchor="ctr"/>
                </a:tc>
              </a:tr>
              <a:tr h="307671">
                <a:tc>
                  <a:txBody>
                    <a:bodyPr/>
                    <a:lstStyle/>
                    <a:p>
                      <a:pPr>
                        <a:lnSpc>
                          <a:spcPct val="115000"/>
                        </a:lnSpc>
                        <a:spcAft>
                          <a:spcPts val="0"/>
                        </a:spcAft>
                      </a:pPr>
                      <a:r>
                        <a:rPr lang="en-US" sz="900">
                          <a:effectLst/>
                        </a:rPr>
                        <a:t>svm</a:t>
                      </a:r>
                      <a:endParaRPr lang="zh-CN" sz="900">
                        <a:effectLst/>
                        <a:latin typeface="Calibri"/>
                        <a:ea typeface="宋体"/>
                        <a:cs typeface="Times New Roman"/>
                      </a:endParaRPr>
                    </a:p>
                  </a:txBody>
                  <a:tcPr marL="58669" marR="58669" marT="0" marB="0"/>
                </a:tc>
                <a:tc>
                  <a:txBody>
                    <a:bodyPr/>
                    <a:lstStyle/>
                    <a:p>
                      <a:pPr algn="r">
                        <a:lnSpc>
                          <a:spcPct val="115000"/>
                        </a:lnSpc>
                        <a:spcAft>
                          <a:spcPts val="0"/>
                        </a:spcAft>
                      </a:pPr>
                      <a:r>
                        <a:rPr lang="en-US" sz="900">
                          <a:effectLst/>
                        </a:rPr>
                        <a:t>0.603 </a:t>
                      </a:r>
                      <a:endParaRPr lang="zh-CN" sz="900">
                        <a:effectLst/>
                        <a:latin typeface="Calibri"/>
                        <a:ea typeface="宋体"/>
                        <a:cs typeface="Times New Roman"/>
                      </a:endParaRPr>
                    </a:p>
                  </a:txBody>
                  <a:tcPr marL="58669" marR="58669" marT="0" marB="0" anchor="ctr"/>
                </a:tc>
                <a:tc>
                  <a:txBody>
                    <a:bodyPr/>
                    <a:lstStyle/>
                    <a:p>
                      <a:pPr algn="r">
                        <a:lnSpc>
                          <a:spcPct val="115000"/>
                        </a:lnSpc>
                        <a:spcAft>
                          <a:spcPts val="0"/>
                        </a:spcAft>
                      </a:pPr>
                      <a:r>
                        <a:rPr lang="en-US" sz="900">
                          <a:effectLst/>
                        </a:rPr>
                        <a:t>0.567 </a:t>
                      </a:r>
                      <a:endParaRPr lang="zh-CN" sz="900">
                        <a:effectLst/>
                        <a:latin typeface="Calibri"/>
                        <a:ea typeface="宋体"/>
                        <a:cs typeface="Times New Roman"/>
                      </a:endParaRPr>
                    </a:p>
                  </a:txBody>
                  <a:tcPr marL="58669" marR="58669" marT="0" marB="0" anchor="ctr"/>
                </a:tc>
                <a:tc>
                  <a:txBody>
                    <a:bodyPr/>
                    <a:lstStyle/>
                    <a:p>
                      <a:pPr algn="r">
                        <a:lnSpc>
                          <a:spcPct val="115000"/>
                        </a:lnSpc>
                        <a:spcAft>
                          <a:spcPts val="0"/>
                        </a:spcAft>
                      </a:pPr>
                      <a:r>
                        <a:rPr lang="en-US" sz="900" u="sng">
                          <a:effectLst/>
                        </a:rPr>
                        <a:t>0.647 </a:t>
                      </a:r>
                      <a:endParaRPr lang="zh-CN" sz="900">
                        <a:effectLst/>
                        <a:latin typeface="Calibri"/>
                        <a:ea typeface="宋体"/>
                        <a:cs typeface="Times New Roman"/>
                      </a:endParaRPr>
                    </a:p>
                  </a:txBody>
                  <a:tcPr marL="58669" marR="58669" marT="0" marB="0" anchor="ctr"/>
                </a:tc>
                <a:tc>
                  <a:txBody>
                    <a:bodyPr/>
                    <a:lstStyle/>
                    <a:p>
                      <a:pPr algn="r">
                        <a:lnSpc>
                          <a:spcPct val="115000"/>
                        </a:lnSpc>
                        <a:spcAft>
                          <a:spcPts val="0"/>
                        </a:spcAft>
                      </a:pPr>
                      <a:r>
                        <a:rPr lang="en-US" sz="900" u="sng">
                          <a:effectLst/>
                        </a:rPr>
                        <a:t>0.644 </a:t>
                      </a:r>
                      <a:endParaRPr lang="zh-CN" sz="900">
                        <a:effectLst/>
                        <a:latin typeface="Calibri"/>
                        <a:ea typeface="宋体"/>
                        <a:cs typeface="Times New Roman"/>
                      </a:endParaRPr>
                    </a:p>
                  </a:txBody>
                  <a:tcPr marL="58669" marR="58669" marT="0" marB="0" anchor="ctr"/>
                </a:tc>
                <a:tc>
                  <a:txBody>
                    <a:bodyPr/>
                    <a:lstStyle/>
                    <a:p>
                      <a:pPr algn="r">
                        <a:lnSpc>
                          <a:spcPct val="115000"/>
                        </a:lnSpc>
                        <a:spcAft>
                          <a:spcPts val="0"/>
                        </a:spcAft>
                      </a:pPr>
                      <a:r>
                        <a:rPr lang="en-US" sz="900">
                          <a:effectLst/>
                        </a:rPr>
                        <a:t>0.643 </a:t>
                      </a:r>
                      <a:endParaRPr lang="zh-CN" sz="900">
                        <a:effectLst/>
                        <a:latin typeface="Calibri"/>
                        <a:ea typeface="宋体"/>
                        <a:cs typeface="Times New Roman"/>
                      </a:endParaRPr>
                    </a:p>
                  </a:txBody>
                  <a:tcPr marL="58669" marR="58669" marT="0" marB="0" anchor="ctr"/>
                </a:tc>
                <a:tc>
                  <a:txBody>
                    <a:bodyPr/>
                    <a:lstStyle/>
                    <a:p>
                      <a:pPr algn="r">
                        <a:lnSpc>
                          <a:spcPct val="115000"/>
                        </a:lnSpc>
                        <a:spcAft>
                          <a:spcPts val="0"/>
                        </a:spcAft>
                      </a:pPr>
                      <a:r>
                        <a:rPr lang="en-US" sz="900">
                          <a:effectLst/>
                        </a:rPr>
                        <a:t>0.614 </a:t>
                      </a:r>
                      <a:endParaRPr lang="zh-CN" sz="900">
                        <a:effectLst/>
                        <a:latin typeface="Calibri"/>
                        <a:ea typeface="宋体"/>
                        <a:cs typeface="Times New Roman"/>
                      </a:endParaRPr>
                    </a:p>
                  </a:txBody>
                  <a:tcPr marL="58669" marR="58669" marT="0" marB="0" anchor="ctr"/>
                </a:tc>
                <a:tc>
                  <a:txBody>
                    <a:bodyPr/>
                    <a:lstStyle/>
                    <a:p>
                      <a:pPr algn="r">
                        <a:lnSpc>
                          <a:spcPct val="115000"/>
                        </a:lnSpc>
                        <a:spcAft>
                          <a:spcPts val="0"/>
                        </a:spcAft>
                      </a:pPr>
                      <a:r>
                        <a:rPr lang="en-US" sz="900">
                          <a:effectLst/>
                        </a:rPr>
                        <a:t>0.561 </a:t>
                      </a:r>
                      <a:endParaRPr lang="zh-CN" sz="900">
                        <a:effectLst/>
                        <a:latin typeface="Calibri"/>
                        <a:ea typeface="宋体"/>
                        <a:cs typeface="Times New Roman"/>
                      </a:endParaRPr>
                    </a:p>
                  </a:txBody>
                  <a:tcPr marL="58669" marR="58669" marT="0" marB="0" anchor="ctr"/>
                </a:tc>
                <a:tc>
                  <a:txBody>
                    <a:bodyPr/>
                    <a:lstStyle/>
                    <a:p>
                      <a:pPr algn="r">
                        <a:lnSpc>
                          <a:spcPct val="115000"/>
                        </a:lnSpc>
                        <a:spcAft>
                          <a:spcPts val="0"/>
                        </a:spcAft>
                      </a:pPr>
                      <a:r>
                        <a:rPr lang="en-US" sz="900">
                          <a:effectLst/>
                        </a:rPr>
                        <a:t>0.567 </a:t>
                      </a:r>
                      <a:endParaRPr lang="zh-CN" sz="900">
                        <a:effectLst/>
                        <a:latin typeface="Calibri"/>
                        <a:ea typeface="宋体"/>
                        <a:cs typeface="Times New Roman"/>
                      </a:endParaRPr>
                    </a:p>
                  </a:txBody>
                  <a:tcPr marL="58669" marR="58669" marT="0" marB="0" anchor="ctr"/>
                </a:tc>
                <a:tc>
                  <a:txBody>
                    <a:bodyPr/>
                    <a:lstStyle/>
                    <a:p>
                      <a:pPr algn="r">
                        <a:lnSpc>
                          <a:spcPct val="115000"/>
                        </a:lnSpc>
                        <a:spcAft>
                          <a:spcPts val="0"/>
                        </a:spcAft>
                      </a:pPr>
                      <a:r>
                        <a:rPr lang="en-US" sz="900">
                          <a:effectLst/>
                        </a:rPr>
                        <a:t>0.561 </a:t>
                      </a:r>
                      <a:endParaRPr lang="zh-CN" sz="900">
                        <a:effectLst/>
                        <a:latin typeface="Calibri"/>
                        <a:ea typeface="宋体"/>
                        <a:cs typeface="Times New Roman"/>
                      </a:endParaRPr>
                    </a:p>
                  </a:txBody>
                  <a:tcPr marL="58669" marR="58669" marT="0" marB="0" anchor="ctr"/>
                </a:tc>
                <a:tc>
                  <a:txBody>
                    <a:bodyPr/>
                    <a:lstStyle/>
                    <a:p>
                      <a:pPr algn="r">
                        <a:lnSpc>
                          <a:spcPct val="115000"/>
                        </a:lnSpc>
                        <a:spcAft>
                          <a:spcPts val="0"/>
                        </a:spcAft>
                      </a:pPr>
                      <a:r>
                        <a:rPr lang="en-US" sz="900">
                          <a:effectLst/>
                        </a:rPr>
                        <a:t>0.585 </a:t>
                      </a:r>
                      <a:endParaRPr lang="zh-CN" sz="900">
                        <a:effectLst/>
                        <a:latin typeface="Calibri"/>
                        <a:ea typeface="宋体"/>
                        <a:cs typeface="Times New Roman"/>
                      </a:endParaRPr>
                    </a:p>
                  </a:txBody>
                  <a:tcPr marL="58669" marR="58669" marT="0" marB="0" anchor="ctr"/>
                </a:tc>
                <a:tc>
                  <a:txBody>
                    <a:bodyPr/>
                    <a:lstStyle/>
                    <a:p>
                      <a:pPr algn="r">
                        <a:lnSpc>
                          <a:spcPct val="115000"/>
                        </a:lnSpc>
                        <a:spcAft>
                          <a:spcPts val="0"/>
                        </a:spcAft>
                      </a:pPr>
                      <a:r>
                        <a:rPr lang="en-US" sz="900" u="sng">
                          <a:effectLst/>
                        </a:rPr>
                        <a:t>0.596 </a:t>
                      </a:r>
                      <a:endParaRPr lang="zh-CN" sz="900">
                        <a:effectLst/>
                        <a:latin typeface="Calibri"/>
                        <a:ea typeface="宋体"/>
                        <a:cs typeface="Times New Roman"/>
                      </a:endParaRPr>
                    </a:p>
                  </a:txBody>
                  <a:tcPr marL="58669" marR="58669" marT="0" marB="0" anchor="ctr"/>
                </a:tc>
                <a:tc>
                  <a:txBody>
                    <a:bodyPr/>
                    <a:lstStyle/>
                    <a:p>
                      <a:pPr algn="r">
                        <a:lnSpc>
                          <a:spcPct val="115000"/>
                        </a:lnSpc>
                        <a:spcAft>
                          <a:spcPts val="0"/>
                        </a:spcAft>
                      </a:pPr>
                      <a:r>
                        <a:rPr lang="en-US" sz="900">
                          <a:effectLst/>
                        </a:rPr>
                        <a:t>0.575 </a:t>
                      </a:r>
                      <a:endParaRPr lang="zh-CN" sz="900">
                        <a:effectLst/>
                        <a:latin typeface="Calibri"/>
                        <a:ea typeface="宋体"/>
                        <a:cs typeface="Times New Roman"/>
                      </a:endParaRPr>
                    </a:p>
                  </a:txBody>
                  <a:tcPr marL="58669" marR="58669" marT="0" marB="0" anchor="ctr"/>
                </a:tc>
                <a:tc>
                  <a:txBody>
                    <a:bodyPr/>
                    <a:lstStyle/>
                    <a:p>
                      <a:pPr algn="r">
                        <a:lnSpc>
                          <a:spcPct val="115000"/>
                        </a:lnSpc>
                        <a:spcAft>
                          <a:spcPts val="0"/>
                        </a:spcAft>
                      </a:pPr>
                      <a:r>
                        <a:rPr lang="en-US" sz="900">
                          <a:effectLst/>
                        </a:rPr>
                        <a:t>0.586 </a:t>
                      </a:r>
                      <a:endParaRPr lang="zh-CN" sz="900">
                        <a:effectLst/>
                        <a:latin typeface="Calibri"/>
                        <a:ea typeface="宋体"/>
                        <a:cs typeface="Times New Roman"/>
                      </a:endParaRPr>
                    </a:p>
                  </a:txBody>
                  <a:tcPr marL="58669" marR="58669" marT="0" marB="0" anchor="ctr"/>
                </a:tc>
                <a:tc>
                  <a:txBody>
                    <a:bodyPr/>
                    <a:lstStyle/>
                    <a:p>
                      <a:pPr algn="r">
                        <a:lnSpc>
                          <a:spcPct val="115000"/>
                        </a:lnSpc>
                        <a:spcAft>
                          <a:spcPts val="0"/>
                        </a:spcAft>
                      </a:pPr>
                      <a:r>
                        <a:rPr lang="en-US" sz="900">
                          <a:effectLst/>
                        </a:rPr>
                        <a:t>0.576 </a:t>
                      </a:r>
                      <a:endParaRPr lang="zh-CN" sz="900">
                        <a:effectLst/>
                        <a:latin typeface="Calibri"/>
                        <a:ea typeface="宋体"/>
                        <a:cs typeface="Times New Roman"/>
                      </a:endParaRPr>
                    </a:p>
                  </a:txBody>
                  <a:tcPr marL="58669" marR="58669" marT="0" marB="0" anchor="ctr"/>
                </a:tc>
                <a:tc>
                  <a:txBody>
                    <a:bodyPr/>
                    <a:lstStyle/>
                    <a:p>
                      <a:pPr algn="r">
                        <a:lnSpc>
                          <a:spcPct val="115000"/>
                        </a:lnSpc>
                        <a:spcAft>
                          <a:spcPts val="0"/>
                        </a:spcAft>
                      </a:pPr>
                      <a:r>
                        <a:rPr lang="en-US" sz="900">
                          <a:effectLst/>
                        </a:rPr>
                        <a:t>0.575 </a:t>
                      </a:r>
                      <a:endParaRPr lang="zh-CN" sz="900">
                        <a:effectLst/>
                        <a:latin typeface="Calibri"/>
                        <a:ea typeface="宋体"/>
                        <a:cs typeface="Times New Roman"/>
                      </a:endParaRPr>
                    </a:p>
                  </a:txBody>
                  <a:tcPr marL="58669" marR="58669" marT="0" marB="0" anchor="ctr"/>
                </a:tc>
                <a:tc>
                  <a:txBody>
                    <a:bodyPr/>
                    <a:lstStyle/>
                    <a:p>
                      <a:pPr algn="r">
                        <a:lnSpc>
                          <a:spcPct val="115000"/>
                        </a:lnSpc>
                        <a:spcAft>
                          <a:spcPts val="0"/>
                        </a:spcAft>
                      </a:pPr>
                      <a:r>
                        <a:rPr lang="en-US" sz="900">
                          <a:effectLst/>
                        </a:rPr>
                        <a:t>0.575 </a:t>
                      </a:r>
                      <a:endParaRPr lang="zh-CN" sz="900">
                        <a:effectLst/>
                        <a:latin typeface="Calibri"/>
                        <a:ea typeface="宋体"/>
                        <a:cs typeface="Times New Roman"/>
                      </a:endParaRPr>
                    </a:p>
                  </a:txBody>
                  <a:tcPr marL="58669" marR="58669" marT="0" marB="0" anchor="ctr"/>
                </a:tc>
                <a:tc>
                  <a:txBody>
                    <a:bodyPr/>
                    <a:lstStyle/>
                    <a:p>
                      <a:pPr algn="r">
                        <a:lnSpc>
                          <a:spcPct val="115000"/>
                        </a:lnSpc>
                        <a:spcAft>
                          <a:spcPts val="0"/>
                        </a:spcAft>
                      </a:pPr>
                      <a:r>
                        <a:rPr lang="en-US" sz="900">
                          <a:effectLst/>
                        </a:rPr>
                        <a:t>0.584 </a:t>
                      </a:r>
                      <a:endParaRPr lang="zh-CN" sz="900">
                        <a:effectLst/>
                        <a:latin typeface="Calibri"/>
                        <a:ea typeface="宋体"/>
                        <a:cs typeface="Times New Roman"/>
                      </a:endParaRPr>
                    </a:p>
                  </a:txBody>
                  <a:tcPr marL="58669" marR="58669" marT="0" marB="0" anchor="ctr"/>
                </a:tc>
                <a:tc>
                  <a:txBody>
                    <a:bodyPr/>
                    <a:lstStyle/>
                    <a:p>
                      <a:pPr algn="r">
                        <a:lnSpc>
                          <a:spcPct val="115000"/>
                        </a:lnSpc>
                        <a:spcAft>
                          <a:spcPts val="0"/>
                        </a:spcAft>
                      </a:pPr>
                      <a:r>
                        <a:rPr lang="en-US" sz="900">
                          <a:effectLst/>
                        </a:rPr>
                        <a:t>0.578 </a:t>
                      </a:r>
                      <a:endParaRPr lang="zh-CN" sz="900">
                        <a:effectLst/>
                        <a:latin typeface="Calibri"/>
                        <a:ea typeface="宋体"/>
                        <a:cs typeface="Times New Roman"/>
                      </a:endParaRPr>
                    </a:p>
                  </a:txBody>
                  <a:tcPr marL="58669" marR="58669" marT="0" marB="0" anchor="ctr"/>
                </a:tc>
                <a:tc>
                  <a:txBody>
                    <a:bodyPr/>
                    <a:lstStyle/>
                    <a:p>
                      <a:pPr algn="r">
                        <a:lnSpc>
                          <a:spcPct val="115000"/>
                        </a:lnSpc>
                        <a:spcAft>
                          <a:spcPts val="0"/>
                        </a:spcAft>
                      </a:pPr>
                      <a:r>
                        <a:rPr lang="en-US" sz="900" u="sng">
                          <a:effectLst/>
                        </a:rPr>
                        <a:t>0.591 </a:t>
                      </a:r>
                      <a:endParaRPr lang="zh-CN" sz="900">
                        <a:effectLst/>
                        <a:latin typeface="Calibri"/>
                        <a:ea typeface="宋体"/>
                        <a:cs typeface="Times New Roman"/>
                      </a:endParaRPr>
                    </a:p>
                  </a:txBody>
                  <a:tcPr marL="58669" marR="58669" marT="0" marB="0" anchor="ctr"/>
                </a:tc>
                <a:tc>
                  <a:txBody>
                    <a:bodyPr/>
                    <a:lstStyle/>
                    <a:p>
                      <a:pPr algn="r">
                        <a:lnSpc>
                          <a:spcPct val="115000"/>
                        </a:lnSpc>
                        <a:spcAft>
                          <a:spcPts val="0"/>
                        </a:spcAft>
                      </a:pPr>
                      <a:r>
                        <a:rPr lang="en-US" sz="900">
                          <a:effectLst/>
                        </a:rPr>
                        <a:t>0.570 </a:t>
                      </a:r>
                      <a:endParaRPr lang="zh-CN" sz="900">
                        <a:effectLst/>
                        <a:latin typeface="Calibri"/>
                        <a:ea typeface="宋体"/>
                        <a:cs typeface="Times New Roman"/>
                      </a:endParaRPr>
                    </a:p>
                  </a:txBody>
                  <a:tcPr marL="58669" marR="58669" marT="0" marB="0" anchor="ctr"/>
                </a:tc>
                <a:tc>
                  <a:txBody>
                    <a:bodyPr/>
                    <a:lstStyle/>
                    <a:p>
                      <a:pPr algn="r">
                        <a:lnSpc>
                          <a:spcPct val="115000"/>
                        </a:lnSpc>
                        <a:spcAft>
                          <a:spcPts val="0"/>
                        </a:spcAft>
                      </a:pPr>
                      <a:r>
                        <a:rPr lang="en-US" sz="900" dirty="0">
                          <a:effectLst/>
                        </a:rPr>
                        <a:t>0.565 </a:t>
                      </a:r>
                      <a:endParaRPr lang="zh-CN" sz="900" dirty="0">
                        <a:effectLst/>
                        <a:latin typeface="Calibri"/>
                        <a:ea typeface="宋体"/>
                        <a:cs typeface="Times New Roman"/>
                      </a:endParaRPr>
                    </a:p>
                  </a:txBody>
                  <a:tcPr marL="58669" marR="58669" marT="0" marB="0" anchor="ctr"/>
                </a:tc>
              </a:tr>
            </a:tbl>
          </a:graphicData>
        </a:graphic>
      </p:graphicFrame>
      <p:graphicFrame>
        <p:nvGraphicFramePr>
          <p:cNvPr id="8" name="表格 7"/>
          <p:cNvGraphicFramePr>
            <a:graphicFrameLocks noGrp="1"/>
          </p:cNvGraphicFramePr>
          <p:nvPr/>
        </p:nvGraphicFramePr>
        <p:xfrm>
          <a:off x="50" y="3157900"/>
          <a:ext cx="9143992" cy="2008441"/>
        </p:xfrm>
        <a:graphic>
          <a:graphicData uri="http://schemas.openxmlformats.org/drawingml/2006/table">
            <a:tbl>
              <a:tblPr firstRow="1" firstCol="1" bandRow="1">
                <a:tableStyleId>{5C22544A-7EE6-4342-B048-85BDC9FD1C3A}</a:tableStyleId>
              </a:tblPr>
              <a:tblGrid>
                <a:gridCol w="416543"/>
                <a:gridCol w="416543"/>
                <a:gridCol w="416543"/>
                <a:gridCol w="416543"/>
                <a:gridCol w="416543"/>
                <a:gridCol w="416543"/>
                <a:gridCol w="416543"/>
                <a:gridCol w="416543"/>
                <a:gridCol w="416543"/>
                <a:gridCol w="416543"/>
                <a:gridCol w="416543"/>
                <a:gridCol w="416543"/>
                <a:gridCol w="416543"/>
                <a:gridCol w="416543"/>
                <a:gridCol w="416543"/>
                <a:gridCol w="416543"/>
                <a:gridCol w="416543"/>
                <a:gridCol w="416543"/>
                <a:gridCol w="416543"/>
                <a:gridCol w="416543"/>
                <a:gridCol w="406566"/>
                <a:gridCol w="406566"/>
              </a:tblGrid>
              <a:tr h="210312">
                <a:tc rowSpan="3">
                  <a:txBody>
                    <a:bodyPr/>
                    <a:lstStyle/>
                    <a:p>
                      <a:pPr algn="ctr">
                        <a:lnSpc>
                          <a:spcPct val="115000"/>
                        </a:lnSpc>
                        <a:spcAft>
                          <a:spcPts val="0"/>
                        </a:spcAft>
                      </a:pPr>
                      <a:r>
                        <a:rPr lang="en-US" sz="900" dirty="0">
                          <a:effectLst/>
                        </a:rPr>
                        <a:t>similarity function</a:t>
                      </a:r>
                      <a:endParaRPr lang="zh-CN" sz="900" dirty="0">
                        <a:effectLst/>
                        <a:latin typeface="Calibri"/>
                        <a:ea typeface="宋体"/>
                        <a:cs typeface="Times New Roman"/>
                      </a:endParaRPr>
                    </a:p>
                  </a:txBody>
                  <a:tcPr marL="58669" marR="58669" marT="0" marB="0" anchor="ctr"/>
                </a:tc>
                <a:tc gridSpan="9">
                  <a:txBody>
                    <a:bodyPr/>
                    <a:lstStyle/>
                    <a:p>
                      <a:pPr algn="ctr">
                        <a:lnSpc>
                          <a:spcPct val="115000"/>
                        </a:lnSpc>
                        <a:spcAft>
                          <a:spcPts val="0"/>
                        </a:spcAft>
                      </a:pPr>
                      <a:r>
                        <a:rPr lang="en-US" sz="1200" dirty="0">
                          <a:effectLst/>
                        </a:rPr>
                        <a:t>Agglomerative Clustering</a:t>
                      </a:r>
                      <a:endParaRPr lang="zh-CN" sz="1200" dirty="0">
                        <a:effectLst/>
                        <a:latin typeface="Calibri"/>
                        <a:ea typeface="宋体"/>
                        <a:cs typeface="Times New Roman"/>
                      </a:endParaRPr>
                    </a:p>
                  </a:txBody>
                  <a:tcPr marL="58669" marR="58669"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12">
                  <a:txBody>
                    <a:bodyPr/>
                    <a:lstStyle/>
                    <a:p>
                      <a:pPr algn="ctr">
                        <a:lnSpc>
                          <a:spcPct val="115000"/>
                        </a:lnSpc>
                        <a:spcAft>
                          <a:spcPts val="0"/>
                        </a:spcAft>
                      </a:pPr>
                      <a:r>
                        <a:rPr lang="en-US" sz="1200" dirty="0" err="1" smtClean="0">
                          <a:effectLst/>
                        </a:rPr>
                        <a:t>Partitional</a:t>
                      </a:r>
                      <a:r>
                        <a:rPr lang="en-US" sz="1200" dirty="0" smtClean="0">
                          <a:effectLst/>
                        </a:rPr>
                        <a:t> Clustering</a:t>
                      </a:r>
                      <a:endParaRPr lang="zh-CN" sz="1200" dirty="0">
                        <a:effectLst/>
                        <a:latin typeface="Calibri"/>
                        <a:ea typeface="宋体"/>
                        <a:cs typeface="Times New Roman"/>
                      </a:endParaRPr>
                    </a:p>
                  </a:txBody>
                  <a:tcPr marL="58669" marR="58669"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210312">
                <a:tc vMerge="1">
                  <a:txBody>
                    <a:bodyPr/>
                    <a:lstStyle/>
                    <a:p>
                      <a:endParaRPr lang="zh-CN" altLang="en-US"/>
                    </a:p>
                  </a:txBody>
                  <a:tcPr/>
                </a:tc>
                <a:tc gridSpan="3">
                  <a:txBody>
                    <a:bodyPr/>
                    <a:lstStyle/>
                    <a:p>
                      <a:pPr algn="ctr">
                        <a:lnSpc>
                          <a:spcPct val="115000"/>
                        </a:lnSpc>
                        <a:spcAft>
                          <a:spcPts val="0"/>
                        </a:spcAft>
                      </a:pPr>
                      <a:r>
                        <a:rPr lang="en-US" sz="1200">
                          <a:effectLst/>
                        </a:rPr>
                        <a:t>linkage</a:t>
                      </a:r>
                      <a:endParaRPr lang="zh-CN" sz="1200">
                        <a:effectLst/>
                        <a:latin typeface="Calibri"/>
                        <a:ea typeface="宋体"/>
                        <a:cs typeface="Times New Roman"/>
                      </a:endParaRPr>
                    </a:p>
                  </a:txBody>
                  <a:tcPr marL="58669" marR="58669" marT="0" marB="0"/>
                </a:tc>
                <a:tc hMerge="1">
                  <a:txBody>
                    <a:bodyPr/>
                    <a:lstStyle/>
                    <a:p>
                      <a:endParaRPr lang="zh-CN" altLang="en-US"/>
                    </a:p>
                  </a:txBody>
                  <a:tcPr/>
                </a:tc>
                <a:tc hMerge="1">
                  <a:txBody>
                    <a:bodyPr/>
                    <a:lstStyle/>
                    <a:p>
                      <a:endParaRPr lang="zh-CN" altLang="en-US"/>
                    </a:p>
                  </a:txBody>
                  <a:tcPr/>
                </a:tc>
                <a:tc gridSpan="6">
                  <a:txBody>
                    <a:bodyPr/>
                    <a:lstStyle/>
                    <a:p>
                      <a:pPr algn="ctr">
                        <a:lnSpc>
                          <a:spcPct val="115000"/>
                        </a:lnSpc>
                        <a:spcAft>
                          <a:spcPts val="0"/>
                        </a:spcAft>
                      </a:pPr>
                      <a:r>
                        <a:rPr lang="en-US" sz="1200">
                          <a:effectLst/>
                        </a:rPr>
                        <a:t>optimizing internal measure</a:t>
                      </a:r>
                      <a:endParaRPr lang="zh-CN" sz="1200">
                        <a:effectLst/>
                        <a:latin typeface="Calibri"/>
                        <a:ea typeface="宋体"/>
                        <a:cs typeface="Times New Roman"/>
                      </a:endParaRPr>
                    </a:p>
                  </a:txBody>
                  <a:tcPr marL="58669" marR="58669"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6">
                  <a:txBody>
                    <a:bodyPr/>
                    <a:lstStyle/>
                    <a:p>
                      <a:pPr algn="ctr">
                        <a:lnSpc>
                          <a:spcPct val="115000"/>
                        </a:lnSpc>
                        <a:spcAft>
                          <a:spcPts val="0"/>
                        </a:spcAft>
                      </a:pPr>
                      <a:r>
                        <a:rPr lang="en-US" sz="1200">
                          <a:effectLst/>
                        </a:rPr>
                        <a:t>repeated bisection</a:t>
                      </a:r>
                      <a:endParaRPr lang="zh-CN" sz="1200">
                        <a:effectLst/>
                        <a:latin typeface="Calibri"/>
                        <a:ea typeface="宋体"/>
                        <a:cs typeface="Times New Roman"/>
                      </a:endParaRPr>
                    </a:p>
                  </a:txBody>
                  <a:tcPr marL="58669" marR="58669"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6">
                  <a:txBody>
                    <a:bodyPr/>
                    <a:lstStyle/>
                    <a:p>
                      <a:pPr algn="ctr">
                        <a:lnSpc>
                          <a:spcPct val="115000"/>
                        </a:lnSpc>
                        <a:spcAft>
                          <a:spcPts val="0"/>
                        </a:spcAft>
                      </a:pPr>
                      <a:r>
                        <a:rPr lang="en-US" sz="1200">
                          <a:effectLst/>
                        </a:rPr>
                        <a:t>direct k-way</a:t>
                      </a:r>
                      <a:endParaRPr lang="zh-CN" sz="1200">
                        <a:effectLst/>
                        <a:latin typeface="Calibri"/>
                        <a:ea typeface="宋体"/>
                        <a:cs typeface="Times New Roman"/>
                      </a:endParaRPr>
                    </a:p>
                  </a:txBody>
                  <a:tcPr marL="58669" marR="58669"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332402">
                <a:tc vMerge="1">
                  <a:txBody>
                    <a:bodyPr/>
                    <a:lstStyle/>
                    <a:p>
                      <a:endParaRPr lang="zh-CN" altLang="en-US"/>
                    </a:p>
                  </a:txBody>
                  <a:tcPr/>
                </a:tc>
                <a:tc>
                  <a:txBody>
                    <a:bodyPr/>
                    <a:lstStyle/>
                    <a:p>
                      <a:pPr>
                        <a:lnSpc>
                          <a:spcPct val="115000"/>
                        </a:lnSpc>
                        <a:spcAft>
                          <a:spcPts val="0"/>
                        </a:spcAft>
                      </a:pPr>
                      <a:r>
                        <a:rPr lang="en-US" sz="1100">
                          <a:effectLst/>
                        </a:rPr>
                        <a:t>slink</a:t>
                      </a:r>
                      <a:endParaRPr lang="zh-CN" sz="1100">
                        <a:effectLst/>
                        <a:latin typeface="Calibri"/>
                        <a:ea typeface="宋体"/>
                        <a:cs typeface="Times New Roman"/>
                      </a:endParaRPr>
                    </a:p>
                  </a:txBody>
                  <a:tcPr marL="58669" marR="58669" marT="0" marB="0"/>
                </a:tc>
                <a:tc>
                  <a:txBody>
                    <a:bodyPr/>
                    <a:lstStyle/>
                    <a:p>
                      <a:pPr>
                        <a:lnSpc>
                          <a:spcPct val="115000"/>
                        </a:lnSpc>
                        <a:spcAft>
                          <a:spcPts val="0"/>
                        </a:spcAft>
                      </a:pPr>
                      <a:r>
                        <a:rPr lang="en-US" sz="1100" dirty="0">
                          <a:effectLst/>
                        </a:rPr>
                        <a:t>clink</a:t>
                      </a:r>
                      <a:endParaRPr lang="zh-CN" sz="1100" dirty="0">
                        <a:effectLst/>
                        <a:latin typeface="Calibri"/>
                        <a:ea typeface="宋体"/>
                        <a:cs typeface="Times New Roman"/>
                      </a:endParaRPr>
                    </a:p>
                  </a:txBody>
                  <a:tcPr marL="58669" marR="58669" marT="0" marB="0"/>
                </a:tc>
                <a:tc>
                  <a:txBody>
                    <a:bodyPr/>
                    <a:lstStyle/>
                    <a:p>
                      <a:pPr>
                        <a:lnSpc>
                          <a:spcPct val="115000"/>
                        </a:lnSpc>
                        <a:spcAft>
                          <a:spcPts val="0"/>
                        </a:spcAft>
                      </a:pPr>
                      <a:r>
                        <a:rPr lang="en-US" sz="1100" dirty="0" err="1">
                          <a:effectLst/>
                        </a:rPr>
                        <a:t>alink</a:t>
                      </a:r>
                      <a:endParaRPr lang="zh-CN" sz="1100" dirty="0">
                        <a:effectLst/>
                        <a:latin typeface="Calibri"/>
                        <a:ea typeface="宋体"/>
                        <a:cs typeface="Times New Roman"/>
                      </a:endParaRPr>
                    </a:p>
                  </a:txBody>
                  <a:tcPr marL="58669" marR="58669" marT="0" marB="0"/>
                </a:tc>
                <a:tc>
                  <a:txBody>
                    <a:bodyPr/>
                    <a:lstStyle/>
                    <a:p>
                      <a:endParaRPr lang="zh-CN"/>
                    </a:p>
                  </a:txBody>
                  <a:tcPr marL="68580" marR="68580" marT="0" marB="0">
                    <a:blipFill rotWithShape="1">
                      <a:blip r:embed="rId3"/>
                      <a:stretch>
                        <a:fillRect l="-395652" t="-138889" r="-1679710" b="-383333"/>
                      </a:stretch>
                    </a:blipFill>
                  </a:tcPr>
                </a:tc>
                <a:tc>
                  <a:txBody>
                    <a:bodyPr/>
                    <a:lstStyle/>
                    <a:p>
                      <a:endParaRPr lang="zh-CN"/>
                    </a:p>
                  </a:txBody>
                  <a:tcPr marL="68580" marR="68580" marT="0" marB="0">
                    <a:blipFill rotWithShape="1">
                      <a:blip r:embed="rId3"/>
                      <a:stretch>
                        <a:fillRect l="-502941" t="-138889" r="-1604412" b="-383333"/>
                      </a:stretch>
                    </a:blipFill>
                  </a:tcPr>
                </a:tc>
                <a:tc>
                  <a:txBody>
                    <a:bodyPr/>
                    <a:lstStyle/>
                    <a:p>
                      <a:endParaRPr lang="zh-CN"/>
                    </a:p>
                  </a:txBody>
                  <a:tcPr marL="68580" marR="68580" marT="0" marB="0">
                    <a:blipFill rotWithShape="1">
                      <a:blip r:embed="rId3"/>
                      <a:stretch>
                        <a:fillRect l="-602941" t="-138889" r="-1504412" b="-383333"/>
                      </a:stretch>
                    </a:blipFill>
                  </a:tcPr>
                </a:tc>
                <a:tc>
                  <a:txBody>
                    <a:bodyPr/>
                    <a:lstStyle/>
                    <a:p>
                      <a:endParaRPr lang="zh-CN"/>
                    </a:p>
                  </a:txBody>
                  <a:tcPr marL="68580" marR="68580" marT="0" marB="0">
                    <a:blipFill rotWithShape="1">
                      <a:blip r:embed="rId3"/>
                      <a:stretch>
                        <a:fillRect l="-692754" t="-138889" r="-1382609" b="-383333"/>
                      </a:stretch>
                    </a:blipFill>
                  </a:tcPr>
                </a:tc>
                <a:tc>
                  <a:txBody>
                    <a:bodyPr/>
                    <a:lstStyle/>
                    <a:p>
                      <a:endParaRPr lang="zh-CN"/>
                    </a:p>
                  </a:txBody>
                  <a:tcPr marL="68580" marR="68580" marT="0" marB="0">
                    <a:blipFill rotWithShape="1">
                      <a:blip r:embed="rId3"/>
                      <a:stretch>
                        <a:fillRect l="-804412" t="-138889" r="-1302941" b="-383333"/>
                      </a:stretch>
                    </a:blipFill>
                  </a:tcPr>
                </a:tc>
                <a:tc>
                  <a:txBody>
                    <a:bodyPr/>
                    <a:lstStyle/>
                    <a:p>
                      <a:endParaRPr lang="zh-CN"/>
                    </a:p>
                  </a:txBody>
                  <a:tcPr marL="68580" marR="68580" marT="0" marB="0">
                    <a:blipFill rotWithShape="1">
                      <a:blip r:embed="rId3"/>
                      <a:stretch>
                        <a:fillRect l="-904412" t="-138889" r="-1202941" b="-383333"/>
                      </a:stretch>
                    </a:blipFill>
                  </a:tcPr>
                </a:tc>
                <a:tc>
                  <a:txBody>
                    <a:bodyPr/>
                    <a:lstStyle/>
                    <a:p>
                      <a:endParaRPr lang="zh-CN" dirty="0"/>
                    </a:p>
                  </a:txBody>
                  <a:tcPr marL="68580" marR="68580" marT="0" marB="0">
                    <a:blipFill rotWithShape="1">
                      <a:blip r:embed="rId3"/>
                      <a:stretch>
                        <a:fillRect l="-989855" t="-138889" r="-1085507" b="-383333"/>
                      </a:stretch>
                    </a:blipFill>
                  </a:tcPr>
                </a:tc>
                <a:tc>
                  <a:txBody>
                    <a:bodyPr/>
                    <a:lstStyle/>
                    <a:p>
                      <a:endParaRPr lang="zh-CN"/>
                    </a:p>
                  </a:txBody>
                  <a:tcPr marL="68580" marR="68580" marT="0" marB="0">
                    <a:blipFill rotWithShape="1">
                      <a:blip r:embed="rId3"/>
                      <a:stretch>
                        <a:fillRect l="-1105882" t="-138889" r="-1001471" b="-383333"/>
                      </a:stretch>
                    </a:blipFill>
                  </a:tcPr>
                </a:tc>
                <a:tc>
                  <a:txBody>
                    <a:bodyPr/>
                    <a:lstStyle/>
                    <a:p>
                      <a:endParaRPr lang="zh-CN"/>
                    </a:p>
                  </a:txBody>
                  <a:tcPr marL="68580" marR="68580" marT="0" marB="0">
                    <a:blipFill rotWithShape="1">
                      <a:blip r:embed="rId3"/>
                      <a:stretch>
                        <a:fillRect l="-1205882" t="-138889" r="-901471" b="-383333"/>
                      </a:stretch>
                    </a:blipFill>
                  </a:tcPr>
                </a:tc>
                <a:tc>
                  <a:txBody>
                    <a:bodyPr/>
                    <a:lstStyle/>
                    <a:p>
                      <a:endParaRPr lang="zh-CN"/>
                    </a:p>
                  </a:txBody>
                  <a:tcPr marL="68580" marR="68580" marT="0" marB="0">
                    <a:blipFill rotWithShape="1">
                      <a:blip r:embed="rId3"/>
                      <a:stretch>
                        <a:fillRect l="-1286957" t="-138889" r="-788406" b="-383333"/>
                      </a:stretch>
                    </a:blipFill>
                  </a:tcPr>
                </a:tc>
                <a:tc>
                  <a:txBody>
                    <a:bodyPr/>
                    <a:lstStyle/>
                    <a:p>
                      <a:endParaRPr lang="zh-CN"/>
                    </a:p>
                  </a:txBody>
                  <a:tcPr marL="68580" marR="68580" marT="0" marB="0">
                    <a:blipFill rotWithShape="1">
                      <a:blip r:embed="rId3"/>
                      <a:stretch>
                        <a:fillRect l="-1407353" t="-138889" r="-700000" b="-383333"/>
                      </a:stretch>
                    </a:blipFill>
                  </a:tcPr>
                </a:tc>
                <a:tc>
                  <a:txBody>
                    <a:bodyPr/>
                    <a:lstStyle/>
                    <a:p>
                      <a:endParaRPr lang="zh-CN"/>
                    </a:p>
                  </a:txBody>
                  <a:tcPr marL="68580" marR="68580" marT="0" marB="0">
                    <a:blipFill rotWithShape="1">
                      <a:blip r:embed="rId3"/>
                      <a:stretch>
                        <a:fillRect l="-1507353" t="-138889" r="-600000" b="-383333"/>
                      </a:stretch>
                    </a:blipFill>
                  </a:tcPr>
                </a:tc>
                <a:tc>
                  <a:txBody>
                    <a:bodyPr/>
                    <a:lstStyle/>
                    <a:p>
                      <a:endParaRPr lang="zh-CN"/>
                    </a:p>
                  </a:txBody>
                  <a:tcPr marL="68580" marR="68580" marT="0" marB="0">
                    <a:blipFill rotWithShape="1">
                      <a:blip r:embed="rId3"/>
                      <a:stretch>
                        <a:fillRect l="-1584058" t="-138889" r="-491304" b="-383333"/>
                      </a:stretch>
                    </a:blipFill>
                  </a:tcPr>
                </a:tc>
                <a:tc>
                  <a:txBody>
                    <a:bodyPr/>
                    <a:lstStyle/>
                    <a:p>
                      <a:endParaRPr lang="zh-CN"/>
                    </a:p>
                  </a:txBody>
                  <a:tcPr marL="68580" marR="68580" marT="0" marB="0">
                    <a:blipFill rotWithShape="1">
                      <a:blip r:embed="rId3"/>
                      <a:stretch>
                        <a:fillRect l="-1708824" t="-138889" r="-398529" b="-383333"/>
                      </a:stretch>
                    </a:blipFill>
                  </a:tcPr>
                </a:tc>
                <a:tc>
                  <a:txBody>
                    <a:bodyPr/>
                    <a:lstStyle/>
                    <a:p>
                      <a:endParaRPr lang="zh-CN"/>
                    </a:p>
                  </a:txBody>
                  <a:tcPr marL="68580" marR="68580" marT="0" marB="0">
                    <a:blipFill rotWithShape="1">
                      <a:blip r:embed="rId3"/>
                      <a:stretch>
                        <a:fillRect l="-1808824" t="-138889" r="-298529" b="-383333"/>
                      </a:stretch>
                    </a:blipFill>
                  </a:tcPr>
                </a:tc>
                <a:tc>
                  <a:txBody>
                    <a:bodyPr/>
                    <a:lstStyle/>
                    <a:p>
                      <a:endParaRPr lang="zh-CN"/>
                    </a:p>
                  </a:txBody>
                  <a:tcPr marL="68580" marR="68580" marT="0" marB="0">
                    <a:blipFill rotWithShape="1">
                      <a:blip r:embed="rId3"/>
                      <a:stretch>
                        <a:fillRect l="-1881159" t="-138889" r="-194203" b="-383333"/>
                      </a:stretch>
                    </a:blipFill>
                  </a:tcPr>
                </a:tc>
                <a:tc>
                  <a:txBody>
                    <a:bodyPr/>
                    <a:lstStyle/>
                    <a:p>
                      <a:endParaRPr lang="zh-CN"/>
                    </a:p>
                  </a:txBody>
                  <a:tcPr marL="68580" marR="68580" marT="0" marB="0">
                    <a:blipFill rotWithShape="1">
                      <a:blip r:embed="rId3"/>
                      <a:stretch>
                        <a:fillRect l="-2071212" t="-138889" r="-103030" b="-383333"/>
                      </a:stretch>
                    </a:blipFill>
                  </a:tcPr>
                </a:tc>
                <a:tc>
                  <a:txBody>
                    <a:bodyPr/>
                    <a:lstStyle/>
                    <a:p>
                      <a:endParaRPr lang="zh-CN"/>
                    </a:p>
                  </a:txBody>
                  <a:tcPr marL="68580" marR="68580" marT="0" marB="0">
                    <a:blipFill rotWithShape="1">
                      <a:blip r:embed="rId3"/>
                      <a:stretch>
                        <a:fillRect l="-2138806" t="-138889" r="-1493" b="-383333"/>
                      </a:stretch>
                    </a:blipFill>
                  </a:tcPr>
                </a:tc>
              </a:tr>
              <a:tr h="307671">
                <a:tc>
                  <a:txBody>
                    <a:bodyPr/>
                    <a:lstStyle/>
                    <a:p>
                      <a:pPr>
                        <a:lnSpc>
                          <a:spcPct val="115000"/>
                        </a:lnSpc>
                        <a:spcAft>
                          <a:spcPts val="0"/>
                        </a:spcAft>
                      </a:pPr>
                      <a:r>
                        <a:rPr lang="en-US" sz="900">
                          <a:effectLst/>
                        </a:rPr>
                        <a:t>cos</a:t>
                      </a:r>
                      <a:endParaRPr lang="zh-CN" sz="900">
                        <a:effectLst/>
                        <a:latin typeface="Calibri"/>
                        <a:ea typeface="宋体"/>
                        <a:cs typeface="Times New Roman"/>
                      </a:endParaRPr>
                    </a:p>
                  </a:txBody>
                  <a:tcPr marL="58669" marR="58669" marT="0" marB="0"/>
                </a:tc>
                <a:tc>
                  <a:txBody>
                    <a:bodyPr/>
                    <a:lstStyle/>
                    <a:p>
                      <a:pPr algn="r">
                        <a:lnSpc>
                          <a:spcPct val="115000"/>
                        </a:lnSpc>
                        <a:spcAft>
                          <a:spcPts val="0"/>
                        </a:spcAft>
                      </a:pPr>
                      <a:r>
                        <a:rPr lang="en-US" sz="900" dirty="0" smtClean="0">
                          <a:solidFill>
                            <a:srgbClr val="000000"/>
                          </a:solidFill>
                          <a:effectLst/>
                          <a:latin typeface="Times New Roman"/>
                          <a:ea typeface="宋体"/>
                          <a:cs typeface="Times New Roman"/>
                        </a:rPr>
                        <a:t>0.520 </a:t>
                      </a:r>
                      <a:endParaRPr lang="zh-CN" sz="900" dirty="0">
                        <a:effectLst/>
                        <a:latin typeface="Calibri"/>
                        <a:ea typeface="宋体"/>
                        <a:cs typeface="Times New Roman"/>
                      </a:endParaRPr>
                    </a:p>
                  </a:txBody>
                  <a:tcPr marL="68580" marR="68580" marT="0" marB="0" anchor="ctr"/>
                </a:tc>
                <a:tc>
                  <a:txBody>
                    <a:bodyPr/>
                    <a:lstStyle/>
                    <a:p>
                      <a:pPr algn="r">
                        <a:lnSpc>
                          <a:spcPct val="115000"/>
                        </a:lnSpc>
                        <a:spcAft>
                          <a:spcPts val="0"/>
                        </a:spcAft>
                      </a:pPr>
                      <a:r>
                        <a:rPr lang="en-US" sz="900" b="1" u="sng" dirty="0">
                          <a:solidFill>
                            <a:srgbClr val="0070C0"/>
                          </a:solidFill>
                          <a:effectLst/>
                          <a:latin typeface="Times New Roman"/>
                          <a:ea typeface="宋体"/>
                          <a:cs typeface="Times New Roman"/>
                        </a:rPr>
                        <a:t>0.632 </a:t>
                      </a:r>
                      <a:endParaRPr lang="zh-CN" sz="900" dirty="0">
                        <a:solidFill>
                          <a:srgbClr val="0070C0"/>
                        </a:solidFill>
                        <a:effectLst/>
                        <a:latin typeface="Calibri"/>
                        <a:ea typeface="宋体"/>
                        <a:cs typeface="Times New Roman"/>
                      </a:endParaRPr>
                    </a:p>
                  </a:txBody>
                  <a:tcPr marL="68580" marR="68580" marT="0" marB="0" anchor="ctr"/>
                </a:tc>
                <a:tc>
                  <a:txBody>
                    <a:bodyPr/>
                    <a:lstStyle/>
                    <a:p>
                      <a:pPr algn="r">
                        <a:lnSpc>
                          <a:spcPct val="115000"/>
                        </a:lnSpc>
                        <a:spcAft>
                          <a:spcPts val="0"/>
                        </a:spcAft>
                      </a:pPr>
                      <a:r>
                        <a:rPr lang="en-US" sz="900">
                          <a:solidFill>
                            <a:srgbClr val="000000"/>
                          </a:solidFill>
                          <a:effectLst/>
                          <a:latin typeface="Times New Roman"/>
                          <a:ea typeface="宋体"/>
                          <a:cs typeface="Times New Roman"/>
                        </a:rPr>
                        <a:t>0.551 </a:t>
                      </a:r>
                      <a:endParaRPr lang="zh-CN" sz="900">
                        <a:effectLst/>
                        <a:latin typeface="Calibri"/>
                        <a:ea typeface="宋体"/>
                        <a:cs typeface="Times New Roman"/>
                      </a:endParaRPr>
                    </a:p>
                  </a:txBody>
                  <a:tcPr marL="68580" marR="68580" marT="0" marB="0" anchor="ctr"/>
                </a:tc>
                <a:tc>
                  <a:txBody>
                    <a:bodyPr/>
                    <a:lstStyle/>
                    <a:p>
                      <a:pPr algn="r">
                        <a:lnSpc>
                          <a:spcPct val="115000"/>
                        </a:lnSpc>
                        <a:spcAft>
                          <a:spcPts val="0"/>
                        </a:spcAft>
                      </a:pPr>
                      <a:r>
                        <a:rPr lang="en-US" sz="900">
                          <a:solidFill>
                            <a:srgbClr val="000000"/>
                          </a:solidFill>
                          <a:effectLst/>
                          <a:latin typeface="Times New Roman"/>
                          <a:ea typeface="宋体"/>
                          <a:cs typeface="Times New Roman"/>
                        </a:rPr>
                        <a:t>0.555 </a:t>
                      </a:r>
                      <a:endParaRPr lang="zh-CN" sz="900">
                        <a:effectLst/>
                        <a:latin typeface="Calibri"/>
                        <a:ea typeface="宋体"/>
                        <a:cs typeface="Times New Roman"/>
                      </a:endParaRPr>
                    </a:p>
                  </a:txBody>
                  <a:tcPr marL="68580" marR="68580" marT="0" marB="0" anchor="ctr"/>
                </a:tc>
                <a:tc>
                  <a:txBody>
                    <a:bodyPr/>
                    <a:lstStyle/>
                    <a:p>
                      <a:pPr algn="r">
                        <a:lnSpc>
                          <a:spcPct val="115000"/>
                        </a:lnSpc>
                        <a:spcAft>
                          <a:spcPts val="0"/>
                        </a:spcAft>
                      </a:pPr>
                      <a:r>
                        <a:rPr lang="en-US" sz="900">
                          <a:solidFill>
                            <a:srgbClr val="000000"/>
                          </a:solidFill>
                          <a:effectLst/>
                          <a:latin typeface="Times New Roman"/>
                          <a:ea typeface="宋体"/>
                          <a:cs typeface="Times New Roman"/>
                        </a:rPr>
                        <a:t>0.557 </a:t>
                      </a:r>
                      <a:endParaRPr lang="zh-CN" sz="900">
                        <a:effectLst/>
                        <a:latin typeface="Calibri"/>
                        <a:ea typeface="宋体"/>
                        <a:cs typeface="Times New Roman"/>
                      </a:endParaRPr>
                    </a:p>
                  </a:txBody>
                  <a:tcPr marL="68580" marR="68580" marT="0" marB="0" anchor="ctr"/>
                </a:tc>
                <a:tc>
                  <a:txBody>
                    <a:bodyPr/>
                    <a:lstStyle/>
                    <a:p>
                      <a:pPr algn="r">
                        <a:lnSpc>
                          <a:spcPct val="115000"/>
                        </a:lnSpc>
                        <a:spcAft>
                          <a:spcPts val="0"/>
                        </a:spcAft>
                      </a:pPr>
                      <a:r>
                        <a:rPr lang="en-US" sz="900">
                          <a:solidFill>
                            <a:srgbClr val="000000"/>
                          </a:solidFill>
                          <a:effectLst/>
                          <a:latin typeface="Times New Roman"/>
                          <a:ea typeface="宋体"/>
                          <a:cs typeface="Times New Roman"/>
                        </a:rPr>
                        <a:t>0.509 </a:t>
                      </a:r>
                      <a:endParaRPr lang="zh-CN" sz="900">
                        <a:effectLst/>
                        <a:latin typeface="Calibri"/>
                        <a:ea typeface="宋体"/>
                        <a:cs typeface="Times New Roman"/>
                      </a:endParaRPr>
                    </a:p>
                  </a:txBody>
                  <a:tcPr marL="68580" marR="68580" marT="0" marB="0" anchor="ctr"/>
                </a:tc>
                <a:tc>
                  <a:txBody>
                    <a:bodyPr/>
                    <a:lstStyle/>
                    <a:p>
                      <a:pPr algn="r">
                        <a:lnSpc>
                          <a:spcPct val="115000"/>
                        </a:lnSpc>
                        <a:spcAft>
                          <a:spcPts val="0"/>
                        </a:spcAft>
                      </a:pPr>
                      <a:r>
                        <a:rPr lang="en-US" sz="900" b="1" u="sng" dirty="0">
                          <a:solidFill>
                            <a:schemeClr val="tx1"/>
                          </a:solidFill>
                          <a:effectLst/>
                          <a:latin typeface="Times New Roman"/>
                          <a:ea typeface="宋体"/>
                          <a:cs typeface="Times New Roman"/>
                        </a:rPr>
                        <a:t>0.561 </a:t>
                      </a:r>
                      <a:endParaRPr lang="zh-CN" sz="900" dirty="0">
                        <a:solidFill>
                          <a:schemeClr val="tx1"/>
                        </a:solidFill>
                        <a:effectLst/>
                        <a:latin typeface="Calibri"/>
                        <a:ea typeface="宋体"/>
                        <a:cs typeface="Times New Roman"/>
                      </a:endParaRPr>
                    </a:p>
                  </a:txBody>
                  <a:tcPr marL="68580" marR="68580" marT="0" marB="0" anchor="ctr"/>
                </a:tc>
                <a:tc>
                  <a:txBody>
                    <a:bodyPr/>
                    <a:lstStyle/>
                    <a:p>
                      <a:pPr algn="r">
                        <a:lnSpc>
                          <a:spcPct val="115000"/>
                        </a:lnSpc>
                        <a:spcAft>
                          <a:spcPts val="0"/>
                        </a:spcAft>
                      </a:pPr>
                      <a:r>
                        <a:rPr lang="en-US" sz="900">
                          <a:solidFill>
                            <a:srgbClr val="000000"/>
                          </a:solidFill>
                          <a:effectLst/>
                          <a:latin typeface="Times New Roman"/>
                          <a:ea typeface="宋体"/>
                          <a:cs typeface="Times New Roman"/>
                        </a:rPr>
                        <a:t>0.546 </a:t>
                      </a:r>
                      <a:endParaRPr lang="zh-CN" sz="900">
                        <a:effectLst/>
                        <a:latin typeface="Calibri"/>
                        <a:ea typeface="宋体"/>
                        <a:cs typeface="Times New Roman"/>
                      </a:endParaRPr>
                    </a:p>
                  </a:txBody>
                  <a:tcPr marL="68580" marR="68580" marT="0" marB="0" anchor="ctr"/>
                </a:tc>
                <a:tc>
                  <a:txBody>
                    <a:bodyPr/>
                    <a:lstStyle/>
                    <a:p>
                      <a:pPr algn="r">
                        <a:lnSpc>
                          <a:spcPct val="115000"/>
                        </a:lnSpc>
                        <a:spcAft>
                          <a:spcPts val="0"/>
                        </a:spcAft>
                      </a:pPr>
                      <a:r>
                        <a:rPr lang="en-US" sz="900">
                          <a:solidFill>
                            <a:srgbClr val="000000"/>
                          </a:solidFill>
                          <a:effectLst/>
                          <a:latin typeface="Times New Roman"/>
                          <a:ea typeface="宋体"/>
                          <a:cs typeface="Times New Roman"/>
                        </a:rPr>
                        <a:t>0.538 </a:t>
                      </a:r>
                      <a:endParaRPr lang="zh-CN" sz="900">
                        <a:effectLst/>
                        <a:latin typeface="Calibri"/>
                        <a:ea typeface="宋体"/>
                        <a:cs typeface="Times New Roman"/>
                      </a:endParaRPr>
                    </a:p>
                  </a:txBody>
                  <a:tcPr marL="68580" marR="68580" marT="0" marB="0" anchor="ctr"/>
                </a:tc>
                <a:tc>
                  <a:txBody>
                    <a:bodyPr/>
                    <a:lstStyle/>
                    <a:p>
                      <a:pPr algn="r">
                        <a:lnSpc>
                          <a:spcPct val="115000"/>
                        </a:lnSpc>
                        <a:spcAft>
                          <a:spcPts val="0"/>
                        </a:spcAft>
                      </a:pPr>
                      <a:r>
                        <a:rPr lang="en-US" sz="900">
                          <a:solidFill>
                            <a:srgbClr val="000000"/>
                          </a:solidFill>
                          <a:effectLst/>
                          <a:latin typeface="Times New Roman"/>
                          <a:ea typeface="宋体"/>
                          <a:cs typeface="Times New Roman"/>
                        </a:rPr>
                        <a:t>0.549 </a:t>
                      </a:r>
                      <a:endParaRPr lang="zh-CN" sz="900">
                        <a:effectLst/>
                        <a:latin typeface="Calibri"/>
                        <a:ea typeface="宋体"/>
                        <a:cs typeface="Times New Roman"/>
                      </a:endParaRPr>
                    </a:p>
                  </a:txBody>
                  <a:tcPr marL="68580" marR="68580" marT="0" marB="0" anchor="ctr"/>
                </a:tc>
                <a:tc>
                  <a:txBody>
                    <a:bodyPr/>
                    <a:lstStyle/>
                    <a:p>
                      <a:pPr algn="r">
                        <a:lnSpc>
                          <a:spcPct val="115000"/>
                        </a:lnSpc>
                        <a:spcAft>
                          <a:spcPts val="0"/>
                        </a:spcAft>
                      </a:pPr>
                      <a:r>
                        <a:rPr lang="en-US" sz="900">
                          <a:solidFill>
                            <a:srgbClr val="000000"/>
                          </a:solidFill>
                          <a:effectLst/>
                          <a:latin typeface="Times New Roman"/>
                          <a:ea typeface="宋体"/>
                          <a:cs typeface="Times New Roman"/>
                        </a:rPr>
                        <a:t>0.563 </a:t>
                      </a:r>
                      <a:endParaRPr lang="zh-CN" sz="900">
                        <a:effectLst/>
                        <a:latin typeface="Calibri"/>
                        <a:ea typeface="宋体"/>
                        <a:cs typeface="Times New Roman"/>
                      </a:endParaRPr>
                    </a:p>
                  </a:txBody>
                  <a:tcPr marL="68580" marR="68580" marT="0" marB="0" anchor="ctr"/>
                </a:tc>
                <a:tc>
                  <a:txBody>
                    <a:bodyPr/>
                    <a:lstStyle/>
                    <a:p>
                      <a:pPr algn="r">
                        <a:lnSpc>
                          <a:spcPct val="115000"/>
                        </a:lnSpc>
                        <a:spcAft>
                          <a:spcPts val="0"/>
                        </a:spcAft>
                      </a:pPr>
                      <a:r>
                        <a:rPr lang="en-US" sz="900">
                          <a:solidFill>
                            <a:srgbClr val="000000"/>
                          </a:solidFill>
                          <a:effectLst/>
                          <a:latin typeface="Times New Roman"/>
                          <a:ea typeface="宋体"/>
                          <a:cs typeface="Times New Roman"/>
                        </a:rPr>
                        <a:t>0.507 </a:t>
                      </a:r>
                      <a:endParaRPr lang="zh-CN" sz="900">
                        <a:effectLst/>
                        <a:latin typeface="Calibri"/>
                        <a:ea typeface="宋体"/>
                        <a:cs typeface="Times New Roman"/>
                      </a:endParaRPr>
                    </a:p>
                  </a:txBody>
                  <a:tcPr marL="68580" marR="68580" marT="0" marB="0" anchor="ctr"/>
                </a:tc>
                <a:tc>
                  <a:txBody>
                    <a:bodyPr/>
                    <a:lstStyle/>
                    <a:p>
                      <a:pPr algn="r">
                        <a:lnSpc>
                          <a:spcPct val="115000"/>
                        </a:lnSpc>
                        <a:spcAft>
                          <a:spcPts val="0"/>
                        </a:spcAft>
                      </a:pPr>
                      <a:r>
                        <a:rPr lang="en-US" sz="900" b="1" u="sng" dirty="0">
                          <a:solidFill>
                            <a:srgbClr val="0070C0"/>
                          </a:solidFill>
                          <a:effectLst/>
                          <a:latin typeface="Times New Roman"/>
                          <a:ea typeface="宋体"/>
                          <a:cs typeface="Times New Roman"/>
                        </a:rPr>
                        <a:t>0.615 </a:t>
                      </a:r>
                      <a:endParaRPr lang="zh-CN" sz="900" dirty="0">
                        <a:solidFill>
                          <a:srgbClr val="0070C0"/>
                        </a:solidFill>
                        <a:effectLst/>
                        <a:latin typeface="Calibri"/>
                        <a:ea typeface="宋体"/>
                        <a:cs typeface="Times New Roman"/>
                      </a:endParaRPr>
                    </a:p>
                  </a:txBody>
                  <a:tcPr marL="68580" marR="68580" marT="0" marB="0" anchor="ctr"/>
                </a:tc>
                <a:tc>
                  <a:txBody>
                    <a:bodyPr/>
                    <a:lstStyle/>
                    <a:p>
                      <a:pPr algn="r">
                        <a:lnSpc>
                          <a:spcPct val="115000"/>
                        </a:lnSpc>
                        <a:spcAft>
                          <a:spcPts val="0"/>
                        </a:spcAft>
                      </a:pPr>
                      <a:r>
                        <a:rPr lang="en-US" sz="900">
                          <a:solidFill>
                            <a:srgbClr val="000000"/>
                          </a:solidFill>
                          <a:effectLst/>
                          <a:latin typeface="Times New Roman"/>
                          <a:ea typeface="宋体"/>
                          <a:cs typeface="Times New Roman"/>
                        </a:rPr>
                        <a:t>0.537 </a:t>
                      </a:r>
                      <a:endParaRPr lang="zh-CN" sz="900">
                        <a:effectLst/>
                        <a:latin typeface="Calibri"/>
                        <a:ea typeface="宋体"/>
                        <a:cs typeface="Times New Roman"/>
                      </a:endParaRPr>
                    </a:p>
                  </a:txBody>
                  <a:tcPr marL="68580" marR="68580" marT="0" marB="0" anchor="ctr"/>
                </a:tc>
                <a:tc>
                  <a:txBody>
                    <a:bodyPr/>
                    <a:lstStyle/>
                    <a:p>
                      <a:pPr algn="r">
                        <a:lnSpc>
                          <a:spcPct val="115000"/>
                        </a:lnSpc>
                        <a:spcAft>
                          <a:spcPts val="0"/>
                        </a:spcAft>
                      </a:pPr>
                      <a:r>
                        <a:rPr lang="en-US" sz="900">
                          <a:solidFill>
                            <a:srgbClr val="000000"/>
                          </a:solidFill>
                          <a:effectLst/>
                          <a:latin typeface="Times New Roman"/>
                          <a:ea typeface="宋体"/>
                          <a:cs typeface="Times New Roman"/>
                        </a:rPr>
                        <a:t>0.520 </a:t>
                      </a:r>
                      <a:endParaRPr lang="zh-CN" sz="900">
                        <a:effectLst/>
                        <a:latin typeface="Calibri"/>
                        <a:ea typeface="宋体"/>
                        <a:cs typeface="Times New Roman"/>
                      </a:endParaRPr>
                    </a:p>
                  </a:txBody>
                  <a:tcPr marL="68580" marR="68580" marT="0" marB="0" anchor="ctr"/>
                </a:tc>
                <a:tc>
                  <a:txBody>
                    <a:bodyPr/>
                    <a:lstStyle/>
                    <a:p>
                      <a:pPr algn="r">
                        <a:lnSpc>
                          <a:spcPct val="115000"/>
                        </a:lnSpc>
                        <a:spcAft>
                          <a:spcPts val="0"/>
                        </a:spcAft>
                      </a:pPr>
                      <a:r>
                        <a:rPr lang="en-US" sz="900">
                          <a:solidFill>
                            <a:srgbClr val="000000"/>
                          </a:solidFill>
                          <a:effectLst/>
                          <a:latin typeface="Times New Roman"/>
                          <a:ea typeface="宋体"/>
                          <a:cs typeface="Times New Roman"/>
                        </a:rPr>
                        <a:t>0.549 </a:t>
                      </a:r>
                      <a:endParaRPr lang="zh-CN" sz="900">
                        <a:effectLst/>
                        <a:latin typeface="Calibri"/>
                        <a:ea typeface="宋体"/>
                        <a:cs typeface="Times New Roman"/>
                      </a:endParaRPr>
                    </a:p>
                  </a:txBody>
                  <a:tcPr marL="68580" marR="68580" marT="0" marB="0" anchor="ctr"/>
                </a:tc>
                <a:tc>
                  <a:txBody>
                    <a:bodyPr/>
                    <a:lstStyle/>
                    <a:p>
                      <a:pPr algn="r">
                        <a:lnSpc>
                          <a:spcPct val="115000"/>
                        </a:lnSpc>
                        <a:spcAft>
                          <a:spcPts val="0"/>
                        </a:spcAft>
                      </a:pPr>
                      <a:r>
                        <a:rPr lang="en-US" sz="900">
                          <a:solidFill>
                            <a:srgbClr val="000000"/>
                          </a:solidFill>
                          <a:effectLst/>
                          <a:latin typeface="Times New Roman"/>
                          <a:ea typeface="宋体"/>
                          <a:cs typeface="Times New Roman"/>
                        </a:rPr>
                        <a:t>0.565 </a:t>
                      </a:r>
                      <a:endParaRPr lang="zh-CN" sz="900">
                        <a:effectLst/>
                        <a:latin typeface="Calibri"/>
                        <a:ea typeface="宋体"/>
                        <a:cs typeface="Times New Roman"/>
                      </a:endParaRPr>
                    </a:p>
                  </a:txBody>
                  <a:tcPr marL="68580" marR="68580" marT="0" marB="0" anchor="ctr"/>
                </a:tc>
                <a:tc>
                  <a:txBody>
                    <a:bodyPr/>
                    <a:lstStyle/>
                    <a:p>
                      <a:pPr algn="r">
                        <a:lnSpc>
                          <a:spcPct val="115000"/>
                        </a:lnSpc>
                        <a:spcAft>
                          <a:spcPts val="0"/>
                        </a:spcAft>
                      </a:pPr>
                      <a:r>
                        <a:rPr lang="en-US" sz="900">
                          <a:solidFill>
                            <a:srgbClr val="000000"/>
                          </a:solidFill>
                          <a:effectLst/>
                          <a:latin typeface="Times New Roman"/>
                          <a:ea typeface="宋体"/>
                          <a:cs typeface="Times New Roman"/>
                        </a:rPr>
                        <a:t>0.513 </a:t>
                      </a:r>
                      <a:endParaRPr lang="zh-CN" sz="900">
                        <a:effectLst/>
                        <a:latin typeface="Calibri"/>
                        <a:ea typeface="宋体"/>
                        <a:cs typeface="Times New Roman"/>
                      </a:endParaRPr>
                    </a:p>
                  </a:txBody>
                  <a:tcPr marL="68580" marR="68580" marT="0" marB="0" anchor="ctr"/>
                </a:tc>
                <a:tc>
                  <a:txBody>
                    <a:bodyPr/>
                    <a:lstStyle/>
                    <a:p>
                      <a:pPr algn="r">
                        <a:lnSpc>
                          <a:spcPct val="115000"/>
                        </a:lnSpc>
                        <a:spcAft>
                          <a:spcPts val="0"/>
                        </a:spcAft>
                      </a:pPr>
                      <a:r>
                        <a:rPr lang="en-US" sz="900" b="1" u="sng" dirty="0">
                          <a:solidFill>
                            <a:schemeClr val="accent1"/>
                          </a:solidFill>
                          <a:effectLst/>
                          <a:latin typeface="Times New Roman"/>
                          <a:ea typeface="宋体"/>
                          <a:cs typeface="Times New Roman"/>
                        </a:rPr>
                        <a:t>0.605 </a:t>
                      </a:r>
                      <a:endParaRPr lang="zh-CN" sz="900" dirty="0">
                        <a:solidFill>
                          <a:schemeClr val="accent1"/>
                        </a:solidFill>
                        <a:effectLst/>
                        <a:latin typeface="Calibri"/>
                        <a:ea typeface="宋体"/>
                        <a:cs typeface="Times New Roman"/>
                      </a:endParaRPr>
                    </a:p>
                  </a:txBody>
                  <a:tcPr marL="68580" marR="68580" marT="0" marB="0" anchor="ctr"/>
                </a:tc>
                <a:tc>
                  <a:txBody>
                    <a:bodyPr/>
                    <a:lstStyle/>
                    <a:p>
                      <a:pPr algn="r">
                        <a:lnSpc>
                          <a:spcPct val="115000"/>
                        </a:lnSpc>
                        <a:spcAft>
                          <a:spcPts val="0"/>
                        </a:spcAft>
                      </a:pPr>
                      <a:r>
                        <a:rPr lang="en-US" sz="900">
                          <a:solidFill>
                            <a:srgbClr val="000000"/>
                          </a:solidFill>
                          <a:effectLst/>
                          <a:latin typeface="Times New Roman"/>
                          <a:ea typeface="宋体"/>
                          <a:cs typeface="Times New Roman"/>
                        </a:rPr>
                        <a:t>0.534 </a:t>
                      </a:r>
                      <a:endParaRPr lang="zh-CN" sz="900">
                        <a:effectLst/>
                        <a:latin typeface="Calibri"/>
                        <a:ea typeface="宋体"/>
                        <a:cs typeface="Times New Roman"/>
                      </a:endParaRPr>
                    </a:p>
                  </a:txBody>
                  <a:tcPr marL="68580" marR="68580" marT="0" marB="0" anchor="ctr"/>
                </a:tc>
                <a:tc>
                  <a:txBody>
                    <a:bodyPr/>
                    <a:lstStyle/>
                    <a:p>
                      <a:pPr algn="r">
                        <a:lnSpc>
                          <a:spcPct val="115000"/>
                        </a:lnSpc>
                        <a:spcAft>
                          <a:spcPts val="0"/>
                        </a:spcAft>
                      </a:pPr>
                      <a:r>
                        <a:rPr lang="en-US" sz="900">
                          <a:solidFill>
                            <a:srgbClr val="000000"/>
                          </a:solidFill>
                          <a:effectLst/>
                          <a:latin typeface="Times New Roman"/>
                          <a:ea typeface="宋体"/>
                          <a:cs typeface="Times New Roman"/>
                        </a:rPr>
                        <a:t>0.529 </a:t>
                      </a:r>
                      <a:endParaRPr lang="zh-CN" sz="900">
                        <a:effectLst/>
                        <a:latin typeface="Calibri"/>
                        <a:ea typeface="宋体"/>
                        <a:cs typeface="Times New Roman"/>
                      </a:endParaRPr>
                    </a:p>
                  </a:txBody>
                  <a:tcPr marL="68580" marR="68580" marT="0" marB="0" anchor="ctr"/>
                </a:tc>
              </a:tr>
              <a:tr h="307671">
                <a:tc>
                  <a:txBody>
                    <a:bodyPr/>
                    <a:lstStyle/>
                    <a:p>
                      <a:pPr>
                        <a:lnSpc>
                          <a:spcPct val="115000"/>
                        </a:lnSpc>
                        <a:spcAft>
                          <a:spcPts val="0"/>
                        </a:spcAft>
                      </a:pPr>
                      <a:r>
                        <a:rPr lang="en-US" sz="900">
                          <a:effectLst/>
                        </a:rPr>
                        <a:t>cor</a:t>
                      </a:r>
                      <a:endParaRPr lang="zh-CN" sz="900">
                        <a:effectLst/>
                        <a:latin typeface="Calibri"/>
                        <a:ea typeface="宋体"/>
                        <a:cs typeface="Times New Roman"/>
                      </a:endParaRPr>
                    </a:p>
                  </a:txBody>
                  <a:tcPr marL="58669" marR="58669" marT="0" marB="0"/>
                </a:tc>
                <a:tc>
                  <a:txBody>
                    <a:bodyPr/>
                    <a:lstStyle/>
                    <a:p>
                      <a:pPr algn="r">
                        <a:lnSpc>
                          <a:spcPct val="115000"/>
                        </a:lnSpc>
                        <a:spcAft>
                          <a:spcPts val="0"/>
                        </a:spcAft>
                      </a:pPr>
                      <a:r>
                        <a:rPr lang="en-US" sz="900">
                          <a:solidFill>
                            <a:srgbClr val="000000"/>
                          </a:solidFill>
                          <a:effectLst/>
                          <a:latin typeface="Times New Roman"/>
                          <a:ea typeface="宋体"/>
                          <a:cs typeface="Times New Roman"/>
                        </a:rPr>
                        <a:t>0.474 </a:t>
                      </a:r>
                      <a:endParaRPr lang="zh-CN" sz="900">
                        <a:effectLst/>
                        <a:latin typeface="Calibri"/>
                        <a:ea typeface="宋体"/>
                        <a:cs typeface="Times New Roman"/>
                      </a:endParaRPr>
                    </a:p>
                  </a:txBody>
                  <a:tcPr marL="68580" marR="68580" marT="0" marB="0" anchor="ctr"/>
                </a:tc>
                <a:tc>
                  <a:txBody>
                    <a:bodyPr/>
                    <a:lstStyle/>
                    <a:p>
                      <a:pPr algn="r">
                        <a:lnSpc>
                          <a:spcPct val="115000"/>
                        </a:lnSpc>
                        <a:spcAft>
                          <a:spcPts val="0"/>
                        </a:spcAft>
                      </a:pPr>
                      <a:r>
                        <a:rPr lang="en-US" sz="900" b="1" u="sng">
                          <a:solidFill>
                            <a:srgbClr val="000000"/>
                          </a:solidFill>
                          <a:effectLst/>
                          <a:latin typeface="Times New Roman"/>
                          <a:ea typeface="宋体"/>
                          <a:cs typeface="Times New Roman"/>
                        </a:rPr>
                        <a:t>0.557 </a:t>
                      </a:r>
                      <a:endParaRPr lang="zh-CN" sz="900">
                        <a:effectLst/>
                        <a:latin typeface="Calibri"/>
                        <a:ea typeface="宋体"/>
                        <a:cs typeface="Times New Roman"/>
                      </a:endParaRPr>
                    </a:p>
                  </a:txBody>
                  <a:tcPr marL="68580" marR="68580" marT="0" marB="0" anchor="ctr"/>
                </a:tc>
                <a:tc>
                  <a:txBody>
                    <a:bodyPr/>
                    <a:lstStyle/>
                    <a:p>
                      <a:pPr algn="r">
                        <a:lnSpc>
                          <a:spcPct val="115000"/>
                        </a:lnSpc>
                        <a:spcAft>
                          <a:spcPts val="0"/>
                        </a:spcAft>
                      </a:pPr>
                      <a:r>
                        <a:rPr lang="en-US" sz="900">
                          <a:solidFill>
                            <a:srgbClr val="000000"/>
                          </a:solidFill>
                          <a:effectLst/>
                          <a:latin typeface="Times New Roman"/>
                          <a:ea typeface="宋体"/>
                          <a:cs typeface="Times New Roman"/>
                        </a:rPr>
                        <a:t>0.515 </a:t>
                      </a:r>
                      <a:endParaRPr lang="zh-CN" sz="900">
                        <a:effectLst/>
                        <a:latin typeface="Calibri"/>
                        <a:ea typeface="宋体"/>
                        <a:cs typeface="Times New Roman"/>
                      </a:endParaRPr>
                    </a:p>
                  </a:txBody>
                  <a:tcPr marL="68580" marR="68580" marT="0" marB="0" anchor="ctr"/>
                </a:tc>
                <a:tc>
                  <a:txBody>
                    <a:bodyPr/>
                    <a:lstStyle/>
                    <a:p>
                      <a:pPr algn="r">
                        <a:lnSpc>
                          <a:spcPct val="115000"/>
                        </a:lnSpc>
                        <a:spcAft>
                          <a:spcPts val="0"/>
                        </a:spcAft>
                      </a:pPr>
                      <a:r>
                        <a:rPr lang="en-US" sz="900">
                          <a:solidFill>
                            <a:srgbClr val="000000"/>
                          </a:solidFill>
                          <a:effectLst/>
                          <a:latin typeface="Times New Roman"/>
                          <a:ea typeface="宋体"/>
                          <a:cs typeface="Times New Roman"/>
                        </a:rPr>
                        <a:t>0.551 </a:t>
                      </a:r>
                      <a:endParaRPr lang="zh-CN" sz="900">
                        <a:effectLst/>
                        <a:latin typeface="Calibri"/>
                        <a:ea typeface="宋体"/>
                        <a:cs typeface="Times New Roman"/>
                      </a:endParaRPr>
                    </a:p>
                  </a:txBody>
                  <a:tcPr marL="68580" marR="68580" marT="0" marB="0" anchor="ctr"/>
                </a:tc>
                <a:tc>
                  <a:txBody>
                    <a:bodyPr/>
                    <a:lstStyle/>
                    <a:p>
                      <a:pPr algn="r">
                        <a:lnSpc>
                          <a:spcPct val="115000"/>
                        </a:lnSpc>
                        <a:spcAft>
                          <a:spcPts val="0"/>
                        </a:spcAft>
                      </a:pPr>
                      <a:r>
                        <a:rPr lang="en-US" sz="900">
                          <a:solidFill>
                            <a:srgbClr val="000000"/>
                          </a:solidFill>
                          <a:effectLst/>
                          <a:latin typeface="Times New Roman"/>
                          <a:ea typeface="宋体"/>
                          <a:cs typeface="Times New Roman"/>
                        </a:rPr>
                        <a:t>0.558 </a:t>
                      </a:r>
                      <a:endParaRPr lang="zh-CN" sz="900">
                        <a:effectLst/>
                        <a:latin typeface="Calibri"/>
                        <a:ea typeface="宋体"/>
                        <a:cs typeface="Times New Roman"/>
                      </a:endParaRPr>
                    </a:p>
                  </a:txBody>
                  <a:tcPr marL="68580" marR="68580" marT="0" marB="0" anchor="ctr"/>
                </a:tc>
                <a:tc>
                  <a:txBody>
                    <a:bodyPr/>
                    <a:lstStyle/>
                    <a:p>
                      <a:pPr algn="r">
                        <a:lnSpc>
                          <a:spcPct val="115000"/>
                        </a:lnSpc>
                        <a:spcAft>
                          <a:spcPts val="0"/>
                        </a:spcAft>
                      </a:pPr>
                      <a:r>
                        <a:rPr lang="en-US" sz="900">
                          <a:solidFill>
                            <a:srgbClr val="000000"/>
                          </a:solidFill>
                          <a:effectLst/>
                          <a:latin typeface="Times New Roman"/>
                          <a:ea typeface="宋体"/>
                          <a:cs typeface="Times New Roman"/>
                        </a:rPr>
                        <a:t>0.556 </a:t>
                      </a:r>
                      <a:endParaRPr lang="zh-CN" sz="900">
                        <a:effectLst/>
                        <a:latin typeface="Calibri"/>
                        <a:ea typeface="宋体"/>
                        <a:cs typeface="Times New Roman"/>
                      </a:endParaRPr>
                    </a:p>
                  </a:txBody>
                  <a:tcPr marL="68580" marR="68580" marT="0" marB="0" anchor="ctr"/>
                </a:tc>
                <a:tc>
                  <a:txBody>
                    <a:bodyPr/>
                    <a:lstStyle/>
                    <a:p>
                      <a:pPr algn="r">
                        <a:lnSpc>
                          <a:spcPct val="115000"/>
                        </a:lnSpc>
                        <a:spcAft>
                          <a:spcPts val="0"/>
                        </a:spcAft>
                      </a:pPr>
                      <a:r>
                        <a:rPr lang="en-US" sz="900">
                          <a:solidFill>
                            <a:srgbClr val="000000"/>
                          </a:solidFill>
                          <a:effectLst/>
                          <a:latin typeface="Times New Roman"/>
                          <a:ea typeface="宋体"/>
                          <a:cs typeface="Times New Roman"/>
                        </a:rPr>
                        <a:t>0.417 </a:t>
                      </a:r>
                      <a:endParaRPr lang="zh-CN" sz="900">
                        <a:effectLst/>
                        <a:latin typeface="Calibri"/>
                        <a:ea typeface="宋体"/>
                        <a:cs typeface="Times New Roman"/>
                      </a:endParaRPr>
                    </a:p>
                  </a:txBody>
                  <a:tcPr marL="68580" marR="68580" marT="0" marB="0" anchor="ctr"/>
                </a:tc>
                <a:tc>
                  <a:txBody>
                    <a:bodyPr/>
                    <a:lstStyle/>
                    <a:p>
                      <a:pPr algn="r">
                        <a:lnSpc>
                          <a:spcPct val="115000"/>
                        </a:lnSpc>
                        <a:spcAft>
                          <a:spcPts val="0"/>
                        </a:spcAft>
                      </a:pPr>
                      <a:r>
                        <a:rPr lang="en-US" sz="900">
                          <a:solidFill>
                            <a:srgbClr val="000000"/>
                          </a:solidFill>
                          <a:effectLst/>
                          <a:latin typeface="Times New Roman"/>
                          <a:ea typeface="宋体"/>
                          <a:cs typeface="Times New Roman"/>
                        </a:rPr>
                        <a:t>0.563 </a:t>
                      </a:r>
                      <a:endParaRPr lang="zh-CN" sz="900">
                        <a:effectLst/>
                        <a:latin typeface="Calibri"/>
                        <a:ea typeface="宋体"/>
                        <a:cs typeface="Times New Roman"/>
                      </a:endParaRPr>
                    </a:p>
                  </a:txBody>
                  <a:tcPr marL="68580" marR="68580" marT="0" marB="0" anchor="ctr"/>
                </a:tc>
                <a:tc>
                  <a:txBody>
                    <a:bodyPr/>
                    <a:lstStyle/>
                    <a:p>
                      <a:pPr algn="r">
                        <a:lnSpc>
                          <a:spcPct val="115000"/>
                        </a:lnSpc>
                        <a:spcAft>
                          <a:spcPts val="0"/>
                        </a:spcAft>
                      </a:pPr>
                      <a:r>
                        <a:rPr lang="en-US" sz="900" b="1" u="sng">
                          <a:solidFill>
                            <a:srgbClr val="000000"/>
                          </a:solidFill>
                          <a:effectLst/>
                          <a:latin typeface="Times New Roman"/>
                          <a:ea typeface="宋体"/>
                          <a:cs typeface="Times New Roman"/>
                        </a:rPr>
                        <a:t>0.563 </a:t>
                      </a:r>
                      <a:endParaRPr lang="zh-CN" sz="900">
                        <a:effectLst/>
                        <a:latin typeface="Calibri"/>
                        <a:ea typeface="宋体"/>
                        <a:cs typeface="Times New Roman"/>
                      </a:endParaRPr>
                    </a:p>
                  </a:txBody>
                  <a:tcPr marL="68580" marR="68580" marT="0" marB="0" anchor="ctr"/>
                </a:tc>
                <a:tc>
                  <a:txBody>
                    <a:bodyPr/>
                    <a:lstStyle/>
                    <a:p>
                      <a:pPr algn="r">
                        <a:lnSpc>
                          <a:spcPct val="115000"/>
                        </a:lnSpc>
                        <a:spcAft>
                          <a:spcPts val="0"/>
                        </a:spcAft>
                      </a:pPr>
                      <a:r>
                        <a:rPr lang="en-US" sz="900">
                          <a:solidFill>
                            <a:srgbClr val="000000"/>
                          </a:solidFill>
                          <a:effectLst/>
                          <a:latin typeface="Times New Roman"/>
                          <a:ea typeface="宋体"/>
                          <a:cs typeface="Times New Roman"/>
                        </a:rPr>
                        <a:t>0.556 </a:t>
                      </a:r>
                      <a:endParaRPr lang="zh-CN" sz="900">
                        <a:effectLst/>
                        <a:latin typeface="Calibri"/>
                        <a:ea typeface="宋体"/>
                        <a:cs typeface="Times New Roman"/>
                      </a:endParaRPr>
                    </a:p>
                  </a:txBody>
                  <a:tcPr marL="68580" marR="68580" marT="0" marB="0" anchor="ctr"/>
                </a:tc>
                <a:tc>
                  <a:txBody>
                    <a:bodyPr/>
                    <a:lstStyle/>
                    <a:p>
                      <a:pPr algn="r">
                        <a:lnSpc>
                          <a:spcPct val="115000"/>
                        </a:lnSpc>
                        <a:spcAft>
                          <a:spcPts val="0"/>
                        </a:spcAft>
                      </a:pPr>
                      <a:r>
                        <a:rPr lang="en-US" sz="900">
                          <a:solidFill>
                            <a:srgbClr val="000000"/>
                          </a:solidFill>
                          <a:effectLst/>
                          <a:latin typeface="Times New Roman"/>
                          <a:ea typeface="宋体"/>
                          <a:cs typeface="Times New Roman"/>
                        </a:rPr>
                        <a:t>0.560 </a:t>
                      </a:r>
                      <a:endParaRPr lang="zh-CN" sz="900">
                        <a:effectLst/>
                        <a:latin typeface="Calibri"/>
                        <a:ea typeface="宋体"/>
                        <a:cs typeface="Times New Roman"/>
                      </a:endParaRPr>
                    </a:p>
                  </a:txBody>
                  <a:tcPr marL="68580" marR="68580" marT="0" marB="0" anchor="ctr"/>
                </a:tc>
                <a:tc>
                  <a:txBody>
                    <a:bodyPr/>
                    <a:lstStyle/>
                    <a:p>
                      <a:pPr algn="r">
                        <a:lnSpc>
                          <a:spcPct val="115000"/>
                        </a:lnSpc>
                        <a:spcAft>
                          <a:spcPts val="0"/>
                        </a:spcAft>
                      </a:pPr>
                      <a:r>
                        <a:rPr lang="en-US" sz="900" b="1" u="sng">
                          <a:solidFill>
                            <a:srgbClr val="000000"/>
                          </a:solidFill>
                          <a:effectLst/>
                          <a:latin typeface="Times New Roman"/>
                          <a:ea typeface="宋体"/>
                          <a:cs typeface="Times New Roman"/>
                        </a:rPr>
                        <a:t>0.565 </a:t>
                      </a:r>
                      <a:endParaRPr lang="zh-CN" sz="900">
                        <a:effectLst/>
                        <a:latin typeface="Calibri"/>
                        <a:ea typeface="宋体"/>
                        <a:cs typeface="Times New Roman"/>
                      </a:endParaRPr>
                    </a:p>
                  </a:txBody>
                  <a:tcPr marL="68580" marR="68580" marT="0" marB="0" anchor="ctr"/>
                </a:tc>
                <a:tc>
                  <a:txBody>
                    <a:bodyPr/>
                    <a:lstStyle/>
                    <a:p>
                      <a:pPr algn="r">
                        <a:lnSpc>
                          <a:spcPct val="115000"/>
                        </a:lnSpc>
                        <a:spcAft>
                          <a:spcPts val="0"/>
                        </a:spcAft>
                      </a:pPr>
                      <a:r>
                        <a:rPr lang="en-US" sz="900">
                          <a:solidFill>
                            <a:srgbClr val="000000"/>
                          </a:solidFill>
                          <a:effectLst/>
                          <a:latin typeface="Times New Roman"/>
                          <a:ea typeface="宋体"/>
                          <a:cs typeface="Times New Roman"/>
                        </a:rPr>
                        <a:t>0.480 </a:t>
                      </a:r>
                      <a:endParaRPr lang="zh-CN" sz="900">
                        <a:effectLst/>
                        <a:latin typeface="Calibri"/>
                        <a:ea typeface="宋体"/>
                        <a:cs typeface="Times New Roman"/>
                      </a:endParaRPr>
                    </a:p>
                  </a:txBody>
                  <a:tcPr marL="68580" marR="68580" marT="0" marB="0" anchor="ctr"/>
                </a:tc>
                <a:tc>
                  <a:txBody>
                    <a:bodyPr/>
                    <a:lstStyle/>
                    <a:p>
                      <a:pPr algn="r">
                        <a:lnSpc>
                          <a:spcPct val="115000"/>
                        </a:lnSpc>
                        <a:spcAft>
                          <a:spcPts val="0"/>
                        </a:spcAft>
                      </a:pPr>
                      <a:r>
                        <a:rPr lang="en-US" sz="900">
                          <a:solidFill>
                            <a:srgbClr val="000000"/>
                          </a:solidFill>
                          <a:effectLst/>
                          <a:latin typeface="Times New Roman"/>
                          <a:ea typeface="宋体"/>
                          <a:cs typeface="Times New Roman"/>
                        </a:rPr>
                        <a:t>0.554 </a:t>
                      </a:r>
                      <a:endParaRPr lang="zh-CN" sz="900">
                        <a:effectLst/>
                        <a:latin typeface="Calibri"/>
                        <a:ea typeface="宋体"/>
                        <a:cs typeface="Times New Roman"/>
                      </a:endParaRPr>
                    </a:p>
                  </a:txBody>
                  <a:tcPr marL="68580" marR="68580" marT="0" marB="0" anchor="ctr"/>
                </a:tc>
                <a:tc>
                  <a:txBody>
                    <a:bodyPr/>
                    <a:lstStyle/>
                    <a:p>
                      <a:pPr algn="r">
                        <a:lnSpc>
                          <a:spcPct val="115000"/>
                        </a:lnSpc>
                        <a:spcAft>
                          <a:spcPts val="0"/>
                        </a:spcAft>
                      </a:pPr>
                      <a:r>
                        <a:rPr lang="en-US" sz="900">
                          <a:solidFill>
                            <a:srgbClr val="000000"/>
                          </a:solidFill>
                          <a:effectLst/>
                          <a:latin typeface="Times New Roman"/>
                          <a:ea typeface="宋体"/>
                          <a:cs typeface="Times New Roman"/>
                        </a:rPr>
                        <a:t>0.557 </a:t>
                      </a:r>
                      <a:endParaRPr lang="zh-CN" sz="900">
                        <a:effectLst/>
                        <a:latin typeface="Calibri"/>
                        <a:ea typeface="宋体"/>
                        <a:cs typeface="Times New Roman"/>
                      </a:endParaRPr>
                    </a:p>
                  </a:txBody>
                  <a:tcPr marL="68580" marR="68580" marT="0" marB="0" anchor="ctr"/>
                </a:tc>
                <a:tc>
                  <a:txBody>
                    <a:bodyPr/>
                    <a:lstStyle/>
                    <a:p>
                      <a:pPr algn="r">
                        <a:lnSpc>
                          <a:spcPct val="115000"/>
                        </a:lnSpc>
                        <a:spcAft>
                          <a:spcPts val="0"/>
                        </a:spcAft>
                      </a:pPr>
                      <a:r>
                        <a:rPr lang="en-US" sz="900">
                          <a:solidFill>
                            <a:srgbClr val="000000"/>
                          </a:solidFill>
                          <a:effectLst/>
                          <a:latin typeface="Times New Roman"/>
                          <a:ea typeface="宋体"/>
                          <a:cs typeface="Times New Roman"/>
                        </a:rPr>
                        <a:t>0.552 </a:t>
                      </a:r>
                      <a:endParaRPr lang="zh-CN" sz="900">
                        <a:effectLst/>
                        <a:latin typeface="Calibri"/>
                        <a:ea typeface="宋体"/>
                        <a:cs typeface="Times New Roman"/>
                      </a:endParaRPr>
                    </a:p>
                  </a:txBody>
                  <a:tcPr marL="68580" marR="68580" marT="0" marB="0" anchor="ctr"/>
                </a:tc>
                <a:tc>
                  <a:txBody>
                    <a:bodyPr/>
                    <a:lstStyle/>
                    <a:p>
                      <a:pPr algn="r">
                        <a:lnSpc>
                          <a:spcPct val="115000"/>
                        </a:lnSpc>
                        <a:spcAft>
                          <a:spcPts val="0"/>
                        </a:spcAft>
                      </a:pPr>
                      <a:r>
                        <a:rPr lang="en-US" sz="900" b="1" u="sng">
                          <a:solidFill>
                            <a:srgbClr val="000000"/>
                          </a:solidFill>
                          <a:effectLst/>
                          <a:latin typeface="Times New Roman"/>
                          <a:ea typeface="宋体"/>
                          <a:cs typeface="Times New Roman"/>
                        </a:rPr>
                        <a:t>0.557 </a:t>
                      </a:r>
                      <a:endParaRPr lang="zh-CN" sz="900">
                        <a:effectLst/>
                        <a:latin typeface="Calibri"/>
                        <a:ea typeface="宋体"/>
                        <a:cs typeface="Times New Roman"/>
                      </a:endParaRPr>
                    </a:p>
                  </a:txBody>
                  <a:tcPr marL="68580" marR="68580" marT="0" marB="0" anchor="ctr"/>
                </a:tc>
                <a:tc>
                  <a:txBody>
                    <a:bodyPr/>
                    <a:lstStyle/>
                    <a:p>
                      <a:pPr algn="r">
                        <a:lnSpc>
                          <a:spcPct val="115000"/>
                        </a:lnSpc>
                        <a:spcAft>
                          <a:spcPts val="0"/>
                        </a:spcAft>
                      </a:pPr>
                      <a:r>
                        <a:rPr lang="en-US" sz="900">
                          <a:solidFill>
                            <a:srgbClr val="000000"/>
                          </a:solidFill>
                          <a:effectLst/>
                          <a:latin typeface="Times New Roman"/>
                          <a:ea typeface="宋体"/>
                          <a:cs typeface="Times New Roman"/>
                        </a:rPr>
                        <a:t>0.555 </a:t>
                      </a:r>
                      <a:endParaRPr lang="zh-CN" sz="900">
                        <a:effectLst/>
                        <a:latin typeface="Calibri"/>
                        <a:ea typeface="宋体"/>
                        <a:cs typeface="Times New Roman"/>
                      </a:endParaRPr>
                    </a:p>
                  </a:txBody>
                  <a:tcPr marL="68580" marR="68580" marT="0" marB="0" anchor="ctr"/>
                </a:tc>
                <a:tc>
                  <a:txBody>
                    <a:bodyPr/>
                    <a:lstStyle/>
                    <a:p>
                      <a:pPr algn="r">
                        <a:lnSpc>
                          <a:spcPct val="115000"/>
                        </a:lnSpc>
                        <a:spcAft>
                          <a:spcPts val="0"/>
                        </a:spcAft>
                      </a:pPr>
                      <a:r>
                        <a:rPr lang="en-US" sz="900">
                          <a:solidFill>
                            <a:srgbClr val="000000"/>
                          </a:solidFill>
                          <a:effectLst/>
                          <a:latin typeface="Times New Roman"/>
                          <a:ea typeface="宋体"/>
                          <a:cs typeface="Times New Roman"/>
                        </a:rPr>
                        <a:t>0.484 </a:t>
                      </a:r>
                      <a:endParaRPr lang="zh-CN" sz="900">
                        <a:effectLst/>
                        <a:latin typeface="Calibri"/>
                        <a:ea typeface="宋体"/>
                        <a:cs typeface="Times New Roman"/>
                      </a:endParaRPr>
                    </a:p>
                  </a:txBody>
                  <a:tcPr marL="68580" marR="68580" marT="0" marB="0" anchor="ctr"/>
                </a:tc>
                <a:tc>
                  <a:txBody>
                    <a:bodyPr/>
                    <a:lstStyle/>
                    <a:p>
                      <a:pPr algn="r">
                        <a:lnSpc>
                          <a:spcPct val="115000"/>
                        </a:lnSpc>
                        <a:spcAft>
                          <a:spcPts val="0"/>
                        </a:spcAft>
                      </a:pPr>
                      <a:r>
                        <a:rPr lang="en-US" sz="900">
                          <a:solidFill>
                            <a:srgbClr val="000000"/>
                          </a:solidFill>
                          <a:effectLst/>
                          <a:latin typeface="Times New Roman"/>
                          <a:ea typeface="宋体"/>
                          <a:cs typeface="Times New Roman"/>
                        </a:rPr>
                        <a:t>0.556 </a:t>
                      </a:r>
                      <a:endParaRPr lang="zh-CN" sz="900">
                        <a:effectLst/>
                        <a:latin typeface="Calibri"/>
                        <a:ea typeface="宋体"/>
                        <a:cs typeface="Times New Roman"/>
                      </a:endParaRPr>
                    </a:p>
                  </a:txBody>
                  <a:tcPr marL="68580" marR="68580" marT="0" marB="0" anchor="ctr"/>
                </a:tc>
                <a:tc>
                  <a:txBody>
                    <a:bodyPr/>
                    <a:lstStyle/>
                    <a:p>
                      <a:pPr algn="r">
                        <a:lnSpc>
                          <a:spcPct val="115000"/>
                        </a:lnSpc>
                        <a:spcAft>
                          <a:spcPts val="0"/>
                        </a:spcAft>
                      </a:pPr>
                      <a:r>
                        <a:rPr lang="en-US" sz="900">
                          <a:solidFill>
                            <a:srgbClr val="000000"/>
                          </a:solidFill>
                          <a:effectLst/>
                          <a:latin typeface="Times New Roman"/>
                          <a:ea typeface="宋体"/>
                          <a:cs typeface="Times New Roman"/>
                        </a:rPr>
                        <a:t>0.555 </a:t>
                      </a:r>
                      <a:endParaRPr lang="zh-CN" sz="900">
                        <a:effectLst/>
                        <a:latin typeface="Calibri"/>
                        <a:ea typeface="宋体"/>
                        <a:cs typeface="Times New Roman"/>
                      </a:endParaRPr>
                    </a:p>
                  </a:txBody>
                  <a:tcPr marL="68580" marR="68580" marT="0" marB="0" anchor="ctr"/>
                </a:tc>
              </a:tr>
              <a:tr h="332402">
                <a:tc>
                  <a:txBody>
                    <a:bodyPr/>
                    <a:lstStyle/>
                    <a:p>
                      <a:pPr>
                        <a:lnSpc>
                          <a:spcPct val="115000"/>
                        </a:lnSpc>
                        <a:spcAft>
                          <a:spcPts val="0"/>
                        </a:spcAft>
                      </a:pPr>
                      <a:r>
                        <a:rPr lang="en-US" sz="900">
                          <a:effectLst/>
                        </a:rPr>
                        <a:t>maxen</a:t>
                      </a:r>
                      <a:endParaRPr lang="zh-CN" sz="900">
                        <a:effectLst/>
                        <a:latin typeface="Calibri"/>
                        <a:ea typeface="宋体"/>
                        <a:cs typeface="Times New Roman"/>
                      </a:endParaRPr>
                    </a:p>
                  </a:txBody>
                  <a:tcPr marL="58669" marR="58669" marT="0" marB="0"/>
                </a:tc>
                <a:tc>
                  <a:txBody>
                    <a:bodyPr/>
                    <a:lstStyle/>
                    <a:p>
                      <a:pPr algn="r">
                        <a:lnSpc>
                          <a:spcPct val="115000"/>
                        </a:lnSpc>
                        <a:spcAft>
                          <a:spcPts val="0"/>
                        </a:spcAft>
                      </a:pPr>
                      <a:r>
                        <a:rPr lang="en-US" sz="900">
                          <a:solidFill>
                            <a:srgbClr val="000000"/>
                          </a:solidFill>
                          <a:effectLst/>
                          <a:latin typeface="Times New Roman"/>
                          <a:ea typeface="宋体"/>
                          <a:cs typeface="Times New Roman"/>
                        </a:rPr>
                        <a:t>0.525 </a:t>
                      </a:r>
                      <a:endParaRPr lang="zh-CN" sz="900">
                        <a:effectLst/>
                        <a:latin typeface="Calibri"/>
                        <a:ea typeface="宋体"/>
                        <a:cs typeface="Times New Roman"/>
                      </a:endParaRPr>
                    </a:p>
                  </a:txBody>
                  <a:tcPr marL="68580" marR="68580" marT="0" marB="0" anchor="ctr"/>
                </a:tc>
                <a:tc>
                  <a:txBody>
                    <a:bodyPr/>
                    <a:lstStyle/>
                    <a:p>
                      <a:pPr algn="r">
                        <a:lnSpc>
                          <a:spcPct val="115000"/>
                        </a:lnSpc>
                        <a:spcAft>
                          <a:spcPts val="0"/>
                        </a:spcAft>
                      </a:pPr>
                      <a:r>
                        <a:rPr lang="en-US" sz="900">
                          <a:solidFill>
                            <a:srgbClr val="000000"/>
                          </a:solidFill>
                          <a:effectLst/>
                          <a:latin typeface="Times New Roman"/>
                          <a:ea typeface="宋体"/>
                          <a:cs typeface="Times New Roman"/>
                        </a:rPr>
                        <a:t>0.493 </a:t>
                      </a:r>
                      <a:endParaRPr lang="zh-CN" sz="900">
                        <a:effectLst/>
                        <a:latin typeface="Calibri"/>
                        <a:ea typeface="宋体"/>
                        <a:cs typeface="Times New Roman"/>
                      </a:endParaRPr>
                    </a:p>
                  </a:txBody>
                  <a:tcPr marL="68580" marR="68580" marT="0" marB="0" anchor="ctr"/>
                </a:tc>
                <a:tc>
                  <a:txBody>
                    <a:bodyPr/>
                    <a:lstStyle/>
                    <a:p>
                      <a:pPr algn="r">
                        <a:lnSpc>
                          <a:spcPct val="115000"/>
                        </a:lnSpc>
                        <a:spcAft>
                          <a:spcPts val="0"/>
                        </a:spcAft>
                      </a:pPr>
                      <a:r>
                        <a:rPr lang="en-US" sz="900" b="1" u="sng">
                          <a:solidFill>
                            <a:srgbClr val="000000"/>
                          </a:solidFill>
                          <a:effectLst/>
                          <a:latin typeface="Times New Roman"/>
                          <a:ea typeface="宋体"/>
                          <a:cs typeface="Times New Roman"/>
                        </a:rPr>
                        <a:t>0.545 </a:t>
                      </a:r>
                      <a:endParaRPr lang="zh-CN" sz="900">
                        <a:effectLst/>
                        <a:latin typeface="Calibri"/>
                        <a:ea typeface="宋体"/>
                        <a:cs typeface="Times New Roman"/>
                      </a:endParaRPr>
                    </a:p>
                  </a:txBody>
                  <a:tcPr marL="68580" marR="68580" marT="0" marB="0" anchor="ctr"/>
                </a:tc>
                <a:tc>
                  <a:txBody>
                    <a:bodyPr/>
                    <a:lstStyle/>
                    <a:p>
                      <a:pPr algn="r">
                        <a:lnSpc>
                          <a:spcPct val="115000"/>
                        </a:lnSpc>
                        <a:spcAft>
                          <a:spcPts val="0"/>
                        </a:spcAft>
                      </a:pPr>
                      <a:r>
                        <a:rPr lang="en-US" sz="900">
                          <a:solidFill>
                            <a:srgbClr val="000000"/>
                          </a:solidFill>
                          <a:effectLst/>
                          <a:latin typeface="Times New Roman"/>
                          <a:ea typeface="宋体"/>
                          <a:cs typeface="Times New Roman"/>
                        </a:rPr>
                        <a:t>0.532 </a:t>
                      </a:r>
                      <a:endParaRPr lang="zh-CN" sz="900">
                        <a:effectLst/>
                        <a:latin typeface="Calibri"/>
                        <a:ea typeface="宋体"/>
                        <a:cs typeface="Times New Roman"/>
                      </a:endParaRPr>
                    </a:p>
                  </a:txBody>
                  <a:tcPr marL="68580" marR="68580" marT="0" marB="0" anchor="ctr"/>
                </a:tc>
                <a:tc>
                  <a:txBody>
                    <a:bodyPr/>
                    <a:lstStyle/>
                    <a:p>
                      <a:pPr algn="r">
                        <a:lnSpc>
                          <a:spcPct val="115000"/>
                        </a:lnSpc>
                        <a:spcAft>
                          <a:spcPts val="0"/>
                        </a:spcAft>
                      </a:pPr>
                      <a:r>
                        <a:rPr lang="en-US" sz="900">
                          <a:solidFill>
                            <a:srgbClr val="000000"/>
                          </a:solidFill>
                          <a:effectLst/>
                          <a:latin typeface="Times New Roman"/>
                          <a:ea typeface="宋体"/>
                          <a:cs typeface="Times New Roman"/>
                        </a:rPr>
                        <a:t>0.537 </a:t>
                      </a:r>
                      <a:endParaRPr lang="zh-CN" sz="900">
                        <a:effectLst/>
                        <a:latin typeface="Calibri"/>
                        <a:ea typeface="宋体"/>
                        <a:cs typeface="Times New Roman"/>
                      </a:endParaRPr>
                    </a:p>
                  </a:txBody>
                  <a:tcPr marL="68580" marR="68580" marT="0" marB="0" anchor="ctr"/>
                </a:tc>
                <a:tc>
                  <a:txBody>
                    <a:bodyPr/>
                    <a:lstStyle/>
                    <a:p>
                      <a:pPr algn="r">
                        <a:lnSpc>
                          <a:spcPct val="115000"/>
                        </a:lnSpc>
                        <a:spcAft>
                          <a:spcPts val="0"/>
                        </a:spcAft>
                      </a:pPr>
                      <a:r>
                        <a:rPr lang="en-US" sz="900">
                          <a:solidFill>
                            <a:srgbClr val="000000"/>
                          </a:solidFill>
                          <a:effectLst/>
                          <a:latin typeface="Times New Roman"/>
                          <a:ea typeface="宋体"/>
                          <a:cs typeface="Times New Roman"/>
                        </a:rPr>
                        <a:t>0.537 </a:t>
                      </a:r>
                      <a:endParaRPr lang="zh-CN" sz="900">
                        <a:effectLst/>
                        <a:latin typeface="Calibri"/>
                        <a:ea typeface="宋体"/>
                        <a:cs typeface="Times New Roman"/>
                      </a:endParaRPr>
                    </a:p>
                  </a:txBody>
                  <a:tcPr marL="68580" marR="68580" marT="0" marB="0" anchor="ctr"/>
                </a:tc>
                <a:tc>
                  <a:txBody>
                    <a:bodyPr/>
                    <a:lstStyle/>
                    <a:p>
                      <a:pPr algn="r">
                        <a:lnSpc>
                          <a:spcPct val="115000"/>
                        </a:lnSpc>
                        <a:spcAft>
                          <a:spcPts val="0"/>
                        </a:spcAft>
                      </a:pPr>
                      <a:r>
                        <a:rPr lang="en-US" sz="900">
                          <a:solidFill>
                            <a:srgbClr val="000000"/>
                          </a:solidFill>
                          <a:effectLst/>
                          <a:latin typeface="Times New Roman"/>
                          <a:ea typeface="宋体"/>
                          <a:cs typeface="Times New Roman"/>
                        </a:rPr>
                        <a:t>0.515 </a:t>
                      </a:r>
                      <a:endParaRPr lang="zh-CN" sz="900">
                        <a:effectLst/>
                        <a:latin typeface="Calibri"/>
                        <a:ea typeface="宋体"/>
                        <a:cs typeface="Times New Roman"/>
                      </a:endParaRPr>
                    </a:p>
                  </a:txBody>
                  <a:tcPr marL="68580" marR="68580" marT="0" marB="0" anchor="ctr"/>
                </a:tc>
                <a:tc>
                  <a:txBody>
                    <a:bodyPr/>
                    <a:lstStyle/>
                    <a:p>
                      <a:pPr algn="r">
                        <a:lnSpc>
                          <a:spcPct val="115000"/>
                        </a:lnSpc>
                        <a:spcAft>
                          <a:spcPts val="0"/>
                        </a:spcAft>
                      </a:pPr>
                      <a:r>
                        <a:rPr lang="en-US" sz="900">
                          <a:solidFill>
                            <a:srgbClr val="000000"/>
                          </a:solidFill>
                          <a:effectLst/>
                          <a:latin typeface="Times New Roman"/>
                          <a:ea typeface="宋体"/>
                          <a:cs typeface="Times New Roman"/>
                        </a:rPr>
                        <a:t>0.537 </a:t>
                      </a:r>
                      <a:endParaRPr lang="zh-CN" sz="900">
                        <a:effectLst/>
                        <a:latin typeface="Calibri"/>
                        <a:ea typeface="宋体"/>
                        <a:cs typeface="Times New Roman"/>
                      </a:endParaRPr>
                    </a:p>
                  </a:txBody>
                  <a:tcPr marL="68580" marR="68580" marT="0" marB="0" anchor="ctr"/>
                </a:tc>
                <a:tc>
                  <a:txBody>
                    <a:bodyPr/>
                    <a:lstStyle/>
                    <a:p>
                      <a:pPr algn="r">
                        <a:lnSpc>
                          <a:spcPct val="115000"/>
                        </a:lnSpc>
                        <a:spcAft>
                          <a:spcPts val="0"/>
                        </a:spcAft>
                      </a:pPr>
                      <a:r>
                        <a:rPr lang="en-US" sz="900" b="1" u="sng">
                          <a:solidFill>
                            <a:srgbClr val="000000"/>
                          </a:solidFill>
                          <a:effectLst/>
                          <a:latin typeface="Times New Roman"/>
                          <a:ea typeface="宋体"/>
                          <a:cs typeface="Times New Roman"/>
                        </a:rPr>
                        <a:t>0.540 </a:t>
                      </a:r>
                      <a:endParaRPr lang="zh-CN" sz="900">
                        <a:effectLst/>
                        <a:latin typeface="Calibri"/>
                        <a:ea typeface="宋体"/>
                        <a:cs typeface="Times New Roman"/>
                      </a:endParaRPr>
                    </a:p>
                  </a:txBody>
                  <a:tcPr marL="68580" marR="68580" marT="0" marB="0" anchor="ctr"/>
                </a:tc>
                <a:tc>
                  <a:txBody>
                    <a:bodyPr/>
                    <a:lstStyle/>
                    <a:p>
                      <a:pPr algn="r">
                        <a:lnSpc>
                          <a:spcPct val="115000"/>
                        </a:lnSpc>
                        <a:spcAft>
                          <a:spcPts val="0"/>
                        </a:spcAft>
                      </a:pPr>
                      <a:r>
                        <a:rPr lang="en-US" sz="900">
                          <a:solidFill>
                            <a:srgbClr val="000000"/>
                          </a:solidFill>
                          <a:effectLst/>
                          <a:latin typeface="Times New Roman"/>
                          <a:ea typeface="宋体"/>
                          <a:cs typeface="Times New Roman"/>
                        </a:rPr>
                        <a:t>0.536 </a:t>
                      </a:r>
                      <a:endParaRPr lang="zh-CN" sz="900">
                        <a:effectLst/>
                        <a:latin typeface="Calibri"/>
                        <a:ea typeface="宋体"/>
                        <a:cs typeface="Times New Roman"/>
                      </a:endParaRPr>
                    </a:p>
                  </a:txBody>
                  <a:tcPr marL="68580" marR="68580" marT="0" marB="0" anchor="ctr"/>
                </a:tc>
                <a:tc>
                  <a:txBody>
                    <a:bodyPr/>
                    <a:lstStyle/>
                    <a:p>
                      <a:pPr algn="r">
                        <a:lnSpc>
                          <a:spcPct val="115000"/>
                        </a:lnSpc>
                        <a:spcAft>
                          <a:spcPts val="0"/>
                        </a:spcAft>
                      </a:pPr>
                      <a:r>
                        <a:rPr lang="en-US" sz="900">
                          <a:solidFill>
                            <a:srgbClr val="000000"/>
                          </a:solidFill>
                          <a:effectLst/>
                          <a:latin typeface="Times New Roman"/>
                          <a:ea typeface="宋体"/>
                          <a:cs typeface="Times New Roman"/>
                        </a:rPr>
                        <a:t>0.528 </a:t>
                      </a:r>
                      <a:endParaRPr lang="zh-CN" sz="900">
                        <a:effectLst/>
                        <a:latin typeface="Calibri"/>
                        <a:ea typeface="宋体"/>
                        <a:cs typeface="Times New Roman"/>
                      </a:endParaRPr>
                    </a:p>
                  </a:txBody>
                  <a:tcPr marL="68580" marR="68580" marT="0" marB="0" anchor="ctr"/>
                </a:tc>
                <a:tc>
                  <a:txBody>
                    <a:bodyPr/>
                    <a:lstStyle/>
                    <a:p>
                      <a:pPr algn="r">
                        <a:lnSpc>
                          <a:spcPct val="115000"/>
                        </a:lnSpc>
                        <a:spcAft>
                          <a:spcPts val="0"/>
                        </a:spcAft>
                      </a:pPr>
                      <a:r>
                        <a:rPr lang="en-US" sz="900" dirty="0" smtClean="0">
                          <a:solidFill>
                            <a:srgbClr val="000000"/>
                          </a:solidFill>
                          <a:effectLst/>
                          <a:latin typeface="Times New Roman"/>
                          <a:ea typeface="宋体"/>
                          <a:cs typeface="Times New Roman"/>
                        </a:rPr>
                        <a:t>0.525 </a:t>
                      </a:r>
                      <a:endParaRPr lang="zh-CN" sz="900" dirty="0">
                        <a:effectLst/>
                        <a:latin typeface="Calibri"/>
                        <a:ea typeface="宋体"/>
                        <a:cs typeface="Times New Roman"/>
                      </a:endParaRPr>
                    </a:p>
                  </a:txBody>
                  <a:tcPr marL="68580" marR="68580" marT="0" marB="0" anchor="ctr"/>
                </a:tc>
                <a:tc>
                  <a:txBody>
                    <a:bodyPr/>
                    <a:lstStyle/>
                    <a:p>
                      <a:pPr algn="r">
                        <a:lnSpc>
                          <a:spcPct val="115000"/>
                        </a:lnSpc>
                        <a:spcAft>
                          <a:spcPts val="0"/>
                        </a:spcAft>
                      </a:pPr>
                      <a:r>
                        <a:rPr lang="en-US" sz="900">
                          <a:solidFill>
                            <a:srgbClr val="000000"/>
                          </a:solidFill>
                          <a:effectLst/>
                          <a:latin typeface="Times New Roman"/>
                          <a:ea typeface="宋体"/>
                          <a:cs typeface="Times New Roman"/>
                        </a:rPr>
                        <a:t>0.498 </a:t>
                      </a:r>
                      <a:endParaRPr lang="zh-CN" sz="900">
                        <a:effectLst/>
                        <a:latin typeface="Calibri"/>
                        <a:ea typeface="宋体"/>
                        <a:cs typeface="Times New Roman"/>
                      </a:endParaRPr>
                    </a:p>
                  </a:txBody>
                  <a:tcPr marL="68580" marR="68580" marT="0" marB="0" anchor="ctr"/>
                </a:tc>
                <a:tc>
                  <a:txBody>
                    <a:bodyPr/>
                    <a:lstStyle/>
                    <a:p>
                      <a:pPr algn="r">
                        <a:lnSpc>
                          <a:spcPct val="115000"/>
                        </a:lnSpc>
                        <a:spcAft>
                          <a:spcPts val="0"/>
                        </a:spcAft>
                      </a:pPr>
                      <a:r>
                        <a:rPr lang="en-US" sz="900">
                          <a:solidFill>
                            <a:srgbClr val="000000"/>
                          </a:solidFill>
                          <a:effectLst/>
                          <a:latin typeface="Times New Roman"/>
                          <a:ea typeface="宋体"/>
                          <a:cs typeface="Times New Roman"/>
                        </a:rPr>
                        <a:t>0.536 </a:t>
                      </a:r>
                      <a:endParaRPr lang="zh-CN" sz="900">
                        <a:effectLst/>
                        <a:latin typeface="Calibri"/>
                        <a:ea typeface="宋体"/>
                        <a:cs typeface="Times New Roman"/>
                      </a:endParaRPr>
                    </a:p>
                  </a:txBody>
                  <a:tcPr marL="68580" marR="68580" marT="0" marB="0" anchor="ctr"/>
                </a:tc>
                <a:tc>
                  <a:txBody>
                    <a:bodyPr/>
                    <a:lstStyle/>
                    <a:p>
                      <a:pPr algn="r">
                        <a:lnSpc>
                          <a:spcPct val="115000"/>
                        </a:lnSpc>
                        <a:spcAft>
                          <a:spcPts val="0"/>
                        </a:spcAft>
                      </a:pPr>
                      <a:r>
                        <a:rPr lang="en-US" sz="900">
                          <a:solidFill>
                            <a:srgbClr val="000000"/>
                          </a:solidFill>
                          <a:effectLst/>
                          <a:latin typeface="Times New Roman"/>
                          <a:ea typeface="宋体"/>
                          <a:cs typeface="Times New Roman"/>
                        </a:rPr>
                        <a:t>0.536 </a:t>
                      </a:r>
                      <a:endParaRPr lang="zh-CN" sz="900">
                        <a:effectLst/>
                        <a:latin typeface="Calibri"/>
                        <a:ea typeface="宋体"/>
                        <a:cs typeface="Times New Roman"/>
                      </a:endParaRPr>
                    </a:p>
                  </a:txBody>
                  <a:tcPr marL="68580" marR="68580" marT="0" marB="0" anchor="ctr"/>
                </a:tc>
                <a:tc>
                  <a:txBody>
                    <a:bodyPr/>
                    <a:lstStyle/>
                    <a:p>
                      <a:pPr algn="r">
                        <a:lnSpc>
                          <a:spcPct val="115000"/>
                        </a:lnSpc>
                        <a:spcAft>
                          <a:spcPts val="0"/>
                        </a:spcAft>
                      </a:pPr>
                      <a:r>
                        <a:rPr lang="en-US" sz="900">
                          <a:solidFill>
                            <a:srgbClr val="000000"/>
                          </a:solidFill>
                          <a:effectLst/>
                          <a:latin typeface="Times New Roman"/>
                          <a:ea typeface="宋体"/>
                          <a:cs typeface="Times New Roman"/>
                        </a:rPr>
                        <a:t>0.531 </a:t>
                      </a:r>
                      <a:endParaRPr lang="zh-CN" sz="900">
                        <a:effectLst/>
                        <a:latin typeface="Calibri"/>
                        <a:ea typeface="宋体"/>
                        <a:cs typeface="Times New Roman"/>
                      </a:endParaRPr>
                    </a:p>
                  </a:txBody>
                  <a:tcPr marL="68580" marR="68580" marT="0" marB="0" anchor="ctr"/>
                </a:tc>
                <a:tc>
                  <a:txBody>
                    <a:bodyPr/>
                    <a:lstStyle/>
                    <a:p>
                      <a:pPr algn="r">
                        <a:lnSpc>
                          <a:spcPct val="115000"/>
                        </a:lnSpc>
                        <a:spcAft>
                          <a:spcPts val="0"/>
                        </a:spcAft>
                      </a:pPr>
                      <a:r>
                        <a:rPr lang="en-US" sz="900">
                          <a:solidFill>
                            <a:srgbClr val="000000"/>
                          </a:solidFill>
                          <a:effectLst/>
                          <a:latin typeface="Times New Roman"/>
                          <a:ea typeface="宋体"/>
                          <a:cs typeface="Times New Roman"/>
                        </a:rPr>
                        <a:t>0.524 </a:t>
                      </a:r>
                      <a:endParaRPr lang="zh-CN" sz="900">
                        <a:effectLst/>
                        <a:latin typeface="Calibri"/>
                        <a:ea typeface="宋体"/>
                        <a:cs typeface="Times New Roman"/>
                      </a:endParaRPr>
                    </a:p>
                  </a:txBody>
                  <a:tcPr marL="68580" marR="68580" marT="0" marB="0" anchor="ctr"/>
                </a:tc>
                <a:tc>
                  <a:txBody>
                    <a:bodyPr/>
                    <a:lstStyle/>
                    <a:p>
                      <a:pPr algn="r">
                        <a:lnSpc>
                          <a:spcPct val="115000"/>
                        </a:lnSpc>
                        <a:spcAft>
                          <a:spcPts val="0"/>
                        </a:spcAft>
                      </a:pPr>
                      <a:r>
                        <a:rPr lang="en-US" sz="900">
                          <a:solidFill>
                            <a:srgbClr val="000000"/>
                          </a:solidFill>
                          <a:effectLst/>
                          <a:latin typeface="Times New Roman"/>
                          <a:ea typeface="宋体"/>
                          <a:cs typeface="Times New Roman"/>
                        </a:rPr>
                        <a:t>0.520 </a:t>
                      </a:r>
                      <a:endParaRPr lang="zh-CN" sz="900">
                        <a:effectLst/>
                        <a:latin typeface="Calibri"/>
                        <a:ea typeface="宋体"/>
                        <a:cs typeface="Times New Roman"/>
                      </a:endParaRPr>
                    </a:p>
                  </a:txBody>
                  <a:tcPr marL="68580" marR="68580" marT="0" marB="0" anchor="ctr"/>
                </a:tc>
                <a:tc>
                  <a:txBody>
                    <a:bodyPr/>
                    <a:lstStyle/>
                    <a:p>
                      <a:pPr algn="r">
                        <a:lnSpc>
                          <a:spcPct val="115000"/>
                        </a:lnSpc>
                        <a:spcAft>
                          <a:spcPts val="0"/>
                        </a:spcAft>
                      </a:pPr>
                      <a:r>
                        <a:rPr lang="en-US" sz="900">
                          <a:solidFill>
                            <a:srgbClr val="000000"/>
                          </a:solidFill>
                          <a:effectLst/>
                          <a:latin typeface="Times New Roman"/>
                          <a:ea typeface="宋体"/>
                          <a:cs typeface="Times New Roman"/>
                        </a:rPr>
                        <a:t>0.510 </a:t>
                      </a:r>
                      <a:endParaRPr lang="zh-CN" sz="900">
                        <a:effectLst/>
                        <a:latin typeface="Calibri"/>
                        <a:ea typeface="宋体"/>
                        <a:cs typeface="Times New Roman"/>
                      </a:endParaRPr>
                    </a:p>
                  </a:txBody>
                  <a:tcPr marL="68580" marR="68580" marT="0" marB="0" anchor="ctr"/>
                </a:tc>
                <a:tc>
                  <a:txBody>
                    <a:bodyPr/>
                    <a:lstStyle/>
                    <a:p>
                      <a:pPr algn="r">
                        <a:lnSpc>
                          <a:spcPct val="115000"/>
                        </a:lnSpc>
                        <a:spcAft>
                          <a:spcPts val="0"/>
                        </a:spcAft>
                      </a:pPr>
                      <a:r>
                        <a:rPr lang="en-US" sz="900">
                          <a:solidFill>
                            <a:srgbClr val="000000"/>
                          </a:solidFill>
                          <a:effectLst/>
                          <a:latin typeface="Times New Roman"/>
                          <a:ea typeface="宋体"/>
                          <a:cs typeface="Times New Roman"/>
                        </a:rPr>
                        <a:t>0.531 </a:t>
                      </a:r>
                      <a:endParaRPr lang="zh-CN" sz="900">
                        <a:effectLst/>
                        <a:latin typeface="Calibri"/>
                        <a:ea typeface="宋体"/>
                        <a:cs typeface="Times New Roman"/>
                      </a:endParaRPr>
                    </a:p>
                  </a:txBody>
                  <a:tcPr marL="68580" marR="68580" marT="0" marB="0" anchor="ctr"/>
                </a:tc>
                <a:tc>
                  <a:txBody>
                    <a:bodyPr/>
                    <a:lstStyle/>
                    <a:p>
                      <a:pPr algn="r">
                        <a:lnSpc>
                          <a:spcPct val="115000"/>
                        </a:lnSpc>
                        <a:spcAft>
                          <a:spcPts val="0"/>
                        </a:spcAft>
                      </a:pPr>
                      <a:r>
                        <a:rPr lang="en-US" sz="900">
                          <a:solidFill>
                            <a:srgbClr val="000000"/>
                          </a:solidFill>
                          <a:effectLst/>
                          <a:latin typeface="Times New Roman"/>
                          <a:ea typeface="宋体"/>
                          <a:cs typeface="Times New Roman"/>
                        </a:rPr>
                        <a:t>0.531 </a:t>
                      </a:r>
                      <a:endParaRPr lang="zh-CN" sz="900">
                        <a:effectLst/>
                        <a:latin typeface="Calibri"/>
                        <a:ea typeface="宋体"/>
                        <a:cs typeface="Times New Roman"/>
                      </a:endParaRPr>
                    </a:p>
                  </a:txBody>
                  <a:tcPr marL="68580" marR="68580" marT="0" marB="0" anchor="ctr"/>
                </a:tc>
              </a:tr>
              <a:tr h="307671">
                <a:tc>
                  <a:txBody>
                    <a:bodyPr/>
                    <a:lstStyle/>
                    <a:p>
                      <a:pPr>
                        <a:lnSpc>
                          <a:spcPct val="115000"/>
                        </a:lnSpc>
                        <a:spcAft>
                          <a:spcPts val="0"/>
                        </a:spcAft>
                      </a:pPr>
                      <a:r>
                        <a:rPr lang="en-US" sz="900">
                          <a:effectLst/>
                        </a:rPr>
                        <a:t>svm</a:t>
                      </a:r>
                      <a:endParaRPr lang="zh-CN" sz="900">
                        <a:effectLst/>
                        <a:latin typeface="Calibri"/>
                        <a:ea typeface="宋体"/>
                        <a:cs typeface="Times New Roman"/>
                      </a:endParaRPr>
                    </a:p>
                  </a:txBody>
                  <a:tcPr marL="58669" marR="58669" marT="0" marB="0"/>
                </a:tc>
                <a:tc>
                  <a:txBody>
                    <a:bodyPr/>
                    <a:lstStyle/>
                    <a:p>
                      <a:pPr algn="r">
                        <a:lnSpc>
                          <a:spcPct val="115000"/>
                        </a:lnSpc>
                        <a:spcAft>
                          <a:spcPts val="0"/>
                        </a:spcAft>
                      </a:pPr>
                      <a:r>
                        <a:rPr lang="en-US" sz="900">
                          <a:solidFill>
                            <a:srgbClr val="000000"/>
                          </a:solidFill>
                          <a:effectLst/>
                          <a:latin typeface="Times New Roman"/>
                          <a:ea typeface="宋体"/>
                          <a:cs typeface="Times New Roman"/>
                        </a:rPr>
                        <a:t>0.511 </a:t>
                      </a:r>
                      <a:endParaRPr lang="zh-CN" sz="900">
                        <a:effectLst/>
                        <a:latin typeface="Calibri"/>
                        <a:ea typeface="宋体"/>
                        <a:cs typeface="Times New Roman"/>
                      </a:endParaRPr>
                    </a:p>
                  </a:txBody>
                  <a:tcPr marL="68580" marR="68580" marT="0" marB="0" anchor="ctr"/>
                </a:tc>
                <a:tc>
                  <a:txBody>
                    <a:bodyPr/>
                    <a:lstStyle/>
                    <a:p>
                      <a:pPr algn="r">
                        <a:lnSpc>
                          <a:spcPct val="115000"/>
                        </a:lnSpc>
                        <a:spcAft>
                          <a:spcPts val="0"/>
                        </a:spcAft>
                      </a:pPr>
                      <a:r>
                        <a:rPr lang="en-US" sz="900">
                          <a:solidFill>
                            <a:srgbClr val="000000"/>
                          </a:solidFill>
                          <a:effectLst/>
                          <a:latin typeface="Times New Roman"/>
                          <a:ea typeface="宋体"/>
                          <a:cs typeface="Times New Roman"/>
                        </a:rPr>
                        <a:t>0.508 </a:t>
                      </a:r>
                      <a:endParaRPr lang="zh-CN" sz="900">
                        <a:effectLst/>
                        <a:latin typeface="Calibri"/>
                        <a:ea typeface="宋体"/>
                        <a:cs typeface="Times New Roman"/>
                      </a:endParaRPr>
                    </a:p>
                  </a:txBody>
                  <a:tcPr marL="68580" marR="68580" marT="0" marB="0" anchor="ctr"/>
                </a:tc>
                <a:tc>
                  <a:txBody>
                    <a:bodyPr/>
                    <a:lstStyle/>
                    <a:p>
                      <a:pPr algn="r">
                        <a:lnSpc>
                          <a:spcPct val="115000"/>
                        </a:lnSpc>
                        <a:spcAft>
                          <a:spcPts val="0"/>
                        </a:spcAft>
                      </a:pPr>
                      <a:r>
                        <a:rPr lang="en-US" sz="900" b="1" u="sng">
                          <a:solidFill>
                            <a:srgbClr val="000000"/>
                          </a:solidFill>
                          <a:effectLst/>
                          <a:latin typeface="Times New Roman"/>
                          <a:ea typeface="宋体"/>
                          <a:cs typeface="Times New Roman"/>
                        </a:rPr>
                        <a:t>0.552 </a:t>
                      </a:r>
                      <a:endParaRPr lang="zh-CN" sz="900">
                        <a:effectLst/>
                        <a:latin typeface="Calibri"/>
                        <a:ea typeface="宋体"/>
                        <a:cs typeface="Times New Roman"/>
                      </a:endParaRPr>
                    </a:p>
                  </a:txBody>
                  <a:tcPr marL="68580" marR="68580" marT="0" marB="0" anchor="ctr"/>
                </a:tc>
                <a:tc>
                  <a:txBody>
                    <a:bodyPr/>
                    <a:lstStyle/>
                    <a:p>
                      <a:pPr algn="r">
                        <a:lnSpc>
                          <a:spcPct val="115000"/>
                        </a:lnSpc>
                        <a:spcAft>
                          <a:spcPts val="0"/>
                        </a:spcAft>
                      </a:pPr>
                      <a:r>
                        <a:rPr lang="en-US" sz="900">
                          <a:solidFill>
                            <a:srgbClr val="000000"/>
                          </a:solidFill>
                          <a:effectLst/>
                          <a:latin typeface="Times New Roman"/>
                          <a:ea typeface="宋体"/>
                          <a:cs typeface="Times New Roman"/>
                        </a:rPr>
                        <a:t>0.549 </a:t>
                      </a:r>
                      <a:endParaRPr lang="zh-CN" sz="900">
                        <a:effectLst/>
                        <a:latin typeface="Calibri"/>
                        <a:ea typeface="宋体"/>
                        <a:cs typeface="Times New Roman"/>
                      </a:endParaRPr>
                    </a:p>
                  </a:txBody>
                  <a:tcPr marL="68580" marR="68580" marT="0" marB="0" anchor="ctr"/>
                </a:tc>
                <a:tc>
                  <a:txBody>
                    <a:bodyPr/>
                    <a:lstStyle/>
                    <a:p>
                      <a:pPr algn="r">
                        <a:lnSpc>
                          <a:spcPct val="115000"/>
                        </a:lnSpc>
                        <a:spcAft>
                          <a:spcPts val="0"/>
                        </a:spcAft>
                      </a:pPr>
                      <a:r>
                        <a:rPr lang="en-US" sz="900" b="1" u="sng">
                          <a:solidFill>
                            <a:srgbClr val="000000"/>
                          </a:solidFill>
                          <a:effectLst/>
                          <a:latin typeface="Times New Roman"/>
                          <a:ea typeface="宋体"/>
                          <a:cs typeface="Times New Roman"/>
                        </a:rPr>
                        <a:t>0.553 </a:t>
                      </a:r>
                      <a:endParaRPr lang="zh-CN" sz="900">
                        <a:effectLst/>
                        <a:latin typeface="Calibri"/>
                        <a:ea typeface="宋体"/>
                        <a:cs typeface="Times New Roman"/>
                      </a:endParaRPr>
                    </a:p>
                  </a:txBody>
                  <a:tcPr marL="68580" marR="68580" marT="0" marB="0" anchor="ctr"/>
                </a:tc>
                <a:tc>
                  <a:txBody>
                    <a:bodyPr/>
                    <a:lstStyle/>
                    <a:p>
                      <a:pPr algn="r">
                        <a:lnSpc>
                          <a:spcPct val="115000"/>
                        </a:lnSpc>
                        <a:spcAft>
                          <a:spcPts val="0"/>
                        </a:spcAft>
                      </a:pPr>
                      <a:r>
                        <a:rPr lang="en-US" sz="900">
                          <a:solidFill>
                            <a:srgbClr val="000000"/>
                          </a:solidFill>
                          <a:effectLst/>
                          <a:latin typeface="Times New Roman"/>
                          <a:ea typeface="宋体"/>
                          <a:cs typeface="Times New Roman"/>
                        </a:rPr>
                        <a:t>0.528 </a:t>
                      </a:r>
                      <a:endParaRPr lang="zh-CN" sz="900">
                        <a:effectLst/>
                        <a:latin typeface="Calibri"/>
                        <a:ea typeface="宋体"/>
                        <a:cs typeface="Times New Roman"/>
                      </a:endParaRPr>
                    </a:p>
                  </a:txBody>
                  <a:tcPr marL="68580" marR="68580" marT="0" marB="0" anchor="ctr"/>
                </a:tc>
                <a:tc>
                  <a:txBody>
                    <a:bodyPr/>
                    <a:lstStyle/>
                    <a:p>
                      <a:pPr algn="r">
                        <a:lnSpc>
                          <a:spcPct val="115000"/>
                        </a:lnSpc>
                        <a:spcAft>
                          <a:spcPts val="0"/>
                        </a:spcAft>
                      </a:pPr>
                      <a:r>
                        <a:rPr lang="en-US" sz="900">
                          <a:solidFill>
                            <a:srgbClr val="000000"/>
                          </a:solidFill>
                          <a:effectLst/>
                          <a:latin typeface="Times New Roman"/>
                          <a:ea typeface="宋体"/>
                          <a:cs typeface="Times New Roman"/>
                        </a:rPr>
                        <a:t>0.524 </a:t>
                      </a:r>
                      <a:endParaRPr lang="zh-CN" sz="900">
                        <a:effectLst/>
                        <a:latin typeface="Calibri"/>
                        <a:ea typeface="宋体"/>
                        <a:cs typeface="Times New Roman"/>
                      </a:endParaRPr>
                    </a:p>
                  </a:txBody>
                  <a:tcPr marL="68580" marR="68580" marT="0" marB="0" anchor="ctr"/>
                </a:tc>
                <a:tc>
                  <a:txBody>
                    <a:bodyPr/>
                    <a:lstStyle/>
                    <a:p>
                      <a:pPr algn="r">
                        <a:lnSpc>
                          <a:spcPct val="115000"/>
                        </a:lnSpc>
                        <a:spcAft>
                          <a:spcPts val="0"/>
                        </a:spcAft>
                      </a:pPr>
                      <a:r>
                        <a:rPr lang="en-US" sz="900">
                          <a:solidFill>
                            <a:srgbClr val="000000"/>
                          </a:solidFill>
                          <a:effectLst/>
                          <a:latin typeface="Times New Roman"/>
                          <a:ea typeface="宋体"/>
                          <a:cs typeface="Times New Roman"/>
                        </a:rPr>
                        <a:t>0.533 </a:t>
                      </a:r>
                      <a:endParaRPr lang="zh-CN" sz="900">
                        <a:effectLst/>
                        <a:latin typeface="Calibri"/>
                        <a:ea typeface="宋体"/>
                        <a:cs typeface="Times New Roman"/>
                      </a:endParaRPr>
                    </a:p>
                  </a:txBody>
                  <a:tcPr marL="68580" marR="68580" marT="0" marB="0" anchor="ctr"/>
                </a:tc>
                <a:tc>
                  <a:txBody>
                    <a:bodyPr/>
                    <a:lstStyle/>
                    <a:p>
                      <a:pPr algn="r">
                        <a:lnSpc>
                          <a:spcPct val="115000"/>
                        </a:lnSpc>
                        <a:spcAft>
                          <a:spcPts val="0"/>
                        </a:spcAft>
                      </a:pPr>
                      <a:r>
                        <a:rPr lang="en-US" sz="900">
                          <a:solidFill>
                            <a:srgbClr val="000000"/>
                          </a:solidFill>
                          <a:effectLst/>
                          <a:latin typeface="Times New Roman"/>
                          <a:ea typeface="宋体"/>
                          <a:cs typeface="Times New Roman"/>
                        </a:rPr>
                        <a:t>0.534 </a:t>
                      </a:r>
                      <a:endParaRPr lang="zh-CN" sz="900">
                        <a:effectLst/>
                        <a:latin typeface="Calibri"/>
                        <a:ea typeface="宋体"/>
                        <a:cs typeface="Times New Roman"/>
                      </a:endParaRPr>
                    </a:p>
                  </a:txBody>
                  <a:tcPr marL="68580" marR="68580" marT="0" marB="0" anchor="ctr"/>
                </a:tc>
                <a:tc>
                  <a:txBody>
                    <a:bodyPr/>
                    <a:lstStyle/>
                    <a:p>
                      <a:pPr algn="r">
                        <a:lnSpc>
                          <a:spcPct val="115000"/>
                        </a:lnSpc>
                        <a:spcAft>
                          <a:spcPts val="0"/>
                        </a:spcAft>
                      </a:pPr>
                      <a:r>
                        <a:rPr lang="en-US" sz="900" b="1" u="sng" dirty="0">
                          <a:solidFill>
                            <a:srgbClr val="000000"/>
                          </a:solidFill>
                          <a:effectLst/>
                          <a:latin typeface="Times New Roman"/>
                          <a:ea typeface="宋体"/>
                          <a:cs typeface="Times New Roman"/>
                        </a:rPr>
                        <a:t>0.536 </a:t>
                      </a:r>
                      <a:endParaRPr lang="zh-CN" sz="900" dirty="0">
                        <a:effectLst/>
                        <a:latin typeface="Calibri"/>
                        <a:ea typeface="宋体"/>
                        <a:cs typeface="Times New Roman"/>
                      </a:endParaRPr>
                    </a:p>
                  </a:txBody>
                  <a:tcPr marL="68580" marR="68580" marT="0" marB="0" anchor="ctr"/>
                </a:tc>
                <a:tc>
                  <a:txBody>
                    <a:bodyPr/>
                    <a:lstStyle/>
                    <a:p>
                      <a:pPr algn="r">
                        <a:lnSpc>
                          <a:spcPct val="115000"/>
                        </a:lnSpc>
                        <a:spcAft>
                          <a:spcPts val="0"/>
                        </a:spcAft>
                      </a:pPr>
                      <a:r>
                        <a:rPr lang="en-US" sz="900">
                          <a:solidFill>
                            <a:srgbClr val="000000"/>
                          </a:solidFill>
                          <a:effectLst/>
                          <a:latin typeface="Times New Roman"/>
                          <a:ea typeface="宋体"/>
                          <a:cs typeface="Times New Roman"/>
                        </a:rPr>
                        <a:t>0.533 </a:t>
                      </a:r>
                      <a:endParaRPr lang="zh-CN" sz="900">
                        <a:effectLst/>
                        <a:latin typeface="Calibri"/>
                        <a:ea typeface="宋体"/>
                        <a:cs typeface="Times New Roman"/>
                      </a:endParaRPr>
                    </a:p>
                  </a:txBody>
                  <a:tcPr marL="68580" marR="68580" marT="0" marB="0" anchor="ctr"/>
                </a:tc>
                <a:tc>
                  <a:txBody>
                    <a:bodyPr/>
                    <a:lstStyle/>
                    <a:p>
                      <a:pPr algn="r">
                        <a:lnSpc>
                          <a:spcPct val="115000"/>
                        </a:lnSpc>
                        <a:spcAft>
                          <a:spcPts val="0"/>
                        </a:spcAft>
                      </a:pPr>
                      <a:r>
                        <a:rPr lang="en-US" sz="900">
                          <a:solidFill>
                            <a:srgbClr val="000000"/>
                          </a:solidFill>
                          <a:effectLst/>
                          <a:latin typeface="Times New Roman"/>
                          <a:ea typeface="宋体"/>
                          <a:cs typeface="Times New Roman"/>
                        </a:rPr>
                        <a:t>0.510 </a:t>
                      </a:r>
                      <a:endParaRPr lang="zh-CN" sz="900">
                        <a:effectLst/>
                        <a:latin typeface="Calibri"/>
                        <a:ea typeface="宋体"/>
                        <a:cs typeface="Times New Roman"/>
                      </a:endParaRPr>
                    </a:p>
                  </a:txBody>
                  <a:tcPr marL="68580" marR="68580" marT="0" marB="0" anchor="ctr"/>
                </a:tc>
                <a:tc>
                  <a:txBody>
                    <a:bodyPr/>
                    <a:lstStyle/>
                    <a:p>
                      <a:pPr algn="r">
                        <a:lnSpc>
                          <a:spcPct val="115000"/>
                        </a:lnSpc>
                        <a:spcAft>
                          <a:spcPts val="0"/>
                        </a:spcAft>
                      </a:pPr>
                      <a:r>
                        <a:rPr lang="en-US" sz="900">
                          <a:solidFill>
                            <a:srgbClr val="000000"/>
                          </a:solidFill>
                          <a:effectLst/>
                          <a:latin typeface="Times New Roman"/>
                          <a:ea typeface="宋体"/>
                          <a:cs typeface="Times New Roman"/>
                        </a:rPr>
                        <a:t>0.525 </a:t>
                      </a:r>
                      <a:endParaRPr lang="zh-CN" sz="900">
                        <a:effectLst/>
                        <a:latin typeface="Calibri"/>
                        <a:ea typeface="宋体"/>
                        <a:cs typeface="Times New Roman"/>
                      </a:endParaRPr>
                    </a:p>
                  </a:txBody>
                  <a:tcPr marL="68580" marR="68580" marT="0" marB="0" anchor="ctr"/>
                </a:tc>
                <a:tc>
                  <a:txBody>
                    <a:bodyPr/>
                    <a:lstStyle/>
                    <a:p>
                      <a:pPr algn="r">
                        <a:lnSpc>
                          <a:spcPct val="115000"/>
                        </a:lnSpc>
                        <a:spcAft>
                          <a:spcPts val="0"/>
                        </a:spcAft>
                      </a:pPr>
                      <a:r>
                        <a:rPr lang="en-US" sz="900">
                          <a:solidFill>
                            <a:srgbClr val="000000"/>
                          </a:solidFill>
                          <a:effectLst/>
                          <a:latin typeface="Times New Roman"/>
                          <a:ea typeface="宋体"/>
                          <a:cs typeface="Times New Roman"/>
                        </a:rPr>
                        <a:t>0.530 </a:t>
                      </a:r>
                      <a:endParaRPr lang="zh-CN" sz="900">
                        <a:effectLst/>
                        <a:latin typeface="Calibri"/>
                        <a:ea typeface="宋体"/>
                        <a:cs typeface="Times New Roman"/>
                      </a:endParaRPr>
                    </a:p>
                  </a:txBody>
                  <a:tcPr marL="68580" marR="68580" marT="0" marB="0" anchor="ctr"/>
                </a:tc>
                <a:tc>
                  <a:txBody>
                    <a:bodyPr/>
                    <a:lstStyle/>
                    <a:p>
                      <a:pPr algn="r">
                        <a:lnSpc>
                          <a:spcPct val="115000"/>
                        </a:lnSpc>
                        <a:spcAft>
                          <a:spcPts val="0"/>
                        </a:spcAft>
                      </a:pPr>
                      <a:r>
                        <a:rPr lang="en-US" sz="900">
                          <a:solidFill>
                            <a:srgbClr val="000000"/>
                          </a:solidFill>
                          <a:effectLst/>
                          <a:latin typeface="Times New Roman"/>
                          <a:ea typeface="宋体"/>
                          <a:cs typeface="Times New Roman"/>
                        </a:rPr>
                        <a:t>0.523 </a:t>
                      </a:r>
                      <a:endParaRPr lang="zh-CN" sz="900">
                        <a:effectLst/>
                        <a:latin typeface="Calibri"/>
                        <a:ea typeface="宋体"/>
                        <a:cs typeface="Times New Roman"/>
                      </a:endParaRPr>
                    </a:p>
                  </a:txBody>
                  <a:tcPr marL="68580" marR="68580" marT="0" marB="0" anchor="ctr"/>
                </a:tc>
                <a:tc>
                  <a:txBody>
                    <a:bodyPr/>
                    <a:lstStyle/>
                    <a:p>
                      <a:pPr algn="r">
                        <a:lnSpc>
                          <a:spcPct val="115000"/>
                        </a:lnSpc>
                        <a:spcAft>
                          <a:spcPts val="0"/>
                        </a:spcAft>
                      </a:pPr>
                      <a:r>
                        <a:rPr lang="en-US" sz="900">
                          <a:solidFill>
                            <a:srgbClr val="000000"/>
                          </a:solidFill>
                          <a:effectLst/>
                          <a:latin typeface="Times New Roman"/>
                          <a:ea typeface="宋体"/>
                          <a:cs typeface="Times New Roman"/>
                        </a:rPr>
                        <a:t>0.530 </a:t>
                      </a:r>
                      <a:endParaRPr lang="zh-CN" sz="900">
                        <a:effectLst/>
                        <a:latin typeface="Calibri"/>
                        <a:ea typeface="宋体"/>
                        <a:cs typeface="Times New Roman"/>
                      </a:endParaRPr>
                    </a:p>
                  </a:txBody>
                  <a:tcPr marL="68580" marR="68580" marT="0" marB="0" anchor="ctr"/>
                </a:tc>
                <a:tc>
                  <a:txBody>
                    <a:bodyPr/>
                    <a:lstStyle/>
                    <a:p>
                      <a:pPr algn="r">
                        <a:lnSpc>
                          <a:spcPct val="115000"/>
                        </a:lnSpc>
                        <a:spcAft>
                          <a:spcPts val="0"/>
                        </a:spcAft>
                      </a:pPr>
                      <a:r>
                        <a:rPr lang="en-US" sz="900">
                          <a:solidFill>
                            <a:srgbClr val="000000"/>
                          </a:solidFill>
                          <a:effectLst/>
                          <a:latin typeface="Times New Roman"/>
                          <a:ea typeface="宋体"/>
                          <a:cs typeface="Times New Roman"/>
                        </a:rPr>
                        <a:t>0.533 </a:t>
                      </a:r>
                      <a:endParaRPr lang="zh-CN" sz="900">
                        <a:effectLst/>
                        <a:latin typeface="Calibri"/>
                        <a:ea typeface="宋体"/>
                        <a:cs typeface="Times New Roman"/>
                      </a:endParaRPr>
                    </a:p>
                  </a:txBody>
                  <a:tcPr marL="68580" marR="68580" marT="0" marB="0" anchor="ctr"/>
                </a:tc>
                <a:tc>
                  <a:txBody>
                    <a:bodyPr/>
                    <a:lstStyle/>
                    <a:p>
                      <a:pPr algn="r">
                        <a:lnSpc>
                          <a:spcPct val="115000"/>
                        </a:lnSpc>
                        <a:spcAft>
                          <a:spcPts val="0"/>
                        </a:spcAft>
                      </a:pPr>
                      <a:r>
                        <a:rPr lang="en-US" sz="900">
                          <a:solidFill>
                            <a:srgbClr val="000000"/>
                          </a:solidFill>
                          <a:effectLst/>
                          <a:latin typeface="Times New Roman"/>
                          <a:ea typeface="宋体"/>
                          <a:cs typeface="Times New Roman"/>
                        </a:rPr>
                        <a:t>0.518 </a:t>
                      </a:r>
                      <a:endParaRPr lang="zh-CN" sz="900">
                        <a:effectLst/>
                        <a:latin typeface="Calibri"/>
                        <a:ea typeface="宋体"/>
                        <a:cs typeface="Times New Roman"/>
                      </a:endParaRPr>
                    </a:p>
                  </a:txBody>
                  <a:tcPr marL="68580" marR="68580" marT="0" marB="0" anchor="ctr"/>
                </a:tc>
                <a:tc>
                  <a:txBody>
                    <a:bodyPr/>
                    <a:lstStyle/>
                    <a:p>
                      <a:pPr algn="r">
                        <a:lnSpc>
                          <a:spcPct val="115000"/>
                        </a:lnSpc>
                        <a:spcAft>
                          <a:spcPts val="0"/>
                        </a:spcAft>
                      </a:pPr>
                      <a:r>
                        <a:rPr lang="en-US" sz="900">
                          <a:solidFill>
                            <a:srgbClr val="000000"/>
                          </a:solidFill>
                          <a:effectLst/>
                          <a:latin typeface="Times New Roman"/>
                          <a:ea typeface="宋体"/>
                          <a:cs typeface="Times New Roman"/>
                        </a:rPr>
                        <a:t>0.532 </a:t>
                      </a:r>
                      <a:endParaRPr lang="zh-CN" sz="900">
                        <a:effectLst/>
                        <a:latin typeface="Calibri"/>
                        <a:ea typeface="宋体"/>
                        <a:cs typeface="Times New Roman"/>
                      </a:endParaRPr>
                    </a:p>
                  </a:txBody>
                  <a:tcPr marL="68580" marR="68580" marT="0" marB="0" anchor="ctr"/>
                </a:tc>
                <a:tc>
                  <a:txBody>
                    <a:bodyPr/>
                    <a:lstStyle/>
                    <a:p>
                      <a:pPr algn="r">
                        <a:lnSpc>
                          <a:spcPct val="115000"/>
                        </a:lnSpc>
                        <a:spcAft>
                          <a:spcPts val="0"/>
                        </a:spcAft>
                      </a:pPr>
                      <a:r>
                        <a:rPr lang="en-US" sz="900" b="1" u="sng">
                          <a:solidFill>
                            <a:srgbClr val="000000"/>
                          </a:solidFill>
                          <a:effectLst/>
                          <a:latin typeface="Times New Roman"/>
                          <a:ea typeface="宋体"/>
                          <a:cs typeface="Times New Roman"/>
                        </a:rPr>
                        <a:t>0.534 </a:t>
                      </a:r>
                      <a:endParaRPr lang="zh-CN" sz="900">
                        <a:effectLst/>
                        <a:latin typeface="Calibri"/>
                        <a:ea typeface="宋体"/>
                        <a:cs typeface="Times New Roman"/>
                      </a:endParaRPr>
                    </a:p>
                  </a:txBody>
                  <a:tcPr marL="68580" marR="68580" marT="0" marB="0" anchor="ctr"/>
                </a:tc>
                <a:tc>
                  <a:txBody>
                    <a:bodyPr/>
                    <a:lstStyle/>
                    <a:p>
                      <a:pPr algn="r">
                        <a:lnSpc>
                          <a:spcPct val="115000"/>
                        </a:lnSpc>
                        <a:spcAft>
                          <a:spcPts val="0"/>
                        </a:spcAft>
                      </a:pPr>
                      <a:r>
                        <a:rPr lang="en-US" sz="900" dirty="0">
                          <a:solidFill>
                            <a:srgbClr val="000000"/>
                          </a:solidFill>
                          <a:effectLst/>
                          <a:latin typeface="Times New Roman"/>
                          <a:ea typeface="宋体"/>
                          <a:cs typeface="Times New Roman"/>
                        </a:rPr>
                        <a:t>0.530 </a:t>
                      </a:r>
                      <a:endParaRPr lang="zh-CN" sz="900" dirty="0">
                        <a:effectLst/>
                        <a:latin typeface="Calibri"/>
                        <a:ea typeface="宋体"/>
                        <a:cs typeface="Times New Roman"/>
                      </a:endParaRPr>
                    </a:p>
                  </a:txBody>
                  <a:tcPr marL="68580" marR="68580" marT="0" marB="0" anchor="ctr"/>
                </a:tc>
              </a:tr>
            </a:tbl>
          </a:graphicData>
        </a:graphic>
      </p:graphicFrame>
      <p:sp>
        <p:nvSpPr>
          <p:cNvPr id="81924" name="TextBox 8"/>
          <p:cNvSpPr txBox="1">
            <a:spLocks noChangeArrowheads="1"/>
          </p:cNvSpPr>
          <p:nvPr/>
        </p:nvSpPr>
        <p:spPr bwMode="auto">
          <a:xfrm>
            <a:off x="4643438" y="685800"/>
            <a:ext cx="2962275" cy="396875"/>
          </a:xfrm>
          <a:prstGeom prst="rect">
            <a:avLst/>
          </a:prstGeom>
          <a:noFill/>
          <a:ln w="9525">
            <a:noFill/>
            <a:miter lim="800000"/>
            <a:headEnd/>
            <a:tailEnd/>
          </a:ln>
        </p:spPr>
        <p:txBody>
          <a:bodyPr wrap="none">
            <a:spAutoFit/>
          </a:bodyPr>
          <a:lstStyle/>
          <a:p>
            <a:pPr>
              <a:lnSpc>
                <a:spcPct val="90000"/>
              </a:lnSpc>
            </a:pPr>
            <a:r>
              <a:rPr lang="en-US" altLang="zh-CN">
                <a:solidFill>
                  <a:srgbClr val="C00000"/>
                </a:solidFill>
                <a:ea typeface="宋体" pitchFamily="2" charset="-122"/>
              </a:rPr>
              <a:t>clustering with prior K </a:t>
            </a:r>
            <a:endParaRPr lang="zh-CN" altLang="en-US">
              <a:solidFill>
                <a:srgbClr val="C00000"/>
              </a:solidFill>
              <a:ea typeface="宋体" pitchFamily="2" charset="-122"/>
            </a:endParaRPr>
          </a:p>
        </p:txBody>
      </p:sp>
      <p:sp>
        <p:nvSpPr>
          <p:cNvPr id="81925" name="TextBox 9"/>
          <p:cNvSpPr txBox="1">
            <a:spLocks noChangeArrowheads="1"/>
          </p:cNvSpPr>
          <p:nvPr/>
        </p:nvSpPr>
        <p:spPr bwMode="auto">
          <a:xfrm>
            <a:off x="4572000" y="2879725"/>
            <a:ext cx="3527425" cy="398463"/>
          </a:xfrm>
          <a:prstGeom prst="rect">
            <a:avLst/>
          </a:prstGeom>
          <a:noFill/>
          <a:ln w="9525">
            <a:noFill/>
            <a:miter lim="800000"/>
            <a:headEnd/>
            <a:tailEnd/>
          </a:ln>
        </p:spPr>
        <p:txBody>
          <a:bodyPr wrap="none">
            <a:spAutoFit/>
          </a:bodyPr>
          <a:lstStyle/>
          <a:p>
            <a:pPr>
              <a:lnSpc>
                <a:spcPct val="90000"/>
              </a:lnSpc>
            </a:pPr>
            <a:r>
              <a:rPr lang="en-US" altLang="zh-CN">
                <a:solidFill>
                  <a:srgbClr val="C00000"/>
                </a:solidFill>
                <a:ea typeface="宋体" pitchFamily="2" charset="-122"/>
              </a:rPr>
              <a:t>clustering with unknown K </a:t>
            </a:r>
            <a:endParaRPr lang="zh-CN" altLang="en-US">
              <a:solidFill>
                <a:srgbClr val="C00000"/>
              </a:solidFill>
              <a:ea typeface="宋体" pitchFamily="2" charset="-122"/>
            </a:endParaRPr>
          </a:p>
        </p:txBody>
      </p:sp>
      <p:sp>
        <p:nvSpPr>
          <p:cNvPr id="81926" name="Rectangle 2"/>
          <p:cNvSpPr txBox="1">
            <a:spLocks noChangeArrowheads="1"/>
          </p:cNvSpPr>
          <p:nvPr/>
        </p:nvSpPr>
        <p:spPr bwMode="auto">
          <a:xfrm>
            <a:off x="157163" y="34925"/>
            <a:ext cx="9144000" cy="914400"/>
          </a:xfrm>
          <a:prstGeom prst="rect">
            <a:avLst/>
          </a:prstGeom>
          <a:noFill/>
          <a:ln w="9525">
            <a:noFill/>
            <a:miter lim="800000"/>
            <a:headEnd/>
            <a:tailEnd/>
          </a:ln>
        </p:spPr>
        <p:txBody>
          <a:bodyPr/>
          <a:lstStyle/>
          <a:p>
            <a:pPr>
              <a:lnSpc>
                <a:spcPct val="90000"/>
              </a:lnSpc>
            </a:pPr>
            <a:r>
              <a:rPr lang="en-US" altLang="zh-CN" sz="3000">
                <a:solidFill>
                  <a:schemeClr val="accent1"/>
                </a:solidFill>
                <a:ea typeface="宋体" pitchFamily="2" charset="-122"/>
              </a:rPr>
              <a:t>Impact of 21 baseline clustering algorithms</a:t>
            </a:r>
          </a:p>
        </p:txBody>
      </p:sp>
      <p:sp>
        <p:nvSpPr>
          <p:cNvPr id="2" name="TextBox 1"/>
          <p:cNvSpPr txBox="1">
            <a:spLocks noRot="1" noChangeAspect="1" noMove="1" noResize="1" noEditPoints="1" noAdjustHandles="1" noChangeArrowheads="1" noChangeShapeType="1" noTextEdit="1"/>
          </p:cNvSpPr>
          <p:nvPr/>
        </p:nvSpPr>
        <p:spPr bwMode="auto">
          <a:xfrm>
            <a:off x="0" y="5262840"/>
            <a:ext cx="8747908" cy="923330"/>
          </a:xfrm>
          <a:prstGeom prst="rect">
            <a:avLst/>
          </a:prstGeom>
          <a:blipFill rotWithShape="1">
            <a:blip r:embed="rId4"/>
            <a:stretch>
              <a:fillRect l="-418" t="-3289" b="-9211"/>
            </a:stretch>
          </a:blipFill>
          <a:ln w="9525">
            <a:noFill/>
            <a:miter lim="800000"/>
            <a:headEnd/>
            <a:tailEnd/>
          </a:ln>
        </p:spPr>
        <p:txBody>
          <a:bodyPr/>
          <a:lstStyle/>
          <a:p>
            <a:pPr>
              <a:defRPr/>
            </a:pPr>
            <a:r>
              <a:rPr lang="zh-CN" altLang="en-US">
                <a:noFill/>
              </a:rPr>
              <a:t> </a:t>
            </a:r>
          </a:p>
        </p:txBody>
      </p:sp>
    </p:spTree>
    <p:extLst>
      <p:ext uri="{BB962C8B-B14F-4D97-AF65-F5344CB8AC3E}">
        <p14:creationId xmlns:p14="http://schemas.microsoft.com/office/powerpoint/2010/main" val="1518484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灯片编号占位符 3"/>
          <p:cNvSpPr txBox="1">
            <a:spLocks noGrp="1"/>
          </p:cNvSpPr>
          <p:nvPr/>
        </p:nvSpPr>
        <p:spPr bwMode="black">
          <a:xfrm>
            <a:off x="182563" y="6537325"/>
            <a:ext cx="366712" cy="184150"/>
          </a:xfrm>
          <a:prstGeom prst="rect">
            <a:avLst/>
          </a:prstGeom>
          <a:noFill/>
          <a:ln w="9525">
            <a:noFill/>
            <a:miter lim="800000"/>
            <a:headEnd/>
            <a:tailEnd/>
          </a:ln>
        </p:spPr>
        <p:txBody>
          <a:bodyPr lIns="92075" tIns="46038" rIns="92075" bIns="46038"/>
          <a:lstStyle/>
          <a:p>
            <a:fld id="{FD12FF10-2044-4689-8DCC-E537161B72D8}" type="slidenum">
              <a:rPr lang="en-US" altLang="zh-CN" sz="800">
                <a:solidFill>
                  <a:schemeClr val="tx1"/>
                </a:solidFill>
                <a:ea typeface="宋体" pitchFamily="2" charset="-122"/>
              </a:rPr>
              <a:pPr/>
              <a:t>27</a:t>
            </a:fld>
            <a:endParaRPr lang="en-US" altLang="zh-CN" sz="800">
              <a:solidFill>
                <a:schemeClr val="tx1"/>
              </a:solidFill>
              <a:ea typeface="宋体" pitchFamily="2" charset="-122"/>
            </a:endParaRPr>
          </a:p>
        </p:txBody>
      </p:sp>
      <p:grpSp>
        <p:nvGrpSpPr>
          <p:cNvPr id="86018" name="组合 4"/>
          <p:cNvGrpSpPr>
            <a:grpSpLocks/>
          </p:cNvGrpSpPr>
          <p:nvPr/>
        </p:nvGrpSpPr>
        <p:grpSpPr bwMode="auto">
          <a:xfrm>
            <a:off x="274638" y="34925"/>
            <a:ext cx="8686800" cy="6834188"/>
            <a:chOff x="274367" y="35567"/>
            <a:chExt cx="8046633" cy="6502359"/>
          </a:xfrm>
        </p:grpSpPr>
        <p:pic>
          <p:nvPicPr>
            <p:cNvPr id="86025" name="Picture 2"/>
            <p:cNvPicPr>
              <a:picLocks noChangeAspect="1" noChangeArrowheads="1"/>
            </p:cNvPicPr>
            <p:nvPr/>
          </p:nvPicPr>
          <p:blipFill>
            <a:blip r:embed="rId3"/>
            <a:srcRect/>
            <a:stretch>
              <a:fillRect/>
            </a:stretch>
          </p:blipFill>
          <p:spPr bwMode="auto">
            <a:xfrm>
              <a:off x="274367" y="45757"/>
              <a:ext cx="3700006" cy="1554463"/>
            </a:xfrm>
            <a:prstGeom prst="rect">
              <a:avLst/>
            </a:prstGeom>
            <a:noFill/>
            <a:ln w="9525">
              <a:noFill/>
              <a:miter lim="800000"/>
              <a:headEnd/>
              <a:tailEnd/>
            </a:ln>
          </p:spPr>
        </p:pic>
        <p:pic>
          <p:nvPicPr>
            <p:cNvPr id="86026" name="Picture 3"/>
            <p:cNvPicPr>
              <a:picLocks noChangeAspect="1" noChangeArrowheads="1"/>
            </p:cNvPicPr>
            <p:nvPr/>
          </p:nvPicPr>
          <p:blipFill>
            <a:blip r:embed="rId4"/>
            <a:srcRect/>
            <a:stretch>
              <a:fillRect/>
            </a:stretch>
          </p:blipFill>
          <p:spPr bwMode="auto">
            <a:xfrm>
              <a:off x="274367" y="1595149"/>
              <a:ext cx="3700006" cy="1650973"/>
            </a:xfrm>
            <a:prstGeom prst="rect">
              <a:avLst/>
            </a:prstGeom>
            <a:noFill/>
            <a:ln w="9525">
              <a:noFill/>
              <a:miter lim="800000"/>
              <a:headEnd/>
              <a:tailEnd/>
            </a:ln>
          </p:spPr>
        </p:pic>
        <p:pic>
          <p:nvPicPr>
            <p:cNvPr id="86027" name="Picture 4"/>
            <p:cNvPicPr>
              <a:picLocks noChangeAspect="1" noChangeArrowheads="1"/>
            </p:cNvPicPr>
            <p:nvPr/>
          </p:nvPicPr>
          <p:blipFill>
            <a:blip r:embed="rId5"/>
            <a:srcRect/>
            <a:stretch>
              <a:fillRect/>
            </a:stretch>
          </p:blipFill>
          <p:spPr bwMode="auto">
            <a:xfrm>
              <a:off x="274367" y="3246122"/>
              <a:ext cx="3700006" cy="1554463"/>
            </a:xfrm>
            <a:prstGeom prst="rect">
              <a:avLst/>
            </a:prstGeom>
            <a:noFill/>
            <a:ln w="9525">
              <a:noFill/>
              <a:miter lim="800000"/>
              <a:headEnd/>
              <a:tailEnd/>
            </a:ln>
          </p:spPr>
        </p:pic>
        <p:pic>
          <p:nvPicPr>
            <p:cNvPr id="86028" name="Picture 6"/>
            <p:cNvPicPr>
              <a:picLocks noChangeAspect="1" noChangeArrowheads="1"/>
            </p:cNvPicPr>
            <p:nvPr/>
          </p:nvPicPr>
          <p:blipFill>
            <a:blip r:embed="rId6"/>
            <a:srcRect/>
            <a:stretch>
              <a:fillRect/>
            </a:stretch>
          </p:blipFill>
          <p:spPr bwMode="auto">
            <a:xfrm>
              <a:off x="274367" y="4800585"/>
              <a:ext cx="3700006" cy="1737341"/>
            </a:xfrm>
            <a:prstGeom prst="rect">
              <a:avLst/>
            </a:prstGeom>
            <a:noFill/>
            <a:ln w="9525">
              <a:noFill/>
              <a:miter lim="800000"/>
              <a:headEnd/>
              <a:tailEnd/>
            </a:ln>
          </p:spPr>
        </p:pic>
        <p:pic>
          <p:nvPicPr>
            <p:cNvPr id="86029" name="Picture 7"/>
            <p:cNvPicPr>
              <a:picLocks noChangeAspect="1" noChangeArrowheads="1"/>
            </p:cNvPicPr>
            <p:nvPr/>
          </p:nvPicPr>
          <p:blipFill>
            <a:blip r:embed="rId7"/>
            <a:srcRect/>
            <a:stretch>
              <a:fillRect/>
            </a:stretch>
          </p:blipFill>
          <p:spPr bwMode="auto">
            <a:xfrm>
              <a:off x="5029195" y="35567"/>
              <a:ext cx="3291804" cy="1559582"/>
            </a:xfrm>
            <a:prstGeom prst="rect">
              <a:avLst/>
            </a:prstGeom>
            <a:noFill/>
            <a:ln w="9525">
              <a:noFill/>
              <a:miter lim="800000"/>
              <a:headEnd/>
              <a:tailEnd/>
            </a:ln>
          </p:spPr>
        </p:pic>
        <p:pic>
          <p:nvPicPr>
            <p:cNvPr id="86030" name="Picture 8"/>
            <p:cNvPicPr>
              <a:picLocks noChangeAspect="1" noChangeArrowheads="1"/>
            </p:cNvPicPr>
            <p:nvPr/>
          </p:nvPicPr>
          <p:blipFill>
            <a:blip r:embed="rId8"/>
            <a:srcRect/>
            <a:stretch>
              <a:fillRect/>
            </a:stretch>
          </p:blipFill>
          <p:spPr bwMode="auto">
            <a:xfrm>
              <a:off x="5029196" y="1625624"/>
              <a:ext cx="3291804" cy="1620498"/>
            </a:xfrm>
            <a:prstGeom prst="rect">
              <a:avLst/>
            </a:prstGeom>
            <a:noFill/>
            <a:ln w="9525">
              <a:noFill/>
              <a:miter lim="800000"/>
              <a:headEnd/>
              <a:tailEnd/>
            </a:ln>
          </p:spPr>
        </p:pic>
        <p:pic>
          <p:nvPicPr>
            <p:cNvPr id="86031" name="Picture 9"/>
            <p:cNvPicPr>
              <a:picLocks noChangeAspect="1" noChangeArrowheads="1"/>
            </p:cNvPicPr>
            <p:nvPr/>
          </p:nvPicPr>
          <p:blipFill>
            <a:blip r:embed="rId9"/>
            <a:srcRect/>
            <a:stretch>
              <a:fillRect/>
            </a:stretch>
          </p:blipFill>
          <p:spPr bwMode="auto">
            <a:xfrm>
              <a:off x="5029195" y="3154683"/>
              <a:ext cx="3271472" cy="1646212"/>
            </a:xfrm>
            <a:prstGeom prst="rect">
              <a:avLst/>
            </a:prstGeom>
            <a:noFill/>
            <a:ln w="9525">
              <a:noFill/>
              <a:miter lim="800000"/>
              <a:headEnd/>
              <a:tailEnd/>
            </a:ln>
          </p:spPr>
        </p:pic>
        <p:pic>
          <p:nvPicPr>
            <p:cNvPr id="86032" name="Picture 10"/>
            <p:cNvPicPr>
              <a:picLocks noChangeAspect="1" noChangeArrowheads="1"/>
            </p:cNvPicPr>
            <p:nvPr/>
          </p:nvPicPr>
          <p:blipFill>
            <a:blip r:embed="rId10"/>
            <a:srcRect/>
            <a:stretch>
              <a:fillRect/>
            </a:stretch>
          </p:blipFill>
          <p:spPr bwMode="auto">
            <a:xfrm>
              <a:off x="5029195" y="4785350"/>
              <a:ext cx="3271472" cy="1752576"/>
            </a:xfrm>
            <a:prstGeom prst="rect">
              <a:avLst/>
            </a:prstGeom>
            <a:noFill/>
            <a:ln w="9525">
              <a:noFill/>
              <a:miter lim="800000"/>
              <a:headEnd/>
              <a:tailEnd/>
            </a:ln>
          </p:spPr>
        </p:pic>
        <p:sp>
          <p:nvSpPr>
            <p:cNvPr id="86033" name="TextBox 13"/>
            <p:cNvSpPr txBox="1">
              <a:spLocks noChangeArrowheads="1"/>
            </p:cNvSpPr>
            <p:nvPr/>
          </p:nvSpPr>
          <p:spPr bwMode="auto">
            <a:xfrm>
              <a:off x="3749049" y="678740"/>
              <a:ext cx="1540806" cy="313932"/>
            </a:xfrm>
            <a:prstGeom prst="rect">
              <a:avLst/>
            </a:prstGeom>
            <a:noFill/>
            <a:ln w="9525">
              <a:noFill/>
              <a:miter lim="800000"/>
              <a:headEnd/>
              <a:tailEnd/>
            </a:ln>
          </p:spPr>
          <p:txBody>
            <a:bodyPr wrap="none">
              <a:spAutoFit/>
            </a:bodyPr>
            <a:lstStyle/>
            <a:p>
              <a:pPr>
                <a:lnSpc>
                  <a:spcPct val="90000"/>
                </a:lnSpc>
              </a:pPr>
              <a:r>
                <a:rPr lang="en-US" altLang="zh-CN" sz="1600">
                  <a:ea typeface="宋体" pitchFamily="2" charset="-122"/>
                </a:rPr>
                <a:t>macc-similarity</a:t>
              </a:r>
              <a:endParaRPr lang="zh-CN" altLang="en-US" sz="1600">
                <a:ea typeface="宋体" pitchFamily="2" charset="-122"/>
              </a:endParaRPr>
            </a:p>
          </p:txBody>
        </p:sp>
        <p:sp>
          <p:nvSpPr>
            <p:cNvPr id="86034" name="TextBox 14"/>
            <p:cNvSpPr txBox="1">
              <a:spLocks noChangeArrowheads="1"/>
            </p:cNvSpPr>
            <p:nvPr/>
          </p:nvSpPr>
          <p:spPr bwMode="auto">
            <a:xfrm>
              <a:off x="3749049" y="2240293"/>
              <a:ext cx="1587294" cy="313932"/>
            </a:xfrm>
            <a:prstGeom prst="rect">
              <a:avLst/>
            </a:prstGeom>
            <a:noFill/>
            <a:ln w="9525">
              <a:noFill/>
              <a:miter lim="800000"/>
              <a:headEnd/>
              <a:tailEnd/>
            </a:ln>
          </p:spPr>
          <p:txBody>
            <a:bodyPr wrap="none">
              <a:spAutoFit/>
            </a:bodyPr>
            <a:lstStyle/>
            <a:p>
              <a:pPr>
                <a:lnSpc>
                  <a:spcPct val="90000"/>
                </a:lnSpc>
              </a:pPr>
              <a:r>
                <a:rPr lang="en-US" altLang="zh-CN" sz="1600">
                  <a:ea typeface="宋体" pitchFamily="2" charset="-122"/>
                </a:rPr>
                <a:t>macc-algorithm</a:t>
              </a:r>
              <a:endParaRPr lang="zh-CN" altLang="en-US" sz="1600">
                <a:ea typeface="宋体" pitchFamily="2" charset="-122"/>
              </a:endParaRPr>
            </a:p>
          </p:txBody>
        </p:sp>
        <p:sp>
          <p:nvSpPr>
            <p:cNvPr id="86035" name="TextBox 15"/>
            <p:cNvSpPr txBox="1">
              <a:spLocks noChangeArrowheads="1"/>
            </p:cNvSpPr>
            <p:nvPr/>
          </p:nvSpPr>
          <p:spPr bwMode="auto">
            <a:xfrm>
              <a:off x="3796301" y="3794756"/>
              <a:ext cx="1415772" cy="313932"/>
            </a:xfrm>
            <a:prstGeom prst="rect">
              <a:avLst/>
            </a:prstGeom>
            <a:noFill/>
            <a:ln w="9525">
              <a:noFill/>
              <a:miter lim="800000"/>
              <a:headEnd/>
              <a:tailEnd/>
            </a:ln>
          </p:spPr>
          <p:txBody>
            <a:bodyPr wrap="none">
              <a:spAutoFit/>
            </a:bodyPr>
            <a:lstStyle/>
            <a:p>
              <a:pPr>
                <a:lnSpc>
                  <a:spcPct val="90000"/>
                </a:lnSpc>
              </a:pPr>
              <a:r>
                <a:rPr lang="en-US" altLang="zh-CN" sz="1600">
                  <a:ea typeface="宋体" pitchFamily="2" charset="-122"/>
                </a:rPr>
                <a:t>macc-internal</a:t>
              </a:r>
              <a:endParaRPr lang="zh-CN" altLang="en-US" sz="1600">
                <a:ea typeface="宋体" pitchFamily="2" charset="-122"/>
              </a:endParaRPr>
            </a:p>
          </p:txBody>
        </p:sp>
        <p:sp>
          <p:nvSpPr>
            <p:cNvPr id="86036" name="TextBox 16"/>
            <p:cNvSpPr txBox="1">
              <a:spLocks noChangeArrowheads="1"/>
            </p:cNvSpPr>
            <p:nvPr/>
          </p:nvSpPr>
          <p:spPr bwMode="auto">
            <a:xfrm>
              <a:off x="3749049" y="5401043"/>
              <a:ext cx="1473480" cy="313932"/>
            </a:xfrm>
            <a:prstGeom prst="rect">
              <a:avLst/>
            </a:prstGeom>
            <a:noFill/>
            <a:ln w="9525">
              <a:noFill/>
              <a:miter lim="800000"/>
              <a:headEnd/>
              <a:tailEnd/>
            </a:ln>
          </p:spPr>
          <p:txBody>
            <a:bodyPr wrap="none">
              <a:spAutoFit/>
            </a:bodyPr>
            <a:lstStyle/>
            <a:p>
              <a:pPr>
                <a:lnSpc>
                  <a:spcPct val="90000"/>
                </a:lnSpc>
              </a:pPr>
              <a:r>
                <a:rPr lang="en-US" altLang="zh-CN" sz="1600">
                  <a:ea typeface="宋体" pitchFamily="2" charset="-122"/>
                </a:rPr>
                <a:t>macc-external</a:t>
              </a:r>
              <a:endParaRPr lang="zh-CN" altLang="en-US" sz="1600">
                <a:ea typeface="宋体" pitchFamily="2" charset="-122"/>
              </a:endParaRPr>
            </a:p>
          </p:txBody>
        </p:sp>
      </p:grpSp>
      <p:sp>
        <p:nvSpPr>
          <p:cNvPr id="86019" name="TextBox 17"/>
          <p:cNvSpPr txBox="1">
            <a:spLocks noChangeArrowheads="1"/>
          </p:cNvSpPr>
          <p:nvPr/>
        </p:nvSpPr>
        <p:spPr bwMode="auto">
          <a:xfrm>
            <a:off x="0" y="0"/>
            <a:ext cx="1095375" cy="396875"/>
          </a:xfrm>
          <a:prstGeom prst="rect">
            <a:avLst/>
          </a:prstGeom>
          <a:noFill/>
          <a:ln w="9525">
            <a:noFill/>
            <a:miter lim="800000"/>
            <a:headEnd/>
            <a:tailEnd/>
          </a:ln>
        </p:spPr>
        <p:txBody>
          <a:bodyPr wrap="none">
            <a:spAutoFit/>
          </a:bodyPr>
          <a:lstStyle/>
          <a:p>
            <a:pPr>
              <a:lnSpc>
                <a:spcPct val="90000"/>
              </a:lnSpc>
            </a:pPr>
            <a:r>
              <a:rPr lang="en-US" altLang="zh-CN">
                <a:solidFill>
                  <a:srgbClr val="C00000"/>
                </a:solidFill>
                <a:ea typeface="宋体" pitchFamily="2" charset="-122"/>
              </a:rPr>
              <a:t>prior K </a:t>
            </a:r>
            <a:endParaRPr lang="zh-CN" altLang="en-US">
              <a:solidFill>
                <a:srgbClr val="C00000"/>
              </a:solidFill>
              <a:ea typeface="宋体" pitchFamily="2" charset="-122"/>
            </a:endParaRPr>
          </a:p>
        </p:txBody>
      </p:sp>
      <p:sp>
        <p:nvSpPr>
          <p:cNvPr id="86020" name="TextBox 18"/>
          <p:cNvSpPr txBox="1">
            <a:spLocks noChangeArrowheads="1"/>
          </p:cNvSpPr>
          <p:nvPr/>
        </p:nvSpPr>
        <p:spPr bwMode="auto">
          <a:xfrm>
            <a:off x="4754563" y="0"/>
            <a:ext cx="1658937" cy="396875"/>
          </a:xfrm>
          <a:prstGeom prst="rect">
            <a:avLst/>
          </a:prstGeom>
          <a:noFill/>
          <a:ln w="9525">
            <a:noFill/>
            <a:miter lim="800000"/>
            <a:headEnd/>
            <a:tailEnd/>
          </a:ln>
        </p:spPr>
        <p:txBody>
          <a:bodyPr wrap="none">
            <a:spAutoFit/>
          </a:bodyPr>
          <a:lstStyle/>
          <a:p>
            <a:pPr>
              <a:lnSpc>
                <a:spcPct val="90000"/>
              </a:lnSpc>
            </a:pPr>
            <a:r>
              <a:rPr lang="en-US" altLang="zh-CN">
                <a:solidFill>
                  <a:srgbClr val="C00000"/>
                </a:solidFill>
                <a:ea typeface="宋体" pitchFamily="2" charset="-122"/>
              </a:rPr>
              <a:t>unknown K </a:t>
            </a:r>
            <a:endParaRPr lang="zh-CN" altLang="en-US">
              <a:solidFill>
                <a:srgbClr val="C00000"/>
              </a:solidFill>
              <a:ea typeface="宋体" pitchFamily="2" charset="-122"/>
            </a:endParaRPr>
          </a:p>
        </p:txBody>
      </p:sp>
      <p:sp>
        <p:nvSpPr>
          <p:cNvPr id="86021" name="TextBox 14"/>
          <p:cNvSpPr txBox="1">
            <a:spLocks noChangeArrowheads="1"/>
          </p:cNvSpPr>
          <p:nvPr/>
        </p:nvSpPr>
        <p:spPr bwMode="auto">
          <a:xfrm>
            <a:off x="2971800" y="5018088"/>
            <a:ext cx="2749550" cy="312737"/>
          </a:xfrm>
          <a:prstGeom prst="rect">
            <a:avLst/>
          </a:prstGeom>
          <a:noFill/>
          <a:ln w="9525">
            <a:noFill/>
            <a:miter lim="800000"/>
            <a:headEnd/>
            <a:tailEnd/>
          </a:ln>
        </p:spPr>
        <p:txBody>
          <a:bodyPr wrap="none">
            <a:spAutoFit/>
          </a:bodyPr>
          <a:lstStyle/>
          <a:p>
            <a:pPr>
              <a:lnSpc>
                <a:spcPct val="90000"/>
              </a:lnSpc>
            </a:pPr>
            <a:r>
              <a:rPr lang="en-US" altLang="zh-CN" sz="1600">
                <a:solidFill>
                  <a:srgbClr val="C00000"/>
                </a:solidFill>
                <a:ea typeface="宋体" pitchFamily="2" charset="-122"/>
              </a:rPr>
              <a:t>9% gains over best baseline</a:t>
            </a:r>
            <a:endParaRPr lang="zh-CN" altLang="en-US" sz="1600">
              <a:solidFill>
                <a:srgbClr val="C00000"/>
              </a:solidFill>
              <a:ea typeface="宋体" pitchFamily="2" charset="-122"/>
            </a:endParaRPr>
          </a:p>
        </p:txBody>
      </p:sp>
      <p:cxnSp>
        <p:nvCxnSpPr>
          <p:cNvPr id="86022" name="直接箭头连接符 15"/>
          <p:cNvCxnSpPr>
            <a:cxnSpLocks noChangeShapeType="1"/>
          </p:cNvCxnSpPr>
          <p:nvPr/>
        </p:nvCxnSpPr>
        <p:spPr bwMode="auto">
          <a:xfrm flipV="1">
            <a:off x="2743200" y="5227638"/>
            <a:ext cx="457200" cy="207962"/>
          </a:xfrm>
          <a:prstGeom prst="straightConnector1">
            <a:avLst/>
          </a:prstGeom>
          <a:noFill/>
          <a:ln w="9525" algn="ctr">
            <a:solidFill>
              <a:srgbClr val="C00000"/>
            </a:solidFill>
            <a:round/>
            <a:headEnd/>
            <a:tailEnd type="arrow" w="med" len="med"/>
          </a:ln>
        </p:spPr>
      </p:cxnSp>
      <p:sp>
        <p:nvSpPr>
          <p:cNvPr id="86023" name="TextBox 14"/>
          <p:cNvSpPr txBox="1">
            <a:spLocks noChangeArrowheads="1"/>
          </p:cNvSpPr>
          <p:nvPr/>
        </p:nvSpPr>
        <p:spPr bwMode="auto">
          <a:xfrm>
            <a:off x="5578475" y="4892675"/>
            <a:ext cx="3019425" cy="314325"/>
          </a:xfrm>
          <a:prstGeom prst="rect">
            <a:avLst/>
          </a:prstGeom>
          <a:noFill/>
          <a:ln w="9525">
            <a:noFill/>
            <a:miter lim="800000"/>
            <a:headEnd/>
            <a:tailEnd/>
          </a:ln>
        </p:spPr>
        <p:txBody>
          <a:bodyPr wrap="none">
            <a:spAutoFit/>
          </a:bodyPr>
          <a:lstStyle/>
          <a:p>
            <a:pPr>
              <a:lnSpc>
                <a:spcPct val="90000"/>
              </a:lnSpc>
            </a:pPr>
            <a:r>
              <a:rPr lang="en-US" altLang="zh-CN" sz="1600">
                <a:solidFill>
                  <a:srgbClr val="C00000"/>
                </a:solidFill>
                <a:ea typeface="宋体" pitchFamily="2" charset="-122"/>
              </a:rPr>
              <a:t>11.9% gains over best baseline</a:t>
            </a:r>
            <a:endParaRPr lang="zh-CN" altLang="en-US" sz="1600">
              <a:solidFill>
                <a:srgbClr val="C00000"/>
              </a:solidFill>
              <a:ea typeface="宋体" pitchFamily="2" charset="-122"/>
            </a:endParaRPr>
          </a:p>
        </p:txBody>
      </p:sp>
      <p:cxnSp>
        <p:nvCxnSpPr>
          <p:cNvPr id="86024" name="直接箭头连接符 15"/>
          <p:cNvCxnSpPr>
            <a:cxnSpLocks noChangeShapeType="1"/>
          </p:cNvCxnSpPr>
          <p:nvPr/>
        </p:nvCxnSpPr>
        <p:spPr bwMode="auto">
          <a:xfrm flipH="1" flipV="1">
            <a:off x="5807075" y="5102225"/>
            <a:ext cx="228600" cy="333375"/>
          </a:xfrm>
          <a:prstGeom prst="straightConnector1">
            <a:avLst/>
          </a:prstGeom>
          <a:noFill/>
          <a:ln w="9525" algn="ctr">
            <a:solidFill>
              <a:srgbClr val="C00000"/>
            </a:solidFill>
            <a:round/>
            <a:headEnd/>
            <a:tailEnd type="arrow" w="med" len="med"/>
          </a:ln>
        </p:spPr>
      </p:cxnSp>
    </p:spTree>
    <p:extLst>
      <p:ext uri="{BB962C8B-B14F-4D97-AF65-F5344CB8AC3E}">
        <p14:creationId xmlns:p14="http://schemas.microsoft.com/office/powerpoint/2010/main" val="37714971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14" name="灯片编号占位符 3"/>
          <p:cNvSpPr txBox="1">
            <a:spLocks noGrp="1"/>
          </p:cNvSpPr>
          <p:nvPr/>
        </p:nvSpPr>
        <p:spPr bwMode="black">
          <a:xfrm>
            <a:off x="182563" y="6537325"/>
            <a:ext cx="366712" cy="184150"/>
          </a:xfrm>
          <a:prstGeom prst="rect">
            <a:avLst/>
          </a:prstGeom>
          <a:noFill/>
          <a:ln w="9525">
            <a:noFill/>
            <a:miter lim="800000"/>
            <a:headEnd/>
            <a:tailEnd/>
          </a:ln>
        </p:spPr>
        <p:txBody>
          <a:bodyPr lIns="92075" tIns="46038" rIns="92075" bIns="46038"/>
          <a:lstStyle/>
          <a:p>
            <a:fld id="{10B3F48C-81C2-4FE3-9765-17062696D368}" type="slidenum">
              <a:rPr lang="en-US" altLang="zh-CN" sz="800">
                <a:solidFill>
                  <a:schemeClr val="tx1"/>
                </a:solidFill>
                <a:ea typeface="宋体" pitchFamily="2" charset="-122"/>
              </a:rPr>
              <a:pPr/>
              <a:t>28</a:t>
            </a:fld>
            <a:endParaRPr lang="en-US" altLang="zh-CN" sz="800">
              <a:solidFill>
                <a:schemeClr val="tx1"/>
              </a:solidFill>
              <a:ea typeface="宋体" pitchFamily="2" charset="-122"/>
            </a:endParaRPr>
          </a:p>
        </p:txBody>
      </p:sp>
      <p:sp>
        <p:nvSpPr>
          <p:cNvPr id="83615" name="Rectangle 2"/>
          <p:cNvSpPr txBox="1">
            <a:spLocks noChangeArrowheads="1"/>
          </p:cNvSpPr>
          <p:nvPr/>
        </p:nvSpPr>
        <p:spPr bwMode="auto">
          <a:xfrm>
            <a:off x="0" y="0"/>
            <a:ext cx="9144000" cy="320675"/>
          </a:xfrm>
          <a:prstGeom prst="rect">
            <a:avLst/>
          </a:prstGeom>
          <a:noFill/>
          <a:ln w="9525">
            <a:noFill/>
            <a:miter lim="800000"/>
            <a:headEnd/>
            <a:tailEnd/>
          </a:ln>
        </p:spPr>
        <p:txBody>
          <a:bodyPr/>
          <a:lstStyle/>
          <a:p>
            <a:pPr>
              <a:lnSpc>
                <a:spcPct val="90000"/>
              </a:lnSpc>
            </a:pPr>
            <a:r>
              <a:rPr lang="en-US" altLang="zh-CN" sz="3000">
                <a:solidFill>
                  <a:schemeClr val="accent1"/>
                </a:solidFill>
                <a:ea typeface="宋体" pitchFamily="2" charset="-122"/>
              </a:rPr>
              <a:t>Impact of MiCC</a:t>
            </a:r>
          </a:p>
        </p:txBody>
      </p:sp>
      <p:graphicFrame>
        <p:nvGraphicFramePr>
          <p:cNvPr id="13" name="图表 12"/>
          <p:cNvGraphicFramePr/>
          <p:nvPr>
            <p:extLst>
              <p:ext uri="{D42A27DB-BD31-4B8C-83A1-F6EECF244321}">
                <p14:modId xmlns:p14="http://schemas.microsoft.com/office/powerpoint/2010/main" val="1336954848"/>
              </p:ext>
            </p:extLst>
          </p:nvPr>
        </p:nvGraphicFramePr>
        <p:xfrm>
          <a:off x="365919" y="960147"/>
          <a:ext cx="8122920" cy="2545066"/>
        </p:xfrm>
        <a:graphic>
          <a:graphicData uri="http://schemas.openxmlformats.org/drawingml/2006/chart">
            <c:chart xmlns:c="http://schemas.openxmlformats.org/drawingml/2006/chart" xmlns:r="http://schemas.openxmlformats.org/officeDocument/2006/relationships" r:id="rId3"/>
          </a:graphicData>
        </a:graphic>
      </p:graphicFrame>
      <p:grpSp>
        <p:nvGrpSpPr>
          <p:cNvPr id="83618" name="组合 68"/>
          <p:cNvGrpSpPr>
            <a:grpSpLocks/>
          </p:cNvGrpSpPr>
          <p:nvPr/>
        </p:nvGrpSpPr>
        <p:grpSpPr bwMode="auto">
          <a:xfrm>
            <a:off x="921661" y="3428680"/>
            <a:ext cx="7399338" cy="274637"/>
            <a:chOff x="914350" y="4069278"/>
            <a:chExt cx="7398830" cy="274316"/>
          </a:xfrm>
        </p:grpSpPr>
        <p:grpSp>
          <p:nvGrpSpPr>
            <p:cNvPr id="83660" name="Group 2"/>
            <p:cNvGrpSpPr>
              <a:grpSpLocks/>
            </p:cNvGrpSpPr>
            <p:nvPr/>
          </p:nvGrpSpPr>
          <p:grpSpPr bwMode="auto">
            <a:xfrm>
              <a:off x="914350" y="4069278"/>
              <a:ext cx="7398830" cy="274316"/>
              <a:chOff x="2219" y="5500"/>
              <a:chExt cx="9377" cy="418"/>
            </a:xfrm>
          </p:grpSpPr>
          <p:graphicFrame>
            <p:nvGraphicFramePr>
              <p:cNvPr id="83584" name="Object 640"/>
              <p:cNvGraphicFramePr>
                <a:graphicFrameLocks noChangeAspect="1"/>
              </p:cNvGraphicFramePr>
              <p:nvPr/>
            </p:nvGraphicFramePr>
            <p:xfrm>
              <a:off x="5696" y="5518"/>
              <a:ext cx="276" cy="400"/>
            </p:xfrm>
            <a:graphic>
              <a:graphicData uri="http://schemas.openxmlformats.org/presentationml/2006/ole">
                <mc:AlternateContent xmlns:mc="http://schemas.openxmlformats.org/markup-compatibility/2006">
                  <mc:Choice xmlns:v="urn:schemas-microsoft-com:vml" Requires="v">
                    <p:oleObj spid="_x0000_s106513" name="Equation" r:id="rId4" imgW="152334" imgH="228501" progId="Equation.DSMT4">
                      <p:embed/>
                    </p:oleObj>
                  </mc:Choice>
                  <mc:Fallback>
                    <p:oleObj name="Equation" r:id="rId4" imgW="152334" imgH="228501"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6" y="5518"/>
                            <a:ext cx="276" cy="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3585" name="Object 641"/>
              <p:cNvGraphicFramePr>
                <a:graphicFrameLocks noChangeAspect="1"/>
              </p:cNvGraphicFramePr>
              <p:nvPr/>
            </p:nvGraphicFramePr>
            <p:xfrm>
              <a:off x="6275" y="5558"/>
              <a:ext cx="288" cy="360"/>
            </p:xfrm>
            <a:graphic>
              <a:graphicData uri="http://schemas.openxmlformats.org/presentationml/2006/ole">
                <mc:AlternateContent xmlns:mc="http://schemas.openxmlformats.org/markup-compatibility/2006">
                  <mc:Choice xmlns:v="urn:schemas-microsoft-com:vml" Requires="v">
                    <p:oleObj spid="_x0000_s106514" name="Equation" r:id="rId6" imgW="177646" imgH="228402" progId="Equation.DSMT4">
                      <p:embed/>
                    </p:oleObj>
                  </mc:Choice>
                  <mc:Fallback>
                    <p:oleObj name="Equation" r:id="rId6" imgW="177646" imgH="228402"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75" y="5558"/>
                            <a:ext cx="288" cy="3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3586" name="Object 642"/>
              <p:cNvGraphicFramePr>
                <a:graphicFrameLocks noChangeAspect="1"/>
              </p:cNvGraphicFramePr>
              <p:nvPr/>
            </p:nvGraphicFramePr>
            <p:xfrm>
              <a:off x="6816" y="5558"/>
              <a:ext cx="331" cy="360"/>
            </p:xfrm>
            <a:graphic>
              <a:graphicData uri="http://schemas.openxmlformats.org/presentationml/2006/ole">
                <mc:AlternateContent xmlns:mc="http://schemas.openxmlformats.org/markup-compatibility/2006">
                  <mc:Choice xmlns:v="urn:schemas-microsoft-com:vml" Requires="v">
                    <p:oleObj spid="_x0000_s106515" name="Equation" r:id="rId8" imgW="203112" imgH="228501" progId="Equation.DSMT4">
                      <p:embed/>
                    </p:oleObj>
                  </mc:Choice>
                  <mc:Fallback>
                    <p:oleObj name="Equation" r:id="rId8" imgW="203112" imgH="228501"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16" y="5558"/>
                            <a:ext cx="331" cy="3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3587" name="Object 643"/>
              <p:cNvGraphicFramePr>
                <a:graphicFrameLocks noChangeAspect="1"/>
              </p:cNvGraphicFramePr>
              <p:nvPr/>
            </p:nvGraphicFramePr>
            <p:xfrm>
              <a:off x="7431" y="5558"/>
              <a:ext cx="351" cy="360"/>
            </p:xfrm>
            <a:graphic>
              <a:graphicData uri="http://schemas.openxmlformats.org/presentationml/2006/ole">
                <mc:AlternateContent xmlns:mc="http://schemas.openxmlformats.org/markup-compatibility/2006">
                  <mc:Choice xmlns:v="urn:schemas-microsoft-com:vml" Requires="v">
                    <p:oleObj spid="_x0000_s106516" name="Equation" r:id="rId10" imgW="215806" imgH="228501" progId="Equation.DSMT4">
                      <p:embed/>
                    </p:oleObj>
                  </mc:Choice>
                  <mc:Fallback>
                    <p:oleObj name="Equation" r:id="rId10" imgW="215806" imgH="228501"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31" y="5558"/>
                            <a:ext cx="351" cy="3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3588" name="Object 644"/>
              <p:cNvGraphicFramePr>
                <a:graphicFrameLocks noChangeAspect="1"/>
              </p:cNvGraphicFramePr>
              <p:nvPr/>
            </p:nvGraphicFramePr>
            <p:xfrm>
              <a:off x="8129" y="5558"/>
              <a:ext cx="330" cy="360"/>
            </p:xfrm>
            <a:graphic>
              <a:graphicData uri="http://schemas.openxmlformats.org/presentationml/2006/ole">
                <mc:AlternateContent xmlns:mc="http://schemas.openxmlformats.org/markup-compatibility/2006">
                  <mc:Choice xmlns:v="urn:schemas-microsoft-com:vml" Requires="v">
                    <p:oleObj spid="_x0000_s106517" name="Equation" r:id="rId12" imgW="203112" imgH="228501" progId="Equation.DSMT4">
                      <p:embed/>
                    </p:oleObj>
                  </mc:Choice>
                  <mc:Fallback>
                    <p:oleObj name="Equation" r:id="rId12" imgW="203112" imgH="228501"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29" y="5558"/>
                            <a:ext cx="330" cy="3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3589" name="Object 645"/>
              <p:cNvGraphicFramePr>
                <a:graphicFrameLocks noChangeAspect="1"/>
              </p:cNvGraphicFramePr>
              <p:nvPr/>
            </p:nvGraphicFramePr>
            <p:xfrm>
              <a:off x="8709" y="5558"/>
              <a:ext cx="350" cy="360"/>
            </p:xfrm>
            <a:graphic>
              <a:graphicData uri="http://schemas.openxmlformats.org/presentationml/2006/ole">
                <mc:AlternateContent xmlns:mc="http://schemas.openxmlformats.org/markup-compatibility/2006">
                  <mc:Choice xmlns:v="urn:schemas-microsoft-com:vml" Requires="v">
                    <p:oleObj spid="_x0000_s106518" name="Equation" r:id="rId14" imgW="215806" imgH="228501" progId="Equation.DSMT4">
                      <p:embed/>
                    </p:oleObj>
                  </mc:Choice>
                  <mc:Fallback>
                    <p:oleObj name="Equation" r:id="rId14" imgW="215806" imgH="228501"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709" y="5558"/>
                            <a:ext cx="350" cy="3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3590" name="Object 646"/>
              <p:cNvGraphicFramePr>
                <a:graphicFrameLocks noChangeAspect="1"/>
              </p:cNvGraphicFramePr>
              <p:nvPr/>
            </p:nvGraphicFramePr>
            <p:xfrm>
              <a:off x="9288" y="5500"/>
              <a:ext cx="351" cy="360"/>
            </p:xfrm>
            <a:graphic>
              <a:graphicData uri="http://schemas.openxmlformats.org/presentationml/2006/ole">
                <mc:AlternateContent xmlns:mc="http://schemas.openxmlformats.org/markup-compatibility/2006">
                  <mc:Choice xmlns:v="urn:schemas-microsoft-com:vml" Requires="v">
                    <p:oleObj spid="_x0000_s106519" name="Equation" r:id="rId16" imgW="215806" imgH="228501" progId="Equation.DSMT4">
                      <p:embed/>
                    </p:oleObj>
                  </mc:Choice>
                  <mc:Fallback>
                    <p:oleObj name="Equation" r:id="rId16" imgW="215806" imgH="228501"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288" y="5500"/>
                            <a:ext cx="351" cy="3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3591" name="Object 647"/>
              <p:cNvGraphicFramePr>
                <a:graphicFrameLocks noChangeAspect="1"/>
              </p:cNvGraphicFramePr>
              <p:nvPr/>
            </p:nvGraphicFramePr>
            <p:xfrm>
              <a:off x="9868" y="5500"/>
              <a:ext cx="413" cy="360"/>
            </p:xfrm>
            <a:graphic>
              <a:graphicData uri="http://schemas.openxmlformats.org/presentationml/2006/ole">
                <mc:AlternateContent xmlns:mc="http://schemas.openxmlformats.org/markup-compatibility/2006">
                  <mc:Choice xmlns:v="urn:schemas-microsoft-com:vml" Requires="v">
                    <p:oleObj spid="_x0000_s106520" name="Equation" r:id="rId18" imgW="253890" imgH="228501" progId="Equation.DSMT4">
                      <p:embed/>
                    </p:oleObj>
                  </mc:Choice>
                  <mc:Fallback>
                    <p:oleObj name="Equation" r:id="rId18" imgW="253890" imgH="228501"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868" y="5500"/>
                            <a:ext cx="413" cy="3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3592" name="Object 648"/>
              <p:cNvGraphicFramePr>
                <a:graphicFrameLocks noChangeAspect="1"/>
              </p:cNvGraphicFramePr>
              <p:nvPr/>
            </p:nvGraphicFramePr>
            <p:xfrm>
              <a:off x="10563" y="5500"/>
              <a:ext cx="433" cy="360"/>
            </p:xfrm>
            <a:graphic>
              <a:graphicData uri="http://schemas.openxmlformats.org/presentationml/2006/ole">
                <mc:AlternateContent xmlns:mc="http://schemas.openxmlformats.org/markup-compatibility/2006">
                  <mc:Choice xmlns:v="urn:schemas-microsoft-com:vml" Requires="v">
                    <p:oleObj spid="_x0000_s106521" name="Equation" r:id="rId20" imgW="266584" imgH="228501" progId="Equation.DSMT4">
                      <p:embed/>
                    </p:oleObj>
                  </mc:Choice>
                  <mc:Fallback>
                    <p:oleObj name="Equation" r:id="rId20" imgW="266584" imgH="228501"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563" y="5500"/>
                            <a:ext cx="433" cy="3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3593" name="Object 649"/>
              <p:cNvGraphicFramePr>
                <a:graphicFrameLocks noChangeAspect="1"/>
              </p:cNvGraphicFramePr>
              <p:nvPr/>
            </p:nvGraphicFramePr>
            <p:xfrm>
              <a:off x="11142" y="5500"/>
              <a:ext cx="454" cy="360"/>
            </p:xfrm>
            <a:graphic>
              <a:graphicData uri="http://schemas.openxmlformats.org/presentationml/2006/ole">
                <mc:AlternateContent xmlns:mc="http://schemas.openxmlformats.org/markup-compatibility/2006">
                  <mc:Choice xmlns:v="urn:schemas-microsoft-com:vml" Requires="v">
                    <p:oleObj spid="_x0000_s106522" name="Equation" r:id="rId22" imgW="279400" imgH="228600" progId="Equation.DSMT4">
                      <p:embed/>
                    </p:oleObj>
                  </mc:Choice>
                  <mc:Fallback>
                    <p:oleObj name="Equation" r:id="rId22" imgW="279400" imgH="22860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1142" y="5500"/>
                            <a:ext cx="454" cy="3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3594" name="Object 650"/>
              <p:cNvGraphicFramePr>
                <a:graphicFrameLocks noChangeAspect="1"/>
              </p:cNvGraphicFramePr>
              <p:nvPr/>
            </p:nvGraphicFramePr>
            <p:xfrm>
              <a:off x="2219" y="5500"/>
              <a:ext cx="578" cy="279"/>
            </p:xfrm>
            <a:graphic>
              <a:graphicData uri="http://schemas.openxmlformats.org/presentationml/2006/ole">
                <mc:AlternateContent xmlns:mc="http://schemas.openxmlformats.org/markup-compatibility/2006">
                  <mc:Choice xmlns:v="urn:schemas-microsoft-com:vml" Requires="v">
                    <p:oleObj spid="_x0000_s106523" name="Equation" r:id="rId24" imgW="355138" imgH="177569" progId="Equation.DSMT4">
                      <p:embed/>
                    </p:oleObj>
                  </mc:Choice>
                  <mc:Fallback>
                    <p:oleObj name="Equation" r:id="rId24" imgW="355138" imgH="177569"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219" y="5500"/>
                            <a:ext cx="578" cy="2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3595" name="Object 651"/>
              <p:cNvGraphicFramePr>
                <a:graphicFrameLocks noChangeAspect="1"/>
              </p:cNvGraphicFramePr>
              <p:nvPr/>
            </p:nvGraphicFramePr>
            <p:xfrm>
              <a:off x="2914" y="5500"/>
              <a:ext cx="578" cy="279"/>
            </p:xfrm>
            <a:graphic>
              <a:graphicData uri="http://schemas.openxmlformats.org/presentationml/2006/ole">
                <mc:AlternateContent xmlns:mc="http://schemas.openxmlformats.org/markup-compatibility/2006">
                  <mc:Choice xmlns:v="urn:schemas-microsoft-com:vml" Requires="v">
                    <p:oleObj spid="_x0000_s106524" name="Equation" r:id="rId26" imgW="355138" imgH="177569" progId="Equation.DSMT4">
                      <p:embed/>
                    </p:oleObj>
                  </mc:Choice>
                  <mc:Fallback>
                    <p:oleObj name="Equation" r:id="rId26" imgW="355138" imgH="177569"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914" y="5500"/>
                            <a:ext cx="578" cy="2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3596" name="Object 652"/>
              <p:cNvGraphicFramePr>
                <a:graphicFrameLocks noChangeAspect="1"/>
              </p:cNvGraphicFramePr>
              <p:nvPr/>
            </p:nvGraphicFramePr>
            <p:xfrm>
              <a:off x="3494" y="5500"/>
              <a:ext cx="666" cy="310"/>
            </p:xfrm>
            <a:graphic>
              <a:graphicData uri="http://schemas.openxmlformats.org/presentationml/2006/ole">
                <mc:AlternateContent xmlns:mc="http://schemas.openxmlformats.org/markup-compatibility/2006">
                  <mc:Choice xmlns:v="urn:schemas-microsoft-com:vml" Requires="v">
                    <p:oleObj spid="_x0000_s106525" name="Equation" r:id="rId28" imgW="368140" imgH="177723" progId="Equation.DSMT4">
                      <p:embed/>
                    </p:oleObj>
                  </mc:Choice>
                  <mc:Fallback>
                    <p:oleObj name="Equation" r:id="rId28" imgW="368140" imgH="177723"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494" y="5500"/>
                            <a:ext cx="666" cy="3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83597" name="Object 653"/>
            <p:cNvGraphicFramePr>
              <a:graphicFrameLocks noChangeAspect="1"/>
            </p:cNvGraphicFramePr>
            <p:nvPr/>
          </p:nvGraphicFramePr>
          <p:xfrm>
            <a:off x="2590820" y="4114790"/>
            <a:ext cx="152400" cy="228600"/>
          </p:xfrm>
          <a:graphic>
            <a:graphicData uri="http://schemas.openxmlformats.org/presentationml/2006/ole">
              <mc:AlternateContent xmlns:mc="http://schemas.openxmlformats.org/markup-compatibility/2006">
                <mc:Choice xmlns:v="urn:schemas-microsoft-com:vml" Requires="v">
                  <p:oleObj spid="_x0000_s106526" name="Equation" r:id="rId30" imgW="152334" imgH="228501" progId="Equation.DSMT4">
                    <p:embed/>
                  </p:oleObj>
                </mc:Choice>
                <mc:Fallback>
                  <p:oleObj name="Equation" r:id="rId30" imgW="152334" imgH="228501" progId="Equation.DSMT4">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590820" y="4114790"/>
                          <a:ext cx="1524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3598" name="Object 654"/>
            <p:cNvGraphicFramePr>
              <a:graphicFrameLocks noChangeAspect="1"/>
            </p:cNvGraphicFramePr>
            <p:nvPr/>
          </p:nvGraphicFramePr>
          <p:xfrm>
            <a:off x="3101975" y="4114800"/>
            <a:ext cx="165100" cy="228600"/>
          </p:xfrm>
          <a:graphic>
            <a:graphicData uri="http://schemas.openxmlformats.org/presentationml/2006/ole">
              <mc:AlternateContent xmlns:mc="http://schemas.openxmlformats.org/markup-compatibility/2006">
                <mc:Choice xmlns:v="urn:schemas-microsoft-com:vml" Requires="v">
                  <p:oleObj spid="_x0000_s106527" name="Equation" r:id="rId32" imgW="165028" imgH="228501" progId="Equation.DSMT4">
                    <p:embed/>
                  </p:oleObj>
                </mc:Choice>
                <mc:Fallback>
                  <p:oleObj name="Equation" r:id="rId32" imgW="165028" imgH="228501" progId="Equation.DSMT4">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101975" y="4114800"/>
                          <a:ext cx="1651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cxnSp>
        <p:nvCxnSpPr>
          <p:cNvPr id="83637" name="直接箭头连接符 104"/>
          <p:cNvCxnSpPr>
            <a:cxnSpLocks noChangeShapeType="1"/>
          </p:cNvCxnSpPr>
          <p:nvPr/>
        </p:nvCxnSpPr>
        <p:spPr bwMode="auto">
          <a:xfrm>
            <a:off x="1615281" y="1783098"/>
            <a:ext cx="182563" cy="182562"/>
          </a:xfrm>
          <a:prstGeom prst="straightConnector1">
            <a:avLst/>
          </a:prstGeom>
          <a:noFill/>
          <a:ln w="25400" algn="ctr">
            <a:solidFill>
              <a:srgbClr val="FF0000"/>
            </a:solidFill>
            <a:round/>
            <a:headEnd/>
            <a:tailEnd type="arrow" w="med" len="med"/>
          </a:ln>
        </p:spPr>
      </p:cxnSp>
      <p:sp>
        <p:nvSpPr>
          <p:cNvPr id="83638" name="TextBox 105"/>
          <p:cNvSpPr txBox="1">
            <a:spLocks noChangeArrowheads="1"/>
          </p:cNvSpPr>
          <p:nvPr/>
        </p:nvSpPr>
        <p:spPr bwMode="auto">
          <a:xfrm>
            <a:off x="231775" y="3977634"/>
            <a:ext cx="4425950" cy="841375"/>
          </a:xfrm>
          <a:prstGeom prst="rect">
            <a:avLst/>
          </a:prstGeom>
          <a:noFill/>
          <a:ln w="9525">
            <a:noFill/>
            <a:miter lim="800000"/>
            <a:headEnd/>
            <a:tailEnd/>
          </a:ln>
        </p:spPr>
        <p:txBody>
          <a:bodyPr wrap="none">
            <a:spAutoFit/>
          </a:bodyPr>
          <a:lstStyle/>
          <a:p>
            <a:pPr>
              <a:lnSpc>
                <a:spcPct val="90000"/>
              </a:lnSpc>
            </a:pPr>
            <a:r>
              <a:rPr lang="en-US" altLang="zh-CN">
                <a:ea typeface="宋体" pitchFamily="2" charset="-122"/>
              </a:rPr>
              <a:t>Why MiCC fails in some cases?</a:t>
            </a:r>
          </a:p>
          <a:p>
            <a:pPr>
              <a:lnSpc>
                <a:spcPct val="90000"/>
              </a:lnSpc>
            </a:pPr>
            <a:r>
              <a:rPr lang="en-US" altLang="zh-CN" sz="1600">
                <a:ea typeface="宋体" pitchFamily="2" charset="-122"/>
              </a:rPr>
              <a:t>1. added collaborators are within good clusters</a:t>
            </a:r>
          </a:p>
          <a:p>
            <a:pPr>
              <a:lnSpc>
                <a:spcPct val="90000"/>
              </a:lnSpc>
            </a:pPr>
            <a:r>
              <a:rPr lang="en-US" altLang="zh-CN" sz="1600">
                <a:ea typeface="宋体" pitchFamily="2" charset="-122"/>
              </a:rPr>
              <a:t>2. added collaborators  refer to a new entity</a:t>
            </a:r>
            <a:endParaRPr lang="zh-CN" altLang="en-US" sz="1600">
              <a:ea typeface="宋体" pitchFamily="2" charset="-122"/>
            </a:endParaRPr>
          </a:p>
        </p:txBody>
      </p:sp>
      <p:sp>
        <p:nvSpPr>
          <p:cNvPr id="83639" name="TextBox 106"/>
          <p:cNvSpPr txBox="1">
            <a:spLocks noChangeArrowheads="1"/>
          </p:cNvSpPr>
          <p:nvPr/>
        </p:nvSpPr>
        <p:spPr bwMode="auto">
          <a:xfrm>
            <a:off x="238125" y="4895209"/>
            <a:ext cx="4333875" cy="839788"/>
          </a:xfrm>
          <a:prstGeom prst="rect">
            <a:avLst/>
          </a:prstGeom>
          <a:noFill/>
          <a:ln w="9525">
            <a:noFill/>
            <a:miter lim="800000"/>
            <a:headEnd/>
            <a:tailEnd/>
          </a:ln>
        </p:spPr>
        <p:txBody>
          <a:bodyPr>
            <a:spAutoFit/>
          </a:bodyPr>
          <a:lstStyle/>
          <a:p>
            <a:pPr>
              <a:lnSpc>
                <a:spcPct val="90000"/>
              </a:lnSpc>
            </a:pPr>
            <a:r>
              <a:rPr lang="en-US" altLang="zh-CN">
                <a:ea typeface="宋体" pitchFamily="2" charset="-122"/>
              </a:rPr>
              <a:t>When MiCC succeeds?</a:t>
            </a:r>
          </a:p>
          <a:p>
            <a:pPr>
              <a:lnSpc>
                <a:spcPct val="90000"/>
              </a:lnSpc>
            </a:pPr>
            <a:r>
              <a:rPr lang="en-US" altLang="zh-CN" sz="1600">
                <a:ea typeface="宋体" pitchFamily="2" charset="-122"/>
              </a:rPr>
              <a:t>1.added collaborators bridges well clustered </a:t>
            </a:r>
          </a:p>
          <a:p>
            <a:pPr>
              <a:lnSpc>
                <a:spcPct val="90000"/>
              </a:lnSpc>
            </a:pPr>
            <a:r>
              <a:rPr lang="en-US" altLang="zh-CN" sz="1600">
                <a:ea typeface="宋体" pitchFamily="2" charset="-122"/>
              </a:rPr>
              <a:t>instances with false outliers</a:t>
            </a:r>
            <a:endParaRPr lang="zh-CN" altLang="en-US" sz="1600">
              <a:ea typeface="宋体" pitchFamily="2" charset="-122"/>
            </a:endParaRPr>
          </a:p>
        </p:txBody>
      </p:sp>
      <p:grpSp>
        <p:nvGrpSpPr>
          <p:cNvPr id="83640" name="组合 107"/>
          <p:cNvGrpSpPr>
            <a:grpSpLocks/>
          </p:cNvGrpSpPr>
          <p:nvPr/>
        </p:nvGrpSpPr>
        <p:grpSpPr bwMode="auto">
          <a:xfrm>
            <a:off x="4868863" y="4187184"/>
            <a:ext cx="4135437" cy="1189038"/>
            <a:chOff x="69273" y="41230"/>
            <a:chExt cx="4136149" cy="1190806"/>
          </a:xfrm>
        </p:grpSpPr>
        <p:sp>
          <p:nvSpPr>
            <p:cNvPr id="83652" name="Oval 178"/>
            <p:cNvSpPr>
              <a:spLocks noChangeArrowheads="1"/>
            </p:cNvSpPr>
            <p:nvPr/>
          </p:nvSpPr>
          <p:spPr bwMode="auto">
            <a:xfrm>
              <a:off x="1379354" y="566556"/>
              <a:ext cx="679450" cy="665480"/>
            </a:xfrm>
            <a:prstGeom prst="ellipse">
              <a:avLst/>
            </a:prstGeom>
            <a:solidFill>
              <a:srgbClr val="FFFFFF">
                <a:alpha val="0"/>
              </a:srgbClr>
            </a:solidFill>
            <a:ln w="9525">
              <a:solidFill>
                <a:srgbClr val="000000"/>
              </a:solidFill>
              <a:prstDash val="dash"/>
              <a:round/>
              <a:headEnd/>
              <a:tailEnd/>
            </a:ln>
          </p:spPr>
          <p:txBody>
            <a:bodyPr/>
            <a:lstStyle/>
            <a:p>
              <a:pPr>
                <a:lnSpc>
                  <a:spcPct val="90000"/>
                </a:lnSpc>
              </a:pPr>
              <a:endParaRPr lang="zh-CN" altLang="en-US">
                <a:ea typeface="宋体" pitchFamily="2" charset="-122"/>
              </a:endParaRPr>
            </a:p>
          </p:txBody>
        </p:sp>
        <p:sp>
          <p:nvSpPr>
            <p:cNvPr id="109" name="AutoShape 173"/>
            <p:cNvSpPr>
              <a:spLocks noChangeArrowheads="1"/>
            </p:cNvSpPr>
            <p:nvPr/>
          </p:nvSpPr>
          <p:spPr bwMode="auto">
            <a:xfrm>
              <a:off x="1582420" y="1004685"/>
              <a:ext cx="111144" cy="111290"/>
            </a:xfrm>
            <a:prstGeom prst="diamond">
              <a:avLst/>
            </a:prstGeom>
            <a:solidFill>
              <a:schemeClr val="bg1">
                <a:lumMod val="100000"/>
                <a:lumOff val="0"/>
              </a:schemeClr>
            </a:solidFill>
            <a:ln w="9525">
              <a:solidFill>
                <a:srgbClr val="FF0000"/>
              </a:solidFill>
              <a:prstDash val="dash"/>
              <a:miter lim="800000"/>
              <a:headEnd/>
              <a:tailEnd/>
            </a:ln>
          </p:spPr>
          <p:txBody>
            <a:bodyPr/>
            <a:lstStyle/>
            <a:p>
              <a:pPr>
                <a:lnSpc>
                  <a:spcPct val="90000"/>
                </a:lnSpc>
                <a:defRPr/>
              </a:pPr>
              <a:endParaRPr lang="zh-CN" altLang="en-US">
                <a:latin typeface="Arial" pitchFamily="34" charset="0"/>
                <a:ea typeface="宋体" pitchFamily="2" charset="-122"/>
                <a:cs typeface="+mn-cs"/>
              </a:endParaRPr>
            </a:p>
          </p:txBody>
        </p:sp>
        <p:sp>
          <p:nvSpPr>
            <p:cNvPr id="110" name="AutoShape 174"/>
            <p:cNvSpPr>
              <a:spLocks noChangeArrowheads="1"/>
            </p:cNvSpPr>
            <p:nvPr/>
          </p:nvSpPr>
          <p:spPr bwMode="auto">
            <a:xfrm>
              <a:off x="1601474" y="729640"/>
              <a:ext cx="111144" cy="111290"/>
            </a:xfrm>
            <a:prstGeom prst="diamond">
              <a:avLst/>
            </a:prstGeom>
            <a:solidFill>
              <a:schemeClr val="bg1">
                <a:lumMod val="100000"/>
                <a:lumOff val="0"/>
              </a:schemeClr>
            </a:solidFill>
            <a:ln w="9525">
              <a:solidFill>
                <a:srgbClr val="FF0000"/>
              </a:solidFill>
              <a:prstDash val="dash"/>
              <a:miter lim="800000"/>
              <a:headEnd/>
              <a:tailEnd/>
            </a:ln>
          </p:spPr>
          <p:txBody>
            <a:bodyPr/>
            <a:lstStyle/>
            <a:p>
              <a:pPr>
                <a:lnSpc>
                  <a:spcPct val="90000"/>
                </a:lnSpc>
                <a:defRPr/>
              </a:pPr>
              <a:endParaRPr lang="zh-CN" altLang="en-US">
                <a:latin typeface="Arial" pitchFamily="34" charset="0"/>
                <a:ea typeface="宋体" pitchFamily="2" charset="-122"/>
                <a:cs typeface="+mn-cs"/>
              </a:endParaRPr>
            </a:p>
          </p:txBody>
        </p:sp>
        <p:sp>
          <p:nvSpPr>
            <p:cNvPr id="111" name="AutoShape 175"/>
            <p:cNvSpPr>
              <a:spLocks noChangeArrowheads="1"/>
            </p:cNvSpPr>
            <p:nvPr/>
          </p:nvSpPr>
          <p:spPr bwMode="auto">
            <a:xfrm>
              <a:off x="555132" y="489571"/>
              <a:ext cx="111144" cy="111290"/>
            </a:xfrm>
            <a:prstGeom prst="diamond">
              <a:avLst/>
            </a:prstGeom>
            <a:solidFill>
              <a:schemeClr val="bg1">
                <a:lumMod val="100000"/>
                <a:lumOff val="0"/>
              </a:schemeClr>
            </a:solidFill>
            <a:ln w="9525">
              <a:solidFill>
                <a:srgbClr val="FF0000"/>
              </a:solidFill>
              <a:prstDash val="dash"/>
              <a:miter lim="800000"/>
              <a:headEnd/>
              <a:tailEnd/>
            </a:ln>
          </p:spPr>
          <p:txBody>
            <a:bodyPr/>
            <a:lstStyle/>
            <a:p>
              <a:pPr>
                <a:lnSpc>
                  <a:spcPct val="90000"/>
                </a:lnSpc>
                <a:defRPr/>
              </a:pPr>
              <a:endParaRPr lang="zh-CN" altLang="en-US">
                <a:latin typeface="Arial" pitchFamily="34" charset="0"/>
                <a:ea typeface="宋体" pitchFamily="2" charset="-122"/>
                <a:cs typeface="+mn-cs"/>
              </a:endParaRPr>
            </a:p>
          </p:txBody>
        </p:sp>
        <p:sp>
          <p:nvSpPr>
            <p:cNvPr id="83656" name="Oval 176"/>
            <p:cNvSpPr>
              <a:spLocks noChangeArrowheads="1"/>
            </p:cNvSpPr>
            <p:nvPr/>
          </p:nvSpPr>
          <p:spPr bwMode="auto">
            <a:xfrm>
              <a:off x="69273" y="228600"/>
              <a:ext cx="899604" cy="703269"/>
            </a:xfrm>
            <a:prstGeom prst="ellipse">
              <a:avLst/>
            </a:prstGeom>
            <a:solidFill>
              <a:srgbClr val="FFFFFF">
                <a:alpha val="0"/>
              </a:srgbClr>
            </a:solidFill>
            <a:ln w="9525">
              <a:solidFill>
                <a:srgbClr val="000000"/>
              </a:solidFill>
              <a:prstDash val="dash"/>
              <a:round/>
              <a:headEnd/>
              <a:tailEnd/>
            </a:ln>
          </p:spPr>
          <p:txBody>
            <a:bodyPr/>
            <a:lstStyle/>
            <a:p>
              <a:pPr>
                <a:lnSpc>
                  <a:spcPct val="90000"/>
                </a:lnSpc>
              </a:pPr>
              <a:endParaRPr lang="zh-CN" altLang="en-US">
                <a:ea typeface="宋体" pitchFamily="2" charset="-122"/>
              </a:endParaRPr>
            </a:p>
          </p:txBody>
        </p:sp>
        <p:sp>
          <p:nvSpPr>
            <p:cNvPr id="115" name="Rectangle 182"/>
            <p:cNvSpPr>
              <a:spLocks noChangeArrowheads="1"/>
            </p:cNvSpPr>
            <p:nvPr/>
          </p:nvSpPr>
          <p:spPr bwMode="auto">
            <a:xfrm>
              <a:off x="1052104" y="41230"/>
              <a:ext cx="3153318" cy="298894"/>
            </a:xfrm>
            <a:prstGeom prst="rect">
              <a:avLst/>
            </a:prstGeom>
            <a:solidFill>
              <a:srgbClr val="FFFFFF">
                <a:alpha val="0"/>
              </a:srgbClr>
            </a:solidFill>
            <a:ln w="9525">
              <a:solidFill>
                <a:schemeClr val="bg1">
                  <a:lumMod val="100000"/>
                  <a:lumOff val="0"/>
                </a:schemeClr>
              </a:solidFill>
              <a:miter lim="800000"/>
              <a:headEnd/>
              <a:tailEnd/>
            </a:ln>
          </p:spPr>
          <p:txBody>
            <a:bodyPr upright="1"/>
            <a:lstStyle/>
            <a:p>
              <a:pPr algn="just">
                <a:lnSpc>
                  <a:spcPct val="90000"/>
                </a:lnSpc>
                <a:spcAft>
                  <a:spcPts val="0"/>
                </a:spcAft>
                <a:defRPr/>
              </a:pPr>
              <a:r>
                <a:rPr lang="en-US" sz="1800" kern="100" dirty="0">
                  <a:solidFill>
                    <a:srgbClr val="C00000"/>
                  </a:solidFill>
                  <a:latin typeface="Times New Roman"/>
                  <a:ea typeface="宋体"/>
                  <a:cs typeface="Times New Roman"/>
                </a:rPr>
                <a:t>collaborators added here do not help much</a:t>
              </a:r>
              <a:endParaRPr lang="zh-CN" sz="1800" kern="100" dirty="0">
                <a:solidFill>
                  <a:srgbClr val="C00000"/>
                </a:solidFill>
                <a:latin typeface="Calibri"/>
                <a:ea typeface="宋体"/>
                <a:cs typeface="Times New Roman"/>
              </a:endParaRPr>
            </a:p>
          </p:txBody>
        </p:sp>
        <p:sp>
          <p:nvSpPr>
            <p:cNvPr id="117" name="AutoShape 184"/>
            <p:cNvSpPr>
              <a:spLocks noChangeArrowheads="1"/>
            </p:cNvSpPr>
            <p:nvPr/>
          </p:nvSpPr>
          <p:spPr bwMode="auto">
            <a:xfrm>
              <a:off x="1784068" y="840930"/>
              <a:ext cx="111144" cy="111290"/>
            </a:xfrm>
            <a:prstGeom prst="diamond">
              <a:avLst/>
            </a:prstGeom>
            <a:solidFill>
              <a:schemeClr val="bg1">
                <a:lumMod val="100000"/>
                <a:lumOff val="0"/>
              </a:schemeClr>
            </a:solidFill>
            <a:ln w="9525">
              <a:solidFill>
                <a:srgbClr val="FF0000"/>
              </a:solidFill>
              <a:prstDash val="dash"/>
              <a:miter lim="800000"/>
              <a:headEnd/>
              <a:tailEnd/>
            </a:ln>
          </p:spPr>
          <p:txBody>
            <a:bodyPr/>
            <a:lstStyle/>
            <a:p>
              <a:pPr>
                <a:lnSpc>
                  <a:spcPct val="90000"/>
                </a:lnSpc>
                <a:defRPr/>
              </a:pPr>
              <a:endParaRPr lang="zh-CN" altLang="en-US">
                <a:latin typeface="Arial" pitchFamily="34" charset="0"/>
                <a:ea typeface="宋体" pitchFamily="2" charset="-122"/>
                <a:cs typeface="+mn-cs"/>
              </a:endParaRPr>
            </a:p>
          </p:txBody>
        </p:sp>
      </p:grpSp>
      <p:grpSp>
        <p:nvGrpSpPr>
          <p:cNvPr id="118" name="Group 159"/>
          <p:cNvGrpSpPr>
            <a:grpSpLocks/>
          </p:cNvGrpSpPr>
          <p:nvPr/>
        </p:nvGrpSpPr>
        <p:grpSpPr bwMode="auto">
          <a:xfrm>
            <a:off x="5058606" y="4490713"/>
            <a:ext cx="574675" cy="517525"/>
            <a:chOff x="2593" y="6511"/>
            <a:chExt cx="905" cy="815"/>
          </a:xfrm>
          <a:solidFill>
            <a:srgbClr val="FFC000"/>
          </a:solidFill>
        </p:grpSpPr>
        <p:sp>
          <p:nvSpPr>
            <p:cNvPr id="119" name="Oval 152"/>
            <p:cNvSpPr>
              <a:spLocks noChangeArrowheads="1"/>
            </p:cNvSpPr>
            <p:nvPr/>
          </p:nvSpPr>
          <p:spPr bwMode="auto">
            <a:xfrm>
              <a:off x="2883" y="6876"/>
              <a:ext cx="143" cy="143"/>
            </a:xfrm>
            <a:prstGeom prst="ellipse">
              <a:avLst/>
            </a:prstGeom>
            <a:grpFill/>
            <a:ln w="9525">
              <a:solidFill>
                <a:srgbClr val="FFC000"/>
              </a:solidFill>
              <a:round/>
              <a:headEnd/>
              <a:tailEnd/>
            </a:ln>
          </p:spPr>
          <p:txBody>
            <a:bodyPr upright="1"/>
            <a:lstStyle/>
            <a:p>
              <a:pPr>
                <a:lnSpc>
                  <a:spcPct val="90000"/>
                </a:lnSpc>
                <a:defRPr/>
              </a:pPr>
              <a:endParaRPr lang="zh-CN" altLang="en-US">
                <a:latin typeface="Arial" pitchFamily="34" charset="0"/>
                <a:cs typeface="+mn-cs"/>
              </a:endParaRPr>
            </a:p>
          </p:txBody>
        </p:sp>
        <p:sp>
          <p:nvSpPr>
            <p:cNvPr id="120" name="Oval 153"/>
            <p:cNvSpPr>
              <a:spLocks noChangeArrowheads="1"/>
            </p:cNvSpPr>
            <p:nvPr/>
          </p:nvSpPr>
          <p:spPr bwMode="auto">
            <a:xfrm>
              <a:off x="2889" y="7183"/>
              <a:ext cx="143" cy="143"/>
            </a:xfrm>
            <a:prstGeom prst="ellipse">
              <a:avLst/>
            </a:prstGeom>
            <a:grpFill/>
            <a:ln w="9525">
              <a:solidFill>
                <a:srgbClr val="FFC000"/>
              </a:solidFill>
              <a:round/>
              <a:headEnd/>
              <a:tailEnd/>
            </a:ln>
          </p:spPr>
          <p:txBody>
            <a:bodyPr upright="1"/>
            <a:lstStyle/>
            <a:p>
              <a:pPr>
                <a:lnSpc>
                  <a:spcPct val="90000"/>
                </a:lnSpc>
                <a:defRPr/>
              </a:pPr>
              <a:endParaRPr lang="zh-CN" altLang="en-US">
                <a:latin typeface="Arial" pitchFamily="34" charset="0"/>
                <a:cs typeface="+mn-cs"/>
              </a:endParaRPr>
            </a:p>
          </p:txBody>
        </p:sp>
        <p:sp>
          <p:nvSpPr>
            <p:cNvPr id="121" name="Oval 154"/>
            <p:cNvSpPr>
              <a:spLocks noChangeArrowheads="1"/>
            </p:cNvSpPr>
            <p:nvPr/>
          </p:nvSpPr>
          <p:spPr bwMode="auto">
            <a:xfrm>
              <a:off x="3135" y="6511"/>
              <a:ext cx="143" cy="143"/>
            </a:xfrm>
            <a:prstGeom prst="ellipse">
              <a:avLst/>
            </a:prstGeom>
            <a:grpFill/>
            <a:ln w="9525">
              <a:solidFill>
                <a:srgbClr val="FFC000"/>
              </a:solidFill>
              <a:round/>
              <a:headEnd/>
              <a:tailEnd/>
            </a:ln>
          </p:spPr>
          <p:txBody>
            <a:bodyPr upright="1"/>
            <a:lstStyle/>
            <a:p>
              <a:pPr>
                <a:lnSpc>
                  <a:spcPct val="90000"/>
                </a:lnSpc>
                <a:defRPr/>
              </a:pPr>
              <a:endParaRPr lang="zh-CN" altLang="en-US">
                <a:latin typeface="Arial" pitchFamily="34" charset="0"/>
                <a:cs typeface="+mn-cs"/>
              </a:endParaRPr>
            </a:p>
          </p:txBody>
        </p:sp>
        <p:sp>
          <p:nvSpPr>
            <p:cNvPr id="122" name="Oval 155"/>
            <p:cNvSpPr>
              <a:spLocks noChangeArrowheads="1"/>
            </p:cNvSpPr>
            <p:nvPr/>
          </p:nvSpPr>
          <p:spPr bwMode="auto">
            <a:xfrm>
              <a:off x="3146" y="7003"/>
              <a:ext cx="143" cy="143"/>
            </a:xfrm>
            <a:prstGeom prst="ellipse">
              <a:avLst/>
            </a:prstGeom>
            <a:grpFill/>
            <a:ln w="9525">
              <a:solidFill>
                <a:srgbClr val="FFC000"/>
              </a:solidFill>
              <a:round/>
              <a:headEnd/>
              <a:tailEnd/>
            </a:ln>
          </p:spPr>
          <p:txBody>
            <a:bodyPr upright="1"/>
            <a:lstStyle/>
            <a:p>
              <a:pPr>
                <a:lnSpc>
                  <a:spcPct val="90000"/>
                </a:lnSpc>
                <a:defRPr/>
              </a:pPr>
              <a:endParaRPr lang="zh-CN" altLang="en-US">
                <a:latin typeface="Arial" pitchFamily="34" charset="0"/>
                <a:cs typeface="+mn-cs"/>
              </a:endParaRPr>
            </a:p>
          </p:txBody>
        </p:sp>
        <p:sp>
          <p:nvSpPr>
            <p:cNvPr id="123" name="Oval 156"/>
            <p:cNvSpPr>
              <a:spLocks noChangeArrowheads="1"/>
            </p:cNvSpPr>
            <p:nvPr/>
          </p:nvSpPr>
          <p:spPr bwMode="auto">
            <a:xfrm>
              <a:off x="3355" y="6826"/>
              <a:ext cx="143" cy="143"/>
            </a:xfrm>
            <a:prstGeom prst="ellipse">
              <a:avLst/>
            </a:prstGeom>
            <a:grpFill/>
            <a:ln w="9525">
              <a:solidFill>
                <a:srgbClr val="FFC000"/>
              </a:solidFill>
              <a:round/>
              <a:headEnd/>
              <a:tailEnd/>
            </a:ln>
          </p:spPr>
          <p:txBody>
            <a:bodyPr upright="1"/>
            <a:lstStyle/>
            <a:p>
              <a:pPr>
                <a:lnSpc>
                  <a:spcPct val="90000"/>
                </a:lnSpc>
                <a:defRPr/>
              </a:pPr>
              <a:endParaRPr lang="zh-CN" altLang="en-US">
                <a:latin typeface="Arial" pitchFamily="34" charset="0"/>
                <a:cs typeface="+mn-cs"/>
              </a:endParaRPr>
            </a:p>
          </p:txBody>
        </p:sp>
        <p:sp>
          <p:nvSpPr>
            <p:cNvPr id="124" name="Oval 157"/>
            <p:cNvSpPr>
              <a:spLocks noChangeArrowheads="1"/>
            </p:cNvSpPr>
            <p:nvPr/>
          </p:nvSpPr>
          <p:spPr bwMode="auto">
            <a:xfrm>
              <a:off x="2771" y="6513"/>
              <a:ext cx="143" cy="143"/>
            </a:xfrm>
            <a:prstGeom prst="ellipse">
              <a:avLst/>
            </a:prstGeom>
            <a:grpFill/>
            <a:ln w="9525">
              <a:solidFill>
                <a:srgbClr val="FFC000"/>
              </a:solidFill>
              <a:round/>
              <a:headEnd/>
              <a:tailEnd/>
            </a:ln>
          </p:spPr>
          <p:txBody>
            <a:bodyPr upright="1"/>
            <a:lstStyle/>
            <a:p>
              <a:pPr>
                <a:lnSpc>
                  <a:spcPct val="90000"/>
                </a:lnSpc>
                <a:defRPr/>
              </a:pPr>
              <a:endParaRPr lang="zh-CN" altLang="en-US">
                <a:latin typeface="Arial" pitchFamily="34" charset="0"/>
                <a:cs typeface="+mn-cs"/>
              </a:endParaRPr>
            </a:p>
          </p:txBody>
        </p:sp>
        <p:sp>
          <p:nvSpPr>
            <p:cNvPr id="125" name="Oval 158"/>
            <p:cNvSpPr>
              <a:spLocks noChangeArrowheads="1"/>
            </p:cNvSpPr>
            <p:nvPr/>
          </p:nvSpPr>
          <p:spPr bwMode="auto">
            <a:xfrm>
              <a:off x="2593" y="6826"/>
              <a:ext cx="143" cy="143"/>
            </a:xfrm>
            <a:prstGeom prst="ellipse">
              <a:avLst/>
            </a:prstGeom>
            <a:grpFill/>
            <a:ln w="9525">
              <a:solidFill>
                <a:srgbClr val="FFC000"/>
              </a:solidFill>
              <a:round/>
              <a:headEnd/>
              <a:tailEnd/>
            </a:ln>
          </p:spPr>
          <p:txBody>
            <a:bodyPr upright="1"/>
            <a:lstStyle/>
            <a:p>
              <a:pPr>
                <a:lnSpc>
                  <a:spcPct val="90000"/>
                </a:lnSpc>
                <a:defRPr/>
              </a:pPr>
              <a:endParaRPr lang="zh-CN" altLang="en-US">
                <a:latin typeface="Arial" pitchFamily="34" charset="0"/>
                <a:cs typeface="+mn-cs"/>
              </a:endParaRPr>
            </a:p>
          </p:txBody>
        </p:sp>
      </p:grpSp>
      <p:cxnSp>
        <p:nvCxnSpPr>
          <p:cNvPr id="83642" name="直接箭头连接符 126"/>
          <p:cNvCxnSpPr>
            <a:cxnSpLocks noChangeShapeType="1"/>
          </p:cNvCxnSpPr>
          <p:nvPr/>
        </p:nvCxnSpPr>
        <p:spPr bwMode="auto">
          <a:xfrm flipV="1">
            <a:off x="5448300" y="4538022"/>
            <a:ext cx="320675" cy="152400"/>
          </a:xfrm>
          <a:prstGeom prst="straightConnector1">
            <a:avLst/>
          </a:prstGeom>
          <a:noFill/>
          <a:ln w="9525" algn="ctr">
            <a:solidFill>
              <a:srgbClr val="C00000"/>
            </a:solidFill>
            <a:round/>
            <a:headEnd/>
            <a:tailEnd type="arrow" w="med" len="med"/>
          </a:ln>
        </p:spPr>
      </p:cxnSp>
      <p:sp>
        <p:nvSpPr>
          <p:cNvPr id="83643" name="Oval 155"/>
          <p:cNvSpPr>
            <a:spLocks noChangeArrowheads="1"/>
          </p:cNvSpPr>
          <p:nvPr/>
        </p:nvSpPr>
        <p:spPr bwMode="auto">
          <a:xfrm>
            <a:off x="5562600" y="5260334"/>
            <a:ext cx="90488" cy="92075"/>
          </a:xfrm>
          <a:prstGeom prst="ellipse">
            <a:avLst/>
          </a:prstGeom>
          <a:solidFill>
            <a:srgbClr val="FFC000"/>
          </a:solidFill>
          <a:ln w="9525">
            <a:solidFill>
              <a:srgbClr val="FFC000"/>
            </a:solidFill>
            <a:round/>
            <a:headEnd/>
            <a:tailEnd/>
          </a:ln>
        </p:spPr>
        <p:txBody>
          <a:bodyPr/>
          <a:lstStyle/>
          <a:p>
            <a:pPr>
              <a:lnSpc>
                <a:spcPct val="90000"/>
              </a:lnSpc>
            </a:pPr>
            <a:endParaRPr lang="zh-CN" altLang="en-US">
              <a:ea typeface="宋体" pitchFamily="2" charset="-122"/>
            </a:endParaRPr>
          </a:p>
        </p:txBody>
      </p:sp>
      <p:sp>
        <p:nvSpPr>
          <p:cNvPr id="129" name="Rectangle 182"/>
          <p:cNvSpPr>
            <a:spLocks noChangeArrowheads="1"/>
          </p:cNvSpPr>
          <p:nvPr/>
        </p:nvSpPr>
        <p:spPr bwMode="auto">
          <a:xfrm>
            <a:off x="6721475" y="4753922"/>
            <a:ext cx="2787650" cy="298450"/>
          </a:xfrm>
          <a:prstGeom prst="rect">
            <a:avLst/>
          </a:prstGeom>
          <a:solidFill>
            <a:srgbClr val="FFFFFF">
              <a:alpha val="0"/>
            </a:srgbClr>
          </a:solidFill>
          <a:ln w="9525">
            <a:solidFill>
              <a:schemeClr val="bg1">
                <a:lumMod val="100000"/>
                <a:lumOff val="0"/>
              </a:schemeClr>
            </a:solidFill>
            <a:miter lim="800000"/>
            <a:headEnd/>
            <a:tailEnd/>
          </a:ln>
        </p:spPr>
        <p:txBody>
          <a:bodyPr upright="1"/>
          <a:lstStyle/>
          <a:p>
            <a:pPr algn="just">
              <a:lnSpc>
                <a:spcPct val="90000"/>
              </a:lnSpc>
              <a:spcAft>
                <a:spcPts val="0"/>
              </a:spcAft>
              <a:defRPr/>
            </a:pPr>
            <a:r>
              <a:rPr lang="en-US" sz="1800" kern="100" dirty="0">
                <a:solidFill>
                  <a:srgbClr val="C00000"/>
                </a:solidFill>
                <a:latin typeface="Times New Roman"/>
                <a:ea typeface="宋体"/>
                <a:cs typeface="Times New Roman"/>
              </a:rPr>
              <a:t>collaborators do not help </a:t>
            </a:r>
          </a:p>
          <a:p>
            <a:pPr algn="just">
              <a:lnSpc>
                <a:spcPct val="90000"/>
              </a:lnSpc>
              <a:spcAft>
                <a:spcPts val="0"/>
              </a:spcAft>
              <a:defRPr/>
            </a:pPr>
            <a:r>
              <a:rPr lang="en-US" sz="1800" kern="100" dirty="0">
                <a:solidFill>
                  <a:srgbClr val="C00000"/>
                </a:solidFill>
                <a:latin typeface="Times New Roman"/>
                <a:ea typeface="宋体"/>
                <a:cs typeface="Times New Roman"/>
              </a:rPr>
              <a:t>at all </a:t>
            </a:r>
            <a:r>
              <a:rPr lang="en-US" altLang="zh-CN" sz="1800" kern="100" dirty="0">
                <a:solidFill>
                  <a:srgbClr val="C00000"/>
                </a:solidFill>
                <a:latin typeface="Times New Roman"/>
                <a:ea typeface="宋体"/>
                <a:cs typeface="Times New Roman"/>
              </a:rPr>
              <a:t>(a new entity)</a:t>
            </a:r>
            <a:endParaRPr lang="zh-CN" sz="1800" kern="100" dirty="0">
              <a:solidFill>
                <a:srgbClr val="C00000"/>
              </a:solidFill>
              <a:latin typeface="Calibri"/>
              <a:ea typeface="宋体"/>
              <a:cs typeface="Times New Roman"/>
            </a:endParaRPr>
          </a:p>
        </p:txBody>
      </p:sp>
      <p:sp>
        <p:nvSpPr>
          <p:cNvPr id="130" name="Rectangle 182"/>
          <p:cNvSpPr>
            <a:spLocks noChangeArrowheads="1"/>
          </p:cNvSpPr>
          <p:nvPr/>
        </p:nvSpPr>
        <p:spPr bwMode="auto">
          <a:xfrm>
            <a:off x="5443538" y="5419084"/>
            <a:ext cx="2787650" cy="298450"/>
          </a:xfrm>
          <a:prstGeom prst="rect">
            <a:avLst/>
          </a:prstGeom>
          <a:solidFill>
            <a:srgbClr val="FFFFFF">
              <a:alpha val="0"/>
            </a:srgbClr>
          </a:solidFill>
          <a:ln w="9525">
            <a:solidFill>
              <a:schemeClr val="bg1">
                <a:lumMod val="100000"/>
                <a:lumOff val="0"/>
              </a:schemeClr>
            </a:solidFill>
            <a:miter lim="800000"/>
            <a:headEnd/>
            <a:tailEnd/>
          </a:ln>
        </p:spPr>
        <p:txBody>
          <a:bodyPr upright="1"/>
          <a:lstStyle/>
          <a:p>
            <a:pPr algn="just">
              <a:lnSpc>
                <a:spcPct val="90000"/>
              </a:lnSpc>
              <a:spcAft>
                <a:spcPts val="0"/>
              </a:spcAft>
              <a:defRPr/>
            </a:pPr>
            <a:r>
              <a:rPr lang="en-US" sz="1800" kern="100" dirty="0">
                <a:solidFill>
                  <a:srgbClr val="C00000"/>
                </a:solidFill>
                <a:latin typeface="Times New Roman"/>
                <a:ea typeface="宋体"/>
                <a:cs typeface="Times New Roman"/>
              </a:rPr>
              <a:t>false “outlier”</a:t>
            </a:r>
            <a:endParaRPr lang="zh-CN" sz="1800" kern="100" dirty="0">
              <a:solidFill>
                <a:srgbClr val="C00000"/>
              </a:solidFill>
              <a:latin typeface="Calibri"/>
              <a:ea typeface="宋体"/>
              <a:cs typeface="Times New Roman"/>
            </a:endParaRPr>
          </a:p>
        </p:txBody>
      </p:sp>
      <p:sp>
        <p:nvSpPr>
          <p:cNvPr id="83646" name="AutoShape 188"/>
          <p:cNvSpPr>
            <a:spLocks noChangeArrowheads="1"/>
          </p:cNvSpPr>
          <p:nvPr/>
        </p:nvSpPr>
        <p:spPr bwMode="auto">
          <a:xfrm>
            <a:off x="5192713" y="5168259"/>
            <a:ext cx="111125" cy="111125"/>
          </a:xfrm>
          <a:prstGeom prst="diamond">
            <a:avLst/>
          </a:prstGeom>
          <a:solidFill>
            <a:srgbClr val="00B050"/>
          </a:solidFill>
          <a:ln w="9525">
            <a:solidFill>
              <a:srgbClr val="00B050"/>
            </a:solidFill>
            <a:prstDash val="dash"/>
            <a:miter lim="800000"/>
            <a:headEnd/>
            <a:tailEnd/>
          </a:ln>
        </p:spPr>
        <p:txBody>
          <a:bodyPr/>
          <a:lstStyle/>
          <a:p>
            <a:pPr>
              <a:lnSpc>
                <a:spcPct val="90000"/>
              </a:lnSpc>
            </a:pPr>
            <a:endParaRPr lang="zh-CN" altLang="en-US">
              <a:ea typeface="宋体" pitchFamily="2" charset="-122"/>
            </a:endParaRPr>
          </a:p>
        </p:txBody>
      </p:sp>
      <p:sp>
        <p:nvSpPr>
          <p:cNvPr id="83647" name="AutoShape 188"/>
          <p:cNvSpPr>
            <a:spLocks noChangeArrowheads="1"/>
          </p:cNvSpPr>
          <p:nvPr/>
        </p:nvSpPr>
        <p:spPr bwMode="auto">
          <a:xfrm>
            <a:off x="5557838" y="4985697"/>
            <a:ext cx="111125" cy="111125"/>
          </a:xfrm>
          <a:prstGeom prst="diamond">
            <a:avLst/>
          </a:prstGeom>
          <a:solidFill>
            <a:srgbClr val="00B050"/>
          </a:solidFill>
          <a:ln w="9525">
            <a:solidFill>
              <a:srgbClr val="00B050"/>
            </a:solidFill>
            <a:prstDash val="dash"/>
            <a:miter lim="800000"/>
            <a:headEnd/>
            <a:tailEnd/>
          </a:ln>
        </p:spPr>
        <p:txBody>
          <a:bodyPr/>
          <a:lstStyle/>
          <a:p>
            <a:pPr>
              <a:lnSpc>
                <a:spcPct val="90000"/>
              </a:lnSpc>
            </a:pPr>
            <a:endParaRPr lang="zh-CN" altLang="en-US">
              <a:ea typeface="宋体" pitchFamily="2" charset="-122"/>
            </a:endParaRPr>
          </a:p>
        </p:txBody>
      </p:sp>
      <p:sp>
        <p:nvSpPr>
          <p:cNvPr id="133" name="Rectangle 182"/>
          <p:cNvSpPr>
            <a:spLocks noChangeArrowheads="1"/>
          </p:cNvSpPr>
          <p:nvPr/>
        </p:nvSpPr>
        <p:spPr bwMode="auto">
          <a:xfrm>
            <a:off x="3189288" y="5668322"/>
            <a:ext cx="2003425" cy="965200"/>
          </a:xfrm>
          <a:prstGeom prst="rect">
            <a:avLst/>
          </a:prstGeom>
          <a:solidFill>
            <a:srgbClr val="FFFFFF">
              <a:alpha val="0"/>
            </a:srgbClr>
          </a:solidFill>
          <a:ln w="9525">
            <a:solidFill>
              <a:schemeClr val="bg1">
                <a:lumMod val="100000"/>
                <a:lumOff val="0"/>
              </a:schemeClr>
            </a:solidFill>
            <a:miter lim="800000"/>
            <a:headEnd/>
            <a:tailEnd/>
          </a:ln>
        </p:spPr>
        <p:txBody>
          <a:bodyPr upright="1"/>
          <a:lstStyle/>
          <a:p>
            <a:pPr algn="just">
              <a:lnSpc>
                <a:spcPct val="90000"/>
              </a:lnSpc>
              <a:spcAft>
                <a:spcPts val="0"/>
              </a:spcAft>
              <a:defRPr/>
            </a:pPr>
            <a:r>
              <a:rPr lang="en-US" sz="1800" kern="100" dirty="0">
                <a:solidFill>
                  <a:srgbClr val="C00000"/>
                </a:solidFill>
                <a:latin typeface="Times New Roman"/>
                <a:ea typeface="宋体"/>
                <a:cs typeface="Times New Roman"/>
              </a:rPr>
              <a:t>good collaborators</a:t>
            </a:r>
            <a:endParaRPr lang="zh-CN" sz="1800" kern="100" dirty="0">
              <a:solidFill>
                <a:srgbClr val="C00000"/>
              </a:solidFill>
              <a:latin typeface="Calibri"/>
              <a:ea typeface="宋体"/>
              <a:cs typeface="Times New Roman"/>
            </a:endParaRPr>
          </a:p>
        </p:txBody>
      </p:sp>
      <p:cxnSp>
        <p:nvCxnSpPr>
          <p:cNvPr id="83649" name="直接箭头连接符 133"/>
          <p:cNvCxnSpPr>
            <a:cxnSpLocks noChangeShapeType="1"/>
            <a:stCxn id="83646" idx="1"/>
          </p:cNvCxnSpPr>
          <p:nvPr/>
        </p:nvCxnSpPr>
        <p:spPr bwMode="auto">
          <a:xfrm flipH="1">
            <a:off x="4837113" y="5223822"/>
            <a:ext cx="355600" cy="461962"/>
          </a:xfrm>
          <a:prstGeom prst="straightConnector1">
            <a:avLst/>
          </a:prstGeom>
          <a:noFill/>
          <a:ln w="9525" algn="ctr">
            <a:solidFill>
              <a:srgbClr val="C00000"/>
            </a:solidFill>
            <a:round/>
            <a:headEnd/>
            <a:tailEnd type="arrow" w="med" len="med"/>
          </a:ln>
        </p:spPr>
      </p:cxnSp>
      <p:cxnSp>
        <p:nvCxnSpPr>
          <p:cNvPr id="83650" name="直接箭头连接符 136"/>
          <p:cNvCxnSpPr>
            <a:cxnSpLocks noChangeShapeType="1"/>
            <a:stCxn id="83647" idx="1"/>
          </p:cNvCxnSpPr>
          <p:nvPr/>
        </p:nvCxnSpPr>
        <p:spPr bwMode="auto">
          <a:xfrm flipH="1">
            <a:off x="4984750" y="5041259"/>
            <a:ext cx="573088" cy="644525"/>
          </a:xfrm>
          <a:prstGeom prst="straightConnector1">
            <a:avLst/>
          </a:prstGeom>
          <a:noFill/>
          <a:ln w="9525" algn="ctr">
            <a:solidFill>
              <a:srgbClr val="C00000"/>
            </a:solidFill>
            <a:round/>
            <a:headEnd/>
            <a:tailEnd type="arrow" w="med" len="med"/>
          </a:ln>
        </p:spPr>
      </p:cxnSp>
      <p:cxnSp>
        <p:nvCxnSpPr>
          <p:cNvPr id="83651" name="直接箭头连接符 126"/>
          <p:cNvCxnSpPr>
            <a:cxnSpLocks noChangeShapeType="1"/>
            <a:stCxn id="83643" idx="5"/>
          </p:cNvCxnSpPr>
          <p:nvPr/>
        </p:nvCxnSpPr>
        <p:spPr bwMode="auto">
          <a:xfrm>
            <a:off x="5640388" y="5339709"/>
            <a:ext cx="128587" cy="134938"/>
          </a:xfrm>
          <a:prstGeom prst="straightConnector1">
            <a:avLst/>
          </a:prstGeom>
          <a:noFill/>
          <a:ln w="9525" algn="ctr">
            <a:solidFill>
              <a:srgbClr val="C00000"/>
            </a:solidFill>
            <a:round/>
            <a:headEnd/>
            <a:tailEnd type="arrow" w="med" len="med"/>
          </a:ln>
        </p:spPr>
      </p:cxnSp>
    </p:spTree>
    <p:extLst>
      <p:ext uri="{BB962C8B-B14F-4D97-AF65-F5344CB8AC3E}">
        <p14:creationId xmlns:p14="http://schemas.microsoft.com/office/powerpoint/2010/main" val="25038901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灯片编号占位符 6"/>
          <p:cNvSpPr>
            <a:spLocks noGrp="1"/>
          </p:cNvSpPr>
          <p:nvPr>
            <p:ph type="sldNum" sz="quarter" idx="10"/>
          </p:nvPr>
        </p:nvSpPr>
        <p:spPr>
          <a:noFill/>
        </p:spPr>
        <p:txBody>
          <a:bodyPr/>
          <a:lstStyle/>
          <a:p>
            <a:fld id="{870D0F30-5139-43FF-8B6B-9B88C8979BF8}" type="slidenum">
              <a:rPr lang="en-US" altLang="zh-CN" smtClean="0"/>
              <a:pPr/>
              <a:t>3</a:t>
            </a:fld>
            <a:endParaRPr lang="en-US" altLang="zh-CN" smtClean="0"/>
          </a:p>
        </p:txBody>
      </p:sp>
      <p:sp>
        <p:nvSpPr>
          <p:cNvPr id="8" name="Rectangle 2"/>
          <p:cNvSpPr txBox="1">
            <a:spLocks noChangeArrowheads="1"/>
          </p:cNvSpPr>
          <p:nvPr/>
        </p:nvSpPr>
        <p:spPr bwMode="auto">
          <a:xfrm>
            <a:off x="274638" y="46038"/>
            <a:ext cx="8686800" cy="639762"/>
          </a:xfrm>
          <a:prstGeom prst="rect">
            <a:avLst/>
          </a:prstGeom>
          <a:noFill/>
          <a:ln w="9525">
            <a:noFill/>
            <a:miter lim="800000"/>
            <a:headEnd/>
            <a:tailEnd/>
          </a:ln>
        </p:spPr>
        <p:txBody>
          <a:bodyPr/>
          <a:lstStyle/>
          <a:p>
            <a:pPr>
              <a:defRPr/>
            </a:pPr>
            <a:r>
              <a:rPr lang="en-US" altLang="zh-CN" sz="3000" kern="0" dirty="0">
                <a:solidFill>
                  <a:schemeClr val="accent1"/>
                </a:solidFill>
                <a:latin typeface="+mj-lt"/>
                <a:ea typeface="宋体" pitchFamily="2" charset="-122"/>
                <a:cs typeface="+mj-cs"/>
              </a:rPr>
              <a:t>Entity clustering and NIL entity clustering</a:t>
            </a:r>
          </a:p>
        </p:txBody>
      </p:sp>
      <p:sp>
        <p:nvSpPr>
          <p:cNvPr id="9" name="内容占位符 2"/>
          <p:cNvSpPr txBox="1">
            <a:spLocks/>
          </p:cNvSpPr>
          <p:nvPr/>
        </p:nvSpPr>
        <p:spPr bwMode="auto">
          <a:xfrm>
            <a:off x="182563" y="501650"/>
            <a:ext cx="8686800" cy="5030788"/>
          </a:xfrm>
          <a:prstGeom prst="rect">
            <a:avLst/>
          </a:prstGeom>
          <a:noFill/>
          <a:ln w="9525">
            <a:noFill/>
            <a:miter lim="800000"/>
            <a:headEnd/>
            <a:tailEnd/>
          </a:ln>
        </p:spPr>
        <p:txBody>
          <a:bodyPr/>
          <a:lstStyle/>
          <a:p>
            <a:pPr marL="173038" indent="-173038">
              <a:spcBef>
                <a:spcPts val="500"/>
              </a:spcBef>
              <a:buClr>
                <a:srgbClr val="00B050"/>
              </a:buClr>
              <a:buFont typeface="Wingdings" pitchFamily="2" charset="2"/>
              <a:buChar char="§"/>
              <a:defRPr/>
            </a:pPr>
            <a:r>
              <a:rPr lang="en-US" altLang="zh-CN" kern="0" dirty="0">
                <a:solidFill>
                  <a:srgbClr val="00B050"/>
                </a:solidFill>
                <a:latin typeface="+mn-lt"/>
                <a:ea typeface="宋体" pitchFamily="2" charset="-122"/>
              </a:rPr>
              <a:t>Instance:</a:t>
            </a:r>
            <a:r>
              <a:rPr lang="en-US" altLang="zh-CN" kern="0" dirty="0">
                <a:solidFill>
                  <a:schemeClr val="tx1"/>
                </a:solidFill>
                <a:latin typeface="+mn-lt"/>
                <a:ea typeface="宋体" pitchFamily="2" charset="-122"/>
              </a:rPr>
              <a:t> a query consisting of a name and its associated doc id</a:t>
            </a:r>
          </a:p>
          <a:p>
            <a:pPr marL="173038" indent="-173038">
              <a:spcBef>
                <a:spcPts val="500"/>
              </a:spcBef>
              <a:buClr>
                <a:srgbClr val="00B050"/>
              </a:buClr>
              <a:buFont typeface="Wingdings" pitchFamily="2" charset="2"/>
              <a:buChar char="§"/>
              <a:defRPr/>
            </a:pPr>
            <a:r>
              <a:rPr lang="en-US" altLang="zh-CN" kern="0" dirty="0">
                <a:solidFill>
                  <a:srgbClr val="00B050"/>
                </a:solidFill>
                <a:latin typeface="+mn-lt"/>
                <a:ea typeface="宋体" pitchFamily="2" charset="-122"/>
              </a:rPr>
              <a:t>Entity clustering: </a:t>
            </a:r>
            <a:r>
              <a:rPr lang="en-US" altLang="zh-CN" kern="0" dirty="0">
                <a:solidFill>
                  <a:schemeClr val="tx1"/>
                </a:solidFill>
                <a:latin typeface="+mn-lt"/>
                <a:ea typeface="宋体" pitchFamily="2" charset="-122"/>
              </a:rPr>
              <a:t>group a set of instances into clusters such that each cluster indicates an unambiguous entity</a:t>
            </a:r>
          </a:p>
          <a:p>
            <a:pPr marL="800100" lvl="1" indent="-342900">
              <a:spcBef>
                <a:spcPts val="500"/>
              </a:spcBef>
              <a:buClr>
                <a:srgbClr val="00B050"/>
              </a:buClr>
              <a:buFont typeface="Arial" pitchFamily="34" charset="0"/>
              <a:buChar char="•"/>
              <a:defRPr/>
            </a:pPr>
            <a:r>
              <a:rPr lang="en-US" altLang="zh-CN" kern="0" dirty="0">
                <a:solidFill>
                  <a:schemeClr val="tx1"/>
                </a:solidFill>
                <a:latin typeface="+mn-lt"/>
                <a:ea typeface="宋体" pitchFamily="2" charset="-122"/>
              </a:rPr>
              <a:t>Name variation: same entity using different name strings</a:t>
            </a:r>
          </a:p>
          <a:p>
            <a:pPr marL="800100" lvl="1" indent="-342900">
              <a:spcBef>
                <a:spcPts val="500"/>
              </a:spcBef>
              <a:buClr>
                <a:srgbClr val="00B050"/>
              </a:buClr>
              <a:buFont typeface="Arial" pitchFamily="34" charset="0"/>
              <a:buChar char="•"/>
              <a:defRPr/>
            </a:pPr>
            <a:r>
              <a:rPr lang="en-US" altLang="zh-CN" kern="0" dirty="0">
                <a:solidFill>
                  <a:schemeClr val="tx1"/>
                </a:solidFill>
                <a:latin typeface="+mn-lt"/>
                <a:ea typeface="宋体" pitchFamily="2" charset="-122"/>
              </a:rPr>
              <a:t>Name disambiguation: different entities using the same name</a:t>
            </a:r>
          </a:p>
          <a:p>
            <a:pPr marL="173038" indent="-173038">
              <a:spcBef>
                <a:spcPts val="500"/>
              </a:spcBef>
              <a:buClr>
                <a:srgbClr val="00B050"/>
              </a:buClr>
              <a:buFont typeface="Wingdings" pitchFamily="2" charset="2"/>
              <a:buChar char="§"/>
              <a:defRPr/>
            </a:pPr>
            <a:r>
              <a:rPr lang="en-US" altLang="zh-CN" kern="0" dirty="0">
                <a:solidFill>
                  <a:schemeClr val="tx1"/>
                </a:solidFill>
                <a:latin typeface="+mn-lt"/>
                <a:ea typeface="宋体" pitchFamily="2" charset="-122"/>
              </a:rPr>
              <a:t>View entity linking as a entity clustering problem</a:t>
            </a:r>
          </a:p>
          <a:p>
            <a:pPr marL="800100" lvl="1" indent="-342900">
              <a:spcBef>
                <a:spcPts val="500"/>
              </a:spcBef>
              <a:buClr>
                <a:srgbClr val="00B050"/>
              </a:buClr>
              <a:buFont typeface="Arial" pitchFamily="34" charset="0"/>
              <a:buChar char="•"/>
              <a:defRPr/>
            </a:pPr>
            <a:r>
              <a:rPr lang="en-US" altLang="zh-CN" kern="0" dirty="0">
                <a:solidFill>
                  <a:schemeClr val="tx1"/>
                </a:solidFill>
                <a:ea typeface="宋体" pitchFamily="2" charset="-122"/>
              </a:rPr>
              <a:t>Clustering KB queries:</a:t>
            </a:r>
          </a:p>
          <a:p>
            <a:pPr lvl="1">
              <a:spcBef>
                <a:spcPts val="500"/>
              </a:spcBef>
              <a:buClr>
                <a:srgbClr val="00B050"/>
              </a:buClr>
              <a:defRPr/>
            </a:pPr>
            <a:r>
              <a:rPr lang="en-US" altLang="zh-CN" kern="0" dirty="0">
                <a:solidFill>
                  <a:schemeClr val="tx1"/>
                </a:solidFill>
                <a:ea typeface="宋体" pitchFamily="2" charset="-122"/>
              </a:rPr>
              <a:t>use KB id as cluster label</a:t>
            </a:r>
          </a:p>
          <a:p>
            <a:pPr marL="800100" lvl="1" indent="-342900">
              <a:spcBef>
                <a:spcPts val="500"/>
              </a:spcBef>
              <a:buClr>
                <a:srgbClr val="00B050"/>
              </a:buClr>
              <a:buFont typeface="Arial" pitchFamily="34" charset="0"/>
              <a:buChar char="•"/>
              <a:defRPr/>
            </a:pPr>
            <a:r>
              <a:rPr lang="en-US" altLang="zh-CN" kern="0" dirty="0">
                <a:solidFill>
                  <a:schemeClr val="tx1"/>
                </a:solidFill>
                <a:ea typeface="宋体" pitchFamily="2" charset="-122"/>
              </a:rPr>
              <a:t>Clustering NIL queries: </a:t>
            </a:r>
          </a:p>
          <a:p>
            <a:pPr lvl="1">
              <a:spcBef>
                <a:spcPts val="500"/>
              </a:spcBef>
              <a:buClr>
                <a:srgbClr val="00B050"/>
              </a:buClr>
              <a:defRPr/>
            </a:pPr>
            <a:r>
              <a:rPr lang="en-US" altLang="zh-CN" kern="0" dirty="0">
                <a:solidFill>
                  <a:schemeClr val="tx1"/>
                </a:solidFill>
                <a:ea typeface="宋体" pitchFamily="2" charset="-122"/>
              </a:rPr>
              <a:t>use self-defined label, 1,2,…</a:t>
            </a:r>
            <a:endParaRPr lang="en-US" altLang="zh-CN" kern="0" dirty="0">
              <a:solidFill>
                <a:schemeClr val="tx1"/>
              </a:solidFill>
              <a:latin typeface="+mn-lt"/>
              <a:ea typeface="宋体" pitchFamily="2" charset="-122"/>
            </a:endParaRPr>
          </a:p>
          <a:p>
            <a:pPr marL="173038" indent="-173038">
              <a:spcBef>
                <a:spcPts val="500"/>
              </a:spcBef>
              <a:buClr>
                <a:srgbClr val="00B050"/>
              </a:buClr>
              <a:buFont typeface="Wingdings" pitchFamily="2" charset="2"/>
              <a:buChar char="§"/>
              <a:defRPr/>
            </a:pPr>
            <a:r>
              <a:rPr lang="en-US" altLang="zh-CN" kern="0" dirty="0">
                <a:solidFill>
                  <a:schemeClr val="tx1"/>
                </a:solidFill>
                <a:ea typeface="宋体" pitchFamily="2" charset="-122"/>
              </a:rPr>
              <a:t>Traditional approaches:</a:t>
            </a:r>
          </a:p>
          <a:p>
            <a:pPr marL="800100" lvl="1" indent="-342900">
              <a:spcBef>
                <a:spcPts val="500"/>
              </a:spcBef>
              <a:buClr>
                <a:srgbClr val="00B050"/>
              </a:buClr>
              <a:buFont typeface="Arial" pitchFamily="34" charset="0"/>
              <a:buChar char="•"/>
              <a:defRPr/>
            </a:pPr>
            <a:r>
              <a:rPr lang="en-US" altLang="zh-CN" kern="0" dirty="0">
                <a:solidFill>
                  <a:schemeClr val="tx1"/>
                </a:solidFill>
                <a:ea typeface="宋体" pitchFamily="2" charset="-122"/>
              </a:rPr>
              <a:t>Cluster on data directly</a:t>
            </a:r>
          </a:p>
          <a:p>
            <a:pPr marL="800100" lvl="1" indent="-342900">
              <a:spcBef>
                <a:spcPts val="500"/>
              </a:spcBef>
              <a:buClr>
                <a:srgbClr val="00B050"/>
              </a:buClr>
              <a:buFont typeface="Arial" pitchFamily="34" charset="0"/>
              <a:buChar char="•"/>
              <a:defRPr/>
            </a:pPr>
            <a:r>
              <a:rPr lang="en-US" altLang="zh-CN" kern="0" dirty="0">
                <a:solidFill>
                  <a:schemeClr val="tx1"/>
                </a:solidFill>
                <a:ea typeface="宋体" pitchFamily="2" charset="-122"/>
              </a:rPr>
              <a:t>Use one clustering algorithm</a:t>
            </a:r>
          </a:p>
          <a:p>
            <a:pPr marL="173038" indent="-173038">
              <a:spcBef>
                <a:spcPts val="500"/>
              </a:spcBef>
              <a:buClr>
                <a:srgbClr val="00B050"/>
              </a:buClr>
              <a:buFont typeface="Wingdings" pitchFamily="2" charset="2"/>
              <a:buChar char="§"/>
              <a:defRPr/>
            </a:pPr>
            <a:r>
              <a:rPr lang="en-US" altLang="zh-CN" kern="0" dirty="0">
                <a:solidFill>
                  <a:schemeClr val="tx1"/>
                </a:solidFill>
                <a:ea typeface="宋体" pitchFamily="2" charset="-122"/>
              </a:rPr>
              <a:t>Our approaches:</a:t>
            </a:r>
          </a:p>
          <a:p>
            <a:pPr marL="800100" lvl="1" indent="-342900">
              <a:spcBef>
                <a:spcPts val="500"/>
              </a:spcBef>
              <a:buClr>
                <a:srgbClr val="00B050"/>
              </a:buClr>
              <a:buFont typeface="Arial" pitchFamily="34" charset="0"/>
              <a:buChar char="•"/>
              <a:defRPr/>
            </a:pPr>
            <a:r>
              <a:rPr lang="en-US" altLang="zh-CN" kern="0" dirty="0">
                <a:solidFill>
                  <a:schemeClr val="tx1"/>
                </a:solidFill>
                <a:ea typeface="宋体" pitchFamily="2" charset="-122"/>
              </a:rPr>
              <a:t>Cluster on “extra” data</a:t>
            </a:r>
          </a:p>
          <a:p>
            <a:pPr marL="800100" lvl="1" indent="-342900">
              <a:spcBef>
                <a:spcPts val="500"/>
              </a:spcBef>
              <a:buClr>
                <a:srgbClr val="00B050"/>
              </a:buClr>
              <a:buFont typeface="Arial" pitchFamily="34" charset="0"/>
              <a:buChar char="•"/>
              <a:defRPr/>
            </a:pPr>
            <a:r>
              <a:rPr lang="en-US" altLang="zh-CN" kern="0" dirty="0">
                <a:solidFill>
                  <a:schemeClr val="tx1"/>
                </a:solidFill>
                <a:ea typeface="宋体" pitchFamily="2" charset="-122"/>
              </a:rPr>
              <a:t> Integrate multiple clustering algorithms</a:t>
            </a:r>
          </a:p>
          <a:p>
            <a:pPr lvl="1">
              <a:spcBef>
                <a:spcPts val="500"/>
              </a:spcBef>
              <a:buClr>
                <a:srgbClr val="00B050"/>
              </a:buClr>
              <a:defRPr/>
            </a:pPr>
            <a:endParaRPr lang="en-US" altLang="zh-CN" kern="0" dirty="0">
              <a:solidFill>
                <a:schemeClr val="tx1"/>
              </a:solidFill>
              <a:ea typeface="宋体" pitchFamily="2" charset="-122"/>
            </a:endParaRPr>
          </a:p>
          <a:p>
            <a:pPr lvl="1">
              <a:spcBef>
                <a:spcPts val="500"/>
              </a:spcBef>
              <a:buClr>
                <a:srgbClr val="00B050"/>
              </a:buClr>
              <a:defRPr/>
            </a:pPr>
            <a:endParaRPr lang="en-US" altLang="zh-CN" kern="0" dirty="0">
              <a:solidFill>
                <a:schemeClr val="tx1"/>
              </a:solidFill>
              <a:ea typeface="宋体" pitchFamily="2" charset="-122"/>
            </a:endParaRPr>
          </a:p>
          <a:p>
            <a:pPr marL="342900" indent="-342900">
              <a:spcBef>
                <a:spcPts val="500"/>
              </a:spcBef>
              <a:buClr>
                <a:srgbClr val="00B050"/>
              </a:buClr>
              <a:buFont typeface="Arial" pitchFamily="34" charset="0"/>
              <a:buChar char="•"/>
              <a:defRPr/>
            </a:pPr>
            <a:endParaRPr lang="en-US" altLang="zh-CN" kern="0" dirty="0">
              <a:solidFill>
                <a:srgbClr val="00B050"/>
              </a:solidFill>
              <a:ea typeface="宋体" pitchFamily="2" charset="-122"/>
            </a:endParaRPr>
          </a:p>
          <a:p>
            <a:pPr marL="173038" indent="-173038">
              <a:spcBef>
                <a:spcPts val="500"/>
              </a:spcBef>
              <a:buClr>
                <a:srgbClr val="00B050"/>
              </a:buClr>
              <a:buFont typeface="Wingdings" pitchFamily="2" charset="2"/>
              <a:buChar char="§"/>
              <a:defRPr/>
            </a:pPr>
            <a:endParaRPr lang="en-US" altLang="zh-CN" kern="0" dirty="0">
              <a:solidFill>
                <a:schemeClr val="tx1"/>
              </a:solidFill>
              <a:latin typeface="+mn-lt"/>
              <a:ea typeface="宋体" pitchFamily="2" charset="-122"/>
            </a:endParaRPr>
          </a:p>
          <a:p>
            <a:pPr marL="173038" indent="-173038">
              <a:spcBef>
                <a:spcPct val="50000"/>
              </a:spcBef>
              <a:buClr>
                <a:schemeClr val="tx1"/>
              </a:buClr>
              <a:buFont typeface="Wingdings" pitchFamily="2" charset="2"/>
              <a:buNone/>
              <a:defRPr/>
            </a:pPr>
            <a:endParaRPr lang="en-US" altLang="zh-CN" sz="3000" kern="0" dirty="0">
              <a:solidFill>
                <a:schemeClr val="tx1"/>
              </a:solidFill>
              <a:latin typeface="+mn-lt"/>
              <a:ea typeface="宋体" pitchFamily="2" charset="-122"/>
            </a:endParaRPr>
          </a:p>
        </p:txBody>
      </p:sp>
      <p:pic>
        <p:nvPicPr>
          <p:cNvPr id="19460" name="Picture 2"/>
          <p:cNvPicPr>
            <a:picLocks noChangeAspect="1" noChangeArrowheads="1"/>
          </p:cNvPicPr>
          <p:nvPr/>
        </p:nvPicPr>
        <p:blipFill>
          <a:blip r:embed="rId3"/>
          <a:srcRect/>
          <a:stretch>
            <a:fillRect/>
          </a:stretch>
        </p:blipFill>
        <p:spPr bwMode="auto">
          <a:xfrm>
            <a:off x="4673600" y="2879725"/>
            <a:ext cx="4470400" cy="3116263"/>
          </a:xfrm>
          <a:prstGeom prst="rect">
            <a:avLst/>
          </a:prstGeom>
          <a:noFill/>
          <a:ln w="9525">
            <a:noFill/>
            <a:miter lim="800000"/>
            <a:headEnd/>
            <a:tailEnd/>
          </a:ln>
        </p:spPr>
      </p:pic>
      <p:sp>
        <p:nvSpPr>
          <p:cNvPr id="19461" name="右箭头 31"/>
          <p:cNvSpPr>
            <a:spLocks noChangeArrowheads="1"/>
          </p:cNvSpPr>
          <p:nvPr/>
        </p:nvSpPr>
        <p:spPr bwMode="auto">
          <a:xfrm>
            <a:off x="4114800" y="6096000"/>
            <a:ext cx="558800" cy="350838"/>
          </a:xfrm>
          <a:prstGeom prst="rightArrow">
            <a:avLst>
              <a:gd name="adj1" fmla="val 50000"/>
              <a:gd name="adj2" fmla="val 50010"/>
            </a:avLst>
          </a:prstGeom>
          <a:noFill/>
          <a:ln w="9525" algn="ctr">
            <a:solidFill>
              <a:srgbClr val="EC566F"/>
            </a:solidFill>
            <a:round/>
            <a:headEnd/>
            <a:tailEnd/>
          </a:ln>
        </p:spPr>
        <p:txBody>
          <a:bodyPr/>
          <a:lstStyle/>
          <a:p>
            <a:pPr>
              <a:lnSpc>
                <a:spcPct val="90000"/>
              </a:lnSpc>
            </a:pPr>
            <a:endParaRPr lang="zh-CN" altLang="en-US">
              <a:ea typeface="宋体" pitchFamily="2" charset="-122"/>
            </a:endParaRPr>
          </a:p>
        </p:txBody>
      </p:sp>
      <p:sp>
        <p:nvSpPr>
          <p:cNvPr id="19462" name="TextBox 32"/>
          <p:cNvSpPr txBox="1">
            <a:spLocks noChangeArrowheads="1"/>
          </p:cNvSpPr>
          <p:nvPr/>
        </p:nvSpPr>
        <p:spPr bwMode="auto">
          <a:xfrm>
            <a:off x="4772025" y="6076950"/>
            <a:ext cx="3149600" cy="307975"/>
          </a:xfrm>
          <a:prstGeom prst="rect">
            <a:avLst/>
          </a:prstGeom>
          <a:noFill/>
          <a:ln w="9525">
            <a:noFill/>
            <a:miter lim="800000"/>
            <a:headEnd/>
            <a:tailEnd/>
          </a:ln>
        </p:spPr>
        <p:txBody>
          <a:bodyPr wrap="none">
            <a:spAutoFit/>
          </a:bodyPr>
          <a:lstStyle/>
          <a:p>
            <a:r>
              <a:rPr lang="en-US" altLang="zh-CN" sz="1400">
                <a:solidFill>
                  <a:schemeClr val="tx1"/>
                </a:solidFill>
                <a:ea typeface="宋体" pitchFamily="2" charset="-122"/>
              </a:rPr>
              <a:t>Instance level collaborative clustering</a:t>
            </a:r>
            <a:endParaRPr lang="zh-CN" altLang="en-US" sz="1400">
              <a:solidFill>
                <a:schemeClr val="tx1"/>
              </a:solidFill>
              <a:ea typeface="宋体" pitchFamily="2" charset="-122"/>
            </a:endParaRPr>
          </a:p>
        </p:txBody>
      </p:sp>
      <p:sp>
        <p:nvSpPr>
          <p:cNvPr id="19463" name="TextBox 126"/>
          <p:cNvSpPr txBox="1">
            <a:spLocks noChangeArrowheads="1"/>
          </p:cNvSpPr>
          <p:nvPr/>
        </p:nvSpPr>
        <p:spPr bwMode="auto">
          <a:xfrm>
            <a:off x="6035675" y="6503988"/>
            <a:ext cx="3198813" cy="307975"/>
          </a:xfrm>
          <a:prstGeom prst="rect">
            <a:avLst/>
          </a:prstGeom>
          <a:noFill/>
          <a:ln w="9525">
            <a:noFill/>
            <a:miter lim="800000"/>
            <a:headEnd/>
            <a:tailEnd/>
          </a:ln>
        </p:spPr>
        <p:txBody>
          <a:bodyPr wrap="none">
            <a:spAutoFit/>
          </a:bodyPr>
          <a:lstStyle/>
          <a:p>
            <a:r>
              <a:rPr lang="en-US" altLang="zh-CN" sz="1400">
                <a:solidFill>
                  <a:schemeClr val="tx1"/>
                </a:solidFill>
                <a:ea typeface="宋体" pitchFamily="2" charset="-122"/>
              </a:rPr>
              <a:t>Clusterer level collaborative clustering</a:t>
            </a:r>
            <a:endParaRPr lang="zh-CN" altLang="en-US" sz="1400">
              <a:solidFill>
                <a:schemeClr val="tx1"/>
              </a:solidFill>
              <a:ea typeface="宋体" pitchFamily="2" charset="-122"/>
            </a:endParaRPr>
          </a:p>
        </p:txBody>
      </p:sp>
      <p:sp>
        <p:nvSpPr>
          <p:cNvPr id="19464" name="右箭头 127"/>
          <p:cNvSpPr>
            <a:spLocks noChangeArrowheads="1"/>
          </p:cNvSpPr>
          <p:nvPr/>
        </p:nvSpPr>
        <p:spPr bwMode="auto">
          <a:xfrm>
            <a:off x="5934075" y="6354763"/>
            <a:ext cx="279400" cy="350837"/>
          </a:xfrm>
          <a:prstGeom prst="rightArrow">
            <a:avLst>
              <a:gd name="adj1" fmla="val 50000"/>
              <a:gd name="adj2" fmla="val 50000"/>
            </a:avLst>
          </a:prstGeom>
          <a:noFill/>
          <a:ln w="9525" algn="ctr">
            <a:solidFill>
              <a:srgbClr val="EC566F"/>
            </a:solidFill>
            <a:round/>
            <a:headEnd/>
            <a:tailEnd/>
          </a:ln>
        </p:spPr>
        <p:txBody>
          <a:bodyPr/>
          <a:lstStyle/>
          <a:p>
            <a:pPr>
              <a:lnSpc>
                <a:spcPct val="90000"/>
              </a:lnSpc>
            </a:pPr>
            <a:endParaRPr lang="zh-CN" altLang="en-US">
              <a:ea typeface="宋体" pitchFamily="2"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内容占位符 2"/>
          <p:cNvSpPr>
            <a:spLocks noGrp="1"/>
          </p:cNvSpPr>
          <p:nvPr>
            <p:ph idx="1"/>
          </p:nvPr>
        </p:nvSpPr>
        <p:spPr>
          <a:xfrm>
            <a:off x="365125" y="1417638"/>
            <a:ext cx="8686800" cy="4479925"/>
          </a:xfrm>
        </p:spPr>
        <p:txBody>
          <a:bodyPr/>
          <a:lstStyle/>
          <a:p>
            <a:pPr eaLnBrk="1" hangingPunct="1">
              <a:buFont typeface="Wingdings" pitchFamily="2" charset="2"/>
              <a:buNone/>
            </a:pPr>
            <a:r>
              <a:rPr lang="en-US" altLang="zh-CN" sz="2600" smtClean="0">
                <a:ea typeface="宋体" pitchFamily="2" charset="-122"/>
              </a:rPr>
              <a:t>Instance collaborators help recover clustering structure</a:t>
            </a:r>
          </a:p>
          <a:p>
            <a:pPr eaLnBrk="1" hangingPunct="1"/>
            <a:endParaRPr lang="en-US" altLang="zh-CN" sz="3000" smtClean="0">
              <a:ea typeface="宋体" pitchFamily="2" charset="-122"/>
            </a:endParaRPr>
          </a:p>
          <a:p>
            <a:pPr eaLnBrk="1" hangingPunct="1">
              <a:buFont typeface="Wingdings" pitchFamily="2" charset="2"/>
              <a:buNone/>
            </a:pPr>
            <a:endParaRPr lang="en-US" altLang="zh-CN" sz="3000" smtClean="0">
              <a:ea typeface="宋体" pitchFamily="2" charset="-122"/>
            </a:endParaRPr>
          </a:p>
        </p:txBody>
      </p:sp>
      <p:sp>
        <p:nvSpPr>
          <p:cNvPr id="21506" name="灯片编号占位符 6"/>
          <p:cNvSpPr>
            <a:spLocks noGrp="1"/>
          </p:cNvSpPr>
          <p:nvPr>
            <p:ph type="sldNum" sz="quarter" idx="10"/>
          </p:nvPr>
        </p:nvSpPr>
        <p:spPr>
          <a:noFill/>
        </p:spPr>
        <p:txBody>
          <a:bodyPr/>
          <a:lstStyle/>
          <a:p>
            <a:fld id="{E7F3C53B-7767-42CB-AC57-8887E8602A3E}" type="slidenum">
              <a:rPr lang="en-US" altLang="zh-CN" smtClean="0"/>
              <a:pPr/>
              <a:t>4</a:t>
            </a:fld>
            <a:endParaRPr lang="en-US" altLang="zh-CN" smtClean="0"/>
          </a:p>
        </p:txBody>
      </p:sp>
      <p:sp>
        <p:nvSpPr>
          <p:cNvPr id="8" name="Rectangle 2"/>
          <p:cNvSpPr txBox="1">
            <a:spLocks noChangeArrowheads="1"/>
          </p:cNvSpPr>
          <p:nvPr/>
        </p:nvSpPr>
        <p:spPr bwMode="auto">
          <a:xfrm>
            <a:off x="274638" y="46038"/>
            <a:ext cx="8686800" cy="639762"/>
          </a:xfrm>
          <a:prstGeom prst="rect">
            <a:avLst/>
          </a:prstGeom>
          <a:noFill/>
          <a:ln w="9525">
            <a:noFill/>
            <a:miter lim="800000"/>
            <a:headEnd/>
            <a:tailEnd/>
          </a:ln>
        </p:spPr>
        <p:txBody>
          <a:bodyPr/>
          <a:lstStyle/>
          <a:p>
            <a:pPr>
              <a:defRPr/>
            </a:pPr>
            <a:r>
              <a:rPr lang="en-US" altLang="zh-CN" sz="3000" kern="0" dirty="0">
                <a:solidFill>
                  <a:schemeClr val="accent1"/>
                </a:solidFill>
                <a:latin typeface="+mj-lt"/>
                <a:ea typeface="宋体" pitchFamily="2" charset="-122"/>
                <a:cs typeface="+mj-cs"/>
              </a:rPr>
              <a:t>Micro collaborative clustering (</a:t>
            </a:r>
            <a:r>
              <a:rPr lang="en-US" altLang="zh-CN" sz="3000" kern="0" dirty="0" err="1">
                <a:solidFill>
                  <a:schemeClr val="accent1"/>
                </a:solidFill>
                <a:latin typeface="+mj-lt"/>
                <a:ea typeface="宋体" pitchFamily="2" charset="-122"/>
                <a:cs typeface="+mj-cs"/>
              </a:rPr>
              <a:t>MiCC</a:t>
            </a:r>
            <a:r>
              <a:rPr lang="en-US" altLang="zh-CN" sz="3000" kern="0" dirty="0">
                <a:solidFill>
                  <a:schemeClr val="accent1"/>
                </a:solidFill>
                <a:latin typeface="+mj-lt"/>
                <a:ea typeface="宋体" pitchFamily="2" charset="-122"/>
                <a:cs typeface="+mj-cs"/>
              </a:rPr>
              <a:t>)</a:t>
            </a:r>
          </a:p>
        </p:txBody>
      </p:sp>
      <p:sp>
        <p:nvSpPr>
          <p:cNvPr id="9" name="内容占位符 2"/>
          <p:cNvSpPr txBox="1">
            <a:spLocks/>
          </p:cNvSpPr>
          <p:nvPr/>
        </p:nvSpPr>
        <p:spPr bwMode="auto">
          <a:xfrm>
            <a:off x="182563" y="593725"/>
            <a:ext cx="8686800" cy="503238"/>
          </a:xfrm>
          <a:prstGeom prst="rect">
            <a:avLst/>
          </a:prstGeom>
          <a:noFill/>
          <a:ln w="9525">
            <a:noFill/>
            <a:miter lim="800000"/>
            <a:headEnd/>
            <a:tailEnd/>
          </a:ln>
        </p:spPr>
        <p:txBody>
          <a:bodyPr/>
          <a:lstStyle/>
          <a:p>
            <a:pPr marL="173038" indent="-173038">
              <a:spcBef>
                <a:spcPct val="50000"/>
              </a:spcBef>
              <a:buClr>
                <a:srgbClr val="00B050"/>
              </a:buClr>
              <a:buFont typeface="Wingdings" pitchFamily="2" charset="2"/>
              <a:buNone/>
              <a:defRPr/>
            </a:pPr>
            <a:r>
              <a:rPr lang="en-US" altLang="zh-CN" sz="2600" kern="0" dirty="0" err="1">
                <a:solidFill>
                  <a:srgbClr val="00B050"/>
                </a:solidFill>
                <a:ea typeface="宋体" pitchFamily="2" charset="-122"/>
              </a:rPr>
              <a:t>MiCC</a:t>
            </a:r>
            <a:r>
              <a:rPr lang="en-US" altLang="zh-CN" sz="2600" kern="0" dirty="0">
                <a:solidFill>
                  <a:srgbClr val="00B050"/>
                </a:solidFill>
                <a:ea typeface="宋体" pitchFamily="2" charset="-122"/>
              </a:rPr>
              <a:t>  = </a:t>
            </a:r>
            <a:r>
              <a:rPr lang="en-US" altLang="zh-CN" sz="2600" kern="0" dirty="0">
                <a:solidFill>
                  <a:srgbClr val="00B050"/>
                </a:solidFill>
                <a:latin typeface="+mn-lt"/>
                <a:ea typeface="宋体" pitchFamily="2" charset="-122"/>
              </a:rPr>
              <a:t>Instance level collaborative clustering</a:t>
            </a:r>
          </a:p>
          <a:p>
            <a:pPr marL="173038" indent="-173038">
              <a:spcBef>
                <a:spcPts val="500"/>
              </a:spcBef>
              <a:buClr>
                <a:srgbClr val="00B050"/>
              </a:buClr>
              <a:buFont typeface="Wingdings" pitchFamily="2" charset="2"/>
              <a:buChar char="§"/>
              <a:defRPr/>
            </a:pPr>
            <a:r>
              <a:rPr lang="en-US" altLang="zh-CN" sz="2600" kern="0" dirty="0">
                <a:solidFill>
                  <a:srgbClr val="00B050"/>
                </a:solidFill>
                <a:latin typeface="+mn-lt"/>
                <a:ea typeface="宋体" pitchFamily="2" charset="-122"/>
              </a:rPr>
              <a:t>Motivations</a:t>
            </a:r>
            <a:endParaRPr lang="en-US" altLang="zh-CN" kern="0" dirty="0">
              <a:solidFill>
                <a:schemeClr val="tx1"/>
              </a:solidFill>
              <a:latin typeface="+mn-lt"/>
              <a:ea typeface="宋体" pitchFamily="2" charset="-122"/>
            </a:endParaRPr>
          </a:p>
          <a:p>
            <a:pPr marL="173038" indent="-173038">
              <a:spcBef>
                <a:spcPts val="500"/>
              </a:spcBef>
              <a:buClr>
                <a:srgbClr val="00B050"/>
              </a:buClr>
              <a:defRPr/>
            </a:pPr>
            <a:endParaRPr lang="en-US" altLang="zh-CN" sz="2600" kern="0" dirty="0">
              <a:solidFill>
                <a:srgbClr val="00B050"/>
              </a:solidFill>
              <a:latin typeface="+mn-lt"/>
              <a:ea typeface="宋体" pitchFamily="2" charset="-122"/>
            </a:endParaRPr>
          </a:p>
          <a:p>
            <a:pPr marL="173038" indent="-173038">
              <a:spcBef>
                <a:spcPct val="50000"/>
              </a:spcBef>
              <a:buClr>
                <a:schemeClr val="tx1"/>
              </a:buClr>
              <a:buFont typeface="Wingdings" pitchFamily="2" charset="2"/>
              <a:buNone/>
              <a:defRPr/>
            </a:pPr>
            <a:endParaRPr lang="en-US" altLang="zh-CN" sz="3000" kern="0" dirty="0">
              <a:solidFill>
                <a:schemeClr val="tx1"/>
              </a:solidFill>
              <a:latin typeface="+mn-lt"/>
              <a:ea typeface="宋体" pitchFamily="2" charset="-122"/>
            </a:endParaRPr>
          </a:p>
        </p:txBody>
      </p:sp>
      <p:grpSp>
        <p:nvGrpSpPr>
          <p:cNvPr id="2" name="组合 27"/>
          <p:cNvGrpSpPr>
            <a:grpSpLocks/>
          </p:cNvGrpSpPr>
          <p:nvPr/>
        </p:nvGrpSpPr>
        <p:grpSpPr bwMode="auto">
          <a:xfrm>
            <a:off x="2994025" y="2492375"/>
            <a:ext cx="4046538" cy="958850"/>
            <a:chOff x="2993550" y="2492395"/>
            <a:chExt cx="4047303" cy="958820"/>
          </a:xfrm>
        </p:grpSpPr>
        <p:sp>
          <p:nvSpPr>
            <p:cNvPr id="21555" name="椭圆 31"/>
            <p:cNvSpPr>
              <a:spLocks noChangeArrowheads="1"/>
            </p:cNvSpPr>
            <p:nvPr/>
          </p:nvSpPr>
          <p:spPr bwMode="auto">
            <a:xfrm>
              <a:off x="3749049" y="2606049"/>
              <a:ext cx="206865" cy="205093"/>
            </a:xfrm>
            <a:prstGeom prst="ellipse">
              <a:avLst/>
            </a:prstGeom>
            <a:noFill/>
            <a:ln w="9525" algn="ctr">
              <a:solidFill>
                <a:srgbClr val="0070C0"/>
              </a:solidFill>
              <a:round/>
              <a:headEnd/>
              <a:tailEnd/>
            </a:ln>
          </p:spPr>
          <p:txBody>
            <a:bodyPr/>
            <a:lstStyle/>
            <a:p>
              <a:pPr marL="341313" indent="-341313"/>
              <a:endParaRPr lang="zh-CN" altLang="en-US" sz="2500">
                <a:ea typeface="宋体" pitchFamily="2" charset="-122"/>
              </a:endParaRPr>
            </a:p>
          </p:txBody>
        </p:sp>
        <p:sp>
          <p:nvSpPr>
            <p:cNvPr id="21556" name="椭圆 31"/>
            <p:cNvSpPr>
              <a:spLocks noChangeArrowheads="1"/>
            </p:cNvSpPr>
            <p:nvPr/>
          </p:nvSpPr>
          <p:spPr bwMode="auto">
            <a:xfrm>
              <a:off x="3542184" y="2858151"/>
              <a:ext cx="206865" cy="205093"/>
            </a:xfrm>
            <a:prstGeom prst="ellipse">
              <a:avLst/>
            </a:prstGeom>
            <a:noFill/>
            <a:ln w="9525" algn="ctr">
              <a:solidFill>
                <a:srgbClr val="0070C0"/>
              </a:solidFill>
              <a:round/>
              <a:headEnd/>
              <a:tailEnd/>
            </a:ln>
          </p:spPr>
          <p:txBody>
            <a:bodyPr/>
            <a:lstStyle/>
            <a:p>
              <a:pPr marL="341313" indent="-341313"/>
              <a:endParaRPr lang="zh-CN" altLang="en-US" sz="2500">
                <a:ea typeface="宋体" pitchFamily="2" charset="-122"/>
              </a:endParaRPr>
            </a:p>
          </p:txBody>
        </p:sp>
        <p:sp>
          <p:nvSpPr>
            <p:cNvPr id="21557" name="椭圆 31"/>
            <p:cNvSpPr>
              <a:spLocks noChangeArrowheads="1"/>
            </p:cNvSpPr>
            <p:nvPr/>
          </p:nvSpPr>
          <p:spPr bwMode="auto">
            <a:xfrm>
              <a:off x="3359306" y="2492395"/>
              <a:ext cx="206865" cy="205093"/>
            </a:xfrm>
            <a:prstGeom prst="ellipse">
              <a:avLst/>
            </a:prstGeom>
            <a:noFill/>
            <a:ln w="9525" algn="ctr">
              <a:solidFill>
                <a:srgbClr val="0070C0"/>
              </a:solidFill>
              <a:round/>
              <a:headEnd/>
              <a:tailEnd/>
            </a:ln>
          </p:spPr>
          <p:txBody>
            <a:bodyPr/>
            <a:lstStyle/>
            <a:p>
              <a:pPr marL="341313" indent="-341313"/>
              <a:endParaRPr lang="zh-CN" altLang="en-US" sz="2500">
                <a:ea typeface="宋体" pitchFamily="2" charset="-122"/>
              </a:endParaRPr>
            </a:p>
          </p:txBody>
        </p:sp>
        <p:sp>
          <p:nvSpPr>
            <p:cNvPr id="21558" name="椭圆 31"/>
            <p:cNvSpPr>
              <a:spLocks noChangeArrowheads="1"/>
            </p:cNvSpPr>
            <p:nvPr/>
          </p:nvSpPr>
          <p:spPr bwMode="auto">
            <a:xfrm>
              <a:off x="2993550" y="2788927"/>
              <a:ext cx="206865" cy="205093"/>
            </a:xfrm>
            <a:prstGeom prst="ellipse">
              <a:avLst/>
            </a:prstGeom>
            <a:noFill/>
            <a:ln w="9525" algn="ctr">
              <a:solidFill>
                <a:srgbClr val="0070C0"/>
              </a:solidFill>
              <a:round/>
              <a:headEnd/>
              <a:tailEnd/>
            </a:ln>
          </p:spPr>
          <p:txBody>
            <a:bodyPr/>
            <a:lstStyle/>
            <a:p>
              <a:pPr marL="341313" indent="-341313"/>
              <a:endParaRPr lang="zh-CN" altLang="en-US" sz="2500">
                <a:ea typeface="宋体" pitchFamily="2" charset="-122"/>
              </a:endParaRPr>
            </a:p>
          </p:txBody>
        </p:sp>
        <p:sp>
          <p:nvSpPr>
            <p:cNvPr id="21559" name="椭圆 31"/>
            <p:cNvSpPr>
              <a:spLocks noChangeArrowheads="1"/>
            </p:cNvSpPr>
            <p:nvPr/>
          </p:nvSpPr>
          <p:spPr bwMode="auto">
            <a:xfrm>
              <a:off x="3291854" y="3246122"/>
              <a:ext cx="206865" cy="205093"/>
            </a:xfrm>
            <a:prstGeom prst="ellipse">
              <a:avLst/>
            </a:prstGeom>
            <a:noFill/>
            <a:ln w="9525" algn="ctr">
              <a:solidFill>
                <a:srgbClr val="0070C0"/>
              </a:solidFill>
              <a:round/>
              <a:headEnd/>
              <a:tailEnd/>
            </a:ln>
          </p:spPr>
          <p:txBody>
            <a:bodyPr/>
            <a:lstStyle/>
            <a:p>
              <a:pPr marL="341313" indent="-341313"/>
              <a:endParaRPr lang="zh-CN" altLang="en-US" sz="2500">
                <a:ea typeface="宋体" pitchFamily="2" charset="-122"/>
              </a:endParaRPr>
            </a:p>
          </p:txBody>
        </p:sp>
        <p:sp>
          <p:nvSpPr>
            <p:cNvPr id="21560" name="椭圆 31"/>
            <p:cNvSpPr>
              <a:spLocks noChangeArrowheads="1"/>
            </p:cNvSpPr>
            <p:nvPr/>
          </p:nvSpPr>
          <p:spPr bwMode="auto">
            <a:xfrm>
              <a:off x="3017537" y="3063244"/>
              <a:ext cx="206865" cy="205093"/>
            </a:xfrm>
            <a:prstGeom prst="ellipse">
              <a:avLst/>
            </a:prstGeom>
            <a:noFill/>
            <a:ln w="9525" algn="ctr">
              <a:solidFill>
                <a:srgbClr val="0070C0"/>
              </a:solidFill>
              <a:round/>
              <a:headEnd/>
              <a:tailEnd/>
            </a:ln>
          </p:spPr>
          <p:txBody>
            <a:bodyPr/>
            <a:lstStyle/>
            <a:p>
              <a:pPr marL="341313" indent="-341313"/>
              <a:endParaRPr lang="zh-CN" altLang="en-US" sz="2500">
                <a:ea typeface="宋体" pitchFamily="2" charset="-122"/>
              </a:endParaRPr>
            </a:p>
          </p:txBody>
        </p:sp>
        <p:sp>
          <p:nvSpPr>
            <p:cNvPr id="21561" name="等腰三角形 20"/>
            <p:cNvSpPr>
              <a:spLocks noChangeArrowheads="1"/>
            </p:cNvSpPr>
            <p:nvPr/>
          </p:nvSpPr>
          <p:spPr bwMode="auto">
            <a:xfrm>
              <a:off x="4907278" y="2849888"/>
              <a:ext cx="212138" cy="182878"/>
            </a:xfrm>
            <a:prstGeom prst="triangle">
              <a:avLst>
                <a:gd name="adj" fmla="val 50000"/>
              </a:avLst>
            </a:prstGeom>
            <a:noFill/>
            <a:ln w="9525" algn="ctr">
              <a:solidFill>
                <a:srgbClr val="C00000"/>
              </a:solidFill>
              <a:round/>
              <a:headEnd/>
              <a:tailEnd/>
            </a:ln>
          </p:spPr>
          <p:txBody>
            <a:bodyPr/>
            <a:lstStyle/>
            <a:p>
              <a:endParaRPr lang="zh-CN" altLang="en-US">
                <a:ea typeface="宋体" pitchFamily="2" charset="-122"/>
              </a:endParaRPr>
            </a:p>
          </p:txBody>
        </p:sp>
        <p:sp>
          <p:nvSpPr>
            <p:cNvPr id="21562" name="等腰三角形 21"/>
            <p:cNvSpPr>
              <a:spLocks noChangeArrowheads="1"/>
            </p:cNvSpPr>
            <p:nvPr/>
          </p:nvSpPr>
          <p:spPr bwMode="auto">
            <a:xfrm>
              <a:off x="5059678" y="3002288"/>
              <a:ext cx="212138" cy="182878"/>
            </a:xfrm>
            <a:prstGeom prst="triangle">
              <a:avLst>
                <a:gd name="adj" fmla="val 50000"/>
              </a:avLst>
            </a:prstGeom>
            <a:noFill/>
            <a:ln w="9525" algn="ctr">
              <a:solidFill>
                <a:srgbClr val="C00000"/>
              </a:solidFill>
              <a:round/>
              <a:headEnd/>
              <a:tailEnd/>
            </a:ln>
          </p:spPr>
          <p:txBody>
            <a:bodyPr/>
            <a:lstStyle/>
            <a:p>
              <a:endParaRPr lang="zh-CN" altLang="en-US">
                <a:ea typeface="宋体" pitchFamily="2" charset="-122"/>
              </a:endParaRPr>
            </a:p>
          </p:txBody>
        </p:sp>
        <p:sp>
          <p:nvSpPr>
            <p:cNvPr id="21563" name="等腰三角形 22"/>
            <p:cNvSpPr>
              <a:spLocks noChangeArrowheads="1"/>
            </p:cNvSpPr>
            <p:nvPr/>
          </p:nvSpPr>
          <p:spPr bwMode="auto">
            <a:xfrm>
              <a:off x="5029195" y="2606049"/>
              <a:ext cx="212138" cy="182878"/>
            </a:xfrm>
            <a:prstGeom prst="triangle">
              <a:avLst>
                <a:gd name="adj" fmla="val 50000"/>
              </a:avLst>
            </a:prstGeom>
            <a:noFill/>
            <a:ln w="9525" algn="ctr">
              <a:solidFill>
                <a:srgbClr val="C00000"/>
              </a:solidFill>
              <a:round/>
              <a:headEnd/>
              <a:tailEnd/>
            </a:ln>
          </p:spPr>
          <p:txBody>
            <a:bodyPr/>
            <a:lstStyle/>
            <a:p>
              <a:endParaRPr lang="zh-CN" altLang="en-US">
                <a:ea typeface="宋体" pitchFamily="2" charset="-122"/>
              </a:endParaRPr>
            </a:p>
          </p:txBody>
        </p:sp>
        <p:sp>
          <p:nvSpPr>
            <p:cNvPr id="21564" name="矩形 23"/>
            <p:cNvSpPr>
              <a:spLocks noChangeArrowheads="1"/>
            </p:cNvSpPr>
            <p:nvPr/>
          </p:nvSpPr>
          <p:spPr bwMode="auto">
            <a:xfrm>
              <a:off x="6583658" y="2606049"/>
              <a:ext cx="182878" cy="182878"/>
            </a:xfrm>
            <a:prstGeom prst="rect">
              <a:avLst/>
            </a:prstGeom>
            <a:noFill/>
            <a:ln w="9525" algn="ctr">
              <a:solidFill>
                <a:srgbClr val="F8A54A"/>
              </a:solidFill>
              <a:round/>
              <a:headEnd/>
              <a:tailEnd/>
            </a:ln>
          </p:spPr>
          <p:txBody>
            <a:bodyPr/>
            <a:lstStyle/>
            <a:p>
              <a:endParaRPr lang="zh-CN" altLang="en-US">
                <a:ea typeface="宋体" pitchFamily="2" charset="-122"/>
              </a:endParaRPr>
            </a:p>
          </p:txBody>
        </p:sp>
        <p:sp>
          <p:nvSpPr>
            <p:cNvPr id="21565" name="矩形 24"/>
            <p:cNvSpPr>
              <a:spLocks noChangeArrowheads="1"/>
            </p:cNvSpPr>
            <p:nvPr/>
          </p:nvSpPr>
          <p:spPr bwMode="auto">
            <a:xfrm>
              <a:off x="6857975" y="2880366"/>
              <a:ext cx="182878" cy="182878"/>
            </a:xfrm>
            <a:prstGeom prst="rect">
              <a:avLst/>
            </a:prstGeom>
            <a:noFill/>
            <a:ln w="9525" algn="ctr">
              <a:solidFill>
                <a:srgbClr val="F8A54A"/>
              </a:solidFill>
              <a:round/>
              <a:headEnd/>
              <a:tailEnd/>
            </a:ln>
          </p:spPr>
          <p:txBody>
            <a:bodyPr/>
            <a:lstStyle/>
            <a:p>
              <a:endParaRPr lang="zh-CN" altLang="en-US">
                <a:ea typeface="宋体" pitchFamily="2" charset="-122"/>
              </a:endParaRPr>
            </a:p>
          </p:txBody>
        </p:sp>
      </p:grpSp>
      <p:grpSp>
        <p:nvGrpSpPr>
          <p:cNvPr id="21510" name="组合 26"/>
          <p:cNvGrpSpPr>
            <a:grpSpLocks/>
          </p:cNvGrpSpPr>
          <p:nvPr/>
        </p:nvGrpSpPr>
        <p:grpSpPr bwMode="auto">
          <a:xfrm>
            <a:off x="3908425" y="2879725"/>
            <a:ext cx="2674938" cy="366713"/>
            <a:chOff x="3907940" y="2880366"/>
            <a:chExt cx="2675718" cy="365756"/>
          </a:xfrm>
        </p:grpSpPr>
        <p:sp>
          <p:nvSpPr>
            <p:cNvPr id="21552" name="椭圆 31"/>
            <p:cNvSpPr>
              <a:spLocks noChangeArrowheads="1"/>
            </p:cNvSpPr>
            <p:nvPr/>
          </p:nvSpPr>
          <p:spPr bwMode="auto">
            <a:xfrm>
              <a:off x="3907940" y="2949590"/>
              <a:ext cx="206865" cy="205093"/>
            </a:xfrm>
            <a:prstGeom prst="ellipse">
              <a:avLst/>
            </a:prstGeom>
            <a:solidFill>
              <a:schemeClr val="accent1"/>
            </a:solidFill>
            <a:ln w="9525">
              <a:noFill/>
              <a:round/>
              <a:headEnd/>
              <a:tailEnd/>
            </a:ln>
          </p:spPr>
          <p:txBody>
            <a:bodyPr/>
            <a:lstStyle/>
            <a:p>
              <a:pPr marL="341313" indent="-341313"/>
              <a:endParaRPr lang="zh-CN" altLang="en-US" sz="2500">
                <a:ea typeface="宋体" pitchFamily="2" charset="-122"/>
              </a:endParaRPr>
            </a:p>
          </p:txBody>
        </p:sp>
        <p:sp>
          <p:nvSpPr>
            <p:cNvPr id="21553" name="等腰三角形 19"/>
            <p:cNvSpPr>
              <a:spLocks noChangeArrowheads="1"/>
            </p:cNvSpPr>
            <p:nvPr/>
          </p:nvSpPr>
          <p:spPr bwMode="auto">
            <a:xfrm>
              <a:off x="4572000" y="2880366"/>
              <a:ext cx="212138" cy="182878"/>
            </a:xfrm>
            <a:prstGeom prst="triangle">
              <a:avLst>
                <a:gd name="adj" fmla="val 50000"/>
              </a:avLst>
            </a:prstGeom>
            <a:solidFill>
              <a:srgbClr val="EC566F"/>
            </a:solidFill>
            <a:ln w="9525">
              <a:noFill/>
              <a:miter lim="800000"/>
              <a:headEnd/>
              <a:tailEnd/>
            </a:ln>
          </p:spPr>
          <p:txBody>
            <a:bodyPr/>
            <a:lstStyle/>
            <a:p>
              <a:endParaRPr lang="zh-CN" altLang="en-US">
                <a:ea typeface="宋体" pitchFamily="2" charset="-122"/>
              </a:endParaRPr>
            </a:p>
          </p:txBody>
        </p:sp>
        <p:sp>
          <p:nvSpPr>
            <p:cNvPr id="21554" name="矩形 25"/>
            <p:cNvSpPr>
              <a:spLocks noChangeArrowheads="1"/>
            </p:cNvSpPr>
            <p:nvPr/>
          </p:nvSpPr>
          <p:spPr bwMode="auto">
            <a:xfrm>
              <a:off x="6400780" y="3063244"/>
              <a:ext cx="182878" cy="182878"/>
            </a:xfrm>
            <a:prstGeom prst="rect">
              <a:avLst/>
            </a:prstGeom>
            <a:solidFill>
              <a:srgbClr val="F8A54A"/>
            </a:solidFill>
            <a:ln w="9525">
              <a:noFill/>
              <a:miter lim="800000"/>
              <a:headEnd/>
              <a:tailEnd/>
            </a:ln>
          </p:spPr>
          <p:txBody>
            <a:bodyPr/>
            <a:lstStyle/>
            <a:p>
              <a:endParaRPr lang="zh-CN" altLang="en-US">
                <a:ea typeface="宋体" pitchFamily="2" charset="-122"/>
              </a:endParaRPr>
            </a:p>
          </p:txBody>
        </p:sp>
      </p:grpSp>
      <p:grpSp>
        <p:nvGrpSpPr>
          <p:cNvPr id="4" name="组合 31"/>
          <p:cNvGrpSpPr>
            <a:grpSpLocks/>
          </p:cNvGrpSpPr>
          <p:nvPr/>
        </p:nvGrpSpPr>
        <p:grpSpPr bwMode="auto">
          <a:xfrm>
            <a:off x="2743200" y="2332038"/>
            <a:ext cx="4367213" cy="1279525"/>
            <a:chOff x="2786095" y="2336931"/>
            <a:chExt cx="4367004" cy="1280146"/>
          </a:xfrm>
        </p:grpSpPr>
        <p:sp>
          <p:nvSpPr>
            <p:cNvPr id="21549" name="椭圆 28"/>
            <p:cNvSpPr>
              <a:spLocks noChangeArrowheads="1"/>
            </p:cNvSpPr>
            <p:nvPr/>
          </p:nvSpPr>
          <p:spPr bwMode="auto">
            <a:xfrm rot="1846225">
              <a:off x="2786095" y="2336931"/>
              <a:ext cx="1444975" cy="1280146"/>
            </a:xfrm>
            <a:prstGeom prst="ellipse">
              <a:avLst/>
            </a:prstGeom>
            <a:solidFill>
              <a:schemeClr val="accent1">
                <a:alpha val="27058"/>
              </a:schemeClr>
            </a:solidFill>
            <a:ln w="9525">
              <a:noFill/>
              <a:round/>
              <a:headEnd/>
              <a:tailEnd/>
            </a:ln>
          </p:spPr>
          <p:txBody>
            <a:bodyPr/>
            <a:lstStyle/>
            <a:p>
              <a:endParaRPr lang="zh-CN" altLang="en-US">
                <a:ea typeface="宋体" pitchFamily="2" charset="-122"/>
              </a:endParaRPr>
            </a:p>
          </p:txBody>
        </p:sp>
        <p:sp>
          <p:nvSpPr>
            <p:cNvPr id="21550" name="椭圆 29"/>
            <p:cNvSpPr>
              <a:spLocks noChangeArrowheads="1"/>
            </p:cNvSpPr>
            <p:nvPr/>
          </p:nvSpPr>
          <p:spPr bwMode="auto">
            <a:xfrm rot="-7102824">
              <a:off x="4503180" y="2546451"/>
              <a:ext cx="997452" cy="854109"/>
            </a:xfrm>
            <a:prstGeom prst="ellipse">
              <a:avLst/>
            </a:prstGeom>
            <a:solidFill>
              <a:srgbClr val="C00000">
                <a:alpha val="27058"/>
              </a:srgbClr>
            </a:solidFill>
            <a:ln w="9525">
              <a:noFill/>
              <a:round/>
              <a:headEnd/>
              <a:tailEnd/>
            </a:ln>
          </p:spPr>
          <p:txBody>
            <a:bodyPr/>
            <a:lstStyle/>
            <a:p>
              <a:endParaRPr lang="zh-CN" altLang="en-US">
                <a:ea typeface="宋体" pitchFamily="2" charset="-122"/>
              </a:endParaRPr>
            </a:p>
          </p:txBody>
        </p:sp>
        <p:sp>
          <p:nvSpPr>
            <p:cNvPr id="21551" name="椭圆 30"/>
            <p:cNvSpPr>
              <a:spLocks noChangeArrowheads="1"/>
            </p:cNvSpPr>
            <p:nvPr/>
          </p:nvSpPr>
          <p:spPr bwMode="auto">
            <a:xfrm rot="-4791968">
              <a:off x="6227319" y="2562202"/>
              <a:ext cx="997452" cy="854109"/>
            </a:xfrm>
            <a:prstGeom prst="ellipse">
              <a:avLst/>
            </a:prstGeom>
            <a:solidFill>
              <a:srgbClr val="F8A54A">
                <a:alpha val="27058"/>
              </a:srgbClr>
            </a:solidFill>
            <a:ln w="9525">
              <a:noFill/>
              <a:round/>
              <a:headEnd/>
              <a:tailEnd/>
            </a:ln>
          </p:spPr>
          <p:txBody>
            <a:bodyPr/>
            <a:lstStyle/>
            <a:p>
              <a:endParaRPr lang="zh-CN" altLang="en-US">
                <a:ea typeface="宋体" pitchFamily="2" charset="-122"/>
              </a:endParaRPr>
            </a:p>
          </p:txBody>
        </p:sp>
      </p:grpSp>
      <p:grpSp>
        <p:nvGrpSpPr>
          <p:cNvPr id="7" name="组合 49"/>
          <p:cNvGrpSpPr>
            <a:grpSpLocks/>
          </p:cNvGrpSpPr>
          <p:nvPr/>
        </p:nvGrpSpPr>
        <p:grpSpPr bwMode="auto">
          <a:xfrm>
            <a:off x="3657600" y="4229100"/>
            <a:ext cx="2560638" cy="936625"/>
            <a:chOff x="3657610" y="4229736"/>
            <a:chExt cx="2560292" cy="936605"/>
          </a:xfrm>
        </p:grpSpPr>
        <p:sp>
          <p:nvSpPr>
            <p:cNvPr id="21538" name="椭圆 31"/>
            <p:cNvSpPr>
              <a:spLocks noChangeArrowheads="1"/>
            </p:cNvSpPr>
            <p:nvPr/>
          </p:nvSpPr>
          <p:spPr bwMode="auto">
            <a:xfrm>
              <a:off x="3657610" y="4229736"/>
              <a:ext cx="206865" cy="205093"/>
            </a:xfrm>
            <a:prstGeom prst="ellipse">
              <a:avLst/>
            </a:prstGeom>
            <a:noFill/>
            <a:ln w="9525" algn="ctr">
              <a:solidFill>
                <a:srgbClr val="0070C0"/>
              </a:solidFill>
              <a:round/>
              <a:headEnd/>
              <a:tailEnd/>
            </a:ln>
          </p:spPr>
          <p:txBody>
            <a:bodyPr/>
            <a:lstStyle/>
            <a:p>
              <a:pPr marL="341313" indent="-341313"/>
              <a:endParaRPr lang="zh-CN" altLang="en-US" sz="2500">
                <a:ea typeface="宋体" pitchFamily="2" charset="-122"/>
              </a:endParaRPr>
            </a:p>
          </p:txBody>
        </p:sp>
        <p:sp>
          <p:nvSpPr>
            <p:cNvPr id="21539" name="椭圆 31"/>
            <p:cNvSpPr>
              <a:spLocks noChangeArrowheads="1"/>
            </p:cNvSpPr>
            <p:nvPr/>
          </p:nvSpPr>
          <p:spPr bwMode="auto">
            <a:xfrm>
              <a:off x="4023366" y="4617707"/>
              <a:ext cx="206865" cy="205093"/>
            </a:xfrm>
            <a:prstGeom prst="ellipse">
              <a:avLst/>
            </a:prstGeom>
            <a:noFill/>
            <a:ln w="9525" algn="ctr">
              <a:solidFill>
                <a:srgbClr val="0070C0"/>
              </a:solidFill>
              <a:round/>
              <a:headEnd/>
              <a:tailEnd/>
            </a:ln>
          </p:spPr>
          <p:txBody>
            <a:bodyPr/>
            <a:lstStyle/>
            <a:p>
              <a:pPr marL="341313" indent="-341313"/>
              <a:endParaRPr lang="zh-CN" altLang="en-US" sz="2500">
                <a:ea typeface="宋体" pitchFamily="2" charset="-122"/>
              </a:endParaRPr>
            </a:p>
          </p:txBody>
        </p:sp>
        <p:sp>
          <p:nvSpPr>
            <p:cNvPr id="21540" name="椭圆 31"/>
            <p:cNvSpPr>
              <a:spLocks noChangeArrowheads="1"/>
            </p:cNvSpPr>
            <p:nvPr/>
          </p:nvSpPr>
          <p:spPr bwMode="auto">
            <a:xfrm>
              <a:off x="4114805" y="4343390"/>
              <a:ext cx="206865" cy="205093"/>
            </a:xfrm>
            <a:prstGeom prst="ellipse">
              <a:avLst/>
            </a:prstGeom>
            <a:noFill/>
            <a:ln w="9525" algn="ctr">
              <a:solidFill>
                <a:srgbClr val="0070C0"/>
              </a:solidFill>
              <a:round/>
              <a:headEnd/>
              <a:tailEnd/>
            </a:ln>
          </p:spPr>
          <p:txBody>
            <a:bodyPr/>
            <a:lstStyle/>
            <a:p>
              <a:pPr marL="341313" indent="-341313"/>
              <a:endParaRPr lang="zh-CN" altLang="en-US" sz="2500">
                <a:ea typeface="宋体" pitchFamily="2" charset="-122"/>
              </a:endParaRPr>
            </a:p>
          </p:txBody>
        </p:sp>
        <p:sp>
          <p:nvSpPr>
            <p:cNvPr id="21541" name="椭圆 31"/>
            <p:cNvSpPr>
              <a:spLocks noChangeArrowheads="1"/>
            </p:cNvSpPr>
            <p:nvPr/>
          </p:nvSpPr>
          <p:spPr bwMode="auto">
            <a:xfrm>
              <a:off x="3657610" y="4617707"/>
              <a:ext cx="206865" cy="205093"/>
            </a:xfrm>
            <a:prstGeom prst="ellipse">
              <a:avLst/>
            </a:prstGeom>
            <a:noFill/>
            <a:ln w="9525" algn="ctr">
              <a:solidFill>
                <a:srgbClr val="0070C0"/>
              </a:solidFill>
              <a:round/>
              <a:headEnd/>
              <a:tailEnd/>
            </a:ln>
          </p:spPr>
          <p:txBody>
            <a:bodyPr/>
            <a:lstStyle/>
            <a:p>
              <a:pPr marL="341313" indent="-341313"/>
              <a:endParaRPr lang="zh-CN" altLang="en-US" sz="2500">
                <a:ea typeface="宋体" pitchFamily="2" charset="-122"/>
              </a:endParaRPr>
            </a:p>
          </p:txBody>
        </p:sp>
        <p:sp>
          <p:nvSpPr>
            <p:cNvPr id="21542" name="椭圆 31"/>
            <p:cNvSpPr>
              <a:spLocks noChangeArrowheads="1"/>
            </p:cNvSpPr>
            <p:nvPr/>
          </p:nvSpPr>
          <p:spPr bwMode="auto">
            <a:xfrm>
              <a:off x="4273696" y="4869809"/>
              <a:ext cx="206865" cy="205093"/>
            </a:xfrm>
            <a:prstGeom prst="ellipse">
              <a:avLst/>
            </a:prstGeom>
            <a:noFill/>
            <a:ln w="9525" algn="ctr">
              <a:solidFill>
                <a:srgbClr val="0070C0"/>
              </a:solidFill>
              <a:round/>
              <a:headEnd/>
              <a:tailEnd/>
            </a:ln>
          </p:spPr>
          <p:txBody>
            <a:bodyPr/>
            <a:lstStyle/>
            <a:p>
              <a:pPr marL="341313" indent="-341313"/>
              <a:endParaRPr lang="zh-CN" altLang="en-US" sz="2500">
                <a:ea typeface="宋体" pitchFamily="2" charset="-122"/>
              </a:endParaRPr>
            </a:p>
          </p:txBody>
        </p:sp>
        <p:sp>
          <p:nvSpPr>
            <p:cNvPr id="21543" name="椭圆 31"/>
            <p:cNvSpPr>
              <a:spLocks noChangeArrowheads="1"/>
            </p:cNvSpPr>
            <p:nvPr/>
          </p:nvSpPr>
          <p:spPr bwMode="auto">
            <a:xfrm>
              <a:off x="4456574" y="4504053"/>
              <a:ext cx="206865" cy="205093"/>
            </a:xfrm>
            <a:prstGeom prst="ellipse">
              <a:avLst/>
            </a:prstGeom>
            <a:noFill/>
            <a:ln w="9525" algn="ctr">
              <a:solidFill>
                <a:srgbClr val="0070C0"/>
              </a:solidFill>
              <a:round/>
              <a:headEnd/>
              <a:tailEnd/>
            </a:ln>
          </p:spPr>
          <p:txBody>
            <a:bodyPr/>
            <a:lstStyle/>
            <a:p>
              <a:pPr marL="341313" indent="-341313"/>
              <a:endParaRPr lang="zh-CN" altLang="en-US" sz="2500">
                <a:ea typeface="宋体" pitchFamily="2" charset="-122"/>
              </a:endParaRPr>
            </a:p>
          </p:txBody>
        </p:sp>
        <p:sp>
          <p:nvSpPr>
            <p:cNvPr id="21544" name="椭圆 31"/>
            <p:cNvSpPr>
              <a:spLocks noChangeArrowheads="1"/>
            </p:cNvSpPr>
            <p:nvPr/>
          </p:nvSpPr>
          <p:spPr bwMode="auto">
            <a:xfrm>
              <a:off x="4548013" y="4229736"/>
              <a:ext cx="206865" cy="205093"/>
            </a:xfrm>
            <a:prstGeom prst="ellipse">
              <a:avLst/>
            </a:prstGeom>
            <a:noFill/>
            <a:ln w="9525" algn="ctr">
              <a:solidFill>
                <a:srgbClr val="0070C0"/>
              </a:solidFill>
              <a:round/>
              <a:headEnd/>
              <a:tailEnd/>
            </a:ln>
          </p:spPr>
          <p:txBody>
            <a:bodyPr/>
            <a:lstStyle/>
            <a:p>
              <a:pPr marL="341313" indent="-341313"/>
              <a:endParaRPr lang="zh-CN" altLang="en-US" sz="2500">
                <a:ea typeface="宋体" pitchFamily="2" charset="-122"/>
              </a:endParaRPr>
            </a:p>
          </p:txBody>
        </p:sp>
        <p:sp>
          <p:nvSpPr>
            <p:cNvPr id="21545" name="矩形 44"/>
            <p:cNvSpPr>
              <a:spLocks noChangeArrowheads="1"/>
            </p:cNvSpPr>
            <p:nvPr/>
          </p:nvSpPr>
          <p:spPr bwMode="auto">
            <a:xfrm>
              <a:off x="6035024" y="4861546"/>
              <a:ext cx="182878" cy="182878"/>
            </a:xfrm>
            <a:prstGeom prst="rect">
              <a:avLst/>
            </a:prstGeom>
            <a:noFill/>
            <a:ln w="9525" algn="ctr">
              <a:solidFill>
                <a:srgbClr val="F8A54A"/>
              </a:solidFill>
              <a:round/>
              <a:headEnd/>
              <a:tailEnd/>
            </a:ln>
          </p:spPr>
          <p:txBody>
            <a:bodyPr/>
            <a:lstStyle/>
            <a:p>
              <a:endParaRPr lang="zh-CN" altLang="en-US">
                <a:ea typeface="宋体" pitchFamily="2" charset="-122"/>
              </a:endParaRPr>
            </a:p>
          </p:txBody>
        </p:sp>
        <p:sp>
          <p:nvSpPr>
            <p:cNvPr id="21546" name="矩形 45"/>
            <p:cNvSpPr>
              <a:spLocks noChangeArrowheads="1"/>
            </p:cNvSpPr>
            <p:nvPr/>
          </p:nvSpPr>
          <p:spPr bwMode="auto">
            <a:xfrm>
              <a:off x="6035024" y="4434829"/>
              <a:ext cx="182878" cy="182878"/>
            </a:xfrm>
            <a:prstGeom prst="rect">
              <a:avLst/>
            </a:prstGeom>
            <a:noFill/>
            <a:ln w="9525" algn="ctr">
              <a:solidFill>
                <a:srgbClr val="F8A54A"/>
              </a:solidFill>
              <a:round/>
              <a:headEnd/>
              <a:tailEnd/>
            </a:ln>
          </p:spPr>
          <p:txBody>
            <a:bodyPr/>
            <a:lstStyle/>
            <a:p>
              <a:endParaRPr lang="zh-CN" altLang="en-US">
                <a:ea typeface="宋体" pitchFamily="2" charset="-122"/>
              </a:endParaRPr>
            </a:p>
          </p:txBody>
        </p:sp>
        <p:sp>
          <p:nvSpPr>
            <p:cNvPr id="21547" name="椭圆 31"/>
            <p:cNvSpPr>
              <a:spLocks noChangeArrowheads="1"/>
            </p:cNvSpPr>
            <p:nvPr/>
          </p:nvSpPr>
          <p:spPr bwMode="auto">
            <a:xfrm>
              <a:off x="4639452" y="4800585"/>
              <a:ext cx="206865" cy="205093"/>
            </a:xfrm>
            <a:prstGeom prst="ellipse">
              <a:avLst/>
            </a:prstGeom>
            <a:noFill/>
            <a:ln w="9525" algn="ctr">
              <a:solidFill>
                <a:srgbClr val="0070C0"/>
              </a:solidFill>
              <a:round/>
              <a:headEnd/>
              <a:tailEnd/>
            </a:ln>
          </p:spPr>
          <p:txBody>
            <a:bodyPr/>
            <a:lstStyle/>
            <a:p>
              <a:pPr marL="341313" indent="-341313"/>
              <a:endParaRPr lang="zh-CN" altLang="en-US" sz="2500">
                <a:ea typeface="宋体" pitchFamily="2" charset="-122"/>
              </a:endParaRPr>
            </a:p>
          </p:txBody>
        </p:sp>
        <p:sp>
          <p:nvSpPr>
            <p:cNvPr id="21548" name="椭圆 31"/>
            <p:cNvSpPr>
              <a:spLocks noChangeArrowheads="1"/>
            </p:cNvSpPr>
            <p:nvPr/>
          </p:nvSpPr>
          <p:spPr bwMode="auto">
            <a:xfrm>
              <a:off x="3725062" y="4961248"/>
              <a:ext cx="206865" cy="205093"/>
            </a:xfrm>
            <a:prstGeom prst="ellipse">
              <a:avLst/>
            </a:prstGeom>
            <a:noFill/>
            <a:ln w="9525" algn="ctr">
              <a:solidFill>
                <a:srgbClr val="0070C0"/>
              </a:solidFill>
              <a:round/>
              <a:headEnd/>
              <a:tailEnd/>
            </a:ln>
          </p:spPr>
          <p:txBody>
            <a:bodyPr/>
            <a:lstStyle/>
            <a:p>
              <a:pPr marL="341313" indent="-341313"/>
              <a:endParaRPr lang="zh-CN" altLang="en-US" sz="2500">
                <a:ea typeface="宋体" pitchFamily="2" charset="-122"/>
              </a:endParaRPr>
            </a:p>
          </p:txBody>
        </p:sp>
      </p:grpSp>
      <p:grpSp>
        <p:nvGrpSpPr>
          <p:cNvPr id="10" name="组合 52"/>
          <p:cNvGrpSpPr>
            <a:grpSpLocks/>
          </p:cNvGrpSpPr>
          <p:nvPr/>
        </p:nvGrpSpPr>
        <p:grpSpPr bwMode="auto">
          <a:xfrm>
            <a:off x="3157538" y="4019550"/>
            <a:ext cx="3243262" cy="1281113"/>
            <a:chOff x="3270469" y="4039376"/>
            <a:chExt cx="3242556" cy="1280146"/>
          </a:xfrm>
        </p:grpSpPr>
        <p:sp>
          <p:nvSpPr>
            <p:cNvPr id="21536" name="椭圆 50"/>
            <p:cNvSpPr>
              <a:spLocks noChangeArrowheads="1"/>
            </p:cNvSpPr>
            <p:nvPr/>
          </p:nvSpPr>
          <p:spPr bwMode="auto">
            <a:xfrm rot="217383">
              <a:off x="3270469" y="4039376"/>
              <a:ext cx="1994588" cy="1280146"/>
            </a:xfrm>
            <a:prstGeom prst="ellipse">
              <a:avLst/>
            </a:prstGeom>
            <a:solidFill>
              <a:schemeClr val="accent1">
                <a:alpha val="27058"/>
              </a:schemeClr>
            </a:solidFill>
            <a:ln w="9525">
              <a:noFill/>
              <a:round/>
              <a:headEnd/>
              <a:tailEnd/>
            </a:ln>
          </p:spPr>
          <p:txBody>
            <a:bodyPr/>
            <a:lstStyle/>
            <a:p>
              <a:endParaRPr lang="zh-CN" altLang="en-US">
                <a:ea typeface="宋体" pitchFamily="2" charset="-122"/>
              </a:endParaRPr>
            </a:p>
          </p:txBody>
        </p:sp>
        <p:sp>
          <p:nvSpPr>
            <p:cNvPr id="21537" name="椭圆 51"/>
            <p:cNvSpPr>
              <a:spLocks noChangeArrowheads="1"/>
            </p:cNvSpPr>
            <p:nvPr/>
          </p:nvSpPr>
          <p:spPr bwMode="auto">
            <a:xfrm rot="-4791968">
              <a:off x="5587245" y="4299542"/>
              <a:ext cx="997452" cy="854109"/>
            </a:xfrm>
            <a:prstGeom prst="ellipse">
              <a:avLst/>
            </a:prstGeom>
            <a:solidFill>
              <a:srgbClr val="F8A54A">
                <a:alpha val="27058"/>
              </a:srgbClr>
            </a:solidFill>
            <a:ln w="9525">
              <a:noFill/>
              <a:round/>
              <a:headEnd/>
              <a:tailEnd/>
            </a:ln>
          </p:spPr>
          <p:txBody>
            <a:bodyPr/>
            <a:lstStyle/>
            <a:p>
              <a:endParaRPr lang="zh-CN" altLang="en-US">
                <a:ea typeface="宋体" pitchFamily="2" charset="-122"/>
              </a:endParaRPr>
            </a:p>
          </p:txBody>
        </p:sp>
      </p:grpSp>
      <p:sp>
        <p:nvSpPr>
          <p:cNvPr id="21514" name="TextBox 2"/>
          <p:cNvSpPr txBox="1">
            <a:spLocks noChangeArrowheads="1"/>
          </p:cNvSpPr>
          <p:nvPr/>
        </p:nvSpPr>
        <p:spPr bwMode="auto">
          <a:xfrm>
            <a:off x="3895725" y="3094038"/>
            <a:ext cx="341313" cy="396875"/>
          </a:xfrm>
          <a:prstGeom prst="rect">
            <a:avLst/>
          </a:prstGeom>
          <a:noFill/>
          <a:ln w="9525">
            <a:noFill/>
            <a:miter lim="800000"/>
            <a:headEnd/>
            <a:tailEnd/>
          </a:ln>
        </p:spPr>
        <p:txBody>
          <a:bodyPr wrap="none">
            <a:spAutoFit/>
          </a:bodyPr>
          <a:lstStyle/>
          <a:p>
            <a:r>
              <a:rPr lang="en-US" altLang="zh-CN">
                <a:solidFill>
                  <a:schemeClr val="tx1"/>
                </a:solidFill>
                <a:ea typeface="宋体" pitchFamily="2" charset="-122"/>
              </a:rPr>
              <a:t>1</a:t>
            </a:r>
            <a:endParaRPr lang="zh-CN" altLang="en-US">
              <a:solidFill>
                <a:schemeClr val="tx1"/>
              </a:solidFill>
              <a:ea typeface="宋体" pitchFamily="2" charset="-122"/>
            </a:endParaRPr>
          </a:p>
        </p:txBody>
      </p:sp>
      <p:sp>
        <p:nvSpPr>
          <p:cNvPr id="21515" name="TextBox 46"/>
          <p:cNvSpPr txBox="1">
            <a:spLocks noChangeArrowheads="1"/>
          </p:cNvSpPr>
          <p:nvPr/>
        </p:nvSpPr>
        <p:spPr bwMode="auto">
          <a:xfrm>
            <a:off x="4586288" y="3052763"/>
            <a:ext cx="341312" cy="396875"/>
          </a:xfrm>
          <a:prstGeom prst="rect">
            <a:avLst/>
          </a:prstGeom>
          <a:noFill/>
          <a:ln w="9525">
            <a:noFill/>
            <a:miter lim="800000"/>
            <a:headEnd/>
            <a:tailEnd/>
          </a:ln>
        </p:spPr>
        <p:txBody>
          <a:bodyPr wrap="none">
            <a:spAutoFit/>
          </a:bodyPr>
          <a:lstStyle/>
          <a:p>
            <a:r>
              <a:rPr lang="en-US" altLang="zh-CN">
                <a:solidFill>
                  <a:schemeClr val="tx1"/>
                </a:solidFill>
                <a:ea typeface="宋体" pitchFamily="2" charset="-122"/>
              </a:rPr>
              <a:t>2</a:t>
            </a:r>
            <a:endParaRPr lang="zh-CN" altLang="en-US">
              <a:solidFill>
                <a:schemeClr val="tx1"/>
              </a:solidFill>
              <a:ea typeface="宋体" pitchFamily="2" charset="-122"/>
            </a:endParaRPr>
          </a:p>
        </p:txBody>
      </p:sp>
      <p:sp>
        <p:nvSpPr>
          <p:cNvPr id="21516" name="TextBox 47"/>
          <p:cNvSpPr txBox="1">
            <a:spLocks noChangeArrowheads="1"/>
          </p:cNvSpPr>
          <p:nvPr/>
        </p:nvSpPr>
        <p:spPr bwMode="auto">
          <a:xfrm>
            <a:off x="6048375" y="3036888"/>
            <a:ext cx="342900" cy="396875"/>
          </a:xfrm>
          <a:prstGeom prst="rect">
            <a:avLst/>
          </a:prstGeom>
          <a:noFill/>
          <a:ln w="9525">
            <a:noFill/>
            <a:miter lim="800000"/>
            <a:headEnd/>
            <a:tailEnd/>
          </a:ln>
        </p:spPr>
        <p:txBody>
          <a:bodyPr wrap="none">
            <a:spAutoFit/>
          </a:bodyPr>
          <a:lstStyle/>
          <a:p>
            <a:r>
              <a:rPr lang="en-US" altLang="zh-CN">
                <a:solidFill>
                  <a:schemeClr val="tx1"/>
                </a:solidFill>
                <a:ea typeface="宋体" pitchFamily="2" charset="-122"/>
              </a:rPr>
              <a:t>3</a:t>
            </a:r>
            <a:endParaRPr lang="zh-CN" altLang="en-US">
              <a:solidFill>
                <a:schemeClr val="tx1"/>
              </a:solidFill>
              <a:ea typeface="宋体" pitchFamily="2" charset="-122"/>
            </a:endParaRPr>
          </a:p>
        </p:txBody>
      </p:sp>
      <p:grpSp>
        <p:nvGrpSpPr>
          <p:cNvPr id="13" name="组合 12"/>
          <p:cNvGrpSpPr>
            <a:grpSpLocks/>
          </p:cNvGrpSpPr>
          <p:nvPr/>
        </p:nvGrpSpPr>
        <p:grpSpPr bwMode="auto">
          <a:xfrm>
            <a:off x="2927350" y="4595813"/>
            <a:ext cx="3108325" cy="693737"/>
            <a:chOff x="2926558" y="4595809"/>
            <a:chExt cx="3108466" cy="693247"/>
          </a:xfrm>
        </p:grpSpPr>
        <p:grpSp>
          <p:nvGrpSpPr>
            <p:cNvPr id="21528" name="组合 48"/>
            <p:cNvGrpSpPr>
              <a:grpSpLocks/>
            </p:cNvGrpSpPr>
            <p:nvPr/>
          </p:nvGrpSpPr>
          <p:grpSpPr bwMode="auto">
            <a:xfrm>
              <a:off x="3292475" y="4595809"/>
              <a:ext cx="2468179" cy="296210"/>
              <a:chOff x="3291854" y="4595492"/>
              <a:chExt cx="2468898" cy="295881"/>
            </a:xfrm>
          </p:grpSpPr>
          <p:grpSp>
            <p:nvGrpSpPr>
              <p:cNvPr id="21532" name="组合 32"/>
              <p:cNvGrpSpPr>
                <a:grpSpLocks/>
              </p:cNvGrpSpPr>
              <p:nvPr/>
            </p:nvGrpSpPr>
            <p:grpSpPr bwMode="auto">
              <a:xfrm>
                <a:off x="3291854" y="4595492"/>
                <a:ext cx="2468898" cy="295881"/>
                <a:chOff x="3907940" y="2949590"/>
                <a:chExt cx="2468898" cy="295881"/>
              </a:xfrm>
            </p:grpSpPr>
            <p:sp>
              <p:nvSpPr>
                <p:cNvPr id="21534" name="椭圆 31"/>
                <p:cNvSpPr>
                  <a:spLocks noChangeArrowheads="1"/>
                </p:cNvSpPr>
                <p:nvPr/>
              </p:nvSpPr>
              <p:spPr bwMode="auto">
                <a:xfrm>
                  <a:off x="3907940" y="2949590"/>
                  <a:ext cx="206865" cy="205093"/>
                </a:xfrm>
                <a:prstGeom prst="ellipse">
                  <a:avLst/>
                </a:prstGeom>
                <a:solidFill>
                  <a:schemeClr val="accent1"/>
                </a:solidFill>
                <a:ln w="9525">
                  <a:noFill/>
                  <a:round/>
                  <a:headEnd/>
                  <a:tailEnd/>
                </a:ln>
              </p:spPr>
              <p:txBody>
                <a:bodyPr/>
                <a:lstStyle/>
                <a:p>
                  <a:pPr marL="341313" indent="-341313"/>
                  <a:endParaRPr lang="zh-CN" altLang="en-US" sz="2500">
                    <a:ea typeface="宋体" pitchFamily="2" charset="-122"/>
                  </a:endParaRPr>
                </a:p>
              </p:txBody>
            </p:sp>
            <p:sp>
              <p:nvSpPr>
                <p:cNvPr id="21535" name="矩形 35"/>
                <p:cNvSpPr>
                  <a:spLocks noChangeArrowheads="1"/>
                </p:cNvSpPr>
                <p:nvPr/>
              </p:nvSpPr>
              <p:spPr bwMode="auto">
                <a:xfrm>
                  <a:off x="6193960" y="3062593"/>
                  <a:ext cx="182878" cy="182878"/>
                </a:xfrm>
                <a:prstGeom prst="rect">
                  <a:avLst/>
                </a:prstGeom>
                <a:solidFill>
                  <a:srgbClr val="F8A54A"/>
                </a:solidFill>
                <a:ln w="9525">
                  <a:noFill/>
                  <a:miter lim="800000"/>
                  <a:headEnd/>
                  <a:tailEnd/>
                </a:ln>
              </p:spPr>
              <p:txBody>
                <a:bodyPr/>
                <a:lstStyle/>
                <a:p>
                  <a:endParaRPr lang="zh-CN" altLang="en-US">
                    <a:ea typeface="宋体" pitchFamily="2" charset="-122"/>
                  </a:endParaRPr>
                </a:p>
              </p:txBody>
            </p:sp>
          </p:grpSp>
          <p:sp>
            <p:nvSpPr>
              <p:cNvPr id="21533" name="椭圆 31"/>
              <p:cNvSpPr>
                <a:spLocks noChangeArrowheads="1"/>
              </p:cNvSpPr>
              <p:nvPr/>
            </p:nvSpPr>
            <p:spPr bwMode="auto">
              <a:xfrm>
                <a:off x="4937756" y="4617707"/>
                <a:ext cx="206865" cy="205093"/>
              </a:xfrm>
              <a:prstGeom prst="ellipse">
                <a:avLst/>
              </a:prstGeom>
              <a:solidFill>
                <a:schemeClr val="accent1"/>
              </a:solidFill>
              <a:ln w="9525">
                <a:noFill/>
                <a:round/>
                <a:headEnd/>
                <a:tailEnd/>
              </a:ln>
            </p:spPr>
            <p:txBody>
              <a:bodyPr/>
              <a:lstStyle/>
              <a:p>
                <a:pPr marL="341313" indent="-341313"/>
                <a:endParaRPr lang="zh-CN" altLang="en-US" sz="2500">
                  <a:ea typeface="宋体" pitchFamily="2" charset="-122"/>
                </a:endParaRPr>
              </a:p>
            </p:txBody>
          </p:sp>
        </p:grpSp>
        <p:sp>
          <p:nvSpPr>
            <p:cNvPr id="21529" name="TextBox 48"/>
            <p:cNvSpPr txBox="1">
              <a:spLocks noChangeArrowheads="1"/>
            </p:cNvSpPr>
            <p:nvPr/>
          </p:nvSpPr>
          <p:spPr bwMode="auto">
            <a:xfrm>
              <a:off x="2926558" y="4698473"/>
              <a:ext cx="341760" cy="397032"/>
            </a:xfrm>
            <a:prstGeom prst="rect">
              <a:avLst/>
            </a:prstGeom>
            <a:noFill/>
            <a:ln w="9525">
              <a:noFill/>
              <a:miter lim="800000"/>
              <a:headEnd/>
              <a:tailEnd/>
            </a:ln>
          </p:spPr>
          <p:txBody>
            <a:bodyPr wrap="none">
              <a:spAutoFit/>
            </a:bodyPr>
            <a:lstStyle/>
            <a:p>
              <a:r>
                <a:rPr lang="en-US" altLang="zh-CN">
                  <a:solidFill>
                    <a:schemeClr val="tx1"/>
                  </a:solidFill>
                  <a:ea typeface="宋体" pitchFamily="2" charset="-122"/>
                </a:rPr>
                <a:t>1</a:t>
              </a:r>
              <a:endParaRPr lang="zh-CN" altLang="en-US">
                <a:solidFill>
                  <a:schemeClr val="tx1"/>
                </a:solidFill>
                <a:ea typeface="宋体" pitchFamily="2" charset="-122"/>
              </a:endParaRPr>
            </a:p>
          </p:txBody>
        </p:sp>
        <p:sp>
          <p:nvSpPr>
            <p:cNvPr id="21530" name="TextBox 49"/>
            <p:cNvSpPr txBox="1">
              <a:spLocks noChangeArrowheads="1"/>
            </p:cNvSpPr>
            <p:nvPr/>
          </p:nvSpPr>
          <p:spPr bwMode="auto">
            <a:xfrm>
              <a:off x="5070503" y="4762112"/>
              <a:ext cx="341760" cy="397032"/>
            </a:xfrm>
            <a:prstGeom prst="rect">
              <a:avLst/>
            </a:prstGeom>
            <a:noFill/>
            <a:ln w="9525">
              <a:noFill/>
              <a:miter lim="800000"/>
              <a:headEnd/>
              <a:tailEnd/>
            </a:ln>
          </p:spPr>
          <p:txBody>
            <a:bodyPr wrap="none">
              <a:spAutoFit/>
            </a:bodyPr>
            <a:lstStyle/>
            <a:p>
              <a:r>
                <a:rPr lang="en-US" altLang="zh-CN">
                  <a:solidFill>
                    <a:schemeClr val="tx1"/>
                  </a:solidFill>
                  <a:ea typeface="宋体" pitchFamily="2" charset="-122"/>
                </a:rPr>
                <a:t>2</a:t>
              </a:r>
              <a:endParaRPr lang="zh-CN" altLang="en-US">
                <a:solidFill>
                  <a:schemeClr val="tx1"/>
                </a:solidFill>
                <a:ea typeface="宋体" pitchFamily="2" charset="-122"/>
              </a:endParaRPr>
            </a:p>
          </p:txBody>
        </p:sp>
        <p:sp>
          <p:nvSpPr>
            <p:cNvPr id="21531" name="TextBox 50"/>
            <p:cNvSpPr txBox="1">
              <a:spLocks noChangeArrowheads="1"/>
            </p:cNvSpPr>
            <p:nvPr/>
          </p:nvSpPr>
          <p:spPr bwMode="auto">
            <a:xfrm>
              <a:off x="5693264" y="4892024"/>
              <a:ext cx="341760" cy="397032"/>
            </a:xfrm>
            <a:prstGeom prst="rect">
              <a:avLst/>
            </a:prstGeom>
            <a:noFill/>
            <a:ln w="9525">
              <a:noFill/>
              <a:miter lim="800000"/>
              <a:headEnd/>
              <a:tailEnd/>
            </a:ln>
          </p:spPr>
          <p:txBody>
            <a:bodyPr wrap="none">
              <a:spAutoFit/>
            </a:bodyPr>
            <a:lstStyle/>
            <a:p>
              <a:r>
                <a:rPr lang="en-US" altLang="zh-CN">
                  <a:solidFill>
                    <a:schemeClr val="tx1"/>
                  </a:solidFill>
                  <a:ea typeface="宋体" pitchFamily="2" charset="-122"/>
                </a:rPr>
                <a:t>3</a:t>
              </a:r>
              <a:endParaRPr lang="zh-CN" altLang="en-US">
                <a:solidFill>
                  <a:schemeClr val="tx1"/>
                </a:solidFill>
                <a:ea typeface="宋体" pitchFamily="2" charset="-122"/>
              </a:endParaRPr>
            </a:p>
          </p:txBody>
        </p:sp>
      </p:grpSp>
      <p:grpSp>
        <p:nvGrpSpPr>
          <p:cNvPr id="12" name="组合 11"/>
          <p:cNvGrpSpPr>
            <a:grpSpLocks/>
          </p:cNvGrpSpPr>
          <p:nvPr/>
        </p:nvGrpSpPr>
        <p:grpSpPr bwMode="auto">
          <a:xfrm>
            <a:off x="3910013" y="2190750"/>
            <a:ext cx="2992437" cy="1420813"/>
            <a:chOff x="3910672" y="2191258"/>
            <a:chExt cx="2991635" cy="1420056"/>
          </a:xfrm>
        </p:grpSpPr>
        <p:grpSp>
          <p:nvGrpSpPr>
            <p:cNvPr id="21524" name="组合 5"/>
            <p:cNvGrpSpPr>
              <a:grpSpLocks/>
            </p:cNvGrpSpPr>
            <p:nvPr/>
          </p:nvGrpSpPr>
          <p:grpSpPr bwMode="auto">
            <a:xfrm>
              <a:off x="3910672" y="2538626"/>
              <a:ext cx="2991635" cy="1072688"/>
              <a:chOff x="3910672" y="2538626"/>
              <a:chExt cx="2991635" cy="1072688"/>
            </a:xfrm>
          </p:grpSpPr>
          <p:sp>
            <p:nvSpPr>
              <p:cNvPr id="21526" name="椭圆 29"/>
              <p:cNvSpPr>
                <a:spLocks noChangeArrowheads="1"/>
              </p:cNvSpPr>
              <p:nvPr/>
            </p:nvSpPr>
            <p:spPr bwMode="auto">
              <a:xfrm rot="-7102824">
                <a:off x="3839263" y="2610035"/>
                <a:ext cx="996968" cy="854150"/>
              </a:xfrm>
              <a:prstGeom prst="ellipse">
                <a:avLst/>
              </a:prstGeom>
              <a:solidFill>
                <a:srgbClr val="C00000">
                  <a:alpha val="27058"/>
                </a:srgbClr>
              </a:solidFill>
              <a:ln w="9525">
                <a:noFill/>
                <a:round/>
                <a:headEnd/>
                <a:tailEnd/>
              </a:ln>
            </p:spPr>
            <p:txBody>
              <a:bodyPr/>
              <a:lstStyle/>
              <a:p>
                <a:endParaRPr lang="zh-CN" altLang="en-US">
                  <a:ea typeface="宋体" pitchFamily="2" charset="-122"/>
                </a:endParaRPr>
              </a:p>
            </p:txBody>
          </p:sp>
          <p:sp>
            <p:nvSpPr>
              <p:cNvPr id="21527" name="椭圆 30"/>
              <p:cNvSpPr>
                <a:spLocks noChangeArrowheads="1"/>
              </p:cNvSpPr>
              <p:nvPr/>
            </p:nvSpPr>
            <p:spPr bwMode="auto">
              <a:xfrm rot="-4791968">
                <a:off x="5976748" y="2685755"/>
                <a:ext cx="996968" cy="854150"/>
              </a:xfrm>
              <a:prstGeom prst="ellipse">
                <a:avLst/>
              </a:prstGeom>
              <a:solidFill>
                <a:srgbClr val="F8A54A">
                  <a:alpha val="27058"/>
                </a:srgbClr>
              </a:solidFill>
              <a:ln w="9525">
                <a:noFill/>
                <a:round/>
                <a:headEnd/>
                <a:tailEnd/>
              </a:ln>
            </p:spPr>
            <p:txBody>
              <a:bodyPr/>
              <a:lstStyle/>
              <a:p>
                <a:endParaRPr lang="zh-CN" altLang="en-US">
                  <a:ea typeface="宋体" pitchFamily="2" charset="-122"/>
                </a:endParaRPr>
              </a:p>
            </p:txBody>
          </p:sp>
        </p:grpSp>
        <p:pic>
          <p:nvPicPr>
            <p:cNvPr id="21525" name="Picture 46"/>
            <p:cNvPicPr>
              <a:picLocks noChangeAspect="1" noChangeArrowheads="1"/>
            </p:cNvPicPr>
            <p:nvPr/>
          </p:nvPicPr>
          <p:blipFill>
            <a:blip r:embed="rId3"/>
            <a:srcRect/>
            <a:stretch>
              <a:fillRect/>
            </a:stretch>
          </p:blipFill>
          <p:spPr bwMode="auto">
            <a:xfrm>
              <a:off x="4023405" y="2191258"/>
              <a:ext cx="463399" cy="463399"/>
            </a:xfrm>
            <a:prstGeom prst="rect">
              <a:avLst/>
            </a:prstGeom>
            <a:noFill/>
            <a:ln w="9525">
              <a:noFill/>
              <a:miter lim="800000"/>
              <a:headEnd/>
              <a:tailEnd/>
            </a:ln>
          </p:spPr>
        </p:pic>
      </p:grpSp>
      <p:grpSp>
        <p:nvGrpSpPr>
          <p:cNvPr id="59" name="组合 58"/>
          <p:cNvGrpSpPr>
            <a:grpSpLocks/>
          </p:cNvGrpSpPr>
          <p:nvPr/>
        </p:nvGrpSpPr>
        <p:grpSpPr bwMode="auto">
          <a:xfrm>
            <a:off x="2917825" y="3859213"/>
            <a:ext cx="3216275" cy="1289050"/>
            <a:chOff x="1823947" y="2191258"/>
            <a:chExt cx="3215081" cy="1288881"/>
          </a:xfrm>
        </p:grpSpPr>
        <p:grpSp>
          <p:nvGrpSpPr>
            <p:cNvPr id="21520" name="组合 59"/>
            <p:cNvGrpSpPr>
              <a:grpSpLocks/>
            </p:cNvGrpSpPr>
            <p:nvPr/>
          </p:nvGrpSpPr>
          <p:grpSpPr bwMode="auto">
            <a:xfrm>
              <a:off x="1823947" y="2475392"/>
              <a:ext cx="3215081" cy="1004747"/>
              <a:chOff x="1823947" y="2475392"/>
              <a:chExt cx="3215081" cy="1004747"/>
            </a:xfrm>
          </p:grpSpPr>
          <p:sp>
            <p:nvSpPr>
              <p:cNvPr id="21522" name="椭圆 29"/>
              <p:cNvSpPr>
                <a:spLocks noChangeArrowheads="1"/>
              </p:cNvSpPr>
              <p:nvPr/>
            </p:nvSpPr>
            <p:spPr bwMode="auto">
              <a:xfrm rot="10800000">
                <a:off x="3778463" y="2625989"/>
                <a:ext cx="1260565" cy="854150"/>
              </a:xfrm>
              <a:prstGeom prst="ellipse">
                <a:avLst/>
              </a:prstGeom>
              <a:solidFill>
                <a:srgbClr val="C00000">
                  <a:alpha val="27058"/>
                </a:srgbClr>
              </a:solidFill>
              <a:ln w="9525">
                <a:noFill/>
                <a:round/>
                <a:headEnd/>
                <a:tailEnd/>
              </a:ln>
            </p:spPr>
            <p:txBody>
              <a:bodyPr/>
              <a:lstStyle/>
              <a:p>
                <a:endParaRPr lang="zh-CN" altLang="en-US">
                  <a:ea typeface="宋体" pitchFamily="2" charset="-122"/>
                </a:endParaRPr>
              </a:p>
            </p:txBody>
          </p:sp>
          <p:sp>
            <p:nvSpPr>
              <p:cNvPr id="21523" name="椭圆 30"/>
              <p:cNvSpPr>
                <a:spLocks noChangeArrowheads="1"/>
              </p:cNvSpPr>
              <p:nvPr/>
            </p:nvSpPr>
            <p:spPr bwMode="auto">
              <a:xfrm rot="-4791968">
                <a:off x="1752538" y="2546801"/>
                <a:ext cx="996968" cy="854150"/>
              </a:xfrm>
              <a:prstGeom prst="ellipse">
                <a:avLst/>
              </a:prstGeom>
              <a:solidFill>
                <a:srgbClr val="F8A54A">
                  <a:alpha val="27058"/>
                </a:srgbClr>
              </a:solidFill>
              <a:ln w="9525">
                <a:noFill/>
                <a:round/>
                <a:headEnd/>
                <a:tailEnd/>
              </a:ln>
            </p:spPr>
            <p:txBody>
              <a:bodyPr/>
              <a:lstStyle/>
              <a:p>
                <a:endParaRPr lang="zh-CN" altLang="en-US">
                  <a:ea typeface="宋体" pitchFamily="2" charset="-122"/>
                </a:endParaRPr>
              </a:p>
            </p:txBody>
          </p:sp>
        </p:grpSp>
        <p:pic>
          <p:nvPicPr>
            <p:cNvPr id="21521" name="Picture 46"/>
            <p:cNvPicPr>
              <a:picLocks noChangeAspect="1" noChangeArrowheads="1"/>
            </p:cNvPicPr>
            <p:nvPr/>
          </p:nvPicPr>
          <p:blipFill>
            <a:blip r:embed="rId3"/>
            <a:srcRect/>
            <a:stretch>
              <a:fillRect/>
            </a:stretch>
          </p:blipFill>
          <p:spPr bwMode="auto">
            <a:xfrm>
              <a:off x="4023405" y="2191258"/>
              <a:ext cx="463399" cy="463399"/>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12"/>
                                        </p:tgtEl>
                                      </p:cBhvr>
                                    </p:animEffect>
                                    <p:set>
                                      <p:cBhvr>
                                        <p:cTn id="11" dur="1" fill="hold">
                                          <p:stCondLst>
                                            <p:cond delay="499"/>
                                          </p:stCondLst>
                                        </p:cTn>
                                        <p:tgtEl>
                                          <p:spTgt spid="12"/>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5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内容占位符 2"/>
          <p:cNvSpPr>
            <a:spLocks noGrp="1"/>
          </p:cNvSpPr>
          <p:nvPr>
            <p:ph idx="1"/>
          </p:nvPr>
        </p:nvSpPr>
        <p:spPr>
          <a:xfrm>
            <a:off x="274638" y="1143000"/>
            <a:ext cx="8686800" cy="4479925"/>
          </a:xfrm>
        </p:spPr>
        <p:txBody>
          <a:bodyPr/>
          <a:lstStyle/>
          <a:p>
            <a:pPr eaLnBrk="1" hangingPunct="1">
              <a:buFont typeface="Wingdings" pitchFamily="2" charset="2"/>
              <a:buNone/>
            </a:pPr>
            <a:endParaRPr lang="en-US" altLang="zh-CN" sz="2600" smtClean="0">
              <a:ea typeface="宋体" pitchFamily="2" charset="-122"/>
            </a:endParaRPr>
          </a:p>
          <a:p>
            <a:pPr eaLnBrk="1" hangingPunct="1"/>
            <a:endParaRPr lang="en-US" altLang="zh-CN" sz="3000" smtClean="0">
              <a:ea typeface="宋体" pitchFamily="2" charset="-122"/>
            </a:endParaRPr>
          </a:p>
          <a:p>
            <a:pPr eaLnBrk="1" hangingPunct="1">
              <a:buFont typeface="Wingdings" pitchFamily="2" charset="2"/>
              <a:buNone/>
            </a:pPr>
            <a:endParaRPr lang="en-US" altLang="zh-CN" sz="3000" smtClean="0">
              <a:ea typeface="宋体" pitchFamily="2" charset="-122"/>
            </a:endParaRPr>
          </a:p>
        </p:txBody>
      </p:sp>
      <p:sp>
        <p:nvSpPr>
          <p:cNvPr id="23554" name="灯片编号占位符 6"/>
          <p:cNvSpPr>
            <a:spLocks noGrp="1"/>
          </p:cNvSpPr>
          <p:nvPr>
            <p:ph type="sldNum" sz="quarter" idx="10"/>
          </p:nvPr>
        </p:nvSpPr>
        <p:spPr>
          <a:noFill/>
        </p:spPr>
        <p:txBody>
          <a:bodyPr/>
          <a:lstStyle/>
          <a:p>
            <a:fld id="{8225B954-42F4-4A22-BF72-1830B2F6C48A}" type="slidenum">
              <a:rPr lang="en-US" altLang="zh-CN" smtClean="0"/>
              <a:pPr/>
              <a:t>5</a:t>
            </a:fld>
            <a:endParaRPr lang="en-US" altLang="zh-CN" smtClean="0"/>
          </a:p>
        </p:txBody>
      </p:sp>
      <p:sp>
        <p:nvSpPr>
          <p:cNvPr id="8" name="Rectangle 2"/>
          <p:cNvSpPr txBox="1">
            <a:spLocks noChangeArrowheads="1"/>
          </p:cNvSpPr>
          <p:nvPr/>
        </p:nvSpPr>
        <p:spPr bwMode="auto">
          <a:xfrm>
            <a:off x="274638" y="46038"/>
            <a:ext cx="8686800" cy="639762"/>
          </a:xfrm>
          <a:prstGeom prst="rect">
            <a:avLst/>
          </a:prstGeom>
          <a:noFill/>
          <a:ln w="9525">
            <a:noFill/>
            <a:miter lim="800000"/>
            <a:headEnd/>
            <a:tailEnd/>
          </a:ln>
        </p:spPr>
        <p:txBody>
          <a:bodyPr/>
          <a:lstStyle/>
          <a:p>
            <a:pPr>
              <a:lnSpc>
                <a:spcPct val="90000"/>
              </a:lnSpc>
              <a:defRPr/>
            </a:pPr>
            <a:r>
              <a:rPr lang="en-US" altLang="zh-CN" sz="3000" kern="0" dirty="0">
                <a:solidFill>
                  <a:schemeClr val="accent1"/>
                </a:solidFill>
                <a:latin typeface="+mj-lt"/>
                <a:ea typeface="宋体" pitchFamily="2" charset="-122"/>
                <a:cs typeface="+mj-cs"/>
              </a:rPr>
              <a:t>Micro collaborative clustering (</a:t>
            </a:r>
            <a:r>
              <a:rPr lang="en-US" altLang="zh-CN" sz="3000" kern="0" dirty="0" err="1">
                <a:solidFill>
                  <a:schemeClr val="accent1"/>
                </a:solidFill>
                <a:latin typeface="+mj-lt"/>
                <a:ea typeface="宋体" pitchFamily="2" charset="-122"/>
                <a:cs typeface="+mj-cs"/>
              </a:rPr>
              <a:t>MiCC</a:t>
            </a:r>
            <a:r>
              <a:rPr lang="en-US" altLang="zh-CN" sz="3000" kern="0" dirty="0">
                <a:solidFill>
                  <a:schemeClr val="accent1"/>
                </a:solidFill>
                <a:latin typeface="+mj-lt"/>
                <a:ea typeface="宋体" pitchFamily="2" charset="-122"/>
                <a:cs typeface="+mj-cs"/>
              </a:rPr>
              <a:t>)</a:t>
            </a:r>
          </a:p>
        </p:txBody>
      </p:sp>
      <p:sp>
        <p:nvSpPr>
          <p:cNvPr id="23556" name="内容占位符 2"/>
          <p:cNvSpPr txBox="1">
            <a:spLocks/>
          </p:cNvSpPr>
          <p:nvPr/>
        </p:nvSpPr>
        <p:spPr bwMode="auto">
          <a:xfrm>
            <a:off x="92075" y="411163"/>
            <a:ext cx="9051925" cy="1646237"/>
          </a:xfrm>
          <a:prstGeom prst="rect">
            <a:avLst/>
          </a:prstGeom>
          <a:noFill/>
          <a:ln w="9525">
            <a:noFill/>
            <a:miter lim="800000"/>
            <a:headEnd/>
            <a:tailEnd/>
          </a:ln>
        </p:spPr>
        <p:txBody>
          <a:bodyPr/>
          <a:lstStyle/>
          <a:p>
            <a:pPr marL="173038" indent="-173038">
              <a:spcBef>
                <a:spcPct val="50000"/>
              </a:spcBef>
              <a:buClr>
                <a:srgbClr val="00B050"/>
              </a:buClr>
              <a:buFont typeface="Wingdings" pitchFamily="2" charset="2"/>
              <a:buChar char="§"/>
            </a:pPr>
            <a:r>
              <a:rPr lang="en-US" altLang="zh-CN" sz="3000">
                <a:solidFill>
                  <a:srgbClr val="00B050"/>
                </a:solidFill>
                <a:ea typeface="宋体" pitchFamily="2" charset="-122"/>
              </a:rPr>
              <a:t>Key Issues</a:t>
            </a:r>
            <a:endParaRPr lang="en-US" altLang="zh-CN" sz="1600">
              <a:solidFill>
                <a:schemeClr val="tx1"/>
              </a:solidFill>
              <a:ea typeface="宋体" pitchFamily="2" charset="-122"/>
            </a:endParaRPr>
          </a:p>
          <a:p>
            <a:pPr marL="509588" lvl="1" indent="-163513">
              <a:buClr>
                <a:schemeClr val="tx1"/>
              </a:buClr>
              <a:buFont typeface="Arial" charset="0"/>
              <a:buChar char="–"/>
            </a:pPr>
            <a:r>
              <a:rPr lang="en-US" altLang="zh-CN">
                <a:solidFill>
                  <a:schemeClr val="tx1"/>
                </a:solidFill>
                <a:ea typeface="宋体" pitchFamily="2" charset="-122"/>
              </a:rPr>
              <a:t>A mechanism to populate potential collaborative instances</a:t>
            </a:r>
          </a:p>
          <a:p>
            <a:pPr marL="509588" lvl="1" indent="-163513">
              <a:buClr>
                <a:schemeClr val="tx1"/>
              </a:buClr>
              <a:buFont typeface="Arial" charset="0"/>
              <a:buChar char="–"/>
            </a:pPr>
            <a:r>
              <a:rPr lang="en-US" altLang="zh-CN">
                <a:solidFill>
                  <a:schemeClr val="tx1"/>
                </a:solidFill>
                <a:ea typeface="宋体" pitchFamily="2" charset="-122"/>
              </a:rPr>
              <a:t>An internal measure to measure clustering quality</a:t>
            </a:r>
          </a:p>
          <a:p>
            <a:pPr marL="509588" lvl="1" indent="-163513">
              <a:buClr>
                <a:schemeClr val="tx1"/>
              </a:buClr>
              <a:buFont typeface="Arial" charset="0"/>
              <a:buChar char="–"/>
            </a:pPr>
            <a:r>
              <a:rPr lang="en-US" altLang="zh-CN">
                <a:solidFill>
                  <a:schemeClr val="tx1"/>
                </a:solidFill>
                <a:ea typeface="宋体" pitchFamily="2" charset="-122"/>
              </a:rPr>
              <a:t>An approach to select collaborative instances</a:t>
            </a:r>
          </a:p>
          <a:p>
            <a:pPr marL="509588" lvl="1" indent="-163513">
              <a:buClr>
                <a:schemeClr val="tx1"/>
              </a:buClr>
              <a:buFont typeface="Arial" charset="0"/>
              <a:buChar char="–"/>
            </a:pPr>
            <a:endParaRPr lang="en-US" altLang="zh-CN">
              <a:solidFill>
                <a:schemeClr val="tx1"/>
              </a:solidFill>
              <a:ea typeface="宋体" pitchFamily="2" charset="-122"/>
            </a:endParaRPr>
          </a:p>
          <a:p>
            <a:pPr marL="509588" lvl="1" indent="-163513">
              <a:buClr>
                <a:schemeClr val="tx1"/>
              </a:buClr>
              <a:buFont typeface="Arial" charset="0"/>
              <a:buChar char="–"/>
            </a:pPr>
            <a:endParaRPr lang="en-US" altLang="zh-CN">
              <a:solidFill>
                <a:schemeClr val="tx1"/>
              </a:solidFill>
              <a:ea typeface="宋体" pitchFamily="2" charset="-122"/>
            </a:endParaRPr>
          </a:p>
        </p:txBody>
      </p:sp>
      <p:sp>
        <p:nvSpPr>
          <p:cNvPr id="23557" name="内容占位符 2"/>
          <p:cNvSpPr txBox="1">
            <a:spLocks/>
          </p:cNvSpPr>
          <p:nvPr/>
        </p:nvSpPr>
        <p:spPr bwMode="auto">
          <a:xfrm>
            <a:off x="92075" y="1917700"/>
            <a:ext cx="9051925" cy="4114800"/>
          </a:xfrm>
          <a:prstGeom prst="rect">
            <a:avLst/>
          </a:prstGeom>
          <a:noFill/>
          <a:ln w="9525">
            <a:noFill/>
            <a:miter lim="800000"/>
            <a:headEnd/>
            <a:tailEnd/>
          </a:ln>
        </p:spPr>
        <p:txBody>
          <a:bodyPr/>
          <a:lstStyle/>
          <a:p>
            <a:pPr marL="173038" indent="-173038">
              <a:spcBef>
                <a:spcPct val="50000"/>
              </a:spcBef>
              <a:buClr>
                <a:srgbClr val="00B050"/>
              </a:buClr>
              <a:buFont typeface="Wingdings" pitchFamily="2" charset="2"/>
              <a:buChar char="§"/>
            </a:pPr>
            <a:r>
              <a:rPr lang="en-US" altLang="zh-CN" sz="3000">
                <a:solidFill>
                  <a:srgbClr val="00B050"/>
                </a:solidFill>
                <a:ea typeface="宋体" pitchFamily="2" charset="-122"/>
              </a:rPr>
              <a:t>Algorithm</a:t>
            </a:r>
            <a:endParaRPr lang="en-US" altLang="zh-CN" sz="1600">
              <a:solidFill>
                <a:schemeClr val="tx1"/>
              </a:solidFill>
              <a:ea typeface="宋体" pitchFamily="2" charset="-122"/>
            </a:endParaRPr>
          </a:p>
          <a:p>
            <a:pPr marL="509588" lvl="1" indent="-163513">
              <a:buClr>
                <a:schemeClr val="tx1"/>
              </a:buClr>
              <a:buFont typeface="Arial" charset="0"/>
              <a:buChar char="–"/>
            </a:pPr>
            <a:endParaRPr lang="en-US" altLang="zh-CN">
              <a:solidFill>
                <a:schemeClr val="tx1"/>
              </a:solidFill>
              <a:ea typeface="宋体" pitchFamily="2" charset="-122"/>
            </a:endParaRPr>
          </a:p>
        </p:txBody>
      </p:sp>
      <p:sp>
        <p:nvSpPr>
          <p:cNvPr id="23558" name="AutoShape 37"/>
          <p:cNvSpPr>
            <a:spLocks noChangeArrowheads="1"/>
          </p:cNvSpPr>
          <p:nvPr/>
        </p:nvSpPr>
        <p:spPr bwMode="auto">
          <a:xfrm>
            <a:off x="577850" y="2659063"/>
            <a:ext cx="1555750" cy="633412"/>
          </a:xfrm>
          <a:prstGeom prst="can">
            <a:avLst>
              <a:gd name="adj" fmla="val 25000"/>
            </a:avLst>
          </a:prstGeom>
          <a:solidFill>
            <a:srgbClr val="EBFFEB"/>
          </a:solidFill>
          <a:ln w="9525">
            <a:solidFill>
              <a:schemeClr val="tx1"/>
            </a:solidFill>
            <a:round/>
            <a:headEnd/>
            <a:tailEnd/>
          </a:ln>
        </p:spPr>
        <p:txBody>
          <a:bodyPr wrap="none" anchor="ctr"/>
          <a:lstStyle/>
          <a:p>
            <a:pPr algn="ctr"/>
            <a:r>
              <a:rPr lang="en-US" altLang="zh-CN" sz="1600">
                <a:latin typeface="Arial Unicode MS" pitchFamily="34" charset="-122"/>
                <a:ea typeface="Arial Unicode MS" pitchFamily="34" charset="-122"/>
                <a:cs typeface="Arial Unicode MS" pitchFamily="34" charset="-122"/>
              </a:rPr>
              <a:t>clustering instances</a:t>
            </a:r>
          </a:p>
        </p:txBody>
      </p:sp>
      <p:sp>
        <p:nvSpPr>
          <p:cNvPr id="23559" name="AutoShape 23"/>
          <p:cNvSpPr>
            <a:spLocks noChangeArrowheads="1"/>
          </p:cNvSpPr>
          <p:nvPr/>
        </p:nvSpPr>
        <p:spPr bwMode="auto">
          <a:xfrm>
            <a:off x="3565525" y="2878138"/>
            <a:ext cx="2106613" cy="1096962"/>
          </a:xfrm>
          <a:prstGeom prst="can">
            <a:avLst>
              <a:gd name="adj" fmla="val 25000"/>
            </a:avLst>
          </a:prstGeom>
          <a:solidFill>
            <a:srgbClr val="EBFFEB"/>
          </a:solidFill>
          <a:ln w="9525">
            <a:solidFill>
              <a:schemeClr val="tx1"/>
            </a:solidFill>
            <a:round/>
            <a:headEnd/>
            <a:tailEnd/>
          </a:ln>
        </p:spPr>
        <p:txBody>
          <a:bodyPr wrap="none" anchor="ctr"/>
          <a:lstStyle/>
          <a:p>
            <a:pPr algn="ctr"/>
            <a:r>
              <a:rPr lang="en-US" altLang="zh-CN" sz="1600">
                <a:latin typeface="Arial Unicode MS" pitchFamily="34" charset="-122"/>
                <a:ea typeface="Arial Unicode MS" pitchFamily="34" charset="-122"/>
                <a:cs typeface="Arial Unicode MS" pitchFamily="34" charset="-122"/>
              </a:rPr>
              <a:t>Potential</a:t>
            </a:r>
          </a:p>
          <a:p>
            <a:pPr algn="ctr"/>
            <a:r>
              <a:rPr lang="en-US" altLang="zh-CN" sz="1600">
                <a:latin typeface="Arial Unicode MS" pitchFamily="34" charset="-122"/>
                <a:ea typeface="Arial Unicode MS" pitchFamily="34" charset="-122"/>
                <a:cs typeface="Arial Unicode MS" pitchFamily="34" charset="-122"/>
              </a:rPr>
              <a:t>collaborative Instances</a:t>
            </a:r>
          </a:p>
        </p:txBody>
      </p:sp>
      <p:sp>
        <p:nvSpPr>
          <p:cNvPr id="23560" name="下箭头 56"/>
          <p:cNvSpPr>
            <a:spLocks noChangeArrowheads="1"/>
          </p:cNvSpPr>
          <p:nvPr/>
        </p:nvSpPr>
        <p:spPr bwMode="auto">
          <a:xfrm>
            <a:off x="4389438" y="2149475"/>
            <a:ext cx="396875" cy="827088"/>
          </a:xfrm>
          <a:prstGeom prst="downArrow">
            <a:avLst>
              <a:gd name="adj1" fmla="val 50000"/>
              <a:gd name="adj2" fmla="val 49823"/>
            </a:avLst>
          </a:prstGeom>
          <a:noFill/>
          <a:ln w="9525" algn="ctr">
            <a:solidFill>
              <a:srgbClr val="00B0F0"/>
            </a:solidFill>
            <a:round/>
            <a:headEnd/>
            <a:tailEnd/>
          </a:ln>
        </p:spPr>
        <p:txBody>
          <a:bodyPr/>
          <a:lstStyle/>
          <a:p>
            <a:pPr>
              <a:lnSpc>
                <a:spcPct val="90000"/>
              </a:lnSpc>
            </a:pPr>
            <a:endParaRPr lang="zh-CN" altLang="en-US">
              <a:ea typeface="宋体" pitchFamily="2" charset="-122"/>
            </a:endParaRPr>
          </a:p>
        </p:txBody>
      </p:sp>
      <p:sp>
        <p:nvSpPr>
          <p:cNvPr id="23561" name="AutoShape 40"/>
          <p:cNvSpPr>
            <a:spLocks noChangeArrowheads="1"/>
          </p:cNvSpPr>
          <p:nvPr/>
        </p:nvSpPr>
        <p:spPr bwMode="auto">
          <a:xfrm>
            <a:off x="3290888" y="2057400"/>
            <a:ext cx="1646237" cy="457200"/>
          </a:xfrm>
          <a:prstGeom prst="roundRect">
            <a:avLst>
              <a:gd name="adj" fmla="val 16667"/>
            </a:avLst>
          </a:prstGeom>
          <a:noFill/>
          <a:ln w="9525">
            <a:noFill/>
            <a:round/>
            <a:headEnd/>
            <a:tailEnd/>
          </a:ln>
        </p:spPr>
        <p:txBody>
          <a:bodyPr wrap="none" anchor="ctr"/>
          <a:lstStyle/>
          <a:p>
            <a:pPr algn="ctr"/>
            <a:r>
              <a:rPr lang="en-US" altLang="zh-CN" sz="1400">
                <a:latin typeface="Arial Unicode MS" pitchFamily="34" charset="-122"/>
                <a:ea typeface="Arial Unicode MS" pitchFamily="34" charset="-122"/>
                <a:cs typeface="Arial Unicode MS" pitchFamily="34" charset="-122"/>
              </a:rPr>
              <a:t>Instance  generator</a:t>
            </a:r>
            <a:endParaRPr lang="en-US" altLang="zh-CN" sz="1400" baseline="-25000">
              <a:latin typeface="Arial Unicode MS" pitchFamily="34" charset="-122"/>
              <a:ea typeface="Arial Unicode MS" pitchFamily="34" charset="-122"/>
              <a:cs typeface="Arial Unicode MS" pitchFamily="34" charset="-122"/>
            </a:endParaRPr>
          </a:p>
        </p:txBody>
      </p:sp>
      <p:grpSp>
        <p:nvGrpSpPr>
          <p:cNvPr id="23562" name="组合 115"/>
          <p:cNvGrpSpPr>
            <a:grpSpLocks/>
          </p:cNvGrpSpPr>
          <p:nvPr/>
        </p:nvGrpSpPr>
        <p:grpSpPr bwMode="auto">
          <a:xfrm>
            <a:off x="914400" y="4284663"/>
            <a:ext cx="2955925" cy="1516062"/>
            <a:chOff x="2530048" y="5166341"/>
            <a:chExt cx="2957429" cy="1516801"/>
          </a:xfrm>
        </p:grpSpPr>
        <p:cxnSp>
          <p:nvCxnSpPr>
            <p:cNvPr id="23574" name="直接箭头连接符 48"/>
            <p:cNvCxnSpPr>
              <a:cxnSpLocks noChangeShapeType="1"/>
            </p:cNvCxnSpPr>
            <p:nvPr/>
          </p:nvCxnSpPr>
          <p:spPr bwMode="auto">
            <a:xfrm>
              <a:off x="2926097" y="5166341"/>
              <a:ext cx="2" cy="425927"/>
            </a:xfrm>
            <a:prstGeom prst="straightConnector1">
              <a:avLst/>
            </a:prstGeom>
            <a:noFill/>
            <a:ln w="38100" algn="ctr">
              <a:solidFill>
                <a:srgbClr val="0070C0"/>
              </a:solidFill>
              <a:round/>
              <a:headEnd/>
              <a:tailEnd type="arrow" w="med" len="med"/>
            </a:ln>
          </p:spPr>
        </p:cxnSp>
        <p:sp>
          <p:nvSpPr>
            <p:cNvPr id="23575" name="AutoShape 40"/>
            <p:cNvSpPr>
              <a:spLocks noChangeArrowheads="1"/>
            </p:cNvSpPr>
            <p:nvPr/>
          </p:nvSpPr>
          <p:spPr bwMode="auto">
            <a:xfrm>
              <a:off x="2530048" y="6225720"/>
              <a:ext cx="1645132" cy="457422"/>
            </a:xfrm>
            <a:prstGeom prst="roundRect">
              <a:avLst>
                <a:gd name="adj" fmla="val 16667"/>
              </a:avLst>
            </a:prstGeom>
            <a:noFill/>
            <a:ln w="9525">
              <a:noFill/>
              <a:round/>
              <a:headEnd/>
              <a:tailEnd/>
            </a:ln>
          </p:spPr>
          <p:txBody>
            <a:bodyPr wrap="none" anchor="ctr"/>
            <a:lstStyle/>
            <a:p>
              <a:pPr algn="ctr"/>
              <a:r>
                <a:rPr lang="en-US" altLang="zh-CN" sz="1400">
                  <a:latin typeface="Arial Unicode MS" pitchFamily="34" charset="-122"/>
                  <a:ea typeface="Arial Unicode MS" pitchFamily="34" charset="-122"/>
                  <a:cs typeface="Arial Unicode MS" pitchFamily="34" charset="-122"/>
                </a:rPr>
                <a:t>yes</a:t>
              </a:r>
              <a:endParaRPr lang="en-US" altLang="zh-CN" sz="1400" baseline="-25000">
                <a:latin typeface="Arial Unicode MS" pitchFamily="34" charset="-122"/>
                <a:ea typeface="Arial Unicode MS" pitchFamily="34" charset="-122"/>
                <a:cs typeface="Arial Unicode MS" pitchFamily="34" charset="-122"/>
              </a:endParaRPr>
            </a:p>
          </p:txBody>
        </p:sp>
        <p:sp>
          <p:nvSpPr>
            <p:cNvPr id="23576" name="AutoShape 40"/>
            <p:cNvSpPr>
              <a:spLocks noChangeArrowheads="1"/>
            </p:cNvSpPr>
            <p:nvPr/>
          </p:nvSpPr>
          <p:spPr bwMode="auto">
            <a:xfrm>
              <a:off x="3840756" y="5952054"/>
              <a:ext cx="1646721" cy="457422"/>
            </a:xfrm>
            <a:prstGeom prst="roundRect">
              <a:avLst>
                <a:gd name="adj" fmla="val 16667"/>
              </a:avLst>
            </a:prstGeom>
            <a:noFill/>
            <a:ln w="9525">
              <a:noFill/>
              <a:round/>
              <a:headEnd/>
              <a:tailEnd/>
            </a:ln>
          </p:spPr>
          <p:txBody>
            <a:bodyPr wrap="none" anchor="ctr"/>
            <a:lstStyle/>
            <a:p>
              <a:pPr algn="ctr"/>
              <a:r>
                <a:rPr lang="en-US" altLang="zh-CN" sz="1400">
                  <a:latin typeface="Arial Unicode MS" pitchFamily="34" charset="-122"/>
                  <a:ea typeface="Arial Unicode MS" pitchFamily="34" charset="-122"/>
                  <a:cs typeface="Arial Unicode MS" pitchFamily="34" charset="-122"/>
                </a:rPr>
                <a:t>no</a:t>
              </a:r>
              <a:endParaRPr lang="en-US" altLang="zh-CN" sz="1400" baseline="-25000">
                <a:latin typeface="Arial Unicode MS" pitchFamily="34" charset="-122"/>
                <a:ea typeface="Arial Unicode MS" pitchFamily="34" charset="-122"/>
                <a:cs typeface="Arial Unicode MS" pitchFamily="34" charset="-122"/>
              </a:endParaRPr>
            </a:p>
          </p:txBody>
        </p:sp>
      </p:grpSp>
      <p:cxnSp>
        <p:nvCxnSpPr>
          <p:cNvPr id="23563" name="形状 110"/>
          <p:cNvCxnSpPr>
            <a:cxnSpLocks noChangeShapeType="1"/>
            <a:stCxn id="23570" idx="2"/>
            <a:endCxn id="23558" idx="4"/>
          </p:cNvCxnSpPr>
          <p:nvPr/>
        </p:nvCxnSpPr>
        <p:spPr bwMode="auto">
          <a:xfrm rot="10800000">
            <a:off x="2133600" y="2976563"/>
            <a:ext cx="1554163" cy="1916112"/>
          </a:xfrm>
          <a:prstGeom prst="bentConnector3">
            <a:avLst>
              <a:gd name="adj1" fmla="val 50000"/>
            </a:avLst>
          </a:prstGeom>
          <a:noFill/>
          <a:ln w="25400" algn="ctr">
            <a:solidFill>
              <a:srgbClr val="F8A54A"/>
            </a:solidFill>
            <a:round/>
            <a:headEnd/>
            <a:tailEnd type="arrow" w="med" len="med"/>
          </a:ln>
        </p:spPr>
      </p:cxnSp>
      <p:sp>
        <p:nvSpPr>
          <p:cNvPr id="23564" name="AutoShape 38"/>
          <p:cNvSpPr>
            <a:spLocks noChangeArrowheads="1"/>
          </p:cNvSpPr>
          <p:nvPr/>
        </p:nvSpPr>
        <p:spPr bwMode="auto">
          <a:xfrm>
            <a:off x="889000" y="3827463"/>
            <a:ext cx="935038" cy="431800"/>
          </a:xfrm>
          <a:prstGeom prst="roundRect">
            <a:avLst>
              <a:gd name="adj" fmla="val 16667"/>
            </a:avLst>
          </a:prstGeom>
          <a:noFill/>
          <a:ln w="9525" algn="ctr">
            <a:solidFill>
              <a:schemeClr val="tx1"/>
            </a:solidFill>
            <a:round/>
            <a:headEnd/>
            <a:tailEnd/>
          </a:ln>
        </p:spPr>
        <p:txBody>
          <a:bodyPr wrap="none" anchor="ctr"/>
          <a:lstStyle/>
          <a:p>
            <a:pPr algn="ctr"/>
            <a:r>
              <a:rPr lang="en-US" altLang="zh-CN" sz="1400">
                <a:latin typeface="Arial Unicode MS" pitchFamily="34" charset="-122"/>
                <a:ea typeface="Arial Unicode MS" pitchFamily="34" charset="-122"/>
                <a:cs typeface="Arial Unicode MS" pitchFamily="34" charset="-122"/>
              </a:rPr>
              <a:t>a clusterer</a:t>
            </a:r>
            <a:endParaRPr lang="en-US" altLang="zh-CN" sz="1400" baseline="-25000">
              <a:latin typeface="Arial Unicode MS" pitchFamily="34" charset="-122"/>
              <a:ea typeface="Arial Unicode MS" pitchFamily="34" charset="-122"/>
              <a:cs typeface="Arial Unicode MS" pitchFamily="34" charset="-122"/>
            </a:endParaRPr>
          </a:p>
        </p:txBody>
      </p:sp>
      <p:cxnSp>
        <p:nvCxnSpPr>
          <p:cNvPr id="23565" name="直接箭头连接符 63"/>
          <p:cNvCxnSpPr>
            <a:cxnSpLocks noChangeShapeType="1"/>
          </p:cNvCxnSpPr>
          <p:nvPr/>
        </p:nvCxnSpPr>
        <p:spPr bwMode="auto">
          <a:xfrm>
            <a:off x="1323975" y="3278188"/>
            <a:ext cx="0" cy="549275"/>
          </a:xfrm>
          <a:prstGeom prst="straightConnector1">
            <a:avLst/>
          </a:prstGeom>
          <a:noFill/>
          <a:ln w="38100" algn="ctr">
            <a:solidFill>
              <a:srgbClr val="0070C0"/>
            </a:solidFill>
            <a:round/>
            <a:headEnd/>
            <a:tailEnd type="arrow" w="med" len="med"/>
          </a:ln>
        </p:spPr>
      </p:cxnSp>
      <p:sp>
        <p:nvSpPr>
          <p:cNvPr id="60" name="菱形 59"/>
          <p:cNvSpPr/>
          <p:nvPr/>
        </p:nvSpPr>
        <p:spPr>
          <a:xfrm>
            <a:off x="0" y="4710113"/>
            <a:ext cx="2530475" cy="762000"/>
          </a:xfrm>
          <a:prstGeom prst="diamond">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r>
              <a:rPr lang="en-US" altLang="zh-CN" sz="1200" dirty="0">
                <a:solidFill>
                  <a:schemeClr val="tx1"/>
                </a:solidFill>
                <a:ea typeface="宋体" pitchFamily="2" charset="-122"/>
                <a:cs typeface="Arial" charset="0"/>
              </a:rPr>
              <a:t>Internal measure optimized?</a:t>
            </a:r>
            <a:endParaRPr lang="zh-CN" altLang="en-US" sz="1200" dirty="0">
              <a:solidFill>
                <a:schemeClr val="tx1"/>
              </a:solidFill>
              <a:ea typeface="宋体" pitchFamily="2" charset="-122"/>
            </a:endParaRPr>
          </a:p>
        </p:txBody>
      </p:sp>
      <p:cxnSp>
        <p:nvCxnSpPr>
          <p:cNvPr id="23567" name="直接箭头连接符 48"/>
          <p:cNvCxnSpPr>
            <a:cxnSpLocks noChangeShapeType="1"/>
          </p:cNvCxnSpPr>
          <p:nvPr/>
        </p:nvCxnSpPr>
        <p:spPr bwMode="auto">
          <a:xfrm>
            <a:off x="1279525" y="5532438"/>
            <a:ext cx="0" cy="425450"/>
          </a:xfrm>
          <a:prstGeom prst="straightConnector1">
            <a:avLst/>
          </a:prstGeom>
          <a:noFill/>
          <a:ln w="38100" algn="ctr">
            <a:solidFill>
              <a:srgbClr val="0070C0"/>
            </a:solidFill>
            <a:round/>
            <a:headEnd/>
            <a:tailEnd type="arrow" w="med" len="med"/>
          </a:ln>
        </p:spPr>
      </p:cxnSp>
      <p:sp>
        <p:nvSpPr>
          <p:cNvPr id="21520" name="TextBox 2"/>
          <p:cNvSpPr txBox="1">
            <a:spLocks noChangeArrowheads="1"/>
          </p:cNvSpPr>
          <p:nvPr/>
        </p:nvSpPr>
        <p:spPr bwMode="auto">
          <a:xfrm>
            <a:off x="639763" y="5957888"/>
            <a:ext cx="5686425" cy="923925"/>
          </a:xfrm>
          <a:prstGeom prst="rect">
            <a:avLst/>
          </a:prstGeom>
          <a:noFill/>
          <a:ln w="9525">
            <a:noFill/>
            <a:miter lim="800000"/>
            <a:headEnd/>
            <a:tailEnd/>
          </a:ln>
        </p:spPr>
        <p:txBody>
          <a:bodyPr wrap="none">
            <a:spAutoFit/>
          </a:bodyPr>
          <a:lstStyle/>
          <a:p>
            <a:pPr marL="342900" indent="-342900">
              <a:lnSpc>
                <a:spcPct val="90000"/>
              </a:lnSpc>
              <a:buSzPct val="70000"/>
              <a:buFont typeface="Wingdings" pitchFamily="2" charset="2"/>
              <a:buChar char="l"/>
              <a:defRPr/>
            </a:pPr>
            <a:r>
              <a:rPr lang="en-US" altLang="zh-CN" sz="2000" dirty="0">
                <a:ea typeface="宋体" pitchFamily="2" charset="-122"/>
              </a:rPr>
              <a:t>A clustering on the expanded set of instances</a:t>
            </a:r>
          </a:p>
          <a:p>
            <a:pPr marL="342900" indent="-342900">
              <a:lnSpc>
                <a:spcPct val="90000"/>
              </a:lnSpc>
              <a:buSzPct val="70000"/>
              <a:buFont typeface="Wingdings" pitchFamily="2" charset="2"/>
              <a:buChar char="l"/>
              <a:defRPr/>
            </a:pPr>
            <a:r>
              <a:rPr lang="en-US" altLang="zh-CN" sz="2000" dirty="0">
                <a:ea typeface="宋体" pitchFamily="2" charset="-122"/>
              </a:rPr>
              <a:t>A best set of collaborative instances</a:t>
            </a:r>
          </a:p>
          <a:p>
            <a:pPr>
              <a:lnSpc>
                <a:spcPct val="90000"/>
              </a:lnSpc>
              <a:defRPr/>
            </a:pPr>
            <a:endParaRPr lang="zh-CN" altLang="en-US" sz="2000" dirty="0">
              <a:ea typeface="宋体" pitchFamily="2" charset="-122"/>
            </a:endParaRPr>
          </a:p>
        </p:txBody>
      </p:sp>
      <p:sp>
        <p:nvSpPr>
          <p:cNvPr id="23570" name="椭圆 12"/>
          <p:cNvSpPr>
            <a:spLocks noChangeArrowheads="1"/>
          </p:cNvSpPr>
          <p:nvPr/>
        </p:nvSpPr>
        <p:spPr bwMode="auto">
          <a:xfrm>
            <a:off x="3687763" y="4618038"/>
            <a:ext cx="1890712" cy="547687"/>
          </a:xfrm>
          <a:prstGeom prst="ellipse">
            <a:avLst/>
          </a:prstGeom>
          <a:noFill/>
          <a:ln w="9525" algn="ctr">
            <a:solidFill>
              <a:schemeClr val="tx1"/>
            </a:solidFill>
            <a:round/>
            <a:headEnd/>
            <a:tailEnd/>
          </a:ln>
        </p:spPr>
        <p:txBody>
          <a:bodyPr/>
          <a:lstStyle/>
          <a:p>
            <a:pPr>
              <a:lnSpc>
                <a:spcPct val="90000"/>
              </a:lnSpc>
            </a:pPr>
            <a:r>
              <a:rPr lang="en-US" altLang="zh-CN" sz="1600">
                <a:latin typeface="Arial Unicode MS" pitchFamily="34" charset="-122"/>
                <a:ea typeface="Arial Unicode MS" pitchFamily="34" charset="-122"/>
                <a:cs typeface="Arial Unicode MS" pitchFamily="34" charset="-122"/>
              </a:rPr>
              <a:t>collaborative instances</a:t>
            </a:r>
          </a:p>
          <a:p>
            <a:pPr>
              <a:lnSpc>
                <a:spcPct val="90000"/>
              </a:lnSpc>
            </a:pPr>
            <a:endParaRPr lang="zh-CN" altLang="en-US">
              <a:ea typeface="宋体" pitchFamily="2" charset="-122"/>
            </a:endParaRPr>
          </a:p>
        </p:txBody>
      </p:sp>
      <p:sp>
        <p:nvSpPr>
          <p:cNvPr id="23571" name="下箭头 56"/>
          <p:cNvSpPr>
            <a:spLocks noChangeArrowheads="1"/>
          </p:cNvSpPr>
          <p:nvPr/>
        </p:nvSpPr>
        <p:spPr bwMode="auto">
          <a:xfrm>
            <a:off x="4449763" y="3973513"/>
            <a:ext cx="396875" cy="644525"/>
          </a:xfrm>
          <a:prstGeom prst="downArrow">
            <a:avLst>
              <a:gd name="adj1" fmla="val 50000"/>
              <a:gd name="adj2" fmla="val 49848"/>
            </a:avLst>
          </a:prstGeom>
          <a:noFill/>
          <a:ln w="9525" algn="ctr">
            <a:solidFill>
              <a:srgbClr val="00B0F0"/>
            </a:solidFill>
            <a:round/>
            <a:headEnd/>
            <a:tailEnd/>
          </a:ln>
        </p:spPr>
        <p:txBody>
          <a:bodyPr/>
          <a:lstStyle/>
          <a:p>
            <a:pPr>
              <a:lnSpc>
                <a:spcPct val="90000"/>
              </a:lnSpc>
            </a:pPr>
            <a:endParaRPr lang="zh-CN" altLang="en-US">
              <a:ea typeface="宋体" pitchFamily="2" charset="-122"/>
            </a:endParaRPr>
          </a:p>
        </p:txBody>
      </p:sp>
      <p:sp>
        <p:nvSpPr>
          <p:cNvPr id="23572" name="TextBox 13"/>
          <p:cNvSpPr txBox="1">
            <a:spLocks noChangeArrowheads="1"/>
          </p:cNvSpPr>
          <p:nvPr/>
        </p:nvSpPr>
        <p:spPr bwMode="auto">
          <a:xfrm>
            <a:off x="2894013" y="4238625"/>
            <a:ext cx="2994025" cy="341313"/>
          </a:xfrm>
          <a:prstGeom prst="rect">
            <a:avLst/>
          </a:prstGeom>
          <a:noFill/>
          <a:ln w="9525">
            <a:noFill/>
            <a:miter lim="800000"/>
            <a:headEnd/>
            <a:tailEnd/>
          </a:ln>
        </p:spPr>
        <p:txBody>
          <a:bodyPr wrap="none">
            <a:spAutoFit/>
          </a:bodyPr>
          <a:lstStyle/>
          <a:p>
            <a:pPr>
              <a:lnSpc>
                <a:spcPct val="90000"/>
              </a:lnSpc>
            </a:pPr>
            <a:r>
              <a:rPr lang="en-US" altLang="zh-CN" sz="1800">
                <a:ea typeface="宋体" pitchFamily="2" charset="-122"/>
              </a:rPr>
              <a:t>Random select N instances</a:t>
            </a:r>
            <a:endParaRPr lang="zh-CN" altLang="en-US" sz="1800">
              <a:ea typeface="宋体" pitchFamily="2" charset="-122"/>
            </a:endParaRPr>
          </a:p>
        </p:txBody>
      </p:sp>
      <p:cxnSp>
        <p:nvCxnSpPr>
          <p:cNvPr id="23573" name="肘形连接符 22"/>
          <p:cNvCxnSpPr>
            <a:cxnSpLocks noChangeShapeType="1"/>
            <a:stCxn id="60" idx="3"/>
            <a:endCxn id="23559" idx="2"/>
          </p:cNvCxnSpPr>
          <p:nvPr/>
        </p:nvCxnSpPr>
        <p:spPr bwMode="auto">
          <a:xfrm flipV="1">
            <a:off x="2530475" y="3425825"/>
            <a:ext cx="1035050" cy="1665288"/>
          </a:xfrm>
          <a:prstGeom prst="bentConnector3">
            <a:avLst>
              <a:gd name="adj1" fmla="val 50000"/>
            </a:avLst>
          </a:prstGeom>
          <a:noFill/>
          <a:ln w="9525" algn="ctr">
            <a:solidFill>
              <a:srgbClr val="C00000"/>
            </a:solidFill>
            <a:round/>
            <a:headEnd/>
            <a:tailEnd type="arrow" w="med" len="med"/>
          </a:ln>
        </p:spPr>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组合 63"/>
          <p:cNvGrpSpPr>
            <a:grpSpLocks/>
          </p:cNvGrpSpPr>
          <p:nvPr/>
        </p:nvGrpSpPr>
        <p:grpSpPr bwMode="auto">
          <a:xfrm>
            <a:off x="4754878" y="3388641"/>
            <a:ext cx="4344671" cy="3332163"/>
            <a:chOff x="-161925" y="269795"/>
            <a:chExt cx="4733926" cy="3886323"/>
          </a:xfrm>
        </p:grpSpPr>
        <p:pic>
          <p:nvPicPr>
            <p:cNvPr id="29704"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 y="641981"/>
              <a:ext cx="4733926" cy="3400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05" name="矩形 119"/>
            <p:cNvSpPr>
              <a:spLocks noChangeArrowheads="1"/>
            </p:cNvSpPr>
            <p:nvPr/>
          </p:nvSpPr>
          <p:spPr bwMode="auto">
            <a:xfrm>
              <a:off x="365806" y="269795"/>
              <a:ext cx="1300164"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800">
                  <a:solidFill>
                    <a:srgbClr val="071AD7"/>
                  </a:solidFill>
                  <a:ea typeface="宋体" pitchFamily="2" charset="-122"/>
                </a:rPr>
                <a:t>clustering1</a:t>
              </a:r>
              <a:endParaRPr lang="zh-CN" altLang="en-US">
                <a:ea typeface="宋体" pitchFamily="2" charset="-122"/>
              </a:endParaRPr>
            </a:p>
          </p:txBody>
        </p:sp>
        <p:sp>
          <p:nvSpPr>
            <p:cNvPr id="29706" name="矩形 120"/>
            <p:cNvSpPr>
              <a:spLocks noChangeArrowheads="1"/>
            </p:cNvSpPr>
            <p:nvPr/>
          </p:nvSpPr>
          <p:spPr bwMode="auto">
            <a:xfrm>
              <a:off x="365806" y="3841793"/>
              <a:ext cx="133826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800">
                  <a:solidFill>
                    <a:srgbClr val="071AD7"/>
                  </a:solidFill>
                  <a:ea typeface="宋体" pitchFamily="2" charset="-122"/>
                </a:rPr>
                <a:t>clusteringN</a:t>
              </a:r>
              <a:endParaRPr lang="zh-CN" altLang="en-US">
                <a:ea typeface="宋体" pitchFamily="2" charset="-122"/>
              </a:endParaRPr>
            </a:p>
          </p:txBody>
        </p:sp>
        <p:sp>
          <p:nvSpPr>
            <p:cNvPr id="29707" name="矩形 121"/>
            <p:cNvSpPr>
              <a:spLocks noChangeArrowheads="1"/>
            </p:cNvSpPr>
            <p:nvPr/>
          </p:nvSpPr>
          <p:spPr bwMode="auto">
            <a:xfrm>
              <a:off x="2423319" y="2116133"/>
              <a:ext cx="1352551"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800">
                  <a:solidFill>
                    <a:srgbClr val="071AD7"/>
                  </a:solidFill>
                  <a:ea typeface="宋体" pitchFamily="2" charset="-122"/>
                </a:rPr>
                <a:t>consensus </a:t>
              </a:r>
            </a:p>
            <a:p>
              <a:r>
                <a:rPr lang="en-US" altLang="zh-CN" sz="1800">
                  <a:solidFill>
                    <a:srgbClr val="071AD7"/>
                  </a:solidFill>
                  <a:ea typeface="宋体" pitchFamily="2" charset="-122"/>
                </a:rPr>
                <a:t>function</a:t>
              </a:r>
              <a:endParaRPr lang="zh-CN" altLang="en-US">
                <a:ea typeface="宋体" pitchFamily="2" charset="-122"/>
              </a:endParaRPr>
            </a:p>
          </p:txBody>
        </p:sp>
        <p:sp>
          <p:nvSpPr>
            <p:cNvPr id="29708" name="矩形 122"/>
            <p:cNvSpPr>
              <a:spLocks noChangeArrowheads="1"/>
            </p:cNvSpPr>
            <p:nvPr/>
          </p:nvSpPr>
          <p:spPr bwMode="auto">
            <a:xfrm>
              <a:off x="2687514" y="1342559"/>
              <a:ext cx="16589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800">
                  <a:solidFill>
                    <a:srgbClr val="071AD7"/>
                  </a:solidFill>
                  <a:ea typeface="宋体" pitchFamily="2" charset="-122"/>
                </a:rPr>
                <a:t>final clustering</a:t>
              </a:r>
              <a:endParaRPr lang="zh-CN" altLang="en-US">
                <a:ea typeface="宋体" pitchFamily="2" charset="-122"/>
              </a:endParaRPr>
            </a:p>
          </p:txBody>
        </p:sp>
      </p:grpSp>
      <p:sp>
        <p:nvSpPr>
          <p:cNvPr id="29699" name="Rectangle 2"/>
          <p:cNvSpPr>
            <a:spLocks noGrp="1" noChangeArrowheads="1"/>
          </p:cNvSpPr>
          <p:nvPr>
            <p:ph type="title"/>
          </p:nvPr>
        </p:nvSpPr>
        <p:spPr>
          <a:xfrm>
            <a:off x="274638" y="46038"/>
            <a:ext cx="8686800" cy="639762"/>
          </a:xfrm>
          <a:noFill/>
        </p:spPr>
        <p:txBody>
          <a:bodyPr/>
          <a:lstStyle/>
          <a:p>
            <a:pPr eaLnBrk="1" hangingPunct="1"/>
            <a:r>
              <a:rPr lang="en-US" altLang="zh-CN" sz="3000" smtClean="0">
                <a:solidFill>
                  <a:schemeClr val="accent1"/>
                </a:solidFill>
                <a:ea typeface="宋体" pitchFamily="2" charset="-122"/>
              </a:rPr>
              <a:t>Macro collaborative clustering (MaCC)</a:t>
            </a:r>
          </a:p>
        </p:txBody>
      </p:sp>
      <p:sp>
        <p:nvSpPr>
          <p:cNvPr id="29700" name="灯片编号占位符 7"/>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hlink"/>
                </a:solidFill>
                <a:latin typeface="Arial" pitchFamily="34" charset="0"/>
              </a:defRPr>
            </a:lvl1pPr>
            <a:lvl2pPr marL="742950" indent="-285750" eaLnBrk="0" hangingPunct="0">
              <a:defRPr sz="2200">
                <a:solidFill>
                  <a:schemeClr val="hlink"/>
                </a:solidFill>
                <a:latin typeface="Arial" pitchFamily="34" charset="0"/>
              </a:defRPr>
            </a:lvl2pPr>
            <a:lvl3pPr marL="1143000" indent="-228600" eaLnBrk="0" hangingPunct="0">
              <a:defRPr sz="2200">
                <a:solidFill>
                  <a:schemeClr val="hlink"/>
                </a:solidFill>
                <a:latin typeface="Arial" pitchFamily="34" charset="0"/>
              </a:defRPr>
            </a:lvl3pPr>
            <a:lvl4pPr marL="1600200" indent="-228600" eaLnBrk="0" hangingPunct="0">
              <a:defRPr sz="2200">
                <a:solidFill>
                  <a:schemeClr val="hlink"/>
                </a:solidFill>
                <a:latin typeface="Arial" pitchFamily="34" charset="0"/>
              </a:defRPr>
            </a:lvl4pPr>
            <a:lvl5pPr marL="2057400" indent="-228600" eaLnBrk="0" hangingPunct="0">
              <a:defRPr sz="2200">
                <a:solidFill>
                  <a:schemeClr val="hlink"/>
                </a:solidFill>
                <a:latin typeface="Arial" pitchFamily="34" charset="0"/>
              </a:defRPr>
            </a:lvl5pPr>
            <a:lvl6pPr marL="2514600" indent="-228600" eaLnBrk="0" fontAlgn="base" hangingPunct="0">
              <a:lnSpc>
                <a:spcPct val="90000"/>
              </a:lnSpc>
              <a:spcBef>
                <a:spcPct val="0"/>
              </a:spcBef>
              <a:spcAft>
                <a:spcPct val="0"/>
              </a:spcAft>
              <a:defRPr sz="2200">
                <a:solidFill>
                  <a:schemeClr val="hlink"/>
                </a:solidFill>
                <a:latin typeface="Arial" pitchFamily="34" charset="0"/>
              </a:defRPr>
            </a:lvl6pPr>
            <a:lvl7pPr marL="2971800" indent="-228600" eaLnBrk="0" fontAlgn="base" hangingPunct="0">
              <a:lnSpc>
                <a:spcPct val="90000"/>
              </a:lnSpc>
              <a:spcBef>
                <a:spcPct val="0"/>
              </a:spcBef>
              <a:spcAft>
                <a:spcPct val="0"/>
              </a:spcAft>
              <a:defRPr sz="2200">
                <a:solidFill>
                  <a:schemeClr val="hlink"/>
                </a:solidFill>
                <a:latin typeface="Arial" pitchFamily="34" charset="0"/>
              </a:defRPr>
            </a:lvl7pPr>
            <a:lvl8pPr marL="3429000" indent="-228600" eaLnBrk="0" fontAlgn="base" hangingPunct="0">
              <a:lnSpc>
                <a:spcPct val="90000"/>
              </a:lnSpc>
              <a:spcBef>
                <a:spcPct val="0"/>
              </a:spcBef>
              <a:spcAft>
                <a:spcPct val="0"/>
              </a:spcAft>
              <a:defRPr sz="2200">
                <a:solidFill>
                  <a:schemeClr val="hlink"/>
                </a:solidFill>
                <a:latin typeface="Arial" pitchFamily="34" charset="0"/>
              </a:defRPr>
            </a:lvl8pPr>
            <a:lvl9pPr marL="3886200" indent="-228600" eaLnBrk="0" fontAlgn="base" hangingPunct="0">
              <a:lnSpc>
                <a:spcPct val="90000"/>
              </a:lnSpc>
              <a:spcBef>
                <a:spcPct val="0"/>
              </a:spcBef>
              <a:spcAft>
                <a:spcPct val="0"/>
              </a:spcAft>
              <a:defRPr sz="2200">
                <a:solidFill>
                  <a:schemeClr val="hlink"/>
                </a:solidFill>
                <a:latin typeface="Arial" pitchFamily="34" charset="0"/>
              </a:defRPr>
            </a:lvl9pPr>
          </a:lstStyle>
          <a:p>
            <a:pPr eaLnBrk="1" hangingPunct="1"/>
            <a:fld id="{47F266ED-AEDC-4427-8DC4-DAA5DB5F48F0}" type="slidenum">
              <a:rPr lang="en-US" altLang="zh-CN" sz="800" smtClean="0">
                <a:solidFill>
                  <a:schemeClr val="tx1"/>
                </a:solidFill>
                <a:cs typeface="Arial" pitchFamily="34" charset="0"/>
              </a:rPr>
              <a:pPr eaLnBrk="1" hangingPunct="1"/>
              <a:t>6</a:t>
            </a:fld>
            <a:endParaRPr lang="en-US" altLang="zh-CN" sz="800" smtClean="0">
              <a:solidFill>
                <a:schemeClr val="tx1"/>
              </a:solidFill>
              <a:cs typeface="Arial" pitchFamily="34" charset="0"/>
            </a:endParaRPr>
          </a:p>
        </p:txBody>
      </p:sp>
      <p:sp>
        <p:nvSpPr>
          <p:cNvPr id="8" name="内容占位符 2"/>
          <p:cNvSpPr txBox="1">
            <a:spLocks/>
          </p:cNvSpPr>
          <p:nvPr/>
        </p:nvSpPr>
        <p:spPr bwMode="auto">
          <a:xfrm>
            <a:off x="182563" y="593725"/>
            <a:ext cx="8686800" cy="641350"/>
          </a:xfrm>
          <a:prstGeom prst="rect">
            <a:avLst/>
          </a:prstGeom>
          <a:noFill/>
          <a:ln w="9525">
            <a:noFill/>
            <a:miter lim="800000"/>
            <a:headEnd/>
            <a:tailEnd/>
          </a:ln>
        </p:spPr>
        <p:txBody>
          <a:bodyPr/>
          <a:lstStyle/>
          <a:p>
            <a:pPr marL="173038" indent="-173038">
              <a:lnSpc>
                <a:spcPct val="100000"/>
              </a:lnSpc>
              <a:spcBef>
                <a:spcPct val="50000"/>
              </a:spcBef>
              <a:buClr>
                <a:srgbClr val="00B050"/>
              </a:buClr>
              <a:buFont typeface="Wingdings" pitchFamily="2" charset="2"/>
              <a:buNone/>
              <a:defRPr/>
            </a:pPr>
            <a:r>
              <a:rPr lang="en-US" altLang="zh-CN" sz="2600" kern="0" dirty="0" err="1">
                <a:solidFill>
                  <a:srgbClr val="00B050"/>
                </a:solidFill>
                <a:ea typeface="宋体" pitchFamily="2" charset="-122"/>
              </a:rPr>
              <a:t>MaCC</a:t>
            </a:r>
            <a:r>
              <a:rPr lang="en-US" altLang="zh-CN" sz="2600" kern="0" dirty="0">
                <a:solidFill>
                  <a:srgbClr val="00B050"/>
                </a:solidFill>
                <a:ea typeface="宋体" pitchFamily="2" charset="-122"/>
              </a:rPr>
              <a:t> = </a:t>
            </a:r>
            <a:r>
              <a:rPr lang="en-US" altLang="zh-CN" sz="2600" kern="0" dirty="0">
                <a:solidFill>
                  <a:srgbClr val="00B050"/>
                </a:solidFill>
                <a:latin typeface="+mn-lt"/>
                <a:ea typeface="宋体" pitchFamily="2" charset="-122"/>
              </a:rPr>
              <a:t>Clusterer level collaborative clustering</a:t>
            </a:r>
          </a:p>
          <a:p>
            <a:pPr marL="173038" indent="-173038">
              <a:lnSpc>
                <a:spcPct val="100000"/>
              </a:lnSpc>
              <a:spcBef>
                <a:spcPts val="500"/>
              </a:spcBef>
              <a:buClr>
                <a:srgbClr val="00B050"/>
              </a:buClr>
              <a:defRPr/>
            </a:pPr>
            <a:endParaRPr lang="en-US" altLang="zh-CN" sz="2600" kern="0" dirty="0">
              <a:solidFill>
                <a:srgbClr val="00B050"/>
              </a:solidFill>
              <a:latin typeface="+mn-lt"/>
              <a:ea typeface="宋体" pitchFamily="2" charset="-122"/>
            </a:endParaRPr>
          </a:p>
          <a:p>
            <a:pPr marL="173038" indent="-173038">
              <a:lnSpc>
                <a:spcPct val="100000"/>
              </a:lnSpc>
              <a:spcBef>
                <a:spcPct val="50000"/>
              </a:spcBef>
              <a:buClr>
                <a:schemeClr val="tx1"/>
              </a:buClr>
              <a:buFont typeface="Wingdings" pitchFamily="2" charset="2"/>
              <a:buNone/>
              <a:defRPr/>
            </a:pPr>
            <a:endParaRPr lang="en-US" altLang="zh-CN" sz="3000" kern="0" dirty="0">
              <a:solidFill>
                <a:schemeClr val="tx1"/>
              </a:solidFill>
              <a:latin typeface="+mn-lt"/>
              <a:ea typeface="宋体" pitchFamily="2" charset="-122"/>
            </a:endParaRPr>
          </a:p>
        </p:txBody>
      </p:sp>
      <p:sp>
        <p:nvSpPr>
          <p:cNvPr id="77" name="内容占位符 2"/>
          <p:cNvSpPr txBox="1">
            <a:spLocks/>
          </p:cNvSpPr>
          <p:nvPr/>
        </p:nvSpPr>
        <p:spPr bwMode="auto">
          <a:xfrm>
            <a:off x="382032" y="4342098"/>
            <a:ext cx="6673850" cy="2012950"/>
          </a:xfrm>
          <a:prstGeom prst="rect">
            <a:avLst/>
          </a:prstGeom>
          <a:noFill/>
          <a:ln w="9525">
            <a:noFill/>
            <a:miter lim="800000"/>
            <a:headEnd/>
            <a:tailEnd/>
          </a:ln>
        </p:spPr>
        <p:txBody>
          <a:bodyPr/>
          <a:lstStyle/>
          <a:p>
            <a:pPr marL="173038" indent="-173038">
              <a:lnSpc>
                <a:spcPct val="100000"/>
              </a:lnSpc>
              <a:spcBef>
                <a:spcPct val="50000"/>
              </a:spcBef>
              <a:buClr>
                <a:srgbClr val="00B050"/>
              </a:buClr>
              <a:buFont typeface="Wingdings" pitchFamily="2" charset="2"/>
              <a:buChar char="§"/>
              <a:defRPr/>
            </a:pPr>
            <a:r>
              <a:rPr lang="en-US" altLang="zh-CN" sz="2600" kern="0" dirty="0">
                <a:solidFill>
                  <a:srgbClr val="00B050"/>
                </a:solidFill>
                <a:latin typeface="+mn-lt"/>
                <a:ea typeface="宋体" pitchFamily="2" charset="-122"/>
              </a:rPr>
              <a:t>Consensus functions</a:t>
            </a:r>
            <a:endParaRPr lang="en-US" altLang="zh-CN" sz="2600" kern="0" dirty="0">
              <a:solidFill>
                <a:schemeClr val="tx1"/>
              </a:solidFill>
              <a:latin typeface="+mn-lt"/>
              <a:ea typeface="宋体" pitchFamily="2" charset="-122"/>
            </a:endParaRPr>
          </a:p>
          <a:p>
            <a:pPr marL="509588" lvl="1" indent="-163513">
              <a:lnSpc>
                <a:spcPct val="100000"/>
              </a:lnSpc>
              <a:buClr>
                <a:schemeClr val="tx1"/>
              </a:buClr>
              <a:buFont typeface="Arial" pitchFamily="34" charset="0"/>
              <a:buChar char="–"/>
              <a:defRPr/>
            </a:pPr>
            <a:r>
              <a:rPr lang="en-US" altLang="zh-CN" kern="0" dirty="0">
                <a:solidFill>
                  <a:schemeClr val="tx1"/>
                </a:solidFill>
                <a:ea typeface="宋体" pitchFamily="2" charset="-122"/>
              </a:rPr>
              <a:t>Using co-association </a:t>
            </a:r>
            <a:r>
              <a:rPr lang="en-US" altLang="zh-CN" kern="0" dirty="0" smtClean="0">
                <a:solidFill>
                  <a:schemeClr val="tx1"/>
                </a:solidFill>
                <a:ea typeface="宋体" pitchFamily="2" charset="-122"/>
              </a:rPr>
              <a:t>matrix</a:t>
            </a:r>
          </a:p>
          <a:p>
            <a:r>
              <a:rPr lang="en-US" altLang="zh-CN" sz="1800" dirty="0" smtClean="0">
                <a:solidFill>
                  <a:srgbClr val="A86ED4"/>
                </a:solidFill>
              </a:rPr>
              <a:t>      (</a:t>
            </a:r>
            <a:r>
              <a:rPr lang="en-US" altLang="zh-CN" sz="1800" dirty="0">
                <a:solidFill>
                  <a:srgbClr val="A86ED4"/>
                </a:solidFill>
              </a:rPr>
              <a:t>Fred and </a:t>
            </a:r>
            <a:r>
              <a:rPr lang="en-US" altLang="zh-CN" sz="1800" dirty="0" smtClean="0">
                <a:solidFill>
                  <a:srgbClr val="A86ED4"/>
                </a:solidFill>
              </a:rPr>
              <a:t>Jain,2002)</a:t>
            </a:r>
            <a:endParaRPr lang="en-US" altLang="zh-CN" sz="1800" kern="0" dirty="0">
              <a:solidFill>
                <a:srgbClr val="A86ED4"/>
              </a:solidFill>
              <a:ea typeface="宋体" pitchFamily="2" charset="-122"/>
            </a:endParaRPr>
          </a:p>
          <a:p>
            <a:pPr marL="509588" lvl="1" indent="-163513">
              <a:lnSpc>
                <a:spcPct val="100000"/>
              </a:lnSpc>
              <a:buClr>
                <a:schemeClr val="tx1"/>
              </a:buClr>
              <a:buFont typeface="Arial" pitchFamily="34" charset="0"/>
              <a:buChar char="–"/>
              <a:defRPr/>
            </a:pPr>
            <a:r>
              <a:rPr lang="en-US" altLang="zh-CN" kern="0" dirty="0">
                <a:solidFill>
                  <a:schemeClr val="tx1"/>
                </a:solidFill>
                <a:ea typeface="宋体" pitchFamily="2" charset="-122"/>
              </a:rPr>
              <a:t>Three graph </a:t>
            </a:r>
            <a:r>
              <a:rPr lang="en-US" altLang="zh-CN" kern="0" dirty="0" smtClean="0">
                <a:solidFill>
                  <a:schemeClr val="tx1"/>
                </a:solidFill>
                <a:ea typeface="宋体" pitchFamily="2" charset="-122"/>
              </a:rPr>
              <a:t>formulations</a:t>
            </a:r>
          </a:p>
          <a:p>
            <a:r>
              <a:rPr lang="en-US" altLang="zh-CN" sz="1800" dirty="0" smtClean="0">
                <a:solidFill>
                  <a:srgbClr val="A86ED4"/>
                </a:solidFill>
              </a:rPr>
              <a:t>(</a:t>
            </a:r>
            <a:r>
              <a:rPr lang="en-US" altLang="zh-CN" sz="1800" dirty="0" err="1" smtClean="0">
                <a:solidFill>
                  <a:srgbClr val="A86ED4"/>
                </a:solidFill>
              </a:rPr>
              <a:t>Strehl</a:t>
            </a:r>
            <a:r>
              <a:rPr lang="en-US" altLang="zh-CN" sz="1800" dirty="0">
                <a:solidFill>
                  <a:srgbClr val="A86ED4"/>
                </a:solidFill>
              </a:rPr>
              <a:t> </a:t>
            </a:r>
            <a:r>
              <a:rPr lang="en-US" altLang="zh-CN" sz="1800" dirty="0" smtClean="0">
                <a:solidFill>
                  <a:srgbClr val="A86ED4"/>
                </a:solidFill>
              </a:rPr>
              <a:t>and </a:t>
            </a:r>
            <a:r>
              <a:rPr lang="en-US" altLang="zh-CN" sz="1800" dirty="0" err="1">
                <a:solidFill>
                  <a:srgbClr val="A86ED4"/>
                </a:solidFill>
              </a:rPr>
              <a:t>Ghosh</a:t>
            </a:r>
            <a:r>
              <a:rPr lang="en-US" altLang="zh-CN" sz="1800" dirty="0">
                <a:solidFill>
                  <a:srgbClr val="A86ED4"/>
                </a:solidFill>
              </a:rPr>
              <a:t>, 2002; Fern and </a:t>
            </a:r>
            <a:r>
              <a:rPr lang="en-US" altLang="zh-CN" sz="1800" dirty="0" err="1">
                <a:solidFill>
                  <a:srgbClr val="A86ED4"/>
                </a:solidFill>
              </a:rPr>
              <a:t>Brodley</a:t>
            </a:r>
            <a:r>
              <a:rPr lang="en-US" altLang="zh-CN" sz="1800" dirty="0">
                <a:solidFill>
                  <a:srgbClr val="A86ED4"/>
                </a:solidFill>
              </a:rPr>
              <a:t>, </a:t>
            </a:r>
            <a:r>
              <a:rPr lang="en-US" altLang="zh-CN" sz="1800" dirty="0" smtClean="0">
                <a:solidFill>
                  <a:srgbClr val="A86ED4"/>
                </a:solidFill>
              </a:rPr>
              <a:t>2004)</a:t>
            </a:r>
            <a:endParaRPr lang="en-US" altLang="zh-CN" sz="1800" kern="0" dirty="0">
              <a:solidFill>
                <a:srgbClr val="A86ED4"/>
              </a:solidFill>
              <a:ea typeface="宋体" pitchFamily="2" charset="-122"/>
            </a:endParaRPr>
          </a:p>
          <a:p>
            <a:pPr marL="800100" lvl="1" indent="-342900">
              <a:buFont typeface="Arial" pitchFamily="34" charset="0"/>
              <a:buChar char="–"/>
              <a:defRPr/>
            </a:pPr>
            <a:r>
              <a:rPr lang="en-US" altLang="zh-CN" sz="2000" dirty="0">
                <a:solidFill>
                  <a:schemeClr val="tx1"/>
                </a:solidFill>
                <a:ea typeface="宋体" pitchFamily="2" charset="-122"/>
              </a:rPr>
              <a:t>IBGF: instance-based</a:t>
            </a:r>
          </a:p>
          <a:p>
            <a:pPr marL="800100" lvl="1" indent="-342900">
              <a:buFont typeface="Arial" pitchFamily="34" charset="0"/>
              <a:buChar char="–"/>
              <a:defRPr/>
            </a:pPr>
            <a:r>
              <a:rPr lang="en-US" altLang="zh-CN" sz="2000" dirty="0">
                <a:solidFill>
                  <a:schemeClr val="tx1"/>
                </a:solidFill>
                <a:ea typeface="宋体" pitchFamily="2" charset="-122"/>
              </a:rPr>
              <a:t>CBGF: cluster-based</a:t>
            </a:r>
            <a:endParaRPr lang="en-US" altLang="zh-CN" sz="1600" dirty="0">
              <a:solidFill>
                <a:schemeClr val="tx1"/>
              </a:solidFill>
              <a:ea typeface="宋体" pitchFamily="2" charset="-122"/>
            </a:endParaRPr>
          </a:p>
          <a:p>
            <a:pPr marL="800100" lvl="1" indent="-342900">
              <a:buFont typeface="Arial" pitchFamily="34" charset="0"/>
              <a:buChar char="–"/>
              <a:defRPr/>
            </a:pPr>
            <a:r>
              <a:rPr lang="en-US" altLang="zh-CN" sz="2000" dirty="0">
                <a:solidFill>
                  <a:schemeClr val="tx1"/>
                </a:solidFill>
                <a:ea typeface="宋体" pitchFamily="2" charset="-122"/>
              </a:rPr>
              <a:t>HBGF: hybrid bipartite</a:t>
            </a:r>
            <a:endParaRPr lang="en-US" altLang="zh-CN" sz="1600" dirty="0">
              <a:solidFill>
                <a:schemeClr val="tx1"/>
              </a:solidFill>
              <a:ea typeface="宋体" pitchFamily="2" charset="-122"/>
            </a:endParaRPr>
          </a:p>
          <a:p>
            <a:pPr marL="966788" lvl="2" indent="-163513">
              <a:lnSpc>
                <a:spcPct val="100000"/>
              </a:lnSpc>
              <a:buClr>
                <a:schemeClr val="tx1"/>
              </a:buClr>
              <a:buFont typeface="Arial" pitchFamily="34" charset="0"/>
              <a:buChar char="–"/>
              <a:defRPr/>
            </a:pPr>
            <a:endParaRPr lang="en-US" altLang="zh-CN" kern="0" dirty="0">
              <a:solidFill>
                <a:schemeClr val="tx1"/>
              </a:solidFill>
              <a:ea typeface="宋体" pitchFamily="2" charset="-122"/>
            </a:endParaRPr>
          </a:p>
          <a:p>
            <a:pPr marL="803275" lvl="2">
              <a:lnSpc>
                <a:spcPct val="100000"/>
              </a:lnSpc>
              <a:buClr>
                <a:schemeClr val="tx1"/>
              </a:buClr>
              <a:defRPr/>
            </a:pPr>
            <a:r>
              <a:rPr lang="en-US" altLang="zh-CN" kern="0" dirty="0">
                <a:solidFill>
                  <a:schemeClr val="tx1"/>
                </a:solidFill>
                <a:latin typeface="+mn-lt"/>
                <a:ea typeface="宋体" pitchFamily="2" charset="-122"/>
              </a:rPr>
              <a:t> </a:t>
            </a:r>
          </a:p>
          <a:p>
            <a:pPr marL="509588" lvl="1" indent="-163513">
              <a:lnSpc>
                <a:spcPct val="100000"/>
              </a:lnSpc>
              <a:buClr>
                <a:schemeClr val="tx1"/>
              </a:buClr>
              <a:defRPr/>
            </a:pPr>
            <a:endParaRPr lang="en-US" altLang="zh-CN" kern="0" dirty="0">
              <a:solidFill>
                <a:schemeClr val="tx1"/>
              </a:solidFill>
              <a:latin typeface="+mn-lt"/>
              <a:ea typeface="宋体" pitchFamily="2" charset="-122"/>
            </a:endParaRPr>
          </a:p>
        </p:txBody>
      </p:sp>
      <mc:AlternateContent xmlns:mc="http://schemas.openxmlformats.org/markup-compatibility/2006" xmlns:a14="http://schemas.microsoft.com/office/drawing/2010/main">
        <mc:Choice Requires="a14">
          <p:sp>
            <p:nvSpPr>
              <p:cNvPr id="14" name="内容占位符 2"/>
              <p:cNvSpPr txBox="1">
                <a:spLocks/>
              </p:cNvSpPr>
              <p:nvPr/>
            </p:nvSpPr>
            <p:spPr bwMode="auto">
              <a:xfrm>
                <a:off x="367002" y="960147"/>
                <a:ext cx="8732547" cy="2012950"/>
              </a:xfrm>
              <a:prstGeom prst="rect">
                <a:avLst/>
              </a:prstGeom>
              <a:noFill/>
              <a:ln w="9525">
                <a:noFill/>
                <a:miter lim="800000"/>
                <a:headEnd/>
                <a:tailEnd/>
              </a:ln>
            </p:spPr>
            <p:txBody>
              <a:bodyPr/>
              <a:lstStyle/>
              <a:p>
                <a:pPr marL="173038" indent="-173038">
                  <a:lnSpc>
                    <a:spcPct val="100000"/>
                  </a:lnSpc>
                  <a:spcBef>
                    <a:spcPct val="50000"/>
                  </a:spcBef>
                  <a:buClr>
                    <a:srgbClr val="00B050"/>
                  </a:buClr>
                  <a:buFont typeface="Wingdings" pitchFamily="2" charset="2"/>
                  <a:buChar char="§"/>
                  <a:defRPr/>
                </a:pPr>
                <a:r>
                  <a:rPr lang="en-US" altLang="zh-CN" sz="2600" kern="0" dirty="0" smtClean="0">
                    <a:solidFill>
                      <a:srgbClr val="00B050"/>
                    </a:solidFill>
                    <a:latin typeface="+mn-lt"/>
                    <a:ea typeface="宋体" pitchFamily="2" charset="-122"/>
                  </a:rPr>
                  <a:t>Creating diverse clusterers</a:t>
                </a:r>
                <a:endParaRPr lang="en-US" altLang="zh-CN" sz="2600" kern="0" dirty="0">
                  <a:solidFill>
                    <a:schemeClr val="tx1"/>
                  </a:solidFill>
                  <a:latin typeface="+mn-lt"/>
                  <a:ea typeface="宋体" pitchFamily="2" charset="-122"/>
                </a:endParaRPr>
              </a:p>
              <a:p>
                <a:pPr marL="509588" lvl="1" indent="-163513">
                  <a:lnSpc>
                    <a:spcPct val="100000"/>
                  </a:lnSpc>
                  <a:buClr>
                    <a:schemeClr val="tx1"/>
                  </a:buClr>
                  <a:buFont typeface="Arial" pitchFamily="34" charset="0"/>
                  <a:buChar char="–"/>
                  <a:defRPr/>
                </a:pPr>
                <a:r>
                  <a:rPr lang="en-US" altLang="zh-CN" kern="0" dirty="0">
                    <a:solidFill>
                      <a:schemeClr val="tx1"/>
                    </a:solidFill>
                    <a:latin typeface="+mn-lt"/>
                    <a:ea typeface="宋体" pitchFamily="2" charset="-122"/>
                  </a:rPr>
                  <a:t>Different clustering </a:t>
                </a:r>
                <a:r>
                  <a:rPr lang="en-US" altLang="zh-CN" kern="0" dirty="0" smtClean="0">
                    <a:solidFill>
                      <a:schemeClr val="tx1"/>
                    </a:solidFill>
                    <a:latin typeface="+mn-lt"/>
                    <a:ea typeface="宋体" pitchFamily="2" charset="-122"/>
                  </a:rPr>
                  <a:t>algorithms </a:t>
                </a:r>
                <a:endParaRPr lang="en-US" altLang="zh-CN" sz="1600" kern="0" dirty="0" smtClean="0">
                  <a:solidFill>
                    <a:srgbClr val="A86ED4"/>
                  </a:solidFill>
                  <a:latin typeface="+mn-lt"/>
                  <a:ea typeface="宋体" pitchFamily="2" charset="-122"/>
                </a:endParaRPr>
              </a:p>
              <a:p>
                <a:pPr marL="966788" lvl="2" indent="-163513">
                  <a:lnSpc>
                    <a:spcPct val="100000"/>
                  </a:lnSpc>
                  <a:buClr>
                    <a:schemeClr val="tx1"/>
                  </a:buClr>
                  <a:buFont typeface="Arial" pitchFamily="34" charset="0"/>
                  <a:buChar char="–"/>
                  <a:defRPr/>
                </a:pPr>
                <a:r>
                  <a:rPr lang="en-US" altLang="zh-CN" kern="0" dirty="0" err="1" smtClean="0">
                    <a:solidFill>
                      <a:schemeClr val="tx1"/>
                    </a:solidFill>
                    <a:latin typeface="+mn-lt"/>
                    <a:ea typeface="宋体" pitchFamily="2" charset="-122"/>
                  </a:rPr>
                  <a:t>Kmeans</a:t>
                </a:r>
                <a:r>
                  <a:rPr lang="en-US" altLang="zh-CN" sz="2400" dirty="0">
                    <a:solidFill>
                      <a:srgbClr val="A86ED4"/>
                    </a:solidFill>
                  </a:rPr>
                  <a:t> </a:t>
                </a:r>
                <a:r>
                  <a:rPr lang="en-US" altLang="zh-CN" sz="1800" dirty="0">
                    <a:solidFill>
                      <a:srgbClr val="A86ED4"/>
                    </a:solidFill>
                  </a:rPr>
                  <a:t>(</a:t>
                </a:r>
                <a:r>
                  <a:rPr lang="en-US" altLang="zh-CN" sz="1800" dirty="0" err="1">
                    <a:solidFill>
                      <a:srgbClr val="A86ED4"/>
                    </a:solidFill>
                  </a:rPr>
                  <a:t>MacQueen</a:t>
                </a:r>
                <a:r>
                  <a:rPr lang="en-US" altLang="zh-CN" sz="1800" dirty="0">
                    <a:solidFill>
                      <a:srgbClr val="A86ED4"/>
                    </a:solidFill>
                  </a:rPr>
                  <a:t>, </a:t>
                </a:r>
                <a:r>
                  <a:rPr lang="en-US" altLang="zh-CN" sz="1800" dirty="0" smtClean="0">
                    <a:solidFill>
                      <a:srgbClr val="A86ED4"/>
                    </a:solidFill>
                  </a:rPr>
                  <a:t>1967)</a:t>
                </a:r>
                <a:endParaRPr lang="en-US" altLang="zh-CN" sz="1800" kern="0" dirty="0" smtClean="0">
                  <a:solidFill>
                    <a:srgbClr val="A86ED4"/>
                  </a:solidFill>
                  <a:latin typeface="+mn-lt"/>
                  <a:ea typeface="宋体" pitchFamily="2" charset="-122"/>
                </a:endParaRPr>
              </a:p>
              <a:p>
                <a:pPr marL="966788" lvl="2" indent="-163513">
                  <a:lnSpc>
                    <a:spcPct val="100000"/>
                  </a:lnSpc>
                  <a:buClr>
                    <a:schemeClr val="tx1"/>
                  </a:buClr>
                  <a:buFont typeface="Arial" pitchFamily="34" charset="0"/>
                  <a:buChar char="–"/>
                  <a:defRPr/>
                </a:pPr>
                <a:r>
                  <a:rPr lang="en-US" altLang="zh-CN" kern="0" dirty="0" err="1" smtClean="0">
                    <a:solidFill>
                      <a:schemeClr val="tx1"/>
                    </a:solidFill>
                    <a:latin typeface="+mn-lt"/>
                    <a:ea typeface="宋体" pitchFamily="2" charset="-122"/>
                  </a:rPr>
                  <a:t>Aggl</a:t>
                </a:r>
                <a:r>
                  <a:rPr lang="en-US" altLang="zh-CN" kern="0" dirty="0" smtClean="0">
                    <a:solidFill>
                      <a:schemeClr val="tx1"/>
                    </a:solidFill>
                    <a:latin typeface="+mn-lt"/>
                    <a:ea typeface="宋体" pitchFamily="2" charset="-122"/>
                  </a:rPr>
                  <a:t>. clustering (</a:t>
                </a:r>
                <a:r>
                  <a:rPr lang="en-US" altLang="zh-CN" kern="0" dirty="0" err="1" smtClean="0">
                    <a:solidFill>
                      <a:schemeClr val="tx1"/>
                    </a:solidFill>
                    <a:latin typeface="+mn-lt"/>
                    <a:ea typeface="宋体" pitchFamily="2" charset="-122"/>
                  </a:rPr>
                  <a:t>single,complete</a:t>
                </a:r>
                <a:r>
                  <a:rPr lang="en-US" altLang="zh-CN" kern="0" dirty="0" smtClean="0">
                    <a:solidFill>
                      <a:schemeClr val="tx1"/>
                    </a:solidFill>
                    <a:latin typeface="+mn-lt"/>
                    <a:ea typeface="宋体" pitchFamily="2" charset="-122"/>
                  </a:rPr>
                  <a:t>, average) </a:t>
                </a:r>
                <a:r>
                  <a:rPr lang="en-US" altLang="zh-CN" sz="1800" dirty="0">
                    <a:solidFill>
                      <a:srgbClr val="A86ED4"/>
                    </a:solidFill>
                  </a:rPr>
                  <a:t>Manning et al., 2008</a:t>
                </a:r>
                <a:endParaRPr lang="en-US" altLang="zh-CN" sz="1800" kern="0" dirty="0" smtClean="0">
                  <a:solidFill>
                    <a:srgbClr val="A86ED4"/>
                  </a:solidFill>
                  <a:latin typeface="+mn-lt"/>
                  <a:ea typeface="宋体" pitchFamily="2" charset="-122"/>
                </a:endParaRPr>
              </a:p>
              <a:p>
                <a:pPr marL="966788" lvl="2" indent="-163513">
                  <a:lnSpc>
                    <a:spcPct val="100000"/>
                  </a:lnSpc>
                  <a:buClr>
                    <a:schemeClr val="tx1"/>
                  </a:buClr>
                  <a:buFont typeface="Arial" pitchFamily="34" charset="0"/>
                  <a:buChar char="–"/>
                  <a:defRPr/>
                </a:pPr>
                <a:r>
                  <a:rPr lang="en-US" altLang="zh-CN" kern="0" dirty="0" err="1" smtClean="0">
                    <a:solidFill>
                      <a:schemeClr val="tx1"/>
                    </a:solidFill>
                    <a:latin typeface="+mn-lt"/>
                    <a:ea typeface="宋体" pitchFamily="2" charset="-122"/>
                  </a:rPr>
                  <a:t>Aggl</a:t>
                </a:r>
                <a:r>
                  <a:rPr lang="en-US" altLang="zh-CN" kern="0" dirty="0" smtClean="0">
                    <a:solidFill>
                      <a:schemeClr val="tx1"/>
                    </a:solidFill>
                    <a:latin typeface="+mn-lt"/>
                    <a:ea typeface="宋体" pitchFamily="2" charset="-122"/>
                  </a:rPr>
                  <a:t>. Clustering (</a:t>
                </a:r>
                <a14:m>
                  <m:oMath xmlns:m="http://schemas.openxmlformats.org/officeDocument/2006/math">
                    <m:sSub>
                      <m:sSubPr>
                        <m:ctrlPr>
                          <a:rPr lang="en-US" altLang="zh-CN" i="1" kern="0" smtClean="0">
                            <a:solidFill>
                              <a:schemeClr val="tx1"/>
                            </a:solidFill>
                            <a:latin typeface="Cambria Math"/>
                            <a:ea typeface="宋体" pitchFamily="2" charset="-122"/>
                          </a:rPr>
                        </m:ctrlPr>
                      </m:sSubPr>
                      <m:e>
                        <m:r>
                          <a:rPr lang="en-US" altLang="zh-CN" b="0" i="1" kern="0" smtClean="0">
                            <a:solidFill>
                              <a:schemeClr val="tx1"/>
                            </a:solidFill>
                            <a:latin typeface="Cambria Math"/>
                            <a:ea typeface="宋体" pitchFamily="2" charset="-122"/>
                          </a:rPr>
                          <m:t>𝐼</m:t>
                        </m:r>
                      </m:e>
                      <m:sub>
                        <m:r>
                          <a:rPr lang="en-US" altLang="zh-CN" b="0" i="1" kern="0" smtClean="0">
                            <a:solidFill>
                              <a:schemeClr val="tx1"/>
                            </a:solidFill>
                            <a:latin typeface="Cambria Math"/>
                            <a:ea typeface="宋体" pitchFamily="2" charset="-122"/>
                          </a:rPr>
                          <m:t>1</m:t>
                        </m:r>
                      </m:sub>
                    </m:sSub>
                    <m:r>
                      <a:rPr lang="en-US" altLang="zh-CN" b="0" i="1" kern="0" smtClean="0">
                        <a:solidFill>
                          <a:schemeClr val="tx1"/>
                        </a:solidFill>
                        <a:latin typeface="Cambria Math"/>
                        <a:ea typeface="宋体" pitchFamily="2" charset="-122"/>
                      </a:rPr>
                      <m:t>,</m:t>
                    </m:r>
                    <m:sSub>
                      <m:sSubPr>
                        <m:ctrlPr>
                          <a:rPr lang="en-US" altLang="zh-CN" i="1" kern="0">
                            <a:solidFill>
                              <a:schemeClr val="tx1"/>
                            </a:solidFill>
                            <a:latin typeface="Cambria Math"/>
                            <a:ea typeface="宋体" pitchFamily="2" charset="-122"/>
                          </a:rPr>
                        </m:ctrlPr>
                      </m:sSubPr>
                      <m:e>
                        <m:r>
                          <a:rPr lang="en-US" altLang="zh-CN" i="1" kern="0">
                            <a:solidFill>
                              <a:schemeClr val="tx1"/>
                            </a:solidFill>
                            <a:latin typeface="Cambria Math"/>
                            <a:ea typeface="宋体" pitchFamily="2" charset="-122"/>
                          </a:rPr>
                          <m:t>𝐼</m:t>
                        </m:r>
                      </m:e>
                      <m:sub>
                        <m:r>
                          <a:rPr lang="en-US" altLang="zh-CN" b="0" i="1" kern="0" smtClean="0">
                            <a:solidFill>
                              <a:schemeClr val="tx1"/>
                            </a:solidFill>
                            <a:latin typeface="Cambria Math"/>
                            <a:ea typeface="宋体" pitchFamily="2" charset="-122"/>
                          </a:rPr>
                          <m:t>2</m:t>
                        </m:r>
                      </m:sub>
                    </m:sSub>
                  </m:oMath>
                </a14:m>
                <a:r>
                  <a:rPr lang="en-US" altLang="zh-CN" kern="0" dirty="0" smtClean="0">
                    <a:solidFill>
                      <a:schemeClr val="tx1"/>
                    </a:solidFill>
                    <a:latin typeface="+mn-lt"/>
                    <a:ea typeface="宋体" pitchFamily="2" charset="-122"/>
                  </a:rPr>
                  <a:t>,</a:t>
                </a:r>
                <a:r>
                  <a:rPr lang="en-US" altLang="zh-CN" kern="0" dirty="0">
                    <a:solidFill>
                      <a:schemeClr val="tx1"/>
                    </a:solidFill>
                    <a:ea typeface="宋体" pitchFamily="2" charset="-122"/>
                  </a:rPr>
                  <a:t> </a:t>
                </a:r>
                <a14:m>
                  <m:oMath xmlns:m="http://schemas.openxmlformats.org/officeDocument/2006/math">
                    <m:sSub>
                      <m:sSubPr>
                        <m:ctrlPr>
                          <a:rPr lang="en-US" altLang="zh-CN" i="1" kern="0">
                            <a:solidFill>
                              <a:schemeClr val="tx1"/>
                            </a:solidFill>
                            <a:latin typeface="Cambria Math"/>
                            <a:ea typeface="宋体" pitchFamily="2" charset="-122"/>
                          </a:rPr>
                        </m:ctrlPr>
                      </m:sSubPr>
                      <m:e>
                        <m:r>
                          <a:rPr lang="zh-CN" altLang="en-US" i="1" kern="0" smtClean="0">
                            <a:solidFill>
                              <a:schemeClr val="tx1"/>
                            </a:solidFill>
                            <a:latin typeface="Cambria Math"/>
                            <a:ea typeface="宋体" pitchFamily="2" charset="-122"/>
                          </a:rPr>
                          <m:t>𝜀</m:t>
                        </m:r>
                      </m:e>
                      <m:sub>
                        <m:r>
                          <a:rPr lang="en-US" altLang="zh-CN" i="1" kern="0">
                            <a:solidFill>
                              <a:schemeClr val="tx1"/>
                            </a:solidFill>
                            <a:latin typeface="Cambria Math"/>
                            <a:ea typeface="宋体" pitchFamily="2" charset="-122"/>
                          </a:rPr>
                          <m:t>1</m:t>
                        </m:r>
                      </m:sub>
                    </m:sSub>
                  </m:oMath>
                </a14:m>
                <a:r>
                  <a:rPr lang="en-US" altLang="zh-CN" kern="0" dirty="0" smtClean="0">
                    <a:solidFill>
                      <a:schemeClr val="tx1"/>
                    </a:solidFill>
                    <a:latin typeface="+mn-lt"/>
                    <a:ea typeface="宋体" pitchFamily="2" charset="-122"/>
                  </a:rPr>
                  <a:t>,</a:t>
                </a:r>
                <a:r>
                  <a:rPr lang="en-US" altLang="zh-CN" kern="0" dirty="0">
                    <a:solidFill>
                      <a:schemeClr val="tx1"/>
                    </a:solidFill>
                    <a:ea typeface="宋体" pitchFamily="2" charset="-122"/>
                  </a:rPr>
                  <a:t> </a:t>
                </a:r>
                <a14:m>
                  <m:oMath xmlns:m="http://schemas.openxmlformats.org/officeDocument/2006/math">
                    <m:sSub>
                      <m:sSubPr>
                        <m:ctrlPr>
                          <a:rPr lang="en-US" altLang="zh-CN" i="1" kern="0">
                            <a:solidFill>
                              <a:schemeClr val="tx1"/>
                            </a:solidFill>
                            <a:latin typeface="Cambria Math"/>
                            <a:ea typeface="宋体" pitchFamily="2" charset="-122"/>
                          </a:rPr>
                        </m:ctrlPr>
                      </m:sSubPr>
                      <m:e>
                        <m:r>
                          <a:rPr lang="en-US" altLang="zh-CN" b="0" i="1" kern="0" smtClean="0">
                            <a:solidFill>
                              <a:schemeClr val="tx1"/>
                            </a:solidFill>
                            <a:latin typeface="Cambria Math"/>
                            <a:ea typeface="宋体" pitchFamily="2" charset="-122"/>
                          </a:rPr>
                          <m:t>𝐺</m:t>
                        </m:r>
                      </m:e>
                      <m:sub>
                        <m:r>
                          <a:rPr lang="en-US" altLang="zh-CN" i="1" kern="0">
                            <a:solidFill>
                              <a:schemeClr val="tx1"/>
                            </a:solidFill>
                            <a:latin typeface="Cambria Math"/>
                            <a:ea typeface="宋体" pitchFamily="2" charset="-122"/>
                          </a:rPr>
                          <m:t>1</m:t>
                        </m:r>
                      </m:sub>
                    </m:sSub>
                  </m:oMath>
                </a14:m>
                <a:r>
                  <a:rPr lang="en-US" altLang="zh-CN" kern="0" dirty="0" smtClean="0">
                    <a:solidFill>
                      <a:schemeClr val="tx1"/>
                    </a:solidFill>
                    <a:latin typeface="+mn-lt"/>
                    <a:ea typeface="宋体" pitchFamily="2" charset="-122"/>
                  </a:rPr>
                  <a:t>,</a:t>
                </a:r>
                <a:r>
                  <a:rPr lang="en-US" altLang="zh-CN" kern="0" dirty="0">
                    <a:solidFill>
                      <a:schemeClr val="tx1"/>
                    </a:solidFill>
                    <a:ea typeface="宋体" pitchFamily="2" charset="-122"/>
                  </a:rPr>
                  <a:t> </a:t>
                </a:r>
                <a14:m>
                  <m:oMath xmlns:m="http://schemas.openxmlformats.org/officeDocument/2006/math">
                    <m:sSub>
                      <m:sSubPr>
                        <m:ctrlPr>
                          <a:rPr lang="en-US" altLang="zh-CN" i="1" kern="0">
                            <a:solidFill>
                              <a:schemeClr val="tx1"/>
                            </a:solidFill>
                            <a:latin typeface="Cambria Math"/>
                            <a:ea typeface="宋体" pitchFamily="2" charset="-122"/>
                          </a:rPr>
                        </m:ctrlPr>
                      </m:sSubPr>
                      <m:e>
                        <m:r>
                          <a:rPr lang="en-US" altLang="zh-CN" b="0" i="1" kern="0" smtClean="0">
                            <a:solidFill>
                              <a:schemeClr val="tx1"/>
                            </a:solidFill>
                            <a:latin typeface="Cambria Math"/>
                            <a:ea typeface="宋体" pitchFamily="2" charset="-122"/>
                          </a:rPr>
                          <m:t>𝐻</m:t>
                        </m:r>
                      </m:e>
                      <m:sub>
                        <m:r>
                          <a:rPr lang="en-US" altLang="zh-CN" i="1" kern="0">
                            <a:solidFill>
                              <a:schemeClr val="tx1"/>
                            </a:solidFill>
                            <a:latin typeface="Cambria Math"/>
                            <a:ea typeface="宋体" pitchFamily="2" charset="-122"/>
                          </a:rPr>
                          <m:t>1</m:t>
                        </m:r>
                      </m:sub>
                    </m:sSub>
                  </m:oMath>
                </a14:m>
                <a:r>
                  <a:rPr lang="en-US" altLang="zh-CN" kern="0" dirty="0" smtClean="0">
                    <a:solidFill>
                      <a:schemeClr val="tx1"/>
                    </a:solidFill>
                    <a:latin typeface="+mn-lt"/>
                    <a:ea typeface="宋体" pitchFamily="2" charset="-122"/>
                  </a:rPr>
                  <a:t>,</a:t>
                </a:r>
                <a:r>
                  <a:rPr lang="en-US" altLang="zh-CN" kern="0" dirty="0">
                    <a:solidFill>
                      <a:schemeClr val="tx1"/>
                    </a:solidFill>
                    <a:ea typeface="宋体" pitchFamily="2" charset="-122"/>
                  </a:rPr>
                  <a:t> </a:t>
                </a:r>
                <a14:m>
                  <m:oMath xmlns:m="http://schemas.openxmlformats.org/officeDocument/2006/math">
                    <m:sSub>
                      <m:sSubPr>
                        <m:ctrlPr>
                          <a:rPr lang="en-US" altLang="zh-CN" i="1" kern="0">
                            <a:solidFill>
                              <a:schemeClr val="tx1"/>
                            </a:solidFill>
                            <a:latin typeface="Cambria Math"/>
                            <a:ea typeface="宋体" pitchFamily="2" charset="-122"/>
                          </a:rPr>
                        </m:ctrlPr>
                      </m:sSubPr>
                      <m:e>
                        <m:r>
                          <a:rPr lang="en-US" altLang="zh-CN" b="0" i="1" kern="0" smtClean="0">
                            <a:solidFill>
                              <a:schemeClr val="tx1"/>
                            </a:solidFill>
                            <a:latin typeface="Cambria Math"/>
                            <a:ea typeface="宋体" pitchFamily="2" charset="-122"/>
                          </a:rPr>
                          <m:t>𝐻</m:t>
                        </m:r>
                      </m:e>
                      <m:sub>
                        <m:r>
                          <a:rPr lang="en-US" altLang="zh-CN" b="0" i="1" kern="0" smtClean="0">
                            <a:solidFill>
                              <a:schemeClr val="tx1"/>
                            </a:solidFill>
                            <a:latin typeface="Cambria Math"/>
                            <a:ea typeface="宋体" pitchFamily="2" charset="-122"/>
                          </a:rPr>
                          <m:t>2</m:t>
                        </m:r>
                      </m:sub>
                    </m:sSub>
                  </m:oMath>
                </a14:m>
                <a:r>
                  <a:rPr lang="en-US" altLang="zh-CN" kern="0" dirty="0" smtClean="0">
                    <a:solidFill>
                      <a:schemeClr val="tx1"/>
                    </a:solidFill>
                    <a:latin typeface="+mn-lt"/>
                    <a:ea typeface="宋体" pitchFamily="2" charset="-122"/>
                  </a:rPr>
                  <a:t>)</a:t>
                </a:r>
              </a:p>
              <a:p>
                <a:pPr marL="966788" lvl="2" indent="-163513">
                  <a:lnSpc>
                    <a:spcPct val="100000"/>
                  </a:lnSpc>
                  <a:buClr>
                    <a:schemeClr val="tx1"/>
                  </a:buClr>
                  <a:buFont typeface="Arial" pitchFamily="34" charset="0"/>
                  <a:buChar char="–"/>
                  <a:defRPr/>
                </a:pPr>
                <a:r>
                  <a:rPr lang="en-US" altLang="zh-CN" kern="0" dirty="0" smtClean="0">
                    <a:solidFill>
                      <a:schemeClr val="tx1"/>
                    </a:solidFill>
                    <a:latin typeface="+mn-lt"/>
                    <a:ea typeface="宋体" pitchFamily="2" charset="-122"/>
                  </a:rPr>
                  <a:t>Repeated bisection(</a:t>
                </a:r>
                <a14:m>
                  <m:oMath xmlns:m="http://schemas.openxmlformats.org/officeDocument/2006/math">
                    <m:sSub>
                      <m:sSubPr>
                        <m:ctrlPr>
                          <a:rPr lang="en-US" altLang="zh-CN" i="1" kern="0">
                            <a:solidFill>
                              <a:schemeClr val="tx1"/>
                            </a:solidFill>
                            <a:latin typeface="Cambria Math"/>
                            <a:ea typeface="宋体" pitchFamily="2" charset="-122"/>
                          </a:rPr>
                        </m:ctrlPr>
                      </m:sSubPr>
                      <m:e>
                        <m:r>
                          <a:rPr lang="en-US" altLang="zh-CN" b="0" i="1" kern="0" smtClean="0">
                            <a:solidFill>
                              <a:schemeClr val="tx1"/>
                            </a:solidFill>
                            <a:latin typeface="Cambria Math"/>
                            <a:ea typeface="宋体" pitchFamily="2" charset="-122"/>
                          </a:rPr>
                          <m:t>𝑟</m:t>
                        </m:r>
                        <m:r>
                          <a:rPr lang="en-US" altLang="zh-CN" i="1" kern="0">
                            <a:solidFill>
                              <a:schemeClr val="tx1"/>
                            </a:solidFill>
                            <a:latin typeface="Cambria Math"/>
                            <a:ea typeface="宋体" pitchFamily="2" charset="-122"/>
                          </a:rPr>
                          <m:t>𝐼</m:t>
                        </m:r>
                      </m:e>
                      <m:sub>
                        <m:r>
                          <a:rPr lang="en-US" altLang="zh-CN" i="1" kern="0">
                            <a:solidFill>
                              <a:schemeClr val="tx1"/>
                            </a:solidFill>
                            <a:latin typeface="Cambria Math"/>
                            <a:ea typeface="宋体" pitchFamily="2" charset="-122"/>
                          </a:rPr>
                          <m:t>1</m:t>
                        </m:r>
                      </m:sub>
                    </m:sSub>
                    <m:r>
                      <a:rPr lang="en-US" altLang="zh-CN" i="1" kern="0">
                        <a:solidFill>
                          <a:schemeClr val="tx1"/>
                        </a:solidFill>
                        <a:latin typeface="Cambria Math"/>
                        <a:ea typeface="宋体" pitchFamily="2" charset="-122"/>
                      </a:rPr>
                      <m:t>,</m:t>
                    </m:r>
                    <m:sSub>
                      <m:sSubPr>
                        <m:ctrlPr>
                          <a:rPr lang="en-US" altLang="zh-CN" i="1" kern="0">
                            <a:solidFill>
                              <a:schemeClr val="tx1"/>
                            </a:solidFill>
                            <a:latin typeface="Cambria Math"/>
                            <a:ea typeface="宋体" pitchFamily="2" charset="-122"/>
                          </a:rPr>
                        </m:ctrlPr>
                      </m:sSubPr>
                      <m:e>
                        <m:r>
                          <a:rPr lang="en-US" altLang="zh-CN" b="0" i="1" kern="0" smtClean="0">
                            <a:solidFill>
                              <a:schemeClr val="tx1"/>
                            </a:solidFill>
                            <a:latin typeface="Cambria Math"/>
                            <a:ea typeface="宋体" pitchFamily="2" charset="-122"/>
                          </a:rPr>
                          <m:t>𝑟</m:t>
                        </m:r>
                        <m:r>
                          <a:rPr lang="en-US" altLang="zh-CN" i="1" kern="0">
                            <a:solidFill>
                              <a:schemeClr val="tx1"/>
                            </a:solidFill>
                            <a:latin typeface="Cambria Math"/>
                            <a:ea typeface="宋体" pitchFamily="2" charset="-122"/>
                          </a:rPr>
                          <m:t>𝐼</m:t>
                        </m:r>
                      </m:e>
                      <m:sub>
                        <m:r>
                          <a:rPr lang="en-US" altLang="zh-CN" i="1" kern="0">
                            <a:solidFill>
                              <a:schemeClr val="tx1"/>
                            </a:solidFill>
                            <a:latin typeface="Cambria Math"/>
                            <a:ea typeface="宋体" pitchFamily="2" charset="-122"/>
                          </a:rPr>
                          <m:t>2</m:t>
                        </m:r>
                      </m:sub>
                    </m:sSub>
                  </m:oMath>
                </a14:m>
                <a:r>
                  <a:rPr lang="en-US" altLang="zh-CN" kern="0" dirty="0">
                    <a:solidFill>
                      <a:schemeClr val="tx1"/>
                    </a:solidFill>
                    <a:ea typeface="宋体" pitchFamily="2" charset="-122"/>
                  </a:rPr>
                  <a:t>, </a:t>
                </a:r>
                <a14:m>
                  <m:oMath xmlns:m="http://schemas.openxmlformats.org/officeDocument/2006/math">
                    <m:sSub>
                      <m:sSubPr>
                        <m:ctrlPr>
                          <a:rPr lang="en-US" altLang="zh-CN" i="1" kern="0">
                            <a:solidFill>
                              <a:schemeClr val="tx1"/>
                            </a:solidFill>
                            <a:latin typeface="Cambria Math"/>
                            <a:ea typeface="宋体" pitchFamily="2" charset="-122"/>
                          </a:rPr>
                        </m:ctrlPr>
                      </m:sSubPr>
                      <m:e>
                        <m:r>
                          <a:rPr lang="en-US" altLang="zh-CN" b="0" i="1" kern="0" smtClean="0">
                            <a:solidFill>
                              <a:schemeClr val="tx1"/>
                            </a:solidFill>
                            <a:latin typeface="Cambria Math"/>
                            <a:ea typeface="宋体" pitchFamily="2" charset="-122"/>
                          </a:rPr>
                          <m:t>𝑟</m:t>
                        </m:r>
                        <m:r>
                          <a:rPr lang="zh-CN" altLang="en-US" i="1" kern="0">
                            <a:solidFill>
                              <a:schemeClr val="tx1"/>
                            </a:solidFill>
                            <a:latin typeface="Cambria Math"/>
                            <a:ea typeface="宋体" pitchFamily="2" charset="-122"/>
                          </a:rPr>
                          <m:t>𝜀</m:t>
                        </m:r>
                      </m:e>
                      <m:sub>
                        <m:r>
                          <a:rPr lang="en-US" altLang="zh-CN" i="1" kern="0">
                            <a:solidFill>
                              <a:schemeClr val="tx1"/>
                            </a:solidFill>
                            <a:latin typeface="Cambria Math"/>
                            <a:ea typeface="宋体" pitchFamily="2" charset="-122"/>
                          </a:rPr>
                          <m:t>1</m:t>
                        </m:r>
                      </m:sub>
                    </m:sSub>
                  </m:oMath>
                </a14:m>
                <a:r>
                  <a:rPr lang="en-US" altLang="zh-CN" kern="0" dirty="0">
                    <a:solidFill>
                      <a:schemeClr val="tx1"/>
                    </a:solidFill>
                    <a:ea typeface="宋体" pitchFamily="2" charset="-122"/>
                  </a:rPr>
                  <a:t>, </a:t>
                </a:r>
                <a14:m>
                  <m:oMath xmlns:m="http://schemas.openxmlformats.org/officeDocument/2006/math">
                    <m:sSub>
                      <m:sSubPr>
                        <m:ctrlPr>
                          <a:rPr lang="en-US" altLang="zh-CN" i="1" kern="0">
                            <a:solidFill>
                              <a:schemeClr val="tx1"/>
                            </a:solidFill>
                            <a:latin typeface="Cambria Math"/>
                            <a:ea typeface="宋体" pitchFamily="2" charset="-122"/>
                          </a:rPr>
                        </m:ctrlPr>
                      </m:sSubPr>
                      <m:e>
                        <m:r>
                          <a:rPr lang="en-US" altLang="zh-CN" b="0" i="1" kern="0" smtClean="0">
                            <a:solidFill>
                              <a:schemeClr val="tx1"/>
                            </a:solidFill>
                            <a:latin typeface="Cambria Math"/>
                            <a:ea typeface="宋体" pitchFamily="2" charset="-122"/>
                          </a:rPr>
                          <m:t>𝑟</m:t>
                        </m:r>
                        <m:r>
                          <a:rPr lang="en-US" altLang="zh-CN" i="1" kern="0">
                            <a:solidFill>
                              <a:schemeClr val="tx1"/>
                            </a:solidFill>
                            <a:latin typeface="Cambria Math"/>
                            <a:ea typeface="宋体" pitchFamily="2" charset="-122"/>
                          </a:rPr>
                          <m:t>𝐺</m:t>
                        </m:r>
                      </m:e>
                      <m:sub>
                        <m:r>
                          <a:rPr lang="en-US" altLang="zh-CN" i="1" kern="0">
                            <a:solidFill>
                              <a:schemeClr val="tx1"/>
                            </a:solidFill>
                            <a:latin typeface="Cambria Math"/>
                            <a:ea typeface="宋体" pitchFamily="2" charset="-122"/>
                          </a:rPr>
                          <m:t>1</m:t>
                        </m:r>
                      </m:sub>
                    </m:sSub>
                  </m:oMath>
                </a14:m>
                <a:r>
                  <a:rPr lang="en-US" altLang="zh-CN" kern="0" dirty="0">
                    <a:solidFill>
                      <a:schemeClr val="tx1"/>
                    </a:solidFill>
                    <a:ea typeface="宋体" pitchFamily="2" charset="-122"/>
                  </a:rPr>
                  <a:t>, </a:t>
                </a:r>
                <a14:m>
                  <m:oMath xmlns:m="http://schemas.openxmlformats.org/officeDocument/2006/math">
                    <m:sSub>
                      <m:sSubPr>
                        <m:ctrlPr>
                          <a:rPr lang="en-US" altLang="zh-CN" i="1" kern="0">
                            <a:solidFill>
                              <a:schemeClr val="tx1"/>
                            </a:solidFill>
                            <a:latin typeface="Cambria Math"/>
                            <a:ea typeface="宋体" pitchFamily="2" charset="-122"/>
                          </a:rPr>
                        </m:ctrlPr>
                      </m:sSubPr>
                      <m:e>
                        <m:r>
                          <a:rPr lang="en-US" altLang="zh-CN" b="0" i="1" kern="0" smtClean="0">
                            <a:solidFill>
                              <a:schemeClr val="tx1"/>
                            </a:solidFill>
                            <a:latin typeface="Cambria Math"/>
                            <a:ea typeface="宋体" pitchFamily="2" charset="-122"/>
                          </a:rPr>
                          <m:t>𝑟</m:t>
                        </m:r>
                        <m:r>
                          <a:rPr lang="en-US" altLang="zh-CN" i="1" kern="0">
                            <a:solidFill>
                              <a:schemeClr val="tx1"/>
                            </a:solidFill>
                            <a:latin typeface="Cambria Math"/>
                            <a:ea typeface="宋体" pitchFamily="2" charset="-122"/>
                          </a:rPr>
                          <m:t>𝐻</m:t>
                        </m:r>
                      </m:e>
                      <m:sub>
                        <m:r>
                          <a:rPr lang="en-US" altLang="zh-CN" i="1" kern="0">
                            <a:solidFill>
                              <a:schemeClr val="tx1"/>
                            </a:solidFill>
                            <a:latin typeface="Cambria Math"/>
                            <a:ea typeface="宋体" pitchFamily="2" charset="-122"/>
                          </a:rPr>
                          <m:t>1</m:t>
                        </m:r>
                      </m:sub>
                    </m:sSub>
                  </m:oMath>
                </a14:m>
                <a:r>
                  <a:rPr lang="en-US" altLang="zh-CN" kern="0" dirty="0">
                    <a:solidFill>
                      <a:schemeClr val="tx1"/>
                    </a:solidFill>
                    <a:ea typeface="宋体" pitchFamily="2" charset="-122"/>
                  </a:rPr>
                  <a:t>, </a:t>
                </a:r>
                <a14:m>
                  <m:oMath xmlns:m="http://schemas.openxmlformats.org/officeDocument/2006/math">
                    <m:sSub>
                      <m:sSubPr>
                        <m:ctrlPr>
                          <a:rPr lang="en-US" altLang="zh-CN" i="1" kern="0">
                            <a:solidFill>
                              <a:schemeClr val="tx1"/>
                            </a:solidFill>
                            <a:latin typeface="Cambria Math"/>
                            <a:ea typeface="宋体" pitchFamily="2" charset="-122"/>
                          </a:rPr>
                        </m:ctrlPr>
                      </m:sSubPr>
                      <m:e>
                        <m:r>
                          <a:rPr lang="en-US" altLang="zh-CN" b="0" i="1" kern="0" smtClean="0">
                            <a:solidFill>
                              <a:schemeClr val="tx1"/>
                            </a:solidFill>
                            <a:latin typeface="Cambria Math"/>
                            <a:ea typeface="宋体" pitchFamily="2" charset="-122"/>
                          </a:rPr>
                          <m:t>𝑟</m:t>
                        </m:r>
                        <m:r>
                          <a:rPr lang="en-US" altLang="zh-CN" i="1" kern="0">
                            <a:solidFill>
                              <a:schemeClr val="tx1"/>
                            </a:solidFill>
                            <a:latin typeface="Cambria Math"/>
                            <a:ea typeface="宋体" pitchFamily="2" charset="-122"/>
                          </a:rPr>
                          <m:t>𝐻</m:t>
                        </m:r>
                      </m:e>
                      <m:sub>
                        <m:r>
                          <a:rPr lang="en-US" altLang="zh-CN" i="1" kern="0">
                            <a:solidFill>
                              <a:schemeClr val="tx1"/>
                            </a:solidFill>
                            <a:latin typeface="Cambria Math"/>
                            <a:ea typeface="宋体" pitchFamily="2" charset="-122"/>
                          </a:rPr>
                          <m:t>2</m:t>
                        </m:r>
                      </m:sub>
                    </m:sSub>
                    <m:r>
                      <a:rPr lang="en-US" altLang="zh-CN" b="0" i="1" kern="0" smtClean="0">
                        <a:solidFill>
                          <a:schemeClr val="tx1"/>
                        </a:solidFill>
                        <a:latin typeface="Cambria Math"/>
                        <a:ea typeface="宋体" pitchFamily="2" charset="-122"/>
                      </a:rPr>
                      <m:t>)</m:t>
                    </m:r>
                  </m:oMath>
                </a14:m>
                <a:endParaRPr lang="en-US" altLang="zh-CN" b="0" kern="0" dirty="0" smtClean="0">
                  <a:solidFill>
                    <a:schemeClr val="tx1"/>
                  </a:solidFill>
                  <a:ea typeface="宋体" pitchFamily="2" charset="-122"/>
                </a:endParaRPr>
              </a:p>
              <a:p>
                <a:pPr marL="966788" lvl="2" indent="-163513">
                  <a:lnSpc>
                    <a:spcPct val="100000"/>
                  </a:lnSpc>
                  <a:buClr>
                    <a:schemeClr val="tx1"/>
                  </a:buClr>
                  <a:buFont typeface="Arial" pitchFamily="34" charset="0"/>
                  <a:buChar char="–"/>
                  <a:defRPr/>
                </a:pPr>
                <a:r>
                  <a:rPr lang="en-US" altLang="zh-CN" kern="0" dirty="0" smtClean="0">
                    <a:solidFill>
                      <a:schemeClr val="tx1"/>
                    </a:solidFill>
                    <a:latin typeface="+mn-lt"/>
                    <a:ea typeface="宋体" pitchFamily="2" charset="-122"/>
                  </a:rPr>
                  <a:t>Direct k-way(</a:t>
                </a:r>
                <a14:m>
                  <m:oMath xmlns:m="http://schemas.openxmlformats.org/officeDocument/2006/math">
                    <m:sSub>
                      <m:sSubPr>
                        <m:ctrlPr>
                          <a:rPr lang="en-US" altLang="zh-CN" i="1" kern="0">
                            <a:solidFill>
                              <a:schemeClr val="tx1"/>
                            </a:solidFill>
                            <a:latin typeface="Cambria Math"/>
                            <a:ea typeface="宋体" pitchFamily="2" charset="-122"/>
                          </a:rPr>
                        </m:ctrlPr>
                      </m:sSubPr>
                      <m:e>
                        <m:r>
                          <a:rPr lang="en-US" altLang="zh-CN" b="0" i="1" kern="0" smtClean="0">
                            <a:solidFill>
                              <a:schemeClr val="tx1"/>
                            </a:solidFill>
                            <a:latin typeface="Cambria Math"/>
                            <a:ea typeface="宋体" pitchFamily="2" charset="-122"/>
                          </a:rPr>
                          <m:t>𝑑</m:t>
                        </m:r>
                        <m:r>
                          <a:rPr lang="en-US" altLang="zh-CN" i="1" kern="0">
                            <a:solidFill>
                              <a:schemeClr val="tx1"/>
                            </a:solidFill>
                            <a:latin typeface="Cambria Math"/>
                            <a:ea typeface="宋体" pitchFamily="2" charset="-122"/>
                          </a:rPr>
                          <m:t>𝐼</m:t>
                        </m:r>
                      </m:e>
                      <m:sub>
                        <m:r>
                          <a:rPr lang="en-US" altLang="zh-CN" i="1" kern="0">
                            <a:solidFill>
                              <a:schemeClr val="tx1"/>
                            </a:solidFill>
                            <a:latin typeface="Cambria Math"/>
                            <a:ea typeface="宋体" pitchFamily="2" charset="-122"/>
                          </a:rPr>
                          <m:t>1</m:t>
                        </m:r>
                      </m:sub>
                    </m:sSub>
                    <m:r>
                      <a:rPr lang="en-US" altLang="zh-CN" i="1" kern="0">
                        <a:solidFill>
                          <a:schemeClr val="tx1"/>
                        </a:solidFill>
                        <a:latin typeface="Cambria Math"/>
                        <a:ea typeface="宋体" pitchFamily="2" charset="-122"/>
                      </a:rPr>
                      <m:t>,</m:t>
                    </m:r>
                    <m:sSub>
                      <m:sSubPr>
                        <m:ctrlPr>
                          <a:rPr lang="en-US" altLang="zh-CN" i="1" kern="0">
                            <a:solidFill>
                              <a:schemeClr val="tx1"/>
                            </a:solidFill>
                            <a:latin typeface="Cambria Math"/>
                            <a:ea typeface="宋体" pitchFamily="2" charset="-122"/>
                          </a:rPr>
                        </m:ctrlPr>
                      </m:sSubPr>
                      <m:e>
                        <m:r>
                          <a:rPr lang="en-US" altLang="zh-CN" b="0" i="1" kern="0" smtClean="0">
                            <a:solidFill>
                              <a:schemeClr val="tx1"/>
                            </a:solidFill>
                            <a:latin typeface="Cambria Math"/>
                            <a:ea typeface="宋体" pitchFamily="2" charset="-122"/>
                          </a:rPr>
                          <m:t>𝑑</m:t>
                        </m:r>
                        <m:r>
                          <a:rPr lang="en-US" altLang="zh-CN" i="1" kern="0">
                            <a:solidFill>
                              <a:schemeClr val="tx1"/>
                            </a:solidFill>
                            <a:latin typeface="Cambria Math"/>
                            <a:ea typeface="宋体" pitchFamily="2" charset="-122"/>
                          </a:rPr>
                          <m:t>𝐼</m:t>
                        </m:r>
                      </m:e>
                      <m:sub>
                        <m:r>
                          <a:rPr lang="en-US" altLang="zh-CN" i="1" kern="0">
                            <a:solidFill>
                              <a:schemeClr val="tx1"/>
                            </a:solidFill>
                            <a:latin typeface="Cambria Math"/>
                            <a:ea typeface="宋体" pitchFamily="2" charset="-122"/>
                          </a:rPr>
                          <m:t>2</m:t>
                        </m:r>
                      </m:sub>
                    </m:sSub>
                  </m:oMath>
                </a14:m>
                <a:r>
                  <a:rPr lang="en-US" altLang="zh-CN" kern="0" dirty="0">
                    <a:solidFill>
                      <a:schemeClr val="tx1"/>
                    </a:solidFill>
                    <a:ea typeface="宋体" pitchFamily="2" charset="-122"/>
                  </a:rPr>
                  <a:t>, </a:t>
                </a:r>
                <a14:m>
                  <m:oMath xmlns:m="http://schemas.openxmlformats.org/officeDocument/2006/math">
                    <m:sSub>
                      <m:sSubPr>
                        <m:ctrlPr>
                          <a:rPr lang="en-US" altLang="zh-CN" i="1" kern="0">
                            <a:solidFill>
                              <a:schemeClr val="tx1"/>
                            </a:solidFill>
                            <a:latin typeface="Cambria Math"/>
                            <a:ea typeface="宋体" pitchFamily="2" charset="-122"/>
                          </a:rPr>
                        </m:ctrlPr>
                      </m:sSubPr>
                      <m:e>
                        <m:r>
                          <a:rPr lang="en-US" altLang="zh-CN" b="0" i="1" kern="0" smtClean="0">
                            <a:solidFill>
                              <a:schemeClr val="tx1"/>
                            </a:solidFill>
                            <a:latin typeface="Cambria Math"/>
                            <a:ea typeface="宋体" pitchFamily="2" charset="-122"/>
                          </a:rPr>
                          <m:t>𝑑</m:t>
                        </m:r>
                        <m:r>
                          <a:rPr lang="zh-CN" altLang="en-US" i="1" kern="0">
                            <a:solidFill>
                              <a:schemeClr val="tx1"/>
                            </a:solidFill>
                            <a:latin typeface="Cambria Math"/>
                            <a:ea typeface="宋体" pitchFamily="2" charset="-122"/>
                          </a:rPr>
                          <m:t>𝜀</m:t>
                        </m:r>
                      </m:e>
                      <m:sub>
                        <m:r>
                          <a:rPr lang="en-US" altLang="zh-CN" i="1" kern="0">
                            <a:solidFill>
                              <a:schemeClr val="tx1"/>
                            </a:solidFill>
                            <a:latin typeface="Cambria Math"/>
                            <a:ea typeface="宋体" pitchFamily="2" charset="-122"/>
                          </a:rPr>
                          <m:t>1</m:t>
                        </m:r>
                      </m:sub>
                    </m:sSub>
                  </m:oMath>
                </a14:m>
                <a:r>
                  <a:rPr lang="en-US" altLang="zh-CN" kern="0" dirty="0">
                    <a:solidFill>
                      <a:schemeClr val="tx1"/>
                    </a:solidFill>
                    <a:ea typeface="宋体" pitchFamily="2" charset="-122"/>
                  </a:rPr>
                  <a:t>, </a:t>
                </a:r>
                <a14:m>
                  <m:oMath xmlns:m="http://schemas.openxmlformats.org/officeDocument/2006/math">
                    <m:sSub>
                      <m:sSubPr>
                        <m:ctrlPr>
                          <a:rPr lang="en-US" altLang="zh-CN" i="1" kern="0">
                            <a:solidFill>
                              <a:schemeClr val="tx1"/>
                            </a:solidFill>
                            <a:latin typeface="Cambria Math"/>
                            <a:ea typeface="宋体" pitchFamily="2" charset="-122"/>
                          </a:rPr>
                        </m:ctrlPr>
                      </m:sSubPr>
                      <m:e>
                        <m:r>
                          <a:rPr lang="en-US" altLang="zh-CN" b="0" i="1" kern="0" smtClean="0">
                            <a:solidFill>
                              <a:schemeClr val="tx1"/>
                            </a:solidFill>
                            <a:latin typeface="Cambria Math"/>
                            <a:ea typeface="宋体" pitchFamily="2" charset="-122"/>
                          </a:rPr>
                          <m:t>𝑑</m:t>
                        </m:r>
                        <m:r>
                          <a:rPr lang="en-US" altLang="zh-CN" i="1" kern="0">
                            <a:solidFill>
                              <a:schemeClr val="tx1"/>
                            </a:solidFill>
                            <a:latin typeface="Cambria Math"/>
                            <a:ea typeface="宋体" pitchFamily="2" charset="-122"/>
                          </a:rPr>
                          <m:t>𝐺</m:t>
                        </m:r>
                      </m:e>
                      <m:sub>
                        <m:r>
                          <a:rPr lang="en-US" altLang="zh-CN" i="1" kern="0">
                            <a:solidFill>
                              <a:schemeClr val="tx1"/>
                            </a:solidFill>
                            <a:latin typeface="Cambria Math"/>
                            <a:ea typeface="宋体" pitchFamily="2" charset="-122"/>
                          </a:rPr>
                          <m:t>1</m:t>
                        </m:r>
                      </m:sub>
                    </m:sSub>
                  </m:oMath>
                </a14:m>
                <a:r>
                  <a:rPr lang="en-US" altLang="zh-CN" kern="0" dirty="0">
                    <a:solidFill>
                      <a:schemeClr val="tx1"/>
                    </a:solidFill>
                    <a:ea typeface="宋体" pitchFamily="2" charset="-122"/>
                  </a:rPr>
                  <a:t>, </a:t>
                </a:r>
                <a14:m>
                  <m:oMath xmlns:m="http://schemas.openxmlformats.org/officeDocument/2006/math">
                    <m:sSub>
                      <m:sSubPr>
                        <m:ctrlPr>
                          <a:rPr lang="en-US" altLang="zh-CN" i="1" kern="0">
                            <a:solidFill>
                              <a:schemeClr val="tx1"/>
                            </a:solidFill>
                            <a:latin typeface="Cambria Math"/>
                            <a:ea typeface="宋体" pitchFamily="2" charset="-122"/>
                          </a:rPr>
                        </m:ctrlPr>
                      </m:sSubPr>
                      <m:e>
                        <m:r>
                          <a:rPr lang="en-US" altLang="zh-CN" b="0" i="1" kern="0" smtClean="0">
                            <a:solidFill>
                              <a:schemeClr val="tx1"/>
                            </a:solidFill>
                            <a:latin typeface="Cambria Math"/>
                            <a:ea typeface="宋体" pitchFamily="2" charset="-122"/>
                          </a:rPr>
                          <m:t>𝑑</m:t>
                        </m:r>
                        <m:r>
                          <a:rPr lang="en-US" altLang="zh-CN" i="1" kern="0">
                            <a:solidFill>
                              <a:schemeClr val="tx1"/>
                            </a:solidFill>
                            <a:latin typeface="Cambria Math"/>
                            <a:ea typeface="宋体" pitchFamily="2" charset="-122"/>
                          </a:rPr>
                          <m:t>𝐻</m:t>
                        </m:r>
                      </m:e>
                      <m:sub>
                        <m:r>
                          <a:rPr lang="en-US" altLang="zh-CN" i="1" kern="0">
                            <a:solidFill>
                              <a:schemeClr val="tx1"/>
                            </a:solidFill>
                            <a:latin typeface="Cambria Math"/>
                            <a:ea typeface="宋体" pitchFamily="2" charset="-122"/>
                          </a:rPr>
                          <m:t>1</m:t>
                        </m:r>
                      </m:sub>
                    </m:sSub>
                  </m:oMath>
                </a14:m>
                <a:r>
                  <a:rPr lang="en-US" altLang="zh-CN" kern="0" dirty="0">
                    <a:solidFill>
                      <a:schemeClr val="tx1"/>
                    </a:solidFill>
                    <a:ea typeface="宋体" pitchFamily="2" charset="-122"/>
                  </a:rPr>
                  <a:t>, </a:t>
                </a:r>
                <a14:m>
                  <m:oMath xmlns:m="http://schemas.openxmlformats.org/officeDocument/2006/math">
                    <m:sSub>
                      <m:sSubPr>
                        <m:ctrlPr>
                          <a:rPr lang="en-US" altLang="zh-CN" i="1" kern="0">
                            <a:solidFill>
                              <a:schemeClr val="tx1"/>
                            </a:solidFill>
                            <a:latin typeface="Cambria Math"/>
                            <a:ea typeface="宋体" pitchFamily="2" charset="-122"/>
                          </a:rPr>
                        </m:ctrlPr>
                      </m:sSubPr>
                      <m:e>
                        <m:r>
                          <a:rPr lang="en-US" altLang="zh-CN" b="0" i="1" kern="0" smtClean="0">
                            <a:solidFill>
                              <a:schemeClr val="tx1"/>
                            </a:solidFill>
                            <a:latin typeface="Cambria Math"/>
                            <a:ea typeface="宋体" pitchFamily="2" charset="-122"/>
                          </a:rPr>
                          <m:t>𝑑</m:t>
                        </m:r>
                        <m:r>
                          <a:rPr lang="en-US" altLang="zh-CN" i="1" kern="0">
                            <a:solidFill>
                              <a:schemeClr val="tx1"/>
                            </a:solidFill>
                            <a:latin typeface="Cambria Math"/>
                            <a:ea typeface="宋体" pitchFamily="2" charset="-122"/>
                          </a:rPr>
                          <m:t>𝐻</m:t>
                        </m:r>
                      </m:e>
                      <m:sub>
                        <m:r>
                          <a:rPr lang="en-US" altLang="zh-CN" i="1" kern="0">
                            <a:solidFill>
                              <a:schemeClr val="tx1"/>
                            </a:solidFill>
                            <a:latin typeface="Cambria Math"/>
                            <a:ea typeface="宋体" pitchFamily="2" charset="-122"/>
                          </a:rPr>
                          <m:t>2</m:t>
                        </m:r>
                      </m:sub>
                    </m:sSub>
                    <m:r>
                      <a:rPr lang="en-US" altLang="zh-CN" i="1" kern="0">
                        <a:solidFill>
                          <a:schemeClr val="tx1"/>
                        </a:solidFill>
                        <a:latin typeface="Cambria Math"/>
                        <a:ea typeface="宋体" pitchFamily="2" charset="-122"/>
                      </a:rPr>
                      <m:t>)</m:t>
                    </m:r>
                  </m:oMath>
                </a14:m>
                <a:endParaRPr lang="en-US" altLang="zh-CN" kern="0" dirty="0">
                  <a:solidFill>
                    <a:schemeClr val="tx1"/>
                  </a:solidFill>
                  <a:latin typeface="+mn-lt"/>
                  <a:ea typeface="宋体" pitchFamily="2" charset="-122"/>
                </a:endParaRPr>
              </a:p>
              <a:p>
                <a:pPr marL="509588" lvl="1" indent="-163513">
                  <a:lnSpc>
                    <a:spcPct val="100000"/>
                  </a:lnSpc>
                  <a:buClr>
                    <a:schemeClr val="tx1"/>
                  </a:buClr>
                  <a:buFont typeface="Arial" pitchFamily="34" charset="0"/>
                  <a:buChar char="–"/>
                  <a:defRPr/>
                </a:pPr>
                <a:r>
                  <a:rPr lang="en-US" altLang="zh-CN" kern="0" dirty="0">
                    <a:solidFill>
                      <a:schemeClr val="tx1"/>
                    </a:solidFill>
                    <a:latin typeface="+mn-lt"/>
                    <a:ea typeface="宋体" pitchFamily="2" charset="-122"/>
                  </a:rPr>
                  <a:t>Settings of clustering </a:t>
                </a:r>
                <a:r>
                  <a:rPr lang="en-US" altLang="zh-CN" kern="0" dirty="0" smtClean="0">
                    <a:solidFill>
                      <a:schemeClr val="tx1"/>
                    </a:solidFill>
                    <a:latin typeface="+mn-lt"/>
                    <a:ea typeface="宋体" pitchFamily="2" charset="-122"/>
                  </a:rPr>
                  <a:t>algorithms</a:t>
                </a:r>
              </a:p>
              <a:p>
                <a:pPr marL="966788" lvl="2" indent="-163513">
                  <a:lnSpc>
                    <a:spcPct val="100000"/>
                  </a:lnSpc>
                  <a:buClr>
                    <a:schemeClr val="tx1"/>
                  </a:buClr>
                  <a:buFont typeface="Arial" pitchFamily="34" charset="0"/>
                  <a:buChar char="–"/>
                  <a:defRPr/>
                </a:pPr>
                <a:r>
                  <a:rPr lang="en-US" altLang="zh-CN" kern="0" dirty="0" smtClean="0">
                    <a:solidFill>
                      <a:schemeClr val="tx1"/>
                    </a:solidFill>
                    <a:latin typeface="+mn-lt"/>
                    <a:ea typeface="宋体" pitchFamily="2" charset="-122"/>
                  </a:rPr>
                  <a:t>Initial centroids in </a:t>
                </a:r>
                <a:r>
                  <a:rPr lang="en-US" altLang="zh-CN" kern="0" dirty="0" err="1">
                    <a:solidFill>
                      <a:schemeClr val="tx1"/>
                    </a:solidFill>
                    <a:latin typeface="+mn-lt"/>
                    <a:ea typeface="宋体" pitchFamily="2" charset="-122"/>
                  </a:rPr>
                  <a:t>K</a:t>
                </a:r>
                <a:r>
                  <a:rPr lang="en-US" altLang="zh-CN" kern="0" dirty="0" err="1" smtClean="0">
                    <a:solidFill>
                      <a:schemeClr val="tx1"/>
                    </a:solidFill>
                    <a:latin typeface="+mn-lt"/>
                    <a:ea typeface="宋体" pitchFamily="2" charset="-122"/>
                  </a:rPr>
                  <a:t>means</a:t>
                </a:r>
                <a:endParaRPr lang="en-US" altLang="zh-CN" kern="0" dirty="0">
                  <a:solidFill>
                    <a:schemeClr val="tx1"/>
                  </a:solidFill>
                  <a:latin typeface="+mn-lt"/>
                  <a:ea typeface="宋体" pitchFamily="2" charset="-122"/>
                </a:endParaRPr>
              </a:p>
              <a:p>
                <a:pPr marL="509588" lvl="1" indent="-163513">
                  <a:lnSpc>
                    <a:spcPct val="100000"/>
                  </a:lnSpc>
                  <a:buClr>
                    <a:schemeClr val="tx1"/>
                  </a:buClr>
                  <a:buFont typeface="Arial" pitchFamily="34" charset="0"/>
                  <a:buChar char="–"/>
                  <a:defRPr/>
                </a:pPr>
                <a:r>
                  <a:rPr lang="en-US" altLang="zh-CN" kern="0" dirty="0" smtClean="0">
                    <a:solidFill>
                      <a:schemeClr val="tx1"/>
                    </a:solidFill>
                    <a:latin typeface="+mn-lt"/>
                    <a:ea typeface="宋体" pitchFamily="2" charset="-122"/>
                  </a:rPr>
                  <a:t>Similarity/distance </a:t>
                </a:r>
                <a:r>
                  <a:rPr lang="en-US" altLang="zh-CN" kern="0" dirty="0">
                    <a:solidFill>
                      <a:schemeClr val="tx1"/>
                    </a:solidFill>
                    <a:latin typeface="+mn-lt"/>
                    <a:ea typeface="宋体" pitchFamily="2" charset="-122"/>
                  </a:rPr>
                  <a:t>metrics</a:t>
                </a:r>
              </a:p>
              <a:p>
                <a:pPr marL="509588" lvl="1" indent="-163513">
                  <a:lnSpc>
                    <a:spcPct val="100000"/>
                  </a:lnSpc>
                  <a:buClr>
                    <a:schemeClr val="tx1"/>
                  </a:buClr>
                  <a:defRPr/>
                </a:pPr>
                <a:endParaRPr lang="en-US" altLang="zh-CN" kern="0" dirty="0">
                  <a:solidFill>
                    <a:schemeClr val="tx1"/>
                  </a:solidFill>
                  <a:latin typeface="+mn-lt"/>
                  <a:ea typeface="宋体" pitchFamily="2" charset="-122"/>
                </a:endParaRPr>
              </a:p>
            </p:txBody>
          </p:sp>
        </mc:Choice>
        <mc:Fallback xmlns="">
          <p:sp>
            <p:nvSpPr>
              <p:cNvPr id="14" name="内容占位符 2"/>
              <p:cNvSpPr txBox="1">
                <a:spLocks noRot="1" noChangeAspect="1" noMove="1" noResize="1" noEditPoints="1" noAdjustHandles="1" noChangeArrowheads="1" noChangeShapeType="1" noTextEdit="1"/>
              </p:cNvSpPr>
              <p:nvPr/>
            </p:nvSpPr>
            <p:spPr bwMode="auto">
              <a:xfrm>
                <a:off x="367002" y="960147"/>
                <a:ext cx="8732547" cy="2012950"/>
              </a:xfrm>
              <a:prstGeom prst="rect">
                <a:avLst/>
              </a:prstGeom>
              <a:blipFill rotWithShape="1">
                <a:blip r:embed="rId4"/>
                <a:stretch>
                  <a:fillRect l="-1047" t="-2727" b="-82121"/>
                </a:stretch>
              </a:blipFill>
              <a:ln w="9525">
                <a:noFill/>
                <a:miter lim="800000"/>
                <a:headEnd/>
                <a:tailEnd/>
              </a:ln>
            </p:spPr>
            <p:txBody>
              <a:bodyPr/>
              <a:lstStyle/>
              <a:p>
                <a:r>
                  <a:rPr lang="zh-CN" altLang="en-US">
                    <a:noFill/>
                  </a:rPr>
                  <a:t> </a:t>
                </a:r>
              </a:p>
            </p:txBody>
          </p:sp>
        </mc:Fallback>
      </mc:AlternateContent>
      <p:sp>
        <p:nvSpPr>
          <p:cNvPr id="2" name="矩形 1"/>
          <p:cNvSpPr/>
          <p:nvPr/>
        </p:nvSpPr>
        <p:spPr>
          <a:xfrm>
            <a:off x="7530635" y="2677631"/>
            <a:ext cx="1645952" cy="590931"/>
          </a:xfrm>
          <a:prstGeom prst="rect">
            <a:avLst/>
          </a:prstGeom>
        </p:spPr>
        <p:txBody>
          <a:bodyPr wrap="square">
            <a:spAutoFit/>
          </a:bodyPr>
          <a:lstStyle/>
          <a:p>
            <a:r>
              <a:rPr lang="en-US" altLang="zh-CN" sz="1800" dirty="0" smtClean="0">
                <a:solidFill>
                  <a:srgbClr val="A86ED4"/>
                </a:solidFill>
              </a:rPr>
              <a:t>Zhao and </a:t>
            </a:r>
            <a:r>
              <a:rPr lang="en-US" altLang="zh-CN" sz="1800" dirty="0" err="1" smtClean="0">
                <a:solidFill>
                  <a:srgbClr val="A86ED4"/>
                </a:solidFill>
              </a:rPr>
              <a:t>Karypis</a:t>
            </a:r>
            <a:r>
              <a:rPr lang="en-US" altLang="zh-CN" sz="1800" dirty="0" smtClean="0">
                <a:solidFill>
                  <a:srgbClr val="A86ED4"/>
                </a:solidFill>
              </a:rPr>
              <a:t>, 2002</a:t>
            </a:r>
            <a:endParaRPr lang="zh-CN" altLang="en-US" sz="1800" dirty="0"/>
          </a:p>
        </p:txBody>
      </p:sp>
      <p:sp>
        <p:nvSpPr>
          <p:cNvPr id="3" name="右大括号 2"/>
          <p:cNvSpPr/>
          <p:nvPr/>
        </p:nvSpPr>
        <p:spPr bwMode="auto">
          <a:xfrm>
            <a:off x="7333871" y="2514610"/>
            <a:ext cx="196764" cy="822951"/>
          </a:xfrm>
          <a:prstGeom prst="rightBrace">
            <a:avLst/>
          </a:prstGeom>
          <a:noFill/>
          <a:ln w="9525" cap="flat" cmpd="sng" algn="ctr">
            <a:solidFill>
              <a:srgbClr val="A86ED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zh-CN" altLang="en-US" sz="2200" b="0" i="0" u="none" strike="noStrike" cap="none" normalizeH="0" baseline="0" smtClean="0">
              <a:ln>
                <a:noFill/>
              </a:ln>
              <a:solidFill>
                <a:schemeClr val="hlink"/>
              </a:solidFill>
              <a:effectLst/>
              <a:latin typeface="Arial" charset="0"/>
            </a:endParaRPr>
          </a:p>
        </p:txBody>
      </p:sp>
      <p:sp>
        <p:nvSpPr>
          <p:cNvPr id="4" name="任意多边形 3"/>
          <p:cNvSpPr/>
          <p:nvPr/>
        </p:nvSpPr>
        <p:spPr bwMode="auto">
          <a:xfrm>
            <a:off x="6492219" y="3743082"/>
            <a:ext cx="479382" cy="783186"/>
          </a:xfrm>
          <a:custGeom>
            <a:avLst/>
            <a:gdLst>
              <a:gd name="connsiteX0" fmla="*/ 816569 w 816569"/>
              <a:gd name="connsiteY0" fmla="*/ 0 h 1149215"/>
              <a:gd name="connsiteX1" fmla="*/ 217129 w 816569"/>
              <a:gd name="connsiteY1" fmla="*/ 345440 h 1149215"/>
              <a:gd name="connsiteX2" fmla="*/ 13929 w 816569"/>
              <a:gd name="connsiteY2" fmla="*/ 1087120 h 1149215"/>
              <a:gd name="connsiteX3" fmla="*/ 34249 w 816569"/>
              <a:gd name="connsiteY3" fmla="*/ 1056640 h 1149215"/>
            </a:gdLst>
            <a:ahLst/>
            <a:cxnLst>
              <a:cxn ang="0">
                <a:pos x="connsiteX0" y="connsiteY0"/>
              </a:cxn>
              <a:cxn ang="0">
                <a:pos x="connsiteX1" y="connsiteY1"/>
              </a:cxn>
              <a:cxn ang="0">
                <a:pos x="connsiteX2" y="connsiteY2"/>
              </a:cxn>
              <a:cxn ang="0">
                <a:pos x="connsiteX3" y="connsiteY3"/>
              </a:cxn>
            </a:cxnLst>
            <a:rect l="l" t="t" r="r" b="b"/>
            <a:pathLst>
              <a:path w="816569" h="1149215">
                <a:moveTo>
                  <a:pt x="816569" y="0"/>
                </a:moveTo>
                <a:cubicBezTo>
                  <a:pt x="583735" y="82126"/>
                  <a:pt x="350902" y="164253"/>
                  <a:pt x="217129" y="345440"/>
                </a:cubicBezTo>
                <a:cubicBezTo>
                  <a:pt x="83356" y="526627"/>
                  <a:pt x="44409" y="968587"/>
                  <a:pt x="13929" y="1087120"/>
                </a:cubicBezTo>
                <a:cubicBezTo>
                  <a:pt x="-16551" y="1205653"/>
                  <a:pt x="8849" y="1131146"/>
                  <a:pt x="34249" y="1056640"/>
                </a:cubicBezTo>
              </a:path>
            </a:pathLst>
          </a:custGeom>
          <a:noFill/>
          <a:ln w="2540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zh-CN" altLang="en-US" sz="2200" b="0" i="0" u="none" strike="noStrike" cap="none" normalizeH="0" baseline="0" smtClean="0">
              <a:ln>
                <a:noFill/>
              </a:ln>
              <a:solidFill>
                <a:schemeClr val="hlink"/>
              </a:solidFill>
              <a:effectLst/>
              <a:latin typeface="Arial" charset="0"/>
            </a:endParaRPr>
          </a:p>
        </p:txBody>
      </p:sp>
      <p:cxnSp>
        <p:nvCxnSpPr>
          <p:cNvPr id="30" name="曲线连接符 29"/>
          <p:cNvCxnSpPr/>
          <p:nvPr/>
        </p:nvCxnSpPr>
        <p:spPr bwMode="auto">
          <a:xfrm>
            <a:off x="6432471" y="4709146"/>
            <a:ext cx="914400" cy="914400"/>
          </a:xfrm>
          <a:prstGeom prst="curvedConnector3">
            <a:avLst/>
          </a:prstGeom>
          <a:noFill/>
          <a:ln w="9525" cap="flat" cmpd="sng" algn="ctr">
            <a:noFill/>
            <a:prstDash val="solid"/>
            <a:round/>
            <a:headEnd type="none" w="med" len="med"/>
            <a:tailEnd type="none" w="med" len="med"/>
          </a:ln>
          <a:effectLst/>
        </p:spPr>
      </p:cxnSp>
      <p:sp>
        <p:nvSpPr>
          <p:cNvPr id="9" name="任意多边形 8"/>
          <p:cNvSpPr/>
          <p:nvPr/>
        </p:nvSpPr>
        <p:spPr bwMode="auto">
          <a:xfrm>
            <a:off x="6172565" y="4673600"/>
            <a:ext cx="454112" cy="704880"/>
          </a:xfrm>
          <a:custGeom>
            <a:avLst/>
            <a:gdLst>
              <a:gd name="connsiteX0" fmla="*/ 299355 w 454112"/>
              <a:gd name="connsiteY0" fmla="*/ 0 h 704880"/>
              <a:gd name="connsiteX1" fmla="*/ 441595 w 454112"/>
              <a:gd name="connsiteY1" fmla="*/ 314960 h 704880"/>
              <a:gd name="connsiteX2" fmla="*/ 400955 w 454112"/>
              <a:gd name="connsiteY2" fmla="*/ 518160 h 704880"/>
              <a:gd name="connsiteX3" fmla="*/ 35195 w 454112"/>
              <a:gd name="connsiteY3" fmla="*/ 680720 h 704880"/>
              <a:gd name="connsiteX4" fmla="*/ 35195 w 454112"/>
              <a:gd name="connsiteY4" fmla="*/ 701040 h 704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112" h="704880">
                <a:moveTo>
                  <a:pt x="299355" y="0"/>
                </a:moveTo>
                <a:cubicBezTo>
                  <a:pt x="362008" y="114300"/>
                  <a:pt x="424662" y="228600"/>
                  <a:pt x="441595" y="314960"/>
                </a:cubicBezTo>
                <a:cubicBezTo>
                  <a:pt x="458528" y="401320"/>
                  <a:pt x="468688" y="457200"/>
                  <a:pt x="400955" y="518160"/>
                </a:cubicBezTo>
                <a:cubicBezTo>
                  <a:pt x="333222" y="579120"/>
                  <a:pt x="96155" y="650240"/>
                  <a:pt x="35195" y="680720"/>
                </a:cubicBezTo>
                <a:cubicBezTo>
                  <a:pt x="-25765" y="711200"/>
                  <a:pt x="4715" y="706120"/>
                  <a:pt x="35195" y="701040"/>
                </a:cubicBezTo>
              </a:path>
            </a:pathLst>
          </a:custGeom>
          <a:noFill/>
          <a:ln w="2540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zh-CN" altLang="en-US" sz="2200" b="0" i="0" u="none" strike="noStrike" cap="none" normalizeH="0" baseline="0" smtClean="0">
              <a:ln>
                <a:noFill/>
              </a:ln>
              <a:solidFill>
                <a:schemeClr val="hlink"/>
              </a:solidFill>
              <a:effectLst/>
              <a:latin typeface="Arial" charset="0"/>
            </a:endParaRPr>
          </a:p>
        </p:txBody>
      </p:sp>
      <p:sp>
        <p:nvSpPr>
          <p:cNvPr id="10" name="任意多边形 9"/>
          <p:cNvSpPr/>
          <p:nvPr/>
        </p:nvSpPr>
        <p:spPr bwMode="auto">
          <a:xfrm>
            <a:off x="6502400" y="5709920"/>
            <a:ext cx="670560" cy="556918"/>
          </a:xfrm>
          <a:custGeom>
            <a:avLst/>
            <a:gdLst>
              <a:gd name="connsiteX0" fmla="*/ 0 w 670560"/>
              <a:gd name="connsiteY0" fmla="*/ 0 h 556918"/>
              <a:gd name="connsiteX1" fmla="*/ 121920 w 670560"/>
              <a:gd name="connsiteY1" fmla="*/ 436880 h 556918"/>
              <a:gd name="connsiteX2" fmla="*/ 477520 w 670560"/>
              <a:gd name="connsiteY2" fmla="*/ 548640 h 556918"/>
              <a:gd name="connsiteX3" fmla="*/ 670560 w 670560"/>
              <a:gd name="connsiteY3" fmla="*/ 548640 h 556918"/>
              <a:gd name="connsiteX4" fmla="*/ 670560 w 670560"/>
              <a:gd name="connsiteY4" fmla="*/ 548640 h 556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560" h="556918">
                <a:moveTo>
                  <a:pt x="0" y="0"/>
                </a:moveTo>
                <a:cubicBezTo>
                  <a:pt x="21166" y="172720"/>
                  <a:pt x="42333" y="345440"/>
                  <a:pt x="121920" y="436880"/>
                </a:cubicBezTo>
                <a:cubicBezTo>
                  <a:pt x="201507" y="528320"/>
                  <a:pt x="386080" y="530013"/>
                  <a:pt x="477520" y="548640"/>
                </a:cubicBezTo>
                <a:cubicBezTo>
                  <a:pt x="568960" y="567267"/>
                  <a:pt x="670560" y="548640"/>
                  <a:pt x="670560" y="548640"/>
                </a:cubicBezTo>
                <a:lnTo>
                  <a:pt x="670560" y="548640"/>
                </a:lnTo>
              </a:path>
            </a:pathLst>
          </a:custGeom>
          <a:noFill/>
          <a:ln w="2540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zh-CN" altLang="en-US" sz="2200" b="0" i="0" u="none" strike="noStrike" cap="none" normalizeH="0" baseline="0" smtClean="0">
              <a:ln>
                <a:noFill/>
              </a:ln>
              <a:solidFill>
                <a:schemeClr val="hlink"/>
              </a:solidFill>
              <a:effectLst/>
              <a:latin typeface="Arial" charset="0"/>
            </a:endParaRPr>
          </a:p>
        </p:txBody>
      </p:sp>
      <p:sp>
        <p:nvSpPr>
          <p:cNvPr id="13" name="任意多边形 12"/>
          <p:cNvSpPr/>
          <p:nvPr/>
        </p:nvSpPr>
        <p:spPr bwMode="auto">
          <a:xfrm>
            <a:off x="8371840" y="4714240"/>
            <a:ext cx="274487" cy="1016000"/>
          </a:xfrm>
          <a:custGeom>
            <a:avLst/>
            <a:gdLst>
              <a:gd name="connsiteX0" fmla="*/ 40640 w 274487"/>
              <a:gd name="connsiteY0" fmla="*/ 0 h 1016000"/>
              <a:gd name="connsiteX1" fmla="*/ 233680 w 274487"/>
              <a:gd name="connsiteY1" fmla="*/ 345440 h 1016000"/>
              <a:gd name="connsiteX2" fmla="*/ 274320 w 274487"/>
              <a:gd name="connsiteY2" fmla="*/ 589280 h 1016000"/>
              <a:gd name="connsiteX3" fmla="*/ 233680 w 274487"/>
              <a:gd name="connsiteY3" fmla="*/ 731520 h 1016000"/>
              <a:gd name="connsiteX4" fmla="*/ 0 w 274487"/>
              <a:gd name="connsiteY4" fmla="*/ 1016000 h 10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487" h="1016000">
                <a:moveTo>
                  <a:pt x="40640" y="0"/>
                </a:moveTo>
                <a:cubicBezTo>
                  <a:pt x="117686" y="123613"/>
                  <a:pt x="194733" y="247227"/>
                  <a:pt x="233680" y="345440"/>
                </a:cubicBezTo>
                <a:cubicBezTo>
                  <a:pt x="272627" y="443653"/>
                  <a:pt x="274320" y="524933"/>
                  <a:pt x="274320" y="589280"/>
                </a:cubicBezTo>
                <a:cubicBezTo>
                  <a:pt x="274320" y="653627"/>
                  <a:pt x="279400" y="660400"/>
                  <a:pt x="233680" y="731520"/>
                </a:cubicBezTo>
                <a:cubicBezTo>
                  <a:pt x="187960" y="802640"/>
                  <a:pt x="93980" y="909320"/>
                  <a:pt x="0" y="1016000"/>
                </a:cubicBezTo>
              </a:path>
            </a:pathLst>
          </a:custGeom>
          <a:noFill/>
          <a:ln w="2540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zh-CN" altLang="en-US" sz="2200" b="0" i="0" u="none" strike="noStrike" cap="none" normalizeH="0" baseline="0" smtClean="0">
              <a:ln>
                <a:noFill/>
              </a:ln>
              <a:solidFill>
                <a:schemeClr val="hlink"/>
              </a:solidFill>
              <a:effectLst/>
              <a:latin typeface="Arial" charset="0"/>
            </a:endParaRPr>
          </a:p>
        </p:txBody>
      </p:sp>
    </p:spTree>
    <p:extLst>
      <p:ext uri="{BB962C8B-B14F-4D97-AF65-F5344CB8AC3E}">
        <p14:creationId xmlns:p14="http://schemas.microsoft.com/office/powerpoint/2010/main" val="22533504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灯片编号占位符 3"/>
          <p:cNvSpPr>
            <a:spLocks noGrp="1"/>
          </p:cNvSpPr>
          <p:nvPr>
            <p:ph type="sldNum" sz="quarter" idx="10"/>
          </p:nvPr>
        </p:nvSpPr>
        <p:spPr>
          <a:noFill/>
        </p:spPr>
        <p:txBody>
          <a:bodyPr/>
          <a:lstStyle/>
          <a:p>
            <a:fld id="{BDD1CBD0-CD4E-4069-A6BE-955BE36A7EC6}" type="slidenum">
              <a:rPr lang="en-US" altLang="zh-CN" smtClean="0"/>
              <a:pPr/>
              <a:t>7</a:t>
            </a:fld>
            <a:endParaRPr lang="en-US" altLang="zh-CN" smtClean="0"/>
          </a:p>
        </p:txBody>
      </p:sp>
      <p:sp>
        <p:nvSpPr>
          <p:cNvPr id="27650" name="Rectangle 2"/>
          <p:cNvSpPr txBox="1">
            <a:spLocks noChangeArrowheads="1"/>
          </p:cNvSpPr>
          <p:nvPr/>
        </p:nvSpPr>
        <p:spPr bwMode="auto">
          <a:xfrm>
            <a:off x="274638" y="46038"/>
            <a:ext cx="8686800" cy="639762"/>
          </a:xfrm>
          <a:prstGeom prst="rect">
            <a:avLst/>
          </a:prstGeom>
          <a:noFill/>
          <a:ln w="9525">
            <a:noFill/>
            <a:miter lim="800000"/>
            <a:headEnd/>
            <a:tailEnd/>
          </a:ln>
        </p:spPr>
        <p:txBody>
          <a:bodyPr/>
          <a:lstStyle/>
          <a:p>
            <a:pPr>
              <a:lnSpc>
                <a:spcPct val="90000"/>
              </a:lnSpc>
            </a:pPr>
            <a:r>
              <a:rPr lang="en-US" altLang="zh-CN" sz="3000">
                <a:solidFill>
                  <a:schemeClr val="accent1"/>
                </a:solidFill>
                <a:ea typeface="宋体" pitchFamily="2" charset="-122"/>
              </a:rPr>
              <a:t>Micro-Macro collaborative clustering (MiMaCC)</a:t>
            </a:r>
          </a:p>
        </p:txBody>
      </p:sp>
      <p:sp>
        <p:nvSpPr>
          <p:cNvPr id="6" name="内容占位符 2"/>
          <p:cNvSpPr txBox="1">
            <a:spLocks/>
          </p:cNvSpPr>
          <p:nvPr/>
        </p:nvSpPr>
        <p:spPr bwMode="auto">
          <a:xfrm>
            <a:off x="92075" y="822325"/>
            <a:ext cx="9051925" cy="2012950"/>
          </a:xfrm>
          <a:prstGeom prst="rect">
            <a:avLst/>
          </a:prstGeom>
          <a:noFill/>
          <a:ln w="9525">
            <a:noFill/>
            <a:miter lim="800000"/>
            <a:headEnd/>
            <a:tailEnd/>
          </a:ln>
        </p:spPr>
        <p:txBody>
          <a:bodyPr/>
          <a:lstStyle/>
          <a:p>
            <a:pPr marL="173038" indent="-173038">
              <a:spcBef>
                <a:spcPct val="50000"/>
              </a:spcBef>
              <a:buClr>
                <a:srgbClr val="00B050"/>
              </a:buClr>
              <a:buFont typeface="Wingdings" pitchFamily="2" charset="2"/>
              <a:buChar char="§"/>
              <a:defRPr/>
            </a:pPr>
            <a:r>
              <a:rPr lang="en-US" altLang="zh-CN" sz="2600" kern="0" dirty="0">
                <a:solidFill>
                  <a:srgbClr val="00B050"/>
                </a:solidFill>
                <a:latin typeface="+mn-lt"/>
                <a:ea typeface="宋体" pitchFamily="2" charset="-122"/>
                <a:cs typeface="+mn-cs"/>
              </a:rPr>
              <a:t>Algorithm</a:t>
            </a:r>
            <a:endParaRPr lang="en-US" altLang="zh-CN" sz="2600" kern="0" dirty="0">
              <a:solidFill>
                <a:schemeClr val="tx1"/>
              </a:solidFill>
              <a:latin typeface="+mn-lt"/>
              <a:ea typeface="宋体" pitchFamily="2" charset="-122"/>
              <a:cs typeface="+mn-cs"/>
            </a:endParaRPr>
          </a:p>
          <a:p>
            <a:pPr marL="509588" lvl="1" indent="-163513">
              <a:spcBef>
                <a:spcPts val="600"/>
              </a:spcBef>
              <a:buClr>
                <a:schemeClr val="tx1"/>
              </a:buClr>
              <a:buFont typeface="Arial" pitchFamily="34" charset="0"/>
              <a:buChar char="–"/>
              <a:defRPr/>
            </a:pPr>
            <a:r>
              <a:rPr lang="en-US" altLang="zh-CN" kern="0" dirty="0">
                <a:solidFill>
                  <a:schemeClr val="tx1"/>
                </a:solidFill>
                <a:latin typeface="+mn-lt"/>
                <a:ea typeface="宋体" pitchFamily="2" charset="-122"/>
                <a:cs typeface="+mn-cs"/>
              </a:rPr>
              <a:t>Apply </a:t>
            </a:r>
            <a:r>
              <a:rPr lang="en-US" altLang="zh-CN" kern="0" dirty="0" err="1">
                <a:solidFill>
                  <a:schemeClr val="tx1"/>
                </a:solidFill>
                <a:latin typeface="+mn-lt"/>
                <a:ea typeface="宋体" pitchFamily="2" charset="-122"/>
                <a:cs typeface="+mn-cs"/>
              </a:rPr>
              <a:t>MiCC</a:t>
            </a:r>
            <a:r>
              <a:rPr lang="en-US" altLang="zh-CN" kern="0" dirty="0">
                <a:solidFill>
                  <a:schemeClr val="tx1"/>
                </a:solidFill>
                <a:latin typeface="+mn-lt"/>
                <a:ea typeface="宋体" pitchFamily="2" charset="-122"/>
                <a:cs typeface="+mn-cs"/>
              </a:rPr>
              <a:t> to obtain the best set of collaborative instances</a:t>
            </a:r>
          </a:p>
          <a:p>
            <a:pPr marL="509588" lvl="1" indent="-163513">
              <a:spcBef>
                <a:spcPts val="600"/>
              </a:spcBef>
              <a:buClr>
                <a:schemeClr val="tx1"/>
              </a:buClr>
              <a:buFont typeface="Arial" pitchFamily="34" charset="0"/>
              <a:buChar char="–"/>
              <a:defRPr/>
            </a:pPr>
            <a:r>
              <a:rPr lang="en-US" altLang="zh-CN" kern="0" dirty="0">
                <a:solidFill>
                  <a:schemeClr val="tx1"/>
                </a:solidFill>
                <a:latin typeface="+mn-lt"/>
                <a:ea typeface="宋体" pitchFamily="2" charset="-122"/>
                <a:cs typeface="+mn-cs"/>
              </a:rPr>
              <a:t>Apply </a:t>
            </a:r>
            <a:r>
              <a:rPr lang="en-US" altLang="zh-CN" kern="0" dirty="0" err="1">
                <a:solidFill>
                  <a:schemeClr val="tx1"/>
                </a:solidFill>
                <a:latin typeface="+mn-lt"/>
                <a:ea typeface="宋体" pitchFamily="2" charset="-122"/>
                <a:cs typeface="+mn-cs"/>
              </a:rPr>
              <a:t>MaCC</a:t>
            </a:r>
            <a:r>
              <a:rPr lang="en-US" altLang="zh-CN" kern="0" dirty="0">
                <a:solidFill>
                  <a:schemeClr val="tx1"/>
                </a:solidFill>
                <a:latin typeface="+mn-lt"/>
                <a:ea typeface="宋体" pitchFamily="2" charset="-122"/>
                <a:cs typeface="+mn-cs"/>
              </a:rPr>
              <a:t> on the expanded set of instances by adding collaborative </a:t>
            </a:r>
            <a:r>
              <a:rPr lang="en-US" altLang="zh-CN" kern="0" dirty="0" smtClean="0">
                <a:solidFill>
                  <a:schemeClr val="tx1"/>
                </a:solidFill>
                <a:latin typeface="+mn-lt"/>
                <a:ea typeface="宋体" pitchFamily="2" charset="-122"/>
                <a:cs typeface="+mn-cs"/>
              </a:rPr>
              <a:t>instances</a:t>
            </a:r>
            <a:endParaRPr lang="en-US" altLang="zh-CN" kern="0" dirty="0">
              <a:solidFill>
                <a:schemeClr val="tx1"/>
              </a:solidFill>
              <a:latin typeface="+mn-lt"/>
              <a:ea typeface="宋体" pitchFamily="2" charset="-122"/>
              <a:cs typeface="+mn-cs"/>
            </a:endParaRPr>
          </a:p>
          <a:p>
            <a:pPr marL="509588" lvl="1" indent="-163513">
              <a:buClr>
                <a:schemeClr val="tx1"/>
              </a:buClr>
              <a:buFont typeface="Arial" pitchFamily="34" charset="0"/>
              <a:buChar char="–"/>
              <a:defRPr/>
            </a:pPr>
            <a:r>
              <a:rPr lang="en-US" altLang="zh-CN" kern="0" dirty="0" smtClean="0">
                <a:solidFill>
                  <a:schemeClr val="tx1"/>
                </a:solidFill>
                <a:latin typeface="+mn-lt"/>
                <a:ea typeface="宋体" pitchFamily="2" charset="-122"/>
                <a:cs typeface="+mn-cs"/>
              </a:rPr>
              <a:t>Down-scale clustering by only looking at the cluster ids in the original dataset</a:t>
            </a:r>
            <a:endParaRPr lang="en-US" altLang="zh-CN" kern="0" dirty="0">
              <a:solidFill>
                <a:schemeClr val="tx1"/>
              </a:solidFill>
              <a:latin typeface="+mn-lt"/>
              <a:ea typeface="宋体" pitchFamily="2" charset="-122"/>
              <a:cs typeface="+mn-cs"/>
            </a:endParaRPr>
          </a:p>
          <a:p>
            <a:pPr marL="509588" lvl="1" indent="-163513">
              <a:buClr>
                <a:schemeClr val="tx1"/>
              </a:buClr>
              <a:buFont typeface="Arial" pitchFamily="34" charset="0"/>
              <a:buChar char="–"/>
              <a:defRPr/>
            </a:pPr>
            <a:endParaRPr lang="en-US" altLang="zh-CN" kern="0" dirty="0">
              <a:solidFill>
                <a:schemeClr val="tx1"/>
              </a:solidFill>
              <a:latin typeface="+mn-lt"/>
              <a:ea typeface="宋体" pitchFamily="2" charset="-122"/>
              <a:cs typeface="+mn-cs"/>
            </a:endParaRPr>
          </a:p>
          <a:p>
            <a:pPr marL="509588" lvl="1" indent="-163513">
              <a:buClr>
                <a:schemeClr val="tx1"/>
              </a:buClr>
              <a:defRPr/>
            </a:pPr>
            <a:endParaRPr lang="en-US" altLang="zh-CN" kern="0" dirty="0">
              <a:solidFill>
                <a:schemeClr val="tx1"/>
              </a:solidFill>
              <a:latin typeface="+mn-lt"/>
              <a:ea typeface="宋体" pitchFamily="2" charset="-122"/>
              <a:cs typeface="+mn-cs"/>
            </a:endParaRPr>
          </a:p>
        </p:txBody>
      </p:sp>
      <p:grpSp>
        <p:nvGrpSpPr>
          <p:cNvPr id="27652" name="组合 48"/>
          <p:cNvGrpSpPr>
            <a:grpSpLocks/>
          </p:cNvGrpSpPr>
          <p:nvPr/>
        </p:nvGrpSpPr>
        <p:grpSpPr bwMode="auto">
          <a:xfrm>
            <a:off x="1716088" y="3802063"/>
            <a:ext cx="2674937" cy="296862"/>
            <a:chOff x="3291854" y="4595492"/>
            <a:chExt cx="2675718" cy="296532"/>
          </a:xfrm>
        </p:grpSpPr>
        <p:grpSp>
          <p:nvGrpSpPr>
            <p:cNvPr id="27679" name="组合 32"/>
            <p:cNvGrpSpPr>
              <a:grpSpLocks/>
            </p:cNvGrpSpPr>
            <p:nvPr/>
          </p:nvGrpSpPr>
          <p:grpSpPr bwMode="auto">
            <a:xfrm>
              <a:off x="3291854" y="4595492"/>
              <a:ext cx="2675718" cy="296532"/>
              <a:chOff x="3907940" y="2949590"/>
              <a:chExt cx="2675718" cy="296532"/>
            </a:xfrm>
          </p:grpSpPr>
          <p:sp>
            <p:nvSpPr>
              <p:cNvPr id="27681" name="椭圆 31"/>
              <p:cNvSpPr>
                <a:spLocks noChangeArrowheads="1"/>
              </p:cNvSpPr>
              <p:nvPr/>
            </p:nvSpPr>
            <p:spPr bwMode="auto">
              <a:xfrm>
                <a:off x="3907940" y="2949590"/>
                <a:ext cx="206865" cy="205093"/>
              </a:xfrm>
              <a:prstGeom prst="ellipse">
                <a:avLst/>
              </a:prstGeom>
              <a:solidFill>
                <a:schemeClr val="accent1"/>
              </a:solidFill>
              <a:ln w="9525">
                <a:noFill/>
                <a:round/>
                <a:headEnd/>
                <a:tailEnd/>
              </a:ln>
            </p:spPr>
            <p:txBody>
              <a:bodyPr/>
              <a:lstStyle/>
              <a:p>
                <a:pPr marL="341313" indent="-341313">
                  <a:lnSpc>
                    <a:spcPct val="90000"/>
                  </a:lnSpc>
                </a:pPr>
                <a:endParaRPr lang="zh-CN" altLang="en-US" sz="2500">
                  <a:ea typeface="宋体" pitchFamily="2" charset="-122"/>
                </a:endParaRPr>
              </a:p>
            </p:txBody>
          </p:sp>
          <p:sp>
            <p:nvSpPr>
              <p:cNvPr id="27682" name="矩形 35"/>
              <p:cNvSpPr>
                <a:spLocks noChangeArrowheads="1"/>
              </p:cNvSpPr>
              <p:nvPr/>
            </p:nvSpPr>
            <p:spPr bwMode="auto">
              <a:xfrm>
                <a:off x="6400780" y="3063244"/>
                <a:ext cx="182878" cy="182878"/>
              </a:xfrm>
              <a:prstGeom prst="rect">
                <a:avLst/>
              </a:prstGeom>
              <a:solidFill>
                <a:srgbClr val="F8A54A"/>
              </a:solidFill>
              <a:ln w="9525">
                <a:noFill/>
                <a:miter lim="800000"/>
                <a:headEnd/>
                <a:tailEnd/>
              </a:ln>
            </p:spPr>
            <p:txBody>
              <a:bodyPr/>
              <a:lstStyle/>
              <a:p>
                <a:pPr>
                  <a:lnSpc>
                    <a:spcPct val="90000"/>
                  </a:lnSpc>
                </a:pPr>
                <a:endParaRPr lang="zh-CN" altLang="en-US">
                  <a:ea typeface="宋体" pitchFamily="2" charset="-122"/>
                </a:endParaRPr>
              </a:p>
            </p:txBody>
          </p:sp>
        </p:grpSp>
        <p:sp>
          <p:nvSpPr>
            <p:cNvPr id="27680" name="椭圆 31"/>
            <p:cNvSpPr>
              <a:spLocks noChangeArrowheads="1"/>
            </p:cNvSpPr>
            <p:nvPr/>
          </p:nvSpPr>
          <p:spPr bwMode="auto">
            <a:xfrm>
              <a:off x="4937756" y="4617707"/>
              <a:ext cx="206865" cy="205093"/>
            </a:xfrm>
            <a:prstGeom prst="ellipse">
              <a:avLst/>
            </a:prstGeom>
            <a:solidFill>
              <a:schemeClr val="accent1"/>
            </a:solidFill>
            <a:ln w="9525">
              <a:noFill/>
              <a:round/>
              <a:headEnd/>
              <a:tailEnd/>
            </a:ln>
          </p:spPr>
          <p:txBody>
            <a:bodyPr/>
            <a:lstStyle/>
            <a:p>
              <a:pPr marL="341313" indent="-341313">
                <a:lnSpc>
                  <a:spcPct val="90000"/>
                </a:lnSpc>
              </a:pPr>
              <a:endParaRPr lang="zh-CN" altLang="en-US" sz="2500">
                <a:ea typeface="宋体" pitchFamily="2" charset="-122"/>
              </a:endParaRPr>
            </a:p>
          </p:txBody>
        </p:sp>
      </p:grpSp>
      <p:grpSp>
        <p:nvGrpSpPr>
          <p:cNvPr id="27653" name="组合 49"/>
          <p:cNvGrpSpPr>
            <a:grpSpLocks/>
          </p:cNvGrpSpPr>
          <p:nvPr/>
        </p:nvGrpSpPr>
        <p:grpSpPr bwMode="auto">
          <a:xfrm>
            <a:off x="2081213" y="3435350"/>
            <a:ext cx="2560637" cy="936625"/>
            <a:chOff x="3657610" y="4229736"/>
            <a:chExt cx="2560292" cy="936605"/>
          </a:xfrm>
        </p:grpSpPr>
        <p:sp>
          <p:nvSpPr>
            <p:cNvPr id="27668" name="椭圆 31"/>
            <p:cNvSpPr>
              <a:spLocks noChangeArrowheads="1"/>
            </p:cNvSpPr>
            <p:nvPr/>
          </p:nvSpPr>
          <p:spPr bwMode="auto">
            <a:xfrm>
              <a:off x="3657610" y="4229736"/>
              <a:ext cx="206865" cy="205093"/>
            </a:xfrm>
            <a:prstGeom prst="ellipse">
              <a:avLst/>
            </a:prstGeom>
            <a:noFill/>
            <a:ln w="9525" algn="ctr">
              <a:solidFill>
                <a:srgbClr val="0070C0"/>
              </a:solidFill>
              <a:round/>
              <a:headEnd/>
              <a:tailEnd/>
            </a:ln>
          </p:spPr>
          <p:txBody>
            <a:bodyPr/>
            <a:lstStyle/>
            <a:p>
              <a:pPr marL="341313" indent="-341313">
                <a:lnSpc>
                  <a:spcPct val="90000"/>
                </a:lnSpc>
              </a:pPr>
              <a:endParaRPr lang="zh-CN" altLang="en-US" sz="2500">
                <a:ea typeface="宋体" pitchFamily="2" charset="-122"/>
              </a:endParaRPr>
            </a:p>
          </p:txBody>
        </p:sp>
        <p:sp>
          <p:nvSpPr>
            <p:cNvPr id="27669" name="椭圆 31"/>
            <p:cNvSpPr>
              <a:spLocks noChangeArrowheads="1"/>
            </p:cNvSpPr>
            <p:nvPr/>
          </p:nvSpPr>
          <p:spPr bwMode="auto">
            <a:xfrm>
              <a:off x="4023366" y="4617707"/>
              <a:ext cx="206865" cy="205093"/>
            </a:xfrm>
            <a:prstGeom prst="ellipse">
              <a:avLst/>
            </a:prstGeom>
            <a:noFill/>
            <a:ln w="9525" algn="ctr">
              <a:solidFill>
                <a:srgbClr val="0070C0"/>
              </a:solidFill>
              <a:round/>
              <a:headEnd/>
              <a:tailEnd/>
            </a:ln>
          </p:spPr>
          <p:txBody>
            <a:bodyPr/>
            <a:lstStyle/>
            <a:p>
              <a:pPr marL="341313" indent="-341313">
                <a:lnSpc>
                  <a:spcPct val="90000"/>
                </a:lnSpc>
              </a:pPr>
              <a:endParaRPr lang="zh-CN" altLang="en-US" sz="2500">
                <a:ea typeface="宋体" pitchFamily="2" charset="-122"/>
              </a:endParaRPr>
            </a:p>
          </p:txBody>
        </p:sp>
        <p:sp>
          <p:nvSpPr>
            <p:cNvPr id="27670" name="椭圆 31"/>
            <p:cNvSpPr>
              <a:spLocks noChangeArrowheads="1"/>
            </p:cNvSpPr>
            <p:nvPr/>
          </p:nvSpPr>
          <p:spPr bwMode="auto">
            <a:xfrm>
              <a:off x="4114805" y="4343390"/>
              <a:ext cx="206865" cy="205093"/>
            </a:xfrm>
            <a:prstGeom prst="ellipse">
              <a:avLst/>
            </a:prstGeom>
            <a:noFill/>
            <a:ln w="9525" algn="ctr">
              <a:solidFill>
                <a:srgbClr val="0070C0"/>
              </a:solidFill>
              <a:round/>
              <a:headEnd/>
              <a:tailEnd/>
            </a:ln>
          </p:spPr>
          <p:txBody>
            <a:bodyPr/>
            <a:lstStyle/>
            <a:p>
              <a:pPr marL="341313" indent="-341313">
                <a:lnSpc>
                  <a:spcPct val="90000"/>
                </a:lnSpc>
              </a:pPr>
              <a:endParaRPr lang="zh-CN" altLang="en-US" sz="2500">
                <a:ea typeface="宋体" pitchFamily="2" charset="-122"/>
              </a:endParaRPr>
            </a:p>
          </p:txBody>
        </p:sp>
        <p:sp>
          <p:nvSpPr>
            <p:cNvPr id="27671" name="椭圆 31"/>
            <p:cNvSpPr>
              <a:spLocks noChangeArrowheads="1"/>
            </p:cNvSpPr>
            <p:nvPr/>
          </p:nvSpPr>
          <p:spPr bwMode="auto">
            <a:xfrm>
              <a:off x="3657610" y="4617707"/>
              <a:ext cx="206865" cy="205093"/>
            </a:xfrm>
            <a:prstGeom prst="ellipse">
              <a:avLst/>
            </a:prstGeom>
            <a:noFill/>
            <a:ln w="9525" algn="ctr">
              <a:solidFill>
                <a:srgbClr val="0070C0"/>
              </a:solidFill>
              <a:round/>
              <a:headEnd/>
              <a:tailEnd/>
            </a:ln>
          </p:spPr>
          <p:txBody>
            <a:bodyPr/>
            <a:lstStyle/>
            <a:p>
              <a:pPr marL="341313" indent="-341313">
                <a:lnSpc>
                  <a:spcPct val="90000"/>
                </a:lnSpc>
              </a:pPr>
              <a:endParaRPr lang="zh-CN" altLang="en-US" sz="2500">
                <a:ea typeface="宋体" pitchFamily="2" charset="-122"/>
              </a:endParaRPr>
            </a:p>
          </p:txBody>
        </p:sp>
        <p:sp>
          <p:nvSpPr>
            <p:cNvPr id="27672" name="椭圆 31"/>
            <p:cNvSpPr>
              <a:spLocks noChangeArrowheads="1"/>
            </p:cNvSpPr>
            <p:nvPr/>
          </p:nvSpPr>
          <p:spPr bwMode="auto">
            <a:xfrm>
              <a:off x="4273696" y="4869809"/>
              <a:ext cx="206865" cy="205093"/>
            </a:xfrm>
            <a:prstGeom prst="ellipse">
              <a:avLst/>
            </a:prstGeom>
            <a:noFill/>
            <a:ln w="9525" algn="ctr">
              <a:solidFill>
                <a:srgbClr val="0070C0"/>
              </a:solidFill>
              <a:round/>
              <a:headEnd/>
              <a:tailEnd/>
            </a:ln>
          </p:spPr>
          <p:txBody>
            <a:bodyPr/>
            <a:lstStyle/>
            <a:p>
              <a:pPr marL="341313" indent="-341313">
                <a:lnSpc>
                  <a:spcPct val="90000"/>
                </a:lnSpc>
              </a:pPr>
              <a:endParaRPr lang="zh-CN" altLang="en-US" sz="2500">
                <a:ea typeface="宋体" pitchFamily="2" charset="-122"/>
              </a:endParaRPr>
            </a:p>
          </p:txBody>
        </p:sp>
        <p:sp>
          <p:nvSpPr>
            <p:cNvPr id="27673" name="椭圆 31"/>
            <p:cNvSpPr>
              <a:spLocks noChangeArrowheads="1"/>
            </p:cNvSpPr>
            <p:nvPr/>
          </p:nvSpPr>
          <p:spPr bwMode="auto">
            <a:xfrm>
              <a:off x="4456574" y="4504053"/>
              <a:ext cx="206865" cy="205093"/>
            </a:xfrm>
            <a:prstGeom prst="ellipse">
              <a:avLst/>
            </a:prstGeom>
            <a:noFill/>
            <a:ln w="9525" algn="ctr">
              <a:solidFill>
                <a:srgbClr val="0070C0"/>
              </a:solidFill>
              <a:round/>
              <a:headEnd/>
              <a:tailEnd/>
            </a:ln>
          </p:spPr>
          <p:txBody>
            <a:bodyPr/>
            <a:lstStyle/>
            <a:p>
              <a:pPr marL="341313" indent="-341313">
                <a:lnSpc>
                  <a:spcPct val="90000"/>
                </a:lnSpc>
              </a:pPr>
              <a:endParaRPr lang="zh-CN" altLang="en-US" sz="2500">
                <a:ea typeface="宋体" pitchFamily="2" charset="-122"/>
              </a:endParaRPr>
            </a:p>
          </p:txBody>
        </p:sp>
        <p:sp>
          <p:nvSpPr>
            <p:cNvPr id="27674" name="椭圆 31"/>
            <p:cNvSpPr>
              <a:spLocks noChangeArrowheads="1"/>
            </p:cNvSpPr>
            <p:nvPr/>
          </p:nvSpPr>
          <p:spPr bwMode="auto">
            <a:xfrm>
              <a:off x="4548013" y="4229736"/>
              <a:ext cx="206865" cy="205093"/>
            </a:xfrm>
            <a:prstGeom prst="ellipse">
              <a:avLst/>
            </a:prstGeom>
            <a:noFill/>
            <a:ln w="9525" algn="ctr">
              <a:solidFill>
                <a:srgbClr val="0070C0"/>
              </a:solidFill>
              <a:round/>
              <a:headEnd/>
              <a:tailEnd/>
            </a:ln>
          </p:spPr>
          <p:txBody>
            <a:bodyPr/>
            <a:lstStyle/>
            <a:p>
              <a:pPr marL="341313" indent="-341313">
                <a:lnSpc>
                  <a:spcPct val="90000"/>
                </a:lnSpc>
              </a:pPr>
              <a:endParaRPr lang="zh-CN" altLang="en-US" sz="2500">
                <a:ea typeface="宋体" pitchFamily="2" charset="-122"/>
              </a:endParaRPr>
            </a:p>
          </p:txBody>
        </p:sp>
        <p:sp>
          <p:nvSpPr>
            <p:cNvPr id="27675" name="矩形 44"/>
            <p:cNvSpPr>
              <a:spLocks noChangeArrowheads="1"/>
            </p:cNvSpPr>
            <p:nvPr/>
          </p:nvSpPr>
          <p:spPr bwMode="auto">
            <a:xfrm>
              <a:off x="6035024" y="4861546"/>
              <a:ext cx="182878" cy="182878"/>
            </a:xfrm>
            <a:prstGeom prst="rect">
              <a:avLst/>
            </a:prstGeom>
            <a:noFill/>
            <a:ln w="9525" algn="ctr">
              <a:solidFill>
                <a:srgbClr val="F8A54A"/>
              </a:solidFill>
              <a:round/>
              <a:headEnd/>
              <a:tailEnd/>
            </a:ln>
          </p:spPr>
          <p:txBody>
            <a:bodyPr/>
            <a:lstStyle/>
            <a:p>
              <a:pPr>
                <a:lnSpc>
                  <a:spcPct val="90000"/>
                </a:lnSpc>
              </a:pPr>
              <a:endParaRPr lang="zh-CN" altLang="en-US">
                <a:ea typeface="宋体" pitchFamily="2" charset="-122"/>
              </a:endParaRPr>
            </a:p>
          </p:txBody>
        </p:sp>
        <p:sp>
          <p:nvSpPr>
            <p:cNvPr id="27676" name="矩形 45"/>
            <p:cNvSpPr>
              <a:spLocks noChangeArrowheads="1"/>
            </p:cNvSpPr>
            <p:nvPr/>
          </p:nvSpPr>
          <p:spPr bwMode="auto">
            <a:xfrm>
              <a:off x="6035024" y="4434829"/>
              <a:ext cx="182878" cy="182878"/>
            </a:xfrm>
            <a:prstGeom prst="rect">
              <a:avLst/>
            </a:prstGeom>
            <a:noFill/>
            <a:ln w="9525" algn="ctr">
              <a:solidFill>
                <a:srgbClr val="F8A54A"/>
              </a:solidFill>
              <a:round/>
              <a:headEnd/>
              <a:tailEnd/>
            </a:ln>
          </p:spPr>
          <p:txBody>
            <a:bodyPr/>
            <a:lstStyle/>
            <a:p>
              <a:pPr>
                <a:lnSpc>
                  <a:spcPct val="90000"/>
                </a:lnSpc>
              </a:pPr>
              <a:endParaRPr lang="zh-CN" altLang="en-US">
                <a:ea typeface="宋体" pitchFamily="2" charset="-122"/>
              </a:endParaRPr>
            </a:p>
          </p:txBody>
        </p:sp>
        <p:sp>
          <p:nvSpPr>
            <p:cNvPr id="27677" name="椭圆 31"/>
            <p:cNvSpPr>
              <a:spLocks noChangeArrowheads="1"/>
            </p:cNvSpPr>
            <p:nvPr/>
          </p:nvSpPr>
          <p:spPr bwMode="auto">
            <a:xfrm>
              <a:off x="4639452" y="4800585"/>
              <a:ext cx="206865" cy="205093"/>
            </a:xfrm>
            <a:prstGeom prst="ellipse">
              <a:avLst/>
            </a:prstGeom>
            <a:noFill/>
            <a:ln w="9525" algn="ctr">
              <a:solidFill>
                <a:srgbClr val="0070C0"/>
              </a:solidFill>
              <a:round/>
              <a:headEnd/>
              <a:tailEnd/>
            </a:ln>
          </p:spPr>
          <p:txBody>
            <a:bodyPr/>
            <a:lstStyle/>
            <a:p>
              <a:pPr marL="341313" indent="-341313">
                <a:lnSpc>
                  <a:spcPct val="90000"/>
                </a:lnSpc>
              </a:pPr>
              <a:endParaRPr lang="zh-CN" altLang="en-US" sz="2500">
                <a:ea typeface="宋体" pitchFamily="2" charset="-122"/>
              </a:endParaRPr>
            </a:p>
          </p:txBody>
        </p:sp>
        <p:sp>
          <p:nvSpPr>
            <p:cNvPr id="27678" name="椭圆 31"/>
            <p:cNvSpPr>
              <a:spLocks noChangeArrowheads="1"/>
            </p:cNvSpPr>
            <p:nvPr/>
          </p:nvSpPr>
          <p:spPr bwMode="auto">
            <a:xfrm>
              <a:off x="3725062" y="4961248"/>
              <a:ext cx="206865" cy="205093"/>
            </a:xfrm>
            <a:prstGeom prst="ellipse">
              <a:avLst/>
            </a:prstGeom>
            <a:noFill/>
            <a:ln w="9525" algn="ctr">
              <a:solidFill>
                <a:srgbClr val="0070C0"/>
              </a:solidFill>
              <a:round/>
              <a:headEnd/>
              <a:tailEnd/>
            </a:ln>
          </p:spPr>
          <p:txBody>
            <a:bodyPr/>
            <a:lstStyle/>
            <a:p>
              <a:pPr marL="341313" indent="-341313">
                <a:lnSpc>
                  <a:spcPct val="90000"/>
                </a:lnSpc>
              </a:pPr>
              <a:endParaRPr lang="zh-CN" altLang="en-US" sz="2500">
                <a:ea typeface="宋体" pitchFamily="2" charset="-122"/>
              </a:endParaRPr>
            </a:p>
          </p:txBody>
        </p:sp>
      </p:grpSp>
      <p:grpSp>
        <p:nvGrpSpPr>
          <p:cNvPr id="27" name="组合 52"/>
          <p:cNvGrpSpPr>
            <a:grpSpLocks/>
          </p:cNvGrpSpPr>
          <p:nvPr/>
        </p:nvGrpSpPr>
        <p:grpSpPr bwMode="auto">
          <a:xfrm>
            <a:off x="1693863" y="3244850"/>
            <a:ext cx="3243262" cy="1281113"/>
            <a:chOff x="3270469" y="4039376"/>
            <a:chExt cx="3242556" cy="1280146"/>
          </a:xfrm>
        </p:grpSpPr>
        <p:sp>
          <p:nvSpPr>
            <p:cNvPr id="27666" name="椭圆 50"/>
            <p:cNvSpPr>
              <a:spLocks noChangeArrowheads="1"/>
            </p:cNvSpPr>
            <p:nvPr/>
          </p:nvSpPr>
          <p:spPr bwMode="auto">
            <a:xfrm rot="217383">
              <a:off x="3270469" y="4039376"/>
              <a:ext cx="1994588" cy="1280146"/>
            </a:xfrm>
            <a:prstGeom prst="ellipse">
              <a:avLst/>
            </a:prstGeom>
            <a:solidFill>
              <a:schemeClr val="accent1">
                <a:alpha val="27058"/>
              </a:schemeClr>
            </a:solidFill>
            <a:ln w="9525">
              <a:noFill/>
              <a:round/>
              <a:headEnd/>
              <a:tailEnd/>
            </a:ln>
          </p:spPr>
          <p:txBody>
            <a:bodyPr/>
            <a:lstStyle/>
            <a:p>
              <a:pPr>
                <a:lnSpc>
                  <a:spcPct val="90000"/>
                </a:lnSpc>
              </a:pPr>
              <a:endParaRPr lang="zh-CN" altLang="en-US">
                <a:ea typeface="宋体" pitchFamily="2" charset="-122"/>
              </a:endParaRPr>
            </a:p>
          </p:txBody>
        </p:sp>
        <p:sp>
          <p:nvSpPr>
            <p:cNvPr id="27667" name="椭圆 51"/>
            <p:cNvSpPr>
              <a:spLocks noChangeArrowheads="1"/>
            </p:cNvSpPr>
            <p:nvPr/>
          </p:nvSpPr>
          <p:spPr bwMode="auto">
            <a:xfrm rot="-4791968">
              <a:off x="5587245" y="4299542"/>
              <a:ext cx="997452" cy="854109"/>
            </a:xfrm>
            <a:prstGeom prst="ellipse">
              <a:avLst/>
            </a:prstGeom>
            <a:solidFill>
              <a:srgbClr val="F8A54A">
                <a:alpha val="27058"/>
              </a:srgbClr>
            </a:solidFill>
            <a:ln w="9525">
              <a:noFill/>
              <a:round/>
              <a:headEnd/>
              <a:tailEnd/>
            </a:ln>
          </p:spPr>
          <p:txBody>
            <a:bodyPr/>
            <a:lstStyle/>
            <a:p>
              <a:pPr>
                <a:lnSpc>
                  <a:spcPct val="90000"/>
                </a:lnSpc>
              </a:pPr>
              <a:endParaRPr lang="zh-CN" altLang="en-US">
                <a:ea typeface="宋体" pitchFamily="2" charset="-122"/>
              </a:endParaRPr>
            </a:p>
          </p:txBody>
        </p:sp>
      </p:grpSp>
      <p:grpSp>
        <p:nvGrpSpPr>
          <p:cNvPr id="53" name="组合 52"/>
          <p:cNvGrpSpPr>
            <a:grpSpLocks/>
          </p:cNvGrpSpPr>
          <p:nvPr/>
        </p:nvGrpSpPr>
        <p:grpSpPr bwMode="auto">
          <a:xfrm>
            <a:off x="2974975" y="4890451"/>
            <a:ext cx="3243263" cy="1281747"/>
            <a:chOff x="2974639" y="4891057"/>
            <a:chExt cx="3243263" cy="1281113"/>
          </a:xfrm>
        </p:grpSpPr>
        <p:grpSp>
          <p:nvGrpSpPr>
            <p:cNvPr id="27657" name="组合 48"/>
            <p:cNvGrpSpPr>
              <a:grpSpLocks/>
            </p:cNvGrpSpPr>
            <p:nvPr/>
          </p:nvGrpSpPr>
          <p:grpSpPr bwMode="auto">
            <a:xfrm>
              <a:off x="2996864" y="5448270"/>
              <a:ext cx="2674938" cy="296862"/>
              <a:chOff x="3291854" y="4595492"/>
              <a:chExt cx="2675718" cy="296532"/>
            </a:xfrm>
          </p:grpSpPr>
          <p:grpSp>
            <p:nvGrpSpPr>
              <p:cNvPr id="27662" name="组合 32"/>
              <p:cNvGrpSpPr>
                <a:grpSpLocks/>
              </p:cNvGrpSpPr>
              <p:nvPr/>
            </p:nvGrpSpPr>
            <p:grpSpPr bwMode="auto">
              <a:xfrm>
                <a:off x="3291854" y="4595492"/>
                <a:ext cx="2675718" cy="296532"/>
                <a:chOff x="3907940" y="2949590"/>
                <a:chExt cx="2675718" cy="296532"/>
              </a:xfrm>
            </p:grpSpPr>
            <p:sp>
              <p:nvSpPr>
                <p:cNvPr id="27664" name="椭圆 31"/>
                <p:cNvSpPr>
                  <a:spLocks noChangeArrowheads="1"/>
                </p:cNvSpPr>
                <p:nvPr/>
              </p:nvSpPr>
              <p:spPr bwMode="auto">
                <a:xfrm>
                  <a:off x="3907940" y="2949590"/>
                  <a:ext cx="206865" cy="205093"/>
                </a:xfrm>
                <a:prstGeom prst="ellipse">
                  <a:avLst/>
                </a:prstGeom>
                <a:solidFill>
                  <a:schemeClr val="accent1"/>
                </a:solidFill>
                <a:ln w="9525">
                  <a:noFill/>
                  <a:round/>
                  <a:headEnd/>
                  <a:tailEnd/>
                </a:ln>
              </p:spPr>
              <p:txBody>
                <a:bodyPr/>
                <a:lstStyle/>
                <a:p>
                  <a:pPr marL="341313" indent="-341313">
                    <a:lnSpc>
                      <a:spcPct val="90000"/>
                    </a:lnSpc>
                  </a:pPr>
                  <a:endParaRPr lang="zh-CN" altLang="en-US" sz="2500">
                    <a:ea typeface="宋体" pitchFamily="2" charset="-122"/>
                  </a:endParaRPr>
                </a:p>
              </p:txBody>
            </p:sp>
            <p:sp>
              <p:nvSpPr>
                <p:cNvPr id="27665" name="矩形 35"/>
                <p:cNvSpPr>
                  <a:spLocks noChangeArrowheads="1"/>
                </p:cNvSpPr>
                <p:nvPr/>
              </p:nvSpPr>
              <p:spPr bwMode="auto">
                <a:xfrm>
                  <a:off x="6400780" y="3063244"/>
                  <a:ext cx="182878" cy="182878"/>
                </a:xfrm>
                <a:prstGeom prst="rect">
                  <a:avLst/>
                </a:prstGeom>
                <a:solidFill>
                  <a:srgbClr val="F8A54A"/>
                </a:solidFill>
                <a:ln w="9525">
                  <a:noFill/>
                  <a:miter lim="800000"/>
                  <a:headEnd/>
                  <a:tailEnd/>
                </a:ln>
              </p:spPr>
              <p:txBody>
                <a:bodyPr/>
                <a:lstStyle/>
                <a:p>
                  <a:pPr>
                    <a:lnSpc>
                      <a:spcPct val="90000"/>
                    </a:lnSpc>
                  </a:pPr>
                  <a:endParaRPr lang="zh-CN" altLang="en-US">
                    <a:ea typeface="宋体" pitchFamily="2" charset="-122"/>
                  </a:endParaRPr>
                </a:p>
              </p:txBody>
            </p:sp>
          </p:grpSp>
          <p:sp>
            <p:nvSpPr>
              <p:cNvPr id="27663" name="椭圆 31"/>
              <p:cNvSpPr>
                <a:spLocks noChangeArrowheads="1"/>
              </p:cNvSpPr>
              <p:nvPr/>
            </p:nvSpPr>
            <p:spPr bwMode="auto">
              <a:xfrm>
                <a:off x="4937756" y="4617707"/>
                <a:ext cx="206865" cy="205093"/>
              </a:xfrm>
              <a:prstGeom prst="ellipse">
                <a:avLst/>
              </a:prstGeom>
              <a:solidFill>
                <a:schemeClr val="accent1"/>
              </a:solidFill>
              <a:ln w="9525">
                <a:noFill/>
                <a:round/>
                <a:headEnd/>
                <a:tailEnd/>
              </a:ln>
            </p:spPr>
            <p:txBody>
              <a:bodyPr/>
              <a:lstStyle/>
              <a:p>
                <a:pPr marL="341313" indent="-341313">
                  <a:lnSpc>
                    <a:spcPct val="90000"/>
                  </a:lnSpc>
                </a:pPr>
                <a:endParaRPr lang="zh-CN" altLang="en-US" sz="2500">
                  <a:ea typeface="宋体" pitchFamily="2" charset="-122"/>
                </a:endParaRPr>
              </a:p>
            </p:txBody>
          </p:sp>
        </p:grpSp>
        <p:grpSp>
          <p:nvGrpSpPr>
            <p:cNvPr id="27658" name="组合 52"/>
            <p:cNvGrpSpPr>
              <a:grpSpLocks/>
            </p:cNvGrpSpPr>
            <p:nvPr/>
          </p:nvGrpSpPr>
          <p:grpSpPr bwMode="auto">
            <a:xfrm>
              <a:off x="2974639" y="4891057"/>
              <a:ext cx="3243263" cy="1281113"/>
              <a:chOff x="3270469" y="4039376"/>
              <a:chExt cx="3242556" cy="1280146"/>
            </a:xfrm>
          </p:grpSpPr>
          <p:sp>
            <p:nvSpPr>
              <p:cNvPr id="27660" name="椭圆 50"/>
              <p:cNvSpPr>
                <a:spLocks noChangeArrowheads="1"/>
              </p:cNvSpPr>
              <p:nvPr/>
            </p:nvSpPr>
            <p:spPr bwMode="auto">
              <a:xfrm rot="217383">
                <a:off x="3270469" y="4039376"/>
                <a:ext cx="1994588" cy="1280146"/>
              </a:xfrm>
              <a:prstGeom prst="ellipse">
                <a:avLst/>
              </a:prstGeom>
              <a:solidFill>
                <a:schemeClr val="accent1">
                  <a:alpha val="27058"/>
                </a:schemeClr>
              </a:solidFill>
              <a:ln w="9525">
                <a:noFill/>
                <a:round/>
                <a:headEnd/>
                <a:tailEnd/>
              </a:ln>
            </p:spPr>
            <p:txBody>
              <a:bodyPr/>
              <a:lstStyle/>
              <a:p>
                <a:pPr>
                  <a:lnSpc>
                    <a:spcPct val="90000"/>
                  </a:lnSpc>
                </a:pPr>
                <a:endParaRPr lang="zh-CN" altLang="en-US">
                  <a:ea typeface="宋体" pitchFamily="2" charset="-122"/>
                </a:endParaRPr>
              </a:p>
            </p:txBody>
          </p:sp>
          <p:sp>
            <p:nvSpPr>
              <p:cNvPr id="27661" name="椭圆 51"/>
              <p:cNvSpPr>
                <a:spLocks noChangeArrowheads="1"/>
              </p:cNvSpPr>
              <p:nvPr/>
            </p:nvSpPr>
            <p:spPr bwMode="auto">
              <a:xfrm rot="-4791968">
                <a:off x="5587245" y="4299542"/>
                <a:ext cx="997452" cy="854109"/>
              </a:xfrm>
              <a:prstGeom prst="ellipse">
                <a:avLst/>
              </a:prstGeom>
              <a:solidFill>
                <a:srgbClr val="F8A54A">
                  <a:alpha val="27058"/>
                </a:srgbClr>
              </a:solidFill>
              <a:ln w="9525">
                <a:noFill/>
                <a:round/>
                <a:headEnd/>
                <a:tailEnd/>
              </a:ln>
            </p:spPr>
            <p:txBody>
              <a:bodyPr/>
              <a:lstStyle/>
              <a:p>
                <a:pPr>
                  <a:lnSpc>
                    <a:spcPct val="90000"/>
                  </a:lnSpc>
                </a:pPr>
                <a:endParaRPr lang="zh-CN" altLang="en-US">
                  <a:ea typeface="宋体" pitchFamily="2" charset="-122"/>
                </a:endParaRPr>
              </a:p>
            </p:txBody>
          </p:sp>
        </p:grpSp>
      </p:grpSp>
      <p:sp>
        <p:nvSpPr>
          <p:cNvPr id="27656" name="右箭头 1"/>
          <p:cNvSpPr>
            <a:spLocks noChangeArrowheads="1"/>
          </p:cNvSpPr>
          <p:nvPr/>
        </p:nvSpPr>
        <p:spPr bwMode="auto">
          <a:xfrm rot="3913954">
            <a:off x="2806700" y="4572001"/>
            <a:ext cx="536575" cy="425450"/>
          </a:xfrm>
          <a:prstGeom prst="rightArrow">
            <a:avLst>
              <a:gd name="adj1" fmla="val 50000"/>
              <a:gd name="adj2" fmla="val 49852"/>
            </a:avLst>
          </a:prstGeom>
          <a:noFill/>
          <a:ln w="9525" algn="ctr">
            <a:solidFill>
              <a:schemeClr val="tx1"/>
            </a:solidFill>
            <a:round/>
            <a:headEnd/>
            <a:tailEnd/>
          </a:ln>
        </p:spPr>
        <p:txBody>
          <a:bodyPr/>
          <a:lstStyle/>
          <a:p>
            <a:pPr>
              <a:lnSpc>
                <a:spcPct val="90000"/>
              </a:lnSpc>
            </a:pPr>
            <a:endParaRPr lang="zh-CN" altLang="en-US">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灯片编号占位符 3"/>
          <p:cNvSpPr txBox="1">
            <a:spLocks noGrp="1"/>
          </p:cNvSpPr>
          <p:nvPr/>
        </p:nvSpPr>
        <p:spPr bwMode="black">
          <a:xfrm>
            <a:off x="182563" y="6537325"/>
            <a:ext cx="366712" cy="184150"/>
          </a:xfrm>
          <a:prstGeom prst="rect">
            <a:avLst/>
          </a:prstGeom>
          <a:noFill/>
          <a:ln w="9525">
            <a:noFill/>
            <a:miter lim="800000"/>
            <a:headEnd/>
            <a:tailEnd/>
          </a:ln>
        </p:spPr>
        <p:txBody>
          <a:bodyPr lIns="92075" tIns="46038" rIns="92075" bIns="46038"/>
          <a:lstStyle/>
          <a:p>
            <a:fld id="{1F8643C7-CFA2-4409-97C9-8AD16E50A1DE}" type="slidenum">
              <a:rPr lang="en-US" altLang="zh-CN" sz="800">
                <a:solidFill>
                  <a:schemeClr val="tx1"/>
                </a:solidFill>
                <a:ea typeface="宋体" pitchFamily="2" charset="-122"/>
              </a:rPr>
              <a:pPr/>
              <a:t>8</a:t>
            </a:fld>
            <a:endParaRPr lang="en-US" altLang="zh-CN" sz="800">
              <a:solidFill>
                <a:schemeClr val="tx1"/>
              </a:solidFill>
              <a:ea typeface="宋体" pitchFamily="2" charset="-122"/>
            </a:endParaRPr>
          </a:p>
        </p:txBody>
      </p:sp>
      <p:sp>
        <p:nvSpPr>
          <p:cNvPr id="97283" name="Rectangle 2"/>
          <p:cNvSpPr txBox="1">
            <a:spLocks noChangeArrowheads="1"/>
          </p:cNvSpPr>
          <p:nvPr/>
        </p:nvSpPr>
        <p:spPr bwMode="auto">
          <a:xfrm>
            <a:off x="0" y="46038"/>
            <a:ext cx="9144000" cy="914400"/>
          </a:xfrm>
          <a:prstGeom prst="rect">
            <a:avLst/>
          </a:prstGeom>
          <a:noFill/>
          <a:ln w="9525">
            <a:noFill/>
            <a:miter lim="800000"/>
            <a:headEnd/>
            <a:tailEnd/>
          </a:ln>
        </p:spPr>
        <p:txBody>
          <a:bodyPr/>
          <a:lstStyle/>
          <a:p>
            <a:pPr algn="ctr">
              <a:lnSpc>
                <a:spcPct val="90000"/>
              </a:lnSpc>
            </a:pPr>
            <a:r>
              <a:rPr lang="en-US" altLang="zh-CN" sz="3000">
                <a:solidFill>
                  <a:schemeClr val="accent1"/>
                </a:solidFill>
                <a:ea typeface="宋体" pitchFamily="2" charset="-122"/>
              </a:rPr>
              <a:t>Impact of advanced clustering algorithms on KBP2012 NIL clustering</a:t>
            </a:r>
          </a:p>
        </p:txBody>
      </p:sp>
      <p:sp>
        <p:nvSpPr>
          <p:cNvPr id="5" name="内容占位符 2"/>
          <p:cNvSpPr txBox="1">
            <a:spLocks/>
          </p:cNvSpPr>
          <p:nvPr/>
        </p:nvSpPr>
        <p:spPr bwMode="auto">
          <a:xfrm>
            <a:off x="182563" y="777875"/>
            <a:ext cx="8961437" cy="2286000"/>
          </a:xfrm>
          <a:prstGeom prst="rect">
            <a:avLst/>
          </a:prstGeom>
          <a:noFill/>
          <a:ln w="9525">
            <a:noFill/>
            <a:miter lim="800000"/>
            <a:headEnd/>
            <a:tailEnd/>
          </a:ln>
        </p:spPr>
        <p:txBody>
          <a:bodyPr/>
          <a:lstStyle/>
          <a:p>
            <a:pPr marL="173038" indent="-173038">
              <a:spcBef>
                <a:spcPts val="500"/>
              </a:spcBef>
              <a:buClr>
                <a:srgbClr val="00B050"/>
              </a:buClr>
              <a:buFont typeface="Wingdings" pitchFamily="2" charset="2"/>
              <a:buChar char="§"/>
              <a:defRPr/>
            </a:pPr>
            <a:r>
              <a:rPr lang="en-US" altLang="zh-CN" kern="0" dirty="0">
                <a:solidFill>
                  <a:srgbClr val="00B050"/>
                </a:solidFill>
                <a:latin typeface="+mn-lt"/>
                <a:ea typeface="宋体" pitchFamily="2" charset="-122"/>
              </a:rPr>
              <a:t>Only study NIL queries</a:t>
            </a:r>
          </a:p>
          <a:p>
            <a:pPr marL="173038" indent="-173038">
              <a:spcBef>
                <a:spcPts val="500"/>
              </a:spcBef>
              <a:buClr>
                <a:srgbClr val="00B050"/>
              </a:buClr>
              <a:buFont typeface="Wingdings" pitchFamily="2" charset="2"/>
              <a:buChar char="§"/>
              <a:defRPr/>
            </a:pPr>
            <a:r>
              <a:rPr lang="en-US" altLang="zh-CN" kern="0" dirty="0">
                <a:solidFill>
                  <a:srgbClr val="009900"/>
                </a:solidFill>
                <a:latin typeface="+mn-lt"/>
                <a:ea typeface="宋体" pitchFamily="2" charset="-122"/>
              </a:rPr>
              <a:t>Two simple baselines</a:t>
            </a:r>
          </a:p>
          <a:p>
            <a:pPr marL="630238" lvl="1" indent="-173038">
              <a:spcBef>
                <a:spcPts val="500"/>
              </a:spcBef>
              <a:buClr>
                <a:srgbClr val="00B050"/>
              </a:buClr>
              <a:buFont typeface="Wingdings" pitchFamily="2" charset="2"/>
              <a:buChar char="§"/>
              <a:defRPr/>
            </a:pPr>
            <a:r>
              <a:rPr lang="en-US" altLang="zh-CN" kern="0" dirty="0">
                <a:solidFill>
                  <a:srgbClr val="009900"/>
                </a:solidFill>
                <a:latin typeface="+mn-lt"/>
                <a:ea typeface="宋体" pitchFamily="2" charset="-122"/>
              </a:rPr>
              <a:t>One-in-one:</a:t>
            </a:r>
            <a:r>
              <a:rPr lang="en-US" altLang="zh-CN" sz="2400" dirty="0">
                <a:solidFill>
                  <a:schemeClr val="tx1"/>
                </a:solidFill>
                <a:ea typeface="宋体" pitchFamily="2" charset="-122"/>
              </a:rPr>
              <a:t> </a:t>
            </a:r>
            <a:r>
              <a:rPr lang="en-US" altLang="zh-CN" dirty="0">
                <a:solidFill>
                  <a:schemeClr val="tx1"/>
                </a:solidFill>
                <a:ea typeface="宋体" pitchFamily="2" charset="-122"/>
              </a:rPr>
              <a:t>assign each NIL query into a </a:t>
            </a:r>
            <a:r>
              <a:rPr lang="en-US" altLang="zh-CN" dirty="0" smtClean="0">
                <a:solidFill>
                  <a:schemeClr val="tx1"/>
                </a:solidFill>
                <a:ea typeface="宋体" pitchFamily="2" charset="-122"/>
              </a:rPr>
              <a:t>cluster</a:t>
            </a:r>
          </a:p>
          <a:p>
            <a:pPr marL="630238" lvl="1" indent="-173038">
              <a:spcBef>
                <a:spcPts val="500"/>
              </a:spcBef>
              <a:buClr>
                <a:srgbClr val="00B050"/>
              </a:buClr>
              <a:buFont typeface="Wingdings" pitchFamily="2" charset="2"/>
              <a:buChar char="§"/>
              <a:defRPr/>
            </a:pPr>
            <a:r>
              <a:rPr lang="en-US" altLang="zh-CN" kern="0" dirty="0" smtClean="0">
                <a:solidFill>
                  <a:srgbClr val="009900"/>
                </a:solidFill>
                <a:latin typeface="+mn-lt"/>
                <a:ea typeface="宋体" pitchFamily="2" charset="-122"/>
              </a:rPr>
              <a:t>All-in-one: </a:t>
            </a:r>
            <a:r>
              <a:rPr lang="en-US" altLang="zh-CN" dirty="0" smtClean="0">
                <a:solidFill>
                  <a:schemeClr val="tx1"/>
                </a:solidFill>
                <a:ea typeface="宋体" pitchFamily="2" charset="-122"/>
              </a:rPr>
              <a:t>assign NIL queries with the same name into a cluster</a:t>
            </a:r>
          </a:p>
          <a:p>
            <a:pPr marL="173038" indent="-173038">
              <a:spcBef>
                <a:spcPts val="500"/>
              </a:spcBef>
              <a:buClr>
                <a:srgbClr val="00B050"/>
              </a:buClr>
              <a:buFont typeface="Wingdings" pitchFamily="2" charset="2"/>
              <a:buChar char="§"/>
              <a:defRPr/>
            </a:pPr>
            <a:r>
              <a:rPr lang="en-US" altLang="zh-CN" kern="0" dirty="0" smtClean="0">
                <a:solidFill>
                  <a:srgbClr val="009900"/>
                </a:solidFill>
                <a:latin typeface="+mn-lt"/>
                <a:ea typeface="宋体" pitchFamily="2" charset="-122"/>
              </a:rPr>
              <a:t>Advanced </a:t>
            </a:r>
            <a:r>
              <a:rPr lang="en-US" altLang="zh-CN" kern="0" dirty="0">
                <a:solidFill>
                  <a:srgbClr val="009900"/>
                </a:solidFill>
                <a:latin typeface="+mn-lt"/>
                <a:ea typeface="宋体" pitchFamily="2" charset="-122"/>
              </a:rPr>
              <a:t>clustering approaches:</a:t>
            </a:r>
          </a:p>
          <a:p>
            <a:pPr marL="630238" lvl="1" indent="-173038">
              <a:spcBef>
                <a:spcPts val="500"/>
              </a:spcBef>
              <a:buClr>
                <a:srgbClr val="00B050"/>
              </a:buClr>
              <a:buFont typeface="Wingdings" pitchFamily="2" charset="2"/>
              <a:buChar char="§"/>
              <a:defRPr/>
            </a:pPr>
            <a:r>
              <a:rPr lang="en-US" altLang="zh-CN" kern="0" dirty="0">
                <a:solidFill>
                  <a:schemeClr val="tx1"/>
                </a:solidFill>
                <a:latin typeface="+mn-lt"/>
                <a:ea typeface="宋体" pitchFamily="2" charset="-122"/>
              </a:rPr>
              <a:t>21 </a:t>
            </a:r>
            <a:r>
              <a:rPr lang="en-US" altLang="zh-CN" kern="0" dirty="0" smtClean="0">
                <a:solidFill>
                  <a:schemeClr val="tx1"/>
                </a:solidFill>
                <a:latin typeface="+mn-lt"/>
                <a:ea typeface="宋体" pitchFamily="2" charset="-122"/>
              </a:rPr>
              <a:t>clustering </a:t>
            </a:r>
            <a:r>
              <a:rPr lang="en-US" altLang="zh-CN" kern="0" dirty="0">
                <a:solidFill>
                  <a:schemeClr val="tx1"/>
                </a:solidFill>
                <a:latin typeface="+mn-lt"/>
                <a:ea typeface="宋体" pitchFamily="2" charset="-122"/>
              </a:rPr>
              <a:t>algorithms</a:t>
            </a:r>
          </a:p>
          <a:p>
            <a:pPr marL="630238" lvl="1" indent="-173038">
              <a:spcBef>
                <a:spcPts val="500"/>
              </a:spcBef>
              <a:buClr>
                <a:srgbClr val="00B050"/>
              </a:buClr>
              <a:buFont typeface="Wingdings" pitchFamily="2" charset="2"/>
              <a:buChar char="§"/>
              <a:defRPr/>
            </a:pPr>
            <a:r>
              <a:rPr lang="en-US" altLang="zh-CN" kern="0" dirty="0">
                <a:solidFill>
                  <a:schemeClr val="tx1"/>
                </a:solidFill>
                <a:latin typeface="+mn-lt"/>
                <a:ea typeface="宋体" pitchFamily="2" charset="-122"/>
              </a:rPr>
              <a:t>Collaborative clustering approaches</a:t>
            </a:r>
            <a:endParaRPr lang="en-US" altLang="zh-CN" kern="0" dirty="0">
              <a:solidFill>
                <a:srgbClr val="009900"/>
              </a:solidFill>
              <a:latin typeface="+mn-lt"/>
              <a:ea typeface="宋体" pitchFamily="2" charset="-122"/>
            </a:endParaRPr>
          </a:p>
          <a:p>
            <a:pPr lvl="1">
              <a:spcBef>
                <a:spcPts val="500"/>
              </a:spcBef>
              <a:buClr>
                <a:srgbClr val="00B050"/>
              </a:buClr>
              <a:defRPr/>
            </a:pPr>
            <a:endParaRPr lang="en-US" altLang="zh-CN" kern="0" dirty="0">
              <a:solidFill>
                <a:schemeClr val="tx1"/>
              </a:solidFill>
              <a:ea typeface="宋体" pitchFamily="2" charset="-122"/>
            </a:endParaRPr>
          </a:p>
          <a:p>
            <a:pPr lvl="1">
              <a:spcBef>
                <a:spcPts val="500"/>
              </a:spcBef>
              <a:buClr>
                <a:srgbClr val="00B050"/>
              </a:buClr>
              <a:defRPr/>
            </a:pPr>
            <a:endParaRPr lang="en-US" altLang="zh-CN" kern="0" dirty="0">
              <a:solidFill>
                <a:schemeClr val="tx1"/>
              </a:solidFill>
              <a:ea typeface="宋体" pitchFamily="2" charset="-122"/>
            </a:endParaRPr>
          </a:p>
          <a:p>
            <a:pPr marL="342900" indent="-342900">
              <a:spcBef>
                <a:spcPts val="500"/>
              </a:spcBef>
              <a:buClr>
                <a:srgbClr val="00B050"/>
              </a:buClr>
              <a:buFont typeface="Arial" pitchFamily="34" charset="0"/>
              <a:buChar char="•"/>
              <a:defRPr/>
            </a:pPr>
            <a:endParaRPr lang="en-US" altLang="zh-CN" kern="0" dirty="0">
              <a:solidFill>
                <a:srgbClr val="00B050"/>
              </a:solidFill>
              <a:ea typeface="宋体" pitchFamily="2" charset="-122"/>
            </a:endParaRPr>
          </a:p>
          <a:p>
            <a:pPr marL="173038" indent="-173038">
              <a:spcBef>
                <a:spcPts val="500"/>
              </a:spcBef>
              <a:buClr>
                <a:srgbClr val="00B050"/>
              </a:buClr>
              <a:buFont typeface="Wingdings" pitchFamily="2" charset="2"/>
              <a:buChar char="§"/>
              <a:defRPr/>
            </a:pPr>
            <a:endParaRPr lang="en-US" altLang="zh-CN" kern="0" dirty="0">
              <a:solidFill>
                <a:schemeClr val="tx1"/>
              </a:solidFill>
              <a:latin typeface="+mn-lt"/>
              <a:ea typeface="宋体" pitchFamily="2" charset="-122"/>
            </a:endParaRPr>
          </a:p>
          <a:p>
            <a:pPr marL="173038" indent="-173038">
              <a:spcBef>
                <a:spcPct val="50000"/>
              </a:spcBef>
              <a:buClr>
                <a:schemeClr val="tx1"/>
              </a:buClr>
              <a:buFont typeface="Wingdings" pitchFamily="2" charset="2"/>
              <a:buNone/>
              <a:defRPr/>
            </a:pPr>
            <a:endParaRPr lang="en-US" altLang="zh-CN" sz="3000" kern="0" dirty="0">
              <a:solidFill>
                <a:schemeClr val="tx1"/>
              </a:solidFill>
              <a:latin typeface="+mn-lt"/>
              <a:ea typeface="宋体" pitchFamily="2" charset="-122"/>
            </a:endParaRPr>
          </a:p>
        </p:txBody>
      </p:sp>
      <p:graphicFrame>
        <p:nvGraphicFramePr>
          <p:cNvPr id="3" name="表格 2"/>
          <p:cNvGraphicFramePr>
            <a:graphicFrameLocks noGrp="1"/>
          </p:cNvGraphicFramePr>
          <p:nvPr/>
        </p:nvGraphicFramePr>
        <p:xfrm>
          <a:off x="91484" y="4069073"/>
          <a:ext cx="8961032" cy="2416176"/>
        </p:xfrm>
        <a:graphic>
          <a:graphicData uri="http://schemas.openxmlformats.org/drawingml/2006/table">
            <a:tbl>
              <a:tblPr firstRow="1" firstCol="1" bandRow="1">
                <a:tableStyleId>{5C22544A-7EE6-4342-B048-85BDC9FD1C3A}</a:tableStyleId>
              </a:tblPr>
              <a:tblGrid>
                <a:gridCol w="571713"/>
                <a:gridCol w="566337"/>
                <a:gridCol w="372779"/>
                <a:gridCol w="372779"/>
                <a:gridCol w="372779"/>
                <a:gridCol w="372779"/>
                <a:gridCol w="372779"/>
                <a:gridCol w="372779"/>
                <a:gridCol w="372779"/>
                <a:gridCol w="372779"/>
                <a:gridCol w="372779"/>
                <a:gridCol w="372779"/>
                <a:gridCol w="372779"/>
                <a:gridCol w="372779"/>
                <a:gridCol w="372779"/>
                <a:gridCol w="372779"/>
                <a:gridCol w="372779"/>
                <a:gridCol w="372779"/>
                <a:gridCol w="372779"/>
                <a:gridCol w="372779"/>
                <a:gridCol w="372779"/>
                <a:gridCol w="372779"/>
                <a:gridCol w="367402"/>
              </a:tblGrid>
              <a:tr h="341154">
                <a:tc gridSpan="23">
                  <a:txBody>
                    <a:bodyPr/>
                    <a:lstStyle/>
                    <a:p>
                      <a:pPr>
                        <a:lnSpc>
                          <a:spcPct val="115000"/>
                        </a:lnSpc>
                        <a:spcAft>
                          <a:spcPts val="0"/>
                        </a:spcAft>
                      </a:pPr>
                      <a:r>
                        <a:rPr lang="en-US" sz="1000" dirty="0">
                          <a:effectLst/>
                        </a:rPr>
                        <a:t>baseline1: one-in-one    </a:t>
                      </a:r>
                      <a:r>
                        <a:rPr lang="en-US" sz="1000" dirty="0">
                          <a:solidFill>
                            <a:srgbClr val="C00000"/>
                          </a:solidFill>
                          <a:effectLst/>
                        </a:rPr>
                        <a:t>0.937</a:t>
                      </a:r>
                      <a:endParaRPr lang="zh-CN" sz="1000" dirty="0">
                        <a:solidFill>
                          <a:srgbClr val="C00000"/>
                        </a:solidFill>
                        <a:effectLst/>
                      </a:endParaRPr>
                    </a:p>
                    <a:p>
                      <a:pPr>
                        <a:lnSpc>
                          <a:spcPct val="115000"/>
                        </a:lnSpc>
                        <a:spcAft>
                          <a:spcPts val="0"/>
                        </a:spcAft>
                      </a:pPr>
                      <a:r>
                        <a:rPr lang="en-US" sz="1000" dirty="0">
                          <a:effectLst/>
                        </a:rPr>
                        <a:t>baseline2:all-in-one     </a:t>
                      </a:r>
                      <a:r>
                        <a:rPr lang="en-US" sz="1000" dirty="0">
                          <a:solidFill>
                            <a:srgbClr val="C00000"/>
                          </a:solidFill>
                          <a:effectLst/>
                        </a:rPr>
                        <a:t>0.640</a:t>
                      </a:r>
                      <a:endParaRPr lang="zh-CN" sz="1000" dirty="0">
                        <a:solidFill>
                          <a:srgbClr val="C00000"/>
                        </a:solidFill>
                        <a:effectLst/>
                        <a:latin typeface="Calibri"/>
                        <a:ea typeface="宋体"/>
                        <a:cs typeface="Times New Roman"/>
                      </a:endParaRPr>
                    </a:p>
                  </a:txBody>
                  <a:tcPr marL="60680" marR="60680"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175260">
                <a:tc rowSpan="3">
                  <a:txBody>
                    <a:bodyPr/>
                    <a:lstStyle/>
                    <a:p>
                      <a:pPr algn="ctr">
                        <a:lnSpc>
                          <a:spcPct val="115000"/>
                        </a:lnSpc>
                        <a:spcAft>
                          <a:spcPts val="0"/>
                        </a:spcAft>
                      </a:pPr>
                      <a:r>
                        <a:rPr lang="en-US" sz="1000">
                          <a:effectLst/>
                        </a:rPr>
                        <a:t> </a:t>
                      </a:r>
                      <a:endParaRPr lang="zh-CN" sz="1000">
                        <a:effectLst/>
                        <a:latin typeface="Calibri"/>
                        <a:ea typeface="宋体"/>
                        <a:cs typeface="Times New Roman"/>
                      </a:endParaRPr>
                    </a:p>
                  </a:txBody>
                  <a:tcPr marL="60680" marR="60680" marT="0" marB="0"/>
                </a:tc>
                <a:tc rowSpan="3">
                  <a:txBody>
                    <a:bodyPr/>
                    <a:lstStyle/>
                    <a:p>
                      <a:pPr algn="ctr">
                        <a:lnSpc>
                          <a:spcPct val="115000"/>
                        </a:lnSpc>
                        <a:spcAft>
                          <a:spcPts val="0"/>
                        </a:spcAft>
                      </a:pPr>
                      <a:r>
                        <a:rPr lang="en-US" sz="1000">
                          <a:effectLst/>
                        </a:rPr>
                        <a:t> </a:t>
                      </a:r>
                      <a:endParaRPr lang="zh-CN" sz="1000">
                        <a:effectLst/>
                        <a:latin typeface="Calibri"/>
                        <a:ea typeface="宋体"/>
                        <a:cs typeface="Times New Roman"/>
                      </a:endParaRPr>
                    </a:p>
                  </a:txBody>
                  <a:tcPr marL="60680" marR="60680" marT="0" marB="0" anchor="ctr"/>
                </a:tc>
                <a:tc gridSpan="9">
                  <a:txBody>
                    <a:bodyPr/>
                    <a:lstStyle/>
                    <a:p>
                      <a:pPr algn="ctr">
                        <a:lnSpc>
                          <a:spcPct val="115000"/>
                        </a:lnSpc>
                        <a:spcAft>
                          <a:spcPts val="0"/>
                        </a:spcAft>
                      </a:pPr>
                      <a:r>
                        <a:rPr lang="en-US" sz="1000">
                          <a:effectLst/>
                        </a:rPr>
                        <a:t>Agglomerative Clustering</a:t>
                      </a:r>
                      <a:endParaRPr lang="zh-CN" sz="1000">
                        <a:effectLst/>
                        <a:latin typeface="Calibri"/>
                        <a:ea typeface="宋体"/>
                        <a:cs typeface="Times New Roman"/>
                      </a:endParaRPr>
                    </a:p>
                  </a:txBody>
                  <a:tcPr marL="60680" marR="60680"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12">
                  <a:txBody>
                    <a:bodyPr/>
                    <a:lstStyle/>
                    <a:p>
                      <a:pPr algn="ctr">
                        <a:lnSpc>
                          <a:spcPct val="115000"/>
                        </a:lnSpc>
                        <a:spcAft>
                          <a:spcPts val="0"/>
                        </a:spcAft>
                      </a:pPr>
                      <a:r>
                        <a:rPr lang="en-US" sz="1000">
                          <a:effectLst/>
                        </a:rPr>
                        <a:t>Partitional Clustering</a:t>
                      </a:r>
                      <a:endParaRPr lang="zh-CN" sz="1000">
                        <a:effectLst/>
                        <a:latin typeface="Calibri"/>
                        <a:ea typeface="宋体"/>
                        <a:cs typeface="Times New Roman"/>
                      </a:endParaRPr>
                    </a:p>
                  </a:txBody>
                  <a:tcPr marL="60680" marR="60680"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175260">
                <a:tc vMerge="1">
                  <a:txBody>
                    <a:bodyPr/>
                    <a:lstStyle/>
                    <a:p>
                      <a:endParaRPr lang="zh-CN" altLang="en-US"/>
                    </a:p>
                  </a:txBody>
                  <a:tcPr/>
                </a:tc>
                <a:tc vMerge="1">
                  <a:txBody>
                    <a:bodyPr/>
                    <a:lstStyle/>
                    <a:p>
                      <a:endParaRPr lang="zh-CN" altLang="en-US"/>
                    </a:p>
                  </a:txBody>
                  <a:tcPr/>
                </a:tc>
                <a:tc gridSpan="3">
                  <a:txBody>
                    <a:bodyPr/>
                    <a:lstStyle/>
                    <a:p>
                      <a:pPr algn="ctr">
                        <a:lnSpc>
                          <a:spcPct val="115000"/>
                        </a:lnSpc>
                        <a:spcAft>
                          <a:spcPts val="0"/>
                        </a:spcAft>
                      </a:pPr>
                      <a:r>
                        <a:rPr lang="en-US" sz="1000">
                          <a:effectLst/>
                        </a:rPr>
                        <a:t>linkage</a:t>
                      </a:r>
                      <a:endParaRPr lang="zh-CN" sz="1000">
                        <a:effectLst/>
                        <a:latin typeface="Calibri"/>
                        <a:ea typeface="宋体"/>
                        <a:cs typeface="Times New Roman"/>
                      </a:endParaRPr>
                    </a:p>
                  </a:txBody>
                  <a:tcPr marL="60680" marR="60680" marT="0" marB="0"/>
                </a:tc>
                <a:tc hMerge="1">
                  <a:txBody>
                    <a:bodyPr/>
                    <a:lstStyle/>
                    <a:p>
                      <a:endParaRPr lang="zh-CN" altLang="en-US"/>
                    </a:p>
                  </a:txBody>
                  <a:tcPr/>
                </a:tc>
                <a:tc hMerge="1">
                  <a:txBody>
                    <a:bodyPr/>
                    <a:lstStyle/>
                    <a:p>
                      <a:endParaRPr lang="zh-CN" altLang="en-US"/>
                    </a:p>
                  </a:txBody>
                  <a:tcPr/>
                </a:tc>
                <a:tc gridSpan="6">
                  <a:txBody>
                    <a:bodyPr/>
                    <a:lstStyle/>
                    <a:p>
                      <a:pPr algn="ctr">
                        <a:lnSpc>
                          <a:spcPct val="115000"/>
                        </a:lnSpc>
                        <a:spcAft>
                          <a:spcPts val="0"/>
                        </a:spcAft>
                      </a:pPr>
                      <a:r>
                        <a:rPr lang="en-US" sz="1000">
                          <a:effectLst/>
                        </a:rPr>
                        <a:t>optimizing internal measure</a:t>
                      </a:r>
                      <a:endParaRPr lang="zh-CN" sz="1000">
                        <a:effectLst/>
                        <a:latin typeface="Calibri"/>
                        <a:ea typeface="宋体"/>
                        <a:cs typeface="Times New Roman"/>
                      </a:endParaRPr>
                    </a:p>
                  </a:txBody>
                  <a:tcPr marL="60680" marR="60680"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6">
                  <a:txBody>
                    <a:bodyPr/>
                    <a:lstStyle/>
                    <a:p>
                      <a:pPr algn="ctr">
                        <a:lnSpc>
                          <a:spcPct val="115000"/>
                        </a:lnSpc>
                        <a:spcAft>
                          <a:spcPts val="0"/>
                        </a:spcAft>
                      </a:pPr>
                      <a:r>
                        <a:rPr lang="en-US" sz="1000">
                          <a:effectLst/>
                        </a:rPr>
                        <a:t>repeated bisection</a:t>
                      </a:r>
                      <a:endParaRPr lang="zh-CN" sz="1000">
                        <a:effectLst/>
                        <a:latin typeface="Calibri"/>
                        <a:ea typeface="宋体"/>
                        <a:cs typeface="Times New Roman"/>
                      </a:endParaRPr>
                    </a:p>
                  </a:txBody>
                  <a:tcPr marL="60680" marR="60680"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6">
                  <a:txBody>
                    <a:bodyPr/>
                    <a:lstStyle/>
                    <a:p>
                      <a:pPr algn="ctr">
                        <a:lnSpc>
                          <a:spcPct val="115000"/>
                        </a:lnSpc>
                        <a:spcAft>
                          <a:spcPts val="0"/>
                        </a:spcAft>
                      </a:pPr>
                      <a:r>
                        <a:rPr lang="en-US" sz="1000">
                          <a:effectLst/>
                        </a:rPr>
                        <a:t>direct k-way</a:t>
                      </a:r>
                      <a:endParaRPr lang="zh-CN" sz="1000">
                        <a:effectLst/>
                        <a:latin typeface="Calibri"/>
                        <a:ea typeface="宋体"/>
                        <a:cs typeface="Times New Roman"/>
                      </a:endParaRPr>
                    </a:p>
                  </a:txBody>
                  <a:tcPr marL="60680" marR="60680"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350520">
                <a:tc vMerge="1">
                  <a:txBody>
                    <a:bodyPr/>
                    <a:lstStyle/>
                    <a:p>
                      <a:endParaRPr lang="zh-CN" altLang="en-US"/>
                    </a:p>
                  </a:txBody>
                  <a:tcPr/>
                </a:tc>
                <a:tc vMerge="1">
                  <a:txBody>
                    <a:bodyPr/>
                    <a:lstStyle/>
                    <a:p>
                      <a:endParaRPr lang="zh-CN" altLang="en-US"/>
                    </a:p>
                  </a:txBody>
                  <a:tcPr/>
                </a:tc>
                <a:tc>
                  <a:txBody>
                    <a:bodyPr/>
                    <a:lstStyle/>
                    <a:p>
                      <a:pPr>
                        <a:lnSpc>
                          <a:spcPct val="115000"/>
                        </a:lnSpc>
                        <a:spcAft>
                          <a:spcPts val="0"/>
                        </a:spcAft>
                      </a:pPr>
                      <a:r>
                        <a:rPr lang="en-US" sz="1000">
                          <a:effectLst/>
                        </a:rPr>
                        <a:t>slink</a:t>
                      </a:r>
                      <a:endParaRPr lang="zh-CN" sz="1000">
                        <a:effectLst/>
                        <a:latin typeface="Calibri"/>
                        <a:ea typeface="宋体"/>
                        <a:cs typeface="Times New Roman"/>
                      </a:endParaRPr>
                    </a:p>
                  </a:txBody>
                  <a:tcPr marL="60680" marR="60680" marT="0" marB="0"/>
                </a:tc>
                <a:tc>
                  <a:txBody>
                    <a:bodyPr/>
                    <a:lstStyle/>
                    <a:p>
                      <a:pPr>
                        <a:lnSpc>
                          <a:spcPct val="115000"/>
                        </a:lnSpc>
                        <a:spcAft>
                          <a:spcPts val="0"/>
                        </a:spcAft>
                      </a:pPr>
                      <a:r>
                        <a:rPr lang="en-US" sz="1000">
                          <a:effectLst/>
                        </a:rPr>
                        <a:t>clink</a:t>
                      </a:r>
                      <a:endParaRPr lang="zh-CN" sz="1000">
                        <a:effectLst/>
                        <a:latin typeface="Calibri"/>
                        <a:ea typeface="宋体"/>
                        <a:cs typeface="Times New Roman"/>
                      </a:endParaRPr>
                    </a:p>
                  </a:txBody>
                  <a:tcPr marL="60680" marR="60680" marT="0" marB="0"/>
                </a:tc>
                <a:tc>
                  <a:txBody>
                    <a:bodyPr/>
                    <a:lstStyle/>
                    <a:p>
                      <a:pPr>
                        <a:lnSpc>
                          <a:spcPct val="115000"/>
                        </a:lnSpc>
                        <a:spcAft>
                          <a:spcPts val="0"/>
                        </a:spcAft>
                      </a:pPr>
                      <a:r>
                        <a:rPr lang="en-US" sz="1000">
                          <a:effectLst/>
                        </a:rPr>
                        <a:t>alink</a:t>
                      </a:r>
                      <a:endParaRPr lang="zh-CN" sz="1000">
                        <a:effectLst/>
                        <a:latin typeface="Calibri"/>
                        <a:ea typeface="宋体"/>
                        <a:cs typeface="Times New Roman"/>
                      </a:endParaRPr>
                    </a:p>
                  </a:txBody>
                  <a:tcPr marL="60680" marR="60680" marT="0" marB="0"/>
                </a:tc>
                <a:tc>
                  <a:txBody>
                    <a:bodyPr/>
                    <a:lstStyle/>
                    <a:p>
                      <a:endParaRPr lang="zh-CN"/>
                    </a:p>
                  </a:txBody>
                  <a:tcPr marL="60680" marR="60680" marT="0" marB="0">
                    <a:blipFill rotWithShape="1">
                      <a:blip r:embed="rId2"/>
                      <a:stretch>
                        <a:fillRect l="-606557" t="-208772" r="-1703279" b="-394737"/>
                      </a:stretch>
                    </a:blipFill>
                  </a:tcPr>
                </a:tc>
                <a:tc>
                  <a:txBody>
                    <a:bodyPr/>
                    <a:lstStyle/>
                    <a:p>
                      <a:endParaRPr lang="zh-CN"/>
                    </a:p>
                  </a:txBody>
                  <a:tcPr marL="60680" marR="60680" marT="0" marB="0">
                    <a:blipFill rotWithShape="1">
                      <a:blip r:embed="rId2"/>
                      <a:stretch>
                        <a:fillRect l="-706557" t="-208772" r="-1603279" b="-394737"/>
                      </a:stretch>
                    </a:blipFill>
                  </a:tcPr>
                </a:tc>
                <a:tc>
                  <a:txBody>
                    <a:bodyPr/>
                    <a:lstStyle/>
                    <a:p>
                      <a:endParaRPr lang="zh-CN"/>
                    </a:p>
                  </a:txBody>
                  <a:tcPr marL="60680" marR="60680" marT="0" marB="0">
                    <a:blipFill rotWithShape="1">
                      <a:blip r:embed="rId2"/>
                      <a:stretch>
                        <a:fillRect l="-793548" t="-208772" r="-1477419" b="-394737"/>
                      </a:stretch>
                    </a:blipFill>
                  </a:tcPr>
                </a:tc>
                <a:tc>
                  <a:txBody>
                    <a:bodyPr/>
                    <a:lstStyle/>
                    <a:p>
                      <a:endParaRPr lang="zh-CN"/>
                    </a:p>
                  </a:txBody>
                  <a:tcPr marL="60680" marR="60680" marT="0" marB="0">
                    <a:blipFill rotWithShape="1">
                      <a:blip r:embed="rId2"/>
                      <a:stretch>
                        <a:fillRect l="-908197" t="-208772" r="-1401639" b="-394737"/>
                      </a:stretch>
                    </a:blipFill>
                  </a:tcPr>
                </a:tc>
                <a:tc>
                  <a:txBody>
                    <a:bodyPr/>
                    <a:lstStyle/>
                    <a:p>
                      <a:endParaRPr lang="zh-CN"/>
                    </a:p>
                  </a:txBody>
                  <a:tcPr marL="60680" marR="60680" marT="0" marB="0">
                    <a:blipFill rotWithShape="1">
                      <a:blip r:embed="rId2"/>
                      <a:stretch>
                        <a:fillRect l="-1008197" t="-208772" r="-1301639" b="-394737"/>
                      </a:stretch>
                    </a:blipFill>
                  </a:tcPr>
                </a:tc>
                <a:tc>
                  <a:txBody>
                    <a:bodyPr/>
                    <a:lstStyle/>
                    <a:p>
                      <a:endParaRPr lang="zh-CN"/>
                    </a:p>
                  </a:txBody>
                  <a:tcPr marL="60680" marR="60680" marT="0" marB="0">
                    <a:blipFill rotWithShape="1">
                      <a:blip r:embed="rId2"/>
                      <a:stretch>
                        <a:fillRect l="-1108197" t="-208772" r="-1201639" b="-394737"/>
                      </a:stretch>
                    </a:blipFill>
                  </a:tcPr>
                </a:tc>
                <a:tc>
                  <a:txBody>
                    <a:bodyPr/>
                    <a:lstStyle/>
                    <a:p>
                      <a:endParaRPr lang="zh-CN"/>
                    </a:p>
                  </a:txBody>
                  <a:tcPr marL="60680" marR="60680" marT="0" marB="0">
                    <a:blipFill rotWithShape="1">
                      <a:blip r:embed="rId2"/>
                      <a:stretch>
                        <a:fillRect l="-1208197" t="-208772" r="-1101639" b="-394737"/>
                      </a:stretch>
                    </a:blipFill>
                  </a:tcPr>
                </a:tc>
                <a:tc>
                  <a:txBody>
                    <a:bodyPr/>
                    <a:lstStyle/>
                    <a:p>
                      <a:endParaRPr lang="zh-CN"/>
                    </a:p>
                  </a:txBody>
                  <a:tcPr marL="60680" marR="60680" marT="0" marB="0">
                    <a:blipFill rotWithShape="1">
                      <a:blip r:embed="rId2"/>
                      <a:stretch>
                        <a:fillRect l="-1308197" t="-208772" r="-1001639" b="-394737"/>
                      </a:stretch>
                    </a:blipFill>
                  </a:tcPr>
                </a:tc>
                <a:tc>
                  <a:txBody>
                    <a:bodyPr/>
                    <a:lstStyle/>
                    <a:p>
                      <a:endParaRPr lang="zh-CN"/>
                    </a:p>
                  </a:txBody>
                  <a:tcPr marL="60680" marR="60680" marT="0" marB="0">
                    <a:blipFill rotWithShape="1">
                      <a:blip r:embed="rId2"/>
                      <a:stretch>
                        <a:fillRect l="-1385484" t="-208772" r="-885484" b="-394737"/>
                      </a:stretch>
                    </a:blipFill>
                  </a:tcPr>
                </a:tc>
                <a:tc>
                  <a:txBody>
                    <a:bodyPr/>
                    <a:lstStyle/>
                    <a:p>
                      <a:endParaRPr lang="zh-CN"/>
                    </a:p>
                  </a:txBody>
                  <a:tcPr marL="60680" marR="60680" marT="0" marB="0">
                    <a:blipFill rotWithShape="1">
                      <a:blip r:embed="rId2"/>
                      <a:stretch>
                        <a:fillRect l="-1509836" t="-208772" r="-800000" b="-394737"/>
                      </a:stretch>
                    </a:blipFill>
                  </a:tcPr>
                </a:tc>
                <a:tc>
                  <a:txBody>
                    <a:bodyPr/>
                    <a:lstStyle/>
                    <a:p>
                      <a:endParaRPr lang="zh-CN"/>
                    </a:p>
                  </a:txBody>
                  <a:tcPr marL="60680" marR="60680" marT="0" marB="0">
                    <a:blipFill rotWithShape="1">
                      <a:blip r:embed="rId2"/>
                      <a:stretch>
                        <a:fillRect l="-1609836" t="-208772" r="-700000" b="-394737"/>
                      </a:stretch>
                    </a:blipFill>
                  </a:tcPr>
                </a:tc>
                <a:tc>
                  <a:txBody>
                    <a:bodyPr/>
                    <a:lstStyle/>
                    <a:p>
                      <a:endParaRPr lang="zh-CN"/>
                    </a:p>
                  </a:txBody>
                  <a:tcPr marL="60680" marR="60680" marT="0" marB="0">
                    <a:blipFill rotWithShape="1">
                      <a:blip r:embed="rId2"/>
                      <a:stretch>
                        <a:fillRect l="-1709836" t="-208772" r="-600000" b="-394737"/>
                      </a:stretch>
                    </a:blipFill>
                  </a:tcPr>
                </a:tc>
                <a:tc>
                  <a:txBody>
                    <a:bodyPr/>
                    <a:lstStyle/>
                    <a:p>
                      <a:endParaRPr lang="zh-CN"/>
                    </a:p>
                  </a:txBody>
                  <a:tcPr marL="60680" marR="60680" marT="0" marB="0">
                    <a:blipFill rotWithShape="1">
                      <a:blip r:embed="rId2"/>
                      <a:stretch>
                        <a:fillRect l="-1809836" t="-208772" r="-500000" b="-394737"/>
                      </a:stretch>
                    </a:blipFill>
                  </a:tcPr>
                </a:tc>
                <a:tc>
                  <a:txBody>
                    <a:bodyPr/>
                    <a:lstStyle/>
                    <a:p>
                      <a:endParaRPr lang="zh-CN"/>
                    </a:p>
                  </a:txBody>
                  <a:tcPr marL="60680" marR="60680" marT="0" marB="0">
                    <a:blipFill rotWithShape="1">
                      <a:blip r:embed="rId2"/>
                      <a:stretch>
                        <a:fillRect l="-1909836" t="-208772" r="-400000" b="-394737"/>
                      </a:stretch>
                    </a:blipFill>
                  </a:tcPr>
                </a:tc>
                <a:tc>
                  <a:txBody>
                    <a:bodyPr/>
                    <a:lstStyle/>
                    <a:p>
                      <a:endParaRPr lang="zh-CN"/>
                    </a:p>
                  </a:txBody>
                  <a:tcPr marL="60680" marR="60680" marT="0" marB="0">
                    <a:blipFill rotWithShape="1">
                      <a:blip r:embed="rId2"/>
                      <a:stretch>
                        <a:fillRect l="-2009836" t="-208772" r="-300000" b="-394737"/>
                      </a:stretch>
                    </a:blipFill>
                  </a:tcPr>
                </a:tc>
                <a:tc>
                  <a:txBody>
                    <a:bodyPr/>
                    <a:lstStyle/>
                    <a:p>
                      <a:endParaRPr lang="zh-CN"/>
                    </a:p>
                  </a:txBody>
                  <a:tcPr marL="60680" marR="60680" marT="0" marB="0">
                    <a:blipFill rotWithShape="1">
                      <a:blip r:embed="rId2"/>
                      <a:stretch>
                        <a:fillRect l="-2075806" t="-208772" r="-195161" b="-394737"/>
                      </a:stretch>
                    </a:blipFill>
                  </a:tcPr>
                </a:tc>
                <a:tc>
                  <a:txBody>
                    <a:bodyPr/>
                    <a:lstStyle/>
                    <a:p>
                      <a:endParaRPr lang="zh-CN"/>
                    </a:p>
                  </a:txBody>
                  <a:tcPr marL="60680" marR="60680" marT="0" marB="0">
                    <a:blipFill rotWithShape="1">
                      <a:blip r:embed="rId2"/>
                      <a:stretch>
                        <a:fillRect l="-2211475" t="-208772" r="-98361" b="-394737"/>
                      </a:stretch>
                    </a:blipFill>
                  </a:tcPr>
                </a:tc>
                <a:tc>
                  <a:txBody>
                    <a:bodyPr/>
                    <a:lstStyle/>
                    <a:p>
                      <a:endParaRPr lang="zh-CN"/>
                    </a:p>
                  </a:txBody>
                  <a:tcPr marL="60680" marR="60680" marT="0" marB="0">
                    <a:blipFill rotWithShape="1">
                      <a:blip r:embed="rId2"/>
                      <a:stretch>
                        <a:fillRect l="-2350000" t="-208772" b="-394737"/>
                      </a:stretch>
                    </a:blipFill>
                  </a:tcPr>
                </a:tc>
              </a:tr>
              <a:tr h="341154">
                <a:tc rowSpan="2">
                  <a:txBody>
                    <a:bodyPr/>
                    <a:lstStyle/>
                    <a:p>
                      <a:pPr>
                        <a:lnSpc>
                          <a:spcPct val="115000"/>
                        </a:lnSpc>
                        <a:spcAft>
                          <a:spcPts val="0"/>
                        </a:spcAft>
                      </a:pPr>
                      <a:r>
                        <a:rPr lang="en-US" sz="700">
                          <a:effectLst/>
                        </a:rPr>
                        <a:t>without </a:t>
                      </a:r>
                      <a:endParaRPr lang="zh-CN" sz="700">
                        <a:effectLst/>
                      </a:endParaRPr>
                    </a:p>
                    <a:p>
                      <a:pPr>
                        <a:lnSpc>
                          <a:spcPct val="115000"/>
                        </a:lnSpc>
                        <a:spcAft>
                          <a:spcPts val="0"/>
                        </a:spcAft>
                      </a:pPr>
                      <a:r>
                        <a:rPr lang="en-US" sz="700">
                          <a:effectLst/>
                        </a:rPr>
                        <a:t>variety detection</a:t>
                      </a:r>
                      <a:endParaRPr lang="zh-CN" sz="700">
                        <a:effectLst/>
                        <a:latin typeface="Calibri"/>
                        <a:ea typeface="宋体"/>
                        <a:cs typeface="Times New Roman"/>
                      </a:endParaRPr>
                    </a:p>
                  </a:txBody>
                  <a:tcPr marL="60680" marR="60680" marT="0" marB="0"/>
                </a:tc>
                <a:tc>
                  <a:txBody>
                    <a:bodyPr/>
                    <a:lstStyle/>
                    <a:p>
                      <a:pPr>
                        <a:lnSpc>
                          <a:spcPct val="115000"/>
                        </a:lnSpc>
                        <a:spcAft>
                          <a:spcPts val="0"/>
                        </a:spcAft>
                      </a:pPr>
                      <a:r>
                        <a:rPr lang="en-US" sz="700">
                          <a:effectLst/>
                        </a:rPr>
                        <a:t>known K</a:t>
                      </a:r>
                      <a:endParaRPr lang="zh-CN" sz="700">
                        <a:effectLst/>
                        <a:latin typeface="Calibri"/>
                        <a:ea typeface="宋体"/>
                        <a:cs typeface="Times New Roman"/>
                      </a:endParaRPr>
                    </a:p>
                  </a:txBody>
                  <a:tcPr marL="60680" marR="60680" marT="0" marB="0"/>
                </a:tc>
                <a:tc>
                  <a:txBody>
                    <a:bodyPr/>
                    <a:lstStyle/>
                    <a:p>
                      <a:pPr algn="r">
                        <a:lnSpc>
                          <a:spcPct val="115000"/>
                        </a:lnSpc>
                        <a:spcAft>
                          <a:spcPts val="0"/>
                        </a:spcAft>
                      </a:pPr>
                      <a:r>
                        <a:rPr lang="en-US" sz="700">
                          <a:effectLst/>
                        </a:rPr>
                        <a:t>0.937</a:t>
                      </a:r>
                      <a:endParaRPr lang="zh-CN" sz="700">
                        <a:effectLst/>
                        <a:latin typeface="Calibri"/>
                        <a:ea typeface="宋体"/>
                        <a:cs typeface="Times New Roman"/>
                      </a:endParaRPr>
                    </a:p>
                  </a:txBody>
                  <a:tcPr marL="60680" marR="60680" marT="0" marB="0" anchor="ctr"/>
                </a:tc>
                <a:tc>
                  <a:txBody>
                    <a:bodyPr/>
                    <a:lstStyle/>
                    <a:p>
                      <a:pPr algn="r">
                        <a:lnSpc>
                          <a:spcPct val="115000"/>
                        </a:lnSpc>
                        <a:spcAft>
                          <a:spcPts val="0"/>
                        </a:spcAft>
                      </a:pPr>
                      <a:r>
                        <a:rPr lang="en-US" sz="700">
                          <a:effectLst/>
                        </a:rPr>
                        <a:t>0.938</a:t>
                      </a:r>
                      <a:endParaRPr lang="zh-CN" sz="700">
                        <a:effectLst/>
                        <a:latin typeface="Calibri"/>
                        <a:ea typeface="宋体"/>
                        <a:cs typeface="Times New Roman"/>
                      </a:endParaRPr>
                    </a:p>
                  </a:txBody>
                  <a:tcPr marL="60680" marR="60680" marT="0" marB="0" anchor="ctr"/>
                </a:tc>
                <a:tc>
                  <a:txBody>
                    <a:bodyPr/>
                    <a:lstStyle/>
                    <a:p>
                      <a:pPr algn="r">
                        <a:lnSpc>
                          <a:spcPct val="115000"/>
                        </a:lnSpc>
                        <a:spcAft>
                          <a:spcPts val="0"/>
                        </a:spcAft>
                      </a:pPr>
                      <a:r>
                        <a:rPr lang="en-US" sz="700">
                          <a:effectLst/>
                        </a:rPr>
                        <a:t>0.938</a:t>
                      </a:r>
                      <a:endParaRPr lang="zh-CN" sz="700">
                        <a:effectLst/>
                        <a:latin typeface="Calibri"/>
                        <a:ea typeface="宋体"/>
                        <a:cs typeface="Times New Roman"/>
                      </a:endParaRPr>
                    </a:p>
                  </a:txBody>
                  <a:tcPr marL="60680" marR="60680" marT="0" marB="0" anchor="ctr"/>
                </a:tc>
                <a:tc>
                  <a:txBody>
                    <a:bodyPr/>
                    <a:lstStyle/>
                    <a:p>
                      <a:pPr algn="r">
                        <a:lnSpc>
                          <a:spcPct val="115000"/>
                        </a:lnSpc>
                        <a:spcAft>
                          <a:spcPts val="0"/>
                        </a:spcAft>
                      </a:pPr>
                      <a:r>
                        <a:rPr lang="en-US" sz="700">
                          <a:effectLst/>
                        </a:rPr>
                        <a:t>0.938</a:t>
                      </a:r>
                      <a:endParaRPr lang="zh-CN" sz="700">
                        <a:effectLst/>
                        <a:latin typeface="Calibri"/>
                        <a:ea typeface="宋体"/>
                        <a:cs typeface="Times New Roman"/>
                      </a:endParaRPr>
                    </a:p>
                  </a:txBody>
                  <a:tcPr marL="60680" marR="60680" marT="0" marB="0" anchor="ctr"/>
                </a:tc>
                <a:tc>
                  <a:txBody>
                    <a:bodyPr/>
                    <a:lstStyle/>
                    <a:p>
                      <a:pPr algn="r">
                        <a:lnSpc>
                          <a:spcPct val="115000"/>
                        </a:lnSpc>
                        <a:spcAft>
                          <a:spcPts val="0"/>
                        </a:spcAft>
                      </a:pPr>
                      <a:r>
                        <a:rPr lang="en-US" sz="700">
                          <a:effectLst/>
                        </a:rPr>
                        <a:t>0.938</a:t>
                      </a:r>
                      <a:endParaRPr lang="zh-CN" sz="700">
                        <a:effectLst/>
                        <a:latin typeface="Calibri"/>
                        <a:ea typeface="宋体"/>
                        <a:cs typeface="Times New Roman"/>
                      </a:endParaRPr>
                    </a:p>
                  </a:txBody>
                  <a:tcPr marL="60680" marR="60680" marT="0" marB="0" anchor="ctr"/>
                </a:tc>
                <a:tc>
                  <a:txBody>
                    <a:bodyPr/>
                    <a:lstStyle/>
                    <a:p>
                      <a:pPr algn="r">
                        <a:lnSpc>
                          <a:spcPct val="115000"/>
                        </a:lnSpc>
                        <a:spcAft>
                          <a:spcPts val="0"/>
                        </a:spcAft>
                      </a:pPr>
                      <a:r>
                        <a:rPr lang="en-US" sz="700">
                          <a:effectLst/>
                        </a:rPr>
                        <a:t>0.939</a:t>
                      </a:r>
                      <a:endParaRPr lang="zh-CN" sz="700">
                        <a:effectLst/>
                        <a:latin typeface="Calibri"/>
                        <a:ea typeface="宋体"/>
                        <a:cs typeface="Times New Roman"/>
                      </a:endParaRPr>
                    </a:p>
                  </a:txBody>
                  <a:tcPr marL="60680" marR="60680" marT="0" marB="0" anchor="ctr"/>
                </a:tc>
                <a:tc>
                  <a:txBody>
                    <a:bodyPr/>
                    <a:lstStyle/>
                    <a:p>
                      <a:pPr algn="r">
                        <a:lnSpc>
                          <a:spcPct val="115000"/>
                        </a:lnSpc>
                        <a:spcAft>
                          <a:spcPts val="0"/>
                        </a:spcAft>
                      </a:pPr>
                      <a:r>
                        <a:rPr lang="en-US" sz="700">
                          <a:effectLst/>
                        </a:rPr>
                        <a:t>0.937</a:t>
                      </a:r>
                      <a:endParaRPr lang="zh-CN" sz="700">
                        <a:effectLst/>
                        <a:latin typeface="Calibri"/>
                        <a:ea typeface="宋体"/>
                        <a:cs typeface="Times New Roman"/>
                      </a:endParaRPr>
                    </a:p>
                  </a:txBody>
                  <a:tcPr marL="60680" marR="60680" marT="0" marB="0" anchor="ctr"/>
                </a:tc>
                <a:tc>
                  <a:txBody>
                    <a:bodyPr/>
                    <a:lstStyle/>
                    <a:p>
                      <a:pPr algn="r">
                        <a:lnSpc>
                          <a:spcPct val="115000"/>
                        </a:lnSpc>
                        <a:spcAft>
                          <a:spcPts val="0"/>
                        </a:spcAft>
                      </a:pPr>
                      <a:r>
                        <a:rPr lang="en-US" sz="700">
                          <a:effectLst/>
                        </a:rPr>
                        <a:t>0.939</a:t>
                      </a:r>
                      <a:endParaRPr lang="zh-CN" sz="700">
                        <a:effectLst/>
                        <a:latin typeface="Calibri"/>
                        <a:ea typeface="宋体"/>
                        <a:cs typeface="Times New Roman"/>
                      </a:endParaRPr>
                    </a:p>
                  </a:txBody>
                  <a:tcPr marL="60680" marR="60680" marT="0" marB="0" anchor="ctr"/>
                </a:tc>
                <a:tc>
                  <a:txBody>
                    <a:bodyPr/>
                    <a:lstStyle/>
                    <a:p>
                      <a:pPr algn="r">
                        <a:lnSpc>
                          <a:spcPct val="115000"/>
                        </a:lnSpc>
                        <a:spcAft>
                          <a:spcPts val="0"/>
                        </a:spcAft>
                      </a:pPr>
                      <a:r>
                        <a:rPr lang="en-US" sz="700">
                          <a:effectLst/>
                        </a:rPr>
                        <a:t>0.938</a:t>
                      </a:r>
                      <a:endParaRPr lang="zh-CN" sz="700">
                        <a:effectLst/>
                        <a:latin typeface="Calibri"/>
                        <a:ea typeface="宋体"/>
                        <a:cs typeface="Times New Roman"/>
                      </a:endParaRPr>
                    </a:p>
                  </a:txBody>
                  <a:tcPr marL="60680" marR="60680" marT="0" marB="0" anchor="ctr"/>
                </a:tc>
                <a:tc>
                  <a:txBody>
                    <a:bodyPr/>
                    <a:lstStyle/>
                    <a:p>
                      <a:pPr algn="r">
                        <a:lnSpc>
                          <a:spcPct val="115000"/>
                        </a:lnSpc>
                        <a:spcAft>
                          <a:spcPts val="0"/>
                        </a:spcAft>
                      </a:pPr>
                      <a:r>
                        <a:rPr lang="en-US" sz="700">
                          <a:effectLst/>
                        </a:rPr>
                        <a:t>0.938</a:t>
                      </a:r>
                      <a:endParaRPr lang="zh-CN" sz="700">
                        <a:effectLst/>
                        <a:latin typeface="Calibri"/>
                        <a:ea typeface="宋体"/>
                        <a:cs typeface="Times New Roman"/>
                      </a:endParaRPr>
                    </a:p>
                  </a:txBody>
                  <a:tcPr marL="60680" marR="60680" marT="0" marB="0" anchor="ctr"/>
                </a:tc>
                <a:tc>
                  <a:txBody>
                    <a:bodyPr/>
                    <a:lstStyle/>
                    <a:p>
                      <a:pPr algn="r">
                        <a:lnSpc>
                          <a:spcPct val="115000"/>
                        </a:lnSpc>
                        <a:spcAft>
                          <a:spcPts val="0"/>
                        </a:spcAft>
                      </a:pPr>
                      <a:r>
                        <a:rPr lang="en-US" sz="700">
                          <a:effectLst/>
                        </a:rPr>
                        <a:t>0.938</a:t>
                      </a:r>
                      <a:endParaRPr lang="zh-CN" sz="700">
                        <a:effectLst/>
                        <a:latin typeface="Calibri"/>
                        <a:ea typeface="宋体"/>
                        <a:cs typeface="Times New Roman"/>
                      </a:endParaRPr>
                    </a:p>
                  </a:txBody>
                  <a:tcPr marL="60680" marR="60680" marT="0" marB="0" anchor="ctr"/>
                </a:tc>
                <a:tc>
                  <a:txBody>
                    <a:bodyPr/>
                    <a:lstStyle/>
                    <a:p>
                      <a:pPr algn="r">
                        <a:lnSpc>
                          <a:spcPct val="115000"/>
                        </a:lnSpc>
                        <a:spcAft>
                          <a:spcPts val="0"/>
                        </a:spcAft>
                      </a:pPr>
                      <a:r>
                        <a:rPr lang="en-US" sz="700">
                          <a:effectLst/>
                        </a:rPr>
                        <a:t>0.939</a:t>
                      </a:r>
                      <a:endParaRPr lang="zh-CN" sz="700">
                        <a:effectLst/>
                        <a:latin typeface="Calibri"/>
                        <a:ea typeface="宋体"/>
                        <a:cs typeface="Times New Roman"/>
                      </a:endParaRPr>
                    </a:p>
                  </a:txBody>
                  <a:tcPr marL="60680" marR="60680" marT="0" marB="0" anchor="ctr"/>
                </a:tc>
                <a:tc>
                  <a:txBody>
                    <a:bodyPr/>
                    <a:lstStyle/>
                    <a:p>
                      <a:pPr algn="r">
                        <a:lnSpc>
                          <a:spcPct val="115000"/>
                        </a:lnSpc>
                        <a:spcAft>
                          <a:spcPts val="0"/>
                        </a:spcAft>
                      </a:pPr>
                      <a:r>
                        <a:rPr lang="en-US" sz="700">
                          <a:effectLst/>
                        </a:rPr>
                        <a:t>0.937</a:t>
                      </a:r>
                      <a:endParaRPr lang="zh-CN" sz="700">
                        <a:effectLst/>
                        <a:latin typeface="Calibri"/>
                        <a:ea typeface="宋体"/>
                        <a:cs typeface="Times New Roman"/>
                      </a:endParaRPr>
                    </a:p>
                  </a:txBody>
                  <a:tcPr marL="60680" marR="60680" marT="0" marB="0" anchor="ctr"/>
                </a:tc>
                <a:tc>
                  <a:txBody>
                    <a:bodyPr/>
                    <a:lstStyle/>
                    <a:p>
                      <a:pPr algn="r">
                        <a:lnSpc>
                          <a:spcPct val="115000"/>
                        </a:lnSpc>
                        <a:spcAft>
                          <a:spcPts val="0"/>
                        </a:spcAft>
                      </a:pPr>
                      <a:r>
                        <a:rPr lang="en-US" sz="700">
                          <a:effectLst/>
                        </a:rPr>
                        <a:t>0.939</a:t>
                      </a:r>
                      <a:endParaRPr lang="zh-CN" sz="700">
                        <a:effectLst/>
                        <a:latin typeface="Calibri"/>
                        <a:ea typeface="宋体"/>
                        <a:cs typeface="Times New Roman"/>
                      </a:endParaRPr>
                    </a:p>
                  </a:txBody>
                  <a:tcPr marL="60680" marR="60680" marT="0" marB="0" anchor="ctr"/>
                </a:tc>
                <a:tc>
                  <a:txBody>
                    <a:bodyPr/>
                    <a:lstStyle/>
                    <a:p>
                      <a:pPr algn="r">
                        <a:lnSpc>
                          <a:spcPct val="115000"/>
                        </a:lnSpc>
                        <a:spcAft>
                          <a:spcPts val="0"/>
                        </a:spcAft>
                      </a:pPr>
                      <a:r>
                        <a:rPr lang="en-US" sz="700">
                          <a:effectLst/>
                        </a:rPr>
                        <a:t>0.938</a:t>
                      </a:r>
                      <a:endParaRPr lang="zh-CN" sz="700">
                        <a:effectLst/>
                        <a:latin typeface="Calibri"/>
                        <a:ea typeface="宋体"/>
                        <a:cs typeface="Times New Roman"/>
                      </a:endParaRPr>
                    </a:p>
                  </a:txBody>
                  <a:tcPr marL="60680" marR="60680" marT="0" marB="0" anchor="ctr"/>
                </a:tc>
                <a:tc>
                  <a:txBody>
                    <a:bodyPr/>
                    <a:lstStyle/>
                    <a:p>
                      <a:pPr algn="r">
                        <a:lnSpc>
                          <a:spcPct val="115000"/>
                        </a:lnSpc>
                        <a:spcAft>
                          <a:spcPts val="0"/>
                        </a:spcAft>
                      </a:pPr>
                      <a:r>
                        <a:rPr lang="en-US" sz="700" dirty="0">
                          <a:solidFill>
                            <a:srgbClr val="C00000"/>
                          </a:solidFill>
                          <a:effectLst/>
                        </a:rPr>
                        <a:t>0.94</a:t>
                      </a:r>
                      <a:endParaRPr lang="zh-CN" sz="700" dirty="0">
                        <a:solidFill>
                          <a:srgbClr val="C00000"/>
                        </a:solidFill>
                        <a:effectLst/>
                        <a:latin typeface="Calibri"/>
                        <a:ea typeface="宋体"/>
                        <a:cs typeface="Times New Roman"/>
                      </a:endParaRPr>
                    </a:p>
                  </a:txBody>
                  <a:tcPr marL="60680" marR="60680" marT="0" marB="0" anchor="ctr"/>
                </a:tc>
                <a:tc>
                  <a:txBody>
                    <a:bodyPr/>
                    <a:lstStyle/>
                    <a:p>
                      <a:pPr algn="r">
                        <a:lnSpc>
                          <a:spcPct val="115000"/>
                        </a:lnSpc>
                        <a:spcAft>
                          <a:spcPts val="0"/>
                        </a:spcAft>
                      </a:pPr>
                      <a:r>
                        <a:rPr lang="en-US" sz="700" dirty="0">
                          <a:solidFill>
                            <a:srgbClr val="C00000"/>
                          </a:solidFill>
                          <a:effectLst/>
                        </a:rPr>
                        <a:t>0.94</a:t>
                      </a:r>
                      <a:endParaRPr lang="zh-CN" sz="700" dirty="0">
                        <a:solidFill>
                          <a:srgbClr val="C00000"/>
                        </a:solidFill>
                        <a:effectLst/>
                        <a:latin typeface="Calibri"/>
                        <a:ea typeface="宋体"/>
                        <a:cs typeface="Times New Roman"/>
                      </a:endParaRPr>
                    </a:p>
                  </a:txBody>
                  <a:tcPr marL="60680" marR="60680" marT="0" marB="0" anchor="ctr"/>
                </a:tc>
                <a:tc>
                  <a:txBody>
                    <a:bodyPr/>
                    <a:lstStyle/>
                    <a:p>
                      <a:pPr algn="r">
                        <a:lnSpc>
                          <a:spcPct val="115000"/>
                        </a:lnSpc>
                        <a:spcAft>
                          <a:spcPts val="0"/>
                        </a:spcAft>
                      </a:pPr>
                      <a:r>
                        <a:rPr lang="en-US" sz="700" dirty="0">
                          <a:solidFill>
                            <a:srgbClr val="C00000"/>
                          </a:solidFill>
                          <a:effectLst/>
                        </a:rPr>
                        <a:t>0.94</a:t>
                      </a:r>
                      <a:endParaRPr lang="zh-CN" sz="700" dirty="0">
                        <a:solidFill>
                          <a:srgbClr val="C00000"/>
                        </a:solidFill>
                        <a:effectLst/>
                        <a:latin typeface="Calibri"/>
                        <a:ea typeface="宋体"/>
                        <a:cs typeface="Times New Roman"/>
                      </a:endParaRPr>
                    </a:p>
                  </a:txBody>
                  <a:tcPr marL="60680" marR="60680" marT="0" marB="0" anchor="ctr"/>
                </a:tc>
                <a:tc>
                  <a:txBody>
                    <a:bodyPr/>
                    <a:lstStyle/>
                    <a:p>
                      <a:pPr algn="r">
                        <a:lnSpc>
                          <a:spcPct val="115000"/>
                        </a:lnSpc>
                        <a:spcAft>
                          <a:spcPts val="0"/>
                        </a:spcAft>
                      </a:pPr>
                      <a:r>
                        <a:rPr lang="en-US" sz="700">
                          <a:effectLst/>
                        </a:rPr>
                        <a:t>0.937</a:t>
                      </a:r>
                      <a:endParaRPr lang="zh-CN" sz="700">
                        <a:effectLst/>
                        <a:latin typeface="Calibri"/>
                        <a:ea typeface="宋体"/>
                        <a:cs typeface="Times New Roman"/>
                      </a:endParaRPr>
                    </a:p>
                  </a:txBody>
                  <a:tcPr marL="60680" marR="60680" marT="0" marB="0" anchor="ctr"/>
                </a:tc>
                <a:tc>
                  <a:txBody>
                    <a:bodyPr/>
                    <a:lstStyle/>
                    <a:p>
                      <a:pPr algn="r">
                        <a:lnSpc>
                          <a:spcPct val="115000"/>
                        </a:lnSpc>
                        <a:spcAft>
                          <a:spcPts val="0"/>
                        </a:spcAft>
                      </a:pPr>
                      <a:r>
                        <a:rPr lang="en-US" sz="700">
                          <a:effectLst/>
                        </a:rPr>
                        <a:t>0.94</a:t>
                      </a:r>
                      <a:endParaRPr lang="zh-CN" sz="700">
                        <a:effectLst/>
                        <a:latin typeface="Calibri"/>
                        <a:ea typeface="宋体"/>
                        <a:cs typeface="Times New Roman"/>
                      </a:endParaRPr>
                    </a:p>
                  </a:txBody>
                  <a:tcPr marL="60680" marR="60680" marT="0" marB="0" anchor="ctr"/>
                </a:tc>
                <a:tc>
                  <a:txBody>
                    <a:bodyPr/>
                    <a:lstStyle/>
                    <a:p>
                      <a:pPr algn="r">
                        <a:lnSpc>
                          <a:spcPct val="115000"/>
                        </a:lnSpc>
                        <a:spcAft>
                          <a:spcPts val="0"/>
                        </a:spcAft>
                      </a:pPr>
                      <a:r>
                        <a:rPr lang="en-US" sz="700">
                          <a:effectLst/>
                        </a:rPr>
                        <a:t>0.939</a:t>
                      </a:r>
                      <a:endParaRPr lang="zh-CN" sz="700">
                        <a:effectLst/>
                        <a:latin typeface="Calibri"/>
                        <a:ea typeface="宋体"/>
                        <a:cs typeface="Times New Roman"/>
                      </a:endParaRPr>
                    </a:p>
                  </a:txBody>
                  <a:tcPr marL="60680" marR="60680" marT="0" marB="0" anchor="ctr"/>
                </a:tc>
              </a:tr>
              <a:tr h="341154">
                <a:tc vMerge="1">
                  <a:txBody>
                    <a:bodyPr/>
                    <a:lstStyle/>
                    <a:p>
                      <a:endParaRPr lang="zh-CN" altLang="en-US"/>
                    </a:p>
                  </a:txBody>
                  <a:tcPr/>
                </a:tc>
                <a:tc>
                  <a:txBody>
                    <a:bodyPr/>
                    <a:lstStyle/>
                    <a:p>
                      <a:pPr>
                        <a:lnSpc>
                          <a:spcPct val="115000"/>
                        </a:lnSpc>
                        <a:spcAft>
                          <a:spcPts val="0"/>
                        </a:spcAft>
                      </a:pPr>
                      <a:r>
                        <a:rPr lang="en-US" sz="700" dirty="0">
                          <a:effectLst/>
                        </a:rPr>
                        <a:t>unknown K</a:t>
                      </a:r>
                      <a:endParaRPr lang="zh-CN" sz="700" dirty="0">
                        <a:effectLst/>
                        <a:latin typeface="Calibri"/>
                        <a:ea typeface="宋体"/>
                        <a:cs typeface="Times New Roman"/>
                      </a:endParaRPr>
                    </a:p>
                  </a:txBody>
                  <a:tcPr marL="60680" marR="60680" marT="0" marB="0"/>
                </a:tc>
                <a:tc>
                  <a:txBody>
                    <a:bodyPr/>
                    <a:lstStyle/>
                    <a:p>
                      <a:pPr algn="r">
                        <a:lnSpc>
                          <a:spcPct val="115000"/>
                        </a:lnSpc>
                        <a:spcAft>
                          <a:spcPts val="0"/>
                        </a:spcAft>
                      </a:pPr>
                      <a:r>
                        <a:rPr lang="en-US" sz="700">
                          <a:effectLst/>
                        </a:rPr>
                        <a:t>0.841</a:t>
                      </a:r>
                      <a:endParaRPr lang="zh-CN" sz="700">
                        <a:effectLst/>
                        <a:latin typeface="Calibri"/>
                        <a:ea typeface="宋体"/>
                        <a:cs typeface="Times New Roman"/>
                      </a:endParaRPr>
                    </a:p>
                  </a:txBody>
                  <a:tcPr marL="60680" marR="60680" marT="0" marB="0" anchor="ctr"/>
                </a:tc>
                <a:tc>
                  <a:txBody>
                    <a:bodyPr/>
                    <a:lstStyle/>
                    <a:p>
                      <a:pPr algn="r">
                        <a:lnSpc>
                          <a:spcPct val="115000"/>
                        </a:lnSpc>
                        <a:spcAft>
                          <a:spcPts val="0"/>
                        </a:spcAft>
                      </a:pPr>
                      <a:r>
                        <a:rPr lang="en-US" sz="700">
                          <a:effectLst/>
                        </a:rPr>
                        <a:t>0.839</a:t>
                      </a:r>
                      <a:endParaRPr lang="zh-CN" sz="700">
                        <a:effectLst/>
                        <a:latin typeface="Calibri"/>
                        <a:ea typeface="宋体"/>
                        <a:cs typeface="Times New Roman"/>
                      </a:endParaRPr>
                    </a:p>
                  </a:txBody>
                  <a:tcPr marL="60680" marR="60680" marT="0" marB="0" anchor="ctr"/>
                </a:tc>
                <a:tc>
                  <a:txBody>
                    <a:bodyPr/>
                    <a:lstStyle/>
                    <a:p>
                      <a:pPr algn="r">
                        <a:lnSpc>
                          <a:spcPct val="115000"/>
                        </a:lnSpc>
                        <a:spcAft>
                          <a:spcPts val="0"/>
                        </a:spcAft>
                      </a:pPr>
                      <a:r>
                        <a:rPr lang="en-US" sz="700" dirty="0">
                          <a:effectLst/>
                        </a:rPr>
                        <a:t>0.84</a:t>
                      </a:r>
                      <a:endParaRPr lang="zh-CN" sz="700" dirty="0">
                        <a:effectLst/>
                        <a:latin typeface="Calibri"/>
                        <a:ea typeface="宋体"/>
                        <a:cs typeface="Times New Roman"/>
                      </a:endParaRPr>
                    </a:p>
                  </a:txBody>
                  <a:tcPr marL="60680" marR="60680" marT="0" marB="0" anchor="ctr"/>
                </a:tc>
                <a:tc>
                  <a:txBody>
                    <a:bodyPr/>
                    <a:lstStyle/>
                    <a:p>
                      <a:pPr algn="r">
                        <a:lnSpc>
                          <a:spcPct val="115000"/>
                        </a:lnSpc>
                        <a:spcAft>
                          <a:spcPts val="0"/>
                        </a:spcAft>
                      </a:pPr>
                      <a:r>
                        <a:rPr lang="en-US" sz="700">
                          <a:effectLst/>
                        </a:rPr>
                        <a:t>0.851</a:t>
                      </a:r>
                      <a:endParaRPr lang="zh-CN" sz="700">
                        <a:effectLst/>
                        <a:latin typeface="Calibri"/>
                        <a:ea typeface="宋体"/>
                        <a:cs typeface="Times New Roman"/>
                      </a:endParaRPr>
                    </a:p>
                  </a:txBody>
                  <a:tcPr marL="60680" marR="60680" marT="0" marB="0" anchor="ctr"/>
                </a:tc>
                <a:tc>
                  <a:txBody>
                    <a:bodyPr/>
                    <a:lstStyle/>
                    <a:p>
                      <a:pPr algn="r">
                        <a:lnSpc>
                          <a:spcPct val="115000"/>
                        </a:lnSpc>
                        <a:spcAft>
                          <a:spcPts val="0"/>
                        </a:spcAft>
                      </a:pPr>
                      <a:r>
                        <a:rPr lang="en-US" sz="700">
                          <a:effectLst/>
                        </a:rPr>
                        <a:t>0.847</a:t>
                      </a:r>
                      <a:endParaRPr lang="zh-CN" sz="700">
                        <a:effectLst/>
                        <a:latin typeface="Calibri"/>
                        <a:ea typeface="宋体"/>
                        <a:cs typeface="Times New Roman"/>
                      </a:endParaRPr>
                    </a:p>
                  </a:txBody>
                  <a:tcPr marL="60680" marR="60680" marT="0" marB="0" anchor="ctr"/>
                </a:tc>
                <a:tc>
                  <a:txBody>
                    <a:bodyPr/>
                    <a:lstStyle/>
                    <a:p>
                      <a:pPr algn="r">
                        <a:lnSpc>
                          <a:spcPct val="115000"/>
                        </a:lnSpc>
                        <a:spcAft>
                          <a:spcPts val="0"/>
                        </a:spcAft>
                      </a:pPr>
                      <a:r>
                        <a:rPr lang="en-US" sz="700">
                          <a:effectLst/>
                        </a:rPr>
                        <a:t>0.844</a:t>
                      </a:r>
                      <a:endParaRPr lang="zh-CN" sz="700">
                        <a:effectLst/>
                        <a:latin typeface="Calibri"/>
                        <a:ea typeface="宋体"/>
                        <a:cs typeface="Times New Roman"/>
                      </a:endParaRPr>
                    </a:p>
                  </a:txBody>
                  <a:tcPr marL="60680" marR="60680" marT="0" marB="0" anchor="ctr"/>
                </a:tc>
                <a:tc>
                  <a:txBody>
                    <a:bodyPr/>
                    <a:lstStyle/>
                    <a:p>
                      <a:pPr algn="r">
                        <a:lnSpc>
                          <a:spcPct val="115000"/>
                        </a:lnSpc>
                        <a:spcAft>
                          <a:spcPts val="0"/>
                        </a:spcAft>
                      </a:pPr>
                      <a:r>
                        <a:rPr lang="en-US" sz="700">
                          <a:effectLst/>
                        </a:rPr>
                        <a:t>0.841</a:t>
                      </a:r>
                      <a:endParaRPr lang="zh-CN" sz="700">
                        <a:effectLst/>
                        <a:latin typeface="Calibri"/>
                        <a:ea typeface="宋体"/>
                        <a:cs typeface="Times New Roman"/>
                      </a:endParaRPr>
                    </a:p>
                  </a:txBody>
                  <a:tcPr marL="60680" marR="60680" marT="0" marB="0" anchor="ctr"/>
                </a:tc>
                <a:tc>
                  <a:txBody>
                    <a:bodyPr/>
                    <a:lstStyle/>
                    <a:p>
                      <a:pPr algn="r">
                        <a:lnSpc>
                          <a:spcPct val="115000"/>
                        </a:lnSpc>
                        <a:spcAft>
                          <a:spcPts val="0"/>
                        </a:spcAft>
                      </a:pPr>
                      <a:r>
                        <a:rPr lang="en-US" sz="700">
                          <a:effectLst/>
                        </a:rPr>
                        <a:t>0.843</a:t>
                      </a:r>
                      <a:endParaRPr lang="zh-CN" sz="700">
                        <a:effectLst/>
                        <a:latin typeface="Calibri"/>
                        <a:ea typeface="宋体"/>
                        <a:cs typeface="Times New Roman"/>
                      </a:endParaRPr>
                    </a:p>
                  </a:txBody>
                  <a:tcPr marL="60680" marR="60680" marT="0" marB="0" anchor="ctr"/>
                </a:tc>
                <a:tc>
                  <a:txBody>
                    <a:bodyPr/>
                    <a:lstStyle/>
                    <a:p>
                      <a:pPr algn="r">
                        <a:lnSpc>
                          <a:spcPct val="115000"/>
                        </a:lnSpc>
                        <a:spcAft>
                          <a:spcPts val="0"/>
                        </a:spcAft>
                      </a:pPr>
                      <a:r>
                        <a:rPr lang="en-US" sz="700">
                          <a:effectLst/>
                        </a:rPr>
                        <a:t>0.843</a:t>
                      </a:r>
                      <a:endParaRPr lang="zh-CN" sz="700">
                        <a:effectLst/>
                        <a:latin typeface="Calibri"/>
                        <a:ea typeface="宋体"/>
                        <a:cs typeface="Times New Roman"/>
                      </a:endParaRPr>
                    </a:p>
                  </a:txBody>
                  <a:tcPr marL="60680" marR="60680" marT="0" marB="0" anchor="ctr"/>
                </a:tc>
                <a:tc>
                  <a:txBody>
                    <a:bodyPr/>
                    <a:lstStyle/>
                    <a:p>
                      <a:pPr algn="r">
                        <a:lnSpc>
                          <a:spcPct val="115000"/>
                        </a:lnSpc>
                        <a:spcAft>
                          <a:spcPts val="0"/>
                        </a:spcAft>
                      </a:pPr>
                      <a:r>
                        <a:rPr lang="en-US" sz="700">
                          <a:effectLst/>
                        </a:rPr>
                        <a:t>0.844</a:t>
                      </a:r>
                      <a:endParaRPr lang="zh-CN" sz="700">
                        <a:effectLst/>
                        <a:latin typeface="Calibri"/>
                        <a:ea typeface="宋体"/>
                        <a:cs typeface="Times New Roman"/>
                      </a:endParaRPr>
                    </a:p>
                  </a:txBody>
                  <a:tcPr marL="60680" marR="60680" marT="0" marB="0" anchor="ctr"/>
                </a:tc>
                <a:tc>
                  <a:txBody>
                    <a:bodyPr/>
                    <a:lstStyle/>
                    <a:p>
                      <a:pPr algn="r">
                        <a:lnSpc>
                          <a:spcPct val="115000"/>
                        </a:lnSpc>
                        <a:spcAft>
                          <a:spcPts val="0"/>
                        </a:spcAft>
                      </a:pPr>
                      <a:r>
                        <a:rPr lang="en-US" sz="700">
                          <a:effectLst/>
                        </a:rPr>
                        <a:t>0.84</a:t>
                      </a:r>
                      <a:endParaRPr lang="zh-CN" sz="700">
                        <a:effectLst/>
                        <a:latin typeface="Calibri"/>
                        <a:ea typeface="宋体"/>
                        <a:cs typeface="Times New Roman"/>
                      </a:endParaRPr>
                    </a:p>
                  </a:txBody>
                  <a:tcPr marL="60680" marR="60680" marT="0" marB="0" anchor="ctr"/>
                </a:tc>
                <a:tc>
                  <a:txBody>
                    <a:bodyPr/>
                    <a:lstStyle/>
                    <a:p>
                      <a:pPr algn="r">
                        <a:lnSpc>
                          <a:spcPct val="115000"/>
                        </a:lnSpc>
                        <a:spcAft>
                          <a:spcPts val="0"/>
                        </a:spcAft>
                      </a:pPr>
                      <a:r>
                        <a:rPr lang="en-US" sz="700">
                          <a:effectLst/>
                        </a:rPr>
                        <a:t>0.847</a:t>
                      </a:r>
                      <a:endParaRPr lang="zh-CN" sz="700">
                        <a:effectLst/>
                        <a:latin typeface="Calibri"/>
                        <a:ea typeface="宋体"/>
                        <a:cs typeface="Times New Roman"/>
                      </a:endParaRPr>
                    </a:p>
                  </a:txBody>
                  <a:tcPr marL="60680" marR="60680" marT="0" marB="0" anchor="ctr"/>
                </a:tc>
                <a:tc>
                  <a:txBody>
                    <a:bodyPr/>
                    <a:lstStyle/>
                    <a:p>
                      <a:pPr algn="r">
                        <a:lnSpc>
                          <a:spcPct val="115000"/>
                        </a:lnSpc>
                        <a:spcAft>
                          <a:spcPts val="0"/>
                        </a:spcAft>
                      </a:pPr>
                      <a:r>
                        <a:rPr lang="en-US" sz="700">
                          <a:effectLst/>
                        </a:rPr>
                        <a:t>0.841</a:t>
                      </a:r>
                      <a:endParaRPr lang="zh-CN" sz="700">
                        <a:effectLst/>
                        <a:latin typeface="Calibri"/>
                        <a:ea typeface="宋体"/>
                        <a:cs typeface="Times New Roman"/>
                      </a:endParaRPr>
                    </a:p>
                  </a:txBody>
                  <a:tcPr marL="60680" marR="60680" marT="0" marB="0" anchor="ctr"/>
                </a:tc>
                <a:tc>
                  <a:txBody>
                    <a:bodyPr/>
                    <a:lstStyle/>
                    <a:p>
                      <a:pPr algn="r">
                        <a:lnSpc>
                          <a:spcPct val="115000"/>
                        </a:lnSpc>
                        <a:spcAft>
                          <a:spcPts val="0"/>
                        </a:spcAft>
                      </a:pPr>
                      <a:r>
                        <a:rPr lang="en-US" sz="700">
                          <a:effectLst/>
                        </a:rPr>
                        <a:t>0.844</a:t>
                      </a:r>
                      <a:endParaRPr lang="zh-CN" sz="700">
                        <a:effectLst/>
                        <a:latin typeface="Calibri"/>
                        <a:ea typeface="宋体"/>
                        <a:cs typeface="Times New Roman"/>
                      </a:endParaRPr>
                    </a:p>
                  </a:txBody>
                  <a:tcPr marL="60680" marR="60680" marT="0" marB="0" anchor="ctr"/>
                </a:tc>
                <a:tc>
                  <a:txBody>
                    <a:bodyPr/>
                    <a:lstStyle/>
                    <a:p>
                      <a:pPr algn="r">
                        <a:lnSpc>
                          <a:spcPct val="115000"/>
                        </a:lnSpc>
                        <a:spcAft>
                          <a:spcPts val="0"/>
                        </a:spcAft>
                      </a:pPr>
                      <a:r>
                        <a:rPr lang="en-US" sz="700">
                          <a:effectLst/>
                        </a:rPr>
                        <a:t>0.846</a:t>
                      </a:r>
                      <a:endParaRPr lang="zh-CN" sz="700">
                        <a:effectLst/>
                        <a:latin typeface="Calibri"/>
                        <a:ea typeface="宋体"/>
                        <a:cs typeface="Times New Roman"/>
                      </a:endParaRPr>
                    </a:p>
                  </a:txBody>
                  <a:tcPr marL="60680" marR="60680" marT="0" marB="0" anchor="ctr"/>
                </a:tc>
                <a:tc>
                  <a:txBody>
                    <a:bodyPr/>
                    <a:lstStyle/>
                    <a:p>
                      <a:pPr algn="r">
                        <a:lnSpc>
                          <a:spcPct val="115000"/>
                        </a:lnSpc>
                        <a:spcAft>
                          <a:spcPts val="0"/>
                        </a:spcAft>
                      </a:pPr>
                      <a:r>
                        <a:rPr lang="en-US" sz="700" dirty="0">
                          <a:solidFill>
                            <a:srgbClr val="C00000"/>
                          </a:solidFill>
                          <a:effectLst/>
                        </a:rPr>
                        <a:t>0.855</a:t>
                      </a:r>
                      <a:endParaRPr lang="zh-CN" sz="700" dirty="0">
                        <a:solidFill>
                          <a:srgbClr val="C00000"/>
                        </a:solidFill>
                        <a:effectLst/>
                        <a:latin typeface="Calibri"/>
                        <a:ea typeface="宋体"/>
                        <a:cs typeface="Times New Roman"/>
                      </a:endParaRPr>
                    </a:p>
                  </a:txBody>
                  <a:tcPr marL="60680" marR="60680" marT="0" marB="0" anchor="ctr"/>
                </a:tc>
                <a:tc>
                  <a:txBody>
                    <a:bodyPr/>
                    <a:lstStyle/>
                    <a:p>
                      <a:pPr algn="r">
                        <a:lnSpc>
                          <a:spcPct val="115000"/>
                        </a:lnSpc>
                        <a:spcAft>
                          <a:spcPts val="0"/>
                        </a:spcAft>
                      </a:pPr>
                      <a:r>
                        <a:rPr lang="en-US" sz="700">
                          <a:effectLst/>
                        </a:rPr>
                        <a:t>0.84</a:t>
                      </a:r>
                      <a:endParaRPr lang="zh-CN" sz="700">
                        <a:effectLst/>
                        <a:latin typeface="Calibri"/>
                        <a:ea typeface="宋体"/>
                        <a:cs typeface="Times New Roman"/>
                      </a:endParaRPr>
                    </a:p>
                  </a:txBody>
                  <a:tcPr marL="60680" marR="60680" marT="0" marB="0" anchor="ctr"/>
                </a:tc>
                <a:tc>
                  <a:txBody>
                    <a:bodyPr/>
                    <a:lstStyle/>
                    <a:p>
                      <a:pPr algn="r">
                        <a:lnSpc>
                          <a:spcPct val="115000"/>
                        </a:lnSpc>
                        <a:spcAft>
                          <a:spcPts val="0"/>
                        </a:spcAft>
                      </a:pPr>
                      <a:r>
                        <a:rPr lang="en-US" sz="700">
                          <a:effectLst/>
                        </a:rPr>
                        <a:t>0.844</a:t>
                      </a:r>
                      <a:endParaRPr lang="zh-CN" sz="700">
                        <a:effectLst/>
                        <a:latin typeface="Calibri"/>
                        <a:ea typeface="宋体"/>
                        <a:cs typeface="Times New Roman"/>
                      </a:endParaRPr>
                    </a:p>
                  </a:txBody>
                  <a:tcPr marL="60680" marR="60680" marT="0" marB="0" anchor="ctr"/>
                </a:tc>
                <a:tc>
                  <a:txBody>
                    <a:bodyPr/>
                    <a:lstStyle/>
                    <a:p>
                      <a:pPr algn="r">
                        <a:lnSpc>
                          <a:spcPct val="115000"/>
                        </a:lnSpc>
                        <a:spcAft>
                          <a:spcPts val="0"/>
                        </a:spcAft>
                      </a:pPr>
                      <a:r>
                        <a:rPr lang="en-US" sz="700">
                          <a:effectLst/>
                        </a:rPr>
                        <a:t>0.844</a:t>
                      </a:r>
                      <a:endParaRPr lang="zh-CN" sz="700">
                        <a:effectLst/>
                        <a:latin typeface="Calibri"/>
                        <a:ea typeface="宋体"/>
                        <a:cs typeface="Times New Roman"/>
                      </a:endParaRPr>
                    </a:p>
                  </a:txBody>
                  <a:tcPr marL="60680" marR="60680" marT="0" marB="0" anchor="ctr"/>
                </a:tc>
                <a:tc>
                  <a:txBody>
                    <a:bodyPr/>
                    <a:lstStyle/>
                    <a:p>
                      <a:pPr algn="r">
                        <a:lnSpc>
                          <a:spcPct val="115000"/>
                        </a:lnSpc>
                        <a:spcAft>
                          <a:spcPts val="0"/>
                        </a:spcAft>
                      </a:pPr>
                      <a:r>
                        <a:rPr lang="en-US" sz="700">
                          <a:effectLst/>
                        </a:rPr>
                        <a:t>0.842</a:t>
                      </a:r>
                      <a:endParaRPr lang="zh-CN" sz="700">
                        <a:effectLst/>
                        <a:latin typeface="Calibri"/>
                        <a:ea typeface="宋体"/>
                        <a:cs typeface="Times New Roman"/>
                      </a:endParaRPr>
                    </a:p>
                  </a:txBody>
                  <a:tcPr marL="60680" marR="60680" marT="0" marB="0" anchor="ctr"/>
                </a:tc>
                <a:tc>
                  <a:txBody>
                    <a:bodyPr/>
                    <a:lstStyle/>
                    <a:p>
                      <a:pPr algn="r">
                        <a:lnSpc>
                          <a:spcPct val="115000"/>
                        </a:lnSpc>
                        <a:spcAft>
                          <a:spcPts val="0"/>
                        </a:spcAft>
                      </a:pPr>
                      <a:r>
                        <a:rPr lang="en-US" sz="700">
                          <a:effectLst/>
                        </a:rPr>
                        <a:t>0.843</a:t>
                      </a:r>
                      <a:endParaRPr lang="zh-CN" sz="700">
                        <a:effectLst/>
                        <a:latin typeface="Calibri"/>
                        <a:ea typeface="宋体"/>
                        <a:cs typeface="Times New Roman"/>
                      </a:endParaRPr>
                    </a:p>
                  </a:txBody>
                  <a:tcPr marL="60680" marR="60680" marT="0" marB="0" anchor="ctr"/>
                </a:tc>
              </a:tr>
              <a:tr h="341154">
                <a:tc rowSpan="2">
                  <a:txBody>
                    <a:bodyPr/>
                    <a:lstStyle/>
                    <a:p>
                      <a:pPr>
                        <a:lnSpc>
                          <a:spcPct val="115000"/>
                        </a:lnSpc>
                        <a:spcAft>
                          <a:spcPts val="0"/>
                        </a:spcAft>
                      </a:pPr>
                      <a:r>
                        <a:rPr lang="en-US" sz="700">
                          <a:effectLst/>
                        </a:rPr>
                        <a:t>with variety detection</a:t>
                      </a:r>
                      <a:endParaRPr lang="zh-CN" sz="700">
                        <a:effectLst/>
                        <a:latin typeface="Calibri"/>
                        <a:ea typeface="宋体"/>
                        <a:cs typeface="Times New Roman"/>
                      </a:endParaRPr>
                    </a:p>
                  </a:txBody>
                  <a:tcPr marL="60680" marR="60680" marT="0" marB="0"/>
                </a:tc>
                <a:tc>
                  <a:txBody>
                    <a:bodyPr/>
                    <a:lstStyle/>
                    <a:p>
                      <a:pPr>
                        <a:lnSpc>
                          <a:spcPct val="115000"/>
                        </a:lnSpc>
                        <a:spcAft>
                          <a:spcPts val="0"/>
                        </a:spcAft>
                      </a:pPr>
                      <a:r>
                        <a:rPr lang="en-US" sz="700">
                          <a:effectLst/>
                        </a:rPr>
                        <a:t>known K</a:t>
                      </a:r>
                      <a:endParaRPr lang="zh-CN" sz="700">
                        <a:effectLst/>
                        <a:latin typeface="Calibri"/>
                        <a:ea typeface="宋体"/>
                        <a:cs typeface="Times New Roman"/>
                      </a:endParaRPr>
                    </a:p>
                  </a:txBody>
                  <a:tcPr marL="60680" marR="60680" marT="0" marB="0"/>
                </a:tc>
                <a:tc>
                  <a:txBody>
                    <a:bodyPr/>
                    <a:lstStyle/>
                    <a:p>
                      <a:pPr algn="r">
                        <a:lnSpc>
                          <a:spcPct val="115000"/>
                        </a:lnSpc>
                        <a:spcAft>
                          <a:spcPts val="0"/>
                        </a:spcAft>
                      </a:pPr>
                      <a:r>
                        <a:rPr lang="en-US" sz="700">
                          <a:effectLst/>
                        </a:rPr>
                        <a:t>0.983</a:t>
                      </a:r>
                      <a:endParaRPr lang="zh-CN" sz="700">
                        <a:effectLst/>
                        <a:latin typeface="Calibri"/>
                        <a:ea typeface="宋体"/>
                        <a:cs typeface="Times New Roman"/>
                      </a:endParaRPr>
                    </a:p>
                  </a:txBody>
                  <a:tcPr marL="60680" marR="60680" marT="0" marB="0" anchor="ctr"/>
                </a:tc>
                <a:tc>
                  <a:txBody>
                    <a:bodyPr/>
                    <a:lstStyle/>
                    <a:p>
                      <a:pPr algn="r">
                        <a:lnSpc>
                          <a:spcPct val="115000"/>
                        </a:lnSpc>
                        <a:spcAft>
                          <a:spcPts val="0"/>
                        </a:spcAft>
                      </a:pPr>
                      <a:r>
                        <a:rPr lang="en-US" sz="700">
                          <a:effectLst/>
                        </a:rPr>
                        <a:t>0.985</a:t>
                      </a:r>
                      <a:endParaRPr lang="zh-CN" sz="700">
                        <a:effectLst/>
                        <a:latin typeface="Calibri"/>
                        <a:ea typeface="宋体"/>
                        <a:cs typeface="Times New Roman"/>
                      </a:endParaRPr>
                    </a:p>
                  </a:txBody>
                  <a:tcPr marL="60680" marR="60680" marT="0" marB="0" anchor="ctr"/>
                </a:tc>
                <a:tc>
                  <a:txBody>
                    <a:bodyPr/>
                    <a:lstStyle/>
                    <a:p>
                      <a:pPr algn="r">
                        <a:lnSpc>
                          <a:spcPct val="115000"/>
                        </a:lnSpc>
                        <a:spcAft>
                          <a:spcPts val="0"/>
                        </a:spcAft>
                      </a:pPr>
                      <a:r>
                        <a:rPr lang="en-US" sz="700">
                          <a:effectLst/>
                        </a:rPr>
                        <a:t>0.985</a:t>
                      </a:r>
                      <a:endParaRPr lang="zh-CN" sz="700">
                        <a:effectLst/>
                        <a:latin typeface="Calibri"/>
                        <a:ea typeface="宋体"/>
                        <a:cs typeface="Times New Roman"/>
                      </a:endParaRPr>
                    </a:p>
                  </a:txBody>
                  <a:tcPr marL="60680" marR="60680" marT="0" marB="0" anchor="ctr"/>
                </a:tc>
                <a:tc>
                  <a:txBody>
                    <a:bodyPr/>
                    <a:lstStyle/>
                    <a:p>
                      <a:pPr algn="r">
                        <a:lnSpc>
                          <a:spcPct val="115000"/>
                        </a:lnSpc>
                        <a:spcAft>
                          <a:spcPts val="0"/>
                        </a:spcAft>
                      </a:pPr>
                      <a:r>
                        <a:rPr lang="en-US" sz="700">
                          <a:effectLst/>
                        </a:rPr>
                        <a:t>0.985</a:t>
                      </a:r>
                      <a:endParaRPr lang="zh-CN" sz="700">
                        <a:effectLst/>
                        <a:latin typeface="Calibri"/>
                        <a:ea typeface="宋体"/>
                        <a:cs typeface="Times New Roman"/>
                      </a:endParaRPr>
                    </a:p>
                  </a:txBody>
                  <a:tcPr marL="60680" marR="60680" marT="0" marB="0" anchor="ctr"/>
                </a:tc>
                <a:tc>
                  <a:txBody>
                    <a:bodyPr/>
                    <a:lstStyle/>
                    <a:p>
                      <a:pPr algn="r">
                        <a:lnSpc>
                          <a:spcPct val="115000"/>
                        </a:lnSpc>
                        <a:spcAft>
                          <a:spcPts val="0"/>
                        </a:spcAft>
                      </a:pPr>
                      <a:r>
                        <a:rPr lang="en-US" sz="700">
                          <a:effectLst/>
                        </a:rPr>
                        <a:t>0.985</a:t>
                      </a:r>
                      <a:endParaRPr lang="zh-CN" sz="700">
                        <a:effectLst/>
                        <a:latin typeface="Calibri"/>
                        <a:ea typeface="宋体"/>
                        <a:cs typeface="Times New Roman"/>
                      </a:endParaRPr>
                    </a:p>
                  </a:txBody>
                  <a:tcPr marL="60680" marR="60680" marT="0" marB="0" anchor="ctr"/>
                </a:tc>
                <a:tc>
                  <a:txBody>
                    <a:bodyPr/>
                    <a:lstStyle/>
                    <a:p>
                      <a:pPr algn="r">
                        <a:lnSpc>
                          <a:spcPct val="115000"/>
                        </a:lnSpc>
                        <a:spcAft>
                          <a:spcPts val="0"/>
                        </a:spcAft>
                      </a:pPr>
                      <a:r>
                        <a:rPr lang="en-US" sz="700">
                          <a:effectLst/>
                        </a:rPr>
                        <a:t>0.989</a:t>
                      </a:r>
                      <a:endParaRPr lang="zh-CN" sz="700">
                        <a:effectLst/>
                        <a:latin typeface="Calibri"/>
                        <a:ea typeface="宋体"/>
                        <a:cs typeface="Times New Roman"/>
                      </a:endParaRPr>
                    </a:p>
                  </a:txBody>
                  <a:tcPr marL="60680" marR="60680" marT="0" marB="0" anchor="ctr"/>
                </a:tc>
                <a:tc>
                  <a:txBody>
                    <a:bodyPr/>
                    <a:lstStyle/>
                    <a:p>
                      <a:pPr algn="r">
                        <a:lnSpc>
                          <a:spcPct val="115000"/>
                        </a:lnSpc>
                        <a:spcAft>
                          <a:spcPts val="0"/>
                        </a:spcAft>
                      </a:pPr>
                      <a:r>
                        <a:rPr lang="en-US" sz="700">
                          <a:effectLst/>
                        </a:rPr>
                        <a:t>0.983</a:t>
                      </a:r>
                      <a:endParaRPr lang="zh-CN" sz="700">
                        <a:effectLst/>
                        <a:latin typeface="Calibri"/>
                        <a:ea typeface="宋体"/>
                        <a:cs typeface="Times New Roman"/>
                      </a:endParaRPr>
                    </a:p>
                  </a:txBody>
                  <a:tcPr marL="60680" marR="60680" marT="0" marB="0" anchor="ctr"/>
                </a:tc>
                <a:tc>
                  <a:txBody>
                    <a:bodyPr/>
                    <a:lstStyle/>
                    <a:p>
                      <a:pPr algn="r">
                        <a:lnSpc>
                          <a:spcPct val="115000"/>
                        </a:lnSpc>
                        <a:spcAft>
                          <a:spcPts val="0"/>
                        </a:spcAft>
                      </a:pPr>
                      <a:r>
                        <a:rPr lang="en-US" sz="700">
                          <a:effectLst/>
                        </a:rPr>
                        <a:t>0.986</a:t>
                      </a:r>
                      <a:endParaRPr lang="zh-CN" sz="700">
                        <a:effectLst/>
                        <a:latin typeface="Calibri"/>
                        <a:ea typeface="宋体"/>
                        <a:cs typeface="Times New Roman"/>
                      </a:endParaRPr>
                    </a:p>
                  </a:txBody>
                  <a:tcPr marL="60680" marR="60680" marT="0" marB="0" anchor="ctr"/>
                </a:tc>
                <a:tc>
                  <a:txBody>
                    <a:bodyPr/>
                    <a:lstStyle/>
                    <a:p>
                      <a:pPr algn="r">
                        <a:lnSpc>
                          <a:spcPct val="115000"/>
                        </a:lnSpc>
                        <a:spcAft>
                          <a:spcPts val="0"/>
                        </a:spcAft>
                      </a:pPr>
                      <a:r>
                        <a:rPr lang="en-US" sz="700">
                          <a:effectLst/>
                        </a:rPr>
                        <a:t>0.986</a:t>
                      </a:r>
                      <a:endParaRPr lang="zh-CN" sz="700">
                        <a:effectLst/>
                        <a:latin typeface="Calibri"/>
                        <a:ea typeface="宋体"/>
                        <a:cs typeface="Times New Roman"/>
                      </a:endParaRPr>
                    </a:p>
                  </a:txBody>
                  <a:tcPr marL="60680" marR="60680" marT="0" marB="0" anchor="ctr"/>
                </a:tc>
                <a:tc>
                  <a:txBody>
                    <a:bodyPr/>
                    <a:lstStyle/>
                    <a:p>
                      <a:pPr algn="r">
                        <a:lnSpc>
                          <a:spcPct val="115000"/>
                        </a:lnSpc>
                        <a:spcAft>
                          <a:spcPts val="0"/>
                        </a:spcAft>
                      </a:pPr>
                      <a:r>
                        <a:rPr lang="en-US" sz="700">
                          <a:effectLst/>
                        </a:rPr>
                        <a:t>0.985</a:t>
                      </a:r>
                      <a:endParaRPr lang="zh-CN" sz="700">
                        <a:effectLst/>
                        <a:latin typeface="Calibri"/>
                        <a:ea typeface="宋体"/>
                        <a:cs typeface="Times New Roman"/>
                      </a:endParaRPr>
                    </a:p>
                  </a:txBody>
                  <a:tcPr marL="60680" marR="60680" marT="0" marB="0" anchor="ctr"/>
                </a:tc>
                <a:tc>
                  <a:txBody>
                    <a:bodyPr/>
                    <a:lstStyle/>
                    <a:p>
                      <a:pPr algn="r">
                        <a:lnSpc>
                          <a:spcPct val="115000"/>
                        </a:lnSpc>
                        <a:spcAft>
                          <a:spcPts val="0"/>
                        </a:spcAft>
                      </a:pPr>
                      <a:r>
                        <a:rPr lang="en-US" sz="700">
                          <a:effectLst/>
                        </a:rPr>
                        <a:t>0.985</a:t>
                      </a:r>
                      <a:endParaRPr lang="zh-CN" sz="700">
                        <a:effectLst/>
                        <a:latin typeface="Calibri"/>
                        <a:ea typeface="宋体"/>
                        <a:cs typeface="Times New Roman"/>
                      </a:endParaRPr>
                    </a:p>
                  </a:txBody>
                  <a:tcPr marL="60680" marR="60680" marT="0" marB="0" anchor="ctr"/>
                </a:tc>
                <a:tc>
                  <a:txBody>
                    <a:bodyPr/>
                    <a:lstStyle/>
                    <a:p>
                      <a:pPr algn="r">
                        <a:lnSpc>
                          <a:spcPct val="115000"/>
                        </a:lnSpc>
                        <a:spcAft>
                          <a:spcPts val="0"/>
                        </a:spcAft>
                      </a:pPr>
                      <a:r>
                        <a:rPr lang="en-US" sz="700" dirty="0">
                          <a:solidFill>
                            <a:srgbClr val="C00000"/>
                          </a:solidFill>
                          <a:effectLst/>
                        </a:rPr>
                        <a:t>0.99</a:t>
                      </a:r>
                      <a:endParaRPr lang="zh-CN" sz="700" dirty="0">
                        <a:solidFill>
                          <a:srgbClr val="C00000"/>
                        </a:solidFill>
                        <a:effectLst/>
                        <a:latin typeface="Calibri"/>
                        <a:ea typeface="宋体"/>
                        <a:cs typeface="Times New Roman"/>
                      </a:endParaRPr>
                    </a:p>
                  </a:txBody>
                  <a:tcPr marL="60680" marR="60680" marT="0" marB="0" anchor="ctr"/>
                </a:tc>
                <a:tc>
                  <a:txBody>
                    <a:bodyPr/>
                    <a:lstStyle/>
                    <a:p>
                      <a:pPr algn="r">
                        <a:lnSpc>
                          <a:spcPct val="115000"/>
                        </a:lnSpc>
                        <a:spcAft>
                          <a:spcPts val="0"/>
                        </a:spcAft>
                      </a:pPr>
                      <a:r>
                        <a:rPr lang="en-US" sz="700">
                          <a:effectLst/>
                        </a:rPr>
                        <a:t>0.984</a:t>
                      </a:r>
                      <a:endParaRPr lang="zh-CN" sz="700">
                        <a:effectLst/>
                        <a:latin typeface="Calibri"/>
                        <a:ea typeface="宋体"/>
                        <a:cs typeface="Times New Roman"/>
                      </a:endParaRPr>
                    </a:p>
                  </a:txBody>
                  <a:tcPr marL="60680" marR="60680" marT="0" marB="0" anchor="ctr"/>
                </a:tc>
                <a:tc>
                  <a:txBody>
                    <a:bodyPr/>
                    <a:lstStyle/>
                    <a:p>
                      <a:pPr algn="r">
                        <a:lnSpc>
                          <a:spcPct val="115000"/>
                        </a:lnSpc>
                        <a:spcAft>
                          <a:spcPts val="0"/>
                        </a:spcAft>
                      </a:pPr>
                      <a:r>
                        <a:rPr lang="en-US" sz="700">
                          <a:effectLst/>
                        </a:rPr>
                        <a:t>0.987</a:t>
                      </a:r>
                      <a:endParaRPr lang="zh-CN" sz="700">
                        <a:effectLst/>
                        <a:latin typeface="Calibri"/>
                        <a:ea typeface="宋体"/>
                        <a:cs typeface="Times New Roman"/>
                      </a:endParaRPr>
                    </a:p>
                  </a:txBody>
                  <a:tcPr marL="60680" marR="60680" marT="0" marB="0" anchor="ctr"/>
                </a:tc>
                <a:tc>
                  <a:txBody>
                    <a:bodyPr/>
                    <a:lstStyle/>
                    <a:p>
                      <a:pPr algn="r">
                        <a:lnSpc>
                          <a:spcPct val="115000"/>
                        </a:lnSpc>
                        <a:spcAft>
                          <a:spcPts val="0"/>
                        </a:spcAft>
                      </a:pPr>
                      <a:r>
                        <a:rPr lang="en-US" sz="700">
                          <a:effectLst/>
                        </a:rPr>
                        <a:t>0.987</a:t>
                      </a:r>
                      <a:endParaRPr lang="zh-CN" sz="700">
                        <a:effectLst/>
                        <a:latin typeface="Calibri"/>
                        <a:ea typeface="宋体"/>
                        <a:cs typeface="Times New Roman"/>
                      </a:endParaRPr>
                    </a:p>
                  </a:txBody>
                  <a:tcPr marL="60680" marR="60680" marT="0" marB="0" anchor="ctr"/>
                </a:tc>
                <a:tc>
                  <a:txBody>
                    <a:bodyPr/>
                    <a:lstStyle/>
                    <a:p>
                      <a:pPr algn="r">
                        <a:lnSpc>
                          <a:spcPct val="115000"/>
                        </a:lnSpc>
                        <a:spcAft>
                          <a:spcPts val="0"/>
                        </a:spcAft>
                      </a:pPr>
                      <a:r>
                        <a:rPr lang="en-US" sz="700">
                          <a:effectLst/>
                        </a:rPr>
                        <a:t>0.985</a:t>
                      </a:r>
                      <a:endParaRPr lang="zh-CN" sz="700">
                        <a:effectLst/>
                        <a:latin typeface="Calibri"/>
                        <a:ea typeface="宋体"/>
                        <a:cs typeface="Times New Roman"/>
                      </a:endParaRPr>
                    </a:p>
                  </a:txBody>
                  <a:tcPr marL="60680" marR="60680" marT="0" marB="0" anchor="ctr"/>
                </a:tc>
                <a:tc>
                  <a:txBody>
                    <a:bodyPr/>
                    <a:lstStyle/>
                    <a:p>
                      <a:pPr algn="r">
                        <a:lnSpc>
                          <a:spcPct val="115000"/>
                        </a:lnSpc>
                        <a:spcAft>
                          <a:spcPts val="0"/>
                        </a:spcAft>
                      </a:pPr>
                      <a:r>
                        <a:rPr lang="en-US" sz="700">
                          <a:effectLst/>
                        </a:rPr>
                        <a:t>0.985</a:t>
                      </a:r>
                      <a:endParaRPr lang="zh-CN" sz="700">
                        <a:effectLst/>
                        <a:latin typeface="Calibri"/>
                        <a:ea typeface="宋体"/>
                        <a:cs typeface="Times New Roman"/>
                      </a:endParaRPr>
                    </a:p>
                  </a:txBody>
                  <a:tcPr marL="60680" marR="60680" marT="0" marB="0" anchor="ctr"/>
                </a:tc>
                <a:tc>
                  <a:txBody>
                    <a:bodyPr/>
                    <a:lstStyle/>
                    <a:p>
                      <a:pPr algn="r">
                        <a:lnSpc>
                          <a:spcPct val="115000"/>
                        </a:lnSpc>
                        <a:spcAft>
                          <a:spcPts val="0"/>
                        </a:spcAft>
                      </a:pPr>
                      <a:r>
                        <a:rPr lang="en-US" sz="700">
                          <a:effectLst/>
                        </a:rPr>
                        <a:t>0.988</a:t>
                      </a:r>
                      <a:endParaRPr lang="zh-CN" sz="700">
                        <a:effectLst/>
                        <a:latin typeface="Calibri"/>
                        <a:ea typeface="宋体"/>
                        <a:cs typeface="Times New Roman"/>
                      </a:endParaRPr>
                    </a:p>
                  </a:txBody>
                  <a:tcPr marL="60680" marR="60680" marT="0" marB="0" anchor="ctr"/>
                </a:tc>
                <a:tc>
                  <a:txBody>
                    <a:bodyPr/>
                    <a:lstStyle/>
                    <a:p>
                      <a:pPr algn="r">
                        <a:lnSpc>
                          <a:spcPct val="115000"/>
                        </a:lnSpc>
                        <a:spcAft>
                          <a:spcPts val="0"/>
                        </a:spcAft>
                      </a:pPr>
                      <a:r>
                        <a:rPr lang="en-US" sz="700">
                          <a:effectLst/>
                        </a:rPr>
                        <a:t>0.984</a:t>
                      </a:r>
                      <a:endParaRPr lang="zh-CN" sz="700">
                        <a:effectLst/>
                        <a:latin typeface="Calibri"/>
                        <a:ea typeface="宋体"/>
                        <a:cs typeface="Times New Roman"/>
                      </a:endParaRPr>
                    </a:p>
                  </a:txBody>
                  <a:tcPr marL="60680" marR="60680" marT="0" marB="0" anchor="ctr"/>
                </a:tc>
                <a:tc>
                  <a:txBody>
                    <a:bodyPr/>
                    <a:lstStyle/>
                    <a:p>
                      <a:pPr algn="r">
                        <a:lnSpc>
                          <a:spcPct val="115000"/>
                        </a:lnSpc>
                        <a:spcAft>
                          <a:spcPts val="0"/>
                        </a:spcAft>
                      </a:pPr>
                      <a:r>
                        <a:rPr lang="en-US" sz="700">
                          <a:effectLst/>
                        </a:rPr>
                        <a:t>0.986</a:t>
                      </a:r>
                      <a:endParaRPr lang="zh-CN" sz="700">
                        <a:effectLst/>
                        <a:latin typeface="Calibri"/>
                        <a:ea typeface="宋体"/>
                        <a:cs typeface="Times New Roman"/>
                      </a:endParaRPr>
                    </a:p>
                  </a:txBody>
                  <a:tcPr marL="60680" marR="60680" marT="0" marB="0" anchor="ctr"/>
                </a:tc>
                <a:tc>
                  <a:txBody>
                    <a:bodyPr/>
                    <a:lstStyle/>
                    <a:p>
                      <a:pPr algn="r">
                        <a:lnSpc>
                          <a:spcPct val="115000"/>
                        </a:lnSpc>
                        <a:spcAft>
                          <a:spcPts val="0"/>
                        </a:spcAft>
                      </a:pPr>
                      <a:r>
                        <a:rPr lang="en-US" sz="700">
                          <a:effectLst/>
                        </a:rPr>
                        <a:t>0.986</a:t>
                      </a:r>
                      <a:endParaRPr lang="zh-CN" sz="700">
                        <a:effectLst/>
                        <a:latin typeface="Calibri"/>
                        <a:ea typeface="宋体"/>
                        <a:cs typeface="Times New Roman"/>
                      </a:endParaRPr>
                    </a:p>
                  </a:txBody>
                  <a:tcPr marL="60680" marR="60680" marT="0" marB="0" anchor="ctr"/>
                </a:tc>
              </a:tr>
              <a:tr h="341154">
                <a:tc vMerge="1">
                  <a:txBody>
                    <a:bodyPr/>
                    <a:lstStyle/>
                    <a:p>
                      <a:endParaRPr lang="zh-CN" altLang="en-US"/>
                    </a:p>
                  </a:txBody>
                  <a:tcPr/>
                </a:tc>
                <a:tc>
                  <a:txBody>
                    <a:bodyPr/>
                    <a:lstStyle/>
                    <a:p>
                      <a:pPr>
                        <a:lnSpc>
                          <a:spcPct val="115000"/>
                        </a:lnSpc>
                        <a:spcAft>
                          <a:spcPts val="0"/>
                        </a:spcAft>
                      </a:pPr>
                      <a:r>
                        <a:rPr lang="en-US" sz="700">
                          <a:effectLst/>
                        </a:rPr>
                        <a:t>unknown K</a:t>
                      </a:r>
                      <a:endParaRPr lang="zh-CN" sz="700">
                        <a:effectLst/>
                        <a:latin typeface="Calibri"/>
                        <a:ea typeface="宋体"/>
                        <a:cs typeface="Times New Roman"/>
                      </a:endParaRPr>
                    </a:p>
                  </a:txBody>
                  <a:tcPr marL="60680" marR="60680" marT="0" marB="0"/>
                </a:tc>
                <a:tc>
                  <a:txBody>
                    <a:bodyPr/>
                    <a:lstStyle/>
                    <a:p>
                      <a:pPr algn="r">
                        <a:lnSpc>
                          <a:spcPct val="115000"/>
                        </a:lnSpc>
                        <a:spcAft>
                          <a:spcPts val="0"/>
                        </a:spcAft>
                      </a:pPr>
                      <a:r>
                        <a:rPr lang="en-US" sz="700">
                          <a:effectLst/>
                        </a:rPr>
                        <a:t>0.854</a:t>
                      </a:r>
                      <a:endParaRPr lang="zh-CN" sz="700">
                        <a:effectLst/>
                        <a:latin typeface="Calibri"/>
                        <a:ea typeface="宋体"/>
                        <a:cs typeface="Times New Roman"/>
                      </a:endParaRPr>
                    </a:p>
                  </a:txBody>
                  <a:tcPr marL="60680" marR="60680" marT="0" marB="0" anchor="ctr"/>
                </a:tc>
                <a:tc>
                  <a:txBody>
                    <a:bodyPr/>
                    <a:lstStyle/>
                    <a:p>
                      <a:pPr algn="r">
                        <a:lnSpc>
                          <a:spcPct val="115000"/>
                        </a:lnSpc>
                        <a:spcAft>
                          <a:spcPts val="0"/>
                        </a:spcAft>
                      </a:pPr>
                      <a:r>
                        <a:rPr lang="en-US" sz="700">
                          <a:effectLst/>
                        </a:rPr>
                        <a:t>0.858</a:t>
                      </a:r>
                      <a:endParaRPr lang="zh-CN" sz="700">
                        <a:effectLst/>
                        <a:latin typeface="Calibri"/>
                        <a:ea typeface="宋体"/>
                        <a:cs typeface="Times New Roman"/>
                      </a:endParaRPr>
                    </a:p>
                  </a:txBody>
                  <a:tcPr marL="60680" marR="60680" marT="0" marB="0" anchor="ctr"/>
                </a:tc>
                <a:tc>
                  <a:txBody>
                    <a:bodyPr/>
                    <a:lstStyle/>
                    <a:p>
                      <a:pPr algn="r">
                        <a:lnSpc>
                          <a:spcPct val="115000"/>
                        </a:lnSpc>
                        <a:spcAft>
                          <a:spcPts val="0"/>
                        </a:spcAft>
                      </a:pPr>
                      <a:r>
                        <a:rPr lang="en-US" sz="700" dirty="0">
                          <a:effectLst/>
                        </a:rPr>
                        <a:t>0.854</a:t>
                      </a:r>
                      <a:endParaRPr lang="zh-CN" sz="700" dirty="0">
                        <a:effectLst/>
                        <a:latin typeface="Calibri"/>
                        <a:ea typeface="宋体"/>
                        <a:cs typeface="Times New Roman"/>
                      </a:endParaRPr>
                    </a:p>
                  </a:txBody>
                  <a:tcPr marL="60680" marR="60680" marT="0" marB="0" anchor="ctr"/>
                </a:tc>
                <a:tc>
                  <a:txBody>
                    <a:bodyPr/>
                    <a:lstStyle/>
                    <a:p>
                      <a:pPr algn="r">
                        <a:lnSpc>
                          <a:spcPct val="115000"/>
                        </a:lnSpc>
                        <a:spcAft>
                          <a:spcPts val="0"/>
                        </a:spcAft>
                      </a:pPr>
                      <a:r>
                        <a:rPr lang="en-US" sz="700">
                          <a:effectLst/>
                        </a:rPr>
                        <a:t>0.866</a:t>
                      </a:r>
                      <a:endParaRPr lang="zh-CN" sz="700">
                        <a:effectLst/>
                        <a:latin typeface="Calibri"/>
                        <a:ea typeface="宋体"/>
                        <a:cs typeface="Times New Roman"/>
                      </a:endParaRPr>
                    </a:p>
                  </a:txBody>
                  <a:tcPr marL="60680" marR="60680" marT="0" marB="0" anchor="ctr"/>
                </a:tc>
                <a:tc>
                  <a:txBody>
                    <a:bodyPr/>
                    <a:lstStyle/>
                    <a:p>
                      <a:pPr algn="r">
                        <a:lnSpc>
                          <a:spcPct val="115000"/>
                        </a:lnSpc>
                        <a:spcAft>
                          <a:spcPts val="0"/>
                        </a:spcAft>
                      </a:pPr>
                      <a:r>
                        <a:rPr lang="en-US" sz="700">
                          <a:effectLst/>
                        </a:rPr>
                        <a:t>0.863</a:t>
                      </a:r>
                      <a:endParaRPr lang="zh-CN" sz="700">
                        <a:effectLst/>
                        <a:latin typeface="Calibri"/>
                        <a:ea typeface="宋体"/>
                        <a:cs typeface="Times New Roman"/>
                      </a:endParaRPr>
                    </a:p>
                  </a:txBody>
                  <a:tcPr marL="60680" marR="60680" marT="0" marB="0" anchor="ctr"/>
                </a:tc>
                <a:tc>
                  <a:txBody>
                    <a:bodyPr/>
                    <a:lstStyle/>
                    <a:p>
                      <a:pPr algn="r">
                        <a:lnSpc>
                          <a:spcPct val="115000"/>
                        </a:lnSpc>
                        <a:spcAft>
                          <a:spcPts val="0"/>
                        </a:spcAft>
                      </a:pPr>
                      <a:r>
                        <a:rPr lang="en-US" sz="700">
                          <a:effectLst/>
                        </a:rPr>
                        <a:t>0.859</a:t>
                      </a:r>
                      <a:endParaRPr lang="zh-CN" sz="700">
                        <a:effectLst/>
                        <a:latin typeface="Calibri"/>
                        <a:ea typeface="宋体"/>
                        <a:cs typeface="Times New Roman"/>
                      </a:endParaRPr>
                    </a:p>
                  </a:txBody>
                  <a:tcPr marL="60680" marR="60680" marT="0" marB="0" anchor="ctr"/>
                </a:tc>
                <a:tc>
                  <a:txBody>
                    <a:bodyPr/>
                    <a:lstStyle/>
                    <a:p>
                      <a:pPr algn="r">
                        <a:lnSpc>
                          <a:spcPct val="115000"/>
                        </a:lnSpc>
                        <a:spcAft>
                          <a:spcPts val="0"/>
                        </a:spcAft>
                      </a:pPr>
                      <a:r>
                        <a:rPr lang="en-US" sz="700">
                          <a:effectLst/>
                        </a:rPr>
                        <a:t>0.856</a:t>
                      </a:r>
                      <a:endParaRPr lang="zh-CN" sz="700">
                        <a:effectLst/>
                        <a:latin typeface="Calibri"/>
                        <a:ea typeface="宋体"/>
                        <a:cs typeface="Times New Roman"/>
                      </a:endParaRPr>
                    </a:p>
                  </a:txBody>
                  <a:tcPr marL="60680" marR="60680" marT="0" marB="0" anchor="ctr"/>
                </a:tc>
                <a:tc>
                  <a:txBody>
                    <a:bodyPr/>
                    <a:lstStyle/>
                    <a:p>
                      <a:pPr algn="r">
                        <a:lnSpc>
                          <a:spcPct val="115000"/>
                        </a:lnSpc>
                        <a:spcAft>
                          <a:spcPts val="0"/>
                        </a:spcAft>
                      </a:pPr>
                      <a:r>
                        <a:rPr lang="en-US" sz="700">
                          <a:effectLst/>
                        </a:rPr>
                        <a:t>0.859</a:t>
                      </a:r>
                      <a:endParaRPr lang="zh-CN" sz="700">
                        <a:effectLst/>
                        <a:latin typeface="Calibri"/>
                        <a:ea typeface="宋体"/>
                        <a:cs typeface="Times New Roman"/>
                      </a:endParaRPr>
                    </a:p>
                  </a:txBody>
                  <a:tcPr marL="60680" marR="60680" marT="0" marB="0" anchor="ctr"/>
                </a:tc>
                <a:tc>
                  <a:txBody>
                    <a:bodyPr/>
                    <a:lstStyle/>
                    <a:p>
                      <a:pPr algn="r">
                        <a:lnSpc>
                          <a:spcPct val="115000"/>
                        </a:lnSpc>
                        <a:spcAft>
                          <a:spcPts val="0"/>
                        </a:spcAft>
                      </a:pPr>
                      <a:r>
                        <a:rPr lang="en-US" sz="700">
                          <a:effectLst/>
                        </a:rPr>
                        <a:t>0.858</a:t>
                      </a:r>
                      <a:endParaRPr lang="zh-CN" sz="700">
                        <a:effectLst/>
                        <a:latin typeface="Calibri"/>
                        <a:ea typeface="宋体"/>
                        <a:cs typeface="Times New Roman"/>
                      </a:endParaRPr>
                    </a:p>
                  </a:txBody>
                  <a:tcPr marL="60680" marR="60680" marT="0" marB="0" anchor="ctr"/>
                </a:tc>
                <a:tc>
                  <a:txBody>
                    <a:bodyPr/>
                    <a:lstStyle/>
                    <a:p>
                      <a:pPr algn="r">
                        <a:lnSpc>
                          <a:spcPct val="115000"/>
                        </a:lnSpc>
                        <a:spcAft>
                          <a:spcPts val="0"/>
                        </a:spcAft>
                      </a:pPr>
                      <a:r>
                        <a:rPr lang="en-US" sz="700">
                          <a:effectLst/>
                        </a:rPr>
                        <a:t>0.861</a:t>
                      </a:r>
                      <a:endParaRPr lang="zh-CN" sz="700">
                        <a:effectLst/>
                        <a:latin typeface="Calibri"/>
                        <a:ea typeface="宋体"/>
                        <a:cs typeface="Times New Roman"/>
                      </a:endParaRPr>
                    </a:p>
                  </a:txBody>
                  <a:tcPr marL="60680" marR="60680" marT="0" marB="0" anchor="ctr"/>
                </a:tc>
                <a:tc>
                  <a:txBody>
                    <a:bodyPr/>
                    <a:lstStyle/>
                    <a:p>
                      <a:pPr algn="r">
                        <a:lnSpc>
                          <a:spcPct val="115000"/>
                        </a:lnSpc>
                        <a:spcAft>
                          <a:spcPts val="0"/>
                        </a:spcAft>
                      </a:pPr>
                      <a:r>
                        <a:rPr lang="en-US" sz="700">
                          <a:effectLst/>
                        </a:rPr>
                        <a:t>0.854</a:t>
                      </a:r>
                      <a:endParaRPr lang="zh-CN" sz="700">
                        <a:effectLst/>
                        <a:latin typeface="Calibri"/>
                        <a:ea typeface="宋体"/>
                        <a:cs typeface="Times New Roman"/>
                      </a:endParaRPr>
                    </a:p>
                  </a:txBody>
                  <a:tcPr marL="60680" marR="60680" marT="0" marB="0" anchor="ctr"/>
                </a:tc>
                <a:tc>
                  <a:txBody>
                    <a:bodyPr/>
                    <a:lstStyle/>
                    <a:p>
                      <a:pPr algn="r">
                        <a:lnSpc>
                          <a:spcPct val="115000"/>
                        </a:lnSpc>
                        <a:spcAft>
                          <a:spcPts val="0"/>
                        </a:spcAft>
                      </a:pPr>
                      <a:r>
                        <a:rPr lang="en-US" sz="700">
                          <a:effectLst/>
                        </a:rPr>
                        <a:t>0.861</a:t>
                      </a:r>
                      <a:endParaRPr lang="zh-CN" sz="700">
                        <a:effectLst/>
                        <a:latin typeface="Calibri"/>
                        <a:ea typeface="宋体"/>
                        <a:cs typeface="Times New Roman"/>
                      </a:endParaRPr>
                    </a:p>
                  </a:txBody>
                  <a:tcPr marL="60680" marR="60680" marT="0" marB="0" anchor="ctr"/>
                </a:tc>
                <a:tc>
                  <a:txBody>
                    <a:bodyPr/>
                    <a:lstStyle/>
                    <a:p>
                      <a:pPr algn="r">
                        <a:lnSpc>
                          <a:spcPct val="115000"/>
                        </a:lnSpc>
                        <a:spcAft>
                          <a:spcPts val="0"/>
                        </a:spcAft>
                      </a:pPr>
                      <a:r>
                        <a:rPr lang="en-US" sz="700">
                          <a:effectLst/>
                        </a:rPr>
                        <a:t>0.856</a:t>
                      </a:r>
                      <a:endParaRPr lang="zh-CN" sz="700">
                        <a:effectLst/>
                        <a:latin typeface="Calibri"/>
                        <a:ea typeface="宋体"/>
                        <a:cs typeface="Times New Roman"/>
                      </a:endParaRPr>
                    </a:p>
                  </a:txBody>
                  <a:tcPr marL="60680" marR="60680" marT="0" marB="0" anchor="ctr"/>
                </a:tc>
                <a:tc>
                  <a:txBody>
                    <a:bodyPr/>
                    <a:lstStyle/>
                    <a:p>
                      <a:pPr algn="r">
                        <a:lnSpc>
                          <a:spcPct val="115000"/>
                        </a:lnSpc>
                        <a:spcAft>
                          <a:spcPts val="0"/>
                        </a:spcAft>
                      </a:pPr>
                      <a:r>
                        <a:rPr lang="en-US" sz="700">
                          <a:effectLst/>
                        </a:rPr>
                        <a:t>0.856</a:t>
                      </a:r>
                      <a:endParaRPr lang="zh-CN" sz="700">
                        <a:effectLst/>
                        <a:latin typeface="Calibri"/>
                        <a:ea typeface="宋体"/>
                        <a:cs typeface="Times New Roman"/>
                      </a:endParaRPr>
                    </a:p>
                  </a:txBody>
                  <a:tcPr marL="60680" marR="60680" marT="0" marB="0" anchor="ctr"/>
                </a:tc>
                <a:tc>
                  <a:txBody>
                    <a:bodyPr/>
                    <a:lstStyle/>
                    <a:p>
                      <a:pPr algn="r">
                        <a:lnSpc>
                          <a:spcPct val="115000"/>
                        </a:lnSpc>
                        <a:spcAft>
                          <a:spcPts val="0"/>
                        </a:spcAft>
                      </a:pPr>
                      <a:r>
                        <a:rPr lang="en-US" sz="700">
                          <a:effectLst/>
                        </a:rPr>
                        <a:t>0.86</a:t>
                      </a:r>
                      <a:endParaRPr lang="zh-CN" sz="700">
                        <a:effectLst/>
                        <a:latin typeface="Calibri"/>
                        <a:ea typeface="宋体"/>
                        <a:cs typeface="Times New Roman"/>
                      </a:endParaRPr>
                    </a:p>
                  </a:txBody>
                  <a:tcPr marL="60680" marR="60680" marT="0" marB="0" anchor="ctr"/>
                </a:tc>
                <a:tc>
                  <a:txBody>
                    <a:bodyPr/>
                    <a:lstStyle/>
                    <a:p>
                      <a:pPr algn="r">
                        <a:lnSpc>
                          <a:spcPct val="115000"/>
                        </a:lnSpc>
                        <a:spcAft>
                          <a:spcPts val="0"/>
                        </a:spcAft>
                      </a:pPr>
                      <a:r>
                        <a:rPr lang="en-US" sz="700" dirty="0">
                          <a:solidFill>
                            <a:srgbClr val="C00000"/>
                          </a:solidFill>
                          <a:effectLst/>
                        </a:rPr>
                        <a:t>0.869</a:t>
                      </a:r>
                      <a:endParaRPr lang="zh-CN" sz="700" dirty="0">
                        <a:solidFill>
                          <a:srgbClr val="C00000"/>
                        </a:solidFill>
                        <a:effectLst/>
                        <a:latin typeface="Calibri"/>
                        <a:ea typeface="宋体"/>
                        <a:cs typeface="Times New Roman"/>
                      </a:endParaRPr>
                    </a:p>
                  </a:txBody>
                  <a:tcPr marL="60680" marR="60680" marT="0" marB="0" anchor="ctr"/>
                </a:tc>
                <a:tc>
                  <a:txBody>
                    <a:bodyPr/>
                    <a:lstStyle/>
                    <a:p>
                      <a:pPr algn="r">
                        <a:lnSpc>
                          <a:spcPct val="115000"/>
                        </a:lnSpc>
                        <a:spcAft>
                          <a:spcPts val="0"/>
                        </a:spcAft>
                      </a:pPr>
                      <a:r>
                        <a:rPr lang="en-US" sz="700">
                          <a:effectLst/>
                        </a:rPr>
                        <a:t>0.855</a:t>
                      </a:r>
                      <a:endParaRPr lang="zh-CN" sz="700">
                        <a:effectLst/>
                        <a:latin typeface="Calibri"/>
                        <a:ea typeface="宋体"/>
                        <a:cs typeface="Times New Roman"/>
                      </a:endParaRPr>
                    </a:p>
                  </a:txBody>
                  <a:tcPr marL="60680" marR="60680" marT="0" marB="0" anchor="ctr"/>
                </a:tc>
                <a:tc>
                  <a:txBody>
                    <a:bodyPr/>
                    <a:lstStyle/>
                    <a:p>
                      <a:pPr algn="r">
                        <a:lnSpc>
                          <a:spcPct val="115000"/>
                        </a:lnSpc>
                        <a:spcAft>
                          <a:spcPts val="0"/>
                        </a:spcAft>
                      </a:pPr>
                      <a:r>
                        <a:rPr lang="en-US" sz="700">
                          <a:effectLst/>
                        </a:rPr>
                        <a:t>0.858</a:t>
                      </a:r>
                      <a:endParaRPr lang="zh-CN" sz="700">
                        <a:effectLst/>
                        <a:latin typeface="Calibri"/>
                        <a:ea typeface="宋体"/>
                        <a:cs typeface="Times New Roman"/>
                      </a:endParaRPr>
                    </a:p>
                  </a:txBody>
                  <a:tcPr marL="60680" marR="60680" marT="0" marB="0" anchor="ctr"/>
                </a:tc>
                <a:tc>
                  <a:txBody>
                    <a:bodyPr/>
                    <a:lstStyle/>
                    <a:p>
                      <a:pPr algn="r">
                        <a:lnSpc>
                          <a:spcPct val="115000"/>
                        </a:lnSpc>
                        <a:spcAft>
                          <a:spcPts val="0"/>
                        </a:spcAft>
                      </a:pPr>
                      <a:r>
                        <a:rPr lang="en-US" sz="700">
                          <a:effectLst/>
                        </a:rPr>
                        <a:t>0.856</a:t>
                      </a:r>
                      <a:endParaRPr lang="zh-CN" sz="700">
                        <a:effectLst/>
                        <a:latin typeface="Calibri"/>
                        <a:ea typeface="宋体"/>
                        <a:cs typeface="Times New Roman"/>
                      </a:endParaRPr>
                    </a:p>
                  </a:txBody>
                  <a:tcPr marL="60680" marR="60680" marT="0" marB="0" anchor="ctr"/>
                </a:tc>
                <a:tc>
                  <a:txBody>
                    <a:bodyPr/>
                    <a:lstStyle/>
                    <a:p>
                      <a:pPr algn="r">
                        <a:lnSpc>
                          <a:spcPct val="115000"/>
                        </a:lnSpc>
                        <a:spcAft>
                          <a:spcPts val="0"/>
                        </a:spcAft>
                      </a:pPr>
                      <a:r>
                        <a:rPr lang="en-US" sz="700">
                          <a:effectLst/>
                        </a:rPr>
                        <a:t>0.855</a:t>
                      </a:r>
                      <a:endParaRPr lang="zh-CN" sz="700">
                        <a:effectLst/>
                        <a:latin typeface="Calibri"/>
                        <a:ea typeface="宋体"/>
                        <a:cs typeface="Times New Roman"/>
                      </a:endParaRPr>
                    </a:p>
                  </a:txBody>
                  <a:tcPr marL="60680" marR="60680" marT="0" marB="0" anchor="ctr"/>
                </a:tc>
                <a:tc>
                  <a:txBody>
                    <a:bodyPr/>
                    <a:lstStyle/>
                    <a:p>
                      <a:pPr algn="r">
                        <a:lnSpc>
                          <a:spcPct val="115000"/>
                        </a:lnSpc>
                        <a:spcAft>
                          <a:spcPts val="0"/>
                        </a:spcAft>
                      </a:pPr>
                      <a:r>
                        <a:rPr lang="en-US" sz="700" dirty="0">
                          <a:effectLst/>
                        </a:rPr>
                        <a:t>0.857</a:t>
                      </a:r>
                      <a:endParaRPr lang="zh-CN" sz="700" dirty="0">
                        <a:effectLst/>
                        <a:latin typeface="Calibri"/>
                        <a:ea typeface="宋体"/>
                        <a:cs typeface="Times New Roman"/>
                      </a:endParaRPr>
                    </a:p>
                  </a:txBody>
                  <a:tcPr marL="60680" marR="60680" marT="0" marB="0" anchor="ctr"/>
                </a:tc>
              </a:tr>
            </a:tbl>
          </a:graphicData>
        </a:graphic>
      </p:graphicFrame>
      <p:sp>
        <p:nvSpPr>
          <p:cNvPr id="97286" name="Rectangle 1"/>
          <p:cNvSpPr>
            <a:spLocks noChangeArrowheads="1"/>
          </p:cNvSpPr>
          <p:nvPr/>
        </p:nvSpPr>
        <p:spPr bwMode="auto">
          <a:xfrm>
            <a:off x="182563" y="2887663"/>
            <a:ext cx="9144000" cy="457200"/>
          </a:xfrm>
          <a:prstGeom prst="rect">
            <a:avLst/>
          </a:prstGeom>
          <a:noFill/>
          <a:ln w="9525">
            <a:noFill/>
            <a:miter lim="800000"/>
            <a:headEnd/>
            <a:tailEnd/>
          </a:ln>
        </p:spPr>
        <p:txBody>
          <a:bodyPr wrap="none" anchor="ctr">
            <a:spAutoFit/>
          </a:bodyPr>
          <a:lstStyle/>
          <a:p>
            <a:endParaRPr lang="zh-CN" altLang="zh-CN" sz="1800">
              <a:solidFill>
                <a:schemeClr val="tx1"/>
              </a:solidFill>
              <a:ea typeface="宋体" pitchFamily="2" charset="-122"/>
            </a:endParaRPr>
          </a:p>
        </p:txBody>
      </p:sp>
      <p:sp>
        <p:nvSpPr>
          <p:cNvPr id="2" name="TextBox 1"/>
          <p:cNvSpPr txBox="1"/>
          <p:nvPr/>
        </p:nvSpPr>
        <p:spPr bwMode="auto">
          <a:xfrm flipH="1">
            <a:off x="6675097" y="1325903"/>
            <a:ext cx="2834608" cy="430887"/>
          </a:xfrm>
          <a:prstGeom prst="rect">
            <a:avLst/>
          </a:prstGeom>
          <a:noFill/>
          <a:ln w="9525">
            <a:noFill/>
            <a:miter lim="800000"/>
            <a:headEnd/>
            <a:tailEnd/>
          </a:ln>
        </p:spPr>
        <p:txBody>
          <a:bodyPr wrap="square" rtlCol="0">
            <a:spAutoFit/>
          </a:bodyPr>
          <a:lstStyle/>
          <a:p>
            <a:r>
              <a:rPr lang="en-US" altLang="zh-CN" dirty="0" err="1" smtClean="0">
                <a:solidFill>
                  <a:srgbClr val="C00000"/>
                </a:solidFill>
              </a:rPr>
              <a:t>Bcube</a:t>
            </a:r>
            <a:r>
              <a:rPr lang="en-US" altLang="zh-CN" dirty="0" smtClean="0">
                <a:solidFill>
                  <a:srgbClr val="C00000"/>
                </a:solidFill>
              </a:rPr>
              <a:t>+:0.937</a:t>
            </a:r>
            <a:endParaRPr lang="zh-CN" altLang="en-US" dirty="0" smtClean="0">
              <a:solidFill>
                <a:srgbClr val="C00000"/>
              </a:solidFill>
            </a:endParaRPr>
          </a:p>
        </p:txBody>
      </p:sp>
      <p:cxnSp>
        <p:nvCxnSpPr>
          <p:cNvPr id="8" name="直接箭头连接符 7"/>
          <p:cNvCxnSpPr/>
          <p:nvPr/>
        </p:nvCxnSpPr>
        <p:spPr bwMode="auto">
          <a:xfrm flipV="1">
            <a:off x="6949414" y="1739027"/>
            <a:ext cx="548634" cy="90924"/>
          </a:xfrm>
          <a:prstGeom prst="straightConnector1">
            <a:avLst/>
          </a:prstGeom>
          <a:noFill/>
          <a:ln w="9525" cap="flat" cmpd="sng" algn="ctr">
            <a:solidFill>
              <a:srgbClr val="C00000"/>
            </a:solidFill>
            <a:prstDash val="solid"/>
            <a:round/>
            <a:headEnd type="none" w="med" len="med"/>
            <a:tailEnd type="arrow"/>
          </a:ln>
          <a:effectLst/>
        </p:spPr>
      </p:cxnSp>
      <p:cxnSp>
        <p:nvCxnSpPr>
          <p:cNvPr id="13" name="直接箭头连接符 12"/>
          <p:cNvCxnSpPr/>
          <p:nvPr/>
        </p:nvCxnSpPr>
        <p:spPr bwMode="auto">
          <a:xfrm>
            <a:off x="6614111" y="2422141"/>
            <a:ext cx="609620" cy="183908"/>
          </a:xfrm>
          <a:prstGeom prst="straightConnector1">
            <a:avLst/>
          </a:prstGeom>
          <a:noFill/>
          <a:ln w="9525" cap="flat" cmpd="sng" algn="ctr">
            <a:solidFill>
              <a:srgbClr val="C00000"/>
            </a:solidFill>
            <a:prstDash val="solid"/>
            <a:round/>
            <a:headEnd type="none" w="med" len="med"/>
            <a:tailEnd type="arrow"/>
          </a:ln>
          <a:effectLst/>
        </p:spPr>
      </p:cxnSp>
      <p:sp>
        <p:nvSpPr>
          <p:cNvPr id="15" name="TextBox 14"/>
          <p:cNvSpPr txBox="1"/>
          <p:nvPr/>
        </p:nvSpPr>
        <p:spPr bwMode="auto">
          <a:xfrm flipH="1">
            <a:off x="6712088" y="2652881"/>
            <a:ext cx="2834608" cy="430887"/>
          </a:xfrm>
          <a:prstGeom prst="rect">
            <a:avLst/>
          </a:prstGeom>
          <a:noFill/>
          <a:ln w="9525">
            <a:noFill/>
            <a:miter lim="800000"/>
            <a:headEnd/>
            <a:tailEnd/>
          </a:ln>
        </p:spPr>
        <p:txBody>
          <a:bodyPr wrap="square" rtlCol="0">
            <a:spAutoFit/>
          </a:bodyPr>
          <a:lstStyle/>
          <a:p>
            <a:r>
              <a:rPr lang="en-US" altLang="zh-CN" dirty="0" err="1" smtClean="0">
                <a:solidFill>
                  <a:srgbClr val="C00000"/>
                </a:solidFill>
              </a:rPr>
              <a:t>Bcube</a:t>
            </a:r>
            <a:r>
              <a:rPr lang="en-US" altLang="zh-CN" dirty="0" smtClean="0">
                <a:solidFill>
                  <a:srgbClr val="C00000"/>
                </a:solidFill>
              </a:rPr>
              <a:t>+:0.640</a:t>
            </a:r>
            <a:endParaRPr lang="zh-CN" altLang="en-US" dirty="0" smtClean="0">
              <a:solidFill>
                <a:srgbClr val="C00000"/>
              </a:solidFill>
            </a:endParaRPr>
          </a:p>
        </p:txBody>
      </p:sp>
    </p:spTree>
    <p:extLst>
      <p:ext uri="{BB962C8B-B14F-4D97-AF65-F5344CB8AC3E}">
        <p14:creationId xmlns:p14="http://schemas.microsoft.com/office/powerpoint/2010/main" val="28007802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图表 20"/>
          <p:cNvGraphicFramePr>
            <a:graphicFrameLocks/>
          </p:cNvGraphicFramePr>
          <p:nvPr/>
        </p:nvGraphicFramePr>
        <p:xfrm>
          <a:off x="823001" y="1472565"/>
          <a:ext cx="7772315" cy="2870825"/>
        </p:xfrm>
        <a:graphic>
          <a:graphicData uri="http://schemas.openxmlformats.org/drawingml/2006/chart">
            <c:chart xmlns:c="http://schemas.openxmlformats.org/drawingml/2006/chart" xmlns:r="http://schemas.openxmlformats.org/officeDocument/2006/relationships" r:id="rId2"/>
          </a:graphicData>
        </a:graphic>
      </p:graphicFrame>
      <p:sp>
        <p:nvSpPr>
          <p:cNvPr id="98307" name="灯片编号占位符 3"/>
          <p:cNvSpPr txBox="1">
            <a:spLocks noGrp="1"/>
          </p:cNvSpPr>
          <p:nvPr/>
        </p:nvSpPr>
        <p:spPr bwMode="black">
          <a:xfrm>
            <a:off x="182563" y="6537325"/>
            <a:ext cx="366712" cy="184150"/>
          </a:xfrm>
          <a:prstGeom prst="rect">
            <a:avLst/>
          </a:prstGeom>
          <a:noFill/>
          <a:ln w="9525">
            <a:noFill/>
            <a:miter lim="800000"/>
            <a:headEnd/>
            <a:tailEnd/>
          </a:ln>
        </p:spPr>
        <p:txBody>
          <a:bodyPr lIns="92075" tIns="46038" rIns="92075" bIns="46038"/>
          <a:lstStyle/>
          <a:p>
            <a:fld id="{58A3E151-6B46-4F16-8A1A-A60449F41B3D}" type="slidenum">
              <a:rPr lang="en-US" altLang="zh-CN" sz="800">
                <a:solidFill>
                  <a:schemeClr val="tx1"/>
                </a:solidFill>
                <a:ea typeface="宋体" pitchFamily="2" charset="-122"/>
              </a:rPr>
              <a:pPr/>
              <a:t>9</a:t>
            </a:fld>
            <a:endParaRPr lang="en-US" altLang="zh-CN" sz="800">
              <a:solidFill>
                <a:schemeClr val="tx1"/>
              </a:solidFill>
              <a:ea typeface="宋体" pitchFamily="2" charset="-122"/>
            </a:endParaRPr>
          </a:p>
        </p:txBody>
      </p:sp>
      <p:sp>
        <p:nvSpPr>
          <p:cNvPr id="98308" name="Rectangle 2"/>
          <p:cNvSpPr txBox="1">
            <a:spLocks noChangeArrowheads="1"/>
          </p:cNvSpPr>
          <p:nvPr/>
        </p:nvSpPr>
        <p:spPr bwMode="auto">
          <a:xfrm>
            <a:off x="0" y="46038"/>
            <a:ext cx="9144000" cy="914400"/>
          </a:xfrm>
          <a:prstGeom prst="rect">
            <a:avLst/>
          </a:prstGeom>
          <a:noFill/>
          <a:ln w="9525">
            <a:noFill/>
            <a:miter lim="800000"/>
            <a:headEnd/>
            <a:tailEnd/>
          </a:ln>
        </p:spPr>
        <p:txBody>
          <a:bodyPr/>
          <a:lstStyle/>
          <a:p>
            <a:pPr algn="ctr">
              <a:lnSpc>
                <a:spcPct val="90000"/>
              </a:lnSpc>
            </a:pPr>
            <a:r>
              <a:rPr lang="en-US" altLang="zh-CN" sz="3000">
                <a:solidFill>
                  <a:schemeClr val="accent1"/>
                </a:solidFill>
                <a:ea typeface="宋体" pitchFamily="2" charset="-122"/>
              </a:rPr>
              <a:t>Impact of advanced clustering algorithms on KBP2012 NIL clustering</a:t>
            </a:r>
          </a:p>
        </p:txBody>
      </p:sp>
      <p:sp>
        <p:nvSpPr>
          <p:cNvPr id="5" name="内容占位符 2"/>
          <p:cNvSpPr txBox="1">
            <a:spLocks/>
          </p:cNvSpPr>
          <p:nvPr/>
        </p:nvSpPr>
        <p:spPr bwMode="auto">
          <a:xfrm>
            <a:off x="91281" y="4251325"/>
            <a:ext cx="9144108" cy="2286000"/>
          </a:xfrm>
          <a:prstGeom prst="rect">
            <a:avLst/>
          </a:prstGeom>
          <a:noFill/>
          <a:ln w="9525">
            <a:noFill/>
            <a:miter lim="800000"/>
            <a:headEnd/>
            <a:tailEnd/>
          </a:ln>
        </p:spPr>
        <p:txBody>
          <a:bodyPr/>
          <a:lstStyle/>
          <a:p>
            <a:pPr marL="173038" indent="-173038">
              <a:spcBef>
                <a:spcPts val="500"/>
              </a:spcBef>
              <a:buClr>
                <a:srgbClr val="00B050"/>
              </a:buClr>
              <a:buFont typeface="Wingdings" pitchFamily="2" charset="2"/>
              <a:buChar char="§"/>
              <a:defRPr/>
            </a:pPr>
            <a:r>
              <a:rPr lang="en-US" altLang="zh-CN" kern="0" dirty="0">
                <a:solidFill>
                  <a:srgbClr val="00B050"/>
                </a:solidFill>
                <a:latin typeface="+mn-lt"/>
                <a:ea typeface="宋体" pitchFamily="2" charset="-122"/>
              </a:rPr>
              <a:t>One-in-one can beat any advanced clustering algorithms (unknown K)</a:t>
            </a:r>
          </a:p>
          <a:p>
            <a:pPr lvl="1">
              <a:spcBef>
                <a:spcPts val="500"/>
              </a:spcBef>
              <a:buClr>
                <a:srgbClr val="00B050"/>
              </a:buClr>
              <a:defRPr/>
            </a:pPr>
            <a:r>
              <a:rPr lang="en-US" altLang="zh-CN" sz="2400" dirty="0">
                <a:solidFill>
                  <a:schemeClr val="tx1"/>
                </a:solidFill>
                <a:ea typeface="宋体" pitchFamily="2" charset="-122"/>
              </a:rPr>
              <a:t>1049 NIL queries dispersed in 510 names (every name has 2 NIL queries in average)</a:t>
            </a:r>
            <a:endParaRPr lang="en-US" altLang="zh-CN" sz="2400" kern="0" dirty="0">
              <a:solidFill>
                <a:srgbClr val="009900"/>
              </a:solidFill>
              <a:ea typeface="宋体" pitchFamily="2" charset="-122"/>
            </a:endParaRPr>
          </a:p>
          <a:p>
            <a:pPr lvl="1">
              <a:spcBef>
                <a:spcPts val="500"/>
              </a:spcBef>
              <a:buClr>
                <a:srgbClr val="00B050"/>
              </a:buClr>
              <a:defRPr/>
            </a:pPr>
            <a:endParaRPr lang="en-US" altLang="zh-CN" kern="0" dirty="0">
              <a:solidFill>
                <a:schemeClr val="tx1"/>
              </a:solidFill>
              <a:ea typeface="宋体" pitchFamily="2" charset="-122"/>
            </a:endParaRPr>
          </a:p>
          <a:p>
            <a:pPr lvl="1">
              <a:spcBef>
                <a:spcPts val="500"/>
              </a:spcBef>
              <a:buClr>
                <a:srgbClr val="00B050"/>
              </a:buClr>
              <a:defRPr/>
            </a:pPr>
            <a:endParaRPr lang="en-US" altLang="zh-CN" kern="0" dirty="0">
              <a:solidFill>
                <a:schemeClr val="tx1"/>
              </a:solidFill>
              <a:ea typeface="宋体" pitchFamily="2" charset="-122"/>
            </a:endParaRPr>
          </a:p>
          <a:p>
            <a:pPr marL="342900" indent="-342900">
              <a:spcBef>
                <a:spcPts val="500"/>
              </a:spcBef>
              <a:buClr>
                <a:srgbClr val="00B050"/>
              </a:buClr>
              <a:buFont typeface="Arial" pitchFamily="34" charset="0"/>
              <a:buChar char="•"/>
              <a:defRPr/>
            </a:pPr>
            <a:endParaRPr lang="en-US" altLang="zh-CN" kern="0" dirty="0">
              <a:solidFill>
                <a:srgbClr val="00B050"/>
              </a:solidFill>
              <a:ea typeface="宋体" pitchFamily="2" charset="-122"/>
            </a:endParaRPr>
          </a:p>
          <a:p>
            <a:pPr marL="173038" indent="-173038">
              <a:spcBef>
                <a:spcPts val="500"/>
              </a:spcBef>
              <a:buClr>
                <a:srgbClr val="00B050"/>
              </a:buClr>
              <a:buFont typeface="Wingdings" pitchFamily="2" charset="2"/>
              <a:buChar char="§"/>
              <a:defRPr/>
            </a:pPr>
            <a:endParaRPr lang="en-US" altLang="zh-CN" kern="0" dirty="0">
              <a:solidFill>
                <a:schemeClr val="tx1"/>
              </a:solidFill>
              <a:latin typeface="+mn-lt"/>
              <a:ea typeface="宋体" pitchFamily="2" charset="-122"/>
            </a:endParaRPr>
          </a:p>
          <a:p>
            <a:pPr marL="173038" indent="-173038">
              <a:spcBef>
                <a:spcPct val="50000"/>
              </a:spcBef>
              <a:buClr>
                <a:schemeClr val="tx1"/>
              </a:buClr>
              <a:buFont typeface="Wingdings" pitchFamily="2" charset="2"/>
              <a:buNone/>
              <a:defRPr/>
            </a:pPr>
            <a:endParaRPr lang="en-US" altLang="zh-CN" sz="3000" kern="0" dirty="0">
              <a:solidFill>
                <a:schemeClr val="tx1"/>
              </a:solidFill>
              <a:latin typeface="+mn-lt"/>
              <a:ea typeface="宋体" pitchFamily="2" charset="-122"/>
            </a:endParaRPr>
          </a:p>
        </p:txBody>
      </p:sp>
      <p:cxnSp>
        <p:nvCxnSpPr>
          <p:cNvPr id="98310" name="直接箭头连接符 3"/>
          <p:cNvCxnSpPr>
            <a:cxnSpLocks noChangeShapeType="1"/>
          </p:cNvCxnSpPr>
          <p:nvPr/>
        </p:nvCxnSpPr>
        <p:spPr bwMode="auto">
          <a:xfrm flipV="1">
            <a:off x="3292475" y="1508125"/>
            <a:ext cx="730250" cy="914400"/>
          </a:xfrm>
          <a:prstGeom prst="straightConnector1">
            <a:avLst/>
          </a:prstGeom>
          <a:noFill/>
          <a:ln w="9525" algn="ctr">
            <a:solidFill>
              <a:srgbClr val="C00000"/>
            </a:solidFill>
            <a:round/>
            <a:headEnd/>
            <a:tailEnd type="arrow" w="med" len="med"/>
          </a:ln>
        </p:spPr>
      </p:cxnSp>
      <p:sp>
        <p:nvSpPr>
          <p:cNvPr id="98311" name="TextBox 7"/>
          <p:cNvSpPr txBox="1">
            <a:spLocks noChangeArrowheads="1"/>
          </p:cNvSpPr>
          <p:nvPr/>
        </p:nvSpPr>
        <p:spPr bwMode="auto">
          <a:xfrm>
            <a:off x="4000500" y="960438"/>
            <a:ext cx="3352800" cy="368300"/>
          </a:xfrm>
          <a:prstGeom prst="rect">
            <a:avLst/>
          </a:prstGeom>
          <a:noFill/>
          <a:ln w="9525">
            <a:noFill/>
            <a:miter lim="800000"/>
            <a:headEnd/>
            <a:tailEnd/>
          </a:ln>
        </p:spPr>
        <p:txBody>
          <a:bodyPr wrap="none">
            <a:spAutoFit/>
          </a:bodyPr>
          <a:lstStyle/>
          <a:p>
            <a:r>
              <a:rPr lang="en-US" altLang="zh-CN" sz="1800">
                <a:solidFill>
                  <a:schemeClr val="tx1"/>
                </a:solidFill>
                <a:ea typeface="宋体" pitchFamily="2" charset="-122"/>
              </a:rPr>
              <a:t>Best score in the 21 algorithms</a:t>
            </a:r>
            <a:endParaRPr lang="zh-CN" altLang="en-US" sz="1800">
              <a:solidFill>
                <a:schemeClr val="tx1"/>
              </a:solidFill>
              <a:ea typeface="宋体" pitchFamily="2" charset="-122"/>
            </a:endParaRPr>
          </a:p>
        </p:txBody>
      </p:sp>
      <p:cxnSp>
        <p:nvCxnSpPr>
          <p:cNvPr id="98312" name="直接箭头连接符 10"/>
          <p:cNvCxnSpPr>
            <a:cxnSpLocks noChangeShapeType="1"/>
          </p:cNvCxnSpPr>
          <p:nvPr/>
        </p:nvCxnSpPr>
        <p:spPr bwMode="auto">
          <a:xfrm flipV="1">
            <a:off x="4754563" y="1417638"/>
            <a:ext cx="0" cy="1554162"/>
          </a:xfrm>
          <a:prstGeom prst="straightConnector1">
            <a:avLst/>
          </a:prstGeom>
          <a:noFill/>
          <a:ln w="9525" algn="ctr">
            <a:solidFill>
              <a:srgbClr val="C00000"/>
            </a:solidFill>
            <a:round/>
            <a:headEnd/>
            <a:tailEnd type="arrow" w="med" len="med"/>
          </a:ln>
        </p:spPr>
      </p:cxnSp>
      <p:cxnSp>
        <p:nvCxnSpPr>
          <p:cNvPr id="98313" name="直接箭头连接符 13"/>
          <p:cNvCxnSpPr>
            <a:cxnSpLocks noChangeShapeType="1"/>
            <a:endCxn id="98311" idx="2"/>
          </p:cNvCxnSpPr>
          <p:nvPr/>
        </p:nvCxnSpPr>
        <p:spPr bwMode="auto">
          <a:xfrm flipH="1" flipV="1">
            <a:off x="5676900" y="1328738"/>
            <a:ext cx="358775" cy="776287"/>
          </a:xfrm>
          <a:prstGeom prst="straightConnector1">
            <a:avLst/>
          </a:prstGeom>
          <a:noFill/>
          <a:ln w="9525" algn="ctr">
            <a:solidFill>
              <a:srgbClr val="C00000"/>
            </a:solidFill>
            <a:round/>
            <a:headEnd/>
            <a:tailEnd type="arrow" w="med" len="med"/>
          </a:ln>
        </p:spPr>
      </p:cxnSp>
      <p:cxnSp>
        <p:nvCxnSpPr>
          <p:cNvPr id="98314" name="直接箭头连接符 16"/>
          <p:cNvCxnSpPr>
            <a:cxnSpLocks noChangeShapeType="1"/>
          </p:cNvCxnSpPr>
          <p:nvPr/>
        </p:nvCxnSpPr>
        <p:spPr bwMode="auto">
          <a:xfrm flipH="1" flipV="1">
            <a:off x="6492875" y="1328738"/>
            <a:ext cx="1004888" cy="1550987"/>
          </a:xfrm>
          <a:prstGeom prst="straightConnector1">
            <a:avLst/>
          </a:prstGeom>
          <a:noFill/>
          <a:ln w="9525" algn="ctr">
            <a:solidFill>
              <a:srgbClr val="C00000"/>
            </a:solidFill>
            <a:round/>
            <a:headEnd/>
            <a:tailEnd type="arrow" w="med" len="med"/>
          </a:ln>
        </p:spPr>
      </p:cxnSp>
    </p:spTree>
    <p:extLst>
      <p:ext uri="{BB962C8B-B14F-4D97-AF65-F5344CB8AC3E}">
        <p14:creationId xmlns:p14="http://schemas.microsoft.com/office/powerpoint/2010/main" val="3159304650"/>
      </p:ext>
    </p:extLst>
  </p:cSld>
  <p:clrMapOvr>
    <a:masterClrMapping/>
  </p:clrMapOvr>
  <p:timing>
    <p:tnLst>
      <p:par>
        <p:cTn id="1" dur="indefinite" restart="never" nodeType="tmRoot"/>
      </p:par>
    </p:tnLst>
  </p:timing>
</p:sld>
</file>

<file path=ppt/theme/theme1.xml><?xml version="1.0" encoding="utf-8"?>
<a:theme xmlns:a="http://schemas.openxmlformats.org/drawingml/2006/main" name="10 September 2009">
  <a:themeElements>
    <a:clrScheme name="10 September 2009 1">
      <a:dk1>
        <a:srgbClr val="000000"/>
      </a:dk1>
      <a:lt1>
        <a:srgbClr val="FFFFFF"/>
      </a:lt1>
      <a:dk2>
        <a:srgbClr val="000000"/>
      </a:dk2>
      <a:lt2>
        <a:srgbClr val="808080"/>
      </a:lt2>
      <a:accent1>
        <a:srgbClr val="7889FB"/>
      </a:accent1>
      <a:accent2>
        <a:srgbClr val="009999"/>
      </a:accent2>
      <a:accent3>
        <a:srgbClr val="FFFFFF"/>
      </a:accent3>
      <a:accent4>
        <a:srgbClr val="000000"/>
      </a:accent4>
      <a:accent5>
        <a:srgbClr val="BEC4FD"/>
      </a:accent5>
      <a:accent6>
        <a:srgbClr val="008A8A"/>
      </a:accent6>
      <a:hlink>
        <a:srgbClr val="7889FB"/>
      </a:hlink>
      <a:folHlink>
        <a:srgbClr val="9900CC"/>
      </a:folHlink>
    </a:clrScheme>
    <a:fontScheme name="10 September 20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2200" b="0" i="0" u="none" strike="noStrike" cap="none" normalizeH="0" baseline="0" smtClean="0">
            <a:ln>
              <a:noFill/>
            </a:ln>
            <a:solidFill>
              <a:schemeClr val="hlink"/>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2200" b="0" i="0" u="none" strike="noStrike" cap="none" normalizeH="0" baseline="0" smtClean="0">
            <a:ln>
              <a:noFill/>
            </a:ln>
            <a:solidFill>
              <a:schemeClr val="hlink"/>
            </a:solidFill>
            <a:effectLst/>
            <a:latin typeface="Arial" charset="0"/>
          </a:defRPr>
        </a:defPPr>
      </a:lstStyle>
    </a:lnDef>
    <a:txDef>
      <a:spPr bwMode="auto">
        <a:noFill/>
        <a:ln w="9525">
          <a:noFill/>
          <a:miter lim="800000"/>
          <a:headEnd/>
          <a:tailEnd/>
        </a:ln>
      </a:spPr>
      <a:bodyPr wrap="square" rtlCol="0">
        <a:spAutoFit/>
      </a:bodyPr>
      <a:lstStyle>
        <a:defPPr>
          <a:defRPr dirty="0" smtClean="0">
            <a:solidFill>
              <a:schemeClr val="tx1"/>
            </a:solidFill>
          </a:defRPr>
        </a:defPPr>
      </a:lstStyle>
    </a:txDef>
  </a:objectDefaults>
  <a:extraClrSchemeLst>
    <a:extraClrScheme>
      <a:clrScheme name="10 September 2009 1">
        <a:dk1>
          <a:srgbClr val="000000"/>
        </a:dk1>
        <a:lt1>
          <a:srgbClr val="FFFFFF"/>
        </a:lt1>
        <a:dk2>
          <a:srgbClr val="000000"/>
        </a:dk2>
        <a:lt2>
          <a:srgbClr val="808080"/>
        </a:lt2>
        <a:accent1>
          <a:srgbClr val="7889FB"/>
        </a:accent1>
        <a:accent2>
          <a:srgbClr val="009999"/>
        </a:accent2>
        <a:accent3>
          <a:srgbClr val="FFFFFF"/>
        </a:accent3>
        <a:accent4>
          <a:srgbClr val="000000"/>
        </a:accent4>
        <a:accent5>
          <a:srgbClr val="BEC4FD"/>
        </a:accent5>
        <a:accent6>
          <a:srgbClr val="008A8A"/>
        </a:accent6>
        <a:hlink>
          <a:srgbClr val="7889FB"/>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0 September 2009 1">
    <a:dk1>
      <a:srgbClr val="000000"/>
    </a:dk1>
    <a:lt1>
      <a:srgbClr val="FFFFFF"/>
    </a:lt1>
    <a:dk2>
      <a:srgbClr val="000000"/>
    </a:dk2>
    <a:lt2>
      <a:srgbClr val="808080"/>
    </a:lt2>
    <a:accent1>
      <a:srgbClr val="7889FB"/>
    </a:accent1>
    <a:accent2>
      <a:srgbClr val="009999"/>
    </a:accent2>
    <a:accent3>
      <a:srgbClr val="FFFFFF"/>
    </a:accent3>
    <a:accent4>
      <a:srgbClr val="000000"/>
    </a:accent4>
    <a:accent5>
      <a:srgbClr val="BEC4FD"/>
    </a:accent5>
    <a:accent6>
      <a:srgbClr val="008A8A"/>
    </a:accent6>
    <a:hlink>
      <a:srgbClr val="7889FB"/>
    </a:hlink>
    <a:folHlink>
      <a:srgbClr val="9900CC"/>
    </a:folHlink>
  </a:clrScheme>
  <a:fontScheme name="10 September 20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10 September 2009 1">
    <a:dk1>
      <a:srgbClr val="000000"/>
    </a:dk1>
    <a:lt1>
      <a:srgbClr val="FFFFFF"/>
    </a:lt1>
    <a:dk2>
      <a:srgbClr val="000000"/>
    </a:dk2>
    <a:lt2>
      <a:srgbClr val="808080"/>
    </a:lt2>
    <a:accent1>
      <a:srgbClr val="7889FB"/>
    </a:accent1>
    <a:accent2>
      <a:srgbClr val="009999"/>
    </a:accent2>
    <a:accent3>
      <a:srgbClr val="FFFFFF"/>
    </a:accent3>
    <a:accent4>
      <a:srgbClr val="000000"/>
    </a:accent4>
    <a:accent5>
      <a:srgbClr val="BEC4FD"/>
    </a:accent5>
    <a:accent6>
      <a:srgbClr val="008A8A"/>
    </a:accent6>
    <a:hlink>
      <a:srgbClr val="7889FB"/>
    </a:hlink>
    <a:folHlink>
      <a:srgbClr val="9900CC"/>
    </a:folHlink>
  </a:clrScheme>
  <a:fontScheme name="10 September 20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10 September 2009 1">
    <a:dk1>
      <a:srgbClr val="000000"/>
    </a:dk1>
    <a:lt1>
      <a:srgbClr val="FFFFFF"/>
    </a:lt1>
    <a:dk2>
      <a:srgbClr val="000000"/>
    </a:dk2>
    <a:lt2>
      <a:srgbClr val="808080"/>
    </a:lt2>
    <a:accent1>
      <a:srgbClr val="7889FB"/>
    </a:accent1>
    <a:accent2>
      <a:srgbClr val="009999"/>
    </a:accent2>
    <a:accent3>
      <a:srgbClr val="FFFFFF"/>
    </a:accent3>
    <a:accent4>
      <a:srgbClr val="000000"/>
    </a:accent4>
    <a:accent5>
      <a:srgbClr val="BEC4FD"/>
    </a:accent5>
    <a:accent6>
      <a:srgbClr val="008A8A"/>
    </a:accent6>
    <a:hlink>
      <a:srgbClr val="7889FB"/>
    </a:hlink>
    <a:folHlink>
      <a:srgbClr val="9900CC"/>
    </a:folHlink>
  </a:clrScheme>
  <a:fontScheme name="10 September 20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10 September 2009 1">
    <a:dk1>
      <a:srgbClr val="000000"/>
    </a:dk1>
    <a:lt1>
      <a:srgbClr val="FFFFFF"/>
    </a:lt1>
    <a:dk2>
      <a:srgbClr val="000000"/>
    </a:dk2>
    <a:lt2>
      <a:srgbClr val="808080"/>
    </a:lt2>
    <a:accent1>
      <a:srgbClr val="7889FB"/>
    </a:accent1>
    <a:accent2>
      <a:srgbClr val="009999"/>
    </a:accent2>
    <a:accent3>
      <a:srgbClr val="FFFFFF"/>
    </a:accent3>
    <a:accent4>
      <a:srgbClr val="000000"/>
    </a:accent4>
    <a:accent5>
      <a:srgbClr val="BEC4FD"/>
    </a:accent5>
    <a:accent6>
      <a:srgbClr val="008A8A"/>
    </a:accent6>
    <a:hlink>
      <a:srgbClr val="7889FB"/>
    </a:hlink>
    <a:folHlink>
      <a:srgbClr val="9900CC"/>
    </a:folHlink>
  </a:clrScheme>
  <a:fontScheme name="10 September 20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10 September 2009 1">
    <a:dk1>
      <a:srgbClr val="000000"/>
    </a:dk1>
    <a:lt1>
      <a:srgbClr val="FFFFFF"/>
    </a:lt1>
    <a:dk2>
      <a:srgbClr val="000000"/>
    </a:dk2>
    <a:lt2>
      <a:srgbClr val="808080"/>
    </a:lt2>
    <a:accent1>
      <a:srgbClr val="7889FB"/>
    </a:accent1>
    <a:accent2>
      <a:srgbClr val="009999"/>
    </a:accent2>
    <a:accent3>
      <a:srgbClr val="FFFFFF"/>
    </a:accent3>
    <a:accent4>
      <a:srgbClr val="000000"/>
    </a:accent4>
    <a:accent5>
      <a:srgbClr val="BEC4FD"/>
    </a:accent5>
    <a:accent6>
      <a:srgbClr val="008A8A"/>
    </a:accent6>
    <a:hlink>
      <a:srgbClr val="7889FB"/>
    </a:hlink>
    <a:folHlink>
      <a:srgbClr val="9900CC"/>
    </a:folHlink>
  </a:clrScheme>
  <a:fontScheme name="10 September 20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Kant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Kant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10 September 2009 1">
    <a:dk1>
      <a:srgbClr val="000000"/>
    </a:dk1>
    <a:lt1>
      <a:srgbClr val="FFFFFF"/>
    </a:lt1>
    <a:dk2>
      <a:srgbClr val="000000"/>
    </a:dk2>
    <a:lt2>
      <a:srgbClr val="808080"/>
    </a:lt2>
    <a:accent1>
      <a:srgbClr val="7889FB"/>
    </a:accent1>
    <a:accent2>
      <a:srgbClr val="009999"/>
    </a:accent2>
    <a:accent3>
      <a:srgbClr val="FFFFFF"/>
    </a:accent3>
    <a:accent4>
      <a:srgbClr val="000000"/>
    </a:accent4>
    <a:accent5>
      <a:srgbClr val="BEC4FD"/>
    </a:accent5>
    <a:accent6>
      <a:srgbClr val="008A8A"/>
    </a:accent6>
    <a:hlink>
      <a:srgbClr val="7889FB"/>
    </a:hlink>
    <a:folHlink>
      <a:srgbClr val="9900CC"/>
    </a:folHlink>
  </a:clrScheme>
  <a:fontScheme name="10 September 20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IBM StormEye White</Template>
  <TotalTime>36009</TotalTime>
  <Words>3149</Words>
  <Application>Microsoft Office PowerPoint</Application>
  <PresentationFormat>全屏显示(4:3)</PresentationFormat>
  <Paragraphs>754</Paragraphs>
  <Slides>28</Slides>
  <Notes>13</Notes>
  <HiddenSlides>0</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28</vt:i4>
      </vt:variant>
    </vt:vector>
  </HeadingPairs>
  <TitlesOfParts>
    <vt:vector size="31" baseType="lpstr">
      <vt:lpstr>10 September 2009</vt:lpstr>
      <vt:lpstr>Equation</vt:lpstr>
      <vt:lpstr>文档</vt:lpstr>
      <vt:lpstr>PowerPoint 演示文稿</vt:lpstr>
      <vt:lpstr>Outline</vt:lpstr>
      <vt:lpstr>PowerPoint 演示文稿</vt:lpstr>
      <vt:lpstr>PowerPoint 演示文稿</vt:lpstr>
      <vt:lpstr>PowerPoint 演示文稿</vt:lpstr>
      <vt:lpstr>Macro collaborative clustering (MaCC)</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IBM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IBM Presentations: Smart Planet Template</dc:title>
  <dc:creator>krisbiron</dc:creator>
  <cp:lastModifiedBy>Zheng</cp:lastModifiedBy>
  <cp:revision>4532</cp:revision>
  <dcterms:created xsi:type="dcterms:W3CDTF">2009-05-28T20:28:13Z</dcterms:created>
  <dcterms:modified xsi:type="dcterms:W3CDTF">2012-11-04T23:49:43Z</dcterms:modified>
</cp:coreProperties>
</file>