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8"/>
  </p:notesMasterIdLst>
  <p:handoutMasterIdLst>
    <p:handoutMasterId r:id="rId29"/>
  </p:handoutMasterIdLst>
  <p:sldIdLst>
    <p:sldId id="256" r:id="rId2"/>
    <p:sldId id="597" r:id="rId3"/>
    <p:sldId id="649" r:id="rId4"/>
    <p:sldId id="624" r:id="rId5"/>
    <p:sldId id="625" r:id="rId6"/>
    <p:sldId id="626" r:id="rId7"/>
    <p:sldId id="627" r:id="rId8"/>
    <p:sldId id="628" r:id="rId9"/>
    <p:sldId id="655" r:id="rId10"/>
    <p:sldId id="633" r:id="rId11"/>
    <p:sldId id="631" r:id="rId12"/>
    <p:sldId id="650" r:id="rId13"/>
    <p:sldId id="601" r:id="rId14"/>
    <p:sldId id="644" r:id="rId15"/>
    <p:sldId id="645" r:id="rId16"/>
    <p:sldId id="637" r:id="rId17"/>
    <p:sldId id="638" r:id="rId18"/>
    <p:sldId id="643" r:id="rId19"/>
    <p:sldId id="651" r:id="rId20"/>
    <p:sldId id="652" r:id="rId21"/>
    <p:sldId id="653" r:id="rId22"/>
    <p:sldId id="660" r:id="rId23"/>
    <p:sldId id="659" r:id="rId24"/>
    <p:sldId id="657" r:id="rId25"/>
    <p:sldId id="664" r:id="rId26"/>
    <p:sldId id="665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008080"/>
    <a:srgbClr val="006699"/>
    <a:srgbClr val="00FFCC"/>
    <a:srgbClr val="DDDDDD"/>
    <a:srgbClr val="339966"/>
    <a:srgbClr val="A50021"/>
    <a:srgbClr val="A7DC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84" autoAdjust="0"/>
    <p:restoredTop sz="94681" autoAdjust="0"/>
  </p:normalViewPr>
  <p:slideViewPr>
    <p:cSldViewPr>
      <p:cViewPr varScale="1">
        <p:scale>
          <a:sx n="74" d="100"/>
          <a:sy n="74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576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fld id="{59D31CD4-1316-4558-90D4-5B72599AB81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6744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fld id="{1A1F5137-1425-47B3-8880-6C05BBB8346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383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2FE45-8F88-426C-A1A8-AFFFCF212382}" type="slidenum">
              <a:rPr lang="es-ES"/>
              <a:pPr/>
              <a:t>1</a:t>
            </a:fld>
            <a:endParaRPr lang="es-E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C43B1-5D5B-4494-934C-36FA31CC9D46}" type="slidenum">
              <a:rPr lang="es-ES"/>
              <a:pPr/>
              <a:t>2</a:t>
            </a:fld>
            <a:endParaRPr lang="es-ES"/>
          </a:p>
        </p:txBody>
      </p:sp>
      <p:sp>
        <p:nvSpPr>
          <p:cNvPr id="195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1FC12-B170-4320-9B96-A42E300DACE0}" type="slidenum">
              <a:rPr lang="es-ES"/>
              <a:pPr/>
              <a:t>13</a:t>
            </a:fld>
            <a:endParaRPr lang="es-ES"/>
          </a:p>
        </p:txBody>
      </p:sp>
      <p:sp>
        <p:nvSpPr>
          <p:cNvPr id="196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674" name="Picture 2" descr="fondoAnuk"/>
          <p:cNvPicPr>
            <a:picLocks noChangeAspect="1" noChangeArrowheads="1"/>
          </p:cNvPicPr>
          <p:nvPr/>
        </p:nvPicPr>
        <p:blipFill>
          <a:blip r:embed="rId2" cstate="print">
            <a:lum bright="-48000" contrast="-42000"/>
            <a:grayscl/>
          </a:blip>
          <a:srcRect/>
          <a:stretch>
            <a:fillRect/>
          </a:stretch>
        </p:blipFill>
        <p:spPr bwMode="auto">
          <a:xfrm rot="-21600000">
            <a:off x="2124075" y="260350"/>
            <a:ext cx="7019925" cy="3024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94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9486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9486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9486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4008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1BA6913-089F-4693-8CC1-558C65C1D20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948680" name="Line 8"/>
          <p:cNvSpPr>
            <a:spLocks noChangeShapeType="1"/>
          </p:cNvSpPr>
          <p:nvPr/>
        </p:nvSpPr>
        <p:spPr bwMode="auto">
          <a:xfrm>
            <a:off x="1905000" y="1219200"/>
            <a:ext cx="3175" cy="2065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681" name="Oval 9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8682" name="Oval 10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8683" name="Oval 11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C1022-5098-4F38-B5EC-9CA62AABB7D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2AD77-D33D-4427-B5F6-765D60B9C5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CDB94CA-B574-42FF-B0C9-BD4B2B96B9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C0B81-B3DE-4FD6-9643-77F0B8CBDB7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9C220-3338-4A62-9E11-0D9133304C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C9346-A4CF-40DA-96FF-16962FFFDC4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67B2C-31EA-47F6-A166-485C733B47B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D6551-98B1-4E1A-AC5D-06DA22154C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CEE92-8362-43D5-83D2-38CC2D728E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8EA5-0B26-4057-9CF1-A332F28DBA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52DE6-8630-48EC-AA97-0B34CC6EBDC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650" name="Picture 2" descr="fondoAnuk"/>
          <p:cNvPicPr>
            <a:picLocks noChangeAspect="1" noChangeArrowheads="1"/>
          </p:cNvPicPr>
          <p:nvPr/>
        </p:nvPicPr>
        <p:blipFill>
          <a:blip r:embed="rId14" cstate="print">
            <a:lum bright="-48000" contrast="-36000"/>
            <a:grayscl/>
          </a:blip>
          <a:srcRect/>
          <a:stretch>
            <a:fillRect/>
          </a:stretch>
        </p:blipFill>
        <p:spPr bwMode="auto">
          <a:xfrm rot="-21600000">
            <a:off x="1547813" y="188913"/>
            <a:ext cx="7596187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94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94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94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94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pitchFamily="34" charset="0"/>
              </a:defRPr>
            </a:lvl1pPr>
          </a:lstStyle>
          <a:p>
            <a:fld id="{FB98F4DC-A3AC-4DC1-A7CD-CD8C54AB79B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947656" name="Line 8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57" name="Oval 9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7658" name="Oval 10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7659" name="Oval 11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accent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1080D5D-458D-4028-8C35-CFF1B18A5213}" type="slidenum">
              <a:rPr lang="es-ES"/>
              <a:pPr/>
              <a:t>1</a:t>
            </a:fld>
            <a:endParaRPr lang="es-E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476250"/>
            <a:ext cx="7019925" cy="2447925"/>
          </a:xfrm>
        </p:spPr>
        <p:txBody>
          <a:bodyPr/>
          <a:lstStyle/>
          <a:p>
            <a:r>
              <a:rPr lang="es-ES" sz="2800" dirty="0" smtClean="0">
                <a:solidFill>
                  <a:srgbClr val="DDDDDD"/>
                </a:solidFill>
              </a:rPr>
              <a:t>TAC 2011, NIST, </a:t>
            </a:r>
            <a:r>
              <a:rPr lang="es-ES" sz="2800" dirty="0" err="1" smtClean="0">
                <a:solidFill>
                  <a:srgbClr val="DDDDDD"/>
                </a:solidFill>
              </a:rPr>
              <a:t>Gaithersburg</a:t>
            </a:r>
            <a:r>
              <a:rPr lang="es-ES" sz="2000" dirty="0" smtClean="0">
                <a:solidFill>
                  <a:srgbClr val="DDDDDD"/>
                </a:solidFill>
              </a:rPr>
              <a:t/>
            </a:r>
            <a:br>
              <a:rPr lang="es-ES" sz="2000" dirty="0" smtClean="0">
                <a:solidFill>
                  <a:srgbClr val="DDDDDD"/>
                </a:solidFill>
              </a:rPr>
            </a:br>
            <a:r>
              <a:rPr lang="es-ES" sz="2000" dirty="0">
                <a:solidFill>
                  <a:srgbClr val="DDDDDD"/>
                </a:solidFill>
              </a:rPr>
              <a:t/>
            </a:r>
            <a:br>
              <a:rPr lang="es-ES" sz="2000" dirty="0">
                <a:solidFill>
                  <a:srgbClr val="DDDDDD"/>
                </a:solidFill>
              </a:rPr>
            </a:br>
            <a:r>
              <a:rPr lang="es-ES" sz="4000" dirty="0" smtClean="0"/>
              <a:t>QA4MRE, </a:t>
            </a:r>
            <a:r>
              <a:rPr lang="es-ES" sz="4000" dirty="0" err="1" smtClean="0"/>
              <a:t>Question</a:t>
            </a:r>
            <a:r>
              <a:rPr lang="es-ES" sz="4000" dirty="0" smtClean="0"/>
              <a:t> </a:t>
            </a:r>
            <a:r>
              <a:rPr lang="es-ES" sz="4000" dirty="0" err="1"/>
              <a:t>Answering</a:t>
            </a:r>
            <a:r>
              <a:rPr lang="es-ES" sz="4000" dirty="0"/>
              <a:t> </a:t>
            </a:r>
            <a:r>
              <a:rPr lang="es-ES" sz="4000" dirty="0" err="1" smtClean="0"/>
              <a:t>for</a:t>
            </a:r>
            <a:r>
              <a:rPr lang="es-ES" sz="4000" dirty="0" smtClean="0"/>
              <a:t> Machine Reading </a:t>
            </a:r>
            <a:r>
              <a:rPr lang="es-ES" sz="4000" dirty="0" err="1" smtClean="0"/>
              <a:t>Evaluation</a:t>
            </a:r>
            <a:r>
              <a:rPr lang="es-ES" sz="4000" dirty="0" smtClean="0"/>
              <a:t> </a:t>
            </a:r>
            <a:endParaRPr lang="es-ES" sz="4400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043608" y="3501008"/>
            <a:ext cx="3960440" cy="2952328"/>
          </a:xfrm>
        </p:spPr>
        <p:txBody>
          <a:bodyPr/>
          <a:lstStyle/>
          <a:p>
            <a:r>
              <a:rPr lang="es-ES" sz="1600" dirty="0" err="1" smtClean="0"/>
              <a:t>Organization</a:t>
            </a:r>
            <a:endParaRPr lang="es-ES" sz="1600" dirty="0" smtClean="0"/>
          </a:p>
          <a:p>
            <a:pPr marL="457200" lvl="1" indent="0">
              <a:buNone/>
            </a:pPr>
            <a:r>
              <a:rPr lang="es-ES" sz="1400" dirty="0" smtClean="0"/>
              <a:t>Anselmo Peñas </a:t>
            </a:r>
            <a:r>
              <a:rPr lang="es-ES" sz="1400" dirty="0" smtClean="0">
                <a:solidFill>
                  <a:schemeClr val="accent2"/>
                </a:solidFill>
              </a:rPr>
              <a:t>(UNED, </a:t>
            </a:r>
            <a:r>
              <a:rPr lang="es-ES" sz="1400" dirty="0" err="1" smtClean="0">
                <a:solidFill>
                  <a:schemeClr val="accent2"/>
                </a:solidFill>
              </a:rPr>
              <a:t>Spain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  <a:endParaRPr lang="es-ES" sz="1400" dirty="0" smtClean="0"/>
          </a:p>
          <a:p>
            <a:pPr marL="457200" lvl="1" indent="0">
              <a:buNone/>
            </a:pPr>
            <a:r>
              <a:rPr lang="es-ES" sz="1400" dirty="0" err="1" smtClean="0"/>
              <a:t>Eduard</a:t>
            </a:r>
            <a:r>
              <a:rPr lang="es-ES" sz="1400" dirty="0" smtClean="0"/>
              <a:t> </a:t>
            </a:r>
            <a:r>
              <a:rPr lang="es-ES" sz="1400" dirty="0" err="1" smtClean="0"/>
              <a:t>Hovy</a:t>
            </a:r>
            <a:r>
              <a:rPr lang="es-ES" sz="1400" dirty="0" smtClean="0"/>
              <a:t> </a:t>
            </a:r>
            <a:r>
              <a:rPr lang="es-ES" sz="1400" dirty="0" smtClean="0">
                <a:solidFill>
                  <a:schemeClr val="accent2"/>
                </a:solidFill>
              </a:rPr>
              <a:t>(USC-ISI, USA)</a:t>
            </a:r>
          </a:p>
          <a:p>
            <a:pPr marL="457200" lvl="1" indent="0">
              <a:buNone/>
            </a:pPr>
            <a:r>
              <a:rPr lang="es-ES" sz="1400" dirty="0" smtClean="0"/>
              <a:t>Pamela Forner </a:t>
            </a:r>
            <a:r>
              <a:rPr lang="es-ES" sz="1400" dirty="0" smtClean="0">
                <a:solidFill>
                  <a:schemeClr val="accent2"/>
                </a:solidFill>
              </a:rPr>
              <a:t>(CELCT, </a:t>
            </a:r>
            <a:r>
              <a:rPr lang="es-ES" sz="1400" dirty="0" err="1" smtClean="0">
                <a:solidFill>
                  <a:schemeClr val="accent2"/>
                </a:solidFill>
              </a:rPr>
              <a:t>Italy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s-ES" sz="1400" dirty="0" smtClean="0"/>
              <a:t>Álvaro Rodrigo </a:t>
            </a:r>
            <a:r>
              <a:rPr lang="es-ES" sz="1400" dirty="0" smtClean="0">
                <a:solidFill>
                  <a:schemeClr val="accent2"/>
                </a:solidFill>
              </a:rPr>
              <a:t>(UNED, </a:t>
            </a:r>
            <a:r>
              <a:rPr lang="es-ES" sz="1400" dirty="0" err="1" smtClean="0">
                <a:solidFill>
                  <a:schemeClr val="accent2"/>
                </a:solidFill>
              </a:rPr>
              <a:t>Spain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s-ES" sz="1400" dirty="0" smtClean="0"/>
              <a:t>Richard </a:t>
            </a:r>
            <a:r>
              <a:rPr lang="es-ES" sz="1400" dirty="0" err="1" smtClean="0"/>
              <a:t>Sutcliffe</a:t>
            </a:r>
            <a:r>
              <a:rPr lang="es-ES" sz="1400" dirty="0" smtClean="0"/>
              <a:t> </a:t>
            </a:r>
            <a:r>
              <a:rPr lang="es-ES" sz="1400" dirty="0" smtClean="0">
                <a:solidFill>
                  <a:schemeClr val="accent2"/>
                </a:solidFill>
              </a:rPr>
              <a:t>(U. Limerick, </a:t>
            </a:r>
            <a:r>
              <a:rPr lang="es-ES" sz="1400" dirty="0" err="1" smtClean="0">
                <a:solidFill>
                  <a:schemeClr val="accent2"/>
                </a:solidFill>
              </a:rPr>
              <a:t>Ireland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s-ES" sz="1400" dirty="0"/>
              <a:t>Roser Morante </a:t>
            </a:r>
            <a:r>
              <a:rPr lang="es-ES" sz="1400" dirty="0">
                <a:solidFill>
                  <a:schemeClr val="accent2"/>
                </a:solidFill>
              </a:rPr>
              <a:t>(U. </a:t>
            </a:r>
            <a:r>
              <a:rPr lang="en-US" sz="1400" dirty="0">
                <a:solidFill>
                  <a:schemeClr val="accent2"/>
                </a:solidFill>
              </a:rPr>
              <a:t>Antwerp, Belgium)</a:t>
            </a:r>
          </a:p>
          <a:p>
            <a:pPr marL="457200" lvl="1" indent="0">
              <a:buNone/>
            </a:pPr>
            <a:r>
              <a:rPr lang="es-ES" sz="1400" dirty="0"/>
              <a:t>Walter </a:t>
            </a:r>
            <a:r>
              <a:rPr lang="es-ES" sz="1400" dirty="0" err="1"/>
              <a:t>Daelemans</a:t>
            </a:r>
            <a:r>
              <a:rPr lang="es-ES" sz="1400" dirty="0"/>
              <a:t> </a:t>
            </a:r>
            <a:r>
              <a:rPr lang="es-ES" sz="1400" dirty="0">
                <a:solidFill>
                  <a:schemeClr val="accent2"/>
                </a:solidFill>
              </a:rPr>
              <a:t>(U. </a:t>
            </a:r>
            <a:r>
              <a:rPr lang="en-US" sz="1400" dirty="0">
                <a:solidFill>
                  <a:schemeClr val="accent2"/>
                </a:solidFill>
              </a:rPr>
              <a:t>Antwerp, Belgium)</a:t>
            </a:r>
            <a:endParaRPr lang="es-E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s-ES" sz="1400" dirty="0" smtClean="0"/>
              <a:t>Corina </a:t>
            </a:r>
            <a:r>
              <a:rPr lang="es-ES" sz="1400" dirty="0" err="1" smtClean="0"/>
              <a:t>Forascu</a:t>
            </a:r>
            <a:r>
              <a:rPr lang="es-ES" sz="1400" dirty="0" smtClean="0"/>
              <a:t> </a:t>
            </a:r>
            <a:r>
              <a:rPr lang="es-ES" sz="1400" dirty="0" smtClean="0">
                <a:solidFill>
                  <a:schemeClr val="accent2"/>
                </a:solidFill>
              </a:rPr>
              <a:t>(UAIC, Romania)</a:t>
            </a:r>
          </a:p>
          <a:p>
            <a:pPr marL="457200" lvl="1" indent="0">
              <a:buNone/>
            </a:pPr>
            <a:r>
              <a:rPr lang="es-ES" sz="1400" dirty="0" err="1" smtClean="0"/>
              <a:t>Caroline</a:t>
            </a:r>
            <a:r>
              <a:rPr lang="es-ES" sz="1400" dirty="0" smtClean="0"/>
              <a:t> </a:t>
            </a:r>
            <a:r>
              <a:rPr lang="es-ES" sz="1400" dirty="0" err="1" smtClean="0"/>
              <a:t>Sporleder</a:t>
            </a:r>
            <a:r>
              <a:rPr lang="es-ES" sz="1400" dirty="0" smtClean="0"/>
              <a:t> </a:t>
            </a:r>
            <a:r>
              <a:rPr lang="es-ES" sz="1400" dirty="0" smtClean="0">
                <a:solidFill>
                  <a:schemeClr val="accent2"/>
                </a:solidFill>
              </a:rPr>
              <a:t>(U. </a:t>
            </a:r>
            <a:r>
              <a:rPr lang="es-ES" sz="1400" dirty="0" err="1" smtClean="0">
                <a:solidFill>
                  <a:schemeClr val="accent2"/>
                </a:solidFill>
              </a:rPr>
              <a:t>Saarland</a:t>
            </a:r>
            <a:r>
              <a:rPr lang="es-ES" sz="1400" dirty="0" smtClean="0">
                <a:solidFill>
                  <a:schemeClr val="accent2"/>
                </a:solidFill>
              </a:rPr>
              <a:t>, </a:t>
            </a:r>
            <a:r>
              <a:rPr lang="es-ES" sz="1400" dirty="0" err="1" smtClean="0">
                <a:solidFill>
                  <a:schemeClr val="accent2"/>
                </a:solidFill>
              </a:rPr>
              <a:t>G</a:t>
            </a:r>
            <a:r>
              <a:rPr lang="es-ES" sz="1400" dirty="0" err="1" smtClean="0">
                <a:solidFill>
                  <a:schemeClr val="accent2"/>
                </a:solidFill>
              </a:rPr>
              <a:t>ermany</a:t>
            </a:r>
            <a:r>
              <a:rPr lang="es-ES" sz="1400" dirty="0" smtClean="0">
                <a:solidFill>
                  <a:schemeClr val="accent2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sz="1400" dirty="0" err="1" smtClean="0"/>
              <a:t>Yassine</a:t>
            </a:r>
            <a:r>
              <a:rPr lang="en-US" sz="1400" dirty="0" smtClean="0"/>
              <a:t> </a:t>
            </a:r>
            <a:r>
              <a:rPr lang="en-US" sz="1400" dirty="0" err="1" smtClean="0"/>
              <a:t>Benajiba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(Philips, USA)</a:t>
            </a:r>
          </a:p>
          <a:p>
            <a:endParaRPr lang="en-US" sz="2000" dirty="0"/>
          </a:p>
        </p:txBody>
      </p:sp>
      <p:sp>
        <p:nvSpPr>
          <p:cNvPr id="9" name="6 Subtítulo"/>
          <p:cNvSpPr txBox="1">
            <a:spLocks/>
          </p:cNvSpPr>
          <p:nvPr/>
        </p:nvSpPr>
        <p:spPr bwMode="auto">
          <a:xfrm>
            <a:off x="4788024" y="3501008"/>
            <a:ext cx="41764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accent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ES" sz="1600" dirty="0" err="1" smtClean="0"/>
              <a:t>Advisory</a:t>
            </a:r>
            <a:r>
              <a:rPr lang="es-ES" sz="1600" dirty="0" smtClean="0"/>
              <a:t> </a:t>
            </a:r>
            <a:r>
              <a:rPr lang="es-ES" sz="1600" dirty="0" err="1" smtClean="0"/>
              <a:t>Board</a:t>
            </a:r>
            <a:r>
              <a:rPr lang="es-ES" sz="1600" dirty="0" smtClean="0"/>
              <a:t> 2011 (TBC 2012)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400" dirty="0" smtClean="0"/>
              <a:t>Ken </a:t>
            </a:r>
            <a:r>
              <a:rPr lang="en-US" sz="1400" dirty="0"/>
              <a:t>Barker, </a:t>
            </a:r>
            <a:r>
              <a:rPr lang="en-US" sz="1400" dirty="0" smtClean="0">
                <a:solidFill>
                  <a:schemeClr val="accent2"/>
                </a:solidFill>
              </a:rPr>
              <a:t>(U. </a:t>
            </a:r>
            <a:r>
              <a:rPr lang="en-US" sz="1400" dirty="0">
                <a:solidFill>
                  <a:schemeClr val="accent2"/>
                </a:solidFill>
              </a:rPr>
              <a:t>Texas at Austin, </a:t>
            </a:r>
            <a:r>
              <a:rPr lang="en-US" sz="1400" dirty="0" smtClean="0">
                <a:solidFill>
                  <a:schemeClr val="accent2"/>
                </a:solidFill>
              </a:rPr>
              <a:t>USA)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 smtClean="0"/>
              <a:t>Johan </a:t>
            </a:r>
            <a:r>
              <a:rPr lang="en-US" sz="1400" dirty="0" err="1"/>
              <a:t>Bos</a:t>
            </a:r>
            <a:r>
              <a:rPr lang="en-US" sz="1400" dirty="0"/>
              <a:t>,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(</a:t>
            </a:r>
            <a:r>
              <a:rPr lang="en-US" sz="1400" dirty="0" err="1" smtClean="0">
                <a:solidFill>
                  <a:schemeClr val="accent2"/>
                </a:solidFill>
              </a:rPr>
              <a:t>Rijksuniv</a:t>
            </a:r>
            <a:r>
              <a:rPr lang="en-US" sz="1400" dirty="0" smtClean="0">
                <a:solidFill>
                  <a:schemeClr val="accent2"/>
                </a:solidFill>
              </a:rPr>
              <a:t>. </a:t>
            </a:r>
            <a:r>
              <a:rPr lang="en-US" sz="1400" dirty="0">
                <a:solidFill>
                  <a:schemeClr val="accent2"/>
                </a:solidFill>
              </a:rPr>
              <a:t>Groningen, </a:t>
            </a:r>
            <a:r>
              <a:rPr lang="en-US" sz="1400" dirty="0" smtClean="0">
                <a:solidFill>
                  <a:schemeClr val="accent2"/>
                </a:solidFill>
              </a:rPr>
              <a:t>Netherlands)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/>
              <a:t>Peter Clark, </a:t>
            </a:r>
            <a:r>
              <a:rPr lang="en-US" sz="1400" dirty="0" smtClean="0">
                <a:solidFill>
                  <a:schemeClr val="accent2"/>
                </a:solidFill>
              </a:rPr>
              <a:t>(Vulcan </a:t>
            </a:r>
            <a:r>
              <a:rPr lang="en-US" sz="1400" dirty="0">
                <a:solidFill>
                  <a:schemeClr val="accent2"/>
                </a:solidFill>
              </a:rPr>
              <a:t>Inc., </a:t>
            </a:r>
            <a:r>
              <a:rPr lang="en-US" sz="1400" dirty="0" smtClean="0">
                <a:solidFill>
                  <a:schemeClr val="accent2"/>
                </a:solidFill>
              </a:rPr>
              <a:t>USA)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 err="1"/>
              <a:t>Ido</a:t>
            </a:r>
            <a:r>
              <a:rPr lang="en-US" sz="1400" dirty="0"/>
              <a:t> Dagan, </a:t>
            </a:r>
            <a:r>
              <a:rPr lang="en-US" sz="1400" dirty="0" smtClean="0">
                <a:solidFill>
                  <a:schemeClr val="accent2"/>
                </a:solidFill>
              </a:rPr>
              <a:t>(U. Bar-</a:t>
            </a:r>
            <a:r>
              <a:rPr lang="en-US" sz="1400" dirty="0" err="1" smtClean="0">
                <a:solidFill>
                  <a:schemeClr val="accent2"/>
                </a:solidFill>
              </a:rPr>
              <a:t>Ilan</a:t>
            </a:r>
            <a:r>
              <a:rPr lang="en-US" sz="1400" dirty="0" smtClean="0">
                <a:solidFill>
                  <a:schemeClr val="accent2"/>
                </a:solidFill>
              </a:rPr>
              <a:t>, Israel)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/>
              <a:t>Bernardo </a:t>
            </a:r>
            <a:r>
              <a:rPr lang="en-US" sz="1400" dirty="0" err="1"/>
              <a:t>Magnini</a:t>
            </a:r>
            <a:r>
              <a:rPr lang="en-US" sz="1400" dirty="0"/>
              <a:t>, 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2"/>
                </a:solidFill>
              </a:rPr>
              <a:t>FBK, Italy)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/>
              <a:t>Dan Moldovan, </a:t>
            </a:r>
            <a:r>
              <a:rPr lang="en-US" sz="1400" dirty="0" smtClean="0">
                <a:solidFill>
                  <a:schemeClr val="accent2"/>
                </a:solidFill>
              </a:rPr>
              <a:t>(U. Texas </a:t>
            </a:r>
            <a:r>
              <a:rPr lang="en-US" sz="1400" dirty="0">
                <a:solidFill>
                  <a:schemeClr val="accent2"/>
                </a:solidFill>
              </a:rPr>
              <a:t>at Dallas, </a:t>
            </a:r>
            <a:r>
              <a:rPr lang="en-US" sz="1400" dirty="0" smtClean="0">
                <a:solidFill>
                  <a:schemeClr val="accent2"/>
                </a:solidFill>
              </a:rPr>
              <a:t>USA) 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 err="1"/>
              <a:t>Emanuele</a:t>
            </a:r>
            <a:r>
              <a:rPr lang="en-US" sz="1400" dirty="0"/>
              <a:t> </a:t>
            </a:r>
            <a:r>
              <a:rPr lang="en-US" sz="1400" dirty="0" err="1"/>
              <a:t>Pianta</a:t>
            </a:r>
            <a:r>
              <a:rPr lang="en-US" sz="1400" dirty="0"/>
              <a:t>, </a:t>
            </a:r>
            <a:r>
              <a:rPr lang="en-US" sz="1400" dirty="0" smtClean="0">
                <a:solidFill>
                  <a:schemeClr val="accent2"/>
                </a:solidFill>
              </a:rPr>
              <a:t>(FBK and </a:t>
            </a:r>
            <a:r>
              <a:rPr lang="en-US" sz="1400" dirty="0">
                <a:solidFill>
                  <a:schemeClr val="accent2"/>
                </a:solidFill>
              </a:rPr>
              <a:t>CELCT, </a:t>
            </a:r>
            <a:r>
              <a:rPr lang="en-US" sz="1400" dirty="0" smtClean="0">
                <a:solidFill>
                  <a:schemeClr val="accent2"/>
                </a:solidFill>
              </a:rPr>
              <a:t>Italy)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/>
              <a:t>John </a:t>
            </a:r>
            <a:r>
              <a:rPr lang="en-US" sz="1400" dirty="0" err="1"/>
              <a:t>Prager</a:t>
            </a:r>
            <a:r>
              <a:rPr lang="en-US" sz="1400" dirty="0"/>
              <a:t>, </a:t>
            </a:r>
            <a:r>
              <a:rPr lang="en-US" sz="1400" dirty="0" smtClean="0">
                <a:solidFill>
                  <a:schemeClr val="accent2"/>
                </a:solidFill>
              </a:rPr>
              <a:t>(IBM</a:t>
            </a:r>
            <a:r>
              <a:rPr lang="en-US" sz="1400" dirty="0">
                <a:solidFill>
                  <a:schemeClr val="accent2"/>
                </a:solidFill>
              </a:rPr>
              <a:t>, </a:t>
            </a:r>
            <a:r>
              <a:rPr lang="en-US" sz="1400" dirty="0" smtClean="0">
                <a:solidFill>
                  <a:schemeClr val="accent2"/>
                </a:solidFill>
              </a:rPr>
              <a:t>USA)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/>
              <a:t>Dan </a:t>
            </a:r>
            <a:r>
              <a:rPr lang="en-US" sz="1400" dirty="0" err="1"/>
              <a:t>Tufis</a:t>
            </a:r>
            <a:r>
              <a:rPr lang="en-US" sz="1400" dirty="0"/>
              <a:t>, </a:t>
            </a:r>
            <a:r>
              <a:rPr lang="en-US" sz="1400" dirty="0" smtClean="0">
                <a:solidFill>
                  <a:schemeClr val="accent2"/>
                </a:solidFill>
              </a:rPr>
              <a:t>(RACAI</a:t>
            </a:r>
            <a:r>
              <a:rPr lang="en-US" sz="1400" dirty="0">
                <a:solidFill>
                  <a:schemeClr val="accent2"/>
                </a:solidFill>
              </a:rPr>
              <a:t>, </a:t>
            </a:r>
            <a:r>
              <a:rPr lang="en-US" sz="1400" dirty="0" smtClean="0">
                <a:solidFill>
                  <a:schemeClr val="accent2"/>
                </a:solidFill>
              </a:rPr>
              <a:t>Romania)</a:t>
            </a:r>
            <a:endParaRPr lang="en-US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400" dirty="0" err="1"/>
              <a:t>Hoa</a:t>
            </a:r>
            <a:r>
              <a:rPr lang="en-US" sz="1400" dirty="0"/>
              <a:t> </a:t>
            </a:r>
            <a:r>
              <a:rPr lang="en-US" sz="1400" dirty="0" err="1"/>
              <a:t>Trang</a:t>
            </a:r>
            <a:r>
              <a:rPr lang="en-US" sz="1400" dirty="0"/>
              <a:t> Dang, </a:t>
            </a:r>
            <a:r>
              <a:rPr lang="en-US" sz="1400" dirty="0" smtClean="0">
                <a:solidFill>
                  <a:schemeClr val="accent2"/>
                </a:solidFill>
              </a:rPr>
              <a:t>(NIST</a:t>
            </a:r>
            <a:r>
              <a:rPr lang="en-US" sz="1400" dirty="0">
                <a:solidFill>
                  <a:schemeClr val="accent2"/>
                </a:solidFill>
              </a:rPr>
              <a:t>, </a:t>
            </a:r>
            <a:r>
              <a:rPr lang="en-US" sz="1400" dirty="0" smtClean="0">
                <a:solidFill>
                  <a:schemeClr val="accent2"/>
                </a:solidFill>
              </a:rPr>
              <a:t>USA)</a:t>
            </a:r>
            <a:endParaRPr lang="es-ES" sz="1400" dirty="0">
              <a:solidFill>
                <a:schemeClr val="accent2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ResPubliQA</a:t>
            </a:r>
            <a:r>
              <a:rPr lang="en-US" dirty="0" smtClean="0"/>
              <a:t> 2009 - 2010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05718" cy="4114800"/>
          </a:xfrm>
        </p:spPr>
        <p:txBody>
          <a:bodyPr/>
          <a:lstStyle/>
          <a:p>
            <a:pPr lvl="2"/>
            <a:endParaRPr lang="en-US" sz="1800" dirty="0" smtClean="0"/>
          </a:p>
          <a:p>
            <a:pPr eaLnBrk="1" hangingPunct="1">
              <a:buNone/>
            </a:pPr>
            <a:r>
              <a:rPr lang="es-ES" sz="2400" dirty="0" smtClean="0"/>
              <a:t>Transfer AVE </a:t>
            </a:r>
            <a:r>
              <a:rPr lang="es-ES" sz="2400" dirty="0" err="1" smtClean="0"/>
              <a:t>results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QA </a:t>
            </a:r>
            <a:r>
              <a:rPr lang="es-ES" sz="2400" dirty="0" err="1" smtClean="0"/>
              <a:t>main</a:t>
            </a:r>
            <a:r>
              <a:rPr lang="es-ES" sz="2400" dirty="0" smtClean="0"/>
              <a:t> </a:t>
            </a:r>
            <a:r>
              <a:rPr lang="es-ES" sz="2400" dirty="0" err="1" smtClean="0"/>
              <a:t>task</a:t>
            </a:r>
            <a:r>
              <a:rPr lang="es-ES" sz="2400" dirty="0" smtClean="0"/>
              <a:t> 2009 and 2010</a:t>
            </a:r>
          </a:p>
          <a:p>
            <a:pPr lvl="1">
              <a:buNone/>
            </a:pPr>
            <a:r>
              <a:rPr lang="en-US" sz="2400" dirty="0" smtClean="0"/>
              <a:t>Promote QA systems with better answer validation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QA evaluation setting assuming that</a:t>
            </a:r>
          </a:p>
          <a:p>
            <a:pPr lvl="1">
              <a:buNone/>
            </a:pPr>
            <a:r>
              <a:rPr lang="en-US" sz="2400" dirty="0" smtClean="0"/>
              <a:t>To leave a question unanswered has more value than to give a wrong </a:t>
            </a:r>
            <a:r>
              <a:rPr lang="en-US" sz="2400" dirty="0" smtClean="0"/>
              <a:t>answer</a:t>
            </a: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 measure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Peñas</a:t>
            </a:r>
            <a:r>
              <a:rPr lang="en-US" sz="2000" dirty="0" smtClean="0"/>
              <a:t> and Rodrigo, ACL 2011)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4627563"/>
            <a:ext cx="7010400" cy="2230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n: Number of questions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err="1" smtClean="0"/>
              <a:t>n</a:t>
            </a:r>
            <a:r>
              <a:rPr lang="en-US" sz="2600" baseline="-25000" dirty="0" err="1" smtClean="0"/>
              <a:t>R</a:t>
            </a:r>
            <a:r>
              <a:rPr lang="en-US" sz="2600" dirty="0" smtClean="0"/>
              <a:t>: Number of correctly answered questions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err="1" smtClean="0"/>
              <a:t>n</a:t>
            </a:r>
            <a:r>
              <a:rPr lang="en-US" sz="2600" baseline="-25000" dirty="0" err="1" smtClean="0"/>
              <a:t>U</a:t>
            </a:r>
            <a:r>
              <a:rPr lang="en-US" sz="2600" dirty="0" smtClean="0"/>
              <a:t>: Number of unanswered questions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347864" y="3403427"/>
          <a:ext cx="3641725" cy="1009650"/>
        </p:xfrm>
        <a:graphic>
          <a:graphicData uri="http://schemas.openxmlformats.org/presentationml/2006/ole">
            <p:oleObj spid="_x0000_s2030603" name="Ecuación" r:id="rId3" imgW="1409088" imgH="393529" progId="Equation.3">
              <p:embed/>
            </p:oleObj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1844824"/>
            <a:ext cx="70104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Reward systems that 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maintain accuracy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reduce the number of incorrect answers by 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leaving some questions unanswered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s-ES" sz="3200" dirty="0" err="1" smtClean="0"/>
              <a:t>Conclusions</a:t>
            </a:r>
            <a:r>
              <a:rPr lang="es-ES" sz="3200" dirty="0" smtClean="0"/>
              <a:t> of </a:t>
            </a:r>
            <a:r>
              <a:rPr lang="es-ES" sz="3200" dirty="0" err="1" smtClean="0"/>
              <a:t>ResPubliQA</a:t>
            </a:r>
            <a:r>
              <a:rPr lang="es-ES" sz="3200" dirty="0" smtClean="0"/>
              <a:t> 2009 – 2010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2204864"/>
            <a:ext cx="7620000" cy="3814936"/>
          </a:xfrm>
        </p:spPr>
        <p:txBody>
          <a:bodyPr/>
          <a:lstStyle/>
          <a:p>
            <a:r>
              <a:rPr lang="es-ES" sz="2800" dirty="0" err="1" smtClean="0"/>
              <a:t>This</a:t>
            </a:r>
            <a:r>
              <a:rPr lang="es-ES" sz="2800" dirty="0" smtClean="0"/>
              <a:t> </a:t>
            </a:r>
            <a:r>
              <a:rPr lang="es-ES" sz="2800" dirty="0" err="1" smtClean="0"/>
              <a:t>was</a:t>
            </a:r>
            <a:r>
              <a:rPr lang="es-ES" sz="2800" dirty="0" smtClean="0"/>
              <a:t> </a:t>
            </a:r>
            <a:r>
              <a:rPr lang="es-ES" sz="2800" dirty="0" err="1" smtClean="0"/>
              <a:t>not</a:t>
            </a:r>
            <a:r>
              <a:rPr lang="es-ES" sz="2800" dirty="0" smtClean="0"/>
              <a:t> </a:t>
            </a:r>
            <a:r>
              <a:rPr lang="es-ES" sz="2800" dirty="0" err="1" smtClean="0"/>
              <a:t>enough</a:t>
            </a:r>
            <a:endParaRPr lang="es-ES" sz="2800" dirty="0" smtClean="0"/>
          </a:p>
          <a:p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expected</a:t>
            </a:r>
            <a:r>
              <a:rPr lang="es-ES" sz="2800" dirty="0" smtClean="0"/>
              <a:t> a </a:t>
            </a:r>
            <a:r>
              <a:rPr lang="es-ES" sz="2800" dirty="0" err="1" smtClean="0"/>
              <a:t>bigger</a:t>
            </a:r>
            <a:r>
              <a:rPr lang="es-ES" sz="2800" dirty="0" smtClean="0"/>
              <a:t> </a:t>
            </a:r>
            <a:r>
              <a:rPr lang="es-ES" sz="2800" dirty="0" err="1" smtClean="0"/>
              <a:t>change</a:t>
            </a:r>
            <a:r>
              <a:rPr lang="es-ES" sz="2800" dirty="0" smtClean="0"/>
              <a:t> in </a:t>
            </a:r>
            <a:r>
              <a:rPr lang="es-ES" sz="2800" dirty="0" err="1" smtClean="0"/>
              <a:t>systems</a:t>
            </a:r>
            <a:r>
              <a:rPr lang="es-ES" sz="2800" dirty="0" smtClean="0"/>
              <a:t> </a:t>
            </a:r>
            <a:r>
              <a:rPr lang="es-ES" sz="2800" dirty="0" err="1" smtClean="0"/>
              <a:t>architecture</a:t>
            </a:r>
            <a:endParaRPr lang="es-ES" sz="2800" dirty="0" smtClean="0"/>
          </a:p>
          <a:p>
            <a:r>
              <a:rPr lang="es-ES" sz="2800" dirty="0" err="1" smtClean="0"/>
              <a:t>Validation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still</a:t>
            </a:r>
            <a:r>
              <a:rPr lang="es-ES" sz="2800" dirty="0" smtClean="0"/>
              <a:t>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pipeline</a:t>
            </a:r>
          </a:p>
          <a:p>
            <a:pPr lvl="1"/>
            <a:r>
              <a:rPr lang="es-ES" sz="2400" dirty="0" smtClean="0"/>
              <a:t>IR -&gt; QA</a:t>
            </a:r>
          </a:p>
          <a:p>
            <a:r>
              <a:rPr lang="es-ES" sz="2800" dirty="0" smtClean="0"/>
              <a:t>No </a:t>
            </a:r>
            <a:r>
              <a:rPr lang="es-ES" sz="2800" dirty="0" err="1" smtClean="0"/>
              <a:t>qualitative</a:t>
            </a:r>
            <a:r>
              <a:rPr lang="es-ES" sz="2800" dirty="0" smtClean="0"/>
              <a:t> </a:t>
            </a:r>
            <a:r>
              <a:rPr lang="es-ES" sz="2800" dirty="0" err="1" smtClean="0"/>
              <a:t>improvement</a:t>
            </a:r>
            <a:r>
              <a:rPr lang="es-ES" sz="2800" dirty="0" smtClean="0"/>
              <a:t> in performance</a:t>
            </a:r>
          </a:p>
          <a:p>
            <a:r>
              <a:rPr lang="es-ES" sz="2800" dirty="0" err="1" smtClean="0"/>
              <a:t>Need</a:t>
            </a:r>
            <a:r>
              <a:rPr lang="es-ES" sz="2800" dirty="0" smtClean="0"/>
              <a:t> of </a:t>
            </a:r>
            <a:r>
              <a:rPr lang="es-ES" sz="2800" dirty="0" err="1" smtClean="0"/>
              <a:t>space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develop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technology</a:t>
            </a:r>
            <a:endParaRPr lang="en-U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F79E-708C-463B-B2D2-F7B47BD32ECD}" type="slidenum">
              <a:rPr lang="es-ES"/>
              <a:pPr/>
              <a:t>13</a:t>
            </a:fld>
            <a:endParaRPr lang="es-ES"/>
          </a:p>
        </p:txBody>
      </p:sp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</a:t>
            </a:r>
            <a:r>
              <a:rPr lang="en-US" dirty="0"/>
              <a:t>campaign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838" y="1916832"/>
            <a:ext cx="7777162" cy="468052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smtClean="0"/>
              <a:t>Promote a bigger change in QA systems architecture</a:t>
            </a:r>
          </a:p>
          <a:p>
            <a:pPr>
              <a:buFont typeface="Wingdings" pitchFamily="2" charset="2"/>
              <a:buNone/>
            </a:pPr>
            <a:endParaRPr lang="en-US" sz="2800" b="1" dirty="0" smtClean="0"/>
          </a:p>
          <a:p>
            <a:pPr>
              <a:buFont typeface="Wingdings" pitchFamily="2" charset="2"/>
              <a:buNone/>
            </a:pPr>
            <a:r>
              <a:rPr lang="en-US" sz="2800" b="1" dirty="0" smtClean="0"/>
              <a:t>QA4MRE</a:t>
            </a:r>
            <a:r>
              <a:rPr lang="en-US" sz="2800" dirty="0" smtClean="0"/>
              <a:t>: Question Answering for Machine Reading Evaluation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s-ES" sz="2800" dirty="0" smtClean="0"/>
          </a:p>
          <a:p>
            <a:r>
              <a:rPr lang="en-US" sz="2600" dirty="0" smtClean="0"/>
              <a:t>Measure progress in two reading abilities</a:t>
            </a:r>
          </a:p>
          <a:p>
            <a:pPr lvl="1"/>
            <a:r>
              <a:rPr lang="en-US" b="1" dirty="0" smtClean="0"/>
              <a:t>Answer questions </a:t>
            </a:r>
            <a:r>
              <a:rPr lang="en-US" dirty="0" smtClean="0"/>
              <a:t>about a single text</a:t>
            </a:r>
          </a:p>
          <a:p>
            <a:pPr lvl="1"/>
            <a:r>
              <a:rPr lang="en-US" b="1" dirty="0" smtClean="0"/>
              <a:t>Capture knowledge </a:t>
            </a:r>
            <a:r>
              <a:rPr lang="en-US" dirty="0" smtClean="0"/>
              <a:t>from text collections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test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132856"/>
            <a:ext cx="4104456" cy="41365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Text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Coal </a:t>
            </a:r>
            <a:r>
              <a:rPr lang="en-US" dirty="0"/>
              <a:t>seam gas drilling in Australia's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smtClean="0"/>
              <a:t>Basin has </a:t>
            </a:r>
            <a:r>
              <a:rPr lang="en-US" dirty="0"/>
              <a:t>been halted by </a:t>
            </a:r>
            <a:r>
              <a:rPr lang="en-US" dirty="0" smtClean="0"/>
              <a:t>flooding.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Australia's </a:t>
            </a:r>
            <a:r>
              <a:rPr lang="en-US" b="1" u="sng" dirty="0" err="1">
                <a:solidFill>
                  <a:schemeClr val="accent2"/>
                </a:solidFill>
              </a:rPr>
              <a:t>Easternwell</a:t>
            </a:r>
            <a:r>
              <a:rPr lang="en-US" dirty="0"/>
              <a:t>, being acquired by </a:t>
            </a:r>
            <a:r>
              <a:rPr lang="en-US" dirty="0" err="1"/>
              <a:t>Transfield</a:t>
            </a:r>
            <a:r>
              <a:rPr lang="en-US" dirty="0"/>
              <a:t> </a:t>
            </a:r>
            <a:r>
              <a:rPr lang="en-US" dirty="0" smtClean="0"/>
              <a:t>Services, </a:t>
            </a:r>
            <a:r>
              <a:rPr lang="en-US" dirty="0"/>
              <a:t>has </a:t>
            </a:r>
            <a:r>
              <a:rPr lang="en-US" dirty="0" smtClean="0"/>
              <a:t>ceased </a:t>
            </a:r>
            <a:r>
              <a:rPr lang="en-US" dirty="0"/>
              <a:t>drilling because of </a:t>
            </a:r>
            <a:r>
              <a:rPr lang="en-US" dirty="0" smtClean="0"/>
              <a:t>the flooding.</a:t>
            </a:r>
          </a:p>
          <a:p>
            <a:endParaRPr lang="en-US" dirty="0"/>
          </a:p>
          <a:p>
            <a:pPr>
              <a:buNone/>
            </a:pPr>
            <a:r>
              <a:rPr lang="en-US" b="1" u="sng" dirty="0" smtClean="0">
                <a:solidFill>
                  <a:schemeClr val="accent2"/>
                </a:solidFill>
              </a:rPr>
              <a:t>The </a:t>
            </a:r>
            <a:r>
              <a:rPr lang="en-US" b="1" u="sng" dirty="0">
                <a:solidFill>
                  <a:schemeClr val="accent2"/>
                </a:solidFill>
              </a:rPr>
              <a:t>company </a:t>
            </a:r>
            <a:r>
              <a:rPr lang="en-US" dirty="0"/>
              <a:t>is </a:t>
            </a:r>
            <a:r>
              <a:rPr lang="en-US" b="1" u="sng" dirty="0"/>
              <a:t>drilling</a:t>
            </a:r>
            <a:r>
              <a:rPr lang="en-US" dirty="0"/>
              <a:t> coal seam gas wells </a:t>
            </a:r>
            <a:r>
              <a:rPr lang="en-US" b="1" u="sng" dirty="0"/>
              <a:t>for</a:t>
            </a:r>
            <a:r>
              <a:rPr lang="en-US" dirty="0"/>
              <a:t> Australia's </a:t>
            </a:r>
            <a:r>
              <a:rPr lang="en-US" b="1" u="sng" dirty="0"/>
              <a:t>Santos </a:t>
            </a:r>
            <a:r>
              <a:rPr lang="en-US" b="1" u="sng" dirty="0" smtClean="0"/>
              <a:t>Ltd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Santos said the impact was minimal.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9504" y="2132856"/>
            <a:ext cx="4464496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Multiple choice test</a:t>
            </a:r>
          </a:p>
          <a:p>
            <a:pPr>
              <a:buNone/>
            </a:pPr>
            <a:r>
              <a:rPr lang="en-US" dirty="0" smtClean="0"/>
              <a:t>According to the text…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What </a:t>
            </a:r>
            <a:r>
              <a:rPr lang="en-US" b="1" dirty="0"/>
              <a:t>company owns wells in </a:t>
            </a:r>
            <a:r>
              <a:rPr lang="en-US" b="1" dirty="0" err="1"/>
              <a:t>Surat</a:t>
            </a:r>
            <a:r>
              <a:rPr lang="en-US" b="1" dirty="0"/>
              <a:t> Basin</a:t>
            </a:r>
            <a:r>
              <a:rPr lang="en-US" b="1" dirty="0" smtClean="0"/>
              <a:t>?</a:t>
            </a:r>
          </a:p>
          <a:p>
            <a:pPr marL="342900" indent="-342900">
              <a:buAutoNum type="alphaLcParenR"/>
            </a:pPr>
            <a:r>
              <a:rPr lang="en-US" dirty="0" smtClean="0"/>
              <a:t>Australia</a:t>
            </a:r>
          </a:p>
          <a:p>
            <a:pPr marL="342900" indent="-342900">
              <a:buAutoNum type="alphaLcParenR"/>
            </a:pPr>
            <a:r>
              <a:rPr lang="en-US" dirty="0" smtClean="0"/>
              <a:t>Coal seam gas wells</a:t>
            </a:r>
          </a:p>
          <a:p>
            <a:pPr marL="342900" indent="-342900">
              <a:buAutoNum type="alphaLcParenR"/>
            </a:pPr>
            <a:r>
              <a:rPr lang="en-US" dirty="0" err="1" smtClean="0"/>
              <a:t>Easternwell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err="1" smtClean="0"/>
              <a:t>Transfield</a:t>
            </a:r>
            <a:r>
              <a:rPr lang="en-US" dirty="0" smtClean="0"/>
              <a:t> Services</a:t>
            </a:r>
          </a:p>
          <a:p>
            <a:pPr marL="342900" indent="-342900">
              <a:buAutoNum type="alphaLcParenR"/>
            </a:pPr>
            <a:r>
              <a:rPr lang="en-US" b="1" u="sng" dirty="0" smtClean="0"/>
              <a:t>Santos Ltd.</a:t>
            </a:r>
          </a:p>
          <a:p>
            <a:pPr marL="342900" indent="-342900">
              <a:buAutoNum type="alphaLcParenR"/>
            </a:pPr>
            <a:r>
              <a:rPr lang="en-US" dirty="0" err="1"/>
              <a:t>Ausam</a:t>
            </a:r>
            <a:r>
              <a:rPr lang="en-US" dirty="0"/>
              <a:t> Energy Corporation 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Queensland</a:t>
            </a:r>
          </a:p>
          <a:p>
            <a:pPr marL="342900" indent="-342900">
              <a:buAutoNum type="alphaLcParenR"/>
            </a:pPr>
            <a:r>
              <a:rPr lang="en-US" dirty="0" smtClean="0"/>
              <a:t>Chinchilla</a:t>
            </a:r>
          </a:p>
        </p:txBody>
      </p:sp>
    </p:spTree>
    <p:extLst>
      <p:ext uri="{BB962C8B-B14F-4D97-AF65-F5344CB8AC3E}">
        <p14:creationId xmlns:p14="http://schemas.microsoft.com/office/powerpoint/2010/main" xmlns="" val="2938103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gaps</a:t>
            </a:r>
            <a:endParaRPr lang="en-US" dirty="0"/>
          </a:p>
        </p:txBody>
      </p:sp>
      <p:sp>
        <p:nvSpPr>
          <p:cNvPr id="55" name="54 Rectángulo"/>
          <p:cNvSpPr/>
          <p:nvPr/>
        </p:nvSpPr>
        <p:spPr>
          <a:xfrm>
            <a:off x="539552" y="4797152"/>
            <a:ext cx="828092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None/>
            </a:pPr>
            <a:r>
              <a:rPr lang="en-US" sz="2400" dirty="0" smtClean="0"/>
              <a:t>Texts always omit information</a:t>
            </a:r>
          </a:p>
          <a:p>
            <a:pPr marL="342900" indent="-342900">
              <a:buNone/>
            </a:pPr>
            <a:r>
              <a:rPr lang="en-US" sz="2400" dirty="0" smtClean="0"/>
              <a:t>We need to fill the gaps</a:t>
            </a:r>
          </a:p>
          <a:p>
            <a:pPr marL="342900" indent="-342900">
              <a:buNone/>
            </a:pPr>
            <a:r>
              <a:rPr lang="en-US" sz="2400" dirty="0" smtClean="0"/>
              <a:t>Acquire </a:t>
            </a:r>
            <a:r>
              <a:rPr lang="en-US" sz="2400" i="1" dirty="0" smtClean="0"/>
              <a:t>background knowledge </a:t>
            </a:r>
            <a:r>
              <a:rPr lang="en-US" sz="2400" dirty="0" smtClean="0"/>
              <a:t>from the </a:t>
            </a:r>
            <a:r>
              <a:rPr lang="en-US" sz="2400" b="1" dirty="0" smtClean="0"/>
              <a:t>reference collection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027172" y="2012884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467331" y="3587901"/>
            <a:ext cx="16671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Company B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828800" y="3587901"/>
            <a:ext cx="11273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Well C</a:t>
            </a:r>
            <a:endParaRPr lang="en-US" dirty="0"/>
          </a:p>
        </p:txBody>
      </p:sp>
      <p:cxnSp>
        <p:nvCxnSpPr>
          <p:cNvPr id="24" name="23 Conector recto de flecha"/>
          <p:cNvCxnSpPr>
            <a:stCxn id="21" idx="2"/>
            <a:endCxn id="23" idx="0"/>
          </p:cNvCxnSpPr>
          <p:nvPr/>
        </p:nvCxnSpPr>
        <p:spPr bwMode="auto">
          <a:xfrm flipH="1">
            <a:off x="2392472" y="2382216"/>
            <a:ext cx="1354780" cy="12056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24 Conector recto de flecha"/>
          <p:cNvCxnSpPr>
            <a:stCxn id="22" idx="1"/>
            <a:endCxn id="23" idx="3"/>
          </p:cNvCxnSpPr>
          <p:nvPr/>
        </p:nvCxnSpPr>
        <p:spPr bwMode="auto">
          <a:xfrm flipH="1">
            <a:off x="2956144" y="3772567"/>
            <a:ext cx="1511187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6" name="25 Conector recto de flecha"/>
          <p:cNvCxnSpPr>
            <a:stCxn id="21" idx="2"/>
            <a:endCxn id="22" idx="0"/>
          </p:cNvCxnSpPr>
          <p:nvPr/>
        </p:nvCxnSpPr>
        <p:spPr bwMode="auto">
          <a:xfrm>
            <a:off x="3747252" y="2382216"/>
            <a:ext cx="1553649" cy="12056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26 CuadroTexto"/>
          <p:cNvSpPr txBox="1"/>
          <p:nvPr/>
        </p:nvSpPr>
        <p:spPr>
          <a:xfrm>
            <a:off x="4251308" y="266376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007599" y="3885092"/>
            <a:ext cx="1440160" cy="37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own | P=0.8</a:t>
            </a:r>
            <a:endParaRPr lang="en-US" dirty="0"/>
          </a:p>
        </p:txBody>
      </p:sp>
      <p:sp>
        <p:nvSpPr>
          <p:cNvPr id="29" name="28 Elipse"/>
          <p:cNvSpPr/>
          <p:nvPr/>
        </p:nvSpPr>
        <p:spPr bwMode="auto">
          <a:xfrm>
            <a:off x="2806212" y="3381036"/>
            <a:ext cx="1913148" cy="100811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875724" y="294771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Queensland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875724" y="197553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6876256" y="385876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/>
              <a:t>Surat</a:t>
            </a:r>
            <a:r>
              <a:rPr lang="en-US" dirty="0" smtClean="0"/>
              <a:t> Basin</a:t>
            </a:r>
            <a:endParaRPr lang="en-US" dirty="0"/>
          </a:p>
        </p:txBody>
      </p:sp>
      <p:cxnSp>
        <p:nvCxnSpPr>
          <p:cNvPr id="33" name="32 Conector recto de flecha"/>
          <p:cNvCxnSpPr>
            <a:stCxn id="30" idx="0"/>
            <a:endCxn id="31" idx="2"/>
          </p:cNvCxnSpPr>
          <p:nvPr/>
        </p:nvCxnSpPr>
        <p:spPr bwMode="auto">
          <a:xfrm flipV="1">
            <a:off x="7595804" y="2344868"/>
            <a:ext cx="0" cy="60284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33 Conector recto de flecha"/>
          <p:cNvCxnSpPr>
            <a:stCxn id="32" idx="0"/>
            <a:endCxn id="30" idx="2"/>
          </p:cNvCxnSpPr>
          <p:nvPr/>
        </p:nvCxnSpPr>
        <p:spPr bwMode="auto">
          <a:xfrm flipH="1" flipV="1">
            <a:off x="7595804" y="3317042"/>
            <a:ext cx="532" cy="54171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34 CuadroTexto"/>
          <p:cNvSpPr txBox="1"/>
          <p:nvPr/>
        </p:nvSpPr>
        <p:spPr>
          <a:xfrm>
            <a:off x="6084168" y="246162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/>
              <a:t>i</a:t>
            </a:r>
            <a:r>
              <a:rPr lang="en-US" dirty="0" smtClean="0"/>
              <a:t>s part of</a:t>
            </a:r>
            <a:endParaRPr lang="en-U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6107626" y="340323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/>
              <a:t>i</a:t>
            </a:r>
            <a:r>
              <a:rPr lang="en-US" dirty="0" smtClean="0"/>
              <a:t>s part of</a:t>
            </a:r>
            <a:endParaRPr lang="en-U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04800" y="3591699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Company A</a:t>
            </a:r>
            <a:endParaRPr lang="en-US" dirty="0"/>
          </a:p>
        </p:txBody>
      </p:sp>
      <p:cxnSp>
        <p:nvCxnSpPr>
          <p:cNvPr id="39" name="38 Conector recto de flecha"/>
          <p:cNvCxnSpPr>
            <a:stCxn id="21" idx="2"/>
            <a:endCxn id="38" idx="0"/>
          </p:cNvCxnSpPr>
          <p:nvPr/>
        </p:nvCxnSpPr>
        <p:spPr bwMode="auto">
          <a:xfrm flipH="1">
            <a:off x="1024880" y="2382216"/>
            <a:ext cx="2722372" cy="120948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39 CuadroTexto"/>
          <p:cNvSpPr txBox="1"/>
          <p:nvPr/>
        </p:nvSpPr>
        <p:spPr>
          <a:xfrm>
            <a:off x="1600200" y="27630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754805" y="28484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98318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Knowledge - Understanding </a:t>
            </a:r>
            <a:r>
              <a:rPr lang="en-US" noProof="0" dirty="0" smtClean="0"/>
              <a:t>dependence</a:t>
            </a:r>
            <a:endParaRPr lang="en-US" noProof="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39552" y="1844824"/>
            <a:ext cx="8604448" cy="108012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noProof="0" dirty="0" smtClean="0"/>
              <a:t>We “</a:t>
            </a:r>
            <a:r>
              <a:rPr lang="en-US" sz="2800" b="1" noProof="0" dirty="0" smtClean="0"/>
              <a:t>understand</a:t>
            </a:r>
            <a:r>
              <a:rPr lang="en-US" sz="2800" noProof="0" dirty="0" smtClean="0"/>
              <a:t>” because we “</a:t>
            </a:r>
            <a:r>
              <a:rPr lang="en-US" sz="2800" b="1" noProof="0" dirty="0" smtClean="0"/>
              <a:t>know</a:t>
            </a:r>
            <a:r>
              <a:rPr lang="en-US" sz="2800" noProof="0" dirty="0" smtClean="0"/>
              <a:t>”</a:t>
            </a:r>
          </a:p>
          <a:p>
            <a:pPr marL="0" indent="0" algn="ctr">
              <a:buNone/>
            </a:pPr>
            <a:r>
              <a:rPr lang="en-US" sz="2800" dirty="0" smtClean="0"/>
              <a:t>We need a little more of both to answer questions</a:t>
            </a:r>
            <a:endParaRPr lang="en-US" sz="2800" noProof="0" dirty="0"/>
          </a:p>
        </p:txBody>
      </p:sp>
      <p:sp>
        <p:nvSpPr>
          <p:cNvPr id="9" name="8 Rectángulo"/>
          <p:cNvSpPr/>
          <p:nvPr/>
        </p:nvSpPr>
        <p:spPr>
          <a:xfrm>
            <a:off x="179512" y="3717032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2400" dirty="0" smtClean="0"/>
              <a:t>Capture </a:t>
            </a:r>
            <a:r>
              <a:rPr lang="es-ES" sz="2400" dirty="0" smtClean="0"/>
              <a:t>‘</a:t>
            </a:r>
            <a:r>
              <a:rPr lang="es-ES" sz="2400" i="1" dirty="0" err="1" smtClean="0"/>
              <a:t>B</a:t>
            </a:r>
            <a:r>
              <a:rPr lang="es-ES" sz="2400" i="1" dirty="0" err="1" smtClean="0"/>
              <a:t>ackground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K</a:t>
            </a:r>
            <a:r>
              <a:rPr lang="es-ES" sz="2400" i="1" dirty="0" err="1" smtClean="0"/>
              <a:t>nowledge</a:t>
            </a:r>
            <a:r>
              <a:rPr lang="es-ES" sz="2400" dirty="0" smtClean="0"/>
              <a:t>’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text</a:t>
            </a:r>
            <a:r>
              <a:rPr lang="es-ES" sz="2400" dirty="0" smtClean="0"/>
              <a:t> </a:t>
            </a:r>
            <a:r>
              <a:rPr lang="es-ES" sz="2400" dirty="0" err="1" smtClean="0"/>
              <a:t>collections</a:t>
            </a:r>
            <a:endParaRPr lang="es-ES" sz="2400" dirty="0"/>
          </a:p>
        </p:txBody>
      </p:sp>
      <p:grpSp>
        <p:nvGrpSpPr>
          <p:cNvPr id="2" name="10 Grupo"/>
          <p:cNvGrpSpPr/>
          <p:nvPr/>
        </p:nvGrpSpPr>
        <p:grpSpPr>
          <a:xfrm>
            <a:off x="2771800" y="2967786"/>
            <a:ext cx="5739190" cy="1425153"/>
            <a:chOff x="2771800" y="2708920"/>
            <a:chExt cx="5739190" cy="1425153"/>
          </a:xfrm>
        </p:grpSpPr>
        <p:sp>
          <p:nvSpPr>
            <p:cNvPr id="10" name="9 Rectángulo"/>
            <p:cNvSpPr/>
            <p:nvPr/>
          </p:nvSpPr>
          <p:spPr>
            <a:xfrm>
              <a:off x="5076056" y="3672408"/>
              <a:ext cx="34349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s-ES" sz="2400" dirty="0" smtClean="0"/>
                <a:t>‘</a:t>
              </a:r>
              <a:r>
                <a:rPr lang="es-ES" sz="2400" dirty="0" err="1" smtClean="0"/>
                <a:t>Understand</a:t>
              </a:r>
              <a:r>
                <a:rPr lang="es-ES" sz="2400" dirty="0" smtClean="0"/>
                <a:t>’ </a:t>
              </a:r>
              <a:r>
                <a:rPr lang="es-ES" sz="2400" dirty="0" err="1" smtClean="0"/>
                <a:t>language</a:t>
              </a:r>
              <a:endParaRPr lang="es-ES" sz="2400" dirty="0"/>
            </a:p>
          </p:txBody>
        </p:sp>
        <p:sp>
          <p:nvSpPr>
            <p:cNvPr id="13" name="12 Flecha curvada hacia abajo"/>
            <p:cNvSpPr/>
            <p:nvPr/>
          </p:nvSpPr>
          <p:spPr bwMode="auto">
            <a:xfrm flipH="1">
              <a:off x="2771800" y="2708920"/>
              <a:ext cx="4392488" cy="720080"/>
            </a:xfrm>
            <a:prstGeom prst="curvedDownArrow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</p:txBody>
        </p:sp>
      </p:grpSp>
      <p:sp>
        <p:nvSpPr>
          <p:cNvPr id="14" name="13 Flecha curvada hacia abajo"/>
          <p:cNvSpPr/>
          <p:nvPr/>
        </p:nvSpPr>
        <p:spPr bwMode="auto">
          <a:xfrm flipV="1">
            <a:off x="2843808" y="4725144"/>
            <a:ext cx="4392488" cy="720080"/>
          </a:xfrm>
          <a:prstGeom prst="curvedDown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1" name="7 Marcador de contenido"/>
          <p:cNvSpPr txBox="1">
            <a:spLocks/>
          </p:cNvSpPr>
          <p:nvPr/>
        </p:nvSpPr>
        <p:spPr bwMode="auto">
          <a:xfrm>
            <a:off x="3851920" y="5517232"/>
            <a:ext cx="29523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 cycle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Llamada rectangular redondeada"/>
          <p:cNvSpPr/>
          <p:nvPr/>
        </p:nvSpPr>
        <p:spPr bwMode="auto">
          <a:xfrm>
            <a:off x="179512" y="5301208"/>
            <a:ext cx="3168352" cy="1368152"/>
          </a:xfrm>
          <a:prstGeom prst="wedgeRoundRectCallout">
            <a:avLst>
              <a:gd name="adj1" fmla="val -4598"/>
              <a:gd name="adj2" fmla="val -8796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Macro-Reading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</a:rPr>
              <a:t>Open Information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</a:rPr>
              <a:t> Extraction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Candara" pitchFamily="34" charset="0"/>
              </a:rPr>
              <a:t>Distributional Semantics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</a:rPr>
              <a:t>… … 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1125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4000" dirty="0" smtClean="0"/>
              <a:t>Control the variable of knowledge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905000"/>
            <a:ext cx="7632848" cy="440432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ability </a:t>
            </a:r>
            <a:r>
              <a:rPr lang="en-US" sz="2400" dirty="0" smtClean="0"/>
              <a:t>of </a:t>
            </a:r>
            <a:r>
              <a:rPr lang="en-US" sz="2400" b="1" dirty="0" smtClean="0"/>
              <a:t>making inferences </a:t>
            </a:r>
            <a:r>
              <a:rPr lang="en-US" sz="2400" dirty="0"/>
              <a:t>about texts is correlated </a:t>
            </a:r>
            <a:r>
              <a:rPr lang="en-US" sz="2400" dirty="0" smtClean="0"/>
              <a:t>to </a:t>
            </a:r>
            <a:r>
              <a:rPr lang="en-US" sz="2400" dirty="0"/>
              <a:t>the </a:t>
            </a:r>
            <a:r>
              <a:rPr lang="en-US" sz="2400" b="1" dirty="0"/>
              <a:t>amount of knowledge </a:t>
            </a:r>
            <a:r>
              <a:rPr lang="en-US" sz="2400" dirty="0" smtClean="0"/>
              <a:t>considered</a:t>
            </a:r>
          </a:p>
          <a:p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variable </a:t>
            </a:r>
            <a:r>
              <a:rPr lang="en-US" sz="2400" dirty="0" smtClean="0"/>
              <a:t>has to be taken </a:t>
            </a:r>
            <a:r>
              <a:rPr lang="en-US" sz="2400" dirty="0"/>
              <a:t>into account during </a:t>
            </a:r>
            <a:r>
              <a:rPr lang="en-US" sz="2400" dirty="0" smtClean="0"/>
              <a:t>evaluation</a:t>
            </a:r>
          </a:p>
          <a:p>
            <a:endParaRPr lang="en-US" sz="2400" dirty="0" smtClean="0"/>
          </a:p>
          <a:p>
            <a:r>
              <a:rPr lang="en-US" sz="2400" dirty="0" smtClean="0"/>
              <a:t>Otherwise  it is </a:t>
            </a:r>
            <a:r>
              <a:rPr lang="en-US" sz="2400" dirty="0"/>
              <a:t>very difficult to compare </a:t>
            </a:r>
            <a:r>
              <a:rPr lang="en-US" sz="2400" dirty="0" smtClean="0"/>
              <a:t>methods</a:t>
            </a:r>
          </a:p>
          <a:p>
            <a:endParaRPr lang="en-US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to control the variable of knowledge in a reading task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84049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as sources of knowledge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772816"/>
            <a:ext cx="7884368" cy="460851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Text Collection</a:t>
            </a:r>
          </a:p>
          <a:p>
            <a:pPr lvl="1"/>
            <a:r>
              <a:rPr lang="en-US" sz="2400" dirty="0" smtClean="0"/>
              <a:t>Big and diverse enough to acquire knowledge</a:t>
            </a:r>
          </a:p>
          <a:p>
            <a:pPr lvl="2"/>
            <a:r>
              <a:rPr lang="en-US" sz="1800" dirty="0" smtClean="0"/>
              <a:t>Impossible </a:t>
            </a:r>
            <a:r>
              <a:rPr lang="en-US" sz="1800" dirty="0" smtClean="0"/>
              <a:t>for all possible </a:t>
            </a:r>
            <a:r>
              <a:rPr lang="en-US" sz="1800" dirty="0" smtClean="0"/>
              <a:t>topics at the same time</a:t>
            </a:r>
            <a:endParaRPr lang="en-US" sz="1800" dirty="0" smtClean="0"/>
          </a:p>
          <a:p>
            <a:pPr lvl="1"/>
            <a:r>
              <a:rPr lang="en-US" sz="2400" dirty="0" smtClean="0"/>
              <a:t>Define a scalable strategy: topic by topic</a:t>
            </a:r>
          </a:p>
          <a:p>
            <a:pPr lvl="1"/>
            <a:r>
              <a:rPr lang="en-US" sz="2400" dirty="0" smtClean="0"/>
              <a:t>Reference collection per topic (20,000-100,000 docs</a:t>
            </a:r>
            <a:r>
              <a:rPr lang="en-US" sz="2400" dirty="0" smtClean="0"/>
              <a:t>.)</a:t>
            </a:r>
          </a:p>
          <a:p>
            <a:pPr lvl="1"/>
            <a:endParaRPr lang="en-US" sz="2400" dirty="0"/>
          </a:p>
          <a:p>
            <a:pPr>
              <a:buNone/>
            </a:pPr>
            <a:r>
              <a:rPr lang="en-US" sz="2800" dirty="0" smtClean="0"/>
              <a:t>Several topics</a:t>
            </a:r>
          </a:p>
          <a:p>
            <a:pPr lvl="1"/>
            <a:r>
              <a:rPr lang="en-US" sz="2400" dirty="0" smtClean="0"/>
              <a:t>Narrow enough to limit knowledge needed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2"/>
            <a:r>
              <a:rPr lang="es-ES" sz="1800" dirty="0" smtClean="0">
                <a:solidFill>
                  <a:schemeClr val="accent2"/>
                </a:solidFill>
              </a:rPr>
              <a:t>AIDS</a:t>
            </a:r>
            <a:endParaRPr lang="es-ES" sz="1800" dirty="0" smtClean="0">
              <a:solidFill>
                <a:schemeClr val="accent2"/>
              </a:solidFill>
            </a:endParaRPr>
          </a:p>
          <a:p>
            <a:pPr lvl="2"/>
            <a:r>
              <a:rPr lang="es-ES" sz="1800" dirty="0" smtClean="0">
                <a:solidFill>
                  <a:schemeClr val="accent2"/>
                </a:solidFill>
              </a:rPr>
              <a:t>CLIMATE CHANGE</a:t>
            </a:r>
          </a:p>
          <a:p>
            <a:pPr lvl="2"/>
            <a:r>
              <a:rPr lang="es-ES" sz="1800" dirty="0" smtClean="0">
                <a:solidFill>
                  <a:schemeClr val="accent2"/>
                </a:solidFill>
              </a:rPr>
              <a:t>MUSIC &amp; </a:t>
            </a:r>
            <a:r>
              <a:rPr lang="es-ES" sz="1800" dirty="0" smtClean="0">
                <a:solidFill>
                  <a:schemeClr val="accent2"/>
                </a:solidFill>
              </a:rPr>
              <a:t>SOCIETY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</a:rPr>
              <a:t>ALZHEIMER (in 2012)</a:t>
            </a:r>
            <a:endParaRPr lang="es-ES" sz="1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664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Evaluation</a:t>
            </a:r>
            <a:r>
              <a:rPr lang="es-ES" dirty="0" smtClean="0"/>
              <a:t> </a:t>
            </a:r>
            <a:r>
              <a:rPr lang="es-ES" dirty="0" err="1" smtClean="0"/>
              <a:t>tests</a:t>
            </a:r>
            <a:r>
              <a:rPr lang="es-ES" dirty="0" smtClean="0"/>
              <a:t> (2011)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400" dirty="0" smtClean="0"/>
              <a:t>12 </a:t>
            </a:r>
            <a:r>
              <a:rPr lang="es-ES" sz="2400" dirty="0" err="1" smtClean="0"/>
              <a:t>reading</a:t>
            </a:r>
            <a:r>
              <a:rPr lang="es-ES" sz="2400" dirty="0" smtClean="0"/>
              <a:t> </a:t>
            </a:r>
            <a:r>
              <a:rPr lang="es-ES" sz="2400" dirty="0" err="1" smtClean="0"/>
              <a:t>tests</a:t>
            </a:r>
            <a:r>
              <a:rPr lang="es-ES" sz="2400" dirty="0" smtClean="0"/>
              <a:t> (4 </a:t>
            </a:r>
            <a:r>
              <a:rPr lang="es-ES" sz="2400" dirty="0" err="1" smtClean="0"/>
              <a:t>docs</a:t>
            </a:r>
            <a:r>
              <a:rPr lang="es-ES" sz="2400" dirty="0" smtClean="0"/>
              <a:t> per </a:t>
            </a:r>
            <a:r>
              <a:rPr lang="es-ES" sz="2400" dirty="0" err="1" smtClean="0"/>
              <a:t>topic</a:t>
            </a:r>
            <a:r>
              <a:rPr lang="es-ES" sz="2400" dirty="0" smtClean="0"/>
              <a:t>)</a:t>
            </a:r>
          </a:p>
          <a:p>
            <a:pPr>
              <a:buNone/>
            </a:pPr>
            <a:r>
              <a:rPr lang="es-ES" sz="2400" dirty="0" smtClean="0"/>
              <a:t>120 </a:t>
            </a:r>
            <a:r>
              <a:rPr lang="es-ES" sz="2400" dirty="0" err="1" smtClean="0"/>
              <a:t>questions</a:t>
            </a:r>
            <a:r>
              <a:rPr lang="es-ES" sz="2400" dirty="0" smtClean="0"/>
              <a:t> (10 </a:t>
            </a:r>
            <a:r>
              <a:rPr lang="es-ES" sz="2400" dirty="0" err="1" smtClean="0"/>
              <a:t>questions</a:t>
            </a:r>
            <a:r>
              <a:rPr lang="es-ES" sz="2400" dirty="0" smtClean="0"/>
              <a:t> per test)</a:t>
            </a:r>
          </a:p>
          <a:p>
            <a:pPr>
              <a:buNone/>
            </a:pPr>
            <a:r>
              <a:rPr lang="es-ES" sz="2400" dirty="0" smtClean="0"/>
              <a:t>600 </a:t>
            </a:r>
            <a:r>
              <a:rPr lang="es-ES" sz="2400" dirty="0" err="1" smtClean="0"/>
              <a:t>choices</a:t>
            </a:r>
            <a:r>
              <a:rPr lang="es-ES" sz="2400" dirty="0" smtClean="0"/>
              <a:t> (5 </a:t>
            </a:r>
            <a:r>
              <a:rPr lang="es-ES" sz="2400" dirty="0" err="1" smtClean="0"/>
              <a:t>options</a:t>
            </a:r>
            <a:r>
              <a:rPr lang="es-ES" sz="2400" dirty="0" smtClean="0"/>
              <a:t> per </a:t>
            </a:r>
            <a:r>
              <a:rPr lang="es-ES" sz="2400" dirty="0" err="1" smtClean="0"/>
              <a:t>question</a:t>
            </a:r>
            <a:r>
              <a:rPr lang="es-ES" sz="2400" dirty="0" smtClean="0"/>
              <a:t>)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err="1" smtClean="0"/>
              <a:t>Translated</a:t>
            </a:r>
            <a:r>
              <a:rPr lang="es-ES" sz="2400" dirty="0" smtClean="0"/>
              <a:t> </a:t>
            </a:r>
            <a:r>
              <a:rPr lang="es-ES" sz="2400" dirty="0" err="1" smtClean="0"/>
              <a:t>into</a:t>
            </a:r>
            <a:r>
              <a:rPr lang="es-ES" sz="2400" dirty="0" smtClean="0"/>
              <a:t> 5 </a:t>
            </a:r>
            <a:r>
              <a:rPr lang="es-ES" sz="2400" dirty="0" err="1" smtClean="0"/>
              <a:t>languages</a:t>
            </a:r>
            <a:r>
              <a:rPr lang="es-ES" sz="2400" dirty="0" smtClean="0"/>
              <a:t>:</a:t>
            </a:r>
          </a:p>
          <a:p>
            <a:pPr lvl="1">
              <a:buNone/>
            </a:pPr>
            <a:r>
              <a:rPr lang="es-ES" sz="2200" dirty="0" err="1" smtClean="0"/>
              <a:t>English</a:t>
            </a:r>
            <a:r>
              <a:rPr lang="es-ES" sz="2200" dirty="0" smtClean="0"/>
              <a:t>, </a:t>
            </a:r>
            <a:r>
              <a:rPr lang="es-ES" sz="2200" dirty="0" err="1" smtClean="0"/>
              <a:t>German</a:t>
            </a:r>
            <a:r>
              <a:rPr lang="es-ES" sz="2200" dirty="0" smtClean="0"/>
              <a:t>, </a:t>
            </a:r>
            <a:r>
              <a:rPr lang="es-ES" sz="2200" dirty="0" err="1" smtClean="0"/>
              <a:t>Spanish</a:t>
            </a:r>
            <a:r>
              <a:rPr lang="es-ES" sz="2200" dirty="0" smtClean="0"/>
              <a:t>, </a:t>
            </a:r>
            <a:r>
              <a:rPr lang="es-ES" sz="2200" dirty="0" err="1" smtClean="0"/>
              <a:t>Italian</a:t>
            </a:r>
            <a:r>
              <a:rPr lang="es-ES" sz="2200" dirty="0" smtClean="0"/>
              <a:t>, </a:t>
            </a:r>
            <a:r>
              <a:rPr lang="es-ES" sz="2200" dirty="0" err="1" smtClean="0"/>
              <a:t>Romanian</a:t>
            </a:r>
            <a:r>
              <a:rPr lang="es-ES" sz="2200" dirty="0" smtClean="0"/>
              <a:t> </a:t>
            </a:r>
          </a:p>
          <a:p>
            <a:pPr lvl="1">
              <a:buNone/>
            </a:pPr>
            <a:r>
              <a:rPr lang="es-ES" sz="2200" dirty="0" smtClean="0"/>
              <a:t>Plus </a:t>
            </a:r>
            <a:r>
              <a:rPr lang="es-ES" sz="2200" dirty="0" smtClean="0"/>
              <a:t> </a:t>
            </a:r>
            <a:r>
              <a:rPr lang="es-ES" sz="2200" b="1" dirty="0" err="1" smtClean="0"/>
              <a:t>Arabic</a:t>
            </a:r>
            <a:r>
              <a:rPr lang="es-ES" sz="2200" dirty="0" smtClean="0"/>
              <a:t> in 2012</a:t>
            </a:r>
          </a:p>
          <a:p>
            <a:pPr>
              <a:buNone/>
            </a:pPr>
            <a:endParaRPr lang="es-ES" sz="2400" dirty="0" smtClean="0"/>
          </a:p>
          <a:p>
            <a:pPr marL="514350" indent="-514350">
              <a:buNone/>
            </a:pPr>
            <a:r>
              <a:rPr lang="en-US" sz="2400" dirty="0" smtClean="0"/>
              <a:t>Questions are more difficult and realistic</a:t>
            </a:r>
          </a:p>
          <a:p>
            <a:pPr marL="514350" indent="-514350">
              <a:buNone/>
            </a:pPr>
            <a:r>
              <a:rPr lang="en-US" sz="2400" dirty="0" smtClean="0"/>
              <a:t>100% reusable test sets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A89C-8019-4575-991C-BC4BACB86FA8}" type="slidenum">
              <a:rPr lang="es-ES"/>
              <a:pPr/>
              <a:t>2</a:t>
            </a:fld>
            <a:endParaRPr lang="es-ES"/>
          </a:p>
        </p:txBody>
      </p:sp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s-ES" sz="3400" dirty="0" err="1" smtClean="0"/>
              <a:t>Question</a:t>
            </a:r>
            <a:r>
              <a:rPr lang="es-ES" sz="3400" dirty="0" smtClean="0"/>
              <a:t> </a:t>
            </a:r>
            <a:r>
              <a:rPr lang="es-ES" sz="3400" dirty="0" err="1" smtClean="0"/>
              <a:t>Answering</a:t>
            </a:r>
            <a:r>
              <a:rPr lang="es-ES" sz="3400" dirty="0" smtClean="0"/>
              <a:t> </a:t>
            </a:r>
            <a:r>
              <a:rPr lang="es-ES" sz="3400" dirty="0" err="1" smtClean="0"/>
              <a:t>Track</a:t>
            </a:r>
            <a:r>
              <a:rPr lang="es-ES" sz="3400" dirty="0" smtClean="0"/>
              <a:t> at CLEF</a:t>
            </a:r>
            <a:endParaRPr lang="es-ES" sz="3400" dirty="0"/>
          </a:p>
        </p:txBody>
      </p:sp>
      <p:graphicFrame>
        <p:nvGraphicFramePr>
          <p:cNvPr id="1954971" name="Group 15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515289092"/>
              </p:ext>
            </p:extLst>
          </p:nvPr>
        </p:nvGraphicFramePr>
        <p:xfrm>
          <a:off x="-3" y="1916113"/>
          <a:ext cx="9178653" cy="4425696"/>
        </p:xfrm>
        <a:graphic>
          <a:graphicData uri="http://schemas.openxmlformats.org/drawingml/2006/table">
            <a:tbl>
              <a:tblPr/>
              <a:tblGrid>
                <a:gridCol w="755579"/>
                <a:gridCol w="504056"/>
                <a:gridCol w="216024"/>
                <a:gridCol w="792088"/>
                <a:gridCol w="293154"/>
                <a:gridCol w="461711"/>
                <a:gridCol w="769167"/>
                <a:gridCol w="708216"/>
                <a:gridCol w="720080"/>
                <a:gridCol w="792088"/>
                <a:gridCol w="648072"/>
                <a:gridCol w="1236000"/>
                <a:gridCol w="128241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4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QA Tasks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Multiple Language QA Main Task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ResPubliQA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QA4MRE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Temporal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restrictions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and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lists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Answer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Validation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Exercise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(AVE)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Giki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CLEF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Negation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and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Modality</a:t>
                      </a: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Real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over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Speech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es-E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Transcriptions</a:t>
                      </a: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(QAST)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ea typeface="+mn-ea"/>
                          <a:cs typeface="+mn-cs"/>
                        </a:rPr>
                        <a:t>Biomedical</a:t>
                      </a:r>
                      <a:endParaRPr kumimoji="0" lang="es-ES" sz="1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WiQA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WSD QA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954972" name="Rectangle 156"/>
          <p:cNvSpPr>
            <a:spLocks noChangeArrowheads="1"/>
          </p:cNvSpPr>
          <p:nvPr/>
        </p:nvSpPr>
        <p:spPr bwMode="auto">
          <a:xfrm>
            <a:off x="6660232" y="1844824"/>
            <a:ext cx="2483769" cy="3528392"/>
          </a:xfrm>
          <a:prstGeom prst="rect">
            <a:avLst/>
          </a:prstGeom>
          <a:noFill/>
          <a:ln w="571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Evaluation</a:t>
            </a:r>
            <a:r>
              <a:rPr lang="es-ES" dirty="0" smtClean="0"/>
              <a:t> </a:t>
            </a:r>
            <a:r>
              <a:rPr lang="es-ES" dirty="0" err="1" smtClean="0"/>
              <a:t>tests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114800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44 </a:t>
            </a:r>
            <a:r>
              <a:rPr lang="es-ES" sz="2400" dirty="0" err="1" smtClean="0"/>
              <a:t>questions</a:t>
            </a:r>
            <a:r>
              <a:rPr lang="es-ES" sz="2400" dirty="0" smtClean="0"/>
              <a:t> </a:t>
            </a:r>
            <a:r>
              <a:rPr lang="es-ES" sz="2400" dirty="0" err="1" smtClean="0"/>
              <a:t>required</a:t>
            </a:r>
            <a:r>
              <a:rPr lang="es-ES" sz="2400" dirty="0" smtClean="0"/>
              <a:t> </a:t>
            </a:r>
            <a:r>
              <a:rPr lang="es-ES" sz="2400" dirty="0" err="1" smtClean="0"/>
              <a:t>background</a:t>
            </a:r>
            <a:r>
              <a:rPr lang="es-ES" sz="2400" dirty="0" smtClean="0"/>
              <a:t> </a:t>
            </a:r>
            <a:r>
              <a:rPr lang="es-ES" sz="2400" dirty="0" err="1" smtClean="0"/>
              <a:t>knowledge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reference</a:t>
            </a:r>
            <a:r>
              <a:rPr lang="es-ES" sz="2400" dirty="0" smtClean="0"/>
              <a:t> </a:t>
            </a:r>
            <a:r>
              <a:rPr lang="es-ES" sz="2400" dirty="0" err="1" smtClean="0"/>
              <a:t>collection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38 </a:t>
            </a:r>
            <a:r>
              <a:rPr lang="es-ES" sz="2400" dirty="0" err="1" smtClean="0"/>
              <a:t>required</a:t>
            </a:r>
            <a:r>
              <a:rPr lang="es-ES" sz="2400" dirty="0" smtClean="0"/>
              <a:t> combine </a:t>
            </a:r>
            <a:r>
              <a:rPr lang="es-ES" sz="2400" dirty="0" err="1" smtClean="0"/>
              <a:t>info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different</a:t>
            </a:r>
            <a:r>
              <a:rPr lang="es-ES" sz="2400" dirty="0" smtClean="0"/>
              <a:t> </a:t>
            </a:r>
            <a:r>
              <a:rPr lang="es-ES" sz="2400" dirty="0" err="1" smtClean="0"/>
              <a:t>paragraphs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Textual </a:t>
            </a:r>
            <a:r>
              <a:rPr lang="es-ES" sz="2400" dirty="0" err="1" smtClean="0"/>
              <a:t>inferences</a:t>
            </a:r>
            <a:endParaRPr lang="es-ES" sz="2400" dirty="0" smtClean="0"/>
          </a:p>
          <a:p>
            <a:pPr lvl="1"/>
            <a:r>
              <a:rPr lang="es-ES" sz="2400" dirty="0" smtClean="0"/>
              <a:t>Lexical: </a:t>
            </a:r>
            <a:r>
              <a:rPr lang="es-ES" sz="2400" dirty="0" err="1" smtClean="0"/>
              <a:t>acronyms</a:t>
            </a:r>
            <a:r>
              <a:rPr lang="es-ES" sz="2400" dirty="0" smtClean="0"/>
              <a:t>, </a:t>
            </a:r>
            <a:r>
              <a:rPr lang="es-ES" sz="2400" dirty="0" err="1" smtClean="0"/>
              <a:t>synonyms</a:t>
            </a:r>
            <a:r>
              <a:rPr lang="es-ES" sz="2400" dirty="0" smtClean="0"/>
              <a:t>, </a:t>
            </a:r>
            <a:r>
              <a:rPr lang="es-ES" sz="2400" dirty="0" err="1" smtClean="0"/>
              <a:t>hypernyms</a:t>
            </a:r>
            <a:r>
              <a:rPr lang="es-ES" sz="2400" dirty="0" smtClean="0"/>
              <a:t>…</a:t>
            </a:r>
          </a:p>
          <a:p>
            <a:pPr lvl="1"/>
            <a:r>
              <a:rPr lang="es-ES" sz="2400" dirty="0" err="1" smtClean="0"/>
              <a:t>Syntactic</a:t>
            </a:r>
            <a:r>
              <a:rPr lang="es-ES" sz="2400" dirty="0" smtClean="0"/>
              <a:t>: </a:t>
            </a:r>
            <a:r>
              <a:rPr lang="es-ES" sz="2400" dirty="0" err="1" smtClean="0"/>
              <a:t>nominalizations</a:t>
            </a:r>
            <a:r>
              <a:rPr lang="es-ES" sz="2400" dirty="0" smtClean="0"/>
              <a:t>, </a:t>
            </a:r>
            <a:r>
              <a:rPr lang="es-ES" sz="2400" dirty="0" err="1" smtClean="0"/>
              <a:t>paraphrasing</a:t>
            </a:r>
            <a:r>
              <a:rPr lang="es-ES" sz="2400" dirty="0" smtClean="0"/>
              <a:t>…</a:t>
            </a:r>
          </a:p>
          <a:p>
            <a:pPr lvl="1"/>
            <a:r>
              <a:rPr lang="es-ES" sz="2400" dirty="0" err="1" smtClean="0"/>
              <a:t>Discourse</a:t>
            </a:r>
            <a:r>
              <a:rPr lang="es-ES" sz="2400" dirty="0" smtClean="0"/>
              <a:t>: </a:t>
            </a:r>
            <a:r>
              <a:rPr lang="es-ES" sz="2400" dirty="0" err="1" smtClean="0"/>
              <a:t>correference</a:t>
            </a:r>
            <a:r>
              <a:rPr lang="es-ES" sz="2400" dirty="0" smtClean="0"/>
              <a:t>, </a:t>
            </a:r>
            <a:r>
              <a:rPr lang="es-ES" sz="2400" dirty="0" err="1" smtClean="0"/>
              <a:t>ellipsis</a:t>
            </a:r>
            <a:r>
              <a:rPr lang="es-ES" sz="2400" dirty="0" smtClean="0"/>
              <a:t>…</a:t>
            </a:r>
            <a:endParaRPr lang="es-ES" sz="24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Evaluation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QA </a:t>
            </a:r>
            <a:r>
              <a:rPr lang="es-ES" sz="2800" dirty="0" err="1" smtClean="0"/>
              <a:t>perspective</a:t>
            </a:r>
            <a:r>
              <a:rPr lang="es-ES" sz="2800" dirty="0" smtClean="0"/>
              <a:t> </a:t>
            </a:r>
            <a:r>
              <a:rPr lang="es-ES" sz="2800" dirty="0" err="1" smtClean="0"/>
              <a:t>evaluation</a:t>
            </a:r>
            <a:endParaRPr lang="es-ES" sz="2800" dirty="0" smtClean="0"/>
          </a:p>
          <a:p>
            <a:pPr lvl="1">
              <a:buNone/>
            </a:pPr>
            <a:r>
              <a:rPr lang="es-ES" sz="2400" dirty="0" smtClean="0"/>
              <a:t>c@1 </a:t>
            </a:r>
            <a:r>
              <a:rPr lang="es-ES" sz="2400" dirty="0" err="1" smtClean="0"/>
              <a:t>over</a:t>
            </a:r>
            <a:r>
              <a:rPr lang="es-ES" sz="2400" dirty="0" smtClean="0"/>
              <a:t> </a:t>
            </a:r>
            <a:r>
              <a:rPr lang="es-ES" sz="2400" dirty="0" err="1" smtClean="0"/>
              <a:t>all</a:t>
            </a:r>
            <a:r>
              <a:rPr lang="es-ES" sz="2400" dirty="0" smtClean="0"/>
              <a:t> 120 </a:t>
            </a:r>
            <a:r>
              <a:rPr lang="es-ES" sz="2400" dirty="0" err="1" smtClean="0"/>
              <a:t>questions</a:t>
            </a:r>
            <a:endParaRPr lang="es-ES" sz="2400" dirty="0" smtClean="0"/>
          </a:p>
          <a:p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Reading </a:t>
            </a:r>
            <a:r>
              <a:rPr lang="es-ES" sz="2800" dirty="0" err="1" smtClean="0"/>
              <a:t>perspective</a:t>
            </a:r>
            <a:r>
              <a:rPr lang="es-ES" sz="2800" dirty="0" smtClean="0"/>
              <a:t> </a:t>
            </a:r>
            <a:r>
              <a:rPr lang="es-ES" sz="2800" dirty="0" err="1" smtClean="0"/>
              <a:t>evaluation</a:t>
            </a:r>
            <a:endParaRPr lang="es-ES" sz="2800" dirty="0" smtClean="0"/>
          </a:p>
          <a:p>
            <a:pPr lvl="1">
              <a:buNone/>
            </a:pPr>
            <a:r>
              <a:rPr lang="es-ES" sz="2400" dirty="0" err="1" smtClean="0"/>
              <a:t>Aggregating</a:t>
            </a:r>
            <a:r>
              <a:rPr lang="es-ES" sz="2400" dirty="0" smtClean="0"/>
              <a:t> </a:t>
            </a:r>
            <a:r>
              <a:rPr lang="es-ES" sz="2400" dirty="0" err="1" smtClean="0"/>
              <a:t>results</a:t>
            </a:r>
            <a:r>
              <a:rPr lang="es-ES" sz="2400" dirty="0" smtClean="0"/>
              <a:t> </a:t>
            </a:r>
            <a:r>
              <a:rPr lang="es-ES" sz="2400" dirty="0" smtClean="0"/>
              <a:t>test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smtClean="0"/>
              <a:t>test</a:t>
            </a:r>
            <a:endParaRPr lang="en-U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21</a:t>
            </a:fld>
            <a:endParaRPr lang="es-ES"/>
          </a:p>
        </p:txBody>
      </p:sp>
      <p:graphicFrame>
        <p:nvGraphicFramePr>
          <p:cNvPr id="5" name="Group 103"/>
          <p:cNvGraphicFramePr>
            <a:graphicFrameLocks/>
          </p:cNvGraphicFramePr>
          <p:nvPr/>
        </p:nvGraphicFramePr>
        <p:xfrm>
          <a:off x="1043608" y="4725144"/>
          <a:ext cx="7704385" cy="1527551"/>
        </p:xfrm>
        <a:graphic>
          <a:graphicData uri="http://schemas.openxmlformats.org/drawingml/2006/table">
            <a:tbl>
              <a:tblPr/>
              <a:tblGrid>
                <a:gridCol w="1829813"/>
                <a:gridCol w="1678449"/>
                <a:gridCol w="1678449"/>
                <a:gridCol w="2517674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Task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Registered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Participant groups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Submitted Runs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8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QA4MRE 2011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62 runs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</a:t>
            </a:r>
            <a:r>
              <a:rPr lang="en-US" dirty="0" smtClean="0"/>
              <a:t>2012 Main Task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368480" cy="4332312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Topics</a:t>
            </a: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AIDS</a:t>
            </a: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Music and Society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Climate Change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Alzheimer (</a:t>
            </a:r>
            <a:r>
              <a:rPr lang="en-US" dirty="0" err="1" smtClean="0"/>
              <a:t>divulgative</a:t>
            </a:r>
            <a:r>
              <a:rPr lang="en-US" dirty="0" smtClean="0"/>
              <a:t> sources: blogs, web, news, …)</a:t>
            </a:r>
          </a:p>
          <a:p>
            <a:pPr marL="514350" indent="-514350">
              <a:buNone/>
            </a:pPr>
            <a:r>
              <a:rPr lang="en-US" dirty="0" smtClean="0"/>
              <a:t>Languages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English, German, Spanish, Italian, Romanian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Arabic</a:t>
            </a:r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5" name="4 Explosión 1"/>
          <p:cNvSpPr/>
          <p:nvPr/>
        </p:nvSpPr>
        <p:spPr bwMode="auto">
          <a:xfrm>
            <a:off x="1259632" y="3789040"/>
            <a:ext cx="1224136" cy="648072"/>
          </a:xfrm>
          <a:prstGeom prst="irregularSeal1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rPr>
              <a:t>new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6" name="5 Explosión 1"/>
          <p:cNvSpPr/>
          <p:nvPr/>
        </p:nvSpPr>
        <p:spPr bwMode="auto">
          <a:xfrm>
            <a:off x="1259632" y="5517232"/>
            <a:ext cx="1224136" cy="648072"/>
          </a:xfrm>
          <a:prstGeom prst="irregularSeal1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rPr>
              <a:t>new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2012 Pilots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368480" cy="4260304"/>
          </a:xfrm>
        </p:spPr>
        <p:txBody>
          <a:bodyPr/>
          <a:lstStyle/>
          <a:p>
            <a:pPr marL="514350" indent="-514350"/>
            <a:r>
              <a:rPr lang="en-US" sz="2800" b="1" dirty="0" smtClean="0"/>
              <a:t>Modality and Negation</a:t>
            </a:r>
          </a:p>
          <a:p>
            <a:pPr marL="914400" lvl="1" indent="-514350"/>
            <a:r>
              <a:rPr lang="es-ES" sz="2400" dirty="0" err="1" smtClean="0"/>
              <a:t>Given</a:t>
            </a:r>
            <a:r>
              <a:rPr lang="es-ES" sz="2400" dirty="0" smtClean="0"/>
              <a:t> </a:t>
            </a:r>
            <a:r>
              <a:rPr lang="es-ES" sz="2400" dirty="0" err="1" smtClean="0"/>
              <a:t>an</a:t>
            </a:r>
            <a:r>
              <a:rPr lang="es-ES" sz="2400" dirty="0" smtClean="0"/>
              <a:t> </a:t>
            </a:r>
            <a:r>
              <a:rPr lang="es-ES" sz="2400" b="1" dirty="0" err="1" smtClean="0"/>
              <a:t>event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text</a:t>
            </a:r>
            <a:r>
              <a:rPr lang="es-ES" sz="2400" dirty="0" smtClean="0"/>
              <a:t> decide </a:t>
            </a:r>
            <a:r>
              <a:rPr lang="es-ES" sz="2400" dirty="0" err="1" smtClean="0"/>
              <a:t>whether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endParaRPr lang="en-US" sz="24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2000" b="1" dirty="0" smtClean="0"/>
              <a:t>Asserted</a:t>
            </a:r>
            <a:r>
              <a:rPr lang="en-US" sz="2000" dirty="0" smtClean="0"/>
              <a:t> (no negation and no speculation)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b="1" dirty="0" smtClean="0"/>
              <a:t>Negated</a:t>
            </a:r>
            <a:r>
              <a:rPr lang="en-US" sz="2000" dirty="0" smtClean="0"/>
              <a:t> (negation and no speculation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2000" b="1" dirty="0" smtClean="0"/>
              <a:t>Speculated</a:t>
            </a:r>
          </a:p>
          <a:p>
            <a:pPr marL="1314450" lvl="2" indent="-514350">
              <a:buFont typeface="+mj-lt"/>
              <a:buAutoNum type="arabicPeriod"/>
            </a:pPr>
            <a:endParaRPr lang="en-US" sz="2000" dirty="0" smtClean="0"/>
          </a:p>
          <a:p>
            <a:pPr marL="914400" lvl="1" indent="-514350"/>
            <a:r>
              <a:rPr lang="en-US" sz="2400" dirty="0" smtClean="0"/>
              <a:t>Roadmap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dirty="0" smtClean="0"/>
              <a:t>2012 as a separated pilot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000" dirty="0" smtClean="0"/>
              <a:t>2013 integrate modality and negation in the main task tests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2012 Pilots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114800"/>
          </a:xfrm>
        </p:spPr>
        <p:txBody>
          <a:bodyPr/>
          <a:lstStyle/>
          <a:p>
            <a:pPr marL="342900" lvl="1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b="1" dirty="0" smtClean="0"/>
              <a:t>Biomedical domain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Same setting than main but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Scientific </a:t>
            </a:r>
            <a:r>
              <a:rPr lang="en-US" dirty="0" smtClean="0"/>
              <a:t>language (require domain adaptation)</a:t>
            </a:r>
            <a:endParaRPr lang="en-US" dirty="0" smtClean="0"/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Focus </a:t>
            </a:r>
            <a:r>
              <a:rPr lang="en-US" dirty="0" smtClean="0"/>
              <a:t>in one disease: Alzheimer (59,000 Medline abstracts)</a:t>
            </a:r>
          </a:p>
          <a:p>
            <a:pPr marL="742950" lvl="2" indent="-342900">
              <a:buSzPct val="70000"/>
              <a:buFont typeface="Wingdings" pitchFamily="2" charset="2"/>
              <a:buChar char="¢"/>
            </a:pPr>
            <a:r>
              <a:rPr lang="en-US" dirty="0" smtClean="0"/>
              <a:t>Give </a:t>
            </a:r>
            <a:r>
              <a:rPr lang="en-US" dirty="0" smtClean="0"/>
              <a:t>participants the background collection already processed: </a:t>
            </a:r>
            <a:r>
              <a:rPr lang="en-US" dirty="0" err="1" smtClean="0"/>
              <a:t>Tok</a:t>
            </a:r>
            <a:r>
              <a:rPr lang="en-US" dirty="0" smtClean="0"/>
              <a:t>, </a:t>
            </a:r>
            <a:r>
              <a:rPr lang="en-US" dirty="0" err="1" smtClean="0"/>
              <a:t>Lem</a:t>
            </a:r>
            <a:r>
              <a:rPr lang="en-US" dirty="0" smtClean="0"/>
              <a:t>, POS, NER, Dependency parsing</a:t>
            </a:r>
          </a:p>
          <a:p>
            <a:pPr marL="742950" lvl="2" indent="-342900">
              <a:buSzPct val="70000"/>
              <a:buFont typeface="Wingdings" pitchFamily="2" charset="2"/>
              <a:buChar char="¢"/>
            </a:pPr>
            <a:r>
              <a:rPr lang="en-US" dirty="0" smtClean="0"/>
              <a:t>Development </a:t>
            </a:r>
            <a:r>
              <a:rPr lang="en-US" dirty="0" smtClean="0"/>
              <a:t>set</a:t>
            </a:r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QA4MRE 2012 in summary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76436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Main task </a:t>
            </a:r>
          </a:p>
          <a:p>
            <a:pPr lvl="1"/>
            <a:r>
              <a:rPr lang="en-US" sz="2000" b="1" dirty="0" smtClean="0"/>
              <a:t>Multiple Choice Reading Comprehension </a:t>
            </a:r>
            <a:r>
              <a:rPr lang="en-US" sz="2000" b="1" dirty="0" smtClean="0"/>
              <a:t>tests</a:t>
            </a:r>
          </a:p>
          <a:p>
            <a:pPr lvl="1"/>
            <a:r>
              <a:rPr lang="en-US" sz="2000" dirty="0" smtClean="0"/>
              <a:t>Topics</a:t>
            </a:r>
            <a:r>
              <a:rPr lang="en-US" sz="2000" dirty="0" smtClean="0"/>
              <a:t>: </a:t>
            </a:r>
            <a:r>
              <a:rPr lang="en-US" sz="2000" dirty="0" smtClean="0"/>
              <a:t>AIDS, Music </a:t>
            </a:r>
            <a:r>
              <a:rPr lang="en-US" sz="2000" dirty="0" smtClean="0"/>
              <a:t>and </a:t>
            </a:r>
            <a:r>
              <a:rPr lang="en-US" sz="2000" dirty="0" smtClean="0"/>
              <a:t>Society, Climate Change, </a:t>
            </a:r>
            <a:r>
              <a:rPr lang="en-US" sz="2000" dirty="0" smtClean="0"/>
              <a:t>Alzheimer</a:t>
            </a:r>
          </a:p>
          <a:p>
            <a:pPr lvl="1"/>
            <a:r>
              <a:rPr lang="en-US" sz="2000" dirty="0" smtClean="0"/>
              <a:t>English</a:t>
            </a:r>
            <a:r>
              <a:rPr lang="en-US" sz="2000" dirty="0" smtClean="0"/>
              <a:t>, German, </a:t>
            </a:r>
            <a:r>
              <a:rPr lang="en-US" sz="2000" dirty="0" smtClean="0"/>
              <a:t>Spanish</a:t>
            </a:r>
            <a:r>
              <a:rPr lang="en-US" sz="2000" dirty="0" smtClean="0"/>
              <a:t>, Italian, Romanian, </a:t>
            </a:r>
            <a:r>
              <a:rPr lang="en-US" sz="2000" dirty="0" smtClean="0"/>
              <a:t>Arabic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Two </a:t>
            </a:r>
            <a:r>
              <a:rPr lang="en-US" sz="2400" dirty="0" smtClean="0"/>
              <a:t>pilots</a:t>
            </a:r>
          </a:p>
          <a:p>
            <a:pPr lvl="1"/>
            <a:r>
              <a:rPr lang="en-US" sz="2000" b="1" dirty="0" smtClean="0"/>
              <a:t>Modality and negation</a:t>
            </a:r>
          </a:p>
          <a:p>
            <a:pPr lvl="2"/>
            <a:r>
              <a:rPr lang="en-US" sz="1800" dirty="0" smtClean="0"/>
              <a:t>Asserted, negated, speculated</a:t>
            </a:r>
          </a:p>
          <a:p>
            <a:pPr lvl="1"/>
            <a:r>
              <a:rPr lang="en-US" sz="2000" b="1" dirty="0" smtClean="0"/>
              <a:t>Biomedical domain </a:t>
            </a:r>
            <a:r>
              <a:rPr lang="en-US" sz="2000" dirty="0" smtClean="0"/>
              <a:t>focus on Alzheimer disease</a:t>
            </a:r>
          </a:p>
          <a:p>
            <a:pPr lvl="2"/>
            <a:r>
              <a:rPr lang="en-US" sz="1800" dirty="0" smtClean="0"/>
              <a:t>Same format as the main task</a:t>
            </a:r>
            <a:endParaRPr lang="en-U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Thanks!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New </a:t>
            </a:r>
            <a:r>
              <a:rPr lang="es-ES" dirty="0" err="1" smtClean="0"/>
              <a:t>setting</a:t>
            </a:r>
            <a:r>
              <a:rPr lang="es-ES" dirty="0" smtClean="0"/>
              <a:t>: QA4MRE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440488" cy="4114800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QA </a:t>
            </a:r>
            <a:r>
              <a:rPr lang="es-ES" sz="2800" dirty="0" err="1" smtClean="0"/>
              <a:t>over</a:t>
            </a:r>
            <a:r>
              <a:rPr lang="es-ES" sz="2800" dirty="0" smtClean="0"/>
              <a:t> a single </a:t>
            </a:r>
            <a:r>
              <a:rPr lang="es-ES" sz="2800" dirty="0" err="1" smtClean="0"/>
              <a:t>document</a:t>
            </a:r>
            <a:r>
              <a:rPr lang="es-ES" sz="2800" dirty="0" smtClean="0"/>
              <a:t>:</a:t>
            </a:r>
          </a:p>
          <a:p>
            <a:pPr>
              <a:buNone/>
            </a:pPr>
            <a:endParaRPr lang="es-ES" sz="2800" dirty="0" smtClean="0"/>
          </a:p>
          <a:p>
            <a:pPr lvl="1">
              <a:buNone/>
            </a:pPr>
            <a:r>
              <a:rPr lang="es-ES" sz="2600" dirty="0" err="1" smtClean="0"/>
              <a:t>Multiple</a:t>
            </a:r>
            <a:r>
              <a:rPr lang="es-ES" sz="2600" dirty="0" smtClean="0"/>
              <a:t> </a:t>
            </a:r>
            <a:r>
              <a:rPr lang="es-ES" sz="2600" dirty="0" err="1" smtClean="0"/>
              <a:t>Choice</a:t>
            </a:r>
            <a:r>
              <a:rPr lang="es-ES" sz="2600" dirty="0" smtClean="0"/>
              <a:t> Reading </a:t>
            </a:r>
            <a:r>
              <a:rPr lang="es-ES" sz="2600" dirty="0" err="1" smtClean="0"/>
              <a:t>Comprehension</a:t>
            </a:r>
            <a:r>
              <a:rPr lang="es-ES" sz="2600" dirty="0" smtClean="0"/>
              <a:t> </a:t>
            </a:r>
            <a:r>
              <a:rPr lang="es-ES" sz="2600" dirty="0" err="1" smtClean="0"/>
              <a:t>Tests</a:t>
            </a:r>
            <a:endParaRPr lang="es-ES" sz="2600" dirty="0" smtClean="0"/>
          </a:p>
          <a:p>
            <a:pPr lvl="2"/>
            <a:r>
              <a:rPr lang="es-ES" sz="2200" dirty="0" err="1" smtClean="0"/>
              <a:t>Forget</a:t>
            </a:r>
            <a:r>
              <a:rPr lang="es-ES" sz="2200" dirty="0" smtClean="0"/>
              <a:t> </a:t>
            </a:r>
            <a:r>
              <a:rPr lang="es-ES" sz="2200" dirty="0" err="1" smtClean="0"/>
              <a:t>about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IR </a:t>
            </a:r>
            <a:r>
              <a:rPr lang="es-ES" sz="2200" dirty="0" err="1" smtClean="0"/>
              <a:t>step</a:t>
            </a:r>
            <a:r>
              <a:rPr lang="es-ES" sz="2200" dirty="0" smtClean="0"/>
              <a:t> (</a:t>
            </a:r>
            <a:r>
              <a:rPr lang="es-ES" sz="2200" dirty="0" err="1" smtClean="0"/>
              <a:t>for</a:t>
            </a:r>
            <a:r>
              <a:rPr lang="es-ES" sz="2200" dirty="0" smtClean="0"/>
              <a:t> a </a:t>
            </a:r>
            <a:r>
              <a:rPr lang="es-ES" sz="2200" dirty="0" err="1" smtClean="0"/>
              <a:t>while</a:t>
            </a:r>
            <a:r>
              <a:rPr lang="es-ES" sz="2200" dirty="0" smtClean="0"/>
              <a:t>)</a:t>
            </a:r>
          </a:p>
          <a:p>
            <a:pPr lvl="2"/>
            <a:r>
              <a:rPr lang="es-ES" sz="2200" dirty="0" err="1" smtClean="0"/>
              <a:t>Focus</a:t>
            </a:r>
            <a:r>
              <a:rPr lang="es-ES" sz="2200" dirty="0" smtClean="0"/>
              <a:t> </a:t>
            </a:r>
            <a:r>
              <a:rPr lang="es-ES" sz="2200" dirty="0" err="1" smtClean="0"/>
              <a:t>on</a:t>
            </a:r>
            <a:r>
              <a:rPr lang="es-ES" sz="2200" dirty="0" smtClean="0"/>
              <a:t> </a:t>
            </a:r>
            <a:r>
              <a:rPr lang="en-US" sz="2200" dirty="0" smtClean="0"/>
              <a:t>answering questions about a single text</a:t>
            </a:r>
          </a:p>
          <a:p>
            <a:pPr lvl="2"/>
            <a:r>
              <a:rPr lang="es-ES" sz="2200" dirty="0" err="1" smtClean="0"/>
              <a:t>Chose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correct</a:t>
            </a:r>
            <a:r>
              <a:rPr lang="es-ES" sz="2200" dirty="0" smtClean="0"/>
              <a:t> </a:t>
            </a:r>
            <a:r>
              <a:rPr lang="es-ES" sz="2200" dirty="0" err="1" smtClean="0"/>
              <a:t>answer</a:t>
            </a:r>
            <a:endParaRPr lang="en-US" sz="2200" dirty="0" smtClean="0"/>
          </a:p>
          <a:p>
            <a:endParaRPr lang="es-ES" dirty="0" smtClean="0"/>
          </a:p>
          <a:p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new </a:t>
            </a:r>
            <a:r>
              <a:rPr lang="es-ES" dirty="0" err="1" smtClean="0"/>
              <a:t>setting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6551-98B1-4E1A-AC5D-06DA22154CC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s-ES" dirty="0" err="1" smtClean="0"/>
              <a:t>Systems</a:t>
            </a:r>
            <a:r>
              <a:rPr lang="es-ES" dirty="0" smtClean="0"/>
              <a:t> performance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16113"/>
            <a:ext cx="7313613" cy="641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dirty="0" err="1" smtClean="0"/>
              <a:t>Upper</a:t>
            </a:r>
            <a:r>
              <a:rPr lang="es-ES" dirty="0" smtClean="0"/>
              <a:t> </a:t>
            </a:r>
            <a:r>
              <a:rPr lang="es-ES" dirty="0" err="1" smtClean="0"/>
              <a:t>bound</a:t>
            </a:r>
            <a:r>
              <a:rPr lang="es-ES" dirty="0" smtClean="0"/>
              <a:t> of 60% </a:t>
            </a:r>
            <a:r>
              <a:rPr lang="es-ES" dirty="0" err="1" smtClean="0"/>
              <a:t>accuracy</a:t>
            </a:r>
            <a:endParaRPr lang="es-ES" dirty="0" smtClean="0"/>
          </a:p>
        </p:txBody>
      </p:sp>
      <p:pic>
        <p:nvPicPr>
          <p:cNvPr id="20484" name="Picture 4" descr="PerformaceEvolution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46375"/>
            <a:ext cx="9144000" cy="4111625"/>
          </a:xfrm>
          <a:noFill/>
        </p:spPr>
      </p:pic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547813" y="4149725"/>
            <a:ext cx="647700" cy="576263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755650" y="2781300"/>
            <a:ext cx="1512888" cy="1079500"/>
          </a:xfrm>
          <a:prstGeom prst="wedgeRoundRectCallout">
            <a:avLst>
              <a:gd name="adj1" fmla="val 22088"/>
              <a:gd name="adj2" fmla="val 83824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Overall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result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&lt;60%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2555875" y="2781300"/>
            <a:ext cx="1512888" cy="1079500"/>
          </a:xfrm>
          <a:prstGeom prst="wedgeRoundRectCallout">
            <a:avLst>
              <a:gd name="adj1" fmla="val 87671"/>
              <a:gd name="adj2" fmla="val -2060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Definitions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result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&gt;80%</a:t>
            </a: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5724525" y="3573463"/>
            <a:ext cx="1727200" cy="647700"/>
          </a:xfrm>
          <a:prstGeom prst="wedgeRoundRectCallout">
            <a:avLst>
              <a:gd name="adj1" fmla="val -76745"/>
              <a:gd name="adj2" fmla="val -49264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NOT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IR approach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animBg="1"/>
      <p:bldP spid="64519" grpId="0" animBg="1"/>
      <p:bldP spid="645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Pipeline Upper Bound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5516563"/>
            <a:ext cx="7850187" cy="836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3100" b="1" dirty="0" smtClean="0"/>
              <a:t>SOMETHING</a:t>
            </a:r>
            <a:r>
              <a:rPr lang="es-ES" sz="3100" dirty="0" smtClean="0"/>
              <a:t> </a:t>
            </a:r>
            <a:r>
              <a:rPr lang="es-ES" sz="3100" dirty="0" err="1" smtClean="0"/>
              <a:t>to</a:t>
            </a:r>
            <a:r>
              <a:rPr lang="es-ES" sz="3100" dirty="0" smtClean="0"/>
              <a:t> break </a:t>
            </a:r>
            <a:r>
              <a:rPr lang="es-ES" sz="3100" dirty="0" err="1" smtClean="0"/>
              <a:t>the</a:t>
            </a:r>
            <a:r>
              <a:rPr lang="es-ES" sz="3100" dirty="0" smtClean="0"/>
              <a:t> pipeline: </a:t>
            </a:r>
            <a:r>
              <a:rPr lang="es-ES" sz="3100" dirty="0" err="1" smtClean="0"/>
              <a:t>answer</a:t>
            </a:r>
            <a:r>
              <a:rPr lang="es-ES" sz="3100" dirty="0" smtClean="0"/>
              <a:t> </a:t>
            </a:r>
            <a:r>
              <a:rPr lang="es-ES" sz="3100" dirty="0" err="1" smtClean="0"/>
              <a:t>validation</a:t>
            </a:r>
            <a:r>
              <a:rPr lang="es-ES" sz="3100" dirty="0" smtClean="0"/>
              <a:t> </a:t>
            </a:r>
            <a:r>
              <a:rPr lang="es-ES" sz="3100" dirty="0" err="1" smtClean="0"/>
              <a:t>instead</a:t>
            </a:r>
            <a:r>
              <a:rPr lang="es-ES" sz="3100" dirty="0" smtClean="0"/>
              <a:t> of re-ranking</a:t>
            </a:r>
            <a:endParaRPr lang="en-GB" sz="33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6875" y="19177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Question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886700" y="32131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Answer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836738" y="1989138"/>
            <a:ext cx="11842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Question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analysis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47813" y="3284538"/>
            <a:ext cx="11588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Passage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Retrieval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63938" y="3284538"/>
            <a:ext cx="13112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Answer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Extraction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964238" y="3284538"/>
            <a:ext cx="10953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Answer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Ranking</a:t>
            </a:r>
          </a:p>
        </p:txBody>
      </p:sp>
      <p:cxnSp>
        <p:nvCxnSpPr>
          <p:cNvPr id="21514" name="AutoShape 10"/>
          <p:cNvCxnSpPr>
            <a:cxnSpLocks noChangeShapeType="1"/>
            <a:endCxn id="21510" idx="1"/>
          </p:cNvCxnSpPr>
          <p:nvPr/>
        </p:nvCxnSpPr>
        <p:spPr bwMode="auto">
          <a:xfrm>
            <a:off x="541338" y="2276475"/>
            <a:ext cx="12954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2"/>
            <a:endCxn id="21511" idx="0"/>
          </p:cNvCxnSpPr>
          <p:nvPr/>
        </p:nvCxnSpPr>
        <p:spPr bwMode="auto">
          <a:xfrm flipH="1">
            <a:off x="2127250" y="2640013"/>
            <a:ext cx="301625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0" idx="2"/>
            <a:endCxn id="21513" idx="0"/>
          </p:cNvCxnSpPr>
          <p:nvPr/>
        </p:nvCxnSpPr>
        <p:spPr bwMode="auto">
          <a:xfrm>
            <a:off x="2428875" y="2640013"/>
            <a:ext cx="4083050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0" idx="2"/>
            <a:endCxn id="21512" idx="0"/>
          </p:cNvCxnSpPr>
          <p:nvPr/>
        </p:nvCxnSpPr>
        <p:spPr bwMode="auto">
          <a:xfrm>
            <a:off x="2428875" y="2640013"/>
            <a:ext cx="1790700" cy="644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8" name="AutoShape 14"/>
          <p:cNvCxnSpPr>
            <a:cxnSpLocks noChangeShapeType="1"/>
            <a:stCxn id="21511" idx="3"/>
            <a:endCxn id="21512" idx="1"/>
          </p:cNvCxnSpPr>
          <p:nvPr/>
        </p:nvCxnSpPr>
        <p:spPr bwMode="auto">
          <a:xfrm>
            <a:off x="2706688" y="3609975"/>
            <a:ext cx="8572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9" name="AutoShape 15"/>
          <p:cNvCxnSpPr>
            <a:cxnSpLocks noChangeShapeType="1"/>
            <a:stCxn id="21512" idx="3"/>
            <a:endCxn id="21513" idx="1"/>
          </p:cNvCxnSpPr>
          <p:nvPr/>
        </p:nvCxnSpPr>
        <p:spPr bwMode="auto">
          <a:xfrm>
            <a:off x="4875213" y="3609975"/>
            <a:ext cx="1089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20" name="AutoShape 16"/>
          <p:cNvCxnSpPr>
            <a:cxnSpLocks noChangeShapeType="1"/>
            <a:stCxn id="21513" idx="3"/>
          </p:cNvCxnSpPr>
          <p:nvPr/>
        </p:nvCxnSpPr>
        <p:spPr bwMode="auto">
          <a:xfrm>
            <a:off x="7059613" y="3609975"/>
            <a:ext cx="1379537" cy="349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92275" y="4221163"/>
            <a:ext cx="7202488" cy="473075"/>
            <a:chOff x="975" y="3249"/>
            <a:chExt cx="4537" cy="298"/>
          </a:xfrm>
        </p:grpSpPr>
        <p:sp>
          <p:nvSpPr>
            <p:cNvPr id="21526" name="Text Box 18"/>
            <p:cNvSpPr txBox="1">
              <a:spLocks noChangeArrowheads="1"/>
            </p:cNvSpPr>
            <p:nvPr/>
          </p:nvSpPr>
          <p:spPr bwMode="auto">
            <a:xfrm>
              <a:off x="3742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1.0</a:t>
              </a:r>
            </a:p>
          </p:txBody>
        </p:sp>
        <p:sp>
          <p:nvSpPr>
            <p:cNvPr id="21527" name="Text Box 19"/>
            <p:cNvSpPr txBox="1">
              <a:spLocks noChangeArrowheads="1"/>
            </p:cNvSpPr>
            <p:nvPr/>
          </p:nvSpPr>
          <p:spPr bwMode="auto">
            <a:xfrm>
              <a:off x="975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0.8</a:t>
              </a:r>
            </a:p>
          </p:txBody>
        </p:sp>
        <p:sp>
          <p:nvSpPr>
            <p:cNvPr id="21528" name="Text Box 20"/>
            <p:cNvSpPr txBox="1">
              <a:spLocks noChangeArrowheads="1"/>
            </p:cNvSpPr>
            <p:nvPr/>
          </p:nvSpPr>
          <p:spPr bwMode="auto">
            <a:xfrm>
              <a:off x="2200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0.8</a:t>
              </a:r>
            </a:p>
          </p:txBody>
        </p:sp>
        <p:sp>
          <p:nvSpPr>
            <p:cNvPr id="21529" name="Text Box 21"/>
            <p:cNvSpPr txBox="1">
              <a:spLocks noChangeArrowheads="1"/>
            </p:cNvSpPr>
            <p:nvPr/>
          </p:nvSpPr>
          <p:spPr bwMode="auto">
            <a:xfrm>
              <a:off x="4740" y="3249"/>
              <a:ext cx="77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0.64</a:t>
              </a:r>
            </a:p>
          </p:txBody>
        </p:sp>
        <p:sp>
          <p:nvSpPr>
            <p:cNvPr id="21530" name="Text Box 22"/>
            <p:cNvSpPr txBox="1">
              <a:spLocks noChangeArrowheads="1"/>
            </p:cNvSpPr>
            <p:nvPr/>
          </p:nvSpPr>
          <p:spPr bwMode="auto">
            <a:xfrm>
              <a:off x="1519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x</a:t>
              </a:r>
            </a:p>
          </p:txBody>
        </p:sp>
        <p:sp>
          <p:nvSpPr>
            <p:cNvPr id="21531" name="Text Box 23"/>
            <p:cNvSpPr txBox="1">
              <a:spLocks noChangeArrowheads="1"/>
            </p:cNvSpPr>
            <p:nvPr/>
          </p:nvSpPr>
          <p:spPr bwMode="auto">
            <a:xfrm>
              <a:off x="3016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x</a:t>
              </a:r>
            </a:p>
          </p:txBody>
        </p:sp>
        <p:sp>
          <p:nvSpPr>
            <p:cNvPr id="21532" name="Text Box 24"/>
            <p:cNvSpPr txBox="1">
              <a:spLocks noChangeArrowheads="1"/>
            </p:cNvSpPr>
            <p:nvPr/>
          </p:nvSpPr>
          <p:spPr bwMode="auto">
            <a:xfrm>
              <a:off x="4241" y="3249"/>
              <a:ext cx="54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2500">
                  <a:latin typeface="Verdana" pitchFamily="34" charset="0"/>
                </a:rPr>
                <a:t>=</a:t>
              </a:r>
            </a:p>
          </p:txBody>
        </p:sp>
      </p:grpSp>
      <p:cxnSp>
        <p:nvCxnSpPr>
          <p:cNvPr id="63513" name="AutoShape 25"/>
          <p:cNvCxnSpPr>
            <a:cxnSpLocks noChangeShapeType="1"/>
            <a:stCxn id="21513" idx="2"/>
            <a:endCxn id="21510" idx="1"/>
          </p:cNvCxnSpPr>
          <p:nvPr/>
        </p:nvCxnSpPr>
        <p:spPr bwMode="auto">
          <a:xfrm rot="16200000" flipV="1">
            <a:off x="3363913" y="787400"/>
            <a:ext cx="1620838" cy="4675187"/>
          </a:xfrm>
          <a:prstGeom prst="curvedConnector4">
            <a:avLst>
              <a:gd name="adj1" fmla="val -84722"/>
              <a:gd name="adj2" fmla="val 127093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979613" y="4797425"/>
            <a:ext cx="3167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Not enough evidence</a:t>
            </a:r>
          </a:p>
        </p:txBody>
      </p:sp>
      <p:cxnSp>
        <p:nvCxnSpPr>
          <p:cNvPr id="63515" name="AutoShape 27"/>
          <p:cNvCxnSpPr>
            <a:cxnSpLocks noChangeShapeType="1"/>
            <a:stCxn id="21513" idx="2"/>
            <a:endCxn id="21511" idx="2"/>
          </p:cNvCxnSpPr>
          <p:nvPr/>
        </p:nvCxnSpPr>
        <p:spPr bwMode="auto">
          <a:xfrm rot="5400000">
            <a:off x="4318794" y="1743869"/>
            <a:ext cx="1587" cy="4384675"/>
          </a:xfrm>
          <a:prstGeom prst="curvedConnector3">
            <a:avLst>
              <a:gd name="adj1" fmla="val 53600014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3516" name="AutoShape 28"/>
          <p:cNvCxnSpPr>
            <a:cxnSpLocks noChangeShapeType="1"/>
            <a:stCxn id="21513" idx="2"/>
            <a:endCxn id="21512" idx="2"/>
          </p:cNvCxnSpPr>
          <p:nvPr/>
        </p:nvCxnSpPr>
        <p:spPr bwMode="auto">
          <a:xfrm rot="5400000">
            <a:off x="5364956" y="2790032"/>
            <a:ext cx="1587" cy="2292350"/>
          </a:xfrm>
          <a:prstGeom prst="curvedConnector3">
            <a:avLst>
              <a:gd name="adj1" fmla="val 14400005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s-ES" dirty="0" err="1" smtClean="0"/>
              <a:t>Multi-stream</a:t>
            </a:r>
            <a:r>
              <a:rPr lang="es-ES" dirty="0" smtClean="0"/>
              <a:t> </a:t>
            </a:r>
            <a:r>
              <a:rPr lang="es-ES" dirty="0" err="1" smtClean="0"/>
              <a:t>upper</a:t>
            </a:r>
            <a:r>
              <a:rPr lang="es-ES" dirty="0" smtClean="0"/>
              <a:t> </a:t>
            </a:r>
            <a:r>
              <a:rPr lang="es-ES" dirty="0" err="1" smtClean="0"/>
              <a:t>bound</a:t>
            </a:r>
            <a:endParaRPr lang="es-ES" dirty="0" smtClean="0"/>
          </a:p>
        </p:txBody>
      </p:sp>
      <p:pic>
        <p:nvPicPr>
          <p:cNvPr id="22531" name="Picture 3" descr="genoma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1773238"/>
            <a:ext cx="6732587" cy="5084762"/>
          </a:xfrm>
          <a:noFill/>
        </p:spPr>
      </p:pic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95288" y="2276475"/>
            <a:ext cx="1944687" cy="1079500"/>
          </a:xfrm>
          <a:prstGeom prst="wedgeRoundRectCallout">
            <a:avLst>
              <a:gd name="adj1" fmla="val 78407"/>
              <a:gd name="adj2" fmla="val -42796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Perfect combination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81%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95288" y="3716338"/>
            <a:ext cx="1944687" cy="863600"/>
          </a:xfrm>
          <a:prstGeom prst="wedgeRoundRectCallout">
            <a:avLst>
              <a:gd name="adj1" fmla="val 93917"/>
              <a:gd name="adj2" fmla="val -56616"/>
              <a:gd name="adj3" fmla="val 166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system 52,5%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419475" y="1844675"/>
            <a:ext cx="2376488" cy="720725"/>
          </a:xfrm>
          <a:prstGeom prst="wedgeRoundRectCallout">
            <a:avLst>
              <a:gd name="adj1" fmla="val -52005"/>
              <a:gd name="adj2" fmla="val 199778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ORGANIZATION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427538" y="2708275"/>
            <a:ext cx="1511300" cy="720725"/>
          </a:xfrm>
          <a:prstGeom prst="wedgeRoundRectCallout">
            <a:avLst>
              <a:gd name="adj1" fmla="val -100315"/>
              <a:gd name="adj2" fmla="val 91407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PERSON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4716463" y="3573463"/>
            <a:ext cx="1585912" cy="647700"/>
          </a:xfrm>
          <a:prstGeom prst="wedgeRoundRectCallout">
            <a:avLst>
              <a:gd name="adj1" fmla="val -69120"/>
              <a:gd name="adj2" fmla="val 91176"/>
              <a:gd name="adj3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>
                <a:solidFill>
                  <a:schemeClr val="bg1"/>
                </a:solidFill>
              </a:rPr>
              <a:t>Best with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Multi-stream architectures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620000" cy="4403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Different systems response better different types of questions</a:t>
            </a:r>
          </a:p>
          <a:p>
            <a:pPr lvl="2" eaLnBrk="1" hangingPunct="1"/>
            <a:r>
              <a:rPr lang="en-US" dirty="0" smtClean="0"/>
              <a:t>Specialization</a:t>
            </a:r>
          </a:p>
          <a:p>
            <a:pPr lvl="2" eaLnBrk="1" hangingPunct="1"/>
            <a:r>
              <a:rPr lang="en-US" dirty="0" smtClean="0"/>
              <a:t>Collaboration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84213" y="3860800"/>
            <a:ext cx="7954962" cy="2501900"/>
            <a:chOff x="295" y="2251"/>
            <a:chExt cx="5011" cy="1271"/>
          </a:xfrm>
        </p:grpSpPr>
        <p:sp>
          <p:nvSpPr>
            <p:cNvPr id="23560" name="Text Box 5"/>
            <p:cNvSpPr txBox="1">
              <a:spLocks noChangeArrowheads="1"/>
            </p:cNvSpPr>
            <p:nvPr/>
          </p:nvSpPr>
          <p:spPr bwMode="auto">
            <a:xfrm>
              <a:off x="1335" y="2570"/>
              <a:ext cx="977" cy="19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1</a:t>
              </a:r>
            </a:p>
          </p:txBody>
        </p:sp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335" y="2773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2</a:t>
              </a:r>
            </a:p>
          </p:txBody>
        </p:sp>
        <p:sp>
          <p:nvSpPr>
            <p:cNvPr id="23562" name="Text Box 7"/>
            <p:cNvSpPr txBox="1">
              <a:spLocks noChangeArrowheads="1"/>
            </p:cNvSpPr>
            <p:nvPr/>
          </p:nvSpPr>
          <p:spPr bwMode="auto">
            <a:xfrm>
              <a:off x="1335" y="2977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3</a:t>
              </a:r>
            </a:p>
          </p:txBody>
        </p:sp>
        <p:sp>
          <p:nvSpPr>
            <p:cNvPr id="23563" name="Text Box 8"/>
            <p:cNvSpPr txBox="1">
              <a:spLocks noChangeArrowheads="1"/>
            </p:cNvSpPr>
            <p:nvPr/>
          </p:nvSpPr>
          <p:spPr bwMode="auto">
            <a:xfrm>
              <a:off x="1335" y="3332"/>
              <a:ext cx="977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QA sys</a:t>
              </a:r>
              <a:r>
                <a:rPr lang="es-ES" sz="1600" baseline="-25000"/>
                <a:t>n</a:t>
              </a:r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490" y="2468"/>
              <a:ext cx="3450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0"/>
            <p:cNvSpPr>
              <a:spLocks noChangeShapeType="1"/>
            </p:cNvSpPr>
            <p:nvPr/>
          </p:nvSpPr>
          <p:spPr bwMode="auto">
            <a:xfrm>
              <a:off x="880" y="2646"/>
              <a:ext cx="455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1"/>
            <p:cNvSpPr>
              <a:spLocks noChangeShapeType="1"/>
            </p:cNvSpPr>
            <p:nvPr/>
          </p:nvSpPr>
          <p:spPr bwMode="auto">
            <a:xfrm>
              <a:off x="880" y="2849"/>
              <a:ext cx="455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2"/>
            <p:cNvSpPr>
              <a:spLocks noChangeShapeType="1"/>
            </p:cNvSpPr>
            <p:nvPr/>
          </p:nvSpPr>
          <p:spPr bwMode="auto">
            <a:xfrm>
              <a:off x="880" y="3053"/>
              <a:ext cx="45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3"/>
            <p:cNvSpPr>
              <a:spLocks noChangeShapeType="1"/>
            </p:cNvSpPr>
            <p:nvPr/>
          </p:nvSpPr>
          <p:spPr bwMode="auto">
            <a:xfrm>
              <a:off x="880" y="3409"/>
              <a:ext cx="45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 flipV="1">
              <a:off x="880" y="2468"/>
              <a:ext cx="0" cy="94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Text Box 15"/>
            <p:cNvSpPr txBox="1">
              <a:spLocks noChangeArrowheads="1"/>
            </p:cNvSpPr>
            <p:nvPr/>
          </p:nvSpPr>
          <p:spPr bwMode="auto">
            <a:xfrm>
              <a:off x="295" y="2251"/>
              <a:ext cx="97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Question</a:t>
              </a:r>
            </a:p>
          </p:txBody>
        </p:sp>
        <p:sp>
          <p:nvSpPr>
            <p:cNvPr id="23571" name="Line 16"/>
            <p:cNvSpPr>
              <a:spLocks noChangeShapeType="1"/>
            </p:cNvSpPr>
            <p:nvPr/>
          </p:nvSpPr>
          <p:spPr bwMode="auto">
            <a:xfrm>
              <a:off x="2833" y="2900"/>
              <a:ext cx="58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17"/>
            <p:cNvSpPr>
              <a:spLocks noChangeShapeType="1"/>
            </p:cNvSpPr>
            <p:nvPr/>
          </p:nvSpPr>
          <p:spPr bwMode="auto">
            <a:xfrm>
              <a:off x="2312" y="2849"/>
              <a:ext cx="32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18"/>
            <p:cNvSpPr>
              <a:spLocks noChangeShapeType="1"/>
            </p:cNvSpPr>
            <p:nvPr/>
          </p:nvSpPr>
          <p:spPr bwMode="auto">
            <a:xfrm>
              <a:off x="2312" y="3053"/>
              <a:ext cx="110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19"/>
            <p:cNvSpPr>
              <a:spLocks noChangeShapeType="1"/>
            </p:cNvSpPr>
            <p:nvPr/>
          </p:nvSpPr>
          <p:spPr bwMode="auto">
            <a:xfrm flipV="1">
              <a:off x="2312" y="3409"/>
              <a:ext cx="129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0"/>
            <p:cNvSpPr>
              <a:spLocks noChangeShapeType="1"/>
            </p:cNvSpPr>
            <p:nvPr/>
          </p:nvSpPr>
          <p:spPr bwMode="auto">
            <a:xfrm>
              <a:off x="2638" y="2849"/>
              <a:ext cx="0" cy="12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1"/>
            <p:cNvSpPr>
              <a:spLocks noChangeShapeType="1"/>
            </p:cNvSpPr>
            <p:nvPr/>
          </p:nvSpPr>
          <p:spPr bwMode="auto">
            <a:xfrm>
              <a:off x="2638" y="2977"/>
              <a:ext cx="781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2443" y="3129"/>
              <a:ext cx="0" cy="2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3"/>
            <p:cNvSpPr>
              <a:spLocks noChangeShapeType="1"/>
            </p:cNvSpPr>
            <p:nvPr/>
          </p:nvSpPr>
          <p:spPr bwMode="auto">
            <a:xfrm>
              <a:off x="2312" y="2646"/>
              <a:ext cx="521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4"/>
            <p:cNvSpPr>
              <a:spLocks noChangeShapeType="1"/>
            </p:cNvSpPr>
            <p:nvPr/>
          </p:nvSpPr>
          <p:spPr bwMode="auto">
            <a:xfrm>
              <a:off x="2443" y="3129"/>
              <a:ext cx="97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2442" y="3129"/>
              <a:ext cx="979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/>
                <a:t>Candidate answers</a:t>
              </a:r>
            </a:p>
          </p:txBody>
        </p:sp>
        <p:sp>
          <p:nvSpPr>
            <p:cNvPr id="23581" name="Text Box 26"/>
            <p:cNvSpPr txBox="1">
              <a:spLocks noChangeArrowheads="1"/>
            </p:cNvSpPr>
            <p:nvPr/>
          </p:nvSpPr>
          <p:spPr bwMode="auto">
            <a:xfrm>
              <a:off x="3419" y="2748"/>
              <a:ext cx="1171" cy="458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s-ES" sz="1600" b="1" dirty="0" smtClean="0"/>
                <a:t>SOMETHING </a:t>
              </a:r>
              <a:r>
                <a:rPr lang="es-ES" sz="1600" b="1" dirty="0" err="1" smtClean="0"/>
                <a:t>for</a:t>
              </a:r>
              <a:r>
                <a:rPr lang="es-ES" sz="1600" b="1" dirty="0" smtClean="0"/>
                <a:t> </a:t>
              </a:r>
              <a:r>
                <a:rPr lang="es-ES" sz="1600" b="1" dirty="0" err="1" smtClean="0"/>
                <a:t>combining</a:t>
              </a:r>
              <a:r>
                <a:rPr lang="es-ES" sz="1600" b="1" dirty="0" smtClean="0"/>
                <a:t> / </a:t>
              </a:r>
              <a:r>
                <a:rPr lang="es-ES" sz="1600" b="1" dirty="0" err="1" smtClean="0"/>
                <a:t>selecting</a:t>
              </a:r>
              <a:endParaRPr lang="es-ES" sz="1600" b="1" baseline="-25000" dirty="0"/>
            </a:p>
          </p:txBody>
        </p:sp>
        <p:sp>
          <p:nvSpPr>
            <p:cNvPr id="23582" name="Line 27"/>
            <p:cNvSpPr>
              <a:spLocks noChangeShapeType="1"/>
            </p:cNvSpPr>
            <p:nvPr/>
          </p:nvSpPr>
          <p:spPr bwMode="auto">
            <a:xfrm flipV="1">
              <a:off x="4590" y="3002"/>
              <a:ext cx="71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4694" y="2795"/>
              <a:ext cx="5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sz="1600"/>
                <a:t>Answer</a:t>
              </a:r>
            </a:p>
          </p:txBody>
        </p:sp>
        <p:sp>
          <p:nvSpPr>
            <p:cNvPr id="23584" name="Line 29"/>
            <p:cNvSpPr>
              <a:spLocks noChangeShapeType="1"/>
            </p:cNvSpPr>
            <p:nvPr/>
          </p:nvSpPr>
          <p:spPr bwMode="auto">
            <a:xfrm>
              <a:off x="2833" y="2646"/>
              <a:ext cx="0" cy="25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30"/>
            <p:cNvSpPr>
              <a:spLocks noChangeShapeType="1"/>
            </p:cNvSpPr>
            <p:nvPr/>
          </p:nvSpPr>
          <p:spPr bwMode="auto">
            <a:xfrm>
              <a:off x="3940" y="2468"/>
              <a:ext cx="0" cy="2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Oval 34"/>
          <p:cNvSpPr>
            <a:spLocks noChangeArrowheads="1"/>
          </p:cNvSpPr>
          <p:nvPr/>
        </p:nvSpPr>
        <p:spPr bwMode="auto">
          <a:xfrm>
            <a:off x="5364163" y="3789363"/>
            <a:ext cx="2305050" cy="2852737"/>
          </a:xfrm>
          <a:prstGeom prst="ellips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AVE 2006-2008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440613" cy="433228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Answer Validation: decide whether to return the candidate answer or not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Answer Validation should help to improve QA</a:t>
            </a:r>
          </a:p>
          <a:p>
            <a:pPr lvl="1"/>
            <a:r>
              <a:rPr lang="en-US" sz="2400" dirty="0" smtClean="0"/>
              <a:t>Introduce more content analysis</a:t>
            </a:r>
          </a:p>
          <a:p>
            <a:pPr lvl="1"/>
            <a:r>
              <a:rPr lang="en-US" sz="2400" dirty="0" smtClean="0"/>
              <a:t>Use Machine Learning techniques</a:t>
            </a:r>
          </a:p>
          <a:p>
            <a:pPr lvl="1"/>
            <a:r>
              <a:rPr lang="en-US" sz="2400" dirty="0" smtClean="0"/>
              <a:t>Able to break pipelines and combine streams</a:t>
            </a:r>
          </a:p>
          <a:p>
            <a:pPr eaLnBrk="1" hangingPunct="1">
              <a:buNone/>
            </a:pPr>
            <a:endParaRPr lang="es-ES" sz="2400" dirty="0" smtClean="0"/>
          </a:p>
          <a:p>
            <a:pPr lvl="1">
              <a:buNone/>
            </a:pPr>
            <a:endParaRPr lang="es-ES" sz="2400" dirty="0" smtClean="0"/>
          </a:p>
          <a:p>
            <a:pPr eaLnBrk="1" hangingPunct="1"/>
            <a:endParaRPr lang="es-ES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4000" dirty="0" smtClean="0"/>
              <a:t>Hypothesis generation + validation</a:t>
            </a:r>
            <a:endParaRPr lang="en-US" sz="4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0B81-B3DE-4FD6-9643-77F0B8CBDB74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6" name="5 Elipse"/>
          <p:cNvSpPr/>
          <p:nvPr/>
        </p:nvSpPr>
        <p:spPr bwMode="auto">
          <a:xfrm>
            <a:off x="3544607" y="5877271"/>
            <a:ext cx="360040" cy="36004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7" name="6 Elipse"/>
          <p:cNvSpPr/>
          <p:nvPr/>
        </p:nvSpPr>
        <p:spPr bwMode="auto">
          <a:xfrm>
            <a:off x="2824527" y="530120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8" name="7 Elipse"/>
          <p:cNvSpPr/>
          <p:nvPr/>
        </p:nvSpPr>
        <p:spPr bwMode="auto">
          <a:xfrm>
            <a:off x="3688623" y="5157191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9" name="8 Elipse"/>
          <p:cNvSpPr/>
          <p:nvPr/>
        </p:nvSpPr>
        <p:spPr bwMode="auto">
          <a:xfrm>
            <a:off x="4552719" y="537321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0" name="9 Elipse"/>
          <p:cNvSpPr/>
          <p:nvPr/>
        </p:nvSpPr>
        <p:spPr bwMode="auto">
          <a:xfrm>
            <a:off x="1816415" y="486915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1" name="10 Elipse"/>
          <p:cNvSpPr/>
          <p:nvPr/>
        </p:nvSpPr>
        <p:spPr bwMode="auto">
          <a:xfrm>
            <a:off x="2824527" y="450911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880311" y="429309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3" name="12 Elipse"/>
          <p:cNvSpPr/>
          <p:nvPr/>
        </p:nvSpPr>
        <p:spPr bwMode="auto">
          <a:xfrm>
            <a:off x="4048663" y="429309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4" name="13 Elipse"/>
          <p:cNvSpPr/>
          <p:nvPr/>
        </p:nvSpPr>
        <p:spPr bwMode="auto">
          <a:xfrm>
            <a:off x="4984767" y="458112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5" name="14 Elipse"/>
          <p:cNvSpPr/>
          <p:nvPr/>
        </p:nvSpPr>
        <p:spPr bwMode="auto">
          <a:xfrm>
            <a:off x="5848863" y="270891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6" name="15 Elipse"/>
          <p:cNvSpPr/>
          <p:nvPr/>
        </p:nvSpPr>
        <p:spPr bwMode="auto">
          <a:xfrm>
            <a:off x="2392479" y="393305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7" name="16 Elipse"/>
          <p:cNvSpPr/>
          <p:nvPr/>
        </p:nvSpPr>
        <p:spPr bwMode="auto">
          <a:xfrm>
            <a:off x="3544607" y="378903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8" name="17 Elipse"/>
          <p:cNvSpPr/>
          <p:nvPr/>
        </p:nvSpPr>
        <p:spPr bwMode="auto">
          <a:xfrm>
            <a:off x="5704847" y="3789039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1672399" y="350100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2680511" y="3140967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736295" y="2924943"/>
            <a:ext cx="360040" cy="36004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3904647" y="2924943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4840751" y="3212975"/>
            <a:ext cx="360040" cy="3600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cxnSp>
        <p:nvCxnSpPr>
          <p:cNvPr id="25" name="24 Conector curvado"/>
          <p:cNvCxnSpPr>
            <a:stCxn id="6" idx="1"/>
            <a:endCxn id="7" idx="5"/>
          </p:cNvCxnSpPr>
          <p:nvPr/>
        </p:nvCxnSpPr>
        <p:spPr bwMode="auto">
          <a:xfrm rot="16200000" flipV="1">
            <a:off x="3203848" y="5536512"/>
            <a:ext cx="321478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curvado"/>
          <p:cNvCxnSpPr>
            <a:stCxn id="7" idx="1"/>
            <a:endCxn id="10" idx="5"/>
          </p:cNvCxnSpPr>
          <p:nvPr/>
        </p:nvCxnSpPr>
        <p:spPr bwMode="auto">
          <a:xfrm rot="16200000" flipV="1">
            <a:off x="2411760" y="4888440"/>
            <a:ext cx="177462" cy="75352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curvado"/>
          <p:cNvCxnSpPr>
            <a:stCxn id="6" idx="0"/>
            <a:endCxn id="8" idx="4"/>
          </p:cNvCxnSpPr>
          <p:nvPr/>
        </p:nvCxnSpPr>
        <p:spPr bwMode="auto">
          <a:xfrm rot="5400000" flipH="1" flipV="1">
            <a:off x="3616615" y="5625243"/>
            <a:ext cx="360040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curvado"/>
          <p:cNvCxnSpPr>
            <a:stCxn id="10" idx="2"/>
            <a:endCxn id="12" idx="5"/>
          </p:cNvCxnSpPr>
          <p:nvPr/>
        </p:nvCxnSpPr>
        <p:spPr bwMode="auto">
          <a:xfrm rot="10800000">
            <a:off x="1187625" y="4600409"/>
            <a:ext cx="628791" cy="448771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curvado"/>
          <p:cNvCxnSpPr>
            <a:stCxn id="8" idx="1"/>
            <a:endCxn id="11" idx="5"/>
          </p:cNvCxnSpPr>
          <p:nvPr/>
        </p:nvCxnSpPr>
        <p:spPr bwMode="auto">
          <a:xfrm rot="16200000" flipV="1">
            <a:off x="3239852" y="4708420"/>
            <a:ext cx="393486" cy="60951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curvado"/>
          <p:cNvCxnSpPr>
            <a:stCxn id="6" idx="6"/>
            <a:endCxn id="9" idx="2"/>
          </p:cNvCxnSpPr>
          <p:nvPr/>
        </p:nvCxnSpPr>
        <p:spPr bwMode="auto">
          <a:xfrm flipV="1">
            <a:off x="3904647" y="5553235"/>
            <a:ext cx="648072" cy="50405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curvado"/>
          <p:cNvCxnSpPr>
            <a:stCxn id="11" idx="7"/>
            <a:endCxn id="17" idx="3"/>
          </p:cNvCxnSpPr>
          <p:nvPr/>
        </p:nvCxnSpPr>
        <p:spPr bwMode="auto">
          <a:xfrm rot="5400000" flipH="1" flipV="1">
            <a:off x="3131840" y="4096352"/>
            <a:ext cx="465494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curvado"/>
          <p:cNvCxnSpPr>
            <a:stCxn id="14" idx="7"/>
            <a:endCxn id="18" idx="4"/>
          </p:cNvCxnSpPr>
          <p:nvPr/>
        </p:nvCxnSpPr>
        <p:spPr bwMode="auto">
          <a:xfrm rot="5400000" flipH="1" flipV="1">
            <a:off x="5346086" y="4095074"/>
            <a:ext cx="484775" cy="59278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curvado"/>
          <p:cNvCxnSpPr>
            <a:stCxn id="9" idx="7"/>
            <a:endCxn id="14" idx="4"/>
          </p:cNvCxnSpPr>
          <p:nvPr/>
        </p:nvCxnSpPr>
        <p:spPr bwMode="auto">
          <a:xfrm rot="5400000" flipH="1" flipV="1">
            <a:off x="4770022" y="5031178"/>
            <a:ext cx="484775" cy="30475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curvado"/>
          <p:cNvCxnSpPr>
            <a:stCxn id="8" idx="7"/>
            <a:endCxn id="13" idx="4"/>
          </p:cNvCxnSpPr>
          <p:nvPr/>
        </p:nvCxnSpPr>
        <p:spPr bwMode="auto">
          <a:xfrm rot="5400000" flipH="1" flipV="1">
            <a:off x="3833918" y="4815154"/>
            <a:ext cx="556783" cy="23274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curvado"/>
          <p:cNvCxnSpPr>
            <a:stCxn id="10" idx="7"/>
            <a:endCxn id="16" idx="4"/>
          </p:cNvCxnSpPr>
          <p:nvPr/>
        </p:nvCxnSpPr>
        <p:spPr bwMode="auto">
          <a:xfrm rot="5400000" flipH="1" flipV="1">
            <a:off x="2033718" y="4383106"/>
            <a:ext cx="628791" cy="448771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curvado"/>
          <p:cNvCxnSpPr>
            <a:stCxn id="13" idx="7"/>
            <a:endCxn id="23" idx="4"/>
          </p:cNvCxnSpPr>
          <p:nvPr/>
        </p:nvCxnSpPr>
        <p:spPr bwMode="auto">
          <a:xfrm rot="5400000" flipH="1" flipV="1">
            <a:off x="4301970" y="3627022"/>
            <a:ext cx="772807" cy="66479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curvado"/>
          <p:cNvCxnSpPr>
            <a:stCxn id="12" idx="0"/>
            <a:endCxn id="21" idx="4"/>
          </p:cNvCxnSpPr>
          <p:nvPr/>
        </p:nvCxnSpPr>
        <p:spPr bwMode="auto">
          <a:xfrm rot="16200000" flipV="1">
            <a:off x="484267" y="3717031"/>
            <a:ext cx="1008112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curvado"/>
          <p:cNvCxnSpPr>
            <a:stCxn id="17" idx="1"/>
            <a:endCxn id="20" idx="5"/>
          </p:cNvCxnSpPr>
          <p:nvPr/>
        </p:nvCxnSpPr>
        <p:spPr bwMode="auto">
          <a:xfrm rot="16200000" flipV="1">
            <a:off x="3095836" y="3340268"/>
            <a:ext cx="393486" cy="60951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curvado"/>
          <p:cNvCxnSpPr>
            <a:stCxn id="16" idx="1"/>
            <a:endCxn id="19" idx="5"/>
          </p:cNvCxnSpPr>
          <p:nvPr/>
        </p:nvCxnSpPr>
        <p:spPr bwMode="auto">
          <a:xfrm rot="16200000" flipV="1">
            <a:off x="2123728" y="3664304"/>
            <a:ext cx="177462" cy="46549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curvado"/>
          <p:cNvCxnSpPr>
            <a:stCxn id="14" idx="2"/>
            <a:endCxn id="13" idx="6"/>
          </p:cNvCxnSpPr>
          <p:nvPr/>
        </p:nvCxnSpPr>
        <p:spPr bwMode="auto">
          <a:xfrm rot="10800000">
            <a:off x="4408703" y="4473115"/>
            <a:ext cx="576064" cy="288032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curvado"/>
          <p:cNvCxnSpPr>
            <a:stCxn id="23" idx="1"/>
            <a:endCxn id="22" idx="5"/>
          </p:cNvCxnSpPr>
          <p:nvPr/>
        </p:nvCxnSpPr>
        <p:spPr bwMode="auto">
          <a:xfrm rot="16200000" flipV="1">
            <a:off x="4535996" y="2908220"/>
            <a:ext cx="33446" cy="681518"/>
          </a:xfrm>
          <a:prstGeom prst="curvedConnector5">
            <a:avLst>
              <a:gd name="adj1" fmla="val 683490"/>
              <a:gd name="adj2" fmla="val 50000"/>
              <a:gd name="adj3" fmla="val -58349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curvado"/>
          <p:cNvCxnSpPr>
            <a:stCxn id="18" idx="0"/>
            <a:endCxn id="15" idx="4"/>
          </p:cNvCxnSpPr>
          <p:nvPr/>
        </p:nvCxnSpPr>
        <p:spPr bwMode="auto">
          <a:xfrm rot="5400000" flipH="1" flipV="1">
            <a:off x="5596835" y="3356991"/>
            <a:ext cx="720080" cy="14401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curvado"/>
          <p:cNvCxnSpPr>
            <a:stCxn id="19" idx="7"/>
            <a:endCxn id="20" idx="3"/>
          </p:cNvCxnSpPr>
          <p:nvPr/>
        </p:nvCxnSpPr>
        <p:spPr bwMode="auto">
          <a:xfrm rot="5400000" flipH="1" flipV="1">
            <a:off x="2303748" y="3124244"/>
            <a:ext cx="105454" cy="753526"/>
          </a:xfrm>
          <a:prstGeom prst="curvedConnector5">
            <a:avLst>
              <a:gd name="adj1" fmla="val 216777"/>
              <a:gd name="adj2" fmla="val 50000"/>
              <a:gd name="adj3" fmla="val -116777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curvado"/>
          <p:cNvCxnSpPr>
            <a:stCxn id="17" idx="0"/>
            <a:endCxn id="22" idx="3"/>
          </p:cNvCxnSpPr>
          <p:nvPr/>
        </p:nvCxnSpPr>
        <p:spPr bwMode="auto">
          <a:xfrm rot="5400000" flipH="1" flipV="1">
            <a:off x="3562609" y="3394275"/>
            <a:ext cx="556783" cy="23274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curvado"/>
          <p:cNvCxnSpPr>
            <a:stCxn id="23" idx="6"/>
            <a:endCxn id="15" idx="2"/>
          </p:cNvCxnSpPr>
          <p:nvPr/>
        </p:nvCxnSpPr>
        <p:spPr bwMode="auto">
          <a:xfrm flipV="1">
            <a:off x="5200791" y="2888939"/>
            <a:ext cx="648072" cy="50405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90 Elipse"/>
          <p:cNvSpPr/>
          <p:nvPr/>
        </p:nvSpPr>
        <p:spPr bwMode="auto">
          <a:xfrm>
            <a:off x="3256575" y="2348879"/>
            <a:ext cx="360040" cy="360040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cxnSp>
        <p:nvCxnSpPr>
          <p:cNvPr id="92" name="91 Conector curvado"/>
          <p:cNvCxnSpPr>
            <a:stCxn id="22" idx="2"/>
            <a:endCxn id="91" idx="6"/>
          </p:cNvCxnSpPr>
          <p:nvPr/>
        </p:nvCxnSpPr>
        <p:spPr bwMode="auto">
          <a:xfrm rot="10800000">
            <a:off x="3616615" y="2528899"/>
            <a:ext cx="288032" cy="57606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curvado"/>
          <p:cNvCxnSpPr>
            <a:stCxn id="20" idx="7"/>
            <a:endCxn id="91" idx="3"/>
          </p:cNvCxnSpPr>
          <p:nvPr/>
        </p:nvCxnSpPr>
        <p:spPr bwMode="auto">
          <a:xfrm rot="5400000" flipH="1" flipV="1">
            <a:off x="2879812" y="2764204"/>
            <a:ext cx="537502" cy="321478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97 CuadroTexto"/>
          <p:cNvSpPr txBox="1"/>
          <p:nvPr/>
        </p:nvSpPr>
        <p:spPr>
          <a:xfrm>
            <a:off x="1979712" y="59492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Question</a:t>
            </a:r>
            <a:endParaRPr lang="en-US" sz="2000" b="1" dirty="0"/>
          </a:p>
        </p:txBody>
      </p:sp>
      <p:sp>
        <p:nvSpPr>
          <p:cNvPr id="99" name="98 CuadroTexto"/>
          <p:cNvSpPr txBox="1"/>
          <p:nvPr/>
        </p:nvSpPr>
        <p:spPr>
          <a:xfrm>
            <a:off x="6516216" y="2420888"/>
            <a:ext cx="22322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Searching space of candidate answers</a:t>
            </a:r>
          </a:p>
          <a:p>
            <a:pPr algn="r">
              <a:buNone/>
            </a:pPr>
            <a:endParaRPr lang="en-US" sz="2000" b="1" dirty="0" smtClean="0"/>
          </a:p>
          <a:p>
            <a:pPr algn="r">
              <a:buNone/>
            </a:pPr>
            <a:r>
              <a:rPr lang="en-US" sz="2000" b="1" dirty="0" smtClean="0"/>
              <a:t>Hypothesis generation functions</a:t>
            </a:r>
          </a:p>
          <a:p>
            <a:pPr algn="r">
              <a:buNone/>
            </a:pPr>
            <a:r>
              <a:rPr lang="en-US" sz="2000" b="1" dirty="0" smtClean="0"/>
              <a:t>+</a:t>
            </a:r>
          </a:p>
          <a:p>
            <a:pPr algn="r">
              <a:buNone/>
            </a:pPr>
            <a:r>
              <a:rPr lang="en-US" sz="2000" b="1" dirty="0" smtClean="0"/>
              <a:t>Answer validation functions</a:t>
            </a:r>
            <a:endParaRPr lang="en-US" sz="2000" b="1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1763688" y="198884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b="1" dirty="0" smtClean="0"/>
              <a:t>Answer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uk">
  <a:themeElements>
    <a:clrScheme name="Anuk 11">
      <a:dk1>
        <a:srgbClr val="000000"/>
      </a:dk1>
      <a:lt1>
        <a:srgbClr val="FFFFFF"/>
      </a:lt1>
      <a:dk2>
        <a:srgbClr val="FFFFFF"/>
      </a:dk2>
      <a:lt2>
        <a:srgbClr val="314751"/>
      </a:lt2>
      <a:accent1>
        <a:srgbClr val="173849"/>
      </a:accent1>
      <a:accent2>
        <a:srgbClr val="CC6600"/>
      </a:accent2>
      <a:accent3>
        <a:srgbClr val="FFFFFF"/>
      </a:accent3>
      <a:accent4>
        <a:srgbClr val="000000"/>
      </a:accent4>
      <a:accent5>
        <a:srgbClr val="ABAEB1"/>
      </a:accent5>
      <a:accent6>
        <a:srgbClr val="B95C00"/>
      </a:accent6>
      <a:hlink>
        <a:srgbClr val="006666"/>
      </a:hlink>
      <a:folHlink>
        <a:srgbClr val="5F5F5F"/>
      </a:folHlink>
    </a:clrScheme>
    <a:fontScheme name="Anuk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lnDef>
  </a:objectDefaults>
  <a:extraClrSchemeLst>
    <a:extraClrScheme>
      <a:clrScheme name="Anuk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1">
        <a:dk1>
          <a:srgbClr val="000000"/>
        </a:dk1>
        <a:lt1>
          <a:srgbClr val="FFFFFF"/>
        </a:lt1>
        <a:dk2>
          <a:srgbClr val="FFFFFF"/>
        </a:dk2>
        <a:lt2>
          <a:srgbClr val="314751"/>
        </a:lt2>
        <a:accent1>
          <a:srgbClr val="17384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BAEB1"/>
        </a:accent5>
        <a:accent6>
          <a:srgbClr val="B95C00"/>
        </a:accent6>
        <a:hlink>
          <a:srgbClr val="00666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Anselmo</Template>
  <TotalTime>9600</TotalTime>
  <Words>1211</Words>
  <Application>Microsoft Office PowerPoint</Application>
  <PresentationFormat>Presentación en pantalla (4:3)</PresentationFormat>
  <Paragraphs>316</Paragraphs>
  <Slides>26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Anuk</vt:lpstr>
      <vt:lpstr>Ecuación</vt:lpstr>
      <vt:lpstr>TAC 2011, NIST, Gaithersburg  QA4MRE, Question Answering for Machine Reading Evaluation </vt:lpstr>
      <vt:lpstr>Question Answering Track at CLEF</vt:lpstr>
      <vt:lpstr>New setting: QA4MRE</vt:lpstr>
      <vt:lpstr>Systems performance</vt:lpstr>
      <vt:lpstr>Pipeline Upper Bound</vt:lpstr>
      <vt:lpstr>Multi-stream upper bound</vt:lpstr>
      <vt:lpstr>Multi-stream architectures</vt:lpstr>
      <vt:lpstr>AVE 2006-2008</vt:lpstr>
      <vt:lpstr>Hypothesis generation + validation</vt:lpstr>
      <vt:lpstr>ResPubliQA 2009 - 2010</vt:lpstr>
      <vt:lpstr>Evaluation measure (Peñas and Rodrigo, ACL 2011)</vt:lpstr>
      <vt:lpstr>Conclusions of ResPubliQA 2009 – 2010</vt:lpstr>
      <vt:lpstr>2011 campaign</vt:lpstr>
      <vt:lpstr>Reading test</vt:lpstr>
      <vt:lpstr>Knowledge gaps</vt:lpstr>
      <vt:lpstr>Knowledge - Understanding dependence</vt:lpstr>
      <vt:lpstr>Control the variable of knowledge</vt:lpstr>
      <vt:lpstr>Text as sources of knowledge</vt:lpstr>
      <vt:lpstr>Evaluation tests (2011)</vt:lpstr>
      <vt:lpstr>Evaluation tests</vt:lpstr>
      <vt:lpstr>Evaluation</vt:lpstr>
      <vt:lpstr>QA4MRE 2012 Main Task</vt:lpstr>
      <vt:lpstr>QA4MRE 2012 Pilots</vt:lpstr>
      <vt:lpstr>QA4MRE 2012 Pilots</vt:lpstr>
      <vt:lpstr>QA4MRE 2012 in summary</vt:lpstr>
      <vt:lpstr>Diapositiva 26</vt:lpstr>
    </vt:vector>
  </TitlesOfParts>
  <Company>UNED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Answering at CLEF 2011 - Overview and Breakout Session</dc:title>
  <dc:creator>Anselmo Peñas</dc:creator>
  <cp:lastModifiedBy>enlace</cp:lastModifiedBy>
  <cp:revision>596</cp:revision>
  <dcterms:created xsi:type="dcterms:W3CDTF">2005-07-01T14:46:01Z</dcterms:created>
  <dcterms:modified xsi:type="dcterms:W3CDTF">2011-11-13T17:39:22Z</dcterms:modified>
</cp:coreProperties>
</file>