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61" r:id="rId4"/>
    <p:sldId id="264" r:id="rId5"/>
    <p:sldId id="262" r:id="rId6"/>
    <p:sldId id="263" r:id="rId7"/>
    <p:sldId id="284" r:id="rId8"/>
    <p:sldId id="266" r:id="rId9"/>
    <p:sldId id="265" r:id="rId10"/>
    <p:sldId id="267" r:id="rId11"/>
    <p:sldId id="268" r:id="rId12"/>
    <p:sldId id="269" r:id="rId13"/>
    <p:sldId id="271" r:id="rId14"/>
    <p:sldId id="276" r:id="rId15"/>
    <p:sldId id="272" r:id="rId16"/>
    <p:sldId id="280" r:id="rId17"/>
    <p:sldId id="273" r:id="rId18"/>
    <p:sldId id="274" r:id="rId19"/>
    <p:sldId id="283" r:id="rId20"/>
    <p:sldId id="286" r:id="rId21"/>
    <p:sldId id="287" r:id="rId2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New York University 2011 System for KBP Slot Filling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2133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2400" b="1" dirty="0" err="1" smtClean="0"/>
              <a:t>Ang</a:t>
            </a:r>
            <a:r>
              <a:rPr lang="en-US" sz="2400" b="1" dirty="0" smtClean="0"/>
              <a:t> Sun</a:t>
            </a:r>
          </a:p>
          <a:p>
            <a:pPr algn="ctr"/>
            <a:r>
              <a:rPr lang="en-US" sz="2400" b="1" dirty="0" smtClean="0"/>
              <a:t>Ralph </a:t>
            </a:r>
            <a:r>
              <a:rPr lang="en-US" sz="2400" b="1" dirty="0" err="1" smtClean="0"/>
              <a:t>Grishman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Wei </a:t>
            </a:r>
            <a:r>
              <a:rPr lang="en-US" sz="2400" b="1" dirty="0" err="1" smtClean="0"/>
              <a:t>Xu</a:t>
            </a:r>
            <a:endParaRPr lang="en-US" sz="2400" b="1" dirty="0" smtClean="0"/>
          </a:p>
          <a:p>
            <a:pPr algn="ctr"/>
            <a:r>
              <a:rPr lang="en-US" sz="2400" b="1" dirty="0" err="1" smtClean="0"/>
              <a:t>Bonan</a:t>
            </a:r>
            <a:r>
              <a:rPr lang="en-US" sz="2400" b="1" dirty="0" smtClean="0"/>
              <a:t> Min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November 15, 2011</a:t>
            </a:r>
          </a:p>
          <a:p>
            <a:pPr algn="ctr"/>
            <a:r>
              <a:rPr lang="en-US" b="1" dirty="0" smtClean="0"/>
              <a:t>TAC 2011 Workshop</a:t>
            </a:r>
          </a:p>
          <a:p>
            <a:pPr algn="ctr"/>
            <a:r>
              <a:rPr lang="en-US" b="1" dirty="0" smtClean="0"/>
              <a:t>Gaithersburg, Maryland USA</a:t>
            </a:r>
          </a:p>
          <a:p>
            <a:pPr algn="ctr"/>
            <a:r>
              <a:rPr lang="en-US" b="1" dirty="0" smtClean="0"/>
              <a:t> </a:t>
            </a:r>
          </a:p>
          <a:p>
            <a:pPr algn="ctr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Distant Learning for Slot Filling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62560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Problems</a:t>
            </a:r>
          </a:p>
          <a:p>
            <a:pPr lvl="1"/>
            <a:r>
              <a:rPr lang="en-US" b="1" dirty="0" smtClean="0"/>
              <a:t>Problem 2</a:t>
            </a:r>
            <a:r>
              <a:rPr lang="en-US" dirty="0" smtClean="0"/>
              <a:t>: </a:t>
            </a:r>
            <a:r>
              <a:rPr lang="en-US" sz="2500" dirty="0" smtClean="0"/>
              <a:t>Class distribution is </a:t>
            </a:r>
            <a:r>
              <a:rPr lang="en-US" sz="2500" b="1" dirty="0" smtClean="0"/>
              <a:t>extremely unbalanced</a:t>
            </a:r>
          </a:p>
          <a:p>
            <a:pPr lvl="2"/>
            <a:r>
              <a:rPr lang="en-US" sz="2200" dirty="0" smtClean="0"/>
              <a:t>Treat as negative if </a:t>
            </a:r>
            <a:r>
              <a:rPr lang="en-US" sz="2200" b="1" i="1" dirty="0" smtClean="0"/>
              <a:t>&lt;</a:t>
            </a:r>
            <a:r>
              <a:rPr lang="en-US" sz="2200" b="1" i="1" dirty="0" err="1" smtClean="0"/>
              <a:t>i,j</a:t>
            </a:r>
            <a:r>
              <a:rPr lang="en-US" sz="2200" b="1" i="1" dirty="0" smtClean="0"/>
              <a:t>&gt;</a:t>
            </a:r>
            <a:r>
              <a:rPr lang="en-US" sz="2200" dirty="0" smtClean="0"/>
              <a:t> is NOT a Freebase relation instance</a:t>
            </a:r>
          </a:p>
          <a:p>
            <a:pPr lvl="3"/>
            <a:r>
              <a:rPr lang="en-US" sz="2200" dirty="0" smtClean="0"/>
              <a:t>Positive VS negative: </a:t>
            </a:r>
            <a:r>
              <a:rPr lang="en-US" sz="2200" b="1" dirty="0" smtClean="0"/>
              <a:t>1:37</a:t>
            </a:r>
          </a:p>
          <a:p>
            <a:pPr lvl="3"/>
            <a:endParaRPr lang="en-US" sz="2200" dirty="0" smtClean="0"/>
          </a:p>
          <a:p>
            <a:pPr lvl="2"/>
            <a:r>
              <a:rPr lang="en-US" sz="2200" dirty="0" smtClean="0"/>
              <a:t>Treat as negative if </a:t>
            </a:r>
          </a:p>
          <a:p>
            <a:pPr marL="1225296" lvl="2" indent="-457200">
              <a:buNone/>
            </a:pPr>
            <a:r>
              <a:rPr lang="en-US" sz="2200" b="1" i="1" dirty="0" smtClean="0"/>
              <a:t>	&lt;</a:t>
            </a:r>
            <a:r>
              <a:rPr lang="en-US" sz="2200" b="1" i="1" dirty="0" err="1" smtClean="0"/>
              <a:t>i,j</a:t>
            </a:r>
            <a:r>
              <a:rPr lang="en-US" sz="2200" b="1" i="1" dirty="0" smtClean="0"/>
              <a:t>&gt;</a:t>
            </a:r>
            <a:r>
              <a:rPr lang="en-US" sz="2200" b="1" dirty="0" smtClean="0"/>
              <a:t> </a:t>
            </a:r>
            <a:r>
              <a:rPr lang="en-US" sz="2200" dirty="0" smtClean="0"/>
              <a:t>is NOT a Freebase instance but </a:t>
            </a:r>
            <a:r>
              <a:rPr lang="en-US" sz="2200" b="1" i="1" dirty="0" smtClean="0"/>
              <a:t>&lt;</a:t>
            </a:r>
            <a:r>
              <a:rPr lang="en-US" sz="2200" b="1" i="1" dirty="0" err="1" smtClean="0"/>
              <a:t>i,j</a:t>
            </a:r>
            <a:r>
              <a:rPr lang="en-US" sz="2200" b="1" i="1" dirty="0" smtClean="0"/>
              <a:t>’&gt;</a:t>
            </a:r>
            <a:r>
              <a:rPr lang="en-US" sz="2200" b="1" dirty="0" smtClean="0"/>
              <a:t> </a:t>
            </a:r>
            <a:r>
              <a:rPr lang="en-US" sz="2200" dirty="0" smtClean="0"/>
              <a:t>is an instance for some </a:t>
            </a:r>
            <a:r>
              <a:rPr lang="en-US" sz="2200" b="1" dirty="0" err="1" smtClean="0"/>
              <a:t>j'</a:t>
            </a:r>
            <a:r>
              <a:rPr lang="en-US" sz="2200" b="1" dirty="0" err="1" smtClean="0">
                <a:sym typeface="Symbol"/>
              </a:rPr>
              <a:t></a:t>
            </a:r>
            <a:r>
              <a:rPr lang="en-US" sz="2200" b="1" dirty="0" err="1" smtClean="0"/>
              <a:t>j</a:t>
            </a:r>
            <a:r>
              <a:rPr lang="en-US" sz="2200" dirty="0" smtClean="0"/>
              <a:t>  </a:t>
            </a:r>
            <a:r>
              <a:rPr lang="en-US" sz="2200" b="1" dirty="0" smtClean="0"/>
              <a:t>AND</a:t>
            </a:r>
            <a:r>
              <a:rPr lang="en-US" sz="2200" dirty="0" smtClean="0"/>
              <a:t> </a:t>
            </a:r>
            <a:r>
              <a:rPr lang="en-US" sz="2200" b="1" i="1" dirty="0" smtClean="0"/>
              <a:t>&lt;</a:t>
            </a:r>
            <a:r>
              <a:rPr lang="en-US" sz="2200" b="1" i="1" dirty="0" err="1" smtClean="0"/>
              <a:t>i,j</a:t>
            </a:r>
            <a:r>
              <a:rPr lang="en-US" sz="2200" b="1" i="1" dirty="0" smtClean="0"/>
              <a:t>&gt;</a:t>
            </a:r>
            <a:r>
              <a:rPr lang="en-US" sz="2200" dirty="0" smtClean="0"/>
              <a:t> is separated by no more than 12 tokens</a:t>
            </a:r>
          </a:p>
          <a:p>
            <a:pPr lvl="3"/>
            <a:r>
              <a:rPr lang="en-US" sz="2200" dirty="0" smtClean="0"/>
              <a:t>Positive VS negative: </a:t>
            </a:r>
            <a:r>
              <a:rPr lang="en-US" sz="2200" b="1" dirty="0" smtClean="0"/>
              <a:t>1:13</a:t>
            </a:r>
          </a:p>
          <a:p>
            <a:pPr lvl="2"/>
            <a:endParaRPr lang="en-US" sz="2200" dirty="0" smtClean="0"/>
          </a:p>
          <a:p>
            <a:pPr lvl="2"/>
            <a:r>
              <a:rPr lang="en-US" sz="2200" dirty="0" smtClean="0"/>
              <a:t>Trained classifiers will have low recall, biased towards negative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129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Distant Learning for Slot Filling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Problems</a:t>
            </a:r>
          </a:p>
          <a:p>
            <a:pPr lvl="1"/>
            <a:r>
              <a:rPr lang="en-US" b="1" dirty="0" smtClean="0"/>
              <a:t>Problem 3</a:t>
            </a:r>
            <a:r>
              <a:rPr lang="en-US" dirty="0" smtClean="0"/>
              <a:t>: training ignores co-reference info</a:t>
            </a:r>
          </a:p>
          <a:p>
            <a:pPr lvl="2"/>
            <a:r>
              <a:rPr lang="en-US" sz="2600" dirty="0" smtClean="0"/>
              <a:t>Training relies on full name match between Freebase and text</a:t>
            </a:r>
          </a:p>
          <a:p>
            <a:pPr lvl="2"/>
            <a:endParaRPr lang="en-US" sz="2600" dirty="0" smtClean="0"/>
          </a:p>
          <a:p>
            <a:pPr lvl="2"/>
            <a:r>
              <a:rPr lang="en-US" sz="2600" dirty="0" smtClean="0"/>
              <a:t>But partial names (</a:t>
            </a:r>
            <a:r>
              <a:rPr lang="en-US" sz="2600" i="1" dirty="0" smtClean="0"/>
              <a:t>Bill, Mr. Gates </a:t>
            </a:r>
            <a:r>
              <a:rPr lang="en-US" sz="2600" dirty="0" smtClean="0"/>
              <a:t>…) occur often in text</a:t>
            </a:r>
          </a:p>
          <a:p>
            <a:pPr lvl="2"/>
            <a:endParaRPr lang="en-US" sz="2600" dirty="0" smtClean="0"/>
          </a:p>
          <a:p>
            <a:pPr lvl="2"/>
            <a:r>
              <a:rPr lang="en-US" sz="2600" dirty="0" smtClean="0"/>
              <a:t>Use co-reference during training? </a:t>
            </a:r>
          </a:p>
          <a:p>
            <a:pPr lvl="3"/>
            <a:r>
              <a:rPr lang="en-US" sz="2600" dirty="0" smtClean="0"/>
              <a:t>Co-reference module itself might be inaccurate and adds noise to training</a:t>
            </a:r>
          </a:p>
          <a:p>
            <a:pPr lvl="2"/>
            <a:endParaRPr lang="en-US" sz="2600" dirty="0" smtClean="0"/>
          </a:p>
          <a:p>
            <a:pPr lvl="2"/>
            <a:r>
              <a:rPr lang="en-US" sz="2600" dirty="0" smtClean="0"/>
              <a:t>But can it help during testing? 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129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Distant Learning for Slot Filling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Solutions to Problems</a:t>
            </a:r>
          </a:p>
          <a:p>
            <a:pPr lvl="1"/>
            <a:r>
              <a:rPr lang="en-US" b="1" dirty="0" smtClean="0"/>
              <a:t>Problem 1</a:t>
            </a:r>
            <a:r>
              <a:rPr lang="en-US" dirty="0" smtClean="0"/>
              <a:t>: Class labels are </a:t>
            </a:r>
            <a:r>
              <a:rPr lang="en-US" b="1" dirty="0" smtClean="0"/>
              <a:t>noisy</a:t>
            </a:r>
          </a:p>
          <a:p>
            <a:pPr lvl="2"/>
            <a:r>
              <a:rPr lang="en-US" dirty="0" smtClean="0"/>
              <a:t>Refine class labels to reduce noise</a:t>
            </a:r>
          </a:p>
          <a:p>
            <a:pPr lvl="2"/>
            <a:endParaRPr lang="en-US" dirty="0" smtClean="0"/>
          </a:p>
          <a:p>
            <a:pPr lvl="1"/>
            <a:r>
              <a:rPr lang="en-US" b="1" dirty="0" smtClean="0"/>
              <a:t>Problem 2</a:t>
            </a:r>
            <a:r>
              <a:rPr lang="en-US" dirty="0" smtClean="0"/>
              <a:t>: </a:t>
            </a:r>
            <a:r>
              <a:rPr lang="en-US" sz="2400" dirty="0" smtClean="0"/>
              <a:t>Class distribution is </a:t>
            </a:r>
            <a:r>
              <a:rPr lang="en-US" sz="2400" b="1" dirty="0" smtClean="0"/>
              <a:t>extremely unbalanced</a:t>
            </a:r>
          </a:p>
          <a:p>
            <a:pPr lvl="2"/>
            <a:r>
              <a:rPr lang="en-US" sz="2000" dirty="0" err="1" smtClean="0"/>
              <a:t>Undersample</a:t>
            </a:r>
            <a:r>
              <a:rPr lang="en-US" sz="2000" dirty="0" smtClean="0"/>
              <a:t> the majority classes </a:t>
            </a:r>
          </a:p>
          <a:p>
            <a:pPr lvl="2"/>
            <a:endParaRPr lang="en-US" sz="2000" dirty="0" smtClean="0"/>
          </a:p>
          <a:p>
            <a:pPr lvl="1"/>
            <a:r>
              <a:rPr lang="en-US" b="1" dirty="0" smtClean="0"/>
              <a:t>Problem 3</a:t>
            </a:r>
            <a:r>
              <a:rPr lang="en-US" dirty="0" smtClean="0"/>
              <a:t>: training ignores co-reference info</a:t>
            </a:r>
          </a:p>
          <a:p>
            <a:pPr lvl="2"/>
            <a:r>
              <a:rPr lang="en-US" dirty="0" smtClean="0"/>
              <a:t>Incorporate </a:t>
            </a:r>
            <a:r>
              <a:rPr lang="en-US" dirty="0" err="1" smtClean="0"/>
              <a:t>coreference</a:t>
            </a:r>
            <a:r>
              <a:rPr lang="en-US" dirty="0" smtClean="0"/>
              <a:t> during testing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Label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refinement algorithm</a:t>
            </a:r>
          </a:p>
          <a:p>
            <a:pPr marL="1028700" lvl="1" indent="-571500" algn="just">
              <a:buFont typeface="+mj-lt"/>
              <a:buAutoNum type="romanUcPeriod"/>
            </a:pPr>
            <a:r>
              <a:rPr lang="en-US" sz="2600" dirty="0" smtClean="0"/>
              <a:t>Represent a training instance by its dependency pattern, the shortest path connecting the two names in the dependency tree representation of the sentence</a:t>
            </a:r>
          </a:p>
          <a:p>
            <a:pPr marL="1028700" lvl="1" indent="-571500">
              <a:buFont typeface="+mj-lt"/>
              <a:buAutoNum type="romanUcPeriod"/>
            </a:pPr>
            <a:endParaRPr lang="en-US" sz="2600" dirty="0" smtClean="0"/>
          </a:p>
          <a:p>
            <a:pPr marL="1028700" lvl="1" indent="-571500">
              <a:buFont typeface="+mj-lt"/>
              <a:buAutoNum type="romanUcPeriod"/>
            </a:pPr>
            <a:r>
              <a:rPr lang="en-US" sz="2600" dirty="0" smtClean="0"/>
              <a:t>Estimate precision of the pattern</a:t>
            </a:r>
          </a:p>
          <a:p>
            <a:pPr marL="1028700" lvl="1" indent="-571500">
              <a:buFont typeface="+mj-lt"/>
              <a:buAutoNum type="romanUcPeriod"/>
            </a:pPr>
            <a:endParaRPr lang="en-US" sz="2600" dirty="0" smtClean="0"/>
          </a:p>
          <a:p>
            <a:pPr marL="1028700" lvl="1" indent="-571500">
              <a:buNone/>
            </a:pPr>
            <a:endParaRPr lang="en-US" sz="2600" dirty="0" smtClean="0"/>
          </a:p>
          <a:p>
            <a:pPr marL="1293876" lvl="2" indent="-571500">
              <a:buNone/>
            </a:pPr>
            <a:r>
              <a:rPr lang="en-US" dirty="0" smtClean="0"/>
              <a:t>     </a:t>
            </a:r>
          </a:p>
          <a:p>
            <a:pPr marL="1293876" lvl="2" indent="-571500">
              <a:buNone/>
            </a:pPr>
            <a:r>
              <a:rPr lang="en-US" dirty="0" smtClean="0"/>
              <a:t>      Precision of a pattern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dirty="0" smtClean="0"/>
              <a:t> </a:t>
            </a:r>
            <a:r>
              <a:rPr lang="en-US" dirty="0" smtClean="0"/>
              <a:t>for the class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3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is defined as</a:t>
            </a:r>
          </a:p>
          <a:p>
            <a:pPr lvl="2">
              <a:buNone/>
            </a:pPr>
            <a:r>
              <a:rPr lang="en-US" dirty="0" smtClean="0"/>
              <a:t>	    the number of occurrences of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in the class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5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divided by </a:t>
            </a:r>
          </a:p>
          <a:p>
            <a:pPr lvl="2">
              <a:buNone/>
            </a:pPr>
            <a:r>
              <a:rPr lang="en-US" dirty="0" smtClean="0"/>
              <a:t>	    the number of occurrences of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in any of the classes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500" b="1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1293876" lvl="2" indent="-571500">
              <a:buFont typeface="+mj-lt"/>
              <a:buAutoNum type="romanUcPeriod"/>
            </a:pPr>
            <a:endParaRPr lang="en-US" sz="2200" dirty="0" smtClean="0"/>
          </a:p>
          <a:p>
            <a:pPr marL="1028700" lvl="1" indent="-571500">
              <a:buFont typeface="+mj-lt"/>
              <a:buAutoNum type="romanUcPeriod" startAt="3"/>
            </a:pPr>
            <a:r>
              <a:rPr lang="en-US" sz="2600" dirty="0" smtClean="0"/>
              <a:t>Assign the instance the class that its dependency pattern is most precise about</a:t>
            </a:r>
            <a:endParaRPr lang="en-US" sz="2600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3352800" y="3657600"/>
          <a:ext cx="2362200" cy="733425"/>
        </p:xfrm>
        <a:graphic>
          <a:graphicData uri="http://schemas.openxmlformats.org/presentationml/2006/ole">
            <p:oleObj spid="_x0000_s28673" name="Equation" r:id="rId3" imgW="1968500" imgH="60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Label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refinement algorithm (cont)</a:t>
            </a:r>
          </a:p>
          <a:p>
            <a:pPr lvl="1"/>
            <a:r>
              <a:rPr lang="en-US" dirty="0" smtClean="0"/>
              <a:t>Examples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895600"/>
            <a:ext cx="3360000" cy="63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896950"/>
            <a:ext cx="3581400" cy="6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066800" y="4211400"/>
            <a:ext cx="5943600" cy="5334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Jon </a:t>
            </a:r>
            <a:r>
              <a:rPr lang="en-US" b="1" dirty="0" err="1" smtClean="0"/>
              <a:t>Corzine</a:t>
            </a:r>
            <a:r>
              <a:rPr lang="en-US" i="1" dirty="0" smtClean="0"/>
              <a:t>, </a:t>
            </a:r>
            <a:r>
              <a:rPr lang="en-US" i="1" dirty="0" smtClean="0"/>
              <a:t>the former chairman and CEO of</a:t>
            </a:r>
            <a:r>
              <a:rPr lang="en-US" dirty="0" smtClean="0"/>
              <a:t> </a:t>
            </a:r>
            <a:r>
              <a:rPr lang="en-US" b="1" dirty="0" smtClean="0"/>
              <a:t>Goldman Sachs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1066800" y="4744800"/>
            <a:ext cx="5943600" cy="5334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William S. </a:t>
            </a:r>
            <a:r>
              <a:rPr lang="en-US" b="1" dirty="0" smtClean="0"/>
              <a:t>Paley                      </a:t>
            </a:r>
            <a:r>
              <a:rPr lang="en-US" i="1" dirty="0" smtClean="0"/>
              <a:t>, </a:t>
            </a:r>
            <a:r>
              <a:rPr lang="en-US" i="1" dirty="0" smtClean="0"/>
              <a:t>chairman of</a:t>
            </a:r>
            <a:r>
              <a:rPr lang="en-US" dirty="0" smtClean="0"/>
              <a:t> </a:t>
            </a:r>
            <a:r>
              <a:rPr lang="en-US" dirty="0" smtClean="0"/>
              <a:t>                    </a:t>
            </a:r>
            <a:r>
              <a:rPr lang="en-US" b="1" dirty="0" smtClean="0"/>
              <a:t>CBS</a:t>
            </a:r>
            <a:r>
              <a:rPr lang="en-US" dirty="0" smtClean="0"/>
              <a:t> </a:t>
            </a:r>
            <a:r>
              <a:rPr lang="en-US" dirty="0" smtClean="0"/>
              <a:t>… …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66800" y="3678000"/>
            <a:ext cx="5943600" cy="5334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Example Sentence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7010400" y="4211400"/>
            <a:ext cx="1447800" cy="5334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rgbClr val="FF0000"/>
                </a:solidFill>
              </a:rPr>
              <a:t>PERSON:</a:t>
            </a:r>
          </a:p>
          <a:p>
            <a:pPr algn="ctr"/>
            <a:r>
              <a:rPr lang="en-US" sz="1700" b="1" dirty="0" err="1" smtClean="0">
                <a:solidFill>
                  <a:srgbClr val="FF0000"/>
                </a:solidFill>
              </a:rPr>
              <a:t>Employee_of</a:t>
            </a:r>
            <a:endParaRPr lang="en-US" sz="17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10400" y="4744800"/>
            <a:ext cx="1447800" cy="5334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ORG:</a:t>
            </a:r>
          </a:p>
          <a:p>
            <a:pPr algn="ctr"/>
            <a:r>
              <a:rPr lang="en-US" b="1" dirty="0" err="1" smtClean="0"/>
              <a:t>Founded_by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7010400" y="3678000"/>
            <a:ext cx="1447800" cy="5334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Class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1295400" y="5410200"/>
            <a:ext cx="69342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i="1" dirty="0" err="1" smtClean="0"/>
              <a:t>prec</a:t>
            </a:r>
            <a:r>
              <a:rPr lang="en-US" i="1" dirty="0" smtClean="0"/>
              <a:t>(</a:t>
            </a:r>
            <a:r>
              <a:rPr lang="en-US" i="1" dirty="0" err="1" smtClean="0"/>
              <a:t>appos</a:t>
            </a:r>
            <a:r>
              <a:rPr lang="en-US" i="1" dirty="0" smtClean="0"/>
              <a:t> </a:t>
            </a:r>
            <a:r>
              <a:rPr lang="en-US" i="1" dirty="0" smtClean="0"/>
              <a:t>chairman </a:t>
            </a:r>
            <a:r>
              <a:rPr lang="en-US" i="1" dirty="0" err="1" smtClean="0"/>
              <a:t>prep_of</a:t>
            </a:r>
            <a:r>
              <a:rPr lang="en-US" i="1" dirty="0" smtClean="0"/>
              <a:t>, </a:t>
            </a:r>
            <a:r>
              <a:rPr lang="en-US" b="1" i="1" dirty="0" err="1" smtClean="0">
                <a:solidFill>
                  <a:srgbClr val="FF0000"/>
                </a:solidFill>
              </a:rPr>
              <a:t>PERSON:Employee_of</a:t>
            </a:r>
            <a:r>
              <a:rPr lang="en-US" i="1" dirty="0" smtClean="0"/>
              <a:t>) = 0.754</a:t>
            </a:r>
          </a:p>
          <a:p>
            <a:r>
              <a:rPr lang="en-US" i="1" dirty="0" smtClean="0"/>
              <a:t>  </a:t>
            </a:r>
            <a:r>
              <a:rPr lang="en-US" b="1" i="1" dirty="0" err="1" smtClean="0"/>
              <a:t>prec</a:t>
            </a:r>
            <a:r>
              <a:rPr lang="en-US" i="1" dirty="0" smtClean="0"/>
              <a:t>(</a:t>
            </a:r>
            <a:r>
              <a:rPr lang="en-US" i="1" dirty="0" err="1" smtClean="0"/>
              <a:t>appos</a:t>
            </a:r>
            <a:r>
              <a:rPr lang="en-US" i="1" dirty="0" smtClean="0"/>
              <a:t> chairman </a:t>
            </a:r>
            <a:r>
              <a:rPr lang="en-US" i="1" dirty="0" err="1" smtClean="0"/>
              <a:t>prep_of</a:t>
            </a:r>
            <a:r>
              <a:rPr lang="en-US" i="1" dirty="0" smtClean="0"/>
              <a:t>, </a:t>
            </a:r>
            <a:r>
              <a:rPr lang="en-US" b="1" i="1" dirty="0" err="1" smtClean="0"/>
              <a:t>ORG:Founded_by</a:t>
            </a:r>
            <a:r>
              <a:rPr lang="en-US" i="1" dirty="0" smtClean="0"/>
              <a:t>) = 0.012</a:t>
            </a:r>
            <a:endParaRPr lang="en-US" i="1" dirty="0"/>
          </a:p>
        </p:txBody>
      </p:sp>
      <p:sp>
        <p:nvSpPr>
          <p:cNvPr id="16" name="Rectangle 15"/>
          <p:cNvSpPr/>
          <p:nvPr/>
        </p:nvSpPr>
        <p:spPr>
          <a:xfrm>
            <a:off x="7010400" y="4211400"/>
            <a:ext cx="1447800" cy="5334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rgbClr val="FF0000"/>
                </a:solidFill>
              </a:rPr>
              <a:t>PERSON:</a:t>
            </a:r>
          </a:p>
          <a:p>
            <a:pPr algn="ctr"/>
            <a:r>
              <a:rPr lang="en-US" sz="1700" b="1" dirty="0" err="1" smtClean="0">
                <a:solidFill>
                  <a:srgbClr val="FF0000"/>
                </a:solidFill>
              </a:rPr>
              <a:t>Employee_of</a:t>
            </a:r>
            <a:endParaRPr lang="en-US" sz="17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10400" y="4191000"/>
            <a:ext cx="1447800" cy="5334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rgbClr val="FF0000"/>
                </a:solidFill>
              </a:rPr>
              <a:t>PERSON:</a:t>
            </a:r>
          </a:p>
          <a:p>
            <a:pPr algn="ctr"/>
            <a:r>
              <a:rPr lang="en-US" sz="1700" b="1" dirty="0" err="1" smtClean="0">
                <a:solidFill>
                  <a:srgbClr val="FF0000"/>
                </a:solidFill>
              </a:rPr>
              <a:t>Employee_of</a:t>
            </a:r>
            <a:endParaRPr lang="en-US" sz="17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0" y="4267200"/>
            <a:ext cx="3044952" cy="457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err="1" smtClean="0"/>
              <a:t>appos</a:t>
            </a:r>
            <a:r>
              <a:rPr lang="en-US" b="1" i="1" dirty="0" smtClean="0"/>
              <a:t> chairman </a:t>
            </a:r>
            <a:r>
              <a:rPr lang="en-US" b="1" i="1" dirty="0" err="1" smtClean="0"/>
              <a:t>prep_of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907792" y="4800600"/>
            <a:ext cx="3035808" cy="457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err="1" smtClean="0"/>
              <a:t>appos</a:t>
            </a:r>
            <a:r>
              <a:rPr lang="en-US" b="1" i="1" dirty="0" smtClean="0"/>
              <a:t> chairman </a:t>
            </a:r>
            <a:r>
              <a:rPr lang="en-US" b="1" i="1" dirty="0" err="1" smtClean="0"/>
              <a:t>prep_of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00417 0.08334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5" grpId="0" animBg="1"/>
      <p:bldP spid="19" grpId="0" animBg="1"/>
      <p:bldP spid="17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Undersampling</a:t>
            </a:r>
            <a:r>
              <a:rPr lang="en-US" dirty="0" smtClean="0"/>
              <a:t> the Majority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b="1" dirty="0" smtClean="0"/>
              <a:t>Effort 1</a:t>
            </a:r>
            <a:r>
              <a:rPr lang="en-US" sz="3600" dirty="0" smtClean="0"/>
              <a:t>: </a:t>
            </a:r>
          </a:p>
          <a:p>
            <a:pPr>
              <a:buNone/>
            </a:pPr>
            <a:r>
              <a:rPr lang="en-US" sz="3600" b="1" i="1" dirty="0" smtClean="0"/>
              <a:t>	multiple n-way </a:t>
            </a:r>
            <a:r>
              <a:rPr lang="en-US" sz="3600" dirty="0" smtClean="0"/>
              <a:t>instead of </a:t>
            </a:r>
            <a:r>
              <a:rPr lang="en-US" b="1" i="1" dirty="0" smtClean="0"/>
              <a:t>single n-way </a:t>
            </a:r>
            <a:r>
              <a:rPr lang="en-US" dirty="0" smtClean="0"/>
              <a:t>classification </a:t>
            </a:r>
          </a:p>
          <a:p>
            <a:pPr lvl="1"/>
            <a:r>
              <a:rPr lang="en-US" sz="3200" b="1" i="1" dirty="0" smtClean="0"/>
              <a:t>single n-way: </a:t>
            </a:r>
            <a:r>
              <a:rPr lang="en-US" sz="3200" dirty="0" smtClean="0"/>
              <a:t>an n-way classifier for all classes</a:t>
            </a:r>
          </a:p>
          <a:p>
            <a:pPr lvl="2"/>
            <a:r>
              <a:rPr lang="en-US" sz="3200" dirty="0" smtClean="0"/>
              <a:t>Biased towards majority classes</a:t>
            </a:r>
          </a:p>
          <a:p>
            <a:pPr lvl="2"/>
            <a:endParaRPr lang="en-US" sz="3200" dirty="0" smtClean="0"/>
          </a:p>
          <a:p>
            <a:pPr lvl="1"/>
            <a:r>
              <a:rPr lang="en-US" sz="3200" b="1" i="1" dirty="0" smtClean="0"/>
              <a:t>multiple n-way</a:t>
            </a:r>
            <a:r>
              <a:rPr lang="en-US" sz="3200" dirty="0" smtClean="0"/>
              <a:t>: an n-way classifier for each pair of name types</a:t>
            </a:r>
          </a:p>
          <a:p>
            <a:pPr lvl="2"/>
            <a:r>
              <a:rPr lang="en-US" sz="3200" dirty="0" smtClean="0"/>
              <a:t>A classifier for PERSON and PERSON</a:t>
            </a:r>
          </a:p>
          <a:p>
            <a:pPr lvl="2"/>
            <a:r>
              <a:rPr lang="en-US" sz="3200" dirty="0" smtClean="0"/>
              <a:t>Another one for PERSON and ORGANIZATION</a:t>
            </a:r>
          </a:p>
          <a:p>
            <a:pPr lvl="2"/>
            <a:r>
              <a:rPr lang="en-US" sz="3200" dirty="0" smtClean="0"/>
              <a:t>… …</a:t>
            </a:r>
          </a:p>
          <a:p>
            <a:pPr lvl="2"/>
            <a:endParaRPr lang="en-US" sz="3200" dirty="0" smtClean="0"/>
          </a:p>
          <a:p>
            <a:pPr lvl="1"/>
            <a:r>
              <a:rPr lang="en-US" sz="3200" dirty="0" smtClean="0"/>
              <a:t>On average (10 runs on 2011 evaluation data)</a:t>
            </a:r>
          </a:p>
          <a:p>
            <a:pPr lvl="2"/>
            <a:r>
              <a:rPr lang="en-US" sz="3200" b="1" i="1" dirty="0" smtClean="0"/>
              <a:t>single n-way: </a:t>
            </a:r>
            <a:r>
              <a:rPr lang="en-US" sz="3200" dirty="0" smtClean="0"/>
              <a:t>		</a:t>
            </a:r>
            <a:r>
              <a:rPr lang="en-US" sz="3200" b="1" dirty="0" smtClean="0"/>
              <a:t>180</a:t>
            </a:r>
            <a:r>
              <a:rPr lang="en-US" sz="3200" dirty="0" smtClean="0"/>
              <a:t> fills for </a:t>
            </a:r>
            <a:r>
              <a:rPr lang="en-US" sz="3200" b="1" dirty="0" smtClean="0"/>
              <a:t>8</a:t>
            </a:r>
            <a:r>
              <a:rPr lang="en-US" sz="3200" dirty="0" smtClean="0"/>
              <a:t> slots</a:t>
            </a:r>
          </a:p>
          <a:p>
            <a:pPr lvl="2"/>
            <a:r>
              <a:rPr lang="en-US" sz="3200" b="1" i="1" dirty="0" smtClean="0"/>
              <a:t>multiple n-way:	</a:t>
            </a:r>
            <a:r>
              <a:rPr lang="en-US" sz="3200" b="1" dirty="0" smtClean="0"/>
              <a:t>240  </a:t>
            </a:r>
            <a:r>
              <a:rPr lang="en-US" sz="3200" dirty="0" smtClean="0"/>
              <a:t>fills for </a:t>
            </a:r>
            <a:r>
              <a:rPr lang="en-US" sz="3200" b="1" dirty="0" smtClean="0"/>
              <a:t>15</a:t>
            </a:r>
            <a:r>
              <a:rPr lang="en-US" sz="3200" dirty="0" smtClean="0"/>
              <a:t> slots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Undersampling</a:t>
            </a:r>
            <a:r>
              <a:rPr lang="en-US" dirty="0" smtClean="0"/>
              <a:t> the Majority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Effort 2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Even with multiple n-way classification approach</a:t>
            </a:r>
          </a:p>
          <a:p>
            <a:pPr lvl="1"/>
            <a:endParaRPr lang="en-US" dirty="0" smtClean="0"/>
          </a:p>
          <a:p>
            <a:pPr lvl="1"/>
            <a:r>
              <a:rPr lang="en-US" i="1" dirty="0" smtClean="0"/>
              <a:t>OTHER </a:t>
            </a:r>
            <a:r>
              <a:rPr lang="en-US" dirty="0" smtClean="0"/>
              <a:t>(not a defined KBP slot) is still the majority class for each such n-way classifier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Downsize </a:t>
            </a:r>
            <a:r>
              <a:rPr lang="en-US" i="1" dirty="0" smtClean="0"/>
              <a:t>OTHER</a:t>
            </a:r>
            <a:r>
              <a:rPr lang="en-US" dirty="0" smtClean="0"/>
              <a:t> by randomly selecting a subset of them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Contribution of </a:t>
            </a:r>
            <a:r>
              <a:rPr lang="en-US" dirty="0" err="1" smtClean="0"/>
              <a:t>Coreference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use of co-reference during training</a:t>
            </a:r>
          </a:p>
          <a:p>
            <a:endParaRPr lang="en-US" dirty="0" smtClean="0"/>
          </a:p>
          <a:p>
            <a:r>
              <a:rPr lang="en-US" dirty="0" smtClean="0"/>
              <a:t>Run Jet (NYU IE toolkit) to get co-referred names of the query</a:t>
            </a:r>
          </a:p>
          <a:p>
            <a:endParaRPr lang="en-US" dirty="0" smtClean="0"/>
          </a:p>
          <a:p>
            <a:r>
              <a:rPr lang="en-US" dirty="0" smtClean="0"/>
              <a:t>Use these names when filling slots for the query</a:t>
            </a:r>
          </a:p>
          <a:p>
            <a:endParaRPr lang="en-US" dirty="0" smtClean="0"/>
          </a:p>
          <a:p>
            <a:r>
              <a:rPr lang="en-US" dirty="0" smtClean="0"/>
              <a:t>Co-reference is beneficial to our official system</a:t>
            </a:r>
          </a:p>
          <a:p>
            <a:pPr lvl="1"/>
            <a:r>
              <a:rPr lang="en-US" b="1" dirty="0" smtClean="0"/>
              <a:t>P/R/F</a:t>
            </a:r>
            <a:r>
              <a:rPr lang="en-US" dirty="0" smtClean="0"/>
              <a:t> of the distant filler itself</a:t>
            </a:r>
          </a:p>
          <a:p>
            <a:pPr lvl="2"/>
            <a:r>
              <a:rPr lang="en-US" b="1" dirty="0" smtClean="0"/>
              <a:t>With</a:t>
            </a:r>
            <a:r>
              <a:rPr lang="en-US" dirty="0" smtClean="0"/>
              <a:t> co-reference: 	</a:t>
            </a:r>
            <a:r>
              <a:rPr lang="en-US" b="1" dirty="0" smtClean="0"/>
              <a:t>36.4/11.4/17.4</a:t>
            </a:r>
          </a:p>
          <a:p>
            <a:pPr lvl="2"/>
            <a:r>
              <a:rPr lang="en-US" b="1" dirty="0" smtClean="0"/>
              <a:t>Without</a:t>
            </a:r>
            <a:r>
              <a:rPr lang="en-US" dirty="0" smtClean="0"/>
              <a:t> co-reference: 	</a:t>
            </a:r>
            <a:r>
              <a:rPr lang="en-US" b="1" dirty="0" smtClean="0"/>
              <a:t>28.8/10.0/14.3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Experimental Results </a:t>
            </a:r>
            <a:r>
              <a:rPr lang="en-US" sz="2800" dirty="0" smtClean="0"/>
              <a:t>(2011 evaluation data)</a:t>
            </a:r>
            <a:endParaRPr lang="en-US" sz="2800" dirty="0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1676400" y="5181600"/>
          <a:ext cx="5540375" cy="1189037"/>
        </p:xfrm>
        <a:graphic>
          <a:graphicData uri="http://schemas.openxmlformats.org/presentationml/2006/ole">
            <p:oleObj spid="_x0000_s29697" name="SPW 10.0 Graph" r:id="rId3" imgW="5540040" imgH="1188720" progId="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2220912" y="1524000"/>
          <a:ext cx="4484688" cy="3600450"/>
        </p:xfrm>
        <a:graphic>
          <a:graphicData uri="http://schemas.openxmlformats.org/presentationml/2006/ole">
            <p:oleObj spid="_x0000_s29703" name="SPW 10.0 Graph" r:id="rId4" imgW="5414760" imgH="4345920" progId="">
              <p:embed/>
            </p:oleObj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2220912" y="1524000"/>
          <a:ext cx="4484688" cy="3600450"/>
        </p:xfrm>
        <a:graphic>
          <a:graphicData uri="http://schemas.openxmlformats.org/presentationml/2006/ole">
            <p:oleObj spid="_x0000_s29704" name="SPW 10.0 Graph" r:id="rId5" imgW="5414760" imgH="4345920" progId="">
              <p:embed/>
            </p:oleObj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2220912" y="1524000"/>
          <a:ext cx="4484688" cy="3600450"/>
        </p:xfrm>
        <a:graphic>
          <a:graphicData uri="http://schemas.openxmlformats.org/presentationml/2006/ole">
            <p:oleObj spid="_x0000_s29705" name="SPW 10.0 Graph" r:id="rId6" imgW="5414760" imgH="4345920" progId="">
              <p:embed/>
            </p:oleObj>
          </a:graphicData>
        </a:graphic>
      </p:graphicFrame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2220912" y="1524000"/>
          <a:ext cx="4484688" cy="3600450"/>
        </p:xfrm>
        <a:graphic>
          <a:graphicData uri="http://schemas.openxmlformats.org/presentationml/2006/ole">
            <p:oleObj spid="_x0000_s29706" name="SPW 10.0 Graph" r:id="rId7" imgW="5414760" imgH="4345920" progId="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6705600" y="1905000"/>
            <a:ext cx="21336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Undersampling</a:t>
            </a:r>
            <a:r>
              <a:rPr lang="en-US" b="1" dirty="0" smtClean="0"/>
              <a:t> Ratio: </a:t>
            </a:r>
          </a:p>
          <a:p>
            <a:pPr algn="ctr"/>
            <a:r>
              <a:rPr lang="en-US" b="1" dirty="0" smtClean="0"/>
              <a:t>ratio between negatives and positives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457200" y="1600200"/>
            <a:ext cx="4267200" cy="3505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en-US" sz="2400" b="1" i="1" dirty="0" smtClean="0"/>
              <a:t>Multiple n-way</a:t>
            </a:r>
            <a:r>
              <a:rPr lang="en-US" sz="2400" b="1" dirty="0" smtClean="0"/>
              <a:t> outperformed </a:t>
            </a:r>
            <a:r>
              <a:rPr lang="en-US" sz="2400" b="1" i="1" dirty="0" smtClean="0"/>
              <a:t>single n-way</a:t>
            </a:r>
          </a:p>
          <a:p>
            <a:pPr>
              <a:buFont typeface="Wingdings" pitchFamily="2" charset="2"/>
              <a:buChar char="§"/>
            </a:pPr>
            <a:endParaRPr lang="en-US" sz="2400" b="1" dirty="0" smtClean="0"/>
          </a:p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Models with refinement: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/>
              <a:t>higher performance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/>
              <a:t>curves are much flatter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/>
              <a:t>less sensitive to 	</a:t>
            </a:r>
            <a:r>
              <a:rPr lang="en-US" sz="2400" b="1" dirty="0" err="1" smtClean="0"/>
              <a:t>undersampling</a:t>
            </a:r>
            <a:r>
              <a:rPr lang="en-US" sz="2400" b="1" dirty="0" smtClean="0"/>
              <a:t> ratio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/>
              <a:t>more robust to noise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9 -0.00231 L 3.33333E-6 -4.44444E-6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1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7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9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1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3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Experimental Results </a:t>
            </a:r>
            <a:r>
              <a:rPr lang="en-US" sz="2800" dirty="0" smtClean="0"/>
              <a:t>(2011 evaluation data)</a:t>
            </a:r>
            <a:endParaRPr lang="en-US" sz="2800" dirty="0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2819400" y="4267200"/>
          <a:ext cx="3810000" cy="817676"/>
        </p:xfrm>
        <a:graphic>
          <a:graphicData uri="http://schemas.openxmlformats.org/presentationml/2006/ole">
            <p:oleObj spid="_x0000_s63490" name="SPW 10.0 Graph" r:id="rId3" imgW="5540040" imgH="1188720" progId="">
              <p:embed/>
            </p:oleObj>
          </a:graphicData>
        </a:graphic>
      </p:graphicFrame>
      <p:pic>
        <p:nvPicPr>
          <p:cNvPr id="6247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9763" y="1676400"/>
            <a:ext cx="3077382" cy="246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7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399" y="1676400"/>
            <a:ext cx="3077382" cy="246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438400" y="5181600"/>
            <a:ext cx="57150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Corbel (Body)"/>
              </a:rPr>
              <a:t>  Models with refinement have better </a:t>
            </a:r>
            <a:r>
              <a:rPr lang="en-US" b="1" i="1" dirty="0" smtClean="0">
                <a:solidFill>
                  <a:schemeClr val="tx1"/>
                </a:solidFill>
                <a:latin typeface="Corbel (Body)"/>
              </a:rPr>
              <a:t>P, R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Corbel (Body)"/>
              </a:rPr>
              <a:t>  </a:t>
            </a:r>
            <a:r>
              <a:rPr lang="en-US" b="1" i="1" dirty="0" smtClean="0">
                <a:solidFill>
                  <a:schemeClr val="tx1"/>
                </a:solidFill>
                <a:latin typeface="Corbel (Body)"/>
              </a:rPr>
              <a:t>Multiple n-way</a:t>
            </a:r>
            <a:r>
              <a:rPr lang="en-US" b="1" dirty="0" smtClean="0">
                <a:solidFill>
                  <a:schemeClr val="tx1"/>
                </a:solidFill>
                <a:latin typeface="Corbel (Body)"/>
              </a:rPr>
              <a:t> outperforms </a:t>
            </a:r>
            <a:r>
              <a:rPr lang="en-US" b="1" i="1" dirty="0" smtClean="0">
                <a:solidFill>
                  <a:schemeClr val="tx1"/>
                </a:solidFill>
                <a:latin typeface="Corbel (Body)"/>
              </a:rPr>
              <a:t>single n-way</a:t>
            </a:r>
            <a:r>
              <a:rPr lang="en-US" b="1" dirty="0" smtClean="0">
                <a:solidFill>
                  <a:schemeClr val="tx1"/>
                </a:solidFill>
                <a:latin typeface="Corbel (Body)"/>
              </a:rPr>
              <a:t>            </a:t>
            </a:r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Corbel (Body)"/>
              </a:rPr>
              <a:t>     mainly through improved recall</a:t>
            </a:r>
            <a:endParaRPr lang="en-US" b="1" dirty="0">
              <a:solidFill>
                <a:schemeClr val="tx1"/>
              </a:solidFill>
              <a:latin typeface="Corbel (Body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Overview of 2011 System</a:t>
            </a:r>
          </a:p>
          <a:p>
            <a:pPr lvl="1"/>
            <a:r>
              <a:rPr lang="en-US" b="1" dirty="0" smtClean="0"/>
              <a:t>Baseline: 2010 System</a:t>
            </a:r>
          </a:p>
          <a:p>
            <a:pPr lvl="1"/>
            <a:r>
              <a:rPr lang="en-US" b="1" dirty="0" smtClean="0"/>
              <a:t>Distant Learning</a:t>
            </a:r>
          </a:p>
          <a:p>
            <a:pPr lvl="1"/>
            <a:r>
              <a:rPr lang="en-US" b="1" dirty="0" smtClean="0"/>
              <a:t>Passage Retrieval (QA)</a:t>
            </a:r>
          </a:p>
          <a:p>
            <a:pPr lvl="1"/>
            <a:r>
              <a:rPr lang="en-US" b="1" dirty="0" smtClean="0"/>
              <a:t>Result Analysis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Distant Learning for Slot Filling</a:t>
            </a:r>
          </a:p>
          <a:p>
            <a:pPr lvl="1"/>
            <a:r>
              <a:rPr lang="en-US" b="1" dirty="0" smtClean="0"/>
              <a:t>Class Label Refinement</a:t>
            </a:r>
          </a:p>
          <a:p>
            <a:pPr lvl="1"/>
            <a:r>
              <a:rPr lang="en-US" b="1" dirty="0" err="1" smtClean="0"/>
              <a:t>Undersampling</a:t>
            </a:r>
            <a:r>
              <a:rPr lang="en-US" b="1" dirty="0" smtClean="0"/>
              <a:t> the Majority Classes</a:t>
            </a:r>
          </a:p>
          <a:p>
            <a:pPr lvl="1"/>
            <a:r>
              <a:rPr lang="en-US" b="1" dirty="0" smtClean="0"/>
              <a:t>Contribution of </a:t>
            </a:r>
            <a:r>
              <a:rPr lang="en-US" b="1" dirty="0" err="1" smtClean="0"/>
              <a:t>Coreference</a:t>
            </a:r>
            <a:endParaRPr lang="en-US" b="1" dirty="0" smtClean="0"/>
          </a:p>
          <a:p>
            <a:pPr lvl="1"/>
            <a:r>
              <a:rPr lang="en-US" b="1" dirty="0" smtClean="0"/>
              <a:t>Experimental Results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74825"/>
            <a:ext cx="8229600" cy="4625975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4000" dirty="0" smtClean="0">
                <a:solidFill>
                  <a:schemeClr val="bg1"/>
                </a:solidFill>
              </a:rPr>
              <a:t>Thanks!</a:t>
            </a:r>
            <a:endParaRPr lang="en-US" sz="1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74825"/>
            <a:ext cx="8229600" cy="4625975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0" dirty="0" smtClean="0">
                <a:solidFill>
                  <a:schemeClr val="bg1"/>
                </a:solidFill>
              </a:rPr>
              <a:t>?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of 2011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100" b="1" dirty="0" smtClean="0"/>
              <a:t>Baseline: 2010 System </a:t>
            </a:r>
            <a:r>
              <a:rPr lang="en-US" sz="3100" dirty="0" smtClean="0"/>
              <a:t>(three basic components) </a:t>
            </a:r>
          </a:p>
          <a:p>
            <a:pPr marL="960120" lvl="1" indent="-457200">
              <a:buFont typeface="+mj-lt"/>
              <a:buAutoNum type="arabicParenR"/>
            </a:pPr>
            <a:r>
              <a:rPr lang="en-US" sz="2900" b="1" dirty="0" smtClean="0"/>
              <a:t>Document Retrieval</a:t>
            </a:r>
          </a:p>
          <a:p>
            <a:pPr marL="1225296" lvl="2" indent="-457200">
              <a:buFont typeface="Wingdings" pitchFamily="2" charset="2"/>
              <a:buChar char="Ø"/>
            </a:pPr>
            <a:r>
              <a:rPr lang="en-US" sz="2900" dirty="0" smtClean="0"/>
              <a:t>Use </a:t>
            </a:r>
            <a:r>
              <a:rPr lang="en-US" sz="2900" dirty="0" err="1" smtClean="0"/>
              <a:t>Lucene</a:t>
            </a:r>
            <a:r>
              <a:rPr lang="en-US" sz="2900" dirty="0" smtClean="0"/>
              <a:t> to retrieve a maximum of 300 documents</a:t>
            </a:r>
          </a:p>
          <a:p>
            <a:pPr marL="1225296" lvl="2" indent="-457200">
              <a:buFont typeface="Wingdings" pitchFamily="2" charset="2"/>
              <a:buChar char="Ø"/>
            </a:pPr>
            <a:r>
              <a:rPr lang="en-US" sz="2900" dirty="0" smtClean="0"/>
              <a:t>Query: the query name and some minor name variants</a:t>
            </a:r>
          </a:p>
          <a:p>
            <a:pPr marL="960120" lvl="1" indent="-457200">
              <a:buFont typeface="+mj-lt"/>
              <a:buAutoNum type="arabicParenR"/>
            </a:pPr>
            <a:r>
              <a:rPr lang="en-US" sz="2900" b="1" dirty="0" smtClean="0"/>
              <a:t>Answer Extraction</a:t>
            </a:r>
          </a:p>
          <a:p>
            <a:pPr marL="1225296" lvl="2" indent="-457200">
              <a:buFont typeface="Wingdings" pitchFamily="2" charset="2"/>
              <a:buChar char="Ø"/>
            </a:pPr>
            <a:r>
              <a:rPr lang="en-US" sz="2900" dirty="0" smtClean="0"/>
              <a:t>Begins with text analysis: POS tagging, chunking, name tagging, time expression tagging, and </a:t>
            </a:r>
            <a:r>
              <a:rPr lang="en-US" sz="2900" dirty="0" err="1" smtClean="0"/>
              <a:t>coreference</a:t>
            </a:r>
            <a:endParaRPr lang="en-US" sz="2900" dirty="0" smtClean="0"/>
          </a:p>
          <a:p>
            <a:pPr marL="1225296" lvl="2" indent="-457200">
              <a:buFont typeface="Wingdings" pitchFamily="2" charset="2"/>
              <a:buChar char="Ø"/>
            </a:pPr>
            <a:r>
              <a:rPr lang="en-US" sz="2900" dirty="0" err="1" smtClean="0"/>
              <a:t>Coreference</a:t>
            </a:r>
            <a:r>
              <a:rPr lang="en-US" sz="2900" dirty="0" smtClean="0"/>
              <a:t> is used to fill </a:t>
            </a:r>
            <a:r>
              <a:rPr lang="en-US" sz="2900" i="1" dirty="0" err="1" smtClean="0"/>
              <a:t>alternate_names</a:t>
            </a:r>
            <a:r>
              <a:rPr lang="en-US" sz="2900" dirty="0" smtClean="0"/>
              <a:t> slots</a:t>
            </a:r>
          </a:p>
          <a:p>
            <a:pPr marL="1225296" lvl="2" indent="-457200">
              <a:buFont typeface="Wingdings" pitchFamily="2" charset="2"/>
              <a:buChar char="Ø"/>
            </a:pPr>
            <a:r>
              <a:rPr lang="en-US" sz="2900" dirty="0" smtClean="0"/>
              <a:t>Other slots are filled using patterns (hand-coded and created semi-automatically using bootstrapping)</a:t>
            </a:r>
          </a:p>
          <a:p>
            <a:pPr marL="960120" lvl="1" indent="-457200">
              <a:buFont typeface="+mj-lt"/>
              <a:buAutoNum type="arabicParenR"/>
            </a:pPr>
            <a:r>
              <a:rPr lang="en-US" sz="2900" b="1" dirty="0" smtClean="0"/>
              <a:t>Merging</a:t>
            </a:r>
          </a:p>
          <a:p>
            <a:pPr marL="1225296" lvl="2" indent="-457200">
              <a:buFont typeface="Wingdings" pitchFamily="2" charset="2"/>
              <a:buChar char="Ø"/>
            </a:pPr>
            <a:r>
              <a:rPr lang="en-US" sz="2900" dirty="0" smtClean="0"/>
              <a:t>Combines answers from different documents and passages, and from different answer extraction procedures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2011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Distant Learning </a:t>
            </a:r>
            <a:r>
              <a:rPr lang="en-US" dirty="0" smtClean="0"/>
              <a:t>(the general algorithm)</a:t>
            </a:r>
          </a:p>
          <a:p>
            <a:pPr lvl="1"/>
            <a:r>
              <a:rPr lang="en-US" b="1" dirty="0" smtClean="0"/>
              <a:t>Map</a:t>
            </a:r>
            <a:r>
              <a:rPr lang="en-US" dirty="0" smtClean="0"/>
              <a:t> relations in knowledge bases to KBP slots</a:t>
            </a:r>
          </a:p>
          <a:p>
            <a:pPr lvl="1"/>
            <a:r>
              <a:rPr lang="en-US" b="1" dirty="0" smtClean="0"/>
              <a:t>Search</a:t>
            </a:r>
            <a:r>
              <a:rPr lang="en-US" dirty="0" smtClean="0"/>
              <a:t> corpora for sentences that contain name pairs</a:t>
            </a:r>
          </a:p>
          <a:p>
            <a:pPr lvl="1"/>
            <a:r>
              <a:rPr lang="en-US" b="1" dirty="0" smtClean="0"/>
              <a:t>Generate</a:t>
            </a:r>
            <a:r>
              <a:rPr lang="en-US" dirty="0" smtClean="0"/>
              <a:t> positive and negative training examples</a:t>
            </a:r>
          </a:p>
          <a:p>
            <a:pPr lvl="1"/>
            <a:r>
              <a:rPr lang="en-US" b="1" dirty="0" smtClean="0"/>
              <a:t>Train</a:t>
            </a:r>
            <a:r>
              <a:rPr lang="en-US" dirty="0" smtClean="0"/>
              <a:t> classifiers using generated examples</a:t>
            </a:r>
          </a:p>
          <a:p>
            <a:pPr lvl="1"/>
            <a:r>
              <a:rPr lang="en-US" b="1" dirty="0" smtClean="0"/>
              <a:t>Fill</a:t>
            </a:r>
            <a:r>
              <a:rPr lang="en-US" dirty="0" smtClean="0"/>
              <a:t> slots using trained classifiers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of 2011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Distant Learning </a:t>
            </a:r>
            <a:r>
              <a:rPr lang="en-US" dirty="0" smtClean="0"/>
              <a:t>(some details of the NYU system)</a:t>
            </a:r>
          </a:p>
          <a:p>
            <a:pPr lvl="1"/>
            <a:r>
              <a:rPr lang="en-US" b="1" dirty="0" smtClean="0"/>
              <a:t>Map</a:t>
            </a:r>
            <a:r>
              <a:rPr lang="en-US" dirty="0" smtClean="0"/>
              <a:t> 4.1M Freebase relation instances to 28 slots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Given a pair of names </a:t>
            </a:r>
            <a:r>
              <a:rPr lang="en-US" b="1" i="1" dirty="0" smtClean="0"/>
              <a:t>&lt;</a:t>
            </a:r>
            <a:r>
              <a:rPr lang="en-US" b="1" i="1" dirty="0" err="1" smtClean="0"/>
              <a:t>i,j</a:t>
            </a:r>
            <a:r>
              <a:rPr lang="en-US" b="1" i="1" dirty="0" smtClean="0"/>
              <a:t>&gt;</a:t>
            </a:r>
            <a:r>
              <a:rPr lang="en-US" b="1" dirty="0" smtClean="0"/>
              <a:t> </a:t>
            </a:r>
            <a:r>
              <a:rPr lang="en-US" dirty="0" smtClean="0"/>
              <a:t>occurring together in a sentence in the KBP corpus, treat it as a </a:t>
            </a:r>
          </a:p>
          <a:p>
            <a:pPr lvl="2"/>
            <a:r>
              <a:rPr lang="en-US" sz="2800" b="1" dirty="0" smtClean="0"/>
              <a:t>positive</a:t>
            </a:r>
            <a:r>
              <a:rPr lang="en-US" sz="2800" dirty="0" smtClean="0"/>
              <a:t> example if it is a Freebase relation instance</a:t>
            </a:r>
          </a:p>
          <a:p>
            <a:pPr lvl="2"/>
            <a:r>
              <a:rPr lang="en-US" sz="2800" b="1" dirty="0" smtClean="0"/>
              <a:t>negative</a:t>
            </a:r>
            <a:r>
              <a:rPr lang="en-US" sz="2800" dirty="0" smtClean="0"/>
              <a:t> example if </a:t>
            </a:r>
            <a:r>
              <a:rPr lang="en-US" sz="2800" b="1" i="1" dirty="0" smtClean="0"/>
              <a:t>&lt;</a:t>
            </a:r>
            <a:r>
              <a:rPr lang="en-US" sz="2800" b="1" i="1" dirty="0" err="1" smtClean="0"/>
              <a:t>i,j</a:t>
            </a:r>
            <a:r>
              <a:rPr lang="en-US" sz="2800" b="1" i="1" dirty="0" smtClean="0"/>
              <a:t>&gt;</a:t>
            </a:r>
            <a:r>
              <a:rPr lang="en-US" sz="2800" b="1" dirty="0" smtClean="0"/>
              <a:t> </a:t>
            </a:r>
            <a:r>
              <a:rPr lang="en-US" sz="2800" dirty="0" smtClean="0"/>
              <a:t>is not a Freebase instance but </a:t>
            </a:r>
            <a:r>
              <a:rPr lang="en-US" sz="2800" b="1" i="1" dirty="0" smtClean="0"/>
              <a:t>&lt;</a:t>
            </a:r>
            <a:r>
              <a:rPr lang="en-US" sz="2800" b="1" i="1" dirty="0" err="1" smtClean="0"/>
              <a:t>i,j</a:t>
            </a:r>
            <a:r>
              <a:rPr lang="en-US" sz="2800" b="1" i="1" dirty="0" smtClean="0"/>
              <a:t>’&gt;</a:t>
            </a:r>
            <a:r>
              <a:rPr lang="en-US" sz="2800" b="1" dirty="0" smtClean="0"/>
              <a:t> </a:t>
            </a:r>
            <a:r>
              <a:rPr lang="en-US" sz="2800" dirty="0" smtClean="0"/>
              <a:t>is an instance for some </a:t>
            </a:r>
            <a:r>
              <a:rPr lang="en-US" sz="2800" b="1" dirty="0" err="1" smtClean="0"/>
              <a:t>j'</a:t>
            </a:r>
            <a:r>
              <a:rPr lang="en-US" sz="2800" b="1" dirty="0" err="1" smtClean="0">
                <a:sym typeface="Symbol"/>
              </a:rPr>
              <a:t></a:t>
            </a:r>
            <a:r>
              <a:rPr lang="en-US" sz="2800" b="1" dirty="0" err="1" smtClean="0"/>
              <a:t>j</a:t>
            </a:r>
            <a:r>
              <a:rPr lang="en-US" sz="2800" dirty="0" smtClean="0"/>
              <a:t>. </a:t>
            </a:r>
          </a:p>
          <a:p>
            <a:pPr lvl="2"/>
            <a:endParaRPr lang="en-US" sz="2800" dirty="0" smtClean="0"/>
          </a:p>
          <a:p>
            <a:pPr lvl="1"/>
            <a:r>
              <a:rPr lang="en-US" b="1" dirty="0" smtClean="0"/>
              <a:t>Train</a:t>
            </a:r>
            <a:r>
              <a:rPr lang="en-US" dirty="0" smtClean="0"/>
              <a:t> classifiers using </a:t>
            </a:r>
            <a:r>
              <a:rPr lang="en-US" dirty="0" err="1" smtClean="0"/>
              <a:t>MaxEnt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Fill</a:t>
            </a:r>
            <a:r>
              <a:rPr lang="en-US" dirty="0" smtClean="0"/>
              <a:t> slots using trained classifiers, in parallel with other components of NYU system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of 2011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Passage Retrieval (QA)</a:t>
            </a:r>
          </a:p>
          <a:p>
            <a:pPr lvl="1"/>
            <a:r>
              <a:rPr lang="en-US" dirty="0" smtClean="0"/>
              <a:t>For each slot, a set of index terms is generated using distant supervision (using Freebase)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Terms are used to retrieve and rank passages for a specific slot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 answer is then selected based on name type and distance from the query name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Due to limitations of time, this procedure was only implemented for a few slots and was used as a fall-back strategy, if the other answer extraction components did not find any slot fill.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of 2011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391"/>
            <a:ext cx="8229600" cy="4625609"/>
          </a:xfrm>
        </p:spPr>
        <p:txBody>
          <a:bodyPr/>
          <a:lstStyle/>
          <a:p>
            <a:r>
              <a:rPr lang="en-US" dirty="0" smtClean="0"/>
              <a:t>Result </a:t>
            </a:r>
            <a:r>
              <a:rPr lang="en-US" dirty="0" smtClean="0"/>
              <a:t>Analysis</a:t>
            </a:r>
            <a:endParaRPr lang="en-US" sz="2600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133600"/>
            <a:ext cx="803968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8229600" y="2895600"/>
            <a:ext cx="457200" cy="3276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229600" y="4724400"/>
            <a:ext cx="457200" cy="3810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8200" y="2895600"/>
            <a:ext cx="56388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38200" y="4419600"/>
            <a:ext cx="5638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895600"/>
            <a:ext cx="56007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419600" y="1676400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b="1" dirty="0" smtClean="0"/>
              <a:t>NYU2</a:t>
            </a:r>
            <a:r>
              <a:rPr lang="en-US" sz="2000" dirty="0" smtClean="0"/>
              <a:t> </a:t>
            </a:r>
            <a:r>
              <a:rPr lang="en-US" sz="2000" i="1" dirty="0" smtClean="0"/>
              <a:t>R/P/F</a:t>
            </a:r>
            <a:r>
              <a:rPr lang="en-US" sz="2000" dirty="0" smtClean="0"/>
              <a:t> </a:t>
            </a:r>
            <a:r>
              <a:rPr lang="en-US" sz="2000" i="1" dirty="0" smtClean="0"/>
              <a:t>25.5/35.0/29.5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6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Distant Learning for Slot Filling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625609"/>
          </a:xfrm>
        </p:spPr>
        <p:txBody>
          <a:bodyPr/>
          <a:lstStyle/>
          <a:p>
            <a:r>
              <a:rPr lang="en-US" b="1" dirty="0" smtClean="0"/>
              <a:t>Problems</a:t>
            </a:r>
          </a:p>
          <a:p>
            <a:pPr lvl="1"/>
            <a:r>
              <a:rPr lang="en-US" b="1" dirty="0" smtClean="0"/>
              <a:t>Problem 1</a:t>
            </a:r>
            <a:r>
              <a:rPr lang="en-US" dirty="0" smtClean="0"/>
              <a:t>: Class labels are </a:t>
            </a:r>
            <a:r>
              <a:rPr lang="en-US" b="1" dirty="0" smtClean="0"/>
              <a:t>noisy</a:t>
            </a:r>
          </a:p>
          <a:p>
            <a:pPr lvl="2"/>
            <a:r>
              <a:rPr lang="en-US" b="1" dirty="0" smtClean="0"/>
              <a:t>Many False Positives </a:t>
            </a:r>
            <a:r>
              <a:rPr lang="en-US" dirty="0" smtClean="0"/>
              <a:t>because name pairs are often connected by non-relational contexts</a:t>
            </a:r>
            <a:endParaRPr lang="en-US" b="1" dirty="0" smtClean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129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657600"/>
            <a:ext cx="518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730750"/>
            <a:ext cx="61087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6324600" y="5029200"/>
            <a:ext cx="1295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FALSE</a:t>
            </a:r>
          </a:p>
          <a:p>
            <a:pPr algn="ctr"/>
            <a:r>
              <a:rPr lang="en-US" b="1" dirty="0" smtClean="0"/>
              <a:t>POSITIVES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Distant Learning for Slot Filling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625609"/>
          </a:xfrm>
        </p:spPr>
        <p:txBody>
          <a:bodyPr/>
          <a:lstStyle/>
          <a:p>
            <a:r>
              <a:rPr lang="en-US" b="1" dirty="0" smtClean="0"/>
              <a:t>Problems</a:t>
            </a:r>
          </a:p>
          <a:p>
            <a:pPr lvl="1"/>
            <a:r>
              <a:rPr lang="en-US" b="1" dirty="0" smtClean="0"/>
              <a:t>Problem 1</a:t>
            </a:r>
            <a:r>
              <a:rPr lang="en-US" dirty="0" smtClean="0"/>
              <a:t>: Class labels are </a:t>
            </a:r>
            <a:r>
              <a:rPr lang="en-US" b="1" dirty="0" smtClean="0"/>
              <a:t>noisy</a:t>
            </a:r>
          </a:p>
          <a:p>
            <a:pPr lvl="2"/>
            <a:r>
              <a:rPr lang="en-US" b="1" dirty="0" smtClean="0"/>
              <a:t>Many False Negatives </a:t>
            </a:r>
            <a:r>
              <a:rPr lang="en-US" dirty="0" smtClean="0"/>
              <a:t>because of incompleteness of current knowledge bases</a:t>
            </a:r>
            <a:endParaRPr lang="en-US" b="1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657600"/>
            <a:ext cx="396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129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733800"/>
            <a:ext cx="269557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5030</TotalTime>
  <Words>861</Words>
  <Application>Microsoft Office PowerPoint</Application>
  <PresentationFormat>On-screen Show (4:3)</PresentationFormat>
  <Paragraphs>186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Module</vt:lpstr>
      <vt:lpstr>Equation</vt:lpstr>
      <vt:lpstr>SPW 10.0 Graph</vt:lpstr>
      <vt:lpstr>New York University 2011 System for KBP Slot Filling</vt:lpstr>
      <vt:lpstr>Outline</vt:lpstr>
      <vt:lpstr>Overview of 2011 System</vt:lpstr>
      <vt:lpstr>Overview of 2011 System</vt:lpstr>
      <vt:lpstr>Overview of 2011 System</vt:lpstr>
      <vt:lpstr>Overview of 2011 System</vt:lpstr>
      <vt:lpstr>Overview of 2011 System</vt:lpstr>
      <vt:lpstr>Distant Learning for Slot Filling</vt:lpstr>
      <vt:lpstr>Distant Learning for Slot Filling</vt:lpstr>
      <vt:lpstr>Distant Learning for Slot Filling</vt:lpstr>
      <vt:lpstr>Distant Learning for Slot Filling</vt:lpstr>
      <vt:lpstr>Distant Learning for Slot Filling</vt:lpstr>
      <vt:lpstr>Class Label Refinement</vt:lpstr>
      <vt:lpstr>Class Label Refinement</vt:lpstr>
      <vt:lpstr>Undersampling the Majority Classes</vt:lpstr>
      <vt:lpstr>Undersampling the Majority Classes</vt:lpstr>
      <vt:lpstr>Contribution of Coreference</vt:lpstr>
      <vt:lpstr>Experimental Results (2011 evaluation data)</vt:lpstr>
      <vt:lpstr>Experimental Results (2011 evaluation data)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Ang</cp:lastModifiedBy>
  <cp:revision>479</cp:revision>
  <dcterms:created xsi:type="dcterms:W3CDTF">2006-08-16T00:00:00Z</dcterms:created>
  <dcterms:modified xsi:type="dcterms:W3CDTF">2011-11-15T18:24:04Z</dcterms:modified>
</cp:coreProperties>
</file>