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81" r:id="rId1"/>
    <p:sldMasterId id="2147483711" r:id="rId2"/>
  </p:sldMasterIdLst>
  <p:notesMasterIdLst>
    <p:notesMasterId r:id="rId25"/>
  </p:notesMasterIdLst>
  <p:handoutMasterIdLst>
    <p:handoutMasterId r:id="rId26"/>
  </p:handoutMasterIdLst>
  <p:sldIdLst>
    <p:sldId id="1074" r:id="rId3"/>
    <p:sldId id="1093" r:id="rId4"/>
    <p:sldId id="1094" r:id="rId5"/>
    <p:sldId id="1095" r:id="rId6"/>
    <p:sldId id="1142" r:id="rId7"/>
    <p:sldId id="1168" r:id="rId8"/>
    <p:sldId id="1143" r:id="rId9"/>
    <p:sldId id="1107" r:id="rId10"/>
    <p:sldId id="1172" r:id="rId11"/>
    <p:sldId id="1112" r:id="rId12"/>
    <p:sldId id="1170" r:id="rId13"/>
    <p:sldId id="1116" r:id="rId14"/>
    <p:sldId id="1121" r:id="rId15"/>
    <p:sldId id="1130" r:id="rId16"/>
    <p:sldId id="1153" r:id="rId17"/>
    <p:sldId id="1154" r:id="rId18"/>
    <p:sldId id="1144" r:id="rId19"/>
    <p:sldId id="1146" r:id="rId20"/>
    <p:sldId id="1147" r:id="rId21"/>
    <p:sldId id="1148" r:id="rId22"/>
    <p:sldId id="1149" r:id="rId23"/>
    <p:sldId id="1155" r:id="rId24"/>
  </p:sldIdLst>
  <p:sldSz cx="9144000" cy="6858000" type="screen4x3"/>
  <p:notesSz cx="6881813" cy="9296400"/>
  <p:embeddedFontLst>
    <p:embeddedFont>
      <p:font typeface="Calibri" pitchFamily="34" charset="0"/>
      <p:regular r:id="rId27"/>
      <p:bold r:id="rId28"/>
      <p:italic r:id="rId29"/>
      <p:boldItalic r:id="rId30"/>
    </p:embeddedFont>
    <p:embeddedFont>
      <p:font typeface="Corbel" pitchFamily="34" charset="0"/>
      <p:regular r:id="rId31"/>
      <p:bold r:id="rId32"/>
      <p:italic r:id="rId33"/>
      <p:boldItalic r:id="rId34"/>
    </p:embeddedFont>
    <p:embeddedFont>
      <p:font typeface="Verdana" pitchFamily="34" charset="0"/>
      <p:regular r:id="rId35"/>
      <p:bold r:id="rId36"/>
      <p:italic r:id="rId37"/>
      <p:boldItalic r:id="rId38"/>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42" autoAdjust="0"/>
    <p:restoredTop sz="88575" autoAdjust="0"/>
  </p:normalViewPr>
  <p:slideViewPr>
    <p:cSldViewPr>
      <p:cViewPr>
        <p:scale>
          <a:sx n="96" d="100"/>
          <a:sy n="96" d="100"/>
        </p:scale>
        <p:origin x="-552"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9258"/>
    </p:cViewPr>
  </p:sorterViewPr>
  <p:notesViewPr>
    <p:cSldViewPr>
      <p:cViewPr varScale="1">
        <p:scale>
          <a:sx n="66" d="100"/>
          <a:sy n="66" d="100"/>
        </p:scale>
        <p:origin x="-2010" y="-108"/>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8.fntdata"/><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font" Target="fonts/font7.fntdata"/><Relationship Id="rId38" Type="http://schemas.openxmlformats.org/officeDocument/2006/relationships/font" Target="fonts/font1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3.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6.fntdata"/><Relationship Id="rId37" Type="http://schemas.openxmlformats.org/officeDocument/2006/relationships/font" Target="fonts/font11.fntdata"/><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atin typeface="Arial" charset="0"/>
              </a:defRPr>
            </a:lvl1pPr>
          </a:lstStyle>
          <a:p>
            <a:pPr>
              <a:defRPr/>
            </a:pPr>
            <a:fld id="{E4E2E60F-8F25-43F6-B835-867B2498C2B9}" type="datetimeFigureOut">
              <a:rPr lang="en-US"/>
              <a:pPr>
                <a:defRPr/>
              </a:pPr>
              <a:t>11/16/2010</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atin typeface="Arial" charset="0"/>
              </a:defRPr>
            </a:lvl1pPr>
          </a:lstStyle>
          <a:p>
            <a:pPr>
              <a:defRPr/>
            </a:pPr>
            <a:fld id="{F6675C73-BFC6-424E-8A7B-78DBAEAEB2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513" y="0"/>
            <a:ext cx="2982742"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B909304F-8B13-4C31-B3BC-CA7378CF429C}" type="datetimeFigureOut">
              <a:rPr lang="en-US"/>
              <a:pPr>
                <a:defRPr/>
              </a:pPr>
              <a:t>11/16/2010</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18213F6E-6A47-4235-8C84-19E4833E639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Slide Image Placeholder 1"/>
          <p:cNvSpPr>
            <a:spLocks noGrp="1" noRot="1" noChangeAspect="1" noTextEdit="1"/>
          </p:cNvSpPr>
          <p:nvPr>
            <p:ph type="sldImg"/>
          </p:nvPr>
        </p:nvSpPr>
        <p:spPr bwMode="auto">
          <a:noFill/>
          <a:ln>
            <a:solidFill>
              <a:srgbClr val="000000"/>
            </a:solidFill>
            <a:miter lim="800000"/>
            <a:headEnd/>
            <a:tailEnd/>
          </a:ln>
        </p:spPr>
      </p:sp>
      <p:sp>
        <p:nvSpPr>
          <p:cNvPr id="375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4FC0D27-0383-4EAB-B199-DE9122F7681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 just speak briefly about our slot filling </a:t>
            </a:r>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submissions, with</a:t>
            </a:r>
            <a:r>
              <a:rPr lang="en-US" baseline="0" dirty="0" smtClean="0"/>
              <a:t> varying P&amp;R goals </a:t>
            </a:r>
          </a:p>
          <a:p>
            <a:r>
              <a:rPr lang="en-US" baseline="0" dirty="0" smtClean="0"/>
              <a:t>LCC – recall oriented – F of 27.1 – one of better systems</a:t>
            </a:r>
          </a:p>
          <a:p>
            <a:r>
              <a:rPr lang="en-US" baseline="0" dirty="0" smtClean="0"/>
              <a:t>But less than expected -- dev 40% </a:t>
            </a:r>
          </a:p>
          <a:p>
            <a:r>
              <a:rPr lang="en-US" baseline="0" dirty="0" smtClean="0"/>
              <a:t>Semi-famous linker error never seen before</a:t>
            </a:r>
          </a:p>
          <a:p>
            <a:r>
              <a:rPr lang="en-US" baseline="0" dirty="0" smtClean="0"/>
              <a:t>Linking didn’t benefit – low polysemy targets</a:t>
            </a:r>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Positive: better</a:t>
            </a:r>
            <a:r>
              <a:rPr lang="en-US" baseline="0" dirty="0" smtClean="0"/>
              <a:t> scores than main task, in just a few hours</a:t>
            </a:r>
          </a:p>
          <a:p>
            <a:r>
              <a:rPr lang="en-US" baseline="0" dirty="0" smtClean="0"/>
              <a:t>40% improvement in day 2 scores, mostly due to Product</a:t>
            </a:r>
          </a:p>
          <a:p>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LCC’s first year in TAC</a:t>
            </a:r>
          </a:p>
          <a:p>
            <a:r>
              <a:rPr lang="en-US" dirty="0" smtClean="0"/>
              <a:t>Participated</a:t>
            </a:r>
            <a:r>
              <a:rPr lang="en-US" baseline="0" dirty="0" smtClean="0"/>
              <a:t> in 3 tasks</a:t>
            </a:r>
          </a:p>
          <a:p>
            <a:r>
              <a:rPr lang="en-US" baseline="0" dirty="0" smtClean="0"/>
              <a:t>In my talk I’ll focus primarily on EL, and then briefly describe out slot filling systems &amp; how we integrated linking into that task</a:t>
            </a:r>
          </a:p>
          <a:p>
            <a:r>
              <a:rPr lang="en-US" baseline="0" dirty="0" smtClean="0"/>
              <a:t>(more details in our paper)</a:t>
            </a:r>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used</a:t>
            </a:r>
            <a:r>
              <a:rPr lang="en-US" baseline="0" dirty="0" smtClean="0"/>
              <a:t> a set of resources, each which map a string to WP page</a:t>
            </a:r>
          </a:p>
          <a:p>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Clearly context is critical</a:t>
            </a:r>
            <a:r>
              <a:rPr lang="en-US" baseline="0" dirty="0" smtClean="0"/>
              <a:t> in disambiguation, yet it is difficult to model</a:t>
            </a:r>
          </a:p>
          <a:p>
            <a:r>
              <a:rPr lang="en-US" baseline="0" dirty="0" smtClean="0"/>
              <a:t>We were interested in how to compare the topical similarity between source and candidate texts</a:t>
            </a:r>
          </a:p>
          <a:p>
            <a:r>
              <a:rPr lang="en-US" baseline="0" dirty="0" smtClean="0"/>
              <a:t>Weighted term vectors</a:t>
            </a:r>
          </a:p>
          <a:p>
            <a:r>
              <a:rPr lang="en-US" dirty="0" smtClean="0"/>
              <a:t>Especially problematic for using NE’s as concepts</a:t>
            </a:r>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Having extracted</a:t>
            </a:r>
            <a:r>
              <a:rPr lang="en-US" baseline="0" dirty="0" smtClean="0"/>
              <a:t> these features, we then rank the </a:t>
            </a:r>
            <a:r>
              <a:rPr lang="en-US" baseline="0" dirty="0" err="1" smtClean="0"/>
              <a:t>cand</a:t>
            </a:r>
            <a:r>
              <a:rPr lang="en-US" baseline="0" dirty="0" smtClean="0"/>
              <a:t>. And perform nil detection</a:t>
            </a:r>
          </a:p>
          <a:p>
            <a:r>
              <a:rPr lang="en-US" baseline="0" dirty="0" smtClean="0"/>
              <a:t>We use 2 approaches: H &amp; ML</a:t>
            </a:r>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submitted 3 runs, the first H &amp; no web</a:t>
            </a:r>
          </a:p>
          <a:p>
            <a:r>
              <a:rPr lang="en-US" dirty="0" smtClean="0"/>
              <a:t>Motiv</a:t>
            </a:r>
            <a:r>
              <a:rPr lang="en-US" baseline="0" dirty="0" smtClean="0"/>
              <a:t>e for ML-R</a:t>
            </a:r>
          </a:p>
          <a:p>
            <a:r>
              <a:rPr lang="en-US" baseline="0" dirty="0" smtClean="0"/>
              <a:t>GPE</a:t>
            </a:r>
          </a:p>
          <a:p>
            <a:r>
              <a:rPr lang="en-US" baseline="0" dirty="0" smtClean="0"/>
              <a:t>Encouraging </a:t>
            </a:r>
            <a:r>
              <a:rPr lang="en-US" baseline="0" dirty="0" err="1" smtClean="0"/>
              <a:t>opps</a:t>
            </a:r>
            <a:r>
              <a:rPr lang="en-US" baseline="0" dirty="0" smtClean="0"/>
              <a:t> for ER</a:t>
            </a:r>
            <a:endParaRPr lang="en-US" dirty="0"/>
          </a:p>
        </p:txBody>
      </p:sp>
      <p:sp>
        <p:nvSpPr>
          <p:cNvPr id="4" name="Slide Number Placeholder 3"/>
          <p:cNvSpPr>
            <a:spLocks noGrp="1"/>
          </p:cNvSpPr>
          <p:nvPr>
            <p:ph type="sldNum" sz="quarter" idx="10"/>
          </p:nvPr>
        </p:nvSpPr>
        <p:spPr/>
        <p:txBody>
          <a:bodyPr/>
          <a:lstStyle/>
          <a:p>
            <a:pPr>
              <a:defRPr/>
            </a:pPr>
            <a:fld id="{18213F6E-6A47-4235-8C84-19E4833E6398}"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anguagecomputer_rgb"/>
          <p:cNvPicPr>
            <a:picLocks noChangeAspect="1" noChangeArrowheads="1"/>
          </p:cNvPicPr>
          <p:nvPr/>
        </p:nvPicPr>
        <p:blipFill>
          <a:blip r:embed="rId2" cstate="print"/>
          <a:srcRect l="9595" t="6824" r="9595" b="16940"/>
          <a:stretch>
            <a:fillRect/>
          </a:stretch>
        </p:blipFill>
        <p:spPr bwMode="auto">
          <a:xfrm>
            <a:off x="2971800" y="5105400"/>
            <a:ext cx="2794000" cy="1143000"/>
          </a:xfrm>
          <a:prstGeom prst="rect">
            <a:avLst/>
          </a:prstGeom>
          <a:noFill/>
          <a:ln w="9525">
            <a:noFill/>
            <a:miter lim="800000"/>
            <a:headEnd/>
            <a:tailEnd/>
          </a:ln>
        </p:spPr>
      </p:pic>
      <p:sp>
        <p:nvSpPr>
          <p:cNvPr id="1014788" name="Title Placeholder 1"/>
          <p:cNvSpPr>
            <a:spLocks noGrp="1"/>
          </p:cNvSpPr>
          <p:nvPr>
            <p:ph type="ctrTitle"/>
          </p:nvPr>
        </p:nvSpPr>
        <p:spPr>
          <a:xfrm>
            <a:off x="685800" y="2130425"/>
            <a:ext cx="7772400" cy="1470025"/>
          </a:xfrm>
        </p:spPr>
        <p:txBody>
          <a:bodyPr/>
          <a:lstStyle>
            <a:lvl1pPr algn="ctr">
              <a:defRPr sz="3600" smtClean="0">
                <a:latin typeface="Calibri" pitchFamily="34" charset="0"/>
              </a:defRPr>
            </a:lvl1pPr>
          </a:lstStyle>
          <a:p>
            <a:r>
              <a:rPr lang="en-US" smtClean="0"/>
              <a:t>Click to edit Master title style</a:t>
            </a:r>
          </a:p>
        </p:txBody>
      </p:sp>
      <p:sp>
        <p:nvSpPr>
          <p:cNvPr id="1014789" name="Text Placeholder 2"/>
          <p:cNvSpPr>
            <a:spLocks noGrp="1"/>
          </p:cNvSpPr>
          <p:nvPr>
            <p:ph type="subTitle" idx="1"/>
          </p:nvPr>
        </p:nvSpPr>
        <p:spPr>
          <a:xfrm>
            <a:off x="1371600" y="3886200"/>
            <a:ext cx="6400800" cy="838200"/>
          </a:xfrm>
        </p:spPr>
        <p:txBody>
          <a:bodyPr/>
          <a:lstStyle>
            <a:lvl1pPr marL="0" indent="0" algn="ctr">
              <a:buFont typeface="Arial" charset="0"/>
              <a:buNone/>
              <a:defRPr smtClean="0">
                <a:latin typeface="Calibri" pitchFamily="34" charset="0"/>
              </a:defRPr>
            </a:lvl1pPr>
          </a:lstStyle>
          <a:p>
            <a:r>
              <a:rPr lang="en-US" smtClean="0"/>
              <a:t>Click to edit Master subtitle style</a:t>
            </a:r>
          </a:p>
        </p:txBody>
      </p:sp>
    </p:spTree>
  </p:cSld>
  <p:clrMapOvr>
    <a:masterClrMapping/>
  </p:clrMapOvr>
  <p:transition/>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743FCC0-1DE8-492E-A810-287872535E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D16B564-4244-4D16-98B1-44F8A772240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4E14B0B-8292-4914-9133-F669D7BE489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txBox="1">
            <a:spLocks noChangeArrowheads="1"/>
          </p:cNvSpPr>
          <p:nvPr userDrawn="1"/>
        </p:nvSpPr>
        <p:spPr bwMode="auto">
          <a:xfrm>
            <a:off x="2819400" y="6629400"/>
            <a:ext cx="3429000" cy="228600"/>
          </a:xfrm>
          <a:prstGeom prst="rect">
            <a:avLst/>
          </a:prstGeom>
          <a:noFill/>
          <a:ln w="9525">
            <a:noFill/>
            <a:miter lim="800000"/>
            <a:headEnd/>
            <a:tailEnd/>
          </a:ln>
          <a:effectLst/>
        </p:spPr>
        <p:txBody>
          <a:bodyPr/>
          <a:lstStyle/>
          <a:p>
            <a:pPr algn="ctr"/>
            <a:r>
              <a:rPr lang="en-US" sz="1000">
                <a:latin typeface="Verdana" pitchFamily="34" charset="0"/>
              </a:rPr>
              <a:t>UNCLASSIFIED//FOR OFFICIAL USE ONLY</a:t>
            </a:r>
          </a:p>
          <a:p>
            <a:pPr algn="ctr"/>
            <a:endParaRPr lang="en-US" sz="1000"/>
          </a:p>
        </p:txBody>
      </p:sp>
      <p:sp>
        <p:nvSpPr>
          <p:cNvPr id="3" name="Rectangle 6"/>
          <p:cNvSpPr>
            <a:spLocks noGrp="1" noChangeArrowheads="1"/>
          </p:cNvSpPr>
          <p:nvPr>
            <p:ph type="sldNum" sz="quarter" idx="10"/>
          </p:nvPr>
        </p:nvSpPr>
        <p:spPr>
          <a:xfrm>
            <a:off x="6934200" y="6381750"/>
            <a:ext cx="2133600" cy="476250"/>
          </a:xfrm>
        </p:spPr>
        <p:txBody>
          <a:bodyPr/>
          <a:lstStyle>
            <a:lvl1pPr>
              <a:defRPr/>
            </a:lvl1pPr>
          </a:lstStyle>
          <a:p>
            <a:fld id="{3B234F1F-54E7-4FF4-BE15-F6A5ADF24F7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8F4ABE6-1526-4BD2-B58F-8FF6650091B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84EF52-C594-4399-AF58-51D4E1D86C72}"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B66038D-73BC-4230-A3EE-6714FBBC720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E9F9562-1932-438C-A224-700D4C82762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83FE9FF3-FFD7-46DD-89FD-CF97F83926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languagecomputer_rgb"/>
          <p:cNvPicPr>
            <a:picLocks noChangeAspect="1" noChangeArrowheads="1"/>
          </p:cNvPicPr>
          <p:nvPr/>
        </p:nvPicPr>
        <p:blipFill>
          <a:blip r:embed="rId2" cstate="print"/>
          <a:srcRect l="9595" t="6824" r="9595" b="16940"/>
          <a:stretch>
            <a:fillRect/>
          </a:stretch>
        </p:blipFill>
        <p:spPr bwMode="auto">
          <a:xfrm>
            <a:off x="7772400" y="76200"/>
            <a:ext cx="1219200" cy="498475"/>
          </a:xfrm>
          <a:prstGeom prst="rect">
            <a:avLst/>
          </a:prstGeom>
          <a:noFill/>
          <a:ln w="9525">
            <a:noFill/>
            <a:miter lim="800000"/>
            <a:headEnd/>
            <a:tailEnd/>
          </a:ln>
        </p:spPr>
      </p:pic>
      <p:sp>
        <p:nvSpPr>
          <p:cNvPr id="2" name="Title 1"/>
          <p:cNvSpPr>
            <a:spLocks noGrp="1"/>
          </p:cNvSpPr>
          <p:nvPr>
            <p:ph type="title"/>
          </p:nvPr>
        </p:nvSpPr>
        <p:spPr>
          <a:xfrm>
            <a:off x="152400" y="152400"/>
            <a:ext cx="7315200" cy="457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52400" y="685800"/>
            <a:ext cx="8686800" cy="5562600"/>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1" descr="C:\Documents and Settings\admin2.T42-3\Desktop\misc VOXGLO slide material\NIST-logo.png"/>
          <p:cNvPicPr>
            <a:picLocks noChangeAspect="1" noChangeArrowheads="1"/>
          </p:cNvPicPr>
          <p:nvPr userDrawn="1"/>
        </p:nvPicPr>
        <p:blipFill>
          <a:blip r:embed="rId3" cstate="print"/>
          <a:srcRect/>
          <a:stretch>
            <a:fillRect/>
          </a:stretch>
        </p:blipFill>
        <p:spPr bwMode="auto">
          <a:xfrm>
            <a:off x="7496734" y="6248400"/>
            <a:ext cx="1385327" cy="36512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914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382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838200"/>
            <a:ext cx="4267200" cy="2705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95700"/>
            <a:ext cx="4267200" cy="2705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914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382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txBox="1">
            <a:spLocks noChangeArrowheads="1"/>
          </p:cNvSpPr>
          <p:nvPr userDrawn="1"/>
        </p:nvSpPr>
        <p:spPr bwMode="auto">
          <a:xfrm>
            <a:off x="2819400" y="6629400"/>
            <a:ext cx="3429000" cy="228600"/>
          </a:xfrm>
          <a:prstGeom prst="rect">
            <a:avLst/>
          </a:prstGeom>
          <a:noFill/>
          <a:ln w="9525">
            <a:noFill/>
            <a:miter lim="800000"/>
            <a:headEnd/>
            <a:tailEnd/>
          </a:ln>
          <a:effectLst/>
        </p:spPr>
        <p:txBody>
          <a:bodyPr/>
          <a:lstStyle/>
          <a:p>
            <a:pPr algn="ctr"/>
            <a:r>
              <a:rPr lang="en-US" sz="1000">
                <a:latin typeface="Verdana" pitchFamily="34" charset="0"/>
              </a:rPr>
              <a:t>UNCLASSIFIED//FOR OFFICIAL USE ONLY</a:t>
            </a:r>
          </a:p>
          <a:p>
            <a:pPr algn="ctr"/>
            <a:endParaRPr lang="en-US" sz="1000"/>
          </a:p>
        </p:txBody>
      </p:sp>
      <p:sp>
        <p:nvSpPr>
          <p:cNvPr id="3" name="Rectangle 6"/>
          <p:cNvSpPr>
            <a:spLocks noGrp="1" noChangeArrowheads="1"/>
          </p:cNvSpPr>
          <p:nvPr>
            <p:ph type="sldNum" sz="quarter" idx="10"/>
          </p:nvPr>
        </p:nvSpPr>
        <p:spPr>
          <a:xfrm>
            <a:off x="6934200" y="6381750"/>
            <a:ext cx="2133600" cy="476250"/>
          </a:xfrm>
          <a:prstGeom prst="rect">
            <a:avLst/>
          </a:prstGeom>
        </p:spPr>
        <p:txBody>
          <a:bodyPr/>
          <a:lstStyle>
            <a:lvl1pPr>
              <a:defRPr/>
            </a:lvl1pPr>
          </a:lstStyle>
          <a:p>
            <a:fld id="{3B234F1F-54E7-4FF4-BE15-F6A5ADF24F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B7DA65E5-F008-4D7F-BEB6-74E7AAF93926}" type="datetime1">
              <a:rPr lang="en-US"/>
              <a:pPr/>
              <a:t>11/16/2010</a:t>
            </a:fld>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D4E14B0B-8292-4914-9133-F669D7BE48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2895600" y="6629400"/>
            <a:ext cx="3429000" cy="228600"/>
          </a:xfrm>
        </p:spPr>
        <p:txBody>
          <a:bodyPr/>
          <a:lstStyle>
            <a:lvl1pPr>
              <a:defRPr sz="1000" b="1">
                <a:latin typeface="Verdana" pitchFamily="34" charset="0"/>
              </a:defRPr>
            </a:lvl1pPr>
          </a:lstStyle>
          <a:p>
            <a:r>
              <a:rPr lang="en-US"/>
              <a:t>UNCLASSIFIED//FOR OFFICIAL USE ONLY</a:t>
            </a:r>
          </a:p>
          <a:p>
            <a:endParaRPr lang="en-US"/>
          </a:p>
        </p:txBody>
      </p:sp>
      <p:sp>
        <p:nvSpPr>
          <p:cNvPr id="5" name="Rectangle 6"/>
          <p:cNvSpPr>
            <a:spLocks noGrp="1" noChangeArrowheads="1"/>
          </p:cNvSpPr>
          <p:nvPr>
            <p:ph type="sldNum" sz="quarter" idx="11"/>
          </p:nvPr>
        </p:nvSpPr>
        <p:spPr>
          <a:xfrm>
            <a:off x="6934200" y="6245225"/>
            <a:ext cx="2133600" cy="476250"/>
          </a:xfrm>
        </p:spPr>
        <p:txBody>
          <a:bodyPr/>
          <a:lstStyle>
            <a:lvl1pPr>
              <a:defRPr sz="1200"/>
            </a:lvl1pPr>
          </a:lstStyle>
          <a:p>
            <a:fld id="{A466EE19-FE49-4FAB-B758-95916819D1A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userDrawn="1"/>
        </p:nvSpPr>
        <p:spPr bwMode="auto">
          <a:xfrm>
            <a:off x="2895600" y="6629400"/>
            <a:ext cx="3429000" cy="228600"/>
          </a:xfrm>
          <a:prstGeom prst="rect">
            <a:avLst/>
          </a:prstGeom>
          <a:noFill/>
          <a:ln w="9525">
            <a:noFill/>
            <a:miter lim="800000"/>
            <a:headEnd/>
            <a:tailEnd/>
          </a:ln>
          <a:effectLst/>
        </p:spPr>
        <p:txBody>
          <a:bodyPr/>
          <a:lstStyle/>
          <a:p>
            <a:pPr algn="ctr"/>
            <a:r>
              <a:rPr lang="en-US" sz="1000">
                <a:latin typeface="Verdana" pitchFamily="34" charset="0"/>
              </a:rPr>
              <a:t>UNCLASSIFIED//FOR OFFICIAL USE ONLY</a:t>
            </a:r>
          </a:p>
          <a:p>
            <a:pPr algn="ctr"/>
            <a:endParaRPr lang="en-US" sz="10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457200" y="6381750"/>
            <a:ext cx="2133600" cy="476250"/>
          </a:xfrm>
        </p:spPr>
        <p:txBody>
          <a:bodyPr/>
          <a:lstStyle>
            <a:lvl1pPr>
              <a:defRPr/>
            </a:lvl1pPr>
          </a:lstStyle>
          <a:p>
            <a:fld id="{5433D2F1-681C-42E0-AD4A-4E9E87BFE1ED}" type="datetime1">
              <a:rPr lang="en-US"/>
              <a:pPr/>
              <a:t>11/16/2010</a:t>
            </a:fld>
            <a:endParaRPr lang="en-US"/>
          </a:p>
        </p:txBody>
      </p:sp>
      <p:sp>
        <p:nvSpPr>
          <p:cNvPr id="6" name="Rectangle 6"/>
          <p:cNvSpPr>
            <a:spLocks noGrp="1" noChangeArrowheads="1"/>
          </p:cNvSpPr>
          <p:nvPr>
            <p:ph type="sldNum" sz="quarter" idx="11"/>
          </p:nvPr>
        </p:nvSpPr>
        <p:spPr>
          <a:xfrm>
            <a:off x="6934200" y="6381750"/>
            <a:ext cx="2133600" cy="476250"/>
          </a:xfrm>
        </p:spPr>
        <p:txBody>
          <a:bodyPr/>
          <a:lstStyle>
            <a:lvl1pPr>
              <a:defRPr/>
            </a:lvl1pPr>
          </a:lstStyle>
          <a:p>
            <a:fld id="{0B95AD2F-7B68-4E82-BE1D-7D40853E629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7DA65E5-F008-4D7F-BEB6-74E7AAF93926}" type="datetime1">
              <a:rPr lang="en-US"/>
              <a:pPr/>
              <a:t>11/16/2010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9CF32A-15A1-4A3E-AAF2-86217E48A8A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4.jpe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794" name="Title Placeholder 1"/>
          <p:cNvSpPr>
            <a:spLocks noGrp="1"/>
          </p:cNvSpPr>
          <p:nvPr>
            <p:ph type="title"/>
          </p:nvPr>
        </p:nvSpPr>
        <p:spPr bwMode="auto">
          <a:xfrm>
            <a:off x="228600" y="152400"/>
            <a:ext cx="7391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Text Placeholder 2"/>
          <p:cNvSpPr>
            <a:spLocks noGrp="1"/>
          </p:cNvSpPr>
          <p:nvPr>
            <p:ph type="body" idx="1"/>
          </p:nvPr>
        </p:nvSpPr>
        <p:spPr bwMode="auto">
          <a:xfrm>
            <a:off x="228600" y="838200"/>
            <a:ext cx="86868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00" r:id="rId3"/>
    <p:sldLayoutId id="2147483701" r:id="rId4"/>
    <p:sldLayoutId id="2147483725" r:id="rId5"/>
    <p:sldLayoutId id="2147483726" r:id="rId6"/>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b="1" kern="1200">
          <a:solidFill>
            <a:schemeClr val="tx1"/>
          </a:solidFill>
          <a:latin typeface="Calibri" pitchFamily="34" charset="0"/>
          <a:ea typeface="+mj-ea"/>
          <a:cs typeface="+mj-cs"/>
        </a:defRPr>
      </a:lvl1pPr>
      <a:lvl2pPr algn="l" rtl="0" eaLnBrk="0" fontAlgn="base" hangingPunct="0">
        <a:spcBef>
          <a:spcPct val="0"/>
        </a:spcBef>
        <a:spcAft>
          <a:spcPct val="0"/>
        </a:spcAft>
        <a:defRPr sz="2400" b="1">
          <a:solidFill>
            <a:schemeClr val="tx1"/>
          </a:solidFill>
          <a:latin typeface="Calibri" pitchFamily="34" charset="0"/>
        </a:defRPr>
      </a:lvl2pPr>
      <a:lvl3pPr algn="l" rtl="0" eaLnBrk="0" fontAlgn="base" hangingPunct="0">
        <a:spcBef>
          <a:spcPct val="0"/>
        </a:spcBef>
        <a:spcAft>
          <a:spcPct val="0"/>
        </a:spcAft>
        <a:defRPr sz="2400" b="1">
          <a:solidFill>
            <a:schemeClr val="tx1"/>
          </a:solidFill>
          <a:latin typeface="Calibri" pitchFamily="34" charset="0"/>
        </a:defRPr>
      </a:lvl3pPr>
      <a:lvl4pPr algn="l" rtl="0" eaLnBrk="0" fontAlgn="base" hangingPunct="0">
        <a:spcBef>
          <a:spcPct val="0"/>
        </a:spcBef>
        <a:spcAft>
          <a:spcPct val="0"/>
        </a:spcAft>
        <a:defRPr sz="2400" b="1">
          <a:solidFill>
            <a:schemeClr val="tx1"/>
          </a:solidFill>
          <a:latin typeface="Calibri" pitchFamily="34" charset="0"/>
        </a:defRPr>
      </a:lvl4pPr>
      <a:lvl5pPr algn="l" rtl="0" eaLnBrk="0" fontAlgn="base" hangingPunct="0">
        <a:spcBef>
          <a:spcPct val="0"/>
        </a:spcBef>
        <a:spcAft>
          <a:spcPct val="0"/>
        </a:spcAft>
        <a:defRPr sz="2400" b="1">
          <a:solidFill>
            <a:schemeClr val="tx1"/>
          </a:solidFill>
          <a:latin typeface="Calibri" pitchFamily="34" charset="0"/>
        </a:defRPr>
      </a:lvl5pPr>
      <a:lvl6pPr marL="457200" algn="l" rtl="0" eaLnBrk="1" fontAlgn="base" hangingPunct="1">
        <a:spcBef>
          <a:spcPct val="0"/>
        </a:spcBef>
        <a:spcAft>
          <a:spcPct val="0"/>
        </a:spcAft>
        <a:defRPr sz="2000" b="1">
          <a:solidFill>
            <a:schemeClr val="tx1"/>
          </a:solidFill>
          <a:latin typeface="Corbel" pitchFamily="34" charset="0"/>
        </a:defRPr>
      </a:lvl6pPr>
      <a:lvl7pPr marL="914400" algn="l" rtl="0" eaLnBrk="1" fontAlgn="base" hangingPunct="1">
        <a:spcBef>
          <a:spcPct val="0"/>
        </a:spcBef>
        <a:spcAft>
          <a:spcPct val="0"/>
        </a:spcAft>
        <a:defRPr sz="2000" b="1">
          <a:solidFill>
            <a:schemeClr val="tx1"/>
          </a:solidFill>
          <a:latin typeface="Corbel" pitchFamily="34" charset="0"/>
        </a:defRPr>
      </a:lvl7pPr>
      <a:lvl8pPr marL="1371600" algn="l" rtl="0" eaLnBrk="1" fontAlgn="base" hangingPunct="1">
        <a:spcBef>
          <a:spcPct val="0"/>
        </a:spcBef>
        <a:spcAft>
          <a:spcPct val="0"/>
        </a:spcAft>
        <a:defRPr sz="2000" b="1">
          <a:solidFill>
            <a:schemeClr val="tx1"/>
          </a:solidFill>
          <a:latin typeface="Corbel" pitchFamily="34" charset="0"/>
        </a:defRPr>
      </a:lvl8pPr>
      <a:lvl9pPr marL="1828800" algn="l" rtl="0" eaLnBrk="1" fontAlgn="base" hangingPunct="1">
        <a:spcBef>
          <a:spcPct val="0"/>
        </a:spcBef>
        <a:spcAft>
          <a:spcPct val="0"/>
        </a:spcAft>
        <a:defRPr sz="2000" b="1">
          <a:solidFill>
            <a:schemeClr val="tx1"/>
          </a:solidFill>
          <a:latin typeface="Corbel" pitchFamily="34"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Calibri"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kern="1200">
          <a:solidFill>
            <a:schemeClr val="tx1"/>
          </a:solidFill>
          <a:latin typeface="Calibri"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Calibri"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7DA65E5-F008-4D7F-BEB6-74E7AAF93926}" type="datetime1">
              <a:rPr lang="en-US"/>
              <a:pPr/>
              <a:t>11/16/2010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8D3E3F-A366-4FE8-BE40-58260ACC4C95}" type="slidenum">
              <a:rPr lang="en-US"/>
              <a:pPr/>
              <a:t>‹#›</a:t>
            </a:fld>
            <a:endParaRPr lang="en-US"/>
          </a:p>
        </p:txBody>
      </p:sp>
      <p:pic>
        <p:nvPicPr>
          <p:cNvPr id="2055" name="Picture 7" descr="AFRL Shield transparent background 1INcopy"/>
          <p:cNvPicPr>
            <a:picLocks noChangeAspect="1" noChangeArrowheads="1"/>
          </p:cNvPicPr>
          <p:nvPr/>
        </p:nvPicPr>
        <p:blipFill>
          <a:blip r:embed="rId14" cstate="print"/>
          <a:srcRect/>
          <a:stretch>
            <a:fillRect/>
          </a:stretch>
        </p:blipFill>
        <p:spPr bwMode="auto">
          <a:xfrm>
            <a:off x="8153400" y="19050"/>
            <a:ext cx="904875" cy="898525"/>
          </a:xfrm>
          <a:prstGeom prst="rect">
            <a:avLst/>
          </a:prstGeom>
          <a:noFill/>
          <a:ln w="9525">
            <a:noFill/>
            <a:miter lim="800000"/>
            <a:headEnd/>
            <a:tailEnd/>
          </a:ln>
        </p:spPr>
      </p:pic>
      <p:sp>
        <p:nvSpPr>
          <p:cNvPr id="1032" name="Rectangle 8"/>
          <p:cNvSpPr>
            <a:spLocks noChangeArrowheads="1"/>
          </p:cNvSpPr>
          <p:nvPr/>
        </p:nvSpPr>
        <p:spPr bwMode="auto">
          <a:xfrm>
            <a:off x="0" y="952500"/>
            <a:ext cx="9144000" cy="92075"/>
          </a:xfrm>
          <a:prstGeom prst="rect">
            <a:avLst/>
          </a:prstGeom>
          <a:gradFill rotWithShape="0">
            <a:gsLst>
              <a:gs pos="0">
                <a:srgbClr val="FED910"/>
              </a:gs>
              <a:gs pos="100000">
                <a:srgbClr val="0D2B88"/>
              </a:gs>
            </a:gsLst>
            <a:path path="rect">
              <a:fillToRect l="100000" b="100000"/>
            </a:path>
          </a:gradFill>
          <a:ln w="9525">
            <a:noFill/>
            <a:miter lim="800000"/>
            <a:headEnd/>
            <a:tailEnd/>
          </a:ln>
          <a:effectLst/>
        </p:spPr>
        <p:txBody>
          <a:bodyPr anchor="ctr" anchorCtr="1"/>
          <a:lstStyle/>
          <a:p>
            <a:pPr algn="ctr">
              <a:spcBef>
                <a:spcPct val="20000"/>
              </a:spcBef>
            </a:pPr>
            <a:endParaRPr lang="en-US" sz="2000"/>
          </a:p>
        </p:txBody>
      </p:sp>
      <p:pic>
        <p:nvPicPr>
          <p:cNvPr id="2057" name="Picture 9" descr="chrmblue_std"/>
          <p:cNvPicPr>
            <a:picLocks noChangeAspect="1" noChangeArrowheads="1"/>
          </p:cNvPicPr>
          <p:nvPr/>
        </p:nvPicPr>
        <p:blipFill>
          <a:blip r:embed="rId15" cstate="print">
            <a:clrChange>
              <a:clrFrom>
                <a:srgbClr val="FFFFFF"/>
              </a:clrFrom>
              <a:clrTo>
                <a:srgbClr val="FFFFFF">
                  <a:alpha val="0"/>
                </a:srgbClr>
              </a:clrTo>
            </a:clrChange>
          </a:blip>
          <a:srcRect l="16374" t="2374" r="12500" b="21271"/>
          <a:stretch>
            <a:fillRect/>
          </a:stretch>
        </p:blipFill>
        <p:spPr bwMode="auto">
          <a:xfrm>
            <a:off x="14288" y="-23813"/>
            <a:ext cx="1189037" cy="969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7" name="Picture 2" descr="languagecomputer_rgb"/>
          <p:cNvPicPr>
            <a:picLocks noChangeAspect="1" noChangeArrowheads="1"/>
          </p:cNvPicPr>
          <p:nvPr/>
        </p:nvPicPr>
        <p:blipFill>
          <a:blip r:embed="rId3" cstate="print"/>
          <a:srcRect l="9595" t="19530" r="9595" b="16940"/>
          <a:stretch>
            <a:fillRect/>
          </a:stretch>
        </p:blipFill>
        <p:spPr bwMode="auto">
          <a:xfrm>
            <a:off x="4114800" y="762000"/>
            <a:ext cx="4248090" cy="1447800"/>
          </a:xfrm>
          <a:prstGeom prst="rect">
            <a:avLst/>
          </a:prstGeom>
          <a:noFill/>
          <a:ln w="9525">
            <a:noFill/>
            <a:miter lim="800000"/>
            <a:headEnd/>
            <a:tailEnd/>
          </a:ln>
        </p:spPr>
      </p:pic>
      <p:sp>
        <p:nvSpPr>
          <p:cNvPr id="9" name="Rectangle 8"/>
          <p:cNvSpPr/>
          <p:nvPr/>
        </p:nvSpPr>
        <p:spPr>
          <a:xfrm>
            <a:off x="990600" y="2743200"/>
            <a:ext cx="7239000" cy="1323439"/>
          </a:xfrm>
          <a:prstGeom prst="rect">
            <a:avLst/>
          </a:prstGeom>
        </p:spPr>
        <p:txBody>
          <a:bodyPr wrap="square">
            <a:spAutoFit/>
          </a:bodyPr>
          <a:lstStyle/>
          <a:p>
            <a:pPr algn="ctr"/>
            <a:r>
              <a:rPr lang="en-US" sz="4000" b="1" dirty="0" smtClean="0">
                <a:latin typeface="Myriad Pro" charset="0"/>
              </a:rPr>
              <a:t>LCC’s Approaches to Knowledge Base Population</a:t>
            </a:r>
            <a:endParaRPr lang="en-US" sz="1050" b="1" dirty="0"/>
          </a:p>
        </p:txBody>
      </p:sp>
      <p:sp>
        <p:nvSpPr>
          <p:cNvPr id="11" name="Subtitle 4"/>
          <p:cNvSpPr txBox="1">
            <a:spLocks/>
          </p:cNvSpPr>
          <p:nvPr/>
        </p:nvSpPr>
        <p:spPr>
          <a:xfrm>
            <a:off x="1371600" y="4800600"/>
            <a:ext cx="6477000" cy="1066800"/>
          </a:xfrm>
          <a:prstGeom prst="rect">
            <a:avLst/>
          </a:prstGeom>
        </p:spPr>
        <p:txBody>
          <a:bodyPr>
            <a:normAutofit/>
          </a:bodyPr>
          <a:lstStyle/>
          <a:p>
            <a:pPr marL="342900" marR="0" lvl="0" indent="-342900" algn="ctr" defTabSz="914400" rtl="0" eaLnBrk="0" fontAlgn="base" latinLnBrk="0" hangingPunct="0">
              <a:lnSpc>
                <a:spcPct val="100000"/>
              </a:lnSpc>
              <a:spcBef>
                <a:spcPct val="20000"/>
              </a:spcBef>
              <a:spcAft>
                <a:spcPct val="0"/>
              </a:spcAft>
              <a:buClrTx/>
              <a:buSzTx/>
              <a:tabLst/>
              <a:defRPr/>
            </a:pPr>
            <a:r>
              <a:rPr lang="en-US" sz="2500" b="1" dirty="0" smtClean="0">
                <a:solidFill>
                  <a:schemeClr val="bg1">
                    <a:lumMod val="50000"/>
                  </a:schemeClr>
                </a:solidFill>
                <a:latin typeface="Calibri" pitchFamily="34" charset="0"/>
              </a:rPr>
              <a:t>John Lehmann, Sean Monahan, Luke </a:t>
            </a:r>
            <a:r>
              <a:rPr lang="en-US" sz="2500" b="1" dirty="0" err="1" smtClean="0">
                <a:solidFill>
                  <a:schemeClr val="bg1">
                    <a:lumMod val="50000"/>
                  </a:schemeClr>
                </a:solidFill>
                <a:latin typeface="Calibri" pitchFamily="34" charset="0"/>
              </a:rPr>
              <a:t>Nezda</a:t>
            </a:r>
            <a:r>
              <a:rPr lang="en-US" sz="2500" b="1" dirty="0" smtClean="0">
                <a:solidFill>
                  <a:schemeClr val="bg1">
                    <a:lumMod val="50000"/>
                  </a:schemeClr>
                </a:solidFill>
                <a:latin typeface="Calibri" pitchFamily="34" charset="0"/>
              </a:rPr>
              <a:t>, Arnold Jung, Ying Shi</a:t>
            </a:r>
            <a:endParaRPr kumimoji="0" lang="en-US" sz="25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a:ln>
                <a:noFill/>
              </a:ln>
              <a:solidFill>
                <a:schemeClr val="tx2"/>
              </a:solidFill>
              <a:effectLst/>
              <a:uLnTx/>
              <a:uFillTx/>
              <a:latin typeface="Calibri" pitchFamily="34" charset="0"/>
              <a:ea typeface="+mn-ea"/>
              <a:cs typeface="+mn-cs"/>
            </a:endParaRPr>
          </a:p>
        </p:txBody>
      </p:sp>
      <p:pic>
        <p:nvPicPr>
          <p:cNvPr id="95233" name="Picture 1" descr="C:\Documents and Settings\admin2.T42-3\Desktop\misc VOXGLO slide material\NIST-logo.png"/>
          <p:cNvPicPr>
            <a:picLocks noChangeAspect="1" noChangeArrowheads="1"/>
          </p:cNvPicPr>
          <p:nvPr/>
        </p:nvPicPr>
        <p:blipFill>
          <a:blip r:embed="rId4" cstate="print"/>
          <a:srcRect/>
          <a:stretch>
            <a:fillRect/>
          </a:stretch>
        </p:blipFill>
        <p:spPr bwMode="auto">
          <a:xfrm>
            <a:off x="7496734" y="6248400"/>
            <a:ext cx="1385327" cy="365125"/>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Term Selection</a:t>
            </a:r>
            <a:endParaRPr lang="en-US" b="0" dirty="0"/>
          </a:p>
        </p:txBody>
      </p:sp>
      <p:sp>
        <p:nvSpPr>
          <p:cNvPr id="3" name="Content Placeholder 2"/>
          <p:cNvSpPr>
            <a:spLocks noGrp="1"/>
          </p:cNvSpPr>
          <p:nvPr>
            <p:ph idx="1"/>
          </p:nvPr>
        </p:nvSpPr>
        <p:spPr/>
        <p:txBody>
          <a:bodyPr/>
          <a:lstStyle/>
          <a:p>
            <a:pPr marL="457200" indent="-457200"/>
            <a:r>
              <a:rPr lang="en-US" sz="2000" dirty="0" smtClean="0"/>
              <a:t>Context terms are selected by considering</a:t>
            </a:r>
          </a:p>
          <a:p>
            <a:pPr marL="857250" lvl="1" indent="-457200"/>
            <a:r>
              <a:rPr lang="en-US" sz="2000" b="1" dirty="0" smtClean="0"/>
              <a:t>Ambiguity</a:t>
            </a:r>
            <a:r>
              <a:rPr lang="en-US" sz="2000" dirty="0" smtClean="0"/>
              <a:t>: link probability and link counts must exceed thresholds</a:t>
            </a:r>
          </a:p>
          <a:p>
            <a:pPr marL="857250" lvl="1" indent="-457200"/>
            <a:r>
              <a:rPr lang="en-US" sz="2000" b="1" dirty="0" smtClean="0"/>
              <a:t>Relatedness</a:t>
            </a:r>
            <a:r>
              <a:rPr lang="en-US" sz="2000" dirty="0" smtClean="0"/>
              <a:t>: score to other context terms (e.g. coherence)</a:t>
            </a:r>
          </a:p>
          <a:p>
            <a:pPr marL="857250" lvl="1" indent="-457200"/>
            <a:r>
              <a:rPr lang="en-US" sz="2000" b="1" dirty="0" err="1" smtClean="0"/>
              <a:t>Linkability</a:t>
            </a:r>
            <a:r>
              <a:rPr lang="en-US" sz="2000" dirty="0" smtClean="0"/>
              <a:t>: likelihood of being linked in Wikipedia</a:t>
            </a:r>
          </a:p>
          <a:p>
            <a:pPr marL="857250" lvl="1" indent="-457200"/>
            <a:r>
              <a:rPr lang="en-US" sz="2000" b="1" dirty="0" smtClean="0"/>
              <a:t>Proximity</a:t>
            </a:r>
            <a:r>
              <a:rPr lang="en-US" sz="2000" dirty="0" smtClean="0"/>
              <a:t>: prefer terms nearest the entity mention</a:t>
            </a:r>
          </a:p>
          <a:p>
            <a:pPr marL="457200" indent="-457200"/>
            <a:r>
              <a:rPr lang="en-US" sz="2000" b="1" dirty="0" smtClean="0"/>
              <a:t>Iteration</a:t>
            </a:r>
            <a:r>
              <a:rPr lang="en-US" sz="2000" dirty="0" smtClean="0"/>
              <a:t>: insufficient context terms result in relaxed criteria</a:t>
            </a:r>
          </a:p>
          <a:p>
            <a:pPr marL="857250" lvl="1" indent="-457200"/>
            <a:r>
              <a:rPr lang="en-US" sz="2000" dirty="0" smtClean="0"/>
              <a:t>Reduce minimum link count</a:t>
            </a:r>
          </a:p>
          <a:p>
            <a:pPr marL="857250" lvl="1" indent="-457200"/>
            <a:r>
              <a:rPr lang="en-US" sz="2000" dirty="0" smtClean="0"/>
              <a:t>Allow non-sentence zones</a:t>
            </a:r>
          </a:p>
          <a:p>
            <a:pPr marL="457200" indent="-457200"/>
            <a:r>
              <a:rPr lang="en-US" sz="2000" b="1" dirty="0" smtClean="0"/>
              <a:t>Context Similarity </a:t>
            </a:r>
            <a:r>
              <a:rPr lang="en-US" sz="2000" dirty="0" smtClean="0"/>
              <a:t>(CTX_SIM) feature is the candidate’s average score to all context terms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Alias and Fact Context</a:t>
            </a:r>
            <a:endParaRPr lang="en-US" dirty="0"/>
          </a:p>
        </p:txBody>
      </p:sp>
      <p:sp>
        <p:nvSpPr>
          <p:cNvPr id="3" name="Content Placeholder 2"/>
          <p:cNvSpPr>
            <a:spLocks noGrp="1"/>
          </p:cNvSpPr>
          <p:nvPr>
            <p:ph idx="1"/>
          </p:nvPr>
        </p:nvSpPr>
        <p:spPr>
          <a:xfrm>
            <a:off x="4876800" y="1219200"/>
            <a:ext cx="3962400" cy="3962400"/>
          </a:xfrm>
          <a:solidFill>
            <a:schemeClr val="accent5">
              <a:lumMod val="20000"/>
              <a:lumOff val="80000"/>
            </a:schemeClr>
          </a:solidFill>
        </p:spPr>
        <p:txBody>
          <a:bodyPr/>
          <a:lstStyle/>
          <a:p>
            <a:pPr>
              <a:buNone/>
            </a:pPr>
            <a:r>
              <a:rPr lang="en-US" dirty="0" err="1" smtClean="0"/>
              <a:t>docid</a:t>
            </a:r>
            <a:r>
              <a:rPr lang="en-US" dirty="0" smtClean="0"/>
              <a:t> = eng-NG-31-142147-10015518</a:t>
            </a:r>
          </a:p>
          <a:p>
            <a:pPr>
              <a:buNone/>
            </a:pPr>
            <a:endParaRPr lang="en-US" sz="800" dirty="0" smtClean="0"/>
          </a:p>
          <a:p>
            <a:pPr marL="0">
              <a:buNone/>
            </a:pPr>
            <a:r>
              <a:rPr lang="en-US" dirty="0" smtClean="0"/>
              <a:t>In a related story, during an interview on Thursday morning with Black Panther leader </a:t>
            </a:r>
            <a:r>
              <a:rPr lang="en-US" dirty="0" err="1" smtClean="0"/>
              <a:t>Malik</a:t>
            </a:r>
            <a:r>
              <a:rPr lang="en-US" dirty="0" smtClean="0"/>
              <a:t> Zulu </a:t>
            </a:r>
            <a:r>
              <a:rPr lang="en-US" dirty="0" err="1" smtClean="0"/>
              <a:t>Shabazz</a:t>
            </a:r>
            <a:r>
              <a:rPr lang="en-US" dirty="0" smtClean="0"/>
              <a:t>, Fox News Channel viewers learned that </a:t>
            </a:r>
            <a:r>
              <a:rPr lang="en-US" dirty="0" err="1" smtClean="0"/>
              <a:t>Shabazz</a:t>
            </a:r>
            <a:r>
              <a:rPr lang="en-US" dirty="0" smtClean="0"/>
              <a:t>' group endorsed and supported Senator Barack Obama for President of the United States.  […]</a:t>
            </a:r>
          </a:p>
          <a:p>
            <a:pPr marL="0">
              <a:buNone/>
            </a:pPr>
            <a:endParaRPr lang="en-US" sz="800" dirty="0" smtClean="0"/>
          </a:p>
          <a:p>
            <a:pPr marL="0">
              <a:buNone/>
            </a:pPr>
            <a:r>
              <a:rPr lang="en-US" dirty="0" smtClean="0"/>
              <a:t>The New Black Panther Party leader proudly announced on Fox News that his organization endorsed and Obama for President.</a:t>
            </a:r>
            <a:endParaRPr lang="en-US" dirty="0"/>
          </a:p>
        </p:txBody>
      </p:sp>
      <p:sp>
        <p:nvSpPr>
          <p:cNvPr id="4" name="TextBox 3"/>
          <p:cNvSpPr txBox="1"/>
          <p:nvPr/>
        </p:nvSpPr>
        <p:spPr>
          <a:xfrm>
            <a:off x="1752600" y="1143000"/>
            <a:ext cx="17526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Black panther</a:t>
            </a:r>
            <a:endParaRPr lang="en-US" dirty="0">
              <a:latin typeface="Calibri" pitchFamily="34" charset="0"/>
            </a:endParaRPr>
          </a:p>
        </p:txBody>
      </p:sp>
      <p:sp>
        <p:nvSpPr>
          <p:cNvPr id="5" name="Rectangle 4"/>
          <p:cNvSpPr/>
          <p:nvPr/>
        </p:nvSpPr>
        <p:spPr>
          <a:xfrm>
            <a:off x="7137400" y="2006600"/>
            <a:ext cx="1295400" cy="304800"/>
          </a:xfrm>
          <a:prstGeom prst="rect">
            <a:avLst/>
          </a:prstGeom>
          <a:solidFill>
            <a:schemeClr val="lt1">
              <a:alpha val="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sp>
        <p:nvSpPr>
          <p:cNvPr id="8" name="TextBox 7"/>
          <p:cNvSpPr txBox="1"/>
          <p:nvPr/>
        </p:nvSpPr>
        <p:spPr>
          <a:xfrm>
            <a:off x="304800" y="2819400"/>
            <a:ext cx="26670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Black Panthers (comics)</a:t>
            </a:r>
            <a:endParaRPr lang="en-US" dirty="0">
              <a:latin typeface="Calibri" pitchFamily="34" charset="0"/>
            </a:endParaRPr>
          </a:p>
        </p:txBody>
      </p:sp>
      <p:sp>
        <p:nvSpPr>
          <p:cNvPr id="9" name="TextBox 8"/>
          <p:cNvSpPr txBox="1"/>
          <p:nvPr/>
        </p:nvSpPr>
        <p:spPr>
          <a:xfrm>
            <a:off x="685800" y="1905000"/>
            <a:ext cx="20574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Black Panther Party</a:t>
            </a:r>
            <a:endParaRPr lang="en-US" dirty="0">
              <a:latin typeface="Calibri" pitchFamily="34" charset="0"/>
            </a:endParaRPr>
          </a:p>
        </p:txBody>
      </p:sp>
      <p:sp>
        <p:nvSpPr>
          <p:cNvPr id="10" name="TextBox 9"/>
          <p:cNvSpPr txBox="1"/>
          <p:nvPr/>
        </p:nvSpPr>
        <p:spPr>
          <a:xfrm>
            <a:off x="838200" y="3733800"/>
            <a:ext cx="25146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New Black Panther Party</a:t>
            </a:r>
            <a:endParaRPr lang="en-US" dirty="0">
              <a:latin typeface="Calibri" pitchFamily="34" charset="0"/>
            </a:endParaRPr>
          </a:p>
        </p:txBody>
      </p:sp>
      <p:cxnSp>
        <p:nvCxnSpPr>
          <p:cNvPr id="26" name="Straight Arrow Connector 25"/>
          <p:cNvCxnSpPr>
            <a:endCxn id="4" idx="3"/>
          </p:cNvCxnSpPr>
          <p:nvPr/>
        </p:nvCxnSpPr>
        <p:spPr>
          <a:xfrm rot="10800000">
            <a:off x="3505200" y="1327666"/>
            <a:ext cx="3581400" cy="8059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1"/>
            <a:endCxn id="9" idx="3"/>
          </p:cNvCxnSpPr>
          <p:nvPr/>
        </p:nvCxnSpPr>
        <p:spPr>
          <a:xfrm rot="10800000">
            <a:off x="2743200" y="2089666"/>
            <a:ext cx="4394200" cy="693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8" idx="3"/>
          </p:cNvCxnSpPr>
          <p:nvPr/>
        </p:nvCxnSpPr>
        <p:spPr>
          <a:xfrm rot="10800000" flipV="1">
            <a:off x="2971800" y="2133600"/>
            <a:ext cx="4114800" cy="8704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flipV="1">
            <a:off x="3352800" y="2133600"/>
            <a:ext cx="3733800" cy="1752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0" y="3886200"/>
            <a:ext cx="2362200" cy="304800"/>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43" name="Flowchart: Alternate Process 42"/>
          <p:cNvSpPr/>
          <p:nvPr/>
        </p:nvSpPr>
        <p:spPr>
          <a:xfrm>
            <a:off x="3886200" y="12954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NAR</a:t>
            </a:r>
          </a:p>
        </p:txBody>
      </p:sp>
      <p:sp>
        <p:nvSpPr>
          <p:cNvPr id="45" name="Flowchart: Alternate Process 44"/>
          <p:cNvSpPr/>
          <p:nvPr/>
        </p:nvSpPr>
        <p:spPr>
          <a:xfrm>
            <a:off x="4038600" y="32004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STEM</a:t>
            </a:r>
          </a:p>
        </p:txBody>
      </p:sp>
      <p:sp>
        <p:nvSpPr>
          <p:cNvPr id="46" name="Flowchart: Alternate Process 45"/>
          <p:cNvSpPr/>
          <p:nvPr/>
        </p:nvSpPr>
        <p:spPr>
          <a:xfrm>
            <a:off x="3657600" y="26670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DP</a:t>
            </a:r>
          </a:p>
        </p:txBody>
      </p:sp>
      <p:sp>
        <p:nvSpPr>
          <p:cNvPr id="47" name="Flowchart: Alternate Process 46"/>
          <p:cNvSpPr/>
          <p:nvPr/>
        </p:nvSpPr>
        <p:spPr>
          <a:xfrm>
            <a:off x="4038600" y="20574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DP</a:t>
            </a:r>
          </a:p>
        </p:txBody>
      </p:sp>
      <p:sp>
        <p:nvSpPr>
          <p:cNvPr id="44" name="Flowchart: Alternate Process 43"/>
          <p:cNvSpPr/>
          <p:nvPr/>
        </p:nvSpPr>
        <p:spPr>
          <a:xfrm>
            <a:off x="3505200" y="19050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STEM</a:t>
            </a:r>
          </a:p>
        </p:txBody>
      </p:sp>
      <p:cxnSp>
        <p:nvCxnSpPr>
          <p:cNvPr id="29" name="Straight Arrow Connector 28"/>
          <p:cNvCxnSpPr>
            <a:endCxn id="10" idx="3"/>
          </p:cNvCxnSpPr>
          <p:nvPr/>
        </p:nvCxnSpPr>
        <p:spPr>
          <a:xfrm rot="10800000">
            <a:off x="3352800" y="3918466"/>
            <a:ext cx="1981200" cy="120134"/>
          </a:xfrm>
          <a:prstGeom prst="straightConnector1">
            <a:avLst/>
          </a:prstGeom>
          <a:ln w="19050">
            <a:solidFill>
              <a:schemeClr val="tx1"/>
            </a:solidFill>
            <a:tailEnd type="arrow"/>
          </a:ln>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791200" y="3886200"/>
            <a:ext cx="1295400" cy="304800"/>
          </a:xfrm>
          <a:prstGeom prst="rect">
            <a:avLst/>
          </a:prstGeom>
          <a:solidFill>
            <a:schemeClr val="lt1">
              <a:alpha val="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sp>
        <p:nvSpPr>
          <p:cNvPr id="37" name="Rectangle 36"/>
          <p:cNvSpPr/>
          <p:nvPr/>
        </p:nvSpPr>
        <p:spPr>
          <a:xfrm>
            <a:off x="5562600" y="2286000"/>
            <a:ext cx="1905000" cy="304800"/>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cxnSp>
        <p:nvCxnSpPr>
          <p:cNvPr id="38" name="Straight Arrow Connector 37"/>
          <p:cNvCxnSpPr>
            <a:stCxn id="37" idx="1"/>
            <a:endCxn id="10" idx="3"/>
          </p:cNvCxnSpPr>
          <p:nvPr/>
        </p:nvCxnSpPr>
        <p:spPr>
          <a:xfrm rot="10800000" flipV="1">
            <a:off x="3352800" y="2438400"/>
            <a:ext cx="2209800" cy="1480066"/>
          </a:xfrm>
          <a:prstGeom prst="straightConnector1">
            <a:avLst/>
          </a:prstGeom>
          <a:ln w="19050">
            <a:solidFill>
              <a:schemeClr val="tx1"/>
            </a:solidFill>
            <a:tailEnd type="arrow"/>
          </a:ln>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1" name="Flowchart: Alternate Process 40"/>
          <p:cNvSpPr/>
          <p:nvPr/>
        </p:nvSpPr>
        <p:spPr>
          <a:xfrm>
            <a:off x="3810000" y="3810000"/>
            <a:ext cx="762000" cy="381000"/>
          </a:xfrm>
          <a:prstGeom prst="flowChartAlternateProcess">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ALIAS</a:t>
            </a:r>
          </a:p>
        </p:txBody>
      </p:sp>
      <p:sp>
        <p:nvSpPr>
          <p:cNvPr id="48" name="Flowchart: Alternate Process 47"/>
          <p:cNvSpPr/>
          <p:nvPr/>
        </p:nvSpPr>
        <p:spPr>
          <a:xfrm>
            <a:off x="4191000" y="2895600"/>
            <a:ext cx="762000" cy="381000"/>
          </a:xfrm>
          <a:prstGeom prst="flowChartAlternateProcess">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FACT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3" presetClass="entr" presetSubtype="10" fill="hold" grpId="0" nodeType="withEffect">
                                  <p:stCondLst>
                                    <p:cond delay="0"/>
                                  </p:stCondLst>
                                  <p:iterate type="lt">
                                    <p:tmPct val="0"/>
                                  </p:iterate>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blinds(horizontal)">
                                      <p:cBhvr>
                                        <p:cTn id="16" dur="500"/>
                                        <p:tgtEl>
                                          <p:spTgt spid="4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animBg="1"/>
      <p:bldP spid="45" grpId="0" animBg="1"/>
      <p:bldP spid="37" grpId="0" animBg="1"/>
      <p:bldP spid="41" grpId="0" animBg="1"/>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Features</a:t>
            </a:r>
            <a:endParaRPr lang="en-US" b="0" dirty="0"/>
          </a:p>
        </p:txBody>
      </p:sp>
      <p:sp>
        <p:nvSpPr>
          <p:cNvPr id="3" name="Content Placeholder 2"/>
          <p:cNvSpPr>
            <a:spLocks noGrp="1"/>
          </p:cNvSpPr>
          <p:nvPr>
            <p:ph idx="1"/>
          </p:nvPr>
        </p:nvSpPr>
        <p:spPr>
          <a:xfrm>
            <a:off x="152400" y="685800"/>
            <a:ext cx="8686800" cy="6019800"/>
          </a:xfrm>
        </p:spPr>
        <p:txBody>
          <a:bodyPr/>
          <a:lstStyle/>
          <a:p>
            <a:pPr marL="457200" indent="-457200"/>
            <a:r>
              <a:rPr lang="en-US" sz="2000" dirty="0" smtClean="0"/>
              <a:t>Indicate semantic type of entity for query mention and candidate sense</a:t>
            </a:r>
          </a:p>
          <a:p>
            <a:pPr marL="857250" lvl="1" indent="-457200"/>
            <a:r>
              <a:rPr lang="en-US" sz="2000" dirty="0" smtClean="0"/>
              <a:t>Important to eliminate spurious matches based on context alone</a:t>
            </a:r>
          </a:p>
          <a:p>
            <a:pPr marL="857250" lvl="1" indent="-457200"/>
            <a:r>
              <a:rPr lang="en-US" sz="2000" dirty="0" smtClean="0"/>
              <a:t>“AZ” which is a PER, should never match Arizona (U.S. state)</a:t>
            </a:r>
          </a:p>
          <a:p>
            <a:pPr marL="857250" lvl="1" indent="-457200"/>
            <a:r>
              <a:rPr lang="en-US" sz="2000" dirty="0" smtClean="0"/>
              <a:t>Types: PER, ORG, GPE, UKN</a:t>
            </a:r>
          </a:p>
          <a:p>
            <a:pPr marL="457200" indent="-457200"/>
            <a:r>
              <a:rPr lang="en-US" sz="2000" b="1" dirty="0" smtClean="0"/>
              <a:t>Query Type </a:t>
            </a:r>
            <a:r>
              <a:rPr lang="en-US" sz="2000" dirty="0" smtClean="0"/>
              <a:t>(QET): </a:t>
            </a:r>
            <a:r>
              <a:rPr lang="en-US" sz="2000" b="1" dirty="0" smtClean="0"/>
              <a:t>CiceroLite</a:t>
            </a:r>
            <a:r>
              <a:rPr lang="en-US" sz="2000" dirty="0" smtClean="0"/>
              <a:t> NER classifications across all document mentions, or UKN</a:t>
            </a:r>
          </a:p>
          <a:p>
            <a:pPr marL="857250" lvl="1" indent="-457200"/>
            <a:r>
              <a:rPr lang="en-US" sz="2000" dirty="0" smtClean="0"/>
              <a:t>Observed 65% recall and 96% precision</a:t>
            </a:r>
          </a:p>
          <a:p>
            <a:pPr marL="457200" indent="-457200"/>
            <a:r>
              <a:rPr lang="en-US" sz="2000" b="1" dirty="0" smtClean="0"/>
              <a:t>Candidate Type </a:t>
            </a:r>
            <a:r>
              <a:rPr lang="en-US" sz="2000" dirty="0" smtClean="0"/>
              <a:t>(CET): using 3 sources: KB, </a:t>
            </a:r>
            <a:r>
              <a:rPr lang="en-US" sz="2000" dirty="0" err="1" smtClean="0"/>
              <a:t>DBpedia</a:t>
            </a:r>
            <a:r>
              <a:rPr lang="en-US" sz="2000" dirty="0" smtClean="0"/>
              <a:t>, LCC’s </a:t>
            </a:r>
            <a:r>
              <a:rPr lang="en-US" sz="2000" b="1" dirty="0" smtClean="0"/>
              <a:t>WRATS</a:t>
            </a:r>
          </a:p>
          <a:p>
            <a:pPr marL="857250" lvl="1" indent="-457200"/>
            <a:r>
              <a:rPr lang="en-US" sz="2000" dirty="0" smtClean="0"/>
              <a:t>LCC’s </a:t>
            </a:r>
            <a:r>
              <a:rPr lang="en-US" sz="2000" b="1" dirty="0" smtClean="0"/>
              <a:t>WRATS: </a:t>
            </a:r>
            <a:r>
              <a:rPr lang="en-US" sz="2000" dirty="0" smtClean="0"/>
              <a:t>1.9M high-confidence 12-type ontology of Wikipedia</a:t>
            </a:r>
          </a:p>
          <a:p>
            <a:pPr marL="857250" lvl="1" indent="-457200"/>
            <a:r>
              <a:rPr lang="en-US" sz="2000" dirty="0" smtClean="0"/>
              <a:t>Observed 97% precision with combined approach</a:t>
            </a:r>
            <a:endParaRPr lang="en-US" sz="2400" dirty="0" smtClean="0"/>
          </a:p>
          <a:p>
            <a:pPr marL="457200" indent="-457200"/>
            <a:r>
              <a:rPr lang="en-US" sz="2000" b="1" dirty="0" smtClean="0"/>
              <a:t>Semantic Consistency</a:t>
            </a:r>
            <a:r>
              <a:rPr lang="en-US" sz="2000" dirty="0" smtClean="0"/>
              <a:t>: true if (QET == CET) or (QET or CET == UKN)</a:t>
            </a:r>
          </a:p>
          <a:p>
            <a:pPr marL="857250" lvl="1" indent="-457200"/>
            <a:r>
              <a:rPr lang="en-US" sz="2000" dirty="0" smtClean="0"/>
              <a:t>Fired “inconsistent” 10% of time, with 96% precision</a:t>
            </a:r>
          </a:p>
          <a:p>
            <a:pPr marL="457200" indent="-457200"/>
            <a:endParaRPr lang="en-U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Ranking and NIL Detection</a:t>
            </a:r>
            <a:endParaRPr lang="en-US" b="0" dirty="0"/>
          </a:p>
        </p:txBody>
      </p:sp>
      <p:sp>
        <p:nvSpPr>
          <p:cNvPr id="3" name="Content Placeholder 2"/>
          <p:cNvSpPr>
            <a:spLocks noGrp="1"/>
          </p:cNvSpPr>
          <p:nvPr>
            <p:ph idx="1"/>
          </p:nvPr>
        </p:nvSpPr>
        <p:spPr/>
        <p:txBody>
          <a:bodyPr/>
          <a:lstStyle/>
          <a:p>
            <a:pPr marL="457200" indent="-457200">
              <a:buFont typeface="+mj-lt"/>
              <a:buAutoNum type="arabicPeriod"/>
            </a:pPr>
            <a:r>
              <a:rPr lang="en-US" sz="2000" b="1" dirty="0" smtClean="0"/>
              <a:t>Heuristic</a:t>
            </a:r>
          </a:p>
          <a:p>
            <a:pPr marL="857250" lvl="1" indent="-457200"/>
            <a:r>
              <a:rPr lang="en-US" sz="2200" dirty="0" smtClean="0"/>
              <a:t>LINK_COMBO (weighted average of LINK_PROB and CTX_SIM)</a:t>
            </a:r>
          </a:p>
          <a:p>
            <a:pPr marL="857250" lvl="1" indent="-457200"/>
            <a:r>
              <a:rPr lang="en-US" sz="2200" dirty="0" smtClean="0"/>
              <a:t>Boost score for ALIAS or FACT HIT</a:t>
            </a:r>
          </a:p>
          <a:p>
            <a:pPr marL="857250" lvl="1" indent="-457200"/>
            <a:r>
              <a:rPr lang="en-US" sz="2200" dirty="0" smtClean="0"/>
              <a:t>Set to 0 if not semantically consistent</a:t>
            </a:r>
          </a:p>
          <a:p>
            <a:pPr marL="857250" lvl="1" indent="-457200"/>
            <a:r>
              <a:rPr lang="en-US" sz="2200" dirty="0" smtClean="0"/>
              <a:t>Emit NIL if score does not exceed a threshold</a:t>
            </a:r>
          </a:p>
          <a:p>
            <a:pPr marL="457200" indent="-457200">
              <a:buFont typeface="+mj-lt"/>
              <a:buAutoNum type="arabicPeriod"/>
            </a:pPr>
            <a:r>
              <a:rPr lang="en-US" sz="2000" b="1" dirty="0" smtClean="0"/>
              <a:t>Binary logistic classifier</a:t>
            </a:r>
          </a:p>
          <a:p>
            <a:pPr marL="857250" lvl="1" indent="-457200"/>
            <a:r>
              <a:rPr lang="en-US" sz="2200" dirty="0" smtClean="0"/>
              <a:t>Train on all previously available 2009 and 2010 data</a:t>
            </a:r>
          </a:p>
          <a:p>
            <a:pPr marL="857250" lvl="1" indent="-457200"/>
            <a:r>
              <a:rPr lang="en-US" sz="2200" dirty="0" smtClean="0"/>
              <a:t>Generated samples from top 3 heuristic results, when key is not NIL</a:t>
            </a:r>
          </a:p>
          <a:p>
            <a:pPr marL="857250" lvl="1" indent="-457200"/>
            <a:r>
              <a:rPr lang="en-US" sz="2200" dirty="0" smtClean="0"/>
              <a:t>Emit NIL if classifier returns false, otherwise select max confidence candidate</a:t>
            </a:r>
          </a:p>
          <a:p>
            <a:pPr marL="457200" indent="-457200"/>
            <a:r>
              <a:rPr lang="en-US" sz="2200" dirty="0" smtClean="0"/>
              <a:t>Additional NIL detection occurs if candidate not in KB (“known NIL”)</a:t>
            </a:r>
          </a:p>
          <a:p>
            <a:pPr marL="857250" lvl="1" indent="-457200"/>
            <a:r>
              <a:rPr lang="en-US" sz="2200" dirty="0" smtClean="0"/>
              <a:t>Benefit: Provides system concrete concepts for many NILs</a:t>
            </a:r>
          </a:p>
          <a:p>
            <a:pPr marL="857250" lvl="1" indent="-457200"/>
            <a:r>
              <a:rPr lang="en-US" sz="2200" dirty="0" smtClean="0"/>
              <a:t>Drawback: Link to equivalent concept, which is not in KB, and emit NIL</a:t>
            </a:r>
          </a:p>
          <a:p>
            <a:pPr marL="857250" lvl="1" indent="-457200"/>
            <a:endParaRPr lang="en-US" sz="2000" dirty="0" smtClean="0"/>
          </a:p>
          <a:p>
            <a:pPr marL="857250" lvl="1" indent="-457200"/>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Results</a:t>
            </a:r>
            <a:endParaRPr lang="en-US" b="0" dirty="0"/>
          </a:p>
        </p:txBody>
      </p:sp>
      <p:sp>
        <p:nvSpPr>
          <p:cNvPr id="3" name="Content Placeholder 2"/>
          <p:cNvSpPr>
            <a:spLocks noGrp="1"/>
          </p:cNvSpPr>
          <p:nvPr>
            <p:ph idx="1"/>
          </p:nvPr>
        </p:nvSpPr>
        <p:spPr>
          <a:xfrm>
            <a:off x="152400" y="1524000"/>
            <a:ext cx="8686800" cy="2743200"/>
          </a:xfrm>
        </p:spPr>
        <p:txBody>
          <a:bodyPr/>
          <a:lstStyle/>
          <a:p>
            <a:pPr marL="457200" indent="-457200"/>
            <a:endParaRPr lang="en-US" sz="2000" dirty="0" smtClean="0"/>
          </a:p>
          <a:p>
            <a:pPr marL="457200" indent="-457200"/>
            <a:endParaRPr lang="en-US" sz="2000" dirty="0" smtClean="0"/>
          </a:p>
          <a:p>
            <a:pPr marL="457200" indent="-457200"/>
            <a:endParaRPr lang="en-US" sz="2000" dirty="0" smtClean="0"/>
          </a:p>
          <a:p>
            <a:pPr marL="457200" indent="-457200"/>
            <a:endParaRPr lang="en-US" dirty="0" smtClean="0"/>
          </a:p>
          <a:p>
            <a:pPr marL="457200" indent="-457200"/>
            <a:r>
              <a:rPr lang="en-US" dirty="0" smtClean="0"/>
              <a:t>LCC3: ML system with reduced bias to emit NIL</a:t>
            </a:r>
          </a:p>
          <a:p>
            <a:pPr marL="857250" lvl="1" indent="-457200"/>
            <a:r>
              <a:rPr lang="en-US" dirty="0" smtClean="0"/>
              <a:t>Motivation: 2009 data was 56% NIL </a:t>
            </a:r>
            <a:r>
              <a:rPr lang="en-US" dirty="0" err="1" smtClean="0"/>
              <a:t>vs</a:t>
            </a:r>
            <a:r>
              <a:rPr lang="en-US" dirty="0" smtClean="0"/>
              <a:t> 2010’s 28%</a:t>
            </a:r>
          </a:p>
          <a:p>
            <a:pPr marL="857250" lvl="1" indent="-457200"/>
            <a:r>
              <a:rPr lang="en-US" dirty="0" smtClean="0"/>
              <a:t>Predicted exact ratio of NILs (45% </a:t>
            </a:r>
            <a:r>
              <a:rPr lang="en-US" dirty="0" err="1" smtClean="0"/>
              <a:t>vs</a:t>
            </a:r>
            <a:r>
              <a:rPr lang="en-US" dirty="0" smtClean="0"/>
              <a:t> 50%), but did worse than LCC2</a:t>
            </a:r>
          </a:p>
          <a:p>
            <a:pPr marL="457200" indent="-457200"/>
            <a:r>
              <a:rPr lang="en-US" dirty="0" smtClean="0"/>
              <a:t>Bolded scores are best across all 46 submissions</a:t>
            </a:r>
          </a:p>
          <a:p>
            <a:pPr marL="457200" indent="-457200"/>
            <a:r>
              <a:rPr lang="en-US" dirty="0" smtClean="0"/>
              <a:t>Scores comparable to post-hoc </a:t>
            </a:r>
            <a:r>
              <a:rPr lang="en-US" dirty="0" err="1" smtClean="0"/>
              <a:t>eval</a:t>
            </a:r>
            <a:r>
              <a:rPr lang="en-US" dirty="0" smtClean="0"/>
              <a:t> on 2009 (87%) and 2010 training (90%)</a:t>
            </a:r>
            <a:endParaRPr lang="en-US" sz="2000" dirty="0" smtClean="0"/>
          </a:p>
          <a:p>
            <a:pPr marL="457200" indent="-457200"/>
            <a:r>
              <a:rPr lang="en-US" dirty="0" smtClean="0"/>
              <a:t>GPEs were lowest performing: usually insufficient or misleading document context</a:t>
            </a:r>
          </a:p>
          <a:p>
            <a:pPr marL="857250" lvl="1" indent="-457200"/>
            <a:r>
              <a:rPr lang="en-US" dirty="0" smtClean="0"/>
              <a:t>“AZ” (U.S. state) linked to Arizona (Rapper) because of entertainment context</a:t>
            </a:r>
          </a:p>
          <a:p>
            <a:pPr marL="857250" lvl="1" indent="-457200"/>
            <a:r>
              <a:rPr lang="en-US" dirty="0" smtClean="0"/>
              <a:t>“BUFFALO, N.Y.” dateline in document with “Buffalo Bills” or “Buffalo </a:t>
            </a:r>
            <a:r>
              <a:rPr lang="en-US" dirty="0" err="1" smtClean="0"/>
              <a:t>Sabres</a:t>
            </a:r>
            <a:r>
              <a:rPr lang="en-US" dirty="0" smtClean="0"/>
              <a:t>”</a:t>
            </a:r>
          </a:p>
          <a:p>
            <a:pPr marL="457200" indent="-457200"/>
            <a:r>
              <a:rPr lang="en-US" dirty="0" smtClean="0"/>
              <a:t>Better use of local context and semantic features should greatly help</a:t>
            </a:r>
          </a:p>
          <a:p>
            <a:pPr marL="457200" indent="-457200"/>
            <a:endParaRPr lang="en-US" sz="2000" dirty="0" smtClean="0"/>
          </a:p>
        </p:txBody>
      </p:sp>
      <p:graphicFrame>
        <p:nvGraphicFramePr>
          <p:cNvPr id="5" name="Table 4"/>
          <p:cNvGraphicFramePr>
            <a:graphicFrameLocks noGrp="1"/>
          </p:cNvGraphicFramePr>
          <p:nvPr/>
        </p:nvGraphicFramePr>
        <p:xfrm>
          <a:off x="228600" y="838200"/>
          <a:ext cx="8610598" cy="1854200"/>
        </p:xfrm>
        <a:graphic>
          <a:graphicData uri="http://schemas.openxmlformats.org/drawingml/2006/table">
            <a:tbl>
              <a:tblPr firstRow="1" bandRow="1">
                <a:tableStyleId>{5C22544A-7EE6-4342-B048-85BDC9FD1C3A}</a:tableStyleId>
              </a:tblPr>
              <a:tblGrid>
                <a:gridCol w="2532529"/>
                <a:gridCol w="1097430"/>
                <a:gridCol w="1087151"/>
                <a:gridCol w="823623"/>
                <a:gridCol w="898497"/>
                <a:gridCol w="898497"/>
                <a:gridCol w="1272871"/>
              </a:tblGrid>
              <a:tr h="370840">
                <a:tc>
                  <a:txBody>
                    <a:bodyPr/>
                    <a:lstStyle/>
                    <a:p>
                      <a:r>
                        <a:rPr lang="en-US" dirty="0" smtClean="0"/>
                        <a:t>RUN</a:t>
                      </a:r>
                      <a:endParaRPr lang="en-US" dirty="0"/>
                    </a:p>
                  </a:txBody>
                  <a:tcPr/>
                </a:tc>
                <a:tc>
                  <a:txBody>
                    <a:bodyPr/>
                    <a:lstStyle/>
                    <a:p>
                      <a:r>
                        <a:rPr lang="en-US" dirty="0" smtClean="0"/>
                        <a:t>ALL</a:t>
                      </a:r>
                      <a:endParaRPr lang="en-US" dirty="0"/>
                    </a:p>
                  </a:txBody>
                  <a:tcPr/>
                </a:tc>
                <a:tc>
                  <a:txBody>
                    <a:bodyPr/>
                    <a:lstStyle/>
                    <a:p>
                      <a:r>
                        <a:rPr lang="en-US" dirty="0" smtClean="0"/>
                        <a:t>KNOWN</a:t>
                      </a:r>
                      <a:endParaRPr lang="en-US" dirty="0"/>
                    </a:p>
                  </a:txBody>
                  <a:tcPr/>
                </a:tc>
                <a:tc>
                  <a:txBody>
                    <a:bodyPr/>
                    <a:lstStyle/>
                    <a:p>
                      <a:r>
                        <a:rPr lang="en-US" dirty="0" smtClean="0"/>
                        <a:t>NIL</a:t>
                      </a:r>
                      <a:endParaRPr lang="en-US" dirty="0"/>
                    </a:p>
                  </a:txBody>
                  <a:tcPr/>
                </a:tc>
                <a:tc>
                  <a:txBody>
                    <a:bodyPr/>
                    <a:lstStyle/>
                    <a:p>
                      <a:r>
                        <a:rPr lang="en-US" dirty="0" smtClean="0"/>
                        <a:t>PER</a:t>
                      </a:r>
                      <a:endParaRPr lang="en-US" dirty="0"/>
                    </a:p>
                  </a:txBody>
                  <a:tcPr/>
                </a:tc>
                <a:tc>
                  <a:txBody>
                    <a:bodyPr/>
                    <a:lstStyle/>
                    <a:p>
                      <a:r>
                        <a:rPr lang="en-US" dirty="0" smtClean="0"/>
                        <a:t>ORG</a:t>
                      </a:r>
                      <a:endParaRPr lang="en-US" dirty="0"/>
                    </a:p>
                  </a:txBody>
                  <a:tcPr/>
                </a:tc>
                <a:tc>
                  <a:txBody>
                    <a:bodyPr/>
                    <a:lstStyle/>
                    <a:p>
                      <a:r>
                        <a:rPr lang="en-US" dirty="0" smtClean="0"/>
                        <a:t>GPE</a:t>
                      </a:r>
                      <a:endParaRPr lang="en-US" dirty="0"/>
                    </a:p>
                  </a:txBody>
                  <a:tcPr/>
                </a:tc>
              </a:tr>
              <a:tr h="370840">
                <a:tc>
                  <a:txBody>
                    <a:bodyPr/>
                    <a:lstStyle/>
                    <a:p>
                      <a:r>
                        <a:rPr lang="en-US" dirty="0" smtClean="0"/>
                        <a:t>LCC1 H-NOWEB</a:t>
                      </a:r>
                      <a:endParaRPr lang="en-US" dirty="0"/>
                    </a:p>
                  </a:txBody>
                  <a:tcPr/>
                </a:tc>
                <a:tc>
                  <a:txBody>
                    <a:bodyPr/>
                    <a:lstStyle/>
                    <a:p>
                      <a:r>
                        <a:rPr lang="en-US" dirty="0" smtClean="0"/>
                        <a:t>85.78</a:t>
                      </a:r>
                      <a:endParaRPr lang="en-US" dirty="0"/>
                    </a:p>
                  </a:txBody>
                  <a:tcPr/>
                </a:tc>
                <a:tc>
                  <a:txBody>
                    <a:bodyPr/>
                    <a:lstStyle/>
                    <a:p>
                      <a:r>
                        <a:rPr lang="en-US" dirty="0" smtClean="0"/>
                        <a:t>79.22</a:t>
                      </a:r>
                      <a:endParaRPr lang="en-US" dirty="0"/>
                    </a:p>
                  </a:txBody>
                  <a:tcPr/>
                </a:tc>
                <a:tc>
                  <a:txBody>
                    <a:bodyPr/>
                    <a:lstStyle/>
                    <a:p>
                      <a:r>
                        <a:rPr lang="en-US" dirty="0" smtClean="0"/>
                        <a:t>91.22</a:t>
                      </a:r>
                      <a:endParaRPr lang="en-US" dirty="0"/>
                    </a:p>
                  </a:txBody>
                  <a:tcPr/>
                </a:tc>
                <a:tc>
                  <a:txBody>
                    <a:bodyPr/>
                    <a:lstStyle/>
                    <a:p>
                      <a:r>
                        <a:rPr lang="en-US" b="1" dirty="0" smtClean="0"/>
                        <a:t>96.01</a:t>
                      </a:r>
                      <a:endParaRPr lang="en-US" dirty="0"/>
                    </a:p>
                  </a:txBody>
                  <a:tcPr/>
                </a:tc>
                <a:tc>
                  <a:txBody>
                    <a:bodyPr/>
                    <a:lstStyle/>
                    <a:p>
                      <a:r>
                        <a:rPr lang="en-US" dirty="0" smtClean="0"/>
                        <a:t>82.40</a:t>
                      </a:r>
                      <a:endParaRPr lang="en-US" dirty="0"/>
                    </a:p>
                  </a:txBody>
                  <a:tcPr/>
                </a:tc>
                <a:tc>
                  <a:txBody>
                    <a:bodyPr/>
                    <a:lstStyle/>
                    <a:p>
                      <a:r>
                        <a:rPr lang="en-US" dirty="0" smtClean="0"/>
                        <a:t>78.91</a:t>
                      </a:r>
                      <a:endParaRPr lang="en-US" dirty="0"/>
                    </a:p>
                  </a:txBody>
                  <a:tcPr/>
                </a:tc>
              </a:tr>
              <a:tr h="370840">
                <a:tc>
                  <a:txBody>
                    <a:bodyPr/>
                    <a:lstStyle/>
                    <a:p>
                      <a:r>
                        <a:rPr lang="en-US" dirty="0" smtClean="0"/>
                        <a:t>LCC2</a:t>
                      </a:r>
                      <a:r>
                        <a:rPr lang="en-US" baseline="0" dirty="0" smtClean="0"/>
                        <a:t> ML</a:t>
                      </a:r>
                      <a:endParaRPr lang="en-US" dirty="0"/>
                    </a:p>
                  </a:txBody>
                  <a:tcPr/>
                </a:tc>
                <a:tc>
                  <a:txBody>
                    <a:bodyPr/>
                    <a:lstStyle/>
                    <a:p>
                      <a:r>
                        <a:rPr lang="en-US" b="1" dirty="0" smtClean="0"/>
                        <a:t>86.80</a:t>
                      </a:r>
                      <a:endParaRPr lang="en-US" b="1" dirty="0"/>
                    </a:p>
                  </a:txBody>
                  <a:tcPr/>
                </a:tc>
                <a:tc>
                  <a:txBody>
                    <a:bodyPr/>
                    <a:lstStyle/>
                    <a:p>
                      <a:r>
                        <a:rPr lang="en-US" dirty="0" smtClean="0"/>
                        <a:t>80.59</a:t>
                      </a:r>
                      <a:endParaRPr lang="en-US" dirty="0"/>
                    </a:p>
                  </a:txBody>
                  <a:tcPr/>
                </a:tc>
                <a:tc>
                  <a:txBody>
                    <a:bodyPr/>
                    <a:lstStyle/>
                    <a:p>
                      <a:r>
                        <a:rPr lang="en-US" dirty="0" smtClean="0"/>
                        <a:t>91.95</a:t>
                      </a:r>
                      <a:endParaRPr lang="en-US" dirty="0"/>
                    </a:p>
                  </a:txBody>
                  <a:tcPr/>
                </a:tc>
                <a:tc>
                  <a:txBody>
                    <a:bodyPr/>
                    <a:lstStyle/>
                    <a:p>
                      <a:r>
                        <a:rPr lang="en-US" dirty="0" smtClean="0"/>
                        <a:t>95.61</a:t>
                      </a:r>
                      <a:endParaRPr lang="en-US" dirty="0"/>
                    </a:p>
                  </a:txBody>
                  <a:tcPr/>
                </a:tc>
                <a:tc>
                  <a:txBody>
                    <a:bodyPr/>
                    <a:lstStyle/>
                    <a:p>
                      <a:r>
                        <a:rPr lang="en-US" b="1" dirty="0" smtClean="0"/>
                        <a:t>85.20</a:t>
                      </a:r>
                      <a:endParaRPr lang="en-US" dirty="0"/>
                    </a:p>
                  </a:txBody>
                  <a:tcPr/>
                </a:tc>
                <a:tc>
                  <a:txBody>
                    <a:bodyPr/>
                    <a:lstStyle/>
                    <a:p>
                      <a:r>
                        <a:rPr lang="en-US" b="1" dirty="0" smtClean="0"/>
                        <a:t>79.57</a:t>
                      </a:r>
                      <a:endParaRPr lang="en-US" dirty="0"/>
                    </a:p>
                  </a:txBody>
                  <a:tcPr/>
                </a:tc>
              </a:tr>
              <a:tr h="370840">
                <a:tc>
                  <a:txBody>
                    <a:bodyPr/>
                    <a:lstStyle/>
                    <a:p>
                      <a:r>
                        <a:rPr lang="en-US" dirty="0" smtClean="0"/>
                        <a:t>LCC3 ML-R</a:t>
                      </a:r>
                      <a:endParaRPr lang="en-US" dirty="0"/>
                    </a:p>
                  </a:txBody>
                  <a:tcPr/>
                </a:tc>
                <a:tc>
                  <a:txBody>
                    <a:bodyPr/>
                    <a:lstStyle/>
                    <a:p>
                      <a:r>
                        <a:rPr lang="en-US" dirty="0" smtClean="0"/>
                        <a:t>86.44</a:t>
                      </a:r>
                      <a:endParaRPr lang="en-US" dirty="0"/>
                    </a:p>
                  </a:txBody>
                  <a:tcPr/>
                </a:tc>
                <a:tc>
                  <a:txBody>
                    <a:bodyPr/>
                    <a:lstStyle/>
                    <a:p>
                      <a:r>
                        <a:rPr lang="en-US" dirty="0" smtClean="0"/>
                        <a:t>82.35</a:t>
                      </a:r>
                      <a:endParaRPr lang="en-US" dirty="0"/>
                    </a:p>
                  </a:txBody>
                  <a:tcPr/>
                </a:tc>
                <a:tc>
                  <a:txBody>
                    <a:bodyPr/>
                    <a:lstStyle/>
                    <a:p>
                      <a:r>
                        <a:rPr lang="en-US" dirty="0" smtClean="0"/>
                        <a:t>89.84</a:t>
                      </a:r>
                      <a:endParaRPr lang="en-US" dirty="0"/>
                    </a:p>
                  </a:txBody>
                  <a:tcPr/>
                </a:tc>
                <a:tc>
                  <a:txBody>
                    <a:bodyPr/>
                    <a:lstStyle/>
                    <a:p>
                      <a:r>
                        <a:rPr lang="en-US" dirty="0" smtClean="0"/>
                        <a:t>95.34</a:t>
                      </a:r>
                      <a:endParaRPr lang="en-US" dirty="0"/>
                    </a:p>
                  </a:txBody>
                  <a:tcPr/>
                </a:tc>
                <a:tc>
                  <a:txBody>
                    <a:bodyPr/>
                    <a:lstStyle/>
                    <a:p>
                      <a:r>
                        <a:rPr lang="en-US" dirty="0" smtClean="0"/>
                        <a:t>84.53</a:t>
                      </a:r>
                      <a:endParaRPr lang="en-US" dirty="0"/>
                    </a:p>
                  </a:txBody>
                  <a:tcPr/>
                </a:tc>
                <a:tc>
                  <a:txBody>
                    <a:bodyPr/>
                    <a:lstStyle/>
                    <a:p>
                      <a:r>
                        <a:rPr lang="en-US" dirty="0" smtClean="0"/>
                        <a:t>79.44</a:t>
                      </a:r>
                      <a:endParaRPr lang="en-US" dirty="0"/>
                    </a:p>
                  </a:txBody>
                  <a:tcPr/>
                </a:tc>
              </a:tr>
              <a:tr h="370840">
                <a:tc>
                  <a:txBody>
                    <a:bodyPr/>
                    <a:lstStyle/>
                    <a:p>
                      <a:r>
                        <a:rPr lang="en-US" dirty="0" smtClean="0"/>
                        <a:t>Median</a:t>
                      </a:r>
                      <a:endParaRPr lang="en-US" dirty="0"/>
                    </a:p>
                  </a:txBody>
                  <a:tcPr/>
                </a:tc>
                <a:tc>
                  <a:txBody>
                    <a:bodyPr/>
                    <a:lstStyle/>
                    <a:p>
                      <a:r>
                        <a:rPr lang="en-US" dirty="0" smtClean="0"/>
                        <a:t>68.36</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t>84.49</a:t>
                      </a:r>
                      <a:endParaRPr lang="en-US" dirty="0"/>
                    </a:p>
                  </a:txBody>
                  <a:tcPr/>
                </a:tc>
                <a:tc>
                  <a:txBody>
                    <a:bodyPr/>
                    <a:lstStyle/>
                    <a:p>
                      <a:r>
                        <a:rPr lang="en-US" dirty="0" smtClean="0"/>
                        <a:t>67.67</a:t>
                      </a:r>
                      <a:endParaRPr lang="en-US" dirty="0"/>
                    </a:p>
                  </a:txBody>
                  <a:tcPr/>
                </a:tc>
                <a:tc>
                  <a:txBody>
                    <a:bodyPr/>
                    <a:lstStyle/>
                    <a:p>
                      <a:r>
                        <a:rPr lang="en-US" dirty="0" smtClean="0"/>
                        <a:t>59.75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 Feature Contribution</a:t>
            </a:r>
            <a:endParaRPr lang="en-US" dirty="0"/>
          </a:p>
        </p:txBody>
      </p:sp>
      <p:sp>
        <p:nvSpPr>
          <p:cNvPr id="3" name="Content Placeholder 2"/>
          <p:cNvSpPr>
            <a:spLocks noGrp="1"/>
          </p:cNvSpPr>
          <p:nvPr>
            <p:ph idx="1"/>
          </p:nvPr>
        </p:nvSpPr>
        <p:spPr>
          <a:xfrm>
            <a:off x="152400" y="2590800"/>
            <a:ext cx="8686800" cy="3048000"/>
          </a:xfrm>
        </p:spPr>
        <p:txBody>
          <a:bodyPr>
            <a:noAutofit/>
          </a:bodyPr>
          <a:lstStyle/>
          <a:p>
            <a:endParaRPr lang="en-US" dirty="0" smtClean="0"/>
          </a:p>
          <a:p>
            <a:endParaRPr lang="en-US" dirty="0" smtClean="0"/>
          </a:p>
          <a:p>
            <a:endParaRPr lang="en-US" dirty="0" smtClean="0"/>
          </a:p>
          <a:p>
            <a:r>
              <a:rPr lang="en-US" sz="2000" dirty="0" smtClean="0"/>
              <a:t>Baseline (BL) = all features except C1 &amp; C2</a:t>
            </a:r>
          </a:p>
          <a:p>
            <a:r>
              <a:rPr lang="en-US" sz="2000" dirty="0" smtClean="0"/>
              <a:t>C1 = ALIAS_HIT, FACT_HIT, EAB</a:t>
            </a:r>
          </a:p>
          <a:p>
            <a:r>
              <a:rPr lang="en-US" sz="2000" dirty="0" smtClean="0"/>
              <a:t>C2 = CTX_SIM (LLS)</a:t>
            </a:r>
          </a:p>
          <a:p>
            <a:r>
              <a:rPr lang="en-US" sz="2000" dirty="0" smtClean="0"/>
              <a:t>* comparable to a submitted run, but after refactoring</a:t>
            </a:r>
          </a:p>
          <a:p>
            <a:r>
              <a:rPr lang="en-US" sz="2000" dirty="0" smtClean="0"/>
              <a:t>BF = Bug fix for Wikipedia statistics (related to “</a:t>
            </a:r>
            <a:r>
              <a:rPr lang="en-US" sz="2000" dirty="0" err="1" smtClean="0"/>
              <a:t>Linkability</a:t>
            </a:r>
            <a:r>
              <a:rPr lang="en-US" sz="2000" dirty="0" smtClean="0"/>
              <a:t>”)</a:t>
            </a:r>
          </a:p>
          <a:p>
            <a:endParaRPr lang="en-US" sz="2000" dirty="0" smtClean="0"/>
          </a:p>
        </p:txBody>
      </p:sp>
      <p:graphicFrame>
        <p:nvGraphicFramePr>
          <p:cNvPr id="4" name="Table 3"/>
          <p:cNvGraphicFramePr>
            <a:graphicFrameLocks noGrp="1"/>
          </p:cNvGraphicFramePr>
          <p:nvPr/>
        </p:nvGraphicFramePr>
        <p:xfrm>
          <a:off x="1752600" y="914400"/>
          <a:ext cx="5410200" cy="2285999"/>
        </p:xfrm>
        <a:graphic>
          <a:graphicData uri="http://schemas.openxmlformats.org/drawingml/2006/table">
            <a:tbl>
              <a:tblPr firstRow="1" bandRow="1">
                <a:tableStyleId>{5C22544A-7EE6-4342-B048-85BDC9FD1C3A}</a:tableStyleId>
              </a:tblPr>
              <a:tblGrid>
                <a:gridCol w="2356055"/>
                <a:gridCol w="1453945"/>
                <a:gridCol w="1600200"/>
              </a:tblGrid>
              <a:tr h="368549">
                <a:tc>
                  <a:txBody>
                    <a:bodyPr/>
                    <a:lstStyle/>
                    <a:p>
                      <a:r>
                        <a:rPr lang="en-US" sz="1800" dirty="0" smtClean="0"/>
                        <a:t>Ranking Features</a:t>
                      </a:r>
                      <a:endParaRPr lang="en-US" sz="1800" dirty="0"/>
                    </a:p>
                  </a:txBody>
                  <a:tcPr/>
                </a:tc>
                <a:tc>
                  <a:txBody>
                    <a:bodyPr/>
                    <a:lstStyle/>
                    <a:p>
                      <a:r>
                        <a:rPr lang="en-US" sz="1800" dirty="0" smtClean="0"/>
                        <a:t>H </a:t>
                      </a:r>
                      <a:r>
                        <a:rPr lang="en-US" sz="1800" baseline="0" dirty="0" smtClean="0"/>
                        <a:t>Score</a:t>
                      </a:r>
                      <a:endParaRPr lang="en-US" sz="1800" dirty="0"/>
                    </a:p>
                  </a:txBody>
                  <a:tcPr/>
                </a:tc>
                <a:tc>
                  <a:txBody>
                    <a:bodyPr/>
                    <a:lstStyle/>
                    <a:p>
                      <a:r>
                        <a:rPr lang="en-US" sz="1800" dirty="0" smtClean="0"/>
                        <a:t>ML Score</a:t>
                      </a:r>
                      <a:endParaRPr lang="en-US" sz="1800" dirty="0"/>
                    </a:p>
                  </a:txBody>
                  <a:tcPr/>
                </a:tc>
              </a:tr>
              <a:tr h="383490">
                <a:tc>
                  <a:txBody>
                    <a:bodyPr/>
                    <a:lstStyle/>
                    <a:p>
                      <a:pPr algn="l"/>
                      <a:r>
                        <a:rPr lang="en-US" sz="1800" dirty="0" smtClean="0"/>
                        <a:t>Baseline (BL)</a:t>
                      </a:r>
                      <a:endParaRPr lang="en-US" sz="1800" dirty="0"/>
                    </a:p>
                  </a:txBody>
                  <a:tcPr/>
                </a:tc>
                <a:tc>
                  <a:txBody>
                    <a:bodyPr/>
                    <a:lstStyle/>
                    <a:p>
                      <a:pPr algn="l"/>
                      <a:r>
                        <a:rPr lang="en-US" sz="1800" dirty="0" smtClean="0"/>
                        <a:t>80.89</a:t>
                      </a:r>
                      <a:endParaRPr lang="en-US" sz="1800" dirty="0"/>
                    </a:p>
                  </a:txBody>
                  <a:tcPr/>
                </a:tc>
                <a:tc>
                  <a:txBody>
                    <a:bodyPr/>
                    <a:lstStyle/>
                    <a:p>
                      <a:pPr algn="l"/>
                      <a:r>
                        <a:rPr lang="en-US" sz="1800" dirty="0" smtClean="0"/>
                        <a:t>79.87</a:t>
                      </a:r>
                      <a:endParaRPr lang="en-US" sz="1800" dirty="0"/>
                    </a:p>
                  </a:txBody>
                  <a:tcPr/>
                </a:tc>
              </a:tr>
              <a:tr h="383490">
                <a:tc>
                  <a:txBody>
                    <a:bodyPr/>
                    <a:lstStyle/>
                    <a:p>
                      <a:pPr algn="l"/>
                      <a:r>
                        <a:rPr lang="en-US" sz="1800" dirty="0" smtClean="0"/>
                        <a:t>BL+C1</a:t>
                      </a:r>
                      <a:endParaRPr lang="en-US" sz="1800" dirty="0"/>
                    </a:p>
                  </a:txBody>
                  <a:tcPr/>
                </a:tc>
                <a:tc>
                  <a:txBody>
                    <a:bodyPr/>
                    <a:lstStyle/>
                    <a:p>
                      <a:pPr algn="l"/>
                      <a:r>
                        <a:rPr lang="en-US" sz="1800" dirty="0" smtClean="0"/>
                        <a:t>82.58</a:t>
                      </a:r>
                      <a:endParaRPr lang="en-US" sz="1800" dirty="0"/>
                    </a:p>
                  </a:txBody>
                  <a:tcPr/>
                </a:tc>
                <a:tc>
                  <a:txBody>
                    <a:bodyPr/>
                    <a:lstStyle/>
                    <a:p>
                      <a:pPr algn="l"/>
                      <a:r>
                        <a:rPr lang="en-US" sz="1800" dirty="0" smtClean="0"/>
                        <a:t>82.18</a:t>
                      </a:r>
                      <a:endParaRPr lang="en-US" sz="1800" dirty="0"/>
                    </a:p>
                  </a:txBody>
                  <a:tcPr/>
                </a:tc>
              </a:tr>
              <a:tr h="383490">
                <a:tc>
                  <a:txBody>
                    <a:bodyPr/>
                    <a:lstStyle/>
                    <a:p>
                      <a:pPr algn="l"/>
                      <a:r>
                        <a:rPr lang="en-US" sz="1800" dirty="0" smtClean="0"/>
                        <a:t>BL+C2</a:t>
                      </a:r>
                      <a:endParaRPr lang="en-US" sz="1800" dirty="0"/>
                    </a:p>
                  </a:txBody>
                  <a:tcPr/>
                </a:tc>
                <a:tc>
                  <a:txBody>
                    <a:bodyPr/>
                    <a:lstStyle/>
                    <a:p>
                      <a:pPr algn="l"/>
                      <a:r>
                        <a:rPr lang="en-US" sz="1800" dirty="0" smtClean="0"/>
                        <a:t>84.27</a:t>
                      </a:r>
                      <a:endParaRPr lang="en-US" sz="1800" dirty="0"/>
                    </a:p>
                  </a:txBody>
                  <a:tcPr/>
                </a:tc>
                <a:tc>
                  <a:txBody>
                    <a:bodyPr/>
                    <a:lstStyle/>
                    <a:p>
                      <a:pPr algn="l"/>
                      <a:r>
                        <a:rPr lang="en-US" sz="1800" dirty="0" smtClean="0"/>
                        <a:t>84.79</a:t>
                      </a:r>
                      <a:endParaRPr lang="en-US" sz="1800" dirty="0"/>
                    </a:p>
                  </a:txBody>
                  <a:tcPr/>
                </a:tc>
              </a:tr>
              <a:tr h="383490">
                <a:tc>
                  <a:txBody>
                    <a:bodyPr/>
                    <a:lstStyle/>
                    <a:p>
                      <a:pPr algn="l"/>
                      <a:r>
                        <a:rPr lang="en-US" sz="1800" dirty="0" smtClean="0"/>
                        <a:t>BL+C1+C2</a:t>
                      </a:r>
                      <a:endParaRPr lang="en-US" sz="1800" dirty="0"/>
                    </a:p>
                  </a:txBody>
                  <a:tcPr/>
                </a:tc>
                <a:tc>
                  <a:txBody>
                    <a:bodyPr/>
                    <a:lstStyle/>
                    <a:p>
                      <a:pPr algn="l"/>
                      <a:r>
                        <a:rPr lang="en-US" sz="1800" dirty="0" smtClean="0"/>
                        <a:t>85.24*</a:t>
                      </a:r>
                      <a:endParaRPr lang="en-US" sz="1800" dirty="0"/>
                    </a:p>
                  </a:txBody>
                  <a:tcPr/>
                </a:tc>
                <a:tc>
                  <a:txBody>
                    <a:bodyPr/>
                    <a:lstStyle/>
                    <a:p>
                      <a:pPr algn="l"/>
                      <a:r>
                        <a:rPr lang="en-US" sz="1800" dirty="0" smtClean="0"/>
                        <a:t>86.49*</a:t>
                      </a:r>
                    </a:p>
                  </a:txBody>
                  <a:tcPr/>
                </a:tc>
              </a:tr>
              <a:tr h="383490">
                <a:tc>
                  <a:txBody>
                    <a:bodyPr/>
                    <a:lstStyle/>
                    <a:p>
                      <a:pPr algn="l"/>
                      <a:r>
                        <a:rPr lang="en-US" sz="1800" dirty="0" smtClean="0"/>
                        <a:t>BL+C1+C2+BF</a:t>
                      </a:r>
                      <a:endParaRPr lang="en-US" sz="1800" dirty="0"/>
                    </a:p>
                  </a:txBody>
                  <a:tcPr/>
                </a:tc>
                <a:tc>
                  <a:txBody>
                    <a:bodyPr/>
                    <a:lstStyle/>
                    <a:p>
                      <a:pPr algn="l"/>
                      <a:endParaRPr lang="en-US" sz="1800" dirty="0"/>
                    </a:p>
                  </a:txBody>
                  <a:tcPr/>
                </a:tc>
                <a:tc>
                  <a:txBody>
                    <a:bodyPr/>
                    <a:lstStyle/>
                    <a:p>
                      <a:pPr algn="l"/>
                      <a:r>
                        <a:rPr lang="en-US" sz="1800" dirty="0" smtClean="0"/>
                        <a:t>87.38</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Generator Ablation</a:t>
            </a:r>
            <a:endParaRPr lang="en-US" dirty="0"/>
          </a:p>
        </p:txBody>
      </p:sp>
      <p:sp>
        <p:nvSpPr>
          <p:cNvPr id="3" name="Content Placeholder 2"/>
          <p:cNvSpPr>
            <a:spLocks noGrp="1"/>
          </p:cNvSpPr>
          <p:nvPr>
            <p:ph idx="1"/>
          </p:nvPr>
        </p:nvSpPr>
        <p:spPr/>
        <p:txBody>
          <a:bodyPr>
            <a:normAutofit/>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STEM  and DP(R) provide most unique gains</a:t>
            </a:r>
          </a:p>
          <a:p>
            <a:r>
              <a:rPr lang="en-US" sz="2000" dirty="0" smtClean="0"/>
              <a:t>No generator contributed more than 1 point (including web access)</a:t>
            </a:r>
            <a:endParaRPr lang="en-US" sz="2000" dirty="0"/>
          </a:p>
        </p:txBody>
      </p:sp>
      <p:graphicFrame>
        <p:nvGraphicFramePr>
          <p:cNvPr id="4" name="Table 3"/>
          <p:cNvGraphicFramePr>
            <a:graphicFrameLocks noGrp="1"/>
          </p:cNvGraphicFramePr>
          <p:nvPr/>
        </p:nvGraphicFramePr>
        <p:xfrm>
          <a:off x="2743200" y="990600"/>
          <a:ext cx="3276600" cy="3337560"/>
        </p:xfrm>
        <a:graphic>
          <a:graphicData uri="http://schemas.openxmlformats.org/drawingml/2006/table">
            <a:tbl>
              <a:tblPr firstRow="1" bandRow="1">
                <a:tableStyleId>{5C22544A-7EE6-4342-B048-85BDC9FD1C3A}</a:tableStyleId>
              </a:tblPr>
              <a:tblGrid>
                <a:gridCol w="2133600"/>
                <a:gridCol w="1143000"/>
              </a:tblGrid>
              <a:tr h="370840">
                <a:tc>
                  <a:txBody>
                    <a:bodyPr/>
                    <a:lstStyle/>
                    <a:p>
                      <a:r>
                        <a:rPr lang="en-US" dirty="0" smtClean="0"/>
                        <a:t>Generator Set</a:t>
                      </a:r>
                      <a:endParaRPr lang="en-US" dirty="0"/>
                    </a:p>
                  </a:txBody>
                  <a:tcPr/>
                </a:tc>
                <a:tc>
                  <a:txBody>
                    <a:bodyPr/>
                    <a:lstStyle/>
                    <a:p>
                      <a:r>
                        <a:rPr lang="en-US" dirty="0" smtClean="0"/>
                        <a:t>Score</a:t>
                      </a:r>
                      <a:endParaRPr lang="en-US" dirty="0"/>
                    </a:p>
                  </a:txBody>
                  <a:tcPr/>
                </a:tc>
              </a:tr>
              <a:tr h="370840">
                <a:tc>
                  <a:txBody>
                    <a:bodyPr/>
                    <a:lstStyle/>
                    <a:p>
                      <a:r>
                        <a:rPr lang="en-US" dirty="0" smtClean="0"/>
                        <a:t>ALL</a:t>
                      </a:r>
                      <a:endParaRPr lang="en-US" dirty="0"/>
                    </a:p>
                  </a:txBody>
                  <a:tcPr/>
                </a:tc>
                <a:tc>
                  <a:txBody>
                    <a:bodyPr/>
                    <a:lstStyle/>
                    <a:p>
                      <a:r>
                        <a:rPr lang="en-US" dirty="0" smtClean="0"/>
                        <a:t>87.38</a:t>
                      </a:r>
                      <a:endParaRPr lang="en-US" dirty="0"/>
                    </a:p>
                  </a:txBody>
                  <a:tcPr/>
                </a:tc>
              </a:tr>
              <a:tr h="370840">
                <a:tc>
                  <a:txBody>
                    <a:bodyPr/>
                    <a:lstStyle/>
                    <a:p>
                      <a:r>
                        <a:rPr lang="en-US" dirty="0" smtClean="0"/>
                        <a:t>ALL-NAR</a:t>
                      </a:r>
                      <a:endParaRPr lang="en-US" dirty="0"/>
                    </a:p>
                  </a:txBody>
                  <a:tcPr/>
                </a:tc>
                <a:tc>
                  <a:txBody>
                    <a:bodyPr/>
                    <a:lstStyle/>
                    <a:p>
                      <a:r>
                        <a:rPr lang="en-US" dirty="0" smtClean="0"/>
                        <a:t>-0.18</a:t>
                      </a:r>
                      <a:endParaRPr lang="en-US" dirty="0"/>
                    </a:p>
                  </a:txBody>
                  <a:tcPr/>
                </a:tc>
              </a:tr>
              <a:tr h="370840">
                <a:tc>
                  <a:txBody>
                    <a:bodyPr/>
                    <a:lstStyle/>
                    <a:p>
                      <a:r>
                        <a:rPr lang="en-US" dirty="0" smtClean="0"/>
                        <a:t>ALL-STEM (Links)</a:t>
                      </a:r>
                      <a:endParaRPr lang="en-US" dirty="0"/>
                    </a:p>
                  </a:txBody>
                  <a:tcPr/>
                </a:tc>
                <a:tc>
                  <a:txBody>
                    <a:bodyPr/>
                    <a:lstStyle/>
                    <a:p>
                      <a:r>
                        <a:rPr lang="en-US" dirty="0" smtClean="0"/>
                        <a:t>-0.98</a:t>
                      </a:r>
                      <a:endParaRPr lang="en-US" dirty="0"/>
                    </a:p>
                  </a:txBody>
                  <a:tcPr/>
                </a:tc>
              </a:tr>
              <a:tr h="370840">
                <a:tc>
                  <a:txBody>
                    <a:bodyPr/>
                    <a:lstStyle/>
                    <a:p>
                      <a:r>
                        <a:rPr lang="en-US" dirty="0" smtClean="0"/>
                        <a:t>ALL-DP</a:t>
                      </a:r>
                      <a:endParaRPr lang="en-US" dirty="0"/>
                    </a:p>
                  </a:txBody>
                  <a:tcPr/>
                </a:tc>
                <a:tc>
                  <a:txBody>
                    <a:bodyPr/>
                    <a:lstStyle/>
                    <a:p>
                      <a:r>
                        <a:rPr lang="en-US" dirty="0" smtClean="0"/>
                        <a:t>-0.89</a:t>
                      </a:r>
                      <a:endParaRPr lang="en-US" dirty="0"/>
                    </a:p>
                  </a:txBody>
                  <a:tcPr/>
                </a:tc>
              </a:tr>
              <a:tr h="370840">
                <a:tc>
                  <a:txBody>
                    <a:bodyPr/>
                    <a:lstStyle/>
                    <a:p>
                      <a:r>
                        <a:rPr lang="en-US" dirty="0" smtClean="0"/>
                        <a:t>ALL-DPR</a:t>
                      </a:r>
                      <a:endParaRPr lang="en-US" dirty="0"/>
                    </a:p>
                  </a:txBody>
                  <a:tcPr/>
                </a:tc>
                <a:tc>
                  <a:txBody>
                    <a:bodyPr/>
                    <a:lstStyle/>
                    <a:p>
                      <a:r>
                        <a:rPr lang="en-US" dirty="0" smtClean="0"/>
                        <a:t>-0.89</a:t>
                      </a:r>
                      <a:endParaRPr lang="en-US" dirty="0"/>
                    </a:p>
                  </a:txBody>
                  <a:tcPr/>
                </a:tc>
              </a:tr>
              <a:tr h="370840">
                <a:tc>
                  <a:txBody>
                    <a:bodyPr/>
                    <a:lstStyle/>
                    <a:p>
                      <a:r>
                        <a:rPr lang="en-US" dirty="0" smtClean="0"/>
                        <a:t>ALL-SOFT</a:t>
                      </a:r>
                      <a:endParaRPr lang="en-US" dirty="0"/>
                    </a:p>
                  </a:txBody>
                  <a:tcPr/>
                </a:tc>
                <a:tc>
                  <a:txBody>
                    <a:bodyPr/>
                    <a:lstStyle/>
                    <a:p>
                      <a:r>
                        <a:rPr lang="en-US" dirty="0" smtClean="0"/>
                        <a:t>-0.05</a:t>
                      </a:r>
                      <a:endParaRPr lang="en-US" dirty="0"/>
                    </a:p>
                  </a:txBody>
                  <a:tcPr/>
                </a:tc>
              </a:tr>
              <a:tr h="370840">
                <a:tc>
                  <a:txBody>
                    <a:bodyPr/>
                    <a:lstStyle/>
                    <a:p>
                      <a:r>
                        <a:rPr lang="en-US" dirty="0" smtClean="0"/>
                        <a:t>ALL-LM</a:t>
                      </a:r>
                      <a:endParaRPr lang="en-US" dirty="0"/>
                    </a:p>
                  </a:txBody>
                  <a:tcPr/>
                </a:tc>
                <a:tc>
                  <a:txBody>
                    <a:bodyPr/>
                    <a:lstStyle/>
                    <a:p>
                      <a:r>
                        <a:rPr lang="en-US" dirty="0" smtClean="0"/>
                        <a:t>-0.27</a:t>
                      </a:r>
                      <a:endParaRPr lang="en-US" dirty="0"/>
                    </a:p>
                  </a:txBody>
                  <a:tcPr/>
                </a:tc>
              </a:tr>
              <a:tr h="370840">
                <a:tc>
                  <a:txBody>
                    <a:bodyPr/>
                    <a:lstStyle/>
                    <a:p>
                      <a:r>
                        <a:rPr lang="en-US" dirty="0" smtClean="0"/>
                        <a:t>ALL-SE (Google)</a:t>
                      </a:r>
                      <a:endParaRPr lang="en-US" dirty="0"/>
                    </a:p>
                  </a:txBody>
                  <a:tcPr/>
                </a:tc>
                <a:tc>
                  <a:txBody>
                    <a:bodyPr/>
                    <a:lstStyle/>
                    <a:p>
                      <a:r>
                        <a:rPr lang="en-US" dirty="0" smtClean="0"/>
                        <a:t>-0.58</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Slot Filling Task and Approach</a:t>
            </a:r>
            <a:endParaRPr lang="en-US" dirty="0"/>
          </a:p>
        </p:txBody>
      </p:sp>
      <p:sp>
        <p:nvSpPr>
          <p:cNvPr id="3" name="Content Placeholder 2"/>
          <p:cNvSpPr>
            <a:spLocks noGrp="1"/>
          </p:cNvSpPr>
          <p:nvPr>
            <p:ph idx="1"/>
          </p:nvPr>
        </p:nvSpPr>
        <p:spPr/>
        <p:txBody>
          <a:bodyPr>
            <a:normAutofit/>
          </a:bodyPr>
          <a:lstStyle/>
          <a:p>
            <a:r>
              <a:rPr lang="en-US" sz="2400" b="1" dirty="0" smtClean="0"/>
              <a:t>Slot Filling Task</a:t>
            </a:r>
            <a:r>
              <a:rPr lang="en-US" sz="2400" dirty="0" smtClean="0"/>
              <a:t>: populate specific fields for an entity in a knowledge base</a:t>
            </a:r>
          </a:p>
          <a:p>
            <a:endParaRPr lang="en-US" sz="2400" dirty="0" smtClean="0"/>
          </a:p>
          <a:p>
            <a:r>
              <a:rPr lang="en-US" sz="2400" dirty="0" smtClean="0"/>
              <a:t>Four step process, with linking system loosely integrated</a:t>
            </a:r>
          </a:p>
          <a:p>
            <a:pPr marL="514350" indent="-457200">
              <a:buFont typeface="+mj-lt"/>
              <a:buAutoNum type="arabicPeriod"/>
            </a:pPr>
            <a:r>
              <a:rPr lang="en-US" sz="2000" b="1" dirty="0" smtClean="0"/>
              <a:t>Query Processing</a:t>
            </a:r>
          </a:p>
          <a:p>
            <a:pPr lvl="1"/>
            <a:r>
              <a:rPr lang="en-US" sz="2000" dirty="0" smtClean="0"/>
              <a:t>Slot filling queries provide entity ID when applicable</a:t>
            </a:r>
          </a:p>
          <a:p>
            <a:pPr lvl="1"/>
            <a:r>
              <a:rPr lang="en-US" sz="2000" dirty="0" smtClean="0"/>
              <a:t>If unspecified, attempt to link entity to Wikipedia (for “known NILs”)</a:t>
            </a:r>
          </a:p>
          <a:p>
            <a:pPr lvl="1"/>
            <a:r>
              <a:rPr lang="en-US" sz="2000" dirty="0" smtClean="0"/>
              <a:t>Generate aliases from Entity Linking resources</a:t>
            </a:r>
          </a:p>
          <a:p>
            <a:pPr lvl="1"/>
            <a:endParaRPr lang="en-US" sz="2000" dirty="0" smtClean="0"/>
          </a:p>
          <a:p>
            <a:pPr marL="514350" indent="-457200">
              <a:buFont typeface="+mj-lt"/>
              <a:buAutoNum type="arabicPeriod"/>
            </a:pPr>
            <a:r>
              <a:rPr lang="en-US" sz="2000" b="1" dirty="0" smtClean="0"/>
              <a:t>Passage Retrieval</a:t>
            </a:r>
          </a:p>
          <a:p>
            <a:pPr lvl="1"/>
            <a:r>
              <a:rPr lang="en-US" sz="2000" dirty="0" smtClean="0"/>
              <a:t>Aliases used to search corpus for potential mentions</a:t>
            </a:r>
          </a:p>
          <a:p>
            <a:pPr lvl="1"/>
            <a:r>
              <a:rPr lang="en-US" sz="2000" dirty="0" smtClean="0"/>
              <a:t>Any sentence with an alias or </a:t>
            </a:r>
            <a:r>
              <a:rPr lang="en-US" sz="2000" dirty="0" err="1" smtClean="0"/>
              <a:t>coreferring</a:t>
            </a:r>
            <a:r>
              <a:rPr lang="en-US" sz="2000" dirty="0" smtClean="0"/>
              <a:t> names or pronouns is retrieved</a:t>
            </a:r>
          </a:p>
          <a:p>
            <a:pPr lvl="1"/>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Application to Slot Filling</a:t>
            </a:r>
            <a:endParaRPr lang="en-US" dirty="0"/>
          </a:p>
        </p:txBody>
      </p:sp>
      <p:sp>
        <p:nvSpPr>
          <p:cNvPr id="3" name="Content Placeholder 2"/>
          <p:cNvSpPr>
            <a:spLocks noGrp="1"/>
          </p:cNvSpPr>
          <p:nvPr>
            <p:ph idx="1"/>
          </p:nvPr>
        </p:nvSpPr>
        <p:spPr/>
        <p:txBody>
          <a:bodyPr>
            <a:noAutofit/>
          </a:bodyPr>
          <a:lstStyle/>
          <a:p>
            <a:pPr marL="514350" indent="-457200">
              <a:buFont typeface="+mj-lt"/>
              <a:buAutoNum type="arabicPeriod" startAt="3"/>
            </a:pPr>
            <a:r>
              <a:rPr lang="en-US" sz="2000" b="1" dirty="0" smtClean="0"/>
              <a:t>Slot Fill Extraction</a:t>
            </a:r>
          </a:p>
          <a:p>
            <a:pPr lvl="1"/>
            <a:r>
              <a:rPr lang="en-US" sz="2000" dirty="0" smtClean="0"/>
              <a:t>LCC’s </a:t>
            </a:r>
            <a:r>
              <a:rPr lang="en-US" sz="2000" b="1" dirty="0" smtClean="0"/>
              <a:t>CiceroCustom</a:t>
            </a:r>
            <a:r>
              <a:rPr lang="en-US" sz="2000" dirty="0" smtClean="0"/>
              <a:t> relation/event extractors (machine learning classifiers)</a:t>
            </a:r>
          </a:p>
          <a:p>
            <a:pPr lvl="1"/>
            <a:r>
              <a:rPr lang="en-US" sz="2000" dirty="0" smtClean="0"/>
              <a:t>Rule-based extractors over POS, shallow parses and SRL (mostly pre-existing)</a:t>
            </a:r>
          </a:p>
          <a:p>
            <a:pPr lvl="1"/>
            <a:r>
              <a:rPr lang="en-US" sz="2000" dirty="0" smtClean="0"/>
              <a:t>Attempted to projected known answers from </a:t>
            </a:r>
            <a:r>
              <a:rPr lang="en-US" sz="2000" dirty="0" err="1" smtClean="0"/>
              <a:t>DBpedia</a:t>
            </a:r>
            <a:endParaRPr lang="en-US" sz="2000" dirty="0" smtClean="0"/>
          </a:p>
          <a:p>
            <a:pPr lvl="1"/>
            <a:endParaRPr lang="en-US" sz="2000" dirty="0" smtClean="0"/>
          </a:p>
          <a:p>
            <a:pPr marL="571500" indent="-514350">
              <a:buFont typeface="+mj-lt"/>
              <a:buAutoNum type="arabicPeriod" startAt="3"/>
            </a:pPr>
            <a:r>
              <a:rPr lang="en-US" sz="2000" b="1" dirty="0" smtClean="0"/>
              <a:t>Slot Fill Processing</a:t>
            </a:r>
          </a:p>
          <a:p>
            <a:pPr lvl="1"/>
            <a:r>
              <a:rPr lang="en-US" sz="2000" dirty="0" smtClean="0"/>
              <a:t>Merge duplicate answers using string heuristics, dice coefficient, WordNet and Linker-generated aliases</a:t>
            </a:r>
          </a:p>
          <a:p>
            <a:pPr lvl="1"/>
            <a:r>
              <a:rPr lang="en-US" sz="2000" dirty="0" smtClean="0"/>
              <a:t>Heuristically</a:t>
            </a:r>
            <a:r>
              <a:rPr lang="en-US" sz="2000" b="1" dirty="0" smtClean="0"/>
              <a:t> </a:t>
            </a:r>
            <a:r>
              <a:rPr lang="en-US" sz="2000" dirty="0" smtClean="0"/>
              <a:t>select</a:t>
            </a:r>
            <a:r>
              <a:rPr lang="en-US" sz="2000" b="1" dirty="0" smtClean="0"/>
              <a:t> </a:t>
            </a:r>
            <a:r>
              <a:rPr lang="en-US" sz="2000" dirty="0" smtClean="0"/>
              <a:t>best answer using frequency, length, source</a:t>
            </a:r>
          </a:p>
          <a:p>
            <a:pPr lvl="1"/>
            <a:r>
              <a:rPr lang="en-US" sz="2000" dirty="0" smtClean="0"/>
              <a:t>Also use confidence with which we linked that mention of the target</a:t>
            </a:r>
          </a:p>
          <a:p>
            <a:pPr lvl="2"/>
            <a:r>
              <a:rPr lang="en-US" sz="2000" dirty="0" smtClean="0"/>
              <a:t>Prefer answers confidently associated with the target entity</a:t>
            </a:r>
          </a:p>
          <a:p>
            <a:pPr lvl="2"/>
            <a:r>
              <a:rPr lang="en-US" sz="2000" dirty="0" smtClean="0"/>
              <a:t>Filter answers that are very unconfident</a:t>
            </a:r>
          </a:p>
          <a:p>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Results/Comments</a:t>
            </a:r>
            <a:endParaRPr lang="en-US" dirty="0"/>
          </a:p>
        </p:txBody>
      </p:sp>
      <p:graphicFrame>
        <p:nvGraphicFramePr>
          <p:cNvPr id="4" name="Content Placeholder 3"/>
          <p:cNvGraphicFramePr>
            <a:graphicFrameLocks noGrp="1"/>
          </p:cNvGraphicFramePr>
          <p:nvPr>
            <p:ph idx="1"/>
          </p:nvPr>
        </p:nvGraphicFramePr>
        <p:xfrm>
          <a:off x="1524000" y="914400"/>
          <a:ext cx="5791204" cy="2225040"/>
        </p:xfrm>
        <a:graphic>
          <a:graphicData uri="http://schemas.openxmlformats.org/drawingml/2006/table">
            <a:tbl>
              <a:tblPr firstRow="1" bandRow="1">
                <a:tableStyleId>{5C22544A-7EE6-4342-B048-85BDC9FD1C3A}</a:tableStyleId>
              </a:tblPr>
              <a:tblGrid>
                <a:gridCol w="2049439"/>
                <a:gridCol w="1247255"/>
                <a:gridCol w="1247255"/>
                <a:gridCol w="1247255"/>
              </a:tblGrid>
              <a:tr h="370840">
                <a:tc>
                  <a:txBody>
                    <a:bodyPr/>
                    <a:lstStyle/>
                    <a:p>
                      <a:r>
                        <a:rPr lang="en-US" dirty="0" smtClean="0"/>
                        <a:t>Submission</a:t>
                      </a:r>
                      <a:endParaRPr lang="en-US" dirty="0"/>
                    </a:p>
                  </a:txBody>
                  <a:tcPr/>
                </a:tc>
                <a:tc>
                  <a:txBody>
                    <a:bodyPr/>
                    <a:lstStyle/>
                    <a:p>
                      <a:pPr algn="ctr"/>
                      <a:r>
                        <a:rPr lang="en-US" dirty="0" smtClean="0"/>
                        <a:t>P</a:t>
                      </a:r>
                      <a:endParaRPr lang="en-US" dirty="0"/>
                    </a:p>
                  </a:txBody>
                  <a:tcPr/>
                </a:tc>
                <a:tc>
                  <a:txBody>
                    <a:bodyPr/>
                    <a:lstStyle/>
                    <a:p>
                      <a:pPr algn="ctr"/>
                      <a:r>
                        <a:rPr lang="en-US" dirty="0" smtClean="0"/>
                        <a:t>R</a:t>
                      </a:r>
                      <a:endParaRPr lang="en-US" dirty="0"/>
                    </a:p>
                  </a:txBody>
                  <a:tcPr/>
                </a:tc>
                <a:tc>
                  <a:txBody>
                    <a:bodyPr/>
                    <a:lstStyle/>
                    <a:p>
                      <a:pPr algn="ctr"/>
                      <a:r>
                        <a:rPr lang="en-US" dirty="0" smtClean="0"/>
                        <a:t>F</a:t>
                      </a:r>
                      <a:endParaRPr lang="en-US" dirty="0"/>
                    </a:p>
                  </a:txBody>
                  <a:tcPr/>
                </a:tc>
              </a:tr>
              <a:tr h="370840">
                <a:tc>
                  <a:txBody>
                    <a:bodyPr/>
                    <a:lstStyle/>
                    <a:p>
                      <a:r>
                        <a:rPr lang="en-US" dirty="0" smtClean="0"/>
                        <a:t>LCC1</a:t>
                      </a:r>
                      <a:endParaRPr lang="en-US" dirty="0"/>
                    </a:p>
                  </a:txBody>
                  <a:tcPr/>
                </a:tc>
                <a:tc>
                  <a:txBody>
                    <a:bodyPr/>
                    <a:lstStyle/>
                    <a:p>
                      <a:pPr algn="ctr"/>
                      <a:r>
                        <a:rPr lang="en-US" dirty="0" smtClean="0"/>
                        <a:t>45.3</a:t>
                      </a:r>
                      <a:endParaRPr lang="en-US" dirty="0"/>
                    </a:p>
                  </a:txBody>
                  <a:tcPr/>
                </a:tc>
                <a:tc>
                  <a:txBody>
                    <a:bodyPr/>
                    <a:lstStyle/>
                    <a:p>
                      <a:pPr algn="ctr"/>
                      <a:r>
                        <a:rPr lang="en-US" dirty="0" smtClean="0"/>
                        <a:t>18.8</a:t>
                      </a:r>
                      <a:endParaRPr lang="en-US" dirty="0"/>
                    </a:p>
                  </a:txBody>
                  <a:tcPr/>
                </a:tc>
                <a:tc>
                  <a:txBody>
                    <a:bodyPr/>
                    <a:lstStyle/>
                    <a:p>
                      <a:pPr algn="ctr"/>
                      <a:r>
                        <a:rPr lang="en-US" dirty="0" smtClean="0"/>
                        <a:t>26.6</a:t>
                      </a:r>
                      <a:endParaRPr lang="en-US" dirty="0"/>
                    </a:p>
                  </a:txBody>
                  <a:tcPr/>
                </a:tc>
              </a:tr>
              <a:tr h="370840">
                <a:tc>
                  <a:txBody>
                    <a:bodyPr/>
                    <a:lstStyle/>
                    <a:p>
                      <a:r>
                        <a:rPr lang="en-US" dirty="0" smtClean="0"/>
                        <a:t>LCC2</a:t>
                      </a:r>
                      <a:endParaRPr lang="en-US" dirty="0"/>
                    </a:p>
                  </a:txBody>
                  <a:tcPr/>
                </a:tc>
                <a:tc>
                  <a:txBody>
                    <a:bodyPr/>
                    <a:lstStyle/>
                    <a:p>
                      <a:pPr algn="ctr"/>
                      <a:r>
                        <a:rPr lang="en-US" dirty="0" smtClean="0"/>
                        <a:t>44.9</a:t>
                      </a:r>
                      <a:endParaRPr lang="en-US" dirty="0"/>
                    </a:p>
                  </a:txBody>
                  <a:tcPr/>
                </a:tc>
                <a:tc>
                  <a:txBody>
                    <a:bodyPr/>
                    <a:lstStyle/>
                    <a:p>
                      <a:pPr algn="ctr"/>
                      <a:r>
                        <a:rPr lang="en-US" dirty="0" smtClean="0"/>
                        <a:t>19.4</a:t>
                      </a:r>
                      <a:endParaRPr lang="en-US" dirty="0"/>
                    </a:p>
                  </a:txBody>
                  <a:tcPr/>
                </a:tc>
                <a:tc>
                  <a:txBody>
                    <a:bodyPr/>
                    <a:lstStyle/>
                    <a:p>
                      <a:pPr algn="ctr"/>
                      <a:r>
                        <a:rPr lang="en-US" dirty="0" smtClean="0"/>
                        <a:t>27.1</a:t>
                      </a:r>
                      <a:endParaRPr lang="en-US" dirty="0"/>
                    </a:p>
                  </a:txBody>
                  <a:tcPr/>
                </a:tc>
              </a:tr>
              <a:tr h="370840">
                <a:tc>
                  <a:txBody>
                    <a:bodyPr/>
                    <a:lstStyle/>
                    <a:p>
                      <a:r>
                        <a:rPr lang="en-US" dirty="0" smtClean="0"/>
                        <a:t>LCC3</a:t>
                      </a:r>
                      <a:endParaRPr lang="en-US" dirty="0"/>
                    </a:p>
                  </a:txBody>
                  <a:tcPr/>
                </a:tc>
                <a:tc>
                  <a:txBody>
                    <a:bodyPr/>
                    <a:lstStyle/>
                    <a:p>
                      <a:pPr algn="ctr"/>
                      <a:r>
                        <a:rPr lang="en-US" dirty="0" smtClean="0"/>
                        <a:t>43.6</a:t>
                      </a:r>
                      <a:endParaRPr lang="en-US" dirty="0"/>
                    </a:p>
                  </a:txBody>
                  <a:tcPr/>
                </a:tc>
                <a:tc>
                  <a:txBody>
                    <a:bodyPr/>
                    <a:lstStyle/>
                    <a:p>
                      <a:pPr algn="ctr"/>
                      <a:r>
                        <a:rPr lang="en-US" dirty="0" smtClean="0"/>
                        <a:t>19.2</a:t>
                      </a:r>
                      <a:endParaRPr lang="en-US" dirty="0"/>
                    </a:p>
                  </a:txBody>
                  <a:tcPr/>
                </a:tc>
                <a:tc>
                  <a:txBody>
                    <a:bodyPr/>
                    <a:lstStyle/>
                    <a:p>
                      <a:pPr algn="ctr"/>
                      <a:r>
                        <a:rPr lang="en-US" dirty="0" smtClean="0"/>
                        <a:t>26.7</a:t>
                      </a:r>
                      <a:endParaRPr lang="en-US" dirty="0"/>
                    </a:p>
                  </a:txBody>
                  <a:tcPr/>
                </a:tc>
              </a:tr>
              <a:tr h="370840">
                <a:tc>
                  <a:txBody>
                    <a:bodyPr/>
                    <a:lstStyle/>
                    <a:p>
                      <a:r>
                        <a:rPr lang="en-US" dirty="0" smtClean="0"/>
                        <a:t>No</a:t>
                      </a:r>
                      <a:r>
                        <a:rPr lang="en-US" baseline="0" dirty="0" smtClean="0"/>
                        <a:t> aliases</a:t>
                      </a:r>
                      <a:endParaRPr lang="en-US" dirty="0"/>
                    </a:p>
                  </a:txBody>
                  <a:tcPr/>
                </a:tc>
                <a:tc>
                  <a:txBody>
                    <a:bodyPr/>
                    <a:lstStyle/>
                    <a:p>
                      <a:pPr algn="ctr"/>
                      <a:r>
                        <a:rPr lang="en-US" dirty="0" smtClean="0"/>
                        <a:t>48.1</a:t>
                      </a:r>
                      <a:endParaRPr lang="en-US" dirty="0"/>
                    </a:p>
                  </a:txBody>
                  <a:tcPr/>
                </a:tc>
                <a:tc>
                  <a:txBody>
                    <a:bodyPr/>
                    <a:lstStyle/>
                    <a:p>
                      <a:pPr algn="ctr"/>
                      <a:r>
                        <a:rPr lang="en-US" dirty="0" smtClean="0"/>
                        <a:t>15.8</a:t>
                      </a:r>
                      <a:endParaRPr lang="en-US" dirty="0"/>
                    </a:p>
                  </a:txBody>
                  <a:tcPr/>
                </a:tc>
                <a:tc>
                  <a:txBody>
                    <a:bodyPr/>
                    <a:lstStyle/>
                    <a:p>
                      <a:pPr algn="ctr"/>
                      <a:r>
                        <a:rPr lang="en-US" dirty="0" smtClean="0"/>
                        <a:t>23.8</a:t>
                      </a:r>
                      <a:endParaRPr lang="en-US" dirty="0"/>
                    </a:p>
                  </a:txBody>
                  <a:tcPr/>
                </a:tc>
              </a:tr>
              <a:tr h="370840">
                <a:tc>
                  <a:txBody>
                    <a:bodyPr/>
                    <a:lstStyle/>
                    <a:p>
                      <a:r>
                        <a:rPr lang="en-US" dirty="0" smtClean="0"/>
                        <a:t>Manual Aliases</a:t>
                      </a:r>
                      <a:endParaRPr lang="en-US" dirty="0"/>
                    </a:p>
                  </a:txBody>
                  <a:tcPr/>
                </a:tc>
                <a:tc>
                  <a:txBody>
                    <a:bodyPr/>
                    <a:lstStyle/>
                    <a:p>
                      <a:pPr algn="ctr"/>
                      <a:r>
                        <a:rPr lang="en-US" dirty="0" smtClean="0"/>
                        <a:t>48.9</a:t>
                      </a:r>
                      <a:endParaRPr lang="en-US" dirty="0"/>
                    </a:p>
                  </a:txBody>
                  <a:tcPr/>
                </a:tc>
                <a:tc>
                  <a:txBody>
                    <a:bodyPr/>
                    <a:lstStyle/>
                    <a:p>
                      <a:pPr algn="ctr"/>
                      <a:r>
                        <a:rPr lang="en-US" dirty="0" smtClean="0"/>
                        <a:t>16.8</a:t>
                      </a:r>
                      <a:endParaRPr lang="en-US" dirty="0"/>
                    </a:p>
                  </a:txBody>
                  <a:tcPr/>
                </a:tc>
                <a:tc>
                  <a:txBody>
                    <a:bodyPr/>
                    <a:lstStyle/>
                    <a:p>
                      <a:pPr algn="ctr"/>
                      <a:r>
                        <a:rPr lang="en-US" dirty="0" smtClean="0"/>
                        <a:t>25.0</a:t>
                      </a:r>
                      <a:endParaRPr lang="en-US" dirty="0"/>
                    </a:p>
                  </a:txBody>
                  <a:tcPr/>
                </a:tc>
              </a:tr>
            </a:tbl>
          </a:graphicData>
        </a:graphic>
      </p:graphicFrame>
      <p:sp>
        <p:nvSpPr>
          <p:cNvPr id="6" name="Content Placeholder 2"/>
          <p:cNvSpPr txBox="1">
            <a:spLocks/>
          </p:cNvSpPr>
          <p:nvPr/>
        </p:nvSpPr>
        <p:spPr>
          <a:xfrm>
            <a:off x="381000" y="3276600"/>
            <a:ext cx="8305800" cy="3048000"/>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US" sz="2000" dirty="0" smtClean="0"/>
              <a:t>Initial recall on 2010 training data had been close to 40%</a:t>
            </a:r>
          </a:p>
          <a:p>
            <a:pPr marL="800100" lvl="1" indent="-342900">
              <a:spcBef>
                <a:spcPct val="20000"/>
              </a:spcBef>
              <a:buFont typeface="Arial" pitchFamily="34" charset="0"/>
              <a:buChar char="•"/>
            </a:pPr>
            <a:r>
              <a:rPr lang="en-US" sz="2000" dirty="0" smtClean="0"/>
              <a:t>Perhaps there were many missing keys in training data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t>Generated aliases were noisy but still beneficial</a:t>
            </a:r>
          </a:p>
          <a:p>
            <a:pPr marL="800100" lvl="1" indent="-342900" fontAlgn="auto">
              <a:spcBef>
                <a:spcPct val="20000"/>
              </a:spcBef>
              <a:spcAft>
                <a:spcPts val="0"/>
              </a:spcAft>
              <a:buFont typeface="Arial" pitchFamily="34" charset="0"/>
              <a:buChar char="•"/>
              <a:defRPr/>
            </a:pPr>
            <a:r>
              <a:rPr lang="en-US" sz="2000" dirty="0" smtClean="0"/>
              <a:t>5/6 linking errors were due to “semi-famous” entities</a:t>
            </a:r>
          </a:p>
          <a:p>
            <a:pPr marL="1257300" lvl="2"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“Sean Preston” </a:t>
            </a:r>
            <a:r>
              <a:rPr kumimoji="0" lang="en-US" sz="2000" b="0" i="0" u="none" strike="noStrike" kern="1200" cap="none" spc="0" normalizeH="0" baseline="0" noProof="0" dirty="0" smtClean="0">
                <a:ln>
                  <a:noFill/>
                </a:ln>
                <a:solidFill>
                  <a:schemeClr val="tx1"/>
                </a:solidFill>
                <a:effectLst/>
                <a:uLnTx/>
                <a:uFillTx/>
                <a:latin typeface="Calibri"/>
              </a:rPr>
              <a:t>→</a:t>
            </a: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Brittany</a:t>
            </a:r>
            <a:r>
              <a:rPr kumimoji="0" lang="en-US" sz="2000" b="0" i="0" u="none" strike="noStrike" kern="1200" cap="none" spc="0" normalizeH="0" noProof="0" dirty="0" smtClean="0">
                <a:ln>
                  <a:noFill/>
                </a:ln>
                <a:solidFill>
                  <a:schemeClr val="tx1"/>
                </a:solidFill>
                <a:effectLst/>
                <a:uLnTx/>
                <a:uFillTx/>
                <a:latin typeface="+mn-lt"/>
                <a:ea typeface="+mn-ea"/>
                <a:cs typeface="+mn-cs"/>
              </a:rPr>
              <a:t> Spears”</a:t>
            </a:r>
          </a:p>
          <a:p>
            <a:pPr marL="800100" lvl="1"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Manually gathered “gold” aliases performed</a:t>
            </a:r>
            <a:r>
              <a:rPr kumimoji="0" lang="en-US" sz="2000" b="0" i="0" u="none" strike="noStrike" kern="1200" cap="none" spc="0" normalizeH="0" noProof="0" dirty="0" smtClean="0">
                <a:ln>
                  <a:noFill/>
                </a:ln>
                <a:solidFill>
                  <a:schemeClr val="tx1"/>
                </a:solidFill>
                <a:effectLst/>
                <a:uLnTx/>
                <a:uFillTx/>
                <a:latin typeface="+mn-lt"/>
                <a:ea typeface="+mn-ea"/>
                <a:cs typeface="+mn-cs"/>
              </a:rPr>
              <a:t> worse</a:t>
            </a:r>
          </a:p>
          <a:p>
            <a:pPr marL="342900" indent="-342900">
              <a:spcBef>
                <a:spcPct val="20000"/>
              </a:spcBef>
              <a:buFont typeface="Arial" pitchFamily="34" charset="0"/>
              <a:buChar char="•"/>
            </a:pPr>
            <a:r>
              <a:rPr kumimoji="0" lang="en-US" sz="2000" b="0" i="0" u="none" strike="noStrike" kern="1200" cap="none" spc="0" normalizeH="0" noProof="0" dirty="0" smtClean="0">
                <a:ln>
                  <a:noFill/>
                </a:ln>
                <a:solidFill>
                  <a:schemeClr val="tx1"/>
                </a:solidFill>
                <a:effectLst/>
                <a:uLnTx/>
                <a:uFillTx/>
                <a:latin typeface="+mn-lt"/>
                <a:ea typeface="+mn-ea"/>
                <a:cs typeface="+mn-cs"/>
              </a:rPr>
              <a:t>Link-based filtering appears to have produced little benefit</a:t>
            </a:r>
          </a:p>
          <a:p>
            <a:pPr marL="800100" lvl="1" indent="-342900">
              <a:spcBef>
                <a:spcPct val="20000"/>
              </a:spcBef>
              <a:buFont typeface="Arial" pitchFamily="34" charset="0"/>
              <a:buChar char="•"/>
            </a:pPr>
            <a:r>
              <a:rPr lang="en-US" sz="2000" dirty="0" smtClean="0">
                <a:latin typeface="+mn-lt"/>
              </a:rPr>
              <a:t>Non-confusable </a:t>
            </a:r>
            <a:r>
              <a:rPr lang="en-US" sz="2000" dirty="0" err="1" smtClean="0">
                <a:latin typeface="+mn-lt"/>
              </a:rPr>
              <a:t>namestrings</a:t>
            </a:r>
            <a:r>
              <a:rPr lang="en-US" sz="2000" dirty="0" smtClean="0">
                <a:latin typeface="+mn-lt"/>
              </a:rPr>
              <a:t> were used</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r>
              <a:rPr lang="en-US" sz="2800" dirty="0" smtClean="0"/>
              <a:t>Entity Linking</a:t>
            </a:r>
          </a:p>
          <a:p>
            <a:pPr marL="514350" indent="-514350"/>
            <a:r>
              <a:rPr lang="en-US" sz="2800" dirty="0" smtClean="0"/>
              <a:t>Slot Filling</a:t>
            </a:r>
          </a:p>
          <a:p>
            <a:pPr marL="514350" indent="-514350"/>
            <a:r>
              <a:rPr lang="en-US" sz="2800" dirty="0" smtClean="0"/>
              <a:t>Surprise Slot Filling</a:t>
            </a:r>
            <a:endParaRPr lang="en-US" sz="2400" dirty="0" smtClean="0"/>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Surprise Slot Filling</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Same framework used as main slot filling task, but here we had no pre-existing slot fill extractors</a:t>
            </a:r>
          </a:p>
          <a:p>
            <a:pPr lvl="1"/>
            <a:r>
              <a:rPr lang="en-US" sz="2000" dirty="0" err="1" smtClean="0"/>
              <a:t>PER:Disease</a:t>
            </a:r>
            <a:endParaRPr lang="en-US" sz="2000" dirty="0" smtClean="0"/>
          </a:p>
          <a:p>
            <a:pPr lvl="1"/>
            <a:r>
              <a:rPr lang="en-US" sz="2000" dirty="0" err="1" smtClean="0"/>
              <a:t>PER:Charity</a:t>
            </a:r>
            <a:r>
              <a:rPr lang="en-US" sz="2000" dirty="0" smtClean="0"/>
              <a:t>-Supported</a:t>
            </a:r>
          </a:p>
          <a:p>
            <a:pPr lvl="1"/>
            <a:r>
              <a:rPr lang="en-US" sz="2000" dirty="0" err="1" smtClean="0"/>
              <a:t>PER:Award</a:t>
            </a:r>
            <a:r>
              <a:rPr lang="en-US" sz="2000" dirty="0" smtClean="0"/>
              <a:t>-Won</a:t>
            </a:r>
          </a:p>
          <a:p>
            <a:pPr lvl="1"/>
            <a:r>
              <a:rPr lang="en-US" sz="2000" dirty="0" err="1" smtClean="0"/>
              <a:t>ORG:Product</a:t>
            </a:r>
            <a:endParaRPr lang="en-US" sz="2000" dirty="0" smtClean="0"/>
          </a:p>
          <a:p>
            <a:r>
              <a:rPr lang="en-US" sz="2400" dirty="0" smtClean="0"/>
              <a:t>Rapidly customized entity/event extractors in a few hours</a:t>
            </a:r>
          </a:p>
          <a:p>
            <a:pPr lvl="1"/>
            <a:r>
              <a:rPr lang="en-US" sz="2400" b="1" dirty="0" smtClean="0"/>
              <a:t>WELDER</a:t>
            </a:r>
            <a:r>
              <a:rPr lang="en-US" sz="2400" dirty="0" smtClean="0"/>
              <a:t> lexicon generation tool </a:t>
            </a:r>
          </a:p>
          <a:p>
            <a:pPr lvl="2"/>
            <a:r>
              <a:rPr lang="en-US" sz="2000" dirty="0" smtClean="0"/>
              <a:t>17k diseases, 12k awards, 7k charities</a:t>
            </a:r>
          </a:p>
          <a:p>
            <a:pPr lvl="1"/>
            <a:r>
              <a:rPr lang="en-US" sz="2400" b="1" dirty="0" smtClean="0"/>
              <a:t>CiceroCustom</a:t>
            </a:r>
            <a:r>
              <a:rPr lang="en-US" sz="2400" dirty="0" smtClean="0"/>
              <a:t> event extractors</a:t>
            </a:r>
          </a:p>
          <a:p>
            <a:r>
              <a:rPr lang="en-US" sz="2400" b="1" dirty="0" smtClean="0"/>
              <a:t>Day 1</a:t>
            </a:r>
            <a:r>
              <a:rPr lang="en-US" sz="2400" dirty="0" smtClean="0"/>
              <a:t>: First pass on all 4    (11 hours)</a:t>
            </a:r>
          </a:p>
          <a:p>
            <a:r>
              <a:rPr lang="en-US" sz="2400" b="1" dirty="0" smtClean="0"/>
              <a:t>Day 2</a:t>
            </a:r>
            <a:r>
              <a:rPr lang="en-US" sz="2400" dirty="0" smtClean="0"/>
              <a:t>: Charity, Product      (34 hours)</a:t>
            </a:r>
          </a:p>
          <a:p>
            <a:pPr lvl="1"/>
            <a:r>
              <a:rPr lang="en-US" sz="2400" dirty="0" smtClean="0"/>
              <a:t>Rule for person + charity terms + charity in context (Charity)</a:t>
            </a:r>
          </a:p>
          <a:p>
            <a:pPr lvl="1"/>
            <a:r>
              <a:rPr lang="en-US" sz="2400" dirty="0" smtClean="0"/>
              <a:t>High recall grammar rules for patterns (Product)</a:t>
            </a:r>
          </a:p>
          <a:p>
            <a:pPr lvl="2"/>
            <a:r>
              <a:rPr lang="en-US" sz="2200" dirty="0" smtClean="0"/>
              <a:t>Product is challenging, being a top level type and often having quite ambiguous names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Results/Comments</a:t>
            </a:r>
            <a:endParaRPr lang="en-US" dirty="0"/>
          </a:p>
        </p:txBody>
      </p:sp>
      <p:sp>
        <p:nvSpPr>
          <p:cNvPr id="3" name="Content Placeholder 2"/>
          <p:cNvSpPr>
            <a:spLocks noGrp="1"/>
          </p:cNvSpPr>
          <p:nvPr>
            <p:ph idx="1"/>
          </p:nvPr>
        </p:nvSpPr>
        <p:spPr/>
        <p:txBody>
          <a:bodyPr>
            <a:normAutofit/>
          </a:bodyPr>
          <a:lstStyle/>
          <a:p>
            <a:r>
              <a:rPr lang="en-US" sz="2000" dirty="0" smtClean="0"/>
              <a:t>Better overall score than the main task</a:t>
            </a:r>
          </a:p>
          <a:p>
            <a:r>
              <a:rPr lang="en-US" sz="2000" dirty="0" smtClean="0"/>
              <a:t>40% increase in score during second day, mostly due to </a:t>
            </a:r>
            <a:r>
              <a:rPr lang="en-US" sz="2000" b="1" dirty="0" smtClean="0"/>
              <a:t>product</a:t>
            </a:r>
          </a:p>
          <a:p>
            <a:pPr lvl="1"/>
            <a:r>
              <a:rPr lang="en-US" sz="2000" dirty="0" smtClean="0"/>
              <a:t>Dev set showed improvements for </a:t>
            </a:r>
            <a:r>
              <a:rPr lang="en-US" sz="2000" b="1" dirty="0" smtClean="0"/>
              <a:t>charity</a:t>
            </a:r>
            <a:r>
              <a:rPr lang="en-US" sz="2000" dirty="0" smtClean="0"/>
              <a:t>, but not </a:t>
            </a:r>
            <a:r>
              <a:rPr lang="en-US" sz="2000" dirty="0" err="1" smtClean="0"/>
              <a:t>eval</a:t>
            </a:r>
            <a:r>
              <a:rPr lang="en-US" sz="2000" dirty="0" smtClean="0"/>
              <a:t> set</a:t>
            </a:r>
            <a:endParaRPr lang="en-US" sz="2000" dirty="0"/>
          </a:p>
        </p:txBody>
      </p:sp>
      <p:graphicFrame>
        <p:nvGraphicFramePr>
          <p:cNvPr id="4" name="Table 3"/>
          <p:cNvGraphicFramePr>
            <a:graphicFrameLocks noGrp="1"/>
          </p:cNvGraphicFramePr>
          <p:nvPr/>
        </p:nvGraphicFramePr>
        <p:xfrm>
          <a:off x="1447800" y="2209800"/>
          <a:ext cx="4800601" cy="1112520"/>
        </p:xfrm>
        <a:graphic>
          <a:graphicData uri="http://schemas.openxmlformats.org/drawingml/2006/table">
            <a:tbl>
              <a:tblPr firstRow="1" bandRow="1">
                <a:tableStyleId>{5C22544A-7EE6-4342-B048-85BDC9FD1C3A}</a:tableStyleId>
              </a:tblPr>
              <a:tblGrid>
                <a:gridCol w="1524000"/>
                <a:gridCol w="685800"/>
                <a:gridCol w="685800"/>
                <a:gridCol w="762000"/>
                <a:gridCol w="1143001"/>
              </a:tblGrid>
              <a:tr h="370840">
                <a:tc>
                  <a:txBody>
                    <a:bodyPr/>
                    <a:lstStyle/>
                    <a:p>
                      <a:r>
                        <a:rPr lang="en-US" dirty="0" smtClean="0"/>
                        <a:t>Submission</a:t>
                      </a:r>
                      <a:endParaRPr lang="en-US" dirty="0"/>
                    </a:p>
                  </a:txBody>
                  <a:tcPr/>
                </a:tc>
                <a:tc>
                  <a:txBody>
                    <a:bodyPr/>
                    <a:lstStyle/>
                    <a:p>
                      <a:r>
                        <a:rPr lang="en-US" dirty="0" smtClean="0"/>
                        <a:t>P</a:t>
                      </a:r>
                      <a:endParaRPr lang="en-US" dirty="0"/>
                    </a:p>
                  </a:txBody>
                  <a:tcPr/>
                </a:tc>
                <a:tc>
                  <a:txBody>
                    <a:bodyPr/>
                    <a:lstStyle/>
                    <a:p>
                      <a:r>
                        <a:rPr lang="en-US" dirty="0" smtClean="0"/>
                        <a:t>R</a:t>
                      </a:r>
                      <a:endParaRPr lang="en-US" dirty="0"/>
                    </a:p>
                  </a:txBody>
                  <a:tcPr/>
                </a:tc>
                <a:tc>
                  <a:txBody>
                    <a:bodyPr/>
                    <a:lstStyle/>
                    <a:p>
                      <a:r>
                        <a:rPr lang="en-US" dirty="0" smtClean="0"/>
                        <a:t>F</a:t>
                      </a:r>
                      <a:endParaRPr lang="en-US" dirty="0"/>
                    </a:p>
                  </a:txBody>
                  <a:tcPr/>
                </a:tc>
                <a:tc>
                  <a:txBody>
                    <a:bodyPr/>
                    <a:lstStyle/>
                    <a:p>
                      <a:r>
                        <a:rPr lang="en-US" dirty="0" smtClean="0"/>
                        <a:t>Time</a:t>
                      </a:r>
                      <a:endParaRPr lang="en-US" dirty="0"/>
                    </a:p>
                  </a:txBody>
                  <a:tcPr/>
                </a:tc>
              </a:tr>
              <a:tr h="370840">
                <a:tc>
                  <a:txBody>
                    <a:bodyPr/>
                    <a:lstStyle/>
                    <a:p>
                      <a:r>
                        <a:rPr lang="en-US" dirty="0" smtClean="0"/>
                        <a:t>LCC1</a:t>
                      </a:r>
                      <a:endParaRPr lang="en-US" dirty="0"/>
                    </a:p>
                  </a:txBody>
                  <a:tcPr/>
                </a:tc>
                <a:tc>
                  <a:txBody>
                    <a:bodyPr/>
                    <a:lstStyle/>
                    <a:p>
                      <a:r>
                        <a:rPr lang="en-US" dirty="0" smtClean="0"/>
                        <a:t>50.3</a:t>
                      </a:r>
                      <a:endParaRPr lang="en-US" dirty="0"/>
                    </a:p>
                  </a:txBody>
                  <a:tcPr/>
                </a:tc>
                <a:tc>
                  <a:txBody>
                    <a:bodyPr/>
                    <a:lstStyle/>
                    <a:p>
                      <a:r>
                        <a:rPr lang="en-US" dirty="0" smtClean="0"/>
                        <a:t>15.4</a:t>
                      </a:r>
                      <a:endParaRPr lang="en-US" dirty="0"/>
                    </a:p>
                  </a:txBody>
                  <a:tcPr/>
                </a:tc>
                <a:tc>
                  <a:txBody>
                    <a:bodyPr/>
                    <a:lstStyle/>
                    <a:p>
                      <a:r>
                        <a:rPr lang="en-US" dirty="0" smtClean="0"/>
                        <a:t>23.7</a:t>
                      </a:r>
                      <a:endParaRPr lang="en-US" dirty="0"/>
                    </a:p>
                  </a:txBody>
                  <a:tcPr/>
                </a:tc>
                <a:tc>
                  <a:txBody>
                    <a:bodyPr/>
                    <a:lstStyle/>
                    <a:p>
                      <a:r>
                        <a:rPr lang="en-US" dirty="0" smtClean="0"/>
                        <a:t>11 hours</a:t>
                      </a:r>
                      <a:endParaRPr lang="en-US" dirty="0"/>
                    </a:p>
                  </a:txBody>
                  <a:tcPr/>
                </a:tc>
              </a:tr>
              <a:tr h="370840">
                <a:tc>
                  <a:txBody>
                    <a:bodyPr/>
                    <a:lstStyle/>
                    <a:p>
                      <a:r>
                        <a:rPr lang="en-US" dirty="0" smtClean="0"/>
                        <a:t>LCC2</a:t>
                      </a:r>
                      <a:endParaRPr lang="en-US" dirty="0"/>
                    </a:p>
                  </a:txBody>
                  <a:tcPr/>
                </a:tc>
                <a:tc>
                  <a:txBody>
                    <a:bodyPr/>
                    <a:lstStyle/>
                    <a:p>
                      <a:r>
                        <a:rPr lang="en-US" dirty="0" smtClean="0"/>
                        <a:t>52.4</a:t>
                      </a:r>
                      <a:endParaRPr lang="en-US" dirty="0"/>
                    </a:p>
                  </a:txBody>
                  <a:tcPr/>
                </a:tc>
                <a:tc>
                  <a:txBody>
                    <a:bodyPr/>
                    <a:lstStyle/>
                    <a:p>
                      <a:r>
                        <a:rPr lang="en-US" dirty="0" smtClean="0"/>
                        <a:t>24.2</a:t>
                      </a:r>
                      <a:endParaRPr lang="en-US" dirty="0"/>
                    </a:p>
                  </a:txBody>
                  <a:tcPr/>
                </a:tc>
                <a:tc>
                  <a:txBody>
                    <a:bodyPr/>
                    <a:lstStyle/>
                    <a:p>
                      <a:r>
                        <a:rPr lang="en-US" smtClean="0"/>
                        <a:t>33.1</a:t>
                      </a:r>
                      <a:endParaRPr lang="en-US"/>
                    </a:p>
                  </a:txBody>
                  <a:tcPr/>
                </a:tc>
                <a:tc>
                  <a:txBody>
                    <a:bodyPr/>
                    <a:lstStyle/>
                    <a:p>
                      <a:r>
                        <a:rPr lang="en-US" dirty="0" smtClean="0"/>
                        <a:t>34 hours</a:t>
                      </a:r>
                      <a:endParaRPr lang="en-US" dirty="0"/>
                    </a:p>
                  </a:txBody>
                  <a:tcPr/>
                </a:tc>
              </a:tr>
            </a:tbl>
          </a:graphicData>
        </a:graphic>
      </p:graphicFrame>
      <p:graphicFrame>
        <p:nvGraphicFramePr>
          <p:cNvPr id="5" name="Table 4"/>
          <p:cNvGraphicFramePr>
            <a:graphicFrameLocks noGrp="1"/>
          </p:cNvGraphicFramePr>
          <p:nvPr/>
        </p:nvGraphicFramePr>
        <p:xfrm>
          <a:off x="762000" y="3886200"/>
          <a:ext cx="6248397" cy="2595880"/>
        </p:xfrm>
        <a:graphic>
          <a:graphicData uri="http://schemas.openxmlformats.org/drawingml/2006/table">
            <a:tbl>
              <a:tblPr firstRow="1" bandRow="1">
                <a:tableStyleId>{5C22544A-7EE6-4342-B048-85BDC9FD1C3A}</a:tableStyleId>
              </a:tblPr>
              <a:tblGrid>
                <a:gridCol w="1015365"/>
                <a:gridCol w="769892"/>
                <a:gridCol w="892628"/>
                <a:gridCol w="892628"/>
                <a:gridCol w="892628"/>
                <a:gridCol w="892628"/>
                <a:gridCol w="892628"/>
              </a:tblGrid>
              <a:tr h="370840">
                <a:tc rowSpan="2">
                  <a:txBody>
                    <a:bodyPr/>
                    <a:lstStyle/>
                    <a:p>
                      <a:pPr algn="ctr"/>
                      <a:r>
                        <a:rPr lang="en-US" dirty="0" smtClean="0">
                          <a:solidFill>
                            <a:schemeClr val="bg1"/>
                          </a:solidFill>
                        </a:rPr>
                        <a:t>Slot</a:t>
                      </a:r>
                      <a:endParaRPr lang="en-US" dirty="0">
                        <a:solidFill>
                          <a:schemeClr val="bg1"/>
                        </a:solidFill>
                      </a:endParaRPr>
                    </a:p>
                    <a:p>
                      <a:pPr algn="ctr"/>
                      <a:r>
                        <a:rPr lang="en-US" dirty="0" smtClean="0">
                          <a:solidFill>
                            <a:schemeClr val="bg1"/>
                          </a:solidFill>
                        </a:rPr>
                        <a:t>Type</a:t>
                      </a:r>
                      <a:endParaRPr lang="en-US" dirty="0">
                        <a:solidFill>
                          <a:schemeClr val="bg1"/>
                        </a:solidFill>
                      </a:endParaRPr>
                    </a:p>
                  </a:txBody>
                  <a:tcPr/>
                </a:tc>
                <a:tc gridSpan="3">
                  <a:txBody>
                    <a:bodyPr/>
                    <a:lstStyle/>
                    <a:p>
                      <a:pPr algn="ctr"/>
                      <a:r>
                        <a:rPr lang="en-US" dirty="0" smtClean="0"/>
                        <a:t>LCC1</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LCC2</a:t>
                      </a:r>
                      <a:endParaRPr lang="en-US"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dirty="0" smtClean="0"/>
                        <a:t>P</a:t>
                      </a:r>
                      <a:endParaRPr lang="en-US" dirty="0"/>
                    </a:p>
                  </a:txBody>
                  <a:tcPr/>
                </a:tc>
                <a:tc>
                  <a:txBody>
                    <a:bodyPr/>
                    <a:lstStyle/>
                    <a:p>
                      <a:pPr algn="ctr"/>
                      <a:r>
                        <a:rPr lang="en-US" dirty="0" smtClean="0"/>
                        <a:t>R</a:t>
                      </a:r>
                      <a:endParaRPr lang="en-US" dirty="0"/>
                    </a:p>
                  </a:txBody>
                  <a:tcPr/>
                </a:tc>
                <a:tc>
                  <a:txBody>
                    <a:bodyPr/>
                    <a:lstStyle/>
                    <a:p>
                      <a:pPr algn="ctr"/>
                      <a:r>
                        <a:rPr lang="en-US" dirty="0" smtClean="0"/>
                        <a:t>F</a:t>
                      </a:r>
                      <a:endParaRPr lang="en-US" dirty="0"/>
                    </a:p>
                  </a:txBody>
                  <a:tcPr/>
                </a:tc>
                <a:tc>
                  <a:txBody>
                    <a:bodyPr/>
                    <a:lstStyle/>
                    <a:p>
                      <a:pPr algn="ctr"/>
                      <a:r>
                        <a:rPr lang="en-US" dirty="0" smtClean="0"/>
                        <a:t>P</a:t>
                      </a:r>
                      <a:endParaRPr lang="en-US" dirty="0"/>
                    </a:p>
                  </a:txBody>
                  <a:tcPr/>
                </a:tc>
                <a:tc>
                  <a:txBody>
                    <a:bodyPr/>
                    <a:lstStyle/>
                    <a:p>
                      <a:pPr algn="ctr"/>
                      <a:r>
                        <a:rPr lang="en-US" dirty="0" smtClean="0"/>
                        <a:t>R</a:t>
                      </a:r>
                      <a:endParaRPr lang="en-US" dirty="0"/>
                    </a:p>
                  </a:txBody>
                  <a:tcPr/>
                </a:tc>
                <a:tc>
                  <a:txBody>
                    <a:bodyPr/>
                    <a:lstStyle/>
                    <a:p>
                      <a:pPr algn="ctr"/>
                      <a:r>
                        <a:rPr lang="en-US" dirty="0" smtClean="0"/>
                        <a:t>F</a:t>
                      </a:r>
                      <a:endParaRPr lang="en-US" dirty="0"/>
                    </a:p>
                  </a:txBody>
                  <a:tcPr/>
                </a:tc>
              </a:tr>
              <a:tr h="370840">
                <a:tc>
                  <a:txBody>
                    <a:bodyPr/>
                    <a:lstStyle/>
                    <a:p>
                      <a:r>
                        <a:rPr lang="en-US" dirty="0" smtClean="0"/>
                        <a:t>Award</a:t>
                      </a:r>
                      <a:endParaRPr lang="en-US" dirty="0"/>
                    </a:p>
                  </a:txBody>
                  <a:tcPr/>
                </a:tc>
                <a:tc>
                  <a:txBody>
                    <a:bodyPr/>
                    <a:lstStyle/>
                    <a:p>
                      <a:pPr algn="ctr"/>
                      <a:r>
                        <a:rPr lang="en-US" dirty="0" smtClean="0"/>
                        <a:t>56.5</a:t>
                      </a:r>
                      <a:endParaRPr lang="en-US" dirty="0"/>
                    </a:p>
                  </a:txBody>
                  <a:tcPr/>
                </a:tc>
                <a:tc>
                  <a:txBody>
                    <a:bodyPr/>
                    <a:lstStyle/>
                    <a:p>
                      <a:pPr algn="ctr"/>
                      <a:r>
                        <a:rPr lang="en-US" dirty="0" smtClean="0"/>
                        <a:t>19.7</a:t>
                      </a:r>
                      <a:endParaRPr lang="en-US" dirty="0"/>
                    </a:p>
                  </a:txBody>
                  <a:tcPr/>
                </a:tc>
                <a:tc>
                  <a:txBody>
                    <a:bodyPr/>
                    <a:lstStyle/>
                    <a:p>
                      <a:pPr algn="ctr"/>
                      <a:r>
                        <a:rPr lang="en-US" dirty="0" smtClean="0"/>
                        <a:t>29.2</a:t>
                      </a:r>
                      <a:endParaRPr lang="en-US" dirty="0"/>
                    </a:p>
                  </a:txBody>
                  <a:tcPr/>
                </a:tc>
                <a:tc>
                  <a:txBody>
                    <a:bodyPr/>
                    <a:lstStyle/>
                    <a:p>
                      <a:pPr algn="ctr"/>
                      <a:r>
                        <a:rPr lang="en-US" dirty="0" smtClean="0"/>
                        <a:t>55.6</a:t>
                      </a:r>
                      <a:endParaRPr lang="en-US" dirty="0"/>
                    </a:p>
                  </a:txBody>
                  <a:tcPr/>
                </a:tc>
                <a:tc>
                  <a:txBody>
                    <a:bodyPr/>
                    <a:lstStyle/>
                    <a:p>
                      <a:pPr algn="ctr"/>
                      <a:r>
                        <a:rPr lang="en-US" dirty="0" smtClean="0"/>
                        <a:t>22.7</a:t>
                      </a:r>
                      <a:endParaRPr lang="en-US" dirty="0"/>
                    </a:p>
                  </a:txBody>
                  <a:tcPr/>
                </a:tc>
                <a:tc>
                  <a:txBody>
                    <a:bodyPr/>
                    <a:lstStyle/>
                    <a:p>
                      <a:pPr algn="ctr"/>
                      <a:r>
                        <a:rPr lang="en-US" dirty="0" smtClean="0"/>
                        <a:t>32.3</a:t>
                      </a:r>
                      <a:endParaRPr lang="en-US" dirty="0"/>
                    </a:p>
                  </a:txBody>
                  <a:tcPr/>
                </a:tc>
              </a:tr>
              <a:tr h="370840">
                <a:tc>
                  <a:txBody>
                    <a:bodyPr/>
                    <a:lstStyle/>
                    <a:p>
                      <a:r>
                        <a:rPr lang="en-US" dirty="0" smtClean="0"/>
                        <a:t>Charity</a:t>
                      </a:r>
                      <a:endParaRPr lang="en-US" dirty="0"/>
                    </a:p>
                  </a:txBody>
                  <a:tcPr/>
                </a:tc>
                <a:tc>
                  <a:txBody>
                    <a:bodyPr/>
                    <a:lstStyle/>
                    <a:p>
                      <a:pPr algn="ctr"/>
                      <a:r>
                        <a:rPr lang="en-US" dirty="0" smtClean="0"/>
                        <a:t>48.1</a:t>
                      </a:r>
                      <a:endParaRPr lang="en-US" dirty="0"/>
                    </a:p>
                  </a:txBody>
                  <a:tcPr/>
                </a:tc>
                <a:tc>
                  <a:txBody>
                    <a:bodyPr/>
                    <a:lstStyle/>
                    <a:p>
                      <a:pPr algn="ctr"/>
                      <a:r>
                        <a:rPr lang="en-US" dirty="0" smtClean="0"/>
                        <a:t>19.1</a:t>
                      </a:r>
                      <a:endParaRPr lang="en-US" dirty="0"/>
                    </a:p>
                  </a:txBody>
                  <a:tcPr/>
                </a:tc>
                <a:tc>
                  <a:txBody>
                    <a:bodyPr/>
                    <a:lstStyle/>
                    <a:p>
                      <a:pPr algn="ctr"/>
                      <a:r>
                        <a:rPr lang="en-US" dirty="0" smtClean="0"/>
                        <a:t>27.4</a:t>
                      </a:r>
                      <a:endParaRPr lang="en-US" dirty="0"/>
                    </a:p>
                  </a:txBody>
                  <a:tcPr/>
                </a:tc>
                <a:tc>
                  <a:txBody>
                    <a:bodyPr/>
                    <a:lstStyle/>
                    <a:p>
                      <a:pPr algn="ctr"/>
                      <a:r>
                        <a:rPr lang="en-US" dirty="0" smtClean="0"/>
                        <a:t>48.1</a:t>
                      </a:r>
                      <a:endParaRPr lang="en-US" dirty="0"/>
                    </a:p>
                  </a:txBody>
                  <a:tcPr/>
                </a:tc>
                <a:tc>
                  <a:txBody>
                    <a:bodyPr/>
                    <a:lstStyle/>
                    <a:p>
                      <a:pPr algn="ctr"/>
                      <a:r>
                        <a:rPr lang="en-US" dirty="0" smtClean="0"/>
                        <a:t>19.1</a:t>
                      </a:r>
                      <a:endParaRPr lang="en-US" dirty="0"/>
                    </a:p>
                  </a:txBody>
                  <a:tcPr/>
                </a:tc>
                <a:tc>
                  <a:txBody>
                    <a:bodyPr/>
                    <a:lstStyle/>
                    <a:p>
                      <a:pPr algn="ctr"/>
                      <a:r>
                        <a:rPr lang="en-US" dirty="0" smtClean="0"/>
                        <a:t>27.4</a:t>
                      </a:r>
                      <a:endParaRPr lang="en-US" dirty="0"/>
                    </a:p>
                  </a:txBody>
                  <a:tcPr/>
                </a:tc>
              </a:tr>
              <a:tr h="370840">
                <a:tc>
                  <a:txBody>
                    <a:bodyPr/>
                    <a:lstStyle/>
                    <a:p>
                      <a:r>
                        <a:rPr lang="en-US" dirty="0" smtClean="0"/>
                        <a:t>Disease</a:t>
                      </a:r>
                      <a:endParaRPr lang="en-US" dirty="0"/>
                    </a:p>
                  </a:txBody>
                  <a:tcPr/>
                </a:tc>
                <a:tc>
                  <a:txBody>
                    <a:bodyPr/>
                    <a:lstStyle/>
                    <a:p>
                      <a:pPr algn="ctr"/>
                      <a:r>
                        <a:rPr lang="en-US" dirty="0" smtClean="0"/>
                        <a:t>42.8</a:t>
                      </a:r>
                      <a:endParaRPr lang="en-US" dirty="0"/>
                    </a:p>
                  </a:txBody>
                  <a:tcPr/>
                </a:tc>
                <a:tc>
                  <a:txBody>
                    <a:bodyPr/>
                    <a:lstStyle/>
                    <a:p>
                      <a:pPr algn="ctr"/>
                      <a:r>
                        <a:rPr lang="en-US" dirty="0" smtClean="0"/>
                        <a:t>22.2</a:t>
                      </a:r>
                      <a:endParaRPr lang="en-US" dirty="0"/>
                    </a:p>
                  </a:txBody>
                  <a:tcPr/>
                </a:tc>
                <a:tc>
                  <a:txBody>
                    <a:bodyPr/>
                    <a:lstStyle/>
                    <a:p>
                      <a:pPr algn="ctr"/>
                      <a:r>
                        <a:rPr lang="en-US" dirty="0" smtClean="0"/>
                        <a:t>29.3</a:t>
                      </a:r>
                      <a:endParaRPr lang="en-US" dirty="0"/>
                    </a:p>
                  </a:txBody>
                  <a:tcPr/>
                </a:tc>
                <a:tc>
                  <a:txBody>
                    <a:bodyPr/>
                    <a:lstStyle/>
                    <a:p>
                      <a:pPr algn="ctr"/>
                      <a:r>
                        <a:rPr lang="en-US" dirty="0" smtClean="0"/>
                        <a:t>46.7</a:t>
                      </a:r>
                      <a:endParaRPr lang="en-US" dirty="0"/>
                    </a:p>
                  </a:txBody>
                  <a:tcPr/>
                </a:tc>
                <a:tc>
                  <a:txBody>
                    <a:bodyPr/>
                    <a:lstStyle/>
                    <a:p>
                      <a:pPr algn="ctr"/>
                      <a:r>
                        <a:rPr lang="en-US" dirty="0" smtClean="0"/>
                        <a:t>25.9</a:t>
                      </a:r>
                      <a:endParaRPr lang="en-US" dirty="0"/>
                    </a:p>
                  </a:txBody>
                  <a:tcPr/>
                </a:tc>
                <a:tc>
                  <a:txBody>
                    <a:bodyPr/>
                    <a:lstStyle/>
                    <a:p>
                      <a:pPr algn="ctr"/>
                      <a:r>
                        <a:rPr lang="en-US" dirty="0" smtClean="0"/>
                        <a:t>33.3</a:t>
                      </a:r>
                      <a:endParaRPr lang="en-US" dirty="0"/>
                    </a:p>
                  </a:txBody>
                  <a:tcPr/>
                </a:tc>
              </a:tr>
              <a:tr h="370840">
                <a:tc>
                  <a:txBody>
                    <a:bodyPr/>
                    <a:lstStyle/>
                    <a:p>
                      <a:r>
                        <a:rPr lang="en-US" dirty="0" smtClean="0"/>
                        <a:t>Product</a:t>
                      </a:r>
                      <a:endParaRPr lang="en-US" dirty="0"/>
                    </a:p>
                  </a:txBody>
                  <a:tcPr/>
                </a:tc>
                <a:tc>
                  <a:txBody>
                    <a:bodyPr/>
                    <a:lstStyle/>
                    <a:p>
                      <a:pPr algn="ctr"/>
                      <a:r>
                        <a:rPr lang="en-US" dirty="0" smtClean="0"/>
                        <a:t>50.5</a:t>
                      </a:r>
                      <a:endParaRPr lang="en-US" dirty="0"/>
                    </a:p>
                  </a:txBody>
                  <a:tcPr/>
                </a:tc>
                <a:tc>
                  <a:txBody>
                    <a:bodyPr/>
                    <a:lstStyle/>
                    <a:p>
                      <a:pPr algn="ctr"/>
                      <a:r>
                        <a:rPr lang="en-US" dirty="0" smtClean="0"/>
                        <a:t>13.3</a:t>
                      </a:r>
                      <a:endParaRPr lang="en-US" dirty="0"/>
                    </a:p>
                  </a:txBody>
                  <a:tcPr/>
                </a:tc>
                <a:tc>
                  <a:txBody>
                    <a:bodyPr/>
                    <a:lstStyle/>
                    <a:p>
                      <a:pPr algn="ctr"/>
                      <a:r>
                        <a:rPr lang="en-US" dirty="0" smtClean="0"/>
                        <a:t>21.1</a:t>
                      </a:r>
                      <a:endParaRPr lang="en-US" dirty="0"/>
                    </a:p>
                  </a:txBody>
                  <a:tcPr/>
                </a:tc>
                <a:tc>
                  <a:txBody>
                    <a:bodyPr/>
                    <a:lstStyle/>
                    <a:p>
                      <a:pPr algn="ctr"/>
                      <a:r>
                        <a:rPr lang="en-US" dirty="0" smtClean="0"/>
                        <a:t>53.0</a:t>
                      </a:r>
                      <a:endParaRPr lang="en-US" dirty="0"/>
                    </a:p>
                  </a:txBody>
                  <a:tcPr/>
                </a:tc>
                <a:tc>
                  <a:txBody>
                    <a:bodyPr/>
                    <a:lstStyle/>
                    <a:p>
                      <a:pPr algn="ctr"/>
                      <a:r>
                        <a:rPr lang="en-US" dirty="0" smtClean="0"/>
                        <a:t>25.3</a:t>
                      </a:r>
                      <a:endParaRPr lang="en-US" dirty="0"/>
                    </a:p>
                  </a:txBody>
                  <a:tcPr/>
                </a:tc>
                <a:tc>
                  <a:txBody>
                    <a:bodyPr/>
                    <a:lstStyle/>
                    <a:p>
                      <a:pPr algn="ctr"/>
                      <a:r>
                        <a:rPr lang="en-US" dirty="0" smtClean="0"/>
                        <a:t>34.3</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50.3</a:t>
                      </a:r>
                      <a:endParaRPr lang="en-US" dirty="0"/>
                    </a:p>
                  </a:txBody>
                  <a:tcPr/>
                </a:tc>
                <a:tc>
                  <a:txBody>
                    <a:bodyPr/>
                    <a:lstStyle/>
                    <a:p>
                      <a:pPr algn="ctr"/>
                      <a:r>
                        <a:rPr lang="en-US" dirty="0" smtClean="0"/>
                        <a:t>15.4</a:t>
                      </a:r>
                      <a:endParaRPr lang="en-US" dirty="0"/>
                    </a:p>
                  </a:txBody>
                  <a:tcPr/>
                </a:tc>
                <a:tc>
                  <a:txBody>
                    <a:bodyPr/>
                    <a:lstStyle/>
                    <a:p>
                      <a:pPr algn="ctr"/>
                      <a:r>
                        <a:rPr lang="en-US" dirty="0" smtClean="0"/>
                        <a:t>23.6</a:t>
                      </a:r>
                      <a:endParaRPr lang="en-US" dirty="0"/>
                    </a:p>
                  </a:txBody>
                  <a:tcPr/>
                </a:tc>
                <a:tc>
                  <a:txBody>
                    <a:bodyPr/>
                    <a:lstStyle/>
                    <a:p>
                      <a:pPr algn="ctr"/>
                      <a:r>
                        <a:rPr lang="en-US" dirty="0" smtClean="0"/>
                        <a:t>52.3</a:t>
                      </a:r>
                      <a:endParaRPr lang="en-US" dirty="0"/>
                    </a:p>
                  </a:txBody>
                  <a:tcPr/>
                </a:tc>
                <a:tc>
                  <a:txBody>
                    <a:bodyPr/>
                    <a:lstStyle/>
                    <a:p>
                      <a:pPr algn="ctr"/>
                      <a:r>
                        <a:rPr lang="en-US" dirty="0" smtClean="0"/>
                        <a:t>24.2</a:t>
                      </a:r>
                      <a:endParaRPr lang="en-US" dirty="0"/>
                    </a:p>
                  </a:txBody>
                  <a:tcPr/>
                </a:tc>
                <a:tc>
                  <a:txBody>
                    <a:bodyPr/>
                    <a:lstStyle/>
                    <a:p>
                      <a:pPr algn="ctr"/>
                      <a:r>
                        <a:rPr lang="en-US" dirty="0" smtClean="0"/>
                        <a:t>33.1</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b="0" dirty="0"/>
          </a:p>
        </p:txBody>
      </p:sp>
      <p:sp>
        <p:nvSpPr>
          <p:cNvPr id="3" name="Content Placeholder 2"/>
          <p:cNvSpPr>
            <a:spLocks noGrp="1"/>
          </p:cNvSpPr>
          <p:nvPr>
            <p:ph idx="1"/>
          </p:nvPr>
        </p:nvSpPr>
        <p:spPr>
          <a:effectLst>
            <a:glow rad="63500">
              <a:schemeClr val="accent2">
                <a:satMod val="175000"/>
                <a:alpha val="40000"/>
              </a:schemeClr>
            </a:glow>
          </a:effectLst>
        </p:spPr>
        <p:txBody>
          <a:bodyPr/>
          <a:lstStyle/>
          <a:p>
            <a:pPr marL="457200" indent="-457200"/>
            <a:r>
              <a:rPr lang="en-US" sz="2000" dirty="0" smtClean="0"/>
              <a:t>Slot Filling</a:t>
            </a:r>
          </a:p>
          <a:p>
            <a:pPr marL="857250" lvl="1" indent="-457200"/>
            <a:r>
              <a:rPr lang="en-US" sz="2000" dirty="0" smtClean="0"/>
              <a:t>Relatively good results but apparent over fitting limited performance</a:t>
            </a:r>
          </a:p>
          <a:p>
            <a:pPr marL="857250" lvl="1" indent="-457200"/>
            <a:r>
              <a:rPr lang="en-US" sz="2000" dirty="0" smtClean="0"/>
              <a:t>Integrated entity linking did not prove helpful given low polysemy targets</a:t>
            </a:r>
          </a:p>
          <a:p>
            <a:pPr marL="457200" indent="-457200"/>
            <a:r>
              <a:rPr lang="en-US" sz="2000" dirty="0" smtClean="0"/>
              <a:t>Surprise Slot Filling</a:t>
            </a:r>
          </a:p>
          <a:p>
            <a:pPr marL="857250" lvl="1" indent="-457200"/>
            <a:r>
              <a:rPr lang="en-US" sz="2000" dirty="0" smtClean="0"/>
              <a:t>Customized system to 4 new slots in 1 and 2 days time</a:t>
            </a:r>
          </a:p>
          <a:p>
            <a:pPr marL="857250" lvl="1" indent="-457200"/>
            <a:r>
              <a:rPr lang="en-US" sz="2000" dirty="0" smtClean="0"/>
              <a:t>Scores better than main slot filling task in much less time</a:t>
            </a:r>
          </a:p>
          <a:p>
            <a:pPr marL="857250" lvl="1" indent="-457200"/>
            <a:r>
              <a:rPr lang="en-US" sz="2000" dirty="0" smtClean="0"/>
              <a:t>Product extractor challenging</a:t>
            </a:r>
          </a:p>
          <a:p>
            <a:pPr marL="457200" indent="-457200"/>
            <a:r>
              <a:rPr lang="en-US" sz="2000" dirty="0" smtClean="0"/>
              <a:t>Entity Linking</a:t>
            </a:r>
          </a:p>
          <a:p>
            <a:pPr marL="857250" lvl="1" indent="-457200"/>
            <a:r>
              <a:rPr lang="en-US" sz="2000" dirty="0" smtClean="0"/>
              <a:t>Context modeling approaches proved successful</a:t>
            </a:r>
          </a:p>
          <a:p>
            <a:pPr marL="857250" lvl="1" indent="-457200"/>
            <a:r>
              <a:rPr lang="en-US" sz="2000" dirty="0" smtClean="0"/>
              <a:t>Encouraging opportunities for error reduction</a:t>
            </a:r>
          </a:p>
          <a:p>
            <a:pPr marL="857250" lvl="1" indent="-457200"/>
            <a:r>
              <a:rPr lang="en-US" sz="2000" dirty="0" smtClean="0"/>
              <a:t>Future work of extending this model to add entries to the KB</a:t>
            </a:r>
          </a:p>
          <a:p>
            <a:pPr marL="857250" lvl="1" indent="-457200"/>
            <a:r>
              <a:rPr lang="en-US" sz="2000" b="1" dirty="0" smtClean="0"/>
              <a:t>Demo session: </a:t>
            </a:r>
            <a:r>
              <a:rPr lang="en-US" sz="2000" dirty="0" smtClean="0"/>
              <a:t>come see the linking system process entire documents</a:t>
            </a:r>
          </a:p>
          <a:p>
            <a:pPr marL="857250" lvl="1" indent="-457200"/>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Linking Task Definition</a:t>
            </a:r>
            <a:endParaRPr lang="en-US" dirty="0"/>
          </a:p>
        </p:txBody>
      </p:sp>
      <p:sp>
        <p:nvSpPr>
          <p:cNvPr id="3" name="Content Placeholder 2"/>
          <p:cNvSpPr>
            <a:spLocks noGrp="1"/>
          </p:cNvSpPr>
          <p:nvPr>
            <p:ph idx="1"/>
          </p:nvPr>
        </p:nvSpPr>
        <p:spPr/>
        <p:txBody>
          <a:bodyPr/>
          <a:lstStyle/>
          <a:p>
            <a:r>
              <a:rPr lang="en-US" sz="2400" b="1" dirty="0" smtClean="0"/>
              <a:t>Entity linking </a:t>
            </a:r>
            <a:r>
              <a:rPr lang="en-US" sz="2400" dirty="0" smtClean="0"/>
              <a:t>involves resolving an </a:t>
            </a:r>
            <a:r>
              <a:rPr lang="en-US" sz="2400" i="1" dirty="0" smtClean="0"/>
              <a:t>entity mention </a:t>
            </a:r>
            <a:r>
              <a:rPr lang="en-US" sz="2400" dirty="0" smtClean="0"/>
              <a:t>to its corresponding entry in a </a:t>
            </a:r>
            <a:r>
              <a:rPr lang="en-US" sz="2400" i="1" dirty="0" smtClean="0"/>
              <a:t>Knowledge Base </a:t>
            </a:r>
            <a:r>
              <a:rPr lang="en-US" sz="2400" dirty="0" smtClean="0"/>
              <a:t>(KB)</a:t>
            </a:r>
            <a:endParaRPr lang="en-US" sz="2400" b="1" dirty="0" smtClean="0"/>
          </a:p>
          <a:p>
            <a:pPr lvl="1"/>
            <a:r>
              <a:rPr lang="en-US" sz="2000" b="1" dirty="0" smtClean="0"/>
              <a:t>Input</a:t>
            </a:r>
            <a:r>
              <a:rPr lang="en-US" sz="2000" dirty="0" smtClean="0"/>
              <a:t>: Query consisting of </a:t>
            </a:r>
            <a:r>
              <a:rPr lang="en-US" sz="2000" i="1" dirty="0" smtClean="0"/>
              <a:t>document id </a:t>
            </a:r>
            <a:r>
              <a:rPr lang="en-US" sz="2000" dirty="0" smtClean="0"/>
              <a:t>and </a:t>
            </a:r>
            <a:r>
              <a:rPr lang="en-US" sz="2000" i="1" dirty="0" smtClean="0"/>
              <a:t>entity mention string</a:t>
            </a:r>
          </a:p>
          <a:p>
            <a:pPr lvl="1"/>
            <a:r>
              <a:rPr lang="en-US" sz="2000" b="1" dirty="0" smtClean="0"/>
              <a:t>Output</a:t>
            </a:r>
            <a:r>
              <a:rPr lang="en-US" sz="2000" dirty="0" smtClean="0"/>
              <a:t>: Corresponding Knowledge Base (KB) node id, or else NIL</a:t>
            </a:r>
          </a:p>
          <a:p>
            <a:pPr lvl="1"/>
            <a:r>
              <a:rPr lang="en-US" sz="2000" b="1" dirty="0" smtClean="0"/>
              <a:t>Scoring</a:t>
            </a:r>
            <a:r>
              <a:rPr lang="en-US" sz="2000" dirty="0" smtClean="0"/>
              <a:t>: Accuracy across all queries</a:t>
            </a:r>
          </a:p>
          <a:p>
            <a:r>
              <a:rPr lang="en-US" sz="2400" dirty="0" smtClean="0"/>
              <a:t>KB consists of 800k entries from Wikipedia Oct. 2008</a:t>
            </a:r>
          </a:p>
          <a:p>
            <a:pPr lvl="1"/>
            <a:r>
              <a:rPr lang="en-US" sz="2400" dirty="0" smtClean="0"/>
              <a:t>Fields: title, entity type, </a:t>
            </a:r>
            <a:r>
              <a:rPr lang="en-US" sz="2400" dirty="0" err="1" smtClean="0"/>
              <a:t>infobox</a:t>
            </a:r>
            <a:r>
              <a:rPr lang="en-US" sz="2400" dirty="0" smtClean="0"/>
              <a:t>, text</a:t>
            </a:r>
          </a:p>
          <a:p>
            <a:r>
              <a:rPr lang="en-US" sz="2400" dirty="0" smtClean="0"/>
              <a:t>Source document collection</a:t>
            </a:r>
          </a:p>
          <a:p>
            <a:pPr lvl="1"/>
            <a:r>
              <a:rPr lang="en-US" sz="2400" dirty="0" smtClean="0"/>
              <a:t>~1.8M articles: ~70 % newswire / ~30% web</a:t>
            </a:r>
          </a:p>
          <a:p>
            <a:pPr lvl="1"/>
            <a:r>
              <a:rPr lang="en-US" sz="2400" dirty="0" smtClean="0"/>
              <a:t>Extended in 2010 to include web data</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Linking Approach and Challenges</a:t>
            </a:r>
            <a:endParaRPr lang="en-US" dirty="0"/>
          </a:p>
        </p:txBody>
      </p:sp>
      <p:sp>
        <p:nvSpPr>
          <p:cNvPr id="3" name="Content Placeholder 2"/>
          <p:cNvSpPr>
            <a:spLocks noGrp="1"/>
          </p:cNvSpPr>
          <p:nvPr>
            <p:ph idx="1"/>
          </p:nvPr>
        </p:nvSpPr>
        <p:spPr/>
        <p:txBody>
          <a:bodyPr/>
          <a:lstStyle/>
          <a:p>
            <a:r>
              <a:rPr lang="en-US" sz="2400" dirty="0" smtClean="0"/>
              <a:t>Three step approach</a:t>
            </a:r>
          </a:p>
          <a:p>
            <a:pPr marL="914400" lvl="1" indent="-457200">
              <a:buFont typeface="+mj-lt"/>
              <a:buAutoNum type="arabicPeriod"/>
            </a:pPr>
            <a:r>
              <a:rPr lang="en-US" sz="2000" b="1" dirty="0" smtClean="0"/>
              <a:t>Candidate Generation</a:t>
            </a:r>
          </a:p>
          <a:p>
            <a:pPr lvl="2"/>
            <a:r>
              <a:rPr lang="en-US" sz="1800" dirty="0" smtClean="0"/>
              <a:t>Determine every potential/candidate entity target</a:t>
            </a:r>
          </a:p>
          <a:p>
            <a:pPr marL="914400" lvl="1" indent="-457200">
              <a:buFont typeface="+mj-lt"/>
              <a:buAutoNum type="arabicPeriod"/>
            </a:pPr>
            <a:r>
              <a:rPr lang="en-US" sz="2000" b="1" dirty="0" smtClean="0"/>
              <a:t>Candidate Ranking</a:t>
            </a:r>
          </a:p>
          <a:p>
            <a:pPr lvl="2"/>
            <a:r>
              <a:rPr lang="en-US" sz="1800" dirty="0" smtClean="0"/>
              <a:t>Extract features and pick most likely candidate</a:t>
            </a:r>
          </a:p>
          <a:p>
            <a:pPr marL="914400" lvl="1" indent="-457200">
              <a:buFont typeface="+mj-lt"/>
              <a:buAutoNum type="arabicPeriod"/>
            </a:pPr>
            <a:r>
              <a:rPr lang="en-US" sz="2000" b="1" dirty="0" smtClean="0"/>
              <a:t>NIL Detection</a:t>
            </a:r>
          </a:p>
          <a:p>
            <a:pPr lvl="2"/>
            <a:r>
              <a:rPr lang="en-US" sz="1800" dirty="0" smtClean="0"/>
              <a:t>Decide between the best candidate and NIL</a:t>
            </a:r>
          </a:p>
          <a:p>
            <a:pPr lvl="2"/>
            <a:endParaRPr lang="en-US" dirty="0" smtClean="0"/>
          </a:p>
          <a:p>
            <a:r>
              <a:rPr lang="en-US" sz="2400" dirty="0" smtClean="0"/>
              <a:t>Key Challenges</a:t>
            </a:r>
          </a:p>
          <a:p>
            <a:pPr lvl="1"/>
            <a:r>
              <a:rPr lang="en-US" sz="2000" dirty="0" smtClean="0"/>
              <a:t>How to retrieve non-trivial senses</a:t>
            </a:r>
          </a:p>
          <a:p>
            <a:pPr lvl="2"/>
            <a:r>
              <a:rPr lang="en-US" sz="1800" dirty="0" smtClean="0"/>
              <a:t>Spelling variations, dropped/added/reordered tokens,  acronyms, synonym/informal</a:t>
            </a:r>
            <a:endParaRPr lang="en-US" dirty="0" smtClean="0"/>
          </a:p>
          <a:p>
            <a:pPr lvl="1"/>
            <a:r>
              <a:rPr lang="en-US" sz="2000" dirty="0" smtClean="0"/>
              <a:t>How to model different types of document context</a:t>
            </a:r>
          </a:p>
          <a:p>
            <a:pPr lvl="2"/>
            <a:r>
              <a:rPr lang="en-US" sz="1800" dirty="0" smtClean="0"/>
              <a:t>Immediate/local, topical, other references, facts</a:t>
            </a:r>
          </a:p>
          <a:p>
            <a:pPr lvl="1"/>
            <a:r>
              <a:rPr lang="en-US" sz="2000" dirty="0" smtClean="0"/>
              <a:t>How to represent NIL in the model</a:t>
            </a:r>
            <a:endParaRPr lang="en-US" sz="2800" baseline="30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Generation (Re)sources</a:t>
            </a:r>
            <a:endParaRPr lang="en-US" b="0" dirty="0"/>
          </a:p>
        </p:txBody>
      </p:sp>
      <p:graphicFrame>
        <p:nvGraphicFramePr>
          <p:cNvPr id="4" name="Table 3"/>
          <p:cNvGraphicFramePr>
            <a:graphicFrameLocks noGrp="1"/>
          </p:cNvGraphicFramePr>
          <p:nvPr/>
        </p:nvGraphicFramePr>
        <p:xfrm>
          <a:off x="304800" y="609600"/>
          <a:ext cx="8382000" cy="3747536"/>
        </p:xfrm>
        <a:graphic>
          <a:graphicData uri="http://schemas.openxmlformats.org/drawingml/2006/table">
            <a:tbl>
              <a:tblPr/>
              <a:tblGrid>
                <a:gridCol w="1744904"/>
                <a:gridCol w="6637096"/>
              </a:tblGrid>
              <a:tr h="224853">
                <a:tc>
                  <a:txBody>
                    <a:bodyPr/>
                    <a:lstStyle/>
                    <a:p>
                      <a:pPr algn="l" fontAlgn="b"/>
                      <a:r>
                        <a:rPr lang="en-US" sz="1600" b="1" i="0" u="none" strike="noStrike" dirty="0" smtClean="0">
                          <a:solidFill>
                            <a:srgbClr val="000000"/>
                          </a:solidFill>
                          <a:latin typeface="Calibri"/>
                        </a:rPr>
                        <a:t>Normalized Articles and Redirects (NAR)</a:t>
                      </a: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1600" b="1" i="0" u="none" strike="noStrike" dirty="0" smtClean="0">
                          <a:solidFill>
                            <a:srgbClr val="000000"/>
                          </a:solidFill>
                          <a:latin typeface="Calibri"/>
                        </a:rPr>
                        <a:t>Normalized article</a:t>
                      </a:r>
                      <a:r>
                        <a:rPr lang="en-US" sz="1600" b="1" i="0" u="none" strike="noStrike" baseline="0" dirty="0" smtClean="0">
                          <a:solidFill>
                            <a:srgbClr val="000000"/>
                          </a:solidFill>
                          <a:latin typeface="Calibri"/>
                        </a:rPr>
                        <a:t> </a:t>
                      </a:r>
                      <a:r>
                        <a:rPr lang="en-US" sz="1600" b="1" i="0" u="none" strike="noStrike" dirty="0" smtClean="0">
                          <a:solidFill>
                            <a:srgbClr val="000000"/>
                          </a:solidFill>
                          <a:latin typeface="Calibri"/>
                        </a:rPr>
                        <a:t>names +</a:t>
                      </a:r>
                      <a:r>
                        <a:rPr lang="en-US" sz="1600" b="1" i="0" u="none" strike="noStrike" baseline="0" dirty="0" smtClean="0">
                          <a:solidFill>
                            <a:srgbClr val="000000"/>
                          </a:solidFill>
                          <a:latin typeface="Calibri"/>
                        </a:rPr>
                        <a:t> normalized </a:t>
                      </a:r>
                      <a:r>
                        <a:rPr lang="en-US" sz="1600" b="1" i="0" u="none" strike="noStrike" dirty="0" smtClean="0">
                          <a:solidFill>
                            <a:srgbClr val="000000"/>
                          </a:solidFill>
                          <a:latin typeface="Calibri"/>
                        </a:rPr>
                        <a:t>redirects</a:t>
                      </a:r>
                      <a:r>
                        <a:rPr lang="en-US" sz="1600" b="1" i="0" u="none" strike="noStrike" baseline="0" dirty="0" smtClean="0">
                          <a:solidFill>
                            <a:srgbClr val="000000"/>
                          </a:solidFill>
                          <a:latin typeface="Calibri"/>
                        </a:rPr>
                        <a:t> </a:t>
                      </a:r>
                      <a:r>
                        <a:rPr lang="en-US" sz="1600" b="1" i="0" u="none" strike="noStrike" dirty="0" smtClean="0">
                          <a:solidFill>
                            <a:srgbClr val="000000"/>
                          </a:solidFill>
                          <a:latin typeface="Calibri"/>
                          <a:sym typeface="Wingdings" pitchFamily="2" charset="2"/>
                        </a:rPr>
                        <a:t></a:t>
                      </a:r>
                      <a:r>
                        <a:rPr lang="en-US" sz="1600" b="1" i="0" u="none" strike="noStrike" dirty="0" smtClean="0">
                          <a:solidFill>
                            <a:srgbClr val="000000"/>
                          </a:solidFill>
                          <a:latin typeface="Calibri"/>
                        </a:rPr>
                        <a:t> original page name</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600" b="1" i="0" u="none" strike="noStrike" dirty="0" smtClean="0">
                          <a:solidFill>
                            <a:srgbClr val="000000"/>
                          </a:solidFill>
                          <a:latin typeface="Calibri"/>
                        </a:rPr>
                        <a:t>Surface Text to Entity Map (STEM)</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1600" b="1" i="0" u="none" strike="noStrike" dirty="0" smtClean="0">
                          <a:solidFill>
                            <a:srgbClr val="000000"/>
                          </a:solidFill>
                          <a:latin typeface="Calibri"/>
                        </a:rPr>
                        <a:t>Hyperlink anchor texts </a:t>
                      </a:r>
                      <a:r>
                        <a:rPr lang="en-US" sz="1600" b="1" i="0" u="none" strike="noStrike" dirty="0" smtClean="0">
                          <a:solidFill>
                            <a:srgbClr val="000000"/>
                          </a:solidFill>
                          <a:latin typeface="Calibri"/>
                          <a:sym typeface="Wingdings" pitchFamily="2" charset="2"/>
                        </a:rPr>
                        <a:t></a:t>
                      </a:r>
                      <a:r>
                        <a:rPr lang="en-US" sz="1600" b="1" i="0" u="none" strike="noStrike" dirty="0" smtClean="0">
                          <a:solidFill>
                            <a:srgbClr val="000000"/>
                          </a:solidFill>
                          <a:latin typeface="Calibri"/>
                        </a:rPr>
                        <a:t> their target pages</a:t>
                      </a: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600" b="1" i="0" u="none" strike="noStrike" dirty="0" smtClean="0">
                          <a:solidFill>
                            <a:srgbClr val="000000"/>
                          </a:solidFill>
                          <a:latin typeface="Calibri"/>
                        </a:rPr>
                        <a:t>Relaxed</a:t>
                      </a:r>
                      <a:r>
                        <a:rPr lang="en-US" sz="1600" b="1" i="0" u="none" strike="noStrike" baseline="0" dirty="0" smtClean="0">
                          <a:solidFill>
                            <a:srgbClr val="000000"/>
                          </a:solidFill>
                          <a:latin typeface="Calibri"/>
                        </a:rPr>
                        <a:t> </a:t>
                      </a:r>
                      <a:r>
                        <a:rPr lang="en-US" sz="1600" b="1" i="0" u="none" strike="noStrike" baseline="0" dirty="0" err="1" smtClean="0">
                          <a:solidFill>
                            <a:srgbClr val="000000"/>
                          </a:solidFill>
                          <a:latin typeface="Calibri"/>
                        </a:rPr>
                        <a:t>Disambig</a:t>
                      </a:r>
                      <a:r>
                        <a:rPr lang="en-US" sz="1600" b="1" i="0" u="none" strike="noStrike" baseline="0" dirty="0" smtClean="0">
                          <a:solidFill>
                            <a:srgbClr val="000000"/>
                          </a:solidFill>
                          <a:latin typeface="Calibri"/>
                        </a:rPr>
                        <a:t>. </a:t>
                      </a:r>
                      <a:r>
                        <a:rPr lang="en-US" sz="1600" b="1" i="0" u="none" strike="noStrike" dirty="0" smtClean="0">
                          <a:solidFill>
                            <a:srgbClr val="000000"/>
                          </a:solidFill>
                          <a:latin typeface="Calibri"/>
                        </a:rPr>
                        <a:t>Page (DPR)</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1600" b="1" i="0" u="none" strike="noStrike" dirty="0" smtClean="0">
                          <a:solidFill>
                            <a:srgbClr val="000000"/>
                          </a:solidFill>
                          <a:latin typeface="Calibri"/>
                        </a:rPr>
                        <a:t>Disambiguation page names </a:t>
                      </a:r>
                      <a:r>
                        <a:rPr lang="en-US" sz="1600" b="1" i="0" u="none" strike="noStrike" dirty="0" smtClean="0">
                          <a:solidFill>
                            <a:srgbClr val="000000"/>
                          </a:solidFill>
                          <a:latin typeface="Calibri"/>
                          <a:sym typeface="Wingdings" pitchFamily="2" charset="2"/>
                        </a:rPr>
                        <a:t></a:t>
                      </a:r>
                      <a:r>
                        <a:rPr lang="en-US" sz="1600" b="1" i="0" u="none" strike="noStrike" dirty="0" smtClean="0">
                          <a:solidFill>
                            <a:srgbClr val="000000"/>
                          </a:solidFill>
                          <a:latin typeface="Calibri"/>
                        </a:rPr>
                        <a:t> all anchor targets on those pages</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600" b="1" i="0" u="none" strike="noStrike" dirty="0" err="1" smtClean="0">
                          <a:solidFill>
                            <a:srgbClr val="000000"/>
                          </a:solidFill>
                          <a:latin typeface="Calibri"/>
                        </a:rPr>
                        <a:t>Disambig</a:t>
                      </a:r>
                      <a:r>
                        <a:rPr lang="en-US" sz="1600" b="1" i="0" u="none" strike="noStrike" dirty="0" smtClean="0">
                          <a:solidFill>
                            <a:srgbClr val="000000"/>
                          </a:solidFill>
                          <a:latin typeface="Calibri"/>
                        </a:rPr>
                        <a:t>. Page (DP)</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1600" b="1" i="0" u="none" strike="noStrike" dirty="0" smtClean="0">
                          <a:solidFill>
                            <a:srgbClr val="000000"/>
                          </a:solidFill>
                          <a:latin typeface="Calibri"/>
                        </a:rPr>
                        <a:t>Like the DPR</a:t>
                      </a:r>
                      <a:r>
                        <a:rPr lang="en-US" sz="1600" b="1" i="0" u="none" strike="noStrike" baseline="0" dirty="0" smtClean="0">
                          <a:solidFill>
                            <a:srgbClr val="000000"/>
                          </a:solidFill>
                          <a:latin typeface="Calibri"/>
                        </a:rPr>
                        <a:t> except r</a:t>
                      </a:r>
                      <a:r>
                        <a:rPr lang="en-US" sz="1600" b="1" i="0" u="none" strike="noStrike" dirty="0" smtClean="0">
                          <a:solidFill>
                            <a:srgbClr val="000000"/>
                          </a:solidFill>
                          <a:latin typeface="Calibri"/>
                        </a:rPr>
                        <a:t>equires page’s name to overlap</a:t>
                      </a:r>
                      <a:r>
                        <a:rPr lang="en-US" sz="1600" b="1" i="0" u="none" strike="noStrike" baseline="0" dirty="0" smtClean="0">
                          <a:solidFill>
                            <a:srgbClr val="000000"/>
                          </a:solidFill>
                          <a:latin typeface="Calibri"/>
                        </a:rPr>
                        <a:t> the anchor</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600" b="1" i="0" u="none" strike="noStrike" dirty="0" smtClean="0">
                          <a:solidFill>
                            <a:srgbClr val="000000"/>
                          </a:solidFill>
                          <a:latin typeface="Calibri"/>
                        </a:rPr>
                        <a:t>Search Engine (SE)</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1600" b="1" i="0" u="none" strike="noStrike" dirty="0" smtClean="0">
                          <a:solidFill>
                            <a:srgbClr val="000000"/>
                          </a:solidFill>
                          <a:latin typeface="Calibri"/>
                        </a:rPr>
                        <a:t>Mention string</a:t>
                      </a:r>
                      <a:r>
                        <a:rPr lang="en-US" sz="1600" b="1" i="0" u="none" strike="noStrike" baseline="0" dirty="0" smtClean="0">
                          <a:solidFill>
                            <a:srgbClr val="000000"/>
                          </a:solidFill>
                          <a:latin typeface="Calibri"/>
                        </a:rPr>
                        <a:t> </a:t>
                      </a:r>
                      <a:r>
                        <a:rPr lang="en-US" sz="1600" b="1" i="0" u="none" strike="noStrike" dirty="0" smtClean="0">
                          <a:solidFill>
                            <a:srgbClr val="000000"/>
                          </a:solidFill>
                          <a:latin typeface="Calibri"/>
                          <a:sym typeface="Wingdings" pitchFamily="2" charset="2"/>
                        </a:rPr>
                        <a:t> top 3 Google</a:t>
                      </a:r>
                      <a:r>
                        <a:rPr lang="en-US" sz="1600" b="1" i="0" u="none" strike="noStrike" baseline="0" dirty="0" smtClean="0">
                          <a:solidFill>
                            <a:srgbClr val="000000"/>
                          </a:solidFill>
                          <a:latin typeface="Calibri"/>
                          <a:sym typeface="Wingdings" pitchFamily="2" charset="2"/>
                        </a:rPr>
                        <a:t> results, filtered</a:t>
                      </a:r>
                      <a:endParaRPr lang="en-US" sz="1600" b="1" i="0" u="none" strike="noStrike" dirty="0" smtClean="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600" b="1" i="0" u="none" strike="noStrike" dirty="0" smtClean="0">
                          <a:solidFill>
                            <a:srgbClr val="000000"/>
                          </a:solidFill>
                          <a:latin typeface="Calibri"/>
                        </a:rPr>
                        <a:t>Soft Mentions (SM)</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1600" b="1" i="0" u="none" strike="noStrike" dirty="0" smtClean="0">
                          <a:solidFill>
                            <a:srgbClr val="000000"/>
                          </a:solidFill>
                          <a:latin typeface="Calibri"/>
                        </a:rPr>
                        <a:t>Strings with high dice coefficient to NAR or STEM keys </a:t>
                      </a:r>
                      <a:r>
                        <a:rPr lang="en-US" sz="1600" b="1" i="0" u="none" strike="noStrike" dirty="0" smtClean="0">
                          <a:solidFill>
                            <a:srgbClr val="000000"/>
                          </a:solidFill>
                          <a:latin typeface="Calibri"/>
                          <a:sym typeface="Wingdings" pitchFamily="2" charset="2"/>
                        </a:rPr>
                        <a:t></a:t>
                      </a:r>
                      <a:r>
                        <a:rPr lang="en-US" sz="1600" b="1" i="0" u="none" strike="noStrike" baseline="0" dirty="0" smtClean="0">
                          <a:solidFill>
                            <a:srgbClr val="000000"/>
                          </a:solidFill>
                          <a:latin typeface="Calibri"/>
                        </a:rPr>
                        <a:t> associated keys</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600" b="1" i="0" u="none" strike="noStrike" dirty="0" smtClean="0">
                          <a:solidFill>
                            <a:srgbClr val="000000"/>
                          </a:solidFill>
                          <a:latin typeface="Calibri"/>
                        </a:rPr>
                        <a:t>Longer Mentions (LM)</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1600" b="1" i="0" u="none" strike="noStrike" dirty="0" smtClean="0">
                          <a:solidFill>
                            <a:srgbClr val="000000"/>
                          </a:solidFill>
                          <a:latin typeface="Calibri"/>
                        </a:rPr>
                        <a:t>Superstrings</a:t>
                      </a:r>
                      <a:r>
                        <a:rPr lang="en-US" sz="1600" b="1" i="0" u="none" strike="noStrike" baseline="0" dirty="0" smtClean="0">
                          <a:solidFill>
                            <a:srgbClr val="000000"/>
                          </a:solidFill>
                          <a:latin typeface="Calibri"/>
                        </a:rPr>
                        <a:t> of the entity mention in document </a:t>
                      </a:r>
                      <a:r>
                        <a:rPr lang="en-US" sz="1600" b="1" i="0" u="none" strike="noStrike" dirty="0" smtClean="0">
                          <a:solidFill>
                            <a:srgbClr val="000000"/>
                          </a:solidFill>
                          <a:latin typeface="Calibri"/>
                          <a:sym typeface="Wingdings" pitchFamily="2" charset="2"/>
                        </a:rPr>
                        <a:t> their STEM keys</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224853">
                <a:tc>
                  <a:txBody>
                    <a:bodyPr/>
                    <a:lstStyle/>
                    <a:p>
                      <a:pPr algn="l" fontAlgn="b"/>
                      <a:r>
                        <a:rPr lang="en-US" sz="1600" b="1" i="0" u="none" strike="noStrike" dirty="0" smtClean="0">
                          <a:solidFill>
                            <a:srgbClr val="000000"/>
                          </a:solidFill>
                          <a:latin typeface="Calibri"/>
                        </a:rPr>
                        <a:t>Expanded Acronym Bootstrap (EAB)</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US" sz="1600" b="1" i="0" u="none" strike="noStrike" dirty="0" smtClean="0">
                          <a:solidFill>
                            <a:srgbClr val="000000"/>
                          </a:solidFill>
                          <a:latin typeface="Calibri"/>
                        </a:rPr>
                        <a:t>Expanded</a:t>
                      </a:r>
                      <a:r>
                        <a:rPr lang="en-US" sz="1600" b="1" i="0" u="none" strike="noStrike" baseline="0" dirty="0" smtClean="0">
                          <a:solidFill>
                            <a:srgbClr val="000000"/>
                          </a:solidFill>
                          <a:latin typeface="Calibri"/>
                        </a:rPr>
                        <a:t> acronym string in document </a:t>
                      </a:r>
                      <a:r>
                        <a:rPr lang="en-US" sz="1600" b="1" i="0" u="none" strike="noStrike" dirty="0" smtClean="0">
                          <a:solidFill>
                            <a:srgbClr val="000000"/>
                          </a:solidFill>
                          <a:latin typeface="Calibri"/>
                          <a:sym typeface="Wingdings" pitchFamily="2" charset="2"/>
                        </a:rPr>
                        <a:t> candidates</a:t>
                      </a:r>
                      <a:r>
                        <a:rPr lang="en-US" sz="1600" b="1" i="0" u="none" strike="noStrike" baseline="0" dirty="0" smtClean="0">
                          <a:solidFill>
                            <a:srgbClr val="000000"/>
                          </a:solidFill>
                          <a:latin typeface="Calibri"/>
                          <a:sym typeface="Wingdings" pitchFamily="2" charset="2"/>
                        </a:rPr>
                        <a:t> resulting from a bootstrap of generation process</a:t>
                      </a:r>
                      <a:endParaRPr lang="en-US" sz="1600" b="1" i="0" u="none" strike="noStrike" dirty="0">
                        <a:solidFill>
                          <a:srgbClr val="000000"/>
                        </a:solidFill>
                        <a:latin typeface="Calibri"/>
                      </a:endParaRPr>
                    </a:p>
                  </a:txBody>
                  <a:tcPr marR="11242" marT="11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5" name="Content Placeholder 2"/>
          <p:cNvSpPr>
            <a:spLocks noGrp="1"/>
          </p:cNvSpPr>
          <p:nvPr>
            <p:ph idx="1"/>
          </p:nvPr>
        </p:nvSpPr>
        <p:spPr>
          <a:xfrm>
            <a:off x="152400" y="4267200"/>
            <a:ext cx="8686800" cy="1981200"/>
          </a:xfrm>
        </p:spPr>
        <p:txBody>
          <a:bodyPr/>
          <a:lstStyle/>
          <a:p>
            <a:endParaRPr lang="en-US" sz="2000" dirty="0" smtClean="0"/>
          </a:p>
          <a:p>
            <a:r>
              <a:rPr lang="en-US" sz="2000" dirty="0" smtClean="0"/>
              <a:t>Generate candidate Wikipedia page targets, map back later</a:t>
            </a:r>
          </a:p>
          <a:p>
            <a:r>
              <a:rPr lang="en-US" sz="2000" dirty="0" smtClean="0"/>
              <a:t>5 context-free and 2 context-dependent candidate generators</a:t>
            </a:r>
          </a:p>
          <a:p>
            <a:pPr lvl="1"/>
            <a:r>
              <a:rPr lang="en-US" sz="2000" dirty="0" smtClean="0"/>
              <a:t>Stored in memory, in custom map data structures for fast lookups</a:t>
            </a:r>
          </a:p>
          <a:p>
            <a:r>
              <a:rPr lang="en-US" sz="2000" dirty="0" smtClean="0"/>
              <a:t>Cumulative actual entity recall on 2009 data: ~97%</a:t>
            </a:r>
          </a:p>
          <a:p>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Generation</a:t>
            </a:r>
            <a:endParaRPr lang="en-US" dirty="0"/>
          </a:p>
        </p:txBody>
      </p:sp>
      <p:sp>
        <p:nvSpPr>
          <p:cNvPr id="3" name="Content Placeholder 2"/>
          <p:cNvSpPr>
            <a:spLocks noGrp="1"/>
          </p:cNvSpPr>
          <p:nvPr>
            <p:ph idx="1"/>
          </p:nvPr>
        </p:nvSpPr>
        <p:spPr>
          <a:xfrm>
            <a:off x="4876800" y="1219200"/>
            <a:ext cx="3962400" cy="3962400"/>
          </a:xfrm>
          <a:solidFill>
            <a:schemeClr val="accent5">
              <a:lumMod val="20000"/>
              <a:lumOff val="80000"/>
            </a:schemeClr>
          </a:solidFill>
        </p:spPr>
        <p:txBody>
          <a:bodyPr/>
          <a:lstStyle/>
          <a:p>
            <a:pPr>
              <a:buNone/>
            </a:pPr>
            <a:r>
              <a:rPr lang="en-US" dirty="0" err="1" smtClean="0"/>
              <a:t>docid</a:t>
            </a:r>
            <a:r>
              <a:rPr lang="en-US" dirty="0" smtClean="0"/>
              <a:t> = eng-NG-31-142147-10015518</a:t>
            </a:r>
          </a:p>
          <a:p>
            <a:pPr>
              <a:buNone/>
            </a:pPr>
            <a:endParaRPr lang="en-US" sz="800" dirty="0" smtClean="0"/>
          </a:p>
          <a:p>
            <a:pPr marL="0">
              <a:buNone/>
            </a:pPr>
            <a:r>
              <a:rPr lang="en-US" dirty="0" smtClean="0"/>
              <a:t>In a related story, during an interview on Thursday morning with Black Panther leader </a:t>
            </a:r>
            <a:r>
              <a:rPr lang="en-US" dirty="0" err="1" smtClean="0"/>
              <a:t>Malik</a:t>
            </a:r>
            <a:r>
              <a:rPr lang="en-US" dirty="0" smtClean="0"/>
              <a:t> Zulu </a:t>
            </a:r>
            <a:r>
              <a:rPr lang="en-US" dirty="0" err="1" smtClean="0"/>
              <a:t>Shabazz</a:t>
            </a:r>
            <a:r>
              <a:rPr lang="en-US" dirty="0" smtClean="0"/>
              <a:t>, Fox News Channel viewers learned that </a:t>
            </a:r>
            <a:r>
              <a:rPr lang="en-US" dirty="0" err="1" smtClean="0"/>
              <a:t>Shabazz</a:t>
            </a:r>
            <a:r>
              <a:rPr lang="en-US" dirty="0" smtClean="0"/>
              <a:t>' group endorsed and supported Senator Barack Obama for President of the United States.  […]</a:t>
            </a:r>
          </a:p>
          <a:p>
            <a:pPr marL="0">
              <a:buNone/>
            </a:pPr>
            <a:endParaRPr lang="en-US" sz="800" dirty="0" smtClean="0"/>
          </a:p>
          <a:p>
            <a:pPr marL="0">
              <a:buNone/>
            </a:pPr>
            <a:r>
              <a:rPr lang="en-US" dirty="0" smtClean="0"/>
              <a:t>The New Black Panther Party leader proudly announced on Fox News that his organization endorsed and Obama for President.</a:t>
            </a:r>
            <a:endParaRPr lang="en-US" dirty="0"/>
          </a:p>
        </p:txBody>
      </p:sp>
      <p:sp>
        <p:nvSpPr>
          <p:cNvPr id="4" name="TextBox 3"/>
          <p:cNvSpPr txBox="1"/>
          <p:nvPr/>
        </p:nvSpPr>
        <p:spPr>
          <a:xfrm>
            <a:off x="1752600" y="1143000"/>
            <a:ext cx="17526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Black panther</a:t>
            </a:r>
            <a:endParaRPr lang="en-US" dirty="0">
              <a:latin typeface="Calibri" pitchFamily="34" charset="0"/>
            </a:endParaRPr>
          </a:p>
        </p:txBody>
      </p:sp>
      <p:sp>
        <p:nvSpPr>
          <p:cNvPr id="5" name="Rectangle 4"/>
          <p:cNvSpPr/>
          <p:nvPr/>
        </p:nvSpPr>
        <p:spPr>
          <a:xfrm>
            <a:off x="7137400" y="2006600"/>
            <a:ext cx="1295400" cy="304800"/>
          </a:xfrm>
          <a:prstGeom prst="rect">
            <a:avLst/>
          </a:prstGeom>
          <a:solidFill>
            <a:schemeClr val="lt1">
              <a:alpha val="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sp>
        <p:nvSpPr>
          <p:cNvPr id="8" name="TextBox 7"/>
          <p:cNvSpPr txBox="1"/>
          <p:nvPr/>
        </p:nvSpPr>
        <p:spPr>
          <a:xfrm>
            <a:off x="304800" y="2819400"/>
            <a:ext cx="26670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Black Panthers (comics)</a:t>
            </a:r>
            <a:endParaRPr lang="en-US" dirty="0">
              <a:latin typeface="Calibri" pitchFamily="34" charset="0"/>
            </a:endParaRPr>
          </a:p>
        </p:txBody>
      </p:sp>
      <p:sp>
        <p:nvSpPr>
          <p:cNvPr id="9" name="TextBox 8"/>
          <p:cNvSpPr txBox="1"/>
          <p:nvPr/>
        </p:nvSpPr>
        <p:spPr>
          <a:xfrm>
            <a:off x="685800" y="1905000"/>
            <a:ext cx="20574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Black Panther Party</a:t>
            </a:r>
            <a:endParaRPr lang="en-US" dirty="0">
              <a:latin typeface="Calibri" pitchFamily="34" charset="0"/>
            </a:endParaRPr>
          </a:p>
        </p:txBody>
      </p:sp>
      <p:sp>
        <p:nvSpPr>
          <p:cNvPr id="10" name="TextBox 9"/>
          <p:cNvSpPr txBox="1"/>
          <p:nvPr/>
        </p:nvSpPr>
        <p:spPr>
          <a:xfrm>
            <a:off x="838200" y="3733800"/>
            <a:ext cx="25146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New Black Panther Party</a:t>
            </a:r>
            <a:endParaRPr lang="en-US" dirty="0">
              <a:latin typeface="Calibri" pitchFamily="34" charset="0"/>
            </a:endParaRPr>
          </a:p>
        </p:txBody>
      </p:sp>
      <p:cxnSp>
        <p:nvCxnSpPr>
          <p:cNvPr id="26" name="Straight Arrow Connector 25"/>
          <p:cNvCxnSpPr>
            <a:endCxn id="4" idx="3"/>
          </p:cNvCxnSpPr>
          <p:nvPr/>
        </p:nvCxnSpPr>
        <p:spPr>
          <a:xfrm rot="10800000">
            <a:off x="3505200" y="1327666"/>
            <a:ext cx="3581400" cy="8059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1"/>
            <a:endCxn id="9" idx="3"/>
          </p:cNvCxnSpPr>
          <p:nvPr/>
        </p:nvCxnSpPr>
        <p:spPr>
          <a:xfrm rot="10800000">
            <a:off x="2743200" y="2089666"/>
            <a:ext cx="4394200" cy="693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8" idx="3"/>
          </p:cNvCxnSpPr>
          <p:nvPr/>
        </p:nvCxnSpPr>
        <p:spPr>
          <a:xfrm rot="10800000" flipV="1">
            <a:off x="2971800" y="2133600"/>
            <a:ext cx="4114800" cy="8704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3352800" y="3886200"/>
            <a:ext cx="19812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0" y="3886200"/>
            <a:ext cx="2362200" cy="304800"/>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43" name="Flowchart: Alternate Process 42"/>
          <p:cNvSpPr/>
          <p:nvPr/>
        </p:nvSpPr>
        <p:spPr>
          <a:xfrm>
            <a:off x="3886200" y="12954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NAR</a:t>
            </a:r>
          </a:p>
        </p:txBody>
      </p:sp>
      <p:sp>
        <p:nvSpPr>
          <p:cNvPr id="45" name="Flowchart: Alternate Process 44"/>
          <p:cNvSpPr/>
          <p:nvPr/>
        </p:nvSpPr>
        <p:spPr>
          <a:xfrm>
            <a:off x="3810000" y="37338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LM</a:t>
            </a:r>
          </a:p>
        </p:txBody>
      </p:sp>
      <p:sp>
        <p:nvSpPr>
          <p:cNvPr id="46" name="Flowchart: Alternate Process 45"/>
          <p:cNvSpPr/>
          <p:nvPr/>
        </p:nvSpPr>
        <p:spPr>
          <a:xfrm>
            <a:off x="3657600" y="26670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DP</a:t>
            </a:r>
          </a:p>
        </p:txBody>
      </p:sp>
      <p:sp>
        <p:nvSpPr>
          <p:cNvPr id="47" name="Flowchart: Alternate Process 46"/>
          <p:cNvSpPr/>
          <p:nvPr/>
        </p:nvSpPr>
        <p:spPr>
          <a:xfrm>
            <a:off x="4038600" y="20574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DP</a:t>
            </a:r>
          </a:p>
        </p:txBody>
      </p:sp>
      <p:sp>
        <p:nvSpPr>
          <p:cNvPr id="44" name="Flowchart: Alternate Process 43"/>
          <p:cNvSpPr/>
          <p:nvPr/>
        </p:nvSpPr>
        <p:spPr>
          <a:xfrm>
            <a:off x="3505200" y="19050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STEM</a:t>
            </a:r>
          </a:p>
        </p:txBody>
      </p:sp>
      <p:sp>
        <p:nvSpPr>
          <p:cNvPr id="19" name="Content Placeholder 2"/>
          <p:cNvSpPr txBox="1">
            <a:spLocks/>
          </p:cNvSpPr>
          <p:nvPr/>
        </p:nvSpPr>
        <p:spPr bwMode="auto">
          <a:xfrm>
            <a:off x="4876800" y="5334000"/>
            <a:ext cx="3962400" cy="1295400"/>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342900" algn="l" defTabSz="914400" rtl="0" eaLnBrk="0" fontAlgn="base" latinLnBrk="0" hangingPunct="0">
              <a:lnSpc>
                <a:spcPct val="100000"/>
              </a:lnSpc>
              <a:spcBef>
                <a:spcPct val="20000"/>
              </a:spcBef>
              <a:spcAft>
                <a:spcPct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Calibri" pitchFamily="34" charset="0"/>
                <a:ea typeface="+mn-ea"/>
                <a:cs typeface="+mn-cs"/>
              </a:rPr>
              <a:t>The New Black Panther Party (NBPP) leader proudly announced on Fox News that his organization endorsed and </a:t>
            </a:r>
            <a:r>
              <a:rPr kumimoji="0" lang="en-US" sz="1800" b="0" i="0" u="none" strike="noStrike" kern="1200" cap="none" spc="0" normalizeH="0" baseline="0" noProof="0" dirty="0" err="1" smtClean="0">
                <a:ln>
                  <a:noFill/>
                </a:ln>
                <a:solidFill>
                  <a:schemeClr val="tx1"/>
                </a:solidFill>
                <a:effectLst/>
                <a:uLnTx/>
                <a:uFillTx/>
                <a:latin typeface="Calibri" pitchFamily="34" charset="0"/>
                <a:ea typeface="+mn-ea"/>
                <a:cs typeface="+mn-cs"/>
              </a:rPr>
              <a:t>Obama</a:t>
            </a:r>
            <a:r>
              <a:rPr kumimoji="0" lang="en-US" sz="1800" b="0" i="0" u="none" strike="noStrike" kern="1200" cap="none" spc="0" normalizeH="0" baseline="0" noProof="0" dirty="0" smtClean="0">
                <a:ln>
                  <a:noFill/>
                </a:ln>
                <a:solidFill>
                  <a:schemeClr val="tx1"/>
                </a:solidFill>
                <a:effectLst/>
                <a:uLnTx/>
                <a:uFillTx/>
                <a:latin typeface="Calibri" pitchFamily="34" charset="0"/>
                <a:ea typeface="+mn-ea"/>
                <a:cs typeface="+mn-cs"/>
              </a:rPr>
              <a:t> for President.</a:t>
            </a:r>
            <a:endParaRPr kumimoji="0" lang="en-US" sz="18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21" name="Rectangle 20"/>
          <p:cNvSpPr/>
          <p:nvPr/>
        </p:nvSpPr>
        <p:spPr>
          <a:xfrm>
            <a:off x="7620000" y="5410200"/>
            <a:ext cx="914400" cy="304800"/>
          </a:xfrm>
          <a:prstGeom prst="rect">
            <a:avLst/>
          </a:prstGeom>
          <a:solidFill>
            <a:schemeClr val="lt1">
              <a:alpha val="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sp>
        <p:nvSpPr>
          <p:cNvPr id="22" name="Rectangle 21"/>
          <p:cNvSpPr/>
          <p:nvPr/>
        </p:nvSpPr>
        <p:spPr>
          <a:xfrm>
            <a:off x="5257800" y="5410200"/>
            <a:ext cx="2362200" cy="304800"/>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23" name="Circular Arrow 22"/>
          <p:cNvSpPr/>
          <p:nvPr/>
        </p:nvSpPr>
        <p:spPr>
          <a:xfrm rot="10995766">
            <a:off x="7086600" y="5334000"/>
            <a:ext cx="914400" cy="838200"/>
          </a:xfrm>
          <a:prstGeom prst="circularArrow">
            <a:avLst/>
          </a:prstGeom>
          <a:solidFill>
            <a:schemeClr val="lt1">
              <a:alpha val="81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cxnSp>
        <p:nvCxnSpPr>
          <p:cNvPr id="24" name="Straight Arrow Connector 23"/>
          <p:cNvCxnSpPr>
            <a:endCxn id="10" idx="3"/>
          </p:cNvCxnSpPr>
          <p:nvPr/>
        </p:nvCxnSpPr>
        <p:spPr>
          <a:xfrm rot="10800000">
            <a:off x="3352800" y="3918466"/>
            <a:ext cx="1828800" cy="16118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Flowchart: Alternate Process 24"/>
          <p:cNvSpPr/>
          <p:nvPr/>
        </p:nvSpPr>
        <p:spPr>
          <a:xfrm>
            <a:off x="3581400" y="44196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NAR</a:t>
            </a:r>
          </a:p>
        </p:txBody>
      </p:sp>
      <p:sp>
        <p:nvSpPr>
          <p:cNvPr id="28" name="Flowchart: Alternate Process 27"/>
          <p:cNvSpPr/>
          <p:nvPr/>
        </p:nvSpPr>
        <p:spPr>
          <a:xfrm>
            <a:off x="7162800" y="6172200"/>
            <a:ext cx="762000" cy="381000"/>
          </a:xfrm>
          <a:prstGeom prst="flowChartAlternate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itchFamily="34" charset="0"/>
                <a:cs typeface="Arial" pitchFamily="34" charset="0"/>
              </a:rPr>
              <a:t>EAB</a:t>
            </a:r>
          </a:p>
        </p:txBody>
      </p:sp>
      <p:sp>
        <p:nvSpPr>
          <p:cNvPr id="29" name="Rectangle 28"/>
          <p:cNvSpPr/>
          <p:nvPr/>
        </p:nvSpPr>
        <p:spPr>
          <a:xfrm>
            <a:off x="5791200" y="3886200"/>
            <a:ext cx="1295400" cy="304800"/>
          </a:xfrm>
          <a:prstGeom prst="rect">
            <a:avLst/>
          </a:prstGeom>
          <a:solidFill>
            <a:schemeClr val="lt1">
              <a:alpha val="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par>
                                <p:cTn id="16" presetID="1"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childTnLst>
                                </p:cTn>
                              </p:par>
                              <p:par>
                                <p:cTn id="20" presetID="1" presetClass="entr" presetSubtype="0" fill="hold" grpId="1"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44"/>
                                        </p:tgtEl>
                                        <p:attrNameLst>
                                          <p:attrName>style.visibility</p:attrName>
                                        </p:attrNameLst>
                                      </p:cBhvr>
                                      <p:to>
                                        <p:strVal val="visible"/>
                                      </p:to>
                                    </p:set>
                                  </p:childTnLst>
                                </p:cTn>
                              </p:par>
                              <p:par>
                                <p:cTn id="30" presetID="3"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3" presetClass="entr" presetSubtype="1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linds(horizontal)">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blinds(horizontal)">
                                      <p:cBhvr>
                                        <p:cTn id="46" dur="500"/>
                                        <p:tgtEl>
                                          <p:spTgt spid="4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par>
                                <p:cTn id="53" presetID="3" presetClass="entr" presetSubtype="1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linds(horizontal)">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blinds(horizontal)">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blinds(horizontal)">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right)">
                                      <p:cBhvr>
                                        <p:cTn id="74" dur="500"/>
                                        <p:tgtEl>
                                          <p:spTgt spid="23"/>
                                        </p:tgtEl>
                                      </p:cBhvr>
                                    </p:animEffect>
                                  </p:childTnLst>
                                </p:cTn>
                              </p:par>
                              <p:par>
                                <p:cTn id="75" presetID="1" presetClass="entr" presetSubtype="0" fill="hold" grpId="1" nodeType="withEffect">
                                  <p:stCondLst>
                                    <p:cond delay="0"/>
                                  </p:stCondLst>
                                  <p:childTnLst>
                                    <p:set>
                                      <p:cBhvr>
                                        <p:cTn id="76" dur="1" fill="hold">
                                          <p:stCondLst>
                                            <p:cond delay="0"/>
                                          </p:stCondLst>
                                        </p:cTn>
                                        <p:tgtEl>
                                          <p:spTgt spid="2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8" grpId="0" animBg="1"/>
      <p:bldP spid="9" grpId="0" animBg="1"/>
      <p:bldP spid="10" grpId="0" animBg="1"/>
      <p:bldP spid="42" grpId="0" animBg="1"/>
      <p:bldP spid="43" grpId="0" animBg="1"/>
      <p:bldP spid="45" grpId="0" animBg="1"/>
      <p:bldP spid="46" grpId="0" animBg="1"/>
      <p:bldP spid="47" grpId="0" animBg="1"/>
      <p:bldP spid="44" grpId="0" animBg="1"/>
      <p:bldP spid="19" grpId="0" animBg="1"/>
      <p:bldP spid="21" grpId="0" animBg="1"/>
      <p:bldP spid="22" grpId="0" animBg="1"/>
      <p:bldP spid="23" grpId="0" animBg="1"/>
      <p:bldP spid="25" grpId="0" animBg="1"/>
      <p:bldP spid="28" grpId="0" animBg="1"/>
      <p:bldP spid="28" grpId="1"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Link Candidate Features</a:t>
            </a:r>
            <a:endParaRPr lang="en-US" b="0" dirty="0"/>
          </a:p>
        </p:txBody>
      </p:sp>
      <p:graphicFrame>
        <p:nvGraphicFramePr>
          <p:cNvPr id="4" name="Table 3"/>
          <p:cNvGraphicFramePr>
            <a:graphicFrameLocks noGrp="1"/>
          </p:cNvGraphicFramePr>
          <p:nvPr/>
        </p:nvGraphicFramePr>
        <p:xfrm>
          <a:off x="304800" y="609600"/>
          <a:ext cx="7543800" cy="5967596"/>
        </p:xfrm>
        <a:graphic>
          <a:graphicData uri="http://schemas.openxmlformats.org/drawingml/2006/table">
            <a:tbl>
              <a:tblPr/>
              <a:tblGrid>
                <a:gridCol w="1371600"/>
                <a:gridCol w="457200"/>
                <a:gridCol w="497840"/>
                <a:gridCol w="5217160"/>
              </a:tblGrid>
              <a:tr h="224853">
                <a:tc>
                  <a:txBody>
                    <a:bodyPr/>
                    <a:lstStyle/>
                    <a:p>
                      <a:pPr algn="l" fontAlgn="b"/>
                      <a:r>
                        <a:rPr lang="en-US" sz="1300" b="1" i="0" u="none" strike="noStrike" dirty="0" smtClean="0">
                          <a:solidFill>
                            <a:srgbClr val="000000"/>
                          </a:solidFill>
                          <a:latin typeface="Calibri"/>
                        </a:rPr>
                        <a:t>Name</a:t>
                      </a:r>
                      <a:endParaRPr lang="en-US" sz="1300" b="1" i="0" u="none" strike="noStrike" dirty="0">
                        <a:solidFill>
                          <a:srgbClr val="000000"/>
                        </a:solidFill>
                        <a:latin typeface="Calibri"/>
                      </a:endParaRP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300" b="1" i="0" u="none" strike="noStrike" dirty="0">
                          <a:solidFill>
                            <a:srgbClr val="000000"/>
                          </a:solidFill>
                          <a:latin typeface="Calibri"/>
                        </a:rPr>
                        <a:t>Size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300" b="1" i="0" u="none" strike="noStrike" dirty="0">
                          <a:solidFill>
                            <a:srgbClr val="000000"/>
                          </a:solidFill>
                          <a:latin typeface="Calibri"/>
                        </a:rPr>
                        <a:t>Type </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300" b="1" i="0" u="none" strike="noStrike" dirty="0">
                          <a:solidFill>
                            <a:srgbClr val="000000"/>
                          </a:solidFill>
                          <a:latin typeface="Calibri"/>
                        </a:rPr>
                        <a:t>Description</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224853">
                <a:tc gridSpan="4">
                  <a:txBody>
                    <a:bodyPr/>
                    <a:lstStyle/>
                    <a:p>
                      <a:pPr algn="l" fontAlgn="b"/>
                      <a:r>
                        <a:rPr lang="en-US" sz="1300" b="1" i="1" u="none" strike="noStrike" dirty="0" smtClean="0">
                          <a:solidFill>
                            <a:srgbClr val="000000"/>
                          </a:solidFill>
                          <a:latin typeface="Calibri"/>
                        </a:rPr>
                        <a:t>Surface</a:t>
                      </a:r>
                      <a:endParaRPr lang="en-US" sz="1300" b="1" i="1" u="none" strike="noStrike" dirty="0">
                        <a:solidFill>
                          <a:srgbClr val="000000"/>
                        </a:solidFill>
                        <a:latin typeface="Calibri"/>
                      </a:endParaRPr>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24853">
                <a:tc>
                  <a:txBody>
                    <a:bodyPr/>
                    <a:lstStyle/>
                    <a:p>
                      <a:pPr algn="l" fontAlgn="b"/>
                      <a:r>
                        <a:rPr lang="en-US" sz="1300" b="1" i="0" u="none" strike="noStrike" dirty="0" smtClean="0">
                          <a:solidFill>
                            <a:srgbClr val="000000"/>
                          </a:solidFill>
                          <a:latin typeface="Calibri"/>
                        </a:rPr>
                        <a:t>LINK </a:t>
                      </a:r>
                      <a:r>
                        <a:rPr lang="en-US" sz="1300" b="1" i="0" u="none" strike="noStrike" dirty="0">
                          <a:solidFill>
                            <a:srgbClr val="000000"/>
                          </a:solidFill>
                          <a:latin typeface="Calibri"/>
                        </a:rPr>
                        <a:t>PROB</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algn="ctr" fontAlgn="t"/>
                      <a:r>
                        <a:rPr lang="en-US" sz="1300" b="1" i="0" u="none" strike="noStrike" dirty="0">
                          <a:solidFill>
                            <a:srgbClr val="000000"/>
                          </a:solidFill>
                          <a:latin typeface="Calibri"/>
                        </a:rPr>
                        <a:t>D</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algn="l" fontAlgn="b"/>
                      <a:r>
                        <a:rPr lang="en-US" sz="1300" b="1" i="0" u="none" strike="noStrike" dirty="0">
                          <a:solidFill>
                            <a:srgbClr val="000000"/>
                          </a:solidFill>
                          <a:latin typeface="Calibri"/>
                        </a:rPr>
                        <a:t>percent of mention string links in STEM which target the candidate </a:t>
                      </a:r>
                      <a:r>
                        <a:rPr lang="en-US" sz="1300" b="1" i="0" u="none" strike="noStrike" dirty="0" smtClean="0">
                          <a:solidFill>
                            <a:srgbClr val="000000"/>
                          </a:solidFill>
                          <a:latin typeface="Calibri"/>
                        </a:rPr>
                        <a:t>sense</a:t>
                      </a:r>
                      <a:endParaRPr lang="en-US" sz="1300" b="1" i="0" u="none" strike="noStrike" dirty="0">
                        <a:solidFill>
                          <a:srgbClr val="000000"/>
                        </a:solidFill>
                        <a:latin typeface="Calibri"/>
                      </a:endParaRP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tx2">
                        <a:lumMod val="20000"/>
                        <a:lumOff val="80000"/>
                      </a:schemeClr>
                    </a:solidFill>
                  </a:tcPr>
                </a:tc>
              </a:tr>
              <a:tr h="224853">
                <a:tc>
                  <a:txBody>
                    <a:bodyPr/>
                    <a:lstStyle/>
                    <a:p>
                      <a:pPr algn="l" fontAlgn="b"/>
                      <a:r>
                        <a:rPr lang="en-US" sz="1300" b="1" i="0" u="none" strike="noStrike" dirty="0">
                          <a:solidFill>
                            <a:srgbClr val="000000"/>
                          </a:solidFill>
                          <a:latin typeface="Calibri"/>
                        </a:rPr>
                        <a:t>DICE TEST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sz="1300" b="1" i="0" u="none" strike="noStrike">
                          <a:solidFill>
                            <a:srgbClr val="000000"/>
                          </a:solidFill>
                          <a:latin typeface="Calibri"/>
                        </a:rPr>
                        <a:t>2</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l" fontAlgn="b"/>
                      <a:r>
                        <a:rPr lang="en-US" sz="1300" b="1" i="0" u="none" strike="noStrike" dirty="0">
                          <a:solidFill>
                            <a:srgbClr val="000000"/>
                          </a:solidFill>
                          <a:latin typeface="Calibri"/>
                        </a:rPr>
                        <a:t>true if a Dice </a:t>
                      </a:r>
                      <a:r>
                        <a:rPr lang="en-US" sz="1300" b="1" i="0" u="none" strike="noStrike" dirty="0" smtClean="0">
                          <a:solidFill>
                            <a:srgbClr val="000000"/>
                          </a:solidFill>
                          <a:latin typeface="Calibri"/>
                        </a:rPr>
                        <a:t>coefficient </a:t>
                      </a:r>
                      <a:r>
                        <a:rPr lang="en-US" sz="1300" b="1" i="0" u="none" strike="noStrike" dirty="0">
                          <a:solidFill>
                            <a:srgbClr val="000000"/>
                          </a:solidFill>
                          <a:latin typeface="Calibri"/>
                        </a:rPr>
                        <a:t>score passes the threshold</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r>
              <a:tr h="224853">
                <a:tc>
                  <a:txBody>
                    <a:bodyPr/>
                    <a:lstStyle/>
                    <a:p>
                      <a:pPr algn="l" fontAlgn="b"/>
                      <a:r>
                        <a:rPr lang="en-US" sz="1300" b="1" i="0" u="none" strike="noStrike" dirty="0">
                          <a:solidFill>
                            <a:srgbClr val="000000"/>
                          </a:solidFill>
                          <a:latin typeface="Calibri"/>
                        </a:rPr>
                        <a:t>ACRO TEST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sz="1300" b="1" i="0" u="none" strike="noStrike" dirty="0">
                          <a:solidFill>
                            <a:srgbClr val="000000"/>
                          </a:solidFill>
                          <a:latin typeface="Calibri"/>
                        </a:rPr>
                        <a:t>2</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l" fontAlgn="b"/>
                      <a:r>
                        <a:rPr lang="en-US" sz="1300" b="1" i="0" u="none" strike="noStrike" dirty="0">
                          <a:solidFill>
                            <a:srgbClr val="000000"/>
                          </a:solidFill>
                          <a:latin typeface="Calibri"/>
                        </a:rPr>
                        <a:t>true if passes an acronym test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r>
              <a:tr h="224853">
                <a:tc>
                  <a:txBody>
                    <a:bodyPr/>
                    <a:lstStyle/>
                    <a:p>
                      <a:pPr algn="l" fontAlgn="b"/>
                      <a:r>
                        <a:rPr lang="en-US" sz="1300" b="1" i="0" u="none" strike="noStrike" dirty="0">
                          <a:solidFill>
                            <a:srgbClr val="000000"/>
                          </a:solidFill>
                          <a:latin typeface="Calibri"/>
                        </a:rPr>
                        <a:t>SUBSTR TEST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sz="1300" b="1" i="0" u="none" strike="noStrike" dirty="0">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l" fontAlgn="b"/>
                      <a:r>
                        <a:rPr lang="en-US" sz="1300" b="1" i="0" u="none" strike="noStrike" dirty="0">
                          <a:solidFill>
                            <a:srgbClr val="000000"/>
                          </a:solidFill>
                          <a:latin typeface="Calibri"/>
                        </a:rPr>
                        <a:t>true if candidate or mention is a substring of the other</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r>
              <a:tr h="224853">
                <a:tc>
                  <a:txBody>
                    <a:bodyPr/>
                    <a:lstStyle/>
                    <a:p>
                      <a:pPr algn="l" fontAlgn="b"/>
                      <a:r>
                        <a:rPr lang="en-US" sz="1300" b="1" i="0" u="none" strike="noStrike" dirty="0">
                          <a:solidFill>
                            <a:srgbClr val="000000"/>
                          </a:solidFill>
                          <a:latin typeface="Calibri"/>
                        </a:rPr>
                        <a:t>WEAK ALIAS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b"/>
                      <a:r>
                        <a:rPr lang="en-US" sz="1300" b="1" i="0" u="none" strike="noStrike" dirty="0">
                          <a:solidFill>
                            <a:srgbClr val="000000"/>
                          </a:solidFill>
                          <a:latin typeface="Calibri"/>
                        </a:rPr>
                        <a:t>true if all three surface tests fail</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20000"/>
                        <a:lumOff val="80000"/>
                      </a:schemeClr>
                    </a:solidFill>
                  </a:tcPr>
                </a:tc>
              </a:tr>
              <a:tr h="224853">
                <a:tc gridSpan="4">
                  <a:txBody>
                    <a:bodyPr/>
                    <a:lstStyle/>
                    <a:p>
                      <a:pPr algn="l" fontAlgn="b"/>
                      <a:r>
                        <a:rPr lang="en-US" sz="1300" b="1" i="1" u="none" strike="noStrike" dirty="0">
                          <a:solidFill>
                            <a:srgbClr val="000000"/>
                          </a:solidFill>
                          <a:latin typeface="Calibri"/>
                        </a:rPr>
                        <a:t>Contextual</a:t>
                      </a:r>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24853">
                <a:tc>
                  <a:txBody>
                    <a:bodyPr/>
                    <a:lstStyle/>
                    <a:p>
                      <a:pPr algn="l" fontAlgn="b"/>
                      <a:r>
                        <a:rPr lang="en-US" sz="1300" b="1" i="0" u="none" strike="noStrike" dirty="0">
                          <a:solidFill>
                            <a:srgbClr val="000000"/>
                          </a:solidFill>
                          <a:latin typeface="Calibri"/>
                        </a:rPr>
                        <a:t>CTX SIM</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t"/>
                      <a:r>
                        <a:rPr lang="en-US" sz="1300" b="1" i="0" u="none" strike="noStrike" dirty="0">
                          <a:solidFill>
                            <a:srgbClr val="000000"/>
                          </a:solidFill>
                          <a:latin typeface="Calibri"/>
                        </a:rPr>
                        <a:t>D</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l" fontAlgn="b"/>
                      <a:r>
                        <a:rPr lang="en-US" sz="1300" b="1" i="0" u="none" strike="noStrike" dirty="0">
                          <a:solidFill>
                            <a:srgbClr val="000000"/>
                          </a:solidFill>
                          <a:latin typeface="Calibri"/>
                        </a:rPr>
                        <a:t>candidate's average LLS score to context terms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r>
              <a:tr h="224853">
                <a:tc>
                  <a:txBody>
                    <a:bodyPr/>
                    <a:lstStyle/>
                    <a:p>
                      <a:pPr algn="l" fontAlgn="b"/>
                      <a:r>
                        <a:rPr lang="en-US" sz="1300" b="1" i="0" u="none" strike="noStrike" dirty="0">
                          <a:solidFill>
                            <a:srgbClr val="000000"/>
                          </a:solidFill>
                          <a:latin typeface="Calibri"/>
                        </a:rPr>
                        <a:t>CTX WT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l" fontAlgn="b"/>
                      <a:r>
                        <a:rPr lang="en-US" sz="1300" b="1" i="0" u="none" strike="noStrike">
                          <a:solidFill>
                            <a:srgbClr val="000000"/>
                          </a:solidFill>
                          <a:latin typeface="Calibri"/>
                        </a:rPr>
                        <a:t>sum of all context term scores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r>
              <a:tr h="224853">
                <a:tc>
                  <a:txBody>
                    <a:bodyPr/>
                    <a:lstStyle/>
                    <a:p>
                      <a:pPr algn="l" fontAlgn="b"/>
                      <a:r>
                        <a:rPr lang="en-US" sz="1300" b="1" i="0" u="none" strike="noStrike" dirty="0">
                          <a:solidFill>
                            <a:srgbClr val="000000"/>
                          </a:solidFill>
                          <a:latin typeface="Calibri"/>
                        </a:rPr>
                        <a:t>CTX CT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ctr" fontAlgn="t"/>
                      <a:r>
                        <a:rPr lang="en-US" sz="1300" b="1" i="0" u="none" strike="noStrike" dirty="0">
                          <a:solidFill>
                            <a:srgbClr val="000000"/>
                          </a:solidFill>
                          <a:latin typeface="Calibri"/>
                        </a:rPr>
                        <a:t>I</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l" fontAlgn="b"/>
                      <a:r>
                        <a:rPr lang="en-US" sz="1300" b="1" i="0" u="none" strike="noStrike" dirty="0">
                          <a:solidFill>
                            <a:srgbClr val="000000"/>
                          </a:solidFill>
                          <a:latin typeface="Calibri"/>
                        </a:rPr>
                        <a:t>number of context terms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r>
              <a:tr h="224853">
                <a:tc>
                  <a:txBody>
                    <a:bodyPr/>
                    <a:lstStyle/>
                    <a:p>
                      <a:pPr algn="l" fontAlgn="b"/>
                      <a:r>
                        <a:rPr lang="en-US" sz="1300" b="1" i="0" u="none" strike="noStrike" dirty="0">
                          <a:solidFill>
                            <a:srgbClr val="000000"/>
                          </a:solidFill>
                          <a:latin typeface="Calibri"/>
                        </a:rPr>
                        <a:t>ALIAS HIT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ctr" fontAlgn="t"/>
                      <a:r>
                        <a:rPr lang="en-US" sz="1300" b="1" i="0" u="none" strike="noStrike">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c>
                  <a:txBody>
                    <a:bodyPr/>
                    <a:lstStyle/>
                    <a:p>
                      <a:pPr algn="l" fontAlgn="b"/>
                      <a:r>
                        <a:rPr lang="en-US" sz="1300" b="1" i="0" u="none" strike="noStrike" dirty="0">
                          <a:solidFill>
                            <a:srgbClr val="000000"/>
                          </a:solidFill>
                          <a:latin typeface="Calibri"/>
                        </a:rPr>
                        <a:t> true if high precision alias of this candidate is found</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5">
                        <a:lumMod val="20000"/>
                        <a:lumOff val="80000"/>
                      </a:schemeClr>
                    </a:solidFill>
                  </a:tcPr>
                </a:tc>
              </a:tr>
              <a:tr h="224853">
                <a:tc>
                  <a:txBody>
                    <a:bodyPr/>
                    <a:lstStyle/>
                    <a:p>
                      <a:pPr algn="l" fontAlgn="b"/>
                      <a:r>
                        <a:rPr lang="en-US" sz="1300" b="1" i="0" u="none" strike="noStrike" dirty="0">
                          <a:solidFill>
                            <a:srgbClr val="000000"/>
                          </a:solidFill>
                          <a:latin typeface="Calibri"/>
                        </a:rPr>
                        <a:t>FACT HIT PTS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t"/>
                      <a:r>
                        <a:rPr lang="en-US" sz="1300" b="1" i="0" u="none" strike="noStrike">
                          <a:solidFill>
                            <a:srgbClr val="000000"/>
                          </a:solidFill>
                          <a:latin typeface="Calibri"/>
                        </a:rPr>
                        <a:t>D</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b"/>
                      <a:r>
                        <a:rPr lang="en-US" sz="1300" b="1" i="0" u="none" strike="noStrike" dirty="0">
                          <a:solidFill>
                            <a:srgbClr val="000000"/>
                          </a:solidFill>
                          <a:latin typeface="Calibri"/>
                        </a:rPr>
                        <a:t>points awarded if a candidate's fact phrase is found</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224853">
                <a:tc>
                  <a:txBody>
                    <a:bodyPr/>
                    <a:lstStyle/>
                    <a:p>
                      <a:pPr algn="l" fontAlgn="b"/>
                      <a:r>
                        <a:rPr lang="en-US" sz="1300" b="1" i="1" u="none" strike="noStrike" dirty="0">
                          <a:solidFill>
                            <a:srgbClr val="000000"/>
                          </a:solidFill>
                          <a:latin typeface="Calibri"/>
                        </a:rPr>
                        <a:t>Semantic</a:t>
                      </a:r>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R="11242" marT="1124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R="11242" marT="1124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853">
                <a:tc>
                  <a:txBody>
                    <a:bodyPr/>
                    <a:lstStyle/>
                    <a:p>
                      <a:pPr algn="l" fontAlgn="b"/>
                      <a:r>
                        <a:rPr lang="en-US" sz="1300" b="1" i="0" u="none" strike="noStrike" dirty="0">
                          <a:solidFill>
                            <a:srgbClr val="000000"/>
                          </a:solidFill>
                          <a:latin typeface="Calibri"/>
                        </a:rPr>
                        <a:t>QUERY TYPE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t"/>
                      <a:r>
                        <a:rPr lang="en-US" sz="1300" b="1" i="0" u="none" strike="noStrike">
                          <a:solidFill>
                            <a:srgbClr val="000000"/>
                          </a:solidFill>
                          <a:latin typeface="Calibri"/>
                        </a:rPr>
                        <a:t>E</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b"/>
                      <a:r>
                        <a:rPr lang="en-US" sz="1300" b="1" i="0" u="none" strike="noStrike">
                          <a:solidFill>
                            <a:srgbClr val="000000"/>
                          </a:solidFill>
                          <a:latin typeface="Calibri"/>
                        </a:rPr>
                        <a:t>semantic type of the query string according to NER system</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r>
              <a:tr h="224853">
                <a:tc>
                  <a:txBody>
                    <a:bodyPr/>
                    <a:lstStyle/>
                    <a:p>
                      <a:pPr algn="l" fontAlgn="b"/>
                      <a:r>
                        <a:rPr lang="en-US" sz="1300" b="1" i="0" u="none" strike="noStrike" dirty="0">
                          <a:solidFill>
                            <a:srgbClr val="000000"/>
                          </a:solidFill>
                          <a:latin typeface="Calibri"/>
                        </a:rPr>
                        <a:t>CAND TYPE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t"/>
                      <a:r>
                        <a:rPr lang="en-US" sz="1300" b="1" i="0" u="none" strike="noStrike" dirty="0">
                          <a:solidFill>
                            <a:srgbClr val="000000"/>
                          </a:solidFill>
                          <a:latin typeface="Calibri"/>
                        </a:rPr>
                        <a:t>E</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1300" b="1" i="0" u="none" strike="noStrike" dirty="0">
                          <a:solidFill>
                            <a:srgbClr val="000000"/>
                          </a:solidFill>
                          <a:latin typeface="Calibri"/>
                        </a:rPr>
                        <a:t>semantic type of the candidate according to KB, </a:t>
                      </a:r>
                      <a:r>
                        <a:rPr lang="en-US" sz="1300" b="1" i="0" u="none" strike="noStrike" dirty="0" err="1">
                          <a:solidFill>
                            <a:srgbClr val="000000"/>
                          </a:solidFill>
                          <a:latin typeface="Calibri"/>
                        </a:rPr>
                        <a:t>DBpedia</a:t>
                      </a:r>
                      <a:r>
                        <a:rPr lang="en-US" sz="1300" b="1" i="0" u="none" strike="noStrike" dirty="0">
                          <a:solidFill>
                            <a:srgbClr val="000000"/>
                          </a:solidFill>
                          <a:latin typeface="Calibri"/>
                        </a:rPr>
                        <a:t> and WRATS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r>
              <a:tr h="224853">
                <a:tc>
                  <a:txBody>
                    <a:bodyPr/>
                    <a:lstStyle/>
                    <a:p>
                      <a:pPr algn="l" fontAlgn="b"/>
                      <a:r>
                        <a:rPr lang="en-US" sz="1300" b="1" i="0" u="none" strike="noStrike" dirty="0">
                          <a:solidFill>
                            <a:srgbClr val="000000"/>
                          </a:solidFill>
                          <a:latin typeface="Calibri"/>
                        </a:rPr>
                        <a:t>SEM CON</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en-US" sz="1300" b="1" i="0" u="none" strike="noStrike" dirty="0">
                          <a:solidFill>
                            <a:srgbClr val="000000"/>
                          </a:solidFill>
                          <a:latin typeface="Calibri"/>
                        </a:rPr>
                        <a:t>true if query and candidate type are not inconsistent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24853">
                <a:tc>
                  <a:txBody>
                    <a:bodyPr/>
                    <a:lstStyle/>
                    <a:p>
                      <a:pPr algn="l" fontAlgn="b"/>
                      <a:r>
                        <a:rPr lang="en-US" sz="1300" b="1" i="1" u="none" strike="noStrike" dirty="0" smtClean="0">
                          <a:solidFill>
                            <a:srgbClr val="000000"/>
                          </a:solidFill>
                          <a:latin typeface="Calibri"/>
                        </a:rPr>
                        <a:t>Generation</a:t>
                      </a:r>
                      <a:endParaRPr lang="en-US" sz="1300" b="1" i="1" u="none" strike="noStrike" dirty="0">
                        <a:solidFill>
                          <a:srgbClr val="000000"/>
                        </a:solidFill>
                        <a:latin typeface="Calibri"/>
                      </a:endParaRPr>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R="11242" marT="1124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R="11242" marT="1124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853">
                <a:tc>
                  <a:txBody>
                    <a:bodyPr/>
                    <a:lstStyle/>
                    <a:p>
                      <a:pPr algn="l" fontAlgn="b"/>
                      <a:r>
                        <a:rPr lang="en-US" sz="1300" b="1" i="0" u="none" strike="noStrike" dirty="0">
                          <a:solidFill>
                            <a:srgbClr val="000000"/>
                          </a:solidFill>
                          <a:latin typeface="Calibri"/>
                        </a:rPr>
                        <a:t>SOURCE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t"/>
                      <a:r>
                        <a:rPr lang="en-US" sz="1300" b="1" i="0" u="none" strike="noStrike" dirty="0">
                          <a:solidFill>
                            <a:srgbClr val="000000"/>
                          </a:solidFill>
                          <a:latin typeface="Calibri"/>
                        </a:rPr>
                        <a:t>7</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l" fontAlgn="b"/>
                      <a:r>
                        <a:rPr lang="en-US" sz="1300" b="1" i="0" u="none" strike="noStrike" dirty="0">
                          <a:solidFill>
                            <a:srgbClr val="000000"/>
                          </a:solidFill>
                          <a:latin typeface="Calibri"/>
                        </a:rPr>
                        <a:t>true for each source which generates the candidate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224853">
                <a:tc>
                  <a:txBody>
                    <a:bodyPr/>
                    <a:lstStyle/>
                    <a:p>
                      <a:pPr algn="l" fontAlgn="b"/>
                      <a:r>
                        <a:rPr lang="en-US" sz="1300" b="1" i="0" u="none" strike="noStrike" dirty="0">
                          <a:solidFill>
                            <a:srgbClr val="000000"/>
                          </a:solidFill>
                          <a:latin typeface="Calibri"/>
                        </a:rPr>
                        <a:t>SOURCE CT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en-US" sz="1300" b="1" i="0" u="none" strike="noStrike">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en-US" sz="1300" b="1" i="0" u="none" strike="noStrike">
                          <a:solidFill>
                            <a:srgbClr val="000000"/>
                          </a:solidFill>
                          <a:latin typeface="Calibri"/>
                        </a:rPr>
                        <a:t>I</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b"/>
                      <a:r>
                        <a:rPr lang="en-US" sz="1300" b="1" i="0" u="none" strike="noStrike" dirty="0">
                          <a:solidFill>
                            <a:srgbClr val="000000"/>
                          </a:solidFill>
                          <a:latin typeface="Calibri"/>
                        </a:rPr>
                        <a:t>total number of sources that generates the candidate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24853">
                <a:tc gridSpan="4">
                  <a:txBody>
                    <a:bodyPr/>
                    <a:lstStyle/>
                    <a:p>
                      <a:pPr algn="l" fontAlgn="b"/>
                      <a:r>
                        <a:rPr lang="en-US" sz="1300" b="1" i="1" u="none" strike="noStrike" dirty="0">
                          <a:solidFill>
                            <a:srgbClr val="000000"/>
                          </a:solidFill>
                          <a:latin typeface="Calibri"/>
                        </a:rPr>
                        <a:t>Other</a:t>
                      </a:r>
                    </a:p>
                  </a:txBody>
                  <a:tcPr marR="11242" marT="1124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24853">
                <a:tc>
                  <a:txBody>
                    <a:bodyPr/>
                    <a:lstStyle/>
                    <a:p>
                      <a:pPr algn="l" fontAlgn="b"/>
                      <a:r>
                        <a:rPr lang="en-US" sz="1300" b="1" i="0" u="none" strike="noStrike" dirty="0">
                          <a:solidFill>
                            <a:srgbClr val="000000"/>
                          </a:solidFill>
                          <a:latin typeface="Calibri"/>
                        </a:rPr>
                        <a:t>LINK COMBO</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D</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US" sz="1300" b="1" i="0" u="none" strike="noStrike" dirty="0">
                          <a:solidFill>
                            <a:srgbClr val="000000"/>
                          </a:solidFill>
                          <a:latin typeface="Calibri"/>
                        </a:rPr>
                        <a:t>weighted average between CTX SIM and LINK PROB</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24853">
                <a:tc>
                  <a:txBody>
                    <a:bodyPr/>
                    <a:lstStyle/>
                    <a:p>
                      <a:pPr algn="l" fontAlgn="b"/>
                      <a:r>
                        <a:rPr lang="en-US" sz="1300" b="1" i="0" u="none" strike="noStrike" dirty="0">
                          <a:solidFill>
                            <a:srgbClr val="000000"/>
                          </a:solidFill>
                          <a:latin typeface="Calibri"/>
                        </a:rPr>
                        <a:t>WEAK ALIAS SRC</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2</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sz="1300" b="1" i="0" u="none" strike="noStrike">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l" fontAlgn="b"/>
                      <a:r>
                        <a:rPr lang="en-US" sz="1300" b="1" i="0" u="none" strike="noStrike" dirty="0">
                          <a:solidFill>
                            <a:srgbClr val="000000"/>
                          </a:solidFill>
                          <a:latin typeface="Calibri"/>
                        </a:rPr>
                        <a:t>joint feature between WEAK ALIAS and SE or DPR sources</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r>
              <a:tr h="224853">
                <a:tc>
                  <a:txBody>
                    <a:bodyPr/>
                    <a:lstStyle/>
                    <a:p>
                      <a:pPr algn="l" fontAlgn="b"/>
                      <a:r>
                        <a:rPr lang="en-US" sz="1300" b="1" i="0" u="none" strike="noStrike" dirty="0">
                          <a:solidFill>
                            <a:srgbClr val="000000"/>
                          </a:solidFill>
                          <a:latin typeface="Calibri"/>
                        </a:rPr>
                        <a:t>LOG LINK CT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I</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l" fontAlgn="b"/>
                      <a:r>
                        <a:rPr lang="en-US" sz="1300" b="1" i="0" u="none" strike="noStrike" dirty="0">
                          <a:solidFill>
                            <a:srgbClr val="000000"/>
                          </a:solidFill>
                          <a:latin typeface="Calibri"/>
                        </a:rPr>
                        <a:t>log of total link count to the candidate sense page</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r>
              <a:tr h="224853">
                <a:tc>
                  <a:txBody>
                    <a:bodyPr/>
                    <a:lstStyle/>
                    <a:p>
                      <a:pPr algn="l" fontAlgn="b"/>
                      <a:r>
                        <a:rPr lang="en-US" sz="1300" b="1" i="0" u="none" strike="noStrike" dirty="0">
                          <a:solidFill>
                            <a:srgbClr val="000000"/>
                          </a:solidFill>
                          <a:latin typeface="Calibri"/>
                        </a:rPr>
                        <a:t>SENSE CT</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sz="1300" b="1" i="0" u="none" strike="noStrike">
                          <a:solidFill>
                            <a:srgbClr val="000000"/>
                          </a:solidFill>
                          <a:latin typeface="Calibri"/>
                        </a:rPr>
                        <a:t>I</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l" fontAlgn="b"/>
                      <a:r>
                        <a:rPr lang="en-US" sz="1300" b="1" i="0" u="none" strike="noStrike" dirty="0">
                          <a:solidFill>
                            <a:srgbClr val="000000"/>
                          </a:solidFill>
                          <a:latin typeface="Calibri"/>
                        </a:rPr>
                        <a:t>number of candidate senses generated</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r>
              <a:tr h="224853">
                <a:tc>
                  <a:txBody>
                    <a:bodyPr/>
                    <a:lstStyle/>
                    <a:p>
                      <a:pPr algn="l" fontAlgn="b"/>
                      <a:r>
                        <a:rPr lang="en-US" sz="1300" b="1" i="0" u="none" strike="noStrike" dirty="0">
                          <a:solidFill>
                            <a:srgbClr val="000000"/>
                          </a:solidFill>
                          <a:latin typeface="Calibri"/>
                        </a:rPr>
                        <a:t>IS BLOG</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1</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t"/>
                      <a:r>
                        <a:rPr lang="en-US" sz="1300" b="1" i="0" u="none" strike="noStrike" dirty="0">
                          <a:solidFill>
                            <a:srgbClr val="000000"/>
                          </a:solidFill>
                          <a:latin typeface="Calibri"/>
                        </a:rPr>
                        <a:t>B</a:t>
                      </a:r>
                    </a:p>
                  </a:txBody>
                  <a:tcPr marR="11242" marT="112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r>
                        <a:rPr lang="en-US" sz="1300" b="1" i="0" u="none" strike="noStrike" dirty="0">
                          <a:solidFill>
                            <a:srgbClr val="000000"/>
                          </a:solidFill>
                          <a:latin typeface="Calibri"/>
                        </a:rPr>
                        <a:t>true if source document is detected to be a blog</a:t>
                      </a:r>
                    </a:p>
                  </a:txBody>
                  <a:tcPr marR="11242" marT="112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 Representation</a:t>
            </a:r>
            <a:endParaRPr lang="en-US" b="0" dirty="0"/>
          </a:p>
        </p:txBody>
      </p:sp>
      <p:sp>
        <p:nvSpPr>
          <p:cNvPr id="3" name="Content Placeholder 2"/>
          <p:cNvSpPr>
            <a:spLocks noGrp="1"/>
          </p:cNvSpPr>
          <p:nvPr>
            <p:ph idx="1"/>
          </p:nvPr>
        </p:nvSpPr>
        <p:spPr/>
        <p:txBody>
          <a:bodyPr/>
          <a:lstStyle/>
          <a:p>
            <a:pPr marL="457200" indent="-457200"/>
            <a:r>
              <a:rPr lang="en-US" sz="2000" dirty="0" smtClean="0"/>
              <a:t>How to compare </a:t>
            </a:r>
            <a:r>
              <a:rPr lang="en-US" sz="2000" b="1" dirty="0" smtClean="0"/>
              <a:t>source document </a:t>
            </a:r>
            <a:r>
              <a:rPr lang="en-US" sz="2000" dirty="0" smtClean="0"/>
              <a:t>context and candidate </a:t>
            </a:r>
            <a:r>
              <a:rPr lang="en-US" sz="2000" b="1" dirty="0" smtClean="0"/>
              <a:t>backing text?</a:t>
            </a:r>
          </a:p>
          <a:p>
            <a:pPr marL="457200" indent="-457200"/>
            <a:r>
              <a:rPr lang="en-US" sz="2000" dirty="0" smtClean="0"/>
              <a:t>Common approach is comparing weighted term vectors</a:t>
            </a:r>
            <a:endParaRPr lang="en-US" dirty="0" smtClean="0"/>
          </a:p>
          <a:p>
            <a:pPr marL="857250" lvl="1" indent="-457200"/>
            <a:r>
              <a:rPr lang="en-US" dirty="0" smtClean="0"/>
              <a:t>Matching literal or stemmed terms is suffers both recall &amp; precision</a:t>
            </a:r>
          </a:p>
          <a:p>
            <a:pPr marL="1257300" lvl="2" indent="-457200"/>
            <a:r>
              <a:rPr lang="en-US" sz="1800" dirty="0" smtClean="0"/>
              <a:t>“North Korea”, “DPRK” (same concept)</a:t>
            </a:r>
          </a:p>
          <a:p>
            <a:pPr marL="1257300" lvl="2" indent="-457200"/>
            <a:r>
              <a:rPr lang="en-US" sz="1800" dirty="0" smtClean="0"/>
              <a:t>“Al Qaeda”, “Hamas”  (topically related concept)</a:t>
            </a:r>
          </a:p>
          <a:p>
            <a:pPr marL="457200" indent="-457200"/>
            <a:r>
              <a:rPr lang="en-US" sz="2000" dirty="0" smtClean="0"/>
              <a:t>We address these challenges by modeling context terms as Wikipedia pages (Milne and Witten, 2008)</a:t>
            </a:r>
          </a:p>
          <a:p>
            <a:pPr marL="857250" lvl="1" indent="-457200">
              <a:buFont typeface="+mj-lt"/>
              <a:buAutoNum type="arabicPeriod"/>
            </a:pPr>
            <a:r>
              <a:rPr lang="en-US" sz="2000" b="1" dirty="0" smtClean="0"/>
              <a:t>Low ambiguity context terms</a:t>
            </a:r>
            <a:r>
              <a:rPr lang="en-US" sz="2000" dirty="0" smtClean="0"/>
              <a:t> are identified and disambiguated</a:t>
            </a:r>
          </a:p>
          <a:p>
            <a:pPr marL="857250" lvl="1" indent="-457200">
              <a:buFont typeface="+mj-lt"/>
              <a:buAutoNum type="arabicPeriod"/>
            </a:pPr>
            <a:r>
              <a:rPr lang="en-US" sz="2000" dirty="0" smtClean="0"/>
              <a:t>Term </a:t>
            </a:r>
            <a:r>
              <a:rPr lang="en-US" sz="2000" b="1" dirty="0" smtClean="0"/>
              <a:t>similarity</a:t>
            </a:r>
            <a:r>
              <a:rPr lang="en-US" sz="2000" dirty="0" smtClean="0"/>
              <a:t> is determined by common </a:t>
            </a:r>
            <a:r>
              <a:rPr lang="en-US" sz="2000" b="1" dirty="0" smtClean="0"/>
              <a:t>in-bound links</a:t>
            </a:r>
          </a:p>
          <a:p>
            <a:pPr marL="457200" indent="-457200"/>
            <a:r>
              <a:rPr lang="en-US" sz="2000" dirty="0" smtClean="0"/>
              <a:t>We call this model the </a:t>
            </a:r>
            <a:r>
              <a:rPr lang="en-US" sz="2000" i="1" dirty="0" smtClean="0"/>
              <a:t>Low Ambiguity [context term] Link Similarity </a:t>
            </a:r>
            <a:r>
              <a:rPr lang="en-US" sz="2000" dirty="0" smtClean="0"/>
              <a:t>(LLS)</a:t>
            </a:r>
          </a:p>
          <a:p>
            <a:pPr marL="457200" indent="-457200"/>
            <a:r>
              <a:rPr lang="en-US" sz="2000" dirty="0" smtClean="0"/>
              <a:t>Originally used for cross-linking documents with Wikipedia articles</a:t>
            </a:r>
          </a:p>
          <a:p>
            <a:pPr marL="457200" indent="-457200"/>
            <a:r>
              <a:rPr lang="en-US" sz="2000" dirty="0" smtClean="0"/>
              <a:t>Our focus is on correctly linking specific spans of text / individual entities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LLS Context Method Example</a:t>
            </a:r>
            <a:endParaRPr lang="en-US" dirty="0"/>
          </a:p>
        </p:txBody>
      </p:sp>
      <p:sp>
        <p:nvSpPr>
          <p:cNvPr id="3" name="Content Placeholder 2"/>
          <p:cNvSpPr>
            <a:spLocks noGrp="1"/>
          </p:cNvSpPr>
          <p:nvPr>
            <p:ph idx="1"/>
          </p:nvPr>
        </p:nvSpPr>
        <p:spPr>
          <a:xfrm>
            <a:off x="4419600" y="1219200"/>
            <a:ext cx="4419600" cy="3982629"/>
          </a:xfrm>
          <a:solidFill>
            <a:schemeClr val="accent5">
              <a:lumMod val="20000"/>
              <a:lumOff val="80000"/>
            </a:schemeClr>
          </a:solidFill>
        </p:spPr>
        <p:txBody>
          <a:bodyPr wrap="square" lIns="0" rIns="91440">
            <a:spAutoFit/>
          </a:bodyPr>
          <a:lstStyle/>
          <a:p>
            <a:pPr>
              <a:buNone/>
            </a:pPr>
            <a:r>
              <a:rPr lang="en-US" sz="1600" dirty="0" smtClean="0"/>
              <a:t>       </a:t>
            </a:r>
            <a:r>
              <a:rPr lang="en-US" sz="1600" dirty="0" err="1" smtClean="0"/>
              <a:t>docid</a:t>
            </a:r>
            <a:r>
              <a:rPr lang="en-US" sz="1600" dirty="0" smtClean="0"/>
              <a:t> = eng-WL-11-174596-12951106</a:t>
            </a:r>
          </a:p>
          <a:p>
            <a:pPr algn="just">
              <a:buNone/>
            </a:pPr>
            <a:r>
              <a:rPr lang="en-US" sz="1600" dirty="0" smtClean="0"/>
              <a:t>       Intergovernmental Panel on Climate Change (IPCC) made the claim which it said was based on detailed research into the impact of global warming...Dr </a:t>
            </a:r>
            <a:r>
              <a:rPr lang="en-US" sz="1600" dirty="0" err="1" smtClean="0"/>
              <a:t>Syed</a:t>
            </a:r>
            <a:r>
              <a:rPr lang="en-US" sz="1600" dirty="0" smtClean="0"/>
              <a:t> </a:t>
            </a:r>
            <a:r>
              <a:rPr lang="en-US" sz="1600" dirty="0" err="1" smtClean="0"/>
              <a:t>Hasnain</a:t>
            </a:r>
            <a:r>
              <a:rPr lang="en-US" sz="1600" dirty="0" smtClean="0"/>
              <a:t>, an Indian scientist then based at Jawaharlal Nehru University in Delhi, said that the claim was "speculation" and was not supported by any formal research... Despite this it rapidly became a key source for the IPCC when Prof </a:t>
            </a:r>
            <a:r>
              <a:rPr lang="en-US" sz="1600" dirty="0" err="1" smtClean="0"/>
              <a:t>Lal</a:t>
            </a:r>
            <a:r>
              <a:rPr lang="en-US" sz="1600" dirty="0" smtClean="0"/>
              <a:t> and his colleagues came to write the section on the Himalayas…When finally published, the IPCC report did give its source as the WWF study but went further, suggesting the likelihood of the glaciers melting was "very high".</a:t>
            </a:r>
          </a:p>
          <a:p>
            <a:pPr>
              <a:buNone/>
            </a:pPr>
            <a:endParaRPr lang="en-US" sz="800" dirty="0" smtClean="0"/>
          </a:p>
        </p:txBody>
      </p:sp>
      <p:sp>
        <p:nvSpPr>
          <p:cNvPr id="5" name="Rectangle 4"/>
          <p:cNvSpPr/>
          <p:nvPr/>
        </p:nvSpPr>
        <p:spPr>
          <a:xfrm>
            <a:off x="6019800" y="4191000"/>
            <a:ext cx="609600" cy="304800"/>
          </a:xfrm>
          <a:prstGeom prst="rect">
            <a:avLst/>
          </a:prstGeom>
          <a:solidFill>
            <a:schemeClr val="lt1">
              <a:alpha val="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dirty="0" err="1" smtClean="0">
              <a:noFill/>
              <a:latin typeface="Arial" pitchFamily="34" charset="0"/>
              <a:cs typeface="Arial" pitchFamily="34" charset="0"/>
            </a:endParaRPr>
          </a:p>
        </p:txBody>
      </p:sp>
      <p:sp>
        <p:nvSpPr>
          <p:cNvPr id="9" name="TextBox 8"/>
          <p:cNvSpPr txBox="1"/>
          <p:nvPr/>
        </p:nvSpPr>
        <p:spPr>
          <a:xfrm>
            <a:off x="2286000" y="2514600"/>
            <a:ext cx="2057400"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World Wrestling Entertainment</a:t>
            </a:r>
            <a:endParaRPr lang="en-US" dirty="0">
              <a:latin typeface="Calibri" pitchFamily="34" charset="0"/>
            </a:endParaRPr>
          </a:p>
        </p:txBody>
      </p:sp>
      <p:sp>
        <p:nvSpPr>
          <p:cNvPr id="10" name="TextBox 9"/>
          <p:cNvSpPr txBox="1"/>
          <p:nvPr/>
        </p:nvSpPr>
        <p:spPr>
          <a:xfrm>
            <a:off x="2514600" y="4724400"/>
            <a:ext cx="1676400"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World Wide Fund for Nature</a:t>
            </a:r>
            <a:endParaRPr lang="en-US" dirty="0">
              <a:latin typeface="Calibri" pitchFamily="34" charset="0"/>
            </a:endParaRPr>
          </a:p>
        </p:txBody>
      </p:sp>
      <p:cxnSp>
        <p:nvCxnSpPr>
          <p:cNvPr id="30" name="Straight Arrow Connector 29"/>
          <p:cNvCxnSpPr>
            <a:stCxn id="5" idx="1"/>
            <a:endCxn id="9" idx="3"/>
          </p:cNvCxnSpPr>
          <p:nvPr/>
        </p:nvCxnSpPr>
        <p:spPr>
          <a:xfrm rot="10800000">
            <a:off x="4343400" y="2837766"/>
            <a:ext cx="1676400" cy="15056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1"/>
            <a:endCxn id="10" idx="3"/>
          </p:cNvCxnSpPr>
          <p:nvPr/>
        </p:nvCxnSpPr>
        <p:spPr>
          <a:xfrm rot="10800000" flipV="1">
            <a:off x="4191000" y="4343400"/>
            <a:ext cx="1828800" cy="7041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724400" y="1600200"/>
            <a:ext cx="4038600" cy="228600"/>
          </a:xfrm>
          <a:prstGeom prst="rect">
            <a:avLst/>
          </a:prstGeom>
          <a:noFill/>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51" name="Rectangle 50"/>
          <p:cNvSpPr/>
          <p:nvPr/>
        </p:nvSpPr>
        <p:spPr>
          <a:xfrm>
            <a:off x="7239000" y="3733800"/>
            <a:ext cx="914400" cy="304800"/>
          </a:xfrm>
          <a:prstGeom prst="rect">
            <a:avLst/>
          </a:prstGeom>
          <a:noFill/>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52" name="Rectangle 51"/>
          <p:cNvSpPr/>
          <p:nvPr/>
        </p:nvSpPr>
        <p:spPr>
          <a:xfrm>
            <a:off x="6096000" y="2514600"/>
            <a:ext cx="2438400" cy="304800"/>
          </a:xfrm>
          <a:prstGeom prst="rect">
            <a:avLst/>
          </a:prstGeom>
          <a:noFill/>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62" name="Rectangle 61"/>
          <p:cNvSpPr/>
          <p:nvPr/>
        </p:nvSpPr>
        <p:spPr>
          <a:xfrm>
            <a:off x="1447800" y="1981200"/>
            <a:ext cx="685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0.11</a:t>
            </a:r>
          </a:p>
        </p:txBody>
      </p:sp>
      <p:sp>
        <p:nvSpPr>
          <p:cNvPr id="66" name="Rectangle 65"/>
          <p:cNvSpPr/>
          <p:nvPr/>
        </p:nvSpPr>
        <p:spPr>
          <a:xfrm>
            <a:off x="1447800" y="3352800"/>
            <a:ext cx="685800" cy="4572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0.04</a:t>
            </a:r>
          </a:p>
        </p:txBody>
      </p:sp>
      <p:sp>
        <p:nvSpPr>
          <p:cNvPr id="67" name="Rectangle 66"/>
          <p:cNvSpPr/>
          <p:nvPr/>
        </p:nvSpPr>
        <p:spPr>
          <a:xfrm>
            <a:off x="1447800" y="2438400"/>
            <a:ext cx="685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0.00</a:t>
            </a:r>
          </a:p>
        </p:txBody>
      </p:sp>
      <p:sp>
        <p:nvSpPr>
          <p:cNvPr id="68" name="Rectangle 67"/>
          <p:cNvSpPr/>
          <p:nvPr/>
        </p:nvSpPr>
        <p:spPr>
          <a:xfrm>
            <a:off x="1447800" y="2895600"/>
            <a:ext cx="685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0.00</a:t>
            </a:r>
          </a:p>
        </p:txBody>
      </p:sp>
      <p:sp>
        <p:nvSpPr>
          <p:cNvPr id="69" name="Rectangle 68"/>
          <p:cNvSpPr/>
          <p:nvPr/>
        </p:nvSpPr>
        <p:spPr>
          <a:xfrm>
            <a:off x="1447800" y="4114800"/>
            <a:ext cx="685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0.51</a:t>
            </a:r>
          </a:p>
        </p:txBody>
      </p:sp>
      <p:sp>
        <p:nvSpPr>
          <p:cNvPr id="70" name="Rectangle 69"/>
          <p:cNvSpPr/>
          <p:nvPr/>
        </p:nvSpPr>
        <p:spPr>
          <a:xfrm>
            <a:off x="1447800" y="5486400"/>
            <a:ext cx="685800" cy="4572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0.31</a:t>
            </a:r>
          </a:p>
        </p:txBody>
      </p:sp>
      <p:sp>
        <p:nvSpPr>
          <p:cNvPr id="71" name="Rectangle 70"/>
          <p:cNvSpPr/>
          <p:nvPr/>
        </p:nvSpPr>
        <p:spPr>
          <a:xfrm>
            <a:off x="1447800" y="4572000"/>
            <a:ext cx="685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0.00</a:t>
            </a:r>
          </a:p>
        </p:txBody>
      </p:sp>
      <p:sp>
        <p:nvSpPr>
          <p:cNvPr id="72" name="Rectangle 71"/>
          <p:cNvSpPr/>
          <p:nvPr/>
        </p:nvSpPr>
        <p:spPr>
          <a:xfrm>
            <a:off x="1447800" y="5029200"/>
            <a:ext cx="685800" cy="4572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0.41</a:t>
            </a:r>
          </a:p>
        </p:txBody>
      </p:sp>
      <p:sp>
        <p:nvSpPr>
          <p:cNvPr id="74" name="Rectangle 73"/>
          <p:cNvSpPr/>
          <p:nvPr/>
        </p:nvSpPr>
        <p:spPr>
          <a:xfrm>
            <a:off x="4876800" y="1143000"/>
            <a:ext cx="4419600" cy="533400"/>
          </a:xfrm>
          <a:prstGeom prst="rect">
            <a:avLst/>
          </a:prstGeom>
          <a:no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77" name="Rectangle 76"/>
          <p:cNvSpPr/>
          <p:nvPr/>
        </p:nvSpPr>
        <p:spPr>
          <a:xfrm>
            <a:off x="6172200" y="2133600"/>
            <a:ext cx="2971800" cy="533400"/>
          </a:xfrm>
          <a:prstGeom prst="rect">
            <a:avLst/>
          </a:prstGeom>
          <a:no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79" name="Rectangle 78"/>
          <p:cNvSpPr/>
          <p:nvPr/>
        </p:nvSpPr>
        <p:spPr>
          <a:xfrm>
            <a:off x="7315200" y="3352800"/>
            <a:ext cx="1524000" cy="533400"/>
          </a:xfrm>
          <a:prstGeom prst="rect">
            <a:avLst/>
          </a:prstGeom>
          <a:no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81" name="7-Point Star 80"/>
          <p:cNvSpPr/>
          <p:nvPr/>
        </p:nvSpPr>
        <p:spPr>
          <a:xfrm>
            <a:off x="1219200" y="5257800"/>
            <a:ext cx="1143000" cy="914400"/>
          </a:xfrm>
          <a:prstGeom prst="star7">
            <a:avLst/>
          </a:prstGeom>
          <a:solidFill>
            <a:schemeClr val="bg1">
              <a:alpha val="0"/>
            </a:schemeClr>
          </a:solidFill>
          <a:ln w="254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smtClean="0">
              <a:solidFill>
                <a:schemeClr val="tx1"/>
              </a:solidFill>
              <a:latin typeface="Arial" pitchFamily="34" charset="0"/>
              <a:cs typeface="Arial" pitchFamily="34" charset="0"/>
            </a:endParaRPr>
          </a:p>
        </p:txBody>
      </p:sp>
      <p:sp>
        <p:nvSpPr>
          <p:cNvPr id="24" name="Rectangle 23"/>
          <p:cNvSpPr/>
          <p:nvPr/>
        </p:nvSpPr>
        <p:spPr>
          <a:xfrm>
            <a:off x="2895600" y="3276600"/>
            <a:ext cx="685800" cy="457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0.73</a:t>
            </a:r>
          </a:p>
        </p:txBody>
      </p:sp>
      <p:sp>
        <p:nvSpPr>
          <p:cNvPr id="25" name="Rectangle 24"/>
          <p:cNvSpPr/>
          <p:nvPr/>
        </p:nvSpPr>
        <p:spPr>
          <a:xfrm>
            <a:off x="2971800" y="5486400"/>
            <a:ext cx="685800" cy="457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chemeClr val="tx1"/>
                </a:solidFill>
                <a:latin typeface="Arial" pitchFamily="34" charset="0"/>
                <a:cs typeface="Arial" pitchFamily="34" charset="0"/>
              </a:rPr>
              <a:t>0.25</a:t>
            </a:r>
          </a:p>
        </p:txBody>
      </p:sp>
      <p:sp>
        <p:nvSpPr>
          <p:cNvPr id="26" name="TextBox 25"/>
          <p:cNvSpPr txBox="1"/>
          <p:nvPr/>
        </p:nvSpPr>
        <p:spPr>
          <a:xfrm>
            <a:off x="4953000" y="1219200"/>
            <a:ext cx="4343400" cy="38099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Intergovernmental Panel on Climate Change</a:t>
            </a:r>
            <a:endParaRPr lang="en-US" dirty="0">
              <a:latin typeface="Calibri" pitchFamily="34" charset="0"/>
            </a:endParaRPr>
          </a:p>
        </p:txBody>
      </p:sp>
      <p:sp>
        <p:nvSpPr>
          <p:cNvPr id="27" name="TextBox 26"/>
          <p:cNvSpPr txBox="1"/>
          <p:nvPr/>
        </p:nvSpPr>
        <p:spPr>
          <a:xfrm>
            <a:off x="6248400" y="2209800"/>
            <a:ext cx="2895600" cy="3810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Jawaharlal Nehru University</a:t>
            </a:r>
            <a:endParaRPr lang="en-US" dirty="0">
              <a:latin typeface="Calibri" pitchFamily="34" charset="0"/>
            </a:endParaRPr>
          </a:p>
        </p:txBody>
      </p:sp>
      <p:sp>
        <p:nvSpPr>
          <p:cNvPr id="28" name="TextBox 27"/>
          <p:cNvSpPr txBox="1"/>
          <p:nvPr/>
        </p:nvSpPr>
        <p:spPr>
          <a:xfrm>
            <a:off x="7391400" y="3429000"/>
            <a:ext cx="13716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Calibri" pitchFamily="34" charset="0"/>
              </a:rPr>
              <a:t>Himalayas</a:t>
            </a:r>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right)">
                                      <p:cBhvr>
                                        <p:cTn id="7" dur="500"/>
                                        <p:tgtEl>
                                          <p:spTgt spid="3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2"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ipe(right)">
                                      <p:cBhvr>
                                        <p:cTn id="13" dur="500"/>
                                        <p:tgtEl>
                                          <p:spTgt spid="35"/>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linds(horizontal)">
                                      <p:cBhvr>
                                        <p:cTn id="27" dur="500"/>
                                        <p:tgtEl>
                                          <p:spTgt spid="49"/>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blinds(horizontal)">
                                      <p:cBhvr>
                                        <p:cTn id="30" dur="500"/>
                                        <p:tgtEl>
                                          <p:spTgt spid="52"/>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blinds(horizontal)">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par>
                                <p:cTn id="38" presetID="1" presetClass="entr" presetSubtype="0" fill="hold" grpId="1" nodeType="with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blinds(horizontal)">
                                      <p:cBhvr>
                                        <p:cTn id="46" dur="500"/>
                                        <p:tgtEl>
                                          <p:spTgt spid="74"/>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blinds(horizontal)">
                                      <p:cBhvr>
                                        <p:cTn id="55" dur="500"/>
                                        <p:tgtEl>
                                          <p:spTgt spid="77"/>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6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79"/>
                                        </p:tgtEl>
                                        <p:attrNameLst>
                                          <p:attrName>style.visibility</p:attrName>
                                        </p:attrNameLst>
                                      </p:cBhvr>
                                      <p:to>
                                        <p:strVal val="visible"/>
                                      </p:to>
                                    </p:set>
                                    <p:animEffect transition="in" filter="blinds(horizontal)">
                                      <p:cBhvr>
                                        <p:cTn id="64" dur="500"/>
                                        <p:tgtEl>
                                          <p:spTgt spid="79"/>
                                        </p:tgtEl>
                                      </p:cBhvr>
                                    </p:animEffect>
                                  </p:childTnLst>
                                </p:cTn>
                              </p:par>
                              <p:par>
                                <p:cTn id="65" presetID="1" presetClass="entr" presetSubtype="0" fill="hold" grpId="0" nodeType="withEffect">
                                  <p:stCondLst>
                                    <p:cond delay="0"/>
                                  </p:stCondLst>
                                  <p:childTnLst>
                                    <p:set>
                                      <p:cBhvr>
                                        <p:cTn id="66" dur="1" fill="hold">
                                          <p:stCondLst>
                                            <p:cond delay="0"/>
                                          </p:stCondLst>
                                        </p:cTn>
                                        <p:tgtEl>
                                          <p:spTgt spid="6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0"/>
                                        </p:tgtEl>
                                        <p:attrNameLst>
                                          <p:attrName>style.visibility</p:attrName>
                                        </p:attrNameLst>
                                      </p:cBhvr>
                                      <p:to>
                                        <p:strVal val="visible"/>
                                      </p:to>
                                    </p:set>
                                  </p:childTnLst>
                                </p:cTn>
                              </p:par>
                              <p:par>
                                <p:cTn id="75" presetID="1" presetClass="entr" presetSubtype="0" fill="hold" grpId="0" nodeType="withEffect">
                                  <p:stCondLst>
                                    <p:cond delay="1000"/>
                                  </p:stCondLst>
                                  <p:childTnLst>
                                    <p:set>
                                      <p:cBhvr>
                                        <p:cTn id="76" dur="1" fill="hold">
                                          <p:stCondLst>
                                            <p:cond delay="0"/>
                                          </p:stCondLst>
                                        </p:cTn>
                                        <p:tgtEl>
                                          <p:spTgt spid="8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49" grpId="0" animBg="1"/>
      <p:bldP spid="51" grpId="0" animBg="1"/>
      <p:bldP spid="52" grpId="0" animBg="1"/>
      <p:bldP spid="62" grpId="0" animBg="1"/>
      <p:bldP spid="66" grpId="0" animBg="1"/>
      <p:bldP spid="67" grpId="0" animBg="1"/>
      <p:bldP spid="68" grpId="0" animBg="1"/>
      <p:bldP spid="69" grpId="0" animBg="1"/>
      <p:bldP spid="70" grpId="0" animBg="1"/>
      <p:bldP spid="71" grpId="0" animBg="1"/>
      <p:bldP spid="72" grpId="0" animBg="1"/>
      <p:bldP spid="74" grpId="0" animBg="1"/>
      <p:bldP spid="77" grpId="0" animBg="1"/>
      <p:bldP spid="79" grpId="0" animBg="1"/>
      <p:bldP spid="81" grpId="0" animBg="1"/>
      <p:bldP spid="24" grpId="0" animBg="1"/>
      <p:bldP spid="24" grpId="1" animBg="1"/>
      <p:bldP spid="25" grpId="0" animBg="1"/>
      <p:bldP spid="25" grpId="1" animBg="1"/>
      <p:bldP spid="26" grpId="1" animBg="1"/>
      <p:bldP spid="27" grpId="1" animBg="1"/>
      <p:bldP spid="28" grpId="1" animBg="1"/>
    </p:bldLst>
  </p:timing>
</p:sld>
</file>

<file path=ppt/theme/theme1.xml><?xml version="1.0" encoding="utf-8"?>
<a:theme xmlns:a="http://schemas.openxmlformats.org/drawingml/2006/main" name="3_afrlWhit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afrlWhite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6350">
          <a:solidFill>
            <a:schemeClr val="tx1"/>
          </a:solidFill>
        </a:ln>
      </a:spPr>
      <a:bodyPr rtlCol="0" anchor="ctr"/>
      <a:lstStyle>
        <a:defPPr algn="ctr">
          <a:defRPr sz="14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rookieTemplate</Template>
  <TotalTime>15854</TotalTime>
  <Words>2503</Words>
  <Application>Microsoft Office PowerPoint</Application>
  <PresentationFormat>On-screen Show (4:3)</PresentationFormat>
  <Paragraphs>532</Paragraphs>
  <Slides>22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Myriad Pro</vt:lpstr>
      <vt:lpstr>Calibri</vt:lpstr>
      <vt:lpstr>Wingdings</vt:lpstr>
      <vt:lpstr>Corbel</vt:lpstr>
      <vt:lpstr>Verdana</vt:lpstr>
      <vt:lpstr>3_afrlWhiteTemplate</vt:lpstr>
      <vt:lpstr>Default Design</vt:lpstr>
      <vt:lpstr>Slide 1</vt:lpstr>
      <vt:lpstr>Outline</vt:lpstr>
      <vt:lpstr>Entity Linking Task Definition</vt:lpstr>
      <vt:lpstr>Entity Linking Approach and Challenges</vt:lpstr>
      <vt:lpstr>Candidate Generation (Re)sources</vt:lpstr>
      <vt:lpstr>Candidate Generation</vt:lpstr>
      <vt:lpstr>Entity Link Candidate Features</vt:lpstr>
      <vt:lpstr>Contextual Representation</vt:lpstr>
      <vt:lpstr>LLS Context Method Example</vt:lpstr>
      <vt:lpstr>Context Term Selection</vt:lpstr>
      <vt:lpstr>Alias and Fact Context</vt:lpstr>
      <vt:lpstr>Semantic Features</vt:lpstr>
      <vt:lpstr>Candidate Ranking and NIL Detection</vt:lpstr>
      <vt:lpstr>Evaluation Results</vt:lpstr>
      <vt:lpstr>Contextual Feature Contribution</vt:lpstr>
      <vt:lpstr>Candidate Generator Ablation</vt:lpstr>
      <vt:lpstr>Slot Filling Task and Approach</vt:lpstr>
      <vt:lpstr>Linking Application to Slot Filling</vt:lpstr>
      <vt:lpstr>Results/Comments</vt:lpstr>
      <vt:lpstr>Surprise Slot Filling</vt:lpstr>
      <vt:lpstr>Results/Comments</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Open-Domain, Customizable Information Extraction  (or: How I learned to stop worrying and trust  natural language processing tools again)</dc:title>
  <dc:creator> </dc:creator>
  <cp:lastModifiedBy>Languge Computer Corp.</cp:lastModifiedBy>
  <cp:revision>1244</cp:revision>
  <dcterms:created xsi:type="dcterms:W3CDTF">2008-09-02T00:24:22Z</dcterms:created>
  <dcterms:modified xsi:type="dcterms:W3CDTF">2010-11-16T21:09:01Z</dcterms:modified>
</cp:coreProperties>
</file>