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629" r:id="rId3"/>
    <p:sldId id="705" r:id="rId4"/>
    <p:sldId id="711" r:id="rId5"/>
    <p:sldId id="715" r:id="rId6"/>
    <p:sldId id="731" r:id="rId7"/>
    <p:sldId id="696" r:id="rId8"/>
    <p:sldId id="734" r:id="rId9"/>
    <p:sldId id="742" r:id="rId10"/>
    <p:sldId id="743" r:id="rId11"/>
    <p:sldId id="663" r:id="rId12"/>
    <p:sldId id="717" r:id="rId13"/>
    <p:sldId id="744" r:id="rId14"/>
    <p:sldId id="666" r:id="rId15"/>
    <p:sldId id="668" r:id="rId16"/>
    <p:sldId id="669" r:id="rId17"/>
    <p:sldId id="764" r:id="rId18"/>
    <p:sldId id="765" r:id="rId19"/>
    <p:sldId id="766" r:id="rId20"/>
    <p:sldId id="770" r:id="rId21"/>
    <p:sldId id="661" r:id="rId22"/>
    <p:sldId id="654" r:id="rId23"/>
    <p:sldId id="662" r:id="rId24"/>
  </p:sldIdLst>
  <p:sldSz cx="9144000" cy="6858000" type="screen4x3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0000CC"/>
    <a:srgbClr val="CC0000"/>
    <a:srgbClr val="000066"/>
    <a:srgbClr val="3333FF"/>
    <a:srgbClr val="3366FF"/>
    <a:srgbClr val="777777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2" autoAdjust="0"/>
    <p:restoredTop sz="86609" autoAdjust="0"/>
  </p:normalViewPr>
  <p:slideViewPr>
    <p:cSldViewPr>
      <p:cViewPr>
        <p:scale>
          <a:sx n="60" d="100"/>
          <a:sy n="60" d="100"/>
        </p:scale>
        <p:origin x="-77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20" y="-90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723" cy="51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t" anchorCtr="0" compatLnSpc="1">
            <a:prstTxWarp prst="textNoShape">
              <a:avLst/>
            </a:prstTxWarp>
          </a:bodyPr>
          <a:lstStyle>
            <a:lvl1pPr algn="l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578" y="0"/>
            <a:ext cx="3075722" cy="51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t" anchorCtr="0" compatLnSpc="1">
            <a:prstTxWarp prst="textNoShape">
              <a:avLst/>
            </a:prstTxWarp>
          </a:bodyPr>
          <a:lstStyle>
            <a:lvl1pPr algn="r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14"/>
            <a:ext cx="3075723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b" anchorCtr="0" compatLnSpc="1">
            <a:prstTxWarp prst="textNoShape">
              <a:avLst/>
            </a:prstTxWarp>
          </a:bodyPr>
          <a:lstStyle>
            <a:lvl1pPr algn="l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b" anchorCtr="0" compatLnSpc="1">
            <a:prstTxWarp prst="textNoShape">
              <a:avLst/>
            </a:prstTxWarp>
          </a:bodyPr>
          <a:lstStyle>
            <a:lvl1pPr algn="r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fld id="{9B4AAA3B-AC81-4D07-B657-2C7D497D0C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723" cy="51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t" anchorCtr="0" compatLnSpc="1">
            <a:prstTxWarp prst="textNoShape">
              <a:avLst/>
            </a:prstTxWarp>
          </a:bodyPr>
          <a:lstStyle>
            <a:lvl1pPr algn="l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578" y="0"/>
            <a:ext cx="3075722" cy="51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t" anchorCtr="0" compatLnSpc="1">
            <a:prstTxWarp prst="textNoShape">
              <a:avLst/>
            </a:prstTxWarp>
          </a:bodyPr>
          <a:lstStyle>
            <a:lvl1pPr algn="r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254" y="4860822"/>
            <a:ext cx="5206794" cy="460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14"/>
            <a:ext cx="3075723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b" anchorCtr="0" compatLnSpc="1">
            <a:prstTxWarp prst="textNoShape">
              <a:avLst/>
            </a:prstTxWarp>
          </a:bodyPr>
          <a:lstStyle>
            <a:lvl1pPr algn="l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336" tIns="49668" rIns="99336" bIns="49668" numCol="1" anchor="b" anchorCtr="0" compatLnSpc="1">
            <a:prstTxWarp prst="textNoShape">
              <a:avLst/>
            </a:prstTxWarp>
          </a:bodyPr>
          <a:lstStyle>
            <a:lvl1pPr algn="r" defTabSz="993813" eaLnBrk="0" latinLnBrk="0" hangingPunct="0">
              <a:defRPr kumimoji="0" sz="1300">
                <a:ea typeface="굴림" charset="-127"/>
              </a:defRPr>
            </a:lvl1pPr>
          </a:lstStyle>
          <a:p>
            <a:pPr>
              <a:defRPr/>
            </a:pPr>
            <a:fld id="{AFC29B46-D4AF-44EF-889B-39CDCF4196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A2373-9083-4F9E-A74F-E2029EBD1A40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ko-KR" altLang="en-US" dirty="0" smtClean="0"/>
          </a:p>
        </p:txBody>
      </p:sp>
      <p:sp>
        <p:nvSpPr>
          <p:cNvPr id="90115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A4A94-2944-457E-B313-93AAB70898D0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2163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780F4-9A64-471D-93A2-544672853C1A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9421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FB201-E1D0-4862-9F8A-2C875B621923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ko-KR" altLang="en-US" dirty="0" smtClean="0"/>
          </a:p>
        </p:txBody>
      </p:sp>
      <p:sp>
        <p:nvSpPr>
          <p:cNvPr id="96259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E8CDB-2BDD-4C32-817E-F7FCF3FFB8C3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6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At least improved.</a:t>
            </a:r>
          </a:p>
          <a:p>
            <a:r>
              <a:rPr lang="en-US" altLang="ko-KR" dirty="0" smtClean="0">
                <a:ea typeface="굴림" charset="-127"/>
              </a:rPr>
              <a:t>However, the improvement is not uniform across queries and does not result in any significant improvement. </a:t>
            </a:r>
          </a:p>
          <a:p>
            <a:r>
              <a:rPr lang="en-US" altLang="ko-KR" dirty="0" smtClean="0">
                <a:ea typeface="굴림" charset="-127"/>
              </a:rPr>
              <a:t>Further, for very few queries, the performance degrades when Named Entities are weighted higher.</a:t>
            </a:r>
            <a:endParaRPr lang="ko-KR" altLang="en-US" dirty="0" smtClean="0"/>
          </a:p>
        </p:txBody>
      </p:sp>
      <p:sp>
        <p:nvSpPr>
          <p:cNvPr id="98307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D25A4EC9-DF7C-47F2-A2FB-1A7ED99172BF}" type="slidenum">
              <a:rPr kumimoji="0" lang="en-US" altLang="ko-KR" sz="1300"/>
              <a:pPr algn="r" defTabSz="993813" eaLnBrk="0" latinLnBrk="0" hangingPunct="0"/>
              <a:t>14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00355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8B8FDCF3-BCC5-4249-B9A2-83C9192FB6E8}" type="slidenum">
              <a:rPr kumimoji="0" lang="en-US" altLang="ko-KR" sz="1300"/>
              <a:pPr algn="r" defTabSz="993813" eaLnBrk="0" latinLnBrk="0" hangingPunct="0"/>
              <a:t>15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03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CBFC604D-24F6-4FBE-B035-EED1A91068AD}" type="slidenum">
              <a:rPr kumimoji="0" lang="en-US" altLang="ko-KR" sz="1300"/>
              <a:pPr algn="r" defTabSz="993813" eaLnBrk="0" latinLnBrk="0" hangingPunct="0"/>
              <a:t>16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0930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380931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841173C3-07E7-4851-A88C-807B7FED0ECA}" type="slidenum">
              <a:rPr kumimoji="0" lang="en-US" altLang="ko-KR" sz="1300"/>
              <a:pPr algn="r" defTabSz="993813" eaLnBrk="0" latinLnBrk="0" hangingPunct="0"/>
              <a:t>17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2978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382979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4C525036-FA4E-43F5-8AD3-2B19996473AD}" type="slidenum">
              <a:rPr kumimoji="0" lang="en-US" altLang="ko-KR" sz="1300"/>
              <a:pPr algn="r" defTabSz="993813" eaLnBrk="0" latinLnBrk="0" hangingPunct="0"/>
              <a:t>18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5026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38502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C3745-9CF9-4EE6-801E-EFC944B6E75C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9459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EDEE6-695E-4986-B3A5-EF46580012F4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00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470020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0B6F149C-5900-4E65-81B8-66E4FDB76A13}" type="slidenum">
              <a:rPr kumimoji="0" lang="en-US" altLang="ko-KR" sz="1300"/>
              <a:pPr algn="r" defTabSz="993813" eaLnBrk="0" latinLnBrk="0" hangingPunct="0"/>
              <a:t>20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7074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387075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F55C4-7E30-455D-8CEB-AA552FBD6E90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22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89123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8A301-BC3A-45D3-ACB0-99B1FA427CDC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6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1170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9117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48DC9-B063-4DBA-98FD-051AA0483EE9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ko-KR" altLang="en-US" dirty="0" smtClean="0"/>
          </a:p>
        </p:txBody>
      </p:sp>
      <p:sp>
        <p:nvSpPr>
          <p:cNvPr id="2150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FD627A-A264-4259-A882-1BC285CDD7B2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ko-KR" altLang="en-US" dirty="0" smtClean="0"/>
          </a:p>
        </p:txBody>
      </p:sp>
      <p:sp>
        <p:nvSpPr>
          <p:cNvPr id="23555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7F65-5723-43EB-98C0-4002608DD7EB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5603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D3951-7A03-494A-A9A8-E52F6A201A3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765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411D7-6A1E-4C3C-BA68-665D73CBCF8A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9699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1EE11F94-F099-4FDE-870A-D3D65FED42C9}" type="slidenum">
              <a:rPr kumimoji="0" lang="en-US" altLang="ko-KR" sz="1300"/>
              <a:pPr algn="r" defTabSz="993813" eaLnBrk="0" latinLnBrk="0" hangingPunct="0"/>
              <a:t>7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8514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448515" name="슬라이드 번호 개체 틀 3"/>
          <p:cNvSpPr txBox="1">
            <a:spLocks noGrp="1"/>
          </p:cNvSpPr>
          <p:nvPr/>
        </p:nvSpPr>
        <p:spPr bwMode="auto">
          <a:xfrm>
            <a:off x="4023578" y="9723414"/>
            <a:ext cx="3075722" cy="51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36" tIns="49668" rIns="99336" bIns="49668" anchor="b"/>
          <a:lstStyle/>
          <a:p>
            <a:pPr algn="r" defTabSz="993813" eaLnBrk="0" latinLnBrk="0" hangingPunct="0"/>
            <a:fld id="{DF7B5991-40C8-4A1B-9A65-21B6FE03FF18}" type="slidenum">
              <a:rPr kumimoji="0" lang="en-US" altLang="ko-KR" sz="1300"/>
              <a:pPr algn="r" defTabSz="993813" eaLnBrk="0" latinLnBrk="0" hangingPunct="0"/>
              <a:t>8</a:t>
            </a:fld>
            <a:endParaRPr kumimoji="0" lang="en-US" altLang="ko-KR" sz="13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ko-KR" altLang="en-US" dirty="0" smtClean="0"/>
          </a:p>
        </p:txBody>
      </p:sp>
      <p:sp>
        <p:nvSpPr>
          <p:cNvPr id="8806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CA2DF-2F41-46A8-80E7-391329098038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s.uiuc.edu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s.uiuc.edu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IUC Computer Science Department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 l="92490" t="17165" r="2859" b="-1492"/>
          <a:stretch>
            <a:fillRect/>
          </a:stretch>
        </p:blipFill>
        <p:spPr bwMode="auto">
          <a:xfrm>
            <a:off x="76200" y="64770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dais_mott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502400"/>
            <a:ext cx="1752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timan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6461125"/>
            <a:ext cx="60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E96D3-E9A7-453A-9F83-E38603FC39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1523-88C2-483A-AC9C-929AED078B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286000" cy="5791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6705600" cy="5791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1DC6-134C-4C75-A42C-AC84BD064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UIUC Computer Science Department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 l="92490" t="17165" r="2859" b="-1492"/>
          <a:stretch>
            <a:fillRect/>
          </a:stretch>
        </p:blipFill>
        <p:spPr bwMode="auto">
          <a:xfrm>
            <a:off x="76200" y="64770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dais_mott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502400"/>
            <a:ext cx="1752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timan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6461125"/>
            <a:ext cx="60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52900" cy="4495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152900" cy="4495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4835-BD9C-40F3-825E-EBAB3466DF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FF37-4DF5-4EA3-B461-B974A37C5B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3BC3-0CD5-40FA-862F-BF1B8905A6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B16C-3B16-43AD-B05E-8DF72334F8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9D93D-15BF-42F5-AD36-30E4662EF1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9608-2A85-4744-A23F-2C12B076BE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9CF47-7C49-4777-A1F9-21A78BBBEE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C2F75-E8B2-418F-9216-FFB4DAA9F5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9A5FF-DED2-4641-983F-3D40B4C4B1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cs.uiuc.ed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latinLnBrk="0" hangingPunct="0">
              <a:defRPr kumimoji="0"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latinLnBrk="0" hangingPunct="0">
              <a:defRPr kumimoji="0" sz="1400"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400">
                <a:ea typeface="굴림" charset="-127"/>
              </a:defRPr>
            </a:lvl1pPr>
          </a:lstStyle>
          <a:p>
            <a:pPr>
              <a:defRPr/>
            </a:pPr>
            <a:fld id="{CC473645-BF13-4AA2-9FC6-13D19706F1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9" descr="UIUC Computer Science Department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/>
          <a:srcRect l="92490" t="17165" r="2859" b="-1492"/>
          <a:stretch>
            <a:fillRect/>
          </a:stretch>
        </p:blipFill>
        <p:spPr bwMode="auto">
          <a:xfrm>
            <a:off x="76200" y="64770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1" descr="dais_mott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04800" y="6502400"/>
            <a:ext cx="1752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timan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2133600" y="6461125"/>
            <a:ext cx="60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5000"/>
        </a:spcBef>
        <a:spcAft>
          <a:spcPct val="0"/>
        </a:spcAft>
        <a:buSzPct val="16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5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F243E-2CF8-428C-9476-A52E47B5914E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8915400" cy="10668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Opinion Summarization Using Entity Features and Probabilistic</a:t>
            </a:r>
            <a:br>
              <a:rPr lang="en-US" altLang="ko-KR" smtClean="0">
                <a:ea typeface="굴림" charset="-127"/>
              </a:rPr>
            </a:br>
            <a:r>
              <a:rPr lang="en-US" altLang="ko-KR" smtClean="0">
                <a:ea typeface="굴림" charset="-127"/>
              </a:rPr>
              <a:t>Sentence Coherence Optimization</a:t>
            </a:r>
            <a:br>
              <a:rPr lang="en-US" altLang="ko-KR" smtClean="0">
                <a:ea typeface="굴림" charset="-127"/>
              </a:rPr>
            </a:br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r>
              <a:rPr lang="en-US" altLang="ko-KR" sz="2000" smtClean="0">
                <a:ea typeface="굴림" charset="-127"/>
              </a:rPr>
              <a:t>(UIUC at TAC 2008 Opinion Summarization Pilot) </a:t>
            </a:r>
          </a:p>
          <a:p>
            <a:endParaRPr lang="en-US" altLang="ko-KR" sz="2000" b="0" smtClean="0">
              <a:ea typeface="굴림" charset="-127"/>
            </a:endParaRPr>
          </a:p>
          <a:p>
            <a:r>
              <a:rPr lang="en-US" altLang="ko-KR" sz="2000" b="0" smtClean="0">
                <a:ea typeface="굴림" charset="-127"/>
              </a:rPr>
              <a:t>Nov 19, 2008</a:t>
            </a:r>
          </a:p>
          <a:p>
            <a:endParaRPr lang="en-US" altLang="ko-KR" sz="2000" b="0" smtClean="0">
              <a:ea typeface="굴림" charset="-127"/>
            </a:endParaRPr>
          </a:p>
          <a:p>
            <a:r>
              <a:rPr lang="en-US" altLang="ko-KR" sz="2000" smtClean="0">
                <a:ea typeface="굴림" charset="-127"/>
              </a:rPr>
              <a:t>Hyun Duk Kim, Dae Hoon Park,</a:t>
            </a:r>
            <a:br>
              <a:rPr lang="en-US" altLang="ko-KR" sz="2000" smtClean="0">
                <a:ea typeface="굴림" charset="-127"/>
              </a:rPr>
            </a:br>
            <a:r>
              <a:rPr lang="en-US" altLang="ko-KR" sz="2000" smtClean="0">
                <a:ea typeface="굴림" charset="-127"/>
              </a:rPr>
              <a:t> V.G.Vinod Vydiswaran, ChengXiang Zhai</a:t>
            </a:r>
          </a:p>
          <a:p>
            <a:endParaRPr lang="en-US" altLang="ko-KR" sz="2000" smtClean="0">
              <a:ea typeface="굴림" charset="-127"/>
            </a:endParaRPr>
          </a:p>
          <a:p>
            <a:r>
              <a:rPr lang="en-US" altLang="ko-KR" sz="2000" i="1" smtClean="0">
                <a:latin typeface="Times New Roman" pitchFamily="18" charset="0"/>
                <a:ea typeface="굴림" charset="-127"/>
              </a:rPr>
              <a:t>Department of Computer Science</a:t>
            </a:r>
          </a:p>
          <a:p>
            <a:r>
              <a:rPr lang="en-US" altLang="ko-KR" sz="1800" i="1" smtClean="0">
                <a:ea typeface="굴림" charset="-127"/>
              </a:rPr>
              <a:t>University of Illinois, Urbana-Champaign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Group 53"/>
          <p:cNvGrpSpPr>
            <a:grpSpLocks/>
          </p:cNvGrpSpPr>
          <p:nvPr/>
        </p:nvGrpSpPr>
        <p:grpSpPr bwMode="auto">
          <a:xfrm>
            <a:off x="6157913" y="2362200"/>
            <a:ext cx="2684462" cy="3581400"/>
            <a:chOff x="6158345" y="2362200"/>
            <a:chExt cx="2683464" cy="3581400"/>
          </a:xfrm>
        </p:grpSpPr>
        <p:sp>
          <p:nvSpPr>
            <p:cNvPr id="57" name="직사각형 56"/>
            <p:cNvSpPr/>
            <p:nvPr/>
          </p:nvSpPr>
          <p:spPr bwMode="auto">
            <a:xfrm>
              <a:off x="6158345" y="4648200"/>
              <a:ext cx="1613887" cy="1295400"/>
            </a:xfrm>
            <a:prstGeom prst="rect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ea typeface="굴림" pitchFamily="50" charset="-127"/>
                </a:rPr>
                <a:t>Opinionated Relevant Sentences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6934343" y="3124200"/>
              <a:ext cx="1828120" cy="838200"/>
            </a:xfrm>
            <a:prstGeom prst="rect">
              <a:avLst/>
            </a:prstGeom>
            <a:ln w="317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ea typeface="굴림" pitchFamily="50" charset="-127"/>
                </a:rPr>
                <a:t>Filtering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ea typeface="굴림" pitchFamily="50" charset="-127"/>
              </a:endParaRPr>
            </a:p>
          </p:txBody>
        </p:sp>
        <p:cxnSp>
          <p:nvCxnSpPr>
            <p:cNvPr id="55" name="직선 화살표 연결선 44"/>
            <p:cNvCxnSpPr>
              <a:cxnSpLocks noChangeShapeType="1"/>
            </p:cNvCxnSpPr>
            <p:nvPr/>
          </p:nvCxnSpPr>
          <p:spPr bwMode="auto">
            <a:xfrm>
              <a:off x="6553485" y="2362200"/>
              <a:ext cx="1142575" cy="609600"/>
            </a:xfrm>
            <a:prstGeom prst="straightConnector1">
              <a:avLst/>
            </a:prstGeom>
            <a:noFill/>
            <a:ln w="63500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cxnSp>
          <p:nvCxnSpPr>
            <p:cNvPr id="65" name="직선 화살표 연결선 44"/>
            <p:cNvCxnSpPr>
              <a:cxnSpLocks noChangeShapeType="1"/>
            </p:cNvCxnSpPr>
            <p:nvPr/>
          </p:nvCxnSpPr>
          <p:spPr bwMode="auto">
            <a:xfrm rot="10800000" flipV="1">
              <a:off x="7010515" y="4038600"/>
              <a:ext cx="609373" cy="533400"/>
            </a:xfrm>
            <a:prstGeom prst="straightConnector1">
              <a:avLst/>
            </a:prstGeom>
            <a:noFill/>
            <a:ln w="63500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sp>
          <p:nvSpPr>
            <p:cNvPr id="32" name="TextBox 31"/>
            <p:cNvSpPr txBox="1"/>
            <p:nvPr/>
          </p:nvSpPr>
          <p:spPr>
            <a:xfrm>
              <a:off x="7619888" y="2362200"/>
              <a:ext cx="1221921" cy="584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sz="3200" b="1" i="1" dirty="0">
                  <a:solidFill>
                    <a:schemeClr val="bg1">
                      <a:lumMod val="75000"/>
                    </a:schemeClr>
                  </a:solidFill>
                  <a:ea typeface="+mn-ea"/>
                </a:rPr>
                <a:t>Step 2</a:t>
              </a:r>
              <a:endParaRPr kumimoji="0" lang="ko-KR" altLang="en-US" sz="3200" b="1" i="1" dirty="0">
                <a:solidFill>
                  <a:schemeClr val="bg1">
                    <a:lumMod val="75000"/>
                  </a:schemeClr>
                </a:solidFill>
                <a:ea typeface="+mn-ea"/>
              </a:endParaRPr>
            </a:p>
          </p:txBody>
        </p:sp>
      </p:grpSp>
      <p:sp>
        <p:nvSpPr>
          <p:cNvPr id="89090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Submissions: UIUC1, UIUC2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9219" name="슬라이드 번호 개체 틀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fld id="{A6BAF711-329D-4743-B65A-DC7F922C9C77}" type="slidenum">
              <a:rPr lang="en-US" altLang="ko-KR" smtClean="0">
                <a:solidFill>
                  <a:schemeClr val="bg1">
                    <a:lumMod val="75000"/>
                  </a:schemeClr>
                </a:solidFill>
                <a:ea typeface="굴림" pitchFamily="50" charset="-127"/>
              </a:rPr>
              <a:pPr>
                <a:defRPr/>
              </a:pPr>
              <a:t>10</a:t>
            </a:fld>
            <a:endParaRPr lang="en-US" altLang="ko-KR" smtClean="0">
              <a:solidFill>
                <a:schemeClr val="bg1">
                  <a:lumMod val="75000"/>
                </a:schemeClr>
              </a:solidFill>
              <a:ea typeface="굴림" pitchFamily="50" charset="-127"/>
            </a:endParaRP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312738" y="1066800"/>
            <a:ext cx="949325" cy="7080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rPr>
              <a:t>Target</a:t>
            </a:r>
            <a:br>
              <a:rPr kumimoji="0" lang="en-US" altLang="ko-KR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rPr>
            </a:br>
            <a:r>
              <a:rPr kumimoji="0" lang="en-US" altLang="ko-KR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rPr>
              <a:t>1001</a:t>
            </a:r>
            <a:endParaRPr kumimoji="0" lang="ko-KR" altLang="en-US" sz="2000" b="1" dirty="0">
              <a:solidFill>
                <a:schemeClr val="bg1">
                  <a:lumMod val="75000"/>
                </a:schemeClr>
              </a:solidFill>
              <a:latin typeface="Arial" charset="0"/>
              <a:ea typeface="굴림" pitchFamily="50" charset="-127"/>
            </a:endParaRP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998538" y="1798638"/>
            <a:ext cx="525462" cy="19399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rPr>
              <a:t>Q1</a:t>
            </a:r>
          </a:p>
          <a:p>
            <a:pPr algn="ctr" eaLnBrk="0" latinLnBrk="0" hangingPunct="0">
              <a:defRPr/>
            </a:pPr>
            <a:endParaRPr kumimoji="0" lang="en-US" altLang="ko-KR" sz="2000" b="1" dirty="0">
              <a:solidFill>
                <a:schemeClr val="bg1">
                  <a:lumMod val="75000"/>
                </a:schemeClr>
              </a:solidFill>
              <a:latin typeface="Arial" charset="0"/>
              <a:ea typeface="굴림" pitchFamily="50" charset="-127"/>
            </a:endParaRPr>
          </a:p>
          <a:p>
            <a:pPr algn="ctr" eaLnBrk="0" latinLnBrk="0" hangingPunct="0">
              <a:defRPr/>
            </a:pPr>
            <a:endParaRPr kumimoji="0" lang="en-US" altLang="ko-KR" sz="2000" b="1" dirty="0">
              <a:solidFill>
                <a:schemeClr val="bg1">
                  <a:lumMod val="75000"/>
                </a:schemeClr>
              </a:solidFill>
              <a:latin typeface="Arial" charset="0"/>
              <a:ea typeface="굴림" pitchFamily="50" charset="-127"/>
            </a:endParaRP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rPr>
              <a:t>Q2</a:t>
            </a:r>
          </a:p>
          <a:p>
            <a:pPr algn="ctr" eaLnBrk="0" latinLnBrk="0" hangingPunct="0">
              <a:defRPr/>
            </a:pPr>
            <a:endParaRPr kumimoji="0" lang="en-US" altLang="ko-KR" sz="2000" b="1" dirty="0">
              <a:solidFill>
                <a:schemeClr val="bg1">
                  <a:lumMod val="75000"/>
                </a:schemeClr>
              </a:solidFill>
              <a:latin typeface="Arial" charset="0"/>
              <a:ea typeface="굴림" pitchFamily="50" charset="-127"/>
            </a:endParaRP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rPr>
              <a:t>…</a:t>
            </a:r>
            <a:endParaRPr kumimoji="0" lang="ko-KR" altLang="en-US" sz="2000" b="1" dirty="0">
              <a:solidFill>
                <a:schemeClr val="bg1">
                  <a:lumMod val="75000"/>
                </a:schemeClr>
              </a:solidFill>
              <a:latin typeface="Arial" charset="0"/>
              <a:ea typeface="굴림" pitchFamily="50" charset="-127"/>
            </a:endParaRPr>
          </a:p>
        </p:txBody>
      </p:sp>
      <p:cxnSp>
        <p:nvCxnSpPr>
          <p:cNvPr id="9222" name="Shape 11"/>
          <p:cNvCxnSpPr>
            <a:cxnSpLocks noChangeShapeType="1"/>
          </p:cNvCxnSpPr>
          <p:nvPr/>
        </p:nvCxnSpPr>
        <p:spPr bwMode="auto">
          <a:xfrm rot="16200000" flipH="1">
            <a:off x="253207" y="2193131"/>
            <a:ext cx="825500" cy="249237"/>
          </a:xfrm>
          <a:prstGeom prst="bentConnector2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grpSp>
        <p:nvGrpSpPr>
          <p:cNvPr id="89095" name="Group 55"/>
          <p:cNvGrpSpPr>
            <a:grpSpLocks/>
          </p:cNvGrpSpPr>
          <p:nvPr/>
        </p:nvGrpSpPr>
        <p:grpSpPr bwMode="auto">
          <a:xfrm>
            <a:off x="5888038" y="5330825"/>
            <a:ext cx="2265362" cy="384175"/>
            <a:chOff x="5887551" y="5330823"/>
            <a:chExt cx="2265849" cy="384177"/>
          </a:xfrm>
        </p:grpSpPr>
        <p:cxnSp>
          <p:nvCxnSpPr>
            <p:cNvPr id="59" name="직선 연결선 58"/>
            <p:cNvCxnSpPr/>
            <p:nvPr/>
          </p:nvCxnSpPr>
          <p:spPr bwMode="auto">
            <a:xfrm>
              <a:off x="5887551" y="5713413"/>
              <a:ext cx="2265849" cy="15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 bwMode="auto">
            <a:xfrm rot="5400000">
              <a:off x="7808879" y="5521324"/>
              <a:ext cx="382590" cy="1587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직사각형 36"/>
          <p:cNvSpPr/>
          <p:nvPr/>
        </p:nvSpPr>
        <p:spPr bwMode="auto">
          <a:xfrm>
            <a:off x="381000" y="5029200"/>
            <a:ext cx="1676400" cy="838200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굴림" pitchFamily="50" charset="-127"/>
              </a:rPr>
              <a:t>Opinion</a:t>
            </a:r>
          </a:p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굴림" pitchFamily="50" charset="-127"/>
              </a:rPr>
              <a:t>Summary</a:t>
            </a:r>
            <a:endParaRPr kumimoji="0" lang="ko-KR" altLang="en-US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ea typeface="굴림" pitchFamily="50" charset="-127"/>
            </a:endParaRPr>
          </a:p>
        </p:txBody>
      </p:sp>
      <p:grpSp>
        <p:nvGrpSpPr>
          <p:cNvPr id="89097" name="Group 57"/>
          <p:cNvGrpSpPr>
            <a:grpSpLocks/>
          </p:cNvGrpSpPr>
          <p:nvPr/>
        </p:nvGrpSpPr>
        <p:grpSpPr bwMode="auto">
          <a:xfrm>
            <a:off x="2438400" y="4343400"/>
            <a:ext cx="3429000" cy="1447800"/>
            <a:chOff x="2438399" y="4343400"/>
            <a:chExt cx="3429001" cy="1447800"/>
          </a:xfrm>
        </p:grpSpPr>
        <p:sp>
          <p:nvSpPr>
            <p:cNvPr id="44" name="직사각형 43"/>
            <p:cNvSpPr/>
            <p:nvPr/>
          </p:nvSpPr>
          <p:spPr bwMode="auto">
            <a:xfrm>
              <a:off x="3200399" y="4953000"/>
              <a:ext cx="1828801" cy="838200"/>
            </a:xfrm>
            <a:prstGeom prst="rect">
              <a:avLst/>
            </a:prstGeom>
            <a:ln w="317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ea typeface="굴림" pitchFamily="50" charset="-127"/>
                </a:rPr>
                <a:t>Organization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ea typeface="굴림" pitchFamily="50" charset="-127"/>
              </a:endParaRPr>
            </a:p>
          </p:txBody>
        </p:sp>
        <p:cxnSp>
          <p:nvCxnSpPr>
            <p:cNvPr id="45" name="직선 화살표 연결선 55"/>
            <p:cNvCxnSpPr>
              <a:cxnSpLocks noChangeShapeType="1"/>
            </p:cNvCxnSpPr>
            <p:nvPr/>
          </p:nvCxnSpPr>
          <p:spPr bwMode="auto">
            <a:xfrm rot="10800000">
              <a:off x="2438399" y="5334000"/>
              <a:ext cx="685800" cy="1588"/>
            </a:xfrm>
            <a:prstGeom prst="straightConnector1">
              <a:avLst/>
            </a:prstGeom>
            <a:noFill/>
            <a:ln w="63500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cxnSp>
          <p:nvCxnSpPr>
            <p:cNvPr id="60" name="직선 화살표 연결선 44"/>
            <p:cNvCxnSpPr>
              <a:cxnSpLocks noChangeShapeType="1"/>
            </p:cNvCxnSpPr>
            <p:nvPr/>
          </p:nvCxnSpPr>
          <p:spPr bwMode="auto">
            <a:xfrm rot="10800000">
              <a:off x="5105400" y="5334000"/>
              <a:ext cx="762000" cy="1588"/>
            </a:xfrm>
            <a:prstGeom prst="straightConnector1">
              <a:avLst/>
            </a:prstGeom>
            <a:noFill/>
            <a:ln w="63500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sp>
          <p:nvSpPr>
            <p:cNvPr id="31" name="TextBox 30"/>
            <p:cNvSpPr txBox="1"/>
            <p:nvPr/>
          </p:nvSpPr>
          <p:spPr>
            <a:xfrm>
              <a:off x="2514599" y="4343400"/>
              <a:ext cx="1222375" cy="5842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sz="3200" b="1" i="1" dirty="0">
                  <a:solidFill>
                    <a:schemeClr val="bg1">
                      <a:lumMod val="75000"/>
                    </a:schemeClr>
                  </a:solidFill>
                  <a:ea typeface="+mn-ea"/>
                </a:rPr>
                <a:t>Step 3</a:t>
              </a:r>
              <a:endParaRPr kumimoji="0" lang="ko-KR" altLang="en-US" sz="3200" b="1" i="1" dirty="0">
                <a:solidFill>
                  <a:schemeClr val="bg1">
                    <a:lumMod val="75000"/>
                  </a:schemeClr>
                </a:solidFill>
                <a:ea typeface="+mn-ea"/>
              </a:endParaRPr>
            </a:p>
          </p:txBody>
        </p:sp>
      </p:grpSp>
      <p:sp>
        <p:nvSpPr>
          <p:cNvPr id="46" name="Left Brace 45"/>
          <p:cNvSpPr/>
          <p:nvPr/>
        </p:nvSpPr>
        <p:spPr bwMode="auto">
          <a:xfrm>
            <a:off x="769938" y="2057400"/>
            <a:ext cx="304800" cy="1524000"/>
          </a:xfrm>
          <a:prstGeom prst="leftBrac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latinLnBrk="0" hangingPunct="0">
              <a:defRPr/>
            </a:pPr>
            <a:endParaRPr kumimoji="0" lang="en-US">
              <a:solidFill>
                <a:schemeClr val="bg1">
                  <a:lumMod val="75000"/>
                </a:schemeClr>
              </a:solidFill>
              <a:ea typeface="+mn-ea"/>
            </a:endParaRPr>
          </a:p>
        </p:txBody>
      </p:sp>
      <p:grpSp>
        <p:nvGrpSpPr>
          <p:cNvPr id="89099" name="Group 52"/>
          <p:cNvGrpSpPr>
            <a:grpSpLocks/>
          </p:cNvGrpSpPr>
          <p:nvPr/>
        </p:nvGrpSpPr>
        <p:grpSpPr bwMode="auto">
          <a:xfrm>
            <a:off x="1524000" y="1066800"/>
            <a:ext cx="5181600" cy="2565400"/>
            <a:chOff x="1524000" y="1066800"/>
            <a:chExt cx="5181600" cy="2565975"/>
          </a:xfrm>
        </p:grpSpPr>
        <p:cxnSp>
          <p:nvCxnSpPr>
            <p:cNvPr id="9223" name="직선 화살표 연결선 27"/>
            <p:cNvCxnSpPr>
              <a:cxnSpLocks noChangeShapeType="1"/>
            </p:cNvCxnSpPr>
            <p:nvPr/>
          </p:nvCxnSpPr>
          <p:spPr bwMode="auto">
            <a:xfrm>
              <a:off x="1524000" y="1955999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sp>
          <p:nvSpPr>
            <p:cNvPr id="9224" name="TextBox 28"/>
            <p:cNvSpPr txBox="1">
              <a:spLocks noChangeArrowheads="1"/>
            </p:cNvSpPr>
            <p:nvPr/>
          </p:nvSpPr>
          <p:spPr bwMode="auto">
            <a:xfrm>
              <a:off x="1981200" y="1803565"/>
              <a:ext cx="1138238" cy="40014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굴림" pitchFamily="50" charset="-127"/>
                </a:rPr>
                <a:t>Query 1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endParaRPr>
            </a:p>
          </p:txBody>
        </p:sp>
        <p:cxnSp>
          <p:nvCxnSpPr>
            <p:cNvPr id="9225" name="직선 화살표 연결선 36"/>
            <p:cNvCxnSpPr>
              <a:cxnSpLocks noChangeShapeType="1"/>
            </p:cNvCxnSpPr>
            <p:nvPr/>
          </p:nvCxnSpPr>
          <p:spPr bwMode="auto">
            <a:xfrm>
              <a:off x="3124200" y="2032216"/>
              <a:ext cx="381000" cy="1588"/>
            </a:xfrm>
            <a:prstGeom prst="straightConnector1">
              <a:avLst/>
            </a:prstGeom>
            <a:noFill/>
            <a:ln w="63500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sp>
          <p:nvSpPr>
            <p:cNvPr id="38" name="순서도: 자기 디스크 37"/>
            <p:cNvSpPr/>
            <p:nvPr/>
          </p:nvSpPr>
          <p:spPr bwMode="auto">
            <a:xfrm>
              <a:off x="3505200" y="2870604"/>
              <a:ext cx="1371600" cy="762171"/>
            </a:xfrm>
            <a:prstGeom prst="flowChartMagneticDisk">
              <a:avLst/>
            </a:prstGeom>
            <a:solidFill>
              <a:schemeClr val="accent3">
                <a:lumMod val="95000"/>
                <a:alpha val="63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3200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굴림" pitchFamily="50" charset="-127"/>
                </a:rPr>
                <a:t>Doc</a:t>
              </a:r>
              <a:endParaRPr kumimoji="0" lang="ko-KR" altLang="en-US" sz="32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505200" y="1727348"/>
              <a:ext cx="1489075" cy="838388"/>
            </a:xfrm>
            <a:prstGeom prst="rect">
              <a:avLst/>
            </a:prstGeom>
            <a:ln w="317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ea typeface="굴림" pitchFamily="50" charset="-127"/>
                </a:rPr>
                <a:t>Retrieval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ea typeface="굴림" pitchFamily="50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5445125" y="1574914"/>
              <a:ext cx="1260475" cy="1295690"/>
            </a:xfrm>
            <a:prstGeom prst="rect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latin typeface="Times New Roman" pitchFamily="18" charset="0"/>
                  <a:ea typeface="굴림" pitchFamily="50" charset="-127"/>
                </a:rPr>
                <a:t>Relevant Sentences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  <p:cxnSp>
          <p:nvCxnSpPr>
            <p:cNvPr id="9230" name="직선 화살표 연결선 44"/>
            <p:cNvCxnSpPr>
              <a:cxnSpLocks noChangeShapeType="1"/>
            </p:cNvCxnSpPr>
            <p:nvPr/>
          </p:nvCxnSpPr>
          <p:spPr bwMode="auto">
            <a:xfrm>
              <a:off x="4953000" y="2108433"/>
              <a:ext cx="533400" cy="3176"/>
            </a:xfrm>
            <a:prstGeom prst="straightConnector1">
              <a:avLst/>
            </a:prstGeom>
            <a:noFill/>
            <a:ln w="63500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cxnSp>
          <p:nvCxnSpPr>
            <p:cNvPr id="9249" name="직선 화살표 연결선 93"/>
            <p:cNvCxnSpPr>
              <a:cxnSpLocks noChangeShapeType="1"/>
            </p:cNvCxnSpPr>
            <p:nvPr/>
          </p:nvCxnSpPr>
          <p:spPr bwMode="auto">
            <a:xfrm>
              <a:off x="1524000" y="2946821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sp>
          <p:nvSpPr>
            <p:cNvPr id="30" name="TextBox 29"/>
            <p:cNvSpPr txBox="1"/>
            <p:nvPr/>
          </p:nvSpPr>
          <p:spPr>
            <a:xfrm>
              <a:off x="3810000" y="1066800"/>
              <a:ext cx="1222375" cy="58433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sz="3200" b="1" i="1" dirty="0">
                  <a:solidFill>
                    <a:schemeClr val="bg1">
                      <a:lumMod val="75000"/>
                    </a:schemeClr>
                  </a:solidFill>
                  <a:ea typeface="+mn-ea"/>
                </a:rPr>
                <a:t>Step 1</a:t>
              </a:r>
              <a:endParaRPr kumimoji="0" lang="ko-KR" altLang="en-US" sz="3200" b="1" i="1" dirty="0">
                <a:solidFill>
                  <a:schemeClr val="bg1">
                    <a:lumMod val="75000"/>
                  </a:schemeClr>
                </a:solidFill>
                <a:ea typeface="+mn-ea"/>
              </a:endParaRPr>
            </a:p>
          </p:txBody>
        </p:sp>
        <p:sp>
          <p:nvSpPr>
            <p:cNvPr id="42" name="TextBox 28"/>
            <p:cNvSpPr txBox="1">
              <a:spLocks noChangeArrowheads="1"/>
            </p:cNvSpPr>
            <p:nvPr/>
          </p:nvSpPr>
          <p:spPr bwMode="auto">
            <a:xfrm>
              <a:off x="1981200" y="2718170"/>
              <a:ext cx="1138238" cy="40014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굴림" pitchFamily="50" charset="-127"/>
                </a:rPr>
                <a:t>Query 2</a:t>
              </a:r>
              <a:endParaRPr kumimoji="0" lang="ko-KR" altLang="en-US" sz="20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49" name="Up Arrow 48"/>
            <p:cNvSpPr/>
            <p:nvPr/>
          </p:nvSpPr>
          <p:spPr bwMode="auto">
            <a:xfrm>
              <a:off x="4038600" y="2489519"/>
              <a:ext cx="304800" cy="520817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latinLnBrk="0" hangingPunct="0">
                <a:defRPr/>
              </a:pPr>
              <a:endParaRPr kumimoji="0" lang="en-US">
                <a:solidFill>
                  <a:schemeClr val="bg1">
                    <a:lumMod val="75000"/>
                  </a:schemeClr>
                </a:solidFill>
                <a:ea typeface="+mn-ea"/>
              </a:endParaRPr>
            </a:p>
          </p:txBody>
        </p:sp>
      </p:grpSp>
      <p:cxnSp>
        <p:nvCxnSpPr>
          <p:cNvPr id="51" name="Straight Arrow Connector 50"/>
          <p:cNvCxnSpPr/>
          <p:nvPr/>
        </p:nvCxnSpPr>
        <p:spPr bwMode="auto">
          <a:xfrm rot="5400000">
            <a:off x="572294" y="4380706"/>
            <a:ext cx="1143000" cy="1588"/>
          </a:xfrm>
          <a:prstGeom prst="straightConnector1">
            <a:avLst/>
          </a:prstGeom>
          <a:solidFill>
            <a:schemeClr val="accent1"/>
          </a:solidFill>
          <a:ln w="889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371600" y="3810000"/>
            <a:ext cx="525463" cy="1016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sz="6000" dirty="0">
                <a:solidFill>
                  <a:schemeClr val="bg1">
                    <a:lumMod val="75000"/>
                  </a:schemeClr>
                </a:solidFill>
                <a:ea typeface="+mn-ea"/>
              </a:rPr>
              <a:t>?</a:t>
            </a:r>
          </a:p>
        </p:txBody>
      </p: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762000" y="1752600"/>
            <a:ext cx="8153400" cy="4078288"/>
            <a:chOff x="762000" y="1752600"/>
            <a:chExt cx="8153400" cy="4078307"/>
          </a:xfrm>
        </p:grpSpPr>
        <p:sp>
          <p:nvSpPr>
            <p:cNvPr id="40" name="TextBox 66"/>
            <p:cNvSpPr txBox="1">
              <a:spLocks noChangeArrowheads="1"/>
            </p:cNvSpPr>
            <p:nvPr/>
          </p:nvSpPr>
          <p:spPr bwMode="auto">
            <a:xfrm>
              <a:off x="762000" y="1752600"/>
              <a:ext cx="5562600" cy="95409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defRPr/>
              </a:pPr>
              <a:r>
                <a:rPr kumimoji="0" lang="en-US" altLang="ko-KR" sz="2800" b="1" dirty="0">
                  <a:solidFill>
                    <a:schemeClr val="accent2"/>
                  </a:solidFill>
                  <a:latin typeface="Arial" charset="0"/>
                  <a:ea typeface="굴림" pitchFamily="50" charset="-127"/>
                </a:rPr>
                <a:t>UIUC1: non-uniform weighting</a:t>
              </a:r>
            </a:p>
            <a:p>
              <a:pPr eaLnBrk="0" latinLnBrk="0" hangingPunct="0">
                <a:defRPr/>
              </a:pPr>
              <a:r>
                <a:rPr kumimoji="0" lang="en-US" altLang="ko-KR" sz="2800" b="1" dirty="0">
                  <a:solidFill>
                    <a:schemeClr val="accent2"/>
                  </a:solidFill>
                  <a:latin typeface="Arial" charset="0"/>
                  <a:ea typeface="굴림" pitchFamily="50" charset="-127"/>
                </a:rPr>
                <a:t>UIUC2: uniform weighting</a:t>
              </a:r>
              <a:endParaRPr kumimoji="0" lang="ko-KR" altLang="en-US" sz="2800" b="1" dirty="0">
                <a:solidFill>
                  <a:schemeClr val="accent2"/>
                </a:solidFill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41" name="TextBox 66"/>
            <p:cNvSpPr txBox="1">
              <a:spLocks noChangeArrowheads="1"/>
            </p:cNvSpPr>
            <p:nvPr/>
          </p:nvSpPr>
          <p:spPr bwMode="auto">
            <a:xfrm>
              <a:off x="2514600" y="3200407"/>
              <a:ext cx="6400800" cy="95409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defRPr/>
              </a:pPr>
              <a:r>
                <a:rPr kumimoji="0" lang="en-US" altLang="ko-KR" sz="2800" b="1" dirty="0">
                  <a:solidFill>
                    <a:schemeClr val="accent2"/>
                  </a:solidFill>
                  <a:latin typeface="Arial" charset="0"/>
                  <a:ea typeface="굴림" pitchFamily="50" charset="-127"/>
                </a:rPr>
                <a:t>UIUC1: Aggressive polarity filtering</a:t>
              </a:r>
            </a:p>
            <a:p>
              <a:pPr eaLnBrk="0" latinLnBrk="0" hangingPunct="0">
                <a:defRPr/>
              </a:pPr>
              <a:r>
                <a:rPr kumimoji="0" lang="en-US" altLang="ko-KR" sz="2800" b="1" dirty="0">
                  <a:solidFill>
                    <a:schemeClr val="accent2"/>
                  </a:solidFill>
                  <a:latin typeface="Arial" charset="0"/>
                  <a:ea typeface="굴림" pitchFamily="50" charset="-127"/>
                </a:rPr>
                <a:t>UIUC2: Conservative filtering</a:t>
              </a:r>
              <a:endParaRPr kumimoji="0" lang="ko-KR" altLang="en-US" sz="2800" b="1" dirty="0">
                <a:solidFill>
                  <a:schemeClr val="accent2"/>
                </a:solidFill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47" name="TextBox 66"/>
            <p:cNvSpPr txBox="1">
              <a:spLocks noChangeArrowheads="1"/>
            </p:cNvSpPr>
            <p:nvPr/>
          </p:nvSpPr>
          <p:spPr bwMode="auto">
            <a:xfrm>
              <a:off x="1143000" y="4876815"/>
              <a:ext cx="6400800" cy="954092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defRPr/>
              </a:pPr>
              <a:r>
                <a:rPr kumimoji="0" lang="en-US" altLang="ko-KR" sz="2800" b="1" dirty="0">
                  <a:solidFill>
                    <a:schemeClr val="accent2"/>
                  </a:solidFill>
                  <a:latin typeface="Arial" charset="0"/>
                  <a:ea typeface="굴림" pitchFamily="50" charset="-127"/>
                </a:rPr>
                <a:t>UIUC1: Polarity ordering</a:t>
              </a:r>
            </a:p>
            <a:p>
              <a:pPr eaLnBrk="0" latinLnBrk="0" hangingPunct="0">
                <a:defRPr/>
              </a:pPr>
              <a:r>
                <a:rPr kumimoji="0" lang="en-US" altLang="ko-KR" sz="2800" b="1" dirty="0">
                  <a:solidFill>
                    <a:schemeClr val="accent2"/>
                  </a:solidFill>
                  <a:latin typeface="Arial" charset="0"/>
                  <a:ea typeface="굴림" pitchFamily="50" charset="-127"/>
                </a:rPr>
                <a:t>UIUC2: Statistical ordering</a:t>
              </a:r>
              <a:endParaRPr kumimoji="0" lang="ko-KR" altLang="en-US" sz="2800" b="1" dirty="0">
                <a:solidFill>
                  <a:schemeClr val="accent2"/>
                </a:solidFill>
                <a:latin typeface="Arial" charset="0"/>
                <a:ea typeface="굴림" pitchFamily="50" charset="-127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Evaluation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9113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Rank among runs without answer-snippet</a:t>
            </a: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</p:txBody>
      </p:sp>
      <p:sp>
        <p:nvSpPr>
          <p:cNvPr id="91139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noFill/>
        </p:spPr>
        <p:txBody>
          <a:bodyPr/>
          <a:lstStyle/>
          <a:p>
            <a:fld id="{3C82501B-D624-4033-AFF7-67BE9B8DDB5C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87375" y="3238500"/>
          <a:ext cx="8092440" cy="1704340"/>
        </p:xfrm>
        <a:graphic>
          <a:graphicData uri="http://schemas.openxmlformats.org/drawingml/2006/table">
            <a:tbl>
              <a:tblPr/>
              <a:tblGrid>
                <a:gridCol w="1188720"/>
                <a:gridCol w="1097280"/>
                <a:gridCol w="1188720"/>
                <a:gridCol w="1143000"/>
                <a:gridCol w="1143000"/>
                <a:gridCol w="1143000"/>
                <a:gridCol w="118872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F-Score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Grammaticality 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Non-redundancy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Structure/</a:t>
                      </a:r>
                      <a:b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Coherence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Fluency/</a:t>
                      </a:r>
                      <a:b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Readability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Responsiveness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UIUC1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Polarity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8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UIUC2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Coherence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9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10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62800" y="2819400"/>
            <a:ext cx="1468438" cy="323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0" latinLnBrk="0" hangingPunct="0">
              <a:defRPr/>
            </a:pPr>
            <a:r>
              <a:rPr kumimoji="0" lang="en-US" altLang="ko-KR" sz="1500" dirty="0">
                <a:latin typeface="+mn-lt"/>
              </a:rPr>
              <a:t>(Total: 19 runs)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Evaluation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9318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Rank among runs without answer-snippet</a:t>
            </a: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</p:txBody>
      </p:sp>
      <p:sp>
        <p:nvSpPr>
          <p:cNvPr id="93187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noFill/>
        </p:spPr>
        <p:txBody>
          <a:bodyPr/>
          <a:lstStyle/>
          <a:p>
            <a:fld id="{26B98EE4-BF54-43A9-B3AB-1ED6B33C1162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87375" y="3238500"/>
          <a:ext cx="8092440" cy="1704340"/>
        </p:xfrm>
        <a:graphic>
          <a:graphicData uri="http://schemas.openxmlformats.org/drawingml/2006/table">
            <a:tbl>
              <a:tblPr/>
              <a:tblGrid>
                <a:gridCol w="1188720"/>
                <a:gridCol w="1097280"/>
                <a:gridCol w="1188720"/>
                <a:gridCol w="1143000"/>
                <a:gridCol w="1143000"/>
                <a:gridCol w="1143000"/>
                <a:gridCol w="118872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F-Score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Grammaticality 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Non-redundancy</a:t>
                      </a:r>
                      <a:endParaRPr kumimoji="0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Structure/</a:t>
                      </a:r>
                      <a:b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Coherence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Fluency/</a:t>
                      </a:r>
                      <a:b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Readability</a:t>
                      </a:r>
                      <a:endParaRPr kumimoji="0" lang="ko-KR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Responsiveness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UIUC1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Polarity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8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UIUC2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Coherence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9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10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 bwMode="auto">
          <a:xfrm>
            <a:off x="5181600" y="5334000"/>
            <a:ext cx="2971800" cy="762000"/>
          </a:xfrm>
          <a:prstGeom prst="wedgeRectCallout">
            <a:avLst>
              <a:gd name="adj1" fmla="val -27729"/>
              <a:gd name="adj2" fmla="val -116485"/>
            </a:avLst>
          </a:prstGeom>
          <a:ln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charset="-127"/>
              </a:rPr>
              <a:t>Statistical ordering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66800" y="5334000"/>
            <a:ext cx="2971800" cy="762000"/>
          </a:xfrm>
          <a:prstGeom prst="wedgeRectCallout">
            <a:avLst>
              <a:gd name="adj1" fmla="val -10752"/>
              <a:gd name="adj2" fmla="val -113037"/>
            </a:avLst>
          </a:prstGeom>
          <a:ln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ea typeface="굴림" charset="-127"/>
              </a:rPr>
              <a:t>Nothing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2819400"/>
            <a:ext cx="1468438" cy="323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0" latinLnBrk="0" hangingPunct="0">
              <a:defRPr/>
            </a:pPr>
            <a:r>
              <a:rPr kumimoji="0" lang="en-US" altLang="ko-KR" sz="1500" dirty="0">
                <a:latin typeface="+mn-lt"/>
              </a:rPr>
              <a:t>(Total: 19 runs)</a:t>
            </a:r>
          </a:p>
        </p:txBody>
      </p:sp>
      <p:sp>
        <p:nvSpPr>
          <p:cNvPr id="10" name="Rectangular Callout 7"/>
          <p:cNvSpPr/>
          <p:nvPr/>
        </p:nvSpPr>
        <p:spPr bwMode="auto">
          <a:xfrm>
            <a:off x="990600" y="1447800"/>
            <a:ext cx="2971800" cy="1295400"/>
          </a:xfrm>
          <a:prstGeom prst="wedgeRectCallout">
            <a:avLst>
              <a:gd name="adj1" fmla="val -5447"/>
              <a:gd name="adj2" fmla="val 137308"/>
            </a:avLst>
          </a:prstGeom>
          <a:ln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charset="-127"/>
              </a:rPr>
              <a:t>NE/NP retrieval, Polarity filtering</a:t>
            </a:r>
            <a:endParaRPr kumimoji="0" lang="en-US" altLang="ko-KR" sz="2000" b="1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11" name="Rectangular Callout 6"/>
          <p:cNvSpPr/>
          <p:nvPr/>
        </p:nvSpPr>
        <p:spPr bwMode="auto">
          <a:xfrm>
            <a:off x="5181600" y="1371600"/>
            <a:ext cx="2971800" cy="1295400"/>
          </a:xfrm>
          <a:prstGeom prst="wedgeRectCallout">
            <a:avLst>
              <a:gd name="adj1" fmla="val -29852"/>
              <a:gd name="adj2" fmla="val 143231"/>
            </a:avLst>
          </a:prstGeom>
          <a:ln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ea typeface="굴림" charset="-127"/>
              </a:rPr>
              <a:t>Polarity ordering</a:t>
            </a:r>
            <a:endParaRPr kumimoji="0" lang="en-US" altLang="ko-KR" sz="2000" b="1" dirty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Evaluation of Named Entity Weighting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95234" name="TextBox 5"/>
          <p:cNvSpPr txBox="1">
            <a:spLocks noChangeArrowheads="1"/>
          </p:cNvSpPr>
          <p:nvPr/>
        </p:nvSpPr>
        <p:spPr bwMode="auto">
          <a:xfrm>
            <a:off x="452438" y="2971800"/>
            <a:ext cx="960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Target</a:t>
            </a:r>
            <a:br>
              <a:rPr kumimoji="0" lang="en-US" altLang="ko-KR" sz="2000" b="1">
                <a:latin typeface="Arial" charset="0"/>
              </a:rPr>
            </a:br>
            <a:r>
              <a:rPr kumimoji="0" lang="en-US" altLang="ko-KR" sz="2000" b="1">
                <a:latin typeface="Arial" charset="0"/>
              </a:rPr>
              <a:t>1001</a:t>
            </a:r>
            <a:endParaRPr kumimoji="0" lang="ko-KR" altLang="en-US" sz="2000" b="1">
              <a:latin typeface="Arial" charset="0"/>
            </a:endParaRPr>
          </a:p>
        </p:txBody>
      </p:sp>
      <p:sp>
        <p:nvSpPr>
          <p:cNvPr id="95235" name="TextBox 28"/>
          <p:cNvSpPr txBox="1">
            <a:spLocks noChangeArrowheads="1"/>
          </p:cNvSpPr>
          <p:nvPr/>
        </p:nvSpPr>
        <p:spPr bwMode="auto">
          <a:xfrm>
            <a:off x="158750" y="4267200"/>
            <a:ext cx="142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Question i</a:t>
            </a:r>
            <a:endParaRPr kumimoji="0" lang="ko-KR" altLang="en-US" sz="2000" b="1">
              <a:latin typeface="Arial" charset="0"/>
            </a:endParaRPr>
          </a:p>
        </p:txBody>
      </p:sp>
      <p:sp>
        <p:nvSpPr>
          <p:cNvPr id="41" name="순서도: 자기 디스크 37"/>
          <p:cNvSpPr/>
          <p:nvPr/>
        </p:nvSpPr>
        <p:spPr bwMode="auto">
          <a:xfrm>
            <a:off x="5486400" y="4876800"/>
            <a:ext cx="2133600" cy="990600"/>
          </a:xfrm>
          <a:prstGeom prst="flowChartMagneticDisk">
            <a:avLst/>
          </a:prstGeom>
          <a:solidFill>
            <a:schemeClr val="accent3">
              <a:lumMod val="95000"/>
              <a:alpha val="63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sz="3200" b="1" dirty="0">
                <a:latin typeface="Arial" charset="0"/>
                <a:ea typeface="굴림" pitchFamily="50" charset="-127"/>
              </a:rPr>
              <a:t>Doc</a:t>
            </a:r>
            <a:endParaRPr kumimoji="0" lang="ko-KR" altLang="en-US" sz="3200" b="1" dirty="0">
              <a:latin typeface="Arial" charset="0"/>
              <a:ea typeface="굴림" pitchFamily="50" charset="-127"/>
            </a:endParaRPr>
          </a:p>
        </p:txBody>
      </p:sp>
      <p:sp>
        <p:nvSpPr>
          <p:cNvPr id="42" name="직사각형 38"/>
          <p:cNvSpPr/>
          <p:nvPr/>
        </p:nvSpPr>
        <p:spPr bwMode="auto">
          <a:xfrm>
            <a:off x="5638800" y="3124200"/>
            <a:ext cx="1600200" cy="1143000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pitchFamily="50" charset="-127"/>
              </a:rPr>
              <a:t>Indri 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pitchFamily="50" charset="-127"/>
              </a:rPr>
              <a:t>Toolkit</a:t>
            </a:r>
          </a:p>
        </p:txBody>
      </p:sp>
      <p:sp>
        <p:nvSpPr>
          <p:cNvPr id="46" name="직사각형 42"/>
          <p:cNvSpPr/>
          <p:nvPr/>
        </p:nvSpPr>
        <p:spPr bwMode="auto">
          <a:xfrm>
            <a:off x="7731125" y="3200400"/>
            <a:ext cx="1260475" cy="1295400"/>
          </a:xfrm>
          <a:prstGeom prst="rect">
            <a:avLst/>
          </a:prstGeom>
          <a:ln w="6350">
            <a:solidFill>
              <a:schemeClr val="dk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Relevant Sentences</a:t>
            </a:r>
            <a:endParaRPr kumimoji="0" lang="ko-KR" altLang="en-US" sz="2000" b="1" dirty="0">
              <a:solidFill>
                <a:schemeClr val="tx1"/>
              </a:solidFill>
              <a:latin typeface="Times New Roman" pitchFamily="18" charset="0"/>
              <a:ea typeface="굴림" pitchFamily="50" charset="-127"/>
            </a:endParaRPr>
          </a:p>
        </p:txBody>
      </p:sp>
      <p:cxnSp>
        <p:nvCxnSpPr>
          <p:cNvPr id="95239" name="직선 화살표 연결선 44"/>
          <p:cNvCxnSpPr>
            <a:cxnSpLocks noChangeShapeType="1"/>
          </p:cNvCxnSpPr>
          <p:nvPr/>
        </p:nvCxnSpPr>
        <p:spPr bwMode="auto">
          <a:xfrm>
            <a:off x="7239000" y="3733800"/>
            <a:ext cx="533400" cy="317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5240" name="Up Arrow 51"/>
          <p:cNvSpPr>
            <a:spLocks noChangeArrowheads="1"/>
          </p:cNvSpPr>
          <p:nvPr/>
        </p:nvSpPr>
        <p:spPr bwMode="auto">
          <a:xfrm>
            <a:off x="6248400" y="4267200"/>
            <a:ext cx="474663" cy="677863"/>
          </a:xfrm>
          <a:prstGeom prst="up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latinLnBrk="0" hangingPunct="0"/>
            <a:endParaRPr kumimoji="0" lang="en-US" altLang="ko-KR"/>
          </a:p>
        </p:txBody>
      </p:sp>
      <p:sp>
        <p:nvSpPr>
          <p:cNvPr id="95241" name="Right Brace 55"/>
          <p:cNvSpPr>
            <a:spLocks/>
          </p:cNvSpPr>
          <p:nvPr/>
        </p:nvSpPr>
        <p:spPr bwMode="auto">
          <a:xfrm>
            <a:off x="1524000" y="3124200"/>
            <a:ext cx="609600" cy="1371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latinLnBrk="0" hangingPunct="0"/>
            <a:endParaRPr kumimoji="0" lang="en-US" altLang="ko-KR"/>
          </a:p>
        </p:txBody>
      </p:sp>
      <p:grpSp>
        <p:nvGrpSpPr>
          <p:cNvPr id="95242" name="Group 68"/>
          <p:cNvGrpSpPr>
            <a:grpSpLocks/>
          </p:cNvGrpSpPr>
          <p:nvPr/>
        </p:nvGrpSpPr>
        <p:grpSpPr bwMode="auto">
          <a:xfrm>
            <a:off x="762000" y="2819400"/>
            <a:ext cx="6248400" cy="3016250"/>
            <a:chOff x="609600" y="2209800"/>
            <a:chExt cx="6248400" cy="3016428"/>
          </a:xfrm>
        </p:grpSpPr>
        <p:cxnSp>
          <p:nvCxnSpPr>
            <p:cNvPr id="95245" name="직선 화살표 연결선 36"/>
            <p:cNvCxnSpPr>
              <a:cxnSpLocks noChangeShapeType="1"/>
            </p:cNvCxnSpPr>
            <p:nvPr/>
          </p:nvCxnSpPr>
          <p:spPr bwMode="auto">
            <a:xfrm>
              <a:off x="2133600" y="2895600"/>
              <a:ext cx="33528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95246" name="Rectangle 53"/>
            <p:cNvSpPr>
              <a:spLocks noChangeArrowheads="1"/>
            </p:cNvSpPr>
            <p:nvPr/>
          </p:nvSpPr>
          <p:spPr bwMode="auto">
            <a:xfrm>
              <a:off x="685800" y="4038708"/>
              <a:ext cx="6172200" cy="1187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3" eaLnBrk="0" latinLnBrk="0" hangingPunct="0"/>
              <a:r>
                <a:rPr kumimoji="0" lang="en-US" altLang="ko-KR" b="1">
                  <a:latin typeface="Arial" charset="0"/>
                </a:rPr>
                <a:t>Named entity: 10</a:t>
              </a:r>
            </a:p>
            <a:p>
              <a:pPr lvl="3" eaLnBrk="0" latinLnBrk="0" hangingPunct="0"/>
              <a:r>
                <a:rPr kumimoji="0" lang="en-US" altLang="ko-KR" b="1">
                  <a:latin typeface="Arial" charset="0"/>
                </a:rPr>
                <a:t>Noun phrase : 2</a:t>
              </a:r>
            </a:p>
            <a:p>
              <a:pPr lvl="3" eaLnBrk="0" latinLnBrk="0" hangingPunct="0"/>
              <a:r>
                <a:rPr kumimoji="0" lang="en-US" altLang="ko-KR" b="1">
                  <a:latin typeface="Arial" charset="0"/>
                </a:rPr>
                <a:t>Others : 1</a:t>
              </a:r>
              <a:endParaRPr kumimoji="0" lang="ko-KR" altLang="en-US" b="1">
                <a:latin typeface="Arial" charset="0"/>
              </a:endParaRPr>
            </a:p>
          </p:txBody>
        </p:sp>
        <p:sp>
          <p:nvSpPr>
            <p:cNvPr id="95247" name="Rectangle 61"/>
            <p:cNvSpPr>
              <a:spLocks noChangeArrowheads="1"/>
            </p:cNvSpPr>
            <p:nvPr/>
          </p:nvSpPr>
          <p:spPr bwMode="auto">
            <a:xfrm>
              <a:off x="609600" y="2209800"/>
              <a:ext cx="5410200" cy="457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3" eaLnBrk="0" latinLnBrk="0" hangingPunct="0"/>
              <a:r>
                <a:rPr kumimoji="0" lang="en-US" altLang="ko-KR">
                  <a:latin typeface="Arial" charset="0"/>
                </a:rPr>
                <a:t>Uniform Term Weighting</a:t>
              </a:r>
            </a:p>
          </p:txBody>
        </p:sp>
        <p:sp>
          <p:nvSpPr>
            <p:cNvPr id="95248" name="Rectangle 62"/>
            <p:cNvSpPr>
              <a:spLocks noChangeArrowheads="1"/>
            </p:cNvSpPr>
            <p:nvPr/>
          </p:nvSpPr>
          <p:spPr bwMode="auto">
            <a:xfrm>
              <a:off x="609600" y="3576718"/>
              <a:ext cx="4953000" cy="457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3" eaLnBrk="0" latinLnBrk="0" hangingPunct="0"/>
              <a:r>
                <a:rPr kumimoji="0" lang="en-US" altLang="ko-KR">
                  <a:latin typeface="Arial" charset="0"/>
                </a:rPr>
                <a:t>Non-Uniform Weighting</a:t>
              </a:r>
            </a:p>
          </p:txBody>
        </p:sp>
        <p:cxnSp>
          <p:nvCxnSpPr>
            <p:cNvPr id="95249" name="직선 화살표 연결선 36"/>
            <p:cNvCxnSpPr>
              <a:cxnSpLocks noChangeShapeType="1"/>
            </p:cNvCxnSpPr>
            <p:nvPr/>
          </p:nvCxnSpPr>
          <p:spPr bwMode="auto">
            <a:xfrm>
              <a:off x="2133600" y="3429000"/>
              <a:ext cx="33528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95243" name="Straight Arrow Connector 67"/>
          <p:cNvCxnSpPr>
            <a:cxnSpLocks noChangeShapeType="1"/>
            <a:stCxn id="95241" idx="1"/>
          </p:cNvCxnSpPr>
          <p:nvPr/>
        </p:nvCxnSpPr>
        <p:spPr bwMode="auto">
          <a:xfrm rot="10800000" flipH="1">
            <a:off x="2133600" y="3808413"/>
            <a:ext cx="3429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5244" name="Rectangle 18"/>
          <p:cNvSpPr>
            <a:spLocks noChangeArrowheads="1"/>
          </p:cNvSpPr>
          <p:nvPr/>
        </p:nvSpPr>
        <p:spPr bwMode="auto">
          <a:xfrm>
            <a:off x="381000" y="1676400"/>
            <a:ext cx="8610600" cy="954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latinLnBrk="0" hangingPunct="0"/>
            <a:r>
              <a:rPr kumimoji="0" lang="en-US" altLang="ko-KR" sz="2800" b="1">
                <a:latin typeface="Arial" charset="0"/>
              </a:rPr>
              <a:t>Assume a sentence is relevant iff  </a:t>
            </a:r>
            <a:r>
              <a:rPr kumimoji="0" lang="en-US" altLang="ko-KR">
                <a:solidFill>
                  <a:srgbClr val="000000"/>
                </a:solidFill>
              </a:rPr>
              <a:t/>
            </a:r>
            <a:br>
              <a:rPr kumimoji="0" lang="en-US" altLang="ko-KR">
                <a:solidFill>
                  <a:srgbClr val="000000"/>
                </a:solidFill>
              </a:rPr>
            </a:br>
            <a:r>
              <a:rPr kumimoji="0" lang="en-US" altLang="ko-KR">
                <a:solidFill>
                  <a:srgbClr val="000000"/>
                </a:solidFill>
              </a:rPr>
              <a:t>  </a:t>
            </a:r>
            <a:r>
              <a:rPr kumimoji="0" lang="en-US" altLang="ko-KR" sz="2800" b="1">
                <a:solidFill>
                  <a:srgbClr val="000000"/>
                </a:solidFill>
              </a:rPr>
              <a:t>similarity(sentence, nugget description) &gt; threshold</a:t>
            </a:r>
            <a:endParaRPr kumimoji="0" lang="ko-KR" alt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Effectiveness of Entity Weighting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97282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4AE52380-F470-433F-9B15-420513B4B494}" type="slidenum">
              <a:rPr kumimoji="0" lang="en-US" altLang="ko-KR" sz="1400"/>
              <a:pPr algn="r" eaLnBrk="0" latinLnBrk="0" hangingPunct="0"/>
              <a:t>14</a:t>
            </a:fld>
            <a:endParaRPr kumimoji="0" lang="en-US" altLang="ko-KR" sz="1400"/>
          </a:p>
        </p:txBody>
      </p:sp>
      <p:pic>
        <p:nvPicPr>
          <p:cNvPr id="97283" name="Picture 2"/>
          <p:cNvPicPr>
            <a:picLocks noChangeAspect="1" noChangeArrowheads="1"/>
          </p:cNvPicPr>
          <p:nvPr/>
        </p:nvPicPr>
        <p:blipFill>
          <a:blip r:embed="rId3"/>
          <a:srcRect l="39063" t="18750" r="20313" b="32292"/>
          <a:stretch>
            <a:fillRect/>
          </a:stretch>
        </p:blipFill>
        <p:spPr bwMode="auto">
          <a:xfrm>
            <a:off x="1436688" y="1295400"/>
            <a:ext cx="57150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TextBox 5"/>
          <p:cNvSpPr txBox="1">
            <a:spLocks noChangeArrowheads="1"/>
          </p:cNvSpPr>
          <p:nvPr/>
        </p:nvSpPr>
        <p:spPr bwMode="auto">
          <a:xfrm>
            <a:off x="139700" y="1676400"/>
            <a:ext cx="17653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800" b="1"/>
              <a:t>10-2-1</a:t>
            </a:r>
          </a:p>
          <a:p>
            <a:pPr algn="ctr" eaLnBrk="0" latinLnBrk="0" hangingPunct="0"/>
            <a:r>
              <a:rPr kumimoji="0" lang="en-US" altLang="ko-KR" sz="2800" b="1"/>
              <a:t>Weighting</a:t>
            </a:r>
          </a:p>
        </p:txBody>
      </p:sp>
      <p:sp>
        <p:nvSpPr>
          <p:cNvPr id="97285" name="TextBox 7"/>
          <p:cNvSpPr txBox="1">
            <a:spLocks noChangeArrowheads="1"/>
          </p:cNvSpPr>
          <p:nvPr/>
        </p:nvSpPr>
        <p:spPr bwMode="auto">
          <a:xfrm>
            <a:off x="7302500" y="5105400"/>
            <a:ext cx="17653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800" b="1"/>
              <a:t>1-1-1</a:t>
            </a:r>
          </a:p>
          <a:p>
            <a:pPr algn="ctr" eaLnBrk="0" latinLnBrk="0" hangingPunct="0"/>
            <a:r>
              <a:rPr kumimoji="0" lang="en-US" altLang="ko-KR" sz="2800" b="1"/>
              <a:t>Weighting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Polarity Module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99330" name="내용 개체 틀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458200" cy="48006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Polarity module performance evaluation </a:t>
            </a:r>
            <a:br>
              <a:rPr lang="en-US" altLang="ko-KR" smtClean="0">
                <a:ea typeface="굴림" charset="-127"/>
              </a:rPr>
            </a:br>
            <a:r>
              <a:rPr lang="en-US" altLang="ko-KR" smtClean="0">
                <a:ea typeface="굴림" charset="-127"/>
              </a:rPr>
              <a:t>on the sentiment corpus.</a:t>
            </a:r>
            <a:r>
              <a:rPr lang="en-US" altLang="ko-KR" sz="2400" smtClean="0">
                <a:ea typeface="굴림" charset="-127"/>
              </a:rPr>
              <a:t> [Hu&amp;Liu 04, Hu&amp;Liu 04b]</a:t>
            </a:r>
          </a:p>
          <a:p>
            <a:endParaRPr lang="en-US" altLang="ko-KR" smtClean="0">
              <a:ea typeface="굴림" charset="-127"/>
            </a:endParaRPr>
          </a:p>
        </p:txBody>
      </p:sp>
      <p:sp>
        <p:nvSpPr>
          <p:cNvPr id="99331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BFED0F64-47B6-4049-81EC-C17DF02E6728}" type="slidenum">
              <a:rPr kumimoji="0" lang="en-US" altLang="ko-KR" sz="1400"/>
              <a:pPr algn="r" eaLnBrk="0" latinLnBrk="0" hangingPunct="0"/>
              <a:t>15</a:t>
            </a:fld>
            <a:endParaRPr kumimoji="0" lang="en-US" altLang="ko-KR" sz="140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09600" y="2667000"/>
          <a:ext cx="8001000" cy="3657600"/>
        </p:xfrm>
        <a:graphic>
          <a:graphicData uri="http://schemas.openxmlformats.org/drawingml/2006/table">
            <a:tbl>
              <a:tblPr/>
              <a:tblGrid>
                <a:gridCol w="2857500"/>
                <a:gridCol w="2857500"/>
                <a:gridCol w="2286000"/>
              </a:tblGrid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Classification result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Positive 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Negative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NonOpinionated 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1063 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598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Positive 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1363 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371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Negative 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383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412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Mixed 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296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210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Total 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3105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1591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Exact Match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1363/3105=0.44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412/1591=0.26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(1363+412)/(3105+1591)=</a:t>
                      </a: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0.38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Exact Opposite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383/3105=0.12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371/1591=0.23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(383+371)/(3105+1591)=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0.16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61" name="TextBox 6"/>
          <p:cNvSpPr txBox="1">
            <a:spLocks noChangeArrowheads="1"/>
          </p:cNvSpPr>
          <p:nvPr/>
        </p:nvSpPr>
        <p:spPr bwMode="auto">
          <a:xfrm>
            <a:off x="5943600" y="2343150"/>
            <a:ext cx="2667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>
              <a:defRPr/>
            </a:pPr>
            <a:r>
              <a:rPr kumimoji="0" lang="en-US" altLang="ko-KR" sz="1500" dirty="0">
                <a:latin typeface="+mn-lt"/>
              </a:rPr>
              <a:t>(Unit: # of sentence)</a:t>
            </a:r>
            <a:endParaRPr kumimoji="0" lang="ko-KR" altLang="en-US" sz="15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Coherence optimization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101378" name="내용 개체 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Evaluation methods</a:t>
            </a:r>
          </a:p>
          <a:p>
            <a:pPr lvl="1"/>
            <a:r>
              <a:rPr lang="en-US" altLang="ko-KR" smtClean="0">
                <a:ea typeface="굴림" charset="-127"/>
              </a:rPr>
              <a:t>Basic assumption</a:t>
            </a:r>
          </a:p>
          <a:p>
            <a:pPr lvl="2"/>
            <a:r>
              <a:rPr lang="en-US" altLang="ko-KR" smtClean="0">
                <a:ea typeface="굴림" charset="-127"/>
              </a:rPr>
              <a:t>the sentence order of original document is coherent</a:t>
            </a:r>
          </a:p>
          <a:p>
            <a:pPr lvl="1"/>
            <a:r>
              <a:rPr lang="en-US" altLang="ko-KR" smtClean="0">
                <a:ea typeface="굴림" charset="-127"/>
              </a:rPr>
              <a:t>Among given target documents,</a:t>
            </a:r>
            <a:br>
              <a:rPr lang="en-US" altLang="ko-KR" smtClean="0">
                <a:ea typeface="굴림" charset="-127"/>
              </a:rPr>
            </a:br>
            <a:r>
              <a:rPr lang="en-US" altLang="ko-KR" smtClean="0">
                <a:ea typeface="굴림" charset="-127"/>
              </a:rPr>
              <a:t>use 70% as training set, 30% as test set.</a:t>
            </a:r>
          </a:p>
          <a:p>
            <a:pPr lvl="1"/>
            <a:r>
              <a:rPr lang="en-US" altLang="ko-KR" smtClean="0">
                <a:ea typeface="굴림" charset="-127"/>
              </a:rPr>
              <a:t>Measurement: strict pair matching</a:t>
            </a:r>
          </a:p>
          <a:p>
            <a:pPr lvl="2"/>
            <a:r>
              <a:rPr lang="en-US" altLang="ko-KR" sz="1800" smtClean="0">
                <a:ea typeface="굴림" charset="-127"/>
              </a:rPr>
              <a:t># of correct sentence pair / # of total adjacent sentence pair</a:t>
            </a:r>
            <a:br>
              <a:rPr lang="en-US" altLang="ko-KR" sz="1800" smtClean="0">
                <a:ea typeface="굴림" charset="-127"/>
              </a:rPr>
            </a:br>
            <a:r>
              <a:rPr lang="en-US" altLang="ko-KR" smtClean="0">
                <a:ea typeface="굴림" charset="-127"/>
              </a:rPr>
              <a:t> </a:t>
            </a:r>
            <a:endParaRPr lang="en-US" altLang="ko-KR" sz="1500" smtClean="0">
              <a:ea typeface="굴림" charset="-127"/>
            </a:endParaRPr>
          </a:p>
        </p:txBody>
      </p:sp>
      <p:sp>
        <p:nvSpPr>
          <p:cNvPr id="101379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F1BEFE8E-54A4-4244-82D0-6F9713CB1081}" type="slidenum">
              <a:rPr kumimoji="0" lang="en-US" altLang="ko-KR" sz="1400"/>
              <a:pPr algn="r" eaLnBrk="0" latinLnBrk="0" hangingPunct="0"/>
              <a:t>16</a:t>
            </a:fld>
            <a:endParaRPr kumimoji="0" lang="en-US" altLang="ko-KR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21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Probabilistic Coherence Function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379922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FEE443E1-372F-4036-BF4F-B6C1B9571516}" type="slidenum">
              <a:rPr kumimoji="0" lang="en-US" altLang="ko-KR" sz="1400"/>
              <a:pPr algn="r" eaLnBrk="0" latinLnBrk="0" hangingPunct="0"/>
              <a:t>17</a:t>
            </a:fld>
            <a:endParaRPr kumimoji="0" lang="en-US" altLang="ko-KR" sz="1400"/>
          </a:p>
        </p:txBody>
      </p:sp>
      <p:sp>
        <p:nvSpPr>
          <p:cNvPr id="3799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2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7993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graphicFrame>
        <p:nvGraphicFramePr>
          <p:cNvPr id="379917" name="Object 13"/>
          <p:cNvGraphicFramePr>
            <a:graphicFrameLocks noChangeAspect="1"/>
          </p:cNvGraphicFramePr>
          <p:nvPr/>
        </p:nvGraphicFramePr>
        <p:xfrm>
          <a:off x="706438" y="1295400"/>
          <a:ext cx="3865562" cy="1011238"/>
        </p:xfrm>
        <a:graphic>
          <a:graphicData uri="http://schemas.openxmlformats.org/presentationml/2006/ole">
            <p:oleObj spid="_x0000_s379917" name="수식" r:id="rId4" imgW="1688760" imgH="444240" progId="Equation.3">
              <p:embed/>
            </p:oleObj>
          </a:graphicData>
        </a:graphic>
      </p:graphicFrame>
      <p:sp>
        <p:nvSpPr>
          <p:cNvPr id="379932" name="TextBox 48"/>
          <p:cNvSpPr txBox="1">
            <a:spLocks noChangeArrowheads="1"/>
          </p:cNvSpPr>
          <p:nvPr/>
        </p:nvSpPr>
        <p:spPr bwMode="auto">
          <a:xfrm flipH="1">
            <a:off x="4724400" y="13716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latinLnBrk="0" hangingPunct="0"/>
            <a:r>
              <a:rPr kumimoji="0" lang="en-US" altLang="ko-KR" b="1"/>
              <a:t>Average coherence probability over all word combinations</a:t>
            </a:r>
          </a:p>
        </p:txBody>
      </p:sp>
      <p:graphicFrame>
        <p:nvGraphicFramePr>
          <p:cNvPr id="379919" name="Object 15"/>
          <p:cNvGraphicFramePr>
            <a:graphicFrameLocks noChangeAspect="1"/>
          </p:cNvGraphicFramePr>
          <p:nvPr/>
        </p:nvGraphicFramePr>
        <p:xfrm>
          <a:off x="382588" y="4724400"/>
          <a:ext cx="8228012" cy="973138"/>
        </p:xfrm>
        <a:graphic>
          <a:graphicData uri="http://schemas.openxmlformats.org/presentationml/2006/ole">
            <p:oleObj spid="_x0000_s379919" name="수식" r:id="rId5" imgW="3632040" imgH="431640" progId="Equation.3">
              <p:embed/>
            </p:oleObj>
          </a:graphicData>
        </a:graphic>
      </p:graphicFrame>
      <p:graphicFrame>
        <p:nvGraphicFramePr>
          <p:cNvPr id="379920" name="Object 16"/>
          <p:cNvGraphicFramePr>
            <a:graphicFrameLocks noChangeAspect="1"/>
          </p:cNvGraphicFramePr>
          <p:nvPr/>
        </p:nvGraphicFramePr>
        <p:xfrm>
          <a:off x="381000" y="3160713"/>
          <a:ext cx="8670925" cy="946150"/>
        </p:xfrm>
        <a:graphic>
          <a:graphicData uri="http://schemas.openxmlformats.org/presentationml/2006/ole">
            <p:oleObj spid="_x0000_s379920" name="수식" r:id="rId6" imgW="3822480" imgH="419040" progId="Equation.3">
              <p:embed/>
            </p:oleObj>
          </a:graphicData>
        </a:graphic>
      </p:graphicFrame>
      <p:sp>
        <p:nvSpPr>
          <p:cNvPr id="379933" name="TextBox 48"/>
          <p:cNvSpPr txBox="1">
            <a:spLocks noChangeArrowheads="1"/>
          </p:cNvSpPr>
          <p:nvPr/>
        </p:nvSpPr>
        <p:spPr bwMode="auto">
          <a:xfrm flipH="1">
            <a:off x="457200" y="243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b="1" dirty="0"/>
              <a:t>Point-wise Mutual information with smoothing</a:t>
            </a:r>
          </a:p>
        </p:txBody>
      </p:sp>
      <p:sp>
        <p:nvSpPr>
          <p:cNvPr id="379934" name="TextBox 48"/>
          <p:cNvSpPr txBox="1">
            <a:spLocks noChangeArrowheads="1"/>
          </p:cNvSpPr>
          <p:nvPr/>
        </p:nvSpPr>
        <p:spPr bwMode="auto">
          <a:xfrm flipH="1">
            <a:off x="533400" y="4191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b="1"/>
              <a:t>Strict joint probability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69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Probabilistic Coherence Function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381970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6056B285-2D43-4815-B67F-1DCE785764D5}" type="slidenum">
              <a:rPr kumimoji="0" lang="en-US" altLang="ko-KR" sz="1400"/>
              <a:pPr algn="r" eaLnBrk="0" latinLnBrk="0" hangingPunct="0"/>
              <a:t>18</a:t>
            </a:fld>
            <a:endParaRPr kumimoji="0" lang="en-US" altLang="ko-KR" sz="1400"/>
          </a:p>
        </p:txBody>
      </p:sp>
      <p:sp>
        <p:nvSpPr>
          <p:cNvPr id="3819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38197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graphicFrame>
        <p:nvGraphicFramePr>
          <p:cNvPr id="381965" name="Object 13"/>
          <p:cNvGraphicFramePr>
            <a:graphicFrameLocks noChangeAspect="1"/>
          </p:cNvGraphicFramePr>
          <p:nvPr/>
        </p:nvGraphicFramePr>
        <p:xfrm>
          <a:off x="457200" y="1878013"/>
          <a:ext cx="7620000" cy="1535112"/>
        </p:xfrm>
        <a:graphic>
          <a:graphicData uri="http://schemas.openxmlformats.org/presentationml/2006/ole">
            <p:oleObj spid="_x0000_s381965" name="수식" r:id="rId4" imgW="4267080" imgH="863280" progId="Equation.3">
              <p:embed/>
            </p:oleObj>
          </a:graphicData>
        </a:graphic>
      </p:graphicFrame>
      <p:sp>
        <p:nvSpPr>
          <p:cNvPr id="381980" name="TextBox 48"/>
          <p:cNvSpPr txBox="1">
            <a:spLocks noChangeArrowheads="1"/>
          </p:cNvSpPr>
          <p:nvPr/>
        </p:nvSpPr>
        <p:spPr bwMode="auto">
          <a:xfrm flipH="1">
            <a:off x="533400" y="1295400"/>
            <a:ext cx="426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3000" b="1"/>
              <a:t>Mutual information</a:t>
            </a:r>
          </a:p>
        </p:txBody>
      </p:sp>
      <p:sp>
        <p:nvSpPr>
          <p:cNvPr id="381981" name="TextBox 48"/>
          <p:cNvSpPr txBox="1">
            <a:spLocks noChangeArrowheads="1"/>
          </p:cNvSpPr>
          <p:nvPr/>
        </p:nvSpPr>
        <p:spPr bwMode="auto">
          <a:xfrm flipH="1">
            <a:off x="533400" y="33242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 b="1"/>
              <a:t>where,</a:t>
            </a:r>
          </a:p>
        </p:txBody>
      </p:sp>
      <p:graphicFrame>
        <p:nvGraphicFramePr>
          <p:cNvPr id="381968" name="Object 16"/>
          <p:cNvGraphicFramePr>
            <a:graphicFrameLocks noChangeAspect="1"/>
          </p:cNvGraphicFramePr>
          <p:nvPr/>
        </p:nvGraphicFramePr>
        <p:xfrm>
          <a:off x="487363" y="3906838"/>
          <a:ext cx="7483475" cy="1427162"/>
        </p:xfrm>
        <a:graphic>
          <a:graphicData uri="http://schemas.openxmlformats.org/presentationml/2006/ole">
            <p:oleObj spid="_x0000_s381968" name="수식" r:id="rId5" imgW="4241520" imgH="812520" progId="Equation.3">
              <p:embed/>
            </p:oleObj>
          </a:graphicData>
        </a:graphic>
      </p:graphicFrame>
      <p:sp>
        <p:nvSpPr>
          <p:cNvPr id="381982" name="TextBox 48"/>
          <p:cNvSpPr txBox="1">
            <a:spLocks noChangeArrowheads="1"/>
          </p:cNvSpPr>
          <p:nvPr/>
        </p:nvSpPr>
        <p:spPr bwMode="auto">
          <a:xfrm flipH="1">
            <a:off x="533400" y="54102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 b="1"/>
              <a:t>N = c(u,v)+c(not u, v)+c(u, not v)+c(not u, not v)</a:t>
            </a:r>
          </a:p>
          <a:p>
            <a:pPr eaLnBrk="0" latinLnBrk="0" hangingPunct="0"/>
            <a:r>
              <a:rPr kumimoji="0" lang="en-US" altLang="ko-KR" sz="2000" b="1"/>
              <a:t>For unseen pairs, p(u,v)=0.5*MIN(seen pairs in training)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Coherence optimization test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384002" name="내용 개체 틀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953000"/>
          </a:xfrm>
        </p:spPr>
        <p:txBody>
          <a:bodyPr/>
          <a:lstStyle/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z="3500" smtClean="0">
              <a:ea typeface="굴림" charset="-127"/>
            </a:endParaRPr>
          </a:p>
          <a:p>
            <a:endParaRPr lang="en-US" altLang="ko-KR" sz="35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r>
              <a:rPr lang="en-US" altLang="ko-KR" sz="2000" smtClean="0">
                <a:ea typeface="굴림" charset="-127"/>
              </a:rPr>
              <a:t>Pointwise mutual information effectively penalize common words</a:t>
            </a:r>
          </a:p>
        </p:txBody>
      </p:sp>
      <p:sp>
        <p:nvSpPr>
          <p:cNvPr id="384003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37CAAF-3B8E-4B08-933F-BFE09AFB83F6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  <p:graphicFrame>
        <p:nvGraphicFramePr>
          <p:cNvPr id="384046" name="Group 46"/>
          <p:cNvGraphicFramePr>
            <a:graphicFrameLocks noGrp="1"/>
          </p:cNvGraphicFramePr>
          <p:nvPr/>
        </p:nvGraphicFramePr>
        <p:xfrm>
          <a:off x="587375" y="1471613"/>
          <a:ext cx="8023225" cy="4013835"/>
        </p:xfrm>
        <a:graphic>
          <a:graphicData uri="http://schemas.openxmlformats.org/drawingml/2006/table">
            <a:tbl>
              <a:tblPr/>
              <a:tblGrid>
                <a:gridCol w="4060825"/>
                <a:gridCol w="1320800"/>
                <a:gridCol w="1320800"/>
                <a:gridCol w="13208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Selection of training words</a:t>
                      </a:r>
                      <a:endParaRPr kumimoji="0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Strict Joint Probability</a:t>
                      </a:r>
                      <a:endParaRPr kumimoji="0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Mutual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Information</a:t>
                      </a:r>
                      <a:endParaRPr kumimoji="0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Pointwise</a:t>
                      </a:r>
                      <a:b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Mutual</a:t>
                      </a:r>
                      <a:b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Information</a:t>
                      </a:r>
                      <a:endParaRPr kumimoji="0" lang="ko-KR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No Omission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0.022259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0.041651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0.056063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stopwords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0.031389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0.054554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0.057119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frequent words </a:t>
                      </a: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(counts &gt;  33)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                                     (counts &gt; 11)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                                   (counts &gt;    6) 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                                   (counts &gt;    2)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0.031389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0.027013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0.020448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0.019769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0.051460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0.045725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0.032219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0.022259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0.049498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0.046103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0.034785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0.021882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rare words (counts &lt; 33)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                             (counts &lt; 14) 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                             (counts &lt;   6) </a:t>
                      </a:r>
                    </a:p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                              </a:t>
                      </a: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(counts &lt;   2)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0.022259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0.022033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0.021203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0.022259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0.032898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0.032823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0.037048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0.041802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0.044065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0.049045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0.054931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0.056591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Research Questions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18434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Tx/>
              <a:buAutoNum type="arabicPeriod"/>
            </a:pPr>
            <a:r>
              <a:rPr lang="en-US" altLang="ko-KR" sz="4000" b="0" smtClean="0">
                <a:ea typeface="굴림" charset="-127"/>
              </a:rPr>
              <a:t>Can we improve sentence retrieval by assigning more weights to entity terms?</a:t>
            </a:r>
          </a:p>
          <a:p>
            <a:pPr marL="514350" indent="-514350">
              <a:buSzPct val="100000"/>
              <a:buFontTx/>
              <a:buAutoNum type="arabicPeriod"/>
            </a:pPr>
            <a:r>
              <a:rPr lang="en-US" altLang="ko-KR" sz="4000" b="0" smtClean="0">
                <a:ea typeface="굴림" charset="-127"/>
              </a:rPr>
              <a:t>Can we optimize the coherence </a:t>
            </a:r>
            <a:br>
              <a:rPr lang="en-US" altLang="ko-KR" sz="4000" b="0" smtClean="0">
                <a:ea typeface="굴림" charset="-127"/>
              </a:rPr>
            </a:br>
            <a:r>
              <a:rPr lang="en-US" altLang="ko-KR" sz="4000" b="0" smtClean="0">
                <a:ea typeface="굴림" charset="-127"/>
              </a:rPr>
              <a:t>of a summary using a statistical coherence model?</a:t>
            </a:r>
          </a:p>
        </p:txBody>
      </p:sp>
      <p:sp>
        <p:nvSpPr>
          <p:cNvPr id="18435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7D3634-EBD8-4C52-B7B5-5A9A0F753129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Coherence optimization test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468995" name="내용 개체 틀 2"/>
          <p:cNvSpPr>
            <a:spLocks noGrp="1"/>
          </p:cNvSpPr>
          <p:nvPr>
            <p:ph idx="4294967295"/>
          </p:nvPr>
        </p:nvSpPr>
        <p:spPr>
          <a:xfrm>
            <a:off x="381000" y="1219200"/>
            <a:ext cx="8458200" cy="48768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Top ranked p(u,v) of strict joint probability</a:t>
            </a: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z="3500" smtClean="0">
              <a:ea typeface="굴림" charset="-127"/>
            </a:endParaRPr>
          </a:p>
          <a:p>
            <a:endParaRPr lang="en-US" altLang="ko-KR" sz="35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r>
              <a:rPr lang="en-US" altLang="ko-KR" sz="2000" smtClean="0">
                <a:ea typeface="굴림" charset="-127"/>
              </a:rPr>
              <a:t>A lot of stopwords are top-ranked.</a:t>
            </a:r>
          </a:p>
        </p:txBody>
      </p:sp>
      <p:sp>
        <p:nvSpPr>
          <p:cNvPr id="468996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F7B8FD8B-74BE-4AE0-A8E3-B7E994DD1D4F}" type="slidenum">
              <a:rPr kumimoji="0" lang="en-US" altLang="ko-KR" sz="1400"/>
              <a:pPr algn="r" eaLnBrk="0" latinLnBrk="0" hangingPunct="0"/>
              <a:t>20</a:t>
            </a:fld>
            <a:endParaRPr kumimoji="0" lang="en-US" altLang="ko-KR" sz="1400"/>
          </a:p>
        </p:txBody>
      </p:sp>
      <p:graphicFrame>
        <p:nvGraphicFramePr>
          <p:cNvPr id="469422" name="Group 430"/>
          <p:cNvGraphicFramePr>
            <a:graphicFrameLocks noGrp="1"/>
          </p:cNvGraphicFramePr>
          <p:nvPr/>
        </p:nvGraphicFramePr>
        <p:xfrm>
          <a:off x="609600" y="2005013"/>
          <a:ext cx="7870825" cy="3614103"/>
        </p:xfrm>
        <a:graphic>
          <a:graphicData uri="http://schemas.openxmlformats.org/drawingml/2006/table">
            <a:tbl>
              <a:tblPr/>
              <a:tblGrid>
                <a:gridCol w="2624138"/>
                <a:gridCol w="2622550"/>
                <a:gridCol w="2624137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v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p(u,v)</a:t>
                      </a:r>
                      <a:endParaRPr kumimoji="0" lang="ko-K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67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Arial" charset="0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Arial" charset="0"/>
                        </a:rPr>
                        <a:t>to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of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Arial" charset="0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Arial" charset="0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to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of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and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Arial" charset="0"/>
                        </a:rPr>
                        <a:t>1.75E-003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Arial" charset="0"/>
                        </a:rPr>
                        <a:t>1.22E-003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1.21E-003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1.14E-003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1.14E-003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1.13E-003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1.12E-003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1.06E-003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1.06E-003</a:t>
                      </a:r>
                    </a:p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…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4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Coherence optimization test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386050" name="내용 개체 틀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953000"/>
          </a:xfrm>
        </p:spPr>
        <p:txBody>
          <a:bodyPr/>
          <a:lstStyle/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mtClean="0">
              <a:ea typeface="굴림" charset="-127"/>
            </a:endParaRPr>
          </a:p>
          <a:p>
            <a:endParaRPr lang="en-US" altLang="ko-KR" sz="3500" smtClean="0">
              <a:ea typeface="굴림" charset="-127"/>
            </a:endParaRPr>
          </a:p>
          <a:p>
            <a:endParaRPr lang="en-US" altLang="ko-KR" sz="35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endParaRPr lang="en-US" altLang="ko-KR" sz="2000" smtClean="0">
              <a:ea typeface="굴림" charset="-127"/>
            </a:endParaRPr>
          </a:p>
          <a:p>
            <a:pPr lvl="1">
              <a:lnSpc>
                <a:spcPts val="2200"/>
              </a:lnSpc>
            </a:pPr>
            <a:r>
              <a:rPr lang="en-US" altLang="ko-KR" sz="2000" smtClean="0">
                <a:ea typeface="굴림" charset="-127"/>
              </a:rPr>
              <a:t>Pointwise Mutual information was better than</a:t>
            </a:r>
            <a:br>
              <a:rPr lang="en-US" altLang="ko-KR" sz="2000" smtClean="0">
                <a:ea typeface="굴림" charset="-127"/>
              </a:rPr>
            </a:br>
            <a:r>
              <a:rPr lang="en-US" altLang="ko-KR" sz="2000" smtClean="0">
                <a:ea typeface="굴림" charset="-127"/>
              </a:rPr>
              <a:t> joint probability and normal mutual information.</a:t>
            </a:r>
          </a:p>
          <a:p>
            <a:pPr lvl="1">
              <a:lnSpc>
                <a:spcPts val="2200"/>
              </a:lnSpc>
            </a:pPr>
            <a:r>
              <a:rPr lang="en-US" altLang="ko-KR" sz="2000" smtClean="0">
                <a:ea typeface="굴림" charset="-127"/>
              </a:rPr>
              <a:t>Eliminating common words, very rare words improved performance</a:t>
            </a:r>
            <a:br>
              <a:rPr lang="en-US" altLang="ko-KR" sz="2000" smtClean="0">
                <a:ea typeface="굴림" charset="-127"/>
              </a:rPr>
            </a:br>
            <a:endParaRPr lang="en-US" altLang="ko-KR" sz="2000" smtClean="0">
              <a:ea typeface="굴림" charset="-127"/>
            </a:endParaRPr>
          </a:p>
        </p:txBody>
      </p:sp>
      <p:sp>
        <p:nvSpPr>
          <p:cNvPr id="386051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7BB4E7-CCD6-482D-815E-115BD9904A0B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  <p:graphicFrame>
        <p:nvGraphicFramePr>
          <p:cNvPr id="105492" name="Group 20"/>
          <p:cNvGraphicFramePr>
            <a:graphicFrameLocks noGrp="1"/>
          </p:cNvGraphicFramePr>
          <p:nvPr/>
        </p:nvGraphicFramePr>
        <p:xfrm>
          <a:off x="587375" y="1371600"/>
          <a:ext cx="8023225" cy="3480753"/>
        </p:xfrm>
        <a:graphic>
          <a:graphicData uri="http://schemas.openxmlformats.org/drawingml/2006/table">
            <a:tbl>
              <a:tblPr/>
              <a:tblGrid>
                <a:gridCol w="5730875"/>
                <a:gridCol w="229235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Selection of training words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Coherence score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Baseline: random order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0.01586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Strict Joint Probability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Mutual Information</a:t>
                      </a:r>
                      <a:endParaRPr kumimoji="0" lang="en-US" altLang="ko-K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Pointwise Mutual Information (UIUC2)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0.04308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0.041651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0.056063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stopwords</a:t>
                      </a:r>
                      <a:b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non-stopwords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0.057119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0.020750</a:t>
                      </a:r>
                      <a:endParaRPr kumimoji="0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95% least frequent words (counts &lt; 33):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90% least frequent words (counts &lt; 14):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80% least frequent words (counts &lt;   6):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Omitted 60% least frequent words (counts &lt;   2):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0.044065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0.049045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0.054931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0.056591</a:t>
                      </a:r>
                      <a:endParaRPr kumimoji="0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62C1B-6E5B-49FA-A923-FB0CA13B9BC4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Conclusions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mtClean="0">
              <a:ea typeface="굴림" charset="-127"/>
            </a:endParaRPr>
          </a:p>
          <a:p>
            <a:r>
              <a:rPr lang="en-US" altLang="ko-KR" smtClean="0">
                <a:ea typeface="굴림" charset="-127"/>
              </a:rPr>
              <a:t>Limited improvement in</a:t>
            </a:r>
            <a:r>
              <a:rPr lang="ko-KR" altLang="en-US" smtClean="0">
                <a:ea typeface="굴림" charset="-127"/>
              </a:rPr>
              <a:t> </a:t>
            </a:r>
            <a:r>
              <a:rPr lang="en-US" altLang="ko-KR" smtClean="0">
                <a:ea typeface="굴림" charset="-127"/>
              </a:rPr>
              <a:t>retrieval performance  using named entity and noun phrase</a:t>
            </a:r>
          </a:p>
          <a:p>
            <a:r>
              <a:rPr lang="en-US" altLang="ko-KR" smtClean="0">
                <a:ea typeface="굴림" charset="-127"/>
              </a:rPr>
              <a:t>Need for a good polarity classification module</a:t>
            </a:r>
          </a:p>
          <a:p>
            <a:r>
              <a:rPr lang="en-US" altLang="ko-KR" smtClean="0">
                <a:ea typeface="굴림" charset="-127"/>
              </a:rPr>
              <a:t>Possibility on the improvement of statistical sentence ordering module with different coherence function and word selection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Thank you</a:t>
            </a:r>
          </a:p>
        </p:txBody>
      </p:sp>
      <p:sp>
        <p:nvSpPr>
          <p:cNvPr id="390146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9D66EB-E297-48D2-A951-DB21DE307D3A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  <p:sp>
        <p:nvSpPr>
          <p:cNvPr id="4" name="TextBox 48"/>
          <p:cNvSpPr txBox="1">
            <a:spLocks noChangeArrowheads="1"/>
          </p:cNvSpPr>
          <p:nvPr/>
        </p:nvSpPr>
        <p:spPr bwMode="auto">
          <a:xfrm flipH="1">
            <a:off x="1143000" y="54864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en-US" altLang="ko-KR" b="1" dirty="0" smtClean="0"/>
              <a:t>University of Illinois at Urbana-Champaign</a:t>
            </a:r>
            <a:br>
              <a:rPr kumimoji="0" lang="en-US" altLang="ko-KR" b="1" dirty="0" smtClean="0"/>
            </a:br>
            <a:r>
              <a:rPr kumimoji="0" lang="en-US" altLang="ko-KR" b="1" dirty="0" smtClean="0"/>
              <a:t>Hyun </a:t>
            </a:r>
            <a:r>
              <a:rPr kumimoji="0" lang="en-US" altLang="ko-KR" b="1" dirty="0" err="1" smtClean="0"/>
              <a:t>Duk</a:t>
            </a:r>
            <a:r>
              <a:rPr kumimoji="0" lang="en-US" altLang="ko-KR" b="1" dirty="0" smtClean="0"/>
              <a:t> Kim (hkim277@uiuc.edu)</a:t>
            </a:r>
            <a:endParaRPr kumimoji="0" lang="en-US" altLang="ko-K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6157913" y="2362200"/>
            <a:ext cx="2684462" cy="3581400"/>
            <a:chOff x="6158345" y="2362200"/>
            <a:chExt cx="2683464" cy="3581400"/>
          </a:xfrm>
        </p:grpSpPr>
        <p:sp>
          <p:nvSpPr>
            <p:cNvPr id="57" name="직사각형 56"/>
            <p:cNvSpPr/>
            <p:nvPr/>
          </p:nvSpPr>
          <p:spPr bwMode="auto">
            <a:xfrm>
              <a:off x="6158345" y="4648200"/>
              <a:ext cx="1613887" cy="1295400"/>
            </a:xfrm>
            <a:prstGeom prst="rect">
              <a:avLst/>
            </a:prstGeom>
            <a:ln w="6350">
              <a:solidFill>
                <a:schemeClr val="dk1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rPr>
                <a:t>Opinionated Relevant Sentences</a:t>
              </a:r>
              <a:endParaRPr kumimoji="0" lang="ko-KR" altLang="en-US" sz="20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6934343" y="3124200"/>
              <a:ext cx="1828120" cy="838200"/>
            </a:xfrm>
            <a:prstGeom prst="rect">
              <a:avLst/>
            </a:prstGeom>
            <a:ln w="317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Filtering</a:t>
              </a:r>
              <a:endParaRPr kumimoji="0" lang="ko-KR" altLang="en-US" sz="2000" b="1" dirty="0">
                <a:solidFill>
                  <a:schemeClr val="tx1"/>
                </a:solidFill>
                <a:ea typeface="굴림" pitchFamily="50" charset="-127"/>
              </a:endParaRPr>
            </a:p>
          </p:txBody>
        </p:sp>
        <p:cxnSp>
          <p:nvCxnSpPr>
            <p:cNvPr id="20514" name="직선 화살표 연결선 44"/>
            <p:cNvCxnSpPr>
              <a:cxnSpLocks noChangeShapeType="1"/>
            </p:cNvCxnSpPr>
            <p:nvPr/>
          </p:nvCxnSpPr>
          <p:spPr bwMode="auto">
            <a:xfrm>
              <a:off x="6553200" y="2362200"/>
              <a:ext cx="1143000" cy="609600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0515" name="직선 화살표 연결선 44"/>
            <p:cNvCxnSpPr>
              <a:cxnSpLocks noChangeShapeType="1"/>
            </p:cNvCxnSpPr>
            <p:nvPr/>
          </p:nvCxnSpPr>
          <p:spPr bwMode="auto">
            <a:xfrm rot="10800000" flipV="1">
              <a:off x="7010400" y="4038600"/>
              <a:ext cx="609600" cy="533400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0516" name="TextBox 31"/>
            <p:cNvSpPr txBox="1">
              <a:spLocks noChangeArrowheads="1"/>
            </p:cNvSpPr>
            <p:nvPr/>
          </p:nvSpPr>
          <p:spPr bwMode="auto">
            <a:xfrm>
              <a:off x="7620000" y="2362200"/>
              <a:ext cx="12218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3200" b="1" i="1">
                  <a:solidFill>
                    <a:srgbClr val="FF0000"/>
                  </a:solidFill>
                </a:rPr>
                <a:t>Step 2</a:t>
              </a:r>
              <a:endParaRPr kumimoji="0" lang="ko-KR" alt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2048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General Approach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20483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6F87E-ED51-463D-AD85-3FC1227B922A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12738" y="1066800"/>
            <a:ext cx="94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Target</a:t>
            </a:r>
            <a:br>
              <a:rPr kumimoji="0" lang="en-US" altLang="ko-KR" sz="2000" b="1">
                <a:latin typeface="Arial" charset="0"/>
              </a:rPr>
            </a:br>
            <a:r>
              <a:rPr kumimoji="0" lang="en-US" altLang="ko-KR" sz="2000" b="1">
                <a:latin typeface="Arial" charset="0"/>
              </a:rPr>
              <a:t>1001</a:t>
            </a:r>
            <a:endParaRPr kumimoji="0" lang="ko-KR" altLang="en-US" sz="2000" b="1">
              <a:latin typeface="Arial" charset="0"/>
            </a:endParaRP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998538" y="1798638"/>
            <a:ext cx="5254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Q1</a:t>
            </a:r>
          </a:p>
          <a:p>
            <a:pPr algn="ctr" eaLnBrk="0" latinLnBrk="0" hangingPunct="0"/>
            <a:endParaRPr kumimoji="0" lang="en-US" altLang="ko-KR" sz="2000" b="1">
              <a:latin typeface="Arial" charset="0"/>
            </a:endParaRPr>
          </a:p>
          <a:p>
            <a:pPr algn="ctr" eaLnBrk="0" latinLnBrk="0" hangingPunct="0"/>
            <a:endParaRPr kumimoji="0" lang="en-US" altLang="ko-KR" sz="2000" b="1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Q2</a:t>
            </a:r>
          </a:p>
          <a:p>
            <a:pPr algn="ctr" eaLnBrk="0" latinLnBrk="0" hangingPunct="0"/>
            <a:endParaRPr kumimoji="0" lang="en-US" altLang="ko-KR" sz="2000" b="1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…</a:t>
            </a:r>
            <a:endParaRPr kumimoji="0" lang="ko-KR" altLang="en-US" sz="2000" b="1">
              <a:latin typeface="Arial" charset="0"/>
            </a:endParaRPr>
          </a:p>
        </p:txBody>
      </p:sp>
      <p:cxnSp>
        <p:nvCxnSpPr>
          <p:cNvPr id="20486" name="Shape 11"/>
          <p:cNvCxnSpPr>
            <a:cxnSpLocks noChangeShapeType="1"/>
          </p:cNvCxnSpPr>
          <p:nvPr/>
        </p:nvCxnSpPr>
        <p:spPr bwMode="auto">
          <a:xfrm rot="16200000" flipH="1">
            <a:off x="253207" y="2193131"/>
            <a:ext cx="825500" cy="24923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888038" y="5330825"/>
            <a:ext cx="2265362" cy="384175"/>
            <a:chOff x="5887551" y="5330823"/>
            <a:chExt cx="2265849" cy="384177"/>
          </a:xfrm>
        </p:grpSpPr>
        <p:cxnSp>
          <p:nvCxnSpPr>
            <p:cNvPr id="59" name="직선 연결선 58"/>
            <p:cNvCxnSpPr/>
            <p:nvPr/>
          </p:nvCxnSpPr>
          <p:spPr bwMode="auto">
            <a:xfrm>
              <a:off x="5887551" y="5713413"/>
              <a:ext cx="2265849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 bwMode="auto">
            <a:xfrm rot="5400000">
              <a:off x="7808879" y="5521324"/>
              <a:ext cx="382590" cy="1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직사각형 36"/>
          <p:cNvSpPr/>
          <p:nvPr/>
        </p:nvSpPr>
        <p:spPr bwMode="auto">
          <a:xfrm>
            <a:off x="381000" y="5029200"/>
            <a:ext cx="1676400" cy="838200"/>
          </a:xfrm>
          <a:prstGeom prst="rect">
            <a:avLst/>
          </a:prstGeom>
          <a:ln w="6350">
            <a:solidFill>
              <a:schemeClr val="dk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Opinion</a:t>
            </a:r>
          </a:p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Summary</a:t>
            </a:r>
            <a:endParaRPr kumimoji="0" lang="ko-KR" altLang="en-US" b="1" dirty="0">
              <a:solidFill>
                <a:schemeClr val="tx1"/>
              </a:solidFill>
              <a:latin typeface="Times New Roman" pitchFamily="18" charset="0"/>
              <a:ea typeface="굴림" pitchFamily="50" charset="-127"/>
            </a:endParaRP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438400" y="4343400"/>
            <a:ext cx="3429000" cy="1447800"/>
            <a:chOff x="2438399" y="4343400"/>
            <a:chExt cx="3429001" cy="1447800"/>
          </a:xfrm>
        </p:grpSpPr>
        <p:sp>
          <p:nvSpPr>
            <p:cNvPr id="44" name="직사각형 43"/>
            <p:cNvSpPr/>
            <p:nvPr/>
          </p:nvSpPr>
          <p:spPr bwMode="auto">
            <a:xfrm>
              <a:off x="3200399" y="4953000"/>
              <a:ext cx="1828801" cy="838200"/>
            </a:xfrm>
            <a:prstGeom prst="rect">
              <a:avLst/>
            </a:prstGeom>
            <a:ln w="317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Organization</a:t>
              </a:r>
              <a:endParaRPr kumimoji="0" lang="ko-KR" altLang="en-US" sz="2000" b="1" dirty="0">
                <a:solidFill>
                  <a:schemeClr val="tx1"/>
                </a:solidFill>
                <a:ea typeface="굴림" pitchFamily="50" charset="-127"/>
              </a:endParaRPr>
            </a:p>
          </p:txBody>
        </p:sp>
        <p:cxnSp>
          <p:nvCxnSpPr>
            <p:cNvPr id="20507" name="직선 화살표 연결선 55"/>
            <p:cNvCxnSpPr>
              <a:cxnSpLocks noChangeShapeType="1"/>
            </p:cNvCxnSpPr>
            <p:nvPr/>
          </p:nvCxnSpPr>
          <p:spPr bwMode="auto">
            <a:xfrm rot="10800000">
              <a:off x="2438399" y="5334000"/>
              <a:ext cx="6858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0508" name="직선 화살표 연결선 44"/>
            <p:cNvCxnSpPr>
              <a:cxnSpLocks noChangeShapeType="1"/>
            </p:cNvCxnSpPr>
            <p:nvPr/>
          </p:nvCxnSpPr>
          <p:spPr bwMode="auto">
            <a:xfrm rot="10800000">
              <a:off x="5105400" y="5334000"/>
              <a:ext cx="7620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0509" name="TextBox 30"/>
            <p:cNvSpPr txBox="1">
              <a:spLocks noChangeArrowheads="1"/>
            </p:cNvSpPr>
            <p:nvPr/>
          </p:nvSpPr>
          <p:spPr bwMode="auto">
            <a:xfrm>
              <a:off x="2514600" y="4343400"/>
              <a:ext cx="12218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3200" b="1" i="1">
                  <a:solidFill>
                    <a:srgbClr val="FF0000"/>
                  </a:solidFill>
                </a:rPr>
                <a:t>Step 3</a:t>
              </a:r>
              <a:endParaRPr kumimoji="0" lang="ko-KR" alt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20490" name="Left Brace 45"/>
          <p:cNvSpPr>
            <a:spLocks/>
          </p:cNvSpPr>
          <p:nvPr/>
        </p:nvSpPr>
        <p:spPr bwMode="auto">
          <a:xfrm>
            <a:off x="769938" y="2057400"/>
            <a:ext cx="304800" cy="1524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latinLnBrk="0" hangingPunct="0"/>
            <a:endParaRPr kumimoji="0" lang="en-US" altLang="ko-KR"/>
          </a:p>
        </p:txBody>
      </p:sp>
      <p:sp>
        <p:nvSpPr>
          <p:cNvPr id="38" name="순서도: 자기 디스크 37"/>
          <p:cNvSpPr/>
          <p:nvPr/>
        </p:nvSpPr>
        <p:spPr bwMode="auto">
          <a:xfrm>
            <a:off x="3505200" y="2870200"/>
            <a:ext cx="1371600" cy="762000"/>
          </a:xfrm>
          <a:prstGeom prst="flowChartMagneticDisk">
            <a:avLst/>
          </a:prstGeom>
          <a:solidFill>
            <a:schemeClr val="accent3">
              <a:lumMod val="95000"/>
              <a:alpha val="63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sz="3200" b="1" dirty="0">
                <a:latin typeface="Arial" charset="0"/>
                <a:ea typeface="굴림" pitchFamily="50" charset="-127"/>
              </a:rPr>
              <a:t>Doc</a:t>
            </a:r>
            <a:endParaRPr kumimoji="0" lang="ko-KR" altLang="en-US" sz="3200" b="1" dirty="0">
              <a:latin typeface="Arial" charset="0"/>
              <a:ea typeface="굴림" pitchFamily="50" charset="-127"/>
            </a:endParaRPr>
          </a:p>
        </p:txBody>
      </p:sp>
      <p:grpSp>
        <p:nvGrpSpPr>
          <p:cNvPr id="41" name="그룹 40"/>
          <p:cNvGrpSpPr>
            <a:grpSpLocks/>
          </p:cNvGrpSpPr>
          <p:nvPr/>
        </p:nvGrpSpPr>
        <p:grpSpPr bwMode="auto">
          <a:xfrm>
            <a:off x="1524000" y="1066800"/>
            <a:ext cx="5181600" cy="2051050"/>
            <a:chOff x="1524000" y="1066800"/>
            <a:chExt cx="5181600" cy="2051050"/>
          </a:xfrm>
        </p:grpSpPr>
        <p:cxnSp>
          <p:nvCxnSpPr>
            <p:cNvPr id="20495" name="직선 화살표 연결선 27"/>
            <p:cNvCxnSpPr>
              <a:cxnSpLocks noChangeShapeType="1"/>
            </p:cNvCxnSpPr>
            <p:nvPr/>
          </p:nvCxnSpPr>
          <p:spPr bwMode="auto">
            <a:xfrm>
              <a:off x="1524000" y="1955800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0496" name="TextBox 28"/>
            <p:cNvSpPr txBox="1">
              <a:spLocks noChangeArrowheads="1"/>
            </p:cNvSpPr>
            <p:nvPr/>
          </p:nvSpPr>
          <p:spPr bwMode="auto">
            <a:xfrm>
              <a:off x="1981200" y="1803400"/>
              <a:ext cx="11382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2000" b="1">
                  <a:latin typeface="Arial" charset="0"/>
                </a:rPr>
                <a:t>Query 1</a:t>
              </a:r>
              <a:endParaRPr kumimoji="0" lang="ko-KR" altLang="en-US" sz="2000" b="1">
                <a:latin typeface="Arial" charset="0"/>
              </a:endParaRPr>
            </a:p>
          </p:txBody>
        </p:sp>
        <p:cxnSp>
          <p:nvCxnSpPr>
            <p:cNvPr id="20497" name="직선 화살표 연결선 93"/>
            <p:cNvCxnSpPr>
              <a:cxnSpLocks noChangeShapeType="1"/>
            </p:cNvCxnSpPr>
            <p:nvPr/>
          </p:nvCxnSpPr>
          <p:spPr bwMode="auto">
            <a:xfrm>
              <a:off x="1524000" y="2946400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0498" name="TextBox 28"/>
            <p:cNvSpPr txBox="1">
              <a:spLocks noChangeArrowheads="1"/>
            </p:cNvSpPr>
            <p:nvPr/>
          </p:nvSpPr>
          <p:spPr bwMode="auto">
            <a:xfrm>
              <a:off x="1981200" y="2717800"/>
              <a:ext cx="11382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2000" b="1">
                  <a:latin typeface="Arial" charset="0"/>
                </a:rPr>
                <a:t>Query 2</a:t>
              </a:r>
              <a:endParaRPr kumimoji="0" lang="ko-KR" altLang="en-US" sz="2000" b="1">
                <a:latin typeface="Arial" charset="0"/>
              </a:endParaRPr>
            </a:p>
          </p:txBody>
        </p:sp>
        <p:grpSp>
          <p:nvGrpSpPr>
            <p:cNvPr id="20499" name="그룹 39"/>
            <p:cNvGrpSpPr>
              <a:grpSpLocks/>
            </p:cNvGrpSpPr>
            <p:nvPr/>
          </p:nvGrpSpPr>
          <p:grpSpPr bwMode="auto">
            <a:xfrm>
              <a:off x="3124200" y="1066800"/>
              <a:ext cx="3581400" cy="1944688"/>
              <a:chOff x="3124200" y="1066800"/>
              <a:chExt cx="3581400" cy="1944688"/>
            </a:xfrm>
          </p:grpSpPr>
          <p:sp>
            <p:nvSpPr>
              <p:cNvPr id="43" name="직사각형 42"/>
              <p:cNvSpPr/>
              <p:nvPr/>
            </p:nvSpPr>
            <p:spPr bwMode="auto">
              <a:xfrm>
                <a:off x="5445125" y="1574800"/>
                <a:ext cx="1260475" cy="1295400"/>
              </a:xfrm>
              <a:prstGeom prst="rect">
                <a:avLst/>
              </a:prstGeom>
              <a:ln w="6350">
                <a:solidFill>
                  <a:schemeClr val="dk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tx1"/>
                    </a:solidFill>
                    <a:latin typeface="Times New Roman" pitchFamily="18" charset="0"/>
                    <a:ea typeface="굴림" pitchFamily="50" charset="-127"/>
                  </a:rPr>
                  <a:t>Relevant Sentences</a:t>
                </a:r>
                <a:endParaRPr kumimoji="0" lang="ko-KR" altLang="en-US" sz="2000" b="1" dirty="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endParaRPr>
              </a:p>
            </p:txBody>
          </p:sp>
          <p:cxnSp>
            <p:nvCxnSpPr>
              <p:cNvPr id="20501" name="직선 화살표 연결선 36"/>
              <p:cNvCxnSpPr>
                <a:cxnSpLocks noChangeShapeType="1"/>
              </p:cNvCxnSpPr>
              <p:nvPr/>
            </p:nvCxnSpPr>
            <p:spPr bwMode="auto">
              <a:xfrm>
                <a:off x="3124200" y="2032000"/>
                <a:ext cx="381000" cy="1588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39" name="직사각형 38"/>
              <p:cNvSpPr/>
              <p:nvPr/>
            </p:nvSpPr>
            <p:spPr bwMode="auto">
              <a:xfrm>
                <a:off x="3505200" y="1727200"/>
                <a:ext cx="1489075" cy="838200"/>
              </a:xfrm>
              <a:prstGeom prst="rect">
                <a:avLst/>
              </a:prstGeom>
              <a:ln w="31750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tx1"/>
                    </a:solidFill>
                    <a:ea typeface="굴림" pitchFamily="50" charset="-127"/>
                  </a:rPr>
                  <a:t>Sentence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tx1"/>
                    </a:solidFill>
                    <a:ea typeface="굴림" pitchFamily="50" charset="-127"/>
                  </a:rPr>
                  <a:t>Retrieval</a:t>
                </a:r>
                <a:endParaRPr kumimoji="0" lang="ko-KR" altLang="en-US" sz="2000" b="1" dirty="0">
                  <a:solidFill>
                    <a:schemeClr val="tx1"/>
                  </a:solidFill>
                  <a:ea typeface="굴림" pitchFamily="50" charset="-127"/>
                </a:endParaRPr>
              </a:p>
            </p:txBody>
          </p:sp>
          <p:cxnSp>
            <p:nvCxnSpPr>
              <p:cNvPr id="20503" name="직선 화살표 연결선 44"/>
              <p:cNvCxnSpPr>
                <a:cxnSpLocks noChangeShapeType="1"/>
              </p:cNvCxnSpPr>
              <p:nvPr/>
            </p:nvCxnSpPr>
            <p:spPr bwMode="auto">
              <a:xfrm>
                <a:off x="5029200" y="2057400"/>
                <a:ext cx="457200" cy="3175"/>
              </a:xfrm>
              <a:prstGeom prst="straightConnector1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20504" name="TextBox 29"/>
              <p:cNvSpPr txBox="1">
                <a:spLocks noChangeArrowheads="1"/>
              </p:cNvSpPr>
              <p:nvPr/>
            </p:nvSpPr>
            <p:spPr bwMode="auto">
              <a:xfrm>
                <a:off x="3810000" y="1066800"/>
                <a:ext cx="1222375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latinLnBrk="0" hangingPunct="0"/>
                <a:r>
                  <a:rPr kumimoji="0" lang="en-US" altLang="ko-KR" sz="3200" b="1" i="1">
                    <a:solidFill>
                      <a:srgbClr val="FF0000"/>
                    </a:solidFill>
                  </a:rPr>
                  <a:t>Step 1</a:t>
                </a:r>
                <a:endParaRPr kumimoji="0" lang="ko-KR" altLang="en-US" sz="3200" b="1" i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0505" name="Up Arrow 48"/>
              <p:cNvSpPr>
                <a:spLocks noChangeArrowheads="1"/>
              </p:cNvSpPr>
              <p:nvPr/>
            </p:nvSpPr>
            <p:spPr bwMode="auto">
              <a:xfrm>
                <a:off x="4038600" y="2489200"/>
                <a:ext cx="304800" cy="522288"/>
              </a:xfrm>
              <a:prstGeom prst="upArrow">
                <a:avLst>
                  <a:gd name="adj1" fmla="val 50000"/>
                  <a:gd name="adj2" fmla="val 50105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latinLnBrk="0" hangingPunct="0"/>
                <a:endParaRPr kumimoji="0" lang="en-US" altLang="ko-KR"/>
              </a:p>
            </p:txBody>
          </p:sp>
        </p:grpSp>
      </p:grpSp>
      <p:cxnSp>
        <p:nvCxnSpPr>
          <p:cNvPr id="20493" name="Straight Arrow Connector 50"/>
          <p:cNvCxnSpPr>
            <a:cxnSpLocks noChangeShapeType="1"/>
          </p:cNvCxnSpPr>
          <p:nvPr/>
        </p:nvCxnSpPr>
        <p:spPr bwMode="auto">
          <a:xfrm rot="5400000">
            <a:off x="572294" y="4380706"/>
            <a:ext cx="1143000" cy="1588"/>
          </a:xfrm>
          <a:prstGeom prst="straightConnector1">
            <a:avLst/>
          </a:prstGeom>
          <a:noFill/>
          <a:ln w="889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494" name="TextBox 51"/>
          <p:cNvSpPr txBox="1">
            <a:spLocks noChangeArrowheads="1"/>
          </p:cNvSpPr>
          <p:nvPr/>
        </p:nvSpPr>
        <p:spPr bwMode="auto">
          <a:xfrm>
            <a:off x="1371600" y="3810000"/>
            <a:ext cx="5254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6000"/>
              <a:t>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Step 1: Sentence Retrieval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304800" y="2362200"/>
            <a:ext cx="94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Target</a:t>
            </a:r>
            <a:br>
              <a:rPr kumimoji="0" lang="en-US" altLang="ko-KR" sz="2000" b="1">
                <a:latin typeface="Arial" charset="0"/>
              </a:rPr>
            </a:br>
            <a:r>
              <a:rPr kumimoji="0" lang="en-US" altLang="ko-KR" sz="2000" b="1">
                <a:latin typeface="Arial" charset="0"/>
              </a:rPr>
              <a:t>1001</a:t>
            </a:r>
            <a:endParaRPr kumimoji="0" lang="ko-KR" altLang="en-US" sz="2000" b="1">
              <a:latin typeface="Arial" charset="0"/>
            </a:endParaRPr>
          </a:p>
        </p:txBody>
      </p:sp>
      <p:sp>
        <p:nvSpPr>
          <p:cNvPr id="22531" name="TextBox 28"/>
          <p:cNvSpPr txBox="1">
            <a:spLocks noChangeArrowheads="1"/>
          </p:cNvSpPr>
          <p:nvPr/>
        </p:nvSpPr>
        <p:spPr bwMode="auto">
          <a:xfrm>
            <a:off x="0" y="3657600"/>
            <a:ext cx="1436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Question i</a:t>
            </a:r>
            <a:endParaRPr kumimoji="0" lang="ko-KR" altLang="en-US" sz="2000" b="1">
              <a:latin typeface="Arial" charset="0"/>
            </a:endParaRPr>
          </a:p>
        </p:txBody>
      </p:sp>
      <p:sp>
        <p:nvSpPr>
          <p:cNvPr id="41" name="순서도: 자기 디스크 37"/>
          <p:cNvSpPr/>
          <p:nvPr/>
        </p:nvSpPr>
        <p:spPr bwMode="auto">
          <a:xfrm>
            <a:off x="5334000" y="4267200"/>
            <a:ext cx="2133600" cy="990600"/>
          </a:xfrm>
          <a:prstGeom prst="flowChartMagneticDisk">
            <a:avLst/>
          </a:prstGeom>
          <a:solidFill>
            <a:schemeClr val="accent3">
              <a:lumMod val="95000"/>
              <a:alpha val="63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sz="3200" b="1" dirty="0">
                <a:latin typeface="Arial" charset="0"/>
                <a:ea typeface="굴림" pitchFamily="50" charset="-127"/>
              </a:rPr>
              <a:t>Doc</a:t>
            </a:r>
            <a:endParaRPr kumimoji="0" lang="ko-KR" altLang="en-US" sz="3200" b="1" dirty="0">
              <a:latin typeface="Arial" charset="0"/>
              <a:ea typeface="굴림" pitchFamily="50" charset="-127"/>
            </a:endParaRPr>
          </a:p>
        </p:txBody>
      </p:sp>
      <p:sp>
        <p:nvSpPr>
          <p:cNvPr id="42" name="직사각형 38"/>
          <p:cNvSpPr/>
          <p:nvPr/>
        </p:nvSpPr>
        <p:spPr bwMode="auto">
          <a:xfrm>
            <a:off x="5486400" y="2514600"/>
            <a:ext cx="1600200" cy="1143000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pitchFamily="50" charset="-127"/>
              </a:rPr>
              <a:t>Indri 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pitchFamily="50" charset="-127"/>
              </a:rPr>
              <a:t>Toolkit</a:t>
            </a:r>
          </a:p>
        </p:txBody>
      </p:sp>
      <p:sp>
        <p:nvSpPr>
          <p:cNvPr id="46" name="직사각형 42"/>
          <p:cNvSpPr/>
          <p:nvPr/>
        </p:nvSpPr>
        <p:spPr bwMode="auto">
          <a:xfrm>
            <a:off x="7578725" y="2590800"/>
            <a:ext cx="1260475" cy="1295400"/>
          </a:xfrm>
          <a:prstGeom prst="rect">
            <a:avLst/>
          </a:prstGeom>
          <a:ln w="6350">
            <a:solidFill>
              <a:schemeClr val="dk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Relevant Sentences</a:t>
            </a:r>
            <a:endParaRPr kumimoji="0" lang="ko-KR" altLang="en-US" sz="2000" b="1" dirty="0">
              <a:solidFill>
                <a:schemeClr val="tx1"/>
              </a:solidFill>
              <a:latin typeface="Times New Roman" pitchFamily="18" charset="0"/>
              <a:ea typeface="굴림" pitchFamily="50" charset="-127"/>
            </a:endParaRPr>
          </a:p>
        </p:txBody>
      </p:sp>
      <p:cxnSp>
        <p:nvCxnSpPr>
          <p:cNvPr id="22535" name="직선 화살표 연결선 44"/>
          <p:cNvCxnSpPr>
            <a:cxnSpLocks noChangeShapeType="1"/>
          </p:cNvCxnSpPr>
          <p:nvPr/>
        </p:nvCxnSpPr>
        <p:spPr bwMode="auto">
          <a:xfrm>
            <a:off x="7086600" y="3124200"/>
            <a:ext cx="533400" cy="3175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36" name="Up Arrow 51"/>
          <p:cNvSpPr>
            <a:spLocks noChangeArrowheads="1"/>
          </p:cNvSpPr>
          <p:nvPr/>
        </p:nvSpPr>
        <p:spPr bwMode="auto">
          <a:xfrm>
            <a:off x="6096000" y="3657600"/>
            <a:ext cx="474663" cy="677863"/>
          </a:xfrm>
          <a:prstGeom prst="up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latinLnBrk="0" hangingPunct="0"/>
            <a:endParaRPr kumimoji="0" lang="en-US" altLang="ko-KR"/>
          </a:p>
        </p:txBody>
      </p:sp>
      <p:sp>
        <p:nvSpPr>
          <p:cNvPr id="22537" name="Right Brace 55"/>
          <p:cNvSpPr>
            <a:spLocks/>
          </p:cNvSpPr>
          <p:nvPr/>
        </p:nvSpPr>
        <p:spPr bwMode="auto">
          <a:xfrm>
            <a:off x="1371600" y="2514600"/>
            <a:ext cx="609600" cy="1371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latinLnBrk="0" hangingPunct="0"/>
            <a:endParaRPr kumimoji="0" lang="en-US" altLang="ko-KR"/>
          </a:p>
        </p:txBody>
      </p:sp>
      <p:grpSp>
        <p:nvGrpSpPr>
          <p:cNvPr id="69" name="Group 68"/>
          <p:cNvGrpSpPr>
            <a:grpSpLocks/>
          </p:cNvGrpSpPr>
          <p:nvPr/>
        </p:nvGrpSpPr>
        <p:grpSpPr bwMode="auto">
          <a:xfrm>
            <a:off x="609600" y="2209800"/>
            <a:ext cx="6248400" cy="3028950"/>
            <a:chOff x="609600" y="2209800"/>
            <a:chExt cx="6248400" cy="3029129"/>
          </a:xfrm>
        </p:grpSpPr>
        <p:cxnSp>
          <p:nvCxnSpPr>
            <p:cNvPr id="22540" name="직선 화살표 연결선 36"/>
            <p:cNvCxnSpPr>
              <a:cxnSpLocks noChangeShapeType="1"/>
            </p:cNvCxnSpPr>
            <p:nvPr/>
          </p:nvCxnSpPr>
          <p:spPr bwMode="auto">
            <a:xfrm>
              <a:off x="2133600" y="2895600"/>
              <a:ext cx="33528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2541" name="Rectangle 53"/>
            <p:cNvSpPr>
              <a:spLocks noChangeArrowheads="1"/>
            </p:cNvSpPr>
            <p:nvPr/>
          </p:nvSpPr>
          <p:spPr bwMode="auto">
            <a:xfrm>
              <a:off x="685800" y="4038600"/>
              <a:ext cx="61722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3" eaLnBrk="0" latinLnBrk="0" hangingPunct="0"/>
              <a:r>
                <a:rPr kumimoji="0" lang="en-US" altLang="ko-KR" b="1">
                  <a:latin typeface="Arial" charset="0"/>
                </a:rPr>
                <a:t>Named Entity: 10</a:t>
              </a:r>
            </a:p>
            <a:p>
              <a:pPr lvl="3" eaLnBrk="0" latinLnBrk="0" hangingPunct="0"/>
              <a:r>
                <a:rPr kumimoji="0" lang="en-US" altLang="ko-KR" b="1">
                  <a:latin typeface="Arial" charset="0"/>
                </a:rPr>
                <a:t>Noun phrase : 2</a:t>
              </a:r>
            </a:p>
            <a:p>
              <a:pPr lvl="3" eaLnBrk="0" latinLnBrk="0" hangingPunct="0"/>
              <a:r>
                <a:rPr kumimoji="0" lang="en-US" altLang="ko-KR" b="1">
                  <a:latin typeface="Arial" charset="0"/>
                </a:rPr>
                <a:t>Others : 1</a:t>
              </a:r>
              <a:endParaRPr kumimoji="0" lang="ko-KR" altLang="en-US" b="1">
                <a:latin typeface="Arial" charset="0"/>
              </a:endParaRPr>
            </a:p>
          </p:txBody>
        </p:sp>
        <p:sp>
          <p:nvSpPr>
            <p:cNvPr id="22542" name="Rectangle 61"/>
            <p:cNvSpPr>
              <a:spLocks noChangeArrowheads="1"/>
            </p:cNvSpPr>
            <p:nvPr/>
          </p:nvSpPr>
          <p:spPr bwMode="auto">
            <a:xfrm>
              <a:off x="609600" y="2209800"/>
              <a:ext cx="5410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3" eaLnBrk="0" latinLnBrk="0" hangingPunct="0"/>
              <a:r>
                <a:rPr kumimoji="0" lang="en-US" altLang="ko-KR">
                  <a:latin typeface="Arial" charset="0"/>
                </a:rPr>
                <a:t>Uniform Term Weighting</a:t>
              </a:r>
            </a:p>
          </p:txBody>
        </p:sp>
        <p:sp>
          <p:nvSpPr>
            <p:cNvPr id="22543" name="Rectangle 62"/>
            <p:cNvSpPr>
              <a:spLocks noChangeArrowheads="1"/>
            </p:cNvSpPr>
            <p:nvPr/>
          </p:nvSpPr>
          <p:spPr bwMode="auto">
            <a:xfrm>
              <a:off x="609600" y="3576935"/>
              <a:ext cx="4953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3" eaLnBrk="0" latinLnBrk="0" hangingPunct="0"/>
              <a:r>
                <a:rPr kumimoji="0" lang="en-US" altLang="ko-KR">
                  <a:latin typeface="Arial" charset="0"/>
                </a:rPr>
                <a:t>Non-Uniform Weighting</a:t>
              </a:r>
            </a:p>
          </p:txBody>
        </p:sp>
        <p:cxnSp>
          <p:nvCxnSpPr>
            <p:cNvPr id="22544" name="직선 화살표 연결선 36"/>
            <p:cNvCxnSpPr>
              <a:cxnSpLocks noChangeShapeType="1"/>
            </p:cNvCxnSpPr>
            <p:nvPr/>
          </p:nvCxnSpPr>
          <p:spPr bwMode="auto">
            <a:xfrm>
              <a:off x="2133600" y="3429000"/>
              <a:ext cx="33528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22539" name="Straight Arrow Connector 67"/>
          <p:cNvCxnSpPr>
            <a:cxnSpLocks noChangeShapeType="1"/>
            <a:stCxn id="22537" idx="1"/>
          </p:cNvCxnSpPr>
          <p:nvPr/>
        </p:nvCxnSpPr>
        <p:spPr bwMode="auto">
          <a:xfrm rot="10800000" flipH="1">
            <a:off x="1981200" y="3200400"/>
            <a:ext cx="3429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Step 2: Sentence Filtering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24578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41E6B1-334D-42B7-B2DB-5DF96A428B9F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57200" y="1752600"/>
            <a:ext cx="14144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b="1"/>
              <a:t>Relevant</a:t>
            </a:r>
          </a:p>
          <a:p>
            <a:pPr algn="ctr" eaLnBrk="0" latinLnBrk="0" hangingPunct="0"/>
            <a:r>
              <a:rPr kumimoji="0" lang="en-US" altLang="ko-KR"/>
              <a:t>Sentences</a:t>
            </a:r>
          </a:p>
        </p:txBody>
      </p:sp>
      <p:sp>
        <p:nvSpPr>
          <p:cNvPr id="34" name="직사각형 9"/>
          <p:cNvSpPr/>
          <p:nvPr/>
        </p:nvSpPr>
        <p:spPr bwMode="auto">
          <a:xfrm>
            <a:off x="533400" y="2895600"/>
            <a:ext cx="1066800" cy="2819400"/>
          </a:xfrm>
          <a:prstGeom prst="rect">
            <a:avLst/>
          </a:prstGeom>
          <a:ln w="6350">
            <a:solidFill>
              <a:schemeClr val="dk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accent2"/>
                </a:solidFill>
                <a:ea typeface="굴림" pitchFamily="50" charset="-127"/>
              </a:rPr>
              <a:t>S1</a:t>
            </a:r>
            <a:r>
              <a:rPr kumimoji="0" lang="en-US" altLang="ko-KR" sz="2000" b="1" dirty="0">
                <a:solidFill>
                  <a:schemeClr val="bg1"/>
                </a:solidFill>
                <a:ea typeface="굴림" pitchFamily="50" charset="-127"/>
              </a:rPr>
              <a:t>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pitchFamily="50" charset="-127"/>
              </a:rPr>
              <a:t>S2</a:t>
            </a:r>
            <a:r>
              <a:rPr kumimoji="0" lang="en-US" altLang="ko-KR" sz="2000" b="1" dirty="0">
                <a:solidFill>
                  <a:schemeClr val="bg1"/>
                </a:solidFill>
                <a:ea typeface="굴림" pitchFamily="50" charset="-127"/>
              </a:rPr>
              <a:t>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accent2"/>
                </a:solidFill>
                <a:ea typeface="굴림" pitchFamily="50" charset="-127"/>
              </a:rPr>
              <a:t>S3</a:t>
            </a:r>
            <a:r>
              <a:rPr kumimoji="0" lang="en-US" altLang="ko-KR" sz="2000" b="1" dirty="0">
                <a:solidFill>
                  <a:schemeClr val="bg1"/>
                </a:solidFill>
                <a:ea typeface="굴림" pitchFamily="50" charset="-127"/>
              </a:rPr>
              <a:t>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accent2"/>
                </a:solidFill>
                <a:ea typeface="굴림" pitchFamily="50" charset="-127"/>
              </a:rPr>
              <a:t>S1’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tx1"/>
                </a:solidFill>
                <a:ea typeface="굴림" pitchFamily="50" charset="-127"/>
              </a:rPr>
              <a:t>S2’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ea typeface="굴림" pitchFamily="50" charset="-127"/>
              </a:rPr>
              <a:t>S4</a:t>
            </a:r>
            <a:r>
              <a:rPr kumimoji="0" lang="en-US" altLang="ko-KR" sz="2000" b="1" dirty="0">
                <a:solidFill>
                  <a:schemeClr val="bg1"/>
                </a:solidFill>
                <a:ea typeface="굴림" pitchFamily="50" charset="-127"/>
              </a:rPr>
              <a:t>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accent2"/>
                </a:solidFill>
                <a:ea typeface="굴림" pitchFamily="50" charset="-127"/>
              </a:rPr>
              <a:t>S6</a:t>
            </a:r>
            <a:r>
              <a:rPr kumimoji="0" lang="en-US" altLang="ko-KR" sz="2000" b="1" dirty="0">
                <a:solidFill>
                  <a:schemeClr val="bg1"/>
                </a:solidFill>
                <a:ea typeface="굴림" pitchFamily="50" charset="-127"/>
              </a:rPr>
              <a:t>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accent2"/>
                </a:solidFill>
                <a:ea typeface="굴림" pitchFamily="50" charset="-127"/>
              </a:rPr>
              <a:t>S7</a:t>
            </a:r>
            <a:r>
              <a:rPr kumimoji="0" lang="en-US" altLang="ko-KR" sz="2000" b="1" dirty="0">
                <a:solidFill>
                  <a:schemeClr val="bg1"/>
                </a:solidFill>
                <a:ea typeface="굴림" pitchFamily="50" charset="-127"/>
              </a:rPr>
              <a:t>’</a:t>
            </a:r>
          </a:p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chemeClr val="accent2"/>
                </a:solidFill>
                <a:ea typeface="굴림" pitchFamily="50" charset="-127"/>
              </a:rPr>
              <a:t>S4’</a:t>
            </a:r>
            <a:endParaRPr kumimoji="0" lang="ko-KR" altLang="en-US" sz="2000" b="1" dirty="0">
              <a:solidFill>
                <a:schemeClr val="accent2"/>
              </a:solidFill>
              <a:ea typeface="굴림" pitchFamily="50" charset="-127"/>
            </a:endParaRPr>
          </a:p>
        </p:txBody>
      </p:sp>
      <p:grpSp>
        <p:nvGrpSpPr>
          <p:cNvPr id="35" name="그룹 34"/>
          <p:cNvGrpSpPr>
            <a:grpSpLocks/>
          </p:cNvGrpSpPr>
          <p:nvPr/>
        </p:nvGrpSpPr>
        <p:grpSpPr bwMode="auto">
          <a:xfrm>
            <a:off x="3733800" y="1752600"/>
            <a:ext cx="2352675" cy="3962400"/>
            <a:chOff x="3733800" y="1752600"/>
            <a:chExt cx="2352675" cy="3962400"/>
          </a:xfrm>
        </p:grpSpPr>
        <p:sp>
          <p:nvSpPr>
            <p:cNvPr id="30" name="직사각형 9"/>
            <p:cNvSpPr/>
            <p:nvPr/>
          </p:nvSpPr>
          <p:spPr bwMode="auto">
            <a:xfrm>
              <a:off x="4495800" y="2895600"/>
              <a:ext cx="1066800" cy="2819400"/>
            </a:xfrm>
            <a:prstGeom prst="rect">
              <a:avLst/>
            </a:prstGeom>
            <a:ln w="6350">
              <a:solidFill>
                <a:schemeClr val="dk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S1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S2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S3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S1’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S2’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rgbClr val="FF0000"/>
                  </a:solidFill>
                  <a:ea typeface="굴림" pitchFamily="50" charset="-127"/>
                </a:rPr>
                <a:t>S4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S6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S7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S4’</a:t>
              </a:r>
              <a:endParaRPr kumimoji="0" lang="ko-KR" altLang="en-US" sz="2000" b="1" dirty="0">
                <a:solidFill>
                  <a:schemeClr val="accent2"/>
                </a:solidFill>
                <a:ea typeface="굴림" pitchFamily="50" charset="-127"/>
              </a:endParaRPr>
            </a:p>
          </p:txBody>
        </p:sp>
        <p:sp>
          <p:nvSpPr>
            <p:cNvPr id="24604" name="Right Arrow 43"/>
            <p:cNvSpPr>
              <a:spLocks noChangeArrowheads="1"/>
            </p:cNvSpPr>
            <p:nvPr/>
          </p:nvSpPr>
          <p:spPr bwMode="auto">
            <a:xfrm>
              <a:off x="3733800" y="4114800"/>
              <a:ext cx="533400" cy="331788"/>
            </a:xfrm>
            <a:prstGeom prst="rightArrow">
              <a:avLst>
                <a:gd name="adj1" fmla="val 50000"/>
                <a:gd name="adj2" fmla="val 50068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latinLnBrk="0" hangingPunct="0"/>
              <a:endParaRPr kumimoji="0" lang="en-US" altLang="ko-KR"/>
            </a:p>
          </p:txBody>
        </p:sp>
        <p:sp>
          <p:nvSpPr>
            <p:cNvPr id="24605" name="Rectangle 44"/>
            <p:cNvSpPr>
              <a:spLocks noChangeArrowheads="1"/>
            </p:cNvSpPr>
            <p:nvPr/>
          </p:nvSpPr>
          <p:spPr bwMode="auto">
            <a:xfrm>
              <a:off x="4038600" y="1752600"/>
              <a:ext cx="2047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/>
                <a:t>Keep only the</a:t>
              </a:r>
            </a:p>
            <a:p>
              <a:pPr algn="ctr" eaLnBrk="0" latinLnBrk="0" hangingPunct="0"/>
              <a:r>
                <a:rPr kumimoji="0" lang="en-US" altLang="ko-KR" b="1"/>
                <a:t>same polarity </a:t>
              </a:r>
            </a:p>
          </p:txBody>
        </p:sp>
        <p:cxnSp>
          <p:nvCxnSpPr>
            <p:cNvPr id="24606" name="직선 연결선 8"/>
            <p:cNvCxnSpPr>
              <a:cxnSpLocks noChangeShapeType="1"/>
            </p:cNvCxnSpPr>
            <p:nvPr/>
          </p:nvCxnSpPr>
          <p:spPr bwMode="auto">
            <a:xfrm>
              <a:off x="4648200" y="3429000"/>
              <a:ext cx="781050" cy="1588"/>
            </a:xfrm>
            <a:prstGeom prst="line">
              <a:avLst/>
            </a:prstGeom>
            <a:noFill/>
            <a:ln w="698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07" name="직선 연결선 8"/>
            <p:cNvCxnSpPr>
              <a:cxnSpLocks noChangeShapeType="1"/>
            </p:cNvCxnSpPr>
            <p:nvPr/>
          </p:nvCxnSpPr>
          <p:spPr bwMode="auto">
            <a:xfrm>
              <a:off x="4648200" y="4343400"/>
              <a:ext cx="781050" cy="1588"/>
            </a:xfrm>
            <a:prstGeom prst="line">
              <a:avLst/>
            </a:prstGeom>
            <a:noFill/>
            <a:ln w="698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08" name="직선 연결선 8"/>
            <p:cNvCxnSpPr>
              <a:cxnSpLocks noChangeShapeType="1"/>
            </p:cNvCxnSpPr>
            <p:nvPr/>
          </p:nvCxnSpPr>
          <p:spPr bwMode="auto">
            <a:xfrm>
              <a:off x="4648200" y="4648200"/>
              <a:ext cx="781050" cy="1588"/>
            </a:xfrm>
            <a:prstGeom prst="line">
              <a:avLst/>
            </a:prstGeom>
            <a:noFill/>
            <a:ln w="6985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3" name="그룹 32"/>
          <p:cNvGrpSpPr>
            <a:grpSpLocks/>
          </p:cNvGrpSpPr>
          <p:nvPr/>
        </p:nvGrpSpPr>
        <p:grpSpPr bwMode="auto">
          <a:xfrm>
            <a:off x="1752600" y="1600200"/>
            <a:ext cx="2208213" cy="4114800"/>
            <a:chOff x="1752600" y="1600200"/>
            <a:chExt cx="2208213" cy="4114800"/>
          </a:xfrm>
        </p:grpSpPr>
        <p:sp>
          <p:nvSpPr>
            <p:cNvPr id="29" name="직사각형 9"/>
            <p:cNvSpPr/>
            <p:nvPr/>
          </p:nvSpPr>
          <p:spPr bwMode="auto">
            <a:xfrm>
              <a:off x="2438400" y="2895600"/>
              <a:ext cx="1066800" cy="2819400"/>
            </a:xfrm>
            <a:prstGeom prst="rect">
              <a:avLst/>
            </a:prstGeom>
            <a:ln w="6350">
              <a:solidFill>
                <a:schemeClr val="dk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S1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S2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S3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S1’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S2’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rgbClr val="FF0000"/>
                  </a:solidFill>
                  <a:ea typeface="굴림" pitchFamily="50" charset="-127"/>
                </a:rPr>
                <a:t>S4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S6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S7</a:t>
              </a:r>
              <a:r>
                <a:rPr kumimoji="0" lang="en-US" altLang="ko-KR" sz="2000" b="1" dirty="0">
                  <a:solidFill>
                    <a:schemeClr val="bg1"/>
                  </a:solidFill>
                  <a:ea typeface="굴림" pitchFamily="50" charset="-127"/>
                </a:rPr>
                <a:t>’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accent2"/>
                  </a:solidFill>
                  <a:ea typeface="굴림" pitchFamily="50" charset="-127"/>
                </a:rPr>
                <a:t>S4’</a:t>
              </a:r>
              <a:endParaRPr kumimoji="0" lang="ko-KR" altLang="en-US" sz="2000" b="1" dirty="0">
                <a:solidFill>
                  <a:schemeClr val="accent2"/>
                </a:solidFill>
                <a:ea typeface="굴림" pitchFamily="50" charset="-127"/>
              </a:endParaRPr>
            </a:p>
          </p:txBody>
        </p:sp>
        <p:sp>
          <p:nvSpPr>
            <p:cNvPr id="24599" name="Rectangle 13"/>
            <p:cNvSpPr>
              <a:spLocks noChangeArrowheads="1"/>
            </p:cNvSpPr>
            <p:nvPr/>
          </p:nvSpPr>
          <p:spPr bwMode="auto">
            <a:xfrm>
              <a:off x="2057400" y="1600200"/>
              <a:ext cx="1903413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/>
                <a:t>Keep only </a:t>
              </a:r>
            </a:p>
            <a:p>
              <a:pPr algn="ctr" eaLnBrk="0" latinLnBrk="0" hangingPunct="0"/>
              <a:r>
                <a:rPr kumimoji="0" lang="en-US" altLang="ko-KR" b="1"/>
                <a:t>Opinionated</a:t>
              </a:r>
              <a:r>
                <a:rPr kumimoji="0" lang="en-US" altLang="ko-KR"/>
                <a:t> </a:t>
              </a:r>
            </a:p>
            <a:p>
              <a:pPr algn="ctr" eaLnBrk="0" latinLnBrk="0" hangingPunct="0"/>
              <a:r>
                <a:rPr kumimoji="0" lang="en-US" altLang="ko-KR"/>
                <a:t>Sentences </a:t>
              </a:r>
            </a:p>
          </p:txBody>
        </p:sp>
        <p:cxnSp>
          <p:nvCxnSpPr>
            <p:cNvPr id="24600" name="직선 연결선 8"/>
            <p:cNvCxnSpPr>
              <a:cxnSpLocks noChangeShapeType="1"/>
            </p:cNvCxnSpPr>
            <p:nvPr/>
          </p:nvCxnSpPr>
          <p:spPr bwMode="auto">
            <a:xfrm>
              <a:off x="2590800" y="3429000"/>
              <a:ext cx="781050" cy="1588"/>
            </a:xfrm>
            <a:prstGeom prst="line">
              <a:avLst/>
            </a:prstGeom>
            <a:noFill/>
            <a:ln w="698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4601" name="직선 연결선 8"/>
            <p:cNvCxnSpPr>
              <a:cxnSpLocks noChangeShapeType="1"/>
            </p:cNvCxnSpPr>
            <p:nvPr/>
          </p:nvCxnSpPr>
          <p:spPr bwMode="auto">
            <a:xfrm>
              <a:off x="2590800" y="4343400"/>
              <a:ext cx="781050" cy="1588"/>
            </a:xfrm>
            <a:prstGeom prst="line">
              <a:avLst/>
            </a:prstGeom>
            <a:noFill/>
            <a:ln w="6985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24602" name="Right Arrow 43"/>
            <p:cNvSpPr>
              <a:spLocks noChangeArrowheads="1"/>
            </p:cNvSpPr>
            <p:nvPr/>
          </p:nvSpPr>
          <p:spPr bwMode="auto">
            <a:xfrm>
              <a:off x="1752600" y="4114800"/>
              <a:ext cx="533400" cy="331788"/>
            </a:xfrm>
            <a:prstGeom prst="rightArrow">
              <a:avLst>
                <a:gd name="adj1" fmla="val 50000"/>
                <a:gd name="adj2" fmla="val 50068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latinLnBrk="0" hangingPunct="0"/>
              <a:endParaRPr kumimoji="0" lang="en-US" altLang="ko-KR"/>
            </a:p>
          </p:txBody>
        </p:sp>
      </p:grpSp>
      <p:grpSp>
        <p:nvGrpSpPr>
          <p:cNvPr id="39" name="그룹 38"/>
          <p:cNvGrpSpPr>
            <a:grpSpLocks/>
          </p:cNvGrpSpPr>
          <p:nvPr/>
        </p:nvGrpSpPr>
        <p:grpSpPr bwMode="auto">
          <a:xfrm>
            <a:off x="5715000" y="1752600"/>
            <a:ext cx="2667000" cy="3962400"/>
            <a:chOff x="5715000" y="1752600"/>
            <a:chExt cx="2667000" cy="3962400"/>
          </a:xfrm>
        </p:grpSpPr>
        <p:sp>
          <p:nvSpPr>
            <p:cNvPr id="24589" name="Rectangle 46"/>
            <p:cNvSpPr>
              <a:spLocks noChangeArrowheads="1"/>
            </p:cNvSpPr>
            <p:nvPr/>
          </p:nvSpPr>
          <p:spPr bwMode="auto">
            <a:xfrm>
              <a:off x="6551613" y="1752600"/>
              <a:ext cx="1830387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b="1"/>
                <a:t>Remove </a:t>
              </a:r>
              <a:br>
                <a:rPr kumimoji="0" lang="en-US" altLang="ko-KR" b="1"/>
              </a:br>
              <a:r>
                <a:rPr kumimoji="0" lang="en-US" altLang="ko-KR" b="1"/>
                <a:t>redundancy </a:t>
              </a:r>
            </a:p>
          </p:txBody>
        </p:sp>
        <p:grpSp>
          <p:nvGrpSpPr>
            <p:cNvPr id="24590" name="그룹 36"/>
            <p:cNvGrpSpPr>
              <a:grpSpLocks/>
            </p:cNvGrpSpPr>
            <p:nvPr/>
          </p:nvGrpSpPr>
          <p:grpSpPr bwMode="auto">
            <a:xfrm>
              <a:off x="5715000" y="2895600"/>
              <a:ext cx="2209800" cy="2819400"/>
              <a:chOff x="5715000" y="2895600"/>
              <a:chExt cx="2209800" cy="2819400"/>
            </a:xfrm>
          </p:grpSpPr>
          <p:sp>
            <p:nvSpPr>
              <p:cNvPr id="31" name="직사각형 9"/>
              <p:cNvSpPr/>
              <p:nvPr/>
            </p:nvSpPr>
            <p:spPr bwMode="auto">
              <a:xfrm>
                <a:off x="6858000" y="2895600"/>
                <a:ext cx="1066800" cy="2819400"/>
              </a:xfrm>
              <a:prstGeom prst="rect">
                <a:avLst/>
              </a:prstGeom>
              <a:ln w="6350">
                <a:solidFill>
                  <a:schemeClr val="dk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accent2"/>
                    </a:solidFill>
                    <a:ea typeface="굴림" pitchFamily="50" charset="-127"/>
                  </a:rPr>
                  <a:t>S1</a:t>
                </a:r>
                <a:r>
                  <a:rPr kumimoji="0" lang="en-US" altLang="ko-KR" sz="2000" b="1" dirty="0">
                    <a:solidFill>
                      <a:schemeClr val="bg1"/>
                    </a:solidFill>
                    <a:ea typeface="굴림" pitchFamily="50" charset="-127"/>
                  </a:rPr>
                  <a:t>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tx1"/>
                    </a:solidFill>
                    <a:ea typeface="굴림" pitchFamily="50" charset="-127"/>
                  </a:rPr>
                  <a:t>S2</a:t>
                </a:r>
                <a:r>
                  <a:rPr kumimoji="0" lang="en-US" altLang="ko-KR" sz="2000" b="1" dirty="0">
                    <a:solidFill>
                      <a:schemeClr val="bg1"/>
                    </a:solidFill>
                    <a:ea typeface="굴림" pitchFamily="50" charset="-127"/>
                  </a:rPr>
                  <a:t>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accent2"/>
                    </a:solidFill>
                    <a:ea typeface="굴림" pitchFamily="50" charset="-127"/>
                  </a:rPr>
                  <a:t>S3</a:t>
                </a:r>
                <a:r>
                  <a:rPr kumimoji="0" lang="en-US" altLang="ko-KR" sz="2000" b="1" dirty="0">
                    <a:solidFill>
                      <a:schemeClr val="bg1"/>
                    </a:solidFill>
                    <a:ea typeface="굴림" pitchFamily="50" charset="-127"/>
                  </a:rPr>
                  <a:t>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accent2"/>
                    </a:solidFill>
                    <a:ea typeface="굴림" pitchFamily="50" charset="-127"/>
                  </a:rPr>
                  <a:t>S1’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tx1"/>
                    </a:solidFill>
                    <a:ea typeface="굴림" pitchFamily="50" charset="-127"/>
                  </a:rPr>
                  <a:t>S2’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rgbClr val="FF0000"/>
                    </a:solidFill>
                    <a:ea typeface="굴림" pitchFamily="50" charset="-127"/>
                  </a:rPr>
                  <a:t>S4</a:t>
                </a:r>
                <a:r>
                  <a:rPr kumimoji="0" lang="en-US" altLang="ko-KR" sz="2000" b="1" dirty="0">
                    <a:solidFill>
                      <a:schemeClr val="bg1"/>
                    </a:solidFill>
                    <a:ea typeface="굴림" pitchFamily="50" charset="-127"/>
                  </a:rPr>
                  <a:t>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accent2"/>
                    </a:solidFill>
                    <a:ea typeface="굴림" pitchFamily="50" charset="-127"/>
                  </a:rPr>
                  <a:t>S6</a:t>
                </a:r>
                <a:r>
                  <a:rPr kumimoji="0" lang="en-US" altLang="ko-KR" sz="2000" b="1" dirty="0">
                    <a:solidFill>
                      <a:schemeClr val="bg1"/>
                    </a:solidFill>
                    <a:ea typeface="굴림" pitchFamily="50" charset="-127"/>
                  </a:rPr>
                  <a:t>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accent2"/>
                    </a:solidFill>
                    <a:ea typeface="굴림" pitchFamily="50" charset="-127"/>
                  </a:rPr>
                  <a:t>S7</a:t>
                </a:r>
                <a:r>
                  <a:rPr kumimoji="0" lang="en-US" altLang="ko-KR" sz="2000" b="1" dirty="0">
                    <a:solidFill>
                      <a:schemeClr val="bg1"/>
                    </a:solidFill>
                    <a:ea typeface="굴림" pitchFamily="50" charset="-127"/>
                  </a:rPr>
                  <a:t>’</a:t>
                </a:r>
              </a:p>
              <a:p>
                <a:pPr algn="ctr" eaLnBrk="0" latinLnBrk="0" hangingPunct="0">
                  <a:defRPr/>
                </a:pPr>
                <a:r>
                  <a:rPr kumimoji="0" lang="en-US" altLang="ko-KR" sz="2000" b="1" dirty="0">
                    <a:solidFill>
                      <a:schemeClr val="accent2"/>
                    </a:solidFill>
                    <a:ea typeface="굴림" pitchFamily="50" charset="-127"/>
                  </a:rPr>
                  <a:t>S4’</a:t>
                </a:r>
                <a:endParaRPr kumimoji="0" lang="ko-KR" altLang="en-US" sz="2000" b="1" dirty="0">
                  <a:solidFill>
                    <a:schemeClr val="accent2"/>
                  </a:solidFill>
                  <a:ea typeface="굴림" pitchFamily="50" charset="-127"/>
                </a:endParaRPr>
              </a:p>
            </p:txBody>
          </p:sp>
          <p:cxnSp>
            <p:nvCxnSpPr>
              <p:cNvPr id="24592" name="직선 연결선 8"/>
              <p:cNvCxnSpPr>
                <a:cxnSpLocks noChangeShapeType="1"/>
              </p:cNvCxnSpPr>
              <p:nvPr/>
            </p:nvCxnSpPr>
            <p:spPr bwMode="auto">
              <a:xfrm>
                <a:off x="7010400" y="3429000"/>
                <a:ext cx="781050" cy="1588"/>
              </a:xfrm>
              <a:prstGeom prst="line">
                <a:avLst/>
              </a:prstGeom>
              <a:noFill/>
              <a:ln w="698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593" name="직선 연결선 8"/>
              <p:cNvCxnSpPr>
                <a:cxnSpLocks noChangeShapeType="1"/>
              </p:cNvCxnSpPr>
              <p:nvPr/>
            </p:nvCxnSpPr>
            <p:spPr bwMode="auto">
              <a:xfrm>
                <a:off x="7010400" y="4343400"/>
                <a:ext cx="781050" cy="1588"/>
              </a:xfrm>
              <a:prstGeom prst="line">
                <a:avLst/>
              </a:prstGeom>
              <a:noFill/>
              <a:ln w="698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594" name="직선 연결선 8"/>
              <p:cNvCxnSpPr>
                <a:cxnSpLocks noChangeShapeType="1"/>
              </p:cNvCxnSpPr>
              <p:nvPr/>
            </p:nvCxnSpPr>
            <p:spPr bwMode="auto">
              <a:xfrm>
                <a:off x="7010400" y="4648200"/>
                <a:ext cx="781050" cy="1588"/>
              </a:xfrm>
              <a:prstGeom prst="line">
                <a:avLst/>
              </a:prstGeom>
              <a:noFill/>
              <a:ln w="698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24595" name="Right Arrow 43"/>
              <p:cNvSpPr>
                <a:spLocks noChangeArrowheads="1"/>
              </p:cNvSpPr>
              <p:nvPr/>
            </p:nvSpPr>
            <p:spPr bwMode="auto">
              <a:xfrm>
                <a:off x="5715000" y="4114800"/>
                <a:ext cx="533400" cy="331788"/>
              </a:xfrm>
              <a:prstGeom prst="rightArrow">
                <a:avLst>
                  <a:gd name="adj1" fmla="val 50000"/>
                  <a:gd name="adj2" fmla="val 50068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latinLnBrk="0" hangingPunct="0"/>
                <a:endParaRPr kumimoji="0" lang="en-US" altLang="ko-KR"/>
              </a:p>
            </p:txBody>
          </p:sp>
          <p:cxnSp>
            <p:nvCxnSpPr>
              <p:cNvPr id="24596" name="직선 연결선 8"/>
              <p:cNvCxnSpPr>
                <a:cxnSpLocks noChangeShapeType="1"/>
              </p:cNvCxnSpPr>
              <p:nvPr/>
            </p:nvCxnSpPr>
            <p:spPr bwMode="auto">
              <a:xfrm>
                <a:off x="7010400" y="5562600"/>
                <a:ext cx="781050" cy="1588"/>
              </a:xfrm>
              <a:prstGeom prst="line">
                <a:avLst/>
              </a:prstGeom>
              <a:noFill/>
              <a:ln w="698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597" name="직선 연결선 8"/>
              <p:cNvCxnSpPr>
                <a:cxnSpLocks noChangeShapeType="1"/>
              </p:cNvCxnSpPr>
              <p:nvPr/>
            </p:nvCxnSpPr>
            <p:spPr bwMode="auto">
              <a:xfrm>
                <a:off x="7010400" y="4038600"/>
                <a:ext cx="781050" cy="1588"/>
              </a:xfrm>
              <a:prstGeom prst="line">
                <a:avLst/>
              </a:prstGeom>
              <a:noFill/>
              <a:ln w="698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6" name="그룹 35"/>
          <p:cNvGrpSpPr>
            <a:grpSpLocks/>
          </p:cNvGrpSpPr>
          <p:nvPr/>
        </p:nvGrpSpPr>
        <p:grpSpPr bwMode="auto">
          <a:xfrm>
            <a:off x="6553200" y="4495800"/>
            <a:ext cx="2209800" cy="763588"/>
            <a:chOff x="6553200" y="4495800"/>
            <a:chExt cx="2209800" cy="763588"/>
          </a:xfrm>
        </p:grpSpPr>
        <p:grpSp>
          <p:nvGrpSpPr>
            <p:cNvPr id="24585" name="Group 66"/>
            <p:cNvGrpSpPr>
              <a:grpSpLocks/>
            </p:cNvGrpSpPr>
            <p:nvPr/>
          </p:nvGrpSpPr>
          <p:grpSpPr bwMode="auto">
            <a:xfrm>
              <a:off x="6553200" y="4495800"/>
              <a:ext cx="2209800" cy="536575"/>
              <a:chOff x="6172200" y="4495801"/>
              <a:chExt cx="2209800" cy="536108"/>
            </a:xfrm>
          </p:grpSpPr>
          <p:cxnSp>
            <p:nvCxnSpPr>
              <p:cNvPr id="65" name="직선 연결선 11"/>
              <p:cNvCxnSpPr/>
              <p:nvPr/>
            </p:nvCxnSpPr>
            <p:spPr bwMode="auto">
              <a:xfrm>
                <a:off x="6172200" y="5028737"/>
                <a:ext cx="2209800" cy="31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화살표 연결선 12"/>
              <p:cNvCxnSpPr/>
              <p:nvPr/>
            </p:nvCxnSpPr>
            <p:spPr bwMode="auto">
              <a:xfrm rot="5400000">
                <a:off x="7583720" y="4760681"/>
                <a:ext cx="532936" cy="317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586" name="직선 연결선 8"/>
            <p:cNvCxnSpPr>
              <a:cxnSpLocks noChangeShapeType="1"/>
            </p:cNvCxnSpPr>
            <p:nvPr/>
          </p:nvCxnSpPr>
          <p:spPr bwMode="auto">
            <a:xfrm>
              <a:off x="7010400" y="5257800"/>
              <a:ext cx="781050" cy="1588"/>
            </a:xfrm>
            <a:prstGeom prst="line">
              <a:avLst/>
            </a:prstGeom>
            <a:noFill/>
            <a:ln w="6985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Step 3: Summary Organization </a:t>
            </a:r>
            <a:br>
              <a:rPr lang="en-US" altLang="ko-KR" smtClean="0">
                <a:ea typeface="굴림" charset="-127"/>
              </a:rPr>
            </a:br>
            <a:r>
              <a:rPr lang="en-US" altLang="ko-KR" sz="3200" smtClean="0">
                <a:solidFill>
                  <a:srgbClr val="0000CC"/>
                </a:solidFill>
                <a:ea typeface="굴림" charset="-127"/>
              </a:rPr>
              <a:t>(Method 1:  Polarity Ordering)</a:t>
            </a:r>
            <a:endParaRPr lang="ko-KR" altLang="en-US" sz="3200" smtClean="0">
              <a:solidFill>
                <a:srgbClr val="0000CC"/>
              </a:solidFill>
              <a:ea typeface="굴림" charset="-127"/>
            </a:endParaRPr>
          </a:p>
        </p:txBody>
      </p:sp>
      <p:sp>
        <p:nvSpPr>
          <p:cNvPr id="2662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mtClean="0">
                <a:ea typeface="굴림" charset="-127"/>
              </a:rPr>
              <a:t>Paragraph structure by question and polarity</a:t>
            </a:r>
          </a:p>
          <a:p>
            <a:pPr lvl="1"/>
            <a:r>
              <a:rPr lang="en-US" altLang="ko-KR" smtClean="0">
                <a:ea typeface="굴림" charset="-127"/>
              </a:rPr>
              <a:t>Add guiding phrase</a:t>
            </a:r>
          </a:p>
        </p:txBody>
      </p:sp>
      <p:sp>
        <p:nvSpPr>
          <p:cNvPr id="26627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34197-93A5-4177-8ED5-C32F8C71E62A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  <p:sp>
        <p:nvSpPr>
          <p:cNvPr id="5" name="직사각형 4"/>
          <p:cNvSpPr/>
          <p:nvPr/>
        </p:nvSpPr>
        <p:spPr bwMode="auto">
          <a:xfrm>
            <a:off x="1219200" y="2667000"/>
            <a:ext cx="6553200" cy="3581400"/>
          </a:xfrm>
          <a:prstGeom prst="rect">
            <a:avLst/>
          </a:prstGeom>
          <a:ln w="6350">
            <a:solidFill>
              <a:schemeClr val="dk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latinLnBrk="0" hangingPunct="0">
              <a:defRPr/>
            </a:pPr>
            <a:r>
              <a:rPr kumimoji="0" lang="en-US" altLang="ko-KR" sz="28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       </a:t>
            </a: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The first question is …</a:t>
            </a:r>
          </a:p>
          <a:p>
            <a:pPr eaLnBrk="0" latinLnBrk="0" hangingPunct="0"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  Following are positive opinions…</a:t>
            </a:r>
          </a:p>
          <a:p>
            <a:pPr eaLnBrk="0" latinLnBrk="0" hangingPunct="0"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/>
            </a:r>
            <a:b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</a:b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  Following are negative opinions…</a:t>
            </a:r>
          </a:p>
          <a:p>
            <a:pPr eaLnBrk="0" latinLnBrk="0" hangingPunct="0"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/>
            </a:r>
            <a:b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</a:b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      The second question is …</a:t>
            </a:r>
            <a:b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</a:b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  Following are mixed opinions…</a:t>
            </a:r>
            <a:b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</a:br>
            <a:r>
              <a:rPr kumimoji="0" lang="en-US" altLang="ko-KR" sz="28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  …</a:t>
            </a:r>
            <a:endParaRPr kumimoji="0" lang="ko-KR" altLang="en-US" sz="2800" b="1" dirty="0">
              <a:solidFill>
                <a:schemeClr val="tx1"/>
              </a:solidFill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Step 3: Summary Organization </a:t>
            </a:r>
            <a:br>
              <a:rPr lang="en-US" altLang="ko-KR" smtClean="0">
                <a:ea typeface="굴림" charset="-127"/>
              </a:rPr>
            </a:br>
            <a:r>
              <a:rPr lang="en-US" altLang="ko-KR" sz="2800" smtClean="0">
                <a:solidFill>
                  <a:srgbClr val="0000CC"/>
                </a:solidFill>
                <a:ea typeface="굴림" charset="-127"/>
              </a:rPr>
              <a:t>(Method 2: Statistical Coherence Optimization)</a:t>
            </a:r>
            <a:endParaRPr lang="ko-KR" altLang="en-US" smtClean="0">
              <a:solidFill>
                <a:srgbClr val="0000CC"/>
              </a:solidFill>
              <a:ea typeface="굴림" charset="-127"/>
            </a:endParaRPr>
          </a:p>
        </p:txBody>
      </p:sp>
      <p:sp>
        <p:nvSpPr>
          <p:cNvPr id="28674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9FBF1727-912B-4F57-BC8B-B91C79F0DBEF}" type="slidenum">
              <a:rPr kumimoji="0" lang="en-US" altLang="ko-KR" sz="1400"/>
              <a:pPr algn="r" eaLnBrk="0" latinLnBrk="0" hangingPunct="0"/>
              <a:t>7</a:t>
            </a:fld>
            <a:endParaRPr kumimoji="0" lang="en-US" altLang="ko-KR" sz="1400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8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grpSp>
        <p:nvGrpSpPr>
          <p:cNvPr id="28684" name="그룹 82"/>
          <p:cNvGrpSpPr>
            <a:grpSpLocks/>
          </p:cNvGrpSpPr>
          <p:nvPr/>
        </p:nvGrpSpPr>
        <p:grpSpPr bwMode="auto">
          <a:xfrm>
            <a:off x="381000" y="1676400"/>
            <a:ext cx="8458200" cy="2667000"/>
            <a:chOff x="381000" y="1676400"/>
            <a:chExt cx="8458200" cy="2667000"/>
          </a:xfrm>
        </p:grpSpPr>
        <p:sp>
          <p:nvSpPr>
            <p:cNvPr id="22" name="TextBox 21"/>
            <p:cNvSpPr txBox="1"/>
            <p:nvPr/>
          </p:nvSpPr>
          <p:spPr>
            <a:xfrm>
              <a:off x="381000" y="1676400"/>
              <a:ext cx="5619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S1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2209800"/>
              <a:ext cx="5619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S2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000" y="3729038"/>
              <a:ext cx="577850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 err="1">
                  <a:latin typeface="+mn-lt"/>
                  <a:ea typeface="+mn-ea"/>
                </a:rPr>
                <a:t>Sn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cxnSp>
          <p:nvCxnSpPr>
            <p:cNvPr id="28689" name="직선 연결선 27"/>
            <p:cNvCxnSpPr>
              <a:cxnSpLocks noChangeShapeType="1"/>
            </p:cNvCxnSpPr>
            <p:nvPr/>
          </p:nvCxnSpPr>
          <p:spPr bwMode="auto">
            <a:xfrm>
              <a:off x="914400" y="2438400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90" name="직선 연결선 28"/>
            <p:cNvCxnSpPr>
              <a:cxnSpLocks noChangeShapeType="1"/>
            </p:cNvCxnSpPr>
            <p:nvPr/>
          </p:nvCxnSpPr>
          <p:spPr bwMode="auto">
            <a:xfrm>
              <a:off x="914400" y="1905000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91" name="직선 연결선 29"/>
            <p:cNvCxnSpPr>
              <a:cxnSpLocks noChangeShapeType="1"/>
            </p:cNvCxnSpPr>
            <p:nvPr/>
          </p:nvCxnSpPr>
          <p:spPr bwMode="auto">
            <a:xfrm>
              <a:off x="914400" y="3957935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92" name="TextBox 30"/>
            <p:cNvSpPr txBox="1">
              <a:spLocks noChangeArrowheads="1"/>
            </p:cNvSpPr>
            <p:nvPr/>
          </p:nvSpPr>
          <p:spPr bwMode="auto">
            <a:xfrm>
              <a:off x="914400" y="3200400"/>
              <a:ext cx="4924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b="1"/>
                <a:t>…</a:t>
              </a:r>
              <a:endParaRPr kumimoji="0" lang="ko-KR" altLang="en-US" b="1"/>
            </a:p>
          </p:txBody>
        </p:sp>
        <p:cxnSp>
          <p:nvCxnSpPr>
            <p:cNvPr id="28693" name="직선 화살표 연결선 32"/>
            <p:cNvCxnSpPr>
              <a:cxnSpLocks noChangeShapeType="1"/>
            </p:cNvCxnSpPr>
            <p:nvPr/>
          </p:nvCxnSpPr>
          <p:spPr bwMode="auto">
            <a:xfrm>
              <a:off x="2286000" y="1905000"/>
              <a:ext cx="1447800" cy="10668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694" name="직선 화살표 연결선 33"/>
            <p:cNvCxnSpPr>
              <a:cxnSpLocks noChangeShapeType="1"/>
            </p:cNvCxnSpPr>
            <p:nvPr/>
          </p:nvCxnSpPr>
          <p:spPr bwMode="auto">
            <a:xfrm>
              <a:off x="2286000" y="2438400"/>
              <a:ext cx="1371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695" name="직선 화살표 연결선 36"/>
            <p:cNvCxnSpPr>
              <a:cxnSpLocks noChangeShapeType="1"/>
            </p:cNvCxnSpPr>
            <p:nvPr/>
          </p:nvCxnSpPr>
          <p:spPr bwMode="auto">
            <a:xfrm rot="5400000" flipH="1" flipV="1">
              <a:off x="1943100" y="2247900"/>
              <a:ext cx="2057400" cy="13716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5" name="TextBox 44"/>
            <p:cNvSpPr txBox="1"/>
            <p:nvPr/>
          </p:nvSpPr>
          <p:spPr>
            <a:xfrm>
              <a:off x="3886200" y="1681163"/>
              <a:ext cx="646113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S1’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86200" y="2214563"/>
              <a:ext cx="646113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S2’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86200" y="3733800"/>
              <a:ext cx="661988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 err="1">
                  <a:latin typeface="+mn-lt"/>
                  <a:ea typeface="+mn-ea"/>
                </a:rPr>
                <a:t>Sn</a:t>
              </a:r>
              <a:r>
                <a:rPr kumimoji="0" lang="en-US" altLang="ko-KR" b="1" dirty="0">
                  <a:latin typeface="+mn-lt"/>
                  <a:ea typeface="+mn-ea"/>
                </a:rPr>
                <a:t>’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cxnSp>
          <p:nvCxnSpPr>
            <p:cNvPr id="28699" name="직선 연결선 47"/>
            <p:cNvCxnSpPr>
              <a:cxnSpLocks noChangeShapeType="1"/>
            </p:cNvCxnSpPr>
            <p:nvPr/>
          </p:nvCxnSpPr>
          <p:spPr bwMode="auto">
            <a:xfrm>
              <a:off x="4495800" y="2442865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00" name="직선 연결선 48"/>
            <p:cNvCxnSpPr>
              <a:cxnSpLocks noChangeShapeType="1"/>
            </p:cNvCxnSpPr>
            <p:nvPr/>
          </p:nvCxnSpPr>
          <p:spPr bwMode="auto">
            <a:xfrm>
              <a:off x="4495800" y="1909465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01" name="직선 연결선 49"/>
            <p:cNvCxnSpPr>
              <a:cxnSpLocks noChangeShapeType="1"/>
            </p:cNvCxnSpPr>
            <p:nvPr/>
          </p:nvCxnSpPr>
          <p:spPr bwMode="auto">
            <a:xfrm>
              <a:off x="4495800" y="3962400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" name="TextBox 50"/>
            <p:cNvSpPr txBox="1"/>
            <p:nvPr/>
          </p:nvSpPr>
          <p:spPr>
            <a:xfrm>
              <a:off x="4495800" y="3205163"/>
              <a:ext cx="492125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…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1000" y="2743200"/>
              <a:ext cx="5619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S3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cxnSp>
          <p:nvCxnSpPr>
            <p:cNvPr id="28704" name="직선 연결선 52"/>
            <p:cNvCxnSpPr>
              <a:cxnSpLocks noChangeShapeType="1"/>
            </p:cNvCxnSpPr>
            <p:nvPr/>
          </p:nvCxnSpPr>
          <p:spPr bwMode="auto">
            <a:xfrm>
              <a:off x="914400" y="2971800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4" name="TextBox 53"/>
            <p:cNvSpPr txBox="1"/>
            <p:nvPr/>
          </p:nvSpPr>
          <p:spPr>
            <a:xfrm>
              <a:off x="3886200" y="2747963"/>
              <a:ext cx="646113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S3’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cxnSp>
          <p:nvCxnSpPr>
            <p:cNvPr id="28706" name="직선 연결선 54"/>
            <p:cNvCxnSpPr>
              <a:cxnSpLocks noChangeShapeType="1"/>
            </p:cNvCxnSpPr>
            <p:nvPr/>
          </p:nvCxnSpPr>
          <p:spPr bwMode="auto">
            <a:xfrm>
              <a:off x="4495800" y="2976265"/>
              <a:ext cx="1066800" cy="1588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07" name="직선 화살표 연결선 56"/>
            <p:cNvCxnSpPr>
              <a:cxnSpLocks noChangeShapeType="1"/>
            </p:cNvCxnSpPr>
            <p:nvPr/>
          </p:nvCxnSpPr>
          <p:spPr bwMode="auto">
            <a:xfrm>
              <a:off x="2286000" y="2971800"/>
              <a:ext cx="1371600" cy="914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0" name="막힌 원호 69"/>
            <p:cNvSpPr/>
            <p:nvPr/>
          </p:nvSpPr>
          <p:spPr bwMode="auto">
            <a:xfrm rot="5400000">
              <a:off x="5600700" y="1866900"/>
              <a:ext cx="495300" cy="571500"/>
            </a:xfrm>
            <a:prstGeom prst="blockArc">
              <a:avLst>
                <a:gd name="adj1" fmla="val 10800000"/>
                <a:gd name="adj2" fmla="val 21417861"/>
                <a:gd name="adj3" fmla="val 6888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latinLnBrk="0" hangingPunct="0">
                <a:defRPr/>
              </a:pPr>
              <a:endParaRPr kumimoji="0" lang="ko-KR" altLang="en-US">
                <a:ea typeface="+mn-ea"/>
              </a:endParaRPr>
            </a:p>
          </p:txBody>
        </p:sp>
        <p:sp>
          <p:nvSpPr>
            <p:cNvPr id="71" name="막힌 원호 70"/>
            <p:cNvSpPr/>
            <p:nvPr/>
          </p:nvSpPr>
          <p:spPr bwMode="auto">
            <a:xfrm rot="5400000">
              <a:off x="5600700" y="2438400"/>
              <a:ext cx="495300" cy="571500"/>
            </a:xfrm>
            <a:prstGeom prst="blockArc">
              <a:avLst>
                <a:gd name="adj1" fmla="val 10800000"/>
                <a:gd name="adj2" fmla="val 21417861"/>
                <a:gd name="adj3" fmla="val 6888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latinLnBrk="0" hangingPunct="0">
                <a:defRPr/>
              </a:pPr>
              <a:endParaRPr kumimoji="0" lang="ko-KR" altLang="en-US">
                <a:ea typeface="+mn-ea"/>
              </a:endParaRPr>
            </a:p>
          </p:txBody>
        </p:sp>
        <p:sp>
          <p:nvSpPr>
            <p:cNvPr id="72" name="막힌 원호 71"/>
            <p:cNvSpPr/>
            <p:nvPr/>
          </p:nvSpPr>
          <p:spPr bwMode="auto">
            <a:xfrm rot="5400000">
              <a:off x="5600700" y="3467100"/>
              <a:ext cx="495300" cy="571500"/>
            </a:xfrm>
            <a:prstGeom prst="blockArc">
              <a:avLst>
                <a:gd name="adj1" fmla="val 10800000"/>
                <a:gd name="adj2" fmla="val 21417861"/>
                <a:gd name="adj3" fmla="val 6888"/>
              </a:avLst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latinLnBrk="0" hangingPunct="0">
                <a:defRPr/>
              </a:pPr>
              <a:endParaRPr kumimoji="0" lang="ko-KR" altLang="en-US">
                <a:ea typeface="+mn-ea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248400" y="1905000"/>
              <a:ext cx="16541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solidFill>
                    <a:schemeClr val="accent2"/>
                  </a:solidFill>
                  <a:latin typeface="+mn-lt"/>
                  <a:ea typeface="+mn-ea"/>
                </a:rPr>
                <a:t>c(S1’, S2’)</a:t>
              </a:r>
              <a:endParaRPr kumimoji="0" lang="ko-KR" altLang="en-US" b="1" dirty="0">
                <a:solidFill>
                  <a:schemeClr val="accent2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48400" y="2514600"/>
              <a:ext cx="165417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solidFill>
                    <a:schemeClr val="accent2"/>
                  </a:solidFill>
                  <a:latin typeface="+mn-lt"/>
                  <a:ea typeface="+mn-ea"/>
                </a:rPr>
                <a:t>c(S2’, S3’)</a:t>
              </a:r>
              <a:endParaRPr kumimoji="0" lang="ko-KR" altLang="en-US" b="1" dirty="0">
                <a:solidFill>
                  <a:schemeClr val="accent2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48400" y="3505200"/>
              <a:ext cx="191770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solidFill>
                    <a:schemeClr val="accent2"/>
                  </a:solidFill>
                  <a:latin typeface="+mn-lt"/>
                  <a:ea typeface="+mn-ea"/>
                </a:rPr>
                <a:t>c(Sn-</a:t>
              </a:r>
              <a:r>
                <a:rPr kumimoji="0" lang="en-US" altLang="ko-KR" sz="1800" b="1" dirty="0">
                  <a:solidFill>
                    <a:schemeClr val="accent2"/>
                  </a:solidFill>
                  <a:latin typeface="+mn-lt"/>
                  <a:ea typeface="+mn-ea"/>
                </a:rPr>
                <a:t>1</a:t>
              </a:r>
              <a:r>
                <a:rPr kumimoji="0" lang="en-US" altLang="ko-KR" b="1" dirty="0">
                  <a:solidFill>
                    <a:schemeClr val="accent2"/>
                  </a:solidFill>
                  <a:latin typeface="+mn-lt"/>
                  <a:ea typeface="+mn-ea"/>
                </a:rPr>
                <a:t>’, </a:t>
              </a:r>
              <a:r>
                <a:rPr kumimoji="0" lang="en-US" altLang="ko-KR" b="1" dirty="0" err="1">
                  <a:solidFill>
                    <a:schemeClr val="accent2"/>
                  </a:solidFill>
                  <a:latin typeface="+mn-lt"/>
                  <a:ea typeface="+mn-ea"/>
                </a:rPr>
                <a:t>Sn</a:t>
              </a:r>
              <a:r>
                <a:rPr kumimoji="0" lang="en-US" altLang="ko-KR" b="1" dirty="0">
                  <a:solidFill>
                    <a:schemeClr val="accent2"/>
                  </a:solidFill>
                  <a:latin typeface="+mn-lt"/>
                  <a:ea typeface="+mn-ea"/>
                </a:rPr>
                <a:t>’)</a:t>
              </a:r>
              <a:endParaRPr kumimoji="0" lang="ko-KR" altLang="en-US" b="1" dirty="0">
                <a:solidFill>
                  <a:schemeClr val="accent2"/>
                </a:solidFill>
                <a:latin typeface="+mn-lt"/>
                <a:ea typeface="+mn-ea"/>
              </a:endParaRPr>
            </a:p>
          </p:txBody>
        </p:sp>
        <p:cxnSp>
          <p:nvCxnSpPr>
            <p:cNvPr id="28714" name="직선 연결선 76"/>
            <p:cNvCxnSpPr>
              <a:cxnSpLocks noChangeShapeType="1"/>
            </p:cNvCxnSpPr>
            <p:nvPr/>
          </p:nvCxnSpPr>
          <p:spPr bwMode="auto">
            <a:xfrm>
              <a:off x="6248400" y="4341812"/>
              <a:ext cx="2590800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8" name="TextBox 77"/>
            <p:cNvSpPr txBox="1"/>
            <p:nvPr/>
          </p:nvSpPr>
          <p:spPr>
            <a:xfrm>
              <a:off x="8399463" y="3805238"/>
              <a:ext cx="363537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latin typeface="+mn-lt"/>
                  <a:ea typeface="+mn-ea"/>
                </a:rPr>
                <a:t>+</a:t>
              </a:r>
              <a:endParaRPr kumimoji="0" lang="ko-KR" altLang="en-US" b="1" dirty="0">
                <a:latin typeface="+mn-lt"/>
                <a:ea typeface="+mn-ea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858000" y="3048000"/>
              <a:ext cx="492125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0" latinLnBrk="0" hangingPunct="0">
                <a:defRPr/>
              </a:pPr>
              <a:r>
                <a:rPr kumimoji="0" lang="en-US" altLang="ko-KR" b="1" dirty="0">
                  <a:solidFill>
                    <a:schemeClr val="accent2"/>
                  </a:solidFill>
                  <a:latin typeface="+mn-lt"/>
                  <a:ea typeface="+mn-ea"/>
                </a:rPr>
                <a:t>…</a:t>
              </a:r>
              <a:endParaRPr kumimoji="0" lang="ko-KR" altLang="en-US" b="1" dirty="0">
                <a:solidFill>
                  <a:schemeClr val="accent2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81" name="내용 개체 틀 2"/>
          <p:cNvSpPr txBox="1">
            <a:spLocks/>
          </p:cNvSpPr>
          <p:nvPr/>
        </p:nvSpPr>
        <p:spPr>
          <a:xfrm>
            <a:off x="381000" y="4267200"/>
            <a:ext cx="8534400" cy="1676400"/>
          </a:xfrm>
          <a:prstGeom prst="rect">
            <a:avLst/>
          </a:prstGeom>
        </p:spPr>
        <p:txBody>
          <a:bodyPr/>
          <a:lstStyle/>
          <a:p>
            <a:pPr marL="342900" indent="-342900" eaLnBrk="0" latinLnBrk="0" hangingPunct="0">
              <a:spcBef>
                <a:spcPct val="45000"/>
              </a:spcBef>
              <a:buSzPct val="160000"/>
              <a:buFontTx/>
              <a:buChar char="•"/>
              <a:defRPr/>
            </a:pPr>
            <a:r>
              <a:rPr kumimoji="0" lang="en-US" altLang="ko-KR" sz="2800" b="1" kern="0" dirty="0">
                <a:latin typeface="+mn-lt"/>
                <a:ea typeface="굴림" pitchFamily="50" charset="-127"/>
              </a:rPr>
              <a:t>Coherence function: </a:t>
            </a:r>
            <a:r>
              <a:rPr kumimoji="0" lang="en-US" altLang="ko-KR" b="1" kern="0" dirty="0">
                <a:latin typeface="+mn-lt"/>
                <a:ea typeface="굴림" pitchFamily="50" charset="-127"/>
              </a:rPr>
              <a:t>c(Si, </a:t>
            </a:r>
            <a:r>
              <a:rPr kumimoji="0" lang="en-US" altLang="ko-KR" b="1" kern="0" dirty="0" err="1">
                <a:latin typeface="+mn-lt"/>
                <a:ea typeface="굴림" pitchFamily="50" charset="-127"/>
              </a:rPr>
              <a:t>Sj</a:t>
            </a:r>
            <a:r>
              <a:rPr kumimoji="0" lang="en-US" altLang="ko-KR" b="1" kern="0" dirty="0">
                <a:latin typeface="+mn-lt"/>
                <a:ea typeface="굴림" pitchFamily="50" charset="-127"/>
              </a:rPr>
              <a:t>)</a:t>
            </a:r>
          </a:p>
          <a:p>
            <a:pPr marL="342900" indent="-342900" eaLnBrk="0" latinLnBrk="0" hangingPunct="0">
              <a:spcBef>
                <a:spcPct val="45000"/>
              </a:spcBef>
              <a:buSzPct val="160000"/>
              <a:buFontTx/>
              <a:buChar char="•"/>
              <a:defRPr/>
            </a:pPr>
            <a:r>
              <a:rPr kumimoji="0" lang="en-US" altLang="ko-KR" sz="2800" b="1" kern="0" dirty="0">
                <a:latin typeface="+mn-lt"/>
                <a:ea typeface="굴림" pitchFamily="50" charset="-127"/>
              </a:rPr>
              <a:t>Use a greedy algorithm to order sentences to maximize the total score</a:t>
            </a:r>
          </a:p>
          <a:p>
            <a:pPr marL="742950" lvl="1" indent="-285750" eaLnBrk="0" latinLnBrk="0" hangingPunct="0">
              <a:spcBef>
                <a:spcPct val="45000"/>
              </a:spcBef>
              <a:defRPr/>
            </a:pPr>
            <a:r>
              <a:rPr kumimoji="0" lang="en-US" altLang="ko-KR" b="1" kern="0" dirty="0">
                <a:latin typeface="+mn-lt"/>
                <a:ea typeface="굴림" pitchFamily="50" charset="-127"/>
              </a:rPr>
              <a:t>  c(S1’, S2’)+c(S1’, S2’)+…+c(Sn-</a:t>
            </a:r>
            <a:r>
              <a:rPr kumimoji="0" lang="en-US" altLang="ko-KR" sz="1800" b="1" kern="0" dirty="0">
                <a:latin typeface="+mn-lt"/>
                <a:ea typeface="굴림" pitchFamily="50" charset="-127"/>
              </a:rPr>
              <a:t>1</a:t>
            </a:r>
            <a:r>
              <a:rPr kumimoji="0" lang="en-US" altLang="ko-KR" b="1" kern="0" dirty="0">
                <a:latin typeface="+mn-lt"/>
                <a:ea typeface="굴림" pitchFamily="50" charset="-127"/>
              </a:rPr>
              <a:t>’, </a:t>
            </a:r>
            <a:r>
              <a:rPr kumimoji="0" lang="en-US" altLang="ko-KR" b="1" kern="0" dirty="0" err="1">
                <a:latin typeface="+mn-lt"/>
                <a:ea typeface="굴림" pitchFamily="50" charset="-127"/>
              </a:rPr>
              <a:t>Sn</a:t>
            </a:r>
            <a:r>
              <a:rPr kumimoji="0" lang="en-US" altLang="ko-KR" b="1" kern="0" dirty="0">
                <a:latin typeface="+mn-lt"/>
                <a:ea typeface="굴림" pitchFamily="50" charset="-127"/>
              </a:rPr>
              <a:t>’)</a:t>
            </a:r>
          </a:p>
          <a:p>
            <a:pPr marL="742950" lvl="1" indent="-285750" eaLnBrk="0" latinLnBrk="0" hangingPunct="0">
              <a:spcBef>
                <a:spcPct val="45000"/>
              </a:spcBef>
              <a:defRPr/>
            </a:pPr>
            <a:endParaRPr kumimoji="0" lang="en-US" altLang="ko-KR" b="1" kern="0" dirty="0">
              <a:latin typeface="+mn-lt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Probabilistic Coherence Function</a:t>
            </a:r>
            <a:br>
              <a:rPr lang="en-US" altLang="ko-KR" smtClean="0">
                <a:ea typeface="굴림" charset="-127"/>
              </a:rPr>
            </a:br>
            <a:r>
              <a:rPr lang="en-US" altLang="ko-KR" sz="2800" smtClean="0">
                <a:ea typeface="굴림" charset="-127"/>
              </a:rPr>
              <a:t>(Idea similar to [Lapata 03]) 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85000" name="슬라이드 번호 개체 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latinLnBrk="0" hangingPunct="0"/>
            <a:fld id="{0B9DA267-B1D8-4CBE-9233-17605325544C}" type="slidenum">
              <a:rPr kumimoji="0" lang="en-US" altLang="ko-KR" sz="1400"/>
              <a:pPr algn="r" eaLnBrk="0" latinLnBrk="0" hangingPunct="0"/>
              <a:t>8</a:t>
            </a:fld>
            <a:endParaRPr kumimoji="0" lang="en-US" altLang="ko-KR" sz="1400"/>
          </a:p>
        </p:txBody>
      </p:sp>
      <p:sp>
        <p:nvSpPr>
          <p:cNvPr id="850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sp>
        <p:nvSpPr>
          <p:cNvPr id="8500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latinLnBrk="0" hangingPunct="0"/>
            <a:endParaRPr kumimoji="0" lang="ko-KR" altLang="en-US"/>
          </a:p>
        </p:txBody>
      </p:sp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244475" y="1676400"/>
          <a:ext cx="8747125" cy="2022475"/>
        </p:xfrm>
        <a:graphic>
          <a:graphicData uri="http://schemas.openxmlformats.org/presentationml/2006/ole">
            <p:oleObj spid="_x0000_s84998" name="수식" r:id="rId4" imgW="3822480" imgH="8888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36538" y="4251325"/>
            <a:ext cx="179387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latin typeface="+mn-lt"/>
                <a:ea typeface="+mn-ea"/>
              </a:rPr>
              <a:t>Sentence 1</a:t>
            </a:r>
            <a:endParaRPr kumimoji="0" lang="ko-KR" altLang="en-US" sz="2000" b="1" dirty="0"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538" y="4784725"/>
            <a:ext cx="1793875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latin typeface="+mn-lt"/>
                <a:ea typeface="+mn-ea"/>
              </a:rPr>
              <a:t>Sentence 2</a:t>
            </a:r>
            <a:endParaRPr kumimoji="0" lang="ko-KR" altLang="en-US" sz="2000" b="1" dirty="0">
              <a:latin typeface="+mn-lt"/>
              <a:ea typeface="+mn-ea"/>
            </a:endParaRPr>
          </a:p>
        </p:txBody>
      </p:sp>
      <p:cxnSp>
        <p:nvCxnSpPr>
          <p:cNvPr id="23" name="직선 연결선 22"/>
          <p:cNvCxnSpPr/>
          <p:nvPr/>
        </p:nvCxnSpPr>
        <p:spPr bwMode="auto">
          <a:xfrm>
            <a:off x="2286000" y="50133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2286000" y="44799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3581400" y="50133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3581400" y="44799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4876800" y="50133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4876800" y="44799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6172200" y="50133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>
            <a:off x="6172200" y="44799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7620000" y="50133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7620000" y="4479925"/>
            <a:ext cx="10668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362200" y="4251325"/>
            <a:ext cx="3698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u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9400" y="4784725"/>
            <a:ext cx="3540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v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0" y="4784725"/>
            <a:ext cx="3540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v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81800" y="4251325"/>
            <a:ext cx="3540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v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29600" y="4784725"/>
            <a:ext cx="354013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v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48400" y="4784725"/>
            <a:ext cx="3698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u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53400" y="4251325"/>
            <a:ext cx="3698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accent2"/>
                </a:solidFill>
                <a:latin typeface="+mj-lt"/>
                <a:ea typeface="+mn-ea"/>
              </a:rPr>
              <a:t>u</a:t>
            </a:r>
            <a:endParaRPr kumimoji="0" lang="ko-KR" altLang="en-US" b="1" dirty="0">
              <a:solidFill>
                <a:schemeClr val="accent2"/>
              </a:solidFill>
              <a:latin typeface="+mj-lt"/>
              <a:ea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16175" y="5241925"/>
            <a:ext cx="636588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latin typeface="+mj-lt"/>
                <a:ea typeface="+mn-ea"/>
              </a:rPr>
              <a:t>Yes</a:t>
            </a:r>
            <a:endParaRPr kumimoji="0" lang="ko-KR" altLang="en-US" sz="2000" b="1" dirty="0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0038" y="5241925"/>
            <a:ext cx="636587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latin typeface="+mj-lt"/>
                <a:ea typeface="+mn-ea"/>
              </a:rPr>
              <a:t>Yes</a:t>
            </a:r>
            <a:endParaRPr kumimoji="0" lang="ko-KR" altLang="en-US" sz="2000" b="1" dirty="0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08738" y="5241925"/>
            <a:ext cx="523875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latin typeface="+mj-lt"/>
                <a:ea typeface="+mn-ea"/>
              </a:rPr>
              <a:t>No</a:t>
            </a:r>
            <a:endParaRPr kumimoji="0" lang="ko-KR" altLang="en-US" sz="2000" b="1" dirty="0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13338" y="5241925"/>
            <a:ext cx="523875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latin typeface="+mj-lt"/>
                <a:ea typeface="+mn-ea"/>
              </a:rPr>
              <a:t>No</a:t>
            </a:r>
            <a:endParaRPr kumimoji="0" lang="ko-KR" altLang="en-US" sz="2000" b="1" dirty="0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7938" y="5241925"/>
            <a:ext cx="523875" cy="396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>
              <a:defRPr/>
            </a:pPr>
            <a:r>
              <a:rPr kumimoji="0" lang="en-US" altLang="ko-KR" sz="2000" b="1" dirty="0">
                <a:solidFill>
                  <a:srgbClr val="FF0000"/>
                </a:solidFill>
                <a:latin typeface="+mj-lt"/>
                <a:ea typeface="+mn-ea"/>
              </a:rPr>
              <a:t>No</a:t>
            </a:r>
            <a:endParaRPr kumimoji="0" lang="ko-KR" altLang="en-US" sz="2000" b="1" dirty="0">
              <a:solidFill>
                <a:srgbClr val="FF0000"/>
              </a:solidFill>
              <a:latin typeface="+mj-lt"/>
              <a:ea typeface="+mn-ea"/>
            </a:endParaRPr>
          </a:p>
        </p:txBody>
      </p:sp>
      <p:sp>
        <p:nvSpPr>
          <p:cNvPr id="85034" name="TextBox 47"/>
          <p:cNvSpPr txBox="1">
            <a:spLocks noChangeArrowheads="1"/>
          </p:cNvSpPr>
          <p:nvPr/>
        </p:nvSpPr>
        <p:spPr bwMode="auto">
          <a:xfrm>
            <a:off x="2144713" y="5715000"/>
            <a:ext cx="501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3200" b="1"/>
              <a:t>P(u,v) = (2+0.001)/(3*4+1.0)</a:t>
            </a:r>
          </a:p>
        </p:txBody>
      </p:sp>
      <p:sp>
        <p:nvSpPr>
          <p:cNvPr id="85035" name="TextBox 48"/>
          <p:cNvSpPr txBox="1">
            <a:spLocks noChangeArrowheads="1"/>
          </p:cNvSpPr>
          <p:nvPr/>
        </p:nvSpPr>
        <p:spPr bwMode="auto">
          <a:xfrm flipH="1">
            <a:off x="4495800" y="1524000"/>
            <a:ext cx="449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latinLnBrk="0" hangingPunct="0"/>
            <a:r>
              <a:rPr kumimoji="0" lang="en-US" altLang="ko-KR" b="1"/>
              <a:t>Average coherence probability </a:t>
            </a:r>
          </a:p>
          <a:p>
            <a:pPr algn="ctr" eaLnBrk="0" latinLnBrk="0" hangingPunct="0"/>
            <a:r>
              <a:rPr kumimoji="0" lang="en-US" altLang="ko-KR" b="1"/>
              <a:t>(Pointwise mutual information)</a:t>
            </a:r>
            <a:br>
              <a:rPr kumimoji="0" lang="en-US" altLang="ko-KR" b="1"/>
            </a:br>
            <a:r>
              <a:rPr kumimoji="0" lang="en-US" altLang="ko-KR" b="1"/>
              <a:t>over all word combinations</a:t>
            </a:r>
          </a:p>
        </p:txBody>
      </p:sp>
      <p:sp>
        <p:nvSpPr>
          <p:cNvPr id="85036" name="TextBox 48"/>
          <p:cNvSpPr txBox="1">
            <a:spLocks noChangeArrowheads="1"/>
          </p:cNvSpPr>
          <p:nvPr/>
        </p:nvSpPr>
        <p:spPr bwMode="auto">
          <a:xfrm flipH="1">
            <a:off x="228600" y="37338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b="1"/>
              <a:t>Train with original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1" name="Group 53"/>
          <p:cNvGrpSpPr>
            <a:grpSpLocks/>
          </p:cNvGrpSpPr>
          <p:nvPr/>
        </p:nvGrpSpPr>
        <p:grpSpPr bwMode="auto">
          <a:xfrm>
            <a:off x="6157913" y="2362200"/>
            <a:ext cx="2684462" cy="3581400"/>
            <a:chOff x="6158345" y="2362200"/>
            <a:chExt cx="2683464" cy="3581400"/>
          </a:xfrm>
        </p:grpSpPr>
        <p:sp>
          <p:nvSpPr>
            <p:cNvPr id="57" name="직사각형 56"/>
            <p:cNvSpPr/>
            <p:nvPr/>
          </p:nvSpPr>
          <p:spPr bwMode="auto">
            <a:xfrm>
              <a:off x="6158345" y="4648200"/>
              <a:ext cx="1613887" cy="1295400"/>
            </a:xfrm>
            <a:prstGeom prst="rect">
              <a:avLst/>
            </a:prstGeom>
            <a:ln w="6350">
              <a:solidFill>
                <a:schemeClr val="dk1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rPr>
                <a:t>Opinionated Relevant Sentences</a:t>
              </a:r>
              <a:endParaRPr kumimoji="0" lang="ko-KR" altLang="en-US" sz="20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6934343" y="3124200"/>
              <a:ext cx="1828120" cy="838200"/>
            </a:xfrm>
            <a:prstGeom prst="rect">
              <a:avLst/>
            </a:prstGeom>
            <a:ln w="317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Filtering</a:t>
              </a:r>
              <a:endParaRPr kumimoji="0" lang="ko-KR" altLang="en-US" sz="2000" b="1" dirty="0">
                <a:solidFill>
                  <a:schemeClr val="tx1"/>
                </a:solidFill>
                <a:ea typeface="굴림" pitchFamily="50" charset="-127"/>
              </a:endParaRPr>
            </a:p>
          </p:txBody>
        </p:sp>
        <p:cxnSp>
          <p:nvCxnSpPr>
            <p:cNvPr id="87073" name="직선 화살표 연결선 44"/>
            <p:cNvCxnSpPr>
              <a:cxnSpLocks noChangeShapeType="1"/>
            </p:cNvCxnSpPr>
            <p:nvPr/>
          </p:nvCxnSpPr>
          <p:spPr bwMode="auto">
            <a:xfrm>
              <a:off x="6553200" y="2362200"/>
              <a:ext cx="1143000" cy="609600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7074" name="직선 화살표 연결선 44"/>
            <p:cNvCxnSpPr>
              <a:cxnSpLocks noChangeShapeType="1"/>
            </p:cNvCxnSpPr>
            <p:nvPr/>
          </p:nvCxnSpPr>
          <p:spPr bwMode="auto">
            <a:xfrm rot="10800000" flipV="1">
              <a:off x="7010400" y="4038600"/>
              <a:ext cx="609600" cy="533400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7075" name="TextBox 31"/>
            <p:cNvSpPr txBox="1">
              <a:spLocks noChangeArrowheads="1"/>
            </p:cNvSpPr>
            <p:nvPr/>
          </p:nvSpPr>
          <p:spPr bwMode="auto">
            <a:xfrm>
              <a:off x="7620000" y="2362200"/>
              <a:ext cx="12218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3200" b="1" i="1">
                  <a:solidFill>
                    <a:srgbClr val="FF0000"/>
                  </a:solidFill>
                </a:rPr>
                <a:t>Step 2</a:t>
              </a:r>
              <a:endParaRPr kumimoji="0" lang="ko-KR" alt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8704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General Approach</a:t>
            </a:r>
            <a:endParaRPr lang="ko-KR" altLang="en-US" smtClean="0">
              <a:ea typeface="굴림" charset="-127"/>
            </a:endParaRPr>
          </a:p>
        </p:txBody>
      </p:sp>
      <p:sp>
        <p:nvSpPr>
          <p:cNvPr id="87043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5F5A51-6CA6-4F9F-9A61-2F46BD43027F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87044" name="TextBox 5"/>
          <p:cNvSpPr txBox="1">
            <a:spLocks noChangeArrowheads="1"/>
          </p:cNvSpPr>
          <p:nvPr/>
        </p:nvSpPr>
        <p:spPr bwMode="auto">
          <a:xfrm>
            <a:off x="312738" y="1066800"/>
            <a:ext cx="94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Target</a:t>
            </a:r>
            <a:br>
              <a:rPr kumimoji="0" lang="en-US" altLang="ko-KR" sz="2000" b="1">
                <a:latin typeface="Arial" charset="0"/>
              </a:rPr>
            </a:br>
            <a:r>
              <a:rPr kumimoji="0" lang="en-US" altLang="ko-KR" sz="2000" b="1">
                <a:latin typeface="Arial" charset="0"/>
              </a:rPr>
              <a:t>1001</a:t>
            </a:r>
            <a:endParaRPr kumimoji="0" lang="ko-KR" altLang="en-US" sz="2000" b="1">
              <a:latin typeface="Arial" charset="0"/>
            </a:endParaRPr>
          </a:p>
        </p:txBody>
      </p:sp>
      <p:sp>
        <p:nvSpPr>
          <p:cNvPr id="87045" name="TextBox 8"/>
          <p:cNvSpPr txBox="1">
            <a:spLocks noChangeArrowheads="1"/>
          </p:cNvSpPr>
          <p:nvPr/>
        </p:nvSpPr>
        <p:spPr bwMode="auto">
          <a:xfrm>
            <a:off x="998538" y="1798638"/>
            <a:ext cx="5254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Q1</a:t>
            </a:r>
          </a:p>
          <a:p>
            <a:pPr algn="ctr" eaLnBrk="0" latinLnBrk="0" hangingPunct="0"/>
            <a:endParaRPr kumimoji="0" lang="en-US" altLang="ko-KR" sz="2000" b="1">
              <a:latin typeface="Arial" charset="0"/>
            </a:endParaRPr>
          </a:p>
          <a:p>
            <a:pPr algn="ctr" eaLnBrk="0" latinLnBrk="0" hangingPunct="0"/>
            <a:endParaRPr kumimoji="0" lang="en-US" altLang="ko-KR" sz="2000" b="1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Q2</a:t>
            </a:r>
          </a:p>
          <a:p>
            <a:pPr algn="ctr" eaLnBrk="0" latinLnBrk="0" hangingPunct="0"/>
            <a:endParaRPr kumimoji="0" lang="en-US" altLang="ko-KR" sz="2000" b="1">
              <a:latin typeface="Arial" charset="0"/>
            </a:endParaRPr>
          </a:p>
          <a:p>
            <a:pPr algn="ctr" eaLnBrk="0" latinLnBrk="0" hangingPunct="0"/>
            <a:r>
              <a:rPr kumimoji="0" lang="en-US" altLang="ko-KR" sz="2000" b="1">
                <a:latin typeface="Arial" charset="0"/>
              </a:rPr>
              <a:t>…</a:t>
            </a:r>
            <a:endParaRPr kumimoji="0" lang="ko-KR" altLang="en-US" sz="2000" b="1">
              <a:latin typeface="Arial" charset="0"/>
            </a:endParaRPr>
          </a:p>
        </p:txBody>
      </p:sp>
      <p:cxnSp>
        <p:nvCxnSpPr>
          <p:cNvPr id="87046" name="Shape 11"/>
          <p:cNvCxnSpPr>
            <a:cxnSpLocks noChangeShapeType="1"/>
          </p:cNvCxnSpPr>
          <p:nvPr/>
        </p:nvCxnSpPr>
        <p:spPr bwMode="auto">
          <a:xfrm rot="16200000" flipH="1">
            <a:off x="253207" y="2193131"/>
            <a:ext cx="825500" cy="249237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87047" name="Group 55"/>
          <p:cNvGrpSpPr>
            <a:grpSpLocks/>
          </p:cNvGrpSpPr>
          <p:nvPr/>
        </p:nvGrpSpPr>
        <p:grpSpPr bwMode="auto">
          <a:xfrm>
            <a:off x="5888038" y="5330825"/>
            <a:ext cx="2265362" cy="384175"/>
            <a:chOff x="5887551" y="5330823"/>
            <a:chExt cx="2265849" cy="384177"/>
          </a:xfrm>
        </p:grpSpPr>
        <p:cxnSp>
          <p:nvCxnSpPr>
            <p:cNvPr id="59" name="직선 연결선 58"/>
            <p:cNvCxnSpPr/>
            <p:nvPr/>
          </p:nvCxnSpPr>
          <p:spPr bwMode="auto">
            <a:xfrm>
              <a:off x="5887551" y="5713413"/>
              <a:ext cx="2265849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 bwMode="auto">
            <a:xfrm rot="5400000">
              <a:off x="7808879" y="5521324"/>
              <a:ext cx="382590" cy="1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직사각형 36"/>
          <p:cNvSpPr/>
          <p:nvPr/>
        </p:nvSpPr>
        <p:spPr bwMode="auto">
          <a:xfrm>
            <a:off x="381000" y="5029200"/>
            <a:ext cx="1676400" cy="838200"/>
          </a:xfrm>
          <a:prstGeom prst="rect">
            <a:avLst/>
          </a:prstGeom>
          <a:ln w="6350">
            <a:solidFill>
              <a:schemeClr val="dk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Opinion</a:t>
            </a:r>
          </a:p>
          <a:p>
            <a:pPr algn="ctr" eaLnBrk="0" latinLnBrk="0" hangingPunct="0">
              <a:defRPr/>
            </a:pPr>
            <a:r>
              <a:rPr kumimoji="0" lang="en-US" altLang="ko-KR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rPr>
              <a:t>Summary</a:t>
            </a:r>
            <a:endParaRPr kumimoji="0" lang="ko-KR" altLang="en-US" b="1" dirty="0">
              <a:solidFill>
                <a:schemeClr val="tx1"/>
              </a:solidFill>
              <a:latin typeface="Times New Roman" pitchFamily="18" charset="0"/>
              <a:ea typeface="굴림" pitchFamily="50" charset="-127"/>
            </a:endParaRPr>
          </a:p>
        </p:txBody>
      </p:sp>
      <p:grpSp>
        <p:nvGrpSpPr>
          <p:cNvPr id="87049" name="Group 57"/>
          <p:cNvGrpSpPr>
            <a:grpSpLocks/>
          </p:cNvGrpSpPr>
          <p:nvPr/>
        </p:nvGrpSpPr>
        <p:grpSpPr bwMode="auto">
          <a:xfrm>
            <a:off x="2438400" y="4343400"/>
            <a:ext cx="3429000" cy="1447800"/>
            <a:chOff x="2438399" y="4343400"/>
            <a:chExt cx="3429001" cy="1447800"/>
          </a:xfrm>
        </p:grpSpPr>
        <p:sp>
          <p:nvSpPr>
            <p:cNvPr id="44" name="직사각형 43"/>
            <p:cNvSpPr/>
            <p:nvPr/>
          </p:nvSpPr>
          <p:spPr bwMode="auto">
            <a:xfrm>
              <a:off x="3200399" y="4953000"/>
              <a:ext cx="1828801" cy="838200"/>
            </a:xfrm>
            <a:prstGeom prst="rect">
              <a:avLst/>
            </a:prstGeom>
            <a:ln w="317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Organization</a:t>
              </a:r>
              <a:endParaRPr kumimoji="0" lang="ko-KR" altLang="en-US" sz="2000" b="1" dirty="0">
                <a:solidFill>
                  <a:schemeClr val="tx1"/>
                </a:solidFill>
                <a:ea typeface="굴림" pitchFamily="50" charset="-127"/>
              </a:endParaRPr>
            </a:p>
          </p:txBody>
        </p:sp>
        <p:cxnSp>
          <p:nvCxnSpPr>
            <p:cNvPr id="87066" name="직선 화살표 연결선 55"/>
            <p:cNvCxnSpPr>
              <a:cxnSpLocks noChangeShapeType="1"/>
            </p:cNvCxnSpPr>
            <p:nvPr/>
          </p:nvCxnSpPr>
          <p:spPr bwMode="auto">
            <a:xfrm rot="10800000">
              <a:off x="2438399" y="5334000"/>
              <a:ext cx="6858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7067" name="직선 화살표 연결선 44"/>
            <p:cNvCxnSpPr>
              <a:cxnSpLocks noChangeShapeType="1"/>
            </p:cNvCxnSpPr>
            <p:nvPr/>
          </p:nvCxnSpPr>
          <p:spPr bwMode="auto">
            <a:xfrm rot="10800000">
              <a:off x="5105400" y="5334000"/>
              <a:ext cx="7620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7068" name="TextBox 30"/>
            <p:cNvSpPr txBox="1">
              <a:spLocks noChangeArrowheads="1"/>
            </p:cNvSpPr>
            <p:nvPr/>
          </p:nvSpPr>
          <p:spPr bwMode="auto">
            <a:xfrm>
              <a:off x="2514600" y="4343400"/>
              <a:ext cx="12218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3200" b="1" i="1">
                  <a:solidFill>
                    <a:srgbClr val="FF0000"/>
                  </a:solidFill>
                </a:rPr>
                <a:t>Step 3</a:t>
              </a:r>
              <a:endParaRPr kumimoji="0" lang="ko-KR" altLang="en-US" sz="32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87050" name="Left Brace 45"/>
          <p:cNvSpPr>
            <a:spLocks/>
          </p:cNvSpPr>
          <p:nvPr/>
        </p:nvSpPr>
        <p:spPr bwMode="auto">
          <a:xfrm>
            <a:off x="769938" y="2057400"/>
            <a:ext cx="304800" cy="1524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latinLnBrk="0" hangingPunct="0"/>
            <a:endParaRPr kumimoji="0" lang="en-US" altLang="ko-KR"/>
          </a:p>
        </p:txBody>
      </p:sp>
      <p:grpSp>
        <p:nvGrpSpPr>
          <p:cNvPr id="87051" name="Group 52"/>
          <p:cNvGrpSpPr>
            <a:grpSpLocks/>
          </p:cNvGrpSpPr>
          <p:nvPr/>
        </p:nvGrpSpPr>
        <p:grpSpPr bwMode="auto">
          <a:xfrm>
            <a:off x="1524000" y="1066800"/>
            <a:ext cx="5181600" cy="2565400"/>
            <a:chOff x="1524000" y="1066800"/>
            <a:chExt cx="5181600" cy="2565975"/>
          </a:xfrm>
        </p:grpSpPr>
        <p:cxnSp>
          <p:nvCxnSpPr>
            <p:cNvPr id="87054" name="직선 화살표 연결선 27"/>
            <p:cNvCxnSpPr>
              <a:cxnSpLocks noChangeShapeType="1"/>
            </p:cNvCxnSpPr>
            <p:nvPr/>
          </p:nvCxnSpPr>
          <p:spPr bwMode="auto">
            <a:xfrm>
              <a:off x="1524000" y="1956375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7055" name="TextBox 28"/>
            <p:cNvSpPr txBox="1">
              <a:spLocks noChangeArrowheads="1"/>
            </p:cNvSpPr>
            <p:nvPr/>
          </p:nvSpPr>
          <p:spPr bwMode="auto">
            <a:xfrm>
              <a:off x="1981200" y="1803975"/>
              <a:ext cx="11384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2000" b="1">
                  <a:latin typeface="Arial" charset="0"/>
                </a:rPr>
                <a:t>Query 1</a:t>
              </a:r>
              <a:endParaRPr kumimoji="0" lang="ko-KR" altLang="en-US" sz="2000" b="1">
                <a:latin typeface="Arial" charset="0"/>
              </a:endParaRPr>
            </a:p>
          </p:txBody>
        </p:sp>
        <p:cxnSp>
          <p:nvCxnSpPr>
            <p:cNvPr id="87056" name="직선 화살표 연결선 36"/>
            <p:cNvCxnSpPr>
              <a:cxnSpLocks noChangeShapeType="1"/>
            </p:cNvCxnSpPr>
            <p:nvPr/>
          </p:nvCxnSpPr>
          <p:spPr bwMode="auto">
            <a:xfrm>
              <a:off x="3124200" y="2032575"/>
              <a:ext cx="381000" cy="1588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8" name="순서도: 자기 디스크 37"/>
            <p:cNvSpPr/>
            <p:nvPr/>
          </p:nvSpPr>
          <p:spPr bwMode="auto">
            <a:xfrm>
              <a:off x="3505200" y="2870604"/>
              <a:ext cx="1371600" cy="762171"/>
            </a:xfrm>
            <a:prstGeom prst="flowChartMagneticDisk">
              <a:avLst/>
            </a:prstGeom>
            <a:solidFill>
              <a:schemeClr val="accent3">
                <a:lumMod val="95000"/>
                <a:alpha val="63000"/>
              </a:schemeClr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3200" b="1" dirty="0">
                  <a:latin typeface="Arial" charset="0"/>
                  <a:ea typeface="굴림" pitchFamily="50" charset="-127"/>
                </a:rPr>
                <a:t>Doc</a:t>
              </a:r>
              <a:endParaRPr kumimoji="0" lang="ko-KR" altLang="en-US" sz="3200" b="1" dirty="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505200" y="1727348"/>
              <a:ext cx="1489075" cy="838388"/>
            </a:xfrm>
            <a:prstGeom prst="rect">
              <a:avLst/>
            </a:prstGeom>
            <a:ln w="317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Sentence</a:t>
              </a:r>
            </a:p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ea typeface="굴림" pitchFamily="50" charset="-127"/>
                </a:rPr>
                <a:t>Retrieval</a:t>
              </a:r>
              <a:endParaRPr kumimoji="0" lang="ko-KR" altLang="en-US" sz="2000" b="1" dirty="0">
                <a:solidFill>
                  <a:schemeClr val="tx1"/>
                </a:solidFill>
                <a:ea typeface="굴림" pitchFamily="50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5445125" y="1574914"/>
              <a:ext cx="1260475" cy="1295690"/>
            </a:xfrm>
            <a:prstGeom prst="rect">
              <a:avLst/>
            </a:prstGeom>
            <a:ln w="6350">
              <a:solidFill>
                <a:schemeClr val="dk1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latinLnBrk="0" hangingPunct="0">
                <a:defRPr/>
              </a:pPr>
              <a:r>
                <a:rPr kumimoji="0" lang="en-US" altLang="ko-KR" sz="2000" b="1" dirty="0">
                  <a:solidFill>
                    <a:schemeClr val="tx1"/>
                  </a:solidFill>
                  <a:latin typeface="Times New Roman" pitchFamily="18" charset="0"/>
                  <a:ea typeface="굴림" pitchFamily="50" charset="-127"/>
                </a:rPr>
                <a:t>Relevant Sentences</a:t>
              </a:r>
              <a:endParaRPr kumimoji="0" lang="ko-KR" altLang="en-US" sz="2000" b="1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  <p:cxnSp>
          <p:nvCxnSpPr>
            <p:cNvPr id="87060" name="직선 화살표 연결선 44"/>
            <p:cNvCxnSpPr>
              <a:cxnSpLocks noChangeShapeType="1"/>
            </p:cNvCxnSpPr>
            <p:nvPr/>
          </p:nvCxnSpPr>
          <p:spPr bwMode="auto">
            <a:xfrm>
              <a:off x="4953000" y="2108775"/>
              <a:ext cx="533400" cy="2779"/>
            </a:xfrm>
            <a:prstGeom prst="straightConnector1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7061" name="직선 화살표 연결선 93"/>
            <p:cNvCxnSpPr>
              <a:cxnSpLocks noChangeShapeType="1"/>
            </p:cNvCxnSpPr>
            <p:nvPr/>
          </p:nvCxnSpPr>
          <p:spPr bwMode="auto">
            <a:xfrm>
              <a:off x="1524000" y="2946975"/>
              <a:ext cx="5334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7062" name="TextBox 29"/>
            <p:cNvSpPr txBox="1">
              <a:spLocks noChangeArrowheads="1"/>
            </p:cNvSpPr>
            <p:nvPr/>
          </p:nvSpPr>
          <p:spPr bwMode="auto">
            <a:xfrm>
              <a:off x="3810000" y="1066800"/>
              <a:ext cx="12218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3200" b="1" i="1">
                  <a:solidFill>
                    <a:srgbClr val="FF0000"/>
                  </a:solidFill>
                </a:rPr>
                <a:t>Step 1</a:t>
              </a:r>
              <a:endParaRPr kumimoji="0" lang="ko-KR" altLang="en-US" sz="3200" b="1" i="1">
                <a:solidFill>
                  <a:srgbClr val="FF0000"/>
                </a:solidFill>
              </a:endParaRPr>
            </a:p>
          </p:txBody>
        </p:sp>
        <p:sp>
          <p:nvSpPr>
            <p:cNvPr id="87063" name="TextBox 28"/>
            <p:cNvSpPr txBox="1">
              <a:spLocks noChangeArrowheads="1"/>
            </p:cNvSpPr>
            <p:nvPr/>
          </p:nvSpPr>
          <p:spPr bwMode="auto">
            <a:xfrm>
              <a:off x="1981200" y="2718375"/>
              <a:ext cx="11384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latinLnBrk="0" hangingPunct="0"/>
              <a:r>
                <a:rPr kumimoji="0" lang="en-US" altLang="ko-KR" sz="2000" b="1">
                  <a:latin typeface="Arial" charset="0"/>
                </a:rPr>
                <a:t>Query 2</a:t>
              </a:r>
              <a:endParaRPr kumimoji="0" lang="ko-KR" altLang="en-US" sz="2000" b="1">
                <a:latin typeface="Arial" charset="0"/>
              </a:endParaRPr>
            </a:p>
          </p:txBody>
        </p:sp>
        <p:sp>
          <p:nvSpPr>
            <p:cNvPr id="87064" name="Up Arrow 48"/>
            <p:cNvSpPr>
              <a:spLocks noChangeArrowheads="1"/>
            </p:cNvSpPr>
            <p:nvPr/>
          </p:nvSpPr>
          <p:spPr bwMode="auto">
            <a:xfrm>
              <a:off x="4038600" y="2489775"/>
              <a:ext cx="304800" cy="521208"/>
            </a:xfrm>
            <a:prstGeom prst="upArrow">
              <a:avLst>
                <a:gd name="adj1" fmla="val 50000"/>
                <a:gd name="adj2" fmla="val 50002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latinLnBrk="0" hangingPunct="0"/>
              <a:endParaRPr kumimoji="0" lang="en-US" altLang="ko-KR"/>
            </a:p>
          </p:txBody>
        </p:sp>
      </p:grpSp>
      <p:cxnSp>
        <p:nvCxnSpPr>
          <p:cNvPr id="87052" name="Straight Arrow Connector 50"/>
          <p:cNvCxnSpPr>
            <a:cxnSpLocks noChangeShapeType="1"/>
          </p:cNvCxnSpPr>
          <p:nvPr/>
        </p:nvCxnSpPr>
        <p:spPr bwMode="auto">
          <a:xfrm rot="5400000">
            <a:off x="572294" y="4380706"/>
            <a:ext cx="1143000" cy="1588"/>
          </a:xfrm>
          <a:prstGeom prst="straightConnector1">
            <a:avLst/>
          </a:prstGeom>
          <a:noFill/>
          <a:ln w="889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7053" name="TextBox 51"/>
          <p:cNvSpPr txBox="1">
            <a:spLocks noChangeArrowheads="1"/>
          </p:cNvSpPr>
          <p:nvPr/>
        </p:nvSpPr>
        <p:spPr bwMode="auto">
          <a:xfrm>
            <a:off x="1371600" y="3810000"/>
            <a:ext cx="5254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latinLnBrk="0" hangingPunct="0"/>
            <a:r>
              <a:rPr kumimoji="0" lang="en-US" altLang="ko-KR" sz="6000"/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19.6|34.9|1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19|40.8|39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12435</TotalTime>
  <Words>1038</Words>
  <Application>Microsoft PowerPoint</Application>
  <PresentationFormat>화면 슬라이드 쇼(4:3)</PresentationFormat>
  <Paragraphs>498</Paragraphs>
  <Slides>23</Slides>
  <Notes>23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5" baseType="lpstr">
      <vt:lpstr>Blank Presentation</vt:lpstr>
      <vt:lpstr>수식</vt:lpstr>
      <vt:lpstr>Opinion Summarization Using Entity Features and Probabilistic Sentence Coherence Optimization </vt:lpstr>
      <vt:lpstr>Research Questions</vt:lpstr>
      <vt:lpstr>General Approach</vt:lpstr>
      <vt:lpstr>Step 1: Sentence Retrieval</vt:lpstr>
      <vt:lpstr>Step 2: Sentence Filtering</vt:lpstr>
      <vt:lpstr>Step 3: Summary Organization  (Method 1:  Polarity Ordering)</vt:lpstr>
      <vt:lpstr>Step 3: Summary Organization  (Method 2: Statistical Coherence Optimization)</vt:lpstr>
      <vt:lpstr>Probabilistic Coherence Function (Idea similar to [Lapata 03]) </vt:lpstr>
      <vt:lpstr>General Approach</vt:lpstr>
      <vt:lpstr>Submissions: UIUC1, UIUC2</vt:lpstr>
      <vt:lpstr>Evaluation</vt:lpstr>
      <vt:lpstr>Evaluation</vt:lpstr>
      <vt:lpstr>Evaluation of Named Entity Weighting</vt:lpstr>
      <vt:lpstr>Effectiveness of Entity Weighting</vt:lpstr>
      <vt:lpstr>Polarity Module</vt:lpstr>
      <vt:lpstr>Coherence optimization</vt:lpstr>
      <vt:lpstr>Probabilistic Coherence Function</vt:lpstr>
      <vt:lpstr>Probabilistic Coherence Function</vt:lpstr>
      <vt:lpstr>Coherence optimization test</vt:lpstr>
      <vt:lpstr>Coherence optimization test</vt:lpstr>
      <vt:lpstr>Coherence optimization test</vt:lpstr>
      <vt:lpstr>Conclusions</vt:lpstr>
      <vt:lpstr>Thank you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Risk Minimization Framework for Information Retrieval </dc:title>
  <dc:creator>Alex</dc:creator>
  <cp:lastModifiedBy>...</cp:lastModifiedBy>
  <cp:revision>556</cp:revision>
  <cp:lastPrinted>2002-08-08T14:15:38Z</cp:lastPrinted>
  <dcterms:created xsi:type="dcterms:W3CDTF">2002-02-12T19:19:44Z</dcterms:created>
  <dcterms:modified xsi:type="dcterms:W3CDTF">2008-11-21T16:49:07Z</dcterms:modified>
</cp:coreProperties>
</file>