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heme/themeOverride19.xml" ContentType="application/vnd.openxmlformats-officedocument.themeOverride+xml"/>
  <Override PartName="/ppt/theme/themeOverride17.xml" ContentType="application/vnd.openxmlformats-officedocument.themeOverride+xml"/>
  <Override PartName="/ppt/theme/themeOverride15.xml" ContentType="application/vnd.openxmlformats-officedocument.themeOverr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13.xml" ContentType="application/vnd.openxmlformats-officedocument.themeOverr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theme/themeOverride18.xml" ContentType="application/vnd.openxmlformats-officedocument.themeOverride+xml"/>
  <Override PartName="/ppt/theme/themeOverride16.xml" ContentType="application/vnd.openxmlformats-officedocument.themeOverride+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Override9.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45"/>
  </p:handoutMasterIdLst>
  <p:sldIdLst>
    <p:sldId id="333" r:id="rId2"/>
    <p:sldId id="336" r:id="rId3"/>
    <p:sldId id="288" r:id="rId4"/>
    <p:sldId id="335" r:id="rId5"/>
    <p:sldId id="346" r:id="rId6"/>
    <p:sldId id="353" r:id="rId7"/>
    <p:sldId id="354" r:id="rId8"/>
    <p:sldId id="290" r:id="rId9"/>
    <p:sldId id="348" r:id="rId10"/>
    <p:sldId id="279" r:id="rId11"/>
    <p:sldId id="345" r:id="rId12"/>
    <p:sldId id="280" r:id="rId13"/>
    <p:sldId id="281" r:id="rId14"/>
    <p:sldId id="352" r:id="rId15"/>
    <p:sldId id="278" r:id="rId16"/>
    <p:sldId id="282" r:id="rId17"/>
    <p:sldId id="283" r:id="rId18"/>
    <p:sldId id="284" r:id="rId19"/>
    <p:sldId id="285" r:id="rId20"/>
    <p:sldId id="286" r:id="rId21"/>
    <p:sldId id="287" r:id="rId22"/>
    <p:sldId id="316" r:id="rId23"/>
    <p:sldId id="317" r:id="rId24"/>
    <p:sldId id="307" r:id="rId25"/>
    <p:sldId id="308" r:id="rId26"/>
    <p:sldId id="309" r:id="rId27"/>
    <p:sldId id="323" r:id="rId28"/>
    <p:sldId id="310" r:id="rId29"/>
    <p:sldId id="324" r:id="rId30"/>
    <p:sldId id="311" r:id="rId31"/>
    <p:sldId id="320" r:id="rId32"/>
    <p:sldId id="312" r:id="rId33"/>
    <p:sldId id="326" r:id="rId34"/>
    <p:sldId id="322" r:id="rId35"/>
    <p:sldId id="313" r:id="rId36"/>
    <p:sldId id="260" r:id="rId37"/>
    <p:sldId id="258" r:id="rId38"/>
    <p:sldId id="259" r:id="rId39"/>
    <p:sldId id="262" r:id="rId40"/>
    <p:sldId id="303" r:id="rId41"/>
    <p:sldId id="261" r:id="rId42"/>
    <p:sldId id="349" r:id="rId43"/>
    <p:sldId id="351" r:id="rId44"/>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Baskerville Old Face" pitchFamily="18" charset="0"/>
        <a:ea typeface="+mn-ea"/>
        <a:cs typeface="+mn-cs"/>
      </a:defRPr>
    </a:lvl1pPr>
    <a:lvl2pPr marL="457200" algn="l" rtl="0" eaLnBrk="0" fontAlgn="base" hangingPunct="0">
      <a:spcBef>
        <a:spcPct val="0"/>
      </a:spcBef>
      <a:spcAft>
        <a:spcPct val="0"/>
      </a:spcAft>
      <a:defRPr sz="1600" kern="1200">
        <a:solidFill>
          <a:schemeClr val="tx1"/>
        </a:solidFill>
        <a:latin typeface="Baskerville Old Face" pitchFamily="18" charset="0"/>
        <a:ea typeface="+mn-ea"/>
        <a:cs typeface="+mn-cs"/>
      </a:defRPr>
    </a:lvl2pPr>
    <a:lvl3pPr marL="914400" algn="l" rtl="0" eaLnBrk="0" fontAlgn="base" hangingPunct="0">
      <a:spcBef>
        <a:spcPct val="0"/>
      </a:spcBef>
      <a:spcAft>
        <a:spcPct val="0"/>
      </a:spcAft>
      <a:defRPr sz="1600" kern="1200">
        <a:solidFill>
          <a:schemeClr val="tx1"/>
        </a:solidFill>
        <a:latin typeface="Baskerville Old Face"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Baskerville Old Face"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Baskerville Old Face" pitchFamily="18" charset="0"/>
        <a:ea typeface="+mn-ea"/>
        <a:cs typeface="+mn-cs"/>
      </a:defRPr>
    </a:lvl5pPr>
    <a:lvl6pPr marL="2286000" algn="l" defTabSz="914400" rtl="0" eaLnBrk="1" latinLnBrk="0" hangingPunct="1">
      <a:defRPr sz="1600" kern="1200">
        <a:solidFill>
          <a:schemeClr val="tx1"/>
        </a:solidFill>
        <a:latin typeface="Baskerville Old Face" pitchFamily="18" charset="0"/>
        <a:ea typeface="+mn-ea"/>
        <a:cs typeface="+mn-cs"/>
      </a:defRPr>
    </a:lvl6pPr>
    <a:lvl7pPr marL="2743200" algn="l" defTabSz="914400" rtl="0" eaLnBrk="1" latinLnBrk="0" hangingPunct="1">
      <a:defRPr sz="1600" kern="1200">
        <a:solidFill>
          <a:schemeClr val="tx1"/>
        </a:solidFill>
        <a:latin typeface="Baskerville Old Face" pitchFamily="18" charset="0"/>
        <a:ea typeface="+mn-ea"/>
        <a:cs typeface="+mn-cs"/>
      </a:defRPr>
    </a:lvl7pPr>
    <a:lvl8pPr marL="3200400" algn="l" defTabSz="914400" rtl="0" eaLnBrk="1" latinLnBrk="0" hangingPunct="1">
      <a:defRPr sz="1600" kern="1200">
        <a:solidFill>
          <a:schemeClr val="tx1"/>
        </a:solidFill>
        <a:latin typeface="Baskerville Old Face" pitchFamily="18" charset="0"/>
        <a:ea typeface="+mn-ea"/>
        <a:cs typeface="+mn-cs"/>
      </a:defRPr>
    </a:lvl8pPr>
    <a:lvl9pPr marL="3657600" algn="l" defTabSz="914400" rtl="0" eaLnBrk="1" latinLnBrk="0" hangingPunct="1">
      <a:defRPr sz="1600" kern="1200">
        <a:solidFill>
          <a:schemeClr val="tx1"/>
        </a:solidFill>
        <a:latin typeface="Baskerville Old Face"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FF"/>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86420" autoAdjust="0"/>
  </p:normalViewPr>
  <p:slideViewPr>
    <p:cSldViewPr>
      <p:cViewPr varScale="1">
        <p:scale>
          <a:sx n="63" d="100"/>
          <a:sy n="63" d="100"/>
        </p:scale>
        <p:origin x="-8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0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F5D712C-C8C8-4510-B990-FD1EF054AB6A}" type="datetimeFigureOut">
              <a:rPr lang="en-US" smtClean="0"/>
              <a:pPr/>
              <a:t>11/8/2010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E4141AF-ADB2-46A8-BD3D-633F394FC70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2"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13"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5"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16"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5159"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516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pPr>
              <a:defRPr/>
            </a:pPr>
            <a:fld id="{E8CF7D4F-0D34-4569-BE1C-5FDCFEA62A5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1CC9E803-8E9C-4B57-82FB-CD9F13FDD86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1EAD3AE6-7005-4E9A-BB9B-291CEBED1FE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C190C1D8-8877-42D6-BC39-BE8B5AD3FED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0"/>
          <p:cNvSpPr>
            <a:spLocks noGrp="1" noChangeArrowheads="1"/>
          </p:cNvSpPr>
          <p:nvPr>
            <p:ph type="dt" sz="half" idx="10"/>
          </p:nvPr>
        </p:nvSpPr>
        <p:spPr>
          <a:ln/>
        </p:spPr>
        <p:txBody>
          <a:bodyPr/>
          <a:lstStyle>
            <a:lvl1pPr>
              <a:defRPr/>
            </a:lvl1pPr>
          </a:lstStyle>
          <a:p>
            <a:pPr>
              <a:defRPr/>
            </a:pPr>
            <a:endParaRPr lang="en-US"/>
          </a:p>
        </p:txBody>
      </p:sp>
      <p:sp>
        <p:nvSpPr>
          <p:cNvPr id="7" name="Rectangle 41"/>
          <p:cNvSpPr>
            <a:spLocks noGrp="1" noChangeArrowheads="1"/>
          </p:cNvSpPr>
          <p:nvPr>
            <p:ph type="ftr" sz="quarter" idx="11"/>
          </p:nvPr>
        </p:nvSpPr>
        <p:spPr>
          <a:ln/>
        </p:spPr>
        <p:txBody>
          <a:bodyPr/>
          <a:lstStyle>
            <a:lvl1pPr>
              <a:defRPr/>
            </a:lvl1pPr>
          </a:lstStyle>
          <a:p>
            <a:pPr>
              <a:defRPr/>
            </a:pPr>
            <a:endParaRPr lang="en-US"/>
          </a:p>
        </p:txBody>
      </p:sp>
      <p:sp>
        <p:nvSpPr>
          <p:cNvPr id="8" name="Rectangle 42"/>
          <p:cNvSpPr>
            <a:spLocks noGrp="1" noChangeArrowheads="1"/>
          </p:cNvSpPr>
          <p:nvPr>
            <p:ph type="sldNum" sz="quarter" idx="12"/>
          </p:nvPr>
        </p:nvSpPr>
        <p:spPr>
          <a:ln/>
        </p:spPr>
        <p:txBody>
          <a:bodyPr/>
          <a:lstStyle>
            <a:lvl1pPr>
              <a:defRPr/>
            </a:lvl1pPr>
          </a:lstStyle>
          <a:p>
            <a:pPr>
              <a:defRPr/>
            </a:pPr>
            <a:fld id="{004BF591-33F7-4E0D-B174-C940DC8BC0A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940DE739-2CCD-4847-9817-897189ACBC73}"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7BB42862-BDCD-4913-AA6C-B8C920B494A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3E8AC6A7-966C-4013-9528-1BA60D1ED1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782969D1-F584-4726-8D4F-8FF562922CE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2C766049-509E-4C6B-A3A3-F39E9B05763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464DD07B-A4D1-4C4C-B844-8A2B979AE2B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0FCDB6AE-B4E1-4A2D-A569-56CDBB1F56F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DFC40C79-027C-4098-8B28-FA29451DF81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180CD4DC-8D9A-4B0E-9B06-05B72586509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79664843-4530-4243-8177-2CC67F3763A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409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0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0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1035" name="Group 6"/>
            <p:cNvGrpSpPr>
              <a:grpSpLocks/>
            </p:cNvGrpSpPr>
            <p:nvPr/>
          </p:nvGrpSpPr>
          <p:grpSpPr bwMode="auto">
            <a:xfrm>
              <a:off x="288" y="0"/>
              <a:ext cx="5098" cy="4316"/>
              <a:chOff x="288" y="0"/>
              <a:chExt cx="5098" cy="4316"/>
            </a:xfrm>
          </p:grpSpPr>
          <p:sp>
            <p:nvSpPr>
              <p:cNvPr id="4103"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4"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5"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6"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7"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8"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9"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0"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1"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2"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3"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4"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5"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411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1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1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4119"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4120"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412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4122"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4123"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4124"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4125"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4126"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1047" name="Group 31"/>
            <p:cNvGrpSpPr>
              <a:grpSpLocks/>
            </p:cNvGrpSpPr>
            <p:nvPr/>
          </p:nvGrpSpPr>
          <p:grpSpPr bwMode="auto">
            <a:xfrm>
              <a:off x="1" y="392"/>
              <a:ext cx="5758" cy="1571"/>
              <a:chOff x="1" y="392"/>
              <a:chExt cx="5758" cy="1571"/>
            </a:xfrm>
          </p:grpSpPr>
          <p:sp>
            <p:nvSpPr>
              <p:cNvPr id="412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412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413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413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413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4133"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4134"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4135"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136"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Verdana" pitchFamily="34" charset="0"/>
              </a:defRPr>
            </a:lvl1pPr>
          </a:lstStyle>
          <a:p>
            <a:pPr>
              <a:defRPr/>
            </a:pPr>
            <a:endParaRPr lang="en-US"/>
          </a:p>
        </p:txBody>
      </p:sp>
      <p:sp>
        <p:nvSpPr>
          <p:cNvPr id="4137"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Verdana" pitchFamily="34" charset="0"/>
              </a:defRPr>
            </a:lvl1pPr>
          </a:lstStyle>
          <a:p>
            <a:pPr>
              <a:defRPr/>
            </a:pPr>
            <a:endParaRPr lang="en-US"/>
          </a:p>
        </p:txBody>
      </p:sp>
      <p:sp>
        <p:nvSpPr>
          <p:cNvPr id="4138"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Verdana" pitchFamily="34" charset="0"/>
              </a:defRPr>
            </a:lvl1pPr>
          </a:lstStyle>
          <a:p>
            <a:pPr>
              <a:defRPr/>
            </a:pPr>
            <a:fld id="{4CDC841A-04A1-4B9A-B21F-1C4966A92054}" type="slidenum">
              <a:rPr lang="en-US"/>
              <a:pPr>
                <a:defRPr/>
              </a:pPr>
              <a:t>‹#›</a:t>
            </a:fld>
            <a:endParaRPr lang="en-US"/>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12"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Baskerville Old Face"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6.xml"/></Relationships>
</file>

<file path=ppt/slides/_rels/slide3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slideLayout" Target="../slideLayouts/slideLayout14.xml"/><Relationship Id="rId1" Type="http://schemas.openxmlformats.org/officeDocument/2006/relationships/themeOverride" Target="../theme/themeOverride17.xml"/></Relationships>
</file>

<file path=ppt/slides/_rels/slide4.xml.rels><?xml version="1.0" encoding="UTF-8" standalone="yes"?>
<Relationships xmlns="http://schemas.openxmlformats.org/package/2006/relationships"><Relationship Id="rId2" Type="http://schemas.openxmlformats.org/officeDocument/2006/relationships/hyperlink" Target="http://standards.gov/standards_gov/nttaa.cf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4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slideLayout" Target="../slideLayouts/slideLayout15.xml"/><Relationship Id="rId1" Type="http://schemas.openxmlformats.org/officeDocument/2006/relationships/themeOverride" Target="../theme/themeOverride19.xml"/><Relationship Id="rId4" Type="http://schemas.openxmlformats.org/officeDocument/2006/relationships/image" Target="../media/image1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access.gpo.gov/nara/cfr/waisidx_02/37cfr401_02.html" TargetMode="External"/><Relationship Id="rId2" Type="http://schemas.openxmlformats.org/officeDocument/2006/relationships/hyperlink" Target="http://uscode.house.gov/uscode-cgi/fastweb.exe?getdoc+uscview+t13t16+2461+0++()%20%20AND%20((15)%20ADJ%20USC):CITE%20AND%20(USC%20w/10%20(3710)):CITE" TargetMode="External"/><Relationship Id="rId1" Type="http://schemas.openxmlformats.org/officeDocument/2006/relationships/slideLayout" Target="../slideLayouts/slideLayout2.xml"/><Relationship Id="rId5" Type="http://schemas.openxmlformats.org/officeDocument/2006/relationships/hyperlink" Target="http://uscode.house.gov/uscode-cgi/fastweb.exe?getdoc+uscview+t13t16+2667+0++()%20%20AND%20((15)%20ADJ%20USC):CITE%20AND%20(USC%20w/10%20(5401)):CITE" TargetMode="External"/><Relationship Id="rId4" Type="http://schemas.openxmlformats.org/officeDocument/2006/relationships/hyperlink" Target="http://uscode.house.gov/uscode-cgi/fastweb.exe?getdoc+uscview+t13t16+1018+1++()%20%20AND%20((15)%20ADJ%20USC):CITE%20AND%20(USC%20w/10%20(271)):CIT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andards.gov/standards_gov/a119.cfm" TargetMode="Externa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ctrTitle"/>
          </p:nvPr>
        </p:nvSpPr>
        <p:spPr>
          <a:xfrm>
            <a:off x="685800" y="304800"/>
            <a:ext cx="7772400" cy="1736725"/>
          </a:xfrm>
        </p:spPr>
        <p:txBody>
          <a:bodyPr/>
          <a:lstStyle/>
          <a:p>
            <a:pPr eaLnBrk="1" hangingPunct="1">
              <a:defRPr/>
            </a:pPr>
            <a:r>
              <a:rPr lang="en-US" dirty="0" smtClean="0"/>
              <a:t>NTTAA–OMB A119 Training</a:t>
            </a:r>
          </a:p>
        </p:txBody>
      </p:sp>
      <p:sp>
        <p:nvSpPr>
          <p:cNvPr id="110595" name="Rectangle 3"/>
          <p:cNvSpPr>
            <a:spLocks noGrp="1" noChangeArrowheads="1"/>
          </p:cNvSpPr>
          <p:nvPr>
            <p:ph type="subTitle" idx="1"/>
          </p:nvPr>
        </p:nvSpPr>
        <p:spPr>
          <a:xfrm>
            <a:off x="1447800" y="2590800"/>
            <a:ext cx="6400800" cy="3429000"/>
          </a:xfrm>
        </p:spPr>
        <p:txBody>
          <a:bodyPr/>
          <a:lstStyle/>
          <a:p>
            <a:pPr eaLnBrk="1" hangingPunct="1">
              <a:lnSpc>
                <a:spcPct val="80000"/>
              </a:lnSpc>
              <a:defRPr/>
            </a:pPr>
            <a:r>
              <a:rPr lang="en-US" sz="2800" dirty="0" smtClean="0"/>
              <a:t>The Who, What, Why, Where, When, and How of  NTTAA and OMB A119 Requirements</a:t>
            </a:r>
          </a:p>
          <a:p>
            <a:pPr eaLnBrk="1" hangingPunct="1">
              <a:lnSpc>
                <a:spcPct val="80000"/>
              </a:lnSpc>
              <a:defRPr/>
            </a:pPr>
            <a:endParaRPr lang="en-US" sz="2800" dirty="0" smtClean="0"/>
          </a:p>
          <a:p>
            <a:pPr eaLnBrk="1" hangingPunct="1">
              <a:lnSpc>
                <a:spcPct val="80000"/>
              </a:lnSpc>
              <a:defRPr/>
            </a:pPr>
            <a:endParaRPr lang="en-US" sz="2800" dirty="0" smtClean="0"/>
          </a:p>
          <a:p>
            <a:pPr eaLnBrk="1" hangingPunct="1">
              <a:lnSpc>
                <a:spcPct val="80000"/>
              </a:lnSpc>
              <a:defRPr/>
            </a:pPr>
            <a:endParaRPr lang="en-US" sz="2800" dirty="0" smtClean="0"/>
          </a:p>
          <a:p>
            <a:pPr eaLnBrk="1" hangingPunct="1">
              <a:lnSpc>
                <a:spcPct val="80000"/>
              </a:lnSpc>
              <a:defRPr/>
            </a:pPr>
            <a:endParaRPr lang="en-US" sz="2800" dirty="0" smtClean="0"/>
          </a:p>
          <a:p>
            <a:pPr eaLnBrk="1" hangingPunct="1">
              <a:lnSpc>
                <a:spcPct val="80000"/>
              </a:lnSpc>
              <a:defRPr/>
            </a:pPr>
            <a:r>
              <a:rPr lang="en-US" sz="2800" dirty="0" smtClean="0"/>
              <a:t>Presented By:</a:t>
            </a:r>
          </a:p>
          <a:p>
            <a:pPr eaLnBrk="1" hangingPunct="1">
              <a:lnSpc>
                <a:spcPct val="80000"/>
              </a:lnSpc>
              <a:defRPr/>
            </a:pPr>
            <a:r>
              <a:rPr lang="en-US" sz="2800" dirty="0" smtClean="0"/>
              <a:t>Mary Donaldson and Mike Moore</a:t>
            </a:r>
          </a:p>
          <a:p>
            <a:pPr eaLnBrk="1" hangingPunct="1">
              <a:lnSpc>
                <a:spcPct val="80000"/>
              </a:lnSpc>
              <a:defRPr/>
            </a:pPr>
            <a:endParaRPr lang="en-US" sz="2800" dirty="0" smtClean="0"/>
          </a:p>
        </p:txBody>
      </p:sp>
      <p:pic>
        <p:nvPicPr>
          <p:cNvPr id="3076" name="Picture 4" descr="MCAN01293_0000[1]"/>
          <p:cNvPicPr>
            <a:picLocks noChangeAspect="1" noChangeArrowheads="1"/>
          </p:cNvPicPr>
          <p:nvPr/>
        </p:nvPicPr>
        <p:blipFill>
          <a:blip r:embed="rId2" cstate="print"/>
          <a:srcRect/>
          <a:stretch>
            <a:fillRect/>
          </a:stretch>
        </p:blipFill>
        <p:spPr bwMode="auto">
          <a:xfrm>
            <a:off x="6781800" y="3581400"/>
            <a:ext cx="1444625" cy="1633538"/>
          </a:xfrm>
          <a:prstGeom prst="rect">
            <a:avLst/>
          </a:prstGeom>
          <a:noFill/>
          <a:ln w="9525">
            <a:noFill/>
            <a:miter lim="800000"/>
            <a:headEnd/>
            <a:tailEnd/>
          </a:ln>
        </p:spPr>
      </p:pic>
      <p:pic>
        <p:nvPicPr>
          <p:cNvPr id="3077" name="Picture 5" descr="MCAN00098_0000[1]"/>
          <p:cNvPicPr>
            <a:picLocks noChangeAspect="1" noChangeArrowheads="1"/>
          </p:cNvPicPr>
          <p:nvPr/>
        </p:nvPicPr>
        <p:blipFill>
          <a:blip r:embed="rId3" cstate="print"/>
          <a:srcRect/>
          <a:stretch>
            <a:fillRect/>
          </a:stretch>
        </p:blipFill>
        <p:spPr bwMode="auto">
          <a:xfrm>
            <a:off x="990600" y="3429000"/>
            <a:ext cx="1644650" cy="1912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dirty="0" smtClean="0"/>
              <a:t>OMB Circular A-119 (continued)</a:t>
            </a:r>
          </a:p>
        </p:txBody>
      </p:sp>
      <p:sp>
        <p:nvSpPr>
          <p:cNvPr id="47107" name="Rectangle 3"/>
          <p:cNvSpPr>
            <a:spLocks noGrp="1" noChangeArrowheads="1"/>
          </p:cNvSpPr>
          <p:nvPr>
            <p:ph type="body" idx="1"/>
          </p:nvPr>
        </p:nvSpPr>
        <p:spPr/>
        <p:txBody>
          <a:bodyPr/>
          <a:lstStyle/>
          <a:p>
            <a:pPr marL="234950" indent="-234950" eaLnBrk="1" hangingPunct="1">
              <a:lnSpc>
                <a:spcPct val="90000"/>
              </a:lnSpc>
              <a:buFont typeface="Wingdings" pitchFamily="2" charset="2"/>
              <a:buNone/>
              <a:defRPr/>
            </a:pPr>
            <a:r>
              <a:rPr lang="en-US" sz="3600" dirty="0" smtClean="0"/>
              <a:t>  Goals of the government’s use of voluntary consensus standards (VCS) are to:</a:t>
            </a:r>
          </a:p>
          <a:p>
            <a:pPr marL="234950" indent="-234950" eaLnBrk="1" hangingPunct="1">
              <a:lnSpc>
                <a:spcPct val="90000"/>
              </a:lnSpc>
              <a:buFont typeface="Wingdings" pitchFamily="2" charset="2"/>
              <a:buNone/>
              <a:defRPr/>
            </a:pPr>
            <a:endParaRPr lang="en-US" sz="3600" dirty="0" smtClean="0"/>
          </a:p>
          <a:p>
            <a:pPr marL="234950" indent="-234950" eaLnBrk="1" hangingPunct="1">
              <a:lnSpc>
                <a:spcPct val="90000"/>
              </a:lnSpc>
              <a:defRPr/>
            </a:pPr>
            <a:r>
              <a:rPr lang="en-US" sz="2800" dirty="0" smtClean="0"/>
              <a:t>Eliminate costs of developing in-house standards</a:t>
            </a:r>
          </a:p>
          <a:p>
            <a:pPr marL="234950" indent="-234950" eaLnBrk="1" hangingPunct="1">
              <a:lnSpc>
                <a:spcPct val="90000"/>
              </a:lnSpc>
              <a:buNone/>
              <a:defRPr/>
            </a:pPr>
            <a:endParaRPr lang="en-US" sz="2800" dirty="0" smtClean="0"/>
          </a:p>
          <a:p>
            <a:pPr marL="234950" indent="-234950" eaLnBrk="1" hangingPunct="1">
              <a:lnSpc>
                <a:spcPct val="90000"/>
              </a:lnSpc>
              <a:defRPr/>
            </a:pPr>
            <a:r>
              <a:rPr lang="en-US" sz="2800" dirty="0" smtClean="0"/>
              <a:t>Decrease cost of goods and services procured by the government</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defRPr/>
            </a:pPr>
            <a:r>
              <a:rPr lang="en-US" dirty="0" smtClean="0"/>
              <a:t>OMB Circular A-119 (continued)</a:t>
            </a:r>
          </a:p>
        </p:txBody>
      </p:sp>
      <p:sp>
        <p:nvSpPr>
          <p:cNvPr id="124931" name="Rectangle 3"/>
          <p:cNvSpPr>
            <a:spLocks noGrp="1" noChangeArrowheads="1"/>
          </p:cNvSpPr>
          <p:nvPr>
            <p:ph type="body" idx="1"/>
          </p:nvPr>
        </p:nvSpPr>
        <p:spPr/>
        <p:txBody>
          <a:bodyPr/>
          <a:lstStyle/>
          <a:p>
            <a:pPr marL="234950" indent="-234950" eaLnBrk="1" hangingPunct="1">
              <a:lnSpc>
                <a:spcPct val="90000"/>
              </a:lnSpc>
              <a:defRPr/>
            </a:pPr>
            <a:r>
              <a:rPr lang="en-US" dirty="0" smtClean="0"/>
              <a:t>Minimize burden of complying with agency regulation</a:t>
            </a:r>
          </a:p>
          <a:p>
            <a:pPr marL="234950" indent="-234950" eaLnBrk="1" hangingPunct="1">
              <a:lnSpc>
                <a:spcPct val="90000"/>
              </a:lnSpc>
              <a:defRPr/>
            </a:pPr>
            <a:r>
              <a:rPr lang="en-US" dirty="0" smtClean="0"/>
              <a:t>Provide incentives/opportunities to establish standards that serve national needs</a:t>
            </a:r>
          </a:p>
          <a:p>
            <a:pPr marL="234950" indent="-234950" eaLnBrk="1" hangingPunct="1">
              <a:lnSpc>
                <a:spcPct val="90000"/>
              </a:lnSpc>
              <a:defRPr/>
            </a:pPr>
            <a:r>
              <a:rPr lang="en-US" dirty="0" smtClean="0"/>
              <a:t>Encourage long-term growth for US enterprises</a:t>
            </a:r>
          </a:p>
          <a:p>
            <a:pPr marL="234950" indent="-234950" eaLnBrk="1" hangingPunct="1">
              <a:lnSpc>
                <a:spcPct val="90000"/>
              </a:lnSpc>
              <a:defRPr/>
            </a:pPr>
            <a:r>
              <a:rPr lang="en-US" dirty="0" smtClean="0"/>
              <a:t>Promote efficiency and economic competition</a:t>
            </a:r>
          </a:p>
          <a:p>
            <a:pPr marL="234950" indent="-234950" eaLnBrk="1" hangingPunct="1">
              <a:lnSpc>
                <a:spcPct val="90000"/>
              </a:lnSpc>
              <a:defRPr/>
            </a:pPr>
            <a:r>
              <a:rPr lang="en-US" dirty="0" smtClean="0"/>
              <a:t>Further the government’s policy of reliance upon the private sector to supply goods and services needed by the Federal government </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49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49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49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49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smtClean="0"/>
              <a:t>General Agency Requirements</a:t>
            </a:r>
          </a:p>
        </p:txBody>
      </p:sp>
      <p:sp>
        <p:nvSpPr>
          <p:cNvPr id="48131" name="Rectangle 3"/>
          <p:cNvSpPr>
            <a:spLocks noGrp="1" noChangeArrowheads="1"/>
          </p:cNvSpPr>
          <p:nvPr>
            <p:ph type="body" idx="1"/>
          </p:nvPr>
        </p:nvSpPr>
        <p:spPr/>
        <p:txBody>
          <a:bodyPr>
            <a:normAutofit fontScale="92500"/>
          </a:bodyPr>
          <a:lstStyle/>
          <a:p>
            <a:pPr eaLnBrk="1" hangingPunct="1">
              <a:lnSpc>
                <a:spcPct val="90000"/>
              </a:lnSpc>
              <a:defRPr/>
            </a:pPr>
            <a:r>
              <a:rPr lang="en-US" sz="2800" dirty="0" smtClean="0"/>
              <a:t>Use voluntary consensus standards (VCSs) in lieu of government-unique standards (GUSs) except where the use is inconsistent with law or otherwise impractical</a:t>
            </a:r>
          </a:p>
          <a:p>
            <a:pPr eaLnBrk="1" hangingPunct="1">
              <a:lnSpc>
                <a:spcPct val="90000"/>
              </a:lnSpc>
              <a:buNone/>
              <a:defRPr/>
            </a:pPr>
            <a:endParaRPr lang="en-US" sz="2800" dirty="0" smtClean="0"/>
          </a:p>
          <a:p>
            <a:pPr eaLnBrk="1" hangingPunct="1">
              <a:lnSpc>
                <a:spcPct val="90000"/>
              </a:lnSpc>
              <a:defRPr/>
            </a:pPr>
            <a:r>
              <a:rPr lang="en-US" sz="2800" dirty="0" smtClean="0"/>
              <a:t>Participate in standards bodies where appropriate to agency mission</a:t>
            </a:r>
          </a:p>
          <a:p>
            <a:pPr eaLnBrk="1" hangingPunct="1">
              <a:lnSpc>
                <a:spcPct val="90000"/>
              </a:lnSpc>
              <a:buNone/>
              <a:defRPr/>
            </a:pPr>
            <a:endParaRPr lang="en-US" sz="2800" dirty="0" smtClean="0"/>
          </a:p>
          <a:p>
            <a:pPr eaLnBrk="1" hangingPunct="1">
              <a:lnSpc>
                <a:spcPct val="90000"/>
              </a:lnSpc>
              <a:defRPr/>
            </a:pPr>
            <a:r>
              <a:rPr lang="en-US" sz="2800" dirty="0" smtClean="0"/>
              <a:t>Report on use of government-unique standards</a:t>
            </a:r>
          </a:p>
          <a:p>
            <a:pPr eaLnBrk="1" hangingPunct="1">
              <a:lnSpc>
                <a:spcPct val="90000"/>
              </a:lnSpc>
              <a:buNone/>
              <a:defRPr/>
            </a:pPr>
            <a:endParaRPr lang="en-US" sz="2800" dirty="0" smtClean="0"/>
          </a:p>
          <a:p>
            <a:pPr eaLnBrk="1" hangingPunct="1">
              <a:lnSpc>
                <a:spcPct val="90000"/>
              </a:lnSpc>
              <a:defRPr/>
            </a:pPr>
            <a:r>
              <a:rPr lang="en-US" sz="2800" dirty="0" smtClean="0"/>
              <a:t>Report on participation in the development and use of voluntary consensus standards</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smtClean="0"/>
              <a:t>Participation in Standards Bodies</a:t>
            </a:r>
          </a:p>
        </p:txBody>
      </p:sp>
      <p:sp>
        <p:nvSpPr>
          <p:cNvPr id="49155" name="Rectangle 3"/>
          <p:cNvSpPr>
            <a:spLocks noGrp="1" noChangeArrowheads="1"/>
          </p:cNvSpPr>
          <p:nvPr>
            <p:ph type="body" idx="1"/>
          </p:nvPr>
        </p:nvSpPr>
        <p:spPr/>
        <p:txBody>
          <a:bodyPr/>
          <a:lstStyle/>
          <a:p>
            <a:pPr eaLnBrk="1" hangingPunct="1">
              <a:buFont typeface="Wingdings" pitchFamily="2" charset="2"/>
              <a:buNone/>
              <a:defRPr/>
            </a:pPr>
            <a:r>
              <a:rPr lang="en-US" dirty="0" smtClean="0"/>
              <a:t>Agencies are directed to:</a:t>
            </a:r>
          </a:p>
          <a:p>
            <a:pPr eaLnBrk="1" hangingPunct="1">
              <a:defRPr/>
            </a:pPr>
            <a:r>
              <a:rPr lang="en-US" sz="2800" dirty="0" smtClean="0"/>
              <a:t>Consult with voluntary consensus bodies, both domestic and international</a:t>
            </a:r>
          </a:p>
          <a:p>
            <a:pPr eaLnBrk="1" hangingPunct="1">
              <a:buNone/>
              <a:defRPr/>
            </a:pPr>
            <a:endParaRPr lang="en-US" sz="2800" dirty="0" smtClean="0"/>
          </a:p>
          <a:p>
            <a:pPr eaLnBrk="1" hangingPunct="1">
              <a:defRPr/>
            </a:pPr>
            <a:r>
              <a:rPr lang="en-US" sz="2800" dirty="0" smtClean="0"/>
              <a:t>Participate in standards development when it is in the public interest and compatible with agency mission, authority, priorities and budget resources</a:t>
            </a:r>
          </a:p>
        </p:txBody>
      </p:sp>
      <p:pic>
        <p:nvPicPr>
          <p:cNvPr id="13316" name="Picture 4" descr="MCPE01561_0000[1]"/>
          <p:cNvPicPr>
            <a:picLocks noChangeAspect="1" noChangeArrowheads="1"/>
          </p:cNvPicPr>
          <p:nvPr/>
        </p:nvPicPr>
        <p:blipFill>
          <a:blip r:embed="rId3" cstate="print"/>
          <a:srcRect/>
          <a:stretch>
            <a:fillRect/>
          </a:stretch>
        </p:blipFill>
        <p:spPr bwMode="auto">
          <a:xfrm>
            <a:off x="5813425" y="4848225"/>
            <a:ext cx="2797175" cy="1857375"/>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Standards Statistics</a:t>
            </a:r>
            <a:endParaRPr lang="en-US" dirty="0"/>
          </a:p>
        </p:txBody>
      </p:sp>
      <p:sp>
        <p:nvSpPr>
          <p:cNvPr id="3" name="Content Placeholder 2"/>
          <p:cNvSpPr>
            <a:spLocks noGrp="1"/>
          </p:cNvSpPr>
          <p:nvPr>
            <p:ph idx="1"/>
          </p:nvPr>
        </p:nvSpPr>
        <p:spPr>
          <a:xfrm>
            <a:off x="457200" y="1828800"/>
            <a:ext cx="8229600" cy="4530725"/>
          </a:xfrm>
        </p:spPr>
        <p:txBody>
          <a:bodyPr/>
          <a:lstStyle/>
          <a:p>
            <a:r>
              <a:rPr lang="en-US" sz="2800" dirty="0" smtClean="0"/>
              <a:t>Federal Agencies send more than 3000 representatives to participate in private sector standards organizations </a:t>
            </a:r>
          </a:p>
          <a:p>
            <a:endParaRPr lang="en-US" sz="2800" dirty="0" smtClean="0"/>
          </a:p>
          <a:p>
            <a:r>
              <a:rPr lang="en-US" sz="2800" dirty="0" smtClean="0"/>
              <a:t>Reported new uses of Government Unique Standards have steadily declined  since the implementation of the NTTAA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81000" y="1600200"/>
            <a:ext cx="8229600" cy="1139825"/>
          </a:xfrm>
        </p:spPr>
        <p:txBody>
          <a:bodyPr/>
          <a:lstStyle/>
          <a:p>
            <a:pPr eaLnBrk="1" hangingPunct="1">
              <a:defRPr/>
            </a:pPr>
            <a:r>
              <a:rPr lang="en-US" sz="4000" smtClean="0"/>
              <a:t>NIST’s Roles Under the OMB Circular Include:</a:t>
            </a:r>
          </a:p>
        </p:txBody>
      </p:sp>
      <p:sp>
        <p:nvSpPr>
          <p:cNvPr id="46083" name="Rectangle 3"/>
          <p:cNvSpPr>
            <a:spLocks noGrp="1" noChangeArrowheads="1"/>
          </p:cNvSpPr>
          <p:nvPr>
            <p:ph type="body" idx="1"/>
          </p:nvPr>
        </p:nvSpPr>
        <p:spPr>
          <a:xfrm>
            <a:off x="381000" y="2743200"/>
            <a:ext cx="8229600" cy="4530725"/>
          </a:xfrm>
        </p:spPr>
        <p:txBody>
          <a:bodyPr/>
          <a:lstStyle/>
          <a:p>
            <a:pPr eaLnBrk="1" hangingPunct="1">
              <a:defRPr/>
            </a:pPr>
            <a:endParaRPr lang="en-US" sz="2800" dirty="0" smtClean="0"/>
          </a:p>
          <a:p>
            <a:pPr eaLnBrk="1" hangingPunct="1">
              <a:defRPr/>
            </a:pPr>
            <a:r>
              <a:rPr lang="en-US" sz="2800" dirty="0" smtClean="0"/>
              <a:t>Provide Annual Reports to Congress through OMB to track progress on NTTAA and implementation of OMB Circular A-119</a:t>
            </a:r>
          </a:p>
          <a:p>
            <a:pPr eaLnBrk="1" hangingPunct="1">
              <a:buNone/>
              <a:defRPr/>
            </a:pPr>
            <a:endParaRPr lang="en-US" sz="2800" dirty="0" smtClean="0"/>
          </a:p>
          <a:p>
            <a:pPr eaLnBrk="1" hangingPunct="1">
              <a:defRPr/>
            </a:pPr>
            <a:r>
              <a:rPr lang="en-US" sz="2800" dirty="0" smtClean="0"/>
              <a:t>Chair the Interagency Committee on Standards Policy (ICSP) and provide secretariat function</a:t>
            </a:r>
          </a:p>
        </p:txBody>
      </p:sp>
      <p:pic>
        <p:nvPicPr>
          <p:cNvPr id="5" name="Picture 2"/>
          <p:cNvPicPr>
            <a:picLocks noChangeAspect="1" noChangeArrowheads="1"/>
          </p:cNvPicPr>
          <p:nvPr/>
        </p:nvPicPr>
        <p:blipFill>
          <a:blip r:embed="rId3" cstate="print"/>
          <a:srcRect/>
          <a:stretch>
            <a:fillRect/>
          </a:stretch>
        </p:blipFill>
        <p:spPr bwMode="auto">
          <a:xfrm>
            <a:off x="304801" y="304800"/>
            <a:ext cx="8686800" cy="677125"/>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smtClean="0"/>
              <a:t>Agency Support of VCS Activities</a:t>
            </a:r>
          </a:p>
        </p:txBody>
      </p:sp>
      <p:sp>
        <p:nvSpPr>
          <p:cNvPr id="50179" name="Rectangle 3"/>
          <p:cNvSpPr>
            <a:spLocks noGrp="1" noChangeArrowheads="1"/>
          </p:cNvSpPr>
          <p:nvPr>
            <p:ph type="body" idx="1"/>
          </p:nvPr>
        </p:nvSpPr>
        <p:spPr/>
        <p:txBody>
          <a:bodyPr>
            <a:normAutofit fontScale="92500" lnSpcReduction="10000"/>
          </a:bodyPr>
          <a:lstStyle/>
          <a:p>
            <a:pPr eaLnBrk="1" hangingPunct="1">
              <a:defRPr/>
            </a:pPr>
            <a:r>
              <a:rPr lang="en-US" sz="2800" dirty="0" smtClean="0"/>
              <a:t>Must not be contingent on the outcome of the activity</a:t>
            </a:r>
          </a:p>
          <a:p>
            <a:pPr eaLnBrk="1" hangingPunct="1">
              <a:buNone/>
              <a:defRPr/>
            </a:pPr>
            <a:endParaRPr lang="en-US" sz="2800" dirty="0" smtClean="0"/>
          </a:p>
          <a:p>
            <a:pPr eaLnBrk="1" hangingPunct="1">
              <a:defRPr/>
            </a:pPr>
            <a:r>
              <a:rPr lang="en-US" sz="2800" dirty="0" smtClean="0"/>
              <a:t>Can be no greater than that of other participants except when it is in the direct and predominant interest of the government or development or revision is otherwise unlikely</a:t>
            </a:r>
          </a:p>
          <a:p>
            <a:pPr eaLnBrk="1" hangingPunct="1">
              <a:buNone/>
              <a:defRPr/>
            </a:pPr>
            <a:endParaRPr lang="en-US" sz="2800" dirty="0" smtClean="0"/>
          </a:p>
          <a:p>
            <a:pPr eaLnBrk="1" hangingPunct="1">
              <a:defRPr/>
            </a:pPr>
            <a:r>
              <a:rPr lang="en-US" sz="2800" dirty="0" smtClean="0"/>
              <a:t>Forms of support include participation of agency personnel, joint planning with SDOs to identify needed standards, or direct financial, administrative or technical assistance</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mtClean="0"/>
              <a:t>Limitations on Agency Participation</a:t>
            </a:r>
          </a:p>
        </p:txBody>
      </p:sp>
      <p:sp>
        <p:nvSpPr>
          <p:cNvPr id="51203" name="Rectangle 3"/>
          <p:cNvSpPr>
            <a:spLocks noGrp="1" noChangeArrowheads="1"/>
          </p:cNvSpPr>
          <p:nvPr>
            <p:ph type="body" idx="1"/>
          </p:nvPr>
        </p:nvSpPr>
        <p:spPr/>
        <p:txBody>
          <a:bodyPr/>
          <a:lstStyle/>
          <a:p>
            <a:pPr eaLnBrk="1" hangingPunct="1">
              <a:buFont typeface="Wingdings" pitchFamily="2" charset="2"/>
              <a:buNone/>
              <a:defRPr/>
            </a:pPr>
            <a:r>
              <a:rPr lang="en-US" dirty="0" smtClean="0"/>
              <a:t>Agencies </a:t>
            </a:r>
            <a:r>
              <a:rPr lang="en-US" i="1" u="sng" dirty="0" smtClean="0"/>
              <a:t>must not:</a:t>
            </a:r>
          </a:p>
          <a:p>
            <a:pPr eaLnBrk="1" hangingPunct="1">
              <a:buFont typeface="Wingdings" pitchFamily="2" charset="2"/>
              <a:buNone/>
              <a:defRPr/>
            </a:pPr>
            <a:r>
              <a:rPr lang="en-US" dirty="0" smtClean="0"/>
              <a:t>	</a:t>
            </a:r>
          </a:p>
          <a:p>
            <a:pPr eaLnBrk="1" hangingPunct="1">
              <a:buFont typeface="Wingdings" pitchFamily="2" charset="2"/>
              <a:buNone/>
              <a:defRPr/>
            </a:pPr>
            <a:r>
              <a:rPr lang="en-US" dirty="0" smtClean="0"/>
              <a:t>	Get involved in internal management issues</a:t>
            </a:r>
          </a:p>
          <a:p>
            <a:pPr eaLnBrk="1" hangingPunct="1">
              <a:buFont typeface="Wingdings" pitchFamily="2" charset="2"/>
              <a:buNone/>
              <a:defRPr/>
            </a:pPr>
            <a:endParaRPr lang="en-US" dirty="0" smtClean="0"/>
          </a:p>
          <a:p>
            <a:pPr eaLnBrk="1" hangingPunct="1">
              <a:buFont typeface="Wingdings" pitchFamily="2" charset="2"/>
              <a:buNone/>
              <a:defRPr/>
            </a:pPr>
            <a:r>
              <a:rPr lang="en-US" dirty="0" smtClean="0"/>
              <a:t>	Dominate standards activities</a:t>
            </a:r>
          </a:p>
          <a:p>
            <a:pPr eaLnBrk="1" hangingPunct="1">
              <a:buFont typeface="Wingdings" pitchFamily="2" charset="2"/>
              <a:buNone/>
              <a:defRPr/>
            </a:pPr>
            <a:endParaRPr lang="en-US" dirty="0" smtClean="0"/>
          </a:p>
          <a:p>
            <a:pPr eaLnBrk="1" hangingPunct="1">
              <a:buFont typeface="Wingdings" pitchFamily="2" charset="2"/>
              <a:buNone/>
              <a:defRPr/>
            </a:pPr>
            <a:r>
              <a:rPr lang="en-US" dirty="0" smtClean="0"/>
              <a:t>	Exert undue influence</a:t>
            </a:r>
          </a:p>
          <a:p>
            <a:pPr eaLnBrk="1" hangingPunct="1">
              <a:buFont typeface="Wingdings" pitchFamily="2" charset="2"/>
              <a:buNone/>
              <a:defRPr/>
            </a:pPr>
            <a:endParaRPr lang="en-US" dirty="0" smtClean="0"/>
          </a:p>
        </p:txBody>
      </p:sp>
      <p:pic>
        <p:nvPicPr>
          <p:cNvPr id="16388" name="Picture 7" descr="MCj00787340000[1]"/>
          <p:cNvPicPr>
            <a:picLocks noChangeAspect="1" noChangeArrowheads="1"/>
          </p:cNvPicPr>
          <p:nvPr/>
        </p:nvPicPr>
        <p:blipFill>
          <a:blip r:embed="rId3" cstate="print"/>
          <a:srcRect/>
          <a:stretch>
            <a:fillRect/>
          </a:stretch>
        </p:blipFill>
        <p:spPr bwMode="auto">
          <a:xfrm>
            <a:off x="5867400" y="4191000"/>
            <a:ext cx="2578100" cy="1963738"/>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smtClean="0"/>
              <a:t>Responsibilities of Agency Heads</a:t>
            </a:r>
          </a:p>
        </p:txBody>
      </p:sp>
      <p:sp>
        <p:nvSpPr>
          <p:cNvPr id="52227" name="Rectangle 3"/>
          <p:cNvSpPr>
            <a:spLocks noGrp="1" noChangeArrowheads="1"/>
          </p:cNvSpPr>
          <p:nvPr>
            <p:ph type="body" idx="1"/>
          </p:nvPr>
        </p:nvSpPr>
        <p:spPr>
          <a:xfrm>
            <a:off x="457200" y="1828800"/>
            <a:ext cx="8229600" cy="3581400"/>
          </a:xfrm>
        </p:spPr>
        <p:txBody>
          <a:bodyPr/>
          <a:lstStyle/>
          <a:p>
            <a:pPr eaLnBrk="1" hangingPunct="1">
              <a:defRPr/>
            </a:pPr>
            <a:r>
              <a:rPr lang="en-US" sz="2800" dirty="0" smtClean="0"/>
              <a:t>Implement policies of the OMB Circular</a:t>
            </a:r>
          </a:p>
          <a:p>
            <a:pPr eaLnBrk="1" hangingPunct="1">
              <a:buNone/>
              <a:defRPr/>
            </a:pPr>
            <a:endParaRPr lang="en-US" sz="2800" dirty="0" smtClean="0"/>
          </a:p>
          <a:p>
            <a:pPr eaLnBrk="1" hangingPunct="1">
              <a:defRPr/>
            </a:pPr>
            <a:r>
              <a:rPr lang="en-US" sz="2800" dirty="0" smtClean="0"/>
              <a:t>Ensure agency compliance with NTTAA and the Circular</a:t>
            </a:r>
          </a:p>
          <a:p>
            <a:pPr eaLnBrk="1" hangingPunct="1">
              <a:buNone/>
              <a:defRPr/>
            </a:pPr>
            <a:endParaRPr lang="en-US" sz="2800" dirty="0" smtClean="0"/>
          </a:p>
          <a:p>
            <a:pPr eaLnBrk="1" hangingPunct="1">
              <a:defRPr/>
            </a:pPr>
            <a:r>
              <a:rPr lang="en-US" sz="2800" dirty="0" smtClean="0"/>
              <a:t>Appoint a Standards Executive to serve on the ICSP</a:t>
            </a:r>
          </a:p>
          <a:p>
            <a:pPr eaLnBrk="1" hangingPunct="1">
              <a:buNone/>
              <a:defRPr/>
            </a:pPr>
            <a:endParaRPr lang="en-US" sz="2800" dirty="0" smtClean="0"/>
          </a:p>
          <a:p>
            <a:pPr eaLnBrk="1" hangingPunct="1">
              <a:defRPr/>
            </a:pPr>
            <a:r>
              <a:rPr lang="en-US" sz="2800" dirty="0" smtClean="0"/>
              <a:t>Transmit information to NIST for the annual report to OMB</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500"/>
                                        <p:tgtEl>
                                          <p:spTgt spid="52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2227">
                                            <p:txEl>
                                              <p:pRg st="2" end="2"/>
                                            </p:txEl>
                                          </p:spTgt>
                                        </p:tgtEl>
                                        <p:attrNameLst>
                                          <p:attrName>style.visibility</p:attrName>
                                        </p:attrNameLst>
                                      </p:cBhvr>
                                      <p:to>
                                        <p:strVal val="visible"/>
                                      </p:to>
                                    </p:set>
                                    <p:animEffect transition="in" filter="fade">
                                      <p:cBhvr>
                                        <p:cTn id="12" dur="500"/>
                                        <p:tgtEl>
                                          <p:spTgt spid="5222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2227">
                                            <p:txEl>
                                              <p:pRg st="4" end="4"/>
                                            </p:txEl>
                                          </p:spTgt>
                                        </p:tgtEl>
                                        <p:attrNameLst>
                                          <p:attrName>style.visibility</p:attrName>
                                        </p:attrNameLst>
                                      </p:cBhvr>
                                      <p:to>
                                        <p:strVal val="visible"/>
                                      </p:to>
                                    </p:set>
                                    <p:animEffect transition="in" filter="fade">
                                      <p:cBhvr>
                                        <p:cTn id="17" dur="500"/>
                                        <p:tgtEl>
                                          <p:spTgt spid="5222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2227">
                                            <p:txEl>
                                              <p:pRg st="6" end="6"/>
                                            </p:txEl>
                                          </p:spTgt>
                                        </p:tgtEl>
                                        <p:attrNameLst>
                                          <p:attrName>style.visibility</p:attrName>
                                        </p:attrNameLst>
                                      </p:cBhvr>
                                      <p:to>
                                        <p:strVal val="visible"/>
                                      </p:to>
                                    </p:set>
                                    <p:animEffect transition="in" filter="fade">
                                      <p:cBhvr>
                                        <p:cTn id="22" dur="500"/>
                                        <p:tgtEl>
                                          <p:spTgt spid="52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smtClean="0"/>
              <a:t>Standards Executive Responsibilities</a:t>
            </a:r>
          </a:p>
        </p:txBody>
      </p:sp>
      <p:sp>
        <p:nvSpPr>
          <p:cNvPr id="53251" name="Rectangle 3"/>
          <p:cNvSpPr>
            <a:spLocks noGrp="1" noChangeArrowheads="1"/>
          </p:cNvSpPr>
          <p:nvPr>
            <p:ph type="body" idx="1"/>
          </p:nvPr>
        </p:nvSpPr>
        <p:spPr>
          <a:xfrm>
            <a:off x="457200" y="1752600"/>
            <a:ext cx="8229600" cy="4114800"/>
          </a:xfrm>
        </p:spPr>
        <p:txBody>
          <a:bodyPr/>
          <a:lstStyle/>
          <a:p>
            <a:pPr eaLnBrk="1" hangingPunct="1">
              <a:lnSpc>
                <a:spcPct val="90000"/>
              </a:lnSpc>
              <a:defRPr/>
            </a:pPr>
            <a:r>
              <a:rPr lang="en-US" sz="2800" dirty="0" smtClean="0"/>
              <a:t>Promote effective use of agency resources and participation</a:t>
            </a:r>
          </a:p>
          <a:p>
            <a:pPr eaLnBrk="1" hangingPunct="1">
              <a:lnSpc>
                <a:spcPct val="90000"/>
              </a:lnSpc>
              <a:buNone/>
              <a:defRPr/>
            </a:pPr>
            <a:endParaRPr lang="en-US" sz="2800" dirty="0" smtClean="0"/>
          </a:p>
          <a:p>
            <a:pPr eaLnBrk="1" hangingPunct="1">
              <a:lnSpc>
                <a:spcPct val="90000"/>
              </a:lnSpc>
              <a:defRPr/>
            </a:pPr>
            <a:r>
              <a:rPr lang="en-US" sz="2800" dirty="0" smtClean="0"/>
              <a:t>Promote development of appropriate agency positions on standards that are clearly defined, do not conflict with each other, are in the public interest, and are consistent with administrative policy</a:t>
            </a:r>
          </a:p>
          <a:p>
            <a:pPr eaLnBrk="1" hangingPunct="1">
              <a:lnSpc>
                <a:spcPct val="90000"/>
              </a:lnSpc>
              <a:buNone/>
              <a:defRPr/>
            </a:pPr>
            <a:endParaRPr lang="en-US" sz="2800" dirty="0" smtClean="0"/>
          </a:p>
          <a:p>
            <a:pPr eaLnBrk="1" hangingPunct="1">
              <a:lnSpc>
                <a:spcPct val="90000"/>
              </a:lnSpc>
              <a:defRPr/>
            </a:pPr>
            <a:r>
              <a:rPr lang="en-US" sz="2800" dirty="0" smtClean="0"/>
              <a:t>Assure agency participation consistent with agency mission, authority, goals and budget</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fade">
                                      <p:cBhvr>
                                        <p:cTn id="7" dur="500"/>
                                        <p:tgtEl>
                                          <p:spTgt spid="532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3251">
                                            <p:txEl>
                                              <p:pRg st="2" end="2"/>
                                            </p:txEl>
                                          </p:spTgt>
                                        </p:tgtEl>
                                        <p:attrNameLst>
                                          <p:attrName>style.visibility</p:attrName>
                                        </p:attrNameLst>
                                      </p:cBhvr>
                                      <p:to>
                                        <p:strVal val="visible"/>
                                      </p:to>
                                    </p:set>
                                    <p:animEffect transition="in" filter="fade">
                                      <p:cBhvr>
                                        <p:cTn id="12" dur="500"/>
                                        <p:tgtEl>
                                          <p:spTgt spid="5325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3251">
                                            <p:txEl>
                                              <p:pRg st="4" end="4"/>
                                            </p:txEl>
                                          </p:spTgt>
                                        </p:tgtEl>
                                        <p:attrNameLst>
                                          <p:attrName>style.visibility</p:attrName>
                                        </p:attrNameLst>
                                      </p:cBhvr>
                                      <p:to>
                                        <p:strVal val="visible"/>
                                      </p:to>
                                    </p:set>
                                    <p:animEffect transition="in" filter="fade">
                                      <p:cBhvr>
                                        <p:cTn id="17" dur="500"/>
                                        <p:tgtEl>
                                          <p:spTgt spid="53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eaLnBrk="1" hangingPunct="1">
              <a:defRPr/>
            </a:pPr>
            <a:r>
              <a:rPr lang="en-US" dirty="0" smtClean="0"/>
              <a:t>Outline</a:t>
            </a:r>
          </a:p>
        </p:txBody>
      </p:sp>
      <p:sp>
        <p:nvSpPr>
          <p:cNvPr id="115715" name="Rectangle 3"/>
          <p:cNvSpPr>
            <a:spLocks noGrp="1" noChangeArrowheads="1"/>
          </p:cNvSpPr>
          <p:nvPr>
            <p:ph type="body" idx="1"/>
          </p:nvPr>
        </p:nvSpPr>
        <p:spPr>
          <a:xfrm>
            <a:off x="2286000" y="1565275"/>
            <a:ext cx="5791200" cy="4530725"/>
          </a:xfrm>
        </p:spPr>
        <p:txBody>
          <a:bodyPr/>
          <a:lstStyle/>
          <a:p>
            <a:pPr eaLnBrk="1" hangingPunct="1">
              <a:defRPr/>
            </a:pPr>
            <a:r>
              <a:rPr lang="en-US" sz="2800" dirty="0" smtClean="0"/>
              <a:t>Discuss background	</a:t>
            </a:r>
          </a:p>
          <a:p>
            <a:pPr lvl="1" eaLnBrk="1" hangingPunct="1">
              <a:defRPr/>
            </a:pPr>
            <a:r>
              <a:rPr lang="en-US" dirty="0" smtClean="0"/>
              <a:t>NTTAA</a:t>
            </a:r>
          </a:p>
          <a:p>
            <a:pPr lvl="1" eaLnBrk="1" hangingPunct="1">
              <a:defRPr/>
            </a:pPr>
            <a:r>
              <a:rPr lang="en-US" dirty="0" smtClean="0"/>
              <a:t>OMB Circular A-119</a:t>
            </a:r>
          </a:p>
          <a:p>
            <a:pPr lvl="1" eaLnBrk="1" hangingPunct="1">
              <a:defRPr/>
            </a:pPr>
            <a:r>
              <a:rPr lang="en-US" dirty="0" smtClean="0"/>
              <a:t>NIST </a:t>
            </a:r>
          </a:p>
          <a:p>
            <a:pPr lvl="1" eaLnBrk="1" hangingPunct="1">
              <a:defRPr/>
            </a:pPr>
            <a:r>
              <a:rPr lang="en-US" dirty="0" smtClean="0"/>
              <a:t>Standards Executive roles</a:t>
            </a:r>
          </a:p>
          <a:p>
            <a:pPr lvl="1" eaLnBrk="1" hangingPunct="1">
              <a:defRPr/>
            </a:pPr>
            <a:r>
              <a:rPr lang="en-US" dirty="0" smtClean="0"/>
              <a:t>ICSP</a:t>
            </a:r>
          </a:p>
          <a:p>
            <a:pPr eaLnBrk="1" hangingPunct="1">
              <a:defRPr/>
            </a:pPr>
            <a:r>
              <a:rPr lang="en-US" sz="2800" dirty="0" smtClean="0"/>
              <a:t>Define key terms</a:t>
            </a:r>
          </a:p>
          <a:p>
            <a:pPr eaLnBrk="1" hangingPunct="1">
              <a:defRPr/>
            </a:pPr>
            <a:r>
              <a:rPr lang="en-US" sz="2800" dirty="0" smtClean="0"/>
              <a:t>Resources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en-US" dirty="0" smtClean="0"/>
              <a:t>SE Responsibilities (continued)</a:t>
            </a:r>
          </a:p>
        </p:txBody>
      </p:sp>
      <p:sp>
        <p:nvSpPr>
          <p:cNvPr id="54275" name="Rectangle 3"/>
          <p:cNvSpPr>
            <a:spLocks noGrp="1" noChangeArrowheads="1"/>
          </p:cNvSpPr>
          <p:nvPr>
            <p:ph type="body" idx="1"/>
          </p:nvPr>
        </p:nvSpPr>
        <p:spPr/>
        <p:txBody>
          <a:bodyPr/>
          <a:lstStyle/>
          <a:p>
            <a:pPr eaLnBrk="1" hangingPunct="1">
              <a:lnSpc>
                <a:spcPct val="90000"/>
              </a:lnSpc>
              <a:defRPr/>
            </a:pPr>
            <a:r>
              <a:rPr lang="en-US" sz="2800" dirty="0" smtClean="0"/>
              <a:t>Assure that agency participants understand and accurately represent agency positions</a:t>
            </a:r>
          </a:p>
          <a:p>
            <a:pPr eaLnBrk="1" hangingPunct="1">
              <a:lnSpc>
                <a:spcPct val="90000"/>
              </a:lnSpc>
              <a:buNone/>
              <a:defRPr/>
            </a:pPr>
            <a:endParaRPr lang="en-US" sz="2800" dirty="0" smtClean="0"/>
          </a:p>
          <a:p>
            <a:pPr eaLnBrk="1" hangingPunct="1">
              <a:lnSpc>
                <a:spcPct val="90000"/>
              </a:lnSpc>
              <a:defRPr/>
            </a:pPr>
            <a:r>
              <a:rPr lang="en-US" sz="2800" dirty="0" smtClean="0"/>
              <a:t>Coordinate multi-agency committee participation</a:t>
            </a:r>
          </a:p>
          <a:p>
            <a:pPr eaLnBrk="1" hangingPunct="1">
              <a:lnSpc>
                <a:spcPct val="90000"/>
              </a:lnSpc>
              <a:buNone/>
              <a:defRPr/>
            </a:pPr>
            <a:endParaRPr lang="en-US" sz="2800" dirty="0" smtClean="0"/>
          </a:p>
          <a:p>
            <a:pPr eaLnBrk="1" hangingPunct="1">
              <a:lnSpc>
                <a:spcPct val="90000"/>
              </a:lnSpc>
              <a:defRPr/>
            </a:pPr>
            <a:r>
              <a:rPr lang="en-US" sz="2800" dirty="0" smtClean="0"/>
              <a:t>Assure that necessary internal policies are in place for managing standards use and participation</a:t>
            </a:r>
          </a:p>
          <a:p>
            <a:pPr eaLnBrk="1" hangingPunct="1">
              <a:lnSpc>
                <a:spcPct val="90000"/>
              </a:lnSpc>
              <a:buNone/>
              <a:defRPr/>
            </a:pPr>
            <a:endParaRPr lang="en-US" sz="2800" dirty="0" smtClean="0"/>
          </a:p>
          <a:p>
            <a:pPr eaLnBrk="1" hangingPunct="1">
              <a:lnSpc>
                <a:spcPct val="90000"/>
              </a:lnSpc>
              <a:defRPr/>
            </a:pPr>
            <a:r>
              <a:rPr lang="en-US" sz="2800" dirty="0" smtClean="0"/>
              <a:t>Cooperate with </a:t>
            </a:r>
            <a:r>
              <a:rPr lang="en-US" sz="2800" dirty="0" err="1" smtClean="0"/>
              <a:t>DoC</a:t>
            </a:r>
            <a:r>
              <a:rPr lang="en-US" sz="2800" dirty="0" smtClean="0"/>
              <a:t>/NIST in implementing the OMB Circular</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fade">
                                      <p:cBhvr>
                                        <p:cTn id="7" dur="500"/>
                                        <p:tgtEl>
                                          <p:spTgt spid="542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4275">
                                            <p:txEl>
                                              <p:pRg st="2" end="2"/>
                                            </p:txEl>
                                          </p:spTgt>
                                        </p:tgtEl>
                                        <p:attrNameLst>
                                          <p:attrName>style.visibility</p:attrName>
                                        </p:attrNameLst>
                                      </p:cBhvr>
                                      <p:to>
                                        <p:strVal val="visible"/>
                                      </p:to>
                                    </p:set>
                                    <p:animEffect transition="in" filter="fade">
                                      <p:cBhvr>
                                        <p:cTn id="12" dur="500"/>
                                        <p:tgtEl>
                                          <p:spTgt spid="542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4275">
                                            <p:txEl>
                                              <p:pRg st="4" end="4"/>
                                            </p:txEl>
                                          </p:spTgt>
                                        </p:tgtEl>
                                        <p:attrNameLst>
                                          <p:attrName>style.visibility</p:attrName>
                                        </p:attrNameLst>
                                      </p:cBhvr>
                                      <p:to>
                                        <p:strVal val="visible"/>
                                      </p:to>
                                    </p:set>
                                    <p:animEffect transition="in" filter="fade">
                                      <p:cBhvr>
                                        <p:cTn id="17" dur="500"/>
                                        <p:tgtEl>
                                          <p:spTgt spid="5427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4275">
                                            <p:txEl>
                                              <p:pRg st="6" end="6"/>
                                            </p:txEl>
                                          </p:spTgt>
                                        </p:tgtEl>
                                        <p:attrNameLst>
                                          <p:attrName>style.visibility</p:attrName>
                                        </p:attrNameLst>
                                      </p:cBhvr>
                                      <p:to>
                                        <p:strVal val="visible"/>
                                      </p:to>
                                    </p:set>
                                    <p:animEffect transition="in" filter="fade">
                                      <p:cBhvr>
                                        <p:cTn id="22" dur="500"/>
                                        <p:tgtEl>
                                          <p:spTgt spid="542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US" dirty="0" smtClean="0"/>
              <a:t>SE Responsibilities (continued)</a:t>
            </a:r>
          </a:p>
        </p:txBody>
      </p:sp>
      <p:sp>
        <p:nvSpPr>
          <p:cNvPr id="55299" name="Rectangle 3"/>
          <p:cNvSpPr>
            <a:spLocks noGrp="1" noChangeArrowheads="1"/>
          </p:cNvSpPr>
          <p:nvPr>
            <p:ph type="body" idx="1"/>
          </p:nvPr>
        </p:nvSpPr>
        <p:spPr>
          <a:xfrm>
            <a:off x="457200" y="1676400"/>
            <a:ext cx="8229600" cy="4530725"/>
          </a:xfrm>
        </p:spPr>
        <p:txBody>
          <a:bodyPr>
            <a:normAutofit lnSpcReduction="10000"/>
          </a:bodyPr>
          <a:lstStyle/>
          <a:p>
            <a:pPr eaLnBrk="1" hangingPunct="1">
              <a:defRPr/>
            </a:pPr>
            <a:r>
              <a:rPr lang="en-US" sz="2800" dirty="0" smtClean="0"/>
              <a:t>Prepare agency input to OMB report</a:t>
            </a:r>
          </a:p>
          <a:p>
            <a:pPr eaLnBrk="1" hangingPunct="1">
              <a:buNone/>
              <a:defRPr/>
            </a:pPr>
            <a:endParaRPr lang="en-US" sz="2800" dirty="0" smtClean="0"/>
          </a:p>
          <a:p>
            <a:pPr eaLnBrk="1" hangingPunct="1">
              <a:defRPr/>
            </a:pPr>
            <a:r>
              <a:rPr lang="en-US" sz="2800" dirty="0" smtClean="0"/>
              <a:t>Develop processes for ongoing review and update of agency standards use</a:t>
            </a:r>
          </a:p>
          <a:p>
            <a:pPr eaLnBrk="1" hangingPunct="1">
              <a:buNone/>
              <a:defRPr/>
            </a:pPr>
            <a:endParaRPr lang="en-US" sz="2800" dirty="0" smtClean="0"/>
          </a:p>
          <a:p>
            <a:pPr eaLnBrk="1" hangingPunct="1">
              <a:defRPr/>
            </a:pPr>
            <a:r>
              <a:rPr lang="en-US" sz="2800" dirty="0" smtClean="0"/>
              <a:t>Develop processes to ensure that participation is properly reviewed for compliance with applicable law</a:t>
            </a:r>
          </a:p>
          <a:p>
            <a:pPr eaLnBrk="1" hangingPunct="1">
              <a:buNone/>
              <a:defRPr/>
            </a:pPr>
            <a:endParaRPr lang="en-US" sz="2800" dirty="0" smtClean="0"/>
          </a:p>
          <a:p>
            <a:pPr eaLnBrk="1" hangingPunct="1">
              <a:defRPr/>
            </a:pPr>
            <a:r>
              <a:rPr lang="en-US" sz="2800" dirty="0" smtClean="0"/>
              <a:t>Serve as agency representative to the Interagency Committee on Standards Policy</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fade">
                                      <p:cBhvr>
                                        <p:cTn id="7" dur="500"/>
                                        <p:tgtEl>
                                          <p:spTgt spid="552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5299">
                                            <p:txEl>
                                              <p:pRg st="2" end="2"/>
                                            </p:txEl>
                                          </p:spTgt>
                                        </p:tgtEl>
                                        <p:attrNameLst>
                                          <p:attrName>style.visibility</p:attrName>
                                        </p:attrNameLst>
                                      </p:cBhvr>
                                      <p:to>
                                        <p:strVal val="visible"/>
                                      </p:to>
                                    </p:set>
                                    <p:animEffect transition="in" filter="fade">
                                      <p:cBhvr>
                                        <p:cTn id="12" dur="500"/>
                                        <p:tgtEl>
                                          <p:spTgt spid="552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5299">
                                            <p:txEl>
                                              <p:pRg st="4" end="4"/>
                                            </p:txEl>
                                          </p:spTgt>
                                        </p:tgtEl>
                                        <p:attrNameLst>
                                          <p:attrName>style.visibility</p:attrName>
                                        </p:attrNameLst>
                                      </p:cBhvr>
                                      <p:to>
                                        <p:strVal val="visible"/>
                                      </p:to>
                                    </p:set>
                                    <p:animEffect transition="in" filter="fade">
                                      <p:cBhvr>
                                        <p:cTn id="17" dur="500"/>
                                        <p:tgtEl>
                                          <p:spTgt spid="5529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5299">
                                            <p:txEl>
                                              <p:pRg st="6" end="6"/>
                                            </p:txEl>
                                          </p:spTgt>
                                        </p:tgtEl>
                                        <p:attrNameLst>
                                          <p:attrName>style.visibility</p:attrName>
                                        </p:attrNameLst>
                                      </p:cBhvr>
                                      <p:to>
                                        <p:strVal val="visible"/>
                                      </p:to>
                                    </p:set>
                                    <p:animEffect transition="in" filter="fade">
                                      <p:cBhvr>
                                        <p:cTn id="22" dur="500"/>
                                        <p:tgtEl>
                                          <p:spTgt spid="552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defRPr/>
            </a:pPr>
            <a:r>
              <a:rPr lang="en-US" sz="4000" smtClean="0"/>
              <a:t>Interagency Committee on Standards Policy (ICSP)</a:t>
            </a:r>
          </a:p>
        </p:txBody>
      </p:sp>
      <p:sp>
        <p:nvSpPr>
          <p:cNvPr id="88067" name="Rectangle 3"/>
          <p:cNvSpPr>
            <a:spLocks noGrp="1" noChangeArrowheads="1"/>
          </p:cNvSpPr>
          <p:nvPr>
            <p:ph type="body" idx="1"/>
          </p:nvPr>
        </p:nvSpPr>
        <p:spPr>
          <a:xfrm>
            <a:off x="457200" y="1524000"/>
            <a:ext cx="8458200" cy="5105401"/>
          </a:xfrm>
        </p:spPr>
        <p:txBody>
          <a:bodyPr/>
          <a:lstStyle/>
          <a:p>
            <a:pPr eaLnBrk="1" hangingPunct="1">
              <a:lnSpc>
                <a:spcPct val="150000"/>
              </a:lnSpc>
              <a:defRPr/>
            </a:pPr>
            <a:r>
              <a:rPr lang="en-US" sz="2800" dirty="0" smtClean="0"/>
              <a:t>Consists of Standards Executives and their designated representatives</a:t>
            </a:r>
          </a:p>
          <a:p>
            <a:pPr eaLnBrk="1" hangingPunct="1">
              <a:lnSpc>
                <a:spcPct val="150000"/>
              </a:lnSpc>
              <a:defRPr/>
            </a:pPr>
            <a:r>
              <a:rPr lang="en-US" sz="2800" dirty="0" smtClean="0"/>
              <a:t>NIST has committee chair and secretariat roles</a:t>
            </a:r>
          </a:p>
          <a:p>
            <a:pPr eaLnBrk="1" hangingPunct="1">
              <a:lnSpc>
                <a:spcPct val="150000"/>
              </a:lnSpc>
              <a:defRPr/>
            </a:pPr>
            <a:r>
              <a:rPr lang="en-US" sz="2800" dirty="0" smtClean="0"/>
              <a:t>Typically meets 3 - 4 times per year</a:t>
            </a:r>
          </a:p>
          <a:p>
            <a:pPr eaLnBrk="1" hangingPunct="1">
              <a:lnSpc>
                <a:spcPct val="150000"/>
              </a:lnSpc>
              <a:defRPr/>
            </a:pPr>
            <a:r>
              <a:rPr lang="en-US" sz="2800" dirty="0" smtClean="0"/>
              <a:t>Provides participants opportunities to share agency experiences, expertise, standards management tools, etc.</a:t>
            </a:r>
          </a:p>
          <a:p>
            <a:pPr eaLnBrk="1" hangingPunct="1">
              <a:lnSpc>
                <a:spcPct val="150000"/>
              </a:lnSpc>
              <a:defRPr/>
            </a:pPr>
            <a:r>
              <a:rPr lang="en-US" sz="2800" dirty="0" smtClean="0"/>
              <a:t>Supports working groups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defRPr/>
            </a:pPr>
            <a:r>
              <a:rPr lang="en-US" smtClean="0"/>
              <a:t>ICSP Responsibilities</a:t>
            </a:r>
          </a:p>
        </p:txBody>
      </p:sp>
      <p:sp>
        <p:nvSpPr>
          <p:cNvPr id="89091" name="Rectangle 3"/>
          <p:cNvSpPr>
            <a:spLocks noGrp="1" noChangeArrowheads="1"/>
          </p:cNvSpPr>
          <p:nvPr>
            <p:ph type="body" idx="1"/>
          </p:nvPr>
        </p:nvSpPr>
        <p:spPr/>
        <p:txBody>
          <a:bodyPr/>
          <a:lstStyle/>
          <a:p>
            <a:pPr marL="461963" lvl="1" indent="-347663" eaLnBrk="1" hangingPunct="1">
              <a:lnSpc>
                <a:spcPct val="90000"/>
              </a:lnSpc>
              <a:buClr>
                <a:schemeClr val="hlink"/>
              </a:buClr>
              <a:buSzPct val="60000"/>
              <a:buFont typeface="Wingdings" pitchFamily="2" charset="2"/>
              <a:buChar char="n"/>
              <a:defRPr/>
            </a:pPr>
            <a:r>
              <a:rPr lang="en-US" dirty="0" smtClean="0"/>
              <a:t>Encourages Federal agency use of voluntary consensus standards</a:t>
            </a:r>
          </a:p>
          <a:p>
            <a:pPr marL="461963" lvl="1" indent="-347663" eaLnBrk="1" hangingPunct="1">
              <a:lnSpc>
                <a:spcPct val="90000"/>
              </a:lnSpc>
              <a:buClr>
                <a:schemeClr val="hlink"/>
              </a:buClr>
              <a:buSzPct val="60000"/>
              <a:buNone/>
              <a:defRPr/>
            </a:pPr>
            <a:endParaRPr lang="en-US" dirty="0" smtClean="0"/>
          </a:p>
          <a:p>
            <a:pPr marL="461963" lvl="1" indent="-347663" eaLnBrk="1" hangingPunct="1">
              <a:lnSpc>
                <a:spcPct val="90000"/>
              </a:lnSpc>
              <a:buClr>
                <a:schemeClr val="hlink"/>
              </a:buClr>
              <a:buSzPct val="60000"/>
              <a:buFont typeface="Wingdings" pitchFamily="2" charset="2"/>
              <a:buChar char="n"/>
              <a:defRPr/>
            </a:pPr>
            <a:r>
              <a:rPr lang="en-US" dirty="0" smtClean="0"/>
              <a:t>Encourages Federal agency participation in voluntary consensus standards activities</a:t>
            </a:r>
          </a:p>
          <a:p>
            <a:pPr marL="461963" lvl="1" indent="-347663" eaLnBrk="1" hangingPunct="1">
              <a:lnSpc>
                <a:spcPct val="90000"/>
              </a:lnSpc>
              <a:buClr>
                <a:schemeClr val="hlink"/>
              </a:buClr>
              <a:buSzPct val="60000"/>
              <a:buNone/>
              <a:defRPr/>
            </a:pPr>
            <a:endParaRPr lang="en-US" dirty="0" smtClean="0"/>
          </a:p>
          <a:p>
            <a:pPr marL="461963" lvl="1" indent="-347663" eaLnBrk="1" hangingPunct="1">
              <a:lnSpc>
                <a:spcPct val="90000"/>
              </a:lnSpc>
              <a:buClr>
                <a:schemeClr val="hlink"/>
              </a:buClr>
              <a:buSzPct val="60000"/>
              <a:buFont typeface="Wingdings" pitchFamily="2" charset="2"/>
              <a:buChar char="n"/>
              <a:defRPr/>
            </a:pPr>
            <a:r>
              <a:rPr lang="en-US" dirty="0" smtClean="0"/>
              <a:t>Considers agency views </a:t>
            </a:r>
          </a:p>
          <a:p>
            <a:pPr marL="461963" lvl="1" indent="-347663" eaLnBrk="1" hangingPunct="1">
              <a:lnSpc>
                <a:spcPct val="90000"/>
              </a:lnSpc>
              <a:buClr>
                <a:schemeClr val="hlink"/>
              </a:buClr>
              <a:buSzPct val="60000"/>
              <a:buNone/>
              <a:defRPr/>
            </a:pPr>
            <a:endParaRPr lang="en-US" dirty="0" smtClean="0"/>
          </a:p>
          <a:p>
            <a:pPr marL="461963" lvl="1" indent="-347663" eaLnBrk="1" hangingPunct="1">
              <a:lnSpc>
                <a:spcPct val="90000"/>
              </a:lnSpc>
              <a:buClr>
                <a:schemeClr val="hlink"/>
              </a:buClr>
              <a:buSzPct val="60000"/>
              <a:buFont typeface="Wingdings" pitchFamily="2" charset="2"/>
              <a:buChar char="n"/>
              <a:defRPr/>
            </a:pPr>
            <a:r>
              <a:rPr lang="en-US" dirty="0" smtClean="0"/>
              <a:t>Advises the Secretary of Commerce and agency heads on standards policy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1371600" y="2133600"/>
            <a:ext cx="7772400" cy="1736725"/>
          </a:xfrm>
        </p:spPr>
        <p:txBody>
          <a:bodyPr/>
          <a:lstStyle/>
          <a:p>
            <a:pPr eaLnBrk="1" hangingPunct="1">
              <a:defRPr/>
            </a:pPr>
            <a:r>
              <a:rPr lang="en-US" smtClean="0"/>
              <a:t>Definitions</a:t>
            </a:r>
          </a:p>
        </p:txBody>
      </p:sp>
      <p:sp>
        <p:nvSpPr>
          <p:cNvPr id="78851" name="Rectangle 3"/>
          <p:cNvSpPr>
            <a:spLocks noGrp="1" noChangeArrowheads="1"/>
          </p:cNvSpPr>
          <p:nvPr>
            <p:ph type="subTitle" idx="1"/>
          </p:nvPr>
        </p:nvSpPr>
        <p:spPr>
          <a:xfrm>
            <a:off x="2057400" y="4191000"/>
            <a:ext cx="6400800" cy="1752600"/>
          </a:xfrm>
        </p:spPr>
        <p:txBody>
          <a:bodyPr/>
          <a:lstStyle/>
          <a:p>
            <a:pPr eaLnBrk="1" hangingPunct="1">
              <a:defRPr/>
            </a:pPr>
            <a:r>
              <a:rPr lang="en-US" smtClean="0"/>
              <a:t>Clearing up some terms of confusion</a:t>
            </a:r>
          </a:p>
        </p:txBody>
      </p:sp>
      <p:pic>
        <p:nvPicPr>
          <p:cNvPr id="25604" name="Picture 4" descr="j0309614"/>
          <p:cNvPicPr>
            <a:picLocks noChangeAspect="1" noChangeArrowheads="1"/>
          </p:cNvPicPr>
          <p:nvPr/>
        </p:nvPicPr>
        <p:blipFill>
          <a:blip r:embed="rId2" cstate="print"/>
          <a:srcRect/>
          <a:stretch>
            <a:fillRect/>
          </a:stretch>
        </p:blipFill>
        <p:spPr bwMode="auto">
          <a:xfrm>
            <a:off x="228600" y="152400"/>
            <a:ext cx="2770188" cy="1976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en-US" smtClean="0"/>
              <a:t>“Standard”</a:t>
            </a:r>
          </a:p>
        </p:txBody>
      </p:sp>
      <p:sp>
        <p:nvSpPr>
          <p:cNvPr id="79875" name="Rectangle 3"/>
          <p:cNvSpPr>
            <a:spLocks noGrp="1" noChangeArrowheads="1"/>
          </p:cNvSpPr>
          <p:nvPr>
            <p:ph type="body" idx="1"/>
          </p:nvPr>
        </p:nvSpPr>
        <p:spPr>
          <a:xfrm>
            <a:off x="457200" y="1295400"/>
            <a:ext cx="8229600" cy="4530725"/>
          </a:xfrm>
        </p:spPr>
        <p:txBody>
          <a:bodyPr/>
          <a:lstStyle/>
          <a:p>
            <a:pPr eaLnBrk="1" hangingPunct="1">
              <a:lnSpc>
                <a:spcPct val="80000"/>
              </a:lnSpc>
              <a:buFont typeface="Wingdings" pitchFamily="2" charset="2"/>
              <a:buNone/>
              <a:defRPr/>
            </a:pPr>
            <a:r>
              <a:rPr lang="en-US" sz="2000" dirty="0" smtClean="0"/>
              <a:t>The term “standard” or “technical standard” as cited in the NTTAA, includes</a:t>
            </a:r>
          </a:p>
          <a:p>
            <a:pPr eaLnBrk="1" hangingPunct="1">
              <a:lnSpc>
                <a:spcPct val="80000"/>
              </a:lnSpc>
              <a:buFont typeface="Wingdings" pitchFamily="2" charset="2"/>
              <a:buNone/>
              <a:defRPr/>
            </a:pPr>
            <a:r>
              <a:rPr lang="en-US" sz="2000" dirty="0" smtClean="0"/>
              <a:t>all of the following: </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	(1) Common and repeated use of rules, conditions, guidelines or characteristics for products or related processes and production methods, and related management systems practices</a:t>
            </a:r>
            <a:br>
              <a:rPr lang="en-US" sz="2000" dirty="0" smtClean="0"/>
            </a:br>
            <a:r>
              <a:rPr lang="en-US" sz="2000" dirty="0" smtClean="0"/>
              <a:t/>
            </a:r>
            <a:br>
              <a:rPr lang="en-US" sz="2000" dirty="0" smtClean="0"/>
            </a:br>
            <a:r>
              <a:rPr lang="en-US" sz="2000" dirty="0" smtClean="0"/>
              <a:t>(2) The definition of terms; classification of components; delineation of procedures; specification of dimensions, materials, performance, designs, or operations; measurement of quality and quantity in describing materials, processes, products, systems, services, or practices; test methods and sampling procedures; or descriptions of fit and measurements of size or strength</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The term “standard” does not include the following: </a:t>
            </a:r>
            <a:br>
              <a:rPr lang="en-US" sz="2000" dirty="0" smtClean="0"/>
            </a:br>
            <a:r>
              <a:rPr lang="en-US" sz="2000" dirty="0" smtClean="0"/>
              <a:t/>
            </a:r>
            <a:br>
              <a:rPr lang="en-US" sz="2000" dirty="0" smtClean="0"/>
            </a:br>
            <a:r>
              <a:rPr lang="en-US" sz="2000" dirty="0" smtClean="0"/>
              <a:t>(1) Professional standards of personal conduct</a:t>
            </a:r>
            <a:br>
              <a:rPr lang="en-US" sz="2000" dirty="0" smtClean="0"/>
            </a:br>
            <a:r>
              <a:rPr lang="en-US" sz="2000" dirty="0" smtClean="0"/>
              <a:t/>
            </a:r>
            <a:br>
              <a:rPr lang="en-US" sz="2000" dirty="0" smtClean="0"/>
            </a:br>
            <a:r>
              <a:rPr lang="en-US" sz="2000" dirty="0" smtClean="0"/>
              <a:t>(2) Institutional codes of ethics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0"/>
            <a:ext cx="8229600" cy="1139825"/>
          </a:xfrm>
        </p:spPr>
        <p:txBody>
          <a:bodyPr/>
          <a:lstStyle/>
          <a:p>
            <a:pPr eaLnBrk="1" hangingPunct="1">
              <a:defRPr/>
            </a:pPr>
            <a:r>
              <a:rPr lang="en-US" smtClean="0"/>
              <a:t>Voluntary Consensus Standard</a:t>
            </a:r>
          </a:p>
        </p:txBody>
      </p:sp>
      <p:sp>
        <p:nvSpPr>
          <p:cNvPr id="80899" name="Rectangle 3"/>
          <p:cNvSpPr>
            <a:spLocks noGrp="1" noChangeArrowheads="1"/>
          </p:cNvSpPr>
          <p:nvPr>
            <p:ph type="body" idx="1"/>
          </p:nvPr>
        </p:nvSpPr>
        <p:spPr>
          <a:xfrm>
            <a:off x="1066800" y="1336675"/>
            <a:ext cx="7543800" cy="4530725"/>
          </a:xfrm>
        </p:spPr>
        <p:txBody>
          <a:bodyPr/>
          <a:lstStyle/>
          <a:p>
            <a:pPr eaLnBrk="1" hangingPunct="1">
              <a:lnSpc>
                <a:spcPct val="90000"/>
              </a:lnSpc>
              <a:buFont typeface="Wingdings" pitchFamily="2" charset="2"/>
              <a:buNone/>
              <a:defRPr/>
            </a:pPr>
            <a:r>
              <a:rPr lang="en-US" sz="2400" dirty="0" smtClean="0"/>
              <a:t>For NTTAA purposes , a “voluntary consensus</a:t>
            </a:r>
          </a:p>
          <a:p>
            <a:pPr eaLnBrk="1" hangingPunct="1">
              <a:lnSpc>
                <a:spcPct val="90000"/>
              </a:lnSpc>
              <a:buFont typeface="Wingdings" pitchFamily="2" charset="2"/>
              <a:buNone/>
              <a:defRPr/>
            </a:pPr>
            <a:r>
              <a:rPr lang="en-US" sz="2400" dirty="0" smtClean="0"/>
              <a:t>standard (VCS)” is a standard developed or adopted by</a:t>
            </a:r>
          </a:p>
          <a:p>
            <a:pPr eaLnBrk="1" hangingPunct="1">
              <a:lnSpc>
                <a:spcPct val="90000"/>
              </a:lnSpc>
              <a:buFont typeface="Wingdings" pitchFamily="2" charset="2"/>
              <a:buNone/>
              <a:defRPr/>
            </a:pPr>
            <a:r>
              <a:rPr lang="en-US" sz="2400" dirty="0" smtClean="0"/>
              <a:t>voluntary consensus standards bodies, both domestic</a:t>
            </a:r>
          </a:p>
          <a:p>
            <a:pPr eaLnBrk="1" hangingPunct="1">
              <a:lnSpc>
                <a:spcPct val="90000"/>
              </a:lnSpc>
              <a:buFont typeface="Wingdings" pitchFamily="2" charset="2"/>
              <a:buNone/>
              <a:defRPr/>
            </a:pPr>
            <a:r>
              <a:rPr lang="en-US" sz="2400" dirty="0" smtClean="0"/>
              <a:t>and international.  These standards include provisions</a:t>
            </a:r>
          </a:p>
          <a:p>
            <a:pPr eaLnBrk="1" hangingPunct="1">
              <a:lnSpc>
                <a:spcPct val="90000"/>
              </a:lnSpc>
              <a:buFont typeface="Wingdings" pitchFamily="2" charset="2"/>
              <a:buNone/>
              <a:defRPr/>
            </a:pPr>
            <a:r>
              <a:rPr lang="en-US" sz="2400" dirty="0" smtClean="0"/>
              <a:t>requiring that owners of relevant intellectual property</a:t>
            </a:r>
          </a:p>
          <a:p>
            <a:pPr eaLnBrk="1" hangingPunct="1">
              <a:lnSpc>
                <a:spcPct val="90000"/>
              </a:lnSpc>
              <a:buFont typeface="Wingdings" pitchFamily="2" charset="2"/>
              <a:buNone/>
              <a:defRPr/>
            </a:pPr>
            <a:r>
              <a:rPr lang="en-US" sz="2400" dirty="0" smtClean="0"/>
              <a:t>have agreed to make that intellectual property available</a:t>
            </a:r>
          </a:p>
          <a:p>
            <a:pPr eaLnBrk="1" hangingPunct="1">
              <a:lnSpc>
                <a:spcPct val="90000"/>
              </a:lnSpc>
              <a:buFont typeface="Wingdings" pitchFamily="2" charset="2"/>
              <a:buNone/>
              <a:defRPr/>
            </a:pPr>
            <a:r>
              <a:rPr lang="en-US" sz="2400" dirty="0" smtClean="0"/>
              <a:t>on a non-discriminatory, royalty-free or reasonable</a:t>
            </a:r>
          </a:p>
          <a:p>
            <a:pPr eaLnBrk="1" hangingPunct="1">
              <a:lnSpc>
                <a:spcPct val="90000"/>
              </a:lnSpc>
              <a:buFont typeface="Wingdings" pitchFamily="2" charset="2"/>
              <a:buNone/>
              <a:defRPr/>
            </a:pPr>
            <a:r>
              <a:rPr lang="en-US" sz="2400" dirty="0" smtClean="0"/>
              <a:t>royalty basis to all interested parties.  For purposes of</a:t>
            </a:r>
          </a:p>
          <a:p>
            <a:pPr eaLnBrk="1" hangingPunct="1">
              <a:lnSpc>
                <a:spcPct val="90000"/>
              </a:lnSpc>
              <a:buFont typeface="Wingdings" pitchFamily="2" charset="2"/>
              <a:buNone/>
              <a:defRPr/>
            </a:pPr>
            <a:r>
              <a:rPr lang="en-US" sz="2400" dirty="0" smtClean="0"/>
              <a:t>reporting, “technical standards that are developed or</a:t>
            </a:r>
          </a:p>
          <a:p>
            <a:pPr eaLnBrk="1" hangingPunct="1">
              <a:lnSpc>
                <a:spcPct val="90000"/>
              </a:lnSpc>
              <a:buFont typeface="Wingdings" pitchFamily="2" charset="2"/>
              <a:buNone/>
              <a:defRPr/>
            </a:pPr>
            <a:r>
              <a:rPr lang="en-US" sz="2400" dirty="0" smtClean="0"/>
              <a:t>adopted by voluntary consensus standard bodies” is an</a:t>
            </a:r>
          </a:p>
          <a:p>
            <a:pPr eaLnBrk="1" hangingPunct="1">
              <a:lnSpc>
                <a:spcPct val="90000"/>
              </a:lnSpc>
              <a:buFont typeface="Wingdings" pitchFamily="2" charset="2"/>
              <a:buNone/>
              <a:defRPr/>
            </a:pPr>
            <a:r>
              <a:rPr lang="en-US" sz="2400" dirty="0" smtClean="0"/>
              <a:t>equivalent term.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609600"/>
            <a:ext cx="8229600" cy="1139825"/>
          </a:xfrm>
        </p:spPr>
        <p:txBody>
          <a:bodyPr/>
          <a:lstStyle/>
          <a:p>
            <a:pPr eaLnBrk="1" hangingPunct="1">
              <a:defRPr/>
            </a:pPr>
            <a:r>
              <a:rPr lang="en-US" sz="4000" smtClean="0"/>
              <a:t>“Voluntary consensus standards bodies”</a:t>
            </a:r>
            <a:br>
              <a:rPr lang="en-US" sz="4000" smtClean="0"/>
            </a:br>
            <a:endParaRPr lang="en-US" sz="4000" smtClean="0"/>
          </a:p>
        </p:txBody>
      </p:sp>
      <p:sp>
        <p:nvSpPr>
          <p:cNvPr id="97283" name="Rectangle 3"/>
          <p:cNvSpPr>
            <a:spLocks noGrp="1" noChangeArrowheads="1"/>
          </p:cNvSpPr>
          <p:nvPr>
            <p:ph type="body" sz="half" idx="1"/>
          </p:nvPr>
        </p:nvSpPr>
        <p:spPr/>
        <p:txBody>
          <a:bodyPr/>
          <a:lstStyle/>
          <a:p>
            <a:pPr eaLnBrk="1" hangingPunct="1">
              <a:lnSpc>
                <a:spcPct val="80000"/>
              </a:lnSpc>
              <a:buFont typeface="Wingdings" pitchFamily="2" charset="2"/>
              <a:buNone/>
              <a:defRPr/>
            </a:pPr>
            <a:r>
              <a:rPr lang="en-US" sz="2000" dirty="0" smtClean="0"/>
              <a:t>…are domestic or international organizations that plan, develop, establish, or</a:t>
            </a:r>
          </a:p>
          <a:p>
            <a:pPr eaLnBrk="1" hangingPunct="1">
              <a:lnSpc>
                <a:spcPct val="80000"/>
              </a:lnSpc>
              <a:buFont typeface="Wingdings" pitchFamily="2" charset="2"/>
              <a:buNone/>
              <a:defRPr/>
            </a:pPr>
            <a:r>
              <a:rPr lang="en-US" sz="2000" dirty="0" smtClean="0"/>
              <a:t>coordinate</a:t>
            </a:r>
            <a:r>
              <a:rPr lang="en-US" sz="2000" b="1" dirty="0" smtClean="0"/>
              <a:t> v</a:t>
            </a:r>
            <a:r>
              <a:rPr lang="en-US" sz="2000" dirty="0" smtClean="0"/>
              <a:t>oluntary consensus standards using agreed-upon procedures.</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For purposes of reporting, "voluntary, private sector, consensus standards</a:t>
            </a:r>
          </a:p>
          <a:p>
            <a:pPr eaLnBrk="1" hangingPunct="1">
              <a:lnSpc>
                <a:spcPct val="80000"/>
              </a:lnSpc>
              <a:buFont typeface="Wingdings" pitchFamily="2" charset="2"/>
              <a:buNone/>
              <a:defRPr/>
            </a:pPr>
            <a:r>
              <a:rPr lang="en-US" sz="2000" dirty="0" smtClean="0"/>
              <a:t>bodies," as cited in NTTAA, is an equivalent term. The NTTAA and the OMB</a:t>
            </a:r>
          </a:p>
          <a:p>
            <a:pPr eaLnBrk="1" hangingPunct="1">
              <a:lnSpc>
                <a:spcPct val="80000"/>
              </a:lnSpc>
              <a:buFont typeface="Wingdings" pitchFamily="2" charset="2"/>
              <a:buNone/>
              <a:defRPr/>
            </a:pPr>
            <a:r>
              <a:rPr lang="en-US" sz="2000" dirty="0" smtClean="0"/>
              <a:t>Circular encourage the participation of federal representatives in these bodies</a:t>
            </a:r>
          </a:p>
          <a:p>
            <a:pPr eaLnBrk="1" hangingPunct="1">
              <a:lnSpc>
                <a:spcPct val="80000"/>
              </a:lnSpc>
              <a:buFont typeface="Wingdings" pitchFamily="2" charset="2"/>
              <a:buNone/>
              <a:defRPr/>
            </a:pPr>
            <a:r>
              <a:rPr lang="en-US" sz="2000" dirty="0" smtClean="0"/>
              <a:t>to increase the likelihood that the standards they develop will meet both</a:t>
            </a:r>
          </a:p>
          <a:p>
            <a:pPr eaLnBrk="1" hangingPunct="1">
              <a:lnSpc>
                <a:spcPct val="80000"/>
              </a:lnSpc>
              <a:buFont typeface="Wingdings" pitchFamily="2" charset="2"/>
              <a:buNone/>
              <a:defRPr/>
            </a:pPr>
            <a:r>
              <a:rPr lang="en-US" sz="2000" dirty="0" smtClean="0"/>
              <a:t>public and private sector needs.</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A voluntary consensus standards body is defined by the following attributes:</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a:t>
            </a:r>
            <a:r>
              <a:rPr lang="en-US" sz="2000" dirty="0" err="1" smtClean="0"/>
              <a:t>i</a:t>
            </a:r>
            <a:r>
              <a:rPr lang="en-US" sz="2000" dirty="0" smtClean="0"/>
              <a:t>) openness,</a:t>
            </a:r>
          </a:p>
          <a:p>
            <a:pPr eaLnBrk="1" hangingPunct="1">
              <a:lnSpc>
                <a:spcPct val="80000"/>
              </a:lnSpc>
              <a:buFont typeface="Wingdings" pitchFamily="2" charset="2"/>
              <a:buNone/>
              <a:defRPr/>
            </a:pPr>
            <a:r>
              <a:rPr lang="en-US" sz="2000" dirty="0" smtClean="0"/>
              <a:t>(ii) balance of interest,</a:t>
            </a:r>
          </a:p>
          <a:p>
            <a:pPr eaLnBrk="1" hangingPunct="1">
              <a:lnSpc>
                <a:spcPct val="80000"/>
              </a:lnSpc>
              <a:buFont typeface="Wingdings" pitchFamily="2" charset="2"/>
              <a:buNone/>
              <a:defRPr/>
            </a:pPr>
            <a:r>
              <a:rPr lang="en-US" sz="2000" dirty="0" smtClean="0"/>
              <a:t>(iii) due process, and</a:t>
            </a:r>
          </a:p>
          <a:p>
            <a:pPr eaLnBrk="1" hangingPunct="1">
              <a:lnSpc>
                <a:spcPct val="80000"/>
              </a:lnSpc>
              <a:buFont typeface="Wingdings" pitchFamily="2" charset="2"/>
              <a:buNone/>
              <a:defRPr/>
            </a:pPr>
            <a:r>
              <a:rPr lang="en-US" sz="2000" dirty="0" smtClean="0"/>
              <a:t>(vi) an appeals process.</a:t>
            </a:r>
          </a:p>
        </p:txBody>
      </p:sp>
      <p:pic>
        <p:nvPicPr>
          <p:cNvPr id="28676" name="Picture 4" descr="MCj01743510000[1]"/>
          <p:cNvPicPr>
            <a:picLocks noGrp="1" noChangeAspect="1" noChangeArrowheads="1"/>
          </p:cNvPicPr>
          <p:nvPr>
            <p:ph sz="half" idx="2"/>
          </p:nvPr>
        </p:nvPicPr>
        <p:blipFill>
          <a:blip r:embed="rId2" cstate="print"/>
          <a:srcRect/>
          <a:stretch>
            <a:fillRect/>
          </a:stretch>
        </p:blipFill>
        <p:spPr>
          <a:xfrm>
            <a:off x="4724400" y="5029200"/>
            <a:ext cx="1819275" cy="1560513"/>
          </a:xfr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defRPr/>
            </a:pPr>
            <a:r>
              <a:rPr lang="en-US" smtClean="0"/>
              <a:t>“Government-unique standards”</a:t>
            </a:r>
          </a:p>
        </p:txBody>
      </p:sp>
      <p:sp>
        <p:nvSpPr>
          <p:cNvPr id="81923" name="Rectangle 3"/>
          <p:cNvSpPr>
            <a:spLocks noGrp="1" noChangeArrowheads="1"/>
          </p:cNvSpPr>
          <p:nvPr>
            <p:ph type="body" sz="half" idx="1"/>
          </p:nvPr>
        </p:nvSpPr>
        <p:spPr>
          <a:xfrm>
            <a:off x="457200" y="1600200"/>
            <a:ext cx="4343400" cy="4759325"/>
          </a:xfrm>
        </p:spPr>
        <p:txBody>
          <a:bodyPr/>
          <a:lstStyle/>
          <a:p>
            <a:pPr eaLnBrk="1" hangingPunct="1">
              <a:lnSpc>
                <a:spcPct val="90000"/>
              </a:lnSpc>
              <a:buFont typeface="Wingdings" pitchFamily="2" charset="2"/>
              <a:buNone/>
              <a:defRPr/>
            </a:pPr>
            <a:r>
              <a:rPr lang="en-US" sz="2200" dirty="0" smtClean="0"/>
              <a:t>The Government develops</a:t>
            </a:r>
          </a:p>
          <a:p>
            <a:pPr eaLnBrk="1" hangingPunct="1">
              <a:lnSpc>
                <a:spcPct val="90000"/>
              </a:lnSpc>
              <a:buFont typeface="Wingdings" pitchFamily="2" charset="2"/>
              <a:buNone/>
              <a:defRPr/>
            </a:pPr>
            <a:r>
              <a:rPr lang="en-US" sz="2200" dirty="0" smtClean="0"/>
              <a:t>government-unique standards (GUS)</a:t>
            </a:r>
          </a:p>
          <a:p>
            <a:pPr eaLnBrk="1" hangingPunct="1">
              <a:lnSpc>
                <a:spcPct val="90000"/>
              </a:lnSpc>
              <a:buFont typeface="Wingdings" pitchFamily="2" charset="2"/>
              <a:buNone/>
              <a:defRPr/>
            </a:pPr>
            <a:r>
              <a:rPr lang="en-US" sz="2200" dirty="0" smtClean="0"/>
              <a:t>for its own uses when, for security or</a:t>
            </a:r>
          </a:p>
          <a:p>
            <a:pPr eaLnBrk="1" hangingPunct="1">
              <a:lnSpc>
                <a:spcPct val="90000"/>
              </a:lnSpc>
              <a:buFont typeface="Wingdings" pitchFamily="2" charset="2"/>
              <a:buNone/>
              <a:defRPr/>
            </a:pPr>
            <a:r>
              <a:rPr lang="en-US" sz="2200" dirty="0" smtClean="0"/>
              <a:t>uniqueness of application, no other</a:t>
            </a:r>
          </a:p>
          <a:p>
            <a:pPr eaLnBrk="1" hangingPunct="1">
              <a:lnSpc>
                <a:spcPct val="90000"/>
              </a:lnSpc>
              <a:buFont typeface="Wingdings" pitchFamily="2" charset="2"/>
              <a:buNone/>
              <a:defRPr/>
            </a:pPr>
            <a:r>
              <a:rPr lang="en-US" sz="2200" dirty="0" smtClean="0"/>
              <a:t>standard is acceptable.</a:t>
            </a:r>
          </a:p>
          <a:p>
            <a:pPr eaLnBrk="1" hangingPunct="1">
              <a:lnSpc>
                <a:spcPct val="90000"/>
              </a:lnSpc>
              <a:buFont typeface="Wingdings" pitchFamily="2" charset="2"/>
              <a:buNone/>
              <a:defRPr/>
            </a:pPr>
            <a:endParaRPr lang="en-US" sz="2200" dirty="0" smtClean="0"/>
          </a:p>
          <a:p>
            <a:pPr eaLnBrk="1" hangingPunct="1">
              <a:lnSpc>
                <a:spcPct val="90000"/>
              </a:lnSpc>
              <a:buFont typeface="Wingdings" pitchFamily="2" charset="2"/>
              <a:buNone/>
              <a:defRPr/>
            </a:pPr>
            <a:r>
              <a:rPr lang="en-US" sz="2200" dirty="0" smtClean="0"/>
              <a:t>Examples include Military and</a:t>
            </a:r>
          </a:p>
          <a:p>
            <a:pPr eaLnBrk="1" hangingPunct="1">
              <a:lnSpc>
                <a:spcPct val="90000"/>
              </a:lnSpc>
              <a:buFont typeface="Wingdings" pitchFamily="2" charset="2"/>
              <a:buNone/>
              <a:defRPr/>
            </a:pPr>
            <a:r>
              <a:rPr lang="en-US" sz="2200" dirty="0" smtClean="0"/>
              <a:t>Federal Specifications, and</a:t>
            </a:r>
          </a:p>
          <a:p>
            <a:pPr eaLnBrk="1" hangingPunct="1">
              <a:lnSpc>
                <a:spcPct val="90000"/>
              </a:lnSpc>
              <a:buFont typeface="Wingdings" pitchFamily="2" charset="2"/>
              <a:buNone/>
              <a:defRPr/>
            </a:pPr>
            <a:r>
              <a:rPr lang="en-US" sz="2200" dirty="0" smtClean="0"/>
              <a:t>individual agency standards. </a:t>
            </a:r>
          </a:p>
        </p:txBody>
      </p:sp>
      <p:pic>
        <p:nvPicPr>
          <p:cNvPr id="29700" name="Picture 4" descr="j0234309"/>
          <p:cNvPicPr>
            <a:picLocks noGrp="1" noChangeAspect="1" noChangeArrowheads="1"/>
          </p:cNvPicPr>
          <p:nvPr>
            <p:ph sz="quarter" idx="2"/>
          </p:nvPr>
        </p:nvPicPr>
        <p:blipFill>
          <a:blip r:embed="rId2" cstate="print"/>
          <a:srcRect/>
          <a:stretch>
            <a:fillRect/>
          </a:stretch>
        </p:blipFill>
        <p:spPr>
          <a:xfrm>
            <a:off x="5453063" y="1938338"/>
            <a:ext cx="2428875" cy="1512887"/>
          </a:xfrm>
          <a:noFill/>
        </p:spPr>
      </p:pic>
      <p:pic>
        <p:nvPicPr>
          <p:cNvPr id="29701" name="Picture 5" descr="j0234317"/>
          <p:cNvPicPr>
            <a:picLocks noGrp="1" noChangeAspect="1" noChangeArrowheads="1"/>
          </p:cNvPicPr>
          <p:nvPr>
            <p:ph sz="quarter" idx="3"/>
          </p:nvPr>
        </p:nvPicPr>
        <p:blipFill>
          <a:blip r:embed="rId3" cstate="print"/>
          <a:srcRect/>
          <a:stretch>
            <a:fillRect/>
          </a:stretch>
        </p:blipFill>
        <p:spPr>
          <a:xfrm>
            <a:off x="5424488" y="4033838"/>
            <a:ext cx="2484437" cy="2003425"/>
          </a:xfr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defRPr/>
            </a:pPr>
            <a:r>
              <a:rPr lang="en-US" smtClean="0"/>
              <a:t>“Non-consensus standard”</a:t>
            </a:r>
          </a:p>
        </p:txBody>
      </p:sp>
      <p:sp>
        <p:nvSpPr>
          <p:cNvPr id="98307" name="Rectangle 3"/>
          <p:cNvSpPr>
            <a:spLocks noGrp="1" noChangeArrowheads="1"/>
          </p:cNvSpPr>
          <p:nvPr>
            <p:ph type="body" idx="1"/>
          </p:nvPr>
        </p:nvSpPr>
        <p:spPr>
          <a:xfrm>
            <a:off x="381000" y="2327275"/>
            <a:ext cx="8229600" cy="4530725"/>
          </a:xfrm>
        </p:spPr>
        <p:txBody>
          <a:bodyPr/>
          <a:lstStyle/>
          <a:p>
            <a:pPr eaLnBrk="1" hangingPunct="1">
              <a:buFont typeface="Wingdings" pitchFamily="2" charset="2"/>
              <a:buNone/>
              <a:defRPr/>
            </a:pPr>
            <a:r>
              <a:rPr lang="en-US" dirty="0" smtClean="0"/>
              <a:t>“Non-consensus standards,” “industry</a:t>
            </a:r>
          </a:p>
          <a:p>
            <a:pPr eaLnBrk="1" hangingPunct="1">
              <a:buFont typeface="Wingdings" pitchFamily="2" charset="2"/>
              <a:buNone/>
              <a:defRPr/>
            </a:pPr>
            <a:r>
              <a:rPr lang="en-US" dirty="0" smtClean="0"/>
              <a:t>standards,” “company standards,” or “de facto</a:t>
            </a:r>
          </a:p>
          <a:p>
            <a:pPr eaLnBrk="1" hangingPunct="1">
              <a:buFont typeface="Wingdings" pitchFamily="2" charset="2"/>
              <a:buNone/>
              <a:defRPr/>
            </a:pPr>
            <a:r>
              <a:rPr lang="en-US" dirty="0" smtClean="0"/>
              <a:t>standards,” are standards that are developed in</a:t>
            </a:r>
          </a:p>
          <a:p>
            <a:pPr eaLnBrk="1" hangingPunct="1">
              <a:buFont typeface="Wingdings" pitchFamily="2" charset="2"/>
              <a:buNone/>
              <a:defRPr/>
            </a:pPr>
            <a:r>
              <a:rPr lang="en-US" dirty="0" smtClean="0"/>
              <a:t>the private sector but not in the full consensus</a:t>
            </a:r>
          </a:p>
          <a:p>
            <a:pPr eaLnBrk="1" hangingPunct="1">
              <a:buFont typeface="Wingdings" pitchFamily="2" charset="2"/>
              <a:buNone/>
              <a:defRPr/>
            </a:pPr>
            <a:r>
              <a:rPr lang="en-US" dirty="0" smtClean="0"/>
              <a:t>process.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ctrTitle"/>
          </p:nvPr>
        </p:nvSpPr>
        <p:spPr/>
        <p:txBody>
          <a:bodyPr/>
          <a:lstStyle/>
          <a:p>
            <a:pPr eaLnBrk="1" hangingPunct="1">
              <a:defRPr/>
            </a:pPr>
            <a:r>
              <a:rPr lang="en-US" dirty="0" smtClean="0"/>
              <a:t>The NTTAA and OMB Circular A-119</a:t>
            </a:r>
          </a:p>
        </p:txBody>
      </p:sp>
      <p:sp>
        <p:nvSpPr>
          <p:cNvPr id="56325" name="Rectangle 5"/>
          <p:cNvSpPr>
            <a:spLocks noGrp="1" noChangeArrowheads="1"/>
          </p:cNvSpPr>
          <p:nvPr>
            <p:ph type="subTitle" idx="1"/>
          </p:nvPr>
        </p:nvSpPr>
        <p:spPr/>
        <p:txBody>
          <a:bodyPr/>
          <a:lstStyle/>
          <a:p>
            <a:pPr eaLnBrk="1" hangingPunct="1">
              <a:defRPr/>
            </a:pPr>
            <a:r>
              <a:rPr lang="en-US" dirty="0" smtClean="0"/>
              <a:t>What are they and what do they require?</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685800"/>
            <a:ext cx="8229600" cy="1139825"/>
          </a:xfrm>
        </p:spPr>
        <p:txBody>
          <a:bodyPr/>
          <a:lstStyle/>
          <a:p>
            <a:pPr eaLnBrk="1" hangingPunct="1">
              <a:defRPr/>
            </a:pPr>
            <a:r>
              <a:rPr lang="en-US" sz="4000" dirty="0" smtClean="0"/>
              <a:t>Non-government Standard (NGS) </a:t>
            </a:r>
            <a:br>
              <a:rPr lang="en-US" sz="4000" dirty="0" smtClean="0"/>
            </a:br>
            <a:r>
              <a:rPr lang="en-US" sz="4000" dirty="0" smtClean="0"/>
              <a:t>Private Sector Standard </a:t>
            </a:r>
          </a:p>
        </p:txBody>
      </p:sp>
      <p:sp>
        <p:nvSpPr>
          <p:cNvPr id="82947" name="Rectangle 3"/>
          <p:cNvSpPr>
            <a:spLocks noGrp="1" noChangeArrowheads="1"/>
          </p:cNvSpPr>
          <p:nvPr>
            <p:ph type="body" idx="1"/>
          </p:nvPr>
        </p:nvSpPr>
        <p:spPr>
          <a:xfrm>
            <a:off x="609600" y="2819400"/>
            <a:ext cx="8229600" cy="4530725"/>
          </a:xfrm>
        </p:spPr>
        <p:txBody>
          <a:bodyPr/>
          <a:lstStyle/>
          <a:p>
            <a:pPr eaLnBrk="1" hangingPunct="1">
              <a:buFont typeface="Wingdings" pitchFamily="2" charset="2"/>
              <a:buNone/>
              <a:defRPr/>
            </a:pPr>
            <a:r>
              <a:rPr lang="en-US" sz="2800" dirty="0" smtClean="0"/>
              <a:t>…a standardization document developed by a private</a:t>
            </a:r>
          </a:p>
          <a:p>
            <a:pPr eaLnBrk="1" hangingPunct="1">
              <a:buFont typeface="Wingdings" pitchFamily="2" charset="2"/>
              <a:buNone/>
              <a:defRPr/>
            </a:pPr>
            <a:r>
              <a:rPr lang="en-US" sz="2800" dirty="0" smtClean="0"/>
              <a:t>sector association, organization or technical society that</a:t>
            </a:r>
          </a:p>
          <a:p>
            <a:pPr eaLnBrk="1" hangingPunct="1">
              <a:buFont typeface="Wingdings" pitchFamily="2" charset="2"/>
              <a:buNone/>
              <a:defRPr/>
            </a:pPr>
            <a:r>
              <a:rPr lang="en-US" sz="2800" dirty="0" smtClean="0"/>
              <a:t>plans, develops, establishes or coordinates standards,</a:t>
            </a:r>
          </a:p>
          <a:p>
            <a:pPr eaLnBrk="1" hangingPunct="1">
              <a:buFont typeface="Wingdings" pitchFamily="2" charset="2"/>
              <a:buNone/>
              <a:defRPr/>
            </a:pPr>
            <a:r>
              <a:rPr lang="en-US" sz="2800" dirty="0" smtClean="0"/>
              <a:t>specifications, handbooks, or related documents.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77813"/>
            <a:ext cx="8382000" cy="1139825"/>
          </a:xfrm>
        </p:spPr>
        <p:txBody>
          <a:bodyPr/>
          <a:lstStyle/>
          <a:p>
            <a:pPr eaLnBrk="1" hangingPunct="1">
              <a:defRPr/>
            </a:pPr>
            <a:r>
              <a:rPr lang="en-US" sz="4000" smtClean="0"/>
              <a:t>How do VCS and NGS Compare?</a:t>
            </a:r>
          </a:p>
        </p:txBody>
      </p:sp>
      <p:sp>
        <p:nvSpPr>
          <p:cNvPr id="92163" name="Rectangle 3"/>
          <p:cNvSpPr>
            <a:spLocks noGrp="1" noChangeArrowheads="1"/>
          </p:cNvSpPr>
          <p:nvPr>
            <p:ph type="body" idx="1"/>
          </p:nvPr>
        </p:nvSpPr>
        <p:spPr>
          <a:xfrm>
            <a:off x="457200" y="1412875"/>
            <a:ext cx="8229600" cy="4530725"/>
          </a:xfrm>
        </p:spPr>
        <p:txBody>
          <a:bodyPr/>
          <a:lstStyle/>
          <a:p>
            <a:pPr eaLnBrk="1" hangingPunct="1">
              <a:defRPr/>
            </a:pPr>
            <a:r>
              <a:rPr lang="en-US" sz="2800" dirty="0" smtClean="0"/>
              <a:t>A voluntary consensus standard can only originate from a private sector organization that follows the principles of consensus, openness, transparency, and due process.</a:t>
            </a:r>
          </a:p>
          <a:p>
            <a:pPr eaLnBrk="1" hangingPunct="1">
              <a:buNone/>
              <a:defRPr/>
            </a:pPr>
            <a:endParaRPr lang="en-US" sz="2800" dirty="0" smtClean="0"/>
          </a:p>
          <a:p>
            <a:pPr eaLnBrk="1" hangingPunct="1">
              <a:defRPr/>
            </a:pPr>
            <a:r>
              <a:rPr lang="en-US" sz="2800" dirty="0" smtClean="0"/>
              <a:t>A non-government standard can be a VCS but can also be a standard originating from other, non-consensus private sector organizations.</a:t>
            </a:r>
          </a:p>
          <a:p>
            <a:pPr eaLnBrk="1" hangingPunct="1">
              <a:buNone/>
              <a:defRPr/>
            </a:pPr>
            <a:endParaRPr lang="en-US" sz="2800" dirty="0" smtClean="0"/>
          </a:p>
          <a:p>
            <a:pPr eaLnBrk="1" hangingPunct="1">
              <a:defRPr/>
            </a:pPr>
            <a:r>
              <a:rPr lang="en-US" sz="2800" dirty="0" smtClean="0"/>
              <a:t>The OMB Circular “does not establish a preference among standards developed in the private sector.”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defRPr/>
            </a:pPr>
            <a:r>
              <a:rPr lang="en-US" smtClean="0"/>
              <a:t>Federal Agency “Use” of Standards</a:t>
            </a:r>
          </a:p>
        </p:txBody>
      </p:sp>
      <p:sp>
        <p:nvSpPr>
          <p:cNvPr id="83971" name="Rectangle 3"/>
          <p:cNvSpPr>
            <a:spLocks noGrp="1" noChangeArrowheads="1"/>
          </p:cNvSpPr>
          <p:nvPr>
            <p:ph type="body" idx="1"/>
          </p:nvPr>
        </p:nvSpPr>
        <p:spPr/>
        <p:txBody>
          <a:bodyPr/>
          <a:lstStyle/>
          <a:p>
            <a:pPr eaLnBrk="1" hangingPunct="1">
              <a:lnSpc>
                <a:spcPct val="80000"/>
              </a:lnSpc>
              <a:buFont typeface="Wingdings" pitchFamily="2" charset="2"/>
              <a:buNone/>
              <a:defRPr/>
            </a:pPr>
            <a:r>
              <a:rPr lang="en-US" sz="2400" dirty="0" smtClean="0"/>
              <a:t>The OMB definition for use is:</a:t>
            </a:r>
          </a:p>
          <a:p>
            <a:pPr eaLnBrk="1" hangingPunct="1">
              <a:lnSpc>
                <a:spcPct val="80000"/>
              </a:lnSpc>
              <a:buFont typeface="Wingdings" pitchFamily="2" charset="2"/>
              <a:buNone/>
              <a:defRPr/>
            </a:pPr>
            <a:endParaRPr lang="en-US" sz="2400" dirty="0" smtClean="0"/>
          </a:p>
          <a:p>
            <a:pPr eaLnBrk="1" hangingPunct="1">
              <a:lnSpc>
                <a:spcPct val="80000"/>
              </a:lnSpc>
              <a:buFont typeface="Arial" pitchFamily="34" charset="0"/>
              <a:buChar char="•"/>
              <a:defRPr/>
            </a:pPr>
            <a:r>
              <a:rPr lang="en-US" sz="2400" dirty="0" smtClean="0">
                <a:solidFill>
                  <a:srgbClr val="FFFF00"/>
                </a:solidFill>
              </a:rPr>
              <a:t>the incorporation of a standard in whole, in part, or by reference for procurement purposes, and/or </a:t>
            </a:r>
          </a:p>
          <a:p>
            <a:pPr eaLnBrk="1" hangingPunct="1">
              <a:lnSpc>
                <a:spcPct val="80000"/>
              </a:lnSpc>
              <a:buFont typeface="Arial" pitchFamily="34" charset="0"/>
              <a:buChar char="•"/>
              <a:defRPr/>
            </a:pPr>
            <a:endParaRPr lang="en-US" sz="2400" dirty="0" smtClean="0">
              <a:solidFill>
                <a:srgbClr val="FFFF00"/>
              </a:solidFill>
            </a:endParaRPr>
          </a:p>
          <a:p>
            <a:pPr eaLnBrk="1" hangingPunct="1">
              <a:lnSpc>
                <a:spcPct val="80000"/>
              </a:lnSpc>
              <a:buFont typeface="Arial" pitchFamily="34" charset="0"/>
              <a:buChar char="•"/>
              <a:defRPr/>
            </a:pPr>
            <a:r>
              <a:rPr lang="en-US" sz="2400" dirty="0" smtClean="0">
                <a:solidFill>
                  <a:srgbClr val="FFFF00"/>
                </a:solidFill>
              </a:rPr>
              <a:t>the inclusion of a standard in whole, in part, or by reference in regulations.</a:t>
            </a:r>
          </a:p>
          <a:p>
            <a:pPr eaLnBrk="1" hangingPunct="1">
              <a:lnSpc>
                <a:spcPct val="80000"/>
              </a:lnSpc>
              <a:buFont typeface="Wingdings" pitchFamily="2" charset="2"/>
              <a:buNone/>
              <a:defRPr/>
            </a:pPr>
            <a:endParaRPr lang="en-US" sz="2400" dirty="0" smtClean="0">
              <a:solidFill>
                <a:srgbClr val="FFFF00"/>
              </a:solidFill>
            </a:endParaRPr>
          </a:p>
          <a:p>
            <a:pPr eaLnBrk="1" hangingPunct="1">
              <a:lnSpc>
                <a:spcPct val="80000"/>
              </a:lnSpc>
              <a:buFont typeface="Wingdings" pitchFamily="2" charset="2"/>
              <a:buNone/>
              <a:defRPr/>
            </a:pPr>
            <a:r>
              <a:rPr lang="en-US" sz="2400" dirty="0" smtClean="0"/>
              <a:t>By this definition, other uses of standards such as in references in</a:t>
            </a:r>
          </a:p>
          <a:p>
            <a:pPr eaLnBrk="1" hangingPunct="1">
              <a:lnSpc>
                <a:spcPct val="80000"/>
              </a:lnSpc>
              <a:buFont typeface="Wingdings" pitchFamily="2" charset="2"/>
              <a:buNone/>
              <a:defRPr/>
            </a:pPr>
            <a:r>
              <a:rPr lang="en-US" sz="2400" dirty="0" smtClean="0"/>
              <a:t>citation notices, in internal agency guidelines or policies, or in</a:t>
            </a:r>
          </a:p>
          <a:p>
            <a:pPr eaLnBrk="1" hangingPunct="1">
              <a:lnSpc>
                <a:spcPct val="80000"/>
              </a:lnSpc>
              <a:buFont typeface="Wingdings" pitchFamily="2" charset="2"/>
              <a:buNone/>
              <a:defRPr/>
            </a:pPr>
            <a:r>
              <a:rPr lang="en-US" sz="2400" dirty="0" smtClean="0"/>
              <a:t>other non-procurement or non-regulatory documents are outside</a:t>
            </a:r>
          </a:p>
          <a:p>
            <a:pPr eaLnBrk="1" hangingPunct="1">
              <a:lnSpc>
                <a:spcPct val="80000"/>
              </a:lnSpc>
              <a:buFont typeface="Wingdings" pitchFamily="2" charset="2"/>
              <a:buNone/>
              <a:defRPr/>
            </a:pPr>
            <a:r>
              <a:rPr lang="en-US" sz="2400" dirty="0" smtClean="0"/>
              <a:t>the definition of the term for the purposes of Federal agency</a:t>
            </a:r>
          </a:p>
          <a:p>
            <a:pPr eaLnBrk="1" hangingPunct="1">
              <a:lnSpc>
                <a:spcPct val="80000"/>
              </a:lnSpc>
              <a:buFont typeface="Wingdings" pitchFamily="2" charset="2"/>
              <a:buNone/>
              <a:defRPr/>
            </a:pPr>
            <a:r>
              <a:rPr lang="en-US" sz="2400" dirty="0" smtClean="0"/>
              <a:t>reporting.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defRPr/>
            </a:pPr>
            <a:r>
              <a:rPr lang="en-US" smtClean="0"/>
              <a:t> “in lieu of” Use of Standards</a:t>
            </a:r>
          </a:p>
        </p:txBody>
      </p:sp>
      <p:sp>
        <p:nvSpPr>
          <p:cNvPr id="100355" name="Rectangle 3"/>
          <p:cNvSpPr>
            <a:spLocks noGrp="1" noChangeArrowheads="1"/>
          </p:cNvSpPr>
          <p:nvPr>
            <p:ph type="body" idx="1"/>
          </p:nvPr>
        </p:nvSpPr>
        <p:spPr/>
        <p:txBody>
          <a:bodyPr/>
          <a:lstStyle/>
          <a:p>
            <a:pPr eaLnBrk="1" hangingPunct="1">
              <a:lnSpc>
                <a:spcPct val="80000"/>
              </a:lnSpc>
              <a:defRPr/>
            </a:pPr>
            <a:r>
              <a:rPr lang="en-US" sz="2800" dirty="0" smtClean="0"/>
              <a:t>Quotes from the OMB Circular:</a:t>
            </a:r>
          </a:p>
          <a:p>
            <a:pPr eaLnBrk="1" hangingPunct="1">
              <a:lnSpc>
                <a:spcPct val="80000"/>
              </a:lnSpc>
              <a:buFont typeface="Wingdings" pitchFamily="2" charset="2"/>
              <a:buNone/>
              <a:defRPr/>
            </a:pPr>
            <a:endParaRPr lang="en-US" sz="2800" dirty="0" smtClean="0"/>
          </a:p>
          <a:p>
            <a:pPr lvl="1" eaLnBrk="1" hangingPunct="1">
              <a:lnSpc>
                <a:spcPct val="80000"/>
              </a:lnSpc>
              <a:defRPr/>
            </a:pPr>
            <a:r>
              <a:rPr lang="en-US" sz="2400" dirty="0" smtClean="0"/>
              <a:t>“In all cases, your agency has the discretion to decline to use existing voluntary consensus standards if your agency determines that such standards are inconsistent with applicable law or otherwise impractical.” </a:t>
            </a:r>
          </a:p>
          <a:p>
            <a:pPr eaLnBrk="1" hangingPunct="1">
              <a:lnSpc>
                <a:spcPct val="80000"/>
              </a:lnSpc>
              <a:buFont typeface="Wingdings" pitchFamily="2" charset="2"/>
              <a:buNone/>
              <a:defRPr/>
            </a:pPr>
            <a:endParaRPr lang="en-US" sz="2800" dirty="0" smtClean="0"/>
          </a:p>
          <a:p>
            <a:pPr lvl="1" eaLnBrk="1" hangingPunct="1">
              <a:lnSpc>
                <a:spcPct val="80000"/>
              </a:lnSpc>
              <a:defRPr/>
            </a:pPr>
            <a:r>
              <a:rPr lang="en-US" sz="2400" dirty="0" smtClean="0"/>
              <a:t>“The head of your agency must transmit to OMB, through NIST, an explanation of the reason(s) for using government-unique standards </a:t>
            </a:r>
            <a:r>
              <a:rPr lang="en-US" sz="2400" dirty="0" smtClean="0">
                <a:solidFill>
                  <a:srgbClr val="FFFF00"/>
                </a:solidFill>
              </a:rPr>
              <a:t>in lieu of</a:t>
            </a:r>
            <a:r>
              <a:rPr lang="en-US" sz="2400" dirty="0" smtClean="0"/>
              <a:t> voluntary consensus standards.” </a:t>
            </a:r>
          </a:p>
          <a:p>
            <a:pPr eaLnBrk="1" hangingPunct="1">
              <a:lnSpc>
                <a:spcPct val="80000"/>
              </a:lnSpc>
              <a:buFont typeface="Wingdings" pitchFamily="2" charset="2"/>
              <a:buNone/>
              <a:defRPr/>
            </a:pPr>
            <a:endParaRPr lang="en-US" sz="2800" dirty="0" smtClean="0"/>
          </a:p>
          <a:p>
            <a:pPr lvl="1" eaLnBrk="1" hangingPunct="1">
              <a:lnSpc>
                <a:spcPct val="80000"/>
              </a:lnSpc>
              <a:defRPr/>
            </a:pPr>
            <a:r>
              <a:rPr lang="en-US" sz="2400" dirty="0" smtClean="0"/>
              <a:t>“If no voluntary consensus standard exists, your agency does not need to report its use of government-unique standards.”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0355">
                                            <p:txEl>
                                              <p:pRg st="2" end="2"/>
                                            </p:txEl>
                                          </p:spTgt>
                                        </p:tgtEl>
                                        <p:attrNameLst>
                                          <p:attrName>style.visibility</p:attrName>
                                        </p:attrNameLst>
                                      </p:cBhvr>
                                      <p:to>
                                        <p:strVal val="visible"/>
                                      </p:to>
                                    </p:set>
                                    <p:animEffect transition="in" filter="slide(fromBottom)">
                                      <p:cBhvr>
                                        <p:cTn id="7" dur="500"/>
                                        <p:tgtEl>
                                          <p:spTgt spid="10035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00355">
                                            <p:txEl>
                                              <p:pRg st="4" end="4"/>
                                            </p:txEl>
                                          </p:spTgt>
                                        </p:tgtEl>
                                        <p:attrNameLst>
                                          <p:attrName>style.visibility</p:attrName>
                                        </p:attrNameLst>
                                      </p:cBhvr>
                                      <p:to>
                                        <p:strVal val="visible"/>
                                      </p:to>
                                    </p:set>
                                    <p:animEffect transition="in" filter="slide(fromBottom)">
                                      <p:cBhvr>
                                        <p:cTn id="12" dur="500"/>
                                        <p:tgtEl>
                                          <p:spTgt spid="10035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00355">
                                            <p:txEl>
                                              <p:pRg st="6" end="6"/>
                                            </p:txEl>
                                          </p:spTgt>
                                        </p:tgtEl>
                                        <p:attrNameLst>
                                          <p:attrName>style.visibility</p:attrName>
                                        </p:attrNameLst>
                                      </p:cBhvr>
                                      <p:to>
                                        <p:strVal val="visible"/>
                                      </p:to>
                                    </p:set>
                                    <p:animEffect transition="in" filter="slide(fromBottom)">
                                      <p:cBhvr>
                                        <p:cTn id="17" dur="500"/>
                                        <p:tgtEl>
                                          <p:spTgt spid="1003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defRPr/>
            </a:pPr>
            <a:r>
              <a:rPr lang="en-US" sz="4000" smtClean="0"/>
              <a:t>Examples of Reportable Standards Uses</a:t>
            </a:r>
          </a:p>
        </p:txBody>
      </p:sp>
      <p:sp>
        <p:nvSpPr>
          <p:cNvPr id="95235" name="Rectangle 3"/>
          <p:cNvSpPr>
            <a:spLocks noGrp="1" noChangeArrowheads="1"/>
          </p:cNvSpPr>
          <p:nvPr>
            <p:ph type="body" idx="1"/>
          </p:nvPr>
        </p:nvSpPr>
        <p:spPr>
          <a:xfrm>
            <a:off x="457200" y="2286000"/>
            <a:ext cx="8229600" cy="3810000"/>
          </a:xfrm>
        </p:spPr>
        <p:txBody>
          <a:bodyPr/>
          <a:lstStyle/>
          <a:p>
            <a:pPr eaLnBrk="1" hangingPunct="1">
              <a:defRPr/>
            </a:pPr>
            <a:r>
              <a:rPr lang="en-US" sz="2800" dirty="0" smtClean="0"/>
              <a:t>Reference to a standard in rules</a:t>
            </a:r>
          </a:p>
          <a:p>
            <a:pPr eaLnBrk="1" hangingPunct="1">
              <a:buNone/>
              <a:defRPr/>
            </a:pPr>
            <a:endParaRPr lang="en-US" sz="2800" dirty="0" smtClean="0"/>
          </a:p>
          <a:p>
            <a:pPr eaLnBrk="1" hangingPunct="1">
              <a:defRPr/>
            </a:pPr>
            <a:r>
              <a:rPr lang="en-US" sz="2800" dirty="0" smtClean="0"/>
              <a:t>Reference to a standard in a procurement action</a:t>
            </a:r>
          </a:p>
          <a:p>
            <a:pPr eaLnBrk="1" hangingPunct="1">
              <a:buNone/>
              <a:defRPr/>
            </a:pPr>
            <a:endParaRPr lang="en-US" sz="2800" dirty="0" smtClean="0"/>
          </a:p>
          <a:p>
            <a:pPr eaLnBrk="1" hangingPunct="1">
              <a:defRPr/>
            </a:pPr>
            <a:r>
              <a:rPr lang="en-US" sz="2800" dirty="0" smtClean="0"/>
              <a:t>Inclusion of a standard on an agency list of standards approved for use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defRPr/>
            </a:pPr>
            <a:r>
              <a:rPr lang="en-US" smtClean="0"/>
              <a:t>Standards Activities</a:t>
            </a:r>
          </a:p>
        </p:txBody>
      </p:sp>
      <p:sp>
        <p:nvSpPr>
          <p:cNvPr id="84995" name="Rectangle 3"/>
          <p:cNvSpPr>
            <a:spLocks noGrp="1" noChangeArrowheads="1"/>
          </p:cNvSpPr>
          <p:nvPr>
            <p:ph type="body" sz="half" idx="1"/>
          </p:nvPr>
        </p:nvSpPr>
        <p:spPr>
          <a:xfrm>
            <a:off x="685800" y="1524000"/>
            <a:ext cx="5181600" cy="4530725"/>
          </a:xfrm>
        </p:spPr>
        <p:txBody>
          <a:bodyPr/>
          <a:lstStyle/>
          <a:p>
            <a:pPr marL="0" indent="0" eaLnBrk="1" hangingPunct="1">
              <a:buFont typeface="Wingdings" pitchFamily="2" charset="2"/>
              <a:buNone/>
              <a:defRPr/>
            </a:pPr>
            <a:r>
              <a:rPr lang="en-US" sz="2800" dirty="0" smtClean="0"/>
              <a:t>For reporting purposes, standards activities include the participation of employees in voluntary consensus standards bodies.</a:t>
            </a:r>
          </a:p>
          <a:p>
            <a:pPr marL="0" indent="0" eaLnBrk="1" hangingPunct="1">
              <a:buFont typeface="Wingdings" pitchFamily="2" charset="2"/>
              <a:buNone/>
              <a:defRPr/>
            </a:pPr>
            <a:endParaRPr lang="en-US" sz="2800" dirty="0" smtClean="0"/>
          </a:p>
          <a:p>
            <a:pPr marL="0" indent="0" eaLnBrk="1" hangingPunct="1">
              <a:buFont typeface="Wingdings" pitchFamily="2" charset="2"/>
              <a:buNone/>
              <a:defRPr/>
            </a:pPr>
            <a:r>
              <a:rPr lang="en-US" sz="2800" dirty="0" smtClean="0"/>
              <a:t>Such activities </a:t>
            </a:r>
            <a:r>
              <a:rPr lang="en-US" sz="2800" i="1" dirty="0" smtClean="0"/>
              <a:t>must be authorized</a:t>
            </a:r>
            <a:r>
              <a:rPr lang="en-US" sz="2800" dirty="0" smtClean="0"/>
              <a:t> and include participating on a standards developing committee, or serving as an officer, director or trustee, as appropriate.</a:t>
            </a:r>
          </a:p>
        </p:txBody>
      </p:sp>
      <p:pic>
        <p:nvPicPr>
          <p:cNvPr id="36868" name="Picture 4" descr="MCj03013100000[1]"/>
          <p:cNvPicPr>
            <a:picLocks noGrp="1" noChangeAspect="1" noChangeArrowheads="1"/>
          </p:cNvPicPr>
          <p:nvPr>
            <p:ph sz="quarter" idx="2"/>
          </p:nvPr>
        </p:nvPicPr>
        <p:blipFill>
          <a:blip r:embed="rId2" cstate="print"/>
          <a:srcRect/>
          <a:stretch>
            <a:fillRect/>
          </a:stretch>
        </p:blipFill>
        <p:spPr>
          <a:xfrm>
            <a:off x="6562725" y="1611312"/>
            <a:ext cx="1666875" cy="1817688"/>
          </a:xfrm>
          <a:noFill/>
        </p:spPr>
      </p:pic>
      <p:pic>
        <p:nvPicPr>
          <p:cNvPr id="36869" name="Picture 5" descr="MCBD07042_0000[1]"/>
          <p:cNvPicPr>
            <a:picLocks noGrp="1" noChangeAspect="1" noChangeArrowheads="1"/>
          </p:cNvPicPr>
          <p:nvPr>
            <p:ph sz="quarter" idx="3"/>
          </p:nvPr>
        </p:nvPicPr>
        <p:blipFill>
          <a:blip r:embed="rId3" cstate="print"/>
          <a:srcRect/>
          <a:stretch>
            <a:fillRect/>
          </a:stretch>
        </p:blipFill>
        <p:spPr>
          <a:xfrm>
            <a:off x="6553200" y="4114800"/>
            <a:ext cx="1768475" cy="1784350"/>
          </a:xfr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dirty="0" smtClean="0"/>
              <a:t>Why does my agency report?</a:t>
            </a:r>
          </a:p>
        </p:txBody>
      </p:sp>
      <p:sp>
        <p:nvSpPr>
          <p:cNvPr id="11267" name="Rectangle 3"/>
          <p:cNvSpPr>
            <a:spLocks noGrp="1" noChangeArrowheads="1"/>
          </p:cNvSpPr>
          <p:nvPr>
            <p:ph type="body" idx="1"/>
          </p:nvPr>
        </p:nvSpPr>
        <p:spPr>
          <a:xfrm>
            <a:off x="381000" y="2133600"/>
            <a:ext cx="8229600" cy="4038600"/>
          </a:xfrm>
        </p:spPr>
        <p:txBody>
          <a:bodyPr/>
          <a:lstStyle/>
          <a:p>
            <a:pPr eaLnBrk="1" hangingPunct="1">
              <a:defRPr/>
            </a:pPr>
            <a:r>
              <a:rPr lang="en-US" sz="2800" dirty="0" smtClean="0"/>
              <a:t>Mandated by the Congress in the NTTAA and by OMB under OMB Circular A-119</a:t>
            </a:r>
          </a:p>
          <a:p>
            <a:pPr eaLnBrk="1" hangingPunct="1">
              <a:buNone/>
              <a:defRPr/>
            </a:pPr>
            <a:endParaRPr lang="en-US" sz="2800" dirty="0" smtClean="0"/>
          </a:p>
          <a:p>
            <a:pPr eaLnBrk="1" hangingPunct="1">
              <a:defRPr/>
            </a:pPr>
            <a:r>
              <a:rPr lang="en-US" sz="2800" dirty="0" smtClean="0"/>
              <a:t>To inform the Congress about your agency’s activities to conform with the mandates of the NTTAA</a:t>
            </a:r>
          </a:p>
          <a:p>
            <a:pPr eaLnBrk="1" hangingPunct="1">
              <a:buNone/>
              <a:defRPr/>
            </a:pPr>
            <a:endParaRPr lang="en-US" sz="2800" dirty="0" smtClean="0"/>
          </a:p>
          <a:p>
            <a:pPr eaLnBrk="1" hangingPunct="1">
              <a:defRPr/>
            </a:pPr>
            <a:r>
              <a:rPr lang="en-US" sz="2800" dirty="0" smtClean="0"/>
              <a:t>To measure and demonstrate the effectiveness of your agency’s efforts under the NTTAA</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mtClean="0"/>
              <a:t>Who must report?</a:t>
            </a:r>
          </a:p>
        </p:txBody>
      </p:sp>
      <p:sp>
        <p:nvSpPr>
          <p:cNvPr id="7171" name="Rectangle 3"/>
          <p:cNvSpPr>
            <a:spLocks noGrp="1" noChangeArrowheads="1"/>
          </p:cNvSpPr>
          <p:nvPr>
            <p:ph type="body" idx="1"/>
          </p:nvPr>
        </p:nvSpPr>
        <p:spPr/>
        <p:txBody>
          <a:bodyPr/>
          <a:lstStyle/>
          <a:p>
            <a:pPr eaLnBrk="1" hangingPunct="1">
              <a:defRPr/>
            </a:pPr>
            <a:r>
              <a:rPr lang="en-US" sz="2800" dirty="0" smtClean="0"/>
              <a:t>Federal agencies that use voluntary consensus standards in their regulatory or procurement activities</a:t>
            </a:r>
          </a:p>
          <a:p>
            <a:pPr eaLnBrk="1" hangingPunct="1">
              <a:buNone/>
              <a:defRPr/>
            </a:pPr>
            <a:endParaRPr lang="en-US" sz="2800" dirty="0" smtClean="0"/>
          </a:p>
          <a:p>
            <a:pPr eaLnBrk="1" hangingPunct="1">
              <a:defRPr/>
            </a:pPr>
            <a:r>
              <a:rPr lang="en-US" sz="2800" dirty="0" smtClean="0"/>
              <a:t>The Standards Executive of those agencies must submit their agency’s report to NIST</a:t>
            </a:r>
          </a:p>
          <a:p>
            <a:pPr eaLnBrk="1" hangingPunct="1">
              <a:buNone/>
              <a:defRPr/>
            </a:pPr>
            <a:endParaRPr lang="en-US" sz="2800" dirty="0" smtClean="0"/>
          </a:p>
          <a:p>
            <a:pPr eaLnBrk="1" hangingPunct="1">
              <a:defRPr/>
            </a:pPr>
            <a:r>
              <a:rPr lang="en-US" sz="2800" dirty="0" smtClean="0"/>
              <a:t>NIST must submit a final summary report to OMB</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lide(fromBottom)">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slide(fromBottom)">
                                      <p:cBhvr>
                                        <p:cTn id="12" dur="500"/>
                                        <p:tgtEl>
                                          <p:spTgt spid="717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animEffect transition="in" filter="slide(fromBottom)">
                                      <p:cBhvr>
                                        <p:cTn id="17"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pPr eaLnBrk="1" hangingPunct="1">
              <a:defRPr/>
            </a:pPr>
            <a:r>
              <a:rPr lang="en-US" dirty="0" smtClean="0"/>
              <a:t>Federal agencies that report</a:t>
            </a:r>
          </a:p>
        </p:txBody>
      </p:sp>
      <p:sp>
        <p:nvSpPr>
          <p:cNvPr id="9221" name="Rectangle 5"/>
          <p:cNvSpPr>
            <a:spLocks noGrp="1" noChangeArrowheads="1"/>
          </p:cNvSpPr>
          <p:nvPr>
            <p:ph type="body" sz="half" idx="1"/>
          </p:nvPr>
        </p:nvSpPr>
        <p:spPr>
          <a:xfrm>
            <a:off x="457200" y="1600200"/>
            <a:ext cx="4038600" cy="4724400"/>
          </a:xfrm>
        </p:spPr>
        <p:txBody>
          <a:bodyPr/>
          <a:lstStyle/>
          <a:p>
            <a:pPr eaLnBrk="1" hangingPunct="1">
              <a:lnSpc>
                <a:spcPct val="80000"/>
              </a:lnSpc>
              <a:buFont typeface="Wingdings" pitchFamily="2" charset="2"/>
              <a:buNone/>
              <a:defRPr/>
            </a:pPr>
            <a:r>
              <a:rPr lang="en-US" sz="1200" dirty="0" smtClean="0"/>
              <a:t>Department of Agriculture </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Defense</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Commerce</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Education</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Energy</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Health and Human Services</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Homeland Security</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Housing and Urban Development</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the Interior</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Justice </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Labor</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State</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Transportation</a:t>
            </a:r>
          </a:p>
          <a:p>
            <a:pPr eaLnBrk="1" hangingPunct="1">
              <a:lnSpc>
                <a:spcPct val="80000"/>
              </a:lnSpc>
              <a:buFont typeface="Wingdings" pitchFamily="2" charset="2"/>
              <a:buNone/>
              <a:defRPr/>
            </a:pPr>
            <a:endParaRPr lang="en-US" sz="1200" dirty="0" smtClean="0"/>
          </a:p>
          <a:p>
            <a:pPr eaLnBrk="1" hangingPunct="1">
              <a:lnSpc>
                <a:spcPct val="80000"/>
              </a:lnSpc>
              <a:buFont typeface="Wingdings" pitchFamily="2" charset="2"/>
              <a:buNone/>
              <a:defRPr/>
            </a:pPr>
            <a:r>
              <a:rPr lang="en-US" sz="1200" dirty="0" smtClean="0"/>
              <a:t>Department of the Treasury </a:t>
            </a:r>
          </a:p>
          <a:p>
            <a:pPr eaLnBrk="1" hangingPunct="1">
              <a:lnSpc>
                <a:spcPct val="80000"/>
              </a:lnSpc>
              <a:buFont typeface="Wingdings" pitchFamily="2" charset="2"/>
              <a:buNone/>
              <a:defRPr/>
            </a:pPr>
            <a:endParaRPr lang="en-US" sz="1000" dirty="0" smtClean="0"/>
          </a:p>
          <a:p>
            <a:pPr eaLnBrk="1" hangingPunct="1">
              <a:lnSpc>
                <a:spcPct val="80000"/>
              </a:lnSpc>
              <a:buFont typeface="Wingdings" pitchFamily="2" charset="2"/>
              <a:buNone/>
              <a:defRPr/>
            </a:pPr>
            <a:endParaRPr lang="en-US" sz="1000" dirty="0" smtClean="0"/>
          </a:p>
          <a:p>
            <a:pPr eaLnBrk="1" hangingPunct="1">
              <a:lnSpc>
                <a:spcPct val="80000"/>
              </a:lnSpc>
              <a:buFont typeface="Wingdings" pitchFamily="2" charset="2"/>
              <a:buNone/>
              <a:defRPr/>
            </a:pPr>
            <a:endParaRPr lang="en-US" sz="1000" dirty="0" smtClean="0"/>
          </a:p>
          <a:p>
            <a:pPr eaLnBrk="1" hangingPunct="1">
              <a:lnSpc>
                <a:spcPct val="80000"/>
              </a:lnSpc>
              <a:buFont typeface="Wingdings" pitchFamily="2" charset="2"/>
              <a:buNone/>
              <a:defRPr/>
            </a:pPr>
            <a:r>
              <a:rPr lang="en-US" sz="800" dirty="0" smtClean="0"/>
              <a:t/>
            </a:r>
            <a:br>
              <a:rPr lang="en-US" sz="800" dirty="0" smtClean="0"/>
            </a:br>
            <a:endParaRPr lang="en-US" sz="800" dirty="0" smtClean="0"/>
          </a:p>
        </p:txBody>
      </p:sp>
      <p:sp>
        <p:nvSpPr>
          <p:cNvPr id="9222" name="Rectangle 6"/>
          <p:cNvSpPr>
            <a:spLocks noGrp="1" noChangeArrowheads="1"/>
          </p:cNvSpPr>
          <p:nvPr>
            <p:ph type="body" sz="half" idx="2"/>
          </p:nvPr>
        </p:nvSpPr>
        <p:spPr/>
        <p:txBody>
          <a:bodyPr/>
          <a:lstStyle/>
          <a:p>
            <a:pPr eaLnBrk="1" hangingPunct="1">
              <a:lnSpc>
                <a:spcPct val="80000"/>
              </a:lnSpc>
              <a:spcBef>
                <a:spcPts val="240"/>
              </a:spcBef>
              <a:buNone/>
              <a:defRPr/>
            </a:pPr>
            <a:r>
              <a:rPr lang="en-US" sz="1200" dirty="0" smtClean="0">
                <a:latin typeface="Arial" charset="0"/>
              </a:rPr>
              <a:t>Department </a:t>
            </a:r>
            <a:r>
              <a:rPr lang="en-US" sz="1200" dirty="0" smtClean="0">
                <a:latin typeface="Arial" charset="0"/>
              </a:rPr>
              <a:t>of Veterans Affairs </a:t>
            </a:r>
          </a:p>
          <a:p>
            <a:pPr eaLnBrk="1" hangingPunct="1">
              <a:lnSpc>
                <a:spcPct val="80000"/>
              </a:lnSpc>
              <a:spcBef>
                <a:spcPts val="240"/>
              </a:spcBef>
              <a:buFont typeface="Wingdings" pitchFamily="2" charset="2"/>
              <a:buNone/>
              <a:defRPr/>
            </a:pP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Federal Trade Commission</a:t>
            </a:r>
          </a:p>
          <a:p>
            <a:pPr eaLnBrk="1" hangingPunct="1">
              <a:lnSpc>
                <a:spcPct val="80000"/>
              </a:lnSpc>
              <a:spcBef>
                <a:spcPts val="240"/>
              </a:spcBef>
              <a:buFont typeface="Wingdings" pitchFamily="2" charset="2"/>
              <a:buNone/>
              <a:defRPr/>
            </a:pP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General Services Administration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International Trade Commission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Consumer Product Safety Commission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Environmental Protection Agency</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Federal Communications Commission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National Aeronautics and Space Administration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National Archives and Records Administration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National </a:t>
            </a:r>
            <a:r>
              <a:rPr lang="en-US" sz="1200" dirty="0" smtClean="0">
                <a:latin typeface="Arial" charset="0"/>
              </a:rPr>
              <a:t>Science Foundation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Nuclear Regulatory Commission</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U.S. Agency for International Development</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U.S. Government Printing Office (legislative liaison – non</a:t>
            </a:r>
          </a:p>
          <a:p>
            <a:pPr eaLnBrk="1" hangingPunct="1">
              <a:lnSpc>
                <a:spcPct val="80000"/>
              </a:lnSpc>
              <a:spcBef>
                <a:spcPts val="240"/>
              </a:spcBef>
              <a:buFont typeface="Wingdings" pitchFamily="2" charset="2"/>
              <a:buNone/>
              <a:defRPr/>
            </a:pPr>
            <a:r>
              <a:rPr lang="en-US" sz="1200" dirty="0" smtClean="0">
                <a:latin typeface="Arial" charset="0"/>
              </a:rPr>
              <a:t>voting member)</a:t>
            </a:r>
            <a:br>
              <a:rPr lang="en-US" sz="1200" dirty="0" smtClean="0">
                <a:latin typeface="Arial" charset="0"/>
              </a:rPr>
            </a:br>
            <a:endParaRPr lang="en-US" sz="1200" dirty="0" smtClean="0">
              <a:latin typeface="Arial" charset="0"/>
            </a:endParaRPr>
          </a:p>
          <a:p>
            <a:pPr eaLnBrk="1" hangingPunct="1">
              <a:lnSpc>
                <a:spcPct val="80000"/>
              </a:lnSpc>
              <a:spcBef>
                <a:spcPts val="240"/>
              </a:spcBef>
              <a:buFont typeface="Wingdings" pitchFamily="2" charset="2"/>
              <a:buNone/>
              <a:defRPr/>
            </a:pPr>
            <a:r>
              <a:rPr lang="en-US" sz="1200" dirty="0" smtClean="0">
                <a:latin typeface="Arial" charset="0"/>
              </a:rPr>
              <a:t>U.S. Postal </a:t>
            </a:r>
            <a:r>
              <a:rPr lang="en-US" sz="1200" dirty="0" smtClean="0">
                <a:latin typeface="Arial" charset="0"/>
              </a:rPr>
              <a:t>Service</a:t>
            </a:r>
            <a:endParaRPr lang="en-US" sz="1200" dirty="0" smtClean="0">
              <a:latin typeface="Arial" charset="0"/>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mtClean="0"/>
              <a:t>When must my agency report?</a:t>
            </a:r>
          </a:p>
        </p:txBody>
      </p:sp>
      <p:pic>
        <p:nvPicPr>
          <p:cNvPr id="44035" name="Picture 4" descr="j0219099"/>
          <p:cNvPicPr>
            <a:picLocks noGrp="1" noChangeAspect="1" noChangeArrowheads="1" noCrop="1"/>
          </p:cNvPicPr>
          <p:nvPr>
            <p:ph sz="half" idx="1"/>
          </p:nvPr>
        </p:nvPicPr>
        <p:blipFill>
          <a:blip r:embed="rId3" cstate="print"/>
          <a:srcRect/>
          <a:stretch>
            <a:fillRect/>
          </a:stretch>
        </p:blipFill>
        <p:spPr>
          <a:xfrm>
            <a:off x="609600" y="2743200"/>
            <a:ext cx="2322513" cy="1876425"/>
          </a:xfrm>
          <a:noFill/>
        </p:spPr>
      </p:pic>
      <p:sp>
        <p:nvSpPr>
          <p:cNvPr id="14339" name="Rectangle 3"/>
          <p:cNvSpPr>
            <a:spLocks noGrp="1" noChangeArrowheads="1"/>
          </p:cNvSpPr>
          <p:nvPr>
            <p:ph type="body" sz="half" idx="2"/>
          </p:nvPr>
        </p:nvSpPr>
        <p:spPr>
          <a:xfrm>
            <a:off x="3276600" y="1600201"/>
            <a:ext cx="5257800" cy="3657599"/>
          </a:xfrm>
        </p:spPr>
        <p:txBody>
          <a:bodyPr/>
          <a:lstStyle/>
          <a:p>
            <a:pPr marL="457200" indent="-457200" eaLnBrk="1" hangingPunct="1">
              <a:buFont typeface="Wingdings" pitchFamily="2" charset="2"/>
              <a:buNone/>
              <a:defRPr/>
            </a:pPr>
            <a:r>
              <a:rPr lang="en-US" sz="2800" dirty="0" smtClean="0"/>
              <a:t>According to the OMB Circular,</a:t>
            </a:r>
          </a:p>
          <a:p>
            <a:pPr marL="457200" indent="-457200" eaLnBrk="1" hangingPunct="1">
              <a:defRPr/>
            </a:pPr>
            <a:r>
              <a:rPr lang="en-US" sz="2400" dirty="0" smtClean="0"/>
              <a:t>Agency reports are due to NIST no later than December 31 for the previous fiscal year</a:t>
            </a:r>
          </a:p>
          <a:p>
            <a:pPr marL="457200" indent="-457200" eaLnBrk="1" hangingPunct="1">
              <a:buNone/>
              <a:defRPr/>
            </a:pPr>
            <a:endParaRPr lang="en-US" sz="2400" dirty="0" smtClean="0"/>
          </a:p>
          <a:p>
            <a:pPr marL="457200" indent="-457200" eaLnBrk="1" hangingPunct="1">
              <a:defRPr/>
            </a:pPr>
            <a:r>
              <a:rPr lang="en-US" sz="2400" dirty="0" smtClean="0"/>
              <a:t>NIST must provide a summary report to OMB no later than January 31 for the previous fiscal year</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dissolve">
                                      <p:cBhvr>
                                        <p:cTn id="7" dur="500"/>
                                        <p:tgtEl>
                                          <p:spTgt spid="1433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Effect transition="in" filter="dissolve">
                                      <p:cBhvr>
                                        <p:cTn id="12"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defRPr/>
            </a:pPr>
            <a:r>
              <a:rPr lang="en-US" sz="4000" dirty="0" smtClean="0">
                <a:hlinkClick r:id="rId2"/>
              </a:rPr>
              <a:t>National Technology Transfer and Advancement Act (NTTAA)</a:t>
            </a:r>
            <a:endParaRPr lang="en-US" sz="2400" dirty="0" smtClean="0"/>
          </a:p>
        </p:txBody>
      </p:sp>
      <p:sp>
        <p:nvSpPr>
          <p:cNvPr id="113667" name="Rectangle 3"/>
          <p:cNvSpPr>
            <a:spLocks noGrp="1" noChangeArrowheads="1"/>
          </p:cNvSpPr>
          <p:nvPr>
            <p:ph type="body" idx="1"/>
          </p:nvPr>
        </p:nvSpPr>
        <p:spPr>
          <a:xfrm>
            <a:off x="457200" y="1905000"/>
            <a:ext cx="8229600" cy="4530725"/>
          </a:xfrm>
        </p:spPr>
        <p:txBody>
          <a:bodyPr/>
          <a:lstStyle/>
          <a:p>
            <a:pPr eaLnBrk="1" hangingPunct="1">
              <a:lnSpc>
                <a:spcPct val="90000"/>
              </a:lnSpc>
              <a:defRPr/>
            </a:pPr>
            <a:r>
              <a:rPr lang="en-US" sz="3000" dirty="0" smtClean="0"/>
              <a:t>Directs Federal Agencies to use consensus  standards developed by consensus standards bodies</a:t>
            </a:r>
          </a:p>
          <a:p>
            <a:pPr eaLnBrk="1" hangingPunct="1">
              <a:lnSpc>
                <a:spcPct val="90000"/>
              </a:lnSpc>
              <a:defRPr/>
            </a:pPr>
            <a:r>
              <a:rPr lang="en-US" sz="3000" dirty="0" smtClean="0"/>
              <a:t>Encourages participation in voluntary consensus standards bodies when compatible with missions, authorities, etc.</a:t>
            </a:r>
          </a:p>
          <a:p>
            <a:pPr eaLnBrk="1" hangingPunct="1">
              <a:lnSpc>
                <a:spcPct val="90000"/>
              </a:lnSpc>
              <a:defRPr/>
            </a:pPr>
            <a:r>
              <a:rPr lang="en-US" sz="3000" dirty="0" smtClean="0"/>
              <a:t>Directs NIST to coordinate Federal standards and conformity assessment activities with those of the private sector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dissolve">
                                      <p:cBhvr>
                                        <p:cTn id="7" dur="500"/>
                                        <p:tgtEl>
                                          <p:spTgt spid="1136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3667">
                                            <p:txEl>
                                              <p:pRg st="1" end="1"/>
                                            </p:txEl>
                                          </p:spTgt>
                                        </p:tgtEl>
                                        <p:attrNameLst>
                                          <p:attrName>style.visibility</p:attrName>
                                        </p:attrNameLst>
                                      </p:cBhvr>
                                      <p:to>
                                        <p:strVal val="visible"/>
                                      </p:to>
                                    </p:set>
                                    <p:animEffect transition="in" filter="dissolve">
                                      <p:cBhvr>
                                        <p:cTn id="12" dur="500"/>
                                        <p:tgtEl>
                                          <p:spTgt spid="1136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3667">
                                            <p:txEl>
                                              <p:pRg st="2" end="2"/>
                                            </p:txEl>
                                          </p:spTgt>
                                        </p:tgtEl>
                                        <p:attrNameLst>
                                          <p:attrName>style.visibility</p:attrName>
                                        </p:attrNameLst>
                                      </p:cBhvr>
                                      <p:to>
                                        <p:strVal val="visible"/>
                                      </p:to>
                                    </p:set>
                                    <p:animEffect transition="in" filter="dissolve">
                                      <p:cBhvr>
                                        <p:cTn id="17" dur="500"/>
                                        <p:tgtEl>
                                          <p:spTgt spid="1136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defRPr/>
            </a:pPr>
            <a:r>
              <a:rPr lang="en-US" dirty="0" smtClean="0"/>
              <a:t>Who reads the Annual Report?</a:t>
            </a:r>
          </a:p>
        </p:txBody>
      </p:sp>
      <p:sp>
        <p:nvSpPr>
          <p:cNvPr id="74755" name="Rectangle 3"/>
          <p:cNvSpPr>
            <a:spLocks noGrp="1" noChangeArrowheads="1"/>
          </p:cNvSpPr>
          <p:nvPr>
            <p:ph type="body" idx="1"/>
          </p:nvPr>
        </p:nvSpPr>
        <p:spPr>
          <a:xfrm>
            <a:off x="457200" y="1371600"/>
            <a:ext cx="8229600" cy="4530725"/>
          </a:xfrm>
        </p:spPr>
        <p:txBody>
          <a:bodyPr/>
          <a:lstStyle/>
          <a:p>
            <a:pPr eaLnBrk="1" hangingPunct="1">
              <a:lnSpc>
                <a:spcPct val="80000"/>
              </a:lnSpc>
              <a:defRPr/>
            </a:pPr>
            <a:r>
              <a:rPr lang="en-US" sz="2200" dirty="0" smtClean="0"/>
              <a:t>The Secretary of Commerce sends the report to the Office of Management and Budget for further distribution to Congress and others that OMB determines may have an interest in it.  NIST also posts the report on </a:t>
            </a:r>
            <a:r>
              <a:rPr lang="en-US" sz="2200" u="sng" dirty="0" smtClean="0">
                <a:solidFill>
                  <a:schemeClr val="folHlink"/>
                </a:solidFill>
              </a:rPr>
              <a:t>Standards.gov</a:t>
            </a:r>
            <a:r>
              <a:rPr lang="en-US" sz="2200" dirty="0" smtClean="0"/>
              <a:t> for public review and use.</a:t>
            </a:r>
          </a:p>
          <a:p>
            <a:pPr eaLnBrk="1" hangingPunct="1">
              <a:lnSpc>
                <a:spcPct val="80000"/>
              </a:lnSpc>
              <a:defRPr/>
            </a:pPr>
            <a:endParaRPr lang="en-US" sz="2200" dirty="0" smtClean="0"/>
          </a:p>
          <a:p>
            <a:pPr eaLnBrk="1" hangingPunct="1">
              <a:lnSpc>
                <a:spcPct val="80000"/>
              </a:lnSpc>
              <a:defRPr/>
            </a:pPr>
            <a:r>
              <a:rPr lang="en-US" sz="2200" dirty="0" smtClean="0"/>
              <a:t>Primary readers in Congress are staff of members of Congress serving on Committees related to the work of Federal agencies and their use of voluntary consensus standards in compliance with the NTTAA.  However, each member of Congress receives a copy of the report.</a:t>
            </a:r>
          </a:p>
          <a:p>
            <a:pPr eaLnBrk="1" hangingPunct="1">
              <a:lnSpc>
                <a:spcPct val="80000"/>
              </a:lnSpc>
              <a:defRPr/>
            </a:pPr>
            <a:endParaRPr lang="en-US" sz="2200" dirty="0" smtClean="0"/>
          </a:p>
          <a:p>
            <a:pPr eaLnBrk="1" hangingPunct="1">
              <a:lnSpc>
                <a:spcPct val="80000"/>
              </a:lnSpc>
              <a:defRPr/>
            </a:pPr>
            <a:r>
              <a:rPr lang="en-US" sz="2200" dirty="0" smtClean="0"/>
              <a:t>In the public sector, standards developing organizations and other groups interested in the Federal government’s use of standards often read the report.</a:t>
            </a:r>
          </a:p>
        </p:txBody>
      </p:sp>
      <p:pic>
        <p:nvPicPr>
          <p:cNvPr id="45060" name="Picture 4" descr="MCBD07569_0000[1]"/>
          <p:cNvPicPr>
            <a:picLocks noChangeAspect="1" noChangeArrowheads="1"/>
          </p:cNvPicPr>
          <p:nvPr/>
        </p:nvPicPr>
        <p:blipFill>
          <a:blip r:embed="rId3" cstate="print"/>
          <a:srcRect/>
          <a:stretch>
            <a:fillRect/>
          </a:stretch>
        </p:blipFill>
        <p:spPr bwMode="auto">
          <a:xfrm>
            <a:off x="3600450" y="5307012"/>
            <a:ext cx="1809750" cy="1398588"/>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fade">
                                      <p:cBhvr>
                                        <p:cTn id="7" dur="1000"/>
                                        <p:tgtEl>
                                          <p:spTgt spid="74755">
                                            <p:txEl>
                                              <p:pRg st="0" end="0"/>
                                            </p:txEl>
                                          </p:spTgt>
                                        </p:tgtEl>
                                      </p:cBhvr>
                                    </p:animEffect>
                                    <p:anim calcmode="lin" valueType="num">
                                      <p:cBhvr>
                                        <p:cTn id="8" dur="10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47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4755">
                                            <p:txEl>
                                              <p:pRg st="2" end="2"/>
                                            </p:txEl>
                                          </p:spTgt>
                                        </p:tgtEl>
                                        <p:attrNameLst>
                                          <p:attrName>style.visibility</p:attrName>
                                        </p:attrNameLst>
                                      </p:cBhvr>
                                      <p:to>
                                        <p:strVal val="visible"/>
                                      </p:to>
                                    </p:set>
                                    <p:animEffect transition="in" filter="fade">
                                      <p:cBhvr>
                                        <p:cTn id="14" dur="1000"/>
                                        <p:tgtEl>
                                          <p:spTgt spid="74755">
                                            <p:txEl>
                                              <p:pRg st="2" end="2"/>
                                            </p:txEl>
                                          </p:spTgt>
                                        </p:tgtEl>
                                      </p:cBhvr>
                                    </p:animEffect>
                                    <p:anim calcmode="lin" valueType="num">
                                      <p:cBhvr>
                                        <p:cTn id="15" dur="10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47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4755">
                                            <p:txEl>
                                              <p:pRg st="4" end="4"/>
                                            </p:txEl>
                                          </p:spTgt>
                                        </p:tgtEl>
                                        <p:attrNameLst>
                                          <p:attrName>style.visibility</p:attrName>
                                        </p:attrNameLst>
                                      </p:cBhvr>
                                      <p:to>
                                        <p:strVal val="visible"/>
                                      </p:to>
                                    </p:set>
                                    <p:animEffect transition="in" filter="fade">
                                      <p:cBhvr>
                                        <p:cTn id="21" dur="1000"/>
                                        <p:tgtEl>
                                          <p:spTgt spid="74755">
                                            <p:txEl>
                                              <p:pRg st="4" end="4"/>
                                            </p:txEl>
                                          </p:spTgt>
                                        </p:tgtEl>
                                      </p:cBhvr>
                                    </p:animEffect>
                                    <p:anim calcmode="lin" valueType="num">
                                      <p:cBhvr>
                                        <p:cTn id="22" dur="1000" fill="hold"/>
                                        <p:tgtEl>
                                          <p:spTgt spid="7475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7475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mtClean="0"/>
              <a:t>How does my agency report?</a:t>
            </a:r>
          </a:p>
        </p:txBody>
      </p:sp>
      <p:sp>
        <p:nvSpPr>
          <p:cNvPr id="12291" name="Rectangle 3"/>
          <p:cNvSpPr>
            <a:spLocks noGrp="1" noChangeArrowheads="1"/>
          </p:cNvSpPr>
          <p:nvPr>
            <p:ph type="body" sz="half" idx="1"/>
          </p:nvPr>
        </p:nvSpPr>
        <p:spPr>
          <a:xfrm>
            <a:off x="914400" y="2438400"/>
            <a:ext cx="7467600" cy="3200401"/>
          </a:xfrm>
        </p:spPr>
        <p:txBody>
          <a:bodyPr/>
          <a:lstStyle/>
          <a:p>
            <a:pPr marL="0" indent="0" eaLnBrk="1" hangingPunct="1">
              <a:lnSpc>
                <a:spcPct val="80000"/>
              </a:lnSpc>
              <a:buFont typeface="Wingdings" pitchFamily="2" charset="2"/>
              <a:buNone/>
              <a:defRPr/>
            </a:pPr>
            <a:r>
              <a:rPr lang="en-US" sz="2500" dirty="0" smtClean="0"/>
              <a:t>Reporting is accomplished via </a:t>
            </a:r>
            <a:r>
              <a:rPr lang="en-US" sz="2500" dirty="0" smtClean="0">
                <a:solidFill>
                  <a:srgbClr val="FFFF00"/>
                </a:solidFill>
              </a:rPr>
              <a:t>NIST’s electronic reporting system:</a:t>
            </a:r>
            <a:r>
              <a:rPr lang="en-US" sz="2500" dirty="0" smtClean="0"/>
              <a:t> </a:t>
            </a:r>
          </a:p>
          <a:p>
            <a:pPr marL="0" indent="0" eaLnBrk="1" hangingPunct="1">
              <a:lnSpc>
                <a:spcPct val="80000"/>
              </a:lnSpc>
              <a:buFont typeface="Wingdings" pitchFamily="2" charset="2"/>
              <a:buNone/>
              <a:defRPr/>
            </a:pPr>
            <a:endParaRPr lang="en-US" sz="2500" dirty="0" smtClean="0"/>
          </a:p>
          <a:p>
            <a:pPr marL="400050" lvl="1" indent="0" eaLnBrk="1" hangingPunct="1">
              <a:lnSpc>
                <a:spcPct val="80000"/>
              </a:lnSpc>
              <a:spcAft>
                <a:spcPts val="600"/>
              </a:spcAft>
              <a:defRPr/>
            </a:pPr>
            <a:r>
              <a:rPr lang="en-US" sz="2500" dirty="0" smtClean="0"/>
              <a:t> Accessible at </a:t>
            </a:r>
            <a:r>
              <a:rPr lang="en-US" sz="2500" u="sng" dirty="0" smtClean="0">
                <a:solidFill>
                  <a:srgbClr val="00FFFF"/>
                </a:solidFill>
              </a:rPr>
              <a:t>www.standards.gov </a:t>
            </a:r>
          </a:p>
          <a:p>
            <a:pPr marL="400050" lvl="1" indent="0" eaLnBrk="1" hangingPunct="1">
              <a:lnSpc>
                <a:spcPct val="80000"/>
              </a:lnSpc>
              <a:spcAft>
                <a:spcPts val="600"/>
              </a:spcAft>
              <a:defRPr/>
            </a:pPr>
            <a:r>
              <a:rPr lang="en-US" sz="2500" dirty="0" smtClean="0"/>
              <a:t> Facilitates input of agency information online </a:t>
            </a:r>
          </a:p>
          <a:p>
            <a:pPr marL="400050" lvl="1" indent="0" eaLnBrk="1" hangingPunct="1">
              <a:lnSpc>
                <a:spcPct val="80000"/>
              </a:lnSpc>
              <a:spcAft>
                <a:spcPts val="600"/>
              </a:spcAft>
              <a:defRPr/>
            </a:pPr>
            <a:r>
              <a:rPr lang="en-US" sz="2500" dirty="0" smtClean="0"/>
              <a:t> Data and information is captured in a database for 	reporting and analysis </a:t>
            </a:r>
          </a:p>
          <a:p>
            <a:pPr marL="400050" lvl="1" indent="0" eaLnBrk="1" hangingPunct="1">
              <a:lnSpc>
                <a:spcPct val="80000"/>
              </a:lnSpc>
              <a:spcAft>
                <a:spcPts val="600"/>
              </a:spcAft>
              <a:defRPr/>
            </a:pPr>
            <a:r>
              <a:rPr lang="en-US" sz="2500" dirty="0" smtClean="0"/>
              <a:t> Access is password protected </a:t>
            </a:r>
          </a:p>
          <a:p>
            <a:pPr marL="0" indent="0" eaLnBrk="1" hangingPunct="1">
              <a:lnSpc>
                <a:spcPct val="80000"/>
              </a:lnSpc>
              <a:buFont typeface="Wingdings" pitchFamily="2" charset="2"/>
              <a:buNone/>
              <a:defRPr/>
            </a:pPr>
            <a:endParaRPr lang="en-US" sz="2400" dirty="0" smtClean="0"/>
          </a:p>
        </p:txBody>
      </p:sp>
      <p:pic>
        <p:nvPicPr>
          <p:cNvPr id="46084" name="Picture 4" descr="j0195384"/>
          <p:cNvPicPr>
            <a:picLocks noGrp="1" noChangeAspect="1" noChangeArrowheads="1"/>
          </p:cNvPicPr>
          <p:nvPr>
            <p:ph sz="half" idx="2"/>
          </p:nvPr>
        </p:nvPicPr>
        <p:blipFill>
          <a:blip r:embed="rId3" cstate="print"/>
          <a:srcRect/>
          <a:stretch>
            <a:fillRect/>
          </a:stretch>
        </p:blipFill>
        <p:spPr>
          <a:xfrm>
            <a:off x="6434137" y="5024438"/>
            <a:ext cx="1795463" cy="1833562"/>
          </a:xfrm>
          <a:noFill/>
        </p:spPr>
      </p:pic>
      <p:pic>
        <p:nvPicPr>
          <p:cNvPr id="46085" name="Picture 6" descr="masthead"/>
          <p:cNvPicPr>
            <a:picLocks noChangeAspect="1" noChangeArrowheads="1"/>
          </p:cNvPicPr>
          <p:nvPr/>
        </p:nvPicPr>
        <p:blipFill>
          <a:blip r:embed="rId4" cstate="print"/>
          <a:srcRect/>
          <a:stretch>
            <a:fillRect/>
          </a:stretch>
        </p:blipFill>
        <p:spPr bwMode="auto">
          <a:xfrm>
            <a:off x="1981200" y="1371601"/>
            <a:ext cx="5372785" cy="762000"/>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Resources</a:t>
            </a:r>
            <a:endParaRPr lang="en-US" dirty="0"/>
          </a:p>
        </p:txBody>
      </p:sp>
      <p:sp>
        <p:nvSpPr>
          <p:cNvPr id="3" name="Content Placeholder 2"/>
          <p:cNvSpPr>
            <a:spLocks noGrp="1"/>
          </p:cNvSpPr>
          <p:nvPr>
            <p:ph idx="1"/>
          </p:nvPr>
        </p:nvSpPr>
        <p:spPr/>
        <p:txBody>
          <a:bodyPr/>
          <a:lstStyle/>
          <a:p>
            <a:r>
              <a:rPr lang="en-US" dirty="0" smtClean="0"/>
              <a:t>Standards.gov - </a:t>
            </a:r>
          </a:p>
          <a:p>
            <a:pPr lvl="1"/>
            <a:r>
              <a:rPr lang="en-US" dirty="0" smtClean="0"/>
              <a:t>Standards Executive contacts by Agency</a:t>
            </a:r>
          </a:p>
          <a:p>
            <a:pPr lvl="1"/>
            <a:r>
              <a:rPr lang="en-US" dirty="0" smtClean="0"/>
              <a:t>Training Resources</a:t>
            </a:r>
          </a:p>
          <a:p>
            <a:pPr lvl="1"/>
            <a:r>
              <a:rPr lang="en-US" dirty="0" smtClean="0"/>
              <a:t>ICSP meeting notes</a:t>
            </a:r>
          </a:p>
          <a:p>
            <a:pPr lvl="1"/>
            <a:r>
              <a:rPr lang="en-US" dirty="0" smtClean="0"/>
              <a:t>Standards Incorporated by Reference Database</a:t>
            </a:r>
          </a:p>
          <a:p>
            <a:pPr lvl="1"/>
            <a:r>
              <a:rPr lang="en-US" dirty="0" smtClean="0"/>
              <a:t>Standards Related Laws, Policies  and Guidance</a:t>
            </a:r>
          </a:p>
          <a:p>
            <a:pPr lvl="1"/>
            <a:r>
              <a:rPr lang="en-US" dirty="0" smtClean="0"/>
              <a:t>Annual Reports</a:t>
            </a:r>
          </a:p>
          <a:p>
            <a:pPr lvl="1"/>
            <a:r>
              <a:rPr lang="en-US" dirty="0" smtClean="0"/>
              <a:t>NTTAA Library including resources for federal standards executives</a:t>
            </a:r>
          </a:p>
          <a:p>
            <a:pPr lvl="1"/>
            <a:endParaRPr lang="en-US" dirty="0" smtClean="0"/>
          </a:p>
          <a:p>
            <a:pPr lvl="1">
              <a:buNone/>
            </a:pPr>
            <a:endParaRPr lang="en-US" dirty="0" smtClean="0"/>
          </a:p>
          <a:p>
            <a:pPr lvl="1"/>
            <a:endParaRPr lang="en-US" dirty="0" smtClean="0"/>
          </a:p>
          <a:p>
            <a:pPr lvl="1"/>
            <a:endParaRPr lang="en-US" dirty="0" smtClean="0"/>
          </a:p>
          <a:p>
            <a:pPr lvl="1">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753600" cy="731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The NTTAA</a:t>
            </a:r>
            <a:endParaRPr lang="en-US" dirty="0"/>
          </a:p>
        </p:txBody>
      </p:sp>
      <p:sp>
        <p:nvSpPr>
          <p:cNvPr id="3" name="Content Placeholder 2"/>
          <p:cNvSpPr>
            <a:spLocks noGrp="1"/>
          </p:cNvSpPr>
          <p:nvPr>
            <p:ph idx="1"/>
          </p:nvPr>
        </p:nvSpPr>
        <p:spPr>
          <a:xfrm>
            <a:off x="457200" y="1981200"/>
            <a:ext cx="8153400" cy="3733800"/>
          </a:xfrm>
        </p:spPr>
        <p:txBody>
          <a:bodyPr/>
          <a:lstStyle/>
          <a:p>
            <a:pPr>
              <a:defRPr/>
            </a:pPr>
            <a:r>
              <a:rPr lang="en-US" sz="2800" dirty="0" smtClean="0"/>
              <a:t>An abbreviation for the National Technology Transfer and Advancement Act of 1995</a:t>
            </a:r>
          </a:p>
          <a:p>
            <a:pPr>
              <a:buNone/>
              <a:defRPr/>
            </a:pPr>
            <a:endParaRPr lang="en-US" sz="2800" dirty="0" smtClean="0"/>
          </a:p>
          <a:p>
            <a:pPr>
              <a:defRPr/>
            </a:pPr>
            <a:r>
              <a:rPr lang="en-US" sz="2800" dirty="0" smtClean="0"/>
              <a:t>Was signed into law March 7, 1996</a:t>
            </a:r>
          </a:p>
          <a:p>
            <a:pPr>
              <a:defRPr/>
            </a:pPr>
            <a:endParaRPr lang="en-US" sz="2800" dirty="0" smtClean="0"/>
          </a:p>
          <a:p>
            <a:pPr>
              <a:defRPr/>
            </a:pPr>
            <a:r>
              <a:rPr lang="en-US" sz="2800" dirty="0" smtClean="0"/>
              <a:t>Grew out </a:t>
            </a:r>
            <a:r>
              <a:rPr lang="en-US" sz="2800" dirty="0" err="1" smtClean="0"/>
              <a:t>DoD’s</a:t>
            </a:r>
            <a:r>
              <a:rPr lang="en-US" sz="2800" dirty="0" smtClean="0"/>
              <a:t> experience of relying more on voluntary consensus standards and less on Military Specifications (MIL SPECs)</a:t>
            </a:r>
          </a:p>
          <a:p>
            <a:pPr>
              <a:defRPr/>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NTTAA Modified the Following Existing Laws:</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hlinkClick r:id="rId2"/>
              </a:rPr>
              <a:t>Stevenson-</a:t>
            </a:r>
            <a:r>
              <a:rPr lang="en-US" dirty="0" err="1" smtClean="0">
                <a:hlinkClick r:id="rId2"/>
              </a:rPr>
              <a:t>Wydler</a:t>
            </a:r>
            <a:r>
              <a:rPr lang="en-US" dirty="0" smtClean="0">
                <a:hlinkClick r:id="rId2"/>
              </a:rPr>
              <a:t> Technology Innovation Act of 1980 (15 U.S.C. 3710) </a:t>
            </a:r>
            <a:endParaRPr lang="en-US" dirty="0" smtClean="0"/>
          </a:p>
          <a:p>
            <a:r>
              <a:rPr lang="en-US" dirty="0" err="1" smtClean="0">
                <a:hlinkClick r:id="rId3"/>
              </a:rPr>
              <a:t>Bayh</a:t>
            </a:r>
            <a:r>
              <a:rPr lang="en-US" dirty="0" smtClean="0">
                <a:hlinkClick r:id="rId3"/>
              </a:rPr>
              <a:t>-Dole Act </a:t>
            </a:r>
            <a:endParaRPr lang="en-US" dirty="0" smtClean="0"/>
          </a:p>
          <a:p>
            <a:r>
              <a:rPr lang="en-US" dirty="0" smtClean="0">
                <a:hlinkClick r:id="rId4"/>
              </a:rPr>
              <a:t>National Institute of Standards and Technology Act (15 U.S.C. 271 et seq.) </a:t>
            </a:r>
            <a:endParaRPr lang="en-US" dirty="0" smtClean="0"/>
          </a:p>
          <a:p>
            <a:r>
              <a:rPr lang="en-US" dirty="0" smtClean="0">
                <a:hlinkClick r:id="rId5"/>
              </a:rPr>
              <a:t>Fastener Quality Act (15 U.S.C. 5401)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NTTAA (continued)</a:t>
            </a:r>
            <a:endParaRPr lang="en-US" dirty="0"/>
          </a:p>
        </p:txBody>
      </p:sp>
      <p:sp>
        <p:nvSpPr>
          <p:cNvPr id="3" name="Content Placeholder 2"/>
          <p:cNvSpPr>
            <a:spLocks noGrp="1"/>
          </p:cNvSpPr>
          <p:nvPr>
            <p:ph idx="1"/>
          </p:nvPr>
        </p:nvSpPr>
        <p:spPr>
          <a:xfrm>
            <a:off x="533400" y="2209800"/>
            <a:ext cx="8305800" cy="2057400"/>
          </a:xfrm>
        </p:spPr>
        <p:txBody>
          <a:bodyPr/>
          <a:lstStyle/>
          <a:p>
            <a:r>
              <a:rPr lang="en-US" dirty="0" smtClean="0"/>
              <a:t>The NTTAA brought civilian agencies into the practice of using private sector standards in place of government unique standards.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81000" y="1295400"/>
            <a:ext cx="8001000" cy="990600"/>
          </a:xfrm>
        </p:spPr>
        <p:txBody>
          <a:bodyPr/>
          <a:lstStyle/>
          <a:p>
            <a:pPr eaLnBrk="1" hangingPunct="1">
              <a:defRPr/>
            </a:pPr>
            <a:r>
              <a:rPr lang="en-US" dirty="0" smtClean="0">
                <a:hlinkClick r:id="rId3"/>
              </a:rPr>
              <a:t>OMB Circular A-119 </a:t>
            </a:r>
            <a:r>
              <a:rPr lang="en-US" dirty="0" smtClean="0"/>
              <a:t/>
            </a:r>
            <a:br>
              <a:rPr lang="en-US" dirty="0" smtClean="0"/>
            </a:br>
            <a:endParaRPr lang="en-US" sz="2400" dirty="0" smtClean="0"/>
          </a:p>
        </p:txBody>
      </p:sp>
      <p:sp>
        <p:nvSpPr>
          <p:cNvPr id="60419" name="Rectangle 3"/>
          <p:cNvSpPr>
            <a:spLocks noGrp="1" noChangeArrowheads="1"/>
          </p:cNvSpPr>
          <p:nvPr>
            <p:ph type="body" idx="1"/>
          </p:nvPr>
        </p:nvSpPr>
        <p:spPr>
          <a:xfrm>
            <a:off x="457200" y="2286000"/>
            <a:ext cx="8229600" cy="4149725"/>
          </a:xfrm>
        </p:spPr>
        <p:txBody>
          <a:bodyPr/>
          <a:lstStyle/>
          <a:p>
            <a:pPr marL="0" indent="0" eaLnBrk="1" hangingPunct="1">
              <a:lnSpc>
                <a:spcPct val="90000"/>
              </a:lnSpc>
              <a:buFont typeface="Wingdings" pitchFamily="2" charset="2"/>
              <a:buNone/>
              <a:defRPr/>
            </a:pPr>
            <a:r>
              <a:rPr lang="en-US" i="1" dirty="0" smtClean="0">
                <a:solidFill>
                  <a:srgbClr val="FFFF00"/>
                </a:solidFill>
              </a:rPr>
              <a:t>Federal Participation in the Development and Use of Voluntary Consensus Standards and in Conformity Assessment Activities</a:t>
            </a:r>
          </a:p>
          <a:p>
            <a:pPr marL="0" indent="0" eaLnBrk="1" hangingPunct="1">
              <a:lnSpc>
                <a:spcPct val="90000"/>
              </a:lnSpc>
              <a:buFont typeface="Wingdings" pitchFamily="2" charset="2"/>
              <a:buNone/>
              <a:defRPr/>
            </a:pPr>
            <a:endParaRPr lang="en-US" i="1" dirty="0" smtClean="0">
              <a:solidFill>
                <a:srgbClr val="FFFF00"/>
              </a:solidFill>
            </a:endParaRPr>
          </a:p>
          <a:p>
            <a:pPr marL="808038" lvl="1" eaLnBrk="1" hangingPunct="1">
              <a:lnSpc>
                <a:spcPct val="90000"/>
              </a:lnSpc>
              <a:defRPr/>
            </a:pPr>
            <a:r>
              <a:rPr lang="en-US" dirty="0" smtClean="0"/>
              <a:t>Guides  Federal agencies on the implementation of the NTTAA</a:t>
            </a:r>
          </a:p>
          <a:p>
            <a:pPr marL="808038" lvl="1" eaLnBrk="1" hangingPunct="1">
              <a:lnSpc>
                <a:spcPct val="90000"/>
              </a:lnSpc>
              <a:spcBef>
                <a:spcPts val="0"/>
              </a:spcBef>
              <a:spcAft>
                <a:spcPts val="0"/>
              </a:spcAft>
              <a:buNone/>
              <a:defRPr/>
            </a:pPr>
            <a:endParaRPr lang="en-US" dirty="0" smtClean="0"/>
          </a:p>
          <a:p>
            <a:pPr marL="808038" lvl="1" eaLnBrk="1" hangingPunct="1">
              <a:lnSpc>
                <a:spcPct val="90000"/>
              </a:lnSpc>
              <a:defRPr/>
            </a:pPr>
            <a:r>
              <a:rPr lang="en-US" dirty="0" smtClean="0"/>
              <a:t>Establishes policies on Federal use and development of voluntary consensus standards and on conformity assessment activities</a:t>
            </a:r>
          </a:p>
        </p:txBody>
      </p:sp>
      <p:pic>
        <p:nvPicPr>
          <p:cNvPr id="9220" name="Picture 4" descr="title-bar"/>
          <p:cNvPicPr>
            <a:picLocks noChangeAspect="1" noChangeArrowheads="1"/>
          </p:cNvPicPr>
          <p:nvPr/>
        </p:nvPicPr>
        <p:blipFill>
          <a:blip r:embed="rId4" cstate="print"/>
          <a:srcRect/>
          <a:stretch>
            <a:fillRect/>
          </a:stretch>
        </p:blipFill>
        <p:spPr bwMode="auto">
          <a:xfrm>
            <a:off x="1219200" y="152400"/>
            <a:ext cx="6686550" cy="914400"/>
          </a:xfrm>
          <a:prstGeom prst="rect">
            <a:avLst/>
          </a:prstGeom>
          <a:noFill/>
          <a:ln w="9525">
            <a:noFill/>
            <a:miter lim="800000"/>
            <a:headEnd/>
            <a:tailEnd/>
          </a:ln>
        </p:spPr>
      </p:pic>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OMB Circular A-119 (continued)</a:t>
            </a:r>
            <a:br>
              <a:rPr lang="en-US" dirty="0" smtClean="0"/>
            </a:br>
            <a:endParaRPr lang="en-US" dirty="0"/>
          </a:p>
        </p:txBody>
      </p:sp>
      <p:sp>
        <p:nvSpPr>
          <p:cNvPr id="3" name="Content Placeholder 2"/>
          <p:cNvSpPr>
            <a:spLocks noGrp="1"/>
          </p:cNvSpPr>
          <p:nvPr>
            <p:ph idx="1"/>
          </p:nvPr>
        </p:nvSpPr>
        <p:spPr>
          <a:xfrm>
            <a:off x="533400" y="2133600"/>
            <a:ext cx="8229600" cy="2514600"/>
          </a:xfrm>
        </p:spPr>
        <p:txBody>
          <a:bodyPr/>
          <a:lstStyle/>
          <a:p>
            <a:pPr marL="342900" lvl="1" indent="-342900">
              <a:buClr>
                <a:schemeClr val="hlink"/>
              </a:buClr>
              <a:buSzPct val="60000"/>
              <a:buFont typeface="Wingdings" pitchFamily="2" charset="2"/>
              <a:buChar char="n"/>
            </a:pPr>
            <a:r>
              <a:rPr lang="en-US" dirty="0" smtClean="0"/>
              <a:t>Originally issued in 1982</a:t>
            </a:r>
          </a:p>
          <a:p>
            <a:pPr marL="342900" lvl="1" indent="-342900">
              <a:buClr>
                <a:schemeClr val="hlink"/>
              </a:buClr>
              <a:buSzPct val="60000"/>
              <a:buNone/>
            </a:pPr>
            <a:endParaRPr lang="en-US" dirty="0" smtClean="0"/>
          </a:p>
          <a:p>
            <a:pPr marL="342900" lvl="1" indent="-342900">
              <a:buClr>
                <a:schemeClr val="hlink"/>
              </a:buClr>
              <a:buSzPct val="60000"/>
              <a:buFont typeface="Wingdings" pitchFamily="2" charset="2"/>
              <a:buChar char="n"/>
            </a:pPr>
            <a:r>
              <a:rPr lang="en-US" dirty="0" smtClean="0"/>
              <a:t>Revised in 1998 to be consistent with and reinforce the National Technology Transfer and Advancement Act (NTTAA)</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Baskerville Old Face"/>
        <a:ea typeface=""/>
        <a:cs typeface=""/>
      </a:majorFont>
      <a:minorFont>
        <a:latin typeface="Baskerville Old 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Baskerville Old Face"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Baskerville Old Face" pitchFamily="18"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0.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1.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2.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3.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4.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5.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6.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7.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8.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19.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2.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3.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4.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5.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6.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7.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8.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ppt/theme/themeOverride9.xml><?xml version="1.0" encoding="utf-8"?>
<a:themeOverride xmlns:a="http://schemas.openxmlformats.org/drawingml/2006/main">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themeOverride>
</file>

<file path=docProps/app.xml><?xml version="1.0" encoding="utf-8"?>
<Properties xmlns="http://schemas.openxmlformats.org/officeDocument/2006/extended-properties" xmlns:vt="http://schemas.openxmlformats.org/officeDocument/2006/docPropsVTypes">
  <Template>NIST GSIG Theme</Template>
  <TotalTime>4863</TotalTime>
  <Words>1992</Words>
  <Application>Microsoft Office PowerPoint</Application>
  <PresentationFormat>On-screen Show (4:3)</PresentationFormat>
  <Paragraphs>324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Globe</vt:lpstr>
      <vt:lpstr>NTTAA–OMB A119 Training</vt:lpstr>
      <vt:lpstr>Outline</vt:lpstr>
      <vt:lpstr>The NTTAA and OMB Circular A-119</vt:lpstr>
      <vt:lpstr>National Technology Transfer and Advancement Act (NTTAA)</vt:lpstr>
      <vt:lpstr>The NTTAA</vt:lpstr>
      <vt:lpstr>NTTAA Modified the Following Existing Laws:</vt:lpstr>
      <vt:lpstr>NTTAA (continued)</vt:lpstr>
      <vt:lpstr>OMB Circular A-119  </vt:lpstr>
      <vt:lpstr>OMB Circular A-119 (continued) </vt:lpstr>
      <vt:lpstr>OMB Circular A-119 (continued)</vt:lpstr>
      <vt:lpstr>OMB Circular A-119 (continued)</vt:lpstr>
      <vt:lpstr>General Agency Requirements</vt:lpstr>
      <vt:lpstr>Participation in Standards Bodies</vt:lpstr>
      <vt:lpstr>Federal Standards Statistics</vt:lpstr>
      <vt:lpstr>NIST’s Roles Under the OMB Circular Include:</vt:lpstr>
      <vt:lpstr>Agency Support of VCS Activities</vt:lpstr>
      <vt:lpstr>Limitations on Agency Participation</vt:lpstr>
      <vt:lpstr>Responsibilities of Agency Heads</vt:lpstr>
      <vt:lpstr>Standards Executive Responsibilities</vt:lpstr>
      <vt:lpstr>SE Responsibilities (continued)</vt:lpstr>
      <vt:lpstr>SE Responsibilities (continued)</vt:lpstr>
      <vt:lpstr>Interagency Committee on Standards Policy (ICSP)</vt:lpstr>
      <vt:lpstr>ICSP Responsibilities</vt:lpstr>
      <vt:lpstr>Definitions</vt:lpstr>
      <vt:lpstr>“Standard”</vt:lpstr>
      <vt:lpstr>Voluntary Consensus Standard</vt:lpstr>
      <vt:lpstr>“Voluntary consensus standards bodies” </vt:lpstr>
      <vt:lpstr>“Government-unique standards”</vt:lpstr>
      <vt:lpstr>“Non-consensus standard”</vt:lpstr>
      <vt:lpstr>Non-government Standard (NGS)  Private Sector Standard </vt:lpstr>
      <vt:lpstr>How do VCS and NGS Compare?</vt:lpstr>
      <vt:lpstr>Federal Agency “Use” of Standards</vt:lpstr>
      <vt:lpstr> “in lieu of” Use of Standards</vt:lpstr>
      <vt:lpstr>Examples of Reportable Standards Uses</vt:lpstr>
      <vt:lpstr>Standards Activities</vt:lpstr>
      <vt:lpstr>Why does my agency report?</vt:lpstr>
      <vt:lpstr>Who must report?</vt:lpstr>
      <vt:lpstr>Federal agencies that report</vt:lpstr>
      <vt:lpstr>When must my agency report?</vt:lpstr>
      <vt:lpstr>Who reads the Annual Report?</vt:lpstr>
      <vt:lpstr>How does my agency report?</vt:lpstr>
      <vt:lpstr>Standards Resources</vt:lpstr>
      <vt:lpstr>Slide 43</vt:lpstr>
    </vt:vector>
  </TitlesOfParts>
  <Company>NIST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NTTAA Annual Report Training</dc:title>
  <dc:creator>Michael B. Moore</dc:creator>
  <cp:lastModifiedBy>Nathalie</cp:lastModifiedBy>
  <cp:revision>185</cp:revision>
  <dcterms:created xsi:type="dcterms:W3CDTF">2005-06-13T13:38:24Z</dcterms:created>
  <dcterms:modified xsi:type="dcterms:W3CDTF">2010-11-08T19:51:58Z</dcterms:modified>
</cp:coreProperties>
</file>