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6" r:id="rId2"/>
  </p:sldMasterIdLst>
  <p:notesMasterIdLst>
    <p:notesMasterId r:id="rId29"/>
  </p:notesMasterIdLst>
  <p:sldIdLst>
    <p:sldId id="256" r:id="rId3"/>
    <p:sldId id="315" r:id="rId4"/>
    <p:sldId id="314" r:id="rId5"/>
    <p:sldId id="335" r:id="rId6"/>
    <p:sldId id="316" r:id="rId7"/>
    <p:sldId id="306" r:id="rId8"/>
    <p:sldId id="326" r:id="rId9"/>
    <p:sldId id="327" r:id="rId10"/>
    <p:sldId id="328" r:id="rId11"/>
    <p:sldId id="317" r:id="rId12"/>
    <p:sldId id="318" r:id="rId13"/>
    <p:sldId id="319" r:id="rId14"/>
    <p:sldId id="320" r:id="rId15"/>
    <p:sldId id="321" r:id="rId16"/>
    <p:sldId id="322" r:id="rId17"/>
    <p:sldId id="323" r:id="rId18"/>
    <p:sldId id="324" r:id="rId19"/>
    <p:sldId id="325" r:id="rId20"/>
    <p:sldId id="333" r:id="rId21"/>
    <p:sldId id="334" r:id="rId22"/>
    <p:sldId id="329" r:id="rId23"/>
    <p:sldId id="291" r:id="rId24"/>
    <p:sldId id="296" r:id="rId25"/>
    <p:sldId id="336" r:id="rId26"/>
    <p:sldId id="332" r:id="rId27"/>
    <p:sldId id="31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26" autoAdjust="0"/>
    <p:restoredTop sz="95712" autoAdjust="0"/>
  </p:normalViewPr>
  <p:slideViewPr>
    <p:cSldViewPr snapToGrid="0">
      <p:cViewPr varScale="1">
        <p:scale>
          <a:sx n="94" d="100"/>
          <a:sy n="94" d="100"/>
        </p:scale>
        <p:origin x="38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232" d="100"/>
        <a:sy n="232" d="100"/>
      </p:scale>
      <p:origin x="0" y="111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F968FB-6A8E-490B-96F7-F94821EF7824}" type="datetimeFigureOut">
              <a:rPr lang="en-US" smtClean="0"/>
              <a:t>2/17/2016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75D4B5-821F-4F0E-B451-546E63EB0993}" type="slidenum">
              <a:rPr lang="en-US" smtClean="0"/>
              <a:t>‹#›</a:t>
            </a:fld>
            <a:endParaRPr lang="en-US"/>
          </a:p>
        </p:txBody>
      </p:sp>
    </p:spTree>
    <p:extLst>
      <p:ext uri="{BB962C8B-B14F-4D97-AF65-F5344CB8AC3E}">
        <p14:creationId xmlns:p14="http://schemas.microsoft.com/office/powerpoint/2010/main" val="40377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75D4B5-821F-4F0E-B451-546E63EB0993}" type="slidenum">
              <a:rPr lang="en-US" smtClean="0"/>
              <a:t>1</a:t>
            </a:fld>
            <a:endParaRPr lang="en-US"/>
          </a:p>
        </p:txBody>
      </p:sp>
    </p:spTree>
    <p:extLst>
      <p:ext uri="{BB962C8B-B14F-4D97-AF65-F5344CB8AC3E}">
        <p14:creationId xmlns:p14="http://schemas.microsoft.com/office/powerpoint/2010/main" val="1741381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5D4B5-821F-4F0E-B451-546E63EB0993}" type="slidenum">
              <a:rPr lang="en-US" smtClean="0"/>
              <a:t>23</a:t>
            </a:fld>
            <a:endParaRPr lang="en-US"/>
          </a:p>
        </p:txBody>
      </p:sp>
    </p:spTree>
    <p:extLst>
      <p:ext uri="{BB962C8B-B14F-4D97-AF65-F5344CB8AC3E}">
        <p14:creationId xmlns:p14="http://schemas.microsoft.com/office/powerpoint/2010/main" val="729851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75D4B5-821F-4F0E-B451-546E63EB0993}" type="slidenum">
              <a:rPr lang="en-US" smtClean="0"/>
              <a:t>25</a:t>
            </a:fld>
            <a:endParaRPr lang="en-US"/>
          </a:p>
        </p:txBody>
      </p:sp>
    </p:spTree>
    <p:extLst>
      <p:ext uri="{BB962C8B-B14F-4D97-AF65-F5344CB8AC3E}">
        <p14:creationId xmlns:p14="http://schemas.microsoft.com/office/powerpoint/2010/main" val="1741381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599721-290F-448F-9532-FD203A90F1DE}" type="datetime1">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47506271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BCAE26-AD36-43DB-8B5D-CF650303D2CF}" type="datetime1">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4C5D2-352A-48FE-9355-62285D06C76A}" type="slidenum">
              <a:rPr lang="en-US" smtClean="0"/>
              <a:t>‹#›</a:t>
            </a:fld>
            <a:endParaRPr lang="en-US"/>
          </a:p>
        </p:txBody>
      </p:sp>
    </p:spTree>
    <p:extLst>
      <p:ext uri="{BB962C8B-B14F-4D97-AF65-F5344CB8AC3E}">
        <p14:creationId xmlns:p14="http://schemas.microsoft.com/office/powerpoint/2010/main" val="201696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052AA9-333E-4A3A-A97B-3820F0C85A9A}" type="datetime1">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4C5D2-352A-48FE-9355-62285D06C76A}" type="slidenum">
              <a:rPr lang="en-US" smtClean="0"/>
              <a:t>‹#›</a:t>
            </a:fld>
            <a:endParaRPr lang="en-US"/>
          </a:p>
        </p:txBody>
      </p:sp>
    </p:spTree>
    <p:extLst>
      <p:ext uri="{BB962C8B-B14F-4D97-AF65-F5344CB8AC3E}">
        <p14:creationId xmlns:p14="http://schemas.microsoft.com/office/powerpoint/2010/main" val="13164626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4DECC3-CD4C-42DD-A221-9B81B0BCCA94}" type="datetime1">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1341F-E75A-4C43-8285-43AAA61E932C}" type="slidenum">
              <a:rPr lang="en-US" smtClean="0"/>
              <a:t>‹#›</a:t>
            </a:fld>
            <a:endParaRPr lang="en-US"/>
          </a:p>
        </p:txBody>
      </p:sp>
    </p:spTree>
    <p:extLst>
      <p:ext uri="{BB962C8B-B14F-4D97-AF65-F5344CB8AC3E}">
        <p14:creationId xmlns:p14="http://schemas.microsoft.com/office/powerpoint/2010/main" val="3235136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D8F482-2E15-4AE6-9F3D-4E25F34378D6}" type="datetime1">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1341F-E75A-4C43-8285-43AAA61E932C}" type="slidenum">
              <a:rPr lang="en-US" smtClean="0"/>
              <a:t>‹#›</a:t>
            </a:fld>
            <a:endParaRPr lang="en-US"/>
          </a:p>
        </p:txBody>
      </p:sp>
    </p:spTree>
    <p:extLst>
      <p:ext uri="{BB962C8B-B14F-4D97-AF65-F5344CB8AC3E}">
        <p14:creationId xmlns:p14="http://schemas.microsoft.com/office/powerpoint/2010/main" val="4042084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E7DB82-D4F6-40A5-8CEB-BD49488B8D86}" type="datetime1">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1341F-E75A-4C43-8285-43AAA61E932C}" type="slidenum">
              <a:rPr lang="en-US" smtClean="0"/>
              <a:t>‹#›</a:t>
            </a:fld>
            <a:endParaRPr lang="en-US"/>
          </a:p>
        </p:txBody>
      </p:sp>
    </p:spTree>
    <p:extLst>
      <p:ext uri="{BB962C8B-B14F-4D97-AF65-F5344CB8AC3E}">
        <p14:creationId xmlns:p14="http://schemas.microsoft.com/office/powerpoint/2010/main" val="1993692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7349C3-7D9F-47A0-B9FF-113A715E3C59}" type="datetime1">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1341F-E75A-4C43-8285-43AAA61E932C}" type="slidenum">
              <a:rPr lang="en-US" smtClean="0"/>
              <a:t>‹#›</a:t>
            </a:fld>
            <a:endParaRPr lang="en-US"/>
          </a:p>
        </p:txBody>
      </p:sp>
    </p:spTree>
    <p:extLst>
      <p:ext uri="{BB962C8B-B14F-4D97-AF65-F5344CB8AC3E}">
        <p14:creationId xmlns:p14="http://schemas.microsoft.com/office/powerpoint/2010/main" val="241541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ED0D31-4A14-4A3B-8E52-F8B4EC02A77A}" type="datetime1">
              <a:rPr lang="en-US" smtClean="0"/>
              <a:t>2/17/2016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51341F-E75A-4C43-8285-43AAA61E932C}" type="slidenum">
              <a:rPr lang="en-US" smtClean="0"/>
              <a:t>‹#›</a:t>
            </a:fld>
            <a:endParaRPr lang="en-US"/>
          </a:p>
        </p:txBody>
      </p:sp>
    </p:spTree>
    <p:extLst>
      <p:ext uri="{BB962C8B-B14F-4D97-AF65-F5344CB8AC3E}">
        <p14:creationId xmlns:p14="http://schemas.microsoft.com/office/powerpoint/2010/main" val="37390485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E07203-C6B4-4605-BA31-E3071C7CFCE5}" type="datetime1">
              <a:rPr lang="en-US" smtClean="0"/>
              <a:t>2/17/2016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51341F-E75A-4C43-8285-43AAA61E932C}" type="slidenum">
              <a:rPr lang="en-US" smtClean="0"/>
              <a:t>‹#›</a:t>
            </a:fld>
            <a:endParaRPr lang="en-US"/>
          </a:p>
        </p:txBody>
      </p:sp>
    </p:spTree>
    <p:extLst>
      <p:ext uri="{BB962C8B-B14F-4D97-AF65-F5344CB8AC3E}">
        <p14:creationId xmlns:p14="http://schemas.microsoft.com/office/powerpoint/2010/main" val="17657367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36F7DE-BBFB-43A4-A09D-C633531C4BE0}" type="datetime1">
              <a:rPr lang="en-US" smtClean="0"/>
              <a:t>2/17/2016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51341F-E75A-4C43-8285-43AAA61E932C}" type="slidenum">
              <a:rPr lang="en-US" smtClean="0"/>
              <a:t>‹#›</a:t>
            </a:fld>
            <a:endParaRPr lang="en-US"/>
          </a:p>
        </p:txBody>
      </p:sp>
    </p:spTree>
    <p:extLst>
      <p:ext uri="{BB962C8B-B14F-4D97-AF65-F5344CB8AC3E}">
        <p14:creationId xmlns:p14="http://schemas.microsoft.com/office/powerpoint/2010/main" val="27987205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E95553-F7F3-4F88-9E3C-813554E3D381}" type="datetime1">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1341F-E75A-4C43-8285-43AAA61E932C}" type="slidenum">
              <a:rPr lang="en-US" smtClean="0"/>
              <a:t>‹#›</a:t>
            </a:fld>
            <a:endParaRPr lang="en-US"/>
          </a:p>
        </p:txBody>
      </p:sp>
    </p:spTree>
    <p:extLst>
      <p:ext uri="{BB962C8B-B14F-4D97-AF65-F5344CB8AC3E}">
        <p14:creationId xmlns:p14="http://schemas.microsoft.com/office/powerpoint/2010/main" val="1840324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7627" y="499405"/>
            <a:ext cx="7886700" cy="1325563"/>
          </a:xfrm>
        </p:spPr>
        <p:txBody>
          <a:bodyPr/>
          <a:lstStyle>
            <a:lvl1pPr>
              <a:defRPr b="1">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47627" y="1986170"/>
            <a:ext cx="7886700" cy="353833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7DFF698-4F3E-48E9-B01D-6A779E6C2D28}" type="datetime1">
              <a:rPr lang="en-US" smtClean="0"/>
              <a:t>2/17/2016</a:t>
            </a:fld>
            <a:endParaRPr lang="en-US"/>
          </a:p>
        </p:txBody>
      </p:sp>
      <p:sp>
        <p:nvSpPr>
          <p:cNvPr id="6" name="Slide Number Placeholder 5"/>
          <p:cNvSpPr>
            <a:spLocks noGrp="1"/>
          </p:cNvSpPr>
          <p:nvPr>
            <p:ph type="sldNum" sz="quarter" idx="12"/>
          </p:nvPr>
        </p:nvSpPr>
        <p:spPr>
          <a:xfrm>
            <a:off x="3311083" y="6443655"/>
            <a:ext cx="2057400" cy="365125"/>
          </a:xfrm>
        </p:spPr>
        <p:txBody>
          <a:bodyPr/>
          <a:lstStyle>
            <a:lvl1pPr algn="ctr">
              <a:defRPr sz="1200"/>
            </a:lvl1pPr>
          </a:lstStyle>
          <a:p>
            <a:fld id="{8A6BD0B9-3465-4E0F-AE7F-2EBD7D9D0656}" type="slidenum">
              <a:rPr lang="en-US" smtClean="0"/>
              <a:pPr/>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95629" y="146008"/>
            <a:ext cx="1077396" cy="1152971"/>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17" y="5877897"/>
            <a:ext cx="2041083" cy="937232"/>
          </a:xfrm>
          <a:prstGeom prst="rect">
            <a:avLst/>
          </a:prstGeom>
        </p:spPr>
      </p:pic>
      <p:pic>
        <p:nvPicPr>
          <p:cNvPr id="9" name="Picture 8"/>
          <p:cNvPicPr>
            <a:picLocks noChangeAspect="1"/>
          </p:cNvPicPr>
          <p:nvPr userDrawn="1"/>
        </p:nvPicPr>
        <p:blipFill>
          <a:blip r:embed="rId4"/>
          <a:stretch>
            <a:fillRect/>
          </a:stretch>
        </p:blipFill>
        <p:spPr>
          <a:xfrm>
            <a:off x="7722023" y="6529379"/>
            <a:ext cx="1371600" cy="285750"/>
          </a:xfrm>
          <a:prstGeom prst="rect">
            <a:avLst/>
          </a:prstGeom>
        </p:spPr>
      </p:pic>
    </p:spTree>
    <p:extLst>
      <p:ext uri="{BB962C8B-B14F-4D97-AF65-F5344CB8AC3E}">
        <p14:creationId xmlns:p14="http://schemas.microsoft.com/office/powerpoint/2010/main" val="35458841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096C21-249C-4EA5-9CCD-FD0467696AED}" type="datetime1">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1341F-E75A-4C43-8285-43AAA61E932C}" type="slidenum">
              <a:rPr lang="en-US" smtClean="0"/>
              <a:t>‹#›</a:t>
            </a:fld>
            <a:endParaRPr lang="en-US"/>
          </a:p>
        </p:txBody>
      </p:sp>
    </p:spTree>
    <p:extLst>
      <p:ext uri="{BB962C8B-B14F-4D97-AF65-F5344CB8AC3E}">
        <p14:creationId xmlns:p14="http://schemas.microsoft.com/office/powerpoint/2010/main" val="5764525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304505-F5F8-4740-A5C3-A3B341FA3DC0}" type="datetime1">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1341F-E75A-4C43-8285-43AAA61E932C}" type="slidenum">
              <a:rPr lang="en-US" smtClean="0"/>
              <a:t>‹#›</a:t>
            </a:fld>
            <a:endParaRPr lang="en-US"/>
          </a:p>
        </p:txBody>
      </p:sp>
    </p:spTree>
    <p:extLst>
      <p:ext uri="{BB962C8B-B14F-4D97-AF65-F5344CB8AC3E}">
        <p14:creationId xmlns:p14="http://schemas.microsoft.com/office/powerpoint/2010/main" val="14499805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17CED4-4477-4EF2-8F58-94D728EFF4FD}" type="datetime1">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1341F-E75A-4C43-8285-43AAA61E932C}" type="slidenum">
              <a:rPr lang="en-US" smtClean="0"/>
              <a:t>‹#›</a:t>
            </a:fld>
            <a:endParaRPr lang="en-US"/>
          </a:p>
        </p:txBody>
      </p:sp>
    </p:spTree>
    <p:extLst>
      <p:ext uri="{BB962C8B-B14F-4D97-AF65-F5344CB8AC3E}">
        <p14:creationId xmlns:p14="http://schemas.microsoft.com/office/powerpoint/2010/main" val="2570192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713D90-AF70-4F9D-BCC0-6D7EA6D0D84F}" type="datetime1">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4C5D2-352A-48FE-9355-62285D06C76A}" type="slidenum">
              <a:rPr lang="en-US" smtClean="0"/>
              <a:t>‹#›</a:t>
            </a:fld>
            <a:endParaRPr lang="en-US"/>
          </a:p>
        </p:txBody>
      </p:sp>
    </p:spTree>
    <p:extLst>
      <p:ext uri="{BB962C8B-B14F-4D97-AF65-F5344CB8AC3E}">
        <p14:creationId xmlns:p14="http://schemas.microsoft.com/office/powerpoint/2010/main" val="169994772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2FD696-AF75-408D-8CB0-7CD6E7EDACE0}" type="datetime1">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4C5D2-352A-48FE-9355-62285D06C76A}" type="slidenum">
              <a:rPr lang="en-US" smtClean="0"/>
              <a:t>‹#›</a:t>
            </a:fld>
            <a:endParaRPr lang="en-US"/>
          </a:p>
        </p:txBody>
      </p:sp>
    </p:spTree>
    <p:extLst>
      <p:ext uri="{BB962C8B-B14F-4D97-AF65-F5344CB8AC3E}">
        <p14:creationId xmlns:p14="http://schemas.microsoft.com/office/powerpoint/2010/main" val="1929788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CB4A57-3E4C-48C0-B16B-FFAF990251D7}" type="datetime1">
              <a:rPr lang="en-US" smtClean="0"/>
              <a:t>2/17/2016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44C5D2-352A-48FE-9355-62285D06C76A}" type="slidenum">
              <a:rPr lang="en-US" smtClean="0"/>
              <a:t>‹#›</a:t>
            </a:fld>
            <a:endParaRPr lang="en-US"/>
          </a:p>
        </p:txBody>
      </p:sp>
    </p:spTree>
    <p:extLst>
      <p:ext uri="{BB962C8B-B14F-4D97-AF65-F5344CB8AC3E}">
        <p14:creationId xmlns:p14="http://schemas.microsoft.com/office/powerpoint/2010/main" val="3205002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F47B6E-87D7-407B-9E3F-2812A31F680B}" type="datetime1">
              <a:rPr lang="en-US" smtClean="0"/>
              <a:t>2/17/2016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44C5D2-352A-48FE-9355-62285D06C76A}" type="slidenum">
              <a:rPr lang="en-US" smtClean="0"/>
              <a:t>‹#›</a:t>
            </a:fld>
            <a:endParaRPr lang="en-US"/>
          </a:p>
        </p:txBody>
      </p:sp>
    </p:spTree>
    <p:extLst>
      <p:ext uri="{BB962C8B-B14F-4D97-AF65-F5344CB8AC3E}">
        <p14:creationId xmlns:p14="http://schemas.microsoft.com/office/powerpoint/2010/main" val="2788631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2CF1CF-A603-4526-A39A-1749BF910AEE}" type="datetime1">
              <a:rPr lang="en-US" smtClean="0"/>
              <a:t>2/17/2016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44C5D2-352A-48FE-9355-62285D06C76A}" type="slidenum">
              <a:rPr lang="en-US" smtClean="0"/>
              <a:t>‹#›</a:t>
            </a:fld>
            <a:endParaRPr lang="en-US"/>
          </a:p>
        </p:txBody>
      </p:sp>
    </p:spTree>
    <p:extLst>
      <p:ext uri="{BB962C8B-B14F-4D97-AF65-F5344CB8AC3E}">
        <p14:creationId xmlns:p14="http://schemas.microsoft.com/office/powerpoint/2010/main" val="65209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4479CA-42F2-4F11-934F-859DC3F42E15}" type="datetime1">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4C5D2-352A-48FE-9355-62285D06C76A}" type="slidenum">
              <a:rPr lang="en-US" smtClean="0"/>
              <a:t>‹#›</a:t>
            </a:fld>
            <a:endParaRPr lang="en-US"/>
          </a:p>
        </p:txBody>
      </p:sp>
    </p:spTree>
    <p:extLst>
      <p:ext uri="{BB962C8B-B14F-4D97-AF65-F5344CB8AC3E}">
        <p14:creationId xmlns:p14="http://schemas.microsoft.com/office/powerpoint/2010/main" val="164959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CFF609-EEC0-498D-AAE4-823A08368FC6}" type="datetime1">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4C5D2-352A-48FE-9355-62285D06C76A}" type="slidenum">
              <a:rPr lang="en-US" smtClean="0"/>
              <a:t>‹#›</a:t>
            </a:fld>
            <a:endParaRPr lang="en-US"/>
          </a:p>
        </p:txBody>
      </p:sp>
    </p:spTree>
    <p:extLst>
      <p:ext uri="{BB962C8B-B14F-4D97-AF65-F5344CB8AC3E}">
        <p14:creationId xmlns:p14="http://schemas.microsoft.com/office/powerpoint/2010/main" val="2965224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3053C72-3206-4BDB-9F43-87319871A008}" type="datetime1">
              <a:rPr lang="en-US" smtClean="0"/>
              <a:t>2/17/2016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544C5D2-352A-48FE-9355-62285D06C76A}" type="slidenum">
              <a:rPr lang="en-US" smtClean="0"/>
              <a:t>‹#›</a:t>
            </a:fld>
            <a:endParaRPr lang="en-US"/>
          </a:p>
        </p:txBody>
      </p:sp>
    </p:spTree>
    <p:extLst>
      <p:ext uri="{BB962C8B-B14F-4D97-AF65-F5344CB8AC3E}">
        <p14:creationId xmlns:p14="http://schemas.microsoft.com/office/powerpoint/2010/main" val="192757858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D11344-DBD8-4D2C-9F77-FECC3FE5F63F}" type="datetime1">
              <a:rPr lang="en-US" smtClean="0"/>
              <a:t>2/17/2016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51341F-E75A-4C43-8285-43AAA61E932C}" type="slidenum">
              <a:rPr lang="en-US" smtClean="0"/>
              <a:t>‹#›</a:t>
            </a:fld>
            <a:endParaRPr lang="en-US"/>
          </a:p>
        </p:txBody>
      </p:sp>
    </p:spTree>
    <p:extLst>
      <p:ext uri="{BB962C8B-B14F-4D97-AF65-F5344CB8AC3E}">
        <p14:creationId xmlns:p14="http://schemas.microsoft.com/office/powerpoint/2010/main" val="409008046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hyperlink" Target="mailto:smontpetit@pd.sandiego.gov" TargetMode="External"/><Relationship Id="rId2" Type="http://schemas.openxmlformats.org/officeDocument/2006/relationships/hyperlink" Target="mailto:csobieralski@isp.in.gov"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mprinz@jj.cuny.edu" TargetMode="External"/><Relationship Id="rId2" Type="http://schemas.openxmlformats.org/officeDocument/2006/relationships/hyperlink" Target="mailto:robynragsdale@fdle.state.fl.us" TargetMode="External"/><Relationship Id="rId1" Type="http://schemas.openxmlformats.org/officeDocument/2006/relationships/slideLayout" Target="../slideLayouts/slideLayout2.xml"/><Relationship Id="rId4" Type="http://schemas.openxmlformats.org/officeDocument/2006/relationships/hyperlink" Target="mailto:cgrgicak@bu.edu"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5.jpeg"/></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mailto:rkay@utah.gov" TargetMode="External"/><Relationship Id="rId13" Type="http://schemas.openxmlformats.org/officeDocument/2006/relationships/hyperlink" Target="mailto:mbschwartzvt@gmail.com" TargetMode="External"/><Relationship Id="rId18" Type="http://schemas.openxmlformats.org/officeDocument/2006/relationships/hyperlink" Target="mailto:zabell@math.northwestern.edu" TargetMode="External"/><Relationship Id="rId3" Type="http://schemas.openxmlformats.org/officeDocument/2006/relationships/hyperlink" Target="mailto:lbrewer@glendaleca.gov" TargetMode="External"/><Relationship Id="rId7" Type="http://schemas.openxmlformats.org/officeDocument/2006/relationships/hyperlink" Target="mailto:bgartside@sbcsd.org" TargetMode="External"/><Relationship Id="rId12" Type="http://schemas.openxmlformats.org/officeDocument/2006/relationships/hyperlink" Target="mailto:nyej1@michigan.gov" TargetMode="External"/><Relationship Id="rId17" Type="http://schemas.openxmlformats.org/officeDocument/2006/relationships/hyperlink" Target="mailto:cjword@comcast.net" TargetMode="External"/><Relationship Id="rId2" Type="http://schemas.openxmlformats.org/officeDocument/2006/relationships/hyperlink" Target="mailto:todd.bille@atf.gov" TargetMode="External"/><Relationship Id="rId16" Type="http://schemas.openxmlformats.org/officeDocument/2006/relationships/hyperlink" Target="mailto:christian.westring@NMSlabs.com" TargetMode="External"/><Relationship Id="rId1" Type="http://schemas.openxmlformats.org/officeDocument/2006/relationships/slideLayout" Target="../slideLayouts/slideLayout2.xml"/><Relationship Id="rId6" Type="http://schemas.openxmlformats.org/officeDocument/2006/relationships/hyperlink" Target="mailto:julie.french@ge.com" TargetMode="External"/><Relationship Id="rId11" Type="http://schemas.openxmlformats.org/officeDocument/2006/relationships/hyperlink" Target="mailto:Steven.Myers@doj.ca.gov" TargetMode="External"/><Relationship Id="rId5" Type="http://schemas.openxmlformats.org/officeDocument/2006/relationships/hyperlink" Target="mailto:kcorrado@ongov.net" TargetMode="External"/><Relationship Id="rId15" Type="http://schemas.openxmlformats.org/officeDocument/2006/relationships/hyperlink" Target="mailto:joel.d.sutton2.civ@mail.mil" TargetMode="External"/><Relationship Id="rId10" Type="http://schemas.openxmlformats.org/officeDocument/2006/relationships/hyperlink" Target="mailto:smontpetit@pd.sandiego.gov" TargetMode="External"/><Relationship Id="rId4" Type="http://schemas.openxmlformats.org/officeDocument/2006/relationships/hyperlink" Target="mailto:mcoble@nist.gov" TargetMode="External"/><Relationship Id="rId9" Type="http://schemas.openxmlformats.org/officeDocument/2006/relationships/hyperlink" Target="mailto:susannah.kehl@ic.fbi.gov" TargetMode="External"/><Relationship Id="rId14" Type="http://schemas.openxmlformats.org/officeDocument/2006/relationships/hyperlink" Target="mailto:csobieralski@isp.in.gov"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joel.d.sutton2.civ@mail.mi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357270"/>
            <a:ext cx="6858000" cy="926356"/>
          </a:xfrm>
        </p:spPr>
        <p:txBody>
          <a:bodyPr>
            <a:normAutofit/>
          </a:bodyPr>
          <a:lstStyle/>
          <a:p>
            <a:r>
              <a:rPr lang="en-US" dirty="0" smtClean="0">
                <a:latin typeface="+mn-lt"/>
              </a:rPr>
              <a:t>Priority Action Report</a:t>
            </a:r>
            <a:endParaRPr lang="en-US" dirty="0">
              <a:latin typeface="+mn-lt"/>
            </a:endParaRPr>
          </a:p>
        </p:txBody>
      </p:sp>
      <p:sp>
        <p:nvSpPr>
          <p:cNvPr id="3" name="Subtitle 2"/>
          <p:cNvSpPr>
            <a:spLocks noGrp="1"/>
          </p:cNvSpPr>
          <p:nvPr>
            <p:ph type="subTitle" idx="1"/>
          </p:nvPr>
        </p:nvSpPr>
        <p:spPr>
          <a:xfrm>
            <a:off x="1143000" y="4479481"/>
            <a:ext cx="6858000" cy="1655762"/>
          </a:xfrm>
        </p:spPr>
        <p:txBody>
          <a:bodyPr/>
          <a:lstStyle/>
          <a:p>
            <a:r>
              <a:rPr lang="en-US" sz="3200" b="1" dirty="0" smtClean="0">
                <a:latin typeface="Arial" panose="020B0604020202020204" pitchFamily="34" charset="0"/>
                <a:cs typeface="Arial" panose="020B0604020202020204" pitchFamily="34" charset="0"/>
              </a:rPr>
              <a:t>Biology</a:t>
            </a:r>
          </a:p>
          <a:p>
            <a:r>
              <a:rPr lang="en-US" dirty="0" smtClean="0">
                <a:latin typeface="Arial" panose="020B0604020202020204" pitchFamily="34" charset="0"/>
                <a:cs typeface="Arial" panose="020B0604020202020204" pitchFamily="34" charset="0"/>
              </a:rPr>
              <a:t>Biology Data Interpretation and Reporting Committee</a:t>
            </a:r>
          </a:p>
          <a:p>
            <a:r>
              <a:rPr lang="en-US" dirty="0" err="1" smtClean="0">
                <a:latin typeface="Arial" panose="020B0604020202020204" pitchFamily="34" charset="0"/>
                <a:cs typeface="Arial" panose="020B0604020202020204" pitchFamily="34" charset="0"/>
              </a:rPr>
              <a:t>Mechthild</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Prinz</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February 22, 2016</a:t>
            </a:r>
            <a:endParaRPr lang="en-US" dirty="0">
              <a:solidFill>
                <a:schemeClr val="bg2">
                  <a:lumMod val="50000"/>
                </a:schemeClr>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64205" y="503598"/>
            <a:ext cx="2615590" cy="2799064"/>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135243"/>
            <a:ext cx="1493520" cy="685800"/>
          </a:xfrm>
          <a:prstGeom prst="rect">
            <a:avLst/>
          </a:prstGeom>
        </p:spPr>
      </p:pic>
      <p:pic>
        <p:nvPicPr>
          <p:cNvPr id="6" name="Picture 5"/>
          <p:cNvPicPr>
            <a:picLocks noChangeAspect="1"/>
          </p:cNvPicPr>
          <p:nvPr/>
        </p:nvPicPr>
        <p:blipFill>
          <a:blip r:embed="rId5"/>
          <a:stretch>
            <a:fillRect/>
          </a:stretch>
        </p:blipFill>
        <p:spPr>
          <a:xfrm>
            <a:off x="7702950" y="6535293"/>
            <a:ext cx="1371600" cy="285750"/>
          </a:xfrm>
          <a:prstGeom prst="rect">
            <a:avLst/>
          </a:prstGeom>
        </p:spPr>
      </p:pic>
    </p:spTree>
    <p:extLst>
      <p:ext uri="{BB962C8B-B14F-4D97-AF65-F5344CB8AC3E}">
        <p14:creationId xmlns:p14="http://schemas.microsoft.com/office/powerpoint/2010/main" val="18410359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127682"/>
            <a:ext cx="7886700" cy="1325563"/>
          </a:xfrm>
        </p:spPr>
        <p:txBody>
          <a:bodyPr/>
          <a:lstStyle/>
          <a:p>
            <a:r>
              <a:rPr lang="en-US" dirty="0" smtClean="0"/>
              <a:t>Standards/Guidelines Development</a:t>
            </a:r>
            <a:br>
              <a:rPr lang="en-US" dirty="0" smtClean="0"/>
            </a:br>
            <a:r>
              <a:rPr lang="en-US" dirty="0" smtClean="0"/>
              <a:t>Priority 2 Document</a:t>
            </a:r>
            <a:endParaRPr lang="en-US" dirty="0"/>
          </a:p>
        </p:txBody>
      </p:sp>
      <p:sp>
        <p:nvSpPr>
          <p:cNvPr id="3" name="Content Placeholder 2"/>
          <p:cNvSpPr>
            <a:spLocks noGrp="1"/>
          </p:cNvSpPr>
          <p:nvPr>
            <p:ph idx="1"/>
          </p:nvPr>
        </p:nvSpPr>
        <p:spPr>
          <a:xfrm>
            <a:off x="547626" y="1463040"/>
            <a:ext cx="8106043" cy="3657600"/>
          </a:xfrm>
        </p:spPr>
        <p:txBody>
          <a:bodyPr>
            <a:normAutofit fontScale="92500" lnSpcReduction="20000"/>
          </a:bodyPr>
          <a:lstStyle/>
          <a:p>
            <a:pPr marL="0" indent="0">
              <a:buNone/>
            </a:pPr>
            <a:r>
              <a:rPr lang="en-US" b="1" dirty="0" smtClean="0"/>
              <a:t>Document Title: </a:t>
            </a:r>
            <a:r>
              <a:rPr lang="en-US" dirty="0" smtClean="0"/>
              <a:t>Standards for Validation Studies of DNA Mixtures and the Development and Verification of a Laboratory’s Mixture Interpretation Protocol</a:t>
            </a:r>
          </a:p>
          <a:p>
            <a:pPr marL="0" indent="0">
              <a:buNone/>
            </a:pPr>
            <a:endParaRPr lang="en-US" dirty="0" smtClean="0"/>
          </a:p>
          <a:p>
            <a:pPr marL="0" indent="0">
              <a:buNone/>
            </a:pPr>
            <a:r>
              <a:rPr lang="en-US" b="1" dirty="0" smtClean="0"/>
              <a:t>Scope:</a:t>
            </a:r>
            <a:r>
              <a:rPr lang="en-US" dirty="0" smtClean="0"/>
              <a:t> These standards are for the design and evaluation of validation studies for mixed DNA samples and the development of appropriate interpretation protocols for mixtures based on the validation studies performed. </a:t>
            </a:r>
          </a:p>
          <a:p>
            <a:pPr marL="0" indent="0">
              <a:buNone/>
            </a:pPr>
            <a:endParaRPr lang="en-US" dirty="0" smtClean="0"/>
          </a:p>
          <a:p>
            <a:pPr marL="0" indent="0">
              <a:buNone/>
            </a:pPr>
            <a:r>
              <a:rPr lang="en-US" b="1" dirty="0" smtClean="0"/>
              <a:t>Objective/rationale:</a:t>
            </a:r>
            <a:r>
              <a:rPr lang="en-US" dirty="0" smtClean="0"/>
              <a:t> Determine standards to allow for verification of a laboratory’s mixture interpretation protocol</a:t>
            </a:r>
          </a:p>
          <a:p>
            <a:pPr marL="0" indent="0">
              <a:buNone/>
            </a:pPr>
            <a:endParaRPr lang="en-US" dirty="0"/>
          </a:p>
          <a:p>
            <a:pPr marL="0" indent="0">
              <a:buNone/>
            </a:pPr>
            <a:r>
              <a:rPr lang="en-US" b="1" dirty="0" smtClean="0"/>
              <a:t>Issues/Concerns: </a:t>
            </a:r>
            <a:r>
              <a:rPr lang="en-US" dirty="0" smtClean="0"/>
              <a:t>No existing standards</a:t>
            </a:r>
          </a:p>
          <a:p>
            <a:endParaRPr lang="en-US" dirty="0" smtClean="0"/>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4" name="TextBox 3"/>
          <p:cNvSpPr txBox="1"/>
          <p:nvPr/>
        </p:nvSpPr>
        <p:spPr>
          <a:xfrm>
            <a:off x="3311083" y="4921563"/>
            <a:ext cx="5751445" cy="1477328"/>
          </a:xfrm>
          <a:prstGeom prst="rect">
            <a:avLst/>
          </a:prstGeom>
          <a:solidFill>
            <a:schemeClr val="bg2">
              <a:lumMod val="90000"/>
            </a:schemeClr>
          </a:solidFill>
        </p:spPr>
        <p:txBody>
          <a:bodyPr wrap="square" rtlCol="0">
            <a:spAutoFit/>
          </a:bodyPr>
          <a:lstStyle/>
          <a:p>
            <a:r>
              <a:rPr lang="en-US" b="1" dirty="0" smtClean="0"/>
              <a:t>Task Group Name: </a:t>
            </a:r>
            <a:r>
              <a:rPr lang="en-US" dirty="0" smtClean="0"/>
              <a:t>Mixture Interpretation Verification</a:t>
            </a:r>
          </a:p>
          <a:p>
            <a:r>
              <a:rPr lang="en-US" b="1" dirty="0" smtClean="0"/>
              <a:t>Task Group Chair Name: </a:t>
            </a:r>
            <a:r>
              <a:rPr lang="en-US" dirty="0" smtClean="0"/>
              <a:t>Carl </a:t>
            </a:r>
            <a:r>
              <a:rPr lang="en-US" dirty="0" err="1" smtClean="0"/>
              <a:t>Sobieralski</a:t>
            </a:r>
            <a:r>
              <a:rPr lang="en-US" dirty="0" smtClean="0"/>
              <a:t>/Shawn </a:t>
            </a:r>
            <a:r>
              <a:rPr lang="en-US" dirty="0" err="1" smtClean="0"/>
              <a:t>Montpetit</a:t>
            </a:r>
            <a:endParaRPr lang="en-US" dirty="0" smtClean="0"/>
          </a:p>
          <a:p>
            <a:r>
              <a:rPr lang="en-US" b="1" dirty="0" smtClean="0"/>
              <a:t>Task Group Chair Contact Information: </a:t>
            </a:r>
            <a:r>
              <a:rPr lang="en-US" b="1" dirty="0" smtClean="0">
                <a:hlinkClick r:id="rId2"/>
              </a:rPr>
              <a:t>csobieralski@isp.in.gov</a:t>
            </a:r>
            <a:r>
              <a:rPr lang="en-US" b="1" dirty="0" smtClean="0"/>
              <a:t> / </a:t>
            </a:r>
            <a:r>
              <a:rPr lang="en-US" b="1" dirty="0" smtClean="0">
                <a:hlinkClick r:id="rId3"/>
              </a:rPr>
              <a:t>smontpetit@pd.sandiego.gov</a:t>
            </a:r>
            <a:r>
              <a:rPr lang="en-US" b="1" dirty="0" smtClean="0"/>
              <a:t> </a:t>
            </a:r>
          </a:p>
          <a:p>
            <a:r>
              <a:rPr lang="en-US" b="1" dirty="0" smtClean="0"/>
              <a:t>Date of Last Task Group Meeting: </a:t>
            </a:r>
            <a:r>
              <a:rPr lang="en-US" dirty="0" smtClean="0"/>
              <a:t>01/29/2016</a:t>
            </a:r>
          </a:p>
        </p:txBody>
      </p:sp>
      <p:sp>
        <p:nvSpPr>
          <p:cNvPr id="5" name="Slide Number Placeholder 4"/>
          <p:cNvSpPr>
            <a:spLocks noGrp="1"/>
          </p:cNvSpPr>
          <p:nvPr>
            <p:ph type="sldNum" sz="quarter" idx="12"/>
          </p:nvPr>
        </p:nvSpPr>
        <p:spPr/>
        <p:txBody>
          <a:bodyPr/>
          <a:lstStyle/>
          <a:p>
            <a:fld id="{8A6BD0B9-3465-4E0F-AE7F-2EBD7D9D0656}" type="slidenum">
              <a:rPr lang="en-US" smtClean="0"/>
              <a:pPr/>
              <a:t>10</a:t>
            </a:fld>
            <a:endParaRPr lang="en-US" dirty="0"/>
          </a:p>
        </p:txBody>
      </p:sp>
    </p:spTree>
    <p:extLst>
      <p:ext uri="{BB962C8B-B14F-4D97-AF65-F5344CB8AC3E}">
        <p14:creationId xmlns:p14="http://schemas.microsoft.com/office/powerpoint/2010/main" val="4207033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726" y="628062"/>
            <a:ext cx="8101074" cy="1325563"/>
          </a:xfrm>
        </p:spPr>
        <p:txBody>
          <a:bodyPr>
            <a:noAutofit/>
          </a:bodyPr>
          <a:lstStyle/>
          <a:p>
            <a:r>
              <a:rPr lang="en-US" sz="2500" dirty="0" smtClean="0"/>
              <a:t>Standards/Guidelines Development</a:t>
            </a:r>
            <a:br>
              <a:rPr lang="en-US" sz="2500" dirty="0" smtClean="0"/>
            </a:br>
            <a:r>
              <a:rPr lang="en-US" sz="2500" i="1" dirty="0" smtClean="0"/>
              <a:t>Priority 2: </a:t>
            </a:r>
            <a:r>
              <a:rPr lang="en-US" sz="2500" dirty="0" smtClean="0"/>
              <a:t>Standards for Validation Studies of </a:t>
            </a:r>
            <a:br>
              <a:rPr lang="en-US" sz="2500" dirty="0" smtClean="0"/>
            </a:br>
            <a:r>
              <a:rPr lang="en-US" sz="2500" dirty="0" smtClean="0"/>
              <a:t>DNA Mixtures and the Development and Verification of a Laboratory’s Mixture Interpretation Protocol</a:t>
            </a:r>
            <a:r>
              <a:rPr lang="en-US" sz="2500" i="1" dirty="0" smtClean="0"/>
              <a:t/>
            </a:r>
            <a:br>
              <a:rPr lang="en-US" sz="2500" i="1" dirty="0" smtClean="0"/>
            </a:br>
            <a:endParaRPr lang="en-US" sz="2500" dirty="0"/>
          </a:p>
        </p:txBody>
      </p:sp>
      <p:sp>
        <p:nvSpPr>
          <p:cNvPr id="3" name="Content Placeholder 2"/>
          <p:cNvSpPr>
            <a:spLocks noGrp="1"/>
          </p:cNvSpPr>
          <p:nvPr>
            <p:ph idx="1"/>
          </p:nvPr>
        </p:nvSpPr>
        <p:spPr>
          <a:xfrm>
            <a:off x="547626" y="1927750"/>
            <a:ext cx="8106043" cy="3888850"/>
          </a:xfrm>
        </p:spPr>
        <p:txBody>
          <a:bodyPr>
            <a:normAutofit fontScale="92500"/>
          </a:bodyPr>
          <a:lstStyle/>
          <a:p>
            <a:pPr marL="0" indent="0">
              <a:buNone/>
            </a:pPr>
            <a:r>
              <a:rPr lang="en-US" b="1" dirty="0" smtClean="0"/>
              <a:t>Key Components of Standard:</a:t>
            </a:r>
          </a:p>
          <a:p>
            <a:pPr marL="0" indent="0">
              <a:buNone/>
            </a:pPr>
            <a:r>
              <a:rPr lang="en-US" dirty="0" smtClean="0"/>
              <a:t>The laboratory shall only interpret mixed DNA data for which there are supporting internal validation studies and data, supporting publications when available, and relevant and appropriate interpretation protocols in the laboratory. </a:t>
            </a:r>
          </a:p>
          <a:p>
            <a:r>
              <a:rPr lang="en-US" dirty="0" smtClean="0"/>
              <a:t>The mixture studies performed as part of internal validation studies will include representative samples of those to be interpreted in casework</a:t>
            </a:r>
          </a:p>
          <a:p>
            <a:r>
              <a:rPr lang="en-US" dirty="0" smtClean="0"/>
              <a:t>The data from mixture studies performed by the laboratory shall be evaluated and summarized</a:t>
            </a:r>
          </a:p>
          <a:p>
            <a:r>
              <a:rPr lang="en-US" dirty="0" smtClean="0"/>
              <a:t>The laboratory shall verify and document that the mixture interpretation protocols developed from the validation studies generate reliable and consistent interpretations and conclusions for the types of mixed DNA samples typically encountered by the laboratory</a:t>
            </a:r>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5" name="Slide Number Placeholder 4"/>
          <p:cNvSpPr>
            <a:spLocks noGrp="1"/>
          </p:cNvSpPr>
          <p:nvPr>
            <p:ph type="sldNum" sz="quarter" idx="12"/>
          </p:nvPr>
        </p:nvSpPr>
        <p:spPr/>
        <p:txBody>
          <a:bodyPr/>
          <a:lstStyle/>
          <a:p>
            <a:fld id="{8A6BD0B9-3465-4E0F-AE7F-2EBD7D9D0656}" type="slidenum">
              <a:rPr lang="en-US" smtClean="0"/>
              <a:pPr/>
              <a:t>11</a:t>
            </a:fld>
            <a:endParaRPr lang="en-US" dirty="0"/>
          </a:p>
        </p:txBody>
      </p:sp>
    </p:spTree>
    <p:extLst>
      <p:ext uri="{BB962C8B-B14F-4D97-AF65-F5344CB8AC3E}">
        <p14:creationId xmlns:p14="http://schemas.microsoft.com/office/powerpoint/2010/main" val="32889359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720" y="1378182"/>
            <a:ext cx="7886700" cy="1325563"/>
          </a:xfrm>
        </p:spPr>
        <p:txBody>
          <a:bodyPr/>
          <a:lstStyle/>
          <a:p>
            <a:r>
              <a:rPr lang="en-US" dirty="0" smtClean="0"/>
              <a:t>Task Group/Subcommittee Action Plan</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2464173406"/>
              </p:ext>
            </p:extLst>
          </p:nvPr>
        </p:nvGraphicFramePr>
        <p:xfrm>
          <a:off x="687388" y="2490153"/>
          <a:ext cx="7477055" cy="3017520"/>
        </p:xfrm>
        <a:graphic>
          <a:graphicData uri="http://schemas.openxmlformats.org/drawingml/2006/table">
            <a:tbl>
              <a:tblPr firstRow="1" bandRow="1">
                <a:tableStyleId>{073A0DAA-6AF3-43AB-8588-CEC1D06C72B9}</a:tableStyleId>
              </a:tblPr>
              <a:tblGrid>
                <a:gridCol w="2657191"/>
                <a:gridCol w="1388774"/>
                <a:gridCol w="1715545"/>
                <a:gridCol w="1715545"/>
              </a:tblGrid>
              <a:tr h="611191">
                <a:tc>
                  <a:txBody>
                    <a:bodyPr/>
                    <a:lstStyle/>
                    <a:p>
                      <a:r>
                        <a:rPr lang="en-US" sz="2000" dirty="0" smtClean="0"/>
                        <a:t>Planned Actions</a:t>
                      </a:r>
                      <a:endParaRPr lang="en-US" sz="2000" dirty="0"/>
                    </a:p>
                  </a:txBody>
                  <a:tcPr anchor="ctr"/>
                </a:tc>
                <a:tc>
                  <a:txBody>
                    <a:bodyPr/>
                    <a:lstStyle/>
                    <a:p>
                      <a:r>
                        <a:rPr lang="en-US" sz="2000" dirty="0" smtClean="0"/>
                        <a:t>OSAC Process Stage (e.g., SDO 100) </a:t>
                      </a:r>
                      <a:endParaRPr lang="en-US" sz="2000" dirty="0"/>
                    </a:p>
                  </a:txBody>
                  <a:tcPr anchor="ctr"/>
                </a:tc>
                <a:tc>
                  <a:txBody>
                    <a:bodyPr/>
                    <a:lstStyle/>
                    <a:p>
                      <a:pPr algn="ctr"/>
                      <a:r>
                        <a:rPr lang="en-US" sz="2000" dirty="0" smtClean="0"/>
                        <a:t>Assignee</a:t>
                      </a:r>
                      <a:endParaRPr lang="en-US" sz="2000" dirty="0"/>
                    </a:p>
                  </a:txBody>
                  <a:tcPr anchor="ctr"/>
                </a:tc>
                <a:tc>
                  <a:txBody>
                    <a:bodyPr/>
                    <a:lstStyle/>
                    <a:p>
                      <a:pPr algn="ctr"/>
                      <a:r>
                        <a:rPr lang="en-US" sz="2000" dirty="0" smtClean="0"/>
                        <a:t>Estimated</a:t>
                      </a:r>
                      <a:r>
                        <a:rPr lang="en-US" sz="2000" baseline="0" dirty="0" smtClean="0"/>
                        <a:t> Completion Date</a:t>
                      </a:r>
                      <a:endParaRPr lang="en-US" sz="2000" dirty="0"/>
                    </a:p>
                  </a:txBody>
                  <a:tcPr anchor="ctr"/>
                </a:tc>
              </a:tr>
              <a:tr h="367029">
                <a:tc>
                  <a:txBody>
                    <a:bodyPr/>
                    <a:lstStyle/>
                    <a:p>
                      <a:r>
                        <a:rPr lang="en-US" sz="2000" dirty="0" smtClean="0"/>
                        <a:t>Fill in required forms.  Initiate project.</a:t>
                      </a:r>
                      <a:endParaRPr lang="en-US" sz="2000" dirty="0"/>
                    </a:p>
                  </a:txBody>
                  <a:tcPr/>
                </a:tc>
                <a:tc>
                  <a:txBody>
                    <a:bodyPr/>
                    <a:lstStyle/>
                    <a:p>
                      <a:pPr algn="ctr"/>
                      <a:r>
                        <a:rPr lang="en-US" sz="2000" dirty="0" smtClean="0"/>
                        <a:t>SDO-0</a:t>
                      </a:r>
                      <a:endParaRPr lang="en-US" sz="2000" dirty="0"/>
                    </a:p>
                  </a:txBody>
                  <a:tcPr/>
                </a:tc>
                <a:tc>
                  <a:txBody>
                    <a:bodyPr/>
                    <a:lstStyle/>
                    <a:p>
                      <a:r>
                        <a:rPr lang="en-US" sz="2000" dirty="0" smtClean="0"/>
                        <a:t>Task Group</a:t>
                      </a:r>
                      <a:endParaRPr lang="en-US" sz="2000" dirty="0"/>
                    </a:p>
                  </a:txBody>
                  <a:tcPr/>
                </a:tc>
                <a:tc>
                  <a:txBody>
                    <a:bodyPr/>
                    <a:lstStyle/>
                    <a:p>
                      <a:r>
                        <a:rPr lang="en-US" sz="2000" dirty="0" smtClean="0"/>
                        <a:t>01/29/2016</a:t>
                      </a:r>
                      <a:endParaRPr lang="en-US" sz="2000" dirty="0"/>
                    </a:p>
                  </a:txBody>
                  <a:tcPr/>
                </a:tc>
              </a:tr>
              <a:tr h="367029">
                <a:tc>
                  <a:txBody>
                    <a:bodyPr/>
                    <a:lstStyle/>
                    <a:p>
                      <a:r>
                        <a:rPr lang="en-US" sz="2000" dirty="0" smtClean="0"/>
                        <a:t>Move draft</a:t>
                      </a:r>
                      <a:r>
                        <a:rPr lang="en-US" sz="2000" baseline="0" dirty="0" smtClean="0"/>
                        <a:t> document to next level (BDRIC, Methods SC, RC, SAC)</a:t>
                      </a:r>
                      <a:endParaRPr lang="en-US" sz="2000" dirty="0"/>
                    </a:p>
                  </a:txBody>
                  <a:tcPr/>
                </a:tc>
                <a:tc>
                  <a:txBody>
                    <a:bodyPr/>
                    <a:lstStyle/>
                    <a:p>
                      <a:pPr algn="ctr"/>
                      <a:r>
                        <a:rPr lang="en-US" sz="2000" dirty="0" smtClean="0"/>
                        <a:t>SDO-200/SDO-300</a:t>
                      </a:r>
                      <a:endParaRPr lang="en-US" sz="2000" dirty="0"/>
                    </a:p>
                  </a:txBody>
                  <a:tcPr/>
                </a:tc>
                <a:tc>
                  <a:txBody>
                    <a:bodyPr/>
                    <a:lstStyle/>
                    <a:p>
                      <a:r>
                        <a:rPr lang="en-US" sz="2000" dirty="0" smtClean="0"/>
                        <a:t>Task Group</a:t>
                      </a:r>
                      <a:endParaRPr lang="en-US" sz="2000" dirty="0"/>
                    </a:p>
                  </a:txBody>
                  <a:tcPr/>
                </a:tc>
                <a:tc>
                  <a:txBody>
                    <a:bodyPr/>
                    <a:lstStyle/>
                    <a:p>
                      <a:r>
                        <a:rPr lang="en-US" sz="2000" dirty="0" smtClean="0"/>
                        <a:t>02/05/2016</a:t>
                      </a:r>
                      <a:endParaRPr lang="en-US" sz="2000" dirty="0"/>
                    </a:p>
                  </a:txBody>
                  <a:tcPr/>
                </a:tc>
              </a:tr>
            </a:tbl>
          </a:graphicData>
        </a:graphic>
      </p:graphicFrame>
      <p:sp>
        <p:nvSpPr>
          <p:cNvPr id="5" name="TextBox 4"/>
          <p:cNvSpPr txBox="1"/>
          <p:nvPr/>
        </p:nvSpPr>
        <p:spPr>
          <a:xfrm>
            <a:off x="380231" y="323170"/>
            <a:ext cx="7460749" cy="1384995"/>
          </a:xfrm>
          <a:prstGeom prst="rect">
            <a:avLst/>
          </a:prstGeom>
          <a:noFill/>
        </p:spPr>
        <p:txBody>
          <a:bodyPr wrap="square" rtlCol="0">
            <a:spAutoFit/>
          </a:bodyPr>
          <a:lstStyle/>
          <a:p>
            <a:r>
              <a:rPr lang="en-US" sz="2800" i="1" dirty="0" smtClean="0"/>
              <a:t>Priority 2: </a:t>
            </a:r>
            <a:r>
              <a:rPr lang="en-US" sz="2800" dirty="0" smtClean="0"/>
              <a:t>Standards for Validation Studies of DNA Mixtures and the Development and Verification of a Laboratory’s Mixture Interpretation Protocol</a:t>
            </a:r>
            <a:endParaRPr lang="en-US" sz="2800" i="1" dirty="0"/>
          </a:p>
        </p:txBody>
      </p:sp>
      <p:sp>
        <p:nvSpPr>
          <p:cNvPr id="6" name="Slide Number Placeholder 5"/>
          <p:cNvSpPr>
            <a:spLocks noGrp="1"/>
          </p:cNvSpPr>
          <p:nvPr>
            <p:ph type="sldNum" sz="quarter" idx="12"/>
          </p:nvPr>
        </p:nvSpPr>
        <p:spPr/>
        <p:txBody>
          <a:bodyPr/>
          <a:lstStyle/>
          <a:p>
            <a:fld id="{8A6BD0B9-3465-4E0F-AE7F-2EBD7D9D0656}" type="slidenum">
              <a:rPr lang="en-US" smtClean="0"/>
              <a:pPr/>
              <a:t>12</a:t>
            </a:fld>
            <a:endParaRPr lang="en-US" dirty="0"/>
          </a:p>
        </p:txBody>
      </p:sp>
    </p:spTree>
    <p:extLst>
      <p:ext uri="{BB962C8B-B14F-4D97-AF65-F5344CB8AC3E}">
        <p14:creationId xmlns:p14="http://schemas.microsoft.com/office/powerpoint/2010/main" val="18799576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3 Document</a:t>
            </a:r>
            <a:endParaRPr lang="en-US" dirty="0"/>
          </a:p>
        </p:txBody>
      </p:sp>
      <p:sp>
        <p:nvSpPr>
          <p:cNvPr id="3" name="Content Placeholder 2"/>
          <p:cNvSpPr>
            <a:spLocks noGrp="1"/>
          </p:cNvSpPr>
          <p:nvPr>
            <p:ph idx="1"/>
          </p:nvPr>
        </p:nvSpPr>
        <p:spPr>
          <a:xfrm>
            <a:off x="425004" y="1893194"/>
            <a:ext cx="8228666" cy="2983606"/>
          </a:xfrm>
        </p:spPr>
        <p:txBody>
          <a:bodyPr>
            <a:normAutofit lnSpcReduction="10000"/>
          </a:bodyPr>
          <a:lstStyle/>
          <a:p>
            <a:pPr marL="0" indent="0">
              <a:buNone/>
            </a:pPr>
            <a:r>
              <a:rPr lang="en-US" b="1" dirty="0" smtClean="0"/>
              <a:t>Document Title</a:t>
            </a:r>
            <a:r>
              <a:rPr lang="en-US" dirty="0" smtClean="0"/>
              <a:t>: Biology/DNA Software Validation</a:t>
            </a:r>
          </a:p>
          <a:p>
            <a:pPr marL="0" indent="0">
              <a:buNone/>
            </a:pPr>
            <a:r>
              <a:rPr lang="en-US" b="1" dirty="0" smtClean="0"/>
              <a:t>Scope:  </a:t>
            </a:r>
            <a:r>
              <a:rPr lang="en-US" dirty="0"/>
              <a:t>This document includes guidelines for the validation of software used in a forensic DNA laboratory that impacts the integrity of the evidence, the analytical process, interpretations and/or statistical conclusions. </a:t>
            </a:r>
            <a:r>
              <a:rPr lang="en-US" dirty="0" smtClean="0"/>
              <a:t> Additional </a:t>
            </a:r>
            <a:r>
              <a:rPr lang="en-US" dirty="0"/>
              <a:t>guidelines and standards may be applicable to specialized software </a:t>
            </a:r>
            <a:r>
              <a:rPr lang="en-US" dirty="0" smtClean="0"/>
              <a:t>packages. </a:t>
            </a:r>
          </a:p>
          <a:p>
            <a:pPr marL="0" indent="0">
              <a:buNone/>
            </a:pPr>
            <a:r>
              <a:rPr lang="en-US" b="1" dirty="0" smtClean="0"/>
              <a:t>Objective/rationale:  </a:t>
            </a:r>
            <a:r>
              <a:rPr lang="en-US" dirty="0" smtClean="0"/>
              <a:t>Few standards are available for the validation of software used by a forensic DNA laboratory.  </a:t>
            </a:r>
            <a:endParaRPr lang="en-US" dirty="0"/>
          </a:p>
          <a:p>
            <a:pPr marL="0" indent="0">
              <a:buNone/>
            </a:pPr>
            <a:r>
              <a:rPr lang="en-US" b="1" dirty="0" smtClean="0"/>
              <a:t>Issues/Concerns:  </a:t>
            </a:r>
            <a:r>
              <a:rPr lang="en-US" dirty="0" smtClean="0"/>
              <a:t>Newly developed or modified software programs should be validated prior to implementation. </a:t>
            </a:r>
          </a:p>
          <a:p>
            <a:endParaRPr lang="en-US" dirty="0" smtClean="0"/>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4" name="TextBox 3"/>
          <p:cNvSpPr txBox="1"/>
          <p:nvPr/>
        </p:nvSpPr>
        <p:spPr>
          <a:xfrm>
            <a:off x="3392555" y="5155095"/>
            <a:ext cx="5751445" cy="1477328"/>
          </a:xfrm>
          <a:prstGeom prst="rect">
            <a:avLst/>
          </a:prstGeom>
          <a:solidFill>
            <a:schemeClr val="bg2">
              <a:lumMod val="90000"/>
            </a:schemeClr>
          </a:solidFill>
        </p:spPr>
        <p:txBody>
          <a:bodyPr wrap="square" rtlCol="0">
            <a:spAutoFit/>
          </a:bodyPr>
          <a:lstStyle/>
          <a:p>
            <a:r>
              <a:rPr lang="en-US" b="1" dirty="0" smtClean="0"/>
              <a:t>Task Group Name: </a:t>
            </a:r>
            <a:r>
              <a:rPr lang="en-US" dirty="0" smtClean="0"/>
              <a:t>Biology/DNA Software Validation </a:t>
            </a:r>
          </a:p>
          <a:p>
            <a:r>
              <a:rPr lang="en-US" b="1" dirty="0" smtClean="0"/>
              <a:t>Task Group Chair Name: </a:t>
            </a:r>
            <a:r>
              <a:rPr lang="en-US" dirty="0" smtClean="0"/>
              <a:t>Susannah Kehl</a:t>
            </a:r>
            <a:endParaRPr lang="en-US" b="1" dirty="0" smtClean="0"/>
          </a:p>
          <a:p>
            <a:r>
              <a:rPr lang="en-US" b="1" dirty="0" smtClean="0"/>
              <a:t>Task Group Chair Contact Information: </a:t>
            </a:r>
            <a:r>
              <a:rPr lang="en-US" dirty="0"/>
              <a:t>s</a:t>
            </a:r>
            <a:r>
              <a:rPr lang="en-US" dirty="0" smtClean="0"/>
              <a:t>usannah.kehl@ic.fbi.gov</a:t>
            </a:r>
            <a:endParaRPr lang="en-US" b="1" dirty="0" smtClean="0"/>
          </a:p>
          <a:p>
            <a:r>
              <a:rPr lang="en-US" b="1" dirty="0" smtClean="0"/>
              <a:t>Date of Last Task Group Meeting: </a:t>
            </a:r>
            <a:r>
              <a:rPr lang="en-US" dirty="0" smtClean="0"/>
              <a:t>Jan 29, 2016</a:t>
            </a:r>
            <a:endParaRPr lang="en-US" b="1" dirty="0" smtClean="0"/>
          </a:p>
        </p:txBody>
      </p:sp>
      <p:sp>
        <p:nvSpPr>
          <p:cNvPr id="5" name="Slide Number Placeholder 4"/>
          <p:cNvSpPr>
            <a:spLocks noGrp="1"/>
          </p:cNvSpPr>
          <p:nvPr>
            <p:ph type="sldNum" sz="quarter" idx="12"/>
          </p:nvPr>
        </p:nvSpPr>
        <p:spPr/>
        <p:txBody>
          <a:bodyPr/>
          <a:lstStyle/>
          <a:p>
            <a:fld id="{8A6BD0B9-3465-4E0F-AE7F-2EBD7D9D0656}" type="slidenum">
              <a:rPr lang="en-US" smtClean="0"/>
              <a:pPr/>
              <a:t>13</a:t>
            </a:fld>
            <a:endParaRPr lang="en-US" dirty="0"/>
          </a:p>
        </p:txBody>
      </p:sp>
    </p:spTree>
    <p:extLst>
      <p:ext uri="{BB962C8B-B14F-4D97-AF65-F5344CB8AC3E}">
        <p14:creationId xmlns:p14="http://schemas.microsoft.com/office/powerpoint/2010/main" val="41518946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normAutofit fontScale="90000"/>
          </a:bodyPr>
          <a:lstStyle/>
          <a:p>
            <a:r>
              <a:rPr lang="en-US" dirty="0" smtClean="0"/>
              <a:t>Standards/Guidelines Development</a:t>
            </a:r>
            <a:br>
              <a:rPr lang="en-US" dirty="0" smtClean="0"/>
            </a:br>
            <a:r>
              <a:rPr lang="en-US" dirty="0" smtClean="0"/>
              <a:t>Priority 3 Document: Bio/DNA Software Validation </a:t>
            </a:r>
            <a:endParaRPr lang="en-US" dirty="0"/>
          </a:p>
        </p:txBody>
      </p:sp>
      <p:sp>
        <p:nvSpPr>
          <p:cNvPr id="3" name="Content Placeholder 2"/>
          <p:cNvSpPr>
            <a:spLocks noGrp="1"/>
          </p:cNvSpPr>
          <p:nvPr>
            <p:ph idx="1"/>
          </p:nvPr>
        </p:nvSpPr>
        <p:spPr>
          <a:xfrm>
            <a:off x="547626" y="1986170"/>
            <a:ext cx="8106043" cy="2890630"/>
          </a:xfrm>
        </p:spPr>
        <p:txBody>
          <a:bodyPr>
            <a:normAutofit/>
          </a:bodyPr>
          <a:lstStyle/>
          <a:p>
            <a:pPr marL="0" indent="0">
              <a:buNone/>
            </a:pPr>
            <a:r>
              <a:rPr lang="en-US" b="1" dirty="0" smtClean="0"/>
              <a:t>Key Components of Standard</a:t>
            </a:r>
            <a:r>
              <a:rPr lang="en-US" b="1" dirty="0"/>
              <a:t>: </a:t>
            </a:r>
            <a:endParaRPr lang="en-US" b="1" dirty="0" smtClean="0"/>
          </a:p>
          <a:p>
            <a:pPr marL="0" indent="0">
              <a:buNone/>
            </a:pPr>
            <a:r>
              <a:rPr lang="en-US" dirty="0" smtClean="0"/>
              <a:t>The goal is to provide standards or guidelines for the validation of software used by forensic laboratories when conducting forensic DNA testing.</a:t>
            </a:r>
          </a:p>
          <a:p>
            <a:pPr marL="0" indent="0">
              <a:buNone/>
            </a:pPr>
            <a:r>
              <a:rPr lang="en-US" dirty="0" smtClean="0"/>
              <a:t>Establish standards or guidelines </a:t>
            </a:r>
            <a:r>
              <a:rPr lang="en-US" dirty="0"/>
              <a:t>for the validation </a:t>
            </a:r>
            <a:r>
              <a:rPr lang="en-US" dirty="0" smtClean="0"/>
              <a:t>of </a:t>
            </a:r>
            <a:r>
              <a:rPr lang="en-US" dirty="0"/>
              <a:t>software programs and </a:t>
            </a:r>
            <a:r>
              <a:rPr lang="en-US" dirty="0" smtClean="0"/>
              <a:t>upgrades </a:t>
            </a:r>
            <a:r>
              <a:rPr lang="en-US" dirty="0"/>
              <a:t>that impact </a:t>
            </a:r>
            <a:r>
              <a:rPr lang="en-US" dirty="0" smtClean="0"/>
              <a:t>the integrity of the evidence, the analytical process, interpretation and/or conclusions.</a:t>
            </a:r>
          </a:p>
          <a:p>
            <a:pPr marL="0" indent="0">
              <a:buNone/>
            </a:pPr>
            <a:endParaRPr lang="en-US" dirty="0" smtClean="0"/>
          </a:p>
          <a:p>
            <a:endParaRPr lang="en-US" dirty="0" smtClean="0"/>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5" name="Slide Number Placeholder 4"/>
          <p:cNvSpPr>
            <a:spLocks noGrp="1"/>
          </p:cNvSpPr>
          <p:nvPr>
            <p:ph type="sldNum" sz="quarter" idx="12"/>
          </p:nvPr>
        </p:nvSpPr>
        <p:spPr/>
        <p:txBody>
          <a:bodyPr/>
          <a:lstStyle/>
          <a:p>
            <a:fld id="{8A6BD0B9-3465-4E0F-AE7F-2EBD7D9D0656}" type="slidenum">
              <a:rPr lang="en-US" smtClean="0"/>
              <a:pPr/>
              <a:t>14</a:t>
            </a:fld>
            <a:endParaRPr lang="en-US" dirty="0"/>
          </a:p>
        </p:txBody>
      </p:sp>
    </p:spTree>
    <p:extLst>
      <p:ext uri="{BB962C8B-B14F-4D97-AF65-F5344CB8AC3E}">
        <p14:creationId xmlns:p14="http://schemas.microsoft.com/office/powerpoint/2010/main" val="20510225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320" y="603823"/>
            <a:ext cx="7886700" cy="1325563"/>
          </a:xfrm>
        </p:spPr>
        <p:txBody>
          <a:bodyPr/>
          <a:lstStyle/>
          <a:p>
            <a:r>
              <a:rPr lang="en-US" dirty="0" smtClean="0"/>
              <a:t>Task Group/Subcommittee Action Plan</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1982009767"/>
              </p:ext>
            </p:extLst>
          </p:nvPr>
        </p:nvGraphicFramePr>
        <p:xfrm>
          <a:off x="734098" y="1779362"/>
          <a:ext cx="7739084" cy="3994149"/>
        </p:xfrm>
        <a:graphic>
          <a:graphicData uri="http://schemas.openxmlformats.org/drawingml/2006/table">
            <a:tbl>
              <a:tblPr firstRow="1" bandRow="1">
                <a:tableStyleId>{073A0DAA-6AF3-43AB-8588-CEC1D06C72B9}</a:tableStyleId>
              </a:tblPr>
              <a:tblGrid>
                <a:gridCol w="2750311"/>
                <a:gridCol w="1437443"/>
                <a:gridCol w="1775665"/>
                <a:gridCol w="1775665"/>
              </a:tblGrid>
              <a:tr h="611191">
                <a:tc>
                  <a:txBody>
                    <a:bodyPr/>
                    <a:lstStyle/>
                    <a:p>
                      <a:r>
                        <a:rPr lang="en-US" sz="1600" dirty="0" smtClean="0"/>
                        <a:t>Planned Actions</a:t>
                      </a:r>
                      <a:endParaRPr lang="en-US" sz="1600" dirty="0"/>
                    </a:p>
                  </a:txBody>
                  <a:tcPr anchor="ctr"/>
                </a:tc>
                <a:tc>
                  <a:txBody>
                    <a:bodyPr/>
                    <a:lstStyle/>
                    <a:p>
                      <a:r>
                        <a:rPr lang="en-US" sz="1600" dirty="0" smtClean="0"/>
                        <a:t>OSAC Process Stage (e.g., SDO 100) </a:t>
                      </a:r>
                      <a:endParaRPr lang="en-US" sz="1600" dirty="0"/>
                    </a:p>
                  </a:txBody>
                  <a:tcPr anchor="ctr"/>
                </a:tc>
                <a:tc>
                  <a:txBody>
                    <a:bodyPr/>
                    <a:lstStyle/>
                    <a:p>
                      <a:pPr algn="ctr"/>
                      <a:r>
                        <a:rPr lang="en-US" sz="1600" dirty="0" smtClean="0"/>
                        <a:t>Assignee</a:t>
                      </a:r>
                      <a:endParaRPr lang="en-US" sz="1600" dirty="0"/>
                    </a:p>
                  </a:txBody>
                  <a:tcPr anchor="ctr"/>
                </a:tc>
                <a:tc>
                  <a:txBody>
                    <a:bodyPr/>
                    <a:lstStyle/>
                    <a:p>
                      <a:pPr algn="ctr"/>
                      <a:r>
                        <a:rPr lang="en-US" sz="1600" dirty="0" smtClean="0"/>
                        <a:t>Estimated</a:t>
                      </a:r>
                      <a:r>
                        <a:rPr lang="en-US" sz="1600" baseline="0" dirty="0" smtClean="0"/>
                        <a:t> Completion Date</a:t>
                      </a:r>
                      <a:endParaRPr lang="en-US" sz="1600" dirty="0"/>
                    </a:p>
                  </a:txBody>
                  <a:tcPr anchor="ctr"/>
                </a:tc>
              </a:tr>
              <a:tr h="367029">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600" dirty="0" smtClean="0">
                          <a:effectLst/>
                          <a:latin typeface="+mn-lt"/>
                          <a:ea typeface="Calibri"/>
                          <a:cs typeface="Times New Roman"/>
                        </a:rPr>
                        <a:t>Provide</a:t>
                      </a:r>
                      <a:r>
                        <a:rPr lang="en-US" sz="1600" baseline="0" dirty="0" smtClean="0">
                          <a:effectLst/>
                          <a:latin typeface="+mn-lt"/>
                          <a:ea typeface="Calibri"/>
                          <a:cs typeface="Times New Roman"/>
                        </a:rPr>
                        <a:t> draft document to relevant subcommittees for input, revise as appropriate</a:t>
                      </a:r>
                      <a:endParaRPr lang="en-US" sz="1600" dirty="0"/>
                    </a:p>
                  </a:txBody>
                  <a:tcPr/>
                </a:tc>
                <a:tc>
                  <a:txBody>
                    <a:bodyPr/>
                    <a:lstStyle/>
                    <a:p>
                      <a:r>
                        <a:rPr lang="en-US" sz="1600" dirty="0" smtClean="0"/>
                        <a:t>SDO-0</a:t>
                      </a:r>
                      <a:endParaRPr lang="en-US" sz="1600" dirty="0"/>
                    </a:p>
                  </a:txBody>
                  <a:tcPr/>
                </a:tc>
                <a:tc>
                  <a:txBody>
                    <a:bodyPr/>
                    <a:lstStyle/>
                    <a:p>
                      <a:r>
                        <a:rPr lang="en-US" sz="1600" dirty="0" smtClean="0"/>
                        <a:t>Susannah Kehl</a:t>
                      </a:r>
                      <a:endParaRPr lang="en-US" sz="1600" dirty="0"/>
                    </a:p>
                  </a:txBody>
                  <a:tcPr/>
                </a:tc>
                <a:tc>
                  <a:txBody>
                    <a:bodyPr/>
                    <a:lstStyle/>
                    <a:p>
                      <a:r>
                        <a:rPr lang="en-US" sz="1600" dirty="0" smtClean="0"/>
                        <a:t>March 1, 2016</a:t>
                      </a:r>
                      <a:endParaRPr lang="en-US" sz="1600" dirty="0"/>
                    </a:p>
                  </a:txBody>
                  <a:tcPr/>
                </a:tc>
              </a:tr>
              <a:tr h="367029">
                <a:tc>
                  <a:txBody>
                    <a:bodyPr/>
                    <a:lstStyle/>
                    <a:p>
                      <a:r>
                        <a:rPr lang="en-US" sz="1600" dirty="0" smtClean="0"/>
                        <a:t>Provide</a:t>
                      </a:r>
                      <a:r>
                        <a:rPr lang="en-US" sz="1600" baseline="0" dirty="0" smtClean="0"/>
                        <a:t> draft document to resource committees and SAC for input, revise as appropriate</a:t>
                      </a:r>
                      <a:endParaRPr lang="en-US" sz="1600" dirty="0"/>
                    </a:p>
                  </a:txBody>
                  <a:tcPr/>
                </a:tc>
                <a:tc>
                  <a:txBody>
                    <a:bodyPr/>
                    <a:lstStyle/>
                    <a:p>
                      <a:r>
                        <a:rPr lang="en-US" sz="1600" dirty="0" smtClean="0"/>
                        <a:t>SDO-0</a:t>
                      </a:r>
                      <a:endParaRPr lang="en-US" sz="1600" dirty="0"/>
                    </a:p>
                  </a:txBody>
                  <a:tcPr/>
                </a:tc>
                <a:tc>
                  <a:txBody>
                    <a:bodyPr/>
                    <a:lstStyle/>
                    <a:p>
                      <a:r>
                        <a:rPr lang="en-US" sz="1600" dirty="0" smtClean="0"/>
                        <a:t>Susannah Kehl</a:t>
                      </a:r>
                      <a:endParaRPr lang="en-US" sz="1600" dirty="0"/>
                    </a:p>
                  </a:txBody>
                  <a:tcPr/>
                </a:tc>
                <a:tc>
                  <a:txBody>
                    <a:bodyPr/>
                    <a:lstStyle/>
                    <a:p>
                      <a:r>
                        <a:rPr lang="en-US" sz="1600" dirty="0" smtClean="0"/>
                        <a:t>May</a:t>
                      </a:r>
                      <a:r>
                        <a:rPr lang="en-US" sz="1600" baseline="0" dirty="0" smtClean="0"/>
                        <a:t> 1, 2016</a:t>
                      </a:r>
                      <a:endParaRPr lang="en-US" sz="1600" dirty="0"/>
                    </a:p>
                  </a:txBody>
                  <a:tcPr/>
                </a:tc>
              </a:tr>
              <a:tr h="367029">
                <a:tc>
                  <a:txBody>
                    <a:bodyPr/>
                    <a:lstStyle/>
                    <a:p>
                      <a:r>
                        <a:rPr lang="en-US" sz="1600" dirty="0" smtClean="0"/>
                        <a:t>Create</a:t>
                      </a:r>
                      <a:r>
                        <a:rPr lang="en-US" sz="1600" baseline="0" dirty="0" smtClean="0"/>
                        <a:t> Project and fill in required forms</a:t>
                      </a:r>
                      <a:endParaRPr lang="en-US" sz="1600" dirty="0"/>
                    </a:p>
                  </a:txBody>
                  <a:tcPr/>
                </a:tc>
                <a:tc>
                  <a:txBody>
                    <a:bodyPr/>
                    <a:lstStyle/>
                    <a:p>
                      <a:r>
                        <a:rPr lang="en-US" sz="1600" dirty="0" smtClean="0"/>
                        <a:t>SDO-0</a:t>
                      </a:r>
                      <a:endParaRPr lang="en-US" sz="1600" dirty="0"/>
                    </a:p>
                  </a:txBody>
                  <a:tcPr/>
                </a:tc>
                <a:tc>
                  <a:txBody>
                    <a:bodyPr/>
                    <a:lstStyle/>
                    <a:p>
                      <a:r>
                        <a:rPr lang="en-US" sz="1600" dirty="0" smtClean="0"/>
                        <a:t>Task Group</a:t>
                      </a:r>
                      <a:endParaRPr lang="en-US" sz="1600" dirty="0"/>
                    </a:p>
                  </a:txBody>
                  <a:tcPr/>
                </a:tc>
                <a:tc>
                  <a:txBody>
                    <a:bodyPr/>
                    <a:lstStyle/>
                    <a:p>
                      <a:r>
                        <a:rPr lang="en-US" sz="1600" dirty="0" smtClean="0"/>
                        <a:t>Jan 29, 2016</a:t>
                      </a:r>
                      <a:endParaRPr lang="en-US" sz="1600" dirty="0"/>
                    </a:p>
                  </a:txBody>
                  <a:tcPr/>
                </a:tc>
              </a:tr>
              <a:tr h="367029">
                <a:tc>
                  <a:txBody>
                    <a:bodyPr/>
                    <a:lstStyle/>
                    <a:p>
                      <a:r>
                        <a:rPr lang="en-US" sz="1600" dirty="0" smtClean="0"/>
                        <a:t>Submit SDO Submission Form</a:t>
                      </a:r>
                      <a:endParaRPr lang="en-US" sz="1600" dirty="0"/>
                    </a:p>
                  </a:txBody>
                  <a:tcPr/>
                </a:tc>
                <a:tc>
                  <a:txBody>
                    <a:bodyPr/>
                    <a:lstStyle/>
                    <a:p>
                      <a:r>
                        <a:rPr lang="en-US" sz="1600" dirty="0" smtClean="0"/>
                        <a:t>SDO-100</a:t>
                      </a:r>
                      <a:endParaRPr lang="en-US" sz="1600" dirty="0"/>
                    </a:p>
                  </a:txBody>
                  <a:tcPr/>
                </a:tc>
                <a:tc>
                  <a:txBody>
                    <a:bodyPr/>
                    <a:lstStyle/>
                    <a:p>
                      <a:r>
                        <a:rPr lang="en-US" sz="1600" dirty="0" smtClean="0"/>
                        <a:t>Susannah Kehl</a:t>
                      </a:r>
                      <a:endParaRPr lang="en-US" sz="1600" dirty="0"/>
                    </a:p>
                  </a:txBody>
                  <a:tcPr/>
                </a:tc>
                <a:tc>
                  <a:txBody>
                    <a:bodyPr/>
                    <a:lstStyle/>
                    <a:p>
                      <a:r>
                        <a:rPr lang="en-US" sz="1600" dirty="0" smtClean="0"/>
                        <a:t>Jan</a:t>
                      </a:r>
                      <a:r>
                        <a:rPr lang="en-US" sz="1600" baseline="0" dirty="0" smtClean="0"/>
                        <a:t> 29, 2016</a:t>
                      </a:r>
                      <a:endParaRPr lang="en-US" sz="1600" dirty="0"/>
                    </a:p>
                  </a:txBody>
                  <a:tcPr/>
                </a:tc>
              </a:tr>
              <a:tr h="367029">
                <a:tc>
                  <a:txBody>
                    <a:bodyPr/>
                    <a:lstStyle/>
                    <a:p>
                      <a:r>
                        <a:rPr lang="en-US" sz="1600" dirty="0" smtClean="0"/>
                        <a:t>Move draft document to next level </a:t>
                      </a:r>
                      <a:endParaRPr lang="en-US" sz="1600" dirty="0"/>
                    </a:p>
                  </a:txBody>
                  <a:tcPr/>
                </a:tc>
                <a:tc>
                  <a:txBody>
                    <a:bodyPr/>
                    <a:lstStyle/>
                    <a:p>
                      <a:r>
                        <a:rPr lang="en-US" sz="1600" dirty="0" smtClean="0"/>
                        <a:t>SDO-200/300</a:t>
                      </a:r>
                      <a:endParaRPr lang="en-US" sz="1600" dirty="0"/>
                    </a:p>
                  </a:txBody>
                  <a:tcPr/>
                </a:tc>
                <a:tc>
                  <a:txBody>
                    <a:bodyPr/>
                    <a:lstStyle/>
                    <a:p>
                      <a:r>
                        <a:rPr lang="en-US" sz="1600" dirty="0" smtClean="0"/>
                        <a:t>Task</a:t>
                      </a:r>
                      <a:r>
                        <a:rPr lang="en-US" sz="1600" baseline="0" dirty="0" smtClean="0"/>
                        <a:t> Group</a:t>
                      </a:r>
                      <a:endParaRPr lang="en-US" sz="1600" dirty="0"/>
                    </a:p>
                  </a:txBody>
                  <a:tcPr/>
                </a:tc>
                <a:tc>
                  <a:txBody>
                    <a:bodyPr/>
                    <a:lstStyle/>
                    <a:p>
                      <a:r>
                        <a:rPr lang="en-US" sz="1600" dirty="0" smtClean="0"/>
                        <a:t>June 1, 2016</a:t>
                      </a:r>
                      <a:endParaRPr lang="en-US" sz="1600" dirty="0"/>
                    </a:p>
                  </a:txBody>
                  <a:tcPr/>
                </a:tc>
              </a:tr>
            </a:tbl>
          </a:graphicData>
        </a:graphic>
      </p:graphicFrame>
      <p:sp>
        <p:nvSpPr>
          <p:cNvPr id="5" name="TextBox 4"/>
          <p:cNvSpPr txBox="1"/>
          <p:nvPr/>
        </p:nvSpPr>
        <p:spPr>
          <a:xfrm>
            <a:off x="369241" y="317550"/>
            <a:ext cx="6933080" cy="523220"/>
          </a:xfrm>
          <a:prstGeom prst="rect">
            <a:avLst/>
          </a:prstGeom>
          <a:noFill/>
        </p:spPr>
        <p:txBody>
          <a:bodyPr wrap="square" rtlCol="0">
            <a:spAutoFit/>
          </a:bodyPr>
          <a:lstStyle/>
          <a:p>
            <a:r>
              <a:rPr lang="en-US" sz="2800" i="1" dirty="0" smtClean="0"/>
              <a:t>Priority 3: Bio/DNA Software Validation</a:t>
            </a:r>
            <a:endParaRPr lang="en-US" sz="2800" i="1" dirty="0"/>
          </a:p>
        </p:txBody>
      </p:sp>
      <p:sp>
        <p:nvSpPr>
          <p:cNvPr id="6" name="Slide Number Placeholder 5"/>
          <p:cNvSpPr>
            <a:spLocks noGrp="1"/>
          </p:cNvSpPr>
          <p:nvPr>
            <p:ph type="sldNum" sz="quarter" idx="12"/>
          </p:nvPr>
        </p:nvSpPr>
        <p:spPr/>
        <p:txBody>
          <a:bodyPr/>
          <a:lstStyle/>
          <a:p>
            <a:fld id="{8A6BD0B9-3465-4E0F-AE7F-2EBD7D9D0656}" type="slidenum">
              <a:rPr lang="en-US" smtClean="0"/>
              <a:pPr/>
              <a:t>15</a:t>
            </a:fld>
            <a:endParaRPr lang="en-US" dirty="0"/>
          </a:p>
        </p:txBody>
      </p:sp>
    </p:spTree>
    <p:extLst>
      <p:ext uri="{BB962C8B-B14F-4D97-AF65-F5344CB8AC3E}">
        <p14:creationId xmlns:p14="http://schemas.microsoft.com/office/powerpoint/2010/main" val="18372883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4 Document</a:t>
            </a:r>
            <a:endParaRPr lang="en-US" dirty="0"/>
          </a:p>
        </p:txBody>
      </p:sp>
      <p:sp>
        <p:nvSpPr>
          <p:cNvPr id="3" name="Content Placeholder 2"/>
          <p:cNvSpPr>
            <a:spLocks noGrp="1"/>
          </p:cNvSpPr>
          <p:nvPr>
            <p:ph idx="1"/>
          </p:nvPr>
        </p:nvSpPr>
        <p:spPr>
          <a:xfrm>
            <a:off x="547626" y="1986170"/>
            <a:ext cx="8106043" cy="2890630"/>
          </a:xfrm>
        </p:spPr>
        <p:txBody>
          <a:bodyPr>
            <a:normAutofit lnSpcReduction="10000"/>
          </a:bodyPr>
          <a:lstStyle/>
          <a:p>
            <a:pPr marL="0" indent="0">
              <a:buNone/>
            </a:pPr>
            <a:r>
              <a:rPr lang="en-US" b="1" dirty="0" smtClean="0"/>
              <a:t>Document Title:  </a:t>
            </a:r>
            <a:r>
              <a:rPr lang="en-US" dirty="0" smtClean="0"/>
              <a:t>Statistical Interpretation</a:t>
            </a:r>
          </a:p>
          <a:p>
            <a:pPr marL="0" indent="0">
              <a:buNone/>
            </a:pPr>
            <a:r>
              <a:rPr lang="en-US" b="1" dirty="0" smtClean="0"/>
              <a:t>Scope</a:t>
            </a:r>
            <a:r>
              <a:rPr lang="en-US" b="1" dirty="0"/>
              <a:t>:  </a:t>
            </a:r>
            <a:r>
              <a:rPr lang="en-US" dirty="0"/>
              <a:t>Description of existing methods and delineating appropriate areas of application </a:t>
            </a:r>
            <a:endParaRPr lang="en-US" dirty="0" smtClean="0"/>
          </a:p>
          <a:p>
            <a:pPr marL="0" indent="0">
              <a:buNone/>
            </a:pPr>
            <a:r>
              <a:rPr lang="en-US" b="1" dirty="0" smtClean="0"/>
              <a:t>Objective/rationale:  </a:t>
            </a:r>
            <a:r>
              <a:rPr lang="en-US" dirty="0" smtClean="0"/>
              <a:t>State generally accepted methods and limitations for statistical analysis of single source and mixed DNA profiles</a:t>
            </a:r>
            <a:endParaRPr lang="en-US" dirty="0"/>
          </a:p>
          <a:p>
            <a:pPr marL="0" indent="0">
              <a:buNone/>
            </a:pPr>
            <a:r>
              <a:rPr lang="en-US" b="1" dirty="0" smtClean="0"/>
              <a:t>Issues/Concerns:  </a:t>
            </a:r>
            <a:r>
              <a:rPr lang="en-US" dirty="0" smtClean="0"/>
              <a:t>Concerns have been raised about the correct application of different statistical approaches used in the interpretation of mixtures.  </a:t>
            </a:r>
          </a:p>
          <a:p>
            <a:pPr marL="0" indent="0">
              <a:buNone/>
            </a:pPr>
            <a:endParaRPr lang="en-US" dirty="0" smtClean="0"/>
          </a:p>
          <a:p>
            <a:pPr marL="0" indent="0">
              <a:buNone/>
            </a:pPr>
            <a:endParaRPr lang="en-US" dirty="0"/>
          </a:p>
          <a:p>
            <a:endParaRPr lang="en-US" dirty="0" smtClean="0"/>
          </a:p>
          <a:p>
            <a:pPr marL="0" indent="0">
              <a:buNone/>
            </a:pPr>
            <a:endParaRPr lang="en-US" dirty="0" smtClean="0"/>
          </a:p>
          <a:p>
            <a:pPr marL="0" indent="0">
              <a:buNone/>
            </a:pPr>
            <a:endParaRPr lang="en-US" dirty="0"/>
          </a:p>
        </p:txBody>
      </p:sp>
      <p:sp>
        <p:nvSpPr>
          <p:cNvPr id="4" name="TextBox 3"/>
          <p:cNvSpPr txBox="1"/>
          <p:nvPr/>
        </p:nvSpPr>
        <p:spPr>
          <a:xfrm>
            <a:off x="3392555" y="5155095"/>
            <a:ext cx="5751445" cy="1477328"/>
          </a:xfrm>
          <a:prstGeom prst="rect">
            <a:avLst/>
          </a:prstGeom>
          <a:solidFill>
            <a:schemeClr val="bg2">
              <a:lumMod val="90000"/>
            </a:schemeClr>
          </a:solidFill>
        </p:spPr>
        <p:txBody>
          <a:bodyPr wrap="square" rtlCol="0">
            <a:spAutoFit/>
          </a:bodyPr>
          <a:lstStyle/>
          <a:p>
            <a:r>
              <a:rPr lang="en-US" b="1" dirty="0" smtClean="0"/>
              <a:t>Task Group Name: </a:t>
            </a:r>
            <a:r>
              <a:rPr lang="en-US" dirty="0" smtClean="0"/>
              <a:t>Statistical Interpretation</a:t>
            </a:r>
          </a:p>
          <a:p>
            <a:r>
              <a:rPr lang="en-US" b="1" dirty="0" smtClean="0"/>
              <a:t>Task Group Chair Name:  </a:t>
            </a:r>
            <a:r>
              <a:rPr lang="en-US" dirty="0" smtClean="0"/>
              <a:t>Sandy </a:t>
            </a:r>
            <a:r>
              <a:rPr lang="en-US" dirty="0" err="1" smtClean="0"/>
              <a:t>Zabell</a:t>
            </a:r>
            <a:endParaRPr lang="en-US" b="1" dirty="0" smtClean="0"/>
          </a:p>
          <a:p>
            <a:r>
              <a:rPr lang="en-US" b="1" dirty="0" smtClean="0"/>
              <a:t>Task Group Chair Contact Information:  </a:t>
            </a:r>
            <a:r>
              <a:rPr lang="en-US" dirty="0" err="1" smtClean="0"/>
              <a:t>zabell@math.northwestern.edu</a:t>
            </a:r>
            <a:endParaRPr lang="en-US" b="1" dirty="0" smtClean="0"/>
          </a:p>
          <a:p>
            <a:r>
              <a:rPr lang="en-US" b="1" dirty="0" smtClean="0"/>
              <a:t>Date of Last Task Group Meeting:  </a:t>
            </a:r>
            <a:r>
              <a:rPr lang="en-US" dirty="0" smtClean="0"/>
              <a:t>January 28, 2016</a:t>
            </a:r>
            <a:endParaRPr lang="en-US" b="1" dirty="0" smtClean="0"/>
          </a:p>
        </p:txBody>
      </p:sp>
      <p:sp>
        <p:nvSpPr>
          <p:cNvPr id="5" name="Slide Number Placeholder 4"/>
          <p:cNvSpPr>
            <a:spLocks noGrp="1"/>
          </p:cNvSpPr>
          <p:nvPr>
            <p:ph type="sldNum" sz="quarter" idx="12"/>
          </p:nvPr>
        </p:nvSpPr>
        <p:spPr/>
        <p:txBody>
          <a:bodyPr/>
          <a:lstStyle/>
          <a:p>
            <a:fld id="{8A6BD0B9-3465-4E0F-AE7F-2EBD7D9D0656}" type="slidenum">
              <a:rPr lang="en-US" smtClean="0"/>
              <a:pPr/>
              <a:t>16</a:t>
            </a:fld>
            <a:endParaRPr lang="en-US" dirty="0"/>
          </a:p>
        </p:txBody>
      </p:sp>
    </p:spTree>
    <p:extLst>
      <p:ext uri="{BB962C8B-B14F-4D97-AF65-F5344CB8AC3E}">
        <p14:creationId xmlns:p14="http://schemas.microsoft.com/office/powerpoint/2010/main" val="20903341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26" y="539162"/>
            <a:ext cx="7886700" cy="1325563"/>
          </a:xfrm>
        </p:spPr>
        <p:txBody>
          <a:bodyPr/>
          <a:lstStyle/>
          <a:p>
            <a:r>
              <a:rPr lang="en-US" dirty="0" smtClean="0"/>
              <a:t>Standards/Guidelines Development</a:t>
            </a:r>
            <a:br>
              <a:rPr lang="en-US" dirty="0" smtClean="0"/>
            </a:br>
            <a:r>
              <a:rPr lang="en-US" dirty="0" smtClean="0"/>
              <a:t>Priority 4 Document</a:t>
            </a:r>
            <a:endParaRPr lang="en-US" dirty="0"/>
          </a:p>
        </p:txBody>
      </p:sp>
      <p:sp>
        <p:nvSpPr>
          <p:cNvPr id="3" name="Content Placeholder 2"/>
          <p:cNvSpPr>
            <a:spLocks noGrp="1"/>
          </p:cNvSpPr>
          <p:nvPr>
            <p:ph idx="1"/>
          </p:nvPr>
        </p:nvSpPr>
        <p:spPr>
          <a:xfrm>
            <a:off x="547626" y="1986170"/>
            <a:ext cx="8106043" cy="3766930"/>
          </a:xfrm>
        </p:spPr>
        <p:txBody>
          <a:bodyPr>
            <a:normAutofit/>
          </a:bodyPr>
          <a:lstStyle/>
          <a:p>
            <a:pPr marL="0" indent="0">
              <a:buNone/>
            </a:pPr>
            <a:r>
              <a:rPr lang="en-US" b="1" dirty="0" smtClean="0"/>
              <a:t>Key Components of Standard:  </a:t>
            </a:r>
          </a:p>
          <a:p>
            <a:pPr marL="0" indent="0">
              <a:buNone/>
            </a:pPr>
            <a:r>
              <a:rPr lang="en-US" dirty="0"/>
              <a:t>Description of existing </a:t>
            </a:r>
            <a:r>
              <a:rPr lang="en-US" dirty="0" smtClean="0"/>
              <a:t>methods, and guidance on </a:t>
            </a:r>
            <a:r>
              <a:rPr lang="en-US" dirty="0"/>
              <a:t>appropriate areas of </a:t>
            </a:r>
            <a:r>
              <a:rPr lang="en-US" dirty="0" smtClean="0"/>
              <a:t>application </a:t>
            </a:r>
            <a:endParaRPr lang="en-US" dirty="0"/>
          </a:p>
          <a:p>
            <a:pPr marL="0" indent="0">
              <a:buNone/>
            </a:pPr>
            <a:endParaRPr lang="en-US" dirty="0" smtClean="0"/>
          </a:p>
          <a:p>
            <a:pPr marL="0" indent="0">
              <a:buNone/>
            </a:pPr>
            <a:r>
              <a:rPr lang="en-US" b="1" dirty="0" smtClean="0"/>
              <a:t>Note: </a:t>
            </a:r>
            <a:r>
              <a:rPr lang="en-US" dirty="0" smtClean="0"/>
              <a:t>Our understanding is that SWGDAM will very shortly release for comment a substantial revision of its 2010 “</a:t>
            </a:r>
            <a:r>
              <a:rPr lang="en-US" dirty="0"/>
              <a:t>SWGDAM Interpretation Guidelines for Autosomal STR Typing by Forensic DNA Testing </a:t>
            </a:r>
            <a:r>
              <a:rPr lang="en-US" dirty="0" smtClean="0"/>
              <a:t>Laboratories”.  The work of the Task Group has been temporarily suspended until this document is available for review to avoid duplication of effort.</a:t>
            </a:r>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5" name="Slide Number Placeholder 4"/>
          <p:cNvSpPr>
            <a:spLocks noGrp="1"/>
          </p:cNvSpPr>
          <p:nvPr>
            <p:ph type="sldNum" sz="quarter" idx="12"/>
          </p:nvPr>
        </p:nvSpPr>
        <p:spPr/>
        <p:txBody>
          <a:bodyPr/>
          <a:lstStyle/>
          <a:p>
            <a:fld id="{8A6BD0B9-3465-4E0F-AE7F-2EBD7D9D0656}" type="slidenum">
              <a:rPr lang="en-US" smtClean="0"/>
              <a:pPr/>
              <a:t>17</a:t>
            </a:fld>
            <a:endParaRPr lang="en-US" dirty="0"/>
          </a:p>
        </p:txBody>
      </p:sp>
    </p:spTree>
    <p:extLst>
      <p:ext uri="{BB962C8B-B14F-4D97-AF65-F5344CB8AC3E}">
        <p14:creationId xmlns:p14="http://schemas.microsoft.com/office/powerpoint/2010/main" val="29428307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420" y="856212"/>
            <a:ext cx="7886700" cy="1325563"/>
          </a:xfrm>
        </p:spPr>
        <p:txBody>
          <a:bodyPr/>
          <a:lstStyle/>
          <a:p>
            <a:r>
              <a:rPr lang="en-US" dirty="0" smtClean="0"/>
              <a:t>Task Group/Subcommittee Action Plan</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1284067086"/>
              </p:ext>
            </p:extLst>
          </p:nvPr>
        </p:nvGraphicFramePr>
        <p:xfrm>
          <a:off x="700088" y="2417762"/>
          <a:ext cx="7477055" cy="2471737"/>
        </p:xfrm>
        <a:graphic>
          <a:graphicData uri="http://schemas.openxmlformats.org/drawingml/2006/table">
            <a:tbl>
              <a:tblPr firstRow="1" bandRow="1">
                <a:tableStyleId>{073A0DAA-6AF3-43AB-8588-CEC1D06C72B9}</a:tableStyleId>
              </a:tblPr>
              <a:tblGrid>
                <a:gridCol w="2424112"/>
                <a:gridCol w="1621853"/>
                <a:gridCol w="1715545"/>
                <a:gridCol w="1715545"/>
              </a:tblGrid>
              <a:tr h="1121395">
                <a:tc>
                  <a:txBody>
                    <a:bodyPr/>
                    <a:lstStyle/>
                    <a:p>
                      <a:r>
                        <a:rPr lang="en-US" sz="1800" dirty="0" smtClean="0"/>
                        <a:t>Planned Actions</a:t>
                      </a:r>
                      <a:endParaRPr lang="en-US" sz="1800" dirty="0"/>
                    </a:p>
                  </a:txBody>
                  <a:tcPr anchor="ctr"/>
                </a:tc>
                <a:tc>
                  <a:txBody>
                    <a:bodyPr/>
                    <a:lstStyle/>
                    <a:p>
                      <a:r>
                        <a:rPr lang="en-US" sz="1800" dirty="0" smtClean="0"/>
                        <a:t>OSAC Process Stage (e.g., SDO 100) </a:t>
                      </a:r>
                      <a:endParaRPr lang="en-US" sz="1800" dirty="0"/>
                    </a:p>
                  </a:txBody>
                  <a:tcPr anchor="ctr"/>
                </a:tc>
                <a:tc>
                  <a:txBody>
                    <a:bodyPr/>
                    <a:lstStyle/>
                    <a:p>
                      <a:pPr algn="ctr"/>
                      <a:r>
                        <a:rPr lang="en-US" sz="1800" dirty="0" smtClean="0"/>
                        <a:t>Assignee</a:t>
                      </a:r>
                      <a:endParaRPr lang="en-US" sz="1800" dirty="0"/>
                    </a:p>
                  </a:txBody>
                  <a:tcPr anchor="ctr"/>
                </a:tc>
                <a:tc>
                  <a:txBody>
                    <a:bodyPr/>
                    <a:lstStyle/>
                    <a:p>
                      <a:pPr algn="ctr"/>
                      <a:r>
                        <a:rPr lang="en-US" sz="1800" dirty="0" smtClean="0"/>
                        <a:t>Estimated</a:t>
                      </a:r>
                      <a:r>
                        <a:rPr lang="en-US" sz="1800" baseline="0" dirty="0" smtClean="0"/>
                        <a:t> Completion Date</a:t>
                      </a:r>
                      <a:endParaRPr lang="en-US" sz="1800" dirty="0"/>
                    </a:p>
                  </a:txBody>
                  <a:tcPr anchor="ctr"/>
                </a:tc>
              </a:tr>
              <a:tr h="450114">
                <a:tc>
                  <a:txBody>
                    <a:bodyPr/>
                    <a:lstStyle/>
                    <a:p>
                      <a:r>
                        <a:rPr lang="en-US" sz="1800" dirty="0" smtClean="0"/>
                        <a:t>Review of documents</a:t>
                      </a:r>
                      <a:endParaRPr lang="en-US" sz="1800" dirty="0"/>
                    </a:p>
                  </a:txBody>
                  <a:tcPr/>
                </a:tc>
                <a:tc>
                  <a:txBody>
                    <a:bodyPr/>
                    <a:lstStyle/>
                    <a:p>
                      <a:r>
                        <a:rPr lang="en-US" sz="1800" dirty="0" smtClean="0"/>
                        <a:t>SDO 100</a:t>
                      </a:r>
                      <a:endParaRPr lang="en-US" sz="1800" dirty="0"/>
                    </a:p>
                  </a:txBody>
                  <a:tcPr/>
                </a:tc>
                <a:tc>
                  <a:txBody>
                    <a:bodyPr/>
                    <a:lstStyle/>
                    <a:p>
                      <a:r>
                        <a:rPr lang="en-US" sz="1800" dirty="0" smtClean="0"/>
                        <a:t>Dr. </a:t>
                      </a:r>
                      <a:r>
                        <a:rPr lang="en-US" sz="1800" dirty="0" err="1" smtClean="0"/>
                        <a:t>Zabell</a:t>
                      </a:r>
                      <a:endParaRPr lang="en-US" sz="1800" dirty="0"/>
                    </a:p>
                  </a:txBody>
                  <a:tcPr/>
                </a:tc>
                <a:tc>
                  <a:txBody>
                    <a:bodyPr/>
                    <a:lstStyle/>
                    <a:p>
                      <a:r>
                        <a:rPr lang="en-US" sz="1800" dirty="0" smtClean="0"/>
                        <a:t>May 1, 2016</a:t>
                      </a:r>
                      <a:endParaRPr lang="en-US" sz="1800" dirty="0"/>
                    </a:p>
                  </a:txBody>
                  <a:tcPr/>
                </a:tc>
              </a:tr>
              <a:tr h="450114">
                <a:tc>
                  <a:txBody>
                    <a:bodyPr/>
                    <a:lstStyle/>
                    <a:p>
                      <a:r>
                        <a:rPr lang="en-US" sz="1800" dirty="0" smtClean="0"/>
                        <a:t>Drafting of standard</a:t>
                      </a:r>
                      <a:endParaRPr lang="en-US" sz="1800" dirty="0"/>
                    </a:p>
                  </a:txBody>
                  <a:tcPr/>
                </a:tc>
                <a:tc>
                  <a:txBody>
                    <a:bodyPr/>
                    <a:lstStyle/>
                    <a:p>
                      <a:r>
                        <a:rPr lang="en-US" sz="1800" dirty="0" smtClean="0"/>
                        <a:t>SDO 100</a:t>
                      </a:r>
                      <a:endParaRPr lang="en-US" sz="1800" dirty="0"/>
                    </a:p>
                  </a:txBody>
                  <a:tcPr/>
                </a:tc>
                <a:tc>
                  <a:txBody>
                    <a:bodyPr/>
                    <a:lstStyle/>
                    <a:p>
                      <a:r>
                        <a:rPr lang="en-US" sz="1800" dirty="0" smtClean="0"/>
                        <a:t>Members of TG</a:t>
                      </a:r>
                      <a:endParaRPr lang="en-US" sz="1800" dirty="0"/>
                    </a:p>
                  </a:txBody>
                  <a:tcPr/>
                </a:tc>
                <a:tc>
                  <a:txBody>
                    <a:bodyPr/>
                    <a:lstStyle/>
                    <a:p>
                      <a:r>
                        <a:rPr lang="en-US" sz="1800" dirty="0" smtClean="0"/>
                        <a:t>October 1,</a:t>
                      </a:r>
                      <a:r>
                        <a:rPr lang="en-US" sz="1800" baseline="0" dirty="0" smtClean="0"/>
                        <a:t> 2016</a:t>
                      </a:r>
                      <a:endParaRPr lang="en-US" sz="1800" dirty="0"/>
                    </a:p>
                  </a:txBody>
                  <a:tcPr/>
                </a:tc>
              </a:tr>
              <a:tr h="450114">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bl>
          </a:graphicData>
        </a:graphic>
      </p:graphicFrame>
      <p:sp>
        <p:nvSpPr>
          <p:cNvPr id="5" name="TextBox 4"/>
          <p:cNvSpPr txBox="1"/>
          <p:nvPr/>
        </p:nvSpPr>
        <p:spPr>
          <a:xfrm>
            <a:off x="318730" y="571550"/>
            <a:ext cx="5599470" cy="523220"/>
          </a:xfrm>
          <a:prstGeom prst="rect">
            <a:avLst/>
          </a:prstGeom>
          <a:noFill/>
        </p:spPr>
        <p:txBody>
          <a:bodyPr wrap="square" rtlCol="0">
            <a:spAutoFit/>
          </a:bodyPr>
          <a:lstStyle/>
          <a:p>
            <a:r>
              <a:rPr lang="en-US" sz="2800" i="1" dirty="0" smtClean="0"/>
              <a:t>Priority 4: </a:t>
            </a:r>
            <a:r>
              <a:rPr lang="en-US" sz="2800" dirty="0"/>
              <a:t>Statistical Interpretation</a:t>
            </a:r>
            <a:endParaRPr lang="en-US" sz="2800" i="1" dirty="0"/>
          </a:p>
        </p:txBody>
      </p:sp>
      <p:sp>
        <p:nvSpPr>
          <p:cNvPr id="6" name="Slide Number Placeholder 5"/>
          <p:cNvSpPr>
            <a:spLocks noGrp="1"/>
          </p:cNvSpPr>
          <p:nvPr>
            <p:ph type="sldNum" sz="quarter" idx="12"/>
          </p:nvPr>
        </p:nvSpPr>
        <p:spPr/>
        <p:txBody>
          <a:bodyPr/>
          <a:lstStyle/>
          <a:p>
            <a:fld id="{8A6BD0B9-3465-4E0F-AE7F-2EBD7D9D0656}" type="slidenum">
              <a:rPr lang="en-US" smtClean="0"/>
              <a:pPr/>
              <a:t>18</a:t>
            </a:fld>
            <a:endParaRPr lang="en-US" dirty="0"/>
          </a:p>
        </p:txBody>
      </p:sp>
    </p:spTree>
    <p:extLst>
      <p:ext uri="{BB962C8B-B14F-4D97-AF65-F5344CB8AC3E}">
        <p14:creationId xmlns:p14="http://schemas.microsoft.com/office/powerpoint/2010/main" val="24124732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Standards/Guidelines Development</a:t>
            </a:r>
            <a:br>
              <a:rPr lang="en-US" dirty="0"/>
            </a:br>
            <a:r>
              <a:rPr lang="en-US" dirty="0"/>
              <a:t>Priority </a:t>
            </a:r>
            <a:r>
              <a:rPr lang="en-US" dirty="0" smtClean="0"/>
              <a:t>5 </a:t>
            </a:r>
            <a:r>
              <a:rPr lang="en-US" dirty="0"/>
              <a:t>Document</a:t>
            </a:r>
            <a:endParaRPr lang="en-US" dirty="0">
              <a:solidFill>
                <a:srgbClr val="0033CC"/>
              </a:solidFill>
            </a:endParaRPr>
          </a:p>
        </p:txBody>
      </p:sp>
      <p:sp>
        <p:nvSpPr>
          <p:cNvPr id="3" name="Content Placeholder 2"/>
          <p:cNvSpPr>
            <a:spLocks noGrp="1"/>
          </p:cNvSpPr>
          <p:nvPr>
            <p:ph idx="1"/>
          </p:nvPr>
        </p:nvSpPr>
        <p:spPr>
          <a:xfrm>
            <a:off x="547626" y="1986170"/>
            <a:ext cx="8106043" cy="2890630"/>
          </a:xfrm>
        </p:spPr>
        <p:txBody>
          <a:bodyPr>
            <a:normAutofit/>
          </a:bodyPr>
          <a:lstStyle/>
          <a:p>
            <a:r>
              <a:rPr lang="en-US" dirty="0" smtClean="0"/>
              <a:t>Review </a:t>
            </a:r>
            <a:r>
              <a:rPr lang="en-US" dirty="0"/>
              <a:t>and standardization of terminology within the field using current documentation. </a:t>
            </a:r>
            <a:endParaRPr lang="en-US" dirty="0" smtClean="0"/>
          </a:p>
          <a:p>
            <a:pPr lvl="1"/>
            <a:r>
              <a:rPr lang="en-US" sz="2000" dirty="0" smtClean="0"/>
              <a:t>Being performed in conjunction with other Biology subcommittees</a:t>
            </a:r>
            <a:endParaRPr lang="en-US" sz="2000" dirty="0"/>
          </a:p>
          <a:p>
            <a:endParaRPr lang="en-US" dirty="0" smtClean="0"/>
          </a:p>
          <a:p>
            <a:endParaRPr lang="en-US" dirty="0" smtClean="0"/>
          </a:p>
          <a:p>
            <a:endParaRPr lang="en-US" dirty="0" smtClean="0"/>
          </a:p>
          <a:p>
            <a:endParaRPr lang="en-US" dirty="0"/>
          </a:p>
          <a:p>
            <a:endParaRPr lang="en-US" dirty="0" smtClean="0"/>
          </a:p>
          <a:p>
            <a:pPr marL="0" indent="0">
              <a:buNone/>
            </a:pPr>
            <a:endParaRPr lang="en-US" dirty="0" smtClean="0"/>
          </a:p>
          <a:p>
            <a:pPr marL="0" indent="0">
              <a:buNone/>
            </a:pPr>
            <a:endParaRPr lang="en-US" dirty="0"/>
          </a:p>
        </p:txBody>
      </p:sp>
      <p:sp>
        <p:nvSpPr>
          <p:cNvPr id="4" name="TextBox 3"/>
          <p:cNvSpPr txBox="1"/>
          <p:nvPr/>
        </p:nvSpPr>
        <p:spPr>
          <a:xfrm>
            <a:off x="3392555" y="5155095"/>
            <a:ext cx="5751445" cy="1200329"/>
          </a:xfrm>
          <a:prstGeom prst="rect">
            <a:avLst/>
          </a:prstGeom>
          <a:solidFill>
            <a:schemeClr val="bg2">
              <a:lumMod val="90000"/>
            </a:schemeClr>
          </a:solidFill>
        </p:spPr>
        <p:txBody>
          <a:bodyPr wrap="square" rtlCol="0">
            <a:spAutoFit/>
          </a:bodyPr>
          <a:lstStyle/>
          <a:p>
            <a:r>
              <a:rPr lang="en-US" b="1" dirty="0" smtClean="0"/>
              <a:t>Task Group Name: </a:t>
            </a:r>
            <a:r>
              <a:rPr lang="en-US" dirty="0" smtClean="0"/>
              <a:t>Terminology</a:t>
            </a:r>
          </a:p>
          <a:p>
            <a:r>
              <a:rPr lang="en-US" b="1" dirty="0" smtClean="0"/>
              <a:t>Task Group Chair Name: Christian Westring, Ph.D.</a:t>
            </a:r>
          </a:p>
          <a:p>
            <a:r>
              <a:rPr lang="en-US" b="1" dirty="0" smtClean="0"/>
              <a:t>Task Group Chair Contact Information: christian.westring@NMSlabs.com</a:t>
            </a:r>
          </a:p>
        </p:txBody>
      </p:sp>
      <p:sp>
        <p:nvSpPr>
          <p:cNvPr id="5" name="Slide Number Placeholder 4"/>
          <p:cNvSpPr>
            <a:spLocks noGrp="1"/>
          </p:cNvSpPr>
          <p:nvPr>
            <p:ph type="sldNum" sz="quarter" idx="12"/>
          </p:nvPr>
        </p:nvSpPr>
        <p:spPr/>
        <p:txBody>
          <a:bodyPr/>
          <a:lstStyle/>
          <a:p>
            <a:fld id="{8A6BD0B9-3465-4E0F-AE7F-2EBD7D9D0656}" type="slidenum">
              <a:rPr lang="en-US" smtClean="0"/>
              <a:pPr/>
              <a:t>19</a:t>
            </a:fld>
            <a:endParaRPr lang="en-US" dirty="0"/>
          </a:p>
        </p:txBody>
      </p:sp>
    </p:spTree>
    <p:extLst>
      <p:ext uri="{BB962C8B-B14F-4D97-AF65-F5344CB8AC3E}">
        <p14:creationId xmlns:p14="http://schemas.microsoft.com/office/powerpoint/2010/main" val="27206594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Subcommittee Leadership</a:t>
            </a:r>
            <a:endParaRPr lang="en-US" b="1" dirty="0">
              <a:latin typeface="Arial" panose="020B0604020202020204" pitchFamily="34" charset="0"/>
              <a:cs typeface="Arial" panose="020B06040202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073002499"/>
              </p:ext>
            </p:extLst>
          </p:nvPr>
        </p:nvGraphicFramePr>
        <p:xfrm>
          <a:off x="157993" y="2105233"/>
          <a:ext cx="8795096" cy="2133600"/>
        </p:xfrm>
        <a:graphic>
          <a:graphicData uri="http://schemas.openxmlformats.org/drawingml/2006/table">
            <a:tbl>
              <a:tblPr firstRow="1" bandRow="1">
                <a:tableStyleId>{073A0DAA-6AF3-43AB-8588-CEC1D06C72B9}</a:tableStyleId>
              </a:tblPr>
              <a:tblGrid>
                <a:gridCol w="1205586"/>
                <a:gridCol w="2234400"/>
                <a:gridCol w="1938439"/>
                <a:gridCol w="808235"/>
                <a:gridCol w="2608436"/>
              </a:tblGrid>
              <a:tr h="370840">
                <a:tc>
                  <a:txBody>
                    <a:bodyPr/>
                    <a:lstStyle/>
                    <a:p>
                      <a:r>
                        <a:rPr lang="en-US" sz="2000" dirty="0" smtClean="0"/>
                        <a:t>Position</a:t>
                      </a:r>
                      <a:endParaRPr lang="en-US" sz="2000" dirty="0"/>
                    </a:p>
                  </a:txBody>
                  <a:tcPr/>
                </a:tc>
                <a:tc>
                  <a:txBody>
                    <a:bodyPr/>
                    <a:lstStyle/>
                    <a:p>
                      <a:r>
                        <a:rPr lang="en-US" sz="2000" dirty="0" smtClean="0"/>
                        <a:t>Name</a:t>
                      </a:r>
                      <a:endParaRPr lang="en-US" sz="2000" dirty="0"/>
                    </a:p>
                  </a:txBody>
                  <a:tcPr/>
                </a:tc>
                <a:tc>
                  <a:txBody>
                    <a:bodyPr/>
                    <a:lstStyle/>
                    <a:p>
                      <a:r>
                        <a:rPr lang="en-US" sz="2000" dirty="0" smtClean="0"/>
                        <a:t>Organization</a:t>
                      </a:r>
                      <a:endParaRPr lang="en-US" sz="2000" dirty="0"/>
                    </a:p>
                  </a:txBody>
                  <a:tcPr/>
                </a:tc>
                <a:tc>
                  <a:txBody>
                    <a:bodyPr/>
                    <a:lstStyle/>
                    <a:p>
                      <a:r>
                        <a:rPr lang="en-US" sz="2000" dirty="0" smtClean="0"/>
                        <a:t>Term</a:t>
                      </a:r>
                      <a:endParaRPr lang="en-US" sz="20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2000" dirty="0" smtClean="0"/>
                        <a:t>Email</a:t>
                      </a:r>
                    </a:p>
                  </a:txBody>
                  <a:tcPr/>
                </a:tc>
              </a:tr>
              <a:tr h="370840">
                <a:tc>
                  <a:txBody>
                    <a:bodyPr/>
                    <a:lstStyle/>
                    <a:p>
                      <a:r>
                        <a:rPr lang="en-US" sz="1600" dirty="0" smtClean="0"/>
                        <a:t>Chair</a:t>
                      </a:r>
                      <a:endParaRPr lang="en-US" sz="1600" dirty="0"/>
                    </a:p>
                  </a:txBody>
                  <a:tcPr/>
                </a:tc>
                <a:tc>
                  <a:txBody>
                    <a:bodyPr/>
                    <a:lstStyle/>
                    <a:p>
                      <a:r>
                        <a:rPr lang="en-US" sz="1600" dirty="0" smtClean="0"/>
                        <a:t>Robyn Ragsdale, Ph.D.</a:t>
                      </a:r>
                      <a:endParaRPr lang="en-US" sz="1600" dirty="0"/>
                    </a:p>
                  </a:txBody>
                  <a:tcPr/>
                </a:tc>
                <a:tc>
                  <a:txBody>
                    <a:bodyPr/>
                    <a:lstStyle/>
                    <a:p>
                      <a:r>
                        <a:rPr lang="en-US" sz="1600" dirty="0" smtClean="0"/>
                        <a:t>FDLE</a:t>
                      </a:r>
                      <a:endParaRPr lang="en-US" sz="1600" dirty="0"/>
                    </a:p>
                  </a:txBody>
                  <a:tcPr/>
                </a:tc>
                <a:tc>
                  <a:txBody>
                    <a:bodyPr/>
                    <a:lstStyle/>
                    <a:p>
                      <a:r>
                        <a:rPr lang="en-US" sz="1600" dirty="0" smtClean="0"/>
                        <a:t>4</a:t>
                      </a:r>
                      <a:endParaRPr lang="en-US" sz="1600" dirty="0"/>
                    </a:p>
                  </a:txBody>
                  <a:tcPr/>
                </a:tc>
                <a:tc>
                  <a:txBody>
                    <a:bodyPr/>
                    <a:lstStyle/>
                    <a:p>
                      <a:r>
                        <a:rPr lang="en-US" sz="1600" dirty="0" smtClean="0">
                          <a:hlinkClick r:id="rId2"/>
                        </a:rPr>
                        <a:t>robynragsdale@fdle.state.fl.us</a:t>
                      </a:r>
                      <a:endParaRPr lang="en-US" sz="1600" dirty="0" smtClean="0"/>
                    </a:p>
                  </a:txBody>
                  <a:tcPr/>
                </a:tc>
              </a:tr>
              <a:tr h="370840">
                <a:tc>
                  <a:txBody>
                    <a:bodyPr/>
                    <a:lstStyle/>
                    <a:p>
                      <a:r>
                        <a:rPr lang="en-US" sz="1600" dirty="0" smtClean="0"/>
                        <a:t>Vice Chair</a:t>
                      </a:r>
                    </a:p>
                  </a:txBody>
                  <a:tcPr/>
                </a:tc>
                <a:tc>
                  <a:txBody>
                    <a:bodyPr/>
                    <a:lstStyle/>
                    <a:p>
                      <a:r>
                        <a:rPr lang="en-US" sz="1600" dirty="0" smtClean="0"/>
                        <a:t>Mechthild Prinz, Ph.D.</a:t>
                      </a:r>
                      <a:endParaRPr lang="en-US" sz="1600" dirty="0"/>
                    </a:p>
                  </a:txBody>
                  <a:tcPr/>
                </a:tc>
                <a:tc>
                  <a:txBody>
                    <a:bodyPr/>
                    <a:lstStyle/>
                    <a:p>
                      <a:r>
                        <a:rPr lang="en-US" sz="1600" dirty="0" smtClean="0"/>
                        <a:t>John Jay College of Criminal Justice </a:t>
                      </a:r>
                      <a:endParaRPr lang="en-US" sz="1600" dirty="0"/>
                    </a:p>
                  </a:txBody>
                  <a:tcPr/>
                </a:tc>
                <a:tc>
                  <a:txBody>
                    <a:bodyPr/>
                    <a:lstStyle/>
                    <a:p>
                      <a:r>
                        <a:rPr lang="en-US" sz="1600" dirty="0" smtClean="0"/>
                        <a:t>2</a:t>
                      </a:r>
                      <a:endParaRPr lang="en-US" sz="1600" dirty="0"/>
                    </a:p>
                  </a:txBody>
                  <a:tcPr/>
                </a:tc>
                <a:tc>
                  <a:txBody>
                    <a:bodyPr/>
                    <a:lstStyle/>
                    <a:p>
                      <a:r>
                        <a:rPr lang="en-US" sz="1600" dirty="0" smtClean="0">
                          <a:hlinkClick r:id="rId3"/>
                        </a:rPr>
                        <a:t>mprinz@jj.cuny.edu</a:t>
                      </a:r>
                      <a:endParaRPr lang="en-US" sz="1600" dirty="0" smtClean="0"/>
                    </a:p>
                    <a:p>
                      <a:endParaRPr lang="en-US" sz="1600" dirty="0" smtClean="0"/>
                    </a:p>
                  </a:txBody>
                  <a:tcPr/>
                </a:tc>
              </a:tr>
              <a:tr h="370840">
                <a:tc>
                  <a:txBody>
                    <a:bodyPr/>
                    <a:lstStyle/>
                    <a:p>
                      <a:r>
                        <a:rPr lang="en-US" sz="1600" dirty="0" smtClean="0"/>
                        <a:t>Executive Secretary</a:t>
                      </a:r>
                      <a:endParaRPr lang="en-US" sz="1600" dirty="0"/>
                    </a:p>
                  </a:txBody>
                  <a:tcPr/>
                </a:tc>
                <a:tc>
                  <a:txBody>
                    <a:bodyPr/>
                    <a:lstStyle/>
                    <a:p>
                      <a:r>
                        <a:rPr lang="en-US" sz="1600" dirty="0" smtClean="0"/>
                        <a:t>Catherine Grgicak, Ph.D.</a:t>
                      </a:r>
                      <a:endParaRPr lang="en-US" sz="1600" dirty="0"/>
                    </a:p>
                  </a:txBody>
                  <a:tcPr/>
                </a:tc>
                <a:tc>
                  <a:txBody>
                    <a:bodyPr/>
                    <a:lstStyle/>
                    <a:p>
                      <a:r>
                        <a:rPr lang="en-US" sz="1600" dirty="0" smtClean="0"/>
                        <a:t>Boston University School of Medicine</a:t>
                      </a:r>
                      <a:endParaRPr lang="en-US" sz="1600" dirty="0"/>
                    </a:p>
                  </a:txBody>
                  <a:tcPr/>
                </a:tc>
                <a:tc>
                  <a:txBody>
                    <a:bodyPr/>
                    <a:lstStyle/>
                    <a:p>
                      <a:r>
                        <a:rPr lang="en-US" sz="1600" dirty="0" smtClean="0"/>
                        <a:t>3</a:t>
                      </a:r>
                      <a:endParaRPr lang="en-US" sz="1600" dirty="0"/>
                    </a:p>
                  </a:txBody>
                  <a:tcPr/>
                </a:tc>
                <a:tc>
                  <a:txBody>
                    <a:bodyPr/>
                    <a:lstStyle/>
                    <a:p>
                      <a:r>
                        <a:rPr lang="en-US" sz="1600" dirty="0" smtClean="0">
                          <a:hlinkClick r:id="rId4"/>
                        </a:rPr>
                        <a:t>cgrgicak@bu.edu</a:t>
                      </a:r>
                      <a:endParaRPr lang="en-US" sz="1600" dirty="0" smtClean="0"/>
                    </a:p>
                    <a:p>
                      <a:endParaRPr lang="en-US" sz="1600" dirty="0" smtClean="0"/>
                    </a:p>
                  </a:txBody>
                  <a:tcPr/>
                </a:tc>
              </a:tr>
            </a:tbl>
          </a:graphicData>
        </a:graphic>
      </p:graphicFrame>
      <p:sp>
        <p:nvSpPr>
          <p:cNvPr id="10" name="Slide Number Placeholder 9"/>
          <p:cNvSpPr>
            <a:spLocks noGrp="1"/>
          </p:cNvSpPr>
          <p:nvPr>
            <p:ph type="sldNum" sz="quarter" idx="12"/>
          </p:nvPr>
        </p:nvSpPr>
        <p:spPr/>
        <p:txBody>
          <a:bodyPr/>
          <a:lstStyle/>
          <a:p>
            <a:fld id="{8A6BD0B9-3465-4E0F-AE7F-2EBD7D9D0656}" type="slidenum">
              <a:rPr lang="en-US" smtClean="0"/>
              <a:pPr/>
              <a:t>2</a:t>
            </a:fld>
            <a:endParaRPr lang="en-US" dirty="0"/>
          </a:p>
        </p:txBody>
      </p:sp>
    </p:spTree>
    <p:extLst>
      <p:ext uri="{BB962C8B-B14F-4D97-AF65-F5344CB8AC3E}">
        <p14:creationId xmlns:p14="http://schemas.microsoft.com/office/powerpoint/2010/main" val="22774485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152" y="432730"/>
            <a:ext cx="7886700" cy="1325563"/>
          </a:xfrm>
        </p:spPr>
        <p:txBody>
          <a:bodyPr>
            <a:normAutofit fontScale="90000"/>
          </a:bodyPr>
          <a:lstStyle/>
          <a:p>
            <a:r>
              <a:rPr lang="en-US" sz="2800" b="0" i="1" dirty="0">
                <a:latin typeface="Calibri" panose="020F0502020204030204" pitchFamily="34" charset="0"/>
              </a:rPr>
              <a:t>Priority </a:t>
            </a:r>
            <a:r>
              <a:rPr lang="en-US" sz="2800" b="0" i="1" dirty="0" smtClean="0">
                <a:latin typeface="Calibri" panose="020F0502020204030204" pitchFamily="34" charset="0"/>
              </a:rPr>
              <a:t>5: Terminology</a:t>
            </a:r>
            <a:r>
              <a:rPr lang="en-US" b="0" dirty="0" smtClean="0">
                <a:solidFill>
                  <a:srgbClr val="0033CC"/>
                </a:solidFill>
              </a:rPr>
              <a:t/>
            </a:r>
            <a:br>
              <a:rPr lang="en-US" b="0" dirty="0" smtClean="0">
                <a:solidFill>
                  <a:srgbClr val="0033CC"/>
                </a:solidFill>
              </a:rPr>
            </a:br>
            <a:r>
              <a:rPr lang="en-US" dirty="0"/>
              <a:t>Task Group/Subcommittee Action Plan</a:t>
            </a:r>
            <a:endParaRPr lang="en-US" b="0" dirty="0">
              <a:solidFill>
                <a:srgbClr val="0033CC"/>
              </a:solidFill>
            </a:endParaRPr>
          </a:p>
        </p:txBody>
      </p:sp>
      <p:sp>
        <p:nvSpPr>
          <p:cNvPr id="3" name="Content Placeholder 2"/>
          <p:cNvSpPr>
            <a:spLocks noGrp="1"/>
          </p:cNvSpPr>
          <p:nvPr>
            <p:ph idx="1"/>
          </p:nvPr>
        </p:nvSpPr>
        <p:spPr/>
        <p:txBody>
          <a:bodyPr/>
          <a:lstStyle/>
          <a:p>
            <a:r>
              <a:rPr lang="en-US" dirty="0" smtClean="0"/>
              <a:t>SAC level task group encompassing all of the DNA subcommittees</a:t>
            </a:r>
          </a:p>
          <a:p>
            <a:r>
              <a:rPr lang="en-US" dirty="0" smtClean="0"/>
              <a:t>Working </a:t>
            </a:r>
            <a:r>
              <a:rPr lang="en-US" dirty="0"/>
              <a:t>on </a:t>
            </a:r>
            <a:r>
              <a:rPr lang="en-US" dirty="0" smtClean="0"/>
              <a:t>collating terms used in forensic biology analysis</a:t>
            </a:r>
            <a:endParaRPr lang="en-US" dirty="0"/>
          </a:p>
          <a:p>
            <a:pPr marL="0" indent="0">
              <a:buNone/>
            </a:pPr>
            <a:endParaRPr lang="en-US" dirty="0" smtClean="0"/>
          </a:p>
        </p:txBody>
      </p:sp>
      <p:sp>
        <p:nvSpPr>
          <p:cNvPr id="4" name="Slide Number Placeholder 3"/>
          <p:cNvSpPr>
            <a:spLocks noGrp="1"/>
          </p:cNvSpPr>
          <p:nvPr>
            <p:ph type="sldNum" sz="quarter" idx="12"/>
          </p:nvPr>
        </p:nvSpPr>
        <p:spPr/>
        <p:txBody>
          <a:bodyPr/>
          <a:lstStyle/>
          <a:p>
            <a:fld id="{8A6BD0B9-3465-4E0F-AE7F-2EBD7D9D0656}" type="slidenum">
              <a:rPr lang="en-US" smtClean="0"/>
              <a:pPr/>
              <a:t>20</a:t>
            </a:fld>
            <a:endParaRPr lang="en-US" dirty="0"/>
          </a:p>
        </p:txBody>
      </p:sp>
    </p:spTree>
    <p:extLst>
      <p:ext uri="{BB962C8B-B14F-4D97-AF65-F5344CB8AC3E}">
        <p14:creationId xmlns:p14="http://schemas.microsoft.com/office/powerpoint/2010/main" val="2881617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110" y="315510"/>
            <a:ext cx="7886700" cy="1325563"/>
          </a:xfrm>
        </p:spPr>
        <p:txBody>
          <a:bodyPr/>
          <a:lstStyle/>
          <a:p>
            <a:r>
              <a:rPr lang="en-US" dirty="0" smtClean="0"/>
              <a:t>Summary of Standards/Guidelines  Priority Actions</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834604412"/>
              </p:ext>
            </p:extLst>
          </p:nvPr>
        </p:nvGraphicFramePr>
        <p:xfrm>
          <a:off x="399222" y="1587805"/>
          <a:ext cx="8301805" cy="4311464"/>
        </p:xfrm>
        <a:graphic>
          <a:graphicData uri="http://schemas.openxmlformats.org/drawingml/2006/table">
            <a:tbl>
              <a:tblPr firstRow="1" bandRow="1">
                <a:tableStyleId>{073A0DAA-6AF3-43AB-8588-CEC1D06C72B9}</a:tableStyleId>
              </a:tblPr>
              <a:tblGrid>
                <a:gridCol w="1988803"/>
                <a:gridCol w="6313002"/>
              </a:tblGrid>
              <a:tr h="651532">
                <a:tc>
                  <a:txBody>
                    <a:bodyPr/>
                    <a:lstStyle/>
                    <a:p>
                      <a:r>
                        <a:rPr lang="en-US" sz="2000" baseline="0" dirty="0" smtClean="0"/>
                        <a:t>Priority</a:t>
                      </a:r>
                      <a:endParaRPr lang="en-US" sz="2000" dirty="0"/>
                    </a:p>
                  </a:txBody>
                  <a:tcPr anchor="ctr"/>
                </a:tc>
                <a:tc>
                  <a:txBody>
                    <a:bodyPr/>
                    <a:lstStyle/>
                    <a:p>
                      <a:r>
                        <a:rPr lang="en-US" sz="2000" dirty="0" smtClean="0"/>
                        <a:t>Working</a:t>
                      </a:r>
                      <a:r>
                        <a:rPr lang="en-US" sz="2000" baseline="0" dirty="0" smtClean="0"/>
                        <a:t> Title of Document</a:t>
                      </a:r>
                      <a:endParaRPr lang="en-US" sz="2000" dirty="0"/>
                    </a:p>
                  </a:txBody>
                  <a:tcPr anchor="ctr"/>
                </a:tc>
              </a:tr>
              <a:tr h="663523">
                <a:tc>
                  <a:txBody>
                    <a:bodyPr/>
                    <a:lstStyle/>
                    <a:p>
                      <a:r>
                        <a:rPr lang="en-US" sz="2000" dirty="0" smtClean="0"/>
                        <a:t>1</a:t>
                      </a:r>
                      <a:endParaRPr lang="en-US" sz="2000" dirty="0"/>
                    </a:p>
                  </a:txBody>
                  <a:tcPr/>
                </a:tc>
                <a:tc>
                  <a:txBody>
                    <a:bodyPr/>
                    <a:lstStyle/>
                    <a:p>
                      <a:r>
                        <a:rPr lang="en-US" sz="2000" dirty="0" smtClean="0"/>
                        <a:t>Validation Standards for Probabilistic Genotyping Systems</a:t>
                      </a:r>
                      <a:endParaRPr lang="en-US" sz="2000" dirty="0"/>
                    </a:p>
                  </a:txBody>
                  <a:tcPr/>
                </a:tc>
              </a:tr>
              <a:tr h="663523">
                <a:tc>
                  <a:txBody>
                    <a:bodyPr/>
                    <a:lstStyle/>
                    <a:p>
                      <a:r>
                        <a:rPr lang="en-US" sz="2000" dirty="0" smtClean="0"/>
                        <a:t>2</a:t>
                      </a:r>
                      <a:endParaRPr lang="en-US" sz="2000" dirty="0"/>
                    </a:p>
                  </a:txBody>
                  <a:tcPr/>
                </a:tc>
                <a:tc>
                  <a:txBody>
                    <a:bodyPr/>
                    <a:lstStyle/>
                    <a:p>
                      <a:pPr marL="0" indent="0">
                        <a:buNone/>
                      </a:pPr>
                      <a:r>
                        <a:rPr lang="en-US" sz="2000" dirty="0" smtClean="0"/>
                        <a:t>Standards for Validation Studies of DNA Mixtures and the Development and Verification of a Laboratory’s Mixture Interpretation Protocol</a:t>
                      </a:r>
                    </a:p>
                  </a:txBody>
                  <a:tcPr/>
                </a:tc>
              </a:tr>
              <a:tr h="663523">
                <a:tc>
                  <a:txBody>
                    <a:bodyPr/>
                    <a:lstStyle/>
                    <a:p>
                      <a:r>
                        <a:rPr lang="en-US" sz="2000" dirty="0" smtClean="0"/>
                        <a:t>3</a:t>
                      </a:r>
                      <a:endParaRPr lang="en-US" sz="2000" dirty="0"/>
                    </a:p>
                  </a:txBody>
                  <a:tcPr/>
                </a:tc>
                <a:tc>
                  <a:txBody>
                    <a:bodyPr/>
                    <a:lstStyle/>
                    <a:p>
                      <a:pPr marL="0" indent="0">
                        <a:buNone/>
                      </a:pPr>
                      <a:r>
                        <a:rPr lang="en-US" sz="2000" dirty="0" smtClean="0"/>
                        <a:t>Biology/DNA Software Validation </a:t>
                      </a:r>
                    </a:p>
                  </a:txBody>
                  <a:tcPr/>
                </a:tc>
              </a:tr>
              <a:tr h="663523">
                <a:tc>
                  <a:txBody>
                    <a:bodyPr/>
                    <a:lstStyle/>
                    <a:p>
                      <a:r>
                        <a:rPr lang="en-US" sz="2000" dirty="0" smtClean="0"/>
                        <a:t>4</a:t>
                      </a:r>
                      <a:endParaRPr lang="en-US" sz="2000" dirty="0"/>
                    </a:p>
                  </a:txBody>
                  <a:tcPr/>
                </a:tc>
                <a:tc>
                  <a:txBody>
                    <a:bodyPr/>
                    <a:lstStyle/>
                    <a:p>
                      <a:r>
                        <a:rPr lang="en-US" sz="2000" dirty="0" smtClean="0"/>
                        <a:t>Statistical Interpretation </a:t>
                      </a:r>
                      <a:endParaRPr lang="en-US" sz="2000" dirty="0"/>
                    </a:p>
                  </a:txBody>
                  <a:tcPr/>
                </a:tc>
              </a:tr>
              <a:tr h="663523">
                <a:tc>
                  <a:txBody>
                    <a:bodyPr/>
                    <a:lstStyle/>
                    <a:p>
                      <a:r>
                        <a:rPr lang="en-US" sz="2000" dirty="0" smtClean="0"/>
                        <a:t>5</a:t>
                      </a:r>
                      <a:endParaRPr lang="en-US" sz="2000" dirty="0"/>
                    </a:p>
                  </a:txBody>
                  <a:tcPr/>
                </a:tc>
                <a:tc>
                  <a:txBody>
                    <a:bodyPr/>
                    <a:lstStyle/>
                    <a:p>
                      <a:r>
                        <a:rPr lang="en-US" sz="2000" dirty="0" smtClean="0"/>
                        <a:t>Terminology (SAC wide task group)</a:t>
                      </a:r>
                      <a:endParaRPr lang="en-US" sz="2000" dirty="0"/>
                    </a:p>
                  </a:txBody>
                  <a:tcPr/>
                </a:tc>
              </a:tr>
            </a:tbl>
          </a:graphicData>
        </a:graphic>
      </p:graphicFrame>
      <p:sp>
        <p:nvSpPr>
          <p:cNvPr id="7" name="Slide Number Placeholder 6"/>
          <p:cNvSpPr>
            <a:spLocks noGrp="1"/>
          </p:cNvSpPr>
          <p:nvPr>
            <p:ph type="sldNum" sz="quarter" idx="12"/>
          </p:nvPr>
        </p:nvSpPr>
        <p:spPr/>
        <p:txBody>
          <a:bodyPr/>
          <a:lstStyle/>
          <a:p>
            <a:fld id="{8A6BD0B9-3465-4E0F-AE7F-2EBD7D9D0656}" type="slidenum">
              <a:rPr lang="en-US" smtClean="0"/>
              <a:pPr/>
              <a:t>21</a:t>
            </a:fld>
            <a:endParaRPr lang="en-US" dirty="0"/>
          </a:p>
        </p:txBody>
      </p:sp>
    </p:spTree>
    <p:extLst>
      <p:ext uri="{BB962C8B-B14F-4D97-AF65-F5344CB8AC3E}">
        <p14:creationId xmlns:p14="http://schemas.microsoft.com/office/powerpoint/2010/main" val="9910313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77" y="226038"/>
            <a:ext cx="7886700" cy="892849"/>
          </a:xfrm>
        </p:spPr>
        <p:txBody>
          <a:bodyPr>
            <a:normAutofit/>
          </a:bodyPr>
          <a:lstStyle/>
          <a:p>
            <a:r>
              <a:rPr lang="en-US" sz="3200" dirty="0" smtClean="0"/>
              <a:t>         Items of Interest Identified</a:t>
            </a:r>
            <a:endParaRPr lang="en-US" sz="3200" dirty="0"/>
          </a:p>
        </p:txBody>
      </p:sp>
      <p:sp>
        <p:nvSpPr>
          <p:cNvPr id="3" name="Content Placeholder 2"/>
          <p:cNvSpPr>
            <a:spLocks noGrp="1"/>
          </p:cNvSpPr>
          <p:nvPr>
            <p:ph idx="1"/>
          </p:nvPr>
        </p:nvSpPr>
        <p:spPr>
          <a:xfrm>
            <a:off x="522226" y="1193800"/>
            <a:ext cx="8291573" cy="5003800"/>
          </a:xfrm>
        </p:spPr>
        <p:txBody>
          <a:bodyPr>
            <a:normAutofit/>
          </a:bodyPr>
          <a:lstStyle/>
          <a:p>
            <a:pPr lvl="0"/>
            <a:r>
              <a:rPr lang="en-US" sz="2400" b="1" dirty="0"/>
              <a:t>Analytical and stochastic thresholds </a:t>
            </a:r>
            <a:r>
              <a:rPr lang="en-US" sz="2400" dirty="0"/>
              <a:t>– guidance on valid approaches on how to determine these thresholds</a:t>
            </a:r>
          </a:p>
          <a:p>
            <a:pPr lvl="0"/>
            <a:r>
              <a:rPr lang="en-US" sz="2400" b="1" dirty="0" smtClean="0"/>
              <a:t>Front </a:t>
            </a:r>
            <a:r>
              <a:rPr lang="en-US" sz="2400" b="1" dirty="0"/>
              <a:t>end evaluation of DNA profile data</a:t>
            </a:r>
            <a:r>
              <a:rPr lang="en-US" sz="2400" dirty="0"/>
              <a:t> – guidance </a:t>
            </a:r>
            <a:r>
              <a:rPr lang="en-US" sz="2400" dirty="0" smtClean="0"/>
              <a:t>on determining suitability </a:t>
            </a:r>
            <a:r>
              <a:rPr lang="en-US" sz="2400" dirty="0"/>
              <a:t>for various interpretation approaches</a:t>
            </a:r>
          </a:p>
          <a:p>
            <a:r>
              <a:rPr lang="en-US" sz="2400" b="1" dirty="0"/>
              <a:t>Hypothesis building for LRs </a:t>
            </a:r>
            <a:r>
              <a:rPr lang="en-US" sz="2400" dirty="0"/>
              <a:t>– guidance on assumptions, numerator, denominator</a:t>
            </a:r>
          </a:p>
          <a:p>
            <a:r>
              <a:rPr lang="en-US" sz="2400" b="1" dirty="0" smtClean="0"/>
              <a:t>Monitoring </a:t>
            </a:r>
            <a:r>
              <a:rPr lang="en-US" sz="2400" b="1" dirty="0"/>
              <a:t>analysts performance for DNA interpretation </a:t>
            </a:r>
            <a:r>
              <a:rPr lang="en-US" sz="2400" dirty="0"/>
              <a:t>– guidance </a:t>
            </a:r>
            <a:r>
              <a:rPr lang="en-US" sz="2400" dirty="0" smtClean="0"/>
              <a:t>on internal </a:t>
            </a:r>
            <a:r>
              <a:rPr lang="en-US" sz="2400" dirty="0"/>
              <a:t>assessment of </a:t>
            </a:r>
            <a:r>
              <a:rPr lang="en-US" sz="2400" dirty="0" smtClean="0"/>
              <a:t>interpretation competency </a:t>
            </a:r>
            <a:r>
              <a:rPr lang="en-US" sz="2400" dirty="0"/>
              <a:t>including statistical </a:t>
            </a:r>
            <a:r>
              <a:rPr lang="en-US" sz="2400" dirty="0" smtClean="0"/>
              <a:t>evaluations</a:t>
            </a:r>
          </a:p>
          <a:p>
            <a:r>
              <a:rPr lang="en-US" sz="2400" b="1" dirty="0" smtClean="0"/>
              <a:t>Reporting </a:t>
            </a:r>
            <a:r>
              <a:rPr lang="en-US" sz="2400" b="1" dirty="0"/>
              <a:t>of DNA conclusions for mixtures</a:t>
            </a:r>
            <a:r>
              <a:rPr lang="en-US" sz="2400" dirty="0"/>
              <a:t> – standard defining required components</a:t>
            </a:r>
          </a:p>
          <a:p>
            <a:pPr lvl="0"/>
            <a:endParaRPr lang="en-US" sz="2400" dirty="0"/>
          </a:p>
        </p:txBody>
      </p:sp>
      <p:sp>
        <p:nvSpPr>
          <p:cNvPr id="4" name="Slide Number Placeholder 3"/>
          <p:cNvSpPr>
            <a:spLocks noGrp="1"/>
          </p:cNvSpPr>
          <p:nvPr>
            <p:ph type="sldNum" sz="quarter" idx="12"/>
          </p:nvPr>
        </p:nvSpPr>
        <p:spPr/>
        <p:txBody>
          <a:bodyPr/>
          <a:lstStyle/>
          <a:p>
            <a:fld id="{8A6BD0B9-3465-4E0F-AE7F-2EBD7D9D0656}" type="slidenum">
              <a:rPr lang="en-US" smtClean="0"/>
              <a:pPr/>
              <a:t>22</a:t>
            </a:fld>
            <a:endParaRPr lang="en-US" dirty="0"/>
          </a:p>
        </p:txBody>
      </p:sp>
    </p:spTree>
    <p:extLst>
      <p:ext uri="{BB962C8B-B14F-4D97-AF65-F5344CB8AC3E}">
        <p14:creationId xmlns:p14="http://schemas.microsoft.com/office/powerpoint/2010/main" val="22821786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477" y="130788"/>
            <a:ext cx="7886700" cy="892849"/>
          </a:xfrm>
        </p:spPr>
        <p:txBody>
          <a:bodyPr>
            <a:normAutofit fontScale="90000"/>
          </a:bodyPr>
          <a:lstStyle/>
          <a:p>
            <a:r>
              <a:rPr lang="en-US" dirty="0" smtClean="0"/>
              <a:t>Research Gaps Identified  - 1</a:t>
            </a:r>
            <a:r>
              <a:rPr lang="en-US" dirty="0"/>
              <a:t/>
            </a:r>
            <a:br>
              <a:rPr lang="en-US" dirty="0"/>
            </a:br>
            <a:r>
              <a:rPr lang="en-US" dirty="0" smtClean="0"/>
              <a:t> </a:t>
            </a:r>
            <a:r>
              <a:rPr lang="en-US" sz="3100" b="0" i="1" dirty="0" smtClean="0"/>
              <a:t>(in order of evidence analysis process)</a:t>
            </a:r>
            <a:endParaRPr lang="en-US" sz="3100" b="0" i="1" dirty="0"/>
          </a:p>
        </p:txBody>
      </p:sp>
      <p:sp>
        <p:nvSpPr>
          <p:cNvPr id="3" name="Content Placeholder 2"/>
          <p:cNvSpPr>
            <a:spLocks noGrp="1"/>
          </p:cNvSpPr>
          <p:nvPr>
            <p:ph idx="1"/>
          </p:nvPr>
        </p:nvSpPr>
        <p:spPr>
          <a:xfrm>
            <a:off x="823851" y="1609724"/>
            <a:ext cx="8075673" cy="4267200"/>
          </a:xfrm>
        </p:spPr>
        <p:txBody>
          <a:bodyPr>
            <a:normAutofit/>
          </a:bodyPr>
          <a:lstStyle/>
          <a:p>
            <a:r>
              <a:rPr lang="en-US" sz="2400" dirty="0" smtClean="0"/>
              <a:t>More </a:t>
            </a:r>
            <a:r>
              <a:rPr lang="en-US" sz="2400" dirty="0"/>
              <a:t>efficient collection of DNA at the scene and from evidence items</a:t>
            </a:r>
          </a:p>
          <a:p>
            <a:pPr lvl="0"/>
            <a:r>
              <a:rPr lang="en-US" sz="2400" dirty="0" smtClean="0"/>
              <a:t>Quantitative </a:t>
            </a:r>
            <a:r>
              <a:rPr lang="en-US" sz="2400" dirty="0"/>
              <a:t>interpretation of color signals for serology testing results </a:t>
            </a:r>
          </a:p>
          <a:p>
            <a:pPr lvl="0"/>
            <a:r>
              <a:rPr lang="en-US" sz="2400" dirty="0" smtClean="0"/>
              <a:t>More </a:t>
            </a:r>
            <a:r>
              <a:rPr lang="en-US" sz="2400" dirty="0"/>
              <a:t>efficient extraction of DNA from evidence items</a:t>
            </a:r>
          </a:p>
          <a:p>
            <a:r>
              <a:rPr lang="en-US" sz="2400" dirty="0"/>
              <a:t>Assessment of specific classes of evidence types to determine the necessity to quantify DNA before amplification </a:t>
            </a:r>
          </a:p>
          <a:p>
            <a:endParaRPr lang="en-US" dirty="0"/>
          </a:p>
        </p:txBody>
      </p:sp>
      <p:sp>
        <p:nvSpPr>
          <p:cNvPr id="4" name="Slide Number Placeholder 3"/>
          <p:cNvSpPr>
            <a:spLocks noGrp="1"/>
          </p:cNvSpPr>
          <p:nvPr>
            <p:ph type="sldNum" sz="quarter" idx="12"/>
          </p:nvPr>
        </p:nvSpPr>
        <p:spPr/>
        <p:txBody>
          <a:bodyPr/>
          <a:lstStyle/>
          <a:p>
            <a:fld id="{8A6BD0B9-3465-4E0F-AE7F-2EBD7D9D0656}" type="slidenum">
              <a:rPr lang="en-US" smtClean="0"/>
              <a:pPr/>
              <a:t>23</a:t>
            </a:fld>
            <a:endParaRPr lang="en-US" dirty="0"/>
          </a:p>
        </p:txBody>
      </p:sp>
      <p:sp>
        <p:nvSpPr>
          <p:cNvPr id="5" name="Down Arrow 4"/>
          <p:cNvSpPr/>
          <p:nvPr/>
        </p:nvSpPr>
        <p:spPr>
          <a:xfrm>
            <a:off x="258318" y="1152525"/>
            <a:ext cx="484632" cy="44957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215148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477" y="130788"/>
            <a:ext cx="7886700" cy="892849"/>
          </a:xfrm>
        </p:spPr>
        <p:txBody>
          <a:bodyPr>
            <a:normAutofit fontScale="90000"/>
          </a:bodyPr>
          <a:lstStyle/>
          <a:p>
            <a:r>
              <a:rPr lang="en-US" dirty="0" smtClean="0"/>
              <a:t>Research Gaps Identified  - 2</a:t>
            </a:r>
            <a:r>
              <a:rPr lang="en-US" dirty="0"/>
              <a:t/>
            </a:r>
            <a:br>
              <a:rPr lang="en-US" dirty="0"/>
            </a:br>
            <a:r>
              <a:rPr lang="en-US" dirty="0" smtClean="0"/>
              <a:t> </a:t>
            </a:r>
            <a:r>
              <a:rPr lang="en-US" sz="3100" b="0" i="1" dirty="0" smtClean="0"/>
              <a:t>(in order of evidence analysis process)</a:t>
            </a:r>
            <a:endParaRPr lang="en-US" sz="3100" b="0" i="1" dirty="0"/>
          </a:p>
        </p:txBody>
      </p:sp>
      <p:sp>
        <p:nvSpPr>
          <p:cNvPr id="3" name="Content Placeholder 2"/>
          <p:cNvSpPr>
            <a:spLocks noGrp="1"/>
          </p:cNvSpPr>
          <p:nvPr>
            <p:ph idx="1"/>
          </p:nvPr>
        </p:nvSpPr>
        <p:spPr>
          <a:xfrm>
            <a:off x="928626" y="1609724"/>
            <a:ext cx="8075673" cy="4267200"/>
          </a:xfrm>
        </p:spPr>
        <p:txBody>
          <a:bodyPr>
            <a:normAutofit/>
          </a:bodyPr>
          <a:lstStyle/>
          <a:p>
            <a:pPr lvl="0"/>
            <a:r>
              <a:rPr lang="en-US" sz="2400" dirty="0"/>
              <a:t>Develop software to tools to assist in characterization and utilization of STR typing validation data </a:t>
            </a:r>
          </a:p>
          <a:p>
            <a:r>
              <a:rPr lang="en-US" sz="2400" b="1" dirty="0" smtClean="0"/>
              <a:t>Software </a:t>
            </a:r>
            <a:r>
              <a:rPr lang="en-US" sz="2400" b="1" dirty="0"/>
              <a:t>solutions for Y-STR mixture deconvolution</a:t>
            </a:r>
          </a:p>
          <a:p>
            <a:pPr lvl="0"/>
            <a:r>
              <a:rPr lang="en-US" sz="2400" dirty="0" smtClean="0"/>
              <a:t>Research </a:t>
            </a:r>
            <a:r>
              <a:rPr lang="en-US" sz="2400" dirty="0"/>
              <a:t>on how to design proficiency tests for complex data interpretation and probabilistic </a:t>
            </a:r>
            <a:r>
              <a:rPr lang="en-US" sz="2400" dirty="0" smtClean="0"/>
              <a:t>genotyping </a:t>
            </a:r>
          </a:p>
          <a:p>
            <a:r>
              <a:rPr lang="en-US" sz="2400" b="1" dirty="0" smtClean="0"/>
              <a:t>Impacts </a:t>
            </a:r>
            <a:r>
              <a:rPr lang="en-US" sz="2400" b="1" dirty="0"/>
              <a:t>of laboratory, </a:t>
            </a:r>
            <a:r>
              <a:rPr lang="en-US" sz="2400" b="1" dirty="0" smtClean="0"/>
              <a:t>assumptions, </a:t>
            </a:r>
            <a:r>
              <a:rPr lang="en-US" sz="2400" b="1" dirty="0"/>
              <a:t>and model decisions on continuous </a:t>
            </a:r>
            <a:r>
              <a:rPr lang="en-US" sz="2400" b="1" dirty="0" smtClean="0"/>
              <a:t>likelihood ratios</a:t>
            </a:r>
            <a:endParaRPr lang="en-US" sz="2400" b="1" dirty="0"/>
          </a:p>
          <a:p>
            <a:r>
              <a:rPr lang="en-US" sz="2400" dirty="0"/>
              <a:t>Best practices to avoid biases in interpretation of DNA </a:t>
            </a:r>
            <a:r>
              <a:rPr lang="en-US" sz="2400" dirty="0" smtClean="0"/>
              <a:t>profiles</a:t>
            </a:r>
          </a:p>
          <a:p>
            <a:pPr marL="0" indent="0">
              <a:buNone/>
            </a:pPr>
            <a:endParaRPr lang="en-US" sz="2400" dirty="0"/>
          </a:p>
          <a:p>
            <a:endParaRPr lang="en-US" sz="2400" dirty="0"/>
          </a:p>
          <a:p>
            <a:pPr lvl="0"/>
            <a:endParaRPr lang="en-US" sz="2400" dirty="0"/>
          </a:p>
          <a:p>
            <a:endParaRPr lang="en-US" dirty="0"/>
          </a:p>
        </p:txBody>
      </p:sp>
      <p:sp>
        <p:nvSpPr>
          <p:cNvPr id="4" name="Slide Number Placeholder 3"/>
          <p:cNvSpPr>
            <a:spLocks noGrp="1"/>
          </p:cNvSpPr>
          <p:nvPr>
            <p:ph type="sldNum" sz="quarter" idx="12"/>
          </p:nvPr>
        </p:nvSpPr>
        <p:spPr/>
        <p:txBody>
          <a:bodyPr/>
          <a:lstStyle/>
          <a:p>
            <a:fld id="{8A6BD0B9-3465-4E0F-AE7F-2EBD7D9D0656}" type="slidenum">
              <a:rPr lang="en-US" smtClean="0"/>
              <a:pPr/>
              <a:t>24</a:t>
            </a:fld>
            <a:endParaRPr lang="en-US" dirty="0"/>
          </a:p>
        </p:txBody>
      </p:sp>
      <p:sp>
        <p:nvSpPr>
          <p:cNvPr id="5" name="Down Arrow 4"/>
          <p:cNvSpPr/>
          <p:nvPr/>
        </p:nvSpPr>
        <p:spPr>
          <a:xfrm>
            <a:off x="258318" y="1152525"/>
            <a:ext cx="484632" cy="44957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32269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357270"/>
            <a:ext cx="6858000" cy="926356"/>
          </a:xfrm>
        </p:spPr>
        <p:txBody>
          <a:bodyPr>
            <a:normAutofit/>
          </a:bodyPr>
          <a:lstStyle/>
          <a:p>
            <a:r>
              <a:rPr lang="en-US" dirty="0" smtClean="0">
                <a:latin typeface="+mn-lt"/>
              </a:rPr>
              <a:t>Priority Action Report</a:t>
            </a:r>
            <a:endParaRPr lang="en-US" dirty="0">
              <a:latin typeface="+mn-lt"/>
            </a:endParaRPr>
          </a:p>
        </p:txBody>
      </p:sp>
      <p:sp>
        <p:nvSpPr>
          <p:cNvPr id="3" name="Subtitle 2"/>
          <p:cNvSpPr>
            <a:spLocks noGrp="1"/>
          </p:cNvSpPr>
          <p:nvPr>
            <p:ph type="subTitle" idx="1"/>
          </p:nvPr>
        </p:nvSpPr>
        <p:spPr>
          <a:xfrm>
            <a:off x="1143000" y="4479481"/>
            <a:ext cx="6858000" cy="1655762"/>
          </a:xfrm>
        </p:spPr>
        <p:txBody>
          <a:bodyPr/>
          <a:lstStyle/>
          <a:p>
            <a:r>
              <a:rPr lang="en-US" sz="3200" b="1" dirty="0" smtClean="0">
                <a:latin typeface="Arial" panose="020B0604020202020204" pitchFamily="34" charset="0"/>
                <a:cs typeface="Arial" panose="020B0604020202020204" pitchFamily="34" charset="0"/>
              </a:rPr>
              <a:t>Biology</a:t>
            </a:r>
          </a:p>
          <a:p>
            <a:r>
              <a:rPr lang="en-US" dirty="0" smtClean="0">
                <a:latin typeface="Arial" panose="020B0604020202020204" pitchFamily="34" charset="0"/>
                <a:cs typeface="Arial" panose="020B0604020202020204" pitchFamily="34" charset="0"/>
              </a:rPr>
              <a:t>Biology Data Interpretation and Reporting Committee</a:t>
            </a:r>
          </a:p>
          <a:p>
            <a:r>
              <a:rPr lang="en-US" dirty="0" err="1" smtClean="0">
                <a:latin typeface="Arial" panose="020B0604020202020204" pitchFamily="34" charset="0"/>
                <a:cs typeface="Arial" panose="020B0604020202020204" pitchFamily="34" charset="0"/>
              </a:rPr>
              <a:t>Mechthild</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Prinz</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February 22, 2016</a:t>
            </a:r>
            <a:endParaRPr lang="en-US" dirty="0">
              <a:solidFill>
                <a:schemeClr val="bg2">
                  <a:lumMod val="50000"/>
                </a:schemeClr>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64205" y="503598"/>
            <a:ext cx="2615590" cy="2799064"/>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135243"/>
            <a:ext cx="1493520" cy="685800"/>
          </a:xfrm>
          <a:prstGeom prst="rect">
            <a:avLst/>
          </a:prstGeom>
        </p:spPr>
      </p:pic>
      <p:pic>
        <p:nvPicPr>
          <p:cNvPr id="6" name="Picture 5"/>
          <p:cNvPicPr>
            <a:picLocks noChangeAspect="1"/>
          </p:cNvPicPr>
          <p:nvPr/>
        </p:nvPicPr>
        <p:blipFill>
          <a:blip r:embed="rId5"/>
          <a:stretch>
            <a:fillRect/>
          </a:stretch>
        </p:blipFill>
        <p:spPr>
          <a:xfrm>
            <a:off x="7702950" y="6535293"/>
            <a:ext cx="1371600" cy="285750"/>
          </a:xfrm>
          <a:prstGeom prst="rect">
            <a:avLst/>
          </a:prstGeom>
        </p:spPr>
      </p:pic>
    </p:spTree>
    <p:extLst>
      <p:ext uri="{BB962C8B-B14F-4D97-AF65-F5344CB8AC3E}">
        <p14:creationId xmlns:p14="http://schemas.microsoft.com/office/powerpoint/2010/main" val="42069316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A6BD0B9-3465-4E0F-AE7F-2EBD7D9D0656}" type="slidenum">
              <a:rPr lang="en-US" smtClean="0"/>
              <a:pPr/>
              <a:t>26</a:t>
            </a:fld>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3080" y="518160"/>
            <a:ext cx="5900626" cy="5608320"/>
          </a:xfrm>
          <a:prstGeom prst="rect">
            <a:avLst/>
          </a:prstGeom>
        </p:spPr>
      </p:pic>
    </p:spTree>
    <p:extLst>
      <p:ext uri="{BB962C8B-B14F-4D97-AF65-F5344CB8AC3E}">
        <p14:creationId xmlns:p14="http://schemas.microsoft.com/office/powerpoint/2010/main" val="1537065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479" y="139147"/>
            <a:ext cx="7165138" cy="745435"/>
          </a:xfrm>
        </p:spPr>
        <p:txBody>
          <a:bodyPr/>
          <a:lstStyle/>
          <a:p>
            <a:r>
              <a:rPr lang="en-US" b="1" dirty="0" smtClean="0">
                <a:latin typeface="Arial" panose="020B0604020202020204" pitchFamily="34" charset="0"/>
                <a:cs typeface="Arial" panose="020B0604020202020204" pitchFamily="34" charset="0"/>
              </a:rPr>
              <a:t>Subcommittee Members</a:t>
            </a:r>
            <a:endParaRPr lang="en-US" b="1" dirty="0">
              <a:latin typeface="Arial" panose="020B0604020202020204" pitchFamily="34" charset="0"/>
              <a:cs typeface="Arial" panose="020B06040202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174430087"/>
              </p:ext>
            </p:extLst>
          </p:nvPr>
        </p:nvGraphicFramePr>
        <p:xfrm>
          <a:off x="0" y="0"/>
          <a:ext cx="7876674" cy="5863900"/>
        </p:xfrm>
        <a:graphic>
          <a:graphicData uri="http://schemas.openxmlformats.org/drawingml/2006/table">
            <a:tbl>
              <a:tblPr firstRow="1" bandRow="1">
                <a:tableStyleId>{073A0DAA-6AF3-43AB-8588-CEC1D06C72B9}</a:tableStyleId>
              </a:tblPr>
              <a:tblGrid>
                <a:gridCol w="635972"/>
                <a:gridCol w="1717984"/>
                <a:gridCol w="2719137"/>
                <a:gridCol w="577516"/>
                <a:gridCol w="2226065"/>
              </a:tblGrid>
              <a:tr h="155196">
                <a:tc>
                  <a:txBody>
                    <a:bodyPr/>
                    <a:lstStyle/>
                    <a:p>
                      <a:pPr algn="ctr"/>
                      <a:r>
                        <a:rPr lang="en-US" sz="1400" dirty="0" smtClean="0"/>
                        <a:t>#</a:t>
                      </a:r>
                      <a:endParaRPr lang="en-US" sz="1400" dirty="0"/>
                    </a:p>
                  </a:txBody>
                  <a:tcPr/>
                </a:tc>
                <a:tc>
                  <a:txBody>
                    <a:bodyPr/>
                    <a:lstStyle/>
                    <a:p>
                      <a:r>
                        <a:rPr lang="en-US" sz="1400" dirty="0" smtClean="0"/>
                        <a:t>Name</a:t>
                      </a:r>
                      <a:endParaRPr lang="en-US" sz="1400" dirty="0"/>
                    </a:p>
                  </a:txBody>
                  <a:tcPr/>
                </a:tc>
                <a:tc>
                  <a:txBody>
                    <a:bodyPr/>
                    <a:lstStyle/>
                    <a:p>
                      <a:r>
                        <a:rPr lang="en-US" sz="1400" dirty="0" smtClean="0"/>
                        <a:t>Organization</a:t>
                      </a:r>
                      <a:endParaRPr lang="en-US" sz="1400" dirty="0"/>
                    </a:p>
                  </a:txBody>
                  <a:tcPr/>
                </a:tc>
                <a:tc>
                  <a:txBody>
                    <a:bodyPr/>
                    <a:lstStyle/>
                    <a:p>
                      <a:r>
                        <a:rPr lang="en-US" sz="1400" dirty="0" smtClean="0"/>
                        <a:t>Term</a:t>
                      </a:r>
                      <a:endParaRPr lang="en-US" sz="14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dirty="0" smtClean="0"/>
                        <a:t>Email</a:t>
                      </a:r>
                    </a:p>
                  </a:txBody>
                  <a:tcPr/>
                </a:tc>
              </a:tr>
              <a:tr h="283799">
                <a:tc>
                  <a:txBody>
                    <a:bodyPr/>
                    <a:lstStyle/>
                    <a:p>
                      <a:pPr algn="ctr"/>
                      <a:r>
                        <a:rPr lang="en-US" sz="1400" dirty="0" smtClean="0"/>
                        <a:t>1</a:t>
                      </a:r>
                      <a:endParaRPr lang="en-US" sz="1400" dirty="0"/>
                    </a:p>
                  </a:txBody>
                  <a:tcPr/>
                </a:tc>
                <a:tc>
                  <a:txBody>
                    <a:bodyPr/>
                    <a:lstStyle/>
                    <a:p>
                      <a:r>
                        <a:rPr lang="en-US" sz="1000" b="1" dirty="0" smtClean="0"/>
                        <a:t>Todd</a:t>
                      </a:r>
                      <a:r>
                        <a:rPr lang="en-US" sz="1000" b="1" baseline="0" dirty="0" smtClean="0"/>
                        <a:t> </a:t>
                      </a:r>
                      <a:r>
                        <a:rPr lang="en-US" sz="1000" b="1" dirty="0" smtClean="0"/>
                        <a:t>Bille</a:t>
                      </a:r>
                      <a:endParaRPr lang="en-US" sz="1000" b="1" dirty="0"/>
                    </a:p>
                  </a:txBody>
                  <a:tcPr/>
                </a:tc>
                <a:tc>
                  <a:txBody>
                    <a:bodyPr/>
                    <a:lstStyle/>
                    <a:p>
                      <a:r>
                        <a:rPr lang="en-US" sz="1000" b="1" dirty="0" smtClean="0"/>
                        <a:t>ATF</a:t>
                      </a:r>
                    </a:p>
                  </a:txBody>
                  <a:tcPr/>
                </a:tc>
                <a:tc>
                  <a:txBody>
                    <a:bodyPr/>
                    <a:lstStyle/>
                    <a:p>
                      <a:r>
                        <a:rPr lang="en-US" sz="1000" b="1" dirty="0" smtClean="0"/>
                        <a:t>3</a:t>
                      </a:r>
                      <a:endParaRPr lang="en-US" sz="1000" b="1" dirty="0"/>
                    </a:p>
                  </a:txBody>
                  <a:tcPr/>
                </a:tc>
                <a:tc>
                  <a:txBody>
                    <a:bodyPr/>
                    <a:lstStyle/>
                    <a:p>
                      <a:r>
                        <a:rPr lang="en-US" sz="1000" b="1" dirty="0" smtClean="0">
                          <a:hlinkClick r:id="rId2"/>
                        </a:rPr>
                        <a:t>todd.bille@atf.gov</a:t>
                      </a:r>
                      <a:endParaRPr lang="en-US" sz="1000" b="1" dirty="0" smtClean="0"/>
                    </a:p>
                  </a:txBody>
                  <a:tcPr/>
                </a:tc>
              </a:tr>
              <a:tr h="283799">
                <a:tc>
                  <a:txBody>
                    <a:bodyPr/>
                    <a:lstStyle/>
                    <a:p>
                      <a:pPr algn="ctr"/>
                      <a:r>
                        <a:rPr lang="en-US" sz="1400" dirty="0" smtClean="0"/>
                        <a:t>2</a:t>
                      </a:r>
                      <a:endParaRPr lang="en-US" sz="1400" dirty="0"/>
                    </a:p>
                  </a:txBody>
                  <a:tcPr/>
                </a:tc>
                <a:tc>
                  <a:txBody>
                    <a:bodyPr/>
                    <a:lstStyle/>
                    <a:p>
                      <a:r>
                        <a:rPr lang="en-US" sz="1000" b="1" dirty="0" smtClean="0"/>
                        <a:t>Lisa Marie Brewer</a:t>
                      </a:r>
                    </a:p>
                  </a:txBody>
                  <a:tcPr/>
                </a:tc>
                <a:tc>
                  <a:txBody>
                    <a:bodyPr/>
                    <a:lstStyle/>
                    <a:p>
                      <a:r>
                        <a:rPr lang="en-US" sz="1000" b="1" dirty="0" smtClean="0"/>
                        <a:t>Glendale Police Department</a:t>
                      </a:r>
                    </a:p>
                  </a:txBody>
                  <a:tcPr/>
                </a:tc>
                <a:tc>
                  <a:txBody>
                    <a:bodyPr/>
                    <a:lstStyle/>
                    <a:p>
                      <a:r>
                        <a:rPr lang="en-US" sz="1000" b="1" dirty="0" smtClean="0"/>
                        <a:t>3</a:t>
                      </a:r>
                      <a:endParaRPr lang="en-US" sz="1000" b="1" dirty="0"/>
                    </a:p>
                  </a:txBody>
                  <a:tcPr/>
                </a:tc>
                <a:tc>
                  <a:txBody>
                    <a:bodyPr/>
                    <a:lstStyle/>
                    <a:p>
                      <a:r>
                        <a:rPr lang="en-US" sz="1000" b="1" dirty="0" smtClean="0">
                          <a:hlinkClick r:id="rId3"/>
                        </a:rPr>
                        <a:t>lbrewer@glendaleca.gov</a:t>
                      </a:r>
                      <a:endParaRPr lang="en-US" sz="1000" b="1" dirty="0" smtClean="0"/>
                    </a:p>
                  </a:txBody>
                  <a:tcPr/>
                </a:tc>
              </a:tr>
              <a:tr h="283799">
                <a:tc>
                  <a:txBody>
                    <a:bodyPr/>
                    <a:lstStyle/>
                    <a:p>
                      <a:pPr algn="ctr"/>
                      <a:r>
                        <a:rPr lang="en-US" sz="1400" dirty="0" smtClean="0"/>
                        <a:t>3</a:t>
                      </a:r>
                      <a:endParaRPr lang="en-US" sz="1400" dirty="0"/>
                    </a:p>
                  </a:txBody>
                  <a:tcPr/>
                </a:tc>
                <a:tc>
                  <a:txBody>
                    <a:bodyPr/>
                    <a:lstStyle/>
                    <a:p>
                      <a:r>
                        <a:rPr lang="en-US" sz="1000" b="1" dirty="0" smtClean="0"/>
                        <a:t>Michael Coble, Ph.D.</a:t>
                      </a:r>
                    </a:p>
                  </a:txBody>
                  <a:tcPr/>
                </a:tc>
                <a:tc>
                  <a:txBody>
                    <a:bodyPr/>
                    <a:lstStyle/>
                    <a:p>
                      <a:r>
                        <a:rPr lang="en-US" sz="1000" b="1" dirty="0" smtClean="0"/>
                        <a:t>NIST</a:t>
                      </a:r>
                    </a:p>
                  </a:txBody>
                  <a:tcPr/>
                </a:tc>
                <a:tc>
                  <a:txBody>
                    <a:bodyPr/>
                    <a:lstStyle/>
                    <a:p>
                      <a:r>
                        <a:rPr lang="en-US" sz="1000" b="1" dirty="0" smtClean="0"/>
                        <a:t>4</a:t>
                      </a:r>
                      <a:endParaRPr lang="en-US" sz="1000" b="1" dirty="0"/>
                    </a:p>
                  </a:txBody>
                  <a:tcPr/>
                </a:tc>
                <a:tc>
                  <a:txBody>
                    <a:bodyPr/>
                    <a:lstStyle/>
                    <a:p>
                      <a:r>
                        <a:rPr lang="en-US" sz="1000" b="1" dirty="0" smtClean="0">
                          <a:hlinkClick r:id="rId4"/>
                        </a:rPr>
                        <a:t>mcoble@nist.gov</a:t>
                      </a:r>
                      <a:endParaRPr lang="en-US" sz="1000" b="1" dirty="0" smtClean="0"/>
                    </a:p>
                  </a:txBody>
                  <a:tcPr/>
                </a:tc>
              </a:tr>
              <a:tr h="283799">
                <a:tc>
                  <a:txBody>
                    <a:bodyPr/>
                    <a:lstStyle/>
                    <a:p>
                      <a:pPr algn="ctr"/>
                      <a:r>
                        <a:rPr lang="en-US" sz="1400" dirty="0" smtClean="0"/>
                        <a:t>4</a:t>
                      </a:r>
                      <a:endParaRPr lang="en-US" sz="1400" dirty="0"/>
                    </a:p>
                  </a:txBody>
                  <a:tcPr/>
                </a:tc>
                <a:tc>
                  <a:txBody>
                    <a:bodyPr/>
                    <a:lstStyle/>
                    <a:p>
                      <a:r>
                        <a:rPr lang="en-US" sz="1000" b="1" dirty="0" smtClean="0"/>
                        <a:t>Kathleen</a:t>
                      </a:r>
                      <a:r>
                        <a:rPr lang="en-US" sz="1000" b="1" baseline="0" dirty="0" smtClean="0"/>
                        <a:t> </a:t>
                      </a:r>
                      <a:r>
                        <a:rPr lang="en-US" sz="1000" b="1" dirty="0" smtClean="0"/>
                        <a:t>Corrado, Ph.D.</a:t>
                      </a:r>
                    </a:p>
                  </a:txBody>
                  <a:tcPr/>
                </a:tc>
                <a:tc>
                  <a:txBody>
                    <a:bodyPr/>
                    <a:lstStyle/>
                    <a:p>
                      <a:r>
                        <a:rPr lang="en-US" sz="1000" b="1" dirty="0" smtClean="0"/>
                        <a:t>Onondaga County Center for Forensic Sciences</a:t>
                      </a:r>
                    </a:p>
                  </a:txBody>
                  <a:tcPr/>
                </a:tc>
                <a:tc>
                  <a:txBody>
                    <a:bodyPr/>
                    <a:lstStyle/>
                    <a:p>
                      <a:r>
                        <a:rPr lang="en-US" sz="1000" b="1" dirty="0" smtClean="0"/>
                        <a:t>2</a:t>
                      </a:r>
                      <a:endParaRPr lang="en-US" sz="1000" b="1" dirty="0"/>
                    </a:p>
                  </a:txBody>
                  <a:tcPr/>
                </a:tc>
                <a:tc>
                  <a:txBody>
                    <a:bodyPr/>
                    <a:lstStyle/>
                    <a:p>
                      <a:r>
                        <a:rPr lang="en-US" sz="1000" b="1" dirty="0" smtClean="0">
                          <a:hlinkClick r:id="rId5"/>
                        </a:rPr>
                        <a:t>kcorrado@ongov.net</a:t>
                      </a:r>
                      <a:endParaRPr lang="en-US" sz="1000" b="1" dirty="0" smtClean="0"/>
                    </a:p>
                  </a:txBody>
                  <a:tcPr/>
                </a:tc>
              </a:tr>
              <a:tr h="283799">
                <a:tc>
                  <a:txBody>
                    <a:bodyPr/>
                    <a:lstStyle/>
                    <a:p>
                      <a:pPr algn="ctr"/>
                      <a:r>
                        <a:rPr lang="en-US" sz="1400" dirty="0" smtClean="0"/>
                        <a:t>5</a:t>
                      </a:r>
                      <a:endParaRPr lang="en-US" sz="1400" dirty="0"/>
                    </a:p>
                  </a:txBody>
                  <a:tcPr/>
                </a:tc>
                <a:tc>
                  <a:txBody>
                    <a:bodyPr/>
                    <a:lstStyle/>
                    <a:p>
                      <a:r>
                        <a:rPr lang="en-US" sz="1000" b="1" dirty="0" smtClean="0"/>
                        <a:t>Julie</a:t>
                      </a:r>
                      <a:r>
                        <a:rPr lang="en-US" sz="1000" b="1" baseline="0" dirty="0" smtClean="0"/>
                        <a:t> </a:t>
                      </a:r>
                      <a:r>
                        <a:rPr lang="en-US" sz="1000" b="1" dirty="0" smtClean="0"/>
                        <a:t>French</a:t>
                      </a:r>
                    </a:p>
                  </a:txBody>
                  <a:tcPr/>
                </a:tc>
                <a:tc>
                  <a:txBody>
                    <a:bodyPr/>
                    <a:lstStyle/>
                    <a:p>
                      <a:r>
                        <a:rPr lang="en-US" sz="1000" b="1" dirty="0" smtClean="0"/>
                        <a:t>GE Health Care</a:t>
                      </a:r>
                    </a:p>
                  </a:txBody>
                  <a:tcPr/>
                </a:tc>
                <a:tc>
                  <a:txBody>
                    <a:bodyPr/>
                    <a:lstStyle/>
                    <a:p>
                      <a:r>
                        <a:rPr lang="en-US" sz="1000" b="1" dirty="0" smtClean="0"/>
                        <a:t>4</a:t>
                      </a:r>
                      <a:endParaRPr lang="en-US" sz="1000" b="1" dirty="0"/>
                    </a:p>
                  </a:txBody>
                  <a:tcPr/>
                </a:tc>
                <a:tc>
                  <a:txBody>
                    <a:bodyPr/>
                    <a:lstStyle/>
                    <a:p>
                      <a:r>
                        <a:rPr lang="en-US" sz="1000" b="1" dirty="0" smtClean="0">
                          <a:hlinkClick r:id="rId6"/>
                        </a:rPr>
                        <a:t>julie.french@ge.com</a:t>
                      </a:r>
                      <a:endParaRPr lang="en-US" sz="1000" b="1" dirty="0" smtClean="0"/>
                    </a:p>
                  </a:txBody>
                  <a:tcPr/>
                </a:tc>
              </a:tr>
              <a:tr h="316540">
                <a:tc>
                  <a:txBody>
                    <a:bodyPr/>
                    <a:lstStyle/>
                    <a:p>
                      <a:pPr algn="ctr"/>
                      <a:r>
                        <a:rPr lang="en-US" sz="1400" dirty="0" smtClean="0"/>
                        <a:t>6</a:t>
                      </a:r>
                      <a:endParaRPr lang="en-US" sz="1400" dirty="0"/>
                    </a:p>
                  </a:txBody>
                  <a:tcPr/>
                </a:tc>
                <a:tc>
                  <a:txBody>
                    <a:bodyPr/>
                    <a:lstStyle/>
                    <a:p>
                      <a:r>
                        <a:rPr lang="en-US" sz="1000" b="1" dirty="0" smtClean="0"/>
                        <a:t>Bill Gartside</a:t>
                      </a:r>
                    </a:p>
                  </a:txBody>
                  <a:tcPr/>
                </a:tc>
                <a:tc>
                  <a:txBody>
                    <a:bodyPr/>
                    <a:lstStyle/>
                    <a:p>
                      <a:r>
                        <a:rPr lang="en-US" sz="1000" b="1" dirty="0" smtClean="0"/>
                        <a:t>San Bernardino County Sheriff's</a:t>
                      </a:r>
                      <a:endParaRPr lang="en-US" sz="1000" b="1" dirty="0"/>
                    </a:p>
                  </a:txBody>
                  <a:tcPr/>
                </a:tc>
                <a:tc>
                  <a:txBody>
                    <a:bodyPr/>
                    <a:lstStyle/>
                    <a:p>
                      <a:r>
                        <a:rPr lang="en-US" sz="1000" b="1" dirty="0" smtClean="0"/>
                        <a:t>3</a:t>
                      </a:r>
                      <a:endParaRPr lang="en-US" sz="1000" b="1" dirty="0"/>
                    </a:p>
                  </a:txBody>
                  <a:tcPr/>
                </a:tc>
                <a:tc>
                  <a:txBody>
                    <a:bodyPr/>
                    <a:lstStyle/>
                    <a:p>
                      <a:r>
                        <a:rPr lang="en-US" sz="1000" b="1" dirty="0" smtClean="0">
                          <a:hlinkClick r:id="rId7"/>
                        </a:rPr>
                        <a:t>bgartside@sbcsd.org</a:t>
                      </a:r>
                      <a:endParaRPr lang="en-US" sz="1000" b="1" dirty="0" smtClean="0"/>
                    </a:p>
                  </a:txBody>
                  <a:tcPr/>
                </a:tc>
              </a:tr>
              <a:tr h="283799">
                <a:tc>
                  <a:txBody>
                    <a:bodyPr/>
                    <a:lstStyle/>
                    <a:p>
                      <a:pPr algn="ctr"/>
                      <a:r>
                        <a:rPr lang="en-US" sz="1400" dirty="0" smtClean="0"/>
                        <a:t>7</a:t>
                      </a:r>
                      <a:endParaRPr lang="en-US" sz="1400" dirty="0"/>
                    </a:p>
                  </a:txBody>
                  <a:tcPr/>
                </a:tc>
                <a:tc>
                  <a:txBody>
                    <a:bodyPr/>
                    <a:lstStyle/>
                    <a:p>
                      <a:r>
                        <a:rPr lang="en-US" sz="1000" b="1" dirty="0" smtClean="0"/>
                        <a:t>Rebekah J. Kay</a:t>
                      </a:r>
                    </a:p>
                  </a:txBody>
                  <a:tcPr/>
                </a:tc>
                <a:tc>
                  <a:txBody>
                    <a:bodyPr/>
                    <a:lstStyle/>
                    <a:p>
                      <a:r>
                        <a:rPr lang="en-US" sz="1000" b="1" dirty="0" smtClean="0"/>
                        <a:t>Utah Bureau of Forensic Services</a:t>
                      </a:r>
                      <a:endParaRPr lang="en-US" sz="1000" b="1" dirty="0"/>
                    </a:p>
                  </a:txBody>
                  <a:tcPr/>
                </a:tc>
                <a:tc>
                  <a:txBody>
                    <a:bodyPr/>
                    <a:lstStyle/>
                    <a:p>
                      <a:r>
                        <a:rPr lang="en-US" sz="1000" b="1" dirty="0" smtClean="0"/>
                        <a:t>4</a:t>
                      </a:r>
                      <a:endParaRPr lang="en-US" sz="1000" b="1" dirty="0"/>
                    </a:p>
                  </a:txBody>
                  <a:tcPr/>
                </a:tc>
                <a:tc>
                  <a:txBody>
                    <a:bodyPr/>
                    <a:lstStyle/>
                    <a:p>
                      <a:r>
                        <a:rPr lang="en-US" sz="1000" b="1" dirty="0" smtClean="0">
                          <a:hlinkClick r:id="rId8"/>
                        </a:rPr>
                        <a:t>rkay@utah.gov</a:t>
                      </a:r>
                      <a:endParaRPr lang="en-US" sz="1000" b="1" dirty="0" smtClean="0"/>
                    </a:p>
                  </a:txBody>
                  <a:tcPr/>
                </a:tc>
              </a:tr>
              <a:tr h="283799">
                <a:tc>
                  <a:txBody>
                    <a:bodyPr/>
                    <a:lstStyle/>
                    <a:p>
                      <a:pPr algn="ctr"/>
                      <a:r>
                        <a:rPr lang="en-US" sz="1400" dirty="0" smtClean="0"/>
                        <a:t>8</a:t>
                      </a:r>
                      <a:endParaRPr lang="en-US" sz="1400" dirty="0"/>
                    </a:p>
                  </a:txBody>
                  <a:tcPr/>
                </a:tc>
                <a:tc>
                  <a:txBody>
                    <a:bodyPr/>
                    <a:lstStyle/>
                    <a:p>
                      <a:r>
                        <a:rPr lang="en-US" sz="1000" b="1" dirty="0" smtClean="0"/>
                        <a:t>Susannah C. Kehl</a:t>
                      </a:r>
                    </a:p>
                  </a:txBody>
                  <a:tcPr/>
                </a:tc>
                <a:tc>
                  <a:txBody>
                    <a:bodyPr/>
                    <a:lstStyle/>
                    <a:p>
                      <a:r>
                        <a:rPr lang="en-US" sz="1000" b="1" dirty="0" smtClean="0"/>
                        <a:t>FBI</a:t>
                      </a:r>
                      <a:endParaRPr lang="en-US" sz="1000" b="1" dirty="0"/>
                    </a:p>
                  </a:txBody>
                  <a:tcPr/>
                </a:tc>
                <a:tc>
                  <a:txBody>
                    <a:bodyPr/>
                    <a:lstStyle/>
                    <a:p>
                      <a:r>
                        <a:rPr lang="en-US" sz="1000" b="1" dirty="0" smtClean="0"/>
                        <a:t>2</a:t>
                      </a:r>
                      <a:endParaRPr lang="en-US" sz="1000" b="1" dirty="0"/>
                    </a:p>
                  </a:txBody>
                  <a:tcPr/>
                </a:tc>
                <a:tc>
                  <a:txBody>
                    <a:bodyPr/>
                    <a:lstStyle/>
                    <a:p>
                      <a:r>
                        <a:rPr lang="en-US" sz="1000" b="1" dirty="0" smtClean="0">
                          <a:hlinkClick r:id="rId9"/>
                        </a:rPr>
                        <a:t>susannah.kehl@ic.fbi.gov</a:t>
                      </a:r>
                      <a:endParaRPr lang="en-US" sz="1000" b="1" dirty="0" smtClean="0"/>
                    </a:p>
                  </a:txBody>
                  <a:tcPr/>
                </a:tc>
              </a:tr>
              <a:tr h="283799">
                <a:tc>
                  <a:txBody>
                    <a:bodyPr/>
                    <a:lstStyle/>
                    <a:p>
                      <a:pPr algn="ctr"/>
                      <a:r>
                        <a:rPr lang="en-US" sz="1400" dirty="0" smtClean="0"/>
                        <a:t>9</a:t>
                      </a:r>
                      <a:endParaRPr lang="en-US" sz="14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000" b="1" dirty="0" smtClean="0"/>
                        <a:t>Shawn </a:t>
                      </a:r>
                      <a:r>
                        <a:rPr lang="en-US" sz="1000" b="1" dirty="0" err="1" smtClean="0"/>
                        <a:t>Montpetit</a:t>
                      </a:r>
                      <a:endParaRPr lang="en-US" sz="1000" b="1" dirty="0" smtClean="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000" b="1" dirty="0" smtClean="0"/>
                        <a:t>San Diego Police Department</a:t>
                      </a:r>
                    </a:p>
                  </a:txBody>
                  <a:tcPr/>
                </a:tc>
                <a:tc>
                  <a:txBody>
                    <a:bodyPr/>
                    <a:lstStyle/>
                    <a:p>
                      <a:r>
                        <a:rPr lang="en-US" sz="1000" b="1" dirty="0" smtClean="0"/>
                        <a:t>3</a:t>
                      </a:r>
                      <a:endParaRPr lang="en-US" sz="1000" b="1"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000" b="1" dirty="0" smtClean="0">
                          <a:hlinkClick r:id="rId10"/>
                        </a:rPr>
                        <a:t>smontpetit@pd.sandiego.gov</a:t>
                      </a:r>
                      <a:endParaRPr lang="en-US" sz="1000" b="1" dirty="0" smtClean="0"/>
                    </a:p>
                  </a:txBody>
                  <a:tcPr/>
                </a:tc>
              </a:tr>
              <a:tr h="283799">
                <a:tc>
                  <a:txBody>
                    <a:bodyPr/>
                    <a:lstStyle/>
                    <a:p>
                      <a:pPr algn="ctr"/>
                      <a:r>
                        <a:rPr lang="en-US" sz="1400" dirty="0" smtClean="0"/>
                        <a:t>10</a:t>
                      </a:r>
                      <a:endParaRPr lang="en-US" sz="1400" dirty="0"/>
                    </a:p>
                  </a:txBody>
                  <a:tcPr/>
                </a:tc>
                <a:tc>
                  <a:txBody>
                    <a:bodyPr/>
                    <a:lstStyle/>
                    <a:p>
                      <a:r>
                        <a:rPr lang="en-US" sz="1000" b="1" dirty="0" smtClean="0"/>
                        <a:t>Steven Myers</a:t>
                      </a:r>
                    </a:p>
                  </a:txBody>
                  <a:tcPr/>
                </a:tc>
                <a:tc>
                  <a:txBody>
                    <a:bodyPr/>
                    <a:lstStyle/>
                    <a:p>
                      <a:r>
                        <a:rPr lang="en-US" sz="1000" b="1" dirty="0" smtClean="0"/>
                        <a:t>California Department of Justice Jan </a:t>
                      </a:r>
                      <a:r>
                        <a:rPr lang="en-US" sz="1000" b="1" dirty="0" err="1" smtClean="0"/>
                        <a:t>Bashinski</a:t>
                      </a:r>
                      <a:r>
                        <a:rPr lang="en-US" sz="1000" b="1" dirty="0" smtClean="0"/>
                        <a:t> DNA Laboratory</a:t>
                      </a:r>
                      <a:endParaRPr lang="en-US" sz="1000" b="1" dirty="0"/>
                    </a:p>
                  </a:txBody>
                  <a:tcPr/>
                </a:tc>
                <a:tc>
                  <a:txBody>
                    <a:bodyPr/>
                    <a:lstStyle/>
                    <a:p>
                      <a:r>
                        <a:rPr lang="en-US" sz="1000" b="1" dirty="0" smtClean="0"/>
                        <a:t>3</a:t>
                      </a:r>
                      <a:endParaRPr lang="en-US" sz="1000" b="1" dirty="0"/>
                    </a:p>
                  </a:txBody>
                  <a:tcPr/>
                </a:tc>
                <a:tc>
                  <a:txBody>
                    <a:bodyPr/>
                    <a:lstStyle/>
                    <a:p>
                      <a:r>
                        <a:rPr lang="en-US" sz="1000" b="1" dirty="0" smtClean="0">
                          <a:hlinkClick r:id="rId11"/>
                        </a:rPr>
                        <a:t>Steven.Myers@doj.ca.gov</a:t>
                      </a:r>
                      <a:endParaRPr lang="en-US" sz="1000" b="1" dirty="0" smtClean="0"/>
                    </a:p>
                  </a:txBody>
                  <a:tcPr/>
                </a:tc>
              </a:tr>
              <a:tr h="283799">
                <a:tc>
                  <a:txBody>
                    <a:bodyPr/>
                    <a:lstStyle/>
                    <a:p>
                      <a:pPr algn="ctr"/>
                      <a:r>
                        <a:rPr lang="en-US" sz="1400" dirty="0" smtClean="0"/>
                        <a:t>11</a:t>
                      </a:r>
                      <a:endParaRPr lang="en-US" sz="1400" dirty="0"/>
                    </a:p>
                  </a:txBody>
                  <a:tcPr/>
                </a:tc>
                <a:tc>
                  <a:txBody>
                    <a:bodyPr/>
                    <a:lstStyle/>
                    <a:p>
                      <a:r>
                        <a:rPr lang="en-US" sz="1000" b="1" dirty="0" smtClean="0"/>
                        <a:t>Jeff Nye</a:t>
                      </a:r>
                    </a:p>
                  </a:txBody>
                  <a:tcPr/>
                </a:tc>
                <a:tc>
                  <a:txBody>
                    <a:bodyPr/>
                    <a:lstStyle/>
                    <a:p>
                      <a:r>
                        <a:rPr lang="en-US" sz="1000" b="1" dirty="0" smtClean="0"/>
                        <a:t>Michigan State Police</a:t>
                      </a:r>
                      <a:endParaRPr lang="en-US" sz="1000" b="1" dirty="0"/>
                    </a:p>
                  </a:txBody>
                  <a:tcPr/>
                </a:tc>
                <a:tc>
                  <a:txBody>
                    <a:bodyPr/>
                    <a:lstStyle/>
                    <a:p>
                      <a:r>
                        <a:rPr lang="en-US" sz="1000" b="1" dirty="0" smtClean="0"/>
                        <a:t>2</a:t>
                      </a:r>
                      <a:endParaRPr lang="en-US" sz="1000" b="1" dirty="0"/>
                    </a:p>
                  </a:txBody>
                  <a:tcPr/>
                </a:tc>
                <a:tc>
                  <a:txBody>
                    <a:bodyPr/>
                    <a:lstStyle/>
                    <a:p>
                      <a:r>
                        <a:rPr lang="en-US" sz="1000" b="1" dirty="0" smtClean="0">
                          <a:hlinkClick r:id="rId12"/>
                        </a:rPr>
                        <a:t>nyej1@michigan.gov</a:t>
                      </a:r>
                      <a:endParaRPr lang="en-US" sz="1000" b="1" dirty="0" smtClean="0"/>
                    </a:p>
                  </a:txBody>
                  <a:tcPr/>
                </a:tc>
              </a:tr>
              <a:tr h="283799">
                <a:tc>
                  <a:txBody>
                    <a:bodyPr/>
                    <a:lstStyle/>
                    <a:p>
                      <a:pPr algn="ctr"/>
                      <a:r>
                        <a:rPr lang="en-US" sz="1400" dirty="0" smtClean="0"/>
                        <a:t>12</a:t>
                      </a:r>
                      <a:endParaRPr lang="en-US" sz="1400" dirty="0"/>
                    </a:p>
                  </a:txBody>
                  <a:tcPr/>
                </a:tc>
                <a:tc>
                  <a:txBody>
                    <a:bodyPr/>
                    <a:lstStyle/>
                    <a:p>
                      <a:r>
                        <a:rPr lang="en-US" sz="1000" b="1" dirty="0" smtClean="0"/>
                        <a:t>Peg (Margaret) Schwartz, Ph.D.</a:t>
                      </a:r>
                    </a:p>
                  </a:txBody>
                  <a:tcPr/>
                </a:tc>
                <a:tc>
                  <a:txBody>
                    <a:bodyPr/>
                    <a:lstStyle/>
                    <a:p>
                      <a:r>
                        <a:rPr lang="en-US" sz="1000" b="1" dirty="0" smtClean="0"/>
                        <a:t>Vermont Forensic Laboratory (retired)</a:t>
                      </a:r>
                      <a:endParaRPr lang="en-US" sz="1000" b="1" dirty="0"/>
                    </a:p>
                  </a:txBody>
                  <a:tcPr/>
                </a:tc>
                <a:tc>
                  <a:txBody>
                    <a:bodyPr/>
                    <a:lstStyle/>
                    <a:p>
                      <a:r>
                        <a:rPr lang="en-US" sz="1000" b="1" dirty="0" smtClean="0"/>
                        <a:t>2</a:t>
                      </a:r>
                      <a:endParaRPr lang="en-US" sz="1000" b="1" dirty="0"/>
                    </a:p>
                  </a:txBody>
                  <a:tcPr/>
                </a:tc>
                <a:tc>
                  <a:txBody>
                    <a:bodyPr/>
                    <a:lstStyle/>
                    <a:p>
                      <a:r>
                        <a:rPr lang="en-US" sz="1000" b="1" dirty="0" smtClean="0">
                          <a:hlinkClick r:id="rId13"/>
                        </a:rPr>
                        <a:t>mbschwartzvt@gmail.com</a:t>
                      </a:r>
                      <a:endParaRPr lang="en-US" sz="1000" b="1" dirty="0" smtClean="0"/>
                    </a:p>
                  </a:txBody>
                  <a:tcPr/>
                </a:tc>
              </a:tr>
              <a:tr h="340559">
                <a:tc>
                  <a:txBody>
                    <a:bodyPr/>
                    <a:lstStyle/>
                    <a:p>
                      <a:pPr algn="ctr"/>
                      <a:r>
                        <a:rPr lang="en-US" sz="1400" dirty="0" smtClean="0"/>
                        <a:t>13</a:t>
                      </a:r>
                      <a:endParaRPr lang="en-US" sz="1400" dirty="0"/>
                    </a:p>
                  </a:txBody>
                  <a:tcPr/>
                </a:tc>
                <a:tc>
                  <a:txBody>
                    <a:bodyPr/>
                    <a:lstStyle/>
                    <a:p>
                      <a:r>
                        <a:rPr lang="en-US" sz="1000" b="1" dirty="0" smtClean="0"/>
                        <a:t>Carl</a:t>
                      </a:r>
                      <a:r>
                        <a:rPr lang="en-US" sz="1000" b="1" baseline="0" dirty="0" smtClean="0"/>
                        <a:t> </a:t>
                      </a:r>
                      <a:r>
                        <a:rPr lang="en-US" sz="1000" b="1" dirty="0" smtClean="0"/>
                        <a:t>Sobieralski</a:t>
                      </a:r>
                    </a:p>
                  </a:txBody>
                  <a:tcPr/>
                </a:tc>
                <a:tc>
                  <a:txBody>
                    <a:bodyPr/>
                    <a:lstStyle/>
                    <a:p>
                      <a:r>
                        <a:rPr lang="en-US" sz="1000" b="1" dirty="0" smtClean="0"/>
                        <a:t>Indiana State Police Laboratory</a:t>
                      </a:r>
                    </a:p>
                    <a:p>
                      <a:r>
                        <a:rPr lang="en-US" sz="1000" b="1" dirty="0" smtClean="0"/>
                        <a:t>Department</a:t>
                      </a:r>
                      <a:endParaRPr lang="en-US" sz="1000" b="1" dirty="0"/>
                    </a:p>
                  </a:txBody>
                  <a:tcPr/>
                </a:tc>
                <a:tc>
                  <a:txBody>
                    <a:bodyPr/>
                    <a:lstStyle/>
                    <a:p>
                      <a:r>
                        <a:rPr lang="en-US" sz="1000" b="1" dirty="0" smtClean="0"/>
                        <a:t>4</a:t>
                      </a:r>
                      <a:endParaRPr lang="en-US" sz="1000" b="1" dirty="0"/>
                    </a:p>
                  </a:txBody>
                  <a:tcPr/>
                </a:tc>
                <a:tc>
                  <a:txBody>
                    <a:bodyPr/>
                    <a:lstStyle/>
                    <a:p>
                      <a:r>
                        <a:rPr lang="en-US" sz="1000" b="1" dirty="0" smtClean="0">
                          <a:hlinkClick r:id="rId14"/>
                        </a:rPr>
                        <a:t>csobieralski@isp.in.gov</a:t>
                      </a:r>
                      <a:endParaRPr lang="en-US" sz="1000" b="1" dirty="0" smtClean="0"/>
                    </a:p>
                  </a:txBody>
                  <a:tcPr/>
                </a:tc>
              </a:tr>
              <a:tr h="283799">
                <a:tc>
                  <a:txBody>
                    <a:bodyPr/>
                    <a:lstStyle/>
                    <a:p>
                      <a:pPr algn="ctr"/>
                      <a:r>
                        <a:rPr lang="en-US" sz="1400" dirty="0" smtClean="0"/>
                        <a:t>14</a:t>
                      </a:r>
                      <a:endParaRPr lang="en-US" sz="1400" dirty="0"/>
                    </a:p>
                  </a:txBody>
                  <a:tcPr/>
                </a:tc>
                <a:tc>
                  <a:txBody>
                    <a:bodyPr/>
                    <a:lstStyle/>
                    <a:p>
                      <a:r>
                        <a:rPr lang="en-US" sz="1000" b="1" dirty="0" smtClean="0"/>
                        <a:t>Joel Sutton</a:t>
                      </a:r>
                    </a:p>
                  </a:txBody>
                  <a:tcPr/>
                </a:tc>
                <a:tc>
                  <a:txBody>
                    <a:bodyPr/>
                    <a:lstStyle/>
                    <a:p>
                      <a:r>
                        <a:rPr lang="en-US" sz="1000" b="1" dirty="0" smtClean="0"/>
                        <a:t>DFSC -USACIL</a:t>
                      </a:r>
                      <a:endParaRPr lang="en-US" sz="1000" b="1" dirty="0"/>
                    </a:p>
                  </a:txBody>
                  <a:tcPr/>
                </a:tc>
                <a:tc>
                  <a:txBody>
                    <a:bodyPr/>
                    <a:lstStyle/>
                    <a:p>
                      <a:r>
                        <a:rPr lang="en-US" sz="1000" b="1" dirty="0" smtClean="0"/>
                        <a:t>2</a:t>
                      </a:r>
                      <a:endParaRPr lang="en-US" sz="1000" b="1" dirty="0"/>
                    </a:p>
                  </a:txBody>
                  <a:tcPr/>
                </a:tc>
                <a:tc>
                  <a:txBody>
                    <a:bodyPr/>
                    <a:lstStyle/>
                    <a:p>
                      <a:r>
                        <a:rPr lang="en-US" sz="1000" b="1" dirty="0" smtClean="0">
                          <a:hlinkClick r:id="rId15"/>
                        </a:rPr>
                        <a:t>joel.d.sutton2.civ@mail.mil</a:t>
                      </a:r>
                      <a:endParaRPr lang="en-US" sz="1000" b="1" dirty="0" smtClean="0"/>
                    </a:p>
                  </a:txBody>
                  <a:tcPr/>
                </a:tc>
              </a:tr>
              <a:tr h="283799">
                <a:tc>
                  <a:txBody>
                    <a:bodyPr/>
                    <a:lstStyle/>
                    <a:p>
                      <a:pPr algn="ctr"/>
                      <a:r>
                        <a:rPr lang="en-US" sz="1400" dirty="0" smtClean="0"/>
                        <a:t>15</a:t>
                      </a:r>
                      <a:endParaRPr lang="en-US" sz="1400" dirty="0"/>
                    </a:p>
                  </a:txBody>
                  <a:tcPr/>
                </a:tc>
                <a:tc>
                  <a:txBody>
                    <a:bodyPr/>
                    <a:lstStyle/>
                    <a:p>
                      <a:r>
                        <a:rPr lang="en-US" sz="1000" b="1" dirty="0" smtClean="0"/>
                        <a:t>Christian G. Westring, Ph.D.</a:t>
                      </a:r>
                    </a:p>
                  </a:txBody>
                  <a:tcPr/>
                </a:tc>
                <a:tc>
                  <a:txBody>
                    <a:bodyPr/>
                    <a:lstStyle/>
                    <a:p>
                      <a:r>
                        <a:rPr lang="en-US" sz="1000" b="1" dirty="0" smtClean="0"/>
                        <a:t>NMS Labs</a:t>
                      </a:r>
                      <a:endParaRPr lang="en-US" sz="1000" b="1" dirty="0"/>
                    </a:p>
                  </a:txBody>
                  <a:tcPr/>
                </a:tc>
                <a:tc>
                  <a:txBody>
                    <a:bodyPr/>
                    <a:lstStyle/>
                    <a:p>
                      <a:r>
                        <a:rPr lang="en-US" sz="1000" b="1" dirty="0" smtClean="0"/>
                        <a:t>3</a:t>
                      </a:r>
                      <a:endParaRPr lang="en-US" sz="1000" b="1" dirty="0"/>
                    </a:p>
                  </a:txBody>
                  <a:tcPr/>
                </a:tc>
                <a:tc>
                  <a:txBody>
                    <a:bodyPr/>
                    <a:lstStyle/>
                    <a:p>
                      <a:r>
                        <a:rPr lang="en-US" sz="1000" b="1" dirty="0" smtClean="0">
                          <a:hlinkClick r:id="rId16"/>
                        </a:rPr>
                        <a:t>christian.westring@NMSlabs.com</a:t>
                      </a:r>
                      <a:endParaRPr lang="en-US" sz="1000" b="1" dirty="0" smtClean="0"/>
                    </a:p>
                  </a:txBody>
                  <a:tcPr/>
                </a:tc>
              </a:tr>
              <a:tr h="283799">
                <a:tc>
                  <a:txBody>
                    <a:bodyPr/>
                    <a:lstStyle/>
                    <a:p>
                      <a:pPr algn="ctr"/>
                      <a:r>
                        <a:rPr lang="en-US" sz="1400" dirty="0" smtClean="0"/>
                        <a:t>16</a:t>
                      </a:r>
                      <a:endParaRPr lang="en-US" sz="1400" dirty="0"/>
                    </a:p>
                  </a:txBody>
                  <a:tcPr/>
                </a:tc>
                <a:tc>
                  <a:txBody>
                    <a:bodyPr/>
                    <a:lstStyle/>
                    <a:p>
                      <a:r>
                        <a:rPr lang="en-US" sz="1000" b="1" dirty="0" smtClean="0"/>
                        <a:t>Charlotte J. Word, Ph.D.</a:t>
                      </a:r>
                    </a:p>
                  </a:txBody>
                  <a:tcPr/>
                </a:tc>
                <a:tc>
                  <a:txBody>
                    <a:bodyPr/>
                    <a:lstStyle/>
                    <a:p>
                      <a:r>
                        <a:rPr lang="en-US" sz="1000" b="1" dirty="0" smtClean="0"/>
                        <a:t>Self Employed as a Private Consultant</a:t>
                      </a:r>
                      <a:endParaRPr lang="en-US" sz="1000" b="1" dirty="0"/>
                    </a:p>
                  </a:txBody>
                  <a:tcPr/>
                </a:tc>
                <a:tc>
                  <a:txBody>
                    <a:bodyPr/>
                    <a:lstStyle/>
                    <a:p>
                      <a:r>
                        <a:rPr lang="en-US" sz="1000" b="1" dirty="0" smtClean="0"/>
                        <a:t>3</a:t>
                      </a:r>
                      <a:endParaRPr lang="en-US" sz="1000" b="1" dirty="0"/>
                    </a:p>
                  </a:txBody>
                  <a:tcPr/>
                </a:tc>
                <a:tc>
                  <a:txBody>
                    <a:bodyPr/>
                    <a:lstStyle/>
                    <a:p>
                      <a:r>
                        <a:rPr lang="en-US" sz="1000" b="1" dirty="0" smtClean="0">
                          <a:hlinkClick r:id="rId17"/>
                        </a:rPr>
                        <a:t>cjword@comcast.net</a:t>
                      </a:r>
                      <a:endParaRPr lang="en-US" sz="1000" b="1" dirty="0" smtClean="0"/>
                    </a:p>
                  </a:txBody>
                  <a:tcPr/>
                </a:tc>
              </a:tr>
              <a:tr h="288784">
                <a:tc>
                  <a:txBody>
                    <a:bodyPr/>
                    <a:lstStyle/>
                    <a:p>
                      <a:pPr algn="ctr"/>
                      <a:r>
                        <a:rPr lang="en-US" sz="1400" dirty="0" smtClean="0"/>
                        <a:t>17</a:t>
                      </a:r>
                      <a:endParaRPr lang="en-US" sz="1400" dirty="0"/>
                    </a:p>
                  </a:txBody>
                  <a:tcPr/>
                </a:tc>
                <a:tc>
                  <a:txBody>
                    <a:bodyPr/>
                    <a:lstStyle/>
                    <a:p>
                      <a:r>
                        <a:rPr lang="en-US" sz="1000" b="1" dirty="0" smtClean="0"/>
                        <a:t>Sandy Zabell, Ph.D.</a:t>
                      </a:r>
                      <a:endParaRPr lang="en-US" sz="1000" b="1" dirty="0"/>
                    </a:p>
                  </a:txBody>
                  <a:tcPr/>
                </a:tc>
                <a:tc>
                  <a:txBody>
                    <a:bodyPr/>
                    <a:lstStyle/>
                    <a:p>
                      <a:r>
                        <a:rPr lang="en-US" sz="1000" b="1" dirty="0" smtClean="0"/>
                        <a:t>Northwestern University, Department of Mathematics</a:t>
                      </a:r>
                      <a:endParaRPr lang="en-US" sz="1000" b="1" dirty="0"/>
                    </a:p>
                  </a:txBody>
                  <a:tcPr/>
                </a:tc>
                <a:tc>
                  <a:txBody>
                    <a:bodyPr/>
                    <a:lstStyle/>
                    <a:p>
                      <a:r>
                        <a:rPr lang="en-US" sz="1000" b="1" dirty="0" smtClean="0"/>
                        <a:t>4</a:t>
                      </a:r>
                      <a:endParaRPr lang="en-US" sz="1000" b="1" dirty="0"/>
                    </a:p>
                  </a:txBody>
                  <a:tcPr/>
                </a:tc>
                <a:tc>
                  <a:txBody>
                    <a:bodyPr/>
                    <a:lstStyle/>
                    <a:p>
                      <a:r>
                        <a:rPr lang="en-US" sz="1000" b="1" dirty="0" smtClean="0">
                          <a:hlinkClick r:id="rId18"/>
                        </a:rPr>
                        <a:t>zabell@math.northwestern.edu</a:t>
                      </a:r>
                      <a:endParaRPr lang="en-US" sz="1000" b="1" dirty="0" smtClean="0"/>
                    </a:p>
                  </a:txBody>
                  <a:tcPr/>
                </a:tc>
              </a:tr>
            </a:tbl>
          </a:graphicData>
        </a:graphic>
      </p:graphicFrame>
      <p:sp>
        <p:nvSpPr>
          <p:cNvPr id="10" name="Slide Number Placeholder 9"/>
          <p:cNvSpPr>
            <a:spLocks noGrp="1"/>
          </p:cNvSpPr>
          <p:nvPr>
            <p:ph type="sldNum" sz="quarter" idx="12"/>
          </p:nvPr>
        </p:nvSpPr>
        <p:spPr/>
        <p:txBody>
          <a:bodyPr/>
          <a:lstStyle/>
          <a:p>
            <a:fld id="{8A6BD0B9-3465-4E0F-AE7F-2EBD7D9D0656}" type="slidenum">
              <a:rPr lang="en-US" smtClean="0"/>
              <a:pPr/>
              <a:t>3</a:t>
            </a:fld>
            <a:endParaRPr lang="en-US" dirty="0"/>
          </a:p>
        </p:txBody>
      </p:sp>
    </p:spTree>
    <p:extLst>
      <p:ext uri="{BB962C8B-B14F-4D97-AF65-F5344CB8AC3E}">
        <p14:creationId xmlns:p14="http://schemas.microsoft.com/office/powerpoint/2010/main" val="35996005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479" y="139147"/>
            <a:ext cx="7165138" cy="745435"/>
          </a:xfrm>
        </p:spPr>
        <p:txBody>
          <a:bodyPr/>
          <a:lstStyle/>
          <a:p>
            <a:r>
              <a:rPr lang="en-US" b="1" dirty="0" smtClean="0">
                <a:latin typeface="Arial" panose="020B0604020202020204" pitchFamily="34" charset="0"/>
                <a:cs typeface="Arial" panose="020B0604020202020204" pitchFamily="34" charset="0"/>
              </a:rPr>
              <a:t>Affiliates</a:t>
            </a:r>
            <a:endParaRPr lang="en-US" b="1" dirty="0">
              <a:latin typeface="Arial" panose="020B0604020202020204" pitchFamily="34" charset="0"/>
              <a:cs typeface="Arial" panose="020B0604020202020204" pitchFamily="34" charset="0"/>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368076774"/>
              </p:ext>
            </p:extLst>
          </p:nvPr>
        </p:nvGraphicFramePr>
        <p:xfrm>
          <a:off x="638175" y="1266825"/>
          <a:ext cx="7134225" cy="3669340"/>
        </p:xfrm>
        <a:graphic>
          <a:graphicData uri="http://schemas.openxmlformats.org/drawingml/2006/table">
            <a:tbl>
              <a:tblPr firstRow="1" bandRow="1">
                <a:tableStyleId>{073A0DAA-6AF3-43AB-8588-CEC1D06C72B9}</a:tableStyleId>
              </a:tblPr>
              <a:tblGrid>
                <a:gridCol w="635972"/>
                <a:gridCol w="1717984"/>
                <a:gridCol w="2719137"/>
                <a:gridCol w="2061132"/>
              </a:tblGrid>
              <a:tr h="155196">
                <a:tc>
                  <a:txBody>
                    <a:bodyPr/>
                    <a:lstStyle/>
                    <a:p>
                      <a:pPr algn="ctr"/>
                      <a:endParaRPr lang="en-US" sz="1400" dirty="0"/>
                    </a:p>
                  </a:txBody>
                  <a:tcPr/>
                </a:tc>
                <a:tc>
                  <a:txBody>
                    <a:bodyPr/>
                    <a:lstStyle/>
                    <a:p>
                      <a:r>
                        <a:rPr lang="en-US" sz="1400" dirty="0" smtClean="0"/>
                        <a:t>Name</a:t>
                      </a:r>
                      <a:endParaRPr lang="en-US" sz="1400" dirty="0"/>
                    </a:p>
                  </a:txBody>
                  <a:tcPr/>
                </a:tc>
                <a:tc>
                  <a:txBody>
                    <a:bodyPr/>
                    <a:lstStyle/>
                    <a:p>
                      <a:r>
                        <a:rPr lang="en-US" sz="1400" dirty="0" smtClean="0"/>
                        <a:t>Organization/Employer</a:t>
                      </a:r>
                      <a:endParaRPr lang="en-US" sz="1400" dirty="0"/>
                    </a:p>
                  </a:txBody>
                  <a:tcPr/>
                </a:tc>
                <a:tc>
                  <a:txBody>
                    <a:bodyPr/>
                    <a:lstStyle/>
                    <a:p>
                      <a:r>
                        <a:rPr lang="en-US" sz="1400" dirty="0" smtClean="0"/>
                        <a:t>Task</a:t>
                      </a:r>
                      <a:r>
                        <a:rPr lang="en-US" sz="1400" baseline="0" dirty="0" smtClean="0"/>
                        <a:t> Group</a:t>
                      </a:r>
                      <a:endParaRPr lang="en-US" sz="1400" dirty="0"/>
                    </a:p>
                  </a:txBody>
                  <a:tcPr/>
                </a:tc>
              </a:tr>
              <a:tr h="283799">
                <a:tc>
                  <a:txBody>
                    <a:bodyPr/>
                    <a:lstStyle/>
                    <a:p>
                      <a:pPr algn="ctr"/>
                      <a:endParaRPr lang="en-US" sz="1400" dirty="0"/>
                    </a:p>
                  </a:txBody>
                  <a:tcPr/>
                </a:tc>
                <a:tc>
                  <a:txBody>
                    <a:bodyPr/>
                    <a:lstStyle/>
                    <a:p>
                      <a:r>
                        <a:rPr lang="en-US" sz="1000" b="1" dirty="0" smtClean="0"/>
                        <a:t>Dr. Michael </a:t>
                      </a:r>
                      <a:r>
                        <a:rPr lang="en-US" sz="1000" b="1" dirty="0" err="1" smtClean="0"/>
                        <a:t>Adamowicz</a:t>
                      </a:r>
                      <a:endParaRPr lang="en-US" sz="1000" b="1" dirty="0"/>
                    </a:p>
                  </a:txBody>
                  <a:tcPr/>
                </a:tc>
                <a:tc>
                  <a:txBody>
                    <a:bodyPr/>
                    <a:lstStyle/>
                    <a:p>
                      <a:r>
                        <a:rPr lang="en-US" sz="1000" b="1" dirty="0" smtClean="0"/>
                        <a:t>University of New Haven</a:t>
                      </a:r>
                    </a:p>
                  </a:txBody>
                  <a:tcPr/>
                </a:tc>
                <a:tc>
                  <a:txBody>
                    <a:bodyPr/>
                    <a:lstStyle/>
                    <a:p>
                      <a:r>
                        <a:rPr lang="en-US" sz="1000" b="1" dirty="0" smtClean="0"/>
                        <a:t>Probabilistic Genotyping</a:t>
                      </a:r>
                      <a:endParaRPr lang="en-US" sz="1000" b="1" dirty="0"/>
                    </a:p>
                  </a:txBody>
                  <a:tcPr/>
                </a:tc>
              </a:tr>
              <a:tr h="283799">
                <a:tc>
                  <a:txBody>
                    <a:bodyPr/>
                    <a:lstStyle/>
                    <a:p>
                      <a:pPr algn="ctr"/>
                      <a:endParaRPr lang="en-US" sz="1400" dirty="0"/>
                    </a:p>
                  </a:txBody>
                  <a:tcPr/>
                </a:tc>
                <a:tc>
                  <a:txBody>
                    <a:bodyPr/>
                    <a:lstStyle/>
                    <a:p>
                      <a:r>
                        <a:rPr lang="en-US" sz="1000" b="1" dirty="0" smtClean="0"/>
                        <a:t>Dr. James Curran</a:t>
                      </a:r>
                    </a:p>
                  </a:txBody>
                  <a:tcPr/>
                </a:tc>
                <a:tc>
                  <a:txBody>
                    <a:bodyPr/>
                    <a:lstStyle/>
                    <a:p>
                      <a:r>
                        <a:rPr lang="en-US" sz="1000" b="1" dirty="0" smtClean="0"/>
                        <a:t>University</a:t>
                      </a:r>
                      <a:r>
                        <a:rPr lang="en-US" sz="1000" b="1" baseline="0" dirty="0" smtClean="0"/>
                        <a:t> of Auckland, NZ</a:t>
                      </a:r>
                      <a:endParaRPr lang="en-US" sz="1000" b="1" dirty="0" smtClean="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000" b="1" dirty="0" smtClean="0"/>
                        <a:t>Probabilistic Genotyping</a:t>
                      </a:r>
                    </a:p>
                  </a:txBody>
                  <a:tcPr/>
                </a:tc>
              </a:tr>
              <a:tr h="283799">
                <a:tc>
                  <a:txBody>
                    <a:bodyPr/>
                    <a:lstStyle/>
                    <a:p>
                      <a:pPr algn="ctr"/>
                      <a:endParaRPr lang="en-US" sz="1400" dirty="0"/>
                    </a:p>
                  </a:txBody>
                  <a:tcPr/>
                </a:tc>
                <a:tc>
                  <a:txBody>
                    <a:bodyPr/>
                    <a:lstStyle/>
                    <a:p>
                      <a:r>
                        <a:rPr lang="en-US" sz="1000" b="1" dirty="0" smtClean="0"/>
                        <a:t>Dr.</a:t>
                      </a:r>
                      <a:r>
                        <a:rPr lang="en-US" sz="1000" b="1" baseline="0" dirty="0" smtClean="0"/>
                        <a:t> Adele Mitchell</a:t>
                      </a:r>
                      <a:endParaRPr lang="en-US" sz="1000" b="1" dirty="0" smtClean="0"/>
                    </a:p>
                  </a:txBody>
                  <a:tcPr/>
                </a:tc>
                <a:tc>
                  <a:txBody>
                    <a:bodyPr/>
                    <a:lstStyle/>
                    <a:p>
                      <a:r>
                        <a:rPr lang="en-US" sz="1000" b="1" dirty="0" smtClean="0"/>
                        <a:t>Merck</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mn-lt"/>
                          <a:ea typeface="+mn-ea"/>
                          <a:cs typeface="+mn-cs"/>
                        </a:rPr>
                        <a:t>Probabilistic Genotyping</a:t>
                      </a:r>
                    </a:p>
                  </a:txBody>
                  <a:tcPr/>
                </a:tc>
              </a:tr>
              <a:tr h="283799">
                <a:tc>
                  <a:txBody>
                    <a:bodyPr/>
                    <a:lstStyle/>
                    <a:p>
                      <a:pPr algn="ctr"/>
                      <a:endParaRPr lang="en-US" sz="1400" dirty="0"/>
                    </a:p>
                  </a:txBody>
                  <a:tcPr/>
                </a:tc>
                <a:tc>
                  <a:txBody>
                    <a:bodyPr/>
                    <a:lstStyle/>
                    <a:p>
                      <a:r>
                        <a:rPr lang="en-US" sz="1000" b="1" dirty="0" smtClean="0"/>
                        <a:t>Mark</a:t>
                      </a:r>
                      <a:r>
                        <a:rPr lang="en-US" sz="1000" b="1" baseline="0" dirty="0" smtClean="0"/>
                        <a:t> Powell</a:t>
                      </a:r>
                      <a:endParaRPr lang="en-US" sz="1000" b="1" dirty="0" smtClean="0"/>
                    </a:p>
                  </a:txBody>
                  <a:tcPr/>
                </a:tc>
                <a:tc>
                  <a:txBody>
                    <a:bodyPr/>
                    <a:lstStyle/>
                    <a:p>
                      <a:r>
                        <a:rPr lang="en-US" sz="1000" b="1" dirty="0" smtClean="0"/>
                        <a:t>San Francisco Police Department Crime Lab</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mn-lt"/>
                          <a:ea typeface="+mn-ea"/>
                          <a:cs typeface="+mn-cs"/>
                        </a:rPr>
                        <a:t>Probabilistic Genotyping</a:t>
                      </a:r>
                    </a:p>
                  </a:txBody>
                  <a:tcPr/>
                </a:tc>
              </a:tr>
              <a:tr h="283799">
                <a:tc>
                  <a:txBody>
                    <a:bodyPr/>
                    <a:lstStyle/>
                    <a:p>
                      <a:pPr algn="ctr"/>
                      <a:endParaRPr lang="en-US" sz="1400" dirty="0"/>
                    </a:p>
                  </a:txBody>
                  <a:tcPr/>
                </a:tc>
                <a:tc>
                  <a:txBody>
                    <a:bodyPr/>
                    <a:lstStyle/>
                    <a:p>
                      <a:r>
                        <a:rPr lang="en-US" sz="1000" b="1" dirty="0" smtClean="0"/>
                        <a:t>Dr.</a:t>
                      </a:r>
                      <a:r>
                        <a:rPr lang="en-US" sz="1000" b="1" baseline="0" dirty="0" smtClean="0"/>
                        <a:t> Charles Brenner</a:t>
                      </a:r>
                      <a:endParaRPr lang="en-US" sz="1000" b="1" dirty="0" smtClean="0"/>
                    </a:p>
                  </a:txBody>
                  <a:tcPr/>
                </a:tc>
                <a:tc>
                  <a:txBody>
                    <a:bodyPr/>
                    <a:lstStyle/>
                    <a:p>
                      <a:r>
                        <a:rPr lang="en-US" sz="1000" b="1" dirty="0" smtClean="0"/>
                        <a:t>Self</a:t>
                      </a:r>
                    </a:p>
                  </a:txBody>
                  <a:tcPr/>
                </a:tc>
                <a:tc>
                  <a:txBody>
                    <a:bodyPr/>
                    <a:lstStyle/>
                    <a:p>
                      <a:r>
                        <a:rPr lang="en-US" sz="1000" b="1" dirty="0" smtClean="0"/>
                        <a:t>Software Validation</a:t>
                      </a:r>
                      <a:endParaRPr lang="en-US" sz="1000" b="1" dirty="0"/>
                    </a:p>
                  </a:txBody>
                  <a:tcPr/>
                </a:tc>
              </a:tr>
              <a:tr h="316540">
                <a:tc>
                  <a:txBody>
                    <a:bodyPr/>
                    <a:lstStyle/>
                    <a:p>
                      <a:pPr algn="ctr"/>
                      <a:endParaRPr lang="en-US" sz="1400" dirty="0"/>
                    </a:p>
                  </a:txBody>
                  <a:tcPr/>
                </a:tc>
                <a:tc>
                  <a:txBody>
                    <a:bodyPr/>
                    <a:lstStyle/>
                    <a:p>
                      <a:r>
                        <a:rPr lang="en-US" sz="1000" b="1" dirty="0" smtClean="0"/>
                        <a:t>Malena</a:t>
                      </a:r>
                      <a:r>
                        <a:rPr lang="en-US" sz="1000" b="1" baseline="0" dirty="0" smtClean="0"/>
                        <a:t> Jimenez</a:t>
                      </a:r>
                      <a:endParaRPr lang="en-US" sz="1000" b="1" dirty="0" smtClean="0"/>
                    </a:p>
                  </a:txBody>
                  <a:tcPr/>
                </a:tc>
                <a:tc>
                  <a:txBody>
                    <a:bodyPr/>
                    <a:lstStyle/>
                    <a:p>
                      <a:r>
                        <a:rPr lang="en-US" sz="1000" b="1" dirty="0" smtClean="0"/>
                        <a:t>STACS DNA</a:t>
                      </a:r>
                      <a:endParaRPr lang="en-US" sz="1000" b="1"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000" b="1" dirty="0" smtClean="0"/>
                        <a:t>Software Validation</a:t>
                      </a:r>
                      <a:endParaRPr lang="en-US" sz="1000" b="1" dirty="0"/>
                    </a:p>
                  </a:txBody>
                  <a:tcPr/>
                </a:tc>
              </a:tr>
              <a:tr h="283799">
                <a:tc>
                  <a:txBody>
                    <a:bodyPr/>
                    <a:lstStyle/>
                    <a:p>
                      <a:pPr algn="ctr"/>
                      <a:endParaRPr lang="en-US" sz="1400" dirty="0"/>
                    </a:p>
                  </a:txBody>
                  <a:tcPr/>
                </a:tc>
                <a:tc>
                  <a:txBody>
                    <a:bodyPr/>
                    <a:lstStyle/>
                    <a:p>
                      <a:r>
                        <a:rPr lang="en-US" sz="1000" b="1" dirty="0" smtClean="0"/>
                        <a:t>Dr. Desmond </a:t>
                      </a:r>
                      <a:r>
                        <a:rPr lang="en-US" sz="1000" b="1" dirty="0" err="1" smtClean="0"/>
                        <a:t>Lum</a:t>
                      </a:r>
                      <a:endParaRPr lang="en-US" sz="1000" b="1" dirty="0" smtClean="0"/>
                    </a:p>
                  </a:txBody>
                  <a:tcPr/>
                </a:tc>
                <a:tc>
                  <a:txBody>
                    <a:bodyPr/>
                    <a:lstStyle/>
                    <a:p>
                      <a:r>
                        <a:rPr lang="en-US" sz="1000" b="1" dirty="0" smtClean="0"/>
                        <a:t>Rutgers University</a:t>
                      </a:r>
                      <a:endParaRPr lang="en-US" sz="1000" b="1"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000" b="1" dirty="0" smtClean="0"/>
                        <a:t>Software Validation</a:t>
                      </a:r>
                    </a:p>
                  </a:txBody>
                  <a:tcPr/>
                </a:tc>
              </a:tr>
              <a:tr h="283799">
                <a:tc>
                  <a:txBody>
                    <a:bodyPr/>
                    <a:lstStyle/>
                    <a:p>
                      <a:pPr algn="ctr"/>
                      <a:endParaRPr lang="en-US" sz="1400" dirty="0"/>
                    </a:p>
                  </a:txBody>
                  <a:tcPr/>
                </a:tc>
                <a:tc>
                  <a:txBody>
                    <a:bodyPr/>
                    <a:lstStyle/>
                    <a:p>
                      <a:r>
                        <a:rPr lang="en-US" sz="1000" b="1" dirty="0" smtClean="0"/>
                        <a:t>Jessica </a:t>
                      </a:r>
                      <a:r>
                        <a:rPr lang="en-US" sz="1000" b="1" dirty="0" err="1" smtClean="0"/>
                        <a:t>Charak</a:t>
                      </a:r>
                      <a:endParaRPr lang="en-US" sz="1000" b="1" dirty="0" smtClean="0"/>
                    </a:p>
                  </a:txBody>
                  <a:tcPr/>
                </a:tc>
                <a:tc>
                  <a:txBody>
                    <a:bodyPr/>
                    <a:lstStyle/>
                    <a:p>
                      <a:r>
                        <a:rPr lang="en-US" sz="1000" b="1" dirty="0" smtClean="0"/>
                        <a:t>Las Vegas Metropolitan Police Department</a:t>
                      </a:r>
                      <a:endParaRPr lang="en-US" sz="1000" b="1" dirty="0"/>
                    </a:p>
                  </a:txBody>
                  <a:tcPr/>
                </a:tc>
                <a:tc>
                  <a:txBody>
                    <a:bodyPr/>
                    <a:lstStyle/>
                    <a:p>
                      <a:r>
                        <a:rPr lang="en-US" sz="1000" b="1" dirty="0" smtClean="0"/>
                        <a:t>Mixture Interpretation</a:t>
                      </a:r>
                      <a:endParaRPr lang="en-US" sz="1000" b="1" dirty="0"/>
                    </a:p>
                  </a:txBody>
                  <a:tcPr/>
                </a:tc>
              </a:tr>
              <a:tr h="283799">
                <a:tc>
                  <a:txBody>
                    <a:bodyPr/>
                    <a:lstStyle/>
                    <a:p>
                      <a:pPr algn="ctr"/>
                      <a:endParaRPr lang="en-US" sz="14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000" b="1" dirty="0" smtClean="0"/>
                        <a:t>Kristen </a:t>
                      </a:r>
                      <a:r>
                        <a:rPr lang="en-US" sz="1000" b="1" dirty="0" err="1" smtClean="0"/>
                        <a:t>Fripp</a:t>
                      </a:r>
                      <a:endParaRPr lang="en-US" sz="1000" b="1" dirty="0" smtClean="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000" b="1" dirty="0" smtClean="0"/>
                        <a:t>Georgia Bureau of Investigation</a:t>
                      </a: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000" b="1" dirty="0" smtClean="0"/>
                        <a:t>Mixture Interpretation</a:t>
                      </a:r>
                    </a:p>
                  </a:txBody>
                  <a:tcPr/>
                </a:tc>
              </a:tr>
              <a:tr h="283799">
                <a:tc>
                  <a:txBody>
                    <a:bodyPr/>
                    <a:lstStyle/>
                    <a:p>
                      <a:pPr algn="ctr"/>
                      <a:endParaRPr lang="en-US" sz="1400" dirty="0"/>
                    </a:p>
                  </a:txBody>
                  <a:tcPr/>
                </a:tc>
                <a:tc>
                  <a:txBody>
                    <a:bodyPr/>
                    <a:lstStyle/>
                    <a:p>
                      <a:r>
                        <a:rPr lang="en-US" sz="1000" b="1" dirty="0" smtClean="0"/>
                        <a:t>Marla Kaplan</a:t>
                      </a:r>
                    </a:p>
                  </a:txBody>
                  <a:tcPr/>
                </a:tc>
                <a:tc>
                  <a:txBody>
                    <a:bodyPr/>
                    <a:lstStyle/>
                    <a:p>
                      <a:r>
                        <a:rPr lang="en-US" sz="1000" b="1" dirty="0" smtClean="0"/>
                        <a:t>Oregon State Police</a:t>
                      </a:r>
                      <a:endParaRPr lang="en-US" sz="1000" b="1"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000" b="1" dirty="0" smtClean="0"/>
                        <a:t>Mixture Interpretation</a:t>
                      </a:r>
                    </a:p>
                  </a:txBody>
                  <a:tcPr/>
                </a:tc>
              </a:tr>
              <a:tr h="283799">
                <a:tc>
                  <a:txBody>
                    <a:bodyPr/>
                    <a:lstStyle/>
                    <a:p>
                      <a:pPr algn="ctr"/>
                      <a:endParaRPr lang="en-US" sz="1400" dirty="0"/>
                    </a:p>
                  </a:txBody>
                  <a:tcPr/>
                </a:tc>
                <a:tc>
                  <a:txBody>
                    <a:bodyPr/>
                    <a:lstStyle/>
                    <a:p>
                      <a:r>
                        <a:rPr lang="en-US" sz="1000" b="1" dirty="0" smtClean="0"/>
                        <a:t>Beth </a:t>
                      </a:r>
                      <a:r>
                        <a:rPr lang="en-US" sz="1000" b="1" dirty="0" err="1" smtClean="0"/>
                        <a:t>Ordeman</a:t>
                      </a:r>
                      <a:endParaRPr lang="en-US" sz="1000" b="1" dirty="0" smtClean="0"/>
                    </a:p>
                  </a:txBody>
                  <a:tcPr/>
                </a:tc>
                <a:tc>
                  <a:txBody>
                    <a:bodyPr/>
                    <a:lstStyle/>
                    <a:p>
                      <a:r>
                        <a:rPr lang="en-US" sz="1000" b="1" dirty="0" smtClean="0"/>
                        <a:t>Pinellas County Forensic Laboratory</a:t>
                      </a:r>
                      <a:endParaRPr lang="en-US" sz="1000" b="1"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000" b="1" dirty="0" smtClean="0"/>
                        <a:t>Mixture Interpretation</a:t>
                      </a:r>
                    </a:p>
                  </a:txBody>
                  <a:tcPr/>
                </a:tc>
              </a:tr>
            </a:tbl>
          </a:graphicData>
        </a:graphic>
      </p:graphicFrame>
      <p:sp>
        <p:nvSpPr>
          <p:cNvPr id="10" name="Slide Number Placeholder 9"/>
          <p:cNvSpPr>
            <a:spLocks noGrp="1"/>
          </p:cNvSpPr>
          <p:nvPr>
            <p:ph type="sldNum" sz="quarter" idx="12"/>
          </p:nvPr>
        </p:nvSpPr>
        <p:spPr/>
        <p:txBody>
          <a:bodyPr/>
          <a:lstStyle/>
          <a:p>
            <a:fld id="{8A6BD0B9-3465-4E0F-AE7F-2EBD7D9D0656}" type="slidenum">
              <a:rPr lang="en-US" smtClean="0"/>
              <a:pPr/>
              <a:t>4</a:t>
            </a:fld>
            <a:endParaRPr lang="en-US" dirty="0"/>
          </a:p>
        </p:txBody>
      </p:sp>
    </p:spTree>
    <p:extLst>
      <p:ext uri="{BB962C8B-B14F-4D97-AF65-F5344CB8AC3E}">
        <p14:creationId xmlns:p14="http://schemas.microsoft.com/office/powerpoint/2010/main" val="21085180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Biological Data Interpretation</a:t>
            </a:r>
            <a:br>
              <a:rPr lang="en-US" sz="3600" dirty="0"/>
            </a:br>
            <a:r>
              <a:rPr lang="en-US" sz="3600" dirty="0"/>
              <a:t>            and Reporting Committee</a:t>
            </a:r>
          </a:p>
        </p:txBody>
      </p:sp>
      <p:sp>
        <p:nvSpPr>
          <p:cNvPr id="3" name="Content Placeholder 2"/>
          <p:cNvSpPr>
            <a:spLocks noGrp="1"/>
          </p:cNvSpPr>
          <p:nvPr>
            <p:ph idx="1"/>
          </p:nvPr>
        </p:nvSpPr>
        <p:spPr>
          <a:xfrm>
            <a:off x="3084763" y="1601822"/>
            <a:ext cx="6059237" cy="3538330"/>
          </a:xfrm>
        </p:spPr>
        <p:txBody>
          <a:bodyPr/>
          <a:lstStyle/>
          <a:p>
            <a:pPr marL="0" indent="0" algn="ctr">
              <a:buNone/>
            </a:pPr>
            <a:endParaRPr lang="en-US" dirty="0" smtClean="0"/>
          </a:p>
          <a:p>
            <a:pPr marL="0" indent="0" algn="ctr">
              <a:buNone/>
            </a:pPr>
            <a:endParaRPr lang="en-US" dirty="0"/>
          </a:p>
          <a:p>
            <a:pPr marL="0" indent="0" algn="ctr">
              <a:buNone/>
            </a:pPr>
            <a:r>
              <a:rPr lang="en-US" dirty="0" smtClean="0"/>
              <a:t>This </a:t>
            </a:r>
            <a:r>
              <a:rPr lang="en-US" dirty="0"/>
              <a:t>Subcommittee </a:t>
            </a:r>
            <a:r>
              <a:rPr lang="en-US" dirty="0" smtClean="0"/>
              <a:t>(formerly called </a:t>
            </a:r>
            <a:r>
              <a:rPr lang="en-US" dirty="0"/>
              <a:t>DNA Analysis </a:t>
            </a:r>
            <a:r>
              <a:rPr lang="en-US" dirty="0" smtClean="0"/>
              <a:t>2) </a:t>
            </a:r>
            <a:r>
              <a:rPr lang="en-US" dirty="0"/>
              <a:t>will focus on standards and guidelines related to forensic DNA laboratory interpretation. </a:t>
            </a:r>
          </a:p>
        </p:txBody>
      </p:sp>
      <p:sp>
        <p:nvSpPr>
          <p:cNvPr id="4" name="Slide Number Placeholder 3"/>
          <p:cNvSpPr>
            <a:spLocks noGrp="1"/>
          </p:cNvSpPr>
          <p:nvPr>
            <p:ph type="sldNum" sz="quarter" idx="12"/>
          </p:nvPr>
        </p:nvSpPr>
        <p:spPr/>
        <p:txBody>
          <a:bodyPr/>
          <a:lstStyle/>
          <a:p>
            <a:fld id="{8A6BD0B9-3465-4E0F-AE7F-2EBD7D9D0656}" type="slidenum">
              <a:rPr lang="en-US" smtClean="0"/>
              <a:pPr/>
              <a:t>5</a:t>
            </a:fld>
            <a:endParaRPr lang="en-US" dirty="0"/>
          </a:p>
        </p:txBody>
      </p:sp>
      <p:sp>
        <p:nvSpPr>
          <p:cNvPr id="5" name="Rectangle 4"/>
          <p:cNvSpPr/>
          <p:nvPr/>
        </p:nvSpPr>
        <p:spPr>
          <a:xfrm>
            <a:off x="1884947" y="3166772"/>
            <a:ext cx="6745705" cy="3046988"/>
          </a:xfrm>
          <a:prstGeom prst="rect">
            <a:avLst/>
          </a:prstGeom>
        </p:spPr>
        <p:txBody>
          <a:bodyPr wrap="square">
            <a:spAutoFit/>
          </a:bodyPr>
          <a:lstStyle/>
          <a:p>
            <a:r>
              <a:rPr lang="en-US" sz="3200" b="1" dirty="0" smtClean="0"/>
              <a:t>            </a:t>
            </a:r>
            <a:endParaRPr lang="en-US" sz="2000" b="1" dirty="0" smtClean="0"/>
          </a:p>
          <a:p>
            <a:endParaRPr lang="en-US" sz="2000" b="1" dirty="0" smtClean="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The </a:t>
            </a:r>
            <a:r>
              <a:rPr lang="en-US" sz="2000" b="1" dirty="0">
                <a:latin typeface="Arial" panose="020B0604020202020204" pitchFamily="34" charset="0"/>
                <a:cs typeface="Arial" panose="020B0604020202020204" pitchFamily="34" charset="0"/>
              </a:rPr>
              <a:t>Biological Data Interpretation Committee will focus on establishing best practices, guidelines, and standards for inclusion in the OSAC Registry.   The goal is to foster quality and consistency within the forensic community through the standardization of scientifically valid methods of interpretation, statistical analysis and reporting of biological results. </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640" y="1727200"/>
            <a:ext cx="1852172" cy="2192020"/>
          </a:xfrm>
          <a:prstGeom prst="rect">
            <a:avLst/>
          </a:prstGeom>
        </p:spPr>
      </p:pic>
    </p:spTree>
    <p:extLst>
      <p:ext uri="{BB962C8B-B14F-4D97-AF65-F5344CB8AC3E}">
        <p14:creationId xmlns:p14="http://schemas.microsoft.com/office/powerpoint/2010/main" val="2204053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110" y="315510"/>
            <a:ext cx="7886700" cy="1325563"/>
          </a:xfrm>
        </p:spPr>
        <p:txBody>
          <a:bodyPr/>
          <a:lstStyle/>
          <a:p>
            <a:r>
              <a:rPr lang="en-US" dirty="0" smtClean="0"/>
              <a:t>Summary of Standards/Guidelines  Priority Actions</a:t>
            </a:r>
            <a:endParaRPr lang="en-US" dirty="0"/>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894836919"/>
              </p:ext>
            </p:extLst>
          </p:nvPr>
        </p:nvGraphicFramePr>
        <p:xfrm>
          <a:off x="399222" y="1587805"/>
          <a:ext cx="8301805" cy="3990258"/>
        </p:xfrm>
        <a:graphic>
          <a:graphicData uri="http://schemas.openxmlformats.org/drawingml/2006/table">
            <a:tbl>
              <a:tblPr firstRow="1" bandRow="1">
                <a:tableStyleId>{073A0DAA-6AF3-43AB-8588-CEC1D06C72B9}</a:tableStyleId>
              </a:tblPr>
              <a:tblGrid>
                <a:gridCol w="1988803"/>
                <a:gridCol w="6313002"/>
              </a:tblGrid>
              <a:tr h="651532">
                <a:tc>
                  <a:txBody>
                    <a:bodyPr/>
                    <a:lstStyle/>
                    <a:p>
                      <a:r>
                        <a:rPr lang="en-US" sz="2400" baseline="0" dirty="0" smtClean="0"/>
                        <a:t>Priority</a:t>
                      </a:r>
                      <a:endParaRPr lang="en-US" sz="2400" dirty="0"/>
                    </a:p>
                  </a:txBody>
                  <a:tcPr anchor="ctr"/>
                </a:tc>
                <a:tc>
                  <a:txBody>
                    <a:bodyPr/>
                    <a:lstStyle/>
                    <a:p>
                      <a:r>
                        <a:rPr lang="en-US" sz="2400" dirty="0" smtClean="0"/>
                        <a:t>Working</a:t>
                      </a:r>
                      <a:r>
                        <a:rPr lang="en-US" sz="2400" baseline="0" dirty="0" smtClean="0"/>
                        <a:t> Title of Document</a:t>
                      </a:r>
                      <a:endParaRPr lang="en-US" sz="2400" dirty="0"/>
                    </a:p>
                  </a:txBody>
                  <a:tcPr anchor="ctr"/>
                </a:tc>
              </a:tr>
              <a:tr h="663523">
                <a:tc>
                  <a:txBody>
                    <a:bodyPr/>
                    <a:lstStyle/>
                    <a:p>
                      <a:r>
                        <a:rPr lang="en-US" sz="2400" dirty="0" smtClean="0"/>
                        <a:t>1</a:t>
                      </a:r>
                      <a:endParaRPr lang="en-US" sz="2400" dirty="0"/>
                    </a:p>
                  </a:txBody>
                  <a:tcPr/>
                </a:tc>
                <a:tc>
                  <a:txBody>
                    <a:bodyPr/>
                    <a:lstStyle/>
                    <a:p>
                      <a:r>
                        <a:rPr lang="en-US" sz="2400" dirty="0" smtClean="0"/>
                        <a:t>Validation Standards for Probabilistic Genotyping Systems</a:t>
                      </a:r>
                      <a:endParaRPr lang="en-US" sz="2400" dirty="0"/>
                    </a:p>
                  </a:txBody>
                  <a:tcPr/>
                </a:tc>
              </a:tr>
              <a:tr h="663523">
                <a:tc>
                  <a:txBody>
                    <a:bodyPr/>
                    <a:lstStyle/>
                    <a:p>
                      <a:r>
                        <a:rPr lang="en-US" sz="2400" dirty="0" smtClean="0"/>
                        <a:t>2</a:t>
                      </a:r>
                      <a:endParaRPr lang="en-US" sz="2400" dirty="0"/>
                    </a:p>
                  </a:txBody>
                  <a:tcPr/>
                </a:tc>
                <a:tc>
                  <a:txBody>
                    <a:bodyPr/>
                    <a:lstStyle/>
                    <a:p>
                      <a:pPr marL="0" indent="0">
                        <a:buNone/>
                      </a:pPr>
                      <a:r>
                        <a:rPr lang="en-US" sz="2400" dirty="0" smtClean="0"/>
                        <a:t>Standards for Validation Studies of DNA Mixtures and the Development and Verification of a Laboratory’s Mixture Interpretation Protocol</a:t>
                      </a:r>
                    </a:p>
                  </a:txBody>
                  <a:tcPr/>
                </a:tc>
              </a:tr>
              <a:tr h="663523">
                <a:tc>
                  <a:txBody>
                    <a:bodyPr/>
                    <a:lstStyle/>
                    <a:p>
                      <a:r>
                        <a:rPr lang="en-US" sz="2400" dirty="0" smtClean="0"/>
                        <a:t>3</a:t>
                      </a:r>
                      <a:endParaRPr lang="en-US" sz="2400" dirty="0"/>
                    </a:p>
                  </a:txBody>
                  <a:tcPr/>
                </a:tc>
                <a:tc>
                  <a:txBody>
                    <a:bodyPr/>
                    <a:lstStyle/>
                    <a:p>
                      <a:pPr marL="0" indent="0">
                        <a:buNone/>
                      </a:pPr>
                      <a:r>
                        <a:rPr lang="en-US" sz="2400" dirty="0" smtClean="0"/>
                        <a:t>Biology/DNA Software Validation </a:t>
                      </a:r>
                    </a:p>
                  </a:txBody>
                  <a:tcPr/>
                </a:tc>
              </a:tr>
              <a:tr h="663523">
                <a:tc>
                  <a:txBody>
                    <a:bodyPr/>
                    <a:lstStyle/>
                    <a:p>
                      <a:r>
                        <a:rPr lang="en-US" sz="2400" dirty="0" smtClean="0"/>
                        <a:t>4</a:t>
                      </a:r>
                      <a:endParaRPr lang="en-US" sz="2400" dirty="0"/>
                    </a:p>
                  </a:txBody>
                  <a:tcPr/>
                </a:tc>
                <a:tc>
                  <a:txBody>
                    <a:bodyPr/>
                    <a:lstStyle/>
                    <a:p>
                      <a:r>
                        <a:rPr lang="en-US" sz="2400" dirty="0" smtClean="0"/>
                        <a:t>Statistical Interpretation </a:t>
                      </a:r>
                      <a:endParaRPr lang="en-US" sz="2400" dirty="0"/>
                    </a:p>
                  </a:txBody>
                  <a:tcPr/>
                </a:tc>
              </a:tr>
            </a:tbl>
          </a:graphicData>
        </a:graphic>
      </p:graphicFrame>
      <p:sp>
        <p:nvSpPr>
          <p:cNvPr id="7" name="Slide Number Placeholder 6"/>
          <p:cNvSpPr>
            <a:spLocks noGrp="1"/>
          </p:cNvSpPr>
          <p:nvPr>
            <p:ph type="sldNum" sz="quarter" idx="12"/>
          </p:nvPr>
        </p:nvSpPr>
        <p:spPr/>
        <p:txBody>
          <a:bodyPr/>
          <a:lstStyle/>
          <a:p>
            <a:fld id="{8A6BD0B9-3465-4E0F-AE7F-2EBD7D9D0656}" type="slidenum">
              <a:rPr lang="en-US" smtClean="0"/>
              <a:pPr/>
              <a:t>6</a:t>
            </a:fld>
            <a:endParaRPr lang="en-US" dirty="0"/>
          </a:p>
        </p:txBody>
      </p:sp>
    </p:spTree>
    <p:extLst>
      <p:ext uri="{BB962C8B-B14F-4D97-AF65-F5344CB8AC3E}">
        <p14:creationId xmlns:p14="http://schemas.microsoft.com/office/powerpoint/2010/main" val="12592787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84188" y="361950"/>
            <a:ext cx="7886700" cy="1325563"/>
          </a:xfrm>
        </p:spPr>
        <p:txBody>
          <a:bodyPr/>
          <a:lstStyle/>
          <a:p>
            <a:r>
              <a:rPr lang="en-US" dirty="0">
                <a:latin typeface="Arial" charset="0"/>
                <a:cs typeface="Arial" charset="0"/>
              </a:rPr>
              <a:t>Standards/Guidelines Development</a:t>
            </a:r>
            <a:br>
              <a:rPr lang="en-US" dirty="0">
                <a:latin typeface="Arial" charset="0"/>
                <a:cs typeface="Arial" charset="0"/>
              </a:rPr>
            </a:br>
            <a:r>
              <a:rPr lang="en-US" dirty="0">
                <a:latin typeface="Arial" charset="0"/>
                <a:cs typeface="Arial" charset="0"/>
              </a:rPr>
              <a:t>Priority 1 Document</a:t>
            </a:r>
          </a:p>
        </p:txBody>
      </p:sp>
      <p:sp>
        <p:nvSpPr>
          <p:cNvPr id="3" name="Content Placeholder 2"/>
          <p:cNvSpPr>
            <a:spLocks noGrp="1"/>
          </p:cNvSpPr>
          <p:nvPr>
            <p:ph idx="1"/>
          </p:nvPr>
        </p:nvSpPr>
        <p:spPr>
          <a:xfrm>
            <a:off x="317500" y="1574801"/>
            <a:ext cx="8335963" cy="3302000"/>
          </a:xfrm>
        </p:spPr>
        <p:txBody>
          <a:bodyPr wrap="square" numCol="1" anchor="t" anchorCtr="0" compatLnSpc="1">
            <a:prstTxWarp prst="textNoShape">
              <a:avLst/>
            </a:prstTxWarp>
          </a:bodyPr>
          <a:lstStyle/>
          <a:p>
            <a:pPr marL="0" indent="0">
              <a:lnSpc>
                <a:spcPct val="70000"/>
              </a:lnSpc>
              <a:buFont typeface="Arial" charset="0"/>
              <a:buNone/>
            </a:pPr>
            <a:r>
              <a:rPr lang="en-US" b="1" dirty="0">
                <a:latin typeface="Arial" charset="0"/>
                <a:cs typeface="Arial" charset="0"/>
              </a:rPr>
              <a:t>Document Title: Validation Standards for Probabilistic Genotyping</a:t>
            </a:r>
          </a:p>
          <a:p>
            <a:pPr marL="0" indent="0">
              <a:lnSpc>
                <a:spcPct val="70000"/>
              </a:lnSpc>
              <a:buFont typeface="Arial" charset="0"/>
              <a:buNone/>
            </a:pPr>
            <a:r>
              <a:rPr lang="en-US" b="1" dirty="0">
                <a:latin typeface="Arial" charset="0"/>
                <a:cs typeface="Arial" charset="0"/>
              </a:rPr>
              <a:t>Scope: </a:t>
            </a:r>
            <a:r>
              <a:rPr lang="en-US" dirty="0">
                <a:latin typeface="Arial" charset="0"/>
                <a:cs typeface="Arial" charset="0"/>
              </a:rPr>
              <a:t>These standards are to be used by laboratories for the validation of probabilistic genotyping systems related to interpreting autosomal STR results.</a:t>
            </a:r>
          </a:p>
          <a:p>
            <a:pPr marL="0" indent="0">
              <a:lnSpc>
                <a:spcPct val="70000"/>
              </a:lnSpc>
              <a:buFont typeface="Arial" charset="0"/>
              <a:buNone/>
            </a:pPr>
            <a:r>
              <a:rPr lang="en-US" b="1" dirty="0">
                <a:latin typeface="Arial" charset="0"/>
                <a:cs typeface="Arial" charset="0"/>
              </a:rPr>
              <a:t>Objective/rationale: </a:t>
            </a:r>
            <a:r>
              <a:rPr lang="en-US" dirty="0">
                <a:latin typeface="Arial" charset="0"/>
                <a:cs typeface="Arial" charset="0"/>
              </a:rPr>
              <a:t>If a laboratory wishes to use probabilistic  genotyping in interpreting their casework, it must first be appropriately validated as with any new method prior to use. No standards currently exist for laboratories validating and implementing probabilistic genotyping systems. </a:t>
            </a:r>
          </a:p>
          <a:p>
            <a:pPr marL="0" indent="0">
              <a:lnSpc>
                <a:spcPct val="70000"/>
              </a:lnSpc>
              <a:buFont typeface="Arial" charset="0"/>
              <a:buNone/>
            </a:pPr>
            <a:r>
              <a:rPr lang="en-US" b="1" dirty="0">
                <a:latin typeface="Arial" charset="0"/>
                <a:cs typeface="Arial" charset="0"/>
              </a:rPr>
              <a:t>Issues/Concerns: </a:t>
            </a:r>
            <a:r>
              <a:rPr lang="en-US" dirty="0">
                <a:latin typeface="Arial" charset="0"/>
                <a:cs typeface="Arial" charset="0"/>
              </a:rPr>
              <a:t>No standards currently exist for laboratories validating and implementing probabilistic genotyping systems. </a:t>
            </a:r>
          </a:p>
          <a:p>
            <a:pPr marL="0" indent="0">
              <a:lnSpc>
                <a:spcPct val="70000"/>
              </a:lnSpc>
            </a:pPr>
            <a:endParaRPr lang="en-US" sz="2200" dirty="0">
              <a:latin typeface="Arial" charset="0"/>
              <a:cs typeface="Arial" charset="0"/>
            </a:endParaRPr>
          </a:p>
          <a:p>
            <a:pPr marL="0" indent="0">
              <a:lnSpc>
                <a:spcPct val="70000"/>
              </a:lnSpc>
            </a:pPr>
            <a:endParaRPr lang="en-US" sz="2200" dirty="0">
              <a:latin typeface="Arial" charset="0"/>
              <a:cs typeface="Arial" charset="0"/>
            </a:endParaRPr>
          </a:p>
          <a:p>
            <a:pPr marL="0" indent="0">
              <a:lnSpc>
                <a:spcPct val="70000"/>
              </a:lnSpc>
            </a:pPr>
            <a:endParaRPr lang="en-US" sz="2200" dirty="0">
              <a:latin typeface="Arial" charset="0"/>
              <a:cs typeface="Arial" charset="0"/>
            </a:endParaRPr>
          </a:p>
          <a:p>
            <a:pPr marL="0" indent="0">
              <a:lnSpc>
                <a:spcPct val="70000"/>
              </a:lnSpc>
            </a:pPr>
            <a:endParaRPr lang="en-US" sz="1300" dirty="0">
              <a:latin typeface="Arial" charset="0"/>
              <a:cs typeface="Arial" charset="0"/>
            </a:endParaRPr>
          </a:p>
          <a:p>
            <a:pPr marL="0" indent="0">
              <a:lnSpc>
                <a:spcPct val="70000"/>
              </a:lnSpc>
              <a:buFont typeface="Arial" charset="0"/>
              <a:buNone/>
            </a:pPr>
            <a:endParaRPr lang="en-US" sz="1300" dirty="0">
              <a:latin typeface="Arial" charset="0"/>
              <a:cs typeface="Arial" charset="0"/>
            </a:endParaRPr>
          </a:p>
          <a:p>
            <a:pPr marL="0" indent="0">
              <a:lnSpc>
                <a:spcPct val="70000"/>
              </a:lnSpc>
              <a:buFont typeface="Arial" charset="0"/>
              <a:buNone/>
            </a:pPr>
            <a:endParaRPr lang="en-US" sz="1300" dirty="0">
              <a:latin typeface="Arial" charset="0"/>
              <a:cs typeface="Arial" charset="0"/>
            </a:endParaRPr>
          </a:p>
        </p:txBody>
      </p:sp>
      <p:sp>
        <p:nvSpPr>
          <p:cNvPr id="4" name="TextBox 3"/>
          <p:cNvSpPr txBox="1"/>
          <p:nvPr/>
        </p:nvSpPr>
        <p:spPr>
          <a:xfrm>
            <a:off x="3311525" y="4921250"/>
            <a:ext cx="5751513" cy="1477963"/>
          </a:xfrm>
          <a:prstGeom prst="rect">
            <a:avLst/>
          </a:prstGeom>
          <a:solidFill>
            <a:schemeClr val="bg2">
              <a:lumMod val="90000"/>
            </a:schemeClr>
          </a:solidFill>
        </p:spPr>
        <p:txBody>
          <a:bodyPr>
            <a:spAutoFit/>
          </a:bodyPr>
          <a:lstStyle/>
          <a:p>
            <a:pPr fontAlgn="auto">
              <a:spcBef>
                <a:spcPts val="0"/>
              </a:spcBef>
              <a:spcAft>
                <a:spcPts val="0"/>
              </a:spcAft>
              <a:defRPr/>
            </a:pPr>
            <a:r>
              <a:rPr lang="en-US" b="1" dirty="0">
                <a:latin typeface="+mn-lt"/>
                <a:ea typeface="+mn-ea"/>
                <a:cs typeface="+mn-cs"/>
              </a:rPr>
              <a:t>Task Group Name: Probabilistic Genotyping </a:t>
            </a:r>
          </a:p>
          <a:p>
            <a:pPr fontAlgn="auto">
              <a:spcBef>
                <a:spcPts val="0"/>
              </a:spcBef>
              <a:spcAft>
                <a:spcPts val="0"/>
              </a:spcAft>
              <a:defRPr/>
            </a:pPr>
            <a:r>
              <a:rPr lang="en-US" b="1" dirty="0">
                <a:latin typeface="+mn-lt"/>
                <a:ea typeface="+mn-ea"/>
                <a:cs typeface="+mn-cs"/>
              </a:rPr>
              <a:t>Task Group Chair Name: Joel Sutton</a:t>
            </a:r>
          </a:p>
          <a:p>
            <a:pPr fontAlgn="auto">
              <a:spcBef>
                <a:spcPts val="0"/>
              </a:spcBef>
              <a:spcAft>
                <a:spcPts val="0"/>
              </a:spcAft>
              <a:defRPr/>
            </a:pPr>
            <a:r>
              <a:rPr lang="en-US" b="1" dirty="0">
                <a:latin typeface="+mn-lt"/>
                <a:ea typeface="+mn-ea"/>
                <a:cs typeface="+mn-cs"/>
              </a:rPr>
              <a:t>Task Group Chair Contact Information: </a:t>
            </a:r>
            <a:r>
              <a:rPr lang="en-US" b="1" dirty="0">
                <a:latin typeface="+mn-lt"/>
                <a:ea typeface="+mn-ea"/>
                <a:cs typeface="+mn-cs"/>
                <a:hlinkClick r:id="rId2"/>
              </a:rPr>
              <a:t>joel.d.sutton2.civ@mail.mil</a:t>
            </a:r>
            <a:endParaRPr lang="en-US" b="1" dirty="0">
              <a:latin typeface="+mn-lt"/>
              <a:ea typeface="+mn-ea"/>
              <a:cs typeface="+mn-cs"/>
            </a:endParaRPr>
          </a:p>
          <a:p>
            <a:pPr fontAlgn="auto">
              <a:spcBef>
                <a:spcPts val="0"/>
              </a:spcBef>
              <a:spcAft>
                <a:spcPts val="0"/>
              </a:spcAft>
              <a:defRPr/>
            </a:pPr>
            <a:r>
              <a:rPr lang="en-US" b="1" dirty="0">
                <a:latin typeface="+mn-lt"/>
                <a:ea typeface="+mn-ea"/>
                <a:cs typeface="+mn-cs"/>
              </a:rPr>
              <a:t>Date of Last Task Group Meeting: 28 Jan 2015</a:t>
            </a:r>
          </a:p>
        </p:txBody>
      </p:sp>
      <p:sp>
        <p:nvSpPr>
          <p:cNvPr id="5" name="Slide Number Placeholder 4"/>
          <p:cNvSpPr>
            <a:spLocks noGrp="1"/>
          </p:cNvSpPr>
          <p:nvPr>
            <p:ph type="sldNum" sz="quarter" idx="4294967295"/>
          </p:nvPr>
        </p:nvSpPr>
        <p:spPr>
          <a:xfrm>
            <a:off x="3311525" y="6443663"/>
            <a:ext cx="2057400" cy="365125"/>
          </a:xfrm>
          <a:prstGeom prst="rect">
            <a:avLst/>
          </a:prstGeom>
        </p:spPr>
        <p:txBody>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fld id="{4B49150A-BC0B-9446-A3C4-17CD1E3A85BD}" type="slidenum">
              <a:rPr lang="en-US">
                <a:solidFill>
                  <a:srgbClr val="898989"/>
                </a:solidFill>
              </a:rPr>
              <a:pPr/>
              <a:t>7</a:t>
            </a:fld>
            <a:endParaRPr lang="en-US">
              <a:solidFill>
                <a:srgbClr val="898989"/>
              </a:solidFill>
            </a:endParaRPr>
          </a:p>
        </p:txBody>
      </p:sp>
    </p:spTree>
    <p:extLst>
      <p:ext uri="{BB962C8B-B14F-4D97-AF65-F5344CB8AC3E}">
        <p14:creationId xmlns:p14="http://schemas.microsoft.com/office/powerpoint/2010/main" val="3391286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547688" y="539750"/>
            <a:ext cx="7886700" cy="1325563"/>
          </a:xfrm>
        </p:spPr>
        <p:txBody>
          <a:bodyPr/>
          <a:lstStyle/>
          <a:p>
            <a:r>
              <a:rPr lang="en-US">
                <a:latin typeface="Arial" charset="0"/>
                <a:cs typeface="Arial" charset="0"/>
              </a:rPr>
              <a:t>Standards/Guidelines Development</a:t>
            </a:r>
            <a:br>
              <a:rPr lang="en-US">
                <a:latin typeface="Arial" charset="0"/>
                <a:cs typeface="Arial" charset="0"/>
              </a:rPr>
            </a:br>
            <a:r>
              <a:rPr lang="en-US">
                <a:latin typeface="Arial" charset="0"/>
                <a:cs typeface="Arial" charset="0"/>
              </a:rPr>
              <a:t>Priority 1 Document</a:t>
            </a:r>
          </a:p>
        </p:txBody>
      </p:sp>
      <p:sp>
        <p:nvSpPr>
          <p:cNvPr id="3" name="Content Placeholder 2"/>
          <p:cNvSpPr>
            <a:spLocks noGrp="1"/>
          </p:cNvSpPr>
          <p:nvPr>
            <p:ph idx="1"/>
          </p:nvPr>
        </p:nvSpPr>
        <p:spPr>
          <a:xfrm>
            <a:off x="547688" y="1985963"/>
            <a:ext cx="8105775" cy="2890837"/>
          </a:xfrm>
        </p:spPr>
        <p:txBody>
          <a:bodyPr/>
          <a:lstStyle/>
          <a:p>
            <a:pPr marL="0" indent="0" fontAlgn="auto">
              <a:spcAft>
                <a:spcPts val="0"/>
              </a:spcAft>
              <a:buFont typeface="Arial" panose="020B0604020202020204" pitchFamily="34" charset="0"/>
              <a:buNone/>
              <a:defRPr/>
            </a:pPr>
            <a:r>
              <a:rPr lang="en-US" b="1" dirty="0" smtClean="0">
                <a:ea typeface="+mn-ea"/>
              </a:rPr>
              <a:t>Key Components of Standard:</a:t>
            </a:r>
          </a:p>
          <a:p>
            <a:pPr marL="0" indent="0" fontAlgn="auto">
              <a:spcAft>
                <a:spcPts val="0"/>
              </a:spcAft>
              <a:buFont typeface="Arial" panose="020B0604020202020204" pitchFamily="34" charset="0"/>
              <a:buNone/>
              <a:defRPr/>
            </a:pPr>
            <a:r>
              <a:rPr lang="en-US" dirty="0" smtClean="0">
                <a:ea typeface="+mn-ea"/>
              </a:rPr>
              <a:t>Developmental validation studies needed</a:t>
            </a:r>
          </a:p>
          <a:p>
            <a:pPr marL="0" indent="0" fontAlgn="auto">
              <a:spcAft>
                <a:spcPts val="0"/>
              </a:spcAft>
              <a:buFont typeface="Arial" panose="020B0604020202020204" pitchFamily="34" charset="0"/>
              <a:buNone/>
              <a:defRPr/>
            </a:pPr>
            <a:r>
              <a:rPr lang="en-US" dirty="0" smtClean="0">
                <a:ea typeface="+mn-ea"/>
              </a:rPr>
              <a:t>Internal validation studies needed</a:t>
            </a:r>
          </a:p>
          <a:p>
            <a:pPr marL="0" indent="0" fontAlgn="auto">
              <a:spcAft>
                <a:spcPts val="0"/>
              </a:spcAft>
              <a:buFont typeface="Arial" panose="020B0604020202020204" pitchFamily="34" charset="0"/>
              <a:buNone/>
              <a:defRPr/>
            </a:pPr>
            <a:r>
              <a:rPr lang="en-US" dirty="0" smtClean="0">
                <a:ea typeface="+mn-ea"/>
              </a:rPr>
              <a:t>Sample types to be run with each validation study </a:t>
            </a:r>
          </a:p>
          <a:p>
            <a:pPr marL="0" indent="0" fontAlgn="auto">
              <a:spcAft>
                <a:spcPts val="0"/>
              </a:spcAft>
              <a:buFont typeface="Arial" panose="020B0604020202020204" pitchFamily="34" charset="0"/>
              <a:buNone/>
              <a:defRPr/>
            </a:pPr>
            <a:r>
              <a:rPr lang="en-US" dirty="0" smtClean="0">
                <a:ea typeface="+mn-ea"/>
              </a:rPr>
              <a:t>Underlying scientific principles for the method need to be published in a peer-reviewed journal for reference</a:t>
            </a:r>
          </a:p>
          <a:p>
            <a:pPr marL="0" indent="0" fontAlgn="auto">
              <a:spcAft>
                <a:spcPts val="0"/>
              </a:spcAft>
              <a:buFont typeface="Arial" panose="020B0604020202020204" pitchFamily="34" charset="0"/>
              <a:buNone/>
              <a:defRPr/>
            </a:pPr>
            <a:r>
              <a:rPr lang="en-US" dirty="0" smtClean="0">
                <a:ea typeface="+mn-ea"/>
              </a:rPr>
              <a:t>Software modification considerations</a:t>
            </a:r>
          </a:p>
          <a:p>
            <a:pPr fontAlgn="auto">
              <a:spcAft>
                <a:spcPts val="0"/>
              </a:spcAft>
              <a:buFont typeface="Arial" panose="020B0604020202020204" pitchFamily="34" charset="0"/>
              <a:buChar char="•"/>
              <a:defRPr/>
            </a:pPr>
            <a:endParaRPr lang="en-US" dirty="0" smtClean="0">
              <a:ea typeface="+mn-ea"/>
            </a:endParaRPr>
          </a:p>
          <a:p>
            <a:pPr fontAlgn="auto">
              <a:spcAft>
                <a:spcPts val="0"/>
              </a:spcAft>
              <a:buFont typeface="Arial" panose="020B0604020202020204" pitchFamily="34" charset="0"/>
              <a:buChar char="•"/>
              <a:defRPr/>
            </a:pPr>
            <a:endParaRPr lang="en-US" dirty="0" smtClean="0">
              <a:ea typeface="+mn-ea"/>
            </a:endParaRPr>
          </a:p>
          <a:p>
            <a:pPr fontAlgn="auto">
              <a:spcAft>
                <a:spcPts val="0"/>
              </a:spcAft>
              <a:buFont typeface="Arial" panose="020B0604020202020204" pitchFamily="34" charset="0"/>
              <a:buChar char="•"/>
              <a:defRPr/>
            </a:pPr>
            <a:endParaRPr lang="en-US" dirty="0">
              <a:ea typeface="+mn-ea"/>
            </a:endParaRPr>
          </a:p>
          <a:p>
            <a:pPr fontAlgn="auto">
              <a:spcAft>
                <a:spcPts val="0"/>
              </a:spcAft>
              <a:buFont typeface="Arial" panose="020B0604020202020204" pitchFamily="34" charset="0"/>
              <a:buChar char="•"/>
              <a:defRPr/>
            </a:pPr>
            <a:endParaRPr lang="en-US" dirty="0" smtClean="0">
              <a:ea typeface="+mn-ea"/>
            </a:endParaRPr>
          </a:p>
          <a:p>
            <a:pPr marL="0" indent="0" fontAlgn="auto">
              <a:spcAft>
                <a:spcPts val="0"/>
              </a:spcAft>
              <a:buFont typeface="Arial" panose="020B0604020202020204" pitchFamily="34" charset="0"/>
              <a:buNone/>
              <a:defRPr/>
            </a:pPr>
            <a:endParaRPr lang="en-US" dirty="0" smtClean="0">
              <a:ea typeface="+mn-ea"/>
            </a:endParaRPr>
          </a:p>
          <a:p>
            <a:pPr marL="0" indent="0" fontAlgn="auto">
              <a:spcAft>
                <a:spcPts val="0"/>
              </a:spcAft>
              <a:buFont typeface="Arial" panose="020B0604020202020204" pitchFamily="34" charset="0"/>
              <a:buNone/>
              <a:defRPr/>
            </a:pPr>
            <a:endParaRPr lang="en-US" dirty="0">
              <a:ea typeface="+mn-ea"/>
            </a:endParaRPr>
          </a:p>
        </p:txBody>
      </p:sp>
      <p:sp>
        <p:nvSpPr>
          <p:cNvPr id="5" name="Slide Number Placeholder 4"/>
          <p:cNvSpPr>
            <a:spLocks noGrp="1"/>
          </p:cNvSpPr>
          <p:nvPr>
            <p:ph type="sldNum" sz="quarter" idx="4294967295"/>
          </p:nvPr>
        </p:nvSpPr>
        <p:spPr>
          <a:xfrm>
            <a:off x="3311525" y="6443663"/>
            <a:ext cx="2057400" cy="365125"/>
          </a:xfrm>
          <a:prstGeom prst="rect">
            <a:avLst/>
          </a:prstGeom>
        </p:spPr>
        <p:txBody>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fld id="{358E09A8-EBFA-C541-854D-3CFC6215A059}" type="slidenum">
              <a:rPr lang="en-US">
                <a:solidFill>
                  <a:srgbClr val="898989"/>
                </a:solidFill>
              </a:rPr>
              <a:pPr/>
              <a:t>8</a:t>
            </a:fld>
            <a:endParaRPr lang="en-US">
              <a:solidFill>
                <a:srgbClr val="898989"/>
              </a:solidFill>
            </a:endParaRPr>
          </a:p>
        </p:txBody>
      </p:sp>
    </p:spTree>
    <p:extLst>
      <p:ext uri="{BB962C8B-B14F-4D97-AF65-F5344CB8AC3E}">
        <p14:creationId xmlns:p14="http://schemas.microsoft.com/office/powerpoint/2010/main" val="40987388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49238" y="690563"/>
            <a:ext cx="7886700" cy="1325562"/>
          </a:xfrm>
        </p:spPr>
        <p:txBody>
          <a:bodyPr/>
          <a:lstStyle/>
          <a:p>
            <a:r>
              <a:rPr lang="en-US" dirty="0">
                <a:latin typeface="Arial" charset="0"/>
                <a:cs typeface="Arial" charset="0"/>
              </a:rPr>
              <a:t>Task Group/Subcommittee Action Plan</a:t>
            </a:r>
          </a:p>
        </p:txBody>
      </p:sp>
      <p:graphicFrame>
        <p:nvGraphicFramePr>
          <p:cNvPr id="4" name="Content Placeholder 6"/>
          <p:cNvGraphicFramePr>
            <a:graphicFrameLocks noGrp="1"/>
          </p:cNvGraphicFramePr>
          <p:nvPr>
            <p:ph idx="1"/>
            <p:extLst>
              <p:ext uri="{D42A27DB-BD31-4B8C-83A1-F6EECF244321}">
                <p14:modId xmlns:p14="http://schemas.microsoft.com/office/powerpoint/2010/main" val="411400758"/>
              </p:ext>
            </p:extLst>
          </p:nvPr>
        </p:nvGraphicFramePr>
        <p:xfrm>
          <a:off x="712788" y="2024063"/>
          <a:ext cx="7477125" cy="3718820"/>
        </p:xfrm>
        <a:graphic>
          <a:graphicData uri="http://schemas.openxmlformats.org/drawingml/2006/table">
            <a:tbl>
              <a:tblPr firstRow="1" bandRow="1">
                <a:tableStyleId>{073A0DAA-6AF3-43AB-8588-CEC1D06C72B9}</a:tableStyleId>
              </a:tblPr>
              <a:tblGrid>
                <a:gridCol w="2657216"/>
                <a:gridCol w="1388787"/>
                <a:gridCol w="1715561"/>
                <a:gridCol w="1715561"/>
              </a:tblGrid>
              <a:tr h="823130">
                <a:tc>
                  <a:txBody>
                    <a:bodyPr/>
                    <a:lstStyle/>
                    <a:p>
                      <a:r>
                        <a:rPr lang="en-US" sz="1600" dirty="0" smtClean="0"/>
                        <a:t>Planned Actions</a:t>
                      </a:r>
                      <a:endParaRPr lang="en-US" sz="1600" dirty="0"/>
                    </a:p>
                  </a:txBody>
                  <a:tcPr marL="91441" marR="91441" marT="45729" marB="45729" anchor="ctr"/>
                </a:tc>
                <a:tc>
                  <a:txBody>
                    <a:bodyPr/>
                    <a:lstStyle/>
                    <a:p>
                      <a:r>
                        <a:rPr lang="en-US" sz="1600" dirty="0" smtClean="0"/>
                        <a:t>OSAC Process Stage (e.g., SDO 100) </a:t>
                      </a:r>
                      <a:endParaRPr lang="en-US" sz="1600" dirty="0"/>
                    </a:p>
                  </a:txBody>
                  <a:tcPr marL="91441" marR="91441" marT="45729" marB="45729" anchor="ctr"/>
                </a:tc>
                <a:tc>
                  <a:txBody>
                    <a:bodyPr/>
                    <a:lstStyle/>
                    <a:p>
                      <a:pPr algn="ctr"/>
                      <a:r>
                        <a:rPr lang="en-US" sz="1600" dirty="0" smtClean="0"/>
                        <a:t>Assignee</a:t>
                      </a:r>
                      <a:endParaRPr lang="en-US" sz="1600" dirty="0"/>
                    </a:p>
                  </a:txBody>
                  <a:tcPr marL="91441" marR="91441" marT="45729" marB="45729" anchor="ctr"/>
                </a:tc>
                <a:tc>
                  <a:txBody>
                    <a:bodyPr/>
                    <a:lstStyle/>
                    <a:p>
                      <a:pPr algn="ctr"/>
                      <a:r>
                        <a:rPr lang="en-US" sz="1600" dirty="0" smtClean="0"/>
                        <a:t>Estimated</a:t>
                      </a:r>
                      <a:r>
                        <a:rPr lang="en-US" sz="1600" baseline="0" dirty="0" smtClean="0"/>
                        <a:t> Completion Date</a:t>
                      </a:r>
                      <a:endParaRPr lang="en-US" sz="1600" dirty="0"/>
                    </a:p>
                  </a:txBody>
                  <a:tcPr marL="91441" marR="91441" marT="45729" marB="45729" anchor="ctr"/>
                </a:tc>
              </a:tr>
              <a:tr h="579240">
                <a:tc>
                  <a:txBody>
                    <a:bodyPr/>
                    <a:lstStyle/>
                    <a:p>
                      <a:r>
                        <a:rPr lang="en-US" sz="2000" dirty="0" smtClean="0"/>
                        <a:t>Review SAC comments and adjudicate </a:t>
                      </a:r>
                      <a:endParaRPr lang="en-US" sz="2000" dirty="0"/>
                    </a:p>
                  </a:txBody>
                  <a:tcPr marL="91441" marR="91441" marT="45729" marB="45729"/>
                </a:tc>
                <a:tc>
                  <a:txBody>
                    <a:bodyPr/>
                    <a:lstStyle/>
                    <a:p>
                      <a:r>
                        <a:rPr lang="en-US" sz="2000" dirty="0" smtClean="0"/>
                        <a:t>SDO-300</a:t>
                      </a:r>
                      <a:endParaRPr lang="en-US" sz="2000" dirty="0"/>
                    </a:p>
                  </a:txBody>
                  <a:tcPr marL="91441" marR="91441" marT="45729" marB="45729"/>
                </a:tc>
                <a:tc>
                  <a:txBody>
                    <a:bodyPr/>
                    <a:lstStyle/>
                    <a:p>
                      <a:r>
                        <a:rPr lang="en-US" sz="2000" dirty="0" smtClean="0"/>
                        <a:t>Task Group</a:t>
                      </a:r>
                      <a:endParaRPr lang="en-US" sz="2000" dirty="0"/>
                    </a:p>
                  </a:txBody>
                  <a:tcPr marL="91441" marR="91441" marT="45729" marB="45729"/>
                </a:tc>
                <a:tc>
                  <a:txBody>
                    <a:bodyPr/>
                    <a:lstStyle/>
                    <a:p>
                      <a:r>
                        <a:rPr lang="en-US" sz="2000" dirty="0" smtClean="0"/>
                        <a:t>04 Feb 2016</a:t>
                      </a:r>
                      <a:endParaRPr lang="en-US" sz="2000" dirty="0"/>
                    </a:p>
                  </a:txBody>
                  <a:tcPr marL="91441" marR="91441" marT="45729" marB="45729"/>
                </a:tc>
              </a:tr>
              <a:tr h="579240">
                <a:tc>
                  <a:txBody>
                    <a:bodyPr/>
                    <a:lstStyle/>
                    <a:p>
                      <a:r>
                        <a:rPr lang="en-US" sz="2000" dirty="0" smtClean="0"/>
                        <a:t>Post to </a:t>
                      </a:r>
                      <a:r>
                        <a:rPr lang="en-US" sz="2000" dirty="0" err="1" smtClean="0"/>
                        <a:t>Kavi</a:t>
                      </a:r>
                      <a:r>
                        <a:rPr lang="en-US" sz="2000" dirty="0" smtClean="0"/>
                        <a:t> for BDIRC to review and vote on changes </a:t>
                      </a:r>
                      <a:endParaRPr lang="en-US" sz="2000" dirty="0"/>
                    </a:p>
                  </a:txBody>
                  <a:tcPr marL="91441" marR="91441" marT="45729" marB="45729"/>
                </a:tc>
                <a:tc>
                  <a:txBody>
                    <a:bodyPr/>
                    <a:lstStyle/>
                    <a:p>
                      <a:r>
                        <a:rPr lang="en-US" sz="2000" dirty="0" smtClean="0"/>
                        <a:t>SDO-300</a:t>
                      </a:r>
                      <a:endParaRPr lang="en-US" sz="2000" dirty="0"/>
                    </a:p>
                  </a:txBody>
                  <a:tcPr marL="91441" marR="91441" marT="45729" marB="45729"/>
                </a:tc>
                <a:tc>
                  <a:txBody>
                    <a:bodyPr/>
                    <a:lstStyle/>
                    <a:p>
                      <a:r>
                        <a:rPr lang="en-US" sz="2000" dirty="0" smtClean="0"/>
                        <a:t>Task Group Chair</a:t>
                      </a:r>
                      <a:endParaRPr lang="en-US" sz="2000" dirty="0"/>
                    </a:p>
                  </a:txBody>
                  <a:tcPr marL="91441" marR="91441" marT="45729" marB="45729"/>
                </a:tc>
                <a:tc>
                  <a:txBody>
                    <a:bodyPr/>
                    <a:lstStyle/>
                    <a:p>
                      <a:r>
                        <a:rPr lang="en-US" sz="2000" dirty="0" smtClean="0"/>
                        <a:t>11 Feb 2016</a:t>
                      </a:r>
                      <a:endParaRPr lang="en-US" sz="2000" dirty="0"/>
                    </a:p>
                  </a:txBody>
                  <a:tcPr marL="91441" marR="91441" marT="45729" marB="45729"/>
                </a:tc>
              </a:tr>
              <a:tr h="367105">
                <a:tc>
                  <a:txBody>
                    <a:bodyPr/>
                    <a:lstStyle/>
                    <a:p>
                      <a:r>
                        <a:rPr lang="en-US" sz="2000" dirty="0" smtClean="0"/>
                        <a:t>Submit to SAC for vote </a:t>
                      </a:r>
                      <a:endParaRPr lang="en-US" sz="2000" dirty="0"/>
                    </a:p>
                  </a:txBody>
                  <a:tcPr marL="91441" marR="91441" marT="45729" marB="45729"/>
                </a:tc>
                <a:tc>
                  <a:txBody>
                    <a:bodyPr/>
                    <a:lstStyle/>
                    <a:p>
                      <a:r>
                        <a:rPr lang="en-US" sz="2000" dirty="0" smtClean="0"/>
                        <a:t>SDO-300</a:t>
                      </a:r>
                      <a:endParaRPr lang="en-US" sz="2000" dirty="0"/>
                    </a:p>
                  </a:txBody>
                  <a:tcPr marL="91441" marR="91441" marT="45729" marB="45729"/>
                </a:tc>
                <a:tc>
                  <a:txBody>
                    <a:bodyPr/>
                    <a:lstStyle/>
                    <a:p>
                      <a:r>
                        <a:rPr lang="en-US" sz="2000" dirty="0" smtClean="0"/>
                        <a:t>BDIRC Chair</a:t>
                      </a:r>
                      <a:endParaRPr lang="en-US" sz="2000" dirty="0"/>
                    </a:p>
                  </a:txBody>
                  <a:tcPr marL="91441" marR="91441" marT="45729" marB="45729"/>
                </a:tc>
                <a:tc>
                  <a:txBody>
                    <a:bodyPr/>
                    <a:lstStyle/>
                    <a:p>
                      <a:r>
                        <a:rPr lang="en-US" sz="2000" dirty="0" smtClean="0"/>
                        <a:t>?</a:t>
                      </a:r>
                      <a:endParaRPr lang="en-US" sz="2000" dirty="0"/>
                    </a:p>
                  </a:txBody>
                  <a:tcPr marL="91441" marR="91441" marT="45729" marB="45729"/>
                </a:tc>
              </a:tr>
              <a:tr h="367105">
                <a:tc>
                  <a:txBody>
                    <a:bodyPr/>
                    <a:lstStyle/>
                    <a:p>
                      <a:endParaRPr lang="en-US" sz="2000" dirty="0"/>
                    </a:p>
                  </a:txBody>
                  <a:tcPr marL="91441" marR="91441" marT="45729" marB="45729"/>
                </a:tc>
                <a:tc>
                  <a:txBody>
                    <a:bodyPr/>
                    <a:lstStyle/>
                    <a:p>
                      <a:endParaRPr lang="en-US" sz="2000" dirty="0"/>
                    </a:p>
                  </a:txBody>
                  <a:tcPr marL="91441" marR="91441" marT="45729" marB="45729"/>
                </a:tc>
                <a:tc>
                  <a:txBody>
                    <a:bodyPr/>
                    <a:lstStyle/>
                    <a:p>
                      <a:endParaRPr lang="en-US" sz="2000" dirty="0"/>
                    </a:p>
                  </a:txBody>
                  <a:tcPr marL="91441" marR="91441" marT="45729" marB="45729"/>
                </a:tc>
                <a:tc>
                  <a:txBody>
                    <a:bodyPr/>
                    <a:lstStyle/>
                    <a:p>
                      <a:endParaRPr lang="en-US" sz="2000" dirty="0"/>
                    </a:p>
                  </a:txBody>
                  <a:tcPr marL="91441" marR="91441" marT="45729" marB="45729"/>
                </a:tc>
              </a:tr>
              <a:tr h="367105">
                <a:tc>
                  <a:txBody>
                    <a:bodyPr/>
                    <a:lstStyle/>
                    <a:p>
                      <a:endParaRPr lang="en-US" sz="2000" dirty="0"/>
                    </a:p>
                  </a:txBody>
                  <a:tcPr marL="91441" marR="91441" marT="45729" marB="45729"/>
                </a:tc>
                <a:tc>
                  <a:txBody>
                    <a:bodyPr/>
                    <a:lstStyle/>
                    <a:p>
                      <a:endParaRPr lang="en-US" sz="2000" dirty="0"/>
                    </a:p>
                  </a:txBody>
                  <a:tcPr marL="91441" marR="91441" marT="45729" marB="45729"/>
                </a:tc>
                <a:tc>
                  <a:txBody>
                    <a:bodyPr/>
                    <a:lstStyle/>
                    <a:p>
                      <a:endParaRPr lang="en-US" sz="2000" dirty="0"/>
                    </a:p>
                  </a:txBody>
                  <a:tcPr marL="91441" marR="91441" marT="45729" marB="45729"/>
                </a:tc>
                <a:tc>
                  <a:txBody>
                    <a:bodyPr/>
                    <a:lstStyle/>
                    <a:p>
                      <a:endParaRPr lang="en-US" sz="2000" dirty="0"/>
                    </a:p>
                  </a:txBody>
                  <a:tcPr marL="91441" marR="91441" marT="45729" marB="45729"/>
                </a:tc>
              </a:tr>
            </a:tbl>
          </a:graphicData>
        </a:graphic>
      </p:graphicFrame>
      <p:sp>
        <p:nvSpPr>
          <p:cNvPr id="12328" name="TextBox 4"/>
          <p:cNvSpPr txBox="1">
            <a:spLocks noChangeArrowheads="1"/>
          </p:cNvSpPr>
          <p:nvPr/>
        </p:nvSpPr>
        <p:spPr bwMode="auto">
          <a:xfrm>
            <a:off x="314325" y="592138"/>
            <a:ext cx="74390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r>
              <a:rPr lang="en-US" sz="2800" i="1" dirty="0"/>
              <a:t>Priority 1: </a:t>
            </a:r>
            <a:r>
              <a:rPr lang="en-US" sz="2000" i="1" dirty="0"/>
              <a:t>Validation Standards for Probabilistic Genotyping</a:t>
            </a:r>
          </a:p>
        </p:txBody>
      </p:sp>
      <p:sp>
        <p:nvSpPr>
          <p:cNvPr id="6" name="Slide Number Placeholder 5"/>
          <p:cNvSpPr>
            <a:spLocks noGrp="1"/>
          </p:cNvSpPr>
          <p:nvPr>
            <p:ph type="sldNum" sz="quarter" idx="4294967295"/>
          </p:nvPr>
        </p:nvSpPr>
        <p:spPr>
          <a:xfrm>
            <a:off x="3311525" y="6443663"/>
            <a:ext cx="2057400" cy="365125"/>
          </a:xfrm>
          <a:prstGeom prst="rect">
            <a:avLst/>
          </a:prstGeom>
        </p:spPr>
        <p:txBody>
          <a:bodyPr/>
          <a:lstStyle>
            <a:lvl1pPr>
              <a:defRPr>
                <a:solidFill>
                  <a:schemeClr val="tx1"/>
                </a:solidFill>
                <a:latin typeface="Calibri" charset="0"/>
                <a:ea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fld id="{556B82DF-75AC-2448-804D-FB5EB0545654}" type="slidenum">
              <a:rPr lang="en-US">
                <a:solidFill>
                  <a:srgbClr val="898989"/>
                </a:solidFill>
              </a:rPr>
              <a:pPr/>
              <a:t>9</a:t>
            </a:fld>
            <a:endParaRPr lang="en-US">
              <a:solidFill>
                <a:srgbClr val="898989"/>
              </a:solidFill>
            </a:endParaRPr>
          </a:p>
        </p:txBody>
      </p:sp>
    </p:spTree>
    <p:extLst>
      <p:ext uri="{BB962C8B-B14F-4D97-AF65-F5344CB8AC3E}">
        <p14:creationId xmlns:p14="http://schemas.microsoft.com/office/powerpoint/2010/main" val="33725362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3768</TotalTime>
  <Words>1785</Words>
  <Application>Microsoft Office PowerPoint</Application>
  <PresentationFormat>On-screen Show (4:3)</PresentationFormat>
  <Paragraphs>414</Paragraphs>
  <Slides>26</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26</vt:i4>
      </vt:variant>
    </vt:vector>
  </HeadingPairs>
  <TitlesOfParts>
    <vt:vector size="33" baseType="lpstr">
      <vt:lpstr>ＭＳ Ｐゴシック</vt:lpstr>
      <vt:lpstr>Arial</vt:lpstr>
      <vt:lpstr>Calibri</vt:lpstr>
      <vt:lpstr>Calibri Light</vt:lpstr>
      <vt:lpstr>Times New Roman</vt:lpstr>
      <vt:lpstr>Office Theme</vt:lpstr>
      <vt:lpstr>Custom Design</vt:lpstr>
      <vt:lpstr>Priority Action Report</vt:lpstr>
      <vt:lpstr>Subcommittee Leadership</vt:lpstr>
      <vt:lpstr>Subcommittee Members</vt:lpstr>
      <vt:lpstr>Affiliates</vt:lpstr>
      <vt:lpstr>Biological Data Interpretation             and Reporting Committee</vt:lpstr>
      <vt:lpstr>Summary of Standards/Guidelines  Priority Actions</vt:lpstr>
      <vt:lpstr>Standards/Guidelines Development Priority 1 Document</vt:lpstr>
      <vt:lpstr>Standards/Guidelines Development Priority 1 Document</vt:lpstr>
      <vt:lpstr>Task Group/Subcommittee Action Plan</vt:lpstr>
      <vt:lpstr>Standards/Guidelines Development Priority 2 Document</vt:lpstr>
      <vt:lpstr>Standards/Guidelines Development Priority 2: Standards for Validation Studies of  DNA Mixtures and the Development and Verification of a Laboratory’s Mixture Interpretation Protocol </vt:lpstr>
      <vt:lpstr>Task Group/Subcommittee Action Plan</vt:lpstr>
      <vt:lpstr>Standards/Guidelines Development Priority 3 Document</vt:lpstr>
      <vt:lpstr>Standards/Guidelines Development Priority 3 Document: Bio/DNA Software Validation </vt:lpstr>
      <vt:lpstr>Task Group/Subcommittee Action Plan</vt:lpstr>
      <vt:lpstr>Standards/Guidelines Development Priority 4 Document</vt:lpstr>
      <vt:lpstr>Standards/Guidelines Development Priority 4 Document</vt:lpstr>
      <vt:lpstr>Task Group/Subcommittee Action Plan</vt:lpstr>
      <vt:lpstr>Standards/Guidelines Development Priority 5 Document</vt:lpstr>
      <vt:lpstr>Priority 5: Terminology Task Group/Subcommittee Action Plan</vt:lpstr>
      <vt:lpstr>Summary of Standards/Guidelines  Priority Actions</vt:lpstr>
      <vt:lpstr>         Items of Interest Identified</vt:lpstr>
      <vt:lpstr>Research Gaps Identified  - 1  (in order of evidence analysis process)</vt:lpstr>
      <vt:lpstr>Research Gaps Identified  - 2  (in order of evidence analysis process)</vt:lpstr>
      <vt:lpstr>Priority Action Report</vt:lpstr>
      <vt:lpstr>PowerPoint Presentation</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Subcommittee Name</dc:title>
  <dc:creator>Williams, Shannan</dc:creator>
  <cp:lastModifiedBy>Nakich, Sharon</cp:lastModifiedBy>
  <cp:revision>77</cp:revision>
  <dcterms:created xsi:type="dcterms:W3CDTF">2015-01-08T21:26:20Z</dcterms:created>
  <dcterms:modified xsi:type="dcterms:W3CDTF">2016-02-17T22:26:33Z</dcterms:modified>
</cp:coreProperties>
</file>