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989763" cy="92757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119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0E32E10-E096-4E0D-8F34-06F6A076EB86}" type="datetimeFigureOut">
              <a:rPr lang="en-US" smtClean="0"/>
              <a:pPr/>
              <a:t>5/17/2013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7A7189-F45A-4482-BBE1-D20E01E0F29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E32E10-E096-4E0D-8F34-06F6A076EB86}" type="datetimeFigureOut">
              <a:rPr lang="en-US" smtClean="0"/>
              <a:pPr/>
              <a:t>5/17/2013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7A7189-F45A-4482-BBE1-D20E01E0F29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E32E10-E096-4E0D-8F34-06F6A076EB86}" type="datetimeFigureOut">
              <a:rPr lang="en-US" smtClean="0"/>
              <a:pPr/>
              <a:t>5/17/2013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7A7189-F45A-4482-BBE1-D20E01E0F29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E32E10-E096-4E0D-8F34-06F6A076EB86}" type="datetimeFigureOut">
              <a:rPr lang="en-US" smtClean="0"/>
              <a:pPr/>
              <a:t>5/17/2013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7A7189-F45A-4482-BBE1-D20E01E0F29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E32E10-E096-4E0D-8F34-06F6A076EB86}" type="datetimeFigureOut">
              <a:rPr lang="en-US" smtClean="0"/>
              <a:pPr/>
              <a:t>5/17/2013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7A7189-F45A-4482-BBE1-D20E01E0F294}"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0E32E10-E096-4E0D-8F34-06F6A076EB86}" type="datetimeFigureOut">
              <a:rPr lang="en-US" smtClean="0"/>
              <a:pPr/>
              <a:t>5/17/2013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7A7189-F45A-4482-BBE1-D20E01E0F29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E32E10-E096-4E0D-8F34-06F6A076EB86}" type="datetimeFigureOut">
              <a:rPr lang="en-US" smtClean="0"/>
              <a:pPr/>
              <a:t>5/17/2013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7A7189-F45A-4482-BBE1-D20E01E0F29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E32E10-E096-4E0D-8F34-06F6A076EB86}" type="datetimeFigureOut">
              <a:rPr lang="en-US" smtClean="0"/>
              <a:pPr/>
              <a:t>5/17/2013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F7A7189-F45A-4482-BBE1-D20E01E0F29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E32E10-E096-4E0D-8F34-06F6A076EB86}" type="datetimeFigureOut">
              <a:rPr lang="en-US" smtClean="0"/>
              <a:pPr/>
              <a:t>5/17/2013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F7A7189-F45A-4482-BBE1-D20E01E0F29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E32E10-E096-4E0D-8F34-06F6A076EB86}" type="datetimeFigureOut">
              <a:rPr lang="en-US" smtClean="0"/>
              <a:pPr/>
              <a:t>5/17/2013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7A7189-F45A-4482-BBE1-D20E01E0F294}"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E32E10-E096-4E0D-8F34-06F6A076EB86}" type="datetimeFigureOut">
              <a:rPr lang="en-US" smtClean="0"/>
              <a:pPr/>
              <a:t>5/17/2013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7A7189-F45A-4482-BBE1-D20E01E0F294}"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E32E10-E096-4E0D-8F34-06F6A076EB86}" type="datetimeFigureOut">
              <a:rPr lang="en-US" smtClean="0"/>
              <a:pPr/>
              <a:t>5/17/2013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7A7189-F45A-4482-BBE1-D20E01E0F294}"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268760"/>
            <a:ext cx="7772400" cy="1470025"/>
          </a:xfrm>
        </p:spPr>
        <p:txBody>
          <a:bodyPr>
            <a:noAutofit/>
          </a:bodyPr>
          <a:lstStyle/>
          <a:p>
            <a:r>
              <a:rPr lang="en-US" sz="4800" dirty="0" smtClean="0"/>
              <a:t>Drawings for an </a:t>
            </a:r>
            <a:br>
              <a:rPr lang="en-US" sz="4800" dirty="0" smtClean="0"/>
            </a:br>
            <a:r>
              <a:rPr lang="en-US" sz="4800" dirty="0" smtClean="0"/>
              <a:t>Oyster Strainer and Drain Pan </a:t>
            </a:r>
            <a:endParaRPr lang="en-US" sz="4800" dirty="0"/>
          </a:p>
        </p:txBody>
      </p:sp>
      <p:sp>
        <p:nvSpPr>
          <p:cNvPr id="3" name="Subtitle 2"/>
          <p:cNvSpPr>
            <a:spLocks noGrp="1"/>
          </p:cNvSpPr>
          <p:nvPr>
            <p:ph type="subTitle" idx="1"/>
          </p:nvPr>
        </p:nvSpPr>
        <p:spPr>
          <a:xfrm>
            <a:off x="683568" y="2996952"/>
            <a:ext cx="7560840" cy="1752600"/>
          </a:xfrm>
        </p:spPr>
        <p:txBody>
          <a:bodyPr>
            <a:normAutofit/>
          </a:bodyPr>
          <a:lstStyle/>
          <a:p>
            <a:pPr algn="just"/>
            <a:r>
              <a:rPr lang="en-US" sz="2000" dirty="0" smtClean="0">
                <a:solidFill>
                  <a:schemeClr val="tx1"/>
                </a:solidFill>
              </a:rPr>
              <a:t>This design of strainer is required in AOAC International 35.1.07 (953.11) for use in determining the drained liquid from shucked oysters. The specifications for the diameter of the perforations and their spacing were adopted by the AOAC in 1955.</a:t>
            </a:r>
            <a:endParaRPr lang="en-US" sz="2000" dirty="0">
              <a:solidFill>
                <a:schemeClr val="tx1"/>
              </a:solidFill>
            </a:endParaRPr>
          </a:p>
        </p:txBody>
      </p:sp>
      <p:sp>
        <p:nvSpPr>
          <p:cNvPr id="4" name="Subtitle 2"/>
          <p:cNvSpPr txBox="1">
            <a:spLocks/>
          </p:cNvSpPr>
          <p:nvPr/>
        </p:nvSpPr>
        <p:spPr>
          <a:xfrm>
            <a:off x="755576" y="5229200"/>
            <a:ext cx="7560840" cy="1176536"/>
          </a:xfrm>
          <a:prstGeom prst="rect">
            <a:avLst/>
          </a:prstGeom>
        </p:spPr>
        <p:txBody>
          <a:bodyPr vert="horz" lIns="91440" tIns="45720" rIns="91440" bIns="45720" rtlCol="0">
            <a:normAutofit fontScale="850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1600" b="0" i="0" u="none" strike="noStrike" kern="1200" cap="none" spc="0" normalizeH="0" baseline="0" noProof="0" dirty="0">
              <a:ln>
                <a:noFill/>
              </a:ln>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en-US" sz="1600" cap="all" dirty="0" smtClean="0"/>
              <a:t>These Drawings are Not to Scale</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1600" b="0" i="0" u="none" strike="noStrike" kern="1200" cap="all" spc="0" normalizeH="0" noProof="0" dirty="0">
              <a:ln>
                <a:noFill/>
              </a:ln>
              <a:effectLst/>
              <a:uLnTx/>
              <a:uFillTx/>
              <a:latin typeface="+mn-lt"/>
              <a:ea typeface="+mn-ea"/>
              <a:cs typeface="+mn-cs"/>
            </a:endParaRPr>
          </a:p>
          <a:p>
            <a:pPr algn="ctr">
              <a:spcBef>
                <a:spcPct val="20000"/>
              </a:spcBef>
            </a:pPr>
            <a:r>
              <a:rPr lang="en-US" sz="1600" dirty="0" smtClean="0"/>
              <a:t>This document based on a drawing (No. 1847 - August 1997) provided by the North Carolina Department of </a:t>
            </a:r>
            <a:r>
              <a:rPr lang="en-US" sz="1600" dirty="0"/>
              <a:t>Agriculture</a:t>
            </a:r>
            <a:r>
              <a:rPr lang="en-US" sz="1600" dirty="0" smtClean="0"/>
              <a:t>, Division of Standards &amp; Division of Marketing’s Engineering Program.</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1600" b="0" i="0" u="none" strike="noStrike" kern="1200" cap="all" spc="0" normalizeH="0" noProof="0" dirty="0" smtClean="0">
              <a:ln>
                <a:noFill/>
              </a:ln>
              <a:effectLst/>
              <a:uLnTx/>
              <a:uFillTx/>
              <a:latin typeface="+mn-lt"/>
              <a:ea typeface="+mn-ea"/>
              <a:cs typeface="+mn-cs"/>
            </a:endParaRPr>
          </a:p>
        </p:txBody>
      </p:sp>
      <p:sp>
        <p:nvSpPr>
          <p:cNvPr id="5" name="TextBox 4"/>
          <p:cNvSpPr txBox="1"/>
          <p:nvPr/>
        </p:nvSpPr>
        <p:spPr>
          <a:xfrm>
            <a:off x="1187624" y="476672"/>
            <a:ext cx="4608512" cy="369332"/>
          </a:xfrm>
          <a:prstGeom prst="rect">
            <a:avLst/>
          </a:prstGeom>
          <a:noFill/>
        </p:spPr>
        <p:txBody>
          <a:bodyPr wrap="square" rtlCol="0">
            <a:spAutoFit/>
          </a:bodyPr>
          <a:lstStyle/>
          <a:p>
            <a:r>
              <a:rPr lang="en-US" dirty="0" smtClean="0"/>
              <a:t>Issued: May 17, 2013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AOAC Description</a:t>
            </a:r>
            <a:endParaRPr lang="en-US" dirty="0"/>
          </a:p>
        </p:txBody>
      </p:sp>
      <p:sp>
        <p:nvSpPr>
          <p:cNvPr id="3" name="Content Placeholder 2"/>
          <p:cNvSpPr>
            <a:spLocks noGrp="1"/>
          </p:cNvSpPr>
          <p:nvPr>
            <p:ph idx="1"/>
          </p:nvPr>
        </p:nvSpPr>
        <p:spPr>
          <a:xfrm>
            <a:off x="457200" y="1196752"/>
            <a:ext cx="8229600" cy="4929411"/>
          </a:xfrm>
        </p:spPr>
        <p:txBody>
          <a:bodyPr>
            <a:normAutofit fontScale="92500" lnSpcReduction="10000"/>
          </a:bodyPr>
          <a:lstStyle/>
          <a:p>
            <a:r>
              <a:rPr lang="en-US" sz="2800" dirty="0" smtClean="0"/>
              <a:t>Apparatus:</a:t>
            </a:r>
          </a:p>
          <a:p>
            <a:pPr lvl="2"/>
            <a:r>
              <a:rPr lang="en-US" sz="2000" dirty="0" smtClean="0"/>
              <a:t>Strainer (skimmer): flat metal pan with 50.8 mm (2 inches) sides.</a:t>
            </a:r>
          </a:p>
          <a:p>
            <a:pPr lvl="2"/>
            <a:r>
              <a:rPr lang="en-US" sz="2000" dirty="0" smtClean="0"/>
              <a:t>Area: 1,900 square centimeters (300 square inches) for each </a:t>
            </a:r>
          </a:p>
          <a:p>
            <a:pPr lvl="2">
              <a:buNone/>
            </a:pPr>
            <a:r>
              <a:rPr lang="en-US" sz="2000" dirty="0" smtClean="0"/>
              <a:t>	3.785 L  (1 gallon) of oysters to be poured onto the pan. A smaller strainer and pan may be constructed for testing package sizes less than 3.785 L (1 gallon).</a:t>
            </a:r>
          </a:p>
          <a:p>
            <a:pPr lvl="2"/>
            <a:r>
              <a:rPr lang="en-US" sz="2000" dirty="0" smtClean="0"/>
              <a:t>Perforations and Spacing: 6 mm (1/4 inch) diameter and spaced in a 32 mm (1-1/4 inches) square pattern. </a:t>
            </a:r>
          </a:p>
          <a:p>
            <a:pPr lvl="2"/>
            <a:endParaRPr lang="en-US" sz="2000" dirty="0" smtClean="0"/>
          </a:p>
          <a:p>
            <a:r>
              <a:rPr lang="en-US" sz="2800" dirty="0" smtClean="0"/>
              <a:t>Use: Quickly distribute oysters evenly over draining surface with minimum of handling.</a:t>
            </a:r>
          </a:p>
          <a:p>
            <a:pPr lvl="2"/>
            <a:r>
              <a:rPr lang="en-US" sz="2000" dirty="0" smtClean="0"/>
              <a:t>Drain Time: 2 minutes.</a:t>
            </a:r>
          </a:p>
          <a:p>
            <a:pPr lvl="2"/>
            <a:r>
              <a:rPr lang="en-US" sz="2000" dirty="0" smtClean="0"/>
              <a:t>Temperature: 7 °C (± 1 °C) 45 °F (± 2 °F)  </a:t>
            </a:r>
            <a:endParaRPr lang="en-US" dirty="0" smtClean="0"/>
          </a:p>
          <a:p>
            <a:pPr lvl="1">
              <a:buNone/>
            </a:pPr>
            <a:r>
              <a:rPr lang="en-US" dirty="0"/>
              <a:t>	</a:t>
            </a:r>
            <a:r>
              <a:rPr lang="en-US" dirty="0" smtClean="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Notes</a:t>
            </a:r>
            <a:endParaRPr lang="en-US" dirty="0"/>
          </a:p>
        </p:txBody>
      </p:sp>
      <p:sp>
        <p:nvSpPr>
          <p:cNvPr id="3" name="Content Placeholder 2"/>
          <p:cNvSpPr>
            <a:spLocks noGrp="1"/>
          </p:cNvSpPr>
          <p:nvPr>
            <p:ph idx="1"/>
          </p:nvPr>
        </p:nvSpPr>
        <p:spPr>
          <a:xfrm>
            <a:off x="457200" y="1268760"/>
            <a:ext cx="7859216" cy="4857403"/>
          </a:xfrm>
        </p:spPr>
        <p:txBody>
          <a:bodyPr/>
          <a:lstStyle/>
          <a:p>
            <a:r>
              <a:rPr lang="en-US" sz="2400" dirty="0" smtClean="0"/>
              <a:t>Construct with 12 gage stainless steel (recommended but lighter or heavier gages are permitted). For ease of handling the weight should be kept to a minimum. </a:t>
            </a:r>
          </a:p>
          <a:p>
            <a:r>
              <a:rPr lang="en-US" sz="2400" dirty="0" smtClean="0"/>
              <a:t>The strainer and pan may be one-piece boxes with bent and welded sides or constructed entirely of plate.</a:t>
            </a:r>
          </a:p>
          <a:p>
            <a:r>
              <a:rPr lang="en-US" sz="2400" dirty="0" smtClean="0"/>
              <a:t>Containers will be used to weigh and measure food products so all welds must be watertight for ease of cleaning and to prevent the accumulation of water that may promote bacteria growth. </a:t>
            </a:r>
          </a:p>
          <a:p>
            <a:r>
              <a:rPr lang="en-US" sz="2400" dirty="0" smtClean="0"/>
              <a:t>Grind, smooth and polish all joints, and perforations.</a:t>
            </a:r>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557808"/>
            <a:ext cx="8229600" cy="1143000"/>
          </a:xfrm>
        </p:spPr>
        <p:txBody>
          <a:bodyPr>
            <a:normAutofit/>
          </a:bodyPr>
          <a:lstStyle/>
          <a:p>
            <a:r>
              <a:rPr lang="en-US" sz="3600" dirty="0" smtClean="0"/>
              <a:t>Typical Layout of Perforations</a:t>
            </a:r>
            <a:endParaRPr lang="en-US" sz="3600" dirty="0"/>
          </a:p>
        </p:txBody>
      </p:sp>
      <p:sp>
        <p:nvSpPr>
          <p:cNvPr id="5" name="Rectangle 4"/>
          <p:cNvSpPr/>
          <p:nvPr/>
        </p:nvSpPr>
        <p:spPr>
          <a:xfrm>
            <a:off x="2339752" y="2204864"/>
            <a:ext cx="3384376" cy="3312368"/>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Donut 11"/>
          <p:cNvSpPr/>
          <p:nvPr/>
        </p:nvSpPr>
        <p:spPr>
          <a:xfrm>
            <a:off x="5148064" y="4005064"/>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20" name="Straight Connector 19"/>
          <p:cNvCxnSpPr/>
          <p:nvPr/>
        </p:nvCxnSpPr>
        <p:spPr>
          <a:xfrm rot="5400000">
            <a:off x="5148064" y="2708920"/>
            <a:ext cx="1440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4211960" y="2708920"/>
            <a:ext cx="1008112" cy="1588"/>
          </a:xfrm>
          <a:prstGeom prst="straightConnector1">
            <a:avLst/>
          </a:prstGeom>
          <a:ln w="317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139952" y="2708920"/>
            <a:ext cx="1440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Donut 36"/>
          <p:cNvSpPr/>
          <p:nvPr/>
        </p:nvSpPr>
        <p:spPr>
          <a:xfrm>
            <a:off x="4139952" y="4005064"/>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8" name="Donut 37"/>
          <p:cNvSpPr/>
          <p:nvPr/>
        </p:nvSpPr>
        <p:spPr>
          <a:xfrm>
            <a:off x="3131840" y="4005064"/>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0" name="Donut 39"/>
          <p:cNvSpPr/>
          <p:nvPr/>
        </p:nvSpPr>
        <p:spPr>
          <a:xfrm>
            <a:off x="3131840" y="2852936"/>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1" name="Donut 40"/>
          <p:cNvSpPr/>
          <p:nvPr/>
        </p:nvSpPr>
        <p:spPr>
          <a:xfrm>
            <a:off x="3131840" y="4941168"/>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2" name="Donut 41"/>
          <p:cNvSpPr/>
          <p:nvPr/>
        </p:nvSpPr>
        <p:spPr>
          <a:xfrm>
            <a:off x="4139952" y="5013176"/>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3" name="Donut 42"/>
          <p:cNvSpPr/>
          <p:nvPr/>
        </p:nvSpPr>
        <p:spPr>
          <a:xfrm>
            <a:off x="5148064" y="2852936"/>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4" name="Donut 43"/>
          <p:cNvSpPr/>
          <p:nvPr/>
        </p:nvSpPr>
        <p:spPr>
          <a:xfrm>
            <a:off x="5148064" y="5013176"/>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6" name="Donut 45"/>
          <p:cNvSpPr/>
          <p:nvPr/>
        </p:nvSpPr>
        <p:spPr>
          <a:xfrm>
            <a:off x="4139952" y="2852936"/>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0" name="TextBox 49"/>
          <p:cNvSpPr txBox="1"/>
          <p:nvPr/>
        </p:nvSpPr>
        <p:spPr>
          <a:xfrm>
            <a:off x="4139952" y="2206025"/>
            <a:ext cx="1152128" cy="430887"/>
          </a:xfrm>
          <a:prstGeom prst="rect">
            <a:avLst/>
          </a:prstGeom>
          <a:noFill/>
        </p:spPr>
        <p:txBody>
          <a:bodyPr wrap="square" rtlCol="0">
            <a:spAutoFit/>
          </a:bodyPr>
          <a:lstStyle/>
          <a:p>
            <a:pPr algn="ctr"/>
            <a:r>
              <a:rPr lang="en-US" sz="1100" dirty="0" smtClean="0"/>
              <a:t>32 mm </a:t>
            </a:r>
          </a:p>
          <a:p>
            <a:pPr algn="ctr"/>
            <a:r>
              <a:rPr lang="en-US" sz="1100" dirty="0" smtClean="0"/>
              <a:t>(1-¼ inches) </a:t>
            </a:r>
            <a:endParaRPr lang="en-US" sz="1100" dirty="0"/>
          </a:p>
        </p:txBody>
      </p:sp>
      <p:cxnSp>
        <p:nvCxnSpPr>
          <p:cNvPr id="52" name="Straight Arrow Connector 51"/>
          <p:cNvCxnSpPr/>
          <p:nvPr/>
        </p:nvCxnSpPr>
        <p:spPr>
          <a:xfrm rot="5400000" flipH="1" flipV="1">
            <a:off x="3347069" y="3500214"/>
            <a:ext cx="1152128" cy="1588"/>
          </a:xfrm>
          <a:prstGeom prst="straightConnector1">
            <a:avLst/>
          </a:prstGeom>
          <a:ln w="317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3851920" y="4077072"/>
            <a:ext cx="2160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3851920" y="2924944"/>
            <a:ext cx="2160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rot="16200000">
            <a:off x="3132420" y="3285565"/>
            <a:ext cx="1152128" cy="430887"/>
          </a:xfrm>
          <a:prstGeom prst="rect">
            <a:avLst/>
          </a:prstGeom>
          <a:noFill/>
        </p:spPr>
        <p:txBody>
          <a:bodyPr wrap="square" rtlCol="0">
            <a:spAutoFit/>
          </a:bodyPr>
          <a:lstStyle/>
          <a:p>
            <a:pPr algn="ctr"/>
            <a:r>
              <a:rPr lang="en-US" sz="1100" dirty="0" smtClean="0"/>
              <a:t>32  mm </a:t>
            </a:r>
          </a:p>
          <a:p>
            <a:pPr algn="ctr"/>
            <a:r>
              <a:rPr lang="en-US" sz="1100" dirty="0" smtClean="0"/>
              <a:t>(1- ¼ inches) </a:t>
            </a:r>
            <a:endParaRPr lang="en-US" sz="1100" dirty="0"/>
          </a:p>
        </p:txBody>
      </p:sp>
      <p:sp>
        <p:nvSpPr>
          <p:cNvPr id="68" name="TextBox 67"/>
          <p:cNvSpPr txBox="1"/>
          <p:nvPr/>
        </p:nvSpPr>
        <p:spPr>
          <a:xfrm>
            <a:off x="3923928" y="4293096"/>
            <a:ext cx="1656183" cy="432048"/>
          </a:xfrm>
          <a:prstGeom prst="rect">
            <a:avLst/>
          </a:prstGeom>
          <a:noFill/>
        </p:spPr>
        <p:txBody>
          <a:bodyPr wrap="square" rtlCol="0">
            <a:spAutoFit/>
          </a:bodyPr>
          <a:lstStyle/>
          <a:p>
            <a:pPr algn="ctr"/>
            <a:r>
              <a:rPr lang="en-US" sz="1100" dirty="0" smtClean="0"/>
              <a:t>Perforation Diameter </a:t>
            </a:r>
          </a:p>
          <a:p>
            <a:pPr algn="ctr"/>
            <a:r>
              <a:rPr lang="en-US" sz="1100" dirty="0" smtClean="0"/>
              <a:t>6 mm (1/4 inch) </a:t>
            </a:r>
            <a:endParaRPr lang="en-US" sz="1100" dirty="0"/>
          </a:p>
        </p:txBody>
      </p:sp>
      <p:cxnSp>
        <p:nvCxnSpPr>
          <p:cNvPr id="70" name="Straight Arrow Connector 69"/>
          <p:cNvCxnSpPr>
            <a:stCxn id="68" idx="2"/>
          </p:cNvCxnSpPr>
          <p:nvPr/>
        </p:nvCxnSpPr>
        <p:spPr>
          <a:xfrm rot="5400000">
            <a:off x="4373978" y="4635134"/>
            <a:ext cx="288032" cy="46805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a:stCxn id="68" idx="2"/>
          </p:cNvCxnSpPr>
          <p:nvPr/>
        </p:nvCxnSpPr>
        <p:spPr>
          <a:xfrm rot="16200000" flipH="1">
            <a:off x="4806027" y="4671137"/>
            <a:ext cx="288030" cy="39604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8" name="Subtitle 2"/>
          <p:cNvSpPr txBox="1">
            <a:spLocks/>
          </p:cNvSpPr>
          <p:nvPr/>
        </p:nvSpPr>
        <p:spPr>
          <a:xfrm>
            <a:off x="6228184" y="260648"/>
            <a:ext cx="2340768" cy="456456"/>
          </a:xfrm>
          <a:prstGeom prst="rect">
            <a:avLst/>
          </a:prstGeom>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lang="en-US" sz="1100" cap="all" dirty="0" smtClean="0">
                <a:solidFill>
                  <a:schemeClr val="tx1">
                    <a:tint val="75000"/>
                  </a:schemeClr>
                </a:solidFill>
              </a:rPr>
              <a:t>This Drawing Not to Scale</a:t>
            </a:r>
            <a:endParaRPr kumimoji="0" lang="en-US" sz="1100" b="0" i="0" u="none" strike="noStrike" kern="1200" cap="all" spc="0" normalizeH="0" noProof="0" dirty="0" smtClean="0">
              <a:ln>
                <a:noFill/>
              </a:ln>
              <a:solidFill>
                <a:schemeClr val="tx1">
                  <a:tint val="75000"/>
                </a:schemeClr>
              </a:solidFill>
              <a:effectLst/>
              <a:uLnTx/>
              <a:uFillTx/>
              <a:latin typeface="+mn-lt"/>
              <a:ea typeface="+mn-ea"/>
              <a:cs typeface="+mn-cs"/>
            </a:endParaRPr>
          </a:p>
        </p:txBody>
      </p:sp>
      <p:sp>
        <p:nvSpPr>
          <p:cNvPr id="80" name="TextBox 79"/>
          <p:cNvSpPr txBox="1"/>
          <p:nvPr/>
        </p:nvSpPr>
        <p:spPr>
          <a:xfrm>
            <a:off x="5868144" y="1844824"/>
            <a:ext cx="2592288" cy="3149580"/>
          </a:xfrm>
          <a:prstGeom prst="rect">
            <a:avLst/>
          </a:prstGeom>
          <a:noFill/>
        </p:spPr>
        <p:txBody>
          <a:bodyPr wrap="square" rtlCol="0">
            <a:spAutoFit/>
          </a:bodyPr>
          <a:lstStyle/>
          <a:p>
            <a:pPr lvl="0"/>
            <a:r>
              <a:rPr lang="en-US" dirty="0" smtClean="0"/>
              <a:t>Locate Hole Grid on Center Line (C</a:t>
            </a:r>
            <a:r>
              <a:rPr lang="en-US" sz="2800" baseline="-25000" dirty="0" smtClean="0"/>
              <a:t>L</a:t>
            </a:r>
            <a:r>
              <a:rPr lang="en-US" dirty="0" smtClean="0"/>
              <a:t> ) of strainer (see next page).  For a strainer with given dimensions there will be 13 holes per row and 13 rows.  For strainers of other dimensions the number of holes per row and number or rows will vary.</a:t>
            </a:r>
            <a:endParaRPr lang="en-US" dirty="0"/>
          </a:p>
        </p:txBody>
      </p:sp>
      <p:sp>
        <p:nvSpPr>
          <p:cNvPr id="81" name="TextBox 80"/>
          <p:cNvSpPr txBox="1"/>
          <p:nvPr/>
        </p:nvSpPr>
        <p:spPr>
          <a:xfrm>
            <a:off x="251520" y="2420888"/>
            <a:ext cx="2016224" cy="2862322"/>
          </a:xfrm>
          <a:prstGeom prst="rect">
            <a:avLst/>
          </a:prstGeom>
          <a:noFill/>
        </p:spPr>
        <p:txBody>
          <a:bodyPr wrap="square" rtlCol="0">
            <a:spAutoFit/>
          </a:bodyPr>
          <a:lstStyle/>
          <a:p>
            <a:r>
              <a:rPr lang="en-US" dirty="0" smtClean="0"/>
              <a:t>Perforation Diameter: 6 mm (1/4  inch).</a:t>
            </a:r>
          </a:p>
          <a:p>
            <a:endParaRPr lang="en-US" dirty="0"/>
          </a:p>
          <a:p>
            <a:r>
              <a:rPr lang="en-US" dirty="0" smtClean="0"/>
              <a:t>Spacing: a 32 mm </a:t>
            </a:r>
          </a:p>
          <a:p>
            <a:r>
              <a:rPr lang="en-US" dirty="0" smtClean="0"/>
              <a:t>(1-1/4 inches) square pattern as show in the detail to left.</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 name="Rounded Rectangle 235"/>
          <p:cNvSpPr/>
          <p:nvPr/>
        </p:nvSpPr>
        <p:spPr>
          <a:xfrm>
            <a:off x="2051720" y="3068960"/>
            <a:ext cx="5400600" cy="1080120"/>
          </a:xfrm>
          <a:prstGeom prst="roundRect">
            <a:avLst/>
          </a:prstGeom>
          <a:noFill/>
          <a:ln w="1270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6200000">
            <a:off x="-576571" y="3212976"/>
            <a:ext cx="2448272" cy="504056"/>
          </a:xfrm>
        </p:spPr>
        <p:txBody>
          <a:bodyPr>
            <a:normAutofit/>
          </a:bodyPr>
          <a:lstStyle/>
          <a:p>
            <a:r>
              <a:rPr lang="en-US" sz="2400" dirty="0" smtClean="0"/>
              <a:t>Strainer Plan View</a:t>
            </a:r>
            <a:endParaRPr lang="en-US" sz="2400" dirty="0"/>
          </a:p>
        </p:txBody>
      </p:sp>
      <p:cxnSp>
        <p:nvCxnSpPr>
          <p:cNvPr id="20" name="Straight Connector 19"/>
          <p:cNvCxnSpPr/>
          <p:nvPr/>
        </p:nvCxnSpPr>
        <p:spPr>
          <a:xfrm rot="5400000">
            <a:off x="7020272" y="6453336"/>
            <a:ext cx="28803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2339752" y="6379740"/>
            <a:ext cx="4824536" cy="1588"/>
          </a:xfrm>
          <a:prstGeom prst="straightConnector1">
            <a:avLst/>
          </a:prstGeom>
          <a:ln w="317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2195736" y="6453336"/>
            <a:ext cx="28803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rot="5400000" flipH="1" flipV="1">
            <a:off x="-1079834" y="3537012"/>
            <a:ext cx="5399806" cy="794"/>
          </a:xfrm>
          <a:prstGeom prst="straightConnector1">
            <a:avLst/>
          </a:prstGeom>
          <a:ln w="317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1547664" y="836712"/>
            <a:ext cx="72008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rot="5400000">
            <a:off x="598640" y="3069541"/>
            <a:ext cx="1727611" cy="261610"/>
          </a:xfrm>
          <a:prstGeom prst="rect">
            <a:avLst/>
          </a:prstGeom>
          <a:noFill/>
        </p:spPr>
        <p:txBody>
          <a:bodyPr wrap="square" rtlCol="0">
            <a:spAutoFit/>
          </a:bodyPr>
          <a:lstStyle/>
          <a:p>
            <a:pPr algn="ctr"/>
            <a:r>
              <a:rPr lang="en-US" sz="1100" dirty="0" smtClean="0"/>
              <a:t>444.5 mm (17-1/2 inches) </a:t>
            </a:r>
            <a:endParaRPr lang="en-US" sz="1100" dirty="0"/>
          </a:p>
        </p:txBody>
      </p:sp>
      <p:sp>
        <p:nvSpPr>
          <p:cNvPr id="68" name="TextBox 67"/>
          <p:cNvSpPr txBox="1"/>
          <p:nvPr/>
        </p:nvSpPr>
        <p:spPr>
          <a:xfrm>
            <a:off x="7524328" y="908720"/>
            <a:ext cx="1152128" cy="938719"/>
          </a:xfrm>
          <a:prstGeom prst="rect">
            <a:avLst/>
          </a:prstGeom>
          <a:noFill/>
        </p:spPr>
        <p:txBody>
          <a:bodyPr wrap="square" rtlCol="0">
            <a:spAutoFit/>
          </a:bodyPr>
          <a:lstStyle/>
          <a:p>
            <a:pPr algn="ctr"/>
            <a:r>
              <a:rPr lang="en-US" sz="1100" dirty="0" smtClean="0"/>
              <a:t>Provide Handle Each Side</a:t>
            </a:r>
          </a:p>
          <a:p>
            <a:pPr algn="ctr"/>
            <a:r>
              <a:rPr lang="en-US" sz="1100" dirty="0" smtClean="0"/>
              <a:t>(see next page for handle details) </a:t>
            </a:r>
            <a:endParaRPr lang="en-US" sz="1100" dirty="0"/>
          </a:p>
        </p:txBody>
      </p:sp>
      <p:cxnSp>
        <p:nvCxnSpPr>
          <p:cNvPr id="72" name="Straight Arrow Connector 71"/>
          <p:cNvCxnSpPr>
            <a:stCxn id="68" idx="2"/>
          </p:cNvCxnSpPr>
          <p:nvPr/>
        </p:nvCxnSpPr>
        <p:spPr>
          <a:xfrm rot="5400000">
            <a:off x="7165596" y="2134163"/>
            <a:ext cx="1221521" cy="64807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2339752" y="836712"/>
            <a:ext cx="4824536" cy="5400600"/>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1" name="Group 50"/>
          <p:cNvGrpSpPr/>
          <p:nvPr/>
        </p:nvGrpSpPr>
        <p:grpSpPr>
          <a:xfrm>
            <a:off x="2483768" y="2276872"/>
            <a:ext cx="4464496" cy="144016"/>
            <a:chOff x="2483768" y="1916832"/>
            <a:chExt cx="4464496" cy="144016"/>
          </a:xfrm>
        </p:grpSpPr>
        <p:sp>
          <p:nvSpPr>
            <p:cNvPr id="12" name="Donut 11"/>
            <p:cNvSpPr/>
            <p:nvPr/>
          </p:nvSpPr>
          <p:spPr>
            <a:xfrm>
              <a:off x="39239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0" name="Donut 39"/>
            <p:cNvSpPr/>
            <p:nvPr/>
          </p:nvSpPr>
          <p:spPr>
            <a:xfrm>
              <a:off x="28438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3" name="Donut 42"/>
            <p:cNvSpPr/>
            <p:nvPr/>
          </p:nvSpPr>
          <p:spPr>
            <a:xfrm>
              <a:off x="46440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4" name="Donut 43"/>
            <p:cNvSpPr/>
            <p:nvPr/>
          </p:nvSpPr>
          <p:spPr>
            <a:xfrm>
              <a:off x="68042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6" name="Donut 45"/>
            <p:cNvSpPr/>
            <p:nvPr/>
          </p:nvSpPr>
          <p:spPr>
            <a:xfrm>
              <a:off x="24837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4" name="Donut 23"/>
            <p:cNvSpPr/>
            <p:nvPr/>
          </p:nvSpPr>
          <p:spPr>
            <a:xfrm>
              <a:off x="32038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5" name="Donut 24"/>
            <p:cNvSpPr/>
            <p:nvPr/>
          </p:nvSpPr>
          <p:spPr>
            <a:xfrm>
              <a:off x="35638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0</a:t>
              </a:r>
              <a:endParaRPr lang="en-US" dirty="0">
                <a:solidFill>
                  <a:schemeClr val="tx1"/>
                </a:solidFill>
              </a:endParaRPr>
            </a:p>
          </p:txBody>
        </p:sp>
        <p:sp>
          <p:nvSpPr>
            <p:cNvPr id="27" name="Donut 26"/>
            <p:cNvSpPr/>
            <p:nvPr/>
          </p:nvSpPr>
          <p:spPr>
            <a:xfrm>
              <a:off x="50040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8" name="Donut 27"/>
            <p:cNvSpPr/>
            <p:nvPr/>
          </p:nvSpPr>
          <p:spPr>
            <a:xfrm>
              <a:off x="60841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9" name="Donut 28"/>
            <p:cNvSpPr/>
            <p:nvPr/>
          </p:nvSpPr>
          <p:spPr>
            <a:xfrm>
              <a:off x="57241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0" name="Donut 29"/>
            <p:cNvSpPr/>
            <p:nvPr/>
          </p:nvSpPr>
          <p:spPr>
            <a:xfrm>
              <a:off x="64442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1" name="Donut 30"/>
            <p:cNvSpPr/>
            <p:nvPr/>
          </p:nvSpPr>
          <p:spPr>
            <a:xfrm>
              <a:off x="42839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3" name="Donut 32"/>
            <p:cNvSpPr/>
            <p:nvPr/>
          </p:nvSpPr>
          <p:spPr>
            <a:xfrm>
              <a:off x="53640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55" name="Group 54"/>
          <p:cNvGrpSpPr/>
          <p:nvPr/>
        </p:nvGrpSpPr>
        <p:grpSpPr>
          <a:xfrm>
            <a:off x="2483768" y="5949280"/>
            <a:ext cx="4464496" cy="144016"/>
            <a:chOff x="2483768" y="1916832"/>
            <a:chExt cx="4464496" cy="144016"/>
          </a:xfrm>
        </p:grpSpPr>
        <p:sp>
          <p:nvSpPr>
            <p:cNvPr id="56" name="Donut 55"/>
            <p:cNvSpPr/>
            <p:nvPr/>
          </p:nvSpPr>
          <p:spPr>
            <a:xfrm>
              <a:off x="39239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7" name="Donut 56"/>
            <p:cNvSpPr/>
            <p:nvPr/>
          </p:nvSpPr>
          <p:spPr>
            <a:xfrm>
              <a:off x="28438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8" name="Donut 57"/>
            <p:cNvSpPr/>
            <p:nvPr/>
          </p:nvSpPr>
          <p:spPr>
            <a:xfrm>
              <a:off x="46440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9" name="Donut 58"/>
            <p:cNvSpPr/>
            <p:nvPr/>
          </p:nvSpPr>
          <p:spPr>
            <a:xfrm>
              <a:off x="68042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0" name="Donut 59"/>
            <p:cNvSpPr/>
            <p:nvPr/>
          </p:nvSpPr>
          <p:spPr>
            <a:xfrm>
              <a:off x="24837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1" name="Donut 60"/>
            <p:cNvSpPr/>
            <p:nvPr/>
          </p:nvSpPr>
          <p:spPr>
            <a:xfrm>
              <a:off x="32038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2" name="Donut 61"/>
            <p:cNvSpPr/>
            <p:nvPr/>
          </p:nvSpPr>
          <p:spPr>
            <a:xfrm>
              <a:off x="35638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0</a:t>
              </a:r>
              <a:endParaRPr lang="en-US" dirty="0">
                <a:solidFill>
                  <a:schemeClr val="tx1"/>
                </a:solidFill>
              </a:endParaRPr>
            </a:p>
          </p:txBody>
        </p:sp>
        <p:sp>
          <p:nvSpPr>
            <p:cNvPr id="63" name="Donut 62"/>
            <p:cNvSpPr/>
            <p:nvPr/>
          </p:nvSpPr>
          <p:spPr>
            <a:xfrm>
              <a:off x="50040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5" name="Donut 64"/>
            <p:cNvSpPr/>
            <p:nvPr/>
          </p:nvSpPr>
          <p:spPr>
            <a:xfrm>
              <a:off x="60841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9" name="Donut 68"/>
            <p:cNvSpPr/>
            <p:nvPr/>
          </p:nvSpPr>
          <p:spPr>
            <a:xfrm>
              <a:off x="57241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1" name="Donut 70"/>
            <p:cNvSpPr/>
            <p:nvPr/>
          </p:nvSpPr>
          <p:spPr>
            <a:xfrm>
              <a:off x="64442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3" name="Donut 72"/>
            <p:cNvSpPr/>
            <p:nvPr/>
          </p:nvSpPr>
          <p:spPr>
            <a:xfrm>
              <a:off x="42839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4" name="Donut 73"/>
            <p:cNvSpPr/>
            <p:nvPr/>
          </p:nvSpPr>
          <p:spPr>
            <a:xfrm>
              <a:off x="53640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75" name="Group 74"/>
          <p:cNvGrpSpPr/>
          <p:nvPr/>
        </p:nvGrpSpPr>
        <p:grpSpPr>
          <a:xfrm>
            <a:off x="2483768" y="5589240"/>
            <a:ext cx="4464496" cy="144016"/>
            <a:chOff x="2483768" y="1916832"/>
            <a:chExt cx="4464496" cy="144016"/>
          </a:xfrm>
        </p:grpSpPr>
        <p:sp>
          <p:nvSpPr>
            <p:cNvPr id="76" name="Donut 75"/>
            <p:cNvSpPr/>
            <p:nvPr/>
          </p:nvSpPr>
          <p:spPr>
            <a:xfrm>
              <a:off x="39239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7" name="Donut 76"/>
            <p:cNvSpPr/>
            <p:nvPr/>
          </p:nvSpPr>
          <p:spPr>
            <a:xfrm>
              <a:off x="28438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8" name="Donut 77"/>
            <p:cNvSpPr/>
            <p:nvPr/>
          </p:nvSpPr>
          <p:spPr>
            <a:xfrm>
              <a:off x="46440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9" name="Donut 78"/>
            <p:cNvSpPr/>
            <p:nvPr/>
          </p:nvSpPr>
          <p:spPr>
            <a:xfrm>
              <a:off x="68042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0" name="Donut 79"/>
            <p:cNvSpPr/>
            <p:nvPr/>
          </p:nvSpPr>
          <p:spPr>
            <a:xfrm>
              <a:off x="24837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1" name="Donut 80"/>
            <p:cNvSpPr/>
            <p:nvPr/>
          </p:nvSpPr>
          <p:spPr>
            <a:xfrm>
              <a:off x="32038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2" name="Donut 81"/>
            <p:cNvSpPr/>
            <p:nvPr/>
          </p:nvSpPr>
          <p:spPr>
            <a:xfrm>
              <a:off x="35638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0</a:t>
              </a:r>
              <a:endParaRPr lang="en-US" dirty="0">
                <a:solidFill>
                  <a:schemeClr val="tx1"/>
                </a:solidFill>
              </a:endParaRPr>
            </a:p>
          </p:txBody>
        </p:sp>
        <p:sp>
          <p:nvSpPr>
            <p:cNvPr id="83" name="Donut 82"/>
            <p:cNvSpPr/>
            <p:nvPr/>
          </p:nvSpPr>
          <p:spPr>
            <a:xfrm>
              <a:off x="50040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4" name="Donut 83"/>
            <p:cNvSpPr/>
            <p:nvPr/>
          </p:nvSpPr>
          <p:spPr>
            <a:xfrm>
              <a:off x="60841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5" name="Donut 84"/>
            <p:cNvSpPr/>
            <p:nvPr/>
          </p:nvSpPr>
          <p:spPr>
            <a:xfrm>
              <a:off x="57241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6" name="Donut 85"/>
            <p:cNvSpPr/>
            <p:nvPr/>
          </p:nvSpPr>
          <p:spPr>
            <a:xfrm>
              <a:off x="64442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7" name="Donut 86"/>
            <p:cNvSpPr/>
            <p:nvPr/>
          </p:nvSpPr>
          <p:spPr>
            <a:xfrm>
              <a:off x="42839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8" name="Donut 87"/>
            <p:cNvSpPr/>
            <p:nvPr/>
          </p:nvSpPr>
          <p:spPr>
            <a:xfrm>
              <a:off x="53640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89" name="Group 88"/>
          <p:cNvGrpSpPr/>
          <p:nvPr/>
        </p:nvGrpSpPr>
        <p:grpSpPr>
          <a:xfrm>
            <a:off x="2483768" y="5229200"/>
            <a:ext cx="4464496" cy="144016"/>
            <a:chOff x="2483768" y="1916832"/>
            <a:chExt cx="4464496" cy="144016"/>
          </a:xfrm>
        </p:grpSpPr>
        <p:sp>
          <p:nvSpPr>
            <p:cNvPr id="90" name="Donut 89"/>
            <p:cNvSpPr/>
            <p:nvPr/>
          </p:nvSpPr>
          <p:spPr>
            <a:xfrm>
              <a:off x="39239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1" name="Donut 90"/>
            <p:cNvSpPr/>
            <p:nvPr/>
          </p:nvSpPr>
          <p:spPr>
            <a:xfrm>
              <a:off x="28438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2" name="Donut 91"/>
            <p:cNvSpPr/>
            <p:nvPr/>
          </p:nvSpPr>
          <p:spPr>
            <a:xfrm>
              <a:off x="46440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3" name="Donut 92"/>
            <p:cNvSpPr/>
            <p:nvPr/>
          </p:nvSpPr>
          <p:spPr>
            <a:xfrm>
              <a:off x="68042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4" name="Donut 93"/>
            <p:cNvSpPr/>
            <p:nvPr/>
          </p:nvSpPr>
          <p:spPr>
            <a:xfrm>
              <a:off x="24837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5" name="Donut 94"/>
            <p:cNvSpPr/>
            <p:nvPr/>
          </p:nvSpPr>
          <p:spPr>
            <a:xfrm>
              <a:off x="32038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6" name="Donut 95"/>
            <p:cNvSpPr/>
            <p:nvPr/>
          </p:nvSpPr>
          <p:spPr>
            <a:xfrm>
              <a:off x="35638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0</a:t>
              </a:r>
              <a:endParaRPr lang="en-US" dirty="0">
                <a:solidFill>
                  <a:schemeClr val="tx1"/>
                </a:solidFill>
              </a:endParaRPr>
            </a:p>
          </p:txBody>
        </p:sp>
        <p:sp>
          <p:nvSpPr>
            <p:cNvPr id="97" name="Donut 96"/>
            <p:cNvSpPr/>
            <p:nvPr/>
          </p:nvSpPr>
          <p:spPr>
            <a:xfrm>
              <a:off x="50040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8" name="Donut 97"/>
            <p:cNvSpPr/>
            <p:nvPr/>
          </p:nvSpPr>
          <p:spPr>
            <a:xfrm>
              <a:off x="60841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9" name="Donut 98"/>
            <p:cNvSpPr/>
            <p:nvPr/>
          </p:nvSpPr>
          <p:spPr>
            <a:xfrm>
              <a:off x="57241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0" name="Donut 99"/>
            <p:cNvSpPr/>
            <p:nvPr/>
          </p:nvSpPr>
          <p:spPr>
            <a:xfrm>
              <a:off x="64442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1" name="Donut 100"/>
            <p:cNvSpPr/>
            <p:nvPr/>
          </p:nvSpPr>
          <p:spPr>
            <a:xfrm>
              <a:off x="42839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2" name="Donut 101"/>
            <p:cNvSpPr/>
            <p:nvPr/>
          </p:nvSpPr>
          <p:spPr>
            <a:xfrm>
              <a:off x="53640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103" name="Group 102"/>
          <p:cNvGrpSpPr/>
          <p:nvPr/>
        </p:nvGrpSpPr>
        <p:grpSpPr>
          <a:xfrm>
            <a:off x="2483768" y="4437112"/>
            <a:ext cx="4464496" cy="144016"/>
            <a:chOff x="2483768" y="1916832"/>
            <a:chExt cx="4464496" cy="144016"/>
          </a:xfrm>
        </p:grpSpPr>
        <p:sp>
          <p:nvSpPr>
            <p:cNvPr id="104" name="Donut 103"/>
            <p:cNvSpPr/>
            <p:nvPr/>
          </p:nvSpPr>
          <p:spPr>
            <a:xfrm>
              <a:off x="39239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5" name="Donut 104"/>
            <p:cNvSpPr/>
            <p:nvPr/>
          </p:nvSpPr>
          <p:spPr>
            <a:xfrm>
              <a:off x="28438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6" name="Donut 105"/>
            <p:cNvSpPr/>
            <p:nvPr/>
          </p:nvSpPr>
          <p:spPr>
            <a:xfrm>
              <a:off x="46440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7" name="Donut 106"/>
            <p:cNvSpPr/>
            <p:nvPr/>
          </p:nvSpPr>
          <p:spPr>
            <a:xfrm>
              <a:off x="68042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8" name="Donut 107"/>
            <p:cNvSpPr/>
            <p:nvPr/>
          </p:nvSpPr>
          <p:spPr>
            <a:xfrm>
              <a:off x="24837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9" name="Donut 108"/>
            <p:cNvSpPr/>
            <p:nvPr/>
          </p:nvSpPr>
          <p:spPr>
            <a:xfrm>
              <a:off x="32038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0" name="Donut 109"/>
            <p:cNvSpPr/>
            <p:nvPr/>
          </p:nvSpPr>
          <p:spPr>
            <a:xfrm>
              <a:off x="35638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0</a:t>
              </a:r>
              <a:endParaRPr lang="en-US" dirty="0">
                <a:solidFill>
                  <a:schemeClr val="tx1"/>
                </a:solidFill>
              </a:endParaRPr>
            </a:p>
          </p:txBody>
        </p:sp>
        <p:sp>
          <p:nvSpPr>
            <p:cNvPr id="111" name="Donut 110"/>
            <p:cNvSpPr/>
            <p:nvPr/>
          </p:nvSpPr>
          <p:spPr>
            <a:xfrm>
              <a:off x="50040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2" name="Donut 111"/>
            <p:cNvSpPr/>
            <p:nvPr/>
          </p:nvSpPr>
          <p:spPr>
            <a:xfrm>
              <a:off x="60841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3" name="Donut 112"/>
            <p:cNvSpPr/>
            <p:nvPr/>
          </p:nvSpPr>
          <p:spPr>
            <a:xfrm>
              <a:off x="57241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4" name="Donut 113"/>
            <p:cNvSpPr/>
            <p:nvPr/>
          </p:nvSpPr>
          <p:spPr>
            <a:xfrm>
              <a:off x="64442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5" name="Donut 114"/>
            <p:cNvSpPr/>
            <p:nvPr/>
          </p:nvSpPr>
          <p:spPr>
            <a:xfrm>
              <a:off x="42839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6" name="Donut 115"/>
            <p:cNvSpPr/>
            <p:nvPr/>
          </p:nvSpPr>
          <p:spPr>
            <a:xfrm>
              <a:off x="53640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117" name="Group 116"/>
          <p:cNvGrpSpPr/>
          <p:nvPr/>
        </p:nvGrpSpPr>
        <p:grpSpPr>
          <a:xfrm>
            <a:off x="2483768" y="4005064"/>
            <a:ext cx="4464496" cy="144016"/>
            <a:chOff x="2483768" y="1916832"/>
            <a:chExt cx="4464496" cy="144016"/>
          </a:xfrm>
        </p:grpSpPr>
        <p:sp>
          <p:nvSpPr>
            <p:cNvPr id="118" name="Donut 117"/>
            <p:cNvSpPr/>
            <p:nvPr/>
          </p:nvSpPr>
          <p:spPr>
            <a:xfrm>
              <a:off x="39239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9" name="Donut 118"/>
            <p:cNvSpPr/>
            <p:nvPr/>
          </p:nvSpPr>
          <p:spPr>
            <a:xfrm>
              <a:off x="28438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0" name="Donut 119"/>
            <p:cNvSpPr/>
            <p:nvPr/>
          </p:nvSpPr>
          <p:spPr>
            <a:xfrm>
              <a:off x="46440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1" name="Donut 120"/>
            <p:cNvSpPr/>
            <p:nvPr/>
          </p:nvSpPr>
          <p:spPr>
            <a:xfrm>
              <a:off x="68042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2" name="Donut 121"/>
            <p:cNvSpPr/>
            <p:nvPr/>
          </p:nvSpPr>
          <p:spPr>
            <a:xfrm>
              <a:off x="24837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3" name="Donut 122"/>
            <p:cNvSpPr/>
            <p:nvPr/>
          </p:nvSpPr>
          <p:spPr>
            <a:xfrm>
              <a:off x="32038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4" name="Donut 123"/>
            <p:cNvSpPr/>
            <p:nvPr/>
          </p:nvSpPr>
          <p:spPr>
            <a:xfrm>
              <a:off x="35638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0</a:t>
              </a:r>
              <a:endParaRPr lang="en-US" dirty="0">
                <a:solidFill>
                  <a:schemeClr val="tx1"/>
                </a:solidFill>
              </a:endParaRPr>
            </a:p>
          </p:txBody>
        </p:sp>
        <p:sp>
          <p:nvSpPr>
            <p:cNvPr id="125" name="Donut 124"/>
            <p:cNvSpPr/>
            <p:nvPr/>
          </p:nvSpPr>
          <p:spPr>
            <a:xfrm>
              <a:off x="50040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6" name="Donut 125"/>
            <p:cNvSpPr/>
            <p:nvPr/>
          </p:nvSpPr>
          <p:spPr>
            <a:xfrm>
              <a:off x="60841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7" name="Donut 126"/>
            <p:cNvSpPr/>
            <p:nvPr/>
          </p:nvSpPr>
          <p:spPr>
            <a:xfrm>
              <a:off x="57241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8" name="Donut 127"/>
            <p:cNvSpPr/>
            <p:nvPr/>
          </p:nvSpPr>
          <p:spPr>
            <a:xfrm>
              <a:off x="64442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9" name="Donut 128"/>
            <p:cNvSpPr/>
            <p:nvPr/>
          </p:nvSpPr>
          <p:spPr>
            <a:xfrm>
              <a:off x="42839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0" name="Donut 129"/>
            <p:cNvSpPr/>
            <p:nvPr/>
          </p:nvSpPr>
          <p:spPr>
            <a:xfrm>
              <a:off x="53640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132" name="Group 131"/>
          <p:cNvGrpSpPr/>
          <p:nvPr/>
        </p:nvGrpSpPr>
        <p:grpSpPr>
          <a:xfrm>
            <a:off x="2483768" y="1412776"/>
            <a:ext cx="4464496" cy="144016"/>
            <a:chOff x="2483768" y="1916832"/>
            <a:chExt cx="4464496" cy="144016"/>
          </a:xfrm>
        </p:grpSpPr>
        <p:sp>
          <p:nvSpPr>
            <p:cNvPr id="133" name="Donut 132"/>
            <p:cNvSpPr/>
            <p:nvPr/>
          </p:nvSpPr>
          <p:spPr>
            <a:xfrm>
              <a:off x="39239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4" name="Donut 133"/>
            <p:cNvSpPr/>
            <p:nvPr/>
          </p:nvSpPr>
          <p:spPr>
            <a:xfrm>
              <a:off x="28438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5" name="Donut 134"/>
            <p:cNvSpPr/>
            <p:nvPr/>
          </p:nvSpPr>
          <p:spPr>
            <a:xfrm>
              <a:off x="46440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6" name="Donut 135"/>
            <p:cNvSpPr/>
            <p:nvPr/>
          </p:nvSpPr>
          <p:spPr>
            <a:xfrm>
              <a:off x="68042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7" name="Donut 136"/>
            <p:cNvSpPr/>
            <p:nvPr/>
          </p:nvSpPr>
          <p:spPr>
            <a:xfrm>
              <a:off x="24837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8" name="Donut 137"/>
            <p:cNvSpPr/>
            <p:nvPr/>
          </p:nvSpPr>
          <p:spPr>
            <a:xfrm>
              <a:off x="32038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39" name="Donut 138"/>
            <p:cNvSpPr/>
            <p:nvPr/>
          </p:nvSpPr>
          <p:spPr>
            <a:xfrm>
              <a:off x="35638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0</a:t>
              </a:r>
              <a:endParaRPr lang="en-US" dirty="0">
                <a:solidFill>
                  <a:schemeClr val="tx1"/>
                </a:solidFill>
              </a:endParaRPr>
            </a:p>
          </p:txBody>
        </p:sp>
        <p:sp>
          <p:nvSpPr>
            <p:cNvPr id="140" name="Donut 139"/>
            <p:cNvSpPr/>
            <p:nvPr/>
          </p:nvSpPr>
          <p:spPr>
            <a:xfrm>
              <a:off x="50040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1" name="Donut 140"/>
            <p:cNvSpPr/>
            <p:nvPr/>
          </p:nvSpPr>
          <p:spPr>
            <a:xfrm>
              <a:off x="60841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2" name="Donut 141"/>
            <p:cNvSpPr/>
            <p:nvPr/>
          </p:nvSpPr>
          <p:spPr>
            <a:xfrm>
              <a:off x="57241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3" name="Donut 142"/>
            <p:cNvSpPr/>
            <p:nvPr/>
          </p:nvSpPr>
          <p:spPr>
            <a:xfrm>
              <a:off x="64442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4" name="Donut 143"/>
            <p:cNvSpPr/>
            <p:nvPr/>
          </p:nvSpPr>
          <p:spPr>
            <a:xfrm>
              <a:off x="42839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5" name="Donut 144"/>
            <p:cNvSpPr/>
            <p:nvPr/>
          </p:nvSpPr>
          <p:spPr>
            <a:xfrm>
              <a:off x="53640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146" name="Group 145"/>
          <p:cNvGrpSpPr/>
          <p:nvPr/>
        </p:nvGrpSpPr>
        <p:grpSpPr>
          <a:xfrm>
            <a:off x="2483768" y="3573016"/>
            <a:ext cx="4464496" cy="144016"/>
            <a:chOff x="2483768" y="1916832"/>
            <a:chExt cx="4464496" cy="144016"/>
          </a:xfrm>
        </p:grpSpPr>
        <p:sp>
          <p:nvSpPr>
            <p:cNvPr id="147" name="Donut 146"/>
            <p:cNvSpPr/>
            <p:nvPr/>
          </p:nvSpPr>
          <p:spPr>
            <a:xfrm>
              <a:off x="39239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8" name="Donut 147"/>
            <p:cNvSpPr/>
            <p:nvPr/>
          </p:nvSpPr>
          <p:spPr>
            <a:xfrm>
              <a:off x="28438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9" name="Donut 148"/>
            <p:cNvSpPr/>
            <p:nvPr/>
          </p:nvSpPr>
          <p:spPr>
            <a:xfrm>
              <a:off x="46440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0" name="Donut 149"/>
            <p:cNvSpPr/>
            <p:nvPr/>
          </p:nvSpPr>
          <p:spPr>
            <a:xfrm>
              <a:off x="68042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1" name="Donut 150"/>
            <p:cNvSpPr/>
            <p:nvPr/>
          </p:nvSpPr>
          <p:spPr>
            <a:xfrm>
              <a:off x="24837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2" name="Donut 151"/>
            <p:cNvSpPr/>
            <p:nvPr/>
          </p:nvSpPr>
          <p:spPr>
            <a:xfrm>
              <a:off x="32038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3" name="Donut 152"/>
            <p:cNvSpPr/>
            <p:nvPr/>
          </p:nvSpPr>
          <p:spPr>
            <a:xfrm>
              <a:off x="35638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0</a:t>
              </a:r>
              <a:endParaRPr lang="en-US" dirty="0">
                <a:solidFill>
                  <a:schemeClr val="tx1"/>
                </a:solidFill>
              </a:endParaRPr>
            </a:p>
          </p:txBody>
        </p:sp>
        <p:sp>
          <p:nvSpPr>
            <p:cNvPr id="154" name="Donut 153"/>
            <p:cNvSpPr/>
            <p:nvPr/>
          </p:nvSpPr>
          <p:spPr>
            <a:xfrm>
              <a:off x="50040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5" name="Donut 154"/>
            <p:cNvSpPr/>
            <p:nvPr/>
          </p:nvSpPr>
          <p:spPr>
            <a:xfrm>
              <a:off x="60841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6" name="Donut 155"/>
            <p:cNvSpPr/>
            <p:nvPr/>
          </p:nvSpPr>
          <p:spPr>
            <a:xfrm>
              <a:off x="57241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7" name="Donut 156"/>
            <p:cNvSpPr/>
            <p:nvPr/>
          </p:nvSpPr>
          <p:spPr>
            <a:xfrm>
              <a:off x="64442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8" name="Donut 157"/>
            <p:cNvSpPr/>
            <p:nvPr/>
          </p:nvSpPr>
          <p:spPr>
            <a:xfrm>
              <a:off x="42839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9" name="Donut 158"/>
            <p:cNvSpPr/>
            <p:nvPr/>
          </p:nvSpPr>
          <p:spPr>
            <a:xfrm>
              <a:off x="53640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160" name="Group 159"/>
          <p:cNvGrpSpPr/>
          <p:nvPr/>
        </p:nvGrpSpPr>
        <p:grpSpPr>
          <a:xfrm>
            <a:off x="2483768" y="1844824"/>
            <a:ext cx="4464496" cy="144016"/>
            <a:chOff x="2483768" y="1916832"/>
            <a:chExt cx="4464496" cy="144016"/>
          </a:xfrm>
        </p:grpSpPr>
        <p:sp>
          <p:nvSpPr>
            <p:cNvPr id="161" name="Donut 160"/>
            <p:cNvSpPr/>
            <p:nvPr/>
          </p:nvSpPr>
          <p:spPr>
            <a:xfrm>
              <a:off x="39239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2" name="Donut 161"/>
            <p:cNvSpPr/>
            <p:nvPr/>
          </p:nvSpPr>
          <p:spPr>
            <a:xfrm>
              <a:off x="28438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3" name="Donut 162"/>
            <p:cNvSpPr/>
            <p:nvPr/>
          </p:nvSpPr>
          <p:spPr>
            <a:xfrm>
              <a:off x="46440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4" name="Donut 163"/>
            <p:cNvSpPr/>
            <p:nvPr/>
          </p:nvSpPr>
          <p:spPr>
            <a:xfrm>
              <a:off x="68042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5" name="Donut 164"/>
            <p:cNvSpPr/>
            <p:nvPr/>
          </p:nvSpPr>
          <p:spPr>
            <a:xfrm>
              <a:off x="24837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6" name="Donut 165"/>
            <p:cNvSpPr/>
            <p:nvPr/>
          </p:nvSpPr>
          <p:spPr>
            <a:xfrm>
              <a:off x="32038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7" name="Donut 166"/>
            <p:cNvSpPr/>
            <p:nvPr/>
          </p:nvSpPr>
          <p:spPr>
            <a:xfrm>
              <a:off x="35638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0</a:t>
              </a:r>
              <a:endParaRPr lang="en-US" dirty="0">
                <a:solidFill>
                  <a:schemeClr val="tx1"/>
                </a:solidFill>
              </a:endParaRPr>
            </a:p>
          </p:txBody>
        </p:sp>
        <p:sp>
          <p:nvSpPr>
            <p:cNvPr id="168" name="Donut 167"/>
            <p:cNvSpPr/>
            <p:nvPr/>
          </p:nvSpPr>
          <p:spPr>
            <a:xfrm>
              <a:off x="50040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69" name="Donut 168"/>
            <p:cNvSpPr/>
            <p:nvPr/>
          </p:nvSpPr>
          <p:spPr>
            <a:xfrm>
              <a:off x="60841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0" name="Donut 169"/>
            <p:cNvSpPr/>
            <p:nvPr/>
          </p:nvSpPr>
          <p:spPr>
            <a:xfrm>
              <a:off x="57241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1" name="Donut 170"/>
            <p:cNvSpPr/>
            <p:nvPr/>
          </p:nvSpPr>
          <p:spPr>
            <a:xfrm>
              <a:off x="64442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2" name="Donut 171"/>
            <p:cNvSpPr/>
            <p:nvPr/>
          </p:nvSpPr>
          <p:spPr>
            <a:xfrm>
              <a:off x="42839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3" name="Donut 172"/>
            <p:cNvSpPr/>
            <p:nvPr/>
          </p:nvSpPr>
          <p:spPr>
            <a:xfrm>
              <a:off x="53640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174" name="Group 173"/>
          <p:cNvGrpSpPr/>
          <p:nvPr/>
        </p:nvGrpSpPr>
        <p:grpSpPr>
          <a:xfrm>
            <a:off x="2483768" y="3140968"/>
            <a:ext cx="4464496" cy="144016"/>
            <a:chOff x="2483768" y="1916832"/>
            <a:chExt cx="4464496" cy="144016"/>
          </a:xfrm>
        </p:grpSpPr>
        <p:sp>
          <p:nvSpPr>
            <p:cNvPr id="175" name="Donut 174"/>
            <p:cNvSpPr/>
            <p:nvPr/>
          </p:nvSpPr>
          <p:spPr>
            <a:xfrm>
              <a:off x="39239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6" name="Donut 175"/>
            <p:cNvSpPr/>
            <p:nvPr/>
          </p:nvSpPr>
          <p:spPr>
            <a:xfrm>
              <a:off x="28438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7" name="Donut 176"/>
            <p:cNvSpPr/>
            <p:nvPr/>
          </p:nvSpPr>
          <p:spPr>
            <a:xfrm>
              <a:off x="46440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8" name="Donut 177"/>
            <p:cNvSpPr/>
            <p:nvPr/>
          </p:nvSpPr>
          <p:spPr>
            <a:xfrm>
              <a:off x="68042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9" name="Donut 178"/>
            <p:cNvSpPr/>
            <p:nvPr/>
          </p:nvSpPr>
          <p:spPr>
            <a:xfrm>
              <a:off x="24837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0" name="Donut 179"/>
            <p:cNvSpPr/>
            <p:nvPr/>
          </p:nvSpPr>
          <p:spPr>
            <a:xfrm>
              <a:off x="32038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1" name="Donut 180"/>
            <p:cNvSpPr/>
            <p:nvPr/>
          </p:nvSpPr>
          <p:spPr>
            <a:xfrm>
              <a:off x="35638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0</a:t>
              </a:r>
              <a:endParaRPr lang="en-US" dirty="0">
                <a:solidFill>
                  <a:schemeClr val="tx1"/>
                </a:solidFill>
              </a:endParaRPr>
            </a:p>
          </p:txBody>
        </p:sp>
        <p:sp>
          <p:nvSpPr>
            <p:cNvPr id="182" name="Donut 181"/>
            <p:cNvSpPr/>
            <p:nvPr/>
          </p:nvSpPr>
          <p:spPr>
            <a:xfrm>
              <a:off x="50040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3" name="Donut 182"/>
            <p:cNvSpPr/>
            <p:nvPr/>
          </p:nvSpPr>
          <p:spPr>
            <a:xfrm>
              <a:off x="60841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4" name="Donut 183"/>
            <p:cNvSpPr/>
            <p:nvPr/>
          </p:nvSpPr>
          <p:spPr>
            <a:xfrm>
              <a:off x="57241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5" name="Donut 184"/>
            <p:cNvSpPr/>
            <p:nvPr/>
          </p:nvSpPr>
          <p:spPr>
            <a:xfrm>
              <a:off x="64442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6" name="Donut 185"/>
            <p:cNvSpPr/>
            <p:nvPr/>
          </p:nvSpPr>
          <p:spPr>
            <a:xfrm>
              <a:off x="42839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7" name="Donut 186"/>
            <p:cNvSpPr/>
            <p:nvPr/>
          </p:nvSpPr>
          <p:spPr>
            <a:xfrm>
              <a:off x="53640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188" name="Group 187"/>
          <p:cNvGrpSpPr/>
          <p:nvPr/>
        </p:nvGrpSpPr>
        <p:grpSpPr>
          <a:xfrm>
            <a:off x="2483768" y="2708920"/>
            <a:ext cx="4464496" cy="144016"/>
            <a:chOff x="2483768" y="1916832"/>
            <a:chExt cx="4464496" cy="144016"/>
          </a:xfrm>
        </p:grpSpPr>
        <p:sp>
          <p:nvSpPr>
            <p:cNvPr id="189" name="Donut 188"/>
            <p:cNvSpPr/>
            <p:nvPr/>
          </p:nvSpPr>
          <p:spPr>
            <a:xfrm>
              <a:off x="39239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0" name="Donut 189"/>
            <p:cNvSpPr/>
            <p:nvPr/>
          </p:nvSpPr>
          <p:spPr>
            <a:xfrm>
              <a:off x="28438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1" name="Donut 190"/>
            <p:cNvSpPr/>
            <p:nvPr/>
          </p:nvSpPr>
          <p:spPr>
            <a:xfrm>
              <a:off x="46440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2" name="Donut 191"/>
            <p:cNvSpPr/>
            <p:nvPr/>
          </p:nvSpPr>
          <p:spPr>
            <a:xfrm>
              <a:off x="68042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3" name="Donut 192"/>
            <p:cNvSpPr/>
            <p:nvPr/>
          </p:nvSpPr>
          <p:spPr>
            <a:xfrm>
              <a:off x="24837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4" name="Donut 193"/>
            <p:cNvSpPr/>
            <p:nvPr/>
          </p:nvSpPr>
          <p:spPr>
            <a:xfrm>
              <a:off x="32038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5" name="Donut 194"/>
            <p:cNvSpPr/>
            <p:nvPr/>
          </p:nvSpPr>
          <p:spPr>
            <a:xfrm>
              <a:off x="35638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0</a:t>
              </a:r>
              <a:endParaRPr lang="en-US" dirty="0">
                <a:solidFill>
                  <a:schemeClr val="tx1"/>
                </a:solidFill>
              </a:endParaRPr>
            </a:p>
          </p:txBody>
        </p:sp>
        <p:sp>
          <p:nvSpPr>
            <p:cNvPr id="196" name="Donut 195"/>
            <p:cNvSpPr/>
            <p:nvPr/>
          </p:nvSpPr>
          <p:spPr>
            <a:xfrm>
              <a:off x="50040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7" name="Donut 196"/>
            <p:cNvSpPr/>
            <p:nvPr/>
          </p:nvSpPr>
          <p:spPr>
            <a:xfrm>
              <a:off x="60841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8" name="Donut 197"/>
            <p:cNvSpPr/>
            <p:nvPr/>
          </p:nvSpPr>
          <p:spPr>
            <a:xfrm>
              <a:off x="57241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99" name="Donut 198"/>
            <p:cNvSpPr/>
            <p:nvPr/>
          </p:nvSpPr>
          <p:spPr>
            <a:xfrm>
              <a:off x="64442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00" name="Donut 199"/>
            <p:cNvSpPr/>
            <p:nvPr/>
          </p:nvSpPr>
          <p:spPr>
            <a:xfrm>
              <a:off x="42839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01" name="Donut 200"/>
            <p:cNvSpPr/>
            <p:nvPr/>
          </p:nvSpPr>
          <p:spPr>
            <a:xfrm>
              <a:off x="53640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202" name="Group 201"/>
          <p:cNvGrpSpPr/>
          <p:nvPr/>
        </p:nvGrpSpPr>
        <p:grpSpPr>
          <a:xfrm>
            <a:off x="2483768" y="4869160"/>
            <a:ext cx="4464496" cy="144016"/>
            <a:chOff x="2483768" y="1916832"/>
            <a:chExt cx="4464496" cy="144016"/>
          </a:xfrm>
        </p:grpSpPr>
        <p:sp>
          <p:nvSpPr>
            <p:cNvPr id="203" name="Donut 202"/>
            <p:cNvSpPr/>
            <p:nvPr/>
          </p:nvSpPr>
          <p:spPr>
            <a:xfrm>
              <a:off x="39239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04" name="Donut 203"/>
            <p:cNvSpPr/>
            <p:nvPr/>
          </p:nvSpPr>
          <p:spPr>
            <a:xfrm>
              <a:off x="28438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05" name="Donut 204"/>
            <p:cNvSpPr/>
            <p:nvPr/>
          </p:nvSpPr>
          <p:spPr>
            <a:xfrm>
              <a:off x="46440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06" name="Donut 205"/>
            <p:cNvSpPr/>
            <p:nvPr/>
          </p:nvSpPr>
          <p:spPr>
            <a:xfrm>
              <a:off x="68042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07" name="Donut 206"/>
            <p:cNvSpPr/>
            <p:nvPr/>
          </p:nvSpPr>
          <p:spPr>
            <a:xfrm>
              <a:off x="24837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08" name="Donut 207"/>
            <p:cNvSpPr/>
            <p:nvPr/>
          </p:nvSpPr>
          <p:spPr>
            <a:xfrm>
              <a:off x="32038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09" name="Donut 208"/>
            <p:cNvSpPr/>
            <p:nvPr/>
          </p:nvSpPr>
          <p:spPr>
            <a:xfrm>
              <a:off x="35638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0</a:t>
              </a:r>
              <a:endParaRPr lang="en-US" dirty="0">
                <a:solidFill>
                  <a:schemeClr val="tx1"/>
                </a:solidFill>
              </a:endParaRPr>
            </a:p>
          </p:txBody>
        </p:sp>
        <p:sp>
          <p:nvSpPr>
            <p:cNvPr id="210" name="Donut 209"/>
            <p:cNvSpPr/>
            <p:nvPr/>
          </p:nvSpPr>
          <p:spPr>
            <a:xfrm>
              <a:off x="50040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11" name="Donut 210"/>
            <p:cNvSpPr/>
            <p:nvPr/>
          </p:nvSpPr>
          <p:spPr>
            <a:xfrm>
              <a:off x="60841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12" name="Donut 211"/>
            <p:cNvSpPr/>
            <p:nvPr/>
          </p:nvSpPr>
          <p:spPr>
            <a:xfrm>
              <a:off x="57241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13" name="Donut 212"/>
            <p:cNvSpPr/>
            <p:nvPr/>
          </p:nvSpPr>
          <p:spPr>
            <a:xfrm>
              <a:off x="64442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14" name="Donut 213"/>
            <p:cNvSpPr/>
            <p:nvPr/>
          </p:nvSpPr>
          <p:spPr>
            <a:xfrm>
              <a:off x="42839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15" name="Donut 214"/>
            <p:cNvSpPr/>
            <p:nvPr/>
          </p:nvSpPr>
          <p:spPr>
            <a:xfrm>
              <a:off x="53640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216" name="Group 215"/>
          <p:cNvGrpSpPr/>
          <p:nvPr/>
        </p:nvGrpSpPr>
        <p:grpSpPr>
          <a:xfrm>
            <a:off x="2483768" y="1052736"/>
            <a:ext cx="4464496" cy="144016"/>
            <a:chOff x="2483768" y="1916832"/>
            <a:chExt cx="4464496" cy="144016"/>
          </a:xfrm>
        </p:grpSpPr>
        <p:sp>
          <p:nvSpPr>
            <p:cNvPr id="217" name="Donut 216"/>
            <p:cNvSpPr/>
            <p:nvPr/>
          </p:nvSpPr>
          <p:spPr>
            <a:xfrm>
              <a:off x="39239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18" name="Donut 217"/>
            <p:cNvSpPr/>
            <p:nvPr/>
          </p:nvSpPr>
          <p:spPr>
            <a:xfrm>
              <a:off x="28438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19" name="Donut 218"/>
            <p:cNvSpPr/>
            <p:nvPr/>
          </p:nvSpPr>
          <p:spPr>
            <a:xfrm>
              <a:off x="46440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20" name="Donut 219"/>
            <p:cNvSpPr/>
            <p:nvPr/>
          </p:nvSpPr>
          <p:spPr>
            <a:xfrm>
              <a:off x="68042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21" name="Donut 220"/>
            <p:cNvSpPr/>
            <p:nvPr/>
          </p:nvSpPr>
          <p:spPr>
            <a:xfrm>
              <a:off x="24837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22" name="Donut 221"/>
            <p:cNvSpPr/>
            <p:nvPr/>
          </p:nvSpPr>
          <p:spPr>
            <a:xfrm>
              <a:off x="32038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23" name="Donut 222"/>
            <p:cNvSpPr/>
            <p:nvPr/>
          </p:nvSpPr>
          <p:spPr>
            <a:xfrm>
              <a:off x="35638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0</a:t>
              </a:r>
              <a:endParaRPr lang="en-US" dirty="0">
                <a:solidFill>
                  <a:schemeClr val="tx1"/>
                </a:solidFill>
              </a:endParaRPr>
            </a:p>
          </p:txBody>
        </p:sp>
        <p:sp>
          <p:nvSpPr>
            <p:cNvPr id="224" name="Donut 223"/>
            <p:cNvSpPr/>
            <p:nvPr/>
          </p:nvSpPr>
          <p:spPr>
            <a:xfrm>
              <a:off x="500404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25" name="Donut 224"/>
            <p:cNvSpPr/>
            <p:nvPr/>
          </p:nvSpPr>
          <p:spPr>
            <a:xfrm>
              <a:off x="60841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26" name="Donut 225"/>
            <p:cNvSpPr/>
            <p:nvPr/>
          </p:nvSpPr>
          <p:spPr>
            <a:xfrm>
              <a:off x="572412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27" name="Donut 226"/>
            <p:cNvSpPr/>
            <p:nvPr/>
          </p:nvSpPr>
          <p:spPr>
            <a:xfrm>
              <a:off x="644420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28" name="Donut 227"/>
            <p:cNvSpPr/>
            <p:nvPr/>
          </p:nvSpPr>
          <p:spPr>
            <a:xfrm>
              <a:off x="428396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29" name="Donut 228"/>
            <p:cNvSpPr/>
            <p:nvPr/>
          </p:nvSpPr>
          <p:spPr>
            <a:xfrm>
              <a:off x="5364088" y="1916832"/>
              <a:ext cx="144016" cy="144016"/>
            </a:xfrm>
            <a:prstGeom prst="donut">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230" name="TextBox 229"/>
          <p:cNvSpPr txBox="1"/>
          <p:nvPr/>
        </p:nvSpPr>
        <p:spPr>
          <a:xfrm>
            <a:off x="3923928" y="6407750"/>
            <a:ext cx="1691680" cy="261610"/>
          </a:xfrm>
          <a:prstGeom prst="rect">
            <a:avLst/>
          </a:prstGeom>
          <a:noFill/>
        </p:spPr>
        <p:txBody>
          <a:bodyPr wrap="square" rtlCol="0">
            <a:spAutoFit/>
          </a:bodyPr>
          <a:lstStyle/>
          <a:p>
            <a:pPr algn="ctr"/>
            <a:r>
              <a:rPr lang="en-US" sz="1100" dirty="0" smtClean="0"/>
              <a:t>444.5 mm (17-1/2 inches) </a:t>
            </a:r>
            <a:endParaRPr lang="en-US" sz="1100" dirty="0"/>
          </a:p>
        </p:txBody>
      </p:sp>
      <p:cxnSp>
        <p:nvCxnSpPr>
          <p:cNvPr id="233" name="Straight Connector 232"/>
          <p:cNvCxnSpPr/>
          <p:nvPr/>
        </p:nvCxnSpPr>
        <p:spPr>
          <a:xfrm>
            <a:off x="1547664" y="6237312"/>
            <a:ext cx="72008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7" name="Straight Arrow Connector 236"/>
          <p:cNvCxnSpPr/>
          <p:nvPr/>
        </p:nvCxnSpPr>
        <p:spPr>
          <a:xfrm rot="5400000" flipH="1" flipV="1">
            <a:off x="1870906" y="3537012"/>
            <a:ext cx="5689426" cy="794"/>
          </a:xfrm>
          <a:prstGeom prst="straightConnector1">
            <a:avLst/>
          </a:prstGeom>
          <a:ln w="317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38" name="Title 1"/>
          <p:cNvSpPr txBox="1">
            <a:spLocks/>
          </p:cNvSpPr>
          <p:nvPr/>
        </p:nvSpPr>
        <p:spPr>
          <a:xfrm>
            <a:off x="4139952" y="260648"/>
            <a:ext cx="1152128" cy="504056"/>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smtClean="0">
                <a:ln>
                  <a:noFill/>
                </a:ln>
                <a:solidFill>
                  <a:schemeClr val="tx1"/>
                </a:solidFill>
                <a:effectLst/>
                <a:uLnTx/>
                <a:uFillTx/>
                <a:latin typeface="+mj-lt"/>
                <a:ea typeface="+mj-ea"/>
                <a:cs typeface="+mj-cs"/>
              </a:rPr>
              <a:t>C</a:t>
            </a:r>
            <a:r>
              <a:rPr lang="en-US" sz="2400" baseline="-25000" dirty="0">
                <a:latin typeface="+mj-lt"/>
                <a:ea typeface="+mj-ea"/>
                <a:cs typeface="+mj-cs"/>
              </a:rPr>
              <a:t>L</a:t>
            </a:r>
            <a:endParaRPr kumimoji="0" lang="en-US" sz="16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241" name="Subtitle 2"/>
          <p:cNvSpPr txBox="1">
            <a:spLocks/>
          </p:cNvSpPr>
          <p:nvPr/>
        </p:nvSpPr>
        <p:spPr>
          <a:xfrm>
            <a:off x="6228184" y="260648"/>
            <a:ext cx="2340768" cy="456456"/>
          </a:xfrm>
          <a:prstGeom prst="rect">
            <a:avLst/>
          </a:prstGeom>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lang="en-US" sz="1100" cap="all" dirty="0" smtClean="0">
                <a:solidFill>
                  <a:schemeClr val="tx1">
                    <a:tint val="75000"/>
                  </a:schemeClr>
                </a:solidFill>
              </a:rPr>
              <a:t>This Drawing Not to Scale</a:t>
            </a:r>
            <a:endParaRPr kumimoji="0" lang="en-US" sz="1100" b="0" i="0" u="none" strike="noStrike" kern="1200" cap="all" spc="0" normalizeH="0" noProof="0" dirty="0" smtClean="0">
              <a:ln>
                <a:noFill/>
              </a:ln>
              <a:solidFill>
                <a:schemeClr val="tx1">
                  <a:tint val="75000"/>
                </a:schemeClr>
              </a:solidFill>
              <a:effectLst/>
              <a:uLnTx/>
              <a:uFillTx/>
              <a:latin typeface="+mn-lt"/>
              <a:ea typeface="+mn-ea"/>
              <a:cs typeface="+mn-cs"/>
            </a:endParaRPr>
          </a:p>
        </p:txBody>
      </p:sp>
      <p:sp>
        <p:nvSpPr>
          <p:cNvPr id="245" name="TextBox 244"/>
          <p:cNvSpPr txBox="1"/>
          <p:nvPr/>
        </p:nvSpPr>
        <p:spPr>
          <a:xfrm>
            <a:off x="1259632" y="404664"/>
            <a:ext cx="3312368" cy="261610"/>
          </a:xfrm>
          <a:prstGeom prst="rect">
            <a:avLst/>
          </a:prstGeom>
          <a:noFill/>
        </p:spPr>
        <p:txBody>
          <a:bodyPr wrap="square" rtlCol="0">
            <a:spAutoFit/>
          </a:bodyPr>
          <a:lstStyle/>
          <a:p>
            <a:pPr lvl="0" algn="ctr"/>
            <a:r>
              <a:rPr lang="en-US" sz="1100" dirty="0" smtClean="0"/>
              <a:t>Locate Hole Grid on Center Lines (C</a:t>
            </a:r>
            <a:r>
              <a:rPr lang="en-US" sz="1600" baseline="-25000" dirty="0" smtClean="0"/>
              <a:t>L</a:t>
            </a:r>
            <a:r>
              <a:rPr lang="en-US" sz="1100" dirty="0"/>
              <a:t> </a:t>
            </a:r>
            <a:r>
              <a:rPr lang="en-US" sz="1100" dirty="0" smtClean="0"/>
              <a:t>) of Strainer</a:t>
            </a:r>
            <a:endParaRPr lang="en-US" sz="1100" dirty="0"/>
          </a:p>
        </p:txBody>
      </p:sp>
      <p:cxnSp>
        <p:nvCxnSpPr>
          <p:cNvPr id="247" name="Straight Arrow Connector 246"/>
          <p:cNvCxnSpPr/>
          <p:nvPr/>
        </p:nvCxnSpPr>
        <p:spPr>
          <a:xfrm rot="10800000">
            <a:off x="1619672" y="3645024"/>
            <a:ext cx="6336704" cy="1588"/>
          </a:xfrm>
          <a:prstGeom prst="straightConnector1">
            <a:avLst/>
          </a:prstGeom>
          <a:ln w="317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51" name="Title 1"/>
          <p:cNvSpPr txBox="1">
            <a:spLocks/>
          </p:cNvSpPr>
          <p:nvPr/>
        </p:nvSpPr>
        <p:spPr>
          <a:xfrm>
            <a:off x="7884368" y="3356992"/>
            <a:ext cx="720080" cy="504056"/>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1600" b="0" i="0" u="none" strike="noStrike" kern="1200" cap="none" spc="0" normalizeH="0" baseline="0" noProof="0" dirty="0" smtClean="0">
                <a:ln>
                  <a:noFill/>
                </a:ln>
                <a:solidFill>
                  <a:schemeClr val="tx1"/>
                </a:solidFill>
                <a:effectLst/>
                <a:uLnTx/>
                <a:uFillTx/>
                <a:latin typeface="+mj-lt"/>
                <a:ea typeface="+mj-ea"/>
                <a:cs typeface="+mj-cs"/>
              </a:rPr>
              <a:t>C</a:t>
            </a:r>
            <a:r>
              <a:rPr lang="en-US" sz="2400" baseline="-25000" dirty="0">
                <a:latin typeface="+mj-lt"/>
                <a:ea typeface="+mj-ea"/>
                <a:cs typeface="+mj-cs"/>
              </a:rPr>
              <a:t>L</a:t>
            </a:r>
            <a:endParaRPr kumimoji="0" lang="en-US" sz="16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07904" y="5445224"/>
            <a:ext cx="2448272" cy="504056"/>
          </a:xfrm>
        </p:spPr>
        <p:txBody>
          <a:bodyPr>
            <a:normAutofit/>
          </a:bodyPr>
          <a:lstStyle/>
          <a:p>
            <a:r>
              <a:rPr lang="en-US" sz="1800" dirty="0" smtClean="0"/>
              <a:t>Strainer End View</a:t>
            </a:r>
            <a:endParaRPr lang="en-US" sz="1800" dirty="0"/>
          </a:p>
        </p:txBody>
      </p:sp>
      <p:cxnSp>
        <p:nvCxnSpPr>
          <p:cNvPr id="20" name="Straight Connector 19"/>
          <p:cNvCxnSpPr/>
          <p:nvPr/>
        </p:nvCxnSpPr>
        <p:spPr>
          <a:xfrm rot="5400000">
            <a:off x="7020272" y="5157192"/>
            <a:ext cx="28803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2339752" y="5085184"/>
            <a:ext cx="4824536" cy="1588"/>
          </a:xfrm>
          <a:prstGeom prst="straightConnector1">
            <a:avLst/>
          </a:prstGeom>
          <a:ln w="317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2195736" y="5157192"/>
            <a:ext cx="28803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rot="5400000" flipH="1" flipV="1">
            <a:off x="1870906" y="4616338"/>
            <a:ext cx="648072" cy="1588"/>
          </a:xfrm>
          <a:prstGeom prst="straightConnector1">
            <a:avLst/>
          </a:prstGeom>
          <a:ln w="2222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2051720" y="4293096"/>
            <a:ext cx="2160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rot="16200000">
            <a:off x="1318720" y="1426277"/>
            <a:ext cx="1727611" cy="261610"/>
          </a:xfrm>
          <a:prstGeom prst="rect">
            <a:avLst/>
          </a:prstGeom>
          <a:noFill/>
        </p:spPr>
        <p:txBody>
          <a:bodyPr wrap="square" rtlCol="0">
            <a:spAutoFit/>
          </a:bodyPr>
          <a:lstStyle/>
          <a:p>
            <a:pPr algn="ctr"/>
            <a:r>
              <a:rPr lang="en-US" sz="1100" dirty="0" smtClean="0"/>
              <a:t>50.8 mm (2 inches) </a:t>
            </a:r>
            <a:endParaRPr lang="en-US" sz="1100" dirty="0"/>
          </a:p>
        </p:txBody>
      </p:sp>
      <p:sp>
        <p:nvSpPr>
          <p:cNvPr id="68" name="TextBox 67"/>
          <p:cNvSpPr txBox="1"/>
          <p:nvPr/>
        </p:nvSpPr>
        <p:spPr>
          <a:xfrm>
            <a:off x="7308304" y="2924944"/>
            <a:ext cx="1296144" cy="1277273"/>
          </a:xfrm>
          <a:prstGeom prst="rect">
            <a:avLst/>
          </a:prstGeom>
          <a:noFill/>
        </p:spPr>
        <p:txBody>
          <a:bodyPr wrap="square" rtlCol="0">
            <a:spAutoFit/>
          </a:bodyPr>
          <a:lstStyle/>
          <a:p>
            <a:pPr algn="ctr"/>
            <a:r>
              <a:rPr lang="en-US" sz="1100" dirty="0" smtClean="0"/>
              <a:t>Provide Handle Each Side</a:t>
            </a:r>
          </a:p>
          <a:p>
            <a:pPr algn="ctr"/>
            <a:r>
              <a:rPr lang="en-US" sz="1100" dirty="0" smtClean="0"/>
              <a:t>Attach handle at 25.4 mm (1 inch)  from bottom of strainer.  See left of this page for details </a:t>
            </a:r>
            <a:endParaRPr lang="en-US" sz="1100" dirty="0"/>
          </a:p>
        </p:txBody>
      </p:sp>
      <p:sp>
        <p:nvSpPr>
          <p:cNvPr id="5" name="Rectangle 4"/>
          <p:cNvSpPr/>
          <p:nvPr/>
        </p:nvSpPr>
        <p:spPr>
          <a:xfrm>
            <a:off x="2339752" y="2780928"/>
            <a:ext cx="4824536" cy="648072"/>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0" name="TextBox 229"/>
          <p:cNvSpPr txBox="1"/>
          <p:nvPr/>
        </p:nvSpPr>
        <p:spPr>
          <a:xfrm>
            <a:off x="4032448" y="5157192"/>
            <a:ext cx="1691680" cy="261610"/>
          </a:xfrm>
          <a:prstGeom prst="rect">
            <a:avLst/>
          </a:prstGeom>
          <a:noFill/>
        </p:spPr>
        <p:txBody>
          <a:bodyPr wrap="square" rtlCol="0">
            <a:spAutoFit/>
          </a:bodyPr>
          <a:lstStyle/>
          <a:p>
            <a:pPr algn="ctr"/>
            <a:r>
              <a:rPr lang="en-US" sz="1100" dirty="0" smtClean="0"/>
              <a:t>444.5 mm (17-1/2 inches) </a:t>
            </a:r>
            <a:endParaRPr lang="en-US" sz="1100" dirty="0"/>
          </a:p>
        </p:txBody>
      </p:sp>
      <p:cxnSp>
        <p:nvCxnSpPr>
          <p:cNvPr id="233" name="Straight Connector 232"/>
          <p:cNvCxnSpPr/>
          <p:nvPr/>
        </p:nvCxnSpPr>
        <p:spPr>
          <a:xfrm>
            <a:off x="2051720" y="4941168"/>
            <a:ext cx="21602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1" name="Subtitle 2"/>
          <p:cNvSpPr txBox="1">
            <a:spLocks/>
          </p:cNvSpPr>
          <p:nvPr/>
        </p:nvSpPr>
        <p:spPr>
          <a:xfrm>
            <a:off x="6228184" y="260648"/>
            <a:ext cx="2340768" cy="456456"/>
          </a:xfrm>
          <a:prstGeom prst="rect">
            <a:avLst/>
          </a:prstGeom>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lang="en-US" sz="1100" cap="all" dirty="0" smtClean="0">
                <a:solidFill>
                  <a:schemeClr val="tx1">
                    <a:tint val="75000"/>
                  </a:schemeClr>
                </a:solidFill>
              </a:rPr>
              <a:t>This Drawing  is Not to Scale</a:t>
            </a:r>
            <a:endParaRPr kumimoji="0" lang="en-US" sz="1100" b="0" i="0" u="none" strike="noStrike" kern="1200" cap="all" spc="0" normalizeH="0" noProof="0" dirty="0" smtClean="0">
              <a:ln>
                <a:noFill/>
              </a:ln>
              <a:solidFill>
                <a:schemeClr val="tx1">
                  <a:tint val="75000"/>
                </a:schemeClr>
              </a:solidFill>
              <a:effectLst/>
              <a:uLnTx/>
              <a:uFillTx/>
              <a:latin typeface="+mn-lt"/>
              <a:ea typeface="+mn-ea"/>
              <a:cs typeface="+mn-cs"/>
            </a:endParaRPr>
          </a:p>
        </p:txBody>
      </p:sp>
      <p:sp>
        <p:nvSpPr>
          <p:cNvPr id="244" name="Rectangle 243"/>
          <p:cNvSpPr/>
          <p:nvPr/>
        </p:nvSpPr>
        <p:spPr>
          <a:xfrm>
            <a:off x="2339752" y="4293096"/>
            <a:ext cx="4824536" cy="648072"/>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45" name="Straight Arrow Connector 244"/>
          <p:cNvCxnSpPr/>
          <p:nvPr/>
        </p:nvCxnSpPr>
        <p:spPr>
          <a:xfrm>
            <a:off x="2339752" y="2636912"/>
            <a:ext cx="4824536" cy="1588"/>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7020272" y="2564904"/>
            <a:ext cx="28803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5400000">
            <a:off x="2195736" y="2564904"/>
            <a:ext cx="28803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9" name="Title 1"/>
          <p:cNvSpPr txBox="1">
            <a:spLocks/>
          </p:cNvSpPr>
          <p:nvPr/>
        </p:nvSpPr>
        <p:spPr>
          <a:xfrm>
            <a:off x="3563888" y="1772816"/>
            <a:ext cx="2448272" cy="504056"/>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1"/>
                </a:solidFill>
                <a:effectLst/>
                <a:uLnTx/>
                <a:uFillTx/>
                <a:latin typeface="+mj-lt"/>
                <a:ea typeface="+mj-ea"/>
                <a:cs typeface="+mj-cs"/>
              </a:rPr>
              <a:t>Strainer Side View</a:t>
            </a:r>
          </a:p>
        </p:txBody>
      </p:sp>
      <p:sp>
        <p:nvSpPr>
          <p:cNvPr id="250" name="TextBox 249"/>
          <p:cNvSpPr txBox="1"/>
          <p:nvPr/>
        </p:nvSpPr>
        <p:spPr>
          <a:xfrm>
            <a:off x="3995936" y="2375302"/>
            <a:ext cx="1691680" cy="261610"/>
          </a:xfrm>
          <a:prstGeom prst="rect">
            <a:avLst/>
          </a:prstGeom>
          <a:noFill/>
        </p:spPr>
        <p:txBody>
          <a:bodyPr wrap="square" rtlCol="0">
            <a:spAutoFit/>
          </a:bodyPr>
          <a:lstStyle/>
          <a:p>
            <a:pPr algn="ctr"/>
            <a:r>
              <a:rPr lang="en-US" sz="1100" dirty="0" smtClean="0"/>
              <a:t>444.5 mm (17-1/2 inches) </a:t>
            </a:r>
            <a:endParaRPr lang="en-US" sz="1100" dirty="0"/>
          </a:p>
        </p:txBody>
      </p:sp>
      <p:cxnSp>
        <p:nvCxnSpPr>
          <p:cNvPr id="252" name="Straight Connector 251"/>
          <p:cNvCxnSpPr/>
          <p:nvPr/>
        </p:nvCxnSpPr>
        <p:spPr>
          <a:xfrm>
            <a:off x="4427984" y="3068960"/>
            <a:ext cx="792088" cy="0"/>
          </a:xfrm>
          <a:prstGeom prst="line">
            <a:avLst/>
          </a:prstGeom>
          <a:ln w="12700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p:nvPr/>
        </p:nvCxnSpPr>
        <p:spPr>
          <a:xfrm rot="10800000">
            <a:off x="5292080" y="3068968"/>
            <a:ext cx="2232248" cy="21601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9" name="TextBox 258"/>
          <p:cNvSpPr txBox="1"/>
          <p:nvPr/>
        </p:nvSpPr>
        <p:spPr>
          <a:xfrm>
            <a:off x="539552" y="2348880"/>
            <a:ext cx="1584176" cy="430887"/>
          </a:xfrm>
          <a:prstGeom prst="rect">
            <a:avLst/>
          </a:prstGeom>
          <a:noFill/>
        </p:spPr>
        <p:txBody>
          <a:bodyPr wrap="square" rtlCol="0">
            <a:spAutoFit/>
          </a:bodyPr>
          <a:lstStyle/>
          <a:p>
            <a:pPr algn="ctr"/>
            <a:r>
              <a:rPr lang="en-US" sz="1100" dirty="0" smtClean="0"/>
              <a:t>Typical Handle </a:t>
            </a:r>
          </a:p>
          <a:p>
            <a:pPr algn="ctr"/>
            <a:r>
              <a:rPr lang="en-US" sz="1100" dirty="0" smtClean="0"/>
              <a:t>12.7 mm (1/2 inch) Fillet</a:t>
            </a:r>
            <a:endParaRPr lang="en-US" sz="1100" dirty="0"/>
          </a:p>
        </p:txBody>
      </p:sp>
      <p:sp>
        <p:nvSpPr>
          <p:cNvPr id="260" name="TextBox 259"/>
          <p:cNvSpPr txBox="1"/>
          <p:nvPr/>
        </p:nvSpPr>
        <p:spPr>
          <a:xfrm>
            <a:off x="468125" y="2060848"/>
            <a:ext cx="1727611" cy="261610"/>
          </a:xfrm>
          <a:prstGeom prst="rect">
            <a:avLst/>
          </a:prstGeom>
          <a:noFill/>
        </p:spPr>
        <p:txBody>
          <a:bodyPr wrap="square" rtlCol="0">
            <a:spAutoFit/>
          </a:bodyPr>
          <a:lstStyle/>
          <a:p>
            <a:pPr algn="ctr"/>
            <a:r>
              <a:rPr lang="en-US" sz="1100" dirty="0" smtClean="0"/>
              <a:t>127 mm (5 inches) </a:t>
            </a:r>
            <a:endParaRPr lang="en-US" sz="1100" dirty="0"/>
          </a:p>
        </p:txBody>
      </p:sp>
      <p:sp>
        <p:nvSpPr>
          <p:cNvPr id="261" name="TextBox 260"/>
          <p:cNvSpPr txBox="1"/>
          <p:nvPr/>
        </p:nvSpPr>
        <p:spPr>
          <a:xfrm rot="16200000">
            <a:off x="958680" y="4437112"/>
            <a:ext cx="1727611" cy="261610"/>
          </a:xfrm>
          <a:prstGeom prst="rect">
            <a:avLst/>
          </a:prstGeom>
          <a:noFill/>
        </p:spPr>
        <p:txBody>
          <a:bodyPr wrap="square" rtlCol="0">
            <a:spAutoFit/>
          </a:bodyPr>
          <a:lstStyle/>
          <a:p>
            <a:pPr algn="ctr"/>
            <a:r>
              <a:rPr lang="en-US" sz="1100" dirty="0" smtClean="0"/>
              <a:t>50.8 mm (2 inches) </a:t>
            </a:r>
            <a:endParaRPr lang="en-US" sz="1100" dirty="0"/>
          </a:p>
        </p:txBody>
      </p:sp>
      <p:cxnSp>
        <p:nvCxnSpPr>
          <p:cNvPr id="267" name="Straight Arrow Connector 266"/>
          <p:cNvCxnSpPr/>
          <p:nvPr/>
        </p:nvCxnSpPr>
        <p:spPr>
          <a:xfrm rot="10800000">
            <a:off x="827584" y="1988840"/>
            <a:ext cx="936104" cy="1588"/>
          </a:xfrm>
          <a:prstGeom prst="straightConnector1">
            <a:avLst/>
          </a:prstGeom>
          <a:ln w="2222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69" name="Straight Connector 268"/>
          <p:cNvCxnSpPr/>
          <p:nvPr/>
        </p:nvCxnSpPr>
        <p:spPr>
          <a:xfrm rot="5400000">
            <a:off x="1691680" y="1988840"/>
            <a:ext cx="1440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a:off x="1835696" y="1844824"/>
            <a:ext cx="1440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5400000">
            <a:off x="755576" y="1988840"/>
            <a:ext cx="1440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2" name="Straight Connector 271"/>
          <p:cNvCxnSpPr/>
          <p:nvPr/>
        </p:nvCxnSpPr>
        <p:spPr>
          <a:xfrm>
            <a:off x="1835696" y="1196752"/>
            <a:ext cx="1440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1" name="Straight Arrow Connector 280"/>
          <p:cNvCxnSpPr/>
          <p:nvPr/>
        </p:nvCxnSpPr>
        <p:spPr>
          <a:xfrm rot="5400000" flipH="1" flipV="1">
            <a:off x="1584462" y="1519994"/>
            <a:ext cx="648072" cy="1588"/>
          </a:xfrm>
          <a:prstGeom prst="straightConnector1">
            <a:avLst/>
          </a:prstGeom>
          <a:ln w="2222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5400000">
            <a:off x="4355976" y="3068960"/>
            <a:ext cx="144016" cy="0"/>
          </a:xfrm>
          <a:prstGeom prst="line">
            <a:avLst/>
          </a:prstGeom>
          <a:ln w="476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0" name="Straight Connector 289"/>
          <p:cNvCxnSpPr/>
          <p:nvPr/>
        </p:nvCxnSpPr>
        <p:spPr>
          <a:xfrm rot="5400000">
            <a:off x="5148064" y="3068960"/>
            <a:ext cx="144016" cy="0"/>
          </a:xfrm>
          <a:prstGeom prst="line">
            <a:avLst/>
          </a:prstGeom>
          <a:ln w="47625">
            <a:solidFill>
              <a:schemeClr val="tx1"/>
            </a:solidFill>
          </a:ln>
        </p:spPr>
        <p:style>
          <a:lnRef idx="1">
            <a:schemeClr val="accent1"/>
          </a:lnRef>
          <a:fillRef idx="0">
            <a:schemeClr val="accent1"/>
          </a:fillRef>
          <a:effectRef idx="0">
            <a:schemeClr val="accent1"/>
          </a:effectRef>
          <a:fontRef idx="minor">
            <a:schemeClr val="tx1"/>
          </a:fontRef>
        </p:style>
      </p:cxnSp>
      <p:sp>
        <p:nvSpPr>
          <p:cNvPr id="295" name="Rounded Rectangle 294"/>
          <p:cNvSpPr/>
          <p:nvPr/>
        </p:nvSpPr>
        <p:spPr>
          <a:xfrm rot="16200000">
            <a:off x="827584" y="908720"/>
            <a:ext cx="936104" cy="792088"/>
          </a:xfrm>
          <a:prstGeom prst="roundRect">
            <a:avLst/>
          </a:prstGeom>
          <a:noFill/>
          <a:ln w="1270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6" name="Rectangle 295"/>
          <p:cNvSpPr/>
          <p:nvPr/>
        </p:nvSpPr>
        <p:spPr>
          <a:xfrm>
            <a:off x="611560" y="620688"/>
            <a:ext cx="1368152" cy="5760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 name="Rounded Rectangle 235"/>
          <p:cNvSpPr/>
          <p:nvPr/>
        </p:nvSpPr>
        <p:spPr>
          <a:xfrm>
            <a:off x="2051720" y="2996952"/>
            <a:ext cx="5400600" cy="1080120"/>
          </a:xfrm>
          <a:prstGeom prst="roundRect">
            <a:avLst/>
          </a:prstGeom>
          <a:noFill/>
          <a:ln w="1270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6200000">
            <a:off x="-576571" y="3212976"/>
            <a:ext cx="2448272" cy="504056"/>
          </a:xfrm>
        </p:spPr>
        <p:txBody>
          <a:bodyPr>
            <a:normAutofit/>
          </a:bodyPr>
          <a:lstStyle/>
          <a:p>
            <a:r>
              <a:rPr lang="en-US" sz="2400" dirty="0" smtClean="0"/>
              <a:t>Pan Plan View</a:t>
            </a:r>
            <a:endParaRPr lang="en-US" sz="2400" dirty="0"/>
          </a:p>
        </p:txBody>
      </p:sp>
      <p:cxnSp>
        <p:nvCxnSpPr>
          <p:cNvPr id="20" name="Straight Connector 19"/>
          <p:cNvCxnSpPr/>
          <p:nvPr/>
        </p:nvCxnSpPr>
        <p:spPr>
          <a:xfrm rot="5400000">
            <a:off x="6948264" y="6453336"/>
            <a:ext cx="28803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2267744" y="6379740"/>
            <a:ext cx="4824536" cy="1588"/>
          </a:xfrm>
          <a:prstGeom prst="straightConnector1">
            <a:avLst/>
          </a:prstGeom>
          <a:ln w="317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2123728" y="6453336"/>
            <a:ext cx="28803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rot="5400000" flipH="1" flipV="1">
            <a:off x="-792597" y="3537012"/>
            <a:ext cx="5399806" cy="794"/>
          </a:xfrm>
          <a:prstGeom prst="straightConnector1">
            <a:avLst/>
          </a:prstGeom>
          <a:ln w="317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1835696" y="836712"/>
            <a:ext cx="43204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rot="5400000">
            <a:off x="886672" y="3154469"/>
            <a:ext cx="1727611" cy="261610"/>
          </a:xfrm>
          <a:prstGeom prst="rect">
            <a:avLst/>
          </a:prstGeom>
          <a:noFill/>
        </p:spPr>
        <p:txBody>
          <a:bodyPr wrap="square" rtlCol="0">
            <a:spAutoFit/>
          </a:bodyPr>
          <a:lstStyle/>
          <a:p>
            <a:pPr algn="ctr"/>
            <a:r>
              <a:rPr lang="en-US" sz="1100" dirty="0" smtClean="0"/>
              <a:t>457.2 mm (18 inches) </a:t>
            </a:r>
            <a:endParaRPr lang="en-US" sz="1100" dirty="0"/>
          </a:p>
        </p:txBody>
      </p:sp>
      <p:sp>
        <p:nvSpPr>
          <p:cNvPr id="68" name="TextBox 67"/>
          <p:cNvSpPr txBox="1"/>
          <p:nvPr/>
        </p:nvSpPr>
        <p:spPr>
          <a:xfrm>
            <a:off x="7524328" y="908720"/>
            <a:ext cx="1152128" cy="938719"/>
          </a:xfrm>
          <a:prstGeom prst="rect">
            <a:avLst/>
          </a:prstGeom>
          <a:noFill/>
        </p:spPr>
        <p:txBody>
          <a:bodyPr wrap="square" rtlCol="0">
            <a:spAutoFit/>
          </a:bodyPr>
          <a:lstStyle/>
          <a:p>
            <a:pPr algn="ctr"/>
            <a:r>
              <a:rPr lang="en-US" sz="1100" dirty="0" smtClean="0"/>
              <a:t>Provide Handle Each Side</a:t>
            </a:r>
          </a:p>
          <a:p>
            <a:pPr algn="ctr"/>
            <a:r>
              <a:rPr lang="en-US" sz="1100" dirty="0" smtClean="0"/>
              <a:t>(see next page for handle details) </a:t>
            </a:r>
            <a:endParaRPr lang="en-US" sz="1100" dirty="0"/>
          </a:p>
        </p:txBody>
      </p:sp>
      <p:cxnSp>
        <p:nvCxnSpPr>
          <p:cNvPr id="72" name="Straight Arrow Connector 71"/>
          <p:cNvCxnSpPr>
            <a:stCxn id="68" idx="2"/>
          </p:cNvCxnSpPr>
          <p:nvPr/>
        </p:nvCxnSpPr>
        <p:spPr>
          <a:xfrm rot="5400000">
            <a:off x="7237603" y="2062158"/>
            <a:ext cx="1077508" cy="64807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2267744" y="836712"/>
            <a:ext cx="4824536" cy="5400600"/>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0" name="TextBox 229"/>
          <p:cNvSpPr txBox="1"/>
          <p:nvPr/>
        </p:nvSpPr>
        <p:spPr>
          <a:xfrm>
            <a:off x="3923928" y="6407750"/>
            <a:ext cx="1691680" cy="261610"/>
          </a:xfrm>
          <a:prstGeom prst="rect">
            <a:avLst/>
          </a:prstGeom>
          <a:noFill/>
        </p:spPr>
        <p:txBody>
          <a:bodyPr wrap="square" rtlCol="0">
            <a:spAutoFit/>
          </a:bodyPr>
          <a:lstStyle/>
          <a:p>
            <a:pPr algn="ctr"/>
            <a:r>
              <a:rPr lang="en-US" sz="1100" dirty="0" smtClean="0"/>
              <a:t>457.2 mm (18 inches) </a:t>
            </a:r>
            <a:endParaRPr lang="en-US" sz="1100" dirty="0"/>
          </a:p>
        </p:txBody>
      </p:sp>
      <p:cxnSp>
        <p:nvCxnSpPr>
          <p:cNvPr id="233" name="Straight Connector 232"/>
          <p:cNvCxnSpPr/>
          <p:nvPr/>
        </p:nvCxnSpPr>
        <p:spPr>
          <a:xfrm>
            <a:off x="1835696" y="6237312"/>
            <a:ext cx="43204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1" name="Subtitle 2"/>
          <p:cNvSpPr txBox="1">
            <a:spLocks/>
          </p:cNvSpPr>
          <p:nvPr/>
        </p:nvSpPr>
        <p:spPr>
          <a:xfrm>
            <a:off x="6228184" y="260648"/>
            <a:ext cx="2340768" cy="456456"/>
          </a:xfrm>
          <a:prstGeom prst="rect">
            <a:avLst/>
          </a:prstGeom>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lang="en-US" sz="1100" cap="all" dirty="0" smtClean="0">
                <a:solidFill>
                  <a:schemeClr val="tx1">
                    <a:tint val="75000"/>
                  </a:schemeClr>
                </a:solidFill>
              </a:rPr>
              <a:t>This Drawing is Not to Scale</a:t>
            </a:r>
            <a:endParaRPr kumimoji="0" lang="en-US" sz="1100" b="0" i="0" u="none" strike="noStrike" kern="1200" cap="all" spc="0" normalizeH="0" noProof="0" dirty="0" smtClean="0">
              <a:ln>
                <a:noFill/>
              </a:ln>
              <a:solidFill>
                <a:schemeClr val="tx1">
                  <a:tint val="75000"/>
                </a:schemeClr>
              </a:solidFill>
              <a:effectLst/>
              <a:uLnTx/>
              <a:uFillTx/>
              <a:latin typeface="+mn-lt"/>
              <a:ea typeface="+mn-ea"/>
              <a:cs typeface="+mn-cs"/>
            </a:endParaRPr>
          </a:p>
        </p:txBody>
      </p:sp>
      <p:sp>
        <p:nvSpPr>
          <p:cNvPr id="202" name="Rectangle 201"/>
          <p:cNvSpPr/>
          <p:nvPr/>
        </p:nvSpPr>
        <p:spPr>
          <a:xfrm>
            <a:off x="6876256" y="836712"/>
            <a:ext cx="216024" cy="288032"/>
          </a:xfrm>
          <a:prstGeom prst="rect">
            <a:avLst/>
          </a:prstGeom>
          <a:blipFill>
            <a:blip r:embed="rId2" cstate="print"/>
            <a:tile tx="0" ty="0" sx="100000" sy="100000" flip="none" algn="tl"/>
          </a:bli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6" name="Rectangle 215"/>
          <p:cNvSpPr/>
          <p:nvPr/>
        </p:nvSpPr>
        <p:spPr>
          <a:xfrm>
            <a:off x="2267744" y="5949280"/>
            <a:ext cx="216024" cy="288032"/>
          </a:xfrm>
          <a:prstGeom prst="rect">
            <a:avLst/>
          </a:prstGeom>
          <a:blipFill>
            <a:blip r:embed="rId2" cstate="print"/>
            <a:tile tx="0" ty="0" sx="100000" sy="100000" flip="none" algn="tl"/>
          </a:bli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1" name="Rectangle 230"/>
          <p:cNvSpPr/>
          <p:nvPr/>
        </p:nvSpPr>
        <p:spPr>
          <a:xfrm>
            <a:off x="2267744" y="836712"/>
            <a:ext cx="216024" cy="288032"/>
          </a:xfrm>
          <a:prstGeom prst="rect">
            <a:avLst/>
          </a:prstGeom>
          <a:blipFill>
            <a:blip r:embed="rId2" cstate="print"/>
            <a:tile tx="0" ty="0" sx="100000" sy="100000" flip="none" algn="tl"/>
          </a:bli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2" name="Rectangle 231"/>
          <p:cNvSpPr/>
          <p:nvPr/>
        </p:nvSpPr>
        <p:spPr>
          <a:xfrm>
            <a:off x="6876256" y="5949280"/>
            <a:ext cx="216024" cy="288032"/>
          </a:xfrm>
          <a:prstGeom prst="rect">
            <a:avLst/>
          </a:prstGeom>
          <a:blipFill>
            <a:blip r:embed="rId2" cstate="print"/>
            <a:tile tx="0" ty="0" sx="100000" sy="100000" flip="none" algn="tl"/>
          </a:bli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44" name="Straight Arrow Connector 243"/>
          <p:cNvCxnSpPr/>
          <p:nvPr/>
        </p:nvCxnSpPr>
        <p:spPr>
          <a:xfrm rot="16200000" flipH="1">
            <a:off x="6012160" y="5157192"/>
            <a:ext cx="864096" cy="72008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7" name="Straight Arrow Connector 246"/>
          <p:cNvCxnSpPr/>
          <p:nvPr/>
        </p:nvCxnSpPr>
        <p:spPr>
          <a:xfrm rot="10800000" flipV="1">
            <a:off x="2555776" y="5085184"/>
            <a:ext cx="1008112" cy="86148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0" name="TextBox 249"/>
          <p:cNvSpPr txBox="1"/>
          <p:nvPr/>
        </p:nvSpPr>
        <p:spPr>
          <a:xfrm>
            <a:off x="3923928" y="1700808"/>
            <a:ext cx="1584176" cy="276999"/>
          </a:xfrm>
          <a:prstGeom prst="rect">
            <a:avLst/>
          </a:prstGeom>
          <a:solidFill>
            <a:schemeClr val="bg1"/>
          </a:solidFill>
        </p:spPr>
        <p:txBody>
          <a:bodyPr wrap="square" rtlCol="0">
            <a:spAutoFit/>
          </a:bodyPr>
          <a:lstStyle/>
          <a:p>
            <a:pPr algn="ctr"/>
            <a:r>
              <a:rPr lang="en-US" sz="1200" dirty="0" smtClean="0"/>
              <a:t>Solid Bottom in Pan.</a:t>
            </a:r>
            <a:endParaRPr lang="en-US" sz="1200" dirty="0"/>
          </a:p>
        </p:txBody>
      </p:sp>
      <p:sp>
        <p:nvSpPr>
          <p:cNvPr id="254" name="TextBox 253"/>
          <p:cNvSpPr txBox="1"/>
          <p:nvPr/>
        </p:nvSpPr>
        <p:spPr>
          <a:xfrm>
            <a:off x="3563888" y="3645024"/>
            <a:ext cx="2520280" cy="1446550"/>
          </a:xfrm>
          <a:prstGeom prst="rect">
            <a:avLst/>
          </a:prstGeom>
          <a:solidFill>
            <a:schemeClr val="bg1"/>
          </a:solidFill>
        </p:spPr>
        <p:txBody>
          <a:bodyPr wrap="square" rtlCol="0">
            <a:spAutoFit/>
          </a:bodyPr>
          <a:lstStyle/>
          <a:p>
            <a:r>
              <a:rPr lang="en-US" sz="1100" dirty="0" smtClean="0"/>
              <a:t>Provide stainless steel bars in each corner of the drain pan to hold the  strainer while it drains.  Bars are attached with a continuous weld on all sides and joints. </a:t>
            </a:r>
          </a:p>
          <a:p>
            <a:endParaRPr lang="en-US" sz="1100" dirty="0" smtClean="0"/>
          </a:p>
          <a:p>
            <a:pPr algn="ctr"/>
            <a:r>
              <a:rPr lang="en-US" sz="1100" dirty="0" smtClean="0"/>
              <a:t>Each bar is 19 mm x 19 mm x 63.5 mm</a:t>
            </a:r>
            <a:endParaRPr lang="en-US" sz="1100" dirty="0"/>
          </a:p>
          <a:p>
            <a:pPr algn="ctr"/>
            <a:r>
              <a:rPr lang="en-US" sz="1100" dirty="0" smtClean="0"/>
              <a:t>(¾ inch x ¾ inch x 2½ inches)</a:t>
            </a:r>
            <a:endParaRPr lang="en-US" sz="1100" dirty="0"/>
          </a:p>
        </p:txBody>
      </p:sp>
      <p:cxnSp>
        <p:nvCxnSpPr>
          <p:cNvPr id="263" name="Straight Arrow Connector 262"/>
          <p:cNvCxnSpPr/>
          <p:nvPr/>
        </p:nvCxnSpPr>
        <p:spPr>
          <a:xfrm rot="5400000" flipH="1" flipV="1">
            <a:off x="5220072" y="2060848"/>
            <a:ext cx="2448272" cy="72008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5" name="Straight Arrow Connector 264"/>
          <p:cNvCxnSpPr/>
          <p:nvPr/>
        </p:nvCxnSpPr>
        <p:spPr>
          <a:xfrm rot="16200000" flipV="1">
            <a:off x="1817694" y="1862826"/>
            <a:ext cx="2448272" cy="11161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42"/>
          <p:cNvSpPr/>
          <p:nvPr/>
        </p:nvSpPr>
        <p:spPr>
          <a:xfrm>
            <a:off x="2339752" y="2348880"/>
            <a:ext cx="4824536" cy="1080120"/>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3419872" y="5445224"/>
            <a:ext cx="3168352" cy="504056"/>
          </a:xfrm>
        </p:spPr>
        <p:txBody>
          <a:bodyPr>
            <a:normAutofit/>
          </a:bodyPr>
          <a:lstStyle/>
          <a:p>
            <a:r>
              <a:rPr lang="en-US" sz="1800" dirty="0" smtClean="0"/>
              <a:t>Bottom Drain Pan End View</a:t>
            </a:r>
            <a:endParaRPr lang="en-US" sz="1800" dirty="0"/>
          </a:p>
        </p:txBody>
      </p:sp>
      <p:cxnSp>
        <p:nvCxnSpPr>
          <p:cNvPr id="20" name="Straight Connector 19"/>
          <p:cNvCxnSpPr/>
          <p:nvPr/>
        </p:nvCxnSpPr>
        <p:spPr>
          <a:xfrm rot="5400000">
            <a:off x="7020272" y="5157192"/>
            <a:ext cx="28803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2339752" y="5085184"/>
            <a:ext cx="4824536" cy="1588"/>
          </a:xfrm>
          <a:prstGeom prst="straightConnector1">
            <a:avLst/>
          </a:prstGeom>
          <a:ln w="317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2195736" y="5157192"/>
            <a:ext cx="28803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p:nvPr/>
        </p:nvCxnSpPr>
        <p:spPr>
          <a:xfrm rot="5400000" flipH="1" flipV="1">
            <a:off x="1654882" y="4401108"/>
            <a:ext cx="1080120" cy="1588"/>
          </a:xfrm>
          <a:prstGeom prst="straightConnector1">
            <a:avLst/>
          </a:prstGeom>
          <a:ln w="2222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2123728" y="3861048"/>
            <a:ext cx="1440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67" name="TextBox 66"/>
          <p:cNvSpPr txBox="1"/>
          <p:nvPr/>
        </p:nvSpPr>
        <p:spPr>
          <a:xfrm rot="16200000">
            <a:off x="1318720" y="1426277"/>
            <a:ext cx="1727611" cy="261610"/>
          </a:xfrm>
          <a:prstGeom prst="rect">
            <a:avLst/>
          </a:prstGeom>
          <a:noFill/>
        </p:spPr>
        <p:txBody>
          <a:bodyPr wrap="square" rtlCol="0">
            <a:spAutoFit/>
          </a:bodyPr>
          <a:lstStyle/>
          <a:p>
            <a:pPr algn="ctr"/>
            <a:r>
              <a:rPr lang="en-US" sz="1100" dirty="0" smtClean="0"/>
              <a:t>50.8 mm (2 inches) </a:t>
            </a:r>
            <a:endParaRPr lang="en-US" sz="1100" dirty="0"/>
          </a:p>
        </p:txBody>
      </p:sp>
      <p:sp>
        <p:nvSpPr>
          <p:cNvPr id="68" name="TextBox 67"/>
          <p:cNvSpPr txBox="1"/>
          <p:nvPr/>
        </p:nvSpPr>
        <p:spPr>
          <a:xfrm>
            <a:off x="395536" y="3573016"/>
            <a:ext cx="1296144" cy="1446550"/>
          </a:xfrm>
          <a:prstGeom prst="rect">
            <a:avLst/>
          </a:prstGeom>
          <a:noFill/>
        </p:spPr>
        <p:txBody>
          <a:bodyPr wrap="square" rtlCol="0">
            <a:spAutoFit/>
          </a:bodyPr>
          <a:lstStyle/>
          <a:p>
            <a:pPr algn="ctr"/>
            <a:r>
              <a:rPr lang="en-US" sz="1100" dirty="0" smtClean="0"/>
              <a:t>Provide Handle Each Side</a:t>
            </a:r>
          </a:p>
          <a:p>
            <a:pPr algn="ctr"/>
            <a:endParaRPr lang="en-US" sz="1100" dirty="0" smtClean="0"/>
          </a:p>
          <a:p>
            <a:pPr algn="ctr"/>
            <a:r>
              <a:rPr lang="en-US" sz="1100" dirty="0" smtClean="0"/>
              <a:t>Attach handle at 50.8 mm (2 inches)  from bottom of drain pan.  See above for details. </a:t>
            </a:r>
            <a:endParaRPr lang="en-US" sz="1100" dirty="0"/>
          </a:p>
        </p:txBody>
      </p:sp>
      <p:cxnSp>
        <p:nvCxnSpPr>
          <p:cNvPr id="233" name="Straight Connector 232"/>
          <p:cNvCxnSpPr/>
          <p:nvPr/>
        </p:nvCxnSpPr>
        <p:spPr>
          <a:xfrm>
            <a:off x="2123728" y="4941168"/>
            <a:ext cx="1440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1" name="Subtitle 2"/>
          <p:cNvSpPr txBox="1">
            <a:spLocks/>
          </p:cNvSpPr>
          <p:nvPr/>
        </p:nvSpPr>
        <p:spPr>
          <a:xfrm>
            <a:off x="6228184" y="260648"/>
            <a:ext cx="2340768" cy="456456"/>
          </a:xfrm>
          <a:prstGeom prst="rect">
            <a:avLst/>
          </a:prstGeom>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lang="en-US" sz="1100" cap="all" dirty="0" smtClean="0">
                <a:solidFill>
                  <a:schemeClr val="tx1">
                    <a:tint val="75000"/>
                  </a:schemeClr>
                </a:solidFill>
              </a:rPr>
              <a:t>This Drawing is Not to Scale</a:t>
            </a:r>
            <a:endParaRPr kumimoji="0" lang="en-US" sz="1100" b="0" i="0" u="none" strike="noStrike" kern="1200" cap="all" spc="0" normalizeH="0" noProof="0" dirty="0" smtClean="0">
              <a:ln>
                <a:noFill/>
              </a:ln>
              <a:solidFill>
                <a:schemeClr val="tx1">
                  <a:tint val="75000"/>
                </a:schemeClr>
              </a:solidFill>
              <a:effectLst/>
              <a:uLnTx/>
              <a:uFillTx/>
              <a:latin typeface="+mn-lt"/>
              <a:ea typeface="+mn-ea"/>
              <a:cs typeface="+mn-cs"/>
            </a:endParaRPr>
          </a:p>
        </p:txBody>
      </p:sp>
      <p:sp>
        <p:nvSpPr>
          <p:cNvPr id="244" name="Rectangle 243"/>
          <p:cNvSpPr/>
          <p:nvPr/>
        </p:nvSpPr>
        <p:spPr>
          <a:xfrm>
            <a:off x="2339752" y="3861048"/>
            <a:ext cx="4824536" cy="1080120"/>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45" name="Straight Arrow Connector 244"/>
          <p:cNvCxnSpPr/>
          <p:nvPr/>
        </p:nvCxnSpPr>
        <p:spPr>
          <a:xfrm>
            <a:off x="2339752" y="2204864"/>
            <a:ext cx="4824536" cy="1588"/>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7020272" y="2204864"/>
            <a:ext cx="28803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5400000">
            <a:off x="2195736" y="2204864"/>
            <a:ext cx="288032"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49" name="Title 1"/>
          <p:cNvSpPr txBox="1">
            <a:spLocks/>
          </p:cNvSpPr>
          <p:nvPr/>
        </p:nvSpPr>
        <p:spPr>
          <a:xfrm>
            <a:off x="3563888" y="1412776"/>
            <a:ext cx="2664296" cy="504056"/>
          </a:xfrm>
          <a:prstGeom prst="rect">
            <a:avLst/>
          </a:prstGeom>
        </p:spPr>
        <p:txBody>
          <a:bodyPr vert="horz" lIns="91440" tIns="45720" rIns="91440" bIns="45720" rtlCol="0" anchor="ctr">
            <a:normAutofit fontScale="92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800" b="0" i="0" u="none" strike="noStrike" kern="1200" cap="none" spc="0" normalizeH="0" baseline="0" noProof="0" dirty="0" smtClean="0">
                <a:ln>
                  <a:noFill/>
                </a:ln>
                <a:solidFill>
                  <a:schemeClr val="tx1"/>
                </a:solidFill>
                <a:effectLst/>
                <a:uLnTx/>
                <a:uFillTx/>
                <a:latin typeface="+mj-lt"/>
                <a:ea typeface="+mj-ea"/>
                <a:cs typeface="+mj-cs"/>
              </a:rPr>
              <a:t>Bottom</a:t>
            </a:r>
            <a:r>
              <a:rPr kumimoji="0" lang="en-US" sz="1800" b="0" i="0" u="none" strike="noStrike" kern="1200" cap="none" spc="0" normalizeH="0" noProof="0" dirty="0" smtClean="0">
                <a:ln>
                  <a:noFill/>
                </a:ln>
                <a:solidFill>
                  <a:schemeClr val="tx1"/>
                </a:solidFill>
                <a:effectLst/>
                <a:uLnTx/>
                <a:uFillTx/>
                <a:latin typeface="+mj-lt"/>
                <a:ea typeface="+mj-ea"/>
                <a:cs typeface="+mj-cs"/>
              </a:rPr>
              <a:t> Drain Pan </a:t>
            </a:r>
            <a:r>
              <a:rPr kumimoji="0" lang="en-US" sz="1800" b="0" i="0" u="none" strike="noStrike" kern="1200" cap="none" spc="0" normalizeH="0" baseline="0" noProof="0" dirty="0" smtClean="0">
                <a:ln>
                  <a:noFill/>
                </a:ln>
                <a:solidFill>
                  <a:schemeClr val="tx1"/>
                </a:solidFill>
                <a:effectLst/>
                <a:uLnTx/>
                <a:uFillTx/>
                <a:latin typeface="+mj-lt"/>
                <a:ea typeface="+mj-ea"/>
                <a:cs typeface="+mj-cs"/>
              </a:rPr>
              <a:t>Side View</a:t>
            </a:r>
          </a:p>
        </p:txBody>
      </p:sp>
      <p:cxnSp>
        <p:nvCxnSpPr>
          <p:cNvPr id="252" name="Straight Connector 251"/>
          <p:cNvCxnSpPr/>
          <p:nvPr/>
        </p:nvCxnSpPr>
        <p:spPr>
          <a:xfrm>
            <a:off x="4427984" y="2708920"/>
            <a:ext cx="792088" cy="0"/>
          </a:xfrm>
          <a:prstGeom prst="line">
            <a:avLst/>
          </a:prstGeom>
          <a:ln w="15240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p:nvPr/>
        </p:nvCxnSpPr>
        <p:spPr>
          <a:xfrm flipV="1">
            <a:off x="1547664" y="2780928"/>
            <a:ext cx="2808312" cy="93610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9" name="TextBox 258"/>
          <p:cNvSpPr txBox="1"/>
          <p:nvPr/>
        </p:nvSpPr>
        <p:spPr>
          <a:xfrm>
            <a:off x="539552" y="2348880"/>
            <a:ext cx="1584176" cy="430887"/>
          </a:xfrm>
          <a:prstGeom prst="rect">
            <a:avLst/>
          </a:prstGeom>
          <a:noFill/>
        </p:spPr>
        <p:txBody>
          <a:bodyPr wrap="square" rtlCol="0">
            <a:spAutoFit/>
          </a:bodyPr>
          <a:lstStyle/>
          <a:p>
            <a:pPr algn="ctr"/>
            <a:r>
              <a:rPr lang="en-US" sz="1100" dirty="0" smtClean="0"/>
              <a:t>Typical Handle </a:t>
            </a:r>
          </a:p>
          <a:p>
            <a:pPr algn="ctr"/>
            <a:r>
              <a:rPr lang="en-US" sz="1100" dirty="0" smtClean="0"/>
              <a:t>12.7 mm (1/2 inch) Fillet</a:t>
            </a:r>
            <a:endParaRPr lang="en-US" sz="1100" dirty="0"/>
          </a:p>
        </p:txBody>
      </p:sp>
      <p:sp>
        <p:nvSpPr>
          <p:cNvPr id="260" name="TextBox 259"/>
          <p:cNvSpPr txBox="1"/>
          <p:nvPr/>
        </p:nvSpPr>
        <p:spPr>
          <a:xfrm>
            <a:off x="468125" y="2060848"/>
            <a:ext cx="1727611" cy="261610"/>
          </a:xfrm>
          <a:prstGeom prst="rect">
            <a:avLst/>
          </a:prstGeom>
          <a:noFill/>
        </p:spPr>
        <p:txBody>
          <a:bodyPr wrap="square" rtlCol="0">
            <a:spAutoFit/>
          </a:bodyPr>
          <a:lstStyle/>
          <a:p>
            <a:pPr algn="ctr"/>
            <a:r>
              <a:rPr lang="en-US" sz="1100" dirty="0" smtClean="0"/>
              <a:t>127 mm (5 inches) </a:t>
            </a:r>
            <a:endParaRPr lang="en-US" sz="1100" dirty="0"/>
          </a:p>
        </p:txBody>
      </p:sp>
      <p:sp>
        <p:nvSpPr>
          <p:cNvPr id="261" name="TextBox 260"/>
          <p:cNvSpPr txBox="1"/>
          <p:nvPr/>
        </p:nvSpPr>
        <p:spPr>
          <a:xfrm rot="16200000">
            <a:off x="1129117" y="4234009"/>
            <a:ext cx="1727611" cy="261610"/>
          </a:xfrm>
          <a:prstGeom prst="rect">
            <a:avLst/>
          </a:prstGeom>
          <a:noFill/>
        </p:spPr>
        <p:txBody>
          <a:bodyPr wrap="square" rtlCol="0">
            <a:spAutoFit/>
          </a:bodyPr>
          <a:lstStyle/>
          <a:p>
            <a:pPr algn="ctr"/>
            <a:r>
              <a:rPr lang="en-US" sz="1100" dirty="0" smtClean="0"/>
              <a:t>76.2 mm (3 inches) </a:t>
            </a:r>
            <a:endParaRPr lang="en-US" sz="1100" dirty="0"/>
          </a:p>
        </p:txBody>
      </p:sp>
      <p:cxnSp>
        <p:nvCxnSpPr>
          <p:cNvPr id="267" name="Straight Arrow Connector 266"/>
          <p:cNvCxnSpPr/>
          <p:nvPr/>
        </p:nvCxnSpPr>
        <p:spPr>
          <a:xfrm rot="10800000">
            <a:off x="827584" y="1988840"/>
            <a:ext cx="936104" cy="1588"/>
          </a:xfrm>
          <a:prstGeom prst="straightConnector1">
            <a:avLst/>
          </a:prstGeom>
          <a:ln w="2222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69" name="Straight Connector 268"/>
          <p:cNvCxnSpPr/>
          <p:nvPr/>
        </p:nvCxnSpPr>
        <p:spPr>
          <a:xfrm rot="5400000">
            <a:off x="1691680" y="1988840"/>
            <a:ext cx="1440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a:off x="1835696" y="1844824"/>
            <a:ext cx="1440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5400000">
            <a:off x="755576" y="1988840"/>
            <a:ext cx="1440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2" name="Straight Connector 271"/>
          <p:cNvCxnSpPr/>
          <p:nvPr/>
        </p:nvCxnSpPr>
        <p:spPr>
          <a:xfrm>
            <a:off x="1835696" y="1196752"/>
            <a:ext cx="1440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1" name="Straight Arrow Connector 280"/>
          <p:cNvCxnSpPr/>
          <p:nvPr/>
        </p:nvCxnSpPr>
        <p:spPr>
          <a:xfrm rot="5400000" flipH="1" flipV="1">
            <a:off x="1584462" y="1519994"/>
            <a:ext cx="648072" cy="1588"/>
          </a:xfrm>
          <a:prstGeom prst="straightConnector1">
            <a:avLst/>
          </a:prstGeom>
          <a:ln w="2222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5400000">
            <a:off x="4355976" y="2708920"/>
            <a:ext cx="144016" cy="0"/>
          </a:xfrm>
          <a:prstGeom prst="line">
            <a:avLst/>
          </a:prstGeom>
          <a:ln w="476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0" name="Straight Connector 289"/>
          <p:cNvCxnSpPr/>
          <p:nvPr/>
        </p:nvCxnSpPr>
        <p:spPr>
          <a:xfrm rot="5400000">
            <a:off x="5148064" y="2708920"/>
            <a:ext cx="144016" cy="0"/>
          </a:xfrm>
          <a:prstGeom prst="line">
            <a:avLst/>
          </a:prstGeom>
          <a:ln w="47625">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3923928" y="1916832"/>
            <a:ext cx="1691680" cy="261610"/>
          </a:xfrm>
          <a:prstGeom prst="rect">
            <a:avLst/>
          </a:prstGeom>
          <a:noFill/>
        </p:spPr>
        <p:txBody>
          <a:bodyPr wrap="square" rtlCol="0">
            <a:spAutoFit/>
          </a:bodyPr>
          <a:lstStyle/>
          <a:p>
            <a:pPr algn="ctr"/>
            <a:r>
              <a:rPr lang="en-US" sz="1100" dirty="0" smtClean="0"/>
              <a:t>457.2 mm (18 inches) </a:t>
            </a:r>
            <a:endParaRPr lang="en-US" sz="1100" dirty="0"/>
          </a:p>
        </p:txBody>
      </p:sp>
      <p:sp>
        <p:nvSpPr>
          <p:cNvPr id="39" name="TextBox 38"/>
          <p:cNvSpPr txBox="1"/>
          <p:nvPr/>
        </p:nvSpPr>
        <p:spPr>
          <a:xfrm>
            <a:off x="4076328" y="5085184"/>
            <a:ext cx="1691680" cy="261610"/>
          </a:xfrm>
          <a:prstGeom prst="rect">
            <a:avLst/>
          </a:prstGeom>
          <a:noFill/>
        </p:spPr>
        <p:txBody>
          <a:bodyPr wrap="square" rtlCol="0">
            <a:spAutoFit/>
          </a:bodyPr>
          <a:lstStyle/>
          <a:p>
            <a:pPr algn="ctr"/>
            <a:r>
              <a:rPr lang="en-US" sz="1100" dirty="0" smtClean="0"/>
              <a:t>457.2 mm (18 inches) </a:t>
            </a:r>
            <a:endParaRPr lang="en-US" sz="1100" dirty="0"/>
          </a:p>
        </p:txBody>
      </p:sp>
      <p:sp>
        <p:nvSpPr>
          <p:cNvPr id="45" name="TextBox 44"/>
          <p:cNvSpPr txBox="1"/>
          <p:nvPr/>
        </p:nvSpPr>
        <p:spPr>
          <a:xfrm>
            <a:off x="7308304" y="3645024"/>
            <a:ext cx="1584176" cy="1446550"/>
          </a:xfrm>
          <a:prstGeom prst="rect">
            <a:avLst/>
          </a:prstGeom>
          <a:noFill/>
        </p:spPr>
        <p:txBody>
          <a:bodyPr wrap="square" rtlCol="0">
            <a:spAutoFit/>
          </a:bodyPr>
          <a:lstStyle/>
          <a:p>
            <a:r>
              <a:rPr lang="en-US" sz="1100" dirty="0" smtClean="0"/>
              <a:t>Provide stainless steel bars in each corner of the drain pan to hold the  strainer while it drains.  Bars are attached with a continuous weld on all sides and joints.</a:t>
            </a:r>
            <a:endParaRPr lang="en-US" sz="1100" dirty="0"/>
          </a:p>
        </p:txBody>
      </p:sp>
      <p:sp>
        <p:nvSpPr>
          <p:cNvPr id="48" name="Rectangle 47"/>
          <p:cNvSpPr/>
          <p:nvPr/>
        </p:nvSpPr>
        <p:spPr>
          <a:xfrm>
            <a:off x="6948264" y="2708920"/>
            <a:ext cx="216024" cy="720080"/>
          </a:xfrm>
          <a:prstGeom prst="rect">
            <a:avLst/>
          </a:prstGeom>
          <a:blipFill>
            <a:blip r:embed="rId2" cstate="print"/>
            <a:tile tx="0" ty="0" sx="100000" sy="100000" flip="none" algn="tl"/>
          </a:blip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p:cNvSpPr/>
          <p:nvPr/>
        </p:nvSpPr>
        <p:spPr>
          <a:xfrm>
            <a:off x="6948264" y="4221088"/>
            <a:ext cx="216024" cy="720080"/>
          </a:xfrm>
          <a:prstGeom prst="rect">
            <a:avLst/>
          </a:prstGeom>
          <a:blipFill>
            <a:blip r:embed="rId2" cstate="print"/>
            <a:tile tx="0" ty="0" sx="100000" sy="100000" flip="none" algn="tl"/>
          </a:blip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p:cNvSpPr/>
          <p:nvPr/>
        </p:nvSpPr>
        <p:spPr>
          <a:xfrm>
            <a:off x="2339752" y="4221088"/>
            <a:ext cx="216024" cy="720080"/>
          </a:xfrm>
          <a:prstGeom prst="rect">
            <a:avLst/>
          </a:prstGeom>
          <a:blipFill>
            <a:blip r:embed="rId2" cstate="print"/>
            <a:tile tx="0" ty="0" sx="100000" sy="100000" flip="none" algn="tl"/>
          </a:blip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p:cNvSpPr/>
          <p:nvPr/>
        </p:nvSpPr>
        <p:spPr>
          <a:xfrm>
            <a:off x="2339752" y="2708920"/>
            <a:ext cx="216024" cy="720080"/>
          </a:xfrm>
          <a:prstGeom prst="rect">
            <a:avLst/>
          </a:prstGeom>
          <a:blipFill>
            <a:blip r:embed="rId2" cstate="print"/>
            <a:tile tx="0" ty="0" sx="100000" sy="100000" flip="none" algn="tl"/>
          </a:blip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6" name="Straight Arrow Connector 55"/>
          <p:cNvCxnSpPr/>
          <p:nvPr/>
        </p:nvCxnSpPr>
        <p:spPr>
          <a:xfrm rot="16200000" flipV="1">
            <a:off x="7128284" y="3248980"/>
            <a:ext cx="576064" cy="36004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a:endCxn id="49" idx="3"/>
          </p:cNvCxnSpPr>
          <p:nvPr/>
        </p:nvCxnSpPr>
        <p:spPr>
          <a:xfrm rot="10800000" flipV="1">
            <a:off x="7164288" y="4437112"/>
            <a:ext cx="216024" cy="14401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rot="16200000">
            <a:off x="6673733" y="2434389"/>
            <a:ext cx="1727611" cy="261610"/>
          </a:xfrm>
          <a:prstGeom prst="rect">
            <a:avLst/>
          </a:prstGeom>
          <a:noFill/>
        </p:spPr>
        <p:txBody>
          <a:bodyPr wrap="square" rtlCol="0">
            <a:spAutoFit/>
          </a:bodyPr>
          <a:lstStyle/>
          <a:p>
            <a:pPr algn="ctr"/>
            <a:r>
              <a:rPr lang="en-US" sz="1100" dirty="0" smtClean="0"/>
              <a:t>12.7 mm (1/2 inch) Typical </a:t>
            </a:r>
            <a:endParaRPr lang="en-US" sz="1100" dirty="0"/>
          </a:p>
        </p:txBody>
      </p:sp>
      <p:cxnSp>
        <p:nvCxnSpPr>
          <p:cNvPr id="92" name="Straight Connector 91"/>
          <p:cNvCxnSpPr/>
          <p:nvPr/>
        </p:nvCxnSpPr>
        <p:spPr>
          <a:xfrm>
            <a:off x="7236296" y="2708920"/>
            <a:ext cx="1440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a:xfrm>
            <a:off x="7236296" y="2348880"/>
            <a:ext cx="14401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rot="5400000" flipH="1" flipV="1">
            <a:off x="7129078" y="2528106"/>
            <a:ext cx="360040" cy="1588"/>
          </a:xfrm>
          <a:prstGeom prst="straightConnector1">
            <a:avLst/>
          </a:prstGeom>
          <a:ln w="2222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97" name="TextBox 96"/>
          <p:cNvSpPr txBox="1"/>
          <p:nvPr/>
        </p:nvSpPr>
        <p:spPr>
          <a:xfrm>
            <a:off x="2699792" y="5949280"/>
            <a:ext cx="4248472" cy="261610"/>
          </a:xfrm>
          <a:prstGeom prst="rect">
            <a:avLst/>
          </a:prstGeom>
          <a:noFill/>
        </p:spPr>
        <p:txBody>
          <a:bodyPr wrap="square" rtlCol="0">
            <a:spAutoFit/>
          </a:bodyPr>
          <a:lstStyle/>
          <a:p>
            <a:pPr algn="ctr"/>
            <a:r>
              <a:rPr lang="en-US" sz="1100" dirty="0" smtClean="0"/>
              <a:t>Grind smooth and polish all joints and exposed edges.</a:t>
            </a:r>
            <a:endParaRPr lang="en-US" sz="1100" dirty="0"/>
          </a:p>
        </p:txBody>
      </p:sp>
      <p:sp>
        <p:nvSpPr>
          <p:cNvPr id="103" name="Rounded Rectangle 102"/>
          <p:cNvSpPr/>
          <p:nvPr/>
        </p:nvSpPr>
        <p:spPr>
          <a:xfrm rot="16200000">
            <a:off x="827584" y="908721"/>
            <a:ext cx="936104" cy="792088"/>
          </a:xfrm>
          <a:prstGeom prst="roundRect">
            <a:avLst/>
          </a:prstGeom>
          <a:noFill/>
          <a:ln w="1270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Rectangle 103"/>
          <p:cNvSpPr/>
          <p:nvPr/>
        </p:nvSpPr>
        <p:spPr>
          <a:xfrm>
            <a:off x="611560" y="620688"/>
            <a:ext cx="1368152" cy="57606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7" name="TextBox 106"/>
          <p:cNvSpPr txBox="1"/>
          <p:nvPr/>
        </p:nvSpPr>
        <p:spPr>
          <a:xfrm>
            <a:off x="3563888" y="4293096"/>
            <a:ext cx="2520280" cy="430887"/>
          </a:xfrm>
          <a:prstGeom prst="rect">
            <a:avLst/>
          </a:prstGeom>
          <a:solidFill>
            <a:schemeClr val="bg1"/>
          </a:solidFill>
        </p:spPr>
        <p:txBody>
          <a:bodyPr wrap="square" rtlCol="0">
            <a:spAutoFit/>
          </a:bodyPr>
          <a:lstStyle/>
          <a:p>
            <a:r>
              <a:rPr lang="en-US" sz="1100" dirty="0" smtClean="0"/>
              <a:t>The bars are 19 mm x 19 mm x 63.5 mm</a:t>
            </a:r>
          </a:p>
          <a:p>
            <a:r>
              <a:rPr lang="en-US" sz="1100" dirty="0" smtClean="0"/>
              <a:t>(¾ inch x ¾ inch x 2½ inches)</a:t>
            </a:r>
            <a:endParaRPr lang="en-US" sz="1100" dirty="0"/>
          </a:p>
        </p:txBody>
      </p:sp>
      <p:cxnSp>
        <p:nvCxnSpPr>
          <p:cNvPr id="108" name="Straight Arrow Connector 107"/>
          <p:cNvCxnSpPr>
            <a:stCxn id="107" idx="3"/>
          </p:cNvCxnSpPr>
          <p:nvPr/>
        </p:nvCxnSpPr>
        <p:spPr>
          <a:xfrm>
            <a:off x="6084168" y="4508540"/>
            <a:ext cx="792088" cy="14459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8" name="Straight Arrow Connector 117"/>
          <p:cNvCxnSpPr>
            <a:stCxn id="107" idx="1"/>
          </p:cNvCxnSpPr>
          <p:nvPr/>
        </p:nvCxnSpPr>
        <p:spPr>
          <a:xfrm rot="10800000" flipV="1">
            <a:off x="2627784" y="4508540"/>
            <a:ext cx="936104" cy="21660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1736</TotalTime>
  <Words>701</Words>
  <Application>Microsoft Office PowerPoint</Application>
  <PresentationFormat>On-screen Show (4:3)</PresentationFormat>
  <Paragraphs>99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Drawings for an  Oyster Strainer and Drain Pan </vt:lpstr>
      <vt:lpstr>AOAC Description</vt:lpstr>
      <vt:lpstr>General Notes</vt:lpstr>
      <vt:lpstr>Typical Layout of Perforations</vt:lpstr>
      <vt:lpstr>Strainer Plan View</vt:lpstr>
      <vt:lpstr>Strainer End View</vt:lpstr>
      <vt:lpstr>Pan Plan View</vt:lpstr>
      <vt:lpstr>Bottom Drain Pan End View</vt:lpstr>
    </vt:vector>
  </TitlesOfParts>
  <Company>NIST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kbutcher 2010</dc:creator>
  <cp:lastModifiedBy>Butcher, Kenneth S.</cp:lastModifiedBy>
  <cp:revision>67</cp:revision>
  <dcterms:created xsi:type="dcterms:W3CDTF">2011-06-06T14:15:58Z</dcterms:created>
  <dcterms:modified xsi:type="dcterms:W3CDTF">2013-05-17T15:35:08Z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1236263145</vt:i4>
  </property>
  <property fmtid="{D5CDD505-2E9C-101B-9397-08002B2CF9AE}" pid="3" name="_NewReviewCycle">
    <vt:lpwstr/>
  </property>
  <property fmtid="{D5CDD505-2E9C-101B-9397-08002B2CF9AE}" pid="4" name="_EmailSubject">
    <vt:lpwstr>Section 3.12 Fresh Oysters Labeled by Volume - Technical Omission &amp; Drawings of Strainer</vt:lpwstr>
  </property>
  <property fmtid="{D5CDD505-2E9C-101B-9397-08002B2CF9AE}" pid="5" name="_AuthorEmail">
    <vt:lpwstr>kenneth.butcher@nist.gov</vt:lpwstr>
  </property>
  <property fmtid="{D5CDD505-2E9C-101B-9397-08002B2CF9AE}" pid="6" name="_AuthorEmailDisplayName">
    <vt:lpwstr>Butcher, Kenneth S.</vt:lpwstr>
  </property>
</Properties>
</file>