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15" r:id="rId2"/>
    <p:sldId id="284" r:id="rId3"/>
    <p:sldId id="277" r:id="rId4"/>
    <p:sldId id="300" r:id="rId5"/>
    <p:sldId id="290" r:id="rId6"/>
    <p:sldId id="293" r:id="rId7"/>
    <p:sldId id="294" r:id="rId8"/>
    <p:sldId id="301" r:id="rId9"/>
    <p:sldId id="302" r:id="rId10"/>
    <p:sldId id="303" r:id="rId11"/>
    <p:sldId id="307" r:id="rId12"/>
    <p:sldId id="257" r:id="rId13"/>
    <p:sldId id="310" r:id="rId14"/>
    <p:sldId id="311" r:id="rId15"/>
    <p:sldId id="312" r:id="rId16"/>
    <p:sldId id="313" r:id="rId17"/>
    <p:sldId id="304" r:id="rId18"/>
    <p:sldId id="305" r:id="rId19"/>
    <p:sldId id="306" r:id="rId20"/>
    <p:sldId id="299" r:id="rId21"/>
    <p:sldId id="31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09" autoAdjust="0"/>
  </p:normalViewPr>
  <p:slideViewPr>
    <p:cSldViewPr>
      <p:cViewPr>
        <p:scale>
          <a:sx n="75" d="100"/>
          <a:sy n="75" d="100"/>
        </p:scale>
        <p:origin x="-1589" y="-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786C0-0B9C-440A-8CB8-EAC1A308A86F}" type="datetimeFigureOut">
              <a:rPr lang="en-US" smtClean="0"/>
              <a:t>8/5/2013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1514E-C751-4817-9D7D-DEAB25A5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94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31A0F-ABE4-4825-B183-CD1E1626A9A4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36456-717C-4F9C-BE9D-5AED2F3A4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95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 hierarchy of models and experimental input used to define structure/property and processing/structure relationships.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365AC-9DC9-4F48-9236-355650B1D59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6B6C-905C-4A2C-9B12-A754D3633B44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7132-0D75-4321-B67B-BFE45C7AA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8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6B6C-905C-4A2C-9B12-A754D3633B44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7132-0D75-4321-B67B-BFE45C7AA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0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6B6C-905C-4A2C-9B12-A754D3633B44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7132-0D75-4321-B67B-BFE45C7AA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6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6B6C-905C-4A2C-9B12-A754D3633B44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7132-0D75-4321-B67B-BFE45C7AA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60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6B6C-905C-4A2C-9B12-A754D3633B44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7132-0D75-4321-B67B-BFE45C7AA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03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6B6C-905C-4A2C-9B12-A754D3633B44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7132-0D75-4321-B67B-BFE45C7AA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4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6B6C-905C-4A2C-9B12-A754D3633B44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7132-0D75-4321-B67B-BFE45C7AA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6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6B6C-905C-4A2C-9B12-A754D3633B44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7132-0D75-4321-B67B-BFE45C7AA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69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6B6C-905C-4A2C-9B12-A754D3633B44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7132-0D75-4321-B67B-BFE45C7AA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8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6B6C-905C-4A2C-9B12-A754D3633B44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7132-0D75-4321-B67B-BFE45C7AA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2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6B6C-905C-4A2C-9B12-A754D3633B44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7132-0D75-4321-B67B-BFE45C7AA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3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A6B6C-905C-4A2C-9B12-A754D3633B44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17132-0D75-4321-B67B-BFE45C7AA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6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://www.innocentive.com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Lightweight and Structural Materials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17463" y="6075363"/>
            <a:ext cx="9126537" cy="804862"/>
            <a:chOff x="17763" y="6075680"/>
            <a:chExt cx="9126237" cy="80504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99145" y="6078637"/>
              <a:ext cx="1244855" cy="77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41646" y="6077943"/>
              <a:ext cx="867824" cy="791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59240" y="6097824"/>
              <a:ext cx="768096" cy="768096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</p:pic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6831089" y="6078856"/>
              <a:ext cx="882621" cy="801867"/>
              <a:chOff x="7016112" y="4476013"/>
              <a:chExt cx="882621" cy="80186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7016112" y="4476013"/>
                <a:ext cx="882621" cy="80186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142887" y="4537201"/>
                <a:ext cx="638394" cy="678512"/>
              </a:xfrm>
              <a:prstGeom prst="rect">
                <a:avLst/>
              </a:prstGeom>
              <a:noFill/>
              <a:ln w="136525">
                <a:noFill/>
                <a:miter lim="800000"/>
                <a:headEnd/>
                <a:tailEnd/>
              </a:ln>
            </p:spPr>
          </p:pic>
        </p:grpSp>
        <p:pic>
          <p:nvPicPr>
            <p:cNvPr id="9" name="Picture 2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7615" y="6122282"/>
              <a:ext cx="1704080" cy="740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17763" y="6075680"/>
              <a:ext cx="1427115" cy="771699"/>
              <a:chOff x="1885559" y="2617151"/>
              <a:chExt cx="3518826" cy="1920023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885559" y="2617151"/>
                <a:ext cx="3518826" cy="1920023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1" name="Group 41"/>
              <p:cNvGrpSpPr>
                <a:grpSpLocks/>
              </p:cNvGrpSpPr>
              <p:nvPr/>
            </p:nvGrpSpPr>
            <p:grpSpPr bwMode="auto">
              <a:xfrm>
                <a:off x="2131510" y="2672443"/>
                <a:ext cx="3024369" cy="1789250"/>
                <a:chOff x="736515" y="4408337"/>
                <a:chExt cx="3024369" cy="1789250"/>
              </a:xfrm>
            </p:grpSpPr>
            <p:pic>
              <p:nvPicPr>
                <p:cNvPr id="16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736515" y="475758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041315" y="458613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346115" y="440833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5" name="Group 51"/>
            <p:cNvGrpSpPr>
              <a:grpSpLocks/>
            </p:cNvGrpSpPr>
            <p:nvPr/>
          </p:nvGrpSpPr>
          <p:grpSpPr bwMode="auto">
            <a:xfrm>
              <a:off x="2619589" y="6075680"/>
              <a:ext cx="1028666" cy="793928"/>
              <a:chOff x="364491" y="4137411"/>
              <a:chExt cx="1767782" cy="150155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64491" y="4137411"/>
                <a:ext cx="1767782" cy="15015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13" name="Picture 49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67128" y="4278736"/>
                <a:ext cx="1371600" cy="1244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Co-Chairs </a:t>
            </a:r>
          </a:p>
          <a:p>
            <a:pPr lvl="1"/>
            <a:r>
              <a:rPr lang="en-US" dirty="0" smtClean="0"/>
              <a:t>Brad Cowles (P&amp;W, retired)</a:t>
            </a:r>
          </a:p>
          <a:p>
            <a:pPr lvl="1"/>
            <a:r>
              <a:rPr lang="en-US" dirty="0" err="1" smtClean="0"/>
              <a:t>Tresa</a:t>
            </a:r>
            <a:r>
              <a:rPr lang="en-US" dirty="0" smtClean="0"/>
              <a:t> Pollock (UCSB)</a:t>
            </a:r>
          </a:p>
          <a:p>
            <a:pPr lvl="1"/>
            <a:r>
              <a:rPr lang="en-US" dirty="0" smtClean="0"/>
              <a:t>Chuck Ward (AFRL)</a:t>
            </a:r>
          </a:p>
          <a:p>
            <a:r>
              <a:rPr lang="en-US" dirty="0" smtClean="0"/>
              <a:t>Our Process</a:t>
            </a:r>
          </a:p>
          <a:p>
            <a:r>
              <a:rPr lang="en-US" dirty="0" smtClean="0"/>
              <a:t>Vision</a:t>
            </a:r>
          </a:p>
          <a:p>
            <a:r>
              <a:rPr lang="en-US" dirty="0" smtClean="0"/>
              <a:t>Grand Challenges</a:t>
            </a:r>
          </a:p>
          <a:p>
            <a:r>
              <a:rPr lang="en-US" dirty="0" smtClean="0"/>
              <a:t>Metrics: What does Success Look Like?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17463" y="6075363"/>
            <a:ext cx="9126537" cy="804862"/>
            <a:chOff x="17763" y="6075680"/>
            <a:chExt cx="9126237" cy="80504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99145" y="6078637"/>
              <a:ext cx="1244855" cy="77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41646" y="6077943"/>
              <a:ext cx="867824" cy="791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59240" y="6097824"/>
              <a:ext cx="768096" cy="768096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</p:pic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6831089" y="6078856"/>
              <a:ext cx="882621" cy="801867"/>
              <a:chOff x="7016112" y="4476013"/>
              <a:chExt cx="882621" cy="80186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7016112" y="4476013"/>
                <a:ext cx="882621" cy="80186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20" name="Picture 20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142887" y="4537201"/>
                <a:ext cx="638394" cy="678512"/>
              </a:xfrm>
              <a:prstGeom prst="rect">
                <a:avLst/>
              </a:prstGeom>
              <a:noFill/>
              <a:ln w="136525">
                <a:noFill/>
                <a:miter lim="800000"/>
                <a:headEnd/>
                <a:tailEnd/>
              </a:ln>
            </p:spPr>
          </p:pic>
        </p:grpSp>
        <p:pic>
          <p:nvPicPr>
            <p:cNvPr id="9" name="Picture 2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7615" y="6122282"/>
              <a:ext cx="1704080" cy="740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46"/>
            <p:cNvGrpSpPr>
              <a:grpSpLocks/>
            </p:cNvGrpSpPr>
            <p:nvPr/>
          </p:nvGrpSpPr>
          <p:grpSpPr bwMode="auto">
            <a:xfrm>
              <a:off x="17763" y="6075680"/>
              <a:ext cx="1427115" cy="771699"/>
              <a:chOff x="1885559" y="2617151"/>
              <a:chExt cx="3518826" cy="1920023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885559" y="2617151"/>
                <a:ext cx="3518826" cy="1920023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8" name="Group 41"/>
              <p:cNvGrpSpPr>
                <a:grpSpLocks/>
              </p:cNvGrpSpPr>
              <p:nvPr/>
            </p:nvGrpSpPr>
            <p:grpSpPr bwMode="auto">
              <a:xfrm>
                <a:off x="2131510" y="2672443"/>
                <a:ext cx="3024369" cy="1789250"/>
                <a:chOff x="736515" y="4408337"/>
                <a:chExt cx="3024369" cy="1789250"/>
              </a:xfrm>
            </p:grpSpPr>
            <p:pic>
              <p:nvPicPr>
                <p:cNvPr id="16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736515" y="475758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041315" y="458613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346115" y="440833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2619589" y="6075680"/>
              <a:ext cx="1028666" cy="793928"/>
              <a:chOff x="364491" y="4137411"/>
              <a:chExt cx="1767782" cy="150155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64491" y="4137411"/>
                <a:ext cx="1767782" cy="15015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13" name="Picture 49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67128" y="4278736"/>
                <a:ext cx="1371600" cy="1244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62000" y="457200"/>
          <a:ext cx="7848600" cy="528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3924300"/>
              </a:tblGrid>
              <a:tr h="502920">
                <a:tc>
                  <a:txBody>
                    <a:bodyPr/>
                    <a:lstStyle/>
                    <a:p>
                      <a:r>
                        <a:rPr lang="en-US" dirty="0" smtClean="0"/>
                        <a:t>Need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Enable</a:t>
                      </a:r>
                      <a:endParaRPr lang="en-US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 sz="1400" dirty="0" smtClean="0"/>
                        <a:t>Easy-to-adopt and </a:t>
                      </a:r>
                      <a:r>
                        <a:rPr lang="en-US" sz="1400" dirty="0" err="1" smtClean="0"/>
                        <a:t>integratable</a:t>
                      </a:r>
                      <a:r>
                        <a:rPr lang="en-US" sz="1400" dirty="0" smtClean="0"/>
                        <a:t> packages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400" dirty="0" smtClean="0"/>
                        <a:t>Design WITH materials beyond Ashby</a:t>
                      </a:r>
                      <a:r>
                        <a:rPr lang="en-US" sz="1400" baseline="0" dirty="0" smtClean="0"/>
                        <a:t> (maybe a great textbook…for something we don’t know how to do? </a:t>
                      </a:r>
                      <a:r>
                        <a:rPr lang="en-US" sz="1400" baseline="0" dirty="0" err="1" smtClean="0">
                          <a:sym typeface="Wingdings"/>
                        </a:rPr>
                        <a:t></a:t>
                      </a:r>
                      <a:r>
                        <a:rPr lang="en-US" sz="1400" baseline="0" dirty="0" smtClean="0">
                          <a:sym typeface="Wingdings"/>
                        </a:rPr>
                        <a:t>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400" baseline="0" dirty="0" smtClean="0">
                          <a:sym typeface="Wingdings"/>
                        </a:rPr>
                        <a:t>Case studies and modules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400" baseline="0" dirty="0" smtClean="0">
                          <a:sym typeface="Wingdings"/>
                        </a:rPr>
                        <a:t>Better linkages between curricula and real engineering problems faced by industry (</a:t>
                      </a:r>
                      <a:r>
                        <a:rPr lang="en-US" sz="1400" baseline="0" dirty="0" smtClean="0">
                          <a:sym typeface="Wingdings"/>
                          <a:hlinkClick r:id="rId9"/>
                        </a:rPr>
                        <a:t>www.innocentive.com</a:t>
                      </a:r>
                      <a:r>
                        <a:rPr lang="en-US" sz="1400" baseline="0" dirty="0" smtClean="0">
                          <a:sym typeface="Wingdings"/>
                        </a:rPr>
                        <a:t>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 new generation of scientists who think </a:t>
                      </a:r>
                      <a:r>
                        <a:rPr lang="en-US" sz="1400" b="1" i="1" dirty="0" smtClean="0"/>
                        <a:t>first</a:t>
                      </a:r>
                      <a:r>
                        <a:rPr lang="en-US" sz="1400" dirty="0" smtClean="0"/>
                        <a:t> of MGI/ICME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Discovery of synthesis processes driven by (in bulk quantities)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Expand the types of microstructure we can make and types</a:t>
                      </a:r>
                      <a:r>
                        <a:rPr lang="en-US" sz="1400" baseline="0" dirty="0" smtClean="0"/>
                        <a:t> of properties we can attain</a:t>
                      </a:r>
                      <a:endParaRPr lang="en-US" sz="1400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Make it easy/interesting/exciting to deal with data!!!!!!!!!!!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Understand interfaces at the level</a:t>
                      </a:r>
                      <a:r>
                        <a:rPr lang="en-US" sz="1400" baseline="0" dirty="0" smtClean="0"/>
                        <a:t> one can control mechanisms via interfaces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Introduce a new class of materials with tunable properties and have less dependence on properties of constituents</a:t>
                      </a:r>
                      <a:endParaRPr lang="en-US" sz="1400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Common journal archiving policy for materials data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17463" y="6075363"/>
            <a:ext cx="9126537" cy="804862"/>
            <a:chOff x="17763" y="6075680"/>
            <a:chExt cx="9126237" cy="80504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99145" y="6078637"/>
              <a:ext cx="1244855" cy="77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41646" y="6077943"/>
              <a:ext cx="867824" cy="791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59240" y="6097824"/>
              <a:ext cx="768096" cy="768096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</p:pic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6831089" y="6078856"/>
              <a:ext cx="882621" cy="801867"/>
              <a:chOff x="7016112" y="4476013"/>
              <a:chExt cx="882621" cy="80186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7016112" y="4476013"/>
                <a:ext cx="882621" cy="80186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20" name="Picture 20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142887" y="4537201"/>
                <a:ext cx="638394" cy="678512"/>
              </a:xfrm>
              <a:prstGeom prst="rect">
                <a:avLst/>
              </a:prstGeom>
              <a:noFill/>
              <a:ln w="136525">
                <a:noFill/>
                <a:miter lim="800000"/>
                <a:headEnd/>
                <a:tailEnd/>
              </a:ln>
            </p:spPr>
          </p:pic>
        </p:grpSp>
        <p:pic>
          <p:nvPicPr>
            <p:cNvPr id="9" name="Picture 2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7615" y="6122282"/>
              <a:ext cx="1704080" cy="740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17763" y="6075680"/>
              <a:ext cx="1427115" cy="771699"/>
              <a:chOff x="1885559" y="2617151"/>
              <a:chExt cx="3518826" cy="1920023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885559" y="2617151"/>
                <a:ext cx="3518826" cy="1920023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1" name="Group 41"/>
              <p:cNvGrpSpPr>
                <a:grpSpLocks/>
              </p:cNvGrpSpPr>
              <p:nvPr/>
            </p:nvGrpSpPr>
            <p:grpSpPr bwMode="auto">
              <a:xfrm>
                <a:off x="2131510" y="2672443"/>
                <a:ext cx="3024369" cy="1789250"/>
                <a:chOff x="736515" y="4408337"/>
                <a:chExt cx="3024369" cy="1789250"/>
              </a:xfrm>
            </p:grpSpPr>
            <p:pic>
              <p:nvPicPr>
                <p:cNvPr id="16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736515" y="475758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041315" y="458613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346115" y="440833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5" name="Group 51"/>
            <p:cNvGrpSpPr>
              <a:grpSpLocks/>
            </p:cNvGrpSpPr>
            <p:nvPr/>
          </p:nvGrpSpPr>
          <p:grpSpPr bwMode="auto">
            <a:xfrm>
              <a:off x="2619589" y="6075680"/>
              <a:ext cx="1028666" cy="793928"/>
              <a:chOff x="364491" y="4137411"/>
              <a:chExt cx="1767782" cy="150155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64491" y="4137411"/>
                <a:ext cx="1767782" cy="15015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13" name="Picture 49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67128" y="4278736"/>
                <a:ext cx="1371600" cy="1244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MGI Vision for Lightweight and Structural Materials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533400" y="2133600"/>
            <a:ext cx="7848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Vision: Create a future that fully integrates materials with product design and manufacturing to accelerate revolutionary social, economic, and environmental benefits that advance energy, defense, healthcare, space and transportation.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872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106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The Grand Challenges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457" y="990600"/>
            <a:ext cx="8398544" cy="5029200"/>
          </a:xfrm>
        </p:spPr>
        <p:txBody>
          <a:bodyPr>
            <a:normAutofit fontScale="85000" lnSpcReduction="20000"/>
          </a:bodyPr>
          <a:lstStyle/>
          <a:p>
            <a:pPr marL="233363" lvl="0" indent="-233363">
              <a:spcBef>
                <a:spcPts val="872"/>
              </a:spcBef>
            </a:pPr>
            <a:r>
              <a:rPr lang="en-US" sz="2800" dirty="0" smtClean="0"/>
              <a:t>Create a Pervasive and Linked Computational Tool Set for Materials Design</a:t>
            </a:r>
          </a:p>
          <a:p>
            <a:pPr marL="908050" lvl="1" indent="-508000">
              <a:spcBef>
                <a:spcPts val="872"/>
              </a:spcBef>
            </a:pPr>
            <a:r>
              <a:rPr lang="en-US" sz="2400" dirty="0" smtClean="0"/>
              <a:t>Spanning broad range of length scales and properties </a:t>
            </a:r>
          </a:p>
          <a:p>
            <a:pPr marL="233363" lvl="0" indent="-233363">
              <a:spcBef>
                <a:spcPts val="872"/>
              </a:spcBef>
            </a:pPr>
            <a:r>
              <a:rPr lang="en-US" sz="2800" dirty="0" smtClean="0"/>
              <a:t>Moving Beyond Picture-based and Story-based Experimental Characterization</a:t>
            </a:r>
          </a:p>
          <a:p>
            <a:pPr marL="908050" lvl="1" indent="-508000">
              <a:spcBef>
                <a:spcPts val="872"/>
              </a:spcBef>
            </a:pPr>
            <a:r>
              <a:rPr lang="en-US" sz="2400" dirty="0" smtClean="0"/>
              <a:t>Rapid, </a:t>
            </a:r>
            <a:r>
              <a:rPr lang="en-US" sz="2400" dirty="0" err="1" smtClean="0"/>
              <a:t>Quantiative</a:t>
            </a:r>
            <a:r>
              <a:rPr lang="en-US" sz="2400" dirty="0" smtClean="0"/>
              <a:t> 3/D and 4/D </a:t>
            </a:r>
          </a:p>
          <a:p>
            <a:pPr marL="233363" lvl="0" indent="-233363">
              <a:spcBef>
                <a:spcPts val="872"/>
              </a:spcBef>
            </a:pPr>
            <a:r>
              <a:rPr lang="en-US" sz="2800" dirty="0" smtClean="0"/>
              <a:t>The </a:t>
            </a:r>
            <a:r>
              <a:rPr lang="en-US" sz="2800" dirty="0" err="1" smtClean="0"/>
              <a:t>Petadata</a:t>
            </a:r>
            <a:r>
              <a:rPr lang="en-US" sz="2800" dirty="0" smtClean="0"/>
              <a:t> Challenge: Create, Capture and Archive Diverse Materials </a:t>
            </a:r>
            <a:r>
              <a:rPr lang="en-US" sz="2824" dirty="0" smtClean="0"/>
              <a:t>Data</a:t>
            </a:r>
            <a:endParaRPr lang="en-US" sz="3294" dirty="0" smtClean="0"/>
          </a:p>
          <a:p>
            <a:pPr marL="908050" lvl="1" indent="-508000">
              <a:spcBef>
                <a:spcPts val="872"/>
              </a:spcBef>
            </a:pPr>
            <a:r>
              <a:rPr lang="en-US" sz="2353" dirty="0" smtClean="0"/>
              <a:t>Federated, Linkable, Adaptable, Usable by the Entire Community</a:t>
            </a:r>
          </a:p>
          <a:p>
            <a:pPr marL="233363" lvl="0" indent="-233363">
              <a:spcBef>
                <a:spcPts val="872"/>
              </a:spcBef>
            </a:pPr>
            <a:r>
              <a:rPr lang="en-US" sz="2800" dirty="0" smtClean="0"/>
              <a:t>Create an Infrastructure for Materials by Design</a:t>
            </a:r>
          </a:p>
          <a:p>
            <a:pPr marL="908050" lvl="1" indent="-508000">
              <a:spcBef>
                <a:spcPts val="872"/>
              </a:spcBef>
            </a:pPr>
            <a:r>
              <a:rPr lang="en-US" sz="2118" dirty="0" smtClean="0"/>
              <a:t>Intra- and Interdisciplinary Integration</a:t>
            </a:r>
          </a:p>
          <a:p>
            <a:pPr marL="233363" lvl="0" indent="-233363">
              <a:spcBef>
                <a:spcPts val="872"/>
              </a:spcBef>
            </a:pPr>
            <a:r>
              <a:rPr lang="en-US" sz="2800" dirty="0" smtClean="0"/>
              <a:t>Develop a Skilled MGI Workforce</a:t>
            </a:r>
          </a:p>
          <a:p>
            <a:pPr marL="908050" lvl="1" indent="-508000">
              <a:spcBef>
                <a:spcPts val="872"/>
              </a:spcBef>
            </a:pPr>
            <a:r>
              <a:rPr lang="en-US" sz="2118" dirty="0" smtClean="0"/>
              <a:t>The Current and Future Workforce, Curricula and Tools</a:t>
            </a:r>
          </a:p>
          <a:p>
            <a:endParaRPr lang="en-US" sz="2400" dirty="0"/>
          </a:p>
        </p:txBody>
      </p: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17463" y="6075363"/>
            <a:ext cx="9126537" cy="804862"/>
            <a:chOff x="17763" y="6075680"/>
            <a:chExt cx="9126237" cy="80504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99145" y="6078637"/>
              <a:ext cx="1244855" cy="77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41646" y="6077943"/>
              <a:ext cx="867824" cy="791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59240" y="6097824"/>
              <a:ext cx="768096" cy="768096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</p:pic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6831089" y="6078856"/>
              <a:ext cx="882621" cy="801867"/>
              <a:chOff x="7016112" y="4476013"/>
              <a:chExt cx="882621" cy="80186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7016112" y="4476013"/>
                <a:ext cx="882621" cy="80186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20" name="Picture 20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142887" y="4537201"/>
                <a:ext cx="638394" cy="678512"/>
              </a:xfrm>
              <a:prstGeom prst="rect">
                <a:avLst/>
              </a:prstGeom>
              <a:noFill/>
              <a:ln w="136525">
                <a:noFill/>
                <a:miter lim="800000"/>
                <a:headEnd/>
                <a:tailEnd/>
              </a:ln>
            </p:spPr>
          </p:pic>
        </p:grpSp>
        <p:pic>
          <p:nvPicPr>
            <p:cNvPr id="9" name="Picture 2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7615" y="6122282"/>
              <a:ext cx="1704080" cy="740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17763" y="6075680"/>
              <a:ext cx="1427115" cy="771699"/>
              <a:chOff x="1885559" y="2617151"/>
              <a:chExt cx="3518826" cy="1920023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885559" y="2617151"/>
                <a:ext cx="3518826" cy="1920023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5" name="Group 41"/>
              <p:cNvGrpSpPr>
                <a:grpSpLocks/>
              </p:cNvGrpSpPr>
              <p:nvPr/>
            </p:nvGrpSpPr>
            <p:grpSpPr bwMode="auto">
              <a:xfrm>
                <a:off x="2131510" y="2672443"/>
                <a:ext cx="3024369" cy="1789250"/>
                <a:chOff x="736515" y="4408337"/>
                <a:chExt cx="3024369" cy="1789250"/>
              </a:xfrm>
            </p:grpSpPr>
            <p:pic>
              <p:nvPicPr>
                <p:cNvPr id="16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736515" y="475758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041315" y="458613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346115" y="440833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2619589" y="6075680"/>
              <a:ext cx="1028666" cy="793928"/>
              <a:chOff x="364491" y="4137411"/>
              <a:chExt cx="1767782" cy="150155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64491" y="4137411"/>
                <a:ext cx="1767782" cy="15015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13" name="Picture 49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67128" y="4278736"/>
                <a:ext cx="1371600" cy="1244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11746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255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Pervasive and Linked Computational Tool Set for Materials Design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Link domains quantitatively and develop workflows (computational and experimental):</a:t>
            </a:r>
          </a:p>
          <a:p>
            <a:pPr lvl="1"/>
            <a:r>
              <a:rPr lang="en-US" dirty="0" smtClean="0"/>
              <a:t>Thermodynamics, diffusion</a:t>
            </a:r>
          </a:p>
          <a:p>
            <a:pPr lvl="1"/>
            <a:r>
              <a:rPr lang="en-US" dirty="0" smtClean="0"/>
              <a:t>Process simulation</a:t>
            </a:r>
          </a:p>
          <a:p>
            <a:pPr lvl="1"/>
            <a:r>
              <a:rPr lang="en-US" dirty="0" smtClean="0"/>
              <a:t>Microstructural Length scales &amp; Domains</a:t>
            </a:r>
          </a:p>
          <a:p>
            <a:pPr lvl="1"/>
            <a:r>
              <a:rPr lang="en-US" dirty="0" smtClean="0"/>
              <a:t>Property domains</a:t>
            </a:r>
          </a:p>
          <a:p>
            <a:pPr lvl="1"/>
            <a:r>
              <a:rPr lang="en-US" dirty="0" smtClean="0"/>
              <a:t>Product/component performance</a:t>
            </a:r>
          </a:p>
          <a:p>
            <a:pPr lvl="1"/>
            <a:r>
              <a:rPr lang="en-US" dirty="0" smtClean="0"/>
              <a:t>Experimental information where required</a:t>
            </a:r>
          </a:p>
          <a:p>
            <a:pPr lvl="1"/>
            <a:endParaRPr lang="en-US" dirty="0"/>
          </a:p>
        </p:txBody>
      </p: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17463" y="6075363"/>
            <a:ext cx="9126537" cy="804862"/>
            <a:chOff x="17763" y="6075680"/>
            <a:chExt cx="9126237" cy="805043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99145" y="6078637"/>
              <a:ext cx="1244855" cy="77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41646" y="6077943"/>
              <a:ext cx="867824" cy="791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59240" y="6097824"/>
              <a:ext cx="768096" cy="768096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</p:pic>
        <p:grpSp>
          <p:nvGrpSpPr>
            <p:cNvPr id="10" name="Group 22"/>
            <p:cNvGrpSpPr>
              <a:grpSpLocks/>
            </p:cNvGrpSpPr>
            <p:nvPr/>
          </p:nvGrpSpPr>
          <p:grpSpPr bwMode="auto">
            <a:xfrm>
              <a:off x="6831089" y="6078856"/>
              <a:ext cx="882621" cy="801867"/>
              <a:chOff x="7016112" y="4476013"/>
              <a:chExt cx="882621" cy="801867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7016112" y="4476013"/>
                <a:ext cx="882621" cy="80186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22" name="Picture 20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142887" y="4537201"/>
                <a:ext cx="638394" cy="678512"/>
              </a:xfrm>
              <a:prstGeom prst="rect">
                <a:avLst/>
              </a:prstGeom>
              <a:noFill/>
              <a:ln w="136525">
                <a:noFill/>
                <a:miter lim="800000"/>
                <a:headEnd/>
                <a:tailEnd/>
              </a:ln>
            </p:spPr>
          </p:pic>
        </p:grpSp>
        <p:pic>
          <p:nvPicPr>
            <p:cNvPr id="11" name="Picture 2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7615" y="6122282"/>
              <a:ext cx="1704080" cy="740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17763" y="6075680"/>
              <a:ext cx="1427115" cy="771699"/>
              <a:chOff x="1885559" y="2617151"/>
              <a:chExt cx="3518826" cy="1920023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885559" y="2617151"/>
                <a:ext cx="3518826" cy="1920023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7" name="Group 41"/>
              <p:cNvGrpSpPr>
                <a:grpSpLocks/>
              </p:cNvGrpSpPr>
              <p:nvPr/>
            </p:nvGrpSpPr>
            <p:grpSpPr bwMode="auto">
              <a:xfrm>
                <a:off x="2131510" y="2672443"/>
                <a:ext cx="3024369" cy="1789250"/>
                <a:chOff x="736515" y="4408337"/>
                <a:chExt cx="3024369" cy="1789250"/>
              </a:xfrm>
            </p:grpSpPr>
            <p:pic>
              <p:nvPicPr>
                <p:cNvPr id="18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736515" y="475758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041315" y="458613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346115" y="440833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3" name="Group 51"/>
            <p:cNvGrpSpPr>
              <a:grpSpLocks/>
            </p:cNvGrpSpPr>
            <p:nvPr/>
          </p:nvGrpSpPr>
          <p:grpSpPr bwMode="auto">
            <a:xfrm>
              <a:off x="2619589" y="6075680"/>
              <a:ext cx="1028666" cy="793928"/>
              <a:chOff x="364491" y="4137411"/>
              <a:chExt cx="1767782" cy="150155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64491" y="4137411"/>
                <a:ext cx="1767782" cy="15015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15" name="Picture 49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67128" y="4278736"/>
                <a:ext cx="1371600" cy="1244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11972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Within 5 years experts should be able to with 90% confidence do the following: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238395"/>
          </a:xfrm>
        </p:spPr>
        <p:txBody>
          <a:bodyPr>
            <a:noAutofit/>
          </a:bodyPr>
          <a:lstStyle/>
          <a:p>
            <a:r>
              <a:rPr lang="en-US" sz="1800" dirty="0" smtClean="0"/>
              <a:t>Quantitatively predict the corrosion behavior (aqueous, hot, CMAS, oxidation, pitting and SCC) of any metal alloy and predict its influence on properties </a:t>
            </a:r>
          </a:p>
          <a:p>
            <a:pPr lvl="1"/>
            <a:r>
              <a:rPr lang="en-US" sz="1400" dirty="0" smtClean="0"/>
              <a:t>A program that would accomplish this for aircraft and aircraft engine materials is an example of a FEP (Foundation Engineering Problem)</a:t>
            </a:r>
          </a:p>
          <a:p>
            <a:r>
              <a:rPr lang="en-US" sz="1800" dirty="0" smtClean="0"/>
              <a:t>Quantitatively predict the influence polymer chemistry and lamination geometry on fracture toughness, delamination and </a:t>
            </a:r>
            <a:r>
              <a:rPr lang="en-US" sz="1800" dirty="0" err="1" smtClean="0"/>
              <a:t>disbonding</a:t>
            </a:r>
            <a:r>
              <a:rPr lang="en-US" sz="1800" dirty="0" smtClean="0"/>
              <a:t> of any polymeric  composites</a:t>
            </a:r>
          </a:p>
          <a:p>
            <a:r>
              <a:rPr lang="en-US" sz="1800" dirty="0" smtClean="0"/>
              <a:t>Quantitatively predict the failure modes of mixed metal joined components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Linked analytical tools have a computational turn-around time of 1 month</a:t>
            </a:r>
          </a:p>
          <a:p>
            <a:r>
              <a:rPr lang="en-US" sz="1800" dirty="0" smtClean="0"/>
              <a:t>An important stepping stone is a well established and systematic approach and framework for building extensible hierarchical models (need to establish SMARTQ goals)</a:t>
            </a:r>
          </a:p>
          <a:p>
            <a:pPr algn="ctr">
              <a:buNone/>
            </a:pPr>
            <a:r>
              <a:rPr lang="en-US" sz="2800" b="1" dirty="0" smtClean="0"/>
              <a:t>And In 10 years</a:t>
            </a:r>
          </a:p>
          <a:p>
            <a:r>
              <a:rPr lang="en-US" sz="1800" dirty="0" smtClean="0"/>
              <a:t>Linked analytical tools are used by application analysts in  industry and by undergrads in senior level capstone design courses</a:t>
            </a:r>
          </a:p>
        </p:txBody>
      </p: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17463" y="6075363"/>
            <a:ext cx="9126537" cy="804862"/>
            <a:chOff x="17763" y="6075680"/>
            <a:chExt cx="9126237" cy="80504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99145" y="6078637"/>
              <a:ext cx="1244855" cy="77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41646" y="6077943"/>
              <a:ext cx="867824" cy="791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59240" y="6097824"/>
              <a:ext cx="768096" cy="768096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</p:pic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6831089" y="6078856"/>
              <a:ext cx="882621" cy="801867"/>
              <a:chOff x="7016112" y="4476013"/>
              <a:chExt cx="882621" cy="80186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7016112" y="4476013"/>
                <a:ext cx="882621" cy="80186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20" name="Picture 20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142887" y="4537201"/>
                <a:ext cx="638394" cy="678512"/>
              </a:xfrm>
              <a:prstGeom prst="rect">
                <a:avLst/>
              </a:prstGeom>
              <a:noFill/>
              <a:ln w="136525">
                <a:noFill/>
                <a:miter lim="800000"/>
                <a:headEnd/>
                <a:tailEnd/>
              </a:ln>
            </p:spPr>
          </p:pic>
        </p:grpSp>
        <p:pic>
          <p:nvPicPr>
            <p:cNvPr id="9" name="Picture 2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7615" y="6122282"/>
              <a:ext cx="1704080" cy="740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17763" y="6075680"/>
              <a:ext cx="1427115" cy="771699"/>
              <a:chOff x="1885559" y="2617151"/>
              <a:chExt cx="3518826" cy="1920023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885559" y="2617151"/>
                <a:ext cx="3518826" cy="1920023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5" name="Group 41"/>
              <p:cNvGrpSpPr>
                <a:grpSpLocks/>
              </p:cNvGrpSpPr>
              <p:nvPr/>
            </p:nvGrpSpPr>
            <p:grpSpPr bwMode="auto">
              <a:xfrm>
                <a:off x="2131510" y="2672443"/>
                <a:ext cx="3024369" cy="1789250"/>
                <a:chOff x="736515" y="4408337"/>
                <a:chExt cx="3024369" cy="1789250"/>
              </a:xfrm>
            </p:grpSpPr>
            <p:pic>
              <p:nvPicPr>
                <p:cNvPr id="16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736515" y="475758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041315" y="458613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346115" y="440833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2619589" y="6075680"/>
              <a:ext cx="1028666" cy="793928"/>
              <a:chOff x="364491" y="4137411"/>
              <a:chExt cx="1767782" cy="150155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64491" y="4137411"/>
                <a:ext cx="1767782" cy="15015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13" name="Picture 49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67128" y="4278736"/>
                <a:ext cx="1371600" cy="1244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42645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Moving Beyond Picture-based and Story-based </a:t>
            </a:r>
            <a:r>
              <a:rPr lang="en-US" sz="2800" b="1" dirty="0" smtClean="0"/>
              <a:t>Experimental Characterization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837" y="1066800"/>
            <a:ext cx="8750764" cy="533400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en-US" sz="3789" b="1" dirty="0" smtClean="0"/>
              <a:t> </a:t>
            </a:r>
            <a:r>
              <a:rPr lang="en-US" sz="4211" b="1" dirty="0" smtClean="0"/>
              <a:t> Goal: Rapid, quantitative 3D/4D characterization with uncertainty quantification</a:t>
            </a:r>
            <a:endParaRPr lang="en-US" sz="2526" dirty="0" smtClean="0"/>
          </a:p>
          <a:p>
            <a:pPr>
              <a:spcBef>
                <a:spcPts val="632"/>
              </a:spcBef>
            </a:pPr>
            <a:endParaRPr lang="en-US" sz="2100" dirty="0" smtClean="0"/>
          </a:p>
          <a:p>
            <a:pPr marL="233363" indent="-233363">
              <a:spcBef>
                <a:spcPts val="1200"/>
              </a:spcBef>
            </a:pPr>
            <a:r>
              <a:rPr lang="en-US" sz="3789" dirty="0" smtClean="0"/>
              <a:t>Develop real-time (in-situ, 4D) rapid characterization – including lowering barriers of access to facilities specializing in such techniques</a:t>
            </a:r>
          </a:p>
          <a:p>
            <a:pPr marL="233363" indent="-233363">
              <a:spcBef>
                <a:spcPts val="1200"/>
              </a:spcBef>
            </a:pPr>
            <a:r>
              <a:rPr lang="en-US" sz="3789" dirty="0" smtClean="0"/>
              <a:t>Forward modeling of characterization instruments and develop techniques for fusion of multimodal data</a:t>
            </a:r>
          </a:p>
          <a:p>
            <a:pPr marL="233363" indent="-233363">
              <a:spcBef>
                <a:spcPts val="1200"/>
              </a:spcBef>
            </a:pPr>
            <a:r>
              <a:rPr lang="en-US" sz="3789" dirty="0" smtClean="0"/>
              <a:t>Develop quantitative, statistical descriptions which capture the distribution of materials structure </a:t>
            </a:r>
          </a:p>
          <a:p>
            <a:pPr marL="233363" indent="-233363">
              <a:spcBef>
                <a:spcPts val="1200"/>
              </a:spcBef>
            </a:pPr>
            <a:r>
              <a:rPr lang="en-US" sz="3789" dirty="0" smtClean="0"/>
              <a:t>Develop means of establishing a representative volume for higher length scale experiments, modeling, and design. (Investigate structure/response over the statistically relevant length, time, and temperature scale.)</a:t>
            </a:r>
          </a:p>
          <a:p>
            <a:pPr marL="233363" indent="-233363">
              <a:spcBef>
                <a:spcPts val="1200"/>
              </a:spcBef>
            </a:pPr>
            <a:r>
              <a:rPr lang="en-US" sz="3789" dirty="0" smtClean="0"/>
              <a:t>Develop accelerated testing methods for structure/response assessment for extreme environments</a:t>
            </a:r>
          </a:p>
          <a:p>
            <a:pPr marL="233363" indent="-233363">
              <a:spcBef>
                <a:spcPts val="1200"/>
              </a:spcBef>
            </a:pPr>
            <a:r>
              <a:rPr lang="en-US" sz="3789" dirty="0" smtClean="0"/>
              <a:t>Develop an intimate integration of experiments and modeling (co-validation) – modelers help design experiments &amp; experimentalists perform work in support of modeling</a:t>
            </a:r>
          </a:p>
          <a:p>
            <a:pPr marL="233363" indent="-233363">
              <a:spcBef>
                <a:spcPts val="1200"/>
              </a:spcBef>
            </a:pPr>
            <a:r>
              <a:rPr lang="en-US" sz="3789" dirty="0" smtClean="0"/>
              <a:t> Advanced non-destructive (and destructive) methods to rapidly interrogate materials microstructure and state for prognosis (quality control and damage assessment).</a:t>
            </a:r>
            <a:endParaRPr lang="en-US" sz="3789" dirty="0"/>
          </a:p>
        </p:txBody>
      </p: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17463" y="6075363"/>
            <a:ext cx="9126537" cy="804862"/>
            <a:chOff x="17763" y="6075680"/>
            <a:chExt cx="9126237" cy="805043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99145" y="6078637"/>
              <a:ext cx="1244855" cy="77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41646" y="6077943"/>
              <a:ext cx="867824" cy="791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59240" y="6097824"/>
              <a:ext cx="768096" cy="768096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</p:pic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6831089" y="6078856"/>
              <a:ext cx="882621" cy="801867"/>
              <a:chOff x="7016112" y="4476013"/>
              <a:chExt cx="882621" cy="801867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016112" y="4476013"/>
                <a:ext cx="882621" cy="80186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142887" y="4537201"/>
                <a:ext cx="638394" cy="678512"/>
              </a:xfrm>
              <a:prstGeom prst="rect">
                <a:avLst/>
              </a:prstGeom>
              <a:noFill/>
              <a:ln w="136525">
                <a:noFill/>
                <a:miter lim="800000"/>
                <a:headEnd/>
                <a:tailEnd/>
              </a:ln>
            </p:spPr>
          </p:pic>
        </p:grpSp>
        <p:pic>
          <p:nvPicPr>
            <p:cNvPr id="10" name="Picture 2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7615" y="6122282"/>
              <a:ext cx="1704080" cy="740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46"/>
            <p:cNvGrpSpPr>
              <a:grpSpLocks/>
            </p:cNvGrpSpPr>
            <p:nvPr/>
          </p:nvGrpSpPr>
          <p:grpSpPr bwMode="auto">
            <a:xfrm>
              <a:off x="17763" y="6075680"/>
              <a:ext cx="1427115" cy="771699"/>
              <a:chOff x="1885559" y="2617151"/>
              <a:chExt cx="3518826" cy="192002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85559" y="2617151"/>
                <a:ext cx="3518826" cy="1920023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6" name="Group 41"/>
              <p:cNvGrpSpPr>
                <a:grpSpLocks/>
              </p:cNvGrpSpPr>
              <p:nvPr/>
            </p:nvGrpSpPr>
            <p:grpSpPr bwMode="auto">
              <a:xfrm>
                <a:off x="2131510" y="2672443"/>
                <a:ext cx="3024369" cy="1789250"/>
                <a:chOff x="736515" y="4408337"/>
                <a:chExt cx="3024369" cy="1789250"/>
              </a:xfrm>
            </p:grpSpPr>
            <p:pic>
              <p:nvPicPr>
                <p:cNvPr id="17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736515" y="475758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041315" y="458613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346115" y="440833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2619589" y="6075680"/>
              <a:ext cx="1028666" cy="793928"/>
              <a:chOff x="364491" y="4137411"/>
              <a:chExt cx="1767782" cy="150155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64491" y="4137411"/>
                <a:ext cx="1767782" cy="15015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14" name="Picture 49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67128" y="4278736"/>
                <a:ext cx="1371600" cy="1244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Examples of Successful Implementation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100"/>
              </a:spcBef>
            </a:pPr>
            <a:r>
              <a:rPr lang="en-US" dirty="0" smtClean="0"/>
              <a:t>Within five years, demonstrate the ability to fully characterize 1 cm</a:t>
            </a:r>
            <a:r>
              <a:rPr lang="en-US" baseline="30000" dirty="0" smtClean="0"/>
              <a:t>3</a:t>
            </a:r>
            <a:r>
              <a:rPr lang="en-US" dirty="0" smtClean="0"/>
              <a:t> of a complex engineering alloy (phases, grains, pores, cracks, surfaces, interfaces, dislocations, point defects, and crystal structures) within 1 week. </a:t>
            </a:r>
          </a:p>
          <a:p>
            <a:pPr>
              <a:spcBef>
                <a:spcPts val="1100"/>
              </a:spcBef>
            </a:pPr>
            <a:r>
              <a:rPr lang="en-US" dirty="0" smtClean="0"/>
              <a:t>Develop a representative set of case studies (steel/nickel/</a:t>
            </a:r>
            <a:r>
              <a:rPr lang="en-US" dirty="0" err="1" smtClean="0"/>
              <a:t>tPMC</a:t>
            </a:r>
            <a:r>
              <a:rPr lang="en-US" dirty="0" smtClean="0"/>
              <a:t>/etc. samples with known structure which can be used to validate the above claim). </a:t>
            </a:r>
          </a:p>
          <a:p>
            <a:pPr>
              <a:spcBef>
                <a:spcPts val="1100"/>
              </a:spcBef>
            </a:pPr>
            <a:r>
              <a:rPr lang="en-US" dirty="0" smtClean="0"/>
              <a:t>Within five years, establish integrated experimental and modeling approach to non-destructively map (in 3D) the full </a:t>
            </a:r>
            <a:r>
              <a:rPr lang="en-US" dirty="0" err="1" smtClean="0"/>
              <a:t>tensorial</a:t>
            </a:r>
            <a:r>
              <a:rPr lang="en-US" dirty="0" smtClean="0"/>
              <a:t> residual stress field in a part with 10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 resolution over a volume of 10 cm</a:t>
            </a:r>
            <a:r>
              <a:rPr lang="en-US" baseline="30000" dirty="0" smtClean="0"/>
              <a:t>3</a:t>
            </a:r>
            <a:r>
              <a:rPr lang="en-US" dirty="0" smtClean="0"/>
              <a:t> including depths up to 1 cm within one day.  </a:t>
            </a:r>
            <a:endParaRPr lang="en-US" dirty="0"/>
          </a:p>
        </p:txBody>
      </p: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17463" y="6075363"/>
            <a:ext cx="9126537" cy="804862"/>
            <a:chOff x="17763" y="6075680"/>
            <a:chExt cx="9126237" cy="80504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99145" y="6078637"/>
              <a:ext cx="1244855" cy="77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41646" y="6077943"/>
              <a:ext cx="867824" cy="791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59240" y="6097824"/>
              <a:ext cx="768096" cy="768096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</p:pic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6831089" y="6078856"/>
              <a:ext cx="882621" cy="801867"/>
              <a:chOff x="7016112" y="4476013"/>
              <a:chExt cx="882621" cy="80186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7016112" y="4476013"/>
                <a:ext cx="882621" cy="80186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20" name="Picture 20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142887" y="4537201"/>
                <a:ext cx="638394" cy="678512"/>
              </a:xfrm>
              <a:prstGeom prst="rect">
                <a:avLst/>
              </a:prstGeom>
              <a:noFill/>
              <a:ln w="136525">
                <a:noFill/>
                <a:miter lim="800000"/>
                <a:headEnd/>
                <a:tailEnd/>
              </a:ln>
            </p:spPr>
          </p:pic>
        </p:grpSp>
        <p:pic>
          <p:nvPicPr>
            <p:cNvPr id="9" name="Picture 2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7615" y="6122282"/>
              <a:ext cx="1704080" cy="740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17763" y="6075680"/>
              <a:ext cx="1427115" cy="771699"/>
              <a:chOff x="1885559" y="2617151"/>
              <a:chExt cx="3518826" cy="1920023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885559" y="2617151"/>
                <a:ext cx="3518826" cy="1920023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5" name="Group 41"/>
              <p:cNvGrpSpPr>
                <a:grpSpLocks/>
              </p:cNvGrpSpPr>
              <p:nvPr/>
            </p:nvGrpSpPr>
            <p:grpSpPr bwMode="auto">
              <a:xfrm>
                <a:off x="2131510" y="2672443"/>
                <a:ext cx="3024369" cy="1789250"/>
                <a:chOff x="736515" y="4408337"/>
                <a:chExt cx="3024369" cy="1789250"/>
              </a:xfrm>
            </p:grpSpPr>
            <p:pic>
              <p:nvPicPr>
                <p:cNvPr id="16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736515" y="475758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041315" y="458613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346115" y="440833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2619589" y="6075680"/>
              <a:ext cx="1028666" cy="793928"/>
              <a:chOff x="364491" y="4137411"/>
              <a:chExt cx="1767782" cy="150155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64491" y="4137411"/>
                <a:ext cx="1767782" cy="15015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13" name="Picture 49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67128" y="4278736"/>
                <a:ext cx="1371600" cy="1244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b="1" dirty="0" smtClean="0"/>
              <a:t>The </a:t>
            </a:r>
            <a:r>
              <a:rPr lang="en-US" sz="3200" b="1" dirty="0" err="1" smtClean="0"/>
              <a:t>Petadata</a:t>
            </a:r>
            <a:r>
              <a:rPr lang="en-US" sz="3200" b="1" dirty="0" smtClean="0"/>
              <a:t> Challenge: Create, Capture and Archive Diverse Materials Data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en-US" sz="2500" dirty="0"/>
              <a:t>Create, develop and operate federated databases covering all length scales and database tools for easy access to data including effective tools and standards for data exchange and links among databases</a:t>
            </a:r>
          </a:p>
          <a:p>
            <a:pPr lvl="1">
              <a:lnSpc>
                <a:spcPct val="80000"/>
              </a:lnSpc>
              <a:spcBef>
                <a:spcPts val="900"/>
              </a:spcBef>
            </a:pPr>
            <a:r>
              <a:rPr lang="en-US" sz="2200" dirty="0"/>
              <a:t>Priorities: thermodynamics, kinetics, elastic constants, CTE, crystal structure, electric &amp; thermal conductivity, plastic properties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en-US" sz="2500" dirty="0"/>
              <a:t>Develop and implement common journal archiving policy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en-US" sz="2500" dirty="0"/>
              <a:t>Develop minimum requirements for documenting pedigree and provenance for materials data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en-US" sz="2500" dirty="0"/>
              <a:t>Develop analytical tools for efficient extraction of process-structure-property linkages from large datasets that can be executed with modest computational resources (desktop)</a:t>
            </a:r>
          </a:p>
        </p:txBody>
      </p: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17463" y="6075363"/>
            <a:ext cx="9126537" cy="804862"/>
            <a:chOff x="17763" y="6075680"/>
            <a:chExt cx="9126237" cy="805043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99145" y="6078637"/>
              <a:ext cx="1244855" cy="77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41646" y="6077943"/>
              <a:ext cx="867824" cy="791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59240" y="6097824"/>
              <a:ext cx="768096" cy="768096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</p:pic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6831089" y="6078856"/>
              <a:ext cx="882621" cy="801867"/>
              <a:chOff x="7016112" y="4476013"/>
              <a:chExt cx="882621" cy="801867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016112" y="4476013"/>
                <a:ext cx="882621" cy="80186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142887" y="4537201"/>
                <a:ext cx="638394" cy="678512"/>
              </a:xfrm>
              <a:prstGeom prst="rect">
                <a:avLst/>
              </a:prstGeom>
              <a:noFill/>
              <a:ln w="136525">
                <a:noFill/>
                <a:miter lim="800000"/>
                <a:headEnd/>
                <a:tailEnd/>
              </a:ln>
            </p:spPr>
          </p:pic>
        </p:grpSp>
        <p:pic>
          <p:nvPicPr>
            <p:cNvPr id="10" name="Picture 2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7615" y="6122282"/>
              <a:ext cx="1704080" cy="740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46"/>
            <p:cNvGrpSpPr>
              <a:grpSpLocks/>
            </p:cNvGrpSpPr>
            <p:nvPr/>
          </p:nvGrpSpPr>
          <p:grpSpPr bwMode="auto">
            <a:xfrm>
              <a:off x="17763" y="6075680"/>
              <a:ext cx="1427115" cy="771699"/>
              <a:chOff x="1885559" y="2617151"/>
              <a:chExt cx="3518826" cy="192002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85559" y="2617151"/>
                <a:ext cx="3518826" cy="1920023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6" name="Group 41"/>
              <p:cNvGrpSpPr>
                <a:grpSpLocks/>
              </p:cNvGrpSpPr>
              <p:nvPr/>
            </p:nvGrpSpPr>
            <p:grpSpPr bwMode="auto">
              <a:xfrm>
                <a:off x="2131510" y="2672443"/>
                <a:ext cx="3024369" cy="1789250"/>
                <a:chOff x="736515" y="4408337"/>
                <a:chExt cx="3024369" cy="1789250"/>
              </a:xfrm>
            </p:grpSpPr>
            <p:pic>
              <p:nvPicPr>
                <p:cNvPr id="17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736515" y="475758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041315" y="458613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346115" y="440833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2619589" y="6075680"/>
              <a:ext cx="1028666" cy="793928"/>
              <a:chOff x="364491" y="4137411"/>
              <a:chExt cx="1767782" cy="150155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64491" y="4137411"/>
                <a:ext cx="1767782" cy="15015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14" name="Picture 49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67128" y="4278736"/>
                <a:ext cx="1371600" cy="1244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Infrastructure Vision for Materials by Design Toolbox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124200" y="609600"/>
            <a:ext cx="28956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Application</a:t>
            </a:r>
          </a:p>
          <a:p>
            <a:pPr algn="ctr">
              <a:defRPr/>
            </a:pPr>
            <a:r>
              <a:rPr lang="en-US" dirty="0"/>
              <a:t>Performance Objectives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524000" y="6248400"/>
            <a:ext cx="2667000" cy="533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Atomic-Scale Models:</a:t>
            </a:r>
          </a:p>
          <a:p>
            <a:pPr algn="ctr">
              <a:defRPr/>
            </a:pPr>
            <a:r>
              <a:rPr lang="en-US" sz="1600" dirty="0" err="1"/>
              <a:t>Ab</a:t>
            </a:r>
            <a:r>
              <a:rPr lang="en-US" sz="1600" dirty="0"/>
              <a:t>-initio, MD, KMC, EAM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953000" y="6248400"/>
            <a:ext cx="3962400" cy="533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Experimental Input Data</a:t>
            </a:r>
          </a:p>
          <a:p>
            <a:pPr algn="ctr">
              <a:defRPr/>
            </a:pPr>
            <a:r>
              <a:rPr lang="en-US" sz="1600" dirty="0"/>
              <a:t>(Crystal Structure, </a:t>
            </a:r>
            <a:r>
              <a:rPr lang="en-US" sz="1600" dirty="0" err="1"/>
              <a:t>thermochemical</a:t>
            </a:r>
            <a:r>
              <a:rPr lang="en-US" sz="1600" dirty="0"/>
              <a:t>, D*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133600" y="2133600"/>
            <a:ext cx="4953000" cy="838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Material Properties</a:t>
            </a:r>
          </a:p>
          <a:p>
            <a:pPr algn="ctr">
              <a:defRPr/>
            </a:pPr>
            <a:r>
              <a:rPr lang="en-US" dirty="0"/>
              <a:t> (Physical, Mechanical, </a:t>
            </a:r>
            <a:r>
              <a:rPr lang="en-US" dirty="0" smtClean="0"/>
              <a:t>Corrosion, Electrical</a:t>
            </a:r>
            <a:r>
              <a:rPr lang="en-US" dirty="0"/>
              <a:t>, Magnetic)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524000" y="3200400"/>
            <a:ext cx="6019800" cy="685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Structure/Property  Processing/</a:t>
            </a:r>
            <a:r>
              <a:rPr lang="en-US" dirty="0" smtClean="0"/>
              <a:t>Structure Models</a:t>
            </a:r>
          </a:p>
          <a:p>
            <a:pPr algn="ctr">
              <a:defRPr/>
            </a:pPr>
            <a:r>
              <a:rPr lang="en-US" sz="1600" dirty="0"/>
              <a:t>(scale bridging of  models to transition to different length scales </a:t>
            </a:r>
            <a:r>
              <a:rPr lang="en-US" dirty="0"/>
              <a:t>)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143000" y="4724400"/>
            <a:ext cx="6858000" cy="762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Composition Dependent Databases  </a:t>
            </a:r>
          </a:p>
          <a:p>
            <a:pPr algn="ctr">
              <a:defRPr/>
            </a:pPr>
            <a:r>
              <a:rPr lang="en-US" dirty="0"/>
              <a:t>(e.g. Thermodynamics, Diffusion Mobility, Molar Volume)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894013" y="5688013"/>
            <a:ext cx="3354387" cy="4079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Uncertainty analysis of input data</a:t>
            </a:r>
          </a:p>
        </p:txBody>
      </p:sp>
      <p:sp>
        <p:nvSpPr>
          <p:cNvPr id="42" name="Down Arrow 41"/>
          <p:cNvSpPr/>
          <p:nvPr/>
        </p:nvSpPr>
        <p:spPr>
          <a:xfrm>
            <a:off x="685800" y="685800"/>
            <a:ext cx="533400" cy="26670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dirty="0"/>
              <a:t>Goals (Inductive design)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62200" y="4114800"/>
            <a:ext cx="4648200" cy="4079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Evaluation of uncertainty in data extrapolations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514600" y="1524000"/>
            <a:ext cx="4114800" cy="4079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Design methods to ensure robust solution</a:t>
            </a:r>
          </a:p>
        </p:txBody>
      </p:sp>
      <p:cxnSp>
        <p:nvCxnSpPr>
          <p:cNvPr id="55" name="Straight Connector 54"/>
          <p:cNvCxnSpPr/>
          <p:nvPr/>
        </p:nvCxnSpPr>
        <p:spPr>
          <a:xfrm rot="5400000" flipH="1" flipV="1">
            <a:off x="2781300" y="6210300"/>
            <a:ext cx="76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819400" y="6172200"/>
            <a:ext cx="1752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 flipH="1" flipV="1">
            <a:off x="4495801" y="6094412"/>
            <a:ext cx="152400" cy="317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572000" y="6172200"/>
            <a:ext cx="1752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 flipH="1" flipV="1">
            <a:off x="6286500" y="6210300"/>
            <a:ext cx="76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6200000" flipV="1">
            <a:off x="4471987" y="5586413"/>
            <a:ext cx="201613" cy="158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16200000" flipV="1">
            <a:off x="4456907" y="4609306"/>
            <a:ext cx="228600" cy="1587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6200000" flipV="1">
            <a:off x="4471987" y="3986213"/>
            <a:ext cx="201613" cy="158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>
            <a:off x="4433888" y="3060700"/>
            <a:ext cx="277812" cy="158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>
            <a:off x="4433887" y="2043113"/>
            <a:ext cx="277813" cy="158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16200000" flipH="1">
            <a:off x="4433887" y="1433513"/>
            <a:ext cx="277813" cy="158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086600" y="2514600"/>
            <a:ext cx="1143000" cy="0"/>
          </a:xfrm>
          <a:prstGeom prst="line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>
            <a:off x="7696200" y="3048000"/>
            <a:ext cx="1066800" cy="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0800000">
            <a:off x="7543800" y="3581400"/>
            <a:ext cx="685800" cy="0"/>
          </a:xfrm>
          <a:prstGeom prst="line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495" name="TextBox 92"/>
          <p:cNvSpPr txBox="1">
            <a:spLocks noChangeArrowheads="1"/>
          </p:cNvSpPr>
          <p:nvPr/>
        </p:nvSpPr>
        <p:spPr bwMode="auto">
          <a:xfrm rot="5400000">
            <a:off x="7339013" y="2262187"/>
            <a:ext cx="2209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eaLnBrk="1" hangingPunct="1"/>
            <a:r>
              <a:rPr lang="en-US" sz="1200"/>
              <a:t>Validation/ error propagation</a:t>
            </a:r>
          </a:p>
        </p:txBody>
      </p:sp>
      <p:sp>
        <p:nvSpPr>
          <p:cNvPr id="19496" name="TextBox 93"/>
          <p:cNvSpPr txBox="1">
            <a:spLocks noChangeArrowheads="1"/>
          </p:cNvSpPr>
          <p:nvPr/>
        </p:nvSpPr>
        <p:spPr bwMode="auto">
          <a:xfrm>
            <a:off x="4724400" y="2954338"/>
            <a:ext cx="25558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/>
              <a:t>(Constitutive laws, physics based models)</a:t>
            </a:r>
          </a:p>
        </p:txBody>
      </p:sp>
      <p:cxnSp>
        <p:nvCxnSpPr>
          <p:cNvPr id="95" name="Straight Connector 94"/>
          <p:cNvCxnSpPr/>
          <p:nvPr/>
        </p:nvCxnSpPr>
        <p:spPr>
          <a:xfrm rot="5400000">
            <a:off x="7467600" y="1752600"/>
            <a:ext cx="1524000" cy="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6019800" y="990600"/>
            <a:ext cx="2209800" cy="0"/>
          </a:xfrm>
          <a:prstGeom prst="line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9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Infrastructure for Materials by Design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Needs to Achieve Vision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30738"/>
          </a:xfrm>
        </p:spPr>
        <p:txBody>
          <a:bodyPr>
            <a:normAutofit fontScale="70000" lnSpcReduction="20000"/>
          </a:bodyPr>
          <a:lstStyle/>
          <a:p>
            <a:pPr marL="284163" indent="-284163">
              <a:spcBef>
                <a:spcPts val="900"/>
              </a:spcBef>
            </a:pPr>
            <a:r>
              <a:rPr lang="en-US" dirty="0" smtClean="0"/>
              <a:t>Tools/schemas to pass data (information) to a structure design tools. (</a:t>
            </a:r>
            <a:r>
              <a:rPr lang="en-US" dirty="0" err="1" smtClean="0"/>
              <a:t>i.e</a:t>
            </a:r>
            <a:r>
              <a:rPr lang="en-US" dirty="0" smtClean="0"/>
              <a:t> location specific residual stress data from DEFORM into </a:t>
            </a:r>
            <a:r>
              <a:rPr lang="en-US" dirty="0" err="1" smtClean="0"/>
              <a:t>Ansys</a:t>
            </a:r>
            <a:r>
              <a:rPr lang="en-US" dirty="0" smtClean="0"/>
              <a:t>)</a:t>
            </a:r>
          </a:p>
          <a:p>
            <a:pPr marL="284163" indent="-284163">
              <a:spcBef>
                <a:spcPts val="900"/>
              </a:spcBef>
            </a:pPr>
            <a:r>
              <a:rPr lang="en-US" dirty="0" smtClean="0"/>
              <a:t>Develop better processing to structure  composition and temperature dependent tools and models</a:t>
            </a:r>
          </a:p>
          <a:p>
            <a:pPr marL="284163" indent="-284163">
              <a:spcBef>
                <a:spcPts val="900"/>
              </a:spcBef>
            </a:pPr>
            <a:r>
              <a:rPr lang="en-US" dirty="0" smtClean="0"/>
              <a:t>At all length scales need to access the uncertainty of the data.  (i.e. Uncertainty of a melting temperature prediction to a casting code or uncertainty associated FP calculation that used in CALPHAD assessment.)</a:t>
            </a:r>
          </a:p>
          <a:p>
            <a:pPr marL="284163" indent="-284163">
              <a:spcBef>
                <a:spcPts val="900"/>
              </a:spcBef>
            </a:pPr>
            <a:r>
              <a:rPr lang="en-US" dirty="0" smtClean="0"/>
              <a:t>Integration requires high fidelity multicomponent composition, temperature, pressure dependent databases that can be interfaced with a variety higher length scale tools (</a:t>
            </a:r>
            <a:r>
              <a:rPr lang="en-US" dirty="0" err="1" smtClean="0"/>
              <a:t>i.e</a:t>
            </a:r>
            <a:r>
              <a:rPr lang="en-US" dirty="0" smtClean="0"/>
              <a:t> DEFORM, FEM, CFD codes) – note also requires integration of first principles and </a:t>
            </a:r>
            <a:r>
              <a:rPr lang="en-US" dirty="0" err="1" smtClean="0"/>
              <a:t>atomistics</a:t>
            </a:r>
            <a:r>
              <a:rPr lang="en-US" dirty="0" smtClean="0"/>
              <a:t> and MD to develop databases.  </a:t>
            </a:r>
            <a:endParaRPr lang="en-US" dirty="0"/>
          </a:p>
          <a:p>
            <a:pPr lvl="1">
              <a:spcBef>
                <a:spcPts val="900"/>
              </a:spcBef>
            </a:pPr>
            <a:r>
              <a:rPr lang="en-US" dirty="0" smtClean="0"/>
              <a:t>Need to define limitations of simulation code</a:t>
            </a:r>
          </a:p>
          <a:p>
            <a:endParaRPr lang="en-US" dirty="0"/>
          </a:p>
        </p:txBody>
      </p: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17463" y="6075363"/>
            <a:ext cx="9126537" cy="804862"/>
            <a:chOff x="17763" y="6075680"/>
            <a:chExt cx="9126237" cy="805043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99145" y="6078637"/>
              <a:ext cx="1244855" cy="77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41646" y="6077943"/>
              <a:ext cx="867824" cy="791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59240" y="6097824"/>
              <a:ext cx="768096" cy="768096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</p:pic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6831089" y="6078856"/>
              <a:ext cx="882621" cy="801867"/>
              <a:chOff x="7016112" y="4476013"/>
              <a:chExt cx="882621" cy="801867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016112" y="4476013"/>
                <a:ext cx="882621" cy="80186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142887" y="4537201"/>
                <a:ext cx="638394" cy="678512"/>
              </a:xfrm>
              <a:prstGeom prst="rect">
                <a:avLst/>
              </a:prstGeom>
              <a:noFill/>
              <a:ln w="136525">
                <a:noFill/>
                <a:miter lim="800000"/>
                <a:headEnd/>
                <a:tailEnd/>
              </a:ln>
            </p:spPr>
          </p:pic>
        </p:grpSp>
        <p:pic>
          <p:nvPicPr>
            <p:cNvPr id="10" name="Picture 2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7615" y="6122282"/>
              <a:ext cx="1704080" cy="740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46"/>
            <p:cNvGrpSpPr>
              <a:grpSpLocks/>
            </p:cNvGrpSpPr>
            <p:nvPr/>
          </p:nvGrpSpPr>
          <p:grpSpPr bwMode="auto">
            <a:xfrm>
              <a:off x="17763" y="6075680"/>
              <a:ext cx="1427115" cy="771699"/>
              <a:chOff x="1885559" y="2617151"/>
              <a:chExt cx="3518826" cy="192002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85559" y="2617151"/>
                <a:ext cx="3518826" cy="1920023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6" name="Group 41"/>
              <p:cNvGrpSpPr>
                <a:grpSpLocks/>
              </p:cNvGrpSpPr>
              <p:nvPr/>
            </p:nvGrpSpPr>
            <p:grpSpPr bwMode="auto">
              <a:xfrm>
                <a:off x="2131510" y="2672443"/>
                <a:ext cx="3024369" cy="1789250"/>
                <a:chOff x="736515" y="4408337"/>
                <a:chExt cx="3024369" cy="1789250"/>
              </a:xfrm>
            </p:grpSpPr>
            <p:pic>
              <p:nvPicPr>
                <p:cNvPr id="17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736515" y="475758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041315" y="458613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346115" y="440833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2619589" y="6075680"/>
              <a:ext cx="1028666" cy="793928"/>
              <a:chOff x="364491" y="4137411"/>
              <a:chExt cx="1767782" cy="150155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64491" y="4137411"/>
                <a:ext cx="1767782" cy="15015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14" name="Picture 49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67128" y="4278736"/>
                <a:ext cx="1371600" cy="1244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50136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Grand Challenges: Lightweight and Structural Materials</a:t>
            </a:r>
            <a:br>
              <a:rPr lang="en-US" sz="2800" b="1" dirty="0" smtClean="0"/>
            </a:br>
            <a:r>
              <a:rPr lang="en-US" sz="2800" b="1" dirty="0" smtClean="0"/>
              <a:t>Our Process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054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4211" dirty="0" smtClean="0"/>
              <a:t>(1)  Needs / Priorities from Industry (Pull) and Research (Enable/Push) Side</a:t>
            </a:r>
          </a:p>
          <a:p>
            <a:pPr lvl="1">
              <a:buNone/>
            </a:pPr>
            <a:r>
              <a:rPr lang="en-US" sz="3789" dirty="0" smtClean="0"/>
              <a:t>- Prioritize (vote)</a:t>
            </a:r>
          </a:p>
          <a:p>
            <a:pPr marL="635000" lvl="1" indent="-234950">
              <a:buNone/>
            </a:pPr>
            <a:r>
              <a:rPr lang="en-US" sz="3789" dirty="0" smtClean="0"/>
              <a:t> -  Add quantitative goals</a:t>
            </a:r>
          </a:p>
          <a:p>
            <a:pPr marL="635000" lvl="1" indent="-234950">
              <a:buNone/>
            </a:pPr>
            <a:endParaRPr lang="en-US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 marL="635000" lvl="1" indent="-234950">
              <a:buNone/>
            </a:pPr>
            <a:r>
              <a:rPr lang="en-US" sz="3368" dirty="0" smtClean="0">
                <a:solidFill>
                  <a:srgbClr val="000000"/>
                </a:solidFill>
                <a:ea typeface="Calibri"/>
                <a:cs typeface="Calibri"/>
              </a:rPr>
              <a:t>What are the technical challenges/knowledge gaps to adopting an MGI approach, i.e. integrated theory/modeling and synthesis/characterization, for your materials sector?  What are the challenges as they relate to theory, computation, material characterization, making or processing a material, and engineering </a:t>
            </a:r>
            <a:r>
              <a:rPr lang="en-US" sz="3400" dirty="0" smtClean="0">
                <a:solidFill>
                  <a:srgbClr val="000000"/>
                </a:solidFill>
                <a:ea typeface="Calibri"/>
                <a:cs typeface="Calibri"/>
              </a:rPr>
              <a:t>application?  How do these components come together to build a bridge between science and engineering?</a:t>
            </a:r>
          </a:p>
          <a:p>
            <a:pPr marL="635000" lvl="1" indent="-234950">
              <a:buNone/>
            </a:pPr>
            <a:endParaRPr lang="en-US" sz="3273" dirty="0" smtClean="0"/>
          </a:p>
          <a:p>
            <a:pPr marL="234950" indent="-234950">
              <a:buNone/>
            </a:pPr>
            <a:r>
              <a:rPr lang="en-US" sz="4364" dirty="0" smtClean="0">
                <a:solidFill>
                  <a:srgbClr val="000000"/>
                </a:solidFill>
                <a:ea typeface="Calibri"/>
                <a:cs typeface="Calibri"/>
              </a:rPr>
              <a:t>(2) What are the most Urgent Infrastructural /Data/ Workforce / Capabilities?</a:t>
            </a:r>
          </a:p>
          <a:p>
            <a:pPr lvl="1">
              <a:buNone/>
            </a:pPr>
            <a:r>
              <a:rPr lang="en-US" sz="3789" dirty="0" smtClean="0"/>
              <a:t>- Prioritize (vote)</a:t>
            </a:r>
          </a:p>
          <a:p>
            <a:pPr marL="635000" lvl="1" indent="-234950">
              <a:buNone/>
            </a:pPr>
            <a:r>
              <a:rPr lang="en-US" sz="3368" dirty="0" smtClean="0"/>
              <a:t> -  </a:t>
            </a:r>
            <a:r>
              <a:rPr lang="en-US" sz="3789" dirty="0" smtClean="0"/>
              <a:t>Add quantitative goals</a:t>
            </a:r>
            <a:endParaRPr lang="en-US" sz="3368" dirty="0" smtClean="0"/>
          </a:p>
          <a:p>
            <a:pPr marL="635000" lvl="1" indent="-234950">
              <a:buNone/>
            </a:pPr>
            <a:r>
              <a:rPr lang="en-US" sz="2947" dirty="0" smtClean="0">
                <a:solidFill>
                  <a:srgbClr val="000000"/>
                </a:solidFill>
                <a:ea typeface="Calibri"/>
                <a:cs typeface="Calibri"/>
              </a:rPr>
              <a:t>  </a:t>
            </a:r>
            <a:endParaRPr lang="en-US" sz="2947" dirty="0" smtClean="0"/>
          </a:p>
          <a:p>
            <a:pPr marL="635000" lvl="1" indent="-234950">
              <a:buNone/>
            </a:pPr>
            <a:r>
              <a:rPr lang="en-US" sz="3368" dirty="0" smtClean="0"/>
              <a:t>What are the benefits and barriers to establishing and utilizing data and software infrastructure for your materials sector? (See the 2012 NIST workshop report “Building the Materials Innovation Infrastructure: Data and Standards”</a:t>
            </a:r>
          </a:p>
          <a:p>
            <a:pPr marL="635000" lvl="1" indent="-234950">
              <a:buNone/>
            </a:pPr>
            <a:endParaRPr lang="en-US" sz="3368" dirty="0" smtClean="0"/>
          </a:p>
          <a:p>
            <a:pPr marL="234950" indent="-234950">
              <a:buNone/>
            </a:pPr>
            <a:r>
              <a:rPr lang="en-US" sz="4211" dirty="0" smtClean="0"/>
              <a:t>(3) Group into High Level Grand Challenges</a:t>
            </a:r>
          </a:p>
          <a:p>
            <a:pPr marL="635000" lvl="1" indent="-234950">
              <a:buNone/>
            </a:pPr>
            <a:r>
              <a:rPr lang="en-US" dirty="0" smtClean="0"/>
              <a:t> </a:t>
            </a:r>
          </a:p>
          <a:p>
            <a:pPr marL="234950" indent="-234950">
              <a:buFont typeface="Arial"/>
              <a:buChar char="•"/>
            </a:pPr>
            <a:endParaRPr lang="en-US" dirty="0" smtClean="0"/>
          </a:p>
          <a:p>
            <a:pPr marL="635000" lvl="1" indent="-234950">
              <a:buFont typeface="Arial"/>
              <a:buChar char="•"/>
            </a:pPr>
            <a:endParaRPr lang="en-US" dirty="0" smtClean="0"/>
          </a:p>
          <a:p>
            <a:pPr marL="234950" indent="-234950">
              <a:buFont typeface="Arial"/>
              <a:buChar char="•"/>
            </a:pPr>
            <a:endParaRPr lang="en-US" dirty="0" smtClean="0"/>
          </a:p>
          <a:p>
            <a:pPr marL="234950" indent="-234950"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17463" y="6075363"/>
            <a:ext cx="9126537" cy="804862"/>
            <a:chOff x="17763" y="6075680"/>
            <a:chExt cx="9126237" cy="80504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99145" y="6078637"/>
              <a:ext cx="1244855" cy="77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41646" y="6077943"/>
              <a:ext cx="867824" cy="791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59240" y="6097824"/>
              <a:ext cx="768096" cy="768096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</p:pic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6831089" y="6078856"/>
              <a:ext cx="882621" cy="801867"/>
              <a:chOff x="7016112" y="4476013"/>
              <a:chExt cx="882621" cy="80186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7016112" y="4476013"/>
                <a:ext cx="882621" cy="80186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142887" y="4537201"/>
                <a:ext cx="638394" cy="678512"/>
              </a:xfrm>
              <a:prstGeom prst="rect">
                <a:avLst/>
              </a:prstGeom>
              <a:noFill/>
              <a:ln w="136525">
                <a:noFill/>
                <a:miter lim="800000"/>
                <a:headEnd/>
                <a:tailEnd/>
              </a:ln>
            </p:spPr>
          </p:pic>
        </p:grpSp>
        <p:pic>
          <p:nvPicPr>
            <p:cNvPr id="9" name="Picture 2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7615" y="6122282"/>
              <a:ext cx="1704080" cy="740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17763" y="6075680"/>
              <a:ext cx="1427115" cy="771699"/>
              <a:chOff x="1885559" y="2617151"/>
              <a:chExt cx="3518826" cy="1920023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885559" y="2617151"/>
                <a:ext cx="3518826" cy="1920023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5" name="Group 41"/>
              <p:cNvGrpSpPr>
                <a:grpSpLocks/>
              </p:cNvGrpSpPr>
              <p:nvPr/>
            </p:nvGrpSpPr>
            <p:grpSpPr bwMode="auto">
              <a:xfrm>
                <a:off x="2131510" y="2672443"/>
                <a:ext cx="3024369" cy="1789250"/>
                <a:chOff x="736515" y="4408337"/>
                <a:chExt cx="3024369" cy="1789250"/>
              </a:xfrm>
            </p:grpSpPr>
            <p:pic>
              <p:nvPicPr>
                <p:cNvPr id="16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736515" y="475758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041315" y="458613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346115" y="440833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2619589" y="6075680"/>
              <a:ext cx="1028666" cy="793928"/>
              <a:chOff x="364491" y="4137411"/>
              <a:chExt cx="1767782" cy="150155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64491" y="4137411"/>
                <a:ext cx="1767782" cy="15015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13" name="Picture 49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67128" y="4278736"/>
                <a:ext cx="1371600" cy="1244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-304800"/>
            <a:ext cx="9144000" cy="1470025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Develop a Skilled MGI Workforce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934738"/>
            <a:ext cx="8915400" cy="5085062"/>
          </a:xfrm>
        </p:spPr>
        <p:txBody>
          <a:bodyPr>
            <a:noAutofit/>
          </a:bodyPr>
          <a:lstStyle/>
          <a:p>
            <a:pPr marL="233363" indent="-233363" algn="l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In five years:  have in place a complete curriculum and certificate programs to train materials scientists/engineers proficient in analytical, computational and statistical analysis and methods</a:t>
            </a:r>
          </a:p>
          <a:p>
            <a:pPr marL="803275" lvl="1" indent="-346075" algn="l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Create taskforce to identify core curriculum content</a:t>
            </a:r>
          </a:p>
          <a:p>
            <a:pPr marL="803275" lvl="1" indent="-346075" algn="l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Lower barrier to introduce computational content by development and dissemination of tools &amp; packages</a:t>
            </a:r>
          </a:p>
          <a:p>
            <a:pPr marL="803275" lvl="1" indent="-346075" algn="l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Online resources:  lectures (MOOC-style), reading material, problem sets</a:t>
            </a:r>
          </a:p>
          <a:p>
            <a:pPr marL="233363" indent="-233363" algn="l">
              <a:spcBef>
                <a:spcPts val="1200"/>
              </a:spcBef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Degree programs</a:t>
            </a:r>
          </a:p>
          <a:p>
            <a:pPr marL="803275" lvl="1" indent="-346075" algn="l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Taskforce to identify industrial needs (content) and optimal formats (on-line, degree certificates, short courses) for training personnel</a:t>
            </a:r>
          </a:p>
        </p:txBody>
      </p: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17463" y="6075363"/>
            <a:ext cx="9126537" cy="804862"/>
            <a:chOff x="17763" y="6075680"/>
            <a:chExt cx="9126237" cy="80504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99145" y="6078637"/>
              <a:ext cx="1244855" cy="77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41646" y="6077943"/>
              <a:ext cx="867824" cy="791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59240" y="6097824"/>
              <a:ext cx="768096" cy="768096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</p:pic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6831089" y="6078856"/>
              <a:ext cx="882621" cy="801867"/>
              <a:chOff x="7016112" y="4476013"/>
              <a:chExt cx="882621" cy="80186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7016112" y="4476013"/>
                <a:ext cx="882621" cy="80186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20" name="Picture 20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142887" y="4537201"/>
                <a:ext cx="638394" cy="678512"/>
              </a:xfrm>
              <a:prstGeom prst="rect">
                <a:avLst/>
              </a:prstGeom>
              <a:noFill/>
              <a:ln w="136525">
                <a:noFill/>
                <a:miter lim="800000"/>
                <a:headEnd/>
                <a:tailEnd/>
              </a:ln>
            </p:spPr>
          </p:pic>
        </p:grpSp>
        <p:pic>
          <p:nvPicPr>
            <p:cNvPr id="9" name="Picture 2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7615" y="6122282"/>
              <a:ext cx="1704080" cy="740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17763" y="6075680"/>
              <a:ext cx="1427115" cy="771699"/>
              <a:chOff x="1885559" y="2617151"/>
              <a:chExt cx="3518826" cy="1920023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885559" y="2617151"/>
                <a:ext cx="3518826" cy="1920023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5" name="Group 41"/>
              <p:cNvGrpSpPr>
                <a:grpSpLocks/>
              </p:cNvGrpSpPr>
              <p:nvPr/>
            </p:nvGrpSpPr>
            <p:grpSpPr bwMode="auto">
              <a:xfrm>
                <a:off x="2131510" y="2672443"/>
                <a:ext cx="3024369" cy="1789250"/>
                <a:chOff x="736515" y="4408337"/>
                <a:chExt cx="3024369" cy="1789250"/>
              </a:xfrm>
            </p:grpSpPr>
            <p:pic>
              <p:nvPicPr>
                <p:cNvPr id="16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736515" y="475758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041315" y="458613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346115" y="440833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2619589" y="6075680"/>
              <a:ext cx="1028666" cy="793928"/>
              <a:chOff x="364491" y="4137411"/>
              <a:chExt cx="1767782" cy="150155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64491" y="4137411"/>
                <a:ext cx="1767782" cy="15015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13" name="Picture 49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67128" y="4278736"/>
                <a:ext cx="1371600" cy="1244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41407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Structural and Lightweight Materials</a:t>
            </a:r>
            <a:br>
              <a:rPr lang="en-US" dirty="0" smtClean="0"/>
            </a:br>
            <a:r>
              <a:rPr lang="en-US" sz="3111" dirty="0" smtClean="0"/>
              <a:t>Grand Challenges: Considerations</a:t>
            </a:r>
            <a:endParaRPr lang="en-US" sz="3556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/>
              <a:t>Design </a:t>
            </a:r>
            <a:r>
              <a:rPr lang="en-US" sz="2800" dirty="0" smtClean="0">
                <a:solidFill>
                  <a:srgbClr val="FF0000"/>
                </a:solidFill>
              </a:rPr>
              <a:t>of</a:t>
            </a:r>
            <a:r>
              <a:rPr lang="en-US" sz="2800" dirty="0" smtClean="0"/>
              <a:t> Materials </a:t>
            </a:r>
            <a:r>
              <a:rPr lang="en-US" sz="2800" dirty="0" err="1" smtClean="0"/>
              <a:t>vs</a:t>
            </a:r>
            <a:r>
              <a:rPr lang="en-US" sz="2800" dirty="0" smtClean="0"/>
              <a:t> Design </a:t>
            </a:r>
            <a:r>
              <a:rPr lang="en-US" sz="2800" dirty="0" smtClean="0">
                <a:solidFill>
                  <a:srgbClr val="FF0000"/>
                </a:solidFill>
              </a:rPr>
              <a:t>with</a:t>
            </a:r>
            <a:r>
              <a:rPr lang="en-US" sz="2800" dirty="0" smtClean="0"/>
              <a:t> Materials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Theory, computation, experiment, data, VVUQ, workforce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What </a:t>
            </a:r>
            <a:r>
              <a:rPr lang="en-US" sz="2800" dirty="0" smtClean="0">
                <a:solidFill>
                  <a:srgbClr val="FF0000"/>
                </a:solidFill>
              </a:rPr>
              <a:t>can</a:t>
            </a:r>
            <a:r>
              <a:rPr lang="en-US" sz="2800" dirty="0" smtClean="0"/>
              <a:t> be accomplished </a:t>
            </a:r>
            <a:r>
              <a:rPr lang="en-US" sz="2800" dirty="0" err="1" smtClean="0"/>
              <a:t>vs</a:t>
            </a:r>
            <a:r>
              <a:rPr lang="en-US" sz="2800" dirty="0" smtClean="0"/>
              <a:t> what </a:t>
            </a:r>
            <a:r>
              <a:rPr lang="en-US" sz="2800" dirty="0" smtClean="0">
                <a:solidFill>
                  <a:srgbClr val="FF0000"/>
                </a:solidFill>
              </a:rPr>
              <a:t>could</a:t>
            </a:r>
            <a:r>
              <a:rPr lang="en-US" sz="2800" dirty="0" smtClean="0"/>
              <a:t> be accomplished?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Capability-driven Grand Challenges: set quantitative goals for development of computational, experimental digital data tools and workforce</a:t>
            </a:r>
          </a:p>
          <a:p>
            <a:endParaRPr lang="en-US" dirty="0"/>
          </a:p>
        </p:txBody>
      </p: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17463" y="6075363"/>
            <a:ext cx="9126537" cy="804862"/>
            <a:chOff x="17763" y="6075680"/>
            <a:chExt cx="9126237" cy="80504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99145" y="6078637"/>
              <a:ext cx="1244855" cy="77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41646" y="6077943"/>
              <a:ext cx="867824" cy="791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59240" y="6097824"/>
              <a:ext cx="768096" cy="768096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</p:pic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6831089" y="6078856"/>
              <a:ext cx="882621" cy="801867"/>
              <a:chOff x="7016112" y="4476013"/>
              <a:chExt cx="882621" cy="80186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7016112" y="4476013"/>
                <a:ext cx="882621" cy="80186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20" name="Picture 20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142887" y="4537201"/>
                <a:ext cx="638394" cy="678512"/>
              </a:xfrm>
              <a:prstGeom prst="rect">
                <a:avLst/>
              </a:prstGeom>
              <a:noFill/>
              <a:ln w="136525">
                <a:noFill/>
                <a:miter lim="800000"/>
                <a:headEnd/>
                <a:tailEnd/>
              </a:ln>
            </p:spPr>
          </p:pic>
        </p:grpSp>
        <p:pic>
          <p:nvPicPr>
            <p:cNvPr id="9" name="Picture 2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7615" y="6122282"/>
              <a:ext cx="1704080" cy="740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17763" y="6075680"/>
              <a:ext cx="1427115" cy="771699"/>
              <a:chOff x="1885559" y="2617151"/>
              <a:chExt cx="3518826" cy="1920023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885559" y="2617151"/>
                <a:ext cx="3518826" cy="1920023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5" name="Group 41"/>
              <p:cNvGrpSpPr>
                <a:grpSpLocks/>
              </p:cNvGrpSpPr>
              <p:nvPr/>
            </p:nvGrpSpPr>
            <p:grpSpPr bwMode="auto">
              <a:xfrm>
                <a:off x="2131510" y="2672443"/>
                <a:ext cx="3024369" cy="1789250"/>
                <a:chOff x="736515" y="4408337"/>
                <a:chExt cx="3024369" cy="1789250"/>
              </a:xfrm>
            </p:grpSpPr>
            <p:pic>
              <p:nvPicPr>
                <p:cNvPr id="16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736515" y="475758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041315" y="458613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346115" y="440833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2619589" y="6075680"/>
              <a:ext cx="1028666" cy="793928"/>
              <a:chOff x="364491" y="4137411"/>
              <a:chExt cx="1767782" cy="150155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64491" y="4137411"/>
                <a:ext cx="1767782" cy="15015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13" name="Picture 49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67128" y="4278736"/>
                <a:ext cx="1371600" cy="1244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64872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17463" y="6075363"/>
            <a:ext cx="9126537" cy="804862"/>
            <a:chOff x="17763" y="6075680"/>
            <a:chExt cx="9126237" cy="80504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99145" y="6078637"/>
              <a:ext cx="1244855" cy="77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41646" y="6077943"/>
              <a:ext cx="867824" cy="791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59240" y="6097824"/>
              <a:ext cx="768096" cy="768096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</p:pic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6831089" y="6078856"/>
              <a:ext cx="882621" cy="801867"/>
              <a:chOff x="7016112" y="4476013"/>
              <a:chExt cx="882621" cy="80186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7016112" y="4476013"/>
                <a:ext cx="882621" cy="80186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20" name="Picture 20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142887" y="4537201"/>
                <a:ext cx="638394" cy="678512"/>
              </a:xfrm>
              <a:prstGeom prst="rect">
                <a:avLst/>
              </a:prstGeom>
              <a:noFill/>
              <a:ln w="136525">
                <a:noFill/>
                <a:miter lim="800000"/>
                <a:headEnd/>
                <a:tailEnd/>
              </a:ln>
            </p:spPr>
          </p:pic>
        </p:grpSp>
        <p:pic>
          <p:nvPicPr>
            <p:cNvPr id="9" name="Picture 2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7615" y="6122282"/>
              <a:ext cx="1704080" cy="740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46"/>
            <p:cNvGrpSpPr>
              <a:grpSpLocks/>
            </p:cNvGrpSpPr>
            <p:nvPr/>
          </p:nvGrpSpPr>
          <p:grpSpPr bwMode="auto">
            <a:xfrm>
              <a:off x="17763" y="6075680"/>
              <a:ext cx="1427115" cy="771699"/>
              <a:chOff x="1885559" y="2617151"/>
              <a:chExt cx="3518826" cy="1920023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885559" y="2617151"/>
                <a:ext cx="3518826" cy="1920023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8" name="Group 41"/>
              <p:cNvGrpSpPr>
                <a:grpSpLocks/>
              </p:cNvGrpSpPr>
              <p:nvPr/>
            </p:nvGrpSpPr>
            <p:grpSpPr bwMode="auto">
              <a:xfrm>
                <a:off x="2131510" y="2672443"/>
                <a:ext cx="3024369" cy="1789250"/>
                <a:chOff x="736515" y="4408337"/>
                <a:chExt cx="3024369" cy="1789250"/>
              </a:xfrm>
            </p:grpSpPr>
            <p:pic>
              <p:nvPicPr>
                <p:cNvPr id="16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736515" y="475758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041315" y="458613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346115" y="440833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2619589" y="6075680"/>
              <a:ext cx="1028666" cy="793928"/>
              <a:chOff x="364491" y="4137411"/>
              <a:chExt cx="1767782" cy="150155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64491" y="4137411"/>
                <a:ext cx="1767782" cy="15015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13" name="Picture 49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67128" y="4278736"/>
                <a:ext cx="1371600" cy="1244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62000" y="609600"/>
          <a:ext cx="7848600" cy="446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3924300"/>
              </a:tblGrid>
              <a:tr h="5029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Enable</a:t>
                      </a:r>
                      <a:endParaRPr lang="en-US" sz="1400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Databases</a:t>
                      </a:r>
                      <a:r>
                        <a:rPr lang="en-US" sz="1400" baseline="0" dirty="0" smtClean="0"/>
                        <a:t> of </a:t>
                      </a:r>
                      <a:r>
                        <a:rPr lang="en-US" sz="1400" baseline="0" dirty="0" err="1" smtClean="0"/>
                        <a:t>multiscale</a:t>
                      </a:r>
                      <a:r>
                        <a:rPr lang="en-US" sz="1400" baseline="0" dirty="0" smtClean="0"/>
                        <a:t> structural information correlated with properties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New paradigms</a:t>
                      </a:r>
                      <a:r>
                        <a:rPr lang="en-US" sz="1400" baseline="0" dirty="0" smtClean="0"/>
                        <a:t> and descriptions of </a:t>
                      </a:r>
                      <a:r>
                        <a:rPr lang="en-US" sz="1400" baseline="0" dirty="0" err="1" smtClean="0"/>
                        <a:t>multiscale</a:t>
                      </a:r>
                      <a:r>
                        <a:rPr lang="en-US" sz="1400" baseline="0" dirty="0" smtClean="0"/>
                        <a:t> materials behavior</a:t>
                      </a:r>
                      <a:endParaRPr lang="en-US" sz="1400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New analysis tools based on stochastic descriptions of materials behavior (rare events, ranges of behavior, etc.) coupled with databases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Predictions</a:t>
                      </a:r>
                      <a:r>
                        <a:rPr lang="en-US" sz="1400" baseline="0" dirty="0" smtClean="0"/>
                        <a:t> of materials response in an engineering setting AND forward/inverse modes</a:t>
                      </a:r>
                      <a:endParaRPr lang="en-US" sz="1400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Materials, process, structure, properties to specify materials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Complete understanding of materials systems and properties</a:t>
                      </a:r>
                      <a:endParaRPr lang="en-US" sz="1400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Standardize description of materials design/development challenges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Cross-disciplinary expertise can be engaged</a:t>
                      </a:r>
                      <a:r>
                        <a:rPr lang="en-US" sz="1400" baseline="0" dirty="0" smtClean="0"/>
                        <a:t> in addressing the very difficult challenges in ICME/MGI implementation</a:t>
                      </a:r>
                      <a:endParaRPr lang="en-US" sz="1400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Data analytic tools for extracting executable process-structure-property linkages from large datasets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Inverse solutions to materials/process design</a:t>
                      </a:r>
                      <a:r>
                        <a:rPr lang="en-US" sz="1400" baseline="0" dirty="0" smtClean="0"/>
                        <a:t> problems</a:t>
                      </a:r>
                      <a:endParaRPr lang="en-US" sz="1400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Statistics and tools to quantify and manage variance from process to microstructure to properties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Robust </a:t>
                      </a:r>
                      <a:r>
                        <a:rPr lang="en-US" sz="1400" dirty="0" err="1" smtClean="0"/>
                        <a:t>multiscale</a:t>
                      </a:r>
                      <a:r>
                        <a:rPr lang="en-US" sz="1400" baseline="0" dirty="0" smtClean="0"/>
                        <a:t> design integration of product design with manufacture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17463" y="6075363"/>
            <a:ext cx="9126537" cy="804862"/>
            <a:chOff x="17763" y="6075680"/>
            <a:chExt cx="9126237" cy="80504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99145" y="6078637"/>
              <a:ext cx="1244855" cy="77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41646" y="6077943"/>
              <a:ext cx="867824" cy="791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59240" y="6097824"/>
              <a:ext cx="768096" cy="768096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</p:pic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6831089" y="6078856"/>
              <a:ext cx="882621" cy="801867"/>
              <a:chOff x="7016112" y="4476013"/>
              <a:chExt cx="882621" cy="80186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7016112" y="4476013"/>
                <a:ext cx="882621" cy="80186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20" name="Picture 20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142887" y="4537201"/>
                <a:ext cx="638394" cy="678512"/>
              </a:xfrm>
              <a:prstGeom prst="rect">
                <a:avLst/>
              </a:prstGeom>
              <a:noFill/>
              <a:ln w="136525">
                <a:noFill/>
                <a:miter lim="800000"/>
                <a:headEnd/>
                <a:tailEnd/>
              </a:ln>
            </p:spPr>
          </p:pic>
        </p:grpSp>
        <p:pic>
          <p:nvPicPr>
            <p:cNvPr id="9" name="Picture 2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7615" y="6122282"/>
              <a:ext cx="1704080" cy="740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17763" y="6075680"/>
              <a:ext cx="1427115" cy="771699"/>
              <a:chOff x="1885559" y="2617151"/>
              <a:chExt cx="3518826" cy="1920023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885559" y="2617151"/>
                <a:ext cx="3518826" cy="1920023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5" name="Group 41"/>
              <p:cNvGrpSpPr>
                <a:grpSpLocks/>
              </p:cNvGrpSpPr>
              <p:nvPr/>
            </p:nvGrpSpPr>
            <p:grpSpPr bwMode="auto">
              <a:xfrm>
                <a:off x="2131510" y="2672443"/>
                <a:ext cx="3024369" cy="1789250"/>
                <a:chOff x="736515" y="4408337"/>
                <a:chExt cx="3024369" cy="1789250"/>
              </a:xfrm>
            </p:grpSpPr>
            <p:pic>
              <p:nvPicPr>
                <p:cNvPr id="16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736515" y="475758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041315" y="458613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346115" y="440833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2619589" y="6075680"/>
              <a:ext cx="1028666" cy="793928"/>
              <a:chOff x="364491" y="4137411"/>
              <a:chExt cx="1767782" cy="150155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64491" y="4137411"/>
                <a:ext cx="1767782" cy="15015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13" name="Picture 49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67128" y="4278736"/>
                <a:ext cx="1371600" cy="1244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85800" y="228600"/>
          <a:ext cx="7620000" cy="5693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475559">
                <a:tc>
                  <a:txBody>
                    <a:bodyPr/>
                    <a:lstStyle/>
                    <a:p>
                      <a:r>
                        <a:rPr lang="en-US" dirty="0" smtClean="0"/>
                        <a:t>Need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Enable</a:t>
                      </a:r>
                      <a:endParaRPr lang="en-US" dirty="0"/>
                    </a:p>
                  </a:txBody>
                  <a:tcPr/>
                </a:tc>
              </a:tr>
              <a:tr h="5043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Predict corrosion susceptibility</a:t>
                      </a:r>
                      <a:r>
                        <a:rPr lang="en-US" sz="1400" baseline="0" dirty="0" smtClean="0"/>
                        <a:t> and rates (at diff. temps and environ.)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Design</a:t>
                      </a:r>
                      <a:r>
                        <a:rPr lang="en-US" sz="1400" baseline="0" dirty="0" smtClean="0"/>
                        <a:t> structures with required durability in a corrosive environment</a:t>
                      </a:r>
                      <a:endParaRPr lang="en-US" sz="1400" dirty="0"/>
                    </a:p>
                  </a:txBody>
                  <a:tcPr/>
                </a:tc>
              </a:tr>
              <a:tr h="7061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Predict ductility and toughness for different strain rates in different environments for metals and composites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Increase interest in low ductility types of materials for a broader range of applications</a:t>
                      </a:r>
                      <a:endParaRPr lang="en-US" sz="1400" dirty="0"/>
                    </a:p>
                  </a:txBody>
                  <a:tcPr/>
                </a:tc>
              </a:tr>
              <a:tr h="5043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Durability</a:t>
                      </a:r>
                      <a:r>
                        <a:rPr lang="en-US" sz="1400" baseline="0" dirty="0" smtClean="0"/>
                        <a:t> assessments of materials with and without coatings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Systems-level design</a:t>
                      </a:r>
                      <a:endParaRPr lang="en-US" sz="1400" dirty="0"/>
                    </a:p>
                  </a:txBody>
                  <a:tcPr/>
                </a:tc>
              </a:tr>
              <a:tr h="5043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Improved thermodynamic and kinetic databases, phase field (microevolution)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5043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IP/Export/ITAR guidelines for model and data sharing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4755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3D/4D</a:t>
                      </a:r>
                      <a:r>
                        <a:rPr lang="en-US" sz="1400" baseline="0" dirty="0" smtClean="0"/>
                        <a:t> characterization using NDE tools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4755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Test that provides multiple properties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7061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Better toolset for the conceptual design phase and a methodology for assessing extremes of structure properties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7061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Design of materials as a variable (holistic design space). Materials not tied to a specification beyond the available materials database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17463" y="6075363"/>
            <a:ext cx="9126537" cy="804862"/>
            <a:chOff x="17763" y="6075680"/>
            <a:chExt cx="9126237" cy="80504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99145" y="6078637"/>
              <a:ext cx="1244855" cy="77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41646" y="6077943"/>
              <a:ext cx="867824" cy="791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59240" y="6097824"/>
              <a:ext cx="768096" cy="768096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</p:pic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6831089" y="6078856"/>
              <a:ext cx="882621" cy="801867"/>
              <a:chOff x="7016112" y="4476013"/>
              <a:chExt cx="882621" cy="80186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7016112" y="4476013"/>
                <a:ext cx="882621" cy="80186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20" name="Picture 20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142887" y="4537201"/>
                <a:ext cx="638394" cy="678512"/>
              </a:xfrm>
              <a:prstGeom prst="rect">
                <a:avLst/>
              </a:prstGeom>
              <a:noFill/>
              <a:ln w="136525">
                <a:noFill/>
                <a:miter lim="800000"/>
                <a:headEnd/>
                <a:tailEnd/>
              </a:ln>
            </p:spPr>
          </p:pic>
        </p:grpSp>
        <p:pic>
          <p:nvPicPr>
            <p:cNvPr id="9" name="Picture 2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7615" y="6122282"/>
              <a:ext cx="1704080" cy="740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46"/>
            <p:cNvGrpSpPr>
              <a:grpSpLocks/>
            </p:cNvGrpSpPr>
            <p:nvPr/>
          </p:nvGrpSpPr>
          <p:grpSpPr bwMode="auto">
            <a:xfrm>
              <a:off x="17763" y="6075680"/>
              <a:ext cx="1427115" cy="771699"/>
              <a:chOff x="1885559" y="2617151"/>
              <a:chExt cx="3518826" cy="1920023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885559" y="2617151"/>
                <a:ext cx="3518826" cy="1920023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8" name="Group 41"/>
              <p:cNvGrpSpPr>
                <a:grpSpLocks/>
              </p:cNvGrpSpPr>
              <p:nvPr/>
            </p:nvGrpSpPr>
            <p:grpSpPr bwMode="auto">
              <a:xfrm>
                <a:off x="2131510" y="2672443"/>
                <a:ext cx="3024369" cy="1789250"/>
                <a:chOff x="736515" y="4408337"/>
                <a:chExt cx="3024369" cy="1789250"/>
              </a:xfrm>
            </p:grpSpPr>
            <p:pic>
              <p:nvPicPr>
                <p:cNvPr id="16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736515" y="475758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041315" y="458613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346115" y="440833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2619589" y="6075680"/>
              <a:ext cx="1028666" cy="793928"/>
              <a:chOff x="364491" y="4137411"/>
              <a:chExt cx="1767782" cy="150155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64491" y="4137411"/>
                <a:ext cx="1767782" cy="15015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13" name="Picture 49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67128" y="4278736"/>
                <a:ext cx="1371600" cy="1244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81000" y="558886"/>
          <a:ext cx="8382000" cy="5152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388196">
                <a:tc>
                  <a:txBody>
                    <a:bodyPr/>
                    <a:lstStyle/>
                    <a:p>
                      <a:r>
                        <a:rPr lang="en-US" dirty="0" smtClean="0"/>
                        <a:t>Need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Enable</a:t>
                      </a:r>
                      <a:endParaRPr lang="en-US" dirty="0"/>
                    </a:p>
                  </a:txBody>
                  <a:tcPr/>
                </a:tc>
              </a:tr>
              <a:tr h="5077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Quicker NDE assessment/image recognition techniques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9312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Design manufacturing components with existing and new materials</a:t>
                      </a:r>
                      <a:r>
                        <a:rPr lang="en-US" sz="1400" baseline="0" dirty="0" smtClean="0"/>
                        <a:t> that meet the requirements for the entire intended life of the component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71953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Deliver validated tools that will predict nominal and extreme materials response for those</a:t>
                      </a:r>
                      <a:r>
                        <a:rPr lang="en-US" sz="1400" baseline="0" dirty="0" smtClean="0"/>
                        <a:t> specific conditions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71953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Develop optimized material systems validated/applicable to large-scale applications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Employ</a:t>
                      </a:r>
                      <a:r>
                        <a:rPr lang="en-US" sz="1400" baseline="0" dirty="0" smtClean="0"/>
                        <a:t> ultra-durable, damage tolerant, multifunctional materials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11430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Provide validated and efficient computational tools throughout</a:t>
                      </a:r>
                      <a:r>
                        <a:rPr lang="en-US" sz="1400" baseline="0" dirty="0" smtClean="0"/>
                        <a:t> the length scales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Answer a multitude</a:t>
                      </a:r>
                      <a:r>
                        <a:rPr lang="en-US" sz="1400" baseline="0" dirty="0" smtClean="0"/>
                        <a:t> of “what if” questions throughout the design, manufacturing, certification, and lifecycle of a material and ultimately the vehicle system</a:t>
                      </a:r>
                      <a:endParaRPr lang="en-US" sz="1400" dirty="0"/>
                    </a:p>
                  </a:txBody>
                  <a:tcPr/>
                </a:tc>
              </a:tr>
              <a:tr h="71953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Develop and validate models of materials using detailed</a:t>
                      </a:r>
                      <a:r>
                        <a:rPr lang="en-US" sz="1400" baseline="0" dirty="0" smtClean="0"/>
                        <a:t> experiments at the subcomponent level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May eliminate disconnects as one bridges</a:t>
                      </a:r>
                      <a:r>
                        <a:rPr lang="en-US" sz="1400" baseline="0" dirty="0" smtClean="0"/>
                        <a:t> length scales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17463" y="6075363"/>
            <a:ext cx="9126537" cy="804862"/>
            <a:chOff x="17763" y="6075680"/>
            <a:chExt cx="9126237" cy="80504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99145" y="6078637"/>
              <a:ext cx="1244855" cy="77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41646" y="6077943"/>
              <a:ext cx="867824" cy="791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59240" y="6097824"/>
              <a:ext cx="768096" cy="768096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</p:pic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6831089" y="6078856"/>
              <a:ext cx="882621" cy="801867"/>
              <a:chOff x="7016112" y="4476013"/>
              <a:chExt cx="882621" cy="80186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7016112" y="4476013"/>
                <a:ext cx="882621" cy="80186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20" name="Picture 20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142887" y="4537201"/>
                <a:ext cx="638394" cy="678512"/>
              </a:xfrm>
              <a:prstGeom prst="rect">
                <a:avLst/>
              </a:prstGeom>
              <a:noFill/>
              <a:ln w="136525">
                <a:noFill/>
                <a:miter lim="800000"/>
                <a:headEnd/>
                <a:tailEnd/>
              </a:ln>
            </p:spPr>
          </p:pic>
        </p:grpSp>
        <p:pic>
          <p:nvPicPr>
            <p:cNvPr id="9" name="Picture 2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7615" y="6122282"/>
              <a:ext cx="1704080" cy="740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46"/>
            <p:cNvGrpSpPr>
              <a:grpSpLocks/>
            </p:cNvGrpSpPr>
            <p:nvPr/>
          </p:nvGrpSpPr>
          <p:grpSpPr bwMode="auto">
            <a:xfrm>
              <a:off x="17763" y="6075680"/>
              <a:ext cx="1427115" cy="771699"/>
              <a:chOff x="1885559" y="2617151"/>
              <a:chExt cx="3518826" cy="1920023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885559" y="2617151"/>
                <a:ext cx="3518826" cy="1920023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8" name="Group 41"/>
              <p:cNvGrpSpPr>
                <a:grpSpLocks/>
              </p:cNvGrpSpPr>
              <p:nvPr/>
            </p:nvGrpSpPr>
            <p:grpSpPr bwMode="auto">
              <a:xfrm>
                <a:off x="2131510" y="2672443"/>
                <a:ext cx="3024369" cy="1789250"/>
                <a:chOff x="736515" y="4408337"/>
                <a:chExt cx="3024369" cy="1789250"/>
              </a:xfrm>
            </p:grpSpPr>
            <p:pic>
              <p:nvPicPr>
                <p:cNvPr id="16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736515" y="475758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041315" y="458613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346115" y="440833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2619589" y="6075680"/>
              <a:ext cx="1028666" cy="793928"/>
              <a:chOff x="364491" y="4137411"/>
              <a:chExt cx="1767782" cy="150155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64491" y="4137411"/>
                <a:ext cx="1767782" cy="15015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13" name="Picture 49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67128" y="4278736"/>
                <a:ext cx="1371600" cy="1244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04800" y="381000"/>
          <a:ext cx="8610600" cy="4916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4305300"/>
              </a:tblGrid>
              <a:tr h="34503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Enable</a:t>
                      </a:r>
                      <a:endParaRPr lang="en-US" sz="1600" dirty="0"/>
                    </a:p>
                  </a:txBody>
                  <a:tcPr/>
                </a:tc>
              </a:tr>
              <a:tr h="9193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Predict performance/strength variability with processing variability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Predict structural knockdown or acceptance criteria for manufacturing anomalies</a:t>
                      </a:r>
                      <a:r>
                        <a:rPr lang="en-US" sz="1600" baseline="0" dirty="0" smtClean="0"/>
                        <a:t> and select material/manufacturing process combinations</a:t>
                      </a:r>
                      <a:endParaRPr lang="en-US" sz="1600" dirty="0"/>
                    </a:p>
                  </a:txBody>
                  <a:tcPr/>
                </a:tc>
              </a:tr>
              <a:tr h="71029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Eliminate one-two iterations in materials scale-up process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Quantitative process – structure-property model, lab simulation with model -&gt; full scale production</a:t>
                      </a:r>
                      <a:endParaRPr lang="en-US" sz="1600" dirty="0"/>
                    </a:p>
                  </a:txBody>
                  <a:tcPr/>
                </a:tc>
              </a:tr>
              <a:tr h="9193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Define</a:t>
                      </a:r>
                      <a:r>
                        <a:rPr lang="en-US" sz="1600" baseline="0" dirty="0" smtClean="0"/>
                        <a:t> commercial composition limits at bench scale (typically not done until later during scale-up phase, potentially creating surprises)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Experimental and computational prediction of full-scale properties from bench-scale</a:t>
                      </a:r>
                      <a:r>
                        <a:rPr lang="en-US" sz="1600" baseline="0" dirty="0" smtClean="0"/>
                        <a:t> product</a:t>
                      </a:r>
                      <a:endParaRPr lang="en-US" sz="1600" dirty="0"/>
                    </a:p>
                  </a:txBody>
                  <a:tcPr/>
                </a:tc>
              </a:tr>
              <a:tr h="83859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Manufacturing variation – tools that quantify variability in the process and permit sensitivity analyses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83859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Develop models that can take into account the effects of chemistry and processing variations on mechanical</a:t>
                      </a:r>
                      <a:r>
                        <a:rPr lang="en-US" sz="1600" baseline="0" dirty="0" smtClean="0"/>
                        <a:t> properties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Develop new</a:t>
                      </a:r>
                      <a:r>
                        <a:rPr lang="en-US" sz="1600" baseline="0" dirty="0" smtClean="0"/>
                        <a:t> alloys better, faster, and cheaper</a:t>
                      </a:r>
                      <a:endParaRPr lang="en-US" sz="1600" dirty="0"/>
                    </a:p>
                  </a:txBody>
                  <a:tcPr/>
                </a:tc>
              </a:tr>
              <a:tr h="34503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Software packages that are user friendly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Faster alloy development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17463" y="6075363"/>
            <a:ext cx="9126537" cy="804862"/>
            <a:chOff x="17763" y="6075680"/>
            <a:chExt cx="9126237" cy="80504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99145" y="6078637"/>
              <a:ext cx="1244855" cy="77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41646" y="6077943"/>
              <a:ext cx="867824" cy="791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59240" y="6097824"/>
              <a:ext cx="768096" cy="768096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</p:pic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6831089" y="6078856"/>
              <a:ext cx="882621" cy="801867"/>
              <a:chOff x="7016112" y="4476013"/>
              <a:chExt cx="882621" cy="80186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7016112" y="4476013"/>
                <a:ext cx="882621" cy="80186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20" name="Picture 20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142887" y="4537201"/>
                <a:ext cx="638394" cy="678512"/>
              </a:xfrm>
              <a:prstGeom prst="rect">
                <a:avLst/>
              </a:prstGeom>
              <a:noFill/>
              <a:ln w="136525">
                <a:noFill/>
                <a:miter lim="800000"/>
                <a:headEnd/>
                <a:tailEnd/>
              </a:ln>
            </p:spPr>
          </p:pic>
        </p:grpSp>
        <p:pic>
          <p:nvPicPr>
            <p:cNvPr id="9" name="Picture 2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7615" y="6122282"/>
              <a:ext cx="1704080" cy="740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46"/>
            <p:cNvGrpSpPr>
              <a:grpSpLocks/>
            </p:cNvGrpSpPr>
            <p:nvPr/>
          </p:nvGrpSpPr>
          <p:grpSpPr bwMode="auto">
            <a:xfrm>
              <a:off x="17763" y="6075680"/>
              <a:ext cx="1427115" cy="771699"/>
              <a:chOff x="1885559" y="2617151"/>
              <a:chExt cx="3518826" cy="1920023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885559" y="2617151"/>
                <a:ext cx="3518826" cy="1920023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8" name="Group 41"/>
              <p:cNvGrpSpPr>
                <a:grpSpLocks/>
              </p:cNvGrpSpPr>
              <p:nvPr/>
            </p:nvGrpSpPr>
            <p:grpSpPr bwMode="auto">
              <a:xfrm>
                <a:off x="2131510" y="2672443"/>
                <a:ext cx="3024369" cy="1789250"/>
                <a:chOff x="736515" y="4408337"/>
                <a:chExt cx="3024369" cy="1789250"/>
              </a:xfrm>
            </p:grpSpPr>
            <p:pic>
              <p:nvPicPr>
                <p:cNvPr id="16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736515" y="475758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041315" y="458613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346115" y="440833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2619589" y="6075680"/>
              <a:ext cx="1028666" cy="793928"/>
              <a:chOff x="364491" y="4137411"/>
              <a:chExt cx="1767782" cy="150155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64491" y="4137411"/>
                <a:ext cx="1767782" cy="15015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13" name="Picture 49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67128" y="4278736"/>
                <a:ext cx="1371600" cy="1244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62000" y="914400"/>
          <a:ext cx="7848600" cy="400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3924300"/>
              </a:tblGrid>
              <a:tr h="502920">
                <a:tc>
                  <a:txBody>
                    <a:bodyPr/>
                    <a:lstStyle/>
                    <a:p>
                      <a:r>
                        <a:rPr lang="en-US" dirty="0" smtClean="0"/>
                        <a:t>Need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Enable</a:t>
                      </a:r>
                      <a:endParaRPr lang="en-US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 throughput measurement</a:t>
                      </a:r>
                      <a:r>
                        <a:rPr lang="en-US" sz="1400" baseline="0" dirty="0" smtClean="0"/>
                        <a:t> techniques for properties of </a:t>
                      </a:r>
                      <a:r>
                        <a:rPr lang="en-US" sz="1400" baseline="0" dirty="0" err="1" smtClean="0"/>
                        <a:t>microscale</a:t>
                      </a:r>
                      <a:r>
                        <a:rPr lang="en-US" sz="1400" baseline="0" dirty="0" smtClean="0"/>
                        <a:t> constituents and interfaces (e.g. indentation methods)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ICME integration platforms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Industrial guidance</a:t>
                      </a:r>
                      <a:r>
                        <a:rPr lang="en-US" sz="1400" baseline="0" dirty="0" smtClean="0"/>
                        <a:t> as to highest return on investment in 3D data sets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Better handoff across the “valley of (MGI) death” to engineers for implementation</a:t>
                      </a:r>
                      <a:endParaRPr lang="en-US" sz="1400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Better access to integrated product development teams (e.g. 1 month fellowships in industry?)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More realistic/useful models</a:t>
                      </a:r>
                      <a:r>
                        <a:rPr lang="en-US" sz="1400" baseline="0" dirty="0" smtClean="0"/>
                        <a:t> and tools</a:t>
                      </a:r>
                      <a:endParaRPr lang="en-US" sz="1400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More highly defined, foundational</a:t>
                      </a:r>
                      <a:r>
                        <a:rPr lang="en-US" sz="1400" baseline="0" dirty="0" smtClean="0"/>
                        <a:t> engineering problems with $ behind them (like AFRL, ONR projects), but coming from industry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Guidance for critical data set and tool development</a:t>
                      </a:r>
                      <a:endParaRPr lang="en-US" sz="1400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17463" y="6075363"/>
            <a:ext cx="9126537" cy="804862"/>
            <a:chOff x="17763" y="6075680"/>
            <a:chExt cx="9126237" cy="80504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99145" y="6078637"/>
              <a:ext cx="1244855" cy="77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41646" y="6077943"/>
              <a:ext cx="867824" cy="791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59240" y="6097824"/>
              <a:ext cx="768096" cy="768096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</p:pic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6831089" y="6078856"/>
              <a:ext cx="882621" cy="801867"/>
              <a:chOff x="7016112" y="4476013"/>
              <a:chExt cx="882621" cy="80186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7016112" y="4476013"/>
                <a:ext cx="882621" cy="80186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20" name="Picture 20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142887" y="4537201"/>
                <a:ext cx="638394" cy="678512"/>
              </a:xfrm>
              <a:prstGeom prst="rect">
                <a:avLst/>
              </a:prstGeom>
              <a:noFill/>
              <a:ln w="136525">
                <a:noFill/>
                <a:miter lim="800000"/>
                <a:headEnd/>
                <a:tailEnd/>
              </a:ln>
            </p:spPr>
          </p:pic>
        </p:grpSp>
        <p:pic>
          <p:nvPicPr>
            <p:cNvPr id="9" name="Picture 2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7615" y="6122282"/>
              <a:ext cx="1704080" cy="740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46"/>
            <p:cNvGrpSpPr>
              <a:grpSpLocks/>
            </p:cNvGrpSpPr>
            <p:nvPr/>
          </p:nvGrpSpPr>
          <p:grpSpPr bwMode="auto">
            <a:xfrm>
              <a:off x="17763" y="6075680"/>
              <a:ext cx="1427115" cy="771699"/>
              <a:chOff x="1885559" y="2617151"/>
              <a:chExt cx="3518826" cy="1920023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885559" y="2617151"/>
                <a:ext cx="3518826" cy="1920023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8" name="Group 41"/>
              <p:cNvGrpSpPr>
                <a:grpSpLocks/>
              </p:cNvGrpSpPr>
              <p:nvPr/>
            </p:nvGrpSpPr>
            <p:grpSpPr bwMode="auto">
              <a:xfrm>
                <a:off x="2131510" y="2672443"/>
                <a:ext cx="3024369" cy="1789250"/>
                <a:chOff x="736515" y="4408337"/>
                <a:chExt cx="3024369" cy="1789250"/>
              </a:xfrm>
            </p:grpSpPr>
            <p:pic>
              <p:nvPicPr>
                <p:cNvPr id="16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736515" y="475758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041315" y="458613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2" descr="C:\Users\Alessandro\Documents\My Dropbox\Presentations\012011_structural\pics\111plane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346115" y="4408337"/>
                  <a:ext cx="2414769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2619589" y="6075680"/>
              <a:ext cx="1028666" cy="793928"/>
              <a:chOff x="364491" y="4137411"/>
              <a:chExt cx="1767782" cy="150155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64491" y="4137411"/>
                <a:ext cx="1767782" cy="15015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13" name="Picture 49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67128" y="4278736"/>
                <a:ext cx="1371600" cy="1244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62000" y="609600"/>
          <a:ext cx="78486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3924300"/>
              </a:tblGrid>
              <a:tr h="502920">
                <a:tc>
                  <a:txBody>
                    <a:bodyPr/>
                    <a:lstStyle/>
                    <a:p>
                      <a:r>
                        <a:rPr lang="en-US" dirty="0" smtClean="0"/>
                        <a:t>Need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Enable</a:t>
                      </a:r>
                      <a:endParaRPr lang="en-US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Cross-functional/discipline integration to define </a:t>
                      </a:r>
                      <a:r>
                        <a:rPr lang="en-US" sz="1400" dirty="0" err="1" smtClean="0"/>
                        <a:t>FEPs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Tabulate a set of properties that need to be rapidly calculated and/or characterized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Develop</a:t>
                      </a:r>
                      <a:r>
                        <a:rPr lang="en-US" sz="1400" baseline="0" dirty="0" smtClean="0"/>
                        <a:t> tools that address multi-materials structures and their joining, recyclability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For properties</a:t>
                      </a:r>
                      <a:r>
                        <a:rPr lang="en-US" sz="1400" baseline="0" dirty="0" smtClean="0"/>
                        <a:t> where stochastic rare events govern, mechanistic-</a:t>
                      </a:r>
                      <a:r>
                        <a:rPr lang="en-US" sz="1400" baseline="0" dirty="0" err="1" smtClean="0"/>
                        <a:t>probabalistic</a:t>
                      </a:r>
                      <a:r>
                        <a:rPr lang="en-US" sz="1400" baseline="0" dirty="0" smtClean="0"/>
                        <a:t> theoretical frameworks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Predict properties that are of 10^6 failure </a:t>
                      </a:r>
                      <a:r>
                        <a:rPr lang="en-US" sz="1400" dirty="0" err="1" smtClean="0"/>
                        <a:t>prob</a:t>
                      </a:r>
                      <a:r>
                        <a:rPr lang="en-US" sz="1400" dirty="0" smtClean="0"/>
                        <a:t>, predict material variability or property</a:t>
                      </a:r>
                      <a:r>
                        <a:rPr lang="en-US" sz="1400" baseline="0" dirty="0" smtClean="0"/>
                        <a:t> variability; prediction of size effects, predict lifetimes which are beyond experimental data</a:t>
                      </a:r>
                      <a:endParaRPr lang="en-US" sz="1400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Different way of ___</a:t>
                      </a:r>
                      <a:r>
                        <a:rPr lang="en-US" sz="1400" baseline="0" dirty="0" smtClean="0"/>
                        <a:t> mechanisms, then characteristic length and time scales of a mechanism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Knowledge of what ___ to use, what ___ to measure, what ___ to design, what data to collect, what data to mine, knowledge of time dependence</a:t>
                      </a:r>
                      <a:endParaRPr lang="en-US" sz="1400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Searchable</a:t>
                      </a:r>
                      <a:r>
                        <a:rPr lang="en-US" sz="1400" baseline="0" dirty="0" smtClean="0"/>
                        <a:t> repositories with data pedigree for single and multiphase property data</a:t>
                      </a:r>
                    </a:p>
                    <a:p>
                      <a:endParaRPr lang="en-US" sz="1400" baseline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Reliable prediction of phase constitution and associated properties for microstructure and </a:t>
                      </a:r>
                      <a:r>
                        <a:rPr lang="en-US" sz="1400" dirty="0" err="1" smtClean="0"/>
                        <a:t>macroproperty</a:t>
                      </a:r>
                      <a:r>
                        <a:rPr lang="en-US" sz="1400" dirty="0" smtClean="0"/>
                        <a:t> modeling</a:t>
                      </a:r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1947</Words>
  <Application>Microsoft Office PowerPoint</Application>
  <PresentationFormat>On-screen Show (4:3)</PresentationFormat>
  <Paragraphs>208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Lightweight and Structural Materials </vt:lpstr>
      <vt:lpstr>Grand Challenges: Lightweight and Structural Materials Our Process</vt:lpstr>
      <vt:lpstr>Structural and Lightweight Materials Grand Challenges: Considerations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MGI Vision for Lightweight and Structural Materials</vt:lpstr>
      <vt:lpstr>The Grand Challenges</vt:lpstr>
      <vt:lpstr>Pervasive and Linked Computational Tool Set for Materials Design</vt:lpstr>
      <vt:lpstr>Within 5 years experts should be able to with 90% confidence do the following:</vt:lpstr>
      <vt:lpstr>Moving Beyond Picture-based and Story-based Experimental Characterization </vt:lpstr>
      <vt:lpstr>Examples of Successful Implementation</vt:lpstr>
      <vt:lpstr>The Petadata Challenge: Create, Capture and Archive Diverse Materials Data</vt:lpstr>
      <vt:lpstr>Infrastructure Vision for Materials by Design Toolbox</vt:lpstr>
      <vt:lpstr>Infrastructure for Materials by Design Needs to Achieve Vision</vt:lpstr>
      <vt:lpstr>Develop a Skilled MGI Workforce</vt:lpstr>
      <vt:lpstr>PowerPoint Presentation</vt:lpstr>
    </vt:vector>
  </TitlesOfParts>
  <Company>U.S Air Force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WardCH</dc:creator>
  <cp:lastModifiedBy>WardCH</cp:lastModifiedBy>
  <cp:revision>141</cp:revision>
  <dcterms:created xsi:type="dcterms:W3CDTF">2013-06-26T19:35:59Z</dcterms:created>
  <dcterms:modified xsi:type="dcterms:W3CDTF">2013-08-05T14:52:52Z</dcterms:modified>
</cp:coreProperties>
</file>