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262" r:id="rId4"/>
    <p:sldId id="293" r:id="rId5"/>
    <p:sldId id="275" r:id="rId6"/>
    <p:sldId id="278" r:id="rId7"/>
    <p:sldId id="294" r:id="rId8"/>
    <p:sldId id="280" r:id="rId9"/>
    <p:sldId id="268" r:id="rId10"/>
    <p:sldId id="295" r:id="rId11"/>
    <p:sldId id="264" r:id="rId12"/>
    <p:sldId id="274" r:id="rId13"/>
    <p:sldId id="296" r:id="rId14"/>
    <p:sldId id="265" r:id="rId15"/>
    <p:sldId id="297" r:id="rId16"/>
    <p:sldId id="273" r:id="rId17"/>
    <p:sldId id="276" r:id="rId18"/>
    <p:sldId id="277" r:id="rId19"/>
    <p:sldId id="281" r:id="rId20"/>
    <p:sldId id="272" r:id="rId21"/>
    <p:sldId id="282" r:id="rId22"/>
    <p:sldId id="298" r:id="rId23"/>
    <p:sldId id="286" r:id="rId24"/>
    <p:sldId id="287" r:id="rId25"/>
    <p:sldId id="289" r:id="rId26"/>
    <p:sldId id="288" r:id="rId27"/>
    <p:sldId id="290" r:id="rId28"/>
    <p:sldId id="291" r:id="rId29"/>
    <p:sldId id="29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4" autoAdjust="0"/>
    <p:restoredTop sz="94660"/>
  </p:normalViewPr>
  <p:slideViewPr>
    <p:cSldViewPr snapToGrid="0" snapToObjects="1">
      <p:cViewPr>
        <p:scale>
          <a:sx n="80" d="100"/>
          <a:sy n="80" d="100"/>
        </p:scale>
        <p:origin x="-341" y="-1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A6C22-6F75-48A9-9853-76037680FD58}" type="datetimeFigureOut">
              <a:rPr lang="en-US" smtClean="0"/>
              <a:t>12/19/2013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6428B-685D-4F3B-B928-34C8079BE4CD}" type="slidenum">
              <a:rPr lang="en-US" smtClean="0"/>
              <a:t>‹#›</a:t>
            </a:fld>
            <a:endParaRPr lang="en-US"/>
          </a:p>
        </p:txBody>
      </p:sp>
    </p:spTree>
    <p:extLst>
      <p:ext uri="{BB962C8B-B14F-4D97-AF65-F5344CB8AC3E}">
        <p14:creationId xmlns:p14="http://schemas.microsoft.com/office/powerpoint/2010/main" val="24656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examples: PANI, TES ADT, HBC</a:t>
            </a:r>
            <a:endParaRPr lang="en-US" dirty="0"/>
          </a:p>
        </p:txBody>
      </p:sp>
      <p:sp>
        <p:nvSpPr>
          <p:cNvPr id="4" name="Slide Number Placeholder 3"/>
          <p:cNvSpPr>
            <a:spLocks noGrp="1"/>
          </p:cNvSpPr>
          <p:nvPr>
            <p:ph type="sldNum" sz="quarter" idx="10"/>
          </p:nvPr>
        </p:nvSpPr>
        <p:spPr/>
        <p:txBody>
          <a:bodyPr/>
          <a:lstStyle/>
          <a:p>
            <a:fld id="{5D0438B6-99FE-8448-B20B-6D69EC410F30}"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56558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PTBF series possess similar absorption properties (meaning they absorb similar amounts of light), yet they generate significantly different currents in device; what gives? Part of the problem is morphology, the F2 and F3 polymers have large domains(~100-200 nm). </a:t>
            </a:r>
          </a:p>
          <a:p>
            <a:endParaRPr lang="en-US" baseline="0" dirty="0" smtClean="0"/>
          </a:p>
          <a:p>
            <a:r>
              <a:rPr lang="en-US" baseline="0" dirty="0" smtClean="0"/>
              <a:t>The lines in the JV plot are fits to a model of mine. It isn’t important for the purposes of this slide.</a:t>
            </a:r>
            <a:endParaRPr lang="en-US" dirty="0"/>
          </a:p>
        </p:txBody>
      </p:sp>
      <p:sp>
        <p:nvSpPr>
          <p:cNvPr id="4" name="Slide Number Placeholder 3"/>
          <p:cNvSpPr>
            <a:spLocks noGrp="1"/>
          </p:cNvSpPr>
          <p:nvPr>
            <p:ph type="sldNum" sz="quarter" idx="10"/>
          </p:nvPr>
        </p:nvSpPr>
        <p:spPr/>
        <p:txBody>
          <a:bodyPr/>
          <a:lstStyle/>
          <a:p>
            <a:fld id="{0967FAC9-9DC9-6D49-990B-13025C2393E5}" type="slidenum">
              <a:rPr lang="en-US" smtClean="0"/>
              <a:pPr/>
              <a:t>13</a:t>
            </a:fld>
            <a:endParaRPr lang="en-US"/>
          </a:p>
        </p:txBody>
      </p:sp>
    </p:spTree>
    <p:extLst>
      <p:ext uri="{BB962C8B-B14F-4D97-AF65-F5344CB8AC3E}">
        <p14:creationId xmlns:p14="http://schemas.microsoft.com/office/powerpoint/2010/main" val="387841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05475" eaLnBrk="0" hangingPunct="0">
              <a:defRPr sz="1300" b="1" i="1">
                <a:solidFill>
                  <a:schemeClr val="tx1"/>
                </a:solidFill>
                <a:latin typeface="Arial" charset="0"/>
              </a:defRPr>
            </a:lvl1pPr>
            <a:lvl2pPr marL="702756" indent="-270291" defTabSz="905475" eaLnBrk="0" hangingPunct="0">
              <a:defRPr sz="1300" b="1" i="1">
                <a:solidFill>
                  <a:schemeClr val="tx1"/>
                </a:solidFill>
                <a:latin typeface="Arial" charset="0"/>
              </a:defRPr>
            </a:lvl2pPr>
            <a:lvl3pPr marL="1081164" indent="-216233" defTabSz="905475" eaLnBrk="0" hangingPunct="0">
              <a:defRPr sz="1300" b="1" i="1">
                <a:solidFill>
                  <a:schemeClr val="tx1"/>
                </a:solidFill>
                <a:latin typeface="Arial" charset="0"/>
              </a:defRPr>
            </a:lvl3pPr>
            <a:lvl4pPr marL="1513629" indent="-216233" defTabSz="905475" eaLnBrk="0" hangingPunct="0">
              <a:defRPr sz="1300" b="1" i="1">
                <a:solidFill>
                  <a:schemeClr val="tx1"/>
                </a:solidFill>
                <a:latin typeface="Arial" charset="0"/>
              </a:defRPr>
            </a:lvl4pPr>
            <a:lvl5pPr marL="1946095" indent="-216233" defTabSz="905475" eaLnBrk="0" hangingPunct="0">
              <a:defRPr sz="1300" b="1" i="1">
                <a:solidFill>
                  <a:schemeClr val="tx1"/>
                </a:solidFill>
                <a:latin typeface="Arial" charset="0"/>
              </a:defRPr>
            </a:lvl5pPr>
            <a:lvl6pPr marL="2378560" indent="-216233" defTabSz="905475" eaLnBrk="0" fontAlgn="base" hangingPunct="0">
              <a:spcBef>
                <a:spcPct val="0"/>
              </a:spcBef>
              <a:spcAft>
                <a:spcPct val="0"/>
              </a:spcAft>
              <a:defRPr sz="1300" b="1" i="1">
                <a:solidFill>
                  <a:schemeClr val="tx1"/>
                </a:solidFill>
                <a:latin typeface="Arial" charset="0"/>
              </a:defRPr>
            </a:lvl6pPr>
            <a:lvl7pPr marL="2811026" indent="-216233" defTabSz="905475" eaLnBrk="0" fontAlgn="base" hangingPunct="0">
              <a:spcBef>
                <a:spcPct val="0"/>
              </a:spcBef>
              <a:spcAft>
                <a:spcPct val="0"/>
              </a:spcAft>
              <a:defRPr sz="1300" b="1" i="1">
                <a:solidFill>
                  <a:schemeClr val="tx1"/>
                </a:solidFill>
                <a:latin typeface="Arial" charset="0"/>
              </a:defRPr>
            </a:lvl7pPr>
            <a:lvl8pPr marL="3243491" indent="-216233" defTabSz="905475" eaLnBrk="0" fontAlgn="base" hangingPunct="0">
              <a:spcBef>
                <a:spcPct val="0"/>
              </a:spcBef>
              <a:spcAft>
                <a:spcPct val="0"/>
              </a:spcAft>
              <a:defRPr sz="1300" b="1" i="1">
                <a:solidFill>
                  <a:schemeClr val="tx1"/>
                </a:solidFill>
                <a:latin typeface="Arial" charset="0"/>
              </a:defRPr>
            </a:lvl8pPr>
            <a:lvl9pPr marL="3675957" indent="-216233" defTabSz="905475" eaLnBrk="0" fontAlgn="base" hangingPunct="0">
              <a:spcBef>
                <a:spcPct val="0"/>
              </a:spcBef>
              <a:spcAft>
                <a:spcPct val="0"/>
              </a:spcAft>
              <a:defRPr sz="1300" b="1" i="1">
                <a:solidFill>
                  <a:schemeClr val="tx1"/>
                </a:solidFill>
                <a:latin typeface="Arial" charset="0"/>
              </a:defRPr>
            </a:lvl9pPr>
          </a:lstStyle>
          <a:p>
            <a:pPr eaLnBrk="1" hangingPunct="1"/>
            <a:fld id="{CFFF08C1-E01C-49A6-B2F9-1086854B7213}" type="slidenum">
              <a:rPr lang="zh-CN" altLang="en-US" sz="1200" b="0" i="0"/>
              <a:pPr eaLnBrk="1" hangingPunct="1"/>
              <a:t>15</a:t>
            </a:fld>
            <a:endParaRPr lang="en-US" altLang="zh-CN" sz="1200" b="0" i="0"/>
          </a:p>
        </p:txBody>
      </p:sp>
      <p:sp>
        <p:nvSpPr>
          <p:cNvPr id="66563" name="Rectangle 2"/>
          <p:cNvSpPr>
            <a:spLocks noGrp="1" noRot="1" noChangeAspect="1" noChangeArrowheads="1" noTextEdit="1"/>
          </p:cNvSpPr>
          <p:nvPr>
            <p:ph type="sldImg"/>
          </p:nvPr>
        </p:nvSpPr>
        <p:spPr>
          <a:xfrm>
            <a:off x="1144588" y="684213"/>
            <a:ext cx="4568825" cy="3427412"/>
          </a:xfrm>
          <a:ln/>
        </p:spPr>
      </p:sp>
      <p:sp>
        <p:nvSpPr>
          <p:cNvPr id="66564" name="Rectangle 3"/>
          <p:cNvSpPr>
            <a:spLocks noGrp="1" noChangeArrowheads="1"/>
          </p:cNvSpPr>
          <p:nvPr>
            <p:ph type="body" idx="1"/>
          </p:nvPr>
        </p:nvSpPr>
        <p:spPr>
          <a:xfrm>
            <a:off x="686098" y="4342191"/>
            <a:ext cx="5485805" cy="4116917"/>
          </a:xfrm>
          <a:noFill/>
        </p:spPr>
        <p:txBody>
          <a:bodyPr/>
          <a:lstStyle/>
          <a:p>
            <a:pPr eaLnBrk="1" hangingPunct="1"/>
            <a:endParaRPr lang="ko-KR" altLang="en-US" smtClean="0">
              <a:latin typeface="Arial" charset="0"/>
              <a:ea typeface="Gulim"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2C7B38-3D3A-874E-B9A6-4C7688ABB919}"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64668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C7B38-3D3A-874E-B9A6-4C7688ABB919}"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216567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C7B38-3D3A-874E-B9A6-4C7688ABB919}"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285599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C7B38-3D3A-874E-B9A6-4C7688ABB919}"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182655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C7B38-3D3A-874E-B9A6-4C7688ABB919}"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16916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2C7B38-3D3A-874E-B9A6-4C7688ABB919}"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119079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C7B38-3D3A-874E-B9A6-4C7688ABB919}" type="datetimeFigureOut">
              <a:rPr lang="en-US" smtClean="0"/>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142428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C7B38-3D3A-874E-B9A6-4C7688ABB919}" type="datetimeFigureOut">
              <a:rPr lang="en-US" smtClean="0"/>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237009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C7B38-3D3A-874E-B9A6-4C7688ABB919}" type="datetimeFigureOut">
              <a:rPr lang="en-US" smtClean="0"/>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417401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C7B38-3D3A-874E-B9A6-4C7688ABB919}"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163680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C7B38-3D3A-874E-B9A6-4C7688ABB919}"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9292A-A892-3649-8FE2-E8B1D8EF2E64}" type="slidenum">
              <a:rPr lang="en-US" smtClean="0"/>
              <a:t>‹#›</a:t>
            </a:fld>
            <a:endParaRPr lang="en-US"/>
          </a:p>
        </p:txBody>
      </p:sp>
    </p:spTree>
    <p:extLst>
      <p:ext uri="{BB962C8B-B14F-4D97-AF65-F5344CB8AC3E}">
        <p14:creationId xmlns:p14="http://schemas.microsoft.com/office/powerpoint/2010/main" val="340184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Breakout Panel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C7B38-3D3A-874E-B9A6-4C7688ABB919}" type="datetimeFigureOut">
              <a:rPr lang="en-US" smtClean="0"/>
              <a:t>12/19/2013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9292A-A892-3649-8FE2-E8B1D8EF2E64}" type="slidenum">
              <a:rPr lang="en-US" smtClean="0"/>
              <a:t>‹#›</a:t>
            </a:fld>
            <a:endParaRPr lang="en-US"/>
          </a:p>
        </p:txBody>
      </p:sp>
    </p:spTree>
    <p:extLst>
      <p:ext uri="{BB962C8B-B14F-4D97-AF65-F5344CB8AC3E}">
        <p14:creationId xmlns:p14="http://schemas.microsoft.com/office/powerpoint/2010/main" val="1830520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jpe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Breakout Report on Organic Electronics</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Identification of Grand Challenges</a:t>
            </a:r>
            <a:endParaRPr lang="en-US" dirty="0"/>
          </a:p>
        </p:txBody>
      </p:sp>
    </p:spTree>
    <p:extLst>
      <p:ext uri="{BB962C8B-B14F-4D97-AF65-F5344CB8AC3E}">
        <p14:creationId xmlns:p14="http://schemas.microsoft.com/office/powerpoint/2010/main" val="194526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31763" y="76200"/>
            <a:ext cx="8915400" cy="3810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en-US" sz="2000" b="1" dirty="0" smtClean="0">
                <a:solidFill>
                  <a:schemeClr val="bg1"/>
                </a:solidFill>
                <a:latin typeface="Arial" charset="0"/>
                <a:cs typeface="Times New Roman" pitchFamily="18" charset="0"/>
              </a:rPr>
              <a:t>Highly relevant </a:t>
            </a:r>
            <a:r>
              <a:rPr lang="en-US" altLang="en-US" sz="2000" b="1" dirty="0">
                <a:solidFill>
                  <a:schemeClr val="bg1"/>
                </a:solidFill>
                <a:latin typeface="Arial" charset="0"/>
                <a:cs typeface="Times New Roman" pitchFamily="18" charset="0"/>
              </a:rPr>
              <a:t>results </a:t>
            </a:r>
            <a:r>
              <a:rPr lang="en-US" altLang="en-US" sz="2000" b="1" dirty="0" smtClean="0">
                <a:solidFill>
                  <a:schemeClr val="bg1"/>
                </a:solidFill>
                <a:latin typeface="Arial" charset="0"/>
                <a:cs typeface="Times New Roman" pitchFamily="18" charset="0"/>
              </a:rPr>
              <a:t>were obtained </a:t>
            </a:r>
            <a:r>
              <a:rPr lang="en-US" altLang="en-US" sz="2000" b="1" dirty="0">
                <a:solidFill>
                  <a:schemeClr val="bg1"/>
                </a:solidFill>
                <a:latin typeface="Arial" charset="0"/>
                <a:cs typeface="Times New Roman" pitchFamily="18" charset="0"/>
              </a:rPr>
              <a:t>with organic </a:t>
            </a:r>
            <a:r>
              <a:rPr lang="en-US" altLang="en-US" sz="2000" b="1" dirty="0" smtClean="0">
                <a:solidFill>
                  <a:schemeClr val="bg1"/>
                </a:solidFill>
                <a:latin typeface="Arial" charset="0"/>
                <a:cs typeface="Times New Roman" pitchFamily="18" charset="0"/>
              </a:rPr>
              <a:t>single-crystals </a:t>
            </a:r>
            <a:r>
              <a:rPr lang="en-US" altLang="en-US" sz="2000" b="1" dirty="0">
                <a:solidFill>
                  <a:schemeClr val="bg1"/>
                </a:solidFill>
                <a:latin typeface="Arial" charset="0"/>
                <a:cs typeface="Times New Roman" pitchFamily="18" charset="0"/>
              </a:rPr>
              <a:t>devices</a:t>
            </a:r>
          </a:p>
        </p:txBody>
      </p:sp>
      <p:sp>
        <p:nvSpPr>
          <p:cNvPr id="3075" name="Text Box 3"/>
          <p:cNvSpPr txBox="1">
            <a:spLocks noChangeArrowheads="1"/>
          </p:cNvSpPr>
          <p:nvPr/>
        </p:nvSpPr>
        <p:spPr bwMode="auto">
          <a:xfrm>
            <a:off x="152400" y="609600"/>
            <a:ext cx="8763000" cy="7937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15000"/>
              </a:lnSpc>
            </a:pPr>
            <a:r>
              <a:rPr lang="en-US" altLang="en-US" sz="2000" dirty="0">
                <a:latin typeface="Arial" charset="0"/>
              </a:rPr>
              <a:t>Single-crystal organic devices are recognized as a </a:t>
            </a:r>
          </a:p>
          <a:p>
            <a:pPr algn="ctr" eaLnBrk="0" hangingPunct="0">
              <a:lnSpc>
                <a:spcPct val="115000"/>
              </a:lnSpc>
            </a:pPr>
            <a:r>
              <a:rPr lang="en-US" altLang="en-US" sz="2000" dirty="0">
                <a:latin typeface="Arial" charset="0"/>
              </a:rPr>
              <a:t>powerful tool</a:t>
            </a:r>
            <a:r>
              <a:rPr lang="en-US" altLang="en-US" sz="2000" b="1" dirty="0">
                <a:latin typeface="Arial" charset="0"/>
              </a:rPr>
              <a:t> </a:t>
            </a:r>
            <a:r>
              <a:rPr lang="en-US" altLang="en-US" sz="2000" dirty="0">
                <a:latin typeface="Arial" charset="0"/>
              </a:rPr>
              <a:t>for the basic research in </a:t>
            </a:r>
            <a:r>
              <a:rPr lang="en-US" altLang="en-US" sz="2000" dirty="0" smtClean="0">
                <a:latin typeface="Arial" charset="0"/>
              </a:rPr>
              <a:t>Organic Electronics</a:t>
            </a:r>
            <a:endParaRPr lang="en-US" altLang="en-US" sz="2000" dirty="0">
              <a:latin typeface="Arial" charset="0"/>
            </a:endParaRPr>
          </a:p>
        </p:txBody>
      </p:sp>
      <p:sp>
        <p:nvSpPr>
          <p:cNvPr id="3077" name="Text Box 5"/>
          <p:cNvSpPr txBox="1">
            <a:spLocks noChangeArrowheads="1"/>
          </p:cNvSpPr>
          <p:nvPr/>
        </p:nvSpPr>
        <p:spPr bwMode="auto">
          <a:xfrm>
            <a:off x="76200" y="1524000"/>
            <a:ext cx="6172200" cy="2105025"/>
          </a:xfrm>
          <a:prstGeom prst="rect">
            <a:avLst/>
          </a:prstGeom>
          <a:solidFill>
            <a:schemeClr val="hlink">
              <a:alpha val="50000"/>
            </a:schemeClr>
          </a:solidFill>
          <a:ln>
            <a:noFill/>
          </a:ln>
          <a:effectLst/>
          <a:extLs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Clr>
                <a:schemeClr val="folHlink"/>
              </a:buClr>
              <a:buSzPct val="60000"/>
              <a:buFont typeface="Wingdings" pitchFamily="2" charset="2"/>
              <a:buNone/>
            </a:pPr>
            <a:r>
              <a:rPr lang="en-US" altLang="en-US" sz="1500" b="1" i="1" u="sng">
                <a:latin typeface="Arial" charset="0"/>
                <a:cs typeface="Times New Roman" pitchFamily="18" charset="0"/>
              </a:rPr>
              <a:t>Some of the important results:</a:t>
            </a:r>
          </a:p>
          <a:p>
            <a:pPr eaLnBrk="0" hangingPunct="0">
              <a:spcBef>
                <a:spcPct val="50000"/>
              </a:spcBef>
              <a:buClr>
                <a:schemeClr val="folHlink"/>
              </a:buClr>
              <a:buSzPct val="60000"/>
              <a:buFont typeface="Wingdings" pitchFamily="2" charset="2"/>
              <a:buNone/>
            </a:pPr>
            <a:endParaRPr lang="en-US" altLang="en-US" sz="800" b="1" i="1">
              <a:latin typeface="Arial" charset="0"/>
              <a:cs typeface="Times New Roman" pitchFamily="18" charset="0"/>
            </a:endParaRPr>
          </a:p>
          <a:p>
            <a:pPr eaLnBrk="0" hangingPunct="0">
              <a:buClr>
                <a:schemeClr val="folHlink"/>
              </a:buClr>
              <a:buSzPct val="60000"/>
              <a:buFont typeface="Wingdings" pitchFamily="2" charset="2"/>
              <a:buChar char="n"/>
            </a:pPr>
            <a:r>
              <a:rPr lang="en-US" altLang="en-US" sz="1500" b="1">
                <a:latin typeface="Arial" charset="0"/>
              </a:rPr>
              <a:t> record high mobility in organic transistors</a:t>
            </a:r>
          </a:p>
          <a:p>
            <a:pPr eaLnBrk="0" hangingPunct="0">
              <a:buClr>
                <a:schemeClr val="folHlink"/>
              </a:buClr>
              <a:buSzPct val="60000"/>
              <a:buFont typeface="Wingdings" pitchFamily="2" charset="2"/>
              <a:buChar char="n"/>
            </a:pPr>
            <a:endParaRPr lang="en-US" altLang="en-US" sz="1500" b="1">
              <a:latin typeface="Arial" charset="0"/>
            </a:endParaRPr>
          </a:p>
          <a:p>
            <a:pPr eaLnBrk="0" hangingPunct="0">
              <a:buClr>
                <a:schemeClr val="folHlink"/>
              </a:buClr>
              <a:buSzPct val="60000"/>
              <a:buFont typeface="Wingdings" pitchFamily="2" charset="2"/>
              <a:buChar char="n"/>
            </a:pPr>
            <a:r>
              <a:rPr lang="en-US" altLang="en-US" sz="1500" b="1">
                <a:latin typeface="Arial" charset="0"/>
              </a:rPr>
              <a:t> observation of non-activated transport and anisotropy of </a:t>
            </a:r>
            <a:r>
              <a:rPr lang="en-US" altLang="en-US" sz="1500" b="1">
                <a:latin typeface="Arial" charset="0"/>
                <a:sym typeface="Symbol" pitchFamily="18" charset="2"/>
              </a:rPr>
              <a:t></a:t>
            </a:r>
            <a:endParaRPr lang="en-US" altLang="en-US" sz="1500" b="1">
              <a:latin typeface="Arial" charset="0"/>
            </a:endParaRPr>
          </a:p>
          <a:p>
            <a:pPr eaLnBrk="0" hangingPunct="0">
              <a:buClr>
                <a:schemeClr val="folHlink"/>
              </a:buClr>
              <a:buSzPct val="60000"/>
              <a:buFont typeface="Wingdings" pitchFamily="2" charset="2"/>
              <a:buChar char="n"/>
            </a:pPr>
            <a:endParaRPr lang="en-US" altLang="en-US" sz="1500" b="1">
              <a:latin typeface="Arial" charset="0"/>
            </a:endParaRPr>
          </a:p>
          <a:p>
            <a:pPr eaLnBrk="0" hangingPunct="0">
              <a:buClr>
                <a:schemeClr val="folHlink"/>
              </a:buClr>
              <a:buSzPct val="60000"/>
              <a:buFont typeface="Wingdings" pitchFamily="2" charset="2"/>
              <a:buChar char="n"/>
            </a:pPr>
            <a:r>
              <a:rPr lang="en-US" altLang="en-US" sz="1500" b="1">
                <a:latin typeface="Arial" charset="0"/>
                <a:cs typeface="Times New Roman" pitchFamily="18" charset="0"/>
              </a:rPr>
              <a:t> observation of band-like semiconductor Hall effect</a:t>
            </a:r>
          </a:p>
          <a:p>
            <a:pPr eaLnBrk="0" hangingPunct="0">
              <a:buClr>
                <a:schemeClr val="folHlink"/>
              </a:buClr>
              <a:buSzPct val="60000"/>
              <a:buFont typeface="Wingdings" pitchFamily="2" charset="2"/>
              <a:buChar char="n"/>
            </a:pPr>
            <a:endParaRPr lang="en-US" altLang="en-US" sz="1500" b="1">
              <a:latin typeface="Arial" charset="0"/>
              <a:cs typeface="Times New Roman" pitchFamily="18" charset="0"/>
            </a:endParaRPr>
          </a:p>
          <a:p>
            <a:pPr eaLnBrk="0" hangingPunct="0">
              <a:buClr>
                <a:schemeClr val="folHlink"/>
              </a:buClr>
              <a:buSzPct val="60000"/>
              <a:buFont typeface="Wingdings" pitchFamily="2" charset="2"/>
              <a:buChar char="n"/>
            </a:pPr>
            <a:r>
              <a:rPr lang="en-US" altLang="en-US" sz="1500" b="1">
                <a:latin typeface="Arial" charset="0"/>
                <a:cs typeface="Times New Roman" pitchFamily="18" charset="0"/>
              </a:rPr>
              <a:t> very large exciton diffusion length</a:t>
            </a:r>
          </a:p>
        </p:txBody>
      </p:sp>
      <p:pic>
        <p:nvPicPr>
          <p:cNvPr id="3078" name="Picture 6" descr="C:\podzorov\TALKS\Rutgers_Colloquium_2004\review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288" y="4419600"/>
            <a:ext cx="189071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podzorov\proposals_new\Report_to_NSF_Engeneering_grant\materialstoday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8" y="4419600"/>
            <a:ext cx="185896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1295400"/>
            <a:ext cx="24955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4090988"/>
            <a:ext cx="3505200"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2" name="Rectangle 10"/>
          <p:cNvSpPr>
            <a:spLocks noChangeArrowheads="1"/>
          </p:cNvSpPr>
          <p:nvPr/>
        </p:nvSpPr>
        <p:spPr bwMode="auto">
          <a:xfrm>
            <a:off x="3276600" y="5486400"/>
            <a:ext cx="197842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err="1">
                <a:solidFill>
                  <a:srgbClr val="FF0000"/>
                </a:solidFill>
                <a:latin typeface="Arial" charset="0"/>
              </a:rPr>
              <a:t>Podzorov</a:t>
            </a:r>
            <a:r>
              <a:rPr lang="en-US" altLang="en-US" sz="1200" dirty="0">
                <a:solidFill>
                  <a:srgbClr val="FF0000"/>
                </a:solidFill>
                <a:latin typeface="Arial" charset="0"/>
              </a:rPr>
              <a:t> </a:t>
            </a:r>
            <a:r>
              <a:rPr lang="en-US" altLang="en-US" sz="1200" i="1" dirty="0">
                <a:solidFill>
                  <a:srgbClr val="FF0000"/>
                </a:solidFill>
                <a:latin typeface="Arial" charset="0"/>
              </a:rPr>
              <a:t>et al</a:t>
            </a:r>
            <a:r>
              <a:rPr lang="en-US" altLang="en-US" sz="1200" dirty="0">
                <a:solidFill>
                  <a:srgbClr val="FF0000"/>
                </a:solidFill>
                <a:latin typeface="Arial" charset="0"/>
              </a:rPr>
              <a:t>., </a:t>
            </a:r>
            <a:r>
              <a:rPr lang="en-US" altLang="en-US" sz="1200" dirty="0" smtClean="0">
                <a:solidFill>
                  <a:srgbClr val="FF0000"/>
                </a:solidFill>
                <a:latin typeface="Arial" charset="0"/>
              </a:rPr>
              <a:t> (Rutgers)</a:t>
            </a:r>
            <a:endParaRPr lang="en-US" altLang="en-US" sz="1200" dirty="0">
              <a:solidFill>
                <a:srgbClr val="FF0000"/>
              </a:solidFill>
              <a:latin typeface="Arial" charset="0"/>
            </a:endParaRPr>
          </a:p>
          <a:p>
            <a:pPr eaLnBrk="0" hangingPunct="0"/>
            <a:r>
              <a:rPr lang="en-US" altLang="en-US" sz="1200" i="1" dirty="0">
                <a:latin typeface="Arial" charset="0"/>
              </a:rPr>
              <a:t>   PRL</a:t>
            </a:r>
            <a:r>
              <a:rPr lang="en-US" altLang="en-US" sz="1200" dirty="0">
                <a:latin typeface="Arial" charset="0"/>
              </a:rPr>
              <a:t> </a:t>
            </a:r>
            <a:r>
              <a:rPr lang="en-US" altLang="en-US" sz="1200" b="1" dirty="0">
                <a:latin typeface="Arial" charset="0"/>
              </a:rPr>
              <a:t>95</a:t>
            </a:r>
            <a:r>
              <a:rPr lang="en-US" altLang="en-US" sz="1200" dirty="0">
                <a:latin typeface="Arial" charset="0"/>
              </a:rPr>
              <a:t>, 226601 (2005)</a:t>
            </a:r>
          </a:p>
        </p:txBody>
      </p:sp>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3775" y="3914775"/>
            <a:ext cx="17907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4" name="Rectangle 12"/>
          <p:cNvSpPr>
            <a:spLocks noChangeArrowheads="1"/>
          </p:cNvSpPr>
          <p:nvPr/>
        </p:nvSpPr>
        <p:spPr bwMode="auto">
          <a:xfrm>
            <a:off x="4495800" y="6324600"/>
            <a:ext cx="187483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a:latin typeface="Arial" charset="0"/>
              </a:rPr>
              <a:t>Bao &amp; Reese, </a:t>
            </a:r>
          </a:p>
          <a:p>
            <a:pPr eaLnBrk="0" hangingPunct="0"/>
            <a:r>
              <a:rPr lang="en-US" altLang="en-US" sz="1200" i="1">
                <a:latin typeface="Arial" charset="0"/>
              </a:rPr>
              <a:t>   Materials Today</a:t>
            </a:r>
            <a:r>
              <a:rPr lang="en-US" altLang="en-US" sz="1200">
                <a:latin typeface="Arial" charset="0"/>
              </a:rPr>
              <a:t> (2007)</a:t>
            </a:r>
          </a:p>
        </p:txBody>
      </p:sp>
      <p:sp>
        <p:nvSpPr>
          <p:cNvPr id="3085" name="Text Box 13"/>
          <p:cNvSpPr txBox="1">
            <a:spLocks noChangeArrowheads="1"/>
          </p:cNvSpPr>
          <p:nvPr/>
        </p:nvSpPr>
        <p:spPr bwMode="auto">
          <a:xfrm>
            <a:off x="3200400" y="3605213"/>
            <a:ext cx="3429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a:latin typeface="Arial" charset="0"/>
              </a:rPr>
              <a:t>Najafov </a:t>
            </a:r>
            <a:r>
              <a:rPr lang="en-US" altLang="en-US" sz="1200" i="1">
                <a:latin typeface="Arial" charset="0"/>
              </a:rPr>
              <a:t>et al</a:t>
            </a:r>
            <a:r>
              <a:rPr lang="en-US" altLang="en-US" sz="1200">
                <a:latin typeface="Arial" charset="0"/>
              </a:rPr>
              <a:t>., </a:t>
            </a:r>
            <a:r>
              <a:rPr lang="en-US" altLang="en-US" sz="1200" i="1">
                <a:latin typeface="Arial" charset="0"/>
              </a:rPr>
              <a:t>Nature Mater.</a:t>
            </a:r>
            <a:r>
              <a:rPr lang="en-US" altLang="en-US" sz="1200">
                <a:latin typeface="Arial" charset="0"/>
              </a:rPr>
              <a:t> </a:t>
            </a:r>
            <a:r>
              <a:rPr lang="en-US" altLang="en-US" sz="1200" b="1">
                <a:latin typeface="Arial" charset="0"/>
              </a:rPr>
              <a:t>9</a:t>
            </a:r>
            <a:r>
              <a:rPr lang="en-US" altLang="en-US" sz="1200">
                <a:latin typeface="Arial" charset="0"/>
              </a:rPr>
              <a:t>, 938-943 (2010).</a:t>
            </a:r>
            <a:endParaRPr lang="en-US" altLang="en-US" sz="1200">
              <a:solidFill>
                <a:srgbClr val="FF0000"/>
              </a:solidFill>
              <a:latin typeface="Arial" charset="0"/>
            </a:endParaRPr>
          </a:p>
        </p:txBody>
      </p:sp>
      <p:sp>
        <p:nvSpPr>
          <p:cNvPr id="3086" name="Text Box 14"/>
          <p:cNvSpPr txBox="1">
            <a:spLocks noChangeArrowheads="1"/>
          </p:cNvSpPr>
          <p:nvPr/>
        </p:nvSpPr>
        <p:spPr bwMode="auto">
          <a:xfrm>
            <a:off x="3657600" y="1547813"/>
            <a:ext cx="2857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Arial" charset="0"/>
              </a:rPr>
              <a:t>Podzorov </a:t>
            </a:r>
            <a:r>
              <a:rPr lang="en-US" altLang="en-US" sz="1200" i="1">
                <a:latin typeface="Arial" charset="0"/>
              </a:rPr>
              <a:t>et al</a:t>
            </a:r>
            <a:r>
              <a:rPr lang="en-US" altLang="en-US" sz="1200">
                <a:latin typeface="Arial" charset="0"/>
              </a:rPr>
              <a:t>., </a:t>
            </a:r>
            <a:r>
              <a:rPr lang="en-US" altLang="en-US" sz="1200" i="1">
                <a:latin typeface="Arial" charset="0"/>
              </a:rPr>
              <a:t>APL</a:t>
            </a:r>
            <a:r>
              <a:rPr lang="en-US" altLang="en-US" sz="1200">
                <a:latin typeface="Arial" charset="0"/>
              </a:rPr>
              <a:t> </a:t>
            </a:r>
            <a:r>
              <a:rPr lang="en-US" altLang="en-US" sz="1200" b="1">
                <a:latin typeface="Arial" charset="0"/>
              </a:rPr>
              <a:t>82,</a:t>
            </a:r>
            <a:r>
              <a:rPr lang="en-US" altLang="en-US" sz="1200">
                <a:latin typeface="Arial" charset="0"/>
              </a:rPr>
              <a:t> 1739 (2003) </a:t>
            </a:r>
          </a:p>
          <a:p>
            <a:r>
              <a:rPr lang="en-US" altLang="en-US" sz="1200">
                <a:latin typeface="Arial" charset="0"/>
              </a:rPr>
              <a:t>   Podzorov </a:t>
            </a:r>
            <a:r>
              <a:rPr lang="en-US" altLang="en-US" sz="1200" i="1">
                <a:latin typeface="Arial" charset="0"/>
              </a:rPr>
              <a:t>et al</a:t>
            </a:r>
            <a:r>
              <a:rPr lang="en-US" altLang="en-US" sz="1200">
                <a:latin typeface="Arial" charset="0"/>
              </a:rPr>
              <a:t>., </a:t>
            </a:r>
            <a:r>
              <a:rPr lang="en-US" altLang="en-US" sz="1200" i="1">
                <a:latin typeface="Arial" charset="0"/>
              </a:rPr>
              <a:t>APL</a:t>
            </a:r>
            <a:r>
              <a:rPr lang="en-US" altLang="en-US" sz="1200">
                <a:latin typeface="Arial" charset="0"/>
              </a:rPr>
              <a:t> </a:t>
            </a:r>
            <a:r>
              <a:rPr lang="en-US" altLang="en-US" sz="1200" b="1">
                <a:latin typeface="Arial" charset="0"/>
              </a:rPr>
              <a:t>83,</a:t>
            </a:r>
            <a:r>
              <a:rPr lang="en-US" altLang="en-US" sz="1200">
                <a:latin typeface="Arial" charset="0"/>
              </a:rPr>
              <a:t> 3504 (2003) </a:t>
            </a:r>
            <a:endParaRPr lang="en-US" altLang="en-US"/>
          </a:p>
        </p:txBody>
      </p:sp>
      <p:sp>
        <p:nvSpPr>
          <p:cNvPr id="3087" name="Text Box 15"/>
          <p:cNvSpPr txBox="1">
            <a:spLocks noChangeArrowheads="1"/>
          </p:cNvSpPr>
          <p:nvPr/>
        </p:nvSpPr>
        <p:spPr bwMode="auto">
          <a:xfrm>
            <a:off x="3868738" y="2109788"/>
            <a:ext cx="3084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Arial" charset="0"/>
              </a:rPr>
              <a:t>Podzorov </a:t>
            </a:r>
            <a:r>
              <a:rPr lang="en-US" altLang="en-US" sz="1200" i="1">
                <a:latin typeface="Arial" charset="0"/>
              </a:rPr>
              <a:t>et al</a:t>
            </a:r>
            <a:r>
              <a:rPr lang="en-US" altLang="en-US" sz="1200">
                <a:latin typeface="Arial" charset="0"/>
              </a:rPr>
              <a:t>., </a:t>
            </a:r>
            <a:r>
              <a:rPr lang="en-US" altLang="en-US" sz="1200" i="1">
                <a:latin typeface="Arial" charset="0"/>
              </a:rPr>
              <a:t>PRL</a:t>
            </a:r>
            <a:r>
              <a:rPr lang="en-US" altLang="en-US" sz="1200">
                <a:latin typeface="Arial" charset="0"/>
              </a:rPr>
              <a:t> </a:t>
            </a:r>
            <a:r>
              <a:rPr lang="en-US" altLang="en-US" sz="1200" b="1">
                <a:latin typeface="Arial" charset="0"/>
              </a:rPr>
              <a:t>93</a:t>
            </a:r>
            <a:r>
              <a:rPr lang="en-US" altLang="en-US" sz="1200">
                <a:latin typeface="Arial" charset="0"/>
              </a:rPr>
              <a:t>, 086602 (2004)</a:t>
            </a:r>
          </a:p>
          <a:p>
            <a:r>
              <a:rPr lang="en-US" altLang="zh-TW" sz="1200">
                <a:latin typeface="Arial" charset="0"/>
                <a:ea typeface="PMingLiU" pitchFamily="18" charset="-120"/>
              </a:rPr>
              <a:t>    Sundar </a:t>
            </a:r>
            <a:r>
              <a:rPr lang="en-US" altLang="zh-TW" sz="1200" i="1">
                <a:latin typeface="Arial" charset="0"/>
                <a:ea typeface="PMingLiU" pitchFamily="18" charset="-120"/>
              </a:rPr>
              <a:t>et al</a:t>
            </a:r>
            <a:r>
              <a:rPr lang="en-US" altLang="zh-TW" sz="1200">
                <a:latin typeface="Arial" charset="0"/>
                <a:ea typeface="PMingLiU" pitchFamily="18" charset="-120"/>
              </a:rPr>
              <a:t>., </a:t>
            </a:r>
            <a:r>
              <a:rPr lang="en-US" altLang="zh-TW" sz="1200" i="1">
                <a:latin typeface="Arial" charset="0"/>
                <a:ea typeface="PMingLiU" pitchFamily="18" charset="-120"/>
              </a:rPr>
              <a:t>Science  </a:t>
            </a:r>
            <a:r>
              <a:rPr lang="en-US" altLang="zh-TW" sz="1200" b="1">
                <a:latin typeface="Arial" charset="0"/>
                <a:ea typeface="PMingLiU" pitchFamily="18" charset="-120"/>
              </a:rPr>
              <a:t>303</a:t>
            </a:r>
            <a:r>
              <a:rPr lang="en-US" altLang="zh-TW" sz="1200">
                <a:latin typeface="Arial" charset="0"/>
                <a:ea typeface="PMingLiU" pitchFamily="18" charset="-120"/>
              </a:rPr>
              <a:t>, 1644 (2004)</a:t>
            </a:r>
            <a:endParaRPr lang="en-US" altLang="en-US" sz="1200">
              <a:latin typeface="Arial" charset="0"/>
            </a:endParaRPr>
          </a:p>
        </p:txBody>
      </p:sp>
      <p:sp>
        <p:nvSpPr>
          <p:cNvPr id="3088" name="Text Box 16"/>
          <p:cNvSpPr txBox="1">
            <a:spLocks noChangeArrowheads="1"/>
          </p:cNvSpPr>
          <p:nvPr/>
        </p:nvSpPr>
        <p:spPr bwMode="auto">
          <a:xfrm>
            <a:off x="4876800" y="2667000"/>
            <a:ext cx="2365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latin typeface="Arial" charset="0"/>
              </a:rPr>
              <a:t>Podzorov </a:t>
            </a:r>
            <a:r>
              <a:rPr lang="en-US" altLang="en-US" sz="1200" i="1">
                <a:latin typeface="Arial" charset="0"/>
              </a:rPr>
              <a:t>PRL</a:t>
            </a:r>
            <a:r>
              <a:rPr lang="en-US" altLang="en-US" sz="1200">
                <a:latin typeface="Arial" charset="0"/>
              </a:rPr>
              <a:t> (2005)</a:t>
            </a:r>
          </a:p>
          <a:p>
            <a:r>
              <a:rPr lang="en-US" altLang="en-US" sz="1200">
                <a:latin typeface="Arial" charset="0"/>
              </a:rPr>
              <a:t> Takeya &amp; Iwasa JJAP (2005)</a:t>
            </a:r>
          </a:p>
          <a:p>
            <a:r>
              <a:rPr lang="en-US" altLang="en-US" sz="1200">
                <a:latin typeface="Arial" charset="0"/>
              </a:rPr>
              <a:t>  Sekitani &amp; Someya APL (2007)</a:t>
            </a:r>
          </a:p>
          <a:p>
            <a:r>
              <a:rPr lang="en-US" altLang="en-US" sz="1200">
                <a:latin typeface="Arial" charset="0"/>
              </a:rPr>
              <a:t>   Morpurgo Adv. Mater. (2012)</a:t>
            </a:r>
          </a:p>
        </p:txBody>
      </p:sp>
      <p:pic>
        <p:nvPicPr>
          <p:cNvPr id="3090" name="Picture 18" descr="C:\WINDOWS\Desktop\Justin_Mullins_IEEE\rubrene_OF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8" y="549275"/>
            <a:ext cx="1243012" cy="87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62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60873" cy="744556"/>
          </a:xfrm>
        </p:spPr>
        <p:txBody>
          <a:bodyPr>
            <a:normAutofit fontScale="90000"/>
          </a:bodyPr>
          <a:lstStyle/>
          <a:p>
            <a:r>
              <a:rPr lang="en-US" sz="3600" dirty="0" smtClean="0">
                <a:solidFill>
                  <a:srgbClr val="FF0000"/>
                </a:solidFill>
              </a:rPr>
              <a:t>Opportunities and Usefulness of Computation:  Comprehensive Organic Device and Process Models are Needed, and They Require:</a:t>
            </a:r>
            <a:endParaRPr lang="en-US" sz="3600" dirty="0">
              <a:solidFill>
                <a:srgbClr val="FF0000"/>
              </a:solidFill>
            </a:endParaRPr>
          </a:p>
        </p:txBody>
      </p:sp>
      <p:sp>
        <p:nvSpPr>
          <p:cNvPr id="3" name="Content Placeholder 2"/>
          <p:cNvSpPr>
            <a:spLocks noGrp="1"/>
          </p:cNvSpPr>
          <p:nvPr>
            <p:ph idx="1"/>
          </p:nvPr>
        </p:nvSpPr>
        <p:spPr>
          <a:xfrm>
            <a:off x="285006" y="1482448"/>
            <a:ext cx="8484919" cy="5073927"/>
          </a:xfrm>
        </p:spPr>
        <p:txBody>
          <a:bodyPr>
            <a:normAutofit fontScale="92500"/>
          </a:bodyPr>
          <a:lstStyle/>
          <a:p>
            <a:r>
              <a:rPr lang="en-US" dirty="0" smtClean="0"/>
              <a:t>Predictive </a:t>
            </a:r>
            <a:r>
              <a:rPr lang="en-US" dirty="0"/>
              <a:t>calculations of atomic to </a:t>
            </a:r>
            <a:r>
              <a:rPr lang="en-US" dirty="0" err="1"/>
              <a:t>mesoscale</a:t>
            </a:r>
            <a:r>
              <a:rPr lang="en-US" dirty="0"/>
              <a:t> structures and properties</a:t>
            </a:r>
          </a:p>
          <a:p>
            <a:r>
              <a:rPr lang="en-US" dirty="0"/>
              <a:t>Predicting transport (charges, </a:t>
            </a:r>
            <a:r>
              <a:rPr lang="en-US" dirty="0" err="1"/>
              <a:t>excitons</a:t>
            </a:r>
            <a:r>
              <a:rPr lang="en-US" dirty="0"/>
              <a:t>), with better theories, methods, codes</a:t>
            </a:r>
          </a:p>
          <a:p>
            <a:r>
              <a:rPr lang="en-US" dirty="0"/>
              <a:t>Calculation of interface and defect properties</a:t>
            </a:r>
          </a:p>
          <a:p>
            <a:r>
              <a:rPr lang="en-US" dirty="0"/>
              <a:t>Computational and experimental data organization</a:t>
            </a:r>
          </a:p>
          <a:p>
            <a:r>
              <a:rPr lang="en-US" dirty="0"/>
              <a:t>System scale </a:t>
            </a:r>
            <a:r>
              <a:rPr lang="en-US" dirty="0" smtClean="0"/>
              <a:t>modeling</a:t>
            </a:r>
          </a:p>
          <a:p>
            <a:r>
              <a:rPr lang="en-US" dirty="0" smtClean="0"/>
              <a:t>Deposition, patterning, and resulting morphology modeling, kinetics and final characteristics</a:t>
            </a:r>
          </a:p>
        </p:txBody>
      </p:sp>
    </p:spTree>
    <p:extLst>
      <p:ext uri="{BB962C8B-B14F-4D97-AF65-F5344CB8AC3E}">
        <p14:creationId xmlns:p14="http://schemas.microsoft.com/office/powerpoint/2010/main" val="376776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0"/>
            <a:ext cx="8870868" cy="1143000"/>
          </a:xfrm>
        </p:spPr>
        <p:txBody>
          <a:bodyPr>
            <a:normAutofit/>
          </a:bodyPr>
          <a:lstStyle/>
          <a:p>
            <a:r>
              <a:rPr lang="en-US" sz="3200" dirty="0" smtClean="0">
                <a:solidFill>
                  <a:srgbClr val="FF0000"/>
                </a:solidFill>
              </a:rPr>
              <a:t>If we had the computational tools/information/integration, we would have:</a:t>
            </a:r>
            <a:endParaRPr lang="en-US" sz="3200" dirty="0">
              <a:solidFill>
                <a:srgbClr val="FF0000"/>
              </a:solidFill>
            </a:endParaRPr>
          </a:p>
        </p:txBody>
      </p:sp>
      <p:sp>
        <p:nvSpPr>
          <p:cNvPr id="3" name="Content Placeholder 2"/>
          <p:cNvSpPr>
            <a:spLocks noGrp="1"/>
          </p:cNvSpPr>
          <p:nvPr>
            <p:ph idx="1"/>
          </p:nvPr>
        </p:nvSpPr>
        <p:spPr>
          <a:xfrm>
            <a:off x="178129" y="1149927"/>
            <a:ext cx="8775865" cy="4525963"/>
          </a:xfrm>
        </p:spPr>
        <p:txBody>
          <a:bodyPr>
            <a:normAutofit/>
          </a:bodyPr>
          <a:lstStyle/>
          <a:p>
            <a:r>
              <a:rPr lang="en-US" sz="2600" dirty="0" smtClean="0">
                <a:solidFill>
                  <a:srgbClr val="002060"/>
                </a:solidFill>
              </a:rPr>
              <a:t>Wearable, flexible, conformable systems; electronic skins</a:t>
            </a:r>
          </a:p>
          <a:p>
            <a:r>
              <a:rPr lang="en-US" sz="2600" dirty="0" smtClean="0">
                <a:solidFill>
                  <a:srgbClr val="002060"/>
                </a:solidFill>
              </a:rPr>
              <a:t>2D &amp; 3D circuitry (passives, actives &amp; interconnects)</a:t>
            </a:r>
          </a:p>
          <a:p>
            <a:r>
              <a:rPr lang="en-US" sz="2600" dirty="0" smtClean="0">
                <a:solidFill>
                  <a:srgbClr val="002060"/>
                </a:solidFill>
              </a:rPr>
              <a:t>Energy (solar, batteries, </a:t>
            </a:r>
            <a:r>
              <a:rPr lang="en-US" sz="2600" dirty="0" err="1" smtClean="0">
                <a:solidFill>
                  <a:srgbClr val="002060"/>
                </a:solidFill>
              </a:rPr>
              <a:t>thermoelectrics</a:t>
            </a:r>
            <a:r>
              <a:rPr lang="en-US" sz="2600" dirty="0" smtClean="0">
                <a:solidFill>
                  <a:srgbClr val="002060"/>
                </a:solidFill>
              </a:rPr>
              <a:t>, </a:t>
            </a:r>
            <a:r>
              <a:rPr lang="en-US" sz="2600" dirty="0" err="1" smtClean="0">
                <a:solidFill>
                  <a:srgbClr val="002060"/>
                </a:solidFill>
              </a:rPr>
              <a:t>etc</a:t>
            </a:r>
            <a:r>
              <a:rPr lang="en-US" sz="2600" dirty="0" smtClean="0">
                <a:solidFill>
                  <a:srgbClr val="002060"/>
                </a:solidFill>
              </a:rPr>
              <a:t>)</a:t>
            </a:r>
          </a:p>
          <a:p>
            <a:r>
              <a:rPr lang="en-US" sz="2600" dirty="0">
                <a:solidFill>
                  <a:srgbClr val="002060"/>
                </a:solidFill>
              </a:rPr>
              <a:t>Distributed </a:t>
            </a:r>
            <a:r>
              <a:rPr lang="en-US" sz="2600" dirty="0" smtClean="0">
                <a:solidFill>
                  <a:srgbClr val="002060"/>
                </a:solidFill>
              </a:rPr>
              <a:t>manufacturing (print shops for electronics)</a:t>
            </a:r>
          </a:p>
          <a:p>
            <a:r>
              <a:rPr lang="en-US" sz="2600" dirty="0" smtClean="0">
                <a:solidFill>
                  <a:srgbClr val="002060"/>
                </a:solidFill>
              </a:rPr>
              <a:t>Distributed sensor systems (smart tags)</a:t>
            </a:r>
          </a:p>
          <a:p>
            <a:r>
              <a:rPr lang="en-US" sz="2600" dirty="0" smtClean="0">
                <a:solidFill>
                  <a:srgbClr val="002060"/>
                </a:solidFill>
              </a:rPr>
              <a:t>In-vivo and bio-compatible electronic systems</a:t>
            </a:r>
          </a:p>
          <a:p>
            <a:pPr marL="0" indent="0">
              <a:buNone/>
            </a:pPr>
            <a:endParaRPr lang="en-US" dirty="0" smtClean="0">
              <a:solidFill>
                <a:srgbClr val="002060"/>
              </a:solidFill>
            </a:endParaRPr>
          </a:p>
          <a:p>
            <a:endParaRPr lang="en-US" dirty="0">
              <a:solidFill>
                <a:srgbClr val="002060"/>
              </a:solidFill>
            </a:endParaRPr>
          </a:p>
        </p:txBody>
      </p:sp>
      <p:pic>
        <p:nvPicPr>
          <p:cNvPr id="4" name="Picture 3" descr="C:\Users\jveres\Desktop\2012 PE images\IMG_28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a:ext>
            </a:extLst>
          </a:blip>
          <a:srcRect/>
          <a:stretch/>
        </p:blipFill>
        <p:spPr bwMode="auto">
          <a:xfrm>
            <a:off x="629392" y="4216875"/>
            <a:ext cx="6210795" cy="22665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2073" y="4762005"/>
            <a:ext cx="1775999" cy="369332"/>
          </a:xfrm>
          <a:prstGeom prst="rect">
            <a:avLst/>
          </a:prstGeom>
          <a:noFill/>
        </p:spPr>
        <p:txBody>
          <a:bodyPr wrap="none" rtlCol="0">
            <a:spAutoFit/>
          </a:bodyPr>
          <a:lstStyle/>
          <a:p>
            <a:r>
              <a:rPr lang="en-US" dirty="0" smtClean="0">
                <a:solidFill>
                  <a:srgbClr val="00B050"/>
                </a:solidFill>
              </a:rPr>
              <a:t>G. Whiting, PARC</a:t>
            </a:r>
            <a:endParaRPr lang="en-US" dirty="0">
              <a:solidFill>
                <a:srgbClr val="00B050"/>
              </a:solidFill>
            </a:endParaRPr>
          </a:p>
        </p:txBody>
      </p:sp>
    </p:spTree>
    <p:extLst>
      <p:ext uri="{BB962C8B-B14F-4D97-AF65-F5344CB8AC3E}">
        <p14:creationId xmlns:p14="http://schemas.microsoft.com/office/powerpoint/2010/main" val="519390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teria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093790"/>
            <a:ext cx="8814229" cy="1432465"/>
          </a:xfrm>
          <a:prstGeom prst="rect">
            <a:avLst/>
          </a:prstGeom>
        </p:spPr>
      </p:pic>
      <p:sp>
        <p:nvSpPr>
          <p:cNvPr id="8" name="Rectangle 7"/>
          <p:cNvSpPr/>
          <p:nvPr/>
        </p:nvSpPr>
        <p:spPr>
          <a:xfrm>
            <a:off x="3650842" y="6457890"/>
            <a:ext cx="5580826" cy="400110"/>
          </a:xfrm>
          <a:prstGeom prst="rect">
            <a:avLst/>
          </a:prstGeom>
        </p:spPr>
        <p:txBody>
          <a:bodyPr wrap="square">
            <a:spAutoFit/>
          </a:bodyPr>
          <a:lstStyle/>
          <a:p>
            <a:r>
              <a:rPr lang="en-US" sz="1000" dirty="0" smtClean="0">
                <a:latin typeface="Helvetica"/>
                <a:cs typeface="Helvetica"/>
              </a:rPr>
              <a:t>Son et al. Synthesis of Fluorinated </a:t>
            </a:r>
            <a:r>
              <a:rPr lang="en-US" sz="1000" dirty="0" err="1" smtClean="0">
                <a:latin typeface="Helvetica"/>
                <a:cs typeface="Helvetica"/>
              </a:rPr>
              <a:t>Polythienothiophene</a:t>
            </a:r>
            <a:r>
              <a:rPr lang="en-US" sz="1000" dirty="0" smtClean="0">
                <a:latin typeface="Helvetica"/>
                <a:cs typeface="Helvetica"/>
              </a:rPr>
              <a:t>-co-</a:t>
            </a:r>
            <a:r>
              <a:rPr lang="en-US" sz="1000" dirty="0" err="1" smtClean="0">
                <a:latin typeface="Helvetica"/>
                <a:cs typeface="Helvetica"/>
              </a:rPr>
              <a:t>benzodithiophenes</a:t>
            </a:r>
            <a:r>
              <a:rPr lang="en-US" sz="1000" dirty="0" smtClean="0">
                <a:latin typeface="Helvetica"/>
                <a:cs typeface="Helvetica"/>
              </a:rPr>
              <a:t> and Effect of Fluorination on the Photovoltaic Properties. Journal of the Amer. Chem. Soc.  133, 1885 (2011)</a:t>
            </a:r>
            <a:endParaRPr lang="en-US" sz="1000" dirty="0">
              <a:latin typeface="Helvetica"/>
              <a:cs typeface="Helvetica"/>
            </a:endParaRPr>
          </a:p>
        </p:txBody>
      </p:sp>
      <p:sp>
        <p:nvSpPr>
          <p:cNvPr id="9" name="TextBox 8"/>
          <p:cNvSpPr txBox="1"/>
          <p:nvPr/>
        </p:nvSpPr>
        <p:spPr>
          <a:xfrm>
            <a:off x="671221" y="4179357"/>
            <a:ext cx="7536815" cy="707886"/>
          </a:xfrm>
          <a:prstGeom prst="rect">
            <a:avLst/>
          </a:prstGeom>
          <a:noFill/>
        </p:spPr>
        <p:txBody>
          <a:bodyPr wrap="square" rtlCol="0">
            <a:spAutoFit/>
          </a:bodyPr>
          <a:lstStyle/>
          <a:p>
            <a:pPr algn="ctr"/>
            <a:r>
              <a:rPr lang="en-US" sz="2000" i="1" dirty="0" smtClean="0">
                <a:solidFill>
                  <a:srgbClr val="0070C0"/>
                </a:solidFill>
                <a:latin typeface="Helvetica"/>
                <a:cs typeface="Helvetica"/>
              </a:rPr>
              <a:t>Although the materials possess similar absorption spectra, they generate very different amounts of current</a:t>
            </a:r>
            <a:r>
              <a:rPr lang="en-US" sz="2000" i="1" dirty="0" smtClean="0">
                <a:latin typeface="Helvetica"/>
                <a:cs typeface="Helvetica"/>
              </a:rPr>
              <a:t>. </a:t>
            </a:r>
            <a:endParaRPr lang="en-US" sz="2000" i="1" dirty="0">
              <a:latin typeface="Helvetica"/>
              <a:cs typeface="Helvetica"/>
            </a:endParaRPr>
          </a:p>
        </p:txBody>
      </p:sp>
      <p:sp>
        <p:nvSpPr>
          <p:cNvPr id="11" name="TextBox 10"/>
          <p:cNvSpPr txBox="1"/>
          <p:nvPr/>
        </p:nvSpPr>
        <p:spPr>
          <a:xfrm>
            <a:off x="211776" y="170621"/>
            <a:ext cx="8635340" cy="461665"/>
          </a:xfrm>
          <a:prstGeom prst="rect">
            <a:avLst/>
          </a:prstGeom>
          <a:noFill/>
        </p:spPr>
        <p:txBody>
          <a:bodyPr wrap="square" rtlCol="0">
            <a:spAutoFit/>
          </a:bodyPr>
          <a:lstStyle/>
          <a:p>
            <a:r>
              <a:rPr lang="en-US" sz="2400" b="1" dirty="0" smtClean="0">
                <a:solidFill>
                  <a:srgbClr val="FF0000"/>
                </a:solidFill>
                <a:latin typeface="Helvetica"/>
                <a:cs typeface="Helvetica"/>
              </a:rPr>
              <a:t>Slight Changes in Structure, Large Changes in Efficiency</a:t>
            </a:r>
            <a:endParaRPr lang="en-US" i="1" dirty="0" smtClean="0">
              <a:solidFill>
                <a:srgbClr val="FF0000"/>
              </a:solidFill>
              <a:latin typeface="Helvetica"/>
              <a:cs typeface="Helvetica"/>
            </a:endParaRPr>
          </a:p>
        </p:txBody>
      </p:sp>
      <p:pic>
        <p:nvPicPr>
          <p:cNvPr id="12" name="Picture 11" descr="PTBF_ab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810" y="1362044"/>
            <a:ext cx="3414815" cy="2684659"/>
          </a:xfrm>
          <a:prstGeom prst="rect">
            <a:avLst/>
          </a:prstGeom>
        </p:spPr>
      </p:pic>
      <p:pic>
        <p:nvPicPr>
          <p:cNvPr id="16" name="Picture 15" descr="JV_plusf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816" y="1368407"/>
            <a:ext cx="3788221" cy="2576745"/>
          </a:xfrm>
          <a:prstGeom prst="rect">
            <a:avLst/>
          </a:prstGeom>
        </p:spPr>
      </p:pic>
    </p:spTree>
    <p:extLst>
      <p:ext uri="{BB962C8B-B14F-4D97-AF65-F5344CB8AC3E}">
        <p14:creationId xmlns:p14="http://schemas.microsoft.com/office/powerpoint/2010/main" val="2585416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3306"/>
          </a:xfrm>
        </p:spPr>
        <p:txBody>
          <a:bodyPr>
            <a:normAutofit fontScale="90000"/>
          </a:bodyPr>
          <a:lstStyle/>
          <a:p>
            <a:r>
              <a:rPr lang="en-US" dirty="0" smtClean="0">
                <a:solidFill>
                  <a:srgbClr val="FF0000"/>
                </a:solidFill>
              </a:rPr>
              <a:t>Technical Challenges and Gaps</a:t>
            </a:r>
            <a:endParaRPr lang="en-US" dirty="0">
              <a:solidFill>
                <a:srgbClr val="FF0000"/>
              </a:solidFill>
            </a:endParaRPr>
          </a:p>
        </p:txBody>
      </p:sp>
      <p:sp>
        <p:nvSpPr>
          <p:cNvPr id="3" name="Content Placeholder 2"/>
          <p:cNvSpPr>
            <a:spLocks noGrp="1"/>
          </p:cNvSpPr>
          <p:nvPr>
            <p:ph idx="1"/>
          </p:nvPr>
        </p:nvSpPr>
        <p:spPr>
          <a:xfrm>
            <a:off x="457200" y="1026007"/>
            <a:ext cx="8229600" cy="4916817"/>
          </a:xfrm>
        </p:spPr>
        <p:txBody>
          <a:bodyPr>
            <a:normAutofit/>
          </a:bodyPr>
          <a:lstStyle/>
          <a:p>
            <a:pPr marL="0" indent="0">
              <a:buNone/>
            </a:pPr>
            <a:r>
              <a:rPr lang="en-US" sz="2400" i="1" dirty="0" smtClean="0">
                <a:solidFill>
                  <a:schemeClr val="accent4">
                    <a:lumMod val="75000"/>
                  </a:schemeClr>
                </a:solidFill>
              </a:rPr>
              <a:t>There is an especially glaring deficiency in modeling related to manufacturing steps and processes.  Remediating this deficiency will require:</a:t>
            </a:r>
          </a:p>
          <a:p>
            <a:r>
              <a:rPr lang="en-US" sz="2800" dirty="0" smtClean="0"/>
              <a:t>Tools aimed at the impact of process on formation and evolution of microstructures and electronic properties; flow, solvation, wetting, and annealing process modeling; interfacial interaction modeling; and device modeling</a:t>
            </a:r>
          </a:p>
          <a:p>
            <a:r>
              <a:rPr lang="en-US" sz="2800" dirty="0" smtClean="0"/>
              <a:t>Infrastructure:  integration of computation and experiment</a:t>
            </a: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2567" y="4940135"/>
            <a:ext cx="2335582" cy="175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29548" y="6365174"/>
            <a:ext cx="2364109" cy="369332"/>
          </a:xfrm>
          <a:prstGeom prst="rect">
            <a:avLst/>
          </a:prstGeom>
          <a:noFill/>
        </p:spPr>
        <p:txBody>
          <a:bodyPr wrap="none" rtlCol="0">
            <a:spAutoFit/>
          </a:bodyPr>
          <a:lstStyle/>
          <a:p>
            <a:r>
              <a:rPr lang="en-US" dirty="0" smtClean="0">
                <a:solidFill>
                  <a:srgbClr val="00B050"/>
                </a:solidFill>
              </a:rPr>
              <a:t>A.C.  Arias, UC Berkeley</a:t>
            </a:r>
            <a:endParaRPr lang="en-US" dirty="0">
              <a:solidFill>
                <a:srgbClr val="00B050"/>
              </a:solidFill>
            </a:endParaRPr>
          </a:p>
        </p:txBody>
      </p:sp>
    </p:spTree>
    <p:extLst>
      <p:ext uri="{BB962C8B-B14F-4D97-AF65-F5344CB8AC3E}">
        <p14:creationId xmlns:p14="http://schemas.microsoft.com/office/powerpoint/2010/main" val="2580486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762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algn="ctr" eaLnBrk="1" hangingPunct="1"/>
            <a:r>
              <a:rPr lang="en-GB" altLang="en-US" sz="2400" dirty="0" smtClean="0">
                <a:solidFill>
                  <a:srgbClr val="FF0000"/>
                </a:solidFill>
              </a:rPr>
              <a:t>Process </a:t>
            </a:r>
            <a:r>
              <a:rPr lang="en-GB" altLang="en-US" sz="2400" dirty="0" err="1" smtClean="0">
                <a:solidFill>
                  <a:srgbClr val="FF0000"/>
                </a:solidFill>
              </a:rPr>
              <a:t>Modeling</a:t>
            </a:r>
            <a:r>
              <a:rPr lang="en-GB" altLang="en-US" sz="2400" dirty="0" smtClean="0">
                <a:solidFill>
                  <a:srgbClr val="FF0000"/>
                </a:solidFill>
              </a:rPr>
              <a:t>: e.g., aerosol jet printing</a:t>
            </a:r>
            <a:endParaRPr lang="en-US" altLang="en-US" sz="2400" dirty="0">
              <a:solidFill>
                <a:srgbClr val="FF0000"/>
              </a:solidFill>
            </a:endParaRPr>
          </a:p>
        </p:txBody>
      </p:sp>
      <p:sp>
        <p:nvSpPr>
          <p:cNvPr id="11267" name="Rectangle 3"/>
          <p:cNvSpPr>
            <a:spLocks noChangeArrowheads="1"/>
          </p:cNvSpPr>
          <p:nvPr/>
        </p:nvSpPr>
        <p:spPr bwMode="auto">
          <a:xfrm>
            <a:off x="2532063" y="1270000"/>
            <a:ext cx="282575" cy="320675"/>
          </a:xfrm>
          <a:prstGeom prst="rect">
            <a:avLst/>
          </a:prstGeom>
          <a:solidFill>
            <a:srgbClr val="E9F4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68" name="Rectangle 4"/>
          <p:cNvSpPr>
            <a:spLocks noChangeArrowheads="1"/>
          </p:cNvSpPr>
          <p:nvPr/>
        </p:nvSpPr>
        <p:spPr bwMode="auto">
          <a:xfrm>
            <a:off x="2265363" y="1270000"/>
            <a:ext cx="306387" cy="1068388"/>
          </a:xfrm>
          <a:prstGeom prst="rect">
            <a:avLst/>
          </a:prstGeom>
          <a:solidFill>
            <a:srgbClr val="E9F4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69" name="Rectangle 5"/>
          <p:cNvSpPr>
            <a:spLocks noChangeArrowheads="1"/>
          </p:cNvSpPr>
          <p:nvPr/>
        </p:nvSpPr>
        <p:spPr bwMode="auto">
          <a:xfrm>
            <a:off x="922338" y="2225675"/>
            <a:ext cx="1779587" cy="1884363"/>
          </a:xfrm>
          <a:prstGeom prst="rect">
            <a:avLst/>
          </a:prstGeom>
          <a:gradFill rotWithShape="0">
            <a:gsLst>
              <a:gs pos="0">
                <a:srgbClr val="E9F4F5"/>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algn="ctr" eaLnBrk="1" hangingPunct="1">
              <a:buClr>
                <a:srgbClr val="000000"/>
              </a:buClr>
              <a:buSzPct val="100000"/>
              <a:buFont typeface="Arial" charset="0"/>
              <a:buNone/>
            </a:pPr>
            <a:r>
              <a:rPr lang="en-GB" altLang="en-US" sz="1800" b="0" i="0">
                <a:solidFill>
                  <a:srgbClr val="000000"/>
                </a:solidFill>
                <a:latin typeface="Arial Narrow" pitchFamily="34" charset="0"/>
              </a:rPr>
              <a:t> </a:t>
            </a:r>
          </a:p>
        </p:txBody>
      </p:sp>
      <p:sp>
        <p:nvSpPr>
          <p:cNvPr id="11270" name="Freeform 6"/>
          <p:cNvSpPr>
            <a:spLocks noChangeArrowheads="1"/>
          </p:cNvSpPr>
          <p:nvPr/>
        </p:nvSpPr>
        <p:spPr bwMode="auto">
          <a:xfrm flipH="1">
            <a:off x="923925" y="2238375"/>
            <a:ext cx="1831975" cy="1979613"/>
          </a:xfrm>
          <a:custGeom>
            <a:avLst/>
            <a:gdLst>
              <a:gd name="T0" fmla="*/ 2147483647 w 2450"/>
              <a:gd name="T1" fmla="*/ 0 h 2449"/>
              <a:gd name="T2" fmla="*/ 0 w 2450"/>
              <a:gd name="T3" fmla="*/ 0 h 2449"/>
              <a:gd name="T4" fmla="*/ 0 w 2450"/>
              <a:gd name="T5" fmla="*/ 2147483647 h 2449"/>
              <a:gd name="T6" fmla="*/ 2147483647 w 2450"/>
              <a:gd name="T7" fmla="*/ 2147483647 h 2449"/>
              <a:gd name="T8" fmla="*/ 2147483647 w 2450"/>
              <a:gd name="T9" fmla="*/ 0 h 2449"/>
              <a:gd name="T10" fmla="*/ 2147483647 w 2450"/>
              <a:gd name="T11" fmla="*/ 0 h 2449"/>
              <a:gd name="T12" fmla="*/ 2147483647 w 2450"/>
              <a:gd name="T13" fmla="*/ 2147483647 h 2449"/>
              <a:gd name="T14" fmla="*/ 2147483647 w 2450"/>
              <a:gd name="T15" fmla="*/ 2147483647 h 2449"/>
              <a:gd name="T16" fmla="*/ 2147483647 w 2450"/>
              <a:gd name="T17" fmla="*/ 2147483647 h 2449"/>
              <a:gd name="T18" fmla="*/ 2147483647 w 2450"/>
              <a:gd name="T19" fmla="*/ 2147483647 h 2449"/>
              <a:gd name="T20" fmla="*/ 2147483647 w 2450"/>
              <a:gd name="T21" fmla="*/ 2147483647 h 2449"/>
              <a:gd name="T22" fmla="*/ 2147483647 w 2450"/>
              <a:gd name="T23" fmla="*/ 2147483647 h 2449"/>
              <a:gd name="T24" fmla="*/ 2147483647 w 2450"/>
              <a:gd name="T25" fmla="*/ 0 h 24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50" h="2449">
                <a:moveTo>
                  <a:pt x="272" y="0"/>
                </a:moveTo>
                <a:lnTo>
                  <a:pt x="0" y="0"/>
                </a:lnTo>
                <a:lnTo>
                  <a:pt x="0" y="2449"/>
                </a:lnTo>
                <a:lnTo>
                  <a:pt x="2450" y="2449"/>
                </a:lnTo>
                <a:lnTo>
                  <a:pt x="2450" y="0"/>
                </a:lnTo>
                <a:lnTo>
                  <a:pt x="2178" y="0"/>
                </a:lnTo>
                <a:lnTo>
                  <a:pt x="2178" y="136"/>
                </a:lnTo>
                <a:lnTo>
                  <a:pt x="2329" y="137"/>
                </a:lnTo>
                <a:lnTo>
                  <a:pt x="2324" y="2301"/>
                </a:lnTo>
                <a:lnTo>
                  <a:pt x="121" y="2301"/>
                </a:lnTo>
                <a:lnTo>
                  <a:pt x="126" y="137"/>
                </a:lnTo>
                <a:lnTo>
                  <a:pt x="272" y="136"/>
                </a:lnTo>
                <a:lnTo>
                  <a:pt x="272" y="0"/>
                </a:ln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1" name="Rectangle 7"/>
          <p:cNvSpPr>
            <a:spLocks noChangeArrowheads="1"/>
          </p:cNvSpPr>
          <p:nvPr/>
        </p:nvSpPr>
        <p:spPr bwMode="auto">
          <a:xfrm flipH="1">
            <a:off x="1328738" y="2233613"/>
            <a:ext cx="901700" cy="112712"/>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72" name="Oval 8"/>
          <p:cNvSpPr>
            <a:spLocks noChangeArrowheads="1"/>
          </p:cNvSpPr>
          <p:nvPr/>
        </p:nvSpPr>
        <p:spPr bwMode="auto">
          <a:xfrm rot="21120000" flipH="1">
            <a:off x="1584325" y="3471863"/>
            <a:ext cx="152400" cy="730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73" name="Oval 9"/>
          <p:cNvSpPr>
            <a:spLocks noChangeArrowheads="1"/>
          </p:cNvSpPr>
          <p:nvPr/>
        </p:nvSpPr>
        <p:spPr bwMode="auto">
          <a:xfrm flipH="1">
            <a:off x="1419225" y="3509963"/>
            <a:ext cx="152400" cy="746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74" name="Oval 10"/>
          <p:cNvSpPr>
            <a:spLocks noChangeArrowheads="1"/>
          </p:cNvSpPr>
          <p:nvPr/>
        </p:nvSpPr>
        <p:spPr bwMode="auto">
          <a:xfrm flipH="1">
            <a:off x="1249363" y="3509963"/>
            <a:ext cx="149225" cy="746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75" name="Oval 11"/>
          <p:cNvSpPr>
            <a:spLocks noChangeArrowheads="1"/>
          </p:cNvSpPr>
          <p:nvPr/>
        </p:nvSpPr>
        <p:spPr bwMode="auto">
          <a:xfrm flipH="1">
            <a:off x="1081088" y="3509963"/>
            <a:ext cx="150812" cy="746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76" name="Oval 12"/>
          <p:cNvSpPr>
            <a:spLocks noChangeArrowheads="1"/>
          </p:cNvSpPr>
          <p:nvPr/>
        </p:nvSpPr>
        <p:spPr bwMode="auto">
          <a:xfrm rot="15900000" flipH="1">
            <a:off x="1824038" y="3194050"/>
            <a:ext cx="147637" cy="365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77" name="Oval 13"/>
          <p:cNvSpPr>
            <a:spLocks noChangeArrowheads="1"/>
          </p:cNvSpPr>
          <p:nvPr/>
        </p:nvSpPr>
        <p:spPr bwMode="auto">
          <a:xfrm rot="17400000" flipH="1">
            <a:off x="1762125" y="3227388"/>
            <a:ext cx="147637" cy="33338"/>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78" name="Rectangle 14"/>
          <p:cNvSpPr>
            <a:spLocks noChangeArrowheads="1"/>
          </p:cNvSpPr>
          <p:nvPr/>
        </p:nvSpPr>
        <p:spPr bwMode="auto">
          <a:xfrm flipH="1">
            <a:off x="1666875" y="4014788"/>
            <a:ext cx="373063" cy="74612"/>
          </a:xfrm>
          <a:prstGeom prst="rect">
            <a:avLst/>
          </a:prstGeom>
          <a:solidFill>
            <a:srgbClr val="EAEA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79" name="Freeform 15"/>
          <p:cNvSpPr>
            <a:spLocks noChangeArrowheads="1"/>
          </p:cNvSpPr>
          <p:nvPr/>
        </p:nvSpPr>
        <p:spPr bwMode="auto">
          <a:xfrm flipH="1">
            <a:off x="1604963" y="3873500"/>
            <a:ext cx="525462" cy="84138"/>
          </a:xfrm>
          <a:custGeom>
            <a:avLst/>
            <a:gdLst>
              <a:gd name="T0" fmla="*/ 0 w 495"/>
              <a:gd name="T1" fmla="*/ 2147483647 h 79"/>
              <a:gd name="T2" fmla="*/ 2147483647 w 495"/>
              <a:gd name="T3" fmla="*/ 2147483647 h 79"/>
              <a:gd name="T4" fmla="*/ 2147483647 w 495"/>
              <a:gd name="T5" fmla="*/ 2147483647 h 79"/>
              <a:gd name="T6" fmla="*/ 0 60000 65536"/>
              <a:gd name="T7" fmla="*/ 0 60000 65536"/>
              <a:gd name="T8" fmla="*/ 0 60000 65536"/>
            </a:gdLst>
            <a:ahLst/>
            <a:cxnLst>
              <a:cxn ang="T6">
                <a:pos x="T0" y="T1"/>
              </a:cxn>
              <a:cxn ang="T7">
                <a:pos x="T2" y="T3"/>
              </a:cxn>
              <a:cxn ang="T8">
                <a:pos x="T4" y="T5"/>
              </a:cxn>
            </a:cxnLst>
            <a:rect l="0" t="0" r="r" b="b"/>
            <a:pathLst>
              <a:path w="495" h="79">
                <a:moveTo>
                  <a:pt x="0" y="73"/>
                </a:moveTo>
                <a:cubicBezTo>
                  <a:pt x="40" y="61"/>
                  <a:pt x="158" y="0"/>
                  <a:pt x="240" y="1"/>
                </a:cubicBezTo>
                <a:cubicBezTo>
                  <a:pt x="322" y="2"/>
                  <a:pt x="442" y="63"/>
                  <a:pt x="495" y="79"/>
                </a:cubicBezTo>
              </a:path>
            </a:pathLst>
          </a:custGeom>
          <a:noFill/>
          <a:ln w="9360">
            <a:solidFill>
              <a:srgbClr val="EAEAEA"/>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0" name="Freeform 16"/>
          <p:cNvSpPr>
            <a:spLocks noChangeArrowheads="1"/>
          </p:cNvSpPr>
          <p:nvPr/>
        </p:nvSpPr>
        <p:spPr bwMode="auto">
          <a:xfrm flipH="1">
            <a:off x="1581150" y="3819525"/>
            <a:ext cx="566738" cy="82550"/>
          </a:xfrm>
          <a:custGeom>
            <a:avLst/>
            <a:gdLst>
              <a:gd name="T0" fmla="*/ 0 w 495"/>
              <a:gd name="T1" fmla="*/ 2147483647 h 79"/>
              <a:gd name="T2" fmla="*/ 2147483647 w 495"/>
              <a:gd name="T3" fmla="*/ 2147483647 h 79"/>
              <a:gd name="T4" fmla="*/ 2147483647 w 495"/>
              <a:gd name="T5" fmla="*/ 2147483647 h 79"/>
              <a:gd name="T6" fmla="*/ 0 60000 65536"/>
              <a:gd name="T7" fmla="*/ 0 60000 65536"/>
              <a:gd name="T8" fmla="*/ 0 60000 65536"/>
            </a:gdLst>
            <a:ahLst/>
            <a:cxnLst>
              <a:cxn ang="T6">
                <a:pos x="T0" y="T1"/>
              </a:cxn>
              <a:cxn ang="T7">
                <a:pos x="T2" y="T3"/>
              </a:cxn>
              <a:cxn ang="T8">
                <a:pos x="T4" y="T5"/>
              </a:cxn>
            </a:cxnLst>
            <a:rect l="0" t="0" r="r" b="b"/>
            <a:pathLst>
              <a:path w="495" h="79">
                <a:moveTo>
                  <a:pt x="0" y="73"/>
                </a:moveTo>
                <a:cubicBezTo>
                  <a:pt x="40" y="61"/>
                  <a:pt x="158" y="0"/>
                  <a:pt x="240" y="1"/>
                </a:cubicBezTo>
                <a:cubicBezTo>
                  <a:pt x="322" y="2"/>
                  <a:pt x="442" y="63"/>
                  <a:pt x="495" y="79"/>
                </a:cubicBezTo>
              </a:path>
            </a:pathLst>
          </a:custGeom>
          <a:noFill/>
          <a:ln w="9360">
            <a:solidFill>
              <a:srgbClr val="EAEAEA"/>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1" name="Freeform 17"/>
          <p:cNvSpPr>
            <a:spLocks noChangeArrowheads="1"/>
          </p:cNvSpPr>
          <p:nvPr/>
        </p:nvSpPr>
        <p:spPr bwMode="auto">
          <a:xfrm flipH="1">
            <a:off x="1549400" y="3760788"/>
            <a:ext cx="619125" cy="84137"/>
          </a:xfrm>
          <a:custGeom>
            <a:avLst/>
            <a:gdLst>
              <a:gd name="T0" fmla="*/ 0 w 495"/>
              <a:gd name="T1" fmla="*/ 2147483647 h 79"/>
              <a:gd name="T2" fmla="*/ 2147483647 w 495"/>
              <a:gd name="T3" fmla="*/ 2147483647 h 79"/>
              <a:gd name="T4" fmla="*/ 2147483647 w 495"/>
              <a:gd name="T5" fmla="*/ 2147483647 h 79"/>
              <a:gd name="T6" fmla="*/ 0 60000 65536"/>
              <a:gd name="T7" fmla="*/ 0 60000 65536"/>
              <a:gd name="T8" fmla="*/ 0 60000 65536"/>
            </a:gdLst>
            <a:ahLst/>
            <a:cxnLst>
              <a:cxn ang="T6">
                <a:pos x="T0" y="T1"/>
              </a:cxn>
              <a:cxn ang="T7">
                <a:pos x="T2" y="T3"/>
              </a:cxn>
              <a:cxn ang="T8">
                <a:pos x="T4" y="T5"/>
              </a:cxn>
            </a:cxnLst>
            <a:rect l="0" t="0" r="r" b="b"/>
            <a:pathLst>
              <a:path w="495" h="79">
                <a:moveTo>
                  <a:pt x="0" y="73"/>
                </a:moveTo>
                <a:cubicBezTo>
                  <a:pt x="40" y="61"/>
                  <a:pt x="158" y="0"/>
                  <a:pt x="240" y="1"/>
                </a:cubicBezTo>
                <a:cubicBezTo>
                  <a:pt x="322" y="2"/>
                  <a:pt x="442" y="63"/>
                  <a:pt x="495" y="79"/>
                </a:cubicBezTo>
              </a:path>
            </a:pathLst>
          </a:custGeom>
          <a:noFill/>
          <a:ln w="9360">
            <a:solidFill>
              <a:srgbClr val="EAEAEA"/>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2" name="Freeform 18"/>
          <p:cNvSpPr>
            <a:spLocks noChangeArrowheads="1"/>
          </p:cNvSpPr>
          <p:nvPr/>
        </p:nvSpPr>
        <p:spPr bwMode="auto">
          <a:xfrm flipH="1">
            <a:off x="1520825" y="3703638"/>
            <a:ext cx="663575" cy="84137"/>
          </a:xfrm>
          <a:custGeom>
            <a:avLst/>
            <a:gdLst>
              <a:gd name="T0" fmla="*/ 0 w 495"/>
              <a:gd name="T1" fmla="*/ 2147483647 h 79"/>
              <a:gd name="T2" fmla="*/ 2147483647 w 495"/>
              <a:gd name="T3" fmla="*/ 2147483647 h 79"/>
              <a:gd name="T4" fmla="*/ 2147483647 w 495"/>
              <a:gd name="T5" fmla="*/ 2147483647 h 79"/>
              <a:gd name="T6" fmla="*/ 0 60000 65536"/>
              <a:gd name="T7" fmla="*/ 0 60000 65536"/>
              <a:gd name="T8" fmla="*/ 0 60000 65536"/>
            </a:gdLst>
            <a:ahLst/>
            <a:cxnLst>
              <a:cxn ang="T6">
                <a:pos x="T0" y="T1"/>
              </a:cxn>
              <a:cxn ang="T7">
                <a:pos x="T2" y="T3"/>
              </a:cxn>
              <a:cxn ang="T8">
                <a:pos x="T4" y="T5"/>
              </a:cxn>
            </a:cxnLst>
            <a:rect l="0" t="0" r="r" b="b"/>
            <a:pathLst>
              <a:path w="495" h="79">
                <a:moveTo>
                  <a:pt x="0" y="73"/>
                </a:moveTo>
                <a:cubicBezTo>
                  <a:pt x="40" y="61"/>
                  <a:pt x="158" y="0"/>
                  <a:pt x="240" y="1"/>
                </a:cubicBezTo>
                <a:cubicBezTo>
                  <a:pt x="322" y="2"/>
                  <a:pt x="442" y="63"/>
                  <a:pt x="495" y="79"/>
                </a:cubicBezTo>
              </a:path>
            </a:pathLst>
          </a:custGeom>
          <a:noFill/>
          <a:ln w="9360">
            <a:solidFill>
              <a:srgbClr val="EAEAEA"/>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3" name="AutoShape 19"/>
          <p:cNvSpPr>
            <a:spLocks noChangeArrowheads="1"/>
          </p:cNvSpPr>
          <p:nvPr/>
        </p:nvSpPr>
        <p:spPr bwMode="auto">
          <a:xfrm rot="10800000" flipH="1">
            <a:off x="928688" y="1533525"/>
            <a:ext cx="393700" cy="4540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6503 h 21600"/>
              <a:gd name="T20" fmla="*/ 18468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89" y="0"/>
                </a:moveTo>
                <a:lnTo>
                  <a:pt x="10978" y="7425"/>
                </a:lnTo>
                <a:lnTo>
                  <a:pt x="14110" y="7425"/>
                </a:lnTo>
                <a:lnTo>
                  <a:pt x="14110" y="16503"/>
                </a:lnTo>
                <a:lnTo>
                  <a:pt x="0" y="16503"/>
                </a:lnTo>
                <a:lnTo>
                  <a:pt x="0" y="21600"/>
                </a:lnTo>
                <a:lnTo>
                  <a:pt x="18468" y="21600"/>
                </a:lnTo>
                <a:lnTo>
                  <a:pt x="18468" y="7425"/>
                </a:lnTo>
                <a:lnTo>
                  <a:pt x="21600" y="7425"/>
                </a:lnTo>
                <a:lnTo>
                  <a:pt x="16289" y="0"/>
                </a:lnTo>
                <a:close/>
              </a:path>
            </a:pathLst>
          </a:cu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84" name="Rectangle 20"/>
          <p:cNvSpPr>
            <a:spLocks noChangeArrowheads="1"/>
          </p:cNvSpPr>
          <p:nvPr/>
        </p:nvSpPr>
        <p:spPr bwMode="auto">
          <a:xfrm rot="5400000" flipH="1">
            <a:off x="1689100" y="1765300"/>
            <a:ext cx="1100138" cy="52388"/>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85" name="Rectangle 21"/>
          <p:cNvSpPr>
            <a:spLocks noChangeArrowheads="1"/>
          </p:cNvSpPr>
          <p:nvPr/>
        </p:nvSpPr>
        <p:spPr bwMode="auto">
          <a:xfrm rot="10800000" flipH="1">
            <a:off x="2219325" y="1239838"/>
            <a:ext cx="587375" cy="42862"/>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86" name="Rectangle 22"/>
          <p:cNvSpPr>
            <a:spLocks noChangeArrowheads="1"/>
          </p:cNvSpPr>
          <p:nvPr/>
        </p:nvSpPr>
        <p:spPr bwMode="auto">
          <a:xfrm rot="10800000" flipH="1">
            <a:off x="2546350" y="1581150"/>
            <a:ext cx="273050" cy="42863"/>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nvGrpSpPr>
          <p:cNvPr id="11287" name="Group 23"/>
          <p:cNvGrpSpPr>
            <a:grpSpLocks/>
          </p:cNvGrpSpPr>
          <p:nvPr/>
        </p:nvGrpSpPr>
        <p:grpSpPr bwMode="auto">
          <a:xfrm>
            <a:off x="1019175" y="3151188"/>
            <a:ext cx="147638" cy="371475"/>
            <a:chOff x="602" y="2242"/>
            <a:chExt cx="93" cy="234"/>
          </a:xfrm>
        </p:grpSpPr>
        <p:sp>
          <p:nvSpPr>
            <p:cNvPr id="13091" name="Oval 24"/>
            <p:cNvSpPr>
              <a:spLocks noChangeArrowheads="1"/>
            </p:cNvSpPr>
            <p:nvPr/>
          </p:nvSpPr>
          <p:spPr bwMode="auto">
            <a:xfrm rot="-960000">
              <a:off x="674" y="2466"/>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92" name="Oval 25"/>
            <p:cNvSpPr>
              <a:spLocks noChangeArrowheads="1"/>
            </p:cNvSpPr>
            <p:nvPr/>
          </p:nvSpPr>
          <p:spPr bwMode="auto">
            <a:xfrm rot="-960000">
              <a:off x="637" y="246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93" name="Oval 26"/>
            <p:cNvSpPr>
              <a:spLocks noChangeArrowheads="1"/>
            </p:cNvSpPr>
            <p:nvPr/>
          </p:nvSpPr>
          <p:spPr bwMode="auto">
            <a:xfrm rot="-960000">
              <a:off x="618" y="245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94" name="Oval 27"/>
            <p:cNvSpPr>
              <a:spLocks noChangeArrowheads="1"/>
            </p:cNvSpPr>
            <p:nvPr/>
          </p:nvSpPr>
          <p:spPr bwMode="auto">
            <a:xfrm rot="-960000">
              <a:off x="652" y="246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95" name="Oval 28"/>
            <p:cNvSpPr>
              <a:spLocks noChangeArrowheads="1"/>
            </p:cNvSpPr>
            <p:nvPr/>
          </p:nvSpPr>
          <p:spPr bwMode="auto">
            <a:xfrm>
              <a:off x="681" y="229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96" name="Oval 29"/>
            <p:cNvSpPr>
              <a:spLocks noChangeArrowheads="1"/>
            </p:cNvSpPr>
            <p:nvPr/>
          </p:nvSpPr>
          <p:spPr bwMode="auto">
            <a:xfrm>
              <a:off x="642" y="229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97" name="Oval 30"/>
            <p:cNvSpPr>
              <a:spLocks noChangeArrowheads="1"/>
            </p:cNvSpPr>
            <p:nvPr/>
          </p:nvSpPr>
          <p:spPr bwMode="auto">
            <a:xfrm>
              <a:off x="636" y="225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98" name="Oval 31"/>
            <p:cNvSpPr>
              <a:spLocks noChangeArrowheads="1"/>
            </p:cNvSpPr>
            <p:nvPr/>
          </p:nvSpPr>
          <p:spPr bwMode="auto">
            <a:xfrm>
              <a:off x="631" y="236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99" name="Oval 32"/>
            <p:cNvSpPr>
              <a:spLocks noChangeArrowheads="1"/>
            </p:cNvSpPr>
            <p:nvPr/>
          </p:nvSpPr>
          <p:spPr bwMode="auto">
            <a:xfrm>
              <a:off x="629" y="224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00" name="Oval 33"/>
            <p:cNvSpPr>
              <a:spLocks noChangeArrowheads="1"/>
            </p:cNvSpPr>
            <p:nvPr/>
          </p:nvSpPr>
          <p:spPr bwMode="auto">
            <a:xfrm>
              <a:off x="614" y="2297"/>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01" name="Oval 34"/>
            <p:cNvSpPr>
              <a:spLocks noChangeArrowheads="1"/>
            </p:cNvSpPr>
            <p:nvPr/>
          </p:nvSpPr>
          <p:spPr bwMode="auto">
            <a:xfrm>
              <a:off x="630" y="2304"/>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02" name="Oval 35"/>
            <p:cNvSpPr>
              <a:spLocks noChangeArrowheads="1"/>
            </p:cNvSpPr>
            <p:nvPr/>
          </p:nvSpPr>
          <p:spPr bwMode="auto">
            <a:xfrm>
              <a:off x="661" y="232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03" name="Oval 36"/>
            <p:cNvSpPr>
              <a:spLocks noChangeArrowheads="1"/>
            </p:cNvSpPr>
            <p:nvPr/>
          </p:nvSpPr>
          <p:spPr bwMode="auto">
            <a:xfrm>
              <a:off x="608" y="231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04" name="Oval 37"/>
            <p:cNvSpPr>
              <a:spLocks noChangeArrowheads="1"/>
            </p:cNvSpPr>
            <p:nvPr/>
          </p:nvSpPr>
          <p:spPr bwMode="auto">
            <a:xfrm>
              <a:off x="664" y="2306"/>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05" name="Oval 38"/>
            <p:cNvSpPr>
              <a:spLocks noChangeArrowheads="1"/>
            </p:cNvSpPr>
            <p:nvPr/>
          </p:nvSpPr>
          <p:spPr bwMode="auto">
            <a:xfrm>
              <a:off x="667" y="225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06" name="Oval 39"/>
            <p:cNvSpPr>
              <a:spLocks noChangeArrowheads="1"/>
            </p:cNvSpPr>
            <p:nvPr/>
          </p:nvSpPr>
          <p:spPr bwMode="auto">
            <a:xfrm>
              <a:off x="614" y="233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07" name="Oval 40"/>
            <p:cNvSpPr>
              <a:spLocks noChangeArrowheads="1"/>
            </p:cNvSpPr>
            <p:nvPr/>
          </p:nvSpPr>
          <p:spPr bwMode="auto">
            <a:xfrm>
              <a:off x="614" y="237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08" name="Oval 41"/>
            <p:cNvSpPr>
              <a:spLocks noChangeArrowheads="1"/>
            </p:cNvSpPr>
            <p:nvPr/>
          </p:nvSpPr>
          <p:spPr bwMode="auto">
            <a:xfrm>
              <a:off x="638" y="233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09" name="Oval 42"/>
            <p:cNvSpPr>
              <a:spLocks noChangeArrowheads="1"/>
            </p:cNvSpPr>
            <p:nvPr/>
          </p:nvSpPr>
          <p:spPr bwMode="auto">
            <a:xfrm>
              <a:off x="649" y="240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10" name="Oval 43"/>
            <p:cNvSpPr>
              <a:spLocks noChangeArrowheads="1"/>
            </p:cNvSpPr>
            <p:nvPr/>
          </p:nvSpPr>
          <p:spPr bwMode="auto">
            <a:xfrm>
              <a:off x="633" y="232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11" name="Oval 44"/>
            <p:cNvSpPr>
              <a:spLocks noChangeArrowheads="1"/>
            </p:cNvSpPr>
            <p:nvPr/>
          </p:nvSpPr>
          <p:spPr bwMode="auto">
            <a:xfrm>
              <a:off x="651" y="234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12" name="Oval 45"/>
            <p:cNvSpPr>
              <a:spLocks noChangeArrowheads="1"/>
            </p:cNvSpPr>
            <p:nvPr/>
          </p:nvSpPr>
          <p:spPr bwMode="auto">
            <a:xfrm>
              <a:off x="602" y="235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13" name="Oval 46"/>
            <p:cNvSpPr>
              <a:spLocks noChangeArrowheads="1"/>
            </p:cNvSpPr>
            <p:nvPr/>
          </p:nvSpPr>
          <p:spPr bwMode="auto">
            <a:xfrm>
              <a:off x="617" y="2266"/>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14" name="Oval 47"/>
            <p:cNvSpPr>
              <a:spLocks noChangeArrowheads="1"/>
            </p:cNvSpPr>
            <p:nvPr/>
          </p:nvSpPr>
          <p:spPr bwMode="auto">
            <a:xfrm>
              <a:off x="630" y="235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15" name="Oval 48"/>
            <p:cNvSpPr>
              <a:spLocks noChangeArrowheads="1"/>
            </p:cNvSpPr>
            <p:nvPr/>
          </p:nvSpPr>
          <p:spPr bwMode="auto">
            <a:xfrm>
              <a:off x="647" y="235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16" name="Oval 49"/>
            <p:cNvSpPr>
              <a:spLocks noChangeArrowheads="1"/>
            </p:cNvSpPr>
            <p:nvPr/>
          </p:nvSpPr>
          <p:spPr bwMode="auto">
            <a:xfrm>
              <a:off x="669" y="239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17" name="Oval 50"/>
            <p:cNvSpPr>
              <a:spLocks noChangeArrowheads="1"/>
            </p:cNvSpPr>
            <p:nvPr/>
          </p:nvSpPr>
          <p:spPr bwMode="auto">
            <a:xfrm>
              <a:off x="646" y="227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18" name="Oval 51"/>
            <p:cNvSpPr>
              <a:spLocks noChangeArrowheads="1"/>
            </p:cNvSpPr>
            <p:nvPr/>
          </p:nvSpPr>
          <p:spPr bwMode="auto">
            <a:xfrm>
              <a:off x="602" y="228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19" name="Oval 52"/>
            <p:cNvSpPr>
              <a:spLocks noChangeArrowheads="1"/>
            </p:cNvSpPr>
            <p:nvPr/>
          </p:nvSpPr>
          <p:spPr bwMode="auto">
            <a:xfrm>
              <a:off x="602" y="239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20" name="Oval 53"/>
            <p:cNvSpPr>
              <a:spLocks noChangeArrowheads="1"/>
            </p:cNvSpPr>
            <p:nvPr/>
          </p:nvSpPr>
          <p:spPr bwMode="auto">
            <a:xfrm>
              <a:off x="622" y="240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21" name="Oval 54"/>
            <p:cNvSpPr>
              <a:spLocks noChangeArrowheads="1"/>
            </p:cNvSpPr>
            <p:nvPr/>
          </p:nvSpPr>
          <p:spPr bwMode="auto">
            <a:xfrm>
              <a:off x="658" y="242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22" name="Oval 55"/>
            <p:cNvSpPr>
              <a:spLocks noChangeArrowheads="1"/>
            </p:cNvSpPr>
            <p:nvPr/>
          </p:nvSpPr>
          <p:spPr bwMode="auto">
            <a:xfrm>
              <a:off x="677" y="235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23" name="Oval 56"/>
            <p:cNvSpPr>
              <a:spLocks noChangeArrowheads="1"/>
            </p:cNvSpPr>
            <p:nvPr/>
          </p:nvSpPr>
          <p:spPr bwMode="auto">
            <a:xfrm>
              <a:off x="676" y="2242"/>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24" name="Oval 57"/>
            <p:cNvSpPr>
              <a:spLocks noChangeArrowheads="1"/>
            </p:cNvSpPr>
            <p:nvPr/>
          </p:nvSpPr>
          <p:spPr bwMode="auto">
            <a:xfrm>
              <a:off x="677" y="240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25" name="Oval 58"/>
            <p:cNvSpPr>
              <a:spLocks noChangeArrowheads="1"/>
            </p:cNvSpPr>
            <p:nvPr/>
          </p:nvSpPr>
          <p:spPr bwMode="auto">
            <a:xfrm rot="5400000">
              <a:off x="683" y="2444"/>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26" name="Oval 59"/>
            <p:cNvSpPr>
              <a:spLocks noChangeArrowheads="1"/>
            </p:cNvSpPr>
            <p:nvPr/>
          </p:nvSpPr>
          <p:spPr bwMode="auto">
            <a:xfrm rot="5400000">
              <a:off x="648" y="242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27" name="Oval 60"/>
            <p:cNvSpPr>
              <a:spLocks noChangeArrowheads="1"/>
            </p:cNvSpPr>
            <p:nvPr/>
          </p:nvSpPr>
          <p:spPr bwMode="auto">
            <a:xfrm rot="5400000">
              <a:off x="629" y="2417"/>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28" name="Oval 61"/>
            <p:cNvSpPr>
              <a:spLocks noChangeArrowheads="1"/>
            </p:cNvSpPr>
            <p:nvPr/>
          </p:nvSpPr>
          <p:spPr bwMode="auto">
            <a:xfrm rot="5400000">
              <a:off x="656" y="2443"/>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29" name="Oval 62"/>
            <p:cNvSpPr>
              <a:spLocks noChangeArrowheads="1"/>
            </p:cNvSpPr>
            <p:nvPr/>
          </p:nvSpPr>
          <p:spPr bwMode="auto">
            <a:xfrm rot="5400000">
              <a:off x="650" y="2387"/>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30" name="Oval 63"/>
            <p:cNvSpPr>
              <a:spLocks noChangeArrowheads="1"/>
            </p:cNvSpPr>
            <p:nvPr/>
          </p:nvSpPr>
          <p:spPr bwMode="auto">
            <a:xfrm rot="5400000">
              <a:off x="684" y="2374"/>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31" name="Oval 64"/>
            <p:cNvSpPr>
              <a:spLocks noChangeArrowheads="1"/>
            </p:cNvSpPr>
            <p:nvPr/>
          </p:nvSpPr>
          <p:spPr bwMode="auto">
            <a:xfrm rot="5400000">
              <a:off x="623" y="2438"/>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132" name="Oval 65"/>
            <p:cNvSpPr>
              <a:spLocks noChangeArrowheads="1"/>
            </p:cNvSpPr>
            <p:nvPr/>
          </p:nvSpPr>
          <p:spPr bwMode="auto">
            <a:xfrm>
              <a:off x="671" y="227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288" name="Group 66"/>
          <p:cNvGrpSpPr>
            <a:grpSpLocks/>
          </p:cNvGrpSpPr>
          <p:nvPr/>
        </p:nvGrpSpPr>
        <p:grpSpPr bwMode="auto">
          <a:xfrm>
            <a:off x="1739900" y="2354263"/>
            <a:ext cx="195263" cy="90487"/>
            <a:chOff x="1056" y="1740"/>
            <a:chExt cx="123" cy="57"/>
          </a:xfrm>
        </p:grpSpPr>
        <p:sp>
          <p:nvSpPr>
            <p:cNvPr id="13077" name="Oval 67"/>
            <p:cNvSpPr>
              <a:spLocks noChangeArrowheads="1"/>
            </p:cNvSpPr>
            <p:nvPr/>
          </p:nvSpPr>
          <p:spPr bwMode="auto">
            <a:xfrm>
              <a:off x="1069" y="174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78" name="Oval 68"/>
            <p:cNvSpPr>
              <a:spLocks noChangeArrowheads="1"/>
            </p:cNvSpPr>
            <p:nvPr/>
          </p:nvSpPr>
          <p:spPr bwMode="auto">
            <a:xfrm rot="5400000">
              <a:off x="1092" y="176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79" name="Oval 69"/>
            <p:cNvSpPr>
              <a:spLocks noChangeArrowheads="1"/>
            </p:cNvSpPr>
            <p:nvPr/>
          </p:nvSpPr>
          <p:spPr bwMode="auto">
            <a:xfrm rot="5400000">
              <a:off x="1063" y="1739"/>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80" name="Oval 70"/>
            <p:cNvSpPr>
              <a:spLocks noChangeArrowheads="1"/>
            </p:cNvSpPr>
            <p:nvPr/>
          </p:nvSpPr>
          <p:spPr bwMode="auto">
            <a:xfrm rot="5400000">
              <a:off x="1068" y="1760"/>
              <a:ext cx="10"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81" name="Oval 71"/>
            <p:cNvSpPr>
              <a:spLocks noChangeArrowheads="1"/>
            </p:cNvSpPr>
            <p:nvPr/>
          </p:nvSpPr>
          <p:spPr bwMode="auto">
            <a:xfrm rot="5400000">
              <a:off x="1119" y="175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82" name="Oval 72"/>
            <p:cNvSpPr>
              <a:spLocks noChangeArrowheads="1"/>
            </p:cNvSpPr>
            <p:nvPr/>
          </p:nvSpPr>
          <p:spPr bwMode="auto">
            <a:xfrm rot="5400000">
              <a:off x="1150" y="1763"/>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83" name="Oval 73"/>
            <p:cNvSpPr>
              <a:spLocks noChangeArrowheads="1"/>
            </p:cNvSpPr>
            <p:nvPr/>
          </p:nvSpPr>
          <p:spPr bwMode="auto">
            <a:xfrm rot="5400000">
              <a:off x="1153" y="1744"/>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84" name="Oval 74"/>
            <p:cNvSpPr>
              <a:spLocks noChangeArrowheads="1"/>
            </p:cNvSpPr>
            <p:nvPr/>
          </p:nvSpPr>
          <p:spPr bwMode="auto">
            <a:xfrm rot="5400000">
              <a:off x="1118" y="1739"/>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85" name="Oval 75"/>
            <p:cNvSpPr>
              <a:spLocks noChangeArrowheads="1"/>
            </p:cNvSpPr>
            <p:nvPr/>
          </p:nvSpPr>
          <p:spPr bwMode="auto">
            <a:xfrm rot="-1860000">
              <a:off x="1057" y="177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86" name="Oval 76"/>
            <p:cNvSpPr>
              <a:spLocks noChangeArrowheads="1"/>
            </p:cNvSpPr>
            <p:nvPr/>
          </p:nvSpPr>
          <p:spPr bwMode="auto">
            <a:xfrm rot="-2040000">
              <a:off x="1126" y="178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87" name="Oval 77"/>
            <p:cNvSpPr>
              <a:spLocks noChangeArrowheads="1"/>
            </p:cNvSpPr>
            <p:nvPr/>
          </p:nvSpPr>
          <p:spPr bwMode="auto">
            <a:xfrm rot="-2040000">
              <a:off x="1146" y="178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88" name="Oval 78"/>
            <p:cNvSpPr>
              <a:spLocks noChangeArrowheads="1"/>
            </p:cNvSpPr>
            <p:nvPr/>
          </p:nvSpPr>
          <p:spPr bwMode="auto">
            <a:xfrm rot="-2040000">
              <a:off x="1093" y="178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89" name="Oval 79"/>
            <p:cNvSpPr>
              <a:spLocks noChangeArrowheads="1"/>
            </p:cNvSpPr>
            <p:nvPr/>
          </p:nvSpPr>
          <p:spPr bwMode="auto">
            <a:xfrm rot="-2040000">
              <a:off x="1166" y="1754"/>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90" name="Oval 80"/>
            <p:cNvSpPr>
              <a:spLocks noChangeArrowheads="1"/>
            </p:cNvSpPr>
            <p:nvPr/>
          </p:nvSpPr>
          <p:spPr bwMode="auto">
            <a:xfrm rot="-2040000">
              <a:off x="1156" y="177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289" name="Group 81"/>
          <p:cNvGrpSpPr>
            <a:grpSpLocks/>
          </p:cNvGrpSpPr>
          <p:nvPr/>
        </p:nvGrpSpPr>
        <p:grpSpPr bwMode="auto">
          <a:xfrm>
            <a:off x="2268538" y="1995488"/>
            <a:ext cx="268287" cy="385762"/>
            <a:chOff x="1389" y="1514"/>
            <a:chExt cx="169" cy="243"/>
          </a:xfrm>
        </p:grpSpPr>
        <p:sp>
          <p:nvSpPr>
            <p:cNvPr id="12996" name="Oval 82"/>
            <p:cNvSpPr>
              <a:spLocks noChangeArrowheads="1"/>
            </p:cNvSpPr>
            <p:nvPr/>
          </p:nvSpPr>
          <p:spPr bwMode="auto">
            <a:xfrm>
              <a:off x="1389" y="160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97" name="Oval 83"/>
            <p:cNvSpPr>
              <a:spLocks noChangeArrowheads="1"/>
            </p:cNvSpPr>
            <p:nvPr/>
          </p:nvSpPr>
          <p:spPr bwMode="auto">
            <a:xfrm>
              <a:off x="1456" y="156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98" name="Oval 84"/>
            <p:cNvSpPr>
              <a:spLocks noChangeArrowheads="1"/>
            </p:cNvSpPr>
            <p:nvPr/>
          </p:nvSpPr>
          <p:spPr bwMode="auto">
            <a:xfrm>
              <a:off x="1400" y="152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99" name="Oval 85"/>
            <p:cNvSpPr>
              <a:spLocks noChangeArrowheads="1"/>
            </p:cNvSpPr>
            <p:nvPr/>
          </p:nvSpPr>
          <p:spPr bwMode="auto">
            <a:xfrm>
              <a:off x="1447" y="155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00" name="Oval 86"/>
            <p:cNvSpPr>
              <a:spLocks noChangeArrowheads="1"/>
            </p:cNvSpPr>
            <p:nvPr/>
          </p:nvSpPr>
          <p:spPr bwMode="auto">
            <a:xfrm>
              <a:off x="1451" y="153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01" name="Oval 87"/>
            <p:cNvSpPr>
              <a:spLocks noChangeArrowheads="1"/>
            </p:cNvSpPr>
            <p:nvPr/>
          </p:nvSpPr>
          <p:spPr bwMode="auto">
            <a:xfrm>
              <a:off x="1433" y="157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02" name="Oval 88"/>
            <p:cNvSpPr>
              <a:spLocks noChangeArrowheads="1"/>
            </p:cNvSpPr>
            <p:nvPr/>
          </p:nvSpPr>
          <p:spPr bwMode="auto">
            <a:xfrm>
              <a:off x="1413" y="151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03" name="Oval 89"/>
            <p:cNvSpPr>
              <a:spLocks noChangeArrowheads="1"/>
            </p:cNvSpPr>
            <p:nvPr/>
          </p:nvSpPr>
          <p:spPr bwMode="auto">
            <a:xfrm>
              <a:off x="1422" y="154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04" name="Oval 90"/>
            <p:cNvSpPr>
              <a:spLocks noChangeArrowheads="1"/>
            </p:cNvSpPr>
            <p:nvPr/>
          </p:nvSpPr>
          <p:spPr bwMode="auto">
            <a:xfrm>
              <a:off x="1472" y="159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05" name="Oval 91"/>
            <p:cNvSpPr>
              <a:spLocks noChangeArrowheads="1"/>
            </p:cNvSpPr>
            <p:nvPr/>
          </p:nvSpPr>
          <p:spPr bwMode="auto">
            <a:xfrm>
              <a:off x="1398" y="1579"/>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06" name="Oval 92"/>
            <p:cNvSpPr>
              <a:spLocks noChangeArrowheads="1"/>
            </p:cNvSpPr>
            <p:nvPr/>
          </p:nvSpPr>
          <p:spPr bwMode="auto">
            <a:xfrm>
              <a:off x="1415" y="1591"/>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07" name="Oval 93"/>
            <p:cNvSpPr>
              <a:spLocks noChangeArrowheads="1"/>
            </p:cNvSpPr>
            <p:nvPr/>
          </p:nvSpPr>
          <p:spPr bwMode="auto">
            <a:xfrm>
              <a:off x="1451" y="160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08" name="Oval 94"/>
            <p:cNvSpPr>
              <a:spLocks noChangeArrowheads="1"/>
            </p:cNvSpPr>
            <p:nvPr/>
          </p:nvSpPr>
          <p:spPr bwMode="auto">
            <a:xfrm>
              <a:off x="1417" y="1605"/>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09" name="Oval 95"/>
            <p:cNvSpPr>
              <a:spLocks noChangeArrowheads="1"/>
            </p:cNvSpPr>
            <p:nvPr/>
          </p:nvSpPr>
          <p:spPr bwMode="auto">
            <a:xfrm>
              <a:off x="1434" y="159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10" name="Oval 96"/>
            <p:cNvSpPr>
              <a:spLocks noChangeArrowheads="1"/>
            </p:cNvSpPr>
            <p:nvPr/>
          </p:nvSpPr>
          <p:spPr bwMode="auto">
            <a:xfrm>
              <a:off x="1461" y="151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11" name="Oval 97"/>
            <p:cNvSpPr>
              <a:spLocks noChangeArrowheads="1"/>
            </p:cNvSpPr>
            <p:nvPr/>
          </p:nvSpPr>
          <p:spPr bwMode="auto">
            <a:xfrm>
              <a:off x="1390" y="161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12" name="Oval 98"/>
            <p:cNvSpPr>
              <a:spLocks noChangeArrowheads="1"/>
            </p:cNvSpPr>
            <p:nvPr/>
          </p:nvSpPr>
          <p:spPr bwMode="auto">
            <a:xfrm>
              <a:off x="1433" y="162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13" name="Oval 99"/>
            <p:cNvSpPr>
              <a:spLocks noChangeArrowheads="1"/>
            </p:cNvSpPr>
            <p:nvPr/>
          </p:nvSpPr>
          <p:spPr bwMode="auto">
            <a:xfrm>
              <a:off x="1476" y="162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14" name="Oval 100"/>
            <p:cNvSpPr>
              <a:spLocks noChangeArrowheads="1"/>
            </p:cNvSpPr>
            <p:nvPr/>
          </p:nvSpPr>
          <p:spPr bwMode="auto">
            <a:xfrm>
              <a:off x="1434" y="1610"/>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15" name="Oval 101"/>
            <p:cNvSpPr>
              <a:spLocks noChangeArrowheads="1"/>
            </p:cNvSpPr>
            <p:nvPr/>
          </p:nvSpPr>
          <p:spPr bwMode="auto">
            <a:xfrm>
              <a:off x="1451" y="163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16" name="Oval 102"/>
            <p:cNvSpPr>
              <a:spLocks noChangeArrowheads="1"/>
            </p:cNvSpPr>
            <p:nvPr/>
          </p:nvSpPr>
          <p:spPr bwMode="auto">
            <a:xfrm>
              <a:off x="1414" y="1647"/>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17" name="Oval 103"/>
            <p:cNvSpPr>
              <a:spLocks noChangeArrowheads="1"/>
            </p:cNvSpPr>
            <p:nvPr/>
          </p:nvSpPr>
          <p:spPr bwMode="auto">
            <a:xfrm>
              <a:off x="1395" y="1542"/>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18" name="Oval 104"/>
            <p:cNvSpPr>
              <a:spLocks noChangeArrowheads="1"/>
            </p:cNvSpPr>
            <p:nvPr/>
          </p:nvSpPr>
          <p:spPr bwMode="auto">
            <a:xfrm>
              <a:off x="1404" y="163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19" name="Oval 105"/>
            <p:cNvSpPr>
              <a:spLocks noChangeArrowheads="1"/>
            </p:cNvSpPr>
            <p:nvPr/>
          </p:nvSpPr>
          <p:spPr bwMode="auto">
            <a:xfrm>
              <a:off x="1434" y="164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20" name="Oval 106"/>
            <p:cNvSpPr>
              <a:spLocks noChangeArrowheads="1"/>
            </p:cNvSpPr>
            <p:nvPr/>
          </p:nvSpPr>
          <p:spPr bwMode="auto">
            <a:xfrm>
              <a:off x="1452" y="1656"/>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21" name="Oval 107"/>
            <p:cNvSpPr>
              <a:spLocks noChangeArrowheads="1"/>
            </p:cNvSpPr>
            <p:nvPr/>
          </p:nvSpPr>
          <p:spPr bwMode="auto">
            <a:xfrm>
              <a:off x="1407" y="156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22" name="Oval 108"/>
            <p:cNvSpPr>
              <a:spLocks noChangeArrowheads="1"/>
            </p:cNvSpPr>
            <p:nvPr/>
          </p:nvSpPr>
          <p:spPr bwMode="auto">
            <a:xfrm rot="5400000">
              <a:off x="1450" y="1687"/>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23" name="Oval 109"/>
            <p:cNvSpPr>
              <a:spLocks noChangeArrowheads="1"/>
            </p:cNvSpPr>
            <p:nvPr/>
          </p:nvSpPr>
          <p:spPr bwMode="auto">
            <a:xfrm rot="5400000">
              <a:off x="1410" y="171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24" name="Oval 110"/>
            <p:cNvSpPr>
              <a:spLocks noChangeArrowheads="1"/>
            </p:cNvSpPr>
            <p:nvPr/>
          </p:nvSpPr>
          <p:spPr bwMode="auto">
            <a:xfrm rot="5400000">
              <a:off x="1427" y="1666"/>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25" name="Oval 111"/>
            <p:cNvSpPr>
              <a:spLocks noChangeArrowheads="1"/>
            </p:cNvSpPr>
            <p:nvPr/>
          </p:nvSpPr>
          <p:spPr bwMode="auto">
            <a:xfrm rot="5400000">
              <a:off x="1421" y="1680"/>
              <a:ext cx="8"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26" name="Oval 112"/>
            <p:cNvSpPr>
              <a:spLocks noChangeArrowheads="1"/>
            </p:cNvSpPr>
            <p:nvPr/>
          </p:nvSpPr>
          <p:spPr bwMode="auto">
            <a:xfrm rot="5400000">
              <a:off x="1453" y="1676"/>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27" name="Oval 113"/>
            <p:cNvSpPr>
              <a:spLocks noChangeArrowheads="1"/>
            </p:cNvSpPr>
            <p:nvPr/>
          </p:nvSpPr>
          <p:spPr bwMode="auto">
            <a:xfrm rot="5400000">
              <a:off x="1481" y="1678"/>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28" name="Oval 114"/>
            <p:cNvSpPr>
              <a:spLocks noChangeArrowheads="1"/>
            </p:cNvSpPr>
            <p:nvPr/>
          </p:nvSpPr>
          <p:spPr bwMode="auto">
            <a:xfrm rot="5400000">
              <a:off x="1462" y="1717"/>
              <a:ext cx="10"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29" name="Oval 115"/>
            <p:cNvSpPr>
              <a:spLocks noChangeArrowheads="1"/>
            </p:cNvSpPr>
            <p:nvPr/>
          </p:nvSpPr>
          <p:spPr bwMode="auto">
            <a:xfrm rot="5400000">
              <a:off x="1442" y="1700"/>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30" name="Oval 116"/>
            <p:cNvSpPr>
              <a:spLocks noChangeArrowheads="1"/>
            </p:cNvSpPr>
            <p:nvPr/>
          </p:nvSpPr>
          <p:spPr bwMode="auto">
            <a:xfrm rot="5400000">
              <a:off x="1403" y="1694"/>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31" name="Oval 117"/>
            <p:cNvSpPr>
              <a:spLocks noChangeArrowheads="1"/>
            </p:cNvSpPr>
            <p:nvPr/>
          </p:nvSpPr>
          <p:spPr bwMode="auto">
            <a:xfrm>
              <a:off x="1521" y="155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32" name="Oval 118"/>
            <p:cNvSpPr>
              <a:spLocks noChangeArrowheads="1"/>
            </p:cNvSpPr>
            <p:nvPr/>
          </p:nvSpPr>
          <p:spPr bwMode="auto">
            <a:xfrm>
              <a:off x="1511" y="152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33" name="Oval 119"/>
            <p:cNvSpPr>
              <a:spLocks noChangeArrowheads="1"/>
            </p:cNvSpPr>
            <p:nvPr/>
          </p:nvSpPr>
          <p:spPr bwMode="auto">
            <a:xfrm>
              <a:off x="1472" y="1549"/>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34" name="Oval 120"/>
            <p:cNvSpPr>
              <a:spLocks noChangeArrowheads="1"/>
            </p:cNvSpPr>
            <p:nvPr/>
          </p:nvSpPr>
          <p:spPr bwMode="auto">
            <a:xfrm>
              <a:off x="1508" y="156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35" name="Oval 121"/>
            <p:cNvSpPr>
              <a:spLocks noChangeArrowheads="1"/>
            </p:cNvSpPr>
            <p:nvPr/>
          </p:nvSpPr>
          <p:spPr bwMode="auto">
            <a:xfrm>
              <a:off x="1540" y="158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36" name="Oval 122"/>
            <p:cNvSpPr>
              <a:spLocks noChangeArrowheads="1"/>
            </p:cNvSpPr>
            <p:nvPr/>
          </p:nvSpPr>
          <p:spPr bwMode="auto">
            <a:xfrm>
              <a:off x="1485" y="157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37" name="Oval 123"/>
            <p:cNvSpPr>
              <a:spLocks noChangeArrowheads="1"/>
            </p:cNvSpPr>
            <p:nvPr/>
          </p:nvSpPr>
          <p:spPr bwMode="auto">
            <a:xfrm>
              <a:off x="1541" y="156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38" name="Oval 124"/>
            <p:cNvSpPr>
              <a:spLocks noChangeArrowheads="1"/>
            </p:cNvSpPr>
            <p:nvPr/>
          </p:nvSpPr>
          <p:spPr bwMode="auto">
            <a:xfrm>
              <a:off x="1493" y="158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39" name="Oval 125"/>
            <p:cNvSpPr>
              <a:spLocks noChangeArrowheads="1"/>
            </p:cNvSpPr>
            <p:nvPr/>
          </p:nvSpPr>
          <p:spPr bwMode="auto">
            <a:xfrm>
              <a:off x="1517" y="159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40" name="Oval 126"/>
            <p:cNvSpPr>
              <a:spLocks noChangeArrowheads="1"/>
            </p:cNvSpPr>
            <p:nvPr/>
          </p:nvSpPr>
          <p:spPr bwMode="auto">
            <a:xfrm>
              <a:off x="1512" y="157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41" name="Oval 127"/>
            <p:cNvSpPr>
              <a:spLocks noChangeArrowheads="1"/>
            </p:cNvSpPr>
            <p:nvPr/>
          </p:nvSpPr>
          <p:spPr bwMode="auto">
            <a:xfrm>
              <a:off x="1494" y="152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42" name="Oval 128"/>
            <p:cNvSpPr>
              <a:spLocks noChangeArrowheads="1"/>
            </p:cNvSpPr>
            <p:nvPr/>
          </p:nvSpPr>
          <p:spPr bwMode="auto">
            <a:xfrm>
              <a:off x="1537" y="152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43" name="Oval 129"/>
            <p:cNvSpPr>
              <a:spLocks noChangeArrowheads="1"/>
            </p:cNvSpPr>
            <p:nvPr/>
          </p:nvSpPr>
          <p:spPr bwMode="auto">
            <a:xfrm>
              <a:off x="1501" y="154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44" name="Oval 130"/>
            <p:cNvSpPr>
              <a:spLocks noChangeArrowheads="1"/>
            </p:cNvSpPr>
            <p:nvPr/>
          </p:nvSpPr>
          <p:spPr bwMode="auto">
            <a:xfrm>
              <a:off x="1522" y="166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45" name="Oval 131"/>
            <p:cNvSpPr>
              <a:spLocks noChangeArrowheads="1"/>
            </p:cNvSpPr>
            <p:nvPr/>
          </p:nvSpPr>
          <p:spPr bwMode="auto">
            <a:xfrm>
              <a:off x="1512" y="163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46" name="Oval 132"/>
            <p:cNvSpPr>
              <a:spLocks noChangeArrowheads="1"/>
            </p:cNvSpPr>
            <p:nvPr/>
          </p:nvSpPr>
          <p:spPr bwMode="auto">
            <a:xfrm>
              <a:off x="1473" y="1699"/>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47" name="Oval 133"/>
            <p:cNvSpPr>
              <a:spLocks noChangeArrowheads="1"/>
            </p:cNvSpPr>
            <p:nvPr/>
          </p:nvSpPr>
          <p:spPr bwMode="auto">
            <a:xfrm>
              <a:off x="1509" y="1677"/>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48" name="Oval 134"/>
            <p:cNvSpPr>
              <a:spLocks noChangeArrowheads="1"/>
            </p:cNvSpPr>
            <p:nvPr/>
          </p:nvSpPr>
          <p:spPr bwMode="auto">
            <a:xfrm>
              <a:off x="1541" y="169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49" name="Oval 135"/>
            <p:cNvSpPr>
              <a:spLocks noChangeArrowheads="1"/>
            </p:cNvSpPr>
            <p:nvPr/>
          </p:nvSpPr>
          <p:spPr bwMode="auto">
            <a:xfrm>
              <a:off x="1486" y="168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50" name="Oval 136"/>
            <p:cNvSpPr>
              <a:spLocks noChangeArrowheads="1"/>
            </p:cNvSpPr>
            <p:nvPr/>
          </p:nvSpPr>
          <p:spPr bwMode="auto">
            <a:xfrm>
              <a:off x="1542" y="167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51" name="Oval 137"/>
            <p:cNvSpPr>
              <a:spLocks noChangeArrowheads="1"/>
            </p:cNvSpPr>
            <p:nvPr/>
          </p:nvSpPr>
          <p:spPr bwMode="auto">
            <a:xfrm>
              <a:off x="1492" y="171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52" name="Oval 138"/>
            <p:cNvSpPr>
              <a:spLocks noChangeArrowheads="1"/>
            </p:cNvSpPr>
            <p:nvPr/>
          </p:nvSpPr>
          <p:spPr bwMode="auto">
            <a:xfrm>
              <a:off x="1517" y="170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53" name="Oval 139"/>
            <p:cNvSpPr>
              <a:spLocks noChangeArrowheads="1"/>
            </p:cNvSpPr>
            <p:nvPr/>
          </p:nvSpPr>
          <p:spPr bwMode="auto">
            <a:xfrm>
              <a:off x="1512" y="169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54" name="Oval 140"/>
            <p:cNvSpPr>
              <a:spLocks noChangeArrowheads="1"/>
            </p:cNvSpPr>
            <p:nvPr/>
          </p:nvSpPr>
          <p:spPr bwMode="auto">
            <a:xfrm>
              <a:off x="1494" y="163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55" name="Oval 141"/>
            <p:cNvSpPr>
              <a:spLocks noChangeArrowheads="1"/>
            </p:cNvSpPr>
            <p:nvPr/>
          </p:nvSpPr>
          <p:spPr bwMode="auto">
            <a:xfrm>
              <a:off x="1526" y="165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56" name="Oval 142"/>
            <p:cNvSpPr>
              <a:spLocks noChangeArrowheads="1"/>
            </p:cNvSpPr>
            <p:nvPr/>
          </p:nvSpPr>
          <p:spPr bwMode="auto">
            <a:xfrm>
              <a:off x="1501" y="165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57" name="Oval 143"/>
            <p:cNvSpPr>
              <a:spLocks noChangeArrowheads="1"/>
            </p:cNvSpPr>
            <p:nvPr/>
          </p:nvSpPr>
          <p:spPr bwMode="auto">
            <a:xfrm>
              <a:off x="1543" y="159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58" name="Oval 144"/>
            <p:cNvSpPr>
              <a:spLocks noChangeArrowheads="1"/>
            </p:cNvSpPr>
            <p:nvPr/>
          </p:nvSpPr>
          <p:spPr bwMode="auto">
            <a:xfrm>
              <a:off x="1520" y="162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59" name="Oval 145"/>
            <p:cNvSpPr>
              <a:spLocks noChangeArrowheads="1"/>
            </p:cNvSpPr>
            <p:nvPr/>
          </p:nvSpPr>
          <p:spPr bwMode="auto">
            <a:xfrm>
              <a:off x="1541" y="163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60" name="Oval 146"/>
            <p:cNvSpPr>
              <a:spLocks noChangeArrowheads="1"/>
            </p:cNvSpPr>
            <p:nvPr/>
          </p:nvSpPr>
          <p:spPr bwMode="auto">
            <a:xfrm>
              <a:off x="1471" y="165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61" name="Oval 147"/>
            <p:cNvSpPr>
              <a:spLocks noChangeArrowheads="1"/>
            </p:cNvSpPr>
            <p:nvPr/>
          </p:nvSpPr>
          <p:spPr bwMode="auto">
            <a:xfrm>
              <a:off x="1545" y="171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62" name="Oval 148"/>
            <p:cNvSpPr>
              <a:spLocks noChangeArrowheads="1"/>
            </p:cNvSpPr>
            <p:nvPr/>
          </p:nvSpPr>
          <p:spPr bwMode="auto">
            <a:xfrm>
              <a:off x="1545" y="1650"/>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63" name="Oval 149"/>
            <p:cNvSpPr>
              <a:spLocks noChangeArrowheads="1"/>
            </p:cNvSpPr>
            <p:nvPr/>
          </p:nvSpPr>
          <p:spPr bwMode="auto">
            <a:xfrm>
              <a:off x="1500" y="1609"/>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64" name="Oval 150"/>
            <p:cNvSpPr>
              <a:spLocks noChangeArrowheads="1"/>
            </p:cNvSpPr>
            <p:nvPr/>
          </p:nvSpPr>
          <p:spPr bwMode="auto">
            <a:xfrm>
              <a:off x="1530" y="160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65" name="Oval 151"/>
            <p:cNvSpPr>
              <a:spLocks noChangeArrowheads="1"/>
            </p:cNvSpPr>
            <p:nvPr/>
          </p:nvSpPr>
          <p:spPr bwMode="auto">
            <a:xfrm>
              <a:off x="1453" y="158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66" name="Oval 152"/>
            <p:cNvSpPr>
              <a:spLocks noChangeArrowheads="1"/>
            </p:cNvSpPr>
            <p:nvPr/>
          </p:nvSpPr>
          <p:spPr bwMode="auto">
            <a:xfrm>
              <a:off x="1527" y="153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67" name="Oval 153"/>
            <p:cNvSpPr>
              <a:spLocks noChangeArrowheads="1"/>
            </p:cNvSpPr>
            <p:nvPr/>
          </p:nvSpPr>
          <p:spPr bwMode="auto">
            <a:xfrm>
              <a:off x="1471" y="1531"/>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68" name="Oval 154"/>
            <p:cNvSpPr>
              <a:spLocks noChangeArrowheads="1"/>
            </p:cNvSpPr>
            <p:nvPr/>
          </p:nvSpPr>
          <p:spPr bwMode="auto">
            <a:xfrm rot="-1860000">
              <a:off x="1400" y="173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69" name="Oval 155"/>
            <p:cNvSpPr>
              <a:spLocks noChangeArrowheads="1"/>
            </p:cNvSpPr>
            <p:nvPr/>
          </p:nvSpPr>
          <p:spPr bwMode="auto">
            <a:xfrm rot="-1860000">
              <a:off x="1423" y="1730"/>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70" name="Oval 156"/>
            <p:cNvSpPr>
              <a:spLocks noChangeArrowheads="1"/>
            </p:cNvSpPr>
            <p:nvPr/>
          </p:nvSpPr>
          <p:spPr bwMode="auto">
            <a:xfrm rot="-2040000">
              <a:off x="1492" y="174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71" name="Oval 157"/>
            <p:cNvSpPr>
              <a:spLocks noChangeArrowheads="1"/>
            </p:cNvSpPr>
            <p:nvPr/>
          </p:nvSpPr>
          <p:spPr bwMode="auto">
            <a:xfrm rot="-1560000">
              <a:off x="1423" y="1717"/>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72" name="Oval 158"/>
            <p:cNvSpPr>
              <a:spLocks noChangeArrowheads="1"/>
            </p:cNvSpPr>
            <p:nvPr/>
          </p:nvSpPr>
          <p:spPr bwMode="auto">
            <a:xfrm rot="-1560000">
              <a:off x="1523" y="174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73" name="Oval 159"/>
            <p:cNvSpPr>
              <a:spLocks noChangeArrowheads="1"/>
            </p:cNvSpPr>
            <p:nvPr/>
          </p:nvSpPr>
          <p:spPr bwMode="auto">
            <a:xfrm rot="-960000">
              <a:off x="1451" y="1744"/>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74" name="Oval 160"/>
            <p:cNvSpPr>
              <a:spLocks noChangeArrowheads="1"/>
            </p:cNvSpPr>
            <p:nvPr/>
          </p:nvSpPr>
          <p:spPr bwMode="auto">
            <a:xfrm rot="-1860000">
              <a:off x="1517" y="1726"/>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75" name="Oval 161"/>
            <p:cNvSpPr>
              <a:spLocks noChangeArrowheads="1"/>
            </p:cNvSpPr>
            <p:nvPr/>
          </p:nvSpPr>
          <p:spPr bwMode="auto">
            <a:xfrm rot="-1860000">
              <a:off x="1471" y="173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3076" name="Oval 162"/>
            <p:cNvSpPr>
              <a:spLocks noChangeArrowheads="1"/>
            </p:cNvSpPr>
            <p:nvPr/>
          </p:nvSpPr>
          <p:spPr bwMode="auto">
            <a:xfrm rot="-960000">
              <a:off x="1496" y="173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290" name="Group 163"/>
          <p:cNvGrpSpPr>
            <a:grpSpLocks/>
          </p:cNvGrpSpPr>
          <p:nvPr/>
        </p:nvGrpSpPr>
        <p:grpSpPr bwMode="auto">
          <a:xfrm>
            <a:off x="2535238" y="1274763"/>
            <a:ext cx="265112" cy="296862"/>
            <a:chOff x="1557" y="1060"/>
            <a:chExt cx="167" cy="187"/>
          </a:xfrm>
        </p:grpSpPr>
        <p:sp>
          <p:nvSpPr>
            <p:cNvPr id="12937" name="Oval 164"/>
            <p:cNvSpPr>
              <a:spLocks noChangeArrowheads="1"/>
            </p:cNvSpPr>
            <p:nvPr/>
          </p:nvSpPr>
          <p:spPr bwMode="auto">
            <a:xfrm>
              <a:off x="1615" y="110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38" name="Oval 165"/>
            <p:cNvSpPr>
              <a:spLocks noChangeArrowheads="1"/>
            </p:cNvSpPr>
            <p:nvPr/>
          </p:nvSpPr>
          <p:spPr bwMode="auto">
            <a:xfrm>
              <a:off x="1577" y="111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39" name="Oval 166"/>
            <p:cNvSpPr>
              <a:spLocks noChangeArrowheads="1"/>
            </p:cNvSpPr>
            <p:nvPr/>
          </p:nvSpPr>
          <p:spPr bwMode="auto">
            <a:xfrm>
              <a:off x="1567" y="108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40" name="Oval 167"/>
            <p:cNvSpPr>
              <a:spLocks noChangeArrowheads="1"/>
            </p:cNvSpPr>
            <p:nvPr/>
          </p:nvSpPr>
          <p:spPr bwMode="auto">
            <a:xfrm>
              <a:off x="1564" y="118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41" name="Oval 168"/>
            <p:cNvSpPr>
              <a:spLocks noChangeArrowheads="1"/>
            </p:cNvSpPr>
            <p:nvPr/>
          </p:nvSpPr>
          <p:spPr bwMode="auto">
            <a:xfrm>
              <a:off x="1621" y="114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42" name="Oval 169"/>
            <p:cNvSpPr>
              <a:spLocks noChangeArrowheads="1"/>
            </p:cNvSpPr>
            <p:nvPr/>
          </p:nvSpPr>
          <p:spPr bwMode="auto">
            <a:xfrm>
              <a:off x="1563" y="112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43" name="Oval 170"/>
            <p:cNvSpPr>
              <a:spLocks noChangeArrowheads="1"/>
            </p:cNvSpPr>
            <p:nvPr/>
          </p:nvSpPr>
          <p:spPr bwMode="auto">
            <a:xfrm>
              <a:off x="1596" y="114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44" name="Oval 171"/>
            <p:cNvSpPr>
              <a:spLocks noChangeArrowheads="1"/>
            </p:cNvSpPr>
            <p:nvPr/>
          </p:nvSpPr>
          <p:spPr bwMode="auto">
            <a:xfrm>
              <a:off x="1597" y="112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45" name="Oval 172"/>
            <p:cNvSpPr>
              <a:spLocks noChangeArrowheads="1"/>
            </p:cNvSpPr>
            <p:nvPr/>
          </p:nvSpPr>
          <p:spPr bwMode="auto">
            <a:xfrm>
              <a:off x="1600" y="1078"/>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46" name="Oval 173"/>
            <p:cNvSpPr>
              <a:spLocks noChangeArrowheads="1"/>
            </p:cNvSpPr>
            <p:nvPr/>
          </p:nvSpPr>
          <p:spPr bwMode="auto">
            <a:xfrm>
              <a:off x="1572" y="115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47" name="Oval 174"/>
            <p:cNvSpPr>
              <a:spLocks noChangeArrowheads="1"/>
            </p:cNvSpPr>
            <p:nvPr/>
          </p:nvSpPr>
          <p:spPr bwMode="auto">
            <a:xfrm>
              <a:off x="1583" y="122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48" name="Oval 175"/>
            <p:cNvSpPr>
              <a:spLocks noChangeArrowheads="1"/>
            </p:cNvSpPr>
            <p:nvPr/>
          </p:nvSpPr>
          <p:spPr bwMode="auto">
            <a:xfrm>
              <a:off x="1567" y="114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49" name="Oval 176"/>
            <p:cNvSpPr>
              <a:spLocks noChangeArrowheads="1"/>
            </p:cNvSpPr>
            <p:nvPr/>
          </p:nvSpPr>
          <p:spPr bwMode="auto">
            <a:xfrm>
              <a:off x="1586" y="116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50" name="Oval 177"/>
            <p:cNvSpPr>
              <a:spLocks noChangeArrowheads="1"/>
            </p:cNvSpPr>
            <p:nvPr/>
          </p:nvSpPr>
          <p:spPr bwMode="auto">
            <a:xfrm>
              <a:off x="1564" y="117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51" name="Oval 178"/>
            <p:cNvSpPr>
              <a:spLocks noChangeArrowheads="1"/>
            </p:cNvSpPr>
            <p:nvPr/>
          </p:nvSpPr>
          <p:spPr bwMode="auto">
            <a:xfrm>
              <a:off x="1576" y="107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52" name="Oval 179"/>
            <p:cNvSpPr>
              <a:spLocks noChangeArrowheads="1"/>
            </p:cNvSpPr>
            <p:nvPr/>
          </p:nvSpPr>
          <p:spPr bwMode="auto">
            <a:xfrm>
              <a:off x="1604" y="1210"/>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53" name="Oval 180"/>
            <p:cNvSpPr>
              <a:spLocks noChangeArrowheads="1"/>
            </p:cNvSpPr>
            <p:nvPr/>
          </p:nvSpPr>
          <p:spPr bwMode="auto">
            <a:xfrm>
              <a:off x="1580" y="109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54" name="Oval 181"/>
            <p:cNvSpPr>
              <a:spLocks noChangeArrowheads="1"/>
            </p:cNvSpPr>
            <p:nvPr/>
          </p:nvSpPr>
          <p:spPr bwMode="auto">
            <a:xfrm>
              <a:off x="1690" y="1114"/>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55" name="Oval 182"/>
            <p:cNvSpPr>
              <a:spLocks noChangeArrowheads="1"/>
            </p:cNvSpPr>
            <p:nvPr/>
          </p:nvSpPr>
          <p:spPr bwMode="auto">
            <a:xfrm>
              <a:off x="1634" y="107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56" name="Oval 183"/>
            <p:cNvSpPr>
              <a:spLocks noChangeArrowheads="1"/>
            </p:cNvSpPr>
            <p:nvPr/>
          </p:nvSpPr>
          <p:spPr bwMode="auto">
            <a:xfrm>
              <a:off x="1680" y="109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57" name="Oval 184"/>
            <p:cNvSpPr>
              <a:spLocks noChangeArrowheads="1"/>
            </p:cNvSpPr>
            <p:nvPr/>
          </p:nvSpPr>
          <p:spPr bwMode="auto">
            <a:xfrm>
              <a:off x="1557" y="1221"/>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58" name="Oval 185"/>
            <p:cNvSpPr>
              <a:spLocks noChangeArrowheads="1"/>
            </p:cNvSpPr>
            <p:nvPr/>
          </p:nvSpPr>
          <p:spPr bwMode="auto">
            <a:xfrm>
              <a:off x="1682" y="1078"/>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59" name="Oval 186"/>
            <p:cNvSpPr>
              <a:spLocks noChangeArrowheads="1"/>
            </p:cNvSpPr>
            <p:nvPr/>
          </p:nvSpPr>
          <p:spPr bwMode="auto">
            <a:xfrm>
              <a:off x="1666" y="112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60" name="Oval 187"/>
            <p:cNvSpPr>
              <a:spLocks noChangeArrowheads="1"/>
            </p:cNvSpPr>
            <p:nvPr/>
          </p:nvSpPr>
          <p:spPr bwMode="auto">
            <a:xfrm>
              <a:off x="1646" y="1061"/>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61" name="Oval 188"/>
            <p:cNvSpPr>
              <a:spLocks noChangeArrowheads="1"/>
            </p:cNvSpPr>
            <p:nvPr/>
          </p:nvSpPr>
          <p:spPr bwMode="auto">
            <a:xfrm>
              <a:off x="1654" y="1087"/>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62" name="Oval 189"/>
            <p:cNvSpPr>
              <a:spLocks noChangeArrowheads="1"/>
            </p:cNvSpPr>
            <p:nvPr/>
          </p:nvSpPr>
          <p:spPr bwMode="auto">
            <a:xfrm>
              <a:off x="1687" y="113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63" name="Oval 190"/>
            <p:cNvSpPr>
              <a:spLocks noChangeArrowheads="1"/>
            </p:cNvSpPr>
            <p:nvPr/>
          </p:nvSpPr>
          <p:spPr bwMode="auto">
            <a:xfrm>
              <a:off x="1632" y="112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64" name="Oval 191"/>
            <p:cNvSpPr>
              <a:spLocks noChangeArrowheads="1"/>
            </p:cNvSpPr>
            <p:nvPr/>
          </p:nvSpPr>
          <p:spPr bwMode="auto">
            <a:xfrm>
              <a:off x="1647" y="113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65" name="Oval 192"/>
            <p:cNvSpPr>
              <a:spLocks noChangeArrowheads="1"/>
            </p:cNvSpPr>
            <p:nvPr/>
          </p:nvSpPr>
          <p:spPr bwMode="auto">
            <a:xfrm>
              <a:off x="1684" y="115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66" name="Oval 193"/>
            <p:cNvSpPr>
              <a:spLocks noChangeArrowheads="1"/>
            </p:cNvSpPr>
            <p:nvPr/>
          </p:nvSpPr>
          <p:spPr bwMode="auto">
            <a:xfrm>
              <a:off x="1649" y="115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67" name="Oval 194"/>
            <p:cNvSpPr>
              <a:spLocks noChangeArrowheads="1"/>
            </p:cNvSpPr>
            <p:nvPr/>
          </p:nvSpPr>
          <p:spPr bwMode="auto">
            <a:xfrm>
              <a:off x="1666" y="113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68" name="Oval 195"/>
            <p:cNvSpPr>
              <a:spLocks noChangeArrowheads="1"/>
            </p:cNvSpPr>
            <p:nvPr/>
          </p:nvSpPr>
          <p:spPr bwMode="auto">
            <a:xfrm>
              <a:off x="1680" y="106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69" name="Oval 196"/>
            <p:cNvSpPr>
              <a:spLocks noChangeArrowheads="1"/>
            </p:cNvSpPr>
            <p:nvPr/>
          </p:nvSpPr>
          <p:spPr bwMode="auto">
            <a:xfrm>
              <a:off x="1623" y="116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70" name="Oval 197"/>
            <p:cNvSpPr>
              <a:spLocks noChangeArrowheads="1"/>
            </p:cNvSpPr>
            <p:nvPr/>
          </p:nvSpPr>
          <p:spPr bwMode="auto">
            <a:xfrm>
              <a:off x="1611" y="117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71" name="Oval 198"/>
            <p:cNvSpPr>
              <a:spLocks noChangeArrowheads="1"/>
            </p:cNvSpPr>
            <p:nvPr/>
          </p:nvSpPr>
          <p:spPr bwMode="auto">
            <a:xfrm>
              <a:off x="1666" y="117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72" name="Oval 199"/>
            <p:cNvSpPr>
              <a:spLocks noChangeArrowheads="1"/>
            </p:cNvSpPr>
            <p:nvPr/>
          </p:nvSpPr>
          <p:spPr bwMode="auto">
            <a:xfrm>
              <a:off x="1700" y="116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73" name="Oval 200"/>
            <p:cNvSpPr>
              <a:spLocks noChangeArrowheads="1"/>
            </p:cNvSpPr>
            <p:nvPr/>
          </p:nvSpPr>
          <p:spPr bwMode="auto">
            <a:xfrm>
              <a:off x="1644" y="116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74" name="Oval 201"/>
            <p:cNvSpPr>
              <a:spLocks noChangeArrowheads="1"/>
            </p:cNvSpPr>
            <p:nvPr/>
          </p:nvSpPr>
          <p:spPr bwMode="auto">
            <a:xfrm>
              <a:off x="1696" y="118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75" name="Oval 202"/>
            <p:cNvSpPr>
              <a:spLocks noChangeArrowheads="1"/>
            </p:cNvSpPr>
            <p:nvPr/>
          </p:nvSpPr>
          <p:spPr bwMode="auto">
            <a:xfrm>
              <a:off x="1646" y="119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76" name="Oval 203"/>
            <p:cNvSpPr>
              <a:spLocks noChangeArrowheads="1"/>
            </p:cNvSpPr>
            <p:nvPr/>
          </p:nvSpPr>
          <p:spPr bwMode="auto">
            <a:xfrm>
              <a:off x="1627" y="108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77" name="Oval 204"/>
            <p:cNvSpPr>
              <a:spLocks noChangeArrowheads="1"/>
            </p:cNvSpPr>
            <p:nvPr/>
          </p:nvSpPr>
          <p:spPr bwMode="auto">
            <a:xfrm>
              <a:off x="1637" y="117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78" name="Oval 205"/>
            <p:cNvSpPr>
              <a:spLocks noChangeArrowheads="1"/>
            </p:cNvSpPr>
            <p:nvPr/>
          </p:nvSpPr>
          <p:spPr bwMode="auto">
            <a:xfrm>
              <a:off x="1666" y="1194"/>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79" name="Oval 206"/>
            <p:cNvSpPr>
              <a:spLocks noChangeArrowheads="1"/>
            </p:cNvSpPr>
            <p:nvPr/>
          </p:nvSpPr>
          <p:spPr bwMode="auto">
            <a:xfrm>
              <a:off x="1698" y="1208"/>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80" name="Oval 207"/>
            <p:cNvSpPr>
              <a:spLocks noChangeArrowheads="1"/>
            </p:cNvSpPr>
            <p:nvPr/>
          </p:nvSpPr>
          <p:spPr bwMode="auto">
            <a:xfrm>
              <a:off x="1609" y="106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81" name="Oval 208"/>
            <p:cNvSpPr>
              <a:spLocks noChangeArrowheads="1"/>
            </p:cNvSpPr>
            <p:nvPr/>
          </p:nvSpPr>
          <p:spPr bwMode="auto">
            <a:xfrm>
              <a:off x="1640" y="110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82" name="Oval 209"/>
            <p:cNvSpPr>
              <a:spLocks noChangeArrowheads="1"/>
            </p:cNvSpPr>
            <p:nvPr/>
          </p:nvSpPr>
          <p:spPr bwMode="auto">
            <a:xfrm>
              <a:off x="1611" y="122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83" name="Oval 210"/>
            <p:cNvSpPr>
              <a:spLocks noChangeArrowheads="1"/>
            </p:cNvSpPr>
            <p:nvPr/>
          </p:nvSpPr>
          <p:spPr bwMode="auto">
            <a:xfrm rot="5400000">
              <a:off x="1680" y="1229"/>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84" name="Oval 211"/>
            <p:cNvSpPr>
              <a:spLocks noChangeArrowheads="1"/>
            </p:cNvSpPr>
            <p:nvPr/>
          </p:nvSpPr>
          <p:spPr bwMode="auto">
            <a:xfrm rot="5400000">
              <a:off x="1564" y="1238"/>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85" name="Oval 212"/>
            <p:cNvSpPr>
              <a:spLocks noChangeArrowheads="1"/>
            </p:cNvSpPr>
            <p:nvPr/>
          </p:nvSpPr>
          <p:spPr bwMode="auto">
            <a:xfrm rot="5400000">
              <a:off x="1585" y="1207"/>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86" name="Oval 213"/>
            <p:cNvSpPr>
              <a:spLocks noChangeArrowheads="1"/>
            </p:cNvSpPr>
            <p:nvPr/>
          </p:nvSpPr>
          <p:spPr bwMode="auto">
            <a:xfrm rot="5400000">
              <a:off x="1621" y="1193"/>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87" name="Oval 214"/>
            <p:cNvSpPr>
              <a:spLocks noChangeArrowheads="1"/>
            </p:cNvSpPr>
            <p:nvPr/>
          </p:nvSpPr>
          <p:spPr bwMode="auto">
            <a:xfrm rot="5400000">
              <a:off x="1660" y="1213"/>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88" name="Oval 215"/>
            <p:cNvSpPr>
              <a:spLocks noChangeArrowheads="1"/>
            </p:cNvSpPr>
            <p:nvPr/>
          </p:nvSpPr>
          <p:spPr bwMode="auto">
            <a:xfrm rot="5400000">
              <a:off x="1653" y="1227"/>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89" name="Oval 216"/>
            <p:cNvSpPr>
              <a:spLocks noChangeArrowheads="1"/>
            </p:cNvSpPr>
            <p:nvPr/>
          </p:nvSpPr>
          <p:spPr bwMode="auto">
            <a:xfrm rot="5400000">
              <a:off x="1691" y="122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90" name="Oval 217"/>
            <p:cNvSpPr>
              <a:spLocks noChangeArrowheads="1"/>
            </p:cNvSpPr>
            <p:nvPr/>
          </p:nvSpPr>
          <p:spPr bwMode="auto">
            <a:xfrm rot="5400000">
              <a:off x="1715" y="1232"/>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91" name="Oval 218"/>
            <p:cNvSpPr>
              <a:spLocks noChangeArrowheads="1"/>
            </p:cNvSpPr>
            <p:nvPr/>
          </p:nvSpPr>
          <p:spPr bwMode="auto">
            <a:xfrm rot="-1560000">
              <a:off x="1586" y="118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92" name="Oval 219"/>
            <p:cNvSpPr>
              <a:spLocks noChangeArrowheads="1"/>
            </p:cNvSpPr>
            <p:nvPr/>
          </p:nvSpPr>
          <p:spPr bwMode="auto">
            <a:xfrm>
              <a:off x="1705" y="1070"/>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93" name="Oval 220"/>
            <p:cNvSpPr>
              <a:spLocks noChangeArrowheads="1"/>
            </p:cNvSpPr>
            <p:nvPr/>
          </p:nvSpPr>
          <p:spPr bwMode="auto">
            <a:xfrm>
              <a:off x="1701" y="109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94" name="Oval 221"/>
            <p:cNvSpPr>
              <a:spLocks noChangeArrowheads="1"/>
            </p:cNvSpPr>
            <p:nvPr/>
          </p:nvSpPr>
          <p:spPr bwMode="auto">
            <a:xfrm>
              <a:off x="1705" y="115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95" name="Oval 222"/>
            <p:cNvSpPr>
              <a:spLocks noChangeArrowheads="1"/>
            </p:cNvSpPr>
            <p:nvPr/>
          </p:nvSpPr>
          <p:spPr bwMode="auto">
            <a:xfrm>
              <a:off x="1702" y="113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sp>
        <p:nvSpPr>
          <p:cNvPr id="11291" name="Rectangle 223"/>
          <p:cNvSpPr>
            <a:spLocks noChangeArrowheads="1"/>
          </p:cNvSpPr>
          <p:nvPr/>
        </p:nvSpPr>
        <p:spPr bwMode="auto">
          <a:xfrm rot="5400000" flipH="1">
            <a:off x="2205832" y="1942306"/>
            <a:ext cx="736600" cy="52387"/>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92" name="Rectangle 224"/>
          <p:cNvSpPr>
            <a:spLocks noChangeArrowheads="1"/>
          </p:cNvSpPr>
          <p:nvPr/>
        </p:nvSpPr>
        <p:spPr bwMode="auto">
          <a:xfrm rot="5400000" flipH="1">
            <a:off x="959644" y="2164556"/>
            <a:ext cx="292100" cy="52388"/>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93" name="Rectangle 225"/>
          <p:cNvSpPr>
            <a:spLocks noChangeArrowheads="1"/>
          </p:cNvSpPr>
          <p:nvPr/>
        </p:nvSpPr>
        <p:spPr bwMode="auto">
          <a:xfrm rot="5400000" flipH="1">
            <a:off x="1212057" y="2164556"/>
            <a:ext cx="292100" cy="52387"/>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294" name="Rectangle 226"/>
          <p:cNvSpPr>
            <a:spLocks noChangeArrowheads="1"/>
          </p:cNvSpPr>
          <p:nvPr/>
        </p:nvSpPr>
        <p:spPr bwMode="auto">
          <a:xfrm>
            <a:off x="1131888" y="2043113"/>
            <a:ext cx="203200" cy="296862"/>
          </a:xfrm>
          <a:prstGeom prst="rect">
            <a:avLst/>
          </a:prstGeom>
          <a:solidFill>
            <a:srgbClr val="E9F4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nvGrpSpPr>
          <p:cNvPr id="11295" name="Group 227"/>
          <p:cNvGrpSpPr>
            <a:grpSpLocks/>
          </p:cNvGrpSpPr>
          <p:nvPr/>
        </p:nvGrpSpPr>
        <p:grpSpPr bwMode="auto">
          <a:xfrm>
            <a:off x="1128713" y="3178175"/>
            <a:ext cx="725487" cy="387350"/>
            <a:chOff x="671" y="2259"/>
            <a:chExt cx="457" cy="244"/>
          </a:xfrm>
        </p:grpSpPr>
        <p:sp>
          <p:nvSpPr>
            <p:cNvPr id="12721" name="Oval 228"/>
            <p:cNvSpPr>
              <a:spLocks noChangeArrowheads="1"/>
            </p:cNvSpPr>
            <p:nvPr/>
          </p:nvSpPr>
          <p:spPr bwMode="auto">
            <a:xfrm rot="-960000">
              <a:off x="743" y="2484"/>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22" name="Oval 229"/>
            <p:cNvSpPr>
              <a:spLocks noChangeArrowheads="1"/>
            </p:cNvSpPr>
            <p:nvPr/>
          </p:nvSpPr>
          <p:spPr bwMode="auto">
            <a:xfrm rot="-960000">
              <a:off x="706" y="248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23" name="Oval 230"/>
            <p:cNvSpPr>
              <a:spLocks noChangeArrowheads="1"/>
            </p:cNvSpPr>
            <p:nvPr/>
          </p:nvSpPr>
          <p:spPr bwMode="auto">
            <a:xfrm rot="-960000">
              <a:off x="687" y="247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24" name="Oval 231"/>
            <p:cNvSpPr>
              <a:spLocks noChangeArrowheads="1"/>
            </p:cNvSpPr>
            <p:nvPr/>
          </p:nvSpPr>
          <p:spPr bwMode="auto">
            <a:xfrm rot="-960000">
              <a:off x="721" y="248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25" name="Oval 232"/>
            <p:cNvSpPr>
              <a:spLocks noChangeArrowheads="1"/>
            </p:cNvSpPr>
            <p:nvPr/>
          </p:nvSpPr>
          <p:spPr bwMode="auto">
            <a:xfrm>
              <a:off x="750" y="230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26" name="Oval 233"/>
            <p:cNvSpPr>
              <a:spLocks noChangeArrowheads="1"/>
            </p:cNvSpPr>
            <p:nvPr/>
          </p:nvSpPr>
          <p:spPr bwMode="auto">
            <a:xfrm>
              <a:off x="711" y="231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27" name="Oval 234"/>
            <p:cNvSpPr>
              <a:spLocks noChangeArrowheads="1"/>
            </p:cNvSpPr>
            <p:nvPr/>
          </p:nvSpPr>
          <p:spPr bwMode="auto">
            <a:xfrm>
              <a:off x="705" y="227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28" name="Oval 235"/>
            <p:cNvSpPr>
              <a:spLocks noChangeArrowheads="1"/>
            </p:cNvSpPr>
            <p:nvPr/>
          </p:nvSpPr>
          <p:spPr bwMode="auto">
            <a:xfrm>
              <a:off x="700" y="238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29" name="Oval 236"/>
            <p:cNvSpPr>
              <a:spLocks noChangeArrowheads="1"/>
            </p:cNvSpPr>
            <p:nvPr/>
          </p:nvSpPr>
          <p:spPr bwMode="auto">
            <a:xfrm>
              <a:off x="698" y="2260"/>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30" name="Oval 237"/>
            <p:cNvSpPr>
              <a:spLocks noChangeArrowheads="1"/>
            </p:cNvSpPr>
            <p:nvPr/>
          </p:nvSpPr>
          <p:spPr bwMode="auto">
            <a:xfrm>
              <a:off x="757" y="234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31" name="Oval 238"/>
            <p:cNvSpPr>
              <a:spLocks noChangeArrowheads="1"/>
            </p:cNvSpPr>
            <p:nvPr/>
          </p:nvSpPr>
          <p:spPr bwMode="auto">
            <a:xfrm>
              <a:off x="683" y="2315"/>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32" name="Oval 239"/>
            <p:cNvSpPr>
              <a:spLocks noChangeArrowheads="1"/>
            </p:cNvSpPr>
            <p:nvPr/>
          </p:nvSpPr>
          <p:spPr bwMode="auto">
            <a:xfrm>
              <a:off x="699" y="2322"/>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33" name="Oval 240"/>
            <p:cNvSpPr>
              <a:spLocks noChangeArrowheads="1"/>
            </p:cNvSpPr>
            <p:nvPr/>
          </p:nvSpPr>
          <p:spPr bwMode="auto">
            <a:xfrm>
              <a:off x="730" y="234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34" name="Oval 241"/>
            <p:cNvSpPr>
              <a:spLocks noChangeArrowheads="1"/>
            </p:cNvSpPr>
            <p:nvPr/>
          </p:nvSpPr>
          <p:spPr bwMode="auto">
            <a:xfrm>
              <a:off x="676" y="233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35" name="Oval 242"/>
            <p:cNvSpPr>
              <a:spLocks noChangeArrowheads="1"/>
            </p:cNvSpPr>
            <p:nvPr/>
          </p:nvSpPr>
          <p:spPr bwMode="auto">
            <a:xfrm>
              <a:off x="732" y="232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36" name="Oval 243"/>
            <p:cNvSpPr>
              <a:spLocks noChangeArrowheads="1"/>
            </p:cNvSpPr>
            <p:nvPr/>
          </p:nvSpPr>
          <p:spPr bwMode="auto">
            <a:xfrm>
              <a:off x="736" y="227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37" name="Oval 244"/>
            <p:cNvSpPr>
              <a:spLocks noChangeArrowheads="1"/>
            </p:cNvSpPr>
            <p:nvPr/>
          </p:nvSpPr>
          <p:spPr bwMode="auto">
            <a:xfrm>
              <a:off x="683" y="234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38" name="Oval 245"/>
            <p:cNvSpPr>
              <a:spLocks noChangeArrowheads="1"/>
            </p:cNvSpPr>
            <p:nvPr/>
          </p:nvSpPr>
          <p:spPr bwMode="auto">
            <a:xfrm>
              <a:off x="683" y="239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39" name="Oval 246"/>
            <p:cNvSpPr>
              <a:spLocks noChangeArrowheads="1"/>
            </p:cNvSpPr>
            <p:nvPr/>
          </p:nvSpPr>
          <p:spPr bwMode="auto">
            <a:xfrm>
              <a:off x="707" y="235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40" name="Oval 247"/>
            <p:cNvSpPr>
              <a:spLocks noChangeArrowheads="1"/>
            </p:cNvSpPr>
            <p:nvPr/>
          </p:nvSpPr>
          <p:spPr bwMode="auto">
            <a:xfrm>
              <a:off x="718" y="241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41" name="Oval 248"/>
            <p:cNvSpPr>
              <a:spLocks noChangeArrowheads="1"/>
            </p:cNvSpPr>
            <p:nvPr/>
          </p:nvSpPr>
          <p:spPr bwMode="auto">
            <a:xfrm>
              <a:off x="702" y="233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42" name="Oval 249"/>
            <p:cNvSpPr>
              <a:spLocks noChangeArrowheads="1"/>
            </p:cNvSpPr>
            <p:nvPr/>
          </p:nvSpPr>
          <p:spPr bwMode="auto">
            <a:xfrm>
              <a:off x="720" y="236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43" name="Oval 250"/>
            <p:cNvSpPr>
              <a:spLocks noChangeArrowheads="1"/>
            </p:cNvSpPr>
            <p:nvPr/>
          </p:nvSpPr>
          <p:spPr bwMode="auto">
            <a:xfrm>
              <a:off x="671" y="236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44" name="Oval 251"/>
            <p:cNvSpPr>
              <a:spLocks noChangeArrowheads="1"/>
            </p:cNvSpPr>
            <p:nvPr/>
          </p:nvSpPr>
          <p:spPr bwMode="auto">
            <a:xfrm>
              <a:off x="686" y="228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45" name="Oval 252"/>
            <p:cNvSpPr>
              <a:spLocks noChangeArrowheads="1"/>
            </p:cNvSpPr>
            <p:nvPr/>
          </p:nvSpPr>
          <p:spPr bwMode="auto">
            <a:xfrm>
              <a:off x="699" y="236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46" name="Oval 253"/>
            <p:cNvSpPr>
              <a:spLocks noChangeArrowheads="1"/>
            </p:cNvSpPr>
            <p:nvPr/>
          </p:nvSpPr>
          <p:spPr bwMode="auto">
            <a:xfrm>
              <a:off x="716" y="237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47" name="Oval 254"/>
            <p:cNvSpPr>
              <a:spLocks noChangeArrowheads="1"/>
            </p:cNvSpPr>
            <p:nvPr/>
          </p:nvSpPr>
          <p:spPr bwMode="auto">
            <a:xfrm>
              <a:off x="738" y="240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48" name="Oval 255"/>
            <p:cNvSpPr>
              <a:spLocks noChangeArrowheads="1"/>
            </p:cNvSpPr>
            <p:nvPr/>
          </p:nvSpPr>
          <p:spPr bwMode="auto">
            <a:xfrm>
              <a:off x="715" y="229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49" name="Oval 256"/>
            <p:cNvSpPr>
              <a:spLocks noChangeArrowheads="1"/>
            </p:cNvSpPr>
            <p:nvPr/>
          </p:nvSpPr>
          <p:spPr bwMode="auto">
            <a:xfrm>
              <a:off x="671" y="229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50" name="Oval 257"/>
            <p:cNvSpPr>
              <a:spLocks noChangeArrowheads="1"/>
            </p:cNvSpPr>
            <p:nvPr/>
          </p:nvSpPr>
          <p:spPr bwMode="auto">
            <a:xfrm>
              <a:off x="671" y="240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51" name="Oval 258"/>
            <p:cNvSpPr>
              <a:spLocks noChangeArrowheads="1"/>
            </p:cNvSpPr>
            <p:nvPr/>
          </p:nvSpPr>
          <p:spPr bwMode="auto">
            <a:xfrm>
              <a:off x="824" y="231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52" name="Oval 259"/>
            <p:cNvSpPr>
              <a:spLocks noChangeArrowheads="1"/>
            </p:cNvSpPr>
            <p:nvPr/>
          </p:nvSpPr>
          <p:spPr bwMode="auto">
            <a:xfrm>
              <a:off x="768" y="227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53" name="Oval 260"/>
            <p:cNvSpPr>
              <a:spLocks noChangeArrowheads="1"/>
            </p:cNvSpPr>
            <p:nvPr/>
          </p:nvSpPr>
          <p:spPr bwMode="auto">
            <a:xfrm>
              <a:off x="815" y="229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54" name="Oval 261"/>
            <p:cNvSpPr>
              <a:spLocks noChangeArrowheads="1"/>
            </p:cNvSpPr>
            <p:nvPr/>
          </p:nvSpPr>
          <p:spPr bwMode="auto">
            <a:xfrm>
              <a:off x="691" y="241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55" name="Oval 262"/>
            <p:cNvSpPr>
              <a:spLocks noChangeArrowheads="1"/>
            </p:cNvSpPr>
            <p:nvPr/>
          </p:nvSpPr>
          <p:spPr bwMode="auto">
            <a:xfrm>
              <a:off x="818" y="227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56" name="Oval 263"/>
            <p:cNvSpPr>
              <a:spLocks noChangeArrowheads="1"/>
            </p:cNvSpPr>
            <p:nvPr/>
          </p:nvSpPr>
          <p:spPr bwMode="auto">
            <a:xfrm>
              <a:off x="801" y="231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57" name="Oval 264"/>
            <p:cNvSpPr>
              <a:spLocks noChangeArrowheads="1"/>
            </p:cNvSpPr>
            <p:nvPr/>
          </p:nvSpPr>
          <p:spPr bwMode="auto">
            <a:xfrm>
              <a:off x="780" y="225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58" name="Oval 265"/>
            <p:cNvSpPr>
              <a:spLocks noChangeArrowheads="1"/>
            </p:cNvSpPr>
            <p:nvPr/>
          </p:nvSpPr>
          <p:spPr bwMode="auto">
            <a:xfrm>
              <a:off x="727" y="244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59" name="Oval 266"/>
            <p:cNvSpPr>
              <a:spLocks noChangeArrowheads="1"/>
            </p:cNvSpPr>
            <p:nvPr/>
          </p:nvSpPr>
          <p:spPr bwMode="auto">
            <a:xfrm>
              <a:off x="790" y="228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60" name="Oval 267"/>
            <p:cNvSpPr>
              <a:spLocks noChangeArrowheads="1"/>
            </p:cNvSpPr>
            <p:nvPr/>
          </p:nvSpPr>
          <p:spPr bwMode="auto">
            <a:xfrm>
              <a:off x="840" y="233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61" name="Oval 268"/>
            <p:cNvSpPr>
              <a:spLocks noChangeArrowheads="1"/>
            </p:cNvSpPr>
            <p:nvPr/>
          </p:nvSpPr>
          <p:spPr bwMode="auto">
            <a:xfrm>
              <a:off x="766" y="2324"/>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62" name="Oval 269"/>
            <p:cNvSpPr>
              <a:spLocks noChangeArrowheads="1"/>
            </p:cNvSpPr>
            <p:nvPr/>
          </p:nvSpPr>
          <p:spPr bwMode="auto">
            <a:xfrm>
              <a:off x="783" y="233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63" name="Oval 270"/>
            <p:cNvSpPr>
              <a:spLocks noChangeArrowheads="1"/>
            </p:cNvSpPr>
            <p:nvPr/>
          </p:nvSpPr>
          <p:spPr bwMode="auto">
            <a:xfrm>
              <a:off x="818" y="235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64" name="Oval 271"/>
            <p:cNvSpPr>
              <a:spLocks noChangeArrowheads="1"/>
            </p:cNvSpPr>
            <p:nvPr/>
          </p:nvSpPr>
          <p:spPr bwMode="auto">
            <a:xfrm>
              <a:off x="785" y="235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65" name="Oval 272"/>
            <p:cNvSpPr>
              <a:spLocks noChangeArrowheads="1"/>
            </p:cNvSpPr>
            <p:nvPr/>
          </p:nvSpPr>
          <p:spPr bwMode="auto">
            <a:xfrm>
              <a:off x="802" y="233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66" name="Oval 273"/>
            <p:cNvSpPr>
              <a:spLocks noChangeArrowheads="1"/>
            </p:cNvSpPr>
            <p:nvPr/>
          </p:nvSpPr>
          <p:spPr bwMode="auto">
            <a:xfrm>
              <a:off x="829" y="2261"/>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67" name="Oval 274"/>
            <p:cNvSpPr>
              <a:spLocks noChangeArrowheads="1"/>
            </p:cNvSpPr>
            <p:nvPr/>
          </p:nvSpPr>
          <p:spPr bwMode="auto">
            <a:xfrm>
              <a:off x="758" y="235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68" name="Oval 275"/>
            <p:cNvSpPr>
              <a:spLocks noChangeArrowheads="1"/>
            </p:cNvSpPr>
            <p:nvPr/>
          </p:nvSpPr>
          <p:spPr bwMode="auto">
            <a:xfrm>
              <a:off x="746" y="237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69" name="Oval 276"/>
            <p:cNvSpPr>
              <a:spLocks noChangeArrowheads="1"/>
            </p:cNvSpPr>
            <p:nvPr/>
          </p:nvSpPr>
          <p:spPr bwMode="auto">
            <a:xfrm>
              <a:off x="801" y="237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70" name="Oval 277"/>
            <p:cNvSpPr>
              <a:spLocks noChangeArrowheads="1"/>
            </p:cNvSpPr>
            <p:nvPr/>
          </p:nvSpPr>
          <p:spPr bwMode="auto">
            <a:xfrm>
              <a:off x="844" y="236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71" name="Oval 278"/>
            <p:cNvSpPr>
              <a:spLocks noChangeArrowheads="1"/>
            </p:cNvSpPr>
            <p:nvPr/>
          </p:nvSpPr>
          <p:spPr bwMode="auto">
            <a:xfrm>
              <a:off x="802" y="235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72" name="Oval 279"/>
            <p:cNvSpPr>
              <a:spLocks noChangeArrowheads="1"/>
            </p:cNvSpPr>
            <p:nvPr/>
          </p:nvSpPr>
          <p:spPr bwMode="auto">
            <a:xfrm>
              <a:off x="818" y="238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73" name="Oval 280"/>
            <p:cNvSpPr>
              <a:spLocks noChangeArrowheads="1"/>
            </p:cNvSpPr>
            <p:nvPr/>
          </p:nvSpPr>
          <p:spPr bwMode="auto">
            <a:xfrm>
              <a:off x="782" y="239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74" name="Oval 281"/>
            <p:cNvSpPr>
              <a:spLocks noChangeArrowheads="1"/>
            </p:cNvSpPr>
            <p:nvPr/>
          </p:nvSpPr>
          <p:spPr bwMode="auto">
            <a:xfrm>
              <a:off x="763" y="228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75" name="Oval 282"/>
            <p:cNvSpPr>
              <a:spLocks noChangeArrowheads="1"/>
            </p:cNvSpPr>
            <p:nvPr/>
          </p:nvSpPr>
          <p:spPr bwMode="auto">
            <a:xfrm>
              <a:off x="771" y="237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76" name="Oval 283"/>
            <p:cNvSpPr>
              <a:spLocks noChangeArrowheads="1"/>
            </p:cNvSpPr>
            <p:nvPr/>
          </p:nvSpPr>
          <p:spPr bwMode="auto">
            <a:xfrm>
              <a:off x="802" y="239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77" name="Oval 284"/>
            <p:cNvSpPr>
              <a:spLocks noChangeArrowheads="1"/>
            </p:cNvSpPr>
            <p:nvPr/>
          </p:nvSpPr>
          <p:spPr bwMode="auto">
            <a:xfrm>
              <a:off x="820" y="240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78" name="Oval 285"/>
            <p:cNvSpPr>
              <a:spLocks noChangeArrowheads="1"/>
            </p:cNvSpPr>
            <p:nvPr/>
          </p:nvSpPr>
          <p:spPr bwMode="auto">
            <a:xfrm>
              <a:off x="745" y="226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79" name="Oval 286"/>
            <p:cNvSpPr>
              <a:spLocks noChangeArrowheads="1"/>
            </p:cNvSpPr>
            <p:nvPr/>
          </p:nvSpPr>
          <p:spPr bwMode="auto">
            <a:xfrm>
              <a:off x="775" y="230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80" name="Oval 287"/>
            <p:cNvSpPr>
              <a:spLocks noChangeArrowheads="1"/>
            </p:cNvSpPr>
            <p:nvPr/>
          </p:nvSpPr>
          <p:spPr bwMode="auto">
            <a:xfrm>
              <a:off x="746" y="242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81" name="Oval 288"/>
            <p:cNvSpPr>
              <a:spLocks noChangeArrowheads="1"/>
            </p:cNvSpPr>
            <p:nvPr/>
          </p:nvSpPr>
          <p:spPr bwMode="auto">
            <a:xfrm rot="5400000">
              <a:off x="814" y="243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82" name="Oval 289"/>
            <p:cNvSpPr>
              <a:spLocks noChangeArrowheads="1"/>
            </p:cNvSpPr>
            <p:nvPr/>
          </p:nvSpPr>
          <p:spPr bwMode="auto">
            <a:xfrm rot="5400000">
              <a:off x="749" y="246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83" name="Oval 290"/>
            <p:cNvSpPr>
              <a:spLocks noChangeArrowheads="1"/>
            </p:cNvSpPr>
            <p:nvPr/>
          </p:nvSpPr>
          <p:spPr bwMode="auto">
            <a:xfrm rot="5400000">
              <a:off x="718" y="2438"/>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84" name="Oval 291"/>
            <p:cNvSpPr>
              <a:spLocks noChangeArrowheads="1"/>
            </p:cNvSpPr>
            <p:nvPr/>
          </p:nvSpPr>
          <p:spPr bwMode="auto">
            <a:xfrm rot="5400000">
              <a:off x="698" y="2435"/>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85" name="Oval 292"/>
            <p:cNvSpPr>
              <a:spLocks noChangeArrowheads="1"/>
            </p:cNvSpPr>
            <p:nvPr/>
          </p:nvSpPr>
          <p:spPr bwMode="auto">
            <a:xfrm rot="5400000">
              <a:off x="722" y="246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86" name="Oval 293"/>
            <p:cNvSpPr>
              <a:spLocks noChangeArrowheads="1"/>
            </p:cNvSpPr>
            <p:nvPr/>
          </p:nvSpPr>
          <p:spPr bwMode="auto">
            <a:xfrm rot="5400000">
              <a:off x="723" y="2404"/>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87" name="Oval 294"/>
            <p:cNvSpPr>
              <a:spLocks noChangeArrowheads="1"/>
            </p:cNvSpPr>
            <p:nvPr/>
          </p:nvSpPr>
          <p:spPr bwMode="auto">
            <a:xfrm rot="5400000">
              <a:off x="756" y="2392"/>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88" name="Oval 295"/>
            <p:cNvSpPr>
              <a:spLocks noChangeArrowheads="1"/>
            </p:cNvSpPr>
            <p:nvPr/>
          </p:nvSpPr>
          <p:spPr bwMode="auto">
            <a:xfrm rot="5400000">
              <a:off x="781" y="2457"/>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89" name="Oval 296"/>
            <p:cNvSpPr>
              <a:spLocks noChangeArrowheads="1"/>
            </p:cNvSpPr>
            <p:nvPr/>
          </p:nvSpPr>
          <p:spPr bwMode="auto">
            <a:xfrm rot="5400000">
              <a:off x="791" y="2412"/>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90" name="Oval 297"/>
            <p:cNvSpPr>
              <a:spLocks noChangeArrowheads="1"/>
            </p:cNvSpPr>
            <p:nvPr/>
          </p:nvSpPr>
          <p:spPr bwMode="auto">
            <a:xfrm rot="5400000">
              <a:off x="792" y="2424"/>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91" name="Oval 298"/>
            <p:cNvSpPr>
              <a:spLocks noChangeArrowheads="1"/>
            </p:cNvSpPr>
            <p:nvPr/>
          </p:nvSpPr>
          <p:spPr bwMode="auto">
            <a:xfrm rot="5400000">
              <a:off x="695" y="2455"/>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92" name="Oval 299"/>
            <p:cNvSpPr>
              <a:spLocks noChangeArrowheads="1"/>
            </p:cNvSpPr>
            <p:nvPr/>
          </p:nvSpPr>
          <p:spPr bwMode="auto">
            <a:xfrm rot="5400000">
              <a:off x="825" y="2421"/>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93" name="Oval 300"/>
            <p:cNvSpPr>
              <a:spLocks noChangeArrowheads="1"/>
            </p:cNvSpPr>
            <p:nvPr/>
          </p:nvSpPr>
          <p:spPr bwMode="auto">
            <a:xfrm rot="5400000">
              <a:off x="849" y="2423"/>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94" name="Oval 301"/>
            <p:cNvSpPr>
              <a:spLocks noChangeArrowheads="1"/>
            </p:cNvSpPr>
            <p:nvPr/>
          </p:nvSpPr>
          <p:spPr bwMode="auto">
            <a:xfrm rot="5400000">
              <a:off x="826" y="2462"/>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95" name="Oval 302"/>
            <p:cNvSpPr>
              <a:spLocks noChangeArrowheads="1"/>
            </p:cNvSpPr>
            <p:nvPr/>
          </p:nvSpPr>
          <p:spPr bwMode="auto">
            <a:xfrm rot="5400000">
              <a:off x="806" y="2445"/>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96" name="Oval 303"/>
            <p:cNvSpPr>
              <a:spLocks noChangeArrowheads="1"/>
            </p:cNvSpPr>
            <p:nvPr/>
          </p:nvSpPr>
          <p:spPr bwMode="auto">
            <a:xfrm rot="5400000">
              <a:off x="771" y="2439"/>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97" name="Oval 304"/>
            <p:cNvSpPr>
              <a:spLocks noChangeArrowheads="1"/>
            </p:cNvSpPr>
            <p:nvPr/>
          </p:nvSpPr>
          <p:spPr bwMode="auto">
            <a:xfrm>
              <a:off x="1019" y="231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98" name="Oval 305"/>
            <p:cNvSpPr>
              <a:spLocks noChangeArrowheads="1"/>
            </p:cNvSpPr>
            <p:nvPr/>
          </p:nvSpPr>
          <p:spPr bwMode="auto">
            <a:xfrm>
              <a:off x="981" y="231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99" name="Oval 306"/>
            <p:cNvSpPr>
              <a:spLocks noChangeArrowheads="1"/>
            </p:cNvSpPr>
            <p:nvPr/>
          </p:nvSpPr>
          <p:spPr bwMode="auto">
            <a:xfrm>
              <a:off x="971" y="228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00" name="Oval 307"/>
            <p:cNvSpPr>
              <a:spLocks noChangeArrowheads="1"/>
            </p:cNvSpPr>
            <p:nvPr/>
          </p:nvSpPr>
          <p:spPr bwMode="auto">
            <a:xfrm>
              <a:off x="968" y="238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01" name="Oval 308"/>
            <p:cNvSpPr>
              <a:spLocks noChangeArrowheads="1"/>
            </p:cNvSpPr>
            <p:nvPr/>
          </p:nvSpPr>
          <p:spPr bwMode="auto">
            <a:xfrm>
              <a:off x="952" y="226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02" name="Oval 309"/>
            <p:cNvSpPr>
              <a:spLocks noChangeArrowheads="1"/>
            </p:cNvSpPr>
            <p:nvPr/>
          </p:nvSpPr>
          <p:spPr bwMode="auto">
            <a:xfrm>
              <a:off x="1025" y="23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03" name="Oval 310"/>
            <p:cNvSpPr>
              <a:spLocks noChangeArrowheads="1"/>
            </p:cNvSpPr>
            <p:nvPr/>
          </p:nvSpPr>
          <p:spPr bwMode="auto">
            <a:xfrm>
              <a:off x="930" y="231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04" name="Oval 311"/>
            <p:cNvSpPr>
              <a:spLocks noChangeArrowheads="1"/>
            </p:cNvSpPr>
            <p:nvPr/>
          </p:nvSpPr>
          <p:spPr bwMode="auto">
            <a:xfrm>
              <a:off x="967" y="232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05" name="Oval 312"/>
            <p:cNvSpPr>
              <a:spLocks noChangeArrowheads="1"/>
            </p:cNvSpPr>
            <p:nvPr/>
          </p:nvSpPr>
          <p:spPr bwMode="auto">
            <a:xfrm>
              <a:off x="1000" y="234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06" name="Oval 313"/>
            <p:cNvSpPr>
              <a:spLocks noChangeArrowheads="1"/>
            </p:cNvSpPr>
            <p:nvPr/>
          </p:nvSpPr>
          <p:spPr bwMode="auto">
            <a:xfrm>
              <a:off x="946" y="233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07" name="Oval 314"/>
            <p:cNvSpPr>
              <a:spLocks noChangeArrowheads="1"/>
            </p:cNvSpPr>
            <p:nvPr/>
          </p:nvSpPr>
          <p:spPr bwMode="auto">
            <a:xfrm>
              <a:off x="1001" y="232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08" name="Oval 315"/>
            <p:cNvSpPr>
              <a:spLocks noChangeArrowheads="1"/>
            </p:cNvSpPr>
            <p:nvPr/>
          </p:nvSpPr>
          <p:spPr bwMode="auto">
            <a:xfrm>
              <a:off x="1004" y="2279"/>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09" name="Oval 316"/>
            <p:cNvSpPr>
              <a:spLocks noChangeArrowheads="1"/>
            </p:cNvSpPr>
            <p:nvPr/>
          </p:nvSpPr>
          <p:spPr bwMode="auto">
            <a:xfrm>
              <a:off x="953" y="235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10" name="Oval 317"/>
            <p:cNvSpPr>
              <a:spLocks noChangeArrowheads="1"/>
            </p:cNvSpPr>
            <p:nvPr/>
          </p:nvSpPr>
          <p:spPr bwMode="auto">
            <a:xfrm>
              <a:off x="952" y="239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11" name="Oval 318"/>
            <p:cNvSpPr>
              <a:spLocks noChangeArrowheads="1"/>
            </p:cNvSpPr>
            <p:nvPr/>
          </p:nvSpPr>
          <p:spPr bwMode="auto">
            <a:xfrm>
              <a:off x="976" y="235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12" name="Oval 319"/>
            <p:cNvSpPr>
              <a:spLocks noChangeArrowheads="1"/>
            </p:cNvSpPr>
            <p:nvPr/>
          </p:nvSpPr>
          <p:spPr bwMode="auto">
            <a:xfrm>
              <a:off x="987" y="242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13" name="Oval 320"/>
            <p:cNvSpPr>
              <a:spLocks noChangeArrowheads="1"/>
            </p:cNvSpPr>
            <p:nvPr/>
          </p:nvSpPr>
          <p:spPr bwMode="auto">
            <a:xfrm>
              <a:off x="971" y="234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14" name="Oval 321"/>
            <p:cNvSpPr>
              <a:spLocks noChangeArrowheads="1"/>
            </p:cNvSpPr>
            <p:nvPr/>
          </p:nvSpPr>
          <p:spPr bwMode="auto">
            <a:xfrm>
              <a:off x="990" y="236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15" name="Oval 322"/>
            <p:cNvSpPr>
              <a:spLocks noChangeArrowheads="1"/>
            </p:cNvSpPr>
            <p:nvPr/>
          </p:nvSpPr>
          <p:spPr bwMode="auto">
            <a:xfrm>
              <a:off x="940" y="237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16" name="Oval 323"/>
            <p:cNvSpPr>
              <a:spLocks noChangeArrowheads="1"/>
            </p:cNvSpPr>
            <p:nvPr/>
          </p:nvSpPr>
          <p:spPr bwMode="auto">
            <a:xfrm>
              <a:off x="954" y="228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17" name="Oval 324"/>
            <p:cNvSpPr>
              <a:spLocks noChangeArrowheads="1"/>
            </p:cNvSpPr>
            <p:nvPr/>
          </p:nvSpPr>
          <p:spPr bwMode="auto">
            <a:xfrm>
              <a:off x="968" y="237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18" name="Oval 325"/>
            <p:cNvSpPr>
              <a:spLocks noChangeArrowheads="1"/>
            </p:cNvSpPr>
            <p:nvPr/>
          </p:nvSpPr>
          <p:spPr bwMode="auto">
            <a:xfrm>
              <a:off x="979" y="227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19" name="Oval 326"/>
            <p:cNvSpPr>
              <a:spLocks noChangeArrowheads="1"/>
            </p:cNvSpPr>
            <p:nvPr/>
          </p:nvSpPr>
          <p:spPr bwMode="auto">
            <a:xfrm>
              <a:off x="1008" y="241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20" name="Oval 327"/>
            <p:cNvSpPr>
              <a:spLocks noChangeArrowheads="1"/>
            </p:cNvSpPr>
            <p:nvPr/>
          </p:nvSpPr>
          <p:spPr bwMode="auto">
            <a:xfrm>
              <a:off x="984" y="229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21" name="Oval 328"/>
            <p:cNvSpPr>
              <a:spLocks noChangeArrowheads="1"/>
            </p:cNvSpPr>
            <p:nvPr/>
          </p:nvSpPr>
          <p:spPr bwMode="auto">
            <a:xfrm>
              <a:off x="944" y="230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22" name="Oval 329"/>
            <p:cNvSpPr>
              <a:spLocks noChangeArrowheads="1"/>
            </p:cNvSpPr>
            <p:nvPr/>
          </p:nvSpPr>
          <p:spPr bwMode="auto">
            <a:xfrm>
              <a:off x="1093" y="231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23" name="Oval 330"/>
            <p:cNvSpPr>
              <a:spLocks noChangeArrowheads="1"/>
            </p:cNvSpPr>
            <p:nvPr/>
          </p:nvSpPr>
          <p:spPr bwMode="auto">
            <a:xfrm>
              <a:off x="1038" y="2276"/>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24" name="Oval 331"/>
            <p:cNvSpPr>
              <a:spLocks noChangeArrowheads="1"/>
            </p:cNvSpPr>
            <p:nvPr/>
          </p:nvSpPr>
          <p:spPr bwMode="auto">
            <a:xfrm>
              <a:off x="1083" y="230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25" name="Oval 332"/>
            <p:cNvSpPr>
              <a:spLocks noChangeArrowheads="1"/>
            </p:cNvSpPr>
            <p:nvPr/>
          </p:nvSpPr>
          <p:spPr bwMode="auto">
            <a:xfrm>
              <a:off x="960" y="242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26" name="Oval 333"/>
            <p:cNvSpPr>
              <a:spLocks noChangeArrowheads="1"/>
            </p:cNvSpPr>
            <p:nvPr/>
          </p:nvSpPr>
          <p:spPr bwMode="auto">
            <a:xfrm>
              <a:off x="1086" y="2279"/>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27" name="Oval 334"/>
            <p:cNvSpPr>
              <a:spLocks noChangeArrowheads="1"/>
            </p:cNvSpPr>
            <p:nvPr/>
          </p:nvSpPr>
          <p:spPr bwMode="auto">
            <a:xfrm>
              <a:off x="1070" y="232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28" name="Oval 335"/>
            <p:cNvSpPr>
              <a:spLocks noChangeArrowheads="1"/>
            </p:cNvSpPr>
            <p:nvPr/>
          </p:nvSpPr>
          <p:spPr bwMode="auto">
            <a:xfrm>
              <a:off x="1050" y="226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29" name="Oval 336"/>
            <p:cNvSpPr>
              <a:spLocks noChangeArrowheads="1"/>
            </p:cNvSpPr>
            <p:nvPr/>
          </p:nvSpPr>
          <p:spPr bwMode="auto">
            <a:xfrm>
              <a:off x="996" y="244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30" name="Oval 337"/>
            <p:cNvSpPr>
              <a:spLocks noChangeArrowheads="1"/>
            </p:cNvSpPr>
            <p:nvPr/>
          </p:nvSpPr>
          <p:spPr bwMode="auto">
            <a:xfrm>
              <a:off x="1058" y="2288"/>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31" name="Oval 338"/>
            <p:cNvSpPr>
              <a:spLocks noChangeArrowheads="1"/>
            </p:cNvSpPr>
            <p:nvPr/>
          </p:nvSpPr>
          <p:spPr bwMode="auto">
            <a:xfrm>
              <a:off x="1091" y="233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32" name="Oval 339"/>
            <p:cNvSpPr>
              <a:spLocks noChangeArrowheads="1"/>
            </p:cNvSpPr>
            <p:nvPr/>
          </p:nvSpPr>
          <p:spPr bwMode="auto">
            <a:xfrm>
              <a:off x="1035" y="232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33" name="Oval 340"/>
            <p:cNvSpPr>
              <a:spLocks noChangeArrowheads="1"/>
            </p:cNvSpPr>
            <p:nvPr/>
          </p:nvSpPr>
          <p:spPr bwMode="auto">
            <a:xfrm>
              <a:off x="1051" y="233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34" name="Oval 341"/>
            <p:cNvSpPr>
              <a:spLocks noChangeArrowheads="1"/>
            </p:cNvSpPr>
            <p:nvPr/>
          </p:nvSpPr>
          <p:spPr bwMode="auto">
            <a:xfrm>
              <a:off x="1088" y="235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35" name="Oval 342"/>
            <p:cNvSpPr>
              <a:spLocks noChangeArrowheads="1"/>
            </p:cNvSpPr>
            <p:nvPr/>
          </p:nvSpPr>
          <p:spPr bwMode="auto">
            <a:xfrm>
              <a:off x="1053" y="235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36" name="Oval 343"/>
            <p:cNvSpPr>
              <a:spLocks noChangeArrowheads="1"/>
            </p:cNvSpPr>
            <p:nvPr/>
          </p:nvSpPr>
          <p:spPr bwMode="auto">
            <a:xfrm>
              <a:off x="1070" y="234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37" name="Oval 344"/>
            <p:cNvSpPr>
              <a:spLocks noChangeArrowheads="1"/>
            </p:cNvSpPr>
            <p:nvPr/>
          </p:nvSpPr>
          <p:spPr bwMode="auto">
            <a:xfrm>
              <a:off x="1083" y="226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38" name="Oval 345"/>
            <p:cNvSpPr>
              <a:spLocks noChangeArrowheads="1"/>
            </p:cNvSpPr>
            <p:nvPr/>
          </p:nvSpPr>
          <p:spPr bwMode="auto">
            <a:xfrm>
              <a:off x="1027" y="236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39" name="Oval 346"/>
            <p:cNvSpPr>
              <a:spLocks noChangeArrowheads="1"/>
            </p:cNvSpPr>
            <p:nvPr/>
          </p:nvSpPr>
          <p:spPr bwMode="auto">
            <a:xfrm>
              <a:off x="1015" y="237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40" name="Oval 347"/>
            <p:cNvSpPr>
              <a:spLocks noChangeArrowheads="1"/>
            </p:cNvSpPr>
            <p:nvPr/>
          </p:nvSpPr>
          <p:spPr bwMode="auto">
            <a:xfrm>
              <a:off x="1070" y="237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41" name="Oval 348"/>
            <p:cNvSpPr>
              <a:spLocks noChangeArrowheads="1"/>
            </p:cNvSpPr>
            <p:nvPr/>
          </p:nvSpPr>
          <p:spPr bwMode="auto">
            <a:xfrm>
              <a:off x="1103" y="236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42" name="Oval 349"/>
            <p:cNvSpPr>
              <a:spLocks noChangeArrowheads="1"/>
            </p:cNvSpPr>
            <p:nvPr/>
          </p:nvSpPr>
          <p:spPr bwMode="auto">
            <a:xfrm>
              <a:off x="1047" y="236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43" name="Oval 350"/>
            <p:cNvSpPr>
              <a:spLocks noChangeArrowheads="1"/>
            </p:cNvSpPr>
            <p:nvPr/>
          </p:nvSpPr>
          <p:spPr bwMode="auto">
            <a:xfrm>
              <a:off x="1100" y="238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44" name="Oval 351"/>
            <p:cNvSpPr>
              <a:spLocks noChangeArrowheads="1"/>
            </p:cNvSpPr>
            <p:nvPr/>
          </p:nvSpPr>
          <p:spPr bwMode="auto">
            <a:xfrm>
              <a:off x="1050" y="239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45" name="Oval 352"/>
            <p:cNvSpPr>
              <a:spLocks noChangeArrowheads="1"/>
            </p:cNvSpPr>
            <p:nvPr/>
          </p:nvSpPr>
          <p:spPr bwMode="auto">
            <a:xfrm>
              <a:off x="1031" y="228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46" name="Oval 353"/>
            <p:cNvSpPr>
              <a:spLocks noChangeArrowheads="1"/>
            </p:cNvSpPr>
            <p:nvPr/>
          </p:nvSpPr>
          <p:spPr bwMode="auto">
            <a:xfrm>
              <a:off x="1041" y="237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47" name="Oval 354"/>
            <p:cNvSpPr>
              <a:spLocks noChangeArrowheads="1"/>
            </p:cNvSpPr>
            <p:nvPr/>
          </p:nvSpPr>
          <p:spPr bwMode="auto">
            <a:xfrm>
              <a:off x="1070" y="2395"/>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48" name="Oval 355"/>
            <p:cNvSpPr>
              <a:spLocks noChangeArrowheads="1"/>
            </p:cNvSpPr>
            <p:nvPr/>
          </p:nvSpPr>
          <p:spPr bwMode="auto">
            <a:xfrm>
              <a:off x="1101" y="240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49" name="Oval 356"/>
            <p:cNvSpPr>
              <a:spLocks noChangeArrowheads="1"/>
            </p:cNvSpPr>
            <p:nvPr/>
          </p:nvSpPr>
          <p:spPr bwMode="auto">
            <a:xfrm>
              <a:off x="1013" y="226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50" name="Oval 357"/>
            <p:cNvSpPr>
              <a:spLocks noChangeArrowheads="1"/>
            </p:cNvSpPr>
            <p:nvPr/>
          </p:nvSpPr>
          <p:spPr bwMode="auto">
            <a:xfrm>
              <a:off x="1044" y="231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51" name="Oval 358"/>
            <p:cNvSpPr>
              <a:spLocks noChangeArrowheads="1"/>
            </p:cNvSpPr>
            <p:nvPr/>
          </p:nvSpPr>
          <p:spPr bwMode="auto">
            <a:xfrm>
              <a:off x="1015" y="242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52" name="Oval 359"/>
            <p:cNvSpPr>
              <a:spLocks noChangeArrowheads="1"/>
            </p:cNvSpPr>
            <p:nvPr/>
          </p:nvSpPr>
          <p:spPr bwMode="auto">
            <a:xfrm rot="5400000">
              <a:off x="1080" y="243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53" name="Oval 360"/>
            <p:cNvSpPr>
              <a:spLocks noChangeArrowheads="1"/>
            </p:cNvSpPr>
            <p:nvPr/>
          </p:nvSpPr>
          <p:spPr bwMode="auto">
            <a:xfrm rot="5400000">
              <a:off x="1018" y="2465"/>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54" name="Oval 361"/>
            <p:cNvSpPr>
              <a:spLocks noChangeArrowheads="1"/>
            </p:cNvSpPr>
            <p:nvPr/>
          </p:nvSpPr>
          <p:spPr bwMode="auto">
            <a:xfrm rot="5400000">
              <a:off x="986" y="244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55" name="Oval 362"/>
            <p:cNvSpPr>
              <a:spLocks noChangeArrowheads="1"/>
            </p:cNvSpPr>
            <p:nvPr/>
          </p:nvSpPr>
          <p:spPr bwMode="auto">
            <a:xfrm rot="5400000">
              <a:off x="963" y="243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56" name="Oval 363"/>
            <p:cNvSpPr>
              <a:spLocks noChangeArrowheads="1"/>
            </p:cNvSpPr>
            <p:nvPr/>
          </p:nvSpPr>
          <p:spPr bwMode="auto">
            <a:xfrm rot="5400000">
              <a:off x="994" y="2462"/>
              <a:ext cx="10"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57" name="Oval 364"/>
            <p:cNvSpPr>
              <a:spLocks noChangeArrowheads="1"/>
            </p:cNvSpPr>
            <p:nvPr/>
          </p:nvSpPr>
          <p:spPr bwMode="auto">
            <a:xfrm rot="5400000">
              <a:off x="988" y="2408"/>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58" name="Oval 365"/>
            <p:cNvSpPr>
              <a:spLocks noChangeArrowheads="1"/>
            </p:cNvSpPr>
            <p:nvPr/>
          </p:nvSpPr>
          <p:spPr bwMode="auto">
            <a:xfrm rot="5400000">
              <a:off x="1021" y="2394"/>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59" name="Oval 366"/>
            <p:cNvSpPr>
              <a:spLocks noChangeArrowheads="1"/>
            </p:cNvSpPr>
            <p:nvPr/>
          </p:nvSpPr>
          <p:spPr bwMode="auto">
            <a:xfrm rot="5400000">
              <a:off x="1045" y="246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60" name="Oval 367"/>
            <p:cNvSpPr>
              <a:spLocks noChangeArrowheads="1"/>
            </p:cNvSpPr>
            <p:nvPr/>
          </p:nvSpPr>
          <p:spPr bwMode="auto">
            <a:xfrm rot="5400000">
              <a:off x="1060" y="2414"/>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61" name="Oval 368"/>
            <p:cNvSpPr>
              <a:spLocks noChangeArrowheads="1"/>
            </p:cNvSpPr>
            <p:nvPr/>
          </p:nvSpPr>
          <p:spPr bwMode="auto">
            <a:xfrm rot="5400000">
              <a:off x="1056" y="2428"/>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62" name="Oval 369"/>
            <p:cNvSpPr>
              <a:spLocks noChangeArrowheads="1"/>
            </p:cNvSpPr>
            <p:nvPr/>
          </p:nvSpPr>
          <p:spPr bwMode="auto">
            <a:xfrm rot="5400000">
              <a:off x="960" y="245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63" name="Oval 370"/>
            <p:cNvSpPr>
              <a:spLocks noChangeArrowheads="1"/>
            </p:cNvSpPr>
            <p:nvPr/>
          </p:nvSpPr>
          <p:spPr bwMode="auto">
            <a:xfrm rot="5400000">
              <a:off x="1094" y="242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64" name="Oval 371"/>
            <p:cNvSpPr>
              <a:spLocks noChangeArrowheads="1"/>
            </p:cNvSpPr>
            <p:nvPr/>
          </p:nvSpPr>
          <p:spPr bwMode="auto">
            <a:xfrm rot="5400000">
              <a:off x="1119" y="2433"/>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65" name="Oval 372"/>
            <p:cNvSpPr>
              <a:spLocks noChangeArrowheads="1"/>
            </p:cNvSpPr>
            <p:nvPr/>
          </p:nvSpPr>
          <p:spPr bwMode="auto">
            <a:xfrm rot="5400000">
              <a:off x="1076" y="2465"/>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66" name="Oval 373"/>
            <p:cNvSpPr>
              <a:spLocks noChangeArrowheads="1"/>
            </p:cNvSpPr>
            <p:nvPr/>
          </p:nvSpPr>
          <p:spPr bwMode="auto">
            <a:xfrm rot="5400000">
              <a:off x="1079" y="2446"/>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67" name="Oval 374"/>
            <p:cNvSpPr>
              <a:spLocks noChangeArrowheads="1"/>
            </p:cNvSpPr>
            <p:nvPr/>
          </p:nvSpPr>
          <p:spPr bwMode="auto">
            <a:xfrm rot="5400000">
              <a:off x="1040" y="244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68" name="Oval 375"/>
            <p:cNvSpPr>
              <a:spLocks noChangeArrowheads="1"/>
            </p:cNvSpPr>
            <p:nvPr/>
          </p:nvSpPr>
          <p:spPr bwMode="auto">
            <a:xfrm>
              <a:off x="889" y="229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69" name="Oval 376"/>
            <p:cNvSpPr>
              <a:spLocks noChangeArrowheads="1"/>
            </p:cNvSpPr>
            <p:nvPr/>
          </p:nvSpPr>
          <p:spPr bwMode="auto">
            <a:xfrm>
              <a:off x="879" y="226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70" name="Oval 377"/>
            <p:cNvSpPr>
              <a:spLocks noChangeArrowheads="1"/>
            </p:cNvSpPr>
            <p:nvPr/>
          </p:nvSpPr>
          <p:spPr bwMode="auto">
            <a:xfrm>
              <a:off x="840" y="2294"/>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71" name="Oval 378"/>
            <p:cNvSpPr>
              <a:spLocks noChangeArrowheads="1"/>
            </p:cNvSpPr>
            <p:nvPr/>
          </p:nvSpPr>
          <p:spPr bwMode="auto">
            <a:xfrm>
              <a:off x="876" y="230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72" name="Oval 379"/>
            <p:cNvSpPr>
              <a:spLocks noChangeArrowheads="1"/>
            </p:cNvSpPr>
            <p:nvPr/>
          </p:nvSpPr>
          <p:spPr bwMode="auto">
            <a:xfrm>
              <a:off x="908" y="232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73" name="Oval 380"/>
            <p:cNvSpPr>
              <a:spLocks noChangeArrowheads="1"/>
            </p:cNvSpPr>
            <p:nvPr/>
          </p:nvSpPr>
          <p:spPr bwMode="auto">
            <a:xfrm>
              <a:off x="853" y="231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74" name="Oval 381"/>
            <p:cNvSpPr>
              <a:spLocks noChangeArrowheads="1"/>
            </p:cNvSpPr>
            <p:nvPr/>
          </p:nvSpPr>
          <p:spPr bwMode="auto">
            <a:xfrm>
              <a:off x="909" y="230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75" name="Oval 382"/>
            <p:cNvSpPr>
              <a:spLocks noChangeArrowheads="1"/>
            </p:cNvSpPr>
            <p:nvPr/>
          </p:nvSpPr>
          <p:spPr bwMode="auto">
            <a:xfrm>
              <a:off x="861" y="233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76" name="Oval 383"/>
            <p:cNvSpPr>
              <a:spLocks noChangeArrowheads="1"/>
            </p:cNvSpPr>
            <p:nvPr/>
          </p:nvSpPr>
          <p:spPr bwMode="auto">
            <a:xfrm>
              <a:off x="885" y="233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77" name="Oval 384"/>
            <p:cNvSpPr>
              <a:spLocks noChangeArrowheads="1"/>
            </p:cNvSpPr>
            <p:nvPr/>
          </p:nvSpPr>
          <p:spPr bwMode="auto">
            <a:xfrm>
              <a:off x="880" y="232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78" name="Oval 385"/>
            <p:cNvSpPr>
              <a:spLocks noChangeArrowheads="1"/>
            </p:cNvSpPr>
            <p:nvPr/>
          </p:nvSpPr>
          <p:spPr bwMode="auto">
            <a:xfrm>
              <a:off x="862" y="226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79" name="Oval 386"/>
            <p:cNvSpPr>
              <a:spLocks noChangeArrowheads="1"/>
            </p:cNvSpPr>
            <p:nvPr/>
          </p:nvSpPr>
          <p:spPr bwMode="auto">
            <a:xfrm>
              <a:off x="905" y="226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80" name="Oval 387"/>
            <p:cNvSpPr>
              <a:spLocks noChangeArrowheads="1"/>
            </p:cNvSpPr>
            <p:nvPr/>
          </p:nvSpPr>
          <p:spPr bwMode="auto">
            <a:xfrm>
              <a:off x="869" y="228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81" name="Oval 388"/>
            <p:cNvSpPr>
              <a:spLocks noChangeArrowheads="1"/>
            </p:cNvSpPr>
            <p:nvPr/>
          </p:nvSpPr>
          <p:spPr bwMode="auto">
            <a:xfrm>
              <a:off x="890" y="241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82" name="Oval 389"/>
            <p:cNvSpPr>
              <a:spLocks noChangeArrowheads="1"/>
            </p:cNvSpPr>
            <p:nvPr/>
          </p:nvSpPr>
          <p:spPr bwMode="auto">
            <a:xfrm>
              <a:off x="880" y="238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83" name="Oval 390"/>
            <p:cNvSpPr>
              <a:spLocks noChangeArrowheads="1"/>
            </p:cNvSpPr>
            <p:nvPr/>
          </p:nvSpPr>
          <p:spPr bwMode="auto">
            <a:xfrm>
              <a:off x="841" y="2444"/>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84" name="Oval 391"/>
            <p:cNvSpPr>
              <a:spLocks noChangeArrowheads="1"/>
            </p:cNvSpPr>
            <p:nvPr/>
          </p:nvSpPr>
          <p:spPr bwMode="auto">
            <a:xfrm>
              <a:off x="877" y="242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85" name="Oval 392"/>
            <p:cNvSpPr>
              <a:spLocks noChangeArrowheads="1"/>
            </p:cNvSpPr>
            <p:nvPr/>
          </p:nvSpPr>
          <p:spPr bwMode="auto">
            <a:xfrm>
              <a:off x="909" y="244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86" name="Oval 393"/>
            <p:cNvSpPr>
              <a:spLocks noChangeArrowheads="1"/>
            </p:cNvSpPr>
            <p:nvPr/>
          </p:nvSpPr>
          <p:spPr bwMode="auto">
            <a:xfrm>
              <a:off x="854" y="243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87" name="Oval 394"/>
            <p:cNvSpPr>
              <a:spLocks noChangeArrowheads="1"/>
            </p:cNvSpPr>
            <p:nvPr/>
          </p:nvSpPr>
          <p:spPr bwMode="auto">
            <a:xfrm>
              <a:off x="910" y="242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88" name="Oval 395"/>
            <p:cNvSpPr>
              <a:spLocks noChangeArrowheads="1"/>
            </p:cNvSpPr>
            <p:nvPr/>
          </p:nvSpPr>
          <p:spPr bwMode="auto">
            <a:xfrm>
              <a:off x="860" y="245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89" name="Oval 396"/>
            <p:cNvSpPr>
              <a:spLocks noChangeArrowheads="1"/>
            </p:cNvSpPr>
            <p:nvPr/>
          </p:nvSpPr>
          <p:spPr bwMode="auto">
            <a:xfrm>
              <a:off x="885" y="245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90" name="Oval 397"/>
            <p:cNvSpPr>
              <a:spLocks noChangeArrowheads="1"/>
            </p:cNvSpPr>
            <p:nvPr/>
          </p:nvSpPr>
          <p:spPr bwMode="auto">
            <a:xfrm>
              <a:off x="880" y="243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91" name="Oval 398"/>
            <p:cNvSpPr>
              <a:spLocks noChangeArrowheads="1"/>
            </p:cNvSpPr>
            <p:nvPr/>
          </p:nvSpPr>
          <p:spPr bwMode="auto">
            <a:xfrm>
              <a:off x="862" y="238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92" name="Oval 399"/>
            <p:cNvSpPr>
              <a:spLocks noChangeArrowheads="1"/>
            </p:cNvSpPr>
            <p:nvPr/>
          </p:nvSpPr>
          <p:spPr bwMode="auto">
            <a:xfrm>
              <a:off x="893" y="239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93" name="Oval 400"/>
            <p:cNvSpPr>
              <a:spLocks noChangeArrowheads="1"/>
            </p:cNvSpPr>
            <p:nvPr/>
          </p:nvSpPr>
          <p:spPr bwMode="auto">
            <a:xfrm>
              <a:off x="869" y="240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94" name="Oval 401"/>
            <p:cNvSpPr>
              <a:spLocks noChangeArrowheads="1"/>
            </p:cNvSpPr>
            <p:nvPr/>
          </p:nvSpPr>
          <p:spPr bwMode="auto">
            <a:xfrm>
              <a:off x="921" y="237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95" name="Oval 402"/>
            <p:cNvSpPr>
              <a:spLocks noChangeArrowheads="1"/>
            </p:cNvSpPr>
            <p:nvPr/>
          </p:nvSpPr>
          <p:spPr bwMode="auto">
            <a:xfrm>
              <a:off x="911" y="233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96" name="Oval 403"/>
            <p:cNvSpPr>
              <a:spLocks noChangeArrowheads="1"/>
            </p:cNvSpPr>
            <p:nvPr/>
          </p:nvSpPr>
          <p:spPr bwMode="auto">
            <a:xfrm>
              <a:off x="888" y="236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97" name="Oval 404"/>
            <p:cNvSpPr>
              <a:spLocks noChangeArrowheads="1"/>
            </p:cNvSpPr>
            <p:nvPr/>
          </p:nvSpPr>
          <p:spPr bwMode="auto">
            <a:xfrm>
              <a:off x="909" y="2379"/>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98" name="Oval 405"/>
            <p:cNvSpPr>
              <a:spLocks noChangeArrowheads="1"/>
            </p:cNvSpPr>
            <p:nvPr/>
          </p:nvSpPr>
          <p:spPr bwMode="auto">
            <a:xfrm>
              <a:off x="938" y="241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899" name="Oval 406"/>
            <p:cNvSpPr>
              <a:spLocks noChangeArrowheads="1"/>
            </p:cNvSpPr>
            <p:nvPr/>
          </p:nvSpPr>
          <p:spPr bwMode="auto">
            <a:xfrm>
              <a:off x="918" y="229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00" name="Oval 407"/>
            <p:cNvSpPr>
              <a:spLocks noChangeArrowheads="1"/>
            </p:cNvSpPr>
            <p:nvPr/>
          </p:nvSpPr>
          <p:spPr bwMode="auto">
            <a:xfrm>
              <a:off x="839" y="240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01" name="Oval 408"/>
            <p:cNvSpPr>
              <a:spLocks noChangeArrowheads="1"/>
            </p:cNvSpPr>
            <p:nvPr/>
          </p:nvSpPr>
          <p:spPr bwMode="auto">
            <a:xfrm>
              <a:off x="913" y="245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02" name="Oval 409"/>
            <p:cNvSpPr>
              <a:spLocks noChangeArrowheads="1"/>
            </p:cNvSpPr>
            <p:nvPr/>
          </p:nvSpPr>
          <p:spPr bwMode="auto">
            <a:xfrm>
              <a:off x="917" y="240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03" name="Oval 410"/>
            <p:cNvSpPr>
              <a:spLocks noChangeArrowheads="1"/>
            </p:cNvSpPr>
            <p:nvPr/>
          </p:nvSpPr>
          <p:spPr bwMode="auto">
            <a:xfrm>
              <a:off x="913" y="239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04" name="Oval 411"/>
            <p:cNvSpPr>
              <a:spLocks noChangeArrowheads="1"/>
            </p:cNvSpPr>
            <p:nvPr/>
          </p:nvSpPr>
          <p:spPr bwMode="auto">
            <a:xfrm>
              <a:off x="868" y="235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05" name="Oval 412"/>
            <p:cNvSpPr>
              <a:spLocks noChangeArrowheads="1"/>
            </p:cNvSpPr>
            <p:nvPr/>
          </p:nvSpPr>
          <p:spPr bwMode="auto">
            <a:xfrm>
              <a:off x="925" y="235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06" name="Oval 413"/>
            <p:cNvSpPr>
              <a:spLocks noChangeArrowheads="1"/>
            </p:cNvSpPr>
            <p:nvPr/>
          </p:nvSpPr>
          <p:spPr bwMode="auto">
            <a:xfrm>
              <a:off x="898" y="235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07" name="Oval 414"/>
            <p:cNvSpPr>
              <a:spLocks noChangeArrowheads="1"/>
            </p:cNvSpPr>
            <p:nvPr/>
          </p:nvSpPr>
          <p:spPr bwMode="auto">
            <a:xfrm>
              <a:off x="928" y="227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08" name="Oval 415"/>
            <p:cNvSpPr>
              <a:spLocks noChangeArrowheads="1"/>
            </p:cNvSpPr>
            <p:nvPr/>
          </p:nvSpPr>
          <p:spPr bwMode="auto">
            <a:xfrm>
              <a:off x="740" y="229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09" name="Oval 416"/>
            <p:cNvSpPr>
              <a:spLocks noChangeArrowheads="1"/>
            </p:cNvSpPr>
            <p:nvPr/>
          </p:nvSpPr>
          <p:spPr bwMode="auto">
            <a:xfrm>
              <a:off x="821" y="232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10" name="Oval 417"/>
            <p:cNvSpPr>
              <a:spLocks noChangeArrowheads="1"/>
            </p:cNvSpPr>
            <p:nvPr/>
          </p:nvSpPr>
          <p:spPr bwMode="auto">
            <a:xfrm>
              <a:off x="894" y="228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11" name="Oval 418"/>
            <p:cNvSpPr>
              <a:spLocks noChangeArrowheads="1"/>
            </p:cNvSpPr>
            <p:nvPr/>
          </p:nvSpPr>
          <p:spPr bwMode="auto">
            <a:xfrm>
              <a:off x="839" y="227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12" name="Oval 419"/>
            <p:cNvSpPr>
              <a:spLocks noChangeArrowheads="1"/>
            </p:cNvSpPr>
            <p:nvPr/>
          </p:nvSpPr>
          <p:spPr bwMode="auto">
            <a:xfrm rot="-1860000">
              <a:off x="768" y="247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13" name="Oval 420"/>
            <p:cNvSpPr>
              <a:spLocks noChangeArrowheads="1"/>
            </p:cNvSpPr>
            <p:nvPr/>
          </p:nvSpPr>
          <p:spPr bwMode="auto">
            <a:xfrm rot="-1860000">
              <a:off x="791" y="2475"/>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14" name="Oval 421"/>
            <p:cNvSpPr>
              <a:spLocks noChangeArrowheads="1"/>
            </p:cNvSpPr>
            <p:nvPr/>
          </p:nvSpPr>
          <p:spPr bwMode="auto">
            <a:xfrm rot="-2040000">
              <a:off x="860" y="249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15" name="Oval 422"/>
            <p:cNvSpPr>
              <a:spLocks noChangeArrowheads="1"/>
            </p:cNvSpPr>
            <p:nvPr/>
          </p:nvSpPr>
          <p:spPr bwMode="auto">
            <a:xfrm rot="-1560000">
              <a:off x="990" y="239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16" name="Oval 423"/>
            <p:cNvSpPr>
              <a:spLocks noChangeArrowheads="1"/>
            </p:cNvSpPr>
            <p:nvPr/>
          </p:nvSpPr>
          <p:spPr bwMode="auto">
            <a:xfrm rot="-1560000">
              <a:off x="790" y="246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17" name="Oval 424"/>
            <p:cNvSpPr>
              <a:spLocks noChangeArrowheads="1"/>
            </p:cNvSpPr>
            <p:nvPr/>
          </p:nvSpPr>
          <p:spPr bwMode="auto">
            <a:xfrm rot="-1560000">
              <a:off x="891" y="248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18" name="Oval 425"/>
            <p:cNvSpPr>
              <a:spLocks noChangeArrowheads="1"/>
            </p:cNvSpPr>
            <p:nvPr/>
          </p:nvSpPr>
          <p:spPr bwMode="auto">
            <a:xfrm rot="-1860000">
              <a:off x="947" y="249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19" name="Oval 426"/>
            <p:cNvSpPr>
              <a:spLocks noChangeArrowheads="1"/>
            </p:cNvSpPr>
            <p:nvPr/>
          </p:nvSpPr>
          <p:spPr bwMode="auto">
            <a:xfrm rot="-1860000">
              <a:off x="984" y="247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20" name="Oval 427"/>
            <p:cNvSpPr>
              <a:spLocks noChangeArrowheads="1"/>
            </p:cNvSpPr>
            <p:nvPr/>
          </p:nvSpPr>
          <p:spPr bwMode="auto">
            <a:xfrm rot="-2040000">
              <a:off x="928" y="243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21" name="Oval 428"/>
            <p:cNvSpPr>
              <a:spLocks noChangeArrowheads="1"/>
            </p:cNvSpPr>
            <p:nvPr/>
          </p:nvSpPr>
          <p:spPr bwMode="auto">
            <a:xfrm rot="-2040000">
              <a:off x="1053" y="248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22" name="Oval 429"/>
            <p:cNvSpPr>
              <a:spLocks noChangeArrowheads="1"/>
            </p:cNvSpPr>
            <p:nvPr/>
          </p:nvSpPr>
          <p:spPr bwMode="auto">
            <a:xfrm rot="-2040000">
              <a:off x="1073" y="248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23" name="Oval 430"/>
            <p:cNvSpPr>
              <a:spLocks noChangeArrowheads="1"/>
            </p:cNvSpPr>
            <p:nvPr/>
          </p:nvSpPr>
          <p:spPr bwMode="auto">
            <a:xfrm rot="-2040000">
              <a:off x="1021" y="248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24" name="Oval 431"/>
            <p:cNvSpPr>
              <a:spLocks noChangeArrowheads="1"/>
            </p:cNvSpPr>
            <p:nvPr/>
          </p:nvSpPr>
          <p:spPr bwMode="auto">
            <a:xfrm rot="-2040000">
              <a:off x="1093" y="245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25" name="Oval 432"/>
            <p:cNvSpPr>
              <a:spLocks noChangeArrowheads="1"/>
            </p:cNvSpPr>
            <p:nvPr/>
          </p:nvSpPr>
          <p:spPr bwMode="auto">
            <a:xfrm rot="-2040000">
              <a:off x="1083" y="247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26" name="Oval 433"/>
            <p:cNvSpPr>
              <a:spLocks noChangeArrowheads="1"/>
            </p:cNvSpPr>
            <p:nvPr/>
          </p:nvSpPr>
          <p:spPr bwMode="auto">
            <a:xfrm rot="-960000">
              <a:off x="819" y="248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27" name="Oval 434"/>
            <p:cNvSpPr>
              <a:spLocks noChangeArrowheads="1"/>
            </p:cNvSpPr>
            <p:nvPr/>
          </p:nvSpPr>
          <p:spPr bwMode="auto">
            <a:xfrm rot="-1860000">
              <a:off x="885" y="2472"/>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28" name="Oval 435"/>
            <p:cNvSpPr>
              <a:spLocks noChangeArrowheads="1"/>
            </p:cNvSpPr>
            <p:nvPr/>
          </p:nvSpPr>
          <p:spPr bwMode="auto">
            <a:xfrm rot="-1860000">
              <a:off x="839" y="247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29" name="Oval 436"/>
            <p:cNvSpPr>
              <a:spLocks noChangeArrowheads="1"/>
            </p:cNvSpPr>
            <p:nvPr/>
          </p:nvSpPr>
          <p:spPr bwMode="auto">
            <a:xfrm rot="-2040000">
              <a:off x="922" y="248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30" name="Oval 437"/>
            <p:cNvSpPr>
              <a:spLocks noChangeArrowheads="1"/>
            </p:cNvSpPr>
            <p:nvPr/>
          </p:nvSpPr>
          <p:spPr bwMode="auto">
            <a:xfrm rot="-2040000">
              <a:off x="943" y="247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31" name="Oval 438"/>
            <p:cNvSpPr>
              <a:spLocks noChangeArrowheads="1"/>
            </p:cNvSpPr>
            <p:nvPr/>
          </p:nvSpPr>
          <p:spPr bwMode="auto">
            <a:xfrm rot="-2040000">
              <a:off x="959" y="247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32" name="Oval 439"/>
            <p:cNvSpPr>
              <a:spLocks noChangeArrowheads="1"/>
            </p:cNvSpPr>
            <p:nvPr/>
          </p:nvSpPr>
          <p:spPr bwMode="auto">
            <a:xfrm rot="-960000">
              <a:off x="864" y="247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33" name="Oval 440"/>
            <p:cNvSpPr>
              <a:spLocks noChangeArrowheads="1"/>
            </p:cNvSpPr>
            <p:nvPr/>
          </p:nvSpPr>
          <p:spPr bwMode="auto">
            <a:xfrm>
              <a:off x="1109" y="2271"/>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34" name="Oval 441"/>
            <p:cNvSpPr>
              <a:spLocks noChangeArrowheads="1"/>
            </p:cNvSpPr>
            <p:nvPr/>
          </p:nvSpPr>
          <p:spPr bwMode="auto">
            <a:xfrm>
              <a:off x="1105" y="229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35" name="Oval 442"/>
            <p:cNvSpPr>
              <a:spLocks noChangeArrowheads="1"/>
            </p:cNvSpPr>
            <p:nvPr/>
          </p:nvSpPr>
          <p:spPr bwMode="auto">
            <a:xfrm>
              <a:off x="1109" y="235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936" name="Oval 443"/>
            <p:cNvSpPr>
              <a:spLocks noChangeArrowheads="1"/>
            </p:cNvSpPr>
            <p:nvPr/>
          </p:nvSpPr>
          <p:spPr bwMode="auto">
            <a:xfrm>
              <a:off x="1106" y="233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296" name="Group 444"/>
          <p:cNvGrpSpPr>
            <a:grpSpLocks/>
          </p:cNvGrpSpPr>
          <p:nvPr/>
        </p:nvGrpSpPr>
        <p:grpSpPr bwMode="auto">
          <a:xfrm>
            <a:off x="1222375" y="2817813"/>
            <a:ext cx="725488" cy="387350"/>
            <a:chOff x="730" y="2032"/>
            <a:chExt cx="457" cy="244"/>
          </a:xfrm>
        </p:grpSpPr>
        <p:sp>
          <p:nvSpPr>
            <p:cNvPr id="12505" name="Oval 445"/>
            <p:cNvSpPr>
              <a:spLocks noChangeArrowheads="1"/>
            </p:cNvSpPr>
            <p:nvPr/>
          </p:nvSpPr>
          <p:spPr bwMode="auto">
            <a:xfrm rot="-960000">
              <a:off x="802" y="2257"/>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06" name="Oval 446"/>
            <p:cNvSpPr>
              <a:spLocks noChangeArrowheads="1"/>
            </p:cNvSpPr>
            <p:nvPr/>
          </p:nvSpPr>
          <p:spPr bwMode="auto">
            <a:xfrm rot="-960000">
              <a:off x="765" y="225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07" name="Oval 447"/>
            <p:cNvSpPr>
              <a:spLocks noChangeArrowheads="1"/>
            </p:cNvSpPr>
            <p:nvPr/>
          </p:nvSpPr>
          <p:spPr bwMode="auto">
            <a:xfrm rot="-960000">
              <a:off x="746" y="224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08" name="Oval 448"/>
            <p:cNvSpPr>
              <a:spLocks noChangeArrowheads="1"/>
            </p:cNvSpPr>
            <p:nvPr/>
          </p:nvSpPr>
          <p:spPr bwMode="auto">
            <a:xfrm rot="-960000">
              <a:off x="780" y="225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09" name="Oval 449"/>
            <p:cNvSpPr>
              <a:spLocks noChangeArrowheads="1"/>
            </p:cNvSpPr>
            <p:nvPr/>
          </p:nvSpPr>
          <p:spPr bwMode="auto">
            <a:xfrm>
              <a:off x="809" y="208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10" name="Oval 450"/>
            <p:cNvSpPr>
              <a:spLocks noChangeArrowheads="1"/>
            </p:cNvSpPr>
            <p:nvPr/>
          </p:nvSpPr>
          <p:spPr bwMode="auto">
            <a:xfrm>
              <a:off x="770" y="208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11" name="Oval 451"/>
            <p:cNvSpPr>
              <a:spLocks noChangeArrowheads="1"/>
            </p:cNvSpPr>
            <p:nvPr/>
          </p:nvSpPr>
          <p:spPr bwMode="auto">
            <a:xfrm>
              <a:off x="764" y="204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12" name="Oval 452"/>
            <p:cNvSpPr>
              <a:spLocks noChangeArrowheads="1"/>
            </p:cNvSpPr>
            <p:nvPr/>
          </p:nvSpPr>
          <p:spPr bwMode="auto">
            <a:xfrm>
              <a:off x="759" y="215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13" name="Oval 453"/>
            <p:cNvSpPr>
              <a:spLocks noChangeArrowheads="1"/>
            </p:cNvSpPr>
            <p:nvPr/>
          </p:nvSpPr>
          <p:spPr bwMode="auto">
            <a:xfrm>
              <a:off x="757" y="2033"/>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14" name="Oval 454"/>
            <p:cNvSpPr>
              <a:spLocks noChangeArrowheads="1"/>
            </p:cNvSpPr>
            <p:nvPr/>
          </p:nvSpPr>
          <p:spPr bwMode="auto">
            <a:xfrm>
              <a:off x="816" y="211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15" name="Oval 455"/>
            <p:cNvSpPr>
              <a:spLocks noChangeArrowheads="1"/>
            </p:cNvSpPr>
            <p:nvPr/>
          </p:nvSpPr>
          <p:spPr bwMode="auto">
            <a:xfrm>
              <a:off x="742" y="2088"/>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16" name="Oval 456"/>
            <p:cNvSpPr>
              <a:spLocks noChangeArrowheads="1"/>
            </p:cNvSpPr>
            <p:nvPr/>
          </p:nvSpPr>
          <p:spPr bwMode="auto">
            <a:xfrm>
              <a:off x="758" y="2095"/>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17" name="Oval 457"/>
            <p:cNvSpPr>
              <a:spLocks noChangeArrowheads="1"/>
            </p:cNvSpPr>
            <p:nvPr/>
          </p:nvSpPr>
          <p:spPr bwMode="auto">
            <a:xfrm>
              <a:off x="789" y="211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18" name="Oval 458"/>
            <p:cNvSpPr>
              <a:spLocks noChangeArrowheads="1"/>
            </p:cNvSpPr>
            <p:nvPr/>
          </p:nvSpPr>
          <p:spPr bwMode="auto">
            <a:xfrm>
              <a:off x="735" y="210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19" name="Oval 459"/>
            <p:cNvSpPr>
              <a:spLocks noChangeArrowheads="1"/>
            </p:cNvSpPr>
            <p:nvPr/>
          </p:nvSpPr>
          <p:spPr bwMode="auto">
            <a:xfrm>
              <a:off x="791" y="209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20" name="Oval 460"/>
            <p:cNvSpPr>
              <a:spLocks noChangeArrowheads="1"/>
            </p:cNvSpPr>
            <p:nvPr/>
          </p:nvSpPr>
          <p:spPr bwMode="auto">
            <a:xfrm>
              <a:off x="795" y="204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21" name="Oval 461"/>
            <p:cNvSpPr>
              <a:spLocks noChangeArrowheads="1"/>
            </p:cNvSpPr>
            <p:nvPr/>
          </p:nvSpPr>
          <p:spPr bwMode="auto">
            <a:xfrm>
              <a:off x="742" y="212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22" name="Oval 462"/>
            <p:cNvSpPr>
              <a:spLocks noChangeArrowheads="1"/>
            </p:cNvSpPr>
            <p:nvPr/>
          </p:nvSpPr>
          <p:spPr bwMode="auto">
            <a:xfrm>
              <a:off x="742" y="216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23" name="Oval 463"/>
            <p:cNvSpPr>
              <a:spLocks noChangeArrowheads="1"/>
            </p:cNvSpPr>
            <p:nvPr/>
          </p:nvSpPr>
          <p:spPr bwMode="auto">
            <a:xfrm>
              <a:off x="766" y="212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24" name="Oval 464"/>
            <p:cNvSpPr>
              <a:spLocks noChangeArrowheads="1"/>
            </p:cNvSpPr>
            <p:nvPr/>
          </p:nvSpPr>
          <p:spPr bwMode="auto">
            <a:xfrm>
              <a:off x="777" y="219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25" name="Oval 465"/>
            <p:cNvSpPr>
              <a:spLocks noChangeArrowheads="1"/>
            </p:cNvSpPr>
            <p:nvPr/>
          </p:nvSpPr>
          <p:spPr bwMode="auto">
            <a:xfrm>
              <a:off x="761" y="211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26" name="Oval 466"/>
            <p:cNvSpPr>
              <a:spLocks noChangeArrowheads="1"/>
            </p:cNvSpPr>
            <p:nvPr/>
          </p:nvSpPr>
          <p:spPr bwMode="auto">
            <a:xfrm>
              <a:off x="779" y="213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27" name="Oval 467"/>
            <p:cNvSpPr>
              <a:spLocks noChangeArrowheads="1"/>
            </p:cNvSpPr>
            <p:nvPr/>
          </p:nvSpPr>
          <p:spPr bwMode="auto">
            <a:xfrm>
              <a:off x="730" y="214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28" name="Oval 468"/>
            <p:cNvSpPr>
              <a:spLocks noChangeArrowheads="1"/>
            </p:cNvSpPr>
            <p:nvPr/>
          </p:nvSpPr>
          <p:spPr bwMode="auto">
            <a:xfrm>
              <a:off x="744" y="205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29" name="Oval 469"/>
            <p:cNvSpPr>
              <a:spLocks noChangeArrowheads="1"/>
            </p:cNvSpPr>
            <p:nvPr/>
          </p:nvSpPr>
          <p:spPr bwMode="auto">
            <a:xfrm>
              <a:off x="758" y="214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30" name="Oval 470"/>
            <p:cNvSpPr>
              <a:spLocks noChangeArrowheads="1"/>
            </p:cNvSpPr>
            <p:nvPr/>
          </p:nvSpPr>
          <p:spPr bwMode="auto">
            <a:xfrm>
              <a:off x="775" y="214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31" name="Oval 471"/>
            <p:cNvSpPr>
              <a:spLocks noChangeArrowheads="1"/>
            </p:cNvSpPr>
            <p:nvPr/>
          </p:nvSpPr>
          <p:spPr bwMode="auto">
            <a:xfrm>
              <a:off x="797" y="218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32" name="Oval 472"/>
            <p:cNvSpPr>
              <a:spLocks noChangeArrowheads="1"/>
            </p:cNvSpPr>
            <p:nvPr/>
          </p:nvSpPr>
          <p:spPr bwMode="auto">
            <a:xfrm>
              <a:off x="774" y="206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33" name="Oval 473"/>
            <p:cNvSpPr>
              <a:spLocks noChangeArrowheads="1"/>
            </p:cNvSpPr>
            <p:nvPr/>
          </p:nvSpPr>
          <p:spPr bwMode="auto">
            <a:xfrm>
              <a:off x="730" y="207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34" name="Oval 474"/>
            <p:cNvSpPr>
              <a:spLocks noChangeArrowheads="1"/>
            </p:cNvSpPr>
            <p:nvPr/>
          </p:nvSpPr>
          <p:spPr bwMode="auto">
            <a:xfrm>
              <a:off x="730" y="218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35" name="Oval 475"/>
            <p:cNvSpPr>
              <a:spLocks noChangeArrowheads="1"/>
            </p:cNvSpPr>
            <p:nvPr/>
          </p:nvSpPr>
          <p:spPr bwMode="auto">
            <a:xfrm>
              <a:off x="883" y="208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36" name="Oval 476"/>
            <p:cNvSpPr>
              <a:spLocks noChangeArrowheads="1"/>
            </p:cNvSpPr>
            <p:nvPr/>
          </p:nvSpPr>
          <p:spPr bwMode="auto">
            <a:xfrm>
              <a:off x="827" y="204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37" name="Oval 477"/>
            <p:cNvSpPr>
              <a:spLocks noChangeArrowheads="1"/>
            </p:cNvSpPr>
            <p:nvPr/>
          </p:nvSpPr>
          <p:spPr bwMode="auto">
            <a:xfrm>
              <a:off x="874" y="207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38" name="Oval 478"/>
            <p:cNvSpPr>
              <a:spLocks noChangeArrowheads="1"/>
            </p:cNvSpPr>
            <p:nvPr/>
          </p:nvSpPr>
          <p:spPr bwMode="auto">
            <a:xfrm>
              <a:off x="750" y="219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39" name="Oval 479"/>
            <p:cNvSpPr>
              <a:spLocks noChangeArrowheads="1"/>
            </p:cNvSpPr>
            <p:nvPr/>
          </p:nvSpPr>
          <p:spPr bwMode="auto">
            <a:xfrm>
              <a:off x="877" y="204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40" name="Oval 480"/>
            <p:cNvSpPr>
              <a:spLocks noChangeArrowheads="1"/>
            </p:cNvSpPr>
            <p:nvPr/>
          </p:nvSpPr>
          <p:spPr bwMode="auto">
            <a:xfrm>
              <a:off x="860" y="209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41" name="Oval 481"/>
            <p:cNvSpPr>
              <a:spLocks noChangeArrowheads="1"/>
            </p:cNvSpPr>
            <p:nvPr/>
          </p:nvSpPr>
          <p:spPr bwMode="auto">
            <a:xfrm>
              <a:off x="839" y="203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42" name="Oval 482"/>
            <p:cNvSpPr>
              <a:spLocks noChangeArrowheads="1"/>
            </p:cNvSpPr>
            <p:nvPr/>
          </p:nvSpPr>
          <p:spPr bwMode="auto">
            <a:xfrm>
              <a:off x="786" y="221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43" name="Oval 483"/>
            <p:cNvSpPr>
              <a:spLocks noChangeArrowheads="1"/>
            </p:cNvSpPr>
            <p:nvPr/>
          </p:nvSpPr>
          <p:spPr bwMode="auto">
            <a:xfrm>
              <a:off x="849" y="205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44" name="Oval 484"/>
            <p:cNvSpPr>
              <a:spLocks noChangeArrowheads="1"/>
            </p:cNvSpPr>
            <p:nvPr/>
          </p:nvSpPr>
          <p:spPr bwMode="auto">
            <a:xfrm>
              <a:off x="899" y="211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45" name="Oval 485"/>
            <p:cNvSpPr>
              <a:spLocks noChangeArrowheads="1"/>
            </p:cNvSpPr>
            <p:nvPr/>
          </p:nvSpPr>
          <p:spPr bwMode="auto">
            <a:xfrm>
              <a:off x="825" y="2097"/>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46" name="Oval 486"/>
            <p:cNvSpPr>
              <a:spLocks noChangeArrowheads="1"/>
            </p:cNvSpPr>
            <p:nvPr/>
          </p:nvSpPr>
          <p:spPr bwMode="auto">
            <a:xfrm>
              <a:off x="842" y="210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47" name="Oval 487"/>
            <p:cNvSpPr>
              <a:spLocks noChangeArrowheads="1"/>
            </p:cNvSpPr>
            <p:nvPr/>
          </p:nvSpPr>
          <p:spPr bwMode="auto">
            <a:xfrm>
              <a:off x="877" y="212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48" name="Oval 488"/>
            <p:cNvSpPr>
              <a:spLocks noChangeArrowheads="1"/>
            </p:cNvSpPr>
            <p:nvPr/>
          </p:nvSpPr>
          <p:spPr bwMode="auto">
            <a:xfrm>
              <a:off x="844" y="212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49" name="Oval 489"/>
            <p:cNvSpPr>
              <a:spLocks noChangeArrowheads="1"/>
            </p:cNvSpPr>
            <p:nvPr/>
          </p:nvSpPr>
          <p:spPr bwMode="auto">
            <a:xfrm>
              <a:off x="861" y="211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50" name="Oval 490"/>
            <p:cNvSpPr>
              <a:spLocks noChangeArrowheads="1"/>
            </p:cNvSpPr>
            <p:nvPr/>
          </p:nvSpPr>
          <p:spPr bwMode="auto">
            <a:xfrm>
              <a:off x="888" y="2034"/>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51" name="Oval 491"/>
            <p:cNvSpPr>
              <a:spLocks noChangeArrowheads="1"/>
            </p:cNvSpPr>
            <p:nvPr/>
          </p:nvSpPr>
          <p:spPr bwMode="auto">
            <a:xfrm>
              <a:off x="817" y="213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52" name="Oval 492"/>
            <p:cNvSpPr>
              <a:spLocks noChangeArrowheads="1"/>
            </p:cNvSpPr>
            <p:nvPr/>
          </p:nvSpPr>
          <p:spPr bwMode="auto">
            <a:xfrm>
              <a:off x="805" y="214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53" name="Oval 493"/>
            <p:cNvSpPr>
              <a:spLocks noChangeArrowheads="1"/>
            </p:cNvSpPr>
            <p:nvPr/>
          </p:nvSpPr>
          <p:spPr bwMode="auto">
            <a:xfrm>
              <a:off x="860" y="214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54" name="Oval 494"/>
            <p:cNvSpPr>
              <a:spLocks noChangeArrowheads="1"/>
            </p:cNvSpPr>
            <p:nvPr/>
          </p:nvSpPr>
          <p:spPr bwMode="auto">
            <a:xfrm>
              <a:off x="903" y="214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55" name="Oval 495"/>
            <p:cNvSpPr>
              <a:spLocks noChangeArrowheads="1"/>
            </p:cNvSpPr>
            <p:nvPr/>
          </p:nvSpPr>
          <p:spPr bwMode="auto">
            <a:xfrm>
              <a:off x="861" y="212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56" name="Oval 496"/>
            <p:cNvSpPr>
              <a:spLocks noChangeArrowheads="1"/>
            </p:cNvSpPr>
            <p:nvPr/>
          </p:nvSpPr>
          <p:spPr bwMode="auto">
            <a:xfrm>
              <a:off x="877" y="215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57" name="Oval 497"/>
            <p:cNvSpPr>
              <a:spLocks noChangeArrowheads="1"/>
            </p:cNvSpPr>
            <p:nvPr/>
          </p:nvSpPr>
          <p:spPr bwMode="auto">
            <a:xfrm>
              <a:off x="841" y="216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58" name="Oval 498"/>
            <p:cNvSpPr>
              <a:spLocks noChangeArrowheads="1"/>
            </p:cNvSpPr>
            <p:nvPr/>
          </p:nvSpPr>
          <p:spPr bwMode="auto">
            <a:xfrm>
              <a:off x="822" y="206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59" name="Oval 499"/>
            <p:cNvSpPr>
              <a:spLocks noChangeArrowheads="1"/>
            </p:cNvSpPr>
            <p:nvPr/>
          </p:nvSpPr>
          <p:spPr bwMode="auto">
            <a:xfrm>
              <a:off x="830" y="21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60" name="Oval 500"/>
            <p:cNvSpPr>
              <a:spLocks noChangeArrowheads="1"/>
            </p:cNvSpPr>
            <p:nvPr/>
          </p:nvSpPr>
          <p:spPr bwMode="auto">
            <a:xfrm>
              <a:off x="861" y="216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61" name="Oval 501"/>
            <p:cNvSpPr>
              <a:spLocks noChangeArrowheads="1"/>
            </p:cNvSpPr>
            <p:nvPr/>
          </p:nvSpPr>
          <p:spPr bwMode="auto">
            <a:xfrm>
              <a:off x="879" y="217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62" name="Oval 502"/>
            <p:cNvSpPr>
              <a:spLocks noChangeArrowheads="1"/>
            </p:cNvSpPr>
            <p:nvPr/>
          </p:nvSpPr>
          <p:spPr bwMode="auto">
            <a:xfrm>
              <a:off x="804" y="203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63" name="Oval 503"/>
            <p:cNvSpPr>
              <a:spLocks noChangeArrowheads="1"/>
            </p:cNvSpPr>
            <p:nvPr/>
          </p:nvSpPr>
          <p:spPr bwMode="auto">
            <a:xfrm>
              <a:off x="834" y="208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64" name="Oval 504"/>
            <p:cNvSpPr>
              <a:spLocks noChangeArrowheads="1"/>
            </p:cNvSpPr>
            <p:nvPr/>
          </p:nvSpPr>
          <p:spPr bwMode="auto">
            <a:xfrm>
              <a:off x="805" y="219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65" name="Oval 505"/>
            <p:cNvSpPr>
              <a:spLocks noChangeArrowheads="1"/>
            </p:cNvSpPr>
            <p:nvPr/>
          </p:nvSpPr>
          <p:spPr bwMode="auto">
            <a:xfrm rot="5400000">
              <a:off x="873" y="2205"/>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66" name="Oval 506"/>
            <p:cNvSpPr>
              <a:spLocks noChangeArrowheads="1"/>
            </p:cNvSpPr>
            <p:nvPr/>
          </p:nvSpPr>
          <p:spPr bwMode="auto">
            <a:xfrm rot="5400000">
              <a:off x="808" y="2235"/>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67" name="Oval 507"/>
            <p:cNvSpPr>
              <a:spLocks noChangeArrowheads="1"/>
            </p:cNvSpPr>
            <p:nvPr/>
          </p:nvSpPr>
          <p:spPr bwMode="auto">
            <a:xfrm rot="5400000">
              <a:off x="777" y="221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68" name="Oval 508"/>
            <p:cNvSpPr>
              <a:spLocks noChangeArrowheads="1"/>
            </p:cNvSpPr>
            <p:nvPr/>
          </p:nvSpPr>
          <p:spPr bwMode="auto">
            <a:xfrm rot="5400000">
              <a:off x="757" y="2208"/>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69" name="Oval 509"/>
            <p:cNvSpPr>
              <a:spLocks noChangeArrowheads="1"/>
            </p:cNvSpPr>
            <p:nvPr/>
          </p:nvSpPr>
          <p:spPr bwMode="auto">
            <a:xfrm rot="5400000">
              <a:off x="781" y="2234"/>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70" name="Oval 510"/>
            <p:cNvSpPr>
              <a:spLocks noChangeArrowheads="1"/>
            </p:cNvSpPr>
            <p:nvPr/>
          </p:nvSpPr>
          <p:spPr bwMode="auto">
            <a:xfrm rot="5400000">
              <a:off x="782" y="2177"/>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71" name="Oval 511"/>
            <p:cNvSpPr>
              <a:spLocks noChangeArrowheads="1"/>
            </p:cNvSpPr>
            <p:nvPr/>
          </p:nvSpPr>
          <p:spPr bwMode="auto">
            <a:xfrm rot="5400000">
              <a:off x="815" y="2165"/>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72" name="Oval 512"/>
            <p:cNvSpPr>
              <a:spLocks noChangeArrowheads="1"/>
            </p:cNvSpPr>
            <p:nvPr/>
          </p:nvSpPr>
          <p:spPr bwMode="auto">
            <a:xfrm rot="5400000">
              <a:off x="840" y="2230"/>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73" name="Oval 513"/>
            <p:cNvSpPr>
              <a:spLocks noChangeArrowheads="1"/>
            </p:cNvSpPr>
            <p:nvPr/>
          </p:nvSpPr>
          <p:spPr bwMode="auto">
            <a:xfrm rot="5400000">
              <a:off x="850" y="2185"/>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74" name="Oval 514"/>
            <p:cNvSpPr>
              <a:spLocks noChangeArrowheads="1"/>
            </p:cNvSpPr>
            <p:nvPr/>
          </p:nvSpPr>
          <p:spPr bwMode="auto">
            <a:xfrm rot="5400000">
              <a:off x="851" y="2197"/>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75" name="Oval 515"/>
            <p:cNvSpPr>
              <a:spLocks noChangeArrowheads="1"/>
            </p:cNvSpPr>
            <p:nvPr/>
          </p:nvSpPr>
          <p:spPr bwMode="auto">
            <a:xfrm rot="5400000">
              <a:off x="754" y="2228"/>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76" name="Oval 516"/>
            <p:cNvSpPr>
              <a:spLocks noChangeArrowheads="1"/>
            </p:cNvSpPr>
            <p:nvPr/>
          </p:nvSpPr>
          <p:spPr bwMode="auto">
            <a:xfrm rot="5400000">
              <a:off x="883" y="2194"/>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77" name="Oval 517"/>
            <p:cNvSpPr>
              <a:spLocks noChangeArrowheads="1"/>
            </p:cNvSpPr>
            <p:nvPr/>
          </p:nvSpPr>
          <p:spPr bwMode="auto">
            <a:xfrm rot="5400000">
              <a:off x="908" y="2196"/>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78" name="Oval 518"/>
            <p:cNvSpPr>
              <a:spLocks noChangeArrowheads="1"/>
            </p:cNvSpPr>
            <p:nvPr/>
          </p:nvSpPr>
          <p:spPr bwMode="auto">
            <a:xfrm rot="5400000">
              <a:off x="885" y="2235"/>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79" name="Oval 519"/>
            <p:cNvSpPr>
              <a:spLocks noChangeArrowheads="1"/>
            </p:cNvSpPr>
            <p:nvPr/>
          </p:nvSpPr>
          <p:spPr bwMode="auto">
            <a:xfrm rot="5400000">
              <a:off x="865" y="2218"/>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80" name="Oval 520"/>
            <p:cNvSpPr>
              <a:spLocks noChangeArrowheads="1"/>
            </p:cNvSpPr>
            <p:nvPr/>
          </p:nvSpPr>
          <p:spPr bwMode="auto">
            <a:xfrm rot="5400000">
              <a:off x="830" y="2212"/>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81" name="Oval 521"/>
            <p:cNvSpPr>
              <a:spLocks noChangeArrowheads="1"/>
            </p:cNvSpPr>
            <p:nvPr/>
          </p:nvSpPr>
          <p:spPr bwMode="auto">
            <a:xfrm>
              <a:off x="1078" y="208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82" name="Oval 522"/>
            <p:cNvSpPr>
              <a:spLocks noChangeArrowheads="1"/>
            </p:cNvSpPr>
            <p:nvPr/>
          </p:nvSpPr>
          <p:spPr bwMode="auto">
            <a:xfrm>
              <a:off x="1040" y="208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83" name="Oval 523"/>
            <p:cNvSpPr>
              <a:spLocks noChangeArrowheads="1"/>
            </p:cNvSpPr>
            <p:nvPr/>
          </p:nvSpPr>
          <p:spPr bwMode="auto">
            <a:xfrm>
              <a:off x="1030" y="205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84" name="Oval 524"/>
            <p:cNvSpPr>
              <a:spLocks noChangeArrowheads="1"/>
            </p:cNvSpPr>
            <p:nvPr/>
          </p:nvSpPr>
          <p:spPr bwMode="auto">
            <a:xfrm>
              <a:off x="1027" y="215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85" name="Oval 525"/>
            <p:cNvSpPr>
              <a:spLocks noChangeArrowheads="1"/>
            </p:cNvSpPr>
            <p:nvPr/>
          </p:nvSpPr>
          <p:spPr bwMode="auto">
            <a:xfrm>
              <a:off x="1010" y="203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86" name="Oval 526"/>
            <p:cNvSpPr>
              <a:spLocks noChangeArrowheads="1"/>
            </p:cNvSpPr>
            <p:nvPr/>
          </p:nvSpPr>
          <p:spPr bwMode="auto">
            <a:xfrm>
              <a:off x="1084" y="212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87" name="Oval 527"/>
            <p:cNvSpPr>
              <a:spLocks noChangeArrowheads="1"/>
            </p:cNvSpPr>
            <p:nvPr/>
          </p:nvSpPr>
          <p:spPr bwMode="auto">
            <a:xfrm>
              <a:off x="989" y="209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88" name="Oval 528"/>
            <p:cNvSpPr>
              <a:spLocks noChangeArrowheads="1"/>
            </p:cNvSpPr>
            <p:nvPr/>
          </p:nvSpPr>
          <p:spPr bwMode="auto">
            <a:xfrm>
              <a:off x="1026" y="209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89" name="Oval 529"/>
            <p:cNvSpPr>
              <a:spLocks noChangeArrowheads="1"/>
            </p:cNvSpPr>
            <p:nvPr/>
          </p:nvSpPr>
          <p:spPr bwMode="auto">
            <a:xfrm>
              <a:off x="1059" y="211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90" name="Oval 530"/>
            <p:cNvSpPr>
              <a:spLocks noChangeArrowheads="1"/>
            </p:cNvSpPr>
            <p:nvPr/>
          </p:nvSpPr>
          <p:spPr bwMode="auto">
            <a:xfrm>
              <a:off x="1005" y="210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91" name="Oval 531"/>
            <p:cNvSpPr>
              <a:spLocks noChangeArrowheads="1"/>
            </p:cNvSpPr>
            <p:nvPr/>
          </p:nvSpPr>
          <p:spPr bwMode="auto">
            <a:xfrm>
              <a:off x="1060" y="209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92" name="Oval 532"/>
            <p:cNvSpPr>
              <a:spLocks noChangeArrowheads="1"/>
            </p:cNvSpPr>
            <p:nvPr/>
          </p:nvSpPr>
          <p:spPr bwMode="auto">
            <a:xfrm>
              <a:off x="1063" y="2052"/>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93" name="Oval 533"/>
            <p:cNvSpPr>
              <a:spLocks noChangeArrowheads="1"/>
            </p:cNvSpPr>
            <p:nvPr/>
          </p:nvSpPr>
          <p:spPr bwMode="auto">
            <a:xfrm>
              <a:off x="1012" y="212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94" name="Oval 534"/>
            <p:cNvSpPr>
              <a:spLocks noChangeArrowheads="1"/>
            </p:cNvSpPr>
            <p:nvPr/>
          </p:nvSpPr>
          <p:spPr bwMode="auto">
            <a:xfrm>
              <a:off x="1010" y="217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95" name="Oval 535"/>
            <p:cNvSpPr>
              <a:spLocks noChangeArrowheads="1"/>
            </p:cNvSpPr>
            <p:nvPr/>
          </p:nvSpPr>
          <p:spPr bwMode="auto">
            <a:xfrm>
              <a:off x="1035" y="212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96" name="Oval 536"/>
            <p:cNvSpPr>
              <a:spLocks noChangeArrowheads="1"/>
            </p:cNvSpPr>
            <p:nvPr/>
          </p:nvSpPr>
          <p:spPr bwMode="auto">
            <a:xfrm>
              <a:off x="1046" y="219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97" name="Oval 537"/>
            <p:cNvSpPr>
              <a:spLocks noChangeArrowheads="1"/>
            </p:cNvSpPr>
            <p:nvPr/>
          </p:nvSpPr>
          <p:spPr bwMode="auto">
            <a:xfrm>
              <a:off x="1030" y="211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98" name="Oval 538"/>
            <p:cNvSpPr>
              <a:spLocks noChangeArrowheads="1"/>
            </p:cNvSpPr>
            <p:nvPr/>
          </p:nvSpPr>
          <p:spPr bwMode="auto">
            <a:xfrm>
              <a:off x="1049" y="214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99" name="Oval 539"/>
            <p:cNvSpPr>
              <a:spLocks noChangeArrowheads="1"/>
            </p:cNvSpPr>
            <p:nvPr/>
          </p:nvSpPr>
          <p:spPr bwMode="auto">
            <a:xfrm>
              <a:off x="999" y="214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00" name="Oval 540"/>
            <p:cNvSpPr>
              <a:spLocks noChangeArrowheads="1"/>
            </p:cNvSpPr>
            <p:nvPr/>
          </p:nvSpPr>
          <p:spPr bwMode="auto">
            <a:xfrm>
              <a:off x="1013" y="206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01" name="Oval 541"/>
            <p:cNvSpPr>
              <a:spLocks noChangeArrowheads="1"/>
            </p:cNvSpPr>
            <p:nvPr/>
          </p:nvSpPr>
          <p:spPr bwMode="auto">
            <a:xfrm>
              <a:off x="1027" y="214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02" name="Oval 542"/>
            <p:cNvSpPr>
              <a:spLocks noChangeArrowheads="1"/>
            </p:cNvSpPr>
            <p:nvPr/>
          </p:nvSpPr>
          <p:spPr bwMode="auto">
            <a:xfrm>
              <a:off x="1038" y="204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03" name="Oval 543"/>
            <p:cNvSpPr>
              <a:spLocks noChangeArrowheads="1"/>
            </p:cNvSpPr>
            <p:nvPr/>
          </p:nvSpPr>
          <p:spPr bwMode="auto">
            <a:xfrm>
              <a:off x="1067" y="218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04" name="Oval 544"/>
            <p:cNvSpPr>
              <a:spLocks noChangeArrowheads="1"/>
            </p:cNvSpPr>
            <p:nvPr/>
          </p:nvSpPr>
          <p:spPr bwMode="auto">
            <a:xfrm>
              <a:off x="1043" y="207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05" name="Oval 545"/>
            <p:cNvSpPr>
              <a:spLocks noChangeArrowheads="1"/>
            </p:cNvSpPr>
            <p:nvPr/>
          </p:nvSpPr>
          <p:spPr bwMode="auto">
            <a:xfrm>
              <a:off x="1003" y="207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06" name="Oval 546"/>
            <p:cNvSpPr>
              <a:spLocks noChangeArrowheads="1"/>
            </p:cNvSpPr>
            <p:nvPr/>
          </p:nvSpPr>
          <p:spPr bwMode="auto">
            <a:xfrm>
              <a:off x="1152" y="208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07" name="Oval 547"/>
            <p:cNvSpPr>
              <a:spLocks noChangeArrowheads="1"/>
            </p:cNvSpPr>
            <p:nvPr/>
          </p:nvSpPr>
          <p:spPr bwMode="auto">
            <a:xfrm>
              <a:off x="1097" y="2049"/>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08" name="Oval 548"/>
            <p:cNvSpPr>
              <a:spLocks noChangeArrowheads="1"/>
            </p:cNvSpPr>
            <p:nvPr/>
          </p:nvSpPr>
          <p:spPr bwMode="auto">
            <a:xfrm>
              <a:off x="1142" y="207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09" name="Oval 549"/>
            <p:cNvSpPr>
              <a:spLocks noChangeArrowheads="1"/>
            </p:cNvSpPr>
            <p:nvPr/>
          </p:nvSpPr>
          <p:spPr bwMode="auto">
            <a:xfrm>
              <a:off x="1019" y="219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10" name="Oval 550"/>
            <p:cNvSpPr>
              <a:spLocks noChangeArrowheads="1"/>
            </p:cNvSpPr>
            <p:nvPr/>
          </p:nvSpPr>
          <p:spPr bwMode="auto">
            <a:xfrm>
              <a:off x="1145" y="2052"/>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11" name="Oval 551"/>
            <p:cNvSpPr>
              <a:spLocks noChangeArrowheads="1"/>
            </p:cNvSpPr>
            <p:nvPr/>
          </p:nvSpPr>
          <p:spPr bwMode="auto">
            <a:xfrm>
              <a:off x="1129" y="209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12" name="Oval 552"/>
            <p:cNvSpPr>
              <a:spLocks noChangeArrowheads="1"/>
            </p:cNvSpPr>
            <p:nvPr/>
          </p:nvSpPr>
          <p:spPr bwMode="auto">
            <a:xfrm>
              <a:off x="1109" y="203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13" name="Oval 553"/>
            <p:cNvSpPr>
              <a:spLocks noChangeArrowheads="1"/>
            </p:cNvSpPr>
            <p:nvPr/>
          </p:nvSpPr>
          <p:spPr bwMode="auto">
            <a:xfrm>
              <a:off x="1055" y="222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14" name="Oval 554"/>
            <p:cNvSpPr>
              <a:spLocks noChangeArrowheads="1"/>
            </p:cNvSpPr>
            <p:nvPr/>
          </p:nvSpPr>
          <p:spPr bwMode="auto">
            <a:xfrm>
              <a:off x="1117" y="2061"/>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15" name="Oval 555"/>
            <p:cNvSpPr>
              <a:spLocks noChangeArrowheads="1"/>
            </p:cNvSpPr>
            <p:nvPr/>
          </p:nvSpPr>
          <p:spPr bwMode="auto">
            <a:xfrm>
              <a:off x="1150" y="210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16" name="Oval 556"/>
            <p:cNvSpPr>
              <a:spLocks noChangeArrowheads="1"/>
            </p:cNvSpPr>
            <p:nvPr/>
          </p:nvSpPr>
          <p:spPr bwMode="auto">
            <a:xfrm>
              <a:off x="1094" y="210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17" name="Oval 557"/>
            <p:cNvSpPr>
              <a:spLocks noChangeArrowheads="1"/>
            </p:cNvSpPr>
            <p:nvPr/>
          </p:nvSpPr>
          <p:spPr bwMode="auto">
            <a:xfrm>
              <a:off x="1110" y="211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18" name="Oval 558"/>
            <p:cNvSpPr>
              <a:spLocks noChangeArrowheads="1"/>
            </p:cNvSpPr>
            <p:nvPr/>
          </p:nvSpPr>
          <p:spPr bwMode="auto">
            <a:xfrm>
              <a:off x="1147" y="213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19" name="Oval 559"/>
            <p:cNvSpPr>
              <a:spLocks noChangeArrowheads="1"/>
            </p:cNvSpPr>
            <p:nvPr/>
          </p:nvSpPr>
          <p:spPr bwMode="auto">
            <a:xfrm>
              <a:off x="1112" y="212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20" name="Oval 560"/>
            <p:cNvSpPr>
              <a:spLocks noChangeArrowheads="1"/>
            </p:cNvSpPr>
            <p:nvPr/>
          </p:nvSpPr>
          <p:spPr bwMode="auto">
            <a:xfrm>
              <a:off x="1129" y="211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21" name="Oval 561"/>
            <p:cNvSpPr>
              <a:spLocks noChangeArrowheads="1"/>
            </p:cNvSpPr>
            <p:nvPr/>
          </p:nvSpPr>
          <p:spPr bwMode="auto">
            <a:xfrm>
              <a:off x="1142" y="203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22" name="Oval 562"/>
            <p:cNvSpPr>
              <a:spLocks noChangeArrowheads="1"/>
            </p:cNvSpPr>
            <p:nvPr/>
          </p:nvSpPr>
          <p:spPr bwMode="auto">
            <a:xfrm>
              <a:off x="1086" y="213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23" name="Oval 563"/>
            <p:cNvSpPr>
              <a:spLocks noChangeArrowheads="1"/>
            </p:cNvSpPr>
            <p:nvPr/>
          </p:nvSpPr>
          <p:spPr bwMode="auto">
            <a:xfrm>
              <a:off x="1074" y="214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24" name="Oval 564"/>
            <p:cNvSpPr>
              <a:spLocks noChangeArrowheads="1"/>
            </p:cNvSpPr>
            <p:nvPr/>
          </p:nvSpPr>
          <p:spPr bwMode="auto">
            <a:xfrm>
              <a:off x="1129" y="214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25" name="Oval 565"/>
            <p:cNvSpPr>
              <a:spLocks noChangeArrowheads="1"/>
            </p:cNvSpPr>
            <p:nvPr/>
          </p:nvSpPr>
          <p:spPr bwMode="auto">
            <a:xfrm>
              <a:off x="1162" y="214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26" name="Oval 566"/>
            <p:cNvSpPr>
              <a:spLocks noChangeArrowheads="1"/>
            </p:cNvSpPr>
            <p:nvPr/>
          </p:nvSpPr>
          <p:spPr bwMode="auto">
            <a:xfrm>
              <a:off x="1106" y="214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27" name="Oval 567"/>
            <p:cNvSpPr>
              <a:spLocks noChangeArrowheads="1"/>
            </p:cNvSpPr>
            <p:nvPr/>
          </p:nvSpPr>
          <p:spPr bwMode="auto">
            <a:xfrm>
              <a:off x="1159" y="216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28" name="Oval 568"/>
            <p:cNvSpPr>
              <a:spLocks noChangeArrowheads="1"/>
            </p:cNvSpPr>
            <p:nvPr/>
          </p:nvSpPr>
          <p:spPr bwMode="auto">
            <a:xfrm>
              <a:off x="1109" y="216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29" name="Oval 569"/>
            <p:cNvSpPr>
              <a:spLocks noChangeArrowheads="1"/>
            </p:cNvSpPr>
            <p:nvPr/>
          </p:nvSpPr>
          <p:spPr bwMode="auto">
            <a:xfrm>
              <a:off x="1090" y="206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30" name="Oval 570"/>
            <p:cNvSpPr>
              <a:spLocks noChangeArrowheads="1"/>
            </p:cNvSpPr>
            <p:nvPr/>
          </p:nvSpPr>
          <p:spPr bwMode="auto">
            <a:xfrm>
              <a:off x="1100" y="215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31" name="Oval 571"/>
            <p:cNvSpPr>
              <a:spLocks noChangeArrowheads="1"/>
            </p:cNvSpPr>
            <p:nvPr/>
          </p:nvSpPr>
          <p:spPr bwMode="auto">
            <a:xfrm>
              <a:off x="1129" y="2168"/>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32" name="Oval 572"/>
            <p:cNvSpPr>
              <a:spLocks noChangeArrowheads="1"/>
            </p:cNvSpPr>
            <p:nvPr/>
          </p:nvSpPr>
          <p:spPr bwMode="auto">
            <a:xfrm>
              <a:off x="1160" y="218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33" name="Oval 573"/>
            <p:cNvSpPr>
              <a:spLocks noChangeArrowheads="1"/>
            </p:cNvSpPr>
            <p:nvPr/>
          </p:nvSpPr>
          <p:spPr bwMode="auto">
            <a:xfrm>
              <a:off x="1072" y="203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34" name="Oval 574"/>
            <p:cNvSpPr>
              <a:spLocks noChangeArrowheads="1"/>
            </p:cNvSpPr>
            <p:nvPr/>
          </p:nvSpPr>
          <p:spPr bwMode="auto">
            <a:xfrm>
              <a:off x="1103" y="208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35" name="Oval 575"/>
            <p:cNvSpPr>
              <a:spLocks noChangeArrowheads="1"/>
            </p:cNvSpPr>
            <p:nvPr/>
          </p:nvSpPr>
          <p:spPr bwMode="auto">
            <a:xfrm>
              <a:off x="1074" y="219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36" name="Oval 576"/>
            <p:cNvSpPr>
              <a:spLocks noChangeArrowheads="1"/>
            </p:cNvSpPr>
            <p:nvPr/>
          </p:nvSpPr>
          <p:spPr bwMode="auto">
            <a:xfrm rot="5400000">
              <a:off x="1139" y="220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37" name="Oval 577"/>
            <p:cNvSpPr>
              <a:spLocks noChangeArrowheads="1"/>
            </p:cNvSpPr>
            <p:nvPr/>
          </p:nvSpPr>
          <p:spPr bwMode="auto">
            <a:xfrm rot="5400000">
              <a:off x="1077" y="2238"/>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38" name="Oval 578"/>
            <p:cNvSpPr>
              <a:spLocks noChangeArrowheads="1"/>
            </p:cNvSpPr>
            <p:nvPr/>
          </p:nvSpPr>
          <p:spPr bwMode="auto">
            <a:xfrm rot="5400000">
              <a:off x="1045" y="2214"/>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39" name="Oval 579"/>
            <p:cNvSpPr>
              <a:spLocks noChangeArrowheads="1"/>
            </p:cNvSpPr>
            <p:nvPr/>
          </p:nvSpPr>
          <p:spPr bwMode="auto">
            <a:xfrm rot="5400000">
              <a:off x="1022" y="221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40" name="Oval 580"/>
            <p:cNvSpPr>
              <a:spLocks noChangeArrowheads="1"/>
            </p:cNvSpPr>
            <p:nvPr/>
          </p:nvSpPr>
          <p:spPr bwMode="auto">
            <a:xfrm rot="5400000">
              <a:off x="1053" y="2235"/>
              <a:ext cx="10"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41" name="Oval 581"/>
            <p:cNvSpPr>
              <a:spLocks noChangeArrowheads="1"/>
            </p:cNvSpPr>
            <p:nvPr/>
          </p:nvSpPr>
          <p:spPr bwMode="auto">
            <a:xfrm rot="5400000">
              <a:off x="1047" y="218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42" name="Oval 582"/>
            <p:cNvSpPr>
              <a:spLocks noChangeArrowheads="1"/>
            </p:cNvSpPr>
            <p:nvPr/>
          </p:nvSpPr>
          <p:spPr bwMode="auto">
            <a:xfrm rot="5400000">
              <a:off x="1080" y="2167"/>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43" name="Oval 583"/>
            <p:cNvSpPr>
              <a:spLocks noChangeArrowheads="1"/>
            </p:cNvSpPr>
            <p:nvPr/>
          </p:nvSpPr>
          <p:spPr bwMode="auto">
            <a:xfrm rot="5400000">
              <a:off x="1104" y="2234"/>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44" name="Oval 584"/>
            <p:cNvSpPr>
              <a:spLocks noChangeArrowheads="1"/>
            </p:cNvSpPr>
            <p:nvPr/>
          </p:nvSpPr>
          <p:spPr bwMode="auto">
            <a:xfrm rot="5400000">
              <a:off x="1119" y="2187"/>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45" name="Oval 585"/>
            <p:cNvSpPr>
              <a:spLocks noChangeArrowheads="1"/>
            </p:cNvSpPr>
            <p:nvPr/>
          </p:nvSpPr>
          <p:spPr bwMode="auto">
            <a:xfrm rot="5400000">
              <a:off x="1115" y="220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46" name="Oval 586"/>
            <p:cNvSpPr>
              <a:spLocks noChangeArrowheads="1"/>
            </p:cNvSpPr>
            <p:nvPr/>
          </p:nvSpPr>
          <p:spPr bwMode="auto">
            <a:xfrm rot="5400000">
              <a:off x="1019" y="223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47" name="Oval 587"/>
            <p:cNvSpPr>
              <a:spLocks noChangeArrowheads="1"/>
            </p:cNvSpPr>
            <p:nvPr/>
          </p:nvSpPr>
          <p:spPr bwMode="auto">
            <a:xfrm rot="5400000">
              <a:off x="1153" y="2194"/>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48" name="Oval 588"/>
            <p:cNvSpPr>
              <a:spLocks noChangeArrowheads="1"/>
            </p:cNvSpPr>
            <p:nvPr/>
          </p:nvSpPr>
          <p:spPr bwMode="auto">
            <a:xfrm rot="5400000">
              <a:off x="1178" y="2206"/>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49" name="Oval 589"/>
            <p:cNvSpPr>
              <a:spLocks noChangeArrowheads="1"/>
            </p:cNvSpPr>
            <p:nvPr/>
          </p:nvSpPr>
          <p:spPr bwMode="auto">
            <a:xfrm rot="5400000">
              <a:off x="1135" y="2238"/>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50" name="Oval 590"/>
            <p:cNvSpPr>
              <a:spLocks noChangeArrowheads="1"/>
            </p:cNvSpPr>
            <p:nvPr/>
          </p:nvSpPr>
          <p:spPr bwMode="auto">
            <a:xfrm rot="5400000">
              <a:off x="1138" y="2219"/>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51" name="Oval 591"/>
            <p:cNvSpPr>
              <a:spLocks noChangeArrowheads="1"/>
            </p:cNvSpPr>
            <p:nvPr/>
          </p:nvSpPr>
          <p:spPr bwMode="auto">
            <a:xfrm rot="5400000">
              <a:off x="1099" y="2214"/>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52" name="Oval 592"/>
            <p:cNvSpPr>
              <a:spLocks noChangeArrowheads="1"/>
            </p:cNvSpPr>
            <p:nvPr/>
          </p:nvSpPr>
          <p:spPr bwMode="auto">
            <a:xfrm>
              <a:off x="948" y="207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53" name="Oval 593"/>
            <p:cNvSpPr>
              <a:spLocks noChangeArrowheads="1"/>
            </p:cNvSpPr>
            <p:nvPr/>
          </p:nvSpPr>
          <p:spPr bwMode="auto">
            <a:xfrm>
              <a:off x="938" y="203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54" name="Oval 594"/>
            <p:cNvSpPr>
              <a:spLocks noChangeArrowheads="1"/>
            </p:cNvSpPr>
            <p:nvPr/>
          </p:nvSpPr>
          <p:spPr bwMode="auto">
            <a:xfrm>
              <a:off x="899" y="2067"/>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55" name="Oval 595"/>
            <p:cNvSpPr>
              <a:spLocks noChangeArrowheads="1"/>
            </p:cNvSpPr>
            <p:nvPr/>
          </p:nvSpPr>
          <p:spPr bwMode="auto">
            <a:xfrm>
              <a:off x="935" y="208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56" name="Oval 596"/>
            <p:cNvSpPr>
              <a:spLocks noChangeArrowheads="1"/>
            </p:cNvSpPr>
            <p:nvPr/>
          </p:nvSpPr>
          <p:spPr bwMode="auto">
            <a:xfrm>
              <a:off x="967" y="209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57" name="Oval 597"/>
            <p:cNvSpPr>
              <a:spLocks noChangeArrowheads="1"/>
            </p:cNvSpPr>
            <p:nvPr/>
          </p:nvSpPr>
          <p:spPr bwMode="auto">
            <a:xfrm>
              <a:off x="912" y="208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58" name="Oval 598"/>
            <p:cNvSpPr>
              <a:spLocks noChangeArrowheads="1"/>
            </p:cNvSpPr>
            <p:nvPr/>
          </p:nvSpPr>
          <p:spPr bwMode="auto">
            <a:xfrm>
              <a:off x="968" y="208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59" name="Oval 599"/>
            <p:cNvSpPr>
              <a:spLocks noChangeArrowheads="1"/>
            </p:cNvSpPr>
            <p:nvPr/>
          </p:nvSpPr>
          <p:spPr bwMode="auto">
            <a:xfrm>
              <a:off x="920" y="210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60" name="Oval 600"/>
            <p:cNvSpPr>
              <a:spLocks noChangeArrowheads="1"/>
            </p:cNvSpPr>
            <p:nvPr/>
          </p:nvSpPr>
          <p:spPr bwMode="auto">
            <a:xfrm>
              <a:off x="944" y="210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61" name="Oval 601"/>
            <p:cNvSpPr>
              <a:spLocks noChangeArrowheads="1"/>
            </p:cNvSpPr>
            <p:nvPr/>
          </p:nvSpPr>
          <p:spPr bwMode="auto">
            <a:xfrm>
              <a:off x="939" y="209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62" name="Oval 602"/>
            <p:cNvSpPr>
              <a:spLocks noChangeArrowheads="1"/>
            </p:cNvSpPr>
            <p:nvPr/>
          </p:nvSpPr>
          <p:spPr bwMode="auto">
            <a:xfrm>
              <a:off x="921" y="204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63" name="Oval 603"/>
            <p:cNvSpPr>
              <a:spLocks noChangeArrowheads="1"/>
            </p:cNvSpPr>
            <p:nvPr/>
          </p:nvSpPr>
          <p:spPr bwMode="auto">
            <a:xfrm>
              <a:off x="964" y="203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64" name="Oval 604"/>
            <p:cNvSpPr>
              <a:spLocks noChangeArrowheads="1"/>
            </p:cNvSpPr>
            <p:nvPr/>
          </p:nvSpPr>
          <p:spPr bwMode="auto">
            <a:xfrm>
              <a:off x="928" y="206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65" name="Oval 605"/>
            <p:cNvSpPr>
              <a:spLocks noChangeArrowheads="1"/>
            </p:cNvSpPr>
            <p:nvPr/>
          </p:nvSpPr>
          <p:spPr bwMode="auto">
            <a:xfrm>
              <a:off x="949" y="218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66" name="Oval 606"/>
            <p:cNvSpPr>
              <a:spLocks noChangeArrowheads="1"/>
            </p:cNvSpPr>
            <p:nvPr/>
          </p:nvSpPr>
          <p:spPr bwMode="auto">
            <a:xfrm>
              <a:off x="939" y="215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67" name="Oval 607"/>
            <p:cNvSpPr>
              <a:spLocks noChangeArrowheads="1"/>
            </p:cNvSpPr>
            <p:nvPr/>
          </p:nvSpPr>
          <p:spPr bwMode="auto">
            <a:xfrm>
              <a:off x="900" y="2217"/>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68" name="Oval 608"/>
            <p:cNvSpPr>
              <a:spLocks noChangeArrowheads="1"/>
            </p:cNvSpPr>
            <p:nvPr/>
          </p:nvSpPr>
          <p:spPr bwMode="auto">
            <a:xfrm>
              <a:off x="936" y="219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69" name="Oval 609"/>
            <p:cNvSpPr>
              <a:spLocks noChangeArrowheads="1"/>
            </p:cNvSpPr>
            <p:nvPr/>
          </p:nvSpPr>
          <p:spPr bwMode="auto">
            <a:xfrm>
              <a:off x="968" y="221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70" name="Oval 610"/>
            <p:cNvSpPr>
              <a:spLocks noChangeArrowheads="1"/>
            </p:cNvSpPr>
            <p:nvPr/>
          </p:nvSpPr>
          <p:spPr bwMode="auto">
            <a:xfrm>
              <a:off x="913" y="220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71" name="Oval 611"/>
            <p:cNvSpPr>
              <a:spLocks noChangeArrowheads="1"/>
            </p:cNvSpPr>
            <p:nvPr/>
          </p:nvSpPr>
          <p:spPr bwMode="auto">
            <a:xfrm>
              <a:off x="969" y="219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72" name="Oval 612"/>
            <p:cNvSpPr>
              <a:spLocks noChangeArrowheads="1"/>
            </p:cNvSpPr>
            <p:nvPr/>
          </p:nvSpPr>
          <p:spPr bwMode="auto">
            <a:xfrm>
              <a:off x="919" y="223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73" name="Oval 613"/>
            <p:cNvSpPr>
              <a:spLocks noChangeArrowheads="1"/>
            </p:cNvSpPr>
            <p:nvPr/>
          </p:nvSpPr>
          <p:spPr bwMode="auto">
            <a:xfrm>
              <a:off x="944" y="222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74" name="Oval 614"/>
            <p:cNvSpPr>
              <a:spLocks noChangeArrowheads="1"/>
            </p:cNvSpPr>
            <p:nvPr/>
          </p:nvSpPr>
          <p:spPr bwMode="auto">
            <a:xfrm>
              <a:off x="939" y="221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75" name="Oval 615"/>
            <p:cNvSpPr>
              <a:spLocks noChangeArrowheads="1"/>
            </p:cNvSpPr>
            <p:nvPr/>
          </p:nvSpPr>
          <p:spPr bwMode="auto">
            <a:xfrm>
              <a:off x="921" y="215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76" name="Oval 616"/>
            <p:cNvSpPr>
              <a:spLocks noChangeArrowheads="1"/>
            </p:cNvSpPr>
            <p:nvPr/>
          </p:nvSpPr>
          <p:spPr bwMode="auto">
            <a:xfrm>
              <a:off x="952" y="216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77" name="Oval 617"/>
            <p:cNvSpPr>
              <a:spLocks noChangeArrowheads="1"/>
            </p:cNvSpPr>
            <p:nvPr/>
          </p:nvSpPr>
          <p:spPr bwMode="auto">
            <a:xfrm>
              <a:off x="928" y="217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78" name="Oval 618"/>
            <p:cNvSpPr>
              <a:spLocks noChangeArrowheads="1"/>
            </p:cNvSpPr>
            <p:nvPr/>
          </p:nvSpPr>
          <p:spPr bwMode="auto">
            <a:xfrm>
              <a:off x="980" y="214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79" name="Oval 619"/>
            <p:cNvSpPr>
              <a:spLocks noChangeArrowheads="1"/>
            </p:cNvSpPr>
            <p:nvPr/>
          </p:nvSpPr>
          <p:spPr bwMode="auto">
            <a:xfrm>
              <a:off x="970" y="211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80" name="Oval 620"/>
            <p:cNvSpPr>
              <a:spLocks noChangeArrowheads="1"/>
            </p:cNvSpPr>
            <p:nvPr/>
          </p:nvSpPr>
          <p:spPr bwMode="auto">
            <a:xfrm>
              <a:off x="947" y="214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81" name="Oval 621"/>
            <p:cNvSpPr>
              <a:spLocks noChangeArrowheads="1"/>
            </p:cNvSpPr>
            <p:nvPr/>
          </p:nvSpPr>
          <p:spPr bwMode="auto">
            <a:xfrm>
              <a:off x="968" y="2152"/>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82" name="Oval 622"/>
            <p:cNvSpPr>
              <a:spLocks noChangeArrowheads="1"/>
            </p:cNvSpPr>
            <p:nvPr/>
          </p:nvSpPr>
          <p:spPr bwMode="auto">
            <a:xfrm>
              <a:off x="997" y="218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83" name="Oval 623"/>
            <p:cNvSpPr>
              <a:spLocks noChangeArrowheads="1"/>
            </p:cNvSpPr>
            <p:nvPr/>
          </p:nvSpPr>
          <p:spPr bwMode="auto">
            <a:xfrm>
              <a:off x="977" y="206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84" name="Oval 624"/>
            <p:cNvSpPr>
              <a:spLocks noChangeArrowheads="1"/>
            </p:cNvSpPr>
            <p:nvPr/>
          </p:nvSpPr>
          <p:spPr bwMode="auto">
            <a:xfrm>
              <a:off x="898" y="217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85" name="Oval 625"/>
            <p:cNvSpPr>
              <a:spLocks noChangeArrowheads="1"/>
            </p:cNvSpPr>
            <p:nvPr/>
          </p:nvSpPr>
          <p:spPr bwMode="auto">
            <a:xfrm>
              <a:off x="971" y="223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86" name="Oval 626"/>
            <p:cNvSpPr>
              <a:spLocks noChangeArrowheads="1"/>
            </p:cNvSpPr>
            <p:nvPr/>
          </p:nvSpPr>
          <p:spPr bwMode="auto">
            <a:xfrm>
              <a:off x="976" y="218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87" name="Oval 627"/>
            <p:cNvSpPr>
              <a:spLocks noChangeArrowheads="1"/>
            </p:cNvSpPr>
            <p:nvPr/>
          </p:nvSpPr>
          <p:spPr bwMode="auto">
            <a:xfrm>
              <a:off x="971" y="216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88" name="Oval 628"/>
            <p:cNvSpPr>
              <a:spLocks noChangeArrowheads="1"/>
            </p:cNvSpPr>
            <p:nvPr/>
          </p:nvSpPr>
          <p:spPr bwMode="auto">
            <a:xfrm>
              <a:off x="927" y="212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89" name="Oval 629"/>
            <p:cNvSpPr>
              <a:spLocks noChangeArrowheads="1"/>
            </p:cNvSpPr>
            <p:nvPr/>
          </p:nvSpPr>
          <p:spPr bwMode="auto">
            <a:xfrm>
              <a:off x="984" y="212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90" name="Oval 630"/>
            <p:cNvSpPr>
              <a:spLocks noChangeArrowheads="1"/>
            </p:cNvSpPr>
            <p:nvPr/>
          </p:nvSpPr>
          <p:spPr bwMode="auto">
            <a:xfrm>
              <a:off x="957" y="212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91" name="Oval 631"/>
            <p:cNvSpPr>
              <a:spLocks noChangeArrowheads="1"/>
            </p:cNvSpPr>
            <p:nvPr/>
          </p:nvSpPr>
          <p:spPr bwMode="auto">
            <a:xfrm>
              <a:off x="987" y="204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92" name="Oval 632"/>
            <p:cNvSpPr>
              <a:spLocks noChangeArrowheads="1"/>
            </p:cNvSpPr>
            <p:nvPr/>
          </p:nvSpPr>
          <p:spPr bwMode="auto">
            <a:xfrm>
              <a:off x="799" y="206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93" name="Oval 633"/>
            <p:cNvSpPr>
              <a:spLocks noChangeArrowheads="1"/>
            </p:cNvSpPr>
            <p:nvPr/>
          </p:nvSpPr>
          <p:spPr bwMode="auto">
            <a:xfrm>
              <a:off x="880" y="210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94" name="Oval 634"/>
            <p:cNvSpPr>
              <a:spLocks noChangeArrowheads="1"/>
            </p:cNvSpPr>
            <p:nvPr/>
          </p:nvSpPr>
          <p:spPr bwMode="auto">
            <a:xfrm>
              <a:off x="953" y="205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95" name="Oval 635"/>
            <p:cNvSpPr>
              <a:spLocks noChangeArrowheads="1"/>
            </p:cNvSpPr>
            <p:nvPr/>
          </p:nvSpPr>
          <p:spPr bwMode="auto">
            <a:xfrm>
              <a:off x="898" y="204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96" name="Oval 636"/>
            <p:cNvSpPr>
              <a:spLocks noChangeArrowheads="1"/>
            </p:cNvSpPr>
            <p:nvPr/>
          </p:nvSpPr>
          <p:spPr bwMode="auto">
            <a:xfrm rot="-1860000">
              <a:off x="827" y="225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97" name="Oval 637"/>
            <p:cNvSpPr>
              <a:spLocks noChangeArrowheads="1"/>
            </p:cNvSpPr>
            <p:nvPr/>
          </p:nvSpPr>
          <p:spPr bwMode="auto">
            <a:xfrm rot="-1860000">
              <a:off x="850" y="2248"/>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98" name="Oval 638"/>
            <p:cNvSpPr>
              <a:spLocks noChangeArrowheads="1"/>
            </p:cNvSpPr>
            <p:nvPr/>
          </p:nvSpPr>
          <p:spPr bwMode="auto">
            <a:xfrm rot="-2040000">
              <a:off x="919" y="226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699" name="Oval 639"/>
            <p:cNvSpPr>
              <a:spLocks noChangeArrowheads="1"/>
            </p:cNvSpPr>
            <p:nvPr/>
          </p:nvSpPr>
          <p:spPr bwMode="auto">
            <a:xfrm rot="-1560000">
              <a:off x="1049" y="216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00" name="Oval 640"/>
            <p:cNvSpPr>
              <a:spLocks noChangeArrowheads="1"/>
            </p:cNvSpPr>
            <p:nvPr/>
          </p:nvSpPr>
          <p:spPr bwMode="auto">
            <a:xfrm rot="-1560000">
              <a:off x="849" y="223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01" name="Oval 641"/>
            <p:cNvSpPr>
              <a:spLocks noChangeArrowheads="1"/>
            </p:cNvSpPr>
            <p:nvPr/>
          </p:nvSpPr>
          <p:spPr bwMode="auto">
            <a:xfrm rot="-1560000">
              <a:off x="950" y="225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02" name="Oval 642"/>
            <p:cNvSpPr>
              <a:spLocks noChangeArrowheads="1"/>
            </p:cNvSpPr>
            <p:nvPr/>
          </p:nvSpPr>
          <p:spPr bwMode="auto">
            <a:xfrm rot="-1860000">
              <a:off x="1006" y="226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03" name="Oval 643"/>
            <p:cNvSpPr>
              <a:spLocks noChangeArrowheads="1"/>
            </p:cNvSpPr>
            <p:nvPr/>
          </p:nvSpPr>
          <p:spPr bwMode="auto">
            <a:xfrm rot="-1860000">
              <a:off x="1043" y="225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04" name="Oval 644"/>
            <p:cNvSpPr>
              <a:spLocks noChangeArrowheads="1"/>
            </p:cNvSpPr>
            <p:nvPr/>
          </p:nvSpPr>
          <p:spPr bwMode="auto">
            <a:xfrm rot="-2040000">
              <a:off x="987" y="221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05" name="Oval 645"/>
            <p:cNvSpPr>
              <a:spLocks noChangeArrowheads="1"/>
            </p:cNvSpPr>
            <p:nvPr/>
          </p:nvSpPr>
          <p:spPr bwMode="auto">
            <a:xfrm rot="-2040000">
              <a:off x="1112" y="226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06" name="Oval 646"/>
            <p:cNvSpPr>
              <a:spLocks noChangeArrowheads="1"/>
            </p:cNvSpPr>
            <p:nvPr/>
          </p:nvSpPr>
          <p:spPr bwMode="auto">
            <a:xfrm rot="-2040000">
              <a:off x="1132" y="225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07" name="Oval 647"/>
            <p:cNvSpPr>
              <a:spLocks noChangeArrowheads="1"/>
            </p:cNvSpPr>
            <p:nvPr/>
          </p:nvSpPr>
          <p:spPr bwMode="auto">
            <a:xfrm rot="-2040000">
              <a:off x="1080" y="225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08" name="Oval 648"/>
            <p:cNvSpPr>
              <a:spLocks noChangeArrowheads="1"/>
            </p:cNvSpPr>
            <p:nvPr/>
          </p:nvSpPr>
          <p:spPr bwMode="auto">
            <a:xfrm rot="-2040000">
              <a:off x="1152" y="223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09" name="Oval 649"/>
            <p:cNvSpPr>
              <a:spLocks noChangeArrowheads="1"/>
            </p:cNvSpPr>
            <p:nvPr/>
          </p:nvSpPr>
          <p:spPr bwMode="auto">
            <a:xfrm rot="-2040000">
              <a:off x="1142" y="224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10" name="Oval 650"/>
            <p:cNvSpPr>
              <a:spLocks noChangeArrowheads="1"/>
            </p:cNvSpPr>
            <p:nvPr/>
          </p:nvSpPr>
          <p:spPr bwMode="auto">
            <a:xfrm rot="-960000">
              <a:off x="878" y="225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11" name="Oval 651"/>
            <p:cNvSpPr>
              <a:spLocks noChangeArrowheads="1"/>
            </p:cNvSpPr>
            <p:nvPr/>
          </p:nvSpPr>
          <p:spPr bwMode="auto">
            <a:xfrm rot="-1860000">
              <a:off x="944" y="2245"/>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12" name="Oval 652"/>
            <p:cNvSpPr>
              <a:spLocks noChangeArrowheads="1"/>
            </p:cNvSpPr>
            <p:nvPr/>
          </p:nvSpPr>
          <p:spPr bwMode="auto">
            <a:xfrm rot="-1860000">
              <a:off x="898" y="224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13" name="Oval 653"/>
            <p:cNvSpPr>
              <a:spLocks noChangeArrowheads="1"/>
            </p:cNvSpPr>
            <p:nvPr/>
          </p:nvSpPr>
          <p:spPr bwMode="auto">
            <a:xfrm rot="-2040000">
              <a:off x="981" y="225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14" name="Oval 654"/>
            <p:cNvSpPr>
              <a:spLocks noChangeArrowheads="1"/>
            </p:cNvSpPr>
            <p:nvPr/>
          </p:nvSpPr>
          <p:spPr bwMode="auto">
            <a:xfrm rot="-2040000">
              <a:off x="1002" y="224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15" name="Oval 655"/>
            <p:cNvSpPr>
              <a:spLocks noChangeArrowheads="1"/>
            </p:cNvSpPr>
            <p:nvPr/>
          </p:nvSpPr>
          <p:spPr bwMode="auto">
            <a:xfrm rot="-2040000">
              <a:off x="1018" y="224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16" name="Oval 656"/>
            <p:cNvSpPr>
              <a:spLocks noChangeArrowheads="1"/>
            </p:cNvSpPr>
            <p:nvPr/>
          </p:nvSpPr>
          <p:spPr bwMode="auto">
            <a:xfrm rot="-960000">
              <a:off x="923" y="224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17" name="Oval 657"/>
            <p:cNvSpPr>
              <a:spLocks noChangeArrowheads="1"/>
            </p:cNvSpPr>
            <p:nvPr/>
          </p:nvSpPr>
          <p:spPr bwMode="auto">
            <a:xfrm>
              <a:off x="1168" y="2044"/>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18" name="Oval 658"/>
            <p:cNvSpPr>
              <a:spLocks noChangeArrowheads="1"/>
            </p:cNvSpPr>
            <p:nvPr/>
          </p:nvSpPr>
          <p:spPr bwMode="auto">
            <a:xfrm>
              <a:off x="1164" y="207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19" name="Oval 659"/>
            <p:cNvSpPr>
              <a:spLocks noChangeArrowheads="1"/>
            </p:cNvSpPr>
            <p:nvPr/>
          </p:nvSpPr>
          <p:spPr bwMode="auto">
            <a:xfrm>
              <a:off x="1168" y="212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720" name="Oval 660"/>
            <p:cNvSpPr>
              <a:spLocks noChangeArrowheads="1"/>
            </p:cNvSpPr>
            <p:nvPr/>
          </p:nvSpPr>
          <p:spPr bwMode="auto">
            <a:xfrm>
              <a:off x="1165" y="211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297" name="Group 661"/>
          <p:cNvGrpSpPr>
            <a:grpSpLocks/>
          </p:cNvGrpSpPr>
          <p:nvPr/>
        </p:nvGrpSpPr>
        <p:grpSpPr bwMode="auto">
          <a:xfrm>
            <a:off x="1927225" y="2365375"/>
            <a:ext cx="725488" cy="387350"/>
            <a:chOff x="1174" y="1747"/>
            <a:chExt cx="457" cy="244"/>
          </a:xfrm>
        </p:grpSpPr>
        <p:sp>
          <p:nvSpPr>
            <p:cNvPr id="12289" name="Oval 662"/>
            <p:cNvSpPr>
              <a:spLocks noChangeArrowheads="1"/>
            </p:cNvSpPr>
            <p:nvPr/>
          </p:nvSpPr>
          <p:spPr bwMode="auto">
            <a:xfrm rot="-960000">
              <a:off x="1246" y="1973"/>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90" name="Oval 663"/>
            <p:cNvSpPr>
              <a:spLocks noChangeArrowheads="1"/>
            </p:cNvSpPr>
            <p:nvPr/>
          </p:nvSpPr>
          <p:spPr bwMode="auto">
            <a:xfrm rot="-960000">
              <a:off x="1209" y="197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91" name="Oval 664"/>
            <p:cNvSpPr>
              <a:spLocks noChangeArrowheads="1"/>
            </p:cNvSpPr>
            <p:nvPr/>
          </p:nvSpPr>
          <p:spPr bwMode="auto">
            <a:xfrm rot="-960000">
              <a:off x="1190" y="196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92" name="Oval 665"/>
            <p:cNvSpPr>
              <a:spLocks noChangeArrowheads="1"/>
            </p:cNvSpPr>
            <p:nvPr/>
          </p:nvSpPr>
          <p:spPr bwMode="auto">
            <a:xfrm rot="-960000">
              <a:off x="1224" y="196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93" name="Oval 666"/>
            <p:cNvSpPr>
              <a:spLocks noChangeArrowheads="1"/>
            </p:cNvSpPr>
            <p:nvPr/>
          </p:nvSpPr>
          <p:spPr bwMode="auto">
            <a:xfrm>
              <a:off x="1253" y="179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94" name="Oval 667"/>
            <p:cNvSpPr>
              <a:spLocks noChangeArrowheads="1"/>
            </p:cNvSpPr>
            <p:nvPr/>
          </p:nvSpPr>
          <p:spPr bwMode="auto">
            <a:xfrm>
              <a:off x="1214" y="180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95" name="Oval 668"/>
            <p:cNvSpPr>
              <a:spLocks noChangeArrowheads="1"/>
            </p:cNvSpPr>
            <p:nvPr/>
          </p:nvSpPr>
          <p:spPr bwMode="auto">
            <a:xfrm>
              <a:off x="1208" y="176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96" name="Oval 669"/>
            <p:cNvSpPr>
              <a:spLocks noChangeArrowheads="1"/>
            </p:cNvSpPr>
            <p:nvPr/>
          </p:nvSpPr>
          <p:spPr bwMode="auto">
            <a:xfrm>
              <a:off x="1203" y="186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97" name="Oval 670"/>
            <p:cNvSpPr>
              <a:spLocks noChangeArrowheads="1"/>
            </p:cNvSpPr>
            <p:nvPr/>
          </p:nvSpPr>
          <p:spPr bwMode="auto">
            <a:xfrm>
              <a:off x="1201" y="1748"/>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98" name="Oval 671"/>
            <p:cNvSpPr>
              <a:spLocks noChangeArrowheads="1"/>
            </p:cNvSpPr>
            <p:nvPr/>
          </p:nvSpPr>
          <p:spPr bwMode="auto">
            <a:xfrm>
              <a:off x="1260" y="183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99" name="Oval 672"/>
            <p:cNvSpPr>
              <a:spLocks noChangeArrowheads="1"/>
            </p:cNvSpPr>
            <p:nvPr/>
          </p:nvSpPr>
          <p:spPr bwMode="auto">
            <a:xfrm>
              <a:off x="1186" y="1803"/>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00" name="Oval 673"/>
            <p:cNvSpPr>
              <a:spLocks noChangeArrowheads="1"/>
            </p:cNvSpPr>
            <p:nvPr/>
          </p:nvSpPr>
          <p:spPr bwMode="auto">
            <a:xfrm>
              <a:off x="1202" y="1810"/>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01" name="Oval 674"/>
            <p:cNvSpPr>
              <a:spLocks noChangeArrowheads="1"/>
            </p:cNvSpPr>
            <p:nvPr/>
          </p:nvSpPr>
          <p:spPr bwMode="auto">
            <a:xfrm>
              <a:off x="1233" y="182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02" name="Oval 675"/>
            <p:cNvSpPr>
              <a:spLocks noChangeArrowheads="1"/>
            </p:cNvSpPr>
            <p:nvPr/>
          </p:nvSpPr>
          <p:spPr bwMode="auto">
            <a:xfrm>
              <a:off x="1179" y="181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03" name="Oval 676"/>
            <p:cNvSpPr>
              <a:spLocks noChangeArrowheads="1"/>
            </p:cNvSpPr>
            <p:nvPr/>
          </p:nvSpPr>
          <p:spPr bwMode="auto">
            <a:xfrm>
              <a:off x="1235" y="181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04" name="Oval 677"/>
            <p:cNvSpPr>
              <a:spLocks noChangeArrowheads="1"/>
            </p:cNvSpPr>
            <p:nvPr/>
          </p:nvSpPr>
          <p:spPr bwMode="auto">
            <a:xfrm>
              <a:off x="1239" y="176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05" name="Oval 678"/>
            <p:cNvSpPr>
              <a:spLocks noChangeArrowheads="1"/>
            </p:cNvSpPr>
            <p:nvPr/>
          </p:nvSpPr>
          <p:spPr bwMode="auto">
            <a:xfrm>
              <a:off x="1186" y="183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06" name="Oval 679"/>
            <p:cNvSpPr>
              <a:spLocks noChangeArrowheads="1"/>
            </p:cNvSpPr>
            <p:nvPr/>
          </p:nvSpPr>
          <p:spPr bwMode="auto">
            <a:xfrm>
              <a:off x="1186" y="188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07" name="Oval 680"/>
            <p:cNvSpPr>
              <a:spLocks noChangeArrowheads="1"/>
            </p:cNvSpPr>
            <p:nvPr/>
          </p:nvSpPr>
          <p:spPr bwMode="auto">
            <a:xfrm>
              <a:off x="1210" y="184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08" name="Oval 681"/>
            <p:cNvSpPr>
              <a:spLocks noChangeArrowheads="1"/>
            </p:cNvSpPr>
            <p:nvPr/>
          </p:nvSpPr>
          <p:spPr bwMode="auto">
            <a:xfrm>
              <a:off x="1221" y="190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09" name="Oval 682"/>
            <p:cNvSpPr>
              <a:spLocks noChangeArrowheads="1"/>
            </p:cNvSpPr>
            <p:nvPr/>
          </p:nvSpPr>
          <p:spPr bwMode="auto">
            <a:xfrm>
              <a:off x="1205" y="182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10" name="Oval 683"/>
            <p:cNvSpPr>
              <a:spLocks noChangeArrowheads="1"/>
            </p:cNvSpPr>
            <p:nvPr/>
          </p:nvSpPr>
          <p:spPr bwMode="auto">
            <a:xfrm>
              <a:off x="1223" y="185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11" name="Oval 684"/>
            <p:cNvSpPr>
              <a:spLocks noChangeArrowheads="1"/>
            </p:cNvSpPr>
            <p:nvPr/>
          </p:nvSpPr>
          <p:spPr bwMode="auto">
            <a:xfrm>
              <a:off x="1174" y="185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12" name="Oval 685"/>
            <p:cNvSpPr>
              <a:spLocks noChangeArrowheads="1"/>
            </p:cNvSpPr>
            <p:nvPr/>
          </p:nvSpPr>
          <p:spPr bwMode="auto">
            <a:xfrm>
              <a:off x="1189" y="177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13" name="Oval 686"/>
            <p:cNvSpPr>
              <a:spLocks noChangeArrowheads="1"/>
            </p:cNvSpPr>
            <p:nvPr/>
          </p:nvSpPr>
          <p:spPr bwMode="auto">
            <a:xfrm>
              <a:off x="1202" y="185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14" name="Oval 687"/>
            <p:cNvSpPr>
              <a:spLocks noChangeArrowheads="1"/>
            </p:cNvSpPr>
            <p:nvPr/>
          </p:nvSpPr>
          <p:spPr bwMode="auto">
            <a:xfrm>
              <a:off x="1219" y="186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15" name="Oval 688"/>
            <p:cNvSpPr>
              <a:spLocks noChangeArrowheads="1"/>
            </p:cNvSpPr>
            <p:nvPr/>
          </p:nvSpPr>
          <p:spPr bwMode="auto">
            <a:xfrm>
              <a:off x="1241" y="189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16" name="Oval 689"/>
            <p:cNvSpPr>
              <a:spLocks noChangeArrowheads="1"/>
            </p:cNvSpPr>
            <p:nvPr/>
          </p:nvSpPr>
          <p:spPr bwMode="auto">
            <a:xfrm>
              <a:off x="1218" y="178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17" name="Oval 690"/>
            <p:cNvSpPr>
              <a:spLocks noChangeArrowheads="1"/>
            </p:cNvSpPr>
            <p:nvPr/>
          </p:nvSpPr>
          <p:spPr bwMode="auto">
            <a:xfrm>
              <a:off x="1174" y="178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18" name="Oval 691"/>
            <p:cNvSpPr>
              <a:spLocks noChangeArrowheads="1"/>
            </p:cNvSpPr>
            <p:nvPr/>
          </p:nvSpPr>
          <p:spPr bwMode="auto">
            <a:xfrm>
              <a:off x="1174" y="189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19" name="Oval 692"/>
            <p:cNvSpPr>
              <a:spLocks noChangeArrowheads="1"/>
            </p:cNvSpPr>
            <p:nvPr/>
          </p:nvSpPr>
          <p:spPr bwMode="auto">
            <a:xfrm>
              <a:off x="1327" y="180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20" name="Oval 693"/>
            <p:cNvSpPr>
              <a:spLocks noChangeArrowheads="1"/>
            </p:cNvSpPr>
            <p:nvPr/>
          </p:nvSpPr>
          <p:spPr bwMode="auto">
            <a:xfrm>
              <a:off x="1271" y="176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21" name="Oval 694"/>
            <p:cNvSpPr>
              <a:spLocks noChangeArrowheads="1"/>
            </p:cNvSpPr>
            <p:nvPr/>
          </p:nvSpPr>
          <p:spPr bwMode="auto">
            <a:xfrm>
              <a:off x="1318" y="178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22" name="Oval 695"/>
            <p:cNvSpPr>
              <a:spLocks noChangeArrowheads="1"/>
            </p:cNvSpPr>
            <p:nvPr/>
          </p:nvSpPr>
          <p:spPr bwMode="auto">
            <a:xfrm>
              <a:off x="1194" y="190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23" name="Oval 696"/>
            <p:cNvSpPr>
              <a:spLocks noChangeArrowheads="1"/>
            </p:cNvSpPr>
            <p:nvPr/>
          </p:nvSpPr>
          <p:spPr bwMode="auto">
            <a:xfrm>
              <a:off x="1321" y="176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24" name="Oval 697"/>
            <p:cNvSpPr>
              <a:spLocks noChangeArrowheads="1"/>
            </p:cNvSpPr>
            <p:nvPr/>
          </p:nvSpPr>
          <p:spPr bwMode="auto">
            <a:xfrm>
              <a:off x="1304" y="180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25" name="Oval 698"/>
            <p:cNvSpPr>
              <a:spLocks noChangeArrowheads="1"/>
            </p:cNvSpPr>
            <p:nvPr/>
          </p:nvSpPr>
          <p:spPr bwMode="auto">
            <a:xfrm>
              <a:off x="1283" y="174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26" name="Oval 699"/>
            <p:cNvSpPr>
              <a:spLocks noChangeArrowheads="1"/>
            </p:cNvSpPr>
            <p:nvPr/>
          </p:nvSpPr>
          <p:spPr bwMode="auto">
            <a:xfrm>
              <a:off x="1230" y="193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27" name="Oval 700"/>
            <p:cNvSpPr>
              <a:spLocks noChangeArrowheads="1"/>
            </p:cNvSpPr>
            <p:nvPr/>
          </p:nvSpPr>
          <p:spPr bwMode="auto">
            <a:xfrm>
              <a:off x="1293" y="177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28" name="Oval 701"/>
            <p:cNvSpPr>
              <a:spLocks noChangeArrowheads="1"/>
            </p:cNvSpPr>
            <p:nvPr/>
          </p:nvSpPr>
          <p:spPr bwMode="auto">
            <a:xfrm>
              <a:off x="1343" y="182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29" name="Oval 702"/>
            <p:cNvSpPr>
              <a:spLocks noChangeArrowheads="1"/>
            </p:cNvSpPr>
            <p:nvPr/>
          </p:nvSpPr>
          <p:spPr bwMode="auto">
            <a:xfrm>
              <a:off x="1269" y="1812"/>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30" name="Oval 703"/>
            <p:cNvSpPr>
              <a:spLocks noChangeArrowheads="1"/>
            </p:cNvSpPr>
            <p:nvPr/>
          </p:nvSpPr>
          <p:spPr bwMode="auto">
            <a:xfrm>
              <a:off x="1286" y="182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31" name="Oval 704"/>
            <p:cNvSpPr>
              <a:spLocks noChangeArrowheads="1"/>
            </p:cNvSpPr>
            <p:nvPr/>
          </p:nvSpPr>
          <p:spPr bwMode="auto">
            <a:xfrm>
              <a:off x="1321" y="184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32" name="Oval 705"/>
            <p:cNvSpPr>
              <a:spLocks noChangeArrowheads="1"/>
            </p:cNvSpPr>
            <p:nvPr/>
          </p:nvSpPr>
          <p:spPr bwMode="auto">
            <a:xfrm>
              <a:off x="1288" y="183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33" name="Oval 706"/>
            <p:cNvSpPr>
              <a:spLocks noChangeArrowheads="1"/>
            </p:cNvSpPr>
            <p:nvPr/>
          </p:nvSpPr>
          <p:spPr bwMode="auto">
            <a:xfrm>
              <a:off x="1305" y="182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34" name="Oval 707"/>
            <p:cNvSpPr>
              <a:spLocks noChangeArrowheads="1"/>
            </p:cNvSpPr>
            <p:nvPr/>
          </p:nvSpPr>
          <p:spPr bwMode="auto">
            <a:xfrm>
              <a:off x="1332" y="1749"/>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35" name="Oval 708"/>
            <p:cNvSpPr>
              <a:spLocks noChangeArrowheads="1"/>
            </p:cNvSpPr>
            <p:nvPr/>
          </p:nvSpPr>
          <p:spPr bwMode="auto">
            <a:xfrm>
              <a:off x="1261" y="184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36" name="Oval 709"/>
            <p:cNvSpPr>
              <a:spLocks noChangeArrowheads="1"/>
            </p:cNvSpPr>
            <p:nvPr/>
          </p:nvSpPr>
          <p:spPr bwMode="auto">
            <a:xfrm>
              <a:off x="1249" y="186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37" name="Oval 710"/>
            <p:cNvSpPr>
              <a:spLocks noChangeArrowheads="1"/>
            </p:cNvSpPr>
            <p:nvPr/>
          </p:nvSpPr>
          <p:spPr bwMode="auto">
            <a:xfrm>
              <a:off x="1304" y="186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38" name="Oval 711"/>
            <p:cNvSpPr>
              <a:spLocks noChangeArrowheads="1"/>
            </p:cNvSpPr>
            <p:nvPr/>
          </p:nvSpPr>
          <p:spPr bwMode="auto">
            <a:xfrm>
              <a:off x="1347" y="185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39" name="Oval 712"/>
            <p:cNvSpPr>
              <a:spLocks noChangeArrowheads="1"/>
            </p:cNvSpPr>
            <p:nvPr/>
          </p:nvSpPr>
          <p:spPr bwMode="auto">
            <a:xfrm>
              <a:off x="1305" y="184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40" name="Oval 713"/>
            <p:cNvSpPr>
              <a:spLocks noChangeArrowheads="1"/>
            </p:cNvSpPr>
            <p:nvPr/>
          </p:nvSpPr>
          <p:spPr bwMode="auto">
            <a:xfrm>
              <a:off x="1321" y="186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41" name="Oval 714"/>
            <p:cNvSpPr>
              <a:spLocks noChangeArrowheads="1"/>
            </p:cNvSpPr>
            <p:nvPr/>
          </p:nvSpPr>
          <p:spPr bwMode="auto">
            <a:xfrm>
              <a:off x="1285" y="188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42" name="Oval 715"/>
            <p:cNvSpPr>
              <a:spLocks noChangeArrowheads="1"/>
            </p:cNvSpPr>
            <p:nvPr/>
          </p:nvSpPr>
          <p:spPr bwMode="auto">
            <a:xfrm>
              <a:off x="1266" y="177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43" name="Oval 716"/>
            <p:cNvSpPr>
              <a:spLocks noChangeArrowheads="1"/>
            </p:cNvSpPr>
            <p:nvPr/>
          </p:nvSpPr>
          <p:spPr bwMode="auto">
            <a:xfrm>
              <a:off x="1274" y="186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44" name="Oval 717"/>
            <p:cNvSpPr>
              <a:spLocks noChangeArrowheads="1"/>
            </p:cNvSpPr>
            <p:nvPr/>
          </p:nvSpPr>
          <p:spPr bwMode="auto">
            <a:xfrm>
              <a:off x="1305" y="188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45" name="Oval 718"/>
            <p:cNvSpPr>
              <a:spLocks noChangeArrowheads="1"/>
            </p:cNvSpPr>
            <p:nvPr/>
          </p:nvSpPr>
          <p:spPr bwMode="auto">
            <a:xfrm>
              <a:off x="1323" y="188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46" name="Oval 719"/>
            <p:cNvSpPr>
              <a:spLocks noChangeArrowheads="1"/>
            </p:cNvSpPr>
            <p:nvPr/>
          </p:nvSpPr>
          <p:spPr bwMode="auto">
            <a:xfrm>
              <a:off x="1248" y="174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47" name="Oval 720"/>
            <p:cNvSpPr>
              <a:spLocks noChangeArrowheads="1"/>
            </p:cNvSpPr>
            <p:nvPr/>
          </p:nvSpPr>
          <p:spPr bwMode="auto">
            <a:xfrm>
              <a:off x="1278" y="179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48" name="Oval 721"/>
            <p:cNvSpPr>
              <a:spLocks noChangeArrowheads="1"/>
            </p:cNvSpPr>
            <p:nvPr/>
          </p:nvSpPr>
          <p:spPr bwMode="auto">
            <a:xfrm>
              <a:off x="1249" y="191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49" name="Oval 722"/>
            <p:cNvSpPr>
              <a:spLocks noChangeArrowheads="1"/>
            </p:cNvSpPr>
            <p:nvPr/>
          </p:nvSpPr>
          <p:spPr bwMode="auto">
            <a:xfrm rot="5400000">
              <a:off x="1317" y="192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50" name="Oval 723"/>
            <p:cNvSpPr>
              <a:spLocks noChangeArrowheads="1"/>
            </p:cNvSpPr>
            <p:nvPr/>
          </p:nvSpPr>
          <p:spPr bwMode="auto">
            <a:xfrm rot="5400000">
              <a:off x="1252" y="195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51" name="Oval 724"/>
            <p:cNvSpPr>
              <a:spLocks noChangeArrowheads="1"/>
            </p:cNvSpPr>
            <p:nvPr/>
          </p:nvSpPr>
          <p:spPr bwMode="auto">
            <a:xfrm rot="5400000">
              <a:off x="1221" y="1926"/>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52" name="Oval 725"/>
            <p:cNvSpPr>
              <a:spLocks noChangeArrowheads="1"/>
            </p:cNvSpPr>
            <p:nvPr/>
          </p:nvSpPr>
          <p:spPr bwMode="auto">
            <a:xfrm rot="5400000">
              <a:off x="1201" y="1923"/>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53" name="Oval 726"/>
            <p:cNvSpPr>
              <a:spLocks noChangeArrowheads="1"/>
            </p:cNvSpPr>
            <p:nvPr/>
          </p:nvSpPr>
          <p:spPr bwMode="auto">
            <a:xfrm rot="5400000">
              <a:off x="1225" y="194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54" name="Oval 727"/>
            <p:cNvSpPr>
              <a:spLocks noChangeArrowheads="1"/>
            </p:cNvSpPr>
            <p:nvPr/>
          </p:nvSpPr>
          <p:spPr bwMode="auto">
            <a:xfrm rot="5400000">
              <a:off x="1226" y="1892"/>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55" name="Oval 728"/>
            <p:cNvSpPr>
              <a:spLocks noChangeArrowheads="1"/>
            </p:cNvSpPr>
            <p:nvPr/>
          </p:nvSpPr>
          <p:spPr bwMode="auto">
            <a:xfrm rot="5400000">
              <a:off x="1259" y="1880"/>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56" name="Oval 729"/>
            <p:cNvSpPr>
              <a:spLocks noChangeArrowheads="1"/>
            </p:cNvSpPr>
            <p:nvPr/>
          </p:nvSpPr>
          <p:spPr bwMode="auto">
            <a:xfrm rot="5400000">
              <a:off x="1284" y="1945"/>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57" name="Oval 730"/>
            <p:cNvSpPr>
              <a:spLocks noChangeArrowheads="1"/>
            </p:cNvSpPr>
            <p:nvPr/>
          </p:nvSpPr>
          <p:spPr bwMode="auto">
            <a:xfrm rot="5400000">
              <a:off x="1294" y="1900"/>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58" name="Oval 731"/>
            <p:cNvSpPr>
              <a:spLocks noChangeArrowheads="1"/>
            </p:cNvSpPr>
            <p:nvPr/>
          </p:nvSpPr>
          <p:spPr bwMode="auto">
            <a:xfrm rot="5400000">
              <a:off x="1295" y="1912"/>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59" name="Oval 732"/>
            <p:cNvSpPr>
              <a:spLocks noChangeArrowheads="1"/>
            </p:cNvSpPr>
            <p:nvPr/>
          </p:nvSpPr>
          <p:spPr bwMode="auto">
            <a:xfrm rot="5400000">
              <a:off x="1198" y="1943"/>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60" name="Oval 733"/>
            <p:cNvSpPr>
              <a:spLocks noChangeArrowheads="1"/>
            </p:cNvSpPr>
            <p:nvPr/>
          </p:nvSpPr>
          <p:spPr bwMode="auto">
            <a:xfrm rot="5400000">
              <a:off x="1328" y="1909"/>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61" name="Oval 734"/>
            <p:cNvSpPr>
              <a:spLocks noChangeArrowheads="1"/>
            </p:cNvSpPr>
            <p:nvPr/>
          </p:nvSpPr>
          <p:spPr bwMode="auto">
            <a:xfrm rot="5400000">
              <a:off x="1352" y="1911"/>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62" name="Oval 735"/>
            <p:cNvSpPr>
              <a:spLocks noChangeArrowheads="1"/>
            </p:cNvSpPr>
            <p:nvPr/>
          </p:nvSpPr>
          <p:spPr bwMode="auto">
            <a:xfrm rot="5400000">
              <a:off x="1329" y="1950"/>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63" name="Oval 736"/>
            <p:cNvSpPr>
              <a:spLocks noChangeArrowheads="1"/>
            </p:cNvSpPr>
            <p:nvPr/>
          </p:nvSpPr>
          <p:spPr bwMode="auto">
            <a:xfrm rot="5400000">
              <a:off x="1309" y="193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64" name="Oval 737"/>
            <p:cNvSpPr>
              <a:spLocks noChangeArrowheads="1"/>
            </p:cNvSpPr>
            <p:nvPr/>
          </p:nvSpPr>
          <p:spPr bwMode="auto">
            <a:xfrm rot="5400000">
              <a:off x="1274" y="1927"/>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65" name="Oval 738"/>
            <p:cNvSpPr>
              <a:spLocks noChangeArrowheads="1"/>
            </p:cNvSpPr>
            <p:nvPr/>
          </p:nvSpPr>
          <p:spPr bwMode="auto">
            <a:xfrm>
              <a:off x="1522" y="179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66" name="Oval 739"/>
            <p:cNvSpPr>
              <a:spLocks noChangeArrowheads="1"/>
            </p:cNvSpPr>
            <p:nvPr/>
          </p:nvSpPr>
          <p:spPr bwMode="auto">
            <a:xfrm>
              <a:off x="1484" y="180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67" name="Oval 740"/>
            <p:cNvSpPr>
              <a:spLocks noChangeArrowheads="1"/>
            </p:cNvSpPr>
            <p:nvPr/>
          </p:nvSpPr>
          <p:spPr bwMode="auto">
            <a:xfrm>
              <a:off x="1474" y="177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68" name="Oval 741"/>
            <p:cNvSpPr>
              <a:spLocks noChangeArrowheads="1"/>
            </p:cNvSpPr>
            <p:nvPr/>
          </p:nvSpPr>
          <p:spPr bwMode="auto">
            <a:xfrm>
              <a:off x="1471" y="187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69" name="Oval 742"/>
            <p:cNvSpPr>
              <a:spLocks noChangeArrowheads="1"/>
            </p:cNvSpPr>
            <p:nvPr/>
          </p:nvSpPr>
          <p:spPr bwMode="auto">
            <a:xfrm>
              <a:off x="1455" y="175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70" name="Oval 743"/>
            <p:cNvSpPr>
              <a:spLocks noChangeArrowheads="1"/>
            </p:cNvSpPr>
            <p:nvPr/>
          </p:nvSpPr>
          <p:spPr bwMode="auto">
            <a:xfrm>
              <a:off x="1528" y="183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71" name="Oval 744"/>
            <p:cNvSpPr>
              <a:spLocks noChangeArrowheads="1"/>
            </p:cNvSpPr>
            <p:nvPr/>
          </p:nvSpPr>
          <p:spPr bwMode="auto">
            <a:xfrm>
              <a:off x="1433" y="180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72" name="Oval 745"/>
            <p:cNvSpPr>
              <a:spLocks noChangeArrowheads="1"/>
            </p:cNvSpPr>
            <p:nvPr/>
          </p:nvSpPr>
          <p:spPr bwMode="auto">
            <a:xfrm>
              <a:off x="1470" y="181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73" name="Oval 746"/>
            <p:cNvSpPr>
              <a:spLocks noChangeArrowheads="1"/>
            </p:cNvSpPr>
            <p:nvPr/>
          </p:nvSpPr>
          <p:spPr bwMode="auto">
            <a:xfrm>
              <a:off x="1503" y="183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74" name="Oval 747"/>
            <p:cNvSpPr>
              <a:spLocks noChangeArrowheads="1"/>
            </p:cNvSpPr>
            <p:nvPr/>
          </p:nvSpPr>
          <p:spPr bwMode="auto">
            <a:xfrm>
              <a:off x="1449" y="182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75" name="Oval 748"/>
            <p:cNvSpPr>
              <a:spLocks noChangeArrowheads="1"/>
            </p:cNvSpPr>
            <p:nvPr/>
          </p:nvSpPr>
          <p:spPr bwMode="auto">
            <a:xfrm>
              <a:off x="1504" y="181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76" name="Oval 749"/>
            <p:cNvSpPr>
              <a:spLocks noChangeArrowheads="1"/>
            </p:cNvSpPr>
            <p:nvPr/>
          </p:nvSpPr>
          <p:spPr bwMode="auto">
            <a:xfrm>
              <a:off x="1507" y="1767"/>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77" name="Oval 750"/>
            <p:cNvSpPr>
              <a:spLocks noChangeArrowheads="1"/>
            </p:cNvSpPr>
            <p:nvPr/>
          </p:nvSpPr>
          <p:spPr bwMode="auto">
            <a:xfrm>
              <a:off x="1456" y="184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78" name="Oval 751"/>
            <p:cNvSpPr>
              <a:spLocks noChangeArrowheads="1"/>
            </p:cNvSpPr>
            <p:nvPr/>
          </p:nvSpPr>
          <p:spPr bwMode="auto">
            <a:xfrm>
              <a:off x="1455" y="188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79" name="Oval 752"/>
            <p:cNvSpPr>
              <a:spLocks noChangeArrowheads="1"/>
            </p:cNvSpPr>
            <p:nvPr/>
          </p:nvSpPr>
          <p:spPr bwMode="auto">
            <a:xfrm>
              <a:off x="1479" y="184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80" name="Oval 753"/>
            <p:cNvSpPr>
              <a:spLocks noChangeArrowheads="1"/>
            </p:cNvSpPr>
            <p:nvPr/>
          </p:nvSpPr>
          <p:spPr bwMode="auto">
            <a:xfrm>
              <a:off x="1490" y="190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81" name="Oval 754"/>
            <p:cNvSpPr>
              <a:spLocks noChangeArrowheads="1"/>
            </p:cNvSpPr>
            <p:nvPr/>
          </p:nvSpPr>
          <p:spPr bwMode="auto">
            <a:xfrm>
              <a:off x="1474" y="182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82" name="Oval 755"/>
            <p:cNvSpPr>
              <a:spLocks noChangeArrowheads="1"/>
            </p:cNvSpPr>
            <p:nvPr/>
          </p:nvSpPr>
          <p:spPr bwMode="auto">
            <a:xfrm>
              <a:off x="1493" y="185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83" name="Oval 756"/>
            <p:cNvSpPr>
              <a:spLocks noChangeArrowheads="1"/>
            </p:cNvSpPr>
            <p:nvPr/>
          </p:nvSpPr>
          <p:spPr bwMode="auto">
            <a:xfrm>
              <a:off x="1443" y="186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84" name="Oval 757"/>
            <p:cNvSpPr>
              <a:spLocks noChangeArrowheads="1"/>
            </p:cNvSpPr>
            <p:nvPr/>
          </p:nvSpPr>
          <p:spPr bwMode="auto">
            <a:xfrm>
              <a:off x="1457" y="177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85" name="Oval 758"/>
            <p:cNvSpPr>
              <a:spLocks noChangeArrowheads="1"/>
            </p:cNvSpPr>
            <p:nvPr/>
          </p:nvSpPr>
          <p:spPr bwMode="auto">
            <a:xfrm>
              <a:off x="1471" y="186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86" name="Oval 759"/>
            <p:cNvSpPr>
              <a:spLocks noChangeArrowheads="1"/>
            </p:cNvSpPr>
            <p:nvPr/>
          </p:nvSpPr>
          <p:spPr bwMode="auto">
            <a:xfrm>
              <a:off x="1482" y="175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87" name="Oval 760"/>
            <p:cNvSpPr>
              <a:spLocks noChangeArrowheads="1"/>
            </p:cNvSpPr>
            <p:nvPr/>
          </p:nvSpPr>
          <p:spPr bwMode="auto">
            <a:xfrm>
              <a:off x="1511" y="189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88" name="Oval 761"/>
            <p:cNvSpPr>
              <a:spLocks noChangeArrowheads="1"/>
            </p:cNvSpPr>
            <p:nvPr/>
          </p:nvSpPr>
          <p:spPr bwMode="auto">
            <a:xfrm>
              <a:off x="1487" y="178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89" name="Oval 762"/>
            <p:cNvSpPr>
              <a:spLocks noChangeArrowheads="1"/>
            </p:cNvSpPr>
            <p:nvPr/>
          </p:nvSpPr>
          <p:spPr bwMode="auto">
            <a:xfrm>
              <a:off x="1447" y="179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90" name="Oval 763"/>
            <p:cNvSpPr>
              <a:spLocks noChangeArrowheads="1"/>
            </p:cNvSpPr>
            <p:nvPr/>
          </p:nvSpPr>
          <p:spPr bwMode="auto">
            <a:xfrm>
              <a:off x="1596" y="180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91" name="Oval 764"/>
            <p:cNvSpPr>
              <a:spLocks noChangeArrowheads="1"/>
            </p:cNvSpPr>
            <p:nvPr/>
          </p:nvSpPr>
          <p:spPr bwMode="auto">
            <a:xfrm>
              <a:off x="1541" y="1764"/>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92" name="Oval 765"/>
            <p:cNvSpPr>
              <a:spLocks noChangeArrowheads="1"/>
            </p:cNvSpPr>
            <p:nvPr/>
          </p:nvSpPr>
          <p:spPr bwMode="auto">
            <a:xfrm>
              <a:off x="1586" y="178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93" name="Oval 766"/>
            <p:cNvSpPr>
              <a:spLocks noChangeArrowheads="1"/>
            </p:cNvSpPr>
            <p:nvPr/>
          </p:nvSpPr>
          <p:spPr bwMode="auto">
            <a:xfrm>
              <a:off x="1463" y="191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94" name="Oval 767"/>
            <p:cNvSpPr>
              <a:spLocks noChangeArrowheads="1"/>
            </p:cNvSpPr>
            <p:nvPr/>
          </p:nvSpPr>
          <p:spPr bwMode="auto">
            <a:xfrm>
              <a:off x="1589" y="1767"/>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95" name="Oval 768"/>
            <p:cNvSpPr>
              <a:spLocks noChangeArrowheads="1"/>
            </p:cNvSpPr>
            <p:nvPr/>
          </p:nvSpPr>
          <p:spPr bwMode="auto">
            <a:xfrm>
              <a:off x="1573" y="180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96" name="Oval 769"/>
            <p:cNvSpPr>
              <a:spLocks noChangeArrowheads="1"/>
            </p:cNvSpPr>
            <p:nvPr/>
          </p:nvSpPr>
          <p:spPr bwMode="auto">
            <a:xfrm>
              <a:off x="1553" y="175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97" name="Oval 770"/>
            <p:cNvSpPr>
              <a:spLocks noChangeArrowheads="1"/>
            </p:cNvSpPr>
            <p:nvPr/>
          </p:nvSpPr>
          <p:spPr bwMode="auto">
            <a:xfrm>
              <a:off x="1499" y="193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98" name="Oval 771"/>
            <p:cNvSpPr>
              <a:spLocks noChangeArrowheads="1"/>
            </p:cNvSpPr>
            <p:nvPr/>
          </p:nvSpPr>
          <p:spPr bwMode="auto">
            <a:xfrm>
              <a:off x="1561" y="1776"/>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399" name="Oval 772"/>
            <p:cNvSpPr>
              <a:spLocks noChangeArrowheads="1"/>
            </p:cNvSpPr>
            <p:nvPr/>
          </p:nvSpPr>
          <p:spPr bwMode="auto">
            <a:xfrm>
              <a:off x="1594" y="182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00" name="Oval 773"/>
            <p:cNvSpPr>
              <a:spLocks noChangeArrowheads="1"/>
            </p:cNvSpPr>
            <p:nvPr/>
          </p:nvSpPr>
          <p:spPr bwMode="auto">
            <a:xfrm>
              <a:off x="1538" y="181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01" name="Oval 774"/>
            <p:cNvSpPr>
              <a:spLocks noChangeArrowheads="1"/>
            </p:cNvSpPr>
            <p:nvPr/>
          </p:nvSpPr>
          <p:spPr bwMode="auto">
            <a:xfrm>
              <a:off x="1554" y="182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02" name="Oval 775"/>
            <p:cNvSpPr>
              <a:spLocks noChangeArrowheads="1"/>
            </p:cNvSpPr>
            <p:nvPr/>
          </p:nvSpPr>
          <p:spPr bwMode="auto">
            <a:xfrm>
              <a:off x="1591" y="184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03" name="Oval 776"/>
            <p:cNvSpPr>
              <a:spLocks noChangeArrowheads="1"/>
            </p:cNvSpPr>
            <p:nvPr/>
          </p:nvSpPr>
          <p:spPr bwMode="auto">
            <a:xfrm>
              <a:off x="1556" y="184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04" name="Oval 777"/>
            <p:cNvSpPr>
              <a:spLocks noChangeArrowheads="1"/>
            </p:cNvSpPr>
            <p:nvPr/>
          </p:nvSpPr>
          <p:spPr bwMode="auto">
            <a:xfrm>
              <a:off x="1573" y="182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05" name="Oval 778"/>
            <p:cNvSpPr>
              <a:spLocks noChangeArrowheads="1"/>
            </p:cNvSpPr>
            <p:nvPr/>
          </p:nvSpPr>
          <p:spPr bwMode="auto">
            <a:xfrm>
              <a:off x="1586" y="174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06" name="Oval 779"/>
            <p:cNvSpPr>
              <a:spLocks noChangeArrowheads="1"/>
            </p:cNvSpPr>
            <p:nvPr/>
          </p:nvSpPr>
          <p:spPr bwMode="auto">
            <a:xfrm>
              <a:off x="1530" y="185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07" name="Oval 780"/>
            <p:cNvSpPr>
              <a:spLocks noChangeArrowheads="1"/>
            </p:cNvSpPr>
            <p:nvPr/>
          </p:nvSpPr>
          <p:spPr bwMode="auto">
            <a:xfrm>
              <a:off x="1518" y="186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08" name="Oval 781"/>
            <p:cNvSpPr>
              <a:spLocks noChangeArrowheads="1"/>
            </p:cNvSpPr>
            <p:nvPr/>
          </p:nvSpPr>
          <p:spPr bwMode="auto">
            <a:xfrm>
              <a:off x="1573" y="186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09" name="Oval 782"/>
            <p:cNvSpPr>
              <a:spLocks noChangeArrowheads="1"/>
            </p:cNvSpPr>
            <p:nvPr/>
          </p:nvSpPr>
          <p:spPr bwMode="auto">
            <a:xfrm>
              <a:off x="1606" y="185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10" name="Oval 783"/>
            <p:cNvSpPr>
              <a:spLocks noChangeArrowheads="1"/>
            </p:cNvSpPr>
            <p:nvPr/>
          </p:nvSpPr>
          <p:spPr bwMode="auto">
            <a:xfrm>
              <a:off x="1550" y="185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11" name="Oval 784"/>
            <p:cNvSpPr>
              <a:spLocks noChangeArrowheads="1"/>
            </p:cNvSpPr>
            <p:nvPr/>
          </p:nvSpPr>
          <p:spPr bwMode="auto">
            <a:xfrm>
              <a:off x="1603" y="187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12" name="Oval 785"/>
            <p:cNvSpPr>
              <a:spLocks noChangeArrowheads="1"/>
            </p:cNvSpPr>
            <p:nvPr/>
          </p:nvSpPr>
          <p:spPr bwMode="auto">
            <a:xfrm>
              <a:off x="1553" y="188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13" name="Oval 786"/>
            <p:cNvSpPr>
              <a:spLocks noChangeArrowheads="1"/>
            </p:cNvSpPr>
            <p:nvPr/>
          </p:nvSpPr>
          <p:spPr bwMode="auto">
            <a:xfrm>
              <a:off x="1534" y="177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14" name="Oval 787"/>
            <p:cNvSpPr>
              <a:spLocks noChangeArrowheads="1"/>
            </p:cNvSpPr>
            <p:nvPr/>
          </p:nvSpPr>
          <p:spPr bwMode="auto">
            <a:xfrm>
              <a:off x="1544" y="186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15" name="Oval 788"/>
            <p:cNvSpPr>
              <a:spLocks noChangeArrowheads="1"/>
            </p:cNvSpPr>
            <p:nvPr/>
          </p:nvSpPr>
          <p:spPr bwMode="auto">
            <a:xfrm>
              <a:off x="1573" y="1883"/>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16" name="Oval 789"/>
            <p:cNvSpPr>
              <a:spLocks noChangeArrowheads="1"/>
            </p:cNvSpPr>
            <p:nvPr/>
          </p:nvSpPr>
          <p:spPr bwMode="auto">
            <a:xfrm>
              <a:off x="1604" y="189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17" name="Oval 790"/>
            <p:cNvSpPr>
              <a:spLocks noChangeArrowheads="1"/>
            </p:cNvSpPr>
            <p:nvPr/>
          </p:nvSpPr>
          <p:spPr bwMode="auto">
            <a:xfrm>
              <a:off x="1516" y="175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18" name="Oval 791"/>
            <p:cNvSpPr>
              <a:spLocks noChangeArrowheads="1"/>
            </p:cNvSpPr>
            <p:nvPr/>
          </p:nvSpPr>
          <p:spPr bwMode="auto">
            <a:xfrm>
              <a:off x="1547" y="179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19" name="Oval 792"/>
            <p:cNvSpPr>
              <a:spLocks noChangeArrowheads="1"/>
            </p:cNvSpPr>
            <p:nvPr/>
          </p:nvSpPr>
          <p:spPr bwMode="auto">
            <a:xfrm>
              <a:off x="1518" y="191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20" name="Oval 793"/>
            <p:cNvSpPr>
              <a:spLocks noChangeArrowheads="1"/>
            </p:cNvSpPr>
            <p:nvPr/>
          </p:nvSpPr>
          <p:spPr bwMode="auto">
            <a:xfrm rot="5400000">
              <a:off x="1583" y="1918"/>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21" name="Oval 794"/>
            <p:cNvSpPr>
              <a:spLocks noChangeArrowheads="1"/>
            </p:cNvSpPr>
            <p:nvPr/>
          </p:nvSpPr>
          <p:spPr bwMode="auto">
            <a:xfrm rot="5400000">
              <a:off x="1521" y="195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22" name="Oval 795"/>
            <p:cNvSpPr>
              <a:spLocks noChangeArrowheads="1"/>
            </p:cNvSpPr>
            <p:nvPr/>
          </p:nvSpPr>
          <p:spPr bwMode="auto">
            <a:xfrm rot="5400000">
              <a:off x="1489" y="192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23" name="Oval 796"/>
            <p:cNvSpPr>
              <a:spLocks noChangeArrowheads="1"/>
            </p:cNvSpPr>
            <p:nvPr/>
          </p:nvSpPr>
          <p:spPr bwMode="auto">
            <a:xfrm rot="5400000">
              <a:off x="1466" y="1927"/>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24" name="Oval 797"/>
            <p:cNvSpPr>
              <a:spLocks noChangeArrowheads="1"/>
            </p:cNvSpPr>
            <p:nvPr/>
          </p:nvSpPr>
          <p:spPr bwMode="auto">
            <a:xfrm rot="5400000">
              <a:off x="1497" y="1950"/>
              <a:ext cx="10"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25" name="Oval 798"/>
            <p:cNvSpPr>
              <a:spLocks noChangeArrowheads="1"/>
            </p:cNvSpPr>
            <p:nvPr/>
          </p:nvSpPr>
          <p:spPr bwMode="auto">
            <a:xfrm rot="5400000">
              <a:off x="1491" y="1896"/>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26" name="Oval 799"/>
            <p:cNvSpPr>
              <a:spLocks noChangeArrowheads="1"/>
            </p:cNvSpPr>
            <p:nvPr/>
          </p:nvSpPr>
          <p:spPr bwMode="auto">
            <a:xfrm rot="5400000">
              <a:off x="1524" y="188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27" name="Oval 800"/>
            <p:cNvSpPr>
              <a:spLocks noChangeArrowheads="1"/>
            </p:cNvSpPr>
            <p:nvPr/>
          </p:nvSpPr>
          <p:spPr bwMode="auto">
            <a:xfrm rot="5400000">
              <a:off x="1548" y="194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28" name="Oval 801"/>
            <p:cNvSpPr>
              <a:spLocks noChangeArrowheads="1"/>
            </p:cNvSpPr>
            <p:nvPr/>
          </p:nvSpPr>
          <p:spPr bwMode="auto">
            <a:xfrm rot="5400000">
              <a:off x="1563" y="190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29" name="Oval 802"/>
            <p:cNvSpPr>
              <a:spLocks noChangeArrowheads="1"/>
            </p:cNvSpPr>
            <p:nvPr/>
          </p:nvSpPr>
          <p:spPr bwMode="auto">
            <a:xfrm rot="5400000">
              <a:off x="1559" y="1916"/>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30" name="Oval 803"/>
            <p:cNvSpPr>
              <a:spLocks noChangeArrowheads="1"/>
            </p:cNvSpPr>
            <p:nvPr/>
          </p:nvSpPr>
          <p:spPr bwMode="auto">
            <a:xfrm rot="5400000">
              <a:off x="1463" y="1947"/>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31" name="Oval 804"/>
            <p:cNvSpPr>
              <a:spLocks noChangeArrowheads="1"/>
            </p:cNvSpPr>
            <p:nvPr/>
          </p:nvSpPr>
          <p:spPr bwMode="auto">
            <a:xfrm rot="5400000">
              <a:off x="1597" y="190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32" name="Oval 805"/>
            <p:cNvSpPr>
              <a:spLocks noChangeArrowheads="1"/>
            </p:cNvSpPr>
            <p:nvPr/>
          </p:nvSpPr>
          <p:spPr bwMode="auto">
            <a:xfrm rot="5400000">
              <a:off x="1622" y="1921"/>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33" name="Oval 806"/>
            <p:cNvSpPr>
              <a:spLocks noChangeArrowheads="1"/>
            </p:cNvSpPr>
            <p:nvPr/>
          </p:nvSpPr>
          <p:spPr bwMode="auto">
            <a:xfrm rot="5400000">
              <a:off x="1579" y="1953"/>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34" name="Oval 807"/>
            <p:cNvSpPr>
              <a:spLocks noChangeArrowheads="1"/>
            </p:cNvSpPr>
            <p:nvPr/>
          </p:nvSpPr>
          <p:spPr bwMode="auto">
            <a:xfrm rot="5400000">
              <a:off x="1582" y="1934"/>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35" name="Oval 808"/>
            <p:cNvSpPr>
              <a:spLocks noChangeArrowheads="1"/>
            </p:cNvSpPr>
            <p:nvPr/>
          </p:nvSpPr>
          <p:spPr bwMode="auto">
            <a:xfrm rot="5400000">
              <a:off x="1543" y="192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36" name="Oval 809"/>
            <p:cNvSpPr>
              <a:spLocks noChangeArrowheads="1"/>
            </p:cNvSpPr>
            <p:nvPr/>
          </p:nvSpPr>
          <p:spPr bwMode="auto">
            <a:xfrm>
              <a:off x="1392" y="178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37" name="Oval 810"/>
            <p:cNvSpPr>
              <a:spLocks noChangeArrowheads="1"/>
            </p:cNvSpPr>
            <p:nvPr/>
          </p:nvSpPr>
          <p:spPr bwMode="auto">
            <a:xfrm>
              <a:off x="1382" y="175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38" name="Oval 811"/>
            <p:cNvSpPr>
              <a:spLocks noChangeArrowheads="1"/>
            </p:cNvSpPr>
            <p:nvPr/>
          </p:nvSpPr>
          <p:spPr bwMode="auto">
            <a:xfrm>
              <a:off x="1343" y="1782"/>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39" name="Oval 812"/>
            <p:cNvSpPr>
              <a:spLocks noChangeArrowheads="1"/>
            </p:cNvSpPr>
            <p:nvPr/>
          </p:nvSpPr>
          <p:spPr bwMode="auto">
            <a:xfrm>
              <a:off x="1379" y="179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40" name="Oval 813"/>
            <p:cNvSpPr>
              <a:spLocks noChangeArrowheads="1"/>
            </p:cNvSpPr>
            <p:nvPr/>
          </p:nvSpPr>
          <p:spPr bwMode="auto">
            <a:xfrm>
              <a:off x="1411" y="181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41" name="Oval 814"/>
            <p:cNvSpPr>
              <a:spLocks noChangeArrowheads="1"/>
            </p:cNvSpPr>
            <p:nvPr/>
          </p:nvSpPr>
          <p:spPr bwMode="auto">
            <a:xfrm>
              <a:off x="1356" y="180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42" name="Oval 815"/>
            <p:cNvSpPr>
              <a:spLocks noChangeArrowheads="1"/>
            </p:cNvSpPr>
            <p:nvPr/>
          </p:nvSpPr>
          <p:spPr bwMode="auto">
            <a:xfrm>
              <a:off x="1412" y="179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43" name="Oval 816"/>
            <p:cNvSpPr>
              <a:spLocks noChangeArrowheads="1"/>
            </p:cNvSpPr>
            <p:nvPr/>
          </p:nvSpPr>
          <p:spPr bwMode="auto">
            <a:xfrm>
              <a:off x="1364" y="182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44" name="Oval 817"/>
            <p:cNvSpPr>
              <a:spLocks noChangeArrowheads="1"/>
            </p:cNvSpPr>
            <p:nvPr/>
          </p:nvSpPr>
          <p:spPr bwMode="auto">
            <a:xfrm>
              <a:off x="1388" y="182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45" name="Oval 818"/>
            <p:cNvSpPr>
              <a:spLocks noChangeArrowheads="1"/>
            </p:cNvSpPr>
            <p:nvPr/>
          </p:nvSpPr>
          <p:spPr bwMode="auto">
            <a:xfrm>
              <a:off x="1383" y="181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46" name="Oval 819"/>
            <p:cNvSpPr>
              <a:spLocks noChangeArrowheads="1"/>
            </p:cNvSpPr>
            <p:nvPr/>
          </p:nvSpPr>
          <p:spPr bwMode="auto">
            <a:xfrm>
              <a:off x="1365" y="175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47" name="Oval 820"/>
            <p:cNvSpPr>
              <a:spLocks noChangeArrowheads="1"/>
            </p:cNvSpPr>
            <p:nvPr/>
          </p:nvSpPr>
          <p:spPr bwMode="auto">
            <a:xfrm>
              <a:off x="1408" y="175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48" name="Oval 821"/>
            <p:cNvSpPr>
              <a:spLocks noChangeArrowheads="1"/>
            </p:cNvSpPr>
            <p:nvPr/>
          </p:nvSpPr>
          <p:spPr bwMode="auto">
            <a:xfrm>
              <a:off x="1372" y="177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49" name="Oval 822"/>
            <p:cNvSpPr>
              <a:spLocks noChangeArrowheads="1"/>
            </p:cNvSpPr>
            <p:nvPr/>
          </p:nvSpPr>
          <p:spPr bwMode="auto">
            <a:xfrm>
              <a:off x="1393" y="190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50" name="Oval 823"/>
            <p:cNvSpPr>
              <a:spLocks noChangeArrowheads="1"/>
            </p:cNvSpPr>
            <p:nvPr/>
          </p:nvSpPr>
          <p:spPr bwMode="auto">
            <a:xfrm>
              <a:off x="1383" y="186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51" name="Oval 824"/>
            <p:cNvSpPr>
              <a:spLocks noChangeArrowheads="1"/>
            </p:cNvSpPr>
            <p:nvPr/>
          </p:nvSpPr>
          <p:spPr bwMode="auto">
            <a:xfrm>
              <a:off x="1344" y="1932"/>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52" name="Oval 825"/>
            <p:cNvSpPr>
              <a:spLocks noChangeArrowheads="1"/>
            </p:cNvSpPr>
            <p:nvPr/>
          </p:nvSpPr>
          <p:spPr bwMode="auto">
            <a:xfrm>
              <a:off x="1380" y="191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53" name="Oval 826"/>
            <p:cNvSpPr>
              <a:spLocks noChangeArrowheads="1"/>
            </p:cNvSpPr>
            <p:nvPr/>
          </p:nvSpPr>
          <p:spPr bwMode="auto">
            <a:xfrm>
              <a:off x="1412" y="192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54" name="Oval 827"/>
            <p:cNvSpPr>
              <a:spLocks noChangeArrowheads="1"/>
            </p:cNvSpPr>
            <p:nvPr/>
          </p:nvSpPr>
          <p:spPr bwMode="auto">
            <a:xfrm>
              <a:off x="1357" y="191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55" name="Oval 828"/>
            <p:cNvSpPr>
              <a:spLocks noChangeArrowheads="1"/>
            </p:cNvSpPr>
            <p:nvPr/>
          </p:nvSpPr>
          <p:spPr bwMode="auto">
            <a:xfrm>
              <a:off x="1413" y="191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56" name="Oval 829"/>
            <p:cNvSpPr>
              <a:spLocks noChangeArrowheads="1"/>
            </p:cNvSpPr>
            <p:nvPr/>
          </p:nvSpPr>
          <p:spPr bwMode="auto">
            <a:xfrm>
              <a:off x="1363" y="194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57" name="Oval 830"/>
            <p:cNvSpPr>
              <a:spLocks noChangeArrowheads="1"/>
            </p:cNvSpPr>
            <p:nvPr/>
          </p:nvSpPr>
          <p:spPr bwMode="auto">
            <a:xfrm>
              <a:off x="1388" y="193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58" name="Oval 831"/>
            <p:cNvSpPr>
              <a:spLocks noChangeArrowheads="1"/>
            </p:cNvSpPr>
            <p:nvPr/>
          </p:nvSpPr>
          <p:spPr bwMode="auto">
            <a:xfrm>
              <a:off x="1383" y="192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59" name="Oval 832"/>
            <p:cNvSpPr>
              <a:spLocks noChangeArrowheads="1"/>
            </p:cNvSpPr>
            <p:nvPr/>
          </p:nvSpPr>
          <p:spPr bwMode="auto">
            <a:xfrm>
              <a:off x="1365" y="187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60" name="Oval 833"/>
            <p:cNvSpPr>
              <a:spLocks noChangeArrowheads="1"/>
            </p:cNvSpPr>
            <p:nvPr/>
          </p:nvSpPr>
          <p:spPr bwMode="auto">
            <a:xfrm>
              <a:off x="1396" y="188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61" name="Oval 834"/>
            <p:cNvSpPr>
              <a:spLocks noChangeArrowheads="1"/>
            </p:cNvSpPr>
            <p:nvPr/>
          </p:nvSpPr>
          <p:spPr bwMode="auto">
            <a:xfrm>
              <a:off x="1372" y="189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62" name="Oval 835"/>
            <p:cNvSpPr>
              <a:spLocks noChangeArrowheads="1"/>
            </p:cNvSpPr>
            <p:nvPr/>
          </p:nvSpPr>
          <p:spPr bwMode="auto">
            <a:xfrm>
              <a:off x="1424" y="185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63" name="Oval 836"/>
            <p:cNvSpPr>
              <a:spLocks noChangeArrowheads="1"/>
            </p:cNvSpPr>
            <p:nvPr/>
          </p:nvSpPr>
          <p:spPr bwMode="auto">
            <a:xfrm>
              <a:off x="1414" y="182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64" name="Oval 837"/>
            <p:cNvSpPr>
              <a:spLocks noChangeArrowheads="1"/>
            </p:cNvSpPr>
            <p:nvPr/>
          </p:nvSpPr>
          <p:spPr bwMode="auto">
            <a:xfrm>
              <a:off x="1391" y="185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65" name="Oval 838"/>
            <p:cNvSpPr>
              <a:spLocks noChangeArrowheads="1"/>
            </p:cNvSpPr>
            <p:nvPr/>
          </p:nvSpPr>
          <p:spPr bwMode="auto">
            <a:xfrm>
              <a:off x="1412" y="1867"/>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66" name="Oval 839"/>
            <p:cNvSpPr>
              <a:spLocks noChangeArrowheads="1"/>
            </p:cNvSpPr>
            <p:nvPr/>
          </p:nvSpPr>
          <p:spPr bwMode="auto">
            <a:xfrm>
              <a:off x="1441" y="190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67" name="Oval 840"/>
            <p:cNvSpPr>
              <a:spLocks noChangeArrowheads="1"/>
            </p:cNvSpPr>
            <p:nvPr/>
          </p:nvSpPr>
          <p:spPr bwMode="auto">
            <a:xfrm>
              <a:off x="1421" y="178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68" name="Oval 841"/>
            <p:cNvSpPr>
              <a:spLocks noChangeArrowheads="1"/>
            </p:cNvSpPr>
            <p:nvPr/>
          </p:nvSpPr>
          <p:spPr bwMode="auto">
            <a:xfrm>
              <a:off x="1342" y="189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69" name="Oval 842"/>
            <p:cNvSpPr>
              <a:spLocks noChangeArrowheads="1"/>
            </p:cNvSpPr>
            <p:nvPr/>
          </p:nvSpPr>
          <p:spPr bwMode="auto">
            <a:xfrm>
              <a:off x="1416" y="194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70" name="Oval 843"/>
            <p:cNvSpPr>
              <a:spLocks noChangeArrowheads="1"/>
            </p:cNvSpPr>
            <p:nvPr/>
          </p:nvSpPr>
          <p:spPr bwMode="auto">
            <a:xfrm>
              <a:off x="1420" y="189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71" name="Oval 844"/>
            <p:cNvSpPr>
              <a:spLocks noChangeArrowheads="1"/>
            </p:cNvSpPr>
            <p:nvPr/>
          </p:nvSpPr>
          <p:spPr bwMode="auto">
            <a:xfrm>
              <a:off x="1416" y="188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72" name="Oval 845"/>
            <p:cNvSpPr>
              <a:spLocks noChangeArrowheads="1"/>
            </p:cNvSpPr>
            <p:nvPr/>
          </p:nvSpPr>
          <p:spPr bwMode="auto">
            <a:xfrm>
              <a:off x="1371" y="184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73" name="Oval 846"/>
            <p:cNvSpPr>
              <a:spLocks noChangeArrowheads="1"/>
            </p:cNvSpPr>
            <p:nvPr/>
          </p:nvSpPr>
          <p:spPr bwMode="auto">
            <a:xfrm>
              <a:off x="1428" y="184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74" name="Oval 847"/>
            <p:cNvSpPr>
              <a:spLocks noChangeArrowheads="1"/>
            </p:cNvSpPr>
            <p:nvPr/>
          </p:nvSpPr>
          <p:spPr bwMode="auto">
            <a:xfrm>
              <a:off x="1401" y="184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75" name="Oval 848"/>
            <p:cNvSpPr>
              <a:spLocks noChangeArrowheads="1"/>
            </p:cNvSpPr>
            <p:nvPr/>
          </p:nvSpPr>
          <p:spPr bwMode="auto">
            <a:xfrm>
              <a:off x="1431" y="176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76" name="Oval 849"/>
            <p:cNvSpPr>
              <a:spLocks noChangeArrowheads="1"/>
            </p:cNvSpPr>
            <p:nvPr/>
          </p:nvSpPr>
          <p:spPr bwMode="auto">
            <a:xfrm>
              <a:off x="1243" y="178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77" name="Oval 850"/>
            <p:cNvSpPr>
              <a:spLocks noChangeArrowheads="1"/>
            </p:cNvSpPr>
            <p:nvPr/>
          </p:nvSpPr>
          <p:spPr bwMode="auto">
            <a:xfrm>
              <a:off x="1324" y="181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78" name="Oval 851"/>
            <p:cNvSpPr>
              <a:spLocks noChangeArrowheads="1"/>
            </p:cNvSpPr>
            <p:nvPr/>
          </p:nvSpPr>
          <p:spPr bwMode="auto">
            <a:xfrm>
              <a:off x="1397" y="176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79" name="Oval 852"/>
            <p:cNvSpPr>
              <a:spLocks noChangeArrowheads="1"/>
            </p:cNvSpPr>
            <p:nvPr/>
          </p:nvSpPr>
          <p:spPr bwMode="auto">
            <a:xfrm>
              <a:off x="1342" y="176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80" name="Oval 853"/>
            <p:cNvSpPr>
              <a:spLocks noChangeArrowheads="1"/>
            </p:cNvSpPr>
            <p:nvPr/>
          </p:nvSpPr>
          <p:spPr bwMode="auto">
            <a:xfrm rot="-1860000">
              <a:off x="1271" y="196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81" name="Oval 854"/>
            <p:cNvSpPr>
              <a:spLocks noChangeArrowheads="1"/>
            </p:cNvSpPr>
            <p:nvPr/>
          </p:nvSpPr>
          <p:spPr bwMode="auto">
            <a:xfrm rot="-1860000">
              <a:off x="1294" y="1964"/>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82" name="Oval 855"/>
            <p:cNvSpPr>
              <a:spLocks noChangeArrowheads="1"/>
            </p:cNvSpPr>
            <p:nvPr/>
          </p:nvSpPr>
          <p:spPr bwMode="auto">
            <a:xfrm rot="-2040000">
              <a:off x="1363" y="197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83" name="Oval 856"/>
            <p:cNvSpPr>
              <a:spLocks noChangeArrowheads="1"/>
            </p:cNvSpPr>
            <p:nvPr/>
          </p:nvSpPr>
          <p:spPr bwMode="auto">
            <a:xfrm rot="-1560000">
              <a:off x="1493" y="188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84" name="Oval 857"/>
            <p:cNvSpPr>
              <a:spLocks noChangeArrowheads="1"/>
            </p:cNvSpPr>
            <p:nvPr/>
          </p:nvSpPr>
          <p:spPr bwMode="auto">
            <a:xfrm rot="-1560000">
              <a:off x="1293" y="195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85" name="Oval 858"/>
            <p:cNvSpPr>
              <a:spLocks noChangeArrowheads="1"/>
            </p:cNvSpPr>
            <p:nvPr/>
          </p:nvSpPr>
          <p:spPr bwMode="auto">
            <a:xfrm rot="-1560000">
              <a:off x="1394" y="197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86" name="Oval 859"/>
            <p:cNvSpPr>
              <a:spLocks noChangeArrowheads="1"/>
            </p:cNvSpPr>
            <p:nvPr/>
          </p:nvSpPr>
          <p:spPr bwMode="auto">
            <a:xfrm rot="-1860000">
              <a:off x="1450" y="198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87" name="Oval 860"/>
            <p:cNvSpPr>
              <a:spLocks noChangeArrowheads="1"/>
            </p:cNvSpPr>
            <p:nvPr/>
          </p:nvSpPr>
          <p:spPr bwMode="auto">
            <a:xfrm rot="-1860000">
              <a:off x="1487" y="196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88" name="Oval 861"/>
            <p:cNvSpPr>
              <a:spLocks noChangeArrowheads="1"/>
            </p:cNvSpPr>
            <p:nvPr/>
          </p:nvSpPr>
          <p:spPr bwMode="auto">
            <a:xfrm rot="-2040000">
              <a:off x="1431" y="192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89" name="Oval 862"/>
            <p:cNvSpPr>
              <a:spLocks noChangeArrowheads="1"/>
            </p:cNvSpPr>
            <p:nvPr/>
          </p:nvSpPr>
          <p:spPr bwMode="auto">
            <a:xfrm rot="-2040000">
              <a:off x="1556" y="197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90" name="Oval 863"/>
            <p:cNvSpPr>
              <a:spLocks noChangeArrowheads="1"/>
            </p:cNvSpPr>
            <p:nvPr/>
          </p:nvSpPr>
          <p:spPr bwMode="auto">
            <a:xfrm rot="-2040000">
              <a:off x="1576" y="197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91" name="Oval 864"/>
            <p:cNvSpPr>
              <a:spLocks noChangeArrowheads="1"/>
            </p:cNvSpPr>
            <p:nvPr/>
          </p:nvSpPr>
          <p:spPr bwMode="auto">
            <a:xfrm rot="-2040000">
              <a:off x="1524" y="197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92" name="Oval 865"/>
            <p:cNvSpPr>
              <a:spLocks noChangeArrowheads="1"/>
            </p:cNvSpPr>
            <p:nvPr/>
          </p:nvSpPr>
          <p:spPr bwMode="auto">
            <a:xfrm rot="-2040000">
              <a:off x="1596" y="194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93" name="Oval 866"/>
            <p:cNvSpPr>
              <a:spLocks noChangeArrowheads="1"/>
            </p:cNvSpPr>
            <p:nvPr/>
          </p:nvSpPr>
          <p:spPr bwMode="auto">
            <a:xfrm rot="-2040000">
              <a:off x="1586" y="196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94" name="Oval 867"/>
            <p:cNvSpPr>
              <a:spLocks noChangeArrowheads="1"/>
            </p:cNvSpPr>
            <p:nvPr/>
          </p:nvSpPr>
          <p:spPr bwMode="auto">
            <a:xfrm rot="-960000">
              <a:off x="1322" y="197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95" name="Oval 868"/>
            <p:cNvSpPr>
              <a:spLocks noChangeArrowheads="1"/>
            </p:cNvSpPr>
            <p:nvPr/>
          </p:nvSpPr>
          <p:spPr bwMode="auto">
            <a:xfrm rot="-1860000">
              <a:off x="1388" y="1960"/>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96" name="Oval 869"/>
            <p:cNvSpPr>
              <a:spLocks noChangeArrowheads="1"/>
            </p:cNvSpPr>
            <p:nvPr/>
          </p:nvSpPr>
          <p:spPr bwMode="auto">
            <a:xfrm rot="-1860000">
              <a:off x="1341" y="196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97" name="Oval 870"/>
            <p:cNvSpPr>
              <a:spLocks noChangeArrowheads="1"/>
            </p:cNvSpPr>
            <p:nvPr/>
          </p:nvSpPr>
          <p:spPr bwMode="auto">
            <a:xfrm rot="-2040000">
              <a:off x="1425" y="197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98" name="Oval 871"/>
            <p:cNvSpPr>
              <a:spLocks noChangeArrowheads="1"/>
            </p:cNvSpPr>
            <p:nvPr/>
          </p:nvSpPr>
          <p:spPr bwMode="auto">
            <a:xfrm rot="-2040000">
              <a:off x="1446" y="196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499" name="Oval 872"/>
            <p:cNvSpPr>
              <a:spLocks noChangeArrowheads="1"/>
            </p:cNvSpPr>
            <p:nvPr/>
          </p:nvSpPr>
          <p:spPr bwMode="auto">
            <a:xfrm rot="-2040000">
              <a:off x="1462" y="196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00" name="Oval 873"/>
            <p:cNvSpPr>
              <a:spLocks noChangeArrowheads="1"/>
            </p:cNvSpPr>
            <p:nvPr/>
          </p:nvSpPr>
          <p:spPr bwMode="auto">
            <a:xfrm rot="-960000">
              <a:off x="1367" y="196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01" name="Oval 874"/>
            <p:cNvSpPr>
              <a:spLocks noChangeArrowheads="1"/>
            </p:cNvSpPr>
            <p:nvPr/>
          </p:nvSpPr>
          <p:spPr bwMode="auto">
            <a:xfrm>
              <a:off x="1612" y="1759"/>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02" name="Oval 875"/>
            <p:cNvSpPr>
              <a:spLocks noChangeArrowheads="1"/>
            </p:cNvSpPr>
            <p:nvPr/>
          </p:nvSpPr>
          <p:spPr bwMode="auto">
            <a:xfrm>
              <a:off x="1608" y="178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03" name="Oval 876"/>
            <p:cNvSpPr>
              <a:spLocks noChangeArrowheads="1"/>
            </p:cNvSpPr>
            <p:nvPr/>
          </p:nvSpPr>
          <p:spPr bwMode="auto">
            <a:xfrm>
              <a:off x="1612" y="183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504" name="Oval 877"/>
            <p:cNvSpPr>
              <a:spLocks noChangeArrowheads="1"/>
            </p:cNvSpPr>
            <p:nvPr/>
          </p:nvSpPr>
          <p:spPr bwMode="auto">
            <a:xfrm>
              <a:off x="1609" y="182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298" name="Group 878"/>
          <p:cNvGrpSpPr>
            <a:grpSpLocks/>
          </p:cNvGrpSpPr>
          <p:nvPr/>
        </p:nvGrpSpPr>
        <p:grpSpPr bwMode="auto">
          <a:xfrm>
            <a:off x="1933575" y="2751138"/>
            <a:ext cx="725488" cy="385762"/>
            <a:chOff x="1178" y="1990"/>
            <a:chExt cx="457" cy="243"/>
          </a:xfrm>
        </p:grpSpPr>
        <p:sp>
          <p:nvSpPr>
            <p:cNvPr id="12073" name="Oval 879"/>
            <p:cNvSpPr>
              <a:spLocks noChangeArrowheads="1"/>
            </p:cNvSpPr>
            <p:nvPr/>
          </p:nvSpPr>
          <p:spPr bwMode="auto">
            <a:xfrm rot="-960000">
              <a:off x="1250" y="2215"/>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74" name="Oval 880"/>
            <p:cNvSpPr>
              <a:spLocks noChangeArrowheads="1"/>
            </p:cNvSpPr>
            <p:nvPr/>
          </p:nvSpPr>
          <p:spPr bwMode="auto">
            <a:xfrm rot="-960000">
              <a:off x="1213" y="221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75" name="Oval 881"/>
            <p:cNvSpPr>
              <a:spLocks noChangeArrowheads="1"/>
            </p:cNvSpPr>
            <p:nvPr/>
          </p:nvSpPr>
          <p:spPr bwMode="auto">
            <a:xfrm rot="-960000">
              <a:off x="1194" y="220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76" name="Oval 882"/>
            <p:cNvSpPr>
              <a:spLocks noChangeArrowheads="1"/>
            </p:cNvSpPr>
            <p:nvPr/>
          </p:nvSpPr>
          <p:spPr bwMode="auto">
            <a:xfrm rot="-960000">
              <a:off x="1228" y="221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77" name="Oval 883"/>
            <p:cNvSpPr>
              <a:spLocks noChangeArrowheads="1"/>
            </p:cNvSpPr>
            <p:nvPr/>
          </p:nvSpPr>
          <p:spPr bwMode="auto">
            <a:xfrm>
              <a:off x="1257" y="203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78" name="Oval 884"/>
            <p:cNvSpPr>
              <a:spLocks noChangeArrowheads="1"/>
            </p:cNvSpPr>
            <p:nvPr/>
          </p:nvSpPr>
          <p:spPr bwMode="auto">
            <a:xfrm>
              <a:off x="1218" y="204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79" name="Oval 885"/>
            <p:cNvSpPr>
              <a:spLocks noChangeArrowheads="1"/>
            </p:cNvSpPr>
            <p:nvPr/>
          </p:nvSpPr>
          <p:spPr bwMode="auto">
            <a:xfrm>
              <a:off x="1212" y="200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80" name="Oval 886"/>
            <p:cNvSpPr>
              <a:spLocks noChangeArrowheads="1"/>
            </p:cNvSpPr>
            <p:nvPr/>
          </p:nvSpPr>
          <p:spPr bwMode="auto">
            <a:xfrm>
              <a:off x="1207" y="211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81" name="Oval 887"/>
            <p:cNvSpPr>
              <a:spLocks noChangeArrowheads="1"/>
            </p:cNvSpPr>
            <p:nvPr/>
          </p:nvSpPr>
          <p:spPr bwMode="auto">
            <a:xfrm>
              <a:off x="1205" y="1991"/>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82" name="Oval 888"/>
            <p:cNvSpPr>
              <a:spLocks noChangeArrowheads="1"/>
            </p:cNvSpPr>
            <p:nvPr/>
          </p:nvSpPr>
          <p:spPr bwMode="auto">
            <a:xfrm>
              <a:off x="1264" y="207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83" name="Oval 889"/>
            <p:cNvSpPr>
              <a:spLocks noChangeArrowheads="1"/>
            </p:cNvSpPr>
            <p:nvPr/>
          </p:nvSpPr>
          <p:spPr bwMode="auto">
            <a:xfrm>
              <a:off x="1190" y="2046"/>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84" name="Oval 890"/>
            <p:cNvSpPr>
              <a:spLocks noChangeArrowheads="1"/>
            </p:cNvSpPr>
            <p:nvPr/>
          </p:nvSpPr>
          <p:spPr bwMode="auto">
            <a:xfrm>
              <a:off x="1206" y="2053"/>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85" name="Oval 891"/>
            <p:cNvSpPr>
              <a:spLocks noChangeArrowheads="1"/>
            </p:cNvSpPr>
            <p:nvPr/>
          </p:nvSpPr>
          <p:spPr bwMode="auto">
            <a:xfrm>
              <a:off x="1237" y="207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86" name="Oval 892"/>
            <p:cNvSpPr>
              <a:spLocks noChangeArrowheads="1"/>
            </p:cNvSpPr>
            <p:nvPr/>
          </p:nvSpPr>
          <p:spPr bwMode="auto">
            <a:xfrm>
              <a:off x="1184" y="206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87" name="Oval 893"/>
            <p:cNvSpPr>
              <a:spLocks noChangeArrowheads="1"/>
            </p:cNvSpPr>
            <p:nvPr/>
          </p:nvSpPr>
          <p:spPr bwMode="auto">
            <a:xfrm>
              <a:off x="1240" y="205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88" name="Oval 894"/>
            <p:cNvSpPr>
              <a:spLocks noChangeArrowheads="1"/>
            </p:cNvSpPr>
            <p:nvPr/>
          </p:nvSpPr>
          <p:spPr bwMode="auto">
            <a:xfrm>
              <a:off x="1243" y="200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89" name="Oval 895"/>
            <p:cNvSpPr>
              <a:spLocks noChangeArrowheads="1"/>
            </p:cNvSpPr>
            <p:nvPr/>
          </p:nvSpPr>
          <p:spPr bwMode="auto">
            <a:xfrm>
              <a:off x="1190" y="208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90" name="Oval 896"/>
            <p:cNvSpPr>
              <a:spLocks noChangeArrowheads="1"/>
            </p:cNvSpPr>
            <p:nvPr/>
          </p:nvSpPr>
          <p:spPr bwMode="auto">
            <a:xfrm>
              <a:off x="1190" y="212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91" name="Oval 897"/>
            <p:cNvSpPr>
              <a:spLocks noChangeArrowheads="1"/>
            </p:cNvSpPr>
            <p:nvPr/>
          </p:nvSpPr>
          <p:spPr bwMode="auto">
            <a:xfrm>
              <a:off x="1214" y="208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92" name="Oval 898"/>
            <p:cNvSpPr>
              <a:spLocks noChangeArrowheads="1"/>
            </p:cNvSpPr>
            <p:nvPr/>
          </p:nvSpPr>
          <p:spPr bwMode="auto">
            <a:xfrm>
              <a:off x="1225" y="214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93" name="Oval 899"/>
            <p:cNvSpPr>
              <a:spLocks noChangeArrowheads="1"/>
            </p:cNvSpPr>
            <p:nvPr/>
          </p:nvSpPr>
          <p:spPr bwMode="auto">
            <a:xfrm>
              <a:off x="1209" y="206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94" name="Oval 900"/>
            <p:cNvSpPr>
              <a:spLocks noChangeArrowheads="1"/>
            </p:cNvSpPr>
            <p:nvPr/>
          </p:nvSpPr>
          <p:spPr bwMode="auto">
            <a:xfrm>
              <a:off x="1227" y="209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95" name="Oval 901"/>
            <p:cNvSpPr>
              <a:spLocks noChangeArrowheads="1"/>
            </p:cNvSpPr>
            <p:nvPr/>
          </p:nvSpPr>
          <p:spPr bwMode="auto">
            <a:xfrm>
              <a:off x="1178" y="210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96" name="Oval 902"/>
            <p:cNvSpPr>
              <a:spLocks noChangeArrowheads="1"/>
            </p:cNvSpPr>
            <p:nvPr/>
          </p:nvSpPr>
          <p:spPr bwMode="auto">
            <a:xfrm>
              <a:off x="1193" y="201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97" name="Oval 903"/>
            <p:cNvSpPr>
              <a:spLocks noChangeArrowheads="1"/>
            </p:cNvSpPr>
            <p:nvPr/>
          </p:nvSpPr>
          <p:spPr bwMode="auto">
            <a:xfrm>
              <a:off x="1206" y="210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98" name="Oval 904"/>
            <p:cNvSpPr>
              <a:spLocks noChangeArrowheads="1"/>
            </p:cNvSpPr>
            <p:nvPr/>
          </p:nvSpPr>
          <p:spPr bwMode="auto">
            <a:xfrm>
              <a:off x="1223" y="210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99" name="Oval 905"/>
            <p:cNvSpPr>
              <a:spLocks noChangeArrowheads="1"/>
            </p:cNvSpPr>
            <p:nvPr/>
          </p:nvSpPr>
          <p:spPr bwMode="auto">
            <a:xfrm>
              <a:off x="1245" y="213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00" name="Oval 906"/>
            <p:cNvSpPr>
              <a:spLocks noChangeArrowheads="1"/>
            </p:cNvSpPr>
            <p:nvPr/>
          </p:nvSpPr>
          <p:spPr bwMode="auto">
            <a:xfrm>
              <a:off x="1222" y="202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01" name="Oval 907"/>
            <p:cNvSpPr>
              <a:spLocks noChangeArrowheads="1"/>
            </p:cNvSpPr>
            <p:nvPr/>
          </p:nvSpPr>
          <p:spPr bwMode="auto">
            <a:xfrm>
              <a:off x="1178" y="203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02" name="Oval 908"/>
            <p:cNvSpPr>
              <a:spLocks noChangeArrowheads="1"/>
            </p:cNvSpPr>
            <p:nvPr/>
          </p:nvSpPr>
          <p:spPr bwMode="auto">
            <a:xfrm>
              <a:off x="1178" y="214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03" name="Oval 909"/>
            <p:cNvSpPr>
              <a:spLocks noChangeArrowheads="1"/>
            </p:cNvSpPr>
            <p:nvPr/>
          </p:nvSpPr>
          <p:spPr bwMode="auto">
            <a:xfrm>
              <a:off x="1331" y="204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04" name="Oval 910"/>
            <p:cNvSpPr>
              <a:spLocks noChangeArrowheads="1"/>
            </p:cNvSpPr>
            <p:nvPr/>
          </p:nvSpPr>
          <p:spPr bwMode="auto">
            <a:xfrm>
              <a:off x="1275" y="200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05" name="Oval 911"/>
            <p:cNvSpPr>
              <a:spLocks noChangeArrowheads="1"/>
            </p:cNvSpPr>
            <p:nvPr/>
          </p:nvSpPr>
          <p:spPr bwMode="auto">
            <a:xfrm>
              <a:off x="1322" y="202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06" name="Oval 912"/>
            <p:cNvSpPr>
              <a:spLocks noChangeArrowheads="1"/>
            </p:cNvSpPr>
            <p:nvPr/>
          </p:nvSpPr>
          <p:spPr bwMode="auto">
            <a:xfrm>
              <a:off x="1198" y="215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07" name="Oval 913"/>
            <p:cNvSpPr>
              <a:spLocks noChangeArrowheads="1"/>
            </p:cNvSpPr>
            <p:nvPr/>
          </p:nvSpPr>
          <p:spPr bwMode="auto">
            <a:xfrm>
              <a:off x="1325" y="200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08" name="Oval 914"/>
            <p:cNvSpPr>
              <a:spLocks noChangeArrowheads="1"/>
            </p:cNvSpPr>
            <p:nvPr/>
          </p:nvSpPr>
          <p:spPr bwMode="auto">
            <a:xfrm>
              <a:off x="1308" y="204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09" name="Oval 915"/>
            <p:cNvSpPr>
              <a:spLocks noChangeArrowheads="1"/>
            </p:cNvSpPr>
            <p:nvPr/>
          </p:nvSpPr>
          <p:spPr bwMode="auto">
            <a:xfrm>
              <a:off x="1287" y="199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10" name="Oval 916"/>
            <p:cNvSpPr>
              <a:spLocks noChangeArrowheads="1"/>
            </p:cNvSpPr>
            <p:nvPr/>
          </p:nvSpPr>
          <p:spPr bwMode="auto">
            <a:xfrm>
              <a:off x="1234" y="217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11" name="Oval 917"/>
            <p:cNvSpPr>
              <a:spLocks noChangeArrowheads="1"/>
            </p:cNvSpPr>
            <p:nvPr/>
          </p:nvSpPr>
          <p:spPr bwMode="auto">
            <a:xfrm>
              <a:off x="1297" y="201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12" name="Oval 918"/>
            <p:cNvSpPr>
              <a:spLocks noChangeArrowheads="1"/>
            </p:cNvSpPr>
            <p:nvPr/>
          </p:nvSpPr>
          <p:spPr bwMode="auto">
            <a:xfrm>
              <a:off x="1347" y="206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13" name="Oval 919"/>
            <p:cNvSpPr>
              <a:spLocks noChangeArrowheads="1"/>
            </p:cNvSpPr>
            <p:nvPr/>
          </p:nvSpPr>
          <p:spPr bwMode="auto">
            <a:xfrm>
              <a:off x="1273" y="2055"/>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14" name="Oval 920"/>
            <p:cNvSpPr>
              <a:spLocks noChangeArrowheads="1"/>
            </p:cNvSpPr>
            <p:nvPr/>
          </p:nvSpPr>
          <p:spPr bwMode="auto">
            <a:xfrm>
              <a:off x="1290" y="206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15" name="Oval 921"/>
            <p:cNvSpPr>
              <a:spLocks noChangeArrowheads="1"/>
            </p:cNvSpPr>
            <p:nvPr/>
          </p:nvSpPr>
          <p:spPr bwMode="auto">
            <a:xfrm>
              <a:off x="1325" y="208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16" name="Oval 922"/>
            <p:cNvSpPr>
              <a:spLocks noChangeArrowheads="1"/>
            </p:cNvSpPr>
            <p:nvPr/>
          </p:nvSpPr>
          <p:spPr bwMode="auto">
            <a:xfrm>
              <a:off x="1292" y="208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17" name="Oval 923"/>
            <p:cNvSpPr>
              <a:spLocks noChangeArrowheads="1"/>
            </p:cNvSpPr>
            <p:nvPr/>
          </p:nvSpPr>
          <p:spPr bwMode="auto">
            <a:xfrm>
              <a:off x="1309" y="206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18" name="Oval 924"/>
            <p:cNvSpPr>
              <a:spLocks noChangeArrowheads="1"/>
            </p:cNvSpPr>
            <p:nvPr/>
          </p:nvSpPr>
          <p:spPr bwMode="auto">
            <a:xfrm>
              <a:off x="1336" y="1992"/>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19" name="Oval 925"/>
            <p:cNvSpPr>
              <a:spLocks noChangeArrowheads="1"/>
            </p:cNvSpPr>
            <p:nvPr/>
          </p:nvSpPr>
          <p:spPr bwMode="auto">
            <a:xfrm>
              <a:off x="1265" y="209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20" name="Oval 926"/>
            <p:cNvSpPr>
              <a:spLocks noChangeArrowheads="1"/>
            </p:cNvSpPr>
            <p:nvPr/>
          </p:nvSpPr>
          <p:spPr bwMode="auto">
            <a:xfrm>
              <a:off x="1253" y="210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21" name="Oval 927"/>
            <p:cNvSpPr>
              <a:spLocks noChangeArrowheads="1"/>
            </p:cNvSpPr>
            <p:nvPr/>
          </p:nvSpPr>
          <p:spPr bwMode="auto">
            <a:xfrm>
              <a:off x="1308" y="210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22" name="Oval 928"/>
            <p:cNvSpPr>
              <a:spLocks noChangeArrowheads="1"/>
            </p:cNvSpPr>
            <p:nvPr/>
          </p:nvSpPr>
          <p:spPr bwMode="auto">
            <a:xfrm>
              <a:off x="1351" y="209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23" name="Oval 929"/>
            <p:cNvSpPr>
              <a:spLocks noChangeArrowheads="1"/>
            </p:cNvSpPr>
            <p:nvPr/>
          </p:nvSpPr>
          <p:spPr bwMode="auto">
            <a:xfrm>
              <a:off x="1309" y="208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24" name="Oval 930"/>
            <p:cNvSpPr>
              <a:spLocks noChangeArrowheads="1"/>
            </p:cNvSpPr>
            <p:nvPr/>
          </p:nvSpPr>
          <p:spPr bwMode="auto">
            <a:xfrm>
              <a:off x="1325" y="211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25" name="Oval 931"/>
            <p:cNvSpPr>
              <a:spLocks noChangeArrowheads="1"/>
            </p:cNvSpPr>
            <p:nvPr/>
          </p:nvSpPr>
          <p:spPr bwMode="auto">
            <a:xfrm>
              <a:off x="1289" y="212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26" name="Oval 932"/>
            <p:cNvSpPr>
              <a:spLocks noChangeArrowheads="1"/>
            </p:cNvSpPr>
            <p:nvPr/>
          </p:nvSpPr>
          <p:spPr bwMode="auto">
            <a:xfrm>
              <a:off x="1270" y="201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27" name="Oval 933"/>
            <p:cNvSpPr>
              <a:spLocks noChangeArrowheads="1"/>
            </p:cNvSpPr>
            <p:nvPr/>
          </p:nvSpPr>
          <p:spPr bwMode="auto">
            <a:xfrm>
              <a:off x="1279" y="210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28" name="Oval 934"/>
            <p:cNvSpPr>
              <a:spLocks noChangeArrowheads="1"/>
            </p:cNvSpPr>
            <p:nvPr/>
          </p:nvSpPr>
          <p:spPr bwMode="auto">
            <a:xfrm>
              <a:off x="1309" y="212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29" name="Oval 935"/>
            <p:cNvSpPr>
              <a:spLocks noChangeArrowheads="1"/>
            </p:cNvSpPr>
            <p:nvPr/>
          </p:nvSpPr>
          <p:spPr bwMode="auto">
            <a:xfrm>
              <a:off x="1327" y="213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30" name="Oval 936"/>
            <p:cNvSpPr>
              <a:spLocks noChangeArrowheads="1"/>
            </p:cNvSpPr>
            <p:nvPr/>
          </p:nvSpPr>
          <p:spPr bwMode="auto">
            <a:xfrm>
              <a:off x="1252" y="199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31" name="Oval 937"/>
            <p:cNvSpPr>
              <a:spLocks noChangeArrowheads="1"/>
            </p:cNvSpPr>
            <p:nvPr/>
          </p:nvSpPr>
          <p:spPr bwMode="auto">
            <a:xfrm>
              <a:off x="1282" y="203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32" name="Oval 938"/>
            <p:cNvSpPr>
              <a:spLocks noChangeArrowheads="1"/>
            </p:cNvSpPr>
            <p:nvPr/>
          </p:nvSpPr>
          <p:spPr bwMode="auto">
            <a:xfrm>
              <a:off x="1253" y="215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33" name="Oval 939"/>
            <p:cNvSpPr>
              <a:spLocks noChangeArrowheads="1"/>
            </p:cNvSpPr>
            <p:nvPr/>
          </p:nvSpPr>
          <p:spPr bwMode="auto">
            <a:xfrm rot="5400000">
              <a:off x="1321" y="216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34" name="Oval 940"/>
            <p:cNvSpPr>
              <a:spLocks noChangeArrowheads="1"/>
            </p:cNvSpPr>
            <p:nvPr/>
          </p:nvSpPr>
          <p:spPr bwMode="auto">
            <a:xfrm rot="5400000">
              <a:off x="1256" y="219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35" name="Oval 941"/>
            <p:cNvSpPr>
              <a:spLocks noChangeArrowheads="1"/>
            </p:cNvSpPr>
            <p:nvPr/>
          </p:nvSpPr>
          <p:spPr bwMode="auto">
            <a:xfrm rot="5400000">
              <a:off x="1225" y="216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36" name="Oval 942"/>
            <p:cNvSpPr>
              <a:spLocks noChangeArrowheads="1"/>
            </p:cNvSpPr>
            <p:nvPr/>
          </p:nvSpPr>
          <p:spPr bwMode="auto">
            <a:xfrm rot="5400000">
              <a:off x="1205" y="2166"/>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37" name="Oval 943"/>
            <p:cNvSpPr>
              <a:spLocks noChangeArrowheads="1"/>
            </p:cNvSpPr>
            <p:nvPr/>
          </p:nvSpPr>
          <p:spPr bwMode="auto">
            <a:xfrm rot="5400000">
              <a:off x="1229" y="219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38" name="Oval 944"/>
            <p:cNvSpPr>
              <a:spLocks noChangeArrowheads="1"/>
            </p:cNvSpPr>
            <p:nvPr/>
          </p:nvSpPr>
          <p:spPr bwMode="auto">
            <a:xfrm rot="5400000">
              <a:off x="1230" y="2135"/>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39" name="Oval 945"/>
            <p:cNvSpPr>
              <a:spLocks noChangeArrowheads="1"/>
            </p:cNvSpPr>
            <p:nvPr/>
          </p:nvSpPr>
          <p:spPr bwMode="auto">
            <a:xfrm rot="5400000">
              <a:off x="1263" y="2123"/>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40" name="Oval 946"/>
            <p:cNvSpPr>
              <a:spLocks noChangeArrowheads="1"/>
            </p:cNvSpPr>
            <p:nvPr/>
          </p:nvSpPr>
          <p:spPr bwMode="auto">
            <a:xfrm rot="5400000">
              <a:off x="1288" y="2188"/>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41" name="Oval 947"/>
            <p:cNvSpPr>
              <a:spLocks noChangeArrowheads="1"/>
            </p:cNvSpPr>
            <p:nvPr/>
          </p:nvSpPr>
          <p:spPr bwMode="auto">
            <a:xfrm rot="5400000">
              <a:off x="1298" y="2143"/>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42" name="Oval 948"/>
            <p:cNvSpPr>
              <a:spLocks noChangeArrowheads="1"/>
            </p:cNvSpPr>
            <p:nvPr/>
          </p:nvSpPr>
          <p:spPr bwMode="auto">
            <a:xfrm rot="5400000">
              <a:off x="1299" y="2155"/>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43" name="Oval 949"/>
            <p:cNvSpPr>
              <a:spLocks noChangeArrowheads="1"/>
            </p:cNvSpPr>
            <p:nvPr/>
          </p:nvSpPr>
          <p:spPr bwMode="auto">
            <a:xfrm rot="5400000">
              <a:off x="1202" y="2186"/>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44" name="Oval 950"/>
            <p:cNvSpPr>
              <a:spLocks noChangeArrowheads="1"/>
            </p:cNvSpPr>
            <p:nvPr/>
          </p:nvSpPr>
          <p:spPr bwMode="auto">
            <a:xfrm rot="5400000">
              <a:off x="1332" y="2152"/>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45" name="Oval 951"/>
            <p:cNvSpPr>
              <a:spLocks noChangeArrowheads="1"/>
            </p:cNvSpPr>
            <p:nvPr/>
          </p:nvSpPr>
          <p:spPr bwMode="auto">
            <a:xfrm rot="5400000">
              <a:off x="1356" y="2154"/>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46" name="Oval 952"/>
            <p:cNvSpPr>
              <a:spLocks noChangeArrowheads="1"/>
            </p:cNvSpPr>
            <p:nvPr/>
          </p:nvSpPr>
          <p:spPr bwMode="auto">
            <a:xfrm rot="5400000">
              <a:off x="1333" y="2193"/>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47" name="Oval 953"/>
            <p:cNvSpPr>
              <a:spLocks noChangeArrowheads="1"/>
            </p:cNvSpPr>
            <p:nvPr/>
          </p:nvSpPr>
          <p:spPr bwMode="auto">
            <a:xfrm rot="5400000">
              <a:off x="1313" y="2176"/>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48" name="Oval 954"/>
            <p:cNvSpPr>
              <a:spLocks noChangeArrowheads="1"/>
            </p:cNvSpPr>
            <p:nvPr/>
          </p:nvSpPr>
          <p:spPr bwMode="auto">
            <a:xfrm rot="5400000">
              <a:off x="1278" y="2170"/>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49" name="Oval 955"/>
            <p:cNvSpPr>
              <a:spLocks noChangeArrowheads="1"/>
            </p:cNvSpPr>
            <p:nvPr/>
          </p:nvSpPr>
          <p:spPr bwMode="auto">
            <a:xfrm>
              <a:off x="1526" y="204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50" name="Oval 956"/>
            <p:cNvSpPr>
              <a:spLocks noChangeArrowheads="1"/>
            </p:cNvSpPr>
            <p:nvPr/>
          </p:nvSpPr>
          <p:spPr bwMode="auto">
            <a:xfrm>
              <a:off x="1488" y="204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51" name="Oval 957"/>
            <p:cNvSpPr>
              <a:spLocks noChangeArrowheads="1"/>
            </p:cNvSpPr>
            <p:nvPr/>
          </p:nvSpPr>
          <p:spPr bwMode="auto">
            <a:xfrm>
              <a:off x="1478" y="201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52" name="Oval 958"/>
            <p:cNvSpPr>
              <a:spLocks noChangeArrowheads="1"/>
            </p:cNvSpPr>
            <p:nvPr/>
          </p:nvSpPr>
          <p:spPr bwMode="auto">
            <a:xfrm>
              <a:off x="1475" y="211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53" name="Oval 959"/>
            <p:cNvSpPr>
              <a:spLocks noChangeArrowheads="1"/>
            </p:cNvSpPr>
            <p:nvPr/>
          </p:nvSpPr>
          <p:spPr bwMode="auto">
            <a:xfrm>
              <a:off x="1459" y="199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54" name="Oval 960"/>
            <p:cNvSpPr>
              <a:spLocks noChangeArrowheads="1"/>
            </p:cNvSpPr>
            <p:nvPr/>
          </p:nvSpPr>
          <p:spPr bwMode="auto">
            <a:xfrm>
              <a:off x="1532" y="207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55" name="Oval 961"/>
            <p:cNvSpPr>
              <a:spLocks noChangeArrowheads="1"/>
            </p:cNvSpPr>
            <p:nvPr/>
          </p:nvSpPr>
          <p:spPr bwMode="auto">
            <a:xfrm>
              <a:off x="1437" y="20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56" name="Oval 962"/>
            <p:cNvSpPr>
              <a:spLocks noChangeArrowheads="1"/>
            </p:cNvSpPr>
            <p:nvPr/>
          </p:nvSpPr>
          <p:spPr bwMode="auto">
            <a:xfrm>
              <a:off x="1474" y="205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57" name="Oval 963"/>
            <p:cNvSpPr>
              <a:spLocks noChangeArrowheads="1"/>
            </p:cNvSpPr>
            <p:nvPr/>
          </p:nvSpPr>
          <p:spPr bwMode="auto">
            <a:xfrm>
              <a:off x="1507" y="207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58" name="Oval 964"/>
            <p:cNvSpPr>
              <a:spLocks noChangeArrowheads="1"/>
            </p:cNvSpPr>
            <p:nvPr/>
          </p:nvSpPr>
          <p:spPr bwMode="auto">
            <a:xfrm>
              <a:off x="1453" y="206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59" name="Oval 965"/>
            <p:cNvSpPr>
              <a:spLocks noChangeArrowheads="1"/>
            </p:cNvSpPr>
            <p:nvPr/>
          </p:nvSpPr>
          <p:spPr bwMode="auto">
            <a:xfrm>
              <a:off x="1508" y="205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60" name="Oval 966"/>
            <p:cNvSpPr>
              <a:spLocks noChangeArrowheads="1"/>
            </p:cNvSpPr>
            <p:nvPr/>
          </p:nvSpPr>
          <p:spPr bwMode="auto">
            <a:xfrm>
              <a:off x="1511" y="2010"/>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61" name="Oval 967"/>
            <p:cNvSpPr>
              <a:spLocks noChangeArrowheads="1"/>
            </p:cNvSpPr>
            <p:nvPr/>
          </p:nvSpPr>
          <p:spPr bwMode="auto">
            <a:xfrm>
              <a:off x="1460" y="208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62" name="Oval 968"/>
            <p:cNvSpPr>
              <a:spLocks noChangeArrowheads="1"/>
            </p:cNvSpPr>
            <p:nvPr/>
          </p:nvSpPr>
          <p:spPr bwMode="auto">
            <a:xfrm>
              <a:off x="1459" y="212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63" name="Oval 969"/>
            <p:cNvSpPr>
              <a:spLocks noChangeArrowheads="1"/>
            </p:cNvSpPr>
            <p:nvPr/>
          </p:nvSpPr>
          <p:spPr bwMode="auto">
            <a:xfrm>
              <a:off x="1483" y="208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64" name="Oval 970"/>
            <p:cNvSpPr>
              <a:spLocks noChangeArrowheads="1"/>
            </p:cNvSpPr>
            <p:nvPr/>
          </p:nvSpPr>
          <p:spPr bwMode="auto">
            <a:xfrm>
              <a:off x="1494" y="215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65" name="Oval 971"/>
            <p:cNvSpPr>
              <a:spLocks noChangeArrowheads="1"/>
            </p:cNvSpPr>
            <p:nvPr/>
          </p:nvSpPr>
          <p:spPr bwMode="auto">
            <a:xfrm>
              <a:off x="1478" y="207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66" name="Oval 972"/>
            <p:cNvSpPr>
              <a:spLocks noChangeArrowheads="1"/>
            </p:cNvSpPr>
            <p:nvPr/>
          </p:nvSpPr>
          <p:spPr bwMode="auto">
            <a:xfrm>
              <a:off x="1497" y="209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67" name="Oval 973"/>
            <p:cNvSpPr>
              <a:spLocks noChangeArrowheads="1"/>
            </p:cNvSpPr>
            <p:nvPr/>
          </p:nvSpPr>
          <p:spPr bwMode="auto">
            <a:xfrm>
              <a:off x="1447" y="210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68" name="Oval 974"/>
            <p:cNvSpPr>
              <a:spLocks noChangeArrowheads="1"/>
            </p:cNvSpPr>
            <p:nvPr/>
          </p:nvSpPr>
          <p:spPr bwMode="auto">
            <a:xfrm>
              <a:off x="1461" y="201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69" name="Oval 975"/>
            <p:cNvSpPr>
              <a:spLocks noChangeArrowheads="1"/>
            </p:cNvSpPr>
            <p:nvPr/>
          </p:nvSpPr>
          <p:spPr bwMode="auto">
            <a:xfrm>
              <a:off x="1475" y="210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70" name="Oval 976"/>
            <p:cNvSpPr>
              <a:spLocks noChangeArrowheads="1"/>
            </p:cNvSpPr>
            <p:nvPr/>
          </p:nvSpPr>
          <p:spPr bwMode="auto">
            <a:xfrm>
              <a:off x="1486" y="200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71" name="Oval 977"/>
            <p:cNvSpPr>
              <a:spLocks noChangeArrowheads="1"/>
            </p:cNvSpPr>
            <p:nvPr/>
          </p:nvSpPr>
          <p:spPr bwMode="auto">
            <a:xfrm>
              <a:off x="1515" y="214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72" name="Oval 978"/>
            <p:cNvSpPr>
              <a:spLocks noChangeArrowheads="1"/>
            </p:cNvSpPr>
            <p:nvPr/>
          </p:nvSpPr>
          <p:spPr bwMode="auto">
            <a:xfrm>
              <a:off x="1491" y="202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73" name="Oval 979"/>
            <p:cNvSpPr>
              <a:spLocks noChangeArrowheads="1"/>
            </p:cNvSpPr>
            <p:nvPr/>
          </p:nvSpPr>
          <p:spPr bwMode="auto">
            <a:xfrm>
              <a:off x="1451" y="203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74" name="Oval 980"/>
            <p:cNvSpPr>
              <a:spLocks noChangeArrowheads="1"/>
            </p:cNvSpPr>
            <p:nvPr/>
          </p:nvSpPr>
          <p:spPr bwMode="auto">
            <a:xfrm>
              <a:off x="1601" y="204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75" name="Oval 981"/>
            <p:cNvSpPr>
              <a:spLocks noChangeArrowheads="1"/>
            </p:cNvSpPr>
            <p:nvPr/>
          </p:nvSpPr>
          <p:spPr bwMode="auto">
            <a:xfrm>
              <a:off x="1545" y="2007"/>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76" name="Oval 982"/>
            <p:cNvSpPr>
              <a:spLocks noChangeArrowheads="1"/>
            </p:cNvSpPr>
            <p:nvPr/>
          </p:nvSpPr>
          <p:spPr bwMode="auto">
            <a:xfrm>
              <a:off x="1590" y="203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77" name="Oval 983"/>
            <p:cNvSpPr>
              <a:spLocks noChangeArrowheads="1"/>
            </p:cNvSpPr>
            <p:nvPr/>
          </p:nvSpPr>
          <p:spPr bwMode="auto">
            <a:xfrm>
              <a:off x="1467" y="215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78" name="Oval 984"/>
            <p:cNvSpPr>
              <a:spLocks noChangeArrowheads="1"/>
            </p:cNvSpPr>
            <p:nvPr/>
          </p:nvSpPr>
          <p:spPr bwMode="auto">
            <a:xfrm>
              <a:off x="1593" y="2010"/>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79" name="Oval 985"/>
            <p:cNvSpPr>
              <a:spLocks noChangeArrowheads="1"/>
            </p:cNvSpPr>
            <p:nvPr/>
          </p:nvSpPr>
          <p:spPr bwMode="auto">
            <a:xfrm>
              <a:off x="1577" y="205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80" name="Oval 986"/>
            <p:cNvSpPr>
              <a:spLocks noChangeArrowheads="1"/>
            </p:cNvSpPr>
            <p:nvPr/>
          </p:nvSpPr>
          <p:spPr bwMode="auto">
            <a:xfrm>
              <a:off x="1557" y="199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81" name="Oval 987"/>
            <p:cNvSpPr>
              <a:spLocks noChangeArrowheads="1"/>
            </p:cNvSpPr>
            <p:nvPr/>
          </p:nvSpPr>
          <p:spPr bwMode="auto">
            <a:xfrm>
              <a:off x="1503" y="218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82" name="Oval 988"/>
            <p:cNvSpPr>
              <a:spLocks noChangeArrowheads="1"/>
            </p:cNvSpPr>
            <p:nvPr/>
          </p:nvSpPr>
          <p:spPr bwMode="auto">
            <a:xfrm>
              <a:off x="1565" y="2019"/>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83" name="Oval 989"/>
            <p:cNvSpPr>
              <a:spLocks noChangeArrowheads="1"/>
            </p:cNvSpPr>
            <p:nvPr/>
          </p:nvSpPr>
          <p:spPr bwMode="auto">
            <a:xfrm>
              <a:off x="1598" y="206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84" name="Oval 990"/>
            <p:cNvSpPr>
              <a:spLocks noChangeArrowheads="1"/>
            </p:cNvSpPr>
            <p:nvPr/>
          </p:nvSpPr>
          <p:spPr bwMode="auto">
            <a:xfrm>
              <a:off x="1543" y="205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85" name="Oval 991"/>
            <p:cNvSpPr>
              <a:spLocks noChangeArrowheads="1"/>
            </p:cNvSpPr>
            <p:nvPr/>
          </p:nvSpPr>
          <p:spPr bwMode="auto">
            <a:xfrm>
              <a:off x="1558" y="207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86" name="Oval 992"/>
            <p:cNvSpPr>
              <a:spLocks noChangeArrowheads="1"/>
            </p:cNvSpPr>
            <p:nvPr/>
          </p:nvSpPr>
          <p:spPr bwMode="auto">
            <a:xfrm>
              <a:off x="1595" y="208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87" name="Oval 993"/>
            <p:cNvSpPr>
              <a:spLocks noChangeArrowheads="1"/>
            </p:cNvSpPr>
            <p:nvPr/>
          </p:nvSpPr>
          <p:spPr bwMode="auto">
            <a:xfrm>
              <a:off x="1560" y="208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88" name="Oval 994"/>
            <p:cNvSpPr>
              <a:spLocks noChangeArrowheads="1"/>
            </p:cNvSpPr>
            <p:nvPr/>
          </p:nvSpPr>
          <p:spPr bwMode="auto">
            <a:xfrm>
              <a:off x="1577" y="207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89" name="Oval 995"/>
            <p:cNvSpPr>
              <a:spLocks noChangeArrowheads="1"/>
            </p:cNvSpPr>
            <p:nvPr/>
          </p:nvSpPr>
          <p:spPr bwMode="auto">
            <a:xfrm>
              <a:off x="1590" y="199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90" name="Oval 996"/>
            <p:cNvSpPr>
              <a:spLocks noChangeArrowheads="1"/>
            </p:cNvSpPr>
            <p:nvPr/>
          </p:nvSpPr>
          <p:spPr bwMode="auto">
            <a:xfrm>
              <a:off x="1534" y="209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91" name="Oval 997"/>
            <p:cNvSpPr>
              <a:spLocks noChangeArrowheads="1"/>
            </p:cNvSpPr>
            <p:nvPr/>
          </p:nvSpPr>
          <p:spPr bwMode="auto">
            <a:xfrm>
              <a:off x="1522" y="210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92" name="Oval 998"/>
            <p:cNvSpPr>
              <a:spLocks noChangeArrowheads="1"/>
            </p:cNvSpPr>
            <p:nvPr/>
          </p:nvSpPr>
          <p:spPr bwMode="auto">
            <a:xfrm>
              <a:off x="1577" y="210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93" name="Oval 999"/>
            <p:cNvSpPr>
              <a:spLocks noChangeArrowheads="1"/>
            </p:cNvSpPr>
            <p:nvPr/>
          </p:nvSpPr>
          <p:spPr bwMode="auto">
            <a:xfrm>
              <a:off x="1611" y="209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94" name="Oval 1000"/>
            <p:cNvSpPr>
              <a:spLocks noChangeArrowheads="1"/>
            </p:cNvSpPr>
            <p:nvPr/>
          </p:nvSpPr>
          <p:spPr bwMode="auto">
            <a:xfrm>
              <a:off x="1555" y="209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95" name="Oval 1001"/>
            <p:cNvSpPr>
              <a:spLocks noChangeArrowheads="1"/>
            </p:cNvSpPr>
            <p:nvPr/>
          </p:nvSpPr>
          <p:spPr bwMode="auto">
            <a:xfrm>
              <a:off x="1607" y="211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96" name="Oval 1002"/>
            <p:cNvSpPr>
              <a:spLocks noChangeArrowheads="1"/>
            </p:cNvSpPr>
            <p:nvPr/>
          </p:nvSpPr>
          <p:spPr bwMode="auto">
            <a:xfrm>
              <a:off x="1557" y="212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97" name="Oval 1003"/>
            <p:cNvSpPr>
              <a:spLocks noChangeArrowheads="1"/>
            </p:cNvSpPr>
            <p:nvPr/>
          </p:nvSpPr>
          <p:spPr bwMode="auto">
            <a:xfrm>
              <a:off x="1538" y="202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98" name="Oval 1004"/>
            <p:cNvSpPr>
              <a:spLocks noChangeArrowheads="1"/>
            </p:cNvSpPr>
            <p:nvPr/>
          </p:nvSpPr>
          <p:spPr bwMode="auto">
            <a:xfrm>
              <a:off x="1548" y="210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199" name="Oval 1005"/>
            <p:cNvSpPr>
              <a:spLocks noChangeArrowheads="1"/>
            </p:cNvSpPr>
            <p:nvPr/>
          </p:nvSpPr>
          <p:spPr bwMode="auto">
            <a:xfrm>
              <a:off x="1577" y="2126"/>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00" name="Oval 1006"/>
            <p:cNvSpPr>
              <a:spLocks noChangeArrowheads="1"/>
            </p:cNvSpPr>
            <p:nvPr/>
          </p:nvSpPr>
          <p:spPr bwMode="auto">
            <a:xfrm>
              <a:off x="1608" y="214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01" name="Oval 1007"/>
            <p:cNvSpPr>
              <a:spLocks noChangeArrowheads="1"/>
            </p:cNvSpPr>
            <p:nvPr/>
          </p:nvSpPr>
          <p:spPr bwMode="auto">
            <a:xfrm>
              <a:off x="1520" y="199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02" name="Oval 1008"/>
            <p:cNvSpPr>
              <a:spLocks noChangeArrowheads="1"/>
            </p:cNvSpPr>
            <p:nvPr/>
          </p:nvSpPr>
          <p:spPr bwMode="auto">
            <a:xfrm>
              <a:off x="1551" y="204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03" name="Oval 1009"/>
            <p:cNvSpPr>
              <a:spLocks noChangeArrowheads="1"/>
            </p:cNvSpPr>
            <p:nvPr/>
          </p:nvSpPr>
          <p:spPr bwMode="auto">
            <a:xfrm>
              <a:off x="1522" y="215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04" name="Oval 1010"/>
            <p:cNvSpPr>
              <a:spLocks noChangeArrowheads="1"/>
            </p:cNvSpPr>
            <p:nvPr/>
          </p:nvSpPr>
          <p:spPr bwMode="auto">
            <a:xfrm rot="5400000">
              <a:off x="1587" y="216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05" name="Oval 1011"/>
            <p:cNvSpPr>
              <a:spLocks noChangeArrowheads="1"/>
            </p:cNvSpPr>
            <p:nvPr/>
          </p:nvSpPr>
          <p:spPr bwMode="auto">
            <a:xfrm rot="5400000">
              <a:off x="1525" y="2196"/>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06" name="Oval 1012"/>
            <p:cNvSpPr>
              <a:spLocks noChangeArrowheads="1"/>
            </p:cNvSpPr>
            <p:nvPr/>
          </p:nvSpPr>
          <p:spPr bwMode="auto">
            <a:xfrm rot="5400000">
              <a:off x="1493" y="217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07" name="Oval 1013"/>
            <p:cNvSpPr>
              <a:spLocks noChangeArrowheads="1"/>
            </p:cNvSpPr>
            <p:nvPr/>
          </p:nvSpPr>
          <p:spPr bwMode="auto">
            <a:xfrm rot="5400000">
              <a:off x="1470" y="217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08" name="Oval 1014"/>
            <p:cNvSpPr>
              <a:spLocks noChangeArrowheads="1"/>
            </p:cNvSpPr>
            <p:nvPr/>
          </p:nvSpPr>
          <p:spPr bwMode="auto">
            <a:xfrm rot="5400000">
              <a:off x="1501" y="2193"/>
              <a:ext cx="10"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09" name="Oval 1015"/>
            <p:cNvSpPr>
              <a:spLocks noChangeArrowheads="1"/>
            </p:cNvSpPr>
            <p:nvPr/>
          </p:nvSpPr>
          <p:spPr bwMode="auto">
            <a:xfrm rot="5400000">
              <a:off x="1495" y="213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10" name="Oval 1016"/>
            <p:cNvSpPr>
              <a:spLocks noChangeArrowheads="1"/>
            </p:cNvSpPr>
            <p:nvPr/>
          </p:nvSpPr>
          <p:spPr bwMode="auto">
            <a:xfrm rot="5400000">
              <a:off x="1528" y="2125"/>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11" name="Oval 1017"/>
            <p:cNvSpPr>
              <a:spLocks noChangeArrowheads="1"/>
            </p:cNvSpPr>
            <p:nvPr/>
          </p:nvSpPr>
          <p:spPr bwMode="auto">
            <a:xfrm rot="5400000">
              <a:off x="1552" y="219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12" name="Oval 1018"/>
            <p:cNvSpPr>
              <a:spLocks noChangeArrowheads="1"/>
            </p:cNvSpPr>
            <p:nvPr/>
          </p:nvSpPr>
          <p:spPr bwMode="auto">
            <a:xfrm rot="5400000">
              <a:off x="1567" y="2145"/>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13" name="Oval 1019"/>
            <p:cNvSpPr>
              <a:spLocks noChangeArrowheads="1"/>
            </p:cNvSpPr>
            <p:nvPr/>
          </p:nvSpPr>
          <p:spPr bwMode="auto">
            <a:xfrm rot="5400000">
              <a:off x="1563" y="215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14" name="Oval 1020"/>
            <p:cNvSpPr>
              <a:spLocks noChangeArrowheads="1"/>
            </p:cNvSpPr>
            <p:nvPr/>
          </p:nvSpPr>
          <p:spPr bwMode="auto">
            <a:xfrm rot="5400000">
              <a:off x="1467" y="219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15" name="Oval 1021"/>
            <p:cNvSpPr>
              <a:spLocks noChangeArrowheads="1"/>
            </p:cNvSpPr>
            <p:nvPr/>
          </p:nvSpPr>
          <p:spPr bwMode="auto">
            <a:xfrm rot="5400000">
              <a:off x="1601" y="215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16" name="Oval 1022"/>
            <p:cNvSpPr>
              <a:spLocks noChangeArrowheads="1"/>
            </p:cNvSpPr>
            <p:nvPr/>
          </p:nvSpPr>
          <p:spPr bwMode="auto">
            <a:xfrm rot="5400000">
              <a:off x="1626" y="2164"/>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17" name="Oval 1023"/>
            <p:cNvSpPr>
              <a:spLocks noChangeArrowheads="1"/>
            </p:cNvSpPr>
            <p:nvPr/>
          </p:nvSpPr>
          <p:spPr bwMode="auto">
            <a:xfrm rot="5400000">
              <a:off x="1583" y="2196"/>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18" name="Oval 1024"/>
            <p:cNvSpPr>
              <a:spLocks noChangeArrowheads="1"/>
            </p:cNvSpPr>
            <p:nvPr/>
          </p:nvSpPr>
          <p:spPr bwMode="auto">
            <a:xfrm rot="5400000">
              <a:off x="1586" y="2177"/>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19" name="Oval 1025"/>
            <p:cNvSpPr>
              <a:spLocks noChangeArrowheads="1"/>
            </p:cNvSpPr>
            <p:nvPr/>
          </p:nvSpPr>
          <p:spPr bwMode="auto">
            <a:xfrm rot="5400000">
              <a:off x="1548" y="217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20" name="Oval 1026"/>
            <p:cNvSpPr>
              <a:spLocks noChangeArrowheads="1"/>
            </p:cNvSpPr>
            <p:nvPr/>
          </p:nvSpPr>
          <p:spPr bwMode="auto">
            <a:xfrm>
              <a:off x="1396" y="202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21" name="Oval 1027"/>
            <p:cNvSpPr>
              <a:spLocks noChangeArrowheads="1"/>
            </p:cNvSpPr>
            <p:nvPr/>
          </p:nvSpPr>
          <p:spPr bwMode="auto">
            <a:xfrm>
              <a:off x="1386" y="199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22" name="Oval 1028"/>
            <p:cNvSpPr>
              <a:spLocks noChangeArrowheads="1"/>
            </p:cNvSpPr>
            <p:nvPr/>
          </p:nvSpPr>
          <p:spPr bwMode="auto">
            <a:xfrm>
              <a:off x="1347" y="2025"/>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23" name="Oval 1029"/>
            <p:cNvSpPr>
              <a:spLocks noChangeArrowheads="1"/>
            </p:cNvSpPr>
            <p:nvPr/>
          </p:nvSpPr>
          <p:spPr bwMode="auto">
            <a:xfrm>
              <a:off x="1383" y="203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24" name="Oval 1030"/>
            <p:cNvSpPr>
              <a:spLocks noChangeArrowheads="1"/>
            </p:cNvSpPr>
            <p:nvPr/>
          </p:nvSpPr>
          <p:spPr bwMode="auto">
            <a:xfrm>
              <a:off x="1415" y="205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25" name="Oval 1031"/>
            <p:cNvSpPr>
              <a:spLocks noChangeArrowheads="1"/>
            </p:cNvSpPr>
            <p:nvPr/>
          </p:nvSpPr>
          <p:spPr bwMode="auto">
            <a:xfrm>
              <a:off x="1360" y="204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26" name="Oval 1032"/>
            <p:cNvSpPr>
              <a:spLocks noChangeArrowheads="1"/>
            </p:cNvSpPr>
            <p:nvPr/>
          </p:nvSpPr>
          <p:spPr bwMode="auto">
            <a:xfrm>
              <a:off x="1416" y="203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27" name="Oval 1033"/>
            <p:cNvSpPr>
              <a:spLocks noChangeArrowheads="1"/>
            </p:cNvSpPr>
            <p:nvPr/>
          </p:nvSpPr>
          <p:spPr bwMode="auto">
            <a:xfrm>
              <a:off x="1368" y="206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28" name="Oval 1034"/>
            <p:cNvSpPr>
              <a:spLocks noChangeArrowheads="1"/>
            </p:cNvSpPr>
            <p:nvPr/>
          </p:nvSpPr>
          <p:spPr bwMode="auto">
            <a:xfrm>
              <a:off x="1392" y="206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29" name="Oval 1035"/>
            <p:cNvSpPr>
              <a:spLocks noChangeArrowheads="1"/>
            </p:cNvSpPr>
            <p:nvPr/>
          </p:nvSpPr>
          <p:spPr bwMode="auto">
            <a:xfrm>
              <a:off x="1387" y="205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30" name="Oval 1036"/>
            <p:cNvSpPr>
              <a:spLocks noChangeArrowheads="1"/>
            </p:cNvSpPr>
            <p:nvPr/>
          </p:nvSpPr>
          <p:spPr bwMode="auto">
            <a:xfrm>
              <a:off x="1369" y="200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31" name="Oval 1037"/>
            <p:cNvSpPr>
              <a:spLocks noChangeArrowheads="1"/>
            </p:cNvSpPr>
            <p:nvPr/>
          </p:nvSpPr>
          <p:spPr bwMode="auto">
            <a:xfrm>
              <a:off x="1412" y="199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32" name="Oval 1038"/>
            <p:cNvSpPr>
              <a:spLocks noChangeArrowheads="1"/>
            </p:cNvSpPr>
            <p:nvPr/>
          </p:nvSpPr>
          <p:spPr bwMode="auto">
            <a:xfrm>
              <a:off x="1376" y="201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33" name="Oval 1039"/>
            <p:cNvSpPr>
              <a:spLocks noChangeArrowheads="1"/>
            </p:cNvSpPr>
            <p:nvPr/>
          </p:nvSpPr>
          <p:spPr bwMode="auto">
            <a:xfrm>
              <a:off x="1397" y="214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34" name="Oval 1040"/>
            <p:cNvSpPr>
              <a:spLocks noChangeArrowheads="1"/>
            </p:cNvSpPr>
            <p:nvPr/>
          </p:nvSpPr>
          <p:spPr bwMode="auto">
            <a:xfrm>
              <a:off x="1387" y="211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35" name="Oval 1041"/>
            <p:cNvSpPr>
              <a:spLocks noChangeArrowheads="1"/>
            </p:cNvSpPr>
            <p:nvPr/>
          </p:nvSpPr>
          <p:spPr bwMode="auto">
            <a:xfrm>
              <a:off x="1348" y="2175"/>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36" name="Oval 1042"/>
            <p:cNvSpPr>
              <a:spLocks noChangeArrowheads="1"/>
            </p:cNvSpPr>
            <p:nvPr/>
          </p:nvSpPr>
          <p:spPr bwMode="auto">
            <a:xfrm>
              <a:off x="1384" y="215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37" name="Oval 1043"/>
            <p:cNvSpPr>
              <a:spLocks noChangeArrowheads="1"/>
            </p:cNvSpPr>
            <p:nvPr/>
          </p:nvSpPr>
          <p:spPr bwMode="auto">
            <a:xfrm>
              <a:off x="1416" y="217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38" name="Oval 1044"/>
            <p:cNvSpPr>
              <a:spLocks noChangeArrowheads="1"/>
            </p:cNvSpPr>
            <p:nvPr/>
          </p:nvSpPr>
          <p:spPr bwMode="auto">
            <a:xfrm>
              <a:off x="1361" y="216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39" name="Oval 1045"/>
            <p:cNvSpPr>
              <a:spLocks noChangeArrowheads="1"/>
            </p:cNvSpPr>
            <p:nvPr/>
          </p:nvSpPr>
          <p:spPr bwMode="auto">
            <a:xfrm>
              <a:off x="1417" y="215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40" name="Oval 1046"/>
            <p:cNvSpPr>
              <a:spLocks noChangeArrowheads="1"/>
            </p:cNvSpPr>
            <p:nvPr/>
          </p:nvSpPr>
          <p:spPr bwMode="auto">
            <a:xfrm>
              <a:off x="1367" y="218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41" name="Oval 1047"/>
            <p:cNvSpPr>
              <a:spLocks noChangeArrowheads="1"/>
            </p:cNvSpPr>
            <p:nvPr/>
          </p:nvSpPr>
          <p:spPr bwMode="auto">
            <a:xfrm>
              <a:off x="1392" y="218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42" name="Oval 1048"/>
            <p:cNvSpPr>
              <a:spLocks noChangeArrowheads="1"/>
            </p:cNvSpPr>
            <p:nvPr/>
          </p:nvSpPr>
          <p:spPr bwMode="auto">
            <a:xfrm>
              <a:off x="1387" y="216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43" name="Oval 1049"/>
            <p:cNvSpPr>
              <a:spLocks noChangeArrowheads="1"/>
            </p:cNvSpPr>
            <p:nvPr/>
          </p:nvSpPr>
          <p:spPr bwMode="auto">
            <a:xfrm>
              <a:off x="1369" y="211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44" name="Oval 1050"/>
            <p:cNvSpPr>
              <a:spLocks noChangeArrowheads="1"/>
            </p:cNvSpPr>
            <p:nvPr/>
          </p:nvSpPr>
          <p:spPr bwMode="auto">
            <a:xfrm>
              <a:off x="1401" y="212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45" name="Oval 1051"/>
            <p:cNvSpPr>
              <a:spLocks noChangeArrowheads="1"/>
            </p:cNvSpPr>
            <p:nvPr/>
          </p:nvSpPr>
          <p:spPr bwMode="auto">
            <a:xfrm>
              <a:off x="1376" y="213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46" name="Oval 1052"/>
            <p:cNvSpPr>
              <a:spLocks noChangeArrowheads="1"/>
            </p:cNvSpPr>
            <p:nvPr/>
          </p:nvSpPr>
          <p:spPr bwMode="auto">
            <a:xfrm>
              <a:off x="1428" y="210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47" name="Oval 1053"/>
            <p:cNvSpPr>
              <a:spLocks noChangeArrowheads="1"/>
            </p:cNvSpPr>
            <p:nvPr/>
          </p:nvSpPr>
          <p:spPr bwMode="auto">
            <a:xfrm>
              <a:off x="1418" y="206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48" name="Oval 1054"/>
            <p:cNvSpPr>
              <a:spLocks noChangeArrowheads="1"/>
            </p:cNvSpPr>
            <p:nvPr/>
          </p:nvSpPr>
          <p:spPr bwMode="auto">
            <a:xfrm>
              <a:off x="1395" y="209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49" name="Oval 1055"/>
            <p:cNvSpPr>
              <a:spLocks noChangeArrowheads="1"/>
            </p:cNvSpPr>
            <p:nvPr/>
          </p:nvSpPr>
          <p:spPr bwMode="auto">
            <a:xfrm>
              <a:off x="1416" y="2110"/>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50" name="Oval 1056"/>
            <p:cNvSpPr>
              <a:spLocks noChangeArrowheads="1"/>
            </p:cNvSpPr>
            <p:nvPr/>
          </p:nvSpPr>
          <p:spPr bwMode="auto">
            <a:xfrm>
              <a:off x="1445" y="214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51" name="Oval 1057"/>
            <p:cNvSpPr>
              <a:spLocks noChangeArrowheads="1"/>
            </p:cNvSpPr>
            <p:nvPr/>
          </p:nvSpPr>
          <p:spPr bwMode="auto">
            <a:xfrm>
              <a:off x="1425" y="202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52" name="Oval 1058"/>
            <p:cNvSpPr>
              <a:spLocks noChangeArrowheads="1"/>
            </p:cNvSpPr>
            <p:nvPr/>
          </p:nvSpPr>
          <p:spPr bwMode="auto">
            <a:xfrm>
              <a:off x="1346" y="213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53" name="Oval 1059"/>
            <p:cNvSpPr>
              <a:spLocks noChangeArrowheads="1"/>
            </p:cNvSpPr>
            <p:nvPr/>
          </p:nvSpPr>
          <p:spPr bwMode="auto">
            <a:xfrm>
              <a:off x="1420" y="219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54" name="Oval 1060"/>
            <p:cNvSpPr>
              <a:spLocks noChangeArrowheads="1"/>
            </p:cNvSpPr>
            <p:nvPr/>
          </p:nvSpPr>
          <p:spPr bwMode="auto">
            <a:xfrm>
              <a:off x="1424" y="214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55" name="Oval 1061"/>
            <p:cNvSpPr>
              <a:spLocks noChangeArrowheads="1"/>
            </p:cNvSpPr>
            <p:nvPr/>
          </p:nvSpPr>
          <p:spPr bwMode="auto">
            <a:xfrm>
              <a:off x="1420" y="212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56" name="Oval 1062"/>
            <p:cNvSpPr>
              <a:spLocks noChangeArrowheads="1"/>
            </p:cNvSpPr>
            <p:nvPr/>
          </p:nvSpPr>
          <p:spPr bwMode="auto">
            <a:xfrm>
              <a:off x="1375" y="208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57" name="Oval 1063"/>
            <p:cNvSpPr>
              <a:spLocks noChangeArrowheads="1"/>
            </p:cNvSpPr>
            <p:nvPr/>
          </p:nvSpPr>
          <p:spPr bwMode="auto">
            <a:xfrm>
              <a:off x="1432" y="208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58" name="Oval 1064"/>
            <p:cNvSpPr>
              <a:spLocks noChangeArrowheads="1"/>
            </p:cNvSpPr>
            <p:nvPr/>
          </p:nvSpPr>
          <p:spPr bwMode="auto">
            <a:xfrm>
              <a:off x="1405" y="208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59" name="Oval 1065"/>
            <p:cNvSpPr>
              <a:spLocks noChangeArrowheads="1"/>
            </p:cNvSpPr>
            <p:nvPr/>
          </p:nvSpPr>
          <p:spPr bwMode="auto">
            <a:xfrm>
              <a:off x="1435" y="200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60" name="Oval 1066"/>
            <p:cNvSpPr>
              <a:spLocks noChangeArrowheads="1"/>
            </p:cNvSpPr>
            <p:nvPr/>
          </p:nvSpPr>
          <p:spPr bwMode="auto">
            <a:xfrm>
              <a:off x="1247" y="202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61" name="Oval 1067"/>
            <p:cNvSpPr>
              <a:spLocks noChangeArrowheads="1"/>
            </p:cNvSpPr>
            <p:nvPr/>
          </p:nvSpPr>
          <p:spPr bwMode="auto">
            <a:xfrm>
              <a:off x="1328" y="206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62" name="Oval 1068"/>
            <p:cNvSpPr>
              <a:spLocks noChangeArrowheads="1"/>
            </p:cNvSpPr>
            <p:nvPr/>
          </p:nvSpPr>
          <p:spPr bwMode="auto">
            <a:xfrm>
              <a:off x="1401" y="201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63" name="Oval 1069"/>
            <p:cNvSpPr>
              <a:spLocks noChangeArrowheads="1"/>
            </p:cNvSpPr>
            <p:nvPr/>
          </p:nvSpPr>
          <p:spPr bwMode="auto">
            <a:xfrm>
              <a:off x="1346" y="200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64" name="Oval 1070"/>
            <p:cNvSpPr>
              <a:spLocks noChangeArrowheads="1"/>
            </p:cNvSpPr>
            <p:nvPr/>
          </p:nvSpPr>
          <p:spPr bwMode="auto">
            <a:xfrm rot="-1860000">
              <a:off x="1275" y="221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65" name="Oval 1071"/>
            <p:cNvSpPr>
              <a:spLocks noChangeArrowheads="1"/>
            </p:cNvSpPr>
            <p:nvPr/>
          </p:nvSpPr>
          <p:spPr bwMode="auto">
            <a:xfrm rot="-1860000">
              <a:off x="1298" y="2207"/>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66" name="Oval 1072"/>
            <p:cNvSpPr>
              <a:spLocks noChangeArrowheads="1"/>
            </p:cNvSpPr>
            <p:nvPr/>
          </p:nvSpPr>
          <p:spPr bwMode="auto">
            <a:xfrm rot="-2040000">
              <a:off x="1367" y="222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67" name="Oval 1073"/>
            <p:cNvSpPr>
              <a:spLocks noChangeArrowheads="1"/>
            </p:cNvSpPr>
            <p:nvPr/>
          </p:nvSpPr>
          <p:spPr bwMode="auto">
            <a:xfrm rot="-1560000">
              <a:off x="1497" y="212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68" name="Oval 1074"/>
            <p:cNvSpPr>
              <a:spLocks noChangeArrowheads="1"/>
            </p:cNvSpPr>
            <p:nvPr/>
          </p:nvSpPr>
          <p:spPr bwMode="auto">
            <a:xfrm rot="-1560000">
              <a:off x="1297" y="219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69" name="Oval 1075"/>
            <p:cNvSpPr>
              <a:spLocks noChangeArrowheads="1"/>
            </p:cNvSpPr>
            <p:nvPr/>
          </p:nvSpPr>
          <p:spPr bwMode="auto">
            <a:xfrm rot="-1560000">
              <a:off x="1398" y="221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70" name="Oval 1076"/>
            <p:cNvSpPr>
              <a:spLocks noChangeArrowheads="1"/>
            </p:cNvSpPr>
            <p:nvPr/>
          </p:nvSpPr>
          <p:spPr bwMode="auto">
            <a:xfrm rot="-1860000">
              <a:off x="1454" y="222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71" name="Oval 1077"/>
            <p:cNvSpPr>
              <a:spLocks noChangeArrowheads="1"/>
            </p:cNvSpPr>
            <p:nvPr/>
          </p:nvSpPr>
          <p:spPr bwMode="auto">
            <a:xfrm rot="-1860000">
              <a:off x="1491" y="220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72" name="Oval 1078"/>
            <p:cNvSpPr>
              <a:spLocks noChangeArrowheads="1"/>
            </p:cNvSpPr>
            <p:nvPr/>
          </p:nvSpPr>
          <p:spPr bwMode="auto">
            <a:xfrm rot="-2040000">
              <a:off x="1435" y="217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73" name="Oval 1079"/>
            <p:cNvSpPr>
              <a:spLocks noChangeArrowheads="1"/>
            </p:cNvSpPr>
            <p:nvPr/>
          </p:nvSpPr>
          <p:spPr bwMode="auto">
            <a:xfrm rot="-2040000">
              <a:off x="1560" y="222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74" name="Oval 1080"/>
            <p:cNvSpPr>
              <a:spLocks noChangeArrowheads="1"/>
            </p:cNvSpPr>
            <p:nvPr/>
          </p:nvSpPr>
          <p:spPr bwMode="auto">
            <a:xfrm rot="-2040000">
              <a:off x="1580" y="221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75" name="Oval 1081"/>
            <p:cNvSpPr>
              <a:spLocks noChangeArrowheads="1"/>
            </p:cNvSpPr>
            <p:nvPr/>
          </p:nvSpPr>
          <p:spPr bwMode="auto">
            <a:xfrm rot="-2040000">
              <a:off x="1528" y="221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76" name="Oval 1082"/>
            <p:cNvSpPr>
              <a:spLocks noChangeArrowheads="1"/>
            </p:cNvSpPr>
            <p:nvPr/>
          </p:nvSpPr>
          <p:spPr bwMode="auto">
            <a:xfrm rot="-2040000">
              <a:off x="1600" y="218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77" name="Oval 1083"/>
            <p:cNvSpPr>
              <a:spLocks noChangeArrowheads="1"/>
            </p:cNvSpPr>
            <p:nvPr/>
          </p:nvSpPr>
          <p:spPr bwMode="auto">
            <a:xfrm rot="-2040000">
              <a:off x="1590" y="220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78" name="Oval 1084"/>
            <p:cNvSpPr>
              <a:spLocks noChangeArrowheads="1"/>
            </p:cNvSpPr>
            <p:nvPr/>
          </p:nvSpPr>
          <p:spPr bwMode="auto">
            <a:xfrm rot="-960000">
              <a:off x="1326" y="221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79" name="Oval 1085"/>
            <p:cNvSpPr>
              <a:spLocks noChangeArrowheads="1"/>
            </p:cNvSpPr>
            <p:nvPr/>
          </p:nvSpPr>
          <p:spPr bwMode="auto">
            <a:xfrm rot="-1860000">
              <a:off x="1392" y="2202"/>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80" name="Oval 1086"/>
            <p:cNvSpPr>
              <a:spLocks noChangeArrowheads="1"/>
            </p:cNvSpPr>
            <p:nvPr/>
          </p:nvSpPr>
          <p:spPr bwMode="auto">
            <a:xfrm rot="-1860000">
              <a:off x="1346" y="220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81" name="Oval 1087"/>
            <p:cNvSpPr>
              <a:spLocks noChangeArrowheads="1"/>
            </p:cNvSpPr>
            <p:nvPr/>
          </p:nvSpPr>
          <p:spPr bwMode="auto">
            <a:xfrm rot="-2040000">
              <a:off x="1429" y="221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82" name="Oval 1088"/>
            <p:cNvSpPr>
              <a:spLocks noChangeArrowheads="1"/>
            </p:cNvSpPr>
            <p:nvPr/>
          </p:nvSpPr>
          <p:spPr bwMode="auto">
            <a:xfrm rot="-2040000">
              <a:off x="1450" y="220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83" name="Oval 1089"/>
            <p:cNvSpPr>
              <a:spLocks noChangeArrowheads="1"/>
            </p:cNvSpPr>
            <p:nvPr/>
          </p:nvSpPr>
          <p:spPr bwMode="auto">
            <a:xfrm rot="-2040000">
              <a:off x="1466" y="220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84" name="Oval 1090"/>
            <p:cNvSpPr>
              <a:spLocks noChangeArrowheads="1"/>
            </p:cNvSpPr>
            <p:nvPr/>
          </p:nvSpPr>
          <p:spPr bwMode="auto">
            <a:xfrm rot="-960000">
              <a:off x="1371" y="220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85" name="Oval 1091"/>
            <p:cNvSpPr>
              <a:spLocks noChangeArrowheads="1"/>
            </p:cNvSpPr>
            <p:nvPr/>
          </p:nvSpPr>
          <p:spPr bwMode="auto">
            <a:xfrm>
              <a:off x="1616" y="2002"/>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86" name="Oval 1092"/>
            <p:cNvSpPr>
              <a:spLocks noChangeArrowheads="1"/>
            </p:cNvSpPr>
            <p:nvPr/>
          </p:nvSpPr>
          <p:spPr bwMode="auto">
            <a:xfrm>
              <a:off x="1612" y="202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87" name="Oval 1093"/>
            <p:cNvSpPr>
              <a:spLocks noChangeArrowheads="1"/>
            </p:cNvSpPr>
            <p:nvPr/>
          </p:nvSpPr>
          <p:spPr bwMode="auto">
            <a:xfrm>
              <a:off x="1616" y="208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288" name="Oval 1094"/>
            <p:cNvSpPr>
              <a:spLocks noChangeArrowheads="1"/>
            </p:cNvSpPr>
            <p:nvPr/>
          </p:nvSpPr>
          <p:spPr bwMode="auto">
            <a:xfrm>
              <a:off x="1613" y="206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299" name="Group 1095"/>
          <p:cNvGrpSpPr>
            <a:grpSpLocks/>
          </p:cNvGrpSpPr>
          <p:nvPr/>
        </p:nvGrpSpPr>
        <p:grpSpPr bwMode="auto">
          <a:xfrm>
            <a:off x="1928813" y="3133725"/>
            <a:ext cx="725487" cy="390525"/>
            <a:chOff x="1175" y="2231"/>
            <a:chExt cx="457" cy="246"/>
          </a:xfrm>
        </p:grpSpPr>
        <p:sp>
          <p:nvSpPr>
            <p:cNvPr id="11857" name="Oval 1096"/>
            <p:cNvSpPr>
              <a:spLocks noChangeArrowheads="1"/>
            </p:cNvSpPr>
            <p:nvPr/>
          </p:nvSpPr>
          <p:spPr bwMode="auto">
            <a:xfrm rot="-960000">
              <a:off x="1247" y="2456"/>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58" name="Oval 1097"/>
            <p:cNvSpPr>
              <a:spLocks noChangeArrowheads="1"/>
            </p:cNvSpPr>
            <p:nvPr/>
          </p:nvSpPr>
          <p:spPr bwMode="auto">
            <a:xfrm rot="-960000">
              <a:off x="1210" y="245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59" name="Oval 1098"/>
            <p:cNvSpPr>
              <a:spLocks noChangeArrowheads="1"/>
            </p:cNvSpPr>
            <p:nvPr/>
          </p:nvSpPr>
          <p:spPr bwMode="auto">
            <a:xfrm rot="-960000">
              <a:off x="1191" y="244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60" name="Oval 1099"/>
            <p:cNvSpPr>
              <a:spLocks noChangeArrowheads="1"/>
            </p:cNvSpPr>
            <p:nvPr/>
          </p:nvSpPr>
          <p:spPr bwMode="auto">
            <a:xfrm rot="-960000">
              <a:off x="1225" y="245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61" name="Oval 1100"/>
            <p:cNvSpPr>
              <a:spLocks noChangeArrowheads="1"/>
            </p:cNvSpPr>
            <p:nvPr/>
          </p:nvSpPr>
          <p:spPr bwMode="auto">
            <a:xfrm>
              <a:off x="1254" y="228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62" name="Oval 1101"/>
            <p:cNvSpPr>
              <a:spLocks noChangeArrowheads="1"/>
            </p:cNvSpPr>
            <p:nvPr/>
          </p:nvSpPr>
          <p:spPr bwMode="auto">
            <a:xfrm>
              <a:off x="1215" y="228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63" name="Oval 1102"/>
            <p:cNvSpPr>
              <a:spLocks noChangeArrowheads="1"/>
            </p:cNvSpPr>
            <p:nvPr/>
          </p:nvSpPr>
          <p:spPr bwMode="auto">
            <a:xfrm>
              <a:off x="1208" y="224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64" name="Oval 1103"/>
            <p:cNvSpPr>
              <a:spLocks noChangeArrowheads="1"/>
            </p:cNvSpPr>
            <p:nvPr/>
          </p:nvSpPr>
          <p:spPr bwMode="auto">
            <a:xfrm>
              <a:off x="1204" y="235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65" name="Oval 1104"/>
            <p:cNvSpPr>
              <a:spLocks noChangeArrowheads="1"/>
            </p:cNvSpPr>
            <p:nvPr/>
          </p:nvSpPr>
          <p:spPr bwMode="auto">
            <a:xfrm>
              <a:off x="1202" y="2232"/>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66" name="Oval 1105"/>
            <p:cNvSpPr>
              <a:spLocks noChangeArrowheads="1"/>
            </p:cNvSpPr>
            <p:nvPr/>
          </p:nvSpPr>
          <p:spPr bwMode="auto">
            <a:xfrm>
              <a:off x="1261" y="231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67" name="Oval 1106"/>
            <p:cNvSpPr>
              <a:spLocks noChangeArrowheads="1"/>
            </p:cNvSpPr>
            <p:nvPr/>
          </p:nvSpPr>
          <p:spPr bwMode="auto">
            <a:xfrm>
              <a:off x="1187" y="2287"/>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68" name="Oval 1107"/>
            <p:cNvSpPr>
              <a:spLocks noChangeArrowheads="1"/>
            </p:cNvSpPr>
            <p:nvPr/>
          </p:nvSpPr>
          <p:spPr bwMode="auto">
            <a:xfrm>
              <a:off x="1203" y="2294"/>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69" name="Oval 1108"/>
            <p:cNvSpPr>
              <a:spLocks noChangeArrowheads="1"/>
            </p:cNvSpPr>
            <p:nvPr/>
          </p:nvSpPr>
          <p:spPr bwMode="auto">
            <a:xfrm>
              <a:off x="1234" y="231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70" name="Oval 1109"/>
            <p:cNvSpPr>
              <a:spLocks noChangeArrowheads="1"/>
            </p:cNvSpPr>
            <p:nvPr/>
          </p:nvSpPr>
          <p:spPr bwMode="auto">
            <a:xfrm>
              <a:off x="1180" y="230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71" name="Oval 1110"/>
            <p:cNvSpPr>
              <a:spLocks noChangeArrowheads="1"/>
            </p:cNvSpPr>
            <p:nvPr/>
          </p:nvSpPr>
          <p:spPr bwMode="auto">
            <a:xfrm>
              <a:off x="1236" y="229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72" name="Oval 1111"/>
            <p:cNvSpPr>
              <a:spLocks noChangeArrowheads="1"/>
            </p:cNvSpPr>
            <p:nvPr/>
          </p:nvSpPr>
          <p:spPr bwMode="auto">
            <a:xfrm>
              <a:off x="1240" y="22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73" name="Oval 1112"/>
            <p:cNvSpPr>
              <a:spLocks noChangeArrowheads="1"/>
            </p:cNvSpPr>
            <p:nvPr/>
          </p:nvSpPr>
          <p:spPr bwMode="auto">
            <a:xfrm>
              <a:off x="1187" y="232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74" name="Oval 1113"/>
            <p:cNvSpPr>
              <a:spLocks noChangeArrowheads="1"/>
            </p:cNvSpPr>
            <p:nvPr/>
          </p:nvSpPr>
          <p:spPr bwMode="auto">
            <a:xfrm>
              <a:off x="1187" y="236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75" name="Oval 1114"/>
            <p:cNvSpPr>
              <a:spLocks noChangeArrowheads="1"/>
            </p:cNvSpPr>
            <p:nvPr/>
          </p:nvSpPr>
          <p:spPr bwMode="auto">
            <a:xfrm>
              <a:off x="1211" y="232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76" name="Oval 1115"/>
            <p:cNvSpPr>
              <a:spLocks noChangeArrowheads="1"/>
            </p:cNvSpPr>
            <p:nvPr/>
          </p:nvSpPr>
          <p:spPr bwMode="auto">
            <a:xfrm>
              <a:off x="1222" y="239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77" name="Oval 1116"/>
            <p:cNvSpPr>
              <a:spLocks noChangeArrowheads="1"/>
            </p:cNvSpPr>
            <p:nvPr/>
          </p:nvSpPr>
          <p:spPr bwMode="auto">
            <a:xfrm>
              <a:off x="1206" y="231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78" name="Oval 1117"/>
            <p:cNvSpPr>
              <a:spLocks noChangeArrowheads="1"/>
            </p:cNvSpPr>
            <p:nvPr/>
          </p:nvSpPr>
          <p:spPr bwMode="auto">
            <a:xfrm>
              <a:off x="1224" y="233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79" name="Oval 1118"/>
            <p:cNvSpPr>
              <a:spLocks noChangeArrowheads="1"/>
            </p:cNvSpPr>
            <p:nvPr/>
          </p:nvSpPr>
          <p:spPr bwMode="auto">
            <a:xfrm>
              <a:off x="1175" y="234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80" name="Oval 1119"/>
            <p:cNvSpPr>
              <a:spLocks noChangeArrowheads="1"/>
            </p:cNvSpPr>
            <p:nvPr/>
          </p:nvSpPr>
          <p:spPr bwMode="auto">
            <a:xfrm>
              <a:off x="1189" y="225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81" name="Oval 1120"/>
            <p:cNvSpPr>
              <a:spLocks noChangeArrowheads="1"/>
            </p:cNvSpPr>
            <p:nvPr/>
          </p:nvSpPr>
          <p:spPr bwMode="auto">
            <a:xfrm>
              <a:off x="1203" y="234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82" name="Oval 1121"/>
            <p:cNvSpPr>
              <a:spLocks noChangeArrowheads="1"/>
            </p:cNvSpPr>
            <p:nvPr/>
          </p:nvSpPr>
          <p:spPr bwMode="auto">
            <a:xfrm>
              <a:off x="1220" y="23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83" name="Oval 1122"/>
            <p:cNvSpPr>
              <a:spLocks noChangeArrowheads="1"/>
            </p:cNvSpPr>
            <p:nvPr/>
          </p:nvSpPr>
          <p:spPr bwMode="auto">
            <a:xfrm>
              <a:off x="1242" y="238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84" name="Oval 1123"/>
            <p:cNvSpPr>
              <a:spLocks noChangeArrowheads="1"/>
            </p:cNvSpPr>
            <p:nvPr/>
          </p:nvSpPr>
          <p:spPr bwMode="auto">
            <a:xfrm>
              <a:off x="1218" y="226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85" name="Oval 1124"/>
            <p:cNvSpPr>
              <a:spLocks noChangeArrowheads="1"/>
            </p:cNvSpPr>
            <p:nvPr/>
          </p:nvSpPr>
          <p:spPr bwMode="auto">
            <a:xfrm>
              <a:off x="1175" y="227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86" name="Oval 1125"/>
            <p:cNvSpPr>
              <a:spLocks noChangeArrowheads="1"/>
            </p:cNvSpPr>
            <p:nvPr/>
          </p:nvSpPr>
          <p:spPr bwMode="auto">
            <a:xfrm>
              <a:off x="1175" y="238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87" name="Oval 1126"/>
            <p:cNvSpPr>
              <a:spLocks noChangeArrowheads="1"/>
            </p:cNvSpPr>
            <p:nvPr/>
          </p:nvSpPr>
          <p:spPr bwMode="auto">
            <a:xfrm>
              <a:off x="1328" y="228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88" name="Oval 1127"/>
            <p:cNvSpPr>
              <a:spLocks noChangeArrowheads="1"/>
            </p:cNvSpPr>
            <p:nvPr/>
          </p:nvSpPr>
          <p:spPr bwMode="auto">
            <a:xfrm>
              <a:off x="1272" y="224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89" name="Oval 1128"/>
            <p:cNvSpPr>
              <a:spLocks noChangeArrowheads="1"/>
            </p:cNvSpPr>
            <p:nvPr/>
          </p:nvSpPr>
          <p:spPr bwMode="auto">
            <a:xfrm>
              <a:off x="1319" y="226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90" name="Oval 1129"/>
            <p:cNvSpPr>
              <a:spLocks noChangeArrowheads="1"/>
            </p:cNvSpPr>
            <p:nvPr/>
          </p:nvSpPr>
          <p:spPr bwMode="auto">
            <a:xfrm>
              <a:off x="1195" y="239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91" name="Oval 1130"/>
            <p:cNvSpPr>
              <a:spLocks noChangeArrowheads="1"/>
            </p:cNvSpPr>
            <p:nvPr/>
          </p:nvSpPr>
          <p:spPr bwMode="auto">
            <a:xfrm>
              <a:off x="1322" y="22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92" name="Oval 1131"/>
            <p:cNvSpPr>
              <a:spLocks noChangeArrowheads="1"/>
            </p:cNvSpPr>
            <p:nvPr/>
          </p:nvSpPr>
          <p:spPr bwMode="auto">
            <a:xfrm>
              <a:off x="1305" y="229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93" name="Oval 1132"/>
            <p:cNvSpPr>
              <a:spLocks noChangeArrowheads="1"/>
            </p:cNvSpPr>
            <p:nvPr/>
          </p:nvSpPr>
          <p:spPr bwMode="auto">
            <a:xfrm>
              <a:off x="1284" y="223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94" name="Oval 1133"/>
            <p:cNvSpPr>
              <a:spLocks noChangeArrowheads="1"/>
            </p:cNvSpPr>
            <p:nvPr/>
          </p:nvSpPr>
          <p:spPr bwMode="auto">
            <a:xfrm>
              <a:off x="1231" y="241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95" name="Oval 1134"/>
            <p:cNvSpPr>
              <a:spLocks noChangeArrowheads="1"/>
            </p:cNvSpPr>
            <p:nvPr/>
          </p:nvSpPr>
          <p:spPr bwMode="auto">
            <a:xfrm>
              <a:off x="1294" y="225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96" name="Oval 1135"/>
            <p:cNvSpPr>
              <a:spLocks noChangeArrowheads="1"/>
            </p:cNvSpPr>
            <p:nvPr/>
          </p:nvSpPr>
          <p:spPr bwMode="auto">
            <a:xfrm>
              <a:off x="1344" y="231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97" name="Oval 1136"/>
            <p:cNvSpPr>
              <a:spLocks noChangeArrowheads="1"/>
            </p:cNvSpPr>
            <p:nvPr/>
          </p:nvSpPr>
          <p:spPr bwMode="auto">
            <a:xfrm>
              <a:off x="1270" y="2296"/>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98" name="Oval 1137"/>
            <p:cNvSpPr>
              <a:spLocks noChangeArrowheads="1"/>
            </p:cNvSpPr>
            <p:nvPr/>
          </p:nvSpPr>
          <p:spPr bwMode="auto">
            <a:xfrm>
              <a:off x="1286" y="230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99" name="Oval 1138"/>
            <p:cNvSpPr>
              <a:spLocks noChangeArrowheads="1"/>
            </p:cNvSpPr>
            <p:nvPr/>
          </p:nvSpPr>
          <p:spPr bwMode="auto">
            <a:xfrm>
              <a:off x="1322" y="232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00" name="Oval 1139"/>
            <p:cNvSpPr>
              <a:spLocks noChangeArrowheads="1"/>
            </p:cNvSpPr>
            <p:nvPr/>
          </p:nvSpPr>
          <p:spPr bwMode="auto">
            <a:xfrm>
              <a:off x="1289" y="232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01" name="Oval 1140"/>
            <p:cNvSpPr>
              <a:spLocks noChangeArrowheads="1"/>
            </p:cNvSpPr>
            <p:nvPr/>
          </p:nvSpPr>
          <p:spPr bwMode="auto">
            <a:xfrm>
              <a:off x="1306" y="230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02" name="Oval 1141"/>
            <p:cNvSpPr>
              <a:spLocks noChangeArrowheads="1"/>
            </p:cNvSpPr>
            <p:nvPr/>
          </p:nvSpPr>
          <p:spPr bwMode="auto">
            <a:xfrm>
              <a:off x="1333" y="2233"/>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03" name="Oval 1142"/>
            <p:cNvSpPr>
              <a:spLocks noChangeArrowheads="1"/>
            </p:cNvSpPr>
            <p:nvPr/>
          </p:nvSpPr>
          <p:spPr bwMode="auto">
            <a:xfrm>
              <a:off x="1262" y="233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04" name="Oval 1143"/>
            <p:cNvSpPr>
              <a:spLocks noChangeArrowheads="1"/>
            </p:cNvSpPr>
            <p:nvPr/>
          </p:nvSpPr>
          <p:spPr bwMode="auto">
            <a:xfrm>
              <a:off x="1250" y="234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05" name="Oval 1144"/>
            <p:cNvSpPr>
              <a:spLocks noChangeArrowheads="1"/>
            </p:cNvSpPr>
            <p:nvPr/>
          </p:nvSpPr>
          <p:spPr bwMode="auto">
            <a:xfrm>
              <a:off x="1305" y="234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06" name="Oval 1145"/>
            <p:cNvSpPr>
              <a:spLocks noChangeArrowheads="1"/>
            </p:cNvSpPr>
            <p:nvPr/>
          </p:nvSpPr>
          <p:spPr bwMode="auto">
            <a:xfrm>
              <a:off x="1348" y="233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07" name="Oval 1146"/>
            <p:cNvSpPr>
              <a:spLocks noChangeArrowheads="1"/>
            </p:cNvSpPr>
            <p:nvPr/>
          </p:nvSpPr>
          <p:spPr bwMode="auto">
            <a:xfrm>
              <a:off x="1306" y="232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08" name="Oval 1147"/>
            <p:cNvSpPr>
              <a:spLocks noChangeArrowheads="1"/>
            </p:cNvSpPr>
            <p:nvPr/>
          </p:nvSpPr>
          <p:spPr bwMode="auto">
            <a:xfrm>
              <a:off x="1322" y="235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09" name="Oval 1148"/>
            <p:cNvSpPr>
              <a:spLocks noChangeArrowheads="1"/>
            </p:cNvSpPr>
            <p:nvPr/>
          </p:nvSpPr>
          <p:spPr bwMode="auto">
            <a:xfrm>
              <a:off x="1286" y="236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10" name="Oval 1149"/>
            <p:cNvSpPr>
              <a:spLocks noChangeArrowheads="1"/>
            </p:cNvSpPr>
            <p:nvPr/>
          </p:nvSpPr>
          <p:spPr bwMode="auto">
            <a:xfrm>
              <a:off x="1267" y="225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11" name="Oval 1150"/>
            <p:cNvSpPr>
              <a:spLocks noChangeArrowheads="1"/>
            </p:cNvSpPr>
            <p:nvPr/>
          </p:nvSpPr>
          <p:spPr bwMode="auto">
            <a:xfrm>
              <a:off x="1275" y="234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12" name="Oval 1151"/>
            <p:cNvSpPr>
              <a:spLocks noChangeArrowheads="1"/>
            </p:cNvSpPr>
            <p:nvPr/>
          </p:nvSpPr>
          <p:spPr bwMode="auto">
            <a:xfrm>
              <a:off x="1306" y="236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13" name="Oval 1152"/>
            <p:cNvSpPr>
              <a:spLocks noChangeArrowheads="1"/>
            </p:cNvSpPr>
            <p:nvPr/>
          </p:nvSpPr>
          <p:spPr bwMode="auto">
            <a:xfrm>
              <a:off x="1324" y="237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14" name="Oval 1153"/>
            <p:cNvSpPr>
              <a:spLocks noChangeArrowheads="1"/>
            </p:cNvSpPr>
            <p:nvPr/>
          </p:nvSpPr>
          <p:spPr bwMode="auto">
            <a:xfrm>
              <a:off x="1249" y="223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15" name="Oval 1154"/>
            <p:cNvSpPr>
              <a:spLocks noChangeArrowheads="1"/>
            </p:cNvSpPr>
            <p:nvPr/>
          </p:nvSpPr>
          <p:spPr bwMode="auto">
            <a:xfrm>
              <a:off x="1279" y="227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16" name="Oval 1155"/>
            <p:cNvSpPr>
              <a:spLocks noChangeArrowheads="1"/>
            </p:cNvSpPr>
            <p:nvPr/>
          </p:nvSpPr>
          <p:spPr bwMode="auto">
            <a:xfrm>
              <a:off x="1250" y="239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17" name="Oval 1156"/>
            <p:cNvSpPr>
              <a:spLocks noChangeArrowheads="1"/>
            </p:cNvSpPr>
            <p:nvPr/>
          </p:nvSpPr>
          <p:spPr bwMode="auto">
            <a:xfrm rot="5400000">
              <a:off x="1318" y="2404"/>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18" name="Oval 1157"/>
            <p:cNvSpPr>
              <a:spLocks noChangeArrowheads="1"/>
            </p:cNvSpPr>
            <p:nvPr/>
          </p:nvSpPr>
          <p:spPr bwMode="auto">
            <a:xfrm rot="5400000">
              <a:off x="1253" y="2434"/>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19" name="Oval 1158"/>
            <p:cNvSpPr>
              <a:spLocks noChangeArrowheads="1"/>
            </p:cNvSpPr>
            <p:nvPr/>
          </p:nvSpPr>
          <p:spPr bwMode="auto">
            <a:xfrm rot="5400000">
              <a:off x="1221" y="241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20" name="Oval 1159"/>
            <p:cNvSpPr>
              <a:spLocks noChangeArrowheads="1"/>
            </p:cNvSpPr>
            <p:nvPr/>
          </p:nvSpPr>
          <p:spPr bwMode="auto">
            <a:xfrm rot="5400000">
              <a:off x="1202" y="2407"/>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21" name="Oval 1160"/>
            <p:cNvSpPr>
              <a:spLocks noChangeArrowheads="1"/>
            </p:cNvSpPr>
            <p:nvPr/>
          </p:nvSpPr>
          <p:spPr bwMode="auto">
            <a:xfrm rot="5400000">
              <a:off x="1226" y="243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22" name="Oval 1161"/>
            <p:cNvSpPr>
              <a:spLocks noChangeArrowheads="1"/>
            </p:cNvSpPr>
            <p:nvPr/>
          </p:nvSpPr>
          <p:spPr bwMode="auto">
            <a:xfrm rot="5400000">
              <a:off x="1227" y="2376"/>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23" name="Oval 1162"/>
            <p:cNvSpPr>
              <a:spLocks noChangeArrowheads="1"/>
            </p:cNvSpPr>
            <p:nvPr/>
          </p:nvSpPr>
          <p:spPr bwMode="auto">
            <a:xfrm rot="5400000">
              <a:off x="1260" y="2364"/>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24" name="Oval 1163"/>
            <p:cNvSpPr>
              <a:spLocks noChangeArrowheads="1"/>
            </p:cNvSpPr>
            <p:nvPr/>
          </p:nvSpPr>
          <p:spPr bwMode="auto">
            <a:xfrm rot="5400000">
              <a:off x="1285" y="2429"/>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25" name="Oval 1164"/>
            <p:cNvSpPr>
              <a:spLocks noChangeArrowheads="1"/>
            </p:cNvSpPr>
            <p:nvPr/>
          </p:nvSpPr>
          <p:spPr bwMode="auto">
            <a:xfrm rot="5400000">
              <a:off x="1295" y="2384"/>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26" name="Oval 1165"/>
            <p:cNvSpPr>
              <a:spLocks noChangeArrowheads="1"/>
            </p:cNvSpPr>
            <p:nvPr/>
          </p:nvSpPr>
          <p:spPr bwMode="auto">
            <a:xfrm rot="5400000">
              <a:off x="1296" y="2396"/>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27" name="Oval 1166"/>
            <p:cNvSpPr>
              <a:spLocks noChangeArrowheads="1"/>
            </p:cNvSpPr>
            <p:nvPr/>
          </p:nvSpPr>
          <p:spPr bwMode="auto">
            <a:xfrm rot="5400000">
              <a:off x="1199" y="2427"/>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28" name="Oval 1167"/>
            <p:cNvSpPr>
              <a:spLocks noChangeArrowheads="1"/>
            </p:cNvSpPr>
            <p:nvPr/>
          </p:nvSpPr>
          <p:spPr bwMode="auto">
            <a:xfrm rot="5400000">
              <a:off x="1328" y="2393"/>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29" name="Oval 1168"/>
            <p:cNvSpPr>
              <a:spLocks noChangeArrowheads="1"/>
            </p:cNvSpPr>
            <p:nvPr/>
          </p:nvSpPr>
          <p:spPr bwMode="auto">
            <a:xfrm rot="5400000">
              <a:off x="1353" y="2395"/>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30" name="Oval 1169"/>
            <p:cNvSpPr>
              <a:spLocks noChangeArrowheads="1"/>
            </p:cNvSpPr>
            <p:nvPr/>
          </p:nvSpPr>
          <p:spPr bwMode="auto">
            <a:xfrm rot="5400000">
              <a:off x="1330" y="2434"/>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31" name="Oval 1170"/>
            <p:cNvSpPr>
              <a:spLocks noChangeArrowheads="1"/>
            </p:cNvSpPr>
            <p:nvPr/>
          </p:nvSpPr>
          <p:spPr bwMode="auto">
            <a:xfrm rot="5400000">
              <a:off x="1310" y="2417"/>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32" name="Oval 1171"/>
            <p:cNvSpPr>
              <a:spLocks noChangeArrowheads="1"/>
            </p:cNvSpPr>
            <p:nvPr/>
          </p:nvSpPr>
          <p:spPr bwMode="auto">
            <a:xfrm rot="5400000">
              <a:off x="1275" y="2411"/>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33" name="Oval 1172"/>
            <p:cNvSpPr>
              <a:spLocks noChangeArrowheads="1"/>
            </p:cNvSpPr>
            <p:nvPr/>
          </p:nvSpPr>
          <p:spPr bwMode="auto">
            <a:xfrm>
              <a:off x="1523" y="228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34" name="Oval 1173"/>
            <p:cNvSpPr>
              <a:spLocks noChangeArrowheads="1"/>
            </p:cNvSpPr>
            <p:nvPr/>
          </p:nvSpPr>
          <p:spPr bwMode="auto">
            <a:xfrm>
              <a:off x="1484" y="228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35" name="Oval 1174"/>
            <p:cNvSpPr>
              <a:spLocks noChangeArrowheads="1"/>
            </p:cNvSpPr>
            <p:nvPr/>
          </p:nvSpPr>
          <p:spPr bwMode="auto">
            <a:xfrm>
              <a:off x="1474" y="225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36" name="Oval 1175"/>
            <p:cNvSpPr>
              <a:spLocks noChangeArrowheads="1"/>
            </p:cNvSpPr>
            <p:nvPr/>
          </p:nvSpPr>
          <p:spPr bwMode="auto">
            <a:xfrm>
              <a:off x="1472" y="235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37" name="Oval 1176"/>
            <p:cNvSpPr>
              <a:spLocks noChangeArrowheads="1"/>
            </p:cNvSpPr>
            <p:nvPr/>
          </p:nvSpPr>
          <p:spPr bwMode="auto">
            <a:xfrm>
              <a:off x="1455" y="223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38" name="Oval 1177"/>
            <p:cNvSpPr>
              <a:spLocks noChangeArrowheads="1"/>
            </p:cNvSpPr>
            <p:nvPr/>
          </p:nvSpPr>
          <p:spPr bwMode="auto">
            <a:xfrm>
              <a:off x="1529" y="232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39" name="Oval 1178"/>
            <p:cNvSpPr>
              <a:spLocks noChangeArrowheads="1"/>
            </p:cNvSpPr>
            <p:nvPr/>
          </p:nvSpPr>
          <p:spPr bwMode="auto">
            <a:xfrm>
              <a:off x="1434" y="228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40" name="Oval 1179"/>
            <p:cNvSpPr>
              <a:spLocks noChangeArrowheads="1"/>
            </p:cNvSpPr>
            <p:nvPr/>
          </p:nvSpPr>
          <p:spPr bwMode="auto">
            <a:xfrm>
              <a:off x="1471" y="229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41" name="Oval 1180"/>
            <p:cNvSpPr>
              <a:spLocks noChangeArrowheads="1"/>
            </p:cNvSpPr>
            <p:nvPr/>
          </p:nvSpPr>
          <p:spPr bwMode="auto">
            <a:xfrm>
              <a:off x="1503" y="231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42" name="Oval 1181"/>
            <p:cNvSpPr>
              <a:spLocks noChangeArrowheads="1"/>
            </p:cNvSpPr>
            <p:nvPr/>
          </p:nvSpPr>
          <p:spPr bwMode="auto">
            <a:xfrm>
              <a:off x="1450" y="230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43" name="Oval 1182"/>
            <p:cNvSpPr>
              <a:spLocks noChangeArrowheads="1"/>
            </p:cNvSpPr>
            <p:nvPr/>
          </p:nvSpPr>
          <p:spPr bwMode="auto">
            <a:xfrm>
              <a:off x="1505" y="229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44" name="Oval 1183"/>
            <p:cNvSpPr>
              <a:spLocks noChangeArrowheads="1"/>
            </p:cNvSpPr>
            <p:nvPr/>
          </p:nvSpPr>
          <p:spPr bwMode="auto">
            <a:xfrm>
              <a:off x="1508" y="2251"/>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45" name="Oval 1184"/>
            <p:cNvSpPr>
              <a:spLocks noChangeArrowheads="1"/>
            </p:cNvSpPr>
            <p:nvPr/>
          </p:nvSpPr>
          <p:spPr bwMode="auto">
            <a:xfrm>
              <a:off x="1457" y="232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46" name="Oval 1185"/>
            <p:cNvSpPr>
              <a:spLocks noChangeArrowheads="1"/>
            </p:cNvSpPr>
            <p:nvPr/>
          </p:nvSpPr>
          <p:spPr bwMode="auto">
            <a:xfrm>
              <a:off x="1455" y="236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47" name="Oval 1186"/>
            <p:cNvSpPr>
              <a:spLocks noChangeArrowheads="1"/>
            </p:cNvSpPr>
            <p:nvPr/>
          </p:nvSpPr>
          <p:spPr bwMode="auto">
            <a:xfrm>
              <a:off x="1480" y="232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48" name="Oval 1187"/>
            <p:cNvSpPr>
              <a:spLocks noChangeArrowheads="1"/>
            </p:cNvSpPr>
            <p:nvPr/>
          </p:nvSpPr>
          <p:spPr bwMode="auto">
            <a:xfrm>
              <a:off x="1491" y="239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49" name="Oval 1188"/>
            <p:cNvSpPr>
              <a:spLocks noChangeArrowheads="1"/>
            </p:cNvSpPr>
            <p:nvPr/>
          </p:nvSpPr>
          <p:spPr bwMode="auto">
            <a:xfrm>
              <a:off x="1474" y="231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50" name="Oval 1189"/>
            <p:cNvSpPr>
              <a:spLocks noChangeArrowheads="1"/>
            </p:cNvSpPr>
            <p:nvPr/>
          </p:nvSpPr>
          <p:spPr bwMode="auto">
            <a:xfrm>
              <a:off x="1494" y="234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51" name="Oval 1190"/>
            <p:cNvSpPr>
              <a:spLocks noChangeArrowheads="1"/>
            </p:cNvSpPr>
            <p:nvPr/>
          </p:nvSpPr>
          <p:spPr bwMode="auto">
            <a:xfrm>
              <a:off x="1444" y="234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52" name="Oval 1191"/>
            <p:cNvSpPr>
              <a:spLocks noChangeArrowheads="1"/>
            </p:cNvSpPr>
            <p:nvPr/>
          </p:nvSpPr>
          <p:spPr bwMode="auto">
            <a:xfrm>
              <a:off x="1458" y="225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53" name="Oval 1192"/>
            <p:cNvSpPr>
              <a:spLocks noChangeArrowheads="1"/>
            </p:cNvSpPr>
            <p:nvPr/>
          </p:nvSpPr>
          <p:spPr bwMode="auto">
            <a:xfrm>
              <a:off x="1472" y="234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54" name="Oval 1193"/>
            <p:cNvSpPr>
              <a:spLocks noChangeArrowheads="1"/>
            </p:cNvSpPr>
            <p:nvPr/>
          </p:nvSpPr>
          <p:spPr bwMode="auto">
            <a:xfrm>
              <a:off x="1483" y="224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55" name="Oval 1194"/>
            <p:cNvSpPr>
              <a:spLocks noChangeArrowheads="1"/>
            </p:cNvSpPr>
            <p:nvPr/>
          </p:nvSpPr>
          <p:spPr bwMode="auto">
            <a:xfrm>
              <a:off x="1511" y="238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56" name="Oval 1195"/>
            <p:cNvSpPr>
              <a:spLocks noChangeArrowheads="1"/>
            </p:cNvSpPr>
            <p:nvPr/>
          </p:nvSpPr>
          <p:spPr bwMode="auto">
            <a:xfrm>
              <a:off x="1488" y="227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57" name="Oval 1196"/>
            <p:cNvSpPr>
              <a:spLocks noChangeArrowheads="1"/>
            </p:cNvSpPr>
            <p:nvPr/>
          </p:nvSpPr>
          <p:spPr bwMode="auto">
            <a:xfrm>
              <a:off x="1447" y="227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58" name="Oval 1197"/>
            <p:cNvSpPr>
              <a:spLocks noChangeArrowheads="1"/>
            </p:cNvSpPr>
            <p:nvPr/>
          </p:nvSpPr>
          <p:spPr bwMode="auto">
            <a:xfrm>
              <a:off x="1597" y="228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59" name="Oval 1198"/>
            <p:cNvSpPr>
              <a:spLocks noChangeArrowheads="1"/>
            </p:cNvSpPr>
            <p:nvPr/>
          </p:nvSpPr>
          <p:spPr bwMode="auto">
            <a:xfrm>
              <a:off x="1542" y="2248"/>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60" name="Oval 1199"/>
            <p:cNvSpPr>
              <a:spLocks noChangeArrowheads="1"/>
            </p:cNvSpPr>
            <p:nvPr/>
          </p:nvSpPr>
          <p:spPr bwMode="auto">
            <a:xfrm>
              <a:off x="1587" y="227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61" name="Oval 1200"/>
            <p:cNvSpPr>
              <a:spLocks noChangeArrowheads="1"/>
            </p:cNvSpPr>
            <p:nvPr/>
          </p:nvSpPr>
          <p:spPr bwMode="auto">
            <a:xfrm>
              <a:off x="1464" y="239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62" name="Oval 1201"/>
            <p:cNvSpPr>
              <a:spLocks noChangeArrowheads="1"/>
            </p:cNvSpPr>
            <p:nvPr/>
          </p:nvSpPr>
          <p:spPr bwMode="auto">
            <a:xfrm>
              <a:off x="1589" y="2251"/>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63" name="Oval 1202"/>
            <p:cNvSpPr>
              <a:spLocks noChangeArrowheads="1"/>
            </p:cNvSpPr>
            <p:nvPr/>
          </p:nvSpPr>
          <p:spPr bwMode="auto">
            <a:xfrm>
              <a:off x="1574" y="229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64" name="Oval 1203"/>
            <p:cNvSpPr>
              <a:spLocks noChangeArrowheads="1"/>
            </p:cNvSpPr>
            <p:nvPr/>
          </p:nvSpPr>
          <p:spPr bwMode="auto">
            <a:xfrm>
              <a:off x="1554" y="223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65" name="Oval 1204"/>
            <p:cNvSpPr>
              <a:spLocks noChangeArrowheads="1"/>
            </p:cNvSpPr>
            <p:nvPr/>
          </p:nvSpPr>
          <p:spPr bwMode="auto">
            <a:xfrm>
              <a:off x="1500" y="242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66" name="Oval 1205"/>
            <p:cNvSpPr>
              <a:spLocks noChangeArrowheads="1"/>
            </p:cNvSpPr>
            <p:nvPr/>
          </p:nvSpPr>
          <p:spPr bwMode="auto">
            <a:xfrm>
              <a:off x="1562" y="2260"/>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67" name="Oval 1206"/>
            <p:cNvSpPr>
              <a:spLocks noChangeArrowheads="1"/>
            </p:cNvSpPr>
            <p:nvPr/>
          </p:nvSpPr>
          <p:spPr bwMode="auto">
            <a:xfrm>
              <a:off x="1595" y="230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68" name="Oval 1207"/>
            <p:cNvSpPr>
              <a:spLocks noChangeArrowheads="1"/>
            </p:cNvSpPr>
            <p:nvPr/>
          </p:nvSpPr>
          <p:spPr bwMode="auto">
            <a:xfrm>
              <a:off x="1539" y="229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69" name="Oval 1208"/>
            <p:cNvSpPr>
              <a:spLocks noChangeArrowheads="1"/>
            </p:cNvSpPr>
            <p:nvPr/>
          </p:nvSpPr>
          <p:spPr bwMode="auto">
            <a:xfrm>
              <a:off x="1555" y="231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70" name="Oval 1209"/>
            <p:cNvSpPr>
              <a:spLocks noChangeArrowheads="1"/>
            </p:cNvSpPr>
            <p:nvPr/>
          </p:nvSpPr>
          <p:spPr bwMode="auto">
            <a:xfrm>
              <a:off x="1592" y="232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71" name="Oval 1210"/>
            <p:cNvSpPr>
              <a:spLocks noChangeArrowheads="1"/>
            </p:cNvSpPr>
            <p:nvPr/>
          </p:nvSpPr>
          <p:spPr bwMode="auto">
            <a:xfrm>
              <a:off x="1557" y="232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72" name="Oval 1211"/>
            <p:cNvSpPr>
              <a:spLocks noChangeArrowheads="1"/>
            </p:cNvSpPr>
            <p:nvPr/>
          </p:nvSpPr>
          <p:spPr bwMode="auto">
            <a:xfrm>
              <a:off x="1574" y="231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73" name="Oval 1212"/>
            <p:cNvSpPr>
              <a:spLocks noChangeArrowheads="1"/>
            </p:cNvSpPr>
            <p:nvPr/>
          </p:nvSpPr>
          <p:spPr bwMode="auto">
            <a:xfrm>
              <a:off x="1587" y="223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74" name="Oval 1213"/>
            <p:cNvSpPr>
              <a:spLocks noChangeArrowheads="1"/>
            </p:cNvSpPr>
            <p:nvPr/>
          </p:nvSpPr>
          <p:spPr bwMode="auto">
            <a:xfrm>
              <a:off x="1530" y="233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75" name="Oval 1214"/>
            <p:cNvSpPr>
              <a:spLocks noChangeArrowheads="1"/>
            </p:cNvSpPr>
            <p:nvPr/>
          </p:nvSpPr>
          <p:spPr bwMode="auto">
            <a:xfrm>
              <a:off x="1519" y="23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76" name="Oval 1215"/>
            <p:cNvSpPr>
              <a:spLocks noChangeArrowheads="1"/>
            </p:cNvSpPr>
            <p:nvPr/>
          </p:nvSpPr>
          <p:spPr bwMode="auto">
            <a:xfrm>
              <a:off x="1574" y="23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77" name="Oval 1216"/>
            <p:cNvSpPr>
              <a:spLocks noChangeArrowheads="1"/>
            </p:cNvSpPr>
            <p:nvPr/>
          </p:nvSpPr>
          <p:spPr bwMode="auto">
            <a:xfrm>
              <a:off x="1607" y="233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78" name="Oval 1217"/>
            <p:cNvSpPr>
              <a:spLocks noChangeArrowheads="1"/>
            </p:cNvSpPr>
            <p:nvPr/>
          </p:nvSpPr>
          <p:spPr bwMode="auto">
            <a:xfrm>
              <a:off x="1551" y="233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79" name="Oval 1218"/>
            <p:cNvSpPr>
              <a:spLocks noChangeArrowheads="1"/>
            </p:cNvSpPr>
            <p:nvPr/>
          </p:nvSpPr>
          <p:spPr bwMode="auto">
            <a:xfrm>
              <a:off x="1604" y="235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80" name="Oval 1219"/>
            <p:cNvSpPr>
              <a:spLocks noChangeArrowheads="1"/>
            </p:cNvSpPr>
            <p:nvPr/>
          </p:nvSpPr>
          <p:spPr bwMode="auto">
            <a:xfrm>
              <a:off x="1554" y="236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81" name="Oval 1220"/>
            <p:cNvSpPr>
              <a:spLocks noChangeArrowheads="1"/>
            </p:cNvSpPr>
            <p:nvPr/>
          </p:nvSpPr>
          <p:spPr bwMode="auto">
            <a:xfrm>
              <a:off x="1535" y="226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82" name="Oval 1221"/>
            <p:cNvSpPr>
              <a:spLocks noChangeArrowheads="1"/>
            </p:cNvSpPr>
            <p:nvPr/>
          </p:nvSpPr>
          <p:spPr bwMode="auto">
            <a:xfrm>
              <a:off x="1545" y="235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83" name="Oval 1222"/>
            <p:cNvSpPr>
              <a:spLocks noChangeArrowheads="1"/>
            </p:cNvSpPr>
            <p:nvPr/>
          </p:nvSpPr>
          <p:spPr bwMode="auto">
            <a:xfrm>
              <a:off x="1574" y="2367"/>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84" name="Oval 1223"/>
            <p:cNvSpPr>
              <a:spLocks noChangeArrowheads="1"/>
            </p:cNvSpPr>
            <p:nvPr/>
          </p:nvSpPr>
          <p:spPr bwMode="auto">
            <a:xfrm>
              <a:off x="1605" y="238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85" name="Oval 1224"/>
            <p:cNvSpPr>
              <a:spLocks noChangeArrowheads="1"/>
            </p:cNvSpPr>
            <p:nvPr/>
          </p:nvSpPr>
          <p:spPr bwMode="auto">
            <a:xfrm>
              <a:off x="1517" y="223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86" name="Oval 1225"/>
            <p:cNvSpPr>
              <a:spLocks noChangeArrowheads="1"/>
            </p:cNvSpPr>
            <p:nvPr/>
          </p:nvSpPr>
          <p:spPr bwMode="auto">
            <a:xfrm>
              <a:off x="1548" y="228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87" name="Oval 1226"/>
            <p:cNvSpPr>
              <a:spLocks noChangeArrowheads="1"/>
            </p:cNvSpPr>
            <p:nvPr/>
          </p:nvSpPr>
          <p:spPr bwMode="auto">
            <a:xfrm>
              <a:off x="1519" y="239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88" name="Oval 1227"/>
            <p:cNvSpPr>
              <a:spLocks noChangeArrowheads="1"/>
            </p:cNvSpPr>
            <p:nvPr/>
          </p:nvSpPr>
          <p:spPr bwMode="auto">
            <a:xfrm rot="5400000">
              <a:off x="1584" y="2402"/>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89" name="Oval 1228"/>
            <p:cNvSpPr>
              <a:spLocks noChangeArrowheads="1"/>
            </p:cNvSpPr>
            <p:nvPr/>
          </p:nvSpPr>
          <p:spPr bwMode="auto">
            <a:xfrm rot="5400000">
              <a:off x="1522" y="2437"/>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90" name="Oval 1229"/>
            <p:cNvSpPr>
              <a:spLocks noChangeArrowheads="1"/>
            </p:cNvSpPr>
            <p:nvPr/>
          </p:nvSpPr>
          <p:spPr bwMode="auto">
            <a:xfrm rot="5400000">
              <a:off x="1490" y="241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91" name="Oval 1230"/>
            <p:cNvSpPr>
              <a:spLocks noChangeArrowheads="1"/>
            </p:cNvSpPr>
            <p:nvPr/>
          </p:nvSpPr>
          <p:spPr bwMode="auto">
            <a:xfrm rot="5400000">
              <a:off x="1467" y="241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92" name="Oval 1231"/>
            <p:cNvSpPr>
              <a:spLocks noChangeArrowheads="1"/>
            </p:cNvSpPr>
            <p:nvPr/>
          </p:nvSpPr>
          <p:spPr bwMode="auto">
            <a:xfrm rot="5400000">
              <a:off x="1498" y="2434"/>
              <a:ext cx="10"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93" name="Oval 1232"/>
            <p:cNvSpPr>
              <a:spLocks noChangeArrowheads="1"/>
            </p:cNvSpPr>
            <p:nvPr/>
          </p:nvSpPr>
          <p:spPr bwMode="auto">
            <a:xfrm rot="5400000">
              <a:off x="1492" y="238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94" name="Oval 1233"/>
            <p:cNvSpPr>
              <a:spLocks noChangeArrowheads="1"/>
            </p:cNvSpPr>
            <p:nvPr/>
          </p:nvSpPr>
          <p:spPr bwMode="auto">
            <a:xfrm rot="5400000">
              <a:off x="1524" y="2366"/>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95" name="Oval 1234"/>
            <p:cNvSpPr>
              <a:spLocks noChangeArrowheads="1"/>
            </p:cNvSpPr>
            <p:nvPr/>
          </p:nvSpPr>
          <p:spPr bwMode="auto">
            <a:xfrm rot="5400000">
              <a:off x="1549" y="243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96" name="Oval 1235"/>
            <p:cNvSpPr>
              <a:spLocks noChangeArrowheads="1"/>
            </p:cNvSpPr>
            <p:nvPr/>
          </p:nvSpPr>
          <p:spPr bwMode="auto">
            <a:xfrm rot="5400000">
              <a:off x="1563" y="2386"/>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97" name="Oval 1236"/>
            <p:cNvSpPr>
              <a:spLocks noChangeArrowheads="1"/>
            </p:cNvSpPr>
            <p:nvPr/>
          </p:nvSpPr>
          <p:spPr bwMode="auto">
            <a:xfrm rot="5400000">
              <a:off x="1560" y="240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98" name="Oval 1237"/>
            <p:cNvSpPr>
              <a:spLocks noChangeArrowheads="1"/>
            </p:cNvSpPr>
            <p:nvPr/>
          </p:nvSpPr>
          <p:spPr bwMode="auto">
            <a:xfrm rot="5400000">
              <a:off x="1464" y="243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999" name="Oval 1238"/>
            <p:cNvSpPr>
              <a:spLocks noChangeArrowheads="1"/>
            </p:cNvSpPr>
            <p:nvPr/>
          </p:nvSpPr>
          <p:spPr bwMode="auto">
            <a:xfrm rot="5400000">
              <a:off x="1598" y="239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00" name="Oval 1239"/>
            <p:cNvSpPr>
              <a:spLocks noChangeArrowheads="1"/>
            </p:cNvSpPr>
            <p:nvPr/>
          </p:nvSpPr>
          <p:spPr bwMode="auto">
            <a:xfrm rot="5400000">
              <a:off x="1623" y="2405"/>
              <a:ext cx="9"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01" name="Oval 1240"/>
            <p:cNvSpPr>
              <a:spLocks noChangeArrowheads="1"/>
            </p:cNvSpPr>
            <p:nvPr/>
          </p:nvSpPr>
          <p:spPr bwMode="auto">
            <a:xfrm rot="5400000">
              <a:off x="1580" y="2437"/>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02" name="Oval 1241"/>
            <p:cNvSpPr>
              <a:spLocks noChangeArrowheads="1"/>
            </p:cNvSpPr>
            <p:nvPr/>
          </p:nvSpPr>
          <p:spPr bwMode="auto">
            <a:xfrm rot="5400000">
              <a:off x="1583" y="2418"/>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03" name="Oval 1242"/>
            <p:cNvSpPr>
              <a:spLocks noChangeArrowheads="1"/>
            </p:cNvSpPr>
            <p:nvPr/>
          </p:nvSpPr>
          <p:spPr bwMode="auto">
            <a:xfrm rot="5400000">
              <a:off x="1544" y="241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04" name="Oval 1243"/>
            <p:cNvSpPr>
              <a:spLocks noChangeArrowheads="1"/>
            </p:cNvSpPr>
            <p:nvPr/>
          </p:nvSpPr>
          <p:spPr bwMode="auto">
            <a:xfrm>
              <a:off x="1393" y="227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05" name="Oval 1244"/>
            <p:cNvSpPr>
              <a:spLocks noChangeArrowheads="1"/>
            </p:cNvSpPr>
            <p:nvPr/>
          </p:nvSpPr>
          <p:spPr bwMode="auto">
            <a:xfrm>
              <a:off x="1383" y="223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06" name="Oval 1245"/>
            <p:cNvSpPr>
              <a:spLocks noChangeArrowheads="1"/>
            </p:cNvSpPr>
            <p:nvPr/>
          </p:nvSpPr>
          <p:spPr bwMode="auto">
            <a:xfrm>
              <a:off x="1344" y="2266"/>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07" name="Oval 1246"/>
            <p:cNvSpPr>
              <a:spLocks noChangeArrowheads="1"/>
            </p:cNvSpPr>
            <p:nvPr/>
          </p:nvSpPr>
          <p:spPr bwMode="auto">
            <a:xfrm>
              <a:off x="1379" y="227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08" name="Oval 1247"/>
            <p:cNvSpPr>
              <a:spLocks noChangeArrowheads="1"/>
            </p:cNvSpPr>
            <p:nvPr/>
          </p:nvSpPr>
          <p:spPr bwMode="auto">
            <a:xfrm>
              <a:off x="1412" y="229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09" name="Oval 1248"/>
            <p:cNvSpPr>
              <a:spLocks noChangeArrowheads="1"/>
            </p:cNvSpPr>
            <p:nvPr/>
          </p:nvSpPr>
          <p:spPr bwMode="auto">
            <a:xfrm>
              <a:off x="1357" y="228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10" name="Oval 1249"/>
            <p:cNvSpPr>
              <a:spLocks noChangeArrowheads="1"/>
            </p:cNvSpPr>
            <p:nvPr/>
          </p:nvSpPr>
          <p:spPr bwMode="auto">
            <a:xfrm>
              <a:off x="1413" y="228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11" name="Oval 1250"/>
            <p:cNvSpPr>
              <a:spLocks noChangeArrowheads="1"/>
            </p:cNvSpPr>
            <p:nvPr/>
          </p:nvSpPr>
          <p:spPr bwMode="auto">
            <a:xfrm>
              <a:off x="1365" y="230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12" name="Oval 1251"/>
            <p:cNvSpPr>
              <a:spLocks noChangeArrowheads="1"/>
            </p:cNvSpPr>
            <p:nvPr/>
          </p:nvSpPr>
          <p:spPr bwMode="auto">
            <a:xfrm>
              <a:off x="1389" y="230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13" name="Oval 1252"/>
            <p:cNvSpPr>
              <a:spLocks noChangeArrowheads="1"/>
            </p:cNvSpPr>
            <p:nvPr/>
          </p:nvSpPr>
          <p:spPr bwMode="auto">
            <a:xfrm>
              <a:off x="1384" y="229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14" name="Oval 1253"/>
            <p:cNvSpPr>
              <a:spLocks noChangeArrowheads="1"/>
            </p:cNvSpPr>
            <p:nvPr/>
          </p:nvSpPr>
          <p:spPr bwMode="auto">
            <a:xfrm>
              <a:off x="1366" y="224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15" name="Oval 1254"/>
            <p:cNvSpPr>
              <a:spLocks noChangeArrowheads="1"/>
            </p:cNvSpPr>
            <p:nvPr/>
          </p:nvSpPr>
          <p:spPr bwMode="auto">
            <a:xfrm>
              <a:off x="1408" y="223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16" name="Oval 1255"/>
            <p:cNvSpPr>
              <a:spLocks noChangeArrowheads="1"/>
            </p:cNvSpPr>
            <p:nvPr/>
          </p:nvSpPr>
          <p:spPr bwMode="auto">
            <a:xfrm>
              <a:off x="1373" y="225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17" name="Oval 1256"/>
            <p:cNvSpPr>
              <a:spLocks noChangeArrowheads="1"/>
            </p:cNvSpPr>
            <p:nvPr/>
          </p:nvSpPr>
          <p:spPr bwMode="auto">
            <a:xfrm>
              <a:off x="1394" y="238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18" name="Oval 1257"/>
            <p:cNvSpPr>
              <a:spLocks noChangeArrowheads="1"/>
            </p:cNvSpPr>
            <p:nvPr/>
          </p:nvSpPr>
          <p:spPr bwMode="auto">
            <a:xfrm>
              <a:off x="1384" y="235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19" name="Oval 1258"/>
            <p:cNvSpPr>
              <a:spLocks noChangeArrowheads="1"/>
            </p:cNvSpPr>
            <p:nvPr/>
          </p:nvSpPr>
          <p:spPr bwMode="auto">
            <a:xfrm>
              <a:off x="1345" y="2416"/>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20" name="Oval 1259"/>
            <p:cNvSpPr>
              <a:spLocks noChangeArrowheads="1"/>
            </p:cNvSpPr>
            <p:nvPr/>
          </p:nvSpPr>
          <p:spPr bwMode="auto">
            <a:xfrm>
              <a:off x="1381" y="239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21" name="Oval 1260"/>
            <p:cNvSpPr>
              <a:spLocks noChangeArrowheads="1"/>
            </p:cNvSpPr>
            <p:nvPr/>
          </p:nvSpPr>
          <p:spPr bwMode="auto">
            <a:xfrm>
              <a:off x="1413" y="241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22" name="Oval 1261"/>
            <p:cNvSpPr>
              <a:spLocks noChangeArrowheads="1"/>
            </p:cNvSpPr>
            <p:nvPr/>
          </p:nvSpPr>
          <p:spPr bwMode="auto">
            <a:xfrm>
              <a:off x="1358" y="240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23" name="Oval 1262"/>
            <p:cNvSpPr>
              <a:spLocks noChangeArrowheads="1"/>
            </p:cNvSpPr>
            <p:nvPr/>
          </p:nvSpPr>
          <p:spPr bwMode="auto">
            <a:xfrm>
              <a:off x="1414" y="239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24" name="Oval 1263"/>
            <p:cNvSpPr>
              <a:spLocks noChangeArrowheads="1"/>
            </p:cNvSpPr>
            <p:nvPr/>
          </p:nvSpPr>
          <p:spPr bwMode="auto">
            <a:xfrm>
              <a:off x="1364" y="242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25" name="Oval 1264"/>
            <p:cNvSpPr>
              <a:spLocks noChangeArrowheads="1"/>
            </p:cNvSpPr>
            <p:nvPr/>
          </p:nvSpPr>
          <p:spPr bwMode="auto">
            <a:xfrm>
              <a:off x="1389" y="242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26" name="Oval 1265"/>
            <p:cNvSpPr>
              <a:spLocks noChangeArrowheads="1"/>
            </p:cNvSpPr>
            <p:nvPr/>
          </p:nvSpPr>
          <p:spPr bwMode="auto">
            <a:xfrm>
              <a:off x="1384" y="240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27" name="Oval 1266"/>
            <p:cNvSpPr>
              <a:spLocks noChangeArrowheads="1"/>
            </p:cNvSpPr>
            <p:nvPr/>
          </p:nvSpPr>
          <p:spPr bwMode="auto">
            <a:xfrm>
              <a:off x="1366" y="235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28" name="Oval 1267"/>
            <p:cNvSpPr>
              <a:spLocks noChangeArrowheads="1"/>
            </p:cNvSpPr>
            <p:nvPr/>
          </p:nvSpPr>
          <p:spPr bwMode="auto">
            <a:xfrm>
              <a:off x="1397" y="236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29" name="Oval 1268"/>
            <p:cNvSpPr>
              <a:spLocks noChangeArrowheads="1"/>
            </p:cNvSpPr>
            <p:nvPr/>
          </p:nvSpPr>
          <p:spPr bwMode="auto">
            <a:xfrm>
              <a:off x="1373" y="237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30" name="Oval 1269"/>
            <p:cNvSpPr>
              <a:spLocks noChangeArrowheads="1"/>
            </p:cNvSpPr>
            <p:nvPr/>
          </p:nvSpPr>
          <p:spPr bwMode="auto">
            <a:xfrm>
              <a:off x="1425" y="234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31" name="Oval 1270"/>
            <p:cNvSpPr>
              <a:spLocks noChangeArrowheads="1"/>
            </p:cNvSpPr>
            <p:nvPr/>
          </p:nvSpPr>
          <p:spPr bwMode="auto">
            <a:xfrm>
              <a:off x="1415" y="230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32" name="Oval 1271"/>
            <p:cNvSpPr>
              <a:spLocks noChangeArrowheads="1"/>
            </p:cNvSpPr>
            <p:nvPr/>
          </p:nvSpPr>
          <p:spPr bwMode="auto">
            <a:xfrm>
              <a:off x="1392" y="233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33" name="Oval 1272"/>
            <p:cNvSpPr>
              <a:spLocks noChangeArrowheads="1"/>
            </p:cNvSpPr>
            <p:nvPr/>
          </p:nvSpPr>
          <p:spPr bwMode="auto">
            <a:xfrm>
              <a:off x="1413" y="2351"/>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34" name="Oval 1273"/>
            <p:cNvSpPr>
              <a:spLocks noChangeArrowheads="1"/>
            </p:cNvSpPr>
            <p:nvPr/>
          </p:nvSpPr>
          <p:spPr bwMode="auto">
            <a:xfrm>
              <a:off x="1442" y="238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35" name="Oval 1274"/>
            <p:cNvSpPr>
              <a:spLocks noChangeArrowheads="1"/>
            </p:cNvSpPr>
            <p:nvPr/>
          </p:nvSpPr>
          <p:spPr bwMode="auto">
            <a:xfrm>
              <a:off x="1422" y="226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36" name="Oval 1275"/>
            <p:cNvSpPr>
              <a:spLocks noChangeArrowheads="1"/>
            </p:cNvSpPr>
            <p:nvPr/>
          </p:nvSpPr>
          <p:spPr bwMode="auto">
            <a:xfrm>
              <a:off x="1342" y="237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37" name="Oval 1276"/>
            <p:cNvSpPr>
              <a:spLocks noChangeArrowheads="1"/>
            </p:cNvSpPr>
            <p:nvPr/>
          </p:nvSpPr>
          <p:spPr bwMode="auto">
            <a:xfrm>
              <a:off x="1416" y="243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38" name="Oval 1277"/>
            <p:cNvSpPr>
              <a:spLocks noChangeArrowheads="1"/>
            </p:cNvSpPr>
            <p:nvPr/>
          </p:nvSpPr>
          <p:spPr bwMode="auto">
            <a:xfrm>
              <a:off x="1421" y="238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39" name="Oval 1278"/>
            <p:cNvSpPr>
              <a:spLocks noChangeArrowheads="1"/>
            </p:cNvSpPr>
            <p:nvPr/>
          </p:nvSpPr>
          <p:spPr bwMode="auto">
            <a:xfrm>
              <a:off x="1416" y="236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40" name="Oval 1279"/>
            <p:cNvSpPr>
              <a:spLocks noChangeArrowheads="1"/>
            </p:cNvSpPr>
            <p:nvPr/>
          </p:nvSpPr>
          <p:spPr bwMode="auto">
            <a:xfrm>
              <a:off x="1372" y="232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41" name="Oval 1280"/>
            <p:cNvSpPr>
              <a:spLocks noChangeArrowheads="1"/>
            </p:cNvSpPr>
            <p:nvPr/>
          </p:nvSpPr>
          <p:spPr bwMode="auto">
            <a:xfrm>
              <a:off x="1428" y="232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42" name="Oval 1281"/>
            <p:cNvSpPr>
              <a:spLocks noChangeArrowheads="1"/>
            </p:cNvSpPr>
            <p:nvPr/>
          </p:nvSpPr>
          <p:spPr bwMode="auto">
            <a:xfrm>
              <a:off x="1402" y="232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43" name="Oval 1282"/>
            <p:cNvSpPr>
              <a:spLocks noChangeArrowheads="1"/>
            </p:cNvSpPr>
            <p:nvPr/>
          </p:nvSpPr>
          <p:spPr bwMode="auto">
            <a:xfrm>
              <a:off x="1432" y="224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44" name="Oval 1283"/>
            <p:cNvSpPr>
              <a:spLocks noChangeArrowheads="1"/>
            </p:cNvSpPr>
            <p:nvPr/>
          </p:nvSpPr>
          <p:spPr bwMode="auto">
            <a:xfrm>
              <a:off x="1244" y="226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45" name="Oval 1284"/>
            <p:cNvSpPr>
              <a:spLocks noChangeArrowheads="1"/>
            </p:cNvSpPr>
            <p:nvPr/>
          </p:nvSpPr>
          <p:spPr bwMode="auto">
            <a:xfrm>
              <a:off x="1325" y="230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46" name="Oval 1285"/>
            <p:cNvSpPr>
              <a:spLocks noChangeArrowheads="1"/>
            </p:cNvSpPr>
            <p:nvPr/>
          </p:nvSpPr>
          <p:spPr bwMode="auto">
            <a:xfrm>
              <a:off x="1398" y="225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47" name="Oval 1286"/>
            <p:cNvSpPr>
              <a:spLocks noChangeArrowheads="1"/>
            </p:cNvSpPr>
            <p:nvPr/>
          </p:nvSpPr>
          <p:spPr bwMode="auto">
            <a:xfrm>
              <a:off x="1342" y="224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48" name="Oval 1287"/>
            <p:cNvSpPr>
              <a:spLocks noChangeArrowheads="1"/>
            </p:cNvSpPr>
            <p:nvPr/>
          </p:nvSpPr>
          <p:spPr bwMode="auto">
            <a:xfrm rot="-1860000">
              <a:off x="1272" y="245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49" name="Oval 1288"/>
            <p:cNvSpPr>
              <a:spLocks noChangeArrowheads="1"/>
            </p:cNvSpPr>
            <p:nvPr/>
          </p:nvSpPr>
          <p:spPr bwMode="auto">
            <a:xfrm rot="-1860000">
              <a:off x="1295" y="2446"/>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50" name="Oval 1289"/>
            <p:cNvSpPr>
              <a:spLocks noChangeArrowheads="1"/>
            </p:cNvSpPr>
            <p:nvPr/>
          </p:nvSpPr>
          <p:spPr bwMode="auto">
            <a:xfrm rot="-2040000">
              <a:off x="1363" y="246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51" name="Oval 1290"/>
            <p:cNvSpPr>
              <a:spLocks noChangeArrowheads="1"/>
            </p:cNvSpPr>
            <p:nvPr/>
          </p:nvSpPr>
          <p:spPr bwMode="auto">
            <a:xfrm rot="-1560000">
              <a:off x="1494" y="236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52" name="Oval 1291"/>
            <p:cNvSpPr>
              <a:spLocks noChangeArrowheads="1"/>
            </p:cNvSpPr>
            <p:nvPr/>
          </p:nvSpPr>
          <p:spPr bwMode="auto">
            <a:xfrm rot="-1560000">
              <a:off x="1294" y="243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53" name="Oval 1292"/>
            <p:cNvSpPr>
              <a:spLocks noChangeArrowheads="1"/>
            </p:cNvSpPr>
            <p:nvPr/>
          </p:nvSpPr>
          <p:spPr bwMode="auto">
            <a:xfrm rot="-1560000">
              <a:off x="1395" y="245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54" name="Oval 1293"/>
            <p:cNvSpPr>
              <a:spLocks noChangeArrowheads="1"/>
            </p:cNvSpPr>
            <p:nvPr/>
          </p:nvSpPr>
          <p:spPr bwMode="auto">
            <a:xfrm rot="-1860000">
              <a:off x="1451" y="246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55" name="Oval 1294"/>
            <p:cNvSpPr>
              <a:spLocks noChangeArrowheads="1"/>
            </p:cNvSpPr>
            <p:nvPr/>
          </p:nvSpPr>
          <p:spPr bwMode="auto">
            <a:xfrm rot="-1860000">
              <a:off x="1488" y="245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56" name="Oval 1295"/>
            <p:cNvSpPr>
              <a:spLocks noChangeArrowheads="1"/>
            </p:cNvSpPr>
            <p:nvPr/>
          </p:nvSpPr>
          <p:spPr bwMode="auto">
            <a:xfrm rot="-2040000">
              <a:off x="1432" y="241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57" name="Oval 1296"/>
            <p:cNvSpPr>
              <a:spLocks noChangeArrowheads="1"/>
            </p:cNvSpPr>
            <p:nvPr/>
          </p:nvSpPr>
          <p:spPr bwMode="auto">
            <a:xfrm rot="-2040000">
              <a:off x="1557" y="246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58" name="Oval 1297"/>
            <p:cNvSpPr>
              <a:spLocks noChangeArrowheads="1"/>
            </p:cNvSpPr>
            <p:nvPr/>
          </p:nvSpPr>
          <p:spPr bwMode="auto">
            <a:xfrm rot="-2040000">
              <a:off x="1577" y="245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59" name="Oval 1298"/>
            <p:cNvSpPr>
              <a:spLocks noChangeArrowheads="1"/>
            </p:cNvSpPr>
            <p:nvPr/>
          </p:nvSpPr>
          <p:spPr bwMode="auto">
            <a:xfrm rot="-2040000">
              <a:off x="1524" y="245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60" name="Oval 1299"/>
            <p:cNvSpPr>
              <a:spLocks noChangeArrowheads="1"/>
            </p:cNvSpPr>
            <p:nvPr/>
          </p:nvSpPr>
          <p:spPr bwMode="auto">
            <a:xfrm rot="-2040000">
              <a:off x="1597" y="243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61" name="Oval 1300"/>
            <p:cNvSpPr>
              <a:spLocks noChangeArrowheads="1"/>
            </p:cNvSpPr>
            <p:nvPr/>
          </p:nvSpPr>
          <p:spPr bwMode="auto">
            <a:xfrm rot="-2040000">
              <a:off x="1587" y="24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62" name="Oval 1301"/>
            <p:cNvSpPr>
              <a:spLocks noChangeArrowheads="1"/>
            </p:cNvSpPr>
            <p:nvPr/>
          </p:nvSpPr>
          <p:spPr bwMode="auto">
            <a:xfrm rot="-960000">
              <a:off x="1323" y="245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63" name="Oval 1302"/>
            <p:cNvSpPr>
              <a:spLocks noChangeArrowheads="1"/>
            </p:cNvSpPr>
            <p:nvPr/>
          </p:nvSpPr>
          <p:spPr bwMode="auto">
            <a:xfrm rot="-1860000">
              <a:off x="1389" y="2444"/>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64" name="Oval 1303"/>
            <p:cNvSpPr>
              <a:spLocks noChangeArrowheads="1"/>
            </p:cNvSpPr>
            <p:nvPr/>
          </p:nvSpPr>
          <p:spPr bwMode="auto">
            <a:xfrm rot="-1860000">
              <a:off x="1342" y="244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65" name="Oval 1304"/>
            <p:cNvSpPr>
              <a:spLocks noChangeArrowheads="1"/>
            </p:cNvSpPr>
            <p:nvPr/>
          </p:nvSpPr>
          <p:spPr bwMode="auto">
            <a:xfrm rot="-2040000">
              <a:off x="1426" y="245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66" name="Oval 1305"/>
            <p:cNvSpPr>
              <a:spLocks noChangeArrowheads="1"/>
            </p:cNvSpPr>
            <p:nvPr/>
          </p:nvSpPr>
          <p:spPr bwMode="auto">
            <a:xfrm rot="-2040000">
              <a:off x="1446" y="244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67" name="Oval 1306"/>
            <p:cNvSpPr>
              <a:spLocks noChangeArrowheads="1"/>
            </p:cNvSpPr>
            <p:nvPr/>
          </p:nvSpPr>
          <p:spPr bwMode="auto">
            <a:xfrm rot="-2040000">
              <a:off x="1463" y="244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68" name="Oval 1307"/>
            <p:cNvSpPr>
              <a:spLocks noChangeArrowheads="1"/>
            </p:cNvSpPr>
            <p:nvPr/>
          </p:nvSpPr>
          <p:spPr bwMode="auto">
            <a:xfrm rot="-960000">
              <a:off x="1367" y="24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69" name="Oval 1308"/>
            <p:cNvSpPr>
              <a:spLocks noChangeArrowheads="1"/>
            </p:cNvSpPr>
            <p:nvPr/>
          </p:nvSpPr>
          <p:spPr bwMode="auto">
            <a:xfrm>
              <a:off x="1613" y="2243"/>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70" name="Oval 1309"/>
            <p:cNvSpPr>
              <a:spLocks noChangeArrowheads="1"/>
            </p:cNvSpPr>
            <p:nvPr/>
          </p:nvSpPr>
          <p:spPr bwMode="auto">
            <a:xfrm>
              <a:off x="1608" y="226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71" name="Oval 1310"/>
            <p:cNvSpPr>
              <a:spLocks noChangeArrowheads="1"/>
            </p:cNvSpPr>
            <p:nvPr/>
          </p:nvSpPr>
          <p:spPr bwMode="auto">
            <a:xfrm>
              <a:off x="1613" y="232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2072" name="Oval 1311"/>
            <p:cNvSpPr>
              <a:spLocks noChangeArrowheads="1"/>
            </p:cNvSpPr>
            <p:nvPr/>
          </p:nvSpPr>
          <p:spPr bwMode="auto">
            <a:xfrm>
              <a:off x="1610" y="230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sp>
        <p:nvSpPr>
          <p:cNvPr id="11300" name="Freeform 1312"/>
          <p:cNvSpPr>
            <a:spLocks noChangeArrowheads="1"/>
          </p:cNvSpPr>
          <p:nvPr/>
        </p:nvSpPr>
        <p:spPr bwMode="auto">
          <a:xfrm flipH="1">
            <a:off x="996950" y="2960688"/>
            <a:ext cx="1722438" cy="1211262"/>
          </a:xfrm>
          <a:custGeom>
            <a:avLst/>
            <a:gdLst>
              <a:gd name="T0" fmla="*/ 2147483647 w 2242"/>
              <a:gd name="T1" fmla="*/ 2147483647 h 1428"/>
              <a:gd name="T2" fmla="*/ 2147483647 w 2242"/>
              <a:gd name="T3" fmla="*/ 2147483647 h 1428"/>
              <a:gd name="T4" fmla="*/ 2147483647 w 2242"/>
              <a:gd name="T5" fmla="*/ 2147483647 h 1428"/>
              <a:gd name="T6" fmla="*/ 2147483647 w 2242"/>
              <a:gd name="T7" fmla="*/ 2147483647 h 1428"/>
              <a:gd name="T8" fmla="*/ 2147483647 w 2242"/>
              <a:gd name="T9" fmla="*/ 2147483647 h 1428"/>
              <a:gd name="T10" fmla="*/ 2147483647 w 2242"/>
              <a:gd name="T11" fmla="*/ 2147483647 h 1428"/>
              <a:gd name="T12" fmla="*/ 2147483647 w 2242"/>
              <a:gd name="T13" fmla="*/ 2147483647 h 1428"/>
              <a:gd name="T14" fmla="*/ 2147483647 w 2242"/>
              <a:gd name="T15" fmla="*/ 2147483647 h 1428"/>
              <a:gd name="T16" fmla="*/ 2147483647 w 2242"/>
              <a:gd name="T17" fmla="*/ 2147483647 h 1428"/>
              <a:gd name="T18" fmla="*/ 2147483647 w 2242"/>
              <a:gd name="T19" fmla="*/ 2147483647 h 1428"/>
              <a:gd name="T20" fmla="*/ 2147483647 w 2242"/>
              <a:gd name="T21" fmla="*/ 2147483647 h 1428"/>
              <a:gd name="T22" fmla="*/ 2147483647 w 2242"/>
              <a:gd name="T23" fmla="*/ 2147483647 h 1428"/>
              <a:gd name="T24" fmla="*/ 2147483647 w 2242"/>
              <a:gd name="T25" fmla="*/ 2147483647 h 1428"/>
              <a:gd name="T26" fmla="*/ 2147483647 w 2242"/>
              <a:gd name="T27" fmla="*/ 2147483647 h 1428"/>
              <a:gd name="T28" fmla="*/ 2147483647 w 2242"/>
              <a:gd name="T29" fmla="*/ 2147483647 h 1428"/>
              <a:gd name="T30" fmla="*/ 2147483647 w 2242"/>
              <a:gd name="T31" fmla="*/ 0 h 1428"/>
              <a:gd name="T32" fmla="*/ 2147483647 w 2242"/>
              <a:gd name="T33" fmla="*/ 2147483647 h 1428"/>
              <a:gd name="T34" fmla="*/ 2147483647 w 2242"/>
              <a:gd name="T35" fmla="*/ 2147483647 h 1428"/>
              <a:gd name="T36" fmla="*/ 2147483647 w 2242"/>
              <a:gd name="T37" fmla="*/ 2147483647 h 1428"/>
              <a:gd name="T38" fmla="*/ 2147483647 w 2242"/>
              <a:gd name="T39" fmla="*/ 2147483647 h 1428"/>
              <a:gd name="T40" fmla="*/ 2147483647 w 2242"/>
              <a:gd name="T41" fmla="*/ 2147483647 h 1428"/>
              <a:gd name="T42" fmla="*/ 2147483647 w 2242"/>
              <a:gd name="T43" fmla="*/ 2147483647 h 1428"/>
              <a:gd name="T44" fmla="*/ 2147483647 w 2242"/>
              <a:gd name="T45" fmla="*/ 2147483647 h 1428"/>
              <a:gd name="T46" fmla="*/ 2147483647 w 2242"/>
              <a:gd name="T47" fmla="*/ 2147483647 h 1428"/>
              <a:gd name="T48" fmla="*/ 2147483647 w 2242"/>
              <a:gd name="T49" fmla="*/ 2147483647 h 1428"/>
              <a:gd name="T50" fmla="*/ 2147483647 w 2242"/>
              <a:gd name="T51" fmla="*/ 2147483647 h 1428"/>
              <a:gd name="T52" fmla="*/ 2147483647 w 2242"/>
              <a:gd name="T53" fmla="*/ 2147483647 h 1428"/>
              <a:gd name="T54" fmla="*/ 2147483647 w 2242"/>
              <a:gd name="T55" fmla="*/ 2147483647 h 1428"/>
              <a:gd name="T56" fmla="*/ 2147483647 w 2242"/>
              <a:gd name="T57" fmla="*/ 2147483647 h 1428"/>
              <a:gd name="T58" fmla="*/ 2147483647 w 2242"/>
              <a:gd name="T59" fmla="*/ 2147483647 h 1428"/>
              <a:gd name="T60" fmla="*/ 2147483647 w 2242"/>
              <a:gd name="T61" fmla="*/ 2147483647 h 1428"/>
              <a:gd name="T62" fmla="*/ 2147483647 w 2242"/>
              <a:gd name="T63" fmla="*/ 2147483647 h 14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42" h="1428">
                <a:moveTo>
                  <a:pt x="41" y="642"/>
                </a:moveTo>
                <a:cubicBezTo>
                  <a:pt x="36" y="618"/>
                  <a:pt x="168" y="668"/>
                  <a:pt x="223" y="678"/>
                </a:cubicBezTo>
                <a:cubicBezTo>
                  <a:pt x="302" y="676"/>
                  <a:pt x="311" y="681"/>
                  <a:pt x="390" y="676"/>
                </a:cubicBezTo>
                <a:cubicBezTo>
                  <a:pt x="411" y="675"/>
                  <a:pt x="524" y="662"/>
                  <a:pt x="549" y="661"/>
                </a:cubicBezTo>
                <a:cubicBezTo>
                  <a:pt x="599" y="658"/>
                  <a:pt x="638" y="651"/>
                  <a:pt x="688" y="649"/>
                </a:cubicBezTo>
                <a:cubicBezTo>
                  <a:pt x="730" y="643"/>
                  <a:pt x="773" y="634"/>
                  <a:pt x="813" y="620"/>
                </a:cubicBezTo>
                <a:cubicBezTo>
                  <a:pt x="833" y="613"/>
                  <a:pt x="851" y="602"/>
                  <a:pt x="871" y="596"/>
                </a:cubicBezTo>
                <a:cubicBezTo>
                  <a:pt x="885" y="587"/>
                  <a:pt x="903" y="583"/>
                  <a:pt x="915" y="571"/>
                </a:cubicBezTo>
                <a:cubicBezTo>
                  <a:pt x="929" y="557"/>
                  <a:pt x="936" y="544"/>
                  <a:pt x="954" y="533"/>
                </a:cubicBezTo>
                <a:cubicBezTo>
                  <a:pt x="962" y="508"/>
                  <a:pt x="957" y="521"/>
                  <a:pt x="978" y="489"/>
                </a:cubicBezTo>
                <a:cubicBezTo>
                  <a:pt x="981" y="484"/>
                  <a:pt x="988" y="475"/>
                  <a:pt x="988" y="475"/>
                </a:cubicBezTo>
                <a:cubicBezTo>
                  <a:pt x="995" y="451"/>
                  <a:pt x="993" y="434"/>
                  <a:pt x="1017" y="426"/>
                </a:cubicBezTo>
                <a:cubicBezTo>
                  <a:pt x="1023" y="410"/>
                  <a:pt x="1026" y="397"/>
                  <a:pt x="1036" y="383"/>
                </a:cubicBezTo>
                <a:cubicBezTo>
                  <a:pt x="1049" y="346"/>
                  <a:pt x="1070" y="314"/>
                  <a:pt x="1080" y="276"/>
                </a:cubicBezTo>
                <a:cubicBezTo>
                  <a:pt x="1085" y="218"/>
                  <a:pt x="1090" y="160"/>
                  <a:pt x="1094" y="102"/>
                </a:cubicBezTo>
                <a:cubicBezTo>
                  <a:pt x="1096" y="71"/>
                  <a:pt x="1081" y="13"/>
                  <a:pt x="1118" y="0"/>
                </a:cubicBezTo>
                <a:cubicBezTo>
                  <a:pt x="1154" y="5"/>
                  <a:pt x="1153" y="69"/>
                  <a:pt x="1164" y="100"/>
                </a:cubicBezTo>
                <a:cubicBezTo>
                  <a:pt x="1154" y="208"/>
                  <a:pt x="1146" y="331"/>
                  <a:pt x="1201" y="446"/>
                </a:cubicBezTo>
                <a:cubicBezTo>
                  <a:pt x="1212" y="469"/>
                  <a:pt x="1246" y="546"/>
                  <a:pt x="1264" y="562"/>
                </a:cubicBezTo>
                <a:cubicBezTo>
                  <a:pt x="1278" y="575"/>
                  <a:pt x="1308" y="592"/>
                  <a:pt x="1326" y="600"/>
                </a:cubicBezTo>
                <a:cubicBezTo>
                  <a:pt x="1335" y="604"/>
                  <a:pt x="1362" y="632"/>
                  <a:pt x="1391" y="628"/>
                </a:cubicBezTo>
                <a:cubicBezTo>
                  <a:pt x="1435" y="672"/>
                  <a:pt x="1461" y="652"/>
                  <a:pt x="1520" y="659"/>
                </a:cubicBezTo>
                <a:cubicBezTo>
                  <a:pt x="1674" y="678"/>
                  <a:pt x="1741" y="675"/>
                  <a:pt x="1951" y="678"/>
                </a:cubicBezTo>
                <a:cubicBezTo>
                  <a:pt x="2043" y="694"/>
                  <a:pt x="2118" y="647"/>
                  <a:pt x="2224" y="647"/>
                </a:cubicBezTo>
                <a:cubicBezTo>
                  <a:pt x="2226" y="753"/>
                  <a:pt x="2242" y="1342"/>
                  <a:pt x="2227" y="1385"/>
                </a:cubicBezTo>
                <a:cubicBezTo>
                  <a:pt x="2212" y="1428"/>
                  <a:pt x="2136" y="1382"/>
                  <a:pt x="2091" y="1380"/>
                </a:cubicBezTo>
                <a:cubicBezTo>
                  <a:pt x="1820" y="1368"/>
                  <a:pt x="2221" y="1382"/>
                  <a:pt x="1840" y="1370"/>
                </a:cubicBezTo>
                <a:cubicBezTo>
                  <a:pt x="1320" y="1373"/>
                  <a:pt x="801" y="1381"/>
                  <a:pt x="281" y="1385"/>
                </a:cubicBezTo>
                <a:cubicBezTo>
                  <a:pt x="204" y="1391"/>
                  <a:pt x="72" y="1404"/>
                  <a:pt x="24" y="1385"/>
                </a:cubicBezTo>
                <a:cubicBezTo>
                  <a:pt x="0" y="1375"/>
                  <a:pt x="27" y="1333"/>
                  <a:pt x="29" y="1307"/>
                </a:cubicBezTo>
                <a:cubicBezTo>
                  <a:pt x="37" y="1223"/>
                  <a:pt x="24" y="1247"/>
                  <a:pt x="49" y="1210"/>
                </a:cubicBezTo>
                <a:cubicBezTo>
                  <a:pt x="41" y="1028"/>
                  <a:pt x="60" y="822"/>
                  <a:pt x="41" y="642"/>
                </a:cubicBezTo>
                <a:close/>
              </a:path>
            </a:pathLst>
          </a:cu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01" name="Oval 1313"/>
          <p:cNvSpPr>
            <a:spLocks noChangeArrowheads="1"/>
          </p:cNvSpPr>
          <p:nvPr/>
        </p:nvSpPr>
        <p:spPr bwMode="auto">
          <a:xfrm rot="-960000">
            <a:off x="1327150" y="2801938"/>
            <a:ext cx="25400"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02" name="Oval 1314"/>
          <p:cNvSpPr>
            <a:spLocks noChangeArrowheads="1"/>
          </p:cNvSpPr>
          <p:nvPr/>
        </p:nvSpPr>
        <p:spPr bwMode="auto">
          <a:xfrm rot="-960000">
            <a:off x="1268413" y="2803525"/>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03" name="Oval 1315"/>
          <p:cNvSpPr>
            <a:spLocks noChangeArrowheads="1"/>
          </p:cNvSpPr>
          <p:nvPr/>
        </p:nvSpPr>
        <p:spPr bwMode="auto">
          <a:xfrm rot="-960000">
            <a:off x="1238250" y="2786063"/>
            <a:ext cx="23813"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04" name="Oval 1316"/>
          <p:cNvSpPr>
            <a:spLocks noChangeArrowheads="1"/>
          </p:cNvSpPr>
          <p:nvPr/>
        </p:nvSpPr>
        <p:spPr bwMode="auto">
          <a:xfrm rot="-960000">
            <a:off x="1292225" y="279558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05" name="Oval 1317"/>
          <p:cNvSpPr>
            <a:spLocks noChangeArrowheads="1"/>
          </p:cNvSpPr>
          <p:nvPr/>
        </p:nvSpPr>
        <p:spPr bwMode="auto">
          <a:xfrm>
            <a:off x="1287463" y="2697163"/>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06" name="Oval 1318"/>
          <p:cNvSpPr>
            <a:spLocks noChangeArrowheads="1"/>
          </p:cNvSpPr>
          <p:nvPr/>
        </p:nvSpPr>
        <p:spPr bwMode="auto">
          <a:xfrm>
            <a:off x="1319213" y="2681288"/>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07" name="Oval 1319"/>
          <p:cNvSpPr>
            <a:spLocks noChangeArrowheads="1"/>
          </p:cNvSpPr>
          <p:nvPr/>
        </p:nvSpPr>
        <p:spPr bwMode="auto">
          <a:xfrm>
            <a:off x="1455738" y="2528888"/>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08" name="Oval 1320"/>
          <p:cNvSpPr>
            <a:spLocks noChangeArrowheads="1"/>
          </p:cNvSpPr>
          <p:nvPr/>
        </p:nvSpPr>
        <p:spPr bwMode="auto">
          <a:xfrm>
            <a:off x="1441450" y="2505075"/>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09" name="Oval 1321"/>
          <p:cNvSpPr>
            <a:spLocks noChangeArrowheads="1"/>
          </p:cNvSpPr>
          <p:nvPr/>
        </p:nvSpPr>
        <p:spPr bwMode="auto">
          <a:xfrm>
            <a:off x="1447800" y="247173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10" name="Oval 1322"/>
          <p:cNvSpPr>
            <a:spLocks noChangeArrowheads="1"/>
          </p:cNvSpPr>
          <p:nvPr/>
        </p:nvSpPr>
        <p:spPr bwMode="auto">
          <a:xfrm>
            <a:off x="1301750" y="2741613"/>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11" name="Oval 1323"/>
          <p:cNvSpPr>
            <a:spLocks noChangeArrowheads="1"/>
          </p:cNvSpPr>
          <p:nvPr/>
        </p:nvSpPr>
        <p:spPr bwMode="auto">
          <a:xfrm>
            <a:off x="1481138" y="2570163"/>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12" name="Oval 1324"/>
          <p:cNvSpPr>
            <a:spLocks noChangeArrowheads="1"/>
          </p:cNvSpPr>
          <p:nvPr/>
        </p:nvSpPr>
        <p:spPr bwMode="auto">
          <a:xfrm>
            <a:off x="1390650" y="2566988"/>
            <a:ext cx="20638"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13" name="Oval 1325"/>
          <p:cNvSpPr>
            <a:spLocks noChangeArrowheads="1"/>
          </p:cNvSpPr>
          <p:nvPr/>
        </p:nvSpPr>
        <p:spPr bwMode="auto">
          <a:xfrm>
            <a:off x="1447800" y="2595563"/>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14" name="Oval 1326"/>
          <p:cNvSpPr>
            <a:spLocks noChangeArrowheads="1"/>
          </p:cNvSpPr>
          <p:nvPr/>
        </p:nvSpPr>
        <p:spPr bwMode="auto">
          <a:xfrm>
            <a:off x="1393825" y="2589213"/>
            <a:ext cx="20638"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15" name="Oval 1327"/>
          <p:cNvSpPr>
            <a:spLocks noChangeArrowheads="1"/>
          </p:cNvSpPr>
          <p:nvPr/>
        </p:nvSpPr>
        <p:spPr bwMode="auto">
          <a:xfrm>
            <a:off x="1420813" y="2568575"/>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16" name="Oval 1328"/>
          <p:cNvSpPr>
            <a:spLocks noChangeArrowheads="1"/>
          </p:cNvSpPr>
          <p:nvPr/>
        </p:nvSpPr>
        <p:spPr bwMode="auto">
          <a:xfrm>
            <a:off x="1463675" y="2447925"/>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17" name="Oval 1329"/>
          <p:cNvSpPr>
            <a:spLocks noChangeArrowheads="1"/>
          </p:cNvSpPr>
          <p:nvPr/>
        </p:nvSpPr>
        <p:spPr bwMode="auto">
          <a:xfrm>
            <a:off x="1419225" y="2627313"/>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18" name="Oval 1330"/>
          <p:cNvSpPr>
            <a:spLocks noChangeArrowheads="1"/>
          </p:cNvSpPr>
          <p:nvPr/>
        </p:nvSpPr>
        <p:spPr bwMode="auto">
          <a:xfrm>
            <a:off x="1487488" y="261620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19" name="Oval 1331"/>
          <p:cNvSpPr>
            <a:spLocks noChangeArrowheads="1"/>
          </p:cNvSpPr>
          <p:nvPr/>
        </p:nvSpPr>
        <p:spPr bwMode="auto">
          <a:xfrm>
            <a:off x="1420813" y="2597150"/>
            <a:ext cx="20637"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20" name="Oval 1332"/>
          <p:cNvSpPr>
            <a:spLocks noChangeArrowheads="1"/>
          </p:cNvSpPr>
          <p:nvPr/>
        </p:nvSpPr>
        <p:spPr bwMode="auto">
          <a:xfrm>
            <a:off x="1447800" y="2638425"/>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21" name="Oval 1333"/>
          <p:cNvSpPr>
            <a:spLocks noChangeArrowheads="1"/>
          </p:cNvSpPr>
          <p:nvPr/>
        </p:nvSpPr>
        <p:spPr bwMode="auto">
          <a:xfrm>
            <a:off x="1389063" y="2655888"/>
            <a:ext cx="20637"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22" name="Oval 1334"/>
          <p:cNvSpPr>
            <a:spLocks noChangeArrowheads="1"/>
          </p:cNvSpPr>
          <p:nvPr/>
        </p:nvSpPr>
        <p:spPr bwMode="auto">
          <a:xfrm>
            <a:off x="1373188" y="262890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23" name="Oval 1335"/>
          <p:cNvSpPr>
            <a:spLocks noChangeArrowheads="1"/>
          </p:cNvSpPr>
          <p:nvPr/>
        </p:nvSpPr>
        <p:spPr bwMode="auto">
          <a:xfrm>
            <a:off x="1420813" y="2655888"/>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24" name="Oval 1336"/>
          <p:cNvSpPr>
            <a:spLocks noChangeArrowheads="1"/>
          </p:cNvSpPr>
          <p:nvPr/>
        </p:nvSpPr>
        <p:spPr bwMode="auto">
          <a:xfrm>
            <a:off x="1449388" y="2670175"/>
            <a:ext cx="20637"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25" name="Oval 1337"/>
          <p:cNvSpPr>
            <a:spLocks noChangeArrowheads="1"/>
          </p:cNvSpPr>
          <p:nvPr/>
        </p:nvSpPr>
        <p:spPr bwMode="auto">
          <a:xfrm>
            <a:off x="1331913" y="2705100"/>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26" name="Oval 1338"/>
          <p:cNvSpPr>
            <a:spLocks noChangeArrowheads="1"/>
          </p:cNvSpPr>
          <p:nvPr/>
        </p:nvSpPr>
        <p:spPr bwMode="auto">
          <a:xfrm rot="5400000">
            <a:off x="1446213" y="2719388"/>
            <a:ext cx="14287" cy="2063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27" name="Oval 1339"/>
          <p:cNvSpPr>
            <a:spLocks noChangeArrowheads="1"/>
          </p:cNvSpPr>
          <p:nvPr/>
        </p:nvSpPr>
        <p:spPr bwMode="auto">
          <a:xfrm rot="5400000">
            <a:off x="1343025" y="2767013"/>
            <a:ext cx="14287" cy="2063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28" name="Oval 1340"/>
          <p:cNvSpPr>
            <a:spLocks noChangeArrowheads="1"/>
          </p:cNvSpPr>
          <p:nvPr/>
        </p:nvSpPr>
        <p:spPr bwMode="auto">
          <a:xfrm rot="5400000">
            <a:off x="1288257" y="2728119"/>
            <a:ext cx="14287"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29" name="Oval 1341"/>
          <p:cNvSpPr>
            <a:spLocks noChangeArrowheads="1"/>
          </p:cNvSpPr>
          <p:nvPr/>
        </p:nvSpPr>
        <p:spPr bwMode="auto">
          <a:xfrm rot="5400000">
            <a:off x="1300163" y="2765425"/>
            <a:ext cx="14288" cy="2063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30" name="Oval 1342"/>
          <p:cNvSpPr>
            <a:spLocks noChangeArrowheads="1"/>
          </p:cNvSpPr>
          <p:nvPr/>
        </p:nvSpPr>
        <p:spPr bwMode="auto">
          <a:xfrm rot="5400000">
            <a:off x="1242219" y="2747169"/>
            <a:ext cx="14287"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31" name="Oval 1343"/>
          <p:cNvSpPr>
            <a:spLocks noChangeArrowheads="1"/>
          </p:cNvSpPr>
          <p:nvPr/>
        </p:nvSpPr>
        <p:spPr bwMode="auto">
          <a:xfrm rot="5400000">
            <a:off x="1343819" y="2655094"/>
            <a:ext cx="14287"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32" name="Oval 1344"/>
          <p:cNvSpPr>
            <a:spLocks noChangeArrowheads="1"/>
          </p:cNvSpPr>
          <p:nvPr/>
        </p:nvSpPr>
        <p:spPr bwMode="auto">
          <a:xfrm rot="5400000">
            <a:off x="1383507" y="2759869"/>
            <a:ext cx="14287"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33" name="Oval 1345"/>
          <p:cNvSpPr>
            <a:spLocks noChangeArrowheads="1"/>
          </p:cNvSpPr>
          <p:nvPr/>
        </p:nvSpPr>
        <p:spPr bwMode="auto">
          <a:xfrm rot="5400000">
            <a:off x="1409700" y="2686050"/>
            <a:ext cx="14288" cy="2063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34" name="Oval 1346"/>
          <p:cNvSpPr>
            <a:spLocks noChangeArrowheads="1"/>
          </p:cNvSpPr>
          <p:nvPr/>
        </p:nvSpPr>
        <p:spPr bwMode="auto">
          <a:xfrm rot="5400000">
            <a:off x="1400176" y="2708275"/>
            <a:ext cx="12700"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35" name="Oval 1347"/>
          <p:cNvSpPr>
            <a:spLocks noChangeArrowheads="1"/>
          </p:cNvSpPr>
          <p:nvPr/>
        </p:nvSpPr>
        <p:spPr bwMode="auto">
          <a:xfrm rot="5400000">
            <a:off x="1451769" y="2701131"/>
            <a:ext cx="14288"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36" name="Oval 1348"/>
          <p:cNvSpPr>
            <a:spLocks noChangeArrowheads="1"/>
          </p:cNvSpPr>
          <p:nvPr/>
        </p:nvSpPr>
        <p:spPr bwMode="auto">
          <a:xfrm rot="5400000">
            <a:off x="1495425" y="2705100"/>
            <a:ext cx="14288" cy="2063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37" name="Oval 1349"/>
          <p:cNvSpPr>
            <a:spLocks noChangeArrowheads="1"/>
          </p:cNvSpPr>
          <p:nvPr/>
        </p:nvSpPr>
        <p:spPr bwMode="auto">
          <a:xfrm rot="5400000">
            <a:off x="1464469" y="2767807"/>
            <a:ext cx="15875" cy="2063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38" name="Oval 1350"/>
          <p:cNvSpPr>
            <a:spLocks noChangeArrowheads="1"/>
          </p:cNvSpPr>
          <p:nvPr/>
        </p:nvSpPr>
        <p:spPr bwMode="auto">
          <a:xfrm rot="5400000">
            <a:off x="1433513" y="2740025"/>
            <a:ext cx="14288" cy="2063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39" name="Oval 1351"/>
          <p:cNvSpPr>
            <a:spLocks noChangeArrowheads="1"/>
          </p:cNvSpPr>
          <p:nvPr/>
        </p:nvSpPr>
        <p:spPr bwMode="auto">
          <a:xfrm rot="5400000">
            <a:off x="1372394" y="2729707"/>
            <a:ext cx="14287" cy="1905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40" name="Oval 1352"/>
          <p:cNvSpPr>
            <a:spLocks noChangeArrowheads="1"/>
          </p:cNvSpPr>
          <p:nvPr/>
        </p:nvSpPr>
        <p:spPr bwMode="auto">
          <a:xfrm>
            <a:off x="1765300" y="2525713"/>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41" name="Oval 1353"/>
          <p:cNvSpPr>
            <a:spLocks noChangeArrowheads="1"/>
          </p:cNvSpPr>
          <p:nvPr/>
        </p:nvSpPr>
        <p:spPr bwMode="auto">
          <a:xfrm>
            <a:off x="1704975" y="2535238"/>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42" name="Oval 1354"/>
          <p:cNvSpPr>
            <a:spLocks noChangeArrowheads="1"/>
          </p:cNvSpPr>
          <p:nvPr/>
        </p:nvSpPr>
        <p:spPr bwMode="auto">
          <a:xfrm>
            <a:off x="1689100" y="248285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43" name="Oval 1355"/>
          <p:cNvSpPr>
            <a:spLocks noChangeArrowheads="1"/>
          </p:cNvSpPr>
          <p:nvPr/>
        </p:nvSpPr>
        <p:spPr bwMode="auto">
          <a:xfrm>
            <a:off x="1684338" y="2643188"/>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44" name="Oval 1356"/>
          <p:cNvSpPr>
            <a:spLocks noChangeArrowheads="1"/>
          </p:cNvSpPr>
          <p:nvPr/>
        </p:nvSpPr>
        <p:spPr bwMode="auto">
          <a:xfrm>
            <a:off x="1658938" y="245110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45" name="Oval 1357"/>
          <p:cNvSpPr>
            <a:spLocks noChangeArrowheads="1"/>
          </p:cNvSpPr>
          <p:nvPr/>
        </p:nvSpPr>
        <p:spPr bwMode="auto">
          <a:xfrm>
            <a:off x="1774825" y="2586038"/>
            <a:ext cx="23813"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46" name="Oval 1358"/>
          <p:cNvSpPr>
            <a:spLocks noChangeArrowheads="1"/>
          </p:cNvSpPr>
          <p:nvPr/>
        </p:nvSpPr>
        <p:spPr bwMode="auto">
          <a:xfrm>
            <a:off x="1624013" y="2536825"/>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47" name="Oval 1359"/>
          <p:cNvSpPr>
            <a:spLocks noChangeArrowheads="1"/>
          </p:cNvSpPr>
          <p:nvPr/>
        </p:nvSpPr>
        <p:spPr bwMode="auto">
          <a:xfrm>
            <a:off x="1682750" y="2549525"/>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48" name="Oval 1360"/>
          <p:cNvSpPr>
            <a:spLocks noChangeArrowheads="1"/>
          </p:cNvSpPr>
          <p:nvPr/>
        </p:nvSpPr>
        <p:spPr bwMode="auto">
          <a:xfrm>
            <a:off x="1735138" y="257968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49" name="Oval 1361"/>
          <p:cNvSpPr>
            <a:spLocks noChangeArrowheads="1"/>
          </p:cNvSpPr>
          <p:nvPr/>
        </p:nvSpPr>
        <p:spPr bwMode="auto">
          <a:xfrm>
            <a:off x="1649413" y="2563813"/>
            <a:ext cx="23812"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50" name="Oval 1362"/>
          <p:cNvSpPr>
            <a:spLocks noChangeArrowheads="1"/>
          </p:cNvSpPr>
          <p:nvPr/>
        </p:nvSpPr>
        <p:spPr bwMode="auto">
          <a:xfrm>
            <a:off x="1736725" y="2551113"/>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51" name="Oval 1363"/>
          <p:cNvSpPr>
            <a:spLocks noChangeArrowheads="1"/>
          </p:cNvSpPr>
          <p:nvPr/>
        </p:nvSpPr>
        <p:spPr bwMode="auto">
          <a:xfrm>
            <a:off x="1741488" y="2476500"/>
            <a:ext cx="25400"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52" name="Oval 1364"/>
          <p:cNvSpPr>
            <a:spLocks noChangeArrowheads="1"/>
          </p:cNvSpPr>
          <p:nvPr/>
        </p:nvSpPr>
        <p:spPr bwMode="auto">
          <a:xfrm>
            <a:off x="1660525" y="259238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53" name="Oval 1365"/>
          <p:cNvSpPr>
            <a:spLocks noChangeArrowheads="1"/>
          </p:cNvSpPr>
          <p:nvPr/>
        </p:nvSpPr>
        <p:spPr bwMode="auto">
          <a:xfrm>
            <a:off x="1658938" y="2663825"/>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54" name="Oval 1366"/>
          <p:cNvSpPr>
            <a:spLocks noChangeArrowheads="1"/>
          </p:cNvSpPr>
          <p:nvPr/>
        </p:nvSpPr>
        <p:spPr bwMode="auto">
          <a:xfrm>
            <a:off x="1697038" y="2597150"/>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55" name="Oval 1367"/>
          <p:cNvSpPr>
            <a:spLocks noChangeArrowheads="1"/>
          </p:cNvSpPr>
          <p:nvPr/>
        </p:nvSpPr>
        <p:spPr bwMode="auto">
          <a:xfrm>
            <a:off x="1714500" y="2701925"/>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56" name="Oval 1368"/>
          <p:cNvSpPr>
            <a:spLocks noChangeArrowheads="1"/>
          </p:cNvSpPr>
          <p:nvPr/>
        </p:nvSpPr>
        <p:spPr bwMode="auto">
          <a:xfrm>
            <a:off x="1689100" y="2574925"/>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57" name="Oval 1369"/>
          <p:cNvSpPr>
            <a:spLocks noChangeArrowheads="1"/>
          </p:cNvSpPr>
          <p:nvPr/>
        </p:nvSpPr>
        <p:spPr bwMode="auto">
          <a:xfrm>
            <a:off x="1719263" y="2617788"/>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58" name="Oval 1370"/>
          <p:cNvSpPr>
            <a:spLocks noChangeArrowheads="1"/>
          </p:cNvSpPr>
          <p:nvPr/>
        </p:nvSpPr>
        <p:spPr bwMode="auto">
          <a:xfrm>
            <a:off x="1639888" y="2624138"/>
            <a:ext cx="23812"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59" name="Oval 1371"/>
          <p:cNvSpPr>
            <a:spLocks noChangeArrowheads="1"/>
          </p:cNvSpPr>
          <p:nvPr/>
        </p:nvSpPr>
        <p:spPr bwMode="auto">
          <a:xfrm>
            <a:off x="1662113" y="2489200"/>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60" name="Oval 1372"/>
          <p:cNvSpPr>
            <a:spLocks noChangeArrowheads="1"/>
          </p:cNvSpPr>
          <p:nvPr/>
        </p:nvSpPr>
        <p:spPr bwMode="auto">
          <a:xfrm>
            <a:off x="1684338" y="2624138"/>
            <a:ext cx="23812"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61" name="Oval 1373"/>
          <p:cNvSpPr>
            <a:spLocks noChangeArrowheads="1"/>
          </p:cNvSpPr>
          <p:nvPr/>
        </p:nvSpPr>
        <p:spPr bwMode="auto">
          <a:xfrm>
            <a:off x="1703388" y="2463800"/>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62" name="Oval 1374"/>
          <p:cNvSpPr>
            <a:spLocks noChangeArrowheads="1"/>
          </p:cNvSpPr>
          <p:nvPr/>
        </p:nvSpPr>
        <p:spPr bwMode="auto">
          <a:xfrm>
            <a:off x="1747838" y="2686050"/>
            <a:ext cx="20637"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63" name="Oval 1375"/>
          <p:cNvSpPr>
            <a:spLocks noChangeArrowheads="1"/>
          </p:cNvSpPr>
          <p:nvPr/>
        </p:nvSpPr>
        <p:spPr bwMode="auto">
          <a:xfrm>
            <a:off x="1709738" y="2506663"/>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64" name="Oval 1376"/>
          <p:cNvSpPr>
            <a:spLocks noChangeArrowheads="1"/>
          </p:cNvSpPr>
          <p:nvPr/>
        </p:nvSpPr>
        <p:spPr bwMode="auto">
          <a:xfrm>
            <a:off x="1646238" y="251618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65" name="Oval 1377"/>
          <p:cNvSpPr>
            <a:spLocks noChangeArrowheads="1"/>
          </p:cNvSpPr>
          <p:nvPr/>
        </p:nvSpPr>
        <p:spPr bwMode="auto">
          <a:xfrm>
            <a:off x="1884363" y="2533650"/>
            <a:ext cx="20637"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66" name="Oval 1378"/>
          <p:cNvSpPr>
            <a:spLocks noChangeArrowheads="1"/>
          </p:cNvSpPr>
          <p:nvPr/>
        </p:nvSpPr>
        <p:spPr bwMode="auto">
          <a:xfrm>
            <a:off x="1795463" y="2471738"/>
            <a:ext cx="23812"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67" name="Oval 1379"/>
          <p:cNvSpPr>
            <a:spLocks noChangeArrowheads="1"/>
          </p:cNvSpPr>
          <p:nvPr/>
        </p:nvSpPr>
        <p:spPr bwMode="auto">
          <a:xfrm>
            <a:off x="1868488" y="2509838"/>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68" name="Oval 1380"/>
          <p:cNvSpPr>
            <a:spLocks noChangeArrowheads="1"/>
          </p:cNvSpPr>
          <p:nvPr/>
        </p:nvSpPr>
        <p:spPr bwMode="auto">
          <a:xfrm>
            <a:off x="1673225" y="2703513"/>
            <a:ext cx="20638"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69" name="Oval 1381"/>
          <p:cNvSpPr>
            <a:spLocks noChangeArrowheads="1"/>
          </p:cNvSpPr>
          <p:nvPr/>
        </p:nvSpPr>
        <p:spPr bwMode="auto">
          <a:xfrm>
            <a:off x="1871663" y="2476500"/>
            <a:ext cx="25400"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70" name="Oval 1382"/>
          <p:cNvSpPr>
            <a:spLocks noChangeArrowheads="1"/>
          </p:cNvSpPr>
          <p:nvPr/>
        </p:nvSpPr>
        <p:spPr bwMode="auto">
          <a:xfrm>
            <a:off x="1846263" y="2543175"/>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71" name="Oval 1383"/>
          <p:cNvSpPr>
            <a:spLocks noChangeArrowheads="1"/>
          </p:cNvSpPr>
          <p:nvPr/>
        </p:nvSpPr>
        <p:spPr bwMode="auto">
          <a:xfrm>
            <a:off x="1814513" y="2449513"/>
            <a:ext cx="20637"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72" name="Oval 1384"/>
          <p:cNvSpPr>
            <a:spLocks noChangeArrowheads="1"/>
          </p:cNvSpPr>
          <p:nvPr/>
        </p:nvSpPr>
        <p:spPr bwMode="auto">
          <a:xfrm>
            <a:off x="1728788" y="2746375"/>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73" name="Oval 1385"/>
          <p:cNvSpPr>
            <a:spLocks noChangeArrowheads="1"/>
          </p:cNvSpPr>
          <p:nvPr/>
        </p:nvSpPr>
        <p:spPr bwMode="auto">
          <a:xfrm>
            <a:off x="1827213" y="2490788"/>
            <a:ext cx="25400"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74" name="Oval 1386"/>
          <p:cNvSpPr>
            <a:spLocks noChangeArrowheads="1"/>
          </p:cNvSpPr>
          <p:nvPr/>
        </p:nvSpPr>
        <p:spPr bwMode="auto">
          <a:xfrm>
            <a:off x="1879600" y="2562225"/>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75" name="Oval 1387"/>
          <p:cNvSpPr>
            <a:spLocks noChangeArrowheads="1"/>
          </p:cNvSpPr>
          <p:nvPr/>
        </p:nvSpPr>
        <p:spPr bwMode="auto">
          <a:xfrm>
            <a:off x="1792288" y="255270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76" name="Oval 1388"/>
          <p:cNvSpPr>
            <a:spLocks noChangeArrowheads="1"/>
          </p:cNvSpPr>
          <p:nvPr/>
        </p:nvSpPr>
        <p:spPr bwMode="auto">
          <a:xfrm>
            <a:off x="1816100" y="2571750"/>
            <a:ext cx="23813"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77" name="Oval 1389"/>
          <p:cNvSpPr>
            <a:spLocks noChangeArrowheads="1"/>
          </p:cNvSpPr>
          <p:nvPr/>
        </p:nvSpPr>
        <p:spPr bwMode="auto">
          <a:xfrm>
            <a:off x="1874838" y="2600325"/>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78" name="Oval 1390"/>
          <p:cNvSpPr>
            <a:spLocks noChangeArrowheads="1"/>
          </p:cNvSpPr>
          <p:nvPr/>
        </p:nvSpPr>
        <p:spPr bwMode="auto">
          <a:xfrm>
            <a:off x="1819275" y="2593975"/>
            <a:ext cx="23813"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79" name="Oval 1391"/>
          <p:cNvSpPr>
            <a:spLocks noChangeArrowheads="1"/>
          </p:cNvSpPr>
          <p:nvPr/>
        </p:nvSpPr>
        <p:spPr bwMode="auto">
          <a:xfrm>
            <a:off x="1846263" y="2573338"/>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80" name="Oval 1392"/>
          <p:cNvSpPr>
            <a:spLocks noChangeArrowheads="1"/>
          </p:cNvSpPr>
          <p:nvPr/>
        </p:nvSpPr>
        <p:spPr bwMode="auto">
          <a:xfrm>
            <a:off x="1868488" y="2447925"/>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81" name="Oval 1393"/>
          <p:cNvSpPr>
            <a:spLocks noChangeArrowheads="1"/>
          </p:cNvSpPr>
          <p:nvPr/>
        </p:nvSpPr>
        <p:spPr bwMode="auto">
          <a:xfrm>
            <a:off x="1778000" y="2608263"/>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82" name="Oval 1394"/>
          <p:cNvSpPr>
            <a:spLocks noChangeArrowheads="1"/>
          </p:cNvSpPr>
          <p:nvPr/>
        </p:nvSpPr>
        <p:spPr bwMode="auto">
          <a:xfrm>
            <a:off x="1758950" y="2630488"/>
            <a:ext cx="23813"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83" name="Oval 1395"/>
          <p:cNvSpPr>
            <a:spLocks noChangeArrowheads="1"/>
          </p:cNvSpPr>
          <p:nvPr/>
        </p:nvSpPr>
        <p:spPr bwMode="auto">
          <a:xfrm>
            <a:off x="1846263" y="2630488"/>
            <a:ext cx="23812"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84" name="Oval 1396"/>
          <p:cNvSpPr>
            <a:spLocks noChangeArrowheads="1"/>
          </p:cNvSpPr>
          <p:nvPr/>
        </p:nvSpPr>
        <p:spPr bwMode="auto">
          <a:xfrm>
            <a:off x="1900238" y="2616200"/>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85" name="Oval 1397"/>
          <p:cNvSpPr>
            <a:spLocks noChangeArrowheads="1"/>
          </p:cNvSpPr>
          <p:nvPr/>
        </p:nvSpPr>
        <p:spPr bwMode="auto">
          <a:xfrm>
            <a:off x="1811338" y="261620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86" name="Oval 1398"/>
          <p:cNvSpPr>
            <a:spLocks noChangeArrowheads="1"/>
          </p:cNvSpPr>
          <p:nvPr/>
        </p:nvSpPr>
        <p:spPr bwMode="auto">
          <a:xfrm>
            <a:off x="1893888" y="264795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87" name="Oval 1399"/>
          <p:cNvSpPr>
            <a:spLocks noChangeArrowheads="1"/>
          </p:cNvSpPr>
          <p:nvPr/>
        </p:nvSpPr>
        <p:spPr bwMode="auto">
          <a:xfrm>
            <a:off x="1814513" y="266065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88" name="Oval 1400"/>
          <p:cNvSpPr>
            <a:spLocks noChangeArrowheads="1"/>
          </p:cNvSpPr>
          <p:nvPr/>
        </p:nvSpPr>
        <p:spPr bwMode="auto">
          <a:xfrm>
            <a:off x="1784350" y="2492375"/>
            <a:ext cx="23813"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89" name="Oval 1401"/>
          <p:cNvSpPr>
            <a:spLocks noChangeArrowheads="1"/>
          </p:cNvSpPr>
          <p:nvPr/>
        </p:nvSpPr>
        <p:spPr bwMode="auto">
          <a:xfrm>
            <a:off x="1800225" y="2633663"/>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90" name="Oval 1402"/>
          <p:cNvSpPr>
            <a:spLocks noChangeArrowheads="1"/>
          </p:cNvSpPr>
          <p:nvPr/>
        </p:nvSpPr>
        <p:spPr bwMode="auto">
          <a:xfrm>
            <a:off x="1846263" y="2660650"/>
            <a:ext cx="25400"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91" name="Oval 1403"/>
          <p:cNvSpPr>
            <a:spLocks noChangeArrowheads="1"/>
          </p:cNvSpPr>
          <p:nvPr/>
        </p:nvSpPr>
        <p:spPr bwMode="auto">
          <a:xfrm>
            <a:off x="1897063" y="2682875"/>
            <a:ext cx="20637"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92" name="Oval 1404"/>
          <p:cNvSpPr>
            <a:spLocks noChangeArrowheads="1"/>
          </p:cNvSpPr>
          <p:nvPr/>
        </p:nvSpPr>
        <p:spPr bwMode="auto">
          <a:xfrm>
            <a:off x="1755775" y="2451100"/>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93" name="Oval 1405"/>
          <p:cNvSpPr>
            <a:spLocks noChangeArrowheads="1"/>
          </p:cNvSpPr>
          <p:nvPr/>
        </p:nvSpPr>
        <p:spPr bwMode="auto">
          <a:xfrm>
            <a:off x="1804988" y="2525713"/>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94" name="Oval 1406"/>
          <p:cNvSpPr>
            <a:spLocks noChangeArrowheads="1"/>
          </p:cNvSpPr>
          <p:nvPr/>
        </p:nvSpPr>
        <p:spPr bwMode="auto">
          <a:xfrm>
            <a:off x="1758950" y="2708275"/>
            <a:ext cx="23813"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95" name="Oval 1407"/>
          <p:cNvSpPr>
            <a:spLocks noChangeArrowheads="1"/>
          </p:cNvSpPr>
          <p:nvPr/>
        </p:nvSpPr>
        <p:spPr bwMode="auto">
          <a:xfrm rot="5400000">
            <a:off x="1868488" y="2716213"/>
            <a:ext cx="14287" cy="2063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96" name="Oval 1408"/>
          <p:cNvSpPr>
            <a:spLocks noChangeArrowheads="1"/>
          </p:cNvSpPr>
          <p:nvPr/>
        </p:nvSpPr>
        <p:spPr bwMode="auto">
          <a:xfrm rot="5400000">
            <a:off x="1766094" y="2770981"/>
            <a:ext cx="14288"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97" name="Oval 1409"/>
          <p:cNvSpPr>
            <a:spLocks noChangeArrowheads="1"/>
          </p:cNvSpPr>
          <p:nvPr/>
        </p:nvSpPr>
        <p:spPr bwMode="auto">
          <a:xfrm rot="5400000">
            <a:off x="1719263" y="2733675"/>
            <a:ext cx="14288" cy="2063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98" name="Oval 1410"/>
          <p:cNvSpPr>
            <a:spLocks noChangeArrowheads="1"/>
          </p:cNvSpPr>
          <p:nvPr/>
        </p:nvSpPr>
        <p:spPr bwMode="auto">
          <a:xfrm rot="5400000">
            <a:off x="1684338" y="2730500"/>
            <a:ext cx="14288" cy="2063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399" name="Oval 1411"/>
          <p:cNvSpPr>
            <a:spLocks noChangeArrowheads="1"/>
          </p:cNvSpPr>
          <p:nvPr/>
        </p:nvSpPr>
        <p:spPr bwMode="auto">
          <a:xfrm rot="5400000">
            <a:off x="1726406" y="2767807"/>
            <a:ext cx="15875" cy="238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00" name="Oval 1412"/>
          <p:cNvSpPr>
            <a:spLocks noChangeArrowheads="1"/>
          </p:cNvSpPr>
          <p:nvPr/>
        </p:nvSpPr>
        <p:spPr bwMode="auto">
          <a:xfrm rot="5400000">
            <a:off x="1718469" y="2680494"/>
            <a:ext cx="14287"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01" name="Oval 1413"/>
          <p:cNvSpPr>
            <a:spLocks noChangeArrowheads="1"/>
          </p:cNvSpPr>
          <p:nvPr/>
        </p:nvSpPr>
        <p:spPr bwMode="auto">
          <a:xfrm rot="5400000">
            <a:off x="1774825" y="2659063"/>
            <a:ext cx="14287" cy="2063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02" name="Oval 1414"/>
          <p:cNvSpPr>
            <a:spLocks noChangeArrowheads="1"/>
          </p:cNvSpPr>
          <p:nvPr/>
        </p:nvSpPr>
        <p:spPr bwMode="auto">
          <a:xfrm rot="5400000">
            <a:off x="1808957" y="2764631"/>
            <a:ext cx="14288"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03" name="Oval 1415"/>
          <p:cNvSpPr>
            <a:spLocks noChangeArrowheads="1"/>
          </p:cNvSpPr>
          <p:nvPr/>
        </p:nvSpPr>
        <p:spPr bwMode="auto">
          <a:xfrm rot="5400000">
            <a:off x="1836738" y="2690813"/>
            <a:ext cx="14287" cy="2063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04" name="Oval 1416"/>
          <p:cNvSpPr>
            <a:spLocks noChangeArrowheads="1"/>
          </p:cNvSpPr>
          <p:nvPr/>
        </p:nvSpPr>
        <p:spPr bwMode="auto">
          <a:xfrm rot="5400000">
            <a:off x="1826419" y="2712244"/>
            <a:ext cx="14287"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05" name="Oval 1417"/>
          <p:cNvSpPr>
            <a:spLocks noChangeArrowheads="1"/>
          </p:cNvSpPr>
          <p:nvPr/>
        </p:nvSpPr>
        <p:spPr bwMode="auto">
          <a:xfrm rot="5400000">
            <a:off x="1674019" y="2761456"/>
            <a:ext cx="14288"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06" name="Oval 1418"/>
          <p:cNvSpPr>
            <a:spLocks noChangeArrowheads="1"/>
          </p:cNvSpPr>
          <p:nvPr/>
        </p:nvSpPr>
        <p:spPr bwMode="auto">
          <a:xfrm rot="5400000">
            <a:off x="1886744" y="2701131"/>
            <a:ext cx="14288"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07" name="Oval 1419"/>
          <p:cNvSpPr>
            <a:spLocks noChangeArrowheads="1"/>
          </p:cNvSpPr>
          <p:nvPr/>
        </p:nvSpPr>
        <p:spPr bwMode="auto">
          <a:xfrm rot="5400000">
            <a:off x="1924050" y="2720976"/>
            <a:ext cx="14287" cy="238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08" name="Oval 1420"/>
          <p:cNvSpPr>
            <a:spLocks noChangeArrowheads="1"/>
          </p:cNvSpPr>
          <p:nvPr/>
        </p:nvSpPr>
        <p:spPr bwMode="auto">
          <a:xfrm rot="5400000">
            <a:off x="1857375" y="2771775"/>
            <a:ext cx="15875"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09" name="Oval 1421"/>
          <p:cNvSpPr>
            <a:spLocks noChangeArrowheads="1"/>
          </p:cNvSpPr>
          <p:nvPr/>
        </p:nvSpPr>
        <p:spPr bwMode="auto">
          <a:xfrm rot="5400000">
            <a:off x="1861344" y="2742407"/>
            <a:ext cx="12700" cy="238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10" name="Oval 1422"/>
          <p:cNvSpPr>
            <a:spLocks noChangeArrowheads="1"/>
          </p:cNvSpPr>
          <p:nvPr/>
        </p:nvSpPr>
        <p:spPr bwMode="auto">
          <a:xfrm rot="5400000">
            <a:off x="1806575" y="2733675"/>
            <a:ext cx="14288" cy="2063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11" name="Oval 1423"/>
          <p:cNvSpPr>
            <a:spLocks noChangeArrowheads="1"/>
          </p:cNvSpPr>
          <p:nvPr/>
        </p:nvSpPr>
        <p:spPr bwMode="auto">
          <a:xfrm>
            <a:off x="1558925" y="2506663"/>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12" name="Oval 1424"/>
          <p:cNvSpPr>
            <a:spLocks noChangeArrowheads="1"/>
          </p:cNvSpPr>
          <p:nvPr/>
        </p:nvSpPr>
        <p:spPr bwMode="auto">
          <a:xfrm>
            <a:off x="1543050" y="2454275"/>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13" name="Oval 1425"/>
          <p:cNvSpPr>
            <a:spLocks noChangeArrowheads="1"/>
          </p:cNvSpPr>
          <p:nvPr/>
        </p:nvSpPr>
        <p:spPr bwMode="auto">
          <a:xfrm>
            <a:off x="1481138" y="2500313"/>
            <a:ext cx="25400"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14" name="Oval 1426"/>
          <p:cNvSpPr>
            <a:spLocks noChangeArrowheads="1"/>
          </p:cNvSpPr>
          <p:nvPr/>
        </p:nvSpPr>
        <p:spPr bwMode="auto">
          <a:xfrm>
            <a:off x="1538288" y="2520950"/>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15" name="Oval 1427"/>
          <p:cNvSpPr>
            <a:spLocks noChangeArrowheads="1"/>
          </p:cNvSpPr>
          <p:nvPr/>
        </p:nvSpPr>
        <p:spPr bwMode="auto">
          <a:xfrm>
            <a:off x="1589088" y="2551113"/>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16" name="Oval 1428"/>
          <p:cNvSpPr>
            <a:spLocks noChangeArrowheads="1"/>
          </p:cNvSpPr>
          <p:nvPr/>
        </p:nvSpPr>
        <p:spPr bwMode="auto">
          <a:xfrm>
            <a:off x="1501775" y="2535238"/>
            <a:ext cx="23813"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17" name="Oval 1429"/>
          <p:cNvSpPr>
            <a:spLocks noChangeArrowheads="1"/>
          </p:cNvSpPr>
          <p:nvPr/>
        </p:nvSpPr>
        <p:spPr bwMode="auto">
          <a:xfrm>
            <a:off x="1590675" y="2522538"/>
            <a:ext cx="23813"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18" name="Oval 1430"/>
          <p:cNvSpPr>
            <a:spLocks noChangeArrowheads="1"/>
          </p:cNvSpPr>
          <p:nvPr/>
        </p:nvSpPr>
        <p:spPr bwMode="auto">
          <a:xfrm>
            <a:off x="1514475" y="2563813"/>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19" name="Oval 1431"/>
          <p:cNvSpPr>
            <a:spLocks noChangeArrowheads="1"/>
          </p:cNvSpPr>
          <p:nvPr/>
        </p:nvSpPr>
        <p:spPr bwMode="auto">
          <a:xfrm>
            <a:off x="1552575" y="256698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20" name="Oval 1432"/>
          <p:cNvSpPr>
            <a:spLocks noChangeArrowheads="1"/>
          </p:cNvSpPr>
          <p:nvPr/>
        </p:nvSpPr>
        <p:spPr bwMode="auto">
          <a:xfrm>
            <a:off x="1544638" y="2544763"/>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21" name="Oval 1433"/>
          <p:cNvSpPr>
            <a:spLocks noChangeArrowheads="1"/>
          </p:cNvSpPr>
          <p:nvPr/>
        </p:nvSpPr>
        <p:spPr bwMode="auto">
          <a:xfrm>
            <a:off x="1516063" y="2460625"/>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22" name="Oval 1434"/>
          <p:cNvSpPr>
            <a:spLocks noChangeArrowheads="1"/>
          </p:cNvSpPr>
          <p:nvPr/>
        </p:nvSpPr>
        <p:spPr bwMode="auto">
          <a:xfrm>
            <a:off x="1584325" y="2455863"/>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23" name="Oval 1435"/>
          <p:cNvSpPr>
            <a:spLocks noChangeArrowheads="1"/>
          </p:cNvSpPr>
          <p:nvPr/>
        </p:nvSpPr>
        <p:spPr bwMode="auto">
          <a:xfrm>
            <a:off x="1527175" y="248920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24" name="Oval 1436"/>
          <p:cNvSpPr>
            <a:spLocks noChangeArrowheads="1"/>
          </p:cNvSpPr>
          <p:nvPr/>
        </p:nvSpPr>
        <p:spPr bwMode="auto">
          <a:xfrm>
            <a:off x="1560513" y="2689225"/>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25" name="Oval 1437"/>
          <p:cNvSpPr>
            <a:spLocks noChangeArrowheads="1"/>
          </p:cNvSpPr>
          <p:nvPr/>
        </p:nvSpPr>
        <p:spPr bwMode="auto">
          <a:xfrm>
            <a:off x="1544638" y="2636838"/>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26" name="Oval 1438"/>
          <p:cNvSpPr>
            <a:spLocks noChangeArrowheads="1"/>
          </p:cNvSpPr>
          <p:nvPr/>
        </p:nvSpPr>
        <p:spPr bwMode="auto">
          <a:xfrm>
            <a:off x="1482725" y="2738438"/>
            <a:ext cx="25400"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27" name="Oval 1439"/>
          <p:cNvSpPr>
            <a:spLocks noChangeArrowheads="1"/>
          </p:cNvSpPr>
          <p:nvPr/>
        </p:nvSpPr>
        <p:spPr bwMode="auto">
          <a:xfrm>
            <a:off x="1539875" y="2703513"/>
            <a:ext cx="20638"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28" name="Oval 1440"/>
          <p:cNvSpPr>
            <a:spLocks noChangeArrowheads="1"/>
          </p:cNvSpPr>
          <p:nvPr/>
        </p:nvSpPr>
        <p:spPr bwMode="auto">
          <a:xfrm>
            <a:off x="1590675" y="2733675"/>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29" name="Oval 1441"/>
          <p:cNvSpPr>
            <a:spLocks noChangeArrowheads="1"/>
          </p:cNvSpPr>
          <p:nvPr/>
        </p:nvSpPr>
        <p:spPr bwMode="auto">
          <a:xfrm>
            <a:off x="1503363" y="271780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30" name="Oval 1442"/>
          <p:cNvSpPr>
            <a:spLocks noChangeArrowheads="1"/>
          </p:cNvSpPr>
          <p:nvPr/>
        </p:nvSpPr>
        <p:spPr bwMode="auto">
          <a:xfrm>
            <a:off x="1592263" y="270510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31" name="Oval 1443"/>
          <p:cNvSpPr>
            <a:spLocks noChangeArrowheads="1"/>
          </p:cNvSpPr>
          <p:nvPr/>
        </p:nvSpPr>
        <p:spPr bwMode="auto">
          <a:xfrm>
            <a:off x="1512888" y="2759075"/>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32" name="Oval 1444"/>
          <p:cNvSpPr>
            <a:spLocks noChangeArrowheads="1"/>
          </p:cNvSpPr>
          <p:nvPr/>
        </p:nvSpPr>
        <p:spPr bwMode="auto">
          <a:xfrm>
            <a:off x="1552575" y="274955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33" name="Oval 1445"/>
          <p:cNvSpPr>
            <a:spLocks noChangeArrowheads="1"/>
          </p:cNvSpPr>
          <p:nvPr/>
        </p:nvSpPr>
        <p:spPr bwMode="auto">
          <a:xfrm>
            <a:off x="1544638" y="2727325"/>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34" name="Oval 1446"/>
          <p:cNvSpPr>
            <a:spLocks noChangeArrowheads="1"/>
          </p:cNvSpPr>
          <p:nvPr/>
        </p:nvSpPr>
        <p:spPr bwMode="auto">
          <a:xfrm>
            <a:off x="1516063" y="2643188"/>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35" name="Oval 1447"/>
          <p:cNvSpPr>
            <a:spLocks noChangeArrowheads="1"/>
          </p:cNvSpPr>
          <p:nvPr/>
        </p:nvSpPr>
        <p:spPr bwMode="auto">
          <a:xfrm>
            <a:off x="1566863" y="2660650"/>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36" name="Oval 1448"/>
          <p:cNvSpPr>
            <a:spLocks noChangeArrowheads="1"/>
          </p:cNvSpPr>
          <p:nvPr/>
        </p:nvSpPr>
        <p:spPr bwMode="auto">
          <a:xfrm>
            <a:off x="1527175" y="2671763"/>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37" name="Oval 1449"/>
          <p:cNvSpPr>
            <a:spLocks noChangeArrowheads="1"/>
          </p:cNvSpPr>
          <p:nvPr/>
        </p:nvSpPr>
        <p:spPr bwMode="auto">
          <a:xfrm>
            <a:off x="1609725" y="2620963"/>
            <a:ext cx="23813"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38" name="Oval 1450"/>
          <p:cNvSpPr>
            <a:spLocks noChangeArrowheads="1"/>
          </p:cNvSpPr>
          <p:nvPr/>
        </p:nvSpPr>
        <p:spPr bwMode="auto">
          <a:xfrm>
            <a:off x="1593850" y="2568575"/>
            <a:ext cx="23813"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39" name="Oval 1451"/>
          <p:cNvSpPr>
            <a:spLocks noChangeArrowheads="1"/>
          </p:cNvSpPr>
          <p:nvPr/>
        </p:nvSpPr>
        <p:spPr bwMode="auto">
          <a:xfrm>
            <a:off x="1557338" y="261620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40" name="Oval 1452"/>
          <p:cNvSpPr>
            <a:spLocks noChangeArrowheads="1"/>
          </p:cNvSpPr>
          <p:nvPr/>
        </p:nvSpPr>
        <p:spPr bwMode="auto">
          <a:xfrm>
            <a:off x="1590675" y="263525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41" name="Oval 1453"/>
          <p:cNvSpPr>
            <a:spLocks noChangeArrowheads="1"/>
          </p:cNvSpPr>
          <p:nvPr/>
        </p:nvSpPr>
        <p:spPr bwMode="auto">
          <a:xfrm>
            <a:off x="1636713" y="269240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42" name="Oval 1454"/>
          <p:cNvSpPr>
            <a:spLocks noChangeArrowheads="1"/>
          </p:cNvSpPr>
          <p:nvPr/>
        </p:nvSpPr>
        <p:spPr bwMode="auto">
          <a:xfrm>
            <a:off x="1604963" y="2497138"/>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43" name="Oval 1455"/>
          <p:cNvSpPr>
            <a:spLocks noChangeArrowheads="1"/>
          </p:cNvSpPr>
          <p:nvPr/>
        </p:nvSpPr>
        <p:spPr bwMode="auto">
          <a:xfrm>
            <a:off x="1479550" y="2674938"/>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44" name="Oval 1456"/>
          <p:cNvSpPr>
            <a:spLocks noChangeArrowheads="1"/>
          </p:cNvSpPr>
          <p:nvPr/>
        </p:nvSpPr>
        <p:spPr bwMode="auto">
          <a:xfrm>
            <a:off x="1597025" y="2762250"/>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45" name="Oval 1457"/>
          <p:cNvSpPr>
            <a:spLocks noChangeArrowheads="1"/>
          </p:cNvSpPr>
          <p:nvPr/>
        </p:nvSpPr>
        <p:spPr bwMode="auto">
          <a:xfrm>
            <a:off x="1603375" y="2682875"/>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46" name="Oval 1458"/>
          <p:cNvSpPr>
            <a:spLocks noChangeArrowheads="1"/>
          </p:cNvSpPr>
          <p:nvPr/>
        </p:nvSpPr>
        <p:spPr bwMode="auto">
          <a:xfrm>
            <a:off x="1597025" y="2660650"/>
            <a:ext cx="20638"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47" name="Oval 1459"/>
          <p:cNvSpPr>
            <a:spLocks noChangeArrowheads="1"/>
          </p:cNvSpPr>
          <p:nvPr/>
        </p:nvSpPr>
        <p:spPr bwMode="auto">
          <a:xfrm>
            <a:off x="1525588" y="2595563"/>
            <a:ext cx="20637"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48" name="Oval 1460"/>
          <p:cNvSpPr>
            <a:spLocks noChangeArrowheads="1"/>
          </p:cNvSpPr>
          <p:nvPr/>
        </p:nvSpPr>
        <p:spPr bwMode="auto">
          <a:xfrm>
            <a:off x="1616075" y="259238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49" name="Oval 1461"/>
          <p:cNvSpPr>
            <a:spLocks noChangeArrowheads="1"/>
          </p:cNvSpPr>
          <p:nvPr/>
        </p:nvSpPr>
        <p:spPr bwMode="auto">
          <a:xfrm>
            <a:off x="1573213" y="2595563"/>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50" name="Oval 1462"/>
          <p:cNvSpPr>
            <a:spLocks noChangeArrowheads="1"/>
          </p:cNvSpPr>
          <p:nvPr/>
        </p:nvSpPr>
        <p:spPr bwMode="auto">
          <a:xfrm>
            <a:off x="1620838" y="2465388"/>
            <a:ext cx="23812"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51" name="Oval 1463"/>
          <p:cNvSpPr>
            <a:spLocks noChangeArrowheads="1"/>
          </p:cNvSpPr>
          <p:nvPr/>
        </p:nvSpPr>
        <p:spPr bwMode="auto">
          <a:xfrm>
            <a:off x="1450975" y="2555875"/>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52" name="Oval 1464"/>
          <p:cNvSpPr>
            <a:spLocks noChangeArrowheads="1"/>
          </p:cNvSpPr>
          <p:nvPr/>
        </p:nvSpPr>
        <p:spPr bwMode="auto">
          <a:xfrm>
            <a:off x="1568450" y="247808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53" name="Oval 1465"/>
          <p:cNvSpPr>
            <a:spLocks noChangeArrowheads="1"/>
          </p:cNvSpPr>
          <p:nvPr/>
        </p:nvSpPr>
        <p:spPr bwMode="auto">
          <a:xfrm>
            <a:off x="1479550" y="2471738"/>
            <a:ext cx="20638"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54" name="Oval 1466"/>
          <p:cNvSpPr>
            <a:spLocks noChangeArrowheads="1"/>
          </p:cNvSpPr>
          <p:nvPr/>
        </p:nvSpPr>
        <p:spPr bwMode="auto">
          <a:xfrm rot="-1860000">
            <a:off x="1366838" y="279400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55" name="Oval 1467"/>
          <p:cNvSpPr>
            <a:spLocks noChangeArrowheads="1"/>
          </p:cNvSpPr>
          <p:nvPr/>
        </p:nvSpPr>
        <p:spPr bwMode="auto">
          <a:xfrm rot="-1860000">
            <a:off x="1403350" y="2789238"/>
            <a:ext cx="25400"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56" name="Oval 1468"/>
          <p:cNvSpPr>
            <a:spLocks noChangeArrowheads="1"/>
          </p:cNvSpPr>
          <p:nvPr/>
        </p:nvSpPr>
        <p:spPr bwMode="auto">
          <a:xfrm rot="-2040000">
            <a:off x="1512888" y="281305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57" name="Oval 1469"/>
          <p:cNvSpPr>
            <a:spLocks noChangeArrowheads="1"/>
          </p:cNvSpPr>
          <p:nvPr/>
        </p:nvSpPr>
        <p:spPr bwMode="auto">
          <a:xfrm rot="-1560000">
            <a:off x="1719263" y="2652713"/>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58" name="Oval 1470"/>
          <p:cNvSpPr>
            <a:spLocks noChangeArrowheads="1"/>
          </p:cNvSpPr>
          <p:nvPr/>
        </p:nvSpPr>
        <p:spPr bwMode="auto">
          <a:xfrm rot="-1560000">
            <a:off x="1403350" y="2767013"/>
            <a:ext cx="20638"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59" name="Oval 1471"/>
          <p:cNvSpPr>
            <a:spLocks noChangeArrowheads="1"/>
          </p:cNvSpPr>
          <p:nvPr/>
        </p:nvSpPr>
        <p:spPr bwMode="auto">
          <a:xfrm rot="-1560000">
            <a:off x="1562100" y="2805113"/>
            <a:ext cx="23813"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60" name="Oval 1472"/>
          <p:cNvSpPr>
            <a:spLocks noChangeArrowheads="1"/>
          </p:cNvSpPr>
          <p:nvPr/>
        </p:nvSpPr>
        <p:spPr bwMode="auto">
          <a:xfrm rot="-1860000">
            <a:off x="1651000" y="2813050"/>
            <a:ext cx="23813"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61" name="Oval 1473"/>
          <p:cNvSpPr>
            <a:spLocks noChangeArrowheads="1"/>
          </p:cNvSpPr>
          <p:nvPr/>
        </p:nvSpPr>
        <p:spPr bwMode="auto">
          <a:xfrm rot="-1860000">
            <a:off x="1709738" y="2792413"/>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62" name="Oval 1474"/>
          <p:cNvSpPr>
            <a:spLocks noChangeArrowheads="1"/>
          </p:cNvSpPr>
          <p:nvPr/>
        </p:nvSpPr>
        <p:spPr bwMode="auto">
          <a:xfrm rot="-2040000">
            <a:off x="1620838" y="273050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63" name="Oval 1475"/>
          <p:cNvSpPr>
            <a:spLocks noChangeArrowheads="1"/>
          </p:cNvSpPr>
          <p:nvPr/>
        </p:nvSpPr>
        <p:spPr bwMode="auto">
          <a:xfrm rot="-2040000">
            <a:off x="1819275" y="2809875"/>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64" name="Oval 1476"/>
          <p:cNvSpPr>
            <a:spLocks noChangeArrowheads="1"/>
          </p:cNvSpPr>
          <p:nvPr/>
        </p:nvSpPr>
        <p:spPr bwMode="auto">
          <a:xfrm rot="-2040000">
            <a:off x="1852613" y="280193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65" name="Oval 1477"/>
          <p:cNvSpPr>
            <a:spLocks noChangeArrowheads="1"/>
          </p:cNvSpPr>
          <p:nvPr/>
        </p:nvSpPr>
        <p:spPr bwMode="auto">
          <a:xfrm rot="-2040000">
            <a:off x="1768475" y="2805113"/>
            <a:ext cx="23813"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66" name="Oval 1478"/>
          <p:cNvSpPr>
            <a:spLocks noChangeArrowheads="1"/>
          </p:cNvSpPr>
          <p:nvPr/>
        </p:nvSpPr>
        <p:spPr bwMode="auto">
          <a:xfrm rot="-2040000">
            <a:off x="1884363" y="2757488"/>
            <a:ext cx="20637"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67" name="Oval 1479"/>
          <p:cNvSpPr>
            <a:spLocks noChangeArrowheads="1"/>
          </p:cNvSpPr>
          <p:nvPr/>
        </p:nvSpPr>
        <p:spPr bwMode="auto">
          <a:xfrm rot="-2040000">
            <a:off x="1868488" y="278923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68" name="Oval 1480"/>
          <p:cNvSpPr>
            <a:spLocks noChangeArrowheads="1"/>
          </p:cNvSpPr>
          <p:nvPr/>
        </p:nvSpPr>
        <p:spPr bwMode="auto">
          <a:xfrm rot="-960000">
            <a:off x="1447800" y="2809875"/>
            <a:ext cx="20638"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69" name="Oval 1481"/>
          <p:cNvSpPr>
            <a:spLocks noChangeArrowheads="1"/>
          </p:cNvSpPr>
          <p:nvPr/>
        </p:nvSpPr>
        <p:spPr bwMode="auto">
          <a:xfrm rot="-1860000">
            <a:off x="1552575" y="2782888"/>
            <a:ext cx="25400"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70" name="Oval 1482"/>
          <p:cNvSpPr>
            <a:spLocks noChangeArrowheads="1"/>
          </p:cNvSpPr>
          <p:nvPr/>
        </p:nvSpPr>
        <p:spPr bwMode="auto">
          <a:xfrm rot="-1860000">
            <a:off x="1479550" y="2789238"/>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71" name="Oval 1483"/>
          <p:cNvSpPr>
            <a:spLocks noChangeArrowheads="1"/>
          </p:cNvSpPr>
          <p:nvPr/>
        </p:nvSpPr>
        <p:spPr bwMode="auto">
          <a:xfrm rot="-2040000">
            <a:off x="1612900" y="2794000"/>
            <a:ext cx="20638"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72" name="Oval 1484"/>
          <p:cNvSpPr>
            <a:spLocks noChangeArrowheads="1"/>
          </p:cNvSpPr>
          <p:nvPr/>
        </p:nvSpPr>
        <p:spPr bwMode="auto">
          <a:xfrm rot="-2040000">
            <a:off x="1644650" y="2786063"/>
            <a:ext cx="22225"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73" name="Oval 1485"/>
          <p:cNvSpPr>
            <a:spLocks noChangeArrowheads="1"/>
          </p:cNvSpPr>
          <p:nvPr/>
        </p:nvSpPr>
        <p:spPr bwMode="auto">
          <a:xfrm rot="-2040000">
            <a:off x="1671638" y="278288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74" name="Oval 1486"/>
          <p:cNvSpPr>
            <a:spLocks noChangeArrowheads="1"/>
          </p:cNvSpPr>
          <p:nvPr/>
        </p:nvSpPr>
        <p:spPr bwMode="auto">
          <a:xfrm rot="-960000">
            <a:off x="1519238" y="278923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75" name="Oval 1487"/>
          <p:cNvSpPr>
            <a:spLocks noChangeArrowheads="1"/>
          </p:cNvSpPr>
          <p:nvPr/>
        </p:nvSpPr>
        <p:spPr bwMode="auto">
          <a:xfrm>
            <a:off x="1908175" y="2463800"/>
            <a:ext cx="25400"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76" name="Oval 1488"/>
          <p:cNvSpPr>
            <a:spLocks noChangeArrowheads="1"/>
          </p:cNvSpPr>
          <p:nvPr/>
        </p:nvSpPr>
        <p:spPr bwMode="auto">
          <a:xfrm>
            <a:off x="1901825" y="2505075"/>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77" name="Oval 1489"/>
          <p:cNvSpPr>
            <a:spLocks noChangeArrowheads="1"/>
          </p:cNvSpPr>
          <p:nvPr/>
        </p:nvSpPr>
        <p:spPr bwMode="auto">
          <a:xfrm>
            <a:off x="1908175" y="2590800"/>
            <a:ext cx="23813"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78" name="Oval 1490"/>
          <p:cNvSpPr>
            <a:spLocks noChangeArrowheads="1"/>
          </p:cNvSpPr>
          <p:nvPr/>
        </p:nvSpPr>
        <p:spPr bwMode="auto">
          <a:xfrm>
            <a:off x="1903413" y="2568575"/>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79" name="Oval 1491"/>
          <p:cNvSpPr>
            <a:spLocks noChangeArrowheads="1"/>
          </p:cNvSpPr>
          <p:nvPr/>
        </p:nvSpPr>
        <p:spPr bwMode="auto">
          <a:xfrm>
            <a:off x="1557338" y="236855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80" name="Oval 1492"/>
          <p:cNvSpPr>
            <a:spLocks noChangeArrowheads="1"/>
          </p:cNvSpPr>
          <p:nvPr/>
        </p:nvSpPr>
        <p:spPr bwMode="auto">
          <a:xfrm rot="5400000">
            <a:off x="1594644" y="2393156"/>
            <a:ext cx="14288"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81" name="Oval 1493"/>
          <p:cNvSpPr>
            <a:spLocks noChangeArrowheads="1"/>
          </p:cNvSpPr>
          <p:nvPr/>
        </p:nvSpPr>
        <p:spPr bwMode="auto">
          <a:xfrm rot="5400000">
            <a:off x="1547813" y="2355850"/>
            <a:ext cx="14288" cy="2063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82" name="Oval 1494"/>
          <p:cNvSpPr>
            <a:spLocks noChangeArrowheads="1"/>
          </p:cNvSpPr>
          <p:nvPr/>
        </p:nvSpPr>
        <p:spPr bwMode="auto">
          <a:xfrm rot="5400000">
            <a:off x="1554956" y="2389982"/>
            <a:ext cx="15875" cy="238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83" name="Oval 1495"/>
          <p:cNvSpPr>
            <a:spLocks noChangeArrowheads="1"/>
          </p:cNvSpPr>
          <p:nvPr/>
        </p:nvSpPr>
        <p:spPr bwMode="auto">
          <a:xfrm rot="5400000">
            <a:off x="1637507" y="2386806"/>
            <a:ext cx="14288"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84" name="Oval 1496"/>
          <p:cNvSpPr>
            <a:spLocks noChangeArrowheads="1"/>
          </p:cNvSpPr>
          <p:nvPr/>
        </p:nvSpPr>
        <p:spPr bwMode="auto">
          <a:xfrm rot="5400000">
            <a:off x="1685925" y="2393950"/>
            <a:ext cx="15875"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85" name="Oval 1497"/>
          <p:cNvSpPr>
            <a:spLocks noChangeArrowheads="1"/>
          </p:cNvSpPr>
          <p:nvPr/>
        </p:nvSpPr>
        <p:spPr bwMode="auto">
          <a:xfrm rot="5400000">
            <a:off x="1689894" y="2364582"/>
            <a:ext cx="12700" cy="238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86" name="Oval 1498"/>
          <p:cNvSpPr>
            <a:spLocks noChangeArrowheads="1"/>
          </p:cNvSpPr>
          <p:nvPr/>
        </p:nvSpPr>
        <p:spPr bwMode="auto">
          <a:xfrm rot="5400000">
            <a:off x="1635125" y="2355850"/>
            <a:ext cx="14288" cy="2063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87" name="Oval 1499"/>
          <p:cNvSpPr>
            <a:spLocks noChangeArrowheads="1"/>
          </p:cNvSpPr>
          <p:nvPr/>
        </p:nvSpPr>
        <p:spPr bwMode="auto">
          <a:xfrm rot="-1860000">
            <a:off x="1538288" y="2414588"/>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88" name="Oval 1500"/>
          <p:cNvSpPr>
            <a:spLocks noChangeArrowheads="1"/>
          </p:cNvSpPr>
          <p:nvPr/>
        </p:nvSpPr>
        <p:spPr bwMode="auto">
          <a:xfrm rot="-2040000">
            <a:off x="1647825" y="2432050"/>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89" name="Oval 1501"/>
          <p:cNvSpPr>
            <a:spLocks noChangeArrowheads="1"/>
          </p:cNvSpPr>
          <p:nvPr/>
        </p:nvSpPr>
        <p:spPr bwMode="auto">
          <a:xfrm rot="-2040000">
            <a:off x="1681163" y="242570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90" name="Oval 1502"/>
          <p:cNvSpPr>
            <a:spLocks noChangeArrowheads="1"/>
          </p:cNvSpPr>
          <p:nvPr/>
        </p:nvSpPr>
        <p:spPr bwMode="auto">
          <a:xfrm rot="-2040000">
            <a:off x="1597025" y="2427288"/>
            <a:ext cx="23813"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91" name="Oval 1503"/>
          <p:cNvSpPr>
            <a:spLocks noChangeArrowheads="1"/>
          </p:cNvSpPr>
          <p:nvPr/>
        </p:nvSpPr>
        <p:spPr bwMode="auto">
          <a:xfrm rot="-2040000">
            <a:off x="1712913" y="2379663"/>
            <a:ext cx="20637"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92" name="Oval 1504"/>
          <p:cNvSpPr>
            <a:spLocks noChangeArrowheads="1"/>
          </p:cNvSpPr>
          <p:nvPr/>
        </p:nvSpPr>
        <p:spPr bwMode="auto">
          <a:xfrm rot="-2040000">
            <a:off x="1697038" y="240665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93" name="Oval 1505"/>
          <p:cNvSpPr>
            <a:spLocks noChangeArrowheads="1"/>
          </p:cNvSpPr>
          <p:nvPr/>
        </p:nvSpPr>
        <p:spPr bwMode="auto">
          <a:xfrm rot="-2040000">
            <a:off x="1138238" y="2816225"/>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94" name="Oval 1506"/>
          <p:cNvSpPr>
            <a:spLocks noChangeArrowheads="1"/>
          </p:cNvSpPr>
          <p:nvPr/>
        </p:nvSpPr>
        <p:spPr bwMode="auto">
          <a:xfrm rot="-2040000">
            <a:off x="1182688" y="2784475"/>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95" name="Oval 1507"/>
          <p:cNvSpPr>
            <a:spLocks noChangeArrowheads="1"/>
          </p:cNvSpPr>
          <p:nvPr/>
        </p:nvSpPr>
        <p:spPr bwMode="auto">
          <a:xfrm>
            <a:off x="1055688" y="2819400"/>
            <a:ext cx="23812"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96" name="Oval 1508"/>
          <p:cNvSpPr>
            <a:spLocks noChangeArrowheads="1"/>
          </p:cNvSpPr>
          <p:nvPr/>
        </p:nvSpPr>
        <p:spPr bwMode="auto">
          <a:xfrm rot="5400000">
            <a:off x="1092994" y="2844006"/>
            <a:ext cx="14288"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97" name="Oval 1509"/>
          <p:cNvSpPr>
            <a:spLocks noChangeArrowheads="1"/>
          </p:cNvSpPr>
          <p:nvPr/>
        </p:nvSpPr>
        <p:spPr bwMode="auto">
          <a:xfrm rot="5400000">
            <a:off x="1053306" y="2840832"/>
            <a:ext cx="15875" cy="238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98" name="Oval 1510"/>
          <p:cNvSpPr>
            <a:spLocks noChangeArrowheads="1"/>
          </p:cNvSpPr>
          <p:nvPr/>
        </p:nvSpPr>
        <p:spPr bwMode="auto">
          <a:xfrm rot="5400000">
            <a:off x="1135857" y="2837656"/>
            <a:ext cx="14288"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499" name="Oval 1511"/>
          <p:cNvSpPr>
            <a:spLocks noChangeArrowheads="1"/>
          </p:cNvSpPr>
          <p:nvPr/>
        </p:nvSpPr>
        <p:spPr bwMode="auto">
          <a:xfrm rot="5400000">
            <a:off x="1184275" y="2844800"/>
            <a:ext cx="15875" cy="2222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00" name="Oval 1512"/>
          <p:cNvSpPr>
            <a:spLocks noChangeArrowheads="1"/>
          </p:cNvSpPr>
          <p:nvPr/>
        </p:nvSpPr>
        <p:spPr bwMode="auto">
          <a:xfrm rot="5400000">
            <a:off x="1188244" y="2815432"/>
            <a:ext cx="12700" cy="238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01" name="Oval 1513"/>
          <p:cNvSpPr>
            <a:spLocks noChangeArrowheads="1"/>
          </p:cNvSpPr>
          <p:nvPr/>
        </p:nvSpPr>
        <p:spPr bwMode="auto">
          <a:xfrm rot="-1860000">
            <a:off x="1036638" y="2865438"/>
            <a:ext cx="23812"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02" name="Oval 1514"/>
          <p:cNvSpPr>
            <a:spLocks noChangeArrowheads="1"/>
          </p:cNvSpPr>
          <p:nvPr/>
        </p:nvSpPr>
        <p:spPr bwMode="auto">
          <a:xfrm rot="-2040000">
            <a:off x="1146175" y="2882900"/>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03" name="Oval 1515"/>
          <p:cNvSpPr>
            <a:spLocks noChangeArrowheads="1"/>
          </p:cNvSpPr>
          <p:nvPr/>
        </p:nvSpPr>
        <p:spPr bwMode="auto">
          <a:xfrm rot="-2040000">
            <a:off x="1179513" y="2876550"/>
            <a:ext cx="22225"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04" name="Oval 1516"/>
          <p:cNvSpPr>
            <a:spLocks noChangeArrowheads="1"/>
          </p:cNvSpPr>
          <p:nvPr/>
        </p:nvSpPr>
        <p:spPr bwMode="auto">
          <a:xfrm rot="-2040000">
            <a:off x="1095375" y="2878138"/>
            <a:ext cx="23813"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05" name="Oval 1517"/>
          <p:cNvSpPr>
            <a:spLocks noChangeArrowheads="1"/>
          </p:cNvSpPr>
          <p:nvPr/>
        </p:nvSpPr>
        <p:spPr bwMode="auto">
          <a:xfrm rot="-2040000">
            <a:off x="1211263" y="2832100"/>
            <a:ext cx="20637" cy="1428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06" name="Oval 1518"/>
          <p:cNvSpPr>
            <a:spLocks noChangeArrowheads="1"/>
          </p:cNvSpPr>
          <p:nvPr/>
        </p:nvSpPr>
        <p:spPr bwMode="auto">
          <a:xfrm rot="-2040000">
            <a:off x="1195388" y="2862263"/>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nvGrpSpPr>
          <p:cNvPr id="11507" name="Group 1519"/>
          <p:cNvGrpSpPr>
            <a:grpSpLocks/>
          </p:cNvGrpSpPr>
          <p:nvPr/>
        </p:nvGrpSpPr>
        <p:grpSpPr bwMode="auto">
          <a:xfrm>
            <a:off x="1031875" y="2903538"/>
            <a:ext cx="198438" cy="90487"/>
            <a:chOff x="610" y="2086"/>
            <a:chExt cx="125" cy="57"/>
          </a:xfrm>
        </p:grpSpPr>
        <p:sp>
          <p:nvSpPr>
            <p:cNvPr id="11843" name="Oval 1520"/>
            <p:cNvSpPr>
              <a:spLocks noChangeArrowheads="1"/>
            </p:cNvSpPr>
            <p:nvPr/>
          </p:nvSpPr>
          <p:spPr bwMode="auto">
            <a:xfrm>
              <a:off x="623" y="209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44" name="Oval 1521"/>
            <p:cNvSpPr>
              <a:spLocks noChangeArrowheads="1"/>
            </p:cNvSpPr>
            <p:nvPr/>
          </p:nvSpPr>
          <p:spPr bwMode="auto">
            <a:xfrm rot="5400000">
              <a:off x="646" y="210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45" name="Oval 1522"/>
            <p:cNvSpPr>
              <a:spLocks noChangeArrowheads="1"/>
            </p:cNvSpPr>
            <p:nvPr/>
          </p:nvSpPr>
          <p:spPr bwMode="auto">
            <a:xfrm rot="5400000">
              <a:off x="617" y="2085"/>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46" name="Oval 1523"/>
            <p:cNvSpPr>
              <a:spLocks noChangeArrowheads="1"/>
            </p:cNvSpPr>
            <p:nvPr/>
          </p:nvSpPr>
          <p:spPr bwMode="auto">
            <a:xfrm rot="5400000">
              <a:off x="622" y="2106"/>
              <a:ext cx="10"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47" name="Oval 1524"/>
            <p:cNvSpPr>
              <a:spLocks noChangeArrowheads="1"/>
            </p:cNvSpPr>
            <p:nvPr/>
          </p:nvSpPr>
          <p:spPr bwMode="auto">
            <a:xfrm rot="5400000">
              <a:off x="673" y="2105"/>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48" name="Oval 1525"/>
            <p:cNvSpPr>
              <a:spLocks noChangeArrowheads="1"/>
            </p:cNvSpPr>
            <p:nvPr/>
          </p:nvSpPr>
          <p:spPr bwMode="auto">
            <a:xfrm rot="5400000">
              <a:off x="704" y="2109"/>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49" name="Oval 1526"/>
            <p:cNvSpPr>
              <a:spLocks noChangeArrowheads="1"/>
            </p:cNvSpPr>
            <p:nvPr/>
          </p:nvSpPr>
          <p:spPr bwMode="auto">
            <a:xfrm rot="5400000">
              <a:off x="707" y="2090"/>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50" name="Oval 1527"/>
            <p:cNvSpPr>
              <a:spLocks noChangeArrowheads="1"/>
            </p:cNvSpPr>
            <p:nvPr/>
          </p:nvSpPr>
          <p:spPr bwMode="auto">
            <a:xfrm rot="5400000">
              <a:off x="672" y="2085"/>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51" name="Oval 1528"/>
            <p:cNvSpPr>
              <a:spLocks noChangeArrowheads="1"/>
            </p:cNvSpPr>
            <p:nvPr/>
          </p:nvSpPr>
          <p:spPr bwMode="auto">
            <a:xfrm rot="-1860000">
              <a:off x="611" y="212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52" name="Oval 1529"/>
            <p:cNvSpPr>
              <a:spLocks noChangeArrowheads="1"/>
            </p:cNvSpPr>
            <p:nvPr/>
          </p:nvSpPr>
          <p:spPr bwMode="auto">
            <a:xfrm rot="-2040000">
              <a:off x="680" y="213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53" name="Oval 1530"/>
            <p:cNvSpPr>
              <a:spLocks noChangeArrowheads="1"/>
            </p:cNvSpPr>
            <p:nvPr/>
          </p:nvSpPr>
          <p:spPr bwMode="auto">
            <a:xfrm rot="-2040000">
              <a:off x="701" y="212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54" name="Oval 1531"/>
            <p:cNvSpPr>
              <a:spLocks noChangeArrowheads="1"/>
            </p:cNvSpPr>
            <p:nvPr/>
          </p:nvSpPr>
          <p:spPr bwMode="auto">
            <a:xfrm rot="-2040000">
              <a:off x="648" y="213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55" name="Oval 1532"/>
            <p:cNvSpPr>
              <a:spLocks noChangeArrowheads="1"/>
            </p:cNvSpPr>
            <p:nvPr/>
          </p:nvSpPr>
          <p:spPr bwMode="auto">
            <a:xfrm rot="-2040000">
              <a:off x="721" y="2100"/>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56" name="Oval 1533"/>
            <p:cNvSpPr>
              <a:spLocks noChangeArrowheads="1"/>
            </p:cNvSpPr>
            <p:nvPr/>
          </p:nvSpPr>
          <p:spPr bwMode="auto">
            <a:xfrm rot="-2040000">
              <a:off x="711" y="212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508" name="Group 1534"/>
          <p:cNvGrpSpPr>
            <a:grpSpLocks/>
          </p:cNvGrpSpPr>
          <p:nvPr/>
        </p:nvGrpSpPr>
        <p:grpSpPr bwMode="auto">
          <a:xfrm>
            <a:off x="1031875" y="2998788"/>
            <a:ext cx="198438" cy="90487"/>
            <a:chOff x="610" y="2146"/>
            <a:chExt cx="125" cy="57"/>
          </a:xfrm>
        </p:grpSpPr>
        <p:sp>
          <p:nvSpPr>
            <p:cNvPr id="11829" name="Oval 1535"/>
            <p:cNvSpPr>
              <a:spLocks noChangeArrowheads="1"/>
            </p:cNvSpPr>
            <p:nvPr/>
          </p:nvSpPr>
          <p:spPr bwMode="auto">
            <a:xfrm>
              <a:off x="623" y="215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30" name="Oval 1536"/>
            <p:cNvSpPr>
              <a:spLocks noChangeArrowheads="1"/>
            </p:cNvSpPr>
            <p:nvPr/>
          </p:nvSpPr>
          <p:spPr bwMode="auto">
            <a:xfrm rot="5400000">
              <a:off x="646" y="2169"/>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31" name="Oval 1537"/>
            <p:cNvSpPr>
              <a:spLocks noChangeArrowheads="1"/>
            </p:cNvSpPr>
            <p:nvPr/>
          </p:nvSpPr>
          <p:spPr bwMode="auto">
            <a:xfrm rot="5400000">
              <a:off x="617" y="2145"/>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32" name="Oval 1538"/>
            <p:cNvSpPr>
              <a:spLocks noChangeArrowheads="1"/>
            </p:cNvSpPr>
            <p:nvPr/>
          </p:nvSpPr>
          <p:spPr bwMode="auto">
            <a:xfrm rot="5400000">
              <a:off x="622" y="2166"/>
              <a:ext cx="10"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33" name="Oval 1539"/>
            <p:cNvSpPr>
              <a:spLocks noChangeArrowheads="1"/>
            </p:cNvSpPr>
            <p:nvPr/>
          </p:nvSpPr>
          <p:spPr bwMode="auto">
            <a:xfrm rot="5400000">
              <a:off x="673" y="2165"/>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34" name="Oval 1540"/>
            <p:cNvSpPr>
              <a:spLocks noChangeArrowheads="1"/>
            </p:cNvSpPr>
            <p:nvPr/>
          </p:nvSpPr>
          <p:spPr bwMode="auto">
            <a:xfrm rot="5400000">
              <a:off x="704" y="2169"/>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35" name="Oval 1541"/>
            <p:cNvSpPr>
              <a:spLocks noChangeArrowheads="1"/>
            </p:cNvSpPr>
            <p:nvPr/>
          </p:nvSpPr>
          <p:spPr bwMode="auto">
            <a:xfrm rot="5400000">
              <a:off x="707" y="2150"/>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36" name="Oval 1542"/>
            <p:cNvSpPr>
              <a:spLocks noChangeArrowheads="1"/>
            </p:cNvSpPr>
            <p:nvPr/>
          </p:nvSpPr>
          <p:spPr bwMode="auto">
            <a:xfrm rot="5400000">
              <a:off x="672" y="2145"/>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37" name="Oval 1543"/>
            <p:cNvSpPr>
              <a:spLocks noChangeArrowheads="1"/>
            </p:cNvSpPr>
            <p:nvPr/>
          </p:nvSpPr>
          <p:spPr bwMode="auto">
            <a:xfrm rot="-1860000">
              <a:off x="611" y="218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38" name="Oval 1544"/>
            <p:cNvSpPr>
              <a:spLocks noChangeArrowheads="1"/>
            </p:cNvSpPr>
            <p:nvPr/>
          </p:nvSpPr>
          <p:spPr bwMode="auto">
            <a:xfrm rot="-2040000">
              <a:off x="680" y="219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39" name="Oval 1545"/>
            <p:cNvSpPr>
              <a:spLocks noChangeArrowheads="1"/>
            </p:cNvSpPr>
            <p:nvPr/>
          </p:nvSpPr>
          <p:spPr bwMode="auto">
            <a:xfrm rot="-2040000">
              <a:off x="701" y="218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40" name="Oval 1546"/>
            <p:cNvSpPr>
              <a:spLocks noChangeArrowheads="1"/>
            </p:cNvSpPr>
            <p:nvPr/>
          </p:nvSpPr>
          <p:spPr bwMode="auto">
            <a:xfrm rot="-2040000">
              <a:off x="648" y="219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41" name="Oval 1547"/>
            <p:cNvSpPr>
              <a:spLocks noChangeArrowheads="1"/>
            </p:cNvSpPr>
            <p:nvPr/>
          </p:nvSpPr>
          <p:spPr bwMode="auto">
            <a:xfrm rot="-2040000">
              <a:off x="721" y="2161"/>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42" name="Oval 1548"/>
            <p:cNvSpPr>
              <a:spLocks noChangeArrowheads="1"/>
            </p:cNvSpPr>
            <p:nvPr/>
          </p:nvSpPr>
          <p:spPr bwMode="auto">
            <a:xfrm rot="-2040000">
              <a:off x="711" y="218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509" name="Group 1549"/>
          <p:cNvGrpSpPr>
            <a:grpSpLocks/>
          </p:cNvGrpSpPr>
          <p:nvPr/>
        </p:nvGrpSpPr>
        <p:grpSpPr bwMode="auto">
          <a:xfrm>
            <a:off x="1038225" y="3087688"/>
            <a:ext cx="196850" cy="90487"/>
            <a:chOff x="614" y="2202"/>
            <a:chExt cx="124" cy="57"/>
          </a:xfrm>
        </p:grpSpPr>
        <p:sp>
          <p:nvSpPr>
            <p:cNvPr id="11815" name="Oval 1550"/>
            <p:cNvSpPr>
              <a:spLocks noChangeArrowheads="1"/>
            </p:cNvSpPr>
            <p:nvPr/>
          </p:nvSpPr>
          <p:spPr bwMode="auto">
            <a:xfrm>
              <a:off x="627" y="220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16" name="Oval 1551"/>
            <p:cNvSpPr>
              <a:spLocks noChangeArrowheads="1"/>
            </p:cNvSpPr>
            <p:nvPr/>
          </p:nvSpPr>
          <p:spPr bwMode="auto">
            <a:xfrm rot="5400000">
              <a:off x="650" y="2225"/>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17" name="Oval 1552"/>
            <p:cNvSpPr>
              <a:spLocks noChangeArrowheads="1"/>
            </p:cNvSpPr>
            <p:nvPr/>
          </p:nvSpPr>
          <p:spPr bwMode="auto">
            <a:xfrm rot="5400000">
              <a:off x="621" y="2201"/>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18" name="Oval 1553"/>
            <p:cNvSpPr>
              <a:spLocks noChangeArrowheads="1"/>
            </p:cNvSpPr>
            <p:nvPr/>
          </p:nvSpPr>
          <p:spPr bwMode="auto">
            <a:xfrm rot="5400000">
              <a:off x="626" y="2222"/>
              <a:ext cx="10"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19" name="Oval 1554"/>
            <p:cNvSpPr>
              <a:spLocks noChangeArrowheads="1"/>
            </p:cNvSpPr>
            <p:nvPr/>
          </p:nvSpPr>
          <p:spPr bwMode="auto">
            <a:xfrm rot="5400000">
              <a:off x="677" y="2221"/>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20" name="Oval 1555"/>
            <p:cNvSpPr>
              <a:spLocks noChangeArrowheads="1"/>
            </p:cNvSpPr>
            <p:nvPr/>
          </p:nvSpPr>
          <p:spPr bwMode="auto">
            <a:xfrm rot="5400000">
              <a:off x="708" y="2225"/>
              <a:ext cx="10"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21" name="Oval 1556"/>
            <p:cNvSpPr>
              <a:spLocks noChangeArrowheads="1"/>
            </p:cNvSpPr>
            <p:nvPr/>
          </p:nvSpPr>
          <p:spPr bwMode="auto">
            <a:xfrm rot="5400000">
              <a:off x="711" y="2206"/>
              <a:ext cx="8" cy="15"/>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22" name="Oval 1557"/>
            <p:cNvSpPr>
              <a:spLocks noChangeArrowheads="1"/>
            </p:cNvSpPr>
            <p:nvPr/>
          </p:nvSpPr>
          <p:spPr bwMode="auto">
            <a:xfrm rot="5400000">
              <a:off x="676" y="2201"/>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23" name="Oval 1558"/>
            <p:cNvSpPr>
              <a:spLocks noChangeArrowheads="1"/>
            </p:cNvSpPr>
            <p:nvPr/>
          </p:nvSpPr>
          <p:spPr bwMode="auto">
            <a:xfrm rot="-1860000">
              <a:off x="615" y="223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24" name="Oval 1559"/>
            <p:cNvSpPr>
              <a:spLocks noChangeArrowheads="1"/>
            </p:cNvSpPr>
            <p:nvPr/>
          </p:nvSpPr>
          <p:spPr bwMode="auto">
            <a:xfrm rot="-2040000">
              <a:off x="684" y="224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25" name="Oval 1560"/>
            <p:cNvSpPr>
              <a:spLocks noChangeArrowheads="1"/>
            </p:cNvSpPr>
            <p:nvPr/>
          </p:nvSpPr>
          <p:spPr bwMode="auto">
            <a:xfrm rot="-2040000">
              <a:off x="704" y="224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26" name="Oval 1561"/>
            <p:cNvSpPr>
              <a:spLocks noChangeArrowheads="1"/>
            </p:cNvSpPr>
            <p:nvPr/>
          </p:nvSpPr>
          <p:spPr bwMode="auto">
            <a:xfrm rot="-2040000">
              <a:off x="651" y="224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27" name="Oval 1562"/>
            <p:cNvSpPr>
              <a:spLocks noChangeArrowheads="1"/>
            </p:cNvSpPr>
            <p:nvPr/>
          </p:nvSpPr>
          <p:spPr bwMode="auto">
            <a:xfrm rot="-2040000">
              <a:off x="724" y="2216"/>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28" name="Oval 1563"/>
            <p:cNvSpPr>
              <a:spLocks noChangeArrowheads="1"/>
            </p:cNvSpPr>
            <p:nvPr/>
          </p:nvSpPr>
          <p:spPr bwMode="auto">
            <a:xfrm rot="-2040000">
              <a:off x="714" y="223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510" name="Group 1564"/>
          <p:cNvGrpSpPr>
            <a:grpSpLocks/>
          </p:cNvGrpSpPr>
          <p:nvPr/>
        </p:nvGrpSpPr>
        <p:grpSpPr bwMode="auto">
          <a:xfrm>
            <a:off x="2265363" y="1614488"/>
            <a:ext cx="268287" cy="385762"/>
            <a:chOff x="1387" y="1274"/>
            <a:chExt cx="169" cy="243"/>
          </a:xfrm>
        </p:grpSpPr>
        <p:sp>
          <p:nvSpPr>
            <p:cNvPr id="11734" name="Oval 1565"/>
            <p:cNvSpPr>
              <a:spLocks noChangeArrowheads="1"/>
            </p:cNvSpPr>
            <p:nvPr/>
          </p:nvSpPr>
          <p:spPr bwMode="auto">
            <a:xfrm>
              <a:off x="1387" y="136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35" name="Oval 1566"/>
            <p:cNvSpPr>
              <a:spLocks noChangeArrowheads="1"/>
            </p:cNvSpPr>
            <p:nvPr/>
          </p:nvSpPr>
          <p:spPr bwMode="auto">
            <a:xfrm>
              <a:off x="1454" y="132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36" name="Oval 1567"/>
            <p:cNvSpPr>
              <a:spLocks noChangeArrowheads="1"/>
            </p:cNvSpPr>
            <p:nvPr/>
          </p:nvSpPr>
          <p:spPr bwMode="auto">
            <a:xfrm>
              <a:off x="1398" y="128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37" name="Oval 1568"/>
            <p:cNvSpPr>
              <a:spLocks noChangeArrowheads="1"/>
            </p:cNvSpPr>
            <p:nvPr/>
          </p:nvSpPr>
          <p:spPr bwMode="auto">
            <a:xfrm>
              <a:off x="1445" y="131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38" name="Oval 1569"/>
            <p:cNvSpPr>
              <a:spLocks noChangeArrowheads="1"/>
            </p:cNvSpPr>
            <p:nvPr/>
          </p:nvSpPr>
          <p:spPr bwMode="auto">
            <a:xfrm>
              <a:off x="1449" y="129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39" name="Oval 1570"/>
            <p:cNvSpPr>
              <a:spLocks noChangeArrowheads="1"/>
            </p:cNvSpPr>
            <p:nvPr/>
          </p:nvSpPr>
          <p:spPr bwMode="auto">
            <a:xfrm>
              <a:off x="1431" y="133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40" name="Oval 1571"/>
            <p:cNvSpPr>
              <a:spLocks noChangeArrowheads="1"/>
            </p:cNvSpPr>
            <p:nvPr/>
          </p:nvSpPr>
          <p:spPr bwMode="auto">
            <a:xfrm>
              <a:off x="1411" y="127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41" name="Oval 1572"/>
            <p:cNvSpPr>
              <a:spLocks noChangeArrowheads="1"/>
            </p:cNvSpPr>
            <p:nvPr/>
          </p:nvSpPr>
          <p:spPr bwMode="auto">
            <a:xfrm>
              <a:off x="1420" y="130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42" name="Oval 1573"/>
            <p:cNvSpPr>
              <a:spLocks noChangeArrowheads="1"/>
            </p:cNvSpPr>
            <p:nvPr/>
          </p:nvSpPr>
          <p:spPr bwMode="auto">
            <a:xfrm>
              <a:off x="1470" y="135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43" name="Oval 1574"/>
            <p:cNvSpPr>
              <a:spLocks noChangeArrowheads="1"/>
            </p:cNvSpPr>
            <p:nvPr/>
          </p:nvSpPr>
          <p:spPr bwMode="auto">
            <a:xfrm>
              <a:off x="1396" y="1339"/>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44" name="Oval 1575"/>
            <p:cNvSpPr>
              <a:spLocks noChangeArrowheads="1"/>
            </p:cNvSpPr>
            <p:nvPr/>
          </p:nvSpPr>
          <p:spPr bwMode="auto">
            <a:xfrm>
              <a:off x="1413" y="1351"/>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45" name="Oval 1576"/>
            <p:cNvSpPr>
              <a:spLocks noChangeArrowheads="1"/>
            </p:cNvSpPr>
            <p:nvPr/>
          </p:nvSpPr>
          <p:spPr bwMode="auto">
            <a:xfrm>
              <a:off x="1449" y="136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46" name="Oval 1577"/>
            <p:cNvSpPr>
              <a:spLocks noChangeArrowheads="1"/>
            </p:cNvSpPr>
            <p:nvPr/>
          </p:nvSpPr>
          <p:spPr bwMode="auto">
            <a:xfrm>
              <a:off x="1415" y="1365"/>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47" name="Oval 1578"/>
            <p:cNvSpPr>
              <a:spLocks noChangeArrowheads="1"/>
            </p:cNvSpPr>
            <p:nvPr/>
          </p:nvSpPr>
          <p:spPr bwMode="auto">
            <a:xfrm>
              <a:off x="1432" y="135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48" name="Oval 1579"/>
            <p:cNvSpPr>
              <a:spLocks noChangeArrowheads="1"/>
            </p:cNvSpPr>
            <p:nvPr/>
          </p:nvSpPr>
          <p:spPr bwMode="auto">
            <a:xfrm>
              <a:off x="1459" y="127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49" name="Oval 1580"/>
            <p:cNvSpPr>
              <a:spLocks noChangeArrowheads="1"/>
            </p:cNvSpPr>
            <p:nvPr/>
          </p:nvSpPr>
          <p:spPr bwMode="auto">
            <a:xfrm>
              <a:off x="1388" y="137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50" name="Oval 1581"/>
            <p:cNvSpPr>
              <a:spLocks noChangeArrowheads="1"/>
            </p:cNvSpPr>
            <p:nvPr/>
          </p:nvSpPr>
          <p:spPr bwMode="auto">
            <a:xfrm>
              <a:off x="1431" y="138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51" name="Oval 1582"/>
            <p:cNvSpPr>
              <a:spLocks noChangeArrowheads="1"/>
            </p:cNvSpPr>
            <p:nvPr/>
          </p:nvSpPr>
          <p:spPr bwMode="auto">
            <a:xfrm>
              <a:off x="1474" y="138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52" name="Oval 1583"/>
            <p:cNvSpPr>
              <a:spLocks noChangeArrowheads="1"/>
            </p:cNvSpPr>
            <p:nvPr/>
          </p:nvSpPr>
          <p:spPr bwMode="auto">
            <a:xfrm>
              <a:off x="1432" y="1370"/>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53" name="Oval 1584"/>
            <p:cNvSpPr>
              <a:spLocks noChangeArrowheads="1"/>
            </p:cNvSpPr>
            <p:nvPr/>
          </p:nvSpPr>
          <p:spPr bwMode="auto">
            <a:xfrm>
              <a:off x="1449" y="139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54" name="Oval 1585"/>
            <p:cNvSpPr>
              <a:spLocks noChangeArrowheads="1"/>
            </p:cNvSpPr>
            <p:nvPr/>
          </p:nvSpPr>
          <p:spPr bwMode="auto">
            <a:xfrm>
              <a:off x="1412" y="1407"/>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55" name="Oval 1586"/>
            <p:cNvSpPr>
              <a:spLocks noChangeArrowheads="1"/>
            </p:cNvSpPr>
            <p:nvPr/>
          </p:nvSpPr>
          <p:spPr bwMode="auto">
            <a:xfrm>
              <a:off x="1393" y="1302"/>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56" name="Oval 1587"/>
            <p:cNvSpPr>
              <a:spLocks noChangeArrowheads="1"/>
            </p:cNvSpPr>
            <p:nvPr/>
          </p:nvSpPr>
          <p:spPr bwMode="auto">
            <a:xfrm>
              <a:off x="1402" y="139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57" name="Oval 1588"/>
            <p:cNvSpPr>
              <a:spLocks noChangeArrowheads="1"/>
            </p:cNvSpPr>
            <p:nvPr/>
          </p:nvSpPr>
          <p:spPr bwMode="auto">
            <a:xfrm>
              <a:off x="1432" y="140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58" name="Oval 1589"/>
            <p:cNvSpPr>
              <a:spLocks noChangeArrowheads="1"/>
            </p:cNvSpPr>
            <p:nvPr/>
          </p:nvSpPr>
          <p:spPr bwMode="auto">
            <a:xfrm>
              <a:off x="1450" y="1416"/>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59" name="Oval 1590"/>
            <p:cNvSpPr>
              <a:spLocks noChangeArrowheads="1"/>
            </p:cNvSpPr>
            <p:nvPr/>
          </p:nvSpPr>
          <p:spPr bwMode="auto">
            <a:xfrm>
              <a:off x="1405" y="132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60" name="Oval 1591"/>
            <p:cNvSpPr>
              <a:spLocks noChangeArrowheads="1"/>
            </p:cNvSpPr>
            <p:nvPr/>
          </p:nvSpPr>
          <p:spPr bwMode="auto">
            <a:xfrm rot="5400000">
              <a:off x="1448" y="1447"/>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61" name="Oval 1592"/>
            <p:cNvSpPr>
              <a:spLocks noChangeArrowheads="1"/>
            </p:cNvSpPr>
            <p:nvPr/>
          </p:nvSpPr>
          <p:spPr bwMode="auto">
            <a:xfrm rot="5400000">
              <a:off x="1408" y="1473"/>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62" name="Oval 1593"/>
            <p:cNvSpPr>
              <a:spLocks noChangeArrowheads="1"/>
            </p:cNvSpPr>
            <p:nvPr/>
          </p:nvSpPr>
          <p:spPr bwMode="auto">
            <a:xfrm rot="5400000">
              <a:off x="1425" y="1426"/>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63" name="Oval 1594"/>
            <p:cNvSpPr>
              <a:spLocks noChangeArrowheads="1"/>
            </p:cNvSpPr>
            <p:nvPr/>
          </p:nvSpPr>
          <p:spPr bwMode="auto">
            <a:xfrm rot="5400000">
              <a:off x="1419" y="1440"/>
              <a:ext cx="8"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64" name="Oval 1595"/>
            <p:cNvSpPr>
              <a:spLocks noChangeArrowheads="1"/>
            </p:cNvSpPr>
            <p:nvPr/>
          </p:nvSpPr>
          <p:spPr bwMode="auto">
            <a:xfrm rot="5400000">
              <a:off x="1451" y="1436"/>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65" name="Oval 1596"/>
            <p:cNvSpPr>
              <a:spLocks noChangeArrowheads="1"/>
            </p:cNvSpPr>
            <p:nvPr/>
          </p:nvSpPr>
          <p:spPr bwMode="auto">
            <a:xfrm rot="5400000">
              <a:off x="1479" y="1438"/>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66" name="Oval 1597"/>
            <p:cNvSpPr>
              <a:spLocks noChangeArrowheads="1"/>
            </p:cNvSpPr>
            <p:nvPr/>
          </p:nvSpPr>
          <p:spPr bwMode="auto">
            <a:xfrm rot="5400000">
              <a:off x="1460" y="1477"/>
              <a:ext cx="10"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67" name="Oval 1598"/>
            <p:cNvSpPr>
              <a:spLocks noChangeArrowheads="1"/>
            </p:cNvSpPr>
            <p:nvPr/>
          </p:nvSpPr>
          <p:spPr bwMode="auto">
            <a:xfrm rot="5400000">
              <a:off x="1440" y="1460"/>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68" name="Oval 1599"/>
            <p:cNvSpPr>
              <a:spLocks noChangeArrowheads="1"/>
            </p:cNvSpPr>
            <p:nvPr/>
          </p:nvSpPr>
          <p:spPr bwMode="auto">
            <a:xfrm rot="5400000">
              <a:off x="1401" y="1454"/>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69" name="Oval 1600"/>
            <p:cNvSpPr>
              <a:spLocks noChangeArrowheads="1"/>
            </p:cNvSpPr>
            <p:nvPr/>
          </p:nvSpPr>
          <p:spPr bwMode="auto">
            <a:xfrm>
              <a:off x="1519" y="131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70" name="Oval 1601"/>
            <p:cNvSpPr>
              <a:spLocks noChangeArrowheads="1"/>
            </p:cNvSpPr>
            <p:nvPr/>
          </p:nvSpPr>
          <p:spPr bwMode="auto">
            <a:xfrm>
              <a:off x="1509" y="128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71" name="Oval 1602"/>
            <p:cNvSpPr>
              <a:spLocks noChangeArrowheads="1"/>
            </p:cNvSpPr>
            <p:nvPr/>
          </p:nvSpPr>
          <p:spPr bwMode="auto">
            <a:xfrm>
              <a:off x="1470" y="1309"/>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72" name="Oval 1603"/>
            <p:cNvSpPr>
              <a:spLocks noChangeArrowheads="1"/>
            </p:cNvSpPr>
            <p:nvPr/>
          </p:nvSpPr>
          <p:spPr bwMode="auto">
            <a:xfrm>
              <a:off x="1506" y="1322"/>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73" name="Oval 1604"/>
            <p:cNvSpPr>
              <a:spLocks noChangeArrowheads="1"/>
            </p:cNvSpPr>
            <p:nvPr/>
          </p:nvSpPr>
          <p:spPr bwMode="auto">
            <a:xfrm>
              <a:off x="1538" y="134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74" name="Oval 1605"/>
            <p:cNvSpPr>
              <a:spLocks noChangeArrowheads="1"/>
            </p:cNvSpPr>
            <p:nvPr/>
          </p:nvSpPr>
          <p:spPr bwMode="auto">
            <a:xfrm>
              <a:off x="1483" y="1331"/>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75" name="Oval 1606"/>
            <p:cNvSpPr>
              <a:spLocks noChangeArrowheads="1"/>
            </p:cNvSpPr>
            <p:nvPr/>
          </p:nvSpPr>
          <p:spPr bwMode="auto">
            <a:xfrm>
              <a:off x="1539" y="1323"/>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76" name="Oval 1607"/>
            <p:cNvSpPr>
              <a:spLocks noChangeArrowheads="1"/>
            </p:cNvSpPr>
            <p:nvPr/>
          </p:nvSpPr>
          <p:spPr bwMode="auto">
            <a:xfrm>
              <a:off x="1491" y="134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77" name="Oval 1608"/>
            <p:cNvSpPr>
              <a:spLocks noChangeArrowheads="1"/>
            </p:cNvSpPr>
            <p:nvPr/>
          </p:nvSpPr>
          <p:spPr bwMode="auto">
            <a:xfrm>
              <a:off x="1515" y="135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78" name="Oval 1609"/>
            <p:cNvSpPr>
              <a:spLocks noChangeArrowheads="1"/>
            </p:cNvSpPr>
            <p:nvPr/>
          </p:nvSpPr>
          <p:spPr bwMode="auto">
            <a:xfrm>
              <a:off x="1510" y="133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79" name="Oval 1610"/>
            <p:cNvSpPr>
              <a:spLocks noChangeArrowheads="1"/>
            </p:cNvSpPr>
            <p:nvPr/>
          </p:nvSpPr>
          <p:spPr bwMode="auto">
            <a:xfrm>
              <a:off x="1492" y="128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80" name="Oval 1611"/>
            <p:cNvSpPr>
              <a:spLocks noChangeArrowheads="1"/>
            </p:cNvSpPr>
            <p:nvPr/>
          </p:nvSpPr>
          <p:spPr bwMode="auto">
            <a:xfrm>
              <a:off x="1535" y="128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81" name="Oval 1612"/>
            <p:cNvSpPr>
              <a:spLocks noChangeArrowheads="1"/>
            </p:cNvSpPr>
            <p:nvPr/>
          </p:nvSpPr>
          <p:spPr bwMode="auto">
            <a:xfrm>
              <a:off x="1499" y="130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82" name="Oval 1613"/>
            <p:cNvSpPr>
              <a:spLocks noChangeArrowheads="1"/>
            </p:cNvSpPr>
            <p:nvPr/>
          </p:nvSpPr>
          <p:spPr bwMode="auto">
            <a:xfrm>
              <a:off x="1520" y="1428"/>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83" name="Oval 1614"/>
            <p:cNvSpPr>
              <a:spLocks noChangeArrowheads="1"/>
            </p:cNvSpPr>
            <p:nvPr/>
          </p:nvSpPr>
          <p:spPr bwMode="auto">
            <a:xfrm>
              <a:off x="1510" y="139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84" name="Oval 1615"/>
            <p:cNvSpPr>
              <a:spLocks noChangeArrowheads="1"/>
            </p:cNvSpPr>
            <p:nvPr/>
          </p:nvSpPr>
          <p:spPr bwMode="auto">
            <a:xfrm>
              <a:off x="1471" y="1459"/>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85" name="Oval 1616"/>
            <p:cNvSpPr>
              <a:spLocks noChangeArrowheads="1"/>
            </p:cNvSpPr>
            <p:nvPr/>
          </p:nvSpPr>
          <p:spPr bwMode="auto">
            <a:xfrm>
              <a:off x="1507" y="1437"/>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86" name="Oval 1617"/>
            <p:cNvSpPr>
              <a:spLocks noChangeArrowheads="1"/>
            </p:cNvSpPr>
            <p:nvPr/>
          </p:nvSpPr>
          <p:spPr bwMode="auto">
            <a:xfrm>
              <a:off x="1539" y="145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87" name="Oval 1618"/>
            <p:cNvSpPr>
              <a:spLocks noChangeArrowheads="1"/>
            </p:cNvSpPr>
            <p:nvPr/>
          </p:nvSpPr>
          <p:spPr bwMode="auto">
            <a:xfrm>
              <a:off x="1484" y="144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88" name="Oval 1619"/>
            <p:cNvSpPr>
              <a:spLocks noChangeArrowheads="1"/>
            </p:cNvSpPr>
            <p:nvPr/>
          </p:nvSpPr>
          <p:spPr bwMode="auto">
            <a:xfrm>
              <a:off x="1540" y="143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89" name="Oval 1620"/>
            <p:cNvSpPr>
              <a:spLocks noChangeArrowheads="1"/>
            </p:cNvSpPr>
            <p:nvPr/>
          </p:nvSpPr>
          <p:spPr bwMode="auto">
            <a:xfrm>
              <a:off x="1490" y="147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90" name="Oval 1621"/>
            <p:cNvSpPr>
              <a:spLocks noChangeArrowheads="1"/>
            </p:cNvSpPr>
            <p:nvPr/>
          </p:nvSpPr>
          <p:spPr bwMode="auto">
            <a:xfrm>
              <a:off x="1515" y="146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91" name="Oval 1622"/>
            <p:cNvSpPr>
              <a:spLocks noChangeArrowheads="1"/>
            </p:cNvSpPr>
            <p:nvPr/>
          </p:nvSpPr>
          <p:spPr bwMode="auto">
            <a:xfrm>
              <a:off x="1510" y="145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92" name="Oval 1623"/>
            <p:cNvSpPr>
              <a:spLocks noChangeArrowheads="1"/>
            </p:cNvSpPr>
            <p:nvPr/>
          </p:nvSpPr>
          <p:spPr bwMode="auto">
            <a:xfrm>
              <a:off x="1492" y="139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93" name="Oval 1624"/>
            <p:cNvSpPr>
              <a:spLocks noChangeArrowheads="1"/>
            </p:cNvSpPr>
            <p:nvPr/>
          </p:nvSpPr>
          <p:spPr bwMode="auto">
            <a:xfrm>
              <a:off x="1524" y="1410"/>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94" name="Oval 1625"/>
            <p:cNvSpPr>
              <a:spLocks noChangeArrowheads="1"/>
            </p:cNvSpPr>
            <p:nvPr/>
          </p:nvSpPr>
          <p:spPr bwMode="auto">
            <a:xfrm>
              <a:off x="1499" y="1417"/>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95" name="Oval 1626"/>
            <p:cNvSpPr>
              <a:spLocks noChangeArrowheads="1"/>
            </p:cNvSpPr>
            <p:nvPr/>
          </p:nvSpPr>
          <p:spPr bwMode="auto">
            <a:xfrm>
              <a:off x="1541" y="135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96" name="Oval 1627"/>
            <p:cNvSpPr>
              <a:spLocks noChangeArrowheads="1"/>
            </p:cNvSpPr>
            <p:nvPr/>
          </p:nvSpPr>
          <p:spPr bwMode="auto">
            <a:xfrm>
              <a:off x="1518" y="1382"/>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97" name="Oval 1628"/>
            <p:cNvSpPr>
              <a:spLocks noChangeArrowheads="1"/>
            </p:cNvSpPr>
            <p:nvPr/>
          </p:nvSpPr>
          <p:spPr bwMode="auto">
            <a:xfrm>
              <a:off x="1539" y="139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98" name="Oval 1629"/>
            <p:cNvSpPr>
              <a:spLocks noChangeArrowheads="1"/>
            </p:cNvSpPr>
            <p:nvPr/>
          </p:nvSpPr>
          <p:spPr bwMode="auto">
            <a:xfrm>
              <a:off x="1469" y="141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99" name="Oval 1630"/>
            <p:cNvSpPr>
              <a:spLocks noChangeArrowheads="1"/>
            </p:cNvSpPr>
            <p:nvPr/>
          </p:nvSpPr>
          <p:spPr bwMode="auto">
            <a:xfrm>
              <a:off x="1543" y="147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00" name="Oval 1631"/>
            <p:cNvSpPr>
              <a:spLocks noChangeArrowheads="1"/>
            </p:cNvSpPr>
            <p:nvPr/>
          </p:nvSpPr>
          <p:spPr bwMode="auto">
            <a:xfrm>
              <a:off x="1543" y="1410"/>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01" name="Oval 1632"/>
            <p:cNvSpPr>
              <a:spLocks noChangeArrowheads="1"/>
            </p:cNvSpPr>
            <p:nvPr/>
          </p:nvSpPr>
          <p:spPr bwMode="auto">
            <a:xfrm>
              <a:off x="1498" y="1369"/>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02" name="Oval 1633"/>
            <p:cNvSpPr>
              <a:spLocks noChangeArrowheads="1"/>
            </p:cNvSpPr>
            <p:nvPr/>
          </p:nvSpPr>
          <p:spPr bwMode="auto">
            <a:xfrm>
              <a:off x="1528" y="1369"/>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03" name="Oval 1634"/>
            <p:cNvSpPr>
              <a:spLocks noChangeArrowheads="1"/>
            </p:cNvSpPr>
            <p:nvPr/>
          </p:nvSpPr>
          <p:spPr bwMode="auto">
            <a:xfrm>
              <a:off x="1451" y="134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04" name="Oval 1635"/>
            <p:cNvSpPr>
              <a:spLocks noChangeArrowheads="1"/>
            </p:cNvSpPr>
            <p:nvPr/>
          </p:nvSpPr>
          <p:spPr bwMode="auto">
            <a:xfrm>
              <a:off x="1525" y="129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05" name="Oval 1636"/>
            <p:cNvSpPr>
              <a:spLocks noChangeArrowheads="1"/>
            </p:cNvSpPr>
            <p:nvPr/>
          </p:nvSpPr>
          <p:spPr bwMode="auto">
            <a:xfrm>
              <a:off x="1469" y="1291"/>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06" name="Oval 1637"/>
            <p:cNvSpPr>
              <a:spLocks noChangeArrowheads="1"/>
            </p:cNvSpPr>
            <p:nvPr/>
          </p:nvSpPr>
          <p:spPr bwMode="auto">
            <a:xfrm rot="-1860000">
              <a:off x="1398" y="149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07" name="Oval 1638"/>
            <p:cNvSpPr>
              <a:spLocks noChangeArrowheads="1"/>
            </p:cNvSpPr>
            <p:nvPr/>
          </p:nvSpPr>
          <p:spPr bwMode="auto">
            <a:xfrm rot="-1860000">
              <a:off x="1421" y="1490"/>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08" name="Oval 1639"/>
            <p:cNvSpPr>
              <a:spLocks noChangeArrowheads="1"/>
            </p:cNvSpPr>
            <p:nvPr/>
          </p:nvSpPr>
          <p:spPr bwMode="auto">
            <a:xfrm rot="-2040000">
              <a:off x="1490" y="150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09" name="Oval 1640"/>
            <p:cNvSpPr>
              <a:spLocks noChangeArrowheads="1"/>
            </p:cNvSpPr>
            <p:nvPr/>
          </p:nvSpPr>
          <p:spPr bwMode="auto">
            <a:xfrm rot="-1560000">
              <a:off x="1421" y="1477"/>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10" name="Oval 1641"/>
            <p:cNvSpPr>
              <a:spLocks noChangeArrowheads="1"/>
            </p:cNvSpPr>
            <p:nvPr/>
          </p:nvSpPr>
          <p:spPr bwMode="auto">
            <a:xfrm rot="-1560000">
              <a:off x="1521" y="150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11" name="Oval 1642"/>
            <p:cNvSpPr>
              <a:spLocks noChangeArrowheads="1"/>
            </p:cNvSpPr>
            <p:nvPr/>
          </p:nvSpPr>
          <p:spPr bwMode="auto">
            <a:xfrm rot="-960000">
              <a:off x="1449" y="1504"/>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12" name="Oval 1643"/>
            <p:cNvSpPr>
              <a:spLocks noChangeArrowheads="1"/>
            </p:cNvSpPr>
            <p:nvPr/>
          </p:nvSpPr>
          <p:spPr bwMode="auto">
            <a:xfrm rot="-1860000">
              <a:off x="1515" y="1487"/>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13" name="Oval 1644"/>
            <p:cNvSpPr>
              <a:spLocks noChangeArrowheads="1"/>
            </p:cNvSpPr>
            <p:nvPr/>
          </p:nvSpPr>
          <p:spPr bwMode="auto">
            <a:xfrm rot="-1860000">
              <a:off x="1469" y="149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814" name="Oval 1645"/>
            <p:cNvSpPr>
              <a:spLocks noChangeArrowheads="1"/>
            </p:cNvSpPr>
            <p:nvPr/>
          </p:nvSpPr>
          <p:spPr bwMode="auto">
            <a:xfrm rot="-960000">
              <a:off x="1494" y="149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grpSp>
        <p:nvGrpSpPr>
          <p:cNvPr id="11511" name="Group 1646"/>
          <p:cNvGrpSpPr>
            <a:grpSpLocks/>
          </p:cNvGrpSpPr>
          <p:nvPr/>
        </p:nvGrpSpPr>
        <p:grpSpPr bwMode="auto">
          <a:xfrm>
            <a:off x="2270125" y="1255713"/>
            <a:ext cx="268288" cy="384175"/>
            <a:chOff x="1390" y="1048"/>
            <a:chExt cx="169" cy="242"/>
          </a:xfrm>
        </p:grpSpPr>
        <p:sp>
          <p:nvSpPr>
            <p:cNvPr id="11653" name="Oval 1647"/>
            <p:cNvSpPr>
              <a:spLocks noChangeArrowheads="1"/>
            </p:cNvSpPr>
            <p:nvPr/>
          </p:nvSpPr>
          <p:spPr bwMode="auto">
            <a:xfrm>
              <a:off x="1390" y="113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54" name="Oval 1648"/>
            <p:cNvSpPr>
              <a:spLocks noChangeArrowheads="1"/>
            </p:cNvSpPr>
            <p:nvPr/>
          </p:nvSpPr>
          <p:spPr bwMode="auto">
            <a:xfrm>
              <a:off x="1457" y="1101"/>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55" name="Oval 1649"/>
            <p:cNvSpPr>
              <a:spLocks noChangeArrowheads="1"/>
            </p:cNvSpPr>
            <p:nvPr/>
          </p:nvSpPr>
          <p:spPr bwMode="auto">
            <a:xfrm>
              <a:off x="1401" y="106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56" name="Oval 1650"/>
            <p:cNvSpPr>
              <a:spLocks noChangeArrowheads="1"/>
            </p:cNvSpPr>
            <p:nvPr/>
          </p:nvSpPr>
          <p:spPr bwMode="auto">
            <a:xfrm>
              <a:off x="1448" y="108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57" name="Oval 1651"/>
            <p:cNvSpPr>
              <a:spLocks noChangeArrowheads="1"/>
            </p:cNvSpPr>
            <p:nvPr/>
          </p:nvSpPr>
          <p:spPr bwMode="auto">
            <a:xfrm>
              <a:off x="1452" y="106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58" name="Oval 1652"/>
            <p:cNvSpPr>
              <a:spLocks noChangeArrowheads="1"/>
            </p:cNvSpPr>
            <p:nvPr/>
          </p:nvSpPr>
          <p:spPr bwMode="auto">
            <a:xfrm>
              <a:off x="1434" y="110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59" name="Oval 1653"/>
            <p:cNvSpPr>
              <a:spLocks noChangeArrowheads="1"/>
            </p:cNvSpPr>
            <p:nvPr/>
          </p:nvSpPr>
          <p:spPr bwMode="auto">
            <a:xfrm>
              <a:off x="1414" y="104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60" name="Oval 1654"/>
            <p:cNvSpPr>
              <a:spLocks noChangeArrowheads="1"/>
            </p:cNvSpPr>
            <p:nvPr/>
          </p:nvSpPr>
          <p:spPr bwMode="auto">
            <a:xfrm>
              <a:off x="1423" y="107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61" name="Oval 1655"/>
            <p:cNvSpPr>
              <a:spLocks noChangeArrowheads="1"/>
            </p:cNvSpPr>
            <p:nvPr/>
          </p:nvSpPr>
          <p:spPr bwMode="auto">
            <a:xfrm>
              <a:off x="1473" y="1127"/>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62" name="Oval 1656"/>
            <p:cNvSpPr>
              <a:spLocks noChangeArrowheads="1"/>
            </p:cNvSpPr>
            <p:nvPr/>
          </p:nvSpPr>
          <p:spPr bwMode="auto">
            <a:xfrm>
              <a:off x="1399" y="1113"/>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63" name="Oval 1657"/>
            <p:cNvSpPr>
              <a:spLocks noChangeArrowheads="1"/>
            </p:cNvSpPr>
            <p:nvPr/>
          </p:nvSpPr>
          <p:spPr bwMode="auto">
            <a:xfrm>
              <a:off x="1416" y="1125"/>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64" name="Oval 1658"/>
            <p:cNvSpPr>
              <a:spLocks noChangeArrowheads="1"/>
            </p:cNvSpPr>
            <p:nvPr/>
          </p:nvSpPr>
          <p:spPr bwMode="auto">
            <a:xfrm>
              <a:off x="1452" y="1143"/>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65" name="Oval 1659"/>
            <p:cNvSpPr>
              <a:spLocks noChangeArrowheads="1"/>
            </p:cNvSpPr>
            <p:nvPr/>
          </p:nvSpPr>
          <p:spPr bwMode="auto">
            <a:xfrm>
              <a:off x="1418" y="1139"/>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66" name="Oval 1660"/>
            <p:cNvSpPr>
              <a:spLocks noChangeArrowheads="1"/>
            </p:cNvSpPr>
            <p:nvPr/>
          </p:nvSpPr>
          <p:spPr bwMode="auto">
            <a:xfrm>
              <a:off x="1435" y="112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67" name="Oval 1661"/>
            <p:cNvSpPr>
              <a:spLocks noChangeArrowheads="1"/>
            </p:cNvSpPr>
            <p:nvPr/>
          </p:nvSpPr>
          <p:spPr bwMode="auto">
            <a:xfrm>
              <a:off x="1462" y="105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68" name="Oval 1662"/>
            <p:cNvSpPr>
              <a:spLocks noChangeArrowheads="1"/>
            </p:cNvSpPr>
            <p:nvPr/>
          </p:nvSpPr>
          <p:spPr bwMode="auto">
            <a:xfrm>
              <a:off x="1391" y="1148"/>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69" name="Oval 1663"/>
            <p:cNvSpPr>
              <a:spLocks noChangeArrowheads="1"/>
            </p:cNvSpPr>
            <p:nvPr/>
          </p:nvSpPr>
          <p:spPr bwMode="auto">
            <a:xfrm>
              <a:off x="1434" y="116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70" name="Oval 1664"/>
            <p:cNvSpPr>
              <a:spLocks noChangeArrowheads="1"/>
            </p:cNvSpPr>
            <p:nvPr/>
          </p:nvSpPr>
          <p:spPr bwMode="auto">
            <a:xfrm>
              <a:off x="1477" y="115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71" name="Oval 1665"/>
            <p:cNvSpPr>
              <a:spLocks noChangeArrowheads="1"/>
            </p:cNvSpPr>
            <p:nvPr/>
          </p:nvSpPr>
          <p:spPr bwMode="auto">
            <a:xfrm>
              <a:off x="1435" y="1144"/>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72" name="Oval 1666"/>
            <p:cNvSpPr>
              <a:spLocks noChangeArrowheads="1"/>
            </p:cNvSpPr>
            <p:nvPr/>
          </p:nvSpPr>
          <p:spPr bwMode="auto">
            <a:xfrm>
              <a:off x="1452" y="117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73" name="Oval 1667"/>
            <p:cNvSpPr>
              <a:spLocks noChangeArrowheads="1"/>
            </p:cNvSpPr>
            <p:nvPr/>
          </p:nvSpPr>
          <p:spPr bwMode="auto">
            <a:xfrm>
              <a:off x="1415" y="1181"/>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74" name="Oval 1668"/>
            <p:cNvSpPr>
              <a:spLocks noChangeArrowheads="1"/>
            </p:cNvSpPr>
            <p:nvPr/>
          </p:nvSpPr>
          <p:spPr bwMode="auto">
            <a:xfrm>
              <a:off x="1396" y="1076"/>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75" name="Oval 1669"/>
            <p:cNvSpPr>
              <a:spLocks noChangeArrowheads="1"/>
            </p:cNvSpPr>
            <p:nvPr/>
          </p:nvSpPr>
          <p:spPr bwMode="auto">
            <a:xfrm>
              <a:off x="1405" y="1164"/>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76" name="Oval 1670"/>
            <p:cNvSpPr>
              <a:spLocks noChangeArrowheads="1"/>
            </p:cNvSpPr>
            <p:nvPr/>
          </p:nvSpPr>
          <p:spPr bwMode="auto">
            <a:xfrm>
              <a:off x="1435" y="1181"/>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77" name="Oval 1671"/>
            <p:cNvSpPr>
              <a:spLocks noChangeArrowheads="1"/>
            </p:cNvSpPr>
            <p:nvPr/>
          </p:nvSpPr>
          <p:spPr bwMode="auto">
            <a:xfrm>
              <a:off x="1453" y="1190"/>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78" name="Oval 1672"/>
            <p:cNvSpPr>
              <a:spLocks noChangeArrowheads="1"/>
            </p:cNvSpPr>
            <p:nvPr/>
          </p:nvSpPr>
          <p:spPr bwMode="auto">
            <a:xfrm>
              <a:off x="1408" y="1096"/>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79" name="Oval 1673"/>
            <p:cNvSpPr>
              <a:spLocks noChangeArrowheads="1"/>
            </p:cNvSpPr>
            <p:nvPr/>
          </p:nvSpPr>
          <p:spPr bwMode="auto">
            <a:xfrm rot="5400000">
              <a:off x="1451" y="1221"/>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80" name="Oval 1674"/>
            <p:cNvSpPr>
              <a:spLocks noChangeArrowheads="1"/>
            </p:cNvSpPr>
            <p:nvPr/>
          </p:nvSpPr>
          <p:spPr bwMode="auto">
            <a:xfrm rot="5400000">
              <a:off x="1411" y="1247"/>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81" name="Oval 1675"/>
            <p:cNvSpPr>
              <a:spLocks noChangeArrowheads="1"/>
            </p:cNvSpPr>
            <p:nvPr/>
          </p:nvSpPr>
          <p:spPr bwMode="auto">
            <a:xfrm rot="5400000">
              <a:off x="1428" y="1200"/>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82" name="Oval 1676"/>
            <p:cNvSpPr>
              <a:spLocks noChangeArrowheads="1"/>
            </p:cNvSpPr>
            <p:nvPr/>
          </p:nvSpPr>
          <p:spPr bwMode="auto">
            <a:xfrm rot="5400000">
              <a:off x="1422" y="1214"/>
              <a:ext cx="8"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83" name="Oval 1677"/>
            <p:cNvSpPr>
              <a:spLocks noChangeArrowheads="1"/>
            </p:cNvSpPr>
            <p:nvPr/>
          </p:nvSpPr>
          <p:spPr bwMode="auto">
            <a:xfrm rot="5400000">
              <a:off x="1453" y="1210"/>
              <a:ext cx="9" cy="14"/>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84" name="Oval 1678"/>
            <p:cNvSpPr>
              <a:spLocks noChangeArrowheads="1"/>
            </p:cNvSpPr>
            <p:nvPr/>
          </p:nvSpPr>
          <p:spPr bwMode="auto">
            <a:xfrm rot="5400000">
              <a:off x="1482" y="1212"/>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85" name="Oval 1679"/>
            <p:cNvSpPr>
              <a:spLocks noChangeArrowheads="1"/>
            </p:cNvSpPr>
            <p:nvPr/>
          </p:nvSpPr>
          <p:spPr bwMode="auto">
            <a:xfrm rot="5400000">
              <a:off x="1463" y="1251"/>
              <a:ext cx="10"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86" name="Oval 1680"/>
            <p:cNvSpPr>
              <a:spLocks noChangeArrowheads="1"/>
            </p:cNvSpPr>
            <p:nvPr/>
          </p:nvSpPr>
          <p:spPr bwMode="auto">
            <a:xfrm rot="5400000">
              <a:off x="1443" y="1234"/>
              <a:ext cx="9" cy="13"/>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87" name="Oval 1681"/>
            <p:cNvSpPr>
              <a:spLocks noChangeArrowheads="1"/>
            </p:cNvSpPr>
            <p:nvPr/>
          </p:nvSpPr>
          <p:spPr bwMode="auto">
            <a:xfrm rot="5400000">
              <a:off x="1404" y="1228"/>
              <a:ext cx="9" cy="12"/>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88" name="Oval 1682"/>
            <p:cNvSpPr>
              <a:spLocks noChangeArrowheads="1"/>
            </p:cNvSpPr>
            <p:nvPr/>
          </p:nvSpPr>
          <p:spPr bwMode="auto">
            <a:xfrm>
              <a:off x="1522" y="1087"/>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89" name="Oval 1683"/>
            <p:cNvSpPr>
              <a:spLocks noChangeArrowheads="1"/>
            </p:cNvSpPr>
            <p:nvPr/>
          </p:nvSpPr>
          <p:spPr bwMode="auto">
            <a:xfrm>
              <a:off x="1512" y="1054"/>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90" name="Oval 1684"/>
            <p:cNvSpPr>
              <a:spLocks noChangeArrowheads="1"/>
            </p:cNvSpPr>
            <p:nvPr/>
          </p:nvSpPr>
          <p:spPr bwMode="auto">
            <a:xfrm>
              <a:off x="1473" y="1083"/>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91" name="Oval 1685"/>
            <p:cNvSpPr>
              <a:spLocks noChangeArrowheads="1"/>
            </p:cNvSpPr>
            <p:nvPr/>
          </p:nvSpPr>
          <p:spPr bwMode="auto">
            <a:xfrm>
              <a:off x="1509" y="1096"/>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92" name="Oval 1686"/>
            <p:cNvSpPr>
              <a:spLocks noChangeArrowheads="1"/>
            </p:cNvSpPr>
            <p:nvPr/>
          </p:nvSpPr>
          <p:spPr bwMode="auto">
            <a:xfrm>
              <a:off x="1541" y="1115"/>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93" name="Oval 1687"/>
            <p:cNvSpPr>
              <a:spLocks noChangeArrowheads="1"/>
            </p:cNvSpPr>
            <p:nvPr/>
          </p:nvSpPr>
          <p:spPr bwMode="auto">
            <a:xfrm>
              <a:off x="1486" y="1105"/>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94" name="Oval 1688"/>
            <p:cNvSpPr>
              <a:spLocks noChangeArrowheads="1"/>
            </p:cNvSpPr>
            <p:nvPr/>
          </p:nvSpPr>
          <p:spPr bwMode="auto">
            <a:xfrm>
              <a:off x="1542" y="1097"/>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95" name="Oval 1689"/>
            <p:cNvSpPr>
              <a:spLocks noChangeArrowheads="1"/>
            </p:cNvSpPr>
            <p:nvPr/>
          </p:nvSpPr>
          <p:spPr bwMode="auto">
            <a:xfrm>
              <a:off x="1494" y="112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96" name="Oval 1690"/>
            <p:cNvSpPr>
              <a:spLocks noChangeArrowheads="1"/>
            </p:cNvSpPr>
            <p:nvPr/>
          </p:nvSpPr>
          <p:spPr bwMode="auto">
            <a:xfrm>
              <a:off x="1518" y="112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97" name="Oval 1691"/>
            <p:cNvSpPr>
              <a:spLocks noChangeArrowheads="1"/>
            </p:cNvSpPr>
            <p:nvPr/>
          </p:nvSpPr>
          <p:spPr bwMode="auto">
            <a:xfrm>
              <a:off x="1513" y="111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98" name="Oval 1692"/>
            <p:cNvSpPr>
              <a:spLocks noChangeArrowheads="1"/>
            </p:cNvSpPr>
            <p:nvPr/>
          </p:nvSpPr>
          <p:spPr bwMode="auto">
            <a:xfrm>
              <a:off x="1495" y="105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99" name="Oval 1693"/>
            <p:cNvSpPr>
              <a:spLocks noChangeArrowheads="1"/>
            </p:cNvSpPr>
            <p:nvPr/>
          </p:nvSpPr>
          <p:spPr bwMode="auto">
            <a:xfrm>
              <a:off x="1538" y="105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00" name="Oval 1694"/>
            <p:cNvSpPr>
              <a:spLocks noChangeArrowheads="1"/>
            </p:cNvSpPr>
            <p:nvPr/>
          </p:nvSpPr>
          <p:spPr bwMode="auto">
            <a:xfrm>
              <a:off x="1502" y="107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01" name="Oval 1695"/>
            <p:cNvSpPr>
              <a:spLocks noChangeArrowheads="1"/>
            </p:cNvSpPr>
            <p:nvPr/>
          </p:nvSpPr>
          <p:spPr bwMode="auto">
            <a:xfrm>
              <a:off x="1523" y="1202"/>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02" name="Oval 1696"/>
            <p:cNvSpPr>
              <a:spLocks noChangeArrowheads="1"/>
            </p:cNvSpPr>
            <p:nvPr/>
          </p:nvSpPr>
          <p:spPr bwMode="auto">
            <a:xfrm>
              <a:off x="1513" y="1169"/>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03" name="Oval 1697"/>
            <p:cNvSpPr>
              <a:spLocks noChangeArrowheads="1"/>
            </p:cNvSpPr>
            <p:nvPr/>
          </p:nvSpPr>
          <p:spPr bwMode="auto">
            <a:xfrm>
              <a:off x="1474" y="1233"/>
              <a:ext cx="16"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04" name="Oval 1698"/>
            <p:cNvSpPr>
              <a:spLocks noChangeArrowheads="1"/>
            </p:cNvSpPr>
            <p:nvPr/>
          </p:nvSpPr>
          <p:spPr bwMode="auto">
            <a:xfrm>
              <a:off x="1510" y="1211"/>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05" name="Oval 1699"/>
            <p:cNvSpPr>
              <a:spLocks noChangeArrowheads="1"/>
            </p:cNvSpPr>
            <p:nvPr/>
          </p:nvSpPr>
          <p:spPr bwMode="auto">
            <a:xfrm>
              <a:off x="1542" y="1230"/>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06" name="Oval 1700"/>
            <p:cNvSpPr>
              <a:spLocks noChangeArrowheads="1"/>
            </p:cNvSpPr>
            <p:nvPr/>
          </p:nvSpPr>
          <p:spPr bwMode="auto">
            <a:xfrm>
              <a:off x="1487" y="1220"/>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07" name="Oval 1701"/>
            <p:cNvSpPr>
              <a:spLocks noChangeArrowheads="1"/>
            </p:cNvSpPr>
            <p:nvPr/>
          </p:nvSpPr>
          <p:spPr bwMode="auto">
            <a:xfrm>
              <a:off x="1543" y="1212"/>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08" name="Oval 1702"/>
            <p:cNvSpPr>
              <a:spLocks noChangeArrowheads="1"/>
            </p:cNvSpPr>
            <p:nvPr/>
          </p:nvSpPr>
          <p:spPr bwMode="auto">
            <a:xfrm>
              <a:off x="1493" y="124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09" name="Oval 1703"/>
            <p:cNvSpPr>
              <a:spLocks noChangeArrowheads="1"/>
            </p:cNvSpPr>
            <p:nvPr/>
          </p:nvSpPr>
          <p:spPr bwMode="auto">
            <a:xfrm>
              <a:off x="1518" y="1240"/>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10" name="Oval 1704"/>
            <p:cNvSpPr>
              <a:spLocks noChangeArrowheads="1"/>
            </p:cNvSpPr>
            <p:nvPr/>
          </p:nvSpPr>
          <p:spPr bwMode="auto">
            <a:xfrm>
              <a:off x="1513" y="122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11" name="Oval 1705"/>
            <p:cNvSpPr>
              <a:spLocks noChangeArrowheads="1"/>
            </p:cNvSpPr>
            <p:nvPr/>
          </p:nvSpPr>
          <p:spPr bwMode="auto">
            <a:xfrm>
              <a:off x="1495" y="117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12" name="Oval 1706"/>
            <p:cNvSpPr>
              <a:spLocks noChangeArrowheads="1"/>
            </p:cNvSpPr>
            <p:nvPr/>
          </p:nvSpPr>
          <p:spPr bwMode="auto">
            <a:xfrm>
              <a:off x="1527" y="1184"/>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13" name="Oval 1707"/>
            <p:cNvSpPr>
              <a:spLocks noChangeArrowheads="1"/>
            </p:cNvSpPr>
            <p:nvPr/>
          </p:nvSpPr>
          <p:spPr bwMode="auto">
            <a:xfrm>
              <a:off x="1502" y="1191"/>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14" name="Oval 1708"/>
            <p:cNvSpPr>
              <a:spLocks noChangeArrowheads="1"/>
            </p:cNvSpPr>
            <p:nvPr/>
          </p:nvSpPr>
          <p:spPr bwMode="auto">
            <a:xfrm>
              <a:off x="1544" y="1126"/>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15" name="Oval 1709"/>
            <p:cNvSpPr>
              <a:spLocks noChangeArrowheads="1"/>
            </p:cNvSpPr>
            <p:nvPr/>
          </p:nvSpPr>
          <p:spPr bwMode="auto">
            <a:xfrm>
              <a:off x="1521" y="1156"/>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16" name="Oval 1710"/>
            <p:cNvSpPr>
              <a:spLocks noChangeArrowheads="1"/>
            </p:cNvSpPr>
            <p:nvPr/>
          </p:nvSpPr>
          <p:spPr bwMode="auto">
            <a:xfrm>
              <a:off x="1542" y="116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17" name="Oval 1711"/>
            <p:cNvSpPr>
              <a:spLocks noChangeArrowheads="1"/>
            </p:cNvSpPr>
            <p:nvPr/>
          </p:nvSpPr>
          <p:spPr bwMode="auto">
            <a:xfrm>
              <a:off x="1472" y="1193"/>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18" name="Oval 1712"/>
            <p:cNvSpPr>
              <a:spLocks noChangeArrowheads="1"/>
            </p:cNvSpPr>
            <p:nvPr/>
          </p:nvSpPr>
          <p:spPr bwMode="auto">
            <a:xfrm>
              <a:off x="1546" y="1248"/>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19" name="Oval 1713"/>
            <p:cNvSpPr>
              <a:spLocks noChangeArrowheads="1"/>
            </p:cNvSpPr>
            <p:nvPr/>
          </p:nvSpPr>
          <p:spPr bwMode="auto">
            <a:xfrm>
              <a:off x="1546" y="1184"/>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20" name="Oval 1714"/>
            <p:cNvSpPr>
              <a:spLocks noChangeArrowheads="1"/>
            </p:cNvSpPr>
            <p:nvPr/>
          </p:nvSpPr>
          <p:spPr bwMode="auto">
            <a:xfrm>
              <a:off x="1501" y="1143"/>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21" name="Oval 1715"/>
            <p:cNvSpPr>
              <a:spLocks noChangeArrowheads="1"/>
            </p:cNvSpPr>
            <p:nvPr/>
          </p:nvSpPr>
          <p:spPr bwMode="auto">
            <a:xfrm>
              <a:off x="1531" y="1143"/>
              <a:ext cx="15"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22" name="Oval 1716"/>
            <p:cNvSpPr>
              <a:spLocks noChangeArrowheads="1"/>
            </p:cNvSpPr>
            <p:nvPr/>
          </p:nvSpPr>
          <p:spPr bwMode="auto">
            <a:xfrm>
              <a:off x="1454" y="1118"/>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23" name="Oval 1717"/>
            <p:cNvSpPr>
              <a:spLocks noChangeArrowheads="1"/>
            </p:cNvSpPr>
            <p:nvPr/>
          </p:nvSpPr>
          <p:spPr bwMode="auto">
            <a:xfrm>
              <a:off x="1528" y="1069"/>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24" name="Oval 1718"/>
            <p:cNvSpPr>
              <a:spLocks noChangeArrowheads="1"/>
            </p:cNvSpPr>
            <p:nvPr/>
          </p:nvSpPr>
          <p:spPr bwMode="auto">
            <a:xfrm>
              <a:off x="1472" y="1065"/>
              <a:ext cx="13"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25" name="Oval 1719"/>
            <p:cNvSpPr>
              <a:spLocks noChangeArrowheads="1"/>
            </p:cNvSpPr>
            <p:nvPr/>
          </p:nvSpPr>
          <p:spPr bwMode="auto">
            <a:xfrm rot="-1860000">
              <a:off x="1401" y="126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26" name="Oval 1720"/>
            <p:cNvSpPr>
              <a:spLocks noChangeArrowheads="1"/>
            </p:cNvSpPr>
            <p:nvPr/>
          </p:nvSpPr>
          <p:spPr bwMode="auto">
            <a:xfrm rot="-1860000">
              <a:off x="1424" y="1264"/>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27" name="Oval 1721"/>
            <p:cNvSpPr>
              <a:spLocks noChangeArrowheads="1"/>
            </p:cNvSpPr>
            <p:nvPr/>
          </p:nvSpPr>
          <p:spPr bwMode="auto">
            <a:xfrm rot="-2040000">
              <a:off x="1493" y="1279"/>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28" name="Oval 1722"/>
            <p:cNvSpPr>
              <a:spLocks noChangeArrowheads="1"/>
            </p:cNvSpPr>
            <p:nvPr/>
          </p:nvSpPr>
          <p:spPr bwMode="auto">
            <a:xfrm rot="-1560000">
              <a:off x="1424" y="1251"/>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29" name="Oval 1723"/>
            <p:cNvSpPr>
              <a:spLocks noChangeArrowheads="1"/>
            </p:cNvSpPr>
            <p:nvPr/>
          </p:nvSpPr>
          <p:spPr bwMode="auto">
            <a:xfrm rot="-1560000">
              <a:off x="1524" y="1274"/>
              <a:ext cx="15"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30" name="Oval 1724"/>
            <p:cNvSpPr>
              <a:spLocks noChangeArrowheads="1"/>
            </p:cNvSpPr>
            <p:nvPr/>
          </p:nvSpPr>
          <p:spPr bwMode="auto">
            <a:xfrm rot="-960000">
              <a:off x="1452" y="1278"/>
              <a:ext cx="13"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31" name="Oval 1725"/>
            <p:cNvSpPr>
              <a:spLocks noChangeArrowheads="1"/>
            </p:cNvSpPr>
            <p:nvPr/>
          </p:nvSpPr>
          <p:spPr bwMode="auto">
            <a:xfrm rot="-1860000">
              <a:off x="1518" y="1260"/>
              <a:ext cx="16"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32" name="Oval 1726"/>
            <p:cNvSpPr>
              <a:spLocks noChangeArrowheads="1"/>
            </p:cNvSpPr>
            <p:nvPr/>
          </p:nvSpPr>
          <p:spPr bwMode="auto">
            <a:xfrm rot="-1860000">
              <a:off x="1472" y="1265"/>
              <a:ext cx="14" cy="8"/>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733" name="Oval 1727"/>
            <p:cNvSpPr>
              <a:spLocks noChangeArrowheads="1"/>
            </p:cNvSpPr>
            <p:nvPr/>
          </p:nvSpPr>
          <p:spPr bwMode="auto">
            <a:xfrm rot="-960000">
              <a:off x="1497" y="1265"/>
              <a:ext cx="14" cy="9"/>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sp>
        <p:nvSpPr>
          <p:cNvPr id="11512" name="Text Box 1728"/>
          <p:cNvSpPr txBox="1">
            <a:spLocks noChangeArrowheads="1"/>
          </p:cNvSpPr>
          <p:nvPr/>
        </p:nvSpPr>
        <p:spPr bwMode="auto">
          <a:xfrm>
            <a:off x="685800" y="1227138"/>
            <a:ext cx="8255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algn="ctr" eaLnBrk="1" hangingPunct="1">
              <a:buClr>
                <a:srgbClr val="000000"/>
              </a:buClr>
              <a:buSzPct val="100000"/>
              <a:buFont typeface="Arial Narrow" pitchFamily="34" charset="0"/>
              <a:buNone/>
            </a:pPr>
            <a:r>
              <a:rPr lang="en-GB" altLang="en-US" sz="1200" i="0">
                <a:solidFill>
                  <a:srgbClr val="000000"/>
                </a:solidFill>
              </a:rPr>
              <a:t>Gas In</a:t>
            </a:r>
          </a:p>
        </p:txBody>
      </p:sp>
      <p:sp>
        <p:nvSpPr>
          <p:cNvPr id="11513" name="AutoShape 1729"/>
          <p:cNvSpPr>
            <a:spLocks noChangeArrowheads="1"/>
          </p:cNvSpPr>
          <p:nvPr/>
        </p:nvSpPr>
        <p:spPr bwMode="auto">
          <a:xfrm>
            <a:off x="3840163" y="2444750"/>
            <a:ext cx="1435100" cy="9921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097 w 21600"/>
              <a:gd name="T13" fmla="*/ 6097 h 21600"/>
              <a:gd name="T14" fmla="*/ 15503 w 21600"/>
              <a:gd name="T15" fmla="*/ 15503 h 21600"/>
            </a:gdLst>
            <a:ahLst/>
            <a:cxnLst>
              <a:cxn ang="T8">
                <a:pos x="T0" y="T1"/>
              </a:cxn>
              <a:cxn ang="T9">
                <a:pos x="T2" y="T3"/>
              </a:cxn>
              <a:cxn ang="T10">
                <a:pos x="T4" y="T5"/>
              </a:cxn>
              <a:cxn ang="T11">
                <a:pos x="T6" y="T7"/>
              </a:cxn>
            </a:cxnLst>
            <a:rect l="T12" t="T13" r="T14" b="T15"/>
            <a:pathLst>
              <a:path w="21600" h="21600">
                <a:moveTo>
                  <a:pt x="0" y="0"/>
                </a:moveTo>
                <a:lnTo>
                  <a:pt x="8594" y="21600"/>
                </a:lnTo>
                <a:lnTo>
                  <a:pt x="13006" y="21600"/>
                </a:lnTo>
                <a:lnTo>
                  <a:pt x="21600" y="0"/>
                </a:lnTo>
                <a:lnTo>
                  <a:pt x="0" y="0"/>
                </a:lnTo>
                <a:close/>
              </a:path>
            </a:pathLst>
          </a:custGeom>
          <a:gradFill rotWithShape="0">
            <a:gsLst>
              <a:gs pos="0">
                <a:srgbClr val="E9F4F5"/>
              </a:gs>
              <a:gs pos="100000">
                <a:srgbClr val="FFFFF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14" name="Rectangle 1730"/>
          <p:cNvSpPr>
            <a:spLocks noChangeArrowheads="1"/>
          </p:cNvSpPr>
          <p:nvPr/>
        </p:nvSpPr>
        <p:spPr bwMode="auto">
          <a:xfrm>
            <a:off x="4254500" y="2035175"/>
            <a:ext cx="762000" cy="411163"/>
          </a:xfrm>
          <a:prstGeom prst="rect">
            <a:avLst/>
          </a:prstGeom>
          <a:solidFill>
            <a:srgbClr val="E9F4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15" name="Oval 1731"/>
          <p:cNvSpPr>
            <a:spLocks noChangeArrowheads="1"/>
          </p:cNvSpPr>
          <p:nvPr/>
        </p:nvSpPr>
        <p:spPr bwMode="auto">
          <a:xfrm flipH="1">
            <a:off x="4356100" y="2541588"/>
            <a:ext cx="49213" cy="5080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16" name="Oval 1732"/>
          <p:cNvSpPr>
            <a:spLocks noChangeArrowheads="1"/>
          </p:cNvSpPr>
          <p:nvPr/>
        </p:nvSpPr>
        <p:spPr bwMode="auto">
          <a:xfrm flipH="1">
            <a:off x="4310063" y="2479675"/>
            <a:ext cx="49212"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17" name="Oval 1733"/>
          <p:cNvSpPr>
            <a:spLocks noChangeArrowheads="1"/>
          </p:cNvSpPr>
          <p:nvPr/>
        </p:nvSpPr>
        <p:spPr bwMode="auto">
          <a:xfrm flipH="1">
            <a:off x="4402138" y="2058988"/>
            <a:ext cx="49212"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18" name="Oval 1734"/>
          <p:cNvSpPr>
            <a:spLocks noChangeArrowheads="1"/>
          </p:cNvSpPr>
          <p:nvPr/>
        </p:nvSpPr>
        <p:spPr bwMode="auto">
          <a:xfrm flipH="1">
            <a:off x="4891088" y="2233613"/>
            <a:ext cx="49212"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19" name="Oval 1735"/>
          <p:cNvSpPr>
            <a:spLocks noChangeArrowheads="1"/>
          </p:cNvSpPr>
          <p:nvPr/>
        </p:nvSpPr>
        <p:spPr bwMode="auto">
          <a:xfrm flipH="1">
            <a:off x="4308475" y="2062163"/>
            <a:ext cx="46038" cy="5080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20" name="Oval 1736"/>
          <p:cNvSpPr>
            <a:spLocks noChangeArrowheads="1"/>
          </p:cNvSpPr>
          <p:nvPr/>
        </p:nvSpPr>
        <p:spPr bwMode="auto">
          <a:xfrm flipH="1">
            <a:off x="4705350" y="3006725"/>
            <a:ext cx="49213" cy="476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21" name="Oval 1737"/>
          <p:cNvSpPr>
            <a:spLocks noChangeArrowheads="1"/>
          </p:cNvSpPr>
          <p:nvPr/>
        </p:nvSpPr>
        <p:spPr bwMode="auto">
          <a:xfrm flipH="1">
            <a:off x="4570413" y="3006725"/>
            <a:ext cx="49212" cy="476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22" name="Oval 1738"/>
          <p:cNvSpPr>
            <a:spLocks noChangeArrowheads="1"/>
          </p:cNvSpPr>
          <p:nvPr/>
        </p:nvSpPr>
        <p:spPr bwMode="auto">
          <a:xfrm flipH="1">
            <a:off x="4313238" y="2389188"/>
            <a:ext cx="50800"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23" name="Oval 1739"/>
          <p:cNvSpPr>
            <a:spLocks noChangeArrowheads="1"/>
          </p:cNvSpPr>
          <p:nvPr/>
        </p:nvSpPr>
        <p:spPr bwMode="auto">
          <a:xfrm flipH="1">
            <a:off x="4329113" y="2168525"/>
            <a:ext cx="49212"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24" name="Oval 1740"/>
          <p:cNvSpPr>
            <a:spLocks noChangeArrowheads="1"/>
          </p:cNvSpPr>
          <p:nvPr/>
        </p:nvSpPr>
        <p:spPr bwMode="auto">
          <a:xfrm flipH="1">
            <a:off x="4897438" y="2722563"/>
            <a:ext cx="49212"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25" name="Oval 1741"/>
          <p:cNvSpPr>
            <a:spLocks noChangeArrowheads="1"/>
          </p:cNvSpPr>
          <p:nvPr/>
        </p:nvSpPr>
        <p:spPr bwMode="auto">
          <a:xfrm flipH="1">
            <a:off x="4565650" y="2409825"/>
            <a:ext cx="50800"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26" name="Oval 1742"/>
          <p:cNvSpPr>
            <a:spLocks noChangeArrowheads="1"/>
          </p:cNvSpPr>
          <p:nvPr/>
        </p:nvSpPr>
        <p:spPr bwMode="auto">
          <a:xfrm flipH="1">
            <a:off x="4670425" y="2930525"/>
            <a:ext cx="49213"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27" name="Oval 1743"/>
          <p:cNvSpPr>
            <a:spLocks noChangeArrowheads="1"/>
          </p:cNvSpPr>
          <p:nvPr/>
        </p:nvSpPr>
        <p:spPr bwMode="auto">
          <a:xfrm flipH="1">
            <a:off x="4570413" y="2930525"/>
            <a:ext cx="49212"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28" name="Oval 1744"/>
          <p:cNvSpPr>
            <a:spLocks noChangeArrowheads="1"/>
          </p:cNvSpPr>
          <p:nvPr/>
        </p:nvSpPr>
        <p:spPr bwMode="auto">
          <a:xfrm flipH="1">
            <a:off x="4467225" y="2967038"/>
            <a:ext cx="50800" cy="52387"/>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29" name="Oval 1745"/>
          <p:cNvSpPr>
            <a:spLocks noChangeArrowheads="1"/>
          </p:cNvSpPr>
          <p:nvPr/>
        </p:nvSpPr>
        <p:spPr bwMode="auto">
          <a:xfrm flipH="1">
            <a:off x="4914900" y="2409825"/>
            <a:ext cx="47625"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30" name="Oval 1746"/>
          <p:cNvSpPr>
            <a:spLocks noChangeArrowheads="1"/>
          </p:cNvSpPr>
          <p:nvPr/>
        </p:nvSpPr>
        <p:spPr bwMode="auto">
          <a:xfrm flipH="1">
            <a:off x="4565650" y="2489200"/>
            <a:ext cx="47625"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31" name="Oval 1747"/>
          <p:cNvSpPr>
            <a:spLocks noChangeArrowheads="1"/>
          </p:cNvSpPr>
          <p:nvPr/>
        </p:nvSpPr>
        <p:spPr bwMode="auto">
          <a:xfrm flipH="1">
            <a:off x="4891088" y="2540000"/>
            <a:ext cx="50800"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32" name="Oval 1748"/>
          <p:cNvSpPr>
            <a:spLocks noChangeArrowheads="1"/>
          </p:cNvSpPr>
          <p:nvPr/>
        </p:nvSpPr>
        <p:spPr bwMode="auto">
          <a:xfrm flipH="1">
            <a:off x="4840288" y="2066925"/>
            <a:ext cx="50800" cy="52388"/>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nvGrpSpPr>
          <p:cNvPr id="11533" name="Group 1749"/>
          <p:cNvGrpSpPr>
            <a:grpSpLocks/>
          </p:cNvGrpSpPr>
          <p:nvPr/>
        </p:nvGrpSpPr>
        <p:grpSpPr bwMode="auto">
          <a:xfrm>
            <a:off x="4348163" y="2533650"/>
            <a:ext cx="523875" cy="415925"/>
            <a:chOff x="2699" y="1811"/>
            <a:chExt cx="330" cy="262"/>
          </a:xfrm>
        </p:grpSpPr>
        <p:sp>
          <p:nvSpPr>
            <p:cNvPr id="11631" name="Oval 1750"/>
            <p:cNvSpPr>
              <a:spLocks noChangeArrowheads="1"/>
            </p:cNvSpPr>
            <p:nvPr/>
          </p:nvSpPr>
          <p:spPr bwMode="auto">
            <a:xfrm flipH="1">
              <a:off x="2957" y="1997"/>
              <a:ext cx="29"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32" name="Oval 1751"/>
            <p:cNvSpPr>
              <a:spLocks noChangeArrowheads="1"/>
            </p:cNvSpPr>
            <p:nvPr/>
          </p:nvSpPr>
          <p:spPr bwMode="auto">
            <a:xfrm flipH="1">
              <a:off x="2892" y="1997"/>
              <a:ext cx="32"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33" name="Oval 1752"/>
            <p:cNvSpPr>
              <a:spLocks noChangeArrowheads="1"/>
            </p:cNvSpPr>
            <p:nvPr/>
          </p:nvSpPr>
          <p:spPr bwMode="auto">
            <a:xfrm flipH="1">
              <a:off x="2914" y="1882"/>
              <a:ext cx="32"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34" name="Oval 1753"/>
            <p:cNvSpPr>
              <a:spLocks noChangeArrowheads="1"/>
            </p:cNvSpPr>
            <p:nvPr/>
          </p:nvSpPr>
          <p:spPr bwMode="auto">
            <a:xfrm flipH="1">
              <a:off x="2934" y="1811"/>
              <a:ext cx="33"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35" name="Oval 1754"/>
            <p:cNvSpPr>
              <a:spLocks noChangeArrowheads="1"/>
            </p:cNvSpPr>
            <p:nvPr/>
          </p:nvSpPr>
          <p:spPr bwMode="auto">
            <a:xfrm flipH="1">
              <a:off x="2807" y="1975"/>
              <a:ext cx="31"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36" name="Oval 1755"/>
            <p:cNvSpPr>
              <a:spLocks noChangeArrowheads="1"/>
            </p:cNvSpPr>
            <p:nvPr/>
          </p:nvSpPr>
          <p:spPr bwMode="auto">
            <a:xfrm flipH="1">
              <a:off x="2829" y="1882"/>
              <a:ext cx="31"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37" name="Oval 1756"/>
            <p:cNvSpPr>
              <a:spLocks noChangeArrowheads="1"/>
            </p:cNvSpPr>
            <p:nvPr/>
          </p:nvSpPr>
          <p:spPr bwMode="auto">
            <a:xfrm flipH="1">
              <a:off x="2997" y="1858"/>
              <a:ext cx="33"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38" name="Oval 1757"/>
            <p:cNvSpPr>
              <a:spLocks noChangeArrowheads="1"/>
            </p:cNvSpPr>
            <p:nvPr/>
          </p:nvSpPr>
          <p:spPr bwMode="auto">
            <a:xfrm flipH="1">
              <a:off x="2934" y="1951"/>
              <a:ext cx="33"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39" name="Oval 1758"/>
            <p:cNvSpPr>
              <a:spLocks noChangeArrowheads="1"/>
            </p:cNvSpPr>
            <p:nvPr/>
          </p:nvSpPr>
          <p:spPr bwMode="auto">
            <a:xfrm flipH="1">
              <a:off x="2997" y="2043"/>
              <a:ext cx="33"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40" name="Oval 1759"/>
            <p:cNvSpPr>
              <a:spLocks noChangeArrowheads="1"/>
            </p:cNvSpPr>
            <p:nvPr/>
          </p:nvSpPr>
          <p:spPr bwMode="auto">
            <a:xfrm flipH="1">
              <a:off x="2892" y="1835"/>
              <a:ext cx="32"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41" name="Oval 1760"/>
            <p:cNvSpPr>
              <a:spLocks noChangeArrowheads="1"/>
            </p:cNvSpPr>
            <p:nvPr/>
          </p:nvSpPr>
          <p:spPr bwMode="auto">
            <a:xfrm flipH="1">
              <a:off x="2848" y="1951"/>
              <a:ext cx="31"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42" name="Oval 1761"/>
            <p:cNvSpPr>
              <a:spLocks noChangeArrowheads="1"/>
            </p:cNvSpPr>
            <p:nvPr/>
          </p:nvSpPr>
          <p:spPr bwMode="auto">
            <a:xfrm flipH="1">
              <a:off x="2870" y="1882"/>
              <a:ext cx="31"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43" name="Oval 1762"/>
            <p:cNvSpPr>
              <a:spLocks noChangeArrowheads="1"/>
            </p:cNvSpPr>
            <p:nvPr/>
          </p:nvSpPr>
          <p:spPr bwMode="auto">
            <a:xfrm flipH="1">
              <a:off x="2763" y="1929"/>
              <a:ext cx="31" cy="29"/>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44" name="Oval 1763"/>
            <p:cNvSpPr>
              <a:spLocks noChangeArrowheads="1"/>
            </p:cNvSpPr>
            <p:nvPr/>
          </p:nvSpPr>
          <p:spPr bwMode="auto">
            <a:xfrm flipH="1">
              <a:off x="2785" y="2020"/>
              <a:ext cx="31"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45" name="Oval 1764"/>
            <p:cNvSpPr>
              <a:spLocks noChangeArrowheads="1"/>
            </p:cNvSpPr>
            <p:nvPr/>
          </p:nvSpPr>
          <p:spPr bwMode="auto">
            <a:xfrm flipH="1">
              <a:off x="2743" y="1882"/>
              <a:ext cx="31"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46" name="Oval 1765"/>
            <p:cNvSpPr>
              <a:spLocks noChangeArrowheads="1"/>
            </p:cNvSpPr>
            <p:nvPr/>
          </p:nvSpPr>
          <p:spPr bwMode="auto">
            <a:xfrm flipH="1">
              <a:off x="2723" y="1974"/>
              <a:ext cx="30"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47" name="Oval 1766"/>
            <p:cNvSpPr>
              <a:spLocks noChangeArrowheads="1"/>
            </p:cNvSpPr>
            <p:nvPr/>
          </p:nvSpPr>
          <p:spPr bwMode="auto">
            <a:xfrm flipH="1">
              <a:off x="2699" y="1927"/>
              <a:ext cx="32"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48" name="Oval 1767"/>
            <p:cNvSpPr>
              <a:spLocks noChangeArrowheads="1"/>
            </p:cNvSpPr>
            <p:nvPr/>
          </p:nvSpPr>
          <p:spPr bwMode="auto">
            <a:xfrm flipH="1">
              <a:off x="2978" y="1904"/>
              <a:ext cx="31"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49" name="Oval 1768"/>
            <p:cNvSpPr>
              <a:spLocks noChangeArrowheads="1"/>
            </p:cNvSpPr>
            <p:nvPr/>
          </p:nvSpPr>
          <p:spPr bwMode="auto">
            <a:xfrm flipH="1">
              <a:off x="2997" y="1997"/>
              <a:ext cx="33"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50" name="Oval 1769"/>
            <p:cNvSpPr>
              <a:spLocks noChangeArrowheads="1"/>
            </p:cNvSpPr>
            <p:nvPr/>
          </p:nvSpPr>
          <p:spPr bwMode="auto">
            <a:xfrm flipH="1">
              <a:off x="2957" y="2043"/>
              <a:ext cx="29"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51" name="Oval 1770"/>
            <p:cNvSpPr>
              <a:spLocks noChangeArrowheads="1"/>
            </p:cNvSpPr>
            <p:nvPr/>
          </p:nvSpPr>
          <p:spPr bwMode="auto">
            <a:xfrm flipH="1">
              <a:off x="2763" y="1835"/>
              <a:ext cx="31"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52" name="Oval 1771"/>
            <p:cNvSpPr>
              <a:spLocks noChangeArrowheads="1"/>
            </p:cNvSpPr>
            <p:nvPr/>
          </p:nvSpPr>
          <p:spPr bwMode="auto">
            <a:xfrm flipH="1">
              <a:off x="2808" y="1811"/>
              <a:ext cx="30"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sp>
        <p:nvSpPr>
          <p:cNvPr id="11534" name="Oval 1772"/>
          <p:cNvSpPr>
            <a:spLocks noChangeArrowheads="1"/>
          </p:cNvSpPr>
          <p:nvPr/>
        </p:nvSpPr>
        <p:spPr bwMode="auto">
          <a:xfrm rot="15900000" flipH="1">
            <a:off x="4681538" y="2454275"/>
            <a:ext cx="38100" cy="349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35" name="Oval 1773"/>
          <p:cNvSpPr>
            <a:spLocks noChangeArrowheads="1"/>
          </p:cNvSpPr>
          <p:nvPr/>
        </p:nvSpPr>
        <p:spPr bwMode="auto">
          <a:xfrm rot="15900000" flipH="1">
            <a:off x="4447381" y="3053557"/>
            <a:ext cx="36513" cy="3175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36" name="Oval 1774"/>
          <p:cNvSpPr>
            <a:spLocks noChangeArrowheads="1"/>
          </p:cNvSpPr>
          <p:nvPr/>
        </p:nvSpPr>
        <p:spPr bwMode="auto">
          <a:xfrm rot="15900000" flipH="1">
            <a:off x="4914107" y="2651919"/>
            <a:ext cx="38100" cy="33337"/>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37" name="Text Box 1775"/>
          <p:cNvSpPr txBox="1">
            <a:spLocks noChangeArrowheads="1"/>
          </p:cNvSpPr>
          <p:nvPr/>
        </p:nvSpPr>
        <p:spPr bwMode="auto">
          <a:xfrm rot="3540000">
            <a:off x="2936876" y="1830387"/>
            <a:ext cx="16891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algn="ctr" eaLnBrk="1" hangingPunct="1">
              <a:buClr>
                <a:srgbClr val="0B2845"/>
              </a:buClr>
              <a:buSzPct val="100000"/>
              <a:buFont typeface="Myriad Pro" pitchFamily="32" charset="0"/>
              <a:buNone/>
            </a:pPr>
            <a:r>
              <a:rPr lang="en-GB" altLang="en-US" sz="1000" i="0">
                <a:solidFill>
                  <a:srgbClr val="0B2845"/>
                </a:solidFill>
              </a:rPr>
              <a:t>Sheath Gas In</a:t>
            </a:r>
          </a:p>
        </p:txBody>
      </p:sp>
      <p:sp>
        <p:nvSpPr>
          <p:cNvPr id="11538" name="Line 1776"/>
          <p:cNvSpPr>
            <a:spLocks noChangeShapeType="1"/>
          </p:cNvSpPr>
          <p:nvPr/>
        </p:nvSpPr>
        <p:spPr bwMode="auto">
          <a:xfrm>
            <a:off x="4017963" y="2392363"/>
            <a:ext cx="387350" cy="641350"/>
          </a:xfrm>
          <a:prstGeom prst="line">
            <a:avLst/>
          </a:prstGeom>
          <a:noFill/>
          <a:ln w="9398">
            <a:solidFill>
              <a:srgbClr val="0B2845"/>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39" name="Text Box 1777"/>
          <p:cNvSpPr txBox="1">
            <a:spLocks noChangeArrowheads="1"/>
          </p:cNvSpPr>
          <p:nvPr/>
        </p:nvSpPr>
        <p:spPr bwMode="auto">
          <a:xfrm>
            <a:off x="4816475" y="3833813"/>
            <a:ext cx="15668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eaLnBrk="1" hangingPunct="1">
              <a:buClr>
                <a:srgbClr val="0B2845"/>
              </a:buClr>
              <a:buSzPct val="100000"/>
              <a:buFont typeface="Myriad Pro" pitchFamily="32" charset="0"/>
              <a:buNone/>
            </a:pPr>
            <a:r>
              <a:rPr lang="en-GB" altLang="en-US" sz="1000" i="0">
                <a:solidFill>
                  <a:srgbClr val="003366"/>
                </a:solidFill>
              </a:rPr>
              <a:t>Focused Beam</a:t>
            </a:r>
          </a:p>
          <a:p>
            <a:pPr eaLnBrk="1" hangingPunct="1">
              <a:buClr>
                <a:srgbClr val="0B2845"/>
              </a:buClr>
              <a:buSzPct val="100000"/>
              <a:buFont typeface="Myriad Pro" pitchFamily="32" charset="0"/>
              <a:buNone/>
            </a:pPr>
            <a:r>
              <a:rPr lang="en-GB" altLang="en-US" sz="1000" i="0">
                <a:solidFill>
                  <a:srgbClr val="003366"/>
                </a:solidFill>
              </a:rPr>
              <a:t>To &lt;</a:t>
            </a:r>
            <a:r>
              <a:rPr lang="en-GB" altLang="ko-KR" sz="1000" i="0">
                <a:solidFill>
                  <a:srgbClr val="003366"/>
                </a:solidFill>
                <a:ea typeface="Gulim" pitchFamily="34" charset="-127"/>
              </a:rPr>
              <a:t> </a:t>
            </a:r>
            <a:r>
              <a:rPr lang="en-GB" altLang="en-US" sz="1000" i="0">
                <a:solidFill>
                  <a:srgbClr val="003366"/>
                </a:solidFill>
              </a:rPr>
              <a:t>10</a:t>
            </a:r>
            <a:r>
              <a:rPr lang="en-GB" altLang="ko-KR" sz="1000" i="0">
                <a:solidFill>
                  <a:srgbClr val="003366"/>
                </a:solidFill>
                <a:ea typeface="Gulim" pitchFamily="34" charset="-127"/>
              </a:rPr>
              <a:t> </a:t>
            </a:r>
            <a:r>
              <a:rPr lang="en-US" altLang="ko-KR" sz="1000" i="0">
                <a:solidFill>
                  <a:srgbClr val="003366"/>
                </a:solidFill>
                <a:ea typeface="Gulim" pitchFamily="34" charset="-127"/>
                <a:cs typeface="Arial" charset="0"/>
              </a:rPr>
              <a:t>µ</a:t>
            </a:r>
            <a:r>
              <a:rPr lang="en-GB" altLang="en-US" sz="1000" i="0">
                <a:solidFill>
                  <a:srgbClr val="003366"/>
                </a:solidFill>
              </a:rPr>
              <a:t>m</a:t>
            </a:r>
          </a:p>
        </p:txBody>
      </p:sp>
      <p:sp>
        <p:nvSpPr>
          <p:cNvPr id="11540" name="Text Box 1778"/>
          <p:cNvSpPr txBox="1">
            <a:spLocks noChangeArrowheads="1"/>
          </p:cNvSpPr>
          <p:nvPr/>
        </p:nvSpPr>
        <p:spPr bwMode="auto">
          <a:xfrm>
            <a:off x="3176588" y="1052513"/>
            <a:ext cx="14986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algn="ctr" eaLnBrk="1" hangingPunct="1">
              <a:buClr>
                <a:srgbClr val="000000"/>
              </a:buClr>
              <a:buSzPct val="100000"/>
              <a:buFont typeface="Arial Narrow" pitchFamily="34" charset="0"/>
              <a:buNone/>
            </a:pPr>
            <a:r>
              <a:rPr lang="en-GB" altLang="en-US" sz="1200" i="0">
                <a:solidFill>
                  <a:srgbClr val="000000"/>
                </a:solidFill>
              </a:rPr>
              <a:t>Dense Aerosol</a:t>
            </a:r>
          </a:p>
        </p:txBody>
      </p:sp>
      <p:sp>
        <p:nvSpPr>
          <p:cNvPr id="11541" name="Rectangle 1779"/>
          <p:cNvSpPr>
            <a:spLocks noChangeArrowheads="1"/>
          </p:cNvSpPr>
          <p:nvPr/>
        </p:nvSpPr>
        <p:spPr bwMode="auto">
          <a:xfrm>
            <a:off x="3594100" y="4376738"/>
            <a:ext cx="2081213" cy="247650"/>
          </a:xfrm>
          <a:prstGeom prst="rect">
            <a:avLst/>
          </a:prstGeom>
          <a:solidFill>
            <a:srgbClr val="C0C0C0"/>
          </a:solidFill>
          <a:ln>
            <a:noFill/>
          </a:ln>
          <a:effectLst/>
          <a:extLst>
            <a:ext uri="{91240B29-F687-4F45-9708-019B960494DF}">
              <a14:hiddenLine xmlns:a14="http://schemas.microsoft.com/office/drawing/2010/main" w="2540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42" name="Text Box 1780"/>
          <p:cNvSpPr txBox="1">
            <a:spLocks noChangeArrowheads="1"/>
          </p:cNvSpPr>
          <p:nvPr/>
        </p:nvSpPr>
        <p:spPr bwMode="auto">
          <a:xfrm>
            <a:off x="3616325" y="4340225"/>
            <a:ext cx="20208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algn="ctr" eaLnBrk="1" hangingPunct="1">
              <a:spcBef>
                <a:spcPts val="875"/>
              </a:spcBef>
              <a:buClr>
                <a:srgbClr val="003366"/>
              </a:buClr>
              <a:buSzPct val="100000"/>
              <a:buFont typeface="Arial Narrow" pitchFamily="34" charset="0"/>
              <a:buNone/>
            </a:pPr>
            <a:r>
              <a:rPr lang="en-GB" altLang="en-US" i="0">
                <a:solidFill>
                  <a:srgbClr val="003366"/>
                </a:solidFill>
              </a:rPr>
              <a:t>Substrate</a:t>
            </a:r>
          </a:p>
        </p:txBody>
      </p:sp>
      <p:sp>
        <p:nvSpPr>
          <p:cNvPr id="11543" name="Rectangle 1781"/>
          <p:cNvSpPr>
            <a:spLocks noChangeArrowheads="1"/>
          </p:cNvSpPr>
          <p:nvPr/>
        </p:nvSpPr>
        <p:spPr bwMode="auto">
          <a:xfrm rot="5400000" flipH="1">
            <a:off x="4041776" y="2216150"/>
            <a:ext cx="419100" cy="47625"/>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44" name="Rectangle 1782"/>
          <p:cNvSpPr>
            <a:spLocks noChangeArrowheads="1"/>
          </p:cNvSpPr>
          <p:nvPr/>
        </p:nvSpPr>
        <p:spPr bwMode="auto">
          <a:xfrm rot="5400000" flipH="1">
            <a:off x="4811712" y="2216151"/>
            <a:ext cx="417513" cy="49212"/>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45" name="Freeform 1783"/>
          <p:cNvSpPr>
            <a:spLocks noChangeArrowheads="1"/>
          </p:cNvSpPr>
          <p:nvPr/>
        </p:nvSpPr>
        <p:spPr bwMode="auto">
          <a:xfrm>
            <a:off x="3598863" y="2446338"/>
            <a:ext cx="957262" cy="968375"/>
          </a:xfrm>
          <a:custGeom>
            <a:avLst/>
            <a:gdLst>
              <a:gd name="T0" fmla="*/ 0 w 1831"/>
              <a:gd name="T1" fmla="*/ 2147483647 h 2353"/>
              <a:gd name="T2" fmla="*/ 2147483647 w 1831"/>
              <a:gd name="T3" fmla="*/ 2147483647 h 2353"/>
              <a:gd name="T4" fmla="*/ 2147483647 w 1831"/>
              <a:gd name="T5" fmla="*/ 2147483647 h 2353"/>
              <a:gd name="T6" fmla="*/ 2147483647 w 1831"/>
              <a:gd name="T7" fmla="*/ 2147483647 h 2353"/>
              <a:gd name="T8" fmla="*/ 2147483647 w 1831"/>
              <a:gd name="T9" fmla="*/ 2147483647 h 2353"/>
              <a:gd name="T10" fmla="*/ 2147483647 w 1831"/>
              <a:gd name="T11" fmla="*/ 2147483647 h 2353"/>
              <a:gd name="T12" fmla="*/ 2147483647 w 1831"/>
              <a:gd name="T13" fmla="*/ 2147483647 h 2353"/>
              <a:gd name="T14" fmla="*/ 0 w 1831"/>
              <a:gd name="T15" fmla="*/ 2147483647 h 23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2353">
                <a:moveTo>
                  <a:pt x="0" y="1"/>
                </a:moveTo>
                <a:cubicBezTo>
                  <a:pt x="216" y="376"/>
                  <a:pt x="1298" y="1957"/>
                  <a:pt x="1570" y="2347"/>
                </a:cubicBezTo>
                <a:cubicBezTo>
                  <a:pt x="1831" y="2347"/>
                  <a:pt x="1741" y="2353"/>
                  <a:pt x="1777" y="2350"/>
                </a:cubicBezTo>
                <a:cubicBezTo>
                  <a:pt x="1779" y="2292"/>
                  <a:pt x="1788" y="2182"/>
                  <a:pt x="1782" y="2137"/>
                </a:cubicBezTo>
                <a:cubicBezTo>
                  <a:pt x="1700" y="1955"/>
                  <a:pt x="1374" y="1421"/>
                  <a:pt x="1294" y="1243"/>
                </a:cubicBezTo>
                <a:cubicBezTo>
                  <a:pt x="1291" y="1151"/>
                  <a:pt x="1291" y="1120"/>
                  <a:pt x="1288" y="1051"/>
                </a:cubicBezTo>
                <a:cubicBezTo>
                  <a:pt x="1195" y="844"/>
                  <a:pt x="893" y="205"/>
                  <a:pt x="746" y="1"/>
                </a:cubicBezTo>
                <a:cubicBezTo>
                  <a:pt x="619" y="0"/>
                  <a:pt x="128" y="1"/>
                  <a:pt x="0" y="1"/>
                </a:cubicBezTo>
                <a:close/>
              </a:path>
            </a:pathLst>
          </a:custGeom>
          <a:blipFill dpi="0" rotWithShape="0">
            <a:blip r:embed="rId5"/>
            <a:srcRect/>
            <a:tile tx="0" ty="0" sx="100000" sy="100000" flip="none" algn="tl"/>
          </a:blipFill>
          <a:ln w="9360">
            <a:solidFill>
              <a:srgbClr val="0B284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46" name="Freeform 1784"/>
          <p:cNvSpPr>
            <a:spLocks noChangeArrowheads="1"/>
          </p:cNvSpPr>
          <p:nvPr/>
        </p:nvSpPr>
        <p:spPr bwMode="auto">
          <a:xfrm>
            <a:off x="4090988" y="2446338"/>
            <a:ext cx="179387" cy="280987"/>
          </a:xfrm>
          <a:custGeom>
            <a:avLst/>
            <a:gdLst>
              <a:gd name="T0" fmla="*/ 2147483647 w 344"/>
              <a:gd name="T1" fmla="*/ 2147483647 h 681"/>
              <a:gd name="T2" fmla="*/ 0 w 344"/>
              <a:gd name="T3" fmla="*/ 2147483647 h 681"/>
              <a:gd name="T4" fmla="*/ 2147483647 w 344"/>
              <a:gd name="T5" fmla="*/ 2147483647 h 681"/>
              <a:gd name="T6" fmla="*/ 2147483647 w 344"/>
              <a:gd name="T7" fmla="*/ 2147483647 h 6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4" h="681">
                <a:moveTo>
                  <a:pt x="340" y="1"/>
                </a:moveTo>
                <a:cubicBezTo>
                  <a:pt x="236" y="2"/>
                  <a:pt x="74" y="0"/>
                  <a:pt x="0" y="1"/>
                </a:cubicBezTo>
                <a:cubicBezTo>
                  <a:pt x="24" y="114"/>
                  <a:pt x="296" y="617"/>
                  <a:pt x="332" y="681"/>
                </a:cubicBezTo>
                <a:cubicBezTo>
                  <a:pt x="342" y="586"/>
                  <a:pt x="344" y="121"/>
                  <a:pt x="340" y="1"/>
                </a:cubicBezTo>
                <a:close/>
              </a:path>
            </a:pathLst>
          </a:custGeom>
          <a:blipFill dpi="0" rotWithShape="0">
            <a:blip r:embed="rId5"/>
            <a:srcRect/>
            <a:tile tx="0" ty="0" sx="100000" sy="100000" flip="none" algn="tl"/>
          </a:blipFill>
          <a:ln w="9360">
            <a:solidFill>
              <a:srgbClr val="0B284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47" name="Freeform 1785"/>
          <p:cNvSpPr>
            <a:spLocks noChangeArrowheads="1"/>
          </p:cNvSpPr>
          <p:nvPr/>
        </p:nvSpPr>
        <p:spPr bwMode="auto">
          <a:xfrm flipH="1">
            <a:off x="4722813" y="2446338"/>
            <a:ext cx="958850" cy="968375"/>
          </a:xfrm>
          <a:custGeom>
            <a:avLst/>
            <a:gdLst>
              <a:gd name="T0" fmla="*/ 0 w 1831"/>
              <a:gd name="T1" fmla="*/ 2147483647 h 2353"/>
              <a:gd name="T2" fmla="*/ 2147483647 w 1831"/>
              <a:gd name="T3" fmla="*/ 2147483647 h 2353"/>
              <a:gd name="T4" fmla="*/ 2147483647 w 1831"/>
              <a:gd name="T5" fmla="*/ 2147483647 h 2353"/>
              <a:gd name="T6" fmla="*/ 2147483647 w 1831"/>
              <a:gd name="T7" fmla="*/ 2147483647 h 2353"/>
              <a:gd name="T8" fmla="*/ 2147483647 w 1831"/>
              <a:gd name="T9" fmla="*/ 2147483647 h 2353"/>
              <a:gd name="T10" fmla="*/ 2147483647 w 1831"/>
              <a:gd name="T11" fmla="*/ 2147483647 h 2353"/>
              <a:gd name="T12" fmla="*/ 2147483647 w 1831"/>
              <a:gd name="T13" fmla="*/ 2147483647 h 2353"/>
              <a:gd name="T14" fmla="*/ 0 w 1831"/>
              <a:gd name="T15" fmla="*/ 2147483647 h 23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2353">
                <a:moveTo>
                  <a:pt x="0" y="1"/>
                </a:moveTo>
                <a:cubicBezTo>
                  <a:pt x="216" y="376"/>
                  <a:pt x="1298" y="1957"/>
                  <a:pt x="1570" y="2347"/>
                </a:cubicBezTo>
                <a:cubicBezTo>
                  <a:pt x="1831" y="2347"/>
                  <a:pt x="1741" y="2353"/>
                  <a:pt x="1777" y="2350"/>
                </a:cubicBezTo>
                <a:cubicBezTo>
                  <a:pt x="1779" y="2292"/>
                  <a:pt x="1788" y="2182"/>
                  <a:pt x="1782" y="2137"/>
                </a:cubicBezTo>
                <a:cubicBezTo>
                  <a:pt x="1700" y="1955"/>
                  <a:pt x="1374" y="1421"/>
                  <a:pt x="1294" y="1243"/>
                </a:cubicBezTo>
                <a:cubicBezTo>
                  <a:pt x="1291" y="1151"/>
                  <a:pt x="1291" y="1120"/>
                  <a:pt x="1288" y="1051"/>
                </a:cubicBezTo>
                <a:cubicBezTo>
                  <a:pt x="1195" y="844"/>
                  <a:pt x="893" y="205"/>
                  <a:pt x="746" y="1"/>
                </a:cubicBezTo>
                <a:cubicBezTo>
                  <a:pt x="619" y="0"/>
                  <a:pt x="128" y="1"/>
                  <a:pt x="0" y="1"/>
                </a:cubicBezTo>
                <a:close/>
              </a:path>
            </a:pathLst>
          </a:custGeom>
          <a:blipFill dpi="0" rotWithShape="0">
            <a:blip r:embed="rId5"/>
            <a:srcRect/>
            <a:tile tx="0" ty="0" sx="100000" sy="100000" flip="none" algn="tl"/>
          </a:blipFill>
          <a:ln w="9360">
            <a:solidFill>
              <a:srgbClr val="0B284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48" name="Freeform 1786"/>
          <p:cNvSpPr>
            <a:spLocks noChangeArrowheads="1"/>
          </p:cNvSpPr>
          <p:nvPr/>
        </p:nvSpPr>
        <p:spPr bwMode="auto">
          <a:xfrm flipH="1">
            <a:off x="4999038" y="2446338"/>
            <a:ext cx="179387" cy="280987"/>
          </a:xfrm>
          <a:custGeom>
            <a:avLst/>
            <a:gdLst>
              <a:gd name="T0" fmla="*/ 2147483647 w 344"/>
              <a:gd name="T1" fmla="*/ 2147483647 h 681"/>
              <a:gd name="T2" fmla="*/ 0 w 344"/>
              <a:gd name="T3" fmla="*/ 2147483647 h 681"/>
              <a:gd name="T4" fmla="*/ 2147483647 w 344"/>
              <a:gd name="T5" fmla="*/ 2147483647 h 681"/>
              <a:gd name="T6" fmla="*/ 2147483647 w 344"/>
              <a:gd name="T7" fmla="*/ 2147483647 h 6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4" h="681">
                <a:moveTo>
                  <a:pt x="340" y="1"/>
                </a:moveTo>
                <a:cubicBezTo>
                  <a:pt x="236" y="2"/>
                  <a:pt x="74" y="0"/>
                  <a:pt x="0" y="1"/>
                </a:cubicBezTo>
                <a:cubicBezTo>
                  <a:pt x="24" y="114"/>
                  <a:pt x="296" y="617"/>
                  <a:pt x="332" y="681"/>
                </a:cubicBezTo>
                <a:cubicBezTo>
                  <a:pt x="342" y="586"/>
                  <a:pt x="344" y="121"/>
                  <a:pt x="340" y="1"/>
                </a:cubicBezTo>
                <a:close/>
              </a:path>
            </a:pathLst>
          </a:custGeom>
          <a:blipFill dpi="0" rotWithShape="0">
            <a:blip r:embed="rId5"/>
            <a:srcRect/>
            <a:tile tx="0" ty="0" sx="100000" sy="100000" flip="none" algn="tl"/>
          </a:blipFill>
          <a:ln w="9360">
            <a:solidFill>
              <a:srgbClr val="0B284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49" name="Line 1787"/>
          <p:cNvSpPr>
            <a:spLocks noChangeShapeType="1"/>
          </p:cNvSpPr>
          <p:nvPr/>
        </p:nvSpPr>
        <p:spPr bwMode="auto">
          <a:xfrm flipH="1">
            <a:off x="4859338" y="2403475"/>
            <a:ext cx="396875" cy="641350"/>
          </a:xfrm>
          <a:prstGeom prst="line">
            <a:avLst/>
          </a:prstGeom>
          <a:noFill/>
          <a:ln w="9398">
            <a:solidFill>
              <a:srgbClr val="0B2845"/>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50" name="Line 1788"/>
          <p:cNvSpPr>
            <a:spLocks noChangeShapeType="1"/>
          </p:cNvSpPr>
          <p:nvPr/>
        </p:nvSpPr>
        <p:spPr bwMode="auto">
          <a:xfrm flipH="1">
            <a:off x="3963988" y="3416300"/>
            <a:ext cx="261937" cy="1588"/>
          </a:xfrm>
          <a:prstGeom prst="line">
            <a:avLst/>
          </a:prstGeom>
          <a:noFill/>
          <a:ln w="254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51" name="Line 1789"/>
          <p:cNvSpPr>
            <a:spLocks noChangeShapeType="1"/>
          </p:cNvSpPr>
          <p:nvPr/>
        </p:nvSpPr>
        <p:spPr bwMode="auto">
          <a:xfrm flipV="1">
            <a:off x="4092575" y="3416300"/>
            <a:ext cx="1588" cy="320675"/>
          </a:xfrm>
          <a:prstGeom prst="line">
            <a:avLst/>
          </a:prstGeom>
          <a:noFill/>
          <a:ln w="190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52" name="Line 1790"/>
          <p:cNvSpPr>
            <a:spLocks noChangeShapeType="1"/>
          </p:cNvSpPr>
          <p:nvPr/>
        </p:nvSpPr>
        <p:spPr bwMode="auto">
          <a:xfrm>
            <a:off x="4092575" y="4043363"/>
            <a:ext cx="1588" cy="320675"/>
          </a:xfrm>
          <a:prstGeom prst="line">
            <a:avLst/>
          </a:prstGeom>
          <a:noFill/>
          <a:ln w="19050">
            <a:solidFill>
              <a:srgbClr val="0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53" name="Text Box 1791"/>
          <p:cNvSpPr txBox="1">
            <a:spLocks noChangeArrowheads="1"/>
          </p:cNvSpPr>
          <p:nvPr/>
        </p:nvSpPr>
        <p:spPr bwMode="auto">
          <a:xfrm>
            <a:off x="3182938" y="3754438"/>
            <a:ext cx="1598612"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eaLnBrk="1" hangingPunct="1">
              <a:spcBef>
                <a:spcPts val="625"/>
              </a:spcBef>
              <a:buClr>
                <a:srgbClr val="003366"/>
              </a:buClr>
              <a:buSzPct val="100000"/>
              <a:buFont typeface="Arial Narrow" pitchFamily="34" charset="0"/>
              <a:buNone/>
            </a:pPr>
            <a:r>
              <a:rPr lang="en-GB" altLang="en-US" sz="1000" i="0">
                <a:solidFill>
                  <a:srgbClr val="003366"/>
                </a:solidFill>
              </a:rPr>
              <a:t>2 to 5</a:t>
            </a:r>
            <a:r>
              <a:rPr lang="en-GB" altLang="ko-KR" sz="1000" i="0">
                <a:solidFill>
                  <a:srgbClr val="003366"/>
                </a:solidFill>
                <a:ea typeface="Gulim" pitchFamily="34" charset="-127"/>
              </a:rPr>
              <a:t> </a:t>
            </a:r>
            <a:r>
              <a:rPr lang="en-GB" altLang="en-US" sz="1000" i="0">
                <a:solidFill>
                  <a:srgbClr val="003366"/>
                </a:solidFill>
              </a:rPr>
              <a:t>mm Standoff</a:t>
            </a:r>
          </a:p>
        </p:txBody>
      </p:sp>
      <p:sp>
        <p:nvSpPr>
          <p:cNvPr id="11554" name="AutoShape 1792"/>
          <p:cNvSpPr>
            <a:spLocks noChangeArrowheads="1"/>
          </p:cNvSpPr>
          <p:nvPr/>
        </p:nvSpPr>
        <p:spPr bwMode="auto">
          <a:xfrm rot="10800000" flipH="1">
            <a:off x="2930525" y="1379538"/>
            <a:ext cx="2033588" cy="508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7538 h 21600"/>
              <a:gd name="T20" fmla="*/ 19772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13" y="0"/>
                </a:moveTo>
                <a:lnTo>
                  <a:pt x="14226" y="8437"/>
                </a:lnTo>
                <a:lnTo>
                  <a:pt x="16054" y="8437"/>
                </a:lnTo>
                <a:lnTo>
                  <a:pt x="16054" y="17538"/>
                </a:lnTo>
                <a:lnTo>
                  <a:pt x="0" y="17538"/>
                </a:lnTo>
                <a:lnTo>
                  <a:pt x="0" y="21600"/>
                </a:lnTo>
                <a:lnTo>
                  <a:pt x="19772" y="21600"/>
                </a:lnTo>
                <a:lnTo>
                  <a:pt x="19772" y="8437"/>
                </a:lnTo>
                <a:lnTo>
                  <a:pt x="21600" y="8437"/>
                </a:lnTo>
                <a:lnTo>
                  <a:pt x="17913" y="0"/>
                </a:lnTo>
                <a:close/>
              </a:path>
            </a:pathLst>
          </a:cu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555" name="Group 1793"/>
          <p:cNvGrpSpPr>
            <a:grpSpLocks/>
          </p:cNvGrpSpPr>
          <p:nvPr/>
        </p:nvGrpSpPr>
        <p:grpSpPr bwMode="auto">
          <a:xfrm>
            <a:off x="4337050" y="2084388"/>
            <a:ext cx="525463" cy="415925"/>
            <a:chOff x="2692" y="1528"/>
            <a:chExt cx="331" cy="262"/>
          </a:xfrm>
        </p:grpSpPr>
        <p:sp>
          <p:nvSpPr>
            <p:cNvPr id="11609" name="Oval 1794"/>
            <p:cNvSpPr>
              <a:spLocks noChangeArrowheads="1"/>
            </p:cNvSpPr>
            <p:nvPr/>
          </p:nvSpPr>
          <p:spPr bwMode="auto">
            <a:xfrm flipH="1">
              <a:off x="2949" y="1714"/>
              <a:ext cx="29"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10" name="Oval 1795"/>
            <p:cNvSpPr>
              <a:spLocks noChangeArrowheads="1"/>
            </p:cNvSpPr>
            <p:nvPr/>
          </p:nvSpPr>
          <p:spPr bwMode="auto">
            <a:xfrm flipH="1">
              <a:off x="2885" y="1714"/>
              <a:ext cx="32"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11" name="Oval 1796"/>
            <p:cNvSpPr>
              <a:spLocks noChangeArrowheads="1"/>
            </p:cNvSpPr>
            <p:nvPr/>
          </p:nvSpPr>
          <p:spPr bwMode="auto">
            <a:xfrm flipH="1">
              <a:off x="2906" y="1599"/>
              <a:ext cx="32"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12" name="Oval 1797"/>
            <p:cNvSpPr>
              <a:spLocks noChangeArrowheads="1"/>
            </p:cNvSpPr>
            <p:nvPr/>
          </p:nvSpPr>
          <p:spPr bwMode="auto">
            <a:xfrm flipH="1">
              <a:off x="2926" y="1528"/>
              <a:ext cx="33"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13" name="Oval 1798"/>
            <p:cNvSpPr>
              <a:spLocks noChangeArrowheads="1"/>
            </p:cNvSpPr>
            <p:nvPr/>
          </p:nvSpPr>
          <p:spPr bwMode="auto">
            <a:xfrm flipH="1">
              <a:off x="2799" y="1692"/>
              <a:ext cx="31"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14" name="Oval 1799"/>
            <p:cNvSpPr>
              <a:spLocks noChangeArrowheads="1"/>
            </p:cNvSpPr>
            <p:nvPr/>
          </p:nvSpPr>
          <p:spPr bwMode="auto">
            <a:xfrm flipH="1">
              <a:off x="2821" y="1599"/>
              <a:ext cx="31"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15" name="Oval 1800"/>
            <p:cNvSpPr>
              <a:spLocks noChangeArrowheads="1"/>
            </p:cNvSpPr>
            <p:nvPr/>
          </p:nvSpPr>
          <p:spPr bwMode="auto">
            <a:xfrm flipH="1">
              <a:off x="2990" y="1575"/>
              <a:ext cx="33"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16" name="Oval 1801"/>
            <p:cNvSpPr>
              <a:spLocks noChangeArrowheads="1"/>
            </p:cNvSpPr>
            <p:nvPr/>
          </p:nvSpPr>
          <p:spPr bwMode="auto">
            <a:xfrm flipH="1">
              <a:off x="2926" y="1668"/>
              <a:ext cx="33"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17" name="Oval 1802"/>
            <p:cNvSpPr>
              <a:spLocks noChangeArrowheads="1"/>
            </p:cNvSpPr>
            <p:nvPr/>
          </p:nvSpPr>
          <p:spPr bwMode="auto">
            <a:xfrm flipH="1">
              <a:off x="2990" y="1760"/>
              <a:ext cx="33"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18" name="Oval 1803"/>
            <p:cNvSpPr>
              <a:spLocks noChangeArrowheads="1"/>
            </p:cNvSpPr>
            <p:nvPr/>
          </p:nvSpPr>
          <p:spPr bwMode="auto">
            <a:xfrm flipH="1">
              <a:off x="2885" y="1552"/>
              <a:ext cx="32"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19" name="Oval 1804"/>
            <p:cNvSpPr>
              <a:spLocks noChangeArrowheads="1"/>
            </p:cNvSpPr>
            <p:nvPr/>
          </p:nvSpPr>
          <p:spPr bwMode="auto">
            <a:xfrm flipH="1">
              <a:off x="2841" y="1668"/>
              <a:ext cx="31"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20" name="Oval 1805"/>
            <p:cNvSpPr>
              <a:spLocks noChangeArrowheads="1"/>
            </p:cNvSpPr>
            <p:nvPr/>
          </p:nvSpPr>
          <p:spPr bwMode="auto">
            <a:xfrm flipH="1">
              <a:off x="2863" y="1599"/>
              <a:ext cx="31"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21" name="Oval 1806"/>
            <p:cNvSpPr>
              <a:spLocks noChangeArrowheads="1"/>
            </p:cNvSpPr>
            <p:nvPr/>
          </p:nvSpPr>
          <p:spPr bwMode="auto">
            <a:xfrm flipH="1">
              <a:off x="2756" y="1646"/>
              <a:ext cx="31" cy="29"/>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22" name="Oval 1807"/>
            <p:cNvSpPr>
              <a:spLocks noChangeArrowheads="1"/>
            </p:cNvSpPr>
            <p:nvPr/>
          </p:nvSpPr>
          <p:spPr bwMode="auto">
            <a:xfrm flipH="1">
              <a:off x="2777" y="1737"/>
              <a:ext cx="31"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23" name="Oval 1808"/>
            <p:cNvSpPr>
              <a:spLocks noChangeArrowheads="1"/>
            </p:cNvSpPr>
            <p:nvPr/>
          </p:nvSpPr>
          <p:spPr bwMode="auto">
            <a:xfrm flipH="1">
              <a:off x="2736" y="1599"/>
              <a:ext cx="31"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24" name="Oval 1809"/>
            <p:cNvSpPr>
              <a:spLocks noChangeArrowheads="1"/>
            </p:cNvSpPr>
            <p:nvPr/>
          </p:nvSpPr>
          <p:spPr bwMode="auto">
            <a:xfrm flipH="1">
              <a:off x="2714" y="1691"/>
              <a:ext cx="30"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25" name="Oval 1810"/>
            <p:cNvSpPr>
              <a:spLocks noChangeArrowheads="1"/>
            </p:cNvSpPr>
            <p:nvPr/>
          </p:nvSpPr>
          <p:spPr bwMode="auto">
            <a:xfrm flipH="1">
              <a:off x="2692" y="1644"/>
              <a:ext cx="32"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26" name="Oval 1811"/>
            <p:cNvSpPr>
              <a:spLocks noChangeArrowheads="1"/>
            </p:cNvSpPr>
            <p:nvPr/>
          </p:nvSpPr>
          <p:spPr bwMode="auto">
            <a:xfrm flipH="1">
              <a:off x="2970" y="1621"/>
              <a:ext cx="31"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27" name="Oval 1812"/>
            <p:cNvSpPr>
              <a:spLocks noChangeArrowheads="1"/>
            </p:cNvSpPr>
            <p:nvPr/>
          </p:nvSpPr>
          <p:spPr bwMode="auto">
            <a:xfrm flipH="1">
              <a:off x="2990" y="1714"/>
              <a:ext cx="33"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28" name="Oval 1813"/>
            <p:cNvSpPr>
              <a:spLocks noChangeArrowheads="1"/>
            </p:cNvSpPr>
            <p:nvPr/>
          </p:nvSpPr>
          <p:spPr bwMode="auto">
            <a:xfrm flipH="1">
              <a:off x="2949" y="1760"/>
              <a:ext cx="29" cy="31"/>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29" name="Oval 1814"/>
            <p:cNvSpPr>
              <a:spLocks noChangeArrowheads="1"/>
            </p:cNvSpPr>
            <p:nvPr/>
          </p:nvSpPr>
          <p:spPr bwMode="auto">
            <a:xfrm flipH="1">
              <a:off x="2756" y="1552"/>
              <a:ext cx="31" cy="3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30" name="Oval 1815"/>
            <p:cNvSpPr>
              <a:spLocks noChangeArrowheads="1"/>
            </p:cNvSpPr>
            <p:nvPr/>
          </p:nvSpPr>
          <p:spPr bwMode="auto">
            <a:xfrm flipH="1">
              <a:off x="2799" y="1528"/>
              <a:ext cx="30" cy="3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grpSp>
      <p:sp>
        <p:nvSpPr>
          <p:cNvPr id="11556" name="Oval 1816"/>
          <p:cNvSpPr>
            <a:spLocks noChangeArrowheads="1"/>
          </p:cNvSpPr>
          <p:nvPr/>
        </p:nvSpPr>
        <p:spPr bwMode="auto">
          <a:xfrm flipH="1">
            <a:off x="4783138" y="3041650"/>
            <a:ext cx="49212" cy="5080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57" name="Oval 1817"/>
          <p:cNvSpPr>
            <a:spLocks noChangeArrowheads="1"/>
          </p:cNvSpPr>
          <p:nvPr/>
        </p:nvSpPr>
        <p:spPr bwMode="auto">
          <a:xfrm flipH="1">
            <a:off x="4310063" y="2784475"/>
            <a:ext cx="49212"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58" name="Oval 1818"/>
          <p:cNvSpPr>
            <a:spLocks noChangeArrowheads="1"/>
          </p:cNvSpPr>
          <p:nvPr/>
        </p:nvSpPr>
        <p:spPr bwMode="auto">
          <a:xfrm flipH="1">
            <a:off x="4403725" y="2897188"/>
            <a:ext cx="49213"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59" name="Oval 1819"/>
          <p:cNvSpPr>
            <a:spLocks noChangeArrowheads="1"/>
          </p:cNvSpPr>
          <p:nvPr/>
        </p:nvSpPr>
        <p:spPr bwMode="auto">
          <a:xfrm flipH="1">
            <a:off x="4638675" y="3076575"/>
            <a:ext cx="49213"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60" name="Oval 1820"/>
          <p:cNvSpPr>
            <a:spLocks noChangeArrowheads="1"/>
          </p:cNvSpPr>
          <p:nvPr/>
        </p:nvSpPr>
        <p:spPr bwMode="auto">
          <a:xfrm flipH="1">
            <a:off x="4508500" y="3044825"/>
            <a:ext cx="46038" cy="50800"/>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61" name="Oval 1821"/>
          <p:cNvSpPr>
            <a:spLocks noChangeArrowheads="1"/>
          </p:cNvSpPr>
          <p:nvPr/>
        </p:nvSpPr>
        <p:spPr bwMode="auto">
          <a:xfrm flipH="1">
            <a:off x="4405313" y="2474913"/>
            <a:ext cx="50800"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62" name="Oval 1822"/>
          <p:cNvSpPr>
            <a:spLocks noChangeArrowheads="1"/>
          </p:cNvSpPr>
          <p:nvPr/>
        </p:nvSpPr>
        <p:spPr bwMode="auto">
          <a:xfrm flipH="1">
            <a:off x="4318000" y="2630488"/>
            <a:ext cx="49213"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63" name="Oval 1823"/>
          <p:cNvSpPr>
            <a:spLocks noChangeArrowheads="1"/>
          </p:cNvSpPr>
          <p:nvPr/>
        </p:nvSpPr>
        <p:spPr bwMode="auto">
          <a:xfrm flipH="1">
            <a:off x="4611688" y="3151188"/>
            <a:ext cx="49212"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64" name="Oval 1824"/>
          <p:cNvSpPr>
            <a:spLocks noChangeArrowheads="1"/>
          </p:cNvSpPr>
          <p:nvPr/>
        </p:nvSpPr>
        <p:spPr bwMode="auto">
          <a:xfrm flipH="1">
            <a:off x="4700588" y="3151188"/>
            <a:ext cx="50800"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65" name="Oval 1825"/>
          <p:cNvSpPr>
            <a:spLocks noChangeArrowheads="1"/>
          </p:cNvSpPr>
          <p:nvPr/>
        </p:nvSpPr>
        <p:spPr bwMode="auto">
          <a:xfrm flipH="1">
            <a:off x="4503738" y="3152775"/>
            <a:ext cx="50800" cy="52388"/>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66" name="Oval 1826"/>
          <p:cNvSpPr>
            <a:spLocks noChangeArrowheads="1"/>
          </p:cNvSpPr>
          <p:nvPr/>
        </p:nvSpPr>
        <p:spPr bwMode="auto">
          <a:xfrm rot="15900000" flipH="1">
            <a:off x="4611688" y="4006850"/>
            <a:ext cx="38100" cy="349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67" name="Oval 1827"/>
          <p:cNvSpPr>
            <a:spLocks noChangeArrowheads="1"/>
          </p:cNvSpPr>
          <p:nvPr/>
        </p:nvSpPr>
        <p:spPr bwMode="auto">
          <a:xfrm rot="15900000" flipH="1">
            <a:off x="4628357" y="3969544"/>
            <a:ext cx="38100" cy="33337"/>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68" name="Oval 1828"/>
          <p:cNvSpPr>
            <a:spLocks noChangeArrowheads="1"/>
          </p:cNvSpPr>
          <p:nvPr/>
        </p:nvSpPr>
        <p:spPr bwMode="auto">
          <a:xfrm flipH="1">
            <a:off x="4633913" y="3627438"/>
            <a:ext cx="47625"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69" name="Oval 1829"/>
          <p:cNvSpPr>
            <a:spLocks noChangeArrowheads="1"/>
          </p:cNvSpPr>
          <p:nvPr/>
        </p:nvSpPr>
        <p:spPr bwMode="auto">
          <a:xfrm rot="15900000" flipH="1">
            <a:off x="4627563" y="3452812"/>
            <a:ext cx="38100" cy="349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70" name="Oval 1830"/>
          <p:cNvSpPr>
            <a:spLocks noChangeArrowheads="1"/>
          </p:cNvSpPr>
          <p:nvPr/>
        </p:nvSpPr>
        <p:spPr bwMode="auto">
          <a:xfrm rot="15900000" flipH="1">
            <a:off x="4647407" y="3561556"/>
            <a:ext cx="38100" cy="33337"/>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71" name="Oval 1831"/>
          <p:cNvSpPr>
            <a:spLocks noChangeArrowheads="1"/>
          </p:cNvSpPr>
          <p:nvPr/>
        </p:nvSpPr>
        <p:spPr bwMode="auto">
          <a:xfrm flipH="1">
            <a:off x="4624388" y="3343275"/>
            <a:ext cx="47625"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72" name="Oval 1832"/>
          <p:cNvSpPr>
            <a:spLocks noChangeArrowheads="1"/>
          </p:cNvSpPr>
          <p:nvPr/>
        </p:nvSpPr>
        <p:spPr bwMode="auto">
          <a:xfrm flipH="1">
            <a:off x="4657725" y="3222625"/>
            <a:ext cx="47625"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73" name="Oval 1833"/>
          <p:cNvSpPr>
            <a:spLocks noChangeArrowheads="1"/>
          </p:cNvSpPr>
          <p:nvPr/>
        </p:nvSpPr>
        <p:spPr bwMode="auto">
          <a:xfrm flipH="1">
            <a:off x="4597400" y="3508375"/>
            <a:ext cx="50800" cy="49213"/>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74" name="Oval 1834"/>
          <p:cNvSpPr>
            <a:spLocks noChangeArrowheads="1"/>
          </p:cNvSpPr>
          <p:nvPr/>
        </p:nvSpPr>
        <p:spPr bwMode="auto">
          <a:xfrm flipH="1">
            <a:off x="4587875" y="3281363"/>
            <a:ext cx="50800" cy="52387"/>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75" name="Oval 1835"/>
          <p:cNvSpPr>
            <a:spLocks noChangeArrowheads="1"/>
          </p:cNvSpPr>
          <p:nvPr/>
        </p:nvSpPr>
        <p:spPr bwMode="auto">
          <a:xfrm rot="15900000" flipH="1">
            <a:off x="4600576" y="3408362"/>
            <a:ext cx="38100" cy="349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76" name="Oval 1836"/>
          <p:cNvSpPr>
            <a:spLocks noChangeArrowheads="1"/>
          </p:cNvSpPr>
          <p:nvPr/>
        </p:nvSpPr>
        <p:spPr bwMode="auto">
          <a:xfrm rot="15900000" flipH="1">
            <a:off x="4601369" y="3590131"/>
            <a:ext cx="38100" cy="33338"/>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77" name="Oval 1837"/>
          <p:cNvSpPr>
            <a:spLocks noChangeArrowheads="1"/>
          </p:cNvSpPr>
          <p:nvPr/>
        </p:nvSpPr>
        <p:spPr bwMode="auto">
          <a:xfrm rot="15900000" flipH="1">
            <a:off x="4645026" y="4316412"/>
            <a:ext cx="38100" cy="349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78" name="Oval 1838"/>
          <p:cNvSpPr>
            <a:spLocks noChangeArrowheads="1"/>
          </p:cNvSpPr>
          <p:nvPr/>
        </p:nvSpPr>
        <p:spPr bwMode="auto">
          <a:xfrm rot="15900000" flipH="1">
            <a:off x="4631532" y="4290219"/>
            <a:ext cx="38100" cy="33337"/>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79" name="Oval 1839"/>
          <p:cNvSpPr>
            <a:spLocks noChangeArrowheads="1"/>
          </p:cNvSpPr>
          <p:nvPr/>
        </p:nvSpPr>
        <p:spPr bwMode="auto">
          <a:xfrm flipH="1">
            <a:off x="4643438" y="4227513"/>
            <a:ext cx="47625"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80" name="Oval 1840"/>
          <p:cNvSpPr>
            <a:spLocks noChangeArrowheads="1"/>
          </p:cNvSpPr>
          <p:nvPr/>
        </p:nvSpPr>
        <p:spPr bwMode="auto">
          <a:xfrm rot="15900000" flipH="1">
            <a:off x="4633913" y="4043362"/>
            <a:ext cx="38100" cy="349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81" name="Oval 1841"/>
          <p:cNvSpPr>
            <a:spLocks noChangeArrowheads="1"/>
          </p:cNvSpPr>
          <p:nvPr/>
        </p:nvSpPr>
        <p:spPr bwMode="auto">
          <a:xfrm rot="15900000" flipH="1">
            <a:off x="4644232" y="4152106"/>
            <a:ext cx="38100" cy="33337"/>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82" name="Oval 1842"/>
          <p:cNvSpPr>
            <a:spLocks noChangeArrowheads="1"/>
          </p:cNvSpPr>
          <p:nvPr/>
        </p:nvSpPr>
        <p:spPr bwMode="auto">
          <a:xfrm flipH="1">
            <a:off x="4614863" y="4090988"/>
            <a:ext cx="50800"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83" name="Oval 1843"/>
          <p:cNvSpPr>
            <a:spLocks noChangeArrowheads="1"/>
          </p:cNvSpPr>
          <p:nvPr/>
        </p:nvSpPr>
        <p:spPr bwMode="auto">
          <a:xfrm rot="15900000" flipH="1">
            <a:off x="4620419" y="4193381"/>
            <a:ext cx="38100" cy="33338"/>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84" name="Oval 1844"/>
          <p:cNvSpPr>
            <a:spLocks noChangeArrowheads="1"/>
          </p:cNvSpPr>
          <p:nvPr/>
        </p:nvSpPr>
        <p:spPr bwMode="auto">
          <a:xfrm rot="15900000" flipH="1">
            <a:off x="4570413" y="3113087"/>
            <a:ext cx="38100" cy="349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85" name="Oval 1845"/>
          <p:cNvSpPr>
            <a:spLocks noChangeArrowheads="1"/>
          </p:cNvSpPr>
          <p:nvPr/>
        </p:nvSpPr>
        <p:spPr bwMode="auto">
          <a:xfrm rot="15900000" flipH="1">
            <a:off x="4577557" y="3229769"/>
            <a:ext cx="38100" cy="33337"/>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86" name="Oval 1846"/>
          <p:cNvSpPr>
            <a:spLocks noChangeArrowheads="1"/>
          </p:cNvSpPr>
          <p:nvPr/>
        </p:nvSpPr>
        <p:spPr bwMode="auto">
          <a:xfrm rot="15900000" flipH="1">
            <a:off x="4611688" y="4295775"/>
            <a:ext cx="38100" cy="349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pic>
        <p:nvPicPr>
          <p:cNvPr id="11587" name="Picture 18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6163" y="1085850"/>
            <a:ext cx="2022475" cy="193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588" name="Text Box 1848"/>
          <p:cNvSpPr txBox="1">
            <a:spLocks noChangeArrowheads="1"/>
          </p:cNvSpPr>
          <p:nvPr/>
        </p:nvSpPr>
        <p:spPr bwMode="auto">
          <a:xfrm>
            <a:off x="6089650" y="3025775"/>
            <a:ext cx="2416175"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eaLnBrk="1" hangingPunct="1">
              <a:buClr>
                <a:srgbClr val="173E68"/>
              </a:buClr>
              <a:buSzPct val="100000"/>
              <a:buFont typeface="Myriad Pro" pitchFamily="32" charset="0"/>
              <a:buNone/>
            </a:pPr>
            <a:r>
              <a:rPr lang="en-GB" altLang="en-US" sz="1300" i="0">
                <a:solidFill>
                  <a:schemeClr val="accent2"/>
                </a:solidFill>
              </a:rPr>
              <a:t>Various Nozzle Sizes</a:t>
            </a:r>
            <a:br>
              <a:rPr lang="en-GB" altLang="en-US" sz="1300" i="0">
                <a:solidFill>
                  <a:schemeClr val="accent2"/>
                </a:solidFill>
              </a:rPr>
            </a:br>
            <a:r>
              <a:rPr lang="en-GB" altLang="en-US" sz="1300" i="0">
                <a:solidFill>
                  <a:schemeClr val="accent2"/>
                </a:solidFill>
              </a:rPr>
              <a:t>for Line Width Control</a:t>
            </a:r>
          </a:p>
        </p:txBody>
      </p:sp>
      <p:sp>
        <p:nvSpPr>
          <p:cNvPr id="11589" name="Text Box 1849"/>
          <p:cNvSpPr txBox="1">
            <a:spLocks noChangeArrowheads="1"/>
          </p:cNvSpPr>
          <p:nvPr/>
        </p:nvSpPr>
        <p:spPr bwMode="auto">
          <a:xfrm rot="-3600000">
            <a:off x="4640263" y="1828800"/>
            <a:ext cx="16891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algn="ctr" eaLnBrk="1" hangingPunct="1">
              <a:buClr>
                <a:srgbClr val="0B2845"/>
              </a:buClr>
              <a:buSzPct val="100000"/>
              <a:buFont typeface="Myriad Pro" pitchFamily="32" charset="0"/>
              <a:buNone/>
            </a:pPr>
            <a:r>
              <a:rPr lang="en-GB" altLang="en-US" sz="1000" i="0">
                <a:solidFill>
                  <a:srgbClr val="0B2845"/>
                </a:solidFill>
              </a:rPr>
              <a:t>Sheath Gas In</a:t>
            </a:r>
          </a:p>
        </p:txBody>
      </p:sp>
      <p:sp>
        <p:nvSpPr>
          <p:cNvPr id="11590" name="Rectangle 1850"/>
          <p:cNvSpPr>
            <a:spLocks noChangeArrowheads="1"/>
          </p:cNvSpPr>
          <p:nvPr/>
        </p:nvSpPr>
        <p:spPr bwMode="auto">
          <a:xfrm>
            <a:off x="3705225" y="5108575"/>
            <a:ext cx="4613275"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273050" indent="-160338"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eaLnBrk="1" hangingPunct="1">
              <a:buClr>
                <a:srgbClr val="173E68"/>
              </a:buClr>
              <a:buSzPct val="100000"/>
              <a:buFont typeface="Myriad Pro" pitchFamily="32" charset="0"/>
              <a:buNone/>
            </a:pPr>
            <a:r>
              <a:rPr lang="en-GB" altLang="en-US" i="0">
                <a:solidFill>
                  <a:srgbClr val="173E68"/>
                </a:solidFill>
              </a:rPr>
              <a:t>Nozzle Output</a:t>
            </a:r>
            <a:r>
              <a:rPr lang="en-GB" altLang="ko-KR" i="0">
                <a:solidFill>
                  <a:srgbClr val="173E68"/>
                </a:solidFill>
                <a:ea typeface="Gulim" pitchFamily="34" charset="-127"/>
              </a:rPr>
              <a:t> </a:t>
            </a:r>
            <a:r>
              <a:rPr lang="en-GB" altLang="en-US" i="0">
                <a:solidFill>
                  <a:srgbClr val="173E68"/>
                </a:solidFill>
              </a:rPr>
              <a:t>:</a:t>
            </a:r>
          </a:p>
          <a:p>
            <a:pPr lvl="1" eaLnBrk="1" hangingPunct="1">
              <a:buClr>
                <a:srgbClr val="173E68"/>
              </a:buClr>
              <a:buSzPct val="115000"/>
              <a:buFont typeface="Wingdings" pitchFamily="2" charset="2"/>
              <a:buChar char=""/>
            </a:pPr>
            <a:r>
              <a:rPr lang="en-GB" altLang="ko-KR" i="0">
                <a:solidFill>
                  <a:srgbClr val="173E68"/>
                </a:solidFill>
                <a:ea typeface="Gulim" pitchFamily="34" charset="-127"/>
              </a:rPr>
              <a:t> </a:t>
            </a:r>
            <a:r>
              <a:rPr lang="en-GB" altLang="en-US" i="0">
                <a:solidFill>
                  <a:srgbClr val="173E68"/>
                </a:solidFill>
              </a:rPr>
              <a:t>Small Aerosol Droplets ~ 1</a:t>
            </a:r>
            <a:r>
              <a:rPr lang="en-GB" altLang="ko-KR" i="0">
                <a:solidFill>
                  <a:srgbClr val="173E68"/>
                </a:solidFill>
                <a:ea typeface="Gulim" pitchFamily="34" charset="-127"/>
              </a:rPr>
              <a:t> – </a:t>
            </a:r>
            <a:r>
              <a:rPr lang="en-GB" altLang="en-US" i="0">
                <a:solidFill>
                  <a:srgbClr val="173E68"/>
                </a:solidFill>
              </a:rPr>
              <a:t>5</a:t>
            </a:r>
            <a:r>
              <a:rPr lang="en-GB" altLang="ko-KR" i="0">
                <a:solidFill>
                  <a:srgbClr val="173E68"/>
                </a:solidFill>
                <a:ea typeface="Gulim" pitchFamily="34" charset="-127"/>
              </a:rPr>
              <a:t> </a:t>
            </a:r>
            <a:r>
              <a:rPr lang="en-US" altLang="ko-KR" i="0">
                <a:solidFill>
                  <a:srgbClr val="173E68"/>
                </a:solidFill>
                <a:ea typeface="Gulim" pitchFamily="34" charset="-127"/>
                <a:cs typeface="Arial" charset="0"/>
              </a:rPr>
              <a:t>µ</a:t>
            </a:r>
            <a:r>
              <a:rPr lang="en-GB" altLang="en-US" i="0">
                <a:solidFill>
                  <a:srgbClr val="173E68"/>
                </a:solidFill>
              </a:rPr>
              <a:t>m </a:t>
            </a:r>
          </a:p>
          <a:p>
            <a:pPr lvl="1" eaLnBrk="1" hangingPunct="1">
              <a:buClr>
                <a:srgbClr val="173E68"/>
              </a:buClr>
              <a:buSzPct val="115000"/>
              <a:buFont typeface="Wingdings" pitchFamily="2" charset="2"/>
              <a:buChar char=""/>
            </a:pPr>
            <a:r>
              <a:rPr lang="en-GB" altLang="ko-KR" i="0">
                <a:solidFill>
                  <a:srgbClr val="173E68"/>
                </a:solidFill>
                <a:ea typeface="Gulim" pitchFamily="34" charset="-127"/>
              </a:rPr>
              <a:t> </a:t>
            </a:r>
            <a:r>
              <a:rPr lang="en-GB" altLang="en-US" i="0">
                <a:solidFill>
                  <a:srgbClr val="173E68"/>
                </a:solidFill>
              </a:rPr>
              <a:t>Up to 0.25 microliter/sec dispensing speed</a:t>
            </a:r>
          </a:p>
          <a:p>
            <a:pPr lvl="1" eaLnBrk="1" hangingPunct="1">
              <a:buClr>
                <a:srgbClr val="173E68"/>
              </a:buClr>
              <a:buSzPct val="115000"/>
              <a:buFont typeface="Wingdings" pitchFamily="2" charset="2"/>
              <a:buChar char=""/>
            </a:pPr>
            <a:r>
              <a:rPr lang="en-GB" altLang="ko-KR" i="0">
                <a:solidFill>
                  <a:srgbClr val="173E68"/>
                </a:solidFill>
                <a:ea typeface="Gulim" pitchFamily="34" charset="-127"/>
              </a:rPr>
              <a:t> </a:t>
            </a:r>
            <a:r>
              <a:rPr lang="en-GB" altLang="en-US" i="0">
                <a:solidFill>
                  <a:srgbClr val="173E68"/>
                </a:solidFill>
              </a:rPr>
              <a:t>&lt;</a:t>
            </a:r>
            <a:r>
              <a:rPr lang="en-GB" altLang="ko-KR" i="0">
                <a:solidFill>
                  <a:srgbClr val="173E68"/>
                </a:solidFill>
                <a:ea typeface="Gulim" pitchFamily="34" charset="-127"/>
              </a:rPr>
              <a:t> </a:t>
            </a:r>
            <a:r>
              <a:rPr lang="en-GB" altLang="en-US" i="0">
                <a:solidFill>
                  <a:srgbClr val="173E68"/>
                </a:solidFill>
              </a:rPr>
              <a:t>5</a:t>
            </a:r>
            <a:r>
              <a:rPr lang="en-GB" altLang="ko-KR" i="0">
                <a:solidFill>
                  <a:srgbClr val="173E68"/>
                </a:solidFill>
                <a:ea typeface="Gulim" pitchFamily="34" charset="-127"/>
              </a:rPr>
              <a:t> </a:t>
            </a:r>
            <a:r>
              <a:rPr lang="en-US" altLang="ko-KR" i="0">
                <a:solidFill>
                  <a:srgbClr val="173E68"/>
                </a:solidFill>
                <a:ea typeface="Gulim" pitchFamily="34" charset="-127"/>
              </a:rPr>
              <a:t>µ</a:t>
            </a:r>
            <a:r>
              <a:rPr lang="en-GB" altLang="en-US" i="0">
                <a:solidFill>
                  <a:srgbClr val="173E68"/>
                </a:solidFill>
              </a:rPr>
              <a:t>m line width printing capability to &gt;</a:t>
            </a:r>
            <a:r>
              <a:rPr lang="en-GB" altLang="ko-KR" i="0">
                <a:solidFill>
                  <a:srgbClr val="173E68"/>
                </a:solidFill>
                <a:ea typeface="Gulim" pitchFamily="34" charset="-127"/>
              </a:rPr>
              <a:t> </a:t>
            </a:r>
            <a:r>
              <a:rPr lang="en-GB" altLang="en-US" i="0">
                <a:solidFill>
                  <a:srgbClr val="173E68"/>
                </a:solidFill>
              </a:rPr>
              <a:t>1</a:t>
            </a:r>
            <a:r>
              <a:rPr lang="en-GB" altLang="ko-KR" i="0">
                <a:solidFill>
                  <a:srgbClr val="173E68"/>
                </a:solidFill>
                <a:ea typeface="Gulim" pitchFamily="34" charset="-127"/>
              </a:rPr>
              <a:t> </a:t>
            </a:r>
            <a:r>
              <a:rPr lang="en-GB" altLang="en-US" i="0">
                <a:solidFill>
                  <a:srgbClr val="173E68"/>
                </a:solidFill>
              </a:rPr>
              <a:t>mm</a:t>
            </a:r>
          </a:p>
        </p:txBody>
      </p:sp>
      <p:sp>
        <p:nvSpPr>
          <p:cNvPr id="11591" name="Oval 1851"/>
          <p:cNvSpPr>
            <a:spLocks noChangeArrowheads="1"/>
          </p:cNvSpPr>
          <p:nvPr/>
        </p:nvSpPr>
        <p:spPr bwMode="auto">
          <a:xfrm>
            <a:off x="1476375" y="2395538"/>
            <a:ext cx="22225"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92" name="Oval 1852"/>
          <p:cNvSpPr>
            <a:spLocks noChangeArrowheads="1"/>
          </p:cNvSpPr>
          <p:nvPr/>
        </p:nvSpPr>
        <p:spPr bwMode="auto">
          <a:xfrm>
            <a:off x="1492250" y="2371725"/>
            <a:ext cx="23813" cy="12700"/>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93" name="Oval 1853"/>
          <p:cNvSpPr>
            <a:spLocks noChangeArrowheads="1"/>
          </p:cNvSpPr>
          <p:nvPr/>
        </p:nvSpPr>
        <p:spPr bwMode="auto">
          <a:xfrm>
            <a:off x="1508125" y="2395538"/>
            <a:ext cx="20638" cy="14287"/>
          </a:xfrm>
          <a:prstGeom prst="ellipse">
            <a:avLst/>
          </a:prstGeom>
          <a:solidFill>
            <a:srgbClr val="133C6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94" name="Rectangle 1854"/>
          <p:cNvSpPr>
            <a:spLocks noChangeArrowheads="1"/>
          </p:cNvSpPr>
          <p:nvPr/>
        </p:nvSpPr>
        <p:spPr bwMode="auto">
          <a:xfrm>
            <a:off x="241300" y="5095875"/>
            <a:ext cx="3433763"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1pPr>
            <a:lvl2pPr marL="273050" indent="-160338"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a:solidFill>
                  <a:schemeClr val="tx1"/>
                </a:solidFill>
                <a:latin typeface="Arial" charset="0"/>
              </a:defRPr>
            </a:lvl9pPr>
          </a:lstStyle>
          <a:p>
            <a:pPr eaLnBrk="1" hangingPunct="1">
              <a:buClr>
                <a:srgbClr val="173E68"/>
              </a:buClr>
              <a:buSzPct val="100000"/>
              <a:buFont typeface="Myriad Pro" pitchFamily="32" charset="0"/>
              <a:buNone/>
            </a:pPr>
            <a:r>
              <a:rPr lang="en-GB" altLang="en-US" i="0">
                <a:solidFill>
                  <a:srgbClr val="173E68"/>
                </a:solidFill>
              </a:rPr>
              <a:t>Ultrasonic Atomizer (pictured)</a:t>
            </a:r>
            <a:r>
              <a:rPr lang="en-GB" altLang="ko-KR" i="0">
                <a:solidFill>
                  <a:srgbClr val="173E68"/>
                </a:solidFill>
                <a:ea typeface="Gulim" pitchFamily="34" charset="-127"/>
              </a:rPr>
              <a:t> </a:t>
            </a:r>
            <a:r>
              <a:rPr lang="en-GB" altLang="en-US" i="0">
                <a:solidFill>
                  <a:srgbClr val="173E68"/>
                </a:solidFill>
              </a:rPr>
              <a:t>:</a:t>
            </a:r>
          </a:p>
          <a:p>
            <a:pPr lvl="1" eaLnBrk="1" hangingPunct="1">
              <a:buClr>
                <a:srgbClr val="173E68"/>
              </a:buClr>
              <a:buSzPct val="115000"/>
              <a:buFont typeface="Wingdings" pitchFamily="2" charset="2"/>
              <a:buChar char=""/>
            </a:pPr>
            <a:r>
              <a:rPr lang="en-GB" altLang="ko-KR" i="0">
                <a:solidFill>
                  <a:srgbClr val="173E68"/>
                </a:solidFill>
                <a:ea typeface="Gulim" pitchFamily="34" charset="-127"/>
              </a:rPr>
              <a:t> </a:t>
            </a:r>
            <a:r>
              <a:rPr lang="en-GB" altLang="en-US" i="0">
                <a:solidFill>
                  <a:srgbClr val="173E68"/>
                </a:solidFill>
              </a:rPr>
              <a:t>0.7</a:t>
            </a:r>
            <a:r>
              <a:rPr lang="en-GB" altLang="ko-KR" i="0">
                <a:solidFill>
                  <a:srgbClr val="173E68"/>
                </a:solidFill>
                <a:ea typeface="Gulim" pitchFamily="34" charset="-127"/>
              </a:rPr>
              <a:t> ~ </a:t>
            </a:r>
            <a:r>
              <a:rPr lang="en-GB" altLang="en-US" i="0">
                <a:solidFill>
                  <a:srgbClr val="173E68"/>
                </a:solidFill>
              </a:rPr>
              <a:t>10</a:t>
            </a:r>
            <a:r>
              <a:rPr lang="en-GB" altLang="ko-KR" i="0">
                <a:solidFill>
                  <a:srgbClr val="173E68"/>
                </a:solidFill>
                <a:ea typeface="Gulim" pitchFamily="34" charset="-127"/>
              </a:rPr>
              <a:t> </a:t>
            </a:r>
            <a:r>
              <a:rPr lang="en-GB" altLang="en-US" i="0">
                <a:solidFill>
                  <a:srgbClr val="173E68"/>
                </a:solidFill>
              </a:rPr>
              <a:t>cP ink handling viscosity</a:t>
            </a:r>
          </a:p>
          <a:p>
            <a:pPr eaLnBrk="1" hangingPunct="1">
              <a:spcBef>
                <a:spcPts val="350"/>
              </a:spcBef>
              <a:buClr>
                <a:srgbClr val="173E68"/>
              </a:buClr>
              <a:buSzPct val="100000"/>
              <a:buFont typeface="Arial Narrow" pitchFamily="34" charset="0"/>
              <a:buNone/>
            </a:pPr>
            <a:r>
              <a:rPr lang="en-GB" altLang="en-US" i="0">
                <a:solidFill>
                  <a:srgbClr val="173E68"/>
                </a:solidFill>
              </a:rPr>
              <a:t>Pneumatic Atomizer (also available)</a:t>
            </a:r>
            <a:r>
              <a:rPr lang="en-GB" altLang="ko-KR" i="0">
                <a:solidFill>
                  <a:srgbClr val="173E68"/>
                </a:solidFill>
                <a:ea typeface="Gulim" pitchFamily="34" charset="-127"/>
              </a:rPr>
              <a:t> </a:t>
            </a:r>
            <a:r>
              <a:rPr lang="en-GB" altLang="en-US" i="0">
                <a:solidFill>
                  <a:srgbClr val="173E68"/>
                </a:solidFill>
              </a:rPr>
              <a:t>:</a:t>
            </a:r>
          </a:p>
          <a:p>
            <a:pPr lvl="1" eaLnBrk="1" hangingPunct="1">
              <a:buClr>
                <a:srgbClr val="173E68"/>
              </a:buClr>
              <a:buSzPct val="115000"/>
              <a:buFont typeface="Wingdings" pitchFamily="2" charset="2"/>
              <a:buChar char=""/>
            </a:pPr>
            <a:r>
              <a:rPr lang="en-GB" altLang="ko-KR" i="0">
                <a:solidFill>
                  <a:srgbClr val="173E68"/>
                </a:solidFill>
                <a:ea typeface="Gulim" pitchFamily="34" charset="-127"/>
              </a:rPr>
              <a:t> </a:t>
            </a:r>
            <a:r>
              <a:rPr lang="en-GB" altLang="en-US" i="0">
                <a:solidFill>
                  <a:srgbClr val="173E68"/>
                </a:solidFill>
              </a:rPr>
              <a:t>1</a:t>
            </a:r>
            <a:r>
              <a:rPr lang="en-GB" altLang="ko-KR" i="0">
                <a:solidFill>
                  <a:srgbClr val="173E68"/>
                </a:solidFill>
                <a:ea typeface="Gulim" pitchFamily="34" charset="-127"/>
              </a:rPr>
              <a:t> ~ </a:t>
            </a:r>
            <a:r>
              <a:rPr lang="en-GB" altLang="en-US" i="0">
                <a:solidFill>
                  <a:srgbClr val="173E68"/>
                </a:solidFill>
              </a:rPr>
              <a:t>2500</a:t>
            </a:r>
            <a:r>
              <a:rPr lang="en-GB" altLang="ko-KR" i="0">
                <a:solidFill>
                  <a:srgbClr val="173E68"/>
                </a:solidFill>
                <a:ea typeface="Gulim" pitchFamily="34" charset="-127"/>
              </a:rPr>
              <a:t> </a:t>
            </a:r>
            <a:r>
              <a:rPr lang="en-GB" altLang="en-US" i="0">
                <a:solidFill>
                  <a:srgbClr val="173E68"/>
                </a:solidFill>
              </a:rPr>
              <a:t>cP ink handling viscosity</a:t>
            </a:r>
          </a:p>
        </p:txBody>
      </p:sp>
      <p:sp>
        <p:nvSpPr>
          <p:cNvPr id="11595" name="Oval 1855"/>
          <p:cNvSpPr>
            <a:spLocks noChangeArrowheads="1"/>
          </p:cNvSpPr>
          <p:nvPr/>
        </p:nvSpPr>
        <p:spPr bwMode="auto">
          <a:xfrm rot="15900000" flipH="1">
            <a:off x="4602163" y="3730625"/>
            <a:ext cx="38100" cy="349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96" name="Oval 1856"/>
          <p:cNvSpPr>
            <a:spLocks noChangeArrowheads="1"/>
          </p:cNvSpPr>
          <p:nvPr/>
        </p:nvSpPr>
        <p:spPr bwMode="auto">
          <a:xfrm rot="15900000" flipH="1">
            <a:off x="4620419" y="3693319"/>
            <a:ext cx="38100" cy="33338"/>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97" name="Oval 1857"/>
          <p:cNvSpPr>
            <a:spLocks noChangeArrowheads="1"/>
          </p:cNvSpPr>
          <p:nvPr/>
        </p:nvSpPr>
        <p:spPr bwMode="auto">
          <a:xfrm rot="15900000" flipH="1">
            <a:off x="4624388" y="3767137"/>
            <a:ext cx="38100" cy="34925"/>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98" name="Oval 1858"/>
          <p:cNvSpPr>
            <a:spLocks noChangeArrowheads="1"/>
          </p:cNvSpPr>
          <p:nvPr/>
        </p:nvSpPr>
        <p:spPr bwMode="auto">
          <a:xfrm rot="15900000" flipH="1">
            <a:off x="4601369" y="3883819"/>
            <a:ext cx="38100" cy="33338"/>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599" name="Oval 1859"/>
          <p:cNvSpPr>
            <a:spLocks noChangeArrowheads="1"/>
          </p:cNvSpPr>
          <p:nvPr/>
        </p:nvSpPr>
        <p:spPr bwMode="auto">
          <a:xfrm flipH="1">
            <a:off x="4603750" y="3814763"/>
            <a:ext cx="50800"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sp>
        <p:nvSpPr>
          <p:cNvPr id="11600" name="Oval 1860"/>
          <p:cNvSpPr>
            <a:spLocks noChangeArrowheads="1"/>
          </p:cNvSpPr>
          <p:nvPr/>
        </p:nvSpPr>
        <p:spPr bwMode="auto">
          <a:xfrm flipH="1">
            <a:off x="4627563" y="3913188"/>
            <a:ext cx="50800" cy="49212"/>
          </a:xfrm>
          <a:prstGeom prst="ellipse">
            <a:avLst/>
          </a:prstGeom>
          <a:solidFill>
            <a:srgbClr val="1A53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endParaRPr lang="en-US" altLang="en-US"/>
          </a:p>
        </p:txBody>
      </p:sp>
      <p:pic>
        <p:nvPicPr>
          <p:cNvPr id="11601" name="Picture 1861" descr="optome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6248400"/>
            <a:ext cx="1647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02" name="Picture 1862" descr="Picture 040"/>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2988" y="3613150"/>
            <a:ext cx="2020887"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03" name="Text Box 1863"/>
          <p:cNvSpPr txBox="1">
            <a:spLocks noChangeArrowheads="1"/>
          </p:cNvSpPr>
          <p:nvPr/>
        </p:nvSpPr>
        <p:spPr bwMode="auto">
          <a:xfrm>
            <a:off x="6110288" y="4713288"/>
            <a:ext cx="2754312"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lnSpc>
                <a:spcPct val="50000"/>
              </a:lnSpc>
              <a:spcBef>
                <a:spcPct val="50000"/>
              </a:spcBef>
            </a:pPr>
            <a:r>
              <a:rPr lang="en-US" altLang="zh-CN" i="0">
                <a:solidFill>
                  <a:schemeClr val="accent2"/>
                </a:solidFill>
                <a:latin typeface="Arial Narrow" pitchFamily="34" charset="0"/>
                <a:ea typeface="宋体" pitchFamily="2" charset="-122"/>
              </a:rPr>
              <a:t>Fine Line Capability</a:t>
            </a:r>
          </a:p>
          <a:p>
            <a:pPr eaLnBrk="1" hangingPunct="1">
              <a:lnSpc>
                <a:spcPct val="50000"/>
              </a:lnSpc>
              <a:spcBef>
                <a:spcPct val="50000"/>
              </a:spcBef>
              <a:buFontTx/>
              <a:buChar char="•"/>
            </a:pPr>
            <a:r>
              <a:rPr lang="en-US" altLang="zh-CN" b="0" i="0">
                <a:solidFill>
                  <a:schemeClr val="accent2"/>
                </a:solidFill>
                <a:latin typeface="Arial Narrow" pitchFamily="34" charset="0"/>
                <a:ea typeface="宋体" pitchFamily="2" charset="-122"/>
              </a:rPr>
              <a:t> 10 micron line width</a:t>
            </a:r>
            <a:r>
              <a:rPr lang="en-US" altLang="ko-KR" b="0" i="0">
                <a:solidFill>
                  <a:schemeClr val="accent2"/>
                </a:solidFill>
                <a:latin typeface="Arial Narrow" pitchFamily="34" charset="0"/>
                <a:ea typeface="Gulim" pitchFamily="34" charset="-127"/>
              </a:rPr>
              <a:t>, </a:t>
            </a:r>
            <a:r>
              <a:rPr lang="en-US" altLang="zh-CN" b="0" i="0">
                <a:solidFill>
                  <a:schemeClr val="accent2"/>
                </a:solidFill>
                <a:latin typeface="Arial Narrow" pitchFamily="34" charset="0"/>
                <a:ea typeface="宋体" pitchFamily="2" charset="-122"/>
              </a:rPr>
              <a:t>30 micron pitch</a:t>
            </a:r>
          </a:p>
        </p:txBody>
      </p:sp>
      <p:sp>
        <p:nvSpPr>
          <p:cNvPr id="11604" name="Line 1864"/>
          <p:cNvSpPr>
            <a:spLocks noChangeShapeType="1"/>
          </p:cNvSpPr>
          <p:nvPr/>
        </p:nvSpPr>
        <p:spPr bwMode="auto">
          <a:xfrm>
            <a:off x="3592513" y="4381500"/>
            <a:ext cx="2084387" cy="0"/>
          </a:xfrm>
          <a:prstGeom prst="line">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605" name="Group 1865"/>
          <p:cNvGrpSpPr>
            <a:grpSpLocks/>
          </p:cNvGrpSpPr>
          <p:nvPr/>
        </p:nvGrpSpPr>
        <p:grpSpPr bwMode="auto">
          <a:xfrm>
            <a:off x="422275" y="685800"/>
            <a:ext cx="8320088" cy="50800"/>
            <a:chOff x="232" y="579"/>
            <a:chExt cx="5241" cy="32"/>
          </a:xfrm>
        </p:grpSpPr>
        <p:sp>
          <p:nvSpPr>
            <p:cNvPr id="11607" name="Line 1866"/>
            <p:cNvSpPr>
              <a:spLocks noChangeShapeType="1"/>
            </p:cNvSpPr>
            <p:nvPr/>
          </p:nvSpPr>
          <p:spPr bwMode="auto">
            <a:xfrm>
              <a:off x="232" y="611"/>
              <a:ext cx="5241"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8" name="Line 1867"/>
            <p:cNvSpPr>
              <a:spLocks noChangeShapeType="1"/>
            </p:cNvSpPr>
            <p:nvPr/>
          </p:nvSpPr>
          <p:spPr bwMode="auto">
            <a:xfrm>
              <a:off x="284" y="579"/>
              <a:ext cx="512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06" name="Text Box 1868"/>
          <p:cNvSpPr txBox="1">
            <a:spLocks noChangeArrowheads="1"/>
          </p:cNvSpPr>
          <p:nvPr/>
        </p:nvSpPr>
        <p:spPr bwMode="auto">
          <a:xfrm>
            <a:off x="3982244" y="6246911"/>
            <a:ext cx="30107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i="1">
                <a:solidFill>
                  <a:schemeClr val="tx1"/>
                </a:solidFill>
                <a:latin typeface="Arial" charset="0"/>
              </a:defRPr>
            </a:lvl1pPr>
            <a:lvl2pPr marL="742950" indent="-285750" eaLnBrk="0" hangingPunct="0">
              <a:defRPr sz="1400" b="1" i="1">
                <a:solidFill>
                  <a:schemeClr val="tx1"/>
                </a:solidFill>
                <a:latin typeface="Arial" charset="0"/>
              </a:defRPr>
            </a:lvl2pPr>
            <a:lvl3pPr marL="1143000" indent="-228600" eaLnBrk="0" hangingPunct="0">
              <a:defRPr sz="1400" b="1" i="1">
                <a:solidFill>
                  <a:schemeClr val="tx1"/>
                </a:solidFill>
                <a:latin typeface="Arial" charset="0"/>
              </a:defRPr>
            </a:lvl3pPr>
            <a:lvl4pPr marL="1600200" indent="-228600" eaLnBrk="0" hangingPunct="0">
              <a:defRPr sz="1400" b="1" i="1">
                <a:solidFill>
                  <a:schemeClr val="tx1"/>
                </a:solidFill>
                <a:latin typeface="Arial" charset="0"/>
              </a:defRPr>
            </a:lvl4pPr>
            <a:lvl5pPr marL="2057400" indent="-228600" eaLnBrk="0" hangingPunct="0">
              <a:defRPr sz="1400" b="1" i="1">
                <a:solidFill>
                  <a:schemeClr val="tx1"/>
                </a:solidFill>
                <a:latin typeface="Arial" charset="0"/>
              </a:defRPr>
            </a:lvl5pPr>
            <a:lvl6pPr marL="2514600" indent="-228600" eaLnBrk="0" fontAlgn="base" hangingPunct="0">
              <a:spcBef>
                <a:spcPct val="0"/>
              </a:spcBef>
              <a:spcAft>
                <a:spcPct val="0"/>
              </a:spcAft>
              <a:defRPr sz="1400" b="1" i="1">
                <a:solidFill>
                  <a:schemeClr val="tx1"/>
                </a:solidFill>
                <a:latin typeface="Arial" charset="0"/>
              </a:defRPr>
            </a:lvl6pPr>
            <a:lvl7pPr marL="2971800" indent="-228600" eaLnBrk="0" fontAlgn="base" hangingPunct="0">
              <a:spcBef>
                <a:spcPct val="0"/>
              </a:spcBef>
              <a:spcAft>
                <a:spcPct val="0"/>
              </a:spcAft>
              <a:defRPr sz="1400" b="1" i="1">
                <a:solidFill>
                  <a:schemeClr val="tx1"/>
                </a:solidFill>
                <a:latin typeface="Arial" charset="0"/>
              </a:defRPr>
            </a:lvl7pPr>
            <a:lvl8pPr marL="3429000" indent="-228600" eaLnBrk="0" fontAlgn="base" hangingPunct="0">
              <a:spcBef>
                <a:spcPct val="0"/>
              </a:spcBef>
              <a:spcAft>
                <a:spcPct val="0"/>
              </a:spcAft>
              <a:defRPr sz="1400" b="1" i="1">
                <a:solidFill>
                  <a:schemeClr val="tx1"/>
                </a:solidFill>
                <a:latin typeface="Arial" charset="0"/>
              </a:defRPr>
            </a:lvl8pPr>
            <a:lvl9pPr marL="3886200" indent="-228600" eaLnBrk="0" fontAlgn="base" hangingPunct="0">
              <a:spcBef>
                <a:spcPct val="0"/>
              </a:spcBef>
              <a:spcAft>
                <a:spcPct val="0"/>
              </a:spcAft>
              <a:defRPr sz="1400" b="1" i="1">
                <a:solidFill>
                  <a:schemeClr val="tx1"/>
                </a:solidFill>
                <a:latin typeface="Arial" charset="0"/>
              </a:defRPr>
            </a:lvl9pPr>
          </a:lstStyle>
          <a:p>
            <a:pPr eaLnBrk="1" hangingPunct="1"/>
            <a:r>
              <a:rPr lang="en-US" altLang="en-US" b="0" dirty="0" smtClean="0">
                <a:solidFill>
                  <a:schemeClr val="accent6">
                    <a:lumMod val="75000"/>
                  </a:schemeClr>
                </a:solidFill>
              </a:rPr>
              <a:t>Mike </a:t>
            </a:r>
            <a:r>
              <a:rPr lang="en-US" altLang="en-US" b="0" dirty="0" err="1" smtClean="0">
                <a:solidFill>
                  <a:schemeClr val="accent6">
                    <a:lumMod val="75000"/>
                  </a:schemeClr>
                </a:solidFill>
              </a:rPr>
              <a:t>Renn</a:t>
            </a:r>
            <a:r>
              <a:rPr lang="en-US" altLang="en-US" b="0" dirty="0" smtClean="0">
                <a:solidFill>
                  <a:schemeClr val="accent6">
                    <a:lumMod val="75000"/>
                  </a:schemeClr>
                </a:solidFill>
              </a:rPr>
              <a:t>, C.D. </a:t>
            </a:r>
            <a:r>
              <a:rPr lang="en-US" altLang="en-US" b="0" dirty="0" err="1" smtClean="0">
                <a:solidFill>
                  <a:schemeClr val="accent6">
                    <a:lumMod val="75000"/>
                  </a:schemeClr>
                </a:solidFill>
              </a:rPr>
              <a:t>Frisbie</a:t>
            </a:r>
            <a:r>
              <a:rPr lang="en-US" altLang="en-US" b="0" dirty="0" smtClean="0">
                <a:solidFill>
                  <a:schemeClr val="accent6">
                    <a:lumMod val="75000"/>
                  </a:schemeClr>
                </a:solidFill>
              </a:rPr>
              <a:t>, Minnesota</a:t>
            </a:r>
            <a:endParaRPr lang="en-US" altLang="en-US" b="0" dirty="0">
              <a:solidFill>
                <a:schemeClr val="accent6">
                  <a:lumMod val="75000"/>
                </a:schemeClr>
              </a:solidFill>
            </a:endParaRPr>
          </a:p>
        </p:txBody>
      </p:sp>
    </p:spTree>
    <p:extLst>
      <p:ext uri="{BB962C8B-B14F-4D97-AF65-F5344CB8AC3E}">
        <p14:creationId xmlns:p14="http://schemas.microsoft.com/office/powerpoint/2010/main" val="2955454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r>
              <a:rPr lang="en-US" dirty="0" smtClean="0">
                <a:solidFill>
                  <a:srgbClr val="FF0000"/>
                </a:solidFill>
              </a:rPr>
              <a:t>Experiment-Computation Feedback</a:t>
            </a:r>
            <a:endParaRPr lang="en-US" dirty="0">
              <a:solidFill>
                <a:srgbClr val="FF0000"/>
              </a:solidFill>
            </a:endParaRPr>
          </a:p>
        </p:txBody>
      </p:sp>
      <p:sp>
        <p:nvSpPr>
          <p:cNvPr id="3" name="Content Placeholder 2"/>
          <p:cNvSpPr>
            <a:spLocks noGrp="1"/>
          </p:cNvSpPr>
          <p:nvPr>
            <p:ph idx="1"/>
          </p:nvPr>
        </p:nvSpPr>
        <p:spPr>
          <a:xfrm>
            <a:off x="457200" y="885504"/>
            <a:ext cx="8229600" cy="5693426"/>
          </a:xfrm>
        </p:spPr>
        <p:txBody>
          <a:bodyPr>
            <a:normAutofit fontScale="55000" lnSpcReduction="20000"/>
          </a:bodyPr>
          <a:lstStyle/>
          <a:p>
            <a:endParaRPr lang="en-US" sz="4200" dirty="0">
              <a:solidFill>
                <a:srgbClr val="002060"/>
              </a:solidFill>
            </a:endParaRPr>
          </a:p>
          <a:p>
            <a:r>
              <a:rPr lang="en-US" sz="4200" u="sng" dirty="0" smtClean="0">
                <a:solidFill>
                  <a:srgbClr val="002060"/>
                </a:solidFill>
              </a:rPr>
              <a:t>Solid state properties</a:t>
            </a:r>
            <a:r>
              <a:rPr lang="en-US" sz="4200" dirty="0" smtClean="0">
                <a:solidFill>
                  <a:srgbClr val="002060"/>
                </a:solidFill>
              </a:rPr>
              <a:t>: Simple </a:t>
            </a:r>
            <a:r>
              <a:rPr lang="en-US" sz="4200" dirty="0">
                <a:solidFill>
                  <a:srgbClr val="002060"/>
                </a:solidFill>
              </a:rPr>
              <a:t>model </a:t>
            </a:r>
            <a:r>
              <a:rPr lang="en-US" sz="4200" dirty="0" smtClean="0">
                <a:solidFill>
                  <a:srgbClr val="002060"/>
                </a:solidFill>
              </a:rPr>
              <a:t>systems (donor/acceptor interfaces, CNT including effects of chirality, single crystals, uniform </a:t>
            </a:r>
            <a:r>
              <a:rPr lang="en-US" sz="4200" dirty="0" err="1" smtClean="0">
                <a:solidFill>
                  <a:srgbClr val="002060"/>
                </a:solidFill>
              </a:rPr>
              <a:t>heterojunctions</a:t>
            </a:r>
            <a:r>
              <a:rPr lang="en-US" sz="4200" dirty="0" smtClean="0">
                <a:solidFill>
                  <a:srgbClr val="002060"/>
                </a:solidFill>
              </a:rPr>
              <a:t>).  Doping in model systems (ionization efficiency, Fermi level control, thermoelectric effect, electrostatics at interfaces and near defects, chemical and physical sensing)</a:t>
            </a:r>
          </a:p>
          <a:p>
            <a:r>
              <a:rPr lang="en-US" sz="4200" u="sng" dirty="0" smtClean="0">
                <a:solidFill>
                  <a:srgbClr val="002060"/>
                </a:solidFill>
              </a:rPr>
              <a:t>Phenomena</a:t>
            </a:r>
            <a:r>
              <a:rPr lang="en-US" sz="4200" dirty="0" smtClean="0">
                <a:solidFill>
                  <a:srgbClr val="002060"/>
                </a:solidFill>
              </a:rPr>
              <a:t>: Spin, </a:t>
            </a:r>
            <a:r>
              <a:rPr lang="en-US" sz="4200" dirty="0" err="1" smtClean="0">
                <a:solidFill>
                  <a:srgbClr val="002060"/>
                </a:solidFill>
              </a:rPr>
              <a:t>exciton</a:t>
            </a:r>
            <a:r>
              <a:rPr lang="en-US" sz="4200" dirty="0" smtClean="0">
                <a:solidFill>
                  <a:srgbClr val="002060"/>
                </a:solidFill>
              </a:rPr>
              <a:t>, charge and phonon transport, spin states, Hall mobility, T-dependence of mobility, anisotropy; stability; sensitivity </a:t>
            </a:r>
            <a:endParaRPr lang="en-US" sz="4200" dirty="0">
              <a:solidFill>
                <a:srgbClr val="002060"/>
              </a:solidFill>
            </a:endParaRPr>
          </a:p>
          <a:p>
            <a:r>
              <a:rPr lang="en-US" sz="4200" u="sng" dirty="0" smtClean="0">
                <a:solidFill>
                  <a:srgbClr val="002060"/>
                </a:solidFill>
              </a:rPr>
              <a:t>Characterization</a:t>
            </a:r>
            <a:r>
              <a:rPr lang="en-US" sz="4200" dirty="0" smtClean="0">
                <a:solidFill>
                  <a:srgbClr val="002060"/>
                </a:solidFill>
              </a:rPr>
              <a:t>: Advanced structural characterization (XRR, NS), </a:t>
            </a:r>
            <a:r>
              <a:rPr lang="en-US" sz="4200" dirty="0">
                <a:solidFill>
                  <a:srgbClr val="002060"/>
                </a:solidFill>
              </a:rPr>
              <a:t>a</a:t>
            </a:r>
            <a:r>
              <a:rPr lang="en-US" sz="4200" dirty="0" smtClean="0">
                <a:solidFill>
                  <a:srgbClr val="002060"/>
                </a:solidFill>
              </a:rPr>
              <a:t>dvanced spectroscopy, including absorption and emission,  nonlinear, hard and soft x-ray, and time-resolved, scanning probe microscopy, photocurrent spectroscopy</a:t>
            </a:r>
          </a:p>
          <a:p>
            <a:r>
              <a:rPr lang="en-US" sz="4200" u="sng" dirty="0" smtClean="0">
                <a:solidFill>
                  <a:srgbClr val="002060"/>
                </a:solidFill>
              </a:rPr>
              <a:t>Massive</a:t>
            </a:r>
            <a:r>
              <a:rPr lang="en-US" sz="4200" dirty="0" smtClean="0">
                <a:solidFill>
                  <a:srgbClr val="002060"/>
                </a:solidFill>
              </a:rPr>
              <a:t> </a:t>
            </a:r>
            <a:r>
              <a:rPr lang="en-US" sz="4200" u="sng" dirty="0" smtClean="0">
                <a:solidFill>
                  <a:srgbClr val="002060"/>
                </a:solidFill>
              </a:rPr>
              <a:t>data</a:t>
            </a:r>
            <a:r>
              <a:rPr lang="en-US" sz="4200" dirty="0" smtClean="0">
                <a:solidFill>
                  <a:srgbClr val="002060"/>
                </a:solidFill>
              </a:rPr>
              <a:t>: </a:t>
            </a:r>
            <a:r>
              <a:rPr lang="en-US" sz="4200" dirty="0">
                <a:solidFill>
                  <a:srgbClr val="002060"/>
                </a:solidFill>
              </a:rPr>
              <a:t>role of machine learning/artificial </a:t>
            </a:r>
            <a:r>
              <a:rPr lang="en-US" sz="4200" dirty="0" smtClean="0">
                <a:solidFill>
                  <a:srgbClr val="002060"/>
                </a:solidFill>
              </a:rPr>
              <a:t>intelligence, data mining, parameterization</a:t>
            </a:r>
          </a:p>
          <a:p>
            <a:r>
              <a:rPr lang="en-US" sz="4200" u="sng" dirty="0" smtClean="0">
                <a:solidFill>
                  <a:srgbClr val="002060"/>
                </a:solidFill>
              </a:rPr>
              <a:t>Data from real devices </a:t>
            </a:r>
            <a:r>
              <a:rPr lang="en-US" sz="4200" dirty="0" smtClean="0">
                <a:solidFill>
                  <a:srgbClr val="002060"/>
                </a:solidFill>
              </a:rPr>
              <a:t>fed into computation, including reliability and failure analysis</a:t>
            </a:r>
          </a:p>
          <a:p>
            <a:endParaRPr lang="en-US" dirty="0">
              <a:solidFill>
                <a:srgbClr val="002060"/>
              </a:solidFill>
            </a:endParaRPr>
          </a:p>
          <a:p>
            <a:endParaRPr lang="en-US" dirty="0" smtClean="0">
              <a:solidFill>
                <a:srgbClr val="002060"/>
              </a:solidFill>
            </a:endParaRPr>
          </a:p>
          <a:p>
            <a:endParaRPr lang="en-US" dirty="0" smtClean="0">
              <a:solidFill>
                <a:srgbClr val="002060"/>
              </a:solidFill>
            </a:endParaRPr>
          </a:p>
        </p:txBody>
      </p:sp>
    </p:spTree>
    <p:extLst>
      <p:ext uri="{BB962C8B-B14F-4D97-AF65-F5344CB8AC3E}">
        <p14:creationId xmlns:p14="http://schemas.microsoft.com/office/powerpoint/2010/main" val="2622699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666750"/>
            <a:ext cx="3592411"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899" y="4232631"/>
            <a:ext cx="6627812" cy="239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3657" y="78417"/>
            <a:ext cx="3136115" cy="646331"/>
          </a:xfrm>
          <a:prstGeom prst="rect">
            <a:avLst/>
          </a:prstGeom>
          <a:noFill/>
        </p:spPr>
        <p:txBody>
          <a:bodyPr wrap="none" rtlCol="0">
            <a:spAutoFit/>
          </a:bodyPr>
          <a:lstStyle/>
          <a:p>
            <a:r>
              <a:rPr lang="en-US" sz="3600" dirty="0" smtClean="0">
                <a:solidFill>
                  <a:srgbClr val="FF0000"/>
                </a:solidFill>
              </a:rPr>
              <a:t>Tools: Examples</a:t>
            </a:r>
            <a:endParaRPr lang="en-US" sz="3600" dirty="0">
              <a:solidFill>
                <a:srgbClr val="FF0000"/>
              </a:solidFill>
            </a:endParaRPr>
          </a:p>
        </p:txBody>
      </p:sp>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011" y="761469"/>
            <a:ext cx="2072451" cy="280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3657" y="3555786"/>
            <a:ext cx="2412584" cy="646331"/>
          </a:xfrm>
          <a:prstGeom prst="rect">
            <a:avLst/>
          </a:prstGeom>
          <a:noFill/>
        </p:spPr>
        <p:txBody>
          <a:bodyPr wrap="none" rtlCol="0">
            <a:spAutoFit/>
          </a:bodyPr>
          <a:lstStyle/>
          <a:p>
            <a:r>
              <a:rPr lang="en-US" dirty="0" smtClean="0">
                <a:solidFill>
                  <a:srgbClr val="FF0000"/>
                </a:solidFill>
              </a:rPr>
              <a:t>M. </a:t>
            </a:r>
            <a:r>
              <a:rPr lang="en-US" dirty="0" err="1" smtClean="0">
                <a:solidFill>
                  <a:srgbClr val="FF0000"/>
                </a:solidFill>
              </a:rPr>
              <a:t>Salmeron</a:t>
            </a:r>
            <a:r>
              <a:rPr lang="en-US" dirty="0" smtClean="0">
                <a:solidFill>
                  <a:srgbClr val="FF0000"/>
                </a:solidFill>
              </a:rPr>
              <a:t>,</a:t>
            </a:r>
          </a:p>
          <a:p>
            <a:r>
              <a:rPr lang="en-US" dirty="0" smtClean="0">
                <a:solidFill>
                  <a:srgbClr val="FF0000"/>
                </a:solidFill>
              </a:rPr>
              <a:t>Lawrence Berkeley Labs</a:t>
            </a:r>
            <a:endParaRPr lang="en-US" dirty="0">
              <a:solidFill>
                <a:srgbClr val="FF0000"/>
              </a:solidFill>
            </a:endParaRPr>
          </a:p>
        </p:txBody>
      </p:sp>
    </p:spTree>
    <p:extLst>
      <p:ext uri="{BB962C8B-B14F-4D97-AF65-F5344CB8AC3E}">
        <p14:creationId xmlns:p14="http://schemas.microsoft.com/office/powerpoint/2010/main" val="27206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92127" y="669476"/>
            <a:ext cx="7589874" cy="5532185"/>
            <a:chOff x="255589" y="57151"/>
            <a:chExt cx="8507411" cy="6465634"/>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9" y="57151"/>
              <a:ext cx="8278812" cy="6465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29000" y="4114800"/>
              <a:ext cx="533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534" y="4296661"/>
            <a:ext cx="3937666" cy="22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89367" y="484810"/>
            <a:ext cx="2412584" cy="646331"/>
          </a:xfrm>
          <a:prstGeom prst="rect">
            <a:avLst/>
          </a:prstGeom>
          <a:noFill/>
        </p:spPr>
        <p:txBody>
          <a:bodyPr wrap="none" rtlCol="0">
            <a:spAutoFit/>
          </a:bodyPr>
          <a:lstStyle/>
          <a:p>
            <a:r>
              <a:rPr lang="en-US" dirty="0" smtClean="0">
                <a:solidFill>
                  <a:srgbClr val="FF0000"/>
                </a:solidFill>
              </a:rPr>
              <a:t>M. </a:t>
            </a:r>
            <a:r>
              <a:rPr lang="en-US" dirty="0" err="1" smtClean="0">
                <a:solidFill>
                  <a:srgbClr val="FF0000"/>
                </a:solidFill>
              </a:rPr>
              <a:t>Salmeron</a:t>
            </a:r>
            <a:r>
              <a:rPr lang="en-US" dirty="0" smtClean="0">
                <a:solidFill>
                  <a:srgbClr val="FF0000"/>
                </a:solidFill>
              </a:rPr>
              <a:t>,</a:t>
            </a:r>
          </a:p>
          <a:p>
            <a:r>
              <a:rPr lang="en-US" dirty="0" smtClean="0">
                <a:solidFill>
                  <a:srgbClr val="FF0000"/>
                </a:solidFill>
              </a:rPr>
              <a:t>Lawrence Berkeley Labs</a:t>
            </a:r>
            <a:endParaRPr lang="en-US" dirty="0">
              <a:solidFill>
                <a:srgbClr val="FF0000"/>
              </a:solidFill>
            </a:endParaRPr>
          </a:p>
        </p:txBody>
      </p:sp>
    </p:spTree>
    <p:extLst>
      <p:ext uri="{BB962C8B-B14F-4D97-AF65-F5344CB8AC3E}">
        <p14:creationId xmlns:p14="http://schemas.microsoft.com/office/powerpoint/2010/main" val="28119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l="49991" b="7052"/>
          <a:stretch>
            <a:fillRect/>
          </a:stretch>
        </p:blipFill>
        <p:spPr bwMode="auto">
          <a:xfrm>
            <a:off x="914400" y="2210822"/>
            <a:ext cx="4784123" cy="4084054"/>
          </a:xfrm>
          <a:prstGeom prst="rect">
            <a:avLst/>
          </a:prstGeom>
          <a:noFill/>
          <a:ln w="9525">
            <a:noFill/>
            <a:miter lim="800000"/>
            <a:headEnd/>
            <a:tailEnd/>
          </a:ln>
          <a:effectLst/>
        </p:spPr>
      </p:pic>
      <p:pic>
        <p:nvPicPr>
          <p:cNvPr id="3" name="Picture 2"/>
          <p:cNvPicPr/>
          <p:nvPr/>
        </p:nvPicPr>
        <p:blipFill>
          <a:blip r:embed="rId3" cstate="screen">
            <a:extLst>
              <a:ext uri="{28A0092B-C50C-407E-A947-70E740481C1C}">
                <a14:useLocalDpi xmlns:a14="http://schemas.microsoft.com/office/drawing/2010/main"/>
              </a:ext>
            </a:extLst>
          </a:blip>
          <a:srcRect l="63724" t="47087"/>
          <a:stretch>
            <a:fillRect/>
          </a:stretch>
        </p:blipFill>
        <p:spPr bwMode="auto">
          <a:xfrm>
            <a:off x="5570714" y="1489591"/>
            <a:ext cx="3062645" cy="2321235"/>
          </a:xfrm>
          <a:prstGeom prst="rect">
            <a:avLst/>
          </a:prstGeom>
          <a:noFill/>
          <a:ln w="9525">
            <a:noFill/>
            <a:miter lim="800000"/>
            <a:headEnd/>
            <a:tailEnd/>
          </a:ln>
        </p:spPr>
      </p:pic>
      <p:sp>
        <p:nvSpPr>
          <p:cNvPr id="4" name="TextBox 20"/>
          <p:cNvSpPr txBox="1"/>
          <p:nvPr/>
        </p:nvSpPr>
        <p:spPr>
          <a:xfrm>
            <a:off x="187006" y="542047"/>
            <a:ext cx="6225669"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i="1" dirty="0" smtClean="0">
                <a:solidFill>
                  <a:srgbClr val="FF0000"/>
                </a:solidFill>
                <a:latin typeface="Gill Sans"/>
                <a:cs typeface="Gill Sans"/>
              </a:rPr>
              <a:t>Resonant Soft X-ray Scattering:</a:t>
            </a:r>
          </a:p>
          <a:p>
            <a:r>
              <a:rPr lang="en-US" sz="3200" i="1" dirty="0" smtClean="0">
                <a:solidFill>
                  <a:srgbClr val="FF0000"/>
                </a:solidFill>
                <a:latin typeface="Gill Sans"/>
                <a:cs typeface="Gill Sans"/>
              </a:rPr>
              <a:t>Domain Correlations</a:t>
            </a:r>
          </a:p>
        </p:txBody>
      </p:sp>
      <p:sp>
        <p:nvSpPr>
          <p:cNvPr id="5" name="TextBox 4"/>
          <p:cNvSpPr txBox="1"/>
          <p:nvPr/>
        </p:nvSpPr>
        <p:spPr>
          <a:xfrm>
            <a:off x="5997039" y="4536374"/>
            <a:ext cx="1951945" cy="369332"/>
          </a:xfrm>
          <a:prstGeom prst="rect">
            <a:avLst/>
          </a:prstGeom>
          <a:noFill/>
        </p:spPr>
        <p:txBody>
          <a:bodyPr wrap="none" rtlCol="0">
            <a:spAutoFit/>
          </a:bodyPr>
          <a:lstStyle/>
          <a:p>
            <a:r>
              <a:rPr lang="en-US" dirty="0" smtClean="0">
                <a:solidFill>
                  <a:schemeClr val="accent6">
                    <a:lumMod val="50000"/>
                  </a:schemeClr>
                </a:solidFill>
              </a:rPr>
              <a:t>M. </a:t>
            </a:r>
            <a:r>
              <a:rPr lang="en-US" dirty="0" err="1" smtClean="0">
                <a:solidFill>
                  <a:schemeClr val="accent6">
                    <a:lumMod val="50000"/>
                  </a:schemeClr>
                </a:solidFill>
              </a:rPr>
              <a:t>Chabinyc</a:t>
            </a:r>
            <a:r>
              <a:rPr lang="en-US" dirty="0" smtClean="0">
                <a:solidFill>
                  <a:schemeClr val="accent6">
                    <a:lumMod val="50000"/>
                  </a:schemeClr>
                </a:solidFill>
              </a:rPr>
              <a:t>, UCSB</a:t>
            </a:r>
            <a:endParaRPr lang="en-US" dirty="0">
              <a:solidFill>
                <a:schemeClr val="accent6">
                  <a:lumMod val="50000"/>
                </a:schemeClr>
              </a:solidFill>
            </a:endParaRPr>
          </a:p>
        </p:txBody>
      </p:sp>
    </p:spTree>
    <p:extLst>
      <p:ext uri="{BB962C8B-B14F-4D97-AF65-F5344CB8AC3E}">
        <p14:creationId xmlns:p14="http://schemas.microsoft.com/office/powerpoint/2010/main" val="65856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Leadership and Industrial Representation</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rgbClr val="0070C0"/>
                </a:solidFill>
              </a:rPr>
              <a:t>Chair:  </a:t>
            </a:r>
            <a:r>
              <a:rPr lang="en-US" dirty="0" smtClean="0"/>
              <a:t>Howard Katz, Johns Hopkins University</a:t>
            </a:r>
          </a:p>
          <a:p>
            <a:r>
              <a:rPr lang="en-US" dirty="0" smtClean="0">
                <a:solidFill>
                  <a:srgbClr val="0070C0"/>
                </a:solidFill>
              </a:rPr>
              <a:t>Speakers (Industry):  </a:t>
            </a:r>
            <a:r>
              <a:rPr lang="en-US" dirty="0" smtClean="0"/>
              <a:t>Greg Whiting, PARC (industrial </a:t>
            </a:r>
            <a:r>
              <a:rPr lang="en-US" dirty="0" err="1" smtClean="0"/>
              <a:t>cochair</a:t>
            </a:r>
            <a:r>
              <a:rPr lang="en-US" dirty="0" smtClean="0"/>
              <a:t>); Darin Laird, </a:t>
            </a:r>
            <a:r>
              <a:rPr lang="en-US" dirty="0" err="1" smtClean="0"/>
              <a:t>Plextronics</a:t>
            </a:r>
            <a:r>
              <a:rPr lang="en-US" dirty="0"/>
              <a:t>;</a:t>
            </a:r>
            <a:r>
              <a:rPr lang="en-US" dirty="0" smtClean="0"/>
              <a:t> Dave </a:t>
            </a:r>
            <a:r>
              <a:rPr lang="en-US" dirty="0" err="1" smtClean="0"/>
              <a:t>Giesen</a:t>
            </a:r>
            <a:r>
              <a:rPr lang="en-US" dirty="0" smtClean="0"/>
              <a:t>, Schrodinger; Noah Tremblay, </a:t>
            </a:r>
            <a:r>
              <a:rPr lang="en-US" dirty="0" err="1" smtClean="0"/>
              <a:t>Nanoterra</a:t>
            </a:r>
            <a:endParaRPr lang="en-US" dirty="0" smtClean="0"/>
          </a:p>
          <a:p>
            <a:r>
              <a:rPr lang="en-US" dirty="0" smtClean="0">
                <a:solidFill>
                  <a:srgbClr val="0070C0"/>
                </a:solidFill>
              </a:rPr>
              <a:t>Other speakers:  </a:t>
            </a:r>
            <a:r>
              <a:rPr lang="en-US" dirty="0"/>
              <a:t> </a:t>
            </a:r>
            <a:r>
              <a:rPr lang="en-US" dirty="0" smtClean="0"/>
              <a:t>Dean </a:t>
            </a:r>
            <a:r>
              <a:rPr lang="en-US" dirty="0" err="1" smtClean="0"/>
              <a:t>Delongchamp</a:t>
            </a:r>
            <a:r>
              <a:rPr lang="en-US" dirty="0" smtClean="0"/>
              <a:t>, NIST; Tim Mueller, JHU; John</a:t>
            </a:r>
            <a:r>
              <a:rPr lang="en-US" dirty="0"/>
              <a:t> </a:t>
            </a:r>
            <a:r>
              <a:rPr lang="en-US" dirty="0" smtClean="0"/>
              <a:t>Anthony, Kentucky; Dan</a:t>
            </a:r>
            <a:r>
              <a:rPr lang="en-US" dirty="0"/>
              <a:t> </a:t>
            </a:r>
            <a:r>
              <a:rPr lang="en-US" dirty="0" err="1" smtClean="0"/>
              <a:t>Frisbie</a:t>
            </a:r>
            <a:r>
              <a:rPr lang="en-US" dirty="0" smtClean="0"/>
              <a:t>, Minnesota; Mark </a:t>
            </a:r>
            <a:r>
              <a:rPr lang="en-US" dirty="0" err="1" smtClean="0"/>
              <a:t>Hersam</a:t>
            </a:r>
            <a:r>
              <a:rPr lang="en-US" dirty="0" smtClean="0"/>
              <a:t>, Northwestern;</a:t>
            </a:r>
            <a:r>
              <a:rPr lang="en-US" dirty="0"/>
              <a:t> </a:t>
            </a:r>
            <a:r>
              <a:rPr lang="en-US" dirty="0" smtClean="0"/>
              <a:t>Ana Arias, Berkeley; </a:t>
            </a:r>
            <a:r>
              <a:rPr lang="en-US" dirty="0" err="1" smtClean="0"/>
              <a:t>Vitaly</a:t>
            </a:r>
            <a:r>
              <a:rPr lang="en-US" dirty="0" smtClean="0"/>
              <a:t> </a:t>
            </a:r>
            <a:r>
              <a:rPr lang="en-US" dirty="0" err="1" smtClean="0"/>
              <a:t>Podzorov</a:t>
            </a:r>
            <a:r>
              <a:rPr lang="en-US" dirty="0" smtClean="0"/>
              <a:t>, Rutgers; Michael</a:t>
            </a:r>
            <a:r>
              <a:rPr lang="en-US" dirty="0"/>
              <a:t> </a:t>
            </a:r>
            <a:r>
              <a:rPr lang="en-US" dirty="0" err="1" smtClean="0"/>
              <a:t>Chabinyc</a:t>
            </a:r>
            <a:r>
              <a:rPr lang="en-US" dirty="0" smtClean="0"/>
              <a:t>, UCSB; Lynn Loo, Princeton; George Schatz, Northwestern;</a:t>
            </a:r>
            <a:r>
              <a:rPr lang="en-US" dirty="0"/>
              <a:t> </a:t>
            </a:r>
            <a:r>
              <a:rPr lang="en-US" dirty="0" smtClean="0"/>
              <a:t>Mark Stiles, NIST; </a:t>
            </a:r>
            <a:r>
              <a:rPr lang="en-US" dirty="0"/>
              <a:t> </a:t>
            </a:r>
            <a:r>
              <a:rPr lang="en-US" dirty="0" smtClean="0"/>
              <a:t>Richard </a:t>
            </a:r>
            <a:r>
              <a:rPr lang="en-US" dirty="0" err="1" smtClean="0"/>
              <a:t>Vaia</a:t>
            </a:r>
            <a:r>
              <a:rPr lang="en-US" dirty="0" smtClean="0"/>
              <a:t>, WPAFB, </a:t>
            </a:r>
            <a:r>
              <a:rPr lang="en-US" dirty="0" err="1" smtClean="0"/>
              <a:t>Miqel</a:t>
            </a:r>
            <a:r>
              <a:rPr lang="en-US" dirty="0" smtClean="0"/>
              <a:t> </a:t>
            </a:r>
            <a:r>
              <a:rPr lang="en-US" dirty="0" err="1" smtClean="0"/>
              <a:t>Salmeron</a:t>
            </a:r>
            <a:r>
              <a:rPr lang="en-US" dirty="0" smtClean="0"/>
              <a:t>, Lawrence Berkeley</a:t>
            </a:r>
            <a:r>
              <a:rPr lang="en-US" dirty="0"/>
              <a:t> </a:t>
            </a:r>
            <a:endParaRPr lang="en-US" dirty="0" smtClean="0"/>
          </a:p>
          <a:p>
            <a:endParaRPr lang="en-US" dirty="0"/>
          </a:p>
        </p:txBody>
      </p:sp>
    </p:spTree>
    <p:extLst>
      <p:ext uri="{BB962C8B-B14F-4D97-AF65-F5344CB8AC3E}">
        <p14:creationId xmlns:p14="http://schemas.microsoft.com/office/powerpoint/2010/main" val="517572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solidFill>
                  <a:srgbClr val="FF0000"/>
                </a:solidFill>
              </a:rPr>
              <a:t>Technological Challenges</a:t>
            </a:r>
            <a:endParaRPr lang="en-US" sz="3600" dirty="0">
              <a:solidFill>
                <a:srgbClr val="FF0000"/>
              </a:solidFill>
            </a:endParaRPr>
          </a:p>
        </p:txBody>
      </p:sp>
      <p:sp>
        <p:nvSpPr>
          <p:cNvPr id="3" name="Content Placeholder 2"/>
          <p:cNvSpPr>
            <a:spLocks noGrp="1"/>
          </p:cNvSpPr>
          <p:nvPr>
            <p:ph idx="1"/>
          </p:nvPr>
        </p:nvSpPr>
        <p:spPr>
          <a:xfrm>
            <a:off x="152400" y="990600"/>
            <a:ext cx="8839200" cy="5867400"/>
          </a:xfrm>
        </p:spPr>
        <p:txBody>
          <a:bodyPr>
            <a:normAutofit fontScale="55000" lnSpcReduction="20000"/>
          </a:bodyPr>
          <a:lstStyle/>
          <a:p>
            <a:r>
              <a:rPr lang="en-US" sz="4200" dirty="0" smtClean="0">
                <a:solidFill>
                  <a:srgbClr val="002060"/>
                </a:solidFill>
              </a:rPr>
              <a:t>Process advancements are especially urgent, and complex to model</a:t>
            </a:r>
          </a:p>
          <a:p>
            <a:r>
              <a:rPr lang="en-US" sz="4200" dirty="0" smtClean="0">
                <a:solidFill>
                  <a:srgbClr val="002060"/>
                </a:solidFill>
              </a:rPr>
              <a:t>Reproducibility and tolerance of variability</a:t>
            </a:r>
            <a:r>
              <a:rPr lang="en-US" sz="4200" dirty="0">
                <a:solidFill>
                  <a:srgbClr val="002060"/>
                </a:solidFill>
              </a:rPr>
              <a:t>; </a:t>
            </a:r>
            <a:r>
              <a:rPr lang="en-US" sz="4200" dirty="0" smtClean="0">
                <a:solidFill>
                  <a:srgbClr val="002060"/>
                </a:solidFill>
              </a:rPr>
              <a:t>lifetime </a:t>
            </a:r>
            <a:r>
              <a:rPr lang="en-US" sz="4200" dirty="0">
                <a:solidFill>
                  <a:srgbClr val="002060"/>
                </a:solidFill>
              </a:rPr>
              <a:t>magnitudes and matches (operation and storage) </a:t>
            </a:r>
            <a:r>
              <a:rPr lang="en-US" sz="4200" dirty="0" smtClean="0">
                <a:solidFill>
                  <a:srgbClr val="002060"/>
                </a:solidFill>
              </a:rPr>
              <a:t>; effect of oxygen, water, and heat</a:t>
            </a:r>
          </a:p>
          <a:p>
            <a:r>
              <a:rPr lang="en-US" sz="4200" dirty="0" smtClean="0">
                <a:solidFill>
                  <a:srgbClr val="002060"/>
                </a:solidFill>
              </a:rPr>
              <a:t>Material compatibility at interfaces; solvent </a:t>
            </a:r>
            <a:r>
              <a:rPr lang="en-US" sz="4200" dirty="0" err="1" smtClean="0">
                <a:solidFill>
                  <a:srgbClr val="002060"/>
                </a:solidFill>
              </a:rPr>
              <a:t>orthogonality</a:t>
            </a:r>
            <a:r>
              <a:rPr lang="en-US" sz="4200" dirty="0" smtClean="0">
                <a:solidFill>
                  <a:srgbClr val="002060"/>
                </a:solidFill>
              </a:rPr>
              <a:t>; </a:t>
            </a:r>
            <a:r>
              <a:rPr lang="en-US" sz="4200" dirty="0" err="1" smtClean="0">
                <a:solidFill>
                  <a:srgbClr val="002060"/>
                </a:solidFill>
              </a:rPr>
              <a:t>interdiffusion</a:t>
            </a:r>
            <a:r>
              <a:rPr lang="en-US" sz="4200" dirty="0" smtClean="0">
                <a:solidFill>
                  <a:srgbClr val="002060"/>
                </a:solidFill>
              </a:rPr>
              <a:t> between layers, especially from solution; effects of surfaces on properties of overlying materials</a:t>
            </a:r>
          </a:p>
          <a:p>
            <a:r>
              <a:rPr lang="en-US" sz="4200" dirty="0" smtClean="0">
                <a:solidFill>
                  <a:srgbClr val="002060"/>
                </a:solidFill>
              </a:rPr>
              <a:t>Crystal morphology seems highly </a:t>
            </a:r>
            <a:r>
              <a:rPr lang="en-US" sz="4200" dirty="0">
                <a:solidFill>
                  <a:srgbClr val="002060"/>
                </a:solidFill>
              </a:rPr>
              <a:t>unpredictable; </a:t>
            </a:r>
            <a:r>
              <a:rPr lang="en-US" sz="4200" dirty="0" smtClean="0">
                <a:solidFill>
                  <a:srgbClr val="002060"/>
                </a:solidFill>
              </a:rPr>
              <a:t>intermolecular </a:t>
            </a:r>
            <a:r>
              <a:rPr lang="en-US" sz="4200" dirty="0">
                <a:solidFill>
                  <a:srgbClr val="002060"/>
                </a:solidFill>
              </a:rPr>
              <a:t>interactions need to be calculated to 0.1 Angstrom to have predictive </a:t>
            </a:r>
            <a:r>
              <a:rPr lang="en-US" sz="4200" dirty="0" smtClean="0">
                <a:solidFill>
                  <a:srgbClr val="002060"/>
                </a:solidFill>
              </a:rPr>
              <a:t>value, but calculations on a wide range of larger length scales is needed</a:t>
            </a:r>
          </a:p>
          <a:p>
            <a:r>
              <a:rPr lang="en-US" sz="4200" dirty="0" smtClean="0">
                <a:solidFill>
                  <a:srgbClr val="002060"/>
                </a:solidFill>
              </a:rPr>
              <a:t>Traps prevent the isolation of intrinsic properties and limit predictive value of data; heterogeneity including defects and impurities; effects are noted even below detection limits</a:t>
            </a:r>
          </a:p>
          <a:p>
            <a:r>
              <a:rPr lang="en-US" sz="4200" dirty="0" err="1" smtClean="0">
                <a:solidFill>
                  <a:srgbClr val="002060"/>
                </a:solidFill>
              </a:rPr>
              <a:t>Downselecting</a:t>
            </a:r>
            <a:r>
              <a:rPr lang="en-US" sz="4200" dirty="0" smtClean="0">
                <a:solidFill>
                  <a:srgbClr val="002060"/>
                </a:solidFill>
              </a:rPr>
              <a:t> the enormous number of material options, both semiconductors and passive materials</a:t>
            </a:r>
          </a:p>
          <a:p>
            <a:r>
              <a:rPr lang="en-US" sz="4200" dirty="0" smtClean="0">
                <a:solidFill>
                  <a:srgbClr val="002060"/>
                </a:solidFill>
              </a:rPr>
              <a:t>Improved printing resolution</a:t>
            </a:r>
          </a:p>
          <a:p>
            <a:r>
              <a:rPr lang="en-US" sz="4200" dirty="0" smtClean="0">
                <a:solidFill>
                  <a:srgbClr val="002060"/>
                </a:solidFill>
              </a:rPr>
              <a:t>Design of </a:t>
            </a:r>
            <a:r>
              <a:rPr lang="en-US" sz="4200" dirty="0" err="1" smtClean="0">
                <a:solidFill>
                  <a:srgbClr val="002060"/>
                </a:solidFill>
              </a:rPr>
              <a:t>heterostructures</a:t>
            </a:r>
            <a:r>
              <a:rPr lang="en-US" sz="4200" dirty="0" smtClean="0">
                <a:solidFill>
                  <a:srgbClr val="002060"/>
                </a:solidFill>
              </a:rPr>
              <a:t>, selection of elements of </a:t>
            </a:r>
            <a:r>
              <a:rPr lang="en-US" sz="4200" dirty="0" err="1" smtClean="0">
                <a:solidFill>
                  <a:srgbClr val="002060"/>
                </a:solidFill>
              </a:rPr>
              <a:t>heterostructures</a:t>
            </a:r>
            <a:r>
              <a:rPr lang="en-US" sz="4200" dirty="0" smtClean="0">
                <a:solidFill>
                  <a:srgbClr val="002060"/>
                </a:solidFill>
              </a:rPr>
              <a:t>, vast increase of combinations for </a:t>
            </a:r>
            <a:r>
              <a:rPr lang="en-US" sz="4200" dirty="0" err="1" smtClean="0">
                <a:solidFill>
                  <a:srgbClr val="002060"/>
                </a:solidFill>
              </a:rPr>
              <a:t>heterostructures</a:t>
            </a:r>
            <a:endParaRPr lang="en-US" sz="4200"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1264260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Carbon Material Integration</a:t>
            </a:r>
            <a:endParaRPr lang="en-US" dirty="0">
              <a:solidFill>
                <a:srgbClr val="FF0000"/>
              </a:solidFill>
            </a:endParaRPr>
          </a:p>
        </p:txBody>
      </p:sp>
      <p:sp>
        <p:nvSpPr>
          <p:cNvPr id="3" name="Text Box 164"/>
          <p:cNvSpPr txBox="1">
            <a:spLocks noChangeArrowheads="1"/>
          </p:cNvSpPr>
          <p:nvPr/>
        </p:nvSpPr>
        <p:spPr bwMode="auto">
          <a:xfrm>
            <a:off x="865186" y="1786473"/>
            <a:ext cx="3521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altLang="en-US" dirty="0">
                <a:cs typeface="Times New Roman" pitchFamily="18" charset="0"/>
              </a:rPr>
              <a:t>Ultralow power CNT CMOS</a:t>
            </a:r>
          </a:p>
          <a:p>
            <a:pPr algn="ctr" eaLnBrk="1" hangingPunct="1"/>
            <a:endParaRPr lang="en-US" altLang="en-US" sz="600" dirty="0">
              <a:cs typeface="Times New Roman" pitchFamily="18" charset="0"/>
            </a:endParaRPr>
          </a:p>
          <a:p>
            <a:pPr algn="ctr" eaLnBrk="1" hangingPunct="1"/>
            <a:r>
              <a:rPr lang="en-US" altLang="en-US" i="1" dirty="0" err="1">
                <a:cs typeface="Times New Roman" pitchFamily="18" charset="0"/>
              </a:rPr>
              <a:t>Nano</a:t>
            </a:r>
            <a:r>
              <a:rPr lang="en-US" altLang="en-US" i="1" dirty="0">
                <a:cs typeface="Times New Roman" pitchFamily="18" charset="0"/>
              </a:rPr>
              <a:t> Letters</a:t>
            </a:r>
            <a:r>
              <a:rPr lang="en-US" altLang="en-US" dirty="0">
                <a:cs typeface="Times New Roman" pitchFamily="18" charset="0"/>
              </a:rPr>
              <a:t>, </a:t>
            </a:r>
            <a:r>
              <a:rPr lang="en-US" altLang="en-US" b="1" dirty="0"/>
              <a:t>13</a:t>
            </a:r>
            <a:r>
              <a:rPr lang="en-US" altLang="en-US" dirty="0"/>
              <a:t>, 4810 (2013</a:t>
            </a:r>
            <a:r>
              <a:rPr lang="en-US" altLang="en-US" dirty="0">
                <a:cs typeface="Times New Roman" pitchFamily="18" charset="0"/>
              </a:rPr>
              <a:t>).</a:t>
            </a:r>
          </a:p>
        </p:txBody>
      </p:sp>
      <p:grpSp>
        <p:nvGrpSpPr>
          <p:cNvPr id="4" name="Group 3"/>
          <p:cNvGrpSpPr>
            <a:grpSpLocks/>
          </p:cNvGrpSpPr>
          <p:nvPr/>
        </p:nvGrpSpPr>
        <p:grpSpPr bwMode="auto">
          <a:xfrm>
            <a:off x="1177305" y="2733530"/>
            <a:ext cx="2720975" cy="3182938"/>
            <a:chOff x="960438" y="1463675"/>
            <a:chExt cx="3696906" cy="4325938"/>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424" t="1735" r="49046" b="-1735"/>
            <a:stretch>
              <a:fillRect/>
            </a:stretch>
          </p:blipFill>
          <p:spPr bwMode="auto">
            <a:xfrm>
              <a:off x="960438" y="1463675"/>
              <a:ext cx="3639312"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00675" y="1513300"/>
              <a:ext cx="256669" cy="217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sp>
        <p:nvSpPr>
          <p:cNvPr id="7" name="TextBox 6"/>
          <p:cNvSpPr txBox="1"/>
          <p:nvPr/>
        </p:nvSpPr>
        <p:spPr>
          <a:xfrm>
            <a:off x="4655127" y="2930380"/>
            <a:ext cx="1213024" cy="369332"/>
          </a:xfrm>
          <a:prstGeom prst="rect">
            <a:avLst/>
          </a:prstGeom>
          <a:noFill/>
        </p:spPr>
        <p:txBody>
          <a:bodyPr wrap="none" rtlCol="0">
            <a:spAutoFit/>
          </a:bodyPr>
          <a:lstStyle/>
          <a:p>
            <a:r>
              <a:rPr lang="en-US" dirty="0" smtClean="0">
                <a:solidFill>
                  <a:srgbClr val="00B050"/>
                </a:solidFill>
              </a:rPr>
              <a:t>M. </a:t>
            </a:r>
            <a:r>
              <a:rPr lang="en-US" dirty="0" err="1" smtClean="0">
                <a:solidFill>
                  <a:srgbClr val="00B050"/>
                </a:solidFill>
              </a:rPr>
              <a:t>Hersam</a:t>
            </a:r>
            <a:endParaRPr lang="en-US" dirty="0">
              <a:solidFill>
                <a:srgbClr val="00B050"/>
              </a:solidFill>
            </a:endParaRPr>
          </a:p>
        </p:txBody>
      </p:sp>
    </p:spTree>
    <p:extLst>
      <p:ext uri="{BB962C8B-B14F-4D97-AF65-F5344CB8AC3E}">
        <p14:creationId xmlns:p14="http://schemas.microsoft.com/office/powerpoint/2010/main" val="4163217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54292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TextBox 1"/>
          <p:cNvSpPr txBox="1">
            <a:spLocks noChangeArrowheads="1"/>
          </p:cNvSpPr>
          <p:nvPr/>
        </p:nvSpPr>
        <p:spPr bwMode="auto">
          <a:xfrm>
            <a:off x="1784350" y="1871663"/>
            <a:ext cx="2052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t>Nature Chem 5, 840 (2013)</a:t>
            </a: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9038"/>
            <a:ext cx="27622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895600"/>
            <a:ext cx="45434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762000"/>
            <a:ext cx="2257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5329238"/>
            <a:ext cx="67722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225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36738"/>
          </a:xfrm>
        </p:spPr>
        <p:txBody>
          <a:bodyPr>
            <a:normAutofit fontScale="90000"/>
          </a:bodyPr>
          <a:lstStyle/>
          <a:p>
            <a:r>
              <a:rPr lang="en-US" dirty="0" smtClean="0">
                <a:solidFill>
                  <a:srgbClr val="FF0000"/>
                </a:solidFill>
              </a:rPr>
              <a:t>Grand Challenge:</a:t>
            </a:r>
            <a:br>
              <a:rPr lang="en-US" dirty="0" smtClean="0">
                <a:solidFill>
                  <a:srgbClr val="FF0000"/>
                </a:solidFill>
              </a:rPr>
            </a:br>
            <a:r>
              <a:rPr lang="en-US" sz="4000" dirty="0" smtClean="0">
                <a:solidFill>
                  <a:srgbClr val="FF0000"/>
                </a:solidFill>
              </a:rPr>
              <a:t>Prediction of molecular </a:t>
            </a:r>
            <a:r>
              <a:rPr lang="en-US" sz="4000" dirty="0">
                <a:solidFill>
                  <a:srgbClr val="FF0000"/>
                </a:solidFill>
              </a:rPr>
              <a:t>c</a:t>
            </a:r>
            <a:r>
              <a:rPr lang="en-US" sz="4000" dirty="0" smtClean="0">
                <a:solidFill>
                  <a:srgbClr val="FF0000"/>
                </a:solidFill>
              </a:rPr>
              <a:t>rystal structures and polymorphs </a:t>
            </a:r>
            <a:endParaRPr lang="en-US" sz="4000" dirty="0">
              <a:solidFill>
                <a:srgbClr val="FF0000"/>
              </a:solidFill>
            </a:endParaRPr>
          </a:p>
        </p:txBody>
      </p:sp>
      <p:sp>
        <p:nvSpPr>
          <p:cNvPr id="3" name="Content Placeholder 2"/>
          <p:cNvSpPr>
            <a:spLocks noGrp="1"/>
          </p:cNvSpPr>
          <p:nvPr>
            <p:ph idx="1"/>
          </p:nvPr>
        </p:nvSpPr>
        <p:spPr>
          <a:xfrm>
            <a:off x="118753" y="2682875"/>
            <a:ext cx="8763989" cy="2571750"/>
          </a:xfrm>
        </p:spPr>
        <p:txBody>
          <a:bodyPr>
            <a:normAutofit/>
          </a:bodyPr>
          <a:lstStyle/>
          <a:p>
            <a:r>
              <a:rPr lang="en-US" i="1" dirty="0" smtClean="0">
                <a:solidFill>
                  <a:srgbClr val="604A7B"/>
                </a:solidFill>
              </a:rPr>
              <a:t>Tools are needed for accurate, precise prediction of crystal structures from molecular structure to better predict potential performance from single crystal devices thereby accelerating materials development activities</a:t>
            </a:r>
            <a:endParaRPr lang="en-US" i="1" dirty="0">
              <a:solidFill>
                <a:srgbClr val="604A7B"/>
              </a:solidFill>
            </a:endParaRPr>
          </a:p>
        </p:txBody>
      </p:sp>
    </p:spTree>
    <p:extLst>
      <p:ext uri="{BB962C8B-B14F-4D97-AF65-F5344CB8AC3E}">
        <p14:creationId xmlns:p14="http://schemas.microsoft.com/office/powerpoint/2010/main" val="3102118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1"/>
            <a:ext cx="8229600" cy="3630613"/>
          </a:xfrm>
        </p:spPr>
        <p:txBody>
          <a:bodyPr>
            <a:normAutofit/>
          </a:bodyPr>
          <a:lstStyle/>
          <a:p>
            <a:r>
              <a:rPr lang="en-US" dirty="0" smtClean="0">
                <a:solidFill>
                  <a:srgbClr val="FF0000"/>
                </a:solidFill>
              </a:rPr>
              <a:t>Grand Challenge:</a:t>
            </a:r>
            <a:br>
              <a:rPr lang="en-US" dirty="0" smtClean="0">
                <a:solidFill>
                  <a:srgbClr val="FF0000"/>
                </a:solidFill>
              </a:rPr>
            </a:br>
            <a:r>
              <a:rPr lang="en-US" sz="3600" dirty="0" smtClean="0">
                <a:solidFill>
                  <a:srgbClr val="FF0000"/>
                </a:solidFill>
              </a:rPr>
              <a:t>Characterization and modeling at different magnitudes and combinations of length, time and dimensionality scales, including grain structures and </a:t>
            </a:r>
            <a:r>
              <a:rPr lang="en-US" sz="3600" dirty="0" err="1" smtClean="0">
                <a:solidFill>
                  <a:srgbClr val="FF0000"/>
                </a:solidFill>
              </a:rPr>
              <a:t>mesoscale</a:t>
            </a:r>
            <a:r>
              <a:rPr lang="en-US" sz="3600" dirty="0" smtClean="0">
                <a:solidFill>
                  <a:srgbClr val="FF0000"/>
                </a:solidFill>
              </a:rPr>
              <a:t> crystal/amorphous domain distributions </a:t>
            </a:r>
            <a:endParaRPr lang="en-US" sz="3600" dirty="0">
              <a:solidFill>
                <a:srgbClr val="FF0000"/>
              </a:solidFill>
            </a:endParaRPr>
          </a:p>
        </p:txBody>
      </p:sp>
      <p:sp>
        <p:nvSpPr>
          <p:cNvPr id="3" name="Content Placeholder 2"/>
          <p:cNvSpPr>
            <a:spLocks noGrp="1"/>
          </p:cNvSpPr>
          <p:nvPr>
            <p:ph idx="1"/>
          </p:nvPr>
        </p:nvSpPr>
        <p:spPr>
          <a:xfrm>
            <a:off x="118753" y="3960811"/>
            <a:ext cx="8763989" cy="2309813"/>
          </a:xfrm>
        </p:spPr>
        <p:txBody>
          <a:bodyPr>
            <a:normAutofit fontScale="92500" lnSpcReduction="10000"/>
          </a:bodyPr>
          <a:lstStyle/>
          <a:p>
            <a:pPr marL="0" indent="0">
              <a:buNone/>
            </a:pPr>
            <a:r>
              <a:rPr lang="en-US" i="1" dirty="0" smtClean="0">
                <a:solidFill>
                  <a:srgbClr val="604A7B"/>
                </a:solidFill>
              </a:rPr>
              <a:t>Molecular modeling alone often not predictive of device properties due to complex structuring in real films.  Characterization methods and models to help understand and predict this complex ordering are essential.</a:t>
            </a:r>
            <a:endParaRPr lang="en-US" i="1" dirty="0">
              <a:solidFill>
                <a:srgbClr val="604A7B"/>
              </a:solidFill>
            </a:endParaRPr>
          </a:p>
        </p:txBody>
      </p:sp>
    </p:spTree>
    <p:extLst>
      <p:ext uri="{BB962C8B-B14F-4D97-AF65-F5344CB8AC3E}">
        <p14:creationId xmlns:p14="http://schemas.microsoft.com/office/powerpoint/2010/main" val="2222614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1"/>
            <a:ext cx="8229600" cy="1900239"/>
          </a:xfrm>
        </p:spPr>
        <p:txBody>
          <a:bodyPr>
            <a:normAutofit/>
          </a:bodyPr>
          <a:lstStyle/>
          <a:p>
            <a:r>
              <a:rPr lang="en-US" dirty="0" smtClean="0">
                <a:solidFill>
                  <a:srgbClr val="FF0000"/>
                </a:solidFill>
              </a:rPr>
              <a:t>Grand Challenge:</a:t>
            </a:r>
            <a:br>
              <a:rPr lang="en-US" dirty="0" smtClean="0">
                <a:solidFill>
                  <a:srgbClr val="FF0000"/>
                </a:solidFill>
              </a:rPr>
            </a:br>
            <a:r>
              <a:rPr lang="en-US" sz="3600" dirty="0" smtClean="0">
                <a:solidFill>
                  <a:srgbClr val="FF0000"/>
                </a:solidFill>
              </a:rPr>
              <a:t>Creating a liquid-phase manufacturing paradigm</a:t>
            </a:r>
            <a:endParaRPr lang="en-US" sz="3600" dirty="0">
              <a:solidFill>
                <a:srgbClr val="FF0000"/>
              </a:solidFill>
            </a:endParaRPr>
          </a:p>
        </p:txBody>
      </p:sp>
      <p:sp>
        <p:nvSpPr>
          <p:cNvPr id="3" name="Content Placeholder 2"/>
          <p:cNvSpPr>
            <a:spLocks noGrp="1"/>
          </p:cNvSpPr>
          <p:nvPr>
            <p:ph idx="1"/>
          </p:nvPr>
        </p:nvSpPr>
        <p:spPr>
          <a:xfrm>
            <a:off x="118753" y="2357436"/>
            <a:ext cx="8763989" cy="4183064"/>
          </a:xfrm>
        </p:spPr>
        <p:txBody>
          <a:bodyPr>
            <a:normAutofit/>
          </a:bodyPr>
          <a:lstStyle/>
          <a:p>
            <a:pPr marL="0" indent="0">
              <a:buNone/>
            </a:pPr>
            <a:r>
              <a:rPr lang="en-US" i="1" dirty="0" smtClean="0">
                <a:solidFill>
                  <a:srgbClr val="604A7B"/>
                </a:solidFill>
              </a:rPr>
              <a:t>The big opportunity for this area is that carbon-based materials allow liquid-phase processing techniques (such as printing) to be used for manufacturing of electronics  This new manufacturing method requires specific materials, equipment and models that are not currently available in a useful, integrated fashion</a:t>
            </a:r>
            <a:endParaRPr lang="en-US" i="1" dirty="0">
              <a:solidFill>
                <a:srgbClr val="604A7B"/>
              </a:solidFill>
            </a:endParaRPr>
          </a:p>
        </p:txBody>
      </p:sp>
    </p:spTree>
    <p:extLst>
      <p:ext uri="{BB962C8B-B14F-4D97-AF65-F5344CB8AC3E}">
        <p14:creationId xmlns:p14="http://schemas.microsoft.com/office/powerpoint/2010/main" val="791268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1"/>
            <a:ext cx="8229600" cy="1900239"/>
          </a:xfrm>
        </p:spPr>
        <p:txBody>
          <a:bodyPr>
            <a:normAutofit/>
          </a:bodyPr>
          <a:lstStyle/>
          <a:p>
            <a:r>
              <a:rPr lang="en-US" dirty="0" smtClean="0">
                <a:solidFill>
                  <a:srgbClr val="FF0000"/>
                </a:solidFill>
              </a:rPr>
              <a:t>Grand Challenge:</a:t>
            </a:r>
            <a:br>
              <a:rPr lang="en-US" dirty="0" smtClean="0">
                <a:solidFill>
                  <a:srgbClr val="FF0000"/>
                </a:solidFill>
              </a:rPr>
            </a:br>
            <a:r>
              <a:rPr lang="en-US" sz="3600" dirty="0" smtClean="0">
                <a:solidFill>
                  <a:srgbClr val="FF0000"/>
                </a:solidFill>
              </a:rPr>
              <a:t>Projecting device property evolution at the molecular scale</a:t>
            </a:r>
            <a:endParaRPr lang="en-US" sz="3600" dirty="0">
              <a:solidFill>
                <a:srgbClr val="FF0000"/>
              </a:solidFill>
            </a:endParaRPr>
          </a:p>
        </p:txBody>
      </p:sp>
      <p:sp>
        <p:nvSpPr>
          <p:cNvPr id="3" name="Content Placeholder 2"/>
          <p:cNvSpPr>
            <a:spLocks noGrp="1"/>
          </p:cNvSpPr>
          <p:nvPr>
            <p:ph idx="1"/>
          </p:nvPr>
        </p:nvSpPr>
        <p:spPr>
          <a:xfrm>
            <a:off x="118753" y="2516186"/>
            <a:ext cx="8763989" cy="3230564"/>
          </a:xfrm>
        </p:spPr>
        <p:txBody>
          <a:bodyPr>
            <a:normAutofit/>
          </a:bodyPr>
          <a:lstStyle/>
          <a:p>
            <a:pPr marL="0" indent="0">
              <a:buNone/>
            </a:pPr>
            <a:r>
              <a:rPr lang="en-US" i="1" dirty="0" smtClean="0">
                <a:solidFill>
                  <a:srgbClr val="604A7B"/>
                </a:solidFill>
              </a:rPr>
              <a:t>Performance of organic electronic devices are determined by the materials used and how they are processed.  Better understanding of the evolution of molecular-scale structure during processing and it’s impact on device performance is essential</a:t>
            </a:r>
            <a:endParaRPr lang="en-US" i="1" dirty="0">
              <a:solidFill>
                <a:srgbClr val="604A7B"/>
              </a:solidFill>
            </a:endParaRPr>
          </a:p>
        </p:txBody>
      </p:sp>
    </p:spTree>
    <p:extLst>
      <p:ext uri="{BB962C8B-B14F-4D97-AF65-F5344CB8AC3E}">
        <p14:creationId xmlns:p14="http://schemas.microsoft.com/office/powerpoint/2010/main" val="823926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1"/>
            <a:ext cx="8229600" cy="1900239"/>
          </a:xfrm>
        </p:spPr>
        <p:txBody>
          <a:bodyPr>
            <a:normAutofit/>
          </a:bodyPr>
          <a:lstStyle/>
          <a:p>
            <a:r>
              <a:rPr lang="en-US" dirty="0" smtClean="0">
                <a:solidFill>
                  <a:srgbClr val="FF0000"/>
                </a:solidFill>
              </a:rPr>
              <a:t>Grand Challenge:</a:t>
            </a:r>
            <a:br>
              <a:rPr lang="en-US" dirty="0" smtClean="0">
                <a:solidFill>
                  <a:srgbClr val="FF0000"/>
                </a:solidFill>
              </a:rPr>
            </a:br>
            <a:r>
              <a:rPr lang="en-US" sz="3600" dirty="0" smtClean="0">
                <a:solidFill>
                  <a:srgbClr val="FF0000"/>
                </a:solidFill>
              </a:rPr>
              <a:t>Development of a comprehensive model for organic electronic-biological interfaces</a:t>
            </a:r>
            <a:endParaRPr lang="en-US" sz="3600" dirty="0">
              <a:solidFill>
                <a:srgbClr val="FF0000"/>
              </a:solidFill>
            </a:endParaRPr>
          </a:p>
        </p:txBody>
      </p:sp>
      <p:sp>
        <p:nvSpPr>
          <p:cNvPr id="3" name="Content Placeholder 2"/>
          <p:cNvSpPr>
            <a:spLocks noGrp="1"/>
          </p:cNvSpPr>
          <p:nvPr>
            <p:ph idx="1"/>
          </p:nvPr>
        </p:nvSpPr>
        <p:spPr>
          <a:xfrm>
            <a:off x="118753" y="2516186"/>
            <a:ext cx="8763989" cy="3897314"/>
          </a:xfrm>
        </p:spPr>
        <p:txBody>
          <a:bodyPr>
            <a:normAutofit/>
          </a:bodyPr>
          <a:lstStyle/>
          <a:p>
            <a:pPr marL="0" indent="0">
              <a:buNone/>
            </a:pPr>
            <a:r>
              <a:rPr lang="en-US" i="1" dirty="0" smtClean="0">
                <a:solidFill>
                  <a:srgbClr val="604A7B"/>
                </a:solidFill>
              </a:rPr>
              <a:t>A clear benefit of electronic systems based on soft mater is that they modulus match biological systems well, and so can be used to directly interface with organisms.  Developing a model for these interfaces is needed for development of bio-compatible electronic systems</a:t>
            </a:r>
            <a:endParaRPr lang="en-US" i="1" dirty="0">
              <a:solidFill>
                <a:srgbClr val="604A7B"/>
              </a:solidFill>
            </a:endParaRPr>
          </a:p>
        </p:txBody>
      </p:sp>
    </p:spTree>
    <p:extLst>
      <p:ext uri="{BB962C8B-B14F-4D97-AF65-F5344CB8AC3E}">
        <p14:creationId xmlns:p14="http://schemas.microsoft.com/office/powerpoint/2010/main" val="333109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1"/>
            <a:ext cx="8229600" cy="1900239"/>
          </a:xfrm>
        </p:spPr>
        <p:txBody>
          <a:bodyPr>
            <a:normAutofit/>
          </a:bodyPr>
          <a:lstStyle/>
          <a:p>
            <a:r>
              <a:rPr lang="en-US" dirty="0" smtClean="0">
                <a:solidFill>
                  <a:srgbClr val="FF0000"/>
                </a:solidFill>
              </a:rPr>
              <a:t>Grand Challenge:</a:t>
            </a:r>
            <a:br>
              <a:rPr lang="en-US" dirty="0" smtClean="0">
                <a:solidFill>
                  <a:srgbClr val="FF0000"/>
                </a:solidFill>
              </a:rPr>
            </a:br>
            <a:r>
              <a:rPr lang="en-US" sz="3600" dirty="0" smtClean="0">
                <a:solidFill>
                  <a:srgbClr val="FF0000"/>
                </a:solidFill>
              </a:rPr>
              <a:t>Discovering markers for performance instability</a:t>
            </a:r>
            <a:endParaRPr lang="en-US" sz="3600" dirty="0">
              <a:solidFill>
                <a:srgbClr val="FF0000"/>
              </a:solidFill>
            </a:endParaRPr>
          </a:p>
        </p:txBody>
      </p:sp>
      <p:sp>
        <p:nvSpPr>
          <p:cNvPr id="3" name="Content Placeholder 2"/>
          <p:cNvSpPr>
            <a:spLocks noGrp="1"/>
          </p:cNvSpPr>
          <p:nvPr>
            <p:ph idx="1"/>
          </p:nvPr>
        </p:nvSpPr>
        <p:spPr>
          <a:xfrm>
            <a:off x="118753" y="2516186"/>
            <a:ext cx="8763989" cy="3897314"/>
          </a:xfrm>
        </p:spPr>
        <p:txBody>
          <a:bodyPr>
            <a:normAutofit/>
          </a:bodyPr>
          <a:lstStyle/>
          <a:p>
            <a:pPr marL="0" indent="0">
              <a:buNone/>
            </a:pPr>
            <a:r>
              <a:rPr lang="en-US" i="1" dirty="0" smtClean="0">
                <a:solidFill>
                  <a:srgbClr val="604A7B"/>
                </a:solidFill>
              </a:rPr>
              <a:t>Properties of electronic devices based on organic materials are typically not stable with respect to time, limiting the utility of devices in real systems.  Better understanding of the critical markers that determine these instabilities are needed for commercialization of products relying on organic electronic systems </a:t>
            </a:r>
            <a:endParaRPr lang="en-US" i="1" dirty="0">
              <a:solidFill>
                <a:srgbClr val="604A7B"/>
              </a:solidFill>
            </a:endParaRPr>
          </a:p>
        </p:txBody>
      </p:sp>
    </p:spTree>
    <p:extLst>
      <p:ext uri="{BB962C8B-B14F-4D97-AF65-F5344CB8AC3E}">
        <p14:creationId xmlns:p14="http://schemas.microsoft.com/office/powerpoint/2010/main" val="3055365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1"/>
            <a:ext cx="8229600" cy="1900239"/>
          </a:xfrm>
        </p:spPr>
        <p:txBody>
          <a:bodyPr>
            <a:normAutofit fontScale="90000"/>
          </a:bodyPr>
          <a:lstStyle/>
          <a:p>
            <a:r>
              <a:rPr lang="en-US" dirty="0" smtClean="0">
                <a:solidFill>
                  <a:srgbClr val="FF0000"/>
                </a:solidFill>
              </a:rPr>
              <a:t>Grand Challenge:</a:t>
            </a:r>
            <a:br>
              <a:rPr lang="en-US" dirty="0" smtClean="0">
                <a:solidFill>
                  <a:srgbClr val="FF0000"/>
                </a:solidFill>
              </a:rPr>
            </a:br>
            <a:r>
              <a:rPr lang="en-US" sz="3600" dirty="0" err="1" smtClean="0">
                <a:solidFill>
                  <a:srgbClr val="FF0000"/>
                </a:solidFill>
              </a:rPr>
              <a:t>Incentivization</a:t>
            </a:r>
            <a:r>
              <a:rPr lang="en-US" sz="3600" dirty="0" smtClean="0">
                <a:solidFill>
                  <a:srgbClr val="FF0000"/>
                </a:solidFill>
              </a:rPr>
              <a:t> of industry to reinvest in research and development (with government partnership)</a:t>
            </a:r>
            <a:endParaRPr lang="en-US" sz="3600" dirty="0">
              <a:solidFill>
                <a:srgbClr val="FF0000"/>
              </a:solidFill>
            </a:endParaRPr>
          </a:p>
        </p:txBody>
      </p:sp>
      <p:sp>
        <p:nvSpPr>
          <p:cNvPr id="3" name="Content Placeholder 2"/>
          <p:cNvSpPr>
            <a:spLocks noGrp="1"/>
          </p:cNvSpPr>
          <p:nvPr>
            <p:ph idx="1"/>
          </p:nvPr>
        </p:nvSpPr>
        <p:spPr>
          <a:xfrm>
            <a:off x="118753" y="2516186"/>
            <a:ext cx="8763989" cy="3897314"/>
          </a:xfrm>
        </p:spPr>
        <p:txBody>
          <a:bodyPr>
            <a:normAutofit lnSpcReduction="10000"/>
          </a:bodyPr>
          <a:lstStyle/>
          <a:p>
            <a:pPr marL="0" indent="0">
              <a:buNone/>
            </a:pPr>
            <a:r>
              <a:rPr lang="en-US" i="1" dirty="0" smtClean="0">
                <a:solidFill>
                  <a:srgbClr val="604A7B"/>
                </a:solidFill>
              </a:rPr>
              <a:t>Greater industrial development is needed In order to accelerate development in this field.  A lack of options for significant short-term products and dwindling resources for longer-term research reduces industrial involvement.  Methods to incentivize industry to reinvest in this field as the research that will enable the long-term applications is being carried out is necessary.   </a:t>
            </a:r>
            <a:endParaRPr lang="en-US" i="1" dirty="0">
              <a:solidFill>
                <a:srgbClr val="604A7B"/>
              </a:solidFill>
            </a:endParaRPr>
          </a:p>
        </p:txBody>
      </p:sp>
    </p:spTree>
    <p:extLst>
      <p:ext uri="{BB962C8B-B14F-4D97-AF65-F5344CB8AC3E}">
        <p14:creationId xmlns:p14="http://schemas.microsoft.com/office/powerpoint/2010/main" val="1400604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4556"/>
          </a:xfrm>
        </p:spPr>
        <p:txBody>
          <a:bodyPr>
            <a:normAutofit/>
          </a:bodyPr>
          <a:lstStyle/>
          <a:p>
            <a:r>
              <a:rPr lang="en-US" sz="3600" dirty="0" smtClean="0">
                <a:solidFill>
                  <a:srgbClr val="FF0000"/>
                </a:solidFill>
              </a:rPr>
              <a:t>MGI State-of-the-art in Organic Electronics</a:t>
            </a:r>
            <a:endParaRPr lang="en-US" sz="3600" dirty="0">
              <a:solidFill>
                <a:srgbClr val="FF0000"/>
              </a:solidFill>
            </a:endParaRPr>
          </a:p>
        </p:txBody>
      </p:sp>
      <p:sp>
        <p:nvSpPr>
          <p:cNvPr id="3" name="Content Placeholder 2"/>
          <p:cNvSpPr>
            <a:spLocks noGrp="1"/>
          </p:cNvSpPr>
          <p:nvPr>
            <p:ph idx="1"/>
          </p:nvPr>
        </p:nvSpPr>
        <p:spPr>
          <a:xfrm>
            <a:off x="457200" y="1411192"/>
            <a:ext cx="8229600" cy="4714971"/>
          </a:xfrm>
        </p:spPr>
        <p:txBody>
          <a:bodyPr>
            <a:normAutofit fontScale="85000" lnSpcReduction="20000"/>
          </a:bodyPr>
          <a:lstStyle/>
          <a:p>
            <a:r>
              <a:rPr lang="en-US" dirty="0" smtClean="0"/>
              <a:t>The computational tools are useful for isolated molecular structures, but not predictive for van der Waals molecular solids, and may not even exist for interfaces.</a:t>
            </a:r>
          </a:p>
          <a:p>
            <a:r>
              <a:rPr lang="en-US" dirty="0" smtClean="0"/>
              <a:t>System and device models are yet a further level of complexity, and which barely exist.</a:t>
            </a:r>
          </a:p>
          <a:p>
            <a:r>
              <a:rPr lang="en-US" dirty="0" smtClean="0"/>
              <a:t>The experimental techniques and the quantity of data are extensive, but often are just as expected, and may not apply to the materials integrated into systems.</a:t>
            </a:r>
          </a:p>
          <a:p>
            <a:r>
              <a:rPr lang="en-US" dirty="0" smtClean="0"/>
              <a:t>The sharing and integration culture between the computational and experimental efforts is strong in individual companies, but weaker among the members of the broader community.</a:t>
            </a:r>
            <a:endParaRPr lang="en-US" dirty="0"/>
          </a:p>
        </p:txBody>
      </p:sp>
    </p:spTree>
    <p:extLst>
      <p:ext uri="{BB962C8B-B14F-4D97-AF65-F5344CB8AC3E}">
        <p14:creationId xmlns:p14="http://schemas.microsoft.com/office/powerpoint/2010/main" val="38525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28A0092B-C50C-407E-A947-70E740481C1C}">
                <a14:useLocalDpi xmlns:a14="http://schemas.microsoft.com/office/drawing/2010/main" val="0"/>
              </a:ext>
            </a:extLst>
          </a:blip>
          <a:srcRect l="56572"/>
          <a:stretch/>
        </p:blipFill>
        <p:spPr>
          <a:xfrm>
            <a:off x="4724400" y="1026258"/>
            <a:ext cx="3934007" cy="4307742"/>
          </a:xfrm>
          <a:prstGeom prst="rect">
            <a:avLst/>
          </a:prstGeom>
        </p:spPr>
      </p:pic>
      <p:sp>
        <p:nvSpPr>
          <p:cNvPr id="2" name="Title 1"/>
          <p:cNvSpPr>
            <a:spLocks noGrp="1"/>
          </p:cNvSpPr>
          <p:nvPr>
            <p:ph type="title"/>
          </p:nvPr>
        </p:nvSpPr>
        <p:spPr>
          <a:xfrm>
            <a:off x="0" y="0"/>
            <a:ext cx="9144000" cy="1066800"/>
          </a:xfrm>
        </p:spPr>
        <p:txBody>
          <a:bodyPr>
            <a:normAutofit fontScale="90000"/>
          </a:bodyPr>
          <a:lstStyle/>
          <a:p>
            <a:r>
              <a:rPr lang="en-US" sz="3200" dirty="0" smtClean="0">
                <a:solidFill>
                  <a:srgbClr val="FF0000"/>
                </a:solidFill>
              </a:rPr>
              <a:t>Estimation of electronic properties of organic molecules</a:t>
            </a:r>
            <a:br>
              <a:rPr lang="en-US" sz="3200" dirty="0" smtClean="0">
                <a:solidFill>
                  <a:srgbClr val="FF0000"/>
                </a:solidFill>
              </a:rPr>
            </a:br>
            <a:r>
              <a:rPr lang="en-US" sz="3200" dirty="0" smtClean="0">
                <a:solidFill>
                  <a:srgbClr val="FF0000"/>
                </a:solidFill>
              </a:rPr>
              <a:t>can be done in a matter of seconds</a:t>
            </a:r>
            <a:endParaRPr lang="en-US" sz="3200" dirty="0">
              <a:solidFill>
                <a:srgbClr val="FF0000"/>
              </a:solidFill>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4386" r="50000"/>
          <a:stretch/>
        </p:blipFill>
        <p:spPr>
          <a:xfrm>
            <a:off x="436728" y="1295400"/>
            <a:ext cx="3749407" cy="3962400"/>
          </a:xfrm>
          <a:prstGeom prst="rect">
            <a:avLst/>
          </a:prstGeom>
        </p:spPr>
      </p:pic>
      <p:sp>
        <p:nvSpPr>
          <p:cNvPr id="5" name="Rectangle 4"/>
          <p:cNvSpPr/>
          <p:nvPr/>
        </p:nvSpPr>
        <p:spPr>
          <a:xfrm>
            <a:off x="519752" y="4925704"/>
            <a:ext cx="3505200" cy="56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Experimental HOMO-LUMO gap</a:t>
            </a:r>
            <a:endParaRPr lang="en-US" dirty="0">
              <a:solidFill>
                <a:schemeClr val="tx1"/>
              </a:solidFill>
            </a:endParaRPr>
          </a:p>
        </p:txBody>
      </p:sp>
      <p:sp>
        <p:nvSpPr>
          <p:cNvPr id="6" name="Rectangle 5"/>
          <p:cNvSpPr/>
          <p:nvPr/>
        </p:nvSpPr>
        <p:spPr>
          <a:xfrm>
            <a:off x="665532" y="1468071"/>
            <a:ext cx="1849068" cy="741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Calculated HOMO-LUMO gap</a:t>
            </a:r>
            <a:endParaRPr lang="en-US" dirty="0">
              <a:solidFill>
                <a:schemeClr val="tx1"/>
              </a:solidFill>
            </a:endParaRPr>
          </a:p>
        </p:txBody>
      </p:sp>
      <p:sp>
        <p:nvSpPr>
          <p:cNvPr id="7" name="Line 4"/>
          <p:cNvSpPr>
            <a:spLocks noChangeShapeType="1"/>
          </p:cNvSpPr>
          <p:nvPr/>
        </p:nvSpPr>
        <p:spPr bwMode="auto">
          <a:xfrm>
            <a:off x="0" y="10668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8"/>
          <p:cNvSpPr/>
          <p:nvPr/>
        </p:nvSpPr>
        <p:spPr>
          <a:xfrm>
            <a:off x="5181600" y="5029200"/>
            <a:ext cx="32004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DFT reorganization energy</a:t>
            </a:r>
            <a:endParaRPr lang="en-US" dirty="0">
              <a:solidFill>
                <a:schemeClr val="tx1"/>
              </a:solidFill>
            </a:endParaRPr>
          </a:p>
        </p:txBody>
      </p:sp>
      <p:sp>
        <p:nvSpPr>
          <p:cNvPr id="10" name="Rectangle 9"/>
          <p:cNvSpPr/>
          <p:nvPr/>
        </p:nvSpPr>
        <p:spPr>
          <a:xfrm>
            <a:off x="5181600" y="1475096"/>
            <a:ext cx="1696668" cy="741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Tight-binding reorganization energy</a:t>
            </a:r>
            <a:endParaRPr lang="en-US" dirty="0">
              <a:solidFill>
                <a:schemeClr val="tx1"/>
              </a:solidFill>
            </a:endParaRPr>
          </a:p>
        </p:txBody>
      </p:sp>
      <p:sp>
        <p:nvSpPr>
          <p:cNvPr id="11" name="Title 1"/>
          <p:cNvSpPr txBox="1">
            <a:spLocks/>
          </p:cNvSpPr>
          <p:nvPr/>
        </p:nvSpPr>
        <p:spPr bwMode="auto">
          <a:xfrm>
            <a:off x="0" y="5791200"/>
            <a:ext cx="9144000" cy="1066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0" i="0" u="none">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lstStyle>
          <a:p>
            <a:r>
              <a:rPr lang="en-US" sz="3200" kern="0" dirty="0" smtClean="0"/>
              <a:t>Goals:  First-pass prioritization, </a:t>
            </a:r>
            <a:r>
              <a:rPr lang="en-US" sz="3200" kern="0" dirty="0"/>
              <a:t>combinatorial </a:t>
            </a:r>
            <a:r>
              <a:rPr lang="en-US" sz="3200" kern="0" dirty="0" smtClean="0"/>
              <a:t>optimization, interactive evaluation.</a:t>
            </a:r>
          </a:p>
        </p:txBody>
      </p:sp>
      <p:sp>
        <p:nvSpPr>
          <p:cNvPr id="12" name="Line 4"/>
          <p:cNvSpPr>
            <a:spLocks noChangeShapeType="1"/>
          </p:cNvSpPr>
          <p:nvPr/>
        </p:nvSpPr>
        <p:spPr bwMode="auto">
          <a:xfrm>
            <a:off x="0" y="5791200"/>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p:cNvSpPr txBox="1"/>
          <p:nvPr/>
        </p:nvSpPr>
        <p:spPr>
          <a:xfrm>
            <a:off x="4385953" y="5322124"/>
            <a:ext cx="2549672" cy="369332"/>
          </a:xfrm>
          <a:prstGeom prst="rect">
            <a:avLst/>
          </a:prstGeom>
          <a:noFill/>
        </p:spPr>
        <p:txBody>
          <a:bodyPr wrap="none" rtlCol="0">
            <a:spAutoFit/>
          </a:bodyPr>
          <a:lstStyle/>
          <a:p>
            <a:r>
              <a:rPr lang="en-US" dirty="0" smtClean="0">
                <a:solidFill>
                  <a:srgbClr val="FF0000"/>
                </a:solidFill>
              </a:rPr>
              <a:t>T. Mueller, Johns Hopkins</a:t>
            </a:r>
            <a:endParaRPr lang="en-US" dirty="0">
              <a:solidFill>
                <a:srgbClr val="FF0000"/>
              </a:solidFill>
            </a:endParaRPr>
          </a:p>
        </p:txBody>
      </p:sp>
    </p:spTree>
    <p:extLst>
      <p:ext uri="{BB962C8B-B14F-4D97-AF65-F5344CB8AC3E}">
        <p14:creationId xmlns:p14="http://schemas.microsoft.com/office/powerpoint/2010/main" val="1707719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599"/>
            <a:ext cx="5430981" cy="404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7927" y="3497580"/>
            <a:ext cx="4800600" cy="336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1339" y="1607230"/>
            <a:ext cx="2412584" cy="646331"/>
          </a:xfrm>
          <a:prstGeom prst="rect">
            <a:avLst/>
          </a:prstGeom>
          <a:noFill/>
        </p:spPr>
        <p:txBody>
          <a:bodyPr wrap="none" rtlCol="0">
            <a:spAutoFit/>
          </a:bodyPr>
          <a:lstStyle/>
          <a:p>
            <a:r>
              <a:rPr lang="en-US" dirty="0" smtClean="0">
                <a:solidFill>
                  <a:srgbClr val="FF0000"/>
                </a:solidFill>
              </a:rPr>
              <a:t>M. </a:t>
            </a:r>
            <a:r>
              <a:rPr lang="en-US" dirty="0" err="1" smtClean="0">
                <a:solidFill>
                  <a:srgbClr val="FF0000"/>
                </a:solidFill>
              </a:rPr>
              <a:t>Salmeron</a:t>
            </a:r>
            <a:r>
              <a:rPr lang="en-US" dirty="0" smtClean="0">
                <a:solidFill>
                  <a:srgbClr val="FF0000"/>
                </a:solidFill>
              </a:rPr>
              <a:t>,</a:t>
            </a:r>
          </a:p>
          <a:p>
            <a:r>
              <a:rPr lang="en-US" dirty="0" smtClean="0">
                <a:solidFill>
                  <a:srgbClr val="FF0000"/>
                </a:solidFill>
              </a:rPr>
              <a:t>Lawrence Berkeley Labs</a:t>
            </a:r>
            <a:endParaRPr lang="en-US" dirty="0">
              <a:solidFill>
                <a:srgbClr val="FF0000"/>
              </a:solidFill>
            </a:endParaRPr>
          </a:p>
        </p:txBody>
      </p:sp>
    </p:spTree>
    <p:extLst>
      <p:ext uri="{BB962C8B-B14F-4D97-AF65-F5344CB8AC3E}">
        <p14:creationId xmlns:p14="http://schemas.microsoft.com/office/powerpoint/2010/main" val="349937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1846" y="2607078"/>
            <a:ext cx="1447800" cy="609600"/>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9" name="Rectangle 8"/>
          <p:cNvSpPr/>
          <p:nvPr/>
        </p:nvSpPr>
        <p:spPr>
          <a:xfrm>
            <a:off x="1062219" y="1878471"/>
            <a:ext cx="914400" cy="533400"/>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 name="Rectangle 9"/>
          <p:cNvSpPr/>
          <p:nvPr/>
        </p:nvSpPr>
        <p:spPr>
          <a:xfrm>
            <a:off x="2961846" y="1825954"/>
            <a:ext cx="1447800" cy="533400"/>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1" name="Rectangle 10"/>
          <p:cNvSpPr/>
          <p:nvPr/>
        </p:nvSpPr>
        <p:spPr>
          <a:xfrm>
            <a:off x="1062219" y="2499739"/>
            <a:ext cx="914400" cy="609600"/>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grpSp>
        <p:nvGrpSpPr>
          <p:cNvPr id="12" name="Group 21"/>
          <p:cNvGrpSpPr/>
          <p:nvPr/>
        </p:nvGrpSpPr>
        <p:grpSpPr>
          <a:xfrm>
            <a:off x="614709" y="4137891"/>
            <a:ext cx="7010400" cy="674132"/>
            <a:chOff x="1295400" y="3657600"/>
            <a:chExt cx="7010400" cy="674132"/>
          </a:xfrm>
        </p:grpSpPr>
        <p:cxnSp>
          <p:nvCxnSpPr>
            <p:cNvPr id="13" name="Straight Arrow Connector 12"/>
            <p:cNvCxnSpPr/>
            <p:nvPr/>
          </p:nvCxnSpPr>
          <p:spPr>
            <a:xfrm>
              <a:off x="1295400" y="3810000"/>
              <a:ext cx="701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00200" y="36576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08400" y="36576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16600" y="36576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70700" y="36576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24800" y="36576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71600" y="3962400"/>
              <a:ext cx="716280" cy="369332"/>
            </a:xfrm>
            <a:prstGeom prst="rect">
              <a:avLst/>
            </a:prstGeom>
            <a:noFill/>
          </p:spPr>
          <p:txBody>
            <a:bodyPr wrap="square" rtlCol="0">
              <a:spAutoFit/>
            </a:bodyPr>
            <a:lstStyle/>
            <a:p>
              <a:pPr defTabSz="914400"/>
              <a:r>
                <a:rPr lang="en-US" b="1" dirty="0" smtClean="0">
                  <a:solidFill>
                    <a:srgbClr val="000000"/>
                  </a:solidFill>
                  <a:latin typeface="Franklin Gothic Book"/>
                  <a:cs typeface="Franklin Gothic Book"/>
                </a:rPr>
                <a:t>10</a:t>
              </a:r>
              <a:r>
                <a:rPr lang="en-US" b="1" baseline="30000" dirty="0" smtClean="0">
                  <a:solidFill>
                    <a:srgbClr val="000000"/>
                  </a:solidFill>
                  <a:latin typeface="Franklin Gothic Book"/>
                  <a:cs typeface="Franklin Gothic Book"/>
                </a:rPr>
                <a:t>-10</a:t>
              </a:r>
              <a:endParaRPr lang="en-US" b="1" dirty="0">
                <a:solidFill>
                  <a:srgbClr val="000000"/>
                </a:solidFill>
                <a:latin typeface="Franklin Gothic Book"/>
                <a:cs typeface="Franklin Gothic Book"/>
              </a:endParaRPr>
            </a:p>
          </p:txBody>
        </p:sp>
        <p:sp>
          <p:nvSpPr>
            <p:cNvPr id="20" name="TextBox 19"/>
            <p:cNvSpPr txBox="1"/>
            <p:nvPr/>
          </p:nvSpPr>
          <p:spPr>
            <a:xfrm>
              <a:off x="2362200" y="3962400"/>
              <a:ext cx="609600" cy="369332"/>
            </a:xfrm>
            <a:prstGeom prst="rect">
              <a:avLst/>
            </a:prstGeom>
            <a:noFill/>
          </p:spPr>
          <p:txBody>
            <a:bodyPr wrap="square" rtlCol="0">
              <a:spAutoFit/>
            </a:bodyPr>
            <a:lstStyle/>
            <a:p>
              <a:pPr defTabSz="914400"/>
              <a:r>
                <a:rPr lang="en-US" b="1" dirty="0" smtClean="0">
                  <a:solidFill>
                    <a:srgbClr val="000000"/>
                  </a:solidFill>
                  <a:latin typeface="Franklin Gothic Book"/>
                  <a:cs typeface="Franklin Gothic Book"/>
                </a:rPr>
                <a:t>10</a:t>
              </a:r>
              <a:r>
                <a:rPr lang="en-US" b="1" baseline="30000" dirty="0" smtClean="0">
                  <a:solidFill>
                    <a:srgbClr val="000000"/>
                  </a:solidFill>
                  <a:latin typeface="Franklin Gothic Book"/>
                  <a:cs typeface="Franklin Gothic Book"/>
                </a:rPr>
                <a:t>-9</a:t>
              </a:r>
              <a:endParaRPr lang="en-US" b="1" dirty="0">
                <a:solidFill>
                  <a:srgbClr val="000000"/>
                </a:solidFill>
                <a:latin typeface="Franklin Gothic Book"/>
                <a:cs typeface="Franklin Gothic Book"/>
              </a:endParaRPr>
            </a:p>
          </p:txBody>
        </p:sp>
        <p:sp>
          <p:nvSpPr>
            <p:cNvPr id="21" name="TextBox 20"/>
            <p:cNvSpPr txBox="1"/>
            <p:nvPr/>
          </p:nvSpPr>
          <p:spPr>
            <a:xfrm>
              <a:off x="3429000" y="3962400"/>
              <a:ext cx="609600" cy="369332"/>
            </a:xfrm>
            <a:prstGeom prst="rect">
              <a:avLst/>
            </a:prstGeom>
            <a:noFill/>
          </p:spPr>
          <p:txBody>
            <a:bodyPr wrap="square" rtlCol="0">
              <a:spAutoFit/>
            </a:bodyPr>
            <a:lstStyle/>
            <a:p>
              <a:pPr defTabSz="914400"/>
              <a:r>
                <a:rPr lang="en-US" b="1" dirty="0" smtClean="0">
                  <a:solidFill>
                    <a:srgbClr val="000000"/>
                  </a:solidFill>
                  <a:latin typeface="Franklin Gothic Book"/>
                  <a:cs typeface="Franklin Gothic Book"/>
                </a:rPr>
                <a:t>10</a:t>
              </a:r>
              <a:r>
                <a:rPr lang="en-US" b="1" baseline="30000" dirty="0" smtClean="0">
                  <a:solidFill>
                    <a:srgbClr val="000000"/>
                  </a:solidFill>
                  <a:latin typeface="Franklin Gothic Book"/>
                  <a:cs typeface="Franklin Gothic Book"/>
                </a:rPr>
                <a:t>-8</a:t>
              </a:r>
              <a:endParaRPr lang="en-US" b="1" dirty="0">
                <a:solidFill>
                  <a:srgbClr val="000000"/>
                </a:solidFill>
                <a:latin typeface="Franklin Gothic Book"/>
                <a:cs typeface="Franklin Gothic Book"/>
              </a:endParaRPr>
            </a:p>
          </p:txBody>
        </p:sp>
        <p:sp>
          <p:nvSpPr>
            <p:cNvPr id="22" name="TextBox 21"/>
            <p:cNvSpPr txBox="1"/>
            <p:nvPr/>
          </p:nvSpPr>
          <p:spPr>
            <a:xfrm>
              <a:off x="4495800" y="3962400"/>
              <a:ext cx="609600" cy="369332"/>
            </a:xfrm>
            <a:prstGeom prst="rect">
              <a:avLst/>
            </a:prstGeom>
            <a:noFill/>
          </p:spPr>
          <p:txBody>
            <a:bodyPr wrap="square" rtlCol="0">
              <a:spAutoFit/>
            </a:bodyPr>
            <a:lstStyle/>
            <a:p>
              <a:pPr defTabSz="914400"/>
              <a:r>
                <a:rPr lang="en-US" b="1" dirty="0" smtClean="0">
                  <a:solidFill>
                    <a:srgbClr val="000000"/>
                  </a:solidFill>
                  <a:latin typeface="Franklin Gothic Book"/>
                  <a:cs typeface="Franklin Gothic Book"/>
                </a:rPr>
                <a:t>10</a:t>
              </a:r>
              <a:r>
                <a:rPr lang="en-US" b="1" baseline="30000" dirty="0" smtClean="0">
                  <a:solidFill>
                    <a:srgbClr val="000000"/>
                  </a:solidFill>
                  <a:latin typeface="Franklin Gothic Book"/>
                  <a:cs typeface="Franklin Gothic Book"/>
                </a:rPr>
                <a:t>-7</a:t>
              </a:r>
              <a:endParaRPr lang="en-US" b="1" dirty="0">
                <a:solidFill>
                  <a:srgbClr val="000000"/>
                </a:solidFill>
                <a:latin typeface="Franklin Gothic Book"/>
                <a:cs typeface="Franklin Gothic Book"/>
              </a:endParaRPr>
            </a:p>
          </p:txBody>
        </p:sp>
        <p:sp>
          <p:nvSpPr>
            <p:cNvPr id="23" name="TextBox 22"/>
            <p:cNvSpPr txBox="1"/>
            <p:nvPr/>
          </p:nvSpPr>
          <p:spPr>
            <a:xfrm>
              <a:off x="5562600" y="3962400"/>
              <a:ext cx="609600" cy="369332"/>
            </a:xfrm>
            <a:prstGeom prst="rect">
              <a:avLst/>
            </a:prstGeom>
            <a:noFill/>
          </p:spPr>
          <p:txBody>
            <a:bodyPr wrap="square" rtlCol="0">
              <a:spAutoFit/>
            </a:bodyPr>
            <a:lstStyle/>
            <a:p>
              <a:pPr defTabSz="914400"/>
              <a:r>
                <a:rPr lang="en-US" b="1" dirty="0" smtClean="0">
                  <a:solidFill>
                    <a:srgbClr val="000000"/>
                  </a:solidFill>
                  <a:latin typeface="Franklin Gothic Book"/>
                  <a:cs typeface="Franklin Gothic Book"/>
                </a:rPr>
                <a:t>10</a:t>
              </a:r>
              <a:r>
                <a:rPr lang="en-US" b="1" baseline="30000" dirty="0" smtClean="0">
                  <a:solidFill>
                    <a:srgbClr val="000000"/>
                  </a:solidFill>
                  <a:latin typeface="Franklin Gothic Book"/>
                  <a:cs typeface="Franklin Gothic Book"/>
                </a:rPr>
                <a:t>-6</a:t>
              </a:r>
              <a:endParaRPr lang="en-US" b="1" dirty="0">
                <a:solidFill>
                  <a:srgbClr val="000000"/>
                </a:solidFill>
                <a:latin typeface="Franklin Gothic Book"/>
                <a:cs typeface="Franklin Gothic Book"/>
              </a:endParaRPr>
            </a:p>
          </p:txBody>
        </p:sp>
        <p:sp>
          <p:nvSpPr>
            <p:cNvPr id="24" name="TextBox 23"/>
            <p:cNvSpPr txBox="1"/>
            <p:nvPr/>
          </p:nvSpPr>
          <p:spPr>
            <a:xfrm>
              <a:off x="6629400" y="3962400"/>
              <a:ext cx="609600" cy="369332"/>
            </a:xfrm>
            <a:prstGeom prst="rect">
              <a:avLst/>
            </a:prstGeom>
            <a:noFill/>
          </p:spPr>
          <p:txBody>
            <a:bodyPr wrap="square" rtlCol="0">
              <a:spAutoFit/>
            </a:bodyPr>
            <a:lstStyle/>
            <a:p>
              <a:pPr defTabSz="914400"/>
              <a:r>
                <a:rPr lang="en-US" b="1" dirty="0" smtClean="0">
                  <a:solidFill>
                    <a:srgbClr val="000000"/>
                  </a:solidFill>
                  <a:latin typeface="Franklin Gothic Book"/>
                  <a:cs typeface="Franklin Gothic Book"/>
                </a:rPr>
                <a:t>10</a:t>
              </a:r>
              <a:r>
                <a:rPr lang="en-US" b="1" baseline="30000" dirty="0" smtClean="0">
                  <a:solidFill>
                    <a:srgbClr val="000000"/>
                  </a:solidFill>
                  <a:latin typeface="Franklin Gothic Book"/>
                  <a:cs typeface="Franklin Gothic Book"/>
                </a:rPr>
                <a:t>-5</a:t>
              </a:r>
              <a:endParaRPr lang="en-US" b="1" dirty="0">
                <a:solidFill>
                  <a:srgbClr val="000000"/>
                </a:solidFill>
                <a:latin typeface="Franklin Gothic Book"/>
                <a:cs typeface="Franklin Gothic Book"/>
              </a:endParaRPr>
            </a:p>
          </p:txBody>
        </p:sp>
        <p:sp>
          <p:nvSpPr>
            <p:cNvPr id="25" name="TextBox 24"/>
            <p:cNvSpPr txBox="1"/>
            <p:nvPr/>
          </p:nvSpPr>
          <p:spPr>
            <a:xfrm>
              <a:off x="7696200" y="3962400"/>
              <a:ext cx="609600" cy="369332"/>
            </a:xfrm>
            <a:prstGeom prst="rect">
              <a:avLst/>
            </a:prstGeom>
            <a:noFill/>
          </p:spPr>
          <p:txBody>
            <a:bodyPr wrap="square" rtlCol="0">
              <a:spAutoFit/>
            </a:bodyPr>
            <a:lstStyle/>
            <a:p>
              <a:pPr defTabSz="914400"/>
              <a:r>
                <a:rPr lang="en-US" b="1" dirty="0" smtClean="0">
                  <a:solidFill>
                    <a:srgbClr val="000000"/>
                  </a:solidFill>
                  <a:latin typeface="Franklin Gothic Book"/>
                  <a:cs typeface="Franklin Gothic Book"/>
                </a:rPr>
                <a:t>10</a:t>
              </a:r>
              <a:r>
                <a:rPr lang="en-US" b="1" baseline="30000" dirty="0" smtClean="0">
                  <a:solidFill>
                    <a:srgbClr val="000000"/>
                  </a:solidFill>
                  <a:latin typeface="Franklin Gothic Book"/>
                  <a:cs typeface="Franklin Gothic Book"/>
                </a:rPr>
                <a:t>-4</a:t>
              </a:r>
              <a:endParaRPr lang="en-US" b="1" dirty="0">
                <a:solidFill>
                  <a:srgbClr val="000000"/>
                </a:solidFill>
                <a:latin typeface="Franklin Gothic Book"/>
                <a:cs typeface="Franklin Gothic Book"/>
              </a:endParaRPr>
            </a:p>
          </p:txBody>
        </p:sp>
        <p:cxnSp>
          <p:nvCxnSpPr>
            <p:cNvPr id="26" name="Straight Connector 25"/>
            <p:cNvCxnSpPr/>
            <p:nvPr/>
          </p:nvCxnSpPr>
          <p:spPr>
            <a:xfrm>
              <a:off x="2654300" y="36576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62500" y="36576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Left-Right Arrow 27"/>
          <p:cNvSpPr/>
          <p:nvPr/>
        </p:nvSpPr>
        <p:spPr>
          <a:xfrm>
            <a:off x="876837" y="3756891"/>
            <a:ext cx="1414272" cy="457200"/>
          </a:xfrm>
          <a:prstGeom prst="leftRightArrow">
            <a:avLst>
              <a:gd name="adj1" fmla="val 29798"/>
              <a:gd name="adj2" fmla="val 50000"/>
            </a:avLst>
          </a:prstGeom>
          <a:solidFill>
            <a:srgbClr val="FF898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29" name="Left-Right Arrow 28"/>
          <p:cNvSpPr/>
          <p:nvPr/>
        </p:nvSpPr>
        <p:spPr>
          <a:xfrm>
            <a:off x="2330893" y="3752628"/>
            <a:ext cx="2762418" cy="457200"/>
          </a:xfrm>
          <a:prstGeom prst="leftRightArrow">
            <a:avLst>
              <a:gd name="adj1" fmla="val 25759"/>
              <a:gd name="adj2" fmla="val 50000"/>
            </a:avLst>
          </a:prstGeom>
          <a:solidFill>
            <a:srgbClr val="00CC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30" name="Left-Right Arrow 29"/>
          <p:cNvSpPr/>
          <p:nvPr/>
        </p:nvSpPr>
        <p:spPr>
          <a:xfrm>
            <a:off x="5138787" y="3756891"/>
            <a:ext cx="2696650" cy="457200"/>
          </a:xfrm>
          <a:prstGeom prst="leftRightArrow">
            <a:avLst>
              <a:gd name="adj1" fmla="val 29798"/>
              <a:gd name="adj2" fmla="val 50000"/>
            </a:avLst>
          </a:prstGeom>
          <a:solidFill>
            <a:srgbClr val="00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cxnSp>
        <p:nvCxnSpPr>
          <p:cNvPr id="31" name="Straight Connector 30"/>
          <p:cNvCxnSpPr/>
          <p:nvPr/>
        </p:nvCxnSpPr>
        <p:spPr>
          <a:xfrm>
            <a:off x="2291109" y="876152"/>
            <a:ext cx="23433" cy="288073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128165" y="876152"/>
            <a:ext cx="10622" cy="2847938"/>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7993" y="1090187"/>
            <a:ext cx="1447800" cy="707886"/>
          </a:xfrm>
          <a:prstGeom prst="rect">
            <a:avLst/>
          </a:prstGeom>
          <a:noFill/>
        </p:spPr>
        <p:txBody>
          <a:bodyPr wrap="square" rtlCol="0">
            <a:spAutoFit/>
          </a:bodyPr>
          <a:lstStyle/>
          <a:p>
            <a:pPr algn="ctr" defTabSz="914400"/>
            <a:r>
              <a:rPr lang="en-US" sz="2000" b="1" dirty="0">
                <a:solidFill>
                  <a:srgbClr val="FF5050"/>
                </a:solidFill>
                <a:latin typeface="Franklin Gothic Book"/>
                <a:cs typeface="Franklin Gothic Book"/>
              </a:rPr>
              <a:t>m</a:t>
            </a:r>
            <a:r>
              <a:rPr lang="en-US" sz="2000" b="1" dirty="0" smtClean="0">
                <a:solidFill>
                  <a:srgbClr val="FF5050"/>
                </a:solidFill>
                <a:latin typeface="Franklin Gothic Book"/>
                <a:cs typeface="Franklin Gothic Book"/>
              </a:rPr>
              <a:t>olecular packing</a:t>
            </a:r>
            <a:endParaRPr lang="en-US" sz="2000" b="1" dirty="0">
              <a:solidFill>
                <a:srgbClr val="FF5050"/>
              </a:solidFill>
              <a:latin typeface="Franklin Gothic Book"/>
              <a:cs typeface="Franklin Gothic Book"/>
            </a:endParaRPr>
          </a:p>
        </p:txBody>
      </p:sp>
      <p:sp>
        <p:nvSpPr>
          <p:cNvPr id="34" name="TextBox 33"/>
          <p:cNvSpPr txBox="1"/>
          <p:nvPr/>
        </p:nvSpPr>
        <p:spPr>
          <a:xfrm>
            <a:off x="2295425" y="1090187"/>
            <a:ext cx="2785222" cy="707886"/>
          </a:xfrm>
          <a:prstGeom prst="rect">
            <a:avLst/>
          </a:prstGeom>
          <a:noFill/>
        </p:spPr>
        <p:txBody>
          <a:bodyPr wrap="square" rtlCol="0">
            <a:spAutoFit/>
          </a:bodyPr>
          <a:lstStyle/>
          <a:p>
            <a:pPr algn="ctr" defTabSz="914400"/>
            <a:r>
              <a:rPr lang="en-US" sz="2000" b="1" dirty="0">
                <a:solidFill>
                  <a:srgbClr val="00CC99"/>
                </a:solidFill>
                <a:latin typeface="Franklin Gothic Book"/>
                <a:cs typeface="Franklin Gothic Book"/>
              </a:rPr>
              <a:t>o</a:t>
            </a:r>
            <a:r>
              <a:rPr lang="en-US" sz="2000" b="1" dirty="0" smtClean="0">
                <a:solidFill>
                  <a:srgbClr val="00CC99"/>
                </a:solidFill>
                <a:latin typeface="Franklin Gothic Book"/>
                <a:cs typeface="Franklin Gothic Book"/>
              </a:rPr>
              <a:t>ut-of-plane molecular orientation</a:t>
            </a:r>
            <a:endParaRPr lang="en-US" sz="2000" b="1" dirty="0">
              <a:solidFill>
                <a:srgbClr val="00CC99"/>
              </a:solidFill>
              <a:latin typeface="Franklin Gothic Book"/>
              <a:cs typeface="Franklin Gothic Book"/>
            </a:endParaRPr>
          </a:p>
        </p:txBody>
      </p:sp>
      <p:sp>
        <p:nvSpPr>
          <p:cNvPr id="35" name="TextBox 34"/>
          <p:cNvSpPr txBox="1"/>
          <p:nvPr/>
        </p:nvSpPr>
        <p:spPr>
          <a:xfrm>
            <a:off x="5705045" y="1090187"/>
            <a:ext cx="2522763" cy="707886"/>
          </a:xfrm>
          <a:prstGeom prst="rect">
            <a:avLst/>
          </a:prstGeom>
          <a:noFill/>
        </p:spPr>
        <p:txBody>
          <a:bodyPr wrap="square" rtlCol="0">
            <a:spAutoFit/>
          </a:bodyPr>
          <a:lstStyle/>
          <a:p>
            <a:pPr algn="ctr" defTabSz="914400"/>
            <a:r>
              <a:rPr lang="en-US" sz="2000" b="1" dirty="0">
                <a:solidFill>
                  <a:srgbClr val="00CCFF"/>
                </a:solidFill>
                <a:latin typeface="Franklin Gothic Book"/>
                <a:cs typeface="Franklin Gothic Book"/>
              </a:rPr>
              <a:t>i</a:t>
            </a:r>
            <a:r>
              <a:rPr lang="en-US" sz="2000" b="1" dirty="0" smtClean="0">
                <a:solidFill>
                  <a:srgbClr val="00CCFF"/>
                </a:solidFill>
                <a:latin typeface="Franklin Gothic Book"/>
                <a:cs typeface="Franklin Gothic Book"/>
              </a:rPr>
              <a:t>n-plane molecular orientation</a:t>
            </a:r>
            <a:endParaRPr lang="en-US" sz="2000" b="1" dirty="0">
              <a:solidFill>
                <a:srgbClr val="00CCFF"/>
              </a:solidFill>
              <a:latin typeface="Franklin Gothic Book"/>
              <a:cs typeface="Franklin Gothic Book"/>
            </a:endParaRPr>
          </a:p>
        </p:txBody>
      </p:sp>
      <p:grpSp>
        <p:nvGrpSpPr>
          <p:cNvPr id="36" name="Group 48"/>
          <p:cNvGrpSpPr/>
          <p:nvPr/>
        </p:nvGrpSpPr>
        <p:grpSpPr>
          <a:xfrm>
            <a:off x="1062219" y="1954671"/>
            <a:ext cx="914400" cy="389041"/>
            <a:chOff x="939464" y="2205780"/>
            <a:chExt cx="1143000" cy="541441"/>
          </a:xfrm>
          <a:solidFill>
            <a:srgbClr val="7575D1"/>
          </a:solidFill>
        </p:grpSpPr>
        <p:sp>
          <p:nvSpPr>
            <p:cNvPr id="37" name="Oval 36"/>
            <p:cNvSpPr/>
            <p:nvPr/>
          </p:nvSpPr>
          <p:spPr>
            <a:xfrm rot="1764738">
              <a:off x="1308727" y="2224206"/>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38" name="Oval 37"/>
            <p:cNvSpPr/>
            <p:nvPr/>
          </p:nvSpPr>
          <p:spPr>
            <a:xfrm rot="1764738">
              <a:off x="1308727" y="2376606"/>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39" name="Oval 38"/>
            <p:cNvSpPr/>
            <p:nvPr/>
          </p:nvSpPr>
          <p:spPr>
            <a:xfrm rot="1764738">
              <a:off x="1308727" y="2529007"/>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40" name="Oval 39"/>
            <p:cNvSpPr/>
            <p:nvPr/>
          </p:nvSpPr>
          <p:spPr>
            <a:xfrm rot="1764738">
              <a:off x="1308727" y="2681407"/>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41" name="Oval 40"/>
            <p:cNvSpPr/>
            <p:nvPr/>
          </p:nvSpPr>
          <p:spPr>
            <a:xfrm rot="19363615">
              <a:off x="1701464" y="2205780"/>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42" name="Oval 41"/>
            <p:cNvSpPr/>
            <p:nvPr/>
          </p:nvSpPr>
          <p:spPr>
            <a:xfrm rot="19363615">
              <a:off x="1701464" y="2358180"/>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43" name="Oval 42"/>
            <p:cNvSpPr/>
            <p:nvPr/>
          </p:nvSpPr>
          <p:spPr>
            <a:xfrm rot="19363615">
              <a:off x="1701464" y="2510580"/>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44" name="Oval 43"/>
            <p:cNvSpPr/>
            <p:nvPr/>
          </p:nvSpPr>
          <p:spPr>
            <a:xfrm rot="19363615">
              <a:off x="1701464" y="2662980"/>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45" name="Oval 44"/>
            <p:cNvSpPr/>
            <p:nvPr/>
          </p:nvSpPr>
          <p:spPr>
            <a:xfrm rot="19363615">
              <a:off x="939464" y="2244302"/>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46" name="Oval 45"/>
            <p:cNvSpPr/>
            <p:nvPr/>
          </p:nvSpPr>
          <p:spPr>
            <a:xfrm rot="19363615">
              <a:off x="939464" y="2396702"/>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47" name="Oval 46"/>
            <p:cNvSpPr/>
            <p:nvPr/>
          </p:nvSpPr>
          <p:spPr>
            <a:xfrm rot="19363615">
              <a:off x="939464" y="2549102"/>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48" name="Oval 47"/>
            <p:cNvSpPr/>
            <p:nvPr/>
          </p:nvSpPr>
          <p:spPr>
            <a:xfrm rot="19363615">
              <a:off x="939464" y="2701502"/>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grpSp>
      <p:grpSp>
        <p:nvGrpSpPr>
          <p:cNvPr id="49" name="Group 76"/>
          <p:cNvGrpSpPr/>
          <p:nvPr/>
        </p:nvGrpSpPr>
        <p:grpSpPr>
          <a:xfrm>
            <a:off x="1062219" y="2572312"/>
            <a:ext cx="914400" cy="457200"/>
            <a:chOff x="914400" y="2667000"/>
            <a:chExt cx="1143000" cy="533400"/>
          </a:xfrm>
          <a:solidFill>
            <a:srgbClr val="7575D1"/>
          </a:solidFill>
        </p:grpSpPr>
        <p:sp>
          <p:nvSpPr>
            <p:cNvPr id="50" name="Oval 49"/>
            <p:cNvSpPr/>
            <p:nvPr/>
          </p:nvSpPr>
          <p:spPr>
            <a:xfrm>
              <a:off x="1143000" y="2667000"/>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51" name="Oval 50"/>
            <p:cNvSpPr/>
            <p:nvPr/>
          </p:nvSpPr>
          <p:spPr>
            <a:xfrm>
              <a:off x="1409700" y="2766060"/>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52" name="Oval 51"/>
            <p:cNvSpPr/>
            <p:nvPr/>
          </p:nvSpPr>
          <p:spPr>
            <a:xfrm>
              <a:off x="1676400" y="2667000"/>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53" name="Oval 52"/>
            <p:cNvSpPr/>
            <p:nvPr/>
          </p:nvSpPr>
          <p:spPr>
            <a:xfrm>
              <a:off x="1676400" y="2865119"/>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54" name="Oval 53"/>
            <p:cNvSpPr/>
            <p:nvPr/>
          </p:nvSpPr>
          <p:spPr>
            <a:xfrm>
              <a:off x="1143000" y="2865119"/>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55" name="Oval 54"/>
            <p:cNvSpPr/>
            <p:nvPr/>
          </p:nvSpPr>
          <p:spPr>
            <a:xfrm>
              <a:off x="914400" y="2956562"/>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56" name="Oval 55"/>
            <p:cNvSpPr/>
            <p:nvPr/>
          </p:nvSpPr>
          <p:spPr>
            <a:xfrm>
              <a:off x="1143000" y="3055622"/>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57" name="Oval 56"/>
            <p:cNvSpPr/>
            <p:nvPr/>
          </p:nvSpPr>
          <p:spPr>
            <a:xfrm>
              <a:off x="1409700" y="2956562"/>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58" name="Oval 57"/>
            <p:cNvSpPr/>
            <p:nvPr/>
          </p:nvSpPr>
          <p:spPr>
            <a:xfrm>
              <a:off x="1409700" y="3154681"/>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59" name="Oval 58"/>
            <p:cNvSpPr/>
            <p:nvPr/>
          </p:nvSpPr>
          <p:spPr>
            <a:xfrm>
              <a:off x="914400" y="3154681"/>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60" name="Oval 59"/>
            <p:cNvSpPr/>
            <p:nvPr/>
          </p:nvSpPr>
          <p:spPr>
            <a:xfrm>
              <a:off x="914400" y="2766060"/>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61" name="Oval 60"/>
            <p:cNvSpPr/>
            <p:nvPr/>
          </p:nvSpPr>
          <p:spPr>
            <a:xfrm>
              <a:off x="1676400" y="3055622"/>
              <a:ext cx="381000" cy="457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grpSp>
      <p:sp>
        <p:nvSpPr>
          <p:cNvPr id="62" name="Rectangle 61"/>
          <p:cNvSpPr/>
          <p:nvPr/>
        </p:nvSpPr>
        <p:spPr>
          <a:xfrm>
            <a:off x="2961846" y="3216678"/>
            <a:ext cx="1447800" cy="1524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grpSp>
        <p:nvGrpSpPr>
          <p:cNvPr id="63" name="Group 99"/>
          <p:cNvGrpSpPr/>
          <p:nvPr/>
        </p:nvGrpSpPr>
        <p:grpSpPr>
          <a:xfrm>
            <a:off x="2961846" y="1902154"/>
            <a:ext cx="1447800" cy="609600"/>
            <a:chOff x="2819400" y="3200400"/>
            <a:chExt cx="1447800" cy="609600"/>
          </a:xfrm>
        </p:grpSpPr>
        <p:sp>
          <p:nvSpPr>
            <p:cNvPr id="64" name="Rectangle 63"/>
            <p:cNvSpPr/>
            <p:nvPr/>
          </p:nvSpPr>
          <p:spPr>
            <a:xfrm>
              <a:off x="2819400" y="3657600"/>
              <a:ext cx="1447800" cy="1524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grpSp>
          <p:nvGrpSpPr>
            <p:cNvPr id="65" name="Group 98"/>
            <p:cNvGrpSpPr/>
            <p:nvPr/>
          </p:nvGrpSpPr>
          <p:grpSpPr>
            <a:xfrm>
              <a:off x="2819400" y="3200400"/>
              <a:ext cx="1371600" cy="457200"/>
              <a:chOff x="2743200" y="3124200"/>
              <a:chExt cx="1371600" cy="457200"/>
            </a:xfrm>
          </p:grpSpPr>
          <p:sp>
            <p:nvSpPr>
              <p:cNvPr id="66" name="Oval 65"/>
              <p:cNvSpPr/>
              <p:nvPr/>
            </p:nvSpPr>
            <p:spPr>
              <a:xfrm>
                <a:off x="2926080" y="3124200"/>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67" name="Oval 66"/>
              <p:cNvSpPr/>
              <p:nvPr/>
            </p:nvSpPr>
            <p:spPr>
              <a:xfrm>
                <a:off x="3139440" y="3209109"/>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68" name="Oval 67"/>
              <p:cNvSpPr/>
              <p:nvPr/>
            </p:nvSpPr>
            <p:spPr>
              <a:xfrm>
                <a:off x="3352800" y="3124200"/>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69" name="Oval 68"/>
              <p:cNvSpPr/>
              <p:nvPr/>
            </p:nvSpPr>
            <p:spPr>
              <a:xfrm>
                <a:off x="3352800" y="3294016"/>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70" name="Oval 69"/>
              <p:cNvSpPr/>
              <p:nvPr/>
            </p:nvSpPr>
            <p:spPr>
              <a:xfrm>
                <a:off x="2926080" y="3294016"/>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71" name="Oval 70"/>
              <p:cNvSpPr/>
              <p:nvPr/>
            </p:nvSpPr>
            <p:spPr>
              <a:xfrm>
                <a:off x="2743200" y="3372396"/>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72" name="Oval 71"/>
              <p:cNvSpPr/>
              <p:nvPr/>
            </p:nvSpPr>
            <p:spPr>
              <a:xfrm>
                <a:off x="2926080" y="3457305"/>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73" name="Oval 72"/>
              <p:cNvSpPr/>
              <p:nvPr/>
            </p:nvSpPr>
            <p:spPr>
              <a:xfrm>
                <a:off x="3139440" y="3372396"/>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74" name="Oval 73"/>
              <p:cNvSpPr/>
              <p:nvPr/>
            </p:nvSpPr>
            <p:spPr>
              <a:xfrm>
                <a:off x="3139440" y="3542212"/>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75" name="Oval 74"/>
              <p:cNvSpPr/>
              <p:nvPr/>
            </p:nvSpPr>
            <p:spPr>
              <a:xfrm>
                <a:off x="2743200" y="3542212"/>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76" name="Oval 75"/>
              <p:cNvSpPr/>
              <p:nvPr/>
            </p:nvSpPr>
            <p:spPr>
              <a:xfrm>
                <a:off x="2743200" y="3209109"/>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77" name="Oval 76"/>
              <p:cNvSpPr/>
              <p:nvPr/>
            </p:nvSpPr>
            <p:spPr>
              <a:xfrm>
                <a:off x="3352800" y="3457305"/>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78" name="Oval 77"/>
              <p:cNvSpPr/>
              <p:nvPr/>
            </p:nvSpPr>
            <p:spPr>
              <a:xfrm>
                <a:off x="3581400" y="3200400"/>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79" name="Oval 78"/>
              <p:cNvSpPr/>
              <p:nvPr/>
            </p:nvSpPr>
            <p:spPr>
              <a:xfrm>
                <a:off x="3581400" y="3363687"/>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80" name="Oval 79"/>
              <p:cNvSpPr/>
              <p:nvPr/>
            </p:nvSpPr>
            <p:spPr>
              <a:xfrm>
                <a:off x="3581400" y="3533503"/>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81" name="Oval 80"/>
              <p:cNvSpPr/>
              <p:nvPr/>
            </p:nvSpPr>
            <p:spPr>
              <a:xfrm>
                <a:off x="3810000" y="3124200"/>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82" name="Oval 81"/>
              <p:cNvSpPr/>
              <p:nvPr/>
            </p:nvSpPr>
            <p:spPr>
              <a:xfrm>
                <a:off x="3810000" y="3294016"/>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83" name="Oval 82"/>
              <p:cNvSpPr/>
              <p:nvPr/>
            </p:nvSpPr>
            <p:spPr>
              <a:xfrm>
                <a:off x="3810000" y="3457305"/>
                <a:ext cx="304800" cy="3918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grpSp>
      </p:grpSp>
      <p:grpSp>
        <p:nvGrpSpPr>
          <p:cNvPr id="84" name="Group 106"/>
          <p:cNvGrpSpPr/>
          <p:nvPr/>
        </p:nvGrpSpPr>
        <p:grpSpPr>
          <a:xfrm>
            <a:off x="1062219" y="1878471"/>
            <a:ext cx="609600" cy="457200"/>
            <a:chOff x="1295400" y="2514600"/>
            <a:chExt cx="609600" cy="457200"/>
          </a:xfrm>
        </p:grpSpPr>
        <p:cxnSp>
          <p:nvCxnSpPr>
            <p:cNvPr id="85" name="Straight Arrow Connector 84"/>
            <p:cNvCxnSpPr/>
            <p:nvPr/>
          </p:nvCxnSpPr>
          <p:spPr>
            <a:xfrm>
              <a:off x="1295400" y="2514600"/>
              <a:ext cx="0"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295400" y="2514600"/>
              <a:ext cx="6096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 name="TextBox 86"/>
          <p:cNvSpPr txBox="1"/>
          <p:nvPr/>
        </p:nvSpPr>
        <p:spPr>
          <a:xfrm>
            <a:off x="790806" y="1878471"/>
            <a:ext cx="152400" cy="369332"/>
          </a:xfrm>
          <a:prstGeom prst="rect">
            <a:avLst/>
          </a:prstGeom>
          <a:noFill/>
        </p:spPr>
        <p:txBody>
          <a:bodyPr wrap="square" rtlCol="0">
            <a:spAutoFit/>
          </a:bodyPr>
          <a:lstStyle/>
          <a:p>
            <a:pPr defTabSz="914400"/>
            <a:r>
              <a:rPr lang="en-US" b="1" dirty="0" smtClean="0">
                <a:solidFill>
                  <a:srgbClr val="000000"/>
                </a:solidFill>
                <a:latin typeface="Franklin Gothic Book"/>
                <a:cs typeface="Franklin Gothic Book"/>
              </a:rPr>
              <a:t>L</a:t>
            </a:r>
            <a:endParaRPr lang="en-US" b="1" dirty="0">
              <a:solidFill>
                <a:srgbClr val="000000"/>
              </a:solidFill>
              <a:latin typeface="Franklin Gothic Book"/>
              <a:cs typeface="Franklin Gothic Book"/>
            </a:endParaRPr>
          </a:p>
        </p:txBody>
      </p:sp>
      <p:cxnSp>
        <p:nvCxnSpPr>
          <p:cNvPr id="88" name="Straight Arrow Connector 87"/>
          <p:cNvCxnSpPr/>
          <p:nvPr/>
        </p:nvCxnSpPr>
        <p:spPr>
          <a:xfrm>
            <a:off x="4409646" y="1825954"/>
            <a:ext cx="0" cy="53340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466730" y="1944600"/>
            <a:ext cx="152400" cy="369332"/>
          </a:xfrm>
          <a:prstGeom prst="rect">
            <a:avLst/>
          </a:prstGeom>
          <a:noFill/>
        </p:spPr>
        <p:txBody>
          <a:bodyPr wrap="square" rtlCol="0">
            <a:spAutoFit/>
          </a:bodyPr>
          <a:lstStyle/>
          <a:p>
            <a:pPr defTabSz="914400"/>
            <a:r>
              <a:rPr lang="en-US" b="1" dirty="0" smtClean="0">
                <a:solidFill>
                  <a:srgbClr val="000000"/>
                </a:solidFill>
                <a:latin typeface="Franklin Gothic Book"/>
                <a:cs typeface="Franklin Gothic Book"/>
              </a:rPr>
              <a:t>L</a:t>
            </a:r>
            <a:endParaRPr lang="en-US" b="1" dirty="0">
              <a:solidFill>
                <a:srgbClr val="000000"/>
              </a:solidFill>
              <a:latin typeface="Franklin Gothic Book"/>
              <a:cs typeface="Franklin Gothic Book"/>
            </a:endParaRPr>
          </a:p>
        </p:txBody>
      </p:sp>
      <p:grpSp>
        <p:nvGrpSpPr>
          <p:cNvPr id="90" name="Group 155"/>
          <p:cNvGrpSpPr/>
          <p:nvPr/>
        </p:nvGrpSpPr>
        <p:grpSpPr>
          <a:xfrm>
            <a:off x="3046754" y="2607078"/>
            <a:ext cx="1286692" cy="609601"/>
            <a:chOff x="2751908" y="2194560"/>
            <a:chExt cx="1269275" cy="701041"/>
          </a:xfrm>
          <a:solidFill>
            <a:schemeClr val="accent2">
              <a:lumMod val="60000"/>
              <a:lumOff val="40000"/>
            </a:schemeClr>
          </a:solidFill>
        </p:grpSpPr>
        <p:sp>
          <p:nvSpPr>
            <p:cNvPr id="91" name="Oval 90"/>
            <p:cNvSpPr/>
            <p:nvPr/>
          </p:nvSpPr>
          <p:spPr>
            <a:xfrm rot="16200000">
              <a:off x="2619102" y="2327366"/>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92" name="Oval 91"/>
            <p:cNvSpPr/>
            <p:nvPr/>
          </p:nvSpPr>
          <p:spPr>
            <a:xfrm rot="16200000">
              <a:off x="2704010" y="2540726"/>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93" name="Oval 92"/>
            <p:cNvSpPr/>
            <p:nvPr/>
          </p:nvSpPr>
          <p:spPr>
            <a:xfrm rot="16200000">
              <a:off x="2782390" y="2723606"/>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94" name="Oval 93"/>
            <p:cNvSpPr/>
            <p:nvPr/>
          </p:nvSpPr>
          <p:spPr>
            <a:xfrm rot="16200000">
              <a:off x="2867298" y="2540726"/>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95" name="Oval 94"/>
            <p:cNvSpPr/>
            <p:nvPr/>
          </p:nvSpPr>
          <p:spPr>
            <a:xfrm rot="16200000">
              <a:off x="2782390" y="2327366"/>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96" name="Oval 95"/>
            <p:cNvSpPr/>
            <p:nvPr/>
          </p:nvSpPr>
          <p:spPr>
            <a:xfrm rot="16200000">
              <a:off x="2952206" y="2327366"/>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97" name="Oval 96"/>
            <p:cNvSpPr/>
            <p:nvPr/>
          </p:nvSpPr>
          <p:spPr>
            <a:xfrm rot="16200000">
              <a:off x="2952206" y="2723606"/>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98" name="Oval 97"/>
            <p:cNvSpPr/>
            <p:nvPr/>
          </p:nvSpPr>
          <p:spPr>
            <a:xfrm rot="16200000">
              <a:off x="2619102" y="2723606"/>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99" name="Oval 98"/>
            <p:cNvSpPr/>
            <p:nvPr/>
          </p:nvSpPr>
          <p:spPr>
            <a:xfrm rot="16200000">
              <a:off x="3067594" y="254072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0" name="Oval 99"/>
            <p:cNvSpPr/>
            <p:nvPr/>
          </p:nvSpPr>
          <p:spPr>
            <a:xfrm rot="16200000">
              <a:off x="3152502" y="232736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1" name="Oval 100"/>
            <p:cNvSpPr/>
            <p:nvPr/>
          </p:nvSpPr>
          <p:spPr>
            <a:xfrm rot="16200000">
              <a:off x="3237410" y="254072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2" name="Oval 101"/>
            <p:cNvSpPr/>
            <p:nvPr/>
          </p:nvSpPr>
          <p:spPr>
            <a:xfrm rot="16200000">
              <a:off x="3315790" y="272360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3" name="Oval 102"/>
            <p:cNvSpPr/>
            <p:nvPr/>
          </p:nvSpPr>
          <p:spPr>
            <a:xfrm rot="16200000">
              <a:off x="3400698" y="254072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4" name="Oval 103"/>
            <p:cNvSpPr/>
            <p:nvPr/>
          </p:nvSpPr>
          <p:spPr>
            <a:xfrm rot="16200000">
              <a:off x="3315790" y="232736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5" name="Oval 104"/>
            <p:cNvSpPr/>
            <p:nvPr/>
          </p:nvSpPr>
          <p:spPr>
            <a:xfrm rot="16200000">
              <a:off x="3485606" y="232736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6" name="Oval 105"/>
            <p:cNvSpPr/>
            <p:nvPr/>
          </p:nvSpPr>
          <p:spPr>
            <a:xfrm rot="16200000">
              <a:off x="3485606" y="272360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7" name="Oval 106"/>
            <p:cNvSpPr/>
            <p:nvPr/>
          </p:nvSpPr>
          <p:spPr>
            <a:xfrm rot="16200000">
              <a:off x="3152502" y="272360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8" name="Oval 107"/>
            <p:cNvSpPr/>
            <p:nvPr/>
          </p:nvSpPr>
          <p:spPr>
            <a:xfrm rot="16200000">
              <a:off x="3600993" y="254072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09" name="Oval 108"/>
            <p:cNvSpPr/>
            <p:nvPr/>
          </p:nvSpPr>
          <p:spPr>
            <a:xfrm rot="16200000">
              <a:off x="3685901" y="232736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10" name="Oval 109"/>
            <p:cNvSpPr/>
            <p:nvPr/>
          </p:nvSpPr>
          <p:spPr>
            <a:xfrm rot="16200000">
              <a:off x="3770809" y="254072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11" name="Oval 110"/>
            <p:cNvSpPr/>
            <p:nvPr/>
          </p:nvSpPr>
          <p:spPr>
            <a:xfrm rot="16200000">
              <a:off x="3849189" y="272360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12" name="Oval 111"/>
            <p:cNvSpPr/>
            <p:nvPr/>
          </p:nvSpPr>
          <p:spPr>
            <a:xfrm rot="16200000">
              <a:off x="3849189" y="232736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13" name="Oval 112"/>
            <p:cNvSpPr/>
            <p:nvPr/>
          </p:nvSpPr>
          <p:spPr>
            <a:xfrm rot="16200000">
              <a:off x="3685901" y="2723607"/>
              <a:ext cx="304800" cy="39188"/>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grpSp>
      <p:cxnSp>
        <p:nvCxnSpPr>
          <p:cNvPr id="114" name="Straight Arrow Connector 113"/>
          <p:cNvCxnSpPr/>
          <p:nvPr/>
        </p:nvCxnSpPr>
        <p:spPr>
          <a:xfrm>
            <a:off x="6491018" y="2161907"/>
            <a:ext cx="1586237"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770622" y="3118312"/>
            <a:ext cx="1543920" cy="646331"/>
          </a:xfrm>
          <a:prstGeom prst="rect">
            <a:avLst/>
          </a:prstGeom>
          <a:noFill/>
        </p:spPr>
        <p:txBody>
          <a:bodyPr wrap="square" rtlCol="0">
            <a:spAutoFit/>
          </a:bodyPr>
          <a:lstStyle/>
          <a:p>
            <a:pPr algn="ctr" defTabSz="914400"/>
            <a:r>
              <a:rPr lang="en-US" dirty="0">
                <a:solidFill>
                  <a:srgbClr val="000000"/>
                </a:solidFill>
                <a:latin typeface="Franklin Gothic Book"/>
                <a:cs typeface="Franklin Gothic Book"/>
              </a:rPr>
              <a:t>l</a:t>
            </a:r>
            <a:r>
              <a:rPr lang="en-US" dirty="0" smtClean="0">
                <a:solidFill>
                  <a:srgbClr val="000000"/>
                </a:solidFill>
                <a:latin typeface="Franklin Gothic Book"/>
                <a:cs typeface="Franklin Gothic Book"/>
              </a:rPr>
              <a:t>attice dimensions</a:t>
            </a:r>
            <a:endParaRPr lang="en-US" dirty="0">
              <a:solidFill>
                <a:srgbClr val="000000"/>
              </a:solidFill>
              <a:latin typeface="Franklin Gothic Book"/>
              <a:cs typeface="Franklin Gothic Book"/>
            </a:endParaRPr>
          </a:p>
        </p:txBody>
      </p:sp>
      <p:sp>
        <p:nvSpPr>
          <p:cNvPr id="116" name="TextBox 115"/>
          <p:cNvSpPr txBox="1"/>
          <p:nvPr/>
        </p:nvSpPr>
        <p:spPr>
          <a:xfrm>
            <a:off x="2885646" y="3395311"/>
            <a:ext cx="1752600" cy="369332"/>
          </a:xfrm>
          <a:prstGeom prst="rect">
            <a:avLst/>
          </a:prstGeom>
          <a:noFill/>
        </p:spPr>
        <p:txBody>
          <a:bodyPr wrap="square" rtlCol="0">
            <a:spAutoFit/>
          </a:bodyPr>
          <a:lstStyle/>
          <a:p>
            <a:pPr algn="ctr" defTabSz="914400"/>
            <a:r>
              <a:rPr lang="en-US" dirty="0">
                <a:solidFill>
                  <a:srgbClr val="000000"/>
                </a:solidFill>
                <a:latin typeface="Franklin Gothic Book"/>
                <a:cs typeface="Franklin Gothic Book"/>
              </a:rPr>
              <a:t>f</a:t>
            </a:r>
            <a:r>
              <a:rPr lang="en-US" dirty="0" smtClean="0">
                <a:solidFill>
                  <a:srgbClr val="000000"/>
                </a:solidFill>
                <a:latin typeface="Franklin Gothic Book"/>
                <a:cs typeface="Franklin Gothic Book"/>
              </a:rPr>
              <a:t>ilm thickness</a:t>
            </a:r>
            <a:endParaRPr lang="en-US" dirty="0">
              <a:solidFill>
                <a:srgbClr val="000000"/>
              </a:solidFill>
              <a:latin typeface="Franklin Gothic Book"/>
              <a:cs typeface="Franklin Gothic Book"/>
            </a:endParaRPr>
          </a:p>
        </p:txBody>
      </p:sp>
      <p:sp>
        <p:nvSpPr>
          <p:cNvPr id="117" name="TextBox 116"/>
          <p:cNvSpPr txBox="1"/>
          <p:nvPr/>
        </p:nvSpPr>
        <p:spPr>
          <a:xfrm>
            <a:off x="1681509" y="4747491"/>
            <a:ext cx="4968027" cy="369332"/>
          </a:xfrm>
          <a:prstGeom prst="rect">
            <a:avLst/>
          </a:prstGeom>
          <a:noFill/>
        </p:spPr>
        <p:txBody>
          <a:bodyPr wrap="none" rtlCol="0">
            <a:spAutoFit/>
          </a:bodyPr>
          <a:lstStyle/>
          <a:p>
            <a:pPr defTabSz="914400"/>
            <a:r>
              <a:rPr lang="en-US" dirty="0">
                <a:solidFill>
                  <a:srgbClr val="000000"/>
                </a:solidFill>
                <a:latin typeface="Franklin Gothic Book"/>
                <a:cs typeface="Franklin Gothic Book"/>
              </a:rPr>
              <a:t>c</a:t>
            </a:r>
            <a:r>
              <a:rPr lang="en-US" dirty="0" smtClean="0">
                <a:solidFill>
                  <a:srgbClr val="000000"/>
                </a:solidFill>
                <a:latin typeface="Franklin Gothic Book"/>
                <a:cs typeface="Franklin Gothic Book"/>
              </a:rPr>
              <a:t>haracteristic length scale of ordering, L (meters)</a:t>
            </a:r>
            <a:endParaRPr lang="en-US" dirty="0">
              <a:solidFill>
                <a:srgbClr val="000000"/>
              </a:solidFill>
              <a:latin typeface="Franklin Gothic Book"/>
              <a:cs typeface="Franklin Gothic Book"/>
            </a:endParaRPr>
          </a:p>
        </p:txBody>
      </p:sp>
      <p:sp>
        <p:nvSpPr>
          <p:cNvPr id="118" name="TextBox 117"/>
          <p:cNvSpPr txBox="1"/>
          <p:nvPr/>
        </p:nvSpPr>
        <p:spPr>
          <a:xfrm>
            <a:off x="7096380" y="1809084"/>
            <a:ext cx="152400" cy="369332"/>
          </a:xfrm>
          <a:prstGeom prst="rect">
            <a:avLst/>
          </a:prstGeom>
          <a:noFill/>
        </p:spPr>
        <p:txBody>
          <a:bodyPr wrap="square" rtlCol="0">
            <a:spAutoFit/>
          </a:bodyPr>
          <a:lstStyle/>
          <a:p>
            <a:pPr defTabSz="914400"/>
            <a:r>
              <a:rPr lang="en-US" b="1" dirty="0" smtClean="0">
                <a:solidFill>
                  <a:srgbClr val="000000"/>
                </a:solidFill>
                <a:latin typeface="Franklin Gothic Book"/>
                <a:cs typeface="Franklin Gothic Book"/>
              </a:rPr>
              <a:t>L</a:t>
            </a:r>
            <a:endParaRPr lang="en-US" b="1" dirty="0">
              <a:solidFill>
                <a:srgbClr val="000000"/>
              </a:solidFill>
              <a:latin typeface="Franklin Gothic Book"/>
              <a:cs typeface="Franklin Gothic Book"/>
            </a:endParaRPr>
          </a:p>
        </p:txBody>
      </p:sp>
      <p:sp>
        <p:nvSpPr>
          <p:cNvPr id="119" name="Cube 118"/>
          <p:cNvSpPr/>
          <p:nvPr/>
        </p:nvSpPr>
        <p:spPr>
          <a:xfrm>
            <a:off x="5479530" y="2266745"/>
            <a:ext cx="3060192" cy="822960"/>
          </a:xfrm>
          <a:prstGeom prst="cube">
            <a:avLst>
              <a:gd name="adj" fmla="val 82178"/>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20" name="Parallelogram 119"/>
          <p:cNvSpPr/>
          <p:nvPr/>
        </p:nvSpPr>
        <p:spPr>
          <a:xfrm>
            <a:off x="5479530" y="2266745"/>
            <a:ext cx="3060192" cy="670560"/>
          </a:xfrm>
          <a:prstGeom prst="parallelogram">
            <a:avLst>
              <a:gd name="adj" fmla="val 10005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21" name="Cube 120"/>
          <p:cNvSpPr/>
          <p:nvPr/>
        </p:nvSpPr>
        <p:spPr>
          <a:xfrm>
            <a:off x="7506859" y="2204353"/>
            <a:ext cx="1032863" cy="731520"/>
          </a:xfrm>
          <a:prstGeom prst="cube">
            <a:avLst>
              <a:gd name="adj" fmla="val 91886"/>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22" name="Cube 121"/>
          <p:cNvSpPr/>
          <p:nvPr/>
        </p:nvSpPr>
        <p:spPr>
          <a:xfrm>
            <a:off x="5479531" y="2204353"/>
            <a:ext cx="979816" cy="731520"/>
          </a:xfrm>
          <a:prstGeom prst="cube">
            <a:avLst>
              <a:gd name="adj" fmla="val 91886"/>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Franklin Gothic Book"/>
              <a:cs typeface="Franklin Gothic Book"/>
            </a:endParaRPr>
          </a:p>
        </p:txBody>
      </p:sp>
      <p:sp>
        <p:nvSpPr>
          <p:cNvPr id="123" name="TextBox 122"/>
          <p:cNvSpPr txBox="1"/>
          <p:nvPr/>
        </p:nvSpPr>
        <p:spPr>
          <a:xfrm rot="18940554">
            <a:off x="5145543" y="2216214"/>
            <a:ext cx="1099204" cy="369332"/>
          </a:xfrm>
          <a:prstGeom prst="rect">
            <a:avLst/>
          </a:prstGeom>
          <a:noFill/>
        </p:spPr>
        <p:txBody>
          <a:bodyPr wrap="none" rtlCol="0">
            <a:spAutoFit/>
          </a:bodyPr>
          <a:lstStyle/>
          <a:p>
            <a:pPr defTabSz="914400"/>
            <a:r>
              <a:rPr lang="en-US" dirty="0" smtClean="0">
                <a:solidFill>
                  <a:srgbClr val="000000"/>
                </a:solidFill>
                <a:latin typeface="Franklin Gothic Book"/>
                <a:cs typeface="Franklin Gothic Book"/>
              </a:rPr>
              <a:t>Electrode</a:t>
            </a:r>
            <a:endParaRPr lang="en-US" dirty="0">
              <a:solidFill>
                <a:srgbClr val="000000"/>
              </a:solidFill>
              <a:latin typeface="Franklin Gothic Book"/>
              <a:cs typeface="Franklin Gothic Book"/>
            </a:endParaRPr>
          </a:p>
        </p:txBody>
      </p:sp>
      <p:sp>
        <p:nvSpPr>
          <p:cNvPr id="124" name="TextBox 123"/>
          <p:cNvSpPr txBox="1"/>
          <p:nvPr/>
        </p:nvSpPr>
        <p:spPr>
          <a:xfrm>
            <a:off x="5237365" y="3395311"/>
            <a:ext cx="2483115" cy="369332"/>
          </a:xfrm>
          <a:prstGeom prst="rect">
            <a:avLst/>
          </a:prstGeom>
          <a:noFill/>
        </p:spPr>
        <p:txBody>
          <a:bodyPr wrap="square" rtlCol="0">
            <a:spAutoFit/>
          </a:bodyPr>
          <a:lstStyle/>
          <a:p>
            <a:pPr algn="ctr" defTabSz="914400"/>
            <a:r>
              <a:rPr lang="en-US" dirty="0">
                <a:solidFill>
                  <a:srgbClr val="000000"/>
                </a:solidFill>
                <a:latin typeface="Franklin Gothic Book"/>
                <a:cs typeface="Franklin Gothic Book"/>
              </a:rPr>
              <a:t>d</a:t>
            </a:r>
            <a:r>
              <a:rPr lang="en-US" dirty="0" smtClean="0">
                <a:solidFill>
                  <a:srgbClr val="000000"/>
                </a:solidFill>
                <a:latin typeface="Franklin Gothic Book"/>
                <a:cs typeface="Franklin Gothic Book"/>
              </a:rPr>
              <a:t>evice channel length</a:t>
            </a:r>
            <a:endParaRPr lang="en-US" dirty="0">
              <a:solidFill>
                <a:srgbClr val="000000"/>
              </a:solidFill>
              <a:latin typeface="Franklin Gothic Book"/>
              <a:cs typeface="Franklin Gothic Book"/>
            </a:endParaRPr>
          </a:p>
        </p:txBody>
      </p:sp>
      <p:sp>
        <p:nvSpPr>
          <p:cNvPr id="125" name="Freeform 124"/>
          <p:cNvSpPr/>
          <p:nvPr/>
        </p:nvSpPr>
        <p:spPr>
          <a:xfrm>
            <a:off x="6283306" y="2271547"/>
            <a:ext cx="581169" cy="188156"/>
          </a:xfrm>
          <a:custGeom>
            <a:avLst/>
            <a:gdLst>
              <a:gd name="connsiteX0" fmla="*/ 581169 w 581169"/>
              <a:gd name="connsiteY0" fmla="*/ 0 h 188156"/>
              <a:gd name="connsiteX1" fmla="*/ 414352 w 581169"/>
              <a:gd name="connsiteY1" fmla="*/ 113010 h 188156"/>
              <a:gd name="connsiteX2" fmla="*/ 69956 w 581169"/>
              <a:gd name="connsiteY2" fmla="*/ 182969 h 188156"/>
              <a:gd name="connsiteX3" fmla="*/ 0 w 581169"/>
              <a:gd name="connsiteY3" fmla="*/ 177588 h 188156"/>
            </a:gdLst>
            <a:ahLst/>
            <a:cxnLst>
              <a:cxn ang="0">
                <a:pos x="connsiteX0" y="connsiteY0"/>
              </a:cxn>
              <a:cxn ang="0">
                <a:pos x="connsiteX1" y="connsiteY1"/>
              </a:cxn>
              <a:cxn ang="0">
                <a:pos x="connsiteX2" y="connsiteY2"/>
              </a:cxn>
              <a:cxn ang="0">
                <a:pos x="connsiteX3" y="connsiteY3"/>
              </a:cxn>
            </a:cxnLst>
            <a:rect l="l" t="t" r="r" b="b"/>
            <a:pathLst>
              <a:path w="581169" h="188156">
                <a:moveTo>
                  <a:pt x="581169" y="0"/>
                </a:moveTo>
                <a:cubicBezTo>
                  <a:pt x="540361" y="41257"/>
                  <a:pt x="499554" y="82515"/>
                  <a:pt x="414352" y="113010"/>
                </a:cubicBezTo>
                <a:cubicBezTo>
                  <a:pt x="329150" y="143505"/>
                  <a:pt x="139015" y="172206"/>
                  <a:pt x="69956" y="182969"/>
                </a:cubicBezTo>
                <a:cubicBezTo>
                  <a:pt x="897" y="193732"/>
                  <a:pt x="448" y="185660"/>
                  <a:pt x="0" y="177588"/>
                </a:cubicBezTo>
              </a:path>
            </a:pathLst>
          </a:cu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latin typeface="Franklin Gothic Book"/>
              <a:cs typeface="Franklin Gothic Book"/>
            </a:endParaRPr>
          </a:p>
        </p:txBody>
      </p:sp>
      <p:sp>
        <p:nvSpPr>
          <p:cNvPr id="126" name="Freeform 125"/>
          <p:cNvSpPr/>
          <p:nvPr/>
        </p:nvSpPr>
        <p:spPr>
          <a:xfrm>
            <a:off x="6111108" y="2637486"/>
            <a:ext cx="184513" cy="290599"/>
          </a:xfrm>
          <a:custGeom>
            <a:avLst/>
            <a:gdLst>
              <a:gd name="connsiteX0" fmla="*/ 0 w 184513"/>
              <a:gd name="connsiteY0" fmla="*/ 0 h 290599"/>
              <a:gd name="connsiteX1" fmla="*/ 123767 w 184513"/>
              <a:gd name="connsiteY1" fmla="*/ 48433 h 290599"/>
              <a:gd name="connsiteX2" fmla="*/ 166817 w 184513"/>
              <a:gd name="connsiteY2" fmla="*/ 123774 h 290599"/>
              <a:gd name="connsiteX3" fmla="*/ 182960 w 184513"/>
              <a:gd name="connsiteY3" fmla="*/ 204495 h 290599"/>
              <a:gd name="connsiteX4" fmla="*/ 182960 w 184513"/>
              <a:gd name="connsiteY4" fmla="*/ 290599 h 29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513" h="290599">
                <a:moveTo>
                  <a:pt x="0" y="0"/>
                </a:moveTo>
                <a:cubicBezTo>
                  <a:pt x="47982" y="13902"/>
                  <a:pt x="95964" y="27804"/>
                  <a:pt x="123767" y="48433"/>
                </a:cubicBezTo>
                <a:cubicBezTo>
                  <a:pt x="151570" y="69062"/>
                  <a:pt x="156952" y="97764"/>
                  <a:pt x="166817" y="123774"/>
                </a:cubicBezTo>
                <a:cubicBezTo>
                  <a:pt x="176682" y="149784"/>
                  <a:pt x="180270" y="176691"/>
                  <a:pt x="182960" y="204495"/>
                </a:cubicBezTo>
                <a:cubicBezTo>
                  <a:pt x="185650" y="232299"/>
                  <a:pt x="184305" y="261449"/>
                  <a:pt x="182960" y="290599"/>
                </a:cubicBezTo>
              </a:path>
            </a:pathLst>
          </a:cu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latin typeface="Franklin Gothic Book"/>
              <a:cs typeface="Franklin Gothic Book"/>
            </a:endParaRPr>
          </a:p>
        </p:txBody>
      </p:sp>
      <p:sp>
        <p:nvSpPr>
          <p:cNvPr id="127" name="Freeform 126"/>
          <p:cNvSpPr/>
          <p:nvPr/>
        </p:nvSpPr>
        <p:spPr>
          <a:xfrm>
            <a:off x="6627703" y="2368413"/>
            <a:ext cx="724717" cy="554290"/>
          </a:xfrm>
          <a:custGeom>
            <a:avLst/>
            <a:gdLst>
              <a:gd name="connsiteX0" fmla="*/ 156054 w 724717"/>
              <a:gd name="connsiteY0" fmla="*/ 0 h 554290"/>
              <a:gd name="connsiteX1" fmla="*/ 355159 w 724717"/>
              <a:gd name="connsiteY1" fmla="*/ 32289 h 554290"/>
              <a:gd name="connsiteX2" fmla="*/ 581169 w 724717"/>
              <a:gd name="connsiteY2" fmla="*/ 102248 h 554290"/>
              <a:gd name="connsiteX3" fmla="*/ 721080 w 724717"/>
              <a:gd name="connsiteY3" fmla="*/ 220640 h 554290"/>
              <a:gd name="connsiteX4" fmla="*/ 672649 w 724717"/>
              <a:gd name="connsiteY4" fmla="*/ 349795 h 554290"/>
              <a:gd name="connsiteX5" fmla="*/ 554263 w 724717"/>
              <a:gd name="connsiteY5" fmla="*/ 419754 h 554290"/>
              <a:gd name="connsiteX6" fmla="*/ 360540 w 724717"/>
              <a:gd name="connsiteY6" fmla="*/ 478950 h 554290"/>
              <a:gd name="connsiteX7" fmla="*/ 220629 w 724717"/>
              <a:gd name="connsiteY7" fmla="*/ 511239 h 554290"/>
              <a:gd name="connsiteX8" fmla="*/ 113005 w 724717"/>
              <a:gd name="connsiteY8" fmla="*/ 532765 h 554290"/>
              <a:gd name="connsiteX9" fmla="*/ 0 w 724717"/>
              <a:gd name="connsiteY9" fmla="*/ 554290 h 55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717" h="554290">
                <a:moveTo>
                  <a:pt x="156054" y="0"/>
                </a:moveTo>
                <a:cubicBezTo>
                  <a:pt x="220180" y="7624"/>
                  <a:pt x="284307" y="15248"/>
                  <a:pt x="355159" y="32289"/>
                </a:cubicBezTo>
                <a:cubicBezTo>
                  <a:pt x="426012" y="49330"/>
                  <a:pt x="520182" y="70856"/>
                  <a:pt x="581169" y="102248"/>
                </a:cubicBezTo>
                <a:cubicBezTo>
                  <a:pt x="642156" y="133640"/>
                  <a:pt x="705833" y="179382"/>
                  <a:pt x="721080" y="220640"/>
                </a:cubicBezTo>
                <a:cubicBezTo>
                  <a:pt x="736327" y="261898"/>
                  <a:pt x="700452" y="316609"/>
                  <a:pt x="672649" y="349795"/>
                </a:cubicBezTo>
                <a:cubicBezTo>
                  <a:pt x="644846" y="382981"/>
                  <a:pt x="606281" y="398228"/>
                  <a:pt x="554263" y="419754"/>
                </a:cubicBezTo>
                <a:cubicBezTo>
                  <a:pt x="502245" y="441280"/>
                  <a:pt x="416145" y="463703"/>
                  <a:pt x="360540" y="478950"/>
                </a:cubicBezTo>
                <a:cubicBezTo>
                  <a:pt x="304935" y="494197"/>
                  <a:pt x="261885" y="502270"/>
                  <a:pt x="220629" y="511239"/>
                </a:cubicBezTo>
                <a:cubicBezTo>
                  <a:pt x="179373" y="520208"/>
                  <a:pt x="113005" y="532765"/>
                  <a:pt x="113005" y="532765"/>
                </a:cubicBezTo>
                <a:lnTo>
                  <a:pt x="0" y="554290"/>
                </a:lnTo>
              </a:path>
            </a:pathLst>
          </a:cu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latin typeface="Franklin Gothic Book"/>
              <a:cs typeface="Franklin Gothic Book"/>
            </a:endParaRPr>
          </a:p>
        </p:txBody>
      </p:sp>
      <p:sp>
        <p:nvSpPr>
          <p:cNvPr id="128" name="Freeform 127"/>
          <p:cNvSpPr/>
          <p:nvPr/>
        </p:nvSpPr>
        <p:spPr>
          <a:xfrm>
            <a:off x="7359546" y="2449135"/>
            <a:ext cx="575788" cy="129970"/>
          </a:xfrm>
          <a:custGeom>
            <a:avLst/>
            <a:gdLst>
              <a:gd name="connsiteX0" fmla="*/ 0 w 575788"/>
              <a:gd name="connsiteY0" fmla="*/ 118392 h 129970"/>
              <a:gd name="connsiteX1" fmla="*/ 161435 w 575788"/>
              <a:gd name="connsiteY1" fmla="*/ 123773 h 129970"/>
              <a:gd name="connsiteX2" fmla="*/ 446639 w 575788"/>
              <a:gd name="connsiteY2" fmla="*/ 43051 h 129970"/>
              <a:gd name="connsiteX3" fmla="*/ 462783 w 575788"/>
              <a:gd name="connsiteY3" fmla="*/ 37670 h 129970"/>
              <a:gd name="connsiteX4" fmla="*/ 575788 w 575788"/>
              <a:gd name="connsiteY4" fmla="*/ 0 h 12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788" h="129970">
                <a:moveTo>
                  <a:pt x="0" y="118392"/>
                </a:moveTo>
                <a:cubicBezTo>
                  <a:pt x="43497" y="127361"/>
                  <a:pt x="86995" y="136330"/>
                  <a:pt x="161435" y="123773"/>
                </a:cubicBezTo>
                <a:cubicBezTo>
                  <a:pt x="235875" y="111216"/>
                  <a:pt x="396415" y="57401"/>
                  <a:pt x="446639" y="43051"/>
                </a:cubicBezTo>
                <a:cubicBezTo>
                  <a:pt x="496863" y="28701"/>
                  <a:pt x="462783" y="37670"/>
                  <a:pt x="462783" y="37670"/>
                </a:cubicBezTo>
                <a:lnTo>
                  <a:pt x="575788" y="0"/>
                </a:lnTo>
              </a:path>
            </a:pathLst>
          </a:cu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latin typeface="Franklin Gothic Book"/>
              <a:cs typeface="Franklin Gothic Book"/>
            </a:endParaRPr>
          </a:p>
        </p:txBody>
      </p:sp>
      <p:sp>
        <p:nvSpPr>
          <p:cNvPr id="129" name="Freeform 128"/>
          <p:cNvSpPr/>
          <p:nvPr/>
        </p:nvSpPr>
        <p:spPr>
          <a:xfrm>
            <a:off x="7225016" y="2777404"/>
            <a:ext cx="282478" cy="123774"/>
          </a:xfrm>
          <a:custGeom>
            <a:avLst/>
            <a:gdLst>
              <a:gd name="connsiteX0" fmla="*/ 0 w 282478"/>
              <a:gd name="connsiteY0" fmla="*/ 0 h 123774"/>
              <a:gd name="connsiteX1" fmla="*/ 242153 w 282478"/>
              <a:gd name="connsiteY1" fmla="*/ 96866 h 123774"/>
              <a:gd name="connsiteX2" fmla="*/ 279822 w 282478"/>
              <a:gd name="connsiteY2" fmla="*/ 123774 h 123774"/>
            </a:gdLst>
            <a:ahLst/>
            <a:cxnLst>
              <a:cxn ang="0">
                <a:pos x="connsiteX0" y="connsiteY0"/>
              </a:cxn>
              <a:cxn ang="0">
                <a:pos x="connsiteX1" y="connsiteY1"/>
              </a:cxn>
              <a:cxn ang="0">
                <a:pos x="connsiteX2" y="connsiteY2"/>
              </a:cxn>
            </a:cxnLst>
            <a:rect l="l" t="t" r="r" b="b"/>
            <a:pathLst>
              <a:path w="282478" h="123774">
                <a:moveTo>
                  <a:pt x="0" y="0"/>
                </a:moveTo>
                <a:cubicBezTo>
                  <a:pt x="97758" y="38118"/>
                  <a:pt x="195516" y="76237"/>
                  <a:pt x="242153" y="96866"/>
                </a:cubicBezTo>
                <a:cubicBezTo>
                  <a:pt x="288790" y="117495"/>
                  <a:pt x="284306" y="120634"/>
                  <a:pt x="279822" y="123774"/>
                </a:cubicBezTo>
              </a:path>
            </a:pathLst>
          </a:cu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latin typeface="Franklin Gothic Book"/>
              <a:cs typeface="Franklin Gothic Book"/>
            </a:endParaRPr>
          </a:p>
        </p:txBody>
      </p:sp>
      <p:sp>
        <p:nvSpPr>
          <p:cNvPr id="130" name="Oval 129"/>
          <p:cNvSpPr>
            <a:spLocks noChangeAspect="1"/>
          </p:cNvSpPr>
          <p:nvPr/>
        </p:nvSpPr>
        <p:spPr>
          <a:xfrm rot="16200000">
            <a:off x="6165292" y="2575146"/>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31" name="Oval 130"/>
          <p:cNvSpPr>
            <a:spLocks noChangeAspect="1"/>
          </p:cNvSpPr>
          <p:nvPr/>
        </p:nvSpPr>
        <p:spPr>
          <a:xfrm rot="16200000">
            <a:off x="6236127" y="2535030"/>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32" name="Oval 131"/>
          <p:cNvSpPr>
            <a:spLocks noChangeAspect="1"/>
          </p:cNvSpPr>
          <p:nvPr/>
        </p:nvSpPr>
        <p:spPr>
          <a:xfrm rot="16200000">
            <a:off x="6294980" y="2822844"/>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33" name="Oval 132"/>
          <p:cNvSpPr>
            <a:spLocks noChangeAspect="1"/>
          </p:cNvSpPr>
          <p:nvPr/>
        </p:nvSpPr>
        <p:spPr>
          <a:xfrm rot="16200000">
            <a:off x="6300362" y="2575146"/>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34" name="Oval 133"/>
          <p:cNvSpPr>
            <a:spLocks noChangeAspect="1"/>
          </p:cNvSpPr>
          <p:nvPr/>
        </p:nvSpPr>
        <p:spPr>
          <a:xfrm rot="16200000">
            <a:off x="6358059" y="2774714"/>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35" name="Oval 134"/>
          <p:cNvSpPr>
            <a:spLocks noChangeAspect="1"/>
          </p:cNvSpPr>
          <p:nvPr/>
        </p:nvSpPr>
        <p:spPr>
          <a:xfrm rot="16200000">
            <a:off x="6230746" y="2774714"/>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36" name="Oval 135"/>
          <p:cNvSpPr>
            <a:spLocks noChangeAspect="1"/>
          </p:cNvSpPr>
          <p:nvPr/>
        </p:nvSpPr>
        <p:spPr>
          <a:xfrm rot="16200000">
            <a:off x="6360740" y="2535030"/>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37" name="Oval 136"/>
          <p:cNvSpPr>
            <a:spLocks noChangeAspect="1"/>
          </p:cNvSpPr>
          <p:nvPr/>
        </p:nvSpPr>
        <p:spPr>
          <a:xfrm rot="16200000">
            <a:off x="6431575" y="2575146"/>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38" name="Oval 137"/>
          <p:cNvSpPr>
            <a:spLocks noChangeAspect="1"/>
          </p:cNvSpPr>
          <p:nvPr/>
        </p:nvSpPr>
        <p:spPr>
          <a:xfrm rot="16200000">
            <a:off x="6485047" y="2774714"/>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39" name="Oval 138"/>
          <p:cNvSpPr>
            <a:spLocks noChangeAspect="1"/>
          </p:cNvSpPr>
          <p:nvPr/>
        </p:nvSpPr>
        <p:spPr>
          <a:xfrm rot="16200000">
            <a:off x="6495810" y="2535030"/>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40" name="Oval 139"/>
          <p:cNvSpPr>
            <a:spLocks noChangeAspect="1"/>
          </p:cNvSpPr>
          <p:nvPr/>
        </p:nvSpPr>
        <p:spPr>
          <a:xfrm rot="16200000">
            <a:off x="6426194" y="2822844"/>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41" name="Oval 140"/>
          <p:cNvSpPr>
            <a:spLocks noChangeAspect="1"/>
          </p:cNvSpPr>
          <p:nvPr/>
        </p:nvSpPr>
        <p:spPr>
          <a:xfrm rot="16200000">
            <a:off x="6610574" y="2783335"/>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42" name="Oval 141"/>
          <p:cNvSpPr>
            <a:spLocks noChangeAspect="1"/>
          </p:cNvSpPr>
          <p:nvPr/>
        </p:nvSpPr>
        <p:spPr>
          <a:xfrm rot="16200000">
            <a:off x="6673653" y="2735205"/>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43" name="Oval 142"/>
          <p:cNvSpPr>
            <a:spLocks noChangeAspect="1"/>
          </p:cNvSpPr>
          <p:nvPr/>
        </p:nvSpPr>
        <p:spPr>
          <a:xfrm rot="16200000">
            <a:off x="6546340" y="2821301"/>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44" name="Oval 143"/>
          <p:cNvSpPr>
            <a:spLocks noChangeAspect="1"/>
          </p:cNvSpPr>
          <p:nvPr/>
        </p:nvSpPr>
        <p:spPr>
          <a:xfrm rot="16200000">
            <a:off x="6800641" y="2735205"/>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45" name="Oval 144"/>
          <p:cNvSpPr>
            <a:spLocks noChangeAspect="1"/>
          </p:cNvSpPr>
          <p:nvPr/>
        </p:nvSpPr>
        <p:spPr>
          <a:xfrm rot="16200000">
            <a:off x="6741788" y="2783335"/>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46" name="Oval 145"/>
          <p:cNvSpPr>
            <a:spLocks noChangeAspect="1"/>
          </p:cNvSpPr>
          <p:nvPr/>
        </p:nvSpPr>
        <p:spPr>
          <a:xfrm rot="16200000">
            <a:off x="6624478" y="2547319"/>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47" name="Oval 146"/>
          <p:cNvSpPr>
            <a:spLocks noChangeAspect="1"/>
          </p:cNvSpPr>
          <p:nvPr/>
        </p:nvSpPr>
        <p:spPr>
          <a:xfrm rot="16200000">
            <a:off x="6687557" y="2499189"/>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48" name="Oval 147"/>
          <p:cNvSpPr>
            <a:spLocks noChangeAspect="1"/>
          </p:cNvSpPr>
          <p:nvPr/>
        </p:nvSpPr>
        <p:spPr>
          <a:xfrm rot="16200000">
            <a:off x="6560244" y="2585285"/>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49" name="Oval 148"/>
          <p:cNvSpPr>
            <a:spLocks noChangeAspect="1"/>
          </p:cNvSpPr>
          <p:nvPr/>
        </p:nvSpPr>
        <p:spPr>
          <a:xfrm rot="16200000">
            <a:off x="6814545" y="2499189"/>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50" name="Oval 149"/>
          <p:cNvSpPr>
            <a:spLocks noChangeAspect="1"/>
          </p:cNvSpPr>
          <p:nvPr/>
        </p:nvSpPr>
        <p:spPr>
          <a:xfrm rot="16200000">
            <a:off x="6755692" y="2547319"/>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51" name="Oval 150"/>
          <p:cNvSpPr>
            <a:spLocks noChangeAspect="1"/>
          </p:cNvSpPr>
          <p:nvPr/>
        </p:nvSpPr>
        <p:spPr>
          <a:xfrm rot="16200000">
            <a:off x="6865574" y="2705659"/>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52" name="Oval 151"/>
          <p:cNvSpPr>
            <a:spLocks noChangeAspect="1"/>
          </p:cNvSpPr>
          <p:nvPr/>
        </p:nvSpPr>
        <p:spPr>
          <a:xfrm rot="16200000">
            <a:off x="6928653" y="2716720"/>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53" name="Oval 152"/>
          <p:cNvSpPr>
            <a:spLocks noChangeAspect="1"/>
          </p:cNvSpPr>
          <p:nvPr/>
        </p:nvSpPr>
        <p:spPr>
          <a:xfrm rot="16200000">
            <a:off x="7039498" y="2555290"/>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54" name="Oval 153"/>
          <p:cNvSpPr>
            <a:spLocks noChangeAspect="1"/>
          </p:cNvSpPr>
          <p:nvPr/>
        </p:nvSpPr>
        <p:spPr>
          <a:xfrm rot="16200000">
            <a:off x="6996788" y="2705659"/>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55" name="Oval 154"/>
          <p:cNvSpPr>
            <a:spLocks noChangeAspect="1"/>
          </p:cNvSpPr>
          <p:nvPr/>
        </p:nvSpPr>
        <p:spPr>
          <a:xfrm rot="16200000">
            <a:off x="7152366" y="2600792"/>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56" name="Oval 155"/>
          <p:cNvSpPr>
            <a:spLocks noChangeAspect="1"/>
          </p:cNvSpPr>
          <p:nvPr/>
        </p:nvSpPr>
        <p:spPr>
          <a:xfrm rot="16200000">
            <a:off x="7091228" y="2666702"/>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57" name="Oval 156"/>
          <p:cNvSpPr>
            <a:spLocks noChangeAspect="1"/>
          </p:cNvSpPr>
          <p:nvPr/>
        </p:nvSpPr>
        <p:spPr>
          <a:xfrm rot="16200000">
            <a:off x="6938331" y="2495266"/>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58" name="Oval 157"/>
          <p:cNvSpPr>
            <a:spLocks noChangeAspect="1"/>
          </p:cNvSpPr>
          <p:nvPr/>
        </p:nvSpPr>
        <p:spPr>
          <a:xfrm rot="16200000">
            <a:off x="6879478" y="2494967"/>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59" name="Oval 158"/>
          <p:cNvSpPr>
            <a:spLocks noChangeAspect="1"/>
          </p:cNvSpPr>
          <p:nvPr/>
        </p:nvSpPr>
        <p:spPr>
          <a:xfrm rot="18652978">
            <a:off x="5971168" y="2701446"/>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60" name="Oval 159"/>
          <p:cNvSpPr>
            <a:spLocks noChangeAspect="1"/>
          </p:cNvSpPr>
          <p:nvPr/>
        </p:nvSpPr>
        <p:spPr>
          <a:xfrm rot="18652978">
            <a:off x="5956757" y="2805417"/>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61" name="Oval 160"/>
          <p:cNvSpPr>
            <a:spLocks noChangeAspect="1"/>
          </p:cNvSpPr>
          <p:nvPr/>
        </p:nvSpPr>
        <p:spPr>
          <a:xfrm rot="18652978">
            <a:off x="5820516" y="2858407"/>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62" name="Oval 161"/>
          <p:cNvSpPr>
            <a:spLocks noChangeAspect="1"/>
          </p:cNvSpPr>
          <p:nvPr/>
        </p:nvSpPr>
        <p:spPr>
          <a:xfrm rot="18652978">
            <a:off x="6064377" y="2767750"/>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63" name="Oval 162"/>
          <p:cNvSpPr>
            <a:spLocks noChangeAspect="1"/>
          </p:cNvSpPr>
          <p:nvPr/>
        </p:nvSpPr>
        <p:spPr>
          <a:xfrm rot="18652978">
            <a:off x="6058996" y="2853846"/>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64" name="Oval 163"/>
          <p:cNvSpPr>
            <a:spLocks noChangeAspect="1"/>
          </p:cNvSpPr>
          <p:nvPr/>
        </p:nvSpPr>
        <p:spPr>
          <a:xfrm rot="18652978">
            <a:off x="6139711" y="2853846"/>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65" name="Oval 164"/>
          <p:cNvSpPr>
            <a:spLocks noChangeAspect="1"/>
          </p:cNvSpPr>
          <p:nvPr/>
        </p:nvSpPr>
        <p:spPr>
          <a:xfrm rot="20571517">
            <a:off x="7253931" y="2882773"/>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66" name="Oval 165"/>
          <p:cNvSpPr>
            <a:spLocks noChangeAspect="1"/>
          </p:cNvSpPr>
          <p:nvPr/>
        </p:nvSpPr>
        <p:spPr>
          <a:xfrm rot="20571517">
            <a:off x="7104995" y="2873743"/>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67" name="Oval 166"/>
          <p:cNvSpPr>
            <a:spLocks noChangeAspect="1"/>
          </p:cNvSpPr>
          <p:nvPr/>
        </p:nvSpPr>
        <p:spPr>
          <a:xfrm rot="20571517">
            <a:off x="7078090" y="2819933"/>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68" name="Oval 167"/>
          <p:cNvSpPr>
            <a:spLocks noChangeAspect="1"/>
          </p:cNvSpPr>
          <p:nvPr/>
        </p:nvSpPr>
        <p:spPr>
          <a:xfrm rot="20571517">
            <a:off x="6878993" y="2884505"/>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69" name="Oval 168"/>
          <p:cNvSpPr>
            <a:spLocks noChangeAspect="1"/>
          </p:cNvSpPr>
          <p:nvPr/>
        </p:nvSpPr>
        <p:spPr>
          <a:xfrm rot="12327996">
            <a:off x="6428432" y="2333233"/>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70" name="Oval 169"/>
          <p:cNvSpPr>
            <a:spLocks noChangeAspect="1"/>
          </p:cNvSpPr>
          <p:nvPr/>
        </p:nvSpPr>
        <p:spPr>
          <a:xfrm rot="12327996">
            <a:off x="6505498" y="2302679"/>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71" name="Oval 170"/>
          <p:cNvSpPr>
            <a:spLocks noChangeAspect="1"/>
          </p:cNvSpPr>
          <p:nvPr/>
        </p:nvSpPr>
        <p:spPr>
          <a:xfrm rot="12327996">
            <a:off x="6370973" y="2367251"/>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72" name="Oval 171"/>
          <p:cNvSpPr>
            <a:spLocks noChangeAspect="1"/>
          </p:cNvSpPr>
          <p:nvPr/>
        </p:nvSpPr>
        <p:spPr>
          <a:xfrm rot="12327996">
            <a:off x="6625612" y="2288268"/>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73" name="Oval 172"/>
          <p:cNvSpPr>
            <a:spLocks noChangeAspect="1"/>
          </p:cNvSpPr>
          <p:nvPr/>
        </p:nvSpPr>
        <p:spPr>
          <a:xfrm rot="12327996">
            <a:off x="6308520" y="2406423"/>
            <a:ext cx="185532"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74" name="Oval 173"/>
          <p:cNvSpPr>
            <a:spLocks noChangeAspect="1"/>
          </p:cNvSpPr>
          <p:nvPr/>
        </p:nvSpPr>
        <p:spPr>
          <a:xfrm>
            <a:off x="6894678" y="2296045"/>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75" name="Oval 174"/>
          <p:cNvSpPr>
            <a:spLocks noChangeAspect="1"/>
          </p:cNvSpPr>
          <p:nvPr/>
        </p:nvSpPr>
        <p:spPr>
          <a:xfrm>
            <a:off x="7047078" y="2356968"/>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76" name="Oval 175"/>
          <p:cNvSpPr>
            <a:spLocks noChangeAspect="1"/>
          </p:cNvSpPr>
          <p:nvPr/>
        </p:nvSpPr>
        <p:spPr>
          <a:xfrm>
            <a:off x="7124723" y="2297258"/>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77" name="Oval 176"/>
          <p:cNvSpPr>
            <a:spLocks noChangeAspect="1"/>
          </p:cNvSpPr>
          <p:nvPr/>
        </p:nvSpPr>
        <p:spPr>
          <a:xfrm>
            <a:off x="7283632" y="2353276"/>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78" name="Oval 177"/>
          <p:cNvSpPr>
            <a:spLocks noChangeAspect="1"/>
          </p:cNvSpPr>
          <p:nvPr/>
        </p:nvSpPr>
        <p:spPr>
          <a:xfrm>
            <a:off x="7354768" y="2292396"/>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79" name="Oval 178"/>
          <p:cNvSpPr>
            <a:spLocks noChangeAspect="1"/>
          </p:cNvSpPr>
          <p:nvPr/>
        </p:nvSpPr>
        <p:spPr>
          <a:xfrm>
            <a:off x="7520186" y="2358700"/>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80" name="Oval 179"/>
          <p:cNvSpPr>
            <a:spLocks noChangeAspect="1"/>
          </p:cNvSpPr>
          <p:nvPr/>
        </p:nvSpPr>
        <p:spPr>
          <a:xfrm>
            <a:off x="7584813" y="2293609"/>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81" name="Oval 180"/>
          <p:cNvSpPr>
            <a:spLocks noChangeAspect="1"/>
          </p:cNvSpPr>
          <p:nvPr/>
        </p:nvSpPr>
        <p:spPr>
          <a:xfrm>
            <a:off x="7756741" y="2355008"/>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82" name="Oval 181"/>
          <p:cNvSpPr>
            <a:spLocks noChangeAspect="1"/>
          </p:cNvSpPr>
          <p:nvPr/>
        </p:nvSpPr>
        <p:spPr>
          <a:xfrm>
            <a:off x="7814857" y="2295341"/>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83" name="Oval 182"/>
          <p:cNvSpPr>
            <a:spLocks noChangeAspect="1"/>
          </p:cNvSpPr>
          <p:nvPr/>
        </p:nvSpPr>
        <p:spPr>
          <a:xfrm>
            <a:off x="7199478" y="2417891"/>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84" name="Oval 183"/>
          <p:cNvSpPr>
            <a:spLocks noChangeAspect="1"/>
          </p:cNvSpPr>
          <p:nvPr/>
        </p:nvSpPr>
        <p:spPr>
          <a:xfrm>
            <a:off x="7436032" y="2414199"/>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85" name="Oval 184"/>
          <p:cNvSpPr>
            <a:spLocks noChangeAspect="1"/>
          </p:cNvSpPr>
          <p:nvPr/>
        </p:nvSpPr>
        <p:spPr>
          <a:xfrm>
            <a:off x="7672586" y="2419623"/>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86" name="Oval 185"/>
          <p:cNvSpPr>
            <a:spLocks noChangeAspect="1"/>
          </p:cNvSpPr>
          <p:nvPr/>
        </p:nvSpPr>
        <p:spPr>
          <a:xfrm>
            <a:off x="7335735" y="2478814"/>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87" name="Oval 186"/>
          <p:cNvSpPr>
            <a:spLocks noChangeAspect="1"/>
          </p:cNvSpPr>
          <p:nvPr/>
        </p:nvSpPr>
        <p:spPr>
          <a:xfrm>
            <a:off x="7572289" y="2475122"/>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88" name="Oval 187"/>
          <p:cNvSpPr>
            <a:spLocks noChangeAspect="1"/>
          </p:cNvSpPr>
          <p:nvPr/>
        </p:nvSpPr>
        <p:spPr>
          <a:xfrm>
            <a:off x="7352420" y="2539657"/>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89" name="Oval 188"/>
          <p:cNvSpPr>
            <a:spLocks noChangeAspect="1"/>
          </p:cNvSpPr>
          <p:nvPr/>
        </p:nvSpPr>
        <p:spPr>
          <a:xfrm rot="18774149">
            <a:off x="7665054" y="2559053"/>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90" name="Oval 189"/>
          <p:cNvSpPr>
            <a:spLocks noChangeAspect="1"/>
          </p:cNvSpPr>
          <p:nvPr/>
        </p:nvSpPr>
        <p:spPr>
          <a:xfrm rot="18774149">
            <a:off x="7537642" y="2614595"/>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91" name="Oval 190"/>
          <p:cNvSpPr>
            <a:spLocks noChangeAspect="1"/>
          </p:cNvSpPr>
          <p:nvPr/>
        </p:nvSpPr>
        <p:spPr>
          <a:xfrm rot="18774149">
            <a:off x="7516118" y="2716834"/>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92" name="Oval 191"/>
          <p:cNvSpPr>
            <a:spLocks noChangeAspect="1"/>
          </p:cNvSpPr>
          <p:nvPr/>
        </p:nvSpPr>
        <p:spPr>
          <a:xfrm rot="18774149">
            <a:off x="7394087" y="2772376"/>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93" name="Oval 192"/>
          <p:cNvSpPr>
            <a:spLocks noChangeAspect="1"/>
          </p:cNvSpPr>
          <p:nvPr/>
        </p:nvSpPr>
        <p:spPr>
          <a:xfrm rot="18774149">
            <a:off x="7464040" y="2600184"/>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94" name="Oval 193"/>
          <p:cNvSpPr>
            <a:spLocks noChangeAspect="1"/>
          </p:cNvSpPr>
          <p:nvPr/>
        </p:nvSpPr>
        <p:spPr>
          <a:xfrm rot="18774149">
            <a:off x="7316305" y="2678050"/>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95" name="Oval 194"/>
          <p:cNvSpPr>
            <a:spLocks noChangeAspect="1"/>
          </p:cNvSpPr>
          <p:nvPr/>
        </p:nvSpPr>
        <p:spPr>
          <a:xfrm rot="18774149">
            <a:off x="7320751" y="2753150"/>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196" name="Oval 195"/>
          <p:cNvSpPr>
            <a:spLocks noChangeAspect="1"/>
          </p:cNvSpPr>
          <p:nvPr/>
        </p:nvSpPr>
        <p:spPr>
          <a:xfrm rot="18774149">
            <a:off x="7290824" y="2627795"/>
            <a:ext cx="185531" cy="27808"/>
          </a:xfrm>
          <a:prstGeom prst="ellipse">
            <a:avLst/>
          </a:prstGeom>
          <a:solidFill>
            <a:srgbClr val="7575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Franklin Gothic Book"/>
              <a:cs typeface="Franklin Gothic Book"/>
            </a:endParaRPr>
          </a:p>
        </p:txBody>
      </p:sp>
      <p:sp>
        <p:nvSpPr>
          <p:cNvPr id="3" name="Title 2"/>
          <p:cNvSpPr>
            <a:spLocks noGrp="1"/>
          </p:cNvSpPr>
          <p:nvPr>
            <p:ph type="title"/>
          </p:nvPr>
        </p:nvSpPr>
        <p:spPr>
          <a:xfrm>
            <a:off x="457199" y="132134"/>
            <a:ext cx="8568047" cy="1143000"/>
          </a:xfrm>
        </p:spPr>
        <p:txBody>
          <a:bodyPr>
            <a:normAutofit/>
          </a:bodyPr>
          <a:lstStyle/>
          <a:p>
            <a:r>
              <a:rPr lang="en-US" sz="2800" dirty="0" smtClean="0">
                <a:solidFill>
                  <a:srgbClr val="7030A0"/>
                </a:solidFill>
              </a:rPr>
              <a:t>Homogeneous Organics Show Heterogeneous Alignment</a:t>
            </a:r>
            <a:endParaRPr lang="en-US" sz="2800" dirty="0">
              <a:solidFill>
                <a:srgbClr val="7030A0"/>
              </a:solidFill>
            </a:endParaRPr>
          </a:p>
        </p:txBody>
      </p:sp>
      <p:sp>
        <p:nvSpPr>
          <p:cNvPr id="4" name="TextBox 3"/>
          <p:cNvSpPr txBox="1"/>
          <p:nvPr/>
        </p:nvSpPr>
        <p:spPr>
          <a:xfrm>
            <a:off x="4881909" y="6163294"/>
            <a:ext cx="1887953" cy="369332"/>
          </a:xfrm>
          <a:prstGeom prst="rect">
            <a:avLst/>
          </a:prstGeom>
          <a:noFill/>
        </p:spPr>
        <p:txBody>
          <a:bodyPr wrap="none" rtlCol="0">
            <a:spAutoFit/>
          </a:bodyPr>
          <a:lstStyle/>
          <a:p>
            <a:r>
              <a:rPr lang="en-US" dirty="0" smtClean="0">
                <a:solidFill>
                  <a:srgbClr val="FF0000"/>
                </a:solidFill>
              </a:rPr>
              <a:t>Y.L. Loo, Princeton</a:t>
            </a:r>
            <a:endParaRPr lang="en-US" dirty="0">
              <a:solidFill>
                <a:srgbClr val="FF0000"/>
              </a:solidFill>
            </a:endParaRPr>
          </a:p>
        </p:txBody>
      </p:sp>
    </p:spTree>
    <p:extLst>
      <p:ext uri="{BB962C8B-B14F-4D97-AF65-F5344CB8AC3E}">
        <p14:creationId xmlns:p14="http://schemas.microsoft.com/office/powerpoint/2010/main" val="1228869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304800" y="990600"/>
            <a:ext cx="3810000" cy="56388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sp>
        <p:nvSpPr>
          <p:cNvPr id="2" name="Title 1"/>
          <p:cNvSpPr>
            <a:spLocks noGrp="1"/>
          </p:cNvSpPr>
          <p:nvPr>
            <p:ph type="title"/>
          </p:nvPr>
        </p:nvSpPr>
        <p:spPr>
          <a:xfrm>
            <a:off x="457200" y="-30480"/>
            <a:ext cx="8229600" cy="1173480"/>
          </a:xfrm>
        </p:spPr>
        <p:txBody>
          <a:bodyPr>
            <a:normAutofit/>
          </a:bodyPr>
          <a:lstStyle/>
          <a:p>
            <a:r>
              <a:rPr lang="en-US" sz="2400" b="1" i="1" dirty="0" smtClean="0">
                <a:solidFill>
                  <a:srgbClr val="FF0000"/>
                </a:solidFill>
                <a:latin typeface="Arial" panose="020B0604020202020204" pitchFamily="34" charset="0"/>
                <a:cs typeface="Arial" panose="020B0604020202020204" pitchFamily="34" charset="0"/>
              </a:rPr>
              <a:t>Prediction of Organic Solid State Packing</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1492" t="33831" r="21045" b="33085"/>
          <a:stretch/>
        </p:blipFill>
        <p:spPr>
          <a:xfrm>
            <a:off x="2176818" y="1482437"/>
            <a:ext cx="2743200" cy="118456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3881" t="11939" r="7015" b="6269"/>
          <a:stretch/>
        </p:blipFill>
        <p:spPr>
          <a:xfrm flipH="1">
            <a:off x="5181600" y="1247113"/>
            <a:ext cx="3647597" cy="3237932"/>
          </a:xfrm>
          <a:prstGeom prst="rect">
            <a:avLst/>
          </a:prstGeom>
        </p:spPr>
      </p:pic>
      <p:sp>
        <p:nvSpPr>
          <p:cNvPr id="9" name="Content Placeholder 3"/>
          <p:cNvSpPr txBox="1">
            <a:spLocks/>
          </p:cNvSpPr>
          <p:nvPr/>
        </p:nvSpPr>
        <p:spPr>
          <a:xfrm>
            <a:off x="5059680" y="4572000"/>
            <a:ext cx="3855720" cy="990600"/>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en-US" sz="2400" dirty="0" smtClean="0"/>
              <a:t>Slipped </a:t>
            </a:r>
            <a:r>
              <a:rPr lang="en-US" sz="2400" dirty="0" smtClean="0">
                <a:latin typeface="Symbol" pitchFamily="18" charset="2"/>
              </a:rPr>
              <a:t>p</a:t>
            </a:r>
            <a:r>
              <a:rPr lang="en-US" sz="2400" dirty="0" smtClean="0"/>
              <a:t>-Stacks</a:t>
            </a:r>
            <a:endParaRPr lang="en-US" sz="2400" dirty="0"/>
          </a:p>
        </p:txBody>
      </p:sp>
      <p:sp>
        <p:nvSpPr>
          <p:cNvPr id="3" name="Slide Number Placeholder 2"/>
          <p:cNvSpPr>
            <a:spLocks noGrp="1"/>
          </p:cNvSpPr>
          <p:nvPr>
            <p:ph type="sldNum" sz="quarter" idx="12"/>
          </p:nvPr>
        </p:nvSpPr>
        <p:spPr/>
        <p:txBody>
          <a:bodyPr/>
          <a:lstStyle/>
          <a:p>
            <a:fld id="{43327282-D9E9-4790-A463-39F3EBD50E00}" type="slidenum">
              <a:rPr lang="en-US" smtClean="0"/>
              <a:t>7</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542729783"/>
              </p:ext>
            </p:extLst>
          </p:nvPr>
        </p:nvGraphicFramePr>
        <p:xfrm>
          <a:off x="304800" y="914400"/>
          <a:ext cx="1481138" cy="2179638"/>
        </p:xfrm>
        <a:graphic>
          <a:graphicData uri="http://schemas.openxmlformats.org/presentationml/2006/ole">
            <mc:AlternateContent xmlns:mc="http://schemas.openxmlformats.org/markup-compatibility/2006">
              <mc:Choice xmlns:v="urn:schemas-microsoft-com:vml" Requires="v">
                <p:oleObj spid="_x0000_s1031" name="CS ChemDraw Drawing" r:id="rId5" imgW="1645560" imgH="2422654" progId="ChemDraw.Document.6.0">
                  <p:embed/>
                </p:oleObj>
              </mc:Choice>
              <mc:Fallback>
                <p:oleObj name="CS ChemDraw Drawing" r:id="rId5" imgW="1645560" imgH="2422654"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14400"/>
                        <a:ext cx="1481138"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 name="Group 2"/>
          <p:cNvGrpSpPr>
            <a:grpSpLocks/>
          </p:cNvGrpSpPr>
          <p:nvPr/>
        </p:nvGrpSpPr>
        <p:grpSpPr bwMode="auto">
          <a:xfrm>
            <a:off x="366713" y="787400"/>
            <a:ext cx="8320087" cy="50800"/>
            <a:chOff x="232" y="579"/>
            <a:chExt cx="5241" cy="32"/>
          </a:xfrm>
        </p:grpSpPr>
        <p:sp>
          <p:nvSpPr>
            <p:cNvPr id="11" name="Line 3"/>
            <p:cNvSpPr>
              <a:spLocks noChangeShapeType="1"/>
            </p:cNvSpPr>
            <p:nvPr/>
          </p:nvSpPr>
          <p:spPr bwMode="auto">
            <a:xfrm>
              <a:off x="232" y="611"/>
              <a:ext cx="5241"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4"/>
            <p:cNvSpPr>
              <a:spLocks noChangeShapeType="1"/>
            </p:cNvSpPr>
            <p:nvPr/>
          </p:nvSpPr>
          <p:spPr bwMode="auto">
            <a:xfrm>
              <a:off x="284" y="579"/>
              <a:ext cx="512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 name="TextBox 4"/>
          <p:cNvSpPr txBox="1"/>
          <p:nvPr/>
        </p:nvSpPr>
        <p:spPr>
          <a:xfrm>
            <a:off x="5410200" y="5365845"/>
            <a:ext cx="3401380" cy="461665"/>
          </a:xfrm>
          <a:prstGeom prst="rect">
            <a:avLst/>
          </a:prstGeom>
          <a:noFill/>
        </p:spPr>
        <p:txBody>
          <a:bodyPr wrap="none" rtlCol="0">
            <a:spAutoFit/>
          </a:bodyPr>
          <a:lstStyle/>
          <a:p>
            <a:r>
              <a:rPr lang="en-US" sz="2400" dirty="0" smtClean="0"/>
              <a:t>Note head-to-tail dipoles!</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2948926330"/>
              </p:ext>
            </p:extLst>
          </p:nvPr>
        </p:nvGraphicFramePr>
        <p:xfrm>
          <a:off x="275871" y="3251400"/>
          <a:ext cx="4372329" cy="3454200"/>
        </p:xfrm>
        <a:graphic>
          <a:graphicData uri="http://schemas.openxmlformats.org/drawingml/2006/table">
            <a:tbl>
              <a:tblPr firstRow="1" firstCol="1" bandRow="1">
                <a:tableStyleId>{2D5ABB26-0587-4C30-8999-92F81FD0307C}</a:tableStyleId>
              </a:tblPr>
              <a:tblGrid>
                <a:gridCol w="2393740"/>
                <a:gridCol w="1978589"/>
              </a:tblGrid>
              <a:tr h="0">
                <a:tc gridSpan="2">
                  <a:txBody>
                    <a:bodyPr/>
                    <a:lstStyle/>
                    <a:p>
                      <a:pPr marL="0" marR="0" algn="l">
                        <a:spcBef>
                          <a:spcPts val="0"/>
                        </a:spcBef>
                        <a:spcAft>
                          <a:spcPts val="0"/>
                        </a:spcAft>
                      </a:pPr>
                      <a:r>
                        <a:rPr lang="en-US" sz="1600" dirty="0" smtClean="0">
                          <a:effectLst/>
                          <a:latin typeface="+mn-lt"/>
                          <a:ea typeface="Times New Roman"/>
                          <a:cs typeface="Times New Roman"/>
                        </a:rPr>
                        <a:t>Crystal</a:t>
                      </a:r>
                      <a:r>
                        <a:rPr lang="en-US" sz="1600" baseline="0" dirty="0" smtClean="0">
                          <a:effectLst/>
                          <a:latin typeface="+mn-lt"/>
                          <a:ea typeface="Times New Roman"/>
                          <a:cs typeface="Times New Roman"/>
                        </a:rPr>
                        <a:t> structure parameters</a:t>
                      </a:r>
                      <a:endParaRPr lang="en-US" sz="1600" dirty="0">
                        <a:effectLst/>
                        <a:latin typeface="+mn-lt"/>
                        <a:ea typeface="Times New Roman"/>
                        <a:cs typeface="Times New Roman"/>
                      </a:endParaRPr>
                    </a:p>
                  </a:txBody>
                  <a:tcPr marL="68580" marR="68580" marT="0" marB="0" anchor="ctr">
                    <a:lnB w="12700" cap="flat" cmpd="sng" algn="ctr">
                      <a:solidFill>
                        <a:schemeClr val="tx1"/>
                      </a:solidFill>
                      <a:prstDash val="solid"/>
                      <a:round/>
                      <a:headEnd type="none" w="med" len="med"/>
                      <a:tailEnd type="none" w="med" len="med"/>
                    </a:lnB>
                    <a:noFill/>
                  </a:tcPr>
                </a:tc>
                <a:tc hMerge="1">
                  <a:txBody>
                    <a:bodyPr/>
                    <a:lstStyle/>
                    <a:p>
                      <a:pPr marL="0" marR="0" algn="l">
                        <a:spcBef>
                          <a:spcPts val="0"/>
                        </a:spcBef>
                        <a:spcAft>
                          <a:spcPts val="0"/>
                        </a:spcAft>
                      </a:pPr>
                      <a:endParaRPr lang="en-US" sz="1200" dirty="0">
                        <a:effectLst/>
                        <a:latin typeface="Times"/>
                        <a:ea typeface="Times New Roman"/>
                        <a:cs typeface="Times New Roman"/>
                      </a:endParaRPr>
                    </a:p>
                  </a:txBody>
                  <a:tcPr marL="68580" marR="68580" marT="0" marB="0" anchor="ctr"/>
                </a:tc>
              </a:tr>
              <a:tr h="290556">
                <a:tc>
                  <a:txBody>
                    <a:bodyPr/>
                    <a:lstStyle/>
                    <a:p>
                      <a:pPr marL="0" marR="0" algn="l">
                        <a:spcBef>
                          <a:spcPts val="0"/>
                        </a:spcBef>
                        <a:spcAft>
                          <a:spcPts val="0"/>
                        </a:spcAft>
                      </a:pPr>
                      <a:r>
                        <a:rPr lang="en-US" sz="1600" dirty="0">
                          <a:effectLst/>
                          <a:latin typeface="+mn-lt"/>
                        </a:rPr>
                        <a:t>Growth </a:t>
                      </a:r>
                      <a:endParaRPr lang="en-US" sz="1600" dirty="0">
                        <a:effectLst/>
                        <a:latin typeface="+mn-lt"/>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dirty="0" smtClean="0">
                          <a:effectLst/>
                          <a:latin typeface="+mn-lt"/>
                          <a:ea typeface="+mn-ea"/>
                          <a:cs typeface="+mn-cs"/>
                        </a:rPr>
                        <a:t>From</a:t>
                      </a:r>
                      <a:r>
                        <a:rPr lang="en-US" sz="1600" baseline="0" dirty="0" smtClean="0">
                          <a:effectLst/>
                          <a:latin typeface="+mn-lt"/>
                          <a:ea typeface="+mn-ea"/>
                          <a:cs typeface="+mn-cs"/>
                        </a:rPr>
                        <a:t> vapor</a:t>
                      </a:r>
                      <a:endParaRPr lang="en-US" sz="1600" dirty="0">
                        <a:effectLst/>
                        <a:latin typeface="+mn-lt"/>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556">
                <a:tc>
                  <a:txBody>
                    <a:bodyPr/>
                    <a:lstStyle/>
                    <a:p>
                      <a:pPr marL="0" marR="0" algn="l">
                        <a:spcBef>
                          <a:spcPts val="0"/>
                        </a:spcBef>
                        <a:spcAft>
                          <a:spcPts val="0"/>
                        </a:spcAft>
                      </a:pPr>
                      <a:r>
                        <a:rPr lang="en-US" sz="1600">
                          <a:effectLst/>
                          <a:latin typeface="+mn-lt"/>
                        </a:rPr>
                        <a:t>Temperature </a:t>
                      </a:r>
                      <a:endParaRPr lang="en-US" sz="1600">
                        <a:effectLst/>
                        <a:latin typeface="+mn-lt"/>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l">
                        <a:spcBef>
                          <a:spcPts val="0"/>
                        </a:spcBef>
                        <a:spcAft>
                          <a:spcPts val="0"/>
                        </a:spcAft>
                      </a:pPr>
                      <a:r>
                        <a:rPr lang="en-US" sz="1600" dirty="0">
                          <a:effectLst/>
                          <a:latin typeface="+mn-lt"/>
                        </a:rPr>
                        <a:t>173(2) K</a:t>
                      </a:r>
                      <a:endParaRPr lang="en-US" sz="1600" dirty="0">
                        <a:effectLst/>
                        <a:latin typeface="+mn-lt"/>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r>
              <a:tr h="290556">
                <a:tc>
                  <a:txBody>
                    <a:bodyPr/>
                    <a:lstStyle/>
                    <a:p>
                      <a:pPr marL="0" marR="0" algn="l">
                        <a:spcBef>
                          <a:spcPts val="0"/>
                        </a:spcBef>
                        <a:spcAft>
                          <a:spcPts val="0"/>
                        </a:spcAft>
                      </a:pPr>
                      <a:r>
                        <a:rPr lang="en-US" sz="1600">
                          <a:effectLst/>
                          <a:latin typeface="+mn-lt"/>
                        </a:rPr>
                        <a:t>Crystal system </a:t>
                      </a:r>
                      <a:endParaRPr lang="en-US" sz="1600">
                        <a:effectLst/>
                        <a:latin typeface="+mn-lt"/>
                        <a:ea typeface="Times New Roman"/>
                        <a:cs typeface="Times New Roman"/>
                      </a:endParaRPr>
                    </a:p>
                  </a:txBody>
                  <a:tcPr marL="68580" marR="68580" marT="0" marB="0" anchor="ctr">
                    <a:noFill/>
                  </a:tcPr>
                </a:tc>
                <a:tc>
                  <a:txBody>
                    <a:bodyPr/>
                    <a:lstStyle/>
                    <a:p>
                      <a:pPr marL="0" marR="0" algn="l">
                        <a:spcBef>
                          <a:spcPts val="0"/>
                        </a:spcBef>
                        <a:spcAft>
                          <a:spcPts val="0"/>
                        </a:spcAft>
                      </a:pPr>
                      <a:r>
                        <a:rPr lang="en-US" sz="1600" dirty="0">
                          <a:effectLst/>
                          <a:latin typeface="+mn-lt"/>
                        </a:rPr>
                        <a:t>Orthorhombic</a:t>
                      </a:r>
                      <a:endParaRPr lang="en-US" sz="1600" dirty="0">
                        <a:effectLst/>
                        <a:latin typeface="+mn-lt"/>
                        <a:ea typeface="Times New Roman"/>
                        <a:cs typeface="Times New Roman"/>
                      </a:endParaRPr>
                    </a:p>
                  </a:txBody>
                  <a:tcPr marL="68580" marR="68580" marT="0" marB="0" anchor="ctr"/>
                </a:tc>
              </a:tr>
              <a:tr h="290556">
                <a:tc>
                  <a:txBody>
                    <a:bodyPr/>
                    <a:lstStyle/>
                    <a:p>
                      <a:pPr marL="0" marR="0" algn="l">
                        <a:spcBef>
                          <a:spcPts val="0"/>
                        </a:spcBef>
                        <a:spcAft>
                          <a:spcPts val="0"/>
                        </a:spcAft>
                      </a:pPr>
                      <a:r>
                        <a:rPr lang="en-US" sz="1600">
                          <a:effectLst/>
                          <a:latin typeface="+mn-lt"/>
                        </a:rPr>
                        <a:t>Space group </a:t>
                      </a:r>
                      <a:endParaRPr lang="en-US" sz="1600">
                        <a:effectLst/>
                        <a:latin typeface="+mn-lt"/>
                        <a:ea typeface="Times New Roman"/>
                        <a:cs typeface="Times New Roman"/>
                      </a:endParaRPr>
                    </a:p>
                  </a:txBody>
                  <a:tcPr marL="68580" marR="68580" marT="0" marB="0" anchor="ctr">
                    <a:noFill/>
                  </a:tcPr>
                </a:tc>
                <a:tc>
                  <a:txBody>
                    <a:bodyPr/>
                    <a:lstStyle/>
                    <a:p>
                      <a:pPr marL="0" marR="0" algn="l">
                        <a:spcBef>
                          <a:spcPts val="0"/>
                        </a:spcBef>
                        <a:spcAft>
                          <a:spcPts val="0"/>
                        </a:spcAft>
                      </a:pPr>
                      <a:r>
                        <a:rPr lang="en-US" sz="1600" dirty="0" err="1">
                          <a:effectLst/>
                          <a:latin typeface="+mn-lt"/>
                        </a:rPr>
                        <a:t>Cmca</a:t>
                      </a:r>
                      <a:endParaRPr lang="en-US" sz="1600" dirty="0">
                        <a:effectLst/>
                        <a:latin typeface="+mn-lt"/>
                        <a:ea typeface="Times New Roman"/>
                        <a:cs typeface="Times New Roman"/>
                      </a:endParaRPr>
                    </a:p>
                  </a:txBody>
                  <a:tcPr marL="68580" marR="68580" marT="0" marB="0" anchor="ctr"/>
                </a:tc>
              </a:tr>
              <a:tr h="304800">
                <a:tc>
                  <a:txBody>
                    <a:bodyPr/>
                    <a:lstStyle/>
                    <a:p>
                      <a:pPr marL="0" marR="0" algn="l">
                        <a:spcBef>
                          <a:spcPts val="0"/>
                        </a:spcBef>
                        <a:spcAft>
                          <a:spcPts val="0"/>
                        </a:spcAft>
                      </a:pPr>
                      <a:r>
                        <a:rPr lang="en-US" sz="1600">
                          <a:effectLst/>
                          <a:latin typeface="+mn-lt"/>
                        </a:rPr>
                        <a:t>Unit cell dimensions </a:t>
                      </a:r>
                      <a:endParaRPr lang="en-US" sz="1600">
                        <a:effectLst/>
                        <a:latin typeface="+mn-lt"/>
                        <a:ea typeface="Times New Roman"/>
                        <a:cs typeface="Times New Roman"/>
                      </a:endParaRPr>
                    </a:p>
                  </a:txBody>
                  <a:tcPr marL="68580" marR="68580" marT="0" marB="0" anchor="ctr">
                    <a:noFill/>
                  </a:tcPr>
                </a:tc>
                <a:tc>
                  <a:txBody>
                    <a:bodyPr/>
                    <a:lstStyle/>
                    <a:p>
                      <a:pPr marL="0" marR="0" algn="l">
                        <a:spcBef>
                          <a:spcPts val="0"/>
                        </a:spcBef>
                        <a:spcAft>
                          <a:spcPts val="0"/>
                        </a:spcAft>
                      </a:pPr>
                      <a:r>
                        <a:rPr lang="en-US" sz="1600">
                          <a:effectLst/>
                          <a:latin typeface="+mn-lt"/>
                        </a:rPr>
                        <a:t>a = 34.197(6) Å</a:t>
                      </a:r>
                      <a:endParaRPr lang="en-US" sz="1600">
                        <a:effectLst/>
                        <a:latin typeface="+mn-lt"/>
                        <a:ea typeface="Times New Roman"/>
                        <a:cs typeface="Times New Roman"/>
                      </a:endParaRPr>
                    </a:p>
                  </a:txBody>
                  <a:tcPr marL="68580" marR="68580" marT="0" marB="0" anchor="ctr"/>
                </a:tc>
              </a:tr>
              <a:tr h="290556">
                <a:tc>
                  <a:txBody>
                    <a:bodyPr/>
                    <a:lstStyle/>
                    <a:p>
                      <a:endParaRPr lang="en-US" sz="1600">
                        <a:effectLst/>
                        <a:latin typeface="+mn-lt"/>
                      </a:endParaRPr>
                    </a:p>
                  </a:txBody>
                  <a:tcPr marL="68580" marR="68580" marT="0" marB="0" anchor="b">
                    <a:noFill/>
                  </a:tcPr>
                </a:tc>
                <a:tc>
                  <a:txBody>
                    <a:bodyPr/>
                    <a:lstStyle/>
                    <a:p>
                      <a:pPr marL="0" marR="0" algn="l">
                        <a:spcBef>
                          <a:spcPts val="0"/>
                        </a:spcBef>
                        <a:spcAft>
                          <a:spcPts val="0"/>
                        </a:spcAft>
                      </a:pPr>
                      <a:r>
                        <a:rPr lang="en-US" sz="1600" dirty="0">
                          <a:effectLst/>
                          <a:latin typeface="+mn-lt"/>
                        </a:rPr>
                        <a:t>b = 7.1577(11) Å</a:t>
                      </a:r>
                      <a:endParaRPr lang="en-US" sz="1600" dirty="0">
                        <a:effectLst/>
                        <a:latin typeface="+mn-lt"/>
                        <a:ea typeface="Times New Roman"/>
                        <a:cs typeface="Times New Roman"/>
                      </a:endParaRPr>
                    </a:p>
                  </a:txBody>
                  <a:tcPr marL="68580" marR="68580" marT="0" marB="0" anchor="ctr"/>
                </a:tc>
              </a:tr>
              <a:tr h="290556">
                <a:tc>
                  <a:txBody>
                    <a:bodyPr/>
                    <a:lstStyle/>
                    <a:p>
                      <a:endParaRPr lang="en-US" sz="1600">
                        <a:effectLst/>
                        <a:latin typeface="+mn-lt"/>
                      </a:endParaRPr>
                    </a:p>
                  </a:txBody>
                  <a:tcPr marL="68580" marR="68580" marT="0" marB="0" anchor="b">
                    <a:noFill/>
                  </a:tcPr>
                </a:tc>
                <a:tc>
                  <a:txBody>
                    <a:bodyPr/>
                    <a:lstStyle/>
                    <a:p>
                      <a:pPr marL="0" marR="0" algn="l">
                        <a:spcBef>
                          <a:spcPts val="0"/>
                        </a:spcBef>
                        <a:spcAft>
                          <a:spcPts val="0"/>
                        </a:spcAft>
                      </a:pPr>
                      <a:r>
                        <a:rPr lang="en-US" sz="1600">
                          <a:effectLst/>
                          <a:latin typeface="+mn-lt"/>
                        </a:rPr>
                        <a:t>c = 14.052(2) Å</a:t>
                      </a:r>
                      <a:endParaRPr lang="en-US" sz="1600">
                        <a:effectLst/>
                        <a:latin typeface="+mn-lt"/>
                        <a:ea typeface="Times New Roman"/>
                        <a:cs typeface="Times New Roman"/>
                      </a:endParaRPr>
                    </a:p>
                  </a:txBody>
                  <a:tcPr marL="68580" marR="68580" marT="0" marB="0" anchor="ctr"/>
                </a:tc>
              </a:tr>
              <a:tr h="290556">
                <a:tc>
                  <a:txBody>
                    <a:bodyPr/>
                    <a:lstStyle/>
                    <a:p>
                      <a:pPr marL="0" marR="0" algn="l">
                        <a:spcBef>
                          <a:spcPts val="0"/>
                        </a:spcBef>
                        <a:spcAft>
                          <a:spcPts val="0"/>
                        </a:spcAft>
                      </a:pPr>
                      <a:r>
                        <a:rPr lang="en-US" sz="1600">
                          <a:effectLst/>
                          <a:latin typeface="+mn-lt"/>
                        </a:rPr>
                        <a:t> </a:t>
                      </a:r>
                      <a:endParaRPr lang="en-US" sz="1600">
                        <a:effectLst/>
                        <a:latin typeface="+mn-lt"/>
                        <a:ea typeface="Times New Roman"/>
                        <a:cs typeface="Times New Roman"/>
                      </a:endParaRPr>
                    </a:p>
                  </a:txBody>
                  <a:tcPr marL="68580" marR="68580" marT="0" marB="0" anchor="b">
                    <a:noFill/>
                  </a:tcPr>
                </a:tc>
                <a:tc>
                  <a:txBody>
                    <a:bodyPr/>
                    <a:lstStyle/>
                    <a:p>
                      <a:pPr marL="0" marR="0" algn="l">
                        <a:spcBef>
                          <a:spcPts val="0"/>
                        </a:spcBef>
                        <a:spcAft>
                          <a:spcPts val="0"/>
                        </a:spcAft>
                      </a:pPr>
                      <a:r>
                        <a:rPr lang="en-US" sz="1600" dirty="0">
                          <a:effectLst/>
                          <a:latin typeface="Symbol" pitchFamily="18" charset="2"/>
                        </a:rPr>
                        <a:t>a</a:t>
                      </a:r>
                      <a:r>
                        <a:rPr lang="en-US" sz="1600" dirty="0">
                          <a:effectLst/>
                          <a:latin typeface="+mn-lt"/>
                        </a:rPr>
                        <a:t> = 90°</a:t>
                      </a:r>
                      <a:endParaRPr lang="en-US" sz="1600" dirty="0">
                        <a:effectLst/>
                        <a:latin typeface="+mn-lt"/>
                        <a:ea typeface="Times New Roman"/>
                        <a:cs typeface="Times New Roman"/>
                      </a:endParaRPr>
                    </a:p>
                  </a:txBody>
                  <a:tcPr marL="68580" marR="68580" marT="0" marB="0" anchor="ctr"/>
                </a:tc>
              </a:tr>
              <a:tr h="290556">
                <a:tc>
                  <a:txBody>
                    <a:bodyPr/>
                    <a:lstStyle/>
                    <a:p>
                      <a:pPr marL="0" marR="0" algn="l">
                        <a:spcBef>
                          <a:spcPts val="0"/>
                        </a:spcBef>
                        <a:spcAft>
                          <a:spcPts val="0"/>
                        </a:spcAft>
                      </a:pPr>
                      <a:r>
                        <a:rPr lang="en-US" sz="1600">
                          <a:effectLst/>
                          <a:latin typeface="+mn-lt"/>
                        </a:rPr>
                        <a:t> </a:t>
                      </a:r>
                      <a:endParaRPr lang="en-US" sz="1600">
                        <a:effectLst/>
                        <a:latin typeface="+mn-lt"/>
                        <a:ea typeface="Times New Roman"/>
                        <a:cs typeface="Times New Roman"/>
                      </a:endParaRPr>
                    </a:p>
                  </a:txBody>
                  <a:tcPr marL="68580" marR="68580" marT="0" marB="0" anchor="b">
                    <a:noFill/>
                  </a:tcPr>
                </a:tc>
                <a:tc>
                  <a:txBody>
                    <a:bodyPr/>
                    <a:lstStyle/>
                    <a:p>
                      <a:pPr marL="0" marR="0" algn="l">
                        <a:spcBef>
                          <a:spcPts val="0"/>
                        </a:spcBef>
                        <a:spcAft>
                          <a:spcPts val="0"/>
                        </a:spcAft>
                      </a:pPr>
                      <a:r>
                        <a:rPr lang="en-US" sz="1600" dirty="0">
                          <a:effectLst/>
                          <a:latin typeface="Symbol" pitchFamily="18" charset="2"/>
                        </a:rPr>
                        <a:t>b</a:t>
                      </a:r>
                      <a:r>
                        <a:rPr lang="en-US" sz="1600" dirty="0">
                          <a:effectLst/>
                          <a:latin typeface="+mn-lt"/>
                        </a:rPr>
                        <a:t> = 90°</a:t>
                      </a:r>
                      <a:endParaRPr lang="en-US" sz="1600" dirty="0">
                        <a:effectLst/>
                        <a:latin typeface="+mn-lt"/>
                        <a:ea typeface="Times New Roman"/>
                        <a:cs typeface="Times New Roman"/>
                      </a:endParaRPr>
                    </a:p>
                  </a:txBody>
                  <a:tcPr marL="68580" marR="68580" marT="0" marB="0" anchor="ctr"/>
                </a:tc>
              </a:tr>
              <a:tr h="290556">
                <a:tc>
                  <a:txBody>
                    <a:bodyPr/>
                    <a:lstStyle/>
                    <a:p>
                      <a:pPr marL="0" marR="0" algn="l">
                        <a:spcBef>
                          <a:spcPts val="0"/>
                        </a:spcBef>
                        <a:spcAft>
                          <a:spcPts val="0"/>
                        </a:spcAft>
                      </a:pPr>
                      <a:r>
                        <a:rPr lang="en-US" sz="1600" dirty="0">
                          <a:effectLst/>
                          <a:latin typeface="+mn-lt"/>
                        </a:rPr>
                        <a:t> </a:t>
                      </a:r>
                      <a:endParaRPr lang="en-US" sz="1600" dirty="0">
                        <a:effectLst/>
                        <a:latin typeface="+mn-lt"/>
                        <a:ea typeface="Times New Roman"/>
                        <a:cs typeface="Times New Roman"/>
                      </a:endParaRPr>
                    </a:p>
                  </a:txBody>
                  <a:tcPr marL="68580" marR="68580" marT="0" marB="0" anchor="b">
                    <a:noFill/>
                  </a:tcPr>
                </a:tc>
                <a:tc>
                  <a:txBody>
                    <a:bodyPr/>
                    <a:lstStyle/>
                    <a:p>
                      <a:pPr marL="0" marR="0" algn="l">
                        <a:spcBef>
                          <a:spcPts val="0"/>
                        </a:spcBef>
                        <a:spcAft>
                          <a:spcPts val="0"/>
                        </a:spcAft>
                      </a:pPr>
                      <a:r>
                        <a:rPr lang="en-US" sz="1600" dirty="0">
                          <a:effectLst/>
                          <a:latin typeface="Symbol" pitchFamily="18" charset="2"/>
                        </a:rPr>
                        <a:t>g</a:t>
                      </a:r>
                      <a:r>
                        <a:rPr lang="en-US" sz="1600" dirty="0">
                          <a:effectLst/>
                          <a:latin typeface="+mn-lt"/>
                        </a:rPr>
                        <a:t> = 90°</a:t>
                      </a:r>
                      <a:endParaRPr lang="en-US" sz="1600" dirty="0">
                        <a:effectLst/>
                        <a:latin typeface="+mn-lt"/>
                        <a:ea typeface="Times New Roman"/>
                        <a:cs typeface="Times New Roman"/>
                      </a:endParaRPr>
                    </a:p>
                  </a:txBody>
                  <a:tcPr marL="68580" marR="68580" marT="0" marB="0" anchor="ctr"/>
                </a:tc>
              </a:tr>
              <a:tr h="290556">
                <a:tc>
                  <a:txBody>
                    <a:bodyPr/>
                    <a:lstStyle/>
                    <a:p>
                      <a:pPr marL="0" marR="0" algn="l">
                        <a:spcBef>
                          <a:spcPts val="0"/>
                        </a:spcBef>
                        <a:spcAft>
                          <a:spcPts val="0"/>
                        </a:spcAft>
                      </a:pPr>
                      <a:r>
                        <a:rPr lang="en-US" sz="1600" dirty="0">
                          <a:effectLst/>
                          <a:latin typeface="+mn-lt"/>
                        </a:rPr>
                        <a:t>Volume</a:t>
                      </a:r>
                      <a:endParaRPr lang="en-US" sz="1600" dirty="0">
                        <a:effectLst/>
                        <a:latin typeface="+mn-lt"/>
                        <a:ea typeface="Times New Roman"/>
                        <a:cs typeface="Times New Roman"/>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dirty="0">
                          <a:effectLst/>
                          <a:latin typeface="+mn-lt"/>
                        </a:rPr>
                        <a:t>3439.5(9) Å</a:t>
                      </a:r>
                      <a:r>
                        <a:rPr lang="en-US" sz="1600" baseline="30000" dirty="0">
                          <a:effectLst/>
                          <a:latin typeface="+mn-lt"/>
                        </a:rPr>
                        <a:t>3</a:t>
                      </a:r>
                      <a:endParaRPr lang="en-US" sz="1600" dirty="0">
                        <a:effectLst/>
                        <a:latin typeface="+mn-lt"/>
                        <a:ea typeface="Times New Roman"/>
                        <a:cs typeface="Times New Roman"/>
                      </a:endParaRPr>
                    </a:p>
                  </a:txBody>
                  <a:tcPr marL="68580" marR="68580" marT="0" marB="0" anchor="ctr">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6414106" y="914400"/>
            <a:ext cx="1053494" cy="369332"/>
          </a:xfrm>
          <a:prstGeom prst="rect">
            <a:avLst/>
          </a:prstGeom>
          <a:noFill/>
        </p:spPr>
        <p:txBody>
          <a:bodyPr wrap="none" rtlCol="0">
            <a:spAutoFit/>
          </a:bodyPr>
          <a:lstStyle/>
          <a:p>
            <a:r>
              <a:rPr lang="en-US" u="sng" dirty="0" smtClean="0"/>
              <a:t>b-c plane</a:t>
            </a:r>
            <a:endParaRPr lang="en-US" u="sng" dirty="0"/>
          </a:p>
        </p:txBody>
      </p:sp>
      <p:sp>
        <p:nvSpPr>
          <p:cNvPr id="15" name="TextBox 14"/>
          <p:cNvSpPr txBox="1"/>
          <p:nvPr/>
        </p:nvSpPr>
        <p:spPr>
          <a:xfrm>
            <a:off x="5581403" y="6246421"/>
            <a:ext cx="2401427" cy="369332"/>
          </a:xfrm>
          <a:prstGeom prst="rect">
            <a:avLst/>
          </a:prstGeom>
          <a:noFill/>
        </p:spPr>
        <p:txBody>
          <a:bodyPr wrap="none" rtlCol="0">
            <a:spAutoFit/>
          </a:bodyPr>
          <a:lstStyle/>
          <a:p>
            <a:r>
              <a:rPr lang="en-US" dirty="0" smtClean="0">
                <a:solidFill>
                  <a:srgbClr val="FF0000"/>
                </a:solidFill>
              </a:rPr>
              <a:t>C. D. </a:t>
            </a:r>
            <a:r>
              <a:rPr lang="en-US" dirty="0" err="1" smtClean="0">
                <a:solidFill>
                  <a:srgbClr val="FF0000"/>
                </a:solidFill>
              </a:rPr>
              <a:t>Frisbie</a:t>
            </a:r>
            <a:r>
              <a:rPr lang="en-US" dirty="0" smtClean="0">
                <a:solidFill>
                  <a:srgbClr val="FF0000"/>
                </a:solidFill>
              </a:rPr>
              <a:t>, Minnesota</a:t>
            </a:r>
            <a:endParaRPr lang="en-US" dirty="0">
              <a:solidFill>
                <a:srgbClr val="FF0000"/>
              </a:solidFill>
            </a:endParaRPr>
          </a:p>
        </p:txBody>
      </p:sp>
      <p:sp>
        <p:nvSpPr>
          <p:cNvPr id="16" name="Oval 15"/>
          <p:cNvSpPr/>
          <p:nvPr/>
        </p:nvSpPr>
        <p:spPr>
          <a:xfrm>
            <a:off x="271713" y="771900"/>
            <a:ext cx="1568965" cy="46433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99391" y="2787068"/>
            <a:ext cx="1568965" cy="46433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7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5" name="Picture 29" descr="layer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265658" y="3542402"/>
            <a:ext cx="4714875" cy="2437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4" name="Picture 8" descr="3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5223" y="2878574"/>
            <a:ext cx="678656" cy="375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5" name="Picture 9" descr="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1365" y="2931013"/>
            <a:ext cx="1243459" cy="294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06" name="Group 10"/>
          <p:cNvGrpSpPr>
            <a:grpSpLocks/>
          </p:cNvGrpSpPr>
          <p:nvPr/>
        </p:nvGrpSpPr>
        <p:grpSpPr bwMode="auto">
          <a:xfrm>
            <a:off x="49113" y="2096271"/>
            <a:ext cx="8920758" cy="2171030"/>
            <a:chOff x="0" y="0"/>
            <a:chExt cx="12687300" cy="3087365"/>
          </a:xfrm>
        </p:grpSpPr>
        <p:pic>
          <p:nvPicPr>
            <p:cNvPr id="4107" name="Picture 11"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29473"/>
              <a:ext cx="1562100" cy="158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8" name="Picture 12"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0"/>
              <a:ext cx="1562100" cy="1640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9" name="Picture 13"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01250" y="29473"/>
              <a:ext cx="1562100" cy="158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10" name="Picture 14" descr="teg.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578873"/>
              <a:ext cx="3810000" cy="1477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11" name="Picture 15" descr="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877300" y="1548056"/>
              <a:ext cx="3810000" cy="1539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12" name="Picture 16" descr="tips.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38650" y="1814502"/>
              <a:ext cx="3810000" cy="1006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114" name="Group 18"/>
          <p:cNvGrpSpPr>
            <a:grpSpLocks/>
          </p:cNvGrpSpPr>
          <p:nvPr/>
        </p:nvGrpSpPr>
        <p:grpSpPr bwMode="auto">
          <a:xfrm>
            <a:off x="670843" y="1162641"/>
            <a:ext cx="7959700" cy="1128490"/>
            <a:chOff x="0" y="0"/>
            <a:chExt cx="11320482" cy="1605651"/>
          </a:xfrm>
        </p:grpSpPr>
        <p:pic>
          <p:nvPicPr>
            <p:cNvPr id="4115" name="Picture 19" descr="las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4469"/>
              <a:ext cx="2376236" cy="159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16" name="Picture 20" descr="orly.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80022" y="2725"/>
              <a:ext cx="2196672" cy="16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17" name="Picture 21" descr="pasted-image.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780481" y="0"/>
              <a:ext cx="2540001" cy="1605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118" name="Group 22"/>
          <p:cNvGrpSpPr>
            <a:grpSpLocks/>
          </p:cNvGrpSpPr>
          <p:nvPr/>
        </p:nvGrpSpPr>
        <p:grpSpPr bwMode="auto">
          <a:xfrm>
            <a:off x="501179" y="1159293"/>
            <a:ext cx="8286750" cy="1136303"/>
            <a:chOff x="0" y="-1"/>
            <a:chExt cx="11785360" cy="1616424"/>
          </a:xfrm>
        </p:grpSpPr>
        <p:sp>
          <p:nvSpPr>
            <p:cNvPr id="4119" name="AutoShape 23"/>
            <p:cNvSpPr>
              <a:spLocks/>
            </p:cNvSpPr>
            <p:nvPr/>
          </p:nvSpPr>
          <p:spPr bwMode="auto">
            <a:xfrm>
              <a:off x="9067559" y="0"/>
              <a:ext cx="2717801" cy="1600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alpha val="51822"/>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57150" defTabSz="1295400">
                <a:defRPr sz="3600">
                  <a:solidFill>
                    <a:srgbClr val="000000"/>
                  </a:solidFill>
                  <a:latin typeface="Helvetica Light" charset="0"/>
                  <a:ea typeface="Helvetica Light" charset="0"/>
                  <a:cs typeface="Helvetica Light" charset="0"/>
                  <a:sym typeface="Helvetica Light" charset="0"/>
                </a:defRPr>
              </a:lvl1pPr>
              <a:lvl2pPr defTabSz="1295400">
                <a:defRPr sz="3600">
                  <a:solidFill>
                    <a:srgbClr val="000000"/>
                  </a:solidFill>
                  <a:latin typeface="Helvetica Light" charset="0"/>
                  <a:ea typeface="Helvetica Light" charset="0"/>
                  <a:cs typeface="Helvetica Light" charset="0"/>
                  <a:sym typeface="Helvetica Light" charset="0"/>
                </a:defRPr>
              </a:lvl2pPr>
              <a:lvl3pPr defTabSz="1295400">
                <a:defRPr sz="3600">
                  <a:solidFill>
                    <a:srgbClr val="000000"/>
                  </a:solidFill>
                  <a:latin typeface="Helvetica Light" charset="0"/>
                  <a:ea typeface="Helvetica Light" charset="0"/>
                  <a:cs typeface="Helvetica Light" charset="0"/>
                  <a:sym typeface="Helvetica Light" charset="0"/>
                </a:defRPr>
              </a:lvl3pPr>
              <a:lvl4pPr defTabSz="1295400">
                <a:defRPr sz="3600">
                  <a:solidFill>
                    <a:srgbClr val="000000"/>
                  </a:solidFill>
                  <a:latin typeface="Helvetica Light" charset="0"/>
                  <a:ea typeface="Helvetica Light" charset="0"/>
                  <a:cs typeface="Helvetica Light" charset="0"/>
                  <a:sym typeface="Helvetica Light" charset="0"/>
                </a:defRPr>
              </a:lvl4pPr>
              <a:lvl5pPr defTabSz="1295400">
                <a:defRPr sz="3600">
                  <a:solidFill>
                    <a:srgbClr val="000000"/>
                  </a:solidFill>
                  <a:latin typeface="Helvetica Light" charset="0"/>
                  <a:ea typeface="Helvetica Light" charset="0"/>
                  <a:cs typeface="Helvetica Light" charset="0"/>
                  <a:sym typeface="Helvetica Light" charset="0"/>
                </a:defRPr>
              </a:lvl5pPr>
              <a:lvl6pPr marL="13716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18288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2860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27432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en-US" altLang="en-US" sz="1700" b="1">
                  <a:latin typeface="Arial" pitchFamily="34" charset="0"/>
                  <a:cs typeface="Arial" pitchFamily="34" charset="0"/>
                  <a:sym typeface="Arial" pitchFamily="34" charset="0"/>
                </a:rPr>
                <a:t>Spin-cast </a:t>
              </a:r>
            </a:p>
            <a:p>
              <a:pPr algn="l"/>
              <a:r>
                <a:rPr lang="en-US" altLang="en-US" sz="1700" b="1">
                  <a:latin typeface="Arial" pitchFamily="34" charset="0"/>
                  <a:cs typeface="Arial" pitchFamily="34" charset="0"/>
                  <a:sym typeface="Arial" pitchFamily="34" charset="0"/>
                </a:rPr>
                <a:t>µ</a:t>
              </a:r>
              <a:r>
                <a:rPr lang="en-US" altLang="en-US" sz="1700" b="1" baseline="-20000">
                  <a:latin typeface="Arial" pitchFamily="34" charset="0"/>
                  <a:cs typeface="Arial" pitchFamily="34" charset="0"/>
                  <a:sym typeface="Arial" pitchFamily="34" charset="0"/>
                </a:rPr>
                <a:t>FET</a:t>
              </a:r>
              <a:r>
                <a:rPr lang="en-US" altLang="en-US" sz="1700" b="1">
                  <a:latin typeface="Arial" pitchFamily="34" charset="0"/>
                  <a:cs typeface="Arial" pitchFamily="34" charset="0"/>
                  <a:sym typeface="Arial" pitchFamily="34" charset="0"/>
                </a:rPr>
                <a:t> 1.5 cm</a:t>
              </a:r>
              <a:r>
                <a:rPr lang="en-US" altLang="en-US" sz="1700" b="1" baseline="32000">
                  <a:latin typeface="Arial" pitchFamily="34" charset="0"/>
                  <a:cs typeface="Arial" pitchFamily="34" charset="0"/>
                  <a:sym typeface="Arial" pitchFamily="34" charset="0"/>
                </a:rPr>
                <a:t>2</a:t>
              </a:r>
              <a:r>
                <a:rPr lang="en-US" altLang="en-US" sz="1700" b="1">
                  <a:latin typeface="Arial" pitchFamily="34" charset="0"/>
                  <a:cs typeface="Arial" pitchFamily="34" charset="0"/>
                  <a:sym typeface="Arial" pitchFamily="34" charset="0"/>
                </a:rPr>
                <a:t> / Vs</a:t>
              </a:r>
            </a:p>
            <a:p>
              <a:pPr algn="l"/>
              <a:r>
                <a:rPr lang="en-US" altLang="en-US" sz="1700" b="1">
                  <a:latin typeface="Arial" pitchFamily="34" charset="0"/>
                  <a:cs typeface="Arial" pitchFamily="34" charset="0"/>
                  <a:sym typeface="Arial" pitchFamily="34" charset="0"/>
                </a:rPr>
                <a:t>Spray-cast</a:t>
              </a:r>
            </a:p>
            <a:p>
              <a:pPr algn="l"/>
              <a:r>
                <a:rPr lang="en-US" altLang="en-US" sz="1700" b="1">
                  <a:latin typeface="Arial" pitchFamily="34" charset="0"/>
                  <a:cs typeface="Arial" pitchFamily="34" charset="0"/>
                  <a:sym typeface="Arial" pitchFamily="34" charset="0"/>
                </a:rPr>
                <a:t>µ</a:t>
              </a:r>
              <a:r>
                <a:rPr lang="en-US" altLang="en-US" sz="1700" b="1" baseline="-20000">
                  <a:latin typeface="Arial" pitchFamily="34" charset="0"/>
                  <a:cs typeface="Arial" pitchFamily="34" charset="0"/>
                  <a:sym typeface="Arial" pitchFamily="34" charset="0"/>
                </a:rPr>
                <a:t>FET</a:t>
              </a:r>
              <a:r>
                <a:rPr lang="en-US" altLang="en-US" sz="1700" b="1">
                  <a:latin typeface="Arial" pitchFamily="34" charset="0"/>
                  <a:cs typeface="Arial" pitchFamily="34" charset="0"/>
                  <a:sym typeface="Arial" pitchFamily="34" charset="0"/>
                </a:rPr>
                <a:t>  5.5 cm</a:t>
              </a:r>
              <a:r>
                <a:rPr lang="en-US" altLang="en-US" sz="1700" b="1" baseline="32000">
                  <a:latin typeface="Arial" pitchFamily="34" charset="0"/>
                  <a:cs typeface="Arial" pitchFamily="34" charset="0"/>
                  <a:sym typeface="Arial" pitchFamily="34" charset="0"/>
                </a:rPr>
                <a:t>2</a:t>
              </a:r>
              <a:r>
                <a:rPr lang="en-US" altLang="en-US" sz="1700" b="1">
                  <a:latin typeface="Arial" pitchFamily="34" charset="0"/>
                  <a:cs typeface="Arial" pitchFamily="34" charset="0"/>
                  <a:sym typeface="Arial" pitchFamily="34" charset="0"/>
                </a:rPr>
                <a:t> / Vs</a:t>
              </a:r>
              <a:endParaRPr lang="en-US" altLang="en-US"/>
            </a:p>
          </p:txBody>
        </p:sp>
        <p:sp>
          <p:nvSpPr>
            <p:cNvPr id="4120" name="AutoShape 24"/>
            <p:cNvSpPr>
              <a:spLocks/>
            </p:cNvSpPr>
            <p:nvPr/>
          </p:nvSpPr>
          <p:spPr bwMode="auto">
            <a:xfrm>
              <a:off x="4570036" y="0"/>
              <a:ext cx="2717801" cy="1600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alpha val="50800"/>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57150" defTabSz="1295400">
                <a:defRPr sz="3600">
                  <a:solidFill>
                    <a:srgbClr val="000000"/>
                  </a:solidFill>
                  <a:latin typeface="Helvetica Light" charset="0"/>
                  <a:ea typeface="Helvetica Light" charset="0"/>
                  <a:cs typeface="Helvetica Light" charset="0"/>
                  <a:sym typeface="Helvetica Light" charset="0"/>
                </a:defRPr>
              </a:lvl1pPr>
              <a:lvl2pPr defTabSz="1295400">
                <a:defRPr sz="3600">
                  <a:solidFill>
                    <a:srgbClr val="000000"/>
                  </a:solidFill>
                  <a:latin typeface="Helvetica Light" charset="0"/>
                  <a:ea typeface="Helvetica Light" charset="0"/>
                  <a:cs typeface="Helvetica Light" charset="0"/>
                  <a:sym typeface="Helvetica Light" charset="0"/>
                </a:defRPr>
              </a:lvl2pPr>
              <a:lvl3pPr defTabSz="1295400">
                <a:defRPr sz="3600">
                  <a:solidFill>
                    <a:srgbClr val="000000"/>
                  </a:solidFill>
                  <a:latin typeface="Helvetica Light" charset="0"/>
                  <a:ea typeface="Helvetica Light" charset="0"/>
                  <a:cs typeface="Helvetica Light" charset="0"/>
                  <a:sym typeface="Helvetica Light" charset="0"/>
                </a:defRPr>
              </a:lvl3pPr>
              <a:lvl4pPr defTabSz="1295400">
                <a:defRPr sz="3600">
                  <a:solidFill>
                    <a:srgbClr val="000000"/>
                  </a:solidFill>
                  <a:latin typeface="Helvetica Light" charset="0"/>
                  <a:ea typeface="Helvetica Light" charset="0"/>
                  <a:cs typeface="Helvetica Light" charset="0"/>
                  <a:sym typeface="Helvetica Light" charset="0"/>
                </a:defRPr>
              </a:lvl4pPr>
              <a:lvl5pPr defTabSz="1295400">
                <a:defRPr sz="3600">
                  <a:solidFill>
                    <a:srgbClr val="000000"/>
                  </a:solidFill>
                  <a:latin typeface="Helvetica Light" charset="0"/>
                  <a:ea typeface="Helvetica Light" charset="0"/>
                  <a:cs typeface="Helvetica Light" charset="0"/>
                  <a:sym typeface="Helvetica Light" charset="0"/>
                </a:defRPr>
              </a:lvl5pPr>
              <a:lvl6pPr marL="13716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18288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2860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27432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en-US" altLang="en-US" sz="1700" b="1">
                  <a:latin typeface="Arial" pitchFamily="34" charset="0"/>
                  <a:cs typeface="Arial" pitchFamily="34" charset="0"/>
                  <a:sym typeface="Arial" pitchFamily="34" charset="0"/>
                </a:rPr>
                <a:t>Drop-cast </a:t>
              </a:r>
            </a:p>
            <a:p>
              <a:pPr algn="l"/>
              <a:r>
                <a:rPr lang="en-US" altLang="en-US" sz="1700" b="1">
                  <a:latin typeface="Arial" pitchFamily="34" charset="0"/>
                  <a:cs typeface="Arial" pitchFamily="34" charset="0"/>
                  <a:sym typeface="Arial" pitchFamily="34" charset="0"/>
                </a:rPr>
                <a:t>µ</a:t>
              </a:r>
              <a:r>
                <a:rPr lang="en-US" altLang="en-US" sz="1700" b="1" baseline="-20000">
                  <a:latin typeface="Arial" pitchFamily="34" charset="0"/>
                  <a:cs typeface="Arial" pitchFamily="34" charset="0"/>
                  <a:sym typeface="Arial" pitchFamily="34" charset="0"/>
                </a:rPr>
                <a:t>FET</a:t>
              </a:r>
              <a:r>
                <a:rPr lang="en-US" altLang="en-US" sz="1700" b="1">
                  <a:latin typeface="Arial" pitchFamily="34" charset="0"/>
                  <a:cs typeface="Arial" pitchFamily="34" charset="0"/>
                  <a:sym typeface="Arial" pitchFamily="34" charset="0"/>
                </a:rPr>
                <a:t> 10</a:t>
              </a:r>
              <a:r>
                <a:rPr lang="en-US" altLang="en-US" sz="1700" b="1" baseline="32000">
                  <a:latin typeface="Arial" pitchFamily="34" charset="0"/>
                  <a:cs typeface="Arial" pitchFamily="34" charset="0"/>
                  <a:sym typeface="Arial" pitchFamily="34" charset="0"/>
                </a:rPr>
                <a:t>-5</a:t>
              </a:r>
              <a:r>
                <a:rPr lang="en-US" altLang="en-US" sz="1700" b="1">
                  <a:latin typeface="Arial" pitchFamily="34" charset="0"/>
                  <a:cs typeface="Arial" pitchFamily="34" charset="0"/>
                  <a:sym typeface="Arial" pitchFamily="34" charset="0"/>
                </a:rPr>
                <a:t> cm</a:t>
              </a:r>
              <a:r>
                <a:rPr lang="en-US" altLang="en-US" sz="1700" b="1" baseline="32000">
                  <a:latin typeface="Arial" pitchFamily="34" charset="0"/>
                  <a:cs typeface="Arial" pitchFamily="34" charset="0"/>
                  <a:sym typeface="Arial" pitchFamily="34" charset="0"/>
                </a:rPr>
                <a:t>2</a:t>
              </a:r>
              <a:r>
                <a:rPr lang="en-US" altLang="en-US" sz="1700" b="1">
                  <a:latin typeface="Arial" pitchFamily="34" charset="0"/>
                  <a:cs typeface="Arial" pitchFamily="34" charset="0"/>
                  <a:sym typeface="Arial" pitchFamily="34" charset="0"/>
                </a:rPr>
                <a:t> / Vs</a:t>
              </a:r>
            </a:p>
            <a:p>
              <a:pPr algn="l"/>
              <a:r>
                <a:rPr lang="en-US" altLang="en-US" sz="1700" b="1">
                  <a:latin typeface="Arial" pitchFamily="34" charset="0"/>
                  <a:cs typeface="Arial" pitchFamily="34" charset="0"/>
                  <a:sym typeface="Arial" pitchFamily="34" charset="0"/>
                </a:rPr>
                <a:t>Single crystal</a:t>
              </a:r>
            </a:p>
            <a:p>
              <a:pPr algn="l"/>
              <a:r>
                <a:rPr lang="en-US" altLang="en-US" sz="1700" b="1">
                  <a:latin typeface="Arial" pitchFamily="34" charset="0"/>
                  <a:cs typeface="Arial" pitchFamily="34" charset="0"/>
                  <a:sym typeface="Arial" pitchFamily="34" charset="0"/>
                </a:rPr>
                <a:t>µ</a:t>
              </a:r>
              <a:r>
                <a:rPr lang="en-US" altLang="en-US" sz="1700" b="1" baseline="-20000">
                  <a:latin typeface="Arial" pitchFamily="34" charset="0"/>
                  <a:cs typeface="Arial" pitchFamily="34" charset="0"/>
                  <a:sym typeface="Arial" pitchFamily="34" charset="0"/>
                </a:rPr>
                <a:t>FET</a:t>
              </a:r>
              <a:r>
                <a:rPr lang="en-US" altLang="en-US" sz="1700" b="1">
                  <a:latin typeface="Arial" pitchFamily="34" charset="0"/>
                  <a:cs typeface="Arial" pitchFamily="34" charset="0"/>
                  <a:sym typeface="Arial" pitchFamily="34" charset="0"/>
                </a:rPr>
                <a:t>  0.3 cm</a:t>
              </a:r>
              <a:r>
                <a:rPr lang="en-US" altLang="en-US" sz="1700" b="1" baseline="32000">
                  <a:latin typeface="Arial" pitchFamily="34" charset="0"/>
                  <a:cs typeface="Arial" pitchFamily="34" charset="0"/>
                  <a:sym typeface="Arial" pitchFamily="34" charset="0"/>
                </a:rPr>
                <a:t>2</a:t>
              </a:r>
              <a:r>
                <a:rPr lang="en-US" altLang="en-US" sz="1700" b="1">
                  <a:latin typeface="Arial" pitchFamily="34" charset="0"/>
                  <a:cs typeface="Arial" pitchFamily="34" charset="0"/>
                  <a:sym typeface="Arial" pitchFamily="34" charset="0"/>
                </a:rPr>
                <a:t> / Vs</a:t>
              </a:r>
              <a:endParaRPr lang="en-US" altLang="en-US"/>
            </a:p>
          </p:txBody>
        </p:sp>
        <p:sp>
          <p:nvSpPr>
            <p:cNvPr id="4121" name="AutoShape 25"/>
            <p:cNvSpPr>
              <a:spLocks/>
            </p:cNvSpPr>
            <p:nvPr/>
          </p:nvSpPr>
          <p:spPr bwMode="auto">
            <a:xfrm>
              <a:off x="0" y="15525"/>
              <a:ext cx="3399522" cy="16008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alpha val="50523"/>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57150" defTabSz="1295400">
                <a:defRPr sz="3600">
                  <a:solidFill>
                    <a:srgbClr val="000000"/>
                  </a:solidFill>
                  <a:latin typeface="Helvetica Light" charset="0"/>
                  <a:ea typeface="Helvetica Light" charset="0"/>
                  <a:cs typeface="Helvetica Light" charset="0"/>
                  <a:sym typeface="Helvetica Light" charset="0"/>
                </a:defRPr>
              </a:lvl1pPr>
              <a:lvl2pPr defTabSz="1295400">
                <a:defRPr sz="3600">
                  <a:solidFill>
                    <a:srgbClr val="000000"/>
                  </a:solidFill>
                  <a:latin typeface="Helvetica Light" charset="0"/>
                  <a:ea typeface="Helvetica Light" charset="0"/>
                  <a:cs typeface="Helvetica Light" charset="0"/>
                  <a:sym typeface="Helvetica Light" charset="0"/>
                </a:defRPr>
              </a:lvl2pPr>
              <a:lvl3pPr defTabSz="1295400">
                <a:defRPr sz="3600">
                  <a:solidFill>
                    <a:srgbClr val="000000"/>
                  </a:solidFill>
                  <a:latin typeface="Helvetica Light" charset="0"/>
                  <a:ea typeface="Helvetica Light" charset="0"/>
                  <a:cs typeface="Helvetica Light" charset="0"/>
                  <a:sym typeface="Helvetica Light" charset="0"/>
                </a:defRPr>
              </a:lvl3pPr>
              <a:lvl4pPr defTabSz="1295400">
                <a:defRPr sz="3600">
                  <a:solidFill>
                    <a:srgbClr val="000000"/>
                  </a:solidFill>
                  <a:latin typeface="Helvetica Light" charset="0"/>
                  <a:ea typeface="Helvetica Light" charset="0"/>
                  <a:cs typeface="Helvetica Light" charset="0"/>
                  <a:sym typeface="Helvetica Light" charset="0"/>
                </a:defRPr>
              </a:lvl4pPr>
              <a:lvl5pPr defTabSz="1295400">
                <a:defRPr sz="3600">
                  <a:solidFill>
                    <a:srgbClr val="000000"/>
                  </a:solidFill>
                  <a:latin typeface="Helvetica Light" charset="0"/>
                  <a:ea typeface="Helvetica Light" charset="0"/>
                  <a:cs typeface="Helvetica Light" charset="0"/>
                  <a:sym typeface="Helvetica Light" charset="0"/>
                </a:defRPr>
              </a:lvl5pPr>
              <a:lvl6pPr marL="13716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18288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2860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27432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en-US" altLang="en-US" sz="1700" b="1">
                  <a:latin typeface="Arial" pitchFamily="34" charset="0"/>
                  <a:cs typeface="Arial" pitchFamily="34" charset="0"/>
                  <a:sym typeface="Arial" pitchFamily="34" charset="0"/>
                </a:rPr>
                <a:t>Drop-cast </a:t>
              </a:r>
            </a:p>
            <a:p>
              <a:pPr algn="l"/>
              <a:r>
                <a:rPr lang="en-US" altLang="en-US" sz="1700" b="1">
                  <a:latin typeface="Arial" pitchFamily="34" charset="0"/>
                  <a:cs typeface="Arial" pitchFamily="34" charset="0"/>
                  <a:sym typeface="Arial" pitchFamily="34" charset="0"/>
                </a:rPr>
                <a:t>µ</a:t>
              </a:r>
              <a:r>
                <a:rPr lang="en-US" altLang="en-US" sz="1700" b="1" baseline="-20000">
                  <a:latin typeface="Arial" pitchFamily="34" charset="0"/>
                  <a:cs typeface="Arial" pitchFamily="34" charset="0"/>
                  <a:sym typeface="Arial" pitchFamily="34" charset="0"/>
                </a:rPr>
                <a:t>FET</a:t>
              </a:r>
              <a:r>
                <a:rPr lang="en-US" altLang="en-US" sz="1700" b="1">
                  <a:latin typeface="Arial" pitchFamily="34" charset="0"/>
                  <a:cs typeface="Arial" pitchFamily="34" charset="0"/>
                  <a:sym typeface="Arial" pitchFamily="34" charset="0"/>
                </a:rPr>
                <a:t> up to 4.5 cm</a:t>
              </a:r>
              <a:r>
                <a:rPr lang="en-US" altLang="en-US" sz="1700" b="1" baseline="32000">
                  <a:latin typeface="Arial" pitchFamily="34" charset="0"/>
                  <a:cs typeface="Arial" pitchFamily="34" charset="0"/>
                  <a:sym typeface="Arial" pitchFamily="34" charset="0"/>
                </a:rPr>
                <a:t>2</a:t>
              </a:r>
              <a:r>
                <a:rPr lang="en-US" altLang="en-US" sz="1700" b="1">
                  <a:latin typeface="Arial" pitchFamily="34" charset="0"/>
                  <a:cs typeface="Arial" pitchFamily="34" charset="0"/>
                  <a:sym typeface="Arial" pitchFamily="34" charset="0"/>
                </a:rPr>
                <a:t> / Vs</a:t>
              </a:r>
            </a:p>
            <a:p>
              <a:pPr algn="l"/>
              <a:r>
                <a:rPr lang="en-US" altLang="en-US" sz="1700" b="1">
                  <a:latin typeface="Arial" pitchFamily="34" charset="0"/>
                  <a:cs typeface="Arial" pitchFamily="34" charset="0"/>
                  <a:sym typeface="Arial" pitchFamily="34" charset="0"/>
                </a:rPr>
                <a:t>Single crystal</a:t>
              </a:r>
            </a:p>
            <a:p>
              <a:pPr algn="l"/>
              <a:r>
                <a:rPr lang="en-US" altLang="en-US" sz="1700" b="1">
                  <a:latin typeface="Arial" pitchFamily="34" charset="0"/>
                  <a:cs typeface="Arial" pitchFamily="34" charset="0"/>
                  <a:sym typeface="Arial" pitchFamily="34" charset="0"/>
                </a:rPr>
                <a:t>µ</a:t>
              </a:r>
              <a:r>
                <a:rPr lang="en-US" altLang="en-US" sz="1700" b="1" baseline="-20000">
                  <a:latin typeface="Arial" pitchFamily="34" charset="0"/>
                  <a:cs typeface="Arial" pitchFamily="34" charset="0"/>
                  <a:sym typeface="Arial" pitchFamily="34" charset="0"/>
                </a:rPr>
                <a:t>FET</a:t>
              </a:r>
              <a:r>
                <a:rPr lang="en-US" altLang="en-US" sz="1700" b="1">
                  <a:latin typeface="Arial" pitchFamily="34" charset="0"/>
                  <a:cs typeface="Arial" pitchFamily="34" charset="0"/>
                  <a:sym typeface="Arial" pitchFamily="34" charset="0"/>
                </a:rPr>
                <a:t>  6 cm</a:t>
              </a:r>
              <a:r>
                <a:rPr lang="en-US" altLang="en-US" sz="1700" b="1" baseline="32000">
                  <a:latin typeface="Arial" pitchFamily="34" charset="0"/>
                  <a:cs typeface="Arial" pitchFamily="34" charset="0"/>
                  <a:sym typeface="Arial" pitchFamily="34" charset="0"/>
                </a:rPr>
                <a:t>2</a:t>
              </a:r>
              <a:r>
                <a:rPr lang="en-US" altLang="en-US" sz="1700" b="1">
                  <a:latin typeface="Arial" pitchFamily="34" charset="0"/>
                  <a:cs typeface="Arial" pitchFamily="34" charset="0"/>
                  <a:sym typeface="Arial" pitchFamily="34" charset="0"/>
                </a:rPr>
                <a:t> / Vs</a:t>
              </a:r>
              <a:endParaRPr lang="en-US" altLang="en-US"/>
            </a:p>
          </p:txBody>
        </p:sp>
      </p:grpSp>
      <p:pic>
        <p:nvPicPr>
          <p:cNvPr id="4126" name="Picture 30" descr="2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24619" y="3633932"/>
            <a:ext cx="3753818" cy="1451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27" name="Picture 31" descr="SLIP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963916" y="3595980"/>
            <a:ext cx="2875359" cy="15269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28" name="Picture 32" descr="image.jpg"/>
          <p:cNvPicPr>
            <a:picLocks noChangeAspect="1"/>
          </p:cNvPicPr>
          <p:nvPr/>
        </p:nvPicPr>
        <p:blipFill>
          <a:blip r:embed="rId16">
            <a:extLst>
              <a:ext uri="{28A0092B-C50C-407E-A947-70E740481C1C}">
                <a14:useLocalDpi xmlns:a14="http://schemas.microsoft.com/office/drawing/2010/main" val="0"/>
              </a:ext>
            </a:extLst>
          </a:blip>
          <a:srcRect l="11726" r="313"/>
          <a:stretch>
            <a:fillRect/>
          </a:stretch>
        </p:blipFill>
        <p:spPr bwMode="auto">
          <a:xfrm>
            <a:off x="1379637" y="3957633"/>
            <a:ext cx="2312789" cy="1607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29" name="Picture 33" descr="bfin.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38900" y="3499986"/>
            <a:ext cx="2821781" cy="2518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30" name="Picture 34" descr="bfin-1.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008564" y="4137343"/>
            <a:ext cx="2116336" cy="1884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31" name="Picture 35" descr="bfin-2.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151439" y="4753491"/>
            <a:ext cx="1375172" cy="1268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32" name="Picture 36" descr="bfin-3.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330033" y="5396429"/>
            <a:ext cx="625078" cy="625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33" name="AutoShape 37"/>
          <p:cNvSpPr>
            <a:spLocks/>
          </p:cNvSpPr>
          <p:nvPr/>
        </p:nvSpPr>
        <p:spPr bwMode="auto">
          <a:xfrm>
            <a:off x="1350615" y="5134119"/>
            <a:ext cx="2687836" cy="3493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57150" defTabSz="1295400">
              <a:defRPr sz="3600">
                <a:solidFill>
                  <a:srgbClr val="000000"/>
                </a:solidFill>
                <a:latin typeface="Helvetica Light" charset="0"/>
                <a:ea typeface="Helvetica Light" charset="0"/>
                <a:cs typeface="Helvetica Light" charset="0"/>
                <a:sym typeface="Helvetica Light" charset="0"/>
              </a:defRPr>
            </a:lvl1pPr>
            <a:lvl2pPr defTabSz="1295400">
              <a:defRPr sz="3600">
                <a:solidFill>
                  <a:srgbClr val="000000"/>
                </a:solidFill>
                <a:latin typeface="Helvetica Light" charset="0"/>
                <a:ea typeface="Helvetica Light" charset="0"/>
                <a:cs typeface="Helvetica Light" charset="0"/>
                <a:sym typeface="Helvetica Light" charset="0"/>
              </a:defRPr>
            </a:lvl2pPr>
            <a:lvl3pPr defTabSz="1295400">
              <a:defRPr sz="3600">
                <a:solidFill>
                  <a:srgbClr val="000000"/>
                </a:solidFill>
                <a:latin typeface="Helvetica Light" charset="0"/>
                <a:ea typeface="Helvetica Light" charset="0"/>
                <a:cs typeface="Helvetica Light" charset="0"/>
                <a:sym typeface="Helvetica Light" charset="0"/>
              </a:defRPr>
            </a:lvl3pPr>
            <a:lvl4pPr defTabSz="1295400">
              <a:defRPr sz="3600">
                <a:solidFill>
                  <a:srgbClr val="000000"/>
                </a:solidFill>
                <a:latin typeface="Helvetica Light" charset="0"/>
                <a:ea typeface="Helvetica Light" charset="0"/>
                <a:cs typeface="Helvetica Light" charset="0"/>
                <a:sym typeface="Helvetica Light" charset="0"/>
              </a:defRPr>
            </a:lvl4pPr>
            <a:lvl5pPr defTabSz="1295400">
              <a:defRPr sz="3600">
                <a:solidFill>
                  <a:srgbClr val="000000"/>
                </a:solidFill>
                <a:latin typeface="Helvetica Light" charset="0"/>
                <a:ea typeface="Helvetica Light" charset="0"/>
                <a:cs typeface="Helvetica Light" charset="0"/>
                <a:sym typeface="Helvetica Light" charset="0"/>
              </a:defRPr>
            </a:lvl5pPr>
            <a:lvl6pPr marL="13716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18288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2860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27432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en-US" altLang="en-US" sz="2000">
                <a:solidFill>
                  <a:srgbClr val="4349AA"/>
                </a:solidFill>
                <a:latin typeface="Arial" pitchFamily="34" charset="0"/>
                <a:cs typeface="Arial" pitchFamily="34" charset="0"/>
                <a:sym typeface="Arial" pitchFamily="34" charset="0"/>
              </a:rPr>
              <a:t>μ</a:t>
            </a:r>
            <a:r>
              <a:rPr lang="en-US" altLang="en-US" sz="1500" baseline="-6000">
                <a:solidFill>
                  <a:srgbClr val="4349AA"/>
                </a:solidFill>
                <a:latin typeface="Arial" pitchFamily="34" charset="0"/>
                <a:cs typeface="Arial" pitchFamily="34" charset="0"/>
                <a:sym typeface="Arial" pitchFamily="34" charset="0"/>
              </a:rPr>
              <a:t>FET</a:t>
            </a:r>
            <a:r>
              <a:rPr lang="en-US" altLang="en-US" sz="2000">
                <a:solidFill>
                  <a:srgbClr val="4349AA"/>
                </a:solidFill>
                <a:latin typeface="Arial" pitchFamily="34" charset="0"/>
                <a:cs typeface="Arial" pitchFamily="34" charset="0"/>
                <a:sym typeface="Arial" pitchFamily="34" charset="0"/>
              </a:rPr>
              <a:t> </a:t>
            </a:r>
            <a:r>
              <a:rPr lang="en-US" altLang="en-US" sz="2000" b="1">
                <a:solidFill>
                  <a:srgbClr val="4349AA"/>
                </a:solidFill>
                <a:latin typeface="Arial" pitchFamily="34" charset="0"/>
                <a:cs typeface="Arial" pitchFamily="34" charset="0"/>
                <a:sym typeface="Arial" pitchFamily="34" charset="0"/>
              </a:rPr>
              <a:t>&gt; 1 cm</a:t>
            </a:r>
            <a:r>
              <a:rPr lang="en-US" altLang="en-US" sz="2000" b="1" baseline="31000">
                <a:solidFill>
                  <a:srgbClr val="4349AA"/>
                </a:solidFill>
                <a:latin typeface="Arial" pitchFamily="34" charset="0"/>
                <a:cs typeface="Arial" pitchFamily="34" charset="0"/>
                <a:sym typeface="Arial" pitchFamily="34" charset="0"/>
              </a:rPr>
              <a:t>2 </a:t>
            </a:r>
            <a:r>
              <a:rPr lang="en-US" altLang="en-US" sz="2000" b="1">
                <a:solidFill>
                  <a:srgbClr val="4349AA"/>
                </a:solidFill>
                <a:latin typeface="Arial" pitchFamily="34" charset="0"/>
                <a:cs typeface="Arial" pitchFamily="34" charset="0"/>
                <a:sym typeface="Arial" pitchFamily="34" charset="0"/>
              </a:rPr>
              <a:t>/ Vs</a:t>
            </a:r>
            <a:endParaRPr lang="en-US" altLang="en-US"/>
          </a:p>
        </p:txBody>
      </p:sp>
      <p:pic>
        <p:nvPicPr>
          <p:cNvPr id="4134" name="Picture 38" descr="image.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365751" y="3842664"/>
            <a:ext cx="2232422" cy="1674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35" name="AutoShape 39"/>
          <p:cNvSpPr>
            <a:spLocks/>
          </p:cNvSpPr>
          <p:nvPr/>
        </p:nvSpPr>
        <p:spPr bwMode="auto">
          <a:xfrm>
            <a:off x="6209482" y="5134119"/>
            <a:ext cx="2687836" cy="3493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57150" defTabSz="1295400">
              <a:defRPr sz="3600">
                <a:solidFill>
                  <a:srgbClr val="000000"/>
                </a:solidFill>
                <a:latin typeface="Helvetica Light" charset="0"/>
                <a:ea typeface="Helvetica Light" charset="0"/>
                <a:cs typeface="Helvetica Light" charset="0"/>
                <a:sym typeface="Helvetica Light" charset="0"/>
              </a:defRPr>
            </a:lvl1pPr>
            <a:lvl2pPr defTabSz="1295400">
              <a:defRPr sz="3600">
                <a:solidFill>
                  <a:srgbClr val="000000"/>
                </a:solidFill>
                <a:latin typeface="Helvetica Light" charset="0"/>
                <a:ea typeface="Helvetica Light" charset="0"/>
                <a:cs typeface="Helvetica Light" charset="0"/>
                <a:sym typeface="Helvetica Light" charset="0"/>
              </a:defRPr>
            </a:lvl2pPr>
            <a:lvl3pPr defTabSz="1295400">
              <a:defRPr sz="3600">
                <a:solidFill>
                  <a:srgbClr val="000000"/>
                </a:solidFill>
                <a:latin typeface="Helvetica Light" charset="0"/>
                <a:ea typeface="Helvetica Light" charset="0"/>
                <a:cs typeface="Helvetica Light" charset="0"/>
                <a:sym typeface="Helvetica Light" charset="0"/>
              </a:defRPr>
            </a:lvl3pPr>
            <a:lvl4pPr defTabSz="1295400">
              <a:defRPr sz="3600">
                <a:solidFill>
                  <a:srgbClr val="000000"/>
                </a:solidFill>
                <a:latin typeface="Helvetica Light" charset="0"/>
                <a:ea typeface="Helvetica Light" charset="0"/>
                <a:cs typeface="Helvetica Light" charset="0"/>
                <a:sym typeface="Helvetica Light" charset="0"/>
              </a:defRPr>
            </a:lvl4pPr>
            <a:lvl5pPr defTabSz="1295400">
              <a:defRPr sz="3600">
                <a:solidFill>
                  <a:srgbClr val="000000"/>
                </a:solidFill>
                <a:latin typeface="Helvetica Light" charset="0"/>
                <a:ea typeface="Helvetica Light" charset="0"/>
                <a:cs typeface="Helvetica Light" charset="0"/>
                <a:sym typeface="Helvetica Light" charset="0"/>
              </a:defRPr>
            </a:lvl5pPr>
            <a:lvl6pPr marL="13716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18288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2860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27432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en-US" altLang="en-US" sz="2000">
                <a:solidFill>
                  <a:srgbClr val="4349AA"/>
                </a:solidFill>
                <a:latin typeface="Arial" pitchFamily="34" charset="0"/>
                <a:cs typeface="Arial" pitchFamily="34" charset="0"/>
                <a:sym typeface="Arial" pitchFamily="34" charset="0"/>
              </a:rPr>
              <a:t>μ</a:t>
            </a:r>
            <a:r>
              <a:rPr lang="en-US" altLang="en-US" sz="1500" baseline="-6000">
                <a:solidFill>
                  <a:srgbClr val="4349AA"/>
                </a:solidFill>
                <a:latin typeface="Arial" pitchFamily="34" charset="0"/>
                <a:cs typeface="Arial" pitchFamily="34" charset="0"/>
                <a:sym typeface="Arial" pitchFamily="34" charset="0"/>
              </a:rPr>
              <a:t>FET</a:t>
            </a:r>
            <a:r>
              <a:rPr lang="en-US" altLang="en-US" sz="2000">
                <a:solidFill>
                  <a:srgbClr val="4349AA"/>
                </a:solidFill>
                <a:latin typeface="Arial" pitchFamily="34" charset="0"/>
                <a:cs typeface="Arial" pitchFamily="34" charset="0"/>
                <a:sym typeface="Arial" pitchFamily="34" charset="0"/>
              </a:rPr>
              <a:t> </a:t>
            </a:r>
            <a:r>
              <a:rPr lang="en-US" altLang="en-US" sz="2000" b="1">
                <a:solidFill>
                  <a:srgbClr val="4349AA"/>
                </a:solidFill>
                <a:latin typeface="Arial" pitchFamily="34" charset="0"/>
                <a:cs typeface="Arial" pitchFamily="34" charset="0"/>
                <a:sym typeface="Arial" pitchFamily="34" charset="0"/>
              </a:rPr>
              <a:t>~ 10</a:t>
            </a:r>
            <a:r>
              <a:rPr lang="en-US" altLang="en-US" sz="2000" b="1" baseline="32000">
                <a:solidFill>
                  <a:srgbClr val="4349AA"/>
                </a:solidFill>
                <a:latin typeface="Arial" pitchFamily="34" charset="0"/>
                <a:cs typeface="Arial" pitchFamily="34" charset="0"/>
                <a:sym typeface="Arial" pitchFamily="34" charset="0"/>
              </a:rPr>
              <a:t>-3</a:t>
            </a:r>
            <a:r>
              <a:rPr lang="en-US" altLang="en-US" sz="2000" b="1">
                <a:solidFill>
                  <a:srgbClr val="4349AA"/>
                </a:solidFill>
                <a:latin typeface="Arial" pitchFamily="34" charset="0"/>
                <a:cs typeface="Arial" pitchFamily="34" charset="0"/>
                <a:sym typeface="Arial" pitchFamily="34" charset="0"/>
              </a:rPr>
              <a:t> cm</a:t>
            </a:r>
            <a:r>
              <a:rPr lang="en-US" altLang="en-US" sz="2000" b="1" baseline="31000">
                <a:solidFill>
                  <a:srgbClr val="4349AA"/>
                </a:solidFill>
                <a:latin typeface="Arial" pitchFamily="34" charset="0"/>
                <a:cs typeface="Arial" pitchFamily="34" charset="0"/>
                <a:sym typeface="Arial" pitchFamily="34" charset="0"/>
              </a:rPr>
              <a:t>2 </a:t>
            </a:r>
            <a:r>
              <a:rPr lang="en-US" altLang="en-US" sz="2000" b="1">
                <a:solidFill>
                  <a:srgbClr val="4349AA"/>
                </a:solidFill>
                <a:latin typeface="Arial" pitchFamily="34" charset="0"/>
                <a:cs typeface="Arial" pitchFamily="34" charset="0"/>
                <a:sym typeface="Arial" pitchFamily="34" charset="0"/>
              </a:rPr>
              <a:t>/ Vs</a:t>
            </a:r>
            <a:endParaRPr lang="en-US" altLang="en-US"/>
          </a:p>
        </p:txBody>
      </p:sp>
      <p:sp>
        <p:nvSpPr>
          <p:cNvPr id="4136" name="AutoShape 40"/>
          <p:cNvSpPr>
            <a:spLocks/>
          </p:cNvSpPr>
          <p:nvPr/>
        </p:nvSpPr>
        <p:spPr bwMode="auto">
          <a:xfrm>
            <a:off x="4445869" y="4149622"/>
            <a:ext cx="1672084" cy="682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lvl1pPr marL="57150" defTabSz="1295400">
              <a:defRPr sz="3600">
                <a:solidFill>
                  <a:srgbClr val="000000"/>
                </a:solidFill>
                <a:latin typeface="Helvetica Light" charset="0"/>
                <a:ea typeface="Helvetica Light" charset="0"/>
                <a:cs typeface="Helvetica Light" charset="0"/>
                <a:sym typeface="Helvetica Light" charset="0"/>
              </a:defRPr>
            </a:lvl1pPr>
            <a:lvl2pPr defTabSz="1295400">
              <a:defRPr sz="3600">
                <a:solidFill>
                  <a:srgbClr val="000000"/>
                </a:solidFill>
                <a:latin typeface="Helvetica Light" charset="0"/>
                <a:ea typeface="Helvetica Light" charset="0"/>
                <a:cs typeface="Helvetica Light" charset="0"/>
                <a:sym typeface="Helvetica Light" charset="0"/>
              </a:defRPr>
            </a:lvl2pPr>
            <a:lvl3pPr defTabSz="1295400">
              <a:defRPr sz="3600">
                <a:solidFill>
                  <a:srgbClr val="000000"/>
                </a:solidFill>
                <a:latin typeface="Helvetica Light" charset="0"/>
                <a:ea typeface="Helvetica Light" charset="0"/>
                <a:cs typeface="Helvetica Light" charset="0"/>
                <a:sym typeface="Helvetica Light" charset="0"/>
              </a:defRPr>
            </a:lvl3pPr>
            <a:lvl4pPr defTabSz="1295400">
              <a:defRPr sz="3600">
                <a:solidFill>
                  <a:srgbClr val="000000"/>
                </a:solidFill>
                <a:latin typeface="Helvetica Light" charset="0"/>
                <a:ea typeface="Helvetica Light" charset="0"/>
                <a:cs typeface="Helvetica Light" charset="0"/>
                <a:sym typeface="Helvetica Light" charset="0"/>
              </a:defRPr>
            </a:lvl4pPr>
            <a:lvl5pPr defTabSz="1295400">
              <a:defRPr sz="3600">
                <a:solidFill>
                  <a:srgbClr val="000000"/>
                </a:solidFill>
                <a:latin typeface="Helvetica Light" charset="0"/>
                <a:ea typeface="Helvetica Light" charset="0"/>
                <a:cs typeface="Helvetica Light" charset="0"/>
                <a:sym typeface="Helvetica Light" charset="0"/>
              </a:defRPr>
            </a:lvl5pPr>
            <a:lvl6pPr marL="13716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18288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2860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2743200" algn="ctr" defTabSz="12954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en-US" altLang="en-US" sz="1400">
                <a:solidFill>
                  <a:srgbClr val="941100"/>
                </a:solidFill>
                <a:latin typeface="Arial" pitchFamily="34" charset="0"/>
                <a:cs typeface="Arial" pitchFamily="34" charset="0"/>
                <a:sym typeface="Arial" pitchFamily="34" charset="0"/>
              </a:rPr>
              <a:t>Both show strong calculated electronic coupling</a:t>
            </a:r>
            <a:endParaRPr lang="en-US" altLang="en-US"/>
          </a:p>
        </p:txBody>
      </p:sp>
      <p:sp>
        <p:nvSpPr>
          <p:cNvPr id="2" name="TextBox 1"/>
          <p:cNvSpPr txBox="1"/>
          <p:nvPr/>
        </p:nvSpPr>
        <p:spPr>
          <a:xfrm>
            <a:off x="2511273" y="2284682"/>
            <a:ext cx="1203278" cy="646331"/>
          </a:xfrm>
          <a:prstGeom prst="rect">
            <a:avLst/>
          </a:prstGeom>
          <a:noFill/>
        </p:spPr>
        <p:txBody>
          <a:bodyPr wrap="none" rtlCol="0">
            <a:spAutoFit/>
          </a:bodyPr>
          <a:lstStyle/>
          <a:p>
            <a:r>
              <a:rPr lang="en-US" dirty="0" smtClean="0">
                <a:solidFill>
                  <a:srgbClr val="FF0000"/>
                </a:solidFill>
              </a:rPr>
              <a:t>J. Anthony,</a:t>
            </a:r>
          </a:p>
          <a:p>
            <a:r>
              <a:rPr lang="en-US" dirty="0" smtClean="0">
                <a:solidFill>
                  <a:srgbClr val="FF0000"/>
                </a:solidFill>
              </a:rPr>
              <a:t>Kentucky</a:t>
            </a:r>
            <a:endParaRPr lang="en-US" dirty="0">
              <a:solidFill>
                <a:srgbClr val="FF0000"/>
              </a:solidFill>
            </a:endParaRPr>
          </a:p>
        </p:txBody>
      </p:sp>
      <p:sp>
        <p:nvSpPr>
          <p:cNvPr id="3" name="TextBox 2"/>
          <p:cNvSpPr txBox="1"/>
          <p:nvPr/>
        </p:nvSpPr>
        <p:spPr>
          <a:xfrm>
            <a:off x="5518269" y="2096271"/>
            <a:ext cx="1338700" cy="646331"/>
          </a:xfrm>
          <a:prstGeom prst="rect">
            <a:avLst/>
          </a:prstGeom>
          <a:noFill/>
        </p:spPr>
        <p:txBody>
          <a:bodyPr wrap="none" rtlCol="0">
            <a:spAutoFit/>
          </a:bodyPr>
          <a:lstStyle/>
          <a:p>
            <a:r>
              <a:rPr lang="en-US" dirty="0" smtClean="0">
                <a:solidFill>
                  <a:srgbClr val="FF0000"/>
                </a:solidFill>
              </a:rPr>
              <a:t>O. </a:t>
            </a:r>
            <a:r>
              <a:rPr lang="en-US" dirty="0" err="1" smtClean="0">
                <a:solidFill>
                  <a:srgbClr val="FF0000"/>
                </a:solidFill>
              </a:rPr>
              <a:t>Jurescu</a:t>
            </a:r>
            <a:r>
              <a:rPr lang="en-US" dirty="0" smtClean="0">
                <a:solidFill>
                  <a:srgbClr val="FF0000"/>
                </a:solidFill>
              </a:rPr>
              <a:t>,</a:t>
            </a:r>
          </a:p>
          <a:p>
            <a:r>
              <a:rPr lang="en-US" dirty="0" smtClean="0">
                <a:solidFill>
                  <a:srgbClr val="FF0000"/>
                </a:solidFill>
              </a:rPr>
              <a:t>Wake Forest</a:t>
            </a:r>
            <a:endParaRPr lang="en-US" dirty="0">
              <a:solidFill>
                <a:srgbClr val="FF0000"/>
              </a:solidFill>
            </a:endParaRPr>
          </a:p>
        </p:txBody>
      </p:sp>
      <p:sp>
        <p:nvSpPr>
          <p:cNvPr id="4" name="TextBox 3"/>
          <p:cNvSpPr txBox="1"/>
          <p:nvPr/>
        </p:nvSpPr>
        <p:spPr>
          <a:xfrm>
            <a:off x="172581" y="273133"/>
            <a:ext cx="9048246" cy="584775"/>
          </a:xfrm>
          <a:prstGeom prst="rect">
            <a:avLst/>
          </a:prstGeom>
          <a:noFill/>
        </p:spPr>
        <p:txBody>
          <a:bodyPr wrap="none" rtlCol="0">
            <a:spAutoFit/>
          </a:bodyPr>
          <a:lstStyle/>
          <a:p>
            <a:r>
              <a:rPr lang="en-US" sz="3200" b="1" dirty="0" smtClean="0">
                <a:solidFill>
                  <a:srgbClr val="FF0000"/>
                </a:solidFill>
              </a:rPr>
              <a:t>Inability to Predict Key Morphology by Computation</a:t>
            </a:r>
            <a:endParaRPr lang="en-US" sz="3200" b="1" dirty="0">
              <a:solidFill>
                <a:srgbClr val="FF0000"/>
              </a:solidFill>
            </a:endParaRPr>
          </a:p>
        </p:txBody>
      </p:sp>
    </p:spTree>
    <p:extLst>
      <p:ext uri="{BB962C8B-B14F-4D97-AF65-F5344CB8AC3E}">
        <p14:creationId xmlns:p14="http://schemas.microsoft.com/office/powerpoint/2010/main" val="7806788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1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1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1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1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4132"/>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nodeType="afterEffect">
                                  <p:stCondLst>
                                    <p:cond delay="0"/>
                                  </p:stCondLst>
                                  <p:childTnLst>
                                    <p:set>
                                      <p:cBhvr>
                                        <p:cTn id="33" dur="1" fill="hold">
                                          <p:stCondLst>
                                            <p:cond delay="499"/>
                                          </p:stCondLst>
                                        </p:cTn>
                                        <p:tgtEl>
                                          <p:spTgt spid="4131"/>
                                        </p:tgtEl>
                                        <p:attrNameLst>
                                          <p:attrName>style.visibility</p:attrName>
                                        </p:attrNameLst>
                                      </p:cBhvr>
                                      <p:to>
                                        <p:strVal val="visible"/>
                                      </p:to>
                                    </p:set>
                                  </p:childTnLst>
                                </p:cTn>
                              </p:par>
                            </p:childTnLst>
                          </p:cTn>
                        </p:par>
                        <p:par>
                          <p:cTn id="34" fill="hold" nodeType="afterGroup">
                            <p:stCondLst>
                              <p:cond delay="1000"/>
                            </p:stCondLst>
                            <p:childTnLst>
                              <p:par>
                                <p:cTn id="35" presetID="1" presetClass="entr" presetSubtype="0" fill="hold" nodeType="afterEffect">
                                  <p:stCondLst>
                                    <p:cond delay="0"/>
                                  </p:stCondLst>
                                  <p:childTnLst>
                                    <p:set>
                                      <p:cBhvr>
                                        <p:cTn id="36" dur="1" fill="hold">
                                          <p:stCondLst>
                                            <p:cond delay="499"/>
                                          </p:stCondLst>
                                        </p:cTn>
                                        <p:tgtEl>
                                          <p:spTgt spid="4130"/>
                                        </p:tgtEl>
                                        <p:attrNameLst>
                                          <p:attrName>style.visibility</p:attrName>
                                        </p:attrNameLst>
                                      </p:cBhvr>
                                      <p:to>
                                        <p:strVal val="visible"/>
                                      </p:to>
                                    </p:set>
                                  </p:childTnLst>
                                </p:cTn>
                              </p:par>
                            </p:childTnLst>
                          </p:cTn>
                        </p:par>
                        <p:par>
                          <p:cTn id="37" fill="hold" nodeType="afterGroup">
                            <p:stCondLst>
                              <p:cond delay="1500"/>
                            </p:stCondLst>
                            <p:childTnLst>
                              <p:par>
                                <p:cTn id="38" presetID="1" presetClass="entr" presetSubtype="0" fill="hold" nodeType="afterEffect">
                                  <p:stCondLst>
                                    <p:cond delay="0"/>
                                  </p:stCondLst>
                                  <p:childTnLst>
                                    <p:set>
                                      <p:cBhvr>
                                        <p:cTn id="39" dur="1" fill="hold">
                                          <p:stCondLst>
                                            <p:cond delay="499"/>
                                          </p:stCondLst>
                                        </p:cTn>
                                        <p:tgtEl>
                                          <p:spTgt spid="412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413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4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3" grpId="0" animBg="1" autoUpdateAnimBg="0"/>
      <p:bldP spid="413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50"/>
            <a:ext cx="8229600" cy="1143000"/>
          </a:xfrm>
        </p:spPr>
        <p:txBody>
          <a:bodyPr>
            <a:normAutofit/>
          </a:bodyPr>
          <a:lstStyle/>
          <a:p>
            <a:r>
              <a:rPr lang="en-US" sz="3200" dirty="0" smtClean="0">
                <a:solidFill>
                  <a:srgbClr val="FF0000"/>
                </a:solidFill>
              </a:rPr>
              <a:t>Culture and Landscape</a:t>
            </a:r>
            <a:endParaRPr lang="en-US" sz="3200" dirty="0">
              <a:solidFill>
                <a:srgbClr val="FF0000"/>
              </a:solidFill>
            </a:endParaRPr>
          </a:p>
        </p:txBody>
      </p:sp>
      <p:sp>
        <p:nvSpPr>
          <p:cNvPr id="3" name="Content Placeholder 2"/>
          <p:cNvSpPr>
            <a:spLocks noGrp="1"/>
          </p:cNvSpPr>
          <p:nvPr>
            <p:ph idx="1"/>
          </p:nvPr>
        </p:nvSpPr>
        <p:spPr>
          <a:xfrm>
            <a:off x="91440" y="686300"/>
            <a:ext cx="8961120" cy="5638800"/>
          </a:xfrm>
        </p:spPr>
        <p:txBody>
          <a:bodyPr>
            <a:noAutofit/>
          </a:bodyPr>
          <a:lstStyle/>
          <a:p>
            <a:r>
              <a:rPr lang="en-US" sz="2400" dirty="0" smtClean="0">
                <a:solidFill>
                  <a:srgbClr val="002060"/>
                </a:solidFill>
              </a:rPr>
              <a:t>Publication and funding are driven by world </a:t>
            </a:r>
            <a:r>
              <a:rPr lang="en-US" sz="2400" dirty="0">
                <a:solidFill>
                  <a:srgbClr val="002060"/>
                </a:solidFill>
              </a:rPr>
              <a:t>record metrics that might not be the most relevant. </a:t>
            </a:r>
            <a:r>
              <a:rPr lang="en-US" sz="2400" dirty="0" smtClean="0">
                <a:solidFill>
                  <a:srgbClr val="002060"/>
                </a:solidFill>
              </a:rPr>
              <a:t>Processing </a:t>
            </a:r>
            <a:r>
              <a:rPr lang="en-US" sz="2400" dirty="0">
                <a:solidFill>
                  <a:srgbClr val="002060"/>
                </a:solidFill>
              </a:rPr>
              <a:t>and stability/lifetime, and lower performing material explanations, are viewed as less scientific and less </a:t>
            </a:r>
            <a:r>
              <a:rPr lang="en-US" sz="2400" dirty="0" smtClean="0">
                <a:solidFill>
                  <a:srgbClr val="002060"/>
                </a:solidFill>
              </a:rPr>
              <a:t>fundable, and it is difficult to place the required equipment/computational infrastructure  in academic labs.  More sustainable collaboration, perhaps through centers, is needed.</a:t>
            </a:r>
            <a:endParaRPr lang="en-US" sz="2400" dirty="0">
              <a:solidFill>
                <a:srgbClr val="002060"/>
              </a:solidFill>
            </a:endParaRPr>
          </a:p>
          <a:p>
            <a:r>
              <a:rPr lang="en-US" sz="2400" dirty="0" smtClean="0">
                <a:solidFill>
                  <a:srgbClr val="002060"/>
                </a:solidFill>
              </a:rPr>
              <a:t>Discontinuous supply chain; multiple inputs to complex systems come from mutually proprietary sources.  Communication about issues among companies is lacking, and competition for each part of the supply chain is fierce.  Standards are not being generally set.</a:t>
            </a:r>
          </a:p>
          <a:p>
            <a:r>
              <a:rPr lang="en-US" sz="2400" dirty="0" smtClean="0">
                <a:solidFill>
                  <a:srgbClr val="002060"/>
                </a:solidFill>
              </a:rPr>
              <a:t>Do we need true benchmark performance before modeling can/should be done?  Do we have sufficient benchmarks yet?  How well can we rely on the results of calculations to make decisions?</a:t>
            </a:r>
          </a:p>
          <a:p>
            <a:r>
              <a:rPr lang="en-US" sz="2400" dirty="0" smtClean="0">
                <a:solidFill>
                  <a:srgbClr val="002060"/>
                </a:solidFill>
              </a:rPr>
              <a:t>There are no consensus workhorse materials or materials from a single, validated lot.  If we chose a workhorse material set now, how would we know when to replace it?</a:t>
            </a:r>
          </a:p>
          <a:p>
            <a:endParaRPr lang="en-US" sz="1400" dirty="0" smtClean="0">
              <a:solidFill>
                <a:srgbClr val="002060"/>
              </a:solidFill>
            </a:endParaRPr>
          </a:p>
          <a:p>
            <a:endParaRPr lang="en-US" sz="1400" dirty="0">
              <a:solidFill>
                <a:srgbClr val="002060"/>
              </a:solidFill>
            </a:endParaRPr>
          </a:p>
        </p:txBody>
      </p:sp>
    </p:spTree>
    <p:extLst>
      <p:ext uri="{BB962C8B-B14F-4D97-AF65-F5344CB8AC3E}">
        <p14:creationId xmlns:p14="http://schemas.microsoft.com/office/powerpoint/2010/main" val="2521801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1861</Words>
  <Application>Microsoft Office PowerPoint</Application>
  <PresentationFormat>On-screen Show (4:3)</PresentationFormat>
  <Paragraphs>218</Paragraphs>
  <Slides>29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CS ChemDraw Drawing</vt:lpstr>
      <vt:lpstr>Breakout Report on Organic Electronics</vt:lpstr>
      <vt:lpstr>Leadership and Industrial Representation</vt:lpstr>
      <vt:lpstr>MGI State-of-the-art in Organic Electronics</vt:lpstr>
      <vt:lpstr>Estimation of electronic properties of organic molecules can be done in a matter of seconds</vt:lpstr>
      <vt:lpstr>PowerPoint Presentation</vt:lpstr>
      <vt:lpstr>Homogeneous Organics Show Heterogeneous Alignment</vt:lpstr>
      <vt:lpstr>Prediction of Organic Solid State Packing</vt:lpstr>
      <vt:lpstr>PowerPoint Presentation</vt:lpstr>
      <vt:lpstr>Culture and Landscape</vt:lpstr>
      <vt:lpstr>PowerPoint Presentation</vt:lpstr>
      <vt:lpstr>Opportunities and Usefulness of Computation:  Comprehensive Organic Device and Process Models are Needed, and They Require:</vt:lpstr>
      <vt:lpstr>If we had the computational tools/information/integration, we would have:</vt:lpstr>
      <vt:lpstr>PowerPoint Presentation</vt:lpstr>
      <vt:lpstr>Technical Challenges and Gaps</vt:lpstr>
      <vt:lpstr>PowerPoint Presentation</vt:lpstr>
      <vt:lpstr>Experiment-Computation Feedback</vt:lpstr>
      <vt:lpstr>PowerPoint Presentation</vt:lpstr>
      <vt:lpstr>PowerPoint Presentation</vt:lpstr>
      <vt:lpstr>PowerPoint Presentation</vt:lpstr>
      <vt:lpstr>Technological Challenges</vt:lpstr>
      <vt:lpstr>Carbon Material Integration</vt:lpstr>
      <vt:lpstr>PowerPoint Presentation</vt:lpstr>
      <vt:lpstr>Grand Challenge: Prediction of molecular crystal structures and polymorphs </vt:lpstr>
      <vt:lpstr>Grand Challenge: Characterization and modeling at different magnitudes and combinations of length, time and dimensionality scales, including grain structures and mesoscale crystal/amorphous domain distributions </vt:lpstr>
      <vt:lpstr>Grand Challenge: Creating a liquid-phase manufacturing paradigm</vt:lpstr>
      <vt:lpstr>Grand Challenge: Projecting device property evolution at the molecular scale</vt:lpstr>
      <vt:lpstr>Grand Challenge: Development of a comprehensive model for organic electronic-biological interfaces</vt:lpstr>
      <vt:lpstr>Grand Challenge: Discovering markers for performance instability</vt:lpstr>
      <vt:lpstr>Grand Challenge: Incentivization of industry to reinvest in research and development (with government partnership)</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Breakouts</dc:title>
  <dc:creator>James Warren</dc:creator>
  <cp:lastModifiedBy>Arrisueno, Gladys L</cp:lastModifiedBy>
  <cp:revision>50</cp:revision>
  <dcterms:created xsi:type="dcterms:W3CDTF">2013-06-18T14:02:34Z</dcterms:created>
  <dcterms:modified xsi:type="dcterms:W3CDTF">2013-12-19T19:21:58Z</dcterms:modified>
</cp:coreProperties>
</file>