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19"/>
  </p:notesMasterIdLst>
  <p:sldIdLst>
    <p:sldId id="261" r:id="rId3"/>
    <p:sldId id="263" r:id="rId4"/>
    <p:sldId id="256" r:id="rId5"/>
    <p:sldId id="257" r:id="rId6"/>
    <p:sldId id="258" r:id="rId7"/>
    <p:sldId id="267" r:id="rId8"/>
    <p:sldId id="274" r:id="rId9"/>
    <p:sldId id="278" r:id="rId10"/>
    <p:sldId id="264" r:id="rId11"/>
    <p:sldId id="265" r:id="rId12"/>
    <p:sldId id="269" r:id="rId13"/>
    <p:sldId id="272" r:id="rId14"/>
    <p:sldId id="273" r:id="rId15"/>
    <p:sldId id="275" r:id="rId16"/>
    <p:sldId id="276"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00FF"/>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0" d="100"/>
          <a:sy n="60" d="100"/>
        </p:scale>
        <p:origin x="-312"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3F2F0C-33CC-4363-805C-B8EBE24A4288}" type="datetimeFigureOut">
              <a:rPr lang="en-US" smtClean="0"/>
              <a:t>8/7/2013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DD2F5-9245-4EB1-8D9F-9FD5403C276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8398D3-FDA1-4A69-B7D3-BADFEDFCDCBB}" type="datetime1">
              <a:rPr lang="en-US" smtClean="0"/>
              <a:t>8/7/2013</a:t>
            </a:fld>
            <a:endParaRPr lang="en-US"/>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1401451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07901A-C7D4-42F7-B27C-D121C1266D68}" type="datetime1">
              <a:rPr lang="en-US" smtClean="0"/>
              <a:t>8/7/2013</a:t>
            </a:fld>
            <a:endParaRPr lang="en-US"/>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398075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379033-F70A-46E6-93EC-C9938DA893E8}" type="datetime1">
              <a:rPr lang="en-US" smtClean="0"/>
              <a:t>8/7/2013</a:t>
            </a:fld>
            <a:endParaRPr lang="en-US"/>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358811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0863A-BE42-4DC7-8465-5176A8A18DF5}"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731005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F43965-463B-438C-808D-FC7673C9C395}"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326340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6684DB-8B6B-4AB2-BEEE-A6439EF6B435}"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820107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FCBD73-57F9-4CFE-BF8C-C4E90F40A178}"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454320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759BBD-9C85-45BE-A97F-C3583A235981}"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02856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A49CBA-BDB1-4C67-BE1C-00DC55C695FF}"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4386717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33370-1819-455C-8AE2-ECB42FCC356F}"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701728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22427C-5075-4DF0-B85F-CD5959C56916}"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2038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221D4-C8AB-4683-AAAF-D0E52037E6F9}" type="datetime1">
              <a:rPr lang="en-US" smtClean="0"/>
              <a:t>8/7/2013</a:t>
            </a:fld>
            <a:endParaRPr lang="en-US"/>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3665248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95F59E-7A6C-42C3-9493-FB0A9B873E93}"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549051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199BB-CD7B-4081-98DC-D5F7E26ACDE2}"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925414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DC06D-F367-4DB3-B614-E9ECE91EC18D}"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699758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D9E98-D6A1-4A14-9347-C3E3F5E5C459}" type="datetime1">
              <a:rPr lang="en-US" smtClean="0"/>
              <a:t>8/7/2013</a:t>
            </a:fld>
            <a:endParaRPr lang="en-US"/>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191713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2337AE-FD18-4A41-8D24-BA98B51BFF9F}" type="datetime1">
              <a:rPr lang="en-US" smtClean="0"/>
              <a:t>8/7/2013</a:t>
            </a:fld>
            <a:endParaRPr lang="en-US"/>
          </a:p>
        </p:txBody>
      </p:sp>
      <p:sp>
        <p:nvSpPr>
          <p:cNvPr id="6" name="Footer Placeholder 5"/>
          <p:cNvSpPr>
            <a:spLocks noGrp="1"/>
          </p:cNvSpPr>
          <p:nvPr>
            <p:ph type="ftr" sz="quarter" idx="11"/>
          </p:nvPr>
        </p:nvSpPr>
        <p:spPr/>
        <p:txBody>
          <a:bodyPr/>
          <a:lstStyle/>
          <a:p>
            <a:r>
              <a:rPr lang="en-US" smtClean="0"/>
              <a:t>MGI- Grand Challenges in Electronics &amp; Photonics Breakout</a:t>
            </a:r>
            <a:endParaRPr lang="en-US"/>
          </a:p>
        </p:txBody>
      </p:sp>
      <p:sp>
        <p:nvSpPr>
          <p:cNvPr id="7" name="Slide Number Placeholder 6"/>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205163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CE27B5-745A-40C4-937F-FBE9EC5410CB}" type="datetime1">
              <a:rPr lang="en-US" smtClean="0"/>
              <a:t>8/7/2013</a:t>
            </a:fld>
            <a:endParaRPr lang="en-US"/>
          </a:p>
        </p:txBody>
      </p:sp>
      <p:sp>
        <p:nvSpPr>
          <p:cNvPr id="8" name="Footer Placeholder 7"/>
          <p:cNvSpPr>
            <a:spLocks noGrp="1"/>
          </p:cNvSpPr>
          <p:nvPr>
            <p:ph type="ftr" sz="quarter" idx="11"/>
          </p:nvPr>
        </p:nvSpPr>
        <p:spPr/>
        <p:txBody>
          <a:bodyPr/>
          <a:lstStyle/>
          <a:p>
            <a:r>
              <a:rPr lang="en-US" smtClean="0"/>
              <a:t>MGI- Grand Challenges in Electronics &amp; Photonics Breakout</a:t>
            </a:r>
            <a:endParaRPr lang="en-US"/>
          </a:p>
        </p:txBody>
      </p:sp>
      <p:sp>
        <p:nvSpPr>
          <p:cNvPr id="9" name="Slide Number Placeholder 8"/>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2168182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A34949-AB43-406D-AB80-6A4EE4B661AC}" type="datetime1">
              <a:rPr lang="en-US" smtClean="0"/>
              <a:t>8/7/2013</a:t>
            </a:fld>
            <a:endParaRPr lang="en-US"/>
          </a:p>
        </p:txBody>
      </p:sp>
      <p:sp>
        <p:nvSpPr>
          <p:cNvPr id="4" name="Footer Placeholder 3"/>
          <p:cNvSpPr>
            <a:spLocks noGrp="1"/>
          </p:cNvSpPr>
          <p:nvPr>
            <p:ph type="ftr" sz="quarter" idx="11"/>
          </p:nvPr>
        </p:nvSpPr>
        <p:spPr/>
        <p:txBody>
          <a:bodyPr/>
          <a:lstStyle/>
          <a:p>
            <a:r>
              <a:rPr lang="en-US" smtClean="0"/>
              <a:t>MGI- Grand Challenges in Electronics &amp; Photonics Breakout</a:t>
            </a:r>
            <a:endParaRPr lang="en-US"/>
          </a:p>
        </p:txBody>
      </p:sp>
      <p:sp>
        <p:nvSpPr>
          <p:cNvPr id="5" name="Slide Number Placeholder 4"/>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3121468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D493D-92F1-4C0E-B2E9-855A00E49B7C}" type="datetime1">
              <a:rPr lang="en-US" smtClean="0"/>
              <a:t>8/7/2013</a:t>
            </a:fld>
            <a:endParaRPr lang="en-US"/>
          </a:p>
        </p:txBody>
      </p:sp>
      <p:sp>
        <p:nvSpPr>
          <p:cNvPr id="3" name="Footer Placeholder 2"/>
          <p:cNvSpPr>
            <a:spLocks noGrp="1"/>
          </p:cNvSpPr>
          <p:nvPr>
            <p:ph type="ftr" sz="quarter" idx="11"/>
          </p:nvPr>
        </p:nvSpPr>
        <p:spPr/>
        <p:txBody>
          <a:bodyPr/>
          <a:lstStyle/>
          <a:p>
            <a:r>
              <a:rPr lang="en-US" smtClean="0"/>
              <a:t>MGI- Grand Challenges in Electronics &amp; Photonics Breakout</a:t>
            </a:r>
            <a:endParaRPr lang="en-US"/>
          </a:p>
        </p:txBody>
      </p:sp>
      <p:sp>
        <p:nvSpPr>
          <p:cNvPr id="4" name="Slide Number Placeholder 3"/>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261775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A7FFEA-F55E-4E57-AE2A-01E785A712E8}" type="datetime1">
              <a:rPr lang="en-US" smtClean="0"/>
              <a:t>8/7/2013</a:t>
            </a:fld>
            <a:endParaRPr lang="en-US"/>
          </a:p>
        </p:txBody>
      </p:sp>
      <p:sp>
        <p:nvSpPr>
          <p:cNvPr id="6" name="Footer Placeholder 5"/>
          <p:cNvSpPr>
            <a:spLocks noGrp="1"/>
          </p:cNvSpPr>
          <p:nvPr>
            <p:ph type="ftr" sz="quarter" idx="11"/>
          </p:nvPr>
        </p:nvSpPr>
        <p:spPr/>
        <p:txBody>
          <a:bodyPr/>
          <a:lstStyle/>
          <a:p>
            <a:r>
              <a:rPr lang="en-US" smtClean="0"/>
              <a:t>MGI- Grand Challenges in Electronics &amp; Photonics Breakout</a:t>
            </a:r>
            <a:endParaRPr lang="en-US"/>
          </a:p>
        </p:txBody>
      </p:sp>
      <p:sp>
        <p:nvSpPr>
          <p:cNvPr id="7" name="Slide Number Placeholder 6"/>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198380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BB55A-0019-4543-B1AB-8C66D4AC85C0}" type="datetime1">
              <a:rPr lang="en-US" smtClean="0"/>
              <a:t>8/7/2013</a:t>
            </a:fld>
            <a:endParaRPr lang="en-US"/>
          </a:p>
        </p:txBody>
      </p:sp>
      <p:sp>
        <p:nvSpPr>
          <p:cNvPr id="6" name="Footer Placeholder 5"/>
          <p:cNvSpPr>
            <a:spLocks noGrp="1"/>
          </p:cNvSpPr>
          <p:nvPr>
            <p:ph type="ftr" sz="quarter" idx="11"/>
          </p:nvPr>
        </p:nvSpPr>
        <p:spPr/>
        <p:txBody>
          <a:bodyPr/>
          <a:lstStyle/>
          <a:p>
            <a:r>
              <a:rPr lang="en-US" smtClean="0"/>
              <a:t>MGI- Grand Challenges in Electronics &amp; Photonics Breakout</a:t>
            </a:r>
            <a:endParaRPr lang="en-US"/>
          </a:p>
        </p:txBody>
      </p:sp>
      <p:sp>
        <p:nvSpPr>
          <p:cNvPr id="7" name="Slide Number Placeholder 6"/>
          <p:cNvSpPr>
            <a:spLocks noGrp="1"/>
          </p:cNvSpPr>
          <p:nvPr>
            <p:ph type="sldNum" sz="quarter" idx="12"/>
          </p:nvPr>
        </p:nvSpPr>
        <p:spPr/>
        <p:txBody>
          <a:body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2507075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B1D8F-CAF8-408C-8606-2CE4685F6DFF}" type="datetime1">
              <a:rPr lang="en-US" smtClean="0"/>
              <a:t>8/7/2013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MGI- Grand Challenges in Electronics &amp; Photonics Breakout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E0DDB-A2C9-C044-8572-8319E7455520}" type="slidenum">
              <a:rPr lang="en-US" smtClean="0"/>
              <a:pPr/>
              <a:t>‹#›</a:t>
            </a:fld>
            <a:endParaRPr lang="en-US"/>
          </a:p>
        </p:txBody>
      </p:sp>
    </p:spTree>
    <p:extLst>
      <p:ext uri="{BB962C8B-B14F-4D97-AF65-F5344CB8AC3E}">
        <p14:creationId xmlns:p14="http://schemas.microsoft.com/office/powerpoint/2010/main" xmlns="" val="121471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Breakout Panel Title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1D98A-049B-49AA-9E88-5DD99F64E65C}" type="datetime1">
              <a:rPr lang="en-US" smtClean="0">
                <a:solidFill>
                  <a:prstClr val="black">
                    <a:tint val="75000"/>
                  </a:prstClr>
                </a:solidFill>
                <a:latin typeface="Calibri"/>
              </a:rPr>
              <a:t>8/7/2013</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9292A-A892-3649-8FE2-E8B1D8EF2E6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028956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Breakout Report on Electronic and Photonic Materials</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solidFill>
                  <a:srgbClr val="002060"/>
                </a:solidFill>
              </a:rPr>
              <a:t>Identification for Grand Challenges</a:t>
            </a:r>
          </a:p>
          <a:p>
            <a:r>
              <a:rPr lang="en-US" i="1" dirty="0" smtClean="0">
                <a:solidFill>
                  <a:srgbClr val="002060"/>
                </a:solidFill>
              </a:rPr>
              <a:t>Ralph Nuzzo,  Sadasivan Shankar</a:t>
            </a:r>
          </a:p>
          <a:p>
            <a:r>
              <a:rPr lang="en-US" dirty="0" smtClean="0">
                <a:solidFill>
                  <a:srgbClr val="002060"/>
                </a:solidFill>
              </a:rPr>
              <a:t>(</a:t>
            </a:r>
            <a:r>
              <a:rPr lang="en-US" i="1" dirty="0" err="1" smtClean="0">
                <a:solidFill>
                  <a:srgbClr val="002060"/>
                </a:solidFill>
              </a:rPr>
              <a:t>Ack</a:t>
            </a:r>
            <a:r>
              <a:rPr lang="en-US" i="1" dirty="0" smtClean="0">
                <a:solidFill>
                  <a:srgbClr val="002060"/>
                </a:solidFill>
              </a:rPr>
              <a:t>: W. Joos</a:t>
            </a:r>
            <a:r>
              <a:rPr lang="en-US" dirty="0" smtClean="0">
                <a:solidFill>
                  <a:srgbClr val="002060"/>
                </a:solidFill>
              </a:rPr>
              <a:t>t)</a:t>
            </a:r>
          </a:p>
          <a:p>
            <a:r>
              <a:rPr lang="en-US" dirty="0" smtClean="0">
                <a:solidFill>
                  <a:srgbClr val="002060"/>
                </a:solidFill>
              </a:rPr>
              <a:t>August 7, 2012</a:t>
            </a:r>
            <a:endParaRPr lang="en-US" dirty="0">
              <a:solidFill>
                <a:srgbClr val="002060"/>
              </a:solidFill>
            </a:endParaRPr>
          </a:p>
        </p:txBody>
      </p:sp>
    </p:spTree>
    <p:extLst>
      <p:ext uri="{BB962C8B-B14F-4D97-AF65-F5344CB8AC3E}">
        <p14:creationId xmlns:p14="http://schemas.microsoft.com/office/powerpoint/2010/main" xmlns="" val="1636419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73" y="274638"/>
            <a:ext cx="8578409" cy="1143000"/>
          </a:xfrm>
        </p:spPr>
        <p:txBody>
          <a:bodyPr/>
          <a:lstStyle/>
          <a:p>
            <a:r>
              <a:rPr lang="en-US" dirty="0" smtClean="0"/>
              <a:t>Breakout XYZ</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133031723"/>
              </p:ext>
            </p:extLst>
          </p:nvPr>
        </p:nvGraphicFramePr>
        <p:xfrm>
          <a:off x="344873" y="2275449"/>
          <a:ext cx="8229600" cy="37490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If </a:t>
                      </a:r>
                      <a:r>
                        <a:rPr lang="en-US" dirty="0" smtClean="0">
                          <a:solidFill>
                            <a:srgbClr val="FF0000"/>
                          </a:solidFill>
                        </a:rPr>
                        <a:t>materials</a:t>
                      </a:r>
                      <a:r>
                        <a:rPr lang="en-US" baseline="0" dirty="0" smtClean="0">
                          <a:solidFill>
                            <a:srgbClr val="FF0000"/>
                          </a:solidFill>
                        </a:rPr>
                        <a:t> scientists </a:t>
                      </a:r>
                      <a:r>
                        <a:rPr lang="en-US" baseline="0" dirty="0" smtClean="0"/>
                        <a:t>could ________</a:t>
                      </a:r>
                      <a:endParaRPr lang="en-US" dirty="0"/>
                    </a:p>
                  </a:txBody>
                  <a:tcPr/>
                </a:tc>
                <a:tc>
                  <a:txBody>
                    <a:bodyPr/>
                    <a:lstStyle/>
                    <a:p>
                      <a:r>
                        <a:rPr lang="en-US" dirty="0" smtClean="0">
                          <a:solidFill>
                            <a:srgbClr val="66FF33"/>
                          </a:solidFill>
                        </a:rPr>
                        <a:t>Materials/product</a:t>
                      </a:r>
                      <a:r>
                        <a:rPr lang="en-US" baseline="0" dirty="0" smtClean="0">
                          <a:solidFill>
                            <a:srgbClr val="66FF33"/>
                          </a:solidFill>
                        </a:rPr>
                        <a:t> engineers </a:t>
                      </a:r>
                      <a:r>
                        <a:rPr lang="en-US" baseline="0" dirty="0" smtClean="0"/>
                        <a:t>would be able to _____</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Develop integrated simulation/data-based tools that</a:t>
                      </a:r>
                      <a:r>
                        <a:rPr lang="en-US" baseline="0" dirty="0" smtClean="0"/>
                        <a:t> predicts synthesis to performance</a:t>
                      </a:r>
                      <a:endParaRPr lang="en-US" dirty="0" smtClean="0"/>
                    </a:p>
                  </a:txBody>
                  <a:tcPr/>
                </a:tc>
                <a:tc>
                  <a:txBody>
                    <a:bodyPr/>
                    <a:lstStyle/>
                    <a:p>
                      <a:r>
                        <a:rPr lang="en-US" dirty="0" smtClean="0"/>
                        <a:t>Design advanced</a:t>
                      </a:r>
                      <a:r>
                        <a:rPr lang="en-US" baseline="0" dirty="0" smtClean="0"/>
                        <a:t> electronic devices in half the time</a:t>
                      </a:r>
                      <a:endParaRPr lang="en-US" dirty="0"/>
                    </a:p>
                  </a:txBody>
                  <a:tcPr/>
                </a:tc>
              </a:tr>
              <a:tr h="370840">
                <a:tc>
                  <a:txBody>
                    <a:bodyPr/>
                    <a:lstStyle/>
                    <a:p>
                      <a:r>
                        <a:rPr lang="en-US" dirty="0" smtClean="0"/>
                        <a:t>Predict device structure and properties</a:t>
                      </a:r>
                      <a:r>
                        <a:rPr lang="en-US" baseline="0" dirty="0" smtClean="0"/>
                        <a:t> based on synthesis</a:t>
                      </a:r>
                      <a:endParaRPr lang="en-US" dirty="0"/>
                    </a:p>
                  </a:txBody>
                  <a:tcPr/>
                </a:tc>
                <a:tc>
                  <a:txBody>
                    <a:bodyPr/>
                    <a:lstStyle/>
                    <a:p>
                      <a:r>
                        <a:rPr lang="en-US" dirty="0" smtClean="0"/>
                        <a:t>Optimize</a:t>
                      </a:r>
                      <a:r>
                        <a:rPr lang="en-US" baseline="0" dirty="0" smtClean="0"/>
                        <a:t> devices more quickly</a:t>
                      </a:r>
                      <a:endParaRPr lang="en-US" dirty="0"/>
                    </a:p>
                  </a:txBody>
                  <a:tcPr/>
                </a:tc>
              </a:tr>
              <a:tr h="370840">
                <a:tc>
                  <a:txBody>
                    <a:bodyPr/>
                    <a:lstStyle/>
                    <a:p>
                      <a:r>
                        <a:rPr lang="en-US" dirty="0" smtClean="0"/>
                        <a:t>Predict</a:t>
                      </a:r>
                      <a:r>
                        <a:rPr lang="en-US" baseline="0" dirty="0" smtClean="0"/>
                        <a:t> interfacial properties</a:t>
                      </a:r>
                      <a:endParaRPr lang="en-US" dirty="0"/>
                    </a:p>
                  </a:txBody>
                  <a:tcPr/>
                </a:tc>
                <a:tc>
                  <a:txBody>
                    <a:bodyPr/>
                    <a:lstStyle/>
                    <a:p>
                      <a:r>
                        <a:rPr lang="en-US" dirty="0" smtClean="0"/>
                        <a:t>Design advanced</a:t>
                      </a:r>
                      <a:r>
                        <a:rPr lang="en-US" baseline="0" dirty="0" smtClean="0"/>
                        <a:t> electronic devices in reduced time</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Model and measure recombination losses at extended defects</a:t>
                      </a:r>
                    </a:p>
                    <a:p>
                      <a:endParaRPr lang="en-US" dirty="0"/>
                    </a:p>
                  </a:txBody>
                  <a:tcPr/>
                </a:tc>
                <a:tc>
                  <a:txBody>
                    <a:bodyPr/>
                    <a:lstStyle/>
                    <a:p>
                      <a:r>
                        <a:rPr lang="en-US" dirty="0" smtClean="0"/>
                        <a:t>Predict real-life manufacturing and performance</a:t>
                      </a:r>
                      <a:endParaRPr lang="en-US" dirty="0"/>
                    </a:p>
                  </a:txBody>
                  <a:tcPr/>
                </a:tc>
              </a:tr>
            </a:tbl>
          </a:graphicData>
        </a:graphic>
      </p:graphicFrame>
      <p:sp>
        <p:nvSpPr>
          <p:cNvPr id="4" name="TextBox 3"/>
          <p:cNvSpPr txBox="1"/>
          <p:nvPr/>
        </p:nvSpPr>
        <p:spPr>
          <a:xfrm>
            <a:off x="0" y="1166633"/>
            <a:ext cx="8686800" cy="954107"/>
          </a:xfrm>
          <a:prstGeom prst="rect">
            <a:avLst/>
          </a:prstGeom>
          <a:noFill/>
        </p:spPr>
        <p:txBody>
          <a:bodyPr wrap="square" rtlCol="0">
            <a:spAutoFit/>
          </a:bodyPr>
          <a:lstStyle/>
          <a:p>
            <a:pPr marL="0" lvl="1"/>
            <a:r>
              <a:rPr lang="en-US" sz="2800" i="1" dirty="0">
                <a:solidFill>
                  <a:prstClr val="black"/>
                </a:solidFill>
                <a:latin typeface="Calibri"/>
              </a:rPr>
              <a:t>“If </a:t>
            </a:r>
            <a:r>
              <a:rPr lang="en-US" sz="2800" i="1" dirty="0">
                <a:solidFill>
                  <a:srgbClr val="FF0000"/>
                </a:solidFill>
                <a:latin typeface="Calibri"/>
              </a:rPr>
              <a:t>materials scientists </a:t>
            </a:r>
            <a:r>
              <a:rPr lang="en-US" sz="2800" i="1" dirty="0">
                <a:solidFill>
                  <a:prstClr val="black"/>
                </a:solidFill>
                <a:latin typeface="Calibri"/>
              </a:rPr>
              <a:t>could _______, </a:t>
            </a:r>
            <a:r>
              <a:rPr lang="en-US" sz="2800" i="1" dirty="0">
                <a:solidFill>
                  <a:srgbClr val="00B050"/>
                </a:solidFill>
                <a:latin typeface="Calibri"/>
              </a:rPr>
              <a:t>materials/product engineers </a:t>
            </a:r>
            <a:r>
              <a:rPr lang="en-US" sz="2800" i="1" dirty="0">
                <a:solidFill>
                  <a:prstClr val="black"/>
                </a:solidFill>
                <a:latin typeface="Calibri"/>
              </a:rPr>
              <a:t>would be able to _______.</a:t>
            </a:r>
            <a:endParaRPr lang="en-US" sz="2800" dirty="0">
              <a:solidFill>
                <a:prstClr val="black"/>
              </a:solidFill>
              <a:latin typeface="Calibri"/>
            </a:endParaRPr>
          </a:p>
        </p:txBody>
      </p:sp>
      <p:sp>
        <p:nvSpPr>
          <p:cNvPr id="7" name="Footer Placeholder 6"/>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8" name="Slide Number Placeholder 7"/>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10</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248086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XYZ</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430625170"/>
              </p:ext>
            </p:extLst>
          </p:nvPr>
        </p:nvGraphicFramePr>
        <p:xfrm>
          <a:off x="457200" y="2333262"/>
          <a:ext cx="8229600" cy="43891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If </a:t>
                      </a:r>
                      <a:r>
                        <a:rPr lang="en-US" dirty="0" smtClean="0">
                          <a:solidFill>
                            <a:srgbClr val="FF7C80"/>
                          </a:solidFill>
                        </a:rPr>
                        <a:t>materials</a:t>
                      </a:r>
                      <a:r>
                        <a:rPr lang="en-US" baseline="0" dirty="0" smtClean="0">
                          <a:solidFill>
                            <a:srgbClr val="FF7C80"/>
                          </a:solidFill>
                        </a:rPr>
                        <a:t> scientists </a:t>
                      </a:r>
                      <a:r>
                        <a:rPr lang="en-US" baseline="0" dirty="0" smtClean="0"/>
                        <a:t>could ________</a:t>
                      </a:r>
                      <a:endParaRPr lang="en-US" dirty="0"/>
                    </a:p>
                  </a:txBody>
                  <a:tcPr/>
                </a:tc>
                <a:tc>
                  <a:txBody>
                    <a:bodyPr/>
                    <a:lstStyle/>
                    <a:p>
                      <a:r>
                        <a:rPr lang="en-US" dirty="0" smtClean="0">
                          <a:solidFill>
                            <a:srgbClr val="66FF33"/>
                          </a:solidFill>
                        </a:rPr>
                        <a:t>Materials/product</a:t>
                      </a:r>
                      <a:r>
                        <a:rPr lang="en-US" baseline="0" dirty="0" smtClean="0">
                          <a:solidFill>
                            <a:srgbClr val="66FF33"/>
                          </a:solidFill>
                        </a:rPr>
                        <a:t> engineers </a:t>
                      </a:r>
                      <a:r>
                        <a:rPr lang="en-US" baseline="0" dirty="0" smtClean="0"/>
                        <a:t>would be able to _____</a:t>
                      </a:r>
                      <a:endParaRPr lang="en-US" dirty="0"/>
                    </a:p>
                  </a:txBody>
                  <a:tcPr/>
                </a:tc>
              </a:tr>
              <a:tr h="370840">
                <a:tc>
                  <a:txBody>
                    <a:bodyPr/>
                    <a:lstStyle/>
                    <a:p>
                      <a:r>
                        <a:rPr lang="en-US" dirty="0" smtClean="0"/>
                        <a:t>Predict processing/fabrication paths to produce desired</a:t>
                      </a:r>
                      <a:r>
                        <a:rPr lang="en-US" baseline="0" dirty="0" smtClean="0"/>
                        <a:t> devices</a:t>
                      </a:r>
                      <a:endParaRPr lang="en-US" dirty="0"/>
                    </a:p>
                  </a:txBody>
                  <a:tcPr/>
                </a:tc>
                <a:tc>
                  <a:txBody>
                    <a:bodyPr/>
                    <a:lstStyle/>
                    <a:p>
                      <a:r>
                        <a:rPr lang="en-US" dirty="0" smtClean="0"/>
                        <a:t>Could shorten</a:t>
                      </a:r>
                      <a:r>
                        <a:rPr lang="en-US" baseline="0" dirty="0" smtClean="0"/>
                        <a:t> the design cycle</a:t>
                      </a:r>
                      <a:endParaRPr lang="en-US" dirty="0"/>
                    </a:p>
                  </a:txBody>
                  <a:tcPr/>
                </a:tc>
              </a:tr>
              <a:tr h="370840">
                <a:tc>
                  <a:txBody>
                    <a:bodyPr/>
                    <a:lstStyle/>
                    <a:p>
                      <a:r>
                        <a:rPr lang="en-US" dirty="0" smtClean="0"/>
                        <a:t>Identify material processes and model synthesis and processing pathways in device geometries</a:t>
                      </a:r>
                      <a:endParaRPr lang="en-US" dirty="0"/>
                    </a:p>
                  </a:txBody>
                  <a:tcPr/>
                </a:tc>
                <a:tc>
                  <a:txBody>
                    <a:bodyPr/>
                    <a:lstStyle/>
                    <a:p>
                      <a:r>
                        <a:rPr lang="en-US" dirty="0" smtClean="0"/>
                        <a:t>Shorten</a:t>
                      </a:r>
                      <a:r>
                        <a:rPr lang="en-US" baseline="0" dirty="0" smtClean="0"/>
                        <a:t> device design an optimization</a:t>
                      </a:r>
                      <a:endParaRPr lang="en-US" dirty="0"/>
                    </a:p>
                  </a:txBody>
                  <a:tcPr/>
                </a:tc>
              </a:tr>
              <a:tr h="370840">
                <a:tc>
                  <a:txBody>
                    <a:bodyPr/>
                    <a:lstStyle/>
                    <a:p>
                      <a:r>
                        <a:rPr lang="en-US" dirty="0" smtClean="0"/>
                        <a:t>Predict the effects of</a:t>
                      </a:r>
                      <a:r>
                        <a:rPr lang="en-US" baseline="0" dirty="0" smtClean="0"/>
                        <a:t> defects on performance</a:t>
                      </a:r>
                      <a:endParaRPr lang="en-US" dirty="0"/>
                    </a:p>
                  </a:txBody>
                  <a:tcPr/>
                </a:tc>
                <a:tc>
                  <a:txBody>
                    <a:bodyPr/>
                    <a:lstStyle/>
                    <a:p>
                      <a:r>
                        <a:rPr lang="en-US" dirty="0" smtClean="0"/>
                        <a:t>Accelerate design and manufacturing</a:t>
                      </a:r>
                      <a:endParaRPr lang="en-US" dirty="0"/>
                    </a:p>
                  </a:txBody>
                  <a:tcPr/>
                </a:tc>
              </a:tr>
              <a:tr h="370840">
                <a:tc>
                  <a:txBody>
                    <a:bodyPr/>
                    <a:lstStyle/>
                    <a:p>
                      <a:r>
                        <a:rPr lang="en-US" dirty="0" smtClean="0"/>
                        <a:t>Conduct research with industrial participation</a:t>
                      </a:r>
                      <a:endParaRPr lang="en-US" dirty="0"/>
                    </a:p>
                  </a:txBody>
                  <a:tcPr/>
                </a:tc>
                <a:tc>
                  <a:txBody>
                    <a:bodyPr/>
                    <a:lstStyle/>
                    <a:p>
                      <a:r>
                        <a:rPr lang="en-US" dirty="0" smtClean="0"/>
                        <a:t>Better narrow down selections</a:t>
                      </a:r>
                      <a:r>
                        <a:rPr lang="en-US" baseline="0" dirty="0" smtClean="0"/>
                        <a:t> suitable for production with shorter time to market</a:t>
                      </a:r>
                      <a:endParaRPr lang="en-US" dirty="0"/>
                    </a:p>
                  </a:txBody>
                  <a:tcPr/>
                </a:tc>
              </a:tr>
              <a:tr h="370840">
                <a:tc>
                  <a:txBody>
                    <a:bodyPr/>
                    <a:lstStyle/>
                    <a:p>
                      <a:r>
                        <a:rPr lang="en-US" dirty="0" smtClean="0"/>
                        <a:t>Solution </a:t>
                      </a:r>
                      <a:r>
                        <a:rPr lang="en-US" dirty="0" err="1" smtClean="0"/>
                        <a:t>processable</a:t>
                      </a:r>
                      <a:r>
                        <a:rPr lang="en-US" baseline="0" dirty="0" smtClean="0"/>
                        <a:t> materials that mimic evaporative materials</a:t>
                      </a:r>
                      <a:endParaRPr lang="en-US" dirty="0"/>
                    </a:p>
                  </a:txBody>
                  <a:tcPr/>
                </a:tc>
                <a:tc>
                  <a:txBody>
                    <a:bodyPr/>
                    <a:lstStyle/>
                    <a:p>
                      <a:r>
                        <a:rPr lang="en-US" dirty="0" smtClean="0"/>
                        <a:t>Low cost, large scale printable,</a:t>
                      </a:r>
                      <a:r>
                        <a:rPr lang="en-US" baseline="0" dirty="0" smtClean="0"/>
                        <a:t> flexible electronics</a:t>
                      </a:r>
                      <a:endParaRPr lang="en-US" dirty="0"/>
                    </a:p>
                  </a:txBody>
                  <a:tcPr/>
                </a:tc>
              </a:tr>
            </a:tbl>
          </a:graphicData>
        </a:graphic>
      </p:graphicFrame>
      <p:sp>
        <p:nvSpPr>
          <p:cNvPr id="4" name="TextBox 3"/>
          <p:cNvSpPr txBox="1"/>
          <p:nvPr/>
        </p:nvSpPr>
        <p:spPr>
          <a:xfrm>
            <a:off x="457200" y="1166633"/>
            <a:ext cx="8229600" cy="954107"/>
          </a:xfrm>
          <a:prstGeom prst="rect">
            <a:avLst/>
          </a:prstGeom>
          <a:noFill/>
        </p:spPr>
        <p:txBody>
          <a:bodyPr wrap="square" rtlCol="0">
            <a:spAutoFit/>
          </a:bodyPr>
          <a:lstStyle/>
          <a:p>
            <a:pPr marL="0" lvl="1"/>
            <a:r>
              <a:rPr lang="en-US" sz="2800" i="1" dirty="0">
                <a:solidFill>
                  <a:prstClr val="black"/>
                </a:solidFill>
                <a:latin typeface="Calibri"/>
              </a:rPr>
              <a:t>“If </a:t>
            </a:r>
            <a:r>
              <a:rPr lang="en-US" sz="2800" i="1" dirty="0">
                <a:solidFill>
                  <a:srgbClr val="FF0000"/>
                </a:solidFill>
                <a:latin typeface="Calibri"/>
              </a:rPr>
              <a:t>materials scientists</a:t>
            </a:r>
            <a:r>
              <a:rPr lang="en-US" sz="2800" i="1" dirty="0">
                <a:solidFill>
                  <a:prstClr val="black"/>
                </a:solidFill>
                <a:latin typeface="Calibri"/>
              </a:rPr>
              <a:t> could _______, </a:t>
            </a:r>
            <a:r>
              <a:rPr lang="en-US" sz="2800" i="1" dirty="0">
                <a:solidFill>
                  <a:srgbClr val="00B050"/>
                </a:solidFill>
                <a:latin typeface="Calibri"/>
              </a:rPr>
              <a:t>materials/product engineers </a:t>
            </a:r>
            <a:r>
              <a:rPr lang="en-US" sz="2800" i="1" dirty="0">
                <a:solidFill>
                  <a:prstClr val="black"/>
                </a:solidFill>
                <a:latin typeface="Calibri"/>
              </a:rPr>
              <a:t>would be able to _______.</a:t>
            </a:r>
            <a:endParaRPr lang="en-US" sz="2800" dirty="0">
              <a:solidFill>
                <a:prstClr val="black"/>
              </a:solidFill>
              <a:latin typeface="Calibri"/>
            </a:endParaRPr>
          </a:p>
        </p:txBody>
      </p:sp>
      <p:sp>
        <p:nvSpPr>
          <p:cNvPr id="7" name="Footer Placeholder 6"/>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8" name="Slide Number Placeholder 7"/>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11</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709877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Backup Slides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6/25 </a:t>
            </a:r>
            <a:r>
              <a:rPr lang="en-US" dirty="0"/>
              <a:t>B</a:t>
            </a:r>
            <a:r>
              <a:rPr lang="en-US" dirty="0" smtClean="0"/>
              <a:t>reakout plenaries</a:t>
            </a:r>
          </a:p>
          <a:p>
            <a:r>
              <a:rPr lang="en-US" dirty="0"/>
              <a:t>6/25 Brainstorming on Grand Challenges, keeping in mind the following three </a:t>
            </a:r>
            <a:r>
              <a:rPr lang="en-US" dirty="0" smtClean="0"/>
              <a:t>questions</a:t>
            </a:r>
          </a:p>
          <a:p>
            <a:pPr lvl="1"/>
            <a:r>
              <a:rPr lang="en-US" i="1" dirty="0" smtClean="0"/>
              <a:t>“If materials scientists could _______, then new pathways of _______ materials discovery would be possible.”</a:t>
            </a:r>
            <a:endParaRPr lang="en-US" dirty="0" smtClean="0"/>
          </a:p>
          <a:p>
            <a:pPr marL="808038" lvl="1"/>
            <a:r>
              <a:rPr lang="en-US" i="1" dirty="0" smtClean="0"/>
              <a:t>“If materials scientists could _______, materials/product engineers would be able to _______.”</a:t>
            </a:r>
            <a:endParaRPr lang="en-US" dirty="0"/>
          </a:p>
          <a:p>
            <a:pPr marL="808038" lvl="1"/>
            <a:r>
              <a:rPr lang="en-US" i="1" dirty="0" smtClean="0"/>
              <a:t>"Materials/product engineers need to be able to _______, which materials scientists could enable by ________." </a:t>
            </a:r>
            <a:endParaRPr lang="en-US" dirty="0" smtClean="0"/>
          </a:p>
          <a:p>
            <a:r>
              <a:rPr lang="en-US" dirty="0" smtClean="0"/>
              <a:t>6/26 AM Brainstorming—Sort ideas into categories, refine</a:t>
            </a:r>
          </a:p>
          <a:p>
            <a:r>
              <a:rPr lang="en-US" dirty="0" smtClean="0"/>
              <a:t>6/26 AM Brainstorming—Priorities </a:t>
            </a:r>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13</a:t>
            </a:fld>
            <a:endParaRPr lang="en-US"/>
          </a:p>
        </p:txBody>
      </p:sp>
    </p:spTree>
    <p:extLst>
      <p:ext uri="{BB962C8B-B14F-4D97-AF65-F5344CB8AC3E}">
        <p14:creationId xmlns:p14="http://schemas.microsoft.com/office/powerpoint/2010/main" xmlns="" val="3449260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Specific Challenges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Predictive </a:t>
            </a:r>
            <a:r>
              <a:rPr lang="en-US" dirty="0" smtClean="0"/>
              <a:t>and accurate theories for excited states and non-equilibrium structures in electronic materials</a:t>
            </a:r>
          </a:p>
          <a:p>
            <a:r>
              <a:rPr lang="en-US" dirty="0" smtClean="0"/>
              <a:t> </a:t>
            </a:r>
            <a:r>
              <a:rPr lang="en-US" dirty="0" smtClean="0"/>
              <a:t>Highly accurate theories and methods for modeling electrical/optical properties of materials in structures below 10nm.</a:t>
            </a:r>
          </a:p>
          <a:p>
            <a:r>
              <a:rPr lang="en-US" dirty="0" smtClean="0"/>
              <a:t> </a:t>
            </a:r>
            <a:r>
              <a:rPr lang="en-US" dirty="0" smtClean="0"/>
              <a:t>Models for prediction of the full-device/circuit/system properties using inputs </a:t>
            </a:r>
            <a:r>
              <a:rPr lang="en-US" dirty="0"/>
              <a:t>from </a:t>
            </a:r>
            <a:r>
              <a:rPr lang="en-US" dirty="0" smtClean="0"/>
              <a:t>materials properties</a:t>
            </a:r>
            <a:r>
              <a:rPr lang="en-US" dirty="0"/>
              <a:t>, </a:t>
            </a:r>
            <a:r>
              <a:rPr lang="en-US" dirty="0" smtClean="0"/>
              <a:t>modes of integration, processing </a:t>
            </a:r>
            <a:r>
              <a:rPr lang="en-US" dirty="0"/>
              <a:t>history, </a:t>
            </a:r>
            <a:r>
              <a:rPr lang="en-US" dirty="0" smtClean="0"/>
              <a:t>structural/defect attributes, and spatial/geometric features.</a:t>
            </a:r>
            <a:endParaRPr lang="en-US" dirty="0"/>
          </a:p>
          <a:p>
            <a:r>
              <a:rPr lang="en-US" dirty="0" smtClean="0"/>
              <a:t>Models </a:t>
            </a:r>
            <a:r>
              <a:rPr lang="en-US" dirty="0" smtClean="0"/>
              <a:t>for the prediction of </a:t>
            </a:r>
            <a:r>
              <a:rPr lang="en-US" dirty="0"/>
              <a:t>the part-to-part variability of production devices as a function of material </a:t>
            </a:r>
            <a:r>
              <a:rPr lang="en-US" dirty="0" smtClean="0"/>
              <a:t>features and </a:t>
            </a:r>
            <a:r>
              <a:rPr lang="en-US" dirty="0"/>
              <a:t>processing.</a:t>
            </a:r>
          </a:p>
          <a:p>
            <a:r>
              <a:rPr lang="en-US" dirty="0" smtClean="0"/>
              <a:t>Models </a:t>
            </a:r>
            <a:r>
              <a:rPr lang="en-US" dirty="0" smtClean="0"/>
              <a:t>for the prediction of </a:t>
            </a:r>
            <a:r>
              <a:rPr lang="en-US" dirty="0"/>
              <a:t>the properties of a </a:t>
            </a:r>
            <a:r>
              <a:rPr lang="en-US" dirty="0" smtClean="0"/>
              <a:t>devices/circuits/electronic systems at </a:t>
            </a:r>
            <a:r>
              <a:rPr lang="en-US" dirty="0"/>
              <a:t>production scale using only information obtained at research scale.</a:t>
            </a:r>
          </a:p>
          <a:p>
            <a:r>
              <a:rPr lang="en-US" dirty="0" smtClean="0"/>
              <a:t>Means </a:t>
            </a:r>
            <a:r>
              <a:rPr lang="en-US" dirty="0" smtClean="0"/>
              <a:t>that progressively validate and render transparent materials-centric databases—facilitating understandings rather than providing data</a:t>
            </a:r>
            <a:endParaRPr lang="en-US" dirty="0"/>
          </a:p>
          <a:p>
            <a:r>
              <a:rPr lang="en-US" dirty="0" smtClean="0"/>
              <a:t> </a:t>
            </a:r>
            <a:r>
              <a:rPr lang="en-US" dirty="0" smtClean="0"/>
              <a:t>Modes of experiment and modeling conjoined research to facilitate transition from a function directed design to an optimized full system </a:t>
            </a:r>
            <a:r>
              <a:rPr lang="en-US" dirty="0"/>
              <a:t>prototype </a:t>
            </a:r>
            <a:endParaRPr lang="en-US" dirty="0" smtClean="0"/>
          </a:p>
          <a:p>
            <a:r>
              <a:rPr lang="en-US" dirty="0" smtClean="0"/>
              <a:t>Facilities </a:t>
            </a:r>
            <a:r>
              <a:rPr lang="en-US" dirty="0" smtClean="0"/>
              <a:t>that enable the above. (more a need?)</a:t>
            </a:r>
            <a:endParaRPr lang="en-US"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14</a:t>
            </a:fld>
            <a:endParaRPr lang="en-US"/>
          </a:p>
        </p:txBody>
      </p:sp>
    </p:spTree>
    <p:extLst>
      <p:ext uri="{BB962C8B-B14F-4D97-AF65-F5344CB8AC3E}">
        <p14:creationId xmlns:p14="http://schemas.microsoft.com/office/powerpoint/2010/main" xmlns="" val="28820504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8471647" cy="1625880"/>
          </a:xfrm>
        </p:spPr>
        <p:txBody>
          <a:bodyPr>
            <a:normAutofit/>
          </a:bodyPr>
          <a:lstStyle/>
          <a:p>
            <a:r>
              <a:rPr lang="en-US" dirty="0" smtClean="0"/>
              <a:t>Critical Needs for Advances in Theory Meshed with Experiment</a:t>
            </a:r>
            <a:endParaRPr lang="en-US" dirty="0"/>
          </a:p>
        </p:txBody>
      </p:sp>
      <p:sp>
        <p:nvSpPr>
          <p:cNvPr id="3" name="Content Placeholder 2"/>
          <p:cNvSpPr>
            <a:spLocks noGrp="1"/>
          </p:cNvSpPr>
          <p:nvPr>
            <p:ph idx="1"/>
          </p:nvPr>
        </p:nvSpPr>
        <p:spPr>
          <a:xfrm>
            <a:off x="457200" y="1600200"/>
            <a:ext cx="8229600" cy="5024671"/>
          </a:xfrm>
        </p:spPr>
        <p:txBody>
          <a:bodyPr>
            <a:normAutofit fontScale="92500" lnSpcReduction="10000"/>
          </a:bodyPr>
          <a:lstStyle/>
          <a:p>
            <a:r>
              <a:rPr lang="en-US" dirty="0" smtClean="0"/>
              <a:t>Databases</a:t>
            </a:r>
          </a:p>
          <a:p>
            <a:pPr lvl="1"/>
            <a:r>
              <a:rPr lang="en-US" dirty="0" smtClean="0"/>
              <a:t>A </a:t>
            </a:r>
            <a:r>
              <a:rPr lang="en-US" dirty="0"/>
              <a:t>database of </a:t>
            </a:r>
            <a:r>
              <a:rPr lang="en-US" dirty="0" smtClean="0"/>
              <a:t>calculations </a:t>
            </a:r>
            <a:r>
              <a:rPr lang="en-US" dirty="0"/>
              <a:t>on relevant materials for electronic and photonic applications can be of substantial value, particularly for surfaces and </a:t>
            </a:r>
            <a:r>
              <a:rPr lang="en-US" sz="2400" dirty="0"/>
              <a:t>interfaces</a:t>
            </a:r>
            <a:r>
              <a:rPr lang="en-US" dirty="0"/>
              <a:t>. </a:t>
            </a:r>
            <a:endParaRPr lang="en-US" dirty="0" smtClean="0"/>
          </a:p>
          <a:p>
            <a:r>
              <a:rPr lang="en-US" dirty="0" smtClean="0"/>
              <a:t>Theory  and Modeling</a:t>
            </a:r>
          </a:p>
          <a:p>
            <a:pPr lvl="1"/>
            <a:r>
              <a:rPr lang="en-US" dirty="0" smtClean="0"/>
              <a:t>Further </a:t>
            </a:r>
            <a:r>
              <a:rPr lang="en-US" dirty="0"/>
              <a:t>advances in first principles theory are needed to provide guidance on many crucial properties, including excited state energies and lifetimes, defects and traps, barriers to diffusion and reaction, surface states, </a:t>
            </a:r>
            <a:r>
              <a:rPr lang="en-US" dirty="0" err="1"/>
              <a:t>nonradiative</a:t>
            </a:r>
            <a:r>
              <a:rPr lang="en-US" dirty="0"/>
              <a:t> electron-hole recombination, electron transfer and quantum </a:t>
            </a:r>
            <a:r>
              <a:rPr lang="en-US" dirty="0" smtClean="0"/>
              <a:t>confinement</a:t>
            </a:r>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15</a:t>
            </a:fld>
            <a:endParaRPr lang="en-US"/>
          </a:p>
        </p:txBody>
      </p:sp>
    </p:spTree>
    <p:extLst>
      <p:ext uri="{BB962C8B-B14F-4D97-AF65-F5344CB8AC3E}">
        <p14:creationId xmlns:p14="http://schemas.microsoft.com/office/powerpoint/2010/main" xmlns="" val="2550218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Critical Needs for Advances in Theory Meshed with Experiment</a:t>
            </a:r>
            <a:endParaRPr lang="en-US" sz="3200" dirty="0"/>
          </a:p>
        </p:txBody>
      </p:sp>
      <p:sp>
        <p:nvSpPr>
          <p:cNvPr id="3" name="Content Placeholder 2"/>
          <p:cNvSpPr>
            <a:spLocks noGrp="1"/>
          </p:cNvSpPr>
          <p:nvPr>
            <p:ph idx="1"/>
          </p:nvPr>
        </p:nvSpPr>
        <p:spPr/>
        <p:txBody>
          <a:bodyPr>
            <a:normAutofit/>
          </a:bodyPr>
          <a:lstStyle/>
          <a:p>
            <a:r>
              <a:rPr lang="en-US" sz="2400" dirty="0" smtClean="0"/>
              <a:t>Theory and Modeling </a:t>
            </a:r>
          </a:p>
          <a:p>
            <a:pPr lvl="1"/>
            <a:r>
              <a:rPr lang="en-US" sz="2000" dirty="0" smtClean="0"/>
              <a:t>Better models  at all scales, and property-based data to support them, that can treat important forms of complexity that will be important in next generation technology in ways that accelerate development and reduce cost. These include models treating: nonlinear properties, anisotropy, inhomogeneity, non-equilibrium states/organizations, synthesis/growth, …</a:t>
            </a:r>
            <a:endParaRPr lang="en-US" sz="2000"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16</a:t>
            </a:fld>
            <a:endParaRPr lang="en-US"/>
          </a:p>
        </p:txBody>
      </p:sp>
    </p:spTree>
    <p:extLst>
      <p:ext uri="{BB962C8B-B14F-4D97-AF65-F5344CB8AC3E}">
        <p14:creationId xmlns:p14="http://schemas.microsoft.com/office/powerpoint/2010/main" xmlns="" val="2904533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Breakout Electronic and Photonic Materials</a:t>
            </a:r>
          </a:p>
        </p:txBody>
      </p:sp>
      <p:sp>
        <p:nvSpPr>
          <p:cNvPr id="3" name="Content Placeholder 2"/>
          <p:cNvSpPr>
            <a:spLocks noGrp="1"/>
          </p:cNvSpPr>
          <p:nvPr>
            <p:ph idx="1"/>
          </p:nvPr>
        </p:nvSpPr>
        <p:spPr/>
        <p:txBody>
          <a:bodyPr/>
          <a:lstStyle/>
          <a:p>
            <a:r>
              <a:rPr lang="en-US" dirty="0" smtClean="0"/>
              <a:t>Chairs: 	Ralph G. Nuzzo (University of Illinois)</a:t>
            </a:r>
          </a:p>
          <a:p>
            <a:pPr marL="0" indent="0">
              <a:buNone/>
            </a:pPr>
            <a:r>
              <a:rPr lang="en-US" dirty="0"/>
              <a:t>	</a:t>
            </a:r>
            <a:r>
              <a:rPr lang="en-US" dirty="0" smtClean="0"/>
              <a:t>			</a:t>
            </a:r>
            <a:r>
              <a:rPr lang="en-US" dirty="0" err="1" smtClean="0"/>
              <a:t>Sadasivan</a:t>
            </a:r>
            <a:r>
              <a:rPr lang="en-US" dirty="0" smtClean="0"/>
              <a:t> Shankar (Intel)</a:t>
            </a:r>
          </a:p>
          <a:p>
            <a:r>
              <a:rPr lang="en-US" dirty="0" smtClean="0"/>
              <a:t>Speakers:	George Schatz (Northwestern U.)</a:t>
            </a:r>
          </a:p>
          <a:p>
            <a:pPr marL="2286000" lvl="5" indent="0">
              <a:buNone/>
            </a:pPr>
            <a:r>
              <a:rPr lang="en-US" sz="3200" dirty="0" err="1" smtClean="0"/>
              <a:t>Sadasivan</a:t>
            </a:r>
            <a:r>
              <a:rPr lang="en-US" sz="3200" dirty="0" smtClean="0"/>
              <a:t> Shankar (Intel)</a:t>
            </a:r>
          </a:p>
          <a:p>
            <a:endParaRPr lang="en-US" dirty="0"/>
          </a:p>
        </p:txBody>
      </p:sp>
      <p:sp>
        <p:nvSpPr>
          <p:cNvPr id="5" name="Footer Placeholder 4"/>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2</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716616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Electronics Industry Summary</a:t>
            </a:r>
            <a:endParaRPr lang="en-US" dirty="0"/>
          </a:p>
        </p:txBody>
      </p:sp>
      <p:sp>
        <p:nvSpPr>
          <p:cNvPr id="7" name="Content Placeholder 6"/>
          <p:cNvSpPr>
            <a:spLocks noGrp="1"/>
          </p:cNvSpPr>
          <p:nvPr>
            <p:ph idx="1"/>
          </p:nvPr>
        </p:nvSpPr>
        <p:spPr/>
        <p:txBody>
          <a:bodyPr>
            <a:normAutofit fontScale="92500" lnSpcReduction="20000"/>
          </a:bodyPr>
          <a:lstStyle/>
          <a:p>
            <a:r>
              <a:rPr lang="en-US" dirty="0" smtClean="0"/>
              <a:t>The Electronics (photonics) Industry is exceptionally large and, in many crucial respects, a mature field of technology</a:t>
            </a:r>
          </a:p>
          <a:p>
            <a:r>
              <a:rPr lang="en-US" dirty="0" smtClean="0"/>
              <a:t>The sophistication of the technology is without peer in modern commerce—the manufacturing processes provide the most complex objects constructed by human beings at small scales and by integration reaching low cost driven by Moore’s law </a:t>
            </a:r>
          </a:p>
          <a:p>
            <a:r>
              <a:rPr lang="en-US" dirty="0" smtClean="0"/>
              <a:t>It is by its nature capital intensive and difficult to effect paths of nearer-term progress.</a:t>
            </a:r>
            <a:endParaRPr lang="en-US"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8" name="Slide Number Placeholder 7"/>
          <p:cNvSpPr>
            <a:spLocks noGrp="1"/>
          </p:cNvSpPr>
          <p:nvPr>
            <p:ph type="sldNum" sz="quarter" idx="12"/>
          </p:nvPr>
        </p:nvSpPr>
        <p:spPr/>
        <p:txBody>
          <a:bodyPr/>
          <a:lstStyle/>
          <a:p>
            <a:fld id="{EFAE0DDB-A2C9-C044-8572-8319E7455520}" type="slidenum">
              <a:rPr lang="en-US" smtClean="0"/>
              <a:pPr/>
              <a:t>3</a:t>
            </a:fld>
            <a:endParaRPr lang="en-US"/>
          </a:p>
        </p:txBody>
      </p:sp>
    </p:spTree>
    <p:extLst>
      <p:ext uri="{BB962C8B-B14F-4D97-AF65-F5344CB8AC3E}">
        <p14:creationId xmlns:p14="http://schemas.microsoft.com/office/powerpoint/2010/main" xmlns="" val="7972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 Opportunities</a:t>
            </a:r>
            <a:endParaRPr lang="en-US" dirty="0"/>
          </a:p>
        </p:txBody>
      </p:sp>
      <p:sp>
        <p:nvSpPr>
          <p:cNvPr id="3" name="Content Placeholder 2"/>
          <p:cNvSpPr>
            <a:spLocks noGrp="1"/>
          </p:cNvSpPr>
          <p:nvPr>
            <p:ph idx="1"/>
          </p:nvPr>
        </p:nvSpPr>
        <p:spPr>
          <a:xfrm>
            <a:off x="189186" y="1119352"/>
            <a:ext cx="8497614" cy="4786216"/>
          </a:xfrm>
        </p:spPr>
        <p:txBody>
          <a:bodyPr>
            <a:noAutofit/>
          </a:bodyPr>
          <a:lstStyle/>
          <a:p>
            <a:r>
              <a:rPr lang="en-US" sz="2400" dirty="0" smtClean="0"/>
              <a:t>Provide a Useful Design and Scalable Technology Path for a Post CMOS Electronic Switch </a:t>
            </a:r>
          </a:p>
          <a:p>
            <a:pPr lvl="1"/>
            <a:r>
              <a:rPr lang="en-US" sz="2000" dirty="0" smtClean="0"/>
              <a:t>To go beyond the performance capabilities of the 5nm feature width world with less requirements for power consumption than has been possible to date?</a:t>
            </a:r>
          </a:p>
          <a:p>
            <a:pPr lvl="1"/>
            <a:r>
              <a:rPr lang="en-US" sz="2000" dirty="0" smtClean="0"/>
              <a:t>Currently Nanotechnology initiative (</a:t>
            </a:r>
            <a:r>
              <a:rPr lang="en-US" sz="2000" dirty="0" err="1" smtClean="0"/>
              <a:t>Nanoelectronics</a:t>
            </a:r>
            <a:r>
              <a:rPr lang="en-US" sz="2000" dirty="0" smtClean="0"/>
              <a:t> Research Initiative) is driving research directions for exploring other switching </a:t>
            </a:r>
            <a:r>
              <a:rPr lang="en-US" sz="2000" dirty="0" smtClean="0"/>
              <a:t>devices</a:t>
            </a:r>
            <a:endParaRPr lang="en-US" sz="2000" dirty="0" smtClean="0"/>
          </a:p>
          <a:p>
            <a:r>
              <a:rPr lang="en-US" sz="2400" dirty="0" smtClean="0"/>
              <a:t>Faster and efficient memory and </a:t>
            </a:r>
            <a:r>
              <a:rPr lang="en-US" sz="2400" dirty="0" smtClean="0"/>
              <a:t>storage</a:t>
            </a:r>
            <a:endParaRPr lang="en-US" sz="2400" dirty="0" smtClean="0"/>
          </a:p>
          <a:p>
            <a:r>
              <a:rPr lang="en-US" sz="2400" dirty="0" smtClean="0"/>
              <a:t>Provide a Useful Design and Scalable Technology Path for PV with Module Performance at the Shockley–Queisser Limit</a:t>
            </a:r>
          </a:p>
          <a:p>
            <a:pPr lvl="2"/>
            <a:r>
              <a:rPr lang="en-US" sz="1600" dirty="0" smtClean="0"/>
              <a:t>Single </a:t>
            </a:r>
            <a:r>
              <a:rPr lang="en-US" sz="1600" dirty="0" err="1" smtClean="0"/>
              <a:t>pn</a:t>
            </a:r>
            <a:r>
              <a:rPr lang="en-US" sz="1600" dirty="0"/>
              <a:t>-</a:t>
            </a:r>
            <a:r>
              <a:rPr lang="en-US" sz="1600" dirty="0" smtClean="0"/>
              <a:t>junction Silicon PV with a module level performance reaching 33.7</a:t>
            </a:r>
            <a:r>
              <a:rPr lang="en-US" sz="1600" dirty="0" smtClean="0"/>
              <a:t>%?</a:t>
            </a:r>
            <a:endParaRPr lang="en-US" sz="1600" dirty="0"/>
          </a:p>
          <a:p>
            <a:r>
              <a:rPr lang="en-US" sz="2400" dirty="0" smtClean="0"/>
              <a:t>Electronics Everywhere (ubiquitous deployment of electronics everywhere) </a:t>
            </a:r>
          </a:p>
          <a:p>
            <a:r>
              <a:rPr lang="en-US" sz="2400" dirty="0" smtClean="0"/>
              <a:t>LED, Solid State Lasers, Photonics may need to be </a:t>
            </a:r>
            <a:r>
              <a:rPr lang="en-US" sz="2400" dirty="0" smtClean="0"/>
              <a:t>addressed</a:t>
            </a:r>
            <a:endParaRPr lang="en-US" sz="2400"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4</a:t>
            </a:fld>
            <a:endParaRPr lang="en-US"/>
          </a:p>
        </p:txBody>
      </p:sp>
    </p:spTree>
    <p:extLst>
      <p:ext uri="{BB962C8B-B14F-4D97-AF65-F5344CB8AC3E}">
        <p14:creationId xmlns:p14="http://schemas.microsoft.com/office/powerpoint/2010/main" xmlns="" val="1250735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Level </a:t>
            </a:r>
            <a:r>
              <a:rPr lang="en-US" dirty="0" smtClean="0"/>
              <a:t>needs</a:t>
            </a:r>
            <a:r>
              <a:rPr lang="en-US" dirty="0" smtClean="0"/>
              <a:t> </a:t>
            </a:r>
            <a:r>
              <a:rPr lang="en-US" dirty="0" smtClean="0"/>
              <a:t>for MGI in this Space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Establish transformational synergies between advances in Theory/Computational Modeling and Experiment to accelerate useful outcomes in technology.</a:t>
            </a:r>
          </a:p>
          <a:p>
            <a:r>
              <a:rPr lang="en-US" dirty="0" smtClean="0"/>
              <a:t>Define features of materials and modes for their their functional integration—where properties often emerge from the nature of forms of integration—that most beneficially promote desired requirements for performance.</a:t>
            </a:r>
          </a:p>
          <a:p>
            <a:r>
              <a:rPr lang="en-US" dirty="0" smtClean="0"/>
              <a:t>Predictive capabilities (See following slides) </a:t>
            </a:r>
          </a:p>
          <a:p>
            <a:pPr lvl="1"/>
            <a:r>
              <a:rPr lang="en-US" dirty="0" smtClean="0"/>
              <a:t>using experimental input, existing data, and computational tools</a:t>
            </a:r>
          </a:p>
          <a:p>
            <a:pPr lvl="1"/>
            <a:endParaRPr lang="en-US"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5</a:t>
            </a:fld>
            <a:endParaRPr lang="en-US"/>
          </a:p>
        </p:txBody>
      </p:sp>
    </p:spTree>
    <p:extLst>
      <p:ext uri="{BB962C8B-B14F-4D97-AF65-F5344CB8AC3E}">
        <p14:creationId xmlns:p14="http://schemas.microsoft.com/office/powerpoint/2010/main" xmlns="" val="4043214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Grand Challenges - I</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Predict excited states, transport, and non-equilibrium structures in electronic materials</a:t>
            </a:r>
          </a:p>
          <a:p>
            <a:r>
              <a:rPr lang="en-US" dirty="0" smtClean="0"/>
              <a:t> Demonstrate highly accurate theories and methods for modeling electrical/optical properties of materials in structures below 10nm.</a:t>
            </a:r>
          </a:p>
          <a:p>
            <a:r>
              <a:rPr lang="en-US" dirty="0" smtClean="0"/>
              <a:t>Establish models for prediction of the full-device/emergent/system properties using inputs from materials properties, modes of integration, processing history, structural/defect attributes, and spatial/geometric features.</a:t>
            </a:r>
          </a:p>
          <a:p>
            <a:r>
              <a:rPr lang="en-US" dirty="0" smtClean="0"/>
              <a:t>Implement means that progressively validate, and render transparent, materials-centric databases—facilitating understandings rather than providing data.</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6</a:t>
            </a:fld>
            <a:endParaRPr lang="en-US"/>
          </a:p>
        </p:txBody>
      </p:sp>
    </p:spTree>
    <p:extLst>
      <p:ext uri="{BB962C8B-B14F-4D97-AF65-F5344CB8AC3E}">
        <p14:creationId xmlns:p14="http://schemas.microsoft.com/office/powerpoint/2010/main" xmlns="" val="581518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 II</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Establish a database of material properties including various aspect of performance</a:t>
            </a:r>
          </a:p>
          <a:p>
            <a:r>
              <a:rPr lang="en-US" dirty="0" smtClean="0"/>
              <a:t>Modes of experiment and modeling conjoined research to facilitate transition from a function directed design to an optimized full system prototype  and facilities that enable the above.</a:t>
            </a:r>
          </a:p>
          <a:p>
            <a:r>
              <a:rPr lang="en-US" dirty="0" smtClean="0"/>
              <a:t>Models for the prediction of the part-to-part variability of production devices as a function of material features and processing.</a:t>
            </a:r>
          </a:p>
          <a:p>
            <a:r>
              <a:rPr lang="en-US" dirty="0" smtClean="0"/>
              <a:t>Models for the prediction of the properties of a devices/circuits/electronic systems at production scale using only information obtained at research scale.</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MGI- Grand Challenges in Electronics &amp; Photonics Breakout</a:t>
            </a:r>
            <a:endParaRPr lang="en-US"/>
          </a:p>
        </p:txBody>
      </p:sp>
      <p:sp>
        <p:nvSpPr>
          <p:cNvPr id="6" name="Slide Number Placeholder 5"/>
          <p:cNvSpPr>
            <a:spLocks noGrp="1"/>
          </p:cNvSpPr>
          <p:nvPr>
            <p:ph type="sldNum" sz="quarter" idx="12"/>
          </p:nvPr>
        </p:nvSpPr>
        <p:spPr/>
        <p:txBody>
          <a:bodyPr/>
          <a:lstStyle/>
          <a:p>
            <a:fld id="{EFAE0DDB-A2C9-C044-8572-8319E7455520}" type="slidenum">
              <a:rPr lang="en-US" smtClean="0"/>
              <a:pPr/>
              <a:t>7</a:t>
            </a:fld>
            <a:endParaRPr lang="en-US"/>
          </a:p>
        </p:txBody>
      </p:sp>
    </p:spTree>
    <p:extLst>
      <p:ext uri="{BB962C8B-B14F-4D97-AF65-F5344CB8AC3E}">
        <p14:creationId xmlns:p14="http://schemas.microsoft.com/office/powerpoint/2010/main" xmlns="" val="58151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XYZ</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20136799"/>
              </p:ext>
            </p:extLst>
          </p:nvPr>
        </p:nvGraphicFramePr>
        <p:xfrm>
          <a:off x="457200" y="2808496"/>
          <a:ext cx="8229600" cy="38760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Materials/product</a:t>
                      </a:r>
                      <a:r>
                        <a:rPr lang="en-US" baseline="0" dirty="0" smtClean="0"/>
                        <a:t> engineers need to be able to ______</a:t>
                      </a:r>
                      <a:endParaRPr lang="en-US" dirty="0"/>
                    </a:p>
                  </a:txBody>
                  <a:tcPr/>
                </a:tc>
                <a:tc>
                  <a:txBody>
                    <a:bodyPr/>
                    <a:lstStyle/>
                    <a:p>
                      <a:r>
                        <a:rPr lang="en-US" dirty="0" smtClean="0"/>
                        <a:t>Which materials</a:t>
                      </a:r>
                      <a:r>
                        <a:rPr lang="en-US" baseline="0" dirty="0" smtClean="0"/>
                        <a:t> scientists could enable by ______</a:t>
                      </a:r>
                      <a:endParaRPr lang="en-US" dirty="0"/>
                    </a:p>
                  </a:txBody>
                  <a:tcPr/>
                </a:tc>
              </a:tr>
              <a:tr h="370840">
                <a:tc>
                  <a:txBody>
                    <a:bodyPr/>
                    <a:lstStyle/>
                    <a:p>
                      <a:r>
                        <a:rPr lang="en-US" dirty="0" smtClean="0"/>
                        <a:t>Accelerate both computational and experimental materials discovery</a:t>
                      </a:r>
                      <a:endParaRPr lang="en-US" dirty="0"/>
                    </a:p>
                  </a:txBody>
                  <a:tcPr/>
                </a:tc>
                <a:tc>
                  <a:txBody>
                    <a:bodyPr/>
                    <a:lstStyle/>
                    <a:p>
                      <a:r>
                        <a:rPr lang="en-US" dirty="0" smtClean="0"/>
                        <a:t>Developing a searchable database of interface and thin film properties</a:t>
                      </a:r>
                      <a:endParaRPr lang="en-US" dirty="0"/>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r>
            </a:tbl>
          </a:graphicData>
        </a:graphic>
      </p:graphicFrame>
      <p:sp>
        <p:nvSpPr>
          <p:cNvPr id="4" name="TextBox 3"/>
          <p:cNvSpPr txBox="1"/>
          <p:nvPr/>
        </p:nvSpPr>
        <p:spPr>
          <a:xfrm>
            <a:off x="457200" y="1417638"/>
            <a:ext cx="8686800" cy="954107"/>
          </a:xfrm>
          <a:prstGeom prst="rect">
            <a:avLst/>
          </a:prstGeom>
          <a:noFill/>
        </p:spPr>
        <p:txBody>
          <a:bodyPr wrap="square" rtlCol="0">
            <a:spAutoFit/>
          </a:bodyPr>
          <a:lstStyle/>
          <a:p>
            <a:pPr marL="0" lvl="1"/>
            <a:r>
              <a:rPr lang="en-US" sz="2800" i="1" dirty="0">
                <a:solidFill>
                  <a:prstClr val="black"/>
                </a:solidFill>
                <a:latin typeface="Calibri"/>
              </a:rPr>
              <a:t>"</a:t>
            </a:r>
            <a:r>
              <a:rPr lang="en-US" sz="2800" i="1" dirty="0">
                <a:solidFill>
                  <a:srgbClr val="66FF33"/>
                </a:solidFill>
                <a:latin typeface="Calibri"/>
              </a:rPr>
              <a:t>Materials/product engineers </a:t>
            </a:r>
            <a:r>
              <a:rPr lang="en-US" sz="2800" i="1" dirty="0">
                <a:solidFill>
                  <a:prstClr val="black"/>
                </a:solidFill>
                <a:latin typeface="Calibri"/>
              </a:rPr>
              <a:t>need to be able to _______, which </a:t>
            </a:r>
            <a:r>
              <a:rPr lang="en-US" sz="2800" i="1" dirty="0">
                <a:solidFill>
                  <a:srgbClr val="FF0000"/>
                </a:solidFill>
                <a:latin typeface="Calibri"/>
              </a:rPr>
              <a:t>materials scientists </a:t>
            </a:r>
            <a:r>
              <a:rPr lang="en-US" sz="2800" i="1" dirty="0">
                <a:solidFill>
                  <a:prstClr val="black"/>
                </a:solidFill>
                <a:latin typeface="Calibri"/>
              </a:rPr>
              <a:t>could enable by ________." </a:t>
            </a:r>
          </a:p>
        </p:txBody>
      </p:sp>
      <p:sp>
        <p:nvSpPr>
          <p:cNvPr id="7" name="Footer Placeholder 6"/>
          <p:cNvSpPr>
            <a:spLocks noGrp="1"/>
          </p:cNvSpPr>
          <p:nvPr>
            <p:ph type="ftr" sz="quarter" idx="11"/>
          </p:nvPr>
        </p:nvSpPr>
        <p:spPr/>
        <p:txBody>
          <a:bodyPr/>
          <a:lstStyle/>
          <a:p>
            <a:r>
              <a:rPr lang="en-US" smtClean="0"/>
              <a:t>MGI- Grand Challenges in Electronics &amp; Photonics Breakout</a:t>
            </a:r>
            <a:endParaRPr lang="en-US"/>
          </a:p>
        </p:txBody>
      </p:sp>
      <p:sp>
        <p:nvSpPr>
          <p:cNvPr id="8" name="Slide Number Placeholder 7"/>
          <p:cNvSpPr>
            <a:spLocks noGrp="1"/>
          </p:cNvSpPr>
          <p:nvPr>
            <p:ph type="sldNum" sz="quarter" idx="12"/>
          </p:nvPr>
        </p:nvSpPr>
        <p:spPr/>
        <p:txBody>
          <a:bodyPr/>
          <a:lstStyle/>
          <a:p>
            <a:fld id="{EFAE0DDB-A2C9-C044-8572-8319E7455520}" type="slidenum">
              <a:rPr lang="en-US" smtClean="0"/>
              <a:pPr/>
              <a:t>8</a:t>
            </a:fld>
            <a:endParaRPr lang="en-US"/>
          </a:p>
        </p:txBody>
      </p:sp>
    </p:spTree>
    <p:extLst>
      <p:ext uri="{BB962C8B-B14F-4D97-AF65-F5344CB8AC3E}">
        <p14:creationId xmlns:p14="http://schemas.microsoft.com/office/powerpoint/2010/main" xmlns="" val="4156909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XYZ</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738205529"/>
              </p:ext>
            </p:extLst>
          </p:nvPr>
        </p:nvGraphicFramePr>
        <p:xfrm>
          <a:off x="457200" y="2808496"/>
          <a:ext cx="8229600" cy="28346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If </a:t>
                      </a:r>
                      <a:r>
                        <a:rPr lang="en-US" dirty="0" smtClean="0">
                          <a:solidFill>
                            <a:srgbClr val="FF0000"/>
                          </a:solidFill>
                        </a:rPr>
                        <a:t>materials</a:t>
                      </a:r>
                      <a:r>
                        <a:rPr lang="en-US" baseline="0" dirty="0" smtClean="0">
                          <a:solidFill>
                            <a:srgbClr val="FF0000"/>
                          </a:solidFill>
                        </a:rPr>
                        <a:t> scientists </a:t>
                      </a:r>
                      <a:r>
                        <a:rPr lang="en-US" baseline="0" dirty="0" smtClean="0"/>
                        <a:t>could ________</a:t>
                      </a:r>
                      <a:endParaRPr lang="en-US" dirty="0"/>
                    </a:p>
                  </a:txBody>
                  <a:tcPr/>
                </a:tc>
                <a:tc>
                  <a:txBody>
                    <a:bodyPr/>
                    <a:lstStyle/>
                    <a:p>
                      <a:r>
                        <a:rPr lang="en-US" dirty="0" smtClean="0"/>
                        <a:t>Then new pathways of  _____materials</a:t>
                      </a:r>
                      <a:r>
                        <a:rPr lang="en-US" baseline="0" dirty="0" smtClean="0"/>
                        <a:t> discovery would be possible</a:t>
                      </a:r>
                      <a:endParaRPr lang="en-US" dirty="0"/>
                    </a:p>
                  </a:txBody>
                  <a:tcPr/>
                </a:tc>
              </a:tr>
              <a:tr h="370840">
                <a:tc>
                  <a:txBody>
                    <a:bodyPr/>
                    <a:lstStyle/>
                    <a:p>
                      <a:r>
                        <a:rPr lang="en-US" dirty="0" smtClean="0"/>
                        <a:t>Develop accurate physical descriptions and models for interfaces</a:t>
                      </a:r>
                      <a:endParaRPr lang="en-US" dirty="0"/>
                    </a:p>
                  </a:txBody>
                  <a:tcPr/>
                </a:tc>
                <a:tc>
                  <a:txBody>
                    <a:bodyPr/>
                    <a:lstStyle/>
                    <a:p>
                      <a:r>
                        <a:rPr lang="en-US" dirty="0" smtClean="0"/>
                        <a:t>Electronic and photonic</a:t>
                      </a:r>
                      <a:endParaRPr lang="en-US" dirty="0"/>
                    </a:p>
                  </a:txBody>
                  <a:tcPr/>
                </a:tc>
              </a:tr>
              <a:tr h="370840">
                <a:tc>
                  <a:txBody>
                    <a:bodyPr/>
                    <a:lstStyle/>
                    <a:p>
                      <a:r>
                        <a:rPr lang="en-US" dirty="0" smtClean="0"/>
                        <a:t>Establish a facility for rapid prototyping and/or “filling in the blanks” in the</a:t>
                      </a:r>
                      <a:r>
                        <a:rPr lang="en-US" baseline="0" dirty="0" smtClean="0"/>
                        <a:t> existing databases of materials properties</a:t>
                      </a:r>
                      <a:endParaRPr lang="en-US" dirty="0"/>
                    </a:p>
                  </a:txBody>
                  <a:tcPr/>
                </a:tc>
                <a:tc>
                  <a:txBody>
                    <a:bodyPr/>
                    <a:lstStyle/>
                    <a:p>
                      <a:r>
                        <a:rPr lang="en-US" dirty="0" smtClean="0"/>
                        <a:t>Assessing</a:t>
                      </a:r>
                      <a:r>
                        <a:rPr lang="en-US" baseline="0" dirty="0" smtClean="0"/>
                        <a:t> an increasing range of options in</a:t>
                      </a:r>
                      <a:endParaRPr lang="en-US" dirty="0"/>
                    </a:p>
                  </a:txBody>
                  <a:tcPr/>
                </a:tc>
              </a:tr>
              <a:tr h="370840">
                <a:tc>
                  <a:txBody>
                    <a:bodyPr/>
                    <a:lstStyle/>
                    <a:p>
                      <a:r>
                        <a:rPr lang="en-US" dirty="0" smtClean="0"/>
                        <a:t>Establish a database of topological</a:t>
                      </a:r>
                      <a:r>
                        <a:rPr lang="en-US" baseline="0" dirty="0" smtClean="0"/>
                        <a:t> insulators</a:t>
                      </a:r>
                      <a:endParaRPr lang="en-US" dirty="0"/>
                    </a:p>
                  </a:txBody>
                  <a:tcPr/>
                </a:tc>
                <a:tc>
                  <a:txBody>
                    <a:bodyPr/>
                    <a:lstStyle/>
                    <a:p>
                      <a:r>
                        <a:rPr lang="en-US" dirty="0" smtClean="0"/>
                        <a:t>Design new</a:t>
                      </a:r>
                      <a:r>
                        <a:rPr lang="en-US" baseline="0" dirty="0" smtClean="0"/>
                        <a:t>, smaller devices</a:t>
                      </a:r>
                      <a:endParaRPr lang="en-US" dirty="0"/>
                    </a:p>
                  </a:txBody>
                  <a:tcPr/>
                </a:tc>
              </a:tr>
            </a:tbl>
          </a:graphicData>
        </a:graphic>
      </p:graphicFrame>
      <p:sp>
        <p:nvSpPr>
          <p:cNvPr id="4" name="TextBox 3"/>
          <p:cNvSpPr txBox="1"/>
          <p:nvPr/>
        </p:nvSpPr>
        <p:spPr>
          <a:xfrm>
            <a:off x="880616" y="1166633"/>
            <a:ext cx="7806184" cy="1815882"/>
          </a:xfrm>
          <a:prstGeom prst="rect">
            <a:avLst/>
          </a:prstGeom>
          <a:noFill/>
        </p:spPr>
        <p:txBody>
          <a:bodyPr wrap="square" rtlCol="0">
            <a:spAutoFit/>
          </a:bodyPr>
          <a:lstStyle/>
          <a:p>
            <a:pPr marL="0" lvl="1"/>
            <a:r>
              <a:rPr lang="en-US" sz="2800" i="1" dirty="0">
                <a:solidFill>
                  <a:prstClr val="black"/>
                </a:solidFill>
                <a:latin typeface="Calibri"/>
              </a:rPr>
              <a:t>“If </a:t>
            </a:r>
            <a:r>
              <a:rPr lang="en-US" sz="2800" i="1" dirty="0">
                <a:solidFill>
                  <a:srgbClr val="FF0000"/>
                </a:solidFill>
                <a:latin typeface="Calibri"/>
              </a:rPr>
              <a:t>materials scientists </a:t>
            </a:r>
            <a:r>
              <a:rPr lang="en-US" sz="2800" i="1" dirty="0">
                <a:solidFill>
                  <a:prstClr val="black"/>
                </a:solidFill>
                <a:latin typeface="Calibri"/>
              </a:rPr>
              <a:t>could _______, then new pathways of _______ materials discovery would be possible.”</a:t>
            </a:r>
            <a:endParaRPr lang="en-US" sz="2800" dirty="0">
              <a:solidFill>
                <a:prstClr val="black"/>
              </a:solidFill>
              <a:latin typeface="Calibri"/>
            </a:endParaRPr>
          </a:p>
          <a:p>
            <a:endParaRPr lang="en-US" sz="2800" dirty="0">
              <a:solidFill>
                <a:prstClr val="black"/>
              </a:solidFill>
              <a:latin typeface="Calibri"/>
            </a:endParaRPr>
          </a:p>
        </p:txBody>
      </p:sp>
      <p:sp>
        <p:nvSpPr>
          <p:cNvPr id="6" name="TextBox 5"/>
          <p:cNvSpPr txBox="1"/>
          <p:nvPr/>
        </p:nvSpPr>
        <p:spPr>
          <a:xfrm>
            <a:off x="3082204" y="6487213"/>
            <a:ext cx="2952288" cy="369332"/>
          </a:xfrm>
          <a:prstGeom prst="rect">
            <a:avLst/>
          </a:prstGeom>
          <a:noFill/>
        </p:spPr>
        <p:txBody>
          <a:bodyPr wrap="none" rtlCol="0">
            <a:spAutoFit/>
          </a:bodyPr>
          <a:lstStyle/>
          <a:p>
            <a:r>
              <a:rPr lang="en-US" dirty="0">
                <a:solidFill>
                  <a:prstClr val="black"/>
                </a:solidFill>
                <a:latin typeface="Calibri"/>
              </a:rPr>
              <a:t>Use as many slides as needed</a:t>
            </a:r>
          </a:p>
        </p:txBody>
      </p:sp>
      <p:sp>
        <p:nvSpPr>
          <p:cNvPr id="8" name="Footer Placeholder 7"/>
          <p:cNvSpPr>
            <a:spLocks noGrp="1"/>
          </p:cNvSpPr>
          <p:nvPr>
            <p:ph type="ftr" sz="quarter" idx="11"/>
          </p:nvPr>
        </p:nvSpPr>
        <p:spPr/>
        <p:txBody>
          <a:bodyPr/>
          <a:lstStyle/>
          <a:p>
            <a:r>
              <a:rPr lang="en-US" smtClean="0">
                <a:solidFill>
                  <a:prstClr val="black">
                    <a:tint val="75000"/>
                  </a:prstClr>
                </a:solidFill>
                <a:latin typeface="Calibri"/>
              </a:rPr>
              <a:t>MGI- Grand Challenges in Electronics &amp; Photonics Breakout</a:t>
            </a:r>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8559292A-A892-3649-8FE2-E8B1D8EF2E64}" type="slidenum">
              <a:rPr lang="en-US" smtClean="0">
                <a:solidFill>
                  <a:prstClr val="black">
                    <a:tint val="75000"/>
                  </a:prstClr>
                </a:solidFill>
                <a:latin typeface="Calibri"/>
              </a:rPr>
              <a:pPr/>
              <a:t>9</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225084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1576</TotalTime>
  <Words>1277</Words>
  <Application>Microsoft Office PowerPoint</Application>
  <PresentationFormat>On-screen Show (4:3)</PresentationFormat>
  <Paragraphs>137</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1_Office Theme</vt:lpstr>
      <vt:lpstr>Breakout Report on Electronic and Photonic Materials</vt:lpstr>
      <vt:lpstr>Breakout Electronic and Photonic Materials</vt:lpstr>
      <vt:lpstr>Electronics Industry Summary</vt:lpstr>
      <vt:lpstr> Opportunities</vt:lpstr>
      <vt:lpstr>Higher Level needs for MGI in this Space</vt:lpstr>
      <vt:lpstr>Grand Challenges - I</vt:lpstr>
      <vt:lpstr>Challenges - II</vt:lpstr>
      <vt:lpstr>Breakout XYZ</vt:lpstr>
      <vt:lpstr>Breakout XYZ</vt:lpstr>
      <vt:lpstr>Breakout XYZ</vt:lpstr>
      <vt:lpstr>Breakout XYZ</vt:lpstr>
      <vt:lpstr>Backup Slides</vt:lpstr>
      <vt:lpstr>Background</vt:lpstr>
      <vt:lpstr>Some Specific Challenges</vt:lpstr>
      <vt:lpstr>Critical Needs for Advances in Theory Meshed with Experiment</vt:lpstr>
      <vt:lpstr>Critical Needs for Advances in Theory Meshed with Experiment</vt:lpstr>
    </vt:vector>
  </TitlesOfParts>
  <Company>University of Illinois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the Challenge</dc:title>
  <dc:creator>Ralph Nuzzo</dc:creator>
  <cp:lastModifiedBy>SSHANKAR</cp:lastModifiedBy>
  <cp:revision>46</cp:revision>
  <dcterms:created xsi:type="dcterms:W3CDTF">2013-06-26T10:04:54Z</dcterms:created>
  <dcterms:modified xsi:type="dcterms:W3CDTF">2013-08-07T16:32:14Z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1850661111</vt:i4>
  </property>
  <property fmtid="{D5CDD505-2E9C-101B-9397-08002B2CF9AE}" pid="3" name="_NewReviewCycle">
    <vt:lpwstr/>
  </property>
  <property fmtid="{D5CDD505-2E9C-101B-9397-08002B2CF9AE}" pid="4" name="_EmailSubject">
    <vt:lpwstr>Slides</vt:lpwstr>
  </property>
  <property fmtid="{D5CDD505-2E9C-101B-9397-08002B2CF9AE}" pid="5" name="_AuthorEmail">
    <vt:lpwstr>sadasivan.shankar@intel.com</vt:lpwstr>
  </property>
  <property fmtid="{D5CDD505-2E9C-101B-9397-08002B2CF9AE}" pid="6" name="_AuthorEmailDisplayName">
    <vt:lpwstr>Shankar, Sadasivan</vt:lpwstr>
  </property>
</Properties>
</file>