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56" r:id="rId3"/>
    <p:sldId id="283" r:id="rId4"/>
    <p:sldId id="268" r:id="rId5"/>
    <p:sldId id="279" r:id="rId6"/>
    <p:sldId id="281" r:id="rId7"/>
    <p:sldId id="282" r:id="rId8"/>
    <p:sldId id="266" r:id="rId9"/>
    <p:sldId id="267" r:id="rId10"/>
    <p:sldId id="264" r:id="rId11"/>
    <p:sldId id="271" r:id="rId12"/>
    <p:sldId id="272" r:id="rId13"/>
    <p:sldId id="274" r:id="rId14"/>
    <p:sldId id="270" r:id="rId15"/>
    <p:sldId id="259" r:id="rId16"/>
    <p:sldId id="265" r:id="rId17"/>
    <p:sldId id="276" r:id="rId18"/>
    <p:sldId id="260" r:id="rId19"/>
    <p:sldId id="261" r:id="rId20"/>
    <p:sldId id="277" r:id="rId21"/>
    <p:sldId id="262"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4" autoAdjust="0"/>
  </p:normalViewPr>
  <p:slideViewPr>
    <p:cSldViewPr snapToGrid="0" snapToObjects="1">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0"/>
          <c:order val="0"/>
          <c:tx>
            <c:strRef>
              <c:f>Sheet1!$B$1</c:f>
              <c:strCache>
                <c:ptCount val="1"/>
              </c:strCache>
            </c:strRef>
          </c:tx>
          <c:spPr>
            <a:ln w="28575">
              <a:noFill/>
            </a:ln>
          </c:spPr>
          <c:xVal>
            <c:numRef>
              <c:f>Sheet1!$A$2:$A$4</c:f>
              <c:numCache>
                <c:formatCode>General</c:formatCode>
                <c:ptCount val="3"/>
              </c:numCache>
            </c:numRef>
          </c:xVal>
          <c:yVal>
            <c:numRef>
              <c:f>Sheet1!$B$2:$B$4</c:f>
              <c:numCache>
                <c:formatCode>General</c:formatCode>
                <c:ptCount val="3"/>
              </c:numCache>
            </c:numRef>
          </c:yVal>
          <c:smooth val="0"/>
        </c:ser>
        <c:dLbls>
          <c:showLegendKey val="0"/>
          <c:showVal val="0"/>
          <c:showCatName val="0"/>
          <c:showSerName val="0"/>
          <c:showPercent val="0"/>
          <c:showBubbleSize val="0"/>
        </c:dLbls>
        <c:axId val="34457472"/>
        <c:axId val="34484992"/>
      </c:scatterChart>
      <c:valAx>
        <c:axId val="34457472"/>
        <c:scaling>
          <c:orientation val="minMax"/>
          <c:max val="20"/>
          <c:min val="0"/>
        </c:scaling>
        <c:delete val="0"/>
        <c:axPos val="b"/>
        <c:majorGridlines>
          <c:spPr>
            <a:ln w="25400">
              <a:solidFill>
                <a:srgbClr val="4F81BD"/>
              </a:solidFill>
            </a:ln>
          </c:spPr>
        </c:majorGridlines>
        <c:title>
          <c:tx>
            <c:rich>
              <a:bodyPr/>
              <a:lstStyle/>
              <a:p>
                <a:pPr>
                  <a:defRPr/>
                </a:pPr>
                <a:r>
                  <a:rPr lang="en-US" dirty="0" smtClean="0"/>
                  <a:t>Commercialization Time, Years</a:t>
                </a:r>
                <a:endParaRPr lang="en-US" dirty="0"/>
              </a:p>
            </c:rich>
          </c:tx>
          <c:layout/>
          <c:overlay val="0"/>
        </c:title>
        <c:numFmt formatCode="General" sourceLinked="1"/>
        <c:majorTickMark val="none"/>
        <c:minorTickMark val="none"/>
        <c:tickLblPos val="nextTo"/>
        <c:crossAx val="34484992"/>
        <c:crosses val="autoZero"/>
        <c:crossBetween val="midCat"/>
      </c:valAx>
      <c:valAx>
        <c:axId val="34484992"/>
        <c:scaling>
          <c:orientation val="minMax"/>
          <c:max val="60"/>
          <c:min val="0"/>
        </c:scaling>
        <c:delete val="0"/>
        <c:axPos val="l"/>
        <c:majorGridlines>
          <c:spPr>
            <a:ln w="25400"/>
          </c:spPr>
        </c:majorGridlines>
        <c:title>
          <c:tx>
            <c:rich>
              <a:bodyPr rot="-5400000" vert="horz"/>
              <a:lstStyle/>
              <a:p>
                <a:pPr>
                  <a:defRPr/>
                </a:pPr>
                <a:r>
                  <a:rPr lang="en-US" dirty="0" smtClean="0"/>
                  <a:t>Success</a:t>
                </a:r>
                <a:r>
                  <a:rPr lang="en-US" baseline="0" dirty="0" smtClean="0"/>
                  <a:t> Rate, %</a:t>
                </a:r>
                <a:endParaRPr lang="en-US" dirty="0"/>
              </a:p>
            </c:rich>
          </c:tx>
          <c:layout/>
          <c:overlay val="0"/>
        </c:title>
        <c:numFmt formatCode="General" sourceLinked="1"/>
        <c:majorTickMark val="none"/>
        <c:minorTickMark val="none"/>
        <c:tickLblPos val="nextTo"/>
        <c:crossAx val="34457472"/>
        <c:crosses val="autoZero"/>
        <c:crossBetween val="midCat"/>
      </c:valAx>
      <c:spPr>
        <a:ln>
          <a:solidFill>
            <a:prstClr val="black">
              <a:tint val="75000"/>
              <a:shade val="95000"/>
              <a:satMod val="105000"/>
            </a:prstClr>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87AD2-E737-4F2D-8CF6-ACAF930F65B0}" type="doc">
      <dgm:prSet loTypeId="urn:microsoft.com/office/officeart/2005/8/layout/funnel1" loCatId="relationship" qsTypeId="urn:microsoft.com/office/officeart/2005/8/quickstyle/3d4" qsCatId="3D" csTypeId="urn:microsoft.com/office/officeart/2005/8/colors/colorful5" csCatId="colorful" phldr="1"/>
      <dgm:spPr/>
      <dgm:t>
        <a:bodyPr/>
        <a:lstStyle/>
        <a:p>
          <a:endParaRPr lang="en-US"/>
        </a:p>
      </dgm:t>
    </dgm:pt>
    <dgm:pt modelId="{4FEE3050-9E15-473B-B92A-9DDBD2FAA71F}">
      <dgm:prSet phldrT="[Text]" custT="1"/>
      <dgm:spPr/>
      <dgm:t>
        <a:bodyPr/>
        <a:lstStyle/>
        <a:p>
          <a:r>
            <a:rPr lang="en-US" sz="1800" b="1" dirty="0" smtClean="0"/>
            <a:t>23 </a:t>
          </a:r>
          <a:r>
            <a:rPr lang="en-US" sz="1600" b="1" dirty="0" smtClean="0"/>
            <a:t>original</a:t>
          </a:r>
          <a:endParaRPr lang="en-US" sz="1600" b="1" dirty="0"/>
        </a:p>
      </dgm:t>
    </dgm:pt>
    <dgm:pt modelId="{84BD3CE2-868F-42FA-BACB-D0D931FAACEC}" type="parTrans" cxnId="{D2D40ECC-D92D-4952-B425-7056C48CD224}">
      <dgm:prSet/>
      <dgm:spPr/>
      <dgm:t>
        <a:bodyPr/>
        <a:lstStyle/>
        <a:p>
          <a:endParaRPr lang="en-US"/>
        </a:p>
      </dgm:t>
    </dgm:pt>
    <dgm:pt modelId="{8B0955D8-F375-4E1E-9E69-399DB8EE6B19}" type="sibTrans" cxnId="{D2D40ECC-D92D-4952-B425-7056C48CD224}">
      <dgm:prSet/>
      <dgm:spPr/>
      <dgm:t>
        <a:bodyPr/>
        <a:lstStyle/>
        <a:p>
          <a:endParaRPr lang="en-US"/>
        </a:p>
      </dgm:t>
    </dgm:pt>
    <dgm:pt modelId="{C256B567-463F-4261-811B-AA6292F10385}">
      <dgm:prSet phldrT="[Text]" custT="1"/>
      <dgm:spPr/>
      <dgm:t>
        <a:bodyPr/>
        <a:lstStyle/>
        <a:p>
          <a:r>
            <a:rPr lang="en-US" sz="1800" b="1" dirty="0" smtClean="0"/>
            <a:t>6</a:t>
          </a:r>
          <a:r>
            <a:rPr lang="en-US" sz="900" b="1" dirty="0" smtClean="0"/>
            <a:t> </a:t>
          </a:r>
          <a:r>
            <a:rPr lang="en-US" sz="1100" b="1" dirty="0" smtClean="0"/>
            <a:t>patentable</a:t>
          </a:r>
          <a:endParaRPr lang="en-US" sz="1100" b="1" dirty="0"/>
        </a:p>
      </dgm:t>
    </dgm:pt>
    <dgm:pt modelId="{BB1D5F21-6EE7-48FD-B9D9-57AA03DB58D3}" type="parTrans" cxnId="{240A4BA1-97E3-4D4F-B75D-D51491701E88}">
      <dgm:prSet/>
      <dgm:spPr/>
      <dgm:t>
        <a:bodyPr/>
        <a:lstStyle/>
        <a:p>
          <a:endParaRPr lang="en-US"/>
        </a:p>
      </dgm:t>
    </dgm:pt>
    <dgm:pt modelId="{8B401660-3A9C-4046-9867-67246555D30F}" type="sibTrans" cxnId="{240A4BA1-97E3-4D4F-B75D-D51491701E88}">
      <dgm:prSet/>
      <dgm:spPr/>
      <dgm:t>
        <a:bodyPr/>
        <a:lstStyle/>
        <a:p>
          <a:endParaRPr lang="en-US"/>
        </a:p>
      </dgm:t>
    </dgm:pt>
    <dgm:pt modelId="{8DF10E3F-2357-4D19-A6FC-DF938B04D026}">
      <dgm:prSet phldrT="[Text]" custT="1"/>
      <dgm:spPr/>
      <dgm:t>
        <a:bodyPr/>
        <a:lstStyle/>
        <a:p>
          <a:r>
            <a:rPr lang="en-US" sz="1600" b="1" dirty="0" smtClean="0"/>
            <a:t>2</a:t>
          </a:r>
          <a:r>
            <a:rPr lang="en-US" sz="1400" b="1" dirty="0" smtClean="0"/>
            <a:t> </a:t>
          </a:r>
          <a:r>
            <a:rPr lang="en-US" sz="1050" b="1" dirty="0" smtClean="0"/>
            <a:t>commercial</a:t>
          </a:r>
          <a:endParaRPr lang="en-US" sz="1050" b="1" dirty="0"/>
        </a:p>
      </dgm:t>
    </dgm:pt>
    <dgm:pt modelId="{55FF11BB-9DFF-49CE-AFA2-887DDF23ADEC}" type="parTrans" cxnId="{DA98CD11-B810-4BD5-9EE5-006747EFFC7E}">
      <dgm:prSet/>
      <dgm:spPr/>
      <dgm:t>
        <a:bodyPr/>
        <a:lstStyle/>
        <a:p>
          <a:endParaRPr lang="en-US"/>
        </a:p>
      </dgm:t>
    </dgm:pt>
    <dgm:pt modelId="{615F18A8-1E89-4120-84E0-610A35240DB3}" type="sibTrans" cxnId="{DA98CD11-B810-4BD5-9EE5-006747EFFC7E}">
      <dgm:prSet/>
      <dgm:spPr/>
      <dgm:t>
        <a:bodyPr/>
        <a:lstStyle/>
        <a:p>
          <a:endParaRPr lang="en-US"/>
        </a:p>
      </dgm:t>
    </dgm:pt>
    <dgm:pt modelId="{F012E3FD-DFBD-4434-88B8-D98F97E16132}">
      <dgm:prSet phldrT="[Text]"/>
      <dgm:spPr/>
      <dgm:t>
        <a:bodyPr/>
        <a:lstStyle/>
        <a:p>
          <a:r>
            <a:rPr lang="en-US" dirty="0" smtClean="0"/>
            <a:t>1 successful product</a:t>
          </a:r>
          <a:endParaRPr lang="en-US" dirty="0"/>
        </a:p>
      </dgm:t>
    </dgm:pt>
    <dgm:pt modelId="{A4241B43-9BCD-440B-AA0F-D86B2558F7EB}" type="parTrans" cxnId="{9025548D-8C7A-47B2-94DC-C5914E85836D}">
      <dgm:prSet/>
      <dgm:spPr/>
      <dgm:t>
        <a:bodyPr/>
        <a:lstStyle/>
        <a:p>
          <a:endParaRPr lang="en-US"/>
        </a:p>
      </dgm:t>
    </dgm:pt>
    <dgm:pt modelId="{CF769394-1E8C-4043-B97C-7944C7D0E68C}" type="sibTrans" cxnId="{9025548D-8C7A-47B2-94DC-C5914E85836D}">
      <dgm:prSet/>
      <dgm:spPr/>
      <dgm:t>
        <a:bodyPr/>
        <a:lstStyle/>
        <a:p>
          <a:endParaRPr lang="en-US"/>
        </a:p>
      </dgm:t>
    </dgm:pt>
    <dgm:pt modelId="{CBD856D6-AFC1-49D4-803C-7C6AD46C8979}" type="pres">
      <dgm:prSet presAssocID="{FAA87AD2-E737-4F2D-8CF6-ACAF930F65B0}" presName="Name0" presStyleCnt="0">
        <dgm:presLayoutVars>
          <dgm:chMax val="4"/>
          <dgm:resizeHandles val="exact"/>
        </dgm:presLayoutVars>
      </dgm:prSet>
      <dgm:spPr/>
      <dgm:t>
        <a:bodyPr/>
        <a:lstStyle/>
        <a:p>
          <a:endParaRPr lang="en-US"/>
        </a:p>
      </dgm:t>
    </dgm:pt>
    <dgm:pt modelId="{DAE49B5B-E595-44E7-A4A0-A8EFC628D297}" type="pres">
      <dgm:prSet presAssocID="{FAA87AD2-E737-4F2D-8CF6-ACAF930F65B0}" presName="ellipse" presStyleLbl="trBgShp" presStyleIdx="0" presStyleCnt="1"/>
      <dgm:spPr/>
    </dgm:pt>
    <dgm:pt modelId="{DD3149E9-D39C-4C71-9AA8-020521125CE4}" type="pres">
      <dgm:prSet presAssocID="{FAA87AD2-E737-4F2D-8CF6-ACAF930F65B0}" presName="arrow1" presStyleLbl="fgShp" presStyleIdx="0" presStyleCnt="1"/>
      <dgm:spPr/>
      <dgm:t>
        <a:bodyPr/>
        <a:lstStyle/>
        <a:p>
          <a:endParaRPr lang="en-US"/>
        </a:p>
      </dgm:t>
    </dgm:pt>
    <dgm:pt modelId="{311FDEC1-97B1-4B97-90CA-A7E5E90F3D22}" type="pres">
      <dgm:prSet presAssocID="{FAA87AD2-E737-4F2D-8CF6-ACAF930F65B0}" presName="rectangle" presStyleLbl="revTx" presStyleIdx="0" presStyleCnt="1">
        <dgm:presLayoutVars>
          <dgm:bulletEnabled val="1"/>
        </dgm:presLayoutVars>
      </dgm:prSet>
      <dgm:spPr/>
      <dgm:t>
        <a:bodyPr/>
        <a:lstStyle/>
        <a:p>
          <a:endParaRPr lang="en-US"/>
        </a:p>
      </dgm:t>
    </dgm:pt>
    <dgm:pt modelId="{BBA57F86-474A-4440-8E31-3BA81539AF18}" type="pres">
      <dgm:prSet presAssocID="{C256B567-463F-4261-811B-AA6292F10385}" presName="item1" presStyleLbl="node1" presStyleIdx="0" presStyleCnt="3">
        <dgm:presLayoutVars>
          <dgm:bulletEnabled val="1"/>
        </dgm:presLayoutVars>
      </dgm:prSet>
      <dgm:spPr/>
      <dgm:t>
        <a:bodyPr/>
        <a:lstStyle/>
        <a:p>
          <a:endParaRPr lang="en-US"/>
        </a:p>
      </dgm:t>
    </dgm:pt>
    <dgm:pt modelId="{6BA5552E-6931-4D33-8FC4-FC057E0902AF}" type="pres">
      <dgm:prSet presAssocID="{8DF10E3F-2357-4D19-A6FC-DF938B04D026}" presName="item2" presStyleLbl="node1" presStyleIdx="1" presStyleCnt="3">
        <dgm:presLayoutVars>
          <dgm:bulletEnabled val="1"/>
        </dgm:presLayoutVars>
      </dgm:prSet>
      <dgm:spPr/>
      <dgm:t>
        <a:bodyPr/>
        <a:lstStyle/>
        <a:p>
          <a:endParaRPr lang="en-US"/>
        </a:p>
      </dgm:t>
    </dgm:pt>
    <dgm:pt modelId="{8FEDA44B-A6E4-45B1-BC04-191E4959CD98}" type="pres">
      <dgm:prSet presAssocID="{F012E3FD-DFBD-4434-88B8-D98F97E16132}" presName="item3" presStyleLbl="node1" presStyleIdx="2" presStyleCnt="3">
        <dgm:presLayoutVars>
          <dgm:bulletEnabled val="1"/>
        </dgm:presLayoutVars>
      </dgm:prSet>
      <dgm:spPr/>
      <dgm:t>
        <a:bodyPr/>
        <a:lstStyle/>
        <a:p>
          <a:endParaRPr lang="en-US"/>
        </a:p>
      </dgm:t>
    </dgm:pt>
    <dgm:pt modelId="{5B105201-AC8A-4E77-80E2-EF70EE4D15C8}" type="pres">
      <dgm:prSet presAssocID="{FAA87AD2-E737-4F2D-8CF6-ACAF930F65B0}" presName="funnel" presStyleLbl="trAlignAcc1" presStyleIdx="0" presStyleCnt="1"/>
      <dgm:spPr/>
    </dgm:pt>
  </dgm:ptLst>
  <dgm:cxnLst>
    <dgm:cxn modelId="{240A4BA1-97E3-4D4F-B75D-D51491701E88}" srcId="{FAA87AD2-E737-4F2D-8CF6-ACAF930F65B0}" destId="{C256B567-463F-4261-811B-AA6292F10385}" srcOrd="1" destOrd="0" parTransId="{BB1D5F21-6EE7-48FD-B9D9-57AA03DB58D3}" sibTransId="{8B401660-3A9C-4046-9867-67246555D30F}"/>
    <dgm:cxn modelId="{C6275945-8ED7-499D-9DFC-B67EA8C56ECF}" type="presOf" srcId="{FAA87AD2-E737-4F2D-8CF6-ACAF930F65B0}" destId="{CBD856D6-AFC1-49D4-803C-7C6AD46C8979}" srcOrd="0" destOrd="0" presId="urn:microsoft.com/office/officeart/2005/8/layout/funnel1"/>
    <dgm:cxn modelId="{D2D40ECC-D92D-4952-B425-7056C48CD224}" srcId="{FAA87AD2-E737-4F2D-8CF6-ACAF930F65B0}" destId="{4FEE3050-9E15-473B-B92A-9DDBD2FAA71F}" srcOrd="0" destOrd="0" parTransId="{84BD3CE2-868F-42FA-BACB-D0D931FAACEC}" sibTransId="{8B0955D8-F375-4E1E-9E69-399DB8EE6B19}"/>
    <dgm:cxn modelId="{0F68436F-F326-4568-86BB-6FD0FA405B12}" type="presOf" srcId="{C256B567-463F-4261-811B-AA6292F10385}" destId="{6BA5552E-6931-4D33-8FC4-FC057E0902AF}" srcOrd="0" destOrd="0" presId="urn:microsoft.com/office/officeart/2005/8/layout/funnel1"/>
    <dgm:cxn modelId="{5F869005-7BBF-4417-8FD1-00C0CA6D21CA}" type="presOf" srcId="{F012E3FD-DFBD-4434-88B8-D98F97E16132}" destId="{311FDEC1-97B1-4B97-90CA-A7E5E90F3D22}" srcOrd="0" destOrd="0" presId="urn:microsoft.com/office/officeart/2005/8/layout/funnel1"/>
    <dgm:cxn modelId="{18665B4D-7036-4783-A101-1266BBCB8509}" type="presOf" srcId="{4FEE3050-9E15-473B-B92A-9DDBD2FAA71F}" destId="{8FEDA44B-A6E4-45B1-BC04-191E4959CD98}" srcOrd="0" destOrd="0" presId="urn:microsoft.com/office/officeart/2005/8/layout/funnel1"/>
    <dgm:cxn modelId="{9025548D-8C7A-47B2-94DC-C5914E85836D}" srcId="{FAA87AD2-E737-4F2D-8CF6-ACAF930F65B0}" destId="{F012E3FD-DFBD-4434-88B8-D98F97E16132}" srcOrd="3" destOrd="0" parTransId="{A4241B43-9BCD-440B-AA0F-D86B2558F7EB}" sibTransId="{CF769394-1E8C-4043-B97C-7944C7D0E68C}"/>
    <dgm:cxn modelId="{DA98CD11-B810-4BD5-9EE5-006747EFFC7E}" srcId="{FAA87AD2-E737-4F2D-8CF6-ACAF930F65B0}" destId="{8DF10E3F-2357-4D19-A6FC-DF938B04D026}" srcOrd="2" destOrd="0" parTransId="{55FF11BB-9DFF-49CE-AFA2-887DDF23ADEC}" sibTransId="{615F18A8-1E89-4120-84E0-610A35240DB3}"/>
    <dgm:cxn modelId="{3244C58C-0EF3-4B72-B435-73B72CF969D7}" type="presOf" srcId="{8DF10E3F-2357-4D19-A6FC-DF938B04D026}" destId="{BBA57F86-474A-4440-8E31-3BA81539AF18}" srcOrd="0" destOrd="0" presId="urn:microsoft.com/office/officeart/2005/8/layout/funnel1"/>
    <dgm:cxn modelId="{C29BA74F-CEAA-4B88-8B0D-69F34817864C}" type="presParOf" srcId="{CBD856D6-AFC1-49D4-803C-7C6AD46C8979}" destId="{DAE49B5B-E595-44E7-A4A0-A8EFC628D297}" srcOrd="0" destOrd="0" presId="urn:microsoft.com/office/officeart/2005/8/layout/funnel1"/>
    <dgm:cxn modelId="{CEFEC103-5E01-4E2A-9411-09BAD5D2E0FC}" type="presParOf" srcId="{CBD856D6-AFC1-49D4-803C-7C6AD46C8979}" destId="{DD3149E9-D39C-4C71-9AA8-020521125CE4}" srcOrd="1" destOrd="0" presId="urn:microsoft.com/office/officeart/2005/8/layout/funnel1"/>
    <dgm:cxn modelId="{D66C0077-44DB-4BC3-97AC-ED5277264593}" type="presParOf" srcId="{CBD856D6-AFC1-49D4-803C-7C6AD46C8979}" destId="{311FDEC1-97B1-4B97-90CA-A7E5E90F3D22}" srcOrd="2" destOrd="0" presId="urn:microsoft.com/office/officeart/2005/8/layout/funnel1"/>
    <dgm:cxn modelId="{8729B08D-57B4-42BF-B3A2-28F8F2728551}" type="presParOf" srcId="{CBD856D6-AFC1-49D4-803C-7C6AD46C8979}" destId="{BBA57F86-474A-4440-8E31-3BA81539AF18}" srcOrd="3" destOrd="0" presId="urn:microsoft.com/office/officeart/2005/8/layout/funnel1"/>
    <dgm:cxn modelId="{AD369321-1D86-43E8-AC5B-AFDD608C6D46}" type="presParOf" srcId="{CBD856D6-AFC1-49D4-803C-7C6AD46C8979}" destId="{6BA5552E-6931-4D33-8FC4-FC057E0902AF}" srcOrd="4" destOrd="0" presId="urn:microsoft.com/office/officeart/2005/8/layout/funnel1"/>
    <dgm:cxn modelId="{7E74E00E-885C-4B4B-9DD8-7A26A308C6D7}" type="presParOf" srcId="{CBD856D6-AFC1-49D4-803C-7C6AD46C8979}" destId="{8FEDA44B-A6E4-45B1-BC04-191E4959CD98}" srcOrd="5" destOrd="0" presId="urn:microsoft.com/office/officeart/2005/8/layout/funnel1"/>
    <dgm:cxn modelId="{4D87A890-8D47-41F0-AE6B-A5041C7534C6}" type="presParOf" srcId="{CBD856D6-AFC1-49D4-803C-7C6AD46C8979}" destId="{5B105201-AC8A-4E77-80E2-EF70EE4D15C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9B5B-E595-44E7-A4A0-A8EFC628D297}">
      <dsp:nvSpPr>
        <dsp:cNvPr id="0" name=""/>
        <dsp:cNvSpPr/>
      </dsp:nvSpPr>
      <dsp:spPr>
        <a:xfrm>
          <a:off x="1182374" y="142261"/>
          <a:ext cx="2823336" cy="980507"/>
        </a:xfrm>
        <a:prstGeom prst="ellipse">
          <a:avLst/>
        </a:prstGeom>
        <a:solidFill>
          <a:schemeClr val="accent5">
            <a:tint val="50000"/>
            <a:alpha val="40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DD3149E9-D39C-4C71-9AA8-020521125CE4}">
      <dsp:nvSpPr>
        <dsp:cNvPr id="0" name=""/>
        <dsp:cNvSpPr/>
      </dsp:nvSpPr>
      <dsp:spPr>
        <a:xfrm>
          <a:off x="2324840" y="2543191"/>
          <a:ext cx="547158" cy="350181"/>
        </a:xfrm>
        <a:prstGeom prst="down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11FDEC1-97B1-4B97-90CA-A7E5E90F3D22}">
      <dsp:nvSpPr>
        <dsp:cNvPr id="0" name=""/>
        <dsp:cNvSpPr/>
      </dsp:nvSpPr>
      <dsp:spPr>
        <a:xfrm>
          <a:off x="1285240" y="2823336"/>
          <a:ext cx="2626359" cy="65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1 successful product</a:t>
          </a:r>
          <a:endParaRPr lang="en-US" sz="2200" kern="1200" dirty="0"/>
        </a:p>
      </dsp:txBody>
      <dsp:txXfrm>
        <a:off x="1285240" y="2823336"/>
        <a:ext cx="2626359" cy="656589"/>
      </dsp:txXfrm>
    </dsp:sp>
    <dsp:sp modelId="{BBA57F86-474A-4440-8E31-3BA81539AF18}">
      <dsp:nvSpPr>
        <dsp:cNvPr id="0" name=""/>
        <dsp:cNvSpPr/>
      </dsp:nvSpPr>
      <dsp:spPr>
        <a:xfrm>
          <a:off x="2208843" y="1198495"/>
          <a:ext cx="984884" cy="984884"/>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2</a:t>
          </a:r>
          <a:r>
            <a:rPr lang="en-US" sz="1400" b="1" kern="1200" dirty="0" smtClean="0"/>
            <a:t> </a:t>
          </a:r>
          <a:r>
            <a:rPr lang="en-US" sz="1050" b="1" kern="1200" dirty="0" smtClean="0"/>
            <a:t>commercial</a:t>
          </a:r>
          <a:endParaRPr lang="en-US" sz="1050" b="1" kern="1200" dirty="0"/>
        </a:p>
      </dsp:txBody>
      <dsp:txXfrm>
        <a:off x="2353076" y="1342728"/>
        <a:ext cx="696418" cy="696418"/>
      </dsp:txXfrm>
    </dsp:sp>
    <dsp:sp modelId="{6BA5552E-6931-4D33-8FC4-FC057E0902AF}">
      <dsp:nvSpPr>
        <dsp:cNvPr id="0" name=""/>
        <dsp:cNvSpPr/>
      </dsp:nvSpPr>
      <dsp:spPr>
        <a:xfrm>
          <a:off x="1504103" y="459612"/>
          <a:ext cx="984884" cy="984884"/>
        </a:xfrm>
        <a:prstGeom prst="ellipse">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6</a:t>
          </a:r>
          <a:r>
            <a:rPr lang="en-US" sz="900" b="1" kern="1200" dirty="0" smtClean="0"/>
            <a:t> </a:t>
          </a:r>
          <a:r>
            <a:rPr lang="en-US" sz="1100" b="1" kern="1200" dirty="0" smtClean="0"/>
            <a:t>patentable</a:t>
          </a:r>
          <a:endParaRPr lang="en-US" sz="1100" b="1" kern="1200" dirty="0"/>
        </a:p>
      </dsp:txBody>
      <dsp:txXfrm>
        <a:off x="1648336" y="603845"/>
        <a:ext cx="696418" cy="696418"/>
      </dsp:txXfrm>
    </dsp:sp>
    <dsp:sp modelId="{8FEDA44B-A6E4-45B1-BC04-191E4959CD98}">
      <dsp:nvSpPr>
        <dsp:cNvPr id="0" name=""/>
        <dsp:cNvSpPr/>
      </dsp:nvSpPr>
      <dsp:spPr>
        <a:xfrm>
          <a:off x="2510874" y="221489"/>
          <a:ext cx="984884" cy="984884"/>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23 </a:t>
          </a:r>
          <a:r>
            <a:rPr lang="en-US" sz="1600" b="1" kern="1200" dirty="0" smtClean="0"/>
            <a:t>original</a:t>
          </a:r>
          <a:endParaRPr lang="en-US" sz="1600" b="1" kern="1200" dirty="0"/>
        </a:p>
      </dsp:txBody>
      <dsp:txXfrm>
        <a:off x="2655107" y="365722"/>
        <a:ext cx="696418" cy="696418"/>
      </dsp:txXfrm>
    </dsp:sp>
    <dsp:sp modelId="{5B105201-AC8A-4E77-80E2-EF70EE4D15C8}">
      <dsp:nvSpPr>
        <dsp:cNvPr id="0" name=""/>
        <dsp:cNvSpPr/>
      </dsp:nvSpPr>
      <dsp:spPr>
        <a:xfrm>
          <a:off x="1066376" y="21886"/>
          <a:ext cx="3064086" cy="2451269"/>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0.2375</cdr:x>
      <cdr:y>0.25625</cdr:y>
    </cdr:from>
    <cdr:to>
      <cdr:x>0.3575</cdr:x>
      <cdr:y>0.3575</cdr:y>
    </cdr:to>
    <cdr:sp macro="" textlink="">
      <cdr:nvSpPr>
        <cdr:cNvPr id="2" name="Rounded Rectangle 1"/>
        <cdr:cNvSpPr/>
      </cdr:nvSpPr>
      <cdr:spPr>
        <a:xfrm xmlns:a="http://schemas.openxmlformats.org/drawingml/2006/main">
          <a:off x="1447800" y="1041400"/>
          <a:ext cx="731520" cy="411480"/>
        </a:xfrm>
        <a:prstGeom xmlns:a="http://schemas.openxmlformats.org/drawingml/2006/main" prst="roundRect">
          <a:avLst/>
        </a:prstGeom>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0.325</cdr:x>
      <cdr:y>0.25625</cdr:y>
    </cdr:from>
    <cdr:to>
      <cdr:x>0.325</cdr:x>
      <cdr:y>0.35</cdr:y>
    </cdr:to>
    <cdr:sp macro="" textlink="">
      <cdr:nvSpPr>
        <cdr:cNvPr id="5" name="Straight Connector 4"/>
        <cdr:cNvSpPr/>
      </cdr:nvSpPr>
      <cdr:spPr>
        <a:xfrm xmlns:a="http://schemas.openxmlformats.org/drawingml/2006/main" rot="5400000">
          <a:off x="1790700" y="1231900"/>
          <a:ext cx="381000" cy="0"/>
        </a:xfrm>
        <a:prstGeom xmlns:a="http://schemas.openxmlformats.org/drawingml/2006/main" prst="line">
          <a:avLst/>
        </a:prstGeom>
        <a:ln xmlns:a="http://schemas.openxmlformats.org/drawingml/2006/main">
          <a:prstDash val="sysDot"/>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0.325</cdr:x>
      <cdr:y>0.25625</cdr:y>
    </cdr:from>
    <cdr:to>
      <cdr:x>0.325</cdr:x>
      <cdr:y>0.35</cdr:y>
    </cdr:to>
    <cdr:sp macro="" textlink="">
      <cdr:nvSpPr>
        <cdr:cNvPr id="6" name="Straight Connector 5"/>
        <cdr:cNvSpPr/>
      </cdr:nvSpPr>
      <cdr:spPr>
        <a:xfrm xmlns:a="http://schemas.openxmlformats.org/drawingml/2006/main" rot="5400000">
          <a:off x="1790700" y="1231900"/>
          <a:ext cx="381000" cy="0"/>
        </a:xfrm>
        <a:prstGeom xmlns:a="http://schemas.openxmlformats.org/drawingml/2006/main" prst="line">
          <a:avLst/>
        </a:prstGeom>
        <a:noFill xmlns:a="http://schemas.openxmlformats.org/drawingml/2006/main"/>
        <a:ln xmlns:a="http://schemas.openxmlformats.org/drawingml/2006/main" w="38100" cap="flat" cmpd="sng" algn="ctr">
          <a:solidFill>
            <a:sysClr val="windowText" lastClr="000000"/>
          </a:solidFill>
          <a:prstDash val="sysDot"/>
        </a:ln>
        <a:effectLst xmlns:a="http://schemas.openxmlformats.org/drawingml/2006/main">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cdr:x>
      <cdr:y>0.35625</cdr:y>
    </cdr:from>
    <cdr:to>
      <cdr:x>0.7625</cdr:x>
      <cdr:y>0.453</cdr:y>
    </cdr:to>
    <cdr:sp macro="" textlink="">
      <cdr:nvSpPr>
        <cdr:cNvPr id="7" name="Rounded Rectangle 6"/>
        <cdr:cNvSpPr/>
      </cdr:nvSpPr>
      <cdr:spPr>
        <a:xfrm xmlns:a="http://schemas.openxmlformats.org/drawingml/2006/main">
          <a:off x="2438400" y="1447800"/>
          <a:ext cx="2209800" cy="393192"/>
        </a:xfrm>
        <a:prstGeom xmlns:a="http://schemas.openxmlformats.org/drawingml/2006/main" prst="roundRect">
          <a:avLst/>
        </a:prstGeom>
        <a:solidFill xmlns:a="http://schemas.openxmlformats.org/drawingml/2006/main">
          <a:schemeClr val="accent2"/>
        </a:solidFill>
        <a:ln xmlns:a="http://schemas.openxmlformats.org/drawingml/2006/main" w="25400" cap="flat" cmpd="sng" algn="ctr">
          <a:solidFill>
            <a:schemeClr val="accent2">
              <a:lumMod val="75000"/>
            </a:schemeClr>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723D2-8C5A-4CFD-97A0-AD449B1D2A1B}" type="datetimeFigureOut">
              <a:rPr lang="en-US" smtClean="0"/>
              <a:pPr/>
              <a:t>8/7/2013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CB263-35F7-4F1A-AE1C-BC88948CCD49}" type="slidenum">
              <a:rPr lang="en-US" smtClean="0"/>
              <a:pPr/>
              <a:t>‹#›</a:t>
            </a:fld>
            <a:endParaRPr lang="en-US"/>
          </a:p>
        </p:txBody>
      </p:sp>
    </p:spTree>
    <p:extLst>
      <p:ext uri="{BB962C8B-B14F-4D97-AF65-F5344CB8AC3E}">
        <p14:creationId xmlns:p14="http://schemas.microsoft.com/office/powerpoint/2010/main" val="130669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FCB263-35F7-4F1A-AE1C-BC88948CCD49}" type="slidenum">
              <a:rPr lang="en-US" smtClean="0"/>
              <a:pPr/>
              <a:t>14</a:t>
            </a:fld>
            <a:endParaRPr lang="en-US"/>
          </a:p>
        </p:txBody>
      </p:sp>
    </p:spTree>
    <p:extLst>
      <p:ext uri="{BB962C8B-B14F-4D97-AF65-F5344CB8AC3E}">
        <p14:creationId xmlns:p14="http://schemas.microsoft.com/office/powerpoint/2010/main" val="248413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FCB263-35F7-4F1A-AE1C-BC88948CCD49}" type="slidenum">
              <a:rPr lang="en-US" smtClean="0"/>
              <a:pPr/>
              <a:t>18</a:t>
            </a:fld>
            <a:endParaRPr lang="en-US"/>
          </a:p>
        </p:txBody>
      </p:sp>
    </p:spTree>
    <p:extLst>
      <p:ext uri="{BB962C8B-B14F-4D97-AF65-F5344CB8AC3E}">
        <p14:creationId xmlns:p14="http://schemas.microsoft.com/office/powerpoint/2010/main" val="77829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4668519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56760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99070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29996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55722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916729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79821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28103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009671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01302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680774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84490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Breakout Panel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052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ChangeArrowheads="1"/>
          </p:cNvSpPr>
          <p:nvPr userDrawn="1"/>
        </p:nvSpPr>
        <p:spPr bwMode="auto">
          <a:xfrm>
            <a:off x="0" y="0"/>
            <a:ext cx="9144000" cy="6858000"/>
          </a:xfrm>
          <a:prstGeom prst="rect">
            <a:avLst/>
          </a:prstGeom>
          <a:gradFill rotWithShape="0">
            <a:gsLst>
              <a:gs pos="0">
                <a:srgbClr val="000099">
                  <a:gamma/>
                  <a:shade val="21176"/>
                  <a:invGamma/>
                </a:srgbClr>
              </a:gs>
              <a:gs pos="50000">
                <a:srgbClr val="000099"/>
              </a:gs>
              <a:gs pos="100000">
                <a:srgbClr val="000099">
                  <a:gamma/>
                  <a:shade val="21176"/>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1600" smtClean="0">
              <a:solidFill>
                <a:srgbClr val="000000"/>
              </a:solidFill>
            </a:endParaRPr>
          </a:p>
        </p:txBody>
      </p:sp>
      <p:sp>
        <p:nvSpPr>
          <p:cNvPr id="391171" name="Rectangle 3"/>
          <p:cNvSpPr>
            <a:spLocks noGrp="1" noChangeArrowheads="1"/>
          </p:cNvSpPr>
          <p:nvPr>
            <p:ph type="title"/>
          </p:nvPr>
        </p:nvSpPr>
        <p:spPr bwMode="auto">
          <a:xfrm>
            <a:off x="381000" y="152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anchor="t" anchorCtr="0" compatLnSpc="1">
            <a:prstTxWarp prst="textNoShape">
              <a:avLst/>
            </a:prstTxWarp>
          </a:bodyPr>
          <a:lstStyle/>
          <a:p>
            <a:pPr lvl="0"/>
            <a:r>
              <a:rPr lang="en-US" smtClean="0"/>
              <a:t>Click to edit Master title style</a:t>
            </a:r>
          </a:p>
        </p:txBody>
      </p:sp>
      <p:sp>
        <p:nvSpPr>
          <p:cNvPr id="391172" name="Rectangle 4"/>
          <p:cNvSpPr>
            <a:spLocks noGrp="1" noChangeArrowheads="1"/>
          </p:cNvSpPr>
          <p:nvPr>
            <p:ph type="body" idx="1"/>
          </p:nvPr>
        </p:nvSpPr>
        <p:spPr bwMode="auto">
          <a:xfrm>
            <a:off x="381000" y="990600"/>
            <a:ext cx="8001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73" name="Line 5"/>
          <p:cNvSpPr>
            <a:spLocks noChangeShapeType="1"/>
          </p:cNvSpPr>
          <p:nvPr/>
        </p:nvSpPr>
        <p:spPr bwMode="auto">
          <a:xfrm>
            <a:off x="381000" y="838200"/>
            <a:ext cx="8382000"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1600" smtClean="0">
              <a:solidFill>
                <a:srgbClr val="000000"/>
              </a:solidFill>
            </a:endParaRPr>
          </a:p>
        </p:txBody>
      </p:sp>
    </p:spTree>
    <p:extLst>
      <p:ext uri="{BB962C8B-B14F-4D97-AF65-F5344CB8AC3E}">
        <p14:creationId xmlns:p14="http://schemas.microsoft.com/office/powerpoint/2010/main" val="3267169168"/>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rtl="0" fontAlgn="base">
        <a:spcBef>
          <a:spcPct val="0"/>
        </a:spcBef>
        <a:spcAft>
          <a:spcPct val="0"/>
        </a:spcAft>
        <a:defRPr sz="3200" kern="1200">
          <a:solidFill>
            <a:srgbClr val="FFFF00"/>
          </a:solidFill>
          <a:latin typeface="+mj-lt"/>
          <a:ea typeface="+mj-ea"/>
          <a:cs typeface="+mj-cs"/>
        </a:defRPr>
      </a:lvl1pPr>
      <a:lvl2pPr algn="l" rtl="0" fontAlgn="base">
        <a:spcBef>
          <a:spcPct val="0"/>
        </a:spcBef>
        <a:spcAft>
          <a:spcPct val="0"/>
        </a:spcAft>
        <a:defRPr sz="3200">
          <a:solidFill>
            <a:srgbClr val="FFFF00"/>
          </a:solidFill>
          <a:latin typeface="Arial" panose="020B0604020202020204" pitchFamily="34" charset="0"/>
        </a:defRPr>
      </a:lvl2pPr>
      <a:lvl3pPr algn="l" rtl="0" fontAlgn="base">
        <a:spcBef>
          <a:spcPct val="0"/>
        </a:spcBef>
        <a:spcAft>
          <a:spcPct val="0"/>
        </a:spcAft>
        <a:defRPr sz="3200">
          <a:solidFill>
            <a:srgbClr val="FFFF00"/>
          </a:solidFill>
          <a:latin typeface="Arial" panose="020B0604020202020204" pitchFamily="34" charset="0"/>
        </a:defRPr>
      </a:lvl3pPr>
      <a:lvl4pPr algn="l" rtl="0" fontAlgn="base">
        <a:spcBef>
          <a:spcPct val="0"/>
        </a:spcBef>
        <a:spcAft>
          <a:spcPct val="0"/>
        </a:spcAft>
        <a:defRPr sz="3200">
          <a:solidFill>
            <a:srgbClr val="FFFF00"/>
          </a:solidFill>
          <a:latin typeface="Arial" panose="020B0604020202020204" pitchFamily="34" charset="0"/>
        </a:defRPr>
      </a:lvl4pPr>
      <a:lvl5pPr algn="l" rtl="0" fontAlgn="base">
        <a:spcBef>
          <a:spcPct val="0"/>
        </a:spcBef>
        <a:spcAft>
          <a:spcPct val="0"/>
        </a:spcAft>
        <a:defRPr sz="3200">
          <a:solidFill>
            <a:srgbClr val="FFFF00"/>
          </a:solidFill>
          <a:latin typeface="Arial" panose="020B0604020202020204" pitchFamily="34" charset="0"/>
        </a:defRPr>
      </a:lvl5pPr>
      <a:lvl6pPr marL="457200" algn="l" rtl="0" fontAlgn="base">
        <a:spcBef>
          <a:spcPct val="0"/>
        </a:spcBef>
        <a:spcAft>
          <a:spcPct val="0"/>
        </a:spcAft>
        <a:defRPr sz="3200">
          <a:solidFill>
            <a:srgbClr val="FFFF00"/>
          </a:solidFill>
          <a:latin typeface="Arial" panose="020B0604020202020204" pitchFamily="34" charset="0"/>
        </a:defRPr>
      </a:lvl6pPr>
      <a:lvl7pPr marL="914400" algn="l" rtl="0" fontAlgn="base">
        <a:spcBef>
          <a:spcPct val="0"/>
        </a:spcBef>
        <a:spcAft>
          <a:spcPct val="0"/>
        </a:spcAft>
        <a:defRPr sz="3200">
          <a:solidFill>
            <a:srgbClr val="FFFF00"/>
          </a:solidFill>
          <a:latin typeface="Arial" panose="020B0604020202020204" pitchFamily="34" charset="0"/>
        </a:defRPr>
      </a:lvl7pPr>
      <a:lvl8pPr marL="1371600" algn="l" rtl="0" fontAlgn="base">
        <a:spcBef>
          <a:spcPct val="0"/>
        </a:spcBef>
        <a:spcAft>
          <a:spcPct val="0"/>
        </a:spcAft>
        <a:defRPr sz="3200">
          <a:solidFill>
            <a:srgbClr val="FFFF00"/>
          </a:solidFill>
          <a:latin typeface="Arial" panose="020B0604020202020204" pitchFamily="34" charset="0"/>
        </a:defRPr>
      </a:lvl8pPr>
      <a:lvl9pPr marL="1828800" algn="l" rtl="0" fontAlgn="base">
        <a:spcBef>
          <a:spcPct val="0"/>
        </a:spcBef>
        <a:spcAft>
          <a:spcPct val="0"/>
        </a:spcAft>
        <a:defRPr sz="3200">
          <a:solidFill>
            <a:srgbClr val="FFFF00"/>
          </a:solidFill>
          <a:latin typeface="Arial" panose="020B0604020202020204" pitchFamily="34" charset="0"/>
        </a:defRPr>
      </a:lvl9pPr>
    </p:titleStyle>
    <p:bodyStyle>
      <a:lvl1pPr marL="342900" indent="-342900" algn="l" rtl="0" fontAlgn="base">
        <a:spcBef>
          <a:spcPct val="0"/>
        </a:spcBef>
        <a:spcAft>
          <a:spcPct val="5000"/>
        </a:spcAft>
        <a:buSzPct val="90000"/>
        <a:buFont typeface="Wingdings" panose="05000000000000000000" pitchFamily="2" charset="2"/>
        <a:buBlip>
          <a:blip r:embed="rId3"/>
        </a:buBlip>
        <a:defRPr sz="2400" kern="1200">
          <a:solidFill>
            <a:schemeClr val="bg1"/>
          </a:solidFill>
          <a:latin typeface="+mn-lt"/>
          <a:ea typeface="+mn-ea"/>
          <a:cs typeface="+mn-cs"/>
        </a:defRPr>
      </a:lvl1pPr>
      <a:lvl2pPr marL="742950" indent="-285750" algn="l" rtl="0" fontAlgn="base">
        <a:spcBef>
          <a:spcPct val="0"/>
        </a:spcBef>
        <a:spcAft>
          <a:spcPct val="5000"/>
        </a:spcAft>
        <a:buClr>
          <a:srgbClr val="FF9900"/>
        </a:buClr>
        <a:buSzPct val="100000"/>
        <a:buFont typeface="Times New Roman" panose="02020603050405020304" pitchFamily="18" charset="0"/>
        <a:buChar char="─"/>
        <a:defRPr sz="2000" kern="1200">
          <a:solidFill>
            <a:srgbClr val="FFFF00"/>
          </a:solidFill>
          <a:latin typeface="+mn-lt"/>
          <a:ea typeface="+mn-ea"/>
          <a:cs typeface="+mn-cs"/>
        </a:defRPr>
      </a:lvl2pPr>
      <a:lvl3pPr marL="1143000" indent="-228600" algn="l" rtl="0" fontAlgn="base">
        <a:spcBef>
          <a:spcPct val="0"/>
        </a:spcBef>
        <a:spcAft>
          <a:spcPct val="5000"/>
        </a:spcAft>
        <a:buSzPct val="90000"/>
        <a:buFont typeface="Wingdings" panose="05000000000000000000" pitchFamily="2" charset="2"/>
        <a:buBlip>
          <a:blip r:embed="rId3"/>
        </a:buBlip>
        <a:defRPr sz="2000" kern="1200">
          <a:solidFill>
            <a:schemeClr val="bg1"/>
          </a:solidFill>
          <a:latin typeface="+mn-lt"/>
          <a:ea typeface="+mn-ea"/>
          <a:cs typeface="+mn-cs"/>
        </a:defRPr>
      </a:lvl3pPr>
      <a:lvl4pPr marL="1600200" indent="-228600" algn="l" rtl="0" fontAlgn="base">
        <a:spcBef>
          <a:spcPct val="20000"/>
        </a:spcBef>
        <a:spcAft>
          <a:spcPct val="0"/>
        </a:spcAft>
        <a:buClr>
          <a:srgbClr val="FF9900"/>
        </a:buClr>
        <a:buSzPct val="100000"/>
        <a:buFont typeface="Times New Roman" panose="02020603050405020304" pitchFamily="18" charset="0"/>
        <a:buChar char="─"/>
        <a:defRPr sz="2000" kern="1200">
          <a:solidFill>
            <a:srgbClr val="FFFF00"/>
          </a:solidFill>
          <a:latin typeface="+mn-lt"/>
          <a:ea typeface="+mn-ea"/>
          <a:cs typeface="+mn-cs"/>
        </a:defRPr>
      </a:lvl4pPr>
      <a:lvl5pPr marL="2057400" indent="-228600" algn="l" rtl="0" fontAlgn="base">
        <a:spcBef>
          <a:spcPct val="20000"/>
        </a:spcBef>
        <a:spcAft>
          <a:spcPct val="0"/>
        </a:spcAft>
        <a:buSzPct val="90000"/>
        <a:buFont typeface="Wingdings" panose="05000000000000000000" pitchFamily="2" charset="2"/>
        <a:buBlip>
          <a:blip r:embed="rId3"/>
        </a:buBlip>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9021"/>
            <a:ext cx="7772400" cy="1470025"/>
          </a:xfrm>
        </p:spPr>
        <p:txBody>
          <a:bodyPr>
            <a:normAutofit/>
          </a:bodyPr>
          <a:lstStyle/>
          <a:p>
            <a:r>
              <a:rPr lang="en-US" dirty="0" smtClean="0"/>
              <a:t>Materials Genome Initiative:</a:t>
            </a:r>
            <a:br>
              <a:rPr lang="en-US" dirty="0" smtClean="0"/>
            </a:br>
            <a:r>
              <a:rPr lang="en-US" dirty="0" smtClean="0"/>
              <a:t>Grand Challenges Summit</a:t>
            </a:r>
            <a:endParaRPr lang="en-US" dirty="0"/>
          </a:p>
        </p:txBody>
      </p:sp>
      <p:sp>
        <p:nvSpPr>
          <p:cNvPr id="3" name="Subtitle 2"/>
          <p:cNvSpPr>
            <a:spLocks noGrp="1"/>
          </p:cNvSpPr>
          <p:nvPr>
            <p:ph type="subTitle" idx="1"/>
          </p:nvPr>
        </p:nvSpPr>
        <p:spPr>
          <a:xfrm>
            <a:off x="1154242" y="2575185"/>
            <a:ext cx="6400800" cy="3390900"/>
          </a:xfrm>
        </p:spPr>
        <p:txBody>
          <a:bodyPr>
            <a:normAutofit fontScale="62500" lnSpcReduction="20000"/>
          </a:bodyPr>
          <a:lstStyle/>
          <a:p>
            <a:r>
              <a:rPr lang="en-US" sz="7000" b="1" dirty="0" smtClean="0">
                <a:solidFill>
                  <a:srgbClr val="FF0000"/>
                </a:solidFill>
              </a:rPr>
              <a:t>CATALYSTS</a:t>
            </a:r>
          </a:p>
          <a:p>
            <a:endParaRPr lang="en-US" sz="2600" dirty="0" smtClean="0">
              <a:solidFill>
                <a:srgbClr val="FF0000"/>
              </a:solidFill>
            </a:endParaRPr>
          </a:p>
          <a:p>
            <a:pPr lvl="0" algn="l"/>
            <a:r>
              <a:rPr lang="en-US" sz="3400" dirty="0" smtClean="0">
                <a:solidFill>
                  <a:prstClr val="black"/>
                </a:solidFill>
              </a:rPr>
              <a:t>Breakout Chairs</a:t>
            </a:r>
            <a:r>
              <a:rPr lang="en-US" sz="3400" dirty="0">
                <a:solidFill>
                  <a:prstClr val="black"/>
                </a:solidFill>
              </a:rPr>
              <a:t>: </a:t>
            </a:r>
            <a:endParaRPr lang="en-US" sz="3400" dirty="0" smtClean="0">
              <a:solidFill>
                <a:prstClr val="black"/>
              </a:solidFill>
            </a:endParaRPr>
          </a:p>
          <a:p>
            <a:pPr lvl="0" algn="l"/>
            <a:r>
              <a:rPr lang="en-US" sz="3100" dirty="0">
                <a:solidFill>
                  <a:prstClr val="black"/>
                </a:solidFill>
              </a:rPr>
              <a:t>	</a:t>
            </a:r>
            <a:r>
              <a:rPr lang="en-US" sz="3100" dirty="0" smtClean="0">
                <a:solidFill>
                  <a:prstClr val="black"/>
                </a:solidFill>
              </a:rPr>
              <a:t>Mark </a:t>
            </a:r>
            <a:r>
              <a:rPr lang="en-US" sz="3100" dirty="0">
                <a:solidFill>
                  <a:prstClr val="black"/>
                </a:solidFill>
              </a:rPr>
              <a:t>Barteau (U. </a:t>
            </a:r>
            <a:r>
              <a:rPr lang="en-US" sz="3100" dirty="0" smtClean="0">
                <a:solidFill>
                  <a:prstClr val="black"/>
                </a:solidFill>
              </a:rPr>
              <a:t>Michigan)</a:t>
            </a:r>
          </a:p>
          <a:p>
            <a:pPr lvl="0" algn="l"/>
            <a:r>
              <a:rPr lang="en-US" sz="3100" dirty="0">
                <a:solidFill>
                  <a:prstClr val="black"/>
                </a:solidFill>
              </a:rPr>
              <a:t>	</a:t>
            </a:r>
            <a:r>
              <a:rPr lang="en-US" sz="3100" dirty="0" smtClean="0">
                <a:solidFill>
                  <a:prstClr val="black"/>
                </a:solidFill>
              </a:rPr>
              <a:t>Cathy </a:t>
            </a:r>
            <a:r>
              <a:rPr lang="en-US" sz="3100" dirty="0">
                <a:solidFill>
                  <a:prstClr val="black"/>
                </a:solidFill>
              </a:rPr>
              <a:t>Tway </a:t>
            </a:r>
            <a:r>
              <a:rPr lang="en-US" sz="3100" dirty="0" smtClean="0">
                <a:solidFill>
                  <a:prstClr val="black"/>
                </a:solidFill>
              </a:rPr>
              <a:t>(The Dow Chemical Company)</a:t>
            </a:r>
          </a:p>
          <a:p>
            <a:pPr lvl="0" algn="l"/>
            <a:endParaRPr lang="en-US" sz="3100" dirty="0">
              <a:solidFill>
                <a:prstClr val="black"/>
              </a:solidFill>
            </a:endParaRPr>
          </a:p>
          <a:p>
            <a:pPr lvl="0" algn="l"/>
            <a:r>
              <a:rPr lang="en-US" sz="3400" dirty="0" smtClean="0">
                <a:solidFill>
                  <a:prstClr val="black"/>
                </a:solidFill>
              </a:rPr>
              <a:t>Breakout Speakers</a:t>
            </a:r>
            <a:r>
              <a:rPr lang="en-US" sz="3400" dirty="0">
                <a:solidFill>
                  <a:prstClr val="black"/>
                </a:solidFill>
              </a:rPr>
              <a:t>:</a:t>
            </a:r>
          </a:p>
          <a:p>
            <a:pPr lvl="1" algn="l"/>
            <a:r>
              <a:rPr lang="en-US" sz="3100" dirty="0">
                <a:solidFill>
                  <a:prstClr val="black"/>
                </a:solidFill>
              </a:rPr>
              <a:t>Plenary #1: Laura </a:t>
            </a:r>
            <a:r>
              <a:rPr lang="en-US" sz="3100" dirty="0" err="1">
                <a:solidFill>
                  <a:prstClr val="black"/>
                </a:solidFill>
              </a:rPr>
              <a:t>Gagliardi</a:t>
            </a:r>
            <a:r>
              <a:rPr lang="en-US" sz="3100" dirty="0">
                <a:solidFill>
                  <a:prstClr val="black"/>
                </a:solidFill>
              </a:rPr>
              <a:t> (U. Minnesota)</a:t>
            </a:r>
          </a:p>
          <a:p>
            <a:pPr lvl="1" algn="l"/>
            <a:r>
              <a:rPr lang="en-US" sz="3100" dirty="0">
                <a:solidFill>
                  <a:prstClr val="black"/>
                </a:solidFill>
              </a:rPr>
              <a:t>Plenary #2: Cathy Tway </a:t>
            </a:r>
            <a:r>
              <a:rPr lang="en-US" sz="3100" dirty="0" smtClean="0">
                <a:solidFill>
                  <a:prstClr val="black"/>
                </a:solidFill>
              </a:rPr>
              <a:t>(The Dow Chemical Company)</a:t>
            </a:r>
            <a:endParaRPr lang="en-US" sz="3100" dirty="0"/>
          </a:p>
          <a:p>
            <a:endParaRPr lang="en-US" dirty="0"/>
          </a:p>
        </p:txBody>
      </p:sp>
    </p:spTree>
    <p:extLst>
      <p:ext uri="{BB962C8B-B14F-4D97-AF65-F5344CB8AC3E}">
        <p14:creationId xmlns:p14="http://schemas.microsoft.com/office/powerpoint/2010/main" val="19452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249" y="105013"/>
            <a:ext cx="7866577" cy="738664"/>
          </a:xfrm>
          <a:prstGeom prst="rect">
            <a:avLst/>
          </a:prstGeom>
          <a:noFill/>
        </p:spPr>
        <p:txBody>
          <a:bodyPr wrap="none" rtlCol="0">
            <a:spAutoFit/>
          </a:bodyPr>
          <a:lstStyle/>
          <a:p>
            <a:r>
              <a:rPr lang="en-US" sz="2400" b="1" dirty="0" smtClean="0"/>
              <a:t>Framing the problem:</a:t>
            </a:r>
          </a:p>
          <a:p>
            <a:r>
              <a:rPr lang="en-US" dirty="0" smtClean="0">
                <a:solidFill>
                  <a:srgbClr val="0070C0"/>
                </a:solidFill>
              </a:rPr>
              <a:t>“The Catalyst Genome”, J.K. </a:t>
            </a:r>
            <a:r>
              <a:rPr lang="en-US" dirty="0" err="1" smtClean="0">
                <a:solidFill>
                  <a:srgbClr val="0070C0"/>
                </a:solidFill>
              </a:rPr>
              <a:t>Nørskov</a:t>
            </a:r>
            <a:r>
              <a:rPr lang="en-US" dirty="0" smtClean="0">
                <a:solidFill>
                  <a:srgbClr val="0070C0"/>
                </a:solidFill>
              </a:rPr>
              <a:t> and T. </a:t>
            </a:r>
            <a:r>
              <a:rPr lang="en-US" dirty="0" err="1" smtClean="0">
                <a:solidFill>
                  <a:srgbClr val="0070C0"/>
                </a:solidFill>
              </a:rPr>
              <a:t>Bligaard</a:t>
            </a:r>
            <a:r>
              <a:rPr lang="en-US" dirty="0" smtClean="0">
                <a:solidFill>
                  <a:srgbClr val="0070C0"/>
                </a:solidFill>
              </a:rPr>
              <a:t>, </a:t>
            </a:r>
            <a:r>
              <a:rPr lang="en-US" dirty="0" err="1" smtClean="0">
                <a:solidFill>
                  <a:srgbClr val="0070C0"/>
                </a:solidFill>
              </a:rPr>
              <a:t>Angew</a:t>
            </a:r>
            <a:r>
              <a:rPr lang="en-US" dirty="0" smtClean="0">
                <a:solidFill>
                  <a:srgbClr val="0070C0"/>
                </a:solidFill>
              </a:rPr>
              <a:t>. Chem. </a:t>
            </a:r>
            <a:r>
              <a:rPr lang="en-US" b="1" dirty="0" smtClean="0">
                <a:solidFill>
                  <a:srgbClr val="0070C0"/>
                </a:solidFill>
              </a:rPr>
              <a:t>52</a:t>
            </a:r>
            <a:r>
              <a:rPr lang="en-US" dirty="0" smtClean="0">
                <a:solidFill>
                  <a:srgbClr val="0070C0"/>
                </a:solidFill>
              </a:rPr>
              <a:t>, 776 (2013)</a:t>
            </a:r>
            <a:endParaRPr lang="en-US" dirty="0">
              <a:solidFill>
                <a:srgbClr val="0070C0"/>
              </a:solidFill>
            </a:endParaRPr>
          </a:p>
        </p:txBody>
      </p:sp>
      <p:sp>
        <p:nvSpPr>
          <p:cNvPr id="3" name="Rectangle 2"/>
          <p:cNvSpPr/>
          <p:nvPr/>
        </p:nvSpPr>
        <p:spPr>
          <a:xfrm>
            <a:off x="382249" y="843677"/>
            <a:ext cx="8349521" cy="2308324"/>
          </a:xfrm>
          <a:prstGeom prst="rect">
            <a:avLst/>
          </a:prstGeom>
        </p:spPr>
        <p:txBody>
          <a:bodyPr wrap="square">
            <a:spAutoFit/>
          </a:bodyPr>
          <a:lstStyle/>
          <a:p>
            <a:r>
              <a:rPr lang="en-US" b="1" dirty="0"/>
              <a:t>What would the catalyst genome </a:t>
            </a:r>
            <a:r>
              <a:rPr lang="en-US" b="1" dirty="0" smtClean="0"/>
              <a:t>look like</a:t>
            </a:r>
            <a:r>
              <a:rPr lang="en-US" b="1" dirty="0"/>
              <a:t>? </a:t>
            </a:r>
            <a:endParaRPr lang="en-US" b="1" dirty="0" smtClean="0"/>
          </a:p>
          <a:p>
            <a:pPr marL="468630" indent="-285750">
              <a:buFont typeface="Arial" panose="020B0604020202020204" pitchFamily="34" charset="0"/>
              <a:buChar char="•"/>
            </a:pPr>
            <a:r>
              <a:rPr lang="en-US" dirty="0"/>
              <a:t>A</a:t>
            </a:r>
            <a:r>
              <a:rPr lang="en-US" dirty="0" smtClean="0"/>
              <a:t> map linking all possible </a:t>
            </a:r>
            <a:r>
              <a:rPr lang="en-US" dirty="0"/>
              <a:t>catalyst structures to rates </a:t>
            </a:r>
            <a:r>
              <a:rPr lang="en-US" dirty="0" smtClean="0"/>
              <a:t>of all possible elementary </a:t>
            </a:r>
            <a:r>
              <a:rPr lang="en-US" dirty="0"/>
              <a:t>reactions at </a:t>
            </a:r>
            <a:r>
              <a:rPr lang="en-US" dirty="0" smtClean="0"/>
              <a:t>all possible </a:t>
            </a:r>
            <a:r>
              <a:rPr lang="en-US" dirty="0"/>
              <a:t>reaction conditions </a:t>
            </a:r>
            <a:r>
              <a:rPr lang="en-US" dirty="0" smtClean="0"/>
              <a:t>coupled with </a:t>
            </a:r>
            <a:r>
              <a:rPr lang="en-US" dirty="0"/>
              <a:t>electronic structure and </a:t>
            </a:r>
            <a:r>
              <a:rPr lang="en-US" dirty="0" smtClean="0"/>
              <a:t>spectroscopic data </a:t>
            </a:r>
            <a:r>
              <a:rPr lang="en-US" dirty="0"/>
              <a:t>characterizing the </a:t>
            </a:r>
            <a:r>
              <a:rPr lang="en-US" dirty="0" smtClean="0"/>
              <a:t>different intermediates</a:t>
            </a:r>
            <a:r>
              <a:rPr lang="en-US" dirty="0"/>
              <a:t>. </a:t>
            </a:r>
            <a:endParaRPr lang="en-US" dirty="0" smtClean="0"/>
          </a:p>
          <a:p>
            <a:pPr marL="468630" indent="-285750">
              <a:buFont typeface="Arial" panose="020B0604020202020204" pitchFamily="34" charset="0"/>
              <a:buChar char="•"/>
            </a:pPr>
            <a:r>
              <a:rPr lang="en-US" dirty="0"/>
              <a:t>D</a:t>
            </a:r>
            <a:r>
              <a:rPr lang="en-US" dirty="0" smtClean="0"/>
              <a:t>ata </a:t>
            </a:r>
            <a:r>
              <a:rPr lang="en-US" dirty="0"/>
              <a:t>and </a:t>
            </a:r>
            <a:r>
              <a:rPr lang="en-US" dirty="0" smtClean="0"/>
              <a:t>efficient methods </a:t>
            </a:r>
            <a:r>
              <a:rPr lang="en-US" dirty="0"/>
              <a:t>to mine </a:t>
            </a:r>
            <a:r>
              <a:rPr lang="en-US" dirty="0" smtClean="0"/>
              <a:t>them. </a:t>
            </a:r>
          </a:p>
          <a:p>
            <a:pPr marL="468630" indent="-285750">
              <a:buFont typeface="Arial" panose="020B0604020202020204" pitchFamily="34" charset="0"/>
              <a:buChar char="•"/>
            </a:pPr>
            <a:r>
              <a:rPr lang="en-US" dirty="0"/>
              <a:t>C</a:t>
            </a:r>
            <a:r>
              <a:rPr lang="en-US" dirty="0" smtClean="0"/>
              <a:t>onstruct catalysts for </a:t>
            </a:r>
            <a:r>
              <a:rPr lang="en-US" dirty="0"/>
              <a:t>any given </a:t>
            </a:r>
            <a:r>
              <a:rPr lang="en-US" dirty="0" smtClean="0"/>
              <a:t>catalytic reaction </a:t>
            </a:r>
            <a:r>
              <a:rPr lang="en-US" dirty="0"/>
              <a:t>by </a:t>
            </a:r>
            <a:r>
              <a:rPr lang="en-US" dirty="0" smtClean="0"/>
              <a:t>first considering </a:t>
            </a:r>
            <a:r>
              <a:rPr lang="en-US" dirty="0"/>
              <a:t>all </a:t>
            </a:r>
            <a:r>
              <a:rPr lang="en-US" dirty="0" smtClean="0"/>
              <a:t>possible reaction </a:t>
            </a:r>
            <a:r>
              <a:rPr lang="en-US" dirty="0"/>
              <a:t>paths and </a:t>
            </a:r>
            <a:r>
              <a:rPr lang="en-US" dirty="0" smtClean="0"/>
              <a:t>then search </a:t>
            </a:r>
            <a:r>
              <a:rPr lang="en-US" dirty="0"/>
              <a:t>for the </a:t>
            </a:r>
            <a:r>
              <a:rPr lang="en-US" dirty="0" smtClean="0"/>
              <a:t>material that </a:t>
            </a:r>
            <a:r>
              <a:rPr lang="en-US" dirty="0"/>
              <a:t>would best </a:t>
            </a:r>
            <a:r>
              <a:rPr lang="en-US" dirty="0" smtClean="0"/>
              <a:t>catalyze the </a:t>
            </a:r>
            <a:r>
              <a:rPr lang="en-US" dirty="0"/>
              <a:t>selected process.</a:t>
            </a:r>
          </a:p>
        </p:txBody>
      </p:sp>
      <p:sp>
        <p:nvSpPr>
          <p:cNvPr id="7" name="Rectangle 6"/>
          <p:cNvSpPr/>
          <p:nvPr/>
        </p:nvSpPr>
        <p:spPr>
          <a:xfrm flipH="1">
            <a:off x="382249" y="3162047"/>
            <a:ext cx="8476938" cy="923330"/>
          </a:xfrm>
          <a:prstGeom prst="rect">
            <a:avLst/>
          </a:prstGeom>
        </p:spPr>
        <p:txBody>
          <a:bodyPr wrap="square">
            <a:spAutoFit/>
          </a:bodyPr>
          <a:lstStyle/>
          <a:p>
            <a:r>
              <a:rPr lang="en-US" b="1" dirty="0" smtClean="0"/>
              <a:t>We are </a:t>
            </a:r>
            <a:r>
              <a:rPr lang="en-US" b="1" dirty="0"/>
              <a:t>very far from this dream scenario. </a:t>
            </a:r>
            <a:endParaRPr lang="en-US" b="1" dirty="0" smtClean="0"/>
          </a:p>
          <a:p>
            <a:pPr marL="466344" indent="-283464">
              <a:buFont typeface="Arial" panose="020B0604020202020204" pitchFamily="34" charset="0"/>
              <a:buChar char="•"/>
            </a:pPr>
            <a:r>
              <a:rPr lang="en-US" dirty="0" smtClean="0"/>
              <a:t>The </a:t>
            </a:r>
            <a:r>
              <a:rPr lang="en-US" dirty="0"/>
              <a:t>amount of data would </a:t>
            </a:r>
            <a:r>
              <a:rPr lang="en-US" dirty="0" smtClean="0"/>
              <a:t>be </a:t>
            </a:r>
            <a:r>
              <a:rPr lang="en-US" dirty="0"/>
              <a:t>enormous and </a:t>
            </a:r>
            <a:r>
              <a:rPr lang="en-US" dirty="0" smtClean="0"/>
              <a:t>the </a:t>
            </a:r>
            <a:r>
              <a:rPr lang="en-US" dirty="0"/>
              <a:t>experimental </a:t>
            </a:r>
            <a:r>
              <a:rPr lang="en-US" dirty="0" smtClean="0"/>
              <a:t>work </a:t>
            </a:r>
            <a:r>
              <a:rPr lang="en-US" dirty="0"/>
              <a:t>needed to obtain the data would be </a:t>
            </a:r>
            <a:r>
              <a:rPr lang="en-US" dirty="0" smtClean="0"/>
              <a:t>unfeasible</a:t>
            </a:r>
            <a:r>
              <a:rPr lang="en-US" dirty="0"/>
              <a:t>. </a:t>
            </a:r>
          </a:p>
        </p:txBody>
      </p:sp>
      <p:sp>
        <p:nvSpPr>
          <p:cNvPr id="8" name="Rectangle 7"/>
          <p:cNvSpPr/>
          <p:nvPr/>
        </p:nvSpPr>
        <p:spPr>
          <a:xfrm>
            <a:off x="382249" y="4018881"/>
            <a:ext cx="8626839" cy="2308324"/>
          </a:xfrm>
          <a:prstGeom prst="rect">
            <a:avLst/>
          </a:prstGeom>
        </p:spPr>
        <p:txBody>
          <a:bodyPr wrap="square">
            <a:spAutoFit/>
          </a:bodyPr>
          <a:lstStyle/>
          <a:p>
            <a:pPr marL="466344" indent="-285750">
              <a:buFont typeface="Arial" panose="020B0604020202020204" pitchFamily="34" charset="0"/>
              <a:buChar char="•"/>
            </a:pPr>
            <a:r>
              <a:rPr lang="en-US" dirty="0" smtClean="0"/>
              <a:t>Since all </a:t>
            </a:r>
            <a:r>
              <a:rPr lang="en-US" dirty="0"/>
              <a:t>the approaches aimed at accelerating catalyst discovery are </a:t>
            </a:r>
            <a:r>
              <a:rPr lang="en-US" dirty="0" smtClean="0"/>
              <a:t>centered </a:t>
            </a:r>
            <a:r>
              <a:rPr lang="en-US" dirty="0"/>
              <a:t>around the </a:t>
            </a:r>
            <a:r>
              <a:rPr lang="en-US" dirty="0" smtClean="0"/>
              <a:t>availability of </a:t>
            </a:r>
            <a:r>
              <a:rPr lang="en-US" dirty="0"/>
              <a:t>large amounts of data, the catalyst genome is likely in the near future to reveal its form </a:t>
            </a:r>
            <a:r>
              <a:rPr lang="en-US" dirty="0" smtClean="0"/>
              <a:t>primarily </a:t>
            </a:r>
            <a:r>
              <a:rPr lang="en-US" dirty="0"/>
              <a:t>as a database of </a:t>
            </a:r>
            <a:r>
              <a:rPr lang="en-US" dirty="0" smtClean="0"/>
              <a:t>calculated </a:t>
            </a:r>
            <a:r>
              <a:rPr lang="en-US" dirty="0"/>
              <a:t>properties augmented with key experimental data for </a:t>
            </a:r>
            <a:r>
              <a:rPr lang="en-US" dirty="0" smtClean="0"/>
              <a:t>benchmarking </a:t>
            </a:r>
            <a:r>
              <a:rPr lang="en-US" dirty="0"/>
              <a:t>and for establishing correlations. </a:t>
            </a:r>
            <a:endParaRPr lang="en-US" dirty="0" smtClean="0"/>
          </a:p>
          <a:p>
            <a:pPr marL="466344" indent="-285750">
              <a:buFont typeface="Arial" panose="020B0604020202020204" pitchFamily="34" charset="0"/>
              <a:buChar char="•"/>
            </a:pPr>
            <a:r>
              <a:rPr lang="en-US" dirty="0" smtClean="0"/>
              <a:t>The catalyst genome should </a:t>
            </a:r>
            <a:r>
              <a:rPr lang="en-US" dirty="0"/>
              <a:t>be considered </a:t>
            </a:r>
            <a:r>
              <a:rPr lang="en-US" dirty="0" smtClean="0"/>
              <a:t>as </a:t>
            </a:r>
            <a:r>
              <a:rPr lang="en-US" dirty="0"/>
              <a:t>much more than just the underlying data. </a:t>
            </a:r>
            <a:endParaRPr lang="en-US" dirty="0" smtClean="0"/>
          </a:p>
          <a:p>
            <a:pPr marL="466344" indent="-285750">
              <a:buFont typeface="Arial" panose="020B0604020202020204" pitchFamily="34" charset="0"/>
              <a:buChar char="•"/>
            </a:pPr>
            <a:r>
              <a:rPr lang="en-US" dirty="0"/>
              <a:t>T</a:t>
            </a:r>
            <a:r>
              <a:rPr lang="en-US" dirty="0" smtClean="0"/>
              <a:t>he </a:t>
            </a:r>
            <a:r>
              <a:rPr lang="en-US" dirty="0"/>
              <a:t>catalyst genome is also a collection of relevant </a:t>
            </a:r>
            <a:r>
              <a:rPr lang="en-US" dirty="0" smtClean="0"/>
              <a:t>concepts</a:t>
            </a:r>
            <a:r>
              <a:rPr lang="en-US" dirty="0"/>
              <a:t>, </a:t>
            </a:r>
            <a:r>
              <a:rPr lang="en-US" dirty="0" smtClean="0"/>
              <a:t>analysis </a:t>
            </a:r>
            <a:r>
              <a:rPr lang="en-US" dirty="0"/>
              <a:t>tools, search methods, and learning algorithms to create data where none </a:t>
            </a:r>
            <a:r>
              <a:rPr lang="en-US" dirty="0" smtClean="0"/>
              <a:t>is yet </a:t>
            </a:r>
            <a:r>
              <a:rPr lang="en-US" dirty="0"/>
              <a:t>present.</a:t>
            </a:r>
          </a:p>
        </p:txBody>
      </p:sp>
    </p:spTree>
    <p:extLst>
      <p:ext uri="{BB962C8B-B14F-4D97-AF65-F5344CB8AC3E}">
        <p14:creationId xmlns:p14="http://schemas.microsoft.com/office/powerpoint/2010/main" val="2131916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Text Box 2"/>
          <p:cNvSpPr txBox="1">
            <a:spLocks noChangeArrowheads="1"/>
          </p:cNvSpPr>
          <p:nvPr/>
        </p:nvSpPr>
        <p:spPr bwMode="auto">
          <a:xfrm>
            <a:off x="228600" y="9144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"Rational design of catalysts remains a pipe dream, because the experimental tools available for monitoring catalysts in action are still, by and large, too rudimentary.“</a:t>
            </a:r>
          </a:p>
          <a:p>
            <a:endParaRPr lang="en-US"/>
          </a:p>
          <a:p>
            <a:r>
              <a:rPr lang="en-US"/>
              <a:t>				B. M. Weckhuysen, </a:t>
            </a:r>
            <a:r>
              <a:rPr lang="en-US" i="1"/>
              <a:t>Nature</a:t>
            </a:r>
            <a:r>
              <a:rPr lang="en-US"/>
              <a:t> </a:t>
            </a:r>
            <a:r>
              <a:rPr lang="en-US" b="1"/>
              <a:t>439</a:t>
            </a:r>
            <a:r>
              <a:rPr lang="en-US"/>
              <a:t>, 548 (2006) </a:t>
            </a:r>
          </a:p>
        </p:txBody>
      </p:sp>
      <p:sp>
        <p:nvSpPr>
          <p:cNvPr id="713731" name="Text Box 3"/>
          <p:cNvSpPr txBox="1">
            <a:spLocks noChangeArrowheads="1"/>
          </p:cNvSpPr>
          <p:nvPr/>
        </p:nvSpPr>
        <p:spPr bwMode="auto">
          <a:xfrm>
            <a:off x="304800" y="2286000"/>
            <a:ext cx="84740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“Quantum Chemical methods for describing surface reactions have developed extensively during the past decade, and have now reached the point at which complete catalytic reactions can be described in some detail.  The first examples in which such insight has been used to design catalysts have been reported.”</a:t>
            </a:r>
          </a:p>
          <a:p>
            <a:endParaRPr lang="en-US" dirty="0"/>
          </a:p>
          <a:p>
            <a:r>
              <a:rPr lang="en-US" dirty="0"/>
              <a:t>		J. K. </a:t>
            </a:r>
            <a:r>
              <a:rPr lang="en-US" dirty="0" err="1"/>
              <a:t>N</a:t>
            </a:r>
            <a:r>
              <a:rPr lang="en-US" dirty="0" err="1">
                <a:cs typeface="Arial" panose="020B0604020202020204" pitchFamily="34" charset="0"/>
              </a:rPr>
              <a:t>ø</a:t>
            </a:r>
            <a:r>
              <a:rPr lang="en-US" dirty="0" err="1"/>
              <a:t>rskov</a:t>
            </a:r>
            <a:r>
              <a:rPr lang="en-US" dirty="0"/>
              <a:t> and F. </a:t>
            </a:r>
            <a:r>
              <a:rPr lang="en-US" dirty="0" err="1"/>
              <a:t>Abild</a:t>
            </a:r>
            <a:r>
              <a:rPr lang="en-US" dirty="0"/>
              <a:t>-Pedersen, </a:t>
            </a:r>
            <a:r>
              <a:rPr lang="en-US" i="1" dirty="0"/>
              <a:t>Nature</a:t>
            </a:r>
            <a:r>
              <a:rPr lang="en-US" dirty="0"/>
              <a:t> </a:t>
            </a:r>
            <a:r>
              <a:rPr lang="en-US" b="1" dirty="0"/>
              <a:t>461</a:t>
            </a:r>
            <a:r>
              <a:rPr lang="en-US" dirty="0"/>
              <a:t>, 1223 (2009)</a:t>
            </a:r>
          </a:p>
        </p:txBody>
      </p:sp>
      <p:sp>
        <p:nvSpPr>
          <p:cNvPr id="713734" name="Text Box 6"/>
          <p:cNvSpPr txBox="1">
            <a:spLocks noChangeArrowheads="1"/>
          </p:cNvSpPr>
          <p:nvPr/>
        </p:nvSpPr>
        <p:spPr bwMode="auto">
          <a:xfrm>
            <a:off x="5470525" y="582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13737" name="Text Box 9"/>
          <p:cNvSpPr txBox="1">
            <a:spLocks noChangeArrowheads="1"/>
          </p:cNvSpPr>
          <p:nvPr/>
        </p:nvSpPr>
        <p:spPr bwMode="auto">
          <a:xfrm>
            <a:off x="304800" y="267314"/>
            <a:ext cx="59032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smtClean="0">
                <a:solidFill>
                  <a:srgbClr val="0070C0"/>
                </a:solidFill>
              </a:rPr>
              <a:t>Earlier </a:t>
            </a:r>
            <a:r>
              <a:rPr lang="en-US" sz="2800" b="1" dirty="0">
                <a:solidFill>
                  <a:srgbClr val="0070C0"/>
                </a:solidFill>
              </a:rPr>
              <a:t>Perspectives on Catalyst </a:t>
            </a:r>
            <a:r>
              <a:rPr lang="en-US" sz="2800" b="1" dirty="0" smtClean="0">
                <a:solidFill>
                  <a:srgbClr val="0070C0"/>
                </a:solidFill>
              </a:rPr>
              <a:t>Design</a:t>
            </a:r>
            <a:endParaRPr lang="en-US" sz="2800" b="1" dirty="0">
              <a:solidFill>
                <a:srgbClr val="0070C0"/>
              </a:solidFill>
            </a:endParaRPr>
          </a:p>
        </p:txBody>
      </p:sp>
      <p:sp>
        <p:nvSpPr>
          <p:cNvPr id="2" name="TextBox 1"/>
          <p:cNvSpPr txBox="1"/>
          <p:nvPr/>
        </p:nvSpPr>
        <p:spPr>
          <a:xfrm>
            <a:off x="388620" y="4796852"/>
            <a:ext cx="8390255" cy="1384995"/>
          </a:xfrm>
          <a:prstGeom prst="rect">
            <a:avLst/>
          </a:prstGeom>
          <a:noFill/>
        </p:spPr>
        <p:txBody>
          <a:bodyPr wrap="square" rtlCol="0">
            <a:spAutoFit/>
          </a:bodyPr>
          <a:lstStyle/>
          <a:p>
            <a:r>
              <a:rPr lang="en-US" sz="2800" i="1" dirty="0" smtClean="0">
                <a:solidFill>
                  <a:srgbClr val="FF0000"/>
                </a:solidFill>
              </a:rPr>
              <a:t>The “Holy Grail” of Catalyst Design provides a powerful motivation for applying the Materials Genome approach to catalysis </a:t>
            </a:r>
            <a:endParaRPr lang="en-US" sz="2800" i="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012" y="1748509"/>
            <a:ext cx="7892321" cy="3785652"/>
          </a:xfrm>
          <a:prstGeom prst="rect">
            <a:avLst/>
          </a:prstGeom>
        </p:spPr>
        <p:txBody>
          <a:bodyPr wrap="square">
            <a:spAutoFit/>
          </a:bodyPr>
          <a:lstStyle/>
          <a:p>
            <a:r>
              <a:rPr lang="en-US" sz="2400" dirty="0" smtClean="0"/>
              <a:t>“</a:t>
            </a:r>
            <a:r>
              <a:rPr lang="en-US" sz="2400" dirty="0"/>
              <a:t>If  materials  scientists  could  _______,  then  new  pathways  </a:t>
            </a:r>
            <a:r>
              <a:rPr lang="en-US" sz="2400" dirty="0" smtClean="0"/>
              <a:t>of materials  </a:t>
            </a:r>
            <a:r>
              <a:rPr lang="en-US" sz="2400" dirty="0"/>
              <a:t>discovery  would  be possible</a:t>
            </a:r>
            <a:r>
              <a:rPr lang="en-US" sz="2400" dirty="0" smtClean="0"/>
              <a:t>.”</a:t>
            </a:r>
          </a:p>
          <a:p>
            <a:endParaRPr lang="en-US" sz="2400" dirty="0"/>
          </a:p>
          <a:p>
            <a:endParaRPr lang="en-US" sz="2400" dirty="0"/>
          </a:p>
          <a:p>
            <a:r>
              <a:rPr lang="en-US" sz="2400" dirty="0"/>
              <a:t>“If materials scientists could _______, materials/product engineers would be able to </a:t>
            </a:r>
            <a:r>
              <a:rPr lang="en-US" sz="2400" dirty="0" smtClean="0"/>
              <a:t>_______.”</a:t>
            </a:r>
          </a:p>
          <a:p>
            <a:endParaRPr lang="en-US" sz="2400" dirty="0"/>
          </a:p>
          <a:p>
            <a:endParaRPr lang="en-US" sz="2400" dirty="0"/>
          </a:p>
          <a:p>
            <a:r>
              <a:rPr lang="en-US" sz="2400" dirty="0"/>
              <a:t>"Materials/product engineers need to be able to _______, which materials scientists could enable </a:t>
            </a:r>
            <a:r>
              <a:rPr lang="en-US" sz="2400" dirty="0" smtClean="0"/>
              <a:t>by ________."</a:t>
            </a:r>
            <a:endParaRPr lang="en-US" sz="2400" dirty="0"/>
          </a:p>
        </p:txBody>
      </p:sp>
      <p:sp>
        <p:nvSpPr>
          <p:cNvPr id="4" name="TextBox 3"/>
          <p:cNvSpPr txBox="1"/>
          <p:nvPr/>
        </p:nvSpPr>
        <p:spPr>
          <a:xfrm>
            <a:off x="742012" y="636333"/>
            <a:ext cx="7412636" cy="523220"/>
          </a:xfrm>
          <a:prstGeom prst="rect">
            <a:avLst/>
          </a:prstGeom>
          <a:noFill/>
        </p:spPr>
        <p:txBody>
          <a:bodyPr wrap="square" rtlCol="0">
            <a:spAutoFit/>
          </a:bodyPr>
          <a:lstStyle/>
          <a:p>
            <a:r>
              <a:rPr lang="en-US" sz="2800" b="1" dirty="0" smtClean="0"/>
              <a:t>Framing the Grand Challenges:</a:t>
            </a:r>
            <a:endParaRPr lang="en-US" sz="2800" b="1" dirty="0"/>
          </a:p>
        </p:txBody>
      </p:sp>
    </p:spTree>
    <p:extLst>
      <p:ext uri="{BB962C8B-B14F-4D97-AF65-F5344CB8AC3E}">
        <p14:creationId xmlns:p14="http://schemas.microsoft.com/office/powerpoint/2010/main" val="2076264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3" name="Rectangle 7"/>
          <p:cNvSpPr>
            <a:spLocks noGrp="1" noChangeArrowheads="1"/>
          </p:cNvSpPr>
          <p:nvPr>
            <p:ph type="title"/>
          </p:nvPr>
        </p:nvSpPr>
        <p:spPr/>
        <p:txBody>
          <a:bodyPr/>
          <a:lstStyle/>
          <a:p>
            <a:r>
              <a:rPr lang="en-US" dirty="0" smtClean="0"/>
              <a:t>Example Grand </a:t>
            </a:r>
            <a:r>
              <a:rPr lang="en-US" dirty="0"/>
              <a:t>challenge statement</a:t>
            </a:r>
          </a:p>
        </p:txBody>
      </p:sp>
      <p:sp>
        <p:nvSpPr>
          <p:cNvPr id="2487304" name="Rectangle 8"/>
          <p:cNvSpPr>
            <a:spLocks noGrp="1" noChangeArrowheads="1"/>
          </p:cNvSpPr>
          <p:nvPr>
            <p:ph type="body" idx="1"/>
          </p:nvPr>
        </p:nvSpPr>
        <p:spPr/>
        <p:txBody>
          <a:bodyPr/>
          <a:lstStyle/>
          <a:p>
            <a:r>
              <a:rPr lang="en-US" dirty="0"/>
              <a:t>If materials scientists could identify the active site of a material under live, catalytic conditions,</a:t>
            </a:r>
          </a:p>
          <a:p>
            <a:endParaRPr lang="en-US" dirty="0"/>
          </a:p>
          <a:p>
            <a:r>
              <a:rPr lang="en-US" dirty="0"/>
              <a:t>then materials/product engineers would be able to design new structures (containing the active site or the 'pre-active site') and</a:t>
            </a:r>
          </a:p>
          <a:p>
            <a:endParaRPr lang="en-US" dirty="0"/>
          </a:p>
          <a:p>
            <a:r>
              <a:rPr lang="en-US" dirty="0"/>
              <a:t>design new materials chemistry routes towards these </a:t>
            </a:r>
            <a:r>
              <a:rPr lang="en-US" dirty="0" smtClean="0"/>
              <a:t>materials</a:t>
            </a:r>
          </a:p>
          <a:p>
            <a:endParaRPr lang="en-US" dirty="0"/>
          </a:p>
          <a:p>
            <a:pPr marL="0" indent="0">
              <a:buNone/>
            </a:pPr>
            <a:endParaRPr lang="en-US" dirty="0"/>
          </a:p>
          <a:p>
            <a:pPr marL="0" indent="0">
              <a:buNone/>
            </a:pPr>
            <a:r>
              <a:rPr lang="en-US" sz="1800" i="1" dirty="0"/>
              <a:t>Prof. Michael Wong, Rice University, Dept. Chemical and </a:t>
            </a:r>
            <a:r>
              <a:rPr lang="en-US" sz="1800" i="1" dirty="0" err="1"/>
              <a:t>Biomolecular</a:t>
            </a:r>
            <a:r>
              <a:rPr lang="en-US" sz="1800" i="1" dirty="0"/>
              <a:t> Engineering, Dept. Chemistry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2525788"/>
              </p:ext>
            </p:extLst>
          </p:nvPr>
        </p:nvGraphicFramePr>
        <p:xfrm>
          <a:off x="132732" y="959004"/>
          <a:ext cx="8866301" cy="5540514"/>
        </p:xfrm>
        <a:graphic>
          <a:graphicData uri="http://schemas.openxmlformats.org/drawingml/2006/table">
            <a:tbl>
              <a:tblPr firstRow="1" bandRow="1">
                <a:tableStyleId>{5C22544A-7EE6-4342-B048-85BDC9FD1C3A}</a:tableStyleId>
              </a:tblPr>
              <a:tblGrid>
                <a:gridCol w="4952224"/>
                <a:gridCol w="3914077"/>
              </a:tblGrid>
              <a:tr h="965550">
                <a:tc>
                  <a:txBody>
                    <a:bodyPr/>
                    <a:lstStyle/>
                    <a:p>
                      <a:r>
                        <a:rPr lang="en-US" sz="1600" dirty="0" smtClean="0"/>
                        <a:t>If materials</a:t>
                      </a:r>
                      <a:r>
                        <a:rPr lang="en-US" sz="1600" baseline="0" dirty="0" smtClean="0"/>
                        <a:t> scientists could ________</a:t>
                      </a:r>
                      <a:endParaRPr lang="en-US" sz="1600" dirty="0"/>
                    </a:p>
                  </a:txBody>
                  <a:tcPr/>
                </a:tc>
                <a:tc>
                  <a:txBody>
                    <a:bodyPr/>
                    <a:lstStyle/>
                    <a:p>
                      <a:r>
                        <a:rPr lang="en-US" sz="1600" dirty="0" smtClean="0"/>
                        <a:t>Then catalyst design</a:t>
                      </a:r>
                      <a:r>
                        <a:rPr lang="en-US" sz="1600" baseline="0" dirty="0" smtClean="0"/>
                        <a:t> (by experimental and computational means) would be more feasible</a:t>
                      </a:r>
                      <a:endParaRPr lang="en-US" sz="1600" dirty="0"/>
                    </a:p>
                  </a:txBody>
                  <a:tcPr/>
                </a:tc>
              </a:tr>
              <a:tr h="391584">
                <a:tc>
                  <a:txBody>
                    <a:bodyPr/>
                    <a:lstStyle/>
                    <a:p>
                      <a:r>
                        <a:rPr lang="en-US" sz="1400" dirty="0" smtClean="0"/>
                        <a:t>Identify reactive sites  by computation and experiment</a:t>
                      </a:r>
                      <a:endParaRPr lang="en-US" sz="1400" dirty="0"/>
                    </a:p>
                  </a:txBody>
                  <a:tcPr/>
                </a:tc>
                <a:tc>
                  <a:txBody>
                    <a:bodyPr/>
                    <a:lstStyle/>
                    <a:p>
                      <a:endParaRPr lang="en-US" dirty="0"/>
                    </a:p>
                  </a:txBody>
                  <a:tcPr/>
                </a:tc>
              </a:tr>
              <a:tr h="547145">
                <a:tc>
                  <a:txBody>
                    <a:bodyPr/>
                    <a:lstStyle/>
                    <a:p>
                      <a:r>
                        <a:rPr lang="en-US" sz="1400" dirty="0" smtClean="0"/>
                        <a:t>Accurately calculate/predict key parameters (stable structure,</a:t>
                      </a:r>
                      <a:r>
                        <a:rPr lang="en-US" sz="1400" baseline="0" dirty="0" smtClean="0"/>
                        <a:t> energetics, active sites, intermediates)</a:t>
                      </a:r>
                      <a:endParaRPr lang="en-US" sz="1400" dirty="0"/>
                    </a:p>
                  </a:txBody>
                  <a:tcPr/>
                </a:tc>
                <a:tc>
                  <a:txBody>
                    <a:bodyPr/>
                    <a:lstStyle/>
                    <a:p>
                      <a:endParaRPr lang="en-US"/>
                    </a:p>
                  </a:txBody>
                  <a:tcPr/>
                </a:tc>
              </a:tr>
              <a:tr h="772440">
                <a:tc>
                  <a:txBody>
                    <a:bodyPr/>
                    <a:lstStyle/>
                    <a:p>
                      <a:r>
                        <a:rPr lang="en-US" sz="1400" dirty="0" smtClean="0"/>
                        <a:t>Identify reliable, key descriptors, and knowing the limitations (e.g.</a:t>
                      </a:r>
                      <a:r>
                        <a:rPr lang="en-US" sz="1400" baseline="0" dirty="0" smtClean="0"/>
                        <a:t> certain materials classes)</a:t>
                      </a:r>
                      <a:r>
                        <a:rPr lang="en-US" sz="1400" dirty="0" smtClean="0"/>
                        <a:t> of their applications </a:t>
                      </a:r>
                      <a:endParaRPr lang="en-US" sz="1400" dirty="0"/>
                    </a:p>
                  </a:txBody>
                  <a:tcPr/>
                </a:tc>
                <a:tc>
                  <a:txBody>
                    <a:bodyPr/>
                    <a:lstStyle/>
                    <a:p>
                      <a:endParaRPr lang="en-US"/>
                    </a:p>
                  </a:txBody>
                  <a:tcPr/>
                </a:tc>
              </a:tr>
              <a:tr h="547145">
                <a:tc>
                  <a:txBody>
                    <a:bodyPr/>
                    <a:lstStyle/>
                    <a:p>
                      <a:r>
                        <a:rPr lang="en-US" sz="1400" dirty="0" smtClean="0"/>
                        <a:t>Determine minimum accuracy requirements and improve the accuracy of</a:t>
                      </a:r>
                      <a:r>
                        <a:rPr lang="en-US" sz="1400" baseline="0" dirty="0" smtClean="0"/>
                        <a:t> computational methods</a:t>
                      </a:r>
                      <a:endParaRPr lang="en-US" sz="1400" dirty="0"/>
                    </a:p>
                  </a:txBody>
                  <a:tcPr/>
                </a:tc>
                <a:tc>
                  <a:txBody>
                    <a:bodyPr/>
                    <a:lstStyle/>
                    <a:p>
                      <a:endParaRPr lang="en-US"/>
                    </a:p>
                  </a:txBody>
                  <a:tcPr/>
                </a:tc>
              </a:tr>
              <a:tr h="391584">
                <a:tc>
                  <a:txBody>
                    <a:bodyPr/>
                    <a:lstStyle/>
                    <a:p>
                      <a:r>
                        <a:rPr lang="en-US" sz="1400" dirty="0" smtClean="0"/>
                        <a:t>Seamlessly integrate multi-scale</a:t>
                      </a:r>
                      <a:r>
                        <a:rPr lang="en-US" sz="1400" baseline="0" dirty="0" smtClean="0"/>
                        <a:t> computational tools</a:t>
                      </a:r>
                      <a:endParaRPr lang="en-US" sz="1400" dirty="0"/>
                    </a:p>
                  </a:txBody>
                  <a:tcPr/>
                </a:tc>
                <a:tc>
                  <a:txBody>
                    <a:bodyPr/>
                    <a:lstStyle/>
                    <a:p>
                      <a:endParaRPr lang="en-US"/>
                    </a:p>
                  </a:txBody>
                  <a:tcPr/>
                </a:tc>
              </a:tr>
              <a:tr h="5471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Bridge the knowledge gap from small molecule catalysis to that of more complex chemistries</a:t>
                      </a:r>
                    </a:p>
                  </a:txBody>
                  <a:tcPr/>
                </a:tc>
                <a:tc>
                  <a:txBody>
                    <a:bodyPr/>
                    <a:lstStyle/>
                    <a:p>
                      <a:endParaRPr lang="en-US"/>
                    </a:p>
                  </a:txBody>
                  <a:tcPr/>
                </a:tc>
              </a:tr>
              <a:tr h="646401">
                <a:tc>
                  <a:txBody>
                    <a:bodyPr/>
                    <a:lstStyle/>
                    <a:p>
                      <a:r>
                        <a:rPr lang="en-US" sz="1400" dirty="0" smtClean="0">
                          <a:solidFill>
                            <a:schemeClr val="tx1"/>
                          </a:solidFill>
                        </a:rPr>
                        <a:t>Establish</a:t>
                      </a:r>
                      <a:r>
                        <a:rPr lang="en-US" sz="1400" baseline="0" dirty="0" smtClean="0">
                          <a:solidFill>
                            <a:schemeClr val="tx1"/>
                          </a:solidFill>
                        </a:rPr>
                        <a:t> best practices for developing and maintaining local AND national databases</a:t>
                      </a:r>
                      <a:endParaRPr lang="en-US" sz="1400" dirty="0">
                        <a:solidFill>
                          <a:schemeClr val="tx1"/>
                        </a:solidFill>
                      </a:endParaRPr>
                    </a:p>
                  </a:txBody>
                  <a:tcPr/>
                </a:tc>
                <a:tc>
                  <a:txBody>
                    <a:bodyPr/>
                    <a:lstStyle/>
                    <a:p>
                      <a:endParaRPr lang="en-US"/>
                    </a:p>
                  </a:txBody>
                  <a:tcPr/>
                </a:tc>
              </a:tr>
              <a:tr h="711341">
                <a:tc>
                  <a:txBody>
                    <a:bodyPr/>
                    <a:lstStyle/>
                    <a:p>
                      <a:r>
                        <a:rPr lang="en-US" sz="1400" dirty="0" smtClean="0"/>
                        <a:t>Make better use of</a:t>
                      </a:r>
                      <a:r>
                        <a:rPr lang="en-US" sz="1400" baseline="0" dirty="0" smtClean="0"/>
                        <a:t> information science, </a:t>
                      </a:r>
                      <a:r>
                        <a:rPr lang="en-US" sz="1400" dirty="0" smtClean="0"/>
                        <a:t>Adapt</a:t>
                      </a:r>
                      <a:r>
                        <a:rPr lang="en-US" sz="1400" baseline="0" dirty="0" smtClean="0"/>
                        <a:t> data mining tools (e.g. machine learning &amp; massively parallel computing) from other fields to identify leading candidates for catalytic materials. </a:t>
                      </a:r>
                      <a:endParaRPr lang="en-US" sz="1400" dirty="0"/>
                    </a:p>
                  </a:txBody>
                  <a:tcPr/>
                </a:tc>
                <a:tc>
                  <a:txBody>
                    <a:bodyPr/>
                    <a:lstStyle/>
                    <a:p>
                      <a:endParaRPr lang="en-US" dirty="0"/>
                    </a:p>
                  </a:txBody>
                  <a:tcPr/>
                </a:tc>
              </a:tr>
            </a:tbl>
          </a:graphicData>
        </a:graphic>
      </p:graphicFrame>
      <p:sp>
        <p:nvSpPr>
          <p:cNvPr id="4" name="TextBox 3"/>
          <p:cNvSpPr txBox="1"/>
          <p:nvPr/>
        </p:nvSpPr>
        <p:spPr>
          <a:xfrm>
            <a:off x="423416" y="16522"/>
            <a:ext cx="8720583" cy="1200329"/>
          </a:xfrm>
          <a:prstGeom prst="rect">
            <a:avLst/>
          </a:prstGeom>
          <a:noFill/>
        </p:spPr>
        <p:txBody>
          <a:bodyPr wrap="square" rtlCol="0">
            <a:spAutoFit/>
          </a:bodyPr>
          <a:lstStyle/>
          <a:p>
            <a:pPr marL="0" lvl="1"/>
            <a:r>
              <a:rPr lang="en-US" sz="2400" i="1" dirty="0"/>
              <a:t>“If materials scientists could _______, then new pathways of </a:t>
            </a:r>
            <a:r>
              <a:rPr lang="en-US" sz="2400" i="1" u="sng" dirty="0" smtClean="0">
                <a:solidFill>
                  <a:srgbClr val="FF0000"/>
                </a:solidFill>
              </a:rPr>
              <a:t>CATALYTIC </a:t>
            </a:r>
            <a:r>
              <a:rPr lang="en-US" sz="2400" i="1" dirty="0" smtClean="0"/>
              <a:t>materials </a:t>
            </a:r>
            <a:r>
              <a:rPr lang="en-US" sz="2400" i="1" dirty="0"/>
              <a:t>discovery would be possible.”</a:t>
            </a:r>
            <a:endParaRPr lang="en-US" sz="2400" dirty="0"/>
          </a:p>
          <a:p>
            <a:endParaRPr lang="en-US" sz="2400" dirty="0"/>
          </a:p>
        </p:txBody>
      </p:sp>
    </p:spTree>
    <p:extLst>
      <p:ext uri="{BB962C8B-B14F-4D97-AF65-F5344CB8AC3E}">
        <p14:creationId xmlns:p14="http://schemas.microsoft.com/office/powerpoint/2010/main" val="292909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5" y="188258"/>
            <a:ext cx="8597153" cy="2646878"/>
          </a:xfrm>
          <a:prstGeom prst="rect">
            <a:avLst/>
          </a:prstGeom>
          <a:noFill/>
        </p:spPr>
        <p:txBody>
          <a:bodyPr wrap="square" rtlCol="0">
            <a:spAutoFit/>
          </a:bodyPr>
          <a:lstStyle/>
          <a:p>
            <a:pPr lvl="0"/>
            <a:r>
              <a:rPr lang="en-US" sz="2000" b="1" dirty="0">
                <a:solidFill>
                  <a:prstClr val="black"/>
                </a:solidFill>
              </a:rPr>
              <a:t>Grand Challenge Themes</a:t>
            </a:r>
          </a:p>
          <a:p>
            <a:pPr marL="285750" lvl="0" indent="-285750">
              <a:buFont typeface="Arial" pitchFamily="34" charset="0"/>
              <a:buChar char="•"/>
            </a:pPr>
            <a:r>
              <a:rPr lang="en-US" sz="2000" b="1" dirty="0">
                <a:solidFill>
                  <a:srgbClr val="C0504D"/>
                </a:solidFill>
              </a:rPr>
              <a:t>Catalysts by Design </a:t>
            </a:r>
            <a:r>
              <a:rPr lang="en-US" sz="2000" dirty="0">
                <a:solidFill>
                  <a:prstClr val="black"/>
                </a:solidFill>
              </a:rPr>
              <a:t>– structure and function</a:t>
            </a:r>
          </a:p>
          <a:p>
            <a:pPr marL="285750" lvl="0" indent="-285750">
              <a:buFont typeface="Courier New" pitchFamily="49" charset="0"/>
              <a:buChar char="o"/>
            </a:pPr>
            <a:r>
              <a:rPr lang="en-US" dirty="0">
                <a:solidFill>
                  <a:prstClr val="black"/>
                </a:solidFill>
              </a:rPr>
              <a:t>	Discovery and lead generation, improvement targets</a:t>
            </a:r>
          </a:p>
          <a:p>
            <a:pPr marL="285750" lvl="0" indent="-285750">
              <a:buFont typeface="Courier New" pitchFamily="49" charset="0"/>
              <a:buChar char="o"/>
            </a:pPr>
            <a:r>
              <a:rPr lang="en-US" dirty="0">
                <a:solidFill>
                  <a:prstClr val="black"/>
                </a:solidFill>
              </a:rPr>
              <a:t>	Model and measure</a:t>
            </a:r>
          </a:p>
          <a:p>
            <a:pPr marL="285750" lvl="0" indent="-285750">
              <a:buFont typeface="Courier New" pitchFamily="49" charset="0"/>
              <a:buChar char="o"/>
            </a:pPr>
            <a:r>
              <a:rPr lang="en-US" dirty="0">
                <a:solidFill>
                  <a:prstClr val="black"/>
                </a:solidFill>
              </a:rPr>
              <a:t>	Make materials, from model to industrial </a:t>
            </a:r>
            <a:r>
              <a:rPr lang="en-US" dirty="0" smtClean="0">
                <a:solidFill>
                  <a:prstClr val="black"/>
                </a:solidFill>
              </a:rPr>
              <a:t>scale, </a:t>
            </a:r>
            <a:r>
              <a:rPr lang="en-US" dirty="0">
                <a:solidFill>
                  <a:prstClr val="black"/>
                </a:solidFill>
              </a:rPr>
              <a:t>that incorporate multiple functions 	defined at the molecular level</a:t>
            </a:r>
          </a:p>
          <a:p>
            <a:pPr marL="285750" lvl="0" indent="-285750">
              <a:buFont typeface="Courier New" pitchFamily="49" charset="0"/>
              <a:buChar char="o"/>
            </a:pPr>
            <a:r>
              <a:rPr lang="en-US" dirty="0">
                <a:solidFill>
                  <a:prstClr val="black"/>
                </a:solidFill>
              </a:rPr>
              <a:t>	</a:t>
            </a:r>
            <a:r>
              <a:rPr lang="en-US" dirty="0" smtClean="0">
                <a:solidFill>
                  <a:prstClr val="black"/>
                </a:solidFill>
              </a:rPr>
              <a:t>Cross-cutting </a:t>
            </a:r>
            <a:r>
              <a:rPr lang="en-US" dirty="0">
                <a:solidFill>
                  <a:prstClr val="black"/>
                </a:solidFill>
              </a:rPr>
              <a:t>need for significantly advanced tools: computational</a:t>
            </a:r>
            <a:r>
              <a:rPr lang="en-US" dirty="0" smtClean="0">
                <a:solidFill>
                  <a:prstClr val="black"/>
                </a:solidFill>
              </a:rPr>
              <a:t>, experimental</a:t>
            </a:r>
            <a:r>
              <a:rPr lang="en-US" dirty="0">
                <a:solidFill>
                  <a:prstClr val="black"/>
                </a:solidFill>
              </a:rPr>
              <a:t>, 	spectroscopic,  etc</a:t>
            </a:r>
            <a:r>
              <a:rPr lang="en-US" dirty="0" smtClean="0">
                <a:solidFill>
                  <a:prstClr val="black"/>
                </a:solidFill>
              </a:rPr>
              <a:t>.</a:t>
            </a:r>
          </a:p>
          <a:p>
            <a:pPr marL="285750" lvl="0" indent="-285750">
              <a:buFont typeface="Courier New" pitchFamily="49" charset="0"/>
              <a:buChar char="o"/>
            </a:pPr>
            <a:endParaRPr lang="en-US" dirty="0">
              <a:solidFill>
                <a:prstClr val="black"/>
              </a:solidFill>
            </a:endParaRPr>
          </a:p>
        </p:txBody>
      </p:sp>
    </p:spTree>
    <p:extLst>
      <p:ext uri="{BB962C8B-B14F-4D97-AF65-F5344CB8AC3E}">
        <p14:creationId xmlns:p14="http://schemas.microsoft.com/office/powerpoint/2010/main" val="3704448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5" y="188258"/>
            <a:ext cx="8597153" cy="6617196"/>
          </a:xfrm>
          <a:prstGeom prst="rect">
            <a:avLst/>
          </a:prstGeom>
          <a:noFill/>
        </p:spPr>
        <p:txBody>
          <a:bodyPr wrap="square" rtlCol="0">
            <a:spAutoFit/>
          </a:bodyPr>
          <a:lstStyle/>
          <a:p>
            <a:pPr lvl="0"/>
            <a:r>
              <a:rPr lang="en-US" sz="2000" b="1" dirty="0">
                <a:solidFill>
                  <a:prstClr val="black"/>
                </a:solidFill>
              </a:rPr>
              <a:t>Grand Challenge Themes</a:t>
            </a:r>
          </a:p>
          <a:p>
            <a:pPr marL="285750" lvl="0" indent="-285750">
              <a:buFont typeface="Arial" pitchFamily="34" charset="0"/>
              <a:buChar char="•"/>
            </a:pPr>
            <a:r>
              <a:rPr lang="en-US" sz="2000" b="1" dirty="0">
                <a:solidFill>
                  <a:srgbClr val="C0504D"/>
                </a:solidFill>
              </a:rPr>
              <a:t>Catalysts by Design </a:t>
            </a:r>
            <a:r>
              <a:rPr lang="en-US" sz="2000" dirty="0">
                <a:solidFill>
                  <a:schemeClr val="bg1">
                    <a:lumMod val="50000"/>
                  </a:schemeClr>
                </a:solidFill>
              </a:rPr>
              <a:t>– structure and function</a:t>
            </a:r>
          </a:p>
          <a:p>
            <a:pPr marL="285750" lvl="0" indent="-285750">
              <a:buFont typeface="Courier New" pitchFamily="49" charset="0"/>
              <a:buChar char="o"/>
            </a:pPr>
            <a:r>
              <a:rPr lang="en-US" dirty="0">
                <a:solidFill>
                  <a:schemeClr val="bg1">
                    <a:lumMod val="50000"/>
                  </a:schemeClr>
                </a:solidFill>
              </a:rPr>
              <a:t>	Discovery and lead generation, improvement targets</a:t>
            </a:r>
          </a:p>
          <a:p>
            <a:pPr marL="285750" lvl="0" indent="-285750">
              <a:buFont typeface="Courier New" pitchFamily="49" charset="0"/>
              <a:buChar char="o"/>
            </a:pPr>
            <a:r>
              <a:rPr lang="en-US" dirty="0">
                <a:solidFill>
                  <a:schemeClr val="bg1">
                    <a:lumMod val="50000"/>
                  </a:schemeClr>
                </a:solidFill>
              </a:rPr>
              <a:t>	Model and measure</a:t>
            </a:r>
          </a:p>
          <a:p>
            <a:pPr marL="285750" lvl="0" indent="-285750">
              <a:buFont typeface="Courier New" pitchFamily="49" charset="0"/>
              <a:buChar char="o"/>
            </a:pPr>
            <a:r>
              <a:rPr lang="en-US" dirty="0">
                <a:solidFill>
                  <a:schemeClr val="bg1">
                    <a:lumMod val="50000"/>
                  </a:schemeClr>
                </a:solidFill>
              </a:rPr>
              <a:t>	Make materials, from model to industrial </a:t>
            </a:r>
            <a:r>
              <a:rPr lang="en-US" dirty="0" smtClean="0">
                <a:solidFill>
                  <a:schemeClr val="bg1">
                    <a:lumMod val="50000"/>
                  </a:schemeClr>
                </a:solidFill>
              </a:rPr>
              <a:t>scale, </a:t>
            </a:r>
            <a:r>
              <a:rPr lang="en-US" dirty="0">
                <a:solidFill>
                  <a:schemeClr val="bg1">
                    <a:lumMod val="50000"/>
                  </a:schemeClr>
                </a:solidFill>
              </a:rPr>
              <a:t>that incorporate multiple functions 	defined at the molecular level</a:t>
            </a:r>
          </a:p>
          <a:p>
            <a:pPr marL="285750" lvl="0" indent="-285750">
              <a:buFont typeface="Courier New" pitchFamily="49" charset="0"/>
              <a:buChar char="o"/>
            </a:pPr>
            <a:r>
              <a:rPr lang="en-US" dirty="0">
                <a:solidFill>
                  <a:schemeClr val="bg1">
                    <a:lumMod val="50000"/>
                  </a:schemeClr>
                </a:solidFill>
              </a:rPr>
              <a:t>	</a:t>
            </a:r>
            <a:r>
              <a:rPr lang="en-US" dirty="0" smtClean="0">
                <a:solidFill>
                  <a:schemeClr val="bg1">
                    <a:lumMod val="50000"/>
                  </a:schemeClr>
                </a:solidFill>
              </a:rPr>
              <a:t>Cross-cutting </a:t>
            </a:r>
            <a:r>
              <a:rPr lang="en-US" dirty="0">
                <a:solidFill>
                  <a:schemeClr val="bg1">
                    <a:lumMod val="50000"/>
                  </a:schemeClr>
                </a:solidFill>
              </a:rPr>
              <a:t>need for significantly advanced tools: computational</a:t>
            </a:r>
            <a:r>
              <a:rPr lang="en-US" dirty="0" smtClean="0">
                <a:solidFill>
                  <a:schemeClr val="bg1">
                    <a:lumMod val="50000"/>
                  </a:schemeClr>
                </a:solidFill>
              </a:rPr>
              <a:t>, experimental</a:t>
            </a:r>
            <a:r>
              <a:rPr lang="en-US" dirty="0">
                <a:solidFill>
                  <a:schemeClr val="bg1">
                    <a:lumMod val="50000"/>
                  </a:schemeClr>
                </a:solidFill>
              </a:rPr>
              <a:t>, 	spectroscopic,  etc</a:t>
            </a:r>
            <a:r>
              <a:rPr lang="en-US" dirty="0" smtClean="0">
                <a:solidFill>
                  <a:schemeClr val="bg1">
                    <a:lumMod val="50000"/>
                  </a:schemeClr>
                </a:solidFill>
              </a:rPr>
              <a:t>.</a:t>
            </a:r>
          </a:p>
          <a:p>
            <a:pPr marL="285750" lvl="0" indent="-285750">
              <a:buFont typeface="Courier New" pitchFamily="49" charset="0"/>
              <a:buChar char="o"/>
            </a:pPr>
            <a:endParaRPr lang="en-US" dirty="0">
              <a:solidFill>
                <a:prstClr val="black"/>
              </a:solidFill>
            </a:endParaRPr>
          </a:p>
          <a:p>
            <a:pPr marL="285750" lvl="0" indent="-285750">
              <a:buFont typeface="Arial" pitchFamily="34" charset="0"/>
              <a:buChar char="•"/>
            </a:pPr>
            <a:r>
              <a:rPr lang="en-US" sz="2000" b="1" dirty="0">
                <a:solidFill>
                  <a:srgbClr val="C0504D"/>
                </a:solidFill>
              </a:rPr>
              <a:t>Translation to technology </a:t>
            </a:r>
            <a:endParaRPr lang="en-US" sz="2000" b="1" dirty="0">
              <a:solidFill>
                <a:prstClr val="black"/>
              </a:solidFill>
            </a:endParaRPr>
          </a:p>
          <a:p>
            <a:pPr marL="285750" lvl="0" indent="-285750">
              <a:buFont typeface="Courier New" pitchFamily="49" charset="0"/>
              <a:buChar char="o"/>
            </a:pPr>
            <a:r>
              <a:rPr lang="en-US" dirty="0">
                <a:solidFill>
                  <a:prstClr val="black"/>
                </a:solidFill>
              </a:rPr>
              <a:t>	Realization of design – new synthesis </a:t>
            </a:r>
            <a:r>
              <a:rPr lang="en-US" dirty="0" smtClean="0">
                <a:solidFill>
                  <a:prstClr val="black"/>
                </a:solidFill>
              </a:rPr>
              <a:t>strategies, </a:t>
            </a:r>
            <a:r>
              <a:rPr lang="en-US" dirty="0">
                <a:solidFill>
                  <a:prstClr val="black"/>
                </a:solidFill>
              </a:rPr>
              <a:t>scale up, aging, </a:t>
            </a:r>
            <a:r>
              <a:rPr lang="en-US" dirty="0" smtClean="0">
                <a:solidFill>
                  <a:prstClr val="black"/>
                </a:solidFill>
              </a:rPr>
              <a:t>etc.</a:t>
            </a:r>
            <a:endParaRPr lang="en-US" dirty="0">
              <a:solidFill>
                <a:prstClr val="black"/>
              </a:solidFill>
            </a:endParaRPr>
          </a:p>
          <a:p>
            <a:pPr marL="285750" lvl="0" indent="-285750">
              <a:buFont typeface="Courier New" pitchFamily="49" charset="0"/>
              <a:buChar char="o"/>
            </a:pPr>
            <a:r>
              <a:rPr lang="en-US" dirty="0">
                <a:solidFill>
                  <a:prstClr val="black"/>
                </a:solidFill>
              </a:rPr>
              <a:t>	Realize benefits from the same tools for better understanding and scientific </a:t>
            </a:r>
            <a:r>
              <a:rPr lang="en-US" dirty="0" smtClean="0">
                <a:solidFill>
                  <a:prstClr val="black"/>
                </a:solidFill>
              </a:rPr>
              <a:t>design</a:t>
            </a:r>
          </a:p>
          <a:p>
            <a:pPr marL="285750" lvl="0" indent="-285750">
              <a:buFont typeface="Courier New" pitchFamily="49" charset="0"/>
              <a:buChar char="o"/>
            </a:pPr>
            <a:endParaRPr lang="en-US" dirty="0">
              <a:solidFill>
                <a:prstClr val="black"/>
              </a:solidFill>
            </a:endParaRPr>
          </a:p>
          <a:p>
            <a:pPr marL="285750" lvl="0" indent="-285750">
              <a:buFont typeface="Arial" pitchFamily="34" charset="0"/>
              <a:buChar char="•"/>
            </a:pPr>
            <a:r>
              <a:rPr lang="en-US" sz="2000" b="1" dirty="0">
                <a:solidFill>
                  <a:srgbClr val="C0504D"/>
                </a:solidFill>
              </a:rPr>
              <a:t>Modeling and characterization tools</a:t>
            </a:r>
            <a:r>
              <a:rPr lang="en-US" sz="2000" b="1" dirty="0">
                <a:solidFill>
                  <a:prstClr val="black"/>
                </a:solidFill>
              </a:rPr>
              <a:t> </a:t>
            </a:r>
            <a:r>
              <a:rPr lang="en-US" dirty="0">
                <a:solidFill>
                  <a:prstClr val="black"/>
                </a:solidFill>
              </a:rPr>
              <a:t>that advance the entire continuum from discovery, design and translation to practice</a:t>
            </a:r>
          </a:p>
          <a:p>
            <a:pPr marL="285750" lvl="0" indent="-285750">
              <a:buFont typeface="Courier New" pitchFamily="49" charset="0"/>
              <a:buChar char="o"/>
            </a:pPr>
            <a:r>
              <a:rPr lang="en-US" dirty="0">
                <a:solidFill>
                  <a:prstClr val="black"/>
                </a:solidFill>
              </a:rPr>
              <a:t>Reaching longer length and time scales with higher accuracy, representing complex environments,  complex reaction networks, better uncertainty quantification</a:t>
            </a:r>
          </a:p>
          <a:p>
            <a:pPr marL="285750" lvl="0" indent="-285750">
              <a:buFont typeface="Courier New" pitchFamily="49" charset="0"/>
              <a:buChar char="o"/>
            </a:pPr>
            <a:r>
              <a:rPr lang="en-US" dirty="0">
                <a:solidFill>
                  <a:prstClr val="black"/>
                </a:solidFill>
              </a:rPr>
              <a:t>Build better science, experimental and computational definition of active sites and their </a:t>
            </a:r>
            <a:r>
              <a:rPr lang="en-US" dirty="0" smtClean="0">
                <a:solidFill>
                  <a:prstClr val="black"/>
                </a:solidFill>
              </a:rPr>
              <a:t>function while </a:t>
            </a:r>
            <a:r>
              <a:rPr lang="en-US" dirty="0">
                <a:solidFill>
                  <a:prstClr val="black"/>
                </a:solidFill>
              </a:rPr>
              <a:t>accelerating application</a:t>
            </a:r>
          </a:p>
          <a:p>
            <a:pPr marL="285750" lvl="0" indent="-285750">
              <a:buFont typeface="Courier New" pitchFamily="49" charset="0"/>
              <a:buChar char="o"/>
            </a:pPr>
            <a:r>
              <a:rPr lang="en-US" dirty="0">
                <a:solidFill>
                  <a:prstClr val="black"/>
                </a:solidFill>
              </a:rPr>
              <a:t>Go significantly beyond what conventional DFT can do today</a:t>
            </a:r>
          </a:p>
          <a:p>
            <a:pPr marL="285750" lvl="0" indent="-285750">
              <a:buFont typeface="Arial" pitchFamily="34" charset="0"/>
              <a:buChar char="•"/>
            </a:pPr>
            <a:endParaRPr lang="en-US" dirty="0">
              <a:solidFill>
                <a:prstClr val="black"/>
              </a:solidFill>
            </a:endParaRPr>
          </a:p>
          <a:p>
            <a:pPr marL="285750" lvl="0" indent="-285750">
              <a:buFont typeface="Arial" pitchFamily="34" charset="0"/>
              <a:buChar char="•"/>
            </a:pPr>
            <a:r>
              <a:rPr lang="en-US" sz="2000" b="1" dirty="0">
                <a:solidFill>
                  <a:srgbClr val="C0504D"/>
                </a:solidFill>
              </a:rPr>
              <a:t>Database development and implementation as a key enabler</a:t>
            </a:r>
            <a:r>
              <a:rPr lang="en-US" dirty="0">
                <a:solidFill>
                  <a:prstClr val="black"/>
                </a:solidFill>
              </a:rPr>
              <a:t> of all of the </a:t>
            </a:r>
            <a:r>
              <a:rPr lang="en-US" dirty="0" smtClean="0">
                <a:solidFill>
                  <a:prstClr val="black"/>
                </a:solidFill>
              </a:rPr>
              <a:t>above</a:t>
            </a:r>
            <a:endParaRPr lang="en-US" sz="2000" b="1" dirty="0">
              <a:solidFill>
                <a:srgbClr val="C0504D"/>
              </a:solidFill>
            </a:endParaRPr>
          </a:p>
        </p:txBody>
      </p:sp>
    </p:spTree>
    <p:extLst>
      <p:ext uri="{BB962C8B-B14F-4D97-AF65-F5344CB8AC3E}">
        <p14:creationId xmlns:p14="http://schemas.microsoft.com/office/powerpoint/2010/main" val="141693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4708741"/>
              </p:ext>
            </p:extLst>
          </p:nvPr>
        </p:nvGraphicFramePr>
        <p:xfrm>
          <a:off x="111512" y="948062"/>
          <a:ext cx="9032488" cy="5760720"/>
        </p:xfrm>
        <a:graphic>
          <a:graphicData uri="http://schemas.openxmlformats.org/drawingml/2006/table">
            <a:tbl>
              <a:tblPr firstRow="1" bandRow="1">
                <a:tableStyleId>{5C22544A-7EE6-4342-B048-85BDC9FD1C3A}</a:tableStyleId>
              </a:tblPr>
              <a:tblGrid>
                <a:gridCol w="4516244"/>
                <a:gridCol w="4516244"/>
              </a:tblGrid>
              <a:tr h="370840">
                <a:tc>
                  <a:txBody>
                    <a:bodyPr/>
                    <a:lstStyle/>
                    <a:p>
                      <a:r>
                        <a:rPr lang="en-US" dirty="0" smtClean="0"/>
                        <a:t>If materials</a:t>
                      </a:r>
                      <a:r>
                        <a:rPr lang="en-US" baseline="0" dirty="0" smtClean="0"/>
                        <a:t> scientists could ________</a:t>
                      </a:r>
                      <a:endParaRPr lang="en-US" dirty="0"/>
                    </a:p>
                  </a:txBody>
                  <a:tcPr/>
                </a:tc>
                <a:tc>
                  <a:txBody>
                    <a:bodyPr/>
                    <a:lstStyle/>
                    <a:p>
                      <a:r>
                        <a:rPr lang="en-US" dirty="0" smtClean="0"/>
                        <a:t>Materials/product</a:t>
                      </a:r>
                      <a:r>
                        <a:rPr lang="en-US" baseline="0" dirty="0" smtClean="0"/>
                        <a:t> engineers would be able to _____</a:t>
                      </a:r>
                      <a:endParaRPr lang="en-US" dirty="0"/>
                    </a:p>
                  </a:txBody>
                  <a:tcPr/>
                </a:tc>
              </a:tr>
              <a:tr h="370840">
                <a:tc>
                  <a:txBody>
                    <a:bodyPr/>
                    <a:lstStyle/>
                    <a:p>
                      <a:r>
                        <a:rPr lang="en-US" sz="1400" dirty="0" smtClean="0"/>
                        <a:t>Design more tunable</a:t>
                      </a:r>
                      <a:r>
                        <a:rPr lang="en-US" sz="1400" baseline="0" dirty="0" smtClean="0"/>
                        <a:t> </a:t>
                      </a:r>
                      <a:r>
                        <a:rPr lang="en-US" sz="1400" dirty="0" smtClean="0"/>
                        <a:t>catalysts</a:t>
                      </a:r>
                      <a:r>
                        <a:rPr lang="en-US" sz="1400" baseline="0" dirty="0" smtClean="0"/>
                        <a:t> with wider operating conditions</a:t>
                      </a:r>
                      <a:endParaRPr lang="en-US" sz="1400" dirty="0"/>
                    </a:p>
                  </a:txBody>
                  <a:tcPr/>
                </a:tc>
                <a:tc>
                  <a:txBody>
                    <a:bodyPr/>
                    <a:lstStyle/>
                    <a:p>
                      <a:r>
                        <a:rPr lang="en-US" sz="1400" dirty="0" smtClean="0"/>
                        <a:t>Realize</a:t>
                      </a:r>
                      <a:r>
                        <a:rPr lang="en-US" sz="1400" baseline="0" dirty="0" smtClean="0"/>
                        <a:t> significant downstream gains (energy use in reactors, separations, )and enable the use of alternative materials and reactor/process designs.</a:t>
                      </a:r>
                      <a:endParaRPr lang="en-US" sz="1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Integrate and develop computational and experimental</a:t>
                      </a:r>
                      <a:r>
                        <a:rPr lang="en-US" sz="1400" baseline="0" dirty="0" smtClean="0"/>
                        <a:t> tools that transcend all relevant length and time scales</a:t>
                      </a:r>
                      <a:endParaRPr lang="en-US" sz="1400" dirty="0" smtClean="0"/>
                    </a:p>
                  </a:txBody>
                  <a:tcPr/>
                </a:tc>
                <a:tc>
                  <a:txBody>
                    <a:bodyPr/>
                    <a:lstStyle/>
                    <a:p>
                      <a:r>
                        <a:rPr lang="en-US" sz="1400" dirty="0" smtClean="0"/>
                        <a:t>Scale up processes</a:t>
                      </a:r>
                      <a:r>
                        <a:rPr lang="en-US" sz="1400" baseline="0" dirty="0" smtClean="0"/>
                        <a:t> faster and with more confidence (shorter time to market) </a:t>
                      </a:r>
                      <a:r>
                        <a:rPr lang="en-US" sz="1400" baseline="0" dirty="0" smtClean="0">
                          <a:solidFill>
                            <a:srgbClr val="FF0000"/>
                          </a:solidFill>
                        </a:rPr>
                        <a:t>Translation to technology</a:t>
                      </a:r>
                      <a:endParaRPr lang="en-US" sz="1400" dirty="0">
                        <a:solidFill>
                          <a:srgbClr val="FF0000"/>
                        </a:solidFill>
                      </a:endParaRPr>
                    </a:p>
                  </a:txBody>
                  <a:tcPr/>
                </a:tc>
              </a:tr>
              <a:tr h="370840">
                <a:tc>
                  <a:txBody>
                    <a:bodyPr/>
                    <a:lstStyle/>
                    <a:p>
                      <a:r>
                        <a:rPr lang="en-US" sz="1400" dirty="0" smtClean="0"/>
                        <a:t>Create and continue to grow databases</a:t>
                      </a:r>
                      <a:r>
                        <a:rPr lang="en-US" sz="1400" baseline="0" dirty="0" smtClean="0"/>
                        <a:t> containing</a:t>
                      </a:r>
                      <a:r>
                        <a:rPr lang="en-US" sz="1400" dirty="0" smtClean="0"/>
                        <a:t> the properties</a:t>
                      </a:r>
                      <a:r>
                        <a:rPr lang="en-US" sz="1400" baseline="0" dirty="0" smtClean="0"/>
                        <a:t> and performance of </a:t>
                      </a:r>
                      <a:r>
                        <a:rPr lang="en-US" sz="1400" dirty="0" smtClean="0"/>
                        <a:t>catalytic materials, especially well-defined</a:t>
                      </a:r>
                      <a:r>
                        <a:rPr lang="en-US" sz="1400" baseline="0" dirty="0" smtClean="0"/>
                        <a:t> model systems</a:t>
                      </a:r>
                      <a:endParaRPr lang="en-US" sz="1400" dirty="0"/>
                    </a:p>
                  </a:txBody>
                  <a:tcPr/>
                </a:tc>
                <a:tc>
                  <a:txBody>
                    <a:bodyPr/>
                    <a:lstStyle/>
                    <a:p>
                      <a:pPr marL="342900" indent="-342900">
                        <a:buAutoNum type="arabicPeriod"/>
                      </a:pPr>
                      <a:r>
                        <a:rPr lang="en-US" sz="1400" dirty="0" smtClean="0"/>
                        <a:t>Develop more</a:t>
                      </a:r>
                      <a:r>
                        <a:rPr lang="en-US" sz="1400" baseline="0" dirty="0" smtClean="0"/>
                        <a:t> accurate models and computational screening techniques. </a:t>
                      </a:r>
                    </a:p>
                    <a:p>
                      <a:pPr marL="342900" indent="-342900">
                        <a:buAutoNum type="arabicPeriod"/>
                      </a:pPr>
                      <a:r>
                        <a:rPr lang="en-US" sz="1400" dirty="0" smtClean="0"/>
                        <a:t>Narrow parameter space and more accurately inform</a:t>
                      </a:r>
                      <a:r>
                        <a:rPr lang="en-US" sz="1400" baseline="0" dirty="0" smtClean="0"/>
                        <a:t> experimental high throughput and combinatorial screening efforts. </a:t>
                      </a:r>
                      <a:r>
                        <a:rPr lang="en-US" sz="1400" baseline="0" dirty="0" smtClean="0">
                          <a:solidFill>
                            <a:srgbClr val="FF0000"/>
                          </a:solidFill>
                        </a:rPr>
                        <a:t>Databases</a:t>
                      </a:r>
                      <a:endParaRPr lang="en-US" sz="1400" dirty="0">
                        <a:solidFill>
                          <a:srgbClr val="FF0000"/>
                        </a:solidFill>
                      </a:endParaRPr>
                    </a:p>
                  </a:txBody>
                  <a:tcPr/>
                </a:tc>
              </a:tr>
              <a:tr h="370840">
                <a:tc>
                  <a:txBody>
                    <a:bodyPr/>
                    <a:lstStyle/>
                    <a:p>
                      <a:r>
                        <a:rPr lang="en-US" sz="1400" dirty="0" smtClean="0">
                          <a:solidFill>
                            <a:schemeClr val="tx1"/>
                          </a:solidFill>
                        </a:rPr>
                        <a:t>Develop the ability to predict catalytic</a:t>
                      </a:r>
                      <a:r>
                        <a:rPr lang="en-US" sz="1400" baseline="0" dirty="0" smtClean="0">
                          <a:solidFill>
                            <a:schemeClr val="tx1"/>
                          </a:solidFill>
                        </a:rPr>
                        <a:t> properties of materials to the levels of accuracy commonly achieved by modeling tools available for more basic physical properties</a:t>
                      </a:r>
                      <a:endParaRPr lang="en-US" sz="1400" dirty="0">
                        <a:solidFill>
                          <a:schemeClr val="tx1"/>
                        </a:solidFill>
                      </a:endParaRPr>
                    </a:p>
                  </a:txBody>
                  <a:tcPr/>
                </a:tc>
                <a:tc>
                  <a:txBody>
                    <a:bodyPr/>
                    <a:lstStyle/>
                    <a:p>
                      <a:r>
                        <a:rPr lang="en-US" sz="1400" dirty="0" smtClean="0"/>
                        <a:t>-Embrace the inherent complexity</a:t>
                      </a:r>
                      <a:r>
                        <a:rPr lang="en-US" sz="1400" baseline="0" dirty="0" smtClean="0"/>
                        <a:t> of catalytic systems and the inherent need for a more interdisciplinary approach to modeling catalytic materials  </a:t>
                      </a:r>
                      <a:r>
                        <a:rPr lang="en-US" sz="1400" baseline="0" dirty="0" smtClean="0">
                          <a:solidFill>
                            <a:srgbClr val="FF0000"/>
                          </a:solidFill>
                        </a:rPr>
                        <a:t>Design</a:t>
                      </a:r>
                      <a:endParaRPr lang="en-US" sz="1400" dirty="0">
                        <a:solidFill>
                          <a:srgbClr val="FF0000"/>
                        </a:solidFill>
                      </a:endParaRPr>
                    </a:p>
                  </a:txBody>
                  <a:tcPr/>
                </a:tc>
              </a:tr>
              <a:tr h="370840">
                <a:tc>
                  <a:txBody>
                    <a:bodyPr/>
                    <a:lstStyle/>
                    <a:p>
                      <a:r>
                        <a:rPr lang="en-US" sz="1400" dirty="0" smtClean="0"/>
                        <a:t>More</a:t>
                      </a:r>
                      <a:r>
                        <a:rPr lang="en-US" sz="1400" baseline="0" dirty="0" smtClean="0"/>
                        <a:t> accurately predict the influences of the catalyst’s operating environment (pressure, temperature, liquid phase) on performance (conversion, selectivity, stability).</a:t>
                      </a:r>
                      <a:endParaRPr lang="en-US" sz="1400" dirty="0"/>
                    </a:p>
                  </a:txBody>
                  <a:tcPr/>
                </a:tc>
                <a:tc>
                  <a:txBody>
                    <a:bodyPr/>
                    <a:lstStyle/>
                    <a:p>
                      <a:r>
                        <a:rPr lang="en-US" sz="1400" dirty="0" smtClean="0"/>
                        <a:t>Rationally</a:t>
                      </a:r>
                      <a:r>
                        <a:rPr lang="en-US" sz="1400" baseline="0" dirty="0" smtClean="0"/>
                        <a:t> select appropriate environmental conditions for globally optimized catalytic process </a:t>
                      </a:r>
                      <a:r>
                        <a:rPr lang="en-US" sz="1400" baseline="0" dirty="0" smtClean="0">
                          <a:solidFill>
                            <a:srgbClr val="FF0000"/>
                          </a:solidFill>
                        </a:rPr>
                        <a:t>Translation</a:t>
                      </a:r>
                      <a:endParaRPr lang="en-US" sz="1400" dirty="0">
                        <a:solidFill>
                          <a:srgbClr val="FF0000"/>
                        </a:solidFill>
                      </a:endParaRPr>
                    </a:p>
                  </a:txBody>
                  <a:tcPr/>
                </a:tc>
              </a:tr>
              <a:tr h="370840">
                <a:tc>
                  <a:txBody>
                    <a:bodyPr/>
                    <a:lstStyle/>
                    <a:p>
                      <a:r>
                        <a:rPr lang="en-US" sz="1400" dirty="0" smtClean="0"/>
                        <a:t>Better understand the influence of catalyst/ support</a:t>
                      </a:r>
                      <a:r>
                        <a:rPr lang="en-US" sz="1400" baseline="0" dirty="0" smtClean="0"/>
                        <a:t> </a:t>
                      </a:r>
                      <a:r>
                        <a:rPr lang="en-US" sz="1400" dirty="0" smtClean="0"/>
                        <a:t>interaction on electronic, physical, and chemical properties of the catalytic material</a:t>
                      </a:r>
                      <a:endParaRPr lang="en-US" sz="1400" dirty="0"/>
                    </a:p>
                  </a:txBody>
                  <a:tcPr/>
                </a:tc>
                <a:tc>
                  <a:txBody>
                    <a:bodyPr/>
                    <a:lstStyle/>
                    <a:p>
                      <a:r>
                        <a:rPr lang="en-US" sz="1400" dirty="0" smtClean="0"/>
                        <a:t>Rationally select support materials for</a:t>
                      </a:r>
                      <a:r>
                        <a:rPr lang="en-US" sz="1400" baseline="0" dirty="0" smtClean="0"/>
                        <a:t> optimal performance</a:t>
                      </a:r>
                    </a:p>
                    <a:p>
                      <a:r>
                        <a:rPr lang="en-US" sz="1400" baseline="0" dirty="0" smtClean="0">
                          <a:solidFill>
                            <a:srgbClr val="FF0000"/>
                          </a:solidFill>
                        </a:rPr>
                        <a:t>Design</a:t>
                      </a:r>
                      <a:endParaRPr lang="en-US" sz="1400" dirty="0">
                        <a:solidFill>
                          <a:srgbClr val="FF0000"/>
                        </a:solidFill>
                      </a:endParaRPr>
                    </a:p>
                  </a:txBody>
                  <a:tcPr/>
                </a:tc>
              </a:tr>
              <a:tr h="370840">
                <a:tc>
                  <a:txBody>
                    <a:bodyPr/>
                    <a:lstStyle/>
                    <a:p>
                      <a:r>
                        <a:rPr lang="en-US" sz="1400" dirty="0" smtClean="0"/>
                        <a:t>Develop</a:t>
                      </a:r>
                      <a:r>
                        <a:rPr lang="en-US" sz="1400" baseline="0" dirty="0" smtClean="0"/>
                        <a:t> synthesis techniques  and  HT methods for atomic level structural control of catalysts</a:t>
                      </a:r>
                      <a:endParaRPr lang="en-US" sz="1400" dirty="0"/>
                    </a:p>
                  </a:txBody>
                  <a:tcPr/>
                </a:tc>
                <a:tc>
                  <a:txBody>
                    <a:bodyPr/>
                    <a:lstStyle/>
                    <a:p>
                      <a:r>
                        <a:rPr lang="en-US" sz="1400" dirty="0" smtClean="0"/>
                        <a:t> Translate</a:t>
                      </a:r>
                      <a:r>
                        <a:rPr lang="en-US" sz="1400" baseline="0" dirty="0" smtClean="0"/>
                        <a:t> promising lab scale leads to commercially relevant scales  </a:t>
                      </a:r>
                      <a:r>
                        <a:rPr lang="en-US" sz="1400" dirty="0" smtClean="0">
                          <a:solidFill>
                            <a:srgbClr val="FF0000"/>
                          </a:solidFill>
                        </a:rPr>
                        <a:t>Translation</a:t>
                      </a:r>
                      <a:endParaRPr lang="en-US" sz="1400" dirty="0">
                        <a:solidFill>
                          <a:srgbClr val="FF0000"/>
                        </a:solidFill>
                      </a:endParaRPr>
                    </a:p>
                  </a:txBody>
                  <a:tcPr/>
                </a:tc>
              </a:tr>
            </a:tbl>
          </a:graphicData>
        </a:graphic>
      </p:graphicFrame>
      <p:sp>
        <p:nvSpPr>
          <p:cNvPr id="4" name="TextBox 3"/>
          <p:cNvSpPr txBox="1"/>
          <p:nvPr/>
        </p:nvSpPr>
        <p:spPr>
          <a:xfrm>
            <a:off x="21200" y="-57451"/>
            <a:ext cx="8617345" cy="954107"/>
          </a:xfrm>
          <a:prstGeom prst="rect">
            <a:avLst/>
          </a:prstGeom>
          <a:noFill/>
        </p:spPr>
        <p:txBody>
          <a:bodyPr wrap="square" rtlCol="0">
            <a:spAutoFit/>
          </a:bodyPr>
          <a:lstStyle/>
          <a:p>
            <a:pPr marL="0" lvl="1"/>
            <a:r>
              <a:rPr lang="en-US" sz="2800" i="1" dirty="0"/>
              <a:t>“If materials scientists could _______, materials/product engineers would be able to _______.</a:t>
            </a:r>
            <a:endParaRPr lang="en-US" sz="2800" dirty="0"/>
          </a:p>
        </p:txBody>
      </p:sp>
    </p:spTree>
    <p:extLst>
      <p:ext uri="{BB962C8B-B14F-4D97-AF65-F5344CB8AC3E}">
        <p14:creationId xmlns:p14="http://schemas.microsoft.com/office/powerpoint/2010/main" val="3971741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03755039"/>
              </p:ext>
            </p:extLst>
          </p:nvPr>
        </p:nvGraphicFramePr>
        <p:xfrm>
          <a:off x="117987" y="999369"/>
          <a:ext cx="8814140" cy="5643880"/>
        </p:xfrm>
        <a:graphic>
          <a:graphicData uri="http://schemas.openxmlformats.org/drawingml/2006/table">
            <a:tbl>
              <a:tblPr firstRow="1" bandRow="1">
                <a:tableStyleId>{5C22544A-7EE6-4342-B048-85BDC9FD1C3A}</a:tableStyleId>
              </a:tblPr>
              <a:tblGrid>
                <a:gridCol w="4141779"/>
                <a:gridCol w="4672361"/>
              </a:tblGrid>
              <a:tr h="370840">
                <a:tc>
                  <a:txBody>
                    <a:bodyPr/>
                    <a:lstStyle/>
                    <a:p>
                      <a:r>
                        <a:rPr lang="en-US" dirty="0" smtClean="0"/>
                        <a:t>Materials/product</a:t>
                      </a:r>
                      <a:r>
                        <a:rPr lang="en-US" baseline="0" dirty="0" smtClean="0"/>
                        <a:t> engineers need to be able to ______</a:t>
                      </a:r>
                      <a:endParaRPr lang="en-US" dirty="0"/>
                    </a:p>
                  </a:txBody>
                  <a:tcPr/>
                </a:tc>
                <a:tc>
                  <a:txBody>
                    <a:bodyPr/>
                    <a:lstStyle/>
                    <a:p>
                      <a:r>
                        <a:rPr lang="en-US" dirty="0" smtClean="0"/>
                        <a:t>Which materials</a:t>
                      </a:r>
                      <a:r>
                        <a:rPr lang="en-US" baseline="0" dirty="0" smtClean="0"/>
                        <a:t> scientists could enable by ______</a:t>
                      </a:r>
                      <a:endParaRPr lang="en-US" dirty="0"/>
                    </a:p>
                  </a:txBody>
                  <a:tcPr/>
                </a:tc>
              </a:tr>
              <a:tr h="370840">
                <a:tc>
                  <a:txBody>
                    <a:bodyPr/>
                    <a:lstStyle/>
                    <a:p>
                      <a:r>
                        <a:rPr lang="en-US" sz="1400" dirty="0" smtClean="0"/>
                        <a:t>Synthesize catalysts whose</a:t>
                      </a:r>
                      <a:r>
                        <a:rPr lang="en-US" sz="1400" baseline="0" dirty="0" smtClean="0"/>
                        <a:t> performance and critical properties meet or exceed requirements dictated by systems-level objectives</a:t>
                      </a:r>
                      <a:endParaRPr lang="en-US" sz="1400" dirty="0"/>
                    </a:p>
                  </a:txBody>
                  <a:tcPr/>
                </a:tc>
                <a:tc>
                  <a:txBody>
                    <a:bodyPr/>
                    <a:lstStyle/>
                    <a:p>
                      <a:pPr marL="342900" indent="-342900">
                        <a:buAutoNum type="arabicPeriod"/>
                      </a:pPr>
                      <a:r>
                        <a:rPr lang="en-US" sz="1400" dirty="0" smtClean="0"/>
                        <a:t>Computational screening of catalytic</a:t>
                      </a:r>
                      <a:r>
                        <a:rPr lang="en-US" sz="1400" baseline="0" dirty="0" smtClean="0"/>
                        <a:t> materials by filtering out those materials whose predicted critical properties/ performance metrics are below a threshold value Translation</a:t>
                      </a:r>
                    </a:p>
                    <a:p>
                      <a:pPr marL="342900" marR="0" indent="-342900" algn="l" defTabSz="457200" rtl="0" eaLnBrk="1" fontAlgn="auto" latinLnBrk="0" hangingPunct="1">
                        <a:lnSpc>
                          <a:spcPct val="100000"/>
                        </a:lnSpc>
                        <a:spcBef>
                          <a:spcPts val="0"/>
                        </a:spcBef>
                        <a:spcAft>
                          <a:spcPts val="0"/>
                        </a:spcAft>
                        <a:buClrTx/>
                        <a:buSzTx/>
                        <a:buFontTx/>
                        <a:buAutoNum type="arabicPeriod"/>
                        <a:tabLst/>
                        <a:defRPr/>
                      </a:pPr>
                      <a:r>
                        <a:rPr lang="en-US" sz="1400" baseline="0" dirty="0" smtClean="0">
                          <a:solidFill>
                            <a:schemeClr val="tx1"/>
                          </a:solidFill>
                        </a:rPr>
                        <a:t>Developing tools based on thermodynamic/phase diagram information and/or data mining of literature to suggest appropriate synthesis techniques, conditions, and precursor materials .</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know</a:t>
                      </a:r>
                      <a:r>
                        <a:rPr lang="en-US" sz="1400" baseline="0" dirty="0" smtClean="0"/>
                        <a:t> how an expected contaminant can affect catalyst performance</a:t>
                      </a:r>
                      <a:endParaRPr lang="en-US" sz="1400" dirty="0" smtClean="0"/>
                    </a:p>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Understanding</a:t>
                      </a:r>
                      <a:r>
                        <a:rPr lang="en-US" sz="1400" baseline="0" dirty="0" smtClean="0"/>
                        <a:t> deactivation mechanisms and designing poison-tolerant catalysts </a:t>
                      </a:r>
                      <a:r>
                        <a:rPr lang="en-US" sz="1400" baseline="0" dirty="0" smtClean="0">
                          <a:solidFill>
                            <a:srgbClr val="FF0000"/>
                          </a:solidFill>
                        </a:rPr>
                        <a:t>Translation</a:t>
                      </a:r>
                      <a:endParaRPr lang="en-US" sz="1400" dirty="0" smtClean="0">
                        <a:solidFill>
                          <a:srgbClr val="FF0000"/>
                        </a:solidFill>
                      </a:endParaRPr>
                    </a:p>
                    <a:p>
                      <a:endParaRPr lang="en-US" sz="1400" dirty="0"/>
                    </a:p>
                  </a:txBody>
                  <a:tcPr/>
                </a:tc>
              </a:tr>
              <a:tr h="370840">
                <a:tc>
                  <a:txBody>
                    <a:bodyPr/>
                    <a:lstStyle/>
                    <a:p>
                      <a:r>
                        <a:rPr lang="en-US" sz="1400" dirty="0" smtClean="0">
                          <a:solidFill>
                            <a:schemeClr val="tx1"/>
                          </a:solidFill>
                        </a:rPr>
                        <a:t>Develop,</a:t>
                      </a:r>
                      <a:r>
                        <a:rPr lang="en-US" sz="1400" baseline="0" dirty="0" smtClean="0">
                          <a:solidFill>
                            <a:schemeClr val="tx1"/>
                          </a:solidFill>
                        </a:rPr>
                        <a:t> optimize, and incorporate new/alternative catalytic materials into a process on a time scale that is less than those associated with the expected market value.</a:t>
                      </a:r>
                      <a:endParaRPr lang="en-US" sz="1400" dirty="0">
                        <a:solidFill>
                          <a:schemeClr val="tx1"/>
                        </a:solidFill>
                      </a:endParaRPr>
                    </a:p>
                  </a:txBody>
                  <a:tcPr/>
                </a:tc>
                <a:tc>
                  <a:txBody>
                    <a:bodyPr/>
                    <a:lstStyle/>
                    <a:p>
                      <a:pPr marL="342900" indent="-342900">
                        <a:buAutoNum type="arabicPeriod"/>
                      </a:pPr>
                      <a:r>
                        <a:rPr lang="en-US" sz="1400" baseline="0" dirty="0" smtClean="0"/>
                        <a:t>More accurate, stream-lined, multi-scale modeling making use of extensive data bases </a:t>
                      </a:r>
                    </a:p>
                    <a:p>
                      <a:pPr marL="342900" indent="-342900">
                        <a:buAutoNum type="arabicPeriod"/>
                      </a:pPr>
                      <a:r>
                        <a:rPr lang="en-US" sz="1400" baseline="0" dirty="0" smtClean="0"/>
                        <a:t>Many other factors.</a:t>
                      </a:r>
                      <a:endParaRPr lang="en-US" sz="1400" dirty="0"/>
                    </a:p>
                  </a:txBody>
                  <a:tcPr/>
                </a:tc>
              </a:tr>
              <a:tr h="370840">
                <a:tc>
                  <a:txBody>
                    <a:bodyPr/>
                    <a:lstStyle/>
                    <a:p>
                      <a:r>
                        <a:rPr lang="en-US" sz="1400" dirty="0" smtClean="0"/>
                        <a:t>Know</a:t>
                      </a:r>
                      <a:r>
                        <a:rPr lang="en-US" sz="1400" baseline="0" dirty="0" smtClean="0"/>
                        <a:t> the expected stability and associated lifetime of new candidate catalytic materials under expected operating conditions</a:t>
                      </a:r>
                      <a:endParaRPr lang="en-US" sz="1400" dirty="0"/>
                    </a:p>
                  </a:txBody>
                  <a:tcPr/>
                </a:tc>
                <a:tc>
                  <a:txBody>
                    <a:bodyPr/>
                    <a:lstStyle/>
                    <a:p>
                      <a:pPr marL="342900" indent="-342900">
                        <a:buAutoNum type="arabicPeriod"/>
                      </a:pPr>
                      <a:r>
                        <a:rPr lang="en-US" sz="1400" dirty="0" smtClean="0"/>
                        <a:t>More accurate, high throughput</a:t>
                      </a:r>
                      <a:r>
                        <a:rPr lang="en-US" sz="1400" baseline="0" dirty="0" smtClean="0"/>
                        <a:t> accelerated  testing with clear correlation to real-time testing</a:t>
                      </a:r>
                    </a:p>
                    <a:p>
                      <a:pPr marL="342900" indent="-342900">
                        <a:buAutoNum type="arabicPeriod"/>
                      </a:pPr>
                      <a:r>
                        <a:rPr lang="en-US" sz="1400" baseline="0" dirty="0" smtClean="0"/>
                        <a:t>The development of multi-time scale computational methods to predict the evolution of structure and composition under operating conditions </a:t>
                      </a:r>
                      <a:endParaRPr lang="en-US" sz="1400" dirty="0"/>
                    </a:p>
                  </a:txBody>
                  <a:tcPr/>
                </a:tc>
              </a:tr>
              <a:tr h="370840">
                <a:tc>
                  <a:txBody>
                    <a:bodyPr/>
                    <a:lstStyle/>
                    <a:p>
                      <a:r>
                        <a:rPr lang="en-US" sz="1400" baseline="0" dirty="0" smtClean="0"/>
                        <a:t>Develop catalytic materials with high selectivity</a:t>
                      </a:r>
                      <a:endParaRPr lang="en-US" sz="1400" dirty="0"/>
                    </a:p>
                  </a:txBody>
                  <a:tcPr/>
                </a:tc>
                <a:tc>
                  <a:txBody>
                    <a:bodyPr/>
                    <a:lstStyle/>
                    <a:p>
                      <a:r>
                        <a:rPr lang="en-US" sz="1400" dirty="0" smtClean="0">
                          <a:solidFill>
                            <a:srgbClr val="FF0000"/>
                          </a:solidFill>
                        </a:rPr>
                        <a:t>Design</a:t>
                      </a:r>
                      <a:endParaRPr lang="en-US" sz="1400" dirty="0">
                        <a:solidFill>
                          <a:srgbClr val="FF0000"/>
                        </a:solidFill>
                      </a:endParaRPr>
                    </a:p>
                  </a:txBody>
                  <a:tcPr/>
                </a:tc>
              </a:tr>
            </a:tbl>
          </a:graphicData>
        </a:graphic>
      </p:graphicFrame>
      <p:sp>
        <p:nvSpPr>
          <p:cNvPr id="4" name="TextBox 3"/>
          <p:cNvSpPr txBox="1"/>
          <p:nvPr/>
        </p:nvSpPr>
        <p:spPr>
          <a:xfrm>
            <a:off x="457200" y="16578"/>
            <a:ext cx="8686800" cy="954107"/>
          </a:xfrm>
          <a:prstGeom prst="rect">
            <a:avLst/>
          </a:prstGeom>
          <a:noFill/>
        </p:spPr>
        <p:txBody>
          <a:bodyPr wrap="square" rtlCol="0">
            <a:spAutoFit/>
          </a:bodyPr>
          <a:lstStyle/>
          <a:p>
            <a:pPr marL="0" lvl="1"/>
            <a:r>
              <a:rPr lang="en-US" sz="2800" i="1" dirty="0"/>
              <a:t>"Materials/product engineers need to be able to _______, which materials scientists could enable by ________." </a:t>
            </a:r>
          </a:p>
        </p:txBody>
      </p:sp>
    </p:spTree>
    <p:extLst>
      <p:ext uri="{BB962C8B-B14F-4D97-AF65-F5344CB8AC3E}">
        <p14:creationId xmlns:p14="http://schemas.microsoft.com/office/powerpoint/2010/main" val="418992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5" y="188258"/>
            <a:ext cx="8597153" cy="6617196"/>
          </a:xfrm>
          <a:prstGeom prst="rect">
            <a:avLst/>
          </a:prstGeom>
          <a:noFill/>
        </p:spPr>
        <p:txBody>
          <a:bodyPr wrap="square" rtlCol="0">
            <a:spAutoFit/>
          </a:bodyPr>
          <a:lstStyle/>
          <a:p>
            <a:pPr lvl="0"/>
            <a:r>
              <a:rPr lang="en-US" sz="2000" b="1" dirty="0">
                <a:solidFill>
                  <a:prstClr val="black"/>
                </a:solidFill>
              </a:rPr>
              <a:t>Grand Challenge Themes</a:t>
            </a:r>
          </a:p>
          <a:p>
            <a:pPr marL="285750" lvl="0" indent="-285750">
              <a:buFont typeface="Arial" pitchFamily="34" charset="0"/>
              <a:buChar char="•"/>
            </a:pPr>
            <a:r>
              <a:rPr lang="en-US" sz="2000" b="1" dirty="0">
                <a:solidFill>
                  <a:srgbClr val="C0504D"/>
                </a:solidFill>
              </a:rPr>
              <a:t>Catalysts by Design </a:t>
            </a:r>
            <a:r>
              <a:rPr lang="en-US" sz="2000" dirty="0"/>
              <a:t>– structure and function</a:t>
            </a:r>
          </a:p>
          <a:p>
            <a:pPr marL="285750" lvl="0" indent="-285750">
              <a:buFont typeface="Courier New" pitchFamily="49" charset="0"/>
              <a:buChar char="o"/>
            </a:pPr>
            <a:r>
              <a:rPr lang="en-US" dirty="0"/>
              <a:t>	Discovery and lead generation, improvement targets</a:t>
            </a:r>
          </a:p>
          <a:p>
            <a:pPr marL="285750" lvl="0" indent="-285750">
              <a:buFont typeface="Courier New" pitchFamily="49" charset="0"/>
              <a:buChar char="o"/>
            </a:pPr>
            <a:r>
              <a:rPr lang="en-US" dirty="0"/>
              <a:t>	Model and measure</a:t>
            </a:r>
          </a:p>
          <a:p>
            <a:pPr marL="285750" lvl="0" indent="-285750">
              <a:buFont typeface="Courier New" pitchFamily="49" charset="0"/>
              <a:buChar char="o"/>
            </a:pPr>
            <a:r>
              <a:rPr lang="en-US" dirty="0"/>
              <a:t>	Make materials, from model to industrial </a:t>
            </a:r>
            <a:r>
              <a:rPr lang="en-US" dirty="0" smtClean="0"/>
              <a:t>scale, </a:t>
            </a:r>
            <a:r>
              <a:rPr lang="en-US" dirty="0"/>
              <a:t>that incorporate multiple functions 	defined at the molecular level</a:t>
            </a:r>
          </a:p>
          <a:p>
            <a:pPr marL="285750" lvl="0" indent="-285750">
              <a:buFont typeface="Courier New" pitchFamily="49" charset="0"/>
              <a:buChar char="o"/>
            </a:pPr>
            <a:r>
              <a:rPr lang="en-US" dirty="0"/>
              <a:t>	</a:t>
            </a:r>
            <a:r>
              <a:rPr lang="en-US" dirty="0" smtClean="0"/>
              <a:t>Cross-cutting </a:t>
            </a:r>
            <a:r>
              <a:rPr lang="en-US" dirty="0"/>
              <a:t>need for significantly advanced tools: computational</a:t>
            </a:r>
            <a:r>
              <a:rPr lang="en-US" dirty="0" smtClean="0"/>
              <a:t>, experimental</a:t>
            </a:r>
            <a:r>
              <a:rPr lang="en-US" dirty="0"/>
              <a:t>, 	spectroscopic,  etc</a:t>
            </a:r>
            <a:r>
              <a:rPr lang="en-US" dirty="0" smtClean="0"/>
              <a:t>.</a:t>
            </a:r>
          </a:p>
          <a:p>
            <a:pPr marL="285750" lvl="0" indent="-285750">
              <a:buFont typeface="Courier New" pitchFamily="49" charset="0"/>
              <a:buChar char="o"/>
            </a:pPr>
            <a:endParaRPr lang="en-US" dirty="0">
              <a:solidFill>
                <a:prstClr val="black"/>
              </a:solidFill>
            </a:endParaRPr>
          </a:p>
          <a:p>
            <a:pPr marL="285750" lvl="0" indent="-285750">
              <a:buFont typeface="Arial" pitchFamily="34" charset="0"/>
              <a:buChar char="•"/>
            </a:pPr>
            <a:r>
              <a:rPr lang="en-US" sz="2000" b="1" dirty="0">
                <a:solidFill>
                  <a:srgbClr val="C0504D"/>
                </a:solidFill>
              </a:rPr>
              <a:t>Translation to technology </a:t>
            </a:r>
            <a:endParaRPr lang="en-US" sz="2000" b="1" dirty="0">
              <a:solidFill>
                <a:prstClr val="black"/>
              </a:solidFill>
            </a:endParaRPr>
          </a:p>
          <a:p>
            <a:pPr marL="285750" lvl="0" indent="-285750">
              <a:buFont typeface="Courier New" pitchFamily="49" charset="0"/>
              <a:buChar char="o"/>
            </a:pPr>
            <a:r>
              <a:rPr lang="en-US" dirty="0">
                <a:solidFill>
                  <a:prstClr val="black"/>
                </a:solidFill>
              </a:rPr>
              <a:t>	Realization of design – new synthesis </a:t>
            </a:r>
            <a:r>
              <a:rPr lang="en-US" dirty="0" smtClean="0">
                <a:solidFill>
                  <a:prstClr val="black"/>
                </a:solidFill>
              </a:rPr>
              <a:t>strategies, </a:t>
            </a:r>
            <a:r>
              <a:rPr lang="en-US" dirty="0">
                <a:solidFill>
                  <a:prstClr val="black"/>
                </a:solidFill>
              </a:rPr>
              <a:t>scale up, aging, </a:t>
            </a:r>
            <a:r>
              <a:rPr lang="en-US" dirty="0" smtClean="0">
                <a:solidFill>
                  <a:prstClr val="black"/>
                </a:solidFill>
              </a:rPr>
              <a:t>etc.</a:t>
            </a:r>
            <a:endParaRPr lang="en-US" dirty="0">
              <a:solidFill>
                <a:prstClr val="black"/>
              </a:solidFill>
            </a:endParaRPr>
          </a:p>
          <a:p>
            <a:pPr marL="285750" lvl="0" indent="-285750">
              <a:buFont typeface="Courier New" pitchFamily="49" charset="0"/>
              <a:buChar char="o"/>
            </a:pPr>
            <a:r>
              <a:rPr lang="en-US" dirty="0">
                <a:solidFill>
                  <a:prstClr val="black"/>
                </a:solidFill>
              </a:rPr>
              <a:t>	Realize benefits from the same tools for better understanding and scientific </a:t>
            </a:r>
            <a:r>
              <a:rPr lang="en-US" dirty="0" smtClean="0">
                <a:solidFill>
                  <a:prstClr val="black"/>
                </a:solidFill>
              </a:rPr>
              <a:t>design</a:t>
            </a:r>
          </a:p>
          <a:p>
            <a:pPr marL="285750" lvl="0" indent="-285750">
              <a:buFont typeface="Courier New" pitchFamily="49" charset="0"/>
              <a:buChar char="o"/>
            </a:pPr>
            <a:endParaRPr lang="en-US" dirty="0">
              <a:solidFill>
                <a:prstClr val="black"/>
              </a:solidFill>
            </a:endParaRPr>
          </a:p>
          <a:p>
            <a:pPr marL="285750" lvl="0" indent="-285750">
              <a:buFont typeface="Arial" pitchFamily="34" charset="0"/>
              <a:buChar char="•"/>
            </a:pPr>
            <a:r>
              <a:rPr lang="en-US" sz="2000" b="1" dirty="0">
                <a:solidFill>
                  <a:srgbClr val="C0504D"/>
                </a:solidFill>
              </a:rPr>
              <a:t>Modeling and characterization tools</a:t>
            </a:r>
            <a:r>
              <a:rPr lang="en-US" sz="2000" b="1" dirty="0">
                <a:solidFill>
                  <a:prstClr val="black"/>
                </a:solidFill>
              </a:rPr>
              <a:t> </a:t>
            </a:r>
            <a:r>
              <a:rPr lang="en-US" dirty="0">
                <a:solidFill>
                  <a:prstClr val="black"/>
                </a:solidFill>
              </a:rPr>
              <a:t>that advance the entire continuum from discovery, design and translation to practice</a:t>
            </a:r>
          </a:p>
          <a:p>
            <a:pPr marL="285750" lvl="0" indent="-285750">
              <a:buFont typeface="Courier New" pitchFamily="49" charset="0"/>
              <a:buChar char="o"/>
            </a:pPr>
            <a:r>
              <a:rPr lang="en-US" dirty="0">
                <a:solidFill>
                  <a:prstClr val="black"/>
                </a:solidFill>
              </a:rPr>
              <a:t>Reaching longer length and time scales with higher accuracy, representing complex environments,  complex reaction networks, better uncertainty quantification</a:t>
            </a:r>
          </a:p>
          <a:p>
            <a:pPr marL="285750" lvl="0" indent="-285750">
              <a:buFont typeface="Courier New" pitchFamily="49" charset="0"/>
              <a:buChar char="o"/>
            </a:pPr>
            <a:r>
              <a:rPr lang="en-US" dirty="0">
                <a:solidFill>
                  <a:prstClr val="black"/>
                </a:solidFill>
              </a:rPr>
              <a:t>Build better science, experimental and computational definition of active sites and their </a:t>
            </a:r>
            <a:r>
              <a:rPr lang="en-US" dirty="0" smtClean="0">
                <a:solidFill>
                  <a:prstClr val="black"/>
                </a:solidFill>
              </a:rPr>
              <a:t>function while </a:t>
            </a:r>
            <a:r>
              <a:rPr lang="en-US" dirty="0">
                <a:solidFill>
                  <a:prstClr val="black"/>
                </a:solidFill>
              </a:rPr>
              <a:t>accelerating application</a:t>
            </a:r>
          </a:p>
          <a:p>
            <a:pPr marL="285750" lvl="0" indent="-285750">
              <a:buFont typeface="Courier New" pitchFamily="49" charset="0"/>
              <a:buChar char="o"/>
            </a:pPr>
            <a:r>
              <a:rPr lang="en-US" dirty="0">
                <a:solidFill>
                  <a:prstClr val="black"/>
                </a:solidFill>
              </a:rPr>
              <a:t>Go significantly beyond what conventional DFT can do today</a:t>
            </a:r>
          </a:p>
          <a:p>
            <a:pPr marL="285750" lvl="0" indent="-285750">
              <a:buFont typeface="Arial" pitchFamily="34" charset="0"/>
              <a:buChar char="•"/>
            </a:pPr>
            <a:endParaRPr lang="en-US" dirty="0">
              <a:solidFill>
                <a:prstClr val="black"/>
              </a:solidFill>
            </a:endParaRPr>
          </a:p>
          <a:p>
            <a:pPr marL="285750" lvl="0" indent="-285750">
              <a:buFont typeface="Arial" pitchFamily="34" charset="0"/>
              <a:buChar char="•"/>
            </a:pPr>
            <a:r>
              <a:rPr lang="en-US" sz="2000" b="1" dirty="0">
                <a:solidFill>
                  <a:srgbClr val="C0504D"/>
                </a:solidFill>
              </a:rPr>
              <a:t>Database development and implementation as a key enabler</a:t>
            </a:r>
            <a:r>
              <a:rPr lang="en-US" dirty="0">
                <a:solidFill>
                  <a:prstClr val="black"/>
                </a:solidFill>
              </a:rPr>
              <a:t> of all of the </a:t>
            </a:r>
            <a:r>
              <a:rPr lang="en-US" dirty="0" smtClean="0">
                <a:solidFill>
                  <a:prstClr val="black"/>
                </a:solidFill>
              </a:rPr>
              <a:t>above</a:t>
            </a:r>
            <a:endParaRPr lang="en-US" sz="2000" b="1" dirty="0">
              <a:solidFill>
                <a:srgbClr val="C0504D"/>
              </a:solidFill>
            </a:endParaRPr>
          </a:p>
        </p:txBody>
      </p:sp>
    </p:spTree>
    <p:extLst>
      <p:ext uri="{BB962C8B-B14F-4D97-AF65-F5344CB8AC3E}">
        <p14:creationId xmlns:p14="http://schemas.microsoft.com/office/powerpoint/2010/main" val="183672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057550"/>
              </p:ext>
            </p:extLst>
          </p:nvPr>
        </p:nvGraphicFramePr>
        <p:xfrm>
          <a:off x="1267918" y="914406"/>
          <a:ext cx="7086600" cy="5638798"/>
        </p:xfrm>
        <a:graphic>
          <a:graphicData uri="http://schemas.openxmlformats.org/drawingml/2006/table">
            <a:tbl>
              <a:tblPr>
                <a:tableStyleId>{5C22544A-7EE6-4342-B048-85BDC9FD1C3A}</a:tableStyleId>
              </a:tblPr>
              <a:tblGrid>
                <a:gridCol w="4022125"/>
                <a:gridCol w="3064475"/>
              </a:tblGrid>
              <a:tr h="294198">
                <a:tc>
                  <a:txBody>
                    <a:bodyPr/>
                    <a:lstStyle/>
                    <a:p>
                      <a:pPr algn="l" fontAlgn="t"/>
                      <a:r>
                        <a:rPr lang="en-US" sz="1600" u="none" strike="noStrike" dirty="0">
                          <a:effectLst/>
                        </a:rPr>
                        <a:t>Agnes Derecskei</a:t>
                      </a:r>
                      <a:endParaRPr lang="en-US" sz="1600" b="0" i="0" u="none" strike="noStrike" dirty="0">
                        <a:solidFill>
                          <a:srgbClr val="000000"/>
                        </a:solidFill>
                        <a:effectLst/>
                        <a:latin typeface="Calibri"/>
                      </a:endParaRPr>
                    </a:p>
                  </a:txBody>
                  <a:tcPr marL="7620" marR="7620" marT="7620" marB="0"/>
                </a:tc>
                <a:tc>
                  <a:txBody>
                    <a:bodyPr/>
                    <a:lstStyle/>
                    <a:p>
                      <a:pPr algn="l" fontAlgn="t"/>
                      <a:r>
                        <a:rPr lang="en-US" sz="1600" u="none" strike="noStrike">
                          <a:effectLst/>
                        </a:rPr>
                        <a:t>Air Products</a:t>
                      </a:r>
                      <a:endParaRPr lang="en-US" sz="1600" b="0" i="0" u="none" strike="noStrike">
                        <a:solidFill>
                          <a:srgbClr val="000000"/>
                        </a:solidFill>
                        <a:effectLst/>
                        <a:latin typeface="Calibri"/>
                      </a:endParaRPr>
                    </a:p>
                  </a:txBody>
                  <a:tcPr marL="7620" marR="7620" marT="7620" marB="0"/>
                </a:tc>
              </a:tr>
              <a:tr h="294198">
                <a:tc>
                  <a:txBody>
                    <a:bodyPr/>
                    <a:lstStyle/>
                    <a:p>
                      <a:pPr algn="l" fontAlgn="b"/>
                      <a:r>
                        <a:rPr lang="en-US" sz="1600" u="none" strike="noStrike" dirty="0">
                          <a:effectLst/>
                        </a:rPr>
                        <a:t>Anatoly </a:t>
                      </a:r>
                      <a:r>
                        <a:rPr lang="en-US" sz="1600" u="none" strike="noStrike" dirty="0" err="1">
                          <a:effectLst/>
                        </a:rPr>
                        <a:t>Frenkel</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smtClean="0">
                          <a:effectLst/>
                        </a:rPr>
                        <a:t>Yeshiva University/Brookhaven</a:t>
                      </a:r>
                      <a:endParaRPr lang="en-US" sz="1600" b="0" i="0" u="none" strike="noStrike" dirty="0">
                        <a:solidFill>
                          <a:srgbClr val="000000"/>
                        </a:solidFill>
                        <a:effectLst/>
                        <a:latin typeface="Calibri"/>
                      </a:endParaRPr>
                    </a:p>
                  </a:txBody>
                  <a:tcPr marL="7620" marR="7620" marT="7620" marB="0" anchor="b"/>
                </a:tc>
              </a:tr>
              <a:tr h="294198">
                <a:tc>
                  <a:txBody>
                    <a:bodyPr/>
                    <a:lstStyle/>
                    <a:p>
                      <a:pPr algn="l" fontAlgn="t"/>
                      <a:r>
                        <a:rPr lang="en-US" sz="1600" u="none" strike="noStrike" dirty="0">
                          <a:effectLst/>
                        </a:rPr>
                        <a:t>Andreas </a:t>
                      </a:r>
                      <a:r>
                        <a:rPr lang="en-US" sz="1600" u="none" strike="noStrike" dirty="0" err="1">
                          <a:effectLst/>
                        </a:rPr>
                        <a:t>Heyden</a:t>
                      </a:r>
                      <a:endParaRPr lang="en-US" sz="1600" b="0" i="0" u="none" strike="noStrike" dirty="0">
                        <a:solidFill>
                          <a:srgbClr val="000000"/>
                        </a:solidFill>
                        <a:effectLst/>
                        <a:latin typeface="Calibri"/>
                      </a:endParaRPr>
                    </a:p>
                  </a:txBody>
                  <a:tcPr marL="7620" marR="7620" marT="7620" marB="0"/>
                </a:tc>
                <a:tc>
                  <a:txBody>
                    <a:bodyPr/>
                    <a:lstStyle/>
                    <a:p>
                      <a:pPr algn="l" fontAlgn="b"/>
                      <a:r>
                        <a:rPr lang="en-US" sz="1600" u="none" strike="noStrike" dirty="0">
                          <a:effectLst/>
                        </a:rPr>
                        <a:t>U South Carolina</a:t>
                      </a:r>
                      <a:endParaRPr lang="en-US" sz="1600" b="0" i="0" u="none" strike="noStrike" dirty="0">
                        <a:solidFill>
                          <a:srgbClr val="000000"/>
                        </a:solidFill>
                        <a:effectLst/>
                        <a:latin typeface="Calibri"/>
                      </a:endParaRPr>
                    </a:p>
                  </a:txBody>
                  <a:tcPr marL="7620" marR="7620" marT="7620" marB="0" anchor="b"/>
                </a:tc>
              </a:tr>
              <a:tr h="294198">
                <a:tc>
                  <a:txBody>
                    <a:bodyPr/>
                    <a:lstStyle/>
                    <a:p>
                      <a:pPr algn="l" fontAlgn="b"/>
                      <a:r>
                        <a:rPr lang="en-US" sz="1600" u="none" strike="noStrike" dirty="0" err="1">
                          <a:effectLst/>
                        </a:rPr>
                        <a:t>Chaitanya</a:t>
                      </a:r>
                      <a:r>
                        <a:rPr lang="en-US" sz="1600" u="none" strike="noStrike" dirty="0">
                          <a:effectLst/>
                        </a:rPr>
                        <a:t> </a:t>
                      </a:r>
                      <a:r>
                        <a:rPr lang="en-US" sz="1600" u="none" strike="noStrike" dirty="0" err="1">
                          <a:effectLst/>
                        </a:rPr>
                        <a:t>Narula</a:t>
                      </a:r>
                      <a:endParaRPr lang="en-US" sz="1600" b="0" i="0" u="none" strike="noStrike" dirty="0">
                        <a:solidFill>
                          <a:srgbClr val="000000"/>
                        </a:solidFill>
                        <a:effectLst/>
                        <a:latin typeface="Calibri"/>
                      </a:endParaRPr>
                    </a:p>
                  </a:txBody>
                  <a:tcPr marL="7620" marR="7620" marT="7620" marB="0" anchor="b"/>
                </a:tc>
                <a:tc>
                  <a:txBody>
                    <a:bodyPr/>
                    <a:lstStyle/>
                    <a:p>
                      <a:pPr algn="l" fontAlgn="t"/>
                      <a:r>
                        <a:rPr lang="en-US" sz="1600" u="none" strike="noStrike" dirty="0" smtClean="0">
                          <a:effectLst/>
                        </a:rPr>
                        <a:t>Oak Ridge National Lab</a:t>
                      </a:r>
                      <a:endParaRPr lang="en-US" sz="1600" b="0" i="0" u="none" strike="noStrike" dirty="0">
                        <a:solidFill>
                          <a:srgbClr val="000000"/>
                        </a:solidFill>
                        <a:effectLst/>
                        <a:latin typeface="Calibri"/>
                      </a:endParaRPr>
                    </a:p>
                  </a:txBody>
                  <a:tcPr marL="7620" marR="7620" marT="7620" marB="0"/>
                </a:tc>
              </a:tr>
              <a:tr h="294198">
                <a:tc>
                  <a:txBody>
                    <a:bodyPr/>
                    <a:lstStyle/>
                    <a:p>
                      <a:pPr algn="l" fontAlgn="t"/>
                      <a:r>
                        <a:rPr lang="en-US" sz="1600" u="none" strike="noStrike">
                          <a:effectLst/>
                        </a:rPr>
                        <a:t>Dan Shantz</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Sabic</a:t>
                      </a:r>
                      <a:endParaRPr lang="en-US" sz="1600" b="0" i="0" u="none" strike="noStrike">
                        <a:solidFill>
                          <a:srgbClr val="000000"/>
                        </a:solidFill>
                        <a:effectLst/>
                        <a:latin typeface="Calibri"/>
                      </a:endParaRPr>
                    </a:p>
                  </a:txBody>
                  <a:tcPr marL="7620" marR="7620" marT="7620" marB="0"/>
                </a:tc>
              </a:tr>
              <a:tr h="294198">
                <a:tc>
                  <a:txBody>
                    <a:bodyPr/>
                    <a:lstStyle/>
                    <a:p>
                      <a:pPr algn="l" fontAlgn="t"/>
                      <a:r>
                        <a:rPr lang="en-US" sz="1600" u="none" strike="noStrike">
                          <a:effectLst/>
                        </a:rPr>
                        <a:t>Donghai Mei</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Pacific Northwest National Lab</a:t>
                      </a:r>
                      <a:endParaRPr lang="en-US" sz="1600" b="0" i="0" u="none" strike="noStrike" dirty="0">
                        <a:solidFill>
                          <a:srgbClr val="000000"/>
                        </a:solidFill>
                        <a:effectLst/>
                        <a:latin typeface="Calibri"/>
                      </a:endParaRPr>
                    </a:p>
                  </a:txBody>
                  <a:tcPr marL="7620" marR="7620" marT="7620" marB="0"/>
                </a:tc>
              </a:tr>
              <a:tr h="294198">
                <a:tc>
                  <a:txBody>
                    <a:bodyPr/>
                    <a:lstStyle/>
                    <a:p>
                      <a:pPr algn="l" fontAlgn="t"/>
                      <a:r>
                        <a:rPr lang="en-US" sz="1600" u="none" strike="noStrike">
                          <a:effectLst/>
                        </a:rPr>
                        <a:t>Eric Lowenthal</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W.R. Grace</a:t>
                      </a:r>
                      <a:endParaRPr lang="en-US" sz="1600" b="0" i="0" u="none" strike="noStrike">
                        <a:solidFill>
                          <a:srgbClr val="000000"/>
                        </a:solidFill>
                        <a:effectLst/>
                        <a:latin typeface="Calibri"/>
                      </a:endParaRPr>
                    </a:p>
                  </a:txBody>
                  <a:tcPr marL="7620" marR="7620" marT="7620" marB="0"/>
                </a:tc>
              </a:tr>
              <a:tr h="306457">
                <a:tc>
                  <a:txBody>
                    <a:bodyPr/>
                    <a:lstStyle/>
                    <a:p>
                      <a:pPr algn="l" fontAlgn="t"/>
                      <a:r>
                        <a:rPr lang="en-US" sz="1600" u="none" strike="noStrike">
                          <a:effectLst/>
                        </a:rPr>
                        <a:t>Friederike Jentoft</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University of Oklahoma</a:t>
                      </a:r>
                      <a:endParaRPr lang="en-US" sz="1600" b="0" i="0" u="none" strike="noStrike" dirty="0">
                        <a:solidFill>
                          <a:srgbClr val="000000"/>
                        </a:solidFill>
                        <a:effectLst/>
                        <a:latin typeface="Calibri"/>
                      </a:endParaRPr>
                    </a:p>
                  </a:txBody>
                  <a:tcPr marL="7620" marR="7620" marT="7620" marB="0"/>
                </a:tc>
              </a:tr>
              <a:tr h="294198">
                <a:tc>
                  <a:txBody>
                    <a:bodyPr/>
                    <a:lstStyle/>
                    <a:p>
                      <a:pPr algn="l" fontAlgn="b"/>
                      <a:r>
                        <a:rPr lang="en-US" sz="1600" u="none" strike="noStrike">
                          <a:effectLst/>
                        </a:rPr>
                        <a:t>Laura Gagliardi</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smtClean="0">
                          <a:effectLst/>
                        </a:rPr>
                        <a:t>University of Minnesota</a:t>
                      </a:r>
                      <a:endParaRPr lang="en-US" sz="1600" b="0" i="0" u="none" strike="noStrike" dirty="0">
                        <a:solidFill>
                          <a:srgbClr val="000000"/>
                        </a:solidFill>
                        <a:effectLst/>
                        <a:latin typeface="Calibri"/>
                      </a:endParaRPr>
                    </a:p>
                  </a:txBody>
                  <a:tcPr marL="7620" marR="7620" marT="7620" marB="0" anchor="b"/>
                </a:tc>
              </a:tr>
              <a:tr h="294198">
                <a:tc>
                  <a:txBody>
                    <a:bodyPr/>
                    <a:lstStyle/>
                    <a:p>
                      <a:pPr algn="l" fontAlgn="t"/>
                      <a:r>
                        <a:rPr lang="en-US" sz="1600" u="none" strike="noStrike" dirty="0" smtClean="0">
                          <a:effectLst/>
                        </a:rPr>
                        <a:t>Michael </a:t>
                      </a:r>
                      <a:r>
                        <a:rPr lang="en-US" sz="1600" u="none" strike="noStrike" dirty="0">
                          <a:effectLst/>
                        </a:rPr>
                        <a:t>Janik</a:t>
                      </a:r>
                      <a:endParaRPr lang="en-US" sz="1600" b="0" i="0" u="none" strike="noStrike" dirty="0">
                        <a:solidFill>
                          <a:srgbClr val="000000"/>
                        </a:solidFill>
                        <a:effectLst/>
                        <a:latin typeface="Calibri"/>
                      </a:endParaRPr>
                    </a:p>
                  </a:txBody>
                  <a:tcPr marL="7620" marR="7620" marT="7620" marB="0"/>
                </a:tc>
                <a:tc>
                  <a:txBody>
                    <a:bodyPr/>
                    <a:lstStyle/>
                    <a:p>
                      <a:pPr algn="l" fontAlgn="t"/>
                      <a:r>
                        <a:rPr lang="en-US" sz="1600" u="none" strike="noStrike" dirty="0" smtClean="0">
                          <a:effectLst/>
                        </a:rPr>
                        <a:t>Pennsylvania State University</a:t>
                      </a:r>
                      <a:endParaRPr lang="en-US" sz="1600" b="0" i="0" u="none" strike="noStrike" dirty="0">
                        <a:solidFill>
                          <a:srgbClr val="000000"/>
                        </a:solidFill>
                        <a:effectLst/>
                        <a:latin typeface="Calibri"/>
                      </a:endParaRPr>
                    </a:p>
                  </a:txBody>
                  <a:tcPr marL="7620" marR="7620" marT="7620" marB="0"/>
                </a:tc>
              </a:tr>
              <a:tr h="306457">
                <a:tc>
                  <a:txBody>
                    <a:bodyPr/>
                    <a:lstStyle/>
                    <a:p>
                      <a:pPr algn="l" fontAlgn="t"/>
                      <a:r>
                        <a:rPr lang="en-US" sz="1600" u="none" strike="noStrike">
                          <a:effectLst/>
                        </a:rPr>
                        <a:t>Michael G White</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Brookhaven National Lab</a:t>
                      </a:r>
                      <a:endParaRPr lang="en-US" sz="1600" b="0" i="0" u="none" strike="noStrike" dirty="0">
                        <a:solidFill>
                          <a:srgbClr val="000000"/>
                        </a:solidFill>
                        <a:effectLst/>
                        <a:latin typeface="Calibri"/>
                      </a:endParaRPr>
                    </a:p>
                  </a:txBody>
                  <a:tcPr marL="7620" marR="7620" marT="7620" marB="0"/>
                </a:tc>
              </a:tr>
              <a:tr h="294198">
                <a:tc>
                  <a:txBody>
                    <a:bodyPr/>
                    <a:lstStyle/>
                    <a:p>
                      <a:pPr algn="l" fontAlgn="t"/>
                      <a:r>
                        <a:rPr lang="en-US" sz="1600" u="none" strike="noStrike">
                          <a:effectLst/>
                        </a:rPr>
                        <a:t>Michael Wong</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Rice University</a:t>
                      </a:r>
                      <a:endParaRPr lang="en-US" sz="1600" b="0" i="0" u="none" strike="noStrike" dirty="0">
                        <a:solidFill>
                          <a:srgbClr val="000000"/>
                        </a:solidFill>
                        <a:effectLst/>
                        <a:latin typeface="Calibri"/>
                      </a:endParaRPr>
                    </a:p>
                  </a:txBody>
                  <a:tcPr marL="7620" marR="7620" marT="7620" marB="0"/>
                </a:tc>
              </a:tr>
              <a:tr h="294198">
                <a:tc>
                  <a:txBody>
                    <a:bodyPr/>
                    <a:lstStyle/>
                    <a:p>
                      <a:pPr algn="l" fontAlgn="t"/>
                      <a:r>
                        <a:rPr lang="en-US" sz="1600" u="none" strike="noStrike">
                          <a:effectLst/>
                        </a:rPr>
                        <a:t>Ned Corcoran</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ExxonMobil</a:t>
                      </a:r>
                      <a:endParaRPr lang="en-US" sz="1600" b="0" i="0" u="none" strike="noStrike">
                        <a:solidFill>
                          <a:srgbClr val="000000"/>
                        </a:solidFill>
                        <a:effectLst/>
                        <a:latin typeface="Calibri"/>
                      </a:endParaRPr>
                    </a:p>
                  </a:txBody>
                  <a:tcPr marL="7620" marR="7620" marT="7620" marB="0"/>
                </a:tc>
              </a:tr>
              <a:tr h="294198">
                <a:tc>
                  <a:txBody>
                    <a:bodyPr/>
                    <a:lstStyle/>
                    <a:p>
                      <a:pPr algn="l" fontAlgn="b"/>
                      <a:r>
                        <a:rPr lang="en-US" sz="1600" u="none" strike="noStrike">
                          <a:effectLst/>
                        </a:rPr>
                        <a:t>Perla Balbuena</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smtClean="0">
                          <a:effectLst/>
                        </a:rPr>
                        <a:t>Texas A&amp;M University</a:t>
                      </a:r>
                      <a:endParaRPr lang="en-US" sz="1600" b="0" i="0" u="none" strike="noStrike" dirty="0">
                        <a:solidFill>
                          <a:srgbClr val="000000"/>
                        </a:solidFill>
                        <a:effectLst/>
                        <a:latin typeface="Calibri"/>
                      </a:endParaRPr>
                    </a:p>
                  </a:txBody>
                  <a:tcPr marL="7620" marR="7620" marT="7620" marB="0" anchor="b"/>
                </a:tc>
              </a:tr>
              <a:tr h="306457">
                <a:tc>
                  <a:txBody>
                    <a:bodyPr/>
                    <a:lstStyle/>
                    <a:p>
                      <a:pPr algn="l" fontAlgn="t"/>
                      <a:r>
                        <a:rPr lang="en-US" sz="1600" u="none" strike="noStrike">
                          <a:effectLst/>
                        </a:rPr>
                        <a:t>Rampi Ramprasad</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University of Connecticut</a:t>
                      </a:r>
                      <a:endParaRPr lang="en-US" sz="1600" b="0" i="0" u="none" strike="noStrike" dirty="0">
                        <a:solidFill>
                          <a:srgbClr val="000000"/>
                        </a:solidFill>
                        <a:effectLst/>
                        <a:latin typeface="Calibri"/>
                      </a:endParaRPr>
                    </a:p>
                  </a:txBody>
                  <a:tcPr marL="7620" marR="7620" marT="7620" marB="0"/>
                </a:tc>
              </a:tr>
              <a:tr h="294198">
                <a:tc>
                  <a:txBody>
                    <a:bodyPr/>
                    <a:lstStyle/>
                    <a:p>
                      <a:pPr algn="l" fontAlgn="t"/>
                      <a:r>
                        <a:rPr lang="en-US" sz="1600" u="none" strike="noStrike">
                          <a:effectLst/>
                        </a:rPr>
                        <a:t>Sourav Sengupta</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DuPont</a:t>
                      </a:r>
                      <a:endParaRPr lang="en-US" sz="1600" b="0" i="0" u="none" strike="noStrike">
                        <a:solidFill>
                          <a:srgbClr val="000000"/>
                        </a:solidFill>
                        <a:effectLst/>
                        <a:latin typeface="Calibri"/>
                      </a:endParaRPr>
                    </a:p>
                  </a:txBody>
                  <a:tcPr marL="7620" marR="7620" marT="7620" marB="0"/>
                </a:tc>
              </a:tr>
              <a:tr h="294198">
                <a:tc>
                  <a:txBody>
                    <a:bodyPr/>
                    <a:lstStyle/>
                    <a:p>
                      <a:pPr algn="l" fontAlgn="t"/>
                      <a:r>
                        <a:rPr lang="en-US" sz="1600" u="none" strike="noStrike">
                          <a:effectLst/>
                        </a:rPr>
                        <a:t>Sriraj Srinivasan</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Arkema</a:t>
                      </a:r>
                      <a:endParaRPr lang="en-US" sz="1600" b="0" i="0" u="none" strike="noStrike">
                        <a:solidFill>
                          <a:srgbClr val="000000"/>
                        </a:solidFill>
                        <a:effectLst/>
                        <a:latin typeface="Calibri"/>
                      </a:endParaRPr>
                    </a:p>
                  </a:txBody>
                  <a:tcPr marL="7620" marR="7620" marT="7620" marB="0"/>
                </a:tc>
              </a:tr>
              <a:tr h="294198">
                <a:tc>
                  <a:txBody>
                    <a:bodyPr/>
                    <a:lstStyle/>
                    <a:p>
                      <a:pPr algn="l" fontAlgn="t"/>
                      <a:r>
                        <a:rPr lang="en-US" sz="1600" u="none" strike="noStrike">
                          <a:effectLst/>
                        </a:rPr>
                        <a:t>Susanne Opalka</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a:effectLst/>
                        </a:rPr>
                        <a:t>UTC Power</a:t>
                      </a:r>
                      <a:endParaRPr lang="en-US" sz="1600" b="0" i="0" u="none" strike="noStrike">
                        <a:solidFill>
                          <a:srgbClr val="000000"/>
                        </a:solidFill>
                        <a:effectLst/>
                        <a:latin typeface="Calibri"/>
                      </a:endParaRPr>
                    </a:p>
                  </a:txBody>
                  <a:tcPr marL="7620" marR="7620" marT="7620" marB="0"/>
                </a:tc>
              </a:tr>
              <a:tr h="306457">
                <a:tc>
                  <a:txBody>
                    <a:bodyPr/>
                    <a:lstStyle/>
                    <a:p>
                      <a:pPr algn="l" fontAlgn="t"/>
                      <a:r>
                        <a:rPr lang="en-US" sz="1600" u="none" strike="noStrike">
                          <a:effectLst/>
                        </a:rPr>
                        <a:t>Ye Xu</a:t>
                      </a:r>
                      <a:endParaRPr lang="en-US" sz="1600" b="0" i="0" u="none" strike="noStrike">
                        <a:solidFill>
                          <a:srgbClr val="000000"/>
                        </a:solidFill>
                        <a:effectLst/>
                        <a:latin typeface="Calibri"/>
                      </a:endParaRPr>
                    </a:p>
                  </a:txBody>
                  <a:tcPr marL="7620" marR="7620" marT="7620" marB="0"/>
                </a:tc>
                <a:tc>
                  <a:txBody>
                    <a:bodyPr/>
                    <a:lstStyle/>
                    <a:p>
                      <a:pPr algn="l" fontAlgn="t"/>
                      <a:r>
                        <a:rPr lang="en-US" sz="1600" u="none" strike="noStrike" dirty="0" smtClean="0">
                          <a:effectLst/>
                        </a:rPr>
                        <a:t>Oak Ridge National Lab</a:t>
                      </a:r>
                      <a:r>
                        <a:rPr lang="en-US" sz="1600" b="0" i="0" u="none" strike="noStrike" dirty="0" smtClean="0">
                          <a:solidFill>
                            <a:srgbClr val="000000"/>
                          </a:solidFill>
                          <a:effectLst/>
                          <a:latin typeface="Calibri"/>
                        </a:rPr>
                        <a:t>/LSU</a:t>
                      </a:r>
                      <a:endParaRPr lang="en-US" sz="1600" b="0" i="0" u="none" strike="noStrike" dirty="0">
                        <a:solidFill>
                          <a:srgbClr val="000000"/>
                        </a:solidFill>
                        <a:effectLst/>
                        <a:latin typeface="Calibri"/>
                      </a:endParaRPr>
                    </a:p>
                  </a:txBody>
                  <a:tcPr marL="7620" marR="7620" marT="7620" marB="0"/>
                </a:tc>
              </a:tr>
            </a:tbl>
          </a:graphicData>
        </a:graphic>
      </p:graphicFrame>
      <p:sp>
        <p:nvSpPr>
          <p:cNvPr id="3" name="TextBox 2"/>
          <p:cNvSpPr txBox="1"/>
          <p:nvPr/>
        </p:nvSpPr>
        <p:spPr>
          <a:xfrm>
            <a:off x="2367196" y="239917"/>
            <a:ext cx="4769191" cy="523220"/>
          </a:xfrm>
          <a:prstGeom prst="rect">
            <a:avLst/>
          </a:prstGeom>
          <a:noFill/>
        </p:spPr>
        <p:txBody>
          <a:bodyPr wrap="none" rtlCol="0">
            <a:spAutoFit/>
          </a:bodyPr>
          <a:lstStyle/>
          <a:p>
            <a:r>
              <a:rPr lang="en-US" sz="2800" b="1" dirty="0" smtClean="0">
                <a:solidFill>
                  <a:srgbClr val="0070C0"/>
                </a:solidFill>
              </a:rPr>
              <a:t>Catalysis Breakout Participants</a:t>
            </a:r>
            <a:endParaRPr lang="en-US" sz="2800" b="1" dirty="0">
              <a:solidFill>
                <a:srgbClr val="0070C0"/>
              </a:solidFill>
            </a:endParaRPr>
          </a:p>
        </p:txBody>
      </p:sp>
    </p:spTree>
    <p:extLst>
      <p:ext uri="{BB962C8B-B14F-4D97-AF65-F5344CB8AC3E}">
        <p14:creationId xmlns:p14="http://schemas.microsoft.com/office/powerpoint/2010/main" val="1863035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025" y="358180"/>
            <a:ext cx="8920975" cy="646331"/>
          </a:xfrm>
          <a:prstGeom prst="rect">
            <a:avLst/>
          </a:prstGeom>
          <a:noFill/>
        </p:spPr>
        <p:txBody>
          <a:bodyPr wrap="square" rtlCol="0">
            <a:spAutoFit/>
          </a:bodyPr>
          <a:lstStyle/>
          <a:p>
            <a:r>
              <a:rPr lang="en-US" b="1" smtClean="0"/>
              <a:t>Grand Challenges ideas </a:t>
            </a:r>
            <a:r>
              <a:rPr lang="en-US" b="1" dirty="0" smtClean="0"/>
              <a:t>that were not significantly incorporated into the 3 framework questions on the previous slides</a:t>
            </a:r>
            <a:endParaRPr lang="en-US" b="1" dirty="0"/>
          </a:p>
        </p:txBody>
      </p:sp>
      <p:sp>
        <p:nvSpPr>
          <p:cNvPr id="5" name="TextBox 4"/>
          <p:cNvSpPr txBox="1"/>
          <p:nvPr/>
        </p:nvSpPr>
        <p:spPr>
          <a:xfrm>
            <a:off x="390294" y="982209"/>
            <a:ext cx="8463774" cy="5632311"/>
          </a:xfrm>
          <a:prstGeom prst="rect">
            <a:avLst/>
          </a:prstGeom>
          <a:noFill/>
        </p:spPr>
        <p:txBody>
          <a:bodyPr wrap="square" rtlCol="0">
            <a:spAutoFit/>
          </a:bodyPr>
          <a:lstStyle/>
          <a:p>
            <a:pPr marL="285750" indent="-285750">
              <a:buFont typeface="Arial" pitchFamily="34" charset="0"/>
              <a:buChar char="•"/>
            </a:pPr>
            <a:r>
              <a:rPr lang="en-US" dirty="0" smtClean="0"/>
              <a:t>Establishing materials and testing standards for  </a:t>
            </a:r>
            <a:r>
              <a:rPr lang="en-US" dirty="0" err="1" smtClean="0"/>
              <a:t>i</a:t>
            </a:r>
            <a:r>
              <a:rPr lang="en-US" dirty="0" smtClean="0"/>
              <a:t>.) evaluating and reporting catalytic performance (e.g. TOF) , ii) characterization protocols (e.g. BET measurements), and iii.) verifying identification of materials .  This could include the possible creation of an ASTM-type organization for the maintenance of a catalytic materials library.</a:t>
            </a:r>
          </a:p>
          <a:p>
            <a:pPr marL="285750" indent="-285750">
              <a:buFont typeface="Arial" pitchFamily="34" charset="0"/>
              <a:buChar char="•"/>
            </a:pPr>
            <a:r>
              <a:rPr lang="en-US" dirty="0" smtClean="0"/>
              <a:t>Accounting for the strong temporal dependence of material structure/properties and the inherent difficulties that this imparts on developing standards and reliable data for databases.</a:t>
            </a:r>
          </a:p>
          <a:p>
            <a:pPr marL="285750" indent="-285750">
              <a:buFont typeface="Arial" pitchFamily="34" charset="0"/>
              <a:buChar char="•"/>
            </a:pPr>
            <a:r>
              <a:rPr lang="en-US" dirty="0" smtClean="0"/>
              <a:t>Computational modeling of amorphous materials </a:t>
            </a:r>
          </a:p>
          <a:p>
            <a:pPr marL="285750" indent="-285750">
              <a:buFont typeface="Arial" pitchFamily="34" charset="0"/>
              <a:buChar char="•"/>
            </a:pPr>
            <a:r>
              <a:rPr lang="en-US" dirty="0" smtClean="0"/>
              <a:t>Open access &amp; data bases (industrial contribution, export laws, who maintains?)</a:t>
            </a:r>
          </a:p>
          <a:p>
            <a:pPr marL="285750" indent="-285750">
              <a:buFont typeface="Arial" pitchFamily="34" charset="0"/>
              <a:buChar char="•"/>
            </a:pPr>
            <a:r>
              <a:rPr lang="en-US" dirty="0" smtClean="0"/>
              <a:t>In-situ surface characterization in HTR studies</a:t>
            </a:r>
          </a:p>
          <a:p>
            <a:pPr marL="285750" indent="-285750">
              <a:buFont typeface="Arial" pitchFamily="34" charset="0"/>
              <a:buChar char="•"/>
            </a:pPr>
            <a:r>
              <a:rPr lang="en-US" dirty="0" smtClean="0"/>
              <a:t>Using statistics to reconcile/correlate findings from characterization techniques at the local level with those at the macro-level</a:t>
            </a:r>
          </a:p>
          <a:p>
            <a:pPr marL="285750" indent="-285750">
              <a:buFont typeface="Arial" pitchFamily="34" charset="0"/>
              <a:buChar char="•"/>
            </a:pPr>
            <a:r>
              <a:rPr lang="en-US" dirty="0" smtClean="0"/>
              <a:t>Local versus national databases.</a:t>
            </a:r>
            <a:r>
              <a:rPr lang="en-US" dirty="0" smtClean="0">
                <a:solidFill>
                  <a:srgbClr val="0070C0"/>
                </a:solidFill>
              </a:rPr>
              <a:t> </a:t>
            </a:r>
          </a:p>
          <a:p>
            <a:pPr marL="285750" indent="-285750">
              <a:buFont typeface="Arial" pitchFamily="34" charset="0"/>
              <a:buChar char="•"/>
            </a:pPr>
            <a:r>
              <a:rPr lang="en-US" dirty="0" err="1" smtClean="0"/>
              <a:t>Electrocatalysis</a:t>
            </a:r>
            <a:r>
              <a:rPr lang="en-US" dirty="0" smtClean="0"/>
              <a:t>: influence of applied electrochemical potential, electric double layer</a:t>
            </a:r>
          </a:p>
          <a:p>
            <a:pPr marL="285750" indent="-285750">
              <a:buFont typeface="Arial" pitchFamily="34" charset="0"/>
              <a:buChar char="•"/>
            </a:pPr>
            <a:r>
              <a:rPr lang="en-US" dirty="0" smtClean="0"/>
              <a:t>Synthesis techniques with better size selectivity </a:t>
            </a:r>
          </a:p>
          <a:p>
            <a:pPr marL="285750" indent="-285750">
              <a:buFont typeface="Arial" pitchFamily="34" charset="0"/>
              <a:buChar char="•"/>
            </a:pPr>
            <a:r>
              <a:rPr lang="en-US" dirty="0" smtClean="0"/>
              <a:t>“let’s not forget the importance/usefulness of simple/model surfaces”.</a:t>
            </a:r>
          </a:p>
          <a:p>
            <a:pPr marL="285750" indent="-285750">
              <a:buFont typeface="Arial" pitchFamily="34" charset="0"/>
              <a:buChar char="•"/>
            </a:pPr>
            <a:r>
              <a:rPr lang="en-US" dirty="0" smtClean="0"/>
              <a:t>Significant need for advanced/new in-situ spectroscopic, microscopic techniques for evaluating catalyst structure/properties under real operating conditions </a:t>
            </a:r>
          </a:p>
          <a:p>
            <a:pPr marL="285750" indent="-285750">
              <a:buFont typeface="Arial" pitchFamily="34" charset="0"/>
              <a:buChar char="•"/>
            </a:pPr>
            <a:r>
              <a:rPr lang="en-US" dirty="0" smtClean="0"/>
              <a:t>Changing research culture so that experiment and modeling are intimately integrated into the development of catalytic materials</a:t>
            </a:r>
            <a:endParaRPr lang="en-US" dirty="0"/>
          </a:p>
        </p:txBody>
      </p:sp>
    </p:spTree>
    <p:extLst>
      <p:ext uri="{BB962C8B-B14F-4D97-AF65-F5344CB8AC3E}">
        <p14:creationId xmlns:p14="http://schemas.microsoft.com/office/powerpoint/2010/main" val="1614034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2463" y="757402"/>
            <a:ext cx="2311804" cy="2263515"/>
          </a:xfrm>
          <a:prstGeom prst="rect">
            <a:avLst/>
          </a:prstGeom>
        </p:spPr>
      </p:pic>
      <p:sp>
        <p:nvSpPr>
          <p:cNvPr id="3" name="TextBox 2"/>
          <p:cNvSpPr txBox="1"/>
          <p:nvPr/>
        </p:nvSpPr>
        <p:spPr>
          <a:xfrm>
            <a:off x="562389" y="3335711"/>
            <a:ext cx="8131906" cy="303159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Advances are needed in all 3 pillars – computation, experiment and digital data – individually as well as in their integration</a:t>
            </a:r>
          </a:p>
          <a:p>
            <a:pPr marL="285750" indent="-285750">
              <a:buFont typeface="Arial" panose="020B0604020202020204" pitchFamily="34" charset="0"/>
              <a:buChar char="•"/>
            </a:pPr>
            <a:r>
              <a:rPr lang="en-US" dirty="0" smtClean="0"/>
              <a:t>Advances need to be widely accessible, not just at the bleeding edge of capability</a:t>
            </a:r>
          </a:p>
          <a:p>
            <a:pPr marL="285750" indent="-285750">
              <a:buFont typeface="Arial" panose="020B0604020202020204" pitchFamily="34" charset="0"/>
              <a:buChar char="•"/>
            </a:pPr>
            <a:r>
              <a:rPr lang="en-US" dirty="0" smtClean="0"/>
              <a:t>The database problem is a grand challenge in itself!</a:t>
            </a:r>
          </a:p>
          <a:p>
            <a:pPr marL="285750" indent="-285750">
              <a:buFont typeface="Arial" panose="020B0604020202020204" pitchFamily="34" charset="0"/>
              <a:buChar char="•"/>
            </a:pPr>
            <a:r>
              <a:rPr lang="en-US" dirty="0" smtClean="0"/>
              <a:t>So is the “reduction” of tools and data to understanding</a:t>
            </a:r>
          </a:p>
          <a:p>
            <a:endParaRPr lang="en-US" sz="1100" dirty="0"/>
          </a:p>
          <a:p>
            <a:pPr marL="274320"/>
            <a:r>
              <a:rPr lang="en-US" dirty="0" smtClean="0">
                <a:solidFill>
                  <a:srgbClr val="0070C0"/>
                </a:solidFill>
              </a:rPr>
              <a:t>The </a:t>
            </a:r>
            <a:r>
              <a:rPr lang="en-US" dirty="0">
                <a:solidFill>
                  <a:srgbClr val="0070C0"/>
                </a:solidFill>
              </a:rPr>
              <a:t>catalyst genome is also a collection of relevant concepts, analysis tools, search methods, and learning algorithms to create </a:t>
            </a:r>
            <a:r>
              <a:rPr lang="en-US" b="1" dirty="0" smtClean="0">
                <a:solidFill>
                  <a:srgbClr val="0070C0"/>
                </a:solidFill>
              </a:rPr>
              <a:t>KNOWLEDGE</a:t>
            </a:r>
            <a:r>
              <a:rPr lang="en-US" dirty="0" smtClean="0">
                <a:solidFill>
                  <a:srgbClr val="0070C0"/>
                </a:solidFill>
              </a:rPr>
              <a:t> where </a:t>
            </a:r>
            <a:r>
              <a:rPr lang="en-US" dirty="0">
                <a:solidFill>
                  <a:srgbClr val="0070C0"/>
                </a:solidFill>
              </a:rPr>
              <a:t>none is yet present</a:t>
            </a:r>
            <a:r>
              <a:rPr lang="en-US" dirty="0" smtClean="0">
                <a:solidFill>
                  <a:srgbClr val="0070C0"/>
                </a:solidFill>
              </a:rPr>
              <a:t>.</a:t>
            </a:r>
          </a:p>
          <a:p>
            <a:endParaRPr lang="en-US" dirty="0" smtClean="0">
              <a:solidFill>
                <a:srgbClr val="0070C0"/>
              </a:solidFill>
            </a:endParaRPr>
          </a:p>
          <a:p>
            <a:pPr marL="285750" indent="-285750">
              <a:buFont typeface="Arial" panose="020B0604020202020204" pitchFamily="34" charset="0"/>
              <a:buChar char="•"/>
            </a:pPr>
            <a:endParaRPr lang="en-US" dirty="0"/>
          </a:p>
        </p:txBody>
      </p:sp>
      <p:sp>
        <p:nvSpPr>
          <p:cNvPr id="4" name="TextBox 3"/>
          <p:cNvSpPr txBox="1"/>
          <p:nvPr/>
        </p:nvSpPr>
        <p:spPr>
          <a:xfrm>
            <a:off x="562389" y="335407"/>
            <a:ext cx="2869055" cy="400110"/>
          </a:xfrm>
          <a:prstGeom prst="rect">
            <a:avLst/>
          </a:prstGeom>
          <a:noFill/>
        </p:spPr>
        <p:txBody>
          <a:bodyPr wrap="none" rtlCol="0">
            <a:spAutoFit/>
          </a:bodyPr>
          <a:lstStyle/>
          <a:p>
            <a:r>
              <a:rPr lang="en-US" sz="2000" b="1" i="1" dirty="0" smtClean="0"/>
              <a:t>Upon further reflection…</a:t>
            </a:r>
            <a:endParaRPr lang="en-US" sz="2000" b="1" i="1" dirty="0"/>
          </a:p>
        </p:txBody>
      </p:sp>
    </p:spTree>
    <p:extLst>
      <p:ext uri="{BB962C8B-B14F-4D97-AF65-F5344CB8AC3E}">
        <p14:creationId xmlns:p14="http://schemas.microsoft.com/office/powerpoint/2010/main" val="895401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2"/>
          <p:cNvSpPr>
            <a:spLocks noGrp="1"/>
          </p:cNvSpPr>
          <p:nvPr>
            <p:ph type="subTitle" idx="1"/>
          </p:nvPr>
        </p:nvSpPr>
        <p:spPr/>
        <p:txBody>
          <a:bodyPr/>
          <a:lstStyle/>
          <a:p>
            <a:r>
              <a:rPr lang="en-US" dirty="0" smtClean="0">
                <a:ea typeface="ＭＳ Ｐゴシック" pitchFamily="-101" charset="-128"/>
                <a:cs typeface="ＭＳ Ｐゴシック" pitchFamily="-101" charset="-128"/>
              </a:rPr>
              <a:t> </a:t>
            </a:r>
          </a:p>
        </p:txBody>
      </p:sp>
      <p:sp>
        <p:nvSpPr>
          <p:cNvPr id="50179" name="TextBox 48"/>
          <p:cNvSpPr txBox="1">
            <a:spLocks noChangeArrowheads="1"/>
          </p:cNvSpPr>
          <p:nvPr/>
        </p:nvSpPr>
        <p:spPr bwMode="auto">
          <a:xfrm flipH="1">
            <a:off x="228600" y="228600"/>
            <a:ext cx="8610600" cy="584200"/>
          </a:xfrm>
          <a:prstGeom prst="rect">
            <a:avLst/>
          </a:prstGeom>
          <a:noFill/>
          <a:ln w="9525">
            <a:noFill/>
            <a:miter lim="800000"/>
            <a:headEnd/>
            <a:tailEnd/>
          </a:ln>
        </p:spPr>
        <p:txBody>
          <a:bodyPr>
            <a:prstTxWarp prst="textNoShape">
              <a:avLst/>
            </a:prstTxWarp>
            <a:spAutoFit/>
          </a:bodyPr>
          <a:lstStyle/>
          <a:p>
            <a:pPr algn="ctr"/>
            <a:r>
              <a:rPr lang="en-US" sz="3200" b="1" dirty="0" smtClean="0">
                <a:latin typeface="Arial" pitchFamily="-101" charset="0"/>
              </a:rPr>
              <a:t>The </a:t>
            </a:r>
            <a:r>
              <a:rPr lang="en-US" sz="3200" b="1" dirty="0">
                <a:latin typeface="Arial" pitchFamily="-101" charset="0"/>
              </a:rPr>
              <a:t>Materials Genome Initiative</a:t>
            </a:r>
          </a:p>
        </p:txBody>
      </p:sp>
      <p:grpSp>
        <p:nvGrpSpPr>
          <p:cNvPr id="2" name="Group 52"/>
          <p:cNvGrpSpPr>
            <a:grpSpLocks/>
          </p:cNvGrpSpPr>
          <p:nvPr/>
        </p:nvGrpSpPr>
        <p:grpSpPr bwMode="auto">
          <a:xfrm>
            <a:off x="17463" y="6075363"/>
            <a:ext cx="9126537" cy="804862"/>
            <a:chOff x="17763" y="6075680"/>
            <a:chExt cx="9126237" cy="805043"/>
          </a:xfrm>
        </p:grpSpPr>
        <p:pic>
          <p:nvPicPr>
            <p:cNvPr id="50184" name="Picture 4"/>
            <p:cNvPicPr>
              <a:picLocks noChangeAspect="1" noChangeArrowheads="1"/>
            </p:cNvPicPr>
            <p:nvPr/>
          </p:nvPicPr>
          <p:blipFill>
            <a:blip r:embed="rId2"/>
            <a:srcRect/>
            <a:stretch>
              <a:fillRect/>
            </a:stretch>
          </p:blipFill>
          <p:spPr bwMode="auto">
            <a:xfrm>
              <a:off x="7899145" y="6078637"/>
              <a:ext cx="1244855" cy="779363"/>
            </a:xfrm>
            <a:prstGeom prst="rect">
              <a:avLst/>
            </a:prstGeom>
            <a:noFill/>
            <a:ln w="9525">
              <a:noFill/>
              <a:miter lim="800000"/>
              <a:headEnd/>
              <a:tailEnd/>
            </a:ln>
          </p:spPr>
        </p:pic>
        <p:pic>
          <p:nvPicPr>
            <p:cNvPr id="50185" name="Picture 16"/>
            <p:cNvPicPr>
              <a:picLocks noChangeAspect="1"/>
            </p:cNvPicPr>
            <p:nvPr/>
          </p:nvPicPr>
          <p:blipFill>
            <a:blip r:embed="rId3"/>
            <a:srcRect/>
            <a:stretch>
              <a:fillRect/>
            </a:stretch>
          </p:blipFill>
          <p:spPr bwMode="auto">
            <a:xfrm>
              <a:off x="5741646" y="6077943"/>
              <a:ext cx="867824" cy="791581"/>
            </a:xfrm>
            <a:prstGeom prst="rect">
              <a:avLst/>
            </a:prstGeom>
            <a:noFill/>
            <a:ln w="9525">
              <a:noFill/>
              <a:miter lim="800000"/>
              <a:headEnd/>
              <a:tailEnd/>
            </a:ln>
          </p:spPr>
        </p:pic>
        <p:pic>
          <p:nvPicPr>
            <p:cNvPr id="50186" name="Picture 19"/>
            <p:cNvPicPr>
              <a:picLocks noChangeAspect="1"/>
            </p:cNvPicPr>
            <p:nvPr/>
          </p:nvPicPr>
          <p:blipFill>
            <a:blip r:embed="rId4"/>
            <a:srcRect/>
            <a:stretch>
              <a:fillRect/>
            </a:stretch>
          </p:blipFill>
          <p:spPr bwMode="auto">
            <a:xfrm>
              <a:off x="1659240" y="6097824"/>
              <a:ext cx="768096" cy="768096"/>
            </a:xfrm>
            <a:prstGeom prst="rect">
              <a:avLst/>
            </a:prstGeom>
            <a:noFill/>
            <a:ln w="22225">
              <a:noFill/>
              <a:miter lim="800000"/>
              <a:headEnd/>
              <a:tailEnd/>
            </a:ln>
          </p:spPr>
        </p:pic>
        <p:grpSp>
          <p:nvGrpSpPr>
            <p:cNvPr id="3" name="Group 22"/>
            <p:cNvGrpSpPr>
              <a:grpSpLocks/>
            </p:cNvGrpSpPr>
            <p:nvPr/>
          </p:nvGrpSpPr>
          <p:grpSpPr bwMode="auto">
            <a:xfrm>
              <a:off x="6830891" y="6078637"/>
              <a:ext cx="883231" cy="802086"/>
              <a:chOff x="7015914" y="4475794"/>
              <a:chExt cx="883231" cy="802086"/>
            </a:xfrm>
          </p:grpSpPr>
          <p:sp>
            <p:nvSpPr>
              <p:cNvPr id="22" name="Rectangle 21"/>
              <p:cNvSpPr/>
              <p:nvPr/>
            </p:nvSpPr>
            <p:spPr>
              <a:xfrm>
                <a:off x="7016112" y="4476013"/>
                <a:ext cx="882621" cy="80186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0199" name="Picture 20"/>
              <p:cNvPicPr>
                <a:picLocks noChangeAspect="1"/>
              </p:cNvPicPr>
              <p:nvPr/>
            </p:nvPicPr>
            <p:blipFill>
              <a:blip r:embed="rId5"/>
              <a:srcRect/>
              <a:stretch>
                <a:fillRect/>
              </a:stretch>
            </p:blipFill>
            <p:spPr bwMode="auto">
              <a:xfrm>
                <a:off x="7142887" y="4537201"/>
                <a:ext cx="638394" cy="678512"/>
              </a:xfrm>
              <a:prstGeom prst="rect">
                <a:avLst/>
              </a:prstGeom>
              <a:noFill/>
              <a:ln w="136525">
                <a:noFill/>
                <a:miter lim="800000"/>
                <a:headEnd/>
                <a:tailEnd/>
              </a:ln>
            </p:spPr>
          </p:pic>
        </p:grpSp>
        <p:pic>
          <p:nvPicPr>
            <p:cNvPr id="50188" name="Picture 24"/>
            <p:cNvPicPr>
              <a:picLocks noChangeAspect="1"/>
            </p:cNvPicPr>
            <p:nvPr/>
          </p:nvPicPr>
          <p:blipFill>
            <a:blip r:embed="rId6"/>
            <a:srcRect/>
            <a:stretch>
              <a:fillRect/>
            </a:stretch>
          </p:blipFill>
          <p:spPr bwMode="auto">
            <a:xfrm>
              <a:off x="3797615" y="6122282"/>
              <a:ext cx="1704080" cy="740679"/>
            </a:xfrm>
            <a:prstGeom prst="rect">
              <a:avLst/>
            </a:prstGeom>
            <a:noFill/>
            <a:ln w="9525">
              <a:noFill/>
              <a:miter lim="800000"/>
              <a:headEnd/>
              <a:tailEnd/>
            </a:ln>
          </p:spPr>
        </p:pic>
        <p:grpSp>
          <p:nvGrpSpPr>
            <p:cNvPr id="4" name="Group 46"/>
            <p:cNvGrpSpPr>
              <a:grpSpLocks/>
            </p:cNvGrpSpPr>
            <p:nvPr/>
          </p:nvGrpSpPr>
          <p:grpSpPr bwMode="auto">
            <a:xfrm>
              <a:off x="17763" y="6075681"/>
              <a:ext cx="1427565" cy="772299"/>
              <a:chOff x="1885559" y="2617153"/>
              <a:chExt cx="3519936" cy="1921516"/>
            </a:xfrm>
          </p:grpSpPr>
          <p:sp>
            <p:nvSpPr>
              <p:cNvPr id="41" name="Rectangle 40"/>
              <p:cNvSpPr/>
              <p:nvPr/>
            </p:nvSpPr>
            <p:spPr>
              <a:xfrm>
                <a:off x="1885559" y="2617151"/>
                <a:ext cx="3518826" cy="19200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 name="Group 41"/>
              <p:cNvGrpSpPr>
                <a:grpSpLocks/>
              </p:cNvGrpSpPr>
              <p:nvPr/>
            </p:nvGrpSpPr>
            <p:grpSpPr bwMode="auto">
              <a:xfrm>
                <a:off x="2131510" y="2672443"/>
                <a:ext cx="3024369" cy="1789250"/>
                <a:chOff x="736515" y="4408337"/>
                <a:chExt cx="3024369" cy="1789250"/>
              </a:xfrm>
            </p:grpSpPr>
            <p:pic>
              <p:nvPicPr>
                <p:cNvPr id="50195" name="Picture 2" descr="C:\Users\Alessandro\Documents\My Dropbox\Presentations\012011_structural\pics\111plane.png"/>
                <p:cNvPicPr>
                  <a:picLocks noChangeAspect="1" noChangeArrowheads="1"/>
                </p:cNvPicPr>
                <p:nvPr/>
              </p:nvPicPr>
              <p:blipFill>
                <a:blip r:embed="rId7"/>
                <a:srcRect/>
                <a:stretch>
                  <a:fillRect/>
                </a:stretch>
              </p:blipFill>
              <p:spPr bwMode="auto">
                <a:xfrm>
                  <a:off x="736515" y="4757587"/>
                  <a:ext cx="2414769" cy="1440000"/>
                </a:xfrm>
                <a:prstGeom prst="rect">
                  <a:avLst/>
                </a:prstGeom>
                <a:noFill/>
                <a:ln w="9525">
                  <a:noFill/>
                  <a:miter lim="800000"/>
                  <a:headEnd/>
                  <a:tailEnd/>
                </a:ln>
              </p:spPr>
            </p:pic>
            <p:pic>
              <p:nvPicPr>
                <p:cNvPr id="50196" name="Picture 2" descr="C:\Users\Alessandro\Documents\My Dropbox\Presentations\012011_structural\pics\111plane.png"/>
                <p:cNvPicPr>
                  <a:picLocks noChangeAspect="1" noChangeArrowheads="1"/>
                </p:cNvPicPr>
                <p:nvPr/>
              </p:nvPicPr>
              <p:blipFill>
                <a:blip r:embed="rId7"/>
                <a:srcRect/>
                <a:stretch>
                  <a:fillRect/>
                </a:stretch>
              </p:blipFill>
              <p:spPr bwMode="auto">
                <a:xfrm>
                  <a:off x="1041315" y="4586137"/>
                  <a:ext cx="2414769" cy="1440000"/>
                </a:xfrm>
                <a:prstGeom prst="rect">
                  <a:avLst/>
                </a:prstGeom>
                <a:noFill/>
                <a:ln w="9525">
                  <a:noFill/>
                  <a:miter lim="800000"/>
                  <a:headEnd/>
                  <a:tailEnd/>
                </a:ln>
              </p:spPr>
            </p:pic>
            <p:pic>
              <p:nvPicPr>
                <p:cNvPr id="50197" name="Picture 2" descr="C:\Users\Alessandro\Documents\My Dropbox\Presentations\012011_structural\pics\111plane.png"/>
                <p:cNvPicPr>
                  <a:picLocks noChangeAspect="1" noChangeArrowheads="1"/>
                </p:cNvPicPr>
                <p:nvPr/>
              </p:nvPicPr>
              <p:blipFill>
                <a:blip r:embed="rId7"/>
                <a:srcRect/>
                <a:stretch>
                  <a:fillRect/>
                </a:stretch>
              </p:blipFill>
              <p:spPr bwMode="auto">
                <a:xfrm>
                  <a:off x="1346115" y="4408337"/>
                  <a:ext cx="2414769" cy="1440000"/>
                </a:xfrm>
                <a:prstGeom prst="rect">
                  <a:avLst/>
                </a:prstGeom>
                <a:noFill/>
                <a:ln w="9525">
                  <a:noFill/>
                  <a:miter lim="800000"/>
                  <a:headEnd/>
                  <a:tailEnd/>
                </a:ln>
              </p:spPr>
            </p:pic>
          </p:grpSp>
        </p:grpSp>
        <p:grpSp>
          <p:nvGrpSpPr>
            <p:cNvPr id="6" name="Group 51"/>
            <p:cNvGrpSpPr>
              <a:grpSpLocks/>
            </p:cNvGrpSpPr>
            <p:nvPr/>
          </p:nvGrpSpPr>
          <p:grpSpPr bwMode="auto">
            <a:xfrm>
              <a:off x="2619737" y="6075680"/>
              <a:ext cx="1027852" cy="793843"/>
              <a:chOff x="364745" y="4137411"/>
              <a:chExt cx="1766383" cy="1501389"/>
            </a:xfrm>
          </p:grpSpPr>
          <p:sp>
            <p:nvSpPr>
              <p:cNvPr id="51" name="Rectangle 50"/>
              <p:cNvSpPr/>
              <p:nvPr/>
            </p:nvSpPr>
            <p:spPr>
              <a:xfrm>
                <a:off x="364491" y="4137411"/>
                <a:ext cx="1767782" cy="15015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0192" name="Picture 49"/>
              <p:cNvPicPr>
                <a:picLocks noChangeAspect="1"/>
              </p:cNvPicPr>
              <p:nvPr/>
            </p:nvPicPr>
            <p:blipFill>
              <a:blip r:embed="rId8"/>
              <a:srcRect/>
              <a:stretch>
                <a:fillRect/>
              </a:stretch>
            </p:blipFill>
            <p:spPr bwMode="auto">
              <a:xfrm>
                <a:off x="567128" y="4278736"/>
                <a:ext cx="1371600" cy="1244600"/>
              </a:xfrm>
              <a:prstGeom prst="rect">
                <a:avLst/>
              </a:prstGeom>
              <a:noFill/>
              <a:ln w="9525">
                <a:noFill/>
                <a:miter lim="800000"/>
                <a:headEnd/>
                <a:tailEnd/>
              </a:ln>
            </p:spPr>
          </p:pic>
        </p:grpSp>
      </p:grpSp>
      <p:sp>
        <p:nvSpPr>
          <p:cNvPr id="50181" name="TextBox 25"/>
          <p:cNvSpPr txBox="1">
            <a:spLocks noChangeArrowheads="1"/>
          </p:cNvSpPr>
          <p:nvPr/>
        </p:nvSpPr>
        <p:spPr bwMode="auto">
          <a:xfrm>
            <a:off x="240836" y="1401742"/>
            <a:ext cx="3695700" cy="4237058"/>
          </a:xfrm>
          <a:prstGeom prst="rect">
            <a:avLst/>
          </a:prstGeom>
          <a:noFill/>
          <a:ln w="9525">
            <a:noFill/>
            <a:miter lim="800000"/>
            <a:headEnd/>
            <a:tailEnd/>
          </a:ln>
        </p:spPr>
        <p:txBody>
          <a:bodyPr>
            <a:prstTxWarp prst="textNoShape">
              <a:avLst/>
            </a:prstTxWarp>
            <a:spAutoFit/>
          </a:bodyPr>
          <a:lstStyle/>
          <a:p>
            <a:pPr marL="288925" indent="-288925">
              <a:spcAft>
                <a:spcPts val="1000"/>
              </a:spcAft>
              <a:buFont typeface="Arial" pitchFamily="-101" charset="0"/>
              <a:buChar char="•"/>
            </a:pPr>
            <a:r>
              <a:rPr lang="en-US" sz="2000" i="1" dirty="0">
                <a:solidFill>
                  <a:srgbClr val="0000FF"/>
                </a:solidFill>
                <a:latin typeface="Arial" pitchFamily="-101" charset="0"/>
              </a:rPr>
              <a:t>Develop new materials 2-3X faster at 50% of the </a:t>
            </a:r>
            <a:r>
              <a:rPr lang="en-US" sz="2000" i="1" dirty="0" smtClean="0">
                <a:solidFill>
                  <a:srgbClr val="0000FF"/>
                </a:solidFill>
                <a:latin typeface="Arial" pitchFamily="-101" charset="0"/>
              </a:rPr>
              <a:t>cost</a:t>
            </a:r>
          </a:p>
          <a:p>
            <a:pPr marL="288925" indent="-288925">
              <a:spcAft>
                <a:spcPts val="1000"/>
              </a:spcAft>
              <a:buFont typeface="Arial" pitchFamily="-101" charset="0"/>
              <a:buChar char="•"/>
            </a:pPr>
            <a:r>
              <a:rPr lang="en-US" sz="2000" i="1" dirty="0" smtClean="0">
                <a:solidFill>
                  <a:srgbClr val="0000FF"/>
                </a:solidFill>
                <a:latin typeface="Arial" pitchFamily="-101" charset="0"/>
              </a:rPr>
              <a:t>Will impact the full spectrum from discovery to development to deployment</a:t>
            </a:r>
          </a:p>
          <a:p>
            <a:pPr marL="288925" indent="-288925">
              <a:spcAft>
                <a:spcPts val="1000"/>
              </a:spcAft>
              <a:buFont typeface="Arial" pitchFamily="-101" charset="0"/>
              <a:buChar char="•"/>
            </a:pPr>
            <a:r>
              <a:rPr lang="en-US" sz="2000" i="1" dirty="0" smtClean="0">
                <a:solidFill>
                  <a:srgbClr val="0000FF"/>
                </a:solidFill>
                <a:latin typeface="Arial" pitchFamily="-101" charset="0"/>
              </a:rPr>
              <a:t>Enabled by the convergence of digital data, new experimental tools and new computational capabilities</a:t>
            </a:r>
          </a:p>
          <a:p>
            <a:pPr marL="288925" indent="-288925">
              <a:spcAft>
                <a:spcPts val="1000"/>
              </a:spcAft>
              <a:buFont typeface="Arial" pitchFamily="-101" charset="0"/>
              <a:buChar char="•"/>
            </a:pPr>
            <a:r>
              <a:rPr lang="en-US" sz="2000" i="1" dirty="0" smtClean="0">
                <a:solidFill>
                  <a:srgbClr val="0000FF"/>
                </a:solidFill>
                <a:latin typeface="Arial" pitchFamily="-101" charset="0"/>
              </a:rPr>
              <a:t>Comprehensive </a:t>
            </a:r>
            <a:r>
              <a:rPr lang="en-US" sz="2000" i="1" dirty="0">
                <a:solidFill>
                  <a:srgbClr val="0000FF"/>
                </a:solidFill>
                <a:latin typeface="Arial" pitchFamily="-101" charset="0"/>
              </a:rPr>
              <a:t>strategy for data, verification, validation</a:t>
            </a:r>
            <a:endParaRPr lang="en-US" sz="2000" i="1" dirty="0" smtClean="0">
              <a:solidFill>
                <a:srgbClr val="0000FF"/>
              </a:solidFill>
              <a:latin typeface="Arial" pitchFamily="-101" charset="0"/>
            </a:endParaRPr>
          </a:p>
          <a:p>
            <a:pPr marL="288925" indent="-288925"/>
            <a:endParaRPr lang="en-US" sz="1600" dirty="0">
              <a:latin typeface="Arial" pitchFamily="-101" charset="0"/>
            </a:endParaRPr>
          </a:p>
        </p:txBody>
      </p:sp>
      <p:pic>
        <p:nvPicPr>
          <p:cNvPr id="50182" name="Picture 28"/>
          <p:cNvPicPr>
            <a:picLocks noChangeAspect="1"/>
          </p:cNvPicPr>
          <p:nvPr/>
        </p:nvPicPr>
        <p:blipFill>
          <a:blip r:embed="rId9"/>
          <a:srcRect/>
          <a:stretch>
            <a:fillRect/>
          </a:stretch>
        </p:blipFill>
        <p:spPr bwMode="auto">
          <a:xfrm>
            <a:off x="4270613" y="3352800"/>
            <a:ext cx="2338774" cy="2286000"/>
          </a:xfrm>
          <a:prstGeom prst="rect">
            <a:avLst/>
          </a:prstGeom>
          <a:noFill/>
          <a:ln w="9525">
            <a:noFill/>
            <a:miter lim="800000"/>
            <a:headEnd/>
            <a:tailEnd/>
          </a:ln>
        </p:spPr>
      </p:pic>
      <p:pic>
        <p:nvPicPr>
          <p:cNvPr id="50183" name="Picture 22"/>
          <p:cNvPicPr>
            <a:picLocks noChangeAspect="1"/>
          </p:cNvPicPr>
          <p:nvPr/>
        </p:nvPicPr>
        <p:blipFill>
          <a:blip r:embed="rId10"/>
          <a:srcRect/>
          <a:stretch>
            <a:fillRect/>
          </a:stretch>
        </p:blipFill>
        <p:spPr bwMode="auto">
          <a:xfrm>
            <a:off x="4619018" y="1160462"/>
            <a:ext cx="1703647" cy="2192338"/>
          </a:xfrm>
          <a:prstGeom prst="rect">
            <a:avLst/>
          </a:prstGeom>
          <a:noFill/>
          <a:ln w="9525">
            <a:solidFill>
              <a:srgbClr val="3366FF"/>
            </a:solidFill>
            <a:miter lim="800000"/>
            <a:headEnd/>
            <a:tailEnd/>
          </a:ln>
        </p:spPr>
      </p:pic>
      <p:pic>
        <p:nvPicPr>
          <p:cNvPr id="24" name="Picture 2"/>
          <p:cNvPicPr>
            <a:picLocks noChangeAspect="1"/>
          </p:cNvPicPr>
          <p:nvPr/>
        </p:nvPicPr>
        <p:blipFill>
          <a:blip r:embed="rId11"/>
          <a:srcRect/>
          <a:stretch>
            <a:fillRect/>
          </a:stretch>
        </p:blipFill>
        <p:spPr bwMode="auto">
          <a:xfrm>
            <a:off x="6888021" y="2133488"/>
            <a:ext cx="1768758" cy="2438623"/>
          </a:xfrm>
          <a:prstGeom prst="rect">
            <a:avLst/>
          </a:prstGeom>
          <a:noFill/>
          <a:ln w="9525">
            <a:noFill/>
            <a:miter lim="800000"/>
            <a:headEnd/>
            <a:tailEnd/>
          </a:ln>
        </p:spPr>
      </p:pic>
      <p:sp>
        <p:nvSpPr>
          <p:cNvPr id="25" name="Footer Placeholder 24"/>
          <p:cNvSpPr>
            <a:spLocks noGrp="1"/>
          </p:cNvSpPr>
          <p:nvPr>
            <p:ph type="ftr" sz="quarter" idx="4294967295"/>
          </p:nvPr>
        </p:nvSpPr>
        <p:spPr>
          <a:xfrm>
            <a:off x="3124200" y="6356350"/>
            <a:ext cx="2895600" cy="365125"/>
          </a:xfrm>
          <a:prstGeom prst="rect">
            <a:avLst/>
          </a:prstGeom>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Need to Move Quickly to Reduce Commercialization Costs</a:t>
            </a:r>
            <a:endParaRPr lang="en-US" sz="3600" dirty="0"/>
          </a:p>
        </p:txBody>
      </p:sp>
      <p:grpSp>
        <p:nvGrpSpPr>
          <p:cNvPr id="11" name="Group 10"/>
          <p:cNvGrpSpPr>
            <a:grpSpLocks noChangeAspect="1"/>
          </p:cNvGrpSpPr>
          <p:nvPr/>
        </p:nvGrpSpPr>
        <p:grpSpPr>
          <a:xfrm>
            <a:off x="-764796" y="1525395"/>
            <a:ext cx="5252720" cy="5029200"/>
            <a:chOff x="-838200" y="228600"/>
            <a:chExt cx="7162800" cy="6858000"/>
          </a:xfrm>
        </p:grpSpPr>
        <p:graphicFrame>
          <p:nvGraphicFramePr>
            <p:cNvPr id="5" name="Diagram 4"/>
            <p:cNvGraphicFramePr/>
            <p:nvPr/>
          </p:nvGraphicFramePr>
          <p:xfrm>
            <a:off x="-838200" y="2311400"/>
            <a:ext cx="7086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62000" y="228600"/>
              <a:ext cx="3810000" cy="1524000"/>
            </a:xfrm>
            <a:prstGeom prst="ellipse">
              <a:avLst/>
            </a:prstGeom>
            <a:scene3d>
              <a:camera prst="orthographicFront"/>
              <a:lightRig rig="glow"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333 Ideas</a:t>
              </a:r>
              <a:endParaRPr lang="en-US" sz="3200" b="1" dirty="0"/>
            </a:p>
          </p:txBody>
        </p:sp>
        <p:sp>
          <p:nvSpPr>
            <p:cNvPr id="7" name="Down Arrow 6"/>
            <p:cNvSpPr/>
            <p:nvPr/>
          </p:nvSpPr>
          <p:spPr>
            <a:xfrm>
              <a:off x="2301876" y="1808480"/>
              <a:ext cx="746124" cy="477520"/>
            </a:xfrm>
            <a:prstGeom prst="downArrow">
              <a:avLst/>
            </a:prstGeom>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8" name="Left Arrow 7"/>
            <p:cNvSpPr/>
            <p:nvPr/>
          </p:nvSpPr>
          <p:spPr>
            <a:xfrm>
              <a:off x="4876800" y="685800"/>
              <a:ext cx="1447800" cy="609600"/>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t>$1</a:t>
              </a:r>
              <a:endParaRPr lang="en-US" b="1" dirty="0"/>
            </a:p>
          </p:txBody>
        </p:sp>
        <p:sp>
          <p:nvSpPr>
            <p:cNvPr id="9" name="Left Arrow 8"/>
            <p:cNvSpPr/>
            <p:nvPr/>
          </p:nvSpPr>
          <p:spPr>
            <a:xfrm>
              <a:off x="4876800" y="3124200"/>
              <a:ext cx="1447800" cy="609600"/>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t>$10</a:t>
              </a:r>
              <a:endParaRPr lang="en-US" b="1" dirty="0"/>
            </a:p>
          </p:txBody>
        </p:sp>
        <p:sp>
          <p:nvSpPr>
            <p:cNvPr id="10" name="Left Arrow 9"/>
            <p:cNvSpPr/>
            <p:nvPr/>
          </p:nvSpPr>
          <p:spPr>
            <a:xfrm>
              <a:off x="4876800" y="4419600"/>
              <a:ext cx="1447800" cy="609600"/>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t>$100</a:t>
              </a:r>
              <a:endParaRPr lang="en-US" b="1" dirty="0"/>
            </a:p>
          </p:txBody>
        </p:sp>
      </p:grpSp>
      <p:sp>
        <p:nvSpPr>
          <p:cNvPr id="13" name="Text Placeholder 5"/>
          <p:cNvSpPr txBox="1">
            <a:spLocks/>
          </p:cNvSpPr>
          <p:nvPr/>
        </p:nvSpPr>
        <p:spPr>
          <a:xfrm>
            <a:off x="4769720" y="1535113"/>
            <a:ext cx="4033462" cy="639762"/>
          </a:xfrm>
          <a:prstGeom prst="rect">
            <a:avLst/>
          </a:prstGeom>
          <a:solidFill>
            <a:schemeClr val="accent1">
              <a:lumMod val="40000"/>
              <a:lumOff val="60000"/>
            </a:schemeClr>
          </a:solidFill>
        </p:spPr>
        <p:txBody>
          <a:bodyPr anchor="ctr" anchorCtr="0"/>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MGI Related Opportunities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6"/>
          <p:cNvSpPr txBox="1">
            <a:spLocks/>
          </p:cNvSpPr>
          <p:nvPr/>
        </p:nvSpPr>
        <p:spPr>
          <a:xfrm>
            <a:off x="4769720" y="2174875"/>
            <a:ext cx="4041775" cy="3951288"/>
          </a:xfrm>
          <a:prstGeom prst="rect">
            <a:avLst/>
          </a:prstGeom>
          <a:solidFill>
            <a:schemeClr val="accent1">
              <a:lumMod val="20000"/>
              <a:lumOff val="80000"/>
            </a:schemeClr>
          </a:solidFill>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Refine lead identification through advanced data mining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Reduce time</a:t>
            </a:r>
            <a:r>
              <a:rPr kumimoji="0" lang="en-US" sz="2400" b="0" i="0" u="none" strike="noStrike" kern="1200" cap="none" spc="0" normalizeH="0" noProof="0" dirty="0" smtClean="0">
                <a:ln>
                  <a:noFill/>
                </a:ln>
                <a:solidFill>
                  <a:schemeClr val="tx1"/>
                </a:solidFill>
                <a:effectLst/>
                <a:uLnTx/>
                <a:uFillTx/>
                <a:latin typeface="+mn-lt"/>
                <a:ea typeface="+mn-ea"/>
                <a:cs typeface="+mn-cs"/>
              </a:rPr>
              <a:t> and expenditures for commercialization through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advanced modeling &amp; experimental techniques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a:xfrm>
            <a:off x="-1" y="6361331"/>
            <a:ext cx="5793972" cy="461665"/>
          </a:xfrm>
          <a:prstGeom prst="rect">
            <a:avLst/>
          </a:prstGeom>
          <a:noFill/>
        </p:spPr>
        <p:txBody>
          <a:bodyPr wrap="square" rtlCol="0">
            <a:spAutoFit/>
          </a:bodyPr>
          <a:lstStyle/>
          <a:p>
            <a:r>
              <a:rPr lang="en-US" sz="1200" dirty="0" smtClean="0"/>
              <a:t>Adapted from </a:t>
            </a:r>
            <a:r>
              <a:rPr lang="en-US" sz="1200" dirty="0" err="1" smtClean="0"/>
              <a:t>Zehner</a:t>
            </a:r>
            <a:r>
              <a:rPr lang="en-US" sz="1200" dirty="0" smtClean="0"/>
              <a:t>, W.B. The Emerging Technology Commercialization Degree, Integrated Design and Process Technology, IDPT-2005, June, 2005 and references therein.</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882"/>
            <a:ext cx="8229600" cy="1143000"/>
          </a:xfrm>
        </p:spPr>
        <p:txBody>
          <a:bodyPr>
            <a:noAutofit/>
          </a:bodyPr>
          <a:lstStyle/>
          <a:p>
            <a:r>
              <a:rPr lang="en-US" sz="3600" dirty="0" smtClean="0"/>
              <a:t>Technology and Markets Impact Commercialization Time and Success</a:t>
            </a:r>
            <a:endParaRPr lang="en-US" sz="3600" dirty="0"/>
          </a:p>
        </p:txBody>
      </p:sp>
      <p:graphicFrame>
        <p:nvGraphicFramePr>
          <p:cNvPr id="3" name="Chart 2"/>
          <p:cNvGraphicFramePr/>
          <p:nvPr/>
        </p:nvGraphicFramePr>
        <p:xfrm>
          <a:off x="76200" y="82573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lowchart: Data 3"/>
          <p:cNvSpPr/>
          <p:nvPr/>
        </p:nvSpPr>
        <p:spPr>
          <a:xfrm>
            <a:off x="1524000" y="2263378"/>
            <a:ext cx="1219200" cy="393192"/>
          </a:xfrm>
          <a:prstGeom prst="flowChartInputOutp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raight Connector 4"/>
          <p:cNvSpPr/>
          <p:nvPr/>
        </p:nvSpPr>
        <p:spPr>
          <a:xfrm rot="5400000">
            <a:off x="2095499" y="2438638"/>
            <a:ext cx="381000" cy="0"/>
          </a:xfrm>
          <a:prstGeom prst="line">
            <a:avLst/>
          </a:prstGeom>
          <a:noFill/>
          <a:ln w="38100" cap="flat" cmpd="sng" algn="ctr">
            <a:solidFill>
              <a:sysClr val="windowText" lastClr="000000"/>
            </a:solidFill>
            <a:prstDash val="sysDot"/>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Straight Connector 5"/>
          <p:cNvSpPr/>
          <p:nvPr/>
        </p:nvSpPr>
        <p:spPr>
          <a:xfrm rot="5400000">
            <a:off x="3543300" y="2464038"/>
            <a:ext cx="381000" cy="0"/>
          </a:xfrm>
          <a:prstGeom prst="line">
            <a:avLst/>
          </a:prstGeom>
          <a:noFill/>
          <a:ln w="38100" cap="flat" cmpd="sng" algn="ctr">
            <a:solidFill>
              <a:sysClr val="windowText" lastClr="000000"/>
            </a:solidFill>
            <a:prstDash val="sysDot"/>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Flowchart: Data 6"/>
          <p:cNvSpPr/>
          <p:nvPr/>
        </p:nvSpPr>
        <p:spPr>
          <a:xfrm>
            <a:off x="2971800" y="3074146"/>
            <a:ext cx="2667000" cy="182880"/>
          </a:xfrm>
          <a:prstGeom prst="flowChartInputOutput">
            <a:avLst/>
          </a:prstGeom>
          <a:solidFill>
            <a:schemeClr val="accent2"/>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aight Connector 7"/>
          <p:cNvSpPr/>
          <p:nvPr/>
        </p:nvSpPr>
        <p:spPr>
          <a:xfrm rot="5400000">
            <a:off x="4406900" y="3175238"/>
            <a:ext cx="177800" cy="0"/>
          </a:xfrm>
          <a:prstGeom prst="line">
            <a:avLst/>
          </a:prstGeom>
          <a:noFill/>
          <a:ln w="38100" cap="flat" cmpd="sng" algn="ctr">
            <a:solidFill>
              <a:sysClr val="windowText" lastClr="000000"/>
            </a:solidFill>
            <a:prstDash val="sysDot"/>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9" name="Table 8"/>
          <p:cNvGraphicFramePr>
            <a:graphicFrameLocks noGrp="1"/>
          </p:cNvGraphicFramePr>
          <p:nvPr/>
        </p:nvGraphicFramePr>
        <p:xfrm>
          <a:off x="6172200" y="1511538"/>
          <a:ext cx="2667000" cy="2316480"/>
        </p:xfrm>
        <a:graphic>
          <a:graphicData uri="http://schemas.openxmlformats.org/drawingml/2006/table">
            <a:tbl>
              <a:tblPr firstRow="1" bandRow="1">
                <a:tableStyleId>{5C22544A-7EE6-4342-B048-85BDC9FD1C3A}</a:tableStyleId>
              </a:tblPr>
              <a:tblGrid>
                <a:gridCol w="482600"/>
                <a:gridCol w="21844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rPr>
                        <a:t>Established Market, Established Technology</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New Market,</a:t>
                      </a:r>
                      <a:r>
                        <a:rPr lang="en-US" sz="1600" baseline="0" dirty="0" smtClean="0"/>
                        <a:t> </a:t>
                      </a:r>
                    </a:p>
                    <a:p>
                      <a:r>
                        <a:rPr lang="en-US" sz="1600" baseline="0" dirty="0" smtClean="0"/>
                        <a:t>Established Technology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Established</a:t>
                      </a:r>
                      <a:r>
                        <a:rPr lang="en-US" sz="1600" baseline="0" dirty="0" smtClean="0"/>
                        <a:t> Market, </a:t>
                      </a:r>
                    </a:p>
                    <a:p>
                      <a:r>
                        <a:rPr lang="en-US" sz="1600" baseline="0" dirty="0" smtClean="0"/>
                        <a:t>New Technology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New Market, </a:t>
                      </a:r>
                    </a:p>
                    <a:p>
                      <a:r>
                        <a:rPr lang="en-US" sz="1600" dirty="0" smtClean="0"/>
                        <a:t>New Technology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Rounded Rectangle 9"/>
          <p:cNvSpPr/>
          <p:nvPr/>
        </p:nvSpPr>
        <p:spPr>
          <a:xfrm>
            <a:off x="6248400" y="1740138"/>
            <a:ext cx="347472" cy="22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6248400" y="2273538"/>
            <a:ext cx="347472" cy="228600"/>
          </a:xfrm>
          <a:prstGeom prst="parallelogram">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48400" y="2883138"/>
            <a:ext cx="347472" cy="228600"/>
          </a:xfrm>
          <a:prstGeom prst="roundRect">
            <a:avLst/>
          </a:prstGeom>
          <a:solidFill>
            <a:schemeClr val="accent2"/>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6248400" y="3416538"/>
            <a:ext cx="347472" cy="228600"/>
          </a:xfrm>
          <a:prstGeom prst="parallelogram">
            <a:avLst/>
          </a:prstGeom>
          <a:solidFill>
            <a:schemeClr val="accent2"/>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381000" y="4850478"/>
            <a:ext cx="8382000" cy="1828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Commercialization time is from project launch &amp; sales break even point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Success rate is % of projects with positive return on NPV basis, cost of capital with no risk adjustment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technologies bring risk; new markets bring more due to complexity</a:t>
            </a:r>
          </a:p>
        </p:txBody>
      </p:sp>
      <p:sp>
        <p:nvSpPr>
          <p:cNvPr id="15" name="TextBox 14"/>
          <p:cNvSpPr txBox="1"/>
          <p:nvPr/>
        </p:nvSpPr>
        <p:spPr>
          <a:xfrm>
            <a:off x="304800" y="6374478"/>
            <a:ext cx="8529552" cy="461665"/>
          </a:xfrm>
          <a:prstGeom prst="rect">
            <a:avLst/>
          </a:prstGeom>
          <a:noFill/>
        </p:spPr>
        <p:txBody>
          <a:bodyPr wrap="square" rtlCol="0">
            <a:spAutoFit/>
          </a:bodyPr>
          <a:lstStyle/>
          <a:p>
            <a:pPr algn="ctr"/>
            <a:r>
              <a:rPr lang="en-US" sz="1200" dirty="0" err="1" smtClean="0"/>
              <a:t>Miremadl</a:t>
            </a:r>
            <a:r>
              <a:rPr lang="en-US" sz="1200" dirty="0" smtClean="0"/>
              <a:t>, M., </a:t>
            </a:r>
            <a:r>
              <a:rPr lang="en-US" sz="1200" dirty="0" err="1" smtClean="0"/>
              <a:t>Musso</a:t>
            </a:r>
            <a:r>
              <a:rPr lang="en-US" sz="1200" dirty="0" smtClean="0"/>
              <a:t>, C., </a:t>
            </a:r>
            <a:r>
              <a:rPr lang="en-US" sz="1200" dirty="0" err="1" smtClean="0"/>
              <a:t>Oxgaard</a:t>
            </a:r>
            <a:r>
              <a:rPr lang="en-US" sz="1200" dirty="0" smtClean="0"/>
              <a:t>, J. Chemical Innovation: An investment for the ages, May 2013, http://www.mckinsey.com/client_service/chemicals. Accessed Aug. 2, 2013.</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rot="5400000">
            <a:off x="-1715294" y="2576226"/>
            <a:ext cx="46489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09600" y="5357526"/>
            <a:ext cx="8229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498995" y="2126998"/>
            <a:ext cx="1672124" cy="369332"/>
          </a:xfrm>
          <a:prstGeom prst="rect">
            <a:avLst/>
          </a:prstGeom>
          <a:noFill/>
        </p:spPr>
        <p:txBody>
          <a:bodyPr wrap="none" rtlCol="0">
            <a:spAutoFit/>
          </a:bodyPr>
          <a:lstStyle/>
          <a:p>
            <a:r>
              <a:rPr lang="en-US" dirty="0" smtClean="0"/>
              <a:t>Increasing Scale</a:t>
            </a:r>
            <a:endParaRPr lang="en-US" dirty="0"/>
          </a:p>
        </p:txBody>
      </p:sp>
      <p:sp>
        <p:nvSpPr>
          <p:cNvPr id="6" name="Rounded Rectangle 5"/>
          <p:cNvSpPr/>
          <p:nvPr/>
        </p:nvSpPr>
        <p:spPr>
          <a:xfrm>
            <a:off x="685800" y="480726"/>
            <a:ext cx="1298448"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Idea &amp; Concept Assessment</a:t>
            </a:r>
            <a:endParaRPr lang="en-US" sz="1400" b="1" dirty="0"/>
          </a:p>
        </p:txBody>
      </p:sp>
      <p:sp>
        <p:nvSpPr>
          <p:cNvPr id="7" name="Rounded Rectangle 6"/>
          <p:cNvSpPr/>
          <p:nvPr/>
        </p:nvSpPr>
        <p:spPr>
          <a:xfrm>
            <a:off x="2133600" y="1090326"/>
            <a:ext cx="1295400"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Lab Scale Experiments</a:t>
            </a:r>
            <a:endParaRPr lang="en-US" sz="1400" b="1" dirty="0"/>
          </a:p>
        </p:txBody>
      </p:sp>
      <p:sp>
        <p:nvSpPr>
          <p:cNvPr id="8" name="TextBox 7"/>
          <p:cNvSpPr txBox="1"/>
          <p:nvPr/>
        </p:nvSpPr>
        <p:spPr>
          <a:xfrm>
            <a:off x="4191000" y="5673994"/>
            <a:ext cx="649537" cy="369332"/>
          </a:xfrm>
          <a:prstGeom prst="rect">
            <a:avLst/>
          </a:prstGeom>
          <a:noFill/>
        </p:spPr>
        <p:txBody>
          <a:bodyPr wrap="none" rtlCol="0">
            <a:spAutoFit/>
          </a:bodyPr>
          <a:lstStyle/>
          <a:p>
            <a:r>
              <a:rPr lang="en-US" dirty="0" smtClean="0"/>
              <a:t>Time</a:t>
            </a:r>
            <a:endParaRPr lang="en-US" dirty="0"/>
          </a:p>
        </p:txBody>
      </p:sp>
      <p:cxnSp>
        <p:nvCxnSpPr>
          <p:cNvPr id="9" name="Straight Connector 8"/>
          <p:cNvCxnSpPr/>
          <p:nvPr/>
        </p:nvCxnSpPr>
        <p:spPr>
          <a:xfrm rot="5400000">
            <a:off x="-495300" y="2804826"/>
            <a:ext cx="5105400" cy="1"/>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5127338"/>
            <a:ext cx="12954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4732" y="4747926"/>
            <a:ext cx="1227900" cy="369332"/>
          </a:xfrm>
          <a:prstGeom prst="rect">
            <a:avLst/>
          </a:prstGeom>
          <a:noFill/>
        </p:spPr>
        <p:txBody>
          <a:bodyPr wrap="none" rtlCol="0">
            <a:spAutoFit/>
          </a:bodyPr>
          <a:lstStyle/>
          <a:p>
            <a:r>
              <a:rPr lang="en-US" dirty="0" smtClean="0"/>
              <a:t>Pre-Project</a:t>
            </a:r>
            <a:endParaRPr lang="en-US" dirty="0"/>
          </a:p>
        </p:txBody>
      </p:sp>
      <p:sp>
        <p:nvSpPr>
          <p:cNvPr id="12" name="Rounded Rectangle 11"/>
          <p:cNvSpPr/>
          <p:nvPr/>
        </p:nvSpPr>
        <p:spPr>
          <a:xfrm>
            <a:off x="2590800" y="1852326"/>
            <a:ext cx="1371600"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Bench/Process Scale Experiments</a:t>
            </a:r>
            <a:endParaRPr lang="en-US" sz="1400" b="1" dirty="0"/>
          </a:p>
        </p:txBody>
      </p:sp>
      <p:sp>
        <p:nvSpPr>
          <p:cNvPr id="13" name="Rounded Rectangle 12"/>
          <p:cNvSpPr/>
          <p:nvPr/>
        </p:nvSpPr>
        <p:spPr>
          <a:xfrm>
            <a:off x="2971800" y="2614326"/>
            <a:ext cx="1371600"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Pilot Plant</a:t>
            </a:r>
            <a:endParaRPr lang="en-US" sz="1400" b="1" dirty="0"/>
          </a:p>
        </p:txBody>
      </p:sp>
      <p:sp>
        <p:nvSpPr>
          <p:cNvPr id="14" name="Rounded Rectangle 13"/>
          <p:cNvSpPr/>
          <p:nvPr/>
        </p:nvSpPr>
        <p:spPr>
          <a:xfrm>
            <a:off x="3505200" y="3376326"/>
            <a:ext cx="1371600"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Production</a:t>
            </a:r>
            <a:endParaRPr lang="en-US" sz="1400" b="1" dirty="0"/>
          </a:p>
        </p:txBody>
      </p:sp>
      <p:cxnSp>
        <p:nvCxnSpPr>
          <p:cNvPr id="15" name="Straight Connector 14"/>
          <p:cNvCxnSpPr/>
          <p:nvPr/>
        </p:nvCxnSpPr>
        <p:spPr>
          <a:xfrm rot="5400000">
            <a:off x="2400300" y="2804826"/>
            <a:ext cx="5105400" cy="1"/>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829300" y="2804826"/>
            <a:ext cx="5105400"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5128926"/>
            <a:ext cx="2590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94932" y="4747926"/>
            <a:ext cx="2429468" cy="369332"/>
          </a:xfrm>
          <a:prstGeom prst="rect">
            <a:avLst/>
          </a:prstGeom>
          <a:noFill/>
        </p:spPr>
        <p:txBody>
          <a:bodyPr wrap="square" rtlCol="0">
            <a:spAutoFit/>
          </a:bodyPr>
          <a:lstStyle/>
          <a:p>
            <a:pPr algn="ctr"/>
            <a:r>
              <a:rPr lang="en-US" dirty="0" smtClean="0"/>
              <a:t>R&amp;D Phase</a:t>
            </a:r>
            <a:endParaRPr lang="en-US" dirty="0"/>
          </a:p>
        </p:txBody>
      </p:sp>
      <p:sp>
        <p:nvSpPr>
          <p:cNvPr id="19" name="Rounded Rectangle 18"/>
          <p:cNvSpPr/>
          <p:nvPr/>
        </p:nvSpPr>
        <p:spPr>
          <a:xfrm>
            <a:off x="5029200" y="4062126"/>
            <a:ext cx="3276600"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Commercialization</a:t>
            </a:r>
            <a:endParaRPr lang="en-US" sz="1400" b="1" dirty="0"/>
          </a:p>
        </p:txBody>
      </p:sp>
      <p:cxnSp>
        <p:nvCxnSpPr>
          <p:cNvPr id="20" name="Straight Arrow Connector 19"/>
          <p:cNvCxnSpPr/>
          <p:nvPr/>
        </p:nvCxnSpPr>
        <p:spPr>
          <a:xfrm>
            <a:off x="5105400" y="5128926"/>
            <a:ext cx="32004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86400" y="4747926"/>
            <a:ext cx="2429468" cy="369332"/>
          </a:xfrm>
          <a:prstGeom prst="rect">
            <a:avLst/>
          </a:prstGeom>
          <a:noFill/>
        </p:spPr>
        <p:txBody>
          <a:bodyPr wrap="square" rtlCol="0">
            <a:spAutoFit/>
          </a:bodyPr>
          <a:lstStyle/>
          <a:p>
            <a:pPr algn="ctr"/>
            <a:r>
              <a:rPr lang="en-US" dirty="0" smtClean="0"/>
              <a:t>Time to Recoup Costs</a:t>
            </a:r>
            <a:endParaRPr lang="en-US" dirty="0"/>
          </a:p>
        </p:txBody>
      </p:sp>
      <p:sp>
        <p:nvSpPr>
          <p:cNvPr id="22" name="TextBox 21"/>
          <p:cNvSpPr txBox="1"/>
          <p:nvPr/>
        </p:nvSpPr>
        <p:spPr>
          <a:xfrm>
            <a:off x="1905000" y="5369194"/>
            <a:ext cx="301686" cy="369332"/>
          </a:xfrm>
          <a:prstGeom prst="rect">
            <a:avLst/>
          </a:prstGeom>
          <a:noFill/>
        </p:spPr>
        <p:txBody>
          <a:bodyPr wrap="none" rtlCol="0">
            <a:spAutoFit/>
          </a:bodyPr>
          <a:lstStyle/>
          <a:p>
            <a:r>
              <a:rPr lang="en-US" dirty="0" smtClean="0"/>
              <a:t>0</a:t>
            </a:r>
            <a:endParaRPr lang="en-US" dirty="0"/>
          </a:p>
        </p:txBody>
      </p:sp>
      <p:sp>
        <p:nvSpPr>
          <p:cNvPr id="23" name="TextBox 22"/>
          <p:cNvSpPr txBox="1"/>
          <p:nvPr/>
        </p:nvSpPr>
        <p:spPr>
          <a:xfrm>
            <a:off x="4803714" y="5369194"/>
            <a:ext cx="304892" cy="369332"/>
          </a:xfrm>
          <a:prstGeom prst="rect">
            <a:avLst/>
          </a:prstGeom>
          <a:noFill/>
        </p:spPr>
        <p:txBody>
          <a:bodyPr wrap="none" rtlCol="0">
            <a:spAutoFit/>
          </a:bodyPr>
          <a:lstStyle/>
          <a:p>
            <a:r>
              <a:rPr lang="en-US" dirty="0" smtClean="0"/>
              <a:t>X</a:t>
            </a:r>
            <a:endParaRPr lang="en-US" dirty="0"/>
          </a:p>
        </p:txBody>
      </p:sp>
      <p:sp>
        <p:nvSpPr>
          <p:cNvPr id="24" name="TextBox 23"/>
          <p:cNvSpPr txBox="1"/>
          <p:nvPr/>
        </p:nvSpPr>
        <p:spPr>
          <a:xfrm>
            <a:off x="8001000" y="5369194"/>
            <a:ext cx="784189" cy="369332"/>
          </a:xfrm>
          <a:prstGeom prst="rect">
            <a:avLst/>
          </a:prstGeom>
          <a:noFill/>
        </p:spPr>
        <p:txBody>
          <a:bodyPr wrap="none" rtlCol="0">
            <a:spAutoFit/>
          </a:bodyPr>
          <a:lstStyle/>
          <a:p>
            <a:r>
              <a:rPr lang="en-US" dirty="0" smtClean="0"/>
              <a:t>2-2.5X</a:t>
            </a:r>
            <a:endParaRPr lang="en-US" dirty="0"/>
          </a:p>
        </p:txBody>
      </p:sp>
      <p:sp>
        <p:nvSpPr>
          <p:cNvPr id="25" name="Rectangle 24"/>
          <p:cNvSpPr/>
          <p:nvPr/>
        </p:nvSpPr>
        <p:spPr>
          <a:xfrm>
            <a:off x="3887598" y="1094050"/>
            <a:ext cx="3111723" cy="600164"/>
          </a:xfrm>
          <a:prstGeom prst="rect">
            <a:avLst/>
          </a:prstGeom>
          <a:solidFill>
            <a:schemeClr val="bg1"/>
          </a:solidFill>
          <a:ln>
            <a:solidFill>
              <a:schemeClr val="tx1"/>
            </a:solidFill>
          </a:ln>
        </p:spPr>
        <p:txBody>
          <a:bodyPr wrap="square">
            <a:spAutoFit/>
          </a:bodyPr>
          <a:lstStyle/>
          <a:p>
            <a:r>
              <a:rPr lang="en-US" sz="1100" dirty="0" smtClean="0"/>
              <a:t>Translation to small-scale</a:t>
            </a:r>
          </a:p>
          <a:p>
            <a:pPr marL="182880" lvl="1"/>
            <a:r>
              <a:rPr lang="en-US" sz="1100" dirty="0" smtClean="0"/>
              <a:t>Crystallization, supported catalyst development</a:t>
            </a:r>
          </a:p>
          <a:p>
            <a:pPr marL="182880" lvl="1"/>
            <a:r>
              <a:rPr lang="en-US" sz="1100" dirty="0" smtClean="0"/>
              <a:t>Process parameter evaluation; by-products</a:t>
            </a:r>
          </a:p>
        </p:txBody>
      </p:sp>
      <p:sp>
        <p:nvSpPr>
          <p:cNvPr id="26" name="Rectangle 25"/>
          <p:cNvSpPr/>
          <p:nvPr/>
        </p:nvSpPr>
        <p:spPr>
          <a:xfrm>
            <a:off x="4380831" y="1795108"/>
            <a:ext cx="3111723" cy="769441"/>
          </a:xfrm>
          <a:prstGeom prst="rect">
            <a:avLst/>
          </a:prstGeom>
          <a:solidFill>
            <a:schemeClr val="bg1"/>
          </a:solidFill>
          <a:ln>
            <a:solidFill>
              <a:schemeClr val="tx1"/>
            </a:solidFill>
          </a:ln>
        </p:spPr>
        <p:txBody>
          <a:bodyPr wrap="square">
            <a:spAutoFit/>
          </a:bodyPr>
          <a:lstStyle/>
          <a:p>
            <a:r>
              <a:rPr lang="en-US" sz="1100" dirty="0" smtClean="0"/>
              <a:t>Feasibility assessment</a:t>
            </a:r>
          </a:p>
          <a:p>
            <a:pPr marL="182880" lvl="1"/>
            <a:r>
              <a:rPr lang="en-US" sz="1100" dirty="0" smtClean="0"/>
              <a:t>Catalyst prototype development</a:t>
            </a:r>
          </a:p>
          <a:p>
            <a:pPr marL="182880" lvl="1"/>
            <a:r>
              <a:rPr lang="en-US" sz="1100" dirty="0" smtClean="0"/>
              <a:t>Process parameter defined</a:t>
            </a:r>
          </a:p>
          <a:p>
            <a:pPr marL="182880" lvl="1"/>
            <a:r>
              <a:rPr lang="en-US" sz="1100" dirty="0" smtClean="0"/>
              <a:t>By-products, separations, engineering design</a:t>
            </a:r>
          </a:p>
        </p:txBody>
      </p:sp>
      <p:sp>
        <p:nvSpPr>
          <p:cNvPr id="27" name="Rectangle 26"/>
          <p:cNvSpPr/>
          <p:nvPr/>
        </p:nvSpPr>
        <p:spPr>
          <a:xfrm>
            <a:off x="4757682" y="2645800"/>
            <a:ext cx="3111723" cy="600164"/>
          </a:xfrm>
          <a:prstGeom prst="rect">
            <a:avLst/>
          </a:prstGeom>
          <a:solidFill>
            <a:schemeClr val="bg1"/>
          </a:solidFill>
          <a:ln>
            <a:solidFill>
              <a:schemeClr val="tx1"/>
            </a:solidFill>
          </a:ln>
        </p:spPr>
        <p:txBody>
          <a:bodyPr wrap="square">
            <a:spAutoFit/>
          </a:bodyPr>
          <a:lstStyle/>
          <a:p>
            <a:r>
              <a:rPr lang="en-US" sz="1100" dirty="0" smtClean="0"/>
              <a:t>Process demonstration</a:t>
            </a:r>
          </a:p>
          <a:p>
            <a:pPr marL="182880" lvl="1"/>
            <a:r>
              <a:rPr lang="en-US" sz="1100" dirty="0" smtClean="0"/>
              <a:t>Catalyst lifetime assessment</a:t>
            </a:r>
          </a:p>
          <a:p>
            <a:pPr marL="182880" lvl="1"/>
            <a:r>
              <a:rPr lang="en-US" sz="1100" dirty="0" smtClean="0"/>
              <a:t>Fully integrate process assessment</a:t>
            </a:r>
          </a:p>
        </p:txBody>
      </p:sp>
      <p:sp>
        <p:nvSpPr>
          <p:cNvPr id="28" name="Rectangle 27"/>
          <p:cNvSpPr/>
          <p:nvPr/>
        </p:nvSpPr>
        <p:spPr>
          <a:xfrm>
            <a:off x="5167785" y="3529744"/>
            <a:ext cx="3650656" cy="261610"/>
          </a:xfrm>
          <a:prstGeom prst="rect">
            <a:avLst/>
          </a:prstGeom>
          <a:solidFill>
            <a:schemeClr val="bg1"/>
          </a:solidFill>
          <a:ln>
            <a:solidFill>
              <a:schemeClr val="tx1"/>
            </a:solidFill>
          </a:ln>
        </p:spPr>
        <p:txBody>
          <a:bodyPr wrap="square">
            <a:spAutoFit/>
          </a:bodyPr>
          <a:lstStyle/>
          <a:p>
            <a:r>
              <a:rPr lang="en-US" sz="1100" dirty="0" smtClean="0"/>
              <a:t>Production scale-up: cost refinement; reliability assessment</a:t>
            </a:r>
          </a:p>
        </p:txBody>
      </p:sp>
      <p:sp>
        <p:nvSpPr>
          <p:cNvPr id="29" name="TextBox 28"/>
          <p:cNvSpPr txBox="1"/>
          <p:nvPr/>
        </p:nvSpPr>
        <p:spPr>
          <a:xfrm>
            <a:off x="84481" y="6027003"/>
            <a:ext cx="8754719" cy="830997"/>
          </a:xfrm>
          <a:prstGeom prst="rect">
            <a:avLst/>
          </a:prstGeom>
          <a:noFill/>
        </p:spPr>
        <p:txBody>
          <a:bodyPr wrap="square" rtlCol="0">
            <a:spAutoFit/>
          </a:bodyPr>
          <a:lstStyle/>
          <a:p>
            <a:r>
              <a:rPr lang="en-US" sz="1200" dirty="0" err="1" smtClean="0"/>
              <a:t>Harckham</a:t>
            </a:r>
            <a:r>
              <a:rPr lang="en-US" sz="1200" dirty="0" smtClean="0"/>
              <a:t>, A.E. Commercialization of R&amp;D Results Lecture, Delivered to the 1998 APEC R&amp;D Management Training Program, http://www.ordinoinc.com/Commercialization%20Lecture.pdf. Accessed Aug. 2, 2013</a:t>
            </a:r>
          </a:p>
          <a:p>
            <a:r>
              <a:rPr lang="en-US" sz="1200" dirty="0" err="1" smtClean="0"/>
              <a:t>Miremadl</a:t>
            </a:r>
            <a:r>
              <a:rPr lang="en-US" sz="1200" dirty="0" smtClean="0"/>
              <a:t>, M., </a:t>
            </a:r>
            <a:r>
              <a:rPr lang="en-US" sz="1200" dirty="0" err="1" smtClean="0"/>
              <a:t>Musso</a:t>
            </a:r>
            <a:r>
              <a:rPr lang="en-US" sz="1200" dirty="0" smtClean="0"/>
              <a:t>, C., </a:t>
            </a:r>
            <a:r>
              <a:rPr lang="en-US" sz="1200" dirty="0" err="1" smtClean="0"/>
              <a:t>Oxgaard</a:t>
            </a:r>
            <a:r>
              <a:rPr lang="en-US" sz="1200" dirty="0" smtClean="0"/>
              <a:t>, J. Chemical Innovation: An investment for the ages, May 2013, http://www.mckinsey.com/client_service/chemicals. Accessed Aug. 2, 2013.</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41" y="2346060"/>
            <a:ext cx="8373035" cy="4154984"/>
          </a:xfrm>
          <a:prstGeom prst="rect">
            <a:avLst/>
          </a:prstGeom>
          <a:noFill/>
        </p:spPr>
        <p:txBody>
          <a:bodyPr wrap="square" rtlCol="0">
            <a:spAutoFit/>
          </a:bodyPr>
          <a:lstStyle/>
          <a:p>
            <a:r>
              <a:rPr lang="en-US" sz="2400" b="1" dirty="0" smtClean="0"/>
              <a:t>Catalysis </a:t>
            </a:r>
            <a:r>
              <a:rPr lang="en-US" sz="2400" dirty="0" smtClean="0"/>
              <a:t>is the enabling technology for energy, chemicals, pharmaceuticals…</a:t>
            </a:r>
          </a:p>
          <a:p>
            <a:endParaRPr lang="en-US" sz="2400" dirty="0" smtClean="0"/>
          </a:p>
          <a:p>
            <a:r>
              <a:rPr lang="en-US" sz="2400" dirty="0" smtClean="0"/>
              <a:t>New and improved catalysts can have an important impact on energy and the environment beyond the production, conversion and utilization of energy resources.</a:t>
            </a:r>
          </a:p>
          <a:p>
            <a:endParaRPr lang="en-US" sz="2400" dirty="0" smtClean="0"/>
          </a:p>
          <a:p>
            <a:r>
              <a:rPr lang="en-US" sz="2400" dirty="0" smtClean="0"/>
              <a:t>Improved catalysis for small molecules (Ammonia, methanol…) are critical to reducing energy consumption and CO</a:t>
            </a:r>
            <a:r>
              <a:rPr lang="en-US" dirty="0" smtClean="0"/>
              <a:t>2</a:t>
            </a:r>
            <a:r>
              <a:rPr lang="en-US" sz="2400" dirty="0" smtClean="0"/>
              <a:t> emissions on a significant scale. </a:t>
            </a:r>
            <a:endParaRPr lang="en-US" sz="2400" dirty="0"/>
          </a:p>
          <a:p>
            <a:endParaRPr lang="en-US" sz="2400" dirty="0" smtClean="0"/>
          </a:p>
        </p:txBody>
      </p:sp>
      <p:pic>
        <p:nvPicPr>
          <p:cNvPr id="3" name="Picture 2"/>
          <p:cNvPicPr>
            <a:picLocks noChangeAspect="1"/>
          </p:cNvPicPr>
          <p:nvPr/>
        </p:nvPicPr>
        <p:blipFill>
          <a:blip r:embed="rId2"/>
          <a:stretch>
            <a:fillRect/>
          </a:stretch>
        </p:blipFill>
        <p:spPr>
          <a:xfrm>
            <a:off x="3592774" y="59862"/>
            <a:ext cx="2334970" cy="2286198"/>
          </a:xfrm>
          <a:prstGeom prst="rect">
            <a:avLst/>
          </a:prstGeom>
        </p:spPr>
      </p:pic>
    </p:spTree>
    <p:extLst>
      <p:ext uri="{BB962C8B-B14F-4D97-AF65-F5344CB8AC3E}">
        <p14:creationId xmlns:p14="http://schemas.microsoft.com/office/powerpoint/2010/main" val="121302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70209" y="461891"/>
            <a:ext cx="3973791" cy="5534175"/>
          </a:xfrm>
          <a:prstGeom prst="rect">
            <a:avLst/>
          </a:prstGeom>
        </p:spPr>
      </p:pic>
      <p:pic>
        <p:nvPicPr>
          <p:cNvPr id="3" name="Picture 2"/>
          <p:cNvPicPr>
            <a:picLocks noChangeAspect="1"/>
          </p:cNvPicPr>
          <p:nvPr/>
        </p:nvPicPr>
        <p:blipFill>
          <a:blip r:embed="rId3"/>
          <a:stretch>
            <a:fillRect/>
          </a:stretch>
        </p:blipFill>
        <p:spPr>
          <a:xfrm>
            <a:off x="459446" y="3337721"/>
            <a:ext cx="4641000" cy="3360000"/>
          </a:xfrm>
          <a:prstGeom prst="rect">
            <a:avLst/>
          </a:prstGeom>
        </p:spPr>
      </p:pic>
      <p:pic>
        <p:nvPicPr>
          <p:cNvPr id="4" name="Picture 3"/>
          <p:cNvPicPr>
            <a:picLocks noChangeAspect="1"/>
          </p:cNvPicPr>
          <p:nvPr/>
        </p:nvPicPr>
        <p:blipFill>
          <a:blip r:embed="rId4"/>
          <a:stretch>
            <a:fillRect/>
          </a:stretch>
        </p:blipFill>
        <p:spPr>
          <a:xfrm>
            <a:off x="400946" y="102521"/>
            <a:ext cx="4699500" cy="3235200"/>
          </a:xfrm>
          <a:prstGeom prst="rect">
            <a:avLst/>
          </a:prstGeom>
        </p:spPr>
      </p:pic>
    </p:spTree>
    <p:extLst>
      <p:ext uri="{BB962C8B-B14F-4D97-AF65-F5344CB8AC3E}">
        <p14:creationId xmlns:p14="http://schemas.microsoft.com/office/powerpoint/2010/main" val="174632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693" y="956727"/>
            <a:ext cx="8373035" cy="5170646"/>
          </a:xfrm>
          <a:prstGeom prst="rect">
            <a:avLst/>
          </a:prstGeom>
          <a:noFill/>
        </p:spPr>
        <p:txBody>
          <a:bodyPr wrap="square" rtlCol="0">
            <a:spAutoFit/>
          </a:bodyPr>
          <a:lstStyle/>
          <a:p>
            <a:r>
              <a:rPr lang="en-US" sz="2400" b="1" dirty="0" smtClean="0"/>
              <a:t>A few characteristics that distinguish catalysts from other materials to which the MGI approach might be applied:</a:t>
            </a:r>
            <a:endParaRPr lang="en-US" sz="2400" dirty="0"/>
          </a:p>
          <a:p>
            <a:endParaRPr lang="en-US" sz="2400" dirty="0" smtClean="0"/>
          </a:p>
          <a:p>
            <a:r>
              <a:rPr lang="en-US" sz="2400" i="1" dirty="0"/>
              <a:t>C</a:t>
            </a:r>
            <a:r>
              <a:rPr lang="en-US" sz="2400" i="1" dirty="0" smtClean="0"/>
              <a:t>atalysts are </a:t>
            </a:r>
            <a:r>
              <a:rPr lang="en-US" sz="2400" i="1" dirty="0"/>
              <a:t>r</a:t>
            </a:r>
            <a:r>
              <a:rPr lang="en-US" sz="2400" i="1" dirty="0" smtClean="0"/>
              <a:t>eactive materials – the active site is critical!</a:t>
            </a:r>
          </a:p>
          <a:p>
            <a:endParaRPr lang="en-US" sz="2400" dirty="0" smtClean="0"/>
          </a:p>
          <a:p>
            <a:r>
              <a:rPr lang="en-US" sz="2400" i="1" dirty="0" smtClean="0"/>
              <a:t>Selectivity is an overarching issue.</a:t>
            </a:r>
          </a:p>
          <a:p>
            <a:endParaRPr lang="en-US" sz="2400" i="1" dirty="0"/>
          </a:p>
          <a:p>
            <a:r>
              <a:rPr lang="en-US" sz="2400" i="1" dirty="0" smtClean="0"/>
              <a:t>Catalytic processes operate over a very wide range of conditions (temperature, pressure, chemical environment), but individual processes typically operate over a much narrower range of parameters (that may not be defined a priori.)</a:t>
            </a:r>
          </a:p>
          <a:p>
            <a:endParaRPr lang="en-US" sz="2400" i="1" dirty="0"/>
          </a:p>
          <a:p>
            <a:pPr algn="ctr"/>
            <a:r>
              <a:rPr lang="en-US" sz="2400" i="1" dirty="0" smtClean="0">
                <a:solidFill>
                  <a:srgbClr val="FF0000"/>
                </a:solidFill>
              </a:rPr>
              <a:t>Complexity extends beyond the material itself</a:t>
            </a:r>
          </a:p>
          <a:p>
            <a:endParaRPr lang="en-US" dirty="0" smtClean="0"/>
          </a:p>
        </p:txBody>
      </p:sp>
    </p:spTree>
    <p:extLst>
      <p:ext uri="{BB962C8B-B14F-4D97-AF65-F5344CB8AC3E}">
        <p14:creationId xmlns:p14="http://schemas.microsoft.com/office/powerpoint/2010/main" val="1928582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lor MSW">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lor MS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lor MS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lor MS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lor MS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lor MS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lor MS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lor MS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lor MS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TotalTime>
  <Words>2026</Words>
  <Application>Microsoft Office PowerPoint</Application>
  <PresentationFormat>On-screen Show (4:3)</PresentationFormat>
  <Paragraphs>268</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Color MSW</vt:lpstr>
      <vt:lpstr>Materials Genome Initiative: Grand Challenges Summit</vt:lpstr>
      <vt:lpstr>PowerPoint Presentation</vt:lpstr>
      <vt:lpstr>PowerPoint Presentation</vt:lpstr>
      <vt:lpstr>Need to Move Quickly to Reduce Commercialization Costs</vt:lpstr>
      <vt:lpstr>Technology and Markets Impact Commercialization Time and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Grand challenge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Breakouts</dc:title>
  <dc:creator>James Warren</dc:creator>
  <cp:lastModifiedBy>barteau</cp:lastModifiedBy>
  <cp:revision>76</cp:revision>
  <cp:lastPrinted>2013-08-02T14:16:26Z</cp:lastPrinted>
  <dcterms:created xsi:type="dcterms:W3CDTF">2013-06-18T14:02:34Z</dcterms:created>
  <dcterms:modified xsi:type="dcterms:W3CDTF">2013-08-08T01:50:53Z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12</vt:i4>
  </property>
  <property fmtid="{D5CDD505-2E9C-101B-9397-08002B2CF9AE}" pid="3" name="lqmsess">
    <vt:lpwstr>5595278b-34be-4a18-9513-d7a0366dd69b</vt:lpwstr>
  </property>
  <property fmtid="{D5CDD505-2E9C-101B-9397-08002B2CF9AE}" pid="4" name="Content_Steward">
    <vt:lpwstr>Tway C u397013</vt:lpwstr>
  </property>
  <property fmtid="{D5CDD505-2E9C-101B-9397-08002B2CF9AE}" pid="5" name="Update_Footer">
    <vt:lpwstr>No</vt:lpwstr>
  </property>
  <property fmtid="{D5CDD505-2E9C-101B-9397-08002B2CF9AE}" pid="6" name="Radio_Button">
    <vt:lpwstr>RadioButton2</vt:lpwstr>
  </property>
  <property fmtid="{D5CDD505-2E9C-101B-9397-08002B2CF9AE}" pid="7" name="Information_Classification">
    <vt:lpwstr/>
  </property>
  <property fmtid="{D5CDD505-2E9C-101B-9397-08002B2CF9AE}" pid="8" name="Record_Title_ID">
    <vt:lpwstr>72</vt:lpwstr>
  </property>
  <property fmtid="{D5CDD505-2E9C-101B-9397-08002B2CF9AE}" pid="9" name="Initial_Creation_Date">
    <vt:filetime>2013-06-18T14:02:33Z</vt:filetime>
  </property>
  <property fmtid="{D5CDD505-2E9C-101B-9397-08002B2CF9AE}" pid="10" name="Retention_Period_Start_Date">
    <vt:filetime>2013-08-05T00:26:48Z</vt:filetime>
  </property>
  <property fmtid="{D5CDD505-2E9C-101B-9397-08002B2CF9AE}" pid="11" name="Last_Reviewed_Date">
    <vt:lpwstr/>
  </property>
  <property fmtid="{D5CDD505-2E9C-101B-9397-08002B2CF9AE}" pid="12" name="Retention_Review_Frequency">
    <vt:lpwstr/>
  </property>
</Properties>
</file>