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5"/>
  </p:notesMasterIdLst>
  <p:handoutMasterIdLst>
    <p:handoutMasterId r:id="rId46"/>
  </p:handoutMasterIdLst>
  <p:sldIdLst>
    <p:sldId id="368" r:id="rId2"/>
    <p:sldId id="385" r:id="rId3"/>
    <p:sldId id="404" r:id="rId4"/>
    <p:sldId id="407" r:id="rId5"/>
    <p:sldId id="387" r:id="rId6"/>
    <p:sldId id="405" r:id="rId7"/>
    <p:sldId id="390" r:id="rId8"/>
    <p:sldId id="406" r:id="rId9"/>
    <p:sldId id="391" r:id="rId10"/>
    <p:sldId id="392" r:id="rId11"/>
    <p:sldId id="408" r:id="rId12"/>
    <p:sldId id="394" r:id="rId13"/>
    <p:sldId id="410" r:id="rId14"/>
    <p:sldId id="409" r:id="rId15"/>
    <p:sldId id="411" r:id="rId16"/>
    <p:sldId id="414" r:id="rId17"/>
    <p:sldId id="415" r:id="rId18"/>
    <p:sldId id="416" r:id="rId19"/>
    <p:sldId id="417" r:id="rId20"/>
    <p:sldId id="418" r:id="rId21"/>
    <p:sldId id="421" r:id="rId22"/>
    <p:sldId id="422" r:id="rId23"/>
    <p:sldId id="423" r:id="rId24"/>
    <p:sldId id="427" r:id="rId25"/>
    <p:sldId id="419" r:id="rId26"/>
    <p:sldId id="420" r:id="rId27"/>
    <p:sldId id="424" r:id="rId28"/>
    <p:sldId id="425" r:id="rId29"/>
    <p:sldId id="426" r:id="rId30"/>
    <p:sldId id="429" r:id="rId31"/>
    <p:sldId id="428" r:id="rId32"/>
    <p:sldId id="430" r:id="rId33"/>
    <p:sldId id="432" r:id="rId34"/>
    <p:sldId id="433" r:id="rId35"/>
    <p:sldId id="434" r:id="rId36"/>
    <p:sldId id="431" r:id="rId37"/>
    <p:sldId id="439" r:id="rId38"/>
    <p:sldId id="437" r:id="rId39"/>
    <p:sldId id="435" r:id="rId40"/>
    <p:sldId id="436" r:id="rId41"/>
    <p:sldId id="440" r:id="rId42"/>
    <p:sldId id="441" r:id="rId43"/>
    <p:sldId id="396"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62" autoAdjust="0"/>
  </p:normalViewPr>
  <p:slideViewPr>
    <p:cSldViewPr>
      <p:cViewPr varScale="1">
        <p:scale>
          <a:sx n="74" d="100"/>
          <a:sy n="74" d="100"/>
        </p:scale>
        <p:origin x="-970" y="-72"/>
      </p:cViewPr>
      <p:guideLst>
        <p:guide orient="horz" pos="2160"/>
        <p:guide pos="2880"/>
      </p:guideLst>
    </p:cSldViewPr>
  </p:slideViewPr>
  <p:outlineViewPr>
    <p:cViewPr>
      <p:scale>
        <a:sx n="33" d="100"/>
        <a:sy n="33" d="100"/>
      </p:scale>
      <p:origin x="0" y="103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DC5B2-6F10-4909-B87D-1A815FD354B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182D5D8-4C2F-4834-B608-637EA4D4A2B2}">
      <dgm:prSet phldrT="[Text]"/>
      <dgm:spPr>
        <a:xfrm>
          <a:off x="2410820" y="1925934"/>
          <a:ext cx="1426758" cy="1426758"/>
        </a:xfrm>
        <a:solidFill>
          <a:srgbClr val="C00000"/>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65000"/>
              <a:lumOff val="35000"/>
            </a:sysClr>
          </a:outerShdw>
        </a:effectLst>
      </dgm:spPr>
      <dgm:t>
        <a:bodyPr/>
        <a:lstStyle/>
        <a:p>
          <a:r>
            <a:rPr lang="en-US" dirty="0" smtClean="0">
              <a:solidFill>
                <a:sysClr val="window" lastClr="FFFFFF"/>
              </a:solidFill>
              <a:latin typeface="Calibri"/>
              <a:ea typeface="+mn-ea"/>
              <a:cs typeface="+mn-cs"/>
            </a:rPr>
            <a:t>CAMV</a:t>
          </a:r>
          <a:endParaRPr lang="en-US" dirty="0">
            <a:solidFill>
              <a:sysClr val="window" lastClr="FFFFFF"/>
            </a:solidFill>
            <a:latin typeface="Calibri"/>
            <a:ea typeface="+mn-ea"/>
            <a:cs typeface="+mn-cs"/>
          </a:endParaRPr>
        </a:p>
      </dgm:t>
    </dgm:pt>
    <dgm:pt modelId="{B900EBEF-1480-4B36-A6D8-ADD253C8B047}" type="parTrans" cxnId="{0FE0C269-D9EA-42B8-A9E7-2DDEBE378FF9}">
      <dgm:prSet/>
      <dgm:spPr/>
      <dgm:t>
        <a:bodyPr/>
        <a:lstStyle/>
        <a:p>
          <a:endParaRPr lang="en-US"/>
        </a:p>
      </dgm:t>
    </dgm:pt>
    <dgm:pt modelId="{FFE62943-E5E4-4043-BE24-E48F4077E655}" type="sibTrans" cxnId="{0FE0C269-D9EA-42B8-A9E7-2DDEBE378FF9}">
      <dgm:prSet/>
      <dgm:spPr/>
      <dgm:t>
        <a:bodyPr/>
        <a:lstStyle/>
        <a:p>
          <a:endParaRPr lang="en-US"/>
        </a:p>
      </dgm:t>
    </dgm:pt>
    <dgm:pt modelId="{41309EA5-26CE-4F2A-9554-CA5888C5357D}">
      <dgm:prSet phldrT="[Text]"/>
      <dgm:spPr>
        <a:xfrm>
          <a:off x="152407" y="2116071"/>
          <a:ext cx="1355420" cy="1084336"/>
        </a:xfrm>
        <a:solidFill>
          <a:srgbClr val="9BBB59">
            <a:lumMod val="40000"/>
            <a:lumOff val="60000"/>
          </a:srgbClr>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75000"/>
              <a:lumOff val="25000"/>
            </a:sysClr>
          </a:outerShdw>
        </a:effectLst>
      </dgm:spPr>
      <dgm:t>
        <a:bodyPr/>
        <a:lstStyle/>
        <a:p>
          <a:r>
            <a:rPr lang="en-US" dirty="0" smtClean="0">
              <a:solidFill>
                <a:sysClr val="windowText" lastClr="000000"/>
              </a:solidFill>
              <a:latin typeface="Calibri"/>
              <a:ea typeface="+mn-ea"/>
              <a:cs typeface="+mn-cs"/>
            </a:rPr>
            <a:t>XML instance</a:t>
          </a:r>
          <a:endParaRPr lang="en-US" dirty="0">
            <a:solidFill>
              <a:sysClr val="windowText" lastClr="000000"/>
            </a:solidFill>
            <a:latin typeface="Calibri"/>
            <a:ea typeface="+mn-ea"/>
            <a:cs typeface="+mn-cs"/>
          </a:endParaRPr>
        </a:p>
      </dgm:t>
    </dgm:pt>
    <dgm:pt modelId="{72265B77-B924-4AC0-9EDF-588062C0997B}" type="parTrans" cxnId="{06A9876C-2C8C-474C-BCF5-33789DA8EB15}">
      <dgm:prSet/>
      <dgm:spPr>
        <a:xfrm rot="10771639">
          <a:off x="830092" y="2448764"/>
          <a:ext cx="1493837" cy="406626"/>
        </a:xfrm>
        <a:solidFill>
          <a:srgbClr val="4F81BD">
            <a:tint val="60000"/>
            <a:hueOff val="0"/>
            <a:satOff val="0"/>
            <a:lumOff val="0"/>
            <a:alphaOff val="0"/>
          </a:srgbClr>
        </a:solidFill>
        <a:ln>
          <a:noFill/>
        </a:ln>
        <a:effectLst/>
      </dgm:spPr>
      <dgm:t>
        <a:bodyPr/>
        <a:lstStyle/>
        <a:p>
          <a:endParaRPr lang="en-US"/>
        </a:p>
      </dgm:t>
    </dgm:pt>
    <dgm:pt modelId="{707C8EFA-FE2B-476A-BB46-929CCD0A66B2}" type="sibTrans" cxnId="{06A9876C-2C8C-474C-BCF5-33789DA8EB15}">
      <dgm:prSet/>
      <dgm:spPr/>
      <dgm:t>
        <a:bodyPr/>
        <a:lstStyle/>
        <a:p>
          <a:endParaRPr lang="en-US"/>
        </a:p>
      </dgm:t>
    </dgm:pt>
    <dgm:pt modelId="{308B2032-8F98-449B-B1A0-C535F6878EA4}">
      <dgm:prSet phldrT="[Text]"/>
      <dgm:spPr>
        <a:xfrm>
          <a:off x="2667005" y="9"/>
          <a:ext cx="1355420" cy="1084336"/>
        </a:xfrm>
        <a:solidFill>
          <a:srgbClr val="4F81BD">
            <a:lumMod val="40000"/>
            <a:lumOff val="60000"/>
          </a:srgbClr>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75000"/>
              <a:lumOff val="25000"/>
            </a:sysClr>
          </a:outerShdw>
        </a:effectLst>
      </dgm:spPr>
      <dgm:t>
        <a:bodyPr/>
        <a:lstStyle/>
        <a:p>
          <a:r>
            <a:rPr lang="en-US" dirty="0" smtClean="0">
              <a:solidFill>
                <a:sysClr val="windowText" lastClr="000000">
                  <a:lumMod val="75000"/>
                  <a:lumOff val="25000"/>
                </a:sysClr>
              </a:solidFill>
              <a:latin typeface="Calibri"/>
              <a:ea typeface="+mn-ea"/>
              <a:cs typeface="+mn-cs"/>
            </a:rPr>
            <a:t>Database Lookup (optional)</a:t>
          </a:r>
          <a:endParaRPr lang="en-US" dirty="0">
            <a:solidFill>
              <a:sysClr val="windowText" lastClr="000000">
                <a:lumMod val="75000"/>
                <a:lumOff val="25000"/>
              </a:sysClr>
            </a:solidFill>
            <a:latin typeface="Calibri"/>
            <a:ea typeface="+mn-ea"/>
            <a:cs typeface="+mn-cs"/>
          </a:endParaRPr>
        </a:p>
      </dgm:t>
    </dgm:pt>
    <dgm:pt modelId="{73167B8E-E3AF-4683-A1EF-E8ED0A83EAC6}" type="parTrans" cxnId="{5A8E043C-2B97-4EC6-94E1-C8CA1D92815C}">
      <dgm:prSet/>
      <dgm:spPr>
        <a:xfrm rot="16560158">
          <a:off x="2616482" y="994537"/>
          <a:ext cx="1318576" cy="406626"/>
        </a:xfrm>
        <a:solidFill>
          <a:srgbClr val="4F81BD">
            <a:tint val="60000"/>
            <a:hueOff val="0"/>
            <a:satOff val="0"/>
            <a:lumOff val="0"/>
            <a:alphaOff val="0"/>
          </a:srgbClr>
        </a:solidFill>
        <a:ln>
          <a:noFill/>
        </a:ln>
        <a:effectLst/>
      </dgm:spPr>
      <dgm:t>
        <a:bodyPr/>
        <a:lstStyle/>
        <a:p>
          <a:endParaRPr lang="en-US"/>
        </a:p>
      </dgm:t>
    </dgm:pt>
    <dgm:pt modelId="{0ADF3AFC-9AAE-4524-807C-1C93A08B4E13}" type="sibTrans" cxnId="{5A8E043C-2B97-4EC6-94E1-C8CA1D92815C}">
      <dgm:prSet/>
      <dgm:spPr/>
      <dgm:t>
        <a:bodyPr/>
        <a:lstStyle/>
        <a:p>
          <a:endParaRPr lang="en-US"/>
        </a:p>
      </dgm:t>
    </dgm:pt>
    <dgm:pt modelId="{CDD060DA-7908-404A-9BA4-A3C59E2C525E}">
      <dgm:prSet phldrT="[Text]"/>
      <dgm:spPr>
        <a:xfrm>
          <a:off x="4572009" y="761997"/>
          <a:ext cx="1355420" cy="1084336"/>
        </a:xfr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65000"/>
              <a:lumOff val="35000"/>
            </a:sysClr>
          </a:outerShdw>
        </a:effectLst>
      </dgm:spPr>
      <dgm:t>
        <a:bodyPr/>
        <a:lstStyle/>
        <a:p>
          <a:r>
            <a:rPr lang="en-US" dirty="0" smtClean="0">
              <a:solidFill>
                <a:sysClr val="windowText" lastClr="000000"/>
              </a:solidFill>
              <a:latin typeface="Calibri"/>
              <a:ea typeface="+mn-ea"/>
              <a:cs typeface="+mn-cs"/>
            </a:rPr>
            <a:t>Results XML</a:t>
          </a:r>
          <a:endParaRPr lang="en-US" dirty="0">
            <a:solidFill>
              <a:sysClr val="windowText" lastClr="000000"/>
            </a:solidFill>
            <a:latin typeface="Calibri"/>
            <a:ea typeface="+mn-ea"/>
            <a:cs typeface="+mn-cs"/>
          </a:endParaRPr>
        </a:p>
      </dgm:t>
    </dgm:pt>
    <dgm:pt modelId="{B833BC6E-B264-42E4-B32C-2D457D5F4D46}" type="parTrans" cxnId="{45F1A007-859D-4F86-8B4C-07912CC9C629}">
      <dgm:prSet/>
      <dgm:spPr>
        <a:xfrm rot="19671898">
          <a:off x="3574048" y="1608827"/>
          <a:ext cx="1011270" cy="406626"/>
        </a:xfrm>
        <a:solidFill>
          <a:srgbClr val="4F81BD">
            <a:tint val="60000"/>
            <a:hueOff val="0"/>
            <a:satOff val="0"/>
            <a:lumOff val="0"/>
            <a:alphaOff val="0"/>
          </a:srgbClr>
        </a:solidFill>
        <a:ln>
          <a:noFill/>
        </a:ln>
        <a:effectLst/>
      </dgm:spPr>
      <dgm:t>
        <a:bodyPr/>
        <a:lstStyle/>
        <a:p>
          <a:endParaRPr lang="en-US"/>
        </a:p>
      </dgm:t>
    </dgm:pt>
    <dgm:pt modelId="{98D2D7E5-0247-46E4-857D-4F53055F0C94}" type="sibTrans" cxnId="{45F1A007-859D-4F86-8B4C-07912CC9C629}">
      <dgm:prSet/>
      <dgm:spPr/>
      <dgm:t>
        <a:bodyPr/>
        <a:lstStyle/>
        <a:p>
          <a:endParaRPr lang="en-US"/>
        </a:p>
      </dgm:t>
    </dgm:pt>
    <dgm:pt modelId="{FA29524F-60EA-4F2A-98D7-9401DD5D42FD}">
      <dgm:prSet phldrT="[Text]"/>
      <dgm:spPr>
        <a:xfrm>
          <a:off x="990611" y="3"/>
          <a:ext cx="1355420" cy="108433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75000"/>
              <a:lumOff val="25000"/>
            </a:sysClr>
          </a:outerShdw>
        </a:effectLst>
      </dgm:spPr>
      <dgm:t>
        <a:bodyPr/>
        <a:lstStyle/>
        <a:p>
          <a:r>
            <a:rPr lang="en-US" dirty="0" smtClean="0">
              <a:solidFill>
                <a:sysClr val="window" lastClr="FFFFFF"/>
              </a:solidFill>
              <a:latin typeface="Calibri"/>
              <a:ea typeface="+mn-ea"/>
              <a:cs typeface="+mn-cs"/>
            </a:rPr>
            <a:t>Template (compiled)</a:t>
          </a:r>
          <a:endParaRPr lang="en-US" dirty="0">
            <a:solidFill>
              <a:sysClr val="window" lastClr="FFFFFF"/>
            </a:solidFill>
            <a:latin typeface="Calibri"/>
            <a:ea typeface="+mn-ea"/>
            <a:cs typeface="+mn-cs"/>
          </a:endParaRPr>
        </a:p>
      </dgm:t>
    </dgm:pt>
    <dgm:pt modelId="{95B21273-6F4A-4A3E-A1DE-8F4E13D2F18B}" type="parTrans" cxnId="{9F09A474-046F-49B8-940E-81A6E9251E95}">
      <dgm:prSet/>
      <dgm:spPr>
        <a:xfrm rot="14113850">
          <a:off x="1294802" y="1052868"/>
          <a:ext cx="1738399" cy="406626"/>
        </a:xfrm>
        <a:solidFill>
          <a:srgbClr val="4F81BD">
            <a:tint val="60000"/>
            <a:hueOff val="0"/>
            <a:satOff val="0"/>
            <a:lumOff val="0"/>
            <a:alphaOff val="0"/>
          </a:srgbClr>
        </a:solidFill>
        <a:ln>
          <a:noFill/>
        </a:ln>
        <a:effectLst/>
      </dgm:spPr>
      <dgm:t>
        <a:bodyPr/>
        <a:lstStyle/>
        <a:p>
          <a:endParaRPr lang="en-US"/>
        </a:p>
      </dgm:t>
    </dgm:pt>
    <dgm:pt modelId="{0DDD5BC2-8C22-4066-A7FC-4348116AC38A}" type="sibTrans" cxnId="{9F09A474-046F-49B8-940E-81A6E9251E95}">
      <dgm:prSet/>
      <dgm:spPr/>
      <dgm:t>
        <a:bodyPr/>
        <a:lstStyle/>
        <a:p>
          <a:endParaRPr lang="en-US"/>
        </a:p>
      </dgm:t>
    </dgm:pt>
    <dgm:pt modelId="{3D1C754A-C4B2-4A80-B31D-AE2FA9074097}">
      <dgm:prSet phldrT="[Text]"/>
      <dgm:spPr>
        <a:xfrm>
          <a:off x="4572007" y="2133594"/>
          <a:ext cx="1355420" cy="1084336"/>
        </a:xfrm>
        <a:solidFill>
          <a:srgbClr val="9BBB59">
            <a:lumMod val="60000"/>
            <a:lumOff val="40000"/>
          </a:srgbClr>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65000"/>
              <a:lumOff val="35000"/>
            </a:sysClr>
          </a:outerShdw>
        </a:effectLst>
      </dgm:spPr>
      <dgm:t>
        <a:bodyPr/>
        <a:lstStyle/>
        <a:p>
          <a:r>
            <a:rPr lang="en-US" dirty="0" smtClean="0">
              <a:solidFill>
                <a:sysClr val="windowText" lastClr="000000"/>
              </a:solidFill>
              <a:latin typeface="Calibri"/>
              <a:ea typeface="+mn-ea"/>
              <a:cs typeface="+mn-cs"/>
            </a:rPr>
            <a:t>Java Handler Errors and Warnings</a:t>
          </a:r>
          <a:endParaRPr lang="en-US" dirty="0">
            <a:solidFill>
              <a:sysClr val="windowText" lastClr="000000"/>
            </a:solidFill>
            <a:latin typeface="Calibri"/>
            <a:ea typeface="+mn-ea"/>
            <a:cs typeface="+mn-cs"/>
          </a:endParaRPr>
        </a:p>
      </dgm:t>
    </dgm:pt>
    <dgm:pt modelId="{6A74E93F-6C8B-48C1-AE1F-09FC6CF3080F}" type="parTrans" cxnId="{1055EDE9-15A5-4D23-A848-650B6AD8F972}">
      <dgm:prSet/>
      <dgm:spPr>
        <a:xfrm rot="21541054" flipH="1">
          <a:off x="3912333" y="2463406"/>
          <a:ext cx="613018" cy="406626"/>
        </a:xfrm>
        <a:solidFill>
          <a:srgbClr val="4F81BD">
            <a:tint val="60000"/>
            <a:hueOff val="0"/>
            <a:satOff val="0"/>
            <a:lumOff val="0"/>
            <a:alphaOff val="0"/>
          </a:srgbClr>
        </a:solidFill>
        <a:ln>
          <a:noFill/>
        </a:ln>
        <a:effectLst/>
      </dgm:spPr>
      <dgm:t>
        <a:bodyPr/>
        <a:lstStyle/>
        <a:p>
          <a:endParaRPr lang="en-US"/>
        </a:p>
      </dgm:t>
    </dgm:pt>
    <dgm:pt modelId="{FF886187-9538-40B3-84B1-DA7EA347B332}" type="sibTrans" cxnId="{1055EDE9-15A5-4D23-A848-650B6AD8F972}">
      <dgm:prSet/>
      <dgm:spPr/>
      <dgm:t>
        <a:bodyPr/>
        <a:lstStyle/>
        <a:p>
          <a:endParaRPr lang="en-US"/>
        </a:p>
      </dgm:t>
    </dgm:pt>
    <dgm:pt modelId="{0D8ED098-F259-4863-99ED-C124B05FDDCB}" type="pres">
      <dgm:prSet presAssocID="{003DC5B2-6F10-4909-B87D-1A815FD354B2}" presName="cycle" presStyleCnt="0">
        <dgm:presLayoutVars>
          <dgm:chMax val="1"/>
          <dgm:dir/>
          <dgm:animLvl val="ctr"/>
          <dgm:resizeHandles val="exact"/>
        </dgm:presLayoutVars>
      </dgm:prSet>
      <dgm:spPr/>
      <dgm:t>
        <a:bodyPr/>
        <a:lstStyle/>
        <a:p>
          <a:endParaRPr lang="en-US"/>
        </a:p>
      </dgm:t>
    </dgm:pt>
    <dgm:pt modelId="{06DF876C-4722-4A59-8ADD-7DFDA90631F5}" type="pres">
      <dgm:prSet presAssocID="{E182D5D8-4C2F-4834-B608-637EA4D4A2B2}" presName="centerShape" presStyleLbl="node0" presStyleIdx="0" presStyleCnt="1"/>
      <dgm:spPr>
        <a:prstGeom prst="ellipse">
          <a:avLst/>
        </a:prstGeom>
      </dgm:spPr>
      <dgm:t>
        <a:bodyPr/>
        <a:lstStyle/>
        <a:p>
          <a:endParaRPr lang="en-US"/>
        </a:p>
      </dgm:t>
    </dgm:pt>
    <dgm:pt modelId="{F930073C-8C67-47A7-8508-A38ADE61FEC4}" type="pres">
      <dgm:prSet presAssocID="{72265B77-B924-4AC0-9EDF-588062C0997B}" presName="parTrans" presStyleLbl="bgSibTrans2D1" presStyleIdx="0" presStyleCnt="5"/>
      <dgm:spPr>
        <a:prstGeom prst="leftArrow">
          <a:avLst>
            <a:gd name="adj1" fmla="val 60000"/>
            <a:gd name="adj2" fmla="val 50000"/>
          </a:avLst>
        </a:prstGeom>
      </dgm:spPr>
      <dgm:t>
        <a:bodyPr/>
        <a:lstStyle/>
        <a:p>
          <a:endParaRPr lang="en-US"/>
        </a:p>
      </dgm:t>
    </dgm:pt>
    <dgm:pt modelId="{EF9C5FA8-A837-436B-992F-66E7ED66858E}" type="pres">
      <dgm:prSet presAssocID="{41309EA5-26CE-4F2A-9554-CA5888C5357D}" presName="node" presStyleLbl="node1" presStyleIdx="0" presStyleCnt="5" custRadScaleRad="109400" custRadScaleInc="-1313">
        <dgm:presLayoutVars>
          <dgm:bulletEnabled val="1"/>
        </dgm:presLayoutVars>
      </dgm:prSet>
      <dgm:spPr>
        <a:prstGeom prst="roundRect">
          <a:avLst>
            <a:gd name="adj" fmla="val 10000"/>
          </a:avLst>
        </a:prstGeom>
      </dgm:spPr>
      <dgm:t>
        <a:bodyPr/>
        <a:lstStyle/>
        <a:p>
          <a:endParaRPr lang="en-US"/>
        </a:p>
      </dgm:t>
    </dgm:pt>
    <dgm:pt modelId="{72EEAF23-6366-4141-A1BE-7D0C076A2267}" type="pres">
      <dgm:prSet presAssocID="{95B21273-6F4A-4A3E-A1DE-8F4E13D2F18B}" presName="parTrans" presStyleLbl="bgSibTrans2D1" presStyleIdx="1" presStyleCnt="5"/>
      <dgm:spPr>
        <a:prstGeom prst="leftArrow">
          <a:avLst>
            <a:gd name="adj1" fmla="val 60000"/>
            <a:gd name="adj2" fmla="val 50000"/>
          </a:avLst>
        </a:prstGeom>
      </dgm:spPr>
      <dgm:t>
        <a:bodyPr/>
        <a:lstStyle/>
        <a:p>
          <a:endParaRPr lang="en-US"/>
        </a:p>
      </dgm:t>
    </dgm:pt>
    <dgm:pt modelId="{AEBF7492-AC69-4D72-A50E-888311ECBB7C}" type="pres">
      <dgm:prSet presAssocID="{FA29524F-60EA-4F2A-98D7-9401DD5D42FD}" presName="node" presStyleLbl="node1" presStyleIdx="1" presStyleCnt="5" custRadScaleRad="121741" custRadScaleInc="28419">
        <dgm:presLayoutVars>
          <dgm:bulletEnabled val="1"/>
        </dgm:presLayoutVars>
      </dgm:prSet>
      <dgm:spPr>
        <a:prstGeom prst="roundRect">
          <a:avLst>
            <a:gd name="adj" fmla="val 10000"/>
          </a:avLst>
        </a:prstGeom>
      </dgm:spPr>
      <dgm:t>
        <a:bodyPr/>
        <a:lstStyle/>
        <a:p>
          <a:endParaRPr lang="en-US"/>
        </a:p>
      </dgm:t>
    </dgm:pt>
    <dgm:pt modelId="{7F89B10A-D711-4664-8484-439C31CF76C3}" type="pres">
      <dgm:prSet presAssocID="{73167B8E-E3AF-4683-A1EF-E8ED0A83EAC6}" presName="parTrans" presStyleLbl="bgSibTrans2D1" presStyleIdx="2" presStyleCnt="5"/>
      <dgm:spPr>
        <a:prstGeom prst="leftArrow">
          <a:avLst>
            <a:gd name="adj1" fmla="val 60000"/>
            <a:gd name="adj2" fmla="val 50000"/>
          </a:avLst>
        </a:prstGeom>
      </dgm:spPr>
      <dgm:t>
        <a:bodyPr/>
        <a:lstStyle/>
        <a:p>
          <a:endParaRPr lang="en-US"/>
        </a:p>
      </dgm:t>
    </dgm:pt>
    <dgm:pt modelId="{0CB2E293-2F6B-4C5D-B349-A7B59B5DFFB4}" type="pres">
      <dgm:prSet presAssocID="{308B2032-8F98-449B-B1A0-C535F6878EA4}" presName="node" presStyleLbl="node1" presStyleIdx="2" presStyleCnt="5" custRadScaleRad="100556" custRadScaleInc="16674">
        <dgm:presLayoutVars>
          <dgm:bulletEnabled val="1"/>
        </dgm:presLayoutVars>
      </dgm:prSet>
      <dgm:spPr>
        <a:prstGeom prst="roundRect">
          <a:avLst>
            <a:gd name="adj" fmla="val 10000"/>
          </a:avLst>
        </a:prstGeom>
      </dgm:spPr>
      <dgm:t>
        <a:bodyPr/>
        <a:lstStyle/>
        <a:p>
          <a:endParaRPr lang="en-US"/>
        </a:p>
      </dgm:t>
    </dgm:pt>
    <dgm:pt modelId="{3B289BE3-934A-4846-91EB-CDB904FADD66}" type="pres">
      <dgm:prSet presAssocID="{B833BC6E-B264-42E4-B32C-2D457D5F4D46}" presName="parTrans" presStyleLbl="bgSibTrans2D1" presStyleIdx="3" presStyleCnt="5" custScaleX="59561" custLinFactNeighborX="-26572" custLinFactNeighborY="13873" custRadScaleRad="490857"/>
      <dgm:spPr>
        <a:prstGeom prst="rightArrow">
          <a:avLst/>
        </a:prstGeom>
      </dgm:spPr>
      <dgm:t>
        <a:bodyPr/>
        <a:lstStyle/>
        <a:p>
          <a:endParaRPr lang="en-US"/>
        </a:p>
      </dgm:t>
    </dgm:pt>
    <dgm:pt modelId="{69843C14-1A5A-4807-A8BE-1E75D29756ED}" type="pres">
      <dgm:prSet presAssocID="{CDD060DA-7908-404A-9BA4-A3C59E2C525E}" presName="node" presStyleLbl="node1" presStyleIdx="3" presStyleCnt="5" custRadScaleRad="119696" custRadScaleInc="35736">
        <dgm:presLayoutVars>
          <dgm:bulletEnabled val="1"/>
        </dgm:presLayoutVars>
      </dgm:prSet>
      <dgm:spPr>
        <a:prstGeom prst="roundRect">
          <a:avLst>
            <a:gd name="adj" fmla="val 10000"/>
          </a:avLst>
        </a:prstGeom>
      </dgm:spPr>
      <dgm:t>
        <a:bodyPr/>
        <a:lstStyle/>
        <a:p>
          <a:endParaRPr lang="en-US"/>
        </a:p>
      </dgm:t>
    </dgm:pt>
    <dgm:pt modelId="{58393D99-ABDC-464F-86A1-822AE3967F09}" type="pres">
      <dgm:prSet presAssocID="{6A74E93F-6C8B-48C1-AE1F-09FC6CF3080F}" presName="parTrans" presStyleLbl="bgSibTrans2D1" presStyleIdx="4" presStyleCnt="5" custFlipHor="1" custScaleX="45927" custLinFactNeighborX="-27240" custLinFactNeighborY="590" custRadScaleRad="25225" custRadScaleInc="-2147483648"/>
      <dgm:spPr>
        <a:prstGeom prst="leftArrow">
          <a:avLst/>
        </a:prstGeom>
      </dgm:spPr>
      <dgm:t>
        <a:bodyPr/>
        <a:lstStyle/>
        <a:p>
          <a:endParaRPr lang="en-US"/>
        </a:p>
      </dgm:t>
    </dgm:pt>
    <dgm:pt modelId="{8FA4D712-104A-4D92-B63F-C699DFE2149A}" type="pres">
      <dgm:prSet presAssocID="{3D1C754A-C4B2-4A80-B31D-AE2FA9074097}" presName="node" presStyleLbl="node1" presStyleIdx="4" presStyleCnt="5" custRadScaleRad="101373" custRadScaleInc="2729">
        <dgm:presLayoutVars>
          <dgm:bulletEnabled val="1"/>
        </dgm:presLayoutVars>
      </dgm:prSet>
      <dgm:spPr>
        <a:prstGeom prst="roundRect">
          <a:avLst>
            <a:gd name="adj" fmla="val 10000"/>
          </a:avLst>
        </a:prstGeom>
      </dgm:spPr>
      <dgm:t>
        <a:bodyPr/>
        <a:lstStyle/>
        <a:p>
          <a:endParaRPr lang="en-US"/>
        </a:p>
      </dgm:t>
    </dgm:pt>
  </dgm:ptLst>
  <dgm:cxnLst>
    <dgm:cxn modelId="{1055EDE9-15A5-4D23-A848-650B6AD8F972}" srcId="{E182D5D8-4C2F-4834-B608-637EA4D4A2B2}" destId="{3D1C754A-C4B2-4A80-B31D-AE2FA9074097}" srcOrd="4" destOrd="0" parTransId="{6A74E93F-6C8B-48C1-AE1F-09FC6CF3080F}" sibTransId="{FF886187-9538-40B3-84B1-DA7EA347B332}"/>
    <dgm:cxn modelId="{4912FC09-DC7C-441B-93F1-39370A1FF4BA}" type="presOf" srcId="{73167B8E-E3AF-4683-A1EF-E8ED0A83EAC6}" destId="{7F89B10A-D711-4664-8484-439C31CF76C3}" srcOrd="0" destOrd="0" presId="urn:microsoft.com/office/officeart/2005/8/layout/radial4"/>
    <dgm:cxn modelId="{0FE0C269-D9EA-42B8-A9E7-2DDEBE378FF9}" srcId="{003DC5B2-6F10-4909-B87D-1A815FD354B2}" destId="{E182D5D8-4C2F-4834-B608-637EA4D4A2B2}" srcOrd="0" destOrd="0" parTransId="{B900EBEF-1480-4B36-A6D8-ADD253C8B047}" sibTransId="{FFE62943-E5E4-4043-BE24-E48F4077E655}"/>
    <dgm:cxn modelId="{06A9876C-2C8C-474C-BCF5-33789DA8EB15}" srcId="{E182D5D8-4C2F-4834-B608-637EA4D4A2B2}" destId="{41309EA5-26CE-4F2A-9554-CA5888C5357D}" srcOrd="0" destOrd="0" parTransId="{72265B77-B924-4AC0-9EDF-588062C0997B}" sibTransId="{707C8EFA-FE2B-476A-BB46-929CCD0A66B2}"/>
    <dgm:cxn modelId="{11676F5C-D895-4465-9192-0CD6514BE793}" type="presOf" srcId="{3D1C754A-C4B2-4A80-B31D-AE2FA9074097}" destId="{8FA4D712-104A-4D92-B63F-C699DFE2149A}" srcOrd="0" destOrd="0" presId="urn:microsoft.com/office/officeart/2005/8/layout/radial4"/>
    <dgm:cxn modelId="{4119AFFC-7475-41FC-B4CC-1024243DC5AC}" type="presOf" srcId="{FA29524F-60EA-4F2A-98D7-9401DD5D42FD}" destId="{AEBF7492-AC69-4D72-A50E-888311ECBB7C}" srcOrd="0" destOrd="0" presId="urn:microsoft.com/office/officeart/2005/8/layout/radial4"/>
    <dgm:cxn modelId="{DA25F7E8-3CE1-4A05-A7C3-95FEF5AA96AA}" type="presOf" srcId="{72265B77-B924-4AC0-9EDF-588062C0997B}" destId="{F930073C-8C67-47A7-8508-A38ADE61FEC4}" srcOrd="0" destOrd="0" presId="urn:microsoft.com/office/officeart/2005/8/layout/radial4"/>
    <dgm:cxn modelId="{B03200BC-14B7-46D0-8275-91CAB441659D}" type="presOf" srcId="{E182D5D8-4C2F-4834-B608-637EA4D4A2B2}" destId="{06DF876C-4722-4A59-8ADD-7DFDA90631F5}" srcOrd="0" destOrd="0" presId="urn:microsoft.com/office/officeart/2005/8/layout/radial4"/>
    <dgm:cxn modelId="{65CD43E9-99EE-4597-8ADB-13FFCAB91761}" type="presOf" srcId="{003DC5B2-6F10-4909-B87D-1A815FD354B2}" destId="{0D8ED098-F259-4863-99ED-C124B05FDDCB}" srcOrd="0" destOrd="0" presId="urn:microsoft.com/office/officeart/2005/8/layout/radial4"/>
    <dgm:cxn modelId="{455BC285-294B-443E-9234-0DDC1724CC21}" type="presOf" srcId="{CDD060DA-7908-404A-9BA4-A3C59E2C525E}" destId="{69843C14-1A5A-4807-A8BE-1E75D29756ED}" srcOrd="0" destOrd="0" presId="urn:microsoft.com/office/officeart/2005/8/layout/radial4"/>
    <dgm:cxn modelId="{E4DADD50-D72E-435F-894C-3F1EFA5E31EF}" type="presOf" srcId="{6A74E93F-6C8B-48C1-AE1F-09FC6CF3080F}" destId="{58393D99-ABDC-464F-86A1-822AE3967F09}" srcOrd="0" destOrd="0" presId="urn:microsoft.com/office/officeart/2005/8/layout/radial4"/>
    <dgm:cxn modelId="{2709F476-81D2-4B1E-8FA5-2D8C446A4031}" type="presOf" srcId="{41309EA5-26CE-4F2A-9554-CA5888C5357D}" destId="{EF9C5FA8-A837-436B-992F-66E7ED66858E}" srcOrd="0" destOrd="0" presId="urn:microsoft.com/office/officeart/2005/8/layout/radial4"/>
    <dgm:cxn modelId="{2C5E8D77-DFC7-44A1-8EFB-7FE55BEF6999}" type="presOf" srcId="{308B2032-8F98-449B-B1A0-C535F6878EA4}" destId="{0CB2E293-2F6B-4C5D-B349-A7B59B5DFFB4}" srcOrd="0" destOrd="0" presId="urn:microsoft.com/office/officeart/2005/8/layout/radial4"/>
    <dgm:cxn modelId="{F6CBF006-C73F-4D73-88F3-134502E2E087}" type="presOf" srcId="{B833BC6E-B264-42E4-B32C-2D457D5F4D46}" destId="{3B289BE3-934A-4846-91EB-CDB904FADD66}" srcOrd="0" destOrd="0" presId="urn:microsoft.com/office/officeart/2005/8/layout/radial4"/>
    <dgm:cxn modelId="{9F09A474-046F-49B8-940E-81A6E9251E95}" srcId="{E182D5D8-4C2F-4834-B608-637EA4D4A2B2}" destId="{FA29524F-60EA-4F2A-98D7-9401DD5D42FD}" srcOrd="1" destOrd="0" parTransId="{95B21273-6F4A-4A3E-A1DE-8F4E13D2F18B}" sibTransId="{0DDD5BC2-8C22-4066-A7FC-4348116AC38A}"/>
    <dgm:cxn modelId="{17718695-85BF-4220-9322-45FA05FB5207}" type="presOf" srcId="{95B21273-6F4A-4A3E-A1DE-8F4E13D2F18B}" destId="{72EEAF23-6366-4141-A1BE-7D0C076A2267}" srcOrd="0" destOrd="0" presId="urn:microsoft.com/office/officeart/2005/8/layout/radial4"/>
    <dgm:cxn modelId="{5A8E043C-2B97-4EC6-94E1-C8CA1D92815C}" srcId="{E182D5D8-4C2F-4834-B608-637EA4D4A2B2}" destId="{308B2032-8F98-449B-B1A0-C535F6878EA4}" srcOrd="2" destOrd="0" parTransId="{73167B8E-E3AF-4683-A1EF-E8ED0A83EAC6}" sibTransId="{0ADF3AFC-9AAE-4524-807C-1C93A08B4E13}"/>
    <dgm:cxn modelId="{45F1A007-859D-4F86-8B4C-07912CC9C629}" srcId="{E182D5D8-4C2F-4834-B608-637EA4D4A2B2}" destId="{CDD060DA-7908-404A-9BA4-A3C59E2C525E}" srcOrd="3" destOrd="0" parTransId="{B833BC6E-B264-42E4-B32C-2D457D5F4D46}" sibTransId="{98D2D7E5-0247-46E4-857D-4F53055F0C94}"/>
    <dgm:cxn modelId="{753AA0C9-BFDC-498A-B2A2-77BBF3D89095}" type="presParOf" srcId="{0D8ED098-F259-4863-99ED-C124B05FDDCB}" destId="{06DF876C-4722-4A59-8ADD-7DFDA90631F5}" srcOrd="0" destOrd="0" presId="urn:microsoft.com/office/officeart/2005/8/layout/radial4"/>
    <dgm:cxn modelId="{72B1B873-F592-43B5-8061-89D63E9CE197}" type="presParOf" srcId="{0D8ED098-F259-4863-99ED-C124B05FDDCB}" destId="{F930073C-8C67-47A7-8508-A38ADE61FEC4}" srcOrd="1" destOrd="0" presId="urn:microsoft.com/office/officeart/2005/8/layout/radial4"/>
    <dgm:cxn modelId="{F223D3C8-8074-4483-9F3F-70102EC75973}" type="presParOf" srcId="{0D8ED098-F259-4863-99ED-C124B05FDDCB}" destId="{EF9C5FA8-A837-436B-992F-66E7ED66858E}" srcOrd="2" destOrd="0" presId="urn:microsoft.com/office/officeart/2005/8/layout/radial4"/>
    <dgm:cxn modelId="{9C595F56-5F5E-4460-8B73-83CA488DE285}" type="presParOf" srcId="{0D8ED098-F259-4863-99ED-C124B05FDDCB}" destId="{72EEAF23-6366-4141-A1BE-7D0C076A2267}" srcOrd="3" destOrd="0" presId="urn:microsoft.com/office/officeart/2005/8/layout/radial4"/>
    <dgm:cxn modelId="{FF318FDD-CCE9-4AA1-9FD9-E3B1B89ADC13}" type="presParOf" srcId="{0D8ED098-F259-4863-99ED-C124B05FDDCB}" destId="{AEBF7492-AC69-4D72-A50E-888311ECBB7C}" srcOrd="4" destOrd="0" presId="urn:microsoft.com/office/officeart/2005/8/layout/radial4"/>
    <dgm:cxn modelId="{9CB8C5E3-5511-43F0-99DA-C0223BCD0A07}" type="presParOf" srcId="{0D8ED098-F259-4863-99ED-C124B05FDDCB}" destId="{7F89B10A-D711-4664-8484-439C31CF76C3}" srcOrd="5" destOrd="0" presId="urn:microsoft.com/office/officeart/2005/8/layout/radial4"/>
    <dgm:cxn modelId="{E6F26BB0-08CA-4717-B08A-8193AB42E46D}" type="presParOf" srcId="{0D8ED098-F259-4863-99ED-C124B05FDDCB}" destId="{0CB2E293-2F6B-4C5D-B349-A7B59B5DFFB4}" srcOrd="6" destOrd="0" presId="urn:microsoft.com/office/officeart/2005/8/layout/radial4"/>
    <dgm:cxn modelId="{FDFF1879-84A6-41AA-A0BD-F3910C2E25B4}" type="presParOf" srcId="{0D8ED098-F259-4863-99ED-C124B05FDDCB}" destId="{3B289BE3-934A-4846-91EB-CDB904FADD66}" srcOrd="7" destOrd="0" presId="urn:microsoft.com/office/officeart/2005/8/layout/radial4"/>
    <dgm:cxn modelId="{116B7515-1D32-4531-89BD-2D0CE10B3ED5}" type="presParOf" srcId="{0D8ED098-F259-4863-99ED-C124B05FDDCB}" destId="{69843C14-1A5A-4807-A8BE-1E75D29756ED}" srcOrd="8" destOrd="0" presId="urn:microsoft.com/office/officeart/2005/8/layout/radial4"/>
    <dgm:cxn modelId="{E7DDE76D-7D3F-4910-B307-C5CBCD747492}" type="presParOf" srcId="{0D8ED098-F259-4863-99ED-C124B05FDDCB}" destId="{58393D99-ABDC-464F-86A1-822AE3967F09}" srcOrd="9" destOrd="0" presId="urn:microsoft.com/office/officeart/2005/8/layout/radial4"/>
    <dgm:cxn modelId="{DC3B3616-D88F-4415-8227-5B530328AE73}" type="presParOf" srcId="{0D8ED098-F259-4863-99ED-C124B05FDDCB}" destId="{8FA4D712-104A-4D92-B63F-C699DFE2149A}"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A3B2C-B325-4EAF-A862-8D65FD496A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13F050-6463-49B3-B986-52C656C769D2}">
      <dgm:prSet phldrT="[Text]" custT="1"/>
      <dgm:spPr>
        <a:xfrm>
          <a:off x="80010" y="5159"/>
          <a:ext cx="1120140" cy="3247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Structure</a:t>
          </a:r>
          <a:endParaRPr lang="en-US" sz="1600" b="1" dirty="0">
            <a:solidFill>
              <a:sysClr val="window" lastClr="FFFFFF"/>
            </a:solidFill>
            <a:latin typeface="Calibri"/>
            <a:ea typeface="+mn-ea"/>
            <a:cs typeface="+mn-cs"/>
          </a:endParaRPr>
        </a:p>
      </dgm:t>
    </dgm:pt>
    <dgm:pt modelId="{8AE4BCC7-B801-4557-B243-14DD20FB60D1}" type="parTrans" cxnId="{7E1ECF6E-F909-4077-A01D-F51555F28C61}">
      <dgm:prSet/>
      <dgm:spPr/>
      <dgm:t>
        <a:bodyPr/>
        <a:lstStyle/>
        <a:p>
          <a:endParaRPr lang="en-US"/>
        </a:p>
      </dgm:t>
    </dgm:pt>
    <dgm:pt modelId="{1C635235-8FCF-4324-9A46-E6E5EC71234F}" type="sibTrans" cxnId="{7E1ECF6E-F909-4077-A01D-F51555F28C61}">
      <dgm:prSet/>
      <dgm:spPr/>
      <dgm:t>
        <a:bodyPr/>
        <a:lstStyle/>
        <a:p>
          <a:endParaRPr lang="en-US"/>
        </a:p>
      </dgm:t>
    </dgm:pt>
    <dgm:pt modelId="{B63F231E-16C3-470B-8958-B126AF815B17}">
      <dgm:prSet phldrT="[Text]" custT="1"/>
      <dgm:spPr>
        <a:xfrm>
          <a:off x="80010" y="504120"/>
          <a:ext cx="1120140" cy="3247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Rules</a:t>
          </a:r>
          <a:endParaRPr lang="en-US" sz="1600" b="1" dirty="0">
            <a:solidFill>
              <a:sysClr val="window" lastClr="FFFFFF"/>
            </a:solidFill>
            <a:latin typeface="Calibri"/>
            <a:ea typeface="+mn-ea"/>
            <a:cs typeface="+mn-cs"/>
          </a:endParaRPr>
        </a:p>
      </dgm:t>
    </dgm:pt>
    <dgm:pt modelId="{B5513EBE-E81D-44B5-ADA6-3E183A2E5F51}" type="parTrans" cxnId="{72FFC6E4-395C-464B-AFA2-F3D7D6326BA2}">
      <dgm:prSet/>
      <dgm:spPr/>
      <dgm:t>
        <a:bodyPr/>
        <a:lstStyle/>
        <a:p>
          <a:endParaRPr lang="en-US"/>
        </a:p>
      </dgm:t>
    </dgm:pt>
    <dgm:pt modelId="{97727F04-95B3-474E-A228-6BC9D05A7DA8}" type="sibTrans" cxnId="{72FFC6E4-395C-464B-AFA2-F3D7D6326BA2}">
      <dgm:prSet/>
      <dgm:spPr/>
      <dgm:t>
        <a:bodyPr/>
        <a:lstStyle/>
        <a:p>
          <a:endParaRPr lang="en-US"/>
        </a:p>
      </dgm:t>
    </dgm:pt>
    <dgm:pt modelId="{C42D396E-9B86-4F24-B025-EFAD36D3D07A}">
      <dgm:prSet phldrT="[Text]" custT="1"/>
      <dgm:spPr>
        <a:xfrm>
          <a:off x="80010" y="1003080"/>
          <a:ext cx="1120140" cy="3247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Code Lists</a:t>
          </a:r>
          <a:endParaRPr lang="en-US" sz="1600" b="1" dirty="0">
            <a:solidFill>
              <a:sysClr val="window" lastClr="FFFFFF"/>
            </a:solidFill>
            <a:latin typeface="Calibri"/>
            <a:ea typeface="+mn-ea"/>
            <a:cs typeface="+mn-cs"/>
          </a:endParaRPr>
        </a:p>
      </dgm:t>
    </dgm:pt>
    <dgm:pt modelId="{7DBA8A8D-B414-41B0-AF62-D551C92B5673}" type="parTrans" cxnId="{7D461FDF-16C9-45CA-81FF-3EA4F0142E63}">
      <dgm:prSet/>
      <dgm:spPr/>
      <dgm:t>
        <a:bodyPr/>
        <a:lstStyle/>
        <a:p>
          <a:endParaRPr lang="en-US"/>
        </a:p>
      </dgm:t>
    </dgm:pt>
    <dgm:pt modelId="{1A8969A1-E7EE-4847-845A-00809B49E3E5}" type="sibTrans" cxnId="{7D461FDF-16C9-45CA-81FF-3EA4F0142E63}">
      <dgm:prSet/>
      <dgm:spPr/>
      <dgm:t>
        <a:bodyPr/>
        <a:lstStyle/>
        <a:p>
          <a:endParaRPr lang="en-US"/>
        </a:p>
      </dgm:t>
    </dgm:pt>
    <dgm:pt modelId="{BD31FC16-CC44-489C-A27E-C062CDC2CECE}" type="pres">
      <dgm:prSet presAssocID="{FC3A3B2C-B325-4EAF-A862-8D65FD496A39}" presName="linear" presStyleCnt="0">
        <dgm:presLayoutVars>
          <dgm:dir/>
          <dgm:animLvl val="lvl"/>
          <dgm:resizeHandles val="exact"/>
        </dgm:presLayoutVars>
      </dgm:prSet>
      <dgm:spPr/>
      <dgm:t>
        <a:bodyPr/>
        <a:lstStyle/>
        <a:p>
          <a:endParaRPr lang="en-US"/>
        </a:p>
      </dgm:t>
    </dgm:pt>
    <dgm:pt modelId="{87998638-3A82-4026-86AD-84285FA07509}" type="pres">
      <dgm:prSet presAssocID="{A613F050-6463-49B3-B986-52C656C769D2}" presName="parentLin" presStyleCnt="0"/>
      <dgm:spPr/>
    </dgm:pt>
    <dgm:pt modelId="{08A53872-0933-4230-B3C3-950106027FFE}" type="pres">
      <dgm:prSet presAssocID="{A613F050-6463-49B3-B986-52C656C769D2}" presName="parentLeftMargin" presStyleLbl="node1" presStyleIdx="0" presStyleCnt="3"/>
      <dgm:spPr>
        <a:prstGeom prst="roundRect">
          <a:avLst/>
        </a:prstGeom>
      </dgm:spPr>
      <dgm:t>
        <a:bodyPr/>
        <a:lstStyle/>
        <a:p>
          <a:endParaRPr lang="en-US"/>
        </a:p>
      </dgm:t>
    </dgm:pt>
    <dgm:pt modelId="{52454650-3AF5-4F50-B7E7-FA5029CECAA4}" type="pres">
      <dgm:prSet presAssocID="{A613F050-6463-49B3-B986-52C656C769D2}" presName="parentText" presStyleLbl="node1" presStyleIdx="0" presStyleCnt="3">
        <dgm:presLayoutVars>
          <dgm:chMax val="0"/>
          <dgm:bulletEnabled val="1"/>
        </dgm:presLayoutVars>
      </dgm:prSet>
      <dgm:spPr/>
      <dgm:t>
        <a:bodyPr/>
        <a:lstStyle/>
        <a:p>
          <a:endParaRPr lang="en-US"/>
        </a:p>
      </dgm:t>
    </dgm:pt>
    <dgm:pt modelId="{501999ED-9D9B-49F8-9E88-75C7FB2E63BD}" type="pres">
      <dgm:prSet presAssocID="{A613F050-6463-49B3-B986-52C656C769D2}" presName="negativeSpace" presStyleCnt="0"/>
      <dgm:spPr/>
    </dgm:pt>
    <dgm:pt modelId="{18E270BC-CF7A-4566-B7DA-63CCE8D6DA57}" type="pres">
      <dgm:prSet presAssocID="{A613F050-6463-49B3-B986-52C656C769D2}" presName="childText" presStyleLbl="conFgAcc1" presStyleIdx="0" presStyleCnt="3">
        <dgm:presLayoutVars>
          <dgm:bulletEnabled val="1"/>
        </dgm:presLayoutVars>
      </dgm:prSet>
      <dgm:spPr>
        <a:xfrm>
          <a:off x="0" y="167519"/>
          <a:ext cx="1600200" cy="277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49F7A3FE-2C0A-43F7-B0D4-8553541D73ED}" type="pres">
      <dgm:prSet presAssocID="{1C635235-8FCF-4324-9A46-E6E5EC71234F}" presName="spaceBetweenRectangles" presStyleCnt="0"/>
      <dgm:spPr/>
    </dgm:pt>
    <dgm:pt modelId="{248217B4-3F00-4B7C-883D-4EF86435463E}" type="pres">
      <dgm:prSet presAssocID="{B63F231E-16C3-470B-8958-B126AF815B17}" presName="parentLin" presStyleCnt="0"/>
      <dgm:spPr/>
    </dgm:pt>
    <dgm:pt modelId="{16C792B6-C630-4A46-9136-A679A0C48E0C}" type="pres">
      <dgm:prSet presAssocID="{B63F231E-16C3-470B-8958-B126AF815B17}" presName="parentLeftMargin" presStyleLbl="node1" presStyleIdx="0" presStyleCnt="3"/>
      <dgm:spPr>
        <a:prstGeom prst="roundRect">
          <a:avLst/>
        </a:prstGeom>
      </dgm:spPr>
      <dgm:t>
        <a:bodyPr/>
        <a:lstStyle/>
        <a:p>
          <a:endParaRPr lang="en-US"/>
        </a:p>
      </dgm:t>
    </dgm:pt>
    <dgm:pt modelId="{9AC4DF4B-BC4C-40A9-826E-87737185B2D6}" type="pres">
      <dgm:prSet presAssocID="{B63F231E-16C3-470B-8958-B126AF815B17}" presName="parentText" presStyleLbl="node1" presStyleIdx="1" presStyleCnt="3">
        <dgm:presLayoutVars>
          <dgm:chMax val="0"/>
          <dgm:bulletEnabled val="1"/>
        </dgm:presLayoutVars>
      </dgm:prSet>
      <dgm:spPr/>
      <dgm:t>
        <a:bodyPr/>
        <a:lstStyle/>
        <a:p>
          <a:endParaRPr lang="en-US"/>
        </a:p>
      </dgm:t>
    </dgm:pt>
    <dgm:pt modelId="{9C275BAD-EEF2-414D-BCCE-C1134C0456BD}" type="pres">
      <dgm:prSet presAssocID="{B63F231E-16C3-470B-8958-B126AF815B17}" presName="negativeSpace" presStyleCnt="0"/>
      <dgm:spPr/>
    </dgm:pt>
    <dgm:pt modelId="{948E7108-BC37-4C64-83FF-64806EA47207}" type="pres">
      <dgm:prSet presAssocID="{B63F231E-16C3-470B-8958-B126AF815B17}" presName="childText" presStyleLbl="conFgAcc1" presStyleIdx="1" presStyleCnt="3">
        <dgm:presLayoutVars>
          <dgm:bulletEnabled val="1"/>
        </dgm:presLayoutVars>
      </dgm:prSet>
      <dgm:spPr>
        <a:xfrm>
          <a:off x="0" y="666479"/>
          <a:ext cx="1600200" cy="277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06FB3572-6251-40CE-9690-B47EEFD90248}" type="pres">
      <dgm:prSet presAssocID="{97727F04-95B3-474E-A228-6BC9D05A7DA8}" presName="spaceBetweenRectangles" presStyleCnt="0"/>
      <dgm:spPr/>
    </dgm:pt>
    <dgm:pt modelId="{8994971C-D52B-449C-AFE1-AD3A1045C62B}" type="pres">
      <dgm:prSet presAssocID="{C42D396E-9B86-4F24-B025-EFAD36D3D07A}" presName="parentLin" presStyleCnt="0"/>
      <dgm:spPr/>
    </dgm:pt>
    <dgm:pt modelId="{E1AB2397-4314-45FE-BD89-9F5A1C8597BF}" type="pres">
      <dgm:prSet presAssocID="{C42D396E-9B86-4F24-B025-EFAD36D3D07A}" presName="parentLeftMargin" presStyleLbl="node1" presStyleIdx="1" presStyleCnt="3"/>
      <dgm:spPr>
        <a:prstGeom prst="roundRect">
          <a:avLst/>
        </a:prstGeom>
      </dgm:spPr>
      <dgm:t>
        <a:bodyPr/>
        <a:lstStyle/>
        <a:p>
          <a:endParaRPr lang="en-US"/>
        </a:p>
      </dgm:t>
    </dgm:pt>
    <dgm:pt modelId="{1EF7E4CC-0FF0-42A3-A2F0-35B0625EE82C}" type="pres">
      <dgm:prSet presAssocID="{C42D396E-9B86-4F24-B025-EFAD36D3D07A}" presName="parentText" presStyleLbl="node1" presStyleIdx="2" presStyleCnt="3">
        <dgm:presLayoutVars>
          <dgm:chMax val="0"/>
          <dgm:bulletEnabled val="1"/>
        </dgm:presLayoutVars>
      </dgm:prSet>
      <dgm:spPr/>
      <dgm:t>
        <a:bodyPr/>
        <a:lstStyle/>
        <a:p>
          <a:endParaRPr lang="en-US"/>
        </a:p>
      </dgm:t>
    </dgm:pt>
    <dgm:pt modelId="{6128B2A7-7354-4AF8-9239-CAE00A60662A}" type="pres">
      <dgm:prSet presAssocID="{C42D396E-9B86-4F24-B025-EFAD36D3D07A}" presName="negativeSpace" presStyleCnt="0"/>
      <dgm:spPr/>
    </dgm:pt>
    <dgm:pt modelId="{A3449009-5964-4EC7-9036-FE2C5CA28AB9}" type="pres">
      <dgm:prSet presAssocID="{C42D396E-9B86-4F24-B025-EFAD36D3D07A}" presName="childText" presStyleLbl="conFgAcc1" presStyleIdx="2" presStyleCnt="3">
        <dgm:presLayoutVars>
          <dgm:bulletEnabled val="1"/>
        </dgm:presLayoutVars>
      </dgm:prSet>
      <dgm:spPr>
        <a:xfrm>
          <a:off x="0" y="1165440"/>
          <a:ext cx="1600200" cy="277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CB763502-3670-47A7-94D9-ECEFFACC2397}" type="presOf" srcId="{C42D396E-9B86-4F24-B025-EFAD36D3D07A}" destId="{E1AB2397-4314-45FE-BD89-9F5A1C8597BF}" srcOrd="0" destOrd="0" presId="urn:microsoft.com/office/officeart/2005/8/layout/list1"/>
    <dgm:cxn modelId="{768270E6-EEA8-4B0A-937E-98BB4280B009}" type="presOf" srcId="{B63F231E-16C3-470B-8958-B126AF815B17}" destId="{16C792B6-C630-4A46-9136-A679A0C48E0C}" srcOrd="0" destOrd="0" presId="urn:microsoft.com/office/officeart/2005/8/layout/list1"/>
    <dgm:cxn modelId="{72FFC6E4-395C-464B-AFA2-F3D7D6326BA2}" srcId="{FC3A3B2C-B325-4EAF-A862-8D65FD496A39}" destId="{B63F231E-16C3-470B-8958-B126AF815B17}" srcOrd="1" destOrd="0" parTransId="{B5513EBE-E81D-44B5-ADA6-3E183A2E5F51}" sibTransId="{97727F04-95B3-474E-A228-6BC9D05A7DA8}"/>
    <dgm:cxn modelId="{64B01481-0EB8-48F7-BB52-F63A2E85B5A1}" type="presOf" srcId="{B63F231E-16C3-470B-8958-B126AF815B17}" destId="{9AC4DF4B-BC4C-40A9-826E-87737185B2D6}" srcOrd="1" destOrd="0" presId="urn:microsoft.com/office/officeart/2005/8/layout/list1"/>
    <dgm:cxn modelId="{AE952F45-A87A-47DA-BCAD-2C8F8910E6CD}" type="presOf" srcId="{C42D396E-9B86-4F24-B025-EFAD36D3D07A}" destId="{1EF7E4CC-0FF0-42A3-A2F0-35B0625EE82C}" srcOrd="1" destOrd="0" presId="urn:microsoft.com/office/officeart/2005/8/layout/list1"/>
    <dgm:cxn modelId="{4A296AC4-ECDA-45D4-8A00-B714D64185C2}" type="presOf" srcId="{FC3A3B2C-B325-4EAF-A862-8D65FD496A39}" destId="{BD31FC16-CC44-489C-A27E-C062CDC2CECE}" srcOrd="0" destOrd="0" presId="urn:microsoft.com/office/officeart/2005/8/layout/list1"/>
    <dgm:cxn modelId="{7D461FDF-16C9-45CA-81FF-3EA4F0142E63}" srcId="{FC3A3B2C-B325-4EAF-A862-8D65FD496A39}" destId="{C42D396E-9B86-4F24-B025-EFAD36D3D07A}" srcOrd="2" destOrd="0" parTransId="{7DBA8A8D-B414-41B0-AF62-D551C92B5673}" sibTransId="{1A8969A1-E7EE-4847-845A-00809B49E3E5}"/>
    <dgm:cxn modelId="{7E1ECF6E-F909-4077-A01D-F51555F28C61}" srcId="{FC3A3B2C-B325-4EAF-A862-8D65FD496A39}" destId="{A613F050-6463-49B3-B986-52C656C769D2}" srcOrd="0" destOrd="0" parTransId="{8AE4BCC7-B801-4557-B243-14DD20FB60D1}" sibTransId="{1C635235-8FCF-4324-9A46-E6E5EC71234F}"/>
    <dgm:cxn modelId="{BF555FC0-37D9-44BB-9341-BC59F7894681}" type="presOf" srcId="{A613F050-6463-49B3-B986-52C656C769D2}" destId="{52454650-3AF5-4F50-B7E7-FA5029CECAA4}" srcOrd="1" destOrd="0" presId="urn:microsoft.com/office/officeart/2005/8/layout/list1"/>
    <dgm:cxn modelId="{F80BFB4F-B509-471A-84C4-C201C5F4FE27}" type="presOf" srcId="{A613F050-6463-49B3-B986-52C656C769D2}" destId="{08A53872-0933-4230-B3C3-950106027FFE}" srcOrd="0" destOrd="0" presId="urn:microsoft.com/office/officeart/2005/8/layout/list1"/>
    <dgm:cxn modelId="{9DE0F875-E365-4BEB-9EC8-2D4E08CB8D6E}" type="presParOf" srcId="{BD31FC16-CC44-489C-A27E-C062CDC2CECE}" destId="{87998638-3A82-4026-86AD-84285FA07509}" srcOrd="0" destOrd="0" presId="urn:microsoft.com/office/officeart/2005/8/layout/list1"/>
    <dgm:cxn modelId="{861A2F82-BAFD-4C20-B8DD-E45FC6DEB998}" type="presParOf" srcId="{87998638-3A82-4026-86AD-84285FA07509}" destId="{08A53872-0933-4230-B3C3-950106027FFE}" srcOrd="0" destOrd="0" presId="urn:microsoft.com/office/officeart/2005/8/layout/list1"/>
    <dgm:cxn modelId="{15566C52-4A8A-4573-8F6F-2EEF8FF07CD6}" type="presParOf" srcId="{87998638-3A82-4026-86AD-84285FA07509}" destId="{52454650-3AF5-4F50-B7E7-FA5029CECAA4}" srcOrd="1" destOrd="0" presId="urn:microsoft.com/office/officeart/2005/8/layout/list1"/>
    <dgm:cxn modelId="{51C12790-9169-4F3B-A8E1-495D3B7FDEE9}" type="presParOf" srcId="{BD31FC16-CC44-489C-A27E-C062CDC2CECE}" destId="{501999ED-9D9B-49F8-9E88-75C7FB2E63BD}" srcOrd="1" destOrd="0" presId="urn:microsoft.com/office/officeart/2005/8/layout/list1"/>
    <dgm:cxn modelId="{4FA4F9E5-E4CD-4E55-A566-2445487A73C1}" type="presParOf" srcId="{BD31FC16-CC44-489C-A27E-C062CDC2CECE}" destId="{18E270BC-CF7A-4566-B7DA-63CCE8D6DA57}" srcOrd="2" destOrd="0" presId="urn:microsoft.com/office/officeart/2005/8/layout/list1"/>
    <dgm:cxn modelId="{8678A93B-D2EC-45A9-A493-740F8FB55B9F}" type="presParOf" srcId="{BD31FC16-CC44-489C-A27E-C062CDC2CECE}" destId="{49F7A3FE-2C0A-43F7-B0D4-8553541D73ED}" srcOrd="3" destOrd="0" presId="urn:microsoft.com/office/officeart/2005/8/layout/list1"/>
    <dgm:cxn modelId="{761C9CAF-F622-48C8-AC58-FB8140942871}" type="presParOf" srcId="{BD31FC16-CC44-489C-A27E-C062CDC2CECE}" destId="{248217B4-3F00-4B7C-883D-4EF86435463E}" srcOrd="4" destOrd="0" presId="urn:microsoft.com/office/officeart/2005/8/layout/list1"/>
    <dgm:cxn modelId="{64BF2D3A-B7EF-499C-8169-BC92E70C7962}" type="presParOf" srcId="{248217B4-3F00-4B7C-883D-4EF86435463E}" destId="{16C792B6-C630-4A46-9136-A679A0C48E0C}" srcOrd="0" destOrd="0" presId="urn:microsoft.com/office/officeart/2005/8/layout/list1"/>
    <dgm:cxn modelId="{AC74D802-BD74-456A-9EBC-6B28950B81DF}" type="presParOf" srcId="{248217B4-3F00-4B7C-883D-4EF86435463E}" destId="{9AC4DF4B-BC4C-40A9-826E-87737185B2D6}" srcOrd="1" destOrd="0" presId="urn:microsoft.com/office/officeart/2005/8/layout/list1"/>
    <dgm:cxn modelId="{368DA5BF-2475-44E1-8B8D-5A65C78281C6}" type="presParOf" srcId="{BD31FC16-CC44-489C-A27E-C062CDC2CECE}" destId="{9C275BAD-EEF2-414D-BCCE-C1134C0456BD}" srcOrd="5" destOrd="0" presId="urn:microsoft.com/office/officeart/2005/8/layout/list1"/>
    <dgm:cxn modelId="{24E4C5B3-BA99-40FE-8717-C61526E95272}" type="presParOf" srcId="{BD31FC16-CC44-489C-A27E-C062CDC2CECE}" destId="{948E7108-BC37-4C64-83FF-64806EA47207}" srcOrd="6" destOrd="0" presId="urn:microsoft.com/office/officeart/2005/8/layout/list1"/>
    <dgm:cxn modelId="{4E965DE6-C467-48F9-B5BB-FC0310413FF8}" type="presParOf" srcId="{BD31FC16-CC44-489C-A27E-C062CDC2CECE}" destId="{06FB3572-6251-40CE-9690-B47EEFD90248}" srcOrd="7" destOrd="0" presId="urn:microsoft.com/office/officeart/2005/8/layout/list1"/>
    <dgm:cxn modelId="{3852AFAF-95F7-4C3A-BA40-0BF2CFD8E8E3}" type="presParOf" srcId="{BD31FC16-CC44-489C-A27E-C062CDC2CECE}" destId="{8994971C-D52B-449C-AFE1-AD3A1045C62B}" srcOrd="8" destOrd="0" presId="urn:microsoft.com/office/officeart/2005/8/layout/list1"/>
    <dgm:cxn modelId="{9086BBD7-F794-4AD1-A573-A6BCF042C414}" type="presParOf" srcId="{8994971C-D52B-449C-AFE1-AD3A1045C62B}" destId="{E1AB2397-4314-45FE-BD89-9F5A1C8597BF}" srcOrd="0" destOrd="0" presId="urn:microsoft.com/office/officeart/2005/8/layout/list1"/>
    <dgm:cxn modelId="{0D53CF68-18A6-4904-989D-DF0283B763C0}" type="presParOf" srcId="{8994971C-D52B-449C-AFE1-AD3A1045C62B}" destId="{1EF7E4CC-0FF0-42A3-A2F0-35B0625EE82C}" srcOrd="1" destOrd="0" presId="urn:microsoft.com/office/officeart/2005/8/layout/list1"/>
    <dgm:cxn modelId="{BBA055C9-7E04-45D5-A6F4-BAB392C4F62D}" type="presParOf" srcId="{BD31FC16-CC44-489C-A27E-C062CDC2CECE}" destId="{6128B2A7-7354-4AF8-9239-CAE00A60662A}" srcOrd="9" destOrd="0" presId="urn:microsoft.com/office/officeart/2005/8/layout/list1"/>
    <dgm:cxn modelId="{8CC7395E-3348-4543-A6C4-68911E30815B}" type="presParOf" srcId="{BD31FC16-CC44-489C-A27E-C062CDC2CECE}" destId="{A3449009-5964-4EC7-9036-FE2C5CA28AB9}"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3A3B2C-B325-4EAF-A862-8D65FD496A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13F050-6463-49B3-B986-52C656C769D2}">
      <dgm:prSet phldrT="[Text]" custT="1"/>
      <dgm:spPr>
        <a:xfrm>
          <a:off x="76200" y="6959"/>
          <a:ext cx="1066800" cy="38376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SQL Query</a:t>
          </a:r>
          <a:endParaRPr lang="en-US" sz="1400" b="1" dirty="0">
            <a:solidFill>
              <a:sysClr val="window" lastClr="FFFFFF"/>
            </a:solidFill>
            <a:latin typeface="Calibri"/>
            <a:ea typeface="+mn-ea"/>
            <a:cs typeface="+mn-cs"/>
          </a:endParaRPr>
        </a:p>
      </dgm:t>
    </dgm:pt>
    <dgm:pt modelId="{8AE4BCC7-B801-4557-B243-14DD20FB60D1}" type="parTrans" cxnId="{7E1ECF6E-F909-4077-A01D-F51555F28C61}">
      <dgm:prSet/>
      <dgm:spPr/>
      <dgm:t>
        <a:bodyPr/>
        <a:lstStyle/>
        <a:p>
          <a:endParaRPr lang="en-US" sz="1600"/>
        </a:p>
      </dgm:t>
    </dgm:pt>
    <dgm:pt modelId="{1C635235-8FCF-4324-9A46-E6E5EC71234F}" type="sibTrans" cxnId="{7E1ECF6E-F909-4077-A01D-F51555F28C61}">
      <dgm:prSet/>
      <dgm:spPr/>
      <dgm:t>
        <a:bodyPr/>
        <a:lstStyle/>
        <a:p>
          <a:endParaRPr lang="en-US" sz="1600"/>
        </a:p>
      </dgm:t>
    </dgm:pt>
    <dgm:pt modelId="{BD31FC16-CC44-489C-A27E-C062CDC2CECE}" type="pres">
      <dgm:prSet presAssocID="{FC3A3B2C-B325-4EAF-A862-8D65FD496A39}" presName="linear" presStyleCnt="0">
        <dgm:presLayoutVars>
          <dgm:dir/>
          <dgm:animLvl val="lvl"/>
          <dgm:resizeHandles val="exact"/>
        </dgm:presLayoutVars>
      </dgm:prSet>
      <dgm:spPr/>
      <dgm:t>
        <a:bodyPr/>
        <a:lstStyle/>
        <a:p>
          <a:endParaRPr lang="en-US"/>
        </a:p>
      </dgm:t>
    </dgm:pt>
    <dgm:pt modelId="{87998638-3A82-4026-86AD-84285FA07509}" type="pres">
      <dgm:prSet presAssocID="{A613F050-6463-49B3-B986-52C656C769D2}" presName="parentLin" presStyleCnt="0"/>
      <dgm:spPr/>
    </dgm:pt>
    <dgm:pt modelId="{08A53872-0933-4230-B3C3-950106027FFE}" type="pres">
      <dgm:prSet presAssocID="{A613F050-6463-49B3-B986-52C656C769D2}" presName="parentLeftMargin" presStyleLbl="node1" presStyleIdx="0" presStyleCnt="1"/>
      <dgm:spPr>
        <a:prstGeom prst="roundRect">
          <a:avLst/>
        </a:prstGeom>
      </dgm:spPr>
      <dgm:t>
        <a:bodyPr/>
        <a:lstStyle/>
        <a:p>
          <a:endParaRPr lang="en-US"/>
        </a:p>
      </dgm:t>
    </dgm:pt>
    <dgm:pt modelId="{52454650-3AF5-4F50-B7E7-FA5029CECAA4}" type="pres">
      <dgm:prSet presAssocID="{A613F050-6463-49B3-B986-52C656C769D2}" presName="parentText" presStyleLbl="node1" presStyleIdx="0" presStyleCnt="1">
        <dgm:presLayoutVars>
          <dgm:chMax val="0"/>
          <dgm:bulletEnabled val="1"/>
        </dgm:presLayoutVars>
      </dgm:prSet>
      <dgm:spPr/>
      <dgm:t>
        <a:bodyPr/>
        <a:lstStyle/>
        <a:p>
          <a:endParaRPr lang="en-US"/>
        </a:p>
      </dgm:t>
    </dgm:pt>
    <dgm:pt modelId="{501999ED-9D9B-49F8-9E88-75C7FB2E63BD}" type="pres">
      <dgm:prSet presAssocID="{A613F050-6463-49B3-B986-52C656C769D2}" presName="negativeSpace" presStyleCnt="0"/>
      <dgm:spPr/>
    </dgm:pt>
    <dgm:pt modelId="{18E270BC-CF7A-4566-B7DA-63CCE8D6DA57}" type="pres">
      <dgm:prSet presAssocID="{A613F050-6463-49B3-B986-52C656C769D2}" presName="childText" presStyleLbl="conFgAcc1" presStyleIdx="0" presStyleCnt="1">
        <dgm:presLayoutVars>
          <dgm:bulletEnabled val="1"/>
        </dgm:presLayoutVars>
      </dgm:prSet>
      <dgm:spPr>
        <a:xfrm>
          <a:off x="0" y="198839"/>
          <a:ext cx="1524000" cy="327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4ACF9F6D-4F1D-4D3B-97F8-C01955357041}" type="presOf" srcId="{A613F050-6463-49B3-B986-52C656C769D2}" destId="{08A53872-0933-4230-B3C3-950106027FFE}" srcOrd="0" destOrd="0" presId="urn:microsoft.com/office/officeart/2005/8/layout/list1"/>
    <dgm:cxn modelId="{7E1ECF6E-F909-4077-A01D-F51555F28C61}" srcId="{FC3A3B2C-B325-4EAF-A862-8D65FD496A39}" destId="{A613F050-6463-49B3-B986-52C656C769D2}" srcOrd="0" destOrd="0" parTransId="{8AE4BCC7-B801-4557-B243-14DD20FB60D1}" sibTransId="{1C635235-8FCF-4324-9A46-E6E5EC71234F}"/>
    <dgm:cxn modelId="{25028895-0D5F-455A-A9AF-BC0E054FEF13}" type="presOf" srcId="{FC3A3B2C-B325-4EAF-A862-8D65FD496A39}" destId="{BD31FC16-CC44-489C-A27E-C062CDC2CECE}" srcOrd="0" destOrd="0" presId="urn:microsoft.com/office/officeart/2005/8/layout/list1"/>
    <dgm:cxn modelId="{9BE95BC3-1C94-49FA-97EB-FD3FBCEED5F7}" type="presOf" srcId="{A613F050-6463-49B3-B986-52C656C769D2}" destId="{52454650-3AF5-4F50-B7E7-FA5029CECAA4}" srcOrd="1" destOrd="0" presId="urn:microsoft.com/office/officeart/2005/8/layout/list1"/>
    <dgm:cxn modelId="{BA074BCA-570C-42DD-AF58-51FBEAAB4B2B}" type="presParOf" srcId="{BD31FC16-CC44-489C-A27E-C062CDC2CECE}" destId="{87998638-3A82-4026-86AD-84285FA07509}" srcOrd="0" destOrd="0" presId="urn:microsoft.com/office/officeart/2005/8/layout/list1"/>
    <dgm:cxn modelId="{E75C566A-61AE-42AA-9EEB-BCBD249FDAAA}" type="presParOf" srcId="{87998638-3A82-4026-86AD-84285FA07509}" destId="{08A53872-0933-4230-B3C3-950106027FFE}" srcOrd="0" destOrd="0" presId="urn:microsoft.com/office/officeart/2005/8/layout/list1"/>
    <dgm:cxn modelId="{B82933D7-0E0E-49CF-A9A1-92F751C83262}" type="presParOf" srcId="{87998638-3A82-4026-86AD-84285FA07509}" destId="{52454650-3AF5-4F50-B7E7-FA5029CECAA4}" srcOrd="1" destOrd="0" presId="urn:microsoft.com/office/officeart/2005/8/layout/list1"/>
    <dgm:cxn modelId="{7E8F3E4E-15F2-4E7A-BE7E-205529F0869A}" type="presParOf" srcId="{BD31FC16-CC44-489C-A27E-C062CDC2CECE}" destId="{501999ED-9D9B-49F8-9E88-75C7FB2E63BD}" srcOrd="1" destOrd="0" presId="urn:microsoft.com/office/officeart/2005/8/layout/list1"/>
    <dgm:cxn modelId="{9B3217A9-D9DB-4834-AC3C-12968ADC64C6}" type="presParOf" srcId="{BD31FC16-CC44-489C-A27E-C062CDC2CECE}" destId="{18E270BC-CF7A-4566-B7DA-63CCE8D6DA57}" srcOrd="2"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88456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1" y="8829429"/>
            <a:ext cx="2972268"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884561" y="8829429"/>
            <a:ext cx="2972268"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3B29473-06C8-411B-B656-73732388413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p:cNvSpPr>
            <a:spLocks noGrp="1" noChangeArrowheads="1"/>
          </p:cNvSpPr>
          <p:nvPr>
            <p:ph type="dt" idx="1"/>
          </p:nvPr>
        </p:nvSpPr>
        <p:spPr bwMode="auto">
          <a:xfrm>
            <a:off x="3884561" y="0"/>
            <a:ext cx="2972268"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6269" y="4415790"/>
            <a:ext cx="5485463"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1" y="8829429"/>
            <a:ext cx="2972268"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3" name="Rectangle 7"/>
          <p:cNvSpPr>
            <a:spLocks noGrp="1" noChangeArrowheads="1"/>
          </p:cNvSpPr>
          <p:nvPr>
            <p:ph type="sldNum" sz="quarter" idx="5"/>
          </p:nvPr>
        </p:nvSpPr>
        <p:spPr bwMode="auto">
          <a:xfrm>
            <a:off x="3884561" y="8829429"/>
            <a:ext cx="2972268"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BC25018-CD23-49BC-803F-A7CCACE5985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3D8391C-7D16-4185-86FF-E08AF915FC45}" type="slidenum">
              <a:rPr lang="en-US" smtClean="0"/>
              <a:pPr/>
              <a:t>1</a:t>
            </a:fld>
            <a:endParaRPr lang="en-US" smtClean="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8"/>
          <p:cNvSpPr>
            <a:spLocks noGrp="1" noChangeArrowheads="1"/>
          </p:cNvSpPr>
          <p:nvPr>
            <p:ph type="sldNum" sz="quarter" idx="10"/>
          </p:nvPr>
        </p:nvSpPr>
        <p:spPr>
          <a:ln/>
        </p:spPr>
        <p:txBody>
          <a:bodyPr/>
          <a:lstStyle>
            <a:lvl1pPr>
              <a:defRPr/>
            </a:lvl1pPr>
          </a:lstStyle>
          <a:p>
            <a:pPr>
              <a:defRPr/>
            </a:pPr>
            <a:r>
              <a:rPr lang="en-US"/>
              <a:t>Page </a:t>
            </a:r>
            <a:fld id="{2429FE2E-7C2B-4AD2-A286-6552478E95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8"/>
          <p:cNvSpPr>
            <a:spLocks noGrp="1" noChangeArrowheads="1"/>
          </p:cNvSpPr>
          <p:nvPr>
            <p:ph type="sldNum" sz="quarter" idx="10"/>
          </p:nvPr>
        </p:nvSpPr>
        <p:spPr>
          <a:ln/>
        </p:spPr>
        <p:txBody>
          <a:bodyPr/>
          <a:lstStyle>
            <a:lvl1pPr>
              <a:defRPr/>
            </a:lvl1pPr>
          </a:lstStyle>
          <a:p>
            <a:pPr>
              <a:defRPr/>
            </a:pPr>
            <a:r>
              <a:rPr lang="en-US"/>
              <a:t>Page </a:t>
            </a:r>
            <a:fld id="{2C547039-1595-4E98-BB60-7D85F3995B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noChangeArrowheads="1"/>
          </p:cNvSpPr>
          <p:nvPr>
            <p:ph type="sldNum" sz="quarter" idx="10"/>
          </p:nvPr>
        </p:nvSpPr>
        <p:spPr>
          <a:ln/>
        </p:spPr>
        <p:txBody>
          <a:bodyPr/>
          <a:lstStyle>
            <a:lvl1pPr>
              <a:defRPr sz="1100"/>
            </a:lvl1pPr>
          </a:lstStyle>
          <a:p>
            <a:pPr>
              <a:defRPr/>
            </a:pPr>
            <a:r>
              <a:rPr lang="en-US" dirty="0" smtClean="0"/>
              <a:t>Page </a:t>
            </a:r>
            <a:fld id="{F87E8BD7-C099-4DA8-AFF1-BE382381A154}"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9"/>
          <p:cNvSpPr>
            <a:spLocks noGrp="1"/>
          </p:cNvSpPr>
          <p:nvPr>
            <p:ph type="sldNum" sz="quarter" idx="4"/>
          </p:nvPr>
        </p:nvSpPr>
        <p:spPr>
          <a:xfrm>
            <a:off x="6934200" y="64166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717DBDF-0C1D-BA47-9789-06DD04C63D82}" type="slidenum">
              <a:rPr lang="en-US" smtClean="0"/>
              <a:pPr/>
              <a:t>‹#›</a:t>
            </a:fld>
            <a:endParaRPr lang="en-US" dirty="0"/>
          </a:p>
        </p:txBody>
      </p:sp>
      <p:sp>
        <p:nvSpPr>
          <p:cNvPr id="5" name="Footer Placeholder 4"/>
          <p:cNvSpPr>
            <a:spLocks noGrp="1"/>
          </p:cNvSpPr>
          <p:nvPr>
            <p:ph type="ftr" sz="quarter" idx="10"/>
          </p:nvPr>
        </p:nvSpPr>
        <p:spPr>
          <a:xfrm>
            <a:off x="76200" y="6477000"/>
            <a:ext cx="2133600" cy="255587"/>
          </a:xfrm>
          <a:prstGeom prst="rect">
            <a:avLst/>
          </a:prstGeom>
        </p:spPr>
        <p:txBody>
          <a:bodyPr/>
          <a:lstStyle/>
          <a:p>
            <a:r>
              <a:rPr lang="en-US" dirty="0" smtClean="0"/>
              <a:t> NIEM Team - Public Sector Sales</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votebannernew"/>
          <p:cNvPicPr>
            <a:picLocks noChangeAspect="1" noChangeArrowheads="1"/>
          </p:cNvPicPr>
          <p:nvPr/>
        </p:nvPicPr>
        <p:blipFill>
          <a:blip r:embed="rId6" cstate="print"/>
          <a:srcRect/>
          <a:stretch>
            <a:fillRect/>
          </a:stretch>
        </p:blipFill>
        <p:spPr bwMode="auto">
          <a:xfrm>
            <a:off x="304800" y="228600"/>
            <a:ext cx="8458200" cy="990600"/>
          </a:xfrm>
          <a:prstGeom prst="rect">
            <a:avLst/>
          </a:prstGeom>
          <a:noFill/>
          <a:ln w="9525">
            <a:noFill/>
            <a:miter lim="800000"/>
            <a:headEnd/>
            <a:tailEnd/>
          </a:ln>
        </p:spPr>
      </p:pic>
      <p:pic>
        <p:nvPicPr>
          <p:cNvPr id="1027" name="Picture 8" descr="votebannernew"/>
          <p:cNvPicPr>
            <a:picLocks noChangeAspect="1" noChangeArrowheads="1"/>
          </p:cNvPicPr>
          <p:nvPr/>
        </p:nvPicPr>
        <p:blipFill>
          <a:blip r:embed="rId6" cstate="print"/>
          <a:srcRect/>
          <a:stretch>
            <a:fillRect/>
          </a:stretch>
        </p:blipFill>
        <p:spPr bwMode="auto">
          <a:xfrm>
            <a:off x="304800" y="228600"/>
            <a:ext cx="8458200" cy="9906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609600" y="1371600"/>
            <a:ext cx="779303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914400" y="2362200"/>
            <a:ext cx="7848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8"/>
          <p:cNvSpPr>
            <a:spLocks noGrp="1" noChangeArrowheads="1"/>
          </p:cNvSpPr>
          <p:nvPr>
            <p:ph type="sldNum" sz="quarter" idx="4"/>
          </p:nvPr>
        </p:nvSpPr>
        <p:spPr bwMode="auto">
          <a:xfrm>
            <a:off x="6858000" y="6553200"/>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100" b="1">
                <a:solidFill>
                  <a:schemeClr val="tx2"/>
                </a:solidFill>
                <a:latin typeface="Tahoma" charset="0"/>
              </a:defRPr>
            </a:lvl1pPr>
          </a:lstStyle>
          <a:p>
            <a:pPr>
              <a:defRPr/>
            </a:pPr>
            <a:r>
              <a:rPr lang="en-US" dirty="0" smtClean="0"/>
              <a:t>Page </a:t>
            </a:r>
            <a:fld id="{9486D261-260D-438E-BF18-91F13C97A7C9}" type="slidenum">
              <a:rPr lang="en-US" smtClean="0"/>
              <a:pPr>
                <a:defRPr/>
              </a:pPr>
              <a:t>‹#›</a:t>
            </a:fld>
            <a:endParaRPr lang="en-US" dirty="0"/>
          </a:p>
        </p:txBody>
      </p:sp>
      <p:sp>
        <p:nvSpPr>
          <p:cNvPr id="2" name="Rectangle 8"/>
          <p:cNvSpPr>
            <a:spLocks noChangeArrowheads="1"/>
          </p:cNvSpPr>
          <p:nvPr/>
        </p:nvSpPr>
        <p:spPr bwMode="auto">
          <a:xfrm>
            <a:off x="152400" y="6534150"/>
            <a:ext cx="3733800" cy="323850"/>
          </a:xfrm>
          <a:prstGeom prst="rect">
            <a:avLst/>
          </a:prstGeom>
          <a:noFill/>
          <a:ln w="9525">
            <a:noFill/>
            <a:miter lim="800000"/>
            <a:headEnd/>
            <a:tailEnd/>
          </a:ln>
        </p:spPr>
        <p:txBody>
          <a:bodyPr/>
          <a:lstStyle/>
          <a:p>
            <a:pPr>
              <a:buClr>
                <a:srgbClr val="000000"/>
              </a:buClr>
              <a:buSzPct val="100000"/>
              <a:buFont typeface="Times New Roman" pitchFamily="18" charset="0"/>
              <a:buNone/>
              <a:defRPr/>
            </a:pPr>
            <a:r>
              <a:rPr lang="en-US" sz="1100" b="1" dirty="0">
                <a:solidFill>
                  <a:srgbClr val="333399"/>
                </a:solidFill>
                <a:latin typeface="Tahoma" charset="0"/>
              </a:rPr>
              <a:t>IEEE P1622 Meeting, </a:t>
            </a:r>
            <a:r>
              <a:rPr lang="en-US" sz="1100" b="1" dirty="0" smtClean="0">
                <a:solidFill>
                  <a:srgbClr val="333399"/>
                </a:solidFill>
                <a:latin typeface="Tahoma" charset="0"/>
              </a:rPr>
              <a:t>Oct </a:t>
            </a:r>
            <a:r>
              <a:rPr lang="en-US" sz="1100" b="1" dirty="0">
                <a:solidFill>
                  <a:srgbClr val="333399"/>
                </a:solidFill>
                <a:latin typeface="Tahoma" charset="0"/>
              </a:rPr>
              <a:t>2011</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ote.nist.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niem.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cameditor.org/#CAMV_Test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oasis-open.org/" TargetMode="External"/><Relationship Id="rId2" Type="http://schemas.openxmlformats.org/officeDocument/2006/relationships/hyperlink" Target="http://www.cameditor.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800350"/>
            <a:ext cx="8229600" cy="1314450"/>
          </a:xfrm>
        </p:spPr>
        <p:txBody>
          <a:bodyPr/>
          <a:lstStyle/>
          <a:p>
            <a:pPr eaLnBrk="1" hangingPunct="1"/>
            <a:r>
              <a:rPr lang="en-US" sz="3600" b="1" dirty="0" smtClean="0"/>
              <a:t>IEEE P1622 Meeting</a:t>
            </a:r>
            <a:r>
              <a:rPr lang="en-US" sz="2800" b="1" dirty="0" smtClean="0"/>
              <a:t/>
            </a:r>
            <a:br>
              <a:rPr lang="en-US" sz="2800" b="1" dirty="0" smtClean="0"/>
            </a:br>
            <a:r>
              <a:rPr lang="en-US" sz="2800" b="1" dirty="0" smtClean="0"/>
              <a:t>October 24-25, 2011</a:t>
            </a:r>
            <a:br>
              <a:rPr lang="en-US" sz="2800" b="1" dirty="0" smtClean="0"/>
            </a:br>
            <a:r>
              <a:rPr lang="en-US" sz="2800" b="1" dirty="0" smtClean="0"/>
              <a:t/>
            </a:r>
            <a:br>
              <a:rPr lang="en-US" sz="2800" b="1" dirty="0" smtClean="0"/>
            </a:br>
            <a:r>
              <a:rPr lang="en-US" sz="2800" b="1" dirty="0" smtClean="0"/>
              <a:t>Guide to using OASIS EML v7.0 for UOCAVA Implementations</a:t>
            </a:r>
          </a:p>
        </p:txBody>
      </p:sp>
      <p:sp>
        <p:nvSpPr>
          <p:cNvPr id="2051" name="Rectangle 3"/>
          <p:cNvSpPr>
            <a:spLocks noGrp="1" noChangeArrowheads="1"/>
          </p:cNvSpPr>
          <p:nvPr>
            <p:ph type="subTitle" idx="1"/>
          </p:nvPr>
        </p:nvSpPr>
        <p:spPr>
          <a:xfrm>
            <a:off x="1295400" y="4419600"/>
            <a:ext cx="6629400" cy="1752600"/>
          </a:xfrm>
        </p:spPr>
        <p:txBody>
          <a:bodyPr/>
          <a:lstStyle/>
          <a:p>
            <a:pPr eaLnBrk="1" hangingPunct="1"/>
            <a:r>
              <a:rPr lang="en-US" sz="2400" dirty="0" smtClean="0"/>
              <a:t>David RR Webber</a:t>
            </a:r>
          </a:p>
          <a:p>
            <a:pPr eaLnBrk="1" hangingPunct="1"/>
            <a:r>
              <a:rPr lang="en-US" sz="2400" dirty="0" smtClean="0"/>
              <a:t>Information Architect, Oracle</a:t>
            </a:r>
          </a:p>
          <a:p>
            <a:pPr eaLnBrk="1" hangingPunct="1"/>
            <a:r>
              <a:rPr lang="en-US" sz="2400" dirty="0" smtClean="0">
                <a:hlinkClick r:id="rId3"/>
              </a:rPr>
              <a:t>http://vote.nist.gov</a:t>
            </a:r>
            <a:endParaRPr lang="en-US" sz="2400" dirty="0" smtClean="0"/>
          </a:p>
        </p:txBody>
      </p:sp>
      <p:pic>
        <p:nvPicPr>
          <p:cNvPr id="5" name="Picture 2" descr="Oracle"/>
          <p:cNvPicPr>
            <a:picLocks noChangeAspect="1" noChangeArrowheads="1"/>
          </p:cNvPicPr>
          <p:nvPr/>
        </p:nvPicPr>
        <p:blipFill>
          <a:blip r:embed="rId4" cstate="print"/>
          <a:srcRect/>
          <a:stretch>
            <a:fillRect/>
          </a:stretch>
        </p:blipFill>
        <p:spPr bwMode="auto">
          <a:xfrm>
            <a:off x="6324600" y="6172200"/>
            <a:ext cx="2590800"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10</a:t>
            </a:fld>
            <a:endParaRPr lang="en-US" dirty="0"/>
          </a:p>
        </p:txBody>
      </p:sp>
      <p:sp>
        <p:nvSpPr>
          <p:cNvPr id="3" name="Text Placeholder 2"/>
          <p:cNvSpPr>
            <a:spLocks noGrp="1"/>
          </p:cNvSpPr>
          <p:nvPr>
            <p:ph type="body" idx="4294967295"/>
          </p:nvPr>
        </p:nvSpPr>
        <p:spPr>
          <a:xfrm>
            <a:off x="457200" y="2362200"/>
            <a:ext cx="8458200" cy="3810000"/>
          </a:xfrm>
        </p:spPr>
        <p:txBody>
          <a:bodyPr/>
          <a:lstStyle/>
          <a:p>
            <a:r>
              <a:rPr lang="en-US" sz="2400" dirty="0" smtClean="0"/>
              <a:t>Used to facilitate ballot tracking as required in MOVE Act</a:t>
            </a:r>
          </a:p>
          <a:p>
            <a:r>
              <a:rPr lang="en-US" sz="2400" dirty="0" smtClean="0"/>
              <a:t>EML 330 used for VRDB export:</a:t>
            </a:r>
          </a:p>
          <a:p>
            <a:pPr lvl="1"/>
            <a:r>
              <a:rPr lang="en-US" sz="2000" dirty="0" smtClean="0"/>
              <a:t>Can be loaded with UOCAVA voters and sent to a BDS.</a:t>
            </a:r>
          </a:p>
          <a:p>
            <a:pPr lvl="1"/>
            <a:r>
              <a:rPr lang="en-US" sz="2000" dirty="0" smtClean="0"/>
              <a:t>Can also include ballot status, i.e., accepted, rejected.</a:t>
            </a:r>
          </a:p>
          <a:p>
            <a:r>
              <a:rPr lang="en-US" sz="2400" dirty="0" smtClean="0"/>
              <a:t>EML 470 used for ballot tracking:</a:t>
            </a:r>
          </a:p>
          <a:p>
            <a:pPr lvl="1"/>
            <a:r>
              <a:rPr lang="en-US" sz="2000" dirty="0" smtClean="0"/>
              <a:t>Can be sent from a BDS when voter downloads a ballot, sets up a ‘channel’ for the voter.</a:t>
            </a:r>
          </a:p>
          <a:p>
            <a:pPr lvl="1"/>
            <a:r>
              <a:rPr lang="en-US" sz="2000" dirty="0" smtClean="0"/>
              <a:t>When precinct receives the ballot, precinct can respond with the 330 using the channel.</a:t>
            </a:r>
          </a:p>
        </p:txBody>
      </p:sp>
      <p:sp>
        <p:nvSpPr>
          <p:cNvPr id="4" name="Title 3"/>
          <p:cNvSpPr>
            <a:spLocks noGrp="1"/>
          </p:cNvSpPr>
          <p:nvPr>
            <p:ph type="title" idx="4294967295"/>
          </p:nvPr>
        </p:nvSpPr>
        <p:spPr/>
        <p:txBody>
          <a:bodyPr/>
          <a:lstStyle/>
          <a:p>
            <a:r>
              <a:rPr lang="en-US" dirty="0" smtClean="0"/>
              <a:t>The EMLs</a:t>
            </a:r>
            <a:r>
              <a:rPr lang="en-US" baseline="0" dirty="0" smtClean="0"/>
              <a:t> 330 and 470</a:t>
            </a:r>
            <a:endParaRPr lang="en-US" dirty="0"/>
          </a:p>
        </p:txBody>
      </p:sp>
      <p:sp>
        <p:nvSpPr>
          <p:cNvPr id="5" name="Rectangle 4"/>
          <p:cNvSpPr/>
          <p:nvPr/>
        </p:nvSpPr>
        <p:spPr>
          <a:xfrm>
            <a:off x="304800" y="5943600"/>
            <a:ext cx="7932556" cy="369332"/>
          </a:xfrm>
          <a:prstGeom prst="rect">
            <a:avLst/>
          </a:prstGeom>
        </p:spPr>
        <p:txBody>
          <a:bodyPr wrap="none">
            <a:spAutoFit/>
          </a:bodyPr>
          <a:lstStyle/>
          <a:p>
            <a:r>
              <a:rPr lang="en-US" i="1" dirty="0" smtClean="0">
                <a:effectLst>
                  <a:outerShdw blurRad="38100" dist="38100" dir="2700000" algn="tl">
                    <a:srgbClr val="000000">
                      <a:alpha val="43137"/>
                    </a:srgbClr>
                  </a:outerShdw>
                </a:effectLst>
              </a:rPr>
              <a:t>* VRDB = Voter Record Database – subset only needed for UOCAVA needs</a:t>
            </a:r>
            <a:endParaRPr lang="en-US" i="1"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t>Page </a:t>
            </a:r>
            <a:fld id="{F87E8BD7-C099-4DA8-AFF1-BE382381A154}" type="slidenum">
              <a:rPr lang="en-US" smtClean="0"/>
              <a:pPr>
                <a:defRPr/>
              </a:pPr>
              <a:t>11</a:t>
            </a:fld>
            <a:endParaRPr lang="en-US" dirty="0"/>
          </a:p>
        </p:txBody>
      </p:sp>
      <p:sp>
        <p:nvSpPr>
          <p:cNvPr id="3" name="Text Placeholder 2"/>
          <p:cNvSpPr>
            <a:spLocks noGrp="1"/>
          </p:cNvSpPr>
          <p:nvPr>
            <p:ph type="body" idx="4294967295"/>
          </p:nvPr>
        </p:nvSpPr>
        <p:spPr>
          <a:xfrm>
            <a:off x="457200" y="2362200"/>
            <a:ext cx="8458200" cy="3962400"/>
          </a:xfrm>
        </p:spPr>
        <p:txBody>
          <a:bodyPr/>
          <a:lstStyle/>
          <a:p>
            <a:r>
              <a:rPr lang="en-US" sz="2400" dirty="0" smtClean="0"/>
              <a:t>EML 110 contains information about the elections and their management</a:t>
            </a:r>
          </a:p>
          <a:p>
            <a:r>
              <a:rPr lang="en-US" sz="2400" dirty="0" smtClean="0"/>
              <a:t>Data constructs mirrored in EML 505</a:t>
            </a:r>
          </a:p>
          <a:p>
            <a:r>
              <a:rPr lang="en-US" sz="2400" dirty="0" smtClean="0"/>
              <a:t>US precinct-aware structuring</a:t>
            </a:r>
          </a:p>
          <a:p>
            <a:r>
              <a:rPr lang="en-US" sz="2400" dirty="0" smtClean="0"/>
              <a:t>EML 230 used for ballot candidate and issue information</a:t>
            </a:r>
          </a:p>
          <a:p>
            <a:pPr lvl="1"/>
            <a:r>
              <a:rPr lang="en-US" sz="1600" dirty="0" smtClean="0"/>
              <a:t>Can contain much more information than typical US usage demands</a:t>
            </a:r>
          </a:p>
          <a:p>
            <a:r>
              <a:rPr lang="en-US" sz="2400" dirty="0" smtClean="0"/>
              <a:t>EML 410 used for ballot details and provides cross-referencing to candidate and election information</a:t>
            </a:r>
          </a:p>
          <a:p>
            <a:pPr lvl="1"/>
            <a:r>
              <a:rPr lang="en-US" sz="2000" dirty="0" smtClean="0"/>
              <a:t>Formal record of ballots to be used in the election</a:t>
            </a:r>
          </a:p>
        </p:txBody>
      </p:sp>
      <p:sp>
        <p:nvSpPr>
          <p:cNvPr id="4" name="Title 3"/>
          <p:cNvSpPr>
            <a:spLocks noGrp="1"/>
          </p:cNvSpPr>
          <p:nvPr>
            <p:ph type="title" idx="4294967295"/>
          </p:nvPr>
        </p:nvSpPr>
        <p:spPr/>
        <p:txBody>
          <a:bodyPr/>
          <a:lstStyle/>
          <a:p>
            <a:r>
              <a:rPr lang="en-US" dirty="0" smtClean="0"/>
              <a:t>The EMLs</a:t>
            </a:r>
            <a:r>
              <a:rPr lang="en-US" baseline="0" dirty="0" smtClean="0"/>
              <a:t> 110, 230 and 410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12</a:t>
            </a:fld>
            <a:endParaRPr lang="en-US" dirty="0"/>
          </a:p>
        </p:txBody>
      </p:sp>
      <p:sp>
        <p:nvSpPr>
          <p:cNvPr id="3" name="Title 2"/>
          <p:cNvSpPr>
            <a:spLocks noGrp="1"/>
          </p:cNvSpPr>
          <p:nvPr>
            <p:ph type="title" idx="4294967295"/>
          </p:nvPr>
        </p:nvSpPr>
        <p:spPr/>
        <p:txBody>
          <a:bodyPr/>
          <a:lstStyle/>
          <a:p>
            <a:r>
              <a:rPr lang="en-US" dirty="0" smtClean="0"/>
              <a:t>Example files</a:t>
            </a:r>
            <a:endParaRPr lang="en-US" dirty="0"/>
          </a:p>
        </p:txBody>
      </p:sp>
      <p:sp>
        <p:nvSpPr>
          <p:cNvPr id="4" name="Text Placeholder 3"/>
          <p:cNvSpPr>
            <a:spLocks noGrp="1"/>
          </p:cNvSpPr>
          <p:nvPr>
            <p:ph type="body" idx="4294967295"/>
          </p:nvPr>
        </p:nvSpPr>
        <p:spPr>
          <a:xfrm>
            <a:off x="457200" y="2362200"/>
            <a:ext cx="8153400" cy="3810000"/>
          </a:xfrm>
        </p:spPr>
        <p:txBody>
          <a:bodyPr/>
          <a:lstStyle/>
          <a:p>
            <a:r>
              <a:rPr lang="en-US" sz="2800" dirty="0" smtClean="0"/>
              <a:t>Example files included to show structures within EMLs 110,</a:t>
            </a:r>
            <a:r>
              <a:rPr lang="en-US" sz="2800" baseline="0" dirty="0" smtClean="0"/>
              <a:t> 230, 330, 470, 505, and SEAL structure.</a:t>
            </a:r>
          </a:p>
          <a:p>
            <a:r>
              <a:rPr lang="en-US" sz="2800" dirty="0" smtClean="0"/>
              <a:t>Must download EMLv7 files, then unpack example files within EML directory.</a:t>
            </a:r>
          </a:p>
          <a:p>
            <a:r>
              <a:rPr lang="en-US" sz="2800" dirty="0" smtClean="0"/>
              <a:t>EMLv7 available from OASIS, example files available from IEEE P1622 site.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Examining EML Schema</a:t>
            </a:r>
            <a:endParaRPr lang="en-US" dirty="0"/>
          </a:p>
        </p:txBody>
      </p:sp>
      <p:sp>
        <p:nvSpPr>
          <p:cNvPr id="4" name="Subtitle 3"/>
          <p:cNvSpPr>
            <a:spLocks noGrp="1"/>
          </p:cNvSpPr>
          <p:nvPr>
            <p:ph type="subTitle" idx="1"/>
          </p:nvPr>
        </p:nvSpPr>
        <p:spPr>
          <a:xfrm>
            <a:off x="1066800" y="4114800"/>
            <a:ext cx="7467600" cy="1752600"/>
          </a:xfrm>
        </p:spPr>
        <p:txBody>
          <a:bodyPr/>
          <a:lstStyle/>
          <a:p>
            <a:pPr algn="l"/>
            <a:r>
              <a:rPr lang="en-US" dirty="0" smtClean="0"/>
              <a:t>Examining the structure of the EML transactions and their make-up</a:t>
            </a:r>
            <a:endParaRPr lang="en-US" dirty="0"/>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t>Page </a:t>
            </a:r>
            <a:fld id="{F87E8BD7-C099-4DA8-AFF1-BE382381A154}" type="slidenum">
              <a:rPr lang="en-US" smtClean="0"/>
              <a:pPr>
                <a:defRPr/>
              </a:pPr>
              <a:t>14</a:t>
            </a:fld>
            <a:endParaRPr lang="en-US" dirty="0"/>
          </a:p>
        </p:txBody>
      </p:sp>
      <p:sp>
        <p:nvSpPr>
          <p:cNvPr id="3" name="Text Placeholder 2"/>
          <p:cNvSpPr>
            <a:spLocks noGrp="1"/>
          </p:cNvSpPr>
          <p:nvPr>
            <p:ph type="body" idx="4294967295"/>
          </p:nvPr>
        </p:nvSpPr>
        <p:spPr>
          <a:xfrm>
            <a:off x="457200" y="2286000"/>
            <a:ext cx="8458200" cy="3962400"/>
          </a:xfrm>
        </p:spPr>
        <p:txBody>
          <a:bodyPr/>
          <a:lstStyle/>
          <a:p>
            <a:r>
              <a:rPr lang="en-US" sz="2400" dirty="0" smtClean="0"/>
              <a:t>The EML schema provide a consistent approach to assembling the information exchange and its components</a:t>
            </a:r>
          </a:p>
          <a:p>
            <a:r>
              <a:rPr lang="en-US" sz="2400" dirty="0" smtClean="0"/>
              <a:t>The EML core schema provides a common set of components across the entire EML schema</a:t>
            </a:r>
          </a:p>
          <a:p>
            <a:r>
              <a:rPr lang="en-US" sz="2400" dirty="0" smtClean="0"/>
              <a:t>Each EML schema has a header and a body of components</a:t>
            </a:r>
          </a:p>
          <a:p>
            <a:r>
              <a:rPr lang="en-US" sz="2400" dirty="0" smtClean="0"/>
              <a:t>Built-in capabilities such as digital signatures and seals are included in each schema</a:t>
            </a:r>
          </a:p>
          <a:p>
            <a:r>
              <a:rPr lang="en-US" sz="2400" dirty="0" smtClean="0"/>
              <a:t>Packaging support allows information to be “chained” across sets of schema exchanges</a:t>
            </a:r>
            <a:endParaRPr lang="en-US" sz="2000" dirty="0" smtClean="0"/>
          </a:p>
        </p:txBody>
      </p:sp>
      <p:sp>
        <p:nvSpPr>
          <p:cNvPr id="4" name="Title 3"/>
          <p:cNvSpPr>
            <a:spLocks noGrp="1"/>
          </p:cNvSpPr>
          <p:nvPr>
            <p:ph type="title" idx="4294967295"/>
          </p:nvPr>
        </p:nvSpPr>
        <p:spPr>
          <a:xfrm>
            <a:off x="609600" y="1219200"/>
            <a:ext cx="7793038" cy="838200"/>
          </a:xfrm>
        </p:spPr>
        <p:txBody>
          <a:bodyPr/>
          <a:lstStyle/>
          <a:p>
            <a:r>
              <a:rPr lang="en-US" dirty="0" smtClean="0"/>
              <a:t>Overview of EML schema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t>Page </a:t>
            </a:r>
            <a:fld id="{F87E8BD7-C099-4DA8-AFF1-BE382381A154}" type="slidenum">
              <a:rPr lang="en-US" smtClean="0"/>
              <a:pPr>
                <a:defRPr/>
              </a:pPr>
              <a:t>15</a:t>
            </a:fld>
            <a:endParaRPr lang="en-US" dirty="0"/>
          </a:p>
        </p:txBody>
      </p:sp>
      <p:sp>
        <p:nvSpPr>
          <p:cNvPr id="3" name="Text Placeholder 2"/>
          <p:cNvSpPr>
            <a:spLocks noGrp="1"/>
          </p:cNvSpPr>
          <p:nvPr>
            <p:ph type="body" idx="4294967295"/>
          </p:nvPr>
        </p:nvSpPr>
        <p:spPr>
          <a:xfrm>
            <a:off x="381000" y="2133600"/>
            <a:ext cx="8458200" cy="4191000"/>
          </a:xfrm>
        </p:spPr>
        <p:txBody>
          <a:bodyPr/>
          <a:lstStyle/>
          <a:p>
            <a:r>
              <a:rPr lang="en-US" sz="2400" dirty="0" smtClean="0"/>
              <a:t>The EML schema use standard schema from other specifications and reference them as external component imports</a:t>
            </a:r>
          </a:p>
          <a:p>
            <a:pPr lvl="1"/>
            <a:r>
              <a:rPr lang="en-US" sz="1600" dirty="0" smtClean="0"/>
              <a:t>Geospatial information (GIS for OASIS), Digital Signatures (W3C), OASIS Time Stamps (used for digital signatures), Names and Addresses (OASIS CIQ)</a:t>
            </a:r>
          </a:p>
          <a:p>
            <a:r>
              <a:rPr lang="en-US" sz="2400" dirty="0" smtClean="0"/>
              <a:t>The EML V7 schema have been enhanced to improve their NIEM consistency (NIEM = National Information Exchange Model approach – </a:t>
            </a:r>
            <a:r>
              <a:rPr lang="en-US" sz="2400" dirty="0" smtClean="0">
                <a:hlinkClick r:id="rId2"/>
              </a:rPr>
              <a:t>www.niem.gov</a:t>
            </a:r>
            <a:r>
              <a:rPr lang="en-US" sz="2400" dirty="0" smtClean="0"/>
              <a:t>)</a:t>
            </a:r>
          </a:p>
          <a:p>
            <a:r>
              <a:rPr lang="en-US" sz="2400" dirty="0" smtClean="0"/>
              <a:t>OASIS CIQ V4 Schema provide significantly easier to use constructs for USA style names and address conventions</a:t>
            </a:r>
          </a:p>
          <a:p>
            <a:pPr lvl="1"/>
            <a:r>
              <a:rPr lang="en-US" sz="2000" dirty="0" smtClean="0"/>
              <a:t>Aligns with NIEM core names and addresses approach</a:t>
            </a:r>
          </a:p>
          <a:p>
            <a:endParaRPr lang="en-US" sz="2000" dirty="0" smtClean="0"/>
          </a:p>
        </p:txBody>
      </p:sp>
      <p:sp>
        <p:nvSpPr>
          <p:cNvPr id="4" name="Title 3"/>
          <p:cNvSpPr>
            <a:spLocks noGrp="1"/>
          </p:cNvSpPr>
          <p:nvPr>
            <p:ph type="title" idx="4294967295"/>
          </p:nvPr>
        </p:nvSpPr>
        <p:spPr>
          <a:xfrm>
            <a:off x="609600" y="1219200"/>
            <a:ext cx="8153400" cy="838200"/>
          </a:xfrm>
        </p:spPr>
        <p:txBody>
          <a:bodyPr/>
          <a:lstStyle/>
          <a:p>
            <a:r>
              <a:rPr lang="en-US" dirty="0" smtClean="0"/>
              <a:t>External Schema and Standards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16</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39248" y="2286000"/>
            <a:ext cx="7437952" cy="3810000"/>
          </a:xfrm>
          <a:prstGeom prst="rect">
            <a:avLst/>
          </a:prstGeom>
          <a:noFill/>
          <a:ln w="9525">
            <a:noFill/>
            <a:miter lim="800000"/>
            <a:headEnd/>
            <a:tailEnd/>
          </a:ln>
        </p:spPr>
      </p:pic>
      <p:sp>
        <p:nvSpPr>
          <p:cNvPr id="4" name="Title 3"/>
          <p:cNvSpPr txBox="1">
            <a:spLocks/>
          </p:cNvSpPr>
          <p:nvPr/>
        </p:nvSpPr>
        <p:spPr bwMode="auto">
          <a:xfrm>
            <a:off x="304800" y="1219200"/>
            <a:ext cx="84582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EML Schema Common Construct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6422135" y="2514600"/>
            <a:ext cx="1625138" cy="646331"/>
          </a:xfrm>
          <a:prstGeom prst="rect">
            <a:avLst/>
          </a:prstGeom>
          <a:noFill/>
        </p:spPr>
        <p:txBody>
          <a:bodyPr wrap="square" rtlCol="0">
            <a:spAutoFit/>
          </a:bodyPr>
          <a:lstStyle/>
          <a:p>
            <a:r>
              <a:rPr lang="en-US" b="1" dirty="0" smtClean="0">
                <a:solidFill>
                  <a:srgbClr val="FF0000"/>
                </a:solidFill>
              </a:rPr>
              <a:t>Namespace declarations</a:t>
            </a:r>
            <a:endParaRPr lang="en-US" b="1" dirty="0">
              <a:solidFill>
                <a:srgbClr val="FF0000"/>
              </a:solidFill>
            </a:endParaRPr>
          </a:p>
        </p:txBody>
      </p:sp>
      <p:sp>
        <p:nvSpPr>
          <p:cNvPr id="6" name="TextBox 5"/>
          <p:cNvSpPr txBox="1"/>
          <p:nvPr/>
        </p:nvSpPr>
        <p:spPr>
          <a:xfrm>
            <a:off x="4343400" y="3546765"/>
            <a:ext cx="3581400" cy="369332"/>
          </a:xfrm>
          <a:prstGeom prst="rect">
            <a:avLst/>
          </a:prstGeom>
          <a:noFill/>
        </p:spPr>
        <p:txBody>
          <a:bodyPr wrap="square" rtlCol="0">
            <a:spAutoFit/>
          </a:bodyPr>
          <a:lstStyle/>
          <a:p>
            <a:r>
              <a:rPr lang="en-US" b="1" dirty="0" smtClean="0">
                <a:solidFill>
                  <a:srgbClr val="FF0000"/>
                </a:solidFill>
              </a:rPr>
              <a:t>Shared functional components</a:t>
            </a:r>
            <a:endParaRPr lang="en-US" b="1" dirty="0">
              <a:solidFill>
                <a:srgbClr val="FF0000"/>
              </a:solidFill>
            </a:endParaRPr>
          </a:p>
        </p:txBody>
      </p:sp>
      <p:sp>
        <p:nvSpPr>
          <p:cNvPr id="7" name="TextBox 6"/>
          <p:cNvSpPr txBox="1"/>
          <p:nvPr/>
        </p:nvSpPr>
        <p:spPr>
          <a:xfrm>
            <a:off x="4179083" y="4063539"/>
            <a:ext cx="3581400" cy="369332"/>
          </a:xfrm>
          <a:prstGeom prst="rect">
            <a:avLst/>
          </a:prstGeom>
          <a:noFill/>
        </p:spPr>
        <p:txBody>
          <a:bodyPr wrap="square" rtlCol="0">
            <a:spAutoFit/>
          </a:bodyPr>
          <a:lstStyle/>
          <a:p>
            <a:r>
              <a:rPr lang="en-US" b="1" dirty="0" smtClean="0">
                <a:solidFill>
                  <a:srgbClr val="FF0000"/>
                </a:solidFill>
              </a:rPr>
              <a:t>Universal core components</a:t>
            </a:r>
            <a:endParaRPr lang="en-US" b="1" dirty="0">
              <a:solidFill>
                <a:srgbClr val="FF0000"/>
              </a:solidFill>
            </a:endParaRPr>
          </a:p>
        </p:txBody>
      </p:sp>
      <p:sp>
        <p:nvSpPr>
          <p:cNvPr id="8" name="TextBox 7"/>
          <p:cNvSpPr txBox="1"/>
          <p:nvPr/>
        </p:nvSpPr>
        <p:spPr>
          <a:xfrm>
            <a:off x="4177700" y="4580313"/>
            <a:ext cx="3692235" cy="369332"/>
          </a:xfrm>
          <a:prstGeom prst="rect">
            <a:avLst/>
          </a:prstGeom>
          <a:noFill/>
        </p:spPr>
        <p:txBody>
          <a:bodyPr wrap="square" rtlCol="0">
            <a:spAutoFit/>
          </a:bodyPr>
          <a:lstStyle/>
          <a:p>
            <a:r>
              <a:rPr lang="en-US" b="1" dirty="0" smtClean="0">
                <a:solidFill>
                  <a:srgbClr val="FF0000"/>
                </a:solidFill>
              </a:rPr>
              <a:t>External functional components</a:t>
            </a:r>
            <a:endParaRPr lang="en-US" b="1" dirty="0">
              <a:solidFill>
                <a:srgbClr val="FF0000"/>
              </a:solidFill>
            </a:endParaRPr>
          </a:p>
        </p:txBody>
      </p:sp>
      <p:cxnSp>
        <p:nvCxnSpPr>
          <p:cNvPr id="10" name="Straight Arrow Connector 9"/>
          <p:cNvCxnSpPr/>
          <p:nvPr/>
        </p:nvCxnSpPr>
        <p:spPr bwMode="auto">
          <a:xfrm flipH="1">
            <a:off x="5334000" y="2743200"/>
            <a:ext cx="1066800" cy="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1" name="Straight Arrow Connector 10"/>
          <p:cNvCxnSpPr>
            <a:stCxn id="6" idx="1"/>
          </p:cNvCxnSpPr>
          <p:nvPr/>
        </p:nvCxnSpPr>
        <p:spPr bwMode="auto">
          <a:xfrm flipH="1">
            <a:off x="3810000" y="3731431"/>
            <a:ext cx="533400" cy="2369"/>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4" name="Straight Arrow Connector 13"/>
          <p:cNvCxnSpPr/>
          <p:nvPr/>
        </p:nvCxnSpPr>
        <p:spPr bwMode="auto">
          <a:xfrm flipH="1">
            <a:off x="3521826" y="4250574"/>
            <a:ext cx="685800" cy="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6" name="Straight Arrow Connector 15"/>
          <p:cNvCxnSpPr/>
          <p:nvPr/>
        </p:nvCxnSpPr>
        <p:spPr bwMode="auto">
          <a:xfrm flipH="1">
            <a:off x="3886200" y="4893426"/>
            <a:ext cx="381000" cy="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flipH="1">
            <a:off x="3962400" y="4885113"/>
            <a:ext cx="304800" cy="30480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cxnSp>
        <p:nvCxnSpPr>
          <p:cNvPr id="21" name="Straight Arrow Connector 20"/>
          <p:cNvCxnSpPr/>
          <p:nvPr/>
        </p:nvCxnSpPr>
        <p:spPr bwMode="auto">
          <a:xfrm>
            <a:off x="4267200" y="4876800"/>
            <a:ext cx="0" cy="68580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143000" y="2032461"/>
            <a:ext cx="3972183" cy="45720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17</a:t>
            </a:fld>
            <a:endParaRPr lang="en-US" dirty="0"/>
          </a:p>
        </p:txBody>
      </p:sp>
      <p:sp>
        <p:nvSpPr>
          <p:cNvPr id="4" name="Title 3"/>
          <p:cNvSpPr txBox="1">
            <a:spLocks/>
          </p:cNvSpPr>
          <p:nvPr/>
        </p:nvSpPr>
        <p:spPr bwMode="auto">
          <a:xfrm>
            <a:off x="304800" y="1219200"/>
            <a:ext cx="84582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EML Schema Header Construct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5562600" y="2100348"/>
            <a:ext cx="1625138" cy="369332"/>
          </a:xfrm>
          <a:prstGeom prst="rect">
            <a:avLst/>
          </a:prstGeom>
          <a:noFill/>
        </p:spPr>
        <p:txBody>
          <a:bodyPr wrap="square" rtlCol="0">
            <a:spAutoFit/>
          </a:bodyPr>
          <a:lstStyle/>
          <a:p>
            <a:r>
              <a:rPr lang="en-US" b="1" dirty="0" smtClean="0">
                <a:solidFill>
                  <a:srgbClr val="FF0000"/>
                </a:solidFill>
              </a:rPr>
              <a:t>Packaging</a:t>
            </a:r>
            <a:endParaRPr lang="en-US" b="1" dirty="0">
              <a:solidFill>
                <a:srgbClr val="FF0000"/>
              </a:solidFill>
            </a:endParaRPr>
          </a:p>
        </p:txBody>
      </p:sp>
      <p:cxnSp>
        <p:nvCxnSpPr>
          <p:cNvPr id="10" name="Straight Arrow Connector 9"/>
          <p:cNvCxnSpPr/>
          <p:nvPr/>
        </p:nvCxnSpPr>
        <p:spPr bwMode="auto">
          <a:xfrm flipH="1">
            <a:off x="3886200" y="2286000"/>
            <a:ext cx="1676400" cy="0"/>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19" name="TextBox 18"/>
          <p:cNvSpPr txBox="1"/>
          <p:nvPr/>
        </p:nvSpPr>
        <p:spPr>
          <a:xfrm>
            <a:off x="5539044" y="2579008"/>
            <a:ext cx="2514600" cy="646331"/>
          </a:xfrm>
          <a:prstGeom prst="rect">
            <a:avLst/>
          </a:prstGeom>
          <a:noFill/>
        </p:spPr>
        <p:txBody>
          <a:bodyPr wrap="square" rtlCol="0">
            <a:spAutoFit/>
          </a:bodyPr>
          <a:lstStyle/>
          <a:p>
            <a:r>
              <a:rPr lang="en-US" b="1" dirty="0" smtClean="0">
                <a:solidFill>
                  <a:srgbClr val="FF0000"/>
                </a:solidFill>
              </a:rPr>
              <a:t>Optional CAM rules, XSLT, etc</a:t>
            </a:r>
            <a:endParaRPr lang="en-US" b="1" dirty="0">
              <a:solidFill>
                <a:srgbClr val="FF0000"/>
              </a:solidFill>
            </a:endParaRPr>
          </a:p>
        </p:txBody>
      </p:sp>
      <p:cxnSp>
        <p:nvCxnSpPr>
          <p:cNvPr id="20" name="Straight Arrow Connector 19"/>
          <p:cNvCxnSpPr>
            <a:stCxn id="19" idx="1"/>
          </p:cNvCxnSpPr>
          <p:nvPr/>
        </p:nvCxnSpPr>
        <p:spPr bwMode="auto">
          <a:xfrm flipH="1" flipV="1">
            <a:off x="4419600" y="2895600"/>
            <a:ext cx="1119444" cy="6574"/>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27" name="TextBox 26"/>
          <p:cNvSpPr txBox="1"/>
          <p:nvPr/>
        </p:nvSpPr>
        <p:spPr>
          <a:xfrm>
            <a:off x="5638800" y="3200400"/>
            <a:ext cx="2514600" cy="369332"/>
          </a:xfrm>
          <a:prstGeom prst="rect">
            <a:avLst/>
          </a:prstGeom>
          <a:noFill/>
        </p:spPr>
        <p:txBody>
          <a:bodyPr wrap="square" rtlCol="0">
            <a:spAutoFit/>
          </a:bodyPr>
          <a:lstStyle/>
          <a:p>
            <a:r>
              <a:rPr lang="en-US" b="1" dirty="0" smtClean="0">
                <a:solidFill>
                  <a:srgbClr val="FF0000"/>
                </a:solidFill>
              </a:rPr>
              <a:t>Internationalization</a:t>
            </a:r>
            <a:endParaRPr lang="en-US" b="1" dirty="0">
              <a:solidFill>
                <a:srgbClr val="FF0000"/>
              </a:solidFill>
            </a:endParaRPr>
          </a:p>
        </p:txBody>
      </p:sp>
      <p:cxnSp>
        <p:nvCxnSpPr>
          <p:cNvPr id="28" name="Straight Arrow Connector 27"/>
          <p:cNvCxnSpPr>
            <a:stCxn id="27" idx="1"/>
          </p:cNvCxnSpPr>
          <p:nvPr/>
        </p:nvCxnSpPr>
        <p:spPr bwMode="auto">
          <a:xfrm flipH="1" flipV="1">
            <a:off x="4114800" y="3352800"/>
            <a:ext cx="1524000" cy="32266"/>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30" name="TextBox 29"/>
          <p:cNvSpPr txBox="1"/>
          <p:nvPr/>
        </p:nvSpPr>
        <p:spPr>
          <a:xfrm>
            <a:off x="5638800" y="3810000"/>
            <a:ext cx="2895600" cy="646331"/>
          </a:xfrm>
          <a:prstGeom prst="rect">
            <a:avLst/>
          </a:prstGeom>
          <a:noFill/>
        </p:spPr>
        <p:txBody>
          <a:bodyPr wrap="square" rtlCol="0">
            <a:spAutoFit/>
          </a:bodyPr>
          <a:lstStyle/>
          <a:p>
            <a:r>
              <a:rPr lang="en-US" b="1" dirty="0" smtClean="0">
                <a:solidFill>
                  <a:srgbClr val="FF0000"/>
                </a:solidFill>
              </a:rPr>
              <a:t>Responsible authorities and authenticity</a:t>
            </a:r>
            <a:endParaRPr lang="en-US" b="1" dirty="0">
              <a:solidFill>
                <a:srgbClr val="FF0000"/>
              </a:solidFill>
            </a:endParaRPr>
          </a:p>
        </p:txBody>
      </p:sp>
      <p:cxnSp>
        <p:nvCxnSpPr>
          <p:cNvPr id="31" name="Straight Arrow Connector 30"/>
          <p:cNvCxnSpPr>
            <a:stCxn id="30" idx="1"/>
          </p:cNvCxnSpPr>
          <p:nvPr/>
        </p:nvCxnSpPr>
        <p:spPr bwMode="auto">
          <a:xfrm flipH="1" flipV="1">
            <a:off x="4648200" y="4038601"/>
            <a:ext cx="990600" cy="94565"/>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34" name="TextBox 33"/>
          <p:cNvSpPr txBox="1"/>
          <p:nvPr/>
        </p:nvSpPr>
        <p:spPr>
          <a:xfrm>
            <a:off x="5518269" y="4876800"/>
            <a:ext cx="2895600" cy="369332"/>
          </a:xfrm>
          <a:prstGeom prst="rect">
            <a:avLst/>
          </a:prstGeom>
          <a:noFill/>
        </p:spPr>
        <p:txBody>
          <a:bodyPr wrap="square" rtlCol="0">
            <a:spAutoFit/>
          </a:bodyPr>
          <a:lstStyle/>
          <a:p>
            <a:r>
              <a:rPr lang="en-US" b="1" dirty="0" smtClean="0">
                <a:solidFill>
                  <a:srgbClr val="FF0000"/>
                </a:solidFill>
              </a:rPr>
              <a:t>Versioning control</a:t>
            </a:r>
            <a:endParaRPr lang="en-US" b="1" dirty="0">
              <a:solidFill>
                <a:srgbClr val="FF0000"/>
              </a:solidFill>
            </a:endParaRPr>
          </a:p>
        </p:txBody>
      </p:sp>
      <p:cxnSp>
        <p:nvCxnSpPr>
          <p:cNvPr id="35" name="Straight Arrow Connector 34"/>
          <p:cNvCxnSpPr>
            <a:stCxn id="34" idx="1"/>
          </p:cNvCxnSpPr>
          <p:nvPr/>
        </p:nvCxnSpPr>
        <p:spPr bwMode="auto">
          <a:xfrm flipH="1">
            <a:off x="4832469" y="5061466"/>
            <a:ext cx="685800" cy="43935"/>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37" name="TextBox 36"/>
          <p:cNvSpPr txBox="1"/>
          <p:nvPr/>
        </p:nvSpPr>
        <p:spPr>
          <a:xfrm>
            <a:off x="5536278" y="5410200"/>
            <a:ext cx="2895600" cy="369332"/>
          </a:xfrm>
          <a:prstGeom prst="rect">
            <a:avLst/>
          </a:prstGeom>
          <a:noFill/>
        </p:spPr>
        <p:txBody>
          <a:bodyPr wrap="square" rtlCol="0">
            <a:spAutoFit/>
          </a:bodyPr>
          <a:lstStyle/>
          <a:p>
            <a:r>
              <a:rPr lang="en-US" b="1" dirty="0" smtClean="0">
                <a:solidFill>
                  <a:srgbClr val="FF0000"/>
                </a:solidFill>
              </a:rPr>
              <a:t>Rendering support</a:t>
            </a:r>
            <a:endParaRPr lang="en-US" b="1" dirty="0">
              <a:solidFill>
                <a:srgbClr val="FF0000"/>
              </a:solidFill>
            </a:endParaRPr>
          </a:p>
        </p:txBody>
      </p:sp>
      <p:cxnSp>
        <p:nvCxnSpPr>
          <p:cNvPr id="38" name="Straight Arrow Connector 37"/>
          <p:cNvCxnSpPr>
            <a:stCxn id="37" idx="1"/>
          </p:cNvCxnSpPr>
          <p:nvPr/>
        </p:nvCxnSpPr>
        <p:spPr bwMode="auto">
          <a:xfrm flipH="1">
            <a:off x="4621878" y="5594866"/>
            <a:ext cx="914400" cy="11669"/>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40" name="TextBox 39"/>
          <p:cNvSpPr txBox="1"/>
          <p:nvPr/>
        </p:nvSpPr>
        <p:spPr>
          <a:xfrm>
            <a:off x="5562600" y="5943600"/>
            <a:ext cx="2895600" cy="369332"/>
          </a:xfrm>
          <a:prstGeom prst="rect">
            <a:avLst/>
          </a:prstGeom>
          <a:noFill/>
        </p:spPr>
        <p:txBody>
          <a:bodyPr wrap="square" rtlCol="0">
            <a:spAutoFit/>
          </a:bodyPr>
          <a:lstStyle/>
          <a:p>
            <a:r>
              <a:rPr lang="en-US" b="1" dirty="0" smtClean="0">
                <a:solidFill>
                  <a:srgbClr val="FF0000"/>
                </a:solidFill>
              </a:rPr>
              <a:t>Verification and Security</a:t>
            </a:r>
            <a:endParaRPr lang="en-US" b="1" dirty="0">
              <a:solidFill>
                <a:srgbClr val="FF0000"/>
              </a:solidFill>
            </a:endParaRPr>
          </a:p>
        </p:txBody>
      </p:sp>
      <p:cxnSp>
        <p:nvCxnSpPr>
          <p:cNvPr id="41" name="Straight Arrow Connector 40"/>
          <p:cNvCxnSpPr>
            <a:stCxn id="40" idx="1"/>
          </p:cNvCxnSpPr>
          <p:nvPr/>
        </p:nvCxnSpPr>
        <p:spPr bwMode="auto">
          <a:xfrm flipH="1" flipV="1">
            <a:off x="4343400" y="6031469"/>
            <a:ext cx="1219200" cy="96797"/>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43" name="TextBox 42"/>
          <p:cNvSpPr txBox="1"/>
          <p:nvPr/>
        </p:nvSpPr>
        <p:spPr>
          <a:xfrm>
            <a:off x="4724400" y="6324600"/>
            <a:ext cx="1524000" cy="369332"/>
          </a:xfrm>
          <a:prstGeom prst="rect">
            <a:avLst/>
          </a:prstGeom>
          <a:noFill/>
        </p:spPr>
        <p:txBody>
          <a:bodyPr wrap="square" rtlCol="0">
            <a:spAutoFit/>
          </a:bodyPr>
          <a:lstStyle/>
          <a:p>
            <a:r>
              <a:rPr lang="en-US" b="1" dirty="0" smtClean="0">
                <a:solidFill>
                  <a:srgbClr val="FF0000"/>
                </a:solidFill>
              </a:rPr>
              <a:t>Payload</a:t>
            </a:r>
            <a:endParaRPr lang="en-US" b="1" dirty="0">
              <a:solidFill>
                <a:srgbClr val="FF0000"/>
              </a:solidFill>
            </a:endParaRPr>
          </a:p>
        </p:txBody>
      </p:sp>
      <p:cxnSp>
        <p:nvCxnSpPr>
          <p:cNvPr id="44" name="Straight Arrow Connector 43"/>
          <p:cNvCxnSpPr>
            <a:stCxn id="43" idx="1"/>
          </p:cNvCxnSpPr>
          <p:nvPr/>
        </p:nvCxnSpPr>
        <p:spPr bwMode="auto">
          <a:xfrm flipH="1" flipV="1">
            <a:off x="2590800" y="6400801"/>
            <a:ext cx="2133600" cy="108465"/>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EML dictionary and Models</a:t>
            </a:r>
            <a:endParaRPr lang="en-US" dirty="0"/>
          </a:p>
        </p:txBody>
      </p:sp>
      <p:sp>
        <p:nvSpPr>
          <p:cNvPr id="4" name="Subtitle 3"/>
          <p:cNvSpPr>
            <a:spLocks noGrp="1"/>
          </p:cNvSpPr>
          <p:nvPr>
            <p:ph type="subTitle" idx="1"/>
          </p:nvPr>
        </p:nvSpPr>
        <p:spPr>
          <a:xfrm>
            <a:off x="1219200" y="4114800"/>
            <a:ext cx="7162800" cy="1752600"/>
          </a:xfrm>
        </p:spPr>
        <p:txBody>
          <a:bodyPr/>
          <a:lstStyle/>
          <a:p>
            <a:pPr algn="l"/>
            <a:r>
              <a:rPr lang="en-US" dirty="0" smtClean="0"/>
              <a:t>Modelling tools available and Vocabulary alignment</a:t>
            </a:r>
            <a:endParaRPr lang="en-US" dirty="0"/>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EML dictionaries</a:t>
            </a:r>
            <a:endParaRPr lang="en-US" dirty="0"/>
          </a:p>
        </p:txBody>
      </p:sp>
      <p:sp>
        <p:nvSpPr>
          <p:cNvPr id="6" name="Content Placeholder 5"/>
          <p:cNvSpPr>
            <a:spLocks noGrp="1"/>
          </p:cNvSpPr>
          <p:nvPr>
            <p:ph idx="1"/>
          </p:nvPr>
        </p:nvSpPr>
        <p:spPr/>
        <p:txBody>
          <a:bodyPr/>
          <a:lstStyle/>
          <a:p>
            <a:r>
              <a:rPr lang="en-US" dirty="0" smtClean="0"/>
              <a:t>Two dictionaries</a:t>
            </a:r>
          </a:p>
          <a:p>
            <a:pPr lvl="1"/>
            <a:r>
              <a:rPr lang="en-US" dirty="0" smtClean="0"/>
              <a:t>EML Core components</a:t>
            </a:r>
          </a:p>
          <a:p>
            <a:pPr lvl="1"/>
            <a:r>
              <a:rPr lang="en-US" dirty="0" smtClean="0"/>
              <a:t>Complete EML component reference</a:t>
            </a:r>
          </a:p>
          <a:p>
            <a:r>
              <a:rPr lang="en-US" dirty="0" smtClean="0"/>
              <a:t>Can be viewed as Excel spreadsheet</a:t>
            </a:r>
          </a:p>
          <a:p>
            <a:r>
              <a:rPr lang="en-US" dirty="0" smtClean="0"/>
              <a:t>Available as mind map models and XMI/UML physical components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ldNum" sz="quarter" idx="10"/>
          </p:nvPr>
        </p:nvSpPr>
        <p:spPr/>
        <p:txBody>
          <a:bodyPr/>
          <a:lstStyle/>
          <a:p>
            <a:pPr>
              <a:defRPr/>
            </a:pPr>
            <a:r>
              <a:rPr lang="en-US" sz="1200">
                <a:latin typeface="+mn-lt"/>
              </a:rPr>
              <a:t>Page </a:t>
            </a:r>
            <a:fld id="{ADA6366A-B7A8-4ADF-93F5-7E7F10880441}" type="slidenum">
              <a:rPr lang="en-US" sz="1200">
                <a:latin typeface="+mn-lt"/>
              </a:rPr>
              <a:pPr>
                <a:defRPr/>
              </a:pPr>
              <a:t>2</a:t>
            </a:fld>
            <a:endParaRPr lang="en-US" sz="1200">
              <a:latin typeface="+mn-lt"/>
            </a:endParaRPr>
          </a:p>
        </p:txBody>
      </p:sp>
      <p:sp>
        <p:nvSpPr>
          <p:cNvPr id="3075" name="Rectangle 2"/>
          <p:cNvSpPr>
            <a:spLocks noGrp="1" noChangeArrowheads="1"/>
          </p:cNvSpPr>
          <p:nvPr>
            <p:ph type="title" idx="4294967295"/>
          </p:nvPr>
        </p:nvSpPr>
        <p:spPr>
          <a:xfrm>
            <a:off x="609600" y="1447800"/>
            <a:ext cx="7793038" cy="609600"/>
          </a:xfrm>
        </p:spPr>
        <p:txBody>
          <a:bodyPr/>
          <a:lstStyle/>
          <a:p>
            <a:r>
              <a:rPr lang="en-US" dirty="0" smtClean="0"/>
              <a:t>Outline</a:t>
            </a:r>
          </a:p>
        </p:txBody>
      </p:sp>
      <p:sp>
        <p:nvSpPr>
          <p:cNvPr id="3076" name="Rectangle 3"/>
          <p:cNvSpPr>
            <a:spLocks noGrp="1" noChangeArrowheads="1"/>
          </p:cNvSpPr>
          <p:nvPr>
            <p:ph type="body" idx="4294967295"/>
          </p:nvPr>
        </p:nvSpPr>
        <p:spPr>
          <a:xfrm>
            <a:off x="685800" y="2133600"/>
            <a:ext cx="7924800" cy="4114800"/>
          </a:xfrm>
        </p:spPr>
        <p:txBody>
          <a:bodyPr/>
          <a:lstStyle/>
          <a:p>
            <a:r>
              <a:rPr lang="en-US" dirty="0" smtClean="0"/>
              <a:t>Mapping of OASIS EML transactions to UOCAVA information exchange needs</a:t>
            </a:r>
          </a:p>
          <a:p>
            <a:r>
              <a:rPr lang="en-US" dirty="0" smtClean="0"/>
              <a:t>Examining structure of EML transactions</a:t>
            </a:r>
          </a:p>
          <a:p>
            <a:r>
              <a:rPr lang="en-US" dirty="0" smtClean="0"/>
              <a:t>EML v7 dictionary and models</a:t>
            </a:r>
          </a:p>
          <a:p>
            <a:r>
              <a:rPr lang="en-US" dirty="0" smtClean="0"/>
              <a:t>Each of EML transactions examined</a:t>
            </a:r>
          </a:p>
          <a:p>
            <a:r>
              <a:rPr lang="en-US" dirty="0" smtClean="0"/>
              <a:t>Using OASIS CAM templates</a:t>
            </a:r>
          </a:p>
          <a:p>
            <a:r>
              <a:rPr lang="en-US" dirty="0" smtClean="0"/>
              <a:t>Test suites configuration and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Vocabulary Alignment</a:t>
            </a:r>
            <a:endParaRPr lang="en-US" dirty="0"/>
          </a:p>
        </p:txBody>
      </p:sp>
      <p:sp>
        <p:nvSpPr>
          <p:cNvPr id="6" name="Content Placeholder 5"/>
          <p:cNvSpPr>
            <a:spLocks noGrp="1"/>
          </p:cNvSpPr>
          <p:nvPr>
            <p:ph idx="1"/>
          </p:nvPr>
        </p:nvSpPr>
        <p:spPr/>
        <p:txBody>
          <a:bodyPr/>
          <a:lstStyle/>
          <a:p>
            <a:r>
              <a:rPr lang="en-US" dirty="0" smtClean="0"/>
              <a:t>Definitions of EML Core components</a:t>
            </a:r>
          </a:p>
          <a:p>
            <a:pPr lvl="1"/>
            <a:r>
              <a:rPr lang="en-US" dirty="0" smtClean="0"/>
              <a:t>Significantly improved in V7</a:t>
            </a:r>
          </a:p>
          <a:p>
            <a:r>
              <a:rPr lang="en-US" dirty="0" smtClean="0"/>
              <a:t>Not everything is documented in all schema – still more work needed to close the gap</a:t>
            </a:r>
          </a:p>
          <a:p>
            <a:r>
              <a:rPr lang="en-US" dirty="0" smtClean="0"/>
              <a:t>Focus on providing essential definitions for UOCAVA mapping purposes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00124" y="990599"/>
            <a:ext cx="4791075" cy="5587593"/>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21</a:t>
            </a:fld>
            <a:endParaRPr lang="en-US"/>
          </a:p>
        </p:txBody>
      </p:sp>
      <p:sp>
        <p:nvSpPr>
          <p:cNvPr id="2" name="Title 1"/>
          <p:cNvSpPr>
            <a:spLocks noGrp="1"/>
          </p:cNvSpPr>
          <p:nvPr>
            <p:ph type="title"/>
          </p:nvPr>
        </p:nvSpPr>
        <p:spPr>
          <a:xfrm>
            <a:off x="5410200" y="1143000"/>
            <a:ext cx="3352800" cy="990600"/>
          </a:xfrm>
        </p:spPr>
        <p:txBody>
          <a:bodyPr/>
          <a:lstStyle/>
          <a:p>
            <a:pPr algn="r"/>
            <a:r>
              <a:rPr lang="en-US" dirty="0" smtClean="0"/>
              <a:t>EML Core V7</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22</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1066800" y="990600"/>
            <a:ext cx="4572000" cy="5499364"/>
          </a:xfrm>
          <a:prstGeom prst="rect">
            <a:avLst/>
          </a:prstGeom>
          <a:noFill/>
          <a:ln w="9525">
            <a:noFill/>
            <a:miter lim="800000"/>
            <a:headEnd/>
            <a:tailEnd/>
          </a:ln>
        </p:spPr>
      </p:pic>
      <p:sp>
        <p:nvSpPr>
          <p:cNvPr id="2" name="Title 1"/>
          <p:cNvSpPr>
            <a:spLocks noGrp="1"/>
          </p:cNvSpPr>
          <p:nvPr>
            <p:ph type="title"/>
          </p:nvPr>
        </p:nvSpPr>
        <p:spPr>
          <a:xfrm>
            <a:off x="5257800" y="1143000"/>
            <a:ext cx="3505200" cy="990600"/>
          </a:xfrm>
        </p:spPr>
        <p:txBody>
          <a:bodyPr/>
          <a:lstStyle/>
          <a:p>
            <a:pPr algn="r"/>
            <a:r>
              <a:rPr lang="en-US" dirty="0" smtClean="0"/>
              <a:t>Person Name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23</a:t>
            </a:fld>
            <a:endParaRPr lang="en-US"/>
          </a:p>
        </p:txBody>
      </p:sp>
      <p:sp>
        <p:nvSpPr>
          <p:cNvPr id="2" name="Title 1"/>
          <p:cNvSpPr>
            <a:spLocks noGrp="1"/>
          </p:cNvSpPr>
          <p:nvPr>
            <p:ph type="title"/>
          </p:nvPr>
        </p:nvSpPr>
        <p:spPr>
          <a:xfrm>
            <a:off x="5257800" y="1143000"/>
            <a:ext cx="3505200" cy="990600"/>
          </a:xfrm>
        </p:spPr>
        <p:txBody>
          <a:bodyPr/>
          <a:lstStyle/>
          <a:p>
            <a:pPr algn="r"/>
            <a:r>
              <a:rPr lang="en-US" dirty="0" smtClean="0"/>
              <a:t>Address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2000" y="990600"/>
            <a:ext cx="5679982" cy="5562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24</a:t>
            </a:fld>
            <a:endParaRPr lang="en-US" dirty="0"/>
          </a:p>
        </p:txBody>
      </p:sp>
      <p:sp>
        <p:nvSpPr>
          <p:cNvPr id="3" name="Title 2"/>
          <p:cNvSpPr>
            <a:spLocks noGrp="1"/>
          </p:cNvSpPr>
          <p:nvPr>
            <p:ph type="title" idx="4294967295"/>
          </p:nvPr>
        </p:nvSpPr>
        <p:spPr/>
        <p:txBody>
          <a:bodyPr/>
          <a:lstStyle/>
          <a:p>
            <a:pPr lvl="0"/>
            <a:r>
              <a:rPr lang="en-US" dirty="0" smtClean="0"/>
              <a:t>The SEAL Structure</a:t>
            </a:r>
            <a:endParaRPr lang="en-US" dirty="0"/>
          </a:p>
        </p:txBody>
      </p:sp>
      <p:sp>
        <p:nvSpPr>
          <p:cNvPr id="4" name="Text Placeholder 3"/>
          <p:cNvSpPr>
            <a:spLocks noGrp="1"/>
          </p:cNvSpPr>
          <p:nvPr>
            <p:ph type="body" idx="4294967295"/>
          </p:nvPr>
        </p:nvSpPr>
        <p:spPr>
          <a:xfrm>
            <a:off x="762000" y="2209800"/>
            <a:ext cx="7848600" cy="4038600"/>
          </a:xfrm>
        </p:spPr>
        <p:txBody>
          <a:bodyPr/>
          <a:lstStyle/>
          <a:p>
            <a:pPr>
              <a:lnSpc>
                <a:spcPct val="120000"/>
              </a:lnSpc>
            </a:pPr>
            <a:r>
              <a:rPr lang="en-US" sz="2000" dirty="0" smtClean="0"/>
              <a:t>An EML element for holding digital signatures, i.e., for signing the EML file.</a:t>
            </a:r>
          </a:p>
          <a:p>
            <a:pPr>
              <a:lnSpc>
                <a:spcPct val="120000"/>
              </a:lnSpc>
            </a:pPr>
            <a:r>
              <a:rPr lang="en-US" sz="2000" dirty="0" smtClean="0"/>
              <a:t>Based on W3C guidance for digital signatures.</a:t>
            </a:r>
          </a:p>
          <a:p>
            <a:pPr>
              <a:lnSpc>
                <a:spcPct val="120000"/>
              </a:lnSpc>
            </a:pPr>
            <a:r>
              <a:rPr lang="en-US" sz="2000" dirty="0" smtClean="0"/>
              <a:t>The</a:t>
            </a:r>
            <a:r>
              <a:rPr lang="en-US" sz="2000" baseline="0" dirty="0" smtClean="0"/>
              <a:t> Manifest element can hold hash of objects referenced in &lt;URL&gt; element, e.g., a PDF ballot</a:t>
            </a:r>
            <a:r>
              <a:rPr lang="en-US" sz="2000" dirty="0" smtClean="0"/>
              <a:t> – to allow authentication of ballot binary objects and their correct delivery</a:t>
            </a:r>
            <a:endParaRPr lang="en-US" sz="2000" baseline="0" dirty="0" smtClean="0"/>
          </a:p>
          <a:p>
            <a:pPr>
              <a:lnSpc>
                <a:spcPct val="120000"/>
              </a:lnSpc>
            </a:pPr>
            <a:r>
              <a:rPr lang="en-US" sz="2000" dirty="0" smtClean="0"/>
              <a:t>Conformance requires ability to use a SEAL with EML transactions</a:t>
            </a:r>
          </a:p>
          <a:p>
            <a:pPr>
              <a:lnSpc>
                <a:spcPct val="120000"/>
              </a:lnSpc>
            </a:pPr>
            <a:r>
              <a:rPr lang="en-US" sz="2000" dirty="0" smtClean="0"/>
              <a:t>See W3C documentation and links to NIST web site in P1622 specification for using digital signatures</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EML Schema for UOCAVA</a:t>
            </a:r>
            <a:endParaRPr lang="en-US" dirty="0"/>
          </a:p>
        </p:txBody>
      </p:sp>
      <p:sp>
        <p:nvSpPr>
          <p:cNvPr id="4" name="Subtitle 3"/>
          <p:cNvSpPr>
            <a:spLocks noGrp="1"/>
          </p:cNvSpPr>
          <p:nvPr>
            <p:ph type="subTitle" idx="1"/>
          </p:nvPr>
        </p:nvSpPr>
        <p:spPr>
          <a:xfrm>
            <a:off x="1066800" y="4114800"/>
            <a:ext cx="7467600" cy="1752600"/>
          </a:xfrm>
        </p:spPr>
        <p:txBody>
          <a:bodyPr/>
          <a:lstStyle/>
          <a:p>
            <a:pPr algn="l"/>
            <a:r>
              <a:rPr lang="en-US" dirty="0" smtClean="0"/>
              <a:t>Drill-down of the structure of the EML transactions and their details</a:t>
            </a:r>
            <a:endParaRPr lang="en-US" dirty="0"/>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990600"/>
            <a:ext cx="6019800" cy="5553485"/>
          </a:xfrm>
          <a:prstGeom prst="rect">
            <a:avLst/>
          </a:prstGeom>
          <a:noFill/>
          <a:ln w="9525">
            <a:noFill/>
            <a:miter lim="800000"/>
            <a:headEnd/>
            <a:tailEnd/>
          </a:ln>
        </p:spPr>
      </p:pic>
      <p:sp>
        <p:nvSpPr>
          <p:cNvPr id="2" name="Title 1"/>
          <p:cNvSpPr>
            <a:spLocks noGrp="1"/>
          </p:cNvSpPr>
          <p:nvPr>
            <p:ph type="title"/>
          </p:nvPr>
        </p:nvSpPr>
        <p:spPr>
          <a:xfrm>
            <a:off x="5943600" y="1371600"/>
            <a:ext cx="2667000" cy="1371600"/>
          </a:xfrm>
        </p:spPr>
        <p:txBody>
          <a:bodyPr/>
          <a:lstStyle/>
          <a:p>
            <a:pPr algn="l"/>
            <a:r>
              <a:rPr lang="en-US" dirty="0" smtClean="0"/>
              <a:t>Election: EML 110</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371600"/>
            <a:ext cx="3276600" cy="1371600"/>
          </a:xfrm>
        </p:spPr>
        <p:txBody>
          <a:bodyPr/>
          <a:lstStyle/>
          <a:p>
            <a:pPr algn="l"/>
            <a:r>
              <a:rPr lang="en-US" dirty="0" smtClean="0"/>
              <a:t>Candidates: EML 230</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27</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685800" y="990600"/>
            <a:ext cx="4953000" cy="559602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371600"/>
            <a:ext cx="2819400" cy="2590800"/>
          </a:xfrm>
        </p:spPr>
        <p:txBody>
          <a:bodyPr/>
          <a:lstStyle/>
          <a:p>
            <a:pPr algn="l"/>
            <a:r>
              <a:rPr lang="en-US" dirty="0" smtClean="0"/>
              <a:t>Voters: EML 330 (aka poll book)</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28</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304800" y="990600"/>
            <a:ext cx="5474284" cy="5562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371600"/>
            <a:ext cx="2819400" cy="1371600"/>
          </a:xfrm>
        </p:spPr>
        <p:txBody>
          <a:bodyPr/>
          <a:lstStyle/>
          <a:p>
            <a:pPr algn="l"/>
            <a:r>
              <a:rPr lang="en-US" dirty="0" smtClean="0"/>
              <a:t>Ballots: EML 410</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29</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609600" y="990599"/>
            <a:ext cx="4419600" cy="556546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UOCAVA Information Needs</a:t>
            </a:r>
            <a:endParaRPr lang="en-US" dirty="0"/>
          </a:p>
        </p:txBody>
      </p:sp>
      <p:sp>
        <p:nvSpPr>
          <p:cNvPr id="4" name="Subtitle 3"/>
          <p:cNvSpPr>
            <a:spLocks noGrp="1"/>
          </p:cNvSpPr>
          <p:nvPr>
            <p:ph type="subTitle" idx="1"/>
          </p:nvPr>
        </p:nvSpPr>
        <p:spPr>
          <a:xfrm>
            <a:off x="1066800" y="4114800"/>
            <a:ext cx="7467600" cy="1752600"/>
          </a:xfrm>
        </p:spPr>
        <p:txBody>
          <a:bodyPr/>
          <a:lstStyle/>
          <a:p>
            <a:pPr algn="l"/>
            <a:r>
              <a:rPr lang="en-US" dirty="0" smtClean="0"/>
              <a:t>Mapping of OASIS EML transactions to UOCAVA information exchange needs</a:t>
            </a:r>
            <a:endParaRPr lang="en-US" dirty="0"/>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 y="990600"/>
            <a:ext cx="6632211" cy="5562600"/>
          </a:xfrm>
          <a:prstGeom prst="rect">
            <a:avLst/>
          </a:prstGeom>
          <a:noFill/>
          <a:ln w="9525">
            <a:noFill/>
            <a:miter lim="800000"/>
            <a:headEnd/>
            <a:tailEnd/>
          </a:ln>
        </p:spPr>
      </p:pic>
      <p:sp>
        <p:nvSpPr>
          <p:cNvPr id="2" name="Title 1"/>
          <p:cNvSpPr>
            <a:spLocks noGrp="1"/>
          </p:cNvSpPr>
          <p:nvPr>
            <p:ph type="title"/>
          </p:nvPr>
        </p:nvSpPr>
        <p:spPr>
          <a:xfrm>
            <a:off x="5715000" y="3810000"/>
            <a:ext cx="2819400" cy="1371600"/>
          </a:xfrm>
        </p:spPr>
        <p:txBody>
          <a:bodyPr/>
          <a:lstStyle/>
          <a:p>
            <a:pPr algn="l"/>
            <a:r>
              <a:rPr lang="en-US" dirty="0" smtClean="0"/>
              <a:t>UOCAVA: EML 505</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85800" y="1600200"/>
            <a:ext cx="6019800" cy="4431382"/>
          </a:xfrm>
          <a:prstGeom prst="rect">
            <a:avLst/>
          </a:prstGeom>
          <a:noFill/>
          <a:ln w="9525">
            <a:noFill/>
            <a:miter lim="800000"/>
            <a:headEnd/>
            <a:tailEnd/>
          </a:ln>
        </p:spPr>
      </p:pic>
      <p:sp>
        <p:nvSpPr>
          <p:cNvPr id="2" name="Title 1"/>
          <p:cNvSpPr>
            <a:spLocks noGrp="1"/>
          </p:cNvSpPr>
          <p:nvPr>
            <p:ph type="title"/>
          </p:nvPr>
        </p:nvSpPr>
        <p:spPr>
          <a:xfrm>
            <a:off x="5867400" y="1371600"/>
            <a:ext cx="2819400" cy="1371600"/>
          </a:xfrm>
        </p:spPr>
        <p:txBody>
          <a:bodyPr/>
          <a:lstStyle/>
          <a:p>
            <a:pPr algn="l"/>
            <a:r>
              <a:rPr lang="en-US" dirty="0" err="1" smtClean="0"/>
              <a:t>VToken</a:t>
            </a:r>
            <a:r>
              <a:rPr lang="en-US" dirty="0" smtClean="0"/>
              <a:t>: EML 470</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Using OASIS CAM templates</a:t>
            </a:r>
            <a:endParaRPr lang="en-US" dirty="0"/>
          </a:p>
        </p:txBody>
      </p:sp>
      <p:sp>
        <p:nvSpPr>
          <p:cNvPr id="4" name="Subtitle 3"/>
          <p:cNvSpPr>
            <a:spLocks noGrp="1"/>
          </p:cNvSpPr>
          <p:nvPr>
            <p:ph type="subTitle" idx="1"/>
          </p:nvPr>
        </p:nvSpPr>
        <p:spPr>
          <a:xfrm>
            <a:off x="1066800" y="4114800"/>
            <a:ext cx="7467600" cy="1752600"/>
          </a:xfrm>
        </p:spPr>
        <p:txBody>
          <a:bodyPr/>
          <a:lstStyle/>
          <a:p>
            <a:pPr algn="l"/>
            <a:r>
              <a:rPr lang="en-US" dirty="0" smtClean="0"/>
              <a:t>Power tools for assembling XML transactions, examples, models, documentation, dictionaries and more…</a:t>
            </a:r>
            <a:endParaRPr lang="en-US" dirty="0"/>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793038" cy="838200"/>
          </a:xfrm>
        </p:spPr>
        <p:txBody>
          <a:bodyPr/>
          <a:lstStyle/>
          <a:p>
            <a:r>
              <a:rPr lang="en-US" dirty="0" smtClean="0"/>
              <a:t>Beyond XML and Schema</a:t>
            </a:r>
            <a:endParaRPr lang="en-US" dirty="0"/>
          </a:p>
        </p:txBody>
      </p:sp>
      <p:sp>
        <p:nvSpPr>
          <p:cNvPr id="3" name="Content Placeholder 2"/>
          <p:cNvSpPr>
            <a:spLocks noGrp="1"/>
          </p:cNvSpPr>
          <p:nvPr>
            <p:ph idx="1"/>
          </p:nvPr>
        </p:nvSpPr>
        <p:spPr>
          <a:xfrm>
            <a:off x="762000" y="2209800"/>
            <a:ext cx="7848600" cy="4114800"/>
          </a:xfrm>
        </p:spPr>
        <p:txBody>
          <a:bodyPr/>
          <a:lstStyle/>
          <a:p>
            <a:r>
              <a:rPr lang="en-US" dirty="0" smtClean="0"/>
              <a:t>OASIS CAM templates provide enhanced capabilities:</a:t>
            </a:r>
          </a:p>
          <a:p>
            <a:pPr lvl="1"/>
            <a:r>
              <a:rPr lang="en-US" dirty="0" smtClean="0"/>
              <a:t>XPath validation rules and logic</a:t>
            </a:r>
          </a:p>
          <a:p>
            <a:pPr lvl="1"/>
            <a:r>
              <a:rPr lang="en-US" dirty="0" smtClean="0"/>
              <a:t>External Code Lists support</a:t>
            </a:r>
          </a:p>
          <a:p>
            <a:pPr lvl="1"/>
            <a:r>
              <a:rPr lang="en-US" dirty="0" smtClean="0"/>
              <a:t>SQL database lookup support</a:t>
            </a:r>
          </a:p>
          <a:p>
            <a:pPr lvl="1"/>
            <a:r>
              <a:rPr lang="en-US" dirty="0" smtClean="0"/>
              <a:t>XML test case generation</a:t>
            </a:r>
          </a:p>
          <a:p>
            <a:pPr lvl="1"/>
            <a:r>
              <a:rPr lang="en-US" dirty="0" smtClean="0"/>
              <a:t>Automated documentation generation</a:t>
            </a:r>
          </a:p>
          <a:p>
            <a:pPr lvl="1"/>
            <a:r>
              <a:rPr lang="en-US" dirty="0" smtClean="0"/>
              <a:t>Generation of models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Tools</a:t>
            </a:r>
            <a:endParaRPr lang="en-US" dirty="0"/>
          </a:p>
        </p:txBody>
      </p:sp>
      <p:sp>
        <p:nvSpPr>
          <p:cNvPr id="3" name="Content Placeholder 2"/>
          <p:cNvSpPr>
            <a:spLocks noGrp="1"/>
          </p:cNvSpPr>
          <p:nvPr>
            <p:ph idx="1"/>
          </p:nvPr>
        </p:nvSpPr>
        <p:spPr>
          <a:xfrm>
            <a:off x="914400" y="2362200"/>
            <a:ext cx="7924800" cy="4114800"/>
          </a:xfrm>
        </p:spPr>
        <p:txBody>
          <a:bodyPr/>
          <a:lstStyle/>
          <a:p>
            <a:r>
              <a:rPr lang="en-US" sz="2800" dirty="0" smtClean="0"/>
              <a:t>Ability to work with dictionaries of canonical components</a:t>
            </a:r>
          </a:p>
          <a:p>
            <a:r>
              <a:rPr lang="en-US" sz="2800" dirty="0" smtClean="0"/>
              <a:t>Generate dictionaries from schema automatically</a:t>
            </a:r>
          </a:p>
          <a:p>
            <a:r>
              <a:rPr lang="en-US" sz="2800" dirty="0" smtClean="0"/>
              <a:t>Verify dictionaries and component consistent</a:t>
            </a:r>
          </a:p>
          <a:p>
            <a:r>
              <a:rPr lang="en-US" sz="2800" dirty="0" smtClean="0"/>
              <a:t>Compare to NIEM naming and design rules (NIEM NDR)</a:t>
            </a:r>
            <a:endParaRPr lang="en-US" sz="2800"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93038" cy="838200"/>
          </a:xfrm>
        </p:spPr>
        <p:txBody>
          <a:bodyPr/>
          <a:lstStyle/>
          <a:p>
            <a:r>
              <a:rPr lang="en-US" sz="4000" dirty="0" smtClean="0"/>
              <a:t>Available open source tools</a:t>
            </a:r>
            <a:endParaRPr lang="en-US" sz="4000"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35</a:t>
            </a:fld>
            <a:endParaRPr lang="en-US"/>
          </a:p>
        </p:txBody>
      </p:sp>
      <p:pic>
        <p:nvPicPr>
          <p:cNvPr id="6" name="Picture 3"/>
          <p:cNvPicPr>
            <a:picLocks noChangeAspect="1" noChangeArrowheads="1"/>
          </p:cNvPicPr>
          <p:nvPr/>
        </p:nvPicPr>
        <p:blipFill>
          <a:blip r:embed="rId2" cstate="print"/>
          <a:srcRect/>
          <a:stretch>
            <a:fillRect/>
          </a:stretch>
        </p:blipFill>
        <p:spPr bwMode="auto">
          <a:xfrm>
            <a:off x="762000" y="1880330"/>
            <a:ext cx="4807990" cy="4585620"/>
          </a:xfrm>
          <a:prstGeom prst="rect">
            <a:avLst/>
          </a:prstGeom>
          <a:noFill/>
          <a:ln w="9525">
            <a:noFill/>
            <a:miter lim="800000"/>
            <a:headEnd/>
            <a:tailEnd/>
          </a:ln>
        </p:spPr>
      </p:pic>
      <p:sp>
        <p:nvSpPr>
          <p:cNvPr id="7" name="Title 1"/>
          <p:cNvSpPr txBox="1">
            <a:spLocks/>
          </p:cNvSpPr>
          <p:nvPr/>
        </p:nvSpPr>
        <p:spPr bwMode="auto">
          <a:xfrm>
            <a:off x="5715000" y="2133600"/>
            <a:ext cx="2971800" cy="2590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Editor</a:t>
            </a:r>
            <a:r>
              <a:rPr kumimoji="0" lang="en-US" sz="3200" b="0" i="0" u="none" strike="noStrike" kern="0" cap="none" spc="0" normalizeH="0" noProof="0" dirty="0" smtClean="0">
                <a:ln>
                  <a:noFill/>
                </a:ln>
                <a:solidFill>
                  <a:schemeClr val="tx2"/>
                </a:solidFill>
                <a:effectLst/>
                <a:uLnTx/>
                <a:uFillTx/>
                <a:latin typeface="+mj-lt"/>
                <a:ea typeface="+mj-ea"/>
                <a:cs typeface="+mj-cs"/>
              </a:rPr>
              <a:t> and CAMV validation engine – open platform</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8" name="Content Placeholder 2"/>
          <p:cNvSpPr>
            <a:spLocks noGrp="1"/>
          </p:cNvSpPr>
          <p:nvPr>
            <p:ph idx="1"/>
          </p:nvPr>
        </p:nvSpPr>
        <p:spPr>
          <a:xfrm>
            <a:off x="4045990" y="5253646"/>
            <a:ext cx="4800600" cy="1219200"/>
          </a:xfrm>
        </p:spPr>
        <p:txBody>
          <a:bodyPr>
            <a:normAutofit/>
          </a:bodyPr>
          <a:lstStyle/>
          <a:p>
            <a:pPr>
              <a:buNone/>
            </a:pPr>
            <a:r>
              <a:rPr lang="en-US" sz="2000" dirty="0" smtClean="0"/>
              <a:t>Download the CAM editor toolkit from:</a:t>
            </a:r>
          </a:p>
          <a:p>
            <a:pPr>
              <a:buNone/>
            </a:pPr>
            <a:r>
              <a:rPr lang="en-US" sz="2800" dirty="0" smtClean="0">
                <a:solidFill>
                  <a:srgbClr val="1504EC"/>
                </a:solidFill>
              </a:rPr>
              <a:t>http://www.cameditor.org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Using EML Test Suites</a:t>
            </a:r>
            <a:endParaRPr lang="en-US" dirty="0"/>
          </a:p>
        </p:txBody>
      </p:sp>
      <p:sp>
        <p:nvSpPr>
          <p:cNvPr id="4" name="Subtitle 3"/>
          <p:cNvSpPr>
            <a:spLocks noGrp="1"/>
          </p:cNvSpPr>
          <p:nvPr>
            <p:ph type="subTitle" idx="1"/>
          </p:nvPr>
        </p:nvSpPr>
        <p:spPr>
          <a:xfrm>
            <a:off x="1066800" y="4114800"/>
            <a:ext cx="7467600" cy="1752600"/>
          </a:xfrm>
        </p:spPr>
        <p:txBody>
          <a:bodyPr/>
          <a:lstStyle/>
          <a:p>
            <a:pPr algn="l"/>
            <a:r>
              <a:rPr lang="en-US" dirty="0" smtClean="0"/>
              <a:t>Accelerating conformance testing and examples verification</a:t>
            </a:r>
            <a:endParaRPr lang="en-US" dirty="0"/>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472" y="1256488"/>
            <a:ext cx="6514728" cy="648512"/>
          </a:xfrm>
          <a:ln>
            <a:round/>
          </a:ln>
        </p:spPr>
        <p:txBody>
          <a:bodyPr wrap="square" lIns="90000" tIns="46800" rIns="90000" bIns="46800" rtlCol="0" anchor="t">
            <a:spAutoFit/>
          </a:bodyPr>
          <a:lstStyle/>
          <a:p>
            <a:pPr eaLnBrk="1" fontAlgn="auto" hangingPunct="1">
              <a:lnSpc>
                <a:spcPct val="90000"/>
              </a:lnSpc>
              <a:spcBef>
                <a:spcPts val="1500"/>
              </a:spcBef>
              <a:spcAft>
                <a:spcPts val="0"/>
              </a:spcAft>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dirty="0" smtClean="0"/>
              <a:t>Test Suites Introduction</a:t>
            </a:r>
          </a:p>
        </p:txBody>
      </p:sp>
      <p:sp>
        <p:nvSpPr>
          <p:cNvPr id="3" name="Content Placeholder 2"/>
          <p:cNvSpPr>
            <a:spLocks noGrp="1"/>
          </p:cNvSpPr>
          <p:nvPr>
            <p:ph idx="1"/>
          </p:nvPr>
        </p:nvSpPr>
        <p:spPr>
          <a:xfrm>
            <a:off x="304800" y="1981200"/>
            <a:ext cx="8458200" cy="4267200"/>
          </a:xfrm>
        </p:spPr>
        <p:txBody>
          <a:bodyPr rtlCol="0">
            <a:noAutofit/>
          </a:bodyPr>
          <a:lstStyle/>
          <a:p>
            <a:pPr>
              <a:lnSpc>
                <a:spcPct val="120000"/>
              </a:lnSpc>
              <a:defRPr/>
            </a:pPr>
            <a:r>
              <a:rPr lang="en-US" sz="2000" dirty="0" smtClean="0"/>
              <a:t>A key need in working with XML information exchanges, is developing examples and matching templates including rules, context, and roles for correctly managing information exchange content between partners. The W3C Schema by themselves are not sufficient. </a:t>
            </a:r>
          </a:p>
          <a:p>
            <a:pPr>
              <a:lnSpc>
                <a:spcPct val="120000"/>
              </a:lnSpc>
              <a:defRPr/>
            </a:pPr>
            <a:r>
              <a:rPr lang="en-US" sz="2000" dirty="0" smtClean="0"/>
              <a:t>Using open source tooling, XPath rules, and the OASIS CAM templates standard to create automated testing tools.</a:t>
            </a:r>
          </a:p>
          <a:p>
            <a:pPr>
              <a:lnSpc>
                <a:spcPct val="120000"/>
              </a:lnSpc>
              <a:defRPr/>
            </a:pPr>
            <a:r>
              <a:rPr lang="en-US" sz="2000" dirty="0" smtClean="0"/>
              <a:t>Integrating SQL table lookup validation rules</a:t>
            </a:r>
          </a:p>
          <a:p>
            <a:pPr>
              <a:lnSpc>
                <a:spcPct val="120000"/>
              </a:lnSpc>
              <a:defRPr/>
            </a:pPr>
            <a:r>
              <a:rPr lang="en-US" sz="2000" dirty="0" smtClean="0"/>
              <a:t>Ability to use external XML code list lookups</a:t>
            </a:r>
          </a:p>
          <a:p>
            <a:pPr>
              <a:lnSpc>
                <a:spcPct val="120000"/>
              </a:lnSpc>
              <a:defRPr/>
            </a:pPr>
            <a:r>
              <a:rPr lang="en-US" sz="2000" dirty="0" smtClean="0">
                <a:solidFill>
                  <a:srgbClr val="FF0000"/>
                </a:solidFill>
              </a:rPr>
              <a:t>Pre-configured test suite available for EML UOCAVA examples:</a:t>
            </a:r>
          </a:p>
          <a:p>
            <a:pPr lvl="1">
              <a:lnSpc>
                <a:spcPct val="120000"/>
              </a:lnSpc>
              <a:defRPr/>
            </a:pPr>
            <a:r>
              <a:rPr lang="en-US" sz="1600" dirty="0" smtClean="0">
                <a:hlinkClick r:id="rId2"/>
              </a:rPr>
              <a:t>http://www.cameditor.org/#CAMV_Testing</a:t>
            </a:r>
            <a:r>
              <a:rPr lang="en-US" sz="1600" dirty="0" smtClean="0"/>
              <a:t> </a:t>
            </a:r>
          </a:p>
        </p:txBody>
      </p:sp>
      <p:sp>
        <p:nvSpPr>
          <p:cNvPr id="4" name="Slide Number Placeholder 9"/>
          <p:cNvSpPr>
            <a:spLocks noGrp="1"/>
          </p:cNvSpPr>
          <p:nvPr>
            <p:ph type="sldNum" sz="quarter" idx="4294967295"/>
          </p:nvPr>
        </p:nvSpPr>
        <p:spPr>
          <a:xfrm>
            <a:off x="6588224" y="6376243"/>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smtClean="0"/>
              <a:t>Slide </a:t>
            </a:r>
            <a:fld id="{2717DBDF-0C1D-BA47-9789-06DD04C63D82}" type="slidenum">
              <a:rPr lang="en-US" smtClean="0"/>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c 30"/>
          <p:cNvSpPr/>
          <p:nvPr/>
        </p:nvSpPr>
        <p:spPr bwMode="auto">
          <a:xfrm rot="17564906">
            <a:off x="1490311" y="2322759"/>
            <a:ext cx="2347109" cy="1748548"/>
          </a:xfrm>
          <a:prstGeom prst="arc">
            <a:avLst>
              <a:gd name="adj1" fmla="val 16200000"/>
              <a:gd name="adj2" fmla="val 21130478"/>
            </a:avLst>
          </a:prstGeom>
          <a:noFill/>
          <a:ln w="9525" cap="flat" cmpd="sng" algn="ctr">
            <a:solidFill>
              <a:schemeClr val="tx1"/>
            </a:solidFill>
            <a:prstDash val="solid"/>
            <a:round/>
            <a:headEnd type="none" w="med" len="med"/>
            <a:tailEnd type="arrow"/>
          </a:ln>
          <a:effectLst/>
        </p:spPr>
        <p:txBody>
          <a:bodyPr rtlCol="0" anchor="ctr"/>
          <a:lstStyle/>
          <a:p>
            <a:pPr algn="ctr"/>
            <a:endParaRPr lang="en-US"/>
          </a:p>
        </p:txBody>
      </p:sp>
      <p:sp>
        <p:nvSpPr>
          <p:cNvPr id="31746" name="Rectangle 2"/>
          <p:cNvSpPr>
            <a:spLocks noGrp="1"/>
          </p:cNvSpPr>
          <p:nvPr>
            <p:ph type="title" idx="4294967295"/>
          </p:nvPr>
        </p:nvSpPr>
        <p:spPr>
          <a:xfrm>
            <a:off x="190500" y="1159488"/>
            <a:ext cx="7581900" cy="537712"/>
          </a:xfrm>
          <a:noFill/>
          <a:ln w="9525">
            <a:noFill/>
            <a:round/>
            <a:headEnd/>
            <a:tailEnd/>
          </a:ln>
          <a:effectLst/>
        </p:spPr>
        <p:txBody>
          <a:bodyPr vert="horz" wrap="square" lIns="90000" tIns="46800" rIns="90000" bIns="46800" numCol="1" anchor="t" anchorCtr="0" compatLnSpc="1">
            <a:prstTxWarp prst="textNoShape">
              <a:avLst/>
            </a:prstTxWarp>
            <a:spAutoFit/>
          </a:bodyPr>
          <a:lstStyle/>
          <a:p>
            <a:pPr algn="l">
              <a:lnSpc>
                <a:spcPct val="90000"/>
              </a:lnSpc>
              <a:spcBef>
                <a:spcPts val="1500"/>
              </a:spcBef>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smtClean="0"/>
              <a:t>EML Delivery Lifecycle</a:t>
            </a:r>
          </a:p>
        </p:txBody>
      </p:sp>
      <p:sp>
        <p:nvSpPr>
          <p:cNvPr id="5" name="Hexagon 4"/>
          <p:cNvSpPr/>
          <p:nvPr/>
        </p:nvSpPr>
        <p:spPr bwMode="auto">
          <a:xfrm>
            <a:off x="1259632" y="3249216"/>
            <a:ext cx="1656184" cy="1296144"/>
          </a:xfrm>
          <a:prstGeom prst="hexagon">
            <a:avLst/>
          </a:prstGeom>
          <a:gradFill flip="none" rotWithShape="1">
            <a:gsLst>
              <a:gs pos="48000">
                <a:srgbClr val="99CCFF"/>
              </a:gs>
              <a:gs pos="100000">
                <a:schemeClr val="accent1">
                  <a:tint val="23500"/>
                  <a:satMod val="160000"/>
                </a:scheme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indent="-119063"/>
            <a:r>
              <a:rPr lang="en-US" sz="1600" b="1" dirty="0" smtClean="0">
                <a:effectLst>
                  <a:outerShdw blurRad="38100" dist="38100" dir="2700000" algn="tl">
                    <a:srgbClr val="000000">
                      <a:alpha val="43137"/>
                    </a:srgbClr>
                  </a:outerShdw>
                </a:effectLst>
                <a:latin typeface="Arial" pitchFamily="34" charset="0"/>
              </a:rPr>
              <a:t>Monitor</a:t>
            </a:r>
          </a:p>
        </p:txBody>
      </p:sp>
      <p:sp>
        <p:nvSpPr>
          <p:cNvPr id="6" name="Hexagon 5"/>
          <p:cNvSpPr/>
          <p:nvPr/>
        </p:nvSpPr>
        <p:spPr bwMode="auto">
          <a:xfrm>
            <a:off x="2699792" y="4041304"/>
            <a:ext cx="1656184" cy="1296144"/>
          </a:xfrm>
          <a:prstGeom prst="hexagon">
            <a:avLst/>
          </a:prstGeom>
          <a:gradFill flip="none" rotWithShape="1">
            <a:gsLst>
              <a:gs pos="48000">
                <a:srgbClr val="99CCFF"/>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Times New Roman" pitchFamily="18" charset="0"/>
              </a:rPr>
              <a:t>Deploy</a:t>
            </a:r>
          </a:p>
        </p:txBody>
      </p:sp>
      <p:sp>
        <p:nvSpPr>
          <p:cNvPr id="7" name="Hexagon 6"/>
          <p:cNvSpPr/>
          <p:nvPr/>
        </p:nvSpPr>
        <p:spPr bwMode="auto">
          <a:xfrm>
            <a:off x="2699792" y="2529136"/>
            <a:ext cx="1656184" cy="1296144"/>
          </a:xfrm>
          <a:prstGeom prst="hexagon">
            <a:avLst/>
          </a:prstGeom>
          <a:gradFill flip="none" rotWithShape="1">
            <a:gsLst>
              <a:gs pos="48000">
                <a:srgbClr val="92D050"/>
              </a:gs>
              <a:gs pos="100000">
                <a:schemeClr val="accent1">
                  <a:tint val="23500"/>
                  <a:satMod val="160000"/>
                </a:scheme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Times New Roman" pitchFamily="18" charset="0"/>
              </a:rPr>
              <a:t>Design</a:t>
            </a:r>
          </a:p>
        </p:txBody>
      </p:sp>
      <p:sp>
        <p:nvSpPr>
          <p:cNvPr id="8" name="Hexagon 7"/>
          <p:cNvSpPr/>
          <p:nvPr/>
        </p:nvSpPr>
        <p:spPr bwMode="auto">
          <a:xfrm>
            <a:off x="4139952" y="3321224"/>
            <a:ext cx="1656184" cy="1296144"/>
          </a:xfrm>
          <a:prstGeom prst="hexagon">
            <a:avLst/>
          </a:prstGeom>
          <a:gradFill flip="none" rotWithShape="1">
            <a:gsLst>
              <a:gs pos="48000">
                <a:srgbClr val="92D050"/>
              </a:gs>
              <a:gs pos="100000">
                <a:schemeClr val="accent1">
                  <a:tint val="23500"/>
                  <a:satMod val="160000"/>
                </a:schemeClr>
              </a:gs>
            </a:gsLst>
            <a:lin ang="108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indent="-119063"/>
            <a:r>
              <a:rPr lang="en-US" sz="1600" b="1" dirty="0" smtClean="0">
                <a:effectLst>
                  <a:outerShdw blurRad="38100" dist="38100" dir="2700000" algn="tl">
                    <a:srgbClr val="000000">
                      <a:alpha val="43137"/>
                    </a:srgbClr>
                  </a:outerShdw>
                </a:effectLst>
                <a:latin typeface="Arial" pitchFamily="34" charset="0"/>
              </a:rPr>
              <a:t>Map and </a:t>
            </a:r>
          </a:p>
          <a:p>
            <a:pPr marL="119063" indent="-119063"/>
            <a:r>
              <a:rPr lang="en-US" sz="1600" b="1" dirty="0" smtClean="0">
                <a:effectLst>
                  <a:outerShdw blurRad="38100" dist="38100" dir="2700000" algn="tl">
                    <a:srgbClr val="000000">
                      <a:alpha val="43137"/>
                    </a:srgbClr>
                  </a:outerShdw>
                </a:effectLst>
                <a:latin typeface="Arial" pitchFamily="34" charset="0"/>
              </a:rPr>
              <a:t>Test</a:t>
            </a:r>
          </a:p>
        </p:txBody>
      </p:sp>
      <p:sp>
        <p:nvSpPr>
          <p:cNvPr id="14" name="Arc 13"/>
          <p:cNvSpPr/>
          <p:nvPr/>
        </p:nvSpPr>
        <p:spPr bwMode="auto">
          <a:xfrm>
            <a:off x="2123728" y="2097088"/>
            <a:ext cx="4032448" cy="2808312"/>
          </a:xfrm>
          <a:prstGeom prst="arc">
            <a:avLst>
              <a:gd name="adj1" fmla="val 16200000"/>
              <a:gd name="adj2" fmla="val 21365492"/>
            </a:avLst>
          </a:prstGeom>
          <a:noFill/>
          <a:ln w="9525" cap="flat" cmpd="sng" algn="ctr">
            <a:solidFill>
              <a:schemeClr val="tx1"/>
            </a:solidFill>
            <a:prstDash val="solid"/>
            <a:round/>
            <a:headEnd type="none" w="med" len="med"/>
            <a:tailEnd type="arrow"/>
          </a:ln>
          <a:effectLst/>
        </p:spPr>
        <p:txBody>
          <a:bodyPr rtlCol="0" anchor="ctr"/>
          <a:lstStyle/>
          <a:p>
            <a:pPr algn="ctr"/>
            <a:endParaRPr lang="en-US"/>
          </a:p>
        </p:txBody>
      </p:sp>
      <p:sp>
        <p:nvSpPr>
          <p:cNvPr id="15" name="Can 14"/>
          <p:cNvSpPr/>
          <p:nvPr/>
        </p:nvSpPr>
        <p:spPr bwMode="auto">
          <a:xfrm>
            <a:off x="3203848" y="1809056"/>
            <a:ext cx="864096" cy="504056"/>
          </a:xfrm>
          <a:prstGeom prst="can">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900" b="1" i="0" u="none" strike="noStrike" cap="none" normalizeH="0" baseline="0" dirty="0" smtClean="0">
                <a:ln>
                  <a:noFill/>
                </a:ln>
                <a:solidFill>
                  <a:srgbClr val="002060"/>
                </a:solidFill>
                <a:effectLst/>
                <a:latin typeface="Arial" pitchFamily="34" charset="0"/>
                <a:cs typeface="Times New Roman" pitchFamily="18" charset="0"/>
              </a:rPr>
              <a:t>Component Dictionary</a:t>
            </a:r>
          </a:p>
        </p:txBody>
      </p:sp>
      <p:sp>
        <p:nvSpPr>
          <p:cNvPr id="16" name="Folded Corner 15"/>
          <p:cNvSpPr/>
          <p:nvPr/>
        </p:nvSpPr>
        <p:spPr bwMode="auto">
          <a:xfrm>
            <a:off x="5715000" y="3465240"/>
            <a:ext cx="990600" cy="648072"/>
          </a:xfrm>
          <a:prstGeom prst="foldedCorner">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1400" b="1" i="0" u="none" strike="noStrike" cap="none" normalizeH="0" baseline="0" dirty="0" smtClean="0">
                <a:ln>
                  <a:noFill/>
                </a:ln>
                <a:solidFill>
                  <a:srgbClr val="C00000"/>
                </a:solidFill>
                <a:latin typeface="Arial" pitchFamily="34" charset="0"/>
                <a:cs typeface="Times New Roman" pitchFamily="18" charset="0"/>
              </a:rPr>
              <a:t>EML </a:t>
            </a:r>
            <a:r>
              <a:rPr lang="en-US" sz="1400" b="1" dirty="0" smtClean="0">
                <a:solidFill>
                  <a:srgbClr val="C00000"/>
                </a:solidFill>
                <a:latin typeface="Arial" pitchFamily="34" charset="0"/>
              </a:rPr>
              <a:t>Template</a:t>
            </a:r>
            <a:endParaRPr kumimoji="0" lang="en-US" sz="700" b="1" i="0" u="none" strike="noStrike" cap="none" normalizeH="0" baseline="0" dirty="0" smtClean="0">
              <a:ln>
                <a:noFill/>
              </a:ln>
              <a:solidFill>
                <a:srgbClr val="C00000"/>
              </a:solidFill>
              <a:latin typeface="Arial" pitchFamily="34" charset="0"/>
              <a:cs typeface="Times New Roman" pitchFamily="18" charset="0"/>
            </a:endParaRPr>
          </a:p>
        </p:txBody>
      </p:sp>
      <p:sp>
        <p:nvSpPr>
          <p:cNvPr id="17" name="Arc 16"/>
          <p:cNvSpPr/>
          <p:nvPr/>
        </p:nvSpPr>
        <p:spPr bwMode="auto">
          <a:xfrm rot="5400000">
            <a:off x="2410847" y="2335043"/>
            <a:ext cx="3579382" cy="3865588"/>
          </a:xfrm>
          <a:prstGeom prst="arc">
            <a:avLst>
              <a:gd name="adj1" fmla="val 16200000"/>
              <a:gd name="adj2" fmla="val 55206"/>
            </a:avLst>
          </a:prstGeom>
          <a:noFill/>
          <a:ln w="9525" cap="flat" cmpd="sng" algn="ctr">
            <a:solidFill>
              <a:schemeClr val="tx1"/>
            </a:solidFill>
            <a:prstDash val="solid"/>
            <a:round/>
            <a:headEnd type="none" w="med" len="med"/>
            <a:tailEnd type="arrow"/>
          </a:ln>
          <a:effectLst/>
        </p:spPr>
        <p:txBody>
          <a:bodyPr rtlCol="0" anchor="ctr"/>
          <a:lstStyle/>
          <a:p>
            <a:pPr algn="ctr"/>
            <a:endParaRPr lang="en-US"/>
          </a:p>
        </p:txBody>
      </p:sp>
      <p:sp>
        <p:nvSpPr>
          <p:cNvPr id="18" name="Flowchart: Multidocument 17"/>
          <p:cNvSpPr/>
          <p:nvPr/>
        </p:nvSpPr>
        <p:spPr bwMode="auto">
          <a:xfrm>
            <a:off x="2915816" y="5625480"/>
            <a:ext cx="1152128" cy="720080"/>
          </a:xfrm>
          <a:prstGeom prst="flowChartMulti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indent="-119063"/>
            <a:r>
              <a:rPr lang="en-US" sz="1400" b="1" dirty="0" smtClean="0">
                <a:solidFill>
                  <a:srgbClr val="C00000"/>
                </a:solidFill>
                <a:latin typeface="Arial" pitchFamily="34" charset="0"/>
              </a:rPr>
              <a:t>Compiled</a:t>
            </a:r>
          </a:p>
          <a:p>
            <a:pPr marL="119063" indent="-119063"/>
            <a:r>
              <a:rPr lang="en-US" sz="1400" b="1" dirty="0" smtClean="0">
                <a:solidFill>
                  <a:srgbClr val="C00000"/>
                </a:solidFill>
                <a:latin typeface="Arial" pitchFamily="34" charset="0"/>
              </a:rPr>
              <a:t>Templates</a:t>
            </a:r>
          </a:p>
        </p:txBody>
      </p:sp>
      <p:sp>
        <p:nvSpPr>
          <p:cNvPr id="19" name="Flowchart: Multidocument 18"/>
          <p:cNvSpPr/>
          <p:nvPr/>
        </p:nvSpPr>
        <p:spPr bwMode="auto">
          <a:xfrm>
            <a:off x="7092280" y="4473352"/>
            <a:ext cx="1152128" cy="720080"/>
          </a:xfrm>
          <a:prstGeom prst="flowChartMulti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defTabSz="914400" eaLnBrk="1" latinLnBrk="0" hangingPunct="1">
              <a:buSzTx/>
              <a:buFontTx/>
              <a:buNone/>
              <a:tabLst/>
            </a:pPr>
            <a:r>
              <a:rPr lang="en-US" sz="1400" b="1" dirty="0" smtClean="0">
                <a:solidFill>
                  <a:srgbClr val="002060"/>
                </a:solidFill>
                <a:latin typeface="Arial" pitchFamily="34" charset="0"/>
              </a:rPr>
              <a:t>XSD Schema</a:t>
            </a:r>
          </a:p>
        </p:txBody>
      </p:sp>
      <p:sp>
        <p:nvSpPr>
          <p:cNvPr id="20" name="Flowchart: Multidocument 19"/>
          <p:cNvSpPr/>
          <p:nvPr/>
        </p:nvSpPr>
        <p:spPr bwMode="auto">
          <a:xfrm>
            <a:off x="7380312" y="3609256"/>
            <a:ext cx="1152128" cy="720080"/>
          </a:xfrm>
          <a:prstGeom prst="flowChartMulti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defTabSz="914400" eaLnBrk="1" latinLnBrk="0" hangingPunct="1">
              <a:buSzTx/>
              <a:buFontTx/>
              <a:buNone/>
              <a:tabLst/>
            </a:pPr>
            <a:r>
              <a:rPr lang="en-US" sz="1400" b="1" dirty="0" smtClean="0">
                <a:solidFill>
                  <a:srgbClr val="002060"/>
                </a:solidFill>
                <a:latin typeface="Arial" pitchFamily="34" charset="0"/>
              </a:rPr>
              <a:t>XML Samples</a:t>
            </a:r>
          </a:p>
        </p:txBody>
      </p:sp>
      <p:sp>
        <p:nvSpPr>
          <p:cNvPr id="21" name="Flowchart: Multidocument 20"/>
          <p:cNvSpPr/>
          <p:nvPr/>
        </p:nvSpPr>
        <p:spPr bwMode="auto">
          <a:xfrm>
            <a:off x="6660232" y="5337448"/>
            <a:ext cx="1152128" cy="720080"/>
          </a:xfrm>
          <a:prstGeom prst="flowChartMulti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defTabSz="914400" eaLnBrk="1" latinLnBrk="0" hangingPunct="1">
              <a:buSzTx/>
              <a:buFontTx/>
              <a:buNone/>
              <a:tabLst/>
            </a:pPr>
            <a:r>
              <a:rPr lang="en-US" sz="1400" b="1" dirty="0" smtClean="0">
                <a:solidFill>
                  <a:srgbClr val="002060"/>
                </a:solidFill>
                <a:latin typeface="Arial" pitchFamily="34" charset="0"/>
              </a:rPr>
              <a:t>XMI / UML Models</a:t>
            </a:r>
          </a:p>
        </p:txBody>
      </p:sp>
      <p:cxnSp>
        <p:nvCxnSpPr>
          <p:cNvPr id="23" name="Straight Arrow Connector 22"/>
          <p:cNvCxnSpPr>
            <a:endCxn id="20" idx="1"/>
          </p:cNvCxnSpPr>
          <p:nvPr/>
        </p:nvCxnSpPr>
        <p:spPr bwMode="auto">
          <a:xfrm>
            <a:off x="6804248" y="3897288"/>
            <a:ext cx="576064" cy="72008"/>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rot="16200000" flipH="1">
            <a:off x="6732240" y="3969296"/>
            <a:ext cx="576064" cy="432048"/>
          </a:xfrm>
          <a:prstGeom prst="straightConnector1">
            <a:avLst/>
          </a:prstGeom>
          <a:no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6200000" flipH="1">
            <a:off x="6156176" y="4545360"/>
            <a:ext cx="1440160" cy="144016"/>
          </a:xfrm>
          <a:prstGeom prst="straightConnector1">
            <a:avLst/>
          </a:prstGeom>
          <a:noFill/>
          <a:ln w="9525" cap="flat" cmpd="sng" algn="ctr">
            <a:solidFill>
              <a:schemeClr val="tx1"/>
            </a:solidFill>
            <a:prstDash val="solid"/>
            <a:round/>
            <a:headEnd type="none" w="med" len="med"/>
            <a:tailEnd type="arrow"/>
          </a:ln>
          <a:effectLst/>
        </p:spPr>
      </p:cxnSp>
      <p:sp>
        <p:nvSpPr>
          <p:cNvPr id="28" name="Oval 27"/>
          <p:cNvSpPr/>
          <p:nvPr/>
        </p:nvSpPr>
        <p:spPr bwMode="auto">
          <a:xfrm>
            <a:off x="6688807" y="3791372"/>
            <a:ext cx="216024" cy="216024"/>
          </a:xfrm>
          <a:prstGeom prst="ellipse">
            <a:avLst/>
          </a:prstGeom>
          <a:gradFill>
            <a:gsLst>
              <a:gs pos="48000">
                <a:schemeClr val="accent1">
                  <a:lumMod val="75000"/>
                </a:schemeClr>
              </a:gs>
              <a:gs pos="100000">
                <a:schemeClr val="accent1">
                  <a:tint val="23500"/>
                  <a:satMod val="160000"/>
                </a:schemeClr>
              </a:gs>
            </a:gsLst>
            <a:lin ang="2700000" scaled="1"/>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900" b="0" i="0" u="none" strike="noStrike" cap="none" normalizeH="0" baseline="0" dirty="0" smtClean="0">
              <a:ln>
                <a:noFill/>
              </a:ln>
              <a:solidFill>
                <a:schemeClr val="accent1">
                  <a:lumMod val="40000"/>
                  <a:lumOff val="60000"/>
                </a:schemeClr>
              </a:solidFill>
              <a:effectLst/>
              <a:latin typeface="Arial" pitchFamily="34" charset="0"/>
              <a:cs typeface="Times New Roman" pitchFamily="18" charset="0"/>
            </a:endParaRPr>
          </a:p>
        </p:txBody>
      </p:sp>
      <p:sp>
        <p:nvSpPr>
          <p:cNvPr id="29" name="Flowchart: Document 28"/>
          <p:cNvSpPr/>
          <p:nvPr/>
        </p:nvSpPr>
        <p:spPr bwMode="auto">
          <a:xfrm>
            <a:off x="827584" y="4689376"/>
            <a:ext cx="1152128" cy="648072"/>
          </a:xfrm>
          <a:prstGeom prst="flowChart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defTabSz="914400" eaLnBrk="1" latinLnBrk="0" hangingPunct="1">
              <a:buSzTx/>
              <a:buFontTx/>
              <a:buNone/>
              <a:tabLst/>
            </a:pPr>
            <a:r>
              <a:rPr lang="en-US" sz="1400" b="1" dirty="0" smtClean="0">
                <a:solidFill>
                  <a:srgbClr val="002060"/>
                </a:solidFill>
                <a:latin typeface="Arial" pitchFamily="34" charset="0"/>
              </a:rPr>
              <a:t>Test Suite</a:t>
            </a:r>
          </a:p>
          <a:p>
            <a:pPr marL="119063" marR="0" indent="-119063" defTabSz="914400" eaLnBrk="1" latinLnBrk="0" hangingPunct="1">
              <a:buSzTx/>
              <a:buFontTx/>
              <a:buNone/>
              <a:tabLst/>
            </a:pPr>
            <a:r>
              <a:rPr lang="en-US" sz="1400" b="1" dirty="0" smtClean="0">
                <a:solidFill>
                  <a:srgbClr val="002060"/>
                </a:solidFill>
                <a:latin typeface="Arial" pitchFamily="34" charset="0"/>
              </a:rPr>
              <a:t>Log Results</a:t>
            </a:r>
          </a:p>
        </p:txBody>
      </p:sp>
      <p:sp>
        <p:nvSpPr>
          <p:cNvPr id="30" name="Flowchart: Document 29"/>
          <p:cNvSpPr/>
          <p:nvPr/>
        </p:nvSpPr>
        <p:spPr bwMode="auto">
          <a:xfrm>
            <a:off x="1043608" y="2529136"/>
            <a:ext cx="1394792" cy="648072"/>
          </a:xfrm>
          <a:prstGeom prst="flowChart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defTabSz="914400" eaLnBrk="1" latinLnBrk="0" hangingPunct="1">
              <a:buSzTx/>
              <a:buFontTx/>
              <a:buNone/>
              <a:tabLst/>
            </a:pPr>
            <a:r>
              <a:rPr lang="en-US" sz="1400" b="1" dirty="0" smtClean="0">
                <a:solidFill>
                  <a:srgbClr val="002060"/>
                </a:solidFill>
                <a:latin typeface="Arial" pitchFamily="34" charset="0"/>
              </a:rPr>
              <a:t>EML standard</a:t>
            </a:r>
          </a:p>
          <a:p>
            <a:pPr marL="119063" marR="0" indent="-119063" defTabSz="914400" eaLnBrk="1" latinLnBrk="0" hangingPunct="1">
              <a:buSzTx/>
              <a:buFontTx/>
              <a:buNone/>
              <a:tabLst/>
            </a:pPr>
            <a:r>
              <a:rPr lang="en-US" sz="1400" b="1" dirty="0" smtClean="0">
                <a:solidFill>
                  <a:srgbClr val="002060"/>
                </a:solidFill>
                <a:latin typeface="Arial" pitchFamily="34" charset="0"/>
              </a:rPr>
              <a:t>updates</a:t>
            </a:r>
          </a:p>
        </p:txBody>
      </p:sp>
      <p:sp>
        <p:nvSpPr>
          <p:cNvPr id="32" name="Arc 31"/>
          <p:cNvSpPr/>
          <p:nvPr/>
        </p:nvSpPr>
        <p:spPr bwMode="auto">
          <a:xfrm rot="10800000">
            <a:off x="1571795" y="5250012"/>
            <a:ext cx="2639592" cy="735507"/>
          </a:xfrm>
          <a:prstGeom prst="arc">
            <a:avLst>
              <a:gd name="adj1" fmla="val 16200000"/>
              <a:gd name="adj2" fmla="val 21528173"/>
            </a:avLst>
          </a:prstGeom>
          <a:noFill/>
          <a:ln w="9525" cap="flat" cmpd="sng" algn="ctr">
            <a:solidFill>
              <a:schemeClr val="tx1"/>
            </a:solidFill>
            <a:prstDash val="solid"/>
            <a:round/>
            <a:headEnd type="none" w="med" len="med"/>
            <a:tailEnd type="arrow"/>
          </a:ln>
          <a:effectLst/>
        </p:spPr>
        <p:txBody>
          <a:bodyPr rtlCol="0" anchor="ctr"/>
          <a:lstStyle/>
          <a:p>
            <a:pPr algn="ctr"/>
            <a:endParaRPr lang="en-US"/>
          </a:p>
        </p:txBody>
      </p:sp>
      <p:sp>
        <p:nvSpPr>
          <p:cNvPr id="33" name="Flowchart: Multidocument 32"/>
          <p:cNvSpPr/>
          <p:nvPr/>
        </p:nvSpPr>
        <p:spPr bwMode="auto">
          <a:xfrm>
            <a:off x="5181600" y="5985520"/>
            <a:ext cx="1752600" cy="720080"/>
          </a:xfrm>
          <a:prstGeom prst="flowChartMulti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defTabSz="914400" eaLnBrk="1" latinLnBrk="0" hangingPunct="1">
              <a:buSzTx/>
              <a:buFontTx/>
              <a:buNone/>
              <a:tabLst/>
            </a:pPr>
            <a:r>
              <a:rPr lang="en-US" sz="1400" b="1" dirty="0" smtClean="0">
                <a:solidFill>
                  <a:srgbClr val="002060"/>
                </a:solidFill>
                <a:latin typeface="Arial" pitchFamily="34" charset="0"/>
              </a:rPr>
              <a:t>Documentation</a:t>
            </a:r>
          </a:p>
        </p:txBody>
      </p:sp>
      <p:cxnSp>
        <p:nvCxnSpPr>
          <p:cNvPr id="35" name="Straight Arrow Connector 34"/>
          <p:cNvCxnSpPr>
            <a:stCxn id="28" idx="3"/>
            <a:endCxn id="33" idx="0"/>
          </p:cNvCxnSpPr>
          <p:nvPr/>
        </p:nvCxnSpPr>
        <p:spPr bwMode="auto">
          <a:xfrm flipH="1">
            <a:off x="6178472" y="3975760"/>
            <a:ext cx="541971" cy="2009760"/>
          </a:xfrm>
          <a:prstGeom prst="straightConnector1">
            <a:avLst/>
          </a:prstGeom>
          <a:noFill/>
          <a:ln w="9525" cap="flat" cmpd="sng" algn="ctr">
            <a:solidFill>
              <a:schemeClr val="tx1"/>
            </a:solidFill>
            <a:prstDash val="solid"/>
            <a:round/>
            <a:headEnd type="none" w="med" len="med"/>
            <a:tailEnd type="arrow"/>
          </a:ln>
          <a:effectLst/>
        </p:spPr>
      </p:cxnSp>
      <p:sp>
        <p:nvSpPr>
          <p:cNvPr id="40" name="Cloud 39"/>
          <p:cNvSpPr/>
          <p:nvPr/>
        </p:nvSpPr>
        <p:spPr bwMode="auto">
          <a:xfrm>
            <a:off x="4788024" y="2025080"/>
            <a:ext cx="1368152" cy="648072"/>
          </a:xfrm>
          <a:prstGeom prst="cloud">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ctr" anchorCtr="0" compatLnSpc="1">
            <a:prstTxWarp prst="textNoShape">
              <a:avLst/>
            </a:prstTxWarp>
            <a:no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900" b="1" i="0" u="none" strike="noStrike" cap="none" normalizeH="0" baseline="0" dirty="0" smtClean="0">
                <a:ln>
                  <a:noFill/>
                </a:ln>
                <a:solidFill>
                  <a:srgbClr val="C00000"/>
                </a:solidFill>
                <a:effectLst/>
                <a:latin typeface="Arial" pitchFamily="34" charset="0"/>
                <a:cs typeface="Times New Roman" pitchFamily="18" charset="0"/>
              </a:rPr>
              <a:t>EML Schema</a:t>
            </a:r>
            <a:r>
              <a:rPr kumimoji="0" lang="en-US" sz="900" b="1" i="0" u="none" strike="noStrike" cap="none" normalizeH="0" dirty="0" smtClean="0">
                <a:ln>
                  <a:noFill/>
                </a:ln>
                <a:solidFill>
                  <a:srgbClr val="C00000"/>
                </a:solidFill>
                <a:effectLst/>
                <a:latin typeface="Arial" pitchFamily="34" charset="0"/>
                <a:cs typeface="Times New Roman" pitchFamily="18" charset="0"/>
              </a:rPr>
              <a:t> Templates</a:t>
            </a:r>
            <a:endParaRPr kumimoji="0" lang="en-US" sz="900" b="1" i="0" u="none" strike="noStrike" cap="none" normalizeH="0" baseline="0" dirty="0" smtClean="0">
              <a:ln>
                <a:noFill/>
              </a:ln>
              <a:solidFill>
                <a:srgbClr val="C00000"/>
              </a:solidFill>
              <a:effectLst/>
              <a:latin typeface="Arial" pitchFamily="34" charset="0"/>
              <a:cs typeface="Times New Roman" pitchFamily="18" charset="0"/>
            </a:endParaRPr>
          </a:p>
        </p:txBody>
      </p:sp>
      <p:sp>
        <p:nvSpPr>
          <p:cNvPr id="26" name="Rectangle 25"/>
          <p:cNvSpPr/>
          <p:nvPr/>
        </p:nvSpPr>
        <p:spPr>
          <a:xfrm>
            <a:off x="6705600" y="2057400"/>
            <a:ext cx="2286000" cy="923330"/>
          </a:xfrm>
          <a:prstGeom prst="rect">
            <a:avLst/>
          </a:prstGeom>
        </p:spPr>
        <p:txBody>
          <a:bodyPr wrap="square">
            <a:spAutoFit/>
          </a:bodyPr>
          <a:lstStyle/>
          <a:p>
            <a:r>
              <a:rPr lang="en-US" sz="1800" dirty="0" smtClean="0">
                <a:solidFill>
                  <a:srgbClr val="FF0000"/>
                </a:solidFill>
              </a:rPr>
              <a:t>Open source toolkit sponsored by Oracle</a:t>
            </a:r>
            <a:endParaRPr lang="en-US" sz="1800" dirty="0">
              <a:solidFill>
                <a:srgbClr val="FF00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581900" cy="838200"/>
          </a:xfrm>
        </p:spPr>
        <p:txBody>
          <a:bodyPr/>
          <a:lstStyle/>
          <a:p>
            <a:r>
              <a:rPr lang="en-US" sz="4000" dirty="0" smtClean="0"/>
              <a:t>CAM Validation Framework</a:t>
            </a:r>
            <a:endParaRPr lang="en-US" kern="1200" dirty="0" smtClean="0">
              <a:solidFill>
                <a:schemeClr val="tx1">
                  <a:lumMod val="95000"/>
                  <a:lumOff val="5000"/>
                </a:schemeClr>
              </a:solidFill>
              <a:effectLst>
                <a:outerShdw blurRad="38100" dist="38100" dir="2700000" algn="tl">
                  <a:srgbClr val="C0C0C0"/>
                </a:outerShdw>
              </a:effectLst>
              <a:latin typeface="Tahoma" pitchFamily="34" charset="0"/>
              <a:ea typeface="+mn-ea"/>
              <a:cs typeface="Arial" charset="0"/>
            </a:endParaRPr>
          </a:p>
        </p:txBody>
      </p:sp>
      <p:graphicFrame>
        <p:nvGraphicFramePr>
          <p:cNvPr id="8" name="Diagram 7"/>
          <p:cNvGraphicFramePr/>
          <p:nvPr/>
        </p:nvGraphicFramePr>
        <p:xfrm>
          <a:off x="1822376" y="2667000"/>
          <a:ext cx="6248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755576" y="2286000"/>
          <a:ext cx="16002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ight Brace 9"/>
          <p:cNvSpPr/>
          <p:nvPr/>
        </p:nvSpPr>
        <p:spPr>
          <a:xfrm>
            <a:off x="2279576" y="2286000"/>
            <a:ext cx="457200" cy="1600200"/>
          </a:xfrm>
          <a:prstGeom prst="rightBrace">
            <a:avLst>
              <a:gd name="adj1" fmla="val 8333"/>
              <a:gd name="adj2" fmla="val 49549"/>
            </a:avLst>
          </a:prstGeom>
          <a:no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11" name="Diagram 10"/>
          <p:cNvGraphicFramePr/>
          <p:nvPr/>
        </p:nvGraphicFramePr>
        <p:xfrm>
          <a:off x="6165776" y="2438400"/>
          <a:ext cx="1524000" cy="533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Left Brace 11"/>
          <p:cNvSpPr/>
          <p:nvPr/>
        </p:nvSpPr>
        <p:spPr>
          <a:xfrm>
            <a:off x="5937176" y="2362200"/>
            <a:ext cx="304800" cy="914400"/>
          </a:xfrm>
          <a:prstGeom prst="leftBrace">
            <a:avLst/>
          </a:prstGeom>
          <a:no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Delivery System (BDS)</a:t>
            </a:r>
            <a:endParaRPr lang="en-US" dirty="0"/>
          </a:p>
        </p:txBody>
      </p:sp>
      <p:sp>
        <p:nvSpPr>
          <p:cNvPr id="3" name="Content Placeholder 2"/>
          <p:cNvSpPr>
            <a:spLocks noGrp="1"/>
          </p:cNvSpPr>
          <p:nvPr>
            <p:ph idx="1"/>
          </p:nvPr>
        </p:nvSpPr>
        <p:spPr>
          <a:xfrm>
            <a:off x="897774" y="2209800"/>
            <a:ext cx="7865226" cy="4114800"/>
          </a:xfrm>
        </p:spPr>
        <p:txBody>
          <a:bodyPr/>
          <a:lstStyle/>
          <a:p>
            <a:pPr>
              <a:lnSpc>
                <a:spcPct val="120000"/>
              </a:lnSpc>
            </a:pPr>
            <a:r>
              <a:rPr lang="en-US" sz="2400" dirty="0" smtClean="0"/>
              <a:t>Many aspects to this need to be considered</a:t>
            </a:r>
          </a:p>
          <a:p>
            <a:pPr lvl="1">
              <a:lnSpc>
                <a:spcPct val="120000"/>
              </a:lnSpc>
            </a:pPr>
            <a:r>
              <a:rPr lang="en-US" sz="2000" dirty="0" smtClean="0"/>
              <a:t>Web site and portal for voter access</a:t>
            </a:r>
          </a:p>
          <a:p>
            <a:pPr lvl="1">
              <a:lnSpc>
                <a:spcPct val="120000"/>
              </a:lnSpc>
            </a:pPr>
            <a:r>
              <a:rPr lang="en-US" sz="2000" dirty="0" smtClean="0"/>
              <a:t>Supporting information and processes</a:t>
            </a:r>
          </a:p>
          <a:p>
            <a:pPr lvl="1">
              <a:lnSpc>
                <a:spcPct val="120000"/>
              </a:lnSpc>
            </a:pPr>
            <a:r>
              <a:rPr lang="en-US" sz="2000" dirty="0" smtClean="0"/>
              <a:t>Ballot delivery, confirmation and return</a:t>
            </a:r>
          </a:p>
          <a:p>
            <a:pPr lvl="1">
              <a:lnSpc>
                <a:spcPct val="120000"/>
              </a:lnSpc>
            </a:pPr>
            <a:r>
              <a:rPr lang="en-US" sz="2000" dirty="0" smtClean="0"/>
              <a:t>Security and traceability</a:t>
            </a:r>
          </a:p>
          <a:p>
            <a:pPr lvl="1">
              <a:lnSpc>
                <a:spcPct val="120000"/>
              </a:lnSpc>
            </a:pPr>
            <a:r>
              <a:rPr lang="en-US" sz="2000" dirty="0" smtClean="0"/>
              <a:t>Voter privacy</a:t>
            </a:r>
          </a:p>
          <a:p>
            <a:pPr>
              <a:lnSpc>
                <a:spcPct val="120000"/>
              </a:lnSpc>
            </a:pPr>
            <a:r>
              <a:rPr lang="en-US" sz="2400" dirty="0" smtClean="0"/>
              <a:t>We are not trying to design a BDS only anticipate the information it will need!</a:t>
            </a:r>
            <a:endParaRPr lang="en-US" sz="2400" dirty="0"/>
          </a:p>
        </p:txBody>
      </p:sp>
      <p:sp>
        <p:nvSpPr>
          <p:cNvPr id="4" name="Slide Number Placeholder 3"/>
          <p:cNvSpPr>
            <a:spLocks noGrp="1"/>
          </p:cNvSpPr>
          <p:nvPr>
            <p:ph type="sldNum" sz="quarter" idx="10"/>
          </p:nvPr>
        </p:nvSpPr>
        <p:spPr/>
        <p:txBody>
          <a:bodyPr/>
          <a:lstStyle/>
          <a:p>
            <a:pPr>
              <a:defRPr/>
            </a:pPr>
            <a:r>
              <a:rPr lang="en-US" smtClean="0"/>
              <a:t>Page </a:t>
            </a:r>
            <a:fld id="{2C547039-1595-4E98-BB60-7D85F3995B1C}"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68412"/>
            <a:ext cx="8763000" cy="941388"/>
          </a:xfrm>
          <a:noFill/>
          <a:ln w="9525">
            <a:noFill/>
            <a:miter lim="800000"/>
            <a:headEnd/>
            <a:tailEnd/>
          </a:ln>
        </p:spPr>
        <p:txBody>
          <a:bodyPr vert="horz" wrap="square" lIns="0" tIns="0" rIns="0" bIns="0" numCol="1" anchor="t" anchorCtr="0" compatLnSpc="1">
            <a:prstTxWarp prst="textNoShape">
              <a:avLst/>
            </a:prstTxWarp>
          </a:bodyPr>
          <a:lstStyle/>
          <a:p>
            <a:r>
              <a:rPr lang="en-US" sz="4000" dirty="0" smtClean="0"/>
              <a:t>CAMV / ANT Test Suites Environment</a:t>
            </a:r>
          </a:p>
        </p:txBody>
      </p:sp>
      <p:sp>
        <p:nvSpPr>
          <p:cNvPr id="25" name="Flowchart: Multidocument 24"/>
          <p:cNvSpPr/>
          <p:nvPr/>
        </p:nvSpPr>
        <p:spPr>
          <a:xfrm>
            <a:off x="3048000" y="2971800"/>
            <a:ext cx="1600200" cy="838200"/>
          </a:xfrm>
          <a:prstGeom prst="flowChartMultidocumen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65000"/>
                    <a:lumOff val="35000"/>
                  </a:sysClr>
                </a:solidFill>
                <a:effectLst/>
                <a:uLnTx/>
                <a:uFillTx/>
                <a:latin typeface="Calibri"/>
                <a:ea typeface="+mn-ea"/>
                <a:cs typeface="+mn-cs"/>
              </a:rPr>
              <a:t>XML Test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65000"/>
                    <a:lumOff val="35000"/>
                  </a:sysClr>
                </a:solidFill>
                <a:effectLst/>
                <a:uLnTx/>
                <a:uFillTx/>
                <a:latin typeface="Calibri"/>
                <a:ea typeface="+mn-ea"/>
                <a:cs typeface="+mn-cs"/>
              </a:rPr>
              <a:t>Instances</a:t>
            </a: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ea typeface="+mn-ea"/>
              <a:cs typeface="+mn-cs"/>
            </a:endParaRPr>
          </a:p>
        </p:txBody>
      </p:sp>
      <p:sp>
        <p:nvSpPr>
          <p:cNvPr id="26" name="Rounded Rectangle 25"/>
          <p:cNvSpPr/>
          <p:nvPr/>
        </p:nvSpPr>
        <p:spPr>
          <a:xfrm>
            <a:off x="1295400" y="4267200"/>
            <a:ext cx="1524000" cy="609600"/>
          </a:xfrm>
          <a:prstGeom prst="roundRect">
            <a:avLst/>
          </a:prstGeom>
          <a:solidFill>
            <a:srgbClr val="FD2211"/>
          </a:solidFill>
          <a:ln w="25400" cap="flat" cmpd="sng" algn="ctr">
            <a:solidFill>
              <a:sysClr val="window" lastClr="FFFFFF"/>
            </a:solidFill>
            <a:prstDash val="solid"/>
          </a:ln>
          <a:effectLst>
            <a:outerShdw blurRad="50800" dist="50800" dir="5400000" algn="ctr" rotWithShape="0">
              <a:sysClr val="windowText" lastClr="000000">
                <a:lumMod val="75000"/>
                <a:lumOff val="2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ANT</a:t>
            </a:r>
            <a:endParaRPr kumimoji="0" lang="en-US" sz="24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grpSp>
        <p:nvGrpSpPr>
          <p:cNvPr id="3" name="Group 4"/>
          <p:cNvGrpSpPr/>
          <p:nvPr/>
        </p:nvGrpSpPr>
        <p:grpSpPr>
          <a:xfrm>
            <a:off x="3687828" y="5029200"/>
            <a:ext cx="1524000" cy="609600"/>
            <a:chOff x="559" y="861"/>
            <a:chExt cx="4875680" cy="797929"/>
          </a:xfrm>
        </p:grpSpPr>
        <p:sp>
          <p:nvSpPr>
            <p:cNvPr id="28" name="Rounded Rectangle 27"/>
            <p:cNvSpPr/>
            <p:nvPr/>
          </p:nvSpPr>
          <p:spPr>
            <a:xfrm>
              <a:off x="559" y="861"/>
              <a:ext cx="4875680" cy="797929"/>
            </a:xfrm>
            <a:prstGeom prst="roundRect">
              <a:avLst>
                <a:gd name="adj" fmla="val 10000"/>
              </a:avLst>
            </a:prstGeom>
            <a:solidFill>
              <a:srgbClr val="FF0000"/>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65000"/>
                  <a:lumOff val="35000"/>
                </a:sysClr>
              </a:outerShdw>
            </a:effectLst>
          </p:spPr>
        </p:sp>
        <p:sp>
          <p:nvSpPr>
            <p:cNvPr id="29" name="Rounded Rectangle 4"/>
            <p:cNvSpPr/>
            <p:nvPr/>
          </p:nvSpPr>
          <p:spPr>
            <a:xfrm>
              <a:off x="23930" y="24232"/>
              <a:ext cx="4828938" cy="751187"/>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CAMV</a:t>
              </a:r>
              <a:endParaRPr kumimoji="0" lang="en-US" sz="3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grpSp>
      <p:sp>
        <p:nvSpPr>
          <p:cNvPr id="30" name="Right Arrow 29"/>
          <p:cNvSpPr/>
          <p:nvPr/>
        </p:nvSpPr>
        <p:spPr>
          <a:xfrm rot="1548686">
            <a:off x="2962051" y="4681544"/>
            <a:ext cx="609667"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Right Arrow 30"/>
          <p:cNvSpPr/>
          <p:nvPr/>
        </p:nvSpPr>
        <p:spPr>
          <a:xfrm>
            <a:off x="5334000" y="5105400"/>
            <a:ext cx="457267"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Flowchart: Multidocument 31"/>
          <p:cNvSpPr/>
          <p:nvPr/>
        </p:nvSpPr>
        <p:spPr>
          <a:xfrm>
            <a:off x="5867400" y="4800600"/>
            <a:ext cx="1676400" cy="838200"/>
          </a:xfrm>
          <a:prstGeom prst="flowChartMultidocumen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65000"/>
                    <a:lumOff val="35000"/>
                  </a:sysClr>
                </a:solidFill>
                <a:effectLst/>
                <a:uLnTx/>
                <a:uFillTx/>
                <a:latin typeface="Calibri"/>
                <a:ea typeface="+mn-ea"/>
                <a:cs typeface="+mn-cs"/>
              </a:rPr>
              <a:t>XML Validation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65000"/>
                    <a:lumOff val="35000"/>
                  </a:sysClr>
                </a:solidFill>
                <a:effectLst/>
                <a:uLnTx/>
                <a:uFillTx/>
                <a:latin typeface="Calibri"/>
                <a:ea typeface="+mn-ea"/>
                <a:cs typeface="+mn-cs"/>
              </a:rPr>
              <a:t>Results</a:t>
            </a:r>
            <a:endParaRPr kumimoji="0" lang="en-US" sz="1600" b="0" i="0" u="none" strike="noStrike" kern="0" cap="none" spc="0" normalizeH="0" baseline="0" noProof="0" dirty="0">
              <a:ln>
                <a:noFill/>
              </a:ln>
              <a:solidFill>
                <a:sysClr val="windowText" lastClr="000000">
                  <a:lumMod val="65000"/>
                  <a:lumOff val="35000"/>
                </a:sysClr>
              </a:solidFill>
              <a:effectLst/>
              <a:uLnTx/>
              <a:uFillTx/>
              <a:latin typeface="Calibri"/>
              <a:ea typeface="+mn-ea"/>
              <a:cs typeface="+mn-cs"/>
            </a:endParaRPr>
          </a:p>
        </p:txBody>
      </p:sp>
      <p:grpSp>
        <p:nvGrpSpPr>
          <p:cNvPr id="4" name="Group 19"/>
          <p:cNvGrpSpPr/>
          <p:nvPr/>
        </p:nvGrpSpPr>
        <p:grpSpPr>
          <a:xfrm>
            <a:off x="4343400" y="4038600"/>
            <a:ext cx="1295400" cy="381000"/>
            <a:chOff x="559" y="861"/>
            <a:chExt cx="4875680" cy="797929"/>
          </a:xfrm>
        </p:grpSpPr>
        <p:sp>
          <p:nvSpPr>
            <p:cNvPr id="34" name="Rounded Rectangle 33"/>
            <p:cNvSpPr/>
            <p:nvPr/>
          </p:nvSpPr>
          <p:spPr>
            <a:xfrm>
              <a:off x="559" y="861"/>
              <a:ext cx="4875680" cy="797929"/>
            </a:xfrm>
            <a:prstGeom prst="roundRect">
              <a:avLst>
                <a:gd name="adj" fmla="val 10000"/>
              </a:avLst>
            </a:prstGeom>
            <a:solidFill>
              <a:srgbClr val="FF0000"/>
            </a:solidFill>
            <a:ln w="25400" cap="flat" cmpd="sng" algn="ctr">
              <a:solidFill>
                <a:sysClr val="window" lastClr="FFFFFF">
                  <a:hueOff val="0"/>
                  <a:satOff val="0"/>
                  <a:lumOff val="0"/>
                  <a:alphaOff val="0"/>
                </a:sysClr>
              </a:solidFill>
              <a:prstDash val="solid"/>
            </a:ln>
            <a:effectLst>
              <a:outerShdw blurRad="50800" dist="50800" dir="5400000" algn="ctr" rotWithShape="0">
                <a:sysClr val="windowText" lastClr="000000">
                  <a:lumMod val="65000"/>
                  <a:lumOff val="35000"/>
                </a:sysClr>
              </a:outerShdw>
            </a:effectLst>
          </p:spPr>
        </p:sp>
        <p:sp>
          <p:nvSpPr>
            <p:cNvPr id="35" name="Rounded Rectangle 4"/>
            <p:cNvSpPr/>
            <p:nvPr/>
          </p:nvSpPr>
          <p:spPr>
            <a:xfrm>
              <a:off x="23930" y="24232"/>
              <a:ext cx="4828938" cy="751187"/>
            </a:xfrm>
            <a:prstGeom prst="rect">
              <a:avLst/>
            </a:prstGeom>
            <a:noFill/>
            <a:ln>
              <a:noFill/>
            </a:ln>
            <a:effectLst/>
          </p:spPr>
          <p:txBody>
            <a:bodyPr spcFirstLastPara="0" vert="horz" wrap="square" lIns="129540" tIns="129540" rIns="129540" bIns="12954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XSLT</a:t>
              </a:r>
              <a:endParaRPr kumimoji="0" lang="en-US" sz="20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grpSp>
      <p:sp>
        <p:nvSpPr>
          <p:cNvPr id="36" name="Right Arrow 35"/>
          <p:cNvSpPr/>
          <p:nvPr/>
        </p:nvSpPr>
        <p:spPr>
          <a:xfrm rot="13064437">
            <a:off x="5649041" y="4313184"/>
            <a:ext cx="533399"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Flowchart: Document 36"/>
          <p:cNvSpPr/>
          <p:nvPr/>
        </p:nvSpPr>
        <p:spPr>
          <a:xfrm>
            <a:off x="6096000" y="2819400"/>
            <a:ext cx="1066800" cy="6096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Reports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8" name="Right Arrow 37"/>
          <p:cNvSpPr/>
          <p:nvPr/>
        </p:nvSpPr>
        <p:spPr>
          <a:xfrm rot="18762879">
            <a:off x="5711488" y="3502028"/>
            <a:ext cx="609667"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Flowchart: Document 38"/>
          <p:cNvSpPr/>
          <p:nvPr/>
        </p:nvSpPr>
        <p:spPr>
          <a:xfrm>
            <a:off x="2971800" y="2057400"/>
            <a:ext cx="1295400" cy="838200"/>
          </a:xfrm>
          <a:prstGeom prst="flowChartDocument">
            <a:avLst/>
          </a:prstGeom>
          <a:solidFill>
            <a:srgbClr val="F1FCB2"/>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lumMod val="65000"/>
                    <a:lumOff val="35000"/>
                  </a:sysClr>
                </a:solidFill>
                <a:effectLst>
                  <a:outerShdw blurRad="38100" dist="38100" dir="2700000" algn="tl">
                    <a:srgbClr val="000000">
                      <a:alpha val="43137"/>
                    </a:srgbClr>
                  </a:outerShdw>
                </a:effectLst>
                <a:uLnTx/>
                <a:uFillTx/>
                <a:latin typeface="Calibri"/>
                <a:ea typeface="+mn-ea"/>
                <a:cs typeface="+mn-cs"/>
              </a:rPr>
              <a:t>CAM template</a:t>
            </a:r>
          </a:p>
        </p:txBody>
      </p:sp>
      <p:sp>
        <p:nvSpPr>
          <p:cNvPr id="40" name="Flowchart: Document 39"/>
          <p:cNvSpPr/>
          <p:nvPr/>
        </p:nvSpPr>
        <p:spPr>
          <a:xfrm>
            <a:off x="1066800" y="2895600"/>
            <a:ext cx="1371600" cy="838200"/>
          </a:xfrm>
          <a:prstGeom prst="flowChartDocumen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lumMod val="65000"/>
                    <a:lumOff val="35000"/>
                  </a:sysClr>
                </a:solidFill>
                <a:effectLst/>
                <a:uLnTx/>
                <a:uFillTx/>
                <a:latin typeface="Calibri"/>
                <a:ea typeface="+mn-ea"/>
                <a:cs typeface="+mn-cs"/>
              </a:rPr>
              <a:t>CAMV Control Script XML</a:t>
            </a:r>
          </a:p>
        </p:txBody>
      </p:sp>
      <p:sp>
        <p:nvSpPr>
          <p:cNvPr id="41" name="Right Arrow 40"/>
          <p:cNvSpPr/>
          <p:nvPr/>
        </p:nvSpPr>
        <p:spPr>
          <a:xfrm rot="5400000">
            <a:off x="1316522" y="3788878"/>
            <a:ext cx="422515"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Right Arrow 41"/>
          <p:cNvSpPr/>
          <p:nvPr/>
        </p:nvSpPr>
        <p:spPr>
          <a:xfrm rot="9214179">
            <a:off x="2438400" y="2514600"/>
            <a:ext cx="422515"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Right Arrow 42"/>
          <p:cNvSpPr/>
          <p:nvPr/>
        </p:nvSpPr>
        <p:spPr>
          <a:xfrm rot="10800000">
            <a:off x="2514600" y="3124200"/>
            <a:ext cx="422515"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Right Arrow 43"/>
          <p:cNvSpPr/>
          <p:nvPr/>
        </p:nvSpPr>
        <p:spPr>
          <a:xfrm rot="20949873">
            <a:off x="3004800" y="4223323"/>
            <a:ext cx="1198645" cy="464759"/>
          </a:xfrm>
          <a:prstGeom prst="rightArrow">
            <a:avLst/>
          </a:prstGeom>
          <a:solidFill>
            <a:srgbClr val="4F81BD">
              <a:tint val="60000"/>
              <a:hueOff val="0"/>
              <a:satOff val="0"/>
              <a:lumOff val="0"/>
              <a:alphaOff val="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Oval 37"/>
          <p:cNvSpPr>
            <a:spLocks noChangeArrowheads="1"/>
          </p:cNvSpPr>
          <p:nvPr/>
        </p:nvSpPr>
        <p:spPr bwMode="auto">
          <a:xfrm>
            <a:off x="4267200" y="4267200"/>
            <a:ext cx="228600" cy="244475"/>
          </a:xfrm>
          <a:prstGeom prst="ellipse">
            <a:avLst/>
          </a:prstGeom>
          <a:solidFill>
            <a:srgbClr val="000080"/>
          </a:solidFill>
          <a:ln w="9525">
            <a:solidFill>
              <a:sysClr val="windowText" lastClr="000000"/>
            </a:solidFill>
            <a:round/>
            <a:headEnd/>
            <a:tailEnd/>
          </a:ln>
          <a:effectLst>
            <a:outerShdw dist="35921" dir="2700000" algn="ctr" rotWithShape="0">
              <a:srgbClr val="EEECE1"/>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rPr>
              <a:t>2</a:t>
            </a:r>
          </a:p>
        </p:txBody>
      </p:sp>
      <p:sp>
        <p:nvSpPr>
          <p:cNvPr id="46" name="Oval 10"/>
          <p:cNvSpPr>
            <a:spLocks noChangeArrowheads="1"/>
          </p:cNvSpPr>
          <p:nvPr/>
        </p:nvSpPr>
        <p:spPr bwMode="auto">
          <a:xfrm>
            <a:off x="3596514" y="4953000"/>
            <a:ext cx="228600" cy="244475"/>
          </a:xfrm>
          <a:prstGeom prst="ellipse">
            <a:avLst/>
          </a:prstGeom>
          <a:solidFill>
            <a:srgbClr val="000080"/>
          </a:solidFill>
          <a:ln w="9525">
            <a:solidFill>
              <a:sysClr val="windowText" lastClr="000000"/>
            </a:solidFill>
            <a:round/>
            <a:headEnd/>
            <a:tailEnd/>
          </a:ln>
          <a:effectLst>
            <a:outerShdw dist="35921" dir="2700000" algn="ctr" rotWithShape="0">
              <a:srgbClr val="EEECE1"/>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solidFill>
                <a:effectLst/>
                <a:uLnTx/>
                <a:uFillTx/>
              </a:rPr>
              <a:t>1</a:t>
            </a:r>
          </a:p>
        </p:txBody>
      </p:sp>
      <p:sp>
        <p:nvSpPr>
          <p:cNvPr id="47" name="Content Placeholder 2"/>
          <p:cNvSpPr txBox="1">
            <a:spLocks/>
          </p:cNvSpPr>
          <p:nvPr/>
        </p:nvSpPr>
        <p:spPr>
          <a:xfrm>
            <a:off x="4114800" y="5913512"/>
            <a:ext cx="4572000" cy="792088"/>
          </a:xfrm>
          <a:prstGeom prst="rect">
            <a:avLst/>
          </a:prstGeom>
        </p:spPr>
        <p:txBody>
          <a:bodyPr>
            <a:normAutofit/>
          </a:bodyPr>
          <a:lstStyle/>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Examples and instructions:</a:t>
            </a: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r>
              <a:rPr kumimoji="0" lang="en-US" sz="1800" b="0" i="0" u="none" strike="noStrike" kern="0" cap="none" spc="0" normalizeH="0" baseline="0" noProof="0" dirty="0" smtClean="0">
                <a:ln>
                  <a:noFill/>
                </a:ln>
                <a:solidFill>
                  <a:srgbClr val="1504EC"/>
                </a:solidFill>
                <a:effectLst/>
                <a:uLnTx/>
                <a:uFillTx/>
                <a:latin typeface="+mn-lt"/>
                <a:ea typeface="+mn-ea"/>
                <a:cs typeface="+mn-cs"/>
              </a:rPr>
              <a:t>http://www.cameditor.org/#CAMV_Testing</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534400" cy="720080"/>
          </a:xfrm>
        </p:spPr>
        <p:txBody>
          <a:bodyPr/>
          <a:lstStyle/>
          <a:p>
            <a:r>
              <a:rPr lang="en-US" sz="4000" dirty="0" smtClean="0"/>
              <a:t>CAMV Test Control Script XML</a:t>
            </a:r>
            <a:endParaRPr lang="en-US" sz="4000" dirty="0"/>
          </a:p>
        </p:txBody>
      </p:sp>
      <p:sp>
        <p:nvSpPr>
          <p:cNvPr id="23" name="Rectangle 22"/>
          <p:cNvSpPr/>
          <p:nvPr/>
        </p:nvSpPr>
        <p:spPr>
          <a:xfrm>
            <a:off x="381000" y="2382083"/>
            <a:ext cx="8268344" cy="424731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camvTestSuite</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    </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testCase</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      </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smtClean="0">
                <a:ln>
                  <a:noFill/>
                </a:ln>
                <a:solidFill>
                  <a:srgbClr val="1504EC"/>
                </a:solidFill>
                <a:effectLst/>
                <a:uLnTx/>
                <a:uFillTx/>
              </a:rPr>
              <a:t>Example-Test-With-Folder</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	</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cxxfile</a:t>
            </a:r>
            <a:r>
              <a:rPr kumimoji="0" lang="en-US" sz="1800" b="0" i="0" u="none" strike="noStrike" kern="0" cap="none" spc="0" normalizeH="0" baseline="0" noProof="0" dirty="0" smtClean="0">
                <a:ln>
                  <a:noFill/>
                </a:ln>
                <a:solidFill>
                  <a:sysClr val="windowText" lastClr="000000"/>
                </a:solidFill>
                <a:effectLst/>
                <a:uLnTx/>
                <a:uFillTx/>
              </a:rPr>
              <a:t>&gt;</a:t>
            </a:r>
            <a:r>
              <a:rPr lang="en-US" sz="1800" kern="0" dirty="0" smtClean="0">
                <a:solidFill>
                  <a:srgbClr val="1504EC"/>
                </a:solidFill>
              </a:rPr>
              <a:t>../samples/templates/EML-330-list-v7.cxx</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cxxfile</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&lt;</a:t>
            </a:r>
            <a:r>
              <a:rPr kumimoji="0" lang="en-US" sz="1800" b="0" i="0" u="none" strike="noStrike" kern="0" cap="none" spc="0" normalizeH="0" baseline="0" noProof="0" dirty="0" err="1" smtClean="0">
                <a:ln>
                  <a:noFill/>
                </a:ln>
                <a:solidFill>
                  <a:sysClr val="windowText" lastClr="000000"/>
                </a:solidFill>
                <a:effectLst/>
                <a:uLnTx/>
                <a:uFillTx/>
              </a:rPr>
              <a:t>testdir</a:t>
            </a:r>
            <a:r>
              <a:rPr kumimoji="0" lang="en-US" sz="1800" b="0" i="0" u="none" strike="noStrike" kern="0" cap="none" spc="0" normalizeH="0" baseline="0" noProof="0" dirty="0" smtClean="0">
                <a:ln>
                  <a:noFill/>
                </a:ln>
                <a:solidFill>
                  <a:sysClr val="windowText" lastClr="000000"/>
                </a:solidFill>
                <a:effectLst/>
                <a:uLnTx/>
                <a:uFillTx/>
              </a:rPr>
              <a:t>&gt;</a:t>
            </a:r>
            <a:r>
              <a:rPr lang="en-US" sz="1800" kern="0" dirty="0" smtClean="0">
                <a:solidFill>
                  <a:srgbClr val="1504EC"/>
                </a:solidFill>
              </a:rPr>
              <a:t>../samples/</a:t>
            </a:r>
            <a:r>
              <a:rPr lang="en-US" sz="1800" kern="0" dirty="0" err="1" smtClean="0">
                <a:solidFill>
                  <a:srgbClr val="1504EC"/>
                </a:solidFill>
              </a:rPr>
              <a:t>XMLsamples</a:t>
            </a:r>
            <a:r>
              <a:rPr lang="en-US" sz="1800" kern="0" dirty="0" smtClean="0">
                <a:solidFill>
                  <a:srgbClr val="1504EC"/>
                </a:solidFill>
              </a:rPr>
              <a:t>/UOCAVA/330</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testdir</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&lt;verbose&gt;true&lt;/verbose&gt;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&lt;</a:t>
            </a:r>
            <a:r>
              <a:rPr kumimoji="0" lang="en-US" sz="1800" b="0" i="0" u="none" strike="noStrike" kern="0" cap="none" spc="0" normalizeH="0" baseline="0" noProof="0" dirty="0" err="1" smtClean="0">
                <a:ln>
                  <a:noFill/>
                </a:ln>
                <a:solidFill>
                  <a:sysClr val="windowText" lastClr="000000"/>
                </a:solidFill>
                <a:effectLst/>
                <a:uLnTx/>
                <a:uFillTx/>
              </a:rPr>
              <a:t>inlineErrors</a:t>
            </a:r>
            <a:r>
              <a:rPr kumimoji="0" lang="en-US" sz="1800" b="0" i="0" u="none" strike="noStrike" kern="0" cap="none" spc="0" normalizeH="0" baseline="0" noProof="0" dirty="0" smtClean="0">
                <a:ln>
                  <a:noFill/>
                </a:ln>
                <a:solidFill>
                  <a:sysClr val="windowText" lastClr="000000"/>
                </a:solidFill>
                <a:effectLst/>
                <a:uLnTx/>
                <a:uFillTx/>
              </a:rPr>
              <a:t>&gt;true&lt;/</a:t>
            </a:r>
            <a:r>
              <a:rPr kumimoji="0" lang="en-US" sz="1800" b="0" i="0" u="none" strike="noStrike" kern="0" cap="none" spc="0" normalizeH="0" baseline="0" noProof="0" dirty="0" err="1" smtClean="0">
                <a:ln>
                  <a:noFill/>
                </a:ln>
                <a:solidFill>
                  <a:sysClr val="windowText" lastClr="000000"/>
                </a:solidFill>
                <a:effectLst/>
                <a:uLnTx/>
                <a:uFillTx/>
              </a:rPr>
              <a:t>inlineErrors</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0" i="0" u="none" strike="noStrike" kern="0" cap="none" spc="0" normalizeH="0" baseline="0" noProof="0" dirty="0" smtClean="0">
                <a:ln>
                  <a:noFill/>
                </a:ln>
                <a:solidFill>
                  <a:schemeClr val="tx1">
                    <a:lumMod val="50000"/>
                    <a:lumOff val="50000"/>
                  </a:schemeClr>
                </a:solidFill>
                <a:effectLst/>
                <a:uLnTx/>
                <a:uFillTx/>
              </a:rPr>
              <a:t>&lt;parameters&gt;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50000"/>
                    <a:lumOff val="50000"/>
                  </a:schemeClr>
                </a:solidFill>
                <a:effectLst/>
                <a:uLnTx/>
                <a:uFillTx/>
              </a:rPr>
              <a:t>		&lt;</a:t>
            </a:r>
            <a:r>
              <a:rPr kumimoji="0" lang="en-US" sz="1800" b="0" i="0" u="none" strike="noStrike" kern="0" cap="none" spc="0" normalizeH="0" baseline="0" noProof="0" dirty="0" err="1" smtClean="0">
                <a:ln>
                  <a:noFill/>
                </a:ln>
                <a:solidFill>
                  <a:schemeClr val="tx1">
                    <a:lumMod val="50000"/>
                    <a:lumOff val="50000"/>
                  </a:schemeClr>
                </a:solidFill>
                <a:effectLst/>
                <a:uLnTx/>
                <a:uFillTx/>
              </a:rPr>
              <a:t>abc</a:t>
            </a:r>
            <a:r>
              <a:rPr kumimoji="0" lang="en-US" sz="1800" b="0" i="0" u="none" strike="noStrike" kern="0" cap="none" spc="0" normalizeH="0" baseline="0" noProof="0" dirty="0" smtClean="0">
                <a:ln>
                  <a:noFill/>
                </a:ln>
                <a:solidFill>
                  <a:schemeClr val="tx1">
                    <a:lumMod val="50000"/>
                    <a:lumOff val="50000"/>
                  </a:schemeClr>
                </a:solidFill>
                <a:effectLst/>
                <a:uLnTx/>
                <a:uFillTx/>
              </a:rPr>
              <a:t>&gt;Param1&lt;/</a:t>
            </a:r>
            <a:r>
              <a:rPr kumimoji="0" lang="en-US" sz="1800" b="0" i="0" u="none" strike="noStrike" kern="0" cap="none" spc="0" normalizeH="0" baseline="0" noProof="0" dirty="0" err="1" smtClean="0">
                <a:ln>
                  <a:noFill/>
                </a:ln>
                <a:solidFill>
                  <a:schemeClr val="tx1">
                    <a:lumMod val="50000"/>
                    <a:lumOff val="50000"/>
                  </a:schemeClr>
                </a:solidFill>
                <a:effectLst/>
                <a:uLnTx/>
                <a:uFillTx/>
              </a:rPr>
              <a:t>abc</a:t>
            </a:r>
            <a:r>
              <a:rPr kumimoji="0" lang="en-US" sz="1800" b="0" i="0" u="none" strike="noStrike" kern="0" cap="none" spc="0" normalizeH="0" baseline="0" noProof="0" dirty="0" smtClean="0">
                <a:ln>
                  <a:noFill/>
                </a:ln>
                <a:solidFill>
                  <a:schemeClr val="tx1">
                    <a:lumMod val="50000"/>
                    <a:lumOff val="50000"/>
                  </a:schemeClr>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50000"/>
                    <a:lumOff val="50000"/>
                  </a:schemeClr>
                </a:solidFill>
                <a:effectLst/>
                <a:uLnTx/>
                <a:uFillTx/>
              </a:rPr>
              <a:t>		&lt;</a:t>
            </a:r>
            <a:r>
              <a:rPr kumimoji="0" lang="en-US" sz="1800" b="0" i="0" u="none" strike="noStrike" kern="0" cap="none" spc="0" normalizeH="0" baseline="0" noProof="0" dirty="0" err="1" smtClean="0">
                <a:ln>
                  <a:noFill/>
                </a:ln>
                <a:solidFill>
                  <a:schemeClr val="tx1">
                    <a:lumMod val="50000"/>
                    <a:lumOff val="50000"/>
                  </a:schemeClr>
                </a:solidFill>
                <a:effectLst/>
                <a:uLnTx/>
                <a:uFillTx/>
              </a:rPr>
              <a:t>cde</a:t>
            </a:r>
            <a:r>
              <a:rPr kumimoji="0" lang="en-US" sz="1800" b="0" i="0" u="none" strike="noStrike" kern="0" cap="none" spc="0" normalizeH="0" baseline="0" noProof="0" dirty="0" smtClean="0">
                <a:ln>
                  <a:noFill/>
                </a:ln>
                <a:solidFill>
                  <a:schemeClr val="tx1">
                    <a:lumMod val="50000"/>
                    <a:lumOff val="50000"/>
                  </a:schemeClr>
                </a:solidFill>
                <a:effectLst/>
                <a:uLnTx/>
                <a:uFillTx/>
              </a:rPr>
              <a:t>&gt;Param2&lt;/</a:t>
            </a:r>
            <a:r>
              <a:rPr kumimoji="0" lang="en-US" sz="1800" b="0" i="0" u="none" strike="noStrike" kern="0" cap="none" spc="0" normalizeH="0" baseline="0" noProof="0" dirty="0" err="1" smtClean="0">
                <a:ln>
                  <a:noFill/>
                </a:ln>
                <a:solidFill>
                  <a:schemeClr val="tx1">
                    <a:lumMod val="50000"/>
                    <a:lumOff val="50000"/>
                  </a:schemeClr>
                </a:solidFill>
                <a:effectLst/>
                <a:uLnTx/>
                <a:uFillTx/>
              </a:rPr>
              <a:t>cde</a:t>
            </a:r>
            <a:r>
              <a:rPr kumimoji="0" lang="en-US" sz="1800" b="0" i="0" u="none" strike="noStrike" kern="0" cap="none" spc="0" normalizeH="0" baseline="0" noProof="0" dirty="0" smtClean="0">
                <a:ln>
                  <a:noFill/>
                </a:ln>
                <a:solidFill>
                  <a:schemeClr val="tx1">
                    <a:lumMod val="50000"/>
                    <a:lumOff val="50000"/>
                  </a:schemeClr>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50000"/>
                    <a:lumOff val="50000"/>
                  </a:schemeClr>
                </a:solidFill>
                <a:effectLst/>
                <a:uLnTx/>
                <a:uFillTx/>
              </a:rPr>
              <a:t>	&lt;/parameters&gt;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       </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smtClean="0">
                <a:ln>
                  <a:noFill/>
                </a:ln>
                <a:solidFill>
                  <a:srgbClr val="1504EC"/>
                </a:solidFill>
                <a:effectLst/>
                <a:uLnTx/>
                <a:uFillTx/>
              </a:rPr>
              <a:t>Example-Test-With-Folder</a:t>
            </a:r>
            <a:r>
              <a:rPr kumimoji="0" lang="en-US" sz="1800" b="0" i="0" u="none" strike="noStrike" kern="0" cap="none" spc="0" normalizeH="0" baseline="0" noProof="0" dirty="0" smtClean="0">
                <a:ln>
                  <a:noFill/>
                </a:ln>
                <a:solidFill>
                  <a:sysClr val="windowText" lastClr="000000"/>
                </a:solidFill>
                <a:effectLst/>
                <a:uLnTx/>
                <a:uFillTx/>
              </a:rPr>
              <a:t>&gt;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kern="0" dirty="0" smtClean="0">
                <a:solidFill>
                  <a:sysClr val="windowText" lastClr="000000"/>
                </a:solidFill>
              </a:rPr>
              <a:t>    </a:t>
            </a: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testCase</a:t>
            </a:r>
            <a:r>
              <a:rPr kumimoji="0" lang="en-US" sz="1800" b="0" i="0" u="none" strike="noStrike" kern="0" cap="none" spc="0" normalizeH="0" baseline="0" noProof="0" dirty="0" smtClean="0">
                <a:ln>
                  <a:noFill/>
                </a:ln>
                <a:solidFill>
                  <a:sysClr val="windowText" lastClr="000000"/>
                </a:solidFill>
                <a:effectLst/>
                <a:uLnTx/>
                <a:uFillTx/>
              </a:rPr>
              <a:t>&gt;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&lt;/</a:t>
            </a:r>
            <a:r>
              <a:rPr kumimoji="0" lang="en-US" sz="1800" b="0" i="0" u="none" strike="noStrike" kern="0" cap="none" spc="0" normalizeH="0" baseline="0" noProof="0" dirty="0" err="1" smtClean="0">
                <a:ln>
                  <a:noFill/>
                </a:ln>
                <a:solidFill>
                  <a:sysClr val="windowText" lastClr="000000"/>
                </a:solidFill>
                <a:effectLst/>
                <a:uLnTx/>
                <a:uFillTx/>
              </a:rPr>
              <a:t>camvTestSuite</a:t>
            </a:r>
            <a:r>
              <a:rPr kumimoji="0" lang="en-US" sz="1800" b="0" i="0" u="none" strike="noStrike" kern="0" cap="none" spc="0" normalizeH="0" baseline="0" noProof="0" dirty="0" smtClean="0">
                <a:ln>
                  <a:noFill/>
                </a:ln>
                <a:solidFill>
                  <a:sysClr val="windowText" lastClr="000000"/>
                </a:solidFill>
                <a:effectLst/>
                <a:uLnTx/>
                <a:uFillTx/>
              </a:rPr>
              <a:t>&gt;</a:t>
            </a: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5985048" y="2524944"/>
            <a:ext cx="20477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1F497D"/>
                </a:solidFill>
                <a:effectLst>
                  <a:outerShdw blurRad="38100" dist="38100" dir="2700000" algn="tl">
                    <a:srgbClr val="000000">
                      <a:alpha val="43137"/>
                    </a:srgbClr>
                  </a:outerShdw>
                </a:effectLst>
                <a:uLnTx/>
                <a:uFillTx/>
              </a:rPr>
              <a:t>Validation Template</a:t>
            </a:r>
            <a:endParaRPr kumimoji="0" lang="en-US" sz="1800" b="0" i="1"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endParaRPr>
          </a:p>
        </p:txBody>
      </p:sp>
      <p:sp>
        <p:nvSpPr>
          <p:cNvPr id="25" name="TextBox 24"/>
          <p:cNvSpPr txBox="1"/>
          <p:nvPr/>
        </p:nvSpPr>
        <p:spPr>
          <a:xfrm>
            <a:off x="5120952" y="4325144"/>
            <a:ext cx="32403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1F497D"/>
                </a:solidFill>
                <a:effectLst>
                  <a:outerShdw blurRad="38100" dist="38100" dir="2700000" algn="tl">
                    <a:srgbClr val="000000">
                      <a:alpha val="43137"/>
                    </a:srgbClr>
                  </a:outerShdw>
                </a:effectLst>
                <a:uLnTx/>
                <a:uFillTx/>
              </a:rPr>
              <a:t>Test XML instances folder</a:t>
            </a:r>
            <a:endParaRPr kumimoji="0" lang="en-US" sz="1800" b="0" i="1"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endParaRPr>
          </a:p>
        </p:txBody>
      </p:sp>
      <p:sp>
        <p:nvSpPr>
          <p:cNvPr id="26" name="TextBox 25"/>
          <p:cNvSpPr txBox="1"/>
          <p:nvPr/>
        </p:nvSpPr>
        <p:spPr>
          <a:xfrm>
            <a:off x="5985048" y="5261248"/>
            <a:ext cx="165943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1F497D"/>
                </a:solidFill>
                <a:effectLst>
                  <a:outerShdw blurRad="38100" dist="38100" dir="2700000" algn="tl">
                    <a:srgbClr val="000000">
                      <a:alpha val="43137"/>
                    </a:srgbClr>
                  </a:outerShdw>
                </a:effectLst>
                <a:uLnTx/>
                <a:uFillTx/>
              </a:rPr>
              <a:t>Optional items</a:t>
            </a:r>
            <a:endParaRPr kumimoji="0" lang="en-US" sz="1800" b="0" i="1"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endParaRPr>
          </a:p>
        </p:txBody>
      </p:sp>
      <p:cxnSp>
        <p:nvCxnSpPr>
          <p:cNvPr id="28" name="Straight Arrow Connector 27"/>
          <p:cNvCxnSpPr>
            <a:stCxn id="24" idx="1"/>
          </p:cNvCxnSpPr>
          <p:nvPr/>
        </p:nvCxnSpPr>
        <p:spPr>
          <a:xfrm flipH="1">
            <a:off x="5192960" y="2709610"/>
            <a:ext cx="792088" cy="535414"/>
          </a:xfrm>
          <a:prstGeom prst="straightConnector1">
            <a:avLst/>
          </a:prstGeom>
          <a:noFill/>
          <a:ln w="19050" cap="flat" cmpd="sng" algn="ctr">
            <a:solidFill>
              <a:srgbClr val="4F81BD">
                <a:shade val="95000"/>
                <a:satMod val="105000"/>
              </a:srgbClr>
            </a:solidFill>
            <a:prstDash val="solid"/>
            <a:tailEnd type="arrow"/>
          </a:ln>
          <a:effectLst/>
        </p:spPr>
      </p:cxnSp>
      <p:cxnSp>
        <p:nvCxnSpPr>
          <p:cNvPr id="29" name="Straight Arrow Connector 28"/>
          <p:cNvCxnSpPr>
            <a:stCxn id="25" idx="0"/>
          </p:cNvCxnSpPr>
          <p:nvPr/>
        </p:nvCxnSpPr>
        <p:spPr>
          <a:xfrm flipH="1" flipV="1">
            <a:off x="6057056" y="3821088"/>
            <a:ext cx="684076" cy="504056"/>
          </a:xfrm>
          <a:prstGeom prst="straightConnector1">
            <a:avLst/>
          </a:prstGeom>
          <a:noFill/>
          <a:ln w="19050" cap="flat" cmpd="sng" algn="ctr">
            <a:solidFill>
              <a:srgbClr val="4F81BD">
                <a:shade val="95000"/>
                <a:satMod val="105000"/>
              </a:srgbClr>
            </a:solidFill>
            <a:prstDash val="solid"/>
            <a:tailEnd type="arrow"/>
          </a:ln>
          <a:effectLst/>
        </p:spPr>
      </p:cxnSp>
      <p:cxnSp>
        <p:nvCxnSpPr>
          <p:cNvPr id="30" name="Straight Arrow Connector 29"/>
          <p:cNvCxnSpPr>
            <a:stCxn id="26" idx="1"/>
          </p:cNvCxnSpPr>
          <p:nvPr/>
        </p:nvCxnSpPr>
        <p:spPr>
          <a:xfrm flipH="1" flipV="1">
            <a:off x="4400872" y="5189240"/>
            <a:ext cx="1584176" cy="256674"/>
          </a:xfrm>
          <a:prstGeom prst="straightConnector1">
            <a:avLst/>
          </a:prstGeom>
          <a:noFill/>
          <a:ln w="19050" cap="flat" cmpd="sng" algn="ctr">
            <a:solidFill>
              <a:srgbClr val="4F81BD">
                <a:shade val="95000"/>
                <a:satMod val="105000"/>
              </a:srgbClr>
            </a:solidFill>
            <a:prstDash val="solid"/>
            <a:tailEnd type="arrow"/>
          </a:ln>
          <a:effectLst/>
        </p:spPr>
      </p:cxnSp>
      <p:cxnSp>
        <p:nvCxnSpPr>
          <p:cNvPr id="31" name="Straight Arrow Connector 30"/>
          <p:cNvCxnSpPr>
            <a:stCxn id="32" idx="1"/>
          </p:cNvCxnSpPr>
          <p:nvPr/>
        </p:nvCxnSpPr>
        <p:spPr>
          <a:xfrm flipH="1">
            <a:off x="3176736" y="2133546"/>
            <a:ext cx="1872208" cy="823446"/>
          </a:xfrm>
          <a:prstGeom prst="straightConnector1">
            <a:avLst/>
          </a:prstGeom>
          <a:noFill/>
          <a:ln w="19050" cap="flat" cmpd="sng" algn="ctr">
            <a:solidFill>
              <a:srgbClr val="4F81BD">
                <a:shade val="95000"/>
                <a:satMod val="105000"/>
              </a:srgbClr>
            </a:solidFill>
            <a:prstDash val="solid"/>
            <a:tailEnd type="arrow"/>
          </a:ln>
          <a:effectLst/>
        </p:spPr>
      </p:cxnSp>
      <p:sp>
        <p:nvSpPr>
          <p:cNvPr id="32" name="TextBox 31"/>
          <p:cNvSpPr txBox="1"/>
          <p:nvPr/>
        </p:nvSpPr>
        <p:spPr>
          <a:xfrm>
            <a:off x="5048944" y="1948880"/>
            <a:ext cx="160223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1F497D"/>
                </a:solidFill>
                <a:effectLst>
                  <a:outerShdw blurRad="38100" dist="38100" dir="2700000" algn="tl">
                    <a:srgbClr val="000000">
                      <a:alpha val="43137"/>
                    </a:srgbClr>
                  </a:outerShdw>
                </a:effectLst>
                <a:uLnTx/>
                <a:uFillTx/>
              </a:rPr>
              <a:t>Test case name</a:t>
            </a:r>
            <a:endParaRPr kumimoji="0" lang="en-US" sz="1800" b="0" i="1"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endParaRPr>
          </a:p>
        </p:txBody>
      </p:sp>
      <p:sp>
        <p:nvSpPr>
          <p:cNvPr id="12" name="TextBox 11"/>
          <p:cNvSpPr txBox="1"/>
          <p:nvPr/>
        </p:nvSpPr>
        <p:spPr>
          <a:xfrm>
            <a:off x="381000" y="1981200"/>
            <a:ext cx="4032448"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smtClean="0">
                <a:ln>
                  <a:noFill/>
                </a:ln>
                <a:effectLst>
                  <a:outerShdw blurRad="38100" dist="38100" dir="2700000" algn="tl">
                    <a:srgbClr val="000000">
                      <a:alpha val="43137"/>
                    </a:srgbClr>
                  </a:outerShdw>
                </a:effectLst>
                <a:uLnTx/>
                <a:uFillTx/>
              </a:rPr>
              <a:t>Multi-Test Folder Example</a:t>
            </a:r>
            <a:endParaRPr kumimoji="0" lang="en-US" sz="2000" b="1" u="none" strike="noStrike" kern="0" cap="none" spc="0" normalizeH="0" baseline="0" noProof="0" dirty="0">
              <a:ln>
                <a:noFill/>
              </a:ln>
              <a:effectLst>
                <a:outerShdw blurRad="38100" dist="38100" dir="2700000" algn="tl">
                  <a:srgbClr val="000000">
                    <a:alpha val="43137"/>
                  </a:srgbClr>
                </a:outerShdw>
              </a:effectLst>
              <a:uLnTx/>
              <a:uFillTx/>
            </a:endParaRPr>
          </a:p>
        </p:txBody>
      </p:sp>
      <p:sp>
        <p:nvSpPr>
          <p:cNvPr id="13" name="Slide Number Placeholder 9"/>
          <p:cNvSpPr>
            <a:spLocks noGrp="1"/>
          </p:cNvSpPr>
          <p:nvPr>
            <p:ph type="sldNum" sz="quarter" idx="4"/>
          </p:nvPr>
        </p:nvSpPr>
        <p:spPr>
          <a:xfrm>
            <a:off x="6588224" y="6376243"/>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smtClean="0"/>
              <a:t>Slide </a:t>
            </a:r>
            <a:fld id="{2717DBDF-0C1D-BA47-9789-06DD04C63D82}" type="slidenum">
              <a:rPr lang="en-US" smtClean="0"/>
              <a:pPr/>
              <a:t>41</a:t>
            </a:fld>
            <a:endParaRPr 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81900" cy="941388"/>
          </a:xfrm>
        </p:spPr>
        <p:txBody>
          <a:bodyPr/>
          <a:lstStyle/>
          <a:p>
            <a:r>
              <a:rPr lang="en-US" sz="4000" dirty="0" smtClean="0"/>
              <a:t>Running CAMV details</a:t>
            </a:r>
            <a:endParaRPr lang="en-US" sz="4000" dirty="0"/>
          </a:p>
        </p:txBody>
      </p:sp>
      <p:pic>
        <p:nvPicPr>
          <p:cNvPr id="3074" name="Picture 2"/>
          <p:cNvPicPr>
            <a:picLocks noChangeAspect="1" noChangeArrowheads="1"/>
          </p:cNvPicPr>
          <p:nvPr/>
        </p:nvPicPr>
        <p:blipFill>
          <a:blip r:embed="rId2" cstate="print"/>
          <a:srcRect/>
          <a:stretch>
            <a:fillRect/>
          </a:stretch>
        </p:blipFill>
        <p:spPr bwMode="auto">
          <a:xfrm>
            <a:off x="381000" y="2265040"/>
            <a:ext cx="3810000" cy="381563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76800" y="2265040"/>
            <a:ext cx="3810000" cy="3810000"/>
          </a:xfrm>
          <a:prstGeom prst="rect">
            <a:avLst/>
          </a:prstGeom>
          <a:noFill/>
          <a:ln w="9525">
            <a:noFill/>
            <a:miter lim="800000"/>
            <a:headEnd/>
            <a:tailEnd/>
          </a:ln>
        </p:spPr>
      </p:pic>
      <p:sp>
        <p:nvSpPr>
          <p:cNvPr id="5" name="TextBox 4"/>
          <p:cNvSpPr txBox="1"/>
          <p:nvPr/>
        </p:nvSpPr>
        <p:spPr>
          <a:xfrm>
            <a:off x="333872" y="1905000"/>
            <a:ext cx="3816424" cy="360040"/>
          </a:xfrm>
          <a:prstGeom prst="rect">
            <a:avLst/>
          </a:prstGeom>
          <a:noFill/>
          <a:ln>
            <a:noFill/>
          </a:ln>
        </p:spPr>
        <p:txBody>
          <a:bodyPr wrap="none" rtlCol="0" anchor="ctr" anchorCtr="0">
            <a:noAutofit/>
          </a:bodyPr>
          <a:lstStyle/>
          <a:p>
            <a:pPr algn="l"/>
            <a:r>
              <a:rPr lang="en-US" sz="1600" dirty="0" smtClean="0"/>
              <a:t>Batch Command Line Execution Window</a:t>
            </a:r>
            <a:endParaRPr lang="en-US" sz="1600" dirty="0"/>
          </a:p>
        </p:txBody>
      </p:sp>
      <p:sp>
        <p:nvSpPr>
          <p:cNvPr id="6" name="TextBox 5"/>
          <p:cNvSpPr txBox="1"/>
          <p:nvPr/>
        </p:nvSpPr>
        <p:spPr>
          <a:xfrm>
            <a:off x="4870376" y="1905000"/>
            <a:ext cx="3816424" cy="360040"/>
          </a:xfrm>
          <a:prstGeom prst="rect">
            <a:avLst/>
          </a:prstGeom>
          <a:noFill/>
          <a:ln>
            <a:noFill/>
          </a:ln>
        </p:spPr>
        <p:txBody>
          <a:bodyPr wrap="none" rtlCol="0" anchor="ctr" anchorCtr="0">
            <a:noAutofit/>
          </a:bodyPr>
          <a:lstStyle/>
          <a:p>
            <a:pPr algn="l"/>
            <a:r>
              <a:rPr lang="en-US" sz="1600" dirty="0" smtClean="0"/>
              <a:t>Viewing Same Template in Visual Editor</a:t>
            </a:r>
            <a:endParaRPr lang="en-US" sz="1600" dirty="0"/>
          </a:p>
        </p:txBody>
      </p:sp>
      <p:sp>
        <p:nvSpPr>
          <p:cNvPr id="7" name="TextBox 6"/>
          <p:cNvSpPr txBox="1"/>
          <p:nvPr/>
        </p:nvSpPr>
        <p:spPr>
          <a:xfrm>
            <a:off x="486272" y="6053336"/>
            <a:ext cx="7552456" cy="576064"/>
          </a:xfrm>
          <a:prstGeom prst="rect">
            <a:avLst/>
          </a:prstGeom>
          <a:noFill/>
          <a:ln>
            <a:noFill/>
          </a:ln>
        </p:spPr>
        <p:txBody>
          <a:bodyPr wrap="none" rtlCol="0" anchor="ctr" anchorCtr="0">
            <a:noAutofit/>
          </a:bodyPr>
          <a:lstStyle/>
          <a:p>
            <a:pPr algn="l">
              <a:buFont typeface="Wingdings"/>
              <a:buChar char="Ø"/>
            </a:pPr>
            <a:r>
              <a:rPr lang="en-US" sz="1600" dirty="0" smtClean="0"/>
              <a:t>From within the Test Suite folder on the command line execute &gt; </a:t>
            </a:r>
            <a:r>
              <a:rPr lang="en-US" sz="1600" dirty="0" smtClean="0">
                <a:solidFill>
                  <a:srgbClr val="FF0000"/>
                </a:solidFill>
              </a:rPr>
              <a:t>Ant </a:t>
            </a:r>
            <a:r>
              <a:rPr lang="en-US" sz="1600" dirty="0" err="1" smtClean="0">
                <a:solidFill>
                  <a:srgbClr val="FF0000"/>
                </a:solidFill>
              </a:rPr>
              <a:t>runALL</a:t>
            </a:r>
            <a:r>
              <a:rPr lang="en-US" sz="1600" dirty="0" smtClean="0">
                <a:solidFill>
                  <a:srgbClr val="FF0000"/>
                </a:solidFill>
              </a:rPr>
              <a:t> </a:t>
            </a:r>
          </a:p>
        </p:txBody>
      </p:sp>
      <p:sp>
        <p:nvSpPr>
          <p:cNvPr id="8" name="Slide Number Placeholder 9"/>
          <p:cNvSpPr>
            <a:spLocks noGrp="1"/>
          </p:cNvSpPr>
          <p:nvPr>
            <p:ph type="sldNum" sz="quarter" idx="4"/>
          </p:nvPr>
        </p:nvSpPr>
        <p:spPr>
          <a:xfrm>
            <a:off x="6588224" y="6376243"/>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smtClean="0"/>
              <a:t>Slide </a:t>
            </a:r>
            <a:fld id="{2717DBDF-0C1D-BA47-9789-06DD04C63D82}" type="slidenum">
              <a:rPr lang="en-US" smtClean="0"/>
              <a:pPr/>
              <a:t>42</a:t>
            </a:fld>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19200"/>
            <a:ext cx="7793038" cy="685800"/>
          </a:xfrm>
        </p:spPr>
        <p:txBody>
          <a:bodyPr/>
          <a:lstStyle/>
          <a:p>
            <a:r>
              <a:rPr lang="en-US" dirty="0" smtClean="0"/>
              <a:t>Summary</a:t>
            </a:r>
            <a:endParaRPr lang="en-US" dirty="0"/>
          </a:p>
        </p:txBody>
      </p:sp>
      <p:sp>
        <p:nvSpPr>
          <p:cNvPr id="4" name="Content Placeholder 3"/>
          <p:cNvSpPr>
            <a:spLocks noGrp="1"/>
          </p:cNvSpPr>
          <p:nvPr>
            <p:ph idx="1"/>
          </p:nvPr>
        </p:nvSpPr>
        <p:spPr>
          <a:xfrm>
            <a:off x="381000" y="2057400"/>
            <a:ext cx="8534400" cy="4724400"/>
          </a:xfrm>
        </p:spPr>
        <p:txBody>
          <a:bodyPr/>
          <a:lstStyle/>
          <a:p>
            <a:r>
              <a:rPr lang="en-US" sz="2800" dirty="0" smtClean="0"/>
              <a:t>OASIS EML V7.0 provides comprehensive standard for UOCAVA elections management and services</a:t>
            </a:r>
          </a:p>
          <a:p>
            <a:r>
              <a:rPr lang="en-US" sz="2800" dirty="0" smtClean="0"/>
              <a:t>Complete suite of supporting tools available to assist implementers</a:t>
            </a:r>
          </a:p>
          <a:p>
            <a:pPr lvl="1"/>
            <a:r>
              <a:rPr lang="en-US" sz="2400" dirty="0" smtClean="0"/>
              <a:t>Dictionaries and Models for data alignment</a:t>
            </a:r>
          </a:p>
          <a:p>
            <a:pPr lvl="1"/>
            <a:r>
              <a:rPr lang="en-US" sz="2400" dirty="0" smtClean="0"/>
              <a:t>Test suite tools for accelerated verification</a:t>
            </a:r>
          </a:p>
          <a:p>
            <a:pPr lvl="1"/>
            <a:r>
              <a:rPr lang="en-US" sz="2400" dirty="0" smtClean="0"/>
              <a:t>Examples to guide usage</a:t>
            </a:r>
          </a:p>
          <a:p>
            <a:r>
              <a:rPr lang="en-US" sz="2800" dirty="0" smtClean="0"/>
              <a:t>Open source and online resources</a:t>
            </a:r>
          </a:p>
          <a:p>
            <a:pPr lvl="1"/>
            <a:r>
              <a:rPr lang="en-US" sz="2400" dirty="0" smtClean="0">
                <a:hlinkClick r:id="rId2"/>
              </a:rPr>
              <a:t>http://www.cameditor.org</a:t>
            </a:r>
            <a:r>
              <a:rPr lang="en-US" sz="2400" dirty="0" smtClean="0"/>
              <a:t> &amp; </a:t>
            </a:r>
            <a:r>
              <a:rPr lang="en-US" sz="2400" dirty="0" smtClean="0">
                <a:hlinkClick r:id="rId3"/>
              </a:rPr>
              <a:t>http://www.oasis-open.org</a:t>
            </a:r>
            <a:r>
              <a:rPr lang="en-US" sz="2400" dirty="0" smtClean="0"/>
              <a:t> </a:t>
            </a:r>
          </a:p>
        </p:txBody>
      </p:sp>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43</a:t>
            </a:fld>
            <a:endParaRPr lang="en-US" dirty="0"/>
          </a:p>
        </p:txBody>
      </p:sp>
      <p:pic>
        <p:nvPicPr>
          <p:cNvPr id="5" name="Picture 2" descr="Oracle"/>
          <p:cNvPicPr>
            <a:picLocks noChangeAspect="1" noChangeArrowheads="1"/>
          </p:cNvPicPr>
          <p:nvPr/>
        </p:nvPicPr>
        <p:blipFill>
          <a:blip r:embed="rId4" cstate="print"/>
          <a:srcRect/>
          <a:stretch>
            <a:fillRect/>
          </a:stretch>
        </p:blipFill>
        <p:spPr bwMode="auto">
          <a:xfrm>
            <a:off x="5562600" y="6400800"/>
            <a:ext cx="2590800" cy="3238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5</a:t>
            </a:fld>
            <a:endParaRPr lang="en-US"/>
          </a:p>
        </p:txBody>
      </p:sp>
      <p:sp>
        <p:nvSpPr>
          <p:cNvPr id="3" name="Text Placeholder 2"/>
          <p:cNvSpPr>
            <a:spLocks noGrp="1"/>
          </p:cNvSpPr>
          <p:nvPr>
            <p:ph type="body" idx="4294967295"/>
          </p:nvPr>
        </p:nvSpPr>
        <p:spPr>
          <a:xfrm>
            <a:off x="685800" y="2209800"/>
            <a:ext cx="7696200" cy="4114800"/>
          </a:xfrm>
        </p:spPr>
        <p:txBody>
          <a:bodyPr/>
          <a:lstStyle/>
          <a:p>
            <a:pPr>
              <a:lnSpc>
                <a:spcPct val="120000"/>
              </a:lnSpc>
            </a:pPr>
            <a:r>
              <a:rPr lang="en-US" sz="2000" dirty="0" smtClean="0"/>
              <a:t>Information can change dynamically to match legal and other informational needs as election unfolds</a:t>
            </a:r>
            <a:endParaRPr lang="en-US" sz="2000" baseline="0" dirty="0" smtClean="0"/>
          </a:p>
          <a:p>
            <a:pPr lvl="0">
              <a:lnSpc>
                <a:spcPct val="120000"/>
              </a:lnSpc>
            </a:pPr>
            <a:r>
              <a:rPr lang="en-US" sz="2000" baseline="0" dirty="0" smtClean="0"/>
              <a:t>Voters need access various links to supporting information,</a:t>
            </a:r>
            <a:r>
              <a:rPr lang="en-US" sz="2000" dirty="0" smtClean="0"/>
              <a:t> official sites and help resources</a:t>
            </a:r>
          </a:p>
          <a:p>
            <a:pPr lvl="0">
              <a:lnSpc>
                <a:spcPct val="120000"/>
              </a:lnSpc>
            </a:pPr>
            <a:r>
              <a:rPr lang="en-US" sz="2000" dirty="0" smtClean="0"/>
              <a:t>Support for priority informational messages and alerts </a:t>
            </a:r>
          </a:p>
          <a:p>
            <a:pPr lvl="0">
              <a:lnSpc>
                <a:spcPct val="120000"/>
              </a:lnSpc>
            </a:pPr>
            <a:r>
              <a:rPr lang="en-US" sz="2000" dirty="0" smtClean="0"/>
              <a:t>Voting authorities addresses and contact information</a:t>
            </a:r>
          </a:p>
          <a:p>
            <a:pPr lvl="0">
              <a:lnSpc>
                <a:spcPct val="120000"/>
              </a:lnSpc>
            </a:pPr>
            <a:r>
              <a:rPr lang="en-US" sz="2000" dirty="0" smtClean="0"/>
              <a:t>Varied means to authenticate voters and required access checks</a:t>
            </a:r>
          </a:p>
          <a:p>
            <a:pPr lvl="0">
              <a:lnSpc>
                <a:spcPct val="120000"/>
              </a:lnSpc>
            </a:pPr>
            <a:r>
              <a:rPr lang="en-US" sz="2000" dirty="0" smtClean="0"/>
              <a:t>Tracking of web site usage and ballot delivery and returns</a:t>
            </a:r>
          </a:p>
          <a:p>
            <a:pPr lvl="0">
              <a:lnSpc>
                <a:spcPct val="120000"/>
              </a:lnSpc>
            </a:pPr>
            <a:r>
              <a:rPr lang="en-US" sz="2000" dirty="0" smtClean="0"/>
              <a:t>Voter privacy and security protections</a:t>
            </a:r>
          </a:p>
          <a:p>
            <a:pPr lvl="0"/>
            <a:endParaRPr lang="en-US" sz="2000" dirty="0" smtClean="0"/>
          </a:p>
        </p:txBody>
      </p:sp>
      <p:sp>
        <p:nvSpPr>
          <p:cNvPr id="4" name="Title 3"/>
          <p:cNvSpPr>
            <a:spLocks noGrp="1"/>
          </p:cNvSpPr>
          <p:nvPr>
            <p:ph type="title" idx="4294967295"/>
          </p:nvPr>
        </p:nvSpPr>
        <p:spPr/>
        <p:txBody>
          <a:bodyPr/>
          <a:lstStyle/>
          <a:p>
            <a:r>
              <a:rPr lang="en-US" dirty="0" smtClean="0"/>
              <a:t>Ballot Web Site Considerations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6</a:t>
            </a:fld>
            <a:endParaRPr lang="en-US"/>
          </a:p>
        </p:txBody>
      </p:sp>
      <p:sp>
        <p:nvSpPr>
          <p:cNvPr id="3" name="Text Placeholder 2"/>
          <p:cNvSpPr>
            <a:spLocks noGrp="1"/>
          </p:cNvSpPr>
          <p:nvPr>
            <p:ph type="body" idx="4294967295"/>
          </p:nvPr>
        </p:nvSpPr>
        <p:spPr>
          <a:xfrm>
            <a:off x="685800" y="2286000"/>
            <a:ext cx="7848600" cy="4038600"/>
          </a:xfrm>
        </p:spPr>
        <p:txBody>
          <a:bodyPr/>
          <a:lstStyle/>
          <a:p>
            <a:pPr>
              <a:lnSpc>
                <a:spcPct val="120000"/>
              </a:lnSpc>
            </a:pPr>
            <a:r>
              <a:rPr lang="en-US" sz="2000" dirty="0" smtClean="0"/>
              <a:t>Two approaches – pre-built ballots and styles, or dynamic ballot generation from ballot templates and candidate/issues records</a:t>
            </a:r>
            <a:endParaRPr lang="en-US" sz="2000" baseline="0" dirty="0" smtClean="0"/>
          </a:p>
          <a:p>
            <a:pPr lvl="0">
              <a:lnSpc>
                <a:spcPct val="120000"/>
              </a:lnSpc>
            </a:pPr>
            <a:r>
              <a:rPr lang="en-US" sz="2000" baseline="0" dirty="0" smtClean="0"/>
              <a:t>Voter needs to identify their voting</a:t>
            </a:r>
            <a:r>
              <a:rPr lang="en-US" sz="2000" dirty="0" smtClean="0"/>
              <a:t> district and precinct</a:t>
            </a:r>
          </a:p>
          <a:p>
            <a:pPr lvl="0">
              <a:lnSpc>
                <a:spcPct val="120000"/>
              </a:lnSpc>
            </a:pPr>
            <a:r>
              <a:rPr lang="en-US" sz="2000" dirty="0" smtClean="0"/>
              <a:t>System can either dynamically match ballot to voter, or retrieve from election voter registration record </a:t>
            </a:r>
          </a:p>
          <a:p>
            <a:pPr lvl="0">
              <a:lnSpc>
                <a:spcPct val="120000"/>
              </a:lnSpc>
            </a:pPr>
            <a:r>
              <a:rPr lang="en-US" sz="2000" dirty="0" smtClean="0"/>
              <a:t>Similarly return address information for voter to send completed ballot has to be matched</a:t>
            </a:r>
          </a:p>
          <a:p>
            <a:pPr lvl="0">
              <a:lnSpc>
                <a:spcPct val="120000"/>
              </a:lnSpc>
            </a:pPr>
            <a:r>
              <a:rPr lang="en-US" sz="2000" dirty="0" smtClean="0"/>
              <a:t>UOCAVA attestation statement questions have to be answered and results incorporated into ballot materials</a:t>
            </a:r>
          </a:p>
          <a:p>
            <a:pPr lvl="0"/>
            <a:endParaRPr lang="en-US" sz="2000" dirty="0" smtClean="0"/>
          </a:p>
        </p:txBody>
      </p:sp>
      <p:sp>
        <p:nvSpPr>
          <p:cNvPr id="4" name="Title 3"/>
          <p:cNvSpPr>
            <a:spLocks noGrp="1"/>
          </p:cNvSpPr>
          <p:nvPr>
            <p:ph type="title" idx="4294967295"/>
          </p:nvPr>
        </p:nvSpPr>
        <p:spPr>
          <a:xfrm>
            <a:off x="609600" y="1371600"/>
            <a:ext cx="8153400" cy="838200"/>
          </a:xfrm>
        </p:spPr>
        <p:txBody>
          <a:bodyPr/>
          <a:lstStyle/>
          <a:p>
            <a:r>
              <a:rPr lang="en-US" dirty="0" smtClean="0"/>
              <a:t>Ballot Construction and Delivery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7</a:t>
            </a:fld>
            <a:endParaRPr lang="en-US" dirty="0"/>
          </a:p>
        </p:txBody>
      </p:sp>
      <p:sp>
        <p:nvSpPr>
          <p:cNvPr id="3" name="Title 2"/>
          <p:cNvSpPr>
            <a:spLocks noGrp="1"/>
          </p:cNvSpPr>
          <p:nvPr>
            <p:ph type="title" idx="4294967295"/>
          </p:nvPr>
        </p:nvSpPr>
        <p:spPr>
          <a:xfrm>
            <a:off x="457200" y="1371600"/>
            <a:ext cx="8229600" cy="838200"/>
          </a:xfrm>
        </p:spPr>
        <p:txBody>
          <a:bodyPr/>
          <a:lstStyle/>
          <a:p>
            <a:r>
              <a:rPr lang="en-US" dirty="0" smtClean="0"/>
              <a:t>Summarizing Information Needs</a:t>
            </a:r>
            <a:endParaRPr lang="en-US" dirty="0"/>
          </a:p>
        </p:txBody>
      </p:sp>
      <p:sp>
        <p:nvSpPr>
          <p:cNvPr id="4" name="Text Placeholder 3"/>
          <p:cNvSpPr>
            <a:spLocks noGrp="1"/>
          </p:cNvSpPr>
          <p:nvPr>
            <p:ph type="body" idx="4294967295"/>
          </p:nvPr>
        </p:nvSpPr>
        <p:spPr>
          <a:xfrm>
            <a:off x="533400" y="2362200"/>
            <a:ext cx="7848600" cy="3810000"/>
          </a:xfrm>
        </p:spPr>
        <p:txBody>
          <a:bodyPr/>
          <a:lstStyle/>
          <a:p>
            <a:r>
              <a:rPr lang="en-US" dirty="0" smtClean="0"/>
              <a:t>Qualified voter records</a:t>
            </a:r>
          </a:p>
          <a:p>
            <a:r>
              <a:rPr lang="en-US" baseline="0" dirty="0" smtClean="0"/>
              <a:t>Election details:</a:t>
            </a:r>
            <a:r>
              <a:rPr lang="en-US" dirty="0" smtClean="0"/>
              <a:t> Federal, State, Local</a:t>
            </a:r>
            <a:endParaRPr lang="en-US" baseline="0" dirty="0" smtClean="0"/>
          </a:p>
          <a:p>
            <a:r>
              <a:rPr lang="en-US" baseline="0" dirty="0" smtClean="0"/>
              <a:t>Candidate / Issues</a:t>
            </a:r>
            <a:r>
              <a:rPr lang="en-US" dirty="0" smtClean="0"/>
              <a:t> details</a:t>
            </a:r>
            <a:endParaRPr lang="en-US" baseline="0" dirty="0" smtClean="0"/>
          </a:p>
          <a:p>
            <a:r>
              <a:rPr lang="en-US" baseline="0" dirty="0" smtClean="0"/>
              <a:t>Ballot formatting and rendering details</a:t>
            </a:r>
          </a:p>
          <a:p>
            <a:r>
              <a:rPr lang="en-US" baseline="0" dirty="0" smtClean="0"/>
              <a:t>Ballot delivery, voter</a:t>
            </a:r>
            <a:r>
              <a:rPr lang="en-US" dirty="0" smtClean="0"/>
              <a:t> verification,</a:t>
            </a:r>
            <a:r>
              <a:rPr lang="en-US" baseline="0" dirty="0" smtClean="0"/>
              <a:t> return</a:t>
            </a:r>
          </a:p>
          <a:p>
            <a:r>
              <a:rPr lang="en-US" dirty="0" smtClean="0"/>
              <a:t>UOCAVA web site content and managing</a:t>
            </a:r>
            <a:r>
              <a:rPr lang="en-US" baseline="0"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8</a:t>
            </a:fld>
            <a:endParaRPr lang="en-US" dirty="0"/>
          </a:p>
        </p:txBody>
      </p:sp>
      <p:sp>
        <p:nvSpPr>
          <p:cNvPr id="3" name="Title 2"/>
          <p:cNvSpPr>
            <a:spLocks noGrp="1"/>
          </p:cNvSpPr>
          <p:nvPr>
            <p:ph type="title" idx="4294967295"/>
          </p:nvPr>
        </p:nvSpPr>
        <p:spPr>
          <a:xfrm>
            <a:off x="381000" y="1371600"/>
            <a:ext cx="7793038" cy="838200"/>
          </a:xfrm>
        </p:spPr>
        <p:txBody>
          <a:bodyPr/>
          <a:lstStyle/>
          <a:p>
            <a:r>
              <a:rPr lang="en-US" dirty="0" smtClean="0"/>
              <a:t>Mapping to OASIS EML V7.0</a:t>
            </a:r>
            <a:endParaRPr lang="en-US" dirty="0"/>
          </a:p>
        </p:txBody>
      </p:sp>
      <p:sp>
        <p:nvSpPr>
          <p:cNvPr id="4" name="Text Placeholder 3"/>
          <p:cNvSpPr>
            <a:spLocks noGrp="1"/>
          </p:cNvSpPr>
          <p:nvPr>
            <p:ph type="body" idx="4294967295"/>
          </p:nvPr>
        </p:nvSpPr>
        <p:spPr>
          <a:xfrm>
            <a:off x="685800" y="2286000"/>
            <a:ext cx="8229600" cy="4114800"/>
          </a:xfrm>
        </p:spPr>
        <p:txBody>
          <a:bodyPr/>
          <a:lstStyle/>
          <a:p>
            <a:r>
              <a:rPr lang="en-US" dirty="0" smtClean="0"/>
              <a:t>Elections Information = EML 110</a:t>
            </a:r>
          </a:p>
          <a:p>
            <a:r>
              <a:rPr lang="en-US" baseline="0" dirty="0" smtClean="0"/>
              <a:t>Candidates Information</a:t>
            </a:r>
            <a:r>
              <a:rPr lang="en-US" dirty="0" smtClean="0"/>
              <a:t> = EML 230</a:t>
            </a:r>
            <a:endParaRPr lang="en-US" baseline="0" dirty="0" smtClean="0"/>
          </a:p>
          <a:p>
            <a:r>
              <a:rPr lang="en-US" baseline="0" dirty="0" smtClean="0"/>
              <a:t>Ballot Information = EML 410</a:t>
            </a:r>
          </a:p>
          <a:p>
            <a:r>
              <a:rPr lang="en-US" baseline="0" dirty="0" smtClean="0"/>
              <a:t>Voter</a:t>
            </a:r>
            <a:r>
              <a:rPr lang="en-US" dirty="0" smtClean="0"/>
              <a:t> Election List = EML 330 </a:t>
            </a:r>
            <a:endParaRPr lang="en-US" baseline="0" dirty="0" smtClean="0"/>
          </a:p>
          <a:p>
            <a:r>
              <a:rPr lang="en-US" baseline="0" dirty="0" smtClean="0"/>
              <a:t>Voter Ballot</a:t>
            </a:r>
            <a:r>
              <a:rPr lang="en-US" dirty="0" smtClean="0"/>
              <a:t> D</a:t>
            </a:r>
            <a:r>
              <a:rPr lang="en-US" baseline="0" dirty="0" smtClean="0"/>
              <a:t>elivery = EML 470</a:t>
            </a:r>
          </a:p>
          <a:p>
            <a:r>
              <a:rPr lang="en-US" dirty="0" smtClean="0"/>
              <a:t>UOCAVA delivery = EML 505</a:t>
            </a:r>
          </a:p>
          <a:p>
            <a:pPr lvl="1"/>
            <a:r>
              <a:rPr lang="en-US" baseline="0" dirty="0" smtClean="0"/>
              <a:t>EML 505 can combine EML 110, 230,</a:t>
            </a:r>
            <a:r>
              <a:rPr lang="en-US" dirty="0" smtClean="0"/>
              <a:t> 410 data</a:t>
            </a:r>
            <a:endParaRPr lang="en-US" baseline="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F87E8BD7-C099-4DA8-AFF1-BE382381A154}" type="slidenum">
              <a:rPr lang="en-US" smtClean="0"/>
              <a:pPr>
                <a:defRPr/>
              </a:pPr>
              <a:t>9</a:t>
            </a:fld>
            <a:endParaRPr lang="en-US" dirty="0"/>
          </a:p>
        </p:txBody>
      </p:sp>
      <p:sp>
        <p:nvSpPr>
          <p:cNvPr id="3" name="Title 2"/>
          <p:cNvSpPr>
            <a:spLocks noGrp="1"/>
          </p:cNvSpPr>
          <p:nvPr>
            <p:ph type="title" idx="4294967295"/>
          </p:nvPr>
        </p:nvSpPr>
        <p:spPr>
          <a:xfrm>
            <a:off x="609600" y="1219200"/>
            <a:ext cx="7793038" cy="838200"/>
          </a:xfrm>
        </p:spPr>
        <p:txBody>
          <a:bodyPr/>
          <a:lstStyle/>
          <a:p>
            <a:r>
              <a:rPr lang="en-US" dirty="0" smtClean="0"/>
              <a:t>The EML 505</a:t>
            </a:r>
            <a:endParaRPr lang="en-US" dirty="0"/>
          </a:p>
        </p:txBody>
      </p:sp>
      <p:sp>
        <p:nvSpPr>
          <p:cNvPr id="4" name="Text Placeholder 3"/>
          <p:cNvSpPr>
            <a:spLocks noGrp="1"/>
          </p:cNvSpPr>
          <p:nvPr>
            <p:ph type="body" idx="4294967295"/>
          </p:nvPr>
        </p:nvSpPr>
        <p:spPr>
          <a:xfrm>
            <a:off x="457200" y="2133600"/>
            <a:ext cx="8534400" cy="4038600"/>
          </a:xfrm>
        </p:spPr>
        <p:txBody>
          <a:bodyPr/>
          <a:lstStyle/>
          <a:p>
            <a:r>
              <a:rPr lang="en-US" sz="2400" dirty="0" smtClean="0"/>
              <a:t>Created to make it easier for states to start using EML schemas</a:t>
            </a:r>
          </a:p>
          <a:p>
            <a:r>
              <a:rPr lang="en-US" sz="2400" dirty="0" smtClean="0"/>
              <a:t>Combines elements from other schemas: </a:t>
            </a:r>
          </a:p>
          <a:p>
            <a:pPr lvl="1"/>
            <a:r>
              <a:rPr lang="en-US" sz="2400" dirty="0" smtClean="0"/>
              <a:t>EML 110 Election Event: structures dealing with information about the elections</a:t>
            </a:r>
          </a:p>
          <a:p>
            <a:pPr lvl="1"/>
            <a:r>
              <a:rPr lang="en-US" sz="2400" dirty="0" smtClean="0"/>
              <a:t>EML 230 Candidate List: details for contests and candidates</a:t>
            </a:r>
          </a:p>
          <a:p>
            <a:pPr lvl="1"/>
            <a:r>
              <a:rPr lang="en-US" sz="2400" dirty="0" smtClean="0"/>
              <a:t>EML 410 Ballot List: structures for the contest ballots.</a:t>
            </a:r>
          </a:p>
          <a:p>
            <a:r>
              <a:rPr lang="en-US" sz="2400" dirty="0" smtClean="0"/>
              <a:t>A basic 505 file can be created from a VIP feed file via an XSLT transform (samples available from Virginia 2010)</a:t>
            </a:r>
          </a:p>
        </p:txBody>
      </p:sp>
    </p:spTree>
  </p:cSld>
  <p:clrMapOvr>
    <a:masterClrMapping/>
  </p:clrMapOvr>
</p:sld>
</file>

<file path=ppt/theme/theme1.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53341</TotalTime>
  <Words>1567</Words>
  <Application>Microsoft Office PowerPoint</Application>
  <PresentationFormat>On-screen Show (4:3)</PresentationFormat>
  <Paragraphs>283</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2_Blends</vt:lpstr>
      <vt:lpstr>IEEE P1622 Meeting October 24-25, 2011  Guide to using OASIS EML v7.0 for UOCAVA Implementations</vt:lpstr>
      <vt:lpstr>Outline</vt:lpstr>
      <vt:lpstr>UOCAVA Information Needs</vt:lpstr>
      <vt:lpstr>Ballot Delivery System (BDS)</vt:lpstr>
      <vt:lpstr>Ballot Web Site Considerations</vt:lpstr>
      <vt:lpstr>Ballot Construction and Delivery</vt:lpstr>
      <vt:lpstr>Summarizing Information Needs</vt:lpstr>
      <vt:lpstr>Mapping to OASIS EML V7.0</vt:lpstr>
      <vt:lpstr>The EML 505</vt:lpstr>
      <vt:lpstr>The EMLs 330 and 470</vt:lpstr>
      <vt:lpstr>The EMLs 110, 230 and 410</vt:lpstr>
      <vt:lpstr>Example files</vt:lpstr>
      <vt:lpstr>Examining EML Schema</vt:lpstr>
      <vt:lpstr>Overview of EML schema</vt:lpstr>
      <vt:lpstr>External Schema and Standards</vt:lpstr>
      <vt:lpstr>Slide 16</vt:lpstr>
      <vt:lpstr>Slide 17</vt:lpstr>
      <vt:lpstr>EML dictionary and Models</vt:lpstr>
      <vt:lpstr>EML dictionaries</vt:lpstr>
      <vt:lpstr>Vocabulary Alignment</vt:lpstr>
      <vt:lpstr>EML Core V7</vt:lpstr>
      <vt:lpstr>Person Name</vt:lpstr>
      <vt:lpstr>Address</vt:lpstr>
      <vt:lpstr>The SEAL Structure</vt:lpstr>
      <vt:lpstr>EML Schema for UOCAVA</vt:lpstr>
      <vt:lpstr>Election: EML 110</vt:lpstr>
      <vt:lpstr>Candidates: EML 230</vt:lpstr>
      <vt:lpstr>Voters: EML 330 (aka poll book)</vt:lpstr>
      <vt:lpstr>Ballots: EML 410</vt:lpstr>
      <vt:lpstr>UOCAVA: EML 505</vt:lpstr>
      <vt:lpstr>VToken: EML 470</vt:lpstr>
      <vt:lpstr>Using OASIS CAM templates</vt:lpstr>
      <vt:lpstr>Beyond XML and Schema</vt:lpstr>
      <vt:lpstr>Dictionary Tools</vt:lpstr>
      <vt:lpstr>Available open source tools</vt:lpstr>
      <vt:lpstr>Using EML Test Suites</vt:lpstr>
      <vt:lpstr>Test Suites Introduction</vt:lpstr>
      <vt:lpstr>EML Delivery Lifecycle</vt:lpstr>
      <vt:lpstr>CAM Validation Framework</vt:lpstr>
      <vt:lpstr>CAMV / ANT Test Suites Environment</vt:lpstr>
      <vt:lpstr>CAMV Test Control Script XML</vt:lpstr>
      <vt:lpstr>Running CAMV details</vt:lpstr>
      <vt:lpstr>Summary</vt:lpstr>
    </vt:vector>
  </TitlesOfParts>
  <Company>NIST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Data Format Update</dc:title>
  <dc:subject>TGDC Meeting Feb 2011</dc:subject>
  <dc:creator>John P. Wack</dc:creator>
  <cp:lastModifiedBy>wack</cp:lastModifiedBy>
  <cp:revision>2345</cp:revision>
  <dcterms:created xsi:type="dcterms:W3CDTF">2005-04-01T13:55:36Z</dcterms:created>
  <dcterms:modified xsi:type="dcterms:W3CDTF">2011-10-27T13:49:41Z</dcterms:modified>
</cp:coreProperties>
</file>