
<file path=[Content_Types].xml><?xml version="1.0" encoding="utf-8"?>
<Types xmlns="http://schemas.openxmlformats.org/package/2006/content-types">
  <Override PartName="/ppt/slides/slide17.xml" ContentType="application/vnd.openxmlformats-officedocument.presentationml.slide+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theme/theme3.xml" ContentType="application/vnd.openxmlformats-officedocument.theme+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768" r:id="rId1"/>
  </p:sldMasterIdLst>
  <p:notesMasterIdLst>
    <p:notesMasterId r:id="rId21"/>
  </p:notesMasterIdLst>
  <p:handoutMasterIdLst>
    <p:handoutMasterId r:id="rId22"/>
  </p:handoutMasterIdLst>
  <p:sldIdLst>
    <p:sldId id="256" r:id="rId2"/>
    <p:sldId id="257" r:id="rId3"/>
    <p:sldId id="258" r:id="rId4"/>
    <p:sldId id="272" r:id="rId5"/>
    <p:sldId id="273" r:id="rId6"/>
    <p:sldId id="274" r:id="rId7"/>
    <p:sldId id="259" r:id="rId8"/>
    <p:sldId id="261" r:id="rId9"/>
    <p:sldId id="262" r:id="rId10"/>
    <p:sldId id="263" r:id="rId11"/>
    <p:sldId id="264" r:id="rId12"/>
    <p:sldId id="265" r:id="rId13"/>
    <p:sldId id="266" r:id="rId14"/>
    <p:sldId id="267" r:id="rId15"/>
    <p:sldId id="276" r:id="rId16"/>
    <p:sldId id="277" r:id="rId17"/>
    <p:sldId id="270" r:id="rId18"/>
    <p:sldId id="268" r:id="rId19"/>
    <p:sldId id="269"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34594" autoAdjust="0"/>
    <p:restoredTop sz="86398" autoAdjust="0"/>
  </p:normalViewPr>
  <p:slideViewPr>
    <p:cSldViewPr snapToGrid="0" snapToObjects="1">
      <p:cViewPr varScale="1">
        <p:scale>
          <a:sx n="142" d="100"/>
          <a:sy n="142" d="100"/>
        </p:scale>
        <p:origin x="-1040" y="-11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presProps" Target="presProps.xml"/><Relationship Id="rId25"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tableStyles" Target="tableStyles.xml"/><Relationship Id="rId14" Type="http://schemas.openxmlformats.org/officeDocument/2006/relationships/slide" Target="slides/slide13.xml"/><Relationship Id="rId23" Type="http://schemas.openxmlformats.org/officeDocument/2006/relationships/printerSettings" Target="printerSettings/printerSettings1.bin"/><Relationship Id="rId4" Type="http://schemas.openxmlformats.org/officeDocument/2006/relationships/slide" Target="slides/slide3.xml"/><Relationship Id="rId26" Type="http://schemas.openxmlformats.org/officeDocument/2006/relationships/theme" Target="theme/theme1.xml"/><Relationship Id="rId11" Type="http://schemas.openxmlformats.org/officeDocument/2006/relationships/slide" Target="slides/slide10.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handoutMaster" Target="handoutMasters/handoutMaster1.xml"/><Relationship Id="rId21" Type="http://schemas.openxmlformats.org/officeDocument/2006/relationships/notesMaster" Target="notesMasters/notesMaster1.xml"/><Relationship Id="rId2" Type="http://schemas.openxmlformats.org/officeDocument/2006/relationships/slide" Target="slides/slide1.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4" Type="http://schemas.openxmlformats.org/officeDocument/2006/relationships/slide" Target="slides/slide7.xml"/><Relationship Id="rId10" Type="http://schemas.openxmlformats.org/officeDocument/2006/relationships/slide" Target="slides/slide13.xml"/><Relationship Id="rId5" Type="http://schemas.openxmlformats.org/officeDocument/2006/relationships/slide" Target="slides/slide8.xml"/><Relationship Id="rId7" Type="http://schemas.openxmlformats.org/officeDocument/2006/relationships/slide" Target="slides/slide10.xml"/><Relationship Id="rId11" Type="http://schemas.openxmlformats.org/officeDocument/2006/relationships/slide" Target="slides/slide14.xml"/><Relationship Id="rId1" Type="http://schemas.openxmlformats.org/officeDocument/2006/relationships/slide" Target="slides/slide1.xml"/><Relationship Id="rId2" Type="http://schemas.openxmlformats.org/officeDocument/2006/relationships/slide" Target="slides/slide2.xml"/><Relationship Id="rId9" Type="http://schemas.openxmlformats.org/officeDocument/2006/relationships/slide" Target="slides/slide12.xml"/><Relationship Id="rId3" Type="http://schemas.openxmlformats.org/officeDocument/2006/relationships/slide" Target="slides/slide3.xml"/><Relationship Id="rId6"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0795205-31A0-9E41-8B83-C0E538D83456}" type="datetimeFigureOut">
              <a:rPr lang="en-US" smtClean="0"/>
              <a:pPr/>
              <a:t>8/4/10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E7CFA5-8FAB-A742-924B-ECA218F4947F}"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94226B-C470-D54F-A374-BD305414C5FB}" type="datetimeFigureOut">
              <a:rPr lang="en-US" smtClean="0"/>
              <a:pPr/>
              <a:t>8/4/10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270147-BFFF-744F-93FD-2B6037D54896}"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1FE90F-89AB-CC41-BFB3-7CA234DF8A9F}" type="slidenum">
              <a:rPr lang="en-US">
                <a:ea typeface="ＭＳ Ｐゴシック" pitchFamily="-112" charset="-128"/>
                <a:cs typeface="ＭＳ Ｐゴシック" pitchFamily="-112" charset="-128"/>
              </a:rPr>
              <a:pPr fontAlgn="base">
                <a:spcBef>
                  <a:spcPct val="0"/>
                </a:spcBef>
                <a:spcAft>
                  <a:spcPct val="0"/>
                </a:spcAft>
                <a:defRPr/>
              </a:pPr>
              <a:t>18</a:t>
            </a:fld>
            <a:endParaRPr lang="en-US">
              <a:ea typeface="ＭＳ Ｐゴシック" pitchFamily="-112" charset="-128"/>
              <a:cs typeface="ＭＳ Ｐゴシック" pitchFamily="-112" charset="-128"/>
            </a:endParaRPr>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cs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r>
              <a:rPr lang="en-US" smtClean="0"/>
              <a:t>8/4/10</a:t>
            </a:r>
            <a:endParaRPr lang="en-US"/>
          </a:p>
        </p:txBody>
      </p:sp>
      <p:sp>
        <p:nvSpPr>
          <p:cNvPr id="19" name="Footer Placeholder 18"/>
          <p:cNvSpPr>
            <a:spLocks noGrp="1"/>
          </p:cNvSpPr>
          <p:nvPr>
            <p:ph type="ftr" sz="quarter" idx="11"/>
          </p:nvPr>
        </p:nvSpPr>
        <p:spPr/>
        <p:txBody>
          <a:bodyPr/>
          <a:lstStyle/>
          <a:p>
            <a:r>
              <a:rPr lang="en-US" smtClean="0"/>
              <a:t>DFRWS Portland, Oregon</a:t>
            </a:r>
            <a:endParaRPr lang="en-US"/>
          </a:p>
        </p:txBody>
      </p:sp>
      <p:sp>
        <p:nvSpPr>
          <p:cNvPr id="27" name="Slide Number Placeholder 26"/>
          <p:cNvSpPr>
            <a:spLocks noGrp="1"/>
          </p:cNvSpPr>
          <p:nvPr>
            <p:ph type="sldNum" sz="quarter" idx="12"/>
          </p:nvPr>
        </p:nvSpPr>
        <p:spPr/>
        <p:txBody>
          <a:bodyPr/>
          <a:lstStyle/>
          <a:p>
            <a:fld id="{805A2BD8-5B67-3042-8B66-BDD8679F46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8/4/10</a:t>
            </a:r>
            <a:endParaRPr lang="en-US"/>
          </a:p>
        </p:txBody>
      </p:sp>
      <p:sp>
        <p:nvSpPr>
          <p:cNvPr id="6" name="Footer Placeholder 5"/>
          <p:cNvSpPr>
            <a:spLocks noGrp="1"/>
          </p:cNvSpPr>
          <p:nvPr>
            <p:ph type="ftr" sz="quarter" idx="11"/>
          </p:nvPr>
        </p:nvSpPr>
        <p:spPr/>
        <p:txBody>
          <a:bodyPr/>
          <a:lstStyle/>
          <a:p>
            <a:r>
              <a:rPr lang="en-US" smtClean="0"/>
              <a:t>DFRWS Portland, Oregon</a:t>
            </a:r>
            <a:endParaRPr lang="en-US"/>
          </a:p>
        </p:txBody>
      </p:sp>
      <p:sp>
        <p:nvSpPr>
          <p:cNvPr id="7" name="Slide Number Placeholder 6"/>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t>8/4/10</a:t>
            </a:r>
            <a:endParaRPr lang="en-US"/>
          </a:p>
        </p:txBody>
      </p:sp>
      <p:sp>
        <p:nvSpPr>
          <p:cNvPr id="8" name="Footer Placeholder 7"/>
          <p:cNvSpPr>
            <a:spLocks noGrp="1"/>
          </p:cNvSpPr>
          <p:nvPr>
            <p:ph type="ftr" sz="quarter" idx="11"/>
          </p:nvPr>
        </p:nvSpPr>
        <p:spPr/>
        <p:txBody>
          <a:bodyPr/>
          <a:lstStyle/>
          <a:p>
            <a:r>
              <a:rPr lang="en-US" smtClean="0"/>
              <a:t>DFRWS Portland, Oregon</a:t>
            </a:r>
            <a:endParaRPr lang="en-US"/>
          </a:p>
        </p:txBody>
      </p:sp>
      <p:sp>
        <p:nvSpPr>
          <p:cNvPr id="9" name="Slide Number Placeholder 8"/>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8/4/10</a:t>
            </a:r>
            <a:endParaRPr lang="en-US"/>
          </a:p>
        </p:txBody>
      </p:sp>
      <p:sp>
        <p:nvSpPr>
          <p:cNvPr id="4" name="Footer Placeholder 3"/>
          <p:cNvSpPr>
            <a:spLocks noGrp="1"/>
          </p:cNvSpPr>
          <p:nvPr>
            <p:ph type="ftr" sz="quarter" idx="11"/>
          </p:nvPr>
        </p:nvSpPr>
        <p:spPr/>
        <p:txBody>
          <a:bodyPr/>
          <a:lstStyle/>
          <a:p>
            <a:r>
              <a:rPr lang="en-US" smtClean="0"/>
              <a:t>DFRWS Portland, Oregon</a:t>
            </a:r>
            <a:endParaRPr lang="en-US"/>
          </a:p>
        </p:txBody>
      </p:sp>
      <p:sp>
        <p:nvSpPr>
          <p:cNvPr id="5" name="Slide Number Placeholder 4"/>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8/4/10</a:t>
            </a:r>
            <a:endParaRPr lang="en-US"/>
          </a:p>
        </p:txBody>
      </p:sp>
      <p:sp>
        <p:nvSpPr>
          <p:cNvPr id="3" name="Footer Placeholder 2"/>
          <p:cNvSpPr>
            <a:spLocks noGrp="1"/>
          </p:cNvSpPr>
          <p:nvPr>
            <p:ph type="ftr" sz="quarter" idx="11"/>
          </p:nvPr>
        </p:nvSpPr>
        <p:spPr/>
        <p:txBody>
          <a:bodyPr/>
          <a:lstStyle/>
          <a:p>
            <a:r>
              <a:rPr lang="en-US" smtClean="0"/>
              <a:t>DFRWS Portland, Oregon</a:t>
            </a:r>
            <a:endParaRPr lang="en-US"/>
          </a:p>
        </p:txBody>
      </p:sp>
      <p:sp>
        <p:nvSpPr>
          <p:cNvPr id="4" name="Slide Number Placeholder 3"/>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8/4/10</a:t>
            </a:r>
            <a:endParaRPr lang="en-US"/>
          </a:p>
        </p:txBody>
      </p:sp>
      <p:sp>
        <p:nvSpPr>
          <p:cNvPr id="6" name="Footer Placeholder 5"/>
          <p:cNvSpPr>
            <a:spLocks noGrp="1"/>
          </p:cNvSpPr>
          <p:nvPr>
            <p:ph type="ftr" sz="quarter" idx="11"/>
          </p:nvPr>
        </p:nvSpPr>
        <p:spPr/>
        <p:txBody>
          <a:bodyPr/>
          <a:lstStyle/>
          <a:p>
            <a:r>
              <a:rPr lang="en-US" smtClean="0"/>
              <a:t>DFRWS Portland, Oregon</a:t>
            </a:r>
            <a:endParaRPr lang="en-US"/>
          </a:p>
        </p:txBody>
      </p:sp>
      <p:sp>
        <p:nvSpPr>
          <p:cNvPr id="7" name="Slide Number Placeholder 6"/>
          <p:cNvSpPr>
            <a:spLocks noGrp="1"/>
          </p:cNvSpPr>
          <p:nvPr>
            <p:ph type="sldNum" sz="quarter" idx="12"/>
          </p:nvPr>
        </p:nvSpPr>
        <p:spPr/>
        <p:txBody>
          <a:bodyPr/>
          <a:lstStyle/>
          <a:p>
            <a:fld id="{805A2BD8-5B67-3042-8B66-BDD8679F46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8/4/10</a:t>
            </a:r>
            <a:endParaRPr lang="en-US"/>
          </a:p>
        </p:txBody>
      </p:sp>
      <p:sp>
        <p:nvSpPr>
          <p:cNvPr id="6" name="Footer Placeholder 5"/>
          <p:cNvSpPr>
            <a:spLocks noGrp="1"/>
          </p:cNvSpPr>
          <p:nvPr>
            <p:ph type="ftr" sz="quarter" idx="11"/>
          </p:nvPr>
        </p:nvSpPr>
        <p:spPr/>
        <p:txBody>
          <a:bodyPr/>
          <a:lstStyle/>
          <a:p>
            <a:r>
              <a:rPr lang="en-US" smtClean="0"/>
              <a:t>DFRWS Portland, Oregon</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05A2BD8-5B67-3042-8B66-BDD8679F465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8/4/10</a:t>
            </a: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DFRWS Portland, Oregon</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05A2BD8-5B67-3042-8B66-BDD8679F465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jlyle@nist.gov" TargetMode="External"/><Relationship Id="rId3" Type="http://schemas.openxmlformats.org/officeDocument/2006/relationships/hyperlink" Target="http://www.cftt.nist.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71004"/>
            <a:ext cx="7772400" cy="1970915"/>
          </a:xfrm>
        </p:spPr>
        <p:txBody>
          <a:bodyPr>
            <a:normAutofit fontScale="90000"/>
          </a:bodyPr>
          <a:lstStyle/>
          <a:p>
            <a:r>
              <a:rPr lang="en-US" dirty="0" smtClean="0"/>
              <a:t>If Error Rate is Such a Simple Concept, Why Don’t I Have One for my Forensic Tool Yet?</a:t>
            </a:r>
            <a:endParaRPr lang="en-US" dirty="0"/>
          </a:p>
        </p:txBody>
      </p:sp>
      <p:sp>
        <p:nvSpPr>
          <p:cNvPr id="3" name="Subtitle 2"/>
          <p:cNvSpPr>
            <a:spLocks noGrp="1"/>
          </p:cNvSpPr>
          <p:nvPr>
            <p:ph type="subTitle" idx="1"/>
          </p:nvPr>
        </p:nvSpPr>
        <p:spPr/>
        <p:txBody>
          <a:bodyPr>
            <a:normAutofit/>
          </a:bodyPr>
          <a:lstStyle/>
          <a:p>
            <a:r>
              <a:rPr lang="en-US" dirty="0" smtClean="0"/>
              <a:t>Jim Lyle</a:t>
            </a:r>
          </a:p>
          <a:p>
            <a:r>
              <a:rPr lang="en-US" dirty="0" smtClean="0"/>
              <a:t>National Institute of Standards and Technology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304800"/>
            <a:ext cx="8229600" cy="1143000"/>
          </a:xfrm>
        </p:spPr>
        <p:txBody>
          <a:bodyPr>
            <a:normAutofit fontScale="90000"/>
          </a:bodyPr>
          <a:lstStyle/>
          <a:p>
            <a:pPr eaLnBrk="1" hangingPunct="1"/>
            <a:r>
              <a:rPr lang="en-US" smtClean="0"/>
              <a:t>An Algorithm To Compare A Pair Of Files With Only One File</a:t>
            </a:r>
          </a:p>
        </p:txBody>
      </p:sp>
      <p:sp>
        <p:nvSpPr>
          <p:cNvPr id="3" name="Content Placeholder 2"/>
          <p:cNvSpPr>
            <a:spLocks noGrp="1"/>
          </p:cNvSpPr>
          <p:nvPr>
            <p:ph idx="1"/>
          </p:nvPr>
        </p:nvSpPr>
        <p:spPr>
          <a:xfrm>
            <a:off x="685800" y="1600200"/>
            <a:ext cx="7772400" cy="4495800"/>
          </a:xfrm>
        </p:spPr>
        <p:txBody>
          <a:bodyPr>
            <a:normAutofit lnSpcReduction="10000"/>
          </a:bodyPr>
          <a:lstStyle/>
          <a:p>
            <a:pPr eaLnBrk="1" hangingPunct="1"/>
            <a:r>
              <a:rPr lang="en-US" sz="2000" dirty="0" smtClean="0"/>
              <a:t>A hash or checksum can be used to determine if any file in a set of files match a given file.</a:t>
            </a:r>
          </a:p>
          <a:p>
            <a:pPr eaLnBrk="1" hangingPunct="1">
              <a:buFontTx/>
              <a:buAutoNum type="arabicPeriod"/>
            </a:pPr>
            <a:r>
              <a:rPr lang="en-US" sz="2000" dirty="0" smtClean="0"/>
              <a:t>Let </a:t>
            </a:r>
            <a:r>
              <a:rPr lang="en-US" sz="2000" dirty="0" err="1" smtClean="0"/>
              <a:t>c</a:t>
            </a:r>
            <a:r>
              <a:rPr lang="en-US" sz="2000" dirty="0" smtClean="0"/>
              <a:t> be the hash of the given file</a:t>
            </a:r>
          </a:p>
          <a:p>
            <a:pPr eaLnBrk="1" hangingPunct="1">
              <a:buFontTx/>
              <a:buAutoNum type="arabicPeriod"/>
            </a:pPr>
            <a:r>
              <a:rPr lang="en-US" sz="2000" dirty="0" smtClean="0"/>
              <a:t>For each file, </a:t>
            </a:r>
            <a:r>
              <a:rPr lang="en-US" sz="2000" dirty="0" err="1" smtClean="0"/>
              <a:t>f</a:t>
            </a:r>
            <a:r>
              <a:rPr lang="en-US" sz="2000" dirty="0" smtClean="0"/>
              <a:t>, in the set …</a:t>
            </a:r>
          </a:p>
          <a:p>
            <a:pPr marL="914400" lvl="1" indent="-514350" eaLnBrk="1" hangingPunct="1">
              <a:buFontTx/>
              <a:buAutoNum type="romanLcPeriod"/>
            </a:pPr>
            <a:r>
              <a:rPr lang="en-US" sz="2000" dirty="0" smtClean="0"/>
              <a:t>Compute, </a:t>
            </a:r>
            <a:r>
              <a:rPr lang="en-US" sz="2000" dirty="0" err="1" smtClean="0"/>
              <a:t>h</a:t>
            </a:r>
            <a:r>
              <a:rPr lang="en-US" sz="2000" dirty="0" smtClean="0"/>
              <a:t>,  the hash of </a:t>
            </a:r>
            <a:r>
              <a:rPr lang="en-US" sz="2000" dirty="0" err="1" smtClean="0"/>
              <a:t>f</a:t>
            </a:r>
            <a:endParaRPr lang="en-US" sz="2000" dirty="0" smtClean="0"/>
          </a:p>
          <a:p>
            <a:pPr marL="914400" lvl="1" indent="-514350" eaLnBrk="1" hangingPunct="1">
              <a:buFontTx/>
              <a:buAutoNum type="romanLcPeriod"/>
            </a:pPr>
            <a:r>
              <a:rPr lang="en-US" sz="2000" dirty="0" smtClean="0"/>
              <a:t>Compare </a:t>
            </a:r>
            <a:r>
              <a:rPr lang="en-US" sz="2000" dirty="0" err="1" smtClean="0"/>
              <a:t>c</a:t>
            </a:r>
            <a:r>
              <a:rPr lang="en-US" sz="2000" dirty="0" smtClean="0"/>
              <a:t> to </a:t>
            </a:r>
            <a:r>
              <a:rPr lang="en-US" sz="2000" dirty="0" err="1" smtClean="0"/>
              <a:t>h</a:t>
            </a:r>
            <a:endParaRPr lang="en-US" sz="2000" dirty="0" smtClean="0"/>
          </a:p>
          <a:p>
            <a:pPr marL="914400" lvl="1" indent="-514350" eaLnBrk="1" hangingPunct="1">
              <a:buFontTx/>
              <a:buAutoNum type="romanLcPeriod"/>
            </a:pPr>
            <a:r>
              <a:rPr lang="en-US" sz="2000" dirty="0" smtClean="0"/>
              <a:t>If </a:t>
            </a:r>
            <a:r>
              <a:rPr lang="en-US" sz="2000" dirty="0" err="1" smtClean="0"/>
              <a:t>c</a:t>
            </a:r>
            <a:r>
              <a:rPr lang="en-US" sz="2000" dirty="0" smtClean="0"/>
              <a:t> matches </a:t>
            </a:r>
            <a:r>
              <a:rPr lang="en-US" sz="2000" dirty="0" err="1" smtClean="0"/>
              <a:t>h</a:t>
            </a:r>
            <a:r>
              <a:rPr lang="en-US" sz="2000" dirty="0" smtClean="0"/>
              <a:t>, then declare </a:t>
            </a:r>
            <a:r>
              <a:rPr lang="en-US" sz="2000" dirty="0" err="1" smtClean="0"/>
              <a:t>c</a:t>
            </a:r>
            <a:r>
              <a:rPr lang="en-US" sz="2000" dirty="0" smtClean="0"/>
              <a:t> equals </a:t>
            </a:r>
            <a:r>
              <a:rPr lang="en-US" sz="2000" dirty="0" err="1" smtClean="0"/>
              <a:t>h</a:t>
            </a:r>
            <a:endParaRPr lang="en-US" sz="2000" dirty="0" smtClean="0"/>
          </a:p>
          <a:p>
            <a:pPr eaLnBrk="1" hangingPunct="1"/>
            <a:r>
              <a:rPr lang="en-US" sz="2400" dirty="0" smtClean="0"/>
              <a:t>Hashes can collide (two different files with same hash)</a:t>
            </a:r>
          </a:p>
          <a:p>
            <a:pPr eaLnBrk="1" hangingPunct="1"/>
            <a:r>
              <a:rPr lang="en-US" sz="2400" dirty="0" smtClean="0"/>
              <a:t>The error rate (type I) of file matches is related to the size of the hash (number of bits)</a:t>
            </a:r>
          </a:p>
          <a:p>
            <a:pPr eaLnBrk="1" hangingPunct="1"/>
            <a:r>
              <a:rPr lang="en-US" sz="2400" dirty="0" smtClean="0"/>
              <a:t>The error rate (type II) for identifying two identical files as different is zero.</a:t>
            </a:r>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10</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704088"/>
            <a:ext cx="8415130" cy="1143000"/>
          </a:xfrm>
        </p:spPr>
        <p:txBody>
          <a:bodyPr>
            <a:normAutofit fontScale="90000"/>
          </a:bodyPr>
          <a:lstStyle/>
          <a:p>
            <a:pPr eaLnBrk="1" hangingPunct="1"/>
            <a:r>
              <a:rPr lang="en-US" dirty="0" smtClean="0"/>
              <a:t>Comparing Randomly Selected Files</a:t>
            </a:r>
          </a:p>
        </p:txBody>
      </p:sp>
      <p:sp>
        <p:nvSpPr>
          <p:cNvPr id="54275" name="Content Placeholder 2"/>
          <p:cNvSpPr>
            <a:spLocks noGrp="1"/>
          </p:cNvSpPr>
          <p:nvPr>
            <p:ph idx="1"/>
          </p:nvPr>
        </p:nvSpPr>
        <p:spPr/>
        <p:txBody>
          <a:bodyPr/>
          <a:lstStyle/>
          <a:p>
            <a:pPr eaLnBrk="1" hangingPunct="1">
              <a:buNone/>
            </a:pPr>
            <a:r>
              <a:rPr lang="en-US" sz="2800" dirty="0" smtClean="0"/>
              <a:t>Chance of hash or checksum for a random file matching a given value</a:t>
            </a:r>
          </a:p>
        </p:txBody>
      </p:sp>
      <p:graphicFrame>
        <p:nvGraphicFramePr>
          <p:cNvPr id="7" name="Table 6"/>
          <p:cNvGraphicFramePr>
            <a:graphicFrameLocks noGrp="1"/>
          </p:cNvGraphicFramePr>
          <p:nvPr/>
        </p:nvGraphicFramePr>
        <p:xfrm>
          <a:off x="685800" y="3407757"/>
          <a:ext cx="7696201" cy="2225040"/>
        </p:xfrm>
        <a:graphic>
          <a:graphicData uri="http://schemas.openxmlformats.org/drawingml/2006/table">
            <a:tbl>
              <a:tblPr firstRow="1" bandRow="1">
                <a:tableStyleId>{9DCAF9ED-07DC-4A11-8D7F-57B35C25682E}</a:tableStyleId>
              </a:tblPr>
              <a:tblGrid>
                <a:gridCol w="1981200"/>
                <a:gridCol w="5715001"/>
              </a:tblGrid>
              <a:tr h="370840">
                <a:tc>
                  <a:txBody>
                    <a:bodyPr/>
                    <a:lstStyle/>
                    <a:p>
                      <a:r>
                        <a:rPr lang="en-US" dirty="0" smtClean="0"/>
                        <a:t> Algorithm</a:t>
                      </a:r>
                      <a:endParaRPr lang="en-US" dirty="0"/>
                    </a:p>
                  </a:txBody>
                  <a:tcPr/>
                </a:tc>
                <a:tc>
                  <a:txBody>
                    <a:bodyPr/>
                    <a:lstStyle/>
                    <a:p>
                      <a:r>
                        <a:rPr lang="en-US" dirty="0" smtClean="0"/>
                        <a:t>Chance of Collision</a:t>
                      </a:r>
                      <a:endParaRPr lang="en-US" dirty="0"/>
                    </a:p>
                  </a:txBody>
                  <a:tcPr/>
                </a:tc>
              </a:tr>
              <a:tr h="370840">
                <a:tc>
                  <a:txBody>
                    <a:bodyPr/>
                    <a:lstStyle/>
                    <a:p>
                      <a:r>
                        <a:rPr lang="en-US" dirty="0" smtClean="0"/>
                        <a:t>CRC-16</a:t>
                      </a:r>
                      <a:endParaRPr lang="en-US" dirty="0"/>
                    </a:p>
                  </a:txBody>
                  <a:tcPr/>
                </a:tc>
                <a:tc>
                  <a:txBody>
                    <a:bodyPr/>
                    <a:lstStyle/>
                    <a:p>
                      <a:r>
                        <a:rPr lang="en-US" dirty="0" smtClean="0"/>
                        <a:t>1 in 32,768</a:t>
                      </a:r>
                      <a:endParaRPr lang="en-US" dirty="0"/>
                    </a:p>
                  </a:txBody>
                  <a:tcPr/>
                </a:tc>
              </a:tr>
              <a:tr h="370840">
                <a:tc>
                  <a:txBody>
                    <a:bodyPr/>
                    <a:lstStyle/>
                    <a:p>
                      <a:r>
                        <a:rPr lang="en-US" dirty="0" smtClean="0"/>
                        <a:t>CRC-32</a:t>
                      </a:r>
                      <a:endParaRPr lang="en-US" dirty="0"/>
                    </a:p>
                  </a:txBody>
                  <a:tcPr/>
                </a:tc>
                <a:tc>
                  <a:txBody>
                    <a:bodyPr/>
                    <a:lstStyle/>
                    <a:p>
                      <a:r>
                        <a:rPr lang="en-US" dirty="0" smtClean="0"/>
                        <a:t>1 in 2,147,483,648</a:t>
                      </a:r>
                      <a:endParaRPr lang="en-US" dirty="0"/>
                    </a:p>
                  </a:txBody>
                  <a:tcPr/>
                </a:tc>
              </a:tr>
              <a:tr h="370840">
                <a:tc>
                  <a:txBody>
                    <a:bodyPr/>
                    <a:lstStyle/>
                    <a:p>
                      <a:r>
                        <a:rPr lang="en-US" dirty="0" smtClean="0"/>
                        <a:t>MD5 (128 bits)</a:t>
                      </a:r>
                      <a:endParaRPr lang="en-US" dirty="0"/>
                    </a:p>
                  </a:txBody>
                  <a:tcPr/>
                </a:tc>
                <a:tc>
                  <a:txBody>
                    <a:bodyPr/>
                    <a:lstStyle/>
                    <a:p>
                      <a:r>
                        <a:rPr lang="en-US" dirty="0" smtClean="0"/>
                        <a:t>1 in 170141183460469231731687303715884105728</a:t>
                      </a:r>
                      <a:endParaRPr lang="en-US" dirty="0"/>
                    </a:p>
                  </a:txBody>
                  <a:tcPr/>
                </a:tc>
              </a:tr>
              <a:tr h="370840">
                <a:tc>
                  <a:txBody>
                    <a:bodyPr/>
                    <a:lstStyle/>
                    <a:p>
                      <a:r>
                        <a:rPr lang="en-US" dirty="0" smtClean="0"/>
                        <a:t>SHA-1</a:t>
                      </a:r>
                      <a:endParaRPr lang="en-US" dirty="0"/>
                    </a:p>
                  </a:txBody>
                  <a:tcPr/>
                </a:tc>
                <a:tc>
                  <a:txBody>
                    <a:bodyPr/>
                    <a:lstStyle/>
                    <a:p>
                      <a:r>
                        <a:rPr lang="en-US" dirty="0" smtClean="0"/>
                        <a:t>1 in 2</a:t>
                      </a:r>
                      <a:r>
                        <a:rPr lang="en-US" baseline="30000" dirty="0" smtClean="0"/>
                        <a:t>159</a:t>
                      </a:r>
                      <a:endParaRPr lang="en-US" baseline="30000" dirty="0"/>
                    </a:p>
                  </a:txBody>
                  <a:tcPr/>
                </a:tc>
              </a:tr>
              <a:tr h="370840">
                <a:tc>
                  <a:txBody>
                    <a:bodyPr/>
                    <a:lstStyle/>
                    <a:p>
                      <a:r>
                        <a:rPr lang="en-US" dirty="0" smtClean="0"/>
                        <a:t>SHA-256</a:t>
                      </a:r>
                      <a:endParaRPr lang="en-US" dirty="0"/>
                    </a:p>
                  </a:txBody>
                  <a:tcPr/>
                </a:tc>
                <a:tc>
                  <a:txBody>
                    <a:bodyPr/>
                    <a:lstStyle/>
                    <a:p>
                      <a:r>
                        <a:rPr lang="en-US" dirty="0" smtClean="0"/>
                        <a:t>1 in 2</a:t>
                      </a:r>
                      <a:r>
                        <a:rPr lang="en-US" baseline="30000" dirty="0" smtClean="0"/>
                        <a:t>255</a:t>
                      </a:r>
                      <a:endParaRPr lang="en-US" baseline="30000" dirty="0"/>
                    </a:p>
                  </a:txBody>
                  <a:tcPr/>
                </a:tc>
              </a:tr>
            </a:tbl>
          </a:graphicData>
        </a:graphic>
      </p:graphicFrame>
      <p:sp>
        <p:nvSpPr>
          <p:cNvPr id="8" name="Date Placeholder 7"/>
          <p:cNvSpPr>
            <a:spLocks noGrp="1"/>
          </p:cNvSpPr>
          <p:nvPr>
            <p:ph type="dt" sz="half" idx="10"/>
          </p:nvPr>
        </p:nvSpPr>
        <p:spPr/>
        <p:txBody>
          <a:bodyPr/>
          <a:lstStyle/>
          <a:p>
            <a:r>
              <a:rPr lang="en-US" smtClean="0"/>
              <a:t>8/4/10</a:t>
            </a:r>
            <a:endParaRPr lang="en-US"/>
          </a:p>
        </p:txBody>
      </p:sp>
      <p:sp>
        <p:nvSpPr>
          <p:cNvPr id="9" name="Slide Number Placeholder 8"/>
          <p:cNvSpPr>
            <a:spLocks noGrp="1"/>
          </p:cNvSpPr>
          <p:nvPr>
            <p:ph type="sldNum" sz="quarter" idx="12"/>
          </p:nvPr>
        </p:nvSpPr>
        <p:spPr/>
        <p:txBody>
          <a:bodyPr/>
          <a:lstStyle/>
          <a:p>
            <a:fld id="{805A2BD8-5B67-3042-8B66-BDD8679F4654}" type="slidenum">
              <a:rPr lang="en-US" smtClean="0"/>
              <a:pPr/>
              <a:t>11</a:t>
            </a:fld>
            <a:endParaRPr lang="en-US"/>
          </a:p>
        </p:txBody>
      </p:sp>
      <p:sp>
        <p:nvSpPr>
          <p:cNvPr id="10" name="Footer Placeholder 9"/>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Title 1"/>
          <p:cNvSpPr>
            <a:spLocks noGrp="1"/>
          </p:cNvSpPr>
          <p:nvPr>
            <p:ph type="title"/>
          </p:nvPr>
        </p:nvSpPr>
        <p:spPr>
          <a:xfrm>
            <a:off x="685800" y="457200"/>
            <a:ext cx="7772400" cy="1143000"/>
          </a:xfrm>
        </p:spPr>
        <p:txBody>
          <a:bodyPr>
            <a:normAutofit/>
          </a:bodyPr>
          <a:lstStyle/>
          <a:p>
            <a:pPr eaLnBrk="1" hangingPunct="1"/>
            <a:r>
              <a:rPr lang="en-US" dirty="0" smtClean="0"/>
              <a:t>Implementation Errors</a:t>
            </a:r>
          </a:p>
        </p:txBody>
      </p:sp>
      <p:sp>
        <p:nvSpPr>
          <p:cNvPr id="55299" name="Content Placeholder 2"/>
          <p:cNvSpPr>
            <a:spLocks noGrp="1"/>
          </p:cNvSpPr>
          <p:nvPr>
            <p:ph idx="1"/>
          </p:nvPr>
        </p:nvSpPr>
        <p:spPr>
          <a:xfrm>
            <a:off x="685800" y="1752600"/>
            <a:ext cx="7772400" cy="4114800"/>
          </a:xfrm>
        </p:spPr>
        <p:txBody>
          <a:bodyPr/>
          <a:lstStyle/>
          <a:p>
            <a:pPr eaLnBrk="1" hangingPunct="1"/>
            <a:r>
              <a:rPr lang="en-US" smtClean="0"/>
              <a:t>A variety of implementation errors are possible, some are quite subtle.</a:t>
            </a:r>
          </a:p>
          <a:p>
            <a:pPr lvl="1" eaLnBrk="1" hangingPunct="1"/>
            <a:r>
              <a:rPr lang="en-US" smtClean="0"/>
              <a:t>One common error occurs as follows:</a:t>
            </a:r>
          </a:p>
          <a:p>
            <a:pPr lvl="2" eaLnBrk="1" hangingPunct="1"/>
            <a:r>
              <a:rPr lang="en-US" smtClean="0"/>
              <a:t>Hash algorithm is implemented in a UNIX environment. It works for any file.</a:t>
            </a:r>
          </a:p>
          <a:p>
            <a:pPr lvl="2" eaLnBrk="1" hangingPunct="1"/>
            <a:r>
              <a:rPr lang="en-US" smtClean="0"/>
              <a:t>Same program is moved to MS Windows environment. It works fine for any </a:t>
            </a:r>
            <a:r>
              <a:rPr lang="en-US" i="1" smtClean="0"/>
              <a:t>binary</a:t>
            </a:r>
            <a:r>
              <a:rPr lang="en-US" smtClean="0"/>
              <a:t> file, but computes a different (wrong) value for any </a:t>
            </a:r>
            <a:r>
              <a:rPr lang="en-US" i="1" smtClean="0"/>
              <a:t>text</a:t>
            </a:r>
            <a:r>
              <a:rPr lang="en-US" smtClean="0"/>
              <a:t> file (Windows adds a character to the end of each line of text). </a:t>
            </a:r>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12</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Title 1"/>
          <p:cNvSpPr>
            <a:spLocks noGrp="1"/>
          </p:cNvSpPr>
          <p:nvPr>
            <p:ph type="title"/>
          </p:nvPr>
        </p:nvSpPr>
        <p:spPr>
          <a:xfrm>
            <a:off x="685800" y="381000"/>
            <a:ext cx="7772400" cy="1143000"/>
          </a:xfrm>
        </p:spPr>
        <p:txBody>
          <a:bodyPr/>
          <a:lstStyle/>
          <a:p>
            <a:pPr eaLnBrk="1" hangingPunct="1"/>
            <a:r>
              <a:rPr lang="en-US" smtClean="0"/>
              <a:t>What is the error rate?</a:t>
            </a:r>
          </a:p>
        </p:txBody>
      </p:sp>
      <p:sp>
        <p:nvSpPr>
          <p:cNvPr id="56323" name="Content Placeholder 2"/>
          <p:cNvSpPr>
            <a:spLocks noGrp="1"/>
          </p:cNvSpPr>
          <p:nvPr>
            <p:ph idx="1"/>
          </p:nvPr>
        </p:nvSpPr>
        <p:spPr>
          <a:xfrm>
            <a:off x="762000" y="1447800"/>
            <a:ext cx="7772400" cy="4114800"/>
          </a:xfrm>
        </p:spPr>
        <p:txBody>
          <a:bodyPr>
            <a:normAutofit fontScale="85000" lnSpcReduction="20000"/>
          </a:bodyPr>
          <a:lstStyle/>
          <a:p>
            <a:pPr eaLnBrk="1" hangingPunct="1"/>
            <a:r>
              <a:rPr lang="en-US" sz="2800" dirty="0" smtClean="0"/>
              <a:t>In the science of measurement error analysis an implementation error is called a </a:t>
            </a:r>
            <a:r>
              <a:rPr lang="en-US" sz="2800" i="1" dirty="0" smtClean="0"/>
              <a:t>systematic error.</a:t>
            </a:r>
            <a:endParaRPr lang="en-US" sz="2800" dirty="0" smtClean="0"/>
          </a:p>
          <a:p>
            <a:pPr eaLnBrk="1" hangingPunct="1"/>
            <a:r>
              <a:rPr lang="en-US" sz="2800" dirty="0" smtClean="0"/>
              <a:t>The distribution of text and binary files varies from computer to computer.</a:t>
            </a:r>
          </a:p>
          <a:p>
            <a:pPr eaLnBrk="1" hangingPunct="1"/>
            <a:r>
              <a:rPr lang="en-US" sz="2800" dirty="0" smtClean="0"/>
              <a:t>There is no random distribution to the manifestation of the error. </a:t>
            </a:r>
          </a:p>
          <a:p>
            <a:pPr eaLnBrk="1" hangingPunct="1"/>
            <a:r>
              <a:rPr lang="en-US" sz="2800" dirty="0" smtClean="0"/>
              <a:t>The implementation error is triggered only under some set of conditions.</a:t>
            </a:r>
          </a:p>
          <a:p>
            <a:pPr eaLnBrk="1" hangingPunct="1"/>
            <a:r>
              <a:rPr lang="en-US" sz="2800" dirty="0" smtClean="0"/>
              <a:t>A tool may have implementation errors, but the algorithm being implemented has a statistical error rate.</a:t>
            </a:r>
          </a:p>
          <a:p>
            <a:pPr eaLnBrk="1" hangingPunct="1">
              <a:buFontTx/>
              <a:buNone/>
            </a:pPr>
            <a:r>
              <a:rPr lang="en-US" sz="2800" dirty="0" smtClean="0"/>
              <a:t> </a:t>
            </a:r>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13</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smtClean="0"/>
              <a:t>Human Errors</a:t>
            </a:r>
          </a:p>
        </p:txBody>
      </p:sp>
      <p:sp>
        <p:nvSpPr>
          <p:cNvPr id="57347" name="Content Placeholder 2"/>
          <p:cNvSpPr>
            <a:spLocks noGrp="1"/>
          </p:cNvSpPr>
          <p:nvPr>
            <p:ph idx="1"/>
          </p:nvPr>
        </p:nvSpPr>
        <p:spPr/>
        <p:txBody>
          <a:bodyPr/>
          <a:lstStyle/>
          <a:p>
            <a:pPr eaLnBrk="1" hangingPunct="1"/>
            <a:r>
              <a:rPr lang="en-US" dirty="0" smtClean="0"/>
              <a:t>Human errors (blunders) occur</a:t>
            </a:r>
          </a:p>
          <a:p>
            <a:pPr eaLnBrk="1" hangingPunct="1"/>
            <a:r>
              <a:rPr lang="en-US" dirty="0" smtClean="0"/>
              <a:t>Difficult to quantify</a:t>
            </a:r>
          </a:p>
          <a:p>
            <a:pPr eaLnBrk="1" hangingPunct="1"/>
            <a:r>
              <a:rPr lang="en-US" dirty="0" smtClean="0"/>
              <a:t>Good processes have built in checks to detect blunders</a:t>
            </a:r>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14</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Rate for Disk Imaging</a:t>
            </a:r>
            <a:endParaRPr lang="en-US" dirty="0"/>
          </a:p>
        </p:txBody>
      </p:sp>
      <p:sp>
        <p:nvSpPr>
          <p:cNvPr id="3" name="Content Placeholder 2"/>
          <p:cNvSpPr>
            <a:spLocks noGrp="1"/>
          </p:cNvSpPr>
          <p:nvPr>
            <p:ph idx="1"/>
          </p:nvPr>
        </p:nvSpPr>
        <p:spPr/>
        <p:txBody>
          <a:bodyPr>
            <a:normAutofit lnSpcReduction="10000"/>
          </a:bodyPr>
          <a:lstStyle/>
          <a:p>
            <a:r>
              <a:rPr lang="en-US" dirty="0" smtClean="0"/>
              <a:t>Forensic tools often have multiple requirements.</a:t>
            </a:r>
          </a:p>
          <a:p>
            <a:r>
              <a:rPr lang="en-US" dirty="0" smtClean="0"/>
              <a:t>Each requirement may generate a separate error rate.</a:t>
            </a:r>
          </a:p>
          <a:p>
            <a:r>
              <a:rPr lang="en-US" dirty="0" smtClean="0"/>
              <a:t>Separate the algorithm from the implementation.</a:t>
            </a:r>
          </a:p>
          <a:p>
            <a:r>
              <a:rPr lang="en-US" dirty="0" smtClean="0"/>
              <a:t>Algorithm is . . . Read and make a copy of every accessible sector on the drive. The error rate is zero.</a:t>
            </a:r>
          </a:p>
          <a:p>
            <a:r>
              <a:rPr lang="en-US" dirty="0" smtClean="0"/>
              <a:t>The implementation may have a many different systematic errors.</a:t>
            </a:r>
          </a:p>
          <a:p>
            <a:r>
              <a:rPr lang="en-US" dirty="0" smtClean="0"/>
              <a:t>Alternate algorithm . . . Add an attempt to read additional (not accessible) sectors – Unknown error rate.</a:t>
            </a:r>
            <a:endParaRPr lang="en-US" dirty="0"/>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Error Rates</a:t>
            </a:r>
            <a:endParaRPr lang="en-US" dirty="0"/>
          </a:p>
        </p:txBody>
      </p:sp>
      <p:sp>
        <p:nvSpPr>
          <p:cNvPr id="3" name="Content Placeholder 2"/>
          <p:cNvSpPr>
            <a:spLocks noGrp="1"/>
          </p:cNvSpPr>
          <p:nvPr>
            <p:ph idx="1"/>
          </p:nvPr>
        </p:nvSpPr>
        <p:spPr/>
        <p:txBody>
          <a:bodyPr/>
          <a:lstStyle/>
          <a:p>
            <a:r>
              <a:rPr lang="en-US" dirty="0" smtClean="0"/>
              <a:t>Write blocking </a:t>
            </a:r>
          </a:p>
          <a:p>
            <a:r>
              <a:rPr lang="en-US" dirty="0" smtClean="0"/>
              <a:t>String Searching </a:t>
            </a:r>
          </a:p>
          <a:p>
            <a:r>
              <a:rPr lang="en-US" dirty="0" smtClean="0"/>
              <a:t>File Recovery and Carving</a:t>
            </a:r>
            <a:endParaRPr lang="en-US" dirty="0"/>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US" smtClean="0"/>
              <a:t>Summary &amp; Observations</a:t>
            </a:r>
          </a:p>
        </p:txBody>
      </p:sp>
      <p:sp>
        <p:nvSpPr>
          <p:cNvPr id="59395" name="Content Placeholder 2"/>
          <p:cNvSpPr>
            <a:spLocks noGrp="1"/>
          </p:cNvSpPr>
          <p:nvPr>
            <p:ph idx="1"/>
          </p:nvPr>
        </p:nvSpPr>
        <p:spPr/>
        <p:txBody>
          <a:bodyPr/>
          <a:lstStyle/>
          <a:p>
            <a:pPr eaLnBrk="1" hangingPunct="1"/>
            <a:r>
              <a:rPr lang="en-US" sz="1800" dirty="0" smtClean="0"/>
              <a:t>Distinguish between intended algorithm and actual implementation</a:t>
            </a:r>
          </a:p>
          <a:p>
            <a:pPr eaLnBrk="1" hangingPunct="1"/>
            <a:r>
              <a:rPr lang="en-US" sz="1800" dirty="0" smtClean="0"/>
              <a:t>Algorithm may have an error rate (statistical in nature)</a:t>
            </a:r>
          </a:p>
          <a:p>
            <a:pPr eaLnBrk="1" hangingPunct="1"/>
            <a:r>
              <a:rPr lang="en-US" sz="1800" dirty="0" smtClean="0"/>
              <a:t>Implementations have systematic errors</a:t>
            </a:r>
          </a:p>
          <a:p>
            <a:r>
              <a:rPr lang="en-US" sz="1800" dirty="0" smtClean="0"/>
              <a:t>Most digital forensic tool functions are simple collection, extraction or searching operations with a zero error rate for the algorithm.</a:t>
            </a:r>
          </a:p>
          <a:p>
            <a:pPr eaLnBrk="1" hangingPunct="1"/>
            <a:r>
              <a:rPr lang="en-US" sz="1800" dirty="0" smtClean="0"/>
              <a:t>Tools tend to have minor problems, usually omitting data, sometimes duplicating existing data.</a:t>
            </a:r>
          </a:p>
          <a:p>
            <a:pPr eaLnBrk="1" hangingPunct="1"/>
            <a:r>
              <a:rPr lang="en-US" sz="1800" dirty="0" smtClean="0"/>
              <a:t>An implementation’s systematic errors can be revealed by tool testing.</a:t>
            </a:r>
          </a:p>
          <a:p>
            <a:pPr eaLnBrk="1" hangingPunct="1"/>
            <a:r>
              <a:rPr lang="en-US" sz="1800" dirty="0" smtClean="0"/>
              <a:t>To satisfy the intent of </a:t>
            </a:r>
            <a:r>
              <a:rPr lang="en-US" sz="1800" dirty="0" err="1" smtClean="0"/>
              <a:t>Daubert</a:t>
            </a:r>
            <a:r>
              <a:rPr lang="en-US" sz="1800" dirty="0" smtClean="0"/>
              <a:t>, tools should have the types of failures and triggering conditions characterized.</a:t>
            </a:r>
          </a:p>
          <a:p>
            <a:pPr eaLnBrk="1" hangingPunct="1"/>
            <a:endParaRPr lang="en-US" sz="1800" dirty="0" smtClean="0"/>
          </a:p>
        </p:txBody>
      </p:sp>
      <p:sp>
        <p:nvSpPr>
          <p:cNvPr id="59396" name="Date Placeholder 3"/>
          <p:cNvSpPr>
            <a:spLocks noGrp="1"/>
          </p:cNvSpPr>
          <p:nvPr>
            <p:ph type="dt" sz="quarter" idx="10"/>
          </p:nvPr>
        </p:nvSpPr>
        <p:spPr>
          <a:noFill/>
        </p:spPr>
        <p:txBody>
          <a:bodyPr/>
          <a:lstStyle/>
          <a:p>
            <a:r>
              <a:rPr lang="en-US" smtClean="0">
                <a:latin typeface="Arial" pitchFamily="34" charset="0"/>
                <a:ea typeface="ＭＳ Ｐゴシック" pitchFamily="34" charset="-128"/>
                <a:cs typeface="ＭＳ Ｐゴシック" pitchFamily="34" charset="-128"/>
              </a:rPr>
              <a:t>8/4/10</a:t>
            </a:r>
            <a:endParaRPr lang="en-US">
              <a:latin typeface="Arial" pitchFamily="34" charset="0"/>
              <a:ea typeface="ＭＳ Ｐゴシック" pitchFamily="34" charset="-128"/>
              <a:cs typeface="ＭＳ Ｐゴシック" pitchFamily="34" charset="-128"/>
            </a:endParaRPr>
          </a:p>
        </p:txBody>
      </p:sp>
      <p:sp>
        <p:nvSpPr>
          <p:cNvPr id="59397" name="Footer Placeholder 4"/>
          <p:cNvSpPr>
            <a:spLocks noGrp="1"/>
          </p:cNvSpPr>
          <p:nvPr>
            <p:ph type="ftr" sz="quarter" idx="11"/>
          </p:nvPr>
        </p:nvSpPr>
        <p:spPr>
          <a:noFill/>
        </p:spPr>
        <p:txBody>
          <a:bodyPr/>
          <a:lstStyle/>
          <a:p>
            <a:r>
              <a:rPr lang="en-US" smtClean="0">
                <a:latin typeface="Arial" pitchFamily="34" charset="0"/>
                <a:ea typeface="ＭＳ Ｐゴシック" pitchFamily="34" charset="-128"/>
                <a:cs typeface="ＭＳ Ｐゴシック" pitchFamily="34" charset="-128"/>
              </a:rPr>
              <a:t>DFRWS Portland, Oregon</a:t>
            </a:r>
            <a:endParaRPr lang="en-US">
              <a:latin typeface="Arial" pitchFamily="34" charset="0"/>
              <a:ea typeface="ＭＳ Ｐゴシック" pitchFamily="34" charset="-128"/>
              <a:cs typeface="ＭＳ Ｐゴシック" pitchFamily="34" charset="-128"/>
            </a:endParaRPr>
          </a:p>
        </p:txBody>
      </p:sp>
      <p:sp>
        <p:nvSpPr>
          <p:cNvPr id="59398" name="Slide Number Placeholder 5"/>
          <p:cNvSpPr>
            <a:spLocks noGrp="1"/>
          </p:cNvSpPr>
          <p:nvPr>
            <p:ph type="sldNum" sz="quarter" idx="12"/>
          </p:nvPr>
        </p:nvSpPr>
        <p:spPr>
          <a:noFill/>
        </p:spPr>
        <p:txBody>
          <a:bodyPr/>
          <a:lstStyle/>
          <a:p>
            <a:fld id="{624AEFE7-4305-7648-85AB-A1A597639E24}" type="slidenum">
              <a:rPr lang="en-US" smtClean="0">
                <a:latin typeface="Arial" pitchFamily="34" charset="0"/>
                <a:ea typeface="ＭＳ Ｐゴシック" pitchFamily="34" charset="-128"/>
                <a:cs typeface="ＭＳ Ｐゴシック" pitchFamily="34" charset="-128"/>
              </a:rPr>
              <a:pPr/>
              <a:t>17</a:t>
            </a:fld>
            <a:endParaRPr lang="en-US" smtClean="0">
              <a:latin typeface="Arial" pitchFamily="34" charset="0"/>
              <a:ea typeface="ＭＳ Ｐゴシック" pitchFamily="34" charset="-128"/>
              <a:cs typeface="ＭＳ Ｐゴシック"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smtClean="0"/>
              <a:t>8/4/10</a:t>
            </a:r>
            <a:endParaRPr lang="en-US"/>
          </a:p>
        </p:txBody>
      </p:sp>
      <p:sp>
        <p:nvSpPr>
          <p:cNvPr id="5" name="Footer Placeholder 4"/>
          <p:cNvSpPr>
            <a:spLocks noGrp="1"/>
          </p:cNvSpPr>
          <p:nvPr>
            <p:ph type="ftr" sz="quarter" idx="11"/>
          </p:nvPr>
        </p:nvSpPr>
        <p:spPr/>
        <p:txBody>
          <a:bodyPr/>
          <a:lstStyle/>
          <a:p>
            <a:pPr>
              <a:defRPr/>
            </a:pPr>
            <a:r>
              <a:rPr lang="en-US" smtClean="0"/>
              <a:t>DFRWS Portland, Oregon</a:t>
            </a:r>
            <a:endParaRPr lang="en-US"/>
          </a:p>
        </p:txBody>
      </p:sp>
      <p:sp>
        <p:nvSpPr>
          <p:cNvPr id="6" name="Slide Number Placeholder 5"/>
          <p:cNvSpPr>
            <a:spLocks noGrp="1"/>
          </p:cNvSpPr>
          <p:nvPr>
            <p:ph type="sldNum" sz="quarter" idx="12"/>
          </p:nvPr>
        </p:nvSpPr>
        <p:spPr/>
        <p:txBody>
          <a:bodyPr/>
          <a:lstStyle/>
          <a:p>
            <a:pPr>
              <a:defRPr/>
            </a:pPr>
            <a:fld id="{9C086A95-8610-EE4D-9AB9-9505BF842EC6}" type="slidenum">
              <a:rPr lang="en-US"/>
              <a:pPr>
                <a:defRPr/>
              </a:pPr>
              <a:t>18</a:t>
            </a:fld>
            <a:endParaRPr lang="en-US"/>
          </a:p>
        </p:txBody>
      </p:sp>
      <p:sp>
        <p:nvSpPr>
          <p:cNvPr id="14745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solidFill>
                  <a:schemeClr val="tx1">
                    <a:lumMod val="75000"/>
                    <a:lumOff val="25000"/>
                  </a:schemeClr>
                </a:solidFill>
                <a:ea typeface="+mj-ea"/>
                <a:cs typeface="+mj-cs"/>
              </a:rPr>
              <a:t>Project Sponsors (aka Steering Committee)</a:t>
            </a:r>
          </a:p>
        </p:txBody>
      </p:sp>
      <p:sp>
        <p:nvSpPr>
          <p:cNvPr id="37894" name="Rectangle 3"/>
          <p:cNvSpPr>
            <a:spLocks noGrp="1" noChangeArrowheads="1"/>
          </p:cNvSpPr>
          <p:nvPr>
            <p:ph type="body" idx="1"/>
          </p:nvPr>
        </p:nvSpPr>
        <p:spPr/>
        <p:txBody>
          <a:bodyPr/>
          <a:lstStyle/>
          <a:p>
            <a:pPr eaLnBrk="1" hangingPunct="1">
              <a:lnSpc>
                <a:spcPct val="80000"/>
              </a:lnSpc>
            </a:pPr>
            <a:r>
              <a:rPr lang="en-US" sz="2600">
                <a:ea typeface="ＭＳ Ｐゴシック" pitchFamily="34" charset="-128"/>
                <a:cs typeface="ＭＳ Ｐゴシック" pitchFamily="34" charset="-128"/>
              </a:rPr>
              <a:t>National Institute of Justice (Major funding)</a:t>
            </a:r>
          </a:p>
          <a:p>
            <a:pPr eaLnBrk="1" hangingPunct="1">
              <a:lnSpc>
                <a:spcPct val="80000"/>
              </a:lnSpc>
            </a:pPr>
            <a:r>
              <a:rPr lang="en-US" sz="2600">
                <a:ea typeface="ＭＳ Ｐゴシック" pitchFamily="34" charset="-128"/>
                <a:cs typeface="ＭＳ Ｐゴシック" pitchFamily="34" charset="-128"/>
              </a:rPr>
              <a:t>FBI (Additional funding)</a:t>
            </a:r>
          </a:p>
          <a:p>
            <a:pPr eaLnBrk="1" hangingPunct="1">
              <a:lnSpc>
                <a:spcPct val="80000"/>
              </a:lnSpc>
            </a:pPr>
            <a:r>
              <a:rPr lang="en-US" sz="2600">
                <a:ea typeface="ＭＳ Ｐゴシック" pitchFamily="34" charset="-128"/>
                <a:cs typeface="ＭＳ Ｐゴシック" pitchFamily="34" charset="-128"/>
              </a:rPr>
              <a:t>Department of Defense, DCCI (Equipment and support)</a:t>
            </a:r>
          </a:p>
          <a:p>
            <a:pPr eaLnBrk="1" hangingPunct="1">
              <a:lnSpc>
                <a:spcPct val="80000"/>
              </a:lnSpc>
            </a:pPr>
            <a:r>
              <a:rPr lang="en-US" sz="2600">
                <a:ea typeface="ＭＳ Ｐゴシック" pitchFamily="34" charset="-128"/>
                <a:cs typeface="ＭＳ Ｐゴシック" pitchFamily="34" charset="-128"/>
              </a:rPr>
              <a:t>Homeland Security (Major funding)</a:t>
            </a:r>
          </a:p>
          <a:p>
            <a:pPr eaLnBrk="1" hangingPunct="1">
              <a:lnSpc>
                <a:spcPct val="80000"/>
              </a:lnSpc>
            </a:pPr>
            <a:r>
              <a:rPr lang="en-US" sz="2600">
                <a:ea typeface="ＭＳ Ｐゴシック" pitchFamily="34" charset="-128"/>
                <a:cs typeface="ＭＳ Ｐゴシック" pitchFamily="34" charset="-128"/>
              </a:rPr>
              <a:t>State &amp; Local agencies (Technical input)</a:t>
            </a:r>
          </a:p>
          <a:p>
            <a:pPr eaLnBrk="1" hangingPunct="1">
              <a:lnSpc>
                <a:spcPct val="80000"/>
              </a:lnSpc>
            </a:pPr>
            <a:r>
              <a:rPr lang="en-US" sz="2600">
                <a:ea typeface="ＭＳ Ｐゴシック" pitchFamily="34" charset="-128"/>
                <a:cs typeface="ＭＳ Ｐゴシック" pitchFamily="34" charset="-128"/>
              </a:rPr>
              <a:t>Internal Revenue, IRS (Technical input)</a:t>
            </a:r>
          </a:p>
          <a:p>
            <a:pPr eaLnBrk="1" hangingPunct="1">
              <a:lnSpc>
                <a:spcPct val="80000"/>
              </a:lnSpc>
            </a:pPr>
            <a:r>
              <a:rPr lang="en-US" sz="2600">
                <a:ea typeface="ＭＳ Ｐゴシック" pitchFamily="34" charset="-128"/>
                <a:cs typeface="ＭＳ Ｐゴシック" pitchFamily="34" charset="-128"/>
              </a:rPr>
              <a:t>NIST/OLES (Program management)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smtClean="0"/>
              <a:t>Contact Information</a:t>
            </a:r>
          </a:p>
        </p:txBody>
      </p:sp>
      <p:sp>
        <p:nvSpPr>
          <p:cNvPr id="61443" name="Date Placeholder 3"/>
          <p:cNvSpPr>
            <a:spLocks noGrp="1"/>
          </p:cNvSpPr>
          <p:nvPr>
            <p:ph type="dt" sz="quarter" idx="10"/>
          </p:nvPr>
        </p:nvSpPr>
        <p:spPr>
          <a:noFill/>
        </p:spPr>
        <p:txBody>
          <a:bodyPr/>
          <a:lstStyle/>
          <a:p>
            <a:r>
              <a:rPr lang="en-US" smtClean="0">
                <a:latin typeface="Arial" pitchFamily="34" charset="0"/>
                <a:ea typeface="ＭＳ Ｐゴシック" pitchFamily="34" charset="-128"/>
                <a:cs typeface="ＭＳ Ｐゴシック" pitchFamily="34" charset="-128"/>
              </a:rPr>
              <a:t>8/4/10</a:t>
            </a:r>
            <a:endParaRPr lang="en-US">
              <a:latin typeface="Arial" pitchFamily="34" charset="0"/>
              <a:ea typeface="ＭＳ Ｐゴシック" pitchFamily="34" charset="-128"/>
              <a:cs typeface="ＭＳ Ｐゴシック" pitchFamily="34" charset="-128"/>
            </a:endParaRPr>
          </a:p>
        </p:txBody>
      </p:sp>
      <p:sp>
        <p:nvSpPr>
          <p:cNvPr id="61444" name="Footer Placeholder 4"/>
          <p:cNvSpPr>
            <a:spLocks noGrp="1"/>
          </p:cNvSpPr>
          <p:nvPr>
            <p:ph type="ftr" sz="quarter" idx="11"/>
          </p:nvPr>
        </p:nvSpPr>
        <p:spPr>
          <a:noFill/>
        </p:spPr>
        <p:txBody>
          <a:bodyPr/>
          <a:lstStyle/>
          <a:p>
            <a:r>
              <a:rPr lang="en-US" smtClean="0">
                <a:latin typeface="Arial" pitchFamily="34" charset="0"/>
                <a:ea typeface="ＭＳ Ｐゴシック" pitchFamily="34" charset="-128"/>
                <a:cs typeface="ＭＳ Ｐゴシック" pitchFamily="34" charset="-128"/>
              </a:rPr>
              <a:t>DFRWS Portland, Oregon</a:t>
            </a:r>
            <a:endParaRPr lang="en-US">
              <a:latin typeface="Arial" pitchFamily="34" charset="0"/>
              <a:ea typeface="ＭＳ Ｐゴシック" pitchFamily="34" charset="-128"/>
              <a:cs typeface="ＭＳ Ｐゴシック" pitchFamily="34" charset="-128"/>
            </a:endParaRPr>
          </a:p>
        </p:txBody>
      </p:sp>
      <p:sp>
        <p:nvSpPr>
          <p:cNvPr id="61445" name="Slide Number Placeholder 5"/>
          <p:cNvSpPr>
            <a:spLocks noGrp="1"/>
          </p:cNvSpPr>
          <p:nvPr>
            <p:ph type="sldNum" sz="quarter" idx="12"/>
          </p:nvPr>
        </p:nvSpPr>
        <p:spPr>
          <a:noFill/>
        </p:spPr>
        <p:txBody>
          <a:bodyPr/>
          <a:lstStyle/>
          <a:p>
            <a:fld id="{F7A7EC5E-4A21-1A47-977A-B767DDA5428D}" type="slidenum">
              <a:rPr lang="en-US">
                <a:latin typeface="Arial" pitchFamily="34" charset="0"/>
                <a:ea typeface="ＭＳ Ｐゴシック" pitchFamily="34" charset="-128"/>
                <a:cs typeface="ＭＳ Ｐゴシック" pitchFamily="34" charset="-128"/>
              </a:rPr>
              <a:pPr/>
              <a:t>19</a:t>
            </a:fld>
            <a:endParaRPr lang="en-US">
              <a:latin typeface="Arial" pitchFamily="34" charset="0"/>
              <a:ea typeface="ＭＳ Ｐゴシック" pitchFamily="34" charset="-128"/>
              <a:cs typeface="ＭＳ Ｐゴシック" pitchFamily="34" charset="-128"/>
            </a:endParaRPr>
          </a:p>
        </p:txBody>
      </p:sp>
      <p:sp>
        <p:nvSpPr>
          <p:cNvPr id="61446" name="TextBox 6"/>
          <p:cNvSpPr txBox="1">
            <a:spLocks noChangeArrowheads="1"/>
          </p:cNvSpPr>
          <p:nvPr/>
        </p:nvSpPr>
        <p:spPr bwMode="auto">
          <a:xfrm>
            <a:off x="914400" y="4275138"/>
            <a:ext cx="6905625" cy="922338"/>
          </a:xfrm>
          <a:prstGeom prst="rect">
            <a:avLst/>
          </a:prstGeom>
          <a:noFill/>
          <a:ln w="9525">
            <a:noFill/>
            <a:miter lim="800000"/>
            <a:headEnd/>
            <a:tailEnd/>
          </a:ln>
        </p:spPr>
        <p:txBody>
          <a:bodyPr>
            <a:prstTxWarp prst="textNoShape">
              <a:avLst/>
            </a:prstTxWarp>
            <a:spAutoFit/>
          </a:bodyPr>
          <a:lstStyle/>
          <a:p>
            <a:r>
              <a:rPr lang="en-US" dirty="0">
                <a:latin typeface="Candara" pitchFamily="34" charset="0"/>
              </a:rPr>
              <a:t>Sue </a:t>
            </a:r>
            <a:r>
              <a:rPr lang="en-US" dirty="0" err="1">
                <a:latin typeface="Candara" pitchFamily="34" charset="0"/>
              </a:rPr>
              <a:t>Ballou</a:t>
            </a:r>
            <a:r>
              <a:rPr lang="en-US" dirty="0">
                <a:latin typeface="Candara" pitchFamily="34" charset="0"/>
              </a:rPr>
              <a:t>, Office of Law Enforcement Standards</a:t>
            </a:r>
          </a:p>
          <a:p>
            <a:r>
              <a:rPr lang="en-US" dirty="0">
                <a:latin typeface="Candara" pitchFamily="34" charset="0"/>
              </a:rPr>
              <a:t>Steering Committee representative for State/Local Law Enforcement</a:t>
            </a:r>
          </a:p>
          <a:p>
            <a:r>
              <a:rPr lang="en-US" dirty="0" err="1">
                <a:latin typeface="Candara" pitchFamily="34" charset="0"/>
              </a:rPr>
              <a:t>Susan.ballou@nist.gov</a:t>
            </a:r>
            <a:endParaRPr lang="en-US" dirty="0">
              <a:latin typeface="Candara" pitchFamily="34" charset="0"/>
            </a:endParaRPr>
          </a:p>
        </p:txBody>
      </p:sp>
      <p:sp>
        <p:nvSpPr>
          <p:cNvPr id="61447" name="TextBox 7"/>
          <p:cNvSpPr txBox="1">
            <a:spLocks noChangeArrowheads="1"/>
          </p:cNvSpPr>
          <p:nvPr/>
        </p:nvSpPr>
        <p:spPr bwMode="auto">
          <a:xfrm>
            <a:off x="1109663" y="2071688"/>
            <a:ext cx="6586537" cy="1384995"/>
          </a:xfrm>
          <a:prstGeom prst="rect">
            <a:avLst/>
          </a:prstGeom>
          <a:noFill/>
          <a:ln w="9525">
            <a:noFill/>
            <a:miter lim="800000"/>
            <a:headEnd/>
            <a:tailEnd/>
          </a:ln>
        </p:spPr>
        <p:txBody>
          <a:bodyPr>
            <a:prstTxWarp prst="textNoShape">
              <a:avLst/>
            </a:prstTxWarp>
            <a:spAutoFit/>
          </a:bodyPr>
          <a:lstStyle/>
          <a:p>
            <a:pPr algn="ctr"/>
            <a:r>
              <a:rPr lang="en-US" sz="2800" dirty="0">
                <a:latin typeface="Candara" pitchFamily="34" charset="0"/>
              </a:rPr>
              <a:t>Jim Lyle</a:t>
            </a:r>
          </a:p>
          <a:p>
            <a:pPr algn="ctr"/>
            <a:r>
              <a:rPr lang="en-US" sz="2800" dirty="0">
                <a:latin typeface="Candara" pitchFamily="34" charset="0"/>
                <a:hlinkClick r:id="rId2"/>
              </a:rPr>
              <a:t>jlyle@nist.</a:t>
            </a:r>
            <a:r>
              <a:rPr lang="en-US" sz="2800" dirty="0" smtClean="0">
                <a:latin typeface="Candara" pitchFamily="34" charset="0"/>
                <a:hlinkClick r:id="rId2"/>
              </a:rPr>
              <a:t>gov</a:t>
            </a:r>
            <a:endParaRPr lang="en-US" sz="2800" dirty="0" smtClean="0">
              <a:latin typeface="Candara" pitchFamily="34" charset="0"/>
            </a:endParaRPr>
          </a:p>
          <a:p>
            <a:pPr algn="ctr"/>
            <a:r>
              <a:rPr lang="en-US" sz="2800" dirty="0" smtClean="0">
                <a:latin typeface="Candara" pitchFamily="34" charset="0"/>
                <a:hlinkClick r:id="rId3"/>
              </a:rPr>
              <a:t>http://</a:t>
            </a:r>
            <a:r>
              <a:rPr lang="en-US" sz="2800" dirty="0" err="1" smtClean="0">
                <a:latin typeface="Candara" pitchFamily="34" charset="0"/>
                <a:hlinkClick r:id="rId3"/>
              </a:rPr>
              <a:t>www.cftt.nist.gov</a:t>
            </a:r>
            <a:endParaRPr lang="en-US" sz="2800" dirty="0">
              <a:latin typeface="Candar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dirty="0" smtClean="0"/>
              <a:t>Disclaimer</a:t>
            </a:r>
            <a:endParaRPr lang="en-US" dirty="0"/>
          </a:p>
        </p:txBody>
      </p:sp>
      <p:sp>
        <p:nvSpPr>
          <p:cNvPr id="3" name="Content Placeholder 2"/>
          <p:cNvSpPr>
            <a:spLocks noGrp="1"/>
          </p:cNvSpPr>
          <p:nvPr>
            <p:ph idx="1"/>
          </p:nvPr>
        </p:nvSpPr>
        <p:spPr>
          <a:xfrm>
            <a:off x="457200" y="1935480"/>
            <a:ext cx="8229600" cy="2492990"/>
          </a:xfrm>
        </p:spPr>
        <p:txBody>
          <a:bodyPr numCol="1">
            <a:spAutoFit/>
          </a:bodyPr>
          <a:lstStyle/>
          <a:p>
            <a:pPr>
              <a:buNone/>
            </a:pPr>
            <a:r>
              <a:rPr lang="en-US" dirty="0" smtClean="0">
                <a:ea typeface="ＭＳ Ｐゴシック" charset="-128"/>
                <a:cs typeface="ＭＳ Ｐゴシック" charset="-128"/>
              </a:rPr>
              <a:t> 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a:t>
            </a:r>
            <a:endParaRPr lang="en-US" dirty="0"/>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2</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err="1" smtClean="0"/>
              <a:t>Daubert</a:t>
            </a:r>
            <a:r>
              <a:rPr lang="en-US" dirty="0" smtClean="0"/>
              <a:t> – criteria to assess admissibility of scientific testimony</a:t>
            </a:r>
          </a:p>
          <a:p>
            <a:pPr lvl="2">
              <a:buFont typeface="Courier New"/>
              <a:buChar char="o"/>
            </a:pPr>
            <a:r>
              <a:rPr lang="en-US" dirty="0" smtClean="0"/>
              <a:t>Tested</a:t>
            </a:r>
          </a:p>
          <a:p>
            <a:pPr lvl="2">
              <a:buFont typeface="Courier New"/>
              <a:buChar char="o"/>
            </a:pPr>
            <a:r>
              <a:rPr lang="en-US" dirty="0" smtClean="0"/>
              <a:t>Peer review</a:t>
            </a:r>
          </a:p>
          <a:p>
            <a:pPr lvl="2">
              <a:buFont typeface="Courier New"/>
              <a:buChar char="o"/>
            </a:pPr>
            <a:r>
              <a:rPr lang="en-US" dirty="0" smtClean="0"/>
              <a:t>Error rate &amp; controls</a:t>
            </a:r>
          </a:p>
          <a:p>
            <a:pPr lvl="2">
              <a:buFont typeface="Courier New"/>
              <a:buChar char="o"/>
            </a:pPr>
            <a:r>
              <a:rPr lang="en-US" dirty="0" smtClean="0"/>
              <a:t>General acceptance</a:t>
            </a:r>
          </a:p>
          <a:p>
            <a:r>
              <a:rPr lang="en-US" dirty="0" smtClean="0"/>
              <a:t>The first idea (using tool test results) for establishing an error rate doesn't work. </a:t>
            </a:r>
          </a:p>
          <a:p>
            <a:endParaRPr lang="en-US" dirty="0"/>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3</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try for an Error Rate Fails</a:t>
            </a:r>
            <a:endParaRPr lang="en-US" dirty="0"/>
          </a:p>
        </p:txBody>
      </p:sp>
      <p:sp>
        <p:nvSpPr>
          <p:cNvPr id="3" name="Content Placeholder 2"/>
          <p:cNvSpPr>
            <a:spLocks noGrp="1"/>
          </p:cNvSpPr>
          <p:nvPr>
            <p:ph idx="1"/>
          </p:nvPr>
        </p:nvSpPr>
        <p:spPr/>
        <p:txBody>
          <a:bodyPr/>
          <a:lstStyle/>
          <a:p>
            <a:r>
              <a:rPr lang="en-US" dirty="0" smtClean="0"/>
              <a:t>Consider disk imaging . . .</a:t>
            </a:r>
          </a:p>
          <a:p>
            <a:pPr lvl="1"/>
            <a:r>
              <a:rPr lang="en-US" dirty="0" smtClean="0"/>
              <a:t>Let </a:t>
            </a:r>
            <a:r>
              <a:rPr lang="en-US" dirty="0" err="1" smtClean="0"/>
              <a:t>n</a:t>
            </a:r>
            <a:r>
              <a:rPr lang="en-US" dirty="0" smtClean="0"/>
              <a:t> be total bits acquired</a:t>
            </a:r>
          </a:p>
          <a:p>
            <a:pPr lvl="1"/>
            <a:r>
              <a:rPr lang="en-US" dirty="0" smtClean="0"/>
              <a:t>Let </a:t>
            </a:r>
            <a:r>
              <a:rPr lang="en-US" dirty="0" err="1" smtClean="0"/>
              <a:t>k</a:t>
            </a:r>
            <a:r>
              <a:rPr lang="en-US" dirty="0" smtClean="0"/>
              <a:t> be number of incorrectly acquired bits</a:t>
            </a:r>
          </a:p>
          <a:p>
            <a:pPr lvl="1"/>
            <a:r>
              <a:rPr lang="en-US" dirty="0" smtClean="0"/>
              <a:t>Then </a:t>
            </a:r>
            <a:r>
              <a:rPr lang="en-US" dirty="0" err="1" smtClean="0"/>
              <a:t>k/n</a:t>
            </a:r>
            <a:r>
              <a:rPr lang="en-US" dirty="0" smtClean="0"/>
              <a:t> looks like an error rate. </a:t>
            </a:r>
          </a:p>
          <a:p>
            <a:r>
              <a:rPr lang="en-US" dirty="0" smtClean="0"/>
              <a:t>But, how to determine </a:t>
            </a:r>
            <a:r>
              <a:rPr lang="en-US" dirty="0" err="1" smtClean="0"/>
              <a:t>n</a:t>
            </a:r>
            <a:r>
              <a:rPr lang="en-US" dirty="0" smtClean="0"/>
              <a:t> &amp; </a:t>
            </a:r>
            <a:r>
              <a:rPr lang="en-US" dirty="0" err="1" smtClean="0"/>
              <a:t>k</a:t>
            </a:r>
            <a:r>
              <a:rPr lang="en-US" dirty="0" smtClean="0"/>
              <a:t> is hard.</a:t>
            </a:r>
          </a:p>
          <a:p>
            <a:r>
              <a:rPr lang="en-US" dirty="0" smtClean="0"/>
              <a:t>Doing lots of acquires may not get a representative sample of drives that might be imaged.</a:t>
            </a:r>
            <a:endParaRPr lang="en-US" dirty="0"/>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Typical errors seen during testing</a:t>
            </a:r>
          </a:p>
          <a:p>
            <a:r>
              <a:rPr lang="en-US" dirty="0" smtClean="0"/>
              <a:t>Measurement &amp; Statistical Errors</a:t>
            </a:r>
          </a:p>
          <a:p>
            <a:r>
              <a:rPr lang="en-US" dirty="0" smtClean="0"/>
              <a:t>Sources of Errors</a:t>
            </a:r>
          </a:p>
          <a:p>
            <a:r>
              <a:rPr lang="en-US" dirty="0" smtClean="0"/>
              <a:t>An Example</a:t>
            </a:r>
          </a:p>
          <a:p>
            <a:r>
              <a:rPr lang="en-US" dirty="0" smtClean="0"/>
              <a:t>Establishing Error Rates</a:t>
            </a:r>
          </a:p>
          <a:p>
            <a:r>
              <a:rPr lang="en-US" dirty="0" smtClean="0"/>
              <a:t>Summary</a:t>
            </a:r>
            <a:endParaRPr lang="en-US" dirty="0"/>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Imaging Behaviors</a:t>
            </a:r>
            <a:endParaRPr lang="en-US" dirty="0"/>
          </a:p>
        </p:txBody>
      </p:sp>
      <p:sp>
        <p:nvSpPr>
          <p:cNvPr id="3" name="Content Placeholder 2"/>
          <p:cNvSpPr>
            <a:spLocks noGrp="1"/>
          </p:cNvSpPr>
          <p:nvPr>
            <p:ph idx="1"/>
          </p:nvPr>
        </p:nvSpPr>
        <p:spPr/>
        <p:txBody>
          <a:bodyPr>
            <a:normAutofit lnSpcReduction="10000"/>
          </a:bodyPr>
          <a:lstStyle/>
          <a:p>
            <a:r>
              <a:rPr lang="en-US" dirty="0" smtClean="0"/>
              <a:t>Some sectors omitted</a:t>
            </a:r>
          </a:p>
          <a:p>
            <a:pPr lvl="1"/>
            <a:r>
              <a:rPr lang="en-US" dirty="0" smtClean="0"/>
              <a:t>1024 sectors for Quantum Sirocco (</a:t>
            </a:r>
            <a:r>
              <a:rPr lang="en-US" dirty="0" err="1" smtClean="0"/>
              <a:t>SafeBack</a:t>
            </a:r>
            <a:r>
              <a:rPr lang="en-US" dirty="0" smtClean="0"/>
              <a:t>)</a:t>
            </a:r>
          </a:p>
          <a:p>
            <a:pPr lvl="1"/>
            <a:r>
              <a:rPr lang="en-US" dirty="0" smtClean="0"/>
              <a:t>5040 sectors for Quantum Sirocco (EnCase 3)</a:t>
            </a:r>
          </a:p>
          <a:p>
            <a:pPr lvl="1"/>
            <a:r>
              <a:rPr lang="en-US" dirty="0" smtClean="0"/>
              <a:t>1 sector if drive has an odd number of sectors (</a:t>
            </a:r>
            <a:r>
              <a:rPr lang="en-US" dirty="0" err="1" smtClean="0"/>
              <a:t>dd</a:t>
            </a:r>
            <a:r>
              <a:rPr lang="en-US" dirty="0" smtClean="0"/>
              <a:t> Linux)</a:t>
            </a:r>
          </a:p>
          <a:p>
            <a:pPr lvl="1"/>
            <a:r>
              <a:rPr lang="en-US" dirty="0" smtClean="0"/>
              <a:t>Last 8 sectors of NTFS logical drive (FTK)</a:t>
            </a:r>
          </a:p>
          <a:p>
            <a:pPr lvl="1"/>
            <a:r>
              <a:rPr lang="en-US" dirty="0" smtClean="0"/>
              <a:t>Last sector of NTFS logical drive (EnCase 4, 5 &amp; 6) and seven sectors prior to last sector are a repeat from earlier in the image.</a:t>
            </a:r>
          </a:p>
          <a:p>
            <a:pPr lvl="1"/>
            <a:r>
              <a:rPr lang="en-US" dirty="0" smtClean="0"/>
              <a:t>Sectors around a faulty sectors replaced by zeros </a:t>
            </a:r>
          </a:p>
          <a:p>
            <a:pPr lvl="1"/>
            <a:r>
              <a:rPr lang="en-US" dirty="0" smtClean="0"/>
              <a:t>HPA &amp; DCO</a:t>
            </a:r>
            <a:endParaRPr lang="en-US" dirty="0"/>
          </a:p>
        </p:txBody>
      </p:sp>
      <p:sp>
        <p:nvSpPr>
          <p:cNvPr id="4" name="Date Placeholder 3"/>
          <p:cNvSpPr>
            <a:spLocks noGrp="1"/>
          </p:cNvSpPr>
          <p:nvPr>
            <p:ph type="dt" sz="half" idx="10"/>
          </p:nvPr>
        </p:nvSpPr>
        <p:spPr/>
        <p:txBody>
          <a:bodyPr/>
          <a:lstStyle/>
          <a:p>
            <a:r>
              <a:rPr lang="en-US" smtClean="0"/>
              <a:t>8/4/10</a:t>
            </a:r>
            <a:endParaRPr lang="en-US"/>
          </a:p>
        </p:txBody>
      </p:sp>
      <p:sp>
        <p:nvSpPr>
          <p:cNvPr id="5" name="Footer Placeholder 4"/>
          <p:cNvSpPr>
            <a:spLocks noGrp="1"/>
          </p:cNvSpPr>
          <p:nvPr>
            <p:ph type="ftr" sz="quarter" idx="11"/>
          </p:nvPr>
        </p:nvSpPr>
        <p:spPr/>
        <p:txBody>
          <a:bodyPr/>
          <a:lstStyle/>
          <a:p>
            <a:r>
              <a:rPr lang="en-US" smtClean="0"/>
              <a:t>DFRWS Portland, Oregon</a:t>
            </a:r>
            <a:endParaRPr lang="en-US"/>
          </a:p>
        </p:txBody>
      </p:sp>
      <p:sp>
        <p:nvSpPr>
          <p:cNvPr id="6" name="Slide Number Placeholder 5"/>
          <p:cNvSpPr>
            <a:spLocks noGrp="1"/>
          </p:cNvSpPr>
          <p:nvPr>
            <p:ph type="sldNum" sz="quarter" idx="12"/>
          </p:nvPr>
        </p:nvSpPr>
        <p:spPr/>
        <p:txBody>
          <a:bodyPr/>
          <a:lstStyle/>
          <a:p>
            <a:fld id="{805A2BD8-5B67-3042-8B66-BDD8679F4654}"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Testing a Hypothesis –</a:t>
            </a:r>
            <a:br>
              <a:rPr lang="en-US" dirty="0" smtClean="0"/>
            </a:br>
            <a:r>
              <a:rPr lang="en-US" dirty="0" smtClean="0"/>
              <a:t>Does entity X have attribute A?</a:t>
            </a:r>
            <a:endParaRPr lang="en-US" dirty="0"/>
          </a:p>
        </p:txBody>
      </p:sp>
      <p:sp>
        <p:nvSpPr>
          <p:cNvPr id="3" name="Content Placeholder 2"/>
          <p:cNvSpPr>
            <a:spLocks noGrp="1"/>
          </p:cNvSpPr>
          <p:nvPr>
            <p:ph idx="1"/>
          </p:nvPr>
        </p:nvSpPr>
        <p:spPr>
          <a:xfrm>
            <a:off x="457200" y="1935480"/>
            <a:ext cx="8229600" cy="1068227"/>
          </a:xfrm>
        </p:spPr>
        <p:txBody>
          <a:bodyPr/>
          <a:lstStyle/>
          <a:p>
            <a:r>
              <a:rPr lang="en-US" dirty="0" smtClean="0"/>
              <a:t>Statistical process</a:t>
            </a:r>
          </a:p>
          <a:p>
            <a:r>
              <a:rPr lang="en-US" dirty="0" smtClean="0"/>
              <a:t>A Matrix of possibilities</a:t>
            </a:r>
          </a:p>
          <a:p>
            <a:endParaRPr lang="en-US" dirty="0"/>
          </a:p>
        </p:txBody>
      </p:sp>
      <p:graphicFrame>
        <p:nvGraphicFramePr>
          <p:cNvPr id="4" name="Table 3"/>
          <p:cNvGraphicFramePr>
            <a:graphicFrameLocks noGrp="1"/>
          </p:cNvGraphicFramePr>
          <p:nvPr/>
        </p:nvGraphicFramePr>
        <p:xfrm>
          <a:off x="1524000" y="3263286"/>
          <a:ext cx="6096000" cy="2021840"/>
        </p:xfrm>
        <a:graphic>
          <a:graphicData uri="http://schemas.openxmlformats.org/drawingml/2006/table">
            <a:tbl>
              <a:tblPr firstRow="1" bandRow="1">
                <a:tableStyleId>{5C22544A-7EE6-4342-B048-85BDC9FD1C3A}</a:tableStyleId>
              </a:tblPr>
              <a:tblGrid>
                <a:gridCol w="2032000"/>
                <a:gridCol w="2032000"/>
                <a:gridCol w="2032000"/>
              </a:tblGrid>
              <a:tr h="370840">
                <a:tc rowSpan="2">
                  <a:txBody>
                    <a:bodyPr/>
                    <a:lstStyle/>
                    <a:p>
                      <a:pPr algn="ctr"/>
                      <a:r>
                        <a:rPr lang="en-US" dirty="0" smtClean="0"/>
                        <a:t>Test</a:t>
                      </a:r>
                    </a:p>
                    <a:p>
                      <a:pPr algn="ctr"/>
                      <a:r>
                        <a:rPr lang="en-US" dirty="0" smtClean="0"/>
                        <a:t>Result</a:t>
                      </a:r>
                      <a:endParaRPr lang="en-US" dirty="0"/>
                    </a:p>
                  </a:txBody>
                  <a:tcPr/>
                </a:tc>
                <a:tc gridSpan="2">
                  <a:txBody>
                    <a:bodyPr/>
                    <a:lstStyle/>
                    <a:p>
                      <a:pPr algn="ctr"/>
                      <a:r>
                        <a:rPr lang="en-US" dirty="0" smtClean="0"/>
                        <a:t>Reality</a:t>
                      </a:r>
                      <a:endParaRPr lang="en-US" dirty="0"/>
                    </a:p>
                  </a:txBody>
                  <a:tcPr/>
                </a:tc>
                <a:tc hMerge="1">
                  <a:txBody>
                    <a:bodyPr/>
                    <a:lstStyle/>
                    <a:p>
                      <a:endParaRPr lang="en-US" dirty="0"/>
                    </a:p>
                  </a:txBody>
                  <a:tcPr/>
                </a:tc>
              </a:tr>
              <a:tr h="370840">
                <a:tc vMerge="1">
                  <a:txBody>
                    <a:bodyPr/>
                    <a:lstStyle/>
                    <a:p>
                      <a:endParaRPr lang="en-US" dirty="0"/>
                    </a:p>
                  </a:txBody>
                  <a:tcPr/>
                </a:tc>
                <a:tc>
                  <a:txBody>
                    <a:bodyPr/>
                    <a:lstStyle/>
                    <a:p>
                      <a:r>
                        <a:rPr lang="en-US" dirty="0" smtClean="0">
                          <a:solidFill>
                            <a:schemeClr val="bg1"/>
                          </a:solidFill>
                        </a:rPr>
                        <a:t>X has A</a:t>
                      </a:r>
                      <a:endParaRPr lang="en-US" dirty="0">
                        <a:solidFill>
                          <a:schemeClr val="bg1"/>
                        </a:solidFill>
                      </a:endParaRPr>
                    </a:p>
                  </a:txBody>
                  <a:tcPr>
                    <a:solidFill>
                      <a:schemeClr val="accent1"/>
                    </a:solidFill>
                  </a:tcPr>
                </a:tc>
                <a:tc>
                  <a:txBody>
                    <a:bodyPr/>
                    <a:lstStyle/>
                    <a:p>
                      <a:r>
                        <a:rPr lang="en-US" dirty="0" smtClean="0">
                          <a:solidFill>
                            <a:schemeClr val="bg1"/>
                          </a:solidFill>
                        </a:rPr>
                        <a:t>X does not have A</a:t>
                      </a:r>
                      <a:endParaRPr lang="en-US" dirty="0">
                        <a:solidFill>
                          <a:schemeClr val="bg1"/>
                        </a:solidFill>
                      </a:endParaRPr>
                    </a:p>
                  </a:txBody>
                  <a:tcPr>
                    <a:solidFill>
                      <a:schemeClr val="accent1"/>
                    </a:solidFill>
                  </a:tcPr>
                </a:tc>
              </a:tr>
              <a:tr h="370840">
                <a:tc>
                  <a:txBody>
                    <a:bodyPr/>
                    <a:lstStyle/>
                    <a:p>
                      <a:r>
                        <a:rPr lang="en-US" dirty="0" smtClean="0">
                          <a:solidFill>
                            <a:schemeClr val="bg1"/>
                          </a:solidFill>
                        </a:rPr>
                        <a:t>X has A</a:t>
                      </a:r>
                      <a:endParaRPr lang="en-US" dirty="0">
                        <a:solidFill>
                          <a:schemeClr val="bg1"/>
                        </a:solidFill>
                      </a:endParaRPr>
                    </a:p>
                  </a:txBody>
                  <a:tcPr>
                    <a:solidFill>
                      <a:schemeClr val="accent1"/>
                    </a:solidFill>
                  </a:tcPr>
                </a:tc>
                <a:tc>
                  <a:txBody>
                    <a:bodyPr/>
                    <a:lstStyle/>
                    <a:p>
                      <a:r>
                        <a:rPr lang="en-US" dirty="0" smtClean="0"/>
                        <a:t>Accept</a:t>
                      </a:r>
                      <a:endParaRPr lang="en-US" dirty="0"/>
                    </a:p>
                  </a:txBody>
                  <a:tcPr/>
                </a:tc>
                <a:tc>
                  <a:txBody>
                    <a:bodyPr/>
                    <a:lstStyle/>
                    <a:p>
                      <a:r>
                        <a:rPr lang="en-US" dirty="0" smtClean="0"/>
                        <a:t>False Positive aka</a:t>
                      </a:r>
                    </a:p>
                    <a:p>
                      <a:r>
                        <a:rPr lang="en-US" dirty="0" smtClean="0"/>
                        <a:t>Type I Error</a:t>
                      </a:r>
                      <a:endParaRPr lang="en-US" dirty="0"/>
                    </a:p>
                  </a:txBody>
                  <a:tcPr/>
                </a:tc>
              </a:tr>
              <a:tr h="370840">
                <a:tc>
                  <a:txBody>
                    <a:bodyPr/>
                    <a:lstStyle/>
                    <a:p>
                      <a:r>
                        <a:rPr lang="en-US" dirty="0" smtClean="0">
                          <a:solidFill>
                            <a:schemeClr val="bg1"/>
                          </a:solidFill>
                        </a:rPr>
                        <a:t>X does not have A</a:t>
                      </a:r>
                      <a:endParaRPr lang="en-US" dirty="0">
                        <a:solidFill>
                          <a:schemeClr val="bg1"/>
                        </a:solidFill>
                      </a:endParaRPr>
                    </a:p>
                  </a:txBody>
                  <a:tcPr>
                    <a:solidFill>
                      <a:schemeClr val="accent1"/>
                    </a:solidFill>
                  </a:tcPr>
                </a:tc>
                <a:tc>
                  <a:txBody>
                    <a:bodyPr/>
                    <a:lstStyle/>
                    <a:p>
                      <a:r>
                        <a:rPr lang="en-US" dirty="0" smtClean="0"/>
                        <a:t>False Negative aka</a:t>
                      </a:r>
                    </a:p>
                    <a:p>
                      <a:r>
                        <a:rPr lang="en-US" dirty="0" smtClean="0"/>
                        <a:t>Type II Error</a:t>
                      </a:r>
                      <a:endParaRPr lang="en-US" dirty="0"/>
                    </a:p>
                  </a:txBody>
                  <a:tcPr/>
                </a:tc>
                <a:tc>
                  <a:txBody>
                    <a:bodyPr/>
                    <a:lstStyle/>
                    <a:p>
                      <a:r>
                        <a:rPr lang="en-US" dirty="0" smtClean="0"/>
                        <a:t>Reject</a:t>
                      </a:r>
                      <a:endParaRPr lang="en-US" dirty="0"/>
                    </a:p>
                  </a:txBody>
                  <a:tcPr/>
                </a:tc>
              </a:tr>
            </a:tbl>
          </a:graphicData>
        </a:graphic>
      </p:graphicFrame>
      <p:sp>
        <p:nvSpPr>
          <p:cNvPr id="6" name="TextBox 5"/>
          <p:cNvSpPr txBox="1"/>
          <p:nvPr/>
        </p:nvSpPr>
        <p:spPr>
          <a:xfrm>
            <a:off x="1186599" y="5692210"/>
            <a:ext cx="5450941" cy="646331"/>
          </a:xfrm>
          <a:prstGeom prst="rect">
            <a:avLst/>
          </a:prstGeom>
          <a:noFill/>
        </p:spPr>
        <p:txBody>
          <a:bodyPr wrap="square" rtlCol="0">
            <a:spAutoFit/>
          </a:bodyPr>
          <a:lstStyle/>
          <a:p>
            <a:r>
              <a:rPr lang="en-US" dirty="0" smtClean="0"/>
              <a:t>Error rate for each type of error is the probability of the error occurring.</a:t>
            </a:r>
            <a:endParaRPr lang="en-US" dirty="0"/>
          </a:p>
        </p:txBody>
      </p:sp>
      <p:sp>
        <p:nvSpPr>
          <p:cNvPr id="10" name="Date Placeholder 9"/>
          <p:cNvSpPr>
            <a:spLocks noGrp="1"/>
          </p:cNvSpPr>
          <p:nvPr>
            <p:ph type="dt" sz="half" idx="10"/>
          </p:nvPr>
        </p:nvSpPr>
        <p:spPr/>
        <p:txBody>
          <a:bodyPr/>
          <a:lstStyle/>
          <a:p>
            <a:r>
              <a:rPr lang="en-US" smtClean="0"/>
              <a:t>8/4/10</a:t>
            </a:r>
            <a:endParaRPr lang="en-US"/>
          </a:p>
        </p:txBody>
      </p:sp>
      <p:sp>
        <p:nvSpPr>
          <p:cNvPr id="11" name="Slide Number Placeholder 10"/>
          <p:cNvSpPr>
            <a:spLocks noGrp="1"/>
          </p:cNvSpPr>
          <p:nvPr>
            <p:ph type="sldNum" sz="quarter" idx="12"/>
          </p:nvPr>
        </p:nvSpPr>
        <p:spPr/>
        <p:txBody>
          <a:bodyPr/>
          <a:lstStyle/>
          <a:p>
            <a:fld id="{805A2BD8-5B67-3042-8B66-BDD8679F4654}" type="slidenum">
              <a:rPr lang="en-US" smtClean="0"/>
              <a:pPr/>
              <a:t>7</a:t>
            </a:fld>
            <a:endParaRPr lang="en-US"/>
          </a:p>
        </p:txBody>
      </p:sp>
      <p:sp>
        <p:nvSpPr>
          <p:cNvPr id="12" name="Footer Placeholder 11"/>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5" name="Rectangle 2"/>
          <p:cNvSpPr>
            <a:spLocks noGrp="1" noChangeArrowheads="1"/>
          </p:cNvSpPr>
          <p:nvPr>
            <p:ph type="title"/>
          </p:nvPr>
        </p:nvSpPr>
        <p:spPr/>
        <p:txBody>
          <a:bodyPr/>
          <a:lstStyle/>
          <a:p>
            <a:pPr eaLnBrk="1" hangingPunct="1"/>
            <a:r>
              <a:rPr lang="en-US"/>
              <a:t>Sources of Error</a:t>
            </a:r>
          </a:p>
        </p:txBody>
      </p:sp>
      <p:sp>
        <p:nvSpPr>
          <p:cNvPr id="51206" name="Rectangle 3"/>
          <p:cNvSpPr>
            <a:spLocks noGrp="1" noChangeArrowheads="1"/>
          </p:cNvSpPr>
          <p:nvPr>
            <p:ph type="body" idx="1"/>
          </p:nvPr>
        </p:nvSpPr>
        <p:spPr/>
        <p:txBody>
          <a:bodyPr>
            <a:normAutofit fontScale="92500"/>
          </a:bodyPr>
          <a:lstStyle/>
          <a:p>
            <a:pPr marL="514350" indent="-514350"/>
            <a:r>
              <a:rPr lang="en-US" dirty="0" smtClean="0"/>
              <a:t>The theory of measurement error identifies two classes of errors: measurement (random process) &amp; systematic (non-random) </a:t>
            </a:r>
          </a:p>
          <a:p>
            <a:pPr marL="514350" indent="-514350"/>
            <a:r>
              <a:rPr lang="en-US" dirty="0" smtClean="0"/>
              <a:t>For forensic tools that implement some algorithm . . .</a:t>
            </a:r>
          </a:p>
          <a:p>
            <a:pPr marL="880110" lvl="1" indent="-514350">
              <a:buFont typeface="+mj-lt"/>
              <a:buAutoNum type="arabicPeriod"/>
            </a:pPr>
            <a:r>
              <a:rPr lang="en-US" dirty="0" smtClean="0"/>
              <a:t>An </a:t>
            </a:r>
            <a:r>
              <a:rPr lang="en-US" dirty="0"/>
              <a:t>algorithm may have a theoretical</a:t>
            </a:r>
            <a:r>
              <a:rPr lang="en-US" dirty="0" smtClean="0"/>
              <a:t> (random process) error </a:t>
            </a:r>
            <a:r>
              <a:rPr lang="en-US" dirty="0"/>
              <a:t>rate</a:t>
            </a:r>
          </a:p>
          <a:p>
            <a:pPr marL="880110" lvl="1" indent="-514350">
              <a:buFont typeface="+mj-lt"/>
              <a:buAutoNum type="arabicPeriod"/>
            </a:pPr>
            <a:r>
              <a:rPr lang="en-US" dirty="0"/>
              <a:t>An implementation of an algorithm may have</a:t>
            </a:r>
            <a:r>
              <a:rPr lang="en-US" dirty="0" smtClean="0"/>
              <a:t> systematic (non-random) errors</a:t>
            </a:r>
            <a:endParaRPr lang="en-US" dirty="0"/>
          </a:p>
          <a:p>
            <a:pPr marL="880110" lvl="1" indent="-514350">
              <a:buFont typeface="+mj-lt"/>
              <a:buAutoNum type="arabicPeriod"/>
            </a:pPr>
            <a:r>
              <a:rPr lang="en-US" dirty="0"/>
              <a:t>The execution of a procedure may have a blunder that affects the result</a:t>
            </a:r>
            <a:r>
              <a:rPr lang="en-US" dirty="0" smtClean="0"/>
              <a:t> </a:t>
            </a:r>
          </a:p>
          <a:p>
            <a:pPr marL="514350" indent="-514350"/>
            <a:r>
              <a:rPr lang="en-US" dirty="0" err="1" smtClean="0"/>
              <a:t>Daubert</a:t>
            </a:r>
            <a:r>
              <a:rPr lang="en-US" dirty="0" smtClean="0"/>
              <a:t> is mostly interested in the first two.</a:t>
            </a:r>
            <a:endParaRPr lang="en-US" dirty="0"/>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8</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dirty="0" smtClean="0"/>
              <a:t>Error Source Example</a:t>
            </a:r>
          </a:p>
        </p:txBody>
      </p:sp>
      <p:sp>
        <p:nvSpPr>
          <p:cNvPr id="52227" name="Content Placeholder 2"/>
          <p:cNvSpPr>
            <a:spLocks noGrp="1"/>
          </p:cNvSpPr>
          <p:nvPr>
            <p:ph idx="1"/>
          </p:nvPr>
        </p:nvSpPr>
        <p:spPr/>
        <p:txBody>
          <a:bodyPr/>
          <a:lstStyle/>
          <a:p>
            <a:pPr eaLnBrk="1" hangingPunct="1"/>
            <a:r>
              <a:rPr lang="en-US" sz="2400" dirty="0" smtClean="0"/>
              <a:t>Hashes or checksums (with useful attributes) can be computed for a file. </a:t>
            </a:r>
          </a:p>
          <a:p>
            <a:pPr lvl="1" eaLnBrk="1" hangingPunct="1"/>
            <a:r>
              <a:rPr lang="en-US" sz="2400" dirty="0" smtClean="0"/>
              <a:t>Same files have the same hash</a:t>
            </a:r>
          </a:p>
          <a:p>
            <a:pPr lvl="1" eaLnBrk="1" hangingPunct="1"/>
            <a:r>
              <a:rPr lang="en-US" dirty="0" smtClean="0"/>
              <a:t>A d</a:t>
            </a:r>
            <a:r>
              <a:rPr lang="en-US" sz="2400" dirty="0" smtClean="0"/>
              <a:t>ifferent hash means files are different </a:t>
            </a:r>
          </a:p>
          <a:p>
            <a:pPr lvl="1" eaLnBrk="1" hangingPunct="1"/>
            <a:r>
              <a:rPr lang="en-US" sz="2400" dirty="0" smtClean="0"/>
              <a:t>However, the same hash is possible for different files</a:t>
            </a:r>
          </a:p>
          <a:p>
            <a:pPr eaLnBrk="1" hangingPunct="1"/>
            <a:r>
              <a:rPr lang="en-US" sz="2400" dirty="0" smtClean="0"/>
              <a:t>Hashes or checksums can be used to determine if:</a:t>
            </a:r>
          </a:p>
          <a:p>
            <a:pPr lvl="1" eaLnBrk="1" hangingPunct="1"/>
            <a:r>
              <a:rPr lang="en-US" sz="2400" dirty="0" smtClean="0"/>
              <a:t>A file has changed, or</a:t>
            </a:r>
          </a:p>
          <a:p>
            <a:pPr lvl="1" eaLnBrk="1" hangingPunct="1"/>
            <a:r>
              <a:rPr lang="en-US" sz="2400" dirty="0" smtClean="0"/>
              <a:t>If two files might be the same with some error rate.</a:t>
            </a:r>
          </a:p>
        </p:txBody>
      </p:sp>
      <p:sp>
        <p:nvSpPr>
          <p:cNvPr id="7" name="Date Placeholder 6"/>
          <p:cNvSpPr>
            <a:spLocks noGrp="1"/>
          </p:cNvSpPr>
          <p:nvPr>
            <p:ph type="dt" sz="half" idx="10"/>
          </p:nvPr>
        </p:nvSpPr>
        <p:spPr/>
        <p:txBody>
          <a:bodyPr/>
          <a:lstStyle/>
          <a:p>
            <a:r>
              <a:rPr lang="en-US" smtClean="0"/>
              <a:t>8/4/10</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9</a:t>
            </a:fld>
            <a:endParaRPr lang="en-US"/>
          </a:p>
        </p:txBody>
      </p:sp>
      <p:sp>
        <p:nvSpPr>
          <p:cNvPr id="9" name="Footer Placeholder 8"/>
          <p:cNvSpPr>
            <a:spLocks noGrp="1"/>
          </p:cNvSpPr>
          <p:nvPr>
            <p:ph type="ftr" sz="quarter" idx="11"/>
          </p:nvPr>
        </p:nvSpPr>
        <p:spPr/>
        <p:txBody>
          <a:bodyPr/>
          <a:lstStyle/>
          <a:p>
            <a:r>
              <a:rPr lang="en-US" smtClean="0"/>
              <a:t>DFRWS Portland, Oregon</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383</TotalTime>
  <Words>1336</Words>
  <Application>Microsoft Macintosh PowerPoint</Application>
  <PresentationFormat>On-screen Show (4:3)</PresentationFormat>
  <Paragraphs>196</Paragraphs>
  <Slides>19</Slides>
  <Notes>1</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Flow</vt:lpstr>
      <vt:lpstr>If Error Rate is Such a Simple Concept, Why Don’t I Have One for my Forensic Tool Yet?</vt:lpstr>
      <vt:lpstr>Disclaimer</vt:lpstr>
      <vt:lpstr>Introduction</vt:lpstr>
      <vt:lpstr>First try for an Error Rate Fails</vt:lpstr>
      <vt:lpstr>Outline</vt:lpstr>
      <vt:lpstr>Disk Imaging Behaviors</vt:lpstr>
      <vt:lpstr>Testing a Hypothesis – Does entity X have attribute A?</vt:lpstr>
      <vt:lpstr>Sources of Error</vt:lpstr>
      <vt:lpstr>Error Source Example</vt:lpstr>
      <vt:lpstr>An Algorithm To Compare A Pair Of Files With Only One File</vt:lpstr>
      <vt:lpstr>Comparing Randomly Selected Files</vt:lpstr>
      <vt:lpstr>Implementation Errors</vt:lpstr>
      <vt:lpstr>What is the error rate?</vt:lpstr>
      <vt:lpstr>Human Errors</vt:lpstr>
      <vt:lpstr>Error Rate for Disk Imaging</vt:lpstr>
      <vt:lpstr>Other Error Rates</vt:lpstr>
      <vt:lpstr>Summary &amp; Observations</vt:lpstr>
      <vt:lpstr>Project Sponsors (aka Steering Committee)</vt:lpstr>
      <vt:lpstr>Contact Information</vt:lpstr>
    </vt:vector>
  </TitlesOfParts>
  <Company>NIST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Error Rate is Such a Simple Concept, Why Don’t I Have One for my Forensic Tool Yet?</dc:title>
  <dc:creator>James Lyle</dc:creator>
  <cp:lastModifiedBy>James Lyle</cp:lastModifiedBy>
  <cp:revision>8</cp:revision>
  <dcterms:created xsi:type="dcterms:W3CDTF">2010-08-04T05:03:47Z</dcterms:created>
  <dcterms:modified xsi:type="dcterms:W3CDTF">2010-08-04T06:02:39Z</dcterms:modified>
</cp:coreProperties>
</file>