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77" r:id="rId1"/>
  </p:sldMasterIdLst>
  <p:notesMasterIdLst>
    <p:notesMasterId r:id="rId13"/>
  </p:notesMasterIdLst>
  <p:handoutMasterIdLst>
    <p:handoutMasterId r:id="rId14"/>
  </p:handoutMasterIdLst>
  <p:sldIdLst>
    <p:sldId id="256" r:id="rId2"/>
    <p:sldId id="276" r:id="rId3"/>
    <p:sldId id="262" r:id="rId4"/>
    <p:sldId id="278" r:id="rId5"/>
    <p:sldId id="279" r:id="rId6"/>
    <p:sldId id="280" r:id="rId7"/>
    <p:sldId id="282" r:id="rId8"/>
    <p:sldId id="260" r:id="rId9"/>
    <p:sldId id="261" r:id="rId10"/>
    <p:sldId id="257" r:id="rId11"/>
    <p:sldId id="27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525CB46-C58E-0448-A7B1-C6554FE1E418}">
          <p14:sldIdLst>
            <p14:sldId id="256"/>
            <p14:sldId id="276"/>
            <p14:sldId id="262"/>
            <p14:sldId id="278"/>
            <p14:sldId id="279"/>
            <p14:sldId id="280"/>
            <p14:sldId id="282"/>
            <p14:sldId id="260"/>
            <p14:sldId id="261"/>
            <p14:sldId id="257"/>
            <p14:sldId id="27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178" autoAdjust="0"/>
    <p:restoredTop sz="81100" autoAdjust="0"/>
  </p:normalViewPr>
  <p:slideViewPr>
    <p:cSldViewPr snapToGrid="0" snapToObjects="1">
      <p:cViewPr varScale="1">
        <p:scale>
          <a:sx n="121" d="100"/>
          <a:sy n="121" d="100"/>
        </p:scale>
        <p:origin x="-1192"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0F3665-9F12-6747-AA26-5B38C6C9E556}" type="datetimeFigureOut">
              <a:rPr lang="en-US" smtClean="0"/>
              <a:t>2/14/13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C4F53A6-F384-364B-86D6-71C9AC8F6B5D}" type="slidenum">
              <a:rPr lang="en-US" smtClean="0"/>
              <a:t>‹#›</a:t>
            </a:fld>
            <a:endParaRPr lang="en-US"/>
          </a:p>
        </p:txBody>
      </p:sp>
    </p:spTree>
    <p:extLst>
      <p:ext uri="{BB962C8B-B14F-4D97-AF65-F5344CB8AC3E}">
        <p14:creationId xmlns:p14="http://schemas.microsoft.com/office/powerpoint/2010/main" val="28796761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F41035-FBD8-DA48-A055-98F0B6C6DA71}" type="datetimeFigureOut">
              <a:rPr lang="en-US" smtClean="0"/>
              <a:t>2/14/13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25B764-E609-3D44-AE98-967C8C391695}" type="slidenum">
              <a:rPr lang="en-US" smtClean="0"/>
              <a:t>‹#›</a:t>
            </a:fld>
            <a:endParaRPr lang="en-US"/>
          </a:p>
        </p:txBody>
      </p:sp>
    </p:spTree>
    <p:extLst>
      <p:ext uri="{BB962C8B-B14F-4D97-AF65-F5344CB8AC3E}">
        <p14:creationId xmlns:p14="http://schemas.microsoft.com/office/powerpoint/2010/main" val="18242684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our standard </a:t>
            </a:r>
            <a:r>
              <a:rPr lang="en-US" dirty="0" smtClean="0"/>
              <a:t>disclaimer. If, during the course of the</a:t>
            </a:r>
            <a:r>
              <a:rPr lang="en-US" baseline="0" dirty="0" smtClean="0"/>
              <a:t> talk I mention any trade names or company products, that doesn’t mean we endorse or recommend them.</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2</a:t>
            </a:fld>
            <a:endParaRPr lang="en-US"/>
          </a:p>
        </p:txBody>
      </p:sp>
    </p:spTree>
    <p:extLst>
      <p:ext uri="{BB962C8B-B14F-4D97-AF65-F5344CB8AC3E}">
        <p14:creationId xmlns:p14="http://schemas.microsoft.com/office/powerpoint/2010/main" val="1587070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outline of the topics we’ll cover in the talk. 1</a:t>
            </a:r>
            <a:r>
              <a:rPr lang="en-US" baseline="30000" dirty="0" smtClean="0"/>
              <a:t>st</a:t>
            </a:r>
            <a:r>
              <a:rPr lang="en-US" dirty="0" smtClean="0"/>
              <a:t>, I’ll introduce the rationale behind</a:t>
            </a:r>
            <a:r>
              <a:rPr lang="en-US" baseline="0" dirty="0" smtClean="0"/>
              <a:t> the website and why we started out to build it.</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3</a:t>
            </a:fld>
            <a:endParaRPr lang="en-US"/>
          </a:p>
        </p:txBody>
      </p:sp>
    </p:spTree>
    <p:extLst>
      <p:ext uri="{BB962C8B-B14F-4D97-AF65-F5344CB8AC3E}">
        <p14:creationId xmlns:p14="http://schemas.microsoft.com/office/powerpoint/2010/main" val="2485220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8</a:t>
            </a:fld>
            <a:endParaRPr lang="en-US"/>
          </a:p>
        </p:txBody>
      </p:sp>
    </p:spTree>
    <p:extLst>
      <p:ext uri="{BB962C8B-B14F-4D97-AF65-F5344CB8AC3E}">
        <p14:creationId xmlns:p14="http://schemas.microsoft.com/office/powerpoint/2010/main" val="3958827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14CD5DD-25CC-264C-9DB1-AB6F280491F3}" type="slidenum">
              <a:rPr lang="en-US" sz="1200">
                <a:latin typeface="Calibri" charset="0"/>
              </a:rPr>
              <a:pPr eaLnBrk="1" hangingPunct="1"/>
              <a:t>9</a:t>
            </a:fld>
            <a:endParaRPr lang="en-US" sz="1200">
              <a:latin typeface="Calibri" charset="0"/>
            </a:endParaRPr>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5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10</a:t>
            </a:fld>
            <a:endParaRPr lang="en-US"/>
          </a:p>
        </p:txBody>
      </p:sp>
    </p:spTree>
    <p:extLst>
      <p:ext uri="{BB962C8B-B14F-4D97-AF65-F5344CB8AC3E}">
        <p14:creationId xmlns:p14="http://schemas.microsoft.com/office/powerpoint/2010/main" val="2669602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5248"/>
            <a:ext cx="7772400" cy="978408"/>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685800" y="3352800"/>
            <a:ext cx="7772400" cy="877824"/>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AA694-00EB-4F4B-AABB-6F50FB17891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5082" y="969264"/>
            <a:ext cx="3657600" cy="1161288"/>
          </a:xfrm>
        </p:spPr>
        <p:txBody>
          <a:bodyPr anchor="b">
            <a:noAutofit/>
          </a:bodyPr>
          <a:lstStyle>
            <a:lvl1pPr algn="l">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63388" y="510988"/>
            <a:ext cx="3657600" cy="5553636"/>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799853" y="2130552"/>
            <a:ext cx="3657600" cy="3584448"/>
          </a:xfrm>
        </p:spPr>
        <p:txBody>
          <a:bodyPr vert="horz" lIns="91440" tIns="45720" rIns="91440" bIns="45720" rtlCol="0">
            <a:normAutofit/>
          </a:bodyPr>
          <a:lstStyle>
            <a:lvl1pPr marL="0" indent="0">
              <a:spcBef>
                <a:spcPts val="10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E02BF4B2-CEBB-6C45-9C20-D924345CCB5F}" type="datetimeFigureOut">
              <a:rPr lang="en-US" smtClean="0"/>
              <a:t>2/14/13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151376"/>
            <a:ext cx="7776882" cy="1014984"/>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1828800" y="457199"/>
            <a:ext cx="5486400" cy="3644153"/>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E02BF4B2-CEBB-6C45-9C20-D924345CCB5F}" type="datetimeFigureOut">
              <a:rPr lang="en-US" smtClean="0"/>
              <a:t>2/14/13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toryboard">
    <p:spTree>
      <p:nvGrpSpPr>
        <p:cNvPr id="1" name=""/>
        <p:cNvGrpSpPr/>
        <p:nvPr/>
      </p:nvGrpSpPr>
      <p:grpSpPr>
        <a:xfrm>
          <a:off x="0" y="0"/>
          <a:ext cx="0" cy="0"/>
          <a:chOff x="0" y="0"/>
          <a:chExt cx="0" cy="0"/>
        </a:xfrm>
      </p:grpSpPr>
      <p:sp>
        <p:nvSpPr>
          <p:cNvPr id="2" name="Title 1"/>
          <p:cNvSpPr>
            <a:spLocks noGrp="1"/>
          </p:cNvSpPr>
          <p:nvPr>
            <p:ph type="title"/>
          </p:nvPr>
        </p:nvSpPr>
        <p:spPr>
          <a:xfrm>
            <a:off x="685800" y="4155141"/>
            <a:ext cx="7776882" cy="1013011"/>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8580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E02BF4B2-CEBB-6C45-9C20-D924345CCB5F}" type="datetimeFigureOut">
              <a:rPr lang="en-US" smtClean="0"/>
              <a:t>2/14/13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
        <p:nvSpPr>
          <p:cNvPr id="11" name="Picture Placeholder 2"/>
          <p:cNvSpPr>
            <a:spLocks noGrp="1"/>
          </p:cNvSpPr>
          <p:nvPr>
            <p:ph type="pic" idx="13"/>
          </p:nvPr>
        </p:nvSpPr>
        <p:spPr>
          <a:xfrm>
            <a:off x="68580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6" name="Picture Placeholder 2"/>
          <p:cNvSpPr>
            <a:spLocks noGrp="1"/>
          </p:cNvSpPr>
          <p:nvPr>
            <p:ph type="pic" idx="14"/>
          </p:nvPr>
        </p:nvSpPr>
        <p:spPr>
          <a:xfrm>
            <a:off x="341249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7" name="Picture Placeholder 2"/>
          <p:cNvSpPr>
            <a:spLocks noGrp="1"/>
          </p:cNvSpPr>
          <p:nvPr>
            <p:ph type="pic" idx="15"/>
          </p:nvPr>
        </p:nvSpPr>
        <p:spPr>
          <a:xfrm>
            <a:off x="341249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8" name="Picture Placeholder 2"/>
          <p:cNvSpPr>
            <a:spLocks noGrp="1"/>
          </p:cNvSpPr>
          <p:nvPr>
            <p:ph type="pic" idx="16"/>
          </p:nvPr>
        </p:nvSpPr>
        <p:spPr>
          <a:xfrm>
            <a:off x="613918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9" name="Picture Placeholder 2"/>
          <p:cNvSpPr>
            <a:spLocks noGrp="1"/>
          </p:cNvSpPr>
          <p:nvPr>
            <p:ph type="pic" idx="17"/>
          </p:nvPr>
        </p:nvSpPr>
        <p:spPr>
          <a:xfrm>
            <a:off x="613918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3400"/>
            <a:ext cx="1600200" cy="55927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3400"/>
            <a:ext cx="6019800" cy="55927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685800" y="1869141"/>
            <a:ext cx="7770813" cy="4257022"/>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67200"/>
            <a:ext cx="7772400" cy="977153"/>
          </a:xfrm>
        </p:spPr>
        <p:txBody>
          <a:bodyPr anchor="b" anchorCtr="0">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85799" y="5257800"/>
            <a:ext cx="7770813" cy="874058"/>
          </a:xfrm>
        </p:spPr>
        <p:txBody>
          <a:bodyPr>
            <a:normAutofit/>
          </a:bodyPr>
          <a:lstStyle>
            <a:lvl1pPr marL="0" indent="0" algn="ctr">
              <a:spcBef>
                <a:spcPts val="300"/>
              </a:spcBef>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E02BF4B2-CEBB-6C45-9C20-D924345CCB5F}" type="datetimeFigureOut">
              <a:rPr lang="en-US" smtClean="0"/>
              <a:t>2/14/13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
        <p:nvSpPr>
          <p:cNvPr id="8" name="Picture Placeholder 7"/>
          <p:cNvSpPr>
            <a:spLocks noGrp="1"/>
          </p:cNvSpPr>
          <p:nvPr>
            <p:ph type="pic" sz="quarter" idx="13"/>
          </p:nvPr>
        </p:nvSpPr>
        <p:spPr>
          <a:xfrm rot="21540000">
            <a:off x="2056196" y="424650"/>
            <a:ext cx="5031609" cy="337580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a:buFont typeface="Arial" pitchFamily="34" charset="0"/>
              <a:buNone/>
              <a:defRPr/>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0813" cy="1743075"/>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2756647"/>
            <a:ext cx="7770813" cy="1281953"/>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2BF4B2-CEBB-6C45-9C20-D924345CCB5F}" type="datetimeFigureOut">
              <a:rPr lang="en-US" smtClean="0"/>
              <a:t>2/14/13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p>
            <a:r>
              <a:rPr lang="en-US" smtClean="0"/>
              <a:t>Click to edit Master title style</a:t>
            </a:r>
            <a:endParaRPr/>
          </a:p>
        </p:txBody>
      </p:sp>
      <p:sp>
        <p:nvSpPr>
          <p:cNvPr id="3" name="Content Placeholder 2"/>
          <p:cNvSpPr>
            <a:spLocks noGrp="1"/>
          </p:cNvSpPr>
          <p:nvPr>
            <p:ph sz="half" idx="1"/>
          </p:nvPr>
        </p:nvSpPr>
        <p:spPr>
          <a:xfrm>
            <a:off x="685800" y="1760538"/>
            <a:ext cx="3611880" cy="4365625"/>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44733" y="1760538"/>
            <a:ext cx="3611880" cy="4365625"/>
          </a:xfrm>
        </p:spPr>
        <p:txBody>
          <a:bodyPr>
            <a:normAutofit/>
          </a:bodyPr>
          <a:lstStyle>
            <a:lvl1pPr>
              <a:defRPr sz="2200"/>
            </a:lvl1pPr>
            <a:lvl2pPr>
              <a:defRPr sz="2000"/>
            </a:lvl2pPr>
            <a:lvl3pPr>
              <a:defRPr sz="2000"/>
            </a:lvl3pPr>
            <a:lvl4pPr>
              <a:defRPr sz="2000"/>
            </a:lvl4pPr>
            <a:lvl5pPr>
              <a:defRPr sz="20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E02BF4B2-CEBB-6C45-9C20-D924345CCB5F}" type="datetimeFigureOut">
              <a:rPr lang="en-US" smtClean="0"/>
              <a:t>2/14/13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45526"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45526"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E02BF4B2-CEBB-6C45-9C20-D924345CCB5F}" type="datetimeFigureOut">
              <a:rPr lang="en-US" smtClean="0"/>
              <a:t>2/14/13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870003-2CBE-8F4E-B08A-1EBFAE0D0E6B}" type="slidenum">
              <a:rPr lang="en-US" smtClean="0"/>
              <a:t>‹#›</a:t>
            </a:fld>
            <a:endParaRPr lang="en-US"/>
          </a:p>
        </p:txBody>
      </p:sp>
      <p:cxnSp>
        <p:nvCxnSpPr>
          <p:cNvPr id="11" name="Straight Connector 10"/>
          <p:cNvCxnSpPr/>
          <p:nvPr/>
        </p:nvCxnSpPr>
        <p:spPr>
          <a:xfrm>
            <a:off x="786205"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936966"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02BF4B2-CEBB-6C45-9C20-D924345CCB5F}" type="datetimeFigureOut">
              <a:rPr lang="en-US" smtClean="0"/>
              <a:t>2/14/13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2BF4B2-CEBB-6C45-9C20-D924345CCB5F}" type="datetimeFigureOut">
              <a:rPr lang="en-US" smtClean="0"/>
              <a:t>2/14/13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5" y="971550"/>
            <a:ext cx="3657600" cy="1162050"/>
          </a:xfrm>
        </p:spPr>
        <p:txBody>
          <a:bodyPr anchor="b">
            <a:noAutofit/>
          </a:bodyPr>
          <a:lstStyle>
            <a:lvl1pPr algn="l">
              <a:defRPr sz="3600" b="0"/>
            </a:lvl1pPr>
          </a:lstStyle>
          <a:p>
            <a:r>
              <a:rPr lang="en-US" smtClean="0"/>
              <a:t>Click to edit Master title style</a:t>
            </a:r>
            <a:endParaRPr/>
          </a:p>
        </p:txBody>
      </p:sp>
      <p:sp>
        <p:nvSpPr>
          <p:cNvPr id="3" name="Content Placeholder 2"/>
          <p:cNvSpPr>
            <a:spLocks noGrp="1"/>
          </p:cNvSpPr>
          <p:nvPr>
            <p:ph idx="1"/>
          </p:nvPr>
        </p:nvSpPr>
        <p:spPr>
          <a:xfrm>
            <a:off x="4800600" y="457200"/>
            <a:ext cx="3657600" cy="56689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58905" y="2133601"/>
            <a:ext cx="3657600" cy="3581400"/>
          </a:xfrm>
        </p:spPr>
        <p:txBody>
          <a:bodyPr>
            <a:normAutofit/>
          </a:bodyPr>
          <a:lstStyle>
            <a:lvl1pPr marL="0" indent="0">
              <a:spcBef>
                <a:spcPts val="10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2BF4B2-CEBB-6C45-9C20-D924345CCB5F}" type="datetimeFigureOut">
              <a:rPr lang="en-US" smtClean="0"/>
              <a:t>2/14/13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870003-2CBE-8F4E-B08A-1EBFAE0D0E6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121023"/>
            <a:ext cx="7770813" cy="1429871"/>
          </a:xfrm>
          <a:prstGeom prst="rect">
            <a:avLst/>
          </a:prstGeom>
        </p:spPr>
        <p:txBody>
          <a:bodyPr vert="horz" lIns="91440" tIns="45720" rIns="91440" bIns="45720" rtlCol="0" anchor="ctr" anchorCtr="0">
            <a:normAutofit/>
          </a:bodyPr>
          <a:lstStyle/>
          <a:p>
            <a:r>
              <a:rPr lang="en-US" smtClean="0"/>
              <a:t>Click to edit Master title style</a:t>
            </a:r>
            <a:endParaRPr/>
          </a:p>
        </p:txBody>
      </p:sp>
      <p:sp>
        <p:nvSpPr>
          <p:cNvPr id="3" name="Text Placeholder 2"/>
          <p:cNvSpPr>
            <a:spLocks noGrp="1"/>
          </p:cNvSpPr>
          <p:nvPr>
            <p:ph type="body" idx="1"/>
          </p:nvPr>
        </p:nvSpPr>
        <p:spPr>
          <a:xfrm>
            <a:off x="685800" y="1752600"/>
            <a:ext cx="7770813"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20435" y="6356350"/>
            <a:ext cx="2133600" cy="365125"/>
          </a:xfrm>
          <a:prstGeom prst="rect">
            <a:avLst/>
          </a:prstGeom>
        </p:spPr>
        <p:txBody>
          <a:bodyPr vert="horz" lIns="91440" tIns="45720" rIns="91440" bIns="45720" rtlCol="0" anchor="ctr"/>
          <a:lstStyle>
            <a:lvl1pPr algn="r">
              <a:defRPr sz="1200">
                <a:solidFill>
                  <a:schemeClr val="tx1">
                    <a:tint val="75000"/>
                  </a:schemeClr>
                </a:solidFill>
                <a:effectLst>
                  <a:outerShdw blurRad="50800" dist="38100" dir="5400000" sx="101000" sy="101000" algn="t" rotWithShape="0">
                    <a:prstClr val="black">
                      <a:alpha val="40000"/>
                    </a:prstClr>
                  </a:outerShdw>
                </a:effectLst>
              </a:defRPr>
            </a:lvl1pPr>
          </a:lstStyle>
          <a:p>
            <a:fld id="{E02BF4B2-CEBB-6C45-9C20-D924345CCB5F}" type="datetimeFigureOut">
              <a:rPr lang="en-US" smtClean="0"/>
              <a:t>2/14/13</a:t>
            </a:fld>
            <a:endParaRPr lang="en-US"/>
          </a:p>
        </p:txBody>
      </p:sp>
      <p:sp>
        <p:nvSpPr>
          <p:cNvPr id="5" name="Footer Placeholder 4"/>
          <p:cNvSpPr>
            <a:spLocks noGrp="1"/>
          </p:cNvSpPr>
          <p:nvPr>
            <p:ph type="ftr" sz="quarter" idx="3"/>
          </p:nvPr>
        </p:nvSpPr>
        <p:spPr>
          <a:xfrm>
            <a:off x="354105" y="6356350"/>
            <a:ext cx="2895600" cy="365125"/>
          </a:xfrm>
          <a:prstGeom prst="rect">
            <a:avLst/>
          </a:prstGeom>
        </p:spPr>
        <p:txBody>
          <a:bodyPr vert="horz" lIns="91440" tIns="45720" rIns="91440" bIns="45720" rtlCol="0" anchor="ctr"/>
          <a:lstStyle>
            <a:lvl1pPr algn="l">
              <a:defRPr sz="1200">
                <a:solidFill>
                  <a:schemeClr val="tx1">
                    <a:tint val="75000"/>
                  </a:schemeClr>
                </a:solidFill>
                <a:effectLst>
                  <a:outerShdw blurRad="50800" dist="38100" dir="5400000" sx="101000" sy="101000" algn="t" rotWithShape="0">
                    <a:prstClr val="black">
                      <a:alpha val="40000"/>
                    </a:prstClr>
                  </a:outerShdw>
                </a:effectLst>
              </a:defRPr>
            </a:lvl1pPr>
          </a:lstStyle>
          <a:p>
            <a:endParaRPr lang="en-US"/>
          </a:p>
        </p:txBody>
      </p:sp>
      <p:sp>
        <p:nvSpPr>
          <p:cNvPr id="6" name="Slide Number Placeholder 5"/>
          <p:cNvSpPr>
            <a:spLocks noGrp="1"/>
          </p:cNvSpPr>
          <p:nvPr>
            <p:ph type="sldNum" sz="quarter" idx="4"/>
          </p:nvPr>
        </p:nvSpPr>
        <p:spPr>
          <a:xfrm>
            <a:off x="4229100" y="6356350"/>
            <a:ext cx="685800" cy="365125"/>
          </a:xfrm>
          <a:prstGeom prst="rect">
            <a:avLst/>
          </a:prstGeom>
        </p:spPr>
        <p:txBody>
          <a:bodyPr vert="horz" lIns="91440" tIns="45720" rIns="91440" bIns="45720" rtlCol="0" anchor="ctr"/>
          <a:lstStyle>
            <a:lvl1pPr algn="ctr">
              <a:defRPr sz="1200">
                <a:solidFill>
                  <a:schemeClr val="tx1">
                    <a:tint val="75000"/>
                  </a:schemeClr>
                </a:solidFill>
                <a:effectLst>
                  <a:outerShdw blurRad="50800" dist="38100" dir="5400000" sx="101000" sy="101000" algn="t" rotWithShape="0">
                    <a:prstClr val="black">
                      <a:alpha val="40000"/>
                    </a:prstClr>
                  </a:outerShdw>
                </a:effectLst>
              </a:defRPr>
            </a:lvl1pPr>
          </a:lstStyle>
          <a:p>
            <a:fld id="{26870003-2CBE-8F4E-B08A-1EBFAE0D0E6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 id="2147483989" r:id="rId12"/>
    <p:sldLayoutId id="2147483990" r:id="rId13"/>
    <p:sldLayoutId id="2147483991" r:id="rId14"/>
  </p:sldLayoutIdLst>
  <p:txStyles>
    <p:titleStyle>
      <a:lvl1pPr algn="ctr" defTabSz="914400" rtl="0" eaLnBrk="1" latinLnBrk="0" hangingPunct="1">
        <a:spcBef>
          <a:spcPct val="0"/>
        </a:spcBef>
        <a:buNone/>
        <a:defRPr sz="48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ts val="2000"/>
        </a:spcBef>
        <a:buFontTx/>
        <a:buBlip>
          <a:blip r:embed="rId16"/>
        </a:buBlip>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685800" indent="-336550" algn="l" defTabSz="914400" rtl="0" eaLnBrk="1" latinLnBrk="0" hangingPunct="1">
        <a:spcBef>
          <a:spcPts val="600"/>
        </a:spcBef>
        <a:buFontTx/>
        <a:buBlip>
          <a:blip r:embed="rId16"/>
        </a:buBlip>
        <a:defRPr sz="2000" kern="1200">
          <a:solidFill>
            <a:schemeClr val="tx1"/>
          </a:solidFill>
          <a:effectLst>
            <a:outerShdw blurRad="50800" dist="50800" dir="5400000" sx="101000" sy="101000" algn="t" rotWithShape="0">
              <a:prstClr val="black">
                <a:alpha val="40000"/>
              </a:prstClr>
            </a:outerShdw>
          </a:effectLst>
          <a:latin typeface="+mn-lt"/>
          <a:ea typeface="+mn-ea"/>
          <a:cs typeface="+mn-cs"/>
        </a:defRPr>
      </a:lvl2pPr>
      <a:lvl3pPr marL="10350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3pPr>
      <a:lvl4pPr marL="1371600" indent="-3365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4pPr>
      <a:lvl5pPr marL="17208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5pPr>
      <a:lvl6pPr marL="20558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6pPr>
      <a:lvl7pPr marL="23987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7pPr>
      <a:lvl8pPr marL="2743200"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8pPr>
      <a:lvl9pPr marL="3087688" indent="-336550" algn="l" defTabSz="914400" rtl="0" eaLnBrk="1" latinLnBrk="0" hangingPunct="1">
        <a:spcBef>
          <a:spcPct val="20000"/>
        </a:spcBef>
        <a:buFontTx/>
        <a:buBlip>
          <a:blip r:embed="rId16"/>
        </a:buBlip>
        <a:defRPr lang="en-US" sz="1800" kern="1200" dirty="0">
          <a:solidFill>
            <a:schemeClr val="tx1"/>
          </a:solidFill>
          <a:effectLst>
            <a:outerShdw blurRad="50800" dist="50800" dir="5400000" sx="101000" sy="101000" algn="t" rotWithShape="0">
              <a:prstClr val="black">
                <a:alpha val="4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75352"/>
            <a:ext cx="7772400" cy="978408"/>
          </a:xfrm>
        </p:spPr>
        <p:txBody>
          <a:bodyPr/>
          <a:lstStyle/>
          <a:p>
            <a:r>
              <a:rPr lang="en-US" sz="4000" dirty="0" smtClean="0"/>
              <a:t>Computer Forensics Tool Catalog: Connecting Users With the Tools They Need</a:t>
            </a:r>
            <a:endParaRPr lang="en-US" sz="4000" dirty="0"/>
          </a:p>
        </p:txBody>
      </p:sp>
      <p:sp>
        <p:nvSpPr>
          <p:cNvPr id="3" name="Subtitle 2"/>
          <p:cNvSpPr>
            <a:spLocks noGrp="1"/>
          </p:cNvSpPr>
          <p:nvPr>
            <p:ph type="subTitle" idx="1"/>
          </p:nvPr>
        </p:nvSpPr>
        <p:spPr/>
        <p:txBody>
          <a:bodyPr/>
          <a:lstStyle/>
          <a:p>
            <a:r>
              <a:rPr lang="en-US" smtClean="0"/>
              <a:t>AAFS –February 21, </a:t>
            </a:r>
            <a:r>
              <a:rPr lang="en-US" dirty="0" smtClean="0"/>
              <a:t>2013</a:t>
            </a:r>
            <a:endParaRPr lang="en-US" dirty="0"/>
          </a:p>
        </p:txBody>
      </p:sp>
      <p:sp>
        <p:nvSpPr>
          <p:cNvPr id="4" name="TextBox 3"/>
          <p:cNvSpPr txBox="1"/>
          <p:nvPr/>
        </p:nvSpPr>
        <p:spPr>
          <a:xfrm>
            <a:off x="1934129" y="4054923"/>
            <a:ext cx="4088758" cy="1200329"/>
          </a:xfrm>
          <a:prstGeom prst="rect">
            <a:avLst/>
          </a:prstGeom>
          <a:noFill/>
        </p:spPr>
        <p:txBody>
          <a:bodyPr wrap="square" rtlCol="0">
            <a:spAutoFit/>
          </a:bodyPr>
          <a:lstStyle/>
          <a:p>
            <a:r>
              <a:rPr lang="en-US" dirty="0" smtClean="0"/>
              <a:t>Ben Livelsberger</a:t>
            </a:r>
          </a:p>
          <a:p>
            <a:r>
              <a:rPr lang="en-US" dirty="0" smtClean="0"/>
              <a:t>NIST</a:t>
            </a:r>
          </a:p>
          <a:p>
            <a:r>
              <a:rPr lang="en-US" dirty="0" smtClean="0"/>
              <a:t>Information Technology Laboratory</a:t>
            </a:r>
          </a:p>
          <a:p>
            <a:r>
              <a:rPr lang="en-US" dirty="0" smtClean="0"/>
              <a:t>CFTT Project</a:t>
            </a:r>
            <a:endParaRPr lang="en-US" dirty="0"/>
          </a:p>
        </p:txBody>
      </p:sp>
      <p:pic>
        <p:nvPicPr>
          <p:cNvPr id="5" name="Picture 4" descr="nistbwhd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686918"/>
            <a:ext cx="48006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699586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en-US" dirty="0">
                <a:effectLst>
                  <a:outerShdw blurRad="38100" dist="38100" dir="2700000" algn="tl">
                    <a:srgbClr val="DDDDDD"/>
                  </a:outerShdw>
                </a:effectLst>
                <a:latin typeface="Calisto MT" charset="0"/>
                <a:ea typeface="ＭＳ Ｐゴシック" charset="0"/>
                <a:cs typeface="ＭＳ Ｐゴシック" charset="0"/>
              </a:rPr>
              <a:t>Contacts</a:t>
            </a:r>
          </a:p>
        </p:txBody>
      </p:sp>
      <p:sp>
        <p:nvSpPr>
          <p:cNvPr id="56323" name="Content Placeholder 2"/>
          <p:cNvSpPr>
            <a:spLocks noGrp="1"/>
          </p:cNvSpPr>
          <p:nvPr>
            <p:ph idx="1"/>
          </p:nvPr>
        </p:nvSpPr>
        <p:spPr/>
        <p:txBody>
          <a:bodyPr>
            <a:normAutofit/>
          </a:bodyPr>
          <a:lstStyle/>
          <a:p>
            <a:pPr>
              <a:buNone/>
            </a:pPr>
            <a:r>
              <a:rPr lang="en-US" sz="2400" dirty="0"/>
              <a:t>Computer Forensics Tool </a:t>
            </a:r>
            <a:r>
              <a:rPr lang="en-US" sz="2400" dirty="0" smtClean="0"/>
              <a:t>Catalog:</a:t>
            </a:r>
          </a:p>
          <a:p>
            <a:pPr>
              <a:buNone/>
            </a:pPr>
            <a:r>
              <a:rPr lang="en-US" sz="2400" dirty="0" smtClean="0"/>
              <a:t> </a:t>
            </a:r>
            <a:r>
              <a:rPr lang="en-US" sz="2400" dirty="0" err="1" smtClean="0"/>
              <a:t>www.cftt.nist.gov</a:t>
            </a:r>
            <a:r>
              <a:rPr lang="en-US" sz="2400" dirty="0"/>
              <a:t>/</a:t>
            </a:r>
            <a:r>
              <a:rPr lang="en-US" sz="2400" dirty="0" err="1" smtClean="0"/>
              <a:t>tool_catalog</a:t>
            </a:r>
            <a:r>
              <a:rPr lang="en-US" sz="2400" dirty="0" smtClean="0"/>
              <a:t>/</a:t>
            </a:r>
            <a:r>
              <a:rPr lang="en-US" sz="2400" dirty="0" err="1" smtClean="0"/>
              <a:t>index.php</a:t>
            </a:r>
            <a:endParaRPr lang="en-US" sz="2400" dirty="0" smtClean="0">
              <a:latin typeface="Calisto MT" charset="0"/>
              <a:ea typeface="ＭＳ Ｐゴシック" charset="0"/>
              <a:cs typeface="ＭＳ Ｐゴシック" charset="0"/>
            </a:endParaRPr>
          </a:p>
          <a:p>
            <a:pPr eaLnBrk="1" hangingPunct="1">
              <a:buFont typeface="Wingdings" charset="0"/>
              <a:buNone/>
            </a:pPr>
            <a:r>
              <a:rPr lang="en-US" sz="2400" dirty="0" smtClean="0">
                <a:latin typeface="Calisto MT" charset="0"/>
                <a:ea typeface="ＭＳ Ｐゴシック" charset="0"/>
                <a:cs typeface="ＭＳ Ｐゴシック" charset="0"/>
              </a:rPr>
              <a:t>Ben </a:t>
            </a:r>
            <a:r>
              <a:rPr lang="en-US" sz="2400" dirty="0">
                <a:latin typeface="Calisto MT" charset="0"/>
                <a:ea typeface="ＭＳ Ｐゴシック" charset="0"/>
                <a:cs typeface="ＭＳ Ｐゴシック" charset="0"/>
              </a:rPr>
              <a:t>Livelsberger			</a:t>
            </a:r>
            <a:r>
              <a:rPr lang="en-US" sz="2400" u="sng" dirty="0" smtClean="0">
                <a:latin typeface="Calisto MT" charset="0"/>
                <a:ea typeface="ＭＳ Ｐゴシック" charset="0"/>
                <a:cs typeface="ＭＳ Ｐゴシック" charset="0"/>
              </a:rPr>
              <a:t>www.cftt.nist.gov</a:t>
            </a:r>
            <a:endParaRPr lang="en-US" sz="2400" u="sng" dirty="0">
              <a:latin typeface="Calisto MT" charset="0"/>
              <a:ea typeface="ＭＳ Ｐゴシック" charset="0"/>
              <a:cs typeface="ＭＳ Ｐゴシック" charset="0"/>
            </a:endParaRPr>
          </a:p>
          <a:p>
            <a:pPr>
              <a:buNone/>
            </a:pPr>
            <a:r>
              <a:rPr lang="en-US" sz="2400" u="sng" dirty="0">
                <a:latin typeface="Calisto MT" charset="0"/>
                <a:ea typeface="ＭＳ Ｐゴシック" charset="0"/>
                <a:cs typeface="ＭＳ Ｐゴシック" charset="0"/>
              </a:rPr>
              <a:t>livebe01@</a:t>
            </a:r>
            <a:r>
              <a:rPr lang="en-US" sz="2400" u="sng" dirty="0" smtClean="0">
                <a:latin typeface="Calisto MT" charset="0"/>
                <a:ea typeface="ＭＳ Ｐゴシック" charset="0"/>
                <a:cs typeface="ＭＳ Ｐゴシック" charset="0"/>
              </a:rPr>
              <a:t>nist.gov</a:t>
            </a:r>
            <a:r>
              <a:rPr lang="en-US" sz="2400" dirty="0">
                <a:latin typeface="Calisto MT" charset="0"/>
                <a:ea typeface="ＭＳ Ｐゴシック" charset="0"/>
                <a:cs typeface="ＭＳ Ｐゴシック" charset="0"/>
              </a:rPr>
              <a:t>			</a:t>
            </a:r>
            <a:r>
              <a:rPr lang="en-US" sz="2400" u="sng" dirty="0" err="1">
                <a:latin typeface="Calisto MT" charset="0"/>
                <a:ea typeface="ＭＳ Ｐゴシック" charset="0"/>
                <a:cs typeface="ＭＳ Ｐゴシック" charset="0"/>
              </a:rPr>
              <a:t>cftt@nist.gov</a:t>
            </a:r>
            <a:r>
              <a:rPr lang="en-US" sz="2400" dirty="0">
                <a:latin typeface="Calisto MT" charset="0"/>
                <a:ea typeface="ＭＳ Ｐゴシック" charset="0"/>
                <a:cs typeface="ＭＳ Ｐゴシック" charset="0"/>
              </a:rPr>
              <a:t>			</a:t>
            </a:r>
          </a:p>
          <a:p>
            <a:pPr eaLnBrk="1" hangingPunct="1">
              <a:buFont typeface="Wingdings" charset="0"/>
              <a:buNone/>
            </a:pPr>
            <a:r>
              <a:rPr lang="en-US" sz="2400" dirty="0" smtClean="0">
                <a:latin typeface="Calisto MT" charset="0"/>
                <a:ea typeface="ＭＳ Ｐゴシック" charset="0"/>
                <a:cs typeface="ＭＳ Ｐゴシック" charset="0"/>
              </a:rPr>
              <a:t>Sue </a:t>
            </a:r>
            <a:r>
              <a:rPr lang="en-US" sz="2400" dirty="0" err="1">
                <a:latin typeface="Calisto MT" charset="0"/>
                <a:ea typeface="ＭＳ Ｐゴシック" charset="0"/>
                <a:cs typeface="ＭＳ Ｐゴシック" charset="0"/>
              </a:rPr>
              <a:t>Ballou</a:t>
            </a:r>
            <a:r>
              <a:rPr lang="en-US" sz="2400" dirty="0">
                <a:latin typeface="Calisto MT" charset="0"/>
                <a:ea typeface="ＭＳ Ｐゴシック" charset="0"/>
                <a:cs typeface="ＭＳ Ｐゴシック" charset="0"/>
              </a:rPr>
              <a:t>, Office of Law Enforcement Standards</a:t>
            </a:r>
          </a:p>
          <a:p>
            <a:pPr eaLnBrk="1" hangingPunct="1">
              <a:buFont typeface="Wingdings" charset="0"/>
              <a:buNone/>
            </a:pPr>
            <a:r>
              <a:rPr lang="en-US" sz="2400" u="sng" dirty="0" err="1">
                <a:latin typeface="Calisto MT" charset="0"/>
                <a:ea typeface="ＭＳ Ｐゴシック" charset="0"/>
                <a:cs typeface="ＭＳ Ｐゴシック" charset="0"/>
              </a:rPr>
              <a:t>susan.ballou@</a:t>
            </a:r>
            <a:r>
              <a:rPr lang="en-US" sz="2400" u="sng" dirty="0" err="1" smtClean="0">
                <a:latin typeface="Calisto MT" charset="0"/>
                <a:ea typeface="ＭＳ Ｐゴシック" charset="0"/>
                <a:cs typeface="ＭＳ Ｐゴシック" charset="0"/>
              </a:rPr>
              <a:t>nist.gov</a:t>
            </a:r>
            <a:r>
              <a:rPr lang="en-US" sz="2400" dirty="0" smtClean="0">
                <a:latin typeface="Calisto MT" charset="0"/>
                <a:ea typeface="ＭＳ Ｐゴシック" charset="0"/>
                <a:cs typeface="ＭＳ Ｐゴシック" charset="0"/>
              </a:rPr>
              <a:t> </a:t>
            </a:r>
          </a:p>
          <a:p>
            <a:pPr eaLnBrk="1" hangingPunct="1">
              <a:buFont typeface="Wingdings" charset="0"/>
              <a:buNone/>
            </a:pPr>
            <a:endParaRPr lang="en-US" sz="2400" dirty="0">
              <a:latin typeface="Calisto MT" charset="0"/>
              <a:ea typeface="ＭＳ Ｐゴシック" charset="0"/>
              <a:cs typeface="ＭＳ Ｐゴシック" charset="0"/>
            </a:endParaRPr>
          </a:p>
          <a:p>
            <a:pPr eaLnBrk="1" hangingPunct="1">
              <a:buFont typeface="Wingdings" charset="0"/>
              <a:buNone/>
            </a:pPr>
            <a:endParaRPr lang="en-US" sz="2400" dirty="0">
              <a:latin typeface="Calisto MT" charset="0"/>
              <a:ea typeface="ＭＳ Ｐゴシック" charset="0"/>
              <a:cs typeface="ＭＳ Ｐゴシック" charset="0"/>
            </a:endParaRPr>
          </a:p>
        </p:txBody>
      </p:sp>
    </p:spTree>
    <p:extLst>
      <p:ext uri="{BB962C8B-B14F-4D97-AF65-F5344CB8AC3E}">
        <p14:creationId xmlns:p14="http://schemas.microsoft.com/office/powerpoint/2010/main" val="86213427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r>
              <a:rPr lang="en-US" dirty="0"/>
              <a:t>?</a:t>
            </a:r>
          </a:p>
        </p:txBody>
      </p:sp>
    </p:spTree>
    <p:extLst>
      <p:ext uri="{BB962C8B-B14F-4D97-AF65-F5344CB8AC3E}">
        <p14:creationId xmlns:p14="http://schemas.microsoft.com/office/powerpoint/2010/main" val="258350094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pPr marL="0" indent="0">
              <a:buNone/>
            </a:pPr>
            <a:r>
              <a:rPr lang="en-US" b="1" dirty="0" smtClean="0">
                <a:latin typeface="Calisto MT" charset="0"/>
                <a:ea typeface="ＭＳ Ｐゴシック" charset="0"/>
                <a:cs typeface="Times New Roman" charset="0"/>
              </a:rPr>
              <a:t>Certain trade names and company products are mentioned in the text or identified. In no case does such identification imply recommendation or endorsement by the National Institute of Standards and Technology, nor does it imply that the products are necessarily the best available for the purpose.</a:t>
            </a:r>
            <a:r>
              <a:rPr lang="en-US" b="1" dirty="0" smtClean="0">
                <a:latin typeface="Calisto MT" charset="0"/>
                <a:ea typeface="ＭＳ Ｐゴシック" charset="0"/>
                <a:cs typeface="ＭＳ Ｐゴシック" charset="0"/>
              </a:rPr>
              <a:t> Neither NIST nor myself has financial interest in any of the real products mentioned as part of this talk.</a:t>
            </a:r>
          </a:p>
          <a:p>
            <a:pPr marL="0" indent="0">
              <a:buNone/>
            </a:pPr>
            <a:endParaRPr lang="en-US" dirty="0"/>
          </a:p>
        </p:txBody>
      </p:sp>
    </p:spTree>
    <p:extLst>
      <p:ext uri="{BB962C8B-B14F-4D97-AF65-F5344CB8AC3E}">
        <p14:creationId xmlns:p14="http://schemas.microsoft.com/office/powerpoint/2010/main" val="128032199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fontScale="92500" lnSpcReduction="20000"/>
          </a:bodyPr>
          <a:lstStyle/>
          <a:p>
            <a:r>
              <a:rPr lang="en-US" sz="3200" dirty="0" smtClean="0"/>
              <a:t>Introduction</a:t>
            </a:r>
          </a:p>
          <a:p>
            <a:r>
              <a:rPr lang="en-US" sz="3200" dirty="0" smtClean="0"/>
              <a:t>How the Catalog Works</a:t>
            </a:r>
          </a:p>
          <a:p>
            <a:r>
              <a:rPr lang="en-US" sz="3200" dirty="0" smtClean="0"/>
              <a:t>Features / Benefits</a:t>
            </a:r>
          </a:p>
          <a:p>
            <a:r>
              <a:rPr lang="en-US" sz="3200" dirty="0" smtClean="0"/>
              <a:t>Website </a:t>
            </a:r>
            <a:r>
              <a:rPr lang="en-US" sz="3200" dirty="0" smtClean="0"/>
              <a:t>Demo</a:t>
            </a:r>
          </a:p>
          <a:p>
            <a:r>
              <a:rPr lang="en-US" sz="3200" dirty="0" smtClean="0"/>
              <a:t>Conclusion</a:t>
            </a:r>
          </a:p>
          <a:p>
            <a:r>
              <a:rPr lang="en-US" sz="3200" dirty="0" smtClean="0"/>
              <a:t>Sponsors</a:t>
            </a:r>
          </a:p>
          <a:p>
            <a:r>
              <a:rPr lang="en-US" sz="3200" dirty="0" smtClean="0"/>
              <a:t>Questions</a:t>
            </a:r>
            <a:endParaRPr lang="en-US" sz="3200" dirty="0" smtClean="0"/>
          </a:p>
        </p:txBody>
      </p:sp>
    </p:spTree>
    <p:extLst>
      <p:ext uri="{BB962C8B-B14F-4D97-AF65-F5344CB8AC3E}">
        <p14:creationId xmlns:p14="http://schemas.microsoft.com/office/powerpoint/2010/main" val="124247535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Introduction: The Perfect Tool</a:t>
            </a:r>
            <a:endParaRPr lang="en-US" dirty="0"/>
          </a:p>
        </p:txBody>
      </p:sp>
      <p:sp>
        <p:nvSpPr>
          <p:cNvPr id="3" name="Content Placeholder 2"/>
          <p:cNvSpPr>
            <a:spLocks noGrp="1"/>
          </p:cNvSpPr>
          <p:nvPr>
            <p:ph idx="1"/>
          </p:nvPr>
        </p:nvSpPr>
        <p:spPr/>
        <p:txBody>
          <a:bodyPr/>
          <a:lstStyle/>
          <a:p>
            <a:r>
              <a:rPr lang="en-US" dirty="0" smtClean="0"/>
              <a:t>Idea: one tool that does everything</a:t>
            </a:r>
          </a:p>
          <a:p>
            <a:r>
              <a:rPr lang="en-US" dirty="0" smtClean="0"/>
              <a:t>Reality: need a bunch of tools</a:t>
            </a:r>
          </a:p>
          <a:p>
            <a:endParaRPr lang="en-US" dirty="0" smtClean="0"/>
          </a:p>
          <a:p>
            <a:r>
              <a:rPr lang="en-US" dirty="0" smtClean="0"/>
              <a:t>Solution: an effective way for connecting practitioners to the tools they need</a:t>
            </a:r>
          </a:p>
        </p:txBody>
      </p:sp>
    </p:spTree>
    <p:extLst>
      <p:ext uri="{BB962C8B-B14F-4D97-AF65-F5344CB8AC3E}">
        <p14:creationId xmlns:p14="http://schemas.microsoft.com/office/powerpoint/2010/main" val="378955814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the Tool Catalog Work?</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It’s taxonomy-driven</a:t>
            </a:r>
          </a:p>
          <a:p>
            <a:pPr marL="0" indent="0">
              <a:buNone/>
            </a:pPr>
            <a:r>
              <a:rPr lang="en-US" dirty="0" smtClean="0"/>
              <a:t>Taxonomy: Forensic functionalities + associated technical parameters and technical parameter values</a:t>
            </a:r>
          </a:p>
          <a:p>
            <a:pPr marL="0" indent="0">
              <a:buNone/>
            </a:pPr>
            <a:r>
              <a:rPr lang="en-US" dirty="0" smtClean="0"/>
              <a:t>Example: </a:t>
            </a:r>
            <a:r>
              <a:rPr lang="en-US" i="1" dirty="0" smtClean="0"/>
              <a:t>Deleted File Recovery</a:t>
            </a:r>
          </a:p>
          <a:p>
            <a:pPr marL="0" indent="0">
              <a:buNone/>
            </a:pPr>
            <a:r>
              <a:rPr lang="en-US" dirty="0"/>
              <a:t> </a:t>
            </a:r>
            <a:r>
              <a:rPr lang="en-US" dirty="0" smtClean="0"/>
              <a:t>   Technical Parameters:</a:t>
            </a:r>
          </a:p>
          <a:p>
            <a:pPr lvl="1">
              <a:buFont typeface="Arial"/>
              <a:buChar char="•"/>
            </a:pPr>
            <a:r>
              <a:rPr lang="en-US" dirty="0" smtClean="0"/>
              <a:t>“</a:t>
            </a:r>
            <a:r>
              <a:rPr lang="en-US" i="1" dirty="0" smtClean="0"/>
              <a:t>Tool host OS / runtime environment</a:t>
            </a:r>
            <a:r>
              <a:rPr lang="en-US" dirty="0" smtClean="0"/>
              <a:t>”: Windows, Linux, Mac</a:t>
            </a:r>
          </a:p>
          <a:p>
            <a:pPr lvl="1">
              <a:buFont typeface="Arial"/>
              <a:buChar char="•"/>
            </a:pPr>
            <a:r>
              <a:rPr lang="en-US" dirty="0" smtClean="0"/>
              <a:t>“</a:t>
            </a:r>
            <a:r>
              <a:rPr lang="en-US" i="1" dirty="0" smtClean="0"/>
              <a:t>Supported file systems</a:t>
            </a:r>
            <a:r>
              <a:rPr lang="en-US" dirty="0" smtClean="0"/>
              <a:t>”: FAT16, FAT32, NTFS, </a:t>
            </a:r>
            <a:r>
              <a:rPr lang="en-US" dirty="0" err="1" smtClean="0"/>
              <a:t>exFAT</a:t>
            </a:r>
            <a:r>
              <a:rPr lang="en-US" dirty="0" smtClean="0"/>
              <a:t>, EXT3</a:t>
            </a:r>
          </a:p>
          <a:p>
            <a:pPr lvl="1">
              <a:buFont typeface="Arial"/>
              <a:buChar char="•"/>
            </a:pPr>
            <a:r>
              <a:rPr lang="en-US" dirty="0" smtClean="0"/>
              <a:t>“</a:t>
            </a:r>
            <a:r>
              <a:rPr lang="en-US" i="1" dirty="0" smtClean="0"/>
              <a:t>Overwritten file identification</a:t>
            </a:r>
            <a:r>
              <a:rPr lang="en-US" dirty="0" smtClean="0"/>
              <a:t>”: supported, not supported</a:t>
            </a:r>
          </a:p>
          <a:p>
            <a:pPr marL="0" indent="0">
              <a:buNone/>
            </a:pPr>
            <a:endParaRPr lang="en-US" dirty="0"/>
          </a:p>
        </p:txBody>
      </p:sp>
    </p:spTree>
    <p:extLst>
      <p:ext uri="{BB962C8B-B14F-4D97-AF65-F5344CB8AC3E}">
        <p14:creationId xmlns:p14="http://schemas.microsoft.com/office/powerpoint/2010/main" val="36196318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Taxonomy-driven: benefits</a:t>
            </a:r>
            <a:endParaRPr lang="en-US" dirty="0"/>
          </a:p>
        </p:txBody>
      </p:sp>
      <p:sp>
        <p:nvSpPr>
          <p:cNvPr id="3" name="Content Placeholder 2"/>
          <p:cNvSpPr>
            <a:spLocks noGrp="1"/>
          </p:cNvSpPr>
          <p:nvPr>
            <p:ph idx="1"/>
          </p:nvPr>
        </p:nvSpPr>
        <p:spPr/>
        <p:txBody>
          <a:bodyPr/>
          <a:lstStyle/>
          <a:p>
            <a:pPr>
              <a:buFont typeface="Arial"/>
              <a:buChar char="•"/>
            </a:pPr>
            <a:r>
              <a:rPr lang="en-US" dirty="0" smtClean="0"/>
              <a:t>It’s searchable </a:t>
            </a:r>
          </a:p>
          <a:p>
            <a:pPr>
              <a:buFont typeface="Arial"/>
              <a:buChar char="•"/>
            </a:pPr>
            <a:r>
              <a:rPr lang="en-US" dirty="0" smtClean="0"/>
              <a:t>Uniform information across tools</a:t>
            </a:r>
          </a:p>
          <a:p>
            <a:pPr>
              <a:buFont typeface="Arial"/>
              <a:buChar char="•"/>
            </a:pPr>
            <a:r>
              <a:rPr lang="en-US" dirty="0" smtClean="0"/>
              <a:t>It’s </a:t>
            </a:r>
            <a:r>
              <a:rPr lang="en-US" dirty="0"/>
              <a:t>vendor </a:t>
            </a:r>
            <a:r>
              <a:rPr lang="en-US" dirty="0" smtClean="0"/>
              <a:t>populated </a:t>
            </a:r>
          </a:p>
          <a:p>
            <a:pPr lvl="1">
              <a:buFont typeface="Arial"/>
              <a:buChar char="•"/>
            </a:pPr>
            <a:r>
              <a:rPr lang="en-US" dirty="0" smtClean="0"/>
              <a:t>tool info more accurate, easier to collect</a:t>
            </a:r>
          </a:p>
          <a:p>
            <a:pPr lvl="1">
              <a:buFont typeface="Arial"/>
              <a:buChar char="•"/>
            </a:pPr>
            <a:r>
              <a:rPr lang="en-US" dirty="0" smtClean="0"/>
              <a:t>tool submissions reviewed at NIST before posting</a:t>
            </a:r>
          </a:p>
          <a:p>
            <a:pPr lvl="1">
              <a:buFont typeface="Arial"/>
              <a:buChar char="•"/>
            </a:pPr>
            <a:r>
              <a:rPr lang="en-US" dirty="0" smtClean="0"/>
              <a:t>field to list available test reports</a:t>
            </a:r>
          </a:p>
          <a:p>
            <a:pPr lvl="1">
              <a:buFont typeface="Arial"/>
              <a:buChar char="•"/>
            </a:pPr>
            <a:endParaRPr lang="en-US" dirty="0" smtClean="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273901594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60948821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sz="2800" dirty="0" smtClean="0"/>
              <a:t>Purpose: connect practitioners w/ the tools they need</a:t>
            </a:r>
          </a:p>
          <a:p>
            <a:r>
              <a:rPr lang="en-US" sz="2800" dirty="0" smtClean="0"/>
              <a:t>Taxonomy driven, searchable, vendor populated</a:t>
            </a:r>
            <a:endParaRPr lang="en-US" sz="2800" dirty="0" smtClean="0"/>
          </a:p>
          <a:p>
            <a:r>
              <a:rPr lang="en-US" sz="2800" dirty="0" smtClean="0"/>
              <a:t>Spread the word. Ask vendors you work with to list their tools. Give us feedback; tell us what you like/don’t like.</a:t>
            </a:r>
            <a:endParaRPr lang="en-US" sz="2800" dirty="0"/>
          </a:p>
        </p:txBody>
      </p:sp>
    </p:spTree>
    <p:extLst>
      <p:ext uri="{BB962C8B-B14F-4D97-AF65-F5344CB8AC3E}">
        <p14:creationId xmlns:p14="http://schemas.microsoft.com/office/powerpoint/2010/main" val="119700080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normAutofit/>
          </a:bodyPr>
          <a:lstStyle/>
          <a:p>
            <a:pPr eaLnBrk="1" hangingPunct="1"/>
            <a:r>
              <a:rPr lang="en-US" sz="4700" dirty="0">
                <a:effectLst>
                  <a:outerShdw blurRad="38100" dist="38100" dir="2700000" algn="tl">
                    <a:srgbClr val="DDDDDD"/>
                  </a:outerShdw>
                </a:effectLst>
                <a:latin typeface="Calisto MT" charset="0"/>
                <a:ea typeface="ＭＳ Ｐゴシック" charset="0"/>
                <a:cs typeface="ＭＳ Ｐゴシック" charset="0"/>
              </a:rPr>
              <a:t>Project </a:t>
            </a:r>
            <a:r>
              <a:rPr lang="en-US" sz="4700" dirty="0" smtClean="0">
                <a:effectLst>
                  <a:outerShdw blurRad="38100" dist="38100" dir="2700000" algn="tl">
                    <a:srgbClr val="DDDDDD"/>
                  </a:outerShdw>
                </a:effectLst>
                <a:latin typeface="Calisto MT" charset="0"/>
                <a:ea typeface="ＭＳ Ｐゴシック" charset="0"/>
                <a:cs typeface="ＭＳ Ｐゴシック" charset="0"/>
              </a:rPr>
              <a:t>Sponsors</a:t>
            </a:r>
            <a:endParaRPr lang="en-US" sz="4700" dirty="0">
              <a:effectLst>
                <a:outerShdw blurRad="38100" dist="38100" dir="2700000" algn="tl">
                  <a:srgbClr val="DDDDDD"/>
                </a:outerShdw>
              </a:effectLst>
              <a:latin typeface="Calisto MT" charset="0"/>
              <a:ea typeface="ＭＳ Ｐゴシック" charset="0"/>
              <a:cs typeface="ＭＳ Ｐゴシック" charset="0"/>
            </a:endParaRPr>
          </a:p>
        </p:txBody>
      </p:sp>
      <p:sp>
        <p:nvSpPr>
          <p:cNvPr id="54278" name="Rectangle 3"/>
          <p:cNvSpPr>
            <a:spLocks noGrp="1" noChangeArrowheads="1"/>
          </p:cNvSpPr>
          <p:nvPr>
            <p:ph type="body" idx="1"/>
          </p:nvPr>
        </p:nvSpPr>
        <p:spPr/>
        <p:txBody>
          <a:bodyPr>
            <a:normAutofit/>
          </a:bodyPr>
          <a:lstStyle/>
          <a:p>
            <a:pPr>
              <a:lnSpc>
                <a:spcPct val="80000"/>
              </a:lnSpc>
            </a:pPr>
            <a:r>
              <a:rPr lang="en-US" sz="2400" dirty="0" smtClean="0">
                <a:latin typeface="Calisto MT" charset="0"/>
                <a:ea typeface="ＭＳ Ｐゴシック" charset="0"/>
                <a:cs typeface="ＭＳ Ｐゴシック" charset="0"/>
              </a:rPr>
              <a:t>Department of Homeland Security, Science and Technology Directorate </a:t>
            </a:r>
            <a:r>
              <a:rPr lang="en-US" sz="2400" dirty="0">
                <a:latin typeface="Calisto MT" charset="0"/>
                <a:ea typeface="ＭＳ Ｐゴシック" charset="0"/>
                <a:cs typeface="ＭＳ Ｐゴシック" charset="0"/>
              </a:rPr>
              <a:t>(Major funding)</a:t>
            </a:r>
          </a:p>
          <a:p>
            <a:pPr eaLnBrk="1" hangingPunct="1">
              <a:lnSpc>
                <a:spcPct val="80000"/>
              </a:lnSpc>
            </a:pPr>
            <a:r>
              <a:rPr lang="en-US" sz="2400" dirty="0" smtClean="0">
                <a:latin typeface="Calisto MT" charset="0"/>
                <a:ea typeface="ＭＳ Ｐゴシック" charset="0"/>
                <a:cs typeface="ＭＳ Ｐゴシック" charset="0"/>
              </a:rPr>
              <a:t>NIST</a:t>
            </a:r>
            <a:r>
              <a:rPr lang="en-US" sz="2400" dirty="0">
                <a:latin typeface="Calisto MT" charset="0"/>
                <a:ea typeface="ＭＳ Ｐゴシック" charset="0"/>
                <a:cs typeface="ＭＳ Ｐゴシック" charset="0"/>
              </a:rPr>
              <a:t>/OLES (Program management)</a:t>
            </a:r>
          </a:p>
        </p:txBody>
      </p:sp>
    </p:spTree>
    <p:extLst>
      <p:ext uri="{BB962C8B-B14F-4D97-AF65-F5344CB8AC3E}">
        <p14:creationId xmlns:p14="http://schemas.microsoft.com/office/powerpoint/2010/main" val="363982354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Story">
  <a:themeElements>
    <a:clrScheme name="Story">
      <a:dk1>
        <a:sysClr val="windowText" lastClr="000000"/>
      </a:dk1>
      <a:lt1>
        <a:sysClr val="window" lastClr="FFFFFF"/>
      </a:lt1>
      <a:dk2>
        <a:srgbClr val="212121"/>
      </a:dk2>
      <a:lt2>
        <a:srgbClr val="CDD4D7"/>
      </a:lt2>
      <a:accent1>
        <a:srgbClr val="1D86CD"/>
      </a:accent1>
      <a:accent2>
        <a:srgbClr val="732E9A"/>
      </a:accent2>
      <a:accent3>
        <a:srgbClr val="B50B1B"/>
      </a:accent3>
      <a:accent4>
        <a:srgbClr val="E8950E"/>
      </a:accent4>
      <a:accent5>
        <a:srgbClr val="55992B"/>
      </a:accent5>
      <a:accent6>
        <a:srgbClr val="2C9C89"/>
      </a:accent6>
      <a:hlink>
        <a:srgbClr val="EC4D4D"/>
      </a:hlink>
      <a:folHlink>
        <a:srgbClr val="F8CE8A"/>
      </a:folHlink>
    </a:clrScheme>
    <a:fontScheme name="Story">
      <a:majorFont>
        <a:latin typeface="Calisto MT"/>
        <a:ea typeface=""/>
        <a:cs typeface=""/>
        <a:font script="Jpan" typeface="ＭＳ Ｐ明朝"/>
        <a:font script="Hans" typeface="宋体"/>
        <a:font script="Hant" typeface="新細明體"/>
      </a:majorFont>
      <a:minorFont>
        <a:latin typeface="Calisto MT"/>
        <a:ea typeface=""/>
        <a:cs typeface=""/>
        <a:font script="Jpan" typeface="ＭＳ Ｐ明朝"/>
        <a:font script="Hans" typeface="宋体"/>
        <a:font script="Hant" typeface="新細明體"/>
      </a:minorFont>
    </a:fontScheme>
    <a:fmtScheme name="Story">
      <a:fillStyleLst>
        <a:solidFill>
          <a:schemeClr val="phClr"/>
        </a:solidFill>
        <a:blipFill rotWithShape="1">
          <a:blip xmlns:r="http://schemas.openxmlformats.org/officeDocument/2006/relationships" r:embed="rId1">
            <a:duotone>
              <a:schemeClr val="phClr">
                <a:shade val="10000"/>
                <a:satMod val="150000"/>
                <a:lumMod val="120000"/>
              </a:schemeClr>
              <a:schemeClr val="phClr">
                <a:satMod val="350000"/>
                <a:lumMod val="150000"/>
              </a:schemeClr>
            </a:duotone>
          </a:blip>
          <a:tile tx="0" ty="0" sx="20000" sy="20000" flip="none" algn="ctr"/>
        </a:blipFill>
        <a:gradFill rotWithShape="1">
          <a:gsLst>
            <a:gs pos="0">
              <a:schemeClr val="phClr">
                <a:shade val="20000"/>
                <a:satMod val="130000"/>
              </a:schemeClr>
            </a:gs>
            <a:gs pos="50000">
              <a:schemeClr val="phClr">
                <a:shade val="90000"/>
                <a:satMod val="130000"/>
              </a:schemeClr>
            </a:gs>
            <a:gs pos="100000">
              <a:schemeClr val="phClr">
                <a:shade val="100000"/>
                <a:satMod val="200000"/>
                <a:lumMod val="120000"/>
              </a:schemeClr>
            </a:gs>
          </a:gsLst>
          <a:lin ang="16200000" scaled="0"/>
        </a:gradFill>
      </a:fillStyleLst>
      <a:lnStyleLst>
        <a:ln w="6350" cap="flat" cmpd="sng" algn="ctr">
          <a:solidFill>
            <a:schemeClr val="phClr">
              <a:shade val="95000"/>
              <a:satMod val="105000"/>
            </a:schemeClr>
          </a:solidFill>
          <a:prstDash val="solid"/>
        </a:ln>
        <a:ln w="19050"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outerShdw blurRad="88900" dist="50800" dir="2100000" sx="104000" sy="104000" algn="br" rotWithShape="0">
              <a:srgbClr val="000000">
                <a:alpha val="55000"/>
              </a:srgbClr>
            </a:outerShdw>
          </a:effectLst>
        </a:effectStyle>
        <a:effectStyle>
          <a:effectLst>
            <a:outerShdw blurRad="127000" dist="63500" dir="5400000" sx="103000" sy="103000" rotWithShape="0">
              <a:srgbClr val="000000">
                <a:alpha val="75000"/>
              </a:srgbClr>
            </a:outerShdw>
          </a:effectLst>
          <a:scene3d>
            <a:camera prst="perspectiveFront" fov="3000000"/>
            <a:lightRig rig="balanced" dir="t">
              <a:rot lat="0" lon="0" rev="18000000"/>
            </a:lightRig>
          </a:scene3d>
          <a:sp3d prstMaterial="plastic">
            <a:bevelT w="254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2">
            <a:duotone>
              <a:schemeClr val="phClr">
                <a:shade val="10000"/>
                <a:satMod val="150000"/>
              </a:schemeClr>
              <a:schemeClr val="phClr">
                <a:tint val="60000"/>
                <a:satMod val="40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Story.thmx</Template>
  <TotalTime>30817</TotalTime>
  <Words>400</Words>
  <Application>Microsoft Macintosh PowerPoint</Application>
  <PresentationFormat>On-screen Show (4:3)</PresentationFormat>
  <Paragraphs>60</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Story</vt:lpstr>
      <vt:lpstr>Computer Forensics Tool Catalog: Connecting Users With the Tools They Need</vt:lpstr>
      <vt:lpstr>Disclaimer</vt:lpstr>
      <vt:lpstr>Overview</vt:lpstr>
      <vt:lpstr>Introduction: The Perfect Tool</vt:lpstr>
      <vt:lpstr>How Does the Tool Catalog Work?</vt:lpstr>
      <vt:lpstr>Taxonomy-driven: benefits</vt:lpstr>
      <vt:lpstr>Demo</vt:lpstr>
      <vt:lpstr>Conclusion</vt:lpstr>
      <vt:lpstr>Project Sponsors</vt:lpstr>
      <vt:lpstr>Contacts</vt:lpstr>
      <vt:lpstr>Questions?</vt:lpstr>
    </vt:vector>
  </TitlesOfParts>
  <Company>NIST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Benjamin Livelsberger</dc:creator>
  <cp:lastModifiedBy>Benjamin Livelsberger</cp:lastModifiedBy>
  <cp:revision>129</cp:revision>
  <cp:lastPrinted>2013-02-20T19:30:11Z</cp:lastPrinted>
  <dcterms:created xsi:type="dcterms:W3CDTF">2012-02-02T19:59:35Z</dcterms:created>
  <dcterms:modified xsi:type="dcterms:W3CDTF">2013-02-21T17:22:35Z</dcterms:modified>
</cp:coreProperties>
</file>